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22"/>
  </p:notesMasterIdLst>
  <p:sldIdLst>
    <p:sldId id="263" r:id="rId6"/>
    <p:sldId id="286" r:id="rId7"/>
    <p:sldId id="287" r:id="rId8"/>
    <p:sldId id="288" r:id="rId9"/>
    <p:sldId id="289" r:id="rId10"/>
    <p:sldId id="290" r:id="rId11"/>
    <p:sldId id="291" r:id="rId12"/>
    <p:sldId id="292" r:id="rId13"/>
    <p:sldId id="293" r:id="rId14"/>
    <p:sldId id="296" r:id="rId15"/>
    <p:sldId id="297" r:id="rId16"/>
    <p:sldId id="298" r:id="rId17"/>
    <p:sldId id="299" r:id="rId18"/>
    <p:sldId id="300" r:id="rId19"/>
    <p:sldId id="301" r:id="rId20"/>
    <p:sldId id="302" r:id="rId21"/>
  </p:sldIdLst>
  <p:sldSz cx="12192000" cy="6858000"/>
  <p:notesSz cx="6858000" cy="9144000"/>
  <p:embeddedFontLst>
    <p:embeddedFont>
      <p:font typeface="Century Gothic" panose="020B0502020202020204" pitchFamily="34" charset="0"/>
      <p:regular r:id="rId23"/>
      <p:bold r:id="rId24"/>
      <p:italic r:id="rId25"/>
      <p:boldItalic r:id="rId26"/>
    </p:embeddedFont>
    <p:embeddedFont>
      <p:font typeface="Franklin Gothic Book" panose="020B0503020102020204" pitchFamily="34" charset="0"/>
      <p:regular r:id="rId27"/>
      <p:italic r:id="rId28"/>
    </p:embeddedFont>
    <p:embeddedFont>
      <p:font typeface="Franklin Gothic Medium" panose="020B0603020102020204" pitchFamily="34" charset="0"/>
      <p:regular r:id="rId29"/>
      <p:italic r:id="rId30"/>
    </p:embeddedFont>
    <p:embeddedFont>
      <p:font typeface="Libre Franklin" pitchFamily="2" charset="0"/>
      <p:regular r:id="rId31"/>
      <p:bold r:id="rId32"/>
      <p:italic r:id="rId33"/>
      <p:boldItalic r:id="rId34"/>
    </p:embeddedFont>
    <p:embeddedFont>
      <p:font typeface="Libre Franklin Medium"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56" roundtripDataSignature="AMtx7mhbjnDweMmesxcf3gtrLHUpCiyUB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cki Ray" initials="" lastIdx="4" clrIdx="0"/>
  <p:cmAuthor id="1" name="Lauren Gallicchio" initials="" lastIdx="5" clrIdx="1"/>
  <p:cmAuthor id="2" name="Thomas Clous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33B7BC-BDDC-4665-BDB8-5458C252802F}" v="4" dt="2023-08-14T17:40:13.695"/>
    <p1510:client id="{706C547C-37F7-4BE2-8666-CA2B10FC38D4}" v="2" dt="2023-10-11T20:34:40.071"/>
    <p1510:client id="{88DAE209-B6AB-4F63-BCA7-F27992C4CC35}" v="4" dt="2023-10-05T13:35:25.146"/>
  </p1510:revLst>
</p1510:revInfo>
</file>

<file path=ppt/tableStyles.xml><?xml version="1.0" encoding="utf-8"?>
<a:tblStyleLst xmlns:a="http://schemas.openxmlformats.org/drawingml/2006/main" def="{7D4F87D2-B31D-4A5B-840A-ADB18C62B1F1}">
  <a:tblStyle styleId="{7D4F87D2-B31D-4A5B-840A-ADB18C62B1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59422" autoAdjust="0"/>
  </p:normalViewPr>
  <p:slideViewPr>
    <p:cSldViewPr snapToGrid="0">
      <p:cViewPr varScale="1">
        <p:scale>
          <a:sx n="48" d="100"/>
          <a:sy n="48" d="100"/>
        </p:scale>
        <p:origin x="1310" y="269"/>
      </p:cViewPr>
      <p:guideLst/>
    </p:cSldViewPr>
  </p:slideViewPr>
  <p:outlineViewPr>
    <p:cViewPr>
      <p:scale>
        <a:sx n="33" d="100"/>
        <a:sy n="33" d="100"/>
      </p:scale>
      <p:origin x="0" y="-528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font" Target="fonts/font12.fntdata"/><Relationship Id="rId159" Type="http://schemas.openxmlformats.org/officeDocument/2006/relationships/viewProps" Target="viewProps.xml"/><Relationship Id="rId7" Type="http://schemas.openxmlformats.org/officeDocument/2006/relationships/slide" Target="slides/slide2.xml"/><Relationship Id="rId16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157"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60"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156" Type="http://customschemas.google.com/relationships/presentationmetadata" Target="meta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3.xml"/><Relationship Id="rId16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158" Type="http://schemas.openxmlformats.org/officeDocument/2006/relationships/presProps" Target="presProps.xml"/><Relationship Id="rId20" Type="http://schemas.openxmlformats.org/officeDocument/2006/relationships/slide" Target="slides/slide15.xml"/><Relationship Id="rId16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ky.gov/curriculum/standards/kyacadstand/Documents/Selecting_Sources_Application_Curated_Source_Set.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ystandards.org/standards-resources/ss-resources/ss-pl-module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kystandards.or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ducation.ky.gov/_layouts/download.aspx?SourceUr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ysed.gov/bilingual-ed/topic-brief-3-de-mystifying-complex-texts-what-are-complex-texts-and-how-can-we-ensure#:~:text=What%20is%20a%20%E2%80%9CComplex%20Text,language%20conventions%20and%20clarity%3B%20an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cf.org/content/report/louisville-kentucky-reflection-school-integr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oyez.org/cases/1940-1955/347us483" TargetMode="External"/><Relationship Id="rId4" Type="http://schemas.openxmlformats.org/officeDocument/2006/relationships/hyperlink" Target="https://explorekyhistory.ky.gov/files/show/1307"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ritishmuseum.org/collection/object/W_OA-36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N8oWGwcdFm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253e037a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g2253e037a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d030e9eb2d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d030e9eb2d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Access </a:t>
            </a:r>
            <a:r>
              <a:rPr lang="en-US" sz="1200" dirty="0">
                <a:solidFill>
                  <a:srgbClr val="222222"/>
                </a:solidFill>
                <a:latin typeface="Calibri"/>
                <a:ea typeface="Calibri"/>
                <a:cs typeface="Calibri"/>
                <a:sym typeface="Calibri"/>
              </a:rPr>
              <a:t>the handout: </a:t>
            </a:r>
            <a:r>
              <a:rPr lang="en-US" sz="2000" dirty="0">
                <a:hlinkClick r:id="rId3"/>
              </a:rPr>
              <a:t>https://education.ky.gov/curriculum/standards/kyacadstand/Documents/Selecting_Sources_Application_Curated_Source_Set.pdf</a:t>
            </a:r>
            <a:endParaRPr sz="1200" dirty="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ff69721b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ff69721b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Complete your</a:t>
            </a:r>
            <a:r>
              <a:rPr lang="en-US" sz="1200" dirty="0">
                <a:solidFill>
                  <a:srgbClr val="222222"/>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1"/>
                  </a:ext>
                </a:extLst>
              </a:rPr>
              <a:t> </a:t>
            </a:r>
            <a:r>
              <a:rPr lang="en-US" sz="1200" dirty="0">
                <a:solidFill>
                  <a:srgbClr val="222222"/>
                </a:solidFill>
                <a:latin typeface="Calibri"/>
                <a:ea typeface="Calibri"/>
                <a:cs typeface="Calibri"/>
                <a:sym typeface="Calibri"/>
              </a:rPr>
              <a:t>handout using the resources provided. </a:t>
            </a:r>
            <a:endParaRPr sz="1200" dirty="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52f04c002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52f04c002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Guiding Notes: </a:t>
            </a:r>
            <a:endParaRPr lang="en-US" sz="1100" dirty="0">
              <a:latin typeface="Calibri"/>
              <a:ea typeface="Calibri"/>
              <a:cs typeface="Calibri"/>
              <a:sym typeface="Calibri"/>
            </a:endParaRPr>
          </a:p>
          <a:p>
            <a:pPr marL="0" lvl="0" indent="0" algn="l" rtl="0">
              <a:spcBef>
                <a:spcPts val="0"/>
              </a:spcBef>
              <a:spcAft>
                <a:spcPts val="0"/>
              </a:spcAft>
              <a:buNone/>
            </a:pPr>
            <a:endParaRPr lang="en-US" sz="1100" dirty="0">
              <a:latin typeface="Calibri"/>
              <a:ea typeface="Calibri"/>
              <a:cs typeface="Calibri"/>
              <a:sym typeface="Calibri"/>
            </a:endParaRPr>
          </a:p>
          <a:p>
            <a:pPr marL="0" lvl="0" indent="0" algn="l" rtl="0">
              <a:spcBef>
                <a:spcPts val="0"/>
              </a:spcBef>
              <a:spcAft>
                <a:spcPts val="0"/>
              </a:spcAft>
              <a:buNone/>
            </a:pPr>
            <a:r>
              <a:rPr lang="en-US" sz="1100" dirty="0">
                <a:latin typeface="Calibri"/>
                <a:ea typeface="Calibri"/>
                <a:cs typeface="Calibri"/>
                <a:sym typeface="Calibri"/>
              </a:rPr>
              <a:t>Complete your</a:t>
            </a:r>
            <a:r>
              <a:rPr lang="en-US" sz="1100" dirty="0">
                <a:solidFill>
                  <a:srgbClr val="222222"/>
                </a:solidFill>
                <a:latin typeface="Calibri"/>
                <a:ea typeface="Calibri"/>
                <a:cs typeface="Calibri"/>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1"/>
                  </a:ext>
                </a:extLst>
              </a:rPr>
              <a:t> </a:t>
            </a:r>
            <a:r>
              <a:rPr lang="en-US" sz="1100" dirty="0">
                <a:solidFill>
                  <a:srgbClr val="222222"/>
                </a:solidFill>
                <a:latin typeface="Calibri"/>
                <a:ea typeface="Calibri"/>
                <a:cs typeface="Calibri"/>
                <a:sym typeface="Calibri"/>
              </a:rPr>
              <a:t>handout using the resources provided. </a:t>
            </a:r>
            <a:endParaRPr lang="en-US" sz="1100"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f42ca67bf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f42ca67bf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Complete a Clear or Cloudy reflection. If working in a group, have a whole group discussion to share your responses. </a:t>
            </a:r>
            <a:endParaRPr sz="1200" dirty="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20e8b9d603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20e8b9d603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solidFill>
                <a:srgbClr val="222222"/>
              </a:solidFill>
              <a:latin typeface="Calibri"/>
              <a:ea typeface="Calibri"/>
              <a:cs typeface="Calibri"/>
              <a:sym typeface="Calibri"/>
            </a:endParaRPr>
          </a:p>
          <a:p>
            <a:pPr marL="0" lvl="0" indent="0" algn="l" rtl="0">
              <a:spcBef>
                <a:spcPts val="0"/>
              </a:spcBef>
              <a:spcAft>
                <a:spcPts val="0"/>
              </a:spcAft>
              <a:buNone/>
            </a:pPr>
            <a:endParaRPr sz="1200" dirty="0">
              <a:solidFill>
                <a:srgbClr val="222222"/>
              </a:solidFill>
              <a:latin typeface="Calibri"/>
              <a:ea typeface="Calibri"/>
              <a:cs typeface="Calibri"/>
              <a:sym typeface="Calibri"/>
            </a:endParaRPr>
          </a:p>
          <a:p>
            <a:pPr marL="0" lvl="0" indent="0" algn="l" rtl="0">
              <a:spcBef>
                <a:spcPts val="0"/>
              </a:spcBef>
              <a:spcAft>
                <a:spcPts val="0"/>
              </a:spcAft>
              <a:buNone/>
            </a:pPr>
            <a:r>
              <a:rPr lang="en-US" sz="1200" dirty="0">
                <a:solidFill>
                  <a:srgbClr val="222222"/>
                </a:solidFill>
                <a:latin typeface="Calibri"/>
                <a:ea typeface="Calibri"/>
                <a:cs typeface="Calibri"/>
                <a:sym typeface="Calibri"/>
              </a:rPr>
              <a:t>Complete the Google Form to reflect on what you have learned in Module Two. It is important to note that this form is not scored, it is merely to support a participant in demonstrating their mastery of the success criteria shared at the beginning of this section. Responses are anonymous, and submitting this form will help the KDE by providing feedback on the effectiveness of this module. As a reminder, the success criteria for Module Two is:</a:t>
            </a:r>
            <a:endParaRPr sz="1200" dirty="0">
              <a:solidFill>
                <a:srgbClr val="222222"/>
              </a:solidFill>
              <a:latin typeface="Calibri"/>
              <a:ea typeface="Calibri"/>
              <a:cs typeface="Calibri"/>
              <a:sym typeface="Calibri"/>
            </a:endParaRPr>
          </a:p>
          <a:p>
            <a:pPr marL="152400" lvl="0" indent="0" algn="l" rtl="0">
              <a:spcBef>
                <a:spcPts val="0"/>
              </a:spcBef>
              <a:spcAft>
                <a:spcPts val="0"/>
              </a:spcAft>
              <a:buClr>
                <a:srgbClr val="222222"/>
              </a:buClr>
              <a:buSzPts val="1200"/>
              <a:buFont typeface="Calibri"/>
              <a:buNone/>
            </a:pPr>
            <a:endParaRPr lang="en-US" sz="1200" b="0" dirty="0">
              <a:solidFill>
                <a:srgbClr val="222222"/>
              </a:solidFill>
              <a:latin typeface="Calibri"/>
              <a:ea typeface="Calibri"/>
              <a:cs typeface="Calibri"/>
              <a:sym typeface="Calibri"/>
            </a:endParaRPr>
          </a:p>
          <a:p>
            <a:pPr marL="152400" lvl="0" indent="0" algn="l" rtl="0">
              <a:spcBef>
                <a:spcPts val="0"/>
              </a:spcBef>
              <a:spcAft>
                <a:spcPts val="0"/>
              </a:spcAft>
              <a:buClr>
                <a:srgbClr val="222222"/>
              </a:buClr>
              <a:buSzPts val="1200"/>
              <a:buFont typeface="Calibri"/>
              <a:buNone/>
            </a:pPr>
            <a:r>
              <a:rPr lang="en-US" sz="1200" b="1" dirty="0">
                <a:solidFill>
                  <a:srgbClr val="222222"/>
                </a:solidFill>
                <a:latin typeface="Calibri"/>
                <a:ea typeface="Calibri"/>
                <a:cs typeface="Calibri"/>
                <a:sym typeface="Calibri"/>
              </a:rPr>
              <a:t>Success Criteria:</a:t>
            </a:r>
            <a:r>
              <a:rPr lang="en-US" sz="1200" dirty="0">
                <a:solidFill>
                  <a:srgbClr val="222222"/>
                </a:solidFill>
                <a:latin typeface="Calibri"/>
                <a:ea typeface="Calibri"/>
                <a:cs typeface="Calibri"/>
                <a:sym typeface="Calibri"/>
              </a:rPr>
              <a:t> </a:t>
            </a:r>
            <a:r>
              <a:rPr lang="en-US" sz="1200" dirty="0">
                <a:solidFill>
                  <a:schemeClr val="dk1"/>
                </a:solidFill>
                <a:latin typeface="Calibri"/>
                <a:ea typeface="Calibri"/>
                <a:cs typeface="Calibri"/>
                <a:sym typeface="Calibri"/>
              </a:rPr>
              <a:t>I will be successful when I can develop coherent periods of learning that supports a student’s ability to investigate supporting and compelling questions using a variety of primary and secondary sources. </a:t>
            </a:r>
            <a:endParaRPr sz="1200" i="1" dirty="0">
              <a:solidFill>
                <a:srgbClr val="222222"/>
              </a:solidFill>
              <a:latin typeface="Calibri"/>
              <a:ea typeface="Calibri"/>
              <a:cs typeface="Calibri"/>
              <a:sym typeface="Calibri"/>
            </a:endParaRPr>
          </a:p>
          <a:p>
            <a:pPr marL="0" lvl="0" indent="0" algn="l" rtl="0">
              <a:spcBef>
                <a:spcPts val="0"/>
              </a:spcBef>
              <a:spcAft>
                <a:spcPts val="0"/>
              </a:spcAft>
              <a:buNone/>
            </a:pPr>
            <a:endParaRPr sz="1200" dirty="0">
              <a:solidFill>
                <a:srgbClr val="222222"/>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222222"/>
                </a:solidFill>
                <a:latin typeface="Calibri"/>
                <a:ea typeface="Calibri"/>
                <a:cs typeface="Calibri"/>
                <a:sym typeface="Calibri"/>
              </a:rPr>
              <a:t>Then, reflect on your learning by asking self-regulation feedback questions to ensure you are prepared to continue additional modules within the </a:t>
            </a:r>
            <a:r>
              <a:rPr lang="en-US" sz="1200" i="1" dirty="0">
                <a:solidFill>
                  <a:srgbClr val="222222"/>
                </a:solidFill>
                <a:latin typeface="Calibri"/>
                <a:ea typeface="Calibri"/>
                <a:cs typeface="Calibri"/>
                <a:sym typeface="Calibri"/>
              </a:rPr>
              <a:t>Supporting Students in Using Evidence</a:t>
            </a:r>
            <a:r>
              <a:rPr lang="en-US" sz="1200" dirty="0">
                <a:solidFill>
                  <a:srgbClr val="222222"/>
                </a:solidFill>
                <a:latin typeface="Calibri"/>
                <a:ea typeface="Calibri"/>
                <a:cs typeface="Calibri"/>
                <a:sym typeface="Calibri"/>
              </a:rPr>
              <a:t> module series. To reflect on your learning, ask yourself the following questions:</a:t>
            </a:r>
            <a:endParaRPr sz="1200" dirty="0">
              <a:solidFill>
                <a:srgbClr val="222222"/>
              </a:solidFill>
              <a:latin typeface="Calibri"/>
              <a:ea typeface="Calibri"/>
              <a:cs typeface="Calibri"/>
              <a:sym typeface="Calibri"/>
            </a:endParaRPr>
          </a:p>
          <a:p>
            <a:pPr marL="0" lvl="0" indent="0" algn="l" rtl="0">
              <a:lnSpc>
                <a:spcPct val="100000"/>
              </a:lnSpc>
              <a:spcBef>
                <a:spcPts val="0"/>
              </a:spcBef>
              <a:spcAft>
                <a:spcPts val="0"/>
              </a:spcAft>
              <a:buNone/>
            </a:pPr>
            <a:endParaRPr sz="1200" dirty="0">
              <a:solidFill>
                <a:srgbClr val="222222"/>
              </a:solidFill>
              <a:latin typeface="Calibri"/>
              <a:ea typeface="Calibri"/>
              <a:cs typeface="Calibri"/>
              <a:sym typeface="Calibri"/>
            </a:endParaRPr>
          </a:p>
          <a:p>
            <a:pPr marL="457200" lvl="0" indent="-304800" algn="l" rtl="0">
              <a:lnSpc>
                <a:spcPct val="100000"/>
              </a:lnSpc>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How can I reflect on my own learning?</a:t>
            </a:r>
            <a:endParaRPr sz="1200" dirty="0">
              <a:solidFill>
                <a:srgbClr val="222222"/>
              </a:solidFill>
              <a:latin typeface="Calibri"/>
              <a:ea typeface="Calibri"/>
              <a:cs typeface="Calibri"/>
              <a:sym typeface="Calibri"/>
            </a:endParaRPr>
          </a:p>
          <a:p>
            <a:pPr marL="457200" lvl="0" indent="-304800" algn="l" rtl="0">
              <a:lnSpc>
                <a:spcPct val="100000"/>
              </a:lnSpc>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What further doubts do I have regarding the information presented in </a:t>
            </a:r>
            <a:r>
              <a:rPr lang="en-US" sz="1200" i="1" dirty="0">
                <a:solidFill>
                  <a:srgbClr val="222222"/>
                </a:solidFill>
                <a:latin typeface="Calibri"/>
                <a:ea typeface="Calibri"/>
                <a:cs typeface="Calibri"/>
                <a:sym typeface="Calibri"/>
              </a:rPr>
              <a:t>Module Two: Supporting Teachers When Selecting Sources</a:t>
            </a:r>
            <a:r>
              <a:rPr lang="en-US" sz="1200" dirty="0">
                <a:solidFill>
                  <a:srgbClr val="222222"/>
                </a:solidFill>
                <a:latin typeface="Calibri"/>
                <a:ea typeface="Calibri"/>
                <a:cs typeface="Calibri"/>
                <a:sym typeface="Calibri"/>
              </a:rPr>
              <a:t>?</a:t>
            </a:r>
            <a:endParaRPr sz="1200" dirty="0">
              <a:solidFill>
                <a:srgbClr val="222222"/>
              </a:solidFill>
              <a:latin typeface="Calibri"/>
              <a:ea typeface="Calibri"/>
              <a:cs typeface="Calibri"/>
              <a:sym typeface="Calibri"/>
            </a:endParaRPr>
          </a:p>
          <a:p>
            <a:pPr marL="457200" lvl="0" indent="-304800" algn="l" rtl="0">
              <a:lnSpc>
                <a:spcPct val="100000"/>
              </a:lnSpc>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Can I now teach someone else about how to curate a source set that contains a variety of primary and secondary sources to support student investigation of supporting and compelling questions? </a:t>
            </a:r>
            <a:endParaRPr sz="1200" dirty="0">
              <a:solidFill>
                <a:srgbClr val="222222"/>
              </a:solidFill>
              <a:latin typeface="Calibri"/>
              <a:ea typeface="Calibri"/>
              <a:cs typeface="Calibri"/>
              <a:sym typeface="Calibri"/>
            </a:endParaRPr>
          </a:p>
          <a:p>
            <a:pPr marL="457200" lvl="0" indent="0" algn="l" rtl="0">
              <a:lnSpc>
                <a:spcPct val="100000"/>
              </a:lnSpc>
              <a:spcBef>
                <a:spcPts val="0"/>
              </a:spcBef>
              <a:spcAft>
                <a:spcPts val="0"/>
              </a:spcAft>
              <a:buNone/>
            </a:pPr>
            <a:endParaRPr sz="1200" dirty="0">
              <a:solidFill>
                <a:srgbClr val="222222"/>
              </a:solidFill>
              <a:latin typeface="Calibri"/>
              <a:ea typeface="Calibri"/>
              <a:cs typeface="Calibri"/>
              <a:sym typeface="Calibri"/>
            </a:endParaRPr>
          </a:p>
          <a:p>
            <a:pPr marL="0" lvl="0" indent="0" algn="l" rtl="0">
              <a:lnSpc>
                <a:spcPct val="100000"/>
              </a:lnSpc>
              <a:spcBef>
                <a:spcPts val="0"/>
              </a:spcBef>
              <a:spcAft>
                <a:spcPts val="0"/>
              </a:spcAft>
              <a:buNone/>
            </a:pPr>
            <a:r>
              <a:rPr lang="en-US" sz="1200" dirty="0">
                <a:solidFill>
                  <a:srgbClr val="222222"/>
                </a:solidFill>
                <a:latin typeface="Calibri"/>
                <a:ea typeface="Calibri"/>
                <a:cs typeface="Calibri"/>
                <a:sym typeface="Calibri"/>
              </a:rPr>
              <a:t>If you identify any gaps in their understanding after answering the self-regulation feedback questions, seek additional help in clarifying any misconceptions. </a:t>
            </a:r>
            <a:endParaRPr sz="1200" dirty="0">
              <a:solidFill>
                <a:srgbClr val="222222"/>
              </a:solidFill>
              <a:latin typeface="Calibri"/>
              <a:ea typeface="Calibri"/>
              <a:cs typeface="Calibri"/>
              <a:sym typeface="Calibri"/>
            </a:endParaRPr>
          </a:p>
          <a:p>
            <a:pPr marL="0" lvl="0" indent="0" algn="l" rtl="0">
              <a:lnSpc>
                <a:spcPct val="115000"/>
              </a:lnSpc>
              <a:spcBef>
                <a:spcPts val="1200"/>
              </a:spcBef>
              <a:spcAft>
                <a:spcPts val="0"/>
              </a:spcAft>
              <a:buNone/>
            </a:pPr>
            <a:endParaRPr dirty="0">
              <a:solidFill>
                <a:schemeClr val="dk1"/>
              </a:solidFill>
              <a:latin typeface="Calibri"/>
              <a:ea typeface="Calibri"/>
              <a:cs typeface="Calibri"/>
              <a:sym typeface="Calibri"/>
            </a:endParaRPr>
          </a:p>
          <a:p>
            <a:pPr marL="0" lvl="0" indent="0" algn="l" rtl="0">
              <a:spcBef>
                <a:spcPts val="120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20e8b9d603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220e8b9d603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This concludes Module Two.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219ea0b42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dirty="0">
                <a:solidFill>
                  <a:schemeClr val="dk1"/>
                </a:solidFill>
                <a:latin typeface="Calibri"/>
                <a:ea typeface="Calibri"/>
                <a:cs typeface="Calibri"/>
                <a:sym typeface="Calibri"/>
              </a:rPr>
              <a:t>Guiding Notes:</a:t>
            </a:r>
          </a:p>
          <a:p>
            <a:pPr marL="0" lvl="0" indent="0" algn="l" rtl="0">
              <a:spcBef>
                <a:spcPts val="0"/>
              </a:spcBef>
              <a:spcAft>
                <a:spcPts val="0"/>
              </a:spcAft>
              <a:buNone/>
            </a:pPr>
            <a:endParaRPr lang="en-US" sz="1200" b="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dirty="0">
                <a:solidFill>
                  <a:schemeClr val="dk1"/>
                </a:solidFill>
                <a:latin typeface="Calibri"/>
                <a:ea typeface="Calibri"/>
                <a:cs typeface="Calibri"/>
                <a:sym typeface="Calibri"/>
              </a:rPr>
              <a:t>Post-Survey</a:t>
            </a:r>
            <a:r>
              <a:rPr lang="en-US" sz="1200">
                <a:solidFill>
                  <a:schemeClr val="dk1"/>
                </a:solidFill>
                <a:latin typeface="Calibri"/>
                <a:ea typeface="Calibri"/>
                <a:cs typeface="Calibri"/>
                <a:sym typeface="Calibri"/>
              </a:rPr>
              <a:t>: </a:t>
            </a:r>
            <a:r>
              <a:rPr lang="en-US" sz="1200" b="0" i="0" u="sng">
                <a:solidFill>
                  <a:srgbClr val="000000"/>
                </a:solidFill>
                <a:effectLst/>
                <a:latin typeface="Times New Roman" panose="02020603050405020304" pitchFamily="18" charset="0"/>
              </a:rPr>
              <a:t>https</a:t>
            </a:r>
            <a:r>
              <a:rPr lang="en-US" sz="1200" b="0" i="0" u="sng" dirty="0">
                <a:solidFill>
                  <a:srgbClr val="000000"/>
                </a:solidFill>
                <a:effectLst/>
                <a:latin typeface="Times New Roman" panose="02020603050405020304" pitchFamily="18" charset="0"/>
              </a:rPr>
              <a:t>://docs.google.com/forms/d/e/1FAIpQLSdA4gZ6IOKn0RAxFzgbQBHvVr0pLAmZukA5zdS4dAMHppPNPQ/viewform?usp=sf_link</a:t>
            </a:r>
            <a:endParaRPr lang="en-US" sz="1200" u="sng" dirty="0"/>
          </a:p>
          <a:p>
            <a:pPr marL="0" lvl="0" indent="0" algn="l" rtl="0">
              <a:spcBef>
                <a:spcPts val="0"/>
              </a:spcBef>
              <a:spcAft>
                <a:spcPts val="0"/>
              </a:spcAft>
              <a:buClr>
                <a:schemeClr val="dk1"/>
              </a:buClr>
              <a:buSzPts val="1100"/>
              <a:buFont typeface="Arial"/>
              <a:buNone/>
            </a:pPr>
            <a:endParaRPr lang="en-US" sz="1400" dirty="0">
              <a:latin typeface="Calibri"/>
              <a:ea typeface="Calibri"/>
              <a:cs typeface="Calibri"/>
              <a:sym typeface="Calibri"/>
            </a:endParaRPr>
          </a:p>
        </p:txBody>
      </p:sp>
      <p:sp>
        <p:nvSpPr>
          <p:cNvPr id="305" name="Google Shape;305;g2219ea0b42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69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219ea0b42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Series Overview:</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sz="1200" i="1" dirty="0">
                <a:solidFill>
                  <a:schemeClr val="dk1"/>
                </a:solidFill>
                <a:latin typeface="Calibri"/>
                <a:ea typeface="Calibri"/>
                <a:cs typeface="Calibri"/>
                <a:sym typeface="Calibri"/>
              </a:rPr>
              <a:t>Supporting Students in Using Evidence</a:t>
            </a:r>
            <a:r>
              <a:rPr lang="en-US" sz="1200" dirty="0">
                <a:solidFill>
                  <a:schemeClr val="dk1"/>
                </a:solidFill>
                <a:latin typeface="Calibri"/>
                <a:ea typeface="Calibri"/>
                <a:cs typeface="Calibri"/>
                <a:sym typeface="Calibri"/>
              </a:rPr>
              <a:t> module series is a set of six of modules designed to support students when using evidence as required by the </a:t>
            </a:r>
            <a:r>
              <a:rPr lang="en-US" sz="1200" i="1" dirty="0">
                <a:solidFill>
                  <a:schemeClr val="dk1"/>
                </a:solidFill>
                <a:latin typeface="Calibri"/>
                <a:ea typeface="Calibri"/>
                <a:cs typeface="Calibri"/>
                <a:sym typeface="Calibri"/>
              </a:rPr>
              <a:t>Kentucky Academic Standards (KAS) for Social Studies. </a:t>
            </a:r>
            <a:r>
              <a:rPr lang="en-US" sz="1200" dirty="0">
                <a:solidFill>
                  <a:schemeClr val="dk1"/>
                </a:solidFill>
                <a:latin typeface="Calibri"/>
                <a:ea typeface="Calibri"/>
                <a:cs typeface="Calibri"/>
                <a:sym typeface="Calibri"/>
              </a:rPr>
              <a:t>While this module series is designed in a progression, you may engage with the module section that best meets your professional learning needs. </a:t>
            </a:r>
            <a:endParaRPr sz="13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i="1" dirty="0">
                <a:solidFill>
                  <a:schemeClr val="dk1"/>
                </a:solidFill>
                <a:latin typeface="Calibri"/>
                <a:ea typeface="Calibri"/>
                <a:cs typeface="Calibri"/>
                <a:sym typeface="Calibri"/>
              </a:rPr>
              <a:t>Supporting Students in Using Evidence</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module series is intended to support the successful implementation of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in classrooms across the state. The duration, scope and sequence of the module sections may be customized to accommodate local needs and conditions. The sections are designed to provide flexibility for districts and schools and, as such, can be viewed as stand-alone lessons or within the progression of the module as written. You are supported in engaging with this module individually, if desired.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Materials: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following materials are part of this module: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a:t>
            </a:r>
            <a:r>
              <a:rPr lang="en-US" sz="1200" i="1" dirty="0">
                <a:solidFill>
                  <a:schemeClr val="dk1"/>
                </a:solidFill>
                <a:latin typeface="Calibri"/>
                <a:ea typeface="Calibri"/>
                <a:cs typeface="Calibri"/>
                <a:sym typeface="Calibri"/>
              </a:rPr>
              <a:t>Kentucky Academic Standards (KAS) for Social Studies</a:t>
            </a:r>
            <a:endParaRPr sz="12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a:t>
            </a:r>
            <a:r>
              <a:rPr lang="en-US" sz="1200" dirty="0">
                <a:solidFill>
                  <a:schemeClr val="dk1"/>
                </a:solidFill>
                <a:latin typeface="Calibri"/>
                <a:ea typeface="Calibri"/>
                <a:cs typeface="Calibri"/>
                <a:sym typeface="Calibri"/>
              </a:rPr>
              <a:t>Additional materials, such as but not limited to, articles, discussion strategies, etc. are provided within the notes section of applicable slides throughout the module.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Note:</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you plan to engage with this module virtually as a group, consider directing participants to the</a:t>
            </a:r>
            <a:r>
              <a:rPr lang="en-US" sz="1200"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200" u="sng" dirty="0">
                <a:solidFill>
                  <a:schemeClr val="hlink"/>
                </a:solidFill>
                <a:latin typeface="Calibri"/>
                <a:ea typeface="Calibri"/>
                <a:cs typeface="Calibri"/>
                <a:sym typeface="Calibri"/>
                <a:hlinkClick r:id="rId3"/>
              </a:rPr>
              <a:t>Social Studies Professional Learning Modules</a:t>
            </a:r>
            <a:r>
              <a:rPr lang="en-US" sz="1200" dirty="0">
                <a:solidFill>
                  <a:schemeClr val="dk1"/>
                </a:solidFill>
                <a:latin typeface="Calibri"/>
                <a:ea typeface="Calibri"/>
                <a:cs typeface="Calibri"/>
                <a:sym typeface="Calibri"/>
              </a:rPr>
              <a:t> webpage on</a:t>
            </a:r>
            <a:r>
              <a:rPr lang="en-US" sz="1200" dirty="0">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200" u="sng" dirty="0">
                <a:solidFill>
                  <a:schemeClr val="hlink"/>
                </a:solidFill>
                <a:latin typeface="Calibri"/>
                <a:ea typeface="Calibri"/>
                <a:cs typeface="Calibri"/>
                <a:sym typeface="Calibri"/>
                <a:hlinkClick r:id="rId4"/>
              </a:rPr>
              <a:t>kystandards.org</a:t>
            </a:r>
            <a:r>
              <a:rPr lang="en-US" sz="1200" dirty="0">
                <a:solidFill>
                  <a:schemeClr val="dk1"/>
                </a:solidFill>
                <a:latin typeface="Calibri"/>
                <a:ea typeface="Calibri"/>
                <a:cs typeface="Calibri"/>
                <a:sym typeface="Calibri"/>
              </a:rPr>
              <a:t> so that you may access the resources used directly from the links provided in the PowerPoint. Additionally, you may consider downloading the resources contained within each section of the module and placing them into a Google folder for you or your colleagues to access.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Two: Compelling and Supporting Questions</a:t>
            </a:r>
            <a:endParaRPr sz="1200" b="1" dirty="0">
              <a:solidFill>
                <a:schemeClr val="dk1"/>
              </a:solidFill>
              <a:latin typeface="Calibri"/>
              <a:ea typeface="Calibri"/>
              <a:cs typeface="Calibri"/>
              <a:sym typeface="Calibri"/>
            </a:endParaRPr>
          </a:p>
          <a:p>
            <a:pPr marL="457200" lvl="0" indent="-304800" algn="l" rtl="0">
              <a:spcBef>
                <a:spcPts val="0"/>
              </a:spcBef>
              <a:spcAft>
                <a:spcPts val="0"/>
              </a:spcAft>
              <a:buClr>
                <a:srgbClr val="102649"/>
              </a:buClr>
              <a:buSzPts val="1200"/>
              <a:buFont typeface="Calibri"/>
              <a:buChar char="•"/>
            </a:pPr>
            <a:r>
              <a:rPr lang="en-US" sz="1200" b="1" dirty="0">
                <a:solidFill>
                  <a:srgbClr val="102649"/>
                </a:solidFill>
                <a:latin typeface="Calibri"/>
                <a:ea typeface="Calibri"/>
                <a:cs typeface="Calibri"/>
                <a:sym typeface="Calibri"/>
              </a:rPr>
              <a:t>Compelling Question: </a:t>
            </a:r>
            <a:r>
              <a:rPr lang="en-US" sz="1200" dirty="0">
                <a:solidFill>
                  <a:srgbClr val="222222"/>
                </a:solidFill>
                <a:latin typeface="Calibri"/>
                <a:ea typeface="Calibri"/>
                <a:cs typeface="Calibri"/>
                <a:sym typeface="Calibri"/>
              </a:rPr>
              <a:t>How do I support students in communicating their own conclusions, using evidence to substantiate their claims? </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Supporting Question:</a:t>
            </a:r>
            <a:r>
              <a:rPr lang="en-US" sz="1200" dirty="0">
                <a:solidFill>
                  <a:schemeClr val="dk1"/>
                </a:solidFill>
                <a:latin typeface="Calibri"/>
                <a:ea typeface="Calibri"/>
                <a:cs typeface="Calibri"/>
                <a:sym typeface="Calibri"/>
              </a:rPr>
              <a:t> How do I select sources for investigations?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Learning Target and Success Criteria:</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Target and Success Criteria for districts and schools of Module Two: Using Evidence and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are:</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rgbClr val="102649"/>
              </a:buClr>
              <a:buSzPts val="1200"/>
              <a:buFont typeface="Calibri"/>
              <a:buChar char="●"/>
            </a:pPr>
            <a:r>
              <a:rPr lang="en-US" sz="1200" b="1" dirty="0">
                <a:solidFill>
                  <a:schemeClr val="dk1"/>
                </a:solidFill>
                <a:latin typeface="Calibri"/>
                <a:ea typeface="Calibri"/>
                <a:cs typeface="Calibri"/>
                <a:sym typeface="Calibri"/>
              </a:rPr>
              <a:t>Learning Target:</a:t>
            </a:r>
            <a:r>
              <a:rPr lang="en-US" sz="1200" dirty="0">
                <a:solidFill>
                  <a:schemeClr val="dk1"/>
                </a:solidFill>
                <a:latin typeface="Calibri"/>
                <a:ea typeface="Calibri"/>
                <a:cs typeface="Calibri"/>
                <a:sym typeface="Calibri"/>
              </a:rPr>
              <a:t> I can support students in using evidence to substantiate their claims.</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Success Criteria:</a:t>
            </a:r>
            <a:r>
              <a:rPr lang="en-US" sz="1200" dirty="0">
                <a:solidFill>
                  <a:schemeClr val="dk1"/>
                </a:solidFill>
                <a:latin typeface="Calibri"/>
                <a:ea typeface="Calibri"/>
                <a:cs typeface="Calibri"/>
                <a:sym typeface="Calibri"/>
              </a:rPr>
              <a:t> I will be successful when I can develop coherent periods of learning that supports a student’s ability to investigate supporting and compelling questions using a variety of primary and secondary sources.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Intended Audiences: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Module participants may include, but are not limited to, district leadership, school administrators, instructional specialists/coaches, intervention specialists, department chairs, special educators and classroom teachers.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It is important to note that it is recommended that participants have engaged with the following modules prior to engaging with this module:</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Getting to know the Kentucky Academic Standards (KAS) for Social Studies </a:t>
            </a:r>
            <a:r>
              <a:rPr lang="en-US" sz="1200" dirty="0">
                <a:solidFill>
                  <a:schemeClr val="dk1"/>
                </a:solidFill>
                <a:latin typeface="Calibri"/>
                <a:ea typeface="Calibri"/>
                <a:cs typeface="Calibri"/>
                <a:sym typeface="Calibri"/>
              </a:rPr>
              <a:t>Module</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The </a:t>
            </a:r>
            <a:r>
              <a:rPr lang="en-US" sz="1200" i="1" dirty="0">
                <a:solidFill>
                  <a:schemeClr val="dk1"/>
                </a:solidFill>
                <a:latin typeface="Calibri"/>
                <a:ea typeface="Calibri"/>
                <a:cs typeface="Calibri"/>
                <a:sym typeface="Calibri"/>
              </a:rPr>
              <a:t>Minding the Gap </a:t>
            </a:r>
            <a:r>
              <a:rPr lang="en-US" sz="1200" dirty="0">
                <a:solidFill>
                  <a:schemeClr val="dk1"/>
                </a:solidFill>
                <a:latin typeface="Calibri"/>
                <a:ea typeface="Calibri"/>
                <a:cs typeface="Calibri"/>
                <a:sym typeface="Calibri"/>
              </a:rPr>
              <a:t>Module</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The Inquiry Practices of the Kentucky Academic Standards (KAS) for Social Studies </a:t>
            </a:r>
            <a:r>
              <a:rPr lang="en-US" sz="1200" dirty="0">
                <a:solidFill>
                  <a:schemeClr val="dk1"/>
                </a:solidFill>
                <a:latin typeface="Calibri"/>
                <a:ea typeface="Calibri"/>
                <a:cs typeface="Calibri"/>
                <a:sym typeface="Calibri"/>
              </a:rPr>
              <a:t>Module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Thus, participants are encouraged to engage with these modules prior to participating in this module.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Facilitators: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While this module series is designed for a teacher to engage with it individually, it may be implemented with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As stated above, the Kentucky Department of Education (KDE) recommends that participants engage with the four modules mentioned above prior to engaging with this work. If the facilitator has not engaged with these modules, it is recommended that they complete the four modules mentioned before facilitating this module.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Helpful Hint for Facilitators: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Planning Ahead for Facilitators: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Determine which stakeholders to invite as participants. In the invitation, describe how the work sessions will benefit them.</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few days before the meeting, you may want to remind participants to be prepared to have their documents available during the meeting. (See below for Participant Documents Needed.)</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Reserve adequate space and equipment. Tables or desks should be set up to support small-group discussion. If conducting this module virtually, ensure that your technology platform can support break out rooms to support small group collaboration.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Ensure that participants have access to the Internet.</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Consider how you might handle participants who may not be in attendance at all work sessions. It might be worthwhile to consider how those participants might access missed sections of the module between work sessions in order to feel as prepared as the other participants.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Preparation</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 Documents Needed:</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Plan ahead regarding how you will feel most comfortable engaging with the </a:t>
            </a:r>
            <a:r>
              <a:rPr lang="en-US" sz="1200" i="1" dirty="0">
                <a:solidFill>
                  <a:schemeClr val="dk1"/>
                </a:solidFill>
                <a:latin typeface="Calibri"/>
                <a:ea typeface="Calibri"/>
                <a:cs typeface="Calibri"/>
                <a:sym typeface="Calibri"/>
              </a:rPr>
              <a:t>KAS for Social Studie</a:t>
            </a:r>
            <a:r>
              <a:rPr lang="en-US" sz="1200" dirty="0">
                <a:solidFill>
                  <a:schemeClr val="dk1"/>
                </a:solidFill>
                <a:latin typeface="Calibri"/>
                <a:ea typeface="Calibri"/>
                <a:cs typeface="Calibri"/>
                <a:sym typeface="Calibri"/>
              </a:rPr>
              <a:t>s, either:</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device with access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or</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hard copy of the </a:t>
            </a:r>
            <a:r>
              <a:rPr lang="en-US" sz="1200" i="1" dirty="0">
                <a:solidFill>
                  <a:schemeClr val="dk1"/>
                </a:solidFill>
                <a:latin typeface="Calibri"/>
                <a:ea typeface="Calibri"/>
                <a:cs typeface="Calibri"/>
                <a:sym typeface="Calibri"/>
              </a:rPr>
              <a:t>KAS for Social Studies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b="1" dirty="0">
                <a:solidFill>
                  <a:schemeClr val="dk1"/>
                </a:solidFill>
                <a:latin typeface="Calibri"/>
                <a:ea typeface="Calibri"/>
                <a:cs typeface="Calibri"/>
                <a:sym typeface="Calibri"/>
              </a:rPr>
              <a:t>Supplies Needed:</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4"/>
                  </a:ext>
                </a:extLst>
              </a:rPr>
              <a:t>Computer</a:t>
            </a:r>
            <a:r>
              <a:rPr lang="en-US" sz="1200" dirty="0">
                <a:solidFill>
                  <a:schemeClr val="dk1"/>
                </a:solidFill>
                <a:latin typeface="Calibri"/>
                <a:ea typeface="Calibri"/>
                <a:cs typeface="Calibri"/>
                <a:sym typeface="Calibri"/>
              </a:rPr>
              <a:t> with the Module Two: What should students do before engaging with complex sources? PowerPoint presentation.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Technology with projection capability if in person with a group. Technology platform where presenters have sharing ability and breakout room options if virtual with a group.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Copies of the handouts needed for the session either in hard copy format or available in a folder online. If facilitating this work with a group, links to the participant handouts needed for the session also may be built right into the agenda.</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module.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Self-Sticking Notes (optional)</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dirty="0">
                <a:solidFill>
                  <a:schemeClr val="dk1"/>
                </a:solidFill>
                <a:latin typeface="Calibri"/>
                <a:ea typeface="Calibri"/>
                <a:cs typeface="Calibri"/>
                <a:sym typeface="Calibri"/>
              </a:rPr>
              <a:t>• Poster paper (optional)</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Highlighters and/or colored pens/markers (optional)</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Building a Community:</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Options:</a:t>
            </a:r>
            <a:r>
              <a:rPr lang="en-US" sz="1200" dirty="0">
                <a:solidFill>
                  <a:schemeClr val="dk1"/>
                </a:solidFill>
                <a:latin typeface="Calibri"/>
                <a:ea typeface="Calibri"/>
                <a:cs typeface="Calibri"/>
                <a:sym typeface="Calibri"/>
              </a:rPr>
              <a:t> Be sure to conduct continual check-ins throughout the presentation. Build Google documents to continue to collect feedback, such as questions, hopes, and/or concerns to which participants may continually add.</a:t>
            </a:r>
            <a:endParaRPr dirty="0">
              <a:solidFill>
                <a:schemeClr val="dk1"/>
              </a:solidFill>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
        <p:nvSpPr>
          <p:cNvPr id="305" name="Google Shape;305;g2219ea0b42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f07167d95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f07167d95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tx1"/>
                </a:solidFill>
                <a:latin typeface="Calibri"/>
                <a:ea typeface="Calibri"/>
                <a:cs typeface="Calibri"/>
                <a:sym typeface="Calibri"/>
              </a:rPr>
              <a:t>For more information on compelling questions, visit Section 3B: “What are Compelling Questions and how do students ask them?” from the Inquiry Practices of the </a:t>
            </a:r>
            <a:r>
              <a:rPr lang="en-US" sz="1200" i="1" dirty="0">
                <a:solidFill>
                  <a:schemeClr val="tx1"/>
                </a:solidFill>
                <a:latin typeface="Calibri"/>
                <a:ea typeface="Calibri"/>
                <a:cs typeface="Calibri"/>
                <a:sym typeface="Calibri"/>
              </a:rPr>
              <a:t>KAS for Social Studies </a:t>
            </a:r>
            <a:r>
              <a:rPr lang="en-US" sz="1200" i="0" dirty="0">
                <a:solidFill>
                  <a:schemeClr val="tx1"/>
                </a:solidFill>
                <a:latin typeface="Calibri"/>
                <a:ea typeface="Calibri"/>
                <a:cs typeface="Calibri"/>
                <a:sym typeface="Calibri"/>
              </a:rPr>
              <a:t>module: </a:t>
            </a:r>
            <a:r>
              <a:rPr lang="en-US" sz="1800" b="0" i="0" u="sng" strike="noStrike" dirty="0">
                <a:solidFill>
                  <a:schemeClr val="tx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https://www.education.ky.gov/_layouts/download.aspx?SourceUrl=</a:t>
            </a:r>
            <a:r>
              <a:rPr lang="en-US" sz="1800" b="0" i="0" u="sng" strike="noStrike" dirty="0">
                <a:solidFill>
                  <a:schemeClr val="tx1"/>
                </a:solidFill>
                <a:effectLst/>
                <a:latin typeface="Century Gothic" panose="020B0502020202020204" pitchFamily="34" charset="0"/>
              </a:rPr>
              <a:t>/curriculum/standards/kyacadstand/Documents/Inquiry_Practices_of_KAS_for_Social_Studies.pptx</a:t>
            </a:r>
            <a:endParaRPr sz="1200" dirty="0">
              <a:solidFill>
                <a:schemeClr val="tx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tx1"/>
                </a:solidFill>
                <a:latin typeface="Calibri"/>
                <a:ea typeface="Calibri"/>
                <a:cs typeface="Calibri"/>
                <a:sym typeface="Calibri"/>
              </a:rPr>
              <a:t>For more information on supporting questions, visit “Section C: What are Supporting Questions, and how do students ask them?” </a:t>
            </a:r>
            <a:r>
              <a:rPr lang="en-US" sz="1000" dirty="0">
                <a:solidFill>
                  <a:schemeClr val="tx1"/>
                </a:solidFill>
                <a:latin typeface="Calibri"/>
                <a:ea typeface="Calibri"/>
                <a:cs typeface="Calibri"/>
                <a:sym typeface="Calibri"/>
              </a:rPr>
              <a:t>from the Inquiry Practices of the </a:t>
            </a:r>
            <a:r>
              <a:rPr lang="en-US" sz="1000" i="1" dirty="0">
                <a:solidFill>
                  <a:schemeClr val="tx1"/>
                </a:solidFill>
                <a:latin typeface="Calibri"/>
                <a:ea typeface="Calibri"/>
                <a:cs typeface="Calibri"/>
                <a:sym typeface="Calibri"/>
              </a:rPr>
              <a:t>KAS for Social Studies </a:t>
            </a:r>
            <a:r>
              <a:rPr lang="en-US" sz="1000" i="0" dirty="0">
                <a:solidFill>
                  <a:schemeClr val="tx1"/>
                </a:solidFill>
                <a:latin typeface="Calibri"/>
                <a:ea typeface="Calibri"/>
                <a:cs typeface="Calibri"/>
                <a:sym typeface="Calibri"/>
              </a:rPr>
              <a:t>module: </a:t>
            </a:r>
            <a:r>
              <a:rPr lang="en-US" sz="1200" b="0" i="0" u="sng" strike="noStrike" dirty="0">
                <a:solidFill>
                  <a:schemeClr val="tx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https://www.education.ky.gov/_layouts/download.aspx?SourceUrl=</a:t>
            </a:r>
            <a:r>
              <a:rPr lang="en-US" sz="1200" b="0" i="0" u="sng" strike="noStrike" dirty="0">
                <a:solidFill>
                  <a:schemeClr val="tx1"/>
                </a:solidFill>
                <a:effectLst/>
                <a:latin typeface="Century Gothic" panose="020B0502020202020204" pitchFamily="34" charset="0"/>
              </a:rPr>
              <a:t>/curriculum/standards/kyacadstand/Documents/Inquiry_Practices_of_KAS_for_Social_Studies.pptx</a:t>
            </a:r>
            <a:endParaRPr sz="1200" dirty="0">
              <a:solidFill>
                <a:schemeClr val="tx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tx1"/>
                </a:solidFill>
                <a:latin typeface="Calibri"/>
                <a:ea typeface="Calibri"/>
                <a:cs typeface="Calibri"/>
                <a:sym typeface="Calibri"/>
              </a:rPr>
              <a:t>For more information on Learning Goals and Success Criteria and their alignment to the </a:t>
            </a:r>
            <a:r>
              <a:rPr lang="en-US" sz="1200" i="1" dirty="0">
                <a:solidFill>
                  <a:schemeClr val="tx1"/>
                </a:solidFill>
                <a:latin typeface="Calibri"/>
                <a:ea typeface="Calibri"/>
                <a:cs typeface="Calibri"/>
                <a:sym typeface="Calibri"/>
              </a:rPr>
              <a:t>KAS for Social Studies</a:t>
            </a:r>
            <a:r>
              <a:rPr lang="en-US" sz="1200" dirty="0">
                <a:solidFill>
                  <a:schemeClr val="tx1"/>
                </a:solidFill>
                <a:latin typeface="Calibri"/>
                <a:ea typeface="Calibri"/>
                <a:cs typeface="Calibri"/>
                <a:sym typeface="Calibri"/>
              </a:rPr>
              <a:t>, visit Learning Goals, Success Criteria and the </a:t>
            </a:r>
            <a:r>
              <a:rPr lang="en-US" sz="1200" i="1" dirty="0">
                <a:solidFill>
                  <a:schemeClr val="tx1"/>
                </a:solidFill>
                <a:latin typeface="Calibri"/>
                <a:ea typeface="Calibri"/>
                <a:cs typeface="Calibri"/>
                <a:sym typeface="Calibri"/>
              </a:rPr>
              <a:t>KAS for Social Studies</a:t>
            </a:r>
            <a:r>
              <a:rPr lang="en-US" sz="1200" i="0" dirty="0">
                <a:solidFill>
                  <a:schemeClr val="tx1"/>
                </a:solidFill>
                <a:latin typeface="Calibri"/>
                <a:ea typeface="Calibri"/>
                <a:cs typeface="Calibri"/>
                <a:sym typeface="Calibri"/>
              </a:rPr>
              <a:t>: https://kystandards.org/standards-resources/ss-resources/learning-goals-success-criteria-and-the-kas-for-social-studies/</a:t>
            </a:r>
            <a:endParaRPr dirty="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5f67716c92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15f67716c92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Students should use evidence to not only evaluate but also to formulate their conclusions.</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318" name="Google Shape;318;g15f67716c92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0976b235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0976b235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rgbClr val="222222"/>
              </a:solidFill>
              <a:latin typeface="Calibri"/>
              <a:ea typeface="Calibri"/>
              <a:cs typeface="Calibri"/>
              <a:sym typeface="Calibri"/>
            </a:endParaRPr>
          </a:p>
          <a:p>
            <a:pPr marL="0" lvl="0" indent="0" algn="l" rtl="0">
              <a:spcBef>
                <a:spcPts val="0"/>
              </a:spcBef>
              <a:spcAft>
                <a:spcPts val="0"/>
              </a:spcAft>
              <a:buNone/>
            </a:pPr>
            <a:r>
              <a:rPr lang="en-US" sz="1200" dirty="0">
                <a:solidFill>
                  <a:srgbClr val="222222"/>
                </a:solidFill>
                <a:latin typeface="Calibri"/>
                <a:ea typeface="Calibri"/>
                <a:cs typeface="Calibri"/>
                <a:sym typeface="Calibri"/>
              </a:rPr>
              <a:t>A complex text is identified in several ways. One, the text has quantitative elements of text such as word frequency, word length, and sentence length. Additionally, it has qualitative factors of a text such as text structure, text meaning or purpose, language conventions and clarity. Furthermore, there are reader and task considerations that reflect characteristics of a specific reader, such as the reader’s background, motivation, and knowledge about the topic, and the specific task, such as the purpose and complexity of the task and the questions asked.</a:t>
            </a:r>
            <a:endParaRPr sz="1200" dirty="0">
              <a:solidFill>
                <a:srgbClr val="222222"/>
              </a:solidFill>
              <a:latin typeface="Calibri"/>
              <a:ea typeface="Calibri"/>
              <a:cs typeface="Calibri"/>
              <a:sym typeface="Calibri"/>
            </a:endParaRPr>
          </a:p>
          <a:p>
            <a:pPr marL="0" lvl="0" indent="0" algn="l" rtl="0">
              <a:spcBef>
                <a:spcPts val="0"/>
              </a:spcBef>
              <a:spcAft>
                <a:spcPts val="0"/>
              </a:spcAft>
              <a:buNone/>
            </a:pPr>
            <a:endParaRPr sz="1200" dirty="0">
              <a:solidFill>
                <a:srgbClr val="222222"/>
              </a:solidFill>
              <a:latin typeface="Calibri"/>
              <a:ea typeface="Calibri"/>
              <a:cs typeface="Calibri"/>
              <a:sym typeface="Calibri"/>
            </a:endParaRPr>
          </a:p>
          <a:p>
            <a:pPr marL="0" lvl="0" indent="0" algn="l" rtl="0">
              <a:spcBef>
                <a:spcPts val="0"/>
              </a:spcBef>
              <a:spcAft>
                <a:spcPts val="0"/>
              </a:spcAft>
              <a:buNone/>
            </a:pPr>
            <a:r>
              <a:rPr lang="en-US" sz="1200" dirty="0">
                <a:solidFill>
                  <a:srgbClr val="222222"/>
                </a:solidFill>
                <a:latin typeface="Calibri"/>
                <a:ea typeface="Calibri"/>
                <a:cs typeface="Calibri"/>
                <a:sym typeface="Calibri"/>
              </a:rPr>
              <a:t>Complex text definition from:</a:t>
            </a:r>
            <a:endParaRPr sz="1200" dirty="0">
              <a:solidFill>
                <a:srgbClr val="222222"/>
              </a:solidFill>
              <a:latin typeface="Calibri"/>
              <a:ea typeface="Calibri"/>
              <a:cs typeface="Calibri"/>
              <a:sym typeface="Calibri"/>
            </a:endParaRPr>
          </a:p>
          <a:p>
            <a:pPr marL="0" lvl="0" indent="0" algn="l" rtl="0">
              <a:spcBef>
                <a:spcPts val="0"/>
              </a:spcBef>
              <a:spcAft>
                <a:spcPts val="0"/>
              </a:spcAft>
              <a:buNone/>
            </a:pPr>
            <a:r>
              <a:rPr lang="en-US" sz="1200" dirty="0">
                <a:solidFill>
                  <a:srgbClr val="222222"/>
                </a:solidFill>
                <a:latin typeface="Calibri"/>
                <a:ea typeface="Calibri"/>
                <a:cs typeface="Calibri"/>
                <a:sym typeface="Calibri"/>
              </a:rPr>
              <a:t>Billings, Elsa and Aida Walqui. (January 5, 2021). Topic Brief 3: De-Mystifying Complex Texts: What are "Complex" Texts and How Can We Ensure ELLs and MLs Can Access Them? New York State Department of Education. </a:t>
            </a:r>
            <a:r>
              <a:rPr lang="en-US" sz="1200" u="sng" dirty="0">
                <a:solidFill>
                  <a:schemeClr val="hlink"/>
                </a:solidFill>
                <a:latin typeface="Calibri"/>
                <a:ea typeface="Calibri"/>
                <a:cs typeface="Calibri"/>
                <a:sym typeface="Calibri"/>
                <a:hlinkClick r:id="rId3"/>
              </a:rPr>
              <a:t>http://www.nysed.gov/bilingual-ed/topic-brief-3-de-mystifying-complex-texts-what-are-complex-texts-and-how-can-we-ensure#:~:text=What%20is%20a%20%E2%80%9CComplex%20Text,language%20conventions%20and%20clarity%3B%20and</a:t>
            </a:r>
            <a:r>
              <a:rPr lang="en-US" sz="1200" dirty="0">
                <a:solidFill>
                  <a:srgbClr val="5D5D5D"/>
                </a:solidFill>
                <a:latin typeface="Calibri"/>
                <a:ea typeface="Calibri"/>
                <a:cs typeface="Calibri"/>
                <a:sym typeface="Calibri"/>
              </a:rPr>
              <a:t> </a:t>
            </a:r>
            <a:endParaRPr sz="1200" dirty="0">
              <a:solidFill>
                <a:srgbClr val="5D5D5D"/>
              </a:solidFill>
              <a:latin typeface="Calibri"/>
              <a:ea typeface="Calibri"/>
              <a:cs typeface="Calibri"/>
              <a:sym typeface="Calibri"/>
            </a:endParaRPr>
          </a:p>
          <a:p>
            <a:pPr marL="0" lvl="0" indent="0" algn="l" rtl="0">
              <a:lnSpc>
                <a:spcPct val="150000"/>
              </a:lnSpc>
              <a:spcBef>
                <a:spcPts val="23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245ffadb3d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1245ffadb3d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latin typeface="Calibri"/>
              <a:ea typeface="Calibri"/>
              <a:cs typeface="Calibri"/>
              <a:sym typeface="Calibri"/>
            </a:endParaRPr>
          </a:p>
          <a:p>
            <a:pPr marL="0" lvl="0" indent="0" algn="l" rtl="0">
              <a:lnSpc>
                <a:spcPct val="100000"/>
              </a:lnSpc>
              <a:spcBef>
                <a:spcPts val="0"/>
              </a:spcBef>
              <a:spcAft>
                <a:spcPts val="0"/>
              </a:spcAft>
              <a:buSzPts val="1400"/>
              <a:buNone/>
            </a:pPr>
            <a:endParaRPr sz="1200" dirty="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dirty="0">
                <a:latin typeface="Calibri"/>
                <a:ea typeface="Calibri"/>
                <a:cs typeface="Calibri"/>
                <a:sym typeface="Calibri"/>
              </a:rPr>
              <a:t>When educators are selecting resources, they should ask the following questions: </a:t>
            </a:r>
            <a:endParaRPr sz="1200" dirty="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dirty="0">
                <a:latin typeface="Calibri"/>
                <a:ea typeface="Calibri"/>
                <a:cs typeface="Calibri"/>
                <a:sym typeface="Calibri"/>
              </a:rPr>
              <a:t>Do the sources represent a variety of print and non-print sources which may include but is not limited to visuals, charts, data and traditional text? </a:t>
            </a:r>
            <a:endParaRPr sz="1200" dirty="0">
              <a:latin typeface="Calibri"/>
              <a:ea typeface="Calibri"/>
              <a:cs typeface="Calibri"/>
              <a:sym typeface="Calibri"/>
            </a:endParaRPr>
          </a:p>
          <a:p>
            <a:pPr marL="914400" lvl="1" indent="-304800" algn="l" rtl="0">
              <a:lnSpc>
                <a:spcPct val="100000"/>
              </a:lnSpc>
              <a:spcBef>
                <a:spcPts val="0"/>
              </a:spcBef>
              <a:spcAft>
                <a:spcPts val="0"/>
              </a:spcAft>
              <a:buSzPts val="1200"/>
              <a:buFont typeface="Calibri"/>
              <a:buChar char="○"/>
            </a:pPr>
            <a:r>
              <a:rPr lang="en-US" sz="1200" dirty="0">
                <a:latin typeface="Calibri"/>
                <a:ea typeface="Calibri"/>
                <a:cs typeface="Calibri"/>
                <a:sym typeface="Calibri"/>
              </a:rPr>
              <a:t>It is important to note that the format of the source can impact how compelling the source is for students to engage with. As an example, images can be used with students of any age since reading a visual isn’t a barrier to interact with the source. </a:t>
            </a:r>
            <a:endParaRPr sz="1200" dirty="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dirty="0">
                <a:latin typeface="Calibri"/>
                <a:ea typeface="Calibri"/>
                <a:cs typeface="Calibri"/>
                <a:sym typeface="Calibri"/>
              </a:rPr>
              <a:t>Are the sources complex and grade-level appropriate? </a:t>
            </a:r>
            <a:endParaRPr sz="1200" dirty="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dirty="0">
                <a:latin typeface="Calibri"/>
                <a:ea typeface="Calibri"/>
                <a:cs typeface="Calibri"/>
                <a:sym typeface="Calibri"/>
              </a:rPr>
              <a:t>Do the sources provide access and opportunity for grade-level work? </a:t>
            </a:r>
            <a:endParaRPr sz="1200" dirty="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dirty="0">
                <a:latin typeface="Calibri"/>
                <a:ea typeface="Calibri"/>
                <a:cs typeface="Calibri"/>
                <a:sym typeface="Calibri"/>
              </a:rPr>
              <a:t>Do the sources incorporate multiple perspectives? </a:t>
            </a:r>
            <a:endParaRPr sz="1200" dirty="0">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0"/>
                  </a:ext>
                </a:extLst>
              </a:rPr>
              <a:t>Do the sources support the investigation of the compelling and supporting questions?</a:t>
            </a:r>
            <a:endParaRPr sz="1200" dirty="0">
              <a:latin typeface="Calibri"/>
              <a:ea typeface="Calibri"/>
              <a:cs typeface="Calibri"/>
              <a:sym typeface="Calibri"/>
            </a:endParaRPr>
          </a:p>
          <a:p>
            <a:pPr marL="0" lvl="0" indent="0" algn="l" rtl="0">
              <a:lnSpc>
                <a:spcPct val="100000"/>
              </a:lnSpc>
              <a:spcBef>
                <a:spcPts val="0"/>
              </a:spcBef>
              <a:spcAft>
                <a:spcPts val="0"/>
              </a:spcAft>
              <a:buSzPts val="14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Note to the facilitator: Be sure to have participants consider the following when asking about whether or not a source is grade-level appropriate: Students should engage with fundamental documents, such as but not limited to the Declaration of Independence, throughout their social studies education. However, how students interact with this document should be grade-level appropriate, meaning that at Grade 5 students might need an adaptation whereas students in high school may read excerpts of the document. </a:t>
            </a:r>
            <a:endParaRPr sz="1200" dirty="0">
              <a:latin typeface="Calibri"/>
              <a:ea typeface="Calibri"/>
              <a:cs typeface="Calibri"/>
              <a:sym typeface="Calibri"/>
            </a:endParaRPr>
          </a:p>
          <a:p>
            <a:pPr marL="0" lvl="0" indent="0" algn="l" rtl="0">
              <a:spcBef>
                <a:spcPts val="0"/>
              </a:spcBef>
              <a:spcAft>
                <a:spcPts val="0"/>
              </a:spcAft>
              <a:buNone/>
            </a:pPr>
            <a:endParaRPr sz="1200" dirty="0">
              <a:solidFill>
                <a:srgbClr val="FF0000"/>
              </a:solidFill>
              <a:latin typeface="Calibri"/>
              <a:ea typeface="Calibri"/>
              <a:cs typeface="Calibri"/>
              <a:sym typeface="Calibri"/>
            </a:endParaRPr>
          </a:p>
        </p:txBody>
      </p:sp>
      <p:sp>
        <p:nvSpPr>
          <p:cNvPr id="335" name="Google Shape;335;g1245ffadb3d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5f67716c9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5f67716c9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dirty="0">
                <a:solidFill>
                  <a:schemeClr val="dk1"/>
                </a:solidFill>
                <a:latin typeface="Calibri"/>
                <a:ea typeface="Calibri"/>
                <a:cs typeface="Calibri"/>
                <a:sym typeface="Calibri"/>
              </a:rPr>
              <a:t>When studying the Civil Rights Movement in Kentucky, students can read a summaries of Supreme Court cases, view historical markers, and examine photographs to understand the movement using a variety of formats. Each format lets students learn something new and different about the movement. </a:t>
            </a:r>
            <a:endParaRPr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dirty="0">
                <a:solidFill>
                  <a:schemeClr val="dk1"/>
                </a:solidFill>
                <a:latin typeface="Calibri"/>
                <a:ea typeface="Calibri"/>
                <a:cs typeface="Calibri"/>
                <a:sym typeface="Calibri"/>
              </a:rPr>
              <a:t>Resources: </a:t>
            </a:r>
            <a:endParaRPr dirty="0">
              <a:solidFill>
                <a:schemeClr val="dk1"/>
              </a:solidFill>
              <a:latin typeface="Calibri"/>
              <a:ea typeface="Calibri"/>
              <a:cs typeface="Calibri"/>
              <a:sym typeface="Calibri"/>
            </a:endParaRPr>
          </a:p>
          <a:p>
            <a:pPr marL="457200" lvl="0" indent="-298450" algn="l" rtl="0">
              <a:lnSpc>
                <a:spcPct val="115000"/>
              </a:lnSpc>
              <a:spcBef>
                <a:spcPts val="1200"/>
              </a:spcBef>
              <a:spcAft>
                <a:spcPts val="0"/>
              </a:spcAft>
              <a:buSzPts val="1100"/>
              <a:buFont typeface="Calibri"/>
              <a:buChar char="●"/>
            </a:pPr>
            <a:r>
              <a:rPr lang="en-US" dirty="0">
                <a:solidFill>
                  <a:schemeClr val="dk1"/>
                </a:solidFill>
                <a:latin typeface="Calibri"/>
                <a:ea typeface="Calibri"/>
                <a:cs typeface="Calibri"/>
                <a:sym typeface="Calibri"/>
              </a:rPr>
              <a:t>Quick, Kimberly and Rebecca Damante. (September 15, 2016). </a:t>
            </a:r>
            <a:r>
              <a:rPr lang="en-US" dirty="0">
                <a:solidFill>
                  <a:srgbClr val="262626"/>
                </a:solidFill>
                <a:latin typeface="Calibri"/>
                <a:ea typeface="Calibri"/>
                <a:cs typeface="Calibri"/>
                <a:sym typeface="Calibri"/>
              </a:rPr>
              <a:t>Louisville, Kentucky: A Reflection on School Integration. </a:t>
            </a:r>
            <a:r>
              <a:rPr lang="en-US" u="sng" dirty="0">
                <a:solidFill>
                  <a:schemeClr val="hlink"/>
                </a:solidFill>
                <a:latin typeface="Calibri"/>
                <a:ea typeface="Calibri"/>
                <a:cs typeface="Calibri"/>
                <a:sym typeface="Calibri"/>
                <a:hlinkClick r:id="rId3"/>
              </a:rPr>
              <a:t>https://tcf.org/content/report/louisville-kentucky-reflection-school-integration/</a:t>
            </a:r>
            <a:r>
              <a:rPr lang="en-US" dirty="0">
                <a:solidFill>
                  <a:srgbClr val="3904FC"/>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Char char="●"/>
            </a:pPr>
            <a:r>
              <a:rPr lang="en-US" dirty="0">
                <a:solidFill>
                  <a:schemeClr val="dk1"/>
                </a:solidFill>
                <a:latin typeface="Calibri"/>
                <a:ea typeface="Calibri"/>
                <a:cs typeface="Calibri"/>
                <a:sym typeface="Calibri"/>
              </a:rPr>
              <a:t>Talbott, Tim. (n.d.). </a:t>
            </a:r>
            <a:r>
              <a:rPr lang="en-US" i="1" dirty="0">
                <a:solidFill>
                  <a:schemeClr val="dk1"/>
                </a:solidFill>
                <a:latin typeface="Calibri"/>
                <a:ea typeface="Calibri"/>
                <a:cs typeface="Calibri"/>
                <a:sym typeface="Calibri"/>
              </a:rPr>
              <a:t>Desegregation of Murray State College</a:t>
            </a:r>
            <a:r>
              <a:rPr lang="en-US" dirty="0">
                <a:solidFill>
                  <a:schemeClr val="dk1"/>
                </a:solidFill>
                <a:latin typeface="Calibri"/>
                <a:ea typeface="Calibri"/>
                <a:cs typeface="Calibri"/>
                <a:sym typeface="Calibri"/>
              </a:rPr>
              <a:t>.</a:t>
            </a:r>
            <a:r>
              <a:rPr lang="en-US" dirty="0">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u="sng" dirty="0">
                <a:solidFill>
                  <a:srgbClr val="4F81BD"/>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https://explorekyhistory.ky.gov/files/show/1307</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Char char="●"/>
            </a:pPr>
            <a:r>
              <a:rPr lang="en-US" dirty="0">
                <a:solidFill>
                  <a:schemeClr val="dk1"/>
                </a:solidFill>
                <a:latin typeface="Calibri"/>
                <a:ea typeface="Calibri"/>
                <a:cs typeface="Calibri"/>
                <a:sym typeface="Calibri"/>
              </a:rPr>
              <a:t>Brown v. Board of Education of Topeka (1). (n.d.). Oyez.</a:t>
            </a:r>
            <a:r>
              <a:rPr lang="en-US" dirty="0">
                <a:solidFill>
                  <a:schemeClr val="dk1"/>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u="sng" dirty="0">
                <a:solidFill>
                  <a:srgbClr val="0070C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https://www.oyez.org/cases/1940-1955/347us483</a:t>
            </a:r>
            <a:r>
              <a:rPr lang="en-US" dirty="0">
                <a:solidFill>
                  <a:srgbClr val="3904FC"/>
                </a:solidFill>
                <a:latin typeface="Calibri"/>
                <a:ea typeface="Calibri"/>
                <a:cs typeface="Calibri"/>
                <a:sym typeface="Calibri"/>
              </a:rPr>
              <a:t>. </a:t>
            </a:r>
            <a:endParaRPr dirty="0">
              <a:solidFill>
                <a:srgbClr val="3904FC"/>
              </a:solidFill>
              <a:latin typeface="Calibri"/>
              <a:ea typeface="Calibri"/>
              <a:cs typeface="Calibri"/>
              <a:sym typeface="Calibri"/>
            </a:endParaRPr>
          </a:p>
          <a:p>
            <a:pPr marL="0" lvl="0" indent="0" algn="l" rtl="0">
              <a:lnSpc>
                <a:spcPct val="115000"/>
              </a:lnSpc>
              <a:spcBef>
                <a:spcPts val="1200"/>
              </a:spcBef>
              <a:spcAft>
                <a:spcPts val="0"/>
              </a:spcAft>
              <a:buNone/>
            </a:pPr>
            <a:endParaRPr dirty="0">
              <a:solidFill>
                <a:srgbClr val="3904FC"/>
              </a:solidFill>
              <a:highlight>
                <a:srgbClr val="FFFFFF"/>
              </a:highlight>
              <a:latin typeface="Calibri"/>
              <a:ea typeface="Calibri"/>
              <a:cs typeface="Calibri"/>
              <a:sym typeface="Calibri"/>
            </a:endParaRPr>
          </a:p>
          <a:p>
            <a:pPr marL="457200" lvl="0" indent="0" algn="l" rtl="0">
              <a:lnSpc>
                <a:spcPct val="115000"/>
              </a:lnSpc>
              <a:spcBef>
                <a:spcPts val="1200"/>
              </a:spcBef>
              <a:spcAft>
                <a:spcPts val="0"/>
              </a:spcAft>
              <a:buNone/>
            </a:pPr>
            <a:endParaRPr dirty="0">
              <a:solidFill>
                <a:srgbClr val="3904FC"/>
              </a:solidFill>
              <a:highlight>
                <a:srgbClr val="FFFFFF"/>
              </a:highlight>
              <a:latin typeface="Calibri"/>
              <a:ea typeface="Calibri"/>
              <a:cs typeface="Calibri"/>
              <a:sym typeface="Calibri"/>
            </a:endParaRPr>
          </a:p>
          <a:p>
            <a:pPr marL="0" lvl="0" indent="0" algn="l" rtl="0">
              <a:lnSpc>
                <a:spcPct val="115000"/>
              </a:lnSpc>
              <a:spcBef>
                <a:spcPts val="1200"/>
              </a:spcBef>
              <a:spcAft>
                <a:spcPts val="0"/>
              </a:spcAft>
              <a:buNone/>
            </a:pPr>
            <a:endParaRPr dirty="0">
              <a:solidFill>
                <a:srgbClr val="3904FC"/>
              </a:solidFill>
              <a:highlight>
                <a:srgbClr val="FFFFFF"/>
              </a:highlight>
              <a:latin typeface="Calibri"/>
              <a:ea typeface="Calibri"/>
              <a:cs typeface="Calibri"/>
              <a:sym typeface="Calibri"/>
            </a:endParaRPr>
          </a:p>
          <a:p>
            <a:pPr marL="457200" lvl="0" indent="0" algn="l" rtl="0">
              <a:lnSpc>
                <a:spcPct val="115000"/>
              </a:lnSpc>
              <a:spcBef>
                <a:spcPts val="120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120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20e8b9d603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20e8b9d603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The images show an additional example of using the best medium for the content. When learning about technology in the ancient world, students can view an image of the artifact, but they can learn more by watching a video of a museum curator showing how the object worked.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Resources:</a:t>
            </a:r>
            <a:endParaRPr sz="1200" dirty="0">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The British Museum. (1712) </a:t>
            </a:r>
            <a:r>
              <a:rPr lang="en-US" sz="1200" i="1" dirty="0">
                <a:solidFill>
                  <a:schemeClr val="dk1"/>
                </a:solidFill>
                <a:latin typeface="Calibri"/>
                <a:ea typeface="Calibri"/>
                <a:cs typeface="Calibri"/>
                <a:sym typeface="Calibri"/>
              </a:rPr>
              <a:t>Astrolabe.</a:t>
            </a:r>
            <a:r>
              <a:rPr lang="en-US" sz="1200" dirty="0">
                <a:solidFill>
                  <a:schemeClr val="dk1"/>
                </a:solidFill>
                <a:latin typeface="Calibri"/>
                <a:ea typeface="Calibri"/>
                <a:cs typeface="Calibri"/>
                <a:sym typeface="Calibri"/>
              </a:rPr>
              <a:t> The British Museum. </a:t>
            </a:r>
            <a:r>
              <a:rPr lang="en-US" sz="12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https://www.britishmuseum.org/collection/object/W_OA-369</a:t>
            </a:r>
            <a:r>
              <a:rPr lang="en-US"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Greenwood, William. (2018, January 28). </a:t>
            </a:r>
            <a:r>
              <a:rPr lang="en-US" sz="1200" i="1" dirty="0">
                <a:solidFill>
                  <a:schemeClr val="dk1"/>
                </a:solidFill>
                <a:latin typeface="Calibri"/>
                <a:ea typeface="Calibri"/>
                <a:cs typeface="Calibri"/>
                <a:sym typeface="Calibri"/>
              </a:rPr>
              <a:t>How to use an astrolabe. </a:t>
            </a:r>
            <a:r>
              <a:rPr lang="en-US" sz="1200" dirty="0">
                <a:solidFill>
                  <a:schemeClr val="dk1"/>
                </a:solidFill>
                <a:latin typeface="Calibri"/>
                <a:ea typeface="Calibri"/>
                <a:cs typeface="Calibri"/>
                <a:sym typeface="Calibri"/>
              </a:rPr>
              <a:t>The British Museum</a:t>
            </a:r>
            <a:r>
              <a:rPr lang="en-US" sz="1200" i="1" dirty="0">
                <a:solidFill>
                  <a:schemeClr val="dk1"/>
                </a:solidFill>
                <a:latin typeface="Calibri"/>
                <a:ea typeface="Calibri"/>
                <a:cs typeface="Calibri"/>
                <a:sym typeface="Calibri"/>
              </a:rPr>
              <a:t>. </a:t>
            </a:r>
            <a:r>
              <a:rPr lang="en-US" sz="1200" u="sng" dirty="0">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https://www.youtube.com/watch?v=N8oWGwcdFmA</a:t>
            </a:r>
            <a:r>
              <a:rPr lang="en-US" sz="1200" dirty="0">
                <a:solidFill>
                  <a:schemeClr val="dk1"/>
                </a:solidFill>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0976b2353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0976b2353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Guiding Notes:</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Read the slide. </a:t>
            </a:r>
            <a:endParaRPr dirty="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3" name="Google Shape;1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4" name="Google Shape;14;p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 name="Google Shape;1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0" name="Google Shape;70;p1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3" name="Google Shape;73;p1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 name="Google Shape;19;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 name="Google Shape;20;p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5" name="Google Shape;25;p5"/>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6" name="Google Shape;26;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6" name="Google Shape;36;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8" name="Google Shape;38;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0" name="Google Shape;40;p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 name="Google Shape;43;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 name="Google Shape;44;p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7" name="Google Shape;47;p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1" name="Google Shape;51;p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2" name="Google Shape;52;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3" name="Google Shape;53;p10"/>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4" name="Google Shape;54;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p11"/>
          <p:cNvSpPr>
            <a:spLocks noGrp="1"/>
          </p:cNvSpPr>
          <p:nvPr>
            <p:ph type="pic" idx="2"/>
          </p:nvPr>
        </p:nvSpPr>
        <p:spPr>
          <a:xfrm>
            <a:off x="5183188" y="987425"/>
            <a:ext cx="6172200" cy="4873500"/>
          </a:xfrm>
          <a:prstGeom prst="rect">
            <a:avLst/>
          </a:prstGeom>
          <a:noFill/>
          <a:ln>
            <a:noFill/>
          </a:ln>
        </p:spPr>
      </p:sp>
      <p:sp>
        <p:nvSpPr>
          <p:cNvPr id="58" name="Google Shape;58;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9" name="Google Shape;59;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0" name="Google Shape;60;p1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4" name="Google Shape;64;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5" name="Google Shape;65;p1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9" name="Google Shape;9;p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ky.gov/curriculum/standards/kyacadstand/Documents/Selecting_Sources_Application_Curated_Source_Set.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hyperlink" Target="https://chroniclingamerica.loc.gov/" TargetMode="External"/><Relationship Id="rId7" Type="http://schemas.openxmlformats.org/officeDocument/2006/relationships/hyperlink" Target="https://docsteach.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p.la/primary-source-sets" TargetMode="External"/><Relationship Id="rId5" Type="http://schemas.openxmlformats.org/officeDocument/2006/relationships/hyperlink" Target="https://dp.la/" TargetMode="External"/><Relationship Id="rId4" Type="http://schemas.openxmlformats.org/officeDocument/2006/relationships/hyperlink" Target="https://www.loc.gov/classroom-material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history.ky.gov/khs-for-me/for-educators/kas-connections" TargetMode="External"/><Relationship Id="rId7" Type="http://schemas.openxmlformats.org/officeDocument/2006/relationships/hyperlink" Target="http://www.teachinghistory100.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learninglab.si.edu/search/?f%5B_types%5D%5B%5D=ll_collection&amp;s=updated_at_desc&amp;page=1" TargetMode="External"/><Relationship Id="rId5" Type="http://schemas.openxmlformats.org/officeDocument/2006/relationships/hyperlink" Target="https://learninglab.si.edu/" TargetMode="External"/><Relationship Id="rId4" Type="http://schemas.openxmlformats.org/officeDocument/2006/relationships/hyperlink" Target="https://www.archives.gov/milestone-documents/lis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forms/d/e/1FAIpQLSeFZ2yHhX3Ntcp9LJOzkCg5GOzD9zJ9NBRE5Mc0BlIQR7bTjg/viewform?usp=sf_lin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ducation.ky.gov/curriculum/standards/kyacadstand/Documents/Kentucky_Academic_Standards_for_Social_Studie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hyperlink" Target="https://tcf.org/content/report/louisville-kentucky-reflection-school-integr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oyez.org/cases/1940-1955/347us483" TargetMode="External"/><Relationship Id="rId5" Type="http://schemas.openxmlformats.org/officeDocument/2006/relationships/image" Target="../media/image11.png"/><Relationship Id="rId4" Type="http://schemas.openxmlformats.org/officeDocument/2006/relationships/hyperlink" Target="https://explorekyhistory.ky.gov/files/show/130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youtube.com/watch?v=N8oWGwcdFmA" TargetMode="External"/><Relationship Id="rId4" Type="http://schemas.openxmlformats.org/officeDocument/2006/relationships/hyperlink" Target="https://www.britishmuseum.org/collection/object/W_OA-36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253e037a67_0_0"/>
          <p:cNvSpPr txBox="1">
            <a:spLocks noGrp="1"/>
          </p:cNvSpPr>
          <p:nvPr>
            <p:ph type="ctrTitle"/>
          </p:nvPr>
        </p:nvSpPr>
        <p:spPr>
          <a:xfrm>
            <a:off x="2404000" y="108648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dirty="0">
                <a:solidFill>
                  <a:srgbClr val="000000"/>
                </a:solidFill>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Supporting Students in Using Evidence</a:t>
            </a:r>
            <a:endParaRPr dirty="0">
              <a:solidFill>
                <a:srgbClr val="000000"/>
              </a:solidFill>
              <a:latin typeface="Franklin Gothic Medium" panose="020B0603020102020204" pitchFamily="34" charset="0"/>
            </a:endParaRPr>
          </a:p>
        </p:txBody>
      </p:sp>
      <p:sp>
        <p:nvSpPr>
          <p:cNvPr id="125" name="Google Shape;125;g2253e037a67_0_0"/>
          <p:cNvSpPr txBox="1"/>
          <p:nvPr/>
        </p:nvSpPr>
        <p:spPr>
          <a:xfrm>
            <a:off x="3455412" y="3713088"/>
            <a:ext cx="7311000" cy="669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3500" dirty="0">
                <a:solidFill>
                  <a:srgbClr val="007780"/>
                </a:solidFill>
                <a:latin typeface="Franklin Gothic Medium" panose="020B0603020102020204" pitchFamily="34" charset="0"/>
                <a:ea typeface="Libre Franklin Medium"/>
                <a:cs typeface="Libre Franklin Medium"/>
                <a:sym typeface="Libre Franklin Medium"/>
              </a:rPr>
              <a:t>Module Series Overview	</a:t>
            </a:r>
            <a:endParaRPr sz="500" dirty="0">
              <a:latin typeface="Franklin Gothic Medium" panose="020B0603020102020204" pitchFamily="34" charset="0"/>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1d030e9eb2d_0_78"/>
          <p:cNvSpPr txBox="1">
            <a:spLocks noGrp="1"/>
          </p:cNvSpPr>
          <p:nvPr>
            <p:ph type="title"/>
          </p:nvPr>
        </p:nvSpPr>
        <p:spPr>
          <a:xfrm>
            <a:off x="577699" y="281687"/>
            <a:ext cx="10515600" cy="928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90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3"/>
                  </a:ext>
                </a:extLst>
              </a:rPr>
              <a:t>Selecting Sources </a:t>
            </a:r>
            <a:r>
              <a:rPr lang="en-US" sz="390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4"/>
                  </a:ext>
                </a:extLst>
              </a:rPr>
              <a:t>Application</a:t>
            </a:r>
            <a:r>
              <a:rPr lang="en-US" sz="390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5"/>
                  </a:ext>
                </a:extLst>
              </a:rPr>
              <a:t> </a:t>
            </a:r>
            <a:endParaRPr lang="en-US" sz="3900">
              <a:latin typeface="Franklin Gothic Medium" panose="020B0603020102020204" pitchFamily="34" charset="0"/>
            </a:endParaRPr>
          </a:p>
        </p:txBody>
      </p:sp>
      <p:sp>
        <p:nvSpPr>
          <p:cNvPr id="386" name="Google Shape;386;g1d030e9eb2d_0_78"/>
          <p:cNvSpPr txBox="1">
            <a:spLocks noGrp="1"/>
          </p:cNvSpPr>
          <p:nvPr>
            <p:ph type="body" idx="1"/>
          </p:nvPr>
        </p:nvSpPr>
        <p:spPr>
          <a:xfrm>
            <a:off x="577699" y="1031250"/>
            <a:ext cx="7987500" cy="47955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100" dirty="0">
                <a:solidFill>
                  <a:srgbClr val="222222"/>
                </a:solidFill>
                <a:latin typeface="Franklin Gothic Book" panose="020B0503020102020204" pitchFamily="34" charset="0"/>
              </a:rPr>
              <a:t>Using one (or more) of the resources on the following slide, curate a source set</a:t>
            </a:r>
            <a:r>
              <a:rPr lang="en-US" sz="21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6"/>
                  </a:ext>
                </a:extLst>
              </a:rPr>
              <a:t> of five sources</a:t>
            </a:r>
            <a:r>
              <a:rPr lang="en-US" sz="2100" dirty="0">
                <a:solidFill>
                  <a:srgbClr val="222222"/>
                </a:solidFill>
                <a:latin typeface="Franklin Gothic Book" panose="020B0503020102020204" pitchFamily="34" charset="0"/>
              </a:rPr>
              <a:t> on a topic of your choosing that you would use in your classroom. </a:t>
            </a:r>
          </a:p>
          <a:p>
            <a:pPr marL="0" lvl="0" indent="0" algn="l" rtl="0">
              <a:lnSpc>
                <a:spcPct val="100000"/>
              </a:lnSpc>
              <a:spcBef>
                <a:spcPts val="0"/>
              </a:spcBef>
              <a:spcAft>
                <a:spcPts val="0"/>
              </a:spcAft>
              <a:buNone/>
            </a:pPr>
            <a:endParaRPr lang="en-US" sz="2100" dirty="0">
              <a:solidFill>
                <a:srgbClr val="222222"/>
              </a:solidFill>
              <a:latin typeface="Franklin Gothic Book" panose="020B0503020102020204" pitchFamily="34" charset="0"/>
            </a:endParaRPr>
          </a:p>
          <a:p>
            <a:pPr marL="0" lvl="0" indent="0" algn="l" rtl="0">
              <a:lnSpc>
                <a:spcPct val="100000"/>
              </a:lnSpc>
              <a:spcBef>
                <a:spcPts val="0"/>
              </a:spcBef>
              <a:spcAft>
                <a:spcPts val="0"/>
              </a:spcAft>
              <a:buNone/>
            </a:pPr>
            <a:r>
              <a:rPr lang="en-US" sz="2100" dirty="0">
                <a:solidFill>
                  <a:srgbClr val="222222"/>
                </a:solidFill>
                <a:latin typeface="Franklin Gothic Book" panose="020B0503020102020204" pitchFamily="34" charset="0"/>
              </a:rPr>
              <a:t>When curating your source set, include an example of one of the following in your </a:t>
            </a:r>
            <a:r>
              <a:rPr lang="en-US" sz="21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7"/>
                  </a:ext>
                </a:extLst>
              </a:rPr>
              <a:t>collection</a:t>
            </a:r>
            <a:r>
              <a:rPr lang="en-US" sz="2100" dirty="0">
                <a:solidFill>
                  <a:srgbClr val="222222"/>
                </a:solidFill>
                <a:latin typeface="Franklin Gothic Book" panose="020B0503020102020204" pitchFamily="34" charset="0"/>
              </a:rPr>
              <a:t>:</a:t>
            </a:r>
          </a:p>
          <a:p>
            <a:pPr marL="457200" lvl="0" indent="-361950" algn="l" rtl="0">
              <a:lnSpc>
                <a:spcPct val="100000"/>
              </a:lnSpc>
              <a:spcBef>
                <a:spcPts val="0"/>
              </a:spcBef>
              <a:spcAft>
                <a:spcPts val="0"/>
              </a:spcAft>
              <a:buClr>
                <a:srgbClr val="222222"/>
              </a:buClr>
              <a:buSzPts val="2100"/>
              <a:buFont typeface="Libre Franklin"/>
              <a:buChar char="•"/>
            </a:pPr>
            <a:r>
              <a:rPr lang="en-US" sz="21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8"/>
                  </a:ext>
                </a:extLst>
              </a:rPr>
              <a:t>A written document</a:t>
            </a:r>
            <a:endParaRPr lang="en-US" sz="2100" dirty="0">
              <a:solidFill>
                <a:srgbClr val="222222"/>
              </a:solidFill>
              <a:latin typeface="Franklin Gothic Book" panose="020B0503020102020204" pitchFamily="34" charset="0"/>
            </a:endParaRPr>
          </a:p>
          <a:p>
            <a:pPr marL="457200" lvl="0" indent="-361950" algn="l" rtl="0">
              <a:lnSpc>
                <a:spcPct val="100000"/>
              </a:lnSpc>
              <a:spcBef>
                <a:spcPts val="0"/>
              </a:spcBef>
              <a:spcAft>
                <a:spcPts val="0"/>
              </a:spcAft>
              <a:buClr>
                <a:srgbClr val="222222"/>
              </a:buClr>
              <a:buSzPts val="2100"/>
              <a:buFont typeface="Libre Franklin"/>
              <a:buChar char="•"/>
            </a:pPr>
            <a:r>
              <a:rPr lang="en-US" sz="2100" dirty="0">
                <a:solidFill>
                  <a:srgbClr val="222222"/>
                </a:solidFill>
                <a:latin typeface="Franklin Gothic Book" panose="020B0503020102020204" pitchFamily="34" charset="0"/>
              </a:rPr>
              <a:t>A photograph or cartoon</a:t>
            </a:r>
          </a:p>
          <a:p>
            <a:pPr marL="457200" lvl="0" indent="-361950" algn="l" rtl="0">
              <a:lnSpc>
                <a:spcPct val="100000"/>
              </a:lnSpc>
              <a:spcBef>
                <a:spcPts val="0"/>
              </a:spcBef>
              <a:spcAft>
                <a:spcPts val="0"/>
              </a:spcAft>
              <a:buClr>
                <a:srgbClr val="222222"/>
              </a:buClr>
              <a:buSzPts val="2100"/>
              <a:buFont typeface="Libre Franklin"/>
              <a:buChar char="•"/>
            </a:pPr>
            <a:r>
              <a:rPr lang="en-US" sz="2100" dirty="0">
                <a:solidFill>
                  <a:srgbClr val="222222"/>
                </a:solidFill>
                <a:latin typeface="Franklin Gothic Book" panose="020B0503020102020204" pitchFamily="34" charset="0"/>
              </a:rPr>
              <a:t>An artifact or object </a:t>
            </a:r>
          </a:p>
          <a:p>
            <a:pPr marL="457200" lvl="0" indent="-361950" algn="l" rtl="0">
              <a:lnSpc>
                <a:spcPct val="100000"/>
              </a:lnSpc>
              <a:spcBef>
                <a:spcPts val="0"/>
              </a:spcBef>
              <a:spcAft>
                <a:spcPts val="0"/>
              </a:spcAft>
              <a:buClr>
                <a:srgbClr val="222222"/>
              </a:buClr>
              <a:buSzPts val="2100"/>
              <a:buFont typeface="Libre Franklin"/>
              <a:buChar char="•"/>
            </a:pPr>
            <a:r>
              <a:rPr lang="en-US" sz="2100" dirty="0">
                <a:solidFill>
                  <a:srgbClr val="222222"/>
                </a:solidFill>
                <a:latin typeface="Franklin Gothic Book" panose="020B0503020102020204" pitchFamily="34" charset="0"/>
              </a:rPr>
              <a:t>A video or sound recording</a:t>
            </a:r>
          </a:p>
          <a:p>
            <a:pPr marL="457200" lvl="0" indent="-361950" algn="l" rtl="0">
              <a:lnSpc>
                <a:spcPct val="100000"/>
              </a:lnSpc>
              <a:spcBef>
                <a:spcPts val="0"/>
              </a:spcBef>
              <a:spcAft>
                <a:spcPts val="0"/>
              </a:spcAft>
              <a:buClr>
                <a:srgbClr val="222222"/>
              </a:buClr>
              <a:buSzPts val="2100"/>
              <a:buFont typeface="Libre Franklin"/>
              <a:buChar char="•"/>
            </a:pPr>
            <a:r>
              <a:rPr lang="en-US" sz="2100" dirty="0">
                <a:solidFill>
                  <a:srgbClr val="222222"/>
                </a:solidFill>
                <a:latin typeface="Franklin Gothic Book" panose="020B0503020102020204" pitchFamily="34" charset="0"/>
              </a:rPr>
              <a:t>An artwork </a:t>
            </a:r>
          </a:p>
          <a:p>
            <a:pPr marL="457200" lvl="0" indent="0" algn="l" rtl="0">
              <a:lnSpc>
                <a:spcPct val="100000"/>
              </a:lnSpc>
              <a:spcBef>
                <a:spcPts val="0"/>
              </a:spcBef>
              <a:spcAft>
                <a:spcPts val="0"/>
              </a:spcAft>
              <a:buNone/>
            </a:pPr>
            <a:endParaRPr lang="en-US" sz="2100" dirty="0">
              <a:solidFill>
                <a:srgbClr val="222222"/>
              </a:solidFill>
              <a:latin typeface="Franklin Gothic Book" panose="020B0503020102020204" pitchFamily="34" charset="0"/>
            </a:endParaRPr>
          </a:p>
          <a:p>
            <a:pPr marL="0" lvl="0" indent="0" algn="l" rtl="0">
              <a:lnSpc>
                <a:spcPct val="100000"/>
              </a:lnSpc>
              <a:spcBef>
                <a:spcPts val="0"/>
              </a:spcBef>
              <a:spcAft>
                <a:spcPts val="0"/>
              </a:spcAft>
              <a:buNone/>
            </a:pPr>
            <a:r>
              <a:rPr lang="en-US" sz="2100" dirty="0">
                <a:solidFill>
                  <a:srgbClr val="222222"/>
                </a:solidFill>
                <a:latin typeface="Franklin Gothic Book" panose="020B0503020102020204" pitchFamily="34" charset="0"/>
              </a:rPr>
              <a:t>Document your curated source set on the </a:t>
            </a:r>
            <a:r>
              <a:rPr lang="en-US" sz="2100" u="sng" dirty="0">
                <a:solidFill>
                  <a:schemeClr val="hlink"/>
                </a:solidFill>
                <a:latin typeface="Franklin Gothic Book" panose="020B0503020102020204" pitchFamily="34" charset="0"/>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9"/>
                  </a:ext>
                </a:extLst>
              </a:rPr>
              <a:t>Selecting Sources Application- Curated Source Set</a:t>
            </a:r>
            <a:r>
              <a:rPr lang="en-US" sz="21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0"/>
                  </a:ext>
                </a:extLst>
              </a:rPr>
              <a:t> </a:t>
            </a:r>
            <a:r>
              <a:rPr lang="en-US" sz="2100" dirty="0">
                <a:solidFill>
                  <a:srgbClr val="222222"/>
                </a:solidFill>
                <a:latin typeface="Franklin Gothic Book" panose="020B0503020102020204" pitchFamily="34" charset="0"/>
              </a:rPr>
              <a:t>handout. </a:t>
            </a:r>
          </a:p>
        </p:txBody>
      </p:sp>
      <p:pic>
        <p:nvPicPr>
          <p:cNvPr id="387" name="Google Shape;387;g1d030e9eb2d_0_7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898979" y="968059"/>
            <a:ext cx="2452650" cy="1839473"/>
          </a:xfrm>
          <a:prstGeom prst="rect">
            <a:avLst/>
          </a:prstGeom>
          <a:noFill/>
          <a:ln>
            <a:noFill/>
          </a:ln>
        </p:spPr>
      </p:pic>
      <p:pic>
        <p:nvPicPr>
          <p:cNvPr id="388" name="Google Shape;388;g1d030e9eb2d_0_7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741917" y="2883205"/>
            <a:ext cx="2766775" cy="29057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ff69721b06_0_0"/>
          <p:cNvSpPr txBox="1">
            <a:spLocks noGrp="1"/>
          </p:cNvSpPr>
          <p:nvPr>
            <p:ph type="title"/>
          </p:nvPr>
        </p:nvSpPr>
        <p:spPr>
          <a:xfrm>
            <a:off x="369275" y="119100"/>
            <a:ext cx="10515600" cy="970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700"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4"/>
                  </a:ext>
                </a:extLst>
              </a:rPr>
              <a:t>Selecting Sources Application </a:t>
            </a:r>
            <a:r>
              <a:rPr lang="en-US" sz="3700" dirty="0">
                <a:latin typeface="Franklin Gothic Medium" panose="020B0603020102020204" pitchFamily="34" charset="0"/>
              </a:rPr>
              <a:t>Resources</a:t>
            </a:r>
            <a:endParaRPr sz="3700" dirty="0">
              <a:latin typeface="Franklin Gothic Medium" panose="020B0603020102020204" pitchFamily="34" charset="0"/>
            </a:endParaRPr>
          </a:p>
        </p:txBody>
      </p:sp>
      <p:sp>
        <p:nvSpPr>
          <p:cNvPr id="394" name="Google Shape;394;gff69721b06_0_0"/>
          <p:cNvSpPr txBox="1">
            <a:spLocks noGrp="1"/>
          </p:cNvSpPr>
          <p:nvPr>
            <p:ph type="body" idx="1"/>
          </p:nvPr>
        </p:nvSpPr>
        <p:spPr>
          <a:xfrm>
            <a:off x="117450" y="955150"/>
            <a:ext cx="11957100" cy="45117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dirty="0"/>
              <a:t>Use one of the </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5"/>
                  </a:ext>
                </a:extLst>
              </a:rPr>
              <a:t>resources below</a:t>
            </a:r>
            <a:r>
              <a:rPr lang="en-US" sz="2400" dirty="0"/>
              <a:t> to select your curated resources on a topic you selected. </a:t>
            </a:r>
            <a:endParaRPr sz="2400" dirty="0"/>
          </a:p>
          <a:p>
            <a:pPr marL="457200" lvl="0" indent="-381000" algn="l" rtl="0">
              <a:lnSpc>
                <a:spcPct val="100000"/>
              </a:lnSpc>
              <a:spcBef>
                <a:spcPts val="0"/>
              </a:spcBef>
              <a:spcAft>
                <a:spcPts val="0"/>
              </a:spcAft>
              <a:buSzPts val="2400"/>
              <a:buChar char="•"/>
            </a:pPr>
            <a:r>
              <a:rPr lang="en-US" sz="2400" u="sng" dirty="0">
                <a:solidFill>
                  <a:schemeClr val="hlink"/>
                </a:solidFill>
                <a:hlinkClick r:id="rId3"/>
              </a:rPr>
              <a:t>Chronicling America</a:t>
            </a:r>
            <a:r>
              <a:rPr lang="en-US" sz="2400" dirty="0">
                <a:solidFill>
                  <a:srgbClr val="242424"/>
                </a:solidFill>
              </a:rPr>
              <a:t>: </a:t>
            </a:r>
            <a:r>
              <a:rPr lang="en-US" sz="2400" dirty="0">
                <a:solidFill>
                  <a:srgbClr val="222222"/>
                </a:solidFill>
                <a:highlight>
                  <a:schemeClr val="lt1"/>
                </a:highlight>
              </a:rPr>
              <a:t>Search America's historic newspaper pages from 1777-1963 or use the U.S. Newspaper Directory to find information about American newspapers published between 1690-present. Chronicling America is sponsored jointly by the National Endowment for </a:t>
            </a:r>
            <a:r>
              <a:rPr lang="en-US" sz="2400" dirty="0">
                <a:solidFill>
                  <a:srgbClr val="222222"/>
                </a:solidFill>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6"/>
                  </a:ext>
                </a:extLst>
              </a:rPr>
              <a:t>the</a:t>
            </a:r>
            <a:r>
              <a:rPr lang="en-US" sz="2400" dirty="0">
                <a:solidFill>
                  <a:srgbClr val="222222"/>
                </a:solidFill>
                <a:highlight>
                  <a:schemeClr val="lt1"/>
                </a:highlight>
              </a:rPr>
              <a:t> Humanities and the Library of Congress</a:t>
            </a:r>
            <a:endParaRPr sz="2400" dirty="0"/>
          </a:p>
          <a:p>
            <a:pPr marL="457200" lvl="0" indent="-381000" algn="l" rtl="0">
              <a:lnSpc>
                <a:spcPct val="100000"/>
              </a:lnSpc>
              <a:spcBef>
                <a:spcPts val="0"/>
              </a:spcBef>
              <a:spcAft>
                <a:spcPts val="0"/>
              </a:spcAft>
              <a:buSzPts val="2400"/>
              <a:buChar char="•"/>
            </a:pPr>
            <a:r>
              <a:rPr lang="en-US" sz="2400" u="sng" dirty="0">
                <a:solidFill>
                  <a:schemeClr val="hlink"/>
                </a:solidFill>
                <a:highlight>
                  <a:srgbClr val="FFFFFF"/>
                </a:highlight>
                <a:hlinkClick r:id="rId4"/>
              </a:rPr>
              <a:t>Classroom Materials at the Library of Congress</a:t>
            </a:r>
            <a:endParaRPr sz="2400" dirty="0">
              <a:solidFill>
                <a:srgbClr val="242424"/>
              </a:solidFill>
            </a:endParaRPr>
          </a:p>
          <a:p>
            <a:pPr marL="457200" lvl="0" indent="-381000" algn="l" rtl="0">
              <a:lnSpc>
                <a:spcPct val="100000"/>
              </a:lnSpc>
              <a:spcBef>
                <a:spcPts val="0"/>
              </a:spcBef>
              <a:spcAft>
                <a:spcPts val="0"/>
              </a:spcAft>
              <a:buSzPts val="2400"/>
              <a:buChar char="•"/>
            </a:pPr>
            <a:r>
              <a:rPr lang="en-US" sz="2400" u="sng" dirty="0">
                <a:solidFill>
                  <a:schemeClr val="hlink"/>
                </a:solidFill>
                <a:hlinkClick r:id="rId5"/>
              </a:rPr>
              <a:t>Digital Public Library of America</a:t>
            </a:r>
            <a:r>
              <a:rPr lang="en-US" sz="2400" dirty="0">
                <a:solidFill>
                  <a:srgbClr val="242424"/>
                </a:solidFill>
              </a:rPr>
              <a:t> contains thousands of images, texts, videos and sounds from across the United States. Additionally, they have </a:t>
            </a:r>
            <a:r>
              <a:rPr lang="en-US" sz="2400" u="sng" dirty="0">
                <a:solidFill>
                  <a:schemeClr val="hlink"/>
                </a:solidFill>
                <a:hlinkClick r:id="rId6"/>
              </a:rPr>
              <a:t>Digital Public Library of America: Primary Source Sets</a:t>
            </a:r>
            <a:r>
              <a:rPr lang="en-US" sz="2400" dirty="0">
                <a:solidFill>
                  <a:srgbClr val="242424"/>
                </a:solidFill>
              </a:rPr>
              <a:t>. </a:t>
            </a:r>
            <a:endParaRPr sz="2400" dirty="0">
              <a:solidFill>
                <a:srgbClr val="242424"/>
              </a:solidFill>
            </a:endParaRPr>
          </a:p>
          <a:p>
            <a:pPr marL="457200" lvl="0" indent="-381000" algn="l" rtl="0">
              <a:lnSpc>
                <a:spcPct val="100000"/>
              </a:lnSpc>
              <a:spcBef>
                <a:spcPts val="0"/>
              </a:spcBef>
              <a:spcAft>
                <a:spcPts val="0"/>
              </a:spcAft>
              <a:buSzPts val="2400"/>
              <a:buChar char="•"/>
            </a:pPr>
            <a:r>
              <a:rPr lang="en-US" sz="2400" u="sng" dirty="0">
                <a:solidFill>
                  <a:schemeClr val="hlink"/>
                </a:solidFill>
                <a:hlinkClick r:id="rId7"/>
              </a:rPr>
              <a:t>DOCSTeach</a:t>
            </a:r>
            <a:r>
              <a:rPr lang="en-US" sz="2400" dirty="0">
                <a:solidFill>
                  <a:srgbClr val="666666"/>
                </a:solidFill>
                <a:highlight>
                  <a:schemeClr val="lt1"/>
                </a:highlight>
              </a:rPr>
              <a:t>: </a:t>
            </a:r>
            <a:r>
              <a:rPr lang="en-US" sz="2400" dirty="0">
                <a:solidFill>
                  <a:schemeClr val="dk1"/>
                </a:solidFill>
                <a:highlight>
                  <a:schemeClr val="lt1"/>
                </a:highlight>
              </a:rPr>
              <a:t>The National Archives offers thousands of primary sources for history lessons, including letters, photos, speeches and posters.</a:t>
            </a:r>
            <a:endParaRPr sz="2400" dirty="0">
              <a:solidFill>
                <a:schemeClr val="dk1"/>
              </a:solidFill>
            </a:endParaRPr>
          </a:p>
          <a:p>
            <a:pPr marL="0" lvl="0" indent="0" algn="l" rtl="0">
              <a:lnSpc>
                <a:spcPct val="100000"/>
              </a:lnSpc>
              <a:spcBef>
                <a:spcPts val="0"/>
              </a:spcBef>
              <a:spcAft>
                <a:spcPts val="0"/>
              </a:spcAft>
              <a:buNone/>
            </a:pPr>
            <a:endParaRPr sz="1500" dirty="0">
              <a:solidFill>
                <a:srgbClr val="21252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252f04c0021_0_12"/>
          <p:cNvSpPr txBox="1">
            <a:spLocks noGrp="1"/>
          </p:cNvSpPr>
          <p:nvPr>
            <p:ph type="title"/>
          </p:nvPr>
        </p:nvSpPr>
        <p:spPr>
          <a:xfrm>
            <a:off x="165850"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700"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7"/>
                  </a:ext>
                </a:extLst>
              </a:rPr>
              <a:t>Selecting Sources Application </a:t>
            </a:r>
            <a:r>
              <a:rPr lang="en-US" sz="3700" dirty="0">
                <a:latin typeface="Franklin Gothic Medium" panose="020B0603020102020204" pitchFamily="34" charset="0"/>
              </a:rPr>
              <a:t>Resources (continued)</a:t>
            </a:r>
            <a:endParaRPr dirty="0">
              <a:latin typeface="Franklin Gothic Medium" panose="020B0603020102020204" pitchFamily="34" charset="0"/>
            </a:endParaRPr>
          </a:p>
        </p:txBody>
      </p:sp>
      <p:sp>
        <p:nvSpPr>
          <p:cNvPr id="400" name="Google Shape;400;g252f04c0021_0_12"/>
          <p:cNvSpPr txBox="1">
            <a:spLocks noGrp="1"/>
          </p:cNvSpPr>
          <p:nvPr>
            <p:ph type="body" idx="1"/>
          </p:nvPr>
        </p:nvSpPr>
        <p:spPr>
          <a:xfrm>
            <a:off x="165850" y="1121875"/>
            <a:ext cx="11187900" cy="5055000"/>
          </a:xfrm>
          <a:prstGeom prst="rect">
            <a:avLst/>
          </a:prstGeom>
        </p:spPr>
        <p:txBody>
          <a:bodyPr spcFirstLastPara="1" wrap="square" lIns="91425" tIns="45700" rIns="91425" bIns="45700" anchor="t" anchorCtr="0">
            <a:normAutofit/>
          </a:bodyPr>
          <a:lstStyle/>
          <a:p>
            <a:pPr marL="457200" lvl="0" indent="-361950" algn="l" rtl="0">
              <a:lnSpc>
                <a:spcPct val="100000"/>
              </a:lnSpc>
              <a:spcBef>
                <a:spcPts val="0"/>
              </a:spcBef>
              <a:spcAft>
                <a:spcPts val="0"/>
              </a:spcAft>
              <a:buSzPts val="2100"/>
              <a:buChar char="•"/>
            </a:pPr>
            <a:r>
              <a:rPr lang="en-US" sz="2100" u="sng" dirty="0">
                <a:solidFill>
                  <a:schemeClr val="hlink"/>
                </a:solidFill>
                <a:latin typeface="Franklin Gothic Book" panose="020B0503020102020204" pitchFamily="34" charset="0"/>
                <a:hlinkClick r:id="rId3"/>
              </a:rPr>
              <a:t>KAS Connections</a:t>
            </a:r>
            <a:r>
              <a:rPr lang="en-US" sz="2100" dirty="0">
                <a:solidFill>
                  <a:srgbClr val="242424"/>
                </a:solidFill>
                <a:latin typeface="Franklin Gothic Book" panose="020B0503020102020204" pitchFamily="34" charset="0"/>
              </a:rPr>
              <a:t> from the Kentucky Historical Society.</a:t>
            </a:r>
            <a:r>
              <a:rPr lang="en-US" sz="2100" dirty="0">
                <a:solidFill>
                  <a:srgbClr val="212529"/>
                </a:solidFill>
                <a:latin typeface="Franklin Gothic Book" panose="020B0503020102020204" pitchFamily="34" charset="0"/>
              </a:rPr>
              <a:t> These guides connect each Kentucky-centric standard to transcribed and digitized primary sources from the KHS collection. While the individual primary sources may not be appropriate for analysis when given to students independently, they do support and complement larger instructional concepts covered in the classroom.</a:t>
            </a:r>
            <a:endParaRPr sz="2100" dirty="0">
              <a:solidFill>
                <a:srgbClr val="242424"/>
              </a:solidFill>
              <a:latin typeface="Franklin Gothic Book" panose="020B0503020102020204" pitchFamily="34" charset="0"/>
            </a:endParaRPr>
          </a:p>
          <a:p>
            <a:pPr marL="457200" lvl="0" indent="-361950" algn="l" rtl="0">
              <a:lnSpc>
                <a:spcPct val="100000"/>
              </a:lnSpc>
              <a:spcBef>
                <a:spcPts val="0"/>
              </a:spcBef>
              <a:spcAft>
                <a:spcPts val="0"/>
              </a:spcAft>
              <a:buSzPts val="2100"/>
              <a:buChar char="•"/>
            </a:pPr>
            <a:r>
              <a:rPr lang="en-US" sz="2100" u="sng" dirty="0">
                <a:solidFill>
                  <a:schemeClr val="hlink"/>
                </a:solidFill>
                <a:latin typeface="Franklin Gothic Book" panose="020B0503020102020204" pitchFamily="34" charset="0"/>
                <a:hlinkClick r:id="rId4"/>
              </a:rPr>
              <a:t>Milestone Documents</a:t>
            </a:r>
            <a:r>
              <a:rPr lang="en-US" sz="2100" dirty="0">
                <a:solidFill>
                  <a:srgbClr val="242424"/>
                </a:solidFill>
                <a:latin typeface="Franklin Gothic Book" panose="020B0503020102020204" pitchFamily="34" charset="0"/>
              </a:rPr>
              <a:t>: </a:t>
            </a:r>
            <a:r>
              <a:rPr lang="en-US" sz="2100" dirty="0">
                <a:solidFill>
                  <a:schemeClr val="dk1"/>
                </a:solidFill>
                <a:latin typeface="Franklin Gothic Book" panose="020B0503020102020204" pitchFamily="34" charset="0"/>
              </a:rPr>
              <a:t>The National Archives offers </a:t>
            </a:r>
            <a:r>
              <a:rPr lang="en-US" sz="2100" dirty="0">
                <a:solidFill>
                  <a:schemeClr val="dk1"/>
                </a:solidFill>
                <a:highlight>
                  <a:schemeClr val="lt1"/>
                </a:highlight>
                <a:latin typeface="Franklin Gothic Book" panose="020B0503020102020204" pitchFamily="34" charset="0"/>
              </a:rPr>
              <a:t>primary source documents that highlight pivotal moments in the course of American history or government.</a:t>
            </a:r>
            <a:endParaRPr sz="2100" dirty="0">
              <a:solidFill>
                <a:srgbClr val="242424"/>
              </a:solidFill>
              <a:latin typeface="Franklin Gothic Book" panose="020B0503020102020204" pitchFamily="34" charset="0"/>
            </a:endParaRPr>
          </a:p>
          <a:p>
            <a:pPr marL="457200" lvl="0" indent="-361950" algn="l" rtl="0">
              <a:lnSpc>
                <a:spcPct val="100000"/>
              </a:lnSpc>
              <a:spcBef>
                <a:spcPts val="0"/>
              </a:spcBef>
              <a:spcAft>
                <a:spcPts val="0"/>
              </a:spcAft>
              <a:buSzPts val="2100"/>
              <a:buChar char="•"/>
            </a:pPr>
            <a:r>
              <a:rPr lang="en-US" sz="2100" u="sng" dirty="0">
                <a:solidFill>
                  <a:schemeClr val="hlink"/>
                </a:solidFill>
                <a:latin typeface="Franklin Gothic Book" panose="020B0503020102020204" pitchFamily="34" charset="0"/>
                <a:hlinkClick r:id="rId5"/>
              </a:rPr>
              <a:t>Smithsonian Learning Lab</a:t>
            </a:r>
            <a:r>
              <a:rPr lang="en-US" sz="2100" dirty="0">
                <a:solidFill>
                  <a:srgbClr val="242424"/>
                </a:solidFill>
                <a:latin typeface="Franklin Gothic Book" panose="020B0503020102020204" pitchFamily="34" charset="0"/>
              </a:rPr>
              <a:t> and the </a:t>
            </a:r>
            <a:r>
              <a:rPr lang="en-US" sz="2100" u="sng" dirty="0">
                <a:solidFill>
                  <a:schemeClr val="hlink"/>
                </a:solidFill>
                <a:latin typeface="Franklin Gothic Book" panose="020B0503020102020204" pitchFamily="34" charset="0"/>
                <a:hlinkClick r:id="rId6"/>
              </a:rPr>
              <a:t>Learning Lab Collections</a:t>
            </a:r>
            <a:r>
              <a:rPr lang="en-US" sz="2100" dirty="0">
                <a:solidFill>
                  <a:srgbClr val="242424"/>
                </a:solidFill>
                <a:latin typeface="Franklin Gothic Book" panose="020B0503020102020204" pitchFamily="34" charset="0"/>
              </a:rPr>
              <a:t> contains </a:t>
            </a:r>
            <a:r>
              <a:rPr lang="en-US" sz="2100" dirty="0">
                <a:solidFill>
                  <a:srgbClr val="222222"/>
                </a:solidFill>
                <a:highlight>
                  <a:schemeClr val="lt1"/>
                </a:highlight>
                <a:latin typeface="Franklin Gothic Book" panose="020B0503020102020204" pitchFamily="34" charset="0"/>
              </a:rPr>
              <a:t>millions of Smithsonian digital images, recordings, texts, and videos in history, art and culture, and the sciences. The collections contain thousands of examples of resources organized and structured for teaching and learning by educators and subject experts.</a:t>
            </a:r>
            <a:endParaRPr sz="2100" dirty="0">
              <a:solidFill>
                <a:srgbClr val="242424"/>
              </a:solidFill>
              <a:latin typeface="Franklin Gothic Book" panose="020B0503020102020204" pitchFamily="34" charset="0"/>
            </a:endParaRPr>
          </a:p>
          <a:p>
            <a:pPr marL="457200" lvl="0" indent="-361950" algn="l" rtl="0">
              <a:lnSpc>
                <a:spcPct val="100000"/>
              </a:lnSpc>
              <a:spcBef>
                <a:spcPts val="0"/>
              </a:spcBef>
              <a:spcAft>
                <a:spcPts val="0"/>
              </a:spcAft>
              <a:buSzPts val="2100"/>
              <a:buChar char="•"/>
            </a:pPr>
            <a:r>
              <a:rPr lang="en-US" sz="2100" u="sng" dirty="0">
                <a:solidFill>
                  <a:schemeClr val="hlink"/>
                </a:solidFill>
                <a:latin typeface="Franklin Gothic Book" panose="020B0503020102020204" pitchFamily="34" charset="0"/>
                <a:hlinkClick r:id="rId7"/>
              </a:rPr>
              <a:t>Teaching with 100 Objects: </a:t>
            </a:r>
            <a:r>
              <a:rPr lang="en-US" sz="2100" dirty="0">
                <a:latin typeface="Franklin Gothic Book" panose="020B0503020102020204" pitchFamily="34" charset="0"/>
              </a:rPr>
              <a:t>The British Museum contains </a:t>
            </a:r>
            <a:r>
              <a:rPr lang="en-US" sz="2100" dirty="0">
                <a:solidFill>
                  <a:schemeClr val="dk1"/>
                </a:solidFill>
                <a:highlight>
                  <a:schemeClr val="lt1"/>
                </a:highlight>
                <a:latin typeface="Franklin Gothic Book" panose="020B0503020102020204" pitchFamily="34" charset="0"/>
              </a:rPr>
              <a:t>100 objects from museums across the UK with resources, information and teaching ideas to inspire your students’ interest in history.</a:t>
            </a:r>
            <a:endParaRPr sz="2900" dirty="0">
              <a:latin typeface="Franklin Gothic Book" panose="020B05030201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1f42ca67bf6_0_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Reflection</a:t>
            </a:r>
            <a:endParaRPr dirty="0">
              <a:latin typeface="Franklin Gothic Medium" panose="020B0603020102020204" pitchFamily="34" charset="0"/>
            </a:endParaRPr>
          </a:p>
        </p:txBody>
      </p:sp>
      <p:sp>
        <p:nvSpPr>
          <p:cNvPr id="406" name="Google Shape;406;g1f42ca67bf6_0_20"/>
          <p:cNvSpPr txBox="1">
            <a:spLocks noGrp="1"/>
          </p:cNvSpPr>
          <p:nvPr>
            <p:ph type="body" idx="1"/>
          </p:nvPr>
        </p:nvSpPr>
        <p:spPr>
          <a:xfrm>
            <a:off x="838200" y="1533170"/>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solidFill>
                  <a:srgbClr val="000000"/>
                </a:solidFill>
                <a:latin typeface="Franklin Gothic Book" panose="020B0503020102020204" pitchFamily="34" charset="0"/>
              </a:rPr>
              <a:t>Complete a Clear or Cloudy reflection about c</a:t>
            </a:r>
            <a:r>
              <a:rPr lang="en-US" dirty="0">
                <a:solidFill>
                  <a:schemeClr val="dk1"/>
                </a:solidFill>
                <a:latin typeface="Franklin Gothic Book" panose="020B0503020102020204" pitchFamily="34" charset="0"/>
              </a:rPr>
              <a:t>urating a source set that supports a student’s ability to investigate supporting and compelling questions using a variety of primary and secondary sources.</a:t>
            </a:r>
            <a:endParaRPr dirty="0">
              <a:solidFill>
                <a:srgbClr val="000000"/>
              </a:solidFill>
              <a:latin typeface="Franklin Gothic Book" panose="020B0503020102020204" pitchFamily="34" charset="0"/>
            </a:endParaRPr>
          </a:p>
          <a:p>
            <a:pPr marL="0" lvl="0" indent="0" algn="ctr" rtl="0">
              <a:spcBef>
                <a:spcPts val="1000"/>
              </a:spcBef>
              <a:spcAft>
                <a:spcPts val="0"/>
              </a:spcAft>
              <a:buNone/>
            </a:pPr>
            <a:endParaRPr dirty="0">
              <a:solidFill>
                <a:srgbClr val="000000"/>
              </a:solidFill>
              <a:latin typeface="Franklin Gothic Book" panose="020B0503020102020204" pitchFamily="34" charset="0"/>
            </a:endParaRPr>
          </a:p>
          <a:p>
            <a:pPr marL="0" lvl="0" indent="0" algn="ctr" rtl="0">
              <a:spcBef>
                <a:spcPts val="1000"/>
              </a:spcBef>
              <a:spcAft>
                <a:spcPts val="0"/>
              </a:spcAft>
              <a:buNone/>
            </a:pPr>
            <a:r>
              <a:rPr lang="en-US" dirty="0">
                <a:solidFill>
                  <a:srgbClr val="000000"/>
                </a:solidFill>
                <a:latin typeface="Franklin Gothic Book" panose="020B0503020102020204" pitchFamily="34" charset="0"/>
              </a:rPr>
              <a:t>What is </a:t>
            </a:r>
            <a:r>
              <a:rPr lang="en-US" b="1" dirty="0">
                <a:solidFill>
                  <a:srgbClr val="000000"/>
                </a:solidFill>
                <a:latin typeface="Franklin Gothic Book" panose="020B0503020102020204" pitchFamily="34" charset="0"/>
              </a:rPr>
              <a:t>clear</a:t>
            </a:r>
            <a:r>
              <a:rPr lang="en-US" dirty="0">
                <a:solidFill>
                  <a:srgbClr val="000000"/>
                </a:solidFill>
                <a:latin typeface="Franklin Gothic Book" panose="020B0503020102020204" pitchFamily="34" charset="0"/>
              </a:rPr>
              <a:t> about what you learned?</a:t>
            </a:r>
            <a:endParaRPr dirty="0">
              <a:solidFill>
                <a:srgbClr val="000000"/>
              </a:solidFill>
              <a:latin typeface="Franklin Gothic Book" panose="020B0503020102020204" pitchFamily="34" charset="0"/>
            </a:endParaRPr>
          </a:p>
          <a:p>
            <a:pPr marL="0" lvl="0" indent="0" algn="ctr" rtl="0">
              <a:spcBef>
                <a:spcPts val="1000"/>
              </a:spcBef>
              <a:spcAft>
                <a:spcPts val="0"/>
              </a:spcAft>
              <a:buNone/>
            </a:pPr>
            <a:endParaRPr dirty="0">
              <a:solidFill>
                <a:srgbClr val="000000"/>
              </a:solidFill>
              <a:latin typeface="Franklin Gothic Book" panose="020B0503020102020204" pitchFamily="34" charset="0"/>
            </a:endParaRPr>
          </a:p>
          <a:p>
            <a:pPr marL="0" lvl="0" indent="0" algn="ctr" rtl="0">
              <a:spcBef>
                <a:spcPts val="1000"/>
              </a:spcBef>
              <a:spcAft>
                <a:spcPts val="0"/>
              </a:spcAft>
              <a:buNone/>
            </a:pPr>
            <a:r>
              <a:rPr lang="en-US" dirty="0">
                <a:solidFill>
                  <a:schemeClr val="dk1"/>
                </a:solidFill>
                <a:latin typeface="Franklin Gothic Book" panose="020B0503020102020204" pitchFamily="34" charset="0"/>
              </a:rPr>
              <a:t>What is </a:t>
            </a:r>
            <a:r>
              <a:rPr lang="en-US" b="1" dirty="0">
                <a:solidFill>
                  <a:schemeClr val="dk1"/>
                </a:solidFill>
                <a:latin typeface="Franklin Gothic Book" panose="020B0503020102020204" pitchFamily="34" charset="0"/>
              </a:rPr>
              <a:t>cloudy</a:t>
            </a:r>
            <a:r>
              <a:rPr lang="en-US" dirty="0">
                <a:solidFill>
                  <a:schemeClr val="dk1"/>
                </a:solidFill>
                <a:latin typeface="Franklin Gothic Book" panose="020B0503020102020204" pitchFamily="34" charset="0"/>
              </a:rPr>
              <a:t> about what you </a:t>
            </a:r>
            <a:r>
              <a:rPr lang="en-US" dirty="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8"/>
                  </a:ext>
                </a:extLst>
              </a:rPr>
              <a:t>learned</a:t>
            </a:r>
            <a:r>
              <a:rPr lang="en-US" dirty="0">
                <a:solidFill>
                  <a:schemeClr val="dk1"/>
                </a:solidFill>
                <a:latin typeface="Franklin Gothic Book" panose="020B0503020102020204" pitchFamily="34" charset="0"/>
              </a:rPr>
              <a:t>?</a:t>
            </a:r>
            <a:endParaRPr dirty="0">
              <a:solidFill>
                <a:srgbClr val="000000"/>
              </a:solidFill>
              <a:latin typeface="Franklin Gothic Book" panose="020B0503020102020204" pitchFamily="34" charset="0"/>
            </a:endParaRPr>
          </a:p>
          <a:p>
            <a:pPr marL="0" lvl="0" indent="0" algn="ctr" rtl="0">
              <a:spcBef>
                <a:spcPts val="1000"/>
              </a:spcBef>
              <a:spcAft>
                <a:spcPts val="0"/>
              </a:spcAft>
              <a:buNone/>
            </a:pPr>
            <a:endParaRPr sz="2500" dirty="0">
              <a:solidFill>
                <a:srgbClr val="000000"/>
              </a:solidFill>
              <a:latin typeface="Franklin Gothic Book" panose="020B0503020102020204" pitchFamily="34" charset="0"/>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220e8b9d603_1_61"/>
          <p:cNvSpPr txBox="1">
            <a:spLocks noGrp="1"/>
          </p:cNvSpPr>
          <p:nvPr>
            <p:ph type="title"/>
          </p:nvPr>
        </p:nvSpPr>
        <p:spPr>
          <a:xfrm>
            <a:off x="570750" y="-32036"/>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u="sng" dirty="0">
                <a:solidFill>
                  <a:schemeClr val="hlink"/>
                </a:solidFill>
                <a:latin typeface="Franklin Gothic Medium" panose="020B0603020102020204" pitchFamily="34" charset="0"/>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9"/>
                  </a:ext>
                </a:extLst>
              </a:rPr>
              <a:t>Check For Understanding</a:t>
            </a:r>
            <a:endParaRPr dirty="0">
              <a:latin typeface="Franklin Gothic Medium" panose="020B0603020102020204" pitchFamily="34" charset="0"/>
            </a:endParaRPr>
          </a:p>
        </p:txBody>
      </p:sp>
      <p:sp>
        <p:nvSpPr>
          <p:cNvPr id="412" name="Google Shape;412;g220e8b9d603_1_61"/>
          <p:cNvSpPr txBox="1">
            <a:spLocks noGrp="1"/>
          </p:cNvSpPr>
          <p:nvPr>
            <p:ph type="body" idx="1"/>
          </p:nvPr>
        </p:nvSpPr>
        <p:spPr>
          <a:xfrm>
            <a:off x="570750" y="3279625"/>
            <a:ext cx="11489224" cy="28983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dirty="0">
                <a:solidFill>
                  <a:srgbClr val="000000"/>
                </a:solidFill>
                <a:latin typeface="Franklin Gothic Book" panose="020B0503020102020204" pitchFamily="34" charset="0"/>
              </a:rPr>
              <a:t>Complete the Google Form to check for understanding on what you have learned in Module Two. It is important to note that this form is not scored. It is designed to support you in demonstrating your mastery of the success criteria shared at the beginning of this module. The success criteria for Module Two is:</a:t>
            </a:r>
            <a:endParaRPr sz="2000" dirty="0">
              <a:solidFill>
                <a:srgbClr val="000000"/>
              </a:solidFill>
              <a:latin typeface="Franklin Gothic Book" panose="020B0503020102020204" pitchFamily="34" charset="0"/>
            </a:endParaRPr>
          </a:p>
          <a:p>
            <a:pPr marL="0" lvl="0" indent="0" algn="l" rtl="0">
              <a:lnSpc>
                <a:spcPct val="100000"/>
              </a:lnSpc>
              <a:spcBef>
                <a:spcPts val="0"/>
              </a:spcBef>
              <a:spcAft>
                <a:spcPts val="0"/>
              </a:spcAft>
              <a:buNone/>
            </a:pPr>
            <a:endParaRPr sz="2000" dirty="0">
              <a:solidFill>
                <a:srgbClr val="000000"/>
              </a:solidFill>
              <a:latin typeface="Franklin Gothic Book" panose="020B0503020102020204" pitchFamily="34" charset="0"/>
            </a:endParaRPr>
          </a:p>
          <a:p>
            <a:pPr marL="457200" lvl="0" indent="-355600" algn="l" rtl="0">
              <a:lnSpc>
                <a:spcPct val="100000"/>
              </a:lnSpc>
              <a:spcBef>
                <a:spcPts val="0"/>
              </a:spcBef>
              <a:spcAft>
                <a:spcPts val="0"/>
              </a:spcAft>
              <a:buClr>
                <a:srgbClr val="000000"/>
              </a:buClr>
              <a:buSzPts val="2000"/>
              <a:buFont typeface="Calibri"/>
              <a:buChar char="•"/>
            </a:pPr>
            <a:r>
              <a:rPr lang="en-US" sz="1900" b="1" dirty="0">
                <a:solidFill>
                  <a:srgbClr val="000000"/>
                </a:solidFill>
                <a:latin typeface="Franklin Gothic Book" panose="020B0503020102020204" pitchFamily="34" charset="0"/>
              </a:rPr>
              <a:t>Success Criteria:</a:t>
            </a:r>
            <a:r>
              <a:rPr lang="en-US" sz="1900" dirty="0">
                <a:solidFill>
                  <a:srgbClr val="000000"/>
                </a:solidFill>
                <a:latin typeface="Franklin Gothic Book" panose="020B0503020102020204" pitchFamily="34" charset="0"/>
              </a:rPr>
              <a:t> </a:t>
            </a:r>
            <a:r>
              <a:rPr lang="en-US" sz="2300" dirty="0">
                <a:solidFill>
                  <a:schemeClr val="dk1"/>
                </a:solidFill>
                <a:latin typeface="Franklin Gothic Book" panose="020B0503020102020204" pitchFamily="34" charset="0"/>
              </a:rPr>
              <a:t>I will be successful when I can develop coherent periods of learning that supports a student’s ability to investigate supporting and compelling questions using a variety of primary and secondary sources. </a:t>
            </a:r>
            <a:endParaRPr sz="3100" dirty="0">
              <a:solidFill>
                <a:srgbClr val="000000"/>
              </a:solidFill>
              <a:latin typeface="Franklin Gothic Book" panose="020B0503020102020204" pitchFamily="34" charset="0"/>
            </a:endParaRPr>
          </a:p>
        </p:txBody>
      </p:sp>
      <p:pic>
        <p:nvPicPr>
          <p:cNvPr id="413" name="Google Shape;413;g220e8b9d603_1_61" descr="This is a screenshot from the beginning of the Google Form linked on the slide."/>
          <p:cNvPicPr preferRelativeResize="0"/>
          <p:nvPr/>
        </p:nvPicPr>
        <p:blipFill>
          <a:blip r:embed="rId4">
            <a:alphaModFix/>
          </a:blip>
          <a:stretch>
            <a:fillRect/>
          </a:stretch>
        </p:blipFill>
        <p:spPr>
          <a:xfrm>
            <a:off x="1794712" y="1173942"/>
            <a:ext cx="8067675" cy="1971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220e8b9d603_1_67"/>
          <p:cNvSpPr txBox="1">
            <a:spLocks noGrp="1"/>
          </p:cNvSpPr>
          <p:nvPr>
            <p:ph type="title"/>
          </p:nvPr>
        </p:nvSpPr>
        <p:spPr>
          <a:xfrm>
            <a:off x="223850" y="365125"/>
            <a:ext cx="11720100" cy="1278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0"/>
                  </a:ext>
                </a:extLst>
              </a:rPr>
              <a:t>Conclusion of Module Two of the Supporting Students in Using Evidence module series </a:t>
            </a:r>
            <a:endParaRPr dirty="0">
              <a:latin typeface="Franklin Gothic Medium" panose="020B0603020102020204" pitchFamily="34" charset="0"/>
            </a:endParaRPr>
          </a:p>
        </p:txBody>
      </p:sp>
      <p:sp>
        <p:nvSpPr>
          <p:cNvPr id="419" name="Google Shape;419;g220e8b9d603_1_67"/>
          <p:cNvSpPr txBox="1">
            <a:spLocks noGrp="1"/>
          </p:cNvSpPr>
          <p:nvPr>
            <p:ph type="body" idx="1"/>
          </p:nvPr>
        </p:nvSpPr>
        <p:spPr>
          <a:xfrm>
            <a:off x="444950" y="1852325"/>
            <a:ext cx="5787000" cy="3778500"/>
          </a:xfrm>
          <a:prstGeom prst="rect">
            <a:avLst/>
          </a:prstGeom>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None/>
            </a:pPr>
            <a:r>
              <a:rPr lang="en-US" sz="3200" dirty="0">
                <a:solidFill>
                  <a:schemeClr val="dk1"/>
                </a:solidFill>
                <a:latin typeface="Franklin Gothic Book" panose="020B0503020102020204" pitchFamily="34" charset="0"/>
              </a:rPr>
              <a:t>This concludes Module Two: Supporting Teachers When Selecting Sources. </a:t>
            </a:r>
            <a:r>
              <a:rPr lang="en-US" sz="3200" dirty="0">
                <a:solidFill>
                  <a:srgbClr val="222222"/>
                </a:solidFill>
                <a:latin typeface="Franklin Gothic Book" panose="020B0503020102020204" pitchFamily="34" charset="0"/>
              </a:rPr>
              <a:t> </a:t>
            </a:r>
            <a:endParaRPr sz="3200" dirty="0">
              <a:solidFill>
                <a:srgbClr val="222222"/>
              </a:solidFill>
              <a:latin typeface="Franklin Gothic Book" panose="020B0503020102020204" pitchFamily="34" charset="0"/>
            </a:endParaRPr>
          </a:p>
          <a:p>
            <a:pPr marL="0" lvl="0" indent="0" algn="l" rtl="0">
              <a:lnSpc>
                <a:spcPct val="100000"/>
              </a:lnSpc>
              <a:spcBef>
                <a:spcPts val="0"/>
              </a:spcBef>
              <a:spcAft>
                <a:spcPts val="0"/>
              </a:spcAft>
              <a:buNone/>
            </a:pPr>
            <a:endParaRPr sz="3200" dirty="0">
              <a:solidFill>
                <a:srgbClr val="222222"/>
              </a:solidFill>
              <a:latin typeface="Franklin Gothic Book" panose="020B0503020102020204" pitchFamily="34" charset="0"/>
            </a:endParaRPr>
          </a:p>
          <a:p>
            <a:pPr marL="0" lvl="0" indent="0" algn="l" rtl="0">
              <a:lnSpc>
                <a:spcPct val="100000"/>
              </a:lnSpc>
              <a:spcBef>
                <a:spcPts val="0"/>
              </a:spcBef>
              <a:spcAft>
                <a:spcPts val="0"/>
              </a:spcAft>
              <a:buNone/>
            </a:pPr>
            <a:endParaRPr sz="3200" dirty="0">
              <a:solidFill>
                <a:srgbClr val="222222"/>
              </a:solidFill>
              <a:latin typeface="Franklin Gothic Book" panose="020B0503020102020204" pitchFamily="34" charset="0"/>
            </a:endParaRPr>
          </a:p>
          <a:p>
            <a:pPr marL="0" lvl="0" indent="0" algn="l" rtl="0">
              <a:lnSpc>
                <a:spcPct val="100000"/>
              </a:lnSpc>
              <a:spcBef>
                <a:spcPts val="0"/>
              </a:spcBef>
              <a:spcAft>
                <a:spcPts val="0"/>
              </a:spcAft>
              <a:buNone/>
            </a:pPr>
            <a:r>
              <a:rPr lang="en-US" sz="3200" dirty="0">
                <a:solidFill>
                  <a:srgbClr val="222222"/>
                </a:solidFill>
                <a:latin typeface="Franklin Gothic Book" panose="020B0503020102020204" pitchFamily="34" charset="0"/>
              </a:rPr>
              <a:t>If you would like to continue your learning within this module series, please access Module Three: Supporting Teachers When Engaging With C</a:t>
            </a:r>
            <a:r>
              <a:rPr lang="en-US" sz="32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1"/>
                  </a:ext>
                </a:extLst>
              </a:rPr>
              <a:t>omplex Sources</a:t>
            </a:r>
            <a:r>
              <a:rPr lang="en-US" sz="3200" dirty="0">
                <a:solidFill>
                  <a:srgbClr val="222222"/>
                </a:solidFill>
                <a:latin typeface="Franklin Gothic Book" panose="020B0503020102020204" pitchFamily="34" charset="0"/>
              </a:rPr>
              <a:t>. </a:t>
            </a:r>
            <a:endParaRPr sz="3200" dirty="0">
              <a:solidFill>
                <a:srgbClr val="222222"/>
              </a:solidFill>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ndParaRPr>
          </a:p>
        </p:txBody>
      </p:sp>
      <p:pic>
        <p:nvPicPr>
          <p:cNvPr id="420" name="Google Shape;420;g220e8b9d603_1_67" descr="This is a screenshot of the module two introduction slide."/>
          <p:cNvPicPr preferRelativeResize="0"/>
          <p:nvPr/>
        </p:nvPicPr>
        <p:blipFill>
          <a:blip r:embed="rId3">
            <a:alphaModFix/>
          </a:blip>
          <a:stretch>
            <a:fillRect/>
          </a:stretch>
        </p:blipFill>
        <p:spPr>
          <a:xfrm>
            <a:off x="7791625" y="1643425"/>
            <a:ext cx="3227474" cy="1829200"/>
          </a:xfrm>
          <a:prstGeom prst="rect">
            <a:avLst/>
          </a:prstGeom>
          <a:noFill/>
          <a:ln>
            <a:noFill/>
          </a:ln>
        </p:spPr>
      </p:pic>
      <p:pic>
        <p:nvPicPr>
          <p:cNvPr id="421" name="Google Shape;421;g220e8b9d603_1_67" descr="This is a screenshot of the module three introduction slide."/>
          <p:cNvPicPr preferRelativeResize="0"/>
          <p:nvPr/>
        </p:nvPicPr>
        <p:blipFill>
          <a:blip r:embed="rId4">
            <a:alphaModFix/>
          </a:blip>
          <a:stretch>
            <a:fillRect/>
          </a:stretch>
        </p:blipFill>
        <p:spPr>
          <a:xfrm>
            <a:off x="7509202" y="3524425"/>
            <a:ext cx="3901876" cy="21921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219ea0b422_0_7"/>
          <p:cNvSpPr txBox="1">
            <a:spLocks noGrp="1"/>
          </p:cNvSpPr>
          <p:nvPr>
            <p:ph type="ctrTitle"/>
          </p:nvPr>
        </p:nvSpPr>
        <p:spPr>
          <a:xfrm>
            <a:off x="2404000" y="108648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
                  </a:ext>
                </a:extLst>
              </a:rPr>
              <a:t>Supporting Students in </a:t>
            </a:r>
            <a:r>
              <a:rPr lang="en-US" dirty="0">
                <a:solidFill>
                  <a:schemeClr val="bg1"/>
                </a:solidFill>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
                  </a:ext>
                </a:extLst>
              </a:rPr>
              <a:t>3</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
                  </a:ext>
                </a:extLst>
              </a:rPr>
              <a:t>Using Evidence</a:t>
            </a:r>
            <a:r>
              <a:rPr lang="en-US" dirty="0">
                <a:solidFill>
                  <a:schemeClr val="bg1"/>
                </a:solidFill>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
                  </a:ext>
                </a:extLst>
              </a:rPr>
              <a:t>3</a:t>
            </a:r>
            <a:endParaRPr dirty="0">
              <a:solidFill>
                <a:schemeClr val="bg1"/>
              </a:solidFill>
              <a:latin typeface="Franklin Gothic Medium" panose="020B0603020102020204" pitchFamily="34" charset="0"/>
            </a:endParaRPr>
          </a:p>
        </p:txBody>
      </p:sp>
      <p:sp>
        <p:nvSpPr>
          <p:cNvPr id="308" name="Google Shape;308;g2219ea0b422_0_7"/>
          <p:cNvSpPr txBox="1"/>
          <p:nvPr/>
        </p:nvSpPr>
        <p:spPr>
          <a:xfrm>
            <a:off x="2902100" y="3834950"/>
            <a:ext cx="8571600" cy="11544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3500" dirty="0">
                <a:solidFill>
                  <a:srgbClr val="007780"/>
                </a:solidFill>
                <a:latin typeface="Franklin Gothic Medium" panose="020B0603020102020204" pitchFamily="34" charset="0"/>
                <a:ea typeface="Libre Franklin Medium"/>
                <a:cs typeface="Libre Franklin Medium"/>
                <a:sym typeface="Libre Franklin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
                  </a:ext>
                </a:extLst>
              </a:rPr>
              <a:t>Module Two</a:t>
            </a:r>
            <a:r>
              <a:rPr lang="en-US" sz="3500" dirty="0">
                <a:solidFill>
                  <a:srgbClr val="007780"/>
                </a:solidFill>
                <a:latin typeface="Franklin Gothic Medium" panose="020B0603020102020204" pitchFamily="34" charset="0"/>
                <a:ea typeface="Libre Franklin Medium"/>
                <a:cs typeface="Libre Franklin Medium"/>
                <a:sym typeface="Libre Franklin Medium"/>
              </a:rPr>
              <a:t>: Supporting Teachers When Selecting Sources</a:t>
            </a:r>
            <a:endParaRPr dirty="0">
              <a:latin typeface="Franklin Gothic Medium" panose="020B0603020102020204" pitchFamily="34" charset="0"/>
            </a:endParaRPr>
          </a:p>
        </p:txBody>
      </p:sp>
    </p:spTree>
    <p:extLst>
      <p:ext uri="{BB962C8B-B14F-4D97-AF65-F5344CB8AC3E}">
        <p14:creationId xmlns:p14="http://schemas.microsoft.com/office/powerpoint/2010/main" val="309384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219ea0b422_0_7"/>
          <p:cNvSpPr txBox="1">
            <a:spLocks noGrp="1"/>
          </p:cNvSpPr>
          <p:nvPr>
            <p:ph type="ctrTitle"/>
          </p:nvPr>
        </p:nvSpPr>
        <p:spPr>
          <a:xfrm>
            <a:off x="2404000" y="108648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
                  </a:ext>
                </a:extLst>
              </a:rPr>
              <a:t>Supporting Students in   </a:t>
            </a:r>
            <a:r>
              <a:rPr lang="en-US" dirty="0">
                <a:solidFill>
                  <a:schemeClr val="bg1"/>
                </a:solidFill>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
                  </a:ext>
                </a:extLst>
              </a:rPr>
              <a:t>2</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
                  </a:ext>
                </a:extLst>
              </a:rPr>
              <a:t>Using Evidence</a:t>
            </a:r>
            <a:r>
              <a:rPr lang="en-US" dirty="0">
                <a:solidFill>
                  <a:schemeClr val="bg1"/>
                </a:solidFill>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5"/>
                  </a:ext>
                </a:extLst>
              </a:rPr>
              <a:t>2)</a:t>
            </a:r>
            <a:endParaRPr dirty="0">
              <a:solidFill>
                <a:schemeClr val="bg1"/>
              </a:solidFill>
              <a:latin typeface="Franklin Gothic Medium" panose="020B0603020102020204" pitchFamily="34" charset="0"/>
            </a:endParaRPr>
          </a:p>
        </p:txBody>
      </p:sp>
      <p:sp>
        <p:nvSpPr>
          <p:cNvPr id="308" name="Google Shape;308;g2219ea0b422_0_7"/>
          <p:cNvSpPr txBox="1"/>
          <p:nvPr/>
        </p:nvSpPr>
        <p:spPr>
          <a:xfrm>
            <a:off x="2902100" y="3834950"/>
            <a:ext cx="8571600" cy="11544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3500" dirty="0">
                <a:solidFill>
                  <a:srgbClr val="007780"/>
                </a:solidFill>
                <a:latin typeface="Franklin Gothic Medium" panose="020B0603020102020204" pitchFamily="34" charset="0"/>
                <a:ea typeface="Libre Franklin Medium"/>
                <a:cs typeface="Libre Franklin Medium"/>
                <a:sym typeface="Libre Franklin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6"/>
                  </a:ext>
                </a:extLst>
              </a:rPr>
              <a:t>Module Two</a:t>
            </a:r>
            <a:r>
              <a:rPr lang="en-US" sz="3500" dirty="0">
                <a:solidFill>
                  <a:srgbClr val="007780"/>
                </a:solidFill>
                <a:latin typeface="Franklin Gothic Medium" panose="020B0603020102020204" pitchFamily="34" charset="0"/>
                <a:ea typeface="Libre Franklin Medium"/>
                <a:cs typeface="Libre Franklin Medium"/>
                <a:sym typeface="Libre Franklin Medium"/>
              </a:rPr>
              <a:t>: Supporting Teachers When Selecting Sources</a:t>
            </a:r>
            <a:endParaRPr dirty="0">
              <a:latin typeface="Franklin Gothic Medium" panose="020B0603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f07167d959_0_25"/>
          <p:cNvSpPr txBox="1">
            <a:spLocks noGrp="1"/>
          </p:cNvSpPr>
          <p:nvPr>
            <p:ph type="title"/>
          </p:nvPr>
        </p:nvSpPr>
        <p:spPr>
          <a:xfrm>
            <a:off x="665450" y="2614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7"/>
                  </a:ext>
                </a:extLst>
              </a:rPr>
              <a:t>Introduction </a:t>
            </a:r>
            <a:endParaRPr dirty="0">
              <a:latin typeface="Franklin Gothic Medium" panose="020B0603020102020204" pitchFamily="34" charset="0"/>
            </a:endParaRPr>
          </a:p>
        </p:txBody>
      </p:sp>
      <p:sp>
        <p:nvSpPr>
          <p:cNvPr id="314" name="Google Shape;314;g1f07167d959_0_25"/>
          <p:cNvSpPr txBox="1">
            <a:spLocks noGrp="1"/>
          </p:cNvSpPr>
          <p:nvPr>
            <p:ph type="body" idx="1"/>
          </p:nvPr>
        </p:nvSpPr>
        <p:spPr>
          <a:xfrm>
            <a:off x="665450" y="1365694"/>
            <a:ext cx="10515600" cy="4351200"/>
          </a:xfrm>
          <a:prstGeom prst="rect">
            <a:avLst/>
          </a:prstGeom>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Font typeface="Calibri"/>
              <a:buChar char="•"/>
            </a:pPr>
            <a:r>
              <a:rPr lang="en-US" sz="2400" b="1" dirty="0">
                <a:latin typeface="Franklin Gothic Book" panose="020B0503020102020204" pitchFamily="34" charset="0"/>
              </a:rPr>
              <a:t>Compelling Question: </a:t>
            </a:r>
            <a:r>
              <a:rPr lang="en-US" sz="2400" dirty="0">
                <a:solidFill>
                  <a:srgbClr val="222222"/>
                </a:solidFill>
                <a:latin typeface="Franklin Gothic Book" panose="020B0503020102020204" pitchFamily="34" charset="0"/>
              </a:rPr>
              <a:t>How do I support students in communicating their own conclusions, using evidence to substantiate their claims? </a:t>
            </a:r>
            <a:endParaRPr sz="2400" dirty="0">
              <a:solidFill>
                <a:schemeClr val="dk1"/>
              </a:solidFill>
              <a:latin typeface="Franklin Gothic Book" panose="020B0503020102020204" pitchFamily="34" charset="0"/>
            </a:endParaRPr>
          </a:p>
          <a:p>
            <a:pPr marL="457200" lvl="0" indent="0" algn="l" rtl="0">
              <a:lnSpc>
                <a:spcPct val="100000"/>
              </a:lnSpc>
              <a:spcBef>
                <a:spcPts val="0"/>
              </a:spcBef>
              <a:spcAft>
                <a:spcPts val="0"/>
              </a:spcAft>
              <a:buClr>
                <a:schemeClr val="dk1"/>
              </a:buClr>
              <a:buSzPts val="1100"/>
              <a:buFont typeface="Arial"/>
              <a:buNone/>
            </a:pPr>
            <a:endParaRPr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rPr>
              <a:t>Supporting Question:</a:t>
            </a:r>
            <a:r>
              <a:rPr lang="en-US" sz="2400" dirty="0">
                <a:solidFill>
                  <a:schemeClr val="dk1"/>
                </a:solidFill>
                <a:latin typeface="Franklin Gothic Book" panose="020B0503020102020204" pitchFamily="34" charset="0"/>
              </a:rPr>
              <a:t> How do I select sources for investigations?</a:t>
            </a:r>
            <a:endParaRPr sz="2400" dirty="0">
              <a:solidFill>
                <a:schemeClr val="dk1"/>
              </a:solidFill>
              <a:latin typeface="Franklin Gothic Book" panose="020B0503020102020204" pitchFamily="34" charset="0"/>
            </a:endParaRPr>
          </a:p>
          <a:p>
            <a:pPr marL="457200" lvl="0" indent="0" algn="l" rtl="0">
              <a:lnSpc>
                <a:spcPct val="100000"/>
              </a:lnSpc>
              <a:spcBef>
                <a:spcPts val="0"/>
              </a:spcBef>
              <a:spcAft>
                <a:spcPts val="0"/>
              </a:spcAft>
              <a:buClr>
                <a:schemeClr val="dk1"/>
              </a:buClr>
              <a:buSzPts val="1100"/>
              <a:buFont typeface="Arial"/>
              <a:buNone/>
            </a:pPr>
            <a:endParaRPr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SzPts val="2400"/>
              <a:buFont typeface="Calibri"/>
              <a:buChar char="•"/>
            </a:pPr>
            <a:r>
              <a:rPr lang="en-US" sz="2400" b="1" dirty="0">
                <a:solidFill>
                  <a:schemeClr val="dk1"/>
                </a:solidFill>
                <a:latin typeface="Franklin Gothic Book" panose="020B0503020102020204" pitchFamily="34" charset="0"/>
              </a:rPr>
              <a:t>Learning Target:</a:t>
            </a:r>
            <a:r>
              <a:rPr lang="en-US" sz="2400" dirty="0">
                <a:solidFill>
                  <a:schemeClr val="dk1"/>
                </a:solidFill>
                <a:latin typeface="Franklin Gothic Book" panose="020B0503020102020204" pitchFamily="34" charset="0"/>
              </a:rPr>
              <a:t> I can support students in using evidence to substantiate their claims.</a:t>
            </a:r>
            <a:endParaRPr sz="2400" dirty="0">
              <a:solidFill>
                <a:schemeClr val="dk1"/>
              </a:solidFill>
              <a:latin typeface="Franklin Gothic Book" panose="020B0503020102020204" pitchFamily="34" charset="0"/>
            </a:endParaRPr>
          </a:p>
          <a:p>
            <a:pPr marL="457200" lvl="0" indent="0" algn="l" rtl="0">
              <a:lnSpc>
                <a:spcPct val="100000"/>
              </a:lnSpc>
              <a:spcBef>
                <a:spcPts val="0"/>
              </a:spcBef>
              <a:spcAft>
                <a:spcPts val="0"/>
              </a:spcAft>
              <a:buClr>
                <a:schemeClr val="dk1"/>
              </a:buClr>
              <a:buSzPts val="1100"/>
              <a:buFont typeface="Arial"/>
              <a:buNone/>
            </a:pPr>
            <a:endParaRPr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rPr>
              <a:t>Success Criteria:</a:t>
            </a:r>
            <a:r>
              <a:rPr lang="en-US" sz="2400" dirty="0">
                <a:solidFill>
                  <a:schemeClr val="dk1"/>
                </a:solidFill>
                <a:latin typeface="Franklin Gothic Book" panose="020B0503020102020204" pitchFamily="34" charset="0"/>
              </a:rPr>
              <a:t> I will be successful when I can develop coherent periods of learning that supports a student’s ability to investigate supporting and compelling questions using a variety of primary and secondary sources.</a:t>
            </a:r>
            <a:endParaRPr sz="2400" dirty="0">
              <a:solidFill>
                <a:schemeClr val="dk1"/>
              </a:solidFill>
              <a:latin typeface="Franklin Gothic Book" panose="020B0503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5f67716c92_0_28"/>
          <p:cNvSpPr txBox="1">
            <a:spLocks noGrp="1"/>
          </p:cNvSpPr>
          <p:nvPr>
            <p:ph type="title"/>
          </p:nvPr>
        </p:nvSpPr>
        <p:spPr>
          <a:xfrm>
            <a:off x="90880" y="32084"/>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latin typeface="Franklin Gothic Medium" panose="020B0603020102020204" pitchFamily="34" charset="0"/>
              </a:rPr>
              <a:t>Using Evidence (1) </a:t>
            </a:r>
            <a:endParaRPr dirty="0">
              <a:latin typeface="Franklin Gothic Medium" panose="020B0603020102020204" pitchFamily="34" charset="0"/>
            </a:endParaRPr>
          </a:p>
        </p:txBody>
      </p:sp>
      <p:sp>
        <p:nvSpPr>
          <p:cNvPr id="321" name="Google Shape;321;g15f67716c92_0_28"/>
          <p:cNvSpPr txBox="1">
            <a:spLocks noGrp="1"/>
          </p:cNvSpPr>
          <p:nvPr>
            <p:ph type="body" idx="1"/>
          </p:nvPr>
        </p:nvSpPr>
        <p:spPr>
          <a:xfrm>
            <a:off x="90880" y="1024406"/>
            <a:ext cx="7887918" cy="42213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sz="2300" dirty="0"/>
              <a:t>According to the </a:t>
            </a:r>
            <a:r>
              <a:rPr lang="en-US" sz="2300" i="1" dirty="0">
                <a:hlinkClick r:id="rId3"/>
              </a:rPr>
              <a:t>KAS for Social Studies</a:t>
            </a:r>
            <a:r>
              <a:rPr lang="en-US" sz="2300" dirty="0"/>
              <a:t>, Using Evidence requires students to collect, evaluate and synthesize evidence from primary and secondary sources to develop and support a claim.</a:t>
            </a:r>
            <a:r>
              <a:rPr lang="en-US" sz="2500" dirty="0"/>
              <a:t> </a:t>
            </a:r>
            <a:endParaRPr sz="2500" dirty="0"/>
          </a:p>
          <a:p>
            <a:pPr marL="457200" lvl="0" indent="-342900" algn="l" rtl="0">
              <a:lnSpc>
                <a:spcPct val="100000"/>
              </a:lnSpc>
              <a:spcBef>
                <a:spcPts val="1000"/>
              </a:spcBef>
              <a:spcAft>
                <a:spcPts val="0"/>
              </a:spcAft>
              <a:buSzPts val="1800"/>
              <a:buChar char="•"/>
            </a:pPr>
            <a:r>
              <a:rPr lang="en-US" sz="2300" dirty="0"/>
              <a:t>Students are not only using sources to create claims, but they are using evidence to construct their knowledge of the disciplinary strand standards. </a:t>
            </a:r>
            <a:endParaRPr sz="2300" dirty="0"/>
          </a:p>
          <a:p>
            <a:pPr marL="457200" lvl="0" indent="-342900" algn="l" rtl="0">
              <a:lnSpc>
                <a:spcPct val="100000"/>
              </a:lnSpc>
              <a:spcBef>
                <a:spcPts val="1000"/>
              </a:spcBef>
              <a:spcAft>
                <a:spcPts val="0"/>
              </a:spcAft>
              <a:buSzPts val="1800"/>
              <a:buChar char="•"/>
            </a:pPr>
            <a:r>
              <a:rPr lang="en-US" sz="2300" dirty="0"/>
              <a:t>Thus, students should use evidence to not only evaluate but also to formulate their conclusions.</a:t>
            </a:r>
            <a:endParaRPr sz="2300" dirty="0"/>
          </a:p>
          <a:p>
            <a:pPr marL="457200" lvl="0" indent="-342900" algn="l" rtl="0">
              <a:lnSpc>
                <a:spcPct val="100000"/>
              </a:lnSpc>
              <a:spcBef>
                <a:spcPts val="1000"/>
              </a:spcBef>
              <a:spcAft>
                <a:spcPts val="0"/>
              </a:spcAft>
              <a:buSzPts val="1800"/>
              <a:buChar char="•"/>
            </a:pPr>
            <a:r>
              <a:rPr lang="en-US" sz="2300" dirty="0"/>
              <a:t>When Using Evidence, teachers and students should be selecting the sources according to the demands of the </a:t>
            </a:r>
            <a:r>
              <a:rPr lang="en-US" sz="2300" i="1" dirty="0"/>
              <a:t>KAS for Social Studies.</a:t>
            </a:r>
            <a:endParaRPr sz="2300" dirty="0"/>
          </a:p>
        </p:txBody>
      </p:sp>
      <p:pic>
        <p:nvPicPr>
          <p:cNvPr id="322" name="Google Shape;322;g15f67716c92_0_28" descr="A circle with four quadrants: Using Evidence, Communicating Conclusions, Questioning and Investigating Using Disciplinary Concepts. The four disciplinary concepts are: civics, geography, economics and history." title="Diagram of the organization of the standards"/>
          <p:cNvPicPr preferRelativeResize="0"/>
          <p:nvPr/>
        </p:nvPicPr>
        <p:blipFill rotWithShape="1">
          <a:blip r:embed="rId4">
            <a:alphaModFix/>
          </a:blip>
          <a:srcRect/>
          <a:stretch/>
        </p:blipFill>
        <p:spPr>
          <a:xfrm>
            <a:off x="7800694" y="510899"/>
            <a:ext cx="4300426" cy="4464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0976b23531_0_0"/>
          <p:cNvSpPr txBox="1">
            <a:spLocks noGrp="1"/>
          </p:cNvSpPr>
          <p:nvPr>
            <p:ph type="title"/>
          </p:nvPr>
        </p:nvSpPr>
        <p:spPr>
          <a:xfrm>
            <a:off x="350750" y="1718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8"/>
                  </a:ext>
                </a:extLst>
              </a:rPr>
              <a:t>Selecting Sources</a:t>
            </a:r>
            <a:endParaRPr dirty="0">
              <a:latin typeface="Franklin Gothic Medium" panose="020B0603020102020204" pitchFamily="34" charset="0"/>
            </a:endParaRPr>
          </a:p>
        </p:txBody>
      </p:sp>
      <p:sp>
        <p:nvSpPr>
          <p:cNvPr id="328" name="Google Shape;328;g20976b23531_0_0"/>
          <p:cNvSpPr txBox="1">
            <a:spLocks noGrp="1"/>
          </p:cNvSpPr>
          <p:nvPr>
            <p:ph type="body" idx="1"/>
          </p:nvPr>
        </p:nvSpPr>
        <p:spPr>
          <a:xfrm>
            <a:off x="350750" y="1253400"/>
            <a:ext cx="8260800" cy="4351200"/>
          </a:xfrm>
          <a:prstGeom prst="rect">
            <a:avLst/>
          </a:prstGeom>
        </p:spPr>
        <p:txBody>
          <a:bodyPr spcFirstLastPara="1" wrap="square" lIns="91425" tIns="45700" rIns="91425" bIns="45700" anchor="t" anchorCtr="0">
            <a:normAutofit fontScale="92500" lnSpcReduction="20000"/>
          </a:bodyPr>
          <a:lstStyle/>
          <a:p>
            <a:pPr marL="457200" lvl="0" indent="-309562" algn="l" rtl="0">
              <a:lnSpc>
                <a:spcPct val="100000"/>
              </a:lnSpc>
              <a:spcBef>
                <a:spcPts val="1000"/>
              </a:spcBef>
              <a:spcAft>
                <a:spcPts val="0"/>
              </a:spcAft>
              <a:buSzPct val="60000"/>
              <a:buFont typeface="Libre Franklin"/>
              <a:buChar char="•"/>
            </a:pPr>
            <a:r>
              <a:rPr lang="en-US" sz="2500" dirty="0">
                <a:latin typeface="Franklin Gothic Book" panose="020B0503020102020204" pitchFamily="34" charset="0"/>
              </a:rPr>
              <a:t>Anything that communicates a message can be a source. </a:t>
            </a:r>
            <a:endParaRPr sz="2500" dirty="0">
              <a:latin typeface="Franklin Gothic Book" panose="020B0503020102020204" pitchFamily="34" charset="0"/>
            </a:endParaRPr>
          </a:p>
          <a:p>
            <a:pPr marL="457200" lvl="0" indent="0" algn="l" rtl="0">
              <a:lnSpc>
                <a:spcPct val="100000"/>
              </a:lnSpc>
              <a:spcBef>
                <a:spcPts val="1000"/>
              </a:spcBef>
              <a:spcAft>
                <a:spcPts val="0"/>
              </a:spcAft>
              <a:buNone/>
            </a:pPr>
            <a:endParaRPr sz="2500" dirty="0">
              <a:latin typeface="Franklin Gothic Book" panose="020B0503020102020204" pitchFamily="34" charset="0"/>
            </a:endParaRPr>
          </a:p>
          <a:p>
            <a:pPr marL="457200" lvl="0" indent="-309562" algn="l" rtl="0">
              <a:lnSpc>
                <a:spcPct val="100000"/>
              </a:lnSpc>
              <a:spcBef>
                <a:spcPts val="1000"/>
              </a:spcBef>
              <a:spcAft>
                <a:spcPts val="0"/>
              </a:spcAft>
              <a:buSzPct val="60000"/>
              <a:buFont typeface="Libre Franklin"/>
              <a:buChar char="•"/>
            </a:pPr>
            <a:r>
              <a:rPr lang="en-US" sz="2500" dirty="0">
                <a:latin typeface="Franklin Gothic Book" panose="020B0503020102020204" pitchFamily="34" charset="0"/>
              </a:rPr>
              <a:t>Students should engage with a variety of source types to support their understanding of an event or topic. </a:t>
            </a:r>
            <a:endParaRPr sz="2500" dirty="0">
              <a:latin typeface="Franklin Gothic Book" panose="020B0503020102020204" pitchFamily="34" charset="0"/>
            </a:endParaRPr>
          </a:p>
          <a:p>
            <a:pPr marL="457200" lvl="0" indent="0" algn="l" rtl="0">
              <a:lnSpc>
                <a:spcPct val="100000"/>
              </a:lnSpc>
              <a:spcBef>
                <a:spcPts val="1000"/>
              </a:spcBef>
              <a:spcAft>
                <a:spcPts val="0"/>
              </a:spcAft>
              <a:buNone/>
            </a:pPr>
            <a:endParaRPr sz="2500" dirty="0">
              <a:latin typeface="Franklin Gothic Book" panose="020B0503020102020204" pitchFamily="34" charset="0"/>
            </a:endParaRPr>
          </a:p>
          <a:p>
            <a:pPr marL="457200" lvl="0" indent="-309562" algn="l" rtl="0">
              <a:lnSpc>
                <a:spcPct val="100000"/>
              </a:lnSpc>
              <a:spcBef>
                <a:spcPts val="1000"/>
              </a:spcBef>
              <a:spcAft>
                <a:spcPts val="0"/>
              </a:spcAft>
              <a:buSzPct val="60000"/>
              <a:buFont typeface="Libre Franklin"/>
              <a:buChar char="•"/>
            </a:pPr>
            <a:r>
              <a:rPr lang="en-US" sz="2500" dirty="0">
                <a:latin typeface="Franklin Gothic Book" panose="020B0503020102020204" pitchFamily="34" charset="0"/>
              </a:rPr>
              <a:t>Having a variety of source types allows students to engage with the topic in multiple ways to build context on the topic.</a:t>
            </a:r>
            <a:endParaRPr sz="2500" dirty="0">
              <a:latin typeface="Franklin Gothic Book" panose="020B0503020102020204" pitchFamily="34" charset="0"/>
            </a:endParaRPr>
          </a:p>
          <a:p>
            <a:pPr marL="457200" lvl="0" indent="0" algn="l" rtl="0">
              <a:lnSpc>
                <a:spcPct val="100000"/>
              </a:lnSpc>
              <a:spcBef>
                <a:spcPts val="1000"/>
              </a:spcBef>
              <a:spcAft>
                <a:spcPts val="0"/>
              </a:spcAft>
              <a:buNone/>
            </a:pPr>
            <a:endParaRPr sz="2500" dirty="0">
              <a:latin typeface="Franklin Gothic Book" panose="020B0503020102020204" pitchFamily="34" charset="0"/>
            </a:endParaRPr>
          </a:p>
          <a:p>
            <a:pPr marL="457200" lvl="0" indent="-309562" algn="l" rtl="0">
              <a:lnSpc>
                <a:spcPct val="100000"/>
              </a:lnSpc>
              <a:spcBef>
                <a:spcPts val="1000"/>
              </a:spcBef>
              <a:spcAft>
                <a:spcPts val="0"/>
              </a:spcAft>
              <a:buSzPct val="60000"/>
              <a:buFont typeface="Libre Franklin"/>
              <a:buChar char="•"/>
            </a:pPr>
            <a:r>
              <a:rPr lang="en-US" sz="2500" dirty="0">
                <a:latin typeface="Franklin Gothic Book" panose="020B0503020102020204" pitchFamily="34" charset="0"/>
              </a:rPr>
              <a:t>This is helpful for developing and refining </a:t>
            </a:r>
            <a:r>
              <a:rPr lang="en-US" sz="2500"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9"/>
                  </a:ext>
                </a:extLst>
              </a:rPr>
              <a:t>context </a:t>
            </a:r>
            <a:r>
              <a:rPr lang="en-US" sz="2500" dirty="0">
                <a:latin typeface="Franklin Gothic Book" panose="020B0503020102020204" pitchFamily="34" charset="0"/>
              </a:rPr>
              <a:t>for a complex text as complex texts may be difficult for kids to understand. </a:t>
            </a:r>
            <a:endParaRPr sz="2500" dirty="0">
              <a:latin typeface="Franklin Gothic Book" panose="020B0503020102020204" pitchFamily="34" charset="0"/>
            </a:endParaRPr>
          </a:p>
        </p:txBody>
      </p:sp>
      <p:pic>
        <p:nvPicPr>
          <p:cNvPr id="329" name="Google Shape;329;g20976b23531_0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127813" y="4967150"/>
            <a:ext cx="3971925" cy="1828800"/>
          </a:xfrm>
          <a:prstGeom prst="rect">
            <a:avLst/>
          </a:prstGeom>
          <a:noFill/>
          <a:ln>
            <a:noFill/>
          </a:ln>
        </p:spPr>
      </p:pic>
      <p:pic>
        <p:nvPicPr>
          <p:cNvPr id="330" name="Google Shape;330;g20976b23531_0_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804098" y="2969137"/>
            <a:ext cx="2619375" cy="1743075"/>
          </a:xfrm>
          <a:prstGeom prst="rect">
            <a:avLst/>
          </a:prstGeom>
          <a:noFill/>
          <a:ln>
            <a:noFill/>
          </a:ln>
        </p:spPr>
      </p:pic>
      <p:pic>
        <p:nvPicPr>
          <p:cNvPr id="331" name="Google Shape;331;g20976b23531_0_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804100" y="171800"/>
            <a:ext cx="3203400" cy="25423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245ffadb3d_0_53"/>
          <p:cNvSpPr txBox="1">
            <a:spLocks noGrp="1"/>
          </p:cNvSpPr>
          <p:nvPr>
            <p:ph type="title"/>
          </p:nvPr>
        </p:nvSpPr>
        <p:spPr>
          <a:xfrm>
            <a:off x="405400" y="15365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1"/>
                  </a:ext>
                </a:extLst>
              </a:rPr>
              <a:t>Selecting Sources (1)</a:t>
            </a:r>
            <a:endParaRPr dirty="0">
              <a:latin typeface="Franklin Gothic Medium" panose="020B0603020102020204" pitchFamily="34" charset="0"/>
            </a:endParaRPr>
          </a:p>
        </p:txBody>
      </p:sp>
      <p:sp>
        <p:nvSpPr>
          <p:cNvPr id="338" name="Google Shape;338;g1245ffadb3d_0_53"/>
          <p:cNvSpPr txBox="1">
            <a:spLocks noGrp="1"/>
          </p:cNvSpPr>
          <p:nvPr>
            <p:ph type="body" idx="1"/>
          </p:nvPr>
        </p:nvSpPr>
        <p:spPr>
          <a:xfrm>
            <a:off x="424700" y="1276200"/>
            <a:ext cx="11361900" cy="4305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400" dirty="0">
                <a:solidFill>
                  <a:srgbClr val="000000"/>
                </a:solidFill>
                <a:latin typeface="Franklin Gothic Book" panose="020B0503020102020204" pitchFamily="34" charset="0"/>
              </a:rPr>
              <a:t>When educators are selecting sources, they should ask the following questions:</a:t>
            </a:r>
            <a:endParaRPr sz="2400" dirty="0">
              <a:solidFill>
                <a:srgbClr val="000000"/>
              </a:solidFill>
              <a:latin typeface="Franklin Gothic Book" panose="020B0503020102020204" pitchFamily="34" charset="0"/>
            </a:endParaRPr>
          </a:p>
          <a:p>
            <a:pPr marL="0" lvl="0" indent="0" algn="l" rtl="0">
              <a:lnSpc>
                <a:spcPct val="100000"/>
              </a:lnSpc>
              <a:spcBef>
                <a:spcPts val="0"/>
              </a:spcBef>
              <a:spcAft>
                <a:spcPts val="0"/>
              </a:spcAft>
              <a:buClr>
                <a:schemeClr val="dk1"/>
              </a:buClr>
              <a:buSzPts val="1100"/>
              <a:buFont typeface="Arial"/>
              <a:buNone/>
            </a:pPr>
            <a:r>
              <a:rPr lang="en-US" sz="2400" dirty="0">
                <a:solidFill>
                  <a:srgbClr val="000000"/>
                </a:solidFill>
                <a:latin typeface="Franklin Gothic Book" panose="020B0503020102020204" pitchFamily="34" charset="0"/>
              </a:rPr>
              <a:t> </a:t>
            </a:r>
            <a:endParaRPr sz="2400" dirty="0">
              <a:solidFill>
                <a:srgbClr val="000000"/>
              </a:solidFill>
              <a:latin typeface="Franklin Gothic Book" panose="020B0503020102020204" pitchFamily="34" charset="0"/>
            </a:endParaRPr>
          </a:p>
          <a:p>
            <a:pPr marL="457200" lvl="0" indent="-381000" algn="l" rtl="0">
              <a:lnSpc>
                <a:spcPct val="115000"/>
              </a:lnSpc>
              <a:spcBef>
                <a:spcPts val="0"/>
              </a:spcBef>
              <a:spcAft>
                <a:spcPts val="0"/>
              </a:spcAft>
              <a:buClr>
                <a:srgbClr val="000000"/>
              </a:buClr>
              <a:buSzPts val="2400"/>
              <a:buChar char="•"/>
            </a:pPr>
            <a:r>
              <a:rPr lang="en-US" sz="2400" dirty="0">
                <a:solidFill>
                  <a:srgbClr val="000000"/>
                </a:solidFill>
                <a:latin typeface="Franklin Gothic Book" panose="020B0503020102020204" pitchFamily="34" charset="0"/>
              </a:rPr>
              <a:t>Do the sources represent a variety of print and non-print sources, which may include but are not limited to visuals, charts, data and traditional text?</a:t>
            </a:r>
            <a:endParaRPr sz="2400" dirty="0">
              <a:solidFill>
                <a:srgbClr val="000000"/>
              </a:solidFill>
              <a:latin typeface="Franklin Gothic Book" panose="020B0503020102020204" pitchFamily="34" charset="0"/>
            </a:endParaRPr>
          </a:p>
          <a:p>
            <a:pPr marL="457200" lvl="0" indent="-381000" algn="l" rtl="0">
              <a:lnSpc>
                <a:spcPct val="115000"/>
              </a:lnSpc>
              <a:spcBef>
                <a:spcPts val="0"/>
              </a:spcBef>
              <a:spcAft>
                <a:spcPts val="0"/>
              </a:spcAft>
              <a:buClr>
                <a:srgbClr val="000000"/>
              </a:buClr>
              <a:buSzPts val="2400"/>
              <a:buChar char="•"/>
            </a:pPr>
            <a:r>
              <a:rPr lang="en-US" sz="2400" dirty="0">
                <a:solidFill>
                  <a:srgbClr val="000000"/>
                </a:solidFill>
                <a:latin typeface="Franklin Gothic Book" panose="020B0503020102020204" pitchFamily="34" charset="0"/>
              </a:rPr>
              <a:t>Are the sources complex and grade-level appropriate?</a:t>
            </a:r>
            <a:endParaRPr sz="2400" dirty="0">
              <a:solidFill>
                <a:srgbClr val="000000"/>
              </a:solidFill>
              <a:latin typeface="Franklin Gothic Book" panose="020B0503020102020204" pitchFamily="34" charset="0"/>
            </a:endParaRPr>
          </a:p>
          <a:p>
            <a:pPr marL="457200" lvl="0" indent="-381000" algn="l" rtl="0">
              <a:lnSpc>
                <a:spcPct val="115000"/>
              </a:lnSpc>
              <a:spcBef>
                <a:spcPts val="0"/>
              </a:spcBef>
              <a:spcAft>
                <a:spcPts val="0"/>
              </a:spcAft>
              <a:buClr>
                <a:srgbClr val="000000"/>
              </a:buClr>
              <a:buSzPts val="2400"/>
              <a:buChar char="•"/>
            </a:pPr>
            <a:r>
              <a:rPr lang="en-US" sz="2400" dirty="0">
                <a:solidFill>
                  <a:srgbClr val="000000"/>
                </a:solidFill>
                <a:latin typeface="Franklin Gothic Book" panose="020B0503020102020204" pitchFamily="34" charset="0"/>
              </a:rPr>
              <a:t>Do the sources provide access and opportunity for grade-level work?</a:t>
            </a:r>
            <a:endParaRPr sz="2400" dirty="0">
              <a:solidFill>
                <a:srgbClr val="000000"/>
              </a:solidFill>
              <a:latin typeface="Franklin Gothic Book" panose="020B0503020102020204" pitchFamily="34" charset="0"/>
            </a:endParaRPr>
          </a:p>
          <a:p>
            <a:pPr marL="457200" lvl="0" indent="-381000" algn="l" rtl="0">
              <a:lnSpc>
                <a:spcPct val="115000"/>
              </a:lnSpc>
              <a:spcBef>
                <a:spcPts val="0"/>
              </a:spcBef>
              <a:spcAft>
                <a:spcPts val="0"/>
              </a:spcAft>
              <a:buClr>
                <a:srgbClr val="000000"/>
              </a:buClr>
              <a:buSzPts val="2400"/>
              <a:buChar char="•"/>
            </a:pPr>
            <a:r>
              <a:rPr lang="en-US" sz="2400" dirty="0">
                <a:solidFill>
                  <a:srgbClr val="000000"/>
                </a:solidFill>
                <a:latin typeface="Franklin Gothic Book" panose="020B0503020102020204" pitchFamily="34" charset="0"/>
              </a:rPr>
              <a:t>Do the sources incorporate multiple perspectives?</a:t>
            </a:r>
            <a:endParaRPr sz="2400" dirty="0">
              <a:solidFill>
                <a:srgbClr val="000000"/>
              </a:solidFill>
              <a:latin typeface="Franklin Gothic Book" panose="020B0503020102020204" pitchFamily="34" charset="0"/>
            </a:endParaRPr>
          </a:p>
          <a:p>
            <a:pPr marL="457200" lvl="0" indent="-381000" algn="l" rtl="0">
              <a:lnSpc>
                <a:spcPct val="115000"/>
              </a:lnSpc>
              <a:spcBef>
                <a:spcPts val="0"/>
              </a:spcBef>
              <a:spcAft>
                <a:spcPts val="0"/>
              </a:spcAft>
              <a:buClr>
                <a:srgbClr val="000000"/>
              </a:buClr>
              <a:buSzPts val="2400"/>
              <a:buChar char="•"/>
            </a:pPr>
            <a:r>
              <a:rPr lang="en-US" sz="2400" dirty="0">
                <a:solidFill>
                  <a:srgbClr val="000000"/>
                </a:solidFill>
                <a:latin typeface="Franklin Gothic Book" panose="020B0503020102020204" pitchFamily="34" charset="0"/>
              </a:rPr>
              <a:t>Do the sources support the investigation of the compelling and supporting questions?</a:t>
            </a:r>
            <a:endParaRPr sz="2400" dirty="0">
              <a:solidFill>
                <a:srgbClr val="000000"/>
              </a:solidFill>
              <a:latin typeface="Franklin Gothic Book" panose="020B0503020102020204" pitchFamily="34" charset="0"/>
            </a:endParaRPr>
          </a:p>
          <a:p>
            <a:pPr marL="457200" lvl="0" indent="-381000" algn="l" rtl="0">
              <a:lnSpc>
                <a:spcPct val="115000"/>
              </a:lnSpc>
              <a:spcBef>
                <a:spcPts val="0"/>
              </a:spcBef>
              <a:spcAft>
                <a:spcPts val="0"/>
              </a:spcAft>
              <a:buClr>
                <a:srgbClr val="000000"/>
              </a:buClr>
              <a:buSzPts val="2400"/>
              <a:buChar char="•"/>
            </a:pPr>
            <a:r>
              <a:rPr lang="en-US" sz="2400" dirty="0">
                <a:solidFill>
                  <a:srgbClr val="000000"/>
                </a:solidFill>
                <a:latin typeface="Franklin Gothic Book" panose="020B0503020102020204" pitchFamily="34" charset="0"/>
              </a:rPr>
              <a:t>Do the sources align with the topic of study?</a:t>
            </a:r>
            <a:endParaRPr sz="2400" dirty="0">
              <a:solidFill>
                <a:srgbClr val="000000"/>
              </a:solidFill>
              <a:latin typeface="Franklin Gothic Book" panose="020B0503020102020204" pitchFamily="34" charset="0"/>
            </a:endParaRPr>
          </a:p>
          <a:p>
            <a:pPr marL="0" lvl="0" indent="0" algn="l" rtl="0">
              <a:lnSpc>
                <a:spcPct val="90000"/>
              </a:lnSpc>
              <a:spcBef>
                <a:spcPts val="1000"/>
              </a:spcBef>
              <a:spcAft>
                <a:spcPts val="0"/>
              </a:spcAft>
              <a:buSzPts val="1800"/>
              <a:buNone/>
            </a:pPr>
            <a:endParaRPr dirty="0">
              <a:latin typeface="Franklin Gothic Book" panose="020B0503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5f67716c92_0_48"/>
          <p:cNvSpPr txBox="1">
            <a:spLocks noGrp="1"/>
          </p:cNvSpPr>
          <p:nvPr>
            <p:ph type="title"/>
          </p:nvPr>
        </p:nvSpPr>
        <p:spPr>
          <a:xfrm>
            <a:off x="314068" y="195080"/>
            <a:ext cx="10515600" cy="99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2"/>
                  </a:ext>
                </a:extLst>
              </a:rPr>
              <a:t>Selecting Sources (2)</a:t>
            </a:r>
            <a:endParaRPr lang="en-US">
              <a:latin typeface="Franklin Gothic Medium" panose="020B0603020102020204" pitchFamily="34" charset="0"/>
            </a:endParaRPr>
          </a:p>
        </p:txBody>
      </p:sp>
      <p:sp>
        <p:nvSpPr>
          <p:cNvPr id="344" name="Google Shape;344;g15f67716c92_0_48"/>
          <p:cNvSpPr txBox="1">
            <a:spLocks noGrp="1"/>
          </p:cNvSpPr>
          <p:nvPr>
            <p:ph type="body" idx="1"/>
          </p:nvPr>
        </p:nvSpPr>
        <p:spPr>
          <a:xfrm>
            <a:off x="314068" y="1069800"/>
            <a:ext cx="7683963" cy="4718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3"/>
                  </a:ext>
                </a:extLst>
              </a:rPr>
              <a:t>Additional considerations for selecting sources:</a:t>
            </a:r>
            <a:endParaRPr lang="en-US" sz="2000">
              <a:solidFill>
                <a:schemeClr val="dk1"/>
              </a:solidFill>
              <a:latin typeface="Franklin Gothic Book" panose="020B0503020102020204" pitchFamily="34" charset="0"/>
            </a:endParaRPr>
          </a:p>
          <a:p>
            <a:pPr marL="0" lvl="0" indent="0" algn="l" rtl="0">
              <a:lnSpc>
                <a:spcPct val="100000"/>
              </a:lnSpc>
              <a:spcBef>
                <a:spcPts val="0"/>
              </a:spcBef>
              <a:spcAft>
                <a:spcPts val="0"/>
              </a:spcAft>
              <a:buNone/>
            </a:pPr>
            <a:endParaRPr lang="en-US" sz="2000">
              <a:solidFill>
                <a:schemeClr val="dk1"/>
              </a:solidFill>
              <a:latin typeface="Franklin Gothic Book" panose="020B0503020102020204" pitchFamily="34" charset="0"/>
            </a:endParaRPr>
          </a:p>
          <a:p>
            <a:pPr marL="457200" lvl="0" indent="-368300" algn="l" rtl="0">
              <a:lnSpc>
                <a:spcPct val="100000"/>
              </a:lnSpc>
              <a:spcBef>
                <a:spcPts val="0"/>
              </a:spcBef>
              <a:spcAft>
                <a:spcPts val="0"/>
              </a:spcAft>
              <a:buClr>
                <a:schemeClr val="dk1"/>
              </a:buClr>
              <a:buSzPts val="2200"/>
              <a:buChar char="•"/>
            </a:pPr>
            <a:r>
              <a:rPr lang="en-US" sz="2000">
                <a:solidFill>
                  <a:schemeClr val="dk1"/>
                </a:solidFill>
                <a:latin typeface="Franklin Gothic Book" panose="020B0503020102020204" pitchFamily="34" charset="0"/>
              </a:rPr>
              <a:t>Select sources that </a:t>
            </a:r>
            <a:r>
              <a:rPr lang="en-US" sz="2000" b="1">
                <a:solidFill>
                  <a:schemeClr val="dk1"/>
                </a:solidFill>
                <a:latin typeface="Franklin Gothic Book" panose="020B0503020102020204" pitchFamily="34" charset="0"/>
              </a:rPr>
              <a:t>allow students multiple ways to engage with the content</a:t>
            </a:r>
            <a:r>
              <a:rPr lang="en-US" sz="2000">
                <a:solidFill>
                  <a:schemeClr val="dk1"/>
                </a:solidFill>
                <a:latin typeface="Franklin Gothic Book" panose="020B0503020102020204" pitchFamily="34" charset="0"/>
              </a:rPr>
              <a:t>.</a:t>
            </a:r>
          </a:p>
          <a:p>
            <a:pPr marL="914400" lvl="1" indent="-368300" algn="l" rtl="0">
              <a:lnSpc>
                <a:spcPct val="100000"/>
              </a:lnSpc>
              <a:spcBef>
                <a:spcPts val="0"/>
              </a:spcBef>
              <a:spcAft>
                <a:spcPts val="0"/>
              </a:spcAft>
              <a:buClr>
                <a:schemeClr val="dk1"/>
              </a:buClr>
              <a:buSzPts val="2200"/>
              <a:buChar char="•"/>
            </a:pPr>
            <a:r>
              <a:rPr lang="en-US" sz="2000">
                <a:solidFill>
                  <a:schemeClr val="dk1"/>
                </a:solidFill>
                <a:latin typeface="Franklin Gothic Book" panose="020B0503020102020204" pitchFamily="34" charset="0"/>
              </a:rPr>
              <a:t>Sources should be of a variety of formats which may include, but are not limited to, a cartoon, a newsreel, a picture, an interview, or artifacts such as pitchers and </a:t>
            </a:r>
            <a:r>
              <a:rPr lang="en-US" sz="200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4"/>
                  </a:ext>
                </a:extLst>
              </a:rPr>
              <a:t>masks</a:t>
            </a:r>
            <a:r>
              <a:rPr lang="en-US" sz="2000">
                <a:solidFill>
                  <a:schemeClr val="dk1"/>
                </a:solidFill>
                <a:latin typeface="Franklin Gothic Book" panose="020B0503020102020204" pitchFamily="34" charset="0"/>
              </a:rPr>
              <a:t>, etc.</a:t>
            </a:r>
          </a:p>
          <a:p>
            <a:pPr marL="457200" lvl="0" indent="-368300" algn="l" rtl="0">
              <a:lnSpc>
                <a:spcPct val="100000"/>
              </a:lnSpc>
              <a:spcBef>
                <a:spcPts val="0"/>
              </a:spcBef>
              <a:spcAft>
                <a:spcPts val="0"/>
              </a:spcAft>
              <a:buClr>
                <a:schemeClr val="dk1"/>
              </a:buClr>
              <a:buSzPts val="2200"/>
              <a:buChar char="•"/>
            </a:pPr>
            <a:r>
              <a:rPr lang="en-US" sz="2000">
                <a:solidFill>
                  <a:schemeClr val="dk1"/>
                </a:solidFill>
                <a:latin typeface="Franklin Gothic Book" panose="020B0503020102020204" pitchFamily="34" charset="0"/>
              </a:rPr>
              <a:t>Select sources that </a:t>
            </a:r>
            <a:r>
              <a:rPr lang="en-US" sz="2000" b="1">
                <a:solidFill>
                  <a:schemeClr val="dk1"/>
                </a:solidFill>
                <a:latin typeface="Franklin Gothic Book" panose="020B0503020102020204" pitchFamily="34" charset="0"/>
              </a:rPr>
              <a:t>connect with students</a:t>
            </a:r>
            <a:r>
              <a:rPr lang="en-US" sz="2000">
                <a:solidFill>
                  <a:schemeClr val="dk1"/>
                </a:solidFill>
                <a:latin typeface="Franklin Gothic Book" panose="020B0503020102020204" pitchFamily="34" charset="0"/>
              </a:rPr>
              <a:t>. </a:t>
            </a:r>
          </a:p>
          <a:p>
            <a:pPr marL="914400" lvl="1" indent="-368300" algn="l" rtl="0">
              <a:lnSpc>
                <a:spcPct val="100000"/>
              </a:lnSpc>
              <a:spcBef>
                <a:spcPts val="0"/>
              </a:spcBef>
              <a:spcAft>
                <a:spcPts val="0"/>
              </a:spcAft>
              <a:buClr>
                <a:schemeClr val="dk1"/>
              </a:buClr>
              <a:buSzPts val="2200"/>
              <a:buChar char="•"/>
            </a:pPr>
            <a:r>
              <a:rPr lang="en-US" sz="2000">
                <a:solidFill>
                  <a:schemeClr val="dk1"/>
                </a:solidFill>
                <a:latin typeface="Franklin Gothic Book" panose="020B0503020102020204" pitchFamily="34" charset="0"/>
              </a:rPr>
              <a:t>A source that connects with students may include information that the students are interested in, something that connects to prior learning or something that connects to their experiences.</a:t>
            </a:r>
          </a:p>
          <a:p>
            <a:pPr marL="457200" lvl="0" indent="-368300" algn="l" rtl="0">
              <a:lnSpc>
                <a:spcPct val="100000"/>
              </a:lnSpc>
              <a:spcBef>
                <a:spcPts val="0"/>
              </a:spcBef>
              <a:spcAft>
                <a:spcPts val="0"/>
              </a:spcAft>
              <a:buClr>
                <a:schemeClr val="dk1"/>
              </a:buClr>
              <a:buSzPts val="2200"/>
              <a:buChar char="•"/>
            </a:pPr>
            <a:r>
              <a:rPr lang="en-US" sz="2000">
                <a:solidFill>
                  <a:schemeClr val="dk1"/>
                </a:solidFill>
                <a:latin typeface="Franklin Gothic Book" panose="020B0503020102020204" pitchFamily="34" charset="0"/>
              </a:rPr>
              <a:t>Select sources that </a:t>
            </a:r>
            <a:r>
              <a:rPr lang="en-US" sz="2000" b="1">
                <a:solidFill>
                  <a:schemeClr val="dk1"/>
                </a:solidFill>
                <a:latin typeface="Franklin Gothic Book" panose="020B0503020102020204" pitchFamily="34" charset="0"/>
              </a:rPr>
              <a:t>are iconic, or well known</a:t>
            </a:r>
            <a:r>
              <a:rPr lang="en-US" sz="2000">
                <a:solidFill>
                  <a:schemeClr val="dk1"/>
                </a:solidFill>
                <a:latin typeface="Franklin Gothic Book" panose="020B0503020102020204" pitchFamily="34" charset="0"/>
              </a:rPr>
              <a:t>. </a:t>
            </a:r>
          </a:p>
          <a:p>
            <a:pPr marL="914400" lvl="1" indent="-368300" algn="l" rtl="0">
              <a:lnSpc>
                <a:spcPct val="100000"/>
              </a:lnSpc>
              <a:spcBef>
                <a:spcPts val="0"/>
              </a:spcBef>
              <a:spcAft>
                <a:spcPts val="0"/>
              </a:spcAft>
              <a:buClr>
                <a:schemeClr val="dk1"/>
              </a:buClr>
              <a:buSzPts val="2200"/>
              <a:buChar char="•"/>
            </a:pPr>
            <a:r>
              <a:rPr lang="en-US" sz="2000">
                <a:solidFill>
                  <a:schemeClr val="dk1"/>
                </a:solidFill>
                <a:latin typeface="Franklin Gothic Book" panose="020B0503020102020204" pitchFamily="34" charset="0"/>
              </a:rPr>
              <a:t>A source that is familiar to students may encourage investigation because they recognize it. </a:t>
            </a:r>
          </a:p>
        </p:txBody>
      </p:sp>
      <p:pic>
        <p:nvPicPr>
          <p:cNvPr id="345" name="Google Shape;345;g15f67716c92_0_48" descr="This is an image of a historical marker."/>
          <p:cNvPicPr preferRelativeResize="0"/>
          <p:nvPr/>
        </p:nvPicPr>
        <p:blipFill>
          <a:blip r:embed="rId3">
            <a:alphaModFix/>
          </a:blip>
          <a:stretch>
            <a:fillRect/>
          </a:stretch>
        </p:blipFill>
        <p:spPr>
          <a:xfrm>
            <a:off x="7733843" y="-2"/>
            <a:ext cx="2586425" cy="1938450"/>
          </a:xfrm>
          <a:prstGeom prst="rect">
            <a:avLst/>
          </a:prstGeom>
          <a:noFill/>
          <a:ln>
            <a:noFill/>
          </a:ln>
        </p:spPr>
      </p:pic>
      <p:sp>
        <p:nvSpPr>
          <p:cNvPr id="348" name="Google Shape;348;g15f67716c92_0_48"/>
          <p:cNvSpPr txBox="1"/>
          <p:nvPr/>
        </p:nvSpPr>
        <p:spPr>
          <a:xfrm>
            <a:off x="10338875" y="694875"/>
            <a:ext cx="1833600" cy="146575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1100" dirty="0">
                <a:solidFill>
                  <a:schemeClr val="dk1"/>
                </a:solidFill>
                <a:latin typeface="Franklin Gothic Book" panose="020B0503020102020204" pitchFamily="34" charset="0"/>
                <a:ea typeface="Calibri"/>
                <a:cs typeface="Calibri"/>
                <a:sym typeface="Calibri"/>
              </a:rPr>
              <a:t>Talbott, Tim. (n.d.). </a:t>
            </a:r>
            <a:r>
              <a:rPr lang="en-US" sz="1100" i="1" dirty="0">
                <a:solidFill>
                  <a:schemeClr val="dk1"/>
                </a:solidFill>
                <a:latin typeface="Franklin Gothic Book" panose="020B0503020102020204" pitchFamily="34" charset="0"/>
                <a:ea typeface="Calibri"/>
                <a:cs typeface="Calibri"/>
                <a:sym typeface="Calibri"/>
              </a:rPr>
              <a:t>Desegregation of Murray State College</a:t>
            </a:r>
            <a:r>
              <a:rPr lang="en-US" sz="1100" dirty="0">
                <a:solidFill>
                  <a:schemeClr val="dk1"/>
                </a:solidFill>
                <a:latin typeface="Franklin Gothic Book" panose="020B0503020102020204" pitchFamily="34" charset="0"/>
                <a:ea typeface="Calibri"/>
                <a:cs typeface="Calibri"/>
                <a:sym typeface="Calibri"/>
              </a:rPr>
              <a:t>.</a:t>
            </a:r>
            <a:r>
              <a:rPr lang="en-US" sz="1100" dirty="0">
                <a:solidFill>
                  <a:schemeClr val="dk1"/>
                </a:solidFill>
                <a:uFill>
                  <a:noFill/>
                </a:uFill>
                <a:latin typeface="Franklin Gothic Book" panose="020B0503020102020204" pitchFamily="34" charset="0"/>
                <a:ea typeface="Calibri"/>
                <a:cs typeface="Calibri"/>
                <a:sym typeface="Calibri"/>
                <a:hlinkClick r:id="rId4">
                  <a:extLst>
                    <a:ext uri="{A12FA001-AC4F-418D-AE19-62706E023703}">
                      <ahyp:hlinkClr xmlns:ahyp="http://schemas.microsoft.com/office/drawing/2018/hyperlinkcolor" val="tx"/>
                    </a:ext>
                  </a:extLst>
                </a:hlinkClick>
              </a:rPr>
              <a:t> </a:t>
            </a:r>
            <a:r>
              <a:rPr lang="en-US" sz="1100" u="sng" dirty="0">
                <a:solidFill>
                  <a:srgbClr val="4F81BD"/>
                </a:solidFill>
                <a:latin typeface="Franklin Gothic Book" panose="020B0503020102020204" pitchFamily="34" charset="0"/>
                <a:ea typeface="Calibri"/>
                <a:cs typeface="Calibri"/>
                <a:sym typeface="Calibri"/>
                <a:hlinkClick r:id="rId4">
                  <a:extLst>
                    <a:ext uri="{A12FA001-AC4F-418D-AE19-62706E023703}">
                      <ahyp:hlinkClr xmlns:ahyp="http://schemas.microsoft.com/office/drawing/2018/hyperlinkcolor" val="tx"/>
                    </a:ext>
                  </a:extLst>
                </a:hlinkClick>
              </a:rPr>
              <a:t>https://explorekyhistory.ky.gov/files/show/1307</a:t>
            </a:r>
            <a:r>
              <a:rPr lang="en-US" sz="1100" dirty="0">
                <a:solidFill>
                  <a:schemeClr val="dk1"/>
                </a:solidFill>
                <a:latin typeface="Franklin Gothic Book" panose="020B0503020102020204" pitchFamily="34" charset="0"/>
                <a:ea typeface="Calibri"/>
                <a:cs typeface="Calibri"/>
                <a:sym typeface="Calibri"/>
              </a:rPr>
              <a:t>. </a:t>
            </a:r>
            <a:endParaRPr sz="1100" dirty="0">
              <a:solidFill>
                <a:schemeClr val="dk1"/>
              </a:solidFill>
              <a:latin typeface="Franklin Gothic Book" panose="020B0503020102020204" pitchFamily="34" charset="0"/>
              <a:ea typeface="Calibri"/>
              <a:cs typeface="Calibri"/>
              <a:sym typeface="Calibri"/>
            </a:endParaRPr>
          </a:p>
        </p:txBody>
      </p:sp>
      <p:pic>
        <p:nvPicPr>
          <p:cNvPr id="347" name="Google Shape;347;g15f67716c92_0_48" descr="This is a screenshot of a source providing facts of a case."/>
          <p:cNvPicPr preferRelativeResize="0"/>
          <p:nvPr/>
        </p:nvPicPr>
        <p:blipFill>
          <a:blip r:embed="rId5">
            <a:alphaModFix/>
          </a:blip>
          <a:stretch>
            <a:fillRect/>
          </a:stretch>
        </p:blipFill>
        <p:spPr>
          <a:xfrm>
            <a:off x="8682988" y="1938449"/>
            <a:ext cx="3358475" cy="1470550"/>
          </a:xfrm>
          <a:prstGeom prst="rect">
            <a:avLst/>
          </a:prstGeom>
          <a:noFill/>
          <a:ln>
            <a:noFill/>
          </a:ln>
        </p:spPr>
      </p:pic>
      <p:sp>
        <p:nvSpPr>
          <p:cNvPr id="350" name="Google Shape;350;g15f67716c92_0_48"/>
          <p:cNvSpPr txBox="1"/>
          <p:nvPr/>
        </p:nvSpPr>
        <p:spPr>
          <a:xfrm>
            <a:off x="8226350" y="3409000"/>
            <a:ext cx="3815100" cy="68708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1100" dirty="0">
                <a:solidFill>
                  <a:schemeClr val="dk1"/>
                </a:solidFill>
                <a:latin typeface="Franklin Gothic Book" panose="020B0503020102020204" pitchFamily="34" charset="0"/>
                <a:ea typeface="Calibri"/>
                <a:cs typeface="Calibri"/>
                <a:sym typeface="Calibri"/>
                <a:hlinkClick r:id="rId6"/>
              </a:rPr>
              <a:t>Brown v. Board of Education of Topeka</a:t>
            </a:r>
            <a:r>
              <a:rPr lang="en-US" sz="1100" dirty="0">
                <a:solidFill>
                  <a:srgbClr val="3904FC"/>
                </a:solidFill>
                <a:latin typeface="Franklin Gothic Book" panose="020B0503020102020204" pitchFamily="34" charset="0"/>
                <a:ea typeface="Calibri"/>
                <a:cs typeface="Calibri"/>
                <a:sym typeface="Calibri"/>
                <a:hlinkClick r:id="rId6"/>
              </a:rPr>
              <a:t> </a:t>
            </a:r>
            <a:endParaRPr dirty="0">
              <a:latin typeface="Franklin Gothic Book" panose="020B0503020102020204" pitchFamily="34" charset="0"/>
            </a:endParaRPr>
          </a:p>
        </p:txBody>
      </p:sp>
      <p:sp>
        <p:nvSpPr>
          <p:cNvPr id="349" name="Google Shape;349;g15f67716c92_0_48"/>
          <p:cNvSpPr txBox="1"/>
          <p:nvPr/>
        </p:nvSpPr>
        <p:spPr>
          <a:xfrm>
            <a:off x="8240950" y="4066941"/>
            <a:ext cx="3992400" cy="68708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1100" dirty="0">
                <a:solidFill>
                  <a:srgbClr val="262626"/>
                </a:solidFill>
                <a:latin typeface="Franklin Gothic Book" panose="020B0503020102020204" pitchFamily="34" charset="0"/>
                <a:ea typeface="Calibri"/>
                <a:cs typeface="Calibri"/>
                <a:sym typeface="Calibri"/>
                <a:hlinkClick r:id="rId7"/>
              </a:rPr>
              <a:t>Louisville, Kentucky: A Reflection on School Integration</a:t>
            </a:r>
            <a:r>
              <a:rPr lang="en-US" sz="1100" dirty="0">
                <a:solidFill>
                  <a:srgbClr val="262626"/>
                </a:solidFill>
                <a:latin typeface="Franklin Gothic Book" panose="020B0503020102020204" pitchFamily="34" charset="0"/>
                <a:ea typeface="Calibri"/>
                <a:cs typeface="Calibri"/>
                <a:sym typeface="Calibri"/>
              </a:rPr>
              <a:t> </a:t>
            </a:r>
            <a:endParaRPr dirty="0">
              <a:latin typeface="Franklin Gothic Book" panose="020B0503020102020204" pitchFamily="34" charset="0"/>
            </a:endParaRPr>
          </a:p>
        </p:txBody>
      </p:sp>
      <p:pic>
        <p:nvPicPr>
          <p:cNvPr id="346" name="Google Shape;346;g15f67716c92_0_48" descr="This is an image showing protestors with signs outside of a school bus."/>
          <p:cNvPicPr preferRelativeResize="0"/>
          <p:nvPr/>
        </p:nvPicPr>
        <p:blipFill>
          <a:blip r:embed="rId8">
            <a:alphaModFix/>
          </a:blip>
          <a:stretch>
            <a:fillRect/>
          </a:stretch>
        </p:blipFill>
        <p:spPr>
          <a:xfrm>
            <a:off x="8253127" y="4919550"/>
            <a:ext cx="3938868" cy="1938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20e8b9d603_1_42"/>
          <p:cNvSpPr txBox="1">
            <a:spLocks noGrp="1"/>
          </p:cNvSpPr>
          <p:nvPr>
            <p:ph type="title"/>
          </p:nvPr>
        </p:nvSpPr>
        <p:spPr>
          <a:xfrm>
            <a:off x="365075" y="116100"/>
            <a:ext cx="10515600" cy="99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Selecting Sources (3)</a:t>
            </a:r>
            <a:endParaRPr dirty="0">
              <a:latin typeface="Franklin Gothic Medium" panose="020B0603020102020204" pitchFamily="34" charset="0"/>
            </a:endParaRPr>
          </a:p>
        </p:txBody>
      </p:sp>
      <p:sp>
        <p:nvSpPr>
          <p:cNvPr id="356" name="Google Shape;356;g220e8b9d603_1_42"/>
          <p:cNvSpPr txBox="1">
            <a:spLocks noGrp="1"/>
          </p:cNvSpPr>
          <p:nvPr>
            <p:ph type="body" idx="1"/>
          </p:nvPr>
        </p:nvSpPr>
        <p:spPr>
          <a:xfrm>
            <a:off x="197300" y="924450"/>
            <a:ext cx="7158900" cy="5009100"/>
          </a:xfrm>
          <a:prstGeom prst="rect">
            <a:avLst/>
          </a:prstGeom>
        </p:spPr>
        <p:txBody>
          <a:bodyPr spcFirstLastPara="1" wrap="square" lIns="91425" tIns="45700" rIns="91425" bIns="45700" anchor="t" anchorCtr="0">
            <a:noAutofit/>
          </a:bodyPr>
          <a:lstStyle/>
          <a:p>
            <a:pPr marL="101600" lvl="0" indent="0" algn="l" rtl="0">
              <a:lnSpc>
                <a:spcPct val="100000"/>
              </a:lnSpc>
              <a:spcBef>
                <a:spcPts val="0"/>
              </a:spcBef>
              <a:spcAft>
                <a:spcPts val="0"/>
              </a:spcAft>
              <a:buClr>
                <a:schemeClr val="dk1"/>
              </a:buClr>
              <a:buSzPts val="2000"/>
              <a:buNone/>
            </a:pPr>
            <a:r>
              <a:rPr lang="en-US" sz="240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5"/>
                  </a:ext>
                </a:extLst>
              </a:rPr>
              <a:t>Additional considerations for selecting sources:</a:t>
            </a:r>
          </a:p>
          <a:p>
            <a:pPr marL="444500">
              <a:lnSpc>
                <a:spcPct val="100000"/>
              </a:lnSpc>
              <a:spcBef>
                <a:spcPts val="0"/>
              </a:spcBef>
              <a:buClr>
                <a:schemeClr val="dk1"/>
              </a:buClr>
              <a:buSzPts val="2000"/>
            </a:pPr>
            <a:r>
              <a:rPr lang="en-US" sz="2400">
                <a:solidFill>
                  <a:schemeClr val="dk1"/>
                </a:solidFill>
                <a:latin typeface="Franklin Gothic Book" panose="020B0503020102020204" pitchFamily="34" charset="0"/>
              </a:rPr>
              <a:t>Select sources that </a:t>
            </a:r>
            <a:r>
              <a:rPr lang="en-US" sz="2400" b="1">
                <a:solidFill>
                  <a:schemeClr val="dk1"/>
                </a:solidFill>
                <a:latin typeface="Franklin Gothic Book" panose="020B0503020102020204" pitchFamily="34" charset="0"/>
              </a:rPr>
              <a:t>use the best medium for the content</a:t>
            </a:r>
            <a:r>
              <a:rPr lang="en-US" sz="2400">
                <a:solidFill>
                  <a:schemeClr val="dk1"/>
                </a:solidFill>
                <a:latin typeface="Franklin Gothic Book" panose="020B0503020102020204" pitchFamily="34" charset="0"/>
              </a:rPr>
              <a:t>.</a:t>
            </a:r>
          </a:p>
          <a:p>
            <a:pPr marL="901700" lvl="1">
              <a:lnSpc>
                <a:spcPct val="100000"/>
              </a:lnSpc>
              <a:spcBef>
                <a:spcPts val="0"/>
              </a:spcBef>
              <a:buClr>
                <a:schemeClr val="dk1"/>
              </a:buClr>
              <a:buSzPts val="2000"/>
            </a:pPr>
            <a:r>
              <a:rPr lang="en-US">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6"/>
                  </a:ext>
                </a:extLst>
              </a:rPr>
              <a:t>Sources that are written accounts, such as speeches, can contain valuable information, but students may be more engaged with the content of the speech if they see or hear it instead of reading it.</a:t>
            </a:r>
          </a:p>
          <a:p>
            <a:pPr marL="444500">
              <a:lnSpc>
                <a:spcPct val="100000"/>
              </a:lnSpc>
              <a:spcBef>
                <a:spcPts val="0"/>
              </a:spcBef>
              <a:buClr>
                <a:schemeClr val="dk1"/>
              </a:buClr>
              <a:buSzPts val="2000"/>
            </a:pPr>
            <a:r>
              <a:rPr lang="en-US" sz="2400">
                <a:solidFill>
                  <a:schemeClr val="dk1"/>
                </a:solidFill>
                <a:latin typeface="Franklin Gothic Book" panose="020B0503020102020204" pitchFamily="34" charset="0"/>
              </a:rPr>
              <a:t>Select sources that </a:t>
            </a:r>
            <a:r>
              <a:rPr lang="en-US" sz="2400" b="1">
                <a:solidFill>
                  <a:schemeClr val="dk1"/>
                </a:solidFill>
                <a:latin typeface="Franklin Gothic Book" panose="020B0503020102020204" pitchFamily="34" charset="0"/>
              </a:rPr>
              <a:t>contain something unexpected</a:t>
            </a:r>
            <a:r>
              <a:rPr lang="en-US" sz="2400">
                <a:solidFill>
                  <a:schemeClr val="dk1"/>
                </a:solidFill>
                <a:latin typeface="Franklin Gothic Book" panose="020B0503020102020204" pitchFamily="34" charset="0"/>
              </a:rPr>
              <a:t>. </a:t>
            </a:r>
          </a:p>
          <a:p>
            <a:pPr marL="901700" lvl="1">
              <a:lnSpc>
                <a:spcPct val="100000"/>
              </a:lnSpc>
              <a:spcBef>
                <a:spcPts val="0"/>
              </a:spcBef>
              <a:buClr>
                <a:schemeClr val="dk1"/>
              </a:buClr>
              <a:buSzPts val="2000"/>
            </a:pPr>
            <a:r>
              <a:rPr lang="en-US">
                <a:solidFill>
                  <a:schemeClr val="dk1"/>
                </a:solidFill>
                <a:latin typeface="Franklin Gothic Book" panose="020B0503020102020204" pitchFamily="34" charset="0"/>
              </a:rPr>
              <a:t>A source that encourages new or additional perspectives encourages student investigation and curiosity.</a:t>
            </a:r>
          </a:p>
        </p:txBody>
      </p:sp>
      <p:pic>
        <p:nvPicPr>
          <p:cNvPr id="357" name="Google Shape;357;g220e8b9d603_1_42" descr="This is an image of an astrolabe."/>
          <p:cNvPicPr preferRelativeResize="0"/>
          <p:nvPr/>
        </p:nvPicPr>
        <p:blipFill>
          <a:blip r:embed="rId3">
            <a:alphaModFix/>
          </a:blip>
          <a:stretch>
            <a:fillRect/>
          </a:stretch>
        </p:blipFill>
        <p:spPr>
          <a:xfrm>
            <a:off x="8754150" y="116101"/>
            <a:ext cx="2493676" cy="2984174"/>
          </a:xfrm>
          <a:prstGeom prst="rect">
            <a:avLst/>
          </a:prstGeom>
          <a:noFill/>
          <a:ln>
            <a:noFill/>
          </a:ln>
        </p:spPr>
      </p:pic>
      <p:sp>
        <p:nvSpPr>
          <p:cNvPr id="359" name="Google Shape;359;g220e8b9d603_1_42"/>
          <p:cNvSpPr txBox="1"/>
          <p:nvPr/>
        </p:nvSpPr>
        <p:spPr>
          <a:xfrm>
            <a:off x="9576850" y="3193998"/>
            <a:ext cx="4835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dirty="0">
                <a:solidFill>
                  <a:schemeClr val="dk1"/>
                </a:solidFill>
                <a:latin typeface="Franklin Gothic Book" panose="020B0503020102020204" pitchFamily="34" charset="0"/>
                <a:ea typeface="Calibri"/>
                <a:cs typeface="Calibri"/>
                <a:sym typeface="Calibri"/>
                <a:hlinkClick r:id="rId4"/>
              </a:rPr>
              <a:t>Astrolabe</a:t>
            </a:r>
            <a:endParaRPr dirty="0">
              <a:latin typeface="Franklin Gothic Book" panose="020B0503020102020204" pitchFamily="34" charset="0"/>
            </a:endParaRPr>
          </a:p>
        </p:txBody>
      </p:sp>
      <p:sp>
        <p:nvSpPr>
          <p:cNvPr id="360" name="Google Shape;360;g220e8b9d603_1_42"/>
          <p:cNvSpPr txBox="1"/>
          <p:nvPr/>
        </p:nvSpPr>
        <p:spPr>
          <a:xfrm>
            <a:off x="9141540" y="4164072"/>
            <a:ext cx="47322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dirty="0">
                <a:solidFill>
                  <a:schemeClr val="dk1"/>
                </a:solidFill>
                <a:latin typeface="Franklin Gothic Book" panose="020B0503020102020204" pitchFamily="34" charset="0"/>
                <a:ea typeface="Calibri"/>
                <a:cs typeface="Calibri"/>
                <a:sym typeface="Calibri"/>
                <a:hlinkClick r:id="rId5"/>
              </a:rPr>
              <a:t>How to use an astrolabe</a:t>
            </a:r>
            <a:endParaRPr dirty="0">
              <a:latin typeface="Franklin Gothic Book" panose="020B0503020102020204" pitchFamily="34" charset="0"/>
            </a:endParaRPr>
          </a:p>
        </p:txBody>
      </p:sp>
      <p:pic>
        <p:nvPicPr>
          <p:cNvPr id="358" name="Google Shape;358;g220e8b9d603_1_42" descr="This is a screenshot of the video referenced in the caption."/>
          <p:cNvPicPr preferRelativeResize="0"/>
          <p:nvPr/>
        </p:nvPicPr>
        <p:blipFill>
          <a:blip r:embed="rId6">
            <a:alphaModFix/>
          </a:blip>
          <a:stretch>
            <a:fillRect/>
          </a:stretch>
        </p:blipFill>
        <p:spPr>
          <a:xfrm>
            <a:off x="7661001" y="4580429"/>
            <a:ext cx="4530999" cy="22775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0976b23531_0_17"/>
          <p:cNvSpPr txBox="1">
            <a:spLocks noGrp="1"/>
          </p:cNvSpPr>
          <p:nvPr>
            <p:ph type="title"/>
          </p:nvPr>
        </p:nvSpPr>
        <p:spPr>
          <a:xfrm>
            <a:off x="237425"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Franklin Gothic Medium" panose="020B0603020102020204" pitchFamily="34" charset="0"/>
              </a:rPr>
              <a:t>Curating a </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7"/>
                  </a:ext>
                </a:extLst>
              </a:rPr>
              <a:t>Source Set</a:t>
            </a:r>
            <a:endParaRPr dirty="0">
              <a:latin typeface="Franklin Gothic Medium" panose="020B0603020102020204" pitchFamily="34" charset="0"/>
            </a:endParaRPr>
          </a:p>
        </p:txBody>
      </p:sp>
      <p:sp>
        <p:nvSpPr>
          <p:cNvPr id="366" name="Google Shape;366;g20976b23531_0_17"/>
          <p:cNvSpPr txBox="1">
            <a:spLocks noGrp="1"/>
          </p:cNvSpPr>
          <p:nvPr>
            <p:ph type="body" idx="1"/>
          </p:nvPr>
        </p:nvSpPr>
        <p:spPr>
          <a:xfrm>
            <a:off x="0" y="1007590"/>
            <a:ext cx="7712100" cy="4682400"/>
          </a:xfrm>
          <a:prstGeom prst="rect">
            <a:avLst/>
          </a:prstGeom>
        </p:spPr>
        <p:txBody>
          <a:bodyPr spcFirstLastPara="1" wrap="square" lIns="91425" tIns="45700" rIns="91425" bIns="45700" anchor="t" anchorCtr="0">
            <a:normAutofit fontScale="92500"/>
          </a:bodyPr>
          <a:lstStyle/>
          <a:p>
            <a:pPr marL="114300" lvl="0" indent="0" algn="l" rtl="0">
              <a:lnSpc>
                <a:spcPct val="100000"/>
              </a:lnSpc>
              <a:spcBef>
                <a:spcPts val="1000"/>
              </a:spcBef>
              <a:spcAft>
                <a:spcPts val="0"/>
              </a:spcAft>
              <a:buClr>
                <a:srgbClr val="000000"/>
              </a:buClr>
              <a:buSzPts val="1800"/>
              <a:buNone/>
            </a:pPr>
            <a:r>
              <a:rPr lang="en-US" dirty="0">
                <a:solidFill>
                  <a:srgbClr val="000000"/>
                </a:solidFill>
                <a:latin typeface="Franklin Gothic Book" panose="020B0503020102020204" pitchFamily="34" charset="0"/>
              </a:rPr>
              <a:t>Curating source sets that use a variety of sources can support a student when investigating a supporting or compelling question.</a:t>
            </a:r>
            <a:endParaRPr dirty="0">
              <a:solidFill>
                <a:srgbClr val="000000"/>
              </a:solidFill>
              <a:latin typeface="Franklin Gothic Book" panose="020B0503020102020204" pitchFamily="34" charset="0"/>
            </a:endParaRPr>
          </a:p>
          <a:p>
            <a:pPr marL="457200" lvl="0" indent="0" algn="l" rtl="0">
              <a:lnSpc>
                <a:spcPct val="100000"/>
              </a:lnSpc>
              <a:spcBef>
                <a:spcPts val="1000"/>
              </a:spcBef>
              <a:spcAft>
                <a:spcPts val="0"/>
              </a:spcAft>
              <a:buNone/>
            </a:pPr>
            <a:endParaRPr sz="1800" dirty="0">
              <a:solidFill>
                <a:srgbClr val="000000"/>
              </a:solidFill>
              <a:latin typeface="Franklin Gothic Book" panose="020B0503020102020204" pitchFamily="34" charset="0"/>
            </a:endParaRPr>
          </a:p>
          <a:p>
            <a:pPr marL="114300" lvl="0" indent="0" algn="l" rtl="0">
              <a:lnSpc>
                <a:spcPct val="100000"/>
              </a:lnSpc>
              <a:spcBef>
                <a:spcPts val="1000"/>
              </a:spcBef>
              <a:spcAft>
                <a:spcPts val="0"/>
              </a:spcAft>
              <a:buClr>
                <a:srgbClr val="000000"/>
              </a:buClr>
              <a:buSzPts val="1800"/>
              <a:buNone/>
            </a:pPr>
            <a:r>
              <a:rPr lang="en-US" dirty="0">
                <a:solidFill>
                  <a:srgbClr val="000000"/>
                </a:solidFill>
                <a:latin typeface="Franklin Gothic Book" panose="020B0503020102020204" pitchFamily="34" charset="0"/>
              </a:rPr>
              <a:t>A source set:</a:t>
            </a:r>
          </a:p>
          <a:p>
            <a:pPr>
              <a:lnSpc>
                <a:spcPct val="100000"/>
              </a:lnSpc>
              <a:buClr>
                <a:srgbClr val="000000"/>
              </a:buClr>
            </a:pPr>
            <a:r>
              <a:rPr lang="en-US" dirty="0">
                <a:solidFill>
                  <a:srgbClr val="000000"/>
                </a:solidFill>
                <a:latin typeface="Franklin Gothic Book" panose="020B0503020102020204" pitchFamily="34" charset="0"/>
              </a:rPr>
              <a:t>is a collection of sources that include a variety of formats or types.</a:t>
            </a:r>
          </a:p>
          <a:p>
            <a:pPr>
              <a:lnSpc>
                <a:spcPct val="100000"/>
              </a:lnSpc>
              <a:buClr>
                <a:srgbClr val="000000"/>
              </a:buClr>
            </a:pPr>
            <a:r>
              <a:rPr lang="en-US" dirty="0">
                <a:solidFill>
                  <a:srgbClr val="000000"/>
                </a:solidFill>
                <a:latin typeface="Franklin Gothic Book" panose="020B0503020102020204" pitchFamily="34" charset="0"/>
              </a:rPr>
              <a:t>can include both primary and secondary sources. </a:t>
            </a:r>
          </a:p>
          <a:p>
            <a:pPr>
              <a:lnSpc>
                <a:spcPct val="100000"/>
              </a:lnSpc>
              <a:buClr>
                <a:srgbClr val="000000"/>
              </a:buClr>
            </a:pPr>
            <a:r>
              <a:rPr lang="en-US" dirty="0">
                <a:solidFill>
                  <a:srgbClr val="000000"/>
                </a:solidFill>
                <a:latin typeface="Franklin Gothic Book" panose="020B0503020102020204" pitchFamily="34" charset="0"/>
              </a:rPr>
              <a:t>is curated to support a student’s investigation of a supporting or compelling question.</a:t>
            </a:r>
            <a:endParaRPr dirty="0">
              <a:solidFill>
                <a:srgbClr val="000000"/>
              </a:solidFill>
              <a:latin typeface="Franklin Gothic Book" panose="020B0503020102020204" pitchFamily="34" charset="0"/>
            </a:endParaRPr>
          </a:p>
        </p:txBody>
      </p:sp>
      <p:pic>
        <p:nvPicPr>
          <p:cNvPr id="367" name="Google Shape;367;g20976b23531_0_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64500" y="1478100"/>
            <a:ext cx="4327500" cy="287975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2023-09-08T04:00:00+00:00</Publication_x0020_Date>
    <Audience1 xmlns="3a62de7d-ba57-4f43-9dae-9623ba637be0"/>
    <_dlc_DocId xmlns="3a62de7d-ba57-4f43-9dae-9623ba637be0">KYED-536-1859</_dlc_DocId>
    <_dlc_DocIdUrl xmlns="3a62de7d-ba57-4f43-9dae-9623ba637be0">
      <Url>https://www.education.ky.gov/curriculum/standards/kyacadstand/_layouts/15/DocIdRedir.aspx?ID=KYED-536-1859</Url>
      <Description>KYED-536-1859</Description>
    </_dlc_DocIdUrl>
    <Content_x0020_Review_x0020_Status xmlns="3a62de7d-ba57-4f43-9dae-9623ba637be0" xsi:nil="true"/>
  </documentManagement>
</p:properties>
</file>

<file path=customXml/item4.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76f2a65d80353e131b19c3852c421bb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719C4F-C89E-48D5-AB1D-431BF8E946D0}">
  <ds:schemaRefs>
    <ds:schemaRef ds:uri="http://schemas.microsoft.com/sharepoint/v3/contenttype/forms"/>
  </ds:schemaRefs>
</ds:datastoreItem>
</file>

<file path=customXml/itemProps2.xml><?xml version="1.0" encoding="utf-8"?>
<ds:datastoreItem xmlns:ds="http://schemas.openxmlformats.org/officeDocument/2006/customXml" ds:itemID="{D19B83A5-5977-4873-855F-2CEB497EF649}">
  <ds:schemaRefs>
    <ds:schemaRef ds:uri="http://schemas.microsoft.com/sharepoint/events"/>
  </ds:schemaRefs>
</ds:datastoreItem>
</file>

<file path=customXml/itemProps3.xml><?xml version="1.0" encoding="utf-8"?>
<ds:datastoreItem xmlns:ds="http://schemas.openxmlformats.org/officeDocument/2006/customXml" ds:itemID="{DC39C73D-403E-4397-9784-332E9D623043}">
  <ds:schemaRefs>
    <ds:schemaRef ds:uri="http://purl.org/dc/dcmitype/"/>
    <ds:schemaRef ds:uri="3a62de7d-ba57-4f43-9dae-9623ba637be0"/>
    <ds:schemaRef ds:uri="http://schemas.microsoft.com/office/2006/documentManagement/types"/>
    <ds:schemaRef ds:uri="http://schemas.microsoft.com/sharepoint/v3"/>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A0239DFB-8EEC-4BA6-AE2D-D834187D5D37}"/>
</file>

<file path=docProps/app.xml><?xml version="1.0" encoding="utf-8"?>
<Properties xmlns="http://schemas.openxmlformats.org/officeDocument/2006/extended-properties" xmlns:vt="http://schemas.openxmlformats.org/officeDocument/2006/docPropsVTypes">
  <TotalTime>13206</TotalTime>
  <Words>4160</Words>
  <Application>Microsoft Office PowerPoint</Application>
  <PresentationFormat>Widescreen</PresentationFormat>
  <Paragraphs>247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Supporting Students in Using Evidence</vt:lpstr>
      <vt:lpstr>Supporting Students in   2Using Evidence2)</vt:lpstr>
      <vt:lpstr>Introduction </vt:lpstr>
      <vt:lpstr>Using Evidence (1) </vt:lpstr>
      <vt:lpstr>Selecting Sources</vt:lpstr>
      <vt:lpstr>Selecting Sources (1)</vt:lpstr>
      <vt:lpstr>Selecting Sources (2)</vt:lpstr>
      <vt:lpstr>Selecting Sources (3)</vt:lpstr>
      <vt:lpstr>Curating a Source Set</vt:lpstr>
      <vt:lpstr>Selecting Sources Application </vt:lpstr>
      <vt:lpstr>Selecting Sources Application Resources</vt:lpstr>
      <vt:lpstr>Selecting Sources Application Resources (continued)</vt:lpstr>
      <vt:lpstr>Reflection</vt:lpstr>
      <vt:lpstr>Check For Understanding</vt:lpstr>
      <vt:lpstr>Conclusion of Module Two of the Supporting Students in Using Evidence module series </vt:lpstr>
      <vt:lpstr>Supporting Students in 3Using Evidence3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in Using Evidence</dc:title>
  <dc:creator>Harris, Danielle - Division of Communications</dc:creator>
  <cp:lastModifiedBy>Ransom, Heather - Division of Academic Program Standards</cp:lastModifiedBy>
  <cp:revision>9</cp:revision>
  <dcterms:created xsi:type="dcterms:W3CDTF">2021-11-08T14:53:11Z</dcterms:created>
  <dcterms:modified xsi:type="dcterms:W3CDTF">2025-12-09T16:49:14Z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265f3641-13f5-42c0-84ee-a523cb58ad11</vt:lpwstr>
  </property>
  <property fmtid="{D5CDD505-2E9C-101B-9397-08002B2CF9AE}" pid="4" name="MSIP_Label_eb544694-0027-44fa-bee4-2648c0363f9d_Enabled">
    <vt:lpwstr>true</vt:lpwstr>
  </property>
  <property fmtid="{D5CDD505-2E9C-101B-9397-08002B2CF9AE}" pid="5" name="MSIP_Label_eb544694-0027-44fa-bee4-2648c0363f9d_SetDate">
    <vt:lpwstr>2024-07-30T18:31:03Z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58edf4bd-bf93-4b79-aef6-76a5a9e9ed85</vt:lpwstr>
  </property>
  <property fmtid="{D5CDD505-2E9C-101B-9397-08002B2CF9AE}" pid="10" name="MSIP_Label_eb544694-0027-44fa-bee4-2648c0363f9d_ContentBits">
    <vt:lpwstr>0</vt:lpwstr>
  </property>
</Properties>
</file>