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slides/slide74.xml" ContentType="application/vnd.openxmlformats-officedocument.presentationml.slide+xml"/>
  <Override PartName="/ppt/diagrams/data1.xml" ContentType="application/vnd.openxmlformats-officedocument.drawingml.diagramData+xml"/>
  <Override PartName="/ppt/slides/slide75.xml" ContentType="application/vnd.openxmlformats-officedocument.presentationml.slide+xml"/>
  <Override PartName="/ppt/presentation.xml" ContentType="application/vnd.openxmlformats-officedocument.presentationml.presentation.main+xml"/>
  <Override PartName="/ppt/slides/slide73.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60.xml" ContentType="application/vnd.openxmlformats-officedocument.presentationml.slide+xml"/>
  <Override PartName="/ppt/slides/slide72.xml" ContentType="application/vnd.openxmlformats-officedocument.presentationml.slide+xml"/>
  <Override PartName="/ppt/notesSlides/notesSlide2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15.xml" ContentType="application/vnd.openxmlformats-officedocument.presentationml.notesSlide+xml"/>
  <Override PartName="/ppt/notesSlides/notesSlide57.xml" ContentType="application/vnd.openxmlformats-officedocument.presentationml.notesSlid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2.xml" ContentType="application/vnd.openxmlformats-officedocument.presentationml.notesSlide+xml"/>
  <Override PartName="/ppt/slideLayouts/slideLayout25.xml" ContentType="application/vnd.openxmlformats-officedocument.presentationml.slideLayout+xml"/>
  <Override PartName="/ppt/notesSlides/notesSlide13.xml" ContentType="application/vnd.openxmlformats-officedocument.presentationml.notesSlid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81"/>
  </p:notesMasterIdLst>
  <p:handoutMasterIdLst>
    <p:handoutMasterId r:id="rId82"/>
  </p:handoutMasterIdLst>
  <p:sldIdLst>
    <p:sldId id="364" r:id="rId6"/>
    <p:sldId id="365" r:id="rId7"/>
    <p:sldId id="366" r:id="rId8"/>
    <p:sldId id="331" r:id="rId9"/>
    <p:sldId id="367" r:id="rId10"/>
    <p:sldId id="369" r:id="rId11"/>
    <p:sldId id="332" r:id="rId12"/>
    <p:sldId id="333" r:id="rId13"/>
    <p:sldId id="368" r:id="rId14"/>
    <p:sldId id="334" r:id="rId15"/>
    <p:sldId id="356" r:id="rId16"/>
    <p:sldId id="335" r:id="rId17"/>
    <p:sldId id="357" r:id="rId18"/>
    <p:sldId id="337" r:id="rId19"/>
    <p:sldId id="358" r:id="rId20"/>
    <p:sldId id="377" r:id="rId21"/>
    <p:sldId id="360" r:id="rId22"/>
    <p:sldId id="361" r:id="rId23"/>
    <p:sldId id="340" r:id="rId24"/>
    <p:sldId id="341" r:id="rId25"/>
    <p:sldId id="342" r:id="rId26"/>
    <p:sldId id="363" r:id="rId27"/>
    <p:sldId id="343" r:id="rId28"/>
    <p:sldId id="371" r:id="rId29"/>
    <p:sldId id="344" r:id="rId30"/>
    <p:sldId id="345" r:id="rId31"/>
    <p:sldId id="372" r:id="rId32"/>
    <p:sldId id="347" r:id="rId33"/>
    <p:sldId id="348" r:id="rId34"/>
    <p:sldId id="350" r:id="rId35"/>
    <p:sldId id="362" r:id="rId36"/>
    <p:sldId id="351" r:id="rId37"/>
    <p:sldId id="373" r:id="rId38"/>
    <p:sldId id="352" r:id="rId39"/>
    <p:sldId id="374" r:id="rId40"/>
    <p:sldId id="370" r:id="rId41"/>
    <p:sldId id="316" r:id="rId42"/>
    <p:sldId id="317" r:id="rId43"/>
    <p:sldId id="269" r:id="rId44"/>
    <p:sldId id="270" r:id="rId45"/>
    <p:sldId id="271" r:id="rId46"/>
    <p:sldId id="318" r:id="rId47"/>
    <p:sldId id="273" r:id="rId48"/>
    <p:sldId id="278" r:id="rId49"/>
    <p:sldId id="279" r:id="rId50"/>
    <p:sldId id="320" r:id="rId51"/>
    <p:sldId id="319" r:id="rId52"/>
    <p:sldId id="376" r:id="rId53"/>
    <p:sldId id="282" r:id="rId54"/>
    <p:sldId id="321" r:id="rId55"/>
    <p:sldId id="322" r:id="rId56"/>
    <p:sldId id="285" r:id="rId57"/>
    <p:sldId id="326" r:id="rId58"/>
    <p:sldId id="295" r:id="rId59"/>
    <p:sldId id="327" r:id="rId60"/>
    <p:sldId id="297" r:id="rId61"/>
    <p:sldId id="298" r:id="rId62"/>
    <p:sldId id="299" r:id="rId63"/>
    <p:sldId id="301" r:id="rId64"/>
    <p:sldId id="330" r:id="rId65"/>
    <p:sldId id="303" r:id="rId66"/>
    <p:sldId id="323" r:id="rId67"/>
    <p:sldId id="288" r:id="rId68"/>
    <p:sldId id="289" r:id="rId69"/>
    <p:sldId id="324" r:id="rId70"/>
    <p:sldId id="290" r:id="rId71"/>
    <p:sldId id="325" r:id="rId72"/>
    <p:sldId id="293" r:id="rId73"/>
    <p:sldId id="304" r:id="rId74"/>
    <p:sldId id="305" r:id="rId75"/>
    <p:sldId id="306" r:id="rId76"/>
    <p:sldId id="329" r:id="rId77"/>
    <p:sldId id="308" r:id="rId78"/>
    <p:sldId id="375" r:id="rId79"/>
    <p:sldId id="309" r:id="rId8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E55A23"/>
    <a:srgbClr val="7654F2"/>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4" autoAdjust="0"/>
    <p:restoredTop sz="87022" autoAdjust="0"/>
  </p:normalViewPr>
  <p:slideViewPr>
    <p:cSldViewPr snapToGrid="0">
      <p:cViewPr varScale="1">
        <p:scale>
          <a:sx n="71" d="100"/>
          <a:sy n="71" d="100"/>
        </p:scale>
        <p:origin x="200" y="656"/>
      </p:cViewPr>
      <p:guideLst/>
    </p:cSldViewPr>
  </p:slideViewPr>
  <p:notesTextViewPr>
    <p:cViewPr>
      <p:scale>
        <a:sx n="1" d="1"/>
        <a:sy n="1" d="1"/>
      </p:scale>
      <p:origin x="0" y="0"/>
    </p:cViewPr>
  </p:notesTextViewPr>
  <p:sorterViewPr>
    <p:cViewPr>
      <p:scale>
        <a:sx n="100" d="100"/>
        <a:sy n="100" d="100"/>
      </p:scale>
      <p:origin x="0" y="-20970"/>
    </p:cViewPr>
  </p:sorter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customXml" Target="../customXml/item4.xml"/><Relationship Id="rId61" Type="http://schemas.openxmlformats.org/officeDocument/2006/relationships/slide" Target="slides/slide56.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9E385-0F90-B24E-86DA-CAB6215A4860}" type="doc">
      <dgm:prSet loTypeId="urn:microsoft.com/office/officeart/2005/8/layout/equation1" loCatId="" qsTypeId="urn:microsoft.com/office/officeart/2005/8/quickstyle/simple4" qsCatId="simple" csTypeId="urn:microsoft.com/office/officeart/2005/8/colors/accent0_3" csCatId="mainScheme" phldr="1"/>
      <dgm:spPr/>
    </dgm:pt>
    <dgm:pt modelId="{A98737C0-0D5D-9D41-978D-AF384EEF86F1}">
      <dgm:prSet phldrT="[Text]"/>
      <dgm:spPr/>
      <dgm:t>
        <a:bodyPr/>
        <a:lstStyle/>
        <a:p>
          <a:r>
            <a:rPr lang="en-US" dirty="0" smtClean="0"/>
            <a:t>LP</a:t>
          </a:r>
          <a:endParaRPr lang="en-US" dirty="0"/>
        </a:p>
      </dgm:t>
    </dgm:pt>
    <dgm:pt modelId="{C0254686-7DBF-2A43-9E75-F401AED393D1}" type="parTrans" cxnId="{B38CB743-FF49-BC41-A6DB-B54746D7BA2E}">
      <dgm:prSet/>
      <dgm:spPr/>
      <dgm:t>
        <a:bodyPr/>
        <a:lstStyle/>
        <a:p>
          <a:endParaRPr lang="en-US"/>
        </a:p>
      </dgm:t>
    </dgm:pt>
    <dgm:pt modelId="{F0576FA6-4D85-C640-BCA7-785BCC0D6521}" type="sibTrans" cxnId="{B38CB743-FF49-BC41-A6DB-B54746D7BA2E}">
      <dgm:prSet/>
      <dgm:spPr/>
      <dgm:t>
        <a:bodyPr/>
        <a:lstStyle/>
        <a:p>
          <a:endParaRPr lang="en-US"/>
        </a:p>
      </dgm:t>
    </dgm:pt>
    <dgm:pt modelId="{08642785-6D34-924C-B753-86102B1E6E75}">
      <dgm:prSet phldrT="[Text]"/>
      <dgm:spPr/>
      <dgm:t>
        <a:bodyPr/>
        <a:lstStyle/>
        <a:p>
          <a:r>
            <a:rPr lang="en-US" dirty="0" smtClean="0"/>
            <a:t>LP</a:t>
          </a:r>
        </a:p>
      </dgm:t>
    </dgm:pt>
    <dgm:pt modelId="{6B6389A5-B4B7-6347-ADA5-41B1142D4D0C}" type="parTrans" cxnId="{1E64F55C-FB6E-A944-9088-F9918F110744}">
      <dgm:prSet/>
      <dgm:spPr/>
      <dgm:t>
        <a:bodyPr/>
        <a:lstStyle/>
        <a:p>
          <a:endParaRPr lang="en-US"/>
        </a:p>
      </dgm:t>
    </dgm:pt>
    <dgm:pt modelId="{AFFBE5B1-FCF6-9444-8E35-E2E1751FF8B5}" type="sibTrans" cxnId="{1E64F55C-FB6E-A944-9088-F9918F110744}">
      <dgm:prSet/>
      <dgm:spPr/>
      <dgm:t>
        <a:bodyPr/>
        <a:lstStyle/>
        <a:p>
          <a:endParaRPr lang="en-US"/>
        </a:p>
      </dgm:t>
    </dgm:pt>
    <dgm:pt modelId="{1AAC4568-ED9B-8B4C-8DC7-B58221FAA66E}">
      <dgm:prSet phldrT="[Text]"/>
      <dgm:spPr/>
      <dgm:t>
        <a:bodyPr/>
        <a:lstStyle/>
        <a:p>
          <a:r>
            <a:rPr lang="en-US" dirty="0" smtClean="0"/>
            <a:t>UP</a:t>
          </a:r>
          <a:endParaRPr lang="en-US" dirty="0"/>
        </a:p>
      </dgm:t>
    </dgm:pt>
    <dgm:pt modelId="{F9A9E072-1FD5-7145-AF2D-8AFF7171E806}" type="parTrans" cxnId="{E2A8B5E1-E240-3146-8208-C4A04538A7EC}">
      <dgm:prSet/>
      <dgm:spPr/>
      <dgm:t>
        <a:bodyPr/>
        <a:lstStyle/>
        <a:p>
          <a:endParaRPr lang="en-US"/>
        </a:p>
      </dgm:t>
    </dgm:pt>
    <dgm:pt modelId="{FF7436C5-3EB3-A94E-8188-1F3407965B9E}" type="sibTrans" cxnId="{E2A8B5E1-E240-3146-8208-C4A04538A7EC}">
      <dgm:prSet/>
      <dgm:spPr/>
      <dgm:t>
        <a:bodyPr/>
        <a:lstStyle/>
        <a:p>
          <a:endParaRPr lang="en-US"/>
        </a:p>
      </dgm:t>
    </dgm:pt>
    <dgm:pt modelId="{80806CB4-9734-DD40-954C-1083DA9FA151}">
      <dgm:prSet phldrT="[Text]"/>
      <dgm:spPr/>
      <dgm:t>
        <a:bodyPr/>
        <a:lstStyle/>
        <a:p>
          <a:r>
            <a:rPr lang="en-US" dirty="0" smtClean="0"/>
            <a:t>LP</a:t>
          </a:r>
          <a:endParaRPr lang="en-US" dirty="0"/>
        </a:p>
      </dgm:t>
    </dgm:pt>
    <dgm:pt modelId="{0EDE1217-7CC5-3E40-904F-7869F63B12AD}" type="parTrans" cxnId="{B5C56BC1-66FF-814C-8892-FED0635839C1}">
      <dgm:prSet/>
      <dgm:spPr/>
      <dgm:t>
        <a:bodyPr/>
        <a:lstStyle/>
        <a:p>
          <a:endParaRPr lang="en-US"/>
        </a:p>
      </dgm:t>
    </dgm:pt>
    <dgm:pt modelId="{7FCA6973-DC46-994E-9600-5CEEED88ABA6}" type="sibTrans" cxnId="{B5C56BC1-66FF-814C-8892-FED0635839C1}">
      <dgm:prSet/>
      <dgm:spPr/>
      <dgm:t>
        <a:bodyPr/>
        <a:lstStyle/>
        <a:p>
          <a:endParaRPr lang="en-US"/>
        </a:p>
      </dgm:t>
    </dgm:pt>
    <dgm:pt modelId="{88F30D05-BB46-4144-962C-87B37E823712}">
      <dgm:prSet phldrT="[Text]"/>
      <dgm:spPr/>
      <dgm:t>
        <a:bodyPr/>
        <a:lstStyle/>
        <a:p>
          <a:r>
            <a:rPr lang="en-US" dirty="0" smtClean="0"/>
            <a:t>…</a:t>
          </a:r>
          <a:endParaRPr lang="en-US" dirty="0"/>
        </a:p>
      </dgm:t>
    </dgm:pt>
    <dgm:pt modelId="{89FC11EB-33DB-FB4B-B949-66AD560F6272}" type="parTrans" cxnId="{8AE2FE69-45BC-0A48-8CE6-B4E84C7A7EA0}">
      <dgm:prSet/>
      <dgm:spPr/>
      <dgm:t>
        <a:bodyPr/>
        <a:lstStyle/>
        <a:p>
          <a:endParaRPr lang="en-US"/>
        </a:p>
      </dgm:t>
    </dgm:pt>
    <dgm:pt modelId="{5F8788C2-8247-484B-9A15-792ACAE8FD42}" type="sibTrans" cxnId="{8AE2FE69-45BC-0A48-8CE6-B4E84C7A7EA0}">
      <dgm:prSet/>
      <dgm:spPr/>
      <dgm:t>
        <a:bodyPr/>
        <a:lstStyle/>
        <a:p>
          <a:endParaRPr lang="en-US"/>
        </a:p>
      </dgm:t>
    </dgm:pt>
    <dgm:pt modelId="{D5991902-EC47-E94A-9749-9C56599379A8}" type="pres">
      <dgm:prSet presAssocID="{BD49E385-0F90-B24E-86DA-CAB6215A4860}" presName="linearFlow" presStyleCnt="0">
        <dgm:presLayoutVars>
          <dgm:dir/>
          <dgm:resizeHandles val="exact"/>
        </dgm:presLayoutVars>
      </dgm:prSet>
      <dgm:spPr/>
    </dgm:pt>
    <dgm:pt modelId="{D671EB42-34AA-6043-BB9E-35023AC11B90}" type="pres">
      <dgm:prSet presAssocID="{A98737C0-0D5D-9D41-978D-AF384EEF86F1}" presName="node" presStyleLbl="node1" presStyleIdx="0" presStyleCnt="5">
        <dgm:presLayoutVars>
          <dgm:bulletEnabled val="1"/>
        </dgm:presLayoutVars>
      </dgm:prSet>
      <dgm:spPr/>
      <dgm:t>
        <a:bodyPr/>
        <a:lstStyle/>
        <a:p>
          <a:endParaRPr lang="en-US"/>
        </a:p>
      </dgm:t>
    </dgm:pt>
    <dgm:pt modelId="{7222B845-4A41-1049-BC97-DF0E890C27DA}" type="pres">
      <dgm:prSet presAssocID="{F0576FA6-4D85-C640-BCA7-785BCC0D6521}" presName="spacerL" presStyleCnt="0"/>
      <dgm:spPr/>
    </dgm:pt>
    <dgm:pt modelId="{CECCF384-C021-E840-9957-3ED0628F9216}" type="pres">
      <dgm:prSet presAssocID="{F0576FA6-4D85-C640-BCA7-785BCC0D6521}" presName="sibTrans" presStyleLbl="sibTrans2D1" presStyleIdx="0" presStyleCnt="4"/>
      <dgm:spPr/>
      <dgm:t>
        <a:bodyPr/>
        <a:lstStyle/>
        <a:p>
          <a:endParaRPr lang="en-US"/>
        </a:p>
      </dgm:t>
    </dgm:pt>
    <dgm:pt modelId="{A3385281-B096-514C-81D9-C189A4311D6B}" type="pres">
      <dgm:prSet presAssocID="{F0576FA6-4D85-C640-BCA7-785BCC0D6521}" presName="spacerR" presStyleCnt="0"/>
      <dgm:spPr/>
    </dgm:pt>
    <dgm:pt modelId="{81F104BA-EBA4-724C-AE0D-DC613E7F9C2C}" type="pres">
      <dgm:prSet presAssocID="{80806CB4-9734-DD40-954C-1083DA9FA151}" presName="node" presStyleLbl="node1" presStyleIdx="1" presStyleCnt="5">
        <dgm:presLayoutVars>
          <dgm:bulletEnabled val="1"/>
        </dgm:presLayoutVars>
      </dgm:prSet>
      <dgm:spPr/>
      <dgm:t>
        <a:bodyPr/>
        <a:lstStyle/>
        <a:p>
          <a:endParaRPr lang="en-US"/>
        </a:p>
      </dgm:t>
    </dgm:pt>
    <dgm:pt modelId="{29F7E5AB-068C-704A-B1AC-9428623C6FEE}" type="pres">
      <dgm:prSet presAssocID="{7FCA6973-DC46-994E-9600-5CEEED88ABA6}" presName="spacerL" presStyleCnt="0"/>
      <dgm:spPr/>
    </dgm:pt>
    <dgm:pt modelId="{D5F4241C-6DFD-4042-ACEC-82CCE30CC3BA}" type="pres">
      <dgm:prSet presAssocID="{7FCA6973-DC46-994E-9600-5CEEED88ABA6}" presName="sibTrans" presStyleLbl="sibTrans2D1" presStyleIdx="1" presStyleCnt="4"/>
      <dgm:spPr/>
      <dgm:t>
        <a:bodyPr/>
        <a:lstStyle/>
        <a:p>
          <a:endParaRPr lang="en-US"/>
        </a:p>
      </dgm:t>
    </dgm:pt>
    <dgm:pt modelId="{5EA41A13-1170-9D45-AD00-B36D5693CF8B}" type="pres">
      <dgm:prSet presAssocID="{7FCA6973-DC46-994E-9600-5CEEED88ABA6}" presName="spacerR" presStyleCnt="0"/>
      <dgm:spPr/>
    </dgm:pt>
    <dgm:pt modelId="{A5EB8C9D-CD08-3F45-A3C4-8F15890BBAD7}" type="pres">
      <dgm:prSet presAssocID="{88F30D05-BB46-4144-962C-87B37E823712}" presName="node" presStyleLbl="node1" presStyleIdx="2" presStyleCnt="5">
        <dgm:presLayoutVars>
          <dgm:bulletEnabled val="1"/>
        </dgm:presLayoutVars>
      </dgm:prSet>
      <dgm:spPr/>
      <dgm:t>
        <a:bodyPr/>
        <a:lstStyle/>
        <a:p>
          <a:endParaRPr lang="en-US"/>
        </a:p>
      </dgm:t>
    </dgm:pt>
    <dgm:pt modelId="{858CB1F2-B058-BD4A-9949-EA1EA504FCD9}" type="pres">
      <dgm:prSet presAssocID="{5F8788C2-8247-484B-9A15-792ACAE8FD42}" presName="spacerL" presStyleCnt="0"/>
      <dgm:spPr/>
    </dgm:pt>
    <dgm:pt modelId="{D2AFBAB3-88BC-BC43-A0E5-2717017AD7AA}" type="pres">
      <dgm:prSet presAssocID="{5F8788C2-8247-484B-9A15-792ACAE8FD42}" presName="sibTrans" presStyleLbl="sibTrans2D1" presStyleIdx="2" presStyleCnt="4"/>
      <dgm:spPr/>
      <dgm:t>
        <a:bodyPr/>
        <a:lstStyle/>
        <a:p>
          <a:endParaRPr lang="en-US"/>
        </a:p>
      </dgm:t>
    </dgm:pt>
    <dgm:pt modelId="{4DAB4F9F-1D38-7842-A6DC-20479AC740C0}" type="pres">
      <dgm:prSet presAssocID="{5F8788C2-8247-484B-9A15-792ACAE8FD42}" presName="spacerR" presStyleCnt="0"/>
      <dgm:spPr/>
    </dgm:pt>
    <dgm:pt modelId="{8F939BC5-A677-DF46-B2C0-032D08395E32}" type="pres">
      <dgm:prSet presAssocID="{08642785-6D34-924C-B753-86102B1E6E75}" presName="node" presStyleLbl="node1" presStyleIdx="3" presStyleCnt="5">
        <dgm:presLayoutVars>
          <dgm:bulletEnabled val="1"/>
        </dgm:presLayoutVars>
      </dgm:prSet>
      <dgm:spPr/>
      <dgm:t>
        <a:bodyPr/>
        <a:lstStyle/>
        <a:p>
          <a:endParaRPr lang="en-US"/>
        </a:p>
      </dgm:t>
    </dgm:pt>
    <dgm:pt modelId="{B1F4DF72-28D3-9E49-A2DE-47D82766E067}" type="pres">
      <dgm:prSet presAssocID="{AFFBE5B1-FCF6-9444-8E35-E2E1751FF8B5}" presName="spacerL" presStyleCnt="0"/>
      <dgm:spPr/>
    </dgm:pt>
    <dgm:pt modelId="{674710F7-E679-AB4C-AD5F-C98647FF4E6F}" type="pres">
      <dgm:prSet presAssocID="{AFFBE5B1-FCF6-9444-8E35-E2E1751FF8B5}" presName="sibTrans" presStyleLbl="sibTrans2D1" presStyleIdx="3" presStyleCnt="4"/>
      <dgm:spPr/>
      <dgm:t>
        <a:bodyPr/>
        <a:lstStyle/>
        <a:p>
          <a:endParaRPr lang="en-US"/>
        </a:p>
      </dgm:t>
    </dgm:pt>
    <dgm:pt modelId="{7433321E-DA9F-A348-B1DE-C33A1A1CD4BB}" type="pres">
      <dgm:prSet presAssocID="{AFFBE5B1-FCF6-9444-8E35-E2E1751FF8B5}" presName="spacerR" presStyleCnt="0"/>
      <dgm:spPr/>
    </dgm:pt>
    <dgm:pt modelId="{8E4FF598-45BF-A344-997D-18CF978FF2FA}" type="pres">
      <dgm:prSet presAssocID="{1AAC4568-ED9B-8B4C-8DC7-B58221FAA66E}" presName="node" presStyleLbl="node1" presStyleIdx="4" presStyleCnt="5">
        <dgm:presLayoutVars>
          <dgm:bulletEnabled val="1"/>
        </dgm:presLayoutVars>
      </dgm:prSet>
      <dgm:spPr/>
      <dgm:t>
        <a:bodyPr/>
        <a:lstStyle/>
        <a:p>
          <a:endParaRPr lang="en-US"/>
        </a:p>
      </dgm:t>
    </dgm:pt>
  </dgm:ptLst>
  <dgm:cxnLst>
    <dgm:cxn modelId="{B38CB743-FF49-BC41-A6DB-B54746D7BA2E}" srcId="{BD49E385-0F90-B24E-86DA-CAB6215A4860}" destId="{A98737C0-0D5D-9D41-978D-AF384EEF86F1}" srcOrd="0" destOrd="0" parTransId="{C0254686-7DBF-2A43-9E75-F401AED393D1}" sibTransId="{F0576FA6-4D85-C640-BCA7-785BCC0D6521}"/>
    <dgm:cxn modelId="{8AE2FE69-45BC-0A48-8CE6-B4E84C7A7EA0}" srcId="{BD49E385-0F90-B24E-86DA-CAB6215A4860}" destId="{88F30D05-BB46-4144-962C-87B37E823712}" srcOrd="2" destOrd="0" parTransId="{89FC11EB-33DB-FB4B-B949-66AD560F6272}" sibTransId="{5F8788C2-8247-484B-9A15-792ACAE8FD42}"/>
    <dgm:cxn modelId="{168875FE-9386-4B36-AB8C-9ED6E01FB3B0}" type="presOf" srcId="{5F8788C2-8247-484B-9A15-792ACAE8FD42}" destId="{D2AFBAB3-88BC-BC43-A0E5-2717017AD7AA}" srcOrd="0" destOrd="0" presId="urn:microsoft.com/office/officeart/2005/8/layout/equation1"/>
    <dgm:cxn modelId="{D8083111-B34C-41E6-B01F-B94DC7DDC914}" type="presOf" srcId="{80806CB4-9734-DD40-954C-1083DA9FA151}" destId="{81F104BA-EBA4-724C-AE0D-DC613E7F9C2C}" srcOrd="0" destOrd="0" presId="urn:microsoft.com/office/officeart/2005/8/layout/equation1"/>
    <dgm:cxn modelId="{FBA8F090-FCB1-4924-A2A3-3B78B4F81153}" type="presOf" srcId="{F0576FA6-4D85-C640-BCA7-785BCC0D6521}" destId="{CECCF384-C021-E840-9957-3ED0628F9216}" srcOrd="0" destOrd="0" presId="urn:microsoft.com/office/officeart/2005/8/layout/equation1"/>
    <dgm:cxn modelId="{1E64F55C-FB6E-A944-9088-F9918F110744}" srcId="{BD49E385-0F90-B24E-86DA-CAB6215A4860}" destId="{08642785-6D34-924C-B753-86102B1E6E75}" srcOrd="3" destOrd="0" parTransId="{6B6389A5-B4B7-6347-ADA5-41B1142D4D0C}" sibTransId="{AFFBE5B1-FCF6-9444-8E35-E2E1751FF8B5}"/>
    <dgm:cxn modelId="{77F345BA-4178-48AD-A268-E58F9632D347}" type="presOf" srcId="{1AAC4568-ED9B-8B4C-8DC7-B58221FAA66E}" destId="{8E4FF598-45BF-A344-997D-18CF978FF2FA}" srcOrd="0" destOrd="0" presId="urn:microsoft.com/office/officeart/2005/8/layout/equation1"/>
    <dgm:cxn modelId="{1E7A5853-AD45-4848-A085-1F4B6E0D0DC7}" type="presOf" srcId="{A98737C0-0D5D-9D41-978D-AF384EEF86F1}" destId="{D671EB42-34AA-6043-BB9E-35023AC11B90}" srcOrd="0" destOrd="0" presId="urn:microsoft.com/office/officeart/2005/8/layout/equation1"/>
    <dgm:cxn modelId="{F3276832-89AE-4C6D-B914-5CC86E92620A}" type="presOf" srcId="{7FCA6973-DC46-994E-9600-5CEEED88ABA6}" destId="{D5F4241C-6DFD-4042-ACEC-82CCE30CC3BA}" srcOrd="0" destOrd="0" presId="urn:microsoft.com/office/officeart/2005/8/layout/equation1"/>
    <dgm:cxn modelId="{DD0F64B1-1C55-4B04-8ACB-B0D05F1219C1}" type="presOf" srcId="{BD49E385-0F90-B24E-86DA-CAB6215A4860}" destId="{D5991902-EC47-E94A-9749-9C56599379A8}" srcOrd="0" destOrd="0" presId="urn:microsoft.com/office/officeart/2005/8/layout/equation1"/>
    <dgm:cxn modelId="{F26F17F2-CBD5-4EC0-B5E0-FAE3BB723741}" type="presOf" srcId="{88F30D05-BB46-4144-962C-87B37E823712}" destId="{A5EB8C9D-CD08-3F45-A3C4-8F15890BBAD7}" srcOrd="0" destOrd="0" presId="urn:microsoft.com/office/officeart/2005/8/layout/equation1"/>
    <dgm:cxn modelId="{E2A8B5E1-E240-3146-8208-C4A04538A7EC}" srcId="{BD49E385-0F90-B24E-86DA-CAB6215A4860}" destId="{1AAC4568-ED9B-8B4C-8DC7-B58221FAA66E}" srcOrd="4" destOrd="0" parTransId="{F9A9E072-1FD5-7145-AF2D-8AFF7171E806}" sibTransId="{FF7436C5-3EB3-A94E-8188-1F3407965B9E}"/>
    <dgm:cxn modelId="{2CF75E16-5163-49B3-B9ED-26D3C4C64C34}" type="presOf" srcId="{AFFBE5B1-FCF6-9444-8E35-E2E1751FF8B5}" destId="{674710F7-E679-AB4C-AD5F-C98647FF4E6F}" srcOrd="0" destOrd="0" presId="urn:microsoft.com/office/officeart/2005/8/layout/equation1"/>
    <dgm:cxn modelId="{A17ED2B9-1065-468B-9B8F-2E8116C2C001}" type="presOf" srcId="{08642785-6D34-924C-B753-86102B1E6E75}" destId="{8F939BC5-A677-DF46-B2C0-032D08395E32}" srcOrd="0" destOrd="0" presId="urn:microsoft.com/office/officeart/2005/8/layout/equation1"/>
    <dgm:cxn modelId="{B5C56BC1-66FF-814C-8892-FED0635839C1}" srcId="{BD49E385-0F90-B24E-86DA-CAB6215A4860}" destId="{80806CB4-9734-DD40-954C-1083DA9FA151}" srcOrd="1" destOrd="0" parTransId="{0EDE1217-7CC5-3E40-904F-7869F63B12AD}" sibTransId="{7FCA6973-DC46-994E-9600-5CEEED88ABA6}"/>
    <dgm:cxn modelId="{69B87B8F-E995-45FC-835A-1A65D40A34A5}" type="presParOf" srcId="{D5991902-EC47-E94A-9749-9C56599379A8}" destId="{D671EB42-34AA-6043-BB9E-35023AC11B90}" srcOrd="0" destOrd="0" presId="urn:microsoft.com/office/officeart/2005/8/layout/equation1"/>
    <dgm:cxn modelId="{29FE0D36-AFEE-4F04-8618-3B6C08021352}" type="presParOf" srcId="{D5991902-EC47-E94A-9749-9C56599379A8}" destId="{7222B845-4A41-1049-BC97-DF0E890C27DA}" srcOrd="1" destOrd="0" presId="urn:microsoft.com/office/officeart/2005/8/layout/equation1"/>
    <dgm:cxn modelId="{25646B32-047A-4FA9-86E1-DF0121986A6A}" type="presParOf" srcId="{D5991902-EC47-E94A-9749-9C56599379A8}" destId="{CECCF384-C021-E840-9957-3ED0628F9216}" srcOrd="2" destOrd="0" presId="urn:microsoft.com/office/officeart/2005/8/layout/equation1"/>
    <dgm:cxn modelId="{7FD4BEE3-5FBE-4F23-84D7-B941D8730487}" type="presParOf" srcId="{D5991902-EC47-E94A-9749-9C56599379A8}" destId="{A3385281-B096-514C-81D9-C189A4311D6B}" srcOrd="3" destOrd="0" presId="urn:microsoft.com/office/officeart/2005/8/layout/equation1"/>
    <dgm:cxn modelId="{BF9C7F60-7184-4273-AFDD-5810FD2E98A0}" type="presParOf" srcId="{D5991902-EC47-E94A-9749-9C56599379A8}" destId="{81F104BA-EBA4-724C-AE0D-DC613E7F9C2C}" srcOrd="4" destOrd="0" presId="urn:microsoft.com/office/officeart/2005/8/layout/equation1"/>
    <dgm:cxn modelId="{706F515B-6C29-4682-8A39-66BB94DA124A}" type="presParOf" srcId="{D5991902-EC47-E94A-9749-9C56599379A8}" destId="{29F7E5AB-068C-704A-B1AC-9428623C6FEE}" srcOrd="5" destOrd="0" presId="urn:microsoft.com/office/officeart/2005/8/layout/equation1"/>
    <dgm:cxn modelId="{A2F02A37-AF6E-4674-8587-15ECD36333D3}" type="presParOf" srcId="{D5991902-EC47-E94A-9749-9C56599379A8}" destId="{D5F4241C-6DFD-4042-ACEC-82CCE30CC3BA}" srcOrd="6" destOrd="0" presId="urn:microsoft.com/office/officeart/2005/8/layout/equation1"/>
    <dgm:cxn modelId="{05423E6A-C04C-4D6E-B921-5BA3060DB756}" type="presParOf" srcId="{D5991902-EC47-E94A-9749-9C56599379A8}" destId="{5EA41A13-1170-9D45-AD00-B36D5693CF8B}" srcOrd="7" destOrd="0" presId="urn:microsoft.com/office/officeart/2005/8/layout/equation1"/>
    <dgm:cxn modelId="{92E81951-C379-4096-8ACA-0E8BD9120AEC}" type="presParOf" srcId="{D5991902-EC47-E94A-9749-9C56599379A8}" destId="{A5EB8C9D-CD08-3F45-A3C4-8F15890BBAD7}" srcOrd="8" destOrd="0" presId="urn:microsoft.com/office/officeart/2005/8/layout/equation1"/>
    <dgm:cxn modelId="{7EAB99AE-BEBE-4309-B93D-15A803C6120C}" type="presParOf" srcId="{D5991902-EC47-E94A-9749-9C56599379A8}" destId="{858CB1F2-B058-BD4A-9949-EA1EA504FCD9}" srcOrd="9" destOrd="0" presId="urn:microsoft.com/office/officeart/2005/8/layout/equation1"/>
    <dgm:cxn modelId="{DA92C1B2-31B7-4171-9D86-842FF7C4F5C0}" type="presParOf" srcId="{D5991902-EC47-E94A-9749-9C56599379A8}" destId="{D2AFBAB3-88BC-BC43-A0E5-2717017AD7AA}" srcOrd="10" destOrd="0" presId="urn:microsoft.com/office/officeart/2005/8/layout/equation1"/>
    <dgm:cxn modelId="{14BA22A9-572C-4D1D-B78B-43C8485A2C55}" type="presParOf" srcId="{D5991902-EC47-E94A-9749-9C56599379A8}" destId="{4DAB4F9F-1D38-7842-A6DC-20479AC740C0}" srcOrd="11" destOrd="0" presId="urn:microsoft.com/office/officeart/2005/8/layout/equation1"/>
    <dgm:cxn modelId="{D141897E-C272-453D-A98D-88DD5CE41B2C}" type="presParOf" srcId="{D5991902-EC47-E94A-9749-9C56599379A8}" destId="{8F939BC5-A677-DF46-B2C0-032D08395E32}" srcOrd="12" destOrd="0" presId="urn:microsoft.com/office/officeart/2005/8/layout/equation1"/>
    <dgm:cxn modelId="{421606AB-7769-4818-AFBD-3A27988A6616}" type="presParOf" srcId="{D5991902-EC47-E94A-9749-9C56599379A8}" destId="{B1F4DF72-28D3-9E49-A2DE-47D82766E067}" srcOrd="13" destOrd="0" presId="urn:microsoft.com/office/officeart/2005/8/layout/equation1"/>
    <dgm:cxn modelId="{40E4FF6B-069C-4475-96D4-9DD5093ABA64}" type="presParOf" srcId="{D5991902-EC47-E94A-9749-9C56599379A8}" destId="{674710F7-E679-AB4C-AD5F-C98647FF4E6F}" srcOrd="14" destOrd="0" presId="urn:microsoft.com/office/officeart/2005/8/layout/equation1"/>
    <dgm:cxn modelId="{8DCB0AA8-1B7D-4EDE-8DB8-B1348CF37E4C}" type="presParOf" srcId="{D5991902-EC47-E94A-9749-9C56599379A8}" destId="{7433321E-DA9F-A348-B1DE-C33A1A1CD4BB}" srcOrd="15" destOrd="0" presId="urn:microsoft.com/office/officeart/2005/8/layout/equation1"/>
    <dgm:cxn modelId="{27D03DED-507C-40C3-AE25-74C312215B43}" type="presParOf" srcId="{D5991902-EC47-E94A-9749-9C56599379A8}" destId="{8E4FF598-45BF-A344-997D-18CF978FF2FA}"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1EB42-34AA-6043-BB9E-35023AC11B90}">
      <dsp:nvSpPr>
        <dsp:cNvPr id="0" name=""/>
        <dsp:cNvSpPr/>
      </dsp:nvSpPr>
      <dsp:spPr>
        <a:xfrm>
          <a:off x="7630" y="1747626"/>
          <a:ext cx="1030709" cy="1030709"/>
        </a:xfrm>
        <a:prstGeom prst="ellips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LP</a:t>
          </a:r>
          <a:endParaRPr lang="en-US" sz="4100" kern="1200" dirty="0"/>
        </a:p>
      </dsp:txBody>
      <dsp:txXfrm>
        <a:off x="158574" y="1898570"/>
        <a:ext cx="728821" cy="728821"/>
      </dsp:txXfrm>
    </dsp:sp>
    <dsp:sp modelId="{CECCF384-C021-E840-9957-3ED0628F9216}">
      <dsp:nvSpPr>
        <dsp:cNvPr id="0" name=""/>
        <dsp:cNvSpPr/>
      </dsp:nvSpPr>
      <dsp:spPr>
        <a:xfrm>
          <a:off x="1122032" y="1964075"/>
          <a:ext cx="597811" cy="597811"/>
        </a:xfrm>
        <a:prstGeom prst="mathPlus">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01272" y="2192678"/>
        <a:ext cx="439331" cy="140605"/>
      </dsp:txXfrm>
    </dsp:sp>
    <dsp:sp modelId="{81F104BA-EBA4-724C-AE0D-DC613E7F9C2C}">
      <dsp:nvSpPr>
        <dsp:cNvPr id="0" name=""/>
        <dsp:cNvSpPr/>
      </dsp:nvSpPr>
      <dsp:spPr>
        <a:xfrm>
          <a:off x="1803537" y="1747626"/>
          <a:ext cx="1030709" cy="1030709"/>
        </a:xfrm>
        <a:prstGeom prst="ellips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LP</a:t>
          </a:r>
          <a:endParaRPr lang="en-US" sz="4100" kern="1200" dirty="0"/>
        </a:p>
      </dsp:txBody>
      <dsp:txXfrm>
        <a:off x="1954481" y="1898570"/>
        <a:ext cx="728821" cy="728821"/>
      </dsp:txXfrm>
    </dsp:sp>
    <dsp:sp modelId="{D5F4241C-6DFD-4042-ACEC-82CCE30CC3BA}">
      <dsp:nvSpPr>
        <dsp:cNvPr id="0" name=""/>
        <dsp:cNvSpPr/>
      </dsp:nvSpPr>
      <dsp:spPr>
        <a:xfrm>
          <a:off x="2917940" y="1964075"/>
          <a:ext cx="597811" cy="597811"/>
        </a:xfrm>
        <a:prstGeom prst="mathPlus">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997180" y="2192678"/>
        <a:ext cx="439331" cy="140605"/>
      </dsp:txXfrm>
    </dsp:sp>
    <dsp:sp modelId="{A5EB8C9D-CD08-3F45-A3C4-8F15890BBAD7}">
      <dsp:nvSpPr>
        <dsp:cNvPr id="0" name=""/>
        <dsp:cNvSpPr/>
      </dsp:nvSpPr>
      <dsp:spPr>
        <a:xfrm>
          <a:off x="3599445" y="1747626"/>
          <a:ext cx="1030709" cy="1030709"/>
        </a:xfrm>
        <a:prstGeom prst="ellips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a:t>
          </a:r>
          <a:endParaRPr lang="en-US" sz="4100" kern="1200" dirty="0"/>
        </a:p>
      </dsp:txBody>
      <dsp:txXfrm>
        <a:off x="3750389" y="1898570"/>
        <a:ext cx="728821" cy="728821"/>
      </dsp:txXfrm>
    </dsp:sp>
    <dsp:sp modelId="{D2AFBAB3-88BC-BC43-A0E5-2717017AD7AA}">
      <dsp:nvSpPr>
        <dsp:cNvPr id="0" name=""/>
        <dsp:cNvSpPr/>
      </dsp:nvSpPr>
      <dsp:spPr>
        <a:xfrm>
          <a:off x="4713848" y="1964075"/>
          <a:ext cx="597811" cy="597811"/>
        </a:xfrm>
        <a:prstGeom prst="mathPlus">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793088" y="2192678"/>
        <a:ext cx="439331" cy="140605"/>
      </dsp:txXfrm>
    </dsp:sp>
    <dsp:sp modelId="{8F939BC5-A677-DF46-B2C0-032D08395E32}">
      <dsp:nvSpPr>
        <dsp:cNvPr id="0" name=""/>
        <dsp:cNvSpPr/>
      </dsp:nvSpPr>
      <dsp:spPr>
        <a:xfrm>
          <a:off x="5395353" y="1747626"/>
          <a:ext cx="1030709" cy="1030709"/>
        </a:xfrm>
        <a:prstGeom prst="ellips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LP</a:t>
          </a:r>
        </a:p>
      </dsp:txBody>
      <dsp:txXfrm>
        <a:off x="5546297" y="1898570"/>
        <a:ext cx="728821" cy="728821"/>
      </dsp:txXfrm>
    </dsp:sp>
    <dsp:sp modelId="{674710F7-E679-AB4C-AD5F-C98647FF4E6F}">
      <dsp:nvSpPr>
        <dsp:cNvPr id="0" name=""/>
        <dsp:cNvSpPr/>
      </dsp:nvSpPr>
      <dsp:spPr>
        <a:xfrm>
          <a:off x="6509755" y="1964075"/>
          <a:ext cx="597811" cy="597811"/>
        </a:xfrm>
        <a:prstGeom prst="mathEqual">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6588995" y="2087224"/>
        <a:ext cx="439331" cy="351513"/>
      </dsp:txXfrm>
    </dsp:sp>
    <dsp:sp modelId="{8E4FF598-45BF-A344-997D-18CF978FF2FA}">
      <dsp:nvSpPr>
        <dsp:cNvPr id="0" name=""/>
        <dsp:cNvSpPr/>
      </dsp:nvSpPr>
      <dsp:spPr>
        <a:xfrm>
          <a:off x="7191260" y="1747626"/>
          <a:ext cx="1030709" cy="1030709"/>
        </a:xfrm>
        <a:prstGeom prst="ellips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UP</a:t>
          </a:r>
          <a:endParaRPr lang="en-US" sz="4100" kern="1200" dirty="0"/>
        </a:p>
      </dsp:txBody>
      <dsp:txXfrm>
        <a:off x="7342204" y="1898570"/>
        <a:ext cx="728821" cy="72882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12/18/19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12/18/19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363787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7: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471" name="Google Shape;471;p7: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l">
              <a:buClr>
                <a:srgbClr val="000000"/>
              </a:buClr>
              <a:buSzPts val="1400"/>
            </a:pPr>
            <a:fld id="{00000000-1234-1234-1234-123412341234}" type="slidenum">
              <a:rPr lang="en-US" sz="1400">
                <a:solidFill>
                  <a:srgbClr val="000000"/>
                </a:solidFill>
                <a:latin typeface="Arial"/>
                <a:ea typeface="Arial"/>
                <a:cs typeface="Arial"/>
                <a:sym typeface="Arial"/>
              </a:rPr>
              <a:pPr algn="l">
                <a:buClr>
                  <a:srgbClr val="000000"/>
                </a:buClr>
                <a:buSzPts val="1400"/>
              </a:pPr>
              <a:t>10</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45084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5b62acf1b3_0_18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5b62acf1b3_0_18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7" name="Google Shape;947;g5b62acf1b3_0_18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76489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8:notes"/>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a:buClr>
                <a:schemeClr val="dk1"/>
              </a:buClr>
              <a:buSzPts val="1200"/>
            </a:pPr>
            <a:r>
              <a:rPr lang="en-US">
                <a:solidFill>
                  <a:schemeClr val="dk1"/>
                </a:solidFill>
                <a:latin typeface="Calibri"/>
                <a:ea typeface="Calibri"/>
                <a:cs typeface="Calibri"/>
                <a:sym typeface="Calibri"/>
              </a:rPr>
              <a:t>~30 minutes, </a:t>
            </a:r>
            <a:endParaRPr>
              <a:solidFill>
                <a:schemeClr val="dk1"/>
              </a:solidFill>
              <a:latin typeface="Calibri"/>
              <a:ea typeface="Calibri"/>
              <a:cs typeface="Calibri"/>
              <a:sym typeface="Calibri"/>
            </a:endParaRPr>
          </a:p>
        </p:txBody>
      </p:sp>
      <p:sp>
        <p:nvSpPr>
          <p:cNvPr id="476" name="Google Shape;476;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553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5b62acf1b3_0_148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963" name="Google Shape;963;g5b62acf1b3_0_1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4314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9: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a:buClr>
                <a:schemeClr val="dk1"/>
              </a:buClr>
              <a:buSzPts val="1200"/>
            </a:pPr>
            <a:endParaRPr dirty="0">
              <a:solidFill>
                <a:schemeClr val="dk1"/>
              </a:solidFill>
              <a:latin typeface="Calibri"/>
              <a:ea typeface="Calibri"/>
              <a:cs typeface="Calibri"/>
              <a:sym typeface="Calibri"/>
            </a:endParaRPr>
          </a:p>
        </p:txBody>
      </p:sp>
      <p:sp>
        <p:nvSpPr>
          <p:cNvPr id="493" name="Google Shape;493;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325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5248ea0f32_1_56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989" name="Google Shape;989;g5248ea0f32_1_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418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5b62acf1b3_0_150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02" name="Google Shape;1002;g5b62acf1b3_0_15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472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b62acf1b3_0_159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1015" name="Google Shape;1015;g5b62acf1b3_0_15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8510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5b62acf1b3_0_16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1028" name="Google Shape;1028;g5b62acf1b3_0_1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1422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3:notes"/>
          <p:cNvSpPr txBox="1">
            <a:spLocks noGrp="1"/>
          </p:cNvSpPr>
          <p:nvPr>
            <p:ph type="body" idx="1"/>
          </p:nvPr>
        </p:nvSpPr>
        <p:spPr>
          <a:xfrm>
            <a:off x="702310" y="4480004"/>
            <a:ext cx="5618480" cy="3665458"/>
          </a:xfrm>
          <a:prstGeom prst="rect">
            <a:avLst/>
          </a:prstGeom>
        </p:spPr>
        <p:txBody>
          <a:bodyPr spcFirstLastPara="1" wrap="square" lIns="93308" tIns="93308" rIns="93308" bIns="93308" anchor="t" anchorCtr="0">
            <a:noAutofit/>
          </a:bodyPr>
          <a:lstStyle/>
          <a:p>
            <a:endParaRPr/>
          </a:p>
        </p:txBody>
      </p:sp>
      <p:sp>
        <p:nvSpPr>
          <p:cNvPr id="544" name="Google Shape;544;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61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5784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df0bff097_0_20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df0bff097_0_200: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endParaRPr/>
          </a:p>
        </p:txBody>
      </p:sp>
      <p:sp>
        <p:nvSpPr>
          <p:cNvPr id="566" name="Google Shape;566;g3df0bff097_0_20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fld id="{00000000-1234-1234-1234-123412341234}" type="slidenum">
              <a:rPr lang="en-US"/>
              <a:pPr/>
              <a:t>20</a:t>
            </a:fld>
            <a:endParaRPr/>
          </a:p>
        </p:txBody>
      </p:sp>
    </p:spTree>
    <p:extLst>
      <p:ext uri="{BB962C8B-B14F-4D97-AF65-F5344CB8AC3E}">
        <p14:creationId xmlns:p14="http://schemas.microsoft.com/office/powerpoint/2010/main" val="362453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dcfd8abc4_0_20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3dcfd8abc4_0_208: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466618" indent="-233309">
              <a:buClr>
                <a:srgbClr val="000000"/>
              </a:buClr>
              <a:buSzPts val="1400"/>
            </a:pPr>
            <a:endParaRPr/>
          </a:p>
        </p:txBody>
      </p:sp>
      <p:sp>
        <p:nvSpPr>
          <p:cNvPr id="666" name="Google Shape;666;g3dcfd8abc4_0_20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0546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dcfd8abc4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g3dcfd8abc4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061" name="Google Shape;1061;g3dcfd8abc4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8786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86541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3c84628912_0_15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g3c84628912_0_159: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806" name="Google Shape;1806;g3c84628912_0_159: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l">
              <a:buClr>
                <a:srgbClr val="000000"/>
              </a:buClr>
              <a:buSzPts val="1400"/>
            </a:pPr>
            <a:fld id="{00000000-1234-1234-1234-123412341234}" type="slidenum">
              <a:rPr lang="en-US" sz="1400">
                <a:solidFill>
                  <a:srgbClr val="000000"/>
                </a:solidFill>
                <a:latin typeface="Arial"/>
                <a:ea typeface="Arial"/>
                <a:cs typeface="Arial"/>
                <a:sym typeface="Arial"/>
              </a:rPr>
              <a:pPr algn="l">
                <a:buClr>
                  <a:srgbClr val="000000"/>
                </a:buClr>
                <a:buSzPts val="1400"/>
              </a:pPr>
              <a:t>25</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489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3c84628912_0_17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8" name="Google Shape;1818;g3c84628912_0_172: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466618" indent="-233309">
              <a:buClr>
                <a:srgbClr val="000000"/>
              </a:buClr>
              <a:buSzPts val="1400"/>
            </a:pPr>
            <a:endParaRPr/>
          </a:p>
        </p:txBody>
      </p:sp>
      <p:sp>
        <p:nvSpPr>
          <p:cNvPr id="1819" name="Google Shape;1819;g3c84628912_0_172: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9562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3c84628912_0_17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8" name="Google Shape;1818;g3c84628912_0_172: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466618" indent="-233309">
              <a:buClr>
                <a:srgbClr val="000000"/>
              </a:buClr>
              <a:buSzPts val="1400"/>
            </a:pPr>
            <a:endParaRPr/>
          </a:p>
        </p:txBody>
      </p:sp>
      <p:sp>
        <p:nvSpPr>
          <p:cNvPr id="1819" name="Google Shape;1819;g3c84628912_0_172: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6688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845752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568341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4689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241818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1508363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3241629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1475398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2768699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2982346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endParaRPr lang="en" dirty="0"/>
          </a:p>
        </p:txBody>
      </p:sp>
    </p:spTree>
    <p:extLst>
      <p:ext uri="{BB962C8B-B14F-4D97-AF65-F5344CB8AC3E}">
        <p14:creationId xmlns:p14="http://schemas.microsoft.com/office/powerpoint/2010/main" val="2946930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xfrm>
            <a:off x="3978133" y="8842029"/>
            <a:ext cx="3043343" cy="465455"/>
          </a:xfrm>
          <a:prstGeom prst="rect">
            <a:avLst/>
          </a:prstGeom>
          <a:noFill/>
        </p:spPr>
        <p:txBody>
          <a:bodyPr lIns="93313" tIns="46657" rIns="93313" bIns="46657"/>
          <a:lstStyle/>
          <a:p>
            <a:fld id="{AF85AAFC-F43E-0547-931D-8EA9F3398513}" type="slidenum">
              <a:rPr lang="en-US">
                <a:solidFill>
                  <a:prstClr val="black"/>
                </a:solidFill>
                <a:latin typeface="Times" pitchFamily="-107" charset="0"/>
              </a:rPr>
              <a:pPr/>
              <a:t>40</a:t>
            </a:fld>
            <a:endParaRPr lang="en-US">
              <a:solidFill>
                <a:prstClr val="black"/>
              </a:solidFill>
              <a:latin typeface="Times" pitchFamily="-107" charset="0"/>
            </a:endParaRPr>
          </a:p>
        </p:txBody>
      </p:sp>
      <p:sp>
        <p:nvSpPr>
          <p:cNvPr id="101379" name="Rectangle 2"/>
          <p:cNvSpPr>
            <a:spLocks noGrp="1" noRot="1" noChangeAspect="1" noChangeArrowheads="1" noTextEdit="1"/>
          </p:cNvSpPr>
          <p:nvPr>
            <p:ph type="sldImg"/>
          </p:nvPr>
        </p:nvSpPr>
        <p:spPr>
          <a:xfrm>
            <a:off x="409575" y="698500"/>
            <a:ext cx="6205538" cy="3490913"/>
          </a:xfrm>
          <a:ln/>
        </p:spPr>
      </p:sp>
      <p:sp>
        <p:nvSpPr>
          <p:cNvPr id="101380" name="Rectangle 3"/>
          <p:cNvSpPr>
            <a:spLocks noGrp="1" noChangeArrowheads="1"/>
          </p:cNvSpPr>
          <p:nvPr>
            <p:ph type="body" idx="1"/>
          </p:nvPr>
        </p:nvSpPr>
        <p:spPr>
          <a:noFill/>
          <a:ln/>
        </p:spPr>
        <p:txBody>
          <a:bodyPr/>
          <a:lstStyle/>
          <a:p>
            <a:pPr marL="0" lvl="1" defTabSz="933130" eaLnBrk="0" fontAlgn="base" hangingPunct="0">
              <a:spcBef>
                <a:spcPct val="30000"/>
              </a:spcBef>
              <a:spcAft>
                <a:spcPct val="0"/>
              </a:spcAft>
              <a:defRPr/>
            </a:pPr>
            <a:endParaRPr lang="en-US" dirty="0" smtClean="0"/>
          </a:p>
        </p:txBody>
      </p:sp>
    </p:spTree>
    <p:extLst>
      <p:ext uri="{BB962C8B-B14F-4D97-AF65-F5344CB8AC3E}">
        <p14:creationId xmlns:p14="http://schemas.microsoft.com/office/powerpoint/2010/main" val="3040457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 dirty="0" smtClean="0"/>
          </a:p>
        </p:txBody>
      </p:sp>
    </p:spTree>
    <p:extLst>
      <p:ext uri="{BB962C8B-B14F-4D97-AF65-F5344CB8AC3E}">
        <p14:creationId xmlns:p14="http://schemas.microsoft.com/office/powerpoint/2010/main" val="1220170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9613"/>
            <a:ext cx="6311900" cy="35496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991946" y="8989397"/>
            <a:ext cx="3053911" cy="473213"/>
          </a:xfrm>
          <a:prstGeom prst="rect">
            <a:avLst/>
          </a:prstGeom>
        </p:spPr>
        <p:txBody>
          <a:bodyPr lIns="94342" tIns="47171" rIns="94342" bIns="47171"/>
          <a:lstStyle/>
          <a:p>
            <a:pPr algn="l" defTabSz="933237">
              <a:defRPr/>
            </a:pPr>
            <a:fld id="{2A58B672-0FBF-4D68-9AC7-D4457CCD00B9}" type="slidenum">
              <a:rPr lang="en-US" sz="1400" kern="0">
                <a:solidFill>
                  <a:prstClr val="black"/>
                </a:solidFill>
                <a:latin typeface="Calibri"/>
                <a:cs typeface="Arial"/>
                <a:sym typeface="Arial"/>
              </a:rPr>
              <a:pPr algn="l" defTabSz="933237">
                <a:defRPr/>
              </a:pPr>
              <a:t>43</a:t>
            </a:fld>
            <a:endParaRPr lang="en-US" sz="1400" kern="0" dirty="0">
              <a:solidFill>
                <a:prstClr val="black"/>
              </a:solidFill>
              <a:latin typeface="Calibri"/>
              <a:cs typeface="Arial"/>
              <a:sym typeface="Arial"/>
            </a:endParaRPr>
          </a:p>
        </p:txBody>
      </p:sp>
    </p:spTree>
    <p:extLst>
      <p:ext uri="{BB962C8B-B14F-4D97-AF65-F5344CB8AC3E}">
        <p14:creationId xmlns:p14="http://schemas.microsoft.com/office/powerpoint/2010/main" val="1330719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Shape 133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3" name="Shape 1333"/>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endParaRPr lang="en" dirty="0" smtClean="0"/>
          </a:p>
        </p:txBody>
      </p:sp>
    </p:spTree>
    <p:extLst>
      <p:ext uri="{BB962C8B-B14F-4D97-AF65-F5344CB8AC3E}">
        <p14:creationId xmlns:p14="http://schemas.microsoft.com/office/powerpoint/2010/main" val="99598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193476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1357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755291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702310" y="4421823"/>
            <a:ext cx="5618480" cy="4189095"/>
          </a:xfrm>
          <a:prstGeom prst="rect">
            <a:avLst/>
          </a:prstGeom>
        </p:spPr>
        <p:txBody>
          <a:bodyPr lIns="93299" tIns="93299" rIns="93299" bIns="93299" anchor="t" anchorCtr="0">
            <a:noAutofit/>
          </a:bodyPr>
          <a:lstStyle/>
          <a:p>
            <a:endParaRPr lang="en-US" u="sng" dirty="0"/>
          </a:p>
        </p:txBody>
      </p:sp>
    </p:spTree>
    <p:extLst>
      <p:ext uri="{BB962C8B-B14F-4D97-AF65-F5344CB8AC3E}">
        <p14:creationId xmlns:p14="http://schemas.microsoft.com/office/powerpoint/2010/main" val="1442433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8133" y="8842029"/>
            <a:ext cx="3043343" cy="465455"/>
          </a:xfrm>
          <a:prstGeom prst="rect">
            <a:avLst/>
          </a:prstGeom>
        </p:spPr>
        <p:txBody>
          <a:bodyPr lIns="93313" tIns="46657" rIns="93313" bIns="46657"/>
          <a:lstStyle/>
          <a:p>
            <a:fld id="{40029A66-A370-5D47-BC83-7316A9D81240}" type="slidenum">
              <a:rPr lang="en-US" smtClean="0">
                <a:solidFill>
                  <a:prstClr val="black"/>
                </a:solidFill>
                <a:latin typeface="Calibri"/>
              </a:rPr>
              <a:pPr/>
              <a:t>54</a:t>
            </a:fld>
            <a:endParaRPr lang="en-US" dirty="0">
              <a:solidFill>
                <a:prstClr val="black"/>
              </a:solidFill>
              <a:latin typeface="Calibri"/>
            </a:endParaRPr>
          </a:p>
        </p:txBody>
      </p:sp>
    </p:spTree>
    <p:extLst>
      <p:ext uri="{BB962C8B-B14F-4D97-AF65-F5344CB8AC3E}">
        <p14:creationId xmlns:p14="http://schemas.microsoft.com/office/powerpoint/2010/main" val="1234845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8133" y="8842029"/>
            <a:ext cx="3043343" cy="465455"/>
          </a:xfrm>
          <a:prstGeom prst="rect">
            <a:avLst/>
          </a:prstGeom>
        </p:spPr>
        <p:txBody>
          <a:bodyPr lIns="93322" tIns="46661" rIns="93322" bIns="46661"/>
          <a:lstStyle/>
          <a:p>
            <a:fld id="{40029A66-A370-5D47-BC83-7316A9D81240}"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163187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668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4402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xfrm>
            <a:off x="3978132" y="8842029"/>
            <a:ext cx="3043343" cy="465455"/>
          </a:xfrm>
          <a:prstGeom prst="rect">
            <a:avLst/>
          </a:prstGeom>
          <a:noFill/>
        </p:spPr>
        <p:txBody>
          <a:bodyPr/>
          <a:lstStyle/>
          <a:p>
            <a:fld id="{AF85AAFC-F43E-0547-931D-8EA9F3398513}" type="slidenum">
              <a:rPr lang="en-US">
                <a:solidFill>
                  <a:prstClr val="black"/>
                </a:solidFill>
                <a:latin typeface="Times" pitchFamily="-107" charset="0"/>
              </a:rPr>
              <a:pPr/>
              <a:t>59</a:t>
            </a:fld>
            <a:endParaRPr lang="en-US">
              <a:solidFill>
                <a:prstClr val="black"/>
              </a:solidFill>
              <a:latin typeface="Times" pitchFamily="-107" charset="0"/>
            </a:endParaRPr>
          </a:p>
        </p:txBody>
      </p:sp>
      <p:sp>
        <p:nvSpPr>
          <p:cNvPr id="101379" name="Rectangle 2"/>
          <p:cNvSpPr>
            <a:spLocks noGrp="1" noRot="1" noChangeAspect="1" noChangeArrowheads="1" noTextEdit="1"/>
          </p:cNvSpPr>
          <p:nvPr>
            <p:ph type="sldImg"/>
          </p:nvPr>
        </p:nvSpPr>
        <p:spPr>
          <a:xfrm>
            <a:off x="407988" y="698500"/>
            <a:ext cx="6207125" cy="3490913"/>
          </a:xfrm>
          <a:ln/>
        </p:spPr>
      </p:sp>
      <p:sp>
        <p:nvSpPr>
          <p:cNvPr id="101380" name="Rectangle 3"/>
          <p:cNvSpPr>
            <a:spLocks noGrp="1" noChangeArrowheads="1"/>
          </p:cNvSpPr>
          <p:nvPr>
            <p:ph type="body" idx="1"/>
          </p:nvPr>
        </p:nvSpPr>
        <p:spPr>
          <a:noFill/>
          <a:ln/>
        </p:spPr>
        <p:txBody>
          <a:bodyPr/>
          <a:lstStyle/>
          <a:p>
            <a:pPr>
              <a:defRPr sz="1800">
                <a:solidFill>
                  <a:srgbClr val="000000"/>
                </a:solidFill>
                <a:effectLst/>
              </a:defRPr>
            </a:pPr>
            <a:endParaRPr lang="en-US" dirty="0" smtClean="0"/>
          </a:p>
        </p:txBody>
      </p:sp>
    </p:spTree>
    <p:extLst>
      <p:ext uri="{BB962C8B-B14F-4D97-AF65-F5344CB8AC3E}">
        <p14:creationId xmlns:p14="http://schemas.microsoft.com/office/powerpoint/2010/main" val="3252891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9" name="Shape 889"/>
          <p:cNvSpPr txBox="1">
            <a:spLocks noGrp="1"/>
          </p:cNvSpPr>
          <p:nvPr>
            <p:ph type="body" idx="1"/>
          </p:nvPr>
        </p:nvSpPr>
        <p:spPr>
          <a:xfrm>
            <a:off x="702310" y="4421823"/>
            <a:ext cx="5618480" cy="4189095"/>
          </a:xfrm>
          <a:prstGeom prst="rect">
            <a:avLst/>
          </a:prstGeom>
          <a:noFill/>
          <a:ln>
            <a:noFill/>
          </a:ln>
        </p:spPr>
        <p:txBody>
          <a:bodyPr wrap="square" lIns="93308" tIns="46641" rIns="93308" bIns="46641" anchor="t" anchorCtr="0">
            <a:noAutofit/>
          </a:bodyPr>
          <a:lstStyle/>
          <a:p>
            <a:pPr>
              <a:defRPr sz="1800">
                <a:solidFill>
                  <a:srgbClr val="000000"/>
                </a:solidFill>
                <a:effectLst/>
              </a:defRPr>
            </a:pPr>
            <a:endParaRPr lang="en-US" dirty="0">
              <a:latin typeface="Times" pitchFamily="-107" charset="0"/>
            </a:endParaRPr>
          </a:p>
        </p:txBody>
      </p:sp>
      <p:sp>
        <p:nvSpPr>
          <p:cNvPr id="890" name="Shape 890"/>
          <p:cNvSpPr txBox="1">
            <a:spLocks noGrp="1"/>
          </p:cNvSpPr>
          <p:nvPr>
            <p:ph type="sldNum" idx="12"/>
          </p:nvPr>
        </p:nvSpPr>
        <p:spPr>
          <a:xfrm>
            <a:off x="3978132" y="8842029"/>
            <a:ext cx="3043343" cy="465455"/>
          </a:xfrm>
          <a:prstGeom prst="rect">
            <a:avLst/>
          </a:prstGeom>
          <a:noFill/>
          <a:ln>
            <a:noFill/>
          </a:ln>
        </p:spPr>
        <p:txBody>
          <a:bodyPr wrap="square" lIns="93308" tIns="46641" rIns="93308" bIns="46641" anchor="b" anchorCtr="0">
            <a:noAutofit/>
          </a:bodyPr>
          <a:lstStyle/>
          <a:p>
            <a:pPr>
              <a:buSzPct val="25000"/>
            </a:pPr>
            <a:fld id="{00000000-1234-1234-1234-123412341234}" type="slidenum">
              <a:rPr lang="en-US">
                <a:latin typeface="Calibri"/>
                <a:ea typeface="Calibri"/>
                <a:cs typeface="Calibri"/>
                <a:sym typeface="Calibri"/>
              </a:rPr>
              <a:pPr>
                <a:buSzPct val="25000"/>
              </a:pPr>
              <a:t>61</a:t>
            </a:fld>
            <a:endParaRPr lang="en-US">
              <a:latin typeface="Calibri"/>
              <a:ea typeface="Calibri"/>
              <a:cs typeface="Calibri"/>
              <a:sym typeface="Calibri"/>
            </a:endParaRPr>
          </a:p>
        </p:txBody>
      </p:sp>
    </p:spTree>
    <p:extLst>
      <p:ext uri="{BB962C8B-B14F-4D97-AF65-F5344CB8AC3E}">
        <p14:creationId xmlns:p14="http://schemas.microsoft.com/office/powerpoint/2010/main" val="1312127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Optional: ACESSE Resource F will be focused on phenomena-focused instruction. Exploring that resource should deepen how you identify assessment scenarios. </a:t>
            </a:r>
          </a:p>
          <a:p>
            <a:endParaRPr lang="en-US" baseline="0" dirty="0" smtClean="0"/>
          </a:p>
          <a:p>
            <a:pPr defTabSz="466618">
              <a:defRPr/>
            </a:pPr>
            <a:r>
              <a:rPr lang="en-US" baseline="0" dirty="0" smtClean="0"/>
              <a:t>[estimated time: 3-7 minutes]</a:t>
            </a:r>
            <a:endParaRPr lang="en-US" dirty="0" smtClean="0"/>
          </a:p>
        </p:txBody>
      </p:sp>
      <p:sp>
        <p:nvSpPr>
          <p:cNvPr id="4" name="Slide Number Placeholder 3"/>
          <p:cNvSpPr>
            <a:spLocks noGrp="1"/>
          </p:cNvSpPr>
          <p:nvPr>
            <p:ph type="sldNum" sz="quarter" idx="10"/>
          </p:nvPr>
        </p:nvSpPr>
        <p:spPr>
          <a:xfrm>
            <a:off x="3978132" y="8842029"/>
            <a:ext cx="3043343" cy="465455"/>
          </a:xfrm>
          <a:prstGeom prst="rect">
            <a:avLst/>
          </a:prstGeom>
        </p:spPr>
        <p:txBody>
          <a:bodyPr/>
          <a:lstStyle/>
          <a:p>
            <a:pPr>
              <a:defRPr/>
            </a:pPr>
            <a:fld id="{EB41135C-BDA7-D04A-B7CA-A49F4FDB05AE}" type="slidenum">
              <a:rPr lang="en-US" smtClean="0">
                <a:solidFill>
                  <a:prstClr val="black"/>
                </a:solidFill>
                <a:latin typeface="Calibri"/>
              </a:rPr>
              <a:pPr>
                <a:defRPr/>
              </a:pPr>
              <a:t>63</a:t>
            </a:fld>
            <a:endParaRPr lang="en-US">
              <a:solidFill>
                <a:prstClr val="black"/>
              </a:solidFill>
              <a:latin typeface="Calibri"/>
            </a:endParaRPr>
          </a:p>
        </p:txBody>
      </p:sp>
    </p:spTree>
    <p:extLst>
      <p:ext uri="{BB962C8B-B14F-4D97-AF65-F5344CB8AC3E}">
        <p14:creationId xmlns:p14="http://schemas.microsoft.com/office/powerpoint/2010/main" val="36226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873476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9" name="Shape 889"/>
          <p:cNvSpPr txBox="1">
            <a:spLocks noGrp="1"/>
          </p:cNvSpPr>
          <p:nvPr>
            <p:ph type="body" idx="1"/>
          </p:nvPr>
        </p:nvSpPr>
        <p:spPr>
          <a:xfrm>
            <a:off x="702310" y="4421823"/>
            <a:ext cx="5618480" cy="4189095"/>
          </a:xfrm>
          <a:prstGeom prst="rect">
            <a:avLst/>
          </a:prstGeom>
          <a:noFill/>
          <a:ln>
            <a:noFill/>
          </a:ln>
        </p:spPr>
        <p:txBody>
          <a:bodyPr wrap="square" lIns="93308" tIns="46641" rIns="93308" bIns="46641" anchor="t" anchorCtr="0">
            <a:noAutofit/>
          </a:bodyPr>
          <a:lstStyle/>
          <a:p>
            <a:pPr defTabSz="466618">
              <a:buSzPct val="25000"/>
              <a:defRPr/>
            </a:pPr>
            <a:endParaRPr lang="en" dirty="0"/>
          </a:p>
        </p:txBody>
      </p:sp>
      <p:sp>
        <p:nvSpPr>
          <p:cNvPr id="890" name="Shape 890"/>
          <p:cNvSpPr txBox="1">
            <a:spLocks noGrp="1"/>
          </p:cNvSpPr>
          <p:nvPr>
            <p:ph type="sldNum" idx="12"/>
          </p:nvPr>
        </p:nvSpPr>
        <p:spPr>
          <a:xfrm>
            <a:off x="3978132" y="8842029"/>
            <a:ext cx="3043343" cy="465455"/>
          </a:xfrm>
          <a:prstGeom prst="rect">
            <a:avLst/>
          </a:prstGeom>
          <a:noFill/>
          <a:ln>
            <a:noFill/>
          </a:ln>
        </p:spPr>
        <p:txBody>
          <a:bodyPr wrap="square" lIns="93308" tIns="46641" rIns="93308" bIns="46641" anchor="b" anchorCtr="0">
            <a:noAutofit/>
          </a:bodyPr>
          <a:lstStyle/>
          <a:p>
            <a:pPr>
              <a:buSzPct val="25000"/>
            </a:pPr>
            <a:fld id="{00000000-1234-1234-1234-123412341234}" type="slidenum">
              <a:rPr lang="en-US">
                <a:latin typeface="Calibri"/>
                <a:ea typeface="Calibri"/>
                <a:cs typeface="Calibri"/>
                <a:sym typeface="Calibri"/>
              </a:rPr>
              <a:pPr>
                <a:buSzPct val="25000"/>
              </a:pPr>
              <a:t>64</a:t>
            </a:fld>
            <a:endParaRPr lang="en-US">
              <a:latin typeface="Calibri"/>
              <a:ea typeface="Calibri"/>
              <a:cs typeface="Calibri"/>
              <a:sym typeface="Calibri"/>
            </a:endParaRPr>
          </a:p>
        </p:txBody>
      </p:sp>
    </p:spTree>
    <p:extLst>
      <p:ext uri="{BB962C8B-B14F-4D97-AF65-F5344CB8AC3E}">
        <p14:creationId xmlns:p14="http://schemas.microsoft.com/office/powerpoint/2010/main" val="1105710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402740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9" name="Shape 889"/>
          <p:cNvSpPr txBox="1">
            <a:spLocks noGrp="1"/>
          </p:cNvSpPr>
          <p:nvPr>
            <p:ph type="body" idx="1"/>
          </p:nvPr>
        </p:nvSpPr>
        <p:spPr>
          <a:xfrm>
            <a:off x="702310" y="4421823"/>
            <a:ext cx="5618480" cy="4189095"/>
          </a:xfrm>
          <a:prstGeom prst="rect">
            <a:avLst/>
          </a:prstGeom>
          <a:noFill/>
          <a:ln>
            <a:noFill/>
          </a:ln>
        </p:spPr>
        <p:txBody>
          <a:bodyPr wrap="square" lIns="93308" tIns="46641" rIns="93308" bIns="46641" anchor="t" anchorCtr="0">
            <a:noAutofit/>
          </a:bodyPr>
          <a:lstStyle/>
          <a:p>
            <a:pPr defTabSz="466618">
              <a:buSzPct val="25000"/>
              <a:defRPr/>
            </a:pPr>
            <a:endParaRPr lang="en" dirty="0"/>
          </a:p>
        </p:txBody>
      </p:sp>
      <p:sp>
        <p:nvSpPr>
          <p:cNvPr id="890" name="Shape 890"/>
          <p:cNvSpPr txBox="1">
            <a:spLocks noGrp="1"/>
          </p:cNvSpPr>
          <p:nvPr>
            <p:ph type="sldNum" idx="12"/>
          </p:nvPr>
        </p:nvSpPr>
        <p:spPr>
          <a:xfrm>
            <a:off x="3978132" y="8842029"/>
            <a:ext cx="3043343" cy="465455"/>
          </a:xfrm>
          <a:prstGeom prst="rect">
            <a:avLst/>
          </a:prstGeom>
          <a:noFill/>
          <a:ln>
            <a:noFill/>
          </a:ln>
        </p:spPr>
        <p:txBody>
          <a:bodyPr wrap="square" lIns="93308" tIns="46641" rIns="93308" bIns="46641" anchor="b" anchorCtr="0">
            <a:noAutofit/>
          </a:bodyPr>
          <a:lstStyle/>
          <a:p>
            <a:pPr>
              <a:buSzPct val="25000"/>
            </a:pPr>
            <a:fld id="{00000000-1234-1234-1234-123412341234}" type="slidenum">
              <a:rPr lang="en-US">
                <a:latin typeface="Calibri"/>
                <a:ea typeface="Calibri"/>
                <a:cs typeface="Calibri"/>
                <a:sym typeface="Calibri"/>
              </a:rPr>
              <a:pPr>
                <a:buSzPct val="25000"/>
              </a:pPr>
              <a:t>68</a:t>
            </a:fld>
            <a:endParaRPr lang="en-US">
              <a:latin typeface="Calibri"/>
              <a:ea typeface="Calibri"/>
              <a:cs typeface="Calibri"/>
              <a:sym typeface="Calibri"/>
            </a:endParaRPr>
          </a:p>
        </p:txBody>
      </p:sp>
    </p:spTree>
    <p:extLst>
      <p:ext uri="{BB962C8B-B14F-4D97-AF65-F5344CB8AC3E}">
        <p14:creationId xmlns:p14="http://schemas.microsoft.com/office/powerpoint/2010/main" val="28535489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978133" y="8842029"/>
            <a:ext cx="3043343" cy="465455"/>
          </a:xfrm>
          <a:prstGeom prst="rect">
            <a:avLst/>
          </a:prstGeom>
        </p:spPr>
        <p:txBody>
          <a:bodyPr lIns="93322" tIns="46661" rIns="93322" bIns="46661"/>
          <a:lstStyle/>
          <a:p>
            <a:fld id="{40029A66-A370-5D47-BC83-7316A9D8124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1117058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xfrm>
            <a:off x="3978133" y="8842030"/>
            <a:ext cx="3043343" cy="465455"/>
          </a:xfrm>
          <a:prstGeom prst="rect">
            <a:avLst/>
          </a:prstGeom>
          <a:noFill/>
        </p:spPr>
        <p:txBody>
          <a:bodyPr lIns="93322" tIns="46661" rIns="93322" bIns="46661"/>
          <a:lstStyle/>
          <a:p>
            <a:fld id="{AF85AAFC-F43E-0547-931D-8EA9F3398513}" type="slidenum">
              <a:rPr lang="en-US">
                <a:solidFill>
                  <a:prstClr val="black"/>
                </a:solidFill>
                <a:latin typeface="Times" pitchFamily="-107" charset="0"/>
              </a:rPr>
              <a:pPr/>
              <a:t>70</a:t>
            </a:fld>
            <a:endParaRPr lang="en-US">
              <a:solidFill>
                <a:prstClr val="black"/>
              </a:solidFill>
              <a:latin typeface="Times" pitchFamily="-107"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marL="0" lvl="1" defTabSz="461533">
              <a:defRPr sz="1800">
                <a:solidFill>
                  <a:srgbClr val="000000"/>
                </a:solidFill>
                <a:effectLst/>
              </a:defRPr>
            </a:pPr>
            <a:endParaRPr lang="en-US" baseline="0" dirty="0" smtClean="0"/>
          </a:p>
        </p:txBody>
      </p:sp>
    </p:spTree>
    <p:extLst>
      <p:ext uri="{BB962C8B-B14F-4D97-AF65-F5344CB8AC3E}">
        <p14:creationId xmlns:p14="http://schemas.microsoft.com/office/powerpoint/2010/main" val="989813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xfrm>
            <a:off x="3978133" y="8842030"/>
            <a:ext cx="3043343" cy="465455"/>
          </a:xfrm>
          <a:prstGeom prst="rect">
            <a:avLst/>
          </a:prstGeom>
          <a:noFill/>
        </p:spPr>
        <p:txBody>
          <a:bodyPr lIns="93322" tIns="46661" rIns="93322" bIns="46661"/>
          <a:lstStyle/>
          <a:p>
            <a:fld id="{AF85AAFC-F43E-0547-931D-8EA9F3398513}" type="slidenum">
              <a:rPr lang="en-US">
                <a:solidFill>
                  <a:prstClr val="black"/>
                </a:solidFill>
                <a:latin typeface="Times" pitchFamily="-107" charset="0"/>
              </a:rPr>
              <a:pPr/>
              <a:t>71</a:t>
            </a:fld>
            <a:endParaRPr lang="en-US">
              <a:solidFill>
                <a:prstClr val="black"/>
              </a:solidFill>
              <a:latin typeface="Times" pitchFamily="-107"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a:defRPr sz="1800">
                <a:solidFill>
                  <a:srgbClr val="000000"/>
                </a:solidFill>
                <a:effectLst/>
              </a:defRPr>
            </a:pPr>
            <a:endParaRPr lang="en-US" dirty="0"/>
          </a:p>
        </p:txBody>
      </p:sp>
    </p:spTree>
    <p:extLst>
      <p:ext uri="{BB962C8B-B14F-4D97-AF65-F5344CB8AC3E}">
        <p14:creationId xmlns:p14="http://schemas.microsoft.com/office/powerpoint/2010/main" val="1059174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9613"/>
            <a:ext cx="6311900" cy="35496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991946" y="8989397"/>
            <a:ext cx="3053911" cy="473213"/>
          </a:xfrm>
          <a:prstGeom prst="rect">
            <a:avLst/>
          </a:prstGeom>
        </p:spPr>
        <p:txBody>
          <a:bodyPr lIns="94342" tIns="47171" rIns="94342" bIns="47171"/>
          <a:lstStyle/>
          <a:p>
            <a:pPr algn="l" defTabSz="933237">
              <a:defRPr/>
            </a:pPr>
            <a:fld id="{2A58B672-0FBF-4D68-9AC7-D4457CCD00B9}" type="slidenum">
              <a:rPr lang="en-US" sz="1400" kern="0">
                <a:solidFill>
                  <a:prstClr val="black"/>
                </a:solidFill>
                <a:latin typeface="Calibri"/>
                <a:cs typeface="Arial"/>
                <a:sym typeface="Arial"/>
              </a:rPr>
              <a:pPr algn="l" defTabSz="933237">
                <a:defRPr/>
              </a:pPr>
              <a:t>73</a:t>
            </a:fld>
            <a:endParaRPr lang="en-US" sz="1400" kern="0" dirty="0">
              <a:solidFill>
                <a:prstClr val="black"/>
              </a:solidFill>
              <a:latin typeface="Calibri"/>
              <a:cs typeface="Arial"/>
              <a:sym typeface="Arial"/>
            </a:endParaRPr>
          </a:p>
        </p:txBody>
      </p:sp>
    </p:spTree>
    <p:extLst>
      <p:ext uri="{BB962C8B-B14F-4D97-AF65-F5344CB8AC3E}">
        <p14:creationId xmlns:p14="http://schemas.microsoft.com/office/powerpoint/2010/main" val="34978402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9" name="Shape 889"/>
          <p:cNvSpPr txBox="1">
            <a:spLocks noGrp="1"/>
          </p:cNvSpPr>
          <p:nvPr>
            <p:ph type="body" idx="1"/>
          </p:nvPr>
        </p:nvSpPr>
        <p:spPr>
          <a:xfrm>
            <a:off x="702310" y="4421823"/>
            <a:ext cx="5618480" cy="4189095"/>
          </a:xfrm>
          <a:prstGeom prst="rect">
            <a:avLst/>
          </a:prstGeom>
          <a:noFill/>
          <a:ln>
            <a:noFill/>
          </a:ln>
        </p:spPr>
        <p:txBody>
          <a:bodyPr wrap="square" lIns="93308" tIns="46641" rIns="93308" bIns="46641" anchor="t" anchorCtr="0">
            <a:noAutofit/>
          </a:bodyPr>
          <a:lstStyle/>
          <a:p>
            <a:pPr>
              <a:defRPr sz="1800">
                <a:solidFill>
                  <a:srgbClr val="000000"/>
                </a:solidFill>
                <a:effectLst/>
              </a:defRPr>
            </a:pPr>
            <a:endParaRPr lang="en-US" dirty="0">
              <a:latin typeface="Times" pitchFamily="-107" charset="0"/>
            </a:endParaRPr>
          </a:p>
        </p:txBody>
      </p:sp>
      <p:sp>
        <p:nvSpPr>
          <p:cNvPr id="890" name="Shape 890"/>
          <p:cNvSpPr txBox="1">
            <a:spLocks noGrp="1"/>
          </p:cNvSpPr>
          <p:nvPr>
            <p:ph type="sldNum" idx="12"/>
          </p:nvPr>
        </p:nvSpPr>
        <p:spPr>
          <a:xfrm>
            <a:off x="3978132" y="8842029"/>
            <a:ext cx="3043343" cy="465455"/>
          </a:xfrm>
          <a:prstGeom prst="rect">
            <a:avLst/>
          </a:prstGeom>
          <a:noFill/>
          <a:ln>
            <a:noFill/>
          </a:ln>
        </p:spPr>
        <p:txBody>
          <a:bodyPr wrap="square" lIns="93308" tIns="46641" rIns="93308" bIns="46641" anchor="b" anchorCtr="0">
            <a:noAutofit/>
          </a:bodyPr>
          <a:lstStyle/>
          <a:p>
            <a:pPr>
              <a:buSzPct val="25000"/>
            </a:pPr>
            <a:fld id="{00000000-1234-1234-1234-123412341234}" type="slidenum">
              <a:rPr lang="en-US">
                <a:latin typeface="Calibri"/>
                <a:ea typeface="Calibri"/>
                <a:cs typeface="Calibri"/>
                <a:sym typeface="Calibri"/>
              </a:rPr>
              <a:pPr>
                <a:buSzPct val="25000"/>
              </a:pPr>
              <a:t>75</a:t>
            </a:fld>
            <a:endParaRPr lang="en-US">
              <a:latin typeface="Calibri"/>
              <a:ea typeface="Calibri"/>
              <a:cs typeface="Calibri"/>
              <a:sym typeface="Calibri"/>
            </a:endParaRPr>
          </a:p>
        </p:txBody>
      </p:sp>
    </p:spTree>
    <p:extLst>
      <p:ext uri="{BB962C8B-B14F-4D97-AF65-F5344CB8AC3E}">
        <p14:creationId xmlns:p14="http://schemas.microsoft.com/office/powerpoint/2010/main" val="4679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115459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dcfd8abc4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3dcfd8abc4_0_0: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endParaRPr>
              <a:solidFill>
                <a:schemeClr val="dk1"/>
              </a:solidFill>
              <a:latin typeface="Calibri"/>
              <a:ea typeface="Calibri"/>
              <a:cs typeface="Calibri"/>
              <a:sym typeface="Calibri"/>
            </a:endParaRPr>
          </a:p>
        </p:txBody>
      </p:sp>
      <p:sp>
        <p:nvSpPr>
          <p:cNvPr id="429" name="Google Shape;429;g3dcfd8abc4_0_0: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US">
                <a:solidFill>
                  <a:schemeClr val="dk1"/>
                </a:solidFill>
                <a:latin typeface="Calibri"/>
                <a:ea typeface="Calibri"/>
                <a:cs typeface="Calibri"/>
                <a:sym typeface="Calibri"/>
              </a:rPr>
              <a:pPr/>
              <a:t>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165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dcfd8abc4_0_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3dcfd8abc4_0_18: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endParaRPr>
              <a:solidFill>
                <a:schemeClr val="dk1"/>
              </a:solidFill>
              <a:latin typeface="Calibri"/>
              <a:ea typeface="Calibri"/>
              <a:cs typeface="Calibri"/>
              <a:sym typeface="Calibri"/>
            </a:endParaRPr>
          </a:p>
        </p:txBody>
      </p:sp>
      <p:sp>
        <p:nvSpPr>
          <p:cNvPr id="448" name="Google Shape;448;g3dcfd8abc4_0_1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US">
                <a:solidFill>
                  <a:schemeClr val="dk1"/>
                </a:solidFill>
                <a:latin typeface="Calibri"/>
                <a:ea typeface="Calibri"/>
                <a:cs typeface="Calibri"/>
                <a:sym typeface="Calibri"/>
              </a:rPr>
              <a:pPr/>
              <a:t>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982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170016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67697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95595"/>
              </a:buClr>
              <a:buSzPts val="2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rgbClr val="095595"/>
              </a:buClr>
              <a:buSzPts val="1800"/>
              <a:buFont typeface="Arial"/>
              <a:buChar char="●"/>
              <a:defRPr sz="3200" b="0" i="0" u="none" strike="noStrike" cap="none">
                <a:solidFill>
                  <a:srgbClr val="095595"/>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A5A5A5"/>
              </a:buClr>
              <a:buSzPts val="1400"/>
              <a:buFont typeface="Arial"/>
              <a:buChar char="○"/>
              <a:defRPr sz="2800" b="0" i="0" u="none" strike="noStrike" cap="none">
                <a:solidFill>
                  <a:srgbClr val="A5A5A5"/>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A5A5A5"/>
              </a:buClr>
              <a:buSzPts val="1400"/>
              <a:buFont typeface="Arial"/>
              <a:buChar char="■"/>
              <a:defRPr sz="2400" b="0" i="0" u="none" strike="noStrike" cap="none">
                <a:solidFill>
                  <a:srgbClr val="A5A5A5"/>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11460411" y="6333297"/>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5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95595"/>
              </a:buClr>
              <a:buSzPts val="4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5"/>
          <p:cNvSpPr txBox="1">
            <a:spLocks noGrp="1"/>
          </p:cNvSpPr>
          <p:nvPr>
            <p:ph type="body" idx="1"/>
          </p:nvPr>
        </p:nvSpPr>
        <p:spPr>
          <a:xfrm>
            <a:off x="609600" y="2174875"/>
            <a:ext cx="53868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095595"/>
              </a:buClr>
              <a:buSzPts val="2400"/>
              <a:buFont typeface="Arial"/>
              <a:buChar char="•"/>
              <a:defRPr sz="2400" b="0" i="0" u="none" strike="noStrike" cap="none">
                <a:solidFill>
                  <a:srgbClr val="095595"/>
                </a:solidFill>
                <a:latin typeface="Calibri"/>
                <a:ea typeface="Calibri"/>
                <a:cs typeface="Calibri"/>
                <a:sym typeface="Calibri"/>
              </a:defRPr>
            </a:lvl1pPr>
            <a:lvl2pPr marL="914400" marR="0" lvl="1" indent="-355600" algn="l" rtl="0">
              <a:lnSpc>
                <a:spcPct val="100000"/>
              </a:lnSpc>
              <a:spcBef>
                <a:spcPts val="16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2pPr>
            <a:lvl3pPr marL="1371600" marR="0" lvl="2" indent="-342900" algn="l" rtl="0">
              <a:lnSpc>
                <a:spcPct val="100000"/>
              </a:lnSpc>
              <a:spcBef>
                <a:spcPts val="1600"/>
              </a:spcBef>
              <a:spcAft>
                <a:spcPts val="0"/>
              </a:spcAft>
              <a:buClr>
                <a:srgbClr val="A5A5A5"/>
              </a:buClr>
              <a:buSzPts val="1800"/>
              <a:buFont typeface="Arial"/>
              <a:buChar char="•"/>
              <a:defRPr sz="1800" b="0" i="0" u="none" strike="noStrike" cap="none">
                <a:solidFill>
                  <a:srgbClr val="A5A5A5"/>
                </a:solidFill>
                <a:latin typeface="Calibri"/>
                <a:ea typeface="Calibri"/>
                <a:cs typeface="Calibri"/>
                <a:sym typeface="Calibri"/>
              </a:defRPr>
            </a:lvl3pPr>
            <a:lvl4pPr marL="1828800" marR="0" lvl="3" indent="-330200" algn="l" rtl="0">
              <a:lnSpc>
                <a:spcPct val="100000"/>
              </a:lnSpc>
              <a:spcBef>
                <a:spcPts val="1600"/>
              </a:spcBef>
              <a:spcAft>
                <a:spcPts val="0"/>
              </a:spcAft>
              <a:buClr>
                <a:srgbClr val="A5A5A5"/>
              </a:buClr>
              <a:buSzPts val="1600"/>
              <a:buFont typeface="Arial"/>
              <a:buChar char="–"/>
              <a:defRPr sz="1600" b="0" i="0" u="none" strike="noStrike" cap="none">
                <a:solidFill>
                  <a:srgbClr val="A5A5A5"/>
                </a:solidFill>
                <a:latin typeface="Calibri"/>
                <a:ea typeface="Calibri"/>
                <a:cs typeface="Calibri"/>
                <a:sym typeface="Calibri"/>
              </a:defRPr>
            </a:lvl4pPr>
            <a:lvl5pPr marL="2286000" marR="0" lvl="4" indent="-330200" algn="l" rtl="0">
              <a:lnSpc>
                <a:spcPct val="100000"/>
              </a:lnSpc>
              <a:spcBef>
                <a:spcPts val="1600"/>
              </a:spcBef>
              <a:spcAft>
                <a:spcPts val="0"/>
              </a:spcAft>
              <a:buClr>
                <a:srgbClr val="A5A5A5"/>
              </a:buClr>
              <a:buSzPts val="1600"/>
              <a:buFont typeface="Arial"/>
              <a:buChar char="»"/>
              <a:defRPr sz="1600" b="0" i="0" u="none" strike="noStrike" cap="none">
                <a:solidFill>
                  <a:srgbClr val="A5A5A5"/>
                </a:solidFill>
                <a:latin typeface="Calibri"/>
                <a:ea typeface="Calibri"/>
                <a:cs typeface="Calibri"/>
                <a:sym typeface="Calibri"/>
              </a:defRPr>
            </a:lvl5pPr>
            <a:lvl6pPr marL="2743200" marR="0" lvl="5"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2"/>
          </p:nvPr>
        </p:nvSpPr>
        <p:spPr>
          <a:xfrm>
            <a:off x="6193367" y="2174875"/>
            <a:ext cx="53892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095595"/>
              </a:buClr>
              <a:buSzPts val="2400"/>
              <a:buFont typeface="Arial"/>
              <a:buChar char="•"/>
              <a:defRPr sz="2400" b="0" i="0" u="none" strike="noStrike" cap="none">
                <a:solidFill>
                  <a:srgbClr val="095595"/>
                </a:solidFill>
                <a:latin typeface="Calibri"/>
                <a:ea typeface="Calibri"/>
                <a:cs typeface="Calibri"/>
                <a:sym typeface="Calibri"/>
              </a:defRPr>
            </a:lvl1pPr>
            <a:lvl2pPr marL="914400" marR="0" lvl="1" indent="-355600" algn="l" rtl="0">
              <a:lnSpc>
                <a:spcPct val="100000"/>
              </a:lnSpc>
              <a:spcBef>
                <a:spcPts val="16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2pPr>
            <a:lvl3pPr marL="1371600" marR="0" lvl="2" indent="-342900" algn="l" rtl="0">
              <a:lnSpc>
                <a:spcPct val="100000"/>
              </a:lnSpc>
              <a:spcBef>
                <a:spcPts val="1600"/>
              </a:spcBef>
              <a:spcAft>
                <a:spcPts val="0"/>
              </a:spcAft>
              <a:buClr>
                <a:srgbClr val="A5A5A5"/>
              </a:buClr>
              <a:buSzPts val="1800"/>
              <a:buFont typeface="Arial"/>
              <a:buChar char="•"/>
              <a:defRPr sz="1800" b="0" i="0" u="none" strike="noStrike" cap="none">
                <a:solidFill>
                  <a:srgbClr val="A5A5A5"/>
                </a:solidFill>
                <a:latin typeface="Calibri"/>
                <a:ea typeface="Calibri"/>
                <a:cs typeface="Calibri"/>
                <a:sym typeface="Calibri"/>
              </a:defRPr>
            </a:lvl3pPr>
            <a:lvl4pPr marL="1828800" marR="0" lvl="3" indent="-330200" algn="l" rtl="0">
              <a:lnSpc>
                <a:spcPct val="100000"/>
              </a:lnSpc>
              <a:spcBef>
                <a:spcPts val="1600"/>
              </a:spcBef>
              <a:spcAft>
                <a:spcPts val="0"/>
              </a:spcAft>
              <a:buClr>
                <a:srgbClr val="A5A5A5"/>
              </a:buClr>
              <a:buSzPts val="1600"/>
              <a:buFont typeface="Arial"/>
              <a:buChar char="–"/>
              <a:defRPr sz="1600" b="0" i="0" u="none" strike="noStrike" cap="none">
                <a:solidFill>
                  <a:srgbClr val="A5A5A5"/>
                </a:solidFill>
                <a:latin typeface="Calibri"/>
                <a:ea typeface="Calibri"/>
                <a:cs typeface="Calibri"/>
                <a:sym typeface="Calibri"/>
              </a:defRPr>
            </a:lvl4pPr>
            <a:lvl5pPr marL="2286000" marR="0" lvl="4" indent="-330200" algn="l" rtl="0">
              <a:lnSpc>
                <a:spcPct val="100000"/>
              </a:lnSpc>
              <a:spcBef>
                <a:spcPts val="1600"/>
              </a:spcBef>
              <a:spcAft>
                <a:spcPts val="0"/>
              </a:spcAft>
              <a:buClr>
                <a:srgbClr val="A5A5A5"/>
              </a:buClr>
              <a:buSzPts val="1600"/>
              <a:buFont typeface="Arial"/>
              <a:buChar char="»"/>
              <a:defRPr sz="1600" b="0" i="0" u="none" strike="noStrike" cap="none">
                <a:solidFill>
                  <a:srgbClr val="A5A5A5"/>
                </a:solidFill>
                <a:latin typeface="Calibri"/>
                <a:ea typeface="Calibri"/>
                <a:cs typeface="Calibri"/>
                <a:sym typeface="Calibri"/>
              </a:defRPr>
            </a:lvl5pPr>
            <a:lvl6pPr marL="2743200" marR="0" lvl="5"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11642167" y="6411050"/>
            <a:ext cx="490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55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457758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32"/>
        <p:cNvGrpSpPr/>
        <p:nvPr/>
      </p:nvGrpSpPr>
      <p:grpSpPr>
        <a:xfrm>
          <a:off x="0" y="0"/>
          <a:ext cx="0" cy="0"/>
          <a:chOff x="0" y="0"/>
          <a:chExt cx="0" cy="0"/>
        </a:xfrm>
      </p:grpSpPr>
      <p:sp>
        <p:nvSpPr>
          <p:cNvPr id="333" name="Google Shape;333;p59"/>
          <p:cNvSpPr txBox="1">
            <a:spLocks noGrp="1"/>
          </p:cNvSpPr>
          <p:nvPr>
            <p:ph type="sldNum" idx="12"/>
          </p:nvPr>
        </p:nvSpPr>
        <p:spPr>
          <a:xfrm>
            <a:off x="8737600" y="5855230"/>
            <a:ext cx="2844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334" name="Google Shape;334;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095595"/>
              </a:buClr>
              <a:buSzPts val="4400"/>
              <a:buFont typeface="Calibri"/>
              <a:buNone/>
              <a:defRPr sz="4400" b="0" i="0" u="none" strike="noStrike" cap="none">
                <a:solidFill>
                  <a:srgbClr val="095595"/>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5" name="Google Shape;335;p59"/>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095595"/>
              </a:buClr>
              <a:buSzPts val="3200"/>
              <a:buFont typeface="Arial"/>
              <a:buChar char="•"/>
              <a:defRPr sz="3200" b="0" i="0" u="none" strike="noStrike" cap="none">
                <a:solidFill>
                  <a:srgbClr val="095595"/>
                </a:solidFill>
                <a:latin typeface="Calibri"/>
                <a:ea typeface="Calibri"/>
                <a:cs typeface="Calibri"/>
                <a:sym typeface="Calibri"/>
              </a:defRPr>
            </a:lvl1pPr>
            <a:lvl2pPr marL="914400" marR="0" lvl="1" indent="-406400" algn="l" rtl="0">
              <a:spcBef>
                <a:spcPts val="560"/>
              </a:spcBef>
              <a:spcAft>
                <a:spcPts val="0"/>
              </a:spcAft>
              <a:buClr>
                <a:srgbClr val="A5A5A5"/>
              </a:buClr>
              <a:buSzPts val="2800"/>
              <a:buFont typeface="Arial"/>
              <a:buChar char="–"/>
              <a:defRPr sz="2800" b="0" i="0" u="none" strike="noStrike" cap="none">
                <a:solidFill>
                  <a:srgbClr val="A5A5A5"/>
                </a:solidFill>
                <a:latin typeface="Calibri"/>
                <a:ea typeface="Calibri"/>
                <a:cs typeface="Calibri"/>
                <a:sym typeface="Calibri"/>
              </a:defRPr>
            </a:lvl2pPr>
            <a:lvl3pPr marL="1371600" marR="0" lvl="2" indent="-381000" algn="l" rtl="0">
              <a:spcBef>
                <a:spcPts val="480"/>
              </a:spcBef>
              <a:spcAft>
                <a:spcPts val="0"/>
              </a:spcAft>
              <a:buClr>
                <a:srgbClr val="A5A5A5"/>
              </a:buClr>
              <a:buSzPts val="2400"/>
              <a:buFont typeface="Arial"/>
              <a:buChar char="•"/>
              <a:defRPr sz="2400" b="0" i="0" u="none" strike="noStrike" cap="none">
                <a:solidFill>
                  <a:srgbClr val="A5A5A5"/>
                </a:solidFill>
                <a:latin typeface="Calibri"/>
                <a:ea typeface="Calibri"/>
                <a:cs typeface="Calibri"/>
                <a:sym typeface="Calibri"/>
              </a:defRPr>
            </a:lvl3pPr>
            <a:lvl4pPr marL="1828800" marR="0" lvl="3" indent="-355600" algn="l" rtl="0">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4pPr>
            <a:lvl5pPr marL="2286000" marR="0" lvl="4" indent="-355600" algn="l" rtl="0">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45688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3128853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2A24955-AE2C-7045-8623-676839E8F9CA}" type="slidenum">
              <a:rPr lang="en-US" smtClean="0"/>
              <a:t>‹#›</a:t>
            </a:fld>
            <a:endParaRPr lang="en-US"/>
          </a:p>
        </p:txBody>
      </p:sp>
    </p:spTree>
    <p:extLst>
      <p:ext uri="{BB962C8B-B14F-4D97-AF65-F5344CB8AC3E}">
        <p14:creationId xmlns:p14="http://schemas.microsoft.com/office/powerpoint/2010/main" val="1557225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sp>
        <p:nvSpPr>
          <p:cNvPr id="19" name="Shape 19"/>
          <p:cNvSpPr txBox="1">
            <a:spLocks noGrp="1"/>
          </p:cNvSpPr>
          <p:nvPr>
            <p:ph type="sldNum" idx="12"/>
          </p:nvPr>
        </p:nvSpPr>
        <p:spPr>
          <a:xfrm>
            <a:off x="11296609" y="6217623"/>
            <a:ext cx="731600" cy="5247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74795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2A24955-AE2C-7045-8623-676839E8F9CA}" type="slidenum">
              <a:rPr lang="en-US" smtClean="0"/>
              <a:t>‹#›</a:t>
            </a:fld>
            <a:endParaRPr lang="en-US"/>
          </a:p>
        </p:txBody>
      </p:sp>
    </p:spTree>
    <p:extLst>
      <p:ext uri="{BB962C8B-B14F-4D97-AF65-F5344CB8AC3E}">
        <p14:creationId xmlns:p14="http://schemas.microsoft.com/office/powerpoint/2010/main" val="1212457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838200" y="6356352"/>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4038600" y="6356352"/>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8610600" y="6356352"/>
            <a:ext cx="2743200"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468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smtClean="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smtClean="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t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34" r:id="rId17"/>
    <p:sldLayoutId id="2147483735" r:id="rId18"/>
    <p:sldLayoutId id="2147483736" r:id="rId19"/>
    <p:sldLayoutId id="2147483737" r:id="rId20"/>
    <p:sldLayoutId id="2147483738" r:id="rId21"/>
    <p:sldLayoutId id="2147483739" r:id="rId22"/>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732" r:id="rId6"/>
    <p:sldLayoutId id="2147483733" r:id="rId7"/>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hyperlink" Target="https://www.nextgenscience.org/taskscreener" TargetMode="External"/><Relationship Id="rId4"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png"/><Relationship Id="rId3" Type="http://schemas.openxmlformats.org/officeDocument/2006/relationships/hyperlink" Target="https://www.achieve.org/our-initiatives/equip/tools-subject/science/task-annotation-project-scienc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emteachingtools.org/pd/sessiond" TargetMode="Externa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hyperlink" Target="https://www.nap.edu/catalog/23548/seeing-students-learn-science-integrating-assessment-and-instruction-in-the" TargetMode="External"/><Relationship Id="rId4" Type="http://schemas.openxmlformats.org/officeDocument/2006/relationships/hyperlink" Target="http://www.nap.edu/read/18409/chapter/1" TargetMode="External"/><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nextgenscienceassessment.org/design-process/" TargetMode="External"/><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hyperlink" Target="http://researchandpractice.org/NGSSTaskFormats" TargetMode="External"/><Relationship Id="rId4" Type="http://schemas.openxmlformats.org/officeDocument/2006/relationships/image" Target="../media/image25.png"/><Relationship Id="rId5" Type="http://schemas.openxmlformats.org/officeDocument/2006/relationships/hyperlink" Target="http://www.stemteachingtools.org/brief/30" TargetMode="External"/><Relationship Id="rId1" Type="http://schemas.openxmlformats.org/officeDocument/2006/relationships/slideLayout" Target="../slideLayouts/slideLayout9.xml"/><Relationship Id="rId2" Type="http://schemas.openxmlformats.org/officeDocument/2006/relationships/hyperlink" Target="http://stemteachingtools.org/brief/30"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hyperlink" Target="http://researchandpractice.org/NGSSTaskFormats" TargetMode="External"/><Relationship Id="rId4" Type="http://schemas.openxmlformats.org/officeDocument/2006/relationships/image" Target="../media/image27.png"/><Relationship Id="rId5" Type="http://schemas.openxmlformats.org/officeDocument/2006/relationships/hyperlink" Target="http://www.stemteachingtools.org/brief/30" TargetMode="External"/><Relationship Id="rId1" Type="http://schemas.openxmlformats.org/officeDocument/2006/relationships/slideLayout" Target="../slideLayouts/slideLayout9.xml"/><Relationship Id="rId2" Type="http://schemas.openxmlformats.org/officeDocument/2006/relationships/hyperlink" Target="http://stemteachingtools.org/brief/41"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nextgenscienceassessment.org/design-proces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9.xml.rels><?xml version="1.0" encoding="UTF-8" standalone="yes"?>
<Relationships xmlns="http://schemas.openxmlformats.org/package/2006/relationships"><Relationship Id="rId3" Type="http://schemas.openxmlformats.org/officeDocument/2006/relationships/hyperlink" Target="http://stemteachingtools.org/brief/30" TargetMode="External"/><Relationship Id="rId4" Type="http://schemas.openxmlformats.org/officeDocument/2006/relationships/hyperlink" Target="http://stemteachingtools.org/brief/41" TargetMode="External"/><Relationship Id="rId5" Type="http://schemas.openxmlformats.org/officeDocument/2006/relationships/hyperlink" Target="http://researchandpractice.org/NGSSTaskFormats" TargetMode="External"/><Relationship Id="rId6" Type="http://schemas.openxmlformats.org/officeDocument/2006/relationships/image" Target="../media/image25.png"/><Relationship Id="rId7" Type="http://schemas.openxmlformats.org/officeDocument/2006/relationships/hyperlink" Target="http://www.stemteachingtools.org/brief/30" TargetMode="External"/><Relationship Id="rId8" Type="http://schemas.openxmlformats.org/officeDocument/2006/relationships/image" Target="../media/image33.png"/><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Three-Dimensional Science Tasks	</a:t>
            </a:r>
            <a:endParaRPr lang="en-US" dirty="0"/>
          </a:p>
        </p:txBody>
      </p:sp>
      <p:sp>
        <p:nvSpPr>
          <p:cNvPr id="3" name="Subtitle 2"/>
          <p:cNvSpPr>
            <a:spLocks noGrp="1"/>
          </p:cNvSpPr>
          <p:nvPr>
            <p:ph type="subTitle" idx="1"/>
          </p:nvPr>
        </p:nvSpPr>
        <p:spPr/>
        <p:txBody>
          <a:bodyPr/>
          <a:lstStyle/>
          <a:p>
            <a:r>
              <a:rPr lang="en-US" dirty="0" smtClean="0"/>
              <a:t>Analysis and Development</a:t>
            </a:r>
            <a:endParaRPr lang="en-US" dirty="0"/>
          </a:p>
        </p:txBody>
      </p:sp>
    </p:spTree>
    <p:extLst>
      <p:ext uri="{BB962C8B-B14F-4D97-AF65-F5344CB8AC3E}">
        <p14:creationId xmlns:p14="http://schemas.microsoft.com/office/powerpoint/2010/main" val="417737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Common Perspectives</a:t>
            </a:r>
            <a:endParaRPr lang="en-US" dirty="0"/>
          </a:p>
        </p:txBody>
      </p:sp>
      <p:sp>
        <p:nvSpPr>
          <p:cNvPr id="473" name="Google Shape;473;p77"/>
          <p:cNvSpPr txBox="1">
            <a:spLocks noGrp="1"/>
          </p:cNvSpPr>
          <p:nvPr>
            <p:ph type="body" sz="quarter" idx="13"/>
          </p:nvPr>
        </p:nvSpPr>
        <p:spPr>
          <a:prstGeom prst="rect">
            <a:avLst/>
          </a:prstGeom>
          <a:noFill/>
          <a:ln>
            <a:noFill/>
          </a:ln>
        </p:spPr>
        <p:txBody>
          <a:bodyPr spcFirstLastPara="1" wrap="square" lIns="91425" tIns="91425" rIns="91425" bIns="91425" anchor="t" anchorCtr="0">
            <a:noAutofit/>
          </a:bodyPr>
          <a:lstStyle/>
          <a:p>
            <a:pPr marL="0" indent="0">
              <a:buNone/>
            </a:pPr>
            <a:r>
              <a:rPr lang="en-US" i="1" dirty="0" smtClean="0"/>
              <a:t>As we begin to clarify our </a:t>
            </a:r>
            <a:r>
              <a:rPr lang="en-US" i="1" dirty="0"/>
              <a:t>thinking about 3D performances, let’s explore some common perspectives...</a:t>
            </a:r>
            <a:endParaRPr i="1" dirty="0"/>
          </a:p>
        </p:txBody>
      </p:sp>
      <p:sp>
        <p:nvSpPr>
          <p:cNvPr id="2" name="Slide Number Placeholder 1"/>
          <p:cNvSpPr>
            <a:spLocks noGrp="1"/>
          </p:cNvSpPr>
          <p:nvPr>
            <p:ph type="sldNum" sz="quarter" idx="12"/>
          </p:nvPr>
        </p:nvSpPr>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3634808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Trade-Offs</a:t>
            </a:r>
            <a:endParaRPr lang="en-US" dirty="0"/>
          </a:p>
        </p:txBody>
      </p:sp>
      <p:sp>
        <p:nvSpPr>
          <p:cNvPr id="949" name="Google Shape;949;p124"/>
          <p:cNvSpPr txBox="1">
            <a:spLocks noGrp="1"/>
          </p:cNvSpPr>
          <p:nvPr>
            <p:ph type="body" sz="quarter" idx="13"/>
          </p:nvPr>
        </p:nvSpPr>
        <p:spPr>
          <a:xfrm>
            <a:off x="457312" y="1412710"/>
            <a:ext cx="9188715" cy="4901324"/>
          </a:xfrm>
          <a:prstGeom prst="rect">
            <a:avLst/>
          </a:prstGeom>
        </p:spPr>
        <p:txBody>
          <a:bodyPr spcFirstLastPara="1" vert="horz" wrap="square" lIns="91425" tIns="91425" rIns="91425" bIns="91425" rtlCol="0" anchor="t" anchorCtr="0">
            <a:noAutofit/>
          </a:bodyPr>
          <a:lstStyle/>
          <a:p>
            <a:pPr marL="0" indent="0">
              <a:buNone/>
            </a:pPr>
            <a:r>
              <a:rPr lang="en-US" dirty="0"/>
              <a:t>Jack and Jill are discussing new 3D science assessments, and have run into some issues balancing different considerations for their tasks. They disagree about the “right” trade-offs to make to support all students, although they have a shared overall vision for science education for all students.  </a:t>
            </a:r>
            <a:endParaRPr dirty="0"/>
          </a:p>
        </p:txBody>
      </p:sp>
      <p:sp>
        <p:nvSpPr>
          <p:cNvPr id="2" name="Slide Number Placeholder 1"/>
          <p:cNvSpPr>
            <a:spLocks noGrp="1"/>
          </p:cNvSpPr>
          <p:nvPr>
            <p:ph type="sldNum" sz="quarter"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115177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8"/>
          <p:cNvSpPr txBox="1">
            <a:spLocks noGrp="1"/>
          </p:cNvSpPr>
          <p:nvPr>
            <p:ph type="title"/>
          </p:nvPr>
        </p:nvSpPr>
        <p:spPr>
          <a:xfrm>
            <a:off x="702047" y="188128"/>
            <a:ext cx="8596668" cy="1320800"/>
          </a:xfrm>
          <a:prstGeom prst="rect">
            <a:avLst/>
          </a:prstGeom>
          <a:noFill/>
          <a:ln>
            <a:noFill/>
          </a:ln>
        </p:spPr>
        <p:txBody>
          <a:bodyPr spcFirstLastPara="1" wrap="square" lIns="91425" tIns="45700" rIns="91425" bIns="45700" anchor="t" anchorCtr="0">
            <a:noAutofit/>
          </a:bodyPr>
          <a:lstStyle/>
          <a:p>
            <a:r>
              <a:rPr lang="en-US" dirty="0"/>
              <a:t>Thought Experiment #0</a:t>
            </a:r>
            <a:endParaRPr dirty="0"/>
          </a:p>
        </p:txBody>
      </p:sp>
      <p:sp>
        <p:nvSpPr>
          <p:cNvPr id="483" name="Google Shape;483;p7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a:pPr>
                <a:buClr>
                  <a:srgbClr val="000000"/>
                </a:buClr>
              </a:pPr>
              <a:t>12</a:t>
            </a:fld>
            <a:endParaRPr/>
          </a:p>
        </p:txBody>
      </p:sp>
      <p:sp>
        <p:nvSpPr>
          <p:cNvPr id="480" name="Google Shape;480;p78"/>
          <p:cNvSpPr txBox="1">
            <a:spLocks noGrp="1"/>
          </p:cNvSpPr>
          <p:nvPr>
            <p:ph type="body" idx="4294967295"/>
          </p:nvPr>
        </p:nvSpPr>
        <p:spPr>
          <a:xfrm>
            <a:off x="6935707" y="1568324"/>
            <a:ext cx="873763" cy="857400"/>
          </a:xfrm>
          <a:prstGeom prst="rect">
            <a:avLst/>
          </a:prstGeom>
          <a:noFill/>
          <a:ln>
            <a:noFill/>
          </a:ln>
        </p:spPr>
        <p:txBody>
          <a:bodyPr spcFirstLastPara="1" wrap="square" lIns="91425" tIns="45700" rIns="91425" bIns="4570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Jill</a:t>
            </a:r>
            <a:endParaRPr sz="2400" dirty="0">
              <a:solidFill>
                <a:srgbClr val="000000"/>
              </a:solidFill>
              <a:latin typeface="Calibri" panose="020F0502020204030204" pitchFamily="34" charset="0"/>
              <a:cs typeface="Calibri" panose="020F0502020204030204" pitchFamily="34" charset="0"/>
            </a:endParaRPr>
          </a:p>
        </p:txBody>
      </p:sp>
      <p:sp>
        <p:nvSpPr>
          <p:cNvPr id="479" name="Google Shape;479;p78"/>
          <p:cNvSpPr txBox="1">
            <a:spLocks noGrp="1"/>
          </p:cNvSpPr>
          <p:nvPr>
            <p:ph type="body" idx="4294967295"/>
          </p:nvPr>
        </p:nvSpPr>
        <p:spPr>
          <a:xfrm>
            <a:off x="2730223" y="1568324"/>
            <a:ext cx="1346887" cy="704335"/>
          </a:xfrm>
          <a:prstGeom prst="rect">
            <a:avLst/>
          </a:prstGeom>
          <a:noFill/>
          <a:ln>
            <a:noFill/>
          </a:ln>
        </p:spPr>
        <p:txBody>
          <a:bodyPr spcFirstLastPara="1" wrap="square" lIns="91425" tIns="45700" rIns="91425" bIns="4570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Jack</a:t>
            </a:r>
            <a:r>
              <a:rPr lang="en-US" b="1" dirty="0">
                <a:solidFill>
                  <a:srgbClr val="000000"/>
                </a:solidFill>
                <a:latin typeface="Calibri" panose="020F0502020204030204" pitchFamily="34" charset="0"/>
                <a:cs typeface="Calibri" panose="020F0502020204030204" pitchFamily="34" charset="0"/>
              </a:rPr>
              <a:t> </a:t>
            </a:r>
            <a:endParaRPr sz="3200" dirty="0">
              <a:solidFill>
                <a:srgbClr val="000000"/>
              </a:solidFill>
              <a:latin typeface="Calibri" panose="020F0502020204030204" pitchFamily="34" charset="0"/>
              <a:cs typeface="Calibri" panose="020F0502020204030204" pitchFamily="34" charset="0"/>
            </a:endParaRPr>
          </a:p>
        </p:txBody>
      </p:sp>
      <p:pic>
        <p:nvPicPr>
          <p:cNvPr id="481" name="Google Shape;481;p78" descr="Man"/>
          <p:cNvPicPr preferRelativeResize="0"/>
          <p:nvPr/>
        </p:nvPicPr>
        <p:blipFill rotWithShape="1">
          <a:blip r:embed="rId3">
            <a:alphaModFix/>
          </a:blip>
          <a:srcRect/>
          <a:stretch/>
        </p:blipFill>
        <p:spPr>
          <a:xfrm>
            <a:off x="6021307" y="1417656"/>
            <a:ext cx="914400" cy="914400"/>
          </a:xfrm>
          <a:prstGeom prst="rect">
            <a:avLst/>
          </a:prstGeom>
          <a:noFill/>
          <a:ln>
            <a:noFill/>
          </a:ln>
        </p:spPr>
      </p:pic>
      <p:sp>
        <p:nvSpPr>
          <p:cNvPr id="482" name="Google Shape;482;p78"/>
          <p:cNvSpPr txBox="1"/>
          <p:nvPr/>
        </p:nvSpPr>
        <p:spPr>
          <a:xfrm>
            <a:off x="702047" y="2332055"/>
            <a:ext cx="8935585" cy="3286903"/>
          </a:xfrm>
          <a:prstGeom prst="rect">
            <a:avLst/>
          </a:prstGeom>
          <a:noFill/>
          <a:ln>
            <a:noFill/>
          </a:ln>
        </p:spPr>
        <p:txBody>
          <a:bodyPr spcFirstLastPara="1" wrap="square" lIns="91425" tIns="45700" rIns="91425" bIns="45700" anchor="t" anchorCtr="0">
            <a:noAutofit/>
          </a:bodyPr>
          <a:lstStyle/>
          <a:p>
            <a:pPr algn="ctr">
              <a:buClr>
                <a:srgbClr val="095595"/>
              </a:buClr>
              <a:buSzPts val="2400"/>
            </a:pPr>
            <a:r>
              <a:rPr lang="en-US" sz="2400" dirty="0">
                <a:solidFill>
                  <a:srgbClr val="095595"/>
                </a:solidFill>
                <a:latin typeface="Calibri"/>
                <a:ea typeface="Calibri"/>
                <a:cs typeface="Calibri"/>
                <a:sym typeface="Calibri"/>
              </a:rPr>
              <a:t>Do you agree with Jack or Jill?</a:t>
            </a:r>
            <a:endParaRPr sz="2400" dirty="0">
              <a:solidFill>
                <a:srgbClr val="095595"/>
              </a:solidFill>
              <a:latin typeface="Calibri"/>
              <a:ea typeface="Calibri"/>
              <a:cs typeface="Calibri"/>
              <a:sym typeface="Calibri"/>
            </a:endParaRPr>
          </a:p>
          <a:p>
            <a:pPr algn="ctr">
              <a:buClr>
                <a:srgbClr val="095595"/>
              </a:buClr>
              <a:buSzPts val="2400"/>
            </a:pPr>
            <a:endParaRPr sz="2400" dirty="0">
              <a:solidFill>
                <a:srgbClr val="095595"/>
              </a:solidFill>
              <a:latin typeface="Calibri"/>
              <a:ea typeface="Calibri"/>
              <a:cs typeface="Calibri"/>
              <a:sym typeface="Calibri"/>
            </a:endParaRPr>
          </a:p>
          <a:p>
            <a:pPr algn="ctr">
              <a:buClr>
                <a:srgbClr val="095595"/>
              </a:buClr>
              <a:buSzPts val="2400"/>
            </a:pPr>
            <a:endParaRPr sz="2400" dirty="0">
              <a:solidFill>
                <a:srgbClr val="095595"/>
              </a:solidFill>
              <a:latin typeface="Calibri"/>
              <a:ea typeface="Calibri"/>
              <a:cs typeface="Calibri"/>
              <a:sym typeface="Calibri"/>
            </a:endParaRPr>
          </a:p>
          <a:p>
            <a:pPr>
              <a:buClr>
                <a:srgbClr val="095595"/>
              </a:buClr>
              <a:buSzPts val="2400"/>
            </a:pPr>
            <a:r>
              <a:rPr lang="en-US" sz="2400" dirty="0">
                <a:solidFill>
                  <a:srgbClr val="095595"/>
                </a:solidFill>
                <a:latin typeface="Calibri"/>
                <a:ea typeface="Calibri"/>
                <a:cs typeface="Calibri"/>
                <a:sym typeface="Calibri"/>
              </a:rPr>
              <a:t>1.	Think.</a:t>
            </a:r>
            <a:endParaRPr sz="2400" dirty="0">
              <a:solidFill>
                <a:srgbClr val="095595"/>
              </a:solidFill>
              <a:latin typeface="Calibri"/>
              <a:ea typeface="Calibri"/>
              <a:cs typeface="Calibri"/>
              <a:sym typeface="Calibri"/>
            </a:endParaRPr>
          </a:p>
          <a:p>
            <a:pPr>
              <a:buClr>
                <a:srgbClr val="095595"/>
              </a:buClr>
              <a:buSzPts val="2400"/>
            </a:pPr>
            <a:r>
              <a:rPr lang="en-US" sz="2400" dirty="0">
                <a:solidFill>
                  <a:srgbClr val="095595"/>
                </a:solidFill>
                <a:latin typeface="Calibri"/>
                <a:ea typeface="Calibri"/>
                <a:cs typeface="Calibri"/>
                <a:sym typeface="Calibri"/>
              </a:rPr>
              <a:t>2.	Choose.</a:t>
            </a:r>
            <a:endParaRPr sz="2400" dirty="0">
              <a:solidFill>
                <a:srgbClr val="095595"/>
              </a:solidFill>
              <a:latin typeface="Calibri"/>
              <a:ea typeface="Calibri"/>
              <a:cs typeface="Calibri"/>
              <a:sym typeface="Calibri"/>
            </a:endParaRPr>
          </a:p>
          <a:p>
            <a:pPr>
              <a:buClr>
                <a:srgbClr val="095595"/>
              </a:buClr>
              <a:buSzPts val="2400"/>
            </a:pPr>
            <a:r>
              <a:rPr lang="en-US" sz="2400" dirty="0">
                <a:solidFill>
                  <a:srgbClr val="095595"/>
                </a:solidFill>
                <a:latin typeface="Calibri"/>
                <a:ea typeface="Calibri"/>
                <a:cs typeface="Calibri"/>
                <a:sym typeface="Calibri"/>
              </a:rPr>
              <a:t>3.	Write.</a:t>
            </a:r>
            <a:endParaRPr sz="2400" dirty="0">
              <a:solidFill>
                <a:srgbClr val="095595"/>
              </a:solidFill>
              <a:latin typeface="Calibri"/>
              <a:ea typeface="Calibri"/>
              <a:cs typeface="Calibri"/>
              <a:sym typeface="Calibri"/>
            </a:endParaRPr>
          </a:p>
          <a:p>
            <a:pPr>
              <a:buClr>
                <a:srgbClr val="095595"/>
              </a:buClr>
              <a:buSzPts val="2400"/>
            </a:pPr>
            <a:r>
              <a:rPr lang="en-US" sz="2400" dirty="0">
                <a:solidFill>
                  <a:srgbClr val="095595"/>
                </a:solidFill>
                <a:latin typeface="Calibri"/>
                <a:ea typeface="Calibri"/>
                <a:cs typeface="Calibri"/>
                <a:sym typeface="Calibri"/>
              </a:rPr>
              <a:t>4.	Share.</a:t>
            </a:r>
            <a:endParaRPr sz="2400" dirty="0">
              <a:solidFill>
                <a:srgbClr val="095595"/>
              </a:solidFill>
              <a:latin typeface="Calibri"/>
              <a:ea typeface="Calibri"/>
              <a:cs typeface="Calibri"/>
              <a:sym typeface="Calibri"/>
            </a:endParaRPr>
          </a:p>
          <a:p>
            <a:pPr>
              <a:buClr>
                <a:srgbClr val="095595"/>
              </a:buClr>
              <a:buSzPts val="2400"/>
            </a:pPr>
            <a:r>
              <a:rPr lang="en-US" sz="2400" dirty="0">
                <a:solidFill>
                  <a:srgbClr val="095595"/>
                </a:solidFill>
                <a:latin typeface="Calibri"/>
                <a:ea typeface="Calibri"/>
                <a:cs typeface="Calibri"/>
                <a:sym typeface="Calibri"/>
              </a:rPr>
              <a:t>5.	Discuss.</a:t>
            </a:r>
            <a:endParaRPr sz="2400" dirty="0">
              <a:solidFill>
                <a:srgbClr val="095595"/>
              </a:solidFill>
              <a:latin typeface="Calibri"/>
              <a:ea typeface="Calibri"/>
              <a:cs typeface="Calibri"/>
              <a:sym typeface="Calibri"/>
            </a:endParaRPr>
          </a:p>
        </p:txBody>
      </p:sp>
      <p:pic>
        <p:nvPicPr>
          <p:cNvPr id="484" name="Google Shape;484;p78" descr="Man"/>
          <p:cNvPicPr preferRelativeResize="0"/>
          <p:nvPr/>
        </p:nvPicPr>
        <p:blipFill rotWithShape="1">
          <a:blip r:embed="rId4">
            <a:alphaModFix/>
          </a:blip>
          <a:srcRect/>
          <a:stretch/>
        </p:blipFill>
        <p:spPr>
          <a:xfrm>
            <a:off x="1990077" y="1387957"/>
            <a:ext cx="914400" cy="914400"/>
          </a:xfrm>
          <a:prstGeom prst="rect">
            <a:avLst/>
          </a:prstGeom>
          <a:noFill/>
          <a:ln>
            <a:noFill/>
          </a:ln>
        </p:spPr>
      </p:pic>
    </p:spTree>
    <p:extLst>
      <p:ext uri="{BB962C8B-B14F-4D97-AF65-F5344CB8AC3E}">
        <p14:creationId xmlns:p14="http://schemas.microsoft.com/office/powerpoint/2010/main" val="310771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26"/>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dirty="0"/>
              <a:t>Thought Experiment #1</a:t>
            </a:r>
            <a:endParaRPr dirty="0"/>
          </a:p>
        </p:txBody>
      </p:sp>
      <p:sp>
        <p:nvSpPr>
          <p:cNvPr id="966" name="Google Shape;966;p126"/>
          <p:cNvSpPr txBox="1">
            <a:spLocks noGrp="1"/>
          </p:cNvSpPr>
          <p:nvPr>
            <p:ph type="body" sz="quarter" idx="13"/>
          </p:nvPr>
        </p:nvSpPr>
        <p:spPr>
          <a:xfrm>
            <a:off x="2867911" y="1650309"/>
            <a:ext cx="1453117" cy="681747"/>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Jack </a:t>
            </a:r>
            <a:endParaRPr sz="2400" dirty="0">
              <a:solidFill>
                <a:srgbClr val="000000"/>
              </a:solidFill>
              <a:latin typeface="Calibri" panose="020F0502020204030204" pitchFamily="34" charset="0"/>
              <a:cs typeface="Calibri" panose="020F0502020204030204" pitchFamily="34" charset="0"/>
            </a:endParaRPr>
          </a:p>
        </p:txBody>
      </p:sp>
      <p:sp>
        <p:nvSpPr>
          <p:cNvPr id="972" name="Google Shape;972;p126"/>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13</a:t>
            </a:fld>
            <a:endParaRPr/>
          </a:p>
        </p:txBody>
      </p:sp>
      <p:sp>
        <p:nvSpPr>
          <p:cNvPr id="967" name="Google Shape;967;p126"/>
          <p:cNvSpPr txBox="1">
            <a:spLocks noGrp="1"/>
          </p:cNvSpPr>
          <p:nvPr>
            <p:ph type="body" sz="quarter" idx="4294967295"/>
          </p:nvPr>
        </p:nvSpPr>
        <p:spPr>
          <a:xfrm>
            <a:off x="746926" y="2629023"/>
            <a:ext cx="4297362" cy="2338098"/>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1600"/>
              </a:spcAft>
              <a:buNone/>
            </a:pPr>
            <a:r>
              <a:rPr lang="en-US" sz="2400" dirty="0">
                <a:solidFill>
                  <a:schemeClr val="accent3">
                    <a:lumMod val="75000"/>
                  </a:schemeClr>
                </a:solidFill>
                <a:latin typeface="Calibri" panose="020F0502020204030204" pitchFamily="34" charset="0"/>
                <a:cs typeface="Calibri" panose="020F0502020204030204" pitchFamily="34" charset="0"/>
              </a:rPr>
              <a:t>“I think phenomena are useful for students in instruction, but are </a:t>
            </a:r>
            <a:r>
              <a:rPr lang="en-US" sz="2400" b="1" dirty="0">
                <a:solidFill>
                  <a:schemeClr val="accent3">
                    <a:lumMod val="75000"/>
                  </a:schemeClr>
                </a:solidFill>
                <a:latin typeface="Calibri" panose="020F0502020204030204" pitchFamily="34" charset="0"/>
                <a:cs typeface="Calibri" panose="020F0502020204030204" pitchFamily="34" charset="0"/>
              </a:rPr>
              <a:t>not necessary in assessment</a:t>
            </a:r>
            <a:r>
              <a:rPr lang="en-US" sz="2400" dirty="0">
                <a:solidFill>
                  <a:schemeClr val="accent3">
                    <a:lumMod val="75000"/>
                  </a:schemeClr>
                </a:solidFill>
                <a:latin typeface="Calibri" panose="020F0502020204030204" pitchFamily="34" charset="0"/>
                <a:cs typeface="Calibri" panose="020F0502020204030204" pitchFamily="34" charset="0"/>
              </a:rPr>
              <a:t>--they are a ‘nice-to-have’ not a ‘must-have’. ”</a:t>
            </a:r>
            <a:endParaRPr sz="2400" dirty="0">
              <a:solidFill>
                <a:schemeClr val="accent3">
                  <a:lumMod val="75000"/>
                </a:schemeClr>
              </a:solidFill>
              <a:latin typeface="Calibri" panose="020F0502020204030204" pitchFamily="34" charset="0"/>
              <a:cs typeface="Calibri" panose="020F0502020204030204" pitchFamily="34" charset="0"/>
            </a:endParaRPr>
          </a:p>
        </p:txBody>
      </p:sp>
      <p:sp>
        <p:nvSpPr>
          <p:cNvPr id="968" name="Google Shape;968;p126"/>
          <p:cNvSpPr txBox="1">
            <a:spLocks noGrp="1"/>
          </p:cNvSpPr>
          <p:nvPr>
            <p:ph sz="half" idx="4294967295"/>
          </p:nvPr>
        </p:nvSpPr>
        <p:spPr>
          <a:xfrm>
            <a:off x="6806704" y="1267573"/>
            <a:ext cx="921577" cy="1503920"/>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Jill</a:t>
            </a:r>
            <a:endParaRPr sz="2400" dirty="0">
              <a:solidFill>
                <a:srgbClr val="000000"/>
              </a:solidFill>
              <a:latin typeface="Calibri" panose="020F0502020204030204" pitchFamily="34" charset="0"/>
              <a:cs typeface="Calibri" panose="020F0502020204030204" pitchFamily="34" charset="0"/>
            </a:endParaRPr>
          </a:p>
        </p:txBody>
      </p:sp>
      <p:pic>
        <p:nvPicPr>
          <p:cNvPr id="969" name="Google Shape;969;p126" descr="Man"/>
          <p:cNvPicPr preferRelativeResize="0"/>
          <p:nvPr/>
        </p:nvPicPr>
        <p:blipFill rotWithShape="1">
          <a:blip r:embed="rId3">
            <a:alphaModFix/>
          </a:blip>
          <a:srcRect/>
          <a:stretch/>
        </p:blipFill>
        <p:spPr>
          <a:xfrm>
            <a:off x="6021307" y="1417656"/>
            <a:ext cx="914400" cy="914400"/>
          </a:xfrm>
          <a:prstGeom prst="rect">
            <a:avLst/>
          </a:prstGeom>
          <a:noFill/>
          <a:ln>
            <a:noFill/>
          </a:ln>
        </p:spPr>
      </p:pic>
      <p:sp>
        <p:nvSpPr>
          <p:cNvPr id="970" name="Google Shape;970;p126"/>
          <p:cNvSpPr txBox="1"/>
          <p:nvPr/>
        </p:nvSpPr>
        <p:spPr>
          <a:xfrm>
            <a:off x="5290911" y="2642141"/>
            <a:ext cx="4204386" cy="2642659"/>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dirty="0">
                <a:solidFill>
                  <a:schemeClr val="accent3">
                    <a:lumMod val="75000"/>
                  </a:schemeClr>
                </a:solidFill>
                <a:latin typeface="Calibri"/>
                <a:ea typeface="Calibri"/>
                <a:cs typeface="Calibri"/>
                <a:sym typeface="Calibri"/>
              </a:rPr>
              <a:t>“Phenomena and problems are </a:t>
            </a:r>
            <a:r>
              <a:rPr lang="en-US" sz="2400" b="1" dirty="0">
                <a:solidFill>
                  <a:schemeClr val="accent3">
                    <a:lumMod val="75000"/>
                  </a:schemeClr>
                </a:solidFill>
                <a:latin typeface="Calibri"/>
                <a:ea typeface="Calibri"/>
                <a:cs typeface="Calibri"/>
                <a:sym typeface="Calibri"/>
              </a:rPr>
              <a:t>essential</a:t>
            </a:r>
            <a:r>
              <a:rPr lang="en-US" sz="2400" dirty="0">
                <a:solidFill>
                  <a:schemeClr val="accent3">
                    <a:lumMod val="75000"/>
                  </a:schemeClr>
                </a:solidFill>
                <a:latin typeface="Calibri"/>
                <a:ea typeface="Calibri"/>
                <a:cs typeface="Calibri"/>
                <a:sym typeface="Calibri"/>
              </a:rPr>
              <a:t> in 3D assessments</a:t>
            </a:r>
            <a:r>
              <a:rPr lang="en-US" sz="2400" b="1" dirty="0">
                <a:solidFill>
                  <a:schemeClr val="accent3">
                    <a:lumMod val="75000"/>
                  </a:schemeClr>
                </a:solidFill>
                <a:latin typeface="Calibri"/>
                <a:ea typeface="Calibri"/>
                <a:cs typeface="Calibri"/>
                <a:sym typeface="Calibri"/>
              </a:rPr>
              <a:t>.”</a:t>
            </a:r>
            <a:endParaRPr b="1" dirty="0">
              <a:solidFill>
                <a:schemeClr val="accent3">
                  <a:lumMod val="75000"/>
                </a:schemeClr>
              </a:solidFill>
              <a:latin typeface="Calibri"/>
              <a:ea typeface="Calibri"/>
              <a:cs typeface="Calibri"/>
              <a:sym typeface="Calibri"/>
            </a:endParaRPr>
          </a:p>
        </p:txBody>
      </p:sp>
      <p:sp>
        <p:nvSpPr>
          <p:cNvPr id="971" name="Google Shape;971;p126"/>
          <p:cNvSpPr txBox="1"/>
          <p:nvPr/>
        </p:nvSpPr>
        <p:spPr>
          <a:xfrm>
            <a:off x="992660" y="5157139"/>
            <a:ext cx="7928100" cy="1129800"/>
          </a:xfrm>
          <a:prstGeom prst="rect">
            <a:avLst/>
          </a:prstGeom>
          <a:noFill/>
          <a:ln>
            <a:noFill/>
          </a:ln>
        </p:spPr>
        <p:txBody>
          <a:bodyPr spcFirstLastPara="1" wrap="square" lIns="91425" tIns="45700" rIns="91425" bIns="45700" anchor="t" anchorCtr="0">
            <a:noAutofit/>
          </a:bodyPr>
          <a:lstStyle/>
          <a:p>
            <a:pPr algn="ctr">
              <a:buClr>
                <a:srgbClr val="095595"/>
              </a:buClr>
              <a:buSzPts val="2400"/>
            </a:pPr>
            <a:r>
              <a:rPr lang="en-US" sz="2400" dirty="0">
                <a:solidFill>
                  <a:srgbClr val="095595"/>
                </a:solidFill>
                <a:latin typeface="Calibri"/>
                <a:ea typeface="Calibri"/>
                <a:cs typeface="Calibri"/>
                <a:sym typeface="Calibri"/>
              </a:rPr>
              <a:t>Do you agree with Jack or Jill?</a:t>
            </a:r>
            <a:endParaRPr dirty="0">
              <a:solidFill>
                <a:schemeClr val="dk1"/>
              </a:solidFill>
              <a:latin typeface="Calibri"/>
              <a:ea typeface="Calibri"/>
              <a:cs typeface="Calibri"/>
              <a:sym typeface="Calibri"/>
            </a:endParaRPr>
          </a:p>
        </p:txBody>
      </p:sp>
      <p:pic>
        <p:nvPicPr>
          <p:cNvPr id="973" name="Google Shape;973;p126" descr="Man"/>
          <p:cNvPicPr preferRelativeResize="0"/>
          <p:nvPr/>
        </p:nvPicPr>
        <p:blipFill rotWithShape="1">
          <a:blip r:embed="rId4">
            <a:alphaModFix/>
          </a:blip>
          <a:srcRect/>
          <a:stretch/>
        </p:blipFill>
        <p:spPr>
          <a:xfrm>
            <a:off x="1981207" y="1417731"/>
            <a:ext cx="914400" cy="914400"/>
          </a:xfrm>
          <a:prstGeom prst="rect">
            <a:avLst/>
          </a:prstGeom>
          <a:noFill/>
          <a:ln>
            <a:noFill/>
          </a:ln>
        </p:spPr>
      </p:pic>
    </p:spTree>
    <p:extLst>
      <p:ext uri="{BB962C8B-B14F-4D97-AF65-F5344CB8AC3E}">
        <p14:creationId xmlns:p14="http://schemas.microsoft.com/office/powerpoint/2010/main" val="302805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r>
              <a:rPr lang="en-US" dirty="0"/>
              <a:t>Thought Experiment </a:t>
            </a:r>
            <a:r>
              <a:rPr lang="en-US" dirty="0" smtClean="0"/>
              <a:t>#2</a:t>
            </a:r>
            <a:endParaRPr dirty="0"/>
          </a:p>
        </p:txBody>
      </p:sp>
      <p:sp>
        <p:nvSpPr>
          <p:cNvPr id="496" name="Google Shape;496;p80"/>
          <p:cNvSpPr txBox="1">
            <a:spLocks noGrp="1"/>
          </p:cNvSpPr>
          <p:nvPr>
            <p:ph type="body" sz="quarter" idx="13"/>
          </p:nvPr>
        </p:nvSpPr>
        <p:spPr>
          <a:xfrm>
            <a:off x="2315877" y="1499769"/>
            <a:ext cx="1349801" cy="1099475"/>
          </a:xfrm>
          <a:prstGeom prst="rect">
            <a:avLst/>
          </a:prstGeom>
          <a:noFill/>
          <a:ln>
            <a:noFill/>
          </a:ln>
        </p:spPr>
        <p:txBody>
          <a:bodyPr spcFirstLastPara="1" wrap="square" lIns="91425" tIns="45700" rIns="91425" bIns="4570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Jack </a:t>
            </a:r>
            <a:endParaRPr sz="2400" dirty="0">
              <a:solidFill>
                <a:srgbClr val="000000"/>
              </a:solidFill>
              <a:latin typeface="Calibri" panose="020F0502020204030204" pitchFamily="34" charset="0"/>
              <a:cs typeface="Calibri" panose="020F0502020204030204" pitchFamily="34" charset="0"/>
            </a:endParaRPr>
          </a:p>
        </p:txBody>
      </p:sp>
      <p:sp>
        <p:nvSpPr>
          <p:cNvPr id="502" name="Google Shape;502;p8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a:pPr>
                <a:buClr>
                  <a:srgbClr val="000000"/>
                </a:buClr>
              </a:pPr>
              <a:t>14</a:t>
            </a:fld>
            <a:endParaRPr/>
          </a:p>
        </p:txBody>
      </p:sp>
      <p:sp>
        <p:nvSpPr>
          <p:cNvPr id="497" name="Google Shape;497;p80"/>
          <p:cNvSpPr txBox="1">
            <a:spLocks noGrp="1"/>
          </p:cNvSpPr>
          <p:nvPr>
            <p:ph type="body" idx="4294967295"/>
          </p:nvPr>
        </p:nvSpPr>
        <p:spPr>
          <a:xfrm>
            <a:off x="813932" y="2745111"/>
            <a:ext cx="4040188" cy="2506662"/>
          </a:xfrm>
          <a:prstGeom prst="rect">
            <a:avLst/>
          </a:prstGeom>
          <a:noFill/>
          <a:ln>
            <a:noFill/>
          </a:ln>
        </p:spPr>
        <p:txBody>
          <a:bodyPr spcFirstLastPara="1" wrap="square" lIns="91425" tIns="45700" rIns="91425" bIns="45700" anchor="t" anchorCtr="0">
            <a:noAutofit/>
          </a:bodyPr>
          <a:lstStyle/>
          <a:p>
            <a:pPr marL="0" indent="0">
              <a:spcBef>
                <a:spcPts val="0"/>
              </a:spcBef>
              <a:spcAft>
                <a:spcPts val="1600"/>
              </a:spcAft>
              <a:buNone/>
            </a:pPr>
            <a:r>
              <a:rPr lang="en-US" sz="2400" dirty="0">
                <a:solidFill>
                  <a:schemeClr val="accent3">
                    <a:lumMod val="75000"/>
                  </a:schemeClr>
                </a:solidFill>
                <a:latin typeface="Calibri" panose="020F0502020204030204" pitchFamily="34" charset="0"/>
                <a:cs typeface="Calibri" panose="020F0502020204030204" pitchFamily="34" charset="0"/>
              </a:rPr>
              <a:t>“I care most about whether students l</a:t>
            </a:r>
            <a:r>
              <a:rPr lang="en-US" sz="2400" b="1" dirty="0">
                <a:solidFill>
                  <a:schemeClr val="accent3">
                    <a:lumMod val="75000"/>
                  </a:schemeClr>
                </a:solidFill>
                <a:latin typeface="Calibri" panose="020F0502020204030204" pitchFamily="34" charset="0"/>
                <a:cs typeface="Calibri" panose="020F0502020204030204" pitchFamily="34" charset="0"/>
              </a:rPr>
              <a:t>earned what they were supposed to, as described by the standards (grade-specified PEs, SEPs, CCCs, DCIs)</a:t>
            </a:r>
            <a:r>
              <a:rPr lang="en-US" sz="2400" dirty="0">
                <a:solidFill>
                  <a:schemeClr val="accent3">
                    <a:lumMod val="75000"/>
                  </a:schemeClr>
                </a:solidFill>
                <a:latin typeface="Calibri" panose="020F0502020204030204" pitchFamily="34" charset="0"/>
                <a:cs typeface="Calibri" panose="020F0502020204030204" pitchFamily="34" charset="0"/>
              </a:rPr>
              <a:t>.”</a:t>
            </a:r>
            <a:endParaRPr sz="2400" dirty="0">
              <a:solidFill>
                <a:schemeClr val="accent3">
                  <a:lumMod val="75000"/>
                </a:schemeClr>
              </a:solidFill>
              <a:latin typeface="Calibri" panose="020F0502020204030204" pitchFamily="34" charset="0"/>
              <a:cs typeface="Calibri" panose="020F0502020204030204" pitchFamily="34" charset="0"/>
            </a:endParaRPr>
          </a:p>
        </p:txBody>
      </p:sp>
      <p:sp>
        <p:nvSpPr>
          <p:cNvPr id="498" name="Google Shape;498;p80"/>
          <p:cNvSpPr txBox="1">
            <a:spLocks noGrp="1"/>
          </p:cNvSpPr>
          <p:nvPr>
            <p:ph type="body" idx="4294967295"/>
          </p:nvPr>
        </p:nvSpPr>
        <p:spPr>
          <a:xfrm>
            <a:off x="6912492" y="1678058"/>
            <a:ext cx="593208" cy="639763"/>
          </a:xfrm>
          <a:prstGeom prst="rect">
            <a:avLst/>
          </a:prstGeom>
          <a:noFill/>
          <a:ln>
            <a:noFill/>
          </a:ln>
        </p:spPr>
        <p:txBody>
          <a:bodyPr spcFirstLastPara="1" wrap="square" lIns="91425" tIns="45700" rIns="91425" bIns="4570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Jill</a:t>
            </a:r>
            <a:endParaRPr sz="2400" dirty="0">
              <a:solidFill>
                <a:srgbClr val="000000"/>
              </a:solidFill>
              <a:latin typeface="Calibri" panose="020F0502020204030204" pitchFamily="34" charset="0"/>
              <a:cs typeface="Calibri" panose="020F0502020204030204" pitchFamily="34" charset="0"/>
            </a:endParaRPr>
          </a:p>
        </p:txBody>
      </p:sp>
      <p:pic>
        <p:nvPicPr>
          <p:cNvPr id="499" name="Google Shape;499;p80" descr="Man"/>
          <p:cNvPicPr preferRelativeResize="0"/>
          <p:nvPr/>
        </p:nvPicPr>
        <p:blipFill rotWithShape="1">
          <a:blip r:embed="rId3">
            <a:alphaModFix/>
          </a:blip>
          <a:srcRect/>
          <a:stretch/>
        </p:blipFill>
        <p:spPr>
          <a:xfrm>
            <a:off x="6097650" y="1503654"/>
            <a:ext cx="914400" cy="914400"/>
          </a:xfrm>
          <a:prstGeom prst="rect">
            <a:avLst/>
          </a:prstGeom>
          <a:noFill/>
          <a:ln>
            <a:noFill/>
          </a:ln>
        </p:spPr>
      </p:pic>
      <p:sp>
        <p:nvSpPr>
          <p:cNvPr id="500" name="Google Shape;500;p80"/>
          <p:cNvSpPr txBox="1"/>
          <p:nvPr/>
        </p:nvSpPr>
        <p:spPr>
          <a:xfrm>
            <a:off x="5358255" y="2725558"/>
            <a:ext cx="4040100" cy="2507100"/>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dirty="0">
                <a:solidFill>
                  <a:srgbClr val="095595"/>
                </a:solidFill>
                <a:latin typeface="Calibri"/>
                <a:ea typeface="Calibri"/>
                <a:cs typeface="Calibri"/>
                <a:sym typeface="Calibri"/>
              </a:rPr>
              <a:t>“I care most about whether students can </a:t>
            </a:r>
            <a:r>
              <a:rPr lang="en-US" sz="2400" b="1" dirty="0">
                <a:solidFill>
                  <a:srgbClr val="095595"/>
                </a:solidFill>
                <a:latin typeface="Calibri"/>
                <a:ea typeface="Calibri"/>
                <a:cs typeface="Calibri"/>
                <a:sym typeface="Calibri"/>
              </a:rPr>
              <a:t>flexibly make sense of different kinds of phenomena and problems, using the DCIs, SEPs, and CCCs as needed.”</a:t>
            </a:r>
            <a:endParaRPr b="1" dirty="0">
              <a:solidFill>
                <a:schemeClr val="dk1"/>
              </a:solidFill>
              <a:latin typeface="Calibri"/>
              <a:ea typeface="Calibri"/>
              <a:cs typeface="Calibri"/>
              <a:sym typeface="Calibri"/>
            </a:endParaRPr>
          </a:p>
        </p:txBody>
      </p:sp>
      <p:sp>
        <p:nvSpPr>
          <p:cNvPr id="501" name="Google Shape;501;p80"/>
          <p:cNvSpPr txBox="1"/>
          <p:nvPr/>
        </p:nvSpPr>
        <p:spPr>
          <a:xfrm>
            <a:off x="609600" y="5397641"/>
            <a:ext cx="7928100" cy="1129800"/>
          </a:xfrm>
          <a:prstGeom prst="rect">
            <a:avLst/>
          </a:prstGeom>
          <a:noFill/>
          <a:ln>
            <a:noFill/>
          </a:ln>
        </p:spPr>
        <p:txBody>
          <a:bodyPr spcFirstLastPara="1" wrap="square" lIns="91425" tIns="45700" rIns="91425" bIns="45700" anchor="t" anchorCtr="0">
            <a:noAutofit/>
          </a:bodyPr>
          <a:lstStyle/>
          <a:p>
            <a:pPr algn="ctr">
              <a:buClr>
                <a:srgbClr val="095595"/>
              </a:buClr>
              <a:buSzPts val="2400"/>
            </a:pPr>
            <a:r>
              <a:rPr lang="en-US" sz="2400" dirty="0">
                <a:solidFill>
                  <a:srgbClr val="095595"/>
                </a:solidFill>
                <a:latin typeface="Calibri"/>
                <a:ea typeface="Calibri"/>
                <a:cs typeface="Calibri"/>
                <a:sym typeface="Calibri"/>
              </a:rPr>
              <a:t>Do you agree with Jack or Jill?</a:t>
            </a:r>
            <a:endParaRPr dirty="0">
              <a:solidFill>
                <a:schemeClr val="dk1"/>
              </a:solidFill>
              <a:latin typeface="Calibri"/>
              <a:ea typeface="Calibri"/>
              <a:cs typeface="Calibri"/>
              <a:sym typeface="Calibri"/>
            </a:endParaRPr>
          </a:p>
        </p:txBody>
      </p:sp>
      <p:pic>
        <p:nvPicPr>
          <p:cNvPr id="503" name="Google Shape;503;p80" descr="Man"/>
          <p:cNvPicPr preferRelativeResize="0"/>
          <p:nvPr/>
        </p:nvPicPr>
        <p:blipFill rotWithShape="1">
          <a:blip r:embed="rId4">
            <a:alphaModFix/>
          </a:blip>
          <a:srcRect/>
          <a:stretch/>
        </p:blipFill>
        <p:spPr>
          <a:xfrm>
            <a:off x="1534143" y="1435511"/>
            <a:ext cx="914400" cy="914400"/>
          </a:xfrm>
          <a:prstGeom prst="rect">
            <a:avLst/>
          </a:prstGeom>
          <a:noFill/>
          <a:ln>
            <a:noFill/>
          </a:ln>
        </p:spPr>
      </p:pic>
    </p:spTree>
    <p:extLst>
      <p:ext uri="{BB962C8B-B14F-4D97-AF65-F5344CB8AC3E}">
        <p14:creationId xmlns:p14="http://schemas.microsoft.com/office/powerpoint/2010/main" val="13692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28"/>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dirty="0"/>
              <a:t>Thought Experiment #3</a:t>
            </a:r>
            <a:endParaRPr dirty="0"/>
          </a:p>
        </p:txBody>
      </p:sp>
      <p:sp>
        <p:nvSpPr>
          <p:cNvPr id="992" name="Google Shape;992;p128"/>
          <p:cNvSpPr txBox="1">
            <a:spLocks noGrp="1"/>
          </p:cNvSpPr>
          <p:nvPr>
            <p:ph type="body" sz="quarter" idx="13"/>
          </p:nvPr>
        </p:nvSpPr>
        <p:spPr>
          <a:xfrm>
            <a:off x="989137" y="2431960"/>
            <a:ext cx="3547593" cy="3301380"/>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1600"/>
              </a:spcAft>
              <a:buNone/>
            </a:pPr>
            <a:r>
              <a:rPr lang="en-US" sz="2400" dirty="0">
                <a:solidFill>
                  <a:schemeClr val="accent3">
                    <a:lumMod val="75000"/>
                  </a:schemeClr>
                </a:solidFill>
                <a:latin typeface="Calibri" panose="020F0502020204030204" pitchFamily="34" charset="0"/>
                <a:cs typeface="Calibri" panose="020F0502020204030204" pitchFamily="34" charset="0"/>
              </a:rPr>
              <a:t>“If we focus on sense-making in assessments, the three dimensions will </a:t>
            </a:r>
            <a:r>
              <a:rPr lang="en-US" sz="2400" b="1" dirty="0">
                <a:solidFill>
                  <a:schemeClr val="accent3">
                    <a:lumMod val="75000"/>
                  </a:schemeClr>
                </a:solidFill>
                <a:latin typeface="Calibri" panose="020F0502020204030204" pitchFamily="34" charset="0"/>
                <a:cs typeface="Calibri" panose="020F0502020204030204" pitchFamily="34" charset="0"/>
              </a:rPr>
              <a:t>naturally emerge</a:t>
            </a:r>
            <a:r>
              <a:rPr lang="en-US" sz="2400" dirty="0">
                <a:solidFill>
                  <a:schemeClr val="accent3">
                    <a:lumMod val="75000"/>
                  </a:schemeClr>
                </a:solidFill>
                <a:latin typeface="Calibri" panose="020F0502020204030204" pitchFamily="34" charset="0"/>
                <a:cs typeface="Calibri" panose="020F0502020204030204" pitchFamily="34" charset="0"/>
              </a:rPr>
              <a:t> in student performance/responses.”</a:t>
            </a:r>
            <a:endParaRPr sz="2400" dirty="0">
              <a:solidFill>
                <a:schemeClr val="accent3">
                  <a:lumMod val="75000"/>
                </a:schemeClr>
              </a:solidFill>
              <a:latin typeface="Calibri" panose="020F0502020204030204" pitchFamily="34" charset="0"/>
              <a:cs typeface="Calibri" panose="020F0502020204030204" pitchFamily="34" charset="0"/>
            </a:endParaRPr>
          </a:p>
        </p:txBody>
      </p:sp>
      <p:sp>
        <p:nvSpPr>
          <p:cNvPr id="995" name="Google Shape;995;p128"/>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15</a:t>
            </a:fld>
            <a:endParaRPr/>
          </a:p>
        </p:txBody>
      </p:sp>
      <p:sp>
        <p:nvSpPr>
          <p:cNvPr id="996" name="Google Shape;996;p128"/>
          <p:cNvSpPr txBox="1">
            <a:spLocks noGrp="1"/>
          </p:cNvSpPr>
          <p:nvPr>
            <p:ph type="body" idx="4294967295"/>
          </p:nvPr>
        </p:nvSpPr>
        <p:spPr>
          <a:xfrm>
            <a:off x="2613732" y="1684296"/>
            <a:ext cx="717289" cy="638944"/>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Jack</a:t>
            </a:r>
            <a:r>
              <a:rPr lang="en-US" b="1" dirty="0">
                <a:solidFill>
                  <a:srgbClr val="000000"/>
                </a:solidFill>
              </a:rPr>
              <a:t> </a:t>
            </a:r>
            <a:endParaRPr sz="3200" dirty="0">
              <a:solidFill>
                <a:srgbClr val="000000"/>
              </a:solidFill>
            </a:endParaRPr>
          </a:p>
        </p:txBody>
      </p:sp>
      <p:sp>
        <p:nvSpPr>
          <p:cNvPr id="997" name="Google Shape;997;p128"/>
          <p:cNvSpPr txBox="1">
            <a:spLocks noGrp="1"/>
          </p:cNvSpPr>
          <p:nvPr>
            <p:ph type="body" idx="4294967295"/>
          </p:nvPr>
        </p:nvSpPr>
        <p:spPr>
          <a:xfrm>
            <a:off x="6707207" y="1695483"/>
            <a:ext cx="1078375" cy="639763"/>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Jill</a:t>
            </a:r>
            <a:endParaRPr sz="2400" dirty="0">
              <a:solidFill>
                <a:srgbClr val="000000"/>
              </a:solidFill>
              <a:latin typeface="Calibri" panose="020F0502020204030204" pitchFamily="34" charset="0"/>
              <a:cs typeface="Calibri" panose="020F0502020204030204" pitchFamily="34" charset="0"/>
            </a:endParaRPr>
          </a:p>
        </p:txBody>
      </p:sp>
      <p:sp>
        <p:nvSpPr>
          <p:cNvPr id="993" name="Google Shape;993;p128"/>
          <p:cNvSpPr txBox="1"/>
          <p:nvPr/>
        </p:nvSpPr>
        <p:spPr>
          <a:xfrm>
            <a:off x="4994809" y="2429712"/>
            <a:ext cx="4040100" cy="3473700"/>
          </a:xfrm>
          <a:prstGeom prst="rect">
            <a:avLst/>
          </a:prstGeom>
          <a:noFill/>
          <a:ln>
            <a:noFill/>
          </a:ln>
        </p:spPr>
        <p:txBody>
          <a:bodyPr spcFirstLastPara="1" wrap="square" lIns="91425" tIns="45700" rIns="91425" bIns="45700" anchor="t" anchorCtr="0">
            <a:noAutofit/>
          </a:bodyPr>
          <a:lstStyle/>
          <a:p>
            <a:r>
              <a:rPr lang="en-US" sz="2400" dirty="0">
                <a:solidFill>
                  <a:srgbClr val="095595"/>
                </a:solidFill>
                <a:latin typeface="Calibri"/>
                <a:ea typeface="Calibri"/>
                <a:cs typeface="Calibri"/>
                <a:sym typeface="Calibri"/>
              </a:rPr>
              <a:t>“Assessments need to be designed to </a:t>
            </a:r>
            <a:r>
              <a:rPr lang="en-US" sz="2400" b="1" dirty="0">
                <a:solidFill>
                  <a:srgbClr val="095595"/>
                </a:solidFill>
                <a:latin typeface="Calibri"/>
                <a:ea typeface="Calibri"/>
                <a:cs typeface="Calibri"/>
                <a:sym typeface="Calibri"/>
              </a:rPr>
              <a:t>specifically elicit each targeted dimension</a:t>
            </a:r>
            <a:r>
              <a:rPr lang="en-US" sz="2400" dirty="0">
                <a:solidFill>
                  <a:srgbClr val="095595"/>
                </a:solidFill>
                <a:latin typeface="Calibri"/>
                <a:ea typeface="Calibri"/>
                <a:cs typeface="Calibri"/>
                <a:sym typeface="Calibri"/>
              </a:rPr>
              <a:t>--the specific CCC, DCI, and SEP elements that we want to surface</a:t>
            </a:r>
            <a:r>
              <a:rPr lang="en-US" sz="2400" b="1" dirty="0">
                <a:solidFill>
                  <a:srgbClr val="095595"/>
                </a:solidFill>
                <a:latin typeface="Calibri"/>
                <a:ea typeface="Calibri"/>
                <a:cs typeface="Calibri"/>
                <a:sym typeface="Calibri"/>
              </a:rPr>
              <a:t>.</a:t>
            </a:r>
            <a:r>
              <a:rPr lang="en-US" sz="2400" dirty="0">
                <a:solidFill>
                  <a:srgbClr val="095595"/>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994" name="Google Shape;994;p128"/>
          <p:cNvSpPr txBox="1"/>
          <p:nvPr/>
        </p:nvSpPr>
        <p:spPr>
          <a:xfrm>
            <a:off x="648730" y="5464100"/>
            <a:ext cx="7928100" cy="1129500"/>
          </a:xfrm>
          <a:prstGeom prst="rect">
            <a:avLst/>
          </a:prstGeom>
          <a:noFill/>
          <a:ln>
            <a:noFill/>
          </a:ln>
        </p:spPr>
        <p:txBody>
          <a:bodyPr spcFirstLastPara="1" wrap="square" lIns="91425" tIns="45700" rIns="91425" bIns="45700" anchor="t" anchorCtr="0">
            <a:noAutofit/>
          </a:bodyPr>
          <a:lstStyle/>
          <a:p>
            <a:pPr algn="ctr">
              <a:buClr>
                <a:srgbClr val="095595"/>
              </a:buClr>
              <a:buSzPts val="2400"/>
            </a:pPr>
            <a:r>
              <a:rPr lang="en-US" sz="2400" dirty="0">
                <a:solidFill>
                  <a:srgbClr val="095595"/>
                </a:solidFill>
                <a:latin typeface="Calibri"/>
                <a:ea typeface="Calibri"/>
                <a:cs typeface="Calibri"/>
                <a:sym typeface="Calibri"/>
              </a:rPr>
              <a:t>Do you agree with Jack or Jill?</a:t>
            </a:r>
            <a:endParaRPr dirty="0">
              <a:solidFill>
                <a:schemeClr val="dk1"/>
              </a:solidFill>
              <a:latin typeface="Calibri"/>
              <a:ea typeface="Calibri"/>
              <a:cs typeface="Calibri"/>
              <a:sym typeface="Calibri"/>
            </a:endParaRPr>
          </a:p>
        </p:txBody>
      </p:sp>
      <p:pic>
        <p:nvPicPr>
          <p:cNvPr id="998" name="Google Shape;998;p128" descr="Man"/>
          <p:cNvPicPr preferRelativeResize="0"/>
          <p:nvPr/>
        </p:nvPicPr>
        <p:blipFill rotWithShape="1">
          <a:blip r:embed="rId3">
            <a:alphaModFix/>
          </a:blip>
          <a:srcRect/>
          <a:stretch/>
        </p:blipFill>
        <p:spPr>
          <a:xfrm>
            <a:off x="6021407" y="1554981"/>
            <a:ext cx="685800" cy="685800"/>
          </a:xfrm>
          <a:prstGeom prst="rect">
            <a:avLst/>
          </a:prstGeom>
          <a:noFill/>
          <a:ln>
            <a:noFill/>
          </a:ln>
        </p:spPr>
      </p:pic>
      <p:pic>
        <p:nvPicPr>
          <p:cNvPr id="999" name="Google Shape;999;p128" descr="Man"/>
          <p:cNvPicPr preferRelativeResize="0"/>
          <p:nvPr/>
        </p:nvPicPr>
        <p:blipFill rotWithShape="1">
          <a:blip r:embed="rId4">
            <a:alphaModFix/>
          </a:blip>
          <a:srcRect/>
          <a:stretch/>
        </p:blipFill>
        <p:spPr>
          <a:xfrm>
            <a:off x="1871040" y="1633450"/>
            <a:ext cx="685800" cy="685800"/>
          </a:xfrm>
          <a:prstGeom prst="rect">
            <a:avLst/>
          </a:prstGeom>
          <a:noFill/>
          <a:ln>
            <a:noFill/>
          </a:ln>
        </p:spPr>
      </p:pic>
    </p:spTree>
    <p:extLst>
      <p:ext uri="{BB962C8B-B14F-4D97-AF65-F5344CB8AC3E}">
        <p14:creationId xmlns:p14="http://schemas.microsoft.com/office/powerpoint/2010/main" val="290000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29"/>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sz="3600" dirty="0"/>
              <a:t>Thought Experiment #4</a:t>
            </a:r>
            <a:endParaRPr sz="3600" dirty="0"/>
          </a:p>
        </p:txBody>
      </p:sp>
      <p:sp>
        <p:nvSpPr>
          <p:cNvPr id="1005" name="Google Shape;1005;p129"/>
          <p:cNvSpPr txBox="1">
            <a:spLocks noGrp="1"/>
          </p:cNvSpPr>
          <p:nvPr>
            <p:ph type="body" sz="quarter" idx="13"/>
          </p:nvPr>
        </p:nvSpPr>
        <p:spPr>
          <a:xfrm>
            <a:off x="2753754" y="1493807"/>
            <a:ext cx="730851" cy="974093"/>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Jack</a:t>
            </a:r>
            <a:r>
              <a:rPr lang="en-US" b="1" dirty="0">
                <a:solidFill>
                  <a:srgbClr val="000000"/>
                </a:solidFill>
              </a:rPr>
              <a:t> </a:t>
            </a:r>
            <a:endParaRPr sz="3200" dirty="0">
              <a:solidFill>
                <a:srgbClr val="000000"/>
              </a:solidFill>
            </a:endParaRPr>
          </a:p>
        </p:txBody>
      </p:sp>
      <p:sp>
        <p:nvSpPr>
          <p:cNvPr id="1011" name="Google Shape;1011;p129"/>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16</a:t>
            </a:fld>
            <a:endParaRPr/>
          </a:p>
        </p:txBody>
      </p:sp>
      <p:sp>
        <p:nvSpPr>
          <p:cNvPr id="1006" name="Google Shape;1006;p129"/>
          <p:cNvSpPr txBox="1">
            <a:spLocks noGrp="1"/>
          </p:cNvSpPr>
          <p:nvPr>
            <p:ph type="body" idx="4294967295"/>
          </p:nvPr>
        </p:nvSpPr>
        <p:spPr>
          <a:xfrm>
            <a:off x="1320730" y="2735160"/>
            <a:ext cx="3533390" cy="2730482"/>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1600"/>
              </a:spcAft>
              <a:buNone/>
            </a:pPr>
            <a:r>
              <a:rPr lang="en-US" sz="2200" dirty="0">
                <a:solidFill>
                  <a:srgbClr val="095595"/>
                </a:solidFill>
                <a:latin typeface="Calibri"/>
                <a:ea typeface="Calibri"/>
                <a:cs typeface="Calibri"/>
                <a:sym typeface="Calibri"/>
              </a:rPr>
              <a:t>“It is more important that assessments </a:t>
            </a:r>
            <a:r>
              <a:rPr lang="en-US" sz="2200" b="1" dirty="0">
                <a:solidFill>
                  <a:srgbClr val="095595"/>
                </a:solidFill>
                <a:latin typeface="Calibri"/>
                <a:ea typeface="Calibri"/>
                <a:cs typeface="Calibri"/>
                <a:sym typeface="Calibri"/>
              </a:rPr>
              <a:t>value student agency, identity, and interest </a:t>
            </a:r>
            <a:r>
              <a:rPr lang="en-US" sz="2200" dirty="0">
                <a:solidFill>
                  <a:srgbClr val="095595"/>
                </a:solidFill>
                <a:latin typeface="Calibri"/>
                <a:ea typeface="Calibri"/>
                <a:cs typeface="Calibri"/>
                <a:sym typeface="Calibri"/>
              </a:rPr>
              <a:t>because they will never use the targeted science ideas if learning isn’t meaningful to them.”</a:t>
            </a:r>
            <a:endParaRPr lang="en-US" sz="2200" b="1" dirty="0">
              <a:solidFill>
                <a:schemeClr val="dk1"/>
              </a:solidFill>
              <a:latin typeface="Calibri"/>
              <a:ea typeface="Calibri"/>
              <a:cs typeface="Calibri"/>
              <a:sym typeface="Calibri"/>
            </a:endParaRPr>
          </a:p>
          <a:p>
            <a:pPr marL="0" indent="0">
              <a:spcBef>
                <a:spcPts val="0"/>
              </a:spcBef>
              <a:spcAft>
                <a:spcPts val="1600"/>
              </a:spcAft>
              <a:buNone/>
            </a:pPr>
            <a:endParaRPr sz="2200" dirty="0">
              <a:solidFill>
                <a:schemeClr val="accent3">
                  <a:lumMod val="75000"/>
                </a:schemeClr>
              </a:solidFill>
              <a:latin typeface="Calibri" panose="020F0502020204030204" pitchFamily="34" charset="0"/>
              <a:cs typeface="Calibri" panose="020F0502020204030204" pitchFamily="34" charset="0"/>
            </a:endParaRPr>
          </a:p>
        </p:txBody>
      </p:sp>
      <p:sp>
        <p:nvSpPr>
          <p:cNvPr id="1007" name="Google Shape;1007;p129"/>
          <p:cNvSpPr txBox="1">
            <a:spLocks noGrp="1"/>
          </p:cNvSpPr>
          <p:nvPr>
            <p:ph type="body" idx="4294967295"/>
          </p:nvPr>
        </p:nvSpPr>
        <p:spPr>
          <a:xfrm>
            <a:off x="6832899" y="1746852"/>
            <a:ext cx="909551" cy="639763"/>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Jill</a:t>
            </a:r>
            <a:endParaRPr sz="2400" dirty="0">
              <a:solidFill>
                <a:srgbClr val="000000"/>
              </a:solidFill>
              <a:latin typeface="Calibri" panose="020F0502020204030204" pitchFamily="34" charset="0"/>
              <a:cs typeface="Calibri" panose="020F0502020204030204" pitchFamily="34" charset="0"/>
            </a:endParaRPr>
          </a:p>
        </p:txBody>
      </p:sp>
      <p:pic>
        <p:nvPicPr>
          <p:cNvPr id="1008" name="Google Shape;1008;p129" descr="Man"/>
          <p:cNvPicPr preferRelativeResize="0"/>
          <p:nvPr/>
        </p:nvPicPr>
        <p:blipFill rotWithShape="1">
          <a:blip r:embed="rId3">
            <a:alphaModFix/>
          </a:blip>
          <a:srcRect/>
          <a:stretch/>
        </p:blipFill>
        <p:spPr>
          <a:xfrm>
            <a:off x="6021307" y="1417656"/>
            <a:ext cx="914400" cy="914400"/>
          </a:xfrm>
          <a:prstGeom prst="rect">
            <a:avLst/>
          </a:prstGeom>
          <a:noFill/>
          <a:ln>
            <a:noFill/>
          </a:ln>
        </p:spPr>
      </p:pic>
      <p:sp>
        <p:nvSpPr>
          <p:cNvPr id="1009" name="Google Shape;1009;p129"/>
          <p:cNvSpPr txBox="1"/>
          <p:nvPr/>
        </p:nvSpPr>
        <p:spPr>
          <a:xfrm>
            <a:off x="5267624" y="2787691"/>
            <a:ext cx="4040100" cy="2507100"/>
          </a:xfrm>
          <a:prstGeom prst="rect">
            <a:avLst/>
          </a:prstGeom>
          <a:noFill/>
          <a:ln>
            <a:noFill/>
          </a:ln>
        </p:spPr>
        <p:txBody>
          <a:bodyPr spcFirstLastPara="1" wrap="square" lIns="91425" tIns="45700" rIns="91425" bIns="45700" anchor="t" anchorCtr="0">
            <a:noAutofit/>
          </a:bodyPr>
          <a:lstStyle/>
          <a:p>
            <a:pPr>
              <a:spcAft>
                <a:spcPts val="1600"/>
              </a:spcAft>
            </a:pPr>
            <a:r>
              <a:rPr lang="en-US" sz="2200">
                <a:solidFill>
                  <a:schemeClr val="accent3">
                    <a:lumMod val="75000"/>
                  </a:schemeClr>
                </a:solidFill>
                <a:latin typeface="Calibri" panose="020F0502020204030204" pitchFamily="34" charset="0"/>
                <a:cs typeface="Calibri" panose="020F0502020204030204" pitchFamily="34" charset="0"/>
              </a:rPr>
              <a:t>“It is more important to </a:t>
            </a:r>
            <a:r>
              <a:rPr lang="en-US" sz="2200" b="1">
                <a:solidFill>
                  <a:schemeClr val="accent3">
                    <a:lumMod val="75000"/>
                  </a:schemeClr>
                </a:solidFill>
                <a:latin typeface="Calibri" panose="020F0502020204030204" pitchFamily="34" charset="0"/>
                <a:cs typeface="Calibri" panose="020F0502020204030204" pitchFamily="34" charset="0"/>
              </a:rPr>
              <a:t>assess the SEPs, DCIs, and CCCs, even if that means trading off factors like student interest,</a:t>
            </a:r>
            <a:r>
              <a:rPr lang="en-US" sz="2200">
                <a:solidFill>
                  <a:schemeClr val="accent3">
                    <a:lumMod val="75000"/>
                  </a:schemeClr>
                </a:solidFill>
                <a:latin typeface="Calibri" panose="020F0502020204030204" pitchFamily="34" charset="0"/>
                <a:cs typeface="Calibri" panose="020F0502020204030204" pitchFamily="34" charset="0"/>
              </a:rPr>
              <a:t> because that is how we ensure all students have the tools they need to engage with the world.”</a:t>
            </a:r>
            <a:endParaRPr lang="en-US" sz="2200" dirty="0">
              <a:solidFill>
                <a:schemeClr val="accent3">
                  <a:lumMod val="75000"/>
                </a:schemeClr>
              </a:solidFill>
              <a:latin typeface="Calibri" panose="020F0502020204030204" pitchFamily="34" charset="0"/>
              <a:cs typeface="Calibri" panose="020F0502020204030204" pitchFamily="34" charset="0"/>
            </a:endParaRPr>
          </a:p>
        </p:txBody>
      </p:sp>
      <p:sp>
        <p:nvSpPr>
          <p:cNvPr id="1010" name="Google Shape;1010;p129"/>
          <p:cNvSpPr txBox="1"/>
          <p:nvPr/>
        </p:nvSpPr>
        <p:spPr>
          <a:xfrm>
            <a:off x="1186093" y="6103581"/>
            <a:ext cx="7928100" cy="1129800"/>
          </a:xfrm>
          <a:prstGeom prst="rect">
            <a:avLst/>
          </a:prstGeom>
          <a:noFill/>
          <a:ln>
            <a:noFill/>
          </a:ln>
        </p:spPr>
        <p:txBody>
          <a:bodyPr spcFirstLastPara="1" wrap="square" lIns="91425" tIns="45700" rIns="91425" bIns="45700" anchor="t" anchorCtr="0">
            <a:noAutofit/>
          </a:bodyPr>
          <a:lstStyle/>
          <a:p>
            <a:pPr algn="ctr">
              <a:buClr>
                <a:srgbClr val="095595"/>
              </a:buClr>
              <a:buSzPts val="2400"/>
            </a:pPr>
            <a:r>
              <a:rPr lang="en-US" sz="2400" dirty="0">
                <a:solidFill>
                  <a:srgbClr val="095595"/>
                </a:solidFill>
                <a:latin typeface="Calibri"/>
                <a:ea typeface="Calibri"/>
                <a:cs typeface="Calibri"/>
                <a:sym typeface="Calibri"/>
              </a:rPr>
              <a:t>Do you agree with Jack or Jill?</a:t>
            </a:r>
            <a:endParaRPr dirty="0">
              <a:solidFill>
                <a:schemeClr val="dk1"/>
              </a:solidFill>
              <a:latin typeface="Calibri"/>
              <a:ea typeface="Calibri"/>
              <a:cs typeface="Calibri"/>
              <a:sym typeface="Calibri"/>
            </a:endParaRPr>
          </a:p>
        </p:txBody>
      </p:sp>
      <p:pic>
        <p:nvPicPr>
          <p:cNvPr id="1012" name="Google Shape;1012;p129" descr="Man"/>
          <p:cNvPicPr preferRelativeResize="0"/>
          <p:nvPr/>
        </p:nvPicPr>
        <p:blipFill rotWithShape="1">
          <a:blip r:embed="rId4">
            <a:alphaModFix/>
          </a:blip>
          <a:srcRect/>
          <a:stretch/>
        </p:blipFill>
        <p:spPr>
          <a:xfrm>
            <a:off x="1981207" y="1417731"/>
            <a:ext cx="914400" cy="914400"/>
          </a:xfrm>
          <a:prstGeom prst="rect">
            <a:avLst/>
          </a:prstGeom>
          <a:noFill/>
          <a:ln>
            <a:noFill/>
          </a:ln>
        </p:spPr>
      </p:pic>
    </p:spTree>
    <p:extLst>
      <p:ext uri="{BB962C8B-B14F-4D97-AF65-F5344CB8AC3E}">
        <p14:creationId xmlns:p14="http://schemas.microsoft.com/office/powerpoint/2010/main" val="333986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30"/>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dirty="0"/>
              <a:t>Thought Experiment #5</a:t>
            </a:r>
            <a:endParaRPr dirty="0"/>
          </a:p>
        </p:txBody>
      </p:sp>
      <p:sp>
        <p:nvSpPr>
          <p:cNvPr id="1018" name="Google Shape;1018;p130"/>
          <p:cNvSpPr txBox="1">
            <a:spLocks noGrp="1"/>
          </p:cNvSpPr>
          <p:nvPr>
            <p:ph type="body" sz="quarter" idx="13"/>
          </p:nvPr>
        </p:nvSpPr>
        <p:spPr>
          <a:xfrm>
            <a:off x="812006" y="2548214"/>
            <a:ext cx="4208674" cy="3136038"/>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1600"/>
              </a:spcAft>
              <a:buNone/>
            </a:pPr>
            <a:r>
              <a:rPr lang="en-US" sz="2400" dirty="0">
                <a:solidFill>
                  <a:schemeClr val="accent3">
                    <a:lumMod val="75000"/>
                  </a:schemeClr>
                </a:solidFill>
                <a:latin typeface="Calibri" panose="020F0502020204030204" pitchFamily="34" charset="0"/>
                <a:cs typeface="Calibri" panose="020F0502020204030204" pitchFamily="34" charset="0"/>
              </a:rPr>
              <a:t>“It’s important that </a:t>
            </a:r>
            <a:r>
              <a:rPr lang="en-US" sz="2400" b="1" dirty="0">
                <a:solidFill>
                  <a:schemeClr val="accent3">
                    <a:lumMod val="75000"/>
                  </a:schemeClr>
                </a:solidFill>
                <a:latin typeface="Calibri" panose="020F0502020204030204" pitchFamily="34" charset="0"/>
                <a:cs typeface="Calibri" panose="020F0502020204030204" pitchFamily="34" charset="0"/>
              </a:rPr>
              <a:t>every task require students to use science core ideas</a:t>
            </a:r>
            <a:r>
              <a:rPr lang="en-US" sz="2400" dirty="0">
                <a:solidFill>
                  <a:schemeClr val="accent3">
                    <a:lumMod val="75000"/>
                  </a:schemeClr>
                </a:solidFill>
                <a:latin typeface="Calibri" panose="020F0502020204030204" pitchFamily="34" charset="0"/>
                <a:cs typeface="Calibri" panose="020F0502020204030204" pitchFamily="34" charset="0"/>
              </a:rPr>
              <a:t>.”</a:t>
            </a:r>
            <a:endParaRPr sz="2400" dirty="0">
              <a:solidFill>
                <a:schemeClr val="accent3">
                  <a:lumMod val="75000"/>
                </a:schemeClr>
              </a:solidFill>
              <a:latin typeface="Calibri" panose="020F0502020204030204" pitchFamily="34" charset="0"/>
              <a:cs typeface="Calibri" panose="020F0502020204030204" pitchFamily="34" charset="0"/>
            </a:endParaRPr>
          </a:p>
        </p:txBody>
      </p:sp>
      <p:sp>
        <p:nvSpPr>
          <p:cNvPr id="1021" name="Google Shape;1021;p13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17</a:t>
            </a:fld>
            <a:endParaRPr/>
          </a:p>
        </p:txBody>
      </p:sp>
      <p:sp>
        <p:nvSpPr>
          <p:cNvPr id="1022" name="Google Shape;1022;p130"/>
          <p:cNvSpPr txBox="1">
            <a:spLocks noGrp="1"/>
          </p:cNvSpPr>
          <p:nvPr>
            <p:ph type="body" idx="4294967295"/>
          </p:nvPr>
        </p:nvSpPr>
        <p:spPr>
          <a:xfrm>
            <a:off x="2483708" y="1714401"/>
            <a:ext cx="1624013" cy="638175"/>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Jack </a:t>
            </a:r>
            <a:endParaRPr sz="2400" dirty="0">
              <a:solidFill>
                <a:srgbClr val="000000"/>
              </a:solidFill>
              <a:latin typeface="Calibri" panose="020F0502020204030204" pitchFamily="34" charset="0"/>
              <a:cs typeface="Calibri" panose="020F0502020204030204" pitchFamily="34" charset="0"/>
            </a:endParaRPr>
          </a:p>
        </p:txBody>
      </p:sp>
      <p:sp>
        <p:nvSpPr>
          <p:cNvPr id="1023" name="Google Shape;1023;p130"/>
          <p:cNvSpPr txBox="1">
            <a:spLocks noGrp="1"/>
          </p:cNvSpPr>
          <p:nvPr>
            <p:ph type="body" idx="4294967295"/>
          </p:nvPr>
        </p:nvSpPr>
        <p:spPr>
          <a:xfrm>
            <a:off x="6652478" y="1655583"/>
            <a:ext cx="860124" cy="639763"/>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Jill</a:t>
            </a:r>
            <a:endParaRPr sz="2400" dirty="0">
              <a:solidFill>
                <a:srgbClr val="000000"/>
              </a:solidFill>
              <a:latin typeface="Calibri" panose="020F0502020204030204" pitchFamily="34" charset="0"/>
              <a:cs typeface="Calibri" panose="020F0502020204030204" pitchFamily="34" charset="0"/>
            </a:endParaRPr>
          </a:p>
        </p:txBody>
      </p:sp>
      <p:sp>
        <p:nvSpPr>
          <p:cNvPr id="1019" name="Google Shape;1019;p130"/>
          <p:cNvSpPr txBox="1"/>
          <p:nvPr/>
        </p:nvSpPr>
        <p:spPr>
          <a:xfrm>
            <a:off x="5327237" y="2489152"/>
            <a:ext cx="4040100" cy="3473700"/>
          </a:xfrm>
          <a:prstGeom prst="rect">
            <a:avLst/>
          </a:prstGeom>
          <a:noFill/>
          <a:ln>
            <a:noFill/>
          </a:ln>
        </p:spPr>
        <p:txBody>
          <a:bodyPr spcFirstLastPara="1" wrap="square" lIns="91425" tIns="45700" rIns="91425" bIns="45700" anchor="t" anchorCtr="0">
            <a:noAutofit/>
          </a:bodyPr>
          <a:lstStyle/>
          <a:p>
            <a:r>
              <a:rPr lang="en-US" sz="2400" dirty="0">
                <a:solidFill>
                  <a:srgbClr val="095595"/>
                </a:solidFill>
                <a:latin typeface="Calibri"/>
                <a:ea typeface="Calibri"/>
                <a:cs typeface="Calibri"/>
                <a:sym typeface="Calibri"/>
              </a:rPr>
              <a:t>“It’s important that all tasks happen in a disciplinary context, but </a:t>
            </a:r>
            <a:r>
              <a:rPr lang="en-US" sz="2400" b="1" dirty="0">
                <a:solidFill>
                  <a:srgbClr val="095595"/>
                </a:solidFill>
                <a:latin typeface="Calibri"/>
                <a:ea typeface="Calibri"/>
                <a:cs typeface="Calibri"/>
                <a:sym typeface="Calibri"/>
              </a:rPr>
              <a:t>it’s okay if a task only requires students to use practices and crosscutting concepts.</a:t>
            </a:r>
            <a:r>
              <a:rPr lang="en-US" sz="2400" dirty="0">
                <a:solidFill>
                  <a:srgbClr val="095595"/>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1020" name="Google Shape;1020;p130"/>
          <p:cNvSpPr txBox="1"/>
          <p:nvPr/>
        </p:nvSpPr>
        <p:spPr>
          <a:xfrm>
            <a:off x="685800" y="5561474"/>
            <a:ext cx="7928100" cy="1129500"/>
          </a:xfrm>
          <a:prstGeom prst="rect">
            <a:avLst/>
          </a:prstGeom>
          <a:noFill/>
          <a:ln>
            <a:noFill/>
          </a:ln>
        </p:spPr>
        <p:txBody>
          <a:bodyPr spcFirstLastPara="1" wrap="square" lIns="91425" tIns="45700" rIns="91425" bIns="45700" anchor="t" anchorCtr="0">
            <a:noAutofit/>
          </a:bodyPr>
          <a:lstStyle/>
          <a:p>
            <a:pPr algn="ctr">
              <a:buClr>
                <a:srgbClr val="095595"/>
              </a:buClr>
              <a:buSzPts val="2400"/>
            </a:pPr>
            <a:r>
              <a:rPr lang="en-US" sz="2400" dirty="0">
                <a:solidFill>
                  <a:srgbClr val="095595"/>
                </a:solidFill>
                <a:latin typeface="Calibri"/>
                <a:ea typeface="Calibri"/>
                <a:cs typeface="Calibri"/>
                <a:sym typeface="Calibri"/>
              </a:rPr>
              <a:t>Do you agree with Jack or Jill?</a:t>
            </a:r>
            <a:endParaRPr dirty="0">
              <a:solidFill>
                <a:schemeClr val="dk1"/>
              </a:solidFill>
              <a:latin typeface="Calibri"/>
              <a:ea typeface="Calibri"/>
              <a:cs typeface="Calibri"/>
              <a:sym typeface="Calibri"/>
            </a:endParaRPr>
          </a:p>
        </p:txBody>
      </p:sp>
      <p:pic>
        <p:nvPicPr>
          <p:cNvPr id="1024" name="Google Shape;1024;p130" descr="Man"/>
          <p:cNvPicPr preferRelativeResize="0"/>
          <p:nvPr/>
        </p:nvPicPr>
        <p:blipFill rotWithShape="1">
          <a:blip r:embed="rId3">
            <a:alphaModFix/>
          </a:blip>
          <a:srcRect/>
          <a:stretch/>
        </p:blipFill>
        <p:spPr>
          <a:xfrm>
            <a:off x="6021407" y="1554981"/>
            <a:ext cx="685800" cy="685800"/>
          </a:xfrm>
          <a:prstGeom prst="rect">
            <a:avLst/>
          </a:prstGeom>
          <a:noFill/>
          <a:ln>
            <a:noFill/>
          </a:ln>
        </p:spPr>
      </p:pic>
      <p:pic>
        <p:nvPicPr>
          <p:cNvPr id="1025" name="Google Shape;1025;p130" descr="Man"/>
          <p:cNvPicPr preferRelativeResize="0"/>
          <p:nvPr/>
        </p:nvPicPr>
        <p:blipFill rotWithShape="1">
          <a:blip r:embed="rId4">
            <a:alphaModFix/>
          </a:blip>
          <a:srcRect/>
          <a:stretch/>
        </p:blipFill>
        <p:spPr>
          <a:xfrm>
            <a:off x="1927932" y="1554981"/>
            <a:ext cx="685800" cy="685800"/>
          </a:xfrm>
          <a:prstGeom prst="rect">
            <a:avLst/>
          </a:prstGeom>
          <a:noFill/>
          <a:ln>
            <a:noFill/>
          </a:ln>
        </p:spPr>
      </p:pic>
    </p:spTree>
    <p:extLst>
      <p:ext uri="{BB962C8B-B14F-4D97-AF65-F5344CB8AC3E}">
        <p14:creationId xmlns:p14="http://schemas.microsoft.com/office/powerpoint/2010/main" val="14613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31"/>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dirty="0"/>
              <a:t>Thought Experiment #6</a:t>
            </a:r>
            <a:endParaRPr dirty="0"/>
          </a:p>
        </p:txBody>
      </p:sp>
      <p:sp>
        <p:nvSpPr>
          <p:cNvPr id="1031" name="Google Shape;1031;p131"/>
          <p:cNvSpPr txBox="1">
            <a:spLocks noGrp="1"/>
          </p:cNvSpPr>
          <p:nvPr>
            <p:ph type="body" sz="quarter" idx="13"/>
          </p:nvPr>
        </p:nvSpPr>
        <p:spPr>
          <a:xfrm>
            <a:off x="1183356" y="2193925"/>
            <a:ext cx="3723194" cy="3573229"/>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1600"/>
              </a:spcAft>
              <a:buNone/>
            </a:pPr>
            <a:r>
              <a:rPr lang="en-US" sz="2400" dirty="0">
                <a:solidFill>
                  <a:schemeClr val="accent3">
                    <a:lumMod val="75000"/>
                  </a:schemeClr>
                </a:solidFill>
                <a:latin typeface="Calibri" panose="020F0502020204030204" pitchFamily="34" charset="0"/>
                <a:cs typeface="Calibri" panose="020F0502020204030204" pitchFamily="34" charset="0"/>
              </a:rPr>
              <a:t>“A task only counts as assessing the dimensions if the </a:t>
            </a:r>
            <a:r>
              <a:rPr lang="en-US" sz="2400" b="1" dirty="0">
                <a:solidFill>
                  <a:schemeClr val="accent3">
                    <a:lumMod val="75000"/>
                  </a:schemeClr>
                </a:solidFill>
                <a:latin typeface="Calibri" panose="020F0502020204030204" pitchFamily="34" charset="0"/>
                <a:cs typeface="Calibri" panose="020F0502020204030204" pitchFamily="34" charset="0"/>
              </a:rPr>
              <a:t>student understanding elicited is grade-appropriate.</a:t>
            </a:r>
            <a:r>
              <a:rPr lang="en-US" sz="2400" dirty="0">
                <a:solidFill>
                  <a:schemeClr val="accent3">
                    <a:lumMod val="75000"/>
                  </a:schemeClr>
                </a:solidFill>
                <a:latin typeface="Calibri" panose="020F0502020204030204" pitchFamily="34" charset="0"/>
                <a:cs typeface="Calibri" panose="020F0502020204030204" pitchFamily="34" charset="0"/>
              </a:rPr>
              <a:t>”</a:t>
            </a:r>
            <a:endParaRPr sz="2400" dirty="0">
              <a:solidFill>
                <a:schemeClr val="accent3">
                  <a:lumMod val="75000"/>
                </a:schemeClr>
              </a:solidFill>
              <a:latin typeface="Calibri" panose="020F0502020204030204" pitchFamily="34" charset="0"/>
              <a:cs typeface="Calibri" panose="020F0502020204030204" pitchFamily="34" charset="0"/>
            </a:endParaRPr>
          </a:p>
        </p:txBody>
      </p:sp>
      <p:sp>
        <p:nvSpPr>
          <p:cNvPr id="1034" name="Google Shape;1034;p131"/>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18</a:t>
            </a:fld>
            <a:endParaRPr/>
          </a:p>
        </p:txBody>
      </p:sp>
      <p:sp>
        <p:nvSpPr>
          <p:cNvPr id="1035" name="Google Shape;1035;p131"/>
          <p:cNvSpPr txBox="1">
            <a:spLocks noGrp="1"/>
          </p:cNvSpPr>
          <p:nvPr>
            <p:ph type="body" idx="4294967295"/>
          </p:nvPr>
        </p:nvSpPr>
        <p:spPr>
          <a:xfrm>
            <a:off x="2651069" y="1555750"/>
            <a:ext cx="1624013" cy="638175"/>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Jack </a:t>
            </a:r>
            <a:endParaRPr sz="2400" dirty="0">
              <a:solidFill>
                <a:srgbClr val="000000"/>
              </a:solidFill>
              <a:latin typeface="Calibri" panose="020F0502020204030204" pitchFamily="34" charset="0"/>
              <a:cs typeface="Calibri" panose="020F0502020204030204" pitchFamily="34" charset="0"/>
            </a:endParaRPr>
          </a:p>
        </p:txBody>
      </p:sp>
      <p:sp>
        <p:nvSpPr>
          <p:cNvPr id="1036" name="Google Shape;1036;p131"/>
          <p:cNvSpPr txBox="1">
            <a:spLocks noGrp="1"/>
          </p:cNvSpPr>
          <p:nvPr>
            <p:ph type="body" idx="4294967295"/>
          </p:nvPr>
        </p:nvSpPr>
        <p:spPr>
          <a:xfrm>
            <a:off x="6652775" y="1554162"/>
            <a:ext cx="761270" cy="639763"/>
          </a:xfrm>
          <a:prstGeom prst="rect">
            <a:avLst/>
          </a:prstGeom>
          <a:noFill/>
          <a:ln>
            <a:noFill/>
          </a:ln>
        </p:spPr>
        <p:txBody>
          <a:bodyPr spcFirstLastPara="1" vert="horz" wrap="square" lIns="91425" tIns="45700" rIns="91425" bIns="45700" rtlCol="0" anchor="ctr" anchorCtr="0">
            <a:noAutofit/>
          </a:bodyPr>
          <a:lstStyle/>
          <a:p>
            <a:pPr marL="0" indent="0">
              <a:spcBef>
                <a:spcPts val="0"/>
              </a:spcBef>
              <a:spcAft>
                <a:spcPts val="1600"/>
              </a:spcAft>
              <a:buNone/>
            </a:pPr>
            <a:r>
              <a:rPr lang="en-US" sz="2400" dirty="0">
                <a:solidFill>
                  <a:srgbClr val="000000"/>
                </a:solidFill>
                <a:latin typeface="Calibri" panose="020F0502020204030204" pitchFamily="34" charset="0"/>
                <a:cs typeface="Calibri" panose="020F0502020204030204" pitchFamily="34" charset="0"/>
              </a:rPr>
              <a:t>Jill</a:t>
            </a:r>
            <a:endParaRPr sz="2400" dirty="0">
              <a:solidFill>
                <a:srgbClr val="000000"/>
              </a:solidFill>
              <a:latin typeface="Calibri" panose="020F0502020204030204" pitchFamily="34" charset="0"/>
              <a:cs typeface="Calibri" panose="020F0502020204030204" pitchFamily="34" charset="0"/>
            </a:endParaRPr>
          </a:p>
        </p:txBody>
      </p:sp>
      <p:sp>
        <p:nvSpPr>
          <p:cNvPr id="1032" name="Google Shape;1032;p131"/>
          <p:cNvSpPr txBox="1"/>
          <p:nvPr/>
        </p:nvSpPr>
        <p:spPr>
          <a:xfrm>
            <a:off x="5267626" y="2224175"/>
            <a:ext cx="4040100" cy="2895300"/>
          </a:xfrm>
          <a:prstGeom prst="rect">
            <a:avLst/>
          </a:prstGeom>
          <a:noFill/>
          <a:ln>
            <a:noFill/>
          </a:ln>
        </p:spPr>
        <p:txBody>
          <a:bodyPr spcFirstLastPara="1" wrap="square" lIns="91425" tIns="45700" rIns="91425" bIns="45700" anchor="t" anchorCtr="0">
            <a:noAutofit/>
          </a:bodyPr>
          <a:lstStyle/>
          <a:p>
            <a:r>
              <a:rPr lang="en-US" sz="2400" dirty="0">
                <a:solidFill>
                  <a:srgbClr val="095595"/>
                </a:solidFill>
                <a:latin typeface="Calibri"/>
                <a:ea typeface="Calibri"/>
                <a:cs typeface="Calibri"/>
                <a:sym typeface="Calibri"/>
              </a:rPr>
              <a:t>“The DCI needs to be grade-appropriate, but the </a:t>
            </a:r>
            <a:r>
              <a:rPr lang="en-US" sz="2400" b="1" dirty="0">
                <a:solidFill>
                  <a:srgbClr val="095595"/>
                </a:solidFill>
                <a:latin typeface="Calibri"/>
                <a:ea typeface="Calibri"/>
                <a:cs typeface="Calibri"/>
                <a:sym typeface="Calibri"/>
              </a:rPr>
              <a:t>other dimensions can be present at lower levels of sophistication</a:t>
            </a:r>
            <a:r>
              <a:rPr lang="en-US" sz="2400" dirty="0">
                <a:solidFill>
                  <a:srgbClr val="095595"/>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1033" name="Google Shape;1033;p131"/>
          <p:cNvSpPr txBox="1"/>
          <p:nvPr/>
        </p:nvSpPr>
        <p:spPr>
          <a:xfrm>
            <a:off x="822280" y="4949767"/>
            <a:ext cx="7928100" cy="1129500"/>
          </a:xfrm>
          <a:prstGeom prst="rect">
            <a:avLst/>
          </a:prstGeom>
          <a:noFill/>
          <a:ln>
            <a:noFill/>
          </a:ln>
        </p:spPr>
        <p:txBody>
          <a:bodyPr spcFirstLastPara="1" wrap="square" lIns="91425" tIns="45700" rIns="91425" bIns="45700" anchor="t" anchorCtr="0">
            <a:noAutofit/>
          </a:bodyPr>
          <a:lstStyle/>
          <a:p>
            <a:pPr algn="ctr">
              <a:buClr>
                <a:srgbClr val="095595"/>
              </a:buClr>
              <a:buSzPts val="2400"/>
            </a:pPr>
            <a:r>
              <a:rPr lang="en-US" sz="2400" dirty="0">
                <a:solidFill>
                  <a:srgbClr val="095595"/>
                </a:solidFill>
                <a:latin typeface="Calibri"/>
                <a:ea typeface="Calibri"/>
                <a:cs typeface="Calibri"/>
                <a:sym typeface="Calibri"/>
              </a:rPr>
              <a:t>Do you agree with Jack or Jill?</a:t>
            </a:r>
            <a:endParaRPr dirty="0">
              <a:solidFill>
                <a:schemeClr val="dk1"/>
              </a:solidFill>
              <a:latin typeface="Calibri"/>
              <a:ea typeface="Calibri"/>
              <a:cs typeface="Calibri"/>
              <a:sym typeface="Calibri"/>
            </a:endParaRPr>
          </a:p>
        </p:txBody>
      </p:sp>
      <p:pic>
        <p:nvPicPr>
          <p:cNvPr id="1037" name="Google Shape;1037;p131" descr="Man"/>
          <p:cNvPicPr preferRelativeResize="0"/>
          <p:nvPr/>
        </p:nvPicPr>
        <p:blipFill rotWithShape="1">
          <a:blip r:embed="rId3">
            <a:alphaModFix/>
          </a:blip>
          <a:srcRect/>
          <a:stretch/>
        </p:blipFill>
        <p:spPr>
          <a:xfrm>
            <a:off x="6021307" y="1417656"/>
            <a:ext cx="685800" cy="685800"/>
          </a:xfrm>
          <a:prstGeom prst="rect">
            <a:avLst/>
          </a:prstGeom>
          <a:noFill/>
          <a:ln>
            <a:noFill/>
          </a:ln>
        </p:spPr>
      </p:pic>
      <p:pic>
        <p:nvPicPr>
          <p:cNvPr id="1038" name="Google Shape;1038;p131" descr="Man"/>
          <p:cNvPicPr preferRelativeResize="0"/>
          <p:nvPr/>
        </p:nvPicPr>
        <p:blipFill rotWithShape="1">
          <a:blip r:embed="rId4">
            <a:alphaModFix/>
          </a:blip>
          <a:srcRect/>
          <a:stretch/>
        </p:blipFill>
        <p:spPr>
          <a:xfrm>
            <a:off x="1981207" y="1417731"/>
            <a:ext cx="685800" cy="685800"/>
          </a:xfrm>
          <a:prstGeom prst="rect">
            <a:avLst/>
          </a:prstGeom>
          <a:noFill/>
          <a:ln>
            <a:noFill/>
          </a:ln>
        </p:spPr>
      </p:pic>
    </p:spTree>
    <p:extLst>
      <p:ext uri="{BB962C8B-B14F-4D97-AF65-F5344CB8AC3E}">
        <p14:creationId xmlns:p14="http://schemas.microsoft.com/office/powerpoint/2010/main" val="97974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US" dirty="0"/>
              <a:t>Where did we land?</a:t>
            </a:r>
            <a:endParaRPr dirty="0"/>
          </a:p>
        </p:txBody>
      </p:sp>
      <p:sp>
        <p:nvSpPr>
          <p:cNvPr id="547" name="Google Shape;547;p84"/>
          <p:cNvSpPr txBox="1">
            <a:spLocks noGrp="1"/>
          </p:cNvSpPr>
          <p:nvPr>
            <p:ph type="body" sz="quarter" idx="13"/>
          </p:nvPr>
        </p:nvSpPr>
        <p:spPr>
          <a:xfrm>
            <a:off x="395148" y="1155613"/>
            <a:ext cx="9188715" cy="4901324"/>
          </a:xfrm>
          <a:prstGeom prst="rect">
            <a:avLst/>
          </a:prstGeom>
          <a:noFill/>
          <a:ln>
            <a:noFill/>
          </a:ln>
        </p:spPr>
        <p:txBody>
          <a:bodyPr spcFirstLastPara="1" wrap="square" lIns="91425" tIns="91425" rIns="91425" bIns="91425" anchor="t" anchorCtr="0">
            <a:noAutofit/>
          </a:bodyPr>
          <a:lstStyle/>
          <a:p>
            <a:r>
              <a:rPr lang="en-US" sz="2400" dirty="0"/>
              <a:t>There are a </a:t>
            </a:r>
            <a:r>
              <a:rPr lang="en-US" sz="2400" b="1" dirty="0">
                <a:solidFill>
                  <a:srgbClr val="F5821F"/>
                </a:solidFill>
              </a:rPr>
              <a:t>range of different perspectives </a:t>
            </a:r>
            <a:r>
              <a:rPr lang="en-US" sz="2400" dirty="0"/>
              <a:t>about what is most important to elicit from students.</a:t>
            </a:r>
            <a:endParaRPr dirty="0"/>
          </a:p>
          <a:p>
            <a:r>
              <a:rPr lang="en-US" sz="2400" dirty="0"/>
              <a:t>Some of these perspectives are driven by </a:t>
            </a:r>
            <a:r>
              <a:rPr lang="en-US" sz="2400" b="1" dirty="0">
                <a:solidFill>
                  <a:srgbClr val="F5821F"/>
                </a:solidFill>
              </a:rPr>
              <a:t>different assessment purposes</a:t>
            </a:r>
            <a:r>
              <a:rPr lang="en-US" sz="2400" dirty="0"/>
              <a:t>. </a:t>
            </a:r>
            <a:endParaRPr dirty="0"/>
          </a:p>
          <a:p>
            <a:r>
              <a:rPr lang="en-US" sz="2400" dirty="0"/>
              <a:t>Some of them are grounded in more </a:t>
            </a:r>
            <a:r>
              <a:rPr lang="en-US" sz="2400" b="1" dirty="0">
                <a:solidFill>
                  <a:srgbClr val="F5821F"/>
                </a:solidFill>
              </a:rPr>
              <a:t>personal philosophies</a:t>
            </a:r>
            <a:r>
              <a:rPr lang="en-US" sz="2400" dirty="0"/>
              <a:t>. </a:t>
            </a:r>
            <a:endParaRPr sz="2400" dirty="0"/>
          </a:p>
          <a:p>
            <a:pPr indent="-381000">
              <a:buSzPts val="2400"/>
            </a:pPr>
            <a:r>
              <a:rPr lang="en-US" sz="2400" dirty="0"/>
              <a:t>In a </a:t>
            </a:r>
            <a:r>
              <a:rPr lang="en-US" sz="2400" b="1" dirty="0">
                <a:solidFill>
                  <a:schemeClr val="accent6"/>
                </a:solidFill>
              </a:rPr>
              <a:t>system of assessments</a:t>
            </a:r>
            <a:r>
              <a:rPr lang="en-US" sz="2400" dirty="0"/>
              <a:t>, we can balance these goals. </a:t>
            </a:r>
            <a:endParaRPr sz="2400" dirty="0"/>
          </a:p>
          <a:p>
            <a:r>
              <a:rPr lang="en-US" sz="2400" dirty="0"/>
              <a:t>It is important to keep these differences in mind as we are thinking about features of good assessments because these differences can </a:t>
            </a:r>
            <a:r>
              <a:rPr lang="en-US" sz="2400" b="1" dirty="0">
                <a:solidFill>
                  <a:srgbClr val="F5821F"/>
                </a:solidFill>
              </a:rPr>
              <a:t>shape the “flavor” of an assessment</a:t>
            </a:r>
            <a:r>
              <a:rPr lang="en-US" sz="2400" dirty="0"/>
              <a:t>. </a:t>
            </a:r>
            <a:endParaRPr sz="2000" dirty="0"/>
          </a:p>
          <a:p>
            <a:pPr indent="-228600">
              <a:buNone/>
            </a:pPr>
            <a:endParaRPr dirty="0"/>
          </a:p>
        </p:txBody>
      </p:sp>
      <p:sp>
        <p:nvSpPr>
          <p:cNvPr id="2" name="Slide Number Placeholder 1"/>
          <p:cNvSpPr>
            <a:spLocks noGrp="1"/>
          </p:cNvSpPr>
          <p:nvPr>
            <p:ph type="sldNum" sz="quarter" idx="12"/>
          </p:nvPr>
        </p:nvSpPr>
        <p:spPr/>
        <p:txBody>
          <a:bodyPr/>
          <a:lstStyle/>
          <a:p>
            <a:fld id="{00000000-1234-1234-1234-123412341234}" type="slidenum">
              <a:rPr lang="en-US" smtClean="0"/>
              <a:pPr/>
              <a:t>19</a:t>
            </a:fld>
            <a:endParaRPr lang="en-US"/>
          </a:p>
        </p:txBody>
      </p:sp>
    </p:spTree>
    <p:extLst>
      <p:ext uri="{BB962C8B-B14F-4D97-AF65-F5344CB8AC3E}">
        <p14:creationId xmlns:p14="http://schemas.microsoft.com/office/powerpoint/2010/main" val="344700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this Module</a:t>
            </a:r>
            <a:endParaRPr lang="en-US" dirty="0"/>
          </a:p>
        </p:txBody>
      </p:sp>
      <p:sp>
        <p:nvSpPr>
          <p:cNvPr id="3" name="Text Placeholder 2"/>
          <p:cNvSpPr>
            <a:spLocks noGrp="1"/>
          </p:cNvSpPr>
          <p:nvPr>
            <p:ph type="body" sz="quarter" idx="13"/>
          </p:nvPr>
        </p:nvSpPr>
        <p:spPr>
          <a:xfrm>
            <a:off x="431095" y="1274687"/>
            <a:ext cx="9188715" cy="4901324"/>
          </a:xfrm>
        </p:spPr>
        <p:txBody>
          <a:bodyPr/>
          <a:lstStyle/>
          <a:p>
            <a:r>
              <a:rPr lang="en-US" dirty="0" smtClean="0"/>
              <a:t>Session A:  Using Task Evaluation to Understand Dimensionality</a:t>
            </a:r>
          </a:p>
          <a:p>
            <a:r>
              <a:rPr lang="en-US" dirty="0" smtClean="0"/>
              <a:t>Session B:  Developing 3-D Tasks</a:t>
            </a:r>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42086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3" name="Group 2" descr="Measurement of student performance values transfer, figuring out phenomena, solving real world problems, being engaging and incorporate decision making, equitable, incorporates three dimensions, and students can be flexible with creative reasoning">
            <a:extLst>
              <a:ext uri="{FF2B5EF4-FFF2-40B4-BE49-F238E27FC236}">
                <a16:creationId xmlns:a16="http://schemas.microsoft.com/office/drawing/2014/main" xmlns="" id="{D29DA230-2E33-47A1-A1C9-C4D93632C8EE}"/>
              </a:ext>
            </a:extLst>
          </p:cNvPr>
          <p:cNvGrpSpPr/>
          <p:nvPr/>
        </p:nvGrpSpPr>
        <p:grpSpPr>
          <a:xfrm>
            <a:off x="468816" y="613077"/>
            <a:ext cx="9734975" cy="5419650"/>
            <a:chOff x="1207800" y="634542"/>
            <a:chExt cx="9734975" cy="5419650"/>
          </a:xfrm>
        </p:grpSpPr>
        <p:pic>
          <p:nvPicPr>
            <p:cNvPr id="568" name="Google Shape;568;p87" descr="Measurement of student performance values transfer, figuring out phenomena, solving real world problems, being engaging and incorporate decision making, equitable, incorporates three dimensions, and students can be flexible with creative reasoning"/>
            <p:cNvPicPr preferRelativeResize="0"/>
            <p:nvPr/>
          </p:nvPicPr>
          <p:blipFill>
            <a:blip r:embed="rId3">
              <a:alphaModFix/>
            </a:blip>
            <a:stretch>
              <a:fillRect/>
            </a:stretch>
          </p:blipFill>
          <p:spPr>
            <a:xfrm>
              <a:off x="1548016" y="634542"/>
              <a:ext cx="9144000" cy="5419650"/>
            </a:xfrm>
            <a:prstGeom prst="rect">
              <a:avLst/>
            </a:prstGeom>
            <a:noFill/>
            <a:ln>
              <a:noFill/>
            </a:ln>
          </p:spPr>
        </p:pic>
        <p:grpSp>
          <p:nvGrpSpPr>
            <p:cNvPr id="2" name="Group 1">
              <a:extLst>
                <a:ext uri="{FF2B5EF4-FFF2-40B4-BE49-F238E27FC236}">
                  <a16:creationId xmlns:a16="http://schemas.microsoft.com/office/drawing/2014/main" xmlns="" id="{BB1F6FBD-0068-40C0-A1AA-74D2E56AAD9F}"/>
                </a:ext>
              </a:extLst>
            </p:cNvPr>
            <p:cNvGrpSpPr/>
            <p:nvPr/>
          </p:nvGrpSpPr>
          <p:grpSpPr>
            <a:xfrm>
              <a:off x="1207800" y="1693825"/>
              <a:ext cx="9734975" cy="950325"/>
              <a:chOff x="1207800" y="1693825"/>
              <a:chExt cx="9734975" cy="950325"/>
            </a:xfrm>
          </p:grpSpPr>
          <p:sp>
            <p:nvSpPr>
              <p:cNvPr id="570" name="Google Shape;570;p87"/>
              <p:cNvSpPr txBox="1"/>
              <p:nvPr/>
            </p:nvSpPr>
            <p:spPr>
              <a:xfrm>
                <a:off x="2433300" y="1839800"/>
                <a:ext cx="1338600" cy="710700"/>
              </a:xfrm>
              <a:prstGeom prst="rect">
                <a:avLst/>
              </a:prstGeom>
              <a:noFill/>
              <a:ln>
                <a:noFill/>
              </a:ln>
            </p:spPr>
            <p:txBody>
              <a:bodyPr spcFirstLastPara="1" wrap="square" lIns="91425" tIns="91425" rIns="91425" bIns="91425" anchor="t" anchorCtr="0">
                <a:noAutofit/>
              </a:bodyPr>
              <a:lstStyle/>
              <a:p>
                <a:pPr algn="ctr"/>
                <a:r>
                  <a:rPr lang="en-US" sz="1200" b="1"/>
                  <a:t>figuring out phenomena</a:t>
                </a:r>
                <a:endParaRPr sz="1200" b="1"/>
              </a:p>
            </p:txBody>
          </p:sp>
          <p:sp>
            <p:nvSpPr>
              <p:cNvPr id="571" name="Google Shape;571;p87"/>
              <p:cNvSpPr txBox="1"/>
              <p:nvPr/>
            </p:nvSpPr>
            <p:spPr>
              <a:xfrm>
                <a:off x="3924300" y="1693825"/>
                <a:ext cx="1030800" cy="710700"/>
              </a:xfrm>
              <a:prstGeom prst="rect">
                <a:avLst/>
              </a:prstGeom>
              <a:noFill/>
              <a:ln>
                <a:noFill/>
              </a:ln>
            </p:spPr>
            <p:txBody>
              <a:bodyPr spcFirstLastPara="1" wrap="square" lIns="91425" tIns="91425" rIns="91425" bIns="91425" anchor="t" anchorCtr="0">
                <a:noAutofit/>
              </a:bodyPr>
              <a:lstStyle/>
              <a:p>
                <a:pPr algn="ctr"/>
                <a:r>
                  <a:rPr lang="en-US" sz="1200" b="1" dirty="0"/>
                  <a:t>Solving real world problems</a:t>
                </a:r>
                <a:endParaRPr sz="1200" b="1" dirty="0"/>
              </a:p>
            </p:txBody>
          </p:sp>
          <p:sp>
            <p:nvSpPr>
              <p:cNvPr id="572" name="Google Shape;572;p87"/>
              <p:cNvSpPr txBox="1"/>
              <p:nvPr/>
            </p:nvSpPr>
            <p:spPr>
              <a:xfrm>
                <a:off x="9717275" y="1693825"/>
                <a:ext cx="1225500" cy="710700"/>
              </a:xfrm>
              <a:prstGeom prst="rect">
                <a:avLst/>
              </a:prstGeom>
              <a:noFill/>
              <a:ln>
                <a:noFill/>
              </a:ln>
            </p:spPr>
            <p:txBody>
              <a:bodyPr spcFirstLastPara="1" wrap="square" lIns="91425" tIns="91425" rIns="91425" bIns="91425" anchor="t" anchorCtr="0">
                <a:noAutofit/>
              </a:bodyPr>
              <a:lstStyle/>
              <a:p>
                <a:pPr algn="ctr"/>
                <a:r>
                  <a:rPr lang="en-US" sz="1200" b="1"/>
                  <a:t>flexible, creative reasoning</a:t>
                </a:r>
                <a:endParaRPr sz="1200" b="1"/>
              </a:p>
            </p:txBody>
          </p:sp>
          <p:sp>
            <p:nvSpPr>
              <p:cNvPr id="573" name="Google Shape;573;p87"/>
              <p:cNvSpPr txBox="1"/>
              <p:nvPr/>
            </p:nvSpPr>
            <p:spPr>
              <a:xfrm>
                <a:off x="5810825" y="1839800"/>
                <a:ext cx="1225500" cy="710700"/>
              </a:xfrm>
              <a:prstGeom prst="rect">
                <a:avLst/>
              </a:prstGeom>
              <a:noFill/>
              <a:ln>
                <a:noFill/>
              </a:ln>
            </p:spPr>
            <p:txBody>
              <a:bodyPr spcFirstLastPara="1" wrap="square" lIns="91425" tIns="91425" rIns="91425" bIns="91425" anchor="t" anchorCtr="0">
                <a:noAutofit/>
              </a:bodyPr>
              <a:lstStyle/>
              <a:p>
                <a:pPr algn="ctr"/>
                <a:r>
                  <a:rPr lang="en-US" sz="1200" b="1"/>
                  <a:t>engagement and decision making</a:t>
                </a:r>
                <a:endParaRPr sz="1200" b="1"/>
              </a:p>
            </p:txBody>
          </p:sp>
          <p:sp>
            <p:nvSpPr>
              <p:cNvPr id="574" name="Google Shape;574;p87"/>
              <p:cNvSpPr txBox="1"/>
              <p:nvPr/>
            </p:nvSpPr>
            <p:spPr>
              <a:xfrm>
                <a:off x="8348250" y="1933450"/>
                <a:ext cx="1432500" cy="710700"/>
              </a:xfrm>
              <a:prstGeom prst="rect">
                <a:avLst/>
              </a:prstGeom>
              <a:noFill/>
              <a:ln>
                <a:noFill/>
              </a:ln>
            </p:spPr>
            <p:txBody>
              <a:bodyPr spcFirstLastPara="1" wrap="square" lIns="91425" tIns="91425" rIns="91425" bIns="91425" anchor="t" anchorCtr="0">
                <a:noAutofit/>
              </a:bodyPr>
              <a:lstStyle/>
              <a:p>
                <a:pPr algn="ctr"/>
                <a:r>
                  <a:rPr lang="en-US" sz="1200" b="1"/>
                  <a:t>three dimensions</a:t>
                </a:r>
                <a:endParaRPr sz="1200" b="1"/>
              </a:p>
            </p:txBody>
          </p:sp>
          <p:sp>
            <p:nvSpPr>
              <p:cNvPr id="575" name="Google Shape;575;p87"/>
              <p:cNvSpPr txBox="1"/>
              <p:nvPr/>
            </p:nvSpPr>
            <p:spPr>
              <a:xfrm>
                <a:off x="1207800" y="1846225"/>
                <a:ext cx="1225500" cy="710700"/>
              </a:xfrm>
              <a:prstGeom prst="rect">
                <a:avLst/>
              </a:prstGeom>
              <a:noFill/>
              <a:ln>
                <a:noFill/>
              </a:ln>
            </p:spPr>
            <p:txBody>
              <a:bodyPr spcFirstLastPara="1" wrap="square" lIns="91425" tIns="91425" rIns="91425" bIns="91425" anchor="t" anchorCtr="0">
                <a:noAutofit/>
              </a:bodyPr>
              <a:lstStyle/>
              <a:p>
                <a:pPr algn="ctr"/>
                <a:r>
                  <a:rPr lang="en-US" sz="1200" b="1" dirty="0"/>
                  <a:t>Transfer</a:t>
                </a:r>
                <a:endParaRPr sz="1200" b="1" dirty="0"/>
              </a:p>
            </p:txBody>
          </p:sp>
          <p:sp>
            <p:nvSpPr>
              <p:cNvPr id="576" name="Google Shape;576;p87"/>
              <p:cNvSpPr txBox="1"/>
              <p:nvPr/>
            </p:nvSpPr>
            <p:spPr>
              <a:xfrm>
                <a:off x="7122750" y="1846225"/>
                <a:ext cx="1225500" cy="710700"/>
              </a:xfrm>
              <a:prstGeom prst="rect">
                <a:avLst/>
              </a:prstGeom>
              <a:noFill/>
              <a:ln>
                <a:noFill/>
              </a:ln>
            </p:spPr>
            <p:txBody>
              <a:bodyPr spcFirstLastPara="1" wrap="square" lIns="91425" tIns="91425" rIns="91425" bIns="91425" anchor="t" anchorCtr="0">
                <a:noAutofit/>
              </a:bodyPr>
              <a:lstStyle/>
              <a:p>
                <a:pPr algn="ctr"/>
                <a:r>
                  <a:rPr lang="en-US" sz="1200" b="1"/>
                  <a:t>Equity</a:t>
                </a:r>
                <a:endParaRPr sz="1200" b="1"/>
              </a:p>
            </p:txBody>
          </p:sp>
        </p:grpSp>
      </p:grpSp>
      <p:sp>
        <p:nvSpPr>
          <p:cNvPr id="4" name="Slide Number Placeholder 3"/>
          <p:cNvSpPr>
            <a:spLocks noGrp="1"/>
          </p:cNvSpPr>
          <p:nvPr>
            <p:ph type="sldNum" sz="quarter" idx="4"/>
          </p:nvPr>
        </p:nvSpPr>
        <p:spPr/>
        <p:txBody>
          <a:bodyPr/>
          <a:lstStyle/>
          <a:p>
            <a:fld id="{91BD7323-49BF-4C97-8773-5EC64C492009}" type="slidenum">
              <a:rPr lang="en-US" smtClean="0"/>
              <a:pPr/>
              <a:t>20</a:t>
            </a:fld>
            <a:endParaRPr lang="en-US" dirty="0"/>
          </a:p>
        </p:txBody>
      </p:sp>
      <p:sp>
        <p:nvSpPr>
          <p:cNvPr id="569" name="Google Shape;569;p87"/>
          <p:cNvSpPr txBox="1">
            <a:spLocks noGrp="1"/>
          </p:cNvSpPr>
          <p:nvPr>
            <p:ph type="title" idx="4294967295"/>
          </p:nvPr>
        </p:nvSpPr>
        <p:spPr>
          <a:xfrm>
            <a:off x="5917644" y="4262744"/>
            <a:ext cx="4264025" cy="2112963"/>
          </a:xfrm>
          <a:prstGeom prst="rect">
            <a:avLst/>
          </a:prstGeom>
        </p:spPr>
        <p:txBody>
          <a:bodyPr spcFirstLastPara="1" wrap="square" lIns="91425" tIns="45700" rIns="91425" bIns="45700" anchor="t" anchorCtr="0">
            <a:noAutofit/>
          </a:bodyPr>
          <a:lstStyle/>
          <a:p>
            <a:r>
              <a:rPr lang="en-US" sz="3000" b="1" dirty="0"/>
              <a:t>It is important that assessments truly </a:t>
            </a:r>
            <a:r>
              <a:rPr lang="en-US" sz="3000" b="1" dirty="0">
                <a:solidFill>
                  <a:srgbClr val="741B47"/>
                </a:solidFill>
              </a:rPr>
              <a:t>measure</a:t>
            </a:r>
            <a:r>
              <a:rPr lang="en-US" sz="3000" b="1" dirty="0"/>
              <a:t> </a:t>
            </a:r>
            <a:r>
              <a:rPr lang="en-US" sz="3000" b="1" dirty="0">
                <a:solidFill>
                  <a:srgbClr val="741B47"/>
                </a:solidFill>
              </a:rPr>
              <a:t>what we value</a:t>
            </a:r>
            <a:r>
              <a:rPr lang="en-US" sz="3000" b="1" dirty="0"/>
              <a:t> in student performance</a:t>
            </a:r>
            <a:endParaRPr sz="3000" b="1" dirty="0"/>
          </a:p>
        </p:txBody>
      </p:sp>
    </p:spTree>
    <p:extLst>
      <p:ext uri="{BB962C8B-B14F-4D97-AF65-F5344CB8AC3E}">
        <p14:creationId xmlns:p14="http://schemas.microsoft.com/office/powerpoint/2010/main" val="138013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lgn="l"/>
            <a:r>
              <a:rPr lang="en-US" sz="3200" b="1" dirty="0"/>
              <a:t>What features currently drive our thinking about assessments?</a:t>
            </a:r>
            <a:endParaRPr sz="3200" b="1" dirty="0"/>
          </a:p>
        </p:txBody>
      </p:sp>
      <p:sp>
        <p:nvSpPr>
          <p:cNvPr id="669" name="Google Shape;669;p96"/>
          <p:cNvSpPr txBox="1">
            <a:spLocks noGrp="1"/>
          </p:cNvSpPr>
          <p:nvPr>
            <p:ph type="body" sz="quarter" idx="13"/>
          </p:nvPr>
        </p:nvSpPr>
        <p:spPr>
          <a:xfrm>
            <a:off x="4461906" y="1577825"/>
            <a:ext cx="4264401" cy="4901324"/>
          </a:xfrm>
          <a:prstGeom prst="rect">
            <a:avLst/>
          </a:prstGeom>
          <a:noFill/>
          <a:ln>
            <a:noFill/>
          </a:ln>
        </p:spPr>
        <p:txBody>
          <a:bodyPr spcFirstLastPara="1" wrap="square" lIns="91425" tIns="91425" rIns="91425" bIns="91425" anchor="t" anchorCtr="0">
            <a:noAutofit/>
          </a:bodyPr>
          <a:lstStyle/>
          <a:p>
            <a:pPr marL="44450" indent="0">
              <a:lnSpc>
                <a:spcPct val="115000"/>
              </a:lnSpc>
              <a:spcBef>
                <a:spcPts val="1000"/>
              </a:spcBef>
              <a:buClr>
                <a:srgbClr val="000000"/>
              </a:buClr>
              <a:buSzPts val="2900"/>
              <a:buNone/>
            </a:pPr>
            <a:r>
              <a:rPr lang="en-US" sz="2000" dirty="0" smtClean="0">
                <a:solidFill>
                  <a:srgbClr val="000000"/>
                </a:solidFill>
              </a:rPr>
              <a:t>You have three tasks</a:t>
            </a:r>
            <a:r>
              <a:rPr lang="en-US" sz="2000" dirty="0">
                <a:solidFill>
                  <a:srgbClr val="000000"/>
                </a:solidFill>
              </a:rPr>
              <a:t>. </a:t>
            </a:r>
            <a:r>
              <a:rPr lang="en-US" sz="2000" b="1" dirty="0">
                <a:solidFill>
                  <a:srgbClr val="000000"/>
                </a:solidFill>
              </a:rPr>
              <a:t>By yourself</a:t>
            </a:r>
            <a:r>
              <a:rPr lang="en-US" sz="2000" dirty="0">
                <a:solidFill>
                  <a:srgbClr val="000000"/>
                </a:solidFill>
              </a:rPr>
              <a:t>:</a:t>
            </a:r>
            <a:endParaRPr dirty="0"/>
          </a:p>
          <a:p>
            <a:pPr indent="-355600">
              <a:lnSpc>
                <a:spcPct val="115000"/>
              </a:lnSpc>
              <a:spcBef>
                <a:spcPts val="1000"/>
              </a:spcBef>
              <a:buClr>
                <a:srgbClr val="000000"/>
              </a:buClr>
              <a:buSzPts val="2000"/>
              <a:buFont typeface="Wingdings" panose="05000000000000000000" pitchFamily="2" charset="2"/>
              <a:buChar char="Ø"/>
            </a:pPr>
            <a:r>
              <a:rPr lang="en-US" sz="2000" b="1" dirty="0" smtClean="0">
                <a:solidFill>
                  <a:srgbClr val="0000FF"/>
                </a:solidFill>
              </a:rPr>
              <a:t>Work </a:t>
            </a:r>
            <a:r>
              <a:rPr lang="en-US" sz="2000" dirty="0" smtClean="0">
                <a:solidFill>
                  <a:srgbClr val="000000"/>
                </a:solidFill>
              </a:rPr>
              <a:t>through each task as a student might </a:t>
            </a:r>
            <a:endParaRPr lang="en-US" sz="2000" dirty="0">
              <a:solidFill>
                <a:srgbClr val="000000"/>
              </a:solidFill>
            </a:endParaRPr>
          </a:p>
          <a:p>
            <a:pPr indent="-355600">
              <a:lnSpc>
                <a:spcPct val="115000"/>
              </a:lnSpc>
              <a:spcBef>
                <a:spcPts val="1000"/>
              </a:spcBef>
              <a:buClr>
                <a:srgbClr val="000000"/>
              </a:buClr>
              <a:buSzPts val="2000"/>
              <a:buFont typeface="Wingdings" panose="05000000000000000000" pitchFamily="2" charset="2"/>
              <a:buChar char="Ø"/>
            </a:pPr>
            <a:r>
              <a:rPr lang="en-US" sz="2000" dirty="0" smtClean="0">
                <a:solidFill>
                  <a:schemeClr val="tx1"/>
                </a:solidFill>
              </a:rPr>
              <a:t>For each task, </a:t>
            </a:r>
            <a:r>
              <a:rPr lang="en-US" sz="2000" b="1" dirty="0" smtClean="0">
                <a:solidFill>
                  <a:srgbClr val="0000FF"/>
                </a:solidFill>
              </a:rPr>
              <a:t>Jot </a:t>
            </a:r>
            <a:r>
              <a:rPr lang="en-US" sz="2000" b="1" dirty="0">
                <a:solidFill>
                  <a:srgbClr val="0000FF"/>
                </a:solidFill>
              </a:rPr>
              <a:t>down</a:t>
            </a:r>
            <a:r>
              <a:rPr lang="en-US" sz="2000" dirty="0">
                <a:solidFill>
                  <a:srgbClr val="000000"/>
                </a:solidFill>
              </a:rPr>
              <a:t> what you like about the task and what concerns you about the task.</a:t>
            </a:r>
          </a:p>
          <a:p>
            <a:pPr indent="-355600">
              <a:lnSpc>
                <a:spcPct val="115000"/>
              </a:lnSpc>
              <a:spcBef>
                <a:spcPts val="0"/>
              </a:spcBef>
              <a:buClr>
                <a:srgbClr val="000000"/>
              </a:buClr>
              <a:buSzPts val="2000"/>
              <a:buFont typeface="Wingdings" panose="05000000000000000000" pitchFamily="2" charset="2"/>
              <a:buChar char="Ø"/>
            </a:pPr>
            <a:r>
              <a:rPr lang="en-US" sz="2000" dirty="0">
                <a:solidFill>
                  <a:srgbClr val="000000"/>
                </a:solidFill>
              </a:rPr>
              <a:t>Based on your </a:t>
            </a:r>
            <a:r>
              <a:rPr lang="en-US" sz="2000" dirty="0" smtClean="0">
                <a:solidFill>
                  <a:srgbClr val="000000"/>
                </a:solidFill>
              </a:rPr>
              <a:t>initial </a:t>
            </a:r>
            <a:r>
              <a:rPr lang="en-US" sz="2000" dirty="0">
                <a:solidFill>
                  <a:srgbClr val="000000"/>
                </a:solidFill>
              </a:rPr>
              <a:t>evaluation of these tasks, </a:t>
            </a:r>
            <a:r>
              <a:rPr lang="en-US" sz="2000" b="1" dirty="0">
                <a:solidFill>
                  <a:srgbClr val="0000FF"/>
                </a:solidFill>
              </a:rPr>
              <a:t>order the tasks</a:t>
            </a:r>
            <a:r>
              <a:rPr lang="en-US" sz="2000" dirty="0">
                <a:solidFill>
                  <a:srgbClr val="000000"/>
                </a:solidFill>
              </a:rPr>
              <a:t> </a:t>
            </a:r>
            <a:endParaRPr lang="en-US" sz="2000" dirty="0" smtClean="0">
              <a:solidFill>
                <a:srgbClr val="000000"/>
              </a:solidFill>
            </a:endParaRPr>
          </a:p>
          <a:p>
            <a:pPr indent="-355600">
              <a:lnSpc>
                <a:spcPct val="115000"/>
              </a:lnSpc>
              <a:spcBef>
                <a:spcPts val="0"/>
              </a:spcBef>
              <a:buClr>
                <a:srgbClr val="000000"/>
              </a:buClr>
              <a:buSzPts val="2000"/>
              <a:buFont typeface="Wingdings" panose="05000000000000000000" pitchFamily="2" charset="2"/>
              <a:buChar char="Ø"/>
            </a:pPr>
            <a:r>
              <a:rPr lang="en-US" sz="2000" b="1" dirty="0" smtClean="0">
                <a:solidFill>
                  <a:srgbClr val="0000FF"/>
                </a:solidFill>
              </a:rPr>
              <a:t>Make </a:t>
            </a:r>
            <a:r>
              <a:rPr lang="en-US" sz="2000" b="1" dirty="0">
                <a:solidFill>
                  <a:srgbClr val="0000FF"/>
                </a:solidFill>
              </a:rPr>
              <a:t>notes</a:t>
            </a:r>
            <a:r>
              <a:rPr lang="en-US" sz="2000" dirty="0">
                <a:solidFill>
                  <a:srgbClr val="000000"/>
                </a:solidFill>
              </a:rPr>
              <a:t> about what patterns in the tasks are driving your decisions. </a:t>
            </a:r>
            <a:endParaRPr sz="2000" dirty="0">
              <a:solidFill>
                <a:srgbClr val="000000"/>
              </a:solidFill>
            </a:endParaRPr>
          </a:p>
        </p:txBody>
      </p:sp>
      <p:sp>
        <p:nvSpPr>
          <p:cNvPr id="3" name="Slide Number Placeholder 2"/>
          <p:cNvSpPr>
            <a:spLocks noGrp="1"/>
          </p:cNvSpPr>
          <p:nvPr>
            <p:ph type="sldNum" sz="quarter" idx="12"/>
          </p:nvPr>
        </p:nvSpPr>
        <p:spPr/>
        <p:txBody>
          <a:bodyPr/>
          <a:lstStyle/>
          <a:p>
            <a:fld id="{00000000-1234-1234-1234-123412341234}" type="slidenum">
              <a:rPr lang="en-US" smtClean="0"/>
              <a:pPr/>
              <a:t>21</a:t>
            </a:fld>
            <a:endParaRPr lang="en-US"/>
          </a:p>
        </p:txBody>
      </p:sp>
      <p:pic>
        <p:nvPicPr>
          <p:cNvPr id="672" name="Google Shape;672;p96" title="thunderbolt"/>
          <p:cNvPicPr preferRelativeResize="0"/>
          <p:nvPr/>
        </p:nvPicPr>
        <p:blipFill>
          <a:blip r:embed="rId3">
            <a:alphaModFix/>
          </a:blip>
          <a:stretch>
            <a:fillRect/>
          </a:stretch>
        </p:blipFill>
        <p:spPr>
          <a:xfrm>
            <a:off x="1075611" y="4211998"/>
            <a:ext cx="1613998" cy="1501925"/>
          </a:xfrm>
          <a:prstGeom prst="rect">
            <a:avLst/>
          </a:prstGeom>
          <a:noFill/>
          <a:ln>
            <a:noFill/>
          </a:ln>
        </p:spPr>
      </p:pic>
      <p:pic>
        <p:nvPicPr>
          <p:cNvPr id="673" name="Google Shape;673;p96" title="sun"/>
          <p:cNvPicPr preferRelativeResize="0"/>
          <p:nvPr/>
        </p:nvPicPr>
        <p:blipFill rotWithShape="1">
          <a:blip r:embed="rId4">
            <a:alphaModFix/>
          </a:blip>
          <a:srcRect l="6430" r="-6430"/>
          <a:stretch/>
        </p:blipFill>
        <p:spPr>
          <a:xfrm>
            <a:off x="1954359" y="2757548"/>
            <a:ext cx="2081400" cy="1748376"/>
          </a:xfrm>
          <a:prstGeom prst="rect">
            <a:avLst/>
          </a:prstGeom>
          <a:noFill/>
          <a:ln>
            <a:noFill/>
          </a:ln>
        </p:spPr>
      </p:pic>
      <p:sp>
        <p:nvSpPr>
          <p:cNvPr id="5" name="Moon 4" title="moon"/>
          <p:cNvSpPr/>
          <p:nvPr/>
        </p:nvSpPr>
        <p:spPr>
          <a:xfrm rot="9375147">
            <a:off x="774826" y="2128898"/>
            <a:ext cx="770417" cy="1257300"/>
          </a:xfrm>
          <a:prstGeom prst="mo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9268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Group Task</a:t>
            </a:r>
            <a:endParaRPr lang="en-US" dirty="0"/>
          </a:p>
        </p:txBody>
      </p:sp>
      <p:sp>
        <p:nvSpPr>
          <p:cNvPr id="1063" name="Google Shape;1063;p134"/>
          <p:cNvSpPr txBox="1">
            <a:spLocks noGrp="1"/>
          </p:cNvSpPr>
          <p:nvPr>
            <p:ph type="body" sz="quarter" idx="13"/>
          </p:nvPr>
        </p:nvSpPr>
        <p:spPr>
          <a:prstGeom prst="rect">
            <a:avLst/>
          </a:prstGeom>
          <a:noFill/>
          <a:ln>
            <a:noFill/>
          </a:ln>
        </p:spPr>
        <p:txBody>
          <a:bodyPr spcFirstLastPara="1" vert="horz" wrap="square" lIns="91425" tIns="91425" rIns="91425" bIns="91425" rtlCol="0" anchor="t" anchorCtr="0">
            <a:noAutofit/>
          </a:bodyPr>
          <a:lstStyle/>
          <a:p>
            <a:pPr marL="44450" indent="0">
              <a:lnSpc>
                <a:spcPct val="115000"/>
              </a:lnSpc>
              <a:spcBef>
                <a:spcPts val="1000"/>
              </a:spcBef>
              <a:buClr>
                <a:srgbClr val="000000"/>
              </a:buClr>
              <a:buSzPts val="2900"/>
              <a:buNone/>
            </a:pPr>
            <a:r>
              <a:rPr lang="en-US" sz="2400" b="1" dirty="0">
                <a:solidFill>
                  <a:srgbClr val="000000"/>
                </a:solidFill>
              </a:rPr>
              <a:t>With your group</a:t>
            </a:r>
            <a:r>
              <a:rPr lang="en-US" sz="2400" dirty="0">
                <a:solidFill>
                  <a:srgbClr val="000000"/>
                </a:solidFill>
              </a:rPr>
              <a:t>, </a:t>
            </a:r>
            <a:r>
              <a:rPr lang="en-US" sz="2400" b="1" dirty="0">
                <a:solidFill>
                  <a:schemeClr val="accent5"/>
                </a:solidFill>
              </a:rPr>
              <a:t>construct an argument</a:t>
            </a:r>
            <a:r>
              <a:rPr lang="en-US" sz="2400" dirty="0">
                <a:solidFill>
                  <a:schemeClr val="accent5"/>
                </a:solidFill>
              </a:rPr>
              <a:t> </a:t>
            </a:r>
            <a:r>
              <a:rPr lang="en-US" sz="2400" dirty="0">
                <a:solidFill>
                  <a:srgbClr val="000000"/>
                </a:solidFill>
              </a:rPr>
              <a:t>for the “right” order of the tasks on chart paper. In your argument, make sure you include:</a:t>
            </a:r>
            <a:endParaRPr sz="2400" dirty="0">
              <a:solidFill>
                <a:srgbClr val="000000"/>
              </a:solidFill>
            </a:endParaRPr>
          </a:p>
          <a:p>
            <a:pPr marL="419100">
              <a:lnSpc>
                <a:spcPct val="115000"/>
              </a:lnSpc>
              <a:spcBef>
                <a:spcPts val="1000"/>
              </a:spcBef>
              <a:buClr>
                <a:srgbClr val="FFC000"/>
              </a:buClr>
              <a:buSzPts val="2400"/>
              <a:buFont typeface="Franklin Gothic Medium" panose="020B0603020102020204" pitchFamily="34" charset="0"/>
              <a:buChar char="►"/>
            </a:pPr>
            <a:r>
              <a:rPr lang="en-US" sz="2400" b="1" dirty="0">
                <a:solidFill>
                  <a:srgbClr val="000000"/>
                </a:solidFill>
              </a:rPr>
              <a:t>The order your group agreed upon</a:t>
            </a:r>
            <a:endParaRPr sz="2400" b="1" dirty="0">
              <a:solidFill>
                <a:srgbClr val="000000"/>
              </a:solidFill>
            </a:endParaRPr>
          </a:p>
          <a:p>
            <a:pPr marL="419100">
              <a:lnSpc>
                <a:spcPct val="115000"/>
              </a:lnSpc>
              <a:spcBef>
                <a:spcPts val="1000"/>
              </a:spcBef>
              <a:buClr>
                <a:srgbClr val="FFC000"/>
              </a:buClr>
              <a:buSzPts val="2400"/>
              <a:buFont typeface="Franklin Gothic Medium" panose="020B0603020102020204" pitchFamily="34" charset="0"/>
              <a:buChar char="►"/>
            </a:pPr>
            <a:r>
              <a:rPr lang="en-US" sz="2400" b="1" dirty="0">
                <a:solidFill>
                  <a:srgbClr val="000000"/>
                </a:solidFill>
              </a:rPr>
              <a:t>An alternative order you considered</a:t>
            </a:r>
            <a:endParaRPr sz="2400" b="1" dirty="0">
              <a:solidFill>
                <a:srgbClr val="000000"/>
              </a:solidFill>
            </a:endParaRPr>
          </a:p>
          <a:p>
            <a:pPr marL="419100">
              <a:lnSpc>
                <a:spcPct val="115000"/>
              </a:lnSpc>
              <a:spcBef>
                <a:spcPts val="1000"/>
              </a:spcBef>
              <a:buClr>
                <a:srgbClr val="FFC000"/>
              </a:buClr>
              <a:buSzPts val="2400"/>
              <a:buFont typeface="Franklin Gothic Medium" panose="020B0603020102020204" pitchFamily="34" charset="0"/>
              <a:buChar char="►"/>
            </a:pPr>
            <a:r>
              <a:rPr lang="en-US" sz="2400" b="1" dirty="0">
                <a:solidFill>
                  <a:srgbClr val="000000"/>
                </a:solidFill>
              </a:rPr>
              <a:t>Your evidence and reasoning for why the order you agreed on is right</a:t>
            </a:r>
            <a:endParaRPr sz="2400" dirty="0">
              <a:solidFill>
                <a:srgbClr val="000000"/>
              </a:solidFill>
            </a:endParaRPr>
          </a:p>
          <a:p>
            <a:pPr marL="419100">
              <a:lnSpc>
                <a:spcPct val="115000"/>
              </a:lnSpc>
              <a:spcBef>
                <a:spcPts val="1000"/>
              </a:spcBef>
              <a:buClr>
                <a:srgbClr val="FFC000"/>
              </a:buClr>
              <a:buSzPts val="2400"/>
              <a:buFont typeface="Franklin Gothic Medium" panose="020B0603020102020204" pitchFamily="34" charset="0"/>
              <a:buChar char="►"/>
            </a:pPr>
            <a:r>
              <a:rPr lang="en-US" sz="2400" b="1" dirty="0">
                <a:solidFill>
                  <a:srgbClr val="000000"/>
                </a:solidFill>
              </a:rPr>
              <a:t>Summary of the top 3-5 features that drove your decision making as a group.</a:t>
            </a:r>
            <a:r>
              <a:rPr lang="en-US" sz="2400" dirty="0">
                <a:solidFill>
                  <a:srgbClr val="000000"/>
                </a:solidFill>
              </a:rPr>
              <a:t> </a:t>
            </a:r>
            <a:endParaRPr sz="2400" dirty="0">
              <a:solidFill>
                <a:srgbClr val="000000"/>
              </a:solidFill>
            </a:endParaRPr>
          </a:p>
        </p:txBody>
      </p:sp>
      <p:sp>
        <p:nvSpPr>
          <p:cNvPr id="2" name="Slide Number Placeholder 1"/>
          <p:cNvSpPr>
            <a:spLocks noGrp="1"/>
          </p:cNvSpPr>
          <p:nvPr>
            <p:ph type="sldNum" sz="quarter" idx="12"/>
          </p:nvPr>
        </p:nvSpPr>
        <p:spPr/>
        <p:txBody>
          <a:bodyPr/>
          <a:lstStyle/>
          <a:p>
            <a:fld id="{00000000-1234-1234-1234-123412341234}" type="slidenum">
              <a:rPr lang="en-US" smtClean="0"/>
              <a:pPr/>
              <a:t>22</a:t>
            </a:fld>
            <a:endParaRPr lang="en-US"/>
          </a:p>
        </p:txBody>
      </p:sp>
    </p:spTree>
    <p:extLst>
      <p:ext uri="{BB962C8B-B14F-4D97-AF65-F5344CB8AC3E}">
        <p14:creationId xmlns:p14="http://schemas.microsoft.com/office/powerpoint/2010/main" val="131334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Share Out</a:t>
            </a:r>
          </a:p>
        </p:txBody>
      </p:sp>
      <p:sp>
        <p:nvSpPr>
          <p:cNvPr id="17411" name="Text Placeholder 2"/>
          <p:cNvSpPr>
            <a:spLocks noGrp="1"/>
          </p:cNvSpPr>
          <p:nvPr>
            <p:ph type="body" sz="quarter" idx="13"/>
          </p:nvPr>
        </p:nvSpPr>
        <p:spPr bwMode="auto">
          <a:xfrm>
            <a:off x="477837" y="1577975"/>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None/>
            </a:pPr>
            <a:r>
              <a:rPr lang="en-US" altLang="en-US" sz="6600" dirty="0"/>
              <a:t>What criteria did your group use to order your </a:t>
            </a:r>
            <a:r>
              <a:rPr lang="en-US" altLang="en-US" sz="6600" dirty="0" smtClean="0"/>
              <a:t>tasks?</a:t>
            </a:r>
            <a:endParaRPr lang="en-US" altLang="en-US" sz="6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23</a:t>
            </a:fld>
            <a:endParaRPr lang="en-US" altLang="en-US" dirty="0">
              <a:solidFill>
                <a:schemeClr val="bg1"/>
              </a:solidFill>
            </a:endParaRPr>
          </a:p>
        </p:txBody>
      </p:sp>
    </p:spTree>
    <p:extLst>
      <p:ext uri="{BB962C8B-B14F-4D97-AF65-F5344CB8AC3E}">
        <p14:creationId xmlns:p14="http://schemas.microsoft.com/office/powerpoint/2010/main" val="31476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to This Point</a:t>
            </a:r>
            <a:endParaRPr lang="en-US" dirty="0"/>
          </a:p>
        </p:txBody>
      </p:sp>
      <p:sp>
        <p:nvSpPr>
          <p:cNvPr id="3" name="Text Placeholder 2"/>
          <p:cNvSpPr>
            <a:spLocks noGrp="1"/>
          </p:cNvSpPr>
          <p:nvPr>
            <p:ph type="body" sz="quarter" idx="13"/>
          </p:nvPr>
        </p:nvSpPr>
        <p:spPr/>
        <p:txBody>
          <a:bodyPr/>
          <a:lstStyle/>
          <a:p>
            <a:r>
              <a:rPr lang="en-US" dirty="0" smtClean="0"/>
              <a:t>Identified what we value in assessments through the Thought Experiments</a:t>
            </a:r>
          </a:p>
          <a:p>
            <a:r>
              <a:rPr lang="en-US" dirty="0" smtClean="0"/>
              <a:t>Analyzed tasks to determine what our valued criteria may look like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a:p>
        </p:txBody>
      </p:sp>
    </p:spTree>
    <p:extLst>
      <p:ext uri="{BB962C8B-B14F-4D97-AF65-F5344CB8AC3E}">
        <p14:creationId xmlns:p14="http://schemas.microsoft.com/office/powerpoint/2010/main" val="192362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189"/>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pPr algn="l"/>
            <a:r>
              <a:rPr lang="en-US" dirty="0">
                <a:latin typeface="Georgia" panose="02040502050405020303" pitchFamily="18" charset="0"/>
              </a:rPr>
              <a:t>Pre-screening tasks!</a:t>
            </a:r>
            <a:endParaRPr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00000000-1234-1234-1234-123412341234}" type="slidenum">
              <a:rPr lang="en-US" smtClean="0"/>
              <a:pPr/>
              <a:t>25</a:t>
            </a:fld>
            <a:endParaRPr lang="en-US"/>
          </a:p>
        </p:txBody>
      </p:sp>
      <p:grpSp>
        <p:nvGrpSpPr>
          <p:cNvPr id="1809" name="Google Shape;1809;p189" descr="Look at phenomena, reasoning or sense-making, and three dimensionality" title="pre-screener task components"/>
          <p:cNvGrpSpPr/>
          <p:nvPr/>
        </p:nvGrpSpPr>
        <p:grpSpPr>
          <a:xfrm>
            <a:off x="2339359" y="1847362"/>
            <a:ext cx="4462630" cy="3339144"/>
            <a:chOff x="2183897" y="1463393"/>
            <a:chExt cx="4462630" cy="3339144"/>
          </a:xfrm>
        </p:grpSpPr>
        <p:pic>
          <p:nvPicPr>
            <p:cNvPr id="1810" name="Google Shape;1810;p189" descr="Atom"/>
            <p:cNvPicPr preferRelativeResize="0"/>
            <p:nvPr/>
          </p:nvPicPr>
          <p:blipFill rotWithShape="1">
            <a:blip r:embed="rId3">
              <a:alphaModFix/>
            </a:blip>
            <a:srcRect/>
            <a:stretch/>
          </p:blipFill>
          <p:spPr>
            <a:xfrm>
              <a:off x="2183897" y="1552440"/>
              <a:ext cx="914400" cy="914400"/>
            </a:xfrm>
            <a:prstGeom prst="rect">
              <a:avLst/>
            </a:prstGeom>
            <a:noFill/>
            <a:ln>
              <a:noFill/>
            </a:ln>
          </p:spPr>
        </p:pic>
        <p:pic>
          <p:nvPicPr>
            <p:cNvPr id="1811" name="Google Shape;1811;p189" descr="Beaker"/>
            <p:cNvPicPr preferRelativeResize="0"/>
            <p:nvPr/>
          </p:nvPicPr>
          <p:blipFill rotWithShape="1">
            <a:blip r:embed="rId4">
              <a:alphaModFix/>
            </a:blip>
            <a:srcRect/>
            <a:stretch/>
          </p:blipFill>
          <p:spPr>
            <a:xfrm>
              <a:off x="2183897" y="2715319"/>
              <a:ext cx="914400" cy="914400"/>
            </a:xfrm>
            <a:prstGeom prst="rect">
              <a:avLst/>
            </a:prstGeom>
            <a:noFill/>
            <a:ln>
              <a:noFill/>
            </a:ln>
          </p:spPr>
        </p:pic>
        <p:pic>
          <p:nvPicPr>
            <p:cNvPr id="1812" name="Google Shape;1812;p189" descr="Plant"/>
            <p:cNvPicPr preferRelativeResize="0"/>
            <p:nvPr/>
          </p:nvPicPr>
          <p:blipFill rotWithShape="1">
            <a:blip r:embed="rId5">
              <a:alphaModFix/>
            </a:blip>
            <a:srcRect/>
            <a:stretch/>
          </p:blipFill>
          <p:spPr>
            <a:xfrm>
              <a:off x="2183897" y="3888137"/>
              <a:ext cx="914400" cy="914400"/>
            </a:xfrm>
            <a:prstGeom prst="rect">
              <a:avLst/>
            </a:prstGeom>
            <a:noFill/>
            <a:ln>
              <a:noFill/>
            </a:ln>
          </p:spPr>
        </p:pic>
        <p:sp>
          <p:nvSpPr>
            <p:cNvPr id="1813" name="Google Shape;1813;p189"/>
            <p:cNvSpPr/>
            <p:nvPr/>
          </p:nvSpPr>
          <p:spPr>
            <a:xfrm>
              <a:off x="3433284" y="2598853"/>
              <a:ext cx="3210300" cy="1053600"/>
            </a:xfrm>
            <a:prstGeom prst="rect">
              <a:avLst/>
            </a:prstGeom>
            <a:solidFill>
              <a:srgbClr val="002060"/>
            </a:solidFill>
            <a:ln>
              <a:noFill/>
            </a:ln>
          </p:spPr>
          <p:txBody>
            <a:bodyPr spcFirstLastPara="1" wrap="square" lIns="91425" tIns="45700" rIns="91425" bIns="45700" anchor="ctr" anchorCtr="0">
              <a:noAutofit/>
            </a:bodyPr>
            <a:lstStyle/>
            <a:p>
              <a:pPr algn="ctr"/>
              <a:r>
                <a:rPr lang="en-US" sz="1400" b="1">
                  <a:solidFill>
                    <a:schemeClr val="lt1"/>
                  </a:solidFill>
                  <a:latin typeface="Arial"/>
                  <a:ea typeface="Arial"/>
                  <a:cs typeface="Arial"/>
                  <a:sym typeface="Arial"/>
                </a:rPr>
                <a:t>Reasoning/Sense-making</a:t>
              </a:r>
              <a:endParaRPr/>
            </a:p>
          </p:txBody>
        </p:sp>
        <p:sp>
          <p:nvSpPr>
            <p:cNvPr id="1814" name="Google Shape;1814;p189"/>
            <p:cNvSpPr/>
            <p:nvPr/>
          </p:nvSpPr>
          <p:spPr>
            <a:xfrm>
              <a:off x="3436226" y="3734314"/>
              <a:ext cx="3210300" cy="1053600"/>
            </a:xfrm>
            <a:prstGeom prst="rect">
              <a:avLst/>
            </a:prstGeom>
            <a:solidFill>
              <a:srgbClr val="002060"/>
            </a:solidFill>
            <a:ln>
              <a:noFill/>
            </a:ln>
          </p:spPr>
          <p:txBody>
            <a:bodyPr spcFirstLastPara="1" wrap="square" lIns="91425" tIns="45700" rIns="91425" bIns="45700" anchor="ctr" anchorCtr="0">
              <a:noAutofit/>
            </a:bodyPr>
            <a:lstStyle/>
            <a:p>
              <a:pPr algn="ctr"/>
              <a:r>
                <a:rPr lang="en-US" sz="1400" b="1">
                  <a:solidFill>
                    <a:schemeClr val="lt1"/>
                  </a:solidFill>
                  <a:latin typeface="Arial"/>
                  <a:ea typeface="Arial"/>
                  <a:cs typeface="Arial"/>
                  <a:sym typeface="Arial"/>
                </a:rPr>
                <a:t>Three Dimensions</a:t>
              </a:r>
              <a:endParaRPr/>
            </a:p>
          </p:txBody>
        </p:sp>
        <p:sp>
          <p:nvSpPr>
            <p:cNvPr id="1815" name="Google Shape;1815;p189"/>
            <p:cNvSpPr/>
            <p:nvPr/>
          </p:nvSpPr>
          <p:spPr>
            <a:xfrm>
              <a:off x="3436227" y="1463393"/>
              <a:ext cx="3210300" cy="1053600"/>
            </a:xfrm>
            <a:prstGeom prst="rect">
              <a:avLst/>
            </a:prstGeom>
            <a:solidFill>
              <a:srgbClr val="002060"/>
            </a:solidFill>
            <a:ln>
              <a:noFill/>
            </a:ln>
          </p:spPr>
          <p:txBody>
            <a:bodyPr spcFirstLastPara="1" wrap="square" lIns="91425" tIns="45700" rIns="91425" bIns="45700" anchor="ctr" anchorCtr="0">
              <a:noAutofit/>
            </a:bodyPr>
            <a:lstStyle/>
            <a:p>
              <a:pPr algn="ctr"/>
              <a:r>
                <a:rPr lang="en-US" sz="1400" b="1">
                  <a:solidFill>
                    <a:schemeClr val="lt1"/>
                  </a:solidFill>
                  <a:latin typeface="Arial"/>
                  <a:ea typeface="Arial"/>
                  <a:cs typeface="Arial"/>
                  <a:sym typeface="Arial"/>
                </a:rPr>
                <a:t>Phenomena</a:t>
              </a:r>
              <a:endParaRPr/>
            </a:p>
          </p:txBody>
        </p:sp>
      </p:grpSp>
    </p:spTree>
    <p:extLst>
      <p:ext uri="{BB962C8B-B14F-4D97-AF65-F5344CB8AC3E}">
        <p14:creationId xmlns:p14="http://schemas.microsoft.com/office/powerpoint/2010/main" val="945043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Checklist</a:t>
            </a:r>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pPr/>
              <a:t>26</a:t>
            </a:fld>
            <a:endParaRPr lang="en-US" dirty="0"/>
          </a:p>
        </p:txBody>
      </p:sp>
      <p:pic>
        <p:nvPicPr>
          <p:cNvPr id="3" name="Picture 2" descr="Layout of pre-task screener" title="pre-task screener"/>
          <p:cNvPicPr>
            <a:picLocks noChangeAspect="1"/>
          </p:cNvPicPr>
          <p:nvPr/>
        </p:nvPicPr>
        <p:blipFill>
          <a:blip r:embed="rId3"/>
          <a:stretch>
            <a:fillRect/>
          </a:stretch>
        </p:blipFill>
        <p:spPr>
          <a:xfrm>
            <a:off x="1393491" y="0"/>
            <a:ext cx="8617618" cy="6858000"/>
          </a:xfrm>
          <a:prstGeom prst="rect">
            <a:avLst/>
          </a:prstGeom>
        </p:spPr>
      </p:pic>
    </p:spTree>
    <p:extLst>
      <p:ext uri="{BB962C8B-B14F-4D97-AF65-F5344CB8AC3E}">
        <p14:creationId xmlns:p14="http://schemas.microsoft.com/office/powerpoint/2010/main" val="610366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Annotated Checklist</a:t>
            </a:r>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pPr/>
              <a:t>27</a:t>
            </a:fld>
            <a:endParaRPr lang="en-US" dirty="0"/>
          </a:p>
        </p:txBody>
      </p:sp>
      <p:pic>
        <p:nvPicPr>
          <p:cNvPr id="3" name="Picture 2" descr="layout of pre-task screener"/>
          <p:cNvPicPr>
            <a:picLocks noChangeAspect="1"/>
          </p:cNvPicPr>
          <p:nvPr/>
        </p:nvPicPr>
        <p:blipFill>
          <a:blip r:embed="rId3"/>
          <a:stretch>
            <a:fillRect/>
          </a:stretch>
        </p:blipFill>
        <p:spPr>
          <a:xfrm>
            <a:off x="1487153" y="127000"/>
            <a:ext cx="7101556" cy="5969000"/>
          </a:xfrm>
          <a:prstGeom prst="rect">
            <a:avLst/>
          </a:prstGeom>
        </p:spPr>
      </p:pic>
      <p:sp>
        <p:nvSpPr>
          <p:cNvPr id="6" name="Rectangle 5"/>
          <p:cNvSpPr/>
          <p:nvPr/>
        </p:nvSpPr>
        <p:spPr>
          <a:xfrm>
            <a:off x="9110535" y="444500"/>
            <a:ext cx="22479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This tool is used at the </a:t>
            </a:r>
            <a:r>
              <a:rPr lang="en-US" u="sng" dirty="0" smtClean="0">
                <a:solidFill>
                  <a:schemeClr val="bg1"/>
                </a:solidFill>
              </a:rPr>
              <a:t>task</a:t>
            </a:r>
            <a:r>
              <a:rPr lang="en-US" dirty="0" smtClean="0">
                <a:solidFill>
                  <a:schemeClr val="bg1"/>
                </a:solidFill>
              </a:rPr>
              <a:t> level.</a:t>
            </a:r>
            <a:endParaRPr lang="en-US" dirty="0">
              <a:solidFill>
                <a:schemeClr val="bg1"/>
              </a:solidFill>
            </a:endParaRPr>
          </a:p>
        </p:txBody>
      </p:sp>
      <p:cxnSp>
        <p:nvCxnSpPr>
          <p:cNvPr id="8" name="Straight Arrow Connector 7" title="arrow"/>
          <p:cNvCxnSpPr/>
          <p:nvPr/>
        </p:nvCxnSpPr>
        <p:spPr>
          <a:xfrm flipH="1">
            <a:off x="8534400" y="1041400"/>
            <a:ext cx="457200" cy="12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45385" y="5016500"/>
            <a:ext cx="16891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Watch out for red flags!</a:t>
            </a:r>
            <a:endParaRPr lang="en-US" dirty="0">
              <a:solidFill>
                <a:schemeClr val="bg1"/>
              </a:solidFill>
            </a:endParaRPr>
          </a:p>
        </p:txBody>
      </p:sp>
      <p:cxnSp>
        <p:nvCxnSpPr>
          <p:cNvPr id="11" name="Straight Arrow Connector 10" title="arrow"/>
          <p:cNvCxnSpPr/>
          <p:nvPr/>
        </p:nvCxnSpPr>
        <p:spPr>
          <a:xfrm flipH="1" flipV="1">
            <a:off x="8394701" y="4406900"/>
            <a:ext cx="298449" cy="469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4162" y="4182600"/>
            <a:ext cx="2197100" cy="166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At this stage, don’t worry yet about grade-appropriateness </a:t>
            </a:r>
            <a:endParaRPr lang="en-US" dirty="0">
              <a:solidFill>
                <a:schemeClr val="bg1"/>
              </a:solidFill>
            </a:endParaRPr>
          </a:p>
        </p:txBody>
      </p:sp>
      <p:cxnSp>
        <p:nvCxnSpPr>
          <p:cNvPr id="19" name="Straight Arrow Connector 18" title="arrow"/>
          <p:cNvCxnSpPr/>
          <p:nvPr/>
        </p:nvCxnSpPr>
        <p:spPr>
          <a:xfrm flipV="1">
            <a:off x="1146634" y="3111500"/>
            <a:ext cx="631366" cy="965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56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hidden="1"/>
          <p:cNvSpPr txBox="1">
            <a:spLocks/>
          </p:cNvSpPr>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1800" kern="1200">
                <a:solidFill>
                  <a:schemeClr val="tx1"/>
                </a:solidFill>
                <a:latin typeface="Franklin Gothic Medium" panose="020B0603020102020204" pitchFamily="34" charset="0"/>
                <a:ea typeface="+mn-ea"/>
                <a:cs typeface="+mn-cs"/>
              </a:defRPr>
            </a:lvl1pPr>
            <a:lvl2pPr marL="742950" indent="-285750" algn="l" defTabSz="914400" rtl="0" eaLnBrk="1" latinLnBrk="0" hangingPunct="1">
              <a:defRPr sz="18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defRPr sz="18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defRPr sz="1800" kern="1200">
                <a:solidFill>
                  <a:schemeClr val="tx1"/>
                </a:solidFill>
                <a:latin typeface="Franklin Gothic Medium" panose="020B06030201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28</a:t>
            </a:fld>
            <a:endParaRPr lang="en-US" altLang="en-US" dirty="0">
              <a:solidFill>
                <a:schemeClr val="bg1"/>
              </a:solidFill>
            </a:endParaRPr>
          </a:p>
        </p:txBody>
      </p:sp>
      <p:pic>
        <p:nvPicPr>
          <p:cNvPr id="2" name="Picture 1" descr="Practice task to use with pre-screener" title="task">
            <a:extLst>
              <a:ext uri="{FF2B5EF4-FFF2-40B4-BE49-F238E27FC236}">
                <a16:creationId xmlns:a16="http://schemas.microsoft.com/office/drawing/2014/main" xmlns="" id="{55E1FD9F-A67C-4975-9B28-D5F34B5844C0}"/>
              </a:ext>
            </a:extLst>
          </p:cNvPr>
          <p:cNvPicPr>
            <a:picLocks noChangeAspect="1"/>
          </p:cNvPicPr>
          <p:nvPr/>
        </p:nvPicPr>
        <p:blipFill>
          <a:blip r:embed="rId3"/>
          <a:stretch>
            <a:fillRect/>
          </a:stretch>
        </p:blipFill>
        <p:spPr>
          <a:xfrm>
            <a:off x="1310795" y="703521"/>
            <a:ext cx="8677275" cy="4876800"/>
          </a:xfrm>
          <a:prstGeom prst="rect">
            <a:avLst/>
          </a:prstGeom>
        </p:spPr>
      </p:pic>
      <p:sp>
        <p:nvSpPr>
          <p:cNvPr id="5" name="Title 4" hidden="1"/>
          <p:cNvSpPr>
            <a:spLocks noGrp="1"/>
          </p:cNvSpPr>
          <p:nvPr>
            <p:ph type="title"/>
          </p:nvPr>
        </p:nvSpPr>
        <p:spPr/>
        <p:txBody>
          <a:bodyPr/>
          <a:lstStyle/>
          <a:p>
            <a:r>
              <a:rPr lang="en-US" dirty="0" smtClean="0"/>
              <a:t>Modeling Felix’s Jump</a:t>
            </a:r>
            <a:endParaRPr lang="en-US" dirty="0"/>
          </a:p>
        </p:txBody>
      </p:sp>
      <p:sp>
        <p:nvSpPr>
          <p:cNvPr id="6" name="Text Placeholder 5"/>
          <p:cNvSpPr>
            <a:spLocks noGrp="1"/>
          </p:cNvSpPr>
          <p:nvPr>
            <p:ph type="body" sz="quarter" idx="13"/>
          </p:nvPr>
        </p:nvSpPr>
        <p:spPr/>
        <p:txBody>
          <a:bodyPr/>
          <a:lstStyle/>
          <a:p>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pPr/>
              <a:t>28</a:t>
            </a:fld>
            <a:endParaRPr lang="en-US" dirty="0"/>
          </a:p>
        </p:txBody>
      </p:sp>
    </p:spTree>
    <p:extLst>
      <p:ext uri="{BB962C8B-B14F-4D97-AF65-F5344CB8AC3E}">
        <p14:creationId xmlns:p14="http://schemas.microsoft.com/office/powerpoint/2010/main" val="340855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B0AF741-0A93-4887-9BE7-DFD699CA818C}"/>
              </a:ext>
            </a:extLst>
          </p:cNvPr>
          <p:cNvSpPr>
            <a:spLocks noGrp="1"/>
          </p:cNvSpPr>
          <p:nvPr>
            <p:ph type="title"/>
          </p:nvPr>
        </p:nvSpPr>
        <p:spPr>
          <a:xfrm>
            <a:off x="794292" y="452474"/>
            <a:ext cx="8596668" cy="1320800"/>
          </a:xfrm>
        </p:spPr>
        <p:txBody>
          <a:bodyPr/>
          <a:lstStyle/>
          <a:p>
            <a:r>
              <a:rPr lang="en-US" dirty="0"/>
              <a:t>Verdict?</a:t>
            </a:r>
          </a:p>
        </p:txBody>
      </p:sp>
      <p:sp>
        <p:nvSpPr>
          <p:cNvPr id="2" name="Slide Number Placeholder 1"/>
          <p:cNvSpPr>
            <a:spLocks noGrp="1"/>
          </p:cNvSpPr>
          <p:nvPr>
            <p:ph type="sldNum" sz="quarter" idx="12"/>
          </p:nvPr>
        </p:nvSpPr>
        <p:spPr/>
        <p:txBody>
          <a:bodyPr/>
          <a:lstStyle/>
          <a:p>
            <a:fld id="{91BD7323-49BF-4C97-8773-5EC64C492009}" type="slidenum">
              <a:rPr lang="en-US" smtClean="0"/>
              <a:t>29</a:t>
            </a:fld>
            <a:endParaRPr lang="en-US"/>
          </a:p>
        </p:txBody>
      </p:sp>
      <p:pic>
        <p:nvPicPr>
          <p:cNvPr id="10" name="Picture 9" descr="scale">
            <a:extLst>
              <a:ext uri="{FF2B5EF4-FFF2-40B4-BE49-F238E27FC236}">
                <a16:creationId xmlns:a16="http://schemas.microsoft.com/office/drawing/2014/main" xmlns="" id="{E3A723E1-572D-4CB1-998E-DE9D73E16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998" y="1270000"/>
            <a:ext cx="5483607" cy="5135526"/>
          </a:xfrm>
          <a:prstGeom prst="rect">
            <a:avLst/>
          </a:prstGeom>
        </p:spPr>
      </p:pic>
    </p:spTree>
    <p:extLst>
      <p:ext uri="{BB962C8B-B14F-4D97-AF65-F5344CB8AC3E}">
        <p14:creationId xmlns:p14="http://schemas.microsoft.com/office/powerpoint/2010/main" val="134487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Norms</a:t>
            </a:r>
            <a:endParaRPr lang="en-US" dirty="0"/>
          </a:p>
        </p:txBody>
      </p:sp>
      <p:sp>
        <p:nvSpPr>
          <p:cNvPr id="3" name="Text Placeholder 2"/>
          <p:cNvSpPr>
            <a:spLocks noGrp="1"/>
          </p:cNvSpPr>
          <p:nvPr>
            <p:ph type="body" sz="quarter" idx="13"/>
          </p:nvPr>
        </p:nvSpPr>
        <p:spPr>
          <a:xfrm>
            <a:off x="420875" y="1278776"/>
            <a:ext cx="9188715" cy="4901324"/>
          </a:xfrm>
        </p:spPr>
        <p:txBody>
          <a:bodyPr/>
          <a:lstStyle/>
          <a:p>
            <a:r>
              <a:rPr lang="en-US" dirty="0" smtClean="0"/>
              <a:t>Presume positive intentions</a:t>
            </a:r>
          </a:p>
          <a:p>
            <a:r>
              <a:rPr lang="en-US" dirty="0" smtClean="0"/>
              <a:t>Listen carefully to one another</a:t>
            </a:r>
          </a:p>
          <a:p>
            <a:r>
              <a:rPr lang="en-US" dirty="0" smtClean="0"/>
              <a:t>Be open to new ideas</a:t>
            </a:r>
          </a:p>
          <a:p>
            <a:r>
              <a:rPr lang="en-US" dirty="0" smtClean="0"/>
              <a:t>Be open to productive struggle</a:t>
            </a:r>
          </a:p>
          <a:p>
            <a:r>
              <a:rPr lang="en-US" dirty="0" smtClean="0"/>
              <a:t>Ask questions</a:t>
            </a:r>
          </a:p>
          <a:p>
            <a:r>
              <a:rPr lang="en-US" dirty="0" smtClean="0"/>
              <a:t>Allow a chance for everyone to participate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243923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F2F55-C5E6-4F5C-8816-FE855D26191C}"/>
              </a:ext>
            </a:extLst>
          </p:cNvPr>
          <p:cNvSpPr>
            <a:spLocks noGrp="1"/>
          </p:cNvSpPr>
          <p:nvPr>
            <p:ph type="title"/>
          </p:nvPr>
        </p:nvSpPr>
        <p:spPr/>
        <p:txBody>
          <a:bodyPr/>
          <a:lstStyle/>
          <a:p>
            <a:r>
              <a:rPr lang="en-US" dirty="0"/>
              <a:t>Next Step?</a:t>
            </a:r>
          </a:p>
        </p:txBody>
      </p:sp>
      <p:sp>
        <p:nvSpPr>
          <p:cNvPr id="3" name="Slide Number Placeholder 2">
            <a:extLst>
              <a:ext uri="{FF2B5EF4-FFF2-40B4-BE49-F238E27FC236}">
                <a16:creationId xmlns:a16="http://schemas.microsoft.com/office/drawing/2014/main" xmlns="" id="{7AF10C13-6763-4D21-A2ED-4FC1123CEFB6}"/>
              </a:ext>
            </a:extLst>
          </p:cNvPr>
          <p:cNvSpPr>
            <a:spLocks noGrp="1"/>
          </p:cNvSpPr>
          <p:nvPr>
            <p:ph type="sldNum" sz="quarter" idx="12"/>
          </p:nvPr>
        </p:nvSpPr>
        <p:spPr/>
        <p:txBody>
          <a:bodyPr/>
          <a:lstStyle/>
          <a:p>
            <a:fld id="{91BD7323-49BF-4C97-8773-5EC64C492009}" type="slidenum">
              <a:rPr lang="en-US" smtClean="0"/>
              <a:t>30</a:t>
            </a:fld>
            <a:endParaRPr lang="en-US"/>
          </a:p>
        </p:txBody>
      </p:sp>
      <p:pic>
        <p:nvPicPr>
          <p:cNvPr id="4" name="Picture 3" descr="man climbing rocks">
            <a:extLst>
              <a:ext uri="{FF2B5EF4-FFF2-40B4-BE49-F238E27FC236}">
                <a16:creationId xmlns:a16="http://schemas.microsoft.com/office/drawing/2014/main" xmlns="" id="{82F7E36F-ED60-4E05-AA63-332317B2B9EB}"/>
              </a:ext>
            </a:extLst>
          </p:cNvPr>
          <p:cNvPicPr>
            <a:picLocks noChangeAspect="1"/>
          </p:cNvPicPr>
          <p:nvPr/>
        </p:nvPicPr>
        <p:blipFill>
          <a:blip r:embed="rId3"/>
          <a:stretch>
            <a:fillRect/>
          </a:stretch>
        </p:blipFill>
        <p:spPr>
          <a:xfrm>
            <a:off x="3349257" y="1858926"/>
            <a:ext cx="4389474" cy="4389474"/>
          </a:xfrm>
          <a:prstGeom prst="rect">
            <a:avLst/>
          </a:prstGeom>
        </p:spPr>
      </p:pic>
    </p:spTree>
    <p:extLst>
      <p:ext uri="{BB962C8B-B14F-4D97-AF65-F5344CB8AC3E}">
        <p14:creationId xmlns:p14="http://schemas.microsoft.com/office/powerpoint/2010/main" val="346549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Screener</a:t>
            </a:r>
            <a:endParaRPr lang="en-US" dirty="0"/>
          </a:p>
        </p:txBody>
      </p:sp>
      <p:sp>
        <p:nvSpPr>
          <p:cNvPr id="3" name="Text Placeholder 2"/>
          <p:cNvSpPr>
            <a:spLocks noGrp="1"/>
          </p:cNvSpPr>
          <p:nvPr>
            <p:ph type="body" sz="quarter" idx="13"/>
          </p:nvPr>
        </p:nvSpPr>
        <p:spPr>
          <a:xfrm>
            <a:off x="259762" y="1412710"/>
            <a:ext cx="9188715" cy="4901324"/>
          </a:xfrm>
        </p:spPr>
        <p:txBody>
          <a:bodyPr/>
          <a:lstStyle/>
          <a:p>
            <a:r>
              <a:rPr lang="en-US" dirty="0" smtClean="0">
                <a:solidFill>
                  <a:schemeClr val="tx1"/>
                </a:solidFill>
              </a:rPr>
              <a:t>Use after a task has been deemed warranting further review.</a:t>
            </a:r>
          </a:p>
          <a:p>
            <a:r>
              <a:rPr lang="en-US" dirty="0" smtClean="0">
                <a:solidFill>
                  <a:schemeClr val="tx1"/>
                </a:solidFill>
              </a:rPr>
              <a:t>Provides further look around 4 criteria</a:t>
            </a:r>
          </a:p>
          <a:p>
            <a:pPr lvl="1"/>
            <a:r>
              <a:rPr lang="en-US" dirty="0" smtClean="0">
                <a:solidFill>
                  <a:schemeClr val="tx1"/>
                </a:solidFill>
              </a:rPr>
              <a:t>High-quality scenarios around a phenomenon or problem to solve</a:t>
            </a:r>
          </a:p>
          <a:p>
            <a:pPr lvl="1"/>
            <a:r>
              <a:rPr lang="en-US" dirty="0" smtClean="0">
                <a:solidFill>
                  <a:schemeClr val="tx1"/>
                </a:solidFill>
              </a:rPr>
              <a:t>Sense-making using the 3 dimensions</a:t>
            </a:r>
          </a:p>
          <a:p>
            <a:pPr lvl="1"/>
            <a:r>
              <a:rPr lang="en-US" dirty="0" smtClean="0">
                <a:solidFill>
                  <a:schemeClr val="tx1"/>
                </a:solidFill>
              </a:rPr>
              <a:t>Fairness and equity</a:t>
            </a:r>
          </a:p>
          <a:p>
            <a:pPr lvl="1"/>
            <a:r>
              <a:rPr lang="en-US" dirty="0" smtClean="0">
                <a:solidFill>
                  <a:schemeClr val="tx1"/>
                </a:solidFill>
              </a:rPr>
              <a:t>Support intended targets and purpose</a:t>
            </a: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31</a:t>
            </a:fld>
            <a:endParaRPr lang="en-US"/>
          </a:p>
        </p:txBody>
      </p:sp>
    </p:spTree>
    <p:extLst>
      <p:ext uri="{BB962C8B-B14F-4D97-AF65-F5344CB8AC3E}">
        <p14:creationId xmlns:p14="http://schemas.microsoft.com/office/powerpoint/2010/main" val="408707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4C022-A969-407D-8AC7-BF3E67A4C263}"/>
              </a:ext>
            </a:extLst>
          </p:cNvPr>
          <p:cNvSpPr>
            <a:spLocks noGrp="1"/>
          </p:cNvSpPr>
          <p:nvPr>
            <p:ph type="title"/>
          </p:nvPr>
        </p:nvSpPr>
        <p:spPr/>
        <p:txBody>
          <a:bodyPr/>
          <a:lstStyle/>
          <a:p>
            <a:r>
              <a:rPr lang="en-US" dirty="0" smtClean="0"/>
              <a:t>Task Screener</a:t>
            </a:r>
            <a:endParaRPr lang="en-US" dirty="0"/>
          </a:p>
        </p:txBody>
      </p:sp>
      <p:sp>
        <p:nvSpPr>
          <p:cNvPr id="3" name="Text Placeholder 2">
            <a:extLst>
              <a:ext uri="{FF2B5EF4-FFF2-40B4-BE49-F238E27FC236}">
                <a16:creationId xmlns:a16="http://schemas.microsoft.com/office/drawing/2014/main" xmlns="" id="{4A315012-8E6A-4006-A30C-BF90E1AFF4E2}"/>
              </a:ext>
            </a:extLst>
          </p:cNvPr>
          <p:cNvSpPr>
            <a:spLocks noGrp="1"/>
          </p:cNvSpPr>
          <p:nvPr>
            <p:ph type="body" sz="quarter" idx="13"/>
          </p:nvPr>
        </p:nvSpPr>
        <p:spPr/>
        <p:txBody>
          <a:bodyPr/>
          <a:lstStyle/>
          <a:p>
            <a:pPr marL="0" indent="0">
              <a:buNone/>
            </a:pPr>
            <a:r>
              <a:rPr lang="en-US" dirty="0"/>
              <a:t>Using </a:t>
            </a:r>
            <a:r>
              <a:rPr lang="en-US" b="1" dirty="0">
                <a:solidFill>
                  <a:schemeClr val="bg2">
                    <a:lumMod val="50000"/>
                  </a:schemeClr>
                </a:solidFill>
              </a:rPr>
              <a:t>Natural Hazards</a:t>
            </a:r>
          </a:p>
          <a:p>
            <a:pPr marL="0" indent="0">
              <a:buNone/>
            </a:pPr>
            <a:endParaRPr lang="en-US" b="1" dirty="0">
              <a:solidFill>
                <a:schemeClr val="bg2">
                  <a:lumMod val="50000"/>
                </a:schemeClr>
              </a:solidFill>
            </a:endParaRPr>
          </a:p>
          <a:p>
            <a:r>
              <a:rPr lang="en-US" b="1" dirty="0">
                <a:solidFill>
                  <a:schemeClr val="tx1"/>
                </a:solidFill>
              </a:rPr>
              <a:t>Each group will focus on </a:t>
            </a:r>
            <a:r>
              <a:rPr lang="en-US" b="1" dirty="0">
                <a:solidFill>
                  <a:schemeClr val="bg2">
                    <a:lumMod val="50000"/>
                  </a:schemeClr>
                </a:solidFill>
              </a:rPr>
              <a:t>one</a:t>
            </a:r>
            <a:r>
              <a:rPr lang="en-US" b="1" dirty="0">
                <a:solidFill>
                  <a:schemeClr val="tx1"/>
                </a:solidFill>
              </a:rPr>
              <a:t> indicator</a:t>
            </a:r>
          </a:p>
          <a:p>
            <a:r>
              <a:rPr lang="en-US" b="1" dirty="0">
                <a:solidFill>
                  <a:schemeClr val="tx1"/>
                </a:solidFill>
              </a:rPr>
              <a:t>Evaluate the task for </a:t>
            </a:r>
            <a:r>
              <a:rPr lang="en-US" b="1" dirty="0">
                <a:solidFill>
                  <a:schemeClr val="bg2">
                    <a:lumMod val="50000"/>
                  </a:schemeClr>
                </a:solidFill>
              </a:rPr>
              <a:t>your</a:t>
            </a:r>
            <a:r>
              <a:rPr lang="en-US" b="1" dirty="0">
                <a:solidFill>
                  <a:schemeClr val="tx1"/>
                </a:solidFill>
              </a:rPr>
              <a:t> indicator</a:t>
            </a:r>
          </a:p>
          <a:p>
            <a:r>
              <a:rPr lang="en-US" b="1" dirty="0">
                <a:solidFill>
                  <a:schemeClr val="bg2">
                    <a:lumMod val="50000"/>
                  </a:schemeClr>
                </a:solidFill>
              </a:rPr>
              <a:t>Jigsaw</a:t>
            </a:r>
            <a:r>
              <a:rPr lang="en-US" b="1" dirty="0">
                <a:solidFill>
                  <a:schemeClr val="tx1"/>
                </a:solidFill>
              </a:rPr>
              <a:t> with other groups</a:t>
            </a:r>
          </a:p>
          <a:p>
            <a:endParaRPr lang="en-US" dirty="0"/>
          </a:p>
        </p:txBody>
      </p:sp>
      <p:sp>
        <p:nvSpPr>
          <p:cNvPr id="4" name="Slide Number Placeholder 3">
            <a:extLst>
              <a:ext uri="{FF2B5EF4-FFF2-40B4-BE49-F238E27FC236}">
                <a16:creationId xmlns:a16="http://schemas.microsoft.com/office/drawing/2014/main" xmlns="" id="{EFE44C15-DC4C-478B-8613-6B01670A92A1}"/>
              </a:ext>
            </a:extLst>
          </p:cNvPr>
          <p:cNvSpPr>
            <a:spLocks noGrp="1"/>
          </p:cNvSpPr>
          <p:nvPr>
            <p:ph type="sldNum" sz="quarter" idx="12"/>
          </p:nvPr>
        </p:nvSpPr>
        <p:spPr/>
        <p:txBody>
          <a:bodyPr/>
          <a:lstStyle/>
          <a:p>
            <a:fld id="{91BD7323-49BF-4C97-8773-5EC64C492009}" type="slidenum">
              <a:rPr lang="en-US" smtClean="0"/>
              <a:t>32</a:t>
            </a:fld>
            <a:endParaRPr lang="en-US"/>
          </a:p>
        </p:txBody>
      </p:sp>
    </p:spTree>
    <p:extLst>
      <p:ext uri="{BB962C8B-B14F-4D97-AF65-F5344CB8AC3E}">
        <p14:creationId xmlns:p14="http://schemas.microsoft.com/office/powerpoint/2010/main" val="3783372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B0AF741-0A93-4887-9BE7-DFD699CA818C}"/>
              </a:ext>
            </a:extLst>
          </p:cNvPr>
          <p:cNvSpPr>
            <a:spLocks noGrp="1"/>
          </p:cNvSpPr>
          <p:nvPr>
            <p:ph type="title"/>
          </p:nvPr>
        </p:nvSpPr>
        <p:spPr>
          <a:xfrm>
            <a:off x="794292" y="452474"/>
            <a:ext cx="8596668" cy="1320800"/>
          </a:xfrm>
        </p:spPr>
        <p:txBody>
          <a:bodyPr/>
          <a:lstStyle/>
          <a:p>
            <a:r>
              <a:rPr lang="en-US" dirty="0"/>
              <a:t>Verdict?</a:t>
            </a:r>
          </a:p>
        </p:txBody>
      </p:sp>
      <p:sp>
        <p:nvSpPr>
          <p:cNvPr id="2" name="Slide Number Placeholder 1"/>
          <p:cNvSpPr>
            <a:spLocks noGrp="1"/>
          </p:cNvSpPr>
          <p:nvPr>
            <p:ph type="sldNum" sz="quarter" idx="12"/>
          </p:nvPr>
        </p:nvSpPr>
        <p:spPr/>
        <p:txBody>
          <a:bodyPr/>
          <a:lstStyle/>
          <a:p>
            <a:fld id="{91BD7323-49BF-4C97-8773-5EC64C492009}" type="slidenum">
              <a:rPr lang="en-US" smtClean="0"/>
              <a:t>33</a:t>
            </a:fld>
            <a:endParaRPr lang="en-US"/>
          </a:p>
        </p:txBody>
      </p:sp>
      <p:pic>
        <p:nvPicPr>
          <p:cNvPr id="10" name="Picture 9" descr="scale">
            <a:extLst>
              <a:ext uri="{FF2B5EF4-FFF2-40B4-BE49-F238E27FC236}">
                <a16:creationId xmlns:a16="http://schemas.microsoft.com/office/drawing/2014/main" xmlns="" id="{E3A723E1-572D-4CB1-998E-DE9D73E16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998" y="1270000"/>
            <a:ext cx="5483607" cy="5135526"/>
          </a:xfrm>
          <a:prstGeom prst="rect">
            <a:avLst/>
          </a:prstGeom>
        </p:spPr>
      </p:pic>
    </p:spTree>
    <p:extLst>
      <p:ext uri="{BB962C8B-B14F-4D97-AF65-F5344CB8AC3E}">
        <p14:creationId xmlns:p14="http://schemas.microsoft.com/office/powerpoint/2010/main" val="1273233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2B795E9-AA78-4C34-B347-D18B7B8CA088}"/>
              </a:ext>
            </a:extLst>
          </p:cNvPr>
          <p:cNvSpPr>
            <a:spLocks noGrp="1"/>
          </p:cNvSpPr>
          <p:nvPr>
            <p:ph type="sldNum" sz="quarter" idx="4"/>
          </p:nvPr>
        </p:nvSpPr>
        <p:spPr/>
        <p:txBody>
          <a:bodyPr/>
          <a:lstStyle/>
          <a:p>
            <a:fld id="{91BD7323-49BF-4C97-8773-5EC64C492009}" type="slidenum">
              <a:rPr lang="en-US" smtClean="0"/>
              <a:t>34</a:t>
            </a:fld>
            <a:endParaRPr lang="en-US"/>
          </a:p>
        </p:txBody>
      </p:sp>
      <p:sp>
        <p:nvSpPr>
          <p:cNvPr id="2" name="Title 1">
            <a:extLst>
              <a:ext uri="{FF2B5EF4-FFF2-40B4-BE49-F238E27FC236}">
                <a16:creationId xmlns:a16="http://schemas.microsoft.com/office/drawing/2014/main" xmlns="" id="{65D0DE7D-D8F0-4A59-84AF-3FA2FBE9CB56}"/>
              </a:ext>
            </a:extLst>
          </p:cNvPr>
          <p:cNvSpPr>
            <a:spLocks noGrp="1"/>
          </p:cNvSpPr>
          <p:nvPr>
            <p:ph type="title" idx="4294967295"/>
          </p:nvPr>
        </p:nvSpPr>
        <p:spPr>
          <a:xfrm>
            <a:off x="0" y="293688"/>
            <a:ext cx="8596313" cy="1320800"/>
          </a:xfrm>
          <a:prstGeom prst="rect">
            <a:avLst/>
          </a:prstGeom>
        </p:spPr>
        <p:txBody>
          <a:bodyPr/>
          <a:lstStyle/>
          <a:p>
            <a:r>
              <a:rPr lang="en-US" dirty="0"/>
              <a:t>Where to Find these tools?</a:t>
            </a:r>
          </a:p>
        </p:txBody>
      </p:sp>
      <p:sp>
        <p:nvSpPr>
          <p:cNvPr id="3" name="Text Placeholder 2">
            <a:extLst>
              <a:ext uri="{FF2B5EF4-FFF2-40B4-BE49-F238E27FC236}">
                <a16:creationId xmlns:a16="http://schemas.microsoft.com/office/drawing/2014/main" xmlns="" id="{31052071-F517-4690-B32B-959C29FEE7BD}"/>
              </a:ext>
            </a:extLst>
          </p:cNvPr>
          <p:cNvSpPr>
            <a:spLocks noGrp="1"/>
          </p:cNvSpPr>
          <p:nvPr>
            <p:ph type="body" sz="quarter" idx="4294967295"/>
          </p:nvPr>
        </p:nvSpPr>
        <p:spPr>
          <a:xfrm>
            <a:off x="462091" y="6014375"/>
            <a:ext cx="9839325" cy="1320800"/>
          </a:xfrm>
          <a:prstGeom prst="rect">
            <a:avLst/>
          </a:prstGeom>
        </p:spPr>
        <p:txBody>
          <a:bodyPr/>
          <a:lstStyle/>
          <a:p>
            <a:pPr marL="0" indent="0">
              <a:buNone/>
            </a:pPr>
            <a:r>
              <a:rPr lang="en-US" sz="3200" dirty="0">
                <a:hlinkClick r:id="rId3"/>
              </a:rPr>
              <a:t>    https://www.nextgenscience.org/taskscreener</a:t>
            </a:r>
            <a:endParaRPr lang="en-US" sz="3200" dirty="0"/>
          </a:p>
          <a:p>
            <a:endParaRPr lang="en-US" dirty="0"/>
          </a:p>
        </p:txBody>
      </p:sp>
      <p:pic>
        <p:nvPicPr>
          <p:cNvPr id="5" name="Picture 4" descr="webpage where screening tools may be located" title="screenshot">
            <a:extLst>
              <a:ext uri="{FF2B5EF4-FFF2-40B4-BE49-F238E27FC236}">
                <a16:creationId xmlns:a16="http://schemas.microsoft.com/office/drawing/2014/main" xmlns="" id="{62FBEFA5-382B-43B4-8C71-4EAB6319EC67}"/>
              </a:ext>
            </a:extLst>
          </p:cNvPr>
          <p:cNvPicPr>
            <a:picLocks noChangeAspect="1"/>
          </p:cNvPicPr>
          <p:nvPr/>
        </p:nvPicPr>
        <p:blipFill>
          <a:blip r:embed="rId4"/>
          <a:stretch>
            <a:fillRect/>
          </a:stretch>
        </p:blipFill>
        <p:spPr>
          <a:xfrm>
            <a:off x="1127236" y="1166591"/>
            <a:ext cx="7719913" cy="4848447"/>
          </a:xfrm>
          <a:prstGeom prst="rect">
            <a:avLst/>
          </a:prstGeom>
        </p:spPr>
      </p:pic>
    </p:spTree>
    <p:extLst>
      <p:ext uri="{BB962C8B-B14F-4D97-AF65-F5344CB8AC3E}">
        <p14:creationId xmlns:p14="http://schemas.microsoft.com/office/powerpoint/2010/main" val="3710775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1BD7323-49BF-4C97-8773-5EC64C492009}" type="slidenum">
              <a:rPr lang="en-US" smtClean="0"/>
              <a:t>35</a:t>
            </a:fld>
            <a:endParaRPr lang="en-US"/>
          </a:p>
        </p:txBody>
      </p:sp>
      <p:sp>
        <p:nvSpPr>
          <p:cNvPr id="2" name="Title 1"/>
          <p:cNvSpPr>
            <a:spLocks noGrp="1"/>
          </p:cNvSpPr>
          <p:nvPr>
            <p:ph type="title" idx="4294967295"/>
          </p:nvPr>
        </p:nvSpPr>
        <p:spPr>
          <a:xfrm>
            <a:off x="1676400" y="28554"/>
            <a:ext cx="11150600" cy="1320800"/>
          </a:xfrm>
          <a:prstGeom prst="rect">
            <a:avLst/>
          </a:prstGeom>
        </p:spPr>
        <p:txBody>
          <a:bodyPr>
            <a:normAutofit/>
          </a:bodyPr>
          <a:lstStyle/>
          <a:p>
            <a:r>
              <a:rPr lang="en-US" sz="4000" dirty="0" smtClean="0"/>
              <a:t>Task Annotation Project</a:t>
            </a:r>
            <a:endParaRPr lang="en-US" sz="4000" dirty="0"/>
          </a:p>
        </p:txBody>
      </p:sp>
      <p:pic>
        <p:nvPicPr>
          <p:cNvPr id="4" name="Picture 3" descr="Webpage where annotated tasks can be located." title="screenshot"/>
          <p:cNvPicPr>
            <a:picLocks noChangeAspect="1"/>
          </p:cNvPicPr>
          <p:nvPr/>
        </p:nvPicPr>
        <p:blipFill rotWithShape="1">
          <a:blip r:embed="rId2"/>
          <a:srcRect l="6458" t="16666" r="14687" b="5555"/>
          <a:stretch/>
        </p:blipFill>
        <p:spPr>
          <a:xfrm>
            <a:off x="533400" y="762000"/>
            <a:ext cx="9613900" cy="5334000"/>
          </a:xfrm>
          <a:prstGeom prst="rect">
            <a:avLst/>
          </a:prstGeom>
        </p:spPr>
      </p:pic>
      <p:sp>
        <p:nvSpPr>
          <p:cNvPr id="5" name="Rectangle 4"/>
          <p:cNvSpPr/>
          <p:nvPr/>
        </p:nvSpPr>
        <p:spPr>
          <a:xfrm>
            <a:off x="533400" y="6169046"/>
            <a:ext cx="8331200" cy="646331"/>
          </a:xfrm>
          <a:prstGeom prst="rect">
            <a:avLst/>
          </a:prstGeom>
        </p:spPr>
        <p:txBody>
          <a:bodyPr wrap="square">
            <a:spAutoFit/>
          </a:bodyPr>
          <a:lstStyle/>
          <a:p>
            <a:r>
              <a:rPr lang="en-US" dirty="0">
                <a:hlinkClick r:id="rId3"/>
              </a:rPr>
              <a:t>https://www.achieve.org/our-initiatives/equip/tools-subject/science/task-annotation-project-science</a:t>
            </a:r>
            <a:endParaRPr lang="en-US" dirty="0"/>
          </a:p>
        </p:txBody>
      </p:sp>
    </p:spTree>
    <p:extLst>
      <p:ext uri="{BB962C8B-B14F-4D97-AF65-F5344CB8AC3E}">
        <p14:creationId xmlns:p14="http://schemas.microsoft.com/office/powerpoint/2010/main" val="1787671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Session</a:t>
            </a:r>
            <a:endParaRPr lang="en-US" dirty="0"/>
          </a:p>
        </p:txBody>
      </p:sp>
      <p:sp>
        <p:nvSpPr>
          <p:cNvPr id="3" name="Text Placeholder 2"/>
          <p:cNvSpPr>
            <a:spLocks noGrp="1"/>
          </p:cNvSpPr>
          <p:nvPr>
            <p:ph type="body" sz="quarter" idx="13"/>
          </p:nvPr>
        </p:nvSpPr>
        <p:spPr>
          <a:xfrm>
            <a:off x="454186" y="1412710"/>
            <a:ext cx="9188715" cy="4901324"/>
          </a:xfrm>
        </p:spPr>
        <p:txBody>
          <a:bodyPr/>
          <a:lstStyle/>
          <a:p>
            <a:r>
              <a:rPr lang="en-US" dirty="0" smtClean="0">
                <a:solidFill>
                  <a:schemeClr val="tx1"/>
                </a:solidFill>
              </a:rPr>
              <a:t>We’ve identified what is valued in tasks</a:t>
            </a:r>
          </a:p>
          <a:p>
            <a:r>
              <a:rPr lang="en-US" dirty="0" smtClean="0">
                <a:solidFill>
                  <a:schemeClr val="tx1"/>
                </a:solidFill>
              </a:rPr>
              <a:t>We’ve used tools to evaluate tasks for key components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36</a:t>
            </a:fld>
            <a:endParaRPr lang="en-US"/>
          </a:p>
        </p:txBody>
      </p:sp>
    </p:spTree>
    <p:extLst>
      <p:ext uri="{BB962C8B-B14F-4D97-AF65-F5344CB8AC3E}">
        <p14:creationId xmlns:p14="http://schemas.microsoft.com/office/powerpoint/2010/main" val="237458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Three-Dimensional Science Tasks</a:t>
            </a:r>
            <a:endParaRPr lang="en-US" dirty="0"/>
          </a:p>
        </p:txBody>
      </p:sp>
      <p:sp>
        <p:nvSpPr>
          <p:cNvPr id="6" name="Subtitle 5"/>
          <p:cNvSpPr>
            <a:spLocks noGrp="1"/>
          </p:cNvSpPr>
          <p:nvPr>
            <p:ph type="subTitle" idx="1"/>
          </p:nvPr>
        </p:nvSpPr>
        <p:spPr/>
        <p:txBody>
          <a:bodyPr/>
          <a:lstStyle/>
          <a:p>
            <a:r>
              <a:rPr lang="en-US" dirty="0" smtClean="0"/>
              <a:t>Session B:  Developing 3-Dimensional Tasks</a:t>
            </a:r>
            <a:endParaRPr lang="en-US" dirty="0"/>
          </a:p>
        </p:txBody>
      </p:sp>
      <p:sp>
        <p:nvSpPr>
          <p:cNvPr id="4" name="Slide Number Placeholder 3"/>
          <p:cNvSpPr>
            <a:spLocks noGrp="1"/>
          </p:cNvSpPr>
          <p:nvPr>
            <p:ph type="sldNum" sz="quarter" idx="4294967295"/>
          </p:nvPr>
        </p:nvSpPr>
        <p:spPr>
          <a:xfrm>
            <a:off x="11509375" y="6310313"/>
            <a:ext cx="682625" cy="365125"/>
          </a:xfrm>
        </p:spPr>
        <p:txBody>
          <a:bodyPr/>
          <a:lstStyle/>
          <a:p>
            <a:fld id="{62A24955-AE2C-7045-8623-676839E8F9CA}" type="slidenum">
              <a:rPr lang="en-US" smtClean="0"/>
              <a:t>37</a:t>
            </a:fld>
            <a:endParaRPr lang="en-US"/>
          </a:p>
        </p:txBody>
      </p:sp>
      <p:sp>
        <p:nvSpPr>
          <p:cNvPr id="2" name="Rectangle 1"/>
          <p:cNvSpPr/>
          <p:nvPr/>
        </p:nvSpPr>
        <p:spPr>
          <a:xfrm>
            <a:off x="431800" y="5433150"/>
            <a:ext cx="3175000" cy="1754326"/>
          </a:xfrm>
          <a:prstGeom prst="rect">
            <a:avLst/>
          </a:prstGeom>
        </p:spPr>
        <p:txBody>
          <a:bodyPr wrap="square">
            <a:spAutoFit/>
          </a:bodyPr>
          <a:lstStyle/>
          <a:p>
            <a:pPr indent="-1657350"/>
            <a:r>
              <a:rPr lang="en-US" sz="1200" dirty="0" smtClean="0">
                <a:solidFill>
                  <a:srgbClr val="000000"/>
                </a:solidFill>
                <a:latin typeface="Arial" panose="020B0604020202020204" pitchFamily="34" charset="0"/>
              </a:rPr>
              <a:t>Modified from Bell</a:t>
            </a:r>
            <a:r>
              <a:rPr lang="en-US" sz="1200" dirty="0">
                <a:solidFill>
                  <a:srgbClr val="000000"/>
                </a:solidFill>
                <a:latin typeface="Arial" panose="020B0604020202020204" pitchFamily="34" charset="0"/>
              </a:rPr>
              <a:t>, P., &amp; Morrison, D. (2017). </a:t>
            </a:r>
            <a:r>
              <a:rPr lang="en-US" sz="1200" i="1" dirty="0">
                <a:solidFill>
                  <a:srgbClr val="000000"/>
                </a:solidFill>
                <a:latin typeface="Arial" panose="020B0604020202020204" pitchFamily="34" charset="0"/>
              </a:rPr>
              <a:t>How to Craft a Three-Dimensional Classroom Science Assessment</a:t>
            </a:r>
            <a:r>
              <a:rPr lang="en-US" sz="1200" dirty="0">
                <a:solidFill>
                  <a:srgbClr val="000000"/>
                </a:solidFill>
                <a:latin typeface="Arial" panose="020B0604020202020204" pitchFamily="34" charset="0"/>
              </a:rPr>
              <a:t>. [OER Professional Development Session from the ACESSE Project] Retrieved from </a:t>
            </a:r>
            <a:r>
              <a:rPr lang="en-US" sz="1200" dirty="0">
                <a:solidFill>
                  <a:srgbClr val="000000"/>
                </a:solidFill>
                <a:latin typeface="Arial" panose="020B0604020202020204" pitchFamily="34" charset="0"/>
                <a:hlinkClick r:id="rId2"/>
              </a:rPr>
              <a:t>http://stemteachingtools.org/pd/SessionD</a:t>
            </a:r>
            <a:endParaRPr lang="en-US" sz="1200" dirty="0"/>
          </a:p>
          <a:p>
            <a:r>
              <a:rPr lang="en-US" dirty="0"/>
              <a:t/>
            </a:r>
            <a:br>
              <a:rPr lang="en-US" dirty="0"/>
            </a:br>
            <a:endParaRPr lang="en-US" dirty="0"/>
          </a:p>
        </p:txBody>
      </p:sp>
      <p:pic>
        <p:nvPicPr>
          <p:cNvPr id="3" name="Picture 2" title="decorative image"/>
          <p:cNvPicPr>
            <a:picLocks noChangeAspect="1"/>
          </p:cNvPicPr>
          <p:nvPr/>
        </p:nvPicPr>
        <p:blipFill>
          <a:blip r:embed="rId3"/>
          <a:stretch>
            <a:fillRect/>
          </a:stretch>
        </p:blipFill>
        <p:spPr>
          <a:xfrm>
            <a:off x="3479800" y="5590589"/>
            <a:ext cx="951058" cy="902286"/>
          </a:xfrm>
          <a:prstGeom prst="rect">
            <a:avLst/>
          </a:prstGeom>
        </p:spPr>
      </p:pic>
    </p:spTree>
    <p:extLst>
      <p:ext uri="{BB962C8B-B14F-4D97-AF65-F5344CB8AC3E}">
        <p14:creationId xmlns:p14="http://schemas.microsoft.com/office/powerpoint/2010/main" val="3328877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5" name="Text Placeholder 4"/>
          <p:cNvSpPr>
            <a:spLocks noGrp="1"/>
          </p:cNvSpPr>
          <p:nvPr>
            <p:ph type="body" sz="quarter" idx="13"/>
          </p:nvPr>
        </p:nvSpPr>
        <p:spPr>
          <a:xfrm>
            <a:off x="259762" y="1244641"/>
            <a:ext cx="9188715" cy="5189210"/>
          </a:xfrm>
        </p:spPr>
        <p:txBody>
          <a:bodyPr>
            <a:normAutofit/>
          </a:bodyPr>
          <a:lstStyle/>
          <a:p>
            <a:r>
              <a:rPr lang="en-US" sz="3200" dirty="0" smtClean="0"/>
              <a:t>Develop </a:t>
            </a:r>
            <a:r>
              <a:rPr lang="en-US" sz="3200" b="1" dirty="0" smtClean="0"/>
              <a:t>3D Learning Performances </a:t>
            </a:r>
            <a:r>
              <a:rPr lang="en-US" sz="3200" dirty="0" smtClean="0"/>
              <a:t>as lesson-level learning goals related to unit-level bundles of performance expectations</a:t>
            </a:r>
          </a:p>
          <a:p>
            <a:r>
              <a:rPr lang="en-US" sz="3200" dirty="0" smtClean="0"/>
              <a:t>Craft a </a:t>
            </a:r>
            <a:r>
              <a:rPr lang="en-US" sz="3200" b="1" dirty="0" smtClean="0"/>
              <a:t>3D classroom assessment </a:t>
            </a:r>
            <a:r>
              <a:rPr lang="en-US" sz="3200" dirty="0" smtClean="0"/>
              <a:t>focused on a specific 3D learning performance for formative use</a:t>
            </a:r>
          </a:p>
          <a:p>
            <a:r>
              <a:rPr lang="en-US" sz="3200" dirty="0" smtClean="0"/>
              <a:t>Engage in </a:t>
            </a:r>
            <a:r>
              <a:rPr lang="en-US" sz="3200" b="1" dirty="0" smtClean="0"/>
              <a:t>peer review </a:t>
            </a:r>
            <a:r>
              <a:rPr lang="en-US" sz="3200" dirty="0" smtClean="0"/>
              <a:t>to study and refine “3dness” of our drafted assessments</a:t>
            </a:r>
            <a:endParaRPr lang="en-US" sz="3200" dirty="0"/>
          </a:p>
        </p:txBody>
      </p:sp>
      <p:sp>
        <p:nvSpPr>
          <p:cNvPr id="3" name="Slide Number Placeholder 2"/>
          <p:cNvSpPr>
            <a:spLocks noGrp="1"/>
          </p:cNvSpPr>
          <p:nvPr>
            <p:ph type="sldNum" sz="quarter" idx="12"/>
          </p:nvPr>
        </p:nvSpPr>
        <p:spPr/>
        <p:txBody>
          <a:bodyPr/>
          <a:lstStyle/>
          <a:p>
            <a:fld id="{91BD7323-49BF-4C97-8773-5EC64C492009}" type="slidenum">
              <a:rPr lang="en-US" smtClean="0"/>
              <a:pPr/>
              <a:t>38</a:t>
            </a:fld>
            <a:endParaRPr lang="en-US" dirty="0"/>
          </a:p>
        </p:txBody>
      </p:sp>
    </p:spTree>
    <p:extLst>
      <p:ext uri="{BB962C8B-B14F-4D97-AF65-F5344CB8AC3E}">
        <p14:creationId xmlns:p14="http://schemas.microsoft.com/office/powerpoint/2010/main" val="3727127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 name="Picture 3" descr="Standards incorporate the practices, core ideas and crosscutting concepts"/>
          <p:cNvPicPr>
            <a:picLocks noChangeAspect="1"/>
          </p:cNvPicPr>
          <p:nvPr/>
        </p:nvPicPr>
        <p:blipFill>
          <a:blip r:embed="rId3"/>
          <a:stretch>
            <a:fillRect/>
          </a:stretch>
        </p:blipFill>
        <p:spPr>
          <a:xfrm>
            <a:off x="2787720" y="1066800"/>
            <a:ext cx="5485424" cy="5573487"/>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sz="4000" dirty="0">
                <a:cs typeface="Lato Heavy"/>
              </a:rPr>
              <a:t>3D Formative Assessment</a:t>
            </a:r>
            <a:endParaRPr lang="en-US" sz="3100" dirty="0">
              <a:latin typeface="Lato Regular"/>
              <a:cs typeface="Lato Regular"/>
            </a:endParaRPr>
          </a:p>
        </p:txBody>
      </p:sp>
      <p:sp>
        <p:nvSpPr>
          <p:cNvPr id="2" name="Slide Number Placeholder 1"/>
          <p:cNvSpPr>
            <a:spLocks noGrp="1"/>
          </p:cNvSpPr>
          <p:nvPr>
            <p:ph type="sldNum" idx="12"/>
          </p:nvPr>
        </p:nvSpPr>
        <p:spPr/>
        <p:txBody>
          <a:bodyPr/>
          <a:lstStyle/>
          <a:p>
            <a:fld id="{00000000-1234-1234-1234-123412341234}" type="slidenum">
              <a:rPr lang="en" smtClean="0"/>
              <a:pPr/>
              <a:t>39</a:t>
            </a:fld>
            <a:endParaRPr lang="en"/>
          </a:p>
        </p:txBody>
      </p:sp>
    </p:spTree>
    <p:extLst>
      <p:ext uri="{BB962C8B-B14F-4D97-AF65-F5344CB8AC3E}">
        <p14:creationId xmlns:p14="http://schemas.microsoft.com/office/powerpoint/2010/main" val="428681880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Three-Dimensional Science Tasks</a:t>
            </a:r>
            <a:endParaRPr lang="en-US" dirty="0"/>
          </a:p>
        </p:txBody>
      </p:sp>
      <p:sp>
        <p:nvSpPr>
          <p:cNvPr id="3" name="Subtitle 2"/>
          <p:cNvSpPr>
            <a:spLocks noGrp="1"/>
          </p:cNvSpPr>
          <p:nvPr>
            <p:ph type="subTitle" idx="1"/>
          </p:nvPr>
        </p:nvSpPr>
        <p:spPr/>
        <p:txBody>
          <a:bodyPr>
            <a:normAutofit/>
          </a:bodyPr>
          <a:lstStyle/>
          <a:p>
            <a:r>
              <a:rPr lang="en-US" dirty="0" smtClean="0"/>
              <a:t>Session A:  Using Task Evaluation to Understand Dimensionality</a:t>
            </a:r>
            <a:endParaRPr lang="en-US" dirty="0"/>
          </a:p>
        </p:txBody>
      </p:sp>
      <p:sp>
        <p:nvSpPr>
          <p:cNvPr id="4" name="TextBox 3"/>
          <p:cNvSpPr txBox="1"/>
          <p:nvPr/>
        </p:nvSpPr>
        <p:spPr>
          <a:xfrm>
            <a:off x="673100" y="5930900"/>
            <a:ext cx="2730500" cy="830997"/>
          </a:xfrm>
          <a:prstGeom prst="rect">
            <a:avLst/>
          </a:prstGeom>
          <a:noFill/>
        </p:spPr>
        <p:txBody>
          <a:bodyPr wrap="square" rtlCol="0">
            <a:spAutoFit/>
          </a:bodyPr>
          <a:lstStyle/>
          <a:p>
            <a:r>
              <a:rPr lang="en-US" sz="1200" dirty="0" smtClean="0"/>
              <a:t>This session has been modified from professional learning around the Science Task Screeners developed by Achieve</a:t>
            </a:r>
            <a:endParaRPr lang="en-US" sz="1200" dirty="0"/>
          </a:p>
        </p:txBody>
      </p:sp>
      <p:pic>
        <p:nvPicPr>
          <p:cNvPr id="5" name="Picture 4" title="decorative"/>
          <p:cNvPicPr>
            <a:picLocks noChangeAspect="1"/>
          </p:cNvPicPr>
          <p:nvPr/>
        </p:nvPicPr>
        <p:blipFill>
          <a:blip r:embed="rId3">
            <a:clrChange>
              <a:clrFrom>
                <a:srgbClr val="000000"/>
              </a:clrFrom>
              <a:clrTo>
                <a:srgbClr val="000000">
                  <a:alpha val="0"/>
                </a:srgbClr>
              </a:clrTo>
            </a:clrChange>
            <a:duotone>
              <a:schemeClr val="accent2">
                <a:shade val="45000"/>
                <a:satMod val="135000"/>
              </a:schemeClr>
              <a:prstClr val="white"/>
            </a:duotone>
          </a:blip>
          <a:stretch>
            <a:fillRect/>
          </a:stretch>
        </p:blipFill>
        <p:spPr>
          <a:xfrm>
            <a:off x="3277092" y="6134099"/>
            <a:ext cx="1256807" cy="424597"/>
          </a:xfrm>
          <a:prstGeom prst="rect">
            <a:avLst/>
          </a:prstGeom>
        </p:spPr>
      </p:pic>
    </p:spTree>
    <p:extLst>
      <p:ext uri="{BB962C8B-B14F-4D97-AF65-F5344CB8AC3E}">
        <p14:creationId xmlns:p14="http://schemas.microsoft.com/office/powerpoint/2010/main" val="1068223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817" y="234646"/>
            <a:ext cx="8596668" cy="1320800"/>
          </a:xfrm>
        </p:spPr>
        <p:txBody>
          <a:bodyPr/>
          <a:lstStyle/>
          <a:p>
            <a:r>
              <a:rPr lang="en-US" dirty="0" smtClean="0"/>
              <a:t>Formative Assessment</a:t>
            </a:r>
            <a:endParaRPr lang="en-US" dirty="0"/>
          </a:p>
        </p:txBody>
      </p:sp>
      <p:sp>
        <p:nvSpPr>
          <p:cNvPr id="5" name="Text Placeholder 4"/>
          <p:cNvSpPr>
            <a:spLocks noGrp="1"/>
          </p:cNvSpPr>
          <p:nvPr>
            <p:ph type="body" sz="quarter" idx="13"/>
          </p:nvPr>
        </p:nvSpPr>
        <p:spPr>
          <a:xfrm>
            <a:off x="338631" y="1064310"/>
            <a:ext cx="9188715" cy="4901324"/>
          </a:xfrm>
        </p:spPr>
        <p:txBody>
          <a:bodyPr>
            <a:normAutofit fontScale="92500" lnSpcReduction="10000"/>
          </a:bodyPr>
          <a:lstStyle/>
          <a:p>
            <a:pPr marL="568510" lvl="1" indent="0">
              <a:buNone/>
            </a:pPr>
            <a:r>
              <a:rPr lang="en-US" dirty="0">
                <a:solidFill>
                  <a:prstClr val="black"/>
                </a:solidFill>
                <a:effectLst>
                  <a:outerShdw blurRad="25400" dist="25400" dir="5520000" rotWithShape="0">
                    <a:srgbClr val="FFFFFF">
                      <a:alpha val="71999"/>
                    </a:srgbClr>
                  </a:outerShdw>
                </a:effectLst>
                <a:latin typeface="Lato Regular"/>
                <a:cs typeface="Lato Regular"/>
                <a:sym typeface="Avenir Next Medium"/>
              </a:rPr>
              <a:t>“A </a:t>
            </a:r>
            <a:r>
              <a:rPr lang="en-US" dirty="0" smtClean="0">
                <a:solidFill>
                  <a:prstClr val="black"/>
                </a:solidFill>
                <a:effectLst>
                  <a:outerShdw blurRad="25400" dist="25400" dir="5520000" rotWithShape="0">
                    <a:srgbClr val="FFFFFF">
                      <a:alpha val="71999"/>
                    </a:srgbClr>
                  </a:outerShdw>
                </a:effectLst>
                <a:latin typeface="Lato Regular"/>
                <a:cs typeface="Lato Regular"/>
                <a:sym typeface="Avenir Next Medium"/>
              </a:rPr>
              <a:t>planned, ongoing process used by all students and teachers during learning and teaching to elicit and use evidence of student learning to improve student understanding of intended disciplinary learning outcomes and support students to become self-directed </a:t>
            </a:r>
            <a:r>
              <a:rPr lang="en-US" smtClean="0">
                <a:solidFill>
                  <a:prstClr val="black"/>
                </a:solidFill>
                <a:effectLst>
                  <a:outerShdw blurRad="25400" dist="25400" dir="5520000" rotWithShape="0">
                    <a:srgbClr val="FFFFFF">
                      <a:alpha val="71999"/>
                    </a:srgbClr>
                  </a:outerShdw>
                </a:effectLst>
                <a:latin typeface="Lato Regular"/>
                <a:cs typeface="Lato Regular"/>
                <a:sym typeface="Avenir Next Medium"/>
              </a:rPr>
              <a:t>learners.”</a:t>
            </a:r>
            <a:endParaRPr lang="en-US" dirty="0">
              <a:solidFill>
                <a:prstClr val="black"/>
              </a:solidFill>
              <a:effectLst>
                <a:outerShdw blurRad="25400" dist="25400" dir="5520000" rotWithShape="0">
                  <a:srgbClr val="FFFFFF">
                    <a:alpha val="71999"/>
                  </a:srgbClr>
                </a:outerShdw>
              </a:effectLst>
              <a:latin typeface="Lato Regular"/>
              <a:cs typeface="Lato Regular"/>
              <a:sym typeface="Avenir Next Medium"/>
            </a:endParaRPr>
          </a:p>
          <a:p>
            <a:pPr marL="568510" lvl="1" indent="0">
              <a:buNone/>
            </a:pPr>
            <a:r>
              <a:rPr lang="en-US" dirty="0">
                <a:solidFill>
                  <a:prstClr val="black"/>
                </a:solidFill>
                <a:effectLst>
                  <a:outerShdw blurRad="25400" dist="25400" dir="5520000" rotWithShape="0">
                    <a:srgbClr val="FFFFFF">
                      <a:alpha val="71999"/>
                    </a:srgbClr>
                  </a:outerShdw>
                </a:effectLst>
                <a:latin typeface="Lato Regular"/>
                <a:cs typeface="Lato Regular"/>
                <a:sym typeface="Avenir Next Medium"/>
              </a:rPr>
              <a:t>— Formative Assessment for Students and Teachers (FAST) SCASS, </a:t>
            </a:r>
            <a:r>
              <a:rPr lang="en-US" dirty="0" smtClean="0">
                <a:solidFill>
                  <a:prstClr val="black"/>
                </a:solidFill>
                <a:effectLst>
                  <a:outerShdw blurRad="25400" dist="25400" dir="5520000" rotWithShape="0">
                    <a:srgbClr val="FFFFFF">
                      <a:alpha val="71999"/>
                    </a:srgbClr>
                  </a:outerShdw>
                </a:effectLst>
                <a:latin typeface="Lato Regular"/>
                <a:cs typeface="Lato Regular"/>
                <a:sym typeface="Avenir Next Medium"/>
              </a:rPr>
              <a:t>2017, </a:t>
            </a:r>
            <a:r>
              <a:rPr lang="en-US" dirty="0">
                <a:solidFill>
                  <a:prstClr val="black"/>
                </a:solidFill>
                <a:effectLst>
                  <a:outerShdw blurRad="25400" dist="25400" dir="5520000" rotWithShape="0">
                    <a:srgbClr val="FFFFFF">
                      <a:alpha val="71999"/>
                    </a:srgbClr>
                  </a:outerShdw>
                </a:effectLst>
                <a:latin typeface="Lato Regular"/>
                <a:cs typeface="Lato Regular"/>
                <a:sym typeface="Avenir Next Medium"/>
              </a:rPr>
              <a:t>p. </a:t>
            </a:r>
            <a:r>
              <a:rPr lang="en-US" dirty="0" smtClean="0">
                <a:solidFill>
                  <a:prstClr val="black"/>
                </a:solidFill>
                <a:effectLst>
                  <a:outerShdw blurRad="25400" dist="25400" dir="5520000" rotWithShape="0">
                    <a:srgbClr val="FFFFFF">
                      <a:alpha val="71999"/>
                    </a:srgbClr>
                  </a:outerShdw>
                </a:effectLst>
                <a:latin typeface="Lato Regular"/>
                <a:cs typeface="Lato Regular"/>
                <a:sym typeface="Avenir Next Medium"/>
              </a:rPr>
              <a:t>2</a:t>
            </a:r>
            <a:endParaRPr lang="en-US" dirty="0">
              <a:solidFill>
                <a:prstClr val="black"/>
              </a:solidFill>
              <a:effectLst>
                <a:outerShdw blurRad="25400" dist="25400" dir="5520000" rotWithShape="0">
                  <a:srgbClr val="FFFFFF">
                    <a:alpha val="71999"/>
                  </a:srgbClr>
                </a:outerShdw>
              </a:effectLst>
              <a:latin typeface="Lato Regular"/>
              <a:cs typeface="Lato Regular"/>
              <a:sym typeface="Avenir Next Medium"/>
            </a:endParaRPr>
          </a:p>
          <a:p>
            <a:pPr marL="568510" lvl="1" indent="0">
              <a:buNone/>
            </a:pPr>
            <a:endParaRPr lang="en-US" sz="2400" dirty="0">
              <a:solidFill>
                <a:prstClr val="black"/>
              </a:solidFill>
              <a:effectLst>
                <a:outerShdw blurRad="25400" dist="25400" dir="5520000" rotWithShape="0">
                  <a:srgbClr val="FFFFFF">
                    <a:alpha val="71999"/>
                  </a:srgbClr>
                </a:outerShdw>
              </a:effectLst>
              <a:latin typeface="Lato Regular"/>
              <a:cs typeface="Lato Regular"/>
              <a:sym typeface="Avenir Next Medium"/>
            </a:endParaRPr>
          </a:p>
          <a:p>
            <a:pPr marL="568510" lvl="1" indent="0">
              <a:buNone/>
            </a:pPr>
            <a:r>
              <a:rPr lang="en-US" dirty="0">
                <a:solidFill>
                  <a:srgbClr val="2E6240"/>
                </a:solidFill>
                <a:latin typeface="Lato Regular"/>
                <a:cs typeface="Lato Regular"/>
              </a:rPr>
              <a:t>Goes beyond educational standards.</a:t>
            </a:r>
            <a:br>
              <a:rPr lang="en-US" dirty="0">
                <a:solidFill>
                  <a:srgbClr val="2E6240"/>
                </a:solidFill>
                <a:latin typeface="Lato Regular"/>
                <a:cs typeface="Lato Regular"/>
              </a:rPr>
            </a:br>
            <a:r>
              <a:rPr lang="en-US" dirty="0">
                <a:solidFill>
                  <a:srgbClr val="2E6240"/>
                </a:solidFill>
                <a:latin typeface="Lato Regular"/>
                <a:cs typeface="Lato Regular"/>
              </a:rPr>
              <a:t>Includes all instructional outcomes.  </a:t>
            </a:r>
            <a:endParaRPr lang="en-US" dirty="0">
              <a:solidFill>
                <a:srgbClr val="2E6240"/>
              </a:solidFill>
              <a:effectLst>
                <a:outerShdw blurRad="25400" dist="25400" dir="5520000" rotWithShape="0">
                  <a:srgbClr val="FFFFFF">
                    <a:alpha val="71999"/>
                  </a:srgbClr>
                </a:outerShdw>
              </a:effectLst>
              <a:latin typeface="Lato Regular"/>
              <a:cs typeface="Lato Regular"/>
              <a:sym typeface="Avenir Next Medium"/>
            </a:endParaRPr>
          </a:p>
          <a:p>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t>40</a:t>
            </a:fld>
            <a:endParaRPr lang="en-US"/>
          </a:p>
        </p:txBody>
      </p:sp>
    </p:spTree>
    <p:extLst>
      <p:ext uri="{BB962C8B-B14F-4D97-AF65-F5344CB8AC3E}">
        <p14:creationId xmlns:p14="http://schemas.microsoft.com/office/powerpoint/2010/main" val="153512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Fogged Mirror task that includes student work." hidden="1" title="student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hidden="1"/>
          <p:cNvSpPr>
            <a:spLocks noGrp="1"/>
          </p:cNvSpPr>
          <p:nvPr>
            <p:ph type="title"/>
          </p:nvPr>
        </p:nvSpPr>
        <p:spPr/>
        <p:txBody>
          <a:bodyPr/>
          <a:lstStyle/>
          <a:p>
            <a:r>
              <a:rPr lang="en-US" dirty="0" smtClean="0"/>
              <a:t>Formative Assessment Examples</a:t>
            </a:r>
            <a:endParaRPr lang="en-US" dirty="0"/>
          </a:p>
        </p:txBody>
      </p:sp>
      <p:sp>
        <p:nvSpPr>
          <p:cNvPr id="6" name="Text Placeholder 5"/>
          <p:cNvSpPr>
            <a:spLocks noGrp="1"/>
          </p:cNvSpPr>
          <p:nvPr>
            <p:ph type="body" sz="quarter" idx="13"/>
          </p:nvPr>
        </p:nvSpPr>
        <p:spPr/>
        <p:txBody>
          <a:bodyPr/>
          <a:lstStyle/>
          <a:p>
            <a:endParaRPr lang="en-US"/>
          </a:p>
        </p:txBody>
      </p:sp>
      <p:sp>
        <p:nvSpPr>
          <p:cNvPr id="3" name="Slide Number Placeholder 2"/>
          <p:cNvSpPr>
            <a:spLocks noGrp="1"/>
          </p:cNvSpPr>
          <p:nvPr>
            <p:ph type="sldNum" sz="quarter" idx="12"/>
          </p:nvPr>
        </p:nvSpPr>
        <p:spPr/>
        <p:txBody>
          <a:bodyPr/>
          <a:lstStyle/>
          <a:p>
            <a:fld id="{62A24955-AE2C-7045-8623-676839E8F9CA}" type="slidenum">
              <a:rPr lang="en-US" smtClean="0"/>
              <a:t>41</a:t>
            </a:fld>
            <a:endParaRPr lang="en-US"/>
          </a:p>
        </p:txBody>
      </p:sp>
      <p:pic>
        <p:nvPicPr>
          <p:cNvPr id="5" name="Picture 4" descr="Examples of student responses to the task &quot;How Can You Explain This? A Fogged Mirror&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0"/>
            <a:ext cx="9144000" cy="6858000"/>
          </a:xfrm>
          <a:prstGeom prst="rect">
            <a:avLst/>
          </a:prstGeom>
        </p:spPr>
      </p:pic>
    </p:spTree>
    <p:extLst>
      <p:ext uri="{BB962C8B-B14F-4D97-AF65-F5344CB8AC3E}">
        <p14:creationId xmlns:p14="http://schemas.microsoft.com/office/powerpoint/2010/main" val="328154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Lato Heavy"/>
                <a:cs typeface="Lato Heavy"/>
              </a:rPr>
              <a:t>3D Assessment Tasks</a:t>
            </a:r>
            <a:r>
              <a:rPr lang="en-US" dirty="0">
                <a:solidFill>
                  <a:srgbClr val="2E6240"/>
                </a:solidFill>
                <a:latin typeface="Lato Heavy"/>
                <a:cs typeface="Lato Heavy"/>
              </a:rPr>
              <a:t/>
            </a:r>
            <a:br>
              <a:rPr lang="en-US" dirty="0">
                <a:solidFill>
                  <a:srgbClr val="2E6240"/>
                </a:solidFill>
                <a:latin typeface="Lato Heavy"/>
                <a:cs typeface="Lato Heavy"/>
              </a:rPr>
            </a:br>
            <a:endParaRPr lang="en-US" dirty="0"/>
          </a:p>
        </p:txBody>
      </p:sp>
      <p:sp>
        <p:nvSpPr>
          <p:cNvPr id="3" name="Text Placeholder 2"/>
          <p:cNvSpPr>
            <a:spLocks noGrp="1"/>
          </p:cNvSpPr>
          <p:nvPr>
            <p:ph type="body" sz="quarter" idx="13"/>
          </p:nvPr>
        </p:nvSpPr>
        <p:spPr>
          <a:xfrm>
            <a:off x="159179" y="1150138"/>
            <a:ext cx="9188715" cy="5529021"/>
          </a:xfrm>
        </p:spPr>
        <p:txBody>
          <a:bodyPr>
            <a:normAutofit fontScale="77500" lnSpcReduction="20000"/>
          </a:bodyPr>
          <a:lstStyle/>
          <a:p>
            <a:pPr marL="514350" indent="-514350">
              <a:buFont typeface="Arial"/>
              <a:buChar char="•"/>
            </a:pPr>
            <a:r>
              <a:rPr lang="en-US" dirty="0">
                <a:solidFill>
                  <a:prstClr val="black"/>
                </a:solidFill>
                <a:latin typeface="Lato Regular"/>
                <a:cs typeface="Lato Regular"/>
              </a:rPr>
              <a:t>Should have </a:t>
            </a:r>
            <a:r>
              <a:rPr lang="en-US" b="1" dirty="0">
                <a:solidFill>
                  <a:schemeClr val="bg2">
                    <a:lumMod val="25000"/>
                  </a:schemeClr>
                </a:solidFill>
                <a:latin typeface="Lato Regular"/>
                <a:cs typeface="Lato Regular"/>
              </a:rPr>
              <a:t>multiple components </a:t>
            </a:r>
            <a:r>
              <a:rPr lang="en-US" dirty="0">
                <a:solidFill>
                  <a:prstClr val="black"/>
                </a:solidFill>
                <a:latin typeface="Lato Regular"/>
                <a:cs typeface="Lato Regular"/>
              </a:rPr>
              <a:t>that include connected use of different science and engineering practices focused on application of interconnected disciplinary ideas and crosscutting concepts; </a:t>
            </a:r>
          </a:p>
          <a:p>
            <a:pPr marL="514350" indent="-514350">
              <a:buFont typeface="Arial"/>
              <a:buChar char="•"/>
            </a:pPr>
            <a:r>
              <a:rPr lang="en-US" dirty="0">
                <a:solidFill>
                  <a:prstClr val="black"/>
                </a:solidFill>
                <a:latin typeface="Lato Regular"/>
                <a:cs typeface="Lato Regular"/>
              </a:rPr>
              <a:t>Address </a:t>
            </a:r>
            <a:r>
              <a:rPr lang="en-US" b="1" dirty="0">
                <a:solidFill>
                  <a:schemeClr val="bg2">
                    <a:lumMod val="25000"/>
                  </a:schemeClr>
                </a:solidFill>
                <a:latin typeface="Lato Regular"/>
                <a:cs typeface="Lato Regular"/>
              </a:rPr>
              <a:t>progressive nature of learning </a:t>
            </a:r>
            <a:r>
              <a:rPr lang="en-US" dirty="0">
                <a:solidFill>
                  <a:prstClr val="black"/>
                </a:solidFill>
                <a:latin typeface="Lato Regular"/>
                <a:cs typeface="Lato Regular"/>
              </a:rPr>
              <a:t>by providing info about where students fall on a continuum between expected beginning and ending points in a given unit or grade; and</a:t>
            </a:r>
          </a:p>
          <a:p>
            <a:pPr marL="514350" indent="-514350">
              <a:buFont typeface="Arial"/>
              <a:buChar char="•"/>
            </a:pPr>
            <a:r>
              <a:rPr lang="en-US" dirty="0">
                <a:solidFill>
                  <a:prstClr val="black"/>
                </a:solidFill>
                <a:latin typeface="Lato Regular"/>
                <a:cs typeface="Lato Regular"/>
              </a:rPr>
              <a:t>Include an </a:t>
            </a:r>
            <a:r>
              <a:rPr lang="en-US" b="1" dirty="0">
                <a:solidFill>
                  <a:schemeClr val="bg2">
                    <a:lumMod val="25000"/>
                  </a:schemeClr>
                </a:solidFill>
                <a:latin typeface="Lato Regular"/>
                <a:cs typeface="Lato Regular"/>
              </a:rPr>
              <a:t>interpretive system </a:t>
            </a:r>
            <a:r>
              <a:rPr lang="en-US" dirty="0">
                <a:solidFill>
                  <a:prstClr val="black"/>
                </a:solidFill>
                <a:latin typeface="Lato Regular"/>
                <a:cs typeface="Lato Regular"/>
              </a:rPr>
              <a:t>for </a:t>
            </a:r>
            <a:br>
              <a:rPr lang="en-US" dirty="0">
                <a:solidFill>
                  <a:prstClr val="black"/>
                </a:solidFill>
                <a:latin typeface="Lato Regular"/>
                <a:cs typeface="Lato Regular"/>
              </a:rPr>
            </a:br>
            <a:r>
              <a:rPr lang="en-US" dirty="0">
                <a:solidFill>
                  <a:prstClr val="black"/>
                </a:solidFill>
                <a:latin typeface="Lato Regular"/>
                <a:cs typeface="Lato Regular"/>
              </a:rPr>
              <a:t>evaluating range of student products </a:t>
            </a:r>
            <a:br>
              <a:rPr lang="en-US" dirty="0">
                <a:solidFill>
                  <a:prstClr val="black"/>
                </a:solidFill>
                <a:latin typeface="Lato Regular"/>
                <a:cs typeface="Lato Regular"/>
              </a:rPr>
            </a:br>
            <a:r>
              <a:rPr lang="en-US" dirty="0">
                <a:solidFill>
                  <a:prstClr val="black"/>
                </a:solidFill>
                <a:latin typeface="Lato Regular"/>
                <a:cs typeface="Lato Regular"/>
              </a:rPr>
              <a:t>that are specific enough to be useful </a:t>
            </a:r>
            <a:br>
              <a:rPr lang="en-US" dirty="0">
                <a:solidFill>
                  <a:prstClr val="black"/>
                </a:solidFill>
                <a:latin typeface="Lato Regular"/>
                <a:cs typeface="Lato Regular"/>
              </a:rPr>
            </a:br>
            <a:r>
              <a:rPr lang="en-US" dirty="0">
                <a:solidFill>
                  <a:prstClr val="black"/>
                </a:solidFill>
                <a:latin typeface="Lato Regular"/>
                <a:cs typeface="Lato Regular"/>
              </a:rPr>
              <a:t>for helping teachers understand the </a:t>
            </a:r>
            <a:br>
              <a:rPr lang="en-US" dirty="0">
                <a:solidFill>
                  <a:prstClr val="black"/>
                </a:solidFill>
                <a:latin typeface="Lato Regular"/>
                <a:cs typeface="Lato Regular"/>
              </a:rPr>
            </a:br>
            <a:r>
              <a:rPr lang="en-US" dirty="0">
                <a:solidFill>
                  <a:prstClr val="black"/>
                </a:solidFill>
                <a:latin typeface="Lato Regular"/>
                <a:cs typeface="Lato Regular"/>
              </a:rPr>
              <a:t>range of student responses and provide </a:t>
            </a:r>
            <a:br>
              <a:rPr lang="en-US" dirty="0">
                <a:solidFill>
                  <a:prstClr val="black"/>
                </a:solidFill>
                <a:latin typeface="Lato Regular"/>
                <a:cs typeface="Lato Regular"/>
              </a:rPr>
            </a:br>
            <a:r>
              <a:rPr lang="en-US" dirty="0">
                <a:solidFill>
                  <a:prstClr val="black"/>
                </a:solidFill>
                <a:latin typeface="Lato Regular"/>
                <a:cs typeface="Lato Regular"/>
              </a:rPr>
              <a:t>tools for helping teachers decide on </a:t>
            </a:r>
            <a:br>
              <a:rPr lang="en-US" dirty="0">
                <a:solidFill>
                  <a:prstClr val="black"/>
                </a:solidFill>
                <a:latin typeface="Lato Regular"/>
                <a:cs typeface="Lato Regular"/>
              </a:rPr>
            </a:br>
            <a:r>
              <a:rPr lang="en-US" dirty="0">
                <a:solidFill>
                  <a:prstClr val="black"/>
                </a:solidFill>
                <a:latin typeface="Lato Regular"/>
                <a:cs typeface="Lato Regular"/>
              </a:rPr>
              <a:t>next steps in instruction.</a:t>
            </a:r>
          </a:p>
        </p:txBody>
      </p:sp>
      <p:sp>
        <p:nvSpPr>
          <p:cNvPr id="4" name="Slide Number Placeholder 3"/>
          <p:cNvSpPr>
            <a:spLocks noGrp="1"/>
          </p:cNvSpPr>
          <p:nvPr>
            <p:ph type="sldNum" sz="quarter" idx="12"/>
          </p:nvPr>
        </p:nvSpPr>
        <p:spPr/>
        <p:txBody>
          <a:bodyPr/>
          <a:lstStyle/>
          <a:p>
            <a:fld id="{91BD7323-49BF-4C97-8773-5EC64C492009}" type="slidenum">
              <a:rPr lang="en-US" smtClean="0"/>
              <a:t>42</a:t>
            </a:fld>
            <a:endParaRPr lang="en-US"/>
          </a:p>
        </p:txBody>
      </p:sp>
      <p:pic>
        <p:nvPicPr>
          <p:cNvPr id="5" name="Picture 4" descr="book cover of Developing Assessment for the Next Generation Science Standards"/>
          <p:cNvPicPr>
            <a:picLocks noChangeAspect="1"/>
          </p:cNvPicPr>
          <p:nvPr/>
        </p:nvPicPr>
        <p:blipFill>
          <a:blip r:embed="rId2"/>
          <a:stretch>
            <a:fillRect/>
          </a:stretch>
        </p:blipFill>
        <p:spPr>
          <a:xfrm>
            <a:off x="7509726" y="3734536"/>
            <a:ext cx="2438611" cy="2944623"/>
          </a:xfrm>
          <a:prstGeom prst="rect">
            <a:avLst/>
          </a:prstGeom>
        </p:spPr>
      </p:pic>
    </p:spTree>
    <p:extLst>
      <p:ext uri="{BB962C8B-B14F-4D97-AF65-F5344CB8AC3E}">
        <p14:creationId xmlns:p14="http://schemas.microsoft.com/office/powerpoint/2010/main" val="2398389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11" y="310357"/>
            <a:ext cx="8596668" cy="1320800"/>
          </a:xfrm>
        </p:spPr>
        <p:txBody>
          <a:bodyPr>
            <a:normAutofit fontScale="90000"/>
          </a:bodyPr>
          <a:lstStyle/>
          <a:p>
            <a:r>
              <a:rPr lang="en-US" dirty="0">
                <a:cs typeface="Lato Heavy"/>
              </a:rPr>
              <a:t>The Formative Assessment Process</a:t>
            </a:r>
            <a:br>
              <a:rPr lang="en-US" dirty="0">
                <a:cs typeface="Lato Heavy"/>
              </a:rPr>
            </a:br>
            <a:r>
              <a:rPr lang="en-US" sz="2200" dirty="0">
                <a:latin typeface="Lato Regular"/>
                <a:cs typeface="Lato Regular"/>
              </a:rPr>
              <a:t>(Adapted by Simpson &amp; McCulloch from Ruiz-Primo &amp; </a:t>
            </a:r>
            <a:r>
              <a:rPr lang="en-US" sz="2200" dirty="0" err="1">
                <a:latin typeface="Lato Regular"/>
                <a:cs typeface="Lato Regular"/>
              </a:rPr>
              <a:t>Furtak</a:t>
            </a:r>
            <a:r>
              <a:rPr lang="en-US" sz="2200" dirty="0">
                <a:latin typeface="Lato Regular"/>
                <a:cs typeface="Lato Regular"/>
              </a:rPr>
              <a:t>, 2007)</a:t>
            </a:r>
            <a:endParaRPr lang="en-US" sz="3100" dirty="0">
              <a:latin typeface="Lato Regular"/>
              <a:cs typeface="Lato Regular"/>
            </a:endParaRPr>
          </a:p>
        </p:txBody>
      </p:sp>
      <p:grpSp>
        <p:nvGrpSpPr>
          <p:cNvPr id="19" name="Group 18" descr="A formative Assessment process is the interaction of clarifying intended learning, eliciting evidence, interpreting that evidence, and acting on the evidence.  Arrows demonstrate the cyclical nature of this process" title="process"/>
          <p:cNvGrpSpPr/>
          <p:nvPr/>
        </p:nvGrpSpPr>
        <p:grpSpPr>
          <a:xfrm>
            <a:off x="2987342" y="2193100"/>
            <a:ext cx="4314466" cy="3640591"/>
            <a:chOff x="3822700" y="1841500"/>
            <a:chExt cx="4158360" cy="3842931"/>
          </a:xfrm>
        </p:grpSpPr>
        <p:sp>
          <p:nvSpPr>
            <p:cNvPr id="23" name="Teardrop 22"/>
            <p:cNvSpPr/>
            <p:nvPr/>
          </p:nvSpPr>
          <p:spPr>
            <a:xfrm>
              <a:off x="3822700" y="3754026"/>
              <a:ext cx="2095500" cy="1930402"/>
            </a:xfrm>
            <a:prstGeom prst="teardrop">
              <a:avLst/>
            </a:prstGeom>
            <a:solidFill>
              <a:srgbClr val="2E6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sym typeface="Avenir Next Medium"/>
              </a:endParaRPr>
            </a:p>
          </p:txBody>
        </p:sp>
        <p:sp>
          <p:nvSpPr>
            <p:cNvPr id="24" name="Teardrop 23"/>
            <p:cNvSpPr/>
            <p:nvPr/>
          </p:nvSpPr>
          <p:spPr>
            <a:xfrm flipV="1">
              <a:off x="3822700" y="1841500"/>
              <a:ext cx="2095500" cy="1930401"/>
            </a:xfrm>
            <a:prstGeom prst="teardrop">
              <a:avLst/>
            </a:prstGeom>
            <a:solidFill>
              <a:srgbClr val="2E6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Arial"/>
                <a:sym typeface="Avenir Next Medium"/>
              </a:endParaRPr>
            </a:p>
          </p:txBody>
        </p:sp>
        <p:sp>
          <p:nvSpPr>
            <p:cNvPr id="25" name="Teardrop 24"/>
            <p:cNvSpPr/>
            <p:nvPr/>
          </p:nvSpPr>
          <p:spPr>
            <a:xfrm flipH="1">
              <a:off x="5885560" y="3754028"/>
              <a:ext cx="2095500" cy="1930403"/>
            </a:xfrm>
            <a:prstGeom prst="teardrop">
              <a:avLst/>
            </a:prstGeom>
            <a:solidFill>
              <a:srgbClr val="2E6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sym typeface="Avenir Next Medium"/>
              </a:endParaRPr>
            </a:p>
          </p:txBody>
        </p:sp>
        <p:sp>
          <p:nvSpPr>
            <p:cNvPr id="26" name="Teardrop 25"/>
            <p:cNvSpPr/>
            <p:nvPr/>
          </p:nvSpPr>
          <p:spPr>
            <a:xfrm flipH="1" flipV="1">
              <a:off x="5853994" y="1841500"/>
              <a:ext cx="2095500" cy="1930400"/>
            </a:xfrm>
            <a:prstGeom prst="teardrop">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sym typeface="Avenir Next Medium"/>
              </a:endParaRPr>
            </a:p>
          </p:txBody>
        </p:sp>
        <p:sp>
          <p:nvSpPr>
            <p:cNvPr id="27" name="Rectangle 26"/>
            <p:cNvSpPr/>
            <p:nvPr/>
          </p:nvSpPr>
          <p:spPr>
            <a:xfrm>
              <a:off x="3976935" y="2268181"/>
              <a:ext cx="1621441" cy="114250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Clarify </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Intended</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Learning</a:t>
              </a:r>
            </a:p>
          </p:txBody>
        </p:sp>
        <p:sp>
          <p:nvSpPr>
            <p:cNvPr id="28" name="Rectangle 27"/>
            <p:cNvSpPr/>
            <p:nvPr/>
          </p:nvSpPr>
          <p:spPr>
            <a:xfrm>
              <a:off x="6050176" y="2432121"/>
              <a:ext cx="1727200" cy="7147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Elicit </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Evidence</a:t>
              </a:r>
            </a:p>
          </p:txBody>
        </p:sp>
        <p:sp>
          <p:nvSpPr>
            <p:cNvPr id="29" name="Rectangle 28"/>
            <p:cNvSpPr/>
            <p:nvPr/>
          </p:nvSpPr>
          <p:spPr>
            <a:xfrm>
              <a:off x="3995479" y="4425004"/>
              <a:ext cx="1727200" cy="7147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Act on</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Evidence</a:t>
              </a:r>
            </a:p>
          </p:txBody>
        </p:sp>
        <p:sp>
          <p:nvSpPr>
            <p:cNvPr id="30" name="Rectangle 29"/>
            <p:cNvSpPr/>
            <p:nvPr/>
          </p:nvSpPr>
          <p:spPr>
            <a:xfrm>
              <a:off x="6050176" y="4421981"/>
              <a:ext cx="1727200" cy="7147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Interpret </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Evidence</a:t>
              </a:r>
            </a:p>
          </p:txBody>
        </p:sp>
      </p:grpSp>
      <p:grpSp>
        <p:nvGrpSpPr>
          <p:cNvPr id="20" name="Group 19" descr="arrows"/>
          <p:cNvGrpSpPr/>
          <p:nvPr/>
        </p:nvGrpSpPr>
        <p:grpSpPr>
          <a:xfrm>
            <a:off x="4447031" y="3398273"/>
            <a:ext cx="1321658" cy="1371209"/>
            <a:chOff x="192961" y="1428647"/>
            <a:chExt cx="5216347" cy="5411918"/>
          </a:xfrm>
        </p:grpSpPr>
        <p:sp>
          <p:nvSpPr>
            <p:cNvPr id="21" name="Circular Arrow 20"/>
            <p:cNvSpPr/>
            <p:nvPr/>
          </p:nvSpPr>
          <p:spPr>
            <a:xfrm>
              <a:off x="192961" y="1428647"/>
              <a:ext cx="5199626" cy="5119317"/>
            </a:xfrm>
            <a:prstGeom prst="circularArrow">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292934"/>
                </a:solidFill>
                <a:latin typeface="Arial"/>
                <a:sym typeface="Avenir Next Medium"/>
              </a:endParaRPr>
            </a:p>
          </p:txBody>
        </p:sp>
        <p:sp>
          <p:nvSpPr>
            <p:cNvPr id="22" name="Circular Arrow 21"/>
            <p:cNvSpPr/>
            <p:nvPr/>
          </p:nvSpPr>
          <p:spPr>
            <a:xfrm rot="10800000">
              <a:off x="209684" y="1721249"/>
              <a:ext cx="5199624" cy="5119316"/>
            </a:xfrm>
            <a:prstGeom prst="circular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292934"/>
                </a:solidFill>
                <a:latin typeface="Arial"/>
                <a:sym typeface="Avenir Next Medium"/>
              </a:endParaRPr>
            </a:p>
          </p:txBody>
        </p:sp>
      </p:grpSp>
      <p:sp>
        <p:nvSpPr>
          <p:cNvPr id="3" name="Slide Number Placeholder 2"/>
          <p:cNvSpPr>
            <a:spLocks noGrp="1"/>
          </p:cNvSpPr>
          <p:nvPr>
            <p:ph type="sldNum" sz="quarter" idx="12"/>
          </p:nvPr>
        </p:nvSpPr>
        <p:spPr/>
        <p:txBody>
          <a:bodyPr/>
          <a:lstStyle/>
          <a:p>
            <a:fld id="{91BD7323-49BF-4C97-8773-5EC64C492009}" type="slidenum">
              <a:rPr lang="en-US" smtClean="0"/>
              <a:t>43</a:t>
            </a:fld>
            <a:endParaRPr lang="en-US"/>
          </a:p>
        </p:txBody>
      </p:sp>
    </p:spTree>
    <p:extLst>
      <p:ext uri="{BB962C8B-B14F-4D97-AF65-F5344CB8AC3E}">
        <p14:creationId xmlns:p14="http://schemas.microsoft.com/office/powerpoint/2010/main" val="2110306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2" name="Group 1" descr="Image shows how formative assessment opportunities fit within a unit of study." title="Unit assessment sequences"/>
          <p:cNvGrpSpPr/>
          <p:nvPr/>
        </p:nvGrpSpPr>
        <p:grpSpPr>
          <a:xfrm>
            <a:off x="996853" y="1214800"/>
            <a:ext cx="8449621" cy="4528683"/>
            <a:chOff x="2141970" y="1271568"/>
            <a:chExt cx="8449621" cy="4528683"/>
          </a:xfrm>
        </p:grpSpPr>
        <p:sp>
          <p:nvSpPr>
            <p:cNvPr id="1336" name="Shape 1336"/>
            <p:cNvSpPr txBox="1"/>
            <p:nvPr/>
          </p:nvSpPr>
          <p:spPr>
            <a:xfrm>
              <a:off x="2141970" y="1271568"/>
              <a:ext cx="2035800" cy="878100"/>
            </a:xfrm>
            <a:prstGeom prst="rect">
              <a:avLst/>
            </a:prstGeom>
            <a:noFill/>
            <a:ln>
              <a:noFill/>
            </a:ln>
          </p:spPr>
          <p:txBody>
            <a:bodyPr lIns="91425" tIns="91425" rIns="91425" bIns="91425" anchor="t" anchorCtr="0">
              <a:noAutofit/>
            </a:bodyPr>
            <a:lstStyle/>
            <a:p>
              <a:r>
                <a:rPr lang="en" sz="2400" dirty="0">
                  <a:solidFill>
                    <a:srgbClr val="000000"/>
                  </a:solidFill>
                  <a:latin typeface="Merriweather Sans"/>
                  <a:ea typeface="Merriweather Sans"/>
                  <a:cs typeface="Merriweather Sans"/>
                  <a:sym typeface="Merriweather Sans"/>
                </a:rPr>
                <a:t>Diagnostic</a:t>
              </a:r>
              <a:endParaRPr lang="en-US" sz="2400" dirty="0">
                <a:solidFill>
                  <a:srgbClr val="000000"/>
                </a:solidFill>
                <a:latin typeface="Merriweather Sans"/>
                <a:ea typeface="Merriweather Sans"/>
                <a:cs typeface="Merriweather Sans"/>
                <a:sym typeface="Merriweather Sans"/>
              </a:endParaRPr>
            </a:p>
            <a:p>
              <a:r>
                <a:rPr lang="en-US" sz="2400" dirty="0">
                  <a:latin typeface="Merriweather Sans"/>
                  <a:ea typeface="Merriweather Sans"/>
                  <a:cs typeface="Merriweather Sans"/>
                  <a:sym typeface="Merriweather Sans"/>
                </a:rPr>
                <a:t>Pre-Test</a:t>
              </a:r>
              <a:endParaRPr lang="en" sz="2400" dirty="0">
                <a:solidFill>
                  <a:srgbClr val="000000"/>
                </a:solidFill>
                <a:latin typeface="Merriweather Sans"/>
                <a:ea typeface="Merriweather Sans"/>
                <a:cs typeface="Merriweather Sans"/>
                <a:sym typeface="Merriweather Sans"/>
              </a:endParaRPr>
            </a:p>
          </p:txBody>
        </p:sp>
        <p:sp>
          <p:nvSpPr>
            <p:cNvPr id="1337" name="Shape 1337"/>
            <p:cNvSpPr txBox="1"/>
            <p:nvPr/>
          </p:nvSpPr>
          <p:spPr>
            <a:xfrm>
              <a:off x="2240900" y="2773968"/>
              <a:ext cx="2574600" cy="878100"/>
            </a:xfrm>
            <a:prstGeom prst="rect">
              <a:avLst/>
            </a:prstGeom>
            <a:noFill/>
            <a:ln>
              <a:noFill/>
            </a:ln>
          </p:spPr>
          <p:txBody>
            <a:bodyPr lIns="91425" tIns="91425" rIns="91425" bIns="91425" anchor="t" anchorCtr="0">
              <a:noAutofit/>
            </a:bodyPr>
            <a:lstStyle/>
            <a:p>
              <a:pPr algn="r"/>
              <a:r>
                <a:rPr lang="en" sz="2400" dirty="0">
                  <a:solidFill>
                    <a:srgbClr val="000000"/>
                  </a:solidFill>
                  <a:latin typeface="Merriweather Sans"/>
                  <a:ea typeface="Merriweather Sans"/>
                  <a:cs typeface="Merriweather Sans"/>
                  <a:sym typeface="Merriweather Sans"/>
                </a:rPr>
                <a:t>Formative</a:t>
              </a:r>
            </a:p>
            <a:p>
              <a:pPr algn="r"/>
              <a:r>
                <a:rPr lang="en" sz="2400" dirty="0">
                  <a:solidFill>
                    <a:srgbClr val="000000"/>
                  </a:solidFill>
                  <a:latin typeface="Merriweather Sans"/>
                  <a:ea typeface="Merriweather Sans"/>
                  <a:cs typeface="Merriweather Sans"/>
                  <a:sym typeface="Merriweather Sans"/>
                </a:rPr>
                <a:t>(e</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g.</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 Classroom Conversation)</a:t>
              </a:r>
            </a:p>
          </p:txBody>
        </p:sp>
        <p:sp>
          <p:nvSpPr>
            <p:cNvPr id="1338" name="Shape 1338"/>
            <p:cNvSpPr txBox="1"/>
            <p:nvPr/>
          </p:nvSpPr>
          <p:spPr>
            <a:xfrm>
              <a:off x="8510544" y="4452778"/>
              <a:ext cx="2035800" cy="1347473"/>
            </a:xfrm>
            <a:prstGeom prst="rect">
              <a:avLst/>
            </a:prstGeom>
            <a:noFill/>
            <a:ln>
              <a:noFill/>
            </a:ln>
          </p:spPr>
          <p:txBody>
            <a:bodyPr lIns="91425" tIns="91425" rIns="91425" bIns="91425" anchor="t" anchorCtr="0">
              <a:noAutofit/>
            </a:bodyPr>
            <a:lstStyle/>
            <a:p>
              <a:r>
                <a:rPr lang="en" sz="2400" dirty="0">
                  <a:solidFill>
                    <a:srgbClr val="000000"/>
                  </a:solidFill>
                  <a:latin typeface="Merriweather Sans"/>
                  <a:ea typeface="Merriweather Sans"/>
                  <a:cs typeface="Merriweather Sans"/>
                  <a:sym typeface="Merriweather Sans"/>
                </a:rPr>
                <a:t>Summative</a:t>
              </a:r>
              <a:endParaRPr lang="en-US" sz="2400" dirty="0">
                <a:solidFill>
                  <a:srgbClr val="000000"/>
                </a:solidFill>
                <a:latin typeface="Merriweather Sans"/>
                <a:ea typeface="Merriweather Sans"/>
                <a:cs typeface="Merriweather Sans"/>
                <a:sym typeface="Merriweather Sans"/>
              </a:endParaRPr>
            </a:p>
            <a:p>
              <a:r>
                <a:rPr lang="en-US" sz="2400" dirty="0">
                  <a:latin typeface="Merriweather Sans"/>
                  <a:ea typeface="Merriweather Sans"/>
                  <a:cs typeface="Merriweather Sans"/>
                  <a:sym typeface="Merriweather Sans"/>
                </a:rPr>
                <a:t>End-of-Unit</a:t>
              </a:r>
            </a:p>
            <a:p>
              <a:r>
                <a:rPr lang="en-US" sz="2400" dirty="0">
                  <a:solidFill>
                    <a:srgbClr val="000000"/>
                  </a:solidFill>
                  <a:latin typeface="Merriweather Sans"/>
                  <a:ea typeface="Merriweather Sans"/>
                  <a:cs typeface="Merriweather Sans"/>
                  <a:sym typeface="Merriweather Sans"/>
                </a:rPr>
                <a:t>(graded)</a:t>
              </a:r>
              <a:endParaRPr lang="en" sz="2400" dirty="0">
                <a:solidFill>
                  <a:srgbClr val="000000"/>
                </a:solidFill>
                <a:latin typeface="Merriweather Sans"/>
                <a:ea typeface="Merriweather Sans"/>
                <a:cs typeface="Merriweather Sans"/>
                <a:sym typeface="Merriweather Sans"/>
              </a:endParaRPr>
            </a:p>
          </p:txBody>
        </p:sp>
        <p:sp>
          <p:nvSpPr>
            <p:cNvPr id="1339" name="Shape 1339"/>
            <p:cNvSpPr txBox="1"/>
            <p:nvPr/>
          </p:nvSpPr>
          <p:spPr>
            <a:xfrm>
              <a:off x="6228184" y="1286268"/>
              <a:ext cx="3854001" cy="878100"/>
            </a:xfrm>
            <a:prstGeom prst="rect">
              <a:avLst/>
            </a:prstGeom>
            <a:noFill/>
            <a:ln>
              <a:noFill/>
            </a:ln>
          </p:spPr>
          <p:txBody>
            <a:bodyPr lIns="91425" tIns="91425" rIns="91425" bIns="91425" anchor="t" anchorCtr="0">
              <a:noAutofit/>
            </a:bodyPr>
            <a:lstStyle/>
            <a:p>
              <a:r>
                <a:rPr lang="en" sz="2400" dirty="0">
                  <a:solidFill>
                    <a:srgbClr val="000000"/>
                  </a:solidFill>
                  <a:latin typeface="Merriweather Sans"/>
                  <a:ea typeface="Merriweather Sans"/>
                  <a:cs typeface="Merriweather Sans"/>
                  <a:sym typeface="Merriweather Sans"/>
                </a:rPr>
                <a:t>Formative</a:t>
              </a:r>
            </a:p>
            <a:p>
              <a:pPr lvl="0"/>
              <a:r>
                <a:rPr lang="en" sz="2400" dirty="0">
                  <a:solidFill>
                    <a:srgbClr val="000000"/>
                  </a:solidFill>
                  <a:latin typeface="Merriweather Sans"/>
                  <a:ea typeface="Merriweather Sans"/>
                  <a:cs typeface="Merriweather Sans"/>
                  <a:sym typeface="Merriweather Sans"/>
                </a:rPr>
                <a:t>(e</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g.</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 </a:t>
              </a:r>
              <a:r>
                <a:rPr lang="en-US" sz="2400" dirty="0">
                  <a:latin typeface="Merriweather Sans"/>
                  <a:ea typeface="Merriweather Sans"/>
                  <a:cs typeface="Merriweather Sans"/>
                  <a:sym typeface="Merriweather Sans"/>
                </a:rPr>
                <a:t>Daily Assessment</a:t>
              </a:r>
              <a:r>
                <a:rPr lang="en" sz="2400" dirty="0">
                  <a:solidFill>
                    <a:srgbClr val="000000"/>
                  </a:solidFill>
                  <a:latin typeface="Merriweather Sans"/>
                  <a:ea typeface="Merriweather Sans"/>
                  <a:cs typeface="Merriweather Sans"/>
                  <a:sym typeface="Merriweather Sans"/>
                </a:rPr>
                <a:t>)</a:t>
              </a:r>
            </a:p>
          </p:txBody>
        </p:sp>
        <p:sp>
          <p:nvSpPr>
            <p:cNvPr id="1340" name="Shape 1340"/>
            <p:cNvSpPr txBox="1"/>
            <p:nvPr/>
          </p:nvSpPr>
          <p:spPr>
            <a:xfrm>
              <a:off x="2697647" y="4075068"/>
              <a:ext cx="3826878" cy="878100"/>
            </a:xfrm>
            <a:prstGeom prst="rect">
              <a:avLst/>
            </a:prstGeom>
            <a:noFill/>
            <a:ln>
              <a:noFill/>
            </a:ln>
          </p:spPr>
          <p:txBody>
            <a:bodyPr lIns="91425" tIns="91425" rIns="91425" bIns="91425" anchor="t" anchorCtr="0">
              <a:noAutofit/>
            </a:bodyPr>
            <a:lstStyle/>
            <a:p>
              <a:pPr algn="r"/>
              <a:r>
                <a:rPr lang="en" sz="2400" dirty="0">
                  <a:solidFill>
                    <a:srgbClr val="000000"/>
                  </a:solidFill>
                  <a:latin typeface="Merriweather Sans"/>
                  <a:ea typeface="Merriweather Sans"/>
                  <a:cs typeface="Merriweather Sans"/>
                  <a:sym typeface="Merriweather Sans"/>
                </a:rPr>
                <a:t>Formative</a:t>
              </a:r>
            </a:p>
            <a:p>
              <a:pPr algn="r"/>
              <a:r>
                <a:rPr lang="en" sz="2400" dirty="0">
                  <a:solidFill>
                    <a:srgbClr val="000000"/>
                  </a:solidFill>
                  <a:latin typeface="Merriweather Sans"/>
                  <a:ea typeface="Merriweather Sans"/>
                  <a:cs typeface="Merriweather Sans"/>
                  <a:sym typeface="Merriweather Sans"/>
                </a:rPr>
                <a:t>(e</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g.</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 </a:t>
              </a:r>
              <a:r>
                <a:rPr lang="en-US" sz="2400" dirty="0">
                  <a:solidFill>
                    <a:srgbClr val="000000"/>
                  </a:solidFill>
                  <a:latin typeface="Merriweather Sans"/>
                  <a:ea typeface="Merriweather Sans"/>
                  <a:cs typeface="Merriweather Sans"/>
                  <a:sym typeface="Merriweather Sans"/>
                </a:rPr>
                <a:t>Small Group Conversations</a:t>
              </a:r>
              <a:r>
                <a:rPr lang="en" sz="2400" dirty="0">
                  <a:solidFill>
                    <a:srgbClr val="000000"/>
                  </a:solidFill>
                  <a:latin typeface="Merriweather Sans"/>
                  <a:ea typeface="Merriweather Sans"/>
                  <a:cs typeface="Merriweather Sans"/>
                  <a:sym typeface="Merriweather Sans"/>
                </a:rPr>
                <a:t>)</a:t>
              </a:r>
            </a:p>
          </p:txBody>
        </p:sp>
        <p:sp>
          <p:nvSpPr>
            <p:cNvPr id="1341" name="Shape 1341"/>
            <p:cNvSpPr txBox="1"/>
            <p:nvPr/>
          </p:nvSpPr>
          <p:spPr>
            <a:xfrm>
              <a:off x="7745937" y="2673843"/>
              <a:ext cx="2845654" cy="878100"/>
            </a:xfrm>
            <a:prstGeom prst="rect">
              <a:avLst/>
            </a:prstGeom>
            <a:noFill/>
            <a:ln>
              <a:noFill/>
            </a:ln>
          </p:spPr>
          <p:txBody>
            <a:bodyPr lIns="91425" tIns="91425" rIns="91425" bIns="91425" anchor="t" anchorCtr="0">
              <a:noAutofit/>
            </a:bodyPr>
            <a:lstStyle/>
            <a:p>
              <a:r>
                <a:rPr lang="en" sz="2400" dirty="0">
                  <a:solidFill>
                    <a:srgbClr val="000000"/>
                  </a:solidFill>
                  <a:latin typeface="Merriweather Sans"/>
                  <a:ea typeface="Merriweather Sans"/>
                  <a:cs typeface="Merriweather Sans"/>
                  <a:sym typeface="Merriweather Sans"/>
                </a:rPr>
                <a:t>Formative </a:t>
              </a:r>
              <a:r>
                <a:rPr lang="en-US" sz="2400" dirty="0">
                  <a:solidFill>
                    <a:srgbClr val="000000"/>
                  </a:solidFill>
                  <a:latin typeface="Merriweather Sans"/>
                  <a:ea typeface="Merriweather Sans"/>
                  <a:cs typeface="Merriweather Sans"/>
                  <a:sym typeface="Merriweather Sans"/>
                </a:rPr>
                <a:t/>
              </a:r>
              <a:br>
                <a:rPr lang="en-US" sz="2400" dirty="0">
                  <a:solidFill>
                    <a:srgbClr val="000000"/>
                  </a:solidFill>
                  <a:latin typeface="Merriweather Sans"/>
                  <a:ea typeface="Merriweather Sans"/>
                  <a:cs typeface="Merriweather Sans"/>
                  <a:sym typeface="Merriweather Sans"/>
                </a:rPr>
              </a:br>
              <a:r>
                <a:rPr lang="en" sz="2400" dirty="0">
                  <a:solidFill>
                    <a:srgbClr val="000000"/>
                  </a:solidFill>
                  <a:latin typeface="Merriweather Sans"/>
                  <a:ea typeface="Merriweather Sans"/>
                  <a:cs typeface="Merriweather Sans"/>
                  <a:sym typeface="Merriweather Sans"/>
                </a:rPr>
                <a:t>(e</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g.</a:t>
              </a:r>
              <a:r>
                <a:rPr lang="en-US" sz="2400" dirty="0">
                  <a:solidFill>
                    <a:srgbClr val="000000"/>
                  </a:solidFill>
                  <a:latin typeface="Merriweather Sans"/>
                  <a:ea typeface="Merriweather Sans"/>
                  <a:cs typeface="Merriweather Sans"/>
                  <a:sym typeface="Merriweather Sans"/>
                </a:rPr>
                <a:t>,</a:t>
              </a:r>
              <a:r>
                <a:rPr lang="en" sz="2400" dirty="0">
                  <a:solidFill>
                    <a:srgbClr val="000000"/>
                  </a:solidFill>
                  <a:latin typeface="Merriweather Sans"/>
                  <a:ea typeface="Merriweather Sans"/>
                  <a:cs typeface="Merriweather Sans"/>
                  <a:sym typeface="Merriweather Sans"/>
                </a:rPr>
                <a:t> </a:t>
              </a:r>
              <a:r>
                <a:rPr lang="en-US" sz="2400" dirty="0">
                  <a:solidFill>
                    <a:srgbClr val="000000"/>
                  </a:solidFill>
                  <a:latin typeface="Merriweather Sans"/>
                  <a:ea typeface="Merriweather Sans"/>
                  <a:cs typeface="Merriweather Sans"/>
                  <a:sym typeface="Merriweather Sans"/>
                </a:rPr>
                <a:t>Presentation</a:t>
              </a:r>
              <a:r>
                <a:rPr lang="en" sz="2400" dirty="0">
                  <a:solidFill>
                    <a:srgbClr val="000000"/>
                  </a:solidFill>
                  <a:latin typeface="Merriweather Sans"/>
                  <a:ea typeface="Merriweather Sans"/>
                  <a:cs typeface="Merriweather Sans"/>
                  <a:sym typeface="Merriweather Sans"/>
                </a:rPr>
                <a:t>)</a:t>
              </a:r>
            </a:p>
          </p:txBody>
        </p:sp>
        <p:sp>
          <p:nvSpPr>
            <p:cNvPr id="1342" name="Shape 1342"/>
            <p:cNvSpPr/>
            <p:nvPr/>
          </p:nvSpPr>
          <p:spPr>
            <a:xfrm>
              <a:off x="3770900" y="1968343"/>
              <a:ext cx="4675500" cy="3038400"/>
            </a:xfrm>
            <a:custGeom>
              <a:avLst/>
              <a:gdLst/>
              <a:ahLst/>
              <a:cxnLst/>
              <a:rect l="0" t="0" r="0" b="0"/>
              <a:pathLst>
                <a:path w="120000" h="120000" extrusionOk="0">
                  <a:moveTo>
                    <a:pt x="0" y="0"/>
                  </a:moveTo>
                  <a:cubicBezTo>
                    <a:pt x="4484" y="6056"/>
                    <a:pt x="16612" y="34294"/>
                    <a:pt x="26910" y="36337"/>
                  </a:cubicBezTo>
                  <a:cubicBezTo>
                    <a:pt x="37207" y="38379"/>
                    <a:pt x="55194" y="4295"/>
                    <a:pt x="61784" y="12253"/>
                  </a:cubicBezTo>
                  <a:cubicBezTo>
                    <a:pt x="68375" y="20210"/>
                    <a:pt x="60136" y="75914"/>
                    <a:pt x="66452" y="84083"/>
                  </a:cubicBezTo>
                  <a:cubicBezTo>
                    <a:pt x="72768" y="92252"/>
                    <a:pt x="90754" y="55281"/>
                    <a:pt x="99679" y="61267"/>
                  </a:cubicBezTo>
                  <a:cubicBezTo>
                    <a:pt x="108603" y="67252"/>
                    <a:pt x="116612" y="110210"/>
                    <a:pt x="120000" y="120000"/>
                  </a:cubicBezTo>
                </a:path>
              </a:pathLst>
            </a:custGeom>
            <a:noFill/>
            <a:ln w="76200" cap="flat" cmpd="sng">
              <a:solidFill>
                <a:srgbClr val="2F1F58"/>
              </a:solidFill>
              <a:prstDash val="solid"/>
              <a:round/>
              <a:headEnd type="none" w="med" len="med"/>
              <a:tailEnd type="none" w="med" len="med"/>
            </a:ln>
          </p:spPr>
          <p:txBody>
            <a:bodyPr lIns="91425" tIns="91425" rIns="91425" bIns="91425" anchor="ctr" anchorCtr="0">
              <a:noAutofit/>
            </a:bodyPr>
            <a:lstStyle/>
            <a:p>
              <a:endParaRPr/>
            </a:p>
          </p:txBody>
        </p:sp>
      </p:grpSp>
      <p:sp>
        <p:nvSpPr>
          <p:cNvPr id="1343" name="Shape 1343"/>
          <p:cNvSpPr txBox="1"/>
          <p:nvPr/>
        </p:nvSpPr>
        <p:spPr>
          <a:xfrm>
            <a:off x="1903614" y="5998418"/>
            <a:ext cx="6636100" cy="400500"/>
          </a:xfrm>
          <a:prstGeom prst="rect">
            <a:avLst/>
          </a:prstGeom>
          <a:noFill/>
          <a:ln>
            <a:noFill/>
          </a:ln>
        </p:spPr>
        <p:txBody>
          <a:bodyPr lIns="91425" tIns="91425" rIns="91425" bIns="91425" anchor="t" anchorCtr="0">
            <a:noAutofit/>
          </a:bodyPr>
          <a:lstStyle/>
          <a:p>
            <a:pPr>
              <a:buSzPct val="25000"/>
            </a:pPr>
            <a:r>
              <a:rPr lang="en-US" sz="2400" dirty="0">
                <a:solidFill>
                  <a:srgbClr val="000000"/>
                </a:solidFill>
                <a:latin typeface="Calibri"/>
                <a:ea typeface="Calibri"/>
                <a:cs typeface="Calibri"/>
                <a:sym typeface="Calibri"/>
              </a:rPr>
              <a:t>Background </a:t>
            </a:r>
            <a:r>
              <a:rPr lang="en" sz="2400" dirty="0">
                <a:solidFill>
                  <a:srgbClr val="000000"/>
                </a:solidFill>
                <a:latin typeface="Calibri"/>
                <a:ea typeface="Calibri"/>
                <a:cs typeface="Calibri"/>
                <a:sym typeface="Calibri"/>
              </a:rPr>
              <a:t>Resource:</a:t>
            </a:r>
            <a:r>
              <a:rPr lang="en-US" sz="2400" dirty="0">
                <a:solidFill>
                  <a:srgbClr val="000000"/>
                </a:solidFill>
                <a:latin typeface="Calibri"/>
                <a:ea typeface="Calibri"/>
                <a:cs typeface="Calibri"/>
                <a:sym typeface="Calibri"/>
              </a:rPr>
              <a:t> </a:t>
            </a:r>
            <a:r>
              <a:rPr lang="en-US" sz="2400" dirty="0">
                <a:solidFill>
                  <a:srgbClr val="000000"/>
                </a:solidFill>
                <a:latin typeface="Calibri"/>
                <a:ea typeface="Calibri"/>
                <a:cs typeface="Calibri"/>
                <a:sym typeface="Calibri"/>
                <a:hlinkClick r:id="rId3"/>
              </a:rPr>
              <a:t>Seeing Student Learn Science</a:t>
            </a:r>
            <a:endParaRPr lang="en" sz="2400" u="sng" dirty="0">
              <a:solidFill>
                <a:srgbClr val="744AE0"/>
              </a:solidFill>
              <a:latin typeface="Calibri"/>
              <a:ea typeface="Calibri"/>
              <a:cs typeface="Calibri"/>
              <a:sym typeface="Calibri"/>
              <a:hlinkClick r:id="rId4"/>
            </a:endParaRPr>
          </a:p>
        </p:txBody>
      </p:sp>
      <p:cxnSp>
        <p:nvCxnSpPr>
          <p:cNvPr id="1344" name="Shape 1344" title="decorative"/>
          <p:cNvCxnSpPr/>
          <p:nvPr/>
        </p:nvCxnSpPr>
        <p:spPr>
          <a:xfrm rot="-5400000" flipH="1">
            <a:off x="-8092650" y="1241350"/>
            <a:ext cx="53700" cy="600"/>
          </a:xfrm>
          <a:prstGeom prst="curvedConnector3">
            <a:avLst>
              <a:gd name="adj1" fmla="val 50000"/>
            </a:avLst>
          </a:prstGeom>
          <a:noFill/>
          <a:ln w="9525" cap="flat" cmpd="sng">
            <a:solidFill>
              <a:schemeClr val="dk2"/>
            </a:solidFill>
            <a:prstDash val="solid"/>
            <a:round/>
            <a:headEnd type="none" w="lg" len="lg"/>
            <a:tailEnd type="none" w="lg" len="lg"/>
          </a:ln>
        </p:spPr>
      </p:cxnSp>
      <p:sp>
        <p:nvSpPr>
          <p:cNvPr id="3" name="Title 2"/>
          <p:cNvSpPr>
            <a:spLocks noGrp="1"/>
          </p:cNvSpPr>
          <p:nvPr>
            <p:ph type="title"/>
          </p:nvPr>
        </p:nvSpPr>
        <p:spPr>
          <a:xfrm>
            <a:off x="312752" y="216231"/>
            <a:ext cx="8596668" cy="1320800"/>
          </a:xfrm>
        </p:spPr>
        <p:txBody>
          <a:bodyPr/>
          <a:lstStyle/>
          <a:p>
            <a:r>
              <a:rPr lang="en-US" dirty="0" smtClean="0"/>
              <a:t>Unit Assessment Sequences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44</a:t>
            </a:fld>
            <a:endParaRPr lang="en-US"/>
          </a:p>
        </p:txBody>
      </p:sp>
    </p:spTree>
    <p:extLst>
      <p:ext uri="{BB962C8B-B14F-4D97-AF65-F5344CB8AC3E}">
        <p14:creationId xmlns:p14="http://schemas.microsoft.com/office/powerpoint/2010/main" val="1904839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decorative"/>
          <p:cNvGraphicFramePr>
            <a:graphicFrameLocks noGrp="1"/>
          </p:cNvGraphicFramePr>
          <p:nvPr>
            <p:ph idx="4294967295"/>
            <p:extLst>
              <p:ext uri="{D42A27DB-BD31-4B8C-83A1-F6EECF244321}">
                <p14:modId xmlns:p14="http://schemas.microsoft.com/office/powerpoint/2010/main" val="4103132326"/>
              </p:ext>
            </p:extLst>
          </p:nvPr>
        </p:nvGraphicFramePr>
        <p:xfrm>
          <a:off x="1641908" y="58189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idx="4294967295"/>
          </p:nvPr>
        </p:nvSpPr>
        <p:spPr>
          <a:xfrm>
            <a:off x="1002535" y="53001"/>
            <a:ext cx="8596313" cy="1320800"/>
          </a:xfrm>
          <a:prstGeom prst="rect">
            <a:avLst/>
          </a:prstGeom>
        </p:spPr>
        <p:txBody>
          <a:bodyPr>
            <a:normAutofit fontScale="90000"/>
          </a:bodyPr>
          <a:lstStyle/>
          <a:p>
            <a:r>
              <a:rPr lang="en-US" dirty="0" smtClean="0"/>
              <a:t>3D Learning Performance Sequence</a:t>
            </a:r>
            <a:endParaRPr lang="en-US" dirty="0"/>
          </a:p>
        </p:txBody>
      </p:sp>
      <p:sp>
        <p:nvSpPr>
          <p:cNvPr id="5" name="TextBox 4"/>
          <p:cNvSpPr txBox="1"/>
          <p:nvPr/>
        </p:nvSpPr>
        <p:spPr>
          <a:xfrm>
            <a:off x="281265" y="5215949"/>
            <a:ext cx="8638419" cy="830997"/>
          </a:xfrm>
          <a:prstGeom prst="rect">
            <a:avLst/>
          </a:prstGeom>
          <a:noFill/>
        </p:spPr>
        <p:txBody>
          <a:bodyPr wrap="square" rtlCol="0">
            <a:spAutoFit/>
          </a:bodyPr>
          <a:lstStyle/>
          <a:p>
            <a:pPr defTabSz="457200"/>
            <a:r>
              <a:rPr lang="en-US" sz="2400" dirty="0" smtClean="0">
                <a:solidFill>
                  <a:prstClr val="black"/>
                </a:solidFill>
                <a:latin typeface="Calibri"/>
              </a:rPr>
              <a:t>LP </a:t>
            </a:r>
            <a:r>
              <a:rPr lang="en-US" sz="2400" dirty="0">
                <a:solidFill>
                  <a:prstClr val="black"/>
                </a:solidFill>
                <a:latin typeface="Calibri"/>
              </a:rPr>
              <a:t>= Learning Performance (at lesson level</a:t>
            </a:r>
            <a:r>
              <a:rPr lang="en-US" sz="2400" dirty="0" smtClean="0">
                <a:solidFill>
                  <a:prstClr val="black"/>
                </a:solidFill>
                <a:latin typeface="Calibri"/>
              </a:rPr>
              <a:t>)</a:t>
            </a:r>
          </a:p>
          <a:p>
            <a:pPr defTabSz="457200"/>
            <a:r>
              <a:rPr lang="en-US" sz="2400" dirty="0" smtClean="0">
                <a:solidFill>
                  <a:prstClr val="black"/>
                </a:solidFill>
                <a:latin typeface="Calibri"/>
              </a:rPr>
              <a:t>UP = Unit Performances related to the bundled PEs</a:t>
            </a:r>
            <a:endParaRPr lang="en-US" sz="2400" dirty="0">
              <a:solidFill>
                <a:prstClr val="black"/>
              </a:solidFill>
              <a:latin typeface="Calibri"/>
            </a:endParaRPr>
          </a:p>
        </p:txBody>
      </p:sp>
      <p:sp>
        <p:nvSpPr>
          <p:cNvPr id="3" name="TextBox 2"/>
          <p:cNvSpPr txBox="1"/>
          <p:nvPr/>
        </p:nvSpPr>
        <p:spPr>
          <a:xfrm>
            <a:off x="8604060" y="3312640"/>
            <a:ext cx="1448473" cy="369332"/>
          </a:xfrm>
          <a:prstGeom prst="rect">
            <a:avLst/>
          </a:prstGeom>
          <a:noFill/>
        </p:spPr>
        <p:txBody>
          <a:bodyPr wrap="none" rtlCol="0">
            <a:spAutoFit/>
          </a:bodyPr>
          <a:lstStyle/>
          <a:p>
            <a:pPr defTabSz="457200"/>
            <a:r>
              <a:rPr lang="en-US" dirty="0">
                <a:solidFill>
                  <a:prstClr val="black"/>
                </a:solidFill>
                <a:latin typeface="Calibri"/>
              </a:rPr>
              <a:t>“The Bundle”</a:t>
            </a:r>
          </a:p>
        </p:txBody>
      </p:sp>
      <p:grpSp>
        <p:nvGrpSpPr>
          <p:cNvPr id="26" name="Group 25" title="decorative"/>
          <p:cNvGrpSpPr/>
          <p:nvPr/>
        </p:nvGrpSpPr>
        <p:grpSpPr>
          <a:xfrm>
            <a:off x="2452862" y="3493993"/>
            <a:ext cx="7244232" cy="1937070"/>
            <a:chOff x="1485492" y="3515469"/>
            <a:chExt cx="7244232" cy="1937070"/>
          </a:xfrm>
        </p:grpSpPr>
        <p:sp>
          <p:nvSpPr>
            <p:cNvPr id="2" name="Rectangle 1"/>
            <p:cNvSpPr/>
            <p:nvPr/>
          </p:nvSpPr>
          <p:spPr>
            <a:xfrm>
              <a:off x="3254487" y="4473105"/>
              <a:ext cx="3214504" cy="830997"/>
            </a:xfrm>
            <a:prstGeom prst="rect">
              <a:avLst/>
            </a:prstGeom>
          </p:spPr>
          <p:txBody>
            <a:bodyPr wrap="square">
              <a:spAutoFit/>
            </a:bodyPr>
            <a:lstStyle/>
            <a:p>
              <a:pPr defTabSz="457200"/>
              <a:r>
                <a:rPr lang="en-US" sz="2400" dirty="0">
                  <a:solidFill>
                    <a:prstClr val="black"/>
                  </a:solidFill>
                  <a:latin typeface="Calibri"/>
                </a:rPr>
                <a:t>Formative </a:t>
              </a:r>
              <a:r>
                <a:rPr lang="en-US" sz="2400" dirty="0" smtClean="0">
                  <a:solidFill>
                    <a:prstClr val="black"/>
                  </a:solidFill>
                  <a:latin typeface="Calibri"/>
                </a:rPr>
                <a:t>Assessment Opportunities</a:t>
              </a:r>
              <a:endParaRPr lang="en-US" sz="2400" dirty="0">
                <a:solidFill>
                  <a:prstClr val="black"/>
                </a:solidFill>
                <a:latin typeface="Calibri"/>
              </a:endParaRPr>
            </a:p>
          </p:txBody>
        </p:sp>
        <p:cxnSp>
          <p:nvCxnSpPr>
            <p:cNvPr id="7" name="Straight Arrow Connector 6"/>
            <p:cNvCxnSpPr/>
            <p:nvPr/>
          </p:nvCxnSpPr>
          <p:spPr>
            <a:xfrm flipH="1" flipV="1">
              <a:off x="1485492" y="3515469"/>
              <a:ext cx="3220457" cy="957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129740" y="3515469"/>
              <a:ext cx="1576209" cy="957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705949" y="3515469"/>
              <a:ext cx="1" cy="957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705950" y="3515469"/>
              <a:ext cx="1304058" cy="957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160888" y="4621542"/>
              <a:ext cx="2568836" cy="830997"/>
            </a:xfrm>
            <a:prstGeom prst="rect">
              <a:avLst/>
            </a:prstGeom>
          </p:spPr>
          <p:txBody>
            <a:bodyPr wrap="square">
              <a:spAutoFit/>
            </a:bodyPr>
            <a:lstStyle/>
            <a:p>
              <a:pPr algn="r" defTabSz="457200"/>
              <a:r>
                <a:rPr lang="en-US" sz="2400" dirty="0">
                  <a:solidFill>
                    <a:prstClr val="black"/>
                  </a:solidFill>
                  <a:latin typeface="Calibri"/>
                </a:rPr>
                <a:t>Summative Assessment</a:t>
              </a:r>
            </a:p>
          </p:txBody>
        </p:sp>
        <p:cxnSp>
          <p:nvCxnSpPr>
            <p:cNvPr id="22" name="Straight Arrow Connector 21"/>
            <p:cNvCxnSpPr/>
            <p:nvPr/>
          </p:nvCxnSpPr>
          <p:spPr>
            <a:xfrm flipV="1">
              <a:off x="8023810" y="3724763"/>
              <a:ext cx="237470" cy="875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Rectangle 13"/>
          <p:cNvSpPr>
            <a:spLocks noChangeArrowheads="1"/>
          </p:cNvSpPr>
          <p:nvPr/>
        </p:nvSpPr>
        <p:spPr bwMode="auto">
          <a:xfrm>
            <a:off x="1218618" y="991352"/>
            <a:ext cx="8652890" cy="1338257"/>
          </a:xfrm>
          <a:prstGeom prst="rect">
            <a:avLst/>
          </a:prstGeom>
          <a:noFill/>
          <a:ln w="9525">
            <a:noFill/>
            <a:miter lim="800000"/>
            <a:headEnd/>
            <a:tailEnd/>
          </a:ln>
        </p:spPr>
        <p:txBody>
          <a:bodyPr wrap="square" lIns="45157" tIns="22577" rIns="45157" bIns="22577">
            <a:prstTxWarp prst="textNoShape">
              <a:avLst/>
            </a:prstTxWarp>
            <a:spAutoFit/>
          </a:bodyPr>
          <a:lstStyle/>
          <a:p>
            <a:pPr defTabSz="451593" fontAlgn="base">
              <a:spcBef>
                <a:spcPct val="0"/>
              </a:spcBef>
              <a:spcAft>
                <a:spcPct val="0"/>
              </a:spcAft>
              <a:tabLst>
                <a:tab pos="2365703" algn="l"/>
              </a:tabLst>
            </a:pPr>
            <a:r>
              <a:rPr lang="en-US" sz="2800" dirty="0">
                <a:latin typeface="Gill Sans" charset="0"/>
                <a:ea typeface="Gill Sans" charset="0"/>
                <a:cs typeface="Gill Sans" charset="0"/>
                <a:sym typeface="Gill Sans" charset="0"/>
              </a:rPr>
              <a:t>Break down unit 3D learning goals (from a bundle of PEs) into more lesson-level 3D learning performances (LPs)</a:t>
            </a:r>
          </a:p>
        </p:txBody>
      </p:sp>
      <p:sp>
        <p:nvSpPr>
          <p:cNvPr id="15" name="Rectangle 14"/>
          <p:cNvSpPr/>
          <p:nvPr/>
        </p:nvSpPr>
        <p:spPr>
          <a:xfrm>
            <a:off x="1666588" y="6263124"/>
            <a:ext cx="7498294" cy="461665"/>
          </a:xfrm>
          <a:prstGeom prst="rect">
            <a:avLst/>
          </a:prstGeom>
        </p:spPr>
        <p:txBody>
          <a:bodyPr wrap="square">
            <a:spAutoFit/>
          </a:bodyPr>
          <a:lstStyle/>
          <a:p>
            <a:pPr algn="ctr"/>
            <a:r>
              <a:rPr lang="en-US" sz="2400" dirty="0">
                <a:latin typeface="Lato Regular"/>
                <a:cs typeface="Lato Regular"/>
              </a:rPr>
              <a:t>Background: </a:t>
            </a:r>
            <a:r>
              <a:rPr lang="en-US" sz="2400" dirty="0">
                <a:latin typeface="Lato Regular"/>
                <a:cs typeface="Lato Regular"/>
                <a:hlinkClick r:id="rId8"/>
              </a:rPr>
              <a:t>nextgenscienceassessment.org</a:t>
            </a:r>
            <a:r>
              <a:rPr lang="en-US" sz="2400" dirty="0">
                <a:latin typeface="Lato Regular"/>
                <a:cs typeface="Lato Regular"/>
              </a:rPr>
              <a:t> </a:t>
            </a:r>
            <a:endParaRPr lang="en-US" sz="2400" dirty="0"/>
          </a:p>
        </p:txBody>
      </p:sp>
      <p:sp>
        <p:nvSpPr>
          <p:cNvPr id="6" name="Slide Number Placeholder 5"/>
          <p:cNvSpPr>
            <a:spLocks noGrp="1"/>
          </p:cNvSpPr>
          <p:nvPr>
            <p:ph type="sldNum" sz="quarter" idx="4"/>
          </p:nvPr>
        </p:nvSpPr>
        <p:spPr/>
        <p:txBody>
          <a:bodyPr/>
          <a:lstStyle/>
          <a:p>
            <a:fld id="{91BD7323-49BF-4C97-8773-5EC64C492009}" type="slidenum">
              <a:rPr lang="en-US" smtClean="0"/>
              <a:pPr/>
              <a:t>45</a:t>
            </a:fld>
            <a:endParaRPr lang="en-US" dirty="0"/>
          </a:p>
        </p:txBody>
      </p:sp>
    </p:spTree>
    <p:extLst>
      <p:ext uri="{BB962C8B-B14F-4D97-AF65-F5344CB8AC3E}">
        <p14:creationId xmlns:p14="http://schemas.microsoft.com/office/powerpoint/2010/main" val="35306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sz="quarter" idx="13"/>
          </p:nvPr>
        </p:nvSpPr>
        <p:spPr>
          <a:xfrm>
            <a:off x="346466" y="1956676"/>
            <a:ext cx="9188715" cy="4901324"/>
          </a:xfrm>
        </p:spPr>
        <p:txBody>
          <a:bodyPr/>
          <a:lstStyle/>
          <a:p>
            <a:pPr marL="0" indent="0" algn="ctr">
              <a:buNone/>
            </a:pPr>
            <a:r>
              <a:rPr lang="en-US" dirty="0" smtClean="0"/>
              <a:t>How do/might you use sequences of embedded formative assessment opportunities—of different kinds—in your teaching of a unit?</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46</a:t>
            </a:fld>
            <a:endParaRPr lang="en-US"/>
          </a:p>
        </p:txBody>
      </p:sp>
    </p:spTree>
    <p:extLst>
      <p:ext uri="{BB962C8B-B14F-4D97-AF65-F5344CB8AC3E}">
        <p14:creationId xmlns:p14="http://schemas.microsoft.com/office/powerpoint/2010/main" val="2071951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Approaching Learning and Teaching from a 3D Perspective</a:t>
            </a:r>
            <a:endParaRPr lang="en-US" sz="4800" dirty="0"/>
          </a:p>
        </p:txBody>
      </p:sp>
      <p:sp>
        <p:nvSpPr>
          <p:cNvPr id="4" name="Slide Number Placeholder 3"/>
          <p:cNvSpPr>
            <a:spLocks noGrp="1"/>
          </p:cNvSpPr>
          <p:nvPr>
            <p:ph type="sldNum" sz="quarter" idx="12"/>
          </p:nvPr>
        </p:nvSpPr>
        <p:spPr/>
        <p:txBody>
          <a:bodyPr/>
          <a:lstStyle/>
          <a:p>
            <a:fld id="{91BD7323-49BF-4C97-8773-5EC64C492009}" type="slidenum">
              <a:rPr lang="en-US" smtClean="0"/>
              <a:t>47</a:t>
            </a:fld>
            <a:endParaRPr lang="en-US"/>
          </a:p>
        </p:txBody>
      </p:sp>
    </p:spTree>
    <p:extLst>
      <p:ext uri="{BB962C8B-B14F-4D97-AF65-F5344CB8AC3E}">
        <p14:creationId xmlns:p14="http://schemas.microsoft.com/office/powerpoint/2010/main" val="3451861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280" y="111512"/>
            <a:ext cx="11208129" cy="763500"/>
          </a:xfrm>
        </p:spPr>
        <p:txBody>
          <a:bodyPr>
            <a:normAutofit/>
          </a:bodyPr>
          <a:lstStyle/>
          <a:p>
            <a:r>
              <a:rPr lang="en-US" sz="3200" b="1" dirty="0" smtClean="0">
                <a:solidFill>
                  <a:srgbClr val="7030A0"/>
                </a:solidFill>
              </a:rPr>
              <a:t>Develop a </a:t>
            </a:r>
            <a:r>
              <a:rPr lang="en-US" sz="3200" b="1" i="1" dirty="0" smtClean="0">
                <a:solidFill>
                  <a:srgbClr val="7030A0"/>
                </a:solidFill>
              </a:rPr>
              <a:t>personal</a:t>
            </a:r>
            <a:r>
              <a:rPr lang="en-US" sz="3200" b="1" dirty="0" smtClean="0">
                <a:solidFill>
                  <a:srgbClr val="7030A0"/>
                </a:solidFill>
              </a:rPr>
              <a:t> 3D learning performance…..</a:t>
            </a:r>
            <a:endParaRPr lang="en-US" sz="3200" b="1" dirty="0">
              <a:solidFill>
                <a:srgbClr val="7030A0"/>
              </a:solidFill>
            </a:endParaRPr>
          </a:p>
        </p:txBody>
      </p:sp>
      <p:sp>
        <p:nvSpPr>
          <p:cNvPr id="6" name="Text Placeholder 5"/>
          <p:cNvSpPr>
            <a:spLocks noGrp="1"/>
          </p:cNvSpPr>
          <p:nvPr>
            <p:ph type="body" idx="1"/>
          </p:nvPr>
        </p:nvSpPr>
        <p:spPr>
          <a:xfrm>
            <a:off x="454280" y="875012"/>
            <a:ext cx="9301837" cy="5650335"/>
          </a:xfrm>
        </p:spPr>
        <p:txBody>
          <a:bodyPr/>
          <a:lstStyle/>
          <a:p>
            <a:pPr marL="0" indent="0">
              <a:buNone/>
            </a:pPr>
            <a:r>
              <a:rPr lang="en-US" sz="2400" dirty="0" smtClean="0">
                <a:solidFill>
                  <a:schemeClr val="tx1"/>
                </a:solidFill>
              </a:rPr>
              <a:t>Select one of your favorite hobbies &amp; think of a big learning goal that matters—a performance expectation</a:t>
            </a:r>
          </a:p>
          <a:p>
            <a:pPr marL="0" indent="0">
              <a:buNone/>
            </a:pPr>
            <a:r>
              <a:rPr lang="en-US" sz="2400" dirty="0">
                <a:solidFill>
                  <a:schemeClr val="tx1"/>
                </a:solidFill>
              </a:rPr>
              <a:t>	</a:t>
            </a:r>
            <a:r>
              <a:rPr lang="en-US" sz="2400" dirty="0" smtClean="0">
                <a:solidFill>
                  <a:srgbClr val="7654F2"/>
                </a:solidFill>
              </a:rPr>
              <a:t>PE:  Double-spin juggling of three pins using both hands</a:t>
            </a:r>
          </a:p>
          <a:p>
            <a:pPr marL="0" indent="0">
              <a:buNone/>
            </a:pPr>
            <a:endParaRPr lang="en-US" sz="2400" dirty="0">
              <a:solidFill>
                <a:schemeClr val="tx1"/>
              </a:solidFill>
            </a:endParaRPr>
          </a:p>
          <a:p>
            <a:pPr marL="0" indent="0">
              <a:buNone/>
            </a:pPr>
            <a:r>
              <a:rPr lang="en-US" sz="2400" dirty="0" smtClean="0">
                <a:solidFill>
                  <a:schemeClr val="tx1"/>
                </a:solidFill>
              </a:rPr>
              <a:t>1. Unpack the important </a:t>
            </a:r>
            <a:r>
              <a:rPr lang="en-US" sz="2400" dirty="0" smtClean="0">
                <a:solidFill>
                  <a:srgbClr val="E55A23"/>
                </a:solidFill>
              </a:rPr>
              <a:t>piece of core knowledge </a:t>
            </a:r>
            <a:r>
              <a:rPr lang="en-US" sz="2400" dirty="0" smtClean="0">
                <a:solidFill>
                  <a:schemeClr val="tx1"/>
                </a:solidFill>
              </a:rPr>
              <a:t>that is needed to do that</a:t>
            </a:r>
          </a:p>
          <a:p>
            <a:pPr marL="0" indent="0">
              <a:buNone/>
            </a:pPr>
            <a:r>
              <a:rPr lang="en-US" sz="2400" dirty="0" smtClean="0">
                <a:solidFill>
                  <a:schemeClr val="tx1"/>
                </a:solidFill>
              </a:rPr>
              <a:t>	</a:t>
            </a:r>
            <a:r>
              <a:rPr lang="en-US" sz="2400" dirty="0" smtClean="0">
                <a:solidFill>
                  <a:srgbClr val="7654F2"/>
                </a:solidFill>
              </a:rPr>
              <a:t>How “hard” to flip a juggling pin to get 2 rotations for a given arc</a:t>
            </a:r>
          </a:p>
          <a:p>
            <a:pPr marL="0" indent="0">
              <a:buNone/>
            </a:pPr>
            <a:r>
              <a:rPr lang="en-US" sz="2400" dirty="0" smtClean="0">
                <a:solidFill>
                  <a:schemeClr val="tx1"/>
                </a:solidFill>
              </a:rPr>
              <a:t>2. Unpack a </a:t>
            </a:r>
            <a:r>
              <a:rPr lang="en-US" sz="2400" dirty="0" smtClean="0">
                <a:solidFill>
                  <a:schemeClr val="accent2">
                    <a:lumMod val="75000"/>
                  </a:schemeClr>
                </a:solidFill>
              </a:rPr>
              <a:t>practice</a:t>
            </a:r>
            <a:r>
              <a:rPr lang="en-US" sz="2400" dirty="0" smtClean="0">
                <a:solidFill>
                  <a:schemeClr val="tx1"/>
                </a:solidFill>
              </a:rPr>
              <a:t> that demonstrates that they know that piece of knowledge (knowledge-in-use)</a:t>
            </a:r>
          </a:p>
          <a:p>
            <a:pPr marL="0" indent="0">
              <a:buNone/>
            </a:pPr>
            <a:r>
              <a:rPr lang="en-US" sz="2400" dirty="0">
                <a:solidFill>
                  <a:schemeClr val="tx1"/>
                </a:solidFill>
              </a:rPr>
              <a:t>	</a:t>
            </a:r>
            <a:r>
              <a:rPr lang="en-US" sz="2400" dirty="0" smtClean="0">
                <a:solidFill>
                  <a:srgbClr val="7654F2"/>
                </a:solidFill>
              </a:rPr>
              <a:t>Repeated, single-hand double flipping of a juggling pin</a:t>
            </a:r>
          </a:p>
          <a:p>
            <a:pPr marL="0" indent="0">
              <a:buNone/>
            </a:pPr>
            <a:r>
              <a:rPr lang="en-US" sz="2400" dirty="0" smtClean="0">
                <a:solidFill>
                  <a:schemeClr val="tx1"/>
                </a:solidFill>
              </a:rPr>
              <a:t>3. Unpack a </a:t>
            </a:r>
            <a:r>
              <a:rPr lang="en-US" sz="2400" dirty="0" smtClean="0">
                <a:solidFill>
                  <a:srgbClr val="00B050"/>
                </a:solidFill>
              </a:rPr>
              <a:t>cross-cutting concept </a:t>
            </a:r>
            <a:r>
              <a:rPr lang="en-US" sz="2400" dirty="0" smtClean="0">
                <a:solidFill>
                  <a:schemeClr val="tx1"/>
                </a:solidFill>
              </a:rPr>
              <a:t>learned as well</a:t>
            </a:r>
          </a:p>
          <a:p>
            <a:pPr marL="0" indent="0">
              <a:buNone/>
            </a:pPr>
            <a:r>
              <a:rPr lang="en-US" sz="2400" dirty="0">
                <a:solidFill>
                  <a:schemeClr val="tx1"/>
                </a:solidFill>
              </a:rPr>
              <a:t>	</a:t>
            </a:r>
            <a:r>
              <a:rPr lang="en-US" sz="2400" dirty="0" smtClean="0">
                <a:solidFill>
                  <a:srgbClr val="7654F2"/>
                </a:solidFill>
              </a:rPr>
              <a:t>Hand-eye coordination that relies on peripheral vision &amp; timing</a:t>
            </a:r>
          </a:p>
          <a:p>
            <a:pPr marL="0" indent="0">
              <a:buNone/>
            </a:pPr>
            <a:endParaRPr lang="en-US" sz="2400" dirty="0">
              <a:solidFill>
                <a:srgbClr val="7654F2"/>
              </a:solidFill>
            </a:endParaRPr>
          </a:p>
          <a:p>
            <a:pPr marL="0" indent="0">
              <a:buNone/>
            </a:pPr>
            <a:r>
              <a:rPr lang="en-US" sz="2400" dirty="0" smtClean="0">
                <a:solidFill>
                  <a:schemeClr val="tx1"/>
                </a:solidFill>
              </a:rPr>
              <a:t>My 3D Learning Performance:  “The learner is able to </a:t>
            </a:r>
            <a:r>
              <a:rPr lang="en-US" sz="2400" dirty="0" smtClean="0">
                <a:solidFill>
                  <a:srgbClr val="E55A23"/>
                </a:solidFill>
              </a:rPr>
              <a:t>double flip </a:t>
            </a:r>
            <a:r>
              <a:rPr lang="en-US" sz="2400" dirty="0" smtClean="0">
                <a:solidFill>
                  <a:schemeClr val="tx1"/>
                </a:solidFill>
              </a:rPr>
              <a:t>a </a:t>
            </a:r>
            <a:r>
              <a:rPr lang="en-US" sz="2400" dirty="0" smtClean="0">
                <a:solidFill>
                  <a:srgbClr val="6F81AC"/>
                </a:solidFill>
              </a:rPr>
              <a:t>pin over-and-over in one hand</a:t>
            </a:r>
            <a:r>
              <a:rPr lang="en-US" sz="2400" dirty="0" smtClean="0">
                <a:solidFill>
                  <a:schemeClr val="tx1"/>
                </a:solidFill>
              </a:rPr>
              <a:t> while </a:t>
            </a:r>
            <a:r>
              <a:rPr lang="en-US" sz="2400" dirty="0" smtClean="0">
                <a:solidFill>
                  <a:srgbClr val="00B050"/>
                </a:solidFill>
              </a:rPr>
              <a:t>looking away</a:t>
            </a:r>
            <a:r>
              <a:rPr lang="en-US" sz="2400" dirty="0" smtClean="0">
                <a:solidFill>
                  <a:schemeClr val="tx1"/>
                </a:solidFill>
              </a:rPr>
              <a:t>.”</a:t>
            </a:r>
            <a:endParaRPr lang="en-US" sz="2400" dirty="0">
              <a:solidFill>
                <a:schemeClr val="tx1"/>
              </a:solidFill>
            </a:endParaRPr>
          </a:p>
        </p:txBody>
      </p:sp>
      <p:sp>
        <p:nvSpPr>
          <p:cNvPr id="2" name="Slide Number Placeholder 1"/>
          <p:cNvSpPr>
            <a:spLocks noGrp="1"/>
          </p:cNvSpPr>
          <p:nvPr>
            <p:ph type="sldNum" idx="12"/>
          </p:nvPr>
        </p:nvSpPr>
        <p:spPr/>
        <p:txBody>
          <a:bodyPr/>
          <a:lstStyle/>
          <a:p>
            <a:fld id="{91BD7323-49BF-4C97-8773-5EC64C492009}" type="slidenum">
              <a:rPr lang="en-US" smtClean="0"/>
              <a:t>48</a:t>
            </a:fld>
            <a:endParaRPr lang="en-US"/>
          </a:p>
        </p:txBody>
      </p:sp>
    </p:spTree>
    <p:extLst>
      <p:ext uri="{BB962C8B-B14F-4D97-AF65-F5344CB8AC3E}">
        <p14:creationId xmlns:p14="http://schemas.microsoft.com/office/powerpoint/2010/main" val="368227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Fogged Mirror task with student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hidden="1"/>
          <p:cNvSpPr>
            <a:spLocks noGrp="1"/>
          </p:cNvSpPr>
          <p:nvPr>
            <p:ph type="title"/>
          </p:nvPr>
        </p:nvSpPr>
        <p:spPr/>
        <p:txBody>
          <a:bodyPr/>
          <a:lstStyle/>
          <a:p>
            <a:r>
              <a:rPr lang="en-US" dirty="0" smtClean="0"/>
              <a:t>Formative Assessment Examples</a:t>
            </a:r>
            <a:endParaRPr lang="en-US" dirty="0"/>
          </a:p>
        </p:txBody>
      </p:sp>
      <p:sp>
        <p:nvSpPr>
          <p:cNvPr id="3" name="Slide Number Placeholder 2"/>
          <p:cNvSpPr>
            <a:spLocks noGrp="1"/>
          </p:cNvSpPr>
          <p:nvPr>
            <p:ph type="sldNum" sz="quarter" idx="12"/>
          </p:nvPr>
        </p:nvSpPr>
        <p:spPr/>
        <p:txBody>
          <a:bodyPr/>
          <a:lstStyle/>
          <a:p>
            <a:fld id="{62A24955-AE2C-7045-8623-676839E8F9CA}" type="slidenum">
              <a:rPr lang="en-US" smtClean="0"/>
              <a:t>49</a:t>
            </a:fld>
            <a:endParaRPr lang="en-US"/>
          </a:p>
        </p:txBody>
      </p:sp>
    </p:spTree>
    <p:extLst>
      <p:ext uri="{BB962C8B-B14F-4D97-AF65-F5344CB8AC3E}">
        <p14:creationId xmlns:p14="http://schemas.microsoft.com/office/powerpoint/2010/main" val="197618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Text Placeholder 2"/>
          <p:cNvSpPr>
            <a:spLocks noGrp="1"/>
          </p:cNvSpPr>
          <p:nvPr>
            <p:ph type="body" sz="quarter" idx="13"/>
          </p:nvPr>
        </p:nvSpPr>
        <p:spPr/>
        <p:txBody>
          <a:bodyPr/>
          <a:lstStyle/>
          <a:p>
            <a:r>
              <a:rPr lang="en-US" dirty="0" smtClean="0"/>
              <a:t>Identify what is valued in tasks </a:t>
            </a:r>
          </a:p>
          <a:p>
            <a:r>
              <a:rPr lang="en-US" dirty="0" smtClean="0"/>
              <a:t>Use tools to evaluate tasks for key components</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a:p>
        </p:txBody>
      </p:sp>
    </p:spTree>
    <p:extLst>
      <p:ext uri="{BB962C8B-B14F-4D97-AF65-F5344CB8AC3E}">
        <p14:creationId xmlns:p14="http://schemas.microsoft.com/office/powerpoint/2010/main" val="317386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a 3D Task</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50</a:t>
            </a:fld>
            <a:endParaRPr lang="en-US"/>
          </a:p>
        </p:txBody>
      </p:sp>
      <p:sp>
        <p:nvSpPr>
          <p:cNvPr id="5" name="Text Placeholder 4"/>
          <p:cNvSpPr txBox="1">
            <a:spLocks noGrp="1"/>
          </p:cNvSpPr>
          <p:nvPr>
            <p:ph type="body" sz="quarter" idx="13"/>
          </p:nvPr>
        </p:nvSpPr>
        <p:spPr>
          <a:xfrm>
            <a:off x="555786" y="1013287"/>
            <a:ext cx="9188715" cy="5427127"/>
          </a:xfrm>
          <a:prstGeom prst="rect">
            <a:avLst/>
          </a:prstGeom>
          <a:noFill/>
        </p:spPr>
        <p:txBody>
          <a:bodyPr wrap="square" rtlCol="0">
            <a:spAutoFit/>
          </a:bodyPr>
          <a:lstStyle/>
          <a:p>
            <a:pPr defTabSz="457200"/>
            <a:r>
              <a:rPr lang="en-US" sz="2000" b="1" dirty="0">
                <a:solidFill>
                  <a:prstClr val="black"/>
                </a:solidFill>
                <a:latin typeface="Lato Regular"/>
                <a:cs typeface="Lato Regular"/>
              </a:rPr>
              <a:t>Product: </a:t>
            </a:r>
            <a:r>
              <a:rPr lang="en-US" sz="2000" b="1" dirty="0" smtClean="0">
                <a:solidFill>
                  <a:prstClr val="black"/>
                </a:solidFill>
                <a:latin typeface="Lato Regular"/>
                <a:cs typeface="Lato Regular"/>
              </a:rPr>
              <a:t>3D Task (5-20 </a:t>
            </a:r>
            <a:r>
              <a:rPr lang="en-US" sz="2000" b="1" dirty="0">
                <a:solidFill>
                  <a:prstClr val="black"/>
                </a:solidFill>
                <a:latin typeface="Lato Regular"/>
                <a:cs typeface="Lato Regular"/>
              </a:rPr>
              <a:t>min task)</a:t>
            </a:r>
            <a:endParaRPr lang="en-US" sz="2000" dirty="0">
              <a:solidFill>
                <a:prstClr val="black"/>
              </a:solidFill>
              <a:latin typeface="Lato Regular"/>
              <a:cs typeface="Lato Regular"/>
            </a:endParaRPr>
          </a:p>
          <a:p>
            <a:pPr defTabSz="457200"/>
            <a:r>
              <a:rPr lang="en-US" sz="2000" dirty="0">
                <a:solidFill>
                  <a:prstClr val="black"/>
                </a:solidFill>
                <a:latin typeface="Lato Regular"/>
                <a:cs typeface="Lato Regular"/>
              </a:rPr>
              <a:t>Assessment Development Process: </a:t>
            </a:r>
          </a:p>
          <a:p>
            <a:pPr marL="514350" indent="-514350" defTabSz="457200">
              <a:buFont typeface="+mj-lt"/>
              <a:buAutoNum type="arabicPeriod"/>
            </a:pPr>
            <a:r>
              <a:rPr lang="en-US" sz="2000" dirty="0">
                <a:solidFill>
                  <a:prstClr val="black"/>
                </a:solidFill>
                <a:latin typeface="Lato Regular"/>
                <a:cs typeface="Lato Regular"/>
              </a:rPr>
              <a:t>Select a target </a:t>
            </a:r>
            <a:r>
              <a:rPr lang="en-US" sz="2000" b="1" dirty="0">
                <a:solidFill>
                  <a:schemeClr val="bg2">
                    <a:lumMod val="25000"/>
                  </a:schemeClr>
                </a:solidFill>
                <a:latin typeface="Lato Regular"/>
                <a:cs typeface="Lato Regular"/>
              </a:rPr>
              <a:t>DCI component </a:t>
            </a:r>
            <a:r>
              <a:rPr lang="en-US" sz="2000" dirty="0">
                <a:solidFill>
                  <a:prstClr val="black"/>
                </a:solidFill>
                <a:latin typeface="Lato Regular"/>
                <a:cs typeface="Lato Regular"/>
              </a:rPr>
              <a:t>for a given classroom lesson or </a:t>
            </a:r>
            <a:r>
              <a:rPr lang="en-US" sz="2000" dirty="0" smtClean="0">
                <a:solidFill>
                  <a:prstClr val="black"/>
                </a:solidFill>
                <a:latin typeface="Lato Regular"/>
                <a:cs typeface="Lato Regular"/>
              </a:rPr>
              <a:t>learning experience. </a:t>
            </a:r>
            <a:endParaRPr lang="en-US" sz="2000" dirty="0">
              <a:solidFill>
                <a:prstClr val="black"/>
              </a:solidFill>
              <a:latin typeface="Lato Regular"/>
              <a:cs typeface="Lato Regular"/>
            </a:endParaRPr>
          </a:p>
          <a:p>
            <a:pPr marL="514350" indent="-514350" defTabSz="457200">
              <a:buFont typeface="+mj-lt"/>
              <a:buAutoNum type="arabicPeriod"/>
            </a:pPr>
            <a:r>
              <a:rPr lang="en-US" sz="2000" dirty="0" smtClean="0">
                <a:solidFill>
                  <a:prstClr val="black"/>
                </a:solidFill>
                <a:latin typeface="Lato Regular"/>
                <a:cs typeface="Lato Regular"/>
              </a:rPr>
              <a:t>Identify </a:t>
            </a:r>
            <a:r>
              <a:rPr lang="en-US" sz="2000" b="1" dirty="0">
                <a:solidFill>
                  <a:schemeClr val="bg2">
                    <a:lumMod val="25000"/>
                  </a:schemeClr>
                </a:solidFill>
                <a:latin typeface="Lato Regular"/>
                <a:cs typeface="Lato Regular"/>
              </a:rPr>
              <a:t>SEP component </a:t>
            </a:r>
            <a:r>
              <a:rPr lang="en-US" sz="2000" dirty="0">
                <a:solidFill>
                  <a:prstClr val="black"/>
                </a:solidFill>
                <a:latin typeface="Lato Regular"/>
                <a:cs typeface="Lato Regular"/>
              </a:rPr>
              <a:t>and </a:t>
            </a:r>
            <a:r>
              <a:rPr lang="en-US" sz="2000" b="1" dirty="0">
                <a:solidFill>
                  <a:schemeClr val="bg2">
                    <a:lumMod val="25000"/>
                  </a:schemeClr>
                </a:solidFill>
                <a:latin typeface="Lato Regular"/>
                <a:cs typeface="Lato Regular"/>
              </a:rPr>
              <a:t>CCC component </a:t>
            </a:r>
            <a:r>
              <a:rPr lang="en-US" sz="2000" dirty="0">
                <a:solidFill>
                  <a:prstClr val="black"/>
                </a:solidFill>
                <a:latin typeface="Lato Regular"/>
                <a:cs typeface="Lato Regular"/>
              </a:rPr>
              <a:t>to focus on. </a:t>
            </a:r>
          </a:p>
          <a:p>
            <a:pPr marL="514350" indent="-514350" defTabSz="457200">
              <a:buFont typeface="+mj-lt"/>
              <a:buAutoNum type="arabicPeriod"/>
            </a:pPr>
            <a:r>
              <a:rPr lang="en-US" sz="2000" dirty="0">
                <a:solidFill>
                  <a:prstClr val="black"/>
                </a:solidFill>
                <a:latin typeface="Lato Regular"/>
                <a:cs typeface="Lato Regular"/>
              </a:rPr>
              <a:t>Define a </a:t>
            </a:r>
            <a:r>
              <a:rPr lang="en-US" sz="2000" b="1" dirty="0">
                <a:solidFill>
                  <a:schemeClr val="bg2">
                    <a:lumMod val="25000"/>
                  </a:schemeClr>
                </a:solidFill>
                <a:latin typeface="Lato Regular"/>
                <a:cs typeface="Lato Regular"/>
              </a:rPr>
              <a:t>3D Learning Performance </a:t>
            </a:r>
            <a:r>
              <a:rPr lang="en-US" sz="2000" dirty="0">
                <a:solidFill>
                  <a:prstClr val="black"/>
                </a:solidFill>
                <a:latin typeface="Lato Regular"/>
                <a:cs typeface="Lato Regular"/>
              </a:rPr>
              <a:t>for a specific classroom lesson or </a:t>
            </a:r>
            <a:r>
              <a:rPr lang="en-US" sz="2000" dirty="0" smtClean="0">
                <a:solidFill>
                  <a:prstClr val="black"/>
                </a:solidFill>
                <a:latin typeface="Lato Regular"/>
                <a:cs typeface="Lato Regular"/>
              </a:rPr>
              <a:t>learning experience. </a:t>
            </a:r>
          </a:p>
          <a:p>
            <a:pPr marL="514350" indent="-514350">
              <a:buFont typeface="+mj-lt"/>
              <a:buAutoNum type="arabicPeriod"/>
            </a:pPr>
            <a:r>
              <a:rPr lang="en-US" sz="2000" dirty="0">
                <a:solidFill>
                  <a:prstClr val="black"/>
                </a:solidFill>
                <a:latin typeface="Lato Regular"/>
                <a:cs typeface="Lato Regular"/>
              </a:rPr>
              <a:t>Brainstorm and workshop </a:t>
            </a:r>
            <a:r>
              <a:rPr lang="en-US" sz="2000" b="1" dirty="0">
                <a:solidFill>
                  <a:schemeClr val="bg2">
                    <a:lumMod val="25000"/>
                  </a:schemeClr>
                </a:solidFill>
                <a:latin typeface="Lato Regular"/>
                <a:cs typeface="Lato Regular"/>
              </a:rPr>
              <a:t>possible scenarios </a:t>
            </a:r>
            <a:r>
              <a:rPr lang="en-US" sz="2000" dirty="0">
                <a:solidFill>
                  <a:prstClr val="black"/>
                </a:solidFill>
                <a:latin typeface="Lato Regular"/>
                <a:cs typeface="Lato Regular"/>
              </a:rPr>
              <a:t>for eliciting student understanding. Select one to use that is fair for non-dominant students (e.g., ELLs). </a:t>
            </a:r>
          </a:p>
          <a:p>
            <a:pPr marL="514350" indent="-514350" defTabSz="457200">
              <a:buFont typeface="+mj-lt"/>
              <a:buAutoNum type="arabicPeriod"/>
            </a:pPr>
            <a:r>
              <a:rPr lang="en-US" sz="2000" dirty="0" smtClean="0">
                <a:solidFill>
                  <a:prstClr val="black"/>
                </a:solidFill>
                <a:latin typeface="Lato Regular"/>
                <a:cs typeface="Lato Regular"/>
              </a:rPr>
              <a:t>Write </a:t>
            </a:r>
            <a:r>
              <a:rPr lang="en-US" sz="2000" b="1" dirty="0">
                <a:solidFill>
                  <a:schemeClr val="bg2">
                    <a:lumMod val="25000"/>
                  </a:schemeClr>
                </a:solidFill>
                <a:latin typeface="Lato Regular"/>
                <a:cs typeface="Lato Regular"/>
              </a:rPr>
              <a:t>2D/3D questions </a:t>
            </a:r>
            <a:r>
              <a:rPr lang="en-US" sz="2000" dirty="0">
                <a:solidFill>
                  <a:prstClr val="black"/>
                </a:solidFill>
                <a:latin typeface="Lato Regular"/>
                <a:cs typeface="Lato Regular"/>
              </a:rPr>
              <a:t>for the selected scenario. </a:t>
            </a:r>
          </a:p>
          <a:p>
            <a:pPr marL="514350" indent="-514350" defTabSz="457200">
              <a:buFont typeface="+mj-lt"/>
              <a:buAutoNum type="arabicPeriod"/>
            </a:pPr>
            <a:r>
              <a:rPr lang="en-US" sz="2000" dirty="0">
                <a:solidFill>
                  <a:prstClr val="black"/>
                </a:solidFill>
                <a:latin typeface="Lato Regular"/>
                <a:cs typeface="Lato Regular"/>
              </a:rPr>
              <a:t>Imagine (or collect) </a:t>
            </a:r>
            <a:r>
              <a:rPr lang="en-US" sz="2000" b="1" dirty="0">
                <a:solidFill>
                  <a:schemeClr val="bg2">
                    <a:lumMod val="25000"/>
                  </a:schemeClr>
                </a:solidFill>
                <a:latin typeface="Lato Regular"/>
                <a:cs typeface="Lato Regular"/>
              </a:rPr>
              <a:t>student responses </a:t>
            </a:r>
            <a:r>
              <a:rPr lang="en-US" sz="2000" dirty="0">
                <a:solidFill>
                  <a:prstClr val="black"/>
                </a:solidFill>
                <a:latin typeface="Lato Regular"/>
                <a:cs typeface="Lato Regular"/>
              </a:rPr>
              <a:t>(limited, </a:t>
            </a:r>
            <a:r>
              <a:rPr lang="en-US" sz="2000" dirty="0" smtClean="0">
                <a:solidFill>
                  <a:prstClr val="black"/>
                </a:solidFill>
                <a:latin typeface="Lato Regular"/>
                <a:cs typeface="Lato Regular"/>
              </a:rPr>
              <a:t>partial</a:t>
            </a:r>
            <a:r>
              <a:rPr lang="en-US" sz="2000" dirty="0">
                <a:solidFill>
                  <a:prstClr val="black"/>
                </a:solidFill>
                <a:latin typeface="Lato Regular"/>
                <a:cs typeface="Lato Regular"/>
              </a:rPr>
              <a:t>, </a:t>
            </a:r>
            <a:r>
              <a:rPr lang="en-US" sz="2000" dirty="0" smtClean="0">
                <a:solidFill>
                  <a:prstClr val="black"/>
                </a:solidFill>
                <a:latin typeface="Lato Regular"/>
                <a:cs typeface="Lato Regular"/>
              </a:rPr>
              <a:t>full understanding</a:t>
            </a:r>
            <a:r>
              <a:rPr lang="en-US" sz="2000" dirty="0">
                <a:solidFill>
                  <a:prstClr val="black"/>
                </a:solidFill>
                <a:latin typeface="Lato Regular"/>
                <a:cs typeface="Lato Regular"/>
              </a:rPr>
              <a:t>). </a:t>
            </a:r>
          </a:p>
          <a:p>
            <a:pPr marL="514350" indent="-514350" defTabSz="457200">
              <a:buFont typeface="+mj-lt"/>
              <a:buAutoNum type="arabicPeriod"/>
            </a:pPr>
            <a:r>
              <a:rPr lang="en-US" sz="2000" dirty="0">
                <a:solidFill>
                  <a:prstClr val="black"/>
                </a:solidFill>
                <a:latin typeface="Lato Regular"/>
                <a:cs typeface="Lato Regular"/>
              </a:rPr>
              <a:t>Share, review, and revise using workshop approach. </a:t>
            </a:r>
          </a:p>
        </p:txBody>
      </p:sp>
    </p:spTree>
    <p:extLst>
      <p:ext uri="{BB962C8B-B14F-4D97-AF65-F5344CB8AC3E}">
        <p14:creationId xmlns:p14="http://schemas.microsoft.com/office/powerpoint/2010/main" val="1320537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Identify a DCI Component</a:t>
            </a:r>
            <a:endParaRPr lang="en-US" dirty="0"/>
          </a:p>
        </p:txBody>
      </p:sp>
      <p:sp>
        <p:nvSpPr>
          <p:cNvPr id="3" name="Text Placeholder 2"/>
          <p:cNvSpPr>
            <a:spLocks noGrp="1"/>
          </p:cNvSpPr>
          <p:nvPr>
            <p:ph type="body" sz="quarter" idx="13"/>
          </p:nvPr>
        </p:nvSpPr>
        <p:spPr>
          <a:xfrm>
            <a:off x="412566" y="1277691"/>
            <a:ext cx="9188715" cy="4901324"/>
          </a:xfrm>
        </p:spPr>
        <p:txBody>
          <a:bodyPr>
            <a:normAutofit/>
          </a:bodyPr>
          <a:lstStyle/>
          <a:p>
            <a:r>
              <a:rPr lang="en-US" dirty="0">
                <a:latin typeface="Lato Regular"/>
                <a:cs typeface="Lato Regular"/>
              </a:rPr>
              <a:t>Explore the PEs and identify a DCI component (or perhaps two) that is a learning goal for a lesson or activity of interest. Focus on a specific piece of the DCI. Start small. </a:t>
            </a:r>
            <a:br>
              <a:rPr lang="en-US" dirty="0">
                <a:latin typeface="Lato Regular"/>
                <a:cs typeface="Lato Regular"/>
              </a:rPr>
            </a:br>
            <a:r>
              <a:rPr lang="en-US" sz="2400" dirty="0">
                <a:latin typeface="Lato Regular"/>
                <a:cs typeface="Lato Regular"/>
              </a:rPr>
              <a:t/>
            </a:r>
            <a:br>
              <a:rPr lang="en-US" sz="2400" dirty="0">
                <a:latin typeface="Lato Regular"/>
                <a:cs typeface="Lato Regular"/>
              </a:rPr>
            </a:br>
            <a:r>
              <a:rPr lang="en-US" dirty="0">
                <a:latin typeface="Lato Regular"/>
                <a:cs typeface="Lato Regular"/>
              </a:rPr>
              <a:t>Think about your instructional unit. Pick a conceptual idea (or “nugget”) that is challenging for students to learn—</a:t>
            </a:r>
            <a:br>
              <a:rPr lang="en-US" dirty="0">
                <a:latin typeface="Lato Regular"/>
                <a:cs typeface="Lato Regular"/>
              </a:rPr>
            </a:br>
            <a:r>
              <a:rPr lang="en-US" dirty="0">
                <a:latin typeface="Lato Regular"/>
                <a:cs typeface="Lato Regular"/>
              </a:rPr>
              <a:t>yet crucial. </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51</a:t>
            </a:fld>
            <a:endParaRPr lang="en-US"/>
          </a:p>
        </p:txBody>
      </p:sp>
    </p:spTree>
    <p:extLst>
      <p:ext uri="{BB962C8B-B14F-4D97-AF65-F5344CB8AC3E}">
        <p14:creationId xmlns:p14="http://schemas.microsoft.com/office/powerpoint/2010/main" val="3123292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 name="Picture 1" descr="Standards page for MS-PS1-4" title="MS-PS1-4"/>
          <p:cNvPicPr>
            <a:picLocks noChangeAspect="1"/>
          </p:cNvPicPr>
          <p:nvPr/>
        </p:nvPicPr>
        <p:blipFill rotWithShape="1">
          <a:blip r:embed="rId3">
            <a:extLst>
              <a:ext uri="{28A0092B-C50C-407E-A947-70E740481C1C}">
                <a14:useLocalDpi xmlns:a14="http://schemas.microsoft.com/office/drawing/2010/main" val="0"/>
              </a:ext>
            </a:extLst>
          </a:blip>
          <a:srcRect b="18159"/>
          <a:stretch/>
        </p:blipFill>
        <p:spPr>
          <a:xfrm>
            <a:off x="1649667" y="294316"/>
            <a:ext cx="6649824" cy="6197896"/>
          </a:xfrm>
          <a:prstGeom prst="rect">
            <a:avLst/>
          </a:prstGeom>
        </p:spPr>
      </p:pic>
      <p:sp>
        <p:nvSpPr>
          <p:cNvPr id="5" name="Title 4" hidden="1"/>
          <p:cNvSpPr>
            <a:spLocks noGrp="1"/>
          </p:cNvSpPr>
          <p:nvPr>
            <p:ph type="title"/>
          </p:nvPr>
        </p:nvSpPr>
        <p:spPr/>
        <p:txBody>
          <a:bodyPr/>
          <a:lstStyle/>
          <a:p>
            <a:r>
              <a:rPr lang="en-US" dirty="0" smtClean="0"/>
              <a:t>Standard MS-PS1-4</a:t>
            </a:r>
            <a:endParaRPr lang="en-US" dirty="0"/>
          </a:p>
        </p:txBody>
      </p:sp>
      <p:sp>
        <p:nvSpPr>
          <p:cNvPr id="3" name="Slide Number Placeholder 2"/>
          <p:cNvSpPr>
            <a:spLocks noGrp="1"/>
          </p:cNvSpPr>
          <p:nvPr>
            <p:ph type="sldNum" sz="quarter" idx="12"/>
          </p:nvPr>
        </p:nvSpPr>
        <p:spPr/>
        <p:txBody>
          <a:bodyPr/>
          <a:lstStyle/>
          <a:p>
            <a:fld id="{00000000-1234-1234-1234-123412341234}" type="slidenum">
              <a:rPr lang="en" smtClean="0"/>
              <a:pPr/>
              <a:t>52</a:t>
            </a:fld>
            <a:endParaRPr lang="en"/>
          </a:p>
        </p:txBody>
      </p:sp>
    </p:spTree>
    <p:extLst>
      <p:ext uri="{BB962C8B-B14F-4D97-AF65-F5344CB8AC3E}">
        <p14:creationId xmlns:p14="http://schemas.microsoft.com/office/powerpoint/2010/main" val="9915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80" y="257060"/>
            <a:ext cx="8596668" cy="1320800"/>
          </a:xfrm>
        </p:spPr>
        <p:txBody>
          <a:bodyPr>
            <a:normAutofit fontScale="90000"/>
          </a:bodyPr>
          <a:lstStyle/>
          <a:p>
            <a:r>
              <a:rPr lang="en-US" dirty="0">
                <a:latin typeface="Lato Heavy"/>
                <a:cs typeface="Lato Heavy"/>
                <a:sym typeface="Gill Sans" charset="0"/>
              </a:rPr>
              <a:t>STEP </a:t>
            </a:r>
            <a:r>
              <a:rPr lang="en-US" dirty="0" smtClean="0">
                <a:latin typeface="Lato Heavy"/>
                <a:cs typeface="Lato Heavy"/>
                <a:sym typeface="Gill Sans" charset="0"/>
              </a:rPr>
              <a:t>2a</a:t>
            </a:r>
            <a:r>
              <a:rPr lang="en-US" dirty="0">
                <a:latin typeface="Lato Heavy"/>
                <a:cs typeface="Lato Heavy"/>
                <a:sym typeface="Gill Sans" charset="0"/>
              </a:rPr>
              <a:t>: Identify A Component of a </a:t>
            </a:r>
            <a:br>
              <a:rPr lang="en-US" dirty="0">
                <a:latin typeface="Lato Heavy"/>
                <a:cs typeface="Lato Heavy"/>
                <a:sym typeface="Gill Sans" charset="0"/>
              </a:rPr>
            </a:br>
            <a:r>
              <a:rPr lang="en-US" dirty="0">
                <a:latin typeface="Lato Heavy"/>
                <a:cs typeface="Lato Heavy"/>
                <a:sym typeface="Gill Sans" charset="0"/>
              </a:rPr>
              <a:t>Science &amp; Engineering Practice</a:t>
            </a:r>
            <a:r>
              <a:rPr lang="en-US" dirty="0">
                <a:solidFill>
                  <a:srgbClr val="2E6240"/>
                </a:solidFill>
                <a:latin typeface="Lato Heavy"/>
                <a:cs typeface="Lato Heavy"/>
                <a:sym typeface="Gill Sans" charset="0"/>
              </a:rPr>
              <a:t/>
            </a:r>
            <a:br>
              <a:rPr lang="en-US" dirty="0">
                <a:solidFill>
                  <a:srgbClr val="2E6240"/>
                </a:solidFill>
                <a:latin typeface="Lato Heavy"/>
                <a:cs typeface="Lato Heavy"/>
                <a:sym typeface="Gill Sans" charset="0"/>
              </a:rPr>
            </a:b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53</a:t>
            </a:fld>
            <a:endParaRPr lang="en-US"/>
          </a:p>
        </p:txBody>
      </p:sp>
      <p:sp>
        <p:nvSpPr>
          <p:cNvPr id="6" name="Shape 65"/>
          <p:cNvSpPr txBox="1">
            <a:spLocks/>
          </p:cNvSpPr>
          <p:nvPr/>
        </p:nvSpPr>
        <p:spPr bwMode="auto">
          <a:xfrm>
            <a:off x="1496148" y="1745131"/>
            <a:ext cx="8604429" cy="1346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64" tIns="45683" rIns="91364" bIns="45683"/>
          <a:lstStyle>
            <a:lvl1pPr marL="485775" indent="-485775" defTabSz="649288">
              <a:defRPr sz="2400">
                <a:solidFill>
                  <a:schemeClr val="tx1"/>
                </a:solidFill>
                <a:latin typeface="Arial" charset="0"/>
                <a:ea typeface="ＭＳ Ｐゴシック" charset="0"/>
                <a:cs typeface="ＭＳ Ｐゴシック" charset="0"/>
              </a:defRPr>
            </a:lvl1pPr>
            <a:lvl2pPr marL="742950" indent="-285750" defTabSz="649288">
              <a:defRPr sz="2400">
                <a:solidFill>
                  <a:schemeClr val="tx1"/>
                </a:solidFill>
                <a:latin typeface="Arial" charset="0"/>
                <a:ea typeface="ＭＳ Ｐゴシック" charset="0"/>
              </a:defRPr>
            </a:lvl2pPr>
            <a:lvl3pPr marL="1143000" indent="-228600" defTabSz="649288">
              <a:defRPr sz="2400">
                <a:solidFill>
                  <a:schemeClr val="tx1"/>
                </a:solidFill>
                <a:latin typeface="Arial" charset="0"/>
                <a:ea typeface="ＭＳ Ｐゴシック" charset="0"/>
              </a:defRPr>
            </a:lvl3pPr>
            <a:lvl4pPr marL="1600200" indent="-228600" defTabSz="649288">
              <a:defRPr sz="2400">
                <a:solidFill>
                  <a:schemeClr val="tx1"/>
                </a:solidFill>
                <a:latin typeface="Arial" charset="0"/>
                <a:ea typeface="ＭＳ Ｐゴシック" charset="0"/>
              </a:defRPr>
            </a:lvl4pPr>
            <a:lvl5pPr marL="2057400" indent="-228600" defTabSz="649288">
              <a:defRPr sz="2400">
                <a:solidFill>
                  <a:schemeClr val="tx1"/>
                </a:solidFill>
                <a:latin typeface="Arial" charset="0"/>
                <a:ea typeface="ＭＳ Ｐゴシック" charset="0"/>
              </a:defRPr>
            </a:lvl5pPr>
            <a:lvl6pPr marL="2514600" indent="-228600" defTabSz="6492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92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92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9288"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ct val="20000"/>
              </a:spcBef>
            </a:pPr>
            <a:r>
              <a:rPr lang="en-US" sz="2000" dirty="0">
                <a:solidFill>
                  <a:srgbClr val="000000"/>
                </a:solidFill>
                <a:latin typeface="Lato Regular"/>
                <a:cs typeface="Lato Regular"/>
              </a:rPr>
              <a:t>Use </a:t>
            </a:r>
            <a:r>
              <a:rPr lang="en-US" sz="2000" dirty="0">
                <a:solidFill>
                  <a:srgbClr val="000000"/>
                </a:solidFill>
                <a:latin typeface="Lato Regular"/>
                <a:cs typeface="Lato Regular"/>
                <a:hlinkClick r:id="rId2"/>
              </a:rPr>
              <a:t>science and engineering practices task formats</a:t>
            </a:r>
            <a:endParaRPr lang="en-US" sz="2000" dirty="0">
              <a:solidFill>
                <a:srgbClr val="000000"/>
              </a:solidFill>
              <a:latin typeface="Lato Regular"/>
              <a:cs typeface="Lato Regular"/>
            </a:endParaRPr>
          </a:p>
          <a:p>
            <a:pPr marL="339725" indent="-312738" defTabSz="1079500">
              <a:lnSpc>
                <a:spcPct val="115000"/>
              </a:lnSpc>
              <a:buClr>
                <a:schemeClr val="dk1"/>
              </a:buClr>
              <a:buSzPct val="100000"/>
              <a:buFont typeface="Arial"/>
              <a:buChar char="•"/>
            </a:pPr>
            <a:r>
              <a:rPr lang="en-US" sz="2000" dirty="0">
                <a:solidFill>
                  <a:schemeClr val="dk1"/>
                </a:solidFill>
                <a:latin typeface="Arial"/>
                <a:ea typeface="Arial"/>
                <a:cs typeface="Arial"/>
              </a:rPr>
              <a:t>Examine the task formats for your chosen focal practice(s).</a:t>
            </a:r>
          </a:p>
          <a:p>
            <a:pPr marL="339725" indent="-312738" defTabSz="1079500">
              <a:lnSpc>
                <a:spcPct val="115000"/>
              </a:lnSpc>
              <a:buClr>
                <a:schemeClr val="dk1"/>
              </a:buClr>
              <a:buSzPct val="100000"/>
              <a:buFont typeface="Arial"/>
              <a:buChar char="•"/>
            </a:pPr>
            <a:r>
              <a:rPr lang="en-US" sz="2000" dirty="0">
                <a:solidFill>
                  <a:schemeClr val="dk1"/>
                </a:solidFill>
                <a:latin typeface="Arial"/>
                <a:ea typeface="Arial"/>
                <a:cs typeface="Arial"/>
              </a:rPr>
              <a:t>Choose a specific task format for your question / item.</a:t>
            </a: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marL="0" indent="0">
              <a:spcBef>
                <a:spcPct val="20000"/>
              </a:spcBef>
            </a:pPr>
            <a:endParaRPr lang="en-US" dirty="0">
              <a:solidFill>
                <a:srgbClr val="000000"/>
              </a:solidFill>
              <a:latin typeface="Avenir Next Medium" charset="0"/>
              <a:hlinkClick r:id="rId3"/>
            </a:endParaRPr>
          </a:p>
        </p:txBody>
      </p:sp>
      <p:pic>
        <p:nvPicPr>
          <p:cNvPr id="7" name="Picture 6" descr="STEM teaching tool Integrating Science Practices into Assessment Tasks" title="screensho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4789" y="2994729"/>
            <a:ext cx="6239942" cy="3189011"/>
          </a:xfrm>
          <a:prstGeom prst="rect">
            <a:avLst/>
          </a:prstGeom>
          <a:ln>
            <a:solidFill>
              <a:schemeClr val="tx1"/>
            </a:solidFill>
          </a:ln>
        </p:spPr>
      </p:pic>
      <p:sp>
        <p:nvSpPr>
          <p:cNvPr id="8" name="Rectangle 7"/>
          <p:cNvSpPr/>
          <p:nvPr/>
        </p:nvSpPr>
        <p:spPr>
          <a:xfrm>
            <a:off x="1760553" y="6336221"/>
            <a:ext cx="6239942" cy="338554"/>
          </a:xfrm>
          <a:prstGeom prst="rect">
            <a:avLst/>
          </a:prstGeom>
        </p:spPr>
        <p:txBody>
          <a:bodyPr wrap="square">
            <a:spAutoFit/>
          </a:bodyPr>
          <a:lstStyle/>
          <a:p>
            <a:pPr algn="ctr">
              <a:spcBef>
                <a:spcPct val="20000"/>
              </a:spcBef>
            </a:pPr>
            <a:r>
              <a:rPr lang="en-US" sz="1600" dirty="0">
                <a:solidFill>
                  <a:srgbClr val="2E6240"/>
                </a:solidFill>
                <a:latin typeface="Lato Heavy"/>
                <a:cs typeface="Lato Heavy"/>
                <a:hlinkClick r:id="rId5"/>
              </a:rPr>
              <a:t>STEMteachingtools.org/brief/30 </a:t>
            </a:r>
            <a:endParaRPr lang="en-US" sz="1600" dirty="0">
              <a:solidFill>
                <a:srgbClr val="2E6240"/>
              </a:solidFill>
              <a:latin typeface="Lato Heavy"/>
              <a:cs typeface="Lato Heavy"/>
            </a:endParaRPr>
          </a:p>
        </p:txBody>
      </p:sp>
    </p:spTree>
    <p:extLst>
      <p:ext uri="{BB962C8B-B14F-4D97-AF65-F5344CB8AC3E}">
        <p14:creationId xmlns:p14="http://schemas.microsoft.com/office/powerpoint/2010/main" val="2319745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mple task format for modeling form STEm teaching tool" title="screen shot"/>
          <p:cNvPicPr>
            <a:picLocks noChangeAspect="1"/>
          </p:cNvPicPr>
          <p:nvPr/>
        </p:nvPicPr>
        <p:blipFill rotWithShape="1">
          <a:blip r:embed="rId3" cstate="screen">
            <a:extLst>
              <a:ext uri="{28A0092B-C50C-407E-A947-70E740481C1C}">
                <a14:useLocalDpi xmlns:a14="http://schemas.microsoft.com/office/drawing/2010/main"/>
              </a:ext>
            </a:extLst>
          </a:blip>
          <a:srcRect l="1230" t="7362" r="1660"/>
          <a:stretch/>
        </p:blipFill>
        <p:spPr>
          <a:xfrm>
            <a:off x="1175859" y="1383538"/>
            <a:ext cx="8427377" cy="5293339"/>
          </a:xfrm>
          <a:prstGeom prst="rect">
            <a:avLst/>
          </a:prstGeom>
          <a:ln w="3175" cmpd="sng">
            <a:solidFill>
              <a:srgbClr val="FFFFFF"/>
            </a:solidFill>
          </a:ln>
        </p:spPr>
      </p:pic>
      <p:sp>
        <p:nvSpPr>
          <p:cNvPr id="2" name="Title 1"/>
          <p:cNvSpPr>
            <a:spLocks noGrp="1"/>
          </p:cNvSpPr>
          <p:nvPr>
            <p:ph type="title"/>
          </p:nvPr>
        </p:nvSpPr>
        <p:spPr>
          <a:xfrm>
            <a:off x="1385085" y="0"/>
            <a:ext cx="7263157" cy="763500"/>
          </a:xfrm>
        </p:spPr>
        <p:txBody>
          <a:bodyPr/>
          <a:lstStyle/>
          <a:p>
            <a:r>
              <a:rPr lang="en-US" sz="4000" dirty="0" smtClean="0"/>
              <a:t>Task Formats for Science &amp; Engineering Practices</a:t>
            </a:r>
            <a:endParaRPr lang="en-US" sz="4000" dirty="0"/>
          </a:p>
        </p:txBody>
      </p:sp>
      <p:sp>
        <p:nvSpPr>
          <p:cNvPr id="4" name="Slide Number Placeholder 3"/>
          <p:cNvSpPr>
            <a:spLocks noGrp="1"/>
          </p:cNvSpPr>
          <p:nvPr>
            <p:ph type="sldNum" idx="12"/>
          </p:nvPr>
        </p:nvSpPr>
        <p:spPr/>
        <p:txBody>
          <a:bodyPr/>
          <a:lstStyle/>
          <a:p>
            <a:fld id="{00000000-1234-1234-1234-123412341234}" type="slidenum">
              <a:rPr lang="en" smtClean="0"/>
              <a:pPr/>
              <a:t>54</a:t>
            </a:fld>
            <a:endParaRPr lang="en"/>
          </a:p>
        </p:txBody>
      </p:sp>
    </p:spTree>
    <p:extLst>
      <p:ext uri="{BB962C8B-B14F-4D97-AF65-F5344CB8AC3E}">
        <p14:creationId xmlns:p14="http://schemas.microsoft.com/office/powerpoint/2010/main" val="4294636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99" y="190959"/>
            <a:ext cx="8596668" cy="1320800"/>
          </a:xfrm>
        </p:spPr>
        <p:txBody>
          <a:bodyPr>
            <a:normAutofit fontScale="90000"/>
          </a:bodyPr>
          <a:lstStyle/>
          <a:p>
            <a:r>
              <a:rPr lang="en-US" dirty="0" smtClean="0">
                <a:latin typeface="Lato Heavy"/>
                <a:cs typeface="Lato Heavy"/>
                <a:sym typeface="Gill Sans" charset="0"/>
              </a:rPr>
              <a:t>STEP 2b: Identify a Crosscutting Concept Component</a:t>
            </a:r>
            <a:r>
              <a:rPr lang="en-US" dirty="0" smtClean="0">
                <a:solidFill>
                  <a:srgbClr val="2E6240"/>
                </a:solidFill>
                <a:latin typeface="Lato Heavy"/>
                <a:cs typeface="Lato Heavy"/>
                <a:sym typeface="Gill Sans" charset="0"/>
              </a:rPr>
              <a:t/>
            </a:r>
            <a:br>
              <a:rPr lang="en-US" dirty="0" smtClean="0">
                <a:solidFill>
                  <a:srgbClr val="2E6240"/>
                </a:solidFill>
                <a:latin typeface="Lato Heavy"/>
                <a:cs typeface="Lato Heavy"/>
                <a:sym typeface="Gill Sans" charset="0"/>
              </a:rPr>
            </a:br>
            <a:endParaRPr lang="en-US" dirty="0"/>
          </a:p>
        </p:txBody>
      </p:sp>
      <p:sp>
        <p:nvSpPr>
          <p:cNvPr id="3" name="Slide Number Placeholder 2"/>
          <p:cNvSpPr>
            <a:spLocks noGrp="1"/>
          </p:cNvSpPr>
          <p:nvPr>
            <p:ph type="sldNum" sz="quarter" idx="12"/>
          </p:nvPr>
        </p:nvSpPr>
        <p:spPr/>
        <p:txBody>
          <a:bodyPr/>
          <a:lstStyle/>
          <a:p>
            <a:fld id="{91BD7323-49BF-4C97-8773-5EC64C492009}" type="slidenum">
              <a:rPr lang="en-US" smtClean="0"/>
              <a:t>55</a:t>
            </a:fld>
            <a:endParaRPr lang="en-US"/>
          </a:p>
        </p:txBody>
      </p:sp>
      <p:sp>
        <p:nvSpPr>
          <p:cNvPr id="4" name="Shape 65"/>
          <p:cNvSpPr txBox="1">
            <a:spLocks/>
          </p:cNvSpPr>
          <p:nvPr/>
        </p:nvSpPr>
        <p:spPr bwMode="auto">
          <a:xfrm>
            <a:off x="1253271" y="1629132"/>
            <a:ext cx="8604429" cy="1346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64" tIns="45683" rIns="91364" bIns="45683"/>
          <a:lstStyle>
            <a:lvl1pPr marL="485775" indent="-485775" defTabSz="649288">
              <a:defRPr sz="2400">
                <a:solidFill>
                  <a:schemeClr val="tx1"/>
                </a:solidFill>
                <a:latin typeface="Arial" charset="0"/>
                <a:ea typeface="ＭＳ Ｐゴシック" charset="0"/>
                <a:cs typeface="ＭＳ Ｐゴシック" charset="0"/>
              </a:defRPr>
            </a:lvl1pPr>
            <a:lvl2pPr marL="742950" indent="-285750" defTabSz="649288">
              <a:defRPr sz="2400">
                <a:solidFill>
                  <a:schemeClr val="tx1"/>
                </a:solidFill>
                <a:latin typeface="Arial" charset="0"/>
                <a:ea typeface="ＭＳ Ｐゴシック" charset="0"/>
              </a:defRPr>
            </a:lvl2pPr>
            <a:lvl3pPr marL="1143000" indent="-228600" defTabSz="649288">
              <a:defRPr sz="2400">
                <a:solidFill>
                  <a:schemeClr val="tx1"/>
                </a:solidFill>
                <a:latin typeface="Arial" charset="0"/>
                <a:ea typeface="ＭＳ Ｐゴシック" charset="0"/>
              </a:defRPr>
            </a:lvl3pPr>
            <a:lvl4pPr marL="1600200" indent="-228600" defTabSz="649288">
              <a:defRPr sz="2400">
                <a:solidFill>
                  <a:schemeClr val="tx1"/>
                </a:solidFill>
                <a:latin typeface="Arial" charset="0"/>
                <a:ea typeface="ＭＳ Ｐゴシック" charset="0"/>
              </a:defRPr>
            </a:lvl4pPr>
            <a:lvl5pPr marL="2057400" indent="-228600" defTabSz="649288">
              <a:defRPr sz="2400">
                <a:solidFill>
                  <a:schemeClr val="tx1"/>
                </a:solidFill>
                <a:latin typeface="Arial" charset="0"/>
                <a:ea typeface="ＭＳ Ｐゴシック" charset="0"/>
              </a:defRPr>
            </a:lvl5pPr>
            <a:lvl6pPr marL="2514600" indent="-228600" defTabSz="6492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92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92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9288"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ct val="20000"/>
              </a:spcBef>
            </a:pPr>
            <a:r>
              <a:rPr lang="en-US" sz="2000" dirty="0">
                <a:solidFill>
                  <a:srgbClr val="000000"/>
                </a:solidFill>
                <a:latin typeface="Lato Regular"/>
                <a:cs typeface="Lato Regular"/>
              </a:rPr>
              <a:t>Use </a:t>
            </a:r>
            <a:r>
              <a:rPr lang="en-US" sz="2000" dirty="0">
                <a:solidFill>
                  <a:srgbClr val="000000"/>
                </a:solidFill>
                <a:latin typeface="Lato Regular"/>
                <a:cs typeface="Lato Regular"/>
                <a:hlinkClick r:id="rId2"/>
              </a:rPr>
              <a:t>crosscutting concept prompts</a:t>
            </a:r>
            <a:endParaRPr lang="en-US" sz="2000" dirty="0">
              <a:solidFill>
                <a:srgbClr val="000000"/>
              </a:solidFill>
              <a:latin typeface="Lato Regular"/>
              <a:cs typeface="Lato Regular"/>
            </a:endParaRPr>
          </a:p>
          <a:p>
            <a:pPr marL="339725" indent="-312738" defTabSz="1079500">
              <a:lnSpc>
                <a:spcPct val="115000"/>
              </a:lnSpc>
              <a:buClr>
                <a:schemeClr val="dk1"/>
              </a:buClr>
              <a:buSzPct val="100000"/>
              <a:buFont typeface="Arial"/>
              <a:buChar char="•"/>
            </a:pPr>
            <a:r>
              <a:rPr lang="en-US" sz="2000" dirty="0">
                <a:solidFill>
                  <a:schemeClr val="dk1"/>
                </a:solidFill>
                <a:latin typeface="Arial"/>
                <a:ea typeface="Arial"/>
                <a:cs typeface="Arial"/>
              </a:rPr>
              <a:t>Examine the CCC prompts for your chosen focal CCC(s)</a:t>
            </a:r>
          </a:p>
          <a:p>
            <a:pPr marL="339725" indent="-312738" defTabSz="1079500">
              <a:lnSpc>
                <a:spcPct val="115000"/>
              </a:lnSpc>
              <a:buClr>
                <a:schemeClr val="dk1"/>
              </a:buClr>
              <a:buSzPct val="100000"/>
              <a:buFont typeface="Arial"/>
              <a:buChar char="•"/>
            </a:pPr>
            <a:r>
              <a:rPr lang="en-US" sz="2000" dirty="0">
                <a:solidFill>
                  <a:schemeClr val="dk1"/>
                </a:solidFill>
                <a:latin typeface="Arial"/>
                <a:ea typeface="Arial"/>
                <a:cs typeface="Arial"/>
              </a:rPr>
              <a:t>Choose a specific prompt for your question/item</a:t>
            </a:r>
          </a:p>
          <a:p>
            <a:pPr marL="0" indent="0">
              <a:spcBef>
                <a:spcPct val="20000"/>
              </a:spcBef>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marL="0" indent="0">
              <a:spcBef>
                <a:spcPct val="20000"/>
              </a:spcBef>
            </a:pPr>
            <a:endParaRPr lang="en-US" dirty="0">
              <a:solidFill>
                <a:srgbClr val="000000"/>
              </a:solidFill>
              <a:latin typeface="Avenir Next Medium" charset="0"/>
              <a:hlinkClick r:id="rId3"/>
            </a:endParaRPr>
          </a:p>
        </p:txBody>
      </p:sp>
      <p:pic>
        <p:nvPicPr>
          <p:cNvPr id="5" name="Picture 4" descr="STEM Teaching Tool Prompts for Integrating Crosscutting Concepts into assessment and instruction" title="screenshot"/>
          <p:cNvPicPr>
            <a:picLocks noChangeAspect="1"/>
          </p:cNvPicPr>
          <p:nvPr/>
        </p:nvPicPr>
        <p:blipFill>
          <a:blip r:embed="rId4"/>
          <a:stretch>
            <a:fillRect/>
          </a:stretch>
        </p:blipFill>
        <p:spPr>
          <a:xfrm>
            <a:off x="1791909" y="2806797"/>
            <a:ext cx="5523455" cy="3188484"/>
          </a:xfrm>
          <a:prstGeom prst="rect">
            <a:avLst/>
          </a:prstGeom>
        </p:spPr>
      </p:pic>
      <p:sp>
        <p:nvSpPr>
          <p:cNvPr id="6" name="Rectangle 5"/>
          <p:cNvSpPr/>
          <p:nvPr/>
        </p:nvSpPr>
        <p:spPr>
          <a:xfrm>
            <a:off x="2124967" y="6151555"/>
            <a:ext cx="5525131" cy="523220"/>
          </a:xfrm>
          <a:prstGeom prst="rect">
            <a:avLst/>
          </a:prstGeom>
        </p:spPr>
        <p:txBody>
          <a:bodyPr wrap="square">
            <a:spAutoFit/>
          </a:bodyPr>
          <a:lstStyle/>
          <a:p>
            <a:pPr algn="ctr">
              <a:spcBef>
                <a:spcPct val="20000"/>
              </a:spcBef>
            </a:pPr>
            <a:r>
              <a:rPr lang="en-US" sz="1400" dirty="0">
                <a:solidFill>
                  <a:srgbClr val="2E6240"/>
                </a:solidFill>
                <a:latin typeface="Lato Heavy"/>
                <a:cs typeface="Lato Heavy"/>
                <a:hlinkClick r:id="rId5"/>
              </a:rPr>
              <a:t>STEMteachingtools.org/brief/41</a:t>
            </a:r>
            <a:r>
              <a:rPr lang="en-US" sz="2800" dirty="0">
                <a:solidFill>
                  <a:srgbClr val="2E6240"/>
                </a:solidFill>
                <a:latin typeface="Lato Heavy"/>
                <a:cs typeface="Lato Heavy"/>
                <a:hlinkClick r:id="rId5"/>
              </a:rPr>
              <a:t> </a:t>
            </a:r>
            <a:endParaRPr lang="en-US" sz="2800" dirty="0">
              <a:solidFill>
                <a:srgbClr val="2E6240"/>
              </a:solidFill>
              <a:latin typeface="Lato Heavy"/>
              <a:cs typeface="Lato Heavy"/>
            </a:endParaRPr>
          </a:p>
        </p:txBody>
      </p:sp>
    </p:spTree>
    <p:extLst>
      <p:ext uri="{BB962C8B-B14F-4D97-AF65-F5344CB8AC3E}">
        <p14:creationId xmlns:p14="http://schemas.microsoft.com/office/powerpoint/2010/main" val="1138497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prompt for cause and effect from STEM teaching tool." title="screenshot"/>
          <p:cNvPicPr>
            <a:picLocks noChangeAspect="1"/>
          </p:cNvPicPr>
          <p:nvPr/>
        </p:nvPicPr>
        <p:blipFill rotWithShape="1">
          <a:blip r:embed="rId3" cstate="screen">
            <a:extLst>
              <a:ext uri="{28A0092B-C50C-407E-A947-70E740481C1C}">
                <a14:useLocalDpi xmlns:a14="http://schemas.microsoft.com/office/drawing/2010/main"/>
              </a:ext>
            </a:extLst>
          </a:blip>
          <a:srcRect r="8864"/>
          <a:stretch/>
        </p:blipFill>
        <p:spPr>
          <a:xfrm>
            <a:off x="1101700" y="1774332"/>
            <a:ext cx="8516225" cy="4275605"/>
          </a:xfrm>
          <a:prstGeom prst="rect">
            <a:avLst/>
          </a:prstGeom>
          <a:ln>
            <a:solidFill>
              <a:schemeClr val="tx1"/>
            </a:solidFill>
          </a:ln>
        </p:spPr>
      </p:pic>
      <p:sp>
        <p:nvSpPr>
          <p:cNvPr id="5" name="Title 4"/>
          <p:cNvSpPr>
            <a:spLocks noGrp="1"/>
          </p:cNvSpPr>
          <p:nvPr>
            <p:ph type="title"/>
          </p:nvPr>
        </p:nvSpPr>
        <p:spPr/>
        <p:txBody>
          <a:bodyPr>
            <a:normAutofit fontScale="90000"/>
          </a:bodyPr>
          <a:lstStyle/>
          <a:p>
            <a:r>
              <a:rPr lang="en-US" sz="3600" b="1" dirty="0">
                <a:latin typeface="Lato Regular"/>
                <a:cs typeface="Lato Regular"/>
                <a:sym typeface="Gill Sans" charset="0"/>
              </a:rPr>
              <a:t>Prompts for Assessing Cross-Cutting Concepts</a:t>
            </a:r>
            <a:r>
              <a:rPr lang="en-US" b="1" dirty="0">
                <a:latin typeface="Lato Regular"/>
                <a:cs typeface="Lato Regular"/>
                <a:sym typeface="Gill Sans" charset="0"/>
              </a:rPr>
              <a:t/>
            </a:r>
            <a:br>
              <a:rPr lang="en-US" b="1" dirty="0">
                <a:latin typeface="Lato Regular"/>
                <a:cs typeface="Lato Regular"/>
                <a:sym typeface="Gill Sans" charset="0"/>
              </a:rPr>
            </a:br>
            <a:endParaRPr lang="en-US" dirty="0"/>
          </a:p>
        </p:txBody>
      </p:sp>
      <p:sp>
        <p:nvSpPr>
          <p:cNvPr id="4" name="Slide Number Placeholder 3"/>
          <p:cNvSpPr>
            <a:spLocks noGrp="1"/>
          </p:cNvSpPr>
          <p:nvPr>
            <p:ph type="sldNum" sz="quarter" idx="12"/>
          </p:nvPr>
        </p:nvSpPr>
        <p:spPr/>
        <p:txBody>
          <a:bodyPr/>
          <a:lstStyle/>
          <a:p>
            <a:fld id="{62A24955-AE2C-7045-8623-676839E8F9CA}" type="slidenum">
              <a:rPr lang="en-US" smtClean="0"/>
              <a:t>56</a:t>
            </a:fld>
            <a:endParaRPr lang="en-US"/>
          </a:p>
        </p:txBody>
      </p:sp>
    </p:spTree>
    <p:extLst>
      <p:ext uri="{BB962C8B-B14F-4D97-AF65-F5344CB8AC3E}">
        <p14:creationId xmlns:p14="http://schemas.microsoft.com/office/powerpoint/2010/main" val="1846129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bIns="91440">
            <a:noAutofit/>
          </a:bodyPr>
          <a:lstStyle/>
          <a:p>
            <a:r>
              <a:rPr lang="en-US" sz="4000" dirty="0">
                <a:cs typeface="Lato Heavy"/>
              </a:rPr>
              <a:t/>
            </a:r>
            <a:br>
              <a:rPr lang="en-US" sz="4000" dirty="0">
                <a:cs typeface="Lato Heavy"/>
              </a:rPr>
            </a:br>
            <a:r>
              <a:rPr lang="en-US" sz="4000" dirty="0">
                <a:cs typeface="Lato Heavy"/>
              </a:rPr>
              <a:t>STEP </a:t>
            </a:r>
            <a:r>
              <a:rPr lang="en-US" sz="4000" dirty="0" smtClean="0">
                <a:cs typeface="Lato Heavy"/>
              </a:rPr>
              <a:t>3: </a:t>
            </a:r>
            <a:r>
              <a:rPr lang="en-US" sz="4000" dirty="0">
                <a:cs typeface="Lato Heavy"/>
              </a:rPr>
              <a:t>Define a 3D </a:t>
            </a:r>
            <a:br>
              <a:rPr lang="en-US" sz="4000" dirty="0">
                <a:cs typeface="Lato Heavy"/>
              </a:rPr>
            </a:br>
            <a:r>
              <a:rPr lang="en-US" sz="4000" dirty="0">
                <a:cs typeface="Lato Heavy"/>
              </a:rPr>
              <a:t>Learning Performance</a:t>
            </a:r>
          </a:p>
        </p:txBody>
      </p:sp>
      <p:sp>
        <p:nvSpPr>
          <p:cNvPr id="3" name="Slide Number Placeholder 2"/>
          <p:cNvSpPr>
            <a:spLocks noGrp="1"/>
          </p:cNvSpPr>
          <p:nvPr>
            <p:ph type="sldNum" sz="quarter" idx="12"/>
          </p:nvPr>
        </p:nvSpPr>
        <p:spPr/>
        <p:txBody>
          <a:bodyPr/>
          <a:lstStyle/>
          <a:p>
            <a:fld id="{91BD7323-49BF-4C97-8773-5EC64C492009}" type="slidenum">
              <a:rPr lang="en-US" smtClean="0"/>
              <a:t>57</a:t>
            </a:fld>
            <a:endParaRPr lang="en-US"/>
          </a:p>
        </p:txBody>
      </p:sp>
    </p:spTree>
    <p:extLst>
      <p:ext uri="{BB962C8B-B14F-4D97-AF65-F5344CB8AC3E}">
        <p14:creationId xmlns:p14="http://schemas.microsoft.com/office/powerpoint/2010/main" val="316224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Learning Performances: </a:t>
            </a:r>
            <a:br>
              <a:rPr lang="en-US" dirty="0" smtClean="0"/>
            </a:br>
            <a:r>
              <a:rPr lang="en-US" dirty="0" smtClean="0"/>
              <a:t>Lesson-Level Learning Goals</a:t>
            </a:r>
            <a:endParaRPr lang="en-US" dirty="0"/>
          </a:p>
        </p:txBody>
      </p:sp>
      <p:sp>
        <p:nvSpPr>
          <p:cNvPr id="3" name="Content Placeholder 2"/>
          <p:cNvSpPr>
            <a:spLocks noGrp="1"/>
          </p:cNvSpPr>
          <p:nvPr>
            <p:ph type="body" sz="quarter" idx="13"/>
          </p:nvPr>
        </p:nvSpPr>
        <p:spPr/>
        <p:txBody>
          <a:bodyPr>
            <a:normAutofit/>
          </a:bodyPr>
          <a:lstStyle/>
          <a:p>
            <a:r>
              <a:rPr lang="en-US" sz="3000" dirty="0"/>
              <a:t>How will you know if my students are making progress toward the unit-level bundle of performance expectations? </a:t>
            </a:r>
            <a:br>
              <a:rPr lang="en-US" sz="3000" dirty="0"/>
            </a:br>
            <a:endParaRPr lang="en-US" sz="1800" dirty="0"/>
          </a:p>
          <a:p>
            <a:r>
              <a:rPr lang="en-US" sz="3000" dirty="0"/>
              <a:t>3D Learning Performances are specific ‘knowledge-in-use’ statements that include aspects of a disciplinary core idea, a practice, and a crosscutting concept from the bundle</a:t>
            </a:r>
          </a:p>
          <a:p>
            <a:pPr lvl="1"/>
            <a:r>
              <a:rPr lang="en-US" dirty="0" smtClean="0"/>
              <a:t>They are smaller in scope than a PE</a:t>
            </a:r>
            <a:endParaRPr lang="en-US" dirty="0"/>
          </a:p>
        </p:txBody>
      </p:sp>
      <p:sp>
        <p:nvSpPr>
          <p:cNvPr id="4" name="Rectangle 3"/>
          <p:cNvSpPr/>
          <p:nvPr/>
        </p:nvSpPr>
        <p:spPr>
          <a:xfrm>
            <a:off x="1874306" y="6126164"/>
            <a:ext cx="7498294" cy="461665"/>
          </a:xfrm>
          <a:prstGeom prst="rect">
            <a:avLst/>
          </a:prstGeom>
        </p:spPr>
        <p:txBody>
          <a:bodyPr wrap="square">
            <a:spAutoFit/>
          </a:bodyPr>
          <a:lstStyle/>
          <a:p>
            <a:r>
              <a:rPr lang="en-US" sz="2400" dirty="0">
                <a:latin typeface="Lato Regular"/>
                <a:cs typeface="Lato Regular"/>
              </a:rPr>
              <a:t>Background: </a:t>
            </a:r>
            <a:r>
              <a:rPr lang="en-US" sz="2400" dirty="0">
                <a:latin typeface="Lato Regular"/>
                <a:cs typeface="Lato Regular"/>
                <a:hlinkClick r:id="rId3"/>
              </a:rPr>
              <a:t>nextgenscienceassessment.org</a:t>
            </a:r>
            <a:r>
              <a:rPr lang="en-US" sz="2400" dirty="0">
                <a:latin typeface="Lato Regular"/>
                <a:cs typeface="Lato Regular"/>
              </a:rPr>
              <a:t> </a:t>
            </a:r>
            <a:endParaRPr lang="en-US" sz="2400" dirty="0"/>
          </a:p>
        </p:txBody>
      </p:sp>
      <p:sp>
        <p:nvSpPr>
          <p:cNvPr id="5" name="Slide Number Placeholder 4"/>
          <p:cNvSpPr>
            <a:spLocks noGrp="1"/>
          </p:cNvSpPr>
          <p:nvPr>
            <p:ph type="sldNum" sz="quarter" idx="12"/>
          </p:nvPr>
        </p:nvSpPr>
        <p:spPr/>
        <p:txBody>
          <a:bodyPr/>
          <a:lstStyle/>
          <a:p>
            <a:fld id="{91BD7323-49BF-4C97-8773-5EC64C492009}" type="slidenum">
              <a:rPr lang="en-US" smtClean="0"/>
              <a:t>58</a:t>
            </a:fld>
            <a:endParaRPr lang="en-US"/>
          </a:p>
        </p:txBody>
      </p:sp>
    </p:spTree>
    <p:extLst>
      <p:ext uri="{BB962C8B-B14F-4D97-AF65-F5344CB8AC3E}">
        <p14:creationId xmlns:p14="http://schemas.microsoft.com/office/powerpoint/2010/main" val="2789117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normAutofit fontScale="90000"/>
          </a:bodyPr>
          <a:lstStyle/>
          <a:p>
            <a:r>
              <a:rPr lang="en-US" dirty="0" smtClean="0"/>
              <a:t>Sample 3D Learning Performances</a:t>
            </a:r>
            <a:endParaRPr lang="en-US" dirty="0"/>
          </a:p>
        </p:txBody>
      </p:sp>
      <p:sp>
        <p:nvSpPr>
          <p:cNvPr id="2" name="Slide Number Placeholder 1"/>
          <p:cNvSpPr>
            <a:spLocks noGrp="1"/>
          </p:cNvSpPr>
          <p:nvPr>
            <p:ph type="sldNum" sz="quarter" idx="12"/>
          </p:nvPr>
        </p:nvSpPr>
        <p:spPr>
          <a:prstGeom prst="rect">
            <a:avLst/>
          </a:prstGeom>
        </p:spPr>
        <p:txBody>
          <a:bodyPr/>
          <a:lstStyle/>
          <a:p>
            <a:fld id="{CB022EEB-2A74-934B-87F2-03137DF17EAF}" type="slidenum">
              <a:rPr lang="en-US" smtClean="0">
                <a:solidFill>
                  <a:prstClr val="white"/>
                </a:solidFill>
              </a:rPr>
              <a:pPr/>
              <a:t>59</a:t>
            </a:fld>
            <a:endParaRPr lang="en-US">
              <a:solidFill>
                <a:prstClr val="white"/>
              </a:solidFill>
            </a:endParaRPr>
          </a:p>
        </p:txBody>
      </p:sp>
      <p:sp>
        <p:nvSpPr>
          <p:cNvPr id="6" name="Shape 65"/>
          <p:cNvSpPr txBox="1">
            <a:spLocks/>
          </p:cNvSpPr>
          <p:nvPr/>
        </p:nvSpPr>
        <p:spPr>
          <a:xfrm>
            <a:off x="970503" y="791327"/>
            <a:ext cx="8449089" cy="4491936"/>
          </a:xfrm>
          <a:prstGeom prst="rect">
            <a:avLst/>
          </a:prstGeom>
        </p:spPr>
        <p:txBody>
          <a:bodyPr vert="horz" lIns="91364" tIns="45683" rIns="91364" bIns="45683" rtlCol="0">
            <a:noAutofit/>
          </a:bodyPr>
          <a:lstStyle>
            <a:lvl1pPr marL="487303" indent="-487303" algn="l" defTabSz="649726" rtl="0" eaLnBrk="1" latinLnBrk="0" hangingPunct="1">
              <a:spcBef>
                <a:spcPct val="20000"/>
              </a:spcBef>
              <a:buFont typeface="Arial"/>
              <a:buChar char="•"/>
              <a:defRPr sz="3400" kern="1200">
                <a:solidFill>
                  <a:schemeClr val="tx1"/>
                </a:solidFill>
                <a:latin typeface="Lucida Grande"/>
                <a:ea typeface="+mn-ea"/>
                <a:cs typeface="Lucida Grande"/>
              </a:defRPr>
            </a:lvl1pPr>
            <a:lvl2pPr marL="1055813" indent="-406084" algn="l" defTabSz="649726" rtl="0" eaLnBrk="1" latinLnBrk="0" hangingPunct="1">
              <a:spcBef>
                <a:spcPct val="20000"/>
              </a:spcBef>
              <a:buFont typeface="Arial"/>
              <a:buChar char="–"/>
              <a:defRPr sz="4000" kern="1200">
                <a:solidFill>
                  <a:schemeClr val="tx1"/>
                </a:solidFill>
                <a:latin typeface="Lucida Grande"/>
                <a:ea typeface="+mn-ea"/>
                <a:cs typeface="Lucida Grande"/>
              </a:defRPr>
            </a:lvl2pPr>
            <a:lvl3pPr marL="1624323" indent="-324862" algn="l" defTabSz="649726" rtl="0" eaLnBrk="1" latinLnBrk="0" hangingPunct="1">
              <a:spcBef>
                <a:spcPct val="20000"/>
              </a:spcBef>
              <a:buFont typeface="Arial"/>
              <a:buChar char="•"/>
              <a:defRPr sz="3400" kern="1200">
                <a:solidFill>
                  <a:schemeClr val="tx1"/>
                </a:solidFill>
                <a:latin typeface="Lucida Grande"/>
                <a:ea typeface="+mn-ea"/>
                <a:cs typeface="Lucida Grande"/>
              </a:defRPr>
            </a:lvl3pPr>
            <a:lvl4pPr marL="2274055"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4pPr>
            <a:lvl5pPr marL="2923794"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5pPr>
            <a:lvl6pPr marL="3573524" indent="-324862" algn="l" defTabSz="649726" rtl="0" eaLnBrk="1" latinLnBrk="0" hangingPunct="1">
              <a:spcBef>
                <a:spcPct val="20000"/>
              </a:spcBef>
              <a:buFont typeface="Arial"/>
              <a:buChar char="•"/>
              <a:defRPr sz="2800" kern="1200">
                <a:solidFill>
                  <a:schemeClr val="tx1"/>
                </a:solidFill>
                <a:latin typeface="+mn-lt"/>
                <a:ea typeface="+mn-ea"/>
                <a:cs typeface="+mn-cs"/>
              </a:defRPr>
            </a:lvl6pPr>
            <a:lvl7pPr marL="4223251" indent="-324862" algn="l" defTabSz="649726" rtl="0" eaLnBrk="1" latinLnBrk="0" hangingPunct="1">
              <a:spcBef>
                <a:spcPct val="20000"/>
              </a:spcBef>
              <a:buFont typeface="Arial"/>
              <a:buChar char="•"/>
              <a:defRPr sz="2800" kern="1200">
                <a:solidFill>
                  <a:schemeClr val="tx1"/>
                </a:solidFill>
                <a:latin typeface="+mn-lt"/>
                <a:ea typeface="+mn-ea"/>
                <a:cs typeface="+mn-cs"/>
              </a:defRPr>
            </a:lvl7pPr>
            <a:lvl8pPr marL="4872986" indent="-324862" algn="l" defTabSz="649726" rtl="0" eaLnBrk="1" latinLnBrk="0" hangingPunct="1">
              <a:spcBef>
                <a:spcPct val="20000"/>
              </a:spcBef>
              <a:buFont typeface="Arial"/>
              <a:buChar char="•"/>
              <a:defRPr sz="2800" kern="1200">
                <a:solidFill>
                  <a:schemeClr val="tx1"/>
                </a:solidFill>
                <a:latin typeface="+mn-lt"/>
                <a:ea typeface="+mn-ea"/>
                <a:cs typeface="+mn-cs"/>
              </a:defRPr>
            </a:lvl8pPr>
            <a:lvl9pPr marL="5522710" indent="-324862" algn="l" defTabSz="649726" rtl="0" eaLnBrk="1" latinLnBrk="0" hangingPunct="1">
              <a:spcBef>
                <a:spcPct val="20000"/>
              </a:spcBef>
              <a:buFont typeface="Arial"/>
              <a:buChar char="•"/>
              <a:defRPr sz="2800" kern="1200">
                <a:solidFill>
                  <a:schemeClr val="tx1"/>
                </a:solidFill>
                <a:latin typeface="+mn-lt"/>
                <a:ea typeface="+mn-ea"/>
                <a:cs typeface="+mn-cs"/>
              </a:defRPr>
            </a:lvl9pPr>
          </a:lstStyle>
          <a:p>
            <a:pPr marL="0" indent="0">
              <a:spcAft>
                <a:spcPts val="1200"/>
              </a:spcAft>
              <a:buNone/>
              <a:defRPr sz="1800">
                <a:solidFill>
                  <a:srgbClr val="000000"/>
                </a:solidFill>
                <a:effectLst/>
              </a:defRPr>
            </a:pPr>
            <a:r>
              <a:rPr lang="en-US" sz="2300" dirty="0">
                <a:solidFill>
                  <a:srgbClr val="000000"/>
                </a:solidFill>
                <a:latin typeface="Avenir Black"/>
                <a:cs typeface="Avenir Black"/>
                <a:sym typeface="Avenir Next Medium"/>
              </a:rPr>
              <a:t>Weather Unit: Students will analyze climate data to determine the effects of latitude on average temperature.</a:t>
            </a:r>
          </a:p>
          <a:p>
            <a:pPr marL="0" indent="0">
              <a:spcAft>
                <a:spcPts val="1200"/>
              </a:spcAft>
              <a:buNone/>
              <a:defRPr sz="1800">
                <a:solidFill>
                  <a:srgbClr val="000000"/>
                </a:solidFill>
                <a:effectLst/>
              </a:defRPr>
            </a:pPr>
            <a:endParaRPr lang="en-US" sz="400" dirty="0">
              <a:solidFill>
                <a:srgbClr val="000000"/>
              </a:solidFill>
              <a:latin typeface="Avenir Black"/>
              <a:cs typeface="Avenir Black"/>
              <a:sym typeface="Avenir Next Medium"/>
            </a:endParaRPr>
          </a:p>
          <a:p>
            <a:pPr marL="0" indent="0">
              <a:spcAft>
                <a:spcPts val="1200"/>
              </a:spcAft>
              <a:buNone/>
              <a:defRPr sz="1800">
                <a:solidFill>
                  <a:srgbClr val="000000"/>
                </a:solidFill>
                <a:effectLst/>
              </a:defRPr>
            </a:pPr>
            <a:endParaRPr lang="en-US" sz="400" dirty="0">
              <a:solidFill>
                <a:srgbClr val="000000"/>
              </a:solidFill>
              <a:latin typeface="Avenir Black"/>
              <a:cs typeface="Avenir Black"/>
              <a:sym typeface="Avenir Next Medium"/>
            </a:endParaRPr>
          </a:p>
          <a:p>
            <a:pPr marL="0" indent="0">
              <a:spcAft>
                <a:spcPts val="1200"/>
              </a:spcAft>
              <a:buNone/>
              <a:defRPr sz="1800">
                <a:solidFill>
                  <a:srgbClr val="000000"/>
                </a:solidFill>
                <a:effectLst/>
              </a:defRPr>
            </a:pPr>
            <a:endParaRPr lang="en-US" sz="400" dirty="0">
              <a:solidFill>
                <a:srgbClr val="000000"/>
              </a:solidFill>
              <a:latin typeface="Avenir Black"/>
              <a:cs typeface="Avenir Black"/>
              <a:sym typeface="Avenir Next Medium"/>
            </a:endParaRPr>
          </a:p>
          <a:p>
            <a:pPr marL="0" indent="0">
              <a:spcAft>
                <a:spcPts val="1200"/>
              </a:spcAft>
              <a:buNone/>
              <a:defRPr sz="1800">
                <a:solidFill>
                  <a:srgbClr val="000000"/>
                </a:solidFill>
                <a:effectLst/>
              </a:defRPr>
            </a:pPr>
            <a:r>
              <a:rPr lang="en-US" sz="2300" dirty="0">
                <a:solidFill>
                  <a:srgbClr val="000000"/>
                </a:solidFill>
                <a:latin typeface="Avenir Black"/>
                <a:cs typeface="Avenir Black"/>
                <a:sym typeface="Avenir Next Medium"/>
              </a:rPr>
              <a:t>Light Unit: Students will compare two models for how light from light sources makes objects visible to an observer and use evidence to support a claim about which they think is correct. </a:t>
            </a:r>
          </a:p>
          <a:p>
            <a:pPr marL="0" indent="0">
              <a:spcAft>
                <a:spcPts val="1200"/>
              </a:spcAft>
              <a:buNone/>
              <a:defRPr sz="1800">
                <a:solidFill>
                  <a:srgbClr val="000000"/>
                </a:solidFill>
                <a:effectLst/>
              </a:defRPr>
            </a:pPr>
            <a:endParaRPr lang="en-US" sz="2400" dirty="0">
              <a:solidFill>
                <a:srgbClr val="000000"/>
              </a:solidFill>
              <a:latin typeface="Avenir Black"/>
              <a:cs typeface="Avenir Black"/>
              <a:sym typeface="Avenir Next Medium"/>
            </a:endParaRPr>
          </a:p>
          <a:p>
            <a:pPr marL="0" indent="0">
              <a:spcAft>
                <a:spcPts val="1200"/>
              </a:spcAft>
              <a:buNone/>
              <a:defRPr sz="1800">
                <a:solidFill>
                  <a:srgbClr val="000000"/>
                </a:solidFill>
                <a:effectLst/>
              </a:defRPr>
            </a:pPr>
            <a:r>
              <a:rPr lang="en-US" sz="2300" dirty="0">
                <a:solidFill>
                  <a:srgbClr val="000000"/>
                </a:solidFill>
                <a:latin typeface="Avenir Black"/>
                <a:cs typeface="Avenir Black"/>
                <a:sym typeface="Avenir Next Medium"/>
              </a:rPr>
              <a:t>Genetics Unit: Students will construct a model to predict the relationship between the genotype and phenotype of an organism. </a:t>
            </a:r>
          </a:p>
        </p:txBody>
      </p:sp>
      <p:sp>
        <p:nvSpPr>
          <p:cNvPr id="7" name="Rectangle 6"/>
          <p:cNvSpPr>
            <a:spLocks noChangeArrowheads="1"/>
          </p:cNvSpPr>
          <p:nvPr/>
        </p:nvSpPr>
        <p:spPr bwMode="auto">
          <a:xfrm>
            <a:off x="1651978" y="10344"/>
            <a:ext cx="8888256" cy="599593"/>
          </a:xfrm>
          <a:prstGeom prst="rect">
            <a:avLst/>
          </a:prstGeom>
          <a:noFill/>
          <a:ln w="9525">
            <a:noFill/>
            <a:miter lim="800000"/>
            <a:headEnd/>
            <a:tailEnd/>
          </a:ln>
        </p:spPr>
        <p:txBody>
          <a:bodyPr wrap="square" lIns="45157" tIns="22577" rIns="45157" bIns="22577">
            <a:prstTxWarp prst="textNoShape">
              <a:avLst/>
            </a:prstTxWarp>
            <a:spAutoFit/>
          </a:bodyPr>
          <a:lstStyle/>
          <a:p>
            <a:pPr algn="ctr" defTabSz="451593" fontAlgn="base">
              <a:spcBef>
                <a:spcPct val="0"/>
              </a:spcBef>
              <a:spcAft>
                <a:spcPct val="0"/>
              </a:spcAft>
              <a:tabLst>
                <a:tab pos="2365703" algn="l"/>
              </a:tabLst>
            </a:pPr>
            <a:r>
              <a:rPr lang="en-US" sz="3600" b="1" kern="0" dirty="0">
                <a:solidFill>
                  <a:schemeClr val="bg2">
                    <a:lumMod val="25000"/>
                  </a:schemeClr>
                </a:solidFill>
                <a:latin typeface="Gill Sans" charset="0"/>
                <a:ea typeface="Gill Sans" charset="0"/>
                <a:cs typeface="Gill Sans" charset="0"/>
                <a:sym typeface="Gill Sans" charset="0"/>
              </a:rPr>
              <a:t>Sample 3D Learning Performances</a:t>
            </a:r>
          </a:p>
        </p:txBody>
      </p:sp>
      <p:sp>
        <p:nvSpPr>
          <p:cNvPr id="3" name="TextBox 2"/>
          <p:cNvSpPr txBox="1"/>
          <p:nvPr/>
        </p:nvSpPr>
        <p:spPr>
          <a:xfrm>
            <a:off x="5505944" y="3437654"/>
            <a:ext cx="3794250" cy="830997"/>
          </a:xfrm>
          <a:prstGeom prst="rect">
            <a:avLst/>
          </a:prstGeom>
          <a:noFill/>
        </p:spPr>
        <p:txBody>
          <a:bodyPr wrap="square" rtlCol="0">
            <a:spAutoFit/>
          </a:bodyPr>
          <a:lstStyle/>
          <a:p>
            <a:r>
              <a:rPr lang="en-US" sz="1600" dirty="0">
                <a:solidFill>
                  <a:srgbClr val="3366FF"/>
                </a:solidFill>
              </a:rPr>
              <a:t>DCI: </a:t>
            </a:r>
            <a:r>
              <a:rPr lang="en-US" sz="1600" dirty="0" smtClean="0">
                <a:solidFill>
                  <a:srgbClr val="3366FF"/>
                </a:solidFill>
              </a:rPr>
              <a:t>PS4.B</a:t>
            </a:r>
            <a:endParaRPr lang="en-US" sz="1600" dirty="0">
              <a:solidFill>
                <a:srgbClr val="3366FF"/>
              </a:solidFill>
            </a:endParaRPr>
          </a:p>
          <a:p>
            <a:r>
              <a:rPr lang="en-US" sz="1600" dirty="0">
                <a:solidFill>
                  <a:srgbClr val="3366FF"/>
                </a:solidFill>
              </a:rPr>
              <a:t>Practice: Modeling </a:t>
            </a:r>
            <a:r>
              <a:rPr lang="en-US" sz="1600" dirty="0" smtClean="0">
                <a:solidFill>
                  <a:srgbClr val="3366FF"/>
                </a:solidFill>
              </a:rPr>
              <a:t>&amp; Argumentation</a:t>
            </a:r>
            <a:endParaRPr lang="en-US" sz="1600" dirty="0">
              <a:solidFill>
                <a:srgbClr val="3366FF"/>
              </a:solidFill>
            </a:endParaRPr>
          </a:p>
          <a:p>
            <a:r>
              <a:rPr lang="en-US" sz="1600" dirty="0">
                <a:solidFill>
                  <a:srgbClr val="3366FF"/>
                </a:solidFill>
              </a:rPr>
              <a:t>CCC: Structure &amp; Function</a:t>
            </a:r>
          </a:p>
        </p:txBody>
      </p:sp>
      <p:sp>
        <p:nvSpPr>
          <p:cNvPr id="8" name="TextBox 7"/>
          <p:cNvSpPr txBox="1"/>
          <p:nvPr/>
        </p:nvSpPr>
        <p:spPr>
          <a:xfrm>
            <a:off x="5505944" y="1532592"/>
            <a:ext cx="3156313" cy="830997"/>
          </a:xfrm>
          <a:prstGeom prst="rect">
            <a:avLst/>
          </a:prstGeom>
          <a:noFill/>
        </p:spPr>
        <p:txBody>
          <a:bodyPr wrap="none" rtlCol="0">
            <a:spAutoFit/>
          </a:bodyPr>
          <a:lstStyle/>
          <a:p>
            <a:r>
              <a:rPr lang="en-US" sz="1600" dirty="0">
                <a:solidFill>
                  <a:srgbClr val="3366FF"/>
                </a:solidFill>
              </a:rPr>
              <a:t>DCI: </a:t>
            </a:r>
            <a:r>
              <a:rPr lang="en-US" sz="1600" dirty="0" smtClean="0">
                <a:solidFill>
                  <a:srgbClr val="3366FF"/>
                </a:solidFill>
              </a:rPr>
              <a:t>ESS2.D</a:t>
            </a:r>
            <a:endParaRPr lang="en-US" sz="1600" dirty="0">
              <a:solidFill>
                <a:srgbClr val="3366FF"/>
              </a:solidFill>
            </a:endParaRPr>
          </a:p>
          <a:p>
            <a:r>
              <a:rPr lang="en-US" sz="1600" dirty="0">
                <a:solidFill>
                  <a:srgbClr val="3366FF"/>
                </a:solidFill>
              </a:rPr>
              <a:t>Practice: Analyze &amp; Interpret </a:t>
            </a:r>
            <a:r>
              <a:rPr lang="en-US" sz="1600" dirty="0" smtClean="0">
                <a:solidFill>
                  <a:srgbClr val="3366FF"/>
                </a:solidFill>
              </a:rPr>
              <a:t>Data</a:t>
            </a:r>
            <a:endParaRPr lang="en-US" sz="1600" dirty="0">
              <a:solidFill>
                <a:srgbClr val="3366FF"/>
              </a:solidFill>
            </a:endParaRPr>
          </a:p>
          <a:p>
            <a:r>
              <a:rPr lang="en-US" sz="1600" dirty="0">
                <a:solidFill>
                  <a:srgbClr val="3366FF"/>
                </a:solidFill>
              </a:rPr>
              <a:t>CCC: Patterns</a:t>
            </a:r>
          </a:p>
        </p:txBody>
      </p:sp>
      <p:sp>
        <p:nvSpPr>
          <p:cNvPr id="4" name="Rectangle 3"/>
          <p:cNvSpPr/>
          <p:nvPr/>
        </p:nvSpPr>
        <p:spPr>
          <a:xfrm>
            <a:off x="5583063" y="4957995"/>
            <a:ext cx="4572000" cy="830997"/>
          </a:xfrm>
          <a:prstGeom prst="rect">
            <a:avLst/>
          </a:prstGeom>
        </p:spPr>
        <p:txBody>
          <a:bodyPr>
            <a:spAutoFit/>
          </a:bodyPr>
          <a:lstStyle/>
          <a:p>
            <a:r>
              <a:rPr lang="en-US" sz="1600" dirty="0">
                <a:solidFill>
                  <a:srgbClr val="3366FF"/>
                </a:solidFill>
              </a:rPr>
              <a:t>DCI: </a:t>
            </a:r>
            <a:r>
              <a:rPr lang="en-US" sz="1600" dirty="0" smtClean="0">
                <a:solidFill>
                  <a:srgbClr val="3366FF"/>
                </a:solidFill>
              </a:rPr>
              <a:t>LS3.A</a:t>
            </a:r>
            <a:endParaRPr lang="en-US" sz="1600" dirty="0">
              <a:solidFill>
                <a:srgbClr val="3366FF"/>
              </a:solidFill>
            </a:endParaRPr>
          </a:p>
          <a:p>
            <a:r>
              <a:rPr lang="en-US" sz="1600" dirty="0">
                <a:solidFill>
                  <a:srgbClr val="3366FF"/>
                </a:solidFill>
              </a:rPr>
              <a:t>Practice: </a:t>
            </a:r>
            <a:r>
              <a:rPr lang="en-US" sz="1600" dirty="0" smtClean="0">
                <a:solidFill>
                  <a:srgbClr val="3366FF"/>
                </a:solidFill>
              </a:rPr>
              <a:t>Model</a:t>
            </a:r>
            <a:endParaRPr lang="en-US" sz="1600" dirty="0">
              <a:solidFill>
                <a:srgbClr val="3366FF"/>
              </a:solidFill>
            </a:endParaRPr>
          </a:p>
          <a:p>
            <a:r>
              <a:rPr lang="en-US" sz="1600" dirty="0">
                <a:solidFill>
                  <a:srgbClr val="3366FF"/>
                </a:solidFill>
              </a:rPr>
              <a:t>CCC: Structure &amp; Function</a:t>
            </a:r>
          </a:p>
        </p:txBody>
      </p:sp>
    </p:spTree>
    <p:extLst>
      <p:ext uri="{BB962C8B-B14F-4D97-AF65-F5344CB8AC3E}">
        <p14:creationId xmlns:p14="http://schemas.microsoft.com/office/powerpoint/2010/main" val="1548667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as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265" y="1126576"/>
            <a:ext cx="4837749" cy="48377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Tasks?</a:t>
            </a:r>
            <a:endParaRPr lang="en-US" dirty="0"/>
          </a:p>
        </p:txBody>
      </p:sp>
      <p:sp>
        <p:nvSpPr>
          <p:cNvPr id="3" name="Slide Number Placeholder 2"/>
          <p:cNvSpPr>
            <a:spLocks noGrp="1"/>
          </p:cNvSpPr>
          <p:nvPr>
            <p:ph type="sldNum" sz="quarter" idx="12"/>
          </p:nvPr>
        </p:nvSpPr>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6609684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Learning Performance Mad Lib</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60</a:t>
            </a:fld>
            <a:endParaRPr lang="en-US"/>
          </a:p>
        </p:txBody>
      </p:sp>
      <p:sp>
        <p:nvSpPr>
          <p:cNvPr id="5" name="Shape 65"/>
          <p:cNvSpPr txBox="1">
            <a:spLocks/>
          </p:cNvSpPr>
          <p:nvPr/>
        </p:nvSpPr>
        <p:spPr>
          <a:xfrm>
            <a:off x="840413" y="1291291"/>
            <a:ext cx="8449089" cy="4549630"/>
          </a:xfrm>
          <a:prstGeom prst="rect">
            <a:avLst/>
          </a:prstGeom>
        </p:spPr>
        <p:txBody>
          <a:bodyPr vert="horz" lIns="91364" tIns="45683" rIns="91364" bIns="45683" rtlCol="0">
            <a:noAutofit/>
          </a:bodyPr>
          <a:lstStyle>
            <a:lvl1pPr marL="487303" indent="-487303" algn="l" defTabSz="649726" rtl="0" eaLnBrk="1" latinLnBrk="0" hangingPunct="1">
              <a:spcBef>
                <a:spcPct val="20000"/>
              </a:spcBef>
              <a:buFont typeface="Arial"/>
              <a:buChar char="•"/>
              <a:defRPr sz="3400" kern="1200">
                <a:solidFill>
                  <a:schemeClr val="tx1"/>
                </a:solidFill>
                <a:latin typeface="Lucida Grande"/>
                <a:ea typeface="+mn-ea"/>
                <a:cs typeface="Lucida Grande"/>
              </a:defRPr>
            </a:lvl1pPr>
            <a:lvl2pPr marL="1055813" indent="-406084" algn="l" defTabSz="649726" rtl="0" eaLnBrk="1" latinLnBrk="0" hangingPunct="1">
              <a:spcBef>
                <a:spcPct val="20000"/>
              </a:spcBef>
              <a:buFont typeface="Arial"/>
              <a:buChar char="–"/>
              <a:defRPr sz="4000" kern="1200">
                <a:solidFill>
                  <a:schemeClr val="tx1"/>
                </a:solidFill>
                <a:latin typeface="Lucida Grande"/>
                <a:ea typeface="+mn-ea"/>
                <a:cs typeface="Lucida Grande"/>
              </a:defRPr>
            </a:lvl2pPr>
            <a:lvl3pPr marL="1624323" indent="-324862" algn="l" defTabSz="649726" rtl="0" eaLnBrk="1" latinLnBrk="0" hangingPunct="1">
              <a:spcBef>
                <a:spcPct val="20000"/>
              </a:spcBef>
              <a:buFont typeface="Arial"/>
              <a:buChar char="•"/>
              <a:defRPr sz="3400" kern="1200">
                <a:solidFill>
                  <a:schemeClr val="tx1"/>
                </a:solidFill>
                <a:latin typeface="Lucida Grande"/>
                <a:ea typeface="+mn-ea"/>
                <a:cs typeface="Lucida Grande"/>
              </a:defRPr>
            </a:lvl3pPr>
            <a:lvl4pPr marL="2274055"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4pPr>
            <a:lvl5pPr marL="2923794"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5pPr>
            <a:lvl6pPr marL="3573524" indent="-324862" algn="l" defTabSz="649726" rtl="0" eaLnBrk="1" latinLnBrk="0" hangingPunct="1">
              <a:spcBef>
                <a:spcPct val="20000"/>
              </a:spcBef>
              <a:buFont typeface="Arial"/>
              <a:buChar char="•"/>
              <a:defRPr sz="2800" kern="1200">
                <a:solidFill>
                  <a:schemeClr val="tx1"/>
                </a:solidFill>
                <a:latin typeface="+mn-lt"/>
                <a:ea typeface="+mn-ea"/>
                <a:cs typeface="+mn-cs"/>
              </a:defRPr>
            </a:lvl6pPr>
            <a:lvl7pPr marL="4223251" indent="-324862" algn="l" defTabSz="649726" rtl="0" eaLnBrk="1" latinLnBrk="0" hangingPunct="1">
              <a:spcBef>
                <a:spcPct val="20000"/>
              </a:spcBef>
              <a:buFont typeface="Arial"/>
              <a:buChar char="•"/>
              <a:defRPr sz="2800" kern="1200">
                <a:solidFill>
                  <a:schemeClr val="tx1"/>
                </a:solidFill>
                <a:latin typeface="+mn-lt"/>
                <a:ea typeface="+mn-ea"/>
                <a:cs typeface="+mn-cs"/>
              </a:defRPr>
            </a:lvl7pPr>
            <a:lvl8pPr marL="4872986" indent="-324862" algn="l" defTabSz="649726" rtl="0" eaLnBrk="1" latinLnBrk="0" hangingPunct="1">
              <a:spcBef>
                <a:spcPct val="20000"/>
              </a:spcBef>
              <a:buFont typeface="Arial"/>
              <a:buChar char="•"/>
              <a:defRPr sz="2800" kern="1200">
                <a:solidFill>
                  <a:schemeClr val="tx1"/>
                </a:solidFill>
                <a:latin typeface="+mn-lt"/>
                <a:ea typeface="+mn-ea"/>
                <a:cs typeface="+mn-cs"/>
              </a:defRPr>
            </a:lvl8pPr>
            <a:lvl9pPr marL="5522710" indent="-324862" algn="l" defTabSz="649726" rtl="0" eaLnBrk="1" latinLnBrk="0" hangingPunct="1">
              <a:spcBef>
                <a:spcPct val="20000"/>
              </a:spcBef>
              <a:buFont typeface="Arial"/>
              <a:buChar char="•"/>
              <a:defRPr sz="2800" kern="1200">
                <a:solidFill>
                  <a:schemeClr val="tx1"/>
                </a:solidFill>
                <a:latin typeface="+mn-lt"/>
                <a:ea typeface="+mn-ea"/>
                <a:cs typeface="+mn-cs"/>
              </a:defRPr>
            </a:lvl9pPr>
          </a:lstStyle>
          <a:p>
            <a:pPr marL="0" indent="0">
              <a:spcAft>
                <a:spcPts val="1200"/>
              </a:spcAft>
              <a:buNone/>
              <a:defRPr sz="1800">
                <a:solidFill>
                  <a:srgbClr val="000000"/>
                </a:solidFill>
                <a:effectLst/>
              </a:defRPr>
            </a:pPr>
            <a:r>
              <a:rPr lang="en-US" sz="3600" dirty="0">
                <a:solidFill>
                  <a:srgbClr val="000000"/>
                </a:solidFill>
                <a:latin typeface="Avenir Black"/>
                <a:cs typeface="Avenir Black"/>
                <a:sym typeface="Avenir Next Medium"/>
              </a:rPr>
              <a:t>“Students will </a:t>
            </a:r>
            <a:br>
              <a:rPr lang="en-US" sz="3600" dirty="0">
                <a:solidFill>
                  <a:srgbClr val="000000"/>
                </a:solidFill>
                <a:latin typeface="Avenir Black"/>
                <a:cs typeface="Avenir Black"/>
                <a:sym typeface="Avenir Next Medium"/>
              </a:rPr>
            </a:br>
            <a:r>
              <a:rPr lang="en-US" sz="3600" dirty="0">
                <a:solidFill>
                  <a:schemeClr val="bg2">
                    <a:lumMod val="50000"/>
                  </a:schemeClr>
                </a:solidFill>
                <a:latin typeface="Avenir Black"/>
                <a:cs typeface="Avenir Black"/>
                <a:sym typeface="Avenir Next Medium"/>
              </a:rPr>
              <a:t>((science &amp; engineering practice component verb clause)) </a:t>
            </a:r>
            <a:br>
              <a:rPr lang="en-US" sz="3600" dirty="0">
                <a:solidFill>
                  <a:schemeClr val="bg2">
                    <a:lumMod val="50000"/>
                  </a:schemeClr>
                </a:solidFill>
                <a:latin typeface="Avenir Black"/>
                <a:cs typeface="Avenir Black"/>
                <a:sym typeface="Avenir Next Medium"/>
              </a:rPr>
            </a:br>
            <a:r>
              <a:rPr lang="en-US" sz="3600" dirty="0">
                <a:solidFill>
                  <a:srgbClr val="000000"/>
                </a:solidFill>
                <a:latin typeface="Avenir Black"/>
                <a:cs typeface="Avenir Black"/>
                <a:sym typeface="Avenir Next Medium"/>
              </a:rPr>
              <a:t>in order to </a:t>
            </a:r>
            <a:br>
              <a:rPr lang="en-US" sz="3600" dirty="0">
                <a:solidFill>
                  <a:srgbClr val="000000"/>
                </a:solidFill>
                <a:latin typeface="Avenir Black"/>
                <a:cs typeface="Avenir Black"/>
                <a:sym typeface="Avenir Next Medium"/>
              </a:rPr>
            </a:br>
            <a:r>
              <a:rPr lang="en-US" sz="3600" dirty="0">
                <a:solidFill>
                  <a:srgbClr val="E55A23"/>
                </a:solidFill>
                <a:latin typeface="Avenir Black"/>
                <a:cs typeface="Avenir Black"/>
                <a:sym typeface="Avenir Next Medium"/>
              </a:rPr>
              <a:t>((DCI element verb clause)) </a:t>
            </a:r>
            <a:r>
              <a:rPr lang="en-US" sz="3600" dirty="0">
                <a:solidFill>
                  <a:srgbClr val="000000"/>
                </a:solidFill>
                <a:latin typeface="Avenir Black"/>
                <a:cs typeface="Avenir Black"/>
                <a:sym typeface="Avenir Next Medium"/>
              </a:rPr>
              <a:t>highlighting that </a:t>
            </a:r>
            <a:br>
              <a:rPr lang="en-US" sz="3600" dirty="0">
                <a:solidFill>
                  <a:srgbClr val="000000"/>
                </a:solidFill>
                <a:latin typeface="Avenir Black"/>
                <a:cs typeface="Avenir Black"/>
                <a:sym typeface="Avenir Next Medium"/>
              </a:rPr>
            </a:br>
            <a:r>
              <a:rPr lang="en-US" sz="3600" dirty="0">
                <a:solidFill>
                  <a:srgbClr val="2E6240"/>
                </a:solidFill>
                <a:latin typeface="Avenir Black"/>
                <a:cs typeface="Avenir Black"/>
                <a:sym typeface="Avenir Next Medium"/>
              </a:rPr>
              <a:t>((cross-cutting concept clause))</a:t>
            </a:r>
            <a:r>
              <a:rPr lang="en-US" sz="3600" dirty="0">
                <a:solidFill>
                  <a:srgbClr val="000000"/>
                </a:solidFill>
                <a:latin typeface="Avenir Black"/>
                <a:cs typeface="Avenir Black"/>
                <a:sym typeface="Avenir Next Medium"/>
              </a:rPr>
              <a:t>.”</a:t>
            </a:r>
          </a:p>
          <a:p>
            <a:pPr marL="0" indent="0">
              <a:spcAft>
                <a:spcPts val="1200"/>
              </a:spcAft>
              <a:buNone/>
              <a:defRPr sz="1800">
                <a:solidFill>
                  <a:srgbClr val="000000"/>
                </a:solidFill>
                <a:effectLst/>
              </a:defRPr>
            </a:pPr>
            <a:r>
              <a:rPr lang="en-US" sz="3200" dirty="0">
                <a:solidFill>
                  <a:srgbClr val="000000"/>
                </a:solidFill>
                <a:latin typeface="Avenir Black"/>
                <a:cs typeface="Avenir Black"/>
                <a:sym typeface="Avenir Next Medium"/>
              </a:rPr>
              <a:t>	—Julia Ward, Seattle Public Schools</a:t>
            </a:r>
          </a:p>
        </p:txBody>
      </p:sp>
    </p:spTree>
    <p:extLst>
      <p:ext uri="{BB962C8B-B14F-4D97-AF65-F5344CB8AC3E}">
        <p14:creationId xmlns:p14="http://schemas.microsoft.com/office/powerpoint/2010/main" val="233849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p:nvPr/>
        </p:nvSpPr>
        <p:spPr>
          <a:xfrm>
            <a:off x="2399809" y="437862"/>
            <a:ext cx="6261900" cy="738600"/>
          </a:xfrm>
          <a:prstGeom prst="rect">
            <a:avLst/>
          </a:prstGeom>
          <a:noFill/>
          <a:ln>
            <a:noFill/>
          </a:ln>
        </p:spPr>
        <p:txBody>
          <a:bodyPr wrap="square" lIns="91425" tIns="45700" rIns="91425" bIns="45700" anchor="t" anchorCtr="0">
            <a:noAutofit/>
          </a:bodyPr>
          <a:lstStyle/>
          <a:p>
            <a:pPr>
              <a:buSzPct val="25000"/>
            </a:pPr>
            <a:r>
              <a:rPr lang="en-US" sz="4200" b="1" dirty="0">
                <a:solidFill>
                  <a:srgbClr val="FFFFFF"/>
                </a:solidFill>
                <a:latin typeface="Lato"/>
                <a:ea typeface="Lato"/>
                <a:cs typeface="Lato"/>
                <a:sym typeface="Lato"/>
              </a:rPr>
              <a:t>Share &amp; Refine</a:t>
            </a:r>
          </a:p>
        </p:txBody>
      </p:sp>
      <p:sp>
        <p:nvSpPr>
          <p:cNvPr id="893" name="Shape 893"/>
          <p:cNvSpPr txBox="1"/>
          <p:nvPr/>
        </p:nvSpPr>
        <p:spPr>
          <a:xfrm>
            <a:off x="2399809" y="1740250"/>
            <a:ext cx="7285200" cy="1200300"/>
          </a:xfrm>
          <a:prstGeom prst="rect">
            <a:avLst/>
          </a:prstGeom>
          <a:noFill/>
          <a:ln>
            <a:noFill/>
          </a:ln>
        </p:spPr>
        <p:txBody>
          <a:bodyPr wrap="square" lIns="91425" tIns="45700" rIns="91425" bIns="45700" anchor="t" anchorCtr="0">
            <a:noAutofit/>
          </a:bodyPr>
          <a:lstStyle/>
          <a:p>
            <a:pPr>
              <a:buSzPct val="25000"/>
            </a:pPr>
            <a:r>
              <a:rPr lang="en-US" sz="3600" b="1" i="1" dirty="0">
                <a:solidFill>
                  <a:srgbClr val="FFFFFF"/>
                </a:solidFill>
                <a:latin typeface="Lato"/>
                <a:ea typeface="Lato"/>
                <a:cs typeface="Lato"/>
                <a:sym typeface="Lato"/>
              </a:rPr>
              <a:t>What 3D Learning Performances did you come up with? Can we all identify the three dimensions? </a:t>
            </a:r>
          </a:p>
          <a:p>
            <a:pPr>
              <a:buSzPct val="25000"/>
            </a:pPr>
            <a:endParaRPr lang="en-US" sz="3600" b="1" i="1" dirty="0">
              <a:solidFill>
                <a:srgbClr val="FFFFFF"/>
              </a:solidFill>
              <a:latin typeface="Lato"/>
              <a:ea typeface="Lato"/>
              <a:cs typeface="Lato"/>
              <a:sym typeface="Lato"/>
            </a:endParaRPr>
          </a:p>
          <a:p>
            <a:pPr>
              <a:buSzPct val="25000"/>
            </a:pPr>
            <a:r>
              <a:rPr lang="en-US" sz="3600" b="1" i="1" dirty="0">
                <a:solidFill>
                  <a:srgbClr val="FFFFFF"/>
                </a:solidFill>
                <a:latin typeface="Lato"/>
                <a:ea typeface="Lato"/>
                <a:cs typeface="Lato"/>
                <a:sym typeface="Lato"/>
              </a:rPr>
              <a:t>How might we refine them to improve them? </a:t>
            </a:r>
          </a:p>
        </p:txBody>
      </p:sp>
      <p:sp>
        <p:nvSpPr>
          <p:cNvPr id="2" name="Title 1"/>
          <p:cNvSpPr>
            <a:spLocks noGrp="1"/>
          </p:cNvSpPr>
          <p:nvPr>
            <p:ph type="title"/>
          </p:nvPr>
        </p:nvSpPr>
        <p:spPr/>
        <p:txBody>
          <a:bodyPr/>
          <a:lstStyle/>
          <a:p>
            <a:r>
              <a:rPr lang="en-US" dirty="0" smtClean="0"/>
              <a:t>Share &amp; Refine</a:t>
            </a:r>
            <a:endParaRPr lang="en-US" dirty="0"/>
          </a:p>
        </p:txBody>
      </p:sp>
      <p:sp>
        <p:nvSpPr>
          <p:cNvPr id="3" name="Text Placeholder 2"/>
          <p:cNvSpPr>
            <a:spLocks noGrp="1"/>
          </p:cNvSpPr>
          <p:nvPr>
            <p:ph type="body" sz="quarter" idx="13"/>
          </p:nvPr>
        </p:nvSpPr>
        <p:spPr/>
        <p:txBody>
          <a:bodyPr/>
          <a:lstStyle/>
          <a:p>
            <a:r>
              <a:rPr lang="en-US" dirty="0" smtClean="0"/>
              <a:t>What 3D learning performance did you come up with?  Can we all identify the three dimensions?</a:t>
            </a:r>
          </a:p>
          <a:p>
            <a:r>
              <a:rPr lang="en-US" dirty="0" smtClean="0"/>
              <a:t>How might we refine them to improve them?</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61</a:t>
            </a:fld>
            <a:endParaRPr lang="en-US"/>
          </a:p>
        </p:txBody>
      </p:sp>
    </p:spTree>
    <p:extLst>
      <p:ext uri="{BB962C8B-B14F-4D97-AF65-F5344CB8AC3E}">
        <p14:creationId xmlns:p14="http://schemas.microsoft.com/office/powerpoint/2010/main" val="1660201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STEP4:  Identifying a Scenario</a:t>
            </a:r>
            <a:endParaRPr lang="en-US" dirty="0"/>
          </a:p>
        </p:txBody>
      </p:sp>
      <p:sp>
        <p:nvSpPr>
          <p:cNvPr id="3" name="Text Placeholder 2"/>
          <p:cNvSpPr>
            <a:spLocks noGrp="1"/>
          </p:cNvSpPr>
          <p:nvPr>
            <p:ph type="body" sz="quarter" idx="13"/>
          </p:nvPr>
        </p:nvSpPr>
        <p:spPr>
          <a:xfrm>
            <a:off x="456634" y="1222607"/>
            <a:ext cx="9188715" cy="4901324"/>
          </a:xfrm>
        </p:spPr>
        <p:txBody>
          <a:bodyPr>
            <a:normAutofit fontScale="92500" lnSpcReduction="20000"/>
          </a:bodyPr>
          <a:lstStyle/>
          <a:p>
            <a:pPr marL="0" indent="0">
              <a:lnSpc>
                <a:spcPct val="110000"/>
              </a:lnSpc>
              <a:buNone/>
            </a:pPr>
            <a:r>
              <a:rPr lang="en-US" dirty="0">
                <a:latin typeface="Lato Regular"/>
                <a:cs typeface="Lato Regular"/>
              </a:rPr>
              <a:t>We want to identify a scenario to frame the assessment event to students. It needs to fit the intended learning goals and other criteria. </a:t>
            </a:r>
            <a:br>
              <a:rPr lang="en-US" dirty="0">
                <a:latin typeface="Lato Regular"/>
                <a:cs typeface="Lato Regular"/>
              </a:rPr>
            </a:br>
            <a:r>
              <a:rPr lang="en-US" sz="2400" dirty="0">
                <a:latin typeface="Lato Regular"/>
                <a:cs typeface="Lato Regular"/>
              </a:rPr>
              <a:t/>
            </a:r>
            <a:br>
              <a:rPr lang="en-US" sz="2400" dirty="0">
                <a:latin typeface="Lato Regular"/>
                <a:cs typeface="Lato Regular"/>
              </a:rPr>
            </a:br>
            <a:r>
              <a:rPr lang="en-US" dirty="0">
                <a:latin typeface="Lato Regular"/>
                <a:cs typeface="Lato Regular"/>
              </a:rPr>
              <a:t>There are different kinds of scenarios: </a:t>
            </a:r>
            <a:endParaRPr lang="en-US" dirty="0" smtClean="0">
              <a:latin typeface="Lato Regular"/>
              <a:cs typeface="Lato Regular"/>
            </a:endParaRPr>
          </a:p>
          <a:p>
            <a:pPr>
              <a:lnSpc>
                <a:spcPct val="110000"/>
              </a:lnSpc>
            </a:pPr>
            <a:r>
              <a:rPr lang="en-US" dirty="0" smtClean="0">
                <a:latin typeface="Lato Regular"/>
                <a:cs typeface="Lato Regular"/>
              </a:rPr>
              <a:t>everyday </a:t>
            </a:r>
            <a:r>
              <a:rPr lang="en-US" dirty="0">
                <a:latin typeface="Lato Regular"/>
                <a:cs typeface="Lato Regular"/>
              </a:rPr>
              <a:t>situations, </a:t>
            </a:r>
            <a:endParaRPr lang="en-US" dirty="0" smtClean="0">
              <a:latin typeface="Lato Regular"/>
              <a:cs typeface="Lato Regular"/>
            </a:endParaRPr>
          </a:p>
          <a:p>
            <a:pPr>
              <a:lnSpc>
                <a:spcPct val="110000"/>
              </a:lnSpc>
            </a:pPr>
            <a:r>
              <a:rPr lang="en-US" dirty="0" smtClean="0">
                <a:latin typeface="Lato Regular"/>
                <a:cs typeface="Lato Regular"/>
              </a:rPr>
              <a:t>science </a:t>
            </a:r>
            <a:r>
              <a:rPr lang="en-US" dirty="0">
                <a:latin typeface="Lato Regular"/>
                <a:cs typeface="Lato Regular"/>
              </a:rPr>
              <a:t>investigations, </a:t>
            </a:r>
            <a:endParaRPr lang="en-US" dirty="0" smtClean="0">
              <a:latin typeface="Lato Regular"/>
              <a:cs typeface="Lato Regular"/>
            </a:endParaRPr>
          </a:p>
          <a:p>
            <a:pPr>
              <a:lnSpc>
                <a:spcPct val="110000"/>
              </a:lnSpc>
            </a:pPr>
            <a:r>
              <a:rPr lang="en-US" dirty="0" smtClean="0">
                <a:latin typeface="Lato Regular"/>
                <a:cs typeface="Lato Regular"/>
              </a:rPr>
              <a:t>classroom </a:t>
            </a:r>
            <a:r>
              <a:rPr lang="en-US" dirty="0">
                <a:latin typeface="Lato Regular"/>
                <a:cs typeface="Lato Regular"/>
              </a:rPr>
              <a:t>situations, or </a:t>
            </a:r>
            <a:endParaRPr lang="en-US" dirty="0" smtClean="0">
              <a:latin typeface="Lato Regular"/>
              <a:cs typeface="Lato Regular"/>
            </a:endParaRPr>
          </a:p>
          <a:p>
            <a:pPr>
              <a:lnSpc>
                <a:spcPct val="110000"/>
              </a:lnSpc>
            </a:pPr>
            <a:r>
              <a:rPr lang="en-US" dirty="0" smtClean="0">
                <a:latin typeface="Lato Regular"/>
                <a:cs typeface="Lato Regular"/>
              </a:rPr>
              <a:t>hypothetical </a:t>
            </a:r>
            <a:r>
              <a:rPr lang="en-US" dirty="0">
                <a:latin typeface="Lato Regular"/>
                <a:cs typeface="Lato Regular"/>
              </a:rPr>
              <a:t>situations. </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62</a:t>
            </a:fld>
            <a:endParaRPr lang="en-US"/>
          </a:p>
        </p:txBody>
      </p:sp>
    </p:spTree>
    <p:extLst>
      <p:ext uri="{BB962C8B-B14F-4D97-AF65-F5344CB8AC3E}">
        <p14:creationId xmlns:p14="http://schemas.microsoft.com/office/powerpoint/2010/main" val="2436126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116667" y="5712839"/>
            <a:ext cx="7977234"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800" b="1" kern="0" dirty="0">
                <a:solidFill>
                  <a:srgbClr val="FFFFFF"/>
                </a:solidFill>
                <a:latin typeface="Gill Sans" charset="0"/>
                <a:ea typeface="Avenir Next Medium"/>
                <a:cs typeface="Gill Sans" charset="0"/>
                <a:sym typeface="Gill Sans" charset="0"/>
              </a:rPr>
              <a:t>http://</a:t>
            </a:r>
            <a:r>
              <a:rPr lang="en-US" sz="2800" b="1" kern="0" dirty="0" err="1">
                <a:solidFill>
                  <a:srgbClr val="FFFFFF"/>
                </a:solidFill>
                <a:latin typeface="Gill Sans" charset="0"/>
                <a:ea typeface="Avenir Next Medium"/>
                <a:cs typeface="Gill Sans" charset="0"/>
                <a:sym typeface="Gill Sans" charset="0"/>
              </a:rPr>
              <a:t>STEMteachingtools.org</a:t>
            </a:r>
            <a:r>
              <a:rPr lang="en-US" sz="2800" b="1" kern="0" dirty="0">
                <a:solidFill>
                  <a:srgbClr val="FFFFFF"/>
                </a:solidFill>
                <a:latin typeface="Gill Sans" charset="0"/>
                <a:ea typeface="Avenir Next Medium"/>
                <a:cs typeface="Gill Sans" charset="0"/>
                <a:sym typeface="Gill Sans" charset="0"/>
              </a:rPr>
              <a:t>/brief/28 </a:t>
            </a:r>
            <a:r>
              <a:rPr lang="en-US" sz="2800" b="1" dirty="0">
                <a:solidFill>
                  <a:srgbClr val="FFFFFF"/>
                </a:solidFill>
                <a:latin typeface="Gill Sans" charset="0"/>
                <a:ea typeface="Avenir Next Medium"/>
                <a:cs typeface="Gill Sans" charset="0"/>
                <a:sym typeface="Gill Sans" charset="0"/>
              </a:rPr>
              <a:t/>
            </a:r>
            <a:br>
              <a:rPr lang="en-US" sz="2800" b="1" dirty="0">
                <a:solidFill>
                  <a:srgbClr val="FFFFFF"/>
                </a:solidFill>
                <a:latin typeface="Gill Sans" charset="0"/>
                <a:ea typeface="Avenir Next Medium"/>
                <a:cs typeface="Gill Sans" charset="0"/>
                <a:sym typeface="Gill Sans" charset="0"/>
              </a:rPr>
            </a:br>
            <a:r>
              <a:rPr lang="en-US" sz="2800" b="1" dirty="0">
                <a:solidFill>
                  <a:srgbClr val="FFFFFF"/>
                </a:solidFill>
                <a:latin typeface="Gill Sans" charset="0"/>
                <a:ea typeface="Avenir Next Medium"/>
                <a:cs typeface="Gill Sans" charset="0"/>
                <a:sym typeface="Gill Sans" charset="0"/>
              </a:rPr>
              <a:t>http://</a:t>
            </a:r>
            <a:r>
              <a:rPr lang="en-US" sz="2800" b="1" dirty="0" err="1">
                <a:solidFill>
                  <a:srgbClr val="FFFFFF"/>
                </a:solidFill>
                <a:latin typeface="Gill Sans" charset="0"/>
                <a:ea typeface="Avenir Next Medium"/>
                <a:cs typeface="Gill Sans" charset="0"/>
                <a:sym typeface="Gill Sans" charset="0"/>
              </a:rPr>
              <a:t>STEMteachingtools.org</a:t>
            </a:r>
            <a:r>
              <a:rPr lang="en-US" sz="2800" b="1" dirty="0">
                <a:solidFill>
                  <a:srgbClr val="FFFFFF"/>
                </a:solidFill>
                <a:latin typeface="Gill Sans" charset="0"/>
                <a:ea typeface="Avenir Next Medium"/>
                <a:cs typeface="Gill Sans" charset="0"/>
                <a:sym typeface="Gill Sans" charset="0"/>
              </a:rPr>
              <a:t>/brief/42</a:t>
            </a:r>
            <a:endParaRPr lang="en-US" sz="2800" kern="0" dirty="0">
              <a:solidFill>
                <a:srgbClr val="000000"/>
              </a:solidFill>
              <a:latin typeface="Calibri" charset="0"/>
              <a:ea typeface="Avenir Next Medium"/>
              <a:cs typeface="Avenir Next Medium"/>
              <a:sym typeface="Avenir Next Medium"/>
            </a:endParaRPr>
          </a:p>
        </p:txBody>
      </p:sp>
      <p:sp>
        <p:nvSpPr>
          <p:cNvPr id="4" name="Rectangle 3" descr="STEM teaching tool Qualities of a good anchor phenomenon for a coherent sequence of science lessons" title="screen shot"/>
          <p:cNvSpPr/>
          <p:nvPr/>
        </p:nvSpPr>
        <p:spPr>
          <a:xfrm>
            <a:off x="1134736" y="128435"/>
            <a:ext cx="8736377" cy="6538511"/>
          </a:xfrm>
          <a:prstGeom prst="rect">
            <a:avLst/>
          </a:prstGeom>
          <a:solidFill>
            <a:schemeClr val="bg2">
              <a:lumMod val="75000"/>
            </a:schemeClr>
          </a:solidFill>
          <a:ln>
            <a:solidFill>
              <a:srgbClr val="3A2B71"/>
            </a:solidFill>
          </a:ln>
        </p:spPr>
        <p:style>
          <a:lnRef idx="1">
            <a:schemeClr val="accent3"/>
          </a:lnRef>
          <a:fillRef idx="3">
            <a:schemeClr val="accent3"/>
          </a:fillRef>
          <a:effectRef idx="2">
            <a:schemeClr val="accent3"/>
          </a:effectRef>
          <a:fontRef idx="minor">
            <a:schemeClr val="lt1"/>
          </a:fontRef>
        </p:style>
        <p:txBody>
          <a:bodyPr lIns="91425" tIns="45713" rIns="91425" bIns="45713" rtlCol="0" anchor="ctr"/>
          <a:lstStyle/>
          <a:p>
            <a:pPr algn="ctr" defTabSz="456964"/>
            <a:endParaRPr lang="en-US">
              <a:solidFill>
                <a:prstClr val="white"/>
              </a:solidFill>
              <a:latin typeface="Calibri"/>
              <a:sym typeface="Gill Sans Light" charset="0"/>
            </a:endParaRPr>
          </a:p>
        </p:txBody>
      </p:sp>
      <p:pic>
        <p:nvPicPr>
          <p:cNvPr id="2" name="Picture 1"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01" y="2013142"/>
            <a:ext cx="8051699" cy="3393378"/>
          </a:xfrm>
          <a:prstGeom prst="rect">
            <a:avLst/>
          </a:prstGeom>
        </p:spPr>
      </p:pic>
      <p:sp>
        <p:nvSpPr>
          <p:cNvPr id="3" name="Rectangle 2"/>
          <p:cNvSpPr/>
          <p:nvPr/>
        </p:nvSpPr>
        <p:spPr>
          <a:xfrm>
            <a:off x="2034857" y="128435"/>
            <a:ext cx="7722914" cy="1815882"/>
          </a:xfrm>
          <a:prstGeom prst="rect">
            <a:avLst/>
          </a:prstGeom>
        </p:spPr>
        <p:txBody>
          <a:bodyPr wrap="square">
            <a:spAutoFit/>
          </a:bodyPr>
          <a:lstStyle/>
          <a:p>
            <a:r>
              <a:rPr lang="en-US" sz="2800" dirty="0">
                <a:solidFill>
                  <a:schemeClr val="bg1"/>
                </a:solidFill>
              </a:rPr>
              <a:t>Keep phenomena central to instruction and assessment. Natural phenomena are observable events that occur in the universe that we can use our science knowledge to explain or predict. </a:t>
            </a:r>
          </a:p>
        </p:txBody>
      </p:sp>
      <p:sp>
        <p:nvSpPr>
          <p:cNvPr id="6" name="Title 5" hidden="1"/>
          <p:cNvSpPr>
            <a:spLocks noGrp="1"/>
          </p:cNvSpPr>
          <p:nvPr>
            <p:ph type="title"/>
          </p:nvPr>
        </p:nvSpPr>
        <p:spPr/>
        <p:txBody>
          <a:bodyPr/>
          <a:lstStyle/>
          <a:p>
            <a:r>
              <a:rPr lang="en-US" dirty="0" smtClean="0"/>
              <a:t>Keep Phenomenon Central</a:t>
            </a:r>
            <a:endParaRPr lang="en-US" dirty="0"/>
          </a:p>
        </p:txBody>
      </p:sp>
      <p:sp>
        <p:nvSpPr>
          <p:cNvPr id="9" name="Slide Number Placeholder 8"/>
          <p:cNvSpPr>
            <a:spLocks noGrp="1"/>
          </p:cNvSpPr>
          <p:nvPr>
            <p:ph type="sldNum" sz="quarter" idx="12"/>
          </p:nvPr>
        </p:nvSpPr>
        <p:spPr/>
        <p:txBody>
          <a:bodyPr/>
          <a:lstStyle/>
          <a:p>
            <a:fld id="{62A24955-AE2C-7045-8623-676839E8F9CA}" type="slidenum">
              <a:rPr lang="en-US" smtClean="0"/>
              <a:t>63</a:t>
            </a:fld>
            <a:endParaRPr lang="en-US"/>
          </a:p>
        </p:txBody>
      </p:sp>
    </p:spTree>
    <p:extLst>
      <p:ext uri="{BB962C8B-B14F-4D97-AF65-F5344CB8AC3E}">
        <p14:creationId xmlns:p14="http://schemas.microsoft.com/office/powerpoint/2010/main" val="288363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on Phenomena</a:t>
            </a:r>
            <a:endParaRPr lang="en-US" dirty="0"/>
          </a:p>
        </p:txBody>
      </p:sp>
      <p:sp>
        <p:nvSpPr>
          <p:cNvPr id="3" name="Text Placeholder 2"/>
          <p:cNvSpPr>
            <a:spLocks noGrp="1"/>
          </p:cNvSpPr>
          <p:nvPr>
            <p:ph type="body" sz="quarter" idx="13"/>
          </p:nvPr>
        </p:nvSpPr>
        <p:spPr>
          <a:xfrm>
            <a:off x="259762" y="1412710"/>
            <a:ext cx="9188715" cy="4901324"/>
          </a:xfrm>
        </p:spPr>
        <p:txBody>
          <a:bodyPr>
            <a:normAutofit/>
          </a:bodyPr>
          <a:lstStyle/>
          <a:p>
            <a:pPr marL="0" indent="0">
              <a:buNone/>
            </a:pPr>
            <a:r>
              <a:rPr lang="en-US" sz="2800" dirty="0" smtClean="0"/>
              <a:t>The most powerful phenomena in instruction are personally relevant or consequential to students.  Such phenomena highlight how science ideas help us explain aspects of real world contexts or design solutions to science-related problems that matter to students, their communities and society.</a:t>
            </a:r>
          </a:p>
          <a:p>
            <a:pPr marL="0" indent="0">
              <a:buNone/>
            </a:pPr>
            <a:endParaRPr lang="en-US" sz="2800" dirty="0"/>
          </a:p>
          <a:p>
            <a:pPr marL="0" indent="0">
              <a:buNone/>
            </a:pPr>
            <a:r>
              <a:rPr lang="en-US" sz="2800" dirty="0" smtClean="0"/>
              <a:t>The same is true for task scenarios that involve phenomena you want students to reason about.  Has that been your experience?</a:t>
            </a:r>
            <a:endParaRPr lang="en-US" sz="2800" dirty="0"/>
          </a:p>
        </p:txBody>
      </p:sp>
      <p:sp>
        <p:nvSpPr>
          <p:cNvPr id="4" name="Slide Number Placeholder 3"/>
          <p:cNvSpPr>
            <a:spLocks noGrp="1"/>
          </p:cNvSpPr>
          <p:nvPr>
            <p:ph type="sldNum" sz="quarter" idx="12"/>
          </p:nvPr>
        </p:nvSpPr>
        <p:spPr/>
        <p:txBody>
          <a:bodyPr/>
          <a:lstStyle/>
          <a:p>
            <a:fld id="{91BD7323-49BF-4C97-8773-5EC64C492009}" type="slidenum">
              <a:rPr lang="en-US" smtClean="0"/>
              <a:t>64</a:t>
            </a:fld>
            <a:endParaRPr lang="en-US"/>
          </a:p>
        </p:txBody>
      </p:sp>
    </p:spTree>
    <p:extLst>
      <p:ext uri="{BB962C8B-B14F-4D97-AF65-F5344CB8AC3E}">
        <p14:creationId xmlns:p14="http://schemas.microsoft.com/office/powerpoint/2010/main" val="3555845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Brainstorm Scenarios</a:t>
            </a:r>
            <a:endParaRPr lang="en-US" dirty="0"/>
          </a:p>
        </p:txBody>
      </p:sp>
      <p:sp>
        <p:nvSpPr>
          <p:cNvPr id="3" name="Text Placeholder 2"/>
          <p:cNvSpPr>
            <a:spLocks noGrp="1"/>
          </p:cNvSpPr>
          <p:nvPr>
            <p:ph type="body" sz="quarter" idx="13"/>
          </p:nvPr>
        </p:nvSpPr>
        <p:spPr>
          <a:xfrm>
            <a:off x="434600" y="1350085"/>
            <a:ext cx="9188715" cy="5146511"/>
          </a:xfrm>
        </p:spPr>
        <p:txBody>
          <a:bodyPr/>
          <a:lstStyle/>
          <a:p>
            <a:pPr marL="0" indent="0">
              <a:buNone/>
              <a:defRPr sz="1800">
                <a:solidFill>
                  <a:srgbClr val="000000"/>
                </a:solidFill>
                <a:effectLst/>
              </a:defRPr>
            </a:pPr>
            <a:r>
              <a:rPr lang="en-US" b="1" dirty="0">
                <a:solidFill>
                  <a:srgbClr val="000000"/>
                </a:solidFill>
                <a:latin typeface="Lato Regular"/>
                <a:cs typeface="Lato Regular"/>
              </a:rPr>
              <a:t>Criteria for </a:t>
            </a:r>
            <a:r>
              <a:rPr lang="en-US" b="1" dirty="0" smtClean="0">
                <a:solidFill>
                  <a:srgbClr val="000000"/>
                </a:solidFill>
                <a:latin typeface="Lato Regular"/>
                <a:cs typeface="Lato Regular"/>
              </a:rPr>
              <a:t>a task </a:t>
            </a:r>
            <a:r>
              <a:rPr lang="en-US" b="1" dirty="0">
                <a:solidFill>
                  <a:srgbClr val="000000"/>
                </a:solidFill>
                <a:latin typeface="Lato Regular"/>
                <a:cs typeface="Lato Regular"/>
              </a:rPr>
              <a:t>scenario…</a:t>
            </a:r>
          </a:p>
          <a:p>
            <a:pPr>
              <a:buFont typeface="+mj-lt"/>
              <a:buAutoNum type="arabicPeriod"/>
              <a:defRPr sz="1800">
                <a:solidFill>
                  <a:srgbClr val="000000"/>
                </a:solidFill>
                <a:effectLst/>
              </a:defRPr>
            </a:pPr>
            <a:r>
              <a:rPr lang="en-US" dirty="0">
                <a:solidFill>
                  <a:srgbClr val="000000"/>
                </a:solidFill>
                <a:latin typeface="Lato Regular"/>
                <a:cs typeface="Lato Regular"/>
              </a:rPr>
              <a:t>It should allow students from non-dominant communities (e.g., ELLs, students from poverty-impacted communities, differently abled) to fully engage with the task. We should design for them first! </a:t>
            </a:r>
          </a:p>
          <a:p>
            <a:pPr>
              <a:buFont typeface="+mj-lt"/>
              <a:buAutoNum type="arabicPeriod"/>
              <a:defRPr sz="1800">
                <a:solidFill>
                  <a:srgbClr val="000000"/>
                </a:solidFill>
                <a:effectLst/>
              </a:defRPr>
            </a:pPr>
            <a:r>
              <a:rPr lang="en-US" dirty="0">
                <a:solidFill>
                  <a:srgbClr val="000000"/>
                </a:solidFill>
                <a:latin typeface="Lato Regular"/>
                <a:cs typeface="Lato Regular"/>
              </a:rPr>
              <a:t>It should involve a compelling </a:t>
            </a:r>
            <a:r>
              <a:rPr lang="en-US" dirty="0" smtClean="0">
                <a:solidFill>
                  <a:srgbClr val="000000"/>
                </a:solidFill>
                <a:latin typeface="Lato Regular"/>
                <a:cs typeface="Lato Regular"/>
              </a:rPr>
              <a:t>phenomenon </a:t>
            </a:r>
            <a:r>
              <a:rPr lang="en-US" dirty="0">
                <a:solidFill>
                  <a:srgbClr val="000000"/>
                </a:solidFill>
                <a:latin typeface="Lato Regular"/>
                <a:cs typeface="Lato Regular"/>
              </a:rPr>
              <a:t>related to one or more of the DCIs being assessed—and not feel like a test-like task. It should beg for explanation! Make it more like an anchoring </a:t>
            </a:r>
            <a:r>
              <a:rPr lang="en-US" dirty="0" smtClean="0">
                <a:solidFill>
                  <a:srgbClr val="000000"/>
                </a:solidFill>
                <a:latin typeface="Lato Regular"/>
                <a:cs typeface="Lato Regular"/>
              </a:rPr>
              <a:t>phenomenon </a:t>
            </a:r>
            <a:r>
              <a:rPr lang="en-US" dirty="0">
                <a:solidFill>
                  <a:srgbClr val="000000"/>
                </a:solidFill>
                <a:latin typeface="Lato Regular"/>
                <a:cs typeface="Lato Regular"/>
              </a:rPr>
              <a:t>for an awesome, month-long unit. </a:t>
            </a:r>
          </a:p>
          <a:p>
            <a:pPr>
              <a:buFont typeface="+mj-lt"/>
              <a:buAutoNum type="arabicPeriod"/>
              <a:defRPr sz="1800">
                <a:solidFill>
                  <a:srgbClr val="000000"/>
                </a:solidFill>
                <a:effectLst/>
              </a:defRPr>
            </a:pPr>
            <a:r>
              <a:rPr lang="en-US" dirty="0">
                <a:solidFill>
                  <a:srgbClr val="000000"/>
                </a:solidFill>
                <a:latin typeface="Lato Regular"/>
                <a:cs typeface="Lato Regular"/>
              </a:rPr>
              <a:t>It should lend itself to a broad range of the science and engineering practices.</a:t>
            </a:r>
          </a:p>
          <a:p>
            <a:pPr>
              <a:buFont typeface="+mj-lt"/>
              <a:buAutoNum type="arabicPeriod"/>
              <a:defRPr sz="1800">
                <a:solidFill>
                  <a:srgbClr val="000000"/>
                </a:solidFill>
                <a:effectLst/>
              </a:defRPr>
            </a:pPr>
            <a:r>
              <a:rPr lang="en-US" dirty="0">
                <a:solidFill>
                  <a:srgbClr val="000000"/>
                </a:solidFill>
                <a:latin typeface="Lato Regular"/>
                <a:cs typeface="Lato Regular"/>
              </a:rPr>
              <a:t>It must be understandable quickly by students. </a:t>
            </a:r>
            <a:r>
              <a:rPr lang="en-US" dirty="0" smtClean="0">
                <a:solidFill>
                  <a:srgbClr val="000000"/>
                </a:solidFill>
                <a:latin typeface="Lato Regular"/>
                <a:cs typeface="Lato Regular"/>
              </a:rPr>
              <a:t>For </a:t>
            </a:r>
            <a:r>
              <a:rPr lang="en-US" dirty="0">
                <a:solidFill>
                  <a:srgbClr val="000000"/>
                </a:solidFill>
                <a:latin typeface="Lato Regular"/>
                <a:cs typeface="Lato Regular"/>
              </a:rPr>
              <a:t>this reason, selecting everyday situations can </a:t>
            </a:r>
            <a:br>
              <a:rPr lang="en-US" dirty="0">
                <a:solidFill>
                  <a:srgbClr val="000000"/>
                </a:solidFill>
                <a:latin typeface="Lato Regular"/>
                <a:cs typeface="Lato Regular"/>
              </a:rPr>
            </a:br>
            <a:r>
              <a:rPr lang="en-US" dirty="0">
                <a:solidFill>
                  <a:srgbClr val="000000"/>
                </a:solidFill>
                <a:latin typeface="Lato Regular"/>
                <a:cs typeface="Lato Regular"/>
              </a:rPr>
              <a:t>be useful. </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65</a:t>
            </a:fld>
            <a:endParaRPr lang="en-US"/>
          </a:p>
        </p:txBody>
      </p:sp>
    </p:spTree>
    <p:extLst>
      <p:ext uri="{BB962C8B-B14F-4D97-AF65-F5344CB8AC3E}">
        <p14:creationId xmlns:p14="http://schemas.microsoft.com/office/powerpoint/2010/main" val="129030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ample brainstorm" title="screen sh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7785" y="927358"/>
            <a:ext cx="5249862" cy="566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descr="IMG_7693.JPG" title="decorativ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694600" y="4368800"/>
            <a:ext cx="2684463" cy="201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IMG_7688.JPG" title="decorativ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9643" y="187488"/>
            <a:ext cx="3006725" cy="371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4352313" y="163513"/>
            <a:ext cx="5625334" cy="568815"/>
          </a:xfrm>
          <a:prstGeom prst="rect">
            <a:avLst/>
          </a:prstGeom>
          <a:noFill/>
          <a:ln w="9525">
            <a:noFill/>
            <a:miter lim="800000"/>
            <a:headEnd/>
            <a:tailEnd/>
          </a:ln>
        </p:spPr>
        <p:txBody>
          <a:bodyPr wrap="square" lIns="45157" tIns="22577" rIns="45157" bIns="22577">
            <a:prstTxWarp prst="textNoShape">
              <a:avLst/>
            </a:prstTxWarp>
            <a:spAutoFit/>
          </a:bodyPr>
          <a:lstStyle/>
          <a:p>
            <a:pPr algn="r" defTabSz="451593" fontAlgn="base">
              <a:spcBef>
                <a:spcPct val="0"/>
              </a:spcBef>
              <a:spcAft>
                <a:spcPct val="0"/>
              </a:spcAft>
              <a:tabLst>
                <a:tab pos="2365703" algn="l"/>
              </a:tabLst>
            </a:pPr>
            <a:r>
              <a:rPr lang="en-US" sz="3400" dirty="0">
                <a:solidFill>
                  <a:schemeClr val="bg2">
                    <a:lumMod val="25000"/>
                  </a:schemeClr>
                </a:solidFill>
                <a:latin typeface="Lato Heavy"/>
                <a:ea typeface="Gill Sans" charset="0"/>
                <a:cs typeface="Lato Heavy"/>
                <a:sym typeface="Gill Sans" charset="0"/>
              </a:rPr>
              <a:t>Sample Scenario Brainstorm</a:t>
            </a:r>
          </a:p>
        </p:txBody>
      </p:sp>
      <p:sp>
        <p:nvSpPr>
          <p:cNvPr id="2" name="Title 1" hidden="1"/>
          <p:cNvSpPr>
            <a:spLocks noGrp="1"/>
          </p:cNvSpPr>
          <p:nvPr>
            <p:ph type="title"/>
          </p:nvPr>
        </p:nvSpPr>
        <p:spPr/>
        <p:txBody>
          <a:bodyPr/>
          <a:lstStyle/>
          <a:p>
            <a:r>
              <a:rPr lang="en-US" dirty="0" smtClean="0"/>
              <a:t>Sample Scenario Brainstorm</a:t>
            </a:r>
            <a:endParaRPr lang="en-US" dirty="0"/>
          </a:p>
        </p:txBody>
      </p:sp>
      <p:sp>
        <p:nvSpPr>
          <p:cNvPr id="3" name="Slide Number Placeholder 2"/>
          <p:cNvSpPr>
            <a:spLocks noGrp="1"/>
          </p:cNvSpPr>
          <p:nvPr>
            <p:ph type="sldNum" sz="quarter" idx="12"/>
          </p:nvPr>
        </p:nvSpPr>
        <p:spPr/>
        <p:txBody>
          <a:bodyPr/>
          <a:lstStyle/>
          <a:p>
            <a:fld id="{62A24955-AE2C-7045-8623-676839E8F9CA}" type="slidenum">
              <a:rPr lang="en-US" smtClean="0"/>
              <a:t>66</a:t>
            </a:fld>
            <a:endParaRPr lang="en-US"/>
          </a:p>
        </p:txBody>
      </p:sp>
    </p:spTree>
    <p:extLst>
      <p:ext uri="{BB962C8B-B14F-4D97-AF65-F5344CB8AC3E}">
        <p14:creationId xmlns:p14="http://schemas.microsoft.com/office/powerpoint/2010/main" val="27177560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Workshop the Scenarios</a:t>
            </a:r>
            <a:endParaRPr lang="en-US" dirty="0"/>
          </a:p>
        </p:txBody>
      </p:sp>
      <p:sp>
        <p:nvSpPr>
          <p:cNvPr id="3" name="Text Placeholder 2"/>
          <p:cNvSpPr>
            <a:spLocks noGrp="1"/>
          </p:cNvSpPr>
          <p:nvPr>
            <p:ph type="body" sz="quarter" idx="13"/>
          </p:nvPr>
        </p:nvSpPr>
        <p:spPr>
          <a:xfrm>
            <a:off x="555786" y="1222607"/>
            <a:ext cx="9188715" cy="4901324"/>
          </a:xfrm>
        </p:spPr>
        <p:txBody>
          <a:bodyPr>
            <a:normAutofit fontScale="77500" lnSpcReduction="20000"/>
          </a:bodyPr>
          <a:lstStyle/>
          <a:p>
            <a:pPr marL="514350" indent="-514350">
              <a:buFont typeface="+mj-lt"/>
              <a:buAutoNum type="arabicPeriod"/>
            </a:pPr>
            <a:r>
              <a:rPr lang="en-US" dirty="0" smtClean="0">
                <a:solidFill>
                  <a:prstClr val="black"/>
                </a:solidFill>
                <a:latin typeface="Lato Regular"/>
                <a:cs typeface="Lato Regular"/>
              </a:rPr>
              <a:t>How do you think the </a:t>
            </a:r>
            <a:r>
              <a:rPr lang="en-US" dirty="0">
                <a:solidFill>
                  <a:prstClr val="black"/>
                </a:solidFill>
                <a:latin typeface="Lato Regular"/>
                <a:cs typeface="Lato Regular"/>
              </a:rPr>
              <a:t>leading scenarios </a:t>
            </a:r>
            <a:r>
              <a:rPr lang="en-US" dirty="0" smtClean="0">
                <a:solidFill>
                  <a:prstClr val="black"/>
                </a:solidFill>
                <a:latin typeface="Lato Regular"/>
                <a:cs typeface="Lato Regular"/>
              </a:rPr>
              <a:t>relate </a:t>
            </a:r>
            <a:r>
              <a:rPr lang="en-US" dirty="0">
                <a:solidFill>
                  <a:prstClr val="black"/>
                </a:solidFill>
                <a:latin typeface="Lato Regular"/>
                <a:cs typeface="Lato Regular"/>
              </a:rPr>
              <a:t>to your learning performance? Describe how. </a:t>
            </a:r>
            <a:endParaRPr lang="en-US" dirty="0" smtClean="0">
              <a:solidFill>
                <a:prstClr val="black"/>
              </a:solidFill>
              <a:latin typeface="Lato Regular"/>
              <a:cs typeface="Lato Regular"/>
            </a:endParaRPr>
          </a:p>
          <a:p>
            <a:pPr marL="514350" indent="-514350">
              <a:buFont typeface="+mj-lt"/>
              <a:buAutoNum type="arabicPeriod"/>
            </a:pPr>
            <a:endParaRPr lang="en-US" dirty="0" smtClean="0">
              <a:solidFill>
                <a:prstClr val="black"/>
              </a:solidFill>
              <a:latin typeface="Lato Regular"/>
              <a:cs typeface="Lato Regular"/>
            </a:endParaRPr>
          </a:p>
          <a:p>
            <a:pPr marL="514350" indent="-514350">
              <a:buFont typeface="+mj-lt"/>
              <a:buAutoNum type="arabicPeriod"/>
            </a:pPr>
            <a:r>
              <a:rPr lang="en-US" dirty="0" smtClean="0">
                <a:solidFill>
                  <a:prstClr val="black"/>
                </a:solidFill>
                <a:latin typeface="Lato Regular"/>
                <a:cs typeface="Lato Regular"/>
              </a:rPr>
              <a:t>Relate </a:t>
            </a:r>
            <a:r>
              <a:rPr lang="en-US" dirty="0">
                <a:solidFill>
                  <a:prstClr val="black"/>
                </a:solidFill>
                <a:latin typeface="Lato Regular"/>
                <a:cs typeface="Lato Regular"/>
              </a:rPr>
              <a:t>the criteria to the leading scenarios. Does it centrally focus on relevant phenomena? How interesting and relevant might each be to your students? Are there confusing cultural components? </a:t>
            </a:r>
          </a:p>
          <a:p>
            <a:endParaRPr lang="en-US" dirty="0">
              <a:solidFill>
                <a:prstClr val="black"/>
              </a:solidFill>
              <a:latin typeface="Lato Regular"/>
              <a:cs typeface="Lato Regular"/>
            </a:endParaRPr>
          </a:p>
          <a:p>
            <a:endParaRPr lang="en-US" dirty="0" smtClean="0">
              <a:solidFill>
                <a:prstClr val="black"/>
              </a:solidFill>
              <a:latin typeface="Lato Regular"/>
              <a:cs typeface="Lato Regular"/>
            </a:endParaRPr>
          </a:p>
          <a:p>
            <a:pPr marL="0" indent="0">
              <a:buNone/>
            </a:pPr>
            <a:r>
              <a:rPr lang="en-US" dirty="0" smtClean="0">
                <a:solidFill>
                  <a:prstClr val="black"/>
                </a:solidFill>
                <a:latin typeface="Lato Regular"/>
                <a:cs typeface="Lato Regular"/>
              </a:rPr>
              <a:t>After </a:t>
            </a:r>
            <a:r>
              <a:rPr lang="en-US" dirty="0">
                <a:solidFill>
                  <a:prstClr val="black"/>
                </a:solidFill>
                <a:latin typeface="Lato Regular"/>
                <a:cs typeface="Lato Regular"/>
              </a:rPr>
              <a:t>the discussion, select the best scenario and craft student-facing language for it. It should be lean, but clear. Perhaps include a clarifying picture or diagram. </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67</a:t>
            </a:fld>
            <a:endParaRPr lang="en-US"/>
          </a:p>
        </p:txBody>
      </p:sp>
    </p:spTree>
    <p:extLst>
      <p:ext uri="{BB962C8B-B14F-4D97-AF65-F5344CB8AC3E}">
        <p14:creationId xmlns:p14="http://schemas.microsoft.com/office/powerpoint/2010/main" val="972069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Text Placeholder 2"/>
          <p:cNvSpPr>
            <a:spLocks noGrp="1"/>
          </p:cNvSpPr>
          <p:nvPr>
            <p:ph type="body" sz="quarter" idx="13"/>
          </p:nvPr>
        </p:nvSpPr>
        <p:spPr>
          <a:xfrm>
            <a:off x="346466" y="1288709"/>
            <a:ext cx="9188715" cy="4901324"/>
          </a:xfrm>
        </p:spPr>
        <p:txBody>
          <a:bodyPr/>
          <a:lstStyle/>
          <a:p>
            <a:endParaRPr lang="en-US" dirty="0" smtClean="0"/>
          </a:p>
          <a:p>
            <a:pPr marL="0" indent="0" algn="ctr">
              <a:buNone/>
            </a:pPr>
            <a:r>
              <a:rPr lang="en-US" sz="4800" i="1" dirty="0" smtClean="0"/>
              <a:t>What did you learn about identifying a scenario so that it is relevant, clear and fair?</a:t>
            </a:r>
            <a:endParaRPr lang="en-US" sz="4800" i="1" dirty="0"/>
          </a:p>
        </p:txBody>
      </p:sp>
      <p:sp>
        <p:nvSpPr>
          <p:cNvPr id="4" name="Slide Number Placeholder 3"/>
          <p:cNvSpPr>
            <a:spLocks noGrp="1"/>
          </p:cNvSpPr>
          <p:nvPr>
            <p:ph type="sldNum" sz="quarter" idx="12"/>
          </p:nvPr>
        </p:nvSpPr>
        <p:spPr/>
        <p:txBody>
          <a:bodyPr/>
          <a:lstStyle/>
          <a:p>
            <a:fld id="{91BD7323-49BF-4C97-8773-5EC64C492009}" type="slidenum">
              <a:rPr lang="en-US" smtClean="0"/>
              <a:t>68</a:t>
            </a:fld>
            <a:endParaRPr lang="en-US"/>
          </a:p>
        </p:txBody>
      </p:sp>
    </p:spTree>
    <p:extLst>
      <p:ext uri="{BB962C8B-B14F-4D97-AF65-F5344CB8AC3E}">
        <p14:creationId xmlns:p14="http://schemas.microsoft.com/office/powerpoint/2010/main" val="2618066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5"/>
          <p:cNvSpPr txBox="1">
            <a:spLocks/>
          </p:cNvSpPr>
          <p:nvPr/>
        </p:nvSpPr>
        <p:spPr bwMode="auto">
          <a:xfrm>
            <a:off x="1110051" y="1124772"/>
            <a:ext cx="4332295" cy="1346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64" tIns="45683" rIns="91364" bIns="45683"/>
          <a:lstStyle>
            <a:lvl1pPr marL="485775" indent="-485775" defTabSz="649288">
              <a:defRPr sz="2400">
                <a:solidFill>
                  <a:schemeClr val="tx1"/>
                </a:solidFill>
                <a:latin typeface="Arial" charset="0"/>
                <a:ea typeface="ＭＳ Ｐゴシック" charset="0"/>
                <a:cs typeface="ＭＳ Ｐゴシック" charset="0"/>
              </a:defRPr>
            </a:lvl1pPr>
            <a:lvl2pPr marL="742950" indent="-285750" defTabSz="649288">
              <a:defRPr sz="2400">
                <a:solidFill>
                  <a:schemeClr val="tx1"/>
                </a:solidFill>
                <a:latin typeface="Arial" charset="0"/>
                <a:ea typeface="ＭＳ Ｐゴシック" charset="0"/>
              </a:defRPr>
            </a:lvl2pPr>
            <a:lvl3pPr marL="1143000" indent="-228600" defTabSz="649288">
              <a:defRPr sz="2400">
                <a:solidFill>
                  <a:schemeClr val="tx1"/>
                </a:solidFill>
                <a:latin typeface="Arial" charset="0"/>
                <a:ea typeface="ＭＳ Ｐゴシック" charset="0"/>
              </a:defRPr>
            </a:lvl3pPr>
            <a:lvl4pPr marL="1600200" indent="-228600" defTabSz="649288">
              <a:defRPr sz="2400">
                <a:solidFill>
                  <a:schemeClr val="tx1"/>
                </a:solidFill>
                <a:latin typeface="Arial" charset="0"/>
                <a:ea typeface="ＭＳ Ｐゴシック" charset="0"/>
              </a:defRPr>
            </a:lvl4pPr>
            <a:lvl5pPr marL="2057400" indent="-228600" defTabSz="649288">
              <a:defRPr sz="2400">
                <a:solidFill>
                  <a:schemeClr val="tx1"/>
                </a:solidFill>
                <a:latin typeface="Arial" charset="0"/>
                <a:ea typeface="ＭＳ Ｐゴシック" charset="0"/>
              </a:defRPr>
            </a:lvl5pPr>
            <a:lvl6pPr marL="2514600" indent="-228600" defTabSz="6492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92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92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9288"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ct val="20000"/>
              </a:spcBef>
            </a:pPr>
            <a:r>
              <a:rPr lang="en-US" dirty="0">
                <a:solidFill>
                  <a:srgbClr val="000000"/>
                </a:solidFill>
                <a:latin typeface="Lato Regular"/>
                <a:cs typeface="Lato Regular"/>
              </a:rPr>
              <a:t>Start with either your selected SEP or CCC. Use…</a:t>
            </a:r>
          </a:p>
          <a:p>
            <a:pPr marL="0" indent="0">
              <a:spcBef>
                <a:spcPct val="20000"/>
              </a:spcBef>
            </a:pPr>
            <a:endParaRPr lang="en-US" dirty="0">
              <a:solidFill>
                <a:srgbClr val="000000"/>
              </a:solidFill>
              <a:latin typeface="Lato Regular"/>
              <a:cs typeface="Lato Regular"/>
            </a:endParaRPr>
          </a:p>
          <a:p>
            <a:pPr marL="342900" indent="-342900">
              <a:spcBef>
                <a:spcPct val="20000"/>
              </a:spcBef>
              <a:buFont typeface="Arial"/>
              <a:buChar char="•"/>
            </a:pPr>
            <a:r>
              <a:rPr lang="en-US" dirty="0">
                <a:solidFill>
                  <a:srgbClr val="000000"/>
                </a:solidFill>
                <a:latin typeface="Lato Regular"/>
                <a:cs typeface="Lato Regular"/>
                <a:hlinkClick r:id="rId3"/>
              </a:rPr>
              <a:t>science and engineering practices task formats</a:t>
            </a:r>
            <a:r>
              <a:rPr lang="en-US" dirty="0">
                <a:solidFill>
                  <a:srgbClr val="000000"/>
                </a:solidFill>
                <a:latin typeface="Lato Regular"/>
                <a:cs typeface="Lato Regular"/>
              </a:rPr>
              <a:t> or </a:t>
            </a:r>
          </a:p>
          <a:p>
            <a:pPr marL="342900" indent="-342900">
              <a:spcBef>
                <a:spcPct val="20000"/>
              </a:spcBef>
              <a:buFont typeface="Arial"/>
              <a:buChar char="•"/>
            </a:pPr>
            <a:endParaRPr lang="en-US" dirty="0">
              <a:solidFill>
                <a:srgbClr val="000000"/>
              </a:solidFill>
              <a:latin typeface="Lato Regular"/>
              <a:cs typeface="Lato Regular"/>
              <a:hlinkClick r:id="rId4"/>
            </a:endParaRPr>
          </a:p>
          <a:p>
            <a:pPr marL="342900" indent="-342900">
              <a:spcBef>
                <a:spcPct val="20000"/>
              </a:spcBef>
              <a:buFont typeface="Arial"/>
              <a:buChar char="•"/>
            </a:pPr>
            <a:r>
              <a:rPr lang="en-US" dirty="0">
                <a:solidFill>
                  <a:srgbClr val="000000"/>
                </a:solidFill>
                <a:latin typeface="Lato Regular"/>
                <a:cs typeface="Lato Regular"/>
                <a:hlinkClick r:id="rId4"/>
              </a:rPr>
              <a:t>crosscutting concept prompts</a:t>
            </a:r>
            <a:endParaRPr lang="en-US" dirty="0">
              <a:solidFill>
                <a:srgbClr val="000000"/>
              </a:solidFill>
              <a:latin typeface="Lato Regular"/>
              <a:cs typeface="Lato Regular"/>
            </a:endParaRPr>
          </a:p>
          <a:p>
            <a:pPr marL="26987" indent="0" defTabSz="1079500">
              <a:lnSpc>
                <a:spcPct val="115000"/>
              </a:lnSpc>
              <a:buClr>
                <a:schemeClr val="dk1"/>
              </a:buClr>
              <a:buSzPct val="100000"/>
            </a:pPr>
            <a:endParaRPr lang="en-US" dirty="0">
              <a:solidFill>
                <a:schemeClr val="dk1"/>
              </a:solidFill>
              <a:latin typeface="Arial"/>
              <a:ea typeface="Arial"/>
              <a:cs typeface="Arial"/>
            </a:endParaRPr>
          </a:p>
          <a:p>
            <a:pPr marL="26987" indent="0" defTabSz="1079500">
              <a:lnSpc>
                <a:spcPct val="115000"/>
              </a:lnSpc>
              <a:buClr>
                <a:schemeClr val="dk1"/>
              </a:buClr>
              <a:buSzPct val="100000"/>
            </a:pPr>
            <a:r>
              <a:rPr lang="en-US" dirty="0">
                <a:solidFill>
                  <a:schemeClr val="dk1"/>
                </a:solidFill>
                <a:latin typeface="Arial"/>
                <a:ea typeface="Arial"/>
                <a:cs typeface="Arial"/>
              </a:rPr>
              <a:t>Consider how are you connecting the chosen SEP and/or CCCs to the disciplinary concept (DCIs). </a:t>
            </a: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a:spcBef>
                <a:spcPct val="20000"/>
              </a:spcBef>
              <a:buFont typeface="Arial" charset="0"/>
              <a:buChar char="•"/>
            </a:pPr>
            <a:endParaRPr lang="en-US" dirty="0">
              <a:solidFill>
                <a:srgbClr val="000000"/>
              </a:solidFill>
              <a:latin typeface="Avenir Next Medium" charset="0"/>
            </a:endParaRPr>
          </a:p>
          <a:p>
            <a:pPr marL="0" indent="0">
              <a:spcBef>
                <a:spcPct val="20000"/>
              </a:spcBef>
            </a:pPr>
            <a:endParaRPr lang="en-US" dirty="0">
              <a:solidFill>
                <a:srgbClr val="000000"/>
              </a:solidFill>
              <a:latin typeface="Avenir Next Medium" charset="0"/>
              <a:hlinkClick r:id="rId5"/>
            </a:endParaRPr>
          </a:p>
        </p:txBody>
      </p:sp>
      <p:grpSp>
        <p:nvGrpSpPr>
          <p:cNvPr id="11" name="Group 10" descr="image of STEM teaching tools briefs" title="screenshot"/>
          <p:cNvGrpSpPr/>
          <p:nvPr/>
        </p:nvGrpSpPr>
        <p:grpSpPr>
          <a:xfrm>
            <a:off x="4550607" y="1734423"/>
            <a:ext cx="4656667" cy="4616814"/>
            <a:chOff x="5662844" y="959696"/>
            <a:chExt cx="4656667" cy="4616814"/>
          </a:xfrm>
        </p:grpSpPr>
        <p:pic>
          <p:nvPicPr>
            <p:cNvPr id="7" name="Picture 6" descr="Screen Shot 2016-02-17 at 7.45.11 PM.png" title="decorativ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5298" y="959696"/>
              <a:ext cx="3539315" cy="1808817"/>
            </a:xfrm>
            <a:prstGeom prst="rect">
              <a:avLst/>
            </a:prstGeom>
            <a:ln>
              <a:solidFill>
                <a:schemeClr val="tx1"/>
              </a:solidFill>
            </a:ln>
          </p:spPr>
        </p:pic>
        <p:sp>
          <p:nvSpPr>
            <p:cNvPr id="2" name="Rectangle 1"/>
            <p:cNvSpPr/>
            <p:nvPr/>
          </p:nvSpPr>
          <p:spPr>
            <a:xfrm>
              <a:off x="6367334" y="2759303"/>
              <a:ext cx="3952176" cy="369332"/>
            </a:xfrm>
            <a:prstGeom prst="rect">
              <a:avLst/>
            </a:prstGeom>
          </p:spPr>
          <p:txBody>
            <a:bodyPr wrap="square">
              <a:spAutoFit/>
            </a:bodyPr>
            <a:lstStyle/>
            <a:p>
              <a:pPr algn="r">
                <a:spcBef>
                  <a:spcPct val="20000"/>
                </a:spcBef>
              </a:pPr>
              <a:r>
                <a:rPr lang="en-US" dirty="0">
                  <a:solidFill>
                    <a:srgbClr val="2E6240"/>
                  </a:solidFill>
                  <a:latin typeface="Lato Heavy"/>
                  <a:cs typeface="Lato Heavy"/>
                  <a:hlinkClick r:id="rId7"/>
                </a:rPr>
                <a:t>STEMteachingtools.org/brief/30 </a:t>
              </a:r>
              <a:endParaRPr lang="en-US" dirty="0">
                <a:solidFill>
                  <a:srgbClr val="2E6240"/>
                </a:solidFill>
                <a:latin typeface="Lato Heavy"/>
                <a:cs typeface="Lato Heavy"/>
              </a:endParaRPr>
            </a:p>
          </p:txBody>
        </p:sp>
        <p:pic>
          <p:nvPicPr>
            <p:cNvPr id="8" name="Picture 7" descr="STT41-CCC-prompts-card.png" title="decorative"/>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55298" y="3203347"/>
              <a:ext cx="3539315" cy="2042154"/>
            </a:xfrm>
            <a:prstGeom prst="rect">
              <a:avLst/>
            </a:prstGeom>
          </p:spPr>
        </p:pic>
        <p:sp>
          <p:nvSpPr>
            <p:cNvPr id="9" name="Rectangle 8"/>
            <p:cNvSpPr/>
            <p:nvPr/>
          </p:nvSpPr>
          <p:spPr>
            <a:xfrm>
              <a:off x="5662844" y="5207178"/>
              <a:ext cx="4656667" cy="369332"/>
            </a:xfrm>
            <a:prstGeom prst="rect">
              <a:avLst/>
            </a:prstGeom>
          </p:spPr>
          <p:txBody>
            <a:bodyPr wrap="square">
              <a:spAutoFit/>
            </a:bodyPr>
            <a:lstStyle/>
            <a:p>
              <a:pPr algn="r">
                <a:spcBef>
                  <a:spcPct val="20000"/>
                </a:spcBef>
              </a:pPr>
              <a:r>
                <a:rPr lang="en-US" dirty="0">
                  <a:solidFill>
                    <a:srgbClr val="2E6240"/>
                  </a:solidFill>
                  <a:latin typeface="Lato Heavy"/>
                  <a:cs typeface="Lato Heavy"/>
                  <a:hlinkClick r:id="rId7"/>
                </a:rPr>
                <a:t>STEMteachingtools.org/brief/41 </a:t>
              </a:r>
              <a:endParaRPr lang="en-US" dirty="0">
                <a:solidFill>
                  <a:srgbClr val="2E6240"/>
                </a:solidFill>
                <a:latin typeface="Lato Heavy"/>
                <a:cs typeface="Lato Heavy"/>
              </a:endParaRPr>
            </a:p>
          </p:txBody>
        </p:sp>
      </p:grpSp>
      <p:sp>
        <p:nvSpPr>
          <p:cNvPr id="10" name="Title 9"/>
          <p:cNvSpPr>
            <a:spLocks noGrp="1"/>
          </p:cNvSpPr>
          <p:nvPr>
            <p:ph type="title"/>
          </p:nvPr>
        </p:nvSpPr>
        <p:spPr>
          <a:xfrm>
            <a:off x="401913" y="158305"/>
            <a:ext cx="8596668" cy="1320800"/>
          </a:xfrm>
        </p:spPr>
        <p:txBody>
          <a:bodyPr>
            <a:normAutofit fontScale="90000"/>
          </a:bodyPr>
          <a:lstStyle/>
          <a:p>
            <a:r>
              <a:rPr lang="en-US" dirty="0" smtClean="0"/>
              <a:t>STEP 5:  Build 2D or 3D Questions</a:t>
            </a:r>
            <a:endParaRPr lang="en-US" dirty="0"/>
          </a:p>
        </p:txBody>
      </p:sp>
      <p:sp>
        <p:nvSpPr>
          <p:cNvPr id="3" name="Slide Number Placeholder 2"/>
          <p:cNvSpPr>
            <a:spLocks noGrp="1"/>
          </p:cNvSpPr>
          <p:nvPr>
            <p:ph type="sldNum" sz="quarter" idx="12"/>
          </p:nvPr>
        </p:nvSpPr>
        <p:spPr/>
        <p:txBody>
          <a:bodyPr/>
          <a:lstStyle/>
          <a:p>
            <a:fld id="{91BD7323-49BF-4C97-8773-5EC64C492009}" type="slidenum">
              <a:rPr lang="en-US" smtClean="0"/>
              <a:t>69</a:t>
            </a:fld>
            <a:endParaRPr lang="en-US"/>
          </a:p>
        </p:txBody>
      </p:sp>
    </p:spTree>
    <p:extLst>
      <p:ext uri="{BB962C8B-B14F-4D97-AF65-F5344CB8AC3E}">
        <p14:creationId xmlns:p14="http://schemas.microsoft.com/office/powerpoint/2010/main" val="192741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4"/>
          <p:cNvSpPr txBox="1">
            <a:spLocks noGrp="1"/>
          </p:cNvSpPr>
          <p:nvPr>
            <p:ph type="title" idx="4294967295"/>
          </p:nvPr>
        </p:nvSpPr>
        <p:spPr>
          <a:xfrm>
            <a:off x="0" y="274638"/>
            <a:ext cx="8229600" cy="1143000"/>
          </a:xfrm>
          <a:prstGeom prst="rect">
            <a:avLst/>
          </a:prstGeom>
          <a:noFill/>
          <a:ln>
            <a:noFill/>
          </a:ln>
        </p:spPr>
        <p:txBody>
          <a:bodyPr spcFirstLastPara="1" vert="horz" wrap="square" lIns="91425" tIns="45700" rIns="91425" bIns="45700" rtlCol="0" anchor="t" anchorCtr="0">
            <a:noAutofit/>
          </a:bodyPr>
          <a:lstStyle/>
          <a:p>
            <a:pPr algn="l">
              <a:buSzPts val="3600"/>
            </a:pPr>
            <a:r>
              <a:rPr lang="en-US" sz="3600"/>
              <a:t>3D standards require us to think about assessment differently </a:t>
            </a:r>
            <a:endParaRPr/>
          </a:p>
        </p:txBody>
      </p:sp>
      <p:pic>
        <p:nvPicPr>
          <p:cNvPr id="432" name="Google Shape;432;p74" descr="A framework for K-12 science education" title="book cover"/>
          <p:cNvPicPr preferRelativeResize="0"/>
          <p:nvPr/>
        </p:nvPicPr>
        <p:blipFill rotWithShape="1">
          <a:blip r:embed="rId3">
            <a:alphaModFix/>
          </a:blip>
          <a:srcRect/>
          <a:stretch/>
        </p:blipFill>
        <p:spPr>
          <a:xfrm>
            <a:off x="2223676" y="1638967"/>
            <a:ext cx="3311132" cy="4013490"/>
          </a:xfrm>
          <a:prstGeom prst="rect">
            <a:avLst/>
          </a:prstGeom>
          <a:noFill/>
          <a:ln>
            <a:noFill/>
          </a:ln>
        </p:spPr>
      </p:pic>
      <p:grpSp>
        <p:nvGrpSpPr>
          <p:cNvPr id="433" name="Google Shape;433;p74" descr="performance expectations are intersection of disciplinary core ideas, science and engineering practices, and cross cutting concepts." title="venn diagram"/>
          <p:cNvGrpSpPr/>
          <p:nvPr/>
        </p:nvGrpSpPr>
        <p:grpSpPr>
          <a:xfrm>
            <a:off x="7274849" y="2426939"/>
            <a:ext cx="2512233" cy="2311668"/>
            <a:chOff x="5163041" y="2253911"/>
            <a:chExt cx="2512233" cy="2311668"/>
          </a:xfrm>
        </p:grpSpPr>
        <p:grpSp>
          <p:nvGrpSpPr>
            <p:cNvPr id="434" name="Google Shape;434;p74"/>
            <p:cNvGrpSpPr/>
            <p:nvPr/>
          </p:nvGrpSpPr>
          <p:grpSpPr>
            <a:xfrm>
              <a:off x="5163041" y="3097789"/>
              <a:ext cx="1429500" cy="1450500"/>
              <a:chOff x="4866289" y="2017196"/>
              <a:chExt cx="1429500" cy="1450500"/>
            </a:xfrm>
          </p:grpSpPr>
          <p:sp>
            <p:nvSpPr>
              <p:cNvPr id="435" name="Google Shape;435;p74"/>
              <p:cNvSpPr/>
              <p:nvPr/>
            </p:nvSpPr>
            <p:spPr>
              <a:xfrm>
                <a:off x="4866289" y="2017196"/>
                <a:ext cx="1429500" cy="1450500"/>
              </a:xfrm>
              <a:prstGeom prst="ellipse">
                <a:avLst/>
              </a:prstGeom>
              <a:solidFill>
                <a:srgbClr val="085594"/>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36" name="Google Shape;436;p74"/>
              <p:cNvSpPr txBox="1"/>
              <p:nvPr/>
            </p:nvSpPr>
            <p:spPr>
              <a:xfrm>
                <a:off x="5181600" y="2554014"/>
                <a:ext cx="725400" cy="369300"/>
              </a:xfrm>
              <a:prstGeom prst="rect">
                <a:avLst/>
              </a:prstGeom>
              <a:noFill/>
              <a:ln>
                <a:noFill/>
              </a:ln>
            </p:spPr>
            <p:txBody>
              <a:bodyPr spcFirstLastPara="1" wrap="square" lIns="91425" tIns="45700" rIns="91425" bIns="45700" anchor="t" anchorCtr="0">
                <a:noAutofit/>
              </a:bodyPr>
              <a:lstStyle/>
              <a:p>
                <a:r>
                  <a:rPr lang="en-US" b="1">
                    <a:solidFill>
                      <a:schemeClr val="lt1"/>
                    </a:solidFill>
                    <a:latin typeface="Calibri"/>
                    <a:ea typeface="Calibri"/>
                    <a:cs typeface="Calibri"/>
                    <a:sym typeface="Calibri"/>
                  </a:rPr>
                  <a:t>SEPs</a:t>
                </a:r>
                <a:endParaRPr/>
              </a:p>
            </p:txBody>
          </p:sp>
        </p:grpSp>
        <p:grpSp>
          <p:nvGrpSpPr>
            <p:cNvPr id="437" name="Google Shape;437;p74"/>
            <p:cNvGrpSpPr/>
            <p:nvPr/>
          </p:nvGrpSpPr>
          <p:grpSpPr>
            <a:xfrm>
              <a:off x="5643753" y="2253911"/>
              <a:ext cx="1429500" cy="1450500"/>
              <a:chOff x="5906924" y="2047938"/>
              <a:chExt cx="1429500" cy="1450500"/>
            </a:xfrm>
          </p:grpSpPr>
          <p:sp>
            <p:nvSpPr>
              <p:cNvPr id="438" name="Google Shape;438;p74"/>
              <p:cNvSpPr/>
              <p:nvPr/>
            </p:nvSpPr>
            <p:spPr>
              <a:xfrm>
                <a:off x="5906924" y="2047938"/>
                <a:ext cx="1429500" cy="1450500"/>
              </a:xfrm>
              <a:prstGeom prst="ellipse">
                <a:avLst/>
              </a:prstGeom>
              <a:solidFill>
                <a:srgbClr val="F6812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39" name="Google Shape;439;p74"/>
              <p:cNvSpPr txBox="1"/>
              <p:nvPr/>
            </p:nvSpPr>
            <p:spPr>
              <a:xfrm>
                <a:off x="6269586" y="2588486"/>
                <a:ext cx="725400" cy="369300"/>
              </a:xfrm>
              <a:prstGeom prst="rect">
                <a:avLst/>
              </a:prstGeom>
              <a:noFill/>
              <a:ln>
                <a:noFill/>
              </a:ln>
            </p:spPr>
            <p:txBody>
              <a:bodyPr spcFirstLastPara="1" wrap="square" lIns="91425" tIns="45700" rIns="91425" bIns="45700" anchor="t" anchorCtr="0">
                <a:noAutofit/>
              </a:bodyPr>
              <a:lstStyle/>
              <a:p>
                <a:r>
                  <a:rPr lang="en-US" b="1">
                    <a:solidFill>
                      <a:schemeClr val="lt1"/>
                    </a:solidFill>
                    <a:latin typeface="Calibri"/>
                    <a:ea typeface="Calibri"/>
                    <a:cs typeface="Calibri"/>
                    <a:sym typeface="Calibri"/>
                  </a:rPr>
                  <a:t>DCIs</a:t>
                </a:r>
                <a:endParaRPr/>
              </a:p>
            </p:txBody>
          </p:sp>
        </p:grpSp>
        <p:grpSp>
          <p:nvGrpSpPr>
            <p:cNvPr id="440" name="Google Shape;440;p74"/>
            <p:cNvGrpSpPr/>
            <p:nvPr/>
          </p:nvGrpSpPr>
          <p:grpSpPr>
            <a:xfrm>
              <a:off x="6245774" y="3115079"/>
              <a:ext cx="1429500" cy="1450500"/>
              <a:chOff x="6947559" y="2078680"/>
              <a:chExt cx="1429500" cy="1450500"/>
            </a:xfrm>
          </p:grpSpPr>
          <p:sp>
            <p:nvSpPr>
              <p:cNvPr id="441" name="Google Shape;441;p74"/>
              <p:cNvSpPr/>
              <p:nvPr/>
            </p:nvSpPr>
            <p:spPr>
              <a:xfrm>
                <a:off x="6947559" y="2078680"/>
                <a:ext cx="1429500" cy="1450500"/>
              </a:xfrm>
              <a:prstGeom prst="ellipse">
                <a:avLst/>
              </a:prstGeom>
              <a:solidFill>
                <a:srgbClr val="09555E"/>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42" name="Google Shape;442;p74"/>
              <p:cNvSpPr txBox="1"/>
              <p:nvPr/>
            </p:nvSpPr>
            <p:spPr>
              <a:xfrm>
                <a:off x="7336331" y="2619228"/>
                <a:ext cx="725400" cy="369300"/>
              </a:xfrm>
              <a:prstGeom prst="rect">
                <a:avLst/>
              </a:prstGeom>
              <a:noFill/>
              <a:ln>
                <a:noFill/>
              </a:ln>
            </p:spPr>
            <p:txBody>
              <a:bodyPr spcFirstLastPara="1" wrap="square" lIns="91425" tIns="45700" rIns="91425" bIns="45700" anchor="t" anchorCtr="0">
                <a:noAutofit/>
              </a:bodyPr>
              <a:lstStyle/>
              <a:p>
                <a:r>
                  <a:rPr lang="en-US" b="1">
                    <a:solidFill>
                      <a:schemeClr val="lt1"/>
                    </a:solidFill>
                    <a:latin typeface="Calibri"/>
                    <a:ea typeface="Calibri"/>
                    <a:cs typeface="Calibri"/>
                    <a:sym typeface="Calibri"/>
                  </a:rPr>
                  <a:t>CCCs</a:t>
                </a:r>
                <a:endParaRPr/>
              </a:p>
            </p:txBody>
          </p:sp>
        </p:grpSp>
      </p:grpSp>
      <p:sp>
        <p:nvSpPr>
          <p:cNvPr id="443" name="Google Shape;443;p74" title="intersection of the dimensions"/>
          <p:cNvSpPr/>
          <p:nvPr/>
        </p:nvSpPr>
        <p:spPr>
          <a:xfrm>
            <a:off x="8237150" y="3637375"/>
            <a:ext cx="465300" cy="485400"/>
          </a:xfrm>
          <a:prstGeom prst="ellipse">
            <a:avLst/>
          </a:prstGeom>
          <a:solidFill>
            <a:srgbClr val="741B47"/>
          </a:solidFill>
          <a:ln>
            <a:noFill/>
          </a:ln>
        </p:spPr>
        <p:txBody>
          <a:bodyPr spcFirstLastPara="1" wrap="square" lIns="91425" tIns="91425" rIns="91425" bIns="91425" anchor="ctr" anchorCtr="0">
            <a:noAutofit/>
          </a:bodyPr>
          <a:lstStyle/>
          <a:p>
            <a:endParaRPr/>
          </a:p>
        </p:txBody>
      </p:sp>
      <p:sp>
        <p:nvSpPr>
          <p:cNvPr id="444" name="Google Shape;444;p74"/>
          <p:cNvSpPr/>
          <p:nvPr/>
        </p:nvSpPr>
        <p:spPr>
          <a:xfrm>
            <a:off x="7518950" y="5134400"/>
            <a:ext cx="1901700" cy="870000"/>
          </a:xfrm>
          <a:prstGeom prst="rect">
            <a:avLst/>
          </a:prstGeom>
          <a:solidFill>
            <a:srgbClr val="741B47"/>
          </a:solidFill>
          <a:ln>
            <a:noFill/>
          </a:ln>
        </p:spPr>
        <p:txBody>
          <a:bodyPr spcFirstLastPara="1" wrap="square" lIns="91425" tIns="91425" rIns="91425" bIns="91425" anchor="ctr" anchorCtr="0">
            <a:noAutofit/>
          </a:bodyPr>
          <a:lstStyle/>
          <a:p>
            <a:pPr algn="ctr"/>
            <a:r>
              <a:rPr lang="en-US" b="1">
                <a:solidFill>
                  <a:srgbClr val="FFFFFF"/>
                </a:solidFill>
              </a:rPr>
              <a:t>Phenomena and problems!</a:t>
            </a:r>
            <a:endParaRPr b="1">
              <a:solidFill>
                <a:srgbClr val="FFFFFF"/>
              </a:solidFill>
            </a:endParaRPr>
          </a:p>
        </p:txBody>
      </p:sp>
      <p:sp>
        <p:nvSpPr>
          <p:cNvPr id="2" name="Slide Number Placeholder 1"/>
          <p:cNvSpPr>
            <a:spLocks noGrp="1"/>
          </p:cNvSpPr>
          <p:nvPr>
            <p:ph type="sldNum" sz="quarter" idx="4"/>
          </p:nvPr>
        </p:nvSpPr>
        <p:spPr/>
        <p:txBody>
          <a:bodyPr/>
          <a:lstStyle/>
          <a:p>
            <a:fld id="{91BD7323-49BF-4C97-8773-5EC64C492009}" type="slidenum">
              <a:rPr lang="en-US" smtClean="0"/>
              <a:pPr/>
              <a:t>7</a:t>
            </a:fld>
            <a:endParaRPr lang="en-US" dirty="0"/>
          </a:p>
        </p:txBody>
      </p:sp>
    </p:spTree>
    <p:extLst>
      <p:ext uri="{BB962C8B-B14F-4D97-AF65-F5344CB8AC3E}">
        <p14:creationId xmlns:p14="http://schemas.microsoft.com/office/powerpoint/2010/main" val="34973925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p:cNvSpPr>
          <p:nvPr/>
        </p:nvSpPr>
        <p:spPr>
          <a:xfrm>
            <a:off x="700271" y="1148202"/>
            <a:ext cx="8326805" cy="4916922"/>
          </a:xfrm>
          <a:prstGeom prst="rect">
            <a:avLst/>
          </a:prstGeom>
        </p:spPr>
        <p:txBody>
          <a:bodyPr vert="horz" lIns="91364" tIns="45683" rIns="91364" bIns="45683" rtlCol="0">
            <a:noAutofit/>
          </a:bodyPr>
          <a:lstStyle>
            <a:lvl1pPr marL="487303" indent="-487303" algn="l" defTabSz="649726" rtl="0" eaLnBrk="1" latinLnBrk="0" hangingPunct="1">
              <a:spcBef>
                <a:spcPct val="20000"/>
              </a:spcBef>
              <a:buFont typeface="Arial"/>
              <a:buChar char="•"/>
              <a:defRPr sz="3400" kern="1200">
                <a:solidFill>
                  <a:schemeClr val="tx1"/>
                </a:solidFill>
                <a:latin typeface="Lucida Grande"/>
                <a:ea typeface="+mn-ea"/>
                <a:cs typeface="Lucida Grande"/>
              </a:defRPr>
            </a:lvl1pPr>
            <a:lvl2pPr marL="1055813" indent="-406084" algn="l" defTabSz="649726" rtl="0" eaLnBrk="1" latinLnBrk="0" hangingPunct="1">
              <a:spcBef>
                <a:spcPct val="20000"/>
              </a:spcBef>
              <a:buFont typeface="Arial"/>
              <a:buChar char="–"/>
              <a:defRPr sz="4000" kern="1200">
                <a:solidFill>
                  <a:schemeClr val="tx1"/>
                </a:solidFill>
                <a:latin typeface="Lucida Grande"/>
                <a:ea typeface="+mn-ea"/>
                <a:cs typeface="Lucida Grande"/>
              </a:defRPr>
            </a:lvl2pPr>
            <a:lvl3pPr marL="1624323" indent="-324862" algn="l" defTabSz="649726" rtl="0" eaLnBrk="1" latinLnBrk="0" hangingPunct="1">
              <a:spcBef>
                <a:spcPct val="20000"/>
              </a:spcBef>
              <a:buFont typeface="Arial"/>
              <a:buChar char="•"/>
              <a:defRPr sz="3400" kern="1200">
                <a:solidFill>
                  <a:schemeClr val="tx1"/>
                </a:solidFill>
                <a:latin typeface="Lucida Grande"/>
                <a:ea typeface="+mn-ea"/>
                <a:cs typeface="Lucida Grande"/>
              </a:defRPr>
            </a:lvl3pPr>
            <a:lvl4pPr marL="2274055"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4pPr>
            <a:lvl5pPr marL="2923794"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5pPr>
            <a:lvl6pPr marL="3573524" indent="-324862" algn="l" defTabSz="649726" rtl="0" eaLnBrk="1" latinLnBrk="0" hangingPunct="1">
              <a:spcBef>
                <a:spcPct val="20000"/>
              </a:spcBef>
              <a:buFont typeface="Arial"/>
              <a:buChar char="•"/>
              <a:defRPr sz="2800" kern="1200">
                <a:solidFill>
                  <a:schemeClr val="tx1"/>
                </a:solidFill>
                <a:latin typeface="+mn-lt"/>
                <a:ea typeface="+mn-ea"/>
                <a:cs typeface="+mn-cs"/>
              </a:defRPr>
            </a:lvl6pPr>
            <a:lvl7pPr marL="4223251" indent="-324862" algn="l" defTabSz="649726" rtl="0" eaLnBrk="1" latinLnBrk="0" hangingPunct="1">
              <a:spcBef>
                <a:spcPct val="20000"/>
              </a:spcBef>
              <a:buFont typeface="Arial"/>
              <a:buChar char="•"/>
              <a:defRPr sz="2800" kern="1200">
                <a:solidFill>
                  <a:schemeClr val="tx1"/>
                </a:solidFill>
                <a:latin typeface="+mn-lt"/>
                <a:ea typeface="+mn-ea"/>
                <a:cs typeface="+mn-cs"/>
              </a:defRPr>
            </a:lvl7pPr>
            <a:lvl8pPr marL="4872986" indent="-324862" algn="l" defTabSz="649726" rtl="0" eaLnBrk="1" latinLnBrk="0" hangingPunct="1">
              <a:spcBef>
                <a:spcPct val="20000"/>
              </a:spcBef>
              <a:buFont typeface="Arial"/>
              <a:buChar char="•"/>
              <a:defRPr sz="2800" kern="1200">
                <a:solidFill>
                  <a:schemeClr val="tx1"/>
                </a:solidFill>
                <a:latin typeface="+mn-lt"/>
                <a:ea typeface="+mn-ea"/>
                <a:cs typeface="+mn-cs"/>
              </a:defRPr>
            </a:lvl8pPr>
            <a:lvl9pPr marL="5522710" indent="-324862" algn="l" defTabSz="64972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None/>
              <a:defRPr sz="1800">
                <a:solidFill>
                  <a:srgbClr val="000000"/>
                </a:solidFill>
                <a:effectLst/>
              </a:defRPr>
            </a:pPr>
            <a:r>
              <a:rPr lang="en-US" sz="2400" dirty="0">
                <a:solidFill>
                  <a:srgbClr val="000000"/>
                </a:solidFill>
                <a:latin typeface="Lato Regular"/>
                <a:cs typeface="Lato Regular"/>
              </a:rPr>
              <a:t>Read through your drafted question(s) and imagine how students might answer at three levels: (1) limited, (2) partial, and (3) full understanding. </a:t>
            </a:r>
            <a:r>
              <a:rPr lang="en-US" sz="2400" i="1" dirty="0">
                <a:solidFill>
                  <a:srgbClr val="000000"/>
                </a:solidFill>
                <a:latin typeface="Lato Regular"/>
                <a:cs typeface="Lato Regular"/>
              </a:rPr>
              <a:t>For the full understanding response, you should imagine the response an ELL student with deep conceptual understanding would provide. </a:t>
            </a:r>
          </a:p>
          <a:p>
            <a:pPr marL="0" indent="0">
              <a:buNone/>
              <a:defRPr sz="1800">
                <a:solidFill>
                  <a:srgbClr val="000000"/>
                </a:solidFill>
                <a:effectLst/>
              </a:defRPr>
            </a:pPr>
            <a:endParaRPr lang="en-US" sz="2400" i="1" dirty="0">
              <a:solidFill>
                <a:srgbClr val="000000"/>
              </a:solidFill>
              <a:latin typeface="Lato Regular"/>
              <a:cs typeface="Lato Regular"/>
            </a:endParaRPr>
          </a:p>
          <a:p>
            <a:pPr marL="0" indent="0">
              <a:buNone/>
              <a:defRPr sz="1800">
                <a:solidFill>
                  <a:srgbClr val="000000"/>
                </a:solidFill>
                <a:effectLst/>
              </a:defRPr>
            </a:pPr>
            <a:r>
              <a:rPr lang="en-US" sz="2400" dirty="0">
                <a:solidFill>
                  <a:srgbClr val="000000"/>
                </a:solidFill>
                <a:latin typeface="Lato Regular"/>
                <a:cs typeface="Lato Regular"/>
              </a:rPr>
              <a:t>Think of common facets of student thinking that might result from the cultural and experiential backgrounds of your students.</a:t>
            </a:r>
          </a:p>
          <a:p>
            <a:pPr marL="0" indent="0">
              <a:buNone/>
              <a:defRPr sz="1800">
                <a:solidFill>
                  <a:srgbClr val="000000"/>
                </a:solidFill>
                <a:effectLst/>
              </a:defRPr>
            </a:pPr>
            <a:endParaRPr lang="en-US" sz="2400" dirty="0">
              <a:solidFill>
                <a:srgbClr val="000000"/>
              </a:solidFill>
              <a:latin typeface="Lato Regular"/>
              <a:cs typeface="Lato Regular"/>
            </a:endParaRPr>
          </a:p>
          <a:p>
            <a:pPr marL="0" indent="0">
              <a:buNone/>
              <a:defRPr sz="1800">
                <a:solidFill>
                  <a:srgbClr val="000000"/>
                </a:solidFill>
                <a:effectLst/>
              </a:defRPr>
            </a:pPr>
            <a:r>
              <a:rPr lang="en-US" sz="2400" dirty="0">
                <a:solidFill>
                  <a:srgbClr val="000000"/>
                </a:solidFill>
                <a:latin typeface="Lato Regular"/>
                <a:cs typeface="Lato Regular"/>
              </a:rPr>
              <a:t>How might revisions to your questions/items:</a:t>
            </a:r>
          </a:p>
          <a:p>
            <a:pPr marL="457200" indent="-457200">
              <a:buFont typeface="+mj-lt"/>
              <a:buAutoNum type="arabicPeriod"/>
              <a:defRPr sz="1800">
                <a:solidFill>
                  <a:srgbClr val="000000"/>
                </a:solidFill>
                <a:effectLst/>
              </a:defRPr>
            </a:pPr>
            <a:r>
              <a:rPr lang="en-US" sz="2400" dirty="0">
                <a:solidFill>
                  <a:srgbClr val="000000"/>
                </a:solidFill>
                <a:latin typeface="Lato Regular"/>
                <a:cs typeface="Lato Regular"/>
              </a:rPr>
              <a:t>elicit this variation in student thinking? </a:t>
            </a:r>
          </a:p>
          <a:p>
            <a:pPr marL="457200" indent="-457200">
              <a:buFont typeface="+mj-lt"/>
              <a:buAutoNum type="arabicPeriod"/>
              <a:defRPr sz="1800">
                <a:solidFill>
                  <a:srgbClr val="000000"/>
                </a:solidFill>
                <a:effectLst/>
              </a:defRPr>
            </a:pPr>
            <a:r>
              <a:rPr lang="en-US" sz="2400" dirty="0">
                <a:solidFill>
                  <a:srgbClr val="000000"/>
                </a:solidFill>
                <a:latin typeface="Lato Regular"/>
                <a:cs typeface="Lato Regular"/>
              </a:rPr>
              <a:t>identify linguistic challenges facing students?</a:t>
            </a:r>
          </a:p>
          <a:p>
            <a:pPr marL="0" indent="0">
              <a:buNone/>
              <a:defRPr sz="1800">
                <a:solidFill>
                  <a:srgbClr val="000000"/>
                </a:solidFill>
                <a:effectLst/>
              </a:defRPr>
            </a:pPr>
            <a:endParaRPr lang="en-US" sz="2400" dirty="0">
              <a:solidFill>
                <a:srgbClr val="000000"/>
              </a:solidFill>
              <a:latin typeface="Lato Regular"/>
              <a:cs typeface="Lato Regular"/>
            </a:endParaRPr>
          </a:p>
        </p:txBody>
      </p:sp>
      <p:sp>
        <p:nvSpPr>
          <p:cNvPr id="4" name="Title 3"/>
          <p:cNvSpPr>
            <a:spLocks noGrp="1"/>
          </p:cNvSpPr>
          <p:nvPr>
            <p:ph type="title"/>
          </p:nvPr>
        </p:nvSpPr>
        <p:spPr>
          <a:xfrm>
            <a:off x="192592" y="135875"/>
            <a:ext cx="8596668" cy="1320800"/>
          </a:xfrm>
        </p:spPr>
        <p:txBody>
          <a:bodyPr>
            <a:normAutofit fontScale="90000"/>
          </a:bodyPr>
          <a:lstStyle/>
          <a:p>
            <a:r>
              <a:rPr lang="en-US" dirty="0" smtClean="0"/>
              <a:t>STEP 6:  Imagine Student Responses</a:t>
            </a:r>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t>70</a:t>
            </a:fld>
            <a:endParaRPr lang="en-US"/>
          </a:p>
        </p:txBody>
      </p:sp>
    </p:spTree>
    <p:extLst>
      <p:ext uri="{BB962C8B-B14F-4D97-AF65-F5344CB8AC3E}">
        <p14:creationId xmlns:p14="http://schemas.microsoft.com/office/powerpoint/2010/main" val="2546998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p:cNvSpPr>
          <p:nvPr/>
        </p:nvSpPr>
        <p:spPr>
          <a:xfrm>
            <a:off x="601119" y="954100"/>
            <a:ext cx="8326805" cy="5675487"/>
          </a:xfrm>
          <a:prstGeom prst="rect">
            <a:avLst/>
          </a:prstGeom>
        </p:spPr>
        <p:txBody>
          <a:bodyPr vert="horz" lIns="91364" tIns="45683" rIns="91364" bIns="45683" rtlCol="0">
            <a:noAutofit/>
          </a:bodyPr>
          <a:lstStyle>
            <a:lvl1pPr marL="487303" indent="-487303" algn="l" defTabSz="649726" rtl="0" eaLnBrk="1" latinLnBrk="0" hangingPunct="1">
              <a:spcBef>
                <a:spcPct val="20000"/>
              </a:spcBef>
              <a:buFont typeface="Arial"/>
              <a:buChar char="•"/>
              <a:defRPr sz="3400" kern="1200">
                <a:solidFill>
                  <a:schemeClr val="tx1"/>
                </a:solidFill>
                <a:latin typeface="Lucida Grande"/>
                <a:ea typeface="+mn-ea"/>
                <a:cs typeface="Lucida Grande"/>
              </a:defRPr>
            </a:lvl1pPr>
            <a:lvl2pPr marL="1055813" indent="-406084" algn="l" defTabSz="649726" rtl="0" eaLnBrk="1" latinLnBrk="0" hangingPunct="1">
              <a:spcBef>
                <a:spcPct val="20000"/>
              </a:spcBef>
              <a:buFont typeface="Arial"/>
              <a:buChar char="–"/>
              <a:defRPr sz="4000" kern="1200">
                <a:solidFill>
                  <a:schemeClr val="tx1"/>
                </a:solidFill>
                <a:latin typeface="Lucida Grande"/>
                <a:ea typeface="+mn-ea"/>
                <a:cs typeface="Lucida Grande"/>
              </a:defRPr>
            </a:lvl2pPr>
            <a:lvl3pPr marL="1624323" indent="-324862" algn="l" defTabSz="649726" rtl="0" eaLnBrk="1" latinLnBrk="0" hangingPunct="1">
              <a:spcBef>
                <a:spcPct val="20000"/>
              </a:spcBef>
              <a:buFont typeface="Arial"/>
              <a:buChar char="•"/>
              <a:defRPr sz="3400" kern="1200">
                <a:solidFill>
                  <a:schemeClr val="tx1"/>
                </a:solidFill>
                <a:latin typeface="Lucida Grande"/>
                <a:ea typeface="+mn-ea"/>
                <a:cs typeface="Lucida Grande"/>
              </a:defRPr>
            </a:lvl3pPr>
            <a:lvl4pPr marL="2274055"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4pPr>
            <a:lvl5pPr marL="2923794" indent="-324862" algn="l" defTabSz="649726" rtl="0" eaLnBrk="1" latinLnBrk="0" hangingPunct="1">
              <a:spcBef>
                <a:spcPct val="20000"/>
              </a:spcBef>
              <a:buFont typeface="Arial"/>
              <a:buChar char="»"/>
              <a:defRPr sz="2800" kern="1200">
                <a:solidFill>
                  <a:schemeClr val="tx1"/>
                </a:solidFill>
                <a:latin typeface="Lucida Grande"/>
                <a:ea typeface="+mn-ea"/>
                <a:cs typeface="Lucida Grande"/>
              </a:defRPr>
            </a:lvl5pPr>
            <a:lvl6pPr marL="3573524" indent="-324862" algn="l" defTabSz="649726" rtl="0" eaLnBrk="1" latinLnBrk="0" hangingPunct="1">
              <a:spcBef>
                <a:spcPct val="20000"/>
              </a:spcBef>
              <a:buFont typeface="Arial"/>
              <a:buChar char="•"/>
              <a:defRPr sz="2800" kern="1200">
                <a:solidFill>
                  <a:schemeClr val="tx1"/>
                </a:solidFill>
                <a:latin typeface="+mn-lt"/>
                <a:ea typeface="+mn-ea"/>
                <a:cs typeface="+mn-cs"/>
              </a:defRPr>
            </a:lvl6pPr>
            <a:lvl7pPr marL="4223251" indent="-324862" algn="l" defTabSz="649726" rtl="0" eaLnBrk="1" latinLnBrk="0" hangingPunct="1">
              <a:spcBef>
                <a:spcPct val="20000"/>
              </a:spcBef>
              <a:buFont typeface="Arial"/>
              <a:buChar char="•"/>
              <a:defRPr sz="2800" kern="1200">
                <a:solidFill>
                  <a:schemeClr val="tx1"/>
                </a:solidFill>
                <a:latin typeface="+mn-lt"/>
                <a:ea typeface="+mn-ea"/>
                <a:cs typeface="+mn-cs"/>
              </a:defRPr>
            </a:lvl7pPr>
            <a:lvl8pPr marL="4872986" indent="-324862" algn="l" defTabSz="649726" rtl="0" eaLnBrk="1" latinLnBrk="0" hangingPunct="1">
              <a:spcBef>
                <a:spcPct val="20000"/>
              </a:spcBef>
              <a:buFont typeface="Arial"/>
              <a:buChar char="•"/>
              <a:defRPr sz="2800" kern="1200">
                <a:solidFill>
                  <a:schemeClr val="tx1"/>
                </a:solidFill>
                <a:latin typeface="+mn-lt"/>
                <a:ea typeface="+mn-ea"/>
                <a:cs typeface="+mn-cs"/>
              </a:defRPr>
            </a:lvl8pPr>
            <a:lvl9pPr marL="5522710" indent="-324862" algn="l" defTabSz="64972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None/>
              <a:defRPr sz="1800">
                <a:solidFill>
                  <a:srgbClr val="000000"/>
                </a:solidFill>
                <a:effectLst/>
              </a:defRPr>
            </a:pPr>
            <a:r>
              <a:rPr lang="en-US" sz="2800" dirty="0">
                <a:solidFill>
                  <a:srgbClr val="000000"/>
                </a:solidFill>
                <a:latin typeface="Lato Regular"/>
                <a:cs typeface="Lato Regular"/>
              </a:rPr>
              <a:t>Share your 3D classroom assessment with another individual / group and look over theirs to provide 3D feedback. Here are a few things to consider:</a:t>
            </a:r>
          </a:p>
          <a:p>
            <a:pPr>
              <a:defRPr sz="1800">
                <a:solidFill>
                  <a:srgbClr val="000000"/>
                </a:solidFill>
                <a:effectLst/>
              </a:defRPr>
            </a:pPr>
            <a:r>
              <a:rPr lang="en-US" sz="2600" dirty="0">
                <a:solidFill>
                  <a:srgbClr val="000000"/>
                </a:solidFill>
                <a:latin typeface="Lato Regular"/>
                <a:cs typeface="Lato Regular"/>
              </a:rPr>
              <a:t>What is the “3Dness” of the items (or clusters)? Can you identify the focal DCI, SEP, and/or CCC?</a:t>
            </a:r>
          </a:p>
          <a:p>
            <a:pPr>
              <a:defRPr sz="1800">
                <a:solidFill>
                  <a:srgbClr val="000000"/>
                </a:solidFill>
                <a:effectLst/>
              </a:defRPr>
            </a:pPr>
            <a:r>
              <a:rPr lang="en-US" sz="2600" dirty="0">
                <a:solidFill>
                  <a:srgbClr val="000000"/>
                </a:solidFill>
                <a:latin typeface="Lato Regular"/>
                <a:cs typeface="Lato Regular"/>
              </a:rPr>
              <a:t>Are there words that students would find confusing or misinterpret? Would a visual of some kind add clarity?</a:t>
            </a:r>
          </a:p>
          <a:p>
            <a:pPr>
              <a:defRPr sz="1800">
                <a:solidFill>
                  <a:srgbClr val="000000"/>
                </a:solidFill>
                <a:effectLst/>
              </a:defRPr>
            </a:pPr>
            <a:r>
              <a:rPr lang="en-US" sz="2600" dirty="0">
                <a:solidFill>
                  <a:srgbClr val="000000"/>
                </a:solidFill>
                <a:latin typeface="Lato Regular"/>
                <a:cs typeface="Lato Regular"/>
              </a:rPr>
              <a:t>Would the assessment give you “actionable evidence” to guide instruction? </a:t>
            </a:r>
          </a:p>
          <a:p>
            <a:pPr>
              <a:defRPr sz="1800">
                <a:solidFill>
                  <a:srgbClr val="000000"/>
                </a:solidFill>
                <a:effectLst/>
              </a:defRPr>
            </a:pPr>
            <a:r>
              <a:rPr lang="en-US" sz="2600" dirty="0">
                <a:solidFill>
                  <a:srgbClr val="000000"/>
                </a:solidFill>
                <a:latin typeface="Lato Regular"/>
                <a:cs typeface="Lato Regular"/>
              </a:rPr>
              <a:t>Is the scenario accessible to all students?</a:t>
            </a:r>
          </a:p>
          <a:p>
            <a:pPr>
              <a:defRPr sz="1800">
                <a:solidFill>
                  <a:srgbClr val="000000"/>
                </a:solidFill>
                <a:effectLst/>
              </a:defRPr>
            </a:pPr>
            <a:r>
              <a:rPr lang="en-US" sz="2600" dirty="0">
                <a:solidFill>
                  <a:srgbClr val="000000"/>
                </a:solidFill>
                <a:latin typeface="Lato Regular"/>
                <a:cs typeface="Lato Regular"/>
              </a:rPr>
              <a:t>Is the scenario relevant and engaging to </a:t>
            </a:r>
            <a:br>
              <a:rPr lang="en-US" sz="2600" dirty="0">
                <a:solidFill>
                  <a:srgbClr val="000000"/>
                </a:solidFill>
                <a:latin typeface="Lato Regular"/>
                <a:cs typeface="Lato Regular"/>
              </a:rPr>
            </a:br>
            <a:r>
              <a:rPr lang="en-US" sz="2600" dirty="0">
                <a:solidFill>
                  <a:srgbClr val="000000"/>
                </a:solidFill>
                <a:latin typeface="Lato Regular"/>
                <a:cs typeface="Lato Regular"/>
              </a:rPr>
              <a:t>students? Is it a fair assessment task? </a:t>
            </a:r>
          </a:p>
          <a:p>
            <a:pPr marL="0" indent="0">
              <a:buNone/>
              <a:defRPr sz="1800">
                <a:solidFill>
                  <a:srgbClr val="000000"/>
                </a:solidFill>
                <a:effectLst/>
              </a:defRPr>
            </a:pPr>
            <a:endParaRPr lang="en-US" sz="2600" dirty="0">
              <a:solidFill>
                <a:srgbClr val="000000"/>
              </a:solidFill>
              <a:latin typeface="Lato Regular"/>
              <a:cs typeface="Lato Regular"/>
            </a:endParaRPr>
          </a:p>
        </p:txBody>
      </p:sp>
      <p:sp>
        <p:nvSpPr>
          <p:cNvPr id="2" name="Title 1"/>
          <p:cNvSpPr>
            <a:spLocks noGrp="1"/>
          </p:cNvSpPr>
          <p:nvPr>
            <p:ph type="title"/>
          </p:nvPr>
        </p:nvSpPr>
        <p:spPr>
          <a:xfrm>
            <a:off x="236659" y="80790"/>
            <a:ext cx="8596668" cy="1320800"/>
          </a:xfrm>
        </p:spPr>
        <p:txBody>
          <a:bodyPr/>
          <a:lstStyle/>
          <a:p>
            <a:r>
              <a:rPr lang="en-US" dirty="0" smtClean="0"/>
              <a:t>STEP 7a:  Share, Review &amp; Revise</a:t>
            </a:r>
            <a:endParaRPr lang="en-US" dirty="0"/>
          </a:p>
        </p:txBody>
      </p:sp>
      <p:sp>
        <p:nvSpPr>
          <p:cNvPr id="3" name="Slide Number Placeholder 2"/>
          <p:cNvSpPr>
            <a:spLocks noGrp="1"/>
          </p:cNvSpPr>
          <p:nvPr>
            <p:ph type="sldNum" sz="quarter" idx="12"/>
          </p:nvPr>
        </p:nvSpPr>
        <p:spPr/>
        <p:txBody>
          <a:bodyPr/>
          <a:lstStyle/>
          <a:p>
            <a:fld id="{91BD7323-49BF-4C97-8773-5EC64C492009}" type="slidenum">
              <a:rPr lang="en-US" smtClean="0"/>
              <a:t>71</a:t>
            </a:fld>
            <a:endParaRPr lang="en-US"/>
          </a:p>
        </p:txBody>
      </p:sp>
    </p:spTree>
    <p:extLst>
      <p:ext uri="{BB962C8B-B14F-4D97-AF65-F5344CB8AC3E}">
        <p14:creationId xmlns:p14="http://schemas.microsoft.com/office/powerpoint/2010/main" val="3913203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Lato Heavy"/>
                <a:ea typeface="Gill Sans" charset="0"/>
                <a:cs typeface="Lato Heavy"/>
                <a:sym typeface="Gill Sans" charset="0"/>
              </a:rPr>
              <a:t>STEP 7b: Share, Review &amp; Revise</a:t>
            </a:r>
            <a:r>
              <a:rPr lang="en-US" dirty="0">
                <a:solidFill>
                  <a:srgbClr val="2E6240"/>
                </a:solidFill>
                <a:latin typeface="Lato Heavy"/>
                <a:ea typeface="Gill Sans" charset="0"/>
                <a:cs typeface="Lato Heavy"/>
                <a:sym typeface="Gill Sans" charset="0"/>
              </a:rPr>
              <a:t/>
            </a:r>
            <a:br>
              <a:rPr lang="en-US" dirty="0">
                <a:solidFill>
                  <a:srgbClr val="2E6240"/>
                </a:solidFill>
                <a:latin typeface="Lato Heavy"/>
                <a:ea typeface="Gill Sans" charset="0"/>
                <a:cs typeface="Lato Heavy"/>
                <a:sym typeface="Gill Sans" charset="0"/>
              </a:rPr>
            </a:br>
            <a:endParaRPr lang="en-US" dirty="0"/>
          </a:p>
        </p:txBody>
      </p:sp>
      <p:sp>
        <p:nvSpPr>
          <p:cNvPr id="3" name="Text Placeholder 2"/>
          <p:cNvSpPr>
            <a:spLocks noGrp="1"/>
          </p:cNvSpPr>
          <p:nvPr>
            <p:ph type="body" sz="quarter" idx="13"/>
          </p:nvPr>
        </p:nvSpPr>
        <p:spPr>
          <a:xfrm>
            <a:off x="368499" y="1244641"/>
            <a:ext cx="9188715" cy="4901324"/>
          </a:xfrm>
        </p:spPr>
        <p:txBody>
          <a:bodyPr>
            <a:normAutofit/>
          </a:bodyPr>
          <a:lstStyle/>
          <a:p>
            <a:pPr>
              <a:defRPr sz="1800">
                <a:solidFill>
                  <a:srgbClr val="000000"/>
                </a:solidFill>
                <a:effectLst/>
              </a:defRPr>
            </a:pPr>
            <a:r>
              <a:rPr lang="en-US" sz="2800" dirty="0">
                <a:solidFill>
                  <a:srgbClr val="000000"/>
                </a:solidFill>
                <a:latin typeface="Lato Regular"/>
                <a:cs typeface="Lato Regular"/>
              </a:rPr>
              <a:t>Post your 3D daily classroom assessment around the edge of the room.</a:t>
            </a:r>
          </a:p>
          <a:p>
            <a:pPr>
              <a:defRPr sz="1800">
                <a:solidFill>
                  <a:srgbClr val="000000"/>
                </a:solidFill>
                <a:effectLst/>
              </a:defRPr>
            </a:pPr>
            <a:endParaRPr lang="en-US" sz="2800" dirty="0">
              <a:solidFill>
                <a:srgbClr val="000000"/>
              </a:solidFill>
              <a:latin typeface="Lato Regular"/>
              <a:cs typeface="Lato Regular"/>
            </a:endParaRPr>
          </a:p>
          <a:p>
            <a:pPr>
              <a:defRPr sz="1800">
                <a:solidFill>
                  <a:srgbClr val="000000"/>
                </a:solidFill>
                <a:effectLst/>
              </a:defRPr>
            </a:pPr>
            <a:r>
              <a:rPr lang="en-US" sz="2800" dirty="0">
                <a:solidFill>
                  <a:srgbClr val="000000"/>
                </a:solidFill>
                <a:latin typeface="Lato Regular"/>
                <a:cs typeface="Lato Regular"/>
              </a:rPr>
              <a:t>Take a walk through the gallery of assessment tasks.</a:t>
            </a:r>
          </a:p>
          <a:p>
            <a:pPr>
              <a:defRPr sz="1800">
                <a:solidFill>
                  <a:srgbClr val="000000"/>
                </a:solidFill>
                <a:effectLst/>
              </a:defRPr>
            </a:pPr>
            <a:endParaRPr lang="en-US" sz="2800" dirty="0">
              <a:solidFill>
                <a:srgbClr val="000000"/>
              </a:solidFill>
              <a:latin typeface="Lato Regular"/>
              <a:cs typeface="Lato Regular"/>
            </a:endParaRPr>
          </a:p>
          <a:p>
            <a:pPr>
              <a:defRPr sz="1800">
                <a:solidFill>
                  <a:srgbClr val="000000"/>
                </a:solidFill>
                <a:effectLst/>
              </a:defRPr>
            </a:pPr>
            <a:r>
              <a:rPr lang="en-US" sz="2800" dirty="0">
                <a:solidFill>
                  <a:srgbClr val="000000"/>
                </a:solidFill>
                <a:latin typeface="Lato Regular"/>
                <a:cs typeface="Lato Regular"/>
              </a:rPr>
              <a:t>With your colleagues, discuss specific tasks and reflect on what you learned (or struggled with) as you crafted your 3D classroom assessment. </a:t>
            </a:r>
          </a:p>
          <a:p>
            <a:endParaRPr lang="en-US" sz="2800" dirty="0"/>
          </a:p>
        </p:txBody>
      </p:sp>
      <p:sp>
        <p:nvSpPr>
          <p:cNvPr id="4" name="Slide Number Placeholder 3"/>
          <p:cNvSpPr>
            <a:spLocks noGrp="1"/>
          </p:cNvSpPr>
          <p:nvPr>
            <p:ph type="sldNum" sz="quarter" idx="12"/>
          </p:nvPr>
        </p:nvSpPr>
        <p:spPr/>
        <p:txBody>
          <a:bodyPr/>
          <a:lstStyle/>
          <a:p>
            <a:fld id="{91BD7323-49BF-4C97-8773-5EC64C492009}" type="slidenum">
              <a:rPr lang="en-US" smtClean="0"/>
              <a:t>72</a:t>
            </a:fld>
            <a:endParaRPr lang="en-US"/>
          </a:p>
        </p:txBody>
      </p:sp>
    </p:spTree>
    <p:extLst>
      <p:ext uri="{BB962C8B-B14F-4D97-AF65-F5344CB8AC3E}">
        <p14:creationId xmlns:p14="http://schemas.microsoft.com/office/powerpoint/2010/main" val="2458131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Lato Heavy"/>
              </a:rPr>
              <a:t>The Formative Assessment Process</a:t>
            </a:r>
            <a:br>
              <a:rPr lang="en-US" dirty="0">
                <a:cs typeface="Lato Heavy"/>
              </a:rPr>
            </a:br>
            <a:r>
              <a:rPr lang="en-US" sz="2200" dirty="0">
                <a:latin typeface="Lato Regular"/>
                <a:cs typeface="Lato Regular"/>
              </a:rPr>
              <a:t>(Adapted by Simpson &amp; McCulloch from Ruiz-Primo &amp; </a:t>
            </a:r>
            <a:r>
              <a:rPr lang="en-US" sz="2200" dirty="0" err="1">
                <a:latin typeface="Lato Regular"/>
                <a:cs typeface="Lato Regular"/>
              </a:rPr>
              <a:t>Furtak</a:t>
            </a:r>
            <a:r>
              <a:rPr lang="en-US" sz="2200" dirty="0">
                <a:latin typeface="Lato Regular"/>
                <a:cs typeface="Lato Regular"/>
              </a:rPr>
              <a:t>, 2007)</a:t>
            </a:r>
            <a:endParaRPr lang="en-US" sz="2000" dirty="0">
              <a:latin typeface="Lato Regular"/>
              <a:cs typeface="Lato Regular"/>
            </a:endParaRPr>
          </a:p>
        </p:txBody>
      </p:sp>
      <p:grpSp>
        <p:nvGrpSpPr>
          <p:cNvPr id="19" name="Group 18" descr="A formative Assessment process is the interaction of clarifying intended learning, eliciting evidence, interpreting that evidence, and acting on the evidence.  Arrows demonstrate the cyclical nature of this process" title="process"/>
          <p:cNvGrpSpPr/>
          <p:nvPr/>
        </p:nvGrpSpPr>
        <p:grpSpPr>
          <a:xfrm>
            <a:off x="3361916" y="2111636"/>
            <a:ext cx="4314466" cy="3640591"/>
            <a:chOff x="3822700" y="1841500"/>
            <a:chExt cx="4158360" cy="3842931"/>
          </a:xfrm>
        </p:grpSpPr>
        <p:sp>
          <p:nvSpPr>
            <p:cNvPr id="23" name="Teardrop 22"/>
            <p:cNvSpPr/>
            <p:nvPr/>
          </p:nvSpPr>
          <p:spPr>
            <a:xfrm>
              <a:off x="3822700" y="3754026"/>
              <a:ext cx="2095500" cy="1930402"/>
            </a:xfrm>
            <a:prstGeom prst="teardrop">
              <a:avLst/>
            </a:prstGeom>
            <a:solidFill>
              <a:srgbClr val="2E6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sym typeface="Avenir Next Medium"/>
              </a:endParaRPr>
            </a:p>
          </p:txBody>
        </p:sp>
        <p:sp>
          <p:nvSpPr>
            <p:cNvPr id="24" name="Teardrop 23"/>
            <p:cNvSpPr/>
            <p:nvPr/>
          </p:nvSpPr>
          <p:spPr>
            <a:xfrm flipV="1">
              <a:off x="3822700" y="1841500"/>
              <a:ext cx="2095500" cy="1930401"/>
            </a:xfrm>
            <a:prstGeom prst="teardrop">
              <a:avLst/>
            </a:prstGeom>
            <a:solidFill>
              <a:srgbClr val="2E6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latin typeface="Arial"/>
                <a:sym typeface="Avenir Next Medium"/>
              </a:endParaRPr>
            </a:p>
          </p:txBody>
        </p:sp>
        <p:sp>
          <p:nvSpPr>
            <p:cNvPr id="25" name="Teardrop 24"/>
            <p:cNvSpPr/>
            <p:nvPr/>
          </p:nvSpPr>
          <p:spPr>
            <a:xfrm flipH="1">
              <a:off x="5885560" y="3754028"/>
              <a:ext cx="2095500" cy="1930403"/>
            </a:xfrm>
            <a:prstGeom prst="teardrop">
              <a:avLst/>
            </a:prstGeom>
            <a:solidFill>
              <a:srgbClr val="2E62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sym typeface="Avenir Next Medium"/>
              </a:endParaRPr>
            </a:p>
          </p:txBody>
        </p:sp>
        <p:sp>
          <p:nvSpPr>
            <p:cNvPr id="26" name="Teardrop 25"/>
            <p:cNvSpPr/>
            <p:nvPr/>
          </p:nvSpPr>
          <p:spPr>
            <a:xfrm flipH="1" flipV="1">
              <a:off x="5853994" y="1841500"/>
              <a:ext cx="2095500" cy="1930400"/>
            </a:xfrm>
            <a:prstGeom prst="teardrop">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sym typeface="Avenir Next Medium"/>
              </a:endParaRPr>
            </a:p>
          </p:txBody>
        </p:sp>
        <p:sp>
          <p:nvSpPr>
            <p:cNvPr id="27" name="Rectangle 26"/>
            <p:cNvSpPr/>
            <p:nvPr/>
          </p:nvSpPr>
          <p:spPr>
            <a:xfrm>
              <a:off x="3976935" y="2268181"/>
              <a:ext cx="1621441" cy="114250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Clarify </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Intended</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Learning</a:t>
              </a:r>
            </a:p>
          </p:txBody>
        </p:sp>
        <p:sp>
          <p:nvSpPr>
            <p:cNvPr id="28" name="Rectangle 27"/>
            <p:cNvSpPr/>
            <p:nvPr/>
          </p:nvSpPr>
          <p:spPr>
            <a:xfrm>
              <a:off x="6050176" y="2432121"/>
              <a:ext cx="1727200" cy="7147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Elicit </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Evidence</a:t>
              </a:r>
            </a:p>
          </p:txBody>
        </p:sp>
        <p:sp>
          <p:nvSpPr>
            <p:cNvPr id="29" name="Rectangle 28"/>
            <p:cNvSpPr/>
            <p:nvPr/>
          </p:nvSpPr>
          <p:spPr>
            <a:xfrm>
              <a:off x="3995479" y="4425004"/>
              <a:ext cx="1727200" cy="7147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Act on</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Evidence</a:t>
              </a:r>
            </a:p>
          </p:txBody>
        </p:sp>
        <p:sp>
          <p:nvSpPr>
            <p:cNvPr id="30" name="Rectangle 29"/>
            <p:cNvSpPr/>
            <p:nvPr/>
          </p:nvSpPr>
          <p:spPr>
            <a:xfrm>
              <a:off x="6050176" y="4421981"/>
              <a:ext cx="1727200" cy="7147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50000"/>
                </a:lnSpc>
                <a:spcAft>
                  <a:spcPts val="1200"/>
                </a:spcAft>
                <a:buSzPct val="100000"/>
                <a:defRPr/>
              </a:pPr>
              <a:r>
                <a:rPr lang="en-US" sz="2800" dirty="0">
                  <a:solidFill>
                    <a:srgbClr val="D7E1C3"/>
                  </a:solidFill>
                  <a:latin typeface="Lato Light"/>
                  <a:cs typeface="Lato Light"/>
                  <a:sym typeface="Avenir Next Medium"/>
                </a:rPr>
                <a:t>Interpret </a:t>
              </a:r>
            </a:p>
            <a:p>
              <a:pPr algn="ctr">
                <a:lnSpc>
                  <a:spcPct val="50000"/>
                </a:lnSpc>
                <a:spcAft>
                  <a:spcPts val="1200"/>
                </a:spcAft>
                <a:buSzPct val="100000"/>
                <a:defRPr/>
              </a:pPr>
              <a:r>
                <a:rPr lang="en-US" sz="2800" dirty="0">
                  <a:solidFill>
                    <a:srgbClr val="D7E1C3"/>
                  </a:solidFill>
                  <a:latin typeface="Lato Light"/>
                  <a:cs typeface="Lato Light"/>
                  <a:sym typeface="Avenir Next Medium"/>
                </a:rPr>
                <a:t>Evidence</a:t>
              </a:r>
            </a:p>
          </p:txBody>
        </p:sp>
      </p:grpSp>
      <p:grpSp>
        <p:nvGrpSpPr>
          <p:cNvPr id="20" name="Group 19" title="arrows"/>
          <p:cNvGrpSpPr/>
          <p:nvPr/>
        </p:nvGrpSpPr>
        <p:grpSpPr>
          <a:xfrm>
            <a:off x="4833604" y="3170597"/>
            <a:ext cx="1321658" cy="1371209"/>
            <a:chOff x="192961" y="1428647"/>
            <a:chExt cx="5216347" cy="5411918"/>
          </a:xfrm>
        </p:grpSpPr>
        <p:sp>
          <p:nvSpPr>
            <p:cNvPr id="21" name="Circular Arrow 20"/>
            <p:cNvSpPr/>
            <p:nvPr/>
          </p:nvSpPr>
          <p:spPr>
            <a:xfrm>
              <a:off x="192961" y="1428647"/>
              <a:ext cx="5199626" cy="5119317"/>
            </a:xfrm>
            <a:prstGeom prst="circularArrow">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292934"/>
                </a:solidFill>
                <a:latin typeface="Arial"/>
                <a:sym typeface="Avenir Next Medium"/>
              </a:endParaRPr>
            </a:p>
          </p:txBody>
        </p:sp>
        <p:sp>
          <p:nvSpPr>
            <p:cNvPr id="22" name="Circular Arrow 21"/>
            <p:cNvSpPr/>
            <p:nvPr/>
          </p:nvSpPr>
          <p:spPr>
            <a:xfrm rot="10800000">
              <a:off x="209684" y="1721249"/>
              <a:ext cx="5199624" cy="5119316"/>
            </a:xfrm>
            <a:prstGeom prst="circular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292934"/>
                </a:solidFill>
                <a:latin typeface="Arial"/>
                <a:sym typeface="Avenir Next Medium"/>
              </a:endParaRPr>
            </a:p>
          </p:txBody>
        </p:sp>
      </p:grpSp>
      <p:sp>
        <p:nvSpPr>
          <p:cNvPr id="4" name="Slide Number Placeholder 3"/>
          <p:cNvSpPr>
            <a:spLocks noGrp="1"/>
          </p:cNvSpPr>
          <p:nvPr>
            <p:ph type="sldNum" sz="quarter" idx="12"/>
          </p:nvPr>
        </p:nvSpPr>
        <p:spPr/>
        <p:txBody>
          <a:bodyPr/>
          <a:lstStyle/>
          <a:p>
            <a:fld id="{62A24955-AE2C-7045-8623-676839E8F9CA}" type="slidenum">
              <a:rPr lang="en-US" smtClean="0"/>
              <a:t>73</a:t>
            </a:fld>
            <a:endParaRPr lang="en-US"/>
          </a:p>
        </p:txBody>
      </p:sp>
    </p:spTree>
    <p:extLst>
      <p:ext uri="{BB962C8B-B14F-4D97-AF65-F5344CB8AC3E}">
        <p14:creationId xmlns:p14="http://schemas.microsoft.com/office/powerpoint/2010/main" val="19947900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a 3D Task</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74</a:t>
            </a:fld>
            <a:endParaRPr lang="en-US"/>
          </a:p>
        </p:txBody>
      </p:sp>
      <p:sp>
        <p:nvSpPr>
          <p:cNvPr id="5" name="Text Placeholder 4"/>
          <p:cNvSpPr txBox="1">
            <a:spLocks noGrp="1"/>
          </p:cNvSpPr>
          <p:nvPr>
            <p:ph type="body" sz="quarter" idx="13"/>
          </p:nvPr>
        </p:nvSpPr>
        <p:spPr>
          <a:xfrm>
            <a:off x="555786" y="1013287"/>
            <a:ext cx="9188715" cy="4555093"/>
          </a:xfrm>
          <a:prstGeom prst="rect">
            <a:avLst/>
          </a:prstGeom>
          <a:noFill/>
        </p:spPr>
        <p:txBody>
          <a:bodyPr wrap="square" rtlCol="0">
            <a:spAutoFit/>
          </a:bodyPr>
          <a:lstStyle/>
          <a:p>
            <a:pPr marL="514350" indent="-514350" defTabSz="457200">
              <a:buFont typeface="+mj-lt"/>
              <a:buAutoNum type="arabicPeriod"/>
            </a:pPr>
            <a:r>
              <a:rPr lang="en-US" sz="2000" dirty="0" smtClean="0">
                <a:solidFill>
                  <a:prstClr val="black"/>
                </a:solidFill>
                <a:latin typeface="Lato Regular"/>
                <a:cs typeface="Lato Regular"/>
              </a:rPr>
              <a:t>Select </a:t>
            </a:r>
            <a:r>
              <a:rPr lang="en-US" sz="2000" dirty="0">
                <a:solidFill>
                  <a:prstClr val="black"/>
                </a:solidFill>
                <a:latin typeface="Lato Regular"/>
                <a:cs typeface="Lato Regular"/>
              </a:rPr>
              <a:t>a target </a:t>
            </a:r>
            <a:r>
              <a:rPr lang="en-US" sz="2000" b="1" dirty="0">
                <a:solidFill>
                  <a:schemeClr val="bg2">
                    <a:lumMod val="25000"/>
                  </a:schemeClr>
                </a:solidFill>
                <a:latin typeface="Lato Regular"/>
                <a:cs typeface="Lato Regular"/>
              </a:rPr>
              <a:t>DCI component </a:t>
            </a:r>
            <a:r>
              <a:rPr lang="en-US" sz="2000" dirty="0">
                <a:solidFill>
                  <a:prstClr val="black"/>
                </a:solidFill>
                <a:latin typeface="Lato Regular"/>
                <a:cs typeface="Lato Regular"/>
              </a:rPr>
              <a:t>for a given classroom lesson or </a:t>
            </a:r>
            <a:r>
              <a:rPr lang="en-US" sz="2000" dirty="0" smtClean="0">
                <a:solidFill>
                  <a:prstClr val="black"/>
                </a:solidFill>
                <a:latin typeface="Lato Regular"/>
                <a:cs typeface="Lato Regular"/>
              </a:rPr>
              <a:t>learning experience. </a:t>
            </a:r>
            <a:endParaRPr lang="en-US" sz="2000" dirty="0">
              <a:solidFill>
                <a:prstClr val="black"/>
              </a:solidFill>
              <a:latin typeface="Lato Regular"/>
              <a:cs typeface="Lato Regular"/>
            </a:endParaRPr>
          </a:p>
          <a:p>
            <a:pPr marL="514350" indent="-514350" defTabSz="457200">
              <a:buFont typeface="+mj-lt"/>
              <a:buAutoNum type="arabicPeriod"/>
            </a:pPr>
            <a:r>
              <a:rPr lang="en-US" sz="2000" dirty="0" smtClean="0">
                <a:solidFill>
                  <a:prstClr val="black"/>
                </a:solidFill>
                <a:latin typeface="Lato Regular"/>
                <a:cs typeface="Lato Regular"/>
              </a:rPr>
              <a:t>Identify </a:t>
            </a:r>
            <a:r>
              <a:rPr lang="en-US" sz="2000" b="1" dirty="0">
                <a:solidFill>
                  <a:schemeClr val="bg2">
                    <a:lumMod val="25000"/>
                  </a:schemeClr>
                </a:solidFill>
                <a:latin typeface="Lato Regular"/>
                <a:cs typeface="Lato Regular"/>
              </a:rPr>
              <a:t>SEP component </a:t>
            </a:r>
            <a:r>
              <a:rPr lang="en-US" sz="2000" dirty="0">
                <a:solidFill>
                  <a:prstClr val="black"/>
                </a:solidFill>
                <a:latin typeface="Lato Regular"/>
                <a:cs typeface="Lato Regular"/>
              </a:rPr>
              <a:t>and </a:t>
            </a:r>
            <a:r>
              <a:rPr lang="en-US" sz="2000" b="1" dirty="0">
                <a:solidFill>
                  <a:schemeClr val="bg2">
                    <a:lumMod val="25000"/>
                  </a:schemeClr>
                </a:solidFill>
                <a:latin typeface="Lato Regular"/>
                <a:cs typeface="Lato Regular"/>
              </a:rPr>
              <a:t>CCC component </a:t>
            </a:r>
            <a:r>
              <a:rPr lang="en-US" sz="2000" dirty="0">
                <a:solidFill>
                  <a:prstClr val="black"/>
                </a:solidFill>
                <a:latin typeface="Lato Regular"/>
                <a:cs typeface="Lato Regular"/>
              </a:rPr>
              <a:t>to focus on. </a:t>
            </a:r>
          </a:p>
          <a:p>
            <a:pPr marL="514350" indent="-514350" defTabSz="457200">
              <a:buFont typeface="+mj-lt"/>
              <a:buAutoNum type="arabicPeriod"/>
            </a:pPr>
            <a:r>
              <a:rPr lang="en-US" sz="2000" dirty="0">
                <a:solidFill>
                  <a:prstClr val="black"/>
                </a:solidFill>
                <a:latin typeface="Lato Regular"/>
                <a:cs typeface="Lato Regular"/>
              </a:rPr>
              <a:t>Define a </a:t>
            </a:r>
            <a:r>
              <a:rPr lang="en-US" sz="2000" b="1" dirty="0">
                <a:solidFill>
                  <a:schemeClr val="bg2">
                    <a:lumMod val="25000"/>
                  </a:schemeClr>
                </a:solidFill>
                <a:latin typeface="Lato Regular"/>
                <a:cs typeface="Lato Regular"/>
              </a:rPr>
              <a:t>3D Learning Performance </a:t>
            </a:r>
            <a:r>
              <a:rPr lang="en-US" sz="2000" dirty="0">
                <a:solidFill>
                  <a:prstClr val="black"/>
                </a:solidFill>
                <a:latin typeface="Lato Regular"/>
                <a:cs typeface="Lato Regular"/>
              </a:rPr>
              <a:t>for a specific classroom lesson or </a:t>
            </a:r>
            <a:r>
              <a:rPr lang="en-US" sz="2000" dirty="0" smtClean="0">
                <a:solidFill>
                  <a:prstClr val="black"/>
                </a:solidFill>
                <a:latin typeface="Lato Regular"/>
                <a:cs typeface="Lato Regular"/>
              </a:rPr>
              <a:t>learning experience. </a:t>
            </a:r>
          </a:p>
          <a:p>
            <a:pPr marL="514350" indent="-514350">
              <a:buFont typeface="+mj-lt"/>
              <a:buAutoNum type="arabicPeriod"/>
            </a:pPr>
            <a:r>
              <a:rPr lang="en-US" sz="2000" dirty="0">
                <a:solidFill>
                  <a:prstClr val="black"/>
                </a:solidFill>
                <a:latin typeface="Lato Regular"/>
                <a:cs typeface="Lato Regular"/>
              </a:rPr>
              <a:t>Brainstorm and workshop </a:t>
            </a:r>
            <a:r>
              <a:rPr lang="en-US" sz="2000" b="1" dirty="0">
                <a:solidFill>
                  <a:schemeClr val="bg2">
                    <a:lumMod val="25000"/>
                  </a:schemeClr>
                </a:solidFill>
                <a:latin typeface="Lato Regular"/>
                <a:cs typeface="Lato Regular"/>
              </a:rPr>
              <a:t>possible scenarios </a:t>
            </a:r>
            <a:r>
              <a:rPr lang="en-US" sz="2000" dirty="0">
                <a:solidFill>
                  <a:prstClr val="black"/>
                </a:solidFill>
                <a:latin typeface="Lato Regular"/>
                <a:cs typeface="Lato Regular"/>
              </a:rPr>
              <a:t>for eliciting student understanding. Select one to use that is fair for non-dominant students (e.g., ELLs). </a:t>
            </a:r>
          </a:p>
          <a:p>
            <a:pPr marL="514350" indent="-514350" defTabSz="457200">
              <a:buFont typeface="+mj-lt"/>
              <a:buAutoNum type="arabicPeriod"/>
            </a:pPr>
            <a:r>
              <a:rPr lang="en-US" sz="2000" dirty="0" smtClean="0">
                <a:solidFill>
                  <a:prstClr val="black"/>
                </a:solidFill>
                <a:latin typeface="Lato Regular"/>
                <a:cs typeface="Lato Regular"/>
              </a:rPr>
              <a:t>Write </a:t>
            </a:r>
            <a:r>
              <a:rPr lang="en-US" sz="2000" b="1" dirty="0">
                <a:solidFill>
                  <a:schemeClr val="bg2">
                    <a:lumMod val="25000"/>
                  </a:schemeClr>
                </a:solidFill>
                <a:latin typeface="Lato Regular"/>
                <a:cs typeface="Lato Regular"/>
              </a:rPr>
              <a:t>2D/3D questions </a:t>
            </a:r>
            <a:r>
              <a:rPr lang="en-US" sz="2000" dirty="0">
                <a:solidFill>
                  <a:prstClr val="black"/>
                </a:solidFill>
                <a:latin typeface="Lato Regular"/>
                <a:cs typeface="Lato Regular"/>
              </a:rPr>
              <a:t>for the selected scenario. </a:t>
            </a:r>
          </a:p>
          <a:p>
            <a:pPr marL="514350" indent="-514350" defTabSz="457200">
              <a:buFont typeface="+mj-lt"/>
              <a:buAutoNum type="arabicPeriod"/>
            </a:pPr>
            <a:r>
              <a:rPr lang="en-US" sz="2000" dirty="0">
                <a:solidFill>
                  <a:prstClr val="black"/>
                </a:solidFill>
                <a:latin typeface="Lato Regular"/>
                <a:cs typeface="Lato Regular"/>
              </a:rPr>
              <a:t>Imagine (or collect) </a:t>
            </a:r>
            <a:r>
              <a:rPr lang="en-US" sz="2000" b="1" dirty="0">
                <a:solidFill>
                  <a:schemeClr val="bg2">
                    <a:lumMod val="25000"/>
                  </a:schemeClr>
                </a:solidFill>
                <a:latin typeface="Lato Regular"/>
                <a:cs typeface="Lato Regular"/>
              </a:rPr>
              <a:t>student responses </a:t>
            </a:r>
            <a:r>
              <a:rPr lang="en-US" sz="2000" dirty="0">
                <a:solidFill>
                  <a:prstClr val="black"/>
                </a:solidFill>
                <a:latin typeface="Lato Regular"/>
                <a:cs typeface="Lato Regular"/>
              </a:rPr>
              <a:t>(limited, </a:t>
            </a:r>
            <a:r>
              <a:rPr lang="en-US" sz="2000" dirty="0" smtClean="0">
                <a:solidFill>
                  <a:prstClr val="black"/>
                </a:solidFill>
                <a:latin typeface="Lato Regular"/>
                <a:cs typeface="Lato Regular"/>
              </a:rPr>
              <a:t>partial</a:t>
            </a:r>
            <a:r>
              <a:rPr lang="en-US" sz="2000" dirty="0">
                <a:solidFill>
                  <a:prstClr val="black"/>
                </a:solidFill>
                <a:latin typeface="Lato Regular"/>
                <a:cs typeface="Lato Regular"/>
              </a:rPr>
              <a:t>, </a:t>
            </a:r>
            <a:r>
              <a:rPr lang="en-US" sz="2000" dirty="0" smtClean="0">
                <a:solidFill>
                  <a:prstClr val="black"/>
                </a:solidFill>
                <a:latin typeface="Lato Regular"/>
                <a:cs typeface="Lato Regular"/>
              </a:rPr>
              <a:t>full understanding</a:t>
            </a:r>
            <a:r>
              <a:rPr lang="en-US" sz="2000" dirty="0">
                <a:solidFill>
                  <a:prstClr val="black"/>
                </a:solidFill>
                <a:latin typeface="Lato Regular"/>
                <a:cs typeface="Lato Regular"/>
              </a:rPr>
              <a:t>). </a:t>
            </a:r>
          </a:p>
          <a:p>
            <a:pPr marL="514350" indent="-514350" defTabSz="457200">
              <a:buFont typeface="+mj-lt"/>
              <a:buAutoNum type="arabicPeriod"/>
            </a:pPr>
            <a:r>
              <a:rPr lang="en-US" sz="2000" dirty="0">
                <a:solidFill>
                  <a:prstClr val="black"/>
                </a:solidFill>
                <a:latin typeface="Lato Regular"/>
                <a:cs typeface="Lato Regular"/>
              </a:rPr>
              <a:t>Share, review, and revise using workshop approach. </a:t>
            </a:r>
          </a:p>
        </p:txBody>
      </p:sp>
    </p:spTree>
    <p:extLst>
      <p:ext uri="{BB962C8B-B14F-4D97-AF65-F5344CB8AC3E}">
        <p14:creationId xmlns:p14="http://schemas.microsoft.com/office/powerpoint/2010/main" val="32933176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p:nvPr/>
        </p:nvSpPr>
        <p:spPr>
          <a:xfrm>
            <a:off x="2399809" y="203894"/>
            <a:ext cx="6261900" cy="738600"/>
          </a:xfrm>
          <a:prstGeom prst="rect">
            <a:avLst/>
          </a:prstGeom>
          <a:noFill/>
          <a:ln>
            <a:noFill/>
          </a:ln>
        </p:spPr>
        <p:txBody>
          <a:bodyPr wrap="square" lIns="91425" tIns="45700" rIns="91425" bIns="45700" anchor="t" anchorCtr="0">
            <a:noAutofit/>
          </a:bodyPr>
          <a:lstStyle/>
          <a:p>
            <a:pPr>
              <a:buSzPct val="25000"/>
            </a:pPr>
            <a:r>
              <a:rPr lang="en-US" sz="4200" b="1" dirty="0">
                <a:solidFill>
                  <a:srgbClr val="FFFFFF"/>
                </a:solidFill>
                <a:latin typeface="Lato"/>
                <a:ea typeface="Lato"/>
                <a:cs typeface="Lato"/>
                <a:sym typeface="Lato"/>
              </a:rPr>
              <a:t>Session Reflection</a:t>
            </a:r>
          </a:p>
        </p:txBody>
      </p:sp>
      <p:sp>
        <p:nvSpPr>
          <p:cNvPr id="893" name="Shape 893"/>
          <p:cNvSpPr txBox="1"/>
          <p:nvPr/>
        </p:nvSpPr>
        <p:spPr>
          <a:xfrm>
            <a:off x="2399809" y="1071770"/>
            <a:ext cx="7285200" cy="1200300"/>
          </a:xfrm>
          <a:prstGeom prst="rect">
            <a:avLst/>
          </a:prstGeom>
          <a:noFill/>
          <a:ln>
            <a:noFill/>
          </a:ln>
        </p:spPr>
        <p:txBody>
          <a:bodyPr wrap="square" lIns="91425" tIns="45700" rIns="91425" bIns="45700" anchor="t" anchorCtr="0">
            <a:noAutofit/>
          </a:bodyPr>
          <a:lstStyle/>
          <a:p>
            <a:pPr>
              <a:buSzPct val="25000"/>
            </a:pPr>
            <a:r>
              <a:rPr lang="en-US" sz="3600" b="1" i="1" dirty="0">
                <a:solidFill>
                  <a:srgbClr val="FFFFFF"/>
                </a:solidFill>
                <a:latin typeface="Lato"/>
                <a:ea typeface="Lato"/>
                <a:cs typeface="Lato"/>
                <a:sym typeface="Lato"/>
              </a:rPr>
              <a:t>How can 3D Learning Performances help you map out a series of formative assessment events across a unit that you teach? </a:t>
            </a:r>
          </a:p>
          <a:p>
            <a:pPr>
              <a:buSzPct val="25000"/>
            </a:pPr>
            <a:endParaRPr lang="en-US" sz="3600" b="1" i="1" dirty="0">
              <a:solidFill>
                <a:srgbClr val="FFFFFF"/>
              </a:solidFill>
              <a:latin typeface="Lato"/>
              <a:ea typeface="Lato"/>
              <a:cs typeface="Lato"/>
              <a:sym typeface="Lato"/>
            </a:endParaRPr>
          </a:p>
          <a:p>
            <a:pPr>
              <a:buSzPct val="25000"/>
            </a:pPr>
            <a:r>
              <a:rPr lang="en-US" sz="3600" b="1" i="1" dirty="0">
                <a:solidFill>
                  <a:srgbClr val="FFFFFF"/>
                </a:solidFill>
                <a:latin typeface="Lato"/>
                <a:ea typeface="Lato"/>
                <a:cs typeface="Lato"/>
                <a:sym typeface="Lato"/>
              </a:rPr>
              <a:t>After focusing closely on the three dimensions of science learning, what implications for your teaching occur to you? </a:t>
            </a:r>
          </a:p>
        </p:txBody>
      </p:sp>
      <p:sp>
        <p:nvSpPr>
          <p:cNvPr id="2" name="Title 1"/>
          <p:cNvSpPr>
            <a:spLocks noGrp="1"/>
          </p:cNvSpPr>
          <p:nvPr>
            <p:ph type="title"/>
          </p:nvPr>
        </p:nvSpPr>
        <p:spPr/>
        <p:txBody>
          <a:bodyPr/>
          <a:lstStyle/>
          <a:p>
            <a:r>
              <a:rPr lang="en-US" dirty="0" smtClean="0"/>
              <a:t>Session Reflection</a:t>
            </a:r>
            <a:endParaRPr lang="en-US" dirty="0"/>
          </a:p>
        </p:txBody>
      </p:sp>
      <p:sp>
        <p:nvSpPr>
          <p:cNvPr id="3" name="Text Placeholder 2"/>
          <p:cNvSpPr>
            <a:spLocks noGrp="1"/>
          </p:cNvSpPr>
          <p:nvPr>
            <p:ph type="body" sz="quarter" idx="13"/>
          </p:nvPr>
        </p:nvSpPr>
        <p:spPr/>
        <p:txBody>
          <a:bodyPr/>
          <a:lstStyle/>
          <a:p>
            <a:r>
              <a:rPr lang="en-US" dirty="0" smtClean="0"/>
              <a:t>How can 3D learning performances help you map out a series of formative assessment opportunities across a unit that you teach?</a:t>
            </a:r>
          </a:p>
          <a:p>
            <a:r>
              <a:rPr lang="en-US" dirty="0" smtClean="0"/>
              <a:t>After focusing closely on the three dimensions of science learning, what implications for your teaching occur to you?</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75</a:t>
            </a:fld>
            <a:endParaRPr lang="en-US"/>
          </a:p>
        </p:txBody>
      </p:sp>
    </p:spTree>
    <p:extLst>
      <p:ext uri="{BB962C8B-B14F-4D97-AF65-F5344CB8AC3E}">
        <p14:creationId xmlns:p14="http://schemas.microsoft.com/office/powerpoint/2010/main" val="4066146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5"/>
          <p:cNvSpPr txBox="1">
            <a:spLocks noGrp="1"/>
          </p:cNvSpPr>
          <p:nvPr>
            <p:ph type="title" idx="4294967295"/>
          </p:nvPr>
        </p:nvSpPr>
        <p:spPr>
          <a:xfrm>
            <a:off x="0" y="274638"/>
            <a:ext cx="8229600" cy="1143000"/>
          </a:xfrm>
          <a:prstGeom prst="rect">
            <a:avLst/>
          </a:prstGeom>
          <a:noFill/>
          <a:ln>
            <a:noFill/>
          </a:ln>
        </p:spPr>
        <p:txBody>
          <a:bodyPr spcFirstLastPara="1" vert="horz" wrap="square" lIns="91425" tIns="45700" rIns="91425" bIns="45700" rtlCol="0" anchor="t" anchorCtr="0">
            <a:noAutofit/>
          </a:bodyPr>
          <a:lstStyle/>
          <a:p>
            <a:pPr algn="l">
              <a:buSzPts val="3600"/>
            </a:pPr>
            <a:r>
              <a:rPr lang="en-US" sz="3600"/>
              <a:t>3D standards require us to think about assessment differently. </a:t>
            </a:r>
            <a:endParaRPr/>
          </a:p>
        </p:txBody>
      </p:sp>
      <p:grpSp>
        <p:nvGrpSpPr>
          <p:cNvPr id="451" name="Google Shape;451;p75" descr="performance expectations are intersection of disciplinary core ideas, science and engineering practices, and cross cutting concepts." title="Venn diagram"/>
          <p:cNvGrpSpPr/>
          <p:nvPr/>
        </p:nvGrpSpPr>
        <p:grpSpPr>
          <a:xfrm>
            <a:off x="7274849" y="2400934"/>
            <a:ext cx="2512233" cy="2311668"/>
            <a:chOff x="5163041" y="2253911"/>
            <a:chExt cx="2512233" cy="2311668"/>
          </a:xfrm>
        </p:grpSpPr>
        <p:grpSp>
          <p:nvGrpSpPr>
            <p:cNvPr id="452" name="Google Shape;452;p75"/>
            <p:cNvGrpSpPr/>
            <p:nvPr/>
          </p:nvGrpSpPr>
          <p:grpSpPr>
            <a:xfrm>
              <a:off x="5163041" y="3097789"/>
              <a:ext cx="1429500" cy="1450500"/>
              <a:chOff x="4866289" y="2017196"/>
              <a:chExt cx="1429500" cy="1450500"/>
            </a:xfrm>
          </p:grpSpPr>
          <p:sp>
            <p:nvSpPr>
              <p:cNvPr id="453" name="Google Shape;453;p75"/>
              <p:cNvSpPr/>
              <p:nvPr/>
            </p:nvSpPr>
            <p:spPr>
              <a:xfrm>
                <a:off x="4866289" y="2017196"/>
                <a:ext cx="1429500" cy="1450500"/>
              </a:xfrm>
              <a:prstGeom prst="ellipse">
                <a:avLst/>
              </a:prstGeom>
              <a:solidFill>
                <a:srgbClr val="085594"/>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54" name="Google Shape;454;p75"/>
              <p:cNvSpPr txBox="1"/>
              <p:nvPr/>
            </p:nvSpPr>
            <p:spPr>
              <a:xfrm>
                <a:off x="5181600" y="2554014"/>
                <a:ext cx="725400" cy="369300"/>
              </a:xfrm>
              <a:prstGeom prst="rect">
                <a:avLst/>
              </a:prstGeom>
              <a:noFill/>
              <a:ln>
                <a:noFill/>
              </a:ln>
            </p:spPr>
            <p:txBody>
              <a:bodyPr spcFirstLastPara="1" wrap="square" lIns="91425" tIns="45700" rIns="91425" bIns="45700" anchor="t" anchorCtr="0">
                <a:noAutofit/>
              </a:bodyPr>
              <a:lstStyle/>
              <a:p>
                <a:r>
                  <a:rPr lang="en-US" b="1">
                    <a:solidFill>
                      <a:schemeClr val="lt1"/>
                    </a:solidFill>
                    <a:latin typeface="Calibri"/>
                    <a:ea typeface="Calibri"/>
                    <a:cs typeface="Calibri"/>
                    <a:sym typeface="Calibri"/>
                  </a:rPr>
                  <a:t>SEPs</a:t>
                </a:r>
                <a:endParaRPr/>
              </a:p>
            </p:txBody>
          </p:sp>
        </p:grpSp>
        <p:grpSp>
          <p:nvGrpSpPr>
            <p:cNvPr id="455" name="Google Shape;455;p75"/>
            <p:cNvGrpSpPr/>
            <p:nvPr/>
          </p:nvGrpSpPr>
          <p:grpSpPr>
            <a:xfrm>
              <a:off x="5643753" y="2253911"/>
              <a:ext cx="1429500" cy="1450500"/>
              <a:chOff x="5906924" y="2047938"/>
              <a:chExt cx="1429500" cy="1450500"/>
            </a:xfrm>
          </p:grpSpPr>
          <p:sp>
            <p:nvSpPr>
              <p:cNvPr id="456" name="Google Shape;456;p75"/>
              <p:cNvSpPr/>
              <p:nvPr/>
            </p:nvSpPr>
            <p:spPr>
              <a:xfrm>
                <a:off x="5906924" y="2047938"/>
                <a:ext cx="1429500" cy="1450500"/>
              </a:xfrm>
              <a:prstGeom prst="ellipse">
                <a:avLst/>
              </a:prstGeom>
              <a:solidFill>
                <a:srgbClr val="F6812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57" name="Google Shape;457;p75"/>
              <p:cNvSpPr txBox="1"/>
              <p:nvPr/>
            </p:nvSpPr>
            <p:spPr>
              <a:xfrm>
                <a:off x="6269586" y="2588486"/>
                <a:ext cx="725400" cy="369300"/>
              </a:xfrm>
              <a:prstGeom prst="rect">
                <a:avLst/>
              </a:prstGeom>
              <a:noFill/>
              <a:ln>
                <a:noFill/>
              </a:ln>
            </p:spPr>
            <p:txBody>
              <a:bodyPr spcFirstLastPara="1" wrap="square" lIns="91425" tIns="45700" rIns="91425" bIns="45700" anchor="t" anchorCtr="0">
                <a:noAutofit/>
              </a:bodyPr>
              <a:lstStyle/>
              <a:p>
                <a:r>
                  <a:rPr lang="en-US" b="1">
                    <a:solidFill>
                      <a:schemeClr val="lt1"/>
                    </a:solidFill>
                    <a:latin typeface="Calibri"/>
                    <a:ea typeface="Calibri"/>
                    <a:cs typeface="Calibri"/>
                    <a:sym typeface="Calibri"/>
                  </a:rPr>
                  <a:t>DCIs</a:t>
                </a:r>
                <a:endParaRPr/>
              </a:p>
            </p:txBody>
          </p:sp>
        </p:grpSp>
        <p:grpSp>
          <p:nvGrpSpPr>
            <p:cNvPr id="458" name="Google Shape;458;p75"/>
            <p:cNvGrpSpPr/>
            <p:nvPr/>
          </p:nvGrpSpPr>
          <p:grpSpPr>
            <a:xfrm>
              <a:off x="6245774" y="3115079"/>
              <a:ext cx="1429500" cy="1450500"/>
              <a:chOff x="6947559" y="2078680"/>
              <a:chExt cx="1429500" cy="1450500"/>
            </a:xfrm>
          </p:grpSpPr>
          <p:sp>
            <p:nvSpPr>
              <p:cNvPr id="459" name="Google Shape;459;p75"/>
              <p:cNvSpPr/>
              <p:nvPr/>
            </p:nvSpPr>
            <p:spPr>
              <a:xfrm>
                <a:off x="6947559" y="2078680"/>
                <a:ext cx="1429500" cy="1450500"/>
              </a:xfrm>
              <a:prstGeom prst="ellipse">
                <a:avLst/>
              </a:prstGeom>
              <a:solidFill>
                <a:srgbClr val="09555E"/>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60" name="Google Shape;460;p75"/>
              <p:cNvSpPr txBox="1"/>
              <p:nvPr/>
            </p:nvSpPr>
            <p:spPr>
              <a:xfrm>
                <a:off x="7336331" y="2619228"/>
                <a:ext cx="725400" cy="369300"/>
              </a:xfrm>
              <a:prstGeom prst="rect">
                <a:avLst/>
              </a:prstGeom>
              <a:noFill/>
              <a:ln>
                <a:noFill/>
              </a:ln>
            </p:spPr>
            <p:txBody>
              <a:bodyPr spcFirstLastPara="1" wrap="square" lIns="91425" tIns="45700" rIns="91425" bIns="45700" anchor="t" anchorCtr="0">
                <a:noAutofit/>
              </a:bodyPr>
              <a:lstStyle/>
              <a:p>
                <a:r>
                  <a:rPr lang="en-US" b="1">
                    <a:solidFill>
                      <a:schemeClr val="lt1"/>
                    </a:solidFill>
                    <a:latin typeface="Calibri"/>
                    <a:ea typeface="Calibri"/>
                    <a:cs typeface="Calibri"/>
                    <a:sym typeface="Calibri"/>
                  </a:rPr>
                  <a:t>CCCs</a:t>
                </a:r>
                <a:endParaRPr/>
              </a:p>
            </p:txBody>
          </p:sp>
        </p:grpSp>
      </p:grpSp>
      <p:sp>
        <p:nvSpPr>
          <p:cNvPr id="461" name="Google Shape;461;p75"/>
          <p:cNvSpPr txBox="1"/>
          <p:nvPr/>
        </p:nvSpPr>
        <p:spPr>
          <a:xfrm>
            <a:off x="1927633" y="1971379"/>
            <a:ext cx="4878600" cy="4032000"/>
          </a:xfrm>
          <a:prstGeom prst="rect">
            <a:avLst/>
          </a:prstGeom>
          <a:noFill/>
          <a:ln>
            <a:noFill/>
          </a:ln>
        </p:spPr>
        <p:txBody>
          <a:bodyPr spcFirstLastPara="1" wrap="square" lIns="91425" tIns="45700" rIns="91425" bIns="45700" anchor="t" anchorCtr="0">
            <a:noAutofit/>
          </a:bodyPr>
          <a:lstStyle/>
          <a:p>
            <a:r>
              <a:rPr lang="en-US" sz="2000">
                <a:solidFill>
                  <a:schemeClr val="dk1"/>
                </a:solidFill>
                <a:latin typeface="Calibri"/>
                <a:ea typeface="Calibri"/>
                <a:cs typeface="Calibri"/>
                <a:sym typeface="Calibri"/>
              </a:rPr>
              <a:t>Shifting what it means for a student to demonstrate they “know science”</a:t>
            </a:r>
            <a:endParaRPr/>
          </a:p>
          <a:p>
            <a:pPr marL="285750"/>
            <a:endParaRPr/>
          </a:p>
          <a:p>
            <a:pPr marL="285750" indent="-285750">
              <a:buClr>
                <a:schemeClr val="dk1"/>
              </a:buClr>
              <a:buSzPts val="2000"/>
              <a:buFont typeface="Noto Sans Symbols"/>
              <a:buChar char="❖"/>
            </a:pPr>
            <a:r>
              <a:rPr lang="en-US" sz="2000">
                <a:solidFill>
                  <a:schemeClr val="dk1"/>
                </a:solidFill>
                <a:latin typeface="Calibri"/>
                <a:ea typeface="Calibri"/>
                <a:cs typeface="Calibri"/>
                <a:sym typeface="Calibri"/>
              </a:rPr>
              <a:t>“knowing” shifts from recall to </a:t>
            </a:r>
            <a:r>
              <a:rPr lang="en-US" sz="2000" b="1">
                <a:solidFill>
                  <a:srgbClr val="6A166C"/>
                </a:solidFill>
                <a:latin typeface="Calibri"/>
                <a:ea typeface="Calibri"/>
                <a:cs typeface="Calibri"/>
                <a:sym typeface="Calibri"/>
              </a:rPr>
              <a:t>using scientific principles, skills, and behaviors </a:t>
            </a:r>
            <a:r>
              <a:rPr lang="en-US" sz="2000">
                <a:solidFill>
                  <a:schemeClr val="dk1"/>
                </a:solidFill>
                <a:latin typeface="Calibri"/>
                <a:ea typeface="Calibri"/>
                <a:cs typeface="Calibri"/>
                <a:sym typeface="Calibri"/>
              </a:rPr>
              <a:t>to </a:t>
            </a:r>
            <a:r>
              <a:rPr lang="en-US" sz="2000" b="1">
                <a:solidFill>
                  <a:srgbClr val="6A166C"/>
                </a:solidFill>
                <a:latin typeface="Calibri"/>
                <a:ea typeface="Calibri"/>
                <a:cs typeface="Calibri"/>
                <a:sym typeface="Calibri"/>
              </a:rPr>
              <a:t>make sense</a:t>
            </a:r>
            <a:r>
              <a:rPr lang="en-US" sz="2000">
                <a:solidFill>
                  <a:schemeClr val="dk1"/>
                </a:solidFill>
                <a:latin typeface="Calibri"/>
                <a:ea typeface="Calibri"/>
                <a:cs typeface="Calibri"/>
                <a:sym typeface="Calibri"/>
              </a:rPr>
              <a:t> of the world and address real-world problems</a:t>
            </a:r>
            <a:endParaRPr/>
          </a:p>
          <a:p>
            <a:pPr marL="285750" indent="-285750">
              <a:buClr>
                <a:srgbClr val="00B0F0"/>
              </a:buClr>
              <a:buSzPts val="2000"/>
              <a:buFont typeface="Noto Sans Symbols"/>
              <a:buChar char="❖"/>
            </a:pPr>
            <a:r>
              <a:rPr lang="en-US" sz="2000" b="1">
                <a:solidFill>
                  <a:srgbClr val="00B0F0"/>
                </a:solidFill>
                <a:latin typeface="Calibri"/>
                <a:ea typeface="Calibri"/>
                <a:cs typeface="Calibri"/>
                <a:sym typeface="Calibri"/>
              </a:rPr>
              <a:t>Application and reasoning </a:t>
            </a:r>
            <a:r>
              <a:rPr lang="en-US" sz="2000">
                <a:solidFill>
                  <a:schemeClr val="dk1"/>
                </a:solidFill>
                <a:latin typeface="Calibri"/>
                <a:ea typeface="Calibri"/>
                <a:cs typeface="Calibri"/>
                <a:sym typeface="Calibri"/>
              </a:rPr>
              <a:t>shifts from the expectation for some standards, some students, some performances to </a:t>
            </a:r>
            <a:r>
              <a:rPr lang="en-US" sz="2000" b="1">
                <a:solidFill>
                  <a:srgbClr val="00B0F0"/>
                </a:solidFill>
                <a:latin typeface="Calibri"/>
                <a:ea typeface="Calibri"/>
                <a:cs typeface="Calibri"/>
                <a:sym typeface="Calibri"/>
              </a:rPr>
              <a:t>all standards, all students, all performances</a:t>
            </a:r>
            <a:endParaRPr/>
          </a:p>
          <a:p>
            <a:endParaRPr sz="1600">
              <a:solidFill>
                <a:schemeClr val="dk1"/>
              </a:solidFill>
              <a:latin typeface="Calibri"/>
              <a:ea typeface="Calibri"/>
              <a:cs typeface="Calibri"/>
              <a:sym typeface="Calibri"/>
            </a:endParaRPr>
          </a:p>
        </p:txBody>
      </p:sp>
      <p:sp>
        <p:nvSpPr>
          <p:cNvPr id="2" name="Slide Number Placeholder 1"/>
          <p:cNvSpPr>
            <a:spLocks noGrp="1"/>
          </p:cNvSpPr>
          <p:nvPr>
            <p:ph type="sldNum" sz="quarter" idx="4"/>
          </p:nvPr>
        </p:nvSpPr>
        <p:spPr/>
        <p:txBody>
          <a:bodyPr/>
          <a:lstStyle/>
          <a:p>
            <a:fld id="{91BD7323-49BF-4C97-8773-5EC64C492009}" type="slidenum">
              <a:rPr lang="en-US" smtClean="0"/>
              <a:pPr/>
              <a:t>8</a:t>
            </a:fld>
            <a:endParaRPr lang="en-US" dirty="0"/>
          </a:p>
        </p:txBody>
      </p:sp>
    </p:spTree>
    <p:extLst>
      <p:ext uri="{BB962C8B-B14F-4D97-AF65-F5344CB8AC3E}">
        <p14:creationId xmlns:p14="http://schemas.microsoft.com/office/powerpoint/2010/main" val="1505791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Tasks?</a:t>
            </a:r>
            <a:endParaRPr lang="en-US" dirty="0"/>
          </a:p>
        </p:txBody>
      </p:sp>
      <p:sp>
        <p:nvSpPr>
          <p:cNvPr id="3" name="Text Placeholder 2"/>
          <p:cNvSpPr>
            <a:spLocks noGrp="1"/>
          </p:cNvSpPr>
          <p:nvPr>
            <p:ph type="body" sz="quarter" idx="13"/>
          </p:nvPr>
        </p:nvSpPr>
        <p:spPr>
          <a:xfrm>
            <a:off x="444575" y="1412710"/>
            <a:ext cx="9188715" cy="4901324"/>
          </a:xfrm>
        </p:spPr>
        <p:txBody>
          <a:bodyPr/>
          <a:lstStyle/>
          <a:p>
            <a:pPr marL="0" indent="0">
              <a:buNone/>
            </a:pPr>
            <a:r>
              <a:rPr lang="en-US" dirty="0" smtClean="0"/>
              <a:t>Tasks elicit sense-making and problem-solving by focusing strongly on reasoning through the use of scientific and engineering evidence, models and principles.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a:p>
        </p:txBody>
      </p:sp>
    </p:spTree>
    <p:extLst>
      <p:ext uri="{BB962C8B-B14F-4D97-AF65-F5344CB8AC3E}">
        <p14:creationId xmlns:p14="http://schemas.microsoft.com/office/powerpoint/2010/main" val="2935833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2020-01-09T05:00:00+00:00</Publication_x0020_Date>
    <Audience1 xmlns="3a62de7d-ba57-4f43-9dae-9623ba637be0"/>
    <_dlc_DocId xmlns="3a62de7d-ba57-4f43-9dae-9623ba637be0">KYED-536-721</_dlc_DocId>
    <_dlc_DocIdUrl xmlns="3a62de7d-ba57-4f43-9dae-9623ba637be0">
      <Url>https://www.education.ky.gov/curriculum/standards/kyacadstand/_layouts/15/DocIdRedir.aspx?ID=KYED-536-721</Url>
      <Description>KYED-536-721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6498D229-14C0-418C-B6AD-D2BB0441D195}"/>
</file>

<file path=customXml/itemProps3.xml><?xml version="1.0" encoding="utf-8"?>
<ds:datastoreItem xmlns:ds="http://schemas.openxmlformats.org/officeDocument/2006/customXml" ds:itemID="{62C23E9A-708A-4488-BC53-5F393D41DE67}">
  <ds:schemaRefs>
    <ds:schemaRef ds:uri="http://schemas.openxmlformats.org/package/2006/metadata/core-properties"/>
    <ds:schemaRef ds:uri="http://purl.org/dc/elements/1.1/"/>
    <ds:schemaRef ds:uri="http://www.w3.org/XML/1998/namespace"/>
    <ds:schemaRef ds:uri="http://schemas.microsoft.com/office/infopath/2007/PartnerControls"/>
    <ds:schemaRef ds:uri="cf3aa28c-8d44-408c-a5ca-996a87f6cd59"/>
    <ds:schemaRef ds:uri="http://purl.org/dc/terms/"/>
    <ds:schemaRef ds:uri="5bc9d522-2386-425a-9f2a-a617cf877ec0"/>
    <ds:schemaRef ds:uri="http://schemas.microsoft.com/office/2006/documentManagement/types"/>
    <ds:schemaRef ds:uri="78e2b29d-1b4d-4e9f-9477-f143619cc5ca"/>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74F3333B-2B51-45BA-A848-773DA8E6674E}"/>
</file>

<file path=docProps/app.xml><?xml version="1.0" encoding="utf-8"?>
<Properties xmlns="http://schemas.openxmlformats.org/officeDocument/2006/extended-properties" xmlns:vt="http://schemas.openxmlformats.org/officeDocument/2006/docPropsVTypes">
  <Template>Theme1</Template>
  <TotalTime>2541</TotalTime>
  <Words>3016</Words>
  <Application>Microsoft Macintosh PowerPoint</Application>
  <PresentationFormat>Widescreen</PresentationFormat>
  <Paragraphs>500</Paragraphs>
  <Slides>75</Slides>
  <Notes>57</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75</vt:i4>
      </vt:variant>
    </vt:vector>
  </HeadingPairs>
  <TitlesOfParts>
    <vt:vector size="96" baseType="lpstr">
      <vt:lpstr>Arial</vt:lpstr>
      <vt:lpstr>Avenir Black</vt:lpstr>
      <vt:lpstr>Avenir Next Medium</vt:lpstr>
      <vt:lpstr>Calibri</vt:lpstr>
      <vt:lpstr>Franklin Gothic Medium</vt:lpstr>
      <vt:lpstr>Georgia</vt:lpstr>
      <vt:lpstr>Gill Sans</vt:lpstr>
      <vt:lpstr>Gill Sans Light</vt:lpstr>
      <vt:lpstr>Lato</vt:lpstr>
      <vt:lpstr>Lato Heavy</vt:lpstr>
      <vt:lpstr>Lato Light</vt:lpstr>
      <vt:lpstr>Lato Regular</vt:lpstr>
      <vt:lpstr>Merriweather Sans</vt:lpstr>
      <vt:lpstr>ＭＳ Ｐゴシック</vt:lpstr>
      <vt:lpstr>Noto Sans Symbols</vt:lpstr>
      <vt:lpstr>Times</vt:lpstr>
      <vt:lpstr>Wingdings</vt:lpstr>
      <vt:lpstr>Wingdings 2</vt:lpstr>
      <vt:lpstr>Wingdings 3</vt:lpstr>
      <vt:lpstr>Theme1</vt:lpstr>
      <vt:lpstr>3_Theme1</vt:lpstr>
      <vt:lpstr>Three-Dimensional Science Tasks </vt:lpstr>
      <vt:lpstr>Components of this Module</vt:lpstr>
      <vt:lpstr>Group Norms</vt:lpstr>
      <vt:lpstr>Three-Dimensional Science Tasks</vt:lpstr>
      <vt:lpstr>Session Goals</vt:lpstr>
      <vt:lpstr>Why Tasks?</vt:lpstr>
      <vt:lpstr>3D standards require us to think about assessment differently </vt:lpstr>
      <vt:lpstr>3D standards require us to think about assessment differently. </vt:lpstr>
      <vt:lpstr>Why Tasks?</vt:lpstr>
      <vt:lpstr>Common Perspectives</vt:lpstr>
      <vt:lpstr>Trade-Offs</vt:lpstr>
      <vt:lpstr>Thought Experiment #0</vt:lpstr>
      <vt:lpstr>Thought Experiment #1</vt:lpstr>
      <vt:lpstr>Thought Experiment #2</vt:lpstr>
      <vt:lpstr>Thought Experiment #3</vt:lpstr>
      <vt:lpstr>Thought Experiment #4</vt:lpstr>
      <vt:lpstr>Thought Experiment #5</vt:lpstr>
      <vt:lpstr>Thought Experiment #6</vt:lpstr>
      <vt:lpstr>Where did we land?</vt:lpstr>
      <vt:lpstr>It is important that assessments truly measure what we value in student performance</vt:lpstr>
      <vt:lpstr>What features currently drive our thinking about assessments?</vt:lpstr>
      <vt:lpstr>Group Task</vt:lpstr>
      <vt:lpstr>Share Out</vt:lpstr>
      <vt:lpstr>Up to This Point</vt:lpstr>
      <vt:lpstr>Pre-screening tasks!</vt:lpstr>
      <vt:lpstr>Checklist</vt:lpstr>
      <vt:lpstr>Annotated Checklist</vt:lpstr>
      <vt:lpstr>Modeling Felix’s Jump</vt:lpstr>
      <vt:lpstr>Verdict?</vt:lpstr>
      <vt:lpstr>Next Step?</vt:lpstr>
      <vt:lpstr>Task Screener</vt:lpstr>
      <vt:lpstr>Task Screener</vt:lpstr>
      <vt:lpstr>Verdict?</vt:lpstr>
      <vt:lpstr>Where to Find these tools?</vt:lpstr>
      <vt:lpstr>Task Annotation Project</vt:lpstr>
      <vt:lpstr>In this Session</vt:lpstr>
      <vt:lpstr>Three-Dimensional Science Tasks</vt:lpstr>
      <vt:lpstr>Session Goals</vt:lpstr>
      <vt:lpstr>3D Formative Assessment</vt:lpstr>
      <vt:lpstr>Formative Assessment</vt:lpstr>
      <vt:lpstr>Formative Assessment Examples</vt:lpstr>
      <vt:lpstr>3D Assessment Tasks </vt:lpstr>
      <vt:lpstr>The Formative Assessment Process (Adapted by Simpson &amp; McCulloch from Ruiz-Primo &amp; Furtak, 2007)</vt:lpstr>
      <vt:lpstr>Unit Assessment Sequences</vt:lpstr>
      <vt:lpstr>3D Learning Performance Sequence</vt:lpstr>
      <vt:lpstr>Discussion</vt:lpstr>
      <vt:lpstr>Approaching Learning and Teaching from a 3D Perspective</vt:lpstr>
      <vt:lpstr>Develop a personal 3D learning performance…..</vt:lpstr>
      <vt:lpstr>Formative Assessment Examples</vt:lpstr>
      <vt:lpstr>Crafting a 3D Task</vt:lpstr>
      <vt:lpstr>STEP 1:  Identify a DCI Component</vt:lpstr>
      <vt:lpstr>Standard MS-PS1-4</vt:lpstr>
      <vt:lpstr>STEP 2a: Identify A Component of a  Science &amp; Engineering Practice </vt:lpstr>
      <vt:lpstr>Task Formats for Science &amp; Engineering Practices</vt:lpstr>
      <vt:lpstr>STEP 2b: Identify a Crosscutting Concept Component </vt:lpstr>
      <vt:lpstr>Prompts for Assessing Cross-Cutting Concepts </vt:lpstr>
      <vt:lpstr> STEP 3: Define a 3D  Learning Performance</vt:lpstr>
      <vt:lpstr>3D Learning Performances:  Lesson-Level Learning Goals</vt:lpstr>
      <vt:lpstr>Sample 3D Learning Performances</vt:lpstr>
      <vt:lpstr>3D Learning Performance Mad Lib</vt:lpstr>
      <vt:lpstr>Share &amp; Refine</vt:lpstr>
      <vt:lpstr>STEP4:  Identifying a Scenario</vt:lpstr>
      <vt:lpstr>Keep Phenomenon Central</vt:lpstr>
      <vt:lpstr>Reflecting on Phenomena</vt:lpstr>
      <vt:lpstr>STEP 4:  Brainstorm Scenarios</vt:lpstr>
      <vt:lpstr>Sample Scenario Brainstorm</vt:lpstr>
      <vt:lpstr>STEP 4:  Workshop the Scenarios</vt:lpstr>
      <vt:lpstr>Reflection</vt:lpstr>
      <vt:lpstr>STEP 5:  Build 2D or 3D Questions</vt:lpstr>
      <vt:lpstr>STEP 6:  Imagine Student Responses</vt:lpstr>
      <vt:lpstr>STEP 7a:  Share, Review &amp; Revise</vt:lpstr>
      <vt:lpstr>STEP 7b: Share, Review &amp; Revise </vt:lpstr>
      <vt:lpstr>The Formative Assessment Process (Adapted by Simpson &amp; McCulloch from Ruiz-Primo &amp; Furtak, 2007)</vt:lpstr>
      <vt:lpstr>Crafting a 3D Task</vt:lpstr>
      <vt:lpstr>Session Reflection</vt:lpstr>
    </vt:vector>
  </TitlesOfParts>
  <Company>Kentucky Department of Education</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Caryn K Davidson</cp:lastModifiedBy>
  <cp:revision>147</cp:revision>
  <cp:lastPrinted>2019-08-20T16:29:38Z</cp:lastPrinted>
  <dcterms:created xsi:type="dcterms:W3CDTF">2016-05-23T03:56:12Z</dcterms:created>
  <dcterms:modified xsi:type="dcterms:W3CDTF">2019-12-18T20:19:42Z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0088a792-ff66-430c-bfdb-fd8c8464c70c</vt:lpwstr>
  </property>
</Properties>
</file>