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Layouts/slideLayout26.xml" ContentType="application/vnd.openxmlformats-officedocument.presentationml.slideLayout+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colors2.xml" ContentType="application/vnd.openxmlformats-officedocument.drawingml.diagramColors+xml"/>
  <Override PartName="/ppt/diagrams/drawing2.xml" ContentType="application/vnd.ms-office.drawingml.diagramDrawing+xml"/>
  <Override PartName="/ppt/diagrams/quickStyle1.xml" ContentType="application/vnd.openxmlformats-officedocument.drawingml.diagramStyle+xml"/>
  <Override PartName="/ppt/notesMasters/notesMaster1.xml" ContentType="application/vnd.openxmlformats-officedocument.presentationml.notesMaster+xml"/>
  <Override PartName="/ppt/theme/theme1.xml" ContentType="application/vnd.openxmlformats-officedocument.theme+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authors.xml" ContentType="application/vnd.ms-powerpoint.authors+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8" r:id="rId5"/>
  </p:sldMasterIdLst>
  <p:notesMasterIdLst>
    <p:notesMasterId r:id="rId4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1062" r:id="rId19"/>
    <p:sldId id="1100" r:id="rId20"/>
    <p:sldId id="1279" r:id="rId21"/>
    <p:sldId id="1902" r:id="rId22"/>
    <p:sldId id="1891" r:id="rId23"/>
    <p:sldId id="1903" r:id="rId24"/>
    <p:sldId id="1911" r:id="rId25"/>
    <p:sldId id="1906" r:id="rId26"/>
    <p:sldId id="1900" r:id="rId27"/>
    <p:sldId id="1907" r:id="rId28"/>
    <p:sldId id="1888" r:id="rId29"/>
    <p:sldId id="1908" r:id="rId30"/>
    <p:sldId id="1909" r:id="rId31"/>
    <p:sldId id="1892" r:id="rId32"/>
    <p:sldId id="1910" r:id="rId33"/>
    <p:sldId id="1894" r:id="rId34"/>
    <p:sldId id="1895" r:id="rId35"/>
    <p:sldId id="1912" r:id="rId36"/>
    <p:sldId id="1913" r:id="rId37"/>
    <p:sldId id="1121" r:id="rId38"/>
    <p:sldId id="1886" r:id="rId39"/>
    <p:sldId id="1126" r:id="rId40"/>
  </p:sldIdLst>
  <p:sldSz cx="12192000" cy="6858000"/>
  <p:notesSz cx="6858000" cy="9313863"/>
  <p:embeddedFontLst>
    <p:embeddedFont>
      <p:font typeface="Franklin Gothic Book" panose="020B0503020102020204" pitchFamily="34" charset="0"/>
      <p:regular r:id="rId42"/>
      <p:italic r:id="rId43"/>
    </p:embeddedFont>
    <p:embeddedFont>
      <p:font typeface="Franklin Gothic Medium" panose="020B0603020102020204" pitchFamily="34" charset="0"/>
      <p:regular r:id="rId44"/>
      <p:italic r:id="rId45"/>
    </p:embeddedFont>
    <p:embeddedFont>
      <p:font typeface="Georgia" panose="02040502050405020303" pitchFamily="18" charset="0"/>
      <p:regular r:id="rId46"/>
      <p:bold r:id="rId47"/>
      <p:italic r:id="rId48"/>
      <p:boldItalic r:id="rId49"/>
    </p:embeddedFont>
    <p:embeddedFont>
      <p:font typeface="Libre Baskerville" panose="02000000000000000000" pitchFamily="2" charset="0"/>
      <p:regular r:id="rId50"/>
      <p:bold r:id="rId51"/>
      <p:italic r:id="rId52"/>
    </p:embeddedFont>
    <p:embeddedFont>
      <p:font typeface="Libre Franklin" pitchFamily="2" charset="0"/>
      <p:regular r:id="rId53"/>
      <p:bold r:id="rId54"/>
      <p:italic r:id="rId55"/>
      <p:boldItalic r:id="rId56"/>
    </p:embeddedFont>
    <p:embeddedFont>
      <p:font typeface="Libre Franklin Black" pitchFamily="2" charset="0"/>
      <p:bold r:id="rId57"/>
      <p:boldItalic r:id="rId58"/>
    </p:embeddedFont>
    <p:embeddedFont>
      <p:font typeface="Libre Franklin Medium"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16">
          <p15:clr>
            <a:srgbClr val="A4A3A4"/>
          </p15:clr>
        </p15:guide>
        <p15:guide id="2" orient="horz" pos="168">
          <p15:clr>
            <a:srgbClr val="A4A3A4"/>
          </p15:clr>
        </p15:guide>
        <p15:guide id="3" orient="horz" pos="110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AuMrGjxt49Vb1OGVUOAycEo6j7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94A89-EF7D-E276-53EF-489CD8A8D899}" name="Lori Rech" initials="LR" userId="S::lrech@mybri.org::43c7c949-6f59-4481-acc0-738e590e0c9b" providerId="AD"/>
  <p188:author id="{CB0430DA-E7A7-60FB-5FF6-B62800A6460D}" name="Kerry Flanagan-Owen" initials="KF" userId="S::KFlanagan@billofrightsinstitute.org::a0bc0f2f-ada3-4097-891b-2e565ad343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AACA6-3862-4C9D-B5C7-9F74152D6D7C}" v="807" dt="2024-10-21T18:49:51.391"/>
  </p1510:revLst>
</p1510:revInfo>
</file>

<file path=ppt/tableStyles.xml><?xml version="1.0" encoding="utf-8"?>
<a:tblStyleLst xmlns:a="http://schemas.openxmlformats.org/drawingml/2006/main" def="{557B9574-F938-4578-A849-EF2CF4825F78}">
  <a:tblStyle styleId="{557B9574-F938-4578-A849-EF2CF4825F7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6BC876E-3A41-404F-9B0C-1EB64492D1DE}" styleName="Table_1">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9412" autoAdjust="0"/>
  </p:normalViewPr>
  <p:slideViewPr>
    <p:cSldViewPr snapToGrid="0">
      <p:cViewPr varScale="1">
        <p:scale>
          <a:sx n="63" d="100"/>
          <a:sy n="63" d="100"/>
        </p:scale>
        <p:origin x="1147" y="58"/>
      </p:cViewPr>
      <p:guideLst>
        <p:guide pos="816"/>
        <p:guide orient="horz" pos="168"/>
        <p:guide orient="horz" pos="1104"/>
      </p:guideLst>
    </p:cSldViewPr>
  </p:slideViewPr>
  <p:outlineViewPr>
    <p:cViewPr>
      <p:scale>
        <a:sx n="33" d="100"/>
        <a:sy n="33" d="100"/>
      </p:scale>
      <p:origin x="0" y="-120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customschemas.google.com/relationships/presentationmetadata" Target="metadata"/><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8ED11-F208-CB45-BCB8-5A96EBEE8043}"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A7E61B71-11D7-554D-BDFF-79EF86D16705}">
      <dgm:prSet phldrT="[Text]"/>
      <dgm:spPr>
        <a:solidFill>
          <a:schemeClr val="accent1"/>
        </a:solidFill>
      </dgm:spPr>
      <dgm:t>
        <a:bodyPr/>
        <a:lstStyle/>
        <a:p>
          <a:r>
            <a:rPr lang="en-US" dirty="0"/>
            <a:t>What are some examples of natural rights?</a:t>
          </a:r>
        </a:p>
      </dgm:t>
    </dgm:pt>
    <dgm:pt modelId="{E48D9BEE-C589-7248-9F77-596E7C8F15EB}" type="parTrans" cxnId="{A3033933-9628-4C43-B8DA-0E245B4A2172}">
      <dgm:prSet/>
      <dgm:spPr/>
      <dgm:t>
        <a:bodyPr/>
        <a:lstStyle/>
        <a:p>
          <a:endParaRPr lang="en-US"/>
        </a:p>
      </dgm:t>
    </dgm:pt>
    <dgm:pt modelId="{FC9C3BB5-982E-6B45-8ED7-2F8D3BB03E84}" type="sibTrans" cxnId="{A3033933-9628-4C43-B8DA-0E245B4A2172}">
      <dgm:prSet/>
      <dgm:spPr/>
      <dgm:t>
        <a:bodyPr/>
        <a:lstStyle/>
        <a:p>
          <a:endParaRPr lang="en-US"/>
        </a:p>
      </dgm:t>
    </dgm:pt>
    <dgm:pt modelId="{D854BB08-B09F-9A4D-B3C0-3D6F5D3CF388}">
      <dgm:prSet phldrT="[Text]"/>
      <dgm:spPr>
        <a:solidFill>
          <a:schemeClr val="accent1"/>
        </a:solidFill>
      </dgm:spPr>
      <dgm:t>
        <a:bodyPr/>
        <a:lstStyle/>
        <a:p>
          <a:r>
            <a:rPr lang="en-US" dirty="0"/>
            <a:t>What examples of justice have you experienced?</a:t>
          </a:r>
        </a:p>
      </dgm:t>
    </dgm:pt>
    <dgm:pt modelId="{A66C8A62-78D2-044D-A1CD-76C6A5FBE099}" type="parTrans" cxnId="{6D2DDFB7-554B-5344-B993-2D299D60E1ED}">
      <dgm:prSet/>
      <dgm:spPr/>
      <dgm:t>
        <a:bodyPr/>
        <a:lstStyle/>
        <a:p>
          <a:endParaRPr lang="en-US"/>
        </a:p>
      </dgm:t>
    </dgm:pt>
    <dgm:pt modelId="{A6213BF7-64EF-4E48-8FF8-7A2F452A7CF8}" type="sibTrans" cxnId="{6D2DDFB7-554B-5344-B993-2D299D60E1ED}">
      <dgm:prSet/>
      <dgm:spPr/>
      <dgm:t>
        <a:bodyPr/>
        <a:lstStyle/>
        <a:p>
          <a:endParaRPr lang="en-US"/>
        </a:p>
      </dgm:t>
    </dgm:pt>
    <dgm:pt modelId="{E19FF732-5951-214F-AB20-AFBC69D2FABF}">
      <dgm:prSet phldrT="[Text]"/>
      <dgm:spPr>
        <a:solidFill>
          <a:schemeClr val="accent1"/>
        </a:solidFill>
      </dgm:spPr>
      <dgm:t>
        <a:bodyPr/>
        <a:lstStyle/>
        <a:p>
          <a:r>
            <a:rPr lang="en-US" dirty="0"/>
            <a:t>How might justice and natural rights help everyone get along or be treated fairly?</a:t>
          </a:r>
        </a:p>
      </dgm:t>
    </dgm:pt>
    <dgm:pt modelId="{67C54492-10B2-DB45-B39A-65465DA8BC7A}" type="parTrans" cxnId="{79FCE933-D836-B34B-A7E7-3480B8896402}">
      <dgm:prSet/>
      <dgm:spPr/>
      <dgm:t>
        <a:bodyPr/>
        <a:lstStyle/>
        <a:p>
          <a:endParaRPr lang="en-US"/>
        </a:p>
      </dgm:t>
    </dgm:pt>
    <dgm:pt modelId="{078B10DD-F051-7646-B613-17794E112C5D}" type="sibTrans" cxnId="{79FCE933-D836-B34B-A7E7-3480B8896402}">
      <dgm:prSet/>
      <dgm:spPr/>
      <dgm:t>
        <a:bodyPr/>
        <a:lstStyle/>
        <a:p>
          <a:endParaRPr lang="en-US"/>
        </a:p>
      </dgm:t>
    </dgm:pt>
    <dgm:pt modelId="{684EF326-E669-694F-9B5F-5329BED40A89}">
      <dgm:prSet phldrT="[Text]"/>
      <dgm:spPr>
        <a:solidFill>
          <a:schemeClr val="accent1"/>
        </a:solidFill>
      </dgm:spPr>
      <dgm:t>
        <a:bodyPr/>
        <a:lstStyle/>
        <a:p>
          <a:r>
            <a:rPr lang="en-US" dirty="0"/>
            <a:t>How are justice and natural rights related?</a:t>
          </a:r>
        </a:p>
      </dgm:t>
    </dgm:pt>
    <dgm:pt modelId="{73B712CD-2217-574C-BBA9-F3C5E8892797}" type="parTrans" cxnId="{4BB1B042-0963-CE4C-9867-B359682CFA11}">
      <dgm:prSet/>
      <dgm:spPr/>
      <dgm:t>
        <a:bodyPr/>
        <a:lstStyle/>
        <a:p>
          <a:endParaRPr lang="en-US"/>
        </a:p>
      </dgm:t>
    </dgm:pt>
    <dgm:pt modelId="{3184A068-F8E0-6C48-820C-E27E76790E41}" type="sibTrans" cxnId="{4BB1B042-0963-CE4C-9867-B359682CFA11}">
      <dgm:prSet/>
      <dgm:spPr/>
      <dgm:t>
        <a:bodyPr/>
        <a:lstStyle/>
        <a:p>
          <a:endParaRPr lang="en-US"/>
        </a:p>
      </dgm:t>
    </dgm:pt>
    <dgm:pt modelId="{6BA9D658-FD4D-5E47-BFEC-B92714FDA390}">
      <dgm:prSet phldrT="[Text]"/>
      <dgm:spPr>
        <a:solidFill>
          <a:schemeClr val="accent1"/>
        </a:solidFill>
      </dgm:spPr>
      <dgm:t>
        <a:bodyPr/>
        <a:lstStyle/>
        <a:p>
          <a:r>
            <a:rPr lang="en-US" dirty="0"/>
            <a:t>What are some examples of ways you can respect the natural rights of others at home or at school?</a:t>
          </a:r>
        </a:p>
      </dgm:t>
    </dgm:pt>
    <dgm:pt modelId="{CE7BD57F-DD6E-C048-AF8D-AFADB40C56B0}" type="parTrans" cxnId="{13C24685-E357-1541-BECB-A98437037FE7}">
      <dgm:prSet/>
      <dgm:spPr/>
      <dgm:t>
        <a:bodyPr/>
        <a:lstStyle/>
        <a:p>
          <a:endParaRPr lang="en-US"/>
        </a:p>
      </dgm:t>
    </dgm:pt>
    <dgm:pt modelId="{F0228430-B4B4-1445-960C-85BCF77942BD}" type="sibTrans" cxnId="{13C24685-E357-1541-BECB-A98437037FE7}">
      <dgm:prSet/>
      <dgm:spPr/>
      <dgm:t>
        <a:bodyPr/>
        <a:lstStyle/>
        <a:p>
          <a:endParaRPr lang="en-US"/>
        </a:p>
      </dgm:t>
    </dgm:pt>
    <dgm:pt modelId="{49F93DB3-F734-AF44-BAA3-651DEE01899A}" type="pres">
      <dgm:prSet presAssocID="{69C8ED11-F208-CB45-BCB8-5A96EBEE8043}" presName="diagram" presStyleCnt="0">
        <dgm:presLayoutVars>
          <dgm:dir/>
          <dgm:resizeHandles val="exact"/>
        </dgm:presLayoutVars>
      </dgm:prSet>
      <dgm:spPr/>
    </dgm:pt>
    <dgm:pt modelId="{06D9B132-5BCA-284A-A016-D37F3B8F3399}" type="pres">
      <dgm:prSet presAssocID="{D854BB08-B09F-9A4D-B3C0-3D6F5D3CF388}" presName="node" presStyleLbl="node1" presStyleIdx="0" presStyleCnt="5">
        <dgm:presLayoutVars>
          <dgm:bulletEnabled val="1"/>
        </dgm:presLayoutVars>
      </dgm:prSet>
      <dgm:spPr/>
    </dgm:pt>
    <dgm:pt modelId="{2900E85E-1A92-F14A-A54E-F9FAD684092B}" type="pres">
      <dgm:prSet presAssocID="{A6213BF7-64EF-4E48-8FF8-7A2F452A7CF8}" presName="sibTrans" presStyleCnt="0"/>
      <dgm:spPr/>
    </dgm:pt>
    <dgm:pt modelId="{FF9491E8-D558-9C4C-94C0-23EF2CE96288}" type="pres">
      <dgm:prSet presAssocID="{A7E61B71-11D7-554D-BDFF-79EF86D16705}" presName="node" presStyleLbl="node1" presStyleIdx="1" presStyleCnt="5">
        <dgm:presLayoutVars>
          <dgm:bulletEnabled val="1"/>
        </dgm:presLayoutVars>
      </dgm:prSet>
      <dgm:spPr/>
    </dgm:pt>
    <dgm:pt modelId="{075332C6-117F-C849-BA65-5EFFCAEC6304}" type="pres">
      <dgm:prSet presAssocID="{FC9C3BB5-982E-6B45-8ED7-2F8D3BB03E84}" presName="sibTrans" presStyleCnt="0"/>
      <dgm:spPr/>
    </dgm:pt>
    <dgm:pt modelId="{8AFC45C8-17B0-9343-8B0A-90A44881F4D6}" type="pres">
      <dgm:prSet presAssocID="{E19FF732-5951-214F-AB20-AFBC69D2FABF}" presName="node" presStyleLbl="node1" presStyleIdx="2" presStyleCnt="5">
        <dgm:presLayoutVars>
          <dgm:bulletEnabled val="1"/>
        </dgm:presLayoutVars>
      </dgm:prSet>
      <dgm:spPr/>
    </dgm:pt>
    <dgm:pt modelId="{934B4FB9-4A1A-164D-A69E-3ADDE550F77B}" type="pres">
      <dgm:prSet presAssocID="{078B10DD-F051-7646-B613-17794E112C5D}" presName="sibTrans" presStyleCnt="0"/>
      <dgm:spPr/>
    </dgm:pt>
    <dgm:pt modelId="{7CFA3635-17F1-BC4A-91E3-774D3990F95F}" type="pres">
      <dgm:prSet presAssocID="{684EF326-E669-694F-9B5F-5329BED40A89}" presName="node" presStyleLbl="node1" presStyleIdx="3" presStyleCnt="5">
        <dgm:presLayoutVars>
          <dgm:bulletEnabled val="1"/>
        </dgm:presLayoutVars>
      </dgm:prSet>
      <dgm:spPr/>
    </dgm:pt>
    <dgm:pt modelId="{1B8B1761-FD11-4149-A4E4-BBFD64689B5D}" type="pres">
      <dgm:prSet presAssocID="{3184A068-F8E0-6C48-820C-E27E76790E41}" presName="sibTrans" presStyleCnt="0"/>
      <dgm:spPr/>
    </dgm:pt>
    <dgm:pt modelId="{3111724C-70F7-E04B-8F08-A2FA3AEE26BD}" type="pres">
      <dgm:prSet presAssocID="{6BA9D658-FD4D-5E47-BFEC-B92714FDA390}" presName="node" presStyleLbl="node1" presStyleIdx="4" presStyleCnt="5">
        <dgm:presLayoutVars>
          <dgm:bulletEnabled val="1"/>
        </dgm:presLayoutVars>
      </dgm:prSet>
      <dgm:spPr/>
    </dgm:pt>
  </dgm:ptLst>
  <dgm:cxnLst>
    <dgm:cxn modelId="{A3033933-9628-4C43-B8DA-0E245B4A2172}" srcId="{69C8ED11-F208-CB45-BCB8-5A96EBEE8043}" destId="{A7E61B71-11D7-554D-BDFF-79EF86D16705}" srcOrd="1" destOrd="0" parTransId="{E48D9BEE-C589-7248-9F77-596E7C8F15EB}" sibTransId="{FC9C3BB5-982E-6B45-8ED7-2F8D3BB03E84}"/>
    <dgm:cxn modelId="{79FCE933-D836-B34B-A7E7-3480B8896402}" srcId="{69C8ED11-F208-CB45-BCB8-5A96EBEE8043}" destId="{E19FF732-5951-214F-AB20-AFBC69D2FABF}" srcOrd="2" destOrd="0" parTransId="{67C54492-10B2-DB45-B39A-65465DA8BC7A}" sibTransId="{078B10DD-F051-7646-B613-17794E112C5D}"/>
    <dgm:cxn modelId="{2DB81C60-9865-BF4C-89B9-1A23C816242B}" type="presOf" srcId="{6BA9D658-FD4D-5E47-BFEC-B92714FDA390}" destId="{3111724C-70F7-E04B-8F08-A2FA3AEE26BD}" srcOrd="0" destOrd="0" presId="urn:microsoft.com/office/officeart/2005/8/layout/default"/>
    <dgm:cxn modelId="{4BB1B042-0963-CE4C-9867-B359682CFA11}" srcId="{69C8ED11-F208-CB45-BCB8-5A96EBEE8043}" destId="{684EF326-E669-694F-9B5F-5329BED40A89}" srcOrd="3" destOrd="0" parTransId="{73B712CD-2217-574C-BBA9-F3C5E8892797}" sibTransId="{3184A068-F8E0-6C48-820C-E27E76790E41}"/>
    <dgm:cxn modelId="{98CF4F54-2A12-894F-A9BC-4DB9F599672E}" type="presOf" srcId="{E19FF732-5951-214F-AB20-AFBC69D2FABF}" destId="{8AFC45C8-17B0-9343-8B0A-90A44881F4D6}" srcOrd="0" destOrd="0" presId="urn:microsoft.com/office/officeart/2005/8/layout/default"/>
    <dgm:cxn modelId="{13C24685-E357-1541-BECB-A98437037FE7}" srcId="{69C8ED11-F208-CB45-BCB8-5A96EBEE8043}" destId="{6BA9D658-FD4D-5E47-BFEC-B92714FDA390}" srcOrd="4" destOrd="0" parTransId="{CE7BD57F-DD6E-C048-AF8D-AFADB40C56B0}" sibTransId="{F0228430-B4B4-1445-960C-85BCF77942BD}"/>
    <dgm:cxn modelId="{5EAF309A-55D3-154A-A16D-125017921295}" type="presOf" srcId="{684EF326-E669-694F-9B5F-5329BED40A89}" destId="{7CFA3635-17F1-BC4A-91E3-774D3990F95F}" srcOrd="0" destOrd="0" presId="urn:microsoft.com/office/officeart/2005/8/layout/default"/>
    <dgm:cxn modelId="{E530ABA1-3CD7-0043-BB57-A711FFFE9BF1}" type="presOf" srcId="{A7E61B71-11D7-554D-BDFF-79EF86D16705}" destId="{FF9491E8-D558-9C4C-94C0-23EF2CE96288}" srcOrd="0" destOrd="0" presId="urn:microsoft.com/office/officeart/2005/8/layout/default"/>
    <dgm:cxn modelId="{E6D508B0-742F-DC48-8703-E277199D6ACC}" type="presOf" srcId="{69C8ED11-F208-CB45-BCB8-5A96EBEE8043}" destId="{49F93DB3-F734-AF44-BAA3-651DEE01899A}" srcOrd="0" destOrd="0" presId="urn:microsoft.com/office/officeart/2005/8/layout/default"/>
    <dgm:cxn modelId="{6D2DDFB7-554B-5344-B993-2D299D60E1ED}" srcId="{69C8ED11-F208-CB45-BCB8-5A96EBEE8043}" destId="{D854BB08-B09F-9A4D-B3C0-3D6F5D3CF388}" srcOrd="0" destOrd="0" parTransId="{A66C8A62-78D2-044D-A1CD-76C6A5FBE099}" sibTransId="{A6213BF7-64EF-4E48-8FF8-7A2F452A7CF8}"/>
    <dgm:cxn modelId="{DF0A45EE-9CD4-F44C-8B36-FAC27AA67BB0}" type="presOf" srcId="{D854BB08-B09F-9A4D-B3C0-3D6F5D3CF388}" destId="{06D9B132-5BCA-284A-A016-D37F3B8F3399}" srcOrd="0" destOrd="0" presId="urn:microsoft.com/office/officeart/2005/8/layout/default"/>
    <dgm:cxn modelId="{B96A5ACF-689D-CD43-A390-446EA69905B0}" type="presParOf" srcId="{49F93DB3-F734-AF44-BAA3-651DEE01899A}" destId="{06D9B132-5BCA-284A-A016-D37F3B8F3399}" srcOrd="0" destOrd="0" presId="urn:microsoft.com/office/officeart/2005/8/layout/default"/>
    <dgm:cxn modelId="{03930D8E-7B83-5146-BCA5-F6B56E1B1E0B}" type="presParOf" srcId="{49F93DB3-F734-AF44-BAA3-651DEE01899A}" destId="{2900E85E-1A92-F14A-A54E-F9FAD684092B}" srcOrd="1" destOrd="0" presId="urn:microsoft.com/office/officeart/2005/8/layout/default"/>
    <dgm:cxn modelId="{387CE8C2-F54A-FA44-9CF5-F3982B1897E9}" type="presParOf" srcId="{49F93DB3-F734-AF44-BAA3-651DEE01899A}" destId="{FF9491E8-D558-9C4C-94C0-23EF2CE96288}" srcOrd="2" destOrd="0" presId="urn:microsoft.com/office/officeart/2005/8/layout/default"/>
    <dgm:cxn modelId="{40D6A83B-9D4D-804A-A056-8AFDA1A8168E}" type="presParOf" srcId="{49F93DB3-F734-AF44-BAA3-651DEE01899A}" destId="{075332C6-117F-C849-BA65-5EFFCAEC6304}" srcOrd="3" destOrd="0" presId="urn:microsoft.com/office/officeart/2005/8/layout/default"/>
    <dgm:cxn modelId="{AB634855-1968-A045-9FA6-15502CFB5848}" type="presParOf" srcId="{49F93DB3-F734-AF44-BAA3-651DEE01899A}" destId="{8AFC45C8-17B0-9343-8B0A-90A44881F4D6}" srcOrd="4" destOrd="0" presId="urn:microsoft.com/office/officeart/2005/8/layout/default"/>
    <dgm:cxn modelId="{1453C93B-38C3-1749-8FD0-20C4D6D0E2C8}" type="presParOf" srcId="{49F93DB3-F734-AF44-BAA3-651DEE01899A}" destId="{934B4FB9-4A1A-164D-A69E-3ADDE550F77B}" srcOrd="5" destOrd="0" presId="urn:microsoft.com/office/officeart/2005/8/layout/default"/>
    <dgm:cxn modelId="{0B6D75C8-550D-DF4D-8937-68BD467EF96E}" type="presParOf" srcId="{49F93DB3-F734-AF44-BAA3-651DEE01899A}" destId="{7CFA3635-17F1-BC4A-91E3-774D3990F95F}" srcOrd="6" destOrd="0" presId="urn:microsoft.com/office/officeart/2005/8/layout/default"/>
    <dgm:cxn modelId="{079820CC-5420-6E47-8AB1-CC0142EC0F28}" type="presParOf" srcId="{49F93DB3-F734-AF44-BAA3-651DEE01899A}" destId="{1B8B1761-FD11-4149-A4E4-BBFD64689B5D}" srcOrd="7" destOrd="0" presId="urn:microsoft.com/office/officeart/2005/8/layout/default"/>
    <dgm:cxn modelId="{EEFF03E8-8CAF-FD4D-A628-FBC89B4D199C}" type="presParOf" srcId="{49F93DB3-F734-AF44-BAA3-651DEE01899A}" destId="{3111724C-70F7-E04B-8F08-A2FA3AEE26B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EC735-24C8-49A9-B3ED-D2F44A36732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4E664-3588-407C-97E2-3D6FC930E1E6}">
      <dgm:prSet/>
      <dgm:spPr/>
      <dgm:t>
        <a:bodyPr/>
        <a:lstStyle/>
        <a:p>
          <a:pPr>
            <a:lnSpc>
              <a:spcPct val="100000"/>
            </a:lnSpc>
          </a:pPr>
          <a:r>
            <a:rPr lang="en-US" b="0" i="0" dirty="0"/>
            <a:t>Why does this document include a long list of grievances?</a:t>
          </a:r>
          <a:endParaRPr lang="en-US" dirty="0"/>
        </a:p>
      </dgm:t>
    </dgm:pt>
    <dgm:pt modelId="{4E4120E3-01A0-4944-AC3B-8D1F507DE673}" type="parTrans" cxnId="{92D90A4D-E64E-4FD3-B4D6-BE00C48554D9}">
      <dgm:prSet/>
      <dgm:spPr/>
      <dgm:t>
        <a:bodyPr/>
        <a:lstStyle/>
        <a:p>
          <a:endParaRPr lang="en-US"/>
        </a:p>
      </dgm:t>
    </dgm:pt>
    <dgm:pt modelId="{FBC2F89C-972C-4828-8743-FE8B1F3E0D14}" type="sibTrans" cxnId="{92D90A4D-E64E-4FD3-B4D6-BE00C48554D9}">
      <dgm:prSet/>
      <dgm:spPr/>
      <dgm:t>
        <a:bodyPr/>
        <a:lstStyle/>
        <a:p>
          <a:endParaRPr lang="en-US"/>
        </a:p>
      </dgm:t>
    </dgm:pt>
    <dgm:pt modelId="{34640344-BB5C-453D-A085-0F0B891C1B72}">
      <dgm:prSet/>
      <dgm:spPr/>
      <dgm:t>
        <a:bodyPr/>
        <a:lstStyle/>
        <a:p>
          <a:pPr>
            <a:lnSpc>
              <a:spcPct val="100000"/>
            </a:lnSpc>
          </a:pPr>
          <a:r>
            <a:rPr lang="en-US" b="0" i="0" dirty="0"/>
            <a:t>What section do you think is the most important? Why?</a:t>
          </a:r>
          <a:endParaRPr lang="en-US" dirty="0"/>
        </a:p>
      </dgm:t>
    </dgm:pt>
    <dgm:pt modelId="{4C385602-F62D-4D0C-AAE9-97A1971E1899}" type="parTrans" cxnId="{7FD2913C-0302-4560-8F59-22C5B9647B7A}">
      <dgm:prSet/>
      <dgm:spPr/>
      <dgm:t>
        <a:bodyPr/>
        <a:lstStyle/>
        <a:p>
          <a:endParaRPr lang="en-US"/>
        </a:p>
      </dgm:t>
    </dgm:pt>
    <dgm:pt modelId="{EC0BEB45-075F-4DB2-A083-92771E64582E}" type="sibTrans" cxnId="{7FD2913C-0302-4560-8F59-22C5B9647B7A}">
      <dgm:prSet/>
      <dgm:spPr/>
      <dgm:t>
        <a:bodyPr/>
        <a:lstStyle/>
        <a:p>
          <a:endParaRPr lang="en-US"/>
        </a:p>
      </dgm:t>
    </dgm:pt>
    <dgm:pt modelId="{4ACA0D36-C4A1-4D8D-86C3-858FFFF20FE8}">
      <dgm:prSet/>
      <dgm:spPr/>
      <dgm:t>
        <a:bodyPr/>
        <a:lstStyle/>
        <a:p>
          <a:pPr>
            <a:lnSpc>
              <a:spcPct val="100000"/>
            </a:lnSpc>
          </a:pPr>
          <a:r>
            <a:rPr lang="en-US" b="0" i="0" dirty="0"/>
            <a:t>Where are natural rights discussed in the document?</a:t>
          </a:r>
          <a:endParaRPr lang="en-US" dirty="0"/>
        </a:p>
      </dgm:t>
    </dgm:pt>
    <dgm:pt modelId="{A36F2FB5-ECB6-467D-9738-CA51BFF06AD0}" type="parTrans" cxnId="{55BF718B-B77B-4EEC-A383-6553A0D054D5}">
      <dgm:prSet/>
      <dgm:spPr/>
      <dgm:t>
        <a:bodyPr/>
        <a:lstStyle/>
        <a:p>
          <a:endParaRPr lang="en-US"/>
        </a:p>
      </dgm:t>
    </dgm:pt>
    <dgm:pt modelId="{42ED82E4-E440-4BD5-B3AC-430FD595CB01}" type="sibTrans" cxnId="{55BF718B-B77B-4EEC-A383-6553A0D054D5}">
      <dgm:prSet/>
      <dgm:spPr/>
      <dgm:t>
        <a:bodyPr/>
        <a:lstStyle/>
        <a:p>
          <a:endParaRPr lang="en-US"/>
        </a:p>
      </dgm:t>
    </dgm:pt>
    <dgm:pt modelId="{967FECF5-0B40-4428-8CF2-CC845D3B200D}">
      <dgm:prSet/>
      <dgm:spPr/>
      <dgm:t>
        <a:bodyPr/>
        <a:lstStyle/>
        <a:p>
          <a:pPr>
            <a:lnSpc>
              <a:spcPct val="100000"/>
            </a:lnSpc>
          </a:pPr>
          <a:r>
            <a:rPr lang="en-US" b="0" i="0" dirty="0"/>
            <a:t>How does the idea of justice show up in the Declaration of Independence?</a:t>
          </a:r>
          <a:endParaRPr lang="en-US" dirty="0"/>
        </a:p>
      </dgm:t>
    </dgm:pt>
    <dgm:pt modelId="{905293E7-11C1-482F-AC0D-2C8975C41E8C}" type="parTrans" cxnId="{7B522B40-1236-47AD-A467-AB76EEEACFFB}">
      <dgm:prSet/>
      <dgm:spPr/>
      <dgm:t>
        <a:bodyPr/>
        <a:lstStyle/>
        <a:p>
          <a:endParaRPr lang="en-US"/>
        </a:p>
      </dgm:t>
    </dgm:pt>
    <dgm:pt modelId="{75BBBC97-42FE-4F52-856A-59548CA13C7F}" type="sibTrans" cxnId="{7B522B40-1236-47AD-A467-AB76EEEACFFB}">
      <dgm:prSet/>
      <dgm:spPr/>
      <dgm:t>
        <a:bodyPr/>
        <a:lstStyle/>
        <a:p>
          <a:endParaRPr lang="en-US"/>
        </a:p>
      </dgm:t>
    </dgm:pt>
    <dgm:pt modelId="{88339803-94CE-44C5-A315-EA08A5BD9B2F}" type="pres">
      <dgm:prSet presAssocID="{FEDEC735-24C8-49A9-B3ED-D2F44A36732B}" presName="root" presStyleCnt="0">
        <dgm:presLayoutVars>
          <dgm:dir/>
          <dgm:resizeHandles val="exact"/>
        </dgm:presLayoutVars>
      </dgm:prSet>
      <dgm:spPr/>
    </dgm:pt>
    <dgm:pt modelId="{81AE87C3-ADB2-4CDD-B590-0D0A740D52EC}" type="pres">
      <dgm:prSet presAssocID="{7714E664-3588-407C-97E2-3D6FC930E1E6}" presName="compNode" presStyleCnt="0"/>
      <dgm:spPr/>
    </dgm:pt>
    <dgm:pt modelId="{CC8F0D26-824A-45DA-A62A-C3D510F51941}" type="pres">
      <dgm:prSet presAssocID="{7714E664-3588-407C-97E2-3D6FC930E1E6}" presName="bgRect" presStyleLbl="bgShp" presStyleIdx="0" presStyleCnt="4" custLinFactNeighborX="-2386" custLinFactNeighborY="-5731"/>
      <dgm:spPr/>
    </dgm:pt>
    <dgm:pt modelId="{6D263F2A-4E91-4231-8BE1-C24C2B40C78A}" type="pres">
      <dgm:prSet presAssocID="{7714E664-3588-407C-97E2-3D6FC930E1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97BE7F1-755A-46DA-9AB5-C7C660340A85}" type="pres">
      <dgm:prSet presAssocID="{7714E664-3588-407C-97E2-3D6FC930E1E6}" presName="spaceRect" presStyleCnt="0"/>
      <dgm:spPr/>
    </dgm:pt>
    <dgm:pt modelId="{EC5510AA-5556-433C-9FD2-7B8D942D8AFA}" type="pres">
      <dgm:prSet presAssocID="{7714E664-3588-407C-97E2-3D6FC930E1E6}" presName="parTx" presStyleLbl="revTx" presStyleIdx="0" presStyleCnt="4">
        <dgm:presLayoutVars>
          <dgm:chMax val="0"/>
          <dgm:chPref val="0"/>
        </dgm:presLayoutVars>
      </dgm:prSet>
      <dgm:spPr/>
    </dgm:pt>
    <dgm:pt modelId="{CF875DB5-AAE0-4297-9CFC-AD6F3472441F}" type="pres">
      <dgm:prSet presAssocID="{FBC2F89C-972C-4828-8743-FE8B1F3E0D14}" presName="sibTrans" presStyleCnt="0"/>
      <dgm:spPr/>
    </dgm:pt>
    <dgm:pt modelId="{69789FC7-5221-4575-B457-E0E62C6D951D}" type="pres">
      <dgm:prSet presAssocID="{34640344-BB5C-453D-A085-0F0B891C1B72}" presName="compNode" presStyleCnt="0"/>
      <dgm:spPr/>
    </dgm:pt>
    <dgm:pt modelId="{2E080384-524B-4B18-BBEF-A6868FB4F704}" type="pres">
      <dgm:prSet presAssocID="{34640344-BB5C-453D-A085-0F0B891C1B72}" presName="bgRect" presStyleLbl="bgShp" presStyleIdx="1" presStyleCnt="4"/>
      <dgm:spPr/>
    </dgm:pt>
    <dgm:pt modelId="{74FBE5FE-655C-4537-9581-DEB40811C7ED}" type="pres">
      <dgm:prSet presAssocID="{34640344-BB5C-453D-A085-0F0B891C1B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F9C932C3-562F-4CDA-9B97-706A5D3742D7}" type="pres">
      <dgm:prSet presAssocID="{34640344-BB5C-453D-A085-0F0B891C1B72}" presName="spaceRect" presStyleCnt="0"/>
      <dgm:spPr/>
    </dgm:pt>
    <dgm:pt modelId="{DE6EA388-5457-4717-A730-70540F55654D}" type="pres">
      <dgm:prSet presAssocID="{34640344-BB5C-453D-A085-0F0B891C1B72}" presName="parTx" presStyleLbl="revTx" presStyleIdx="1" presStyleCnt="4">
        <dgm:presLayoutVars>
          <dgm:chMax val="0"/>
          <dgm:chPref val="0"/>
        </dgm:presLayoutVars>
      </dgm:prSet>
      <dgm:spPr/>
    </dgm:pt>
    <dgm:pt modelId="{19ADE9C8-1950-47F6-B51E-8921D41FEB0C}" type="pres">
      <dgm:prSet presAssocID="{EC0BEB45-075F-4DB2-A083-92771E64582E}" presName="sibTrans" presStyleCnt="0"/>
      <dgm:spPr/>
    </dgm:pt>
    <dgm:pt modelId="{C0D5580D-172F-4DD7-9D4E-68610553F563}" type="pres">
      <dgm:prSet presAssocID="{4ACA0D36-C4A1-4D8D-86C3-858FFFF20FE8}" presName="compNode" presStyleCnt="0"/>
      <dgm:spPr/>
    </dgm:pt>
    <dgm:pt modelId="{56F188D1-3D4B-4CEE-A0A9-5170203B200D}" type="pres">
      <dgm:prSet presAssocID="{4ACA0D36-C4A1-4D8D-86C3-858FFFF20FE8}" presName="bgRect" presStyleLbl="bgShp" presStyleIdx="2" presStyleCnt="4"/>
      <dgm:spPr/>
    </dgm:pt>
    <dgm:pt modelId="{B43A049D-334C-442E-A782-C8DFBA72E34B}" type="pres">
      <dgm:prSet presAssocID="{4ACA0D36-C4A1-4D8D-86C3-858FFFF20FE8}" presName="iconRect" presStyleLbl="node1" presStyleIdx="2" presStyleCnt="4" custScaleX="131975" custScaleY="86047" custLinFactY="100000" custLinFactNeighborX="16170" custLinFactNeighborY="107515"/>
      <dgm:spPr>
        <a:blipFill dpi="0" rotWithShape="1">
          <a:blip xmlns:r="http://schemas.openxmlformats.org/officeDocument/2006/relationships" r:embed="rId5">
            <a:grayscl/>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26AF822E-5B26-4E61-AB52-E66A86092B3D}" type="pres">
      <dgm:prSet presAssocID="{4ACA0D36-C4A1-4D8D-86C3-858FFFF20FE8}" presName="spaceRect" presStyleCnt="0"/>
      <dgm:spPr/>
    </dgm:pt>
    <dgm:pt modelId="{CEA39AFA-B4A3-4A01-9B00-F76FECE7524E}" type="pres">
      <dgm:prSet presAssocID="{4ACA0D36-C4A1-4D8D-86C3-858FFFF20FE8}" presName="parTx" presStyleLbl="revTx" presStyleIdx="2" presStyleCnt="4">
        <dgm:presLayoutVars>
          <dgm:chMax val="0"/>
          <dgm:chPref val="0"/>
        </dgm:presLayoutVars>
      </dgm:prSet>
      <dgm:spPr/>
    </dgm:pt>
    <dgm:pt modelId="{62310C29-E083-0347-87FF-5DB80F9BCAC7}" type="pres">
      <dgm:prSet presAssocID="{42ED82E4-E440-4BD5-B3AC-430FD595CB01}" presName="sibTrans" presStyleCnt="0"/>
      <dgm:spPr/>
    </dgm:pt>
    <dgm:pt modelId="{AB76CB64-687B-4940-A75A-DC65A46DF119}" type="pres">
      <dgm:prSet presAssocID="{967FECF5-0B40-4428-8CF2-CC845D3B200D}" presName="compNode" presStyleCnt="0"/>
      <dgm:spPr/>
    </dgm:pt>
    <dgm:pt modelId="{AB71E65F-B4D2-4139-8247-9D58332D4025}" type="pres">
      <dgm:prSet presAssocID="{967FECF5-0B40-4428-8CF2-CC845D3B200D}" presName="bgRect" presStyleLbl="bgShp" presStyleIdx="3" presStyleCnt="4"/>
      <dgm:spPr/>
    </dgm:pt>
    <dgm:pt modelId="{22309F77-C903-461C-8D75-5706AF08E6F3}" type="pres">
      <dgm:prSet presAssocID="{967FECF5-0B40-4428-8CF2-CC845D3B200D}" presName="iconRect" presStyleLbl="node1" presStyleIdx="3" presStyleCnt="4" custLinFactY="-100000" custLinFactNeighborY="-13177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udge"/>
        </a:ext>
      </dgm:extLst>
    </dgm:pt>
    <dgm:pt modelId="{1762955C-469C-4E12-9289-D615DC2092FC}" type="pres">
      <dgm:prSet presAssocID="{967FECF5-0B40-4428-8CF2-CC845D3B200D}" presName="spaceRect" presStyleCnt="0"/>
      <dgm:spPr/>
    </dgm:pt>
    <dgm:pt modelId="{7176218F-7769-4A86-83C7-DE88A80E4C5F}" type="pres">
      <dgm:prSet presAssocID="{967FECF5-0B40-4428-8CF2-CC845D3B200D}" presName="parTx" presStyleLbl="revTx" presStyleIdx="3" presStyleCnt="4">
        <dgm:presLayoutVars>
          <dgm:chMax val="0"/>
          <dgm:chPref val="0"/>
        </dgm:presLayoutVars>
      </dgm:prSet>
      <dgm:spPr/>
    </dgm:pt>
  </dgm:ptLst>
  <dgm:cxnLst>
    <dgm:cxn modelId="{30C3E208-593B-A444-8F60-4BC237CBDBE3}" type="presOf" srcId="{7714E664-3588-407C-97E2-3D6FC930E1E6}" destId="{EC5510AA-5556-433C-9FD2-7B8D942D8AFA}" srcOrd="0" destOrd="0" presId="urn:microsoft.com/office/officeart/2018/2/layout/IconVerticalSolidList"/>
    <dgm:cxn modelId="{06DFA212-2624-BB47-80C6-17356991C566}" type="presOf" srcId="{34640344-BB5C-453D-A085-0F0B891C1B72}" destId="{DE6EA388-5457-4717-A730-70540F55654D}" srcOrd="0" destOrd="0" presId="urn:microsoft.com/office/officeart/2018/2/layout/IconVerticalSolidList"/>
    <dgm:cxn modelId="{7FD2913C-0302-4560-8F59-22C5B9647B7A}" srcId="{FEDEC735-24C8-49A9-B3ED-D2F44A36732B}" destId="{34640344-BB5C-453D-A085-0F0B891C1B72}" srcOrd="1" destOrd="0" parTransId="{4C385602-F62D-4D0C-AAE9-97A1971E1899}" sibTransId="{EC0BEB45-075F-4DB2-A083-92771E64582E}"/>
    <dgm:cxn modelId="{7B522B40-1236-47AD-A467-AB76EEEACFFB}" srcId="{FEDEC735-24C8-49A9-B3ED-D2F44A36732B}" destId="{967FECF5-0B40-4428-8CF2-CC845D3B200D}" srcOrd="3" destOrd="0" parTransId="{905293E7-11C1-482F-AC0D-2C8975C41E8C}" sibTransId="{75BBBC97-42FE-4F52-856A-59548CA13C7F}"/>
    <dgm:cxn modelId="{92D90A4D-E64E-4FD3-B4D6-BE00C48554D9}" srcId="{FEDEC735-24C8-49A9-B3ED-D2F44A36732B}" destId="{7714E664-3588-407C-97E2-3D6FC930E1E6}" srcOrd="0" destOrd="0" parTransId="{4E4120E3-01A0-4944-AC3B-8D1F507DE673}" sibTransId="{FBC2F89C-972C-4828-8743-FE8B1F3E0D14}"/>
    <dgm:cxn modelId="{1C0A628A-B021-D847-8578-21FCB79DD3F3}" type="presOf" srcId="{4ACA0D36-C4A1-4D8D-86C3-858FFFF20FE8}" destId="{CEA39AFA-B4A3-4A01-9B00-F76FECE7524E}" srcOrd="0" destOrd="0" presId="urn:microsoft.com/office/officeart/2018/2/layout/IconVerticalSolidList"/>
    <dgm:cxn modelId="{55BF718B-B77B-4EEC-A383-6553A0D054D5}" srcId="{FEDEC735-24C8-49A9-B3ED-D2F44A36732B}" destId="{4ACA0D36-C4A1-4D8D-86C3-858FFFF20FE8}" srcOrd="2" destOrd="0" parTransId="{A36F2FB5-ECB6-467D-9738-CA51BFF06AD0}" sibTransId="{42ED82E4-E440-4BD5-B3AC-430FD595CB01}"/>
    <dgm:cxn modelId="{2AB8EEC1-B507-4410-A064-9E3DBD964C1E}" type="presOf" srcId="{FEDEC735-24C8-49A9-B3ED-D2F44A36732B}" destId="{88339803-94CE-44C5-A315-EA08A5BD9B2F}" srcOrd="0" destOrd="0" presId="urn:microsoft.com/office/officeart/2018/2/layout/IconVerticalSolidList"/>
    <dgm:cxn modelId="{04C9C4C8-52BC-C340-A6AC-B2B9B772992E}" type="presOf" srcId="{967FECF5-0B40-4428-8CF2-CC845D3B200D}" destId="{7176218F-7769-4A86-83C7-DE88A80E4C5F}" srcOrd="0" destOrd="0" presId="urn:microsoft.com/office/officeart/2018/2/layout/IconVerticalSolidList"/>
    <dgm:cxn modelId="{5F72B0C8-B3FD-A141-970D-4C952D8A6D99}" type="presParOf" srcId="{88339803-94CE-44C5-A315-EA08A5BD9B2F}" destId="{81AE87C3-ADB2-4CDD-B590-0D0A740D52EC}" srcOrd="0" destOrd="0" presId="urn:microsoft.com/office/officeart/2018/2/layout/IconVerticalSolidList"/>
    <dgm:cxn modelId="{D26231A7-9933-F942-938E-9CFEED3B70B2}" type="presParOf" srcId="{81AE87C3-ADB2-4CDD-B590-0D0A740D52EC}" destId="{CC8F0D26-824A-45DA-A62A-C3D510F51941}" srcOrd="0" destOrd="0" presId="urn:microsoft.com/office/officeart/2018/2/layout/IconVerticalSolidList"/>
    <dgm:cxn modelId="{B945FF5F-D188-5B4B-8845-D877B36245CE}" type="presParOf" srcId="{81AE87C3-ADB2-4CDD-B590-0D0A740D52EC}" destId="{6D263F2A-4E91-4231-8BE1-C24C2B40C78A}" srcOrd="1" destOrd="0" presId="urn:microsoft.com/office/officeart/2018/2/layout/IconVerticalSolidList"/>
    <dgm:cxn modelId="{6FB98403-BC36-DE45-A9DE-6A3C07A303AE}" type="presParOf" srcId="{81AE87C3-ADB2-4CDD-B590-0D0A740D52EC}" destId="{997BE7F1-755A-46DA-9AB5-C7C660340A85}" srcOrd="2" destOrd="0" presId="urn:microsoft.com/office/officeart/2018/2/layout/IconVerticalSolidList"/>
    <dgm:cxn modelId="{E95DA0B7-18D3-8C47-9BC8-3035EFDFBD46}" type="presParOf" srcId="{81AE87C3-ADB2-4CDD-B590-0D0A740D52EC}" destId="{EC5510AA-5556-433C-9FD2-7B8D942D8AFA}" srcOrd="3" destOrd="0" presId="urn:microsoft.com/office/officeart/2018/2/layout/IconVerticalSolidList"/>
    <dgm:cxn modelId="{D66278C3-1858-3340-8898-73534AF6B7D2}" type="presParOf" srcId="{88339803-94CE-44C5-A315-EA08A5BD9B2F}" destId="{CF875DB5-AAE0-4297-9CFC-AD6F3472441F}" srcOrd="1" destOrd="0" presId="urn:microsoft.com/office/officeart/2018/2/layout/IconVerticalSolidList"/>
    <dgm:cxn modelId="{F94FC275-D7A9-4A4D-99E0-17A6738232A5}" type="presParOf" srcId="{88339803-94CE-44C5-A315-EA08A5BD9B2F}" destId="{69789FC7-5221-4575-B457-E0E62C6D951D}" srcOrd="2" destOrd="0" presId="urn:microsoft.com/office/officeart/2018/2/layout/IconVerticalSolidList"/>
    <dgm:cxn modelId="{0F48BF27-72C7-014F-9D04-457CE539644A}" type="presParOf" srcId="{69789FC7-5221-4575-B457-E0E62C6D951D}" destId="{2E080384-524B-4B18-BBEF-A6868FB4F704}" srcOrd="0" destOrd="0" presId="urn:microsoft.com/office/officeart/2018/2/layout/IconVerticalSolidList"/>
    <dgm:cxn modelId="{CA4C3412-DDBE-0847-AC84-BF9731538ADE}" type="presParOf" srcId="{69789FC7-5221-4575-B457-E0E62C6D951D}" destId="{74FBE5FE-655C-4537-9581-DEB40811C7ED}" srcOrd="1" destOrd="0" presId="urn:microsoft.com/office/officeart/2018/2/layout/IconVerticalSolidList"/>
    <dgm:cxn modelId="{0748AB75-E7B0-AB46-A308-447942C94AA2}" type="presParOf" srcId="{69789FC7-5221-4575-B457-E0E62C6D951D}" destId="{F9C932C3-562F-4CDA-9B97-706A5D3742D7}" srcOrd="2" destOrd="0" presId="urn:microsoft.com/office/officeart/2018/2/layout/IconVerticalSolidList"/>
    <dgm:cxn modelId="{F743A607-12CF-B845-8DC6-1DF36A4F11D7}" type="presParOf" srcId="{69789FC7-5221-4575-B457-E0E62C6D951D}" destId="{DE6EA388-5457-4717-A730-70540F55654D}" srcOrd="3" destOrd="0" presId="urn:microsoft.com/office/officeart/2018/2/layout/IconVerticalSolidList"/>
    <dgm:cxn modelId="{E13478DA-9637-2E47-8F5F-A5E3062414AE}" type="presParOf" srcId="{88339803-94CE-44C5-A315-EA08A5BD9B2F}" destId="{19ADE9C8-1950-47F6-B51E-8921D41FEB0C}" srcOrd="3" destOrd="0" presId="urn:microsoft.com/office/officeart/2018/2/layout/IconVerticalSolidList"/>
    <dgm:cxn modelId="{37A89F63-28A0-AD4E-AFDA-3024FC70C304}" type="presParOf" srcId="{88339803-94CE-44C5-A315-EA08A5BD9B2F}" destId="{C0D5580D-172F-4DD7-9D4E-68610553F563}" srcOrd="4" destOrd="0" presId="urn:microsoft.com/office/officeart/2018/2/layout/IconVerticalSolidList"/>
    <dgm:cxn modelId="{B99F1E34-9486-834F-91CD-037D7DCE8429}" type="presParOf" srcId="{C0D5580D-172F-4DD7-9D4E-68610553F563}" destId="{56F188D1-3D4B-4CEE-A0A9-5170203B200D}" srcOrd="0" destOrd="0" presId="urn:microsoft.com/office/officeart/2018/2/layout/IconVerticalSolidList"/>
    <dgm:cxn modelId="{03FF6AB7-A5D5-DC42-B634-523CD1EA9E8C}" type="presParOf" srcId="{C0D5580D-172F-4DD7-9D4E-68610553F563}" destId="{B43A049D-334C-442E-A782-C8DFBA72E34B}" srcOrd="1" destOrd="0" presId="urn:microsoft.com/office/officeart/2018/2/layout/IconVerticalSolidList"/>
    <dgm:cxn modelId="{786F28EC-D67C-8E4F-AD11-136367273457}" type="presParOf" srcId="{C0D5580D-172F-4DD7-9D4E-68610553F563}" destId="{26AF822E-5B26-4E61-AB52-E66A86092B3D}" srcOrd="2" destOrd="0" presId="urn:microsoft.com/office/officeart/2018/2/layout/IconVerticalSolidList"/>
    <dgm:cxn modelId="{32C9F536-B70A-3A4C-AF6B-E5F5F4F9E1A8}" type="presParOf" srcId="{C0D5580D-172F-4DD7-9D4E-68610553F563}" destId="{CEA39AFA-B4A3-4A01-9B00-F76FECE7524E}" srcOrd="3" destOrd="0" presId="urn:microsoft.com/office/officeart/2018/2/layout/IconVerticalSolidList"/>
    <dgm:cxn modelId="{28939180-E11F-F447-8F3B-F6E93E92CB8B}" type="presParOf" srcId="{88339803-94CE-44C5-A315-EA08A5BD9B2F}" destId="{62310C29-E083-0347-87FF-5DB80F9BCAC7}" srcOrd="5" destOrd="0" presId="urn:microsoft.com/office/officeart/2018/2/layout/IconVerticalSolidList"/>
    <dgm:cxn modelId="{5C24434D-3CE8-164B-BFA0-E7FD70266C40}" type="presParOf" srcId="{88339803-94CE-44C5-A315-EA08A5BD9B2F}" destId="{AB76CB64-687B-4940-A75A-DC65A46DF119}" srcOrd="6" destOrd="0" presId="urn:microsoft.com/office/officeart/2018/2/layout/IconVerticalSolidList"/>
    <dgm:cxn modelId="{7AC9A666-AB99-134A-8336-8EC7B71655C0}" type="presParOf" srcId="{AB76CB64-687B-4940-A75A-DC65A46DF119}" destId="{AB71E65F-B4D2-4139-8247-9D58332D4025}" srcOrd="0" destOrd="0" presId="urn:microsoft.com/office/officeart/2018/2/layout/IconVerticalSolidList"/>
    <dgm:cxn modelId="{C09312D2-10AD-284B-A8D8-4FAC83A74F19}" type="presParOf" srcId="{AB76CB64-687B-4940-A75A-DC65A46DF119}" destId="{22309F77-C903-461C-8D75-5706AF08E6F3}" srcOrd="1" destOrd="0" presId="urn:microsoft.com/office/officeart/2018/2/layout/IconVerticalSolidList"/>
    <dgm:cxn modelId="{618B6BBC-861A-2648-BE24-CEC1758D9FC7}" type="presParOf" srcId="{AB76CB64-687B-4940-A75A-DC65A46DF119}" destId="{1762955C-469C-4E12-9289-D615DC2092FC}" srcOrd="2" destOrd="0" presId="urn:microsoft.com/office/officeart/2018/2/layout/IconVerticalSolidList"/>
    <dgm:cxn modelId="{0D0CCA7F-7996-A641-BAB2-6BDFB64F989B}" type="presParOf" srcId="{AB76CB64-687B-4940-A75A-DC65A46DF119}" destId="{7176218F-7769-4A86-83C7-DE88A80E4C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9B132-5BCA-284A-A016-D37F3B8F3399}">
      <dsp:nvSpPr>
        <dsp:cNvPr id="0" name=""/>
        <dsp:cNvSpPr/>
      </dsp:nvSpPr>
      <dsp:spPr>
        <a:xfrm>
          <a:off x="71059" y="1456"/>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examples of justice have you experienced?</a:t>
          </a:r>
        </a:p>
      </dsp:txBody>
      <dsp:txXfrm>
        <a:off x="71059" y="1456"/>
        <a:ext cx="3508576" cy="2105146"/>
      </dsp:txXfrm>
    </dsp:sp>
    <dsp:sp modelId="{FF9491E8-D558-9C4C-94C0-23EF2CE96288}">
      <dsp:nvSpPr>
        <dsp:cNvPr id="0" name=""/>
        <dsp:cNvSpPr/>
      </dsp:nvSpPr>
      <dsp:spPr>
        <a:xfrm>
          <a:off x="3930494" y="1456"/>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are some examples of natural rights?</a:t>
          </a:r>
        </a:p>
      </dsp:txBody>
      <dsp:txXfrm>
        <a:off x="3930494" y="1456"/>
        <a:ext cx="3508576" cy="2105146"/>
      </dsp:txXfrm>
    </dsp:sp>
    <dsp:sp modelId="{8AFC45C8-17B0-9343-8B0A-90A44881F4D6}">
      <dsp:nvSpPr>
        <dsp:cNvPr id="0" name=""/>
        <dsp:cNvSpPr/>
      </dsp:nvSpPr>
      <dsp:spPr>
        <a:xfrm>
          <a:off x="7789928" y="1456"/>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How might justice and natural rights help everyone get along or be treated fairly?</a:t>
          </a:r>
        </a:p>
      </dsp:txBody>
      <dsp:txXfrm>
        <a:off x="7789928" y="1456"/>
        <a:ext cx="3508576" cy="2105146"/>
      </dsp:txXfrm>
    </dsp:sp>
    <dsp:sp modelId="{7CFA3635-17F1-BC4A-91E3-774D3990F95F}">
      <dsp:nvSpPr>
        <dsp:cNvPr id="0" name=""/>
        <dsp:cNvSpPr/>
      </dsp:nvSpPr>
      <dsp:spPr>
        <a:xfrm>
          <a:off x="2000776" y="2457460"/>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How are justice and natural rights related?</a:t>
          </a:r>
        </a:p>
      </dsp:txBody>
      <dsp:txXfrm>
        <a:off x="2000776" y="2457460"/>
        <a:ext cx="3508576" cy="2105146"/>
      </dsp:txXfrm>
    </dsp:sp>
    <dsp:sp modelId="{3111724C-70F7-E04B-8F08-A2FA3AEE26BD}">
      <dsp:nvSpPr>
        <dsp:cNvPr id="0" name=""/>
        <dsp:cNvSpPr/>
      </dsp:nvSpPr>
      <dsp:spPr>
        <a:xfrm>
          <a:off x="5860211" y="2457460"/>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are some examples of ways you can respect the natural rights of others at home or at school?</a:t>
          </a:r>
        </a:p>
      </dsp:txBody>
      <dsp:txXfrm>
        <a:off x="5860211" y="2457460"/>
        <a:ext cx="3508576" cy="2105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F0D26-824A-45DA-A62A-C3D510F51941}">
      <dsp:nvSpPr>
        <dsp:cNvPr id="0" name=""/>
        <dsp:cNvSpPr/>
      </dsp:nvSpPr>
      <dsp:spPr>
        <a:xfrm>
          <a:off x="0" y="0"/>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63F2A-4E91-4231-8BE1-C24C2B40C78A}">
      <dsp:nvSpPr>
        <dsp:cNvPr id="0" name=""/>
        <dsp:cNvSpPr/>
      </dsp:nvSpPr>
      <dsp:spPr>
        <a:xfrm>
          <a:off x="365915" y="274555"/>
          <a:ext cx="665301" cy="6653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5510AA-5556-433C-9FD2-7B8D942D8AFA}">
      <dsp:nvSpPr>
        <dsp:cNvPr id="0" name=""/>
        <dsp:cNvSpPr/>
      </dsp:nvSpPr>
      <dsp:spPr>
        <a:xfrm>
          <a:off x="1397133" y="2386"/>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Why does this document include a long list of grievances?</a:t>
          </a:r>
          <a:endParaRPr lang="en-US" sz="2200" kern="1200" dirty="0"/>
        </a:p>
      </dsp:txBody>
      <dsp:txXfrm>
        <a:off x="1397133" y="2386"/>
        <a:ext cx="5621201" cy="1209639"/>
      </dsp:txXfrm>
    </dsp:sp>
    <dsp:sp modelId="{2E080384-524B-4B18-BBEF-A6868FB4F704}">
      <dsp:nvSpPr>
        <dsp:cNvPr id="0" name=""/>
        <dsp:cNvSpPr/>
      </dsp:nvSpPr>
      <dsp:spPr>
        <a:xfrm>
          <a:off x="0" y="1514435"/>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BE5FE-655C-4537-9581-DEB40811C7ED}">
      <dsp:nvSpPr>
        <dsp:cNvPr id="0" name=""/>
        <dsp:cNvSpPr/>
      </dsp:nvSpPr>
      <dsp:spPr>
        <a:xfrm>
          <a:off x="365915" y="1786604"/>
          <a:ext cx="665301" cy="6653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6EA388-5457-4717-A730-70540F55654D}">
      <dsp:nvSpPr>
        <dsp:cNvPr id="0" name=""/>
        <dsp:cNvSpPr/>
      </dsp:nvSpPr>
      <dsp:spPr>
        <a:xfrm>
          <a:off x="1397133" y="1514435"/>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What section do you think is the most important? Why?</a:t>
          </a:r>
          <a:endParaRPr lang="en-US" sz="2200" kern="1200" dirty="0"/>
        </a:p>
      </dsp:txBody>
      <dsp:txXfrm>
        <a:off x="1397133" y="1514435"/>
        <a:ext cx="5621201" cy="1209639"/>
      </dsp:txXfrm>
    </dsp:sp>
    <dsp:sp modelId="{56F188D1-3D4B-4CEE-A0A9-5170203B200D}">
      <dsp:nvSpPr>
        <dsp:cNvPr id="0" name=""/>
        <dsp:cNvSpPr/>
      </dsp:nvSpPr>
      <dsp:spPr>
        <a:xfrm>
          <a:off x="0" y="3026484"/>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A049D-334C-442E-A782-C8DFBA72E34B}">
      <dsp:nvSpPr>
        <dsp:cNvPr id="0" name=""/>
        <dsp:cNvSpPr/>
      </dsp:nvSpPr>
      <dsp:spPr>
        <a:xfrm>
          <a:off x="367130" y="4725669"/>
          <a:ext cx="878031" cy="572472"/>
        </a:xfrm>
        <a:prstGeom prst="rect">
          <a:avLst/>
        </a:prstGeom>
        <a:blipFill dpi="0" rotWithShape="1">
          <a:blip xmlns:r="http://schemas.openxmlformats.org/officeDocument/2006/relationships" r:embed="rId5">
            <a:grayscl/>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39AFA-B4A3-4A01-9B00-F76FECE7524E}">
      <dsp:nvSpPr>
        <dsp:cNvPr id="0" name=""/>
        <dsp:cNvSpPr/>
      </dsp:nvSpPr>
      <dsp:spPr>
        <a:xfrm>
          <a:off x="1397133" y="3026484"/>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Where are natural rights discussed in the document?</a:t>
          </a:r>
          <a:endParaRPr lang="en-US" sz="2200" kern="1200" dirty="0"/>
        </a:p>
      </dsp:txBody>
      <dsp:txXfrm>
        <a:off x="1397133" y="3026484"/>
        <a:ext cx="5621201" cy="1209639"/>
      </dsp:txXfrm>
    </dsp:sp>
    <dsp:sp modelId="{AB71E65F-B4D2-4139-8247-9D58332D4025}">
      <dsp:nvSpPr>
        <dsp:cNvPr id="0" name=""/>
        <dsp:cNvSpPr/>
      </dsp:nvSpPr>
      <dsp:spPr>
        <a:xfrm>
          <a:off x="0" y="4538534"/>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09F77-C903-461C-8D75-5706AF08E6F3}">
      <dsp:nvSpPr>
        <dsp:cNvPr id="0" name=""/>
        <dsp:cNvSpPr/>
      </dsp:nvSpPr>
      <dsp:spPr>
        <a:xfrm>
          <a:off x="365915" y="3268733"/>
          <a:ext cx="665301" cy="6653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76218F-7769-4A86-83C7-DE88A80E4C5F}">
      <dsp:nvSpPr>
        <dsp:cNvPr id="0" name=""/>
        <dsp:cNvSpPr/>
      </dsp:nvSpPr>
      <dsp:spPr>
        <a:xfrm>
          <a:off x="1397133" y="4538534"/>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How does the idea of justice show up in the Declaration of Independence?</a:t>
          </a:r>
          <a:endParaRPr lang="en-US" sz="2200" kern="1200" dirty="0"/>
        </a:p>
      </dsp:txBody>
      <dsp:txXfrm>
        <a:off x="1397133" y="4538534"/>
        <a:ext cx="5621201" cy="12096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a:t>
            </a:r>
            <a:r>
              <a:rPr lang="en-US" dirty="0" err="1"/>
              <a:t>Webbs</a:t>
            </a:r>
            <a:r>
              <a:rPr lang="en-US" dirty="0"/>
              <a:t>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6/1/2018</a:t>
            </a:r>
            <a:endParaRPr sz="1200" b="0" i="0" u="none" strike="noStrike" cap="none">
              <a:solidFill>
                <a:schemeClr val="dk1"/>
              </a:solidFill>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Prompt attendees to say hi and where they are from in the chat, we will use the chat extensively in this session so make sure you are familiar! (1-2 minutes before session start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06561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Introduce title and ask what people teach in the chat (1-2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283437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part you came here for: Are you ready for some tangible ideas and resources? Give me a thumbs up if you are ready.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06860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https://billofrightsinstitute.org/videos/elementary-lessons-causes-of-the-american-revolution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16613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sample is an activity from Lesson 2 of our U.S. History curriculum for grades 3-5. In Lesson 2, students investigate the Causes of the American Revolution. </a:t>
            </a:r>
          </a:p>
          <a:p>
            <a:r>
              <a:rPr lang="en-US" dirty="0">
                <a:latin typeface="Calibri"/>
                <a:ea typeface="Calibri"/>
                <a:cs typeface="Calibri"/>
              </a:rPr>
              <a:t>In the curriculum there is a detailed lesson plan, additional scaffold supports, and a slide deck for use in the classroom. Here, you see the Students Handout that accompanies the Declaration of Independence investigation. </a:t>
            </a:r>
          </a:p>
          <a:p>
            <a:r>
              <a:rPr lang="en-US" dirty="0">
                <a:latin typeface="Calibri"/>
                <a:ea typeface="Calibri"/>
                <a:cs typeface="Calibri"/>
              </a:rPr>
              <a:t>We use several strategies in this activity to make the Declaration of Independence accessible to young learners. </a:t>
            </a:r>
          </a:p>
          <a:p>
            <a:pPr marL="228600" indent="-228600">
              <a:buAutoNum type="arabicPeriod"/>
            </a:pPr>
            <a:r>
              <a:rPr lang="en-US" dirty="0">
                <a:latin typeface="Libre Franklin"/>
              </a:rPr>
              <a:t>Viewing the </a:t>
            </a:r>
            <a:r>
              <a:rPr lang="en-US" dirty="0" err="1">
                <a:latin typeface="Libre Franklin"/>
              </a:rPr>
              <a:t>DoI</a:t>
            </a:r>
            <a:r>
              <a:rPr lang="en-US" dirty="0">
                <a:latin typeface="Libre Franklin"/>
              </a:rPr>
              <a:t> like art: You can see at the bottom of the Handout, students are participating in a see, think, wonder activity. The first step of accessing the primary source is just looking at it like a piece of art. This removes the barrier of needing to read the text which is beyond their level at this age. </a:t>
            </a:r>
          </a:p>
          <a:p>
            <a:pPr marL="228600" indent="-228600">
              <a:buAutoNum type="arabicPeriod"/>
            </a:pPr>
            <a:r>
              <a:rPr lang="en-US" dirty="0"/>
              <a:t>Scaffolding: The see, think, wonder activity is scaffolded with additional prompts so that students have additional support to engage with the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53330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latin typeface="Calibri"/>
                <a:ea typeface="Calibri"/>
                <a:cs typeface="Calibri"/>
              </a:rPr>
              <a:t>Read-aloud: After viewing the </a:t>
            </a:r>
            <a:r>
              <a:rPr lang="en-US" dirty="0" err="1">
                <a:latin typeface="Calibri"/>
                <a:ea typeface="Calibri"/>
                <a:cs typeface="Calibri"/>
              </a:rPr>
              <a:t>DoI</a:t>
            </a:r>
            <a:r>
              <a:rPr lang="en-US" dirty="0">
                <a:latin typeface="Calibri"/>
                <a:ea typeface="Calibri"/>
                <a:cs typeface="Calibri"/>
              </a:rPr>
              <a:t>, students hear excerpts read-aloud by the teacher. Students may not be able to read the declaration, but they understand more than they can read. Students typically can understand texts read aloud at 2 to 3 grade levels above their reading level. In the Lesson Plan, teachers are prompted to read aloud the excerpts with "as much feeling and excitement as they can muster!" So that students can "feel" the meaning of the document, even if they don't entirely understand it. Another idea is to create or source recordings of historical documents. Imagine students listening to an FDR Fireside chat while learning about the Great Depression.</a:t>
            </a:r>
            <a:endParaRPr lang="en-US" dirty="0"/>
          </a:p>
          <a:p>
            <a:pPr marL="228600" indent="-228600">
              <a:buAutoNum type="arabicPeriod"/>
            </a:pPr>
            <a:r>
              <a:rPr lang="en-US" dirty="0">
                <a:latin typeface="Calibri"/>
                <a:ea typeface="Calibri"/>
                <a:cs typeface="Calibri"/>
              </a:rPr>
              <a:t>Vocabulary supports: You can see in the shaded vocabulary box that definitions are provided so you can pre-teach, define as you read, or answer questions from your students about the unfamiliar words in the declaration.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74524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could do nothing but look at the Declaration of Independence or read is aloud to your students and pat yourself on the back for a job well done. Seriously! You students HAVE interacted with a primary source document. I think sometimes we over complicate primary sources for young learners. </a:t>
            </a:r>
            <a:endParaRPr lang="en-US" dirty="0"/>
          </a:p>
          <a:p>
            <a:r>
              <a:rPr lang="en-US" dirty="0">
                <a:latin typeface="Calibri"/>
                <a:cs typeface="Calibri"/>
              </a:rPr>
              <a:t>If you wanted to go a step further and allow your students to interact with the text, these are some strategies for you:</a:t>
            </a:r>
          </a:p>
          <a:p>
            <a:pPr marL="228600" indent="-228600">
              <a:buAutoNum type="arabicPeriod"/>
            </a:pPr>
            <a:r>
              <a:rPr lang="en-US" dirty="0">
                <a:latin typeface="Calibri"/>
                <a:cs typeface="Calibri"/>
              </a:rPr>
              <a:t>Chunking- dividing the text into "chunks" so that students can more easily interact with smaller sections. </a:t>
            </a:r>
          </a:p>
          <a:p>
            <a:pPr marL="228600" indent="-228600">
              <a:buAutoNum type="arabicPeriod"/>
            </a:pPr>
            <a:r>
              <a:rPr lang="en-US" dirty="0">
                <a:latin typeface="Calibri"/>
                <a:cs typeface="Calibri"/>
              </a:rPr>
              <a:t>Vocabulary support- we define the tricky terms right next to the text, rather than having a vocabulary box. </a:t>
            </a:r>
          </a:p>
          <a:p>
            <a:pPr marL="228600" indent="-228600">
              <a:buAutoNum type="arabicPeriod"/>
            </a:pPr>
            <a:r>
              <a:rPr lang="en-US" dirty="0">
                <a:latin typeface="Calibri"/>
                <a:cs typeface="Calibri"/>
              </a:rPr>
              <a:t>Interaction through questioning- Remember how we discussed students being wired for investigation and exploration? This gives them a structured way to do that so they don't get overwhelmed and give 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866102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Do you remember the Principles and Virtues I showed you earlier? I told you we would come back to them. This shows one way that big ideas like justice and natural rights can be scaled down for young learners. </a:t>
            </a:r>
          </a:p>
          <a:p>
            <a:r>
              <a:rPr lang="en-US" dirty="0">
                <a:latin typeface="Calibri"/>
                <a:ea typeface="Calibri"/>
                <a:cs typeface="Calibri"/>
              </a:rPr>
              <a:t>In this activity, students "decode" the declaration in their own words and then assign a principle or virtue, if it applies. </a:t>
            </a:r>
          </a:p>
          <a:p>
            <a:r>
              <a:rPr lang="en-US" dirty="0">
                <a:latin typeface="Calibri"/>
                <a:ea typeface="Calibri"/>
                <a:cs typeface="Calibri"/>
              </a:rPr>
              <a:t>Does anyone use character education programs in their schools that might be able to use something like this? Imagine your principles face when you are hitting literacy, social studies, and character education with one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2971360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87999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9" name="Google Shape;1119;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c3474b257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99" name="Google Shape;199;g2fc3474b257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3699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Tree>
    <p:extLst>
      <p:ext uri="{BB962C8B-B14F-4D97-AF65-F5344CB8AC3E}">
        <p14:creationId xmlns:p14="http://schemas.microsoft.com/office/powerpoint/2010/main" val="860439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406192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04590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1435935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345613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10/30/2024</a:t>
            </a:fld>
            <a:endParaRPr lang="en-US" dirty="0"/>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2178341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dirty="0">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4018078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336815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esenter (Right)">
  <p:cSld name="Presenter (Right)">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268224" y="322262"/>
            <a:ext cx="7407166" cy="90709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3600"/>
              <a:buFont typeface="Libre Franklin"/>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a:spLocks noGrp="1"/>
          </p:cNvSpPr>
          <p:nvPr>
            <p:ph type="pic" idx="2"/>
          </p:nvPr>
        </p:nvSpPr>
        <p:spPr>
          <a:xfrm>
            <a:off x="7928324" y="322262"/>
            <a:ext cx="3948203" cy="4036378"/>
          </a:xfrm>
          <a:prstGeom prst="rect">
            <a:avLst/>
          </a:prstGeom>
          <a:noFill/>
          <a:ln>
            <a:noFill/>
          </a:ln>
          <a:effectLst>
            <a:outerShdw blurRad="316295" dist="38100" dir="2700000" algn="tl" rotWithShape="0">
              <a:srgbClr val="000000">
                <a:alpha val="40000"/>
              </a:srgbClr>
            </a:outerShdw>
          </a:effectLst>
        </p:spPr>
      </p:sp>
      <p:sp>
        <p:nvSpPr>
          <p:cNvPr id="50" name="Google Shape;50;p85"/>
          <p:cNvSpPr txBox="1">
            <a:spLocks noGrp="1"/>
          </p:cNvSpPr>
          <p:nvPr>
            <p:ph type="body" idx="1"/>
          </p:nvPr>
        </p:nvSpPr>
        <p:spPr>
          <a:xfrm>
            <a:off x="268224" y="2255520"/>
            <a:ext cx="7407166" cy="382016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85"/>
          <p:cNvPicPr preferRelativeResize="0"/>
          <p:nvPr/>
        </p:nvPicPr>
        <p:blipFill rotWithShape="1">
          <a:blip r:embed="rId2">
            <a:alphaModFix/>
          </a:blip>
          <a:srcRect/>
          <a:stretch/>
        </p:blipFill>
        <p:spPr>
          <a:xfrm>
            <a:off x="372097" y="6397365"/>
            <a:ext cx="1215538" cy="475265"/>
          </a:xfrm>
          <a:prstGeom prst="rect">
            <a:avLst/>
          </a:prstGeom>
          <a:noFill/>
          <a:ln>
            <a:noFill/>
          </a:ln>
        </p:spPr>
      </p:pic>
      <p:sp>
        <p:nvSpPr>
          <p:cNvPr id="52" name="Google Shape;52;p85"/>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dirty="0"/>
          </a:p>
        </p:txBody>
      </p:sp>
      <p:sp>
        <p:nvSpPr>
          <p:cNvPr id="53" name="Google Shape;53;p85"/>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85"/>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85"/>
          <p:cNvSpPr txBox="1">
            <a:spLocks noGrp="1"/>
          </p:cNvSpPr>
          <p:nvPr>
            <p:ph type="body" idx="3"/>
          </p:nvPr>
        </p:nvSpPr>
        <p:spPr>
          <a:xfrm>
            <a:off x="268224" y="1365504"/>
            <a:ext cx="7407166" cy="707135"/>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accent2"/>
              </a:buClr>
              <a:buSzPts val="2400"/>
              <a:buNone/>
              <a:defRPr sz="2400" i="1">
                <a:solidFill>
                  <a:schemeClr val="accent2"/>
                </a:solidFill>
              </a:defRPr>
            </a:lvl1pPr>
            <a:lvl2pPr marL="914400" lvl="1" indent="-228600" algn="l">
              <a:lnSpc>
                <a:spcPct val="100000"/>
              </a:lnSpc>
              <a:spcBef>
                <a:spcPts val="500"/>
              </a:spcBef>
              <a:spcAft>
                <a:spcPts val="0"/>
              </a:spcAft>
              <a:buClr>
                <a:schemeClr val="accent2"/>
              </a:buClr>
              <a:buSzPts val="2400"/>
              <a:buNone/>
              <a:defRPr i="1">
                <a:solidFill>
                  <a:schemeClr val="accent2"/>
                </a:solidFill>
              </a:defRPr>
            </a:lvl2pPr>
            <a:lvl3pPr marL="1371600" lvl="2" indent="-228600" algn="l">
              <a:lnSpc>
                <a:spcPct val="100000"/>
              </a:lnSpc>
              <a:spcBef>
                <a:spcPts val="500"/>
              </a:spcBef>
              <a:spcAft>
                <a:spcPts val="0"/>
              </a:spcAft>
              <a:buClr>
                <a:schemeClr val="accent2"/>
              </a:buClr>
              <a:buSzPts val="2000"/>
              <a:buNone/>
              <a:defRPr i="1">
                <a:solidFill>
                  <a:schemeClr val="accent2"/>
                </a:solidFill>
              </a:defRPr>
            </a:lvl3pPr>
            <a:lvl4pPr marL="1828800" lvl="3" indent="-228600" algn="l">
              <a:lnSpc>
                <a:spcPct val="100000"/>
              </a:lnSpc>
              <a:spcBef>
                <a:spcPts val="500"/>
              </a:spcBef>
              <a:spcAft>
                <a:spcPts val="0"/>
              </a:spcAft>
              <a:buClr>
                <a:schemeClr val="accent2"/>
              </a:buClr>
              <a:buSzPts val="1800"/>
              <a:buNone/>
              <a:defRPr i="1">
                <a:solidFill>
                  <a:schemeClr val="accent2"/>
                </a:solidFill>
              </a:defRPr>
            </a:lvl4pPr>
            <a:lvl5pPr marL="2286000" lvl="4" indent="-228600" algn="l">
              <a:lnSpc>
                <a:spcPct val="100000"/>
              </a:lnSpc>
              <a:spcBef>
                <a:spcPts val="500"/>
              </a:spcBef>
              <a:spcAft>
                <a:spcPts val="0"/>
              </a:spcAft>
              <a:buClr>
                <a:schemeClr val="accent2"/>
              </a:buClr>
              <a:buSzPts val="1800"/>
              <a:buNone/>
              <a:defRPr i="1">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25163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een Backdrop">
  <p:cSld name="Green Backdrop">
    <p:bg>
      <p:bgPr>
        <a:solidFill>
          <a:srgbClr val="3ABEAC"/>
        </a:solidFill>
        <a:effectLst/>
      </p:bgPr>
    </p:bg>
    <p:spTree>
      <p:nvGrpSpPr>
        <p:cNvPr id="1" name="Shape 48"/>
        <p:cNvGrpSpPr/>
        <p:nvPr/>
      </p:nvGrpSpPr>
      <p:grpSpPr>
        <a:xfrm>
          <a:off x="0" y="0"/>
          <a:ext cx="0" cy="0"/>
          <a:chOff x="0" y="0"/>
          <a:chExt cx="0" cy="0"/>
        </a:xfrm>
      </p:grpSpPr>
      <p:sp>
        <p:nvSpPr>
          <p:cNvPr id="49" name="Google Shape;49;p80"/>
          <p:cNvSpPr txBox="1">
            <a:spLocks noGrp="1"/>
          </p:cNvSpPr>
          <p:nvPr>
            <p:ph type="sldNum" idx="12"/>
          </p:nvPr>
        </p:nvSpPr>
        <p:spPr>
          <a:xfrm>
            <a:off x="11101547" y="6356351"/>
            <a:ext cx="877613"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7F4F1"/>
              </a:buClr>
              <a:buSzPts val="1200"/>
              <a:buFont typeface="Libre Franklin Black"/>
              <a:buNone/>
              <a:defRPr>
                <a:solidFill>
                  <a:srgbClr val="F7F4F1"/>
                </a:solidFill>
              </a:defRPr>
            </a:lvl1pPr>
            <a:lvl2pPr marL="0" marR="0" lvl="1" indent="0" algn="r">
              <a:lnSpc>
                <a:spcPct val="100000"/>
              </a:lnSpc>
              <a:spcBef>
                <a:spcPts val="0"/>
              </a:spcBef>
              <a:spcAft>
                <a:spcPts val="0"/>
              </a:spcAft>
              <a:buClr>
                <a:srgbClr val="F7F4F1"/>
              </a:buClr>
              <a:buSzPts val="1200"/>
              <a:buFont typeface="Libre Franklin Black"/>
              <a:buNone/>
              <a:defRPr>
                <a:solidFill>
                  <a:srgbClr val="F7F4F1"/>
                </a:solidFill>
              </a:defRPr>
            </a:lvl2pPr>
            <a:lvl3pPr marL="0" marR="0" lvl="2" indent="0" algn="r">
              <a:lnSpc>
                <a:spcPct val="100000"/>
              </a:lnSpc>
              <a:spcBef>
                <a:spcPts val="0"/>
              </a:spcBef>
              <a:spcAft>
                <a:spcPts val="0"/>
              </a:spcAft>
              <a:buClr>
                <a:srgbClr val="F7F4F1"/>
              </a:buClr>
              <a:buSzPts val="1200"/>
              <a:buFont typeface="Libre Franklin Black"/>
              <a:buNone/>
              <a:defRPr>
                <a:solidFill>
                  <a:srgbClr val="F7F4F1"/>
                </a:solidFill>
              </a:defRPr>
            </a:lvl3pPr>
            <a:lvl4pPr marL="0" marR="0" lvl="3" indent="0" algn="r">
              <a:lnSpc>
                <a:spcPct val="100000"/>
              </a:lnSpc>
              <a:spcBef>
                <a:spcPts val="0"/>
              </a:spcBef>
              <a:spcAft>
                <a:spcPts val="0"/>
              </a:spcAft>
              <a:buClr>
                <a:srgbClr val="F7F4F1"/>
              </a:buClr>
              <a:buSzPts val="1200"/>
              <a:buFont typeface="Libre Franklin Black"/>
              <a:buNone/>
              <a:defRPr>
                <a:solidFill>
                  <a:srgbClr val="F7F4F1"/>
                </a:solidFill>
              </a:defRPr>
            </a:lvl4pPr>
            <a:lvl5pPr marL="0" marR="0" lvl="4" indent="0" algn="r">
              <a:lnSpc>
                <a:spcPct val="100000"/>
              </a:lnSpc>
              <a:spcBef>
                <a:spcPts val="0"/>
              </a:spcBef>
              <a:spcAft>
                <a:spcPts val="0"/>
              </a:spcAft>
              <a:buClr>
                <a:srgbClr val="F7F4F1"/>
              </a:buClr>
              <a:buSzPts val="1200"/>
              <a:buFont typeface="Libre Franklin Black"/>
              <a:buNone/>
              <a:defRPr>
                <a:solidFill>
                  <a:srgbClr val="F7F4F1"/>
                </a:solidFill>
              </a:defRPr>
            </a:lvl5pPr>
            <a:lvl6pPr marL="0" marR="0" lvl="5" indent="0" algn="r">
              <a:lnSpc>
                <a:spcPct val="100000"/>
              </a:lnSpc>
              <a:spcBef>
                <a:spcPts val="0"/>
              </a:spcBef>
              <a:spcAft>
                <a:spcPts val="0"/>
              </a:spcAft>
              <a:buClr>
                <a:srgbClr val="F7F4F1"/>
              </a:buClr>
              <a:buSzPts val="1200"/>
              <a:buFont typeface="Libre Franklin Black"/>
              <a:buNone/>
              <a:defRPr>
                <a:solidFill>
                  <a:srgbClr val="F7F4F1"/>
                </a:solidFill>
              </a:defRPr>
            </a:lvl6pPr>
            <a:lvl7pPr marL="0" marR="0" lvl="6" indent="0" algn="r">
              <a:lnSpc>
                <a:spcPct val="100000"/>
              </a:lnSpc>
              <a:spcBef>
                <a:spcPts val="0"/>
              </a:spcBef>
              <a:spcAft>
                <a:spcPts val="0"/>
              </a:spcAft>
              <a:buClr>
                <a:srgbClr val="F7F4F1"/>
              </a:buClr>
              <a:buSzPts val="1200"/>
              <a:buFont typeface="Libre Franklin Black"/>
              <a:buNone/>
              <a:defRPr>
                <a:solidFill>
                  <a:srgbClr val="F7F4F1"/>
                </a:solidFill>
              </a:defRPr>
            </a:lvl7pPr>
            <a:lvl8pPr marL="0" marR="0" lvl="7" indent="0" algn="r">
              <a:lnSpc>
                <a:spcPct val="100000"/>
              </a:lnSpc>
              <a:spcBef>
                <a:spcPts val="0"/>
              </a:spcBef>
              <a:spcAft>
                <a:spcPts val="0"/>
              </a:spcAft>
              <a:buClr>
                <a:srgbClr val="F7F4F1"/>
              </a:buClr>
              <a:buSzPts val="1200"/>
              <a:buFont typeface="Libre Franklin Black"/>
              <a:buNone/>
              <a:defRPr>
                <a:solidFill>
                  <a:srgbClr val="F7F4F1"/>
                </a:solidFill>
              </a:defRPr>
            </a:lvl8pPr>
            <a:lvl9pPr marL="0" marR="0" lvl="8" indent="0" algn="r">
              <a:lnSpc>
                <a:spcPct val="100000"/>
              </a:lnSpc>
              <a:spcBef>
                <a:spcPts val="0"/>
              </a:spcBef>
              <a:spcAft>
                <a:spcPts val="0"/>
              </a:spcAft>
              <a:buClr>
                <a:srgbClr val="F7F4F1"/>
              </a:buClr>
              <a:buSzPts val="1200"/>
              <a:buFont typeface="Libre Franklin Black"/>
              <a:buNone/>
              <a:defRPr>
                <a:solidFill>
                  <a:srgbClr val="F7F4F1"/>
                </a:solidFill>
              </a:defRPr>
            </a:lvl9pPr>
          </a:lstStyle>
          <a:p>
            <a:pPr marL="0" lvl="0" indent="0" algn="r" rtl="0">
              <a:spcBef>
                <a:spcPts val="0"/>
              </a:spcBef>
              <a:spcAft>
                <a:spcPts val="0"/>
              </a:spcAft>
              <a:buNone/>
            </a:pPr>
            <a:fld id="{00000000-1234-1234-1234-123412341234}" type="slidenum">
              <a:rPr lang="en-US"/>
              <a:t>‹#›</a:t>
            </a:fld>
            <a:endParaRPr sz="1200" b="1" i="0" u="none" strike="noStrike" cap="none" dirty="0">
              <a:latin typeface="Libre Franklin Black"/>
              <a:ea typeface="Libre Franklin Black"/>
              <a:cs typeface="Libre Franklin Black"/>
              <a:sym typeface="Libre Franklin Black"/>
            </a:endParaRPr>
          </a:p>
        </p:txBody>
      </p:sp>
      <p:sp>
        <p:nvSpPr>
          <p:cNvPr id="50" name="Google Shape;50;p80"/>
          <p:cNvSpPr txBox="1">
            <a:spLocks noGrp="1"/>
          </p:cNvSpPr>
          <p:nvPr>
            <p:ph type="ftr" idx="11"/>
          </p:nvPr>
        </p:nvSpPr>
        <p:spPr>
          <a:xfrm>
            <a:off x="4038603" y="6356351"/>
            <a:ext cx="6637282"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80"/>
          <p:cNvSpPr txBox="1">
            <a:spLocks noGrp="1"/>
          </p:cNvSpPr>
          <p:nvPr>
            <p:ph type="dt" idx="10"/>
          </p:nvPr>
        </p:nvSpPr>
        <p:spPr>
          <a:xfrm>
            <a:off x="2270235" y="6356351"/>
            <a:ext cx="1555531"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52" name="Google Shape;52;p80"/>
          <p:cNvPicPr preferRelativeResize="0"/>
          <p:nvPr/>
        </p:nvPicPr>
        <p:blipFill rotWithShape="1">
          <a:blip r:embed="rId2">
            <a:alphaModFix/>
          </a:blip>
          <a:srcRect/>
          <a:stretch/>
        </p:blipFill>
        <p:spPr>
          <a:xfrm>
            <a:off x="357347" y="6238667"/>
            <a:ext cx="1443151" cy="564257"/>
          </a:xfrm>
          <a:prstGeom prst="rect">
            <a:avLst/>
          </a:prstGeom>
          <a:noFill/>
          <a:ln>
            <a:noFill/>
          </a:ln>
        </p:spPr>
      </p:pic>
      <p:sp>
        <p:nvSpPr>
          <p:cNvPr id="53" name="Google Shape;53;p80"/>
          <p:cNvSpPr txBox="1">
            <a:spLocks noGrp="1"/>
          </p:cNvSpPr>
          <p:nvPr>
            <p:ph type="title"/>
          </p:nvPr>
        </p:nvSpPr>
        <p:spPr>
          <a:xfrm>
            <a:off x="207577" y="136529"/>
            <a:ext cx="11771583"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7F4F1"/>
              </a:buClr>
              <a:buSzPts val="4400"/>
              <a:buFont typeface="Libre Franklin"/>
              <a:buNone/>
              <a:defRPr>
                <a:solidFill>
                  <a:srgbClr val="F7F4F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5745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1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D5B7602C-2812-1A42-9498-56458DBB1707}" type="datetimeFigureOut">
              <a:rPr lang="en-US" smtClean="0"/>
              <a:pPr/>
              <a:t>10/30/2024</a:t>
            </a:fld>
            <a:endParaRPr lang="en-US" dirty="0"/>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51842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453A-423A-3249-A001-C2D6E9FFD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DA2B21-2698-CA4A-8F1A-F4CD65EAA96E}"/>
              </a:ext>
            </a:extLst>
          </p:cNvPr>
          <p:cNvSpPr>
            <a:spLocks noGrp="1"/>
          </p:cNvSpPr>
          <p:nvPr>
            <p:ph idx="1"/>
          </p:nvPr>
        </p:nvSpPr>
        <p:spPr>
          <a:xfrm>
            <a:off x="591671" y="1629675"/>
            <a:ext cx="11387494" cy="46451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4D103FF9-8030-0441-9E6D-03B14ABF9BDA}"/>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5DEFF256-0A1A-E646-A221-886DD067C9A9}"/>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1" name="Date Placeholder 3">
            <a:extLst>
              <a:ext uri="{FF2B5EF4-FFF2-40B4-BE49-F238E27FC236}">
                <a16:creationId xmlns:a16="http://schemas.microsoft.com/office/drawing/2014/main" id="{51976A10-74B4-7043-8A99-2BB9B3D840C4}"/>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10/30/2024</a:t>
            </a:fld>
            <a:endParaRPr lang="en-US" dirty="0"/>
          </a:p>
        </p:txBody>
      </p:sp>
      <p:pic>
        <p:nvPicPr>
          <p:cNvPr id="4" name="Picture 3">
            <a:extLst>
              <a:ext uri="{FF2B5EF4-FFF2-40B4-BE49-F238E27FC236}">
                <a16:creationId xmlns:a16="http://schemas.microsoft.com/office/drawing/2014/main" id="{6D104208-BF51-5780-6852-A03709D9CC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84154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10/30/2024</a:t>
            </a:fld>
            <a:endParaRPr lang="en-US" dirty="0"/>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729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dirty="0">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1210323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ue Backdrop">
  <p:cSld name="Blue Backdrop">
    <p:bg>
      <p:bgPr>
        <a:solidFill>
          <a:schemeClr val="accent1"/>
        </a:solidFill>
        <a:effectLst/>
      </p:bgPr>
    </p:bg>
    <p:spTree>
      <p:nvGrpSpPr>
        <p:cNvPr id="1" name="Shape 93"/>
        <p:cNvGrpSpPr/>
        <p:nvPr/>
      </p:nvGrpSpPr>
      <p:grpSpPr>
        <a:xfrm>
          <a:off x="0" y="0"/>
          <a:ext cx="0" cy="0"/>
          <a:chOff x="0" y="0"/>
          <a:chExt cx="0" cy="0"/>
        </a:xfrm>
      </p:grpSpPr>
      <p:pic>
        <p:nvPicPr>
          <p:cNvPr id="94" name="Google Shape;94;p147"/>
          <p:cNvPicPr preferRelativeResize="0"/>
          <p:nvPr/>
        </p:nvPicPr>
        <p:blipFill rotWithShape="1">
          <a:blip r:embed="rId2">
            <a:alphaModFix/>
          </a:blip>
          <a:srcRect/>
          <a:stretch/>
        </p:blipFill>
        <p:spPr>
          <a:xfrm>
            <a:off x="84301" y="6406011"/>
            <a:ext cx="1026949" cy="401528"/>
          </a:xfrm>
          <a:prstGeom prst="rect">
            <a:avLst/>
          </a:prstGeom>
          <a:noFill/>
          <a:ln>
            <a:noFill/>
          </a:ln>
        </p:spPr>
      </p:pic>
      <p:sp>
        <p:nvSpPr>
          <p:cNvPr id="95" name="Google Shape;95;p147"/>
          <p:cNvSpPr txBox="1">
            <a:spLocks noGrp="1"/>
          </p:cNvSpPr>
          <p:nvPr>
            <p:ph type="title"/>
          </p:nvPr>
        </p:nvSpPr>
        <p:spPr>
          <a:xfrm>
            <a:off x="250371" y="136525"/>
            <a:ext cx="117287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7"/>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1pPr>
            <a:lvl2pPr marL="0" lvl="1"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2pPr>
            <a:lvl3pPr marL="0" lvl="2"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3pPr>
            <a:lvl4pPr marL="0" lvl="3"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4pPr>
            <a:lvl5pPr marL="0" lvl="4"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5pPr>
            <a:lvl6pPr marL="0" lvl="5"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6pPr>
            <a:lvl7pPr marL="0" lvl="6"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7pPr>
            <a:lvl8pPr marL="0" lvl="7"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8pPr>
            <a:lvl9pPr marL="0" lvl="8"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dirty="0"/>
          </a:p>
        </p:txBody>
      </p:sp>
      <p:sp>
        <p:nvSpPr>
          <p:cNvPr id="97" name="Google Shape;97;p147"/>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47"/>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032742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345E-7C93-9747-939A-732AC73EF6A8}"/>
              </a:ext>
            </a:extLst>
          </p:cNvPr>
          <p:cNvSpPr>
            <a:spLocks noGrp="1"/>
          </p:cNvSpPr>
          <p:nvPr>
            <p:ph type="title"/>
          </p:nvPr>
        </p:nvSpPr>
        <p:spPr>
          <a:xfrm>
            <a:off x="254000" y="254000"/>
            <a:ext cx="4162425" cy="1803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09F82-33C7-034A-9D40-3144197A5AFC}"/>
              </a:ext>
            </a:extLst>
          </p:cNvPr>
          <p:cNvSpPr>
            <a:spLocks noGrp="1"/>
          </p:cNvSpPr>
          <p:nvPr>
            <p:ph idx="1"/>
          </p:nvPr>
        </p:nvSpPr>
        <p:spPr>
          <a:xfrm>
            <a:off x="4689476" y="457201"/>
            <a:ext cx="7018335" cy="575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9D768-0FBB-2E4B-BBB7-84AD7F70CA9B}"/>
              </a:ext>
            </a:extLst>
          </p:cNvPr>
          <p:cNvSpPr>
            <a:spLocks noGrp="1"/>
          </p:cNvSpPr>
          <p:nvPr>
            <p:ph type="body" sz="half" idx="2"/>
          </p:nvPr>
        </p:nvSpPr>
        <p:spPr>
          <a:xfrm>
            <a:off x="254000" y="2159000"/>
            <a:ext cx="4162425" cy="4048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9BE52161-BF2A-9D4F-A8C7-8488EC4F3CA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700EC8E8-AAA1-6741-9D12-0E1B20ED5D0D}"/>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6" name="Date Placeholder 3">
            <a:extLst>
              <a:ext uri="{FF2B5EF4-FFF2-40B4-BE49-F238E27FC236}">
                <a16:creationId xmlns:a16="http://schemas.microsoft.com/office/drawing/2014/main" id="{69AB9F99-67B3-4645-9AA3-06427E3C9560}"/>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10/30/2024</a:t>
            </a:fld>
            <a:endParaRPr lang="en-US" dirty="0"/>
          </a:p>
        </p:txBody>
      </p:sp>
      <p:pic>
        <p:nvPicPr>
          <p:cNvPr id="6" name="Picture 5">
            <a:extLst>
              <a:ext uri="{FF2B5EF4-FFF2-40B4-BE49-F238E27FC236}">
                <a16:creationId xmlns:a16="http://schemas.microsoft.com/office/drawing/2014/main" id="{AD223B29-C849-FBBB-DE08-15EAB06EFC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106691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10/30/2024</a:t>
            </a:fld>
            <a:endParaRPr lang="en-US" dirty="0"/>
          </a:p>
        </p:txBody>
      </p:sp>
    </p:spTree>
    <p:extLst>
      <p:ext uri="{BB962C8B-B14F-4D97-AF65-F5344CB8AC3E}">
        <p14:creationId xmlns:p14="http://schemas.microsoft.com/office/powerpoint/2010/main" val="8285198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video" Target="https://www.youtube.com/embed/BVv3JXyhW1E?feature=oembed" TargetMode="External"/><Relationship Id="rId5" Type="http://schemas.openxmlformats.org/officeDocument/2006/relationships/hyperlink" Target="https://billofrightsinstitute.org/videos/elementary-lessons-causes-of-the-american-revolution" TargetMode="Externa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2.xml"/><Relationship Id="rId7" Type="http://schemas.openxmlformats.org/officeDocument/2006/relationships/image" Target="../media/image36.jpg"/><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A webinar designed to deepen social studies content knowledge and pedagogy.</a:t>
            </a: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457200" algn="ctr" rtl="0">
              <a:lnSpc>
                <a:spcPct val="100000"/>
              </a:lnSpc>
              <a:spcBef>
                <a:spcPts val="0"/>
              </a:spcBef>
              <a:spcAft>
                <a:spcPts val="0"/>
              </a:spcAft>
              <a:buClr>
                <a:srgbClr val="000000"/>
              </a:buClr>
              <a:buSzPts val="2800"/>
              <a:buFont typeface="Arial"/>
              <a:buNone/>
            </a:pPr>
            <a:r>
              <a:rPr lang="en-US" sz="2800" b="1" i="0" u="none" strike="noStrike" cap="none" dirty="0">
                <a:solidFill>
                  <a:srgbClr val="3A757A"/>
                </a:solidFill>
                <a:latin typeface="Franklin Gothic Medium" panose="020B0603020102020204" pitchFamily="34" charset="0"/>
                <a:ea typeface="Libre Franklin"/>
                <a:cs typeface="Libre Franklin"/>
                <a:sym typeface="Libre Franklin"/>
              </a:rPr>
              <a:t>Topic Focus:</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Grade </a:t>
            </a:r>
            <a:r>
              <a:rPr lang="en-US" sz="2800" dirty="0">
                <a:solidFill>
                  <a:srgbClr val="3A757A"/>
                </a:solidFill>
                <a:latin typeface="Franklin Gothic Medium" panose="020B0603020102020204" pitchFamily="34" charset="0"/>
                <a:ea typeface="Libre Franklin"/>
                <a:cs typeface="Libre Franklin"/>
                <a:sym typeface="Libre Franklin"/>
              </a:rPr>
              <a:t>5</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History</a:t>
            </a: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4294225" y="12294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20" name="Google Shape;220;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580026" y="1752610"/>
          <a:ext cx="11411600" cy="4511060"/>
        </p:xfrm>
        <a:graphic>
          <a:graphicData uri="http://schemas.openxmlformats.org/drawingml/2006/table">
            <a:tbl>
              <a:tblPr firstRow="1">
                <a:noFill/>
                <a:tableStyleId>{36BC876E-3A41-404F-9B0C-1EB64492D1DE}</a:tableStyleId>
              </a:tblPr>
              <a:tblGrid>
                <a:gridCol w="2852900">
                  <a:extLst>
                    <a:ext uri="{9D8B030D-6E8A-4147-A177-3AD203B41FA5}">
                      <a16:colId xmlns:a16="http://schemas.microsoft.com/office/drawing/2014/main" val="20000"/>
                    </a:ext>
                  </a:extLst>
                </a:gridCol>
                <a:gridCol w="3742775">
                  <a:extLst>
                    <a:ext uri="{9D8B030D-6E8A-4147-A177-3AD203B41FA5}">
                      <a16:colId xmlns:a16="http://schemas.microsoft.com/office/drawing/2014/main" val="20001"/>
                    </a:ext>
                  </a:extLst>
                </a:gridCol>
                <a:gridCol w="2746125">
                  <a:extLst>
                    <a:ext uri="{9D8B030D-6E8A-4147-A177-3AD203B41FA5}">
                      <a16:colId xmlns:a16="http://schemas.microsoft.com/office/drawing/2014/main" val="20002"/>
                    </a:ext>
                  </a:extLst>
                </a:gridCol>
                <a:gridCol w="20698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Declaration of Independence</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U.S. Constitution</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Bill of Rights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philosophical, traditional and political foundations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Lack of equal representation: women, African Americans, American Indians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Institution of slavery protected</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349875" y="1812100"/>
            <a:ext cx="83175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30" name="Google Shape;230;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259701" y="2335310"/>
          <a:ext cx="11411600" cy="4434860"/>
        </p:xfrm>
        <a:graphic>
          <a:graphicData uri="http://schemas.openxmlformats.org/drawingml/2006/table">
            <a:tbl>
              <a:tblPr firstRow="1">
                <a:noFill/>
                <a:tableStyleId>{36BC876E-3A41-404F-9B0C-1EB64492D1DE}</a:tableStyleId>
              </a:tblPr>
              <a:tblGrid>
                <a:gridCol w="3090175">
                  <a:extLst>
                    <a:ext uri="{9D8B030D-6E8A-4147-A177-3AD203B41FA5}">
                      <a16:colId xmlns:a16="http://schemas.microsoft.com/office/drawing/2014/main" val="20000"/>
                    </a:ext>
                  </a:extLst>
                </a:gridCol>
                <a:gridCol w="4015700">
                  <a:extLst>
                    <a:ext uri="{9D8B030D-6E8A-4147-A177-3AD203B41FA5}">
                      <a16:colId xmlns:a16="http://schemas.microsoft.com/office/drawing/2014/main" val="20001"/>
                    </a:ext>
                  </a:extLst>
                </a:gridCol>
                <a:gridCol w="1452825">
                  <a:extLst>
                    <a:ext uri="{9D8B030D-6E8A-4147-A177-3AD203B41FA5}">
                      <a16:colId xmlns:a16="http://schemas.microsoft.com/office/drawing/2014/main" val="20002"/>
                    </a:ext>
                  </a:extLst>
                </a:gridCol>
                <a:gridCol w="28529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Declaration of Independence</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U.S. Constitution</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Bill of Rights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philosophical, traditional and political foundations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Lack of equal representation: women, African Americans, American Indians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Institution of slavery protected</a:t>
                      </a:r>
                      <a:endParaRPr sz="1900"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dirty="0">
                          <a:latin typeface="Calibri"/>
                          <a:ea typeface="Calibri"/>
                          <a:cs typeface="Calibri"/>
                          <a:sym typeface="Calibri"/>
                        </a:rPr>
                        <a:t>Describe</a:t>
                      </a:r>
                      <a:endParaRPr sz="22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124425" y="2200200"/>
            <a:ext cx="85587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40" name="Google Shape;240;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271526" y="2723410"/>
          <a:ext cx="11411600" cy="3931940"/>
        </p:xfrm>
        <a:graphic>
          <a:graphicData uri="http://schemas.openxmlformats.org/drawingml/2006/table">
            <a:tbl>
              <a:tblPr firstRow="1">
                <a:noFill/>
                <a:tableStyleId>{36BC876E-3A41-404F-9B0C-1EB64492D1DE}</a:tableStyleId>
              </a:tblPr>
              <a:tblGrid>
                <a:gridCol w="2852900">
                  <a:extLst>
                    <a:ext uri="{9D8B030D-6E8A-4147-A177-3AD203B41FA5}">
                      <a16:colId xmlns:a16="http://schemas.microsoft.com/office/drawing/2014/main" val="20000"/>
                    </a:ext>
                  </a:extLst>
                </a:gridCol>
                <a:gridCol w="4407225">
                  <a:extLst>
                    <a:ext uri="{9D8B030D-6E8A-4147-A177-3AD203B41FA5}">
                      <a16:colId xmlns:a16="http://schemas.microsoft.com/office/drawing/2014/main" val="20001"/>
                    </a:ext>
                  </a:extLst>
                </a:gridCol>
                <a:gridCol w="1974875">
                  <a:extLst>
                    <a:ext uri="{9D8B030D-6E8A-4147-A177-3AD203B41FA5}">
                      <a16:colId xmlns:a16="http://schemas.microsoft.com/office/drawing/2014/main" val="20002"/>
                    </a:ext>
                  </a:extLst>
                </a:gridCol>
                <a:gridCol w="21766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Declaration of Independence</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U.S. Constitution</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Bill of Rights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philosophical, traditional and political foundations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Lack of equal representation: women, African Americans, American Indians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Institution of slavery protected</a:t>
                      </a:r>
                      <a:endParaRPr sz="1900"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dirty="0">
                          <a:latin typeface="Calibri"/>
                          <a:ea typeface="Calibri"/>
                          <a:cs typeface="Calibri"/>
                          <a:sym typeface="Calibri"/>
                        </a:rPr>
                        <a:t>Describe</a:t>
                      </a:r>
                      <a:endParaRPr sz="2100" i="0"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300" b="1" dirty="0">
                          <a:latin typeface="Calibri"/>
                          <a:ea typeface="Calibri"/>
                          <a:cs typeface="Calibri"/>
                          <a:sym typeface="Calibri"/>
                        </a:rPr>
                        <a:t>2</a:t>
                      </a:r>
                      <a:endParaRPr sz="23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2800"/>
              <a:buFont typeface="Arial"/>
              <a:buNone/>
            </a:pPr>
            <a:r>
              <a:rPr lang="en-US" sz="2800" b="1" i="0" u="none" strike="noStrike" cap="none" dirty="0">
                <a:solidFill>
                  <a:srgbClr val="3A757A"/>
                </a:solidFill>
                <a:latin typeface="Franklin Gothic Medium" panose="020B0603020102020204" pitchFamily="34" charset="0"/>
                <a:ea typeface="Libre Franklin"/>
                <a:cs typeface="Libre Franklin"/>
                <a:sym typeface="Libre Franklin"/>
              </a:rPr>
              <a:t>Topic Focus:</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Grade </a:t>
            </a:r>
            <a:r>
              <a:rPr lang="en-US" sz="2800" dirty="0">
                <a:solidFill>
                  <a:srgbClr val="3A757A"/>
                </a:solidFill>
                <a:latin typeface="Franklin Gothic Medium" panose="020B0603020102020204" pitchFamily="34" charset="0"/>
                <a:ea typeface="Libre Franklin"/>
                <a:cs typeface="Libre Franklin"/>
                <a:sym typeface="Libre Franklin"/>
              </a:rPr>
              <a:t>5</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History</a:t>
            </a: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pic>
        <p:nvPicPr>
          <p:cNvPr id="251" name="Google Shape;251;g2b97e3c4ae1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76425" y="3880150"/>
            <a:ext cx="4124325" cy="163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a black text&#10;&#10;Description automatically generated">
            <a:extLst>
              <a:ext uri="{FF2B5EF4-FFF2-40B4-BE49-F238E27FC236}">
                <a16:creationId xmlns:a16="http://schemas.microsoft.com/office/drawing/2014/main" id="{94B04E21-1953-B407-EC1F-5A2CA9752EDB}"/>
              </a:ext>
            </a:extLst>
          </p:cNvPr>
          <p:cNvPicPr>
            <a:picLocks noChangeAspect="1"/>
          </p:cNvPicPr>
          <p:nvPr/>
        </p:nvPicPr>
        <p:blipFill>
          <a:blip r:embed="rId3"/>
          <a:stretch>
            <a:fillRect/>
          </a:stretch>
        </p:blipFill>
        <p:spPr>
          <a:xfrm>
            <a:off x="9255443" y="128588"/>
            <a:ext cx="2809875" cy="2790825"/>
          </a:xfrm>
          <a:prstGeom prst="rect">
            <a:avLst/>
          </a:prstGeom>
        </p:spPr>
      </p:pic>
      <p:sp>
        <p:nvSpPr>
          <p:cNvPr id="5" name="Title 4">
            <a:extLst>
              <a:ext uri="{FF2B5EF4-FFF2-40B4-BE49-F238E27FC236}">
                <a16:creationId xmlns:a16="http://schemas.microsoft.com/office/drawing/2014/main" id="{E069823A-419D-84D7-CB99-5632D5881E27}"/>
              </a:ext>
            </a:extLst>
          </p:cNvPr>
          <p:cNvSpPr txBox="1">
            <a:spLocks noGrp="1"/>
          </p:cNvSpPr>
          <p:nvPr>
            <p:ph type="title" idx="4294967295"/>
          </p:nvPr>
        </p:nvSpPr>
        <p:spPr>
          <a:xfrm>
            <a:off x="9492795" y="2977791"/>
            <a:ext cx="233311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Libre Baskerville"/>
                <a:ea typeface="+mn-ea"/>
                <a:cs typeface="+mn-cs"/>
              </a:rPr>
              <a:t>Please take a moment to sign in with the QR code.</a:t>
            </a:r>
            <a:endParaRPr kumimoji="0" lang="en-US" sz="1800" b="0" i="0" u="none" strike="noStrike" kern="1200" cap="none" spc="0" normalizeH="0" baseline="0" noProof="0" dirty="0">
              <a:ln>
                <a:noFill/>
              </a:ln>
              <a:solidFill>
                <a:schemeClr val="tx1"/>
              </a:solidFill>
              <a:effectLst/>
              <a:uLnTx/>
              <a:uFillTx/>
              <a:latin typeface="Libre Baskerville" panose="02000000000000000000" pitchFamily="2" charset="0"/>
              <a:ea typeface="+mn-ea"/>
              <a:cs typeface="+mn-cs"/>
            </a:endParaRPr>
          </a:p>
        </p:txBody>
      </p:sp>
    </p:spTree>
    <p:extLst>
      <p:ext uri="{BB962C8B-B14F-4D97-AF65-F5344CB8AC3E}">
        <p14:creationId xmlns:p14="http://schemas.microsoft.com/office/powerpoint/2010/main" val="160009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953452-41AA-08FC-01F5-E95FEC84EDF6}"/>
              </a:ext>
            </a:extLst>
          </p:cNvPr>
          <p:cNvSpPr>
            <a:spLocks noGrp="1"/>
          </p:cNvSpPr>
          <p:nvPr>
            <p:ph type="ctrTitle"/>
          </p:nvPr>
        </p:nvSpPr>
        <p:spPr>
          <a:xfrm>
            <a:off x="411461" y="4550324"/>
            <a:ext cx="11323743" cy="1784261"/>
          </a:xfrm>
        </p:spPr>
        <p:txBody>
          <a:bodyPr>
            <a:normAutofit fontScale="90000"/>
          </a:bodyPr>
          <a:lstStyle/>
          <a:p>
            <a:r>
              <a:rPr lang="en-US" sz="4400" b="0" dirty="0">
                <a:solidFill>
                  <a:schemeClr val="tx2"/>
                </a:solidFill>
                <a:latin typeface="Libre Franklin"/>
                <a:ea typeface="Verdana"/>
              </a:rPr>
              <a:t>Examining the Declaration of Independence in Early Grades </a:t>
            </a:r>
            <a:br>
              <a:rPr lang="en-US" sz="4400" b="0" dirty="0">
                <a:solidFill>
                  <a:schemeClr val="tx2"/>
                </a:solidFill>
                <a:latin typeface="Libre Franklin"/>
                <a:ea typeface="Verdana"/>
              </a:rPr>
            </a:br>
            <a:br>
              <a:rPr lang="en-US" sz="4400" b="0" dirty="0">
                <a:solidFill>
                  <a:schemeClr val="tx2"/>
                </a:solidFill>
                <a:latin typeface="Libre Franklin"/>
                <a:ea typeface="Verdana"/>
              </a:rPr>
            </a:br>
            <a:r>
              <a:rPr lang="en-US" sz="3600" b="0" i="1" dirty="0">
                <a:solidFill>
                  <a:schemeClr val="tx2"/>
                </a:solidFill>
                <a:latin typeface="Libre Franklin"/>
                <a:ea typeface="Verdana"/>
              </a:rPr>
              <a:t>Kentucky Department of Education</a:t>
            </a:r>
            <a:br>
              <a:rPr lang="en-US" sz="3600" b="0" i="1" dirty="0">
                <a:solidFill>
                  <a:schemeClr val="tx2"/>
                </a:solidFill>
                <a:latin typeface="Libre Franklin"/>
                <a:ea typeface="Verdana"/>
              </a:rPr>
            </a:br>
            <a:r>
              <a:rPr lang="en-US" sz="3600" b="0" i="1" dirty="0">
                <a:solidFill>
                  <a:schemeClr val="tx2"/>
                </a:solidFill>
                <a:latin typeface="Libre Franklin"/>
                <a:ea typeface="Verdana"/>
              </a:rPr>
              <a:t>October 16, 2024</a:t>
            </a:r>
            <a:endParaRPr lang="en-US" sz="3600" i="1" dirty="0">
              <a:solidFill>
                <a:schemeClr val="tx2"/>
              </a:solidFill>
            </a:endParaRPr>
          </a:p>
        </p:txBody>
      </p:sp>
      <p:sp>
        <p:nvSpPr>
          <p:cNvPr id="6" name="Rectangle 5" descr="Bill of Rights Jr logo">
            <a:extLst>
              <a:ext uri="{FF2B5EF4-FFF2-40B4-BE49-F238E27FC236}">
                <a16:creationId xmlns:a16="http://schemas.microsoft.com/office/drawing/2014/main" id="{460F952C-1476-87B7-C1DD-FCD783DEFEBE}"/>
              </a:ext>
            </a:extLst>
          </p:cNvPr>
          <p:cNvSpPr/>
          <p:nvPr/>
        </p:nvSpPr>
        <p:spPr>
          <a:xfrm>
            <a:off x="3249896" y="1206011"/>
            <a:ext cx="5646874" cy="18873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4F1"/>
              </a:solidFill>
              <a:effectLst/>
              <a:uLnTx/>
              <a:uFillTx/>
              <a:latin typeface="Calibri" panose="020F0502020204030204"/>
              <a:ea typeface="+mn-ea"/>
              <a:cs typeface="+mn-cs"/>
            </a:endParaRPr>
          </a:p>
        </p:txBody>
      </p:sp>
      <p:pic>
        <p:nvPicPr>
          <p:cNvPr id="2" name="Picture 1" descr="Bill of Rights Jr logo">
            <a:extLst>
              <a:ext uri="{FF2B5EF4-FFF2-40B4-BE49-F238E27FC236}">
                <a16:creationId xmlns:a16="http://schemas.microsoft.com/office/drawing/2014/main" id="{D3F21905-B1B4-83D0-A35B-A81E8DB43060}"/>
              </a:ext>
            </a:extLst>
          </p:cNvPr>
          <p:cNvPicPr>
            <a:picLocks noChangeAspect="1"/>
          </p:cNvPicPr>
          <p:nvPr/>
        </p:nvPicPr>
        <p:blipFill>
          <a:blip r:embed="rId3"/>
          <a:stretch>
            <a:fillRect/>
          </a:stretch>
        </p:blipFill>
        <p:spPr>
          <a:xfrm>
            <a:off x="3947845" y="898027"/>
            <a:ext cx="5018158" cy="2328175"/>
          </a:xfrm>
          <a:prstGeom prst="rect">
            <a:avLst/>
          </a:prstGeom>
        </p:spPr>
      </p:pic>
    </p:spTree>
    <p:extLst>
      <p:ext uri="{BB962C8B-B14F-4D97-AF65-F5344CB8AC3E}">
        <p14:creationId xmlns:p14="http://schemas.microsoft.com/office/powerpoint/2010/main" val="264736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7">
            <a:extLst>
              <a:ext uri="{FF2B5EF4-FFF2-40B4-BE49-F238E27FC236}">
                <a16:creationId xmlns:a16="http://schemas.microsoft.com/office/drawing/2014/main" id="{DF6AB870-A00D-4634-8C2A-132555D69AEE}"/>
              </a:ext>
            </a:extLst>
          </p:cNvPr>
          <p:cNvGraphicFramePr>
            <a:graphicFrameLocks noGrp="1"/>
          </p:cNvGraphicFramePr>
          <p:nvPr/>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dirty="0">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0000"/>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dirty="0">
                          <a:solidFill>
                            <a:srgbClr val="FFFFFF"/>
                          </a:solidFill>
                          <a:latin typeface="Libre Franklin" pitchFamily="2" charset="77"/>
                        </a:rPr>
                        <a:t>Mission</a:t>
                      </a:r>
                    </a:p>
                  </a:txBody>
                  <a:tcPr anchor="ctr">
                    <a:solidFill>
                      <a:srgbClr val="E276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0000"/>
                          </a:solidFill>
                          <a:effectLst/>
                          <a:latin typeface="Libre Baskerville" panose="02000000000000000000" pitchFamily="2" charset="0"/>
                        </a:rPr>
                        <a:t>The Bill of Rights Institute teaches history and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sp>
        <p:nvSpPr>
          <p:cNvPr id="2" name="Title 1">
            <a:extLst>
              <a:ext uri="{FF2B5EF4-FFF2-40B4-BE49-F238E27FC236}">
                <a16:creationId xmlns:a16="http://schemas.microsoft.com/office/drawing/2014/main" id="{55C6E0E0-3254-BC5D-25AC-ADB3B5E34D8A}"/>
              </a:ext>
            </a:extLst>
          </p:cNvPr>
          <p:cNvSpPr>
            <a:spLocks noGrp="1"/>
          </p:cNvSpPr>
          <p:nvPr>
            <p:ph type="title"/>
          </p:nvPr>
        </p:nvSpPr>
        <p:spPr>
          <a:xfrm>
            <a:off x="1085402" y="709549"/>
            <a:ext cx="11771587" cy="1325563"/>
          </a:xfrm>
        </p:spPr>
        <p:txBody>
          <a:bodyPr>
            <a:normAutofit/>
          </a:bodyPr>
          <a:lstStyle/>
          <a:p>
            <a:r>
              <a:rPr lang="en-US" sz="100" dirty="0"/>
              <a:t>Vision and Mission</a:t>
            </a:r>
          </a:p>
        </p:txBody>
      </p:sp>
    </p:spTree>
    <p:extLst>
      <p:ext uri="{BB962C8B-B14F-4D97-AF65-F5344CB8AC3E}">
        <p14:creationId xmlns:p14="http://schemas.microsoft.com/office/powerpoint/2010/main" val="367380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A6C36-9101-2966-42DD-00D99DD1D85A}"/>
              </a:ext>
            </a:extLst>
          </p:cNvPr>
          <p:cNvSpPr>
            <a:spLocks noGrp="1"/>
          </p:cNvSpPr>
          <p:nvPr>
            <p:ph type="sldNum" idx="12"/>
          </p:nvPr>
        </p:nvSpPr>
        <p:spPr>
          <a:xfrm>
            <a:off x="11101547" y="6356351"/>
            <a:ext cx="877613" cy="365129"/>
          </a:xfrm>
        </p:spPr>
        <p:txBody>
          <a:bodyPr wrap="square" anchor="ctr">
            <a:normAutofit/>
          </a:bodyPr>
          <a:lstStyle/>
          <a:p>
            <a:pPr marL="0" marR="0" lvl="0" indent="0" algn="r" defTabSz="914400" rtl="0" eaLnBrk="1" fontAlgn="auto" latinLnBrk="0" hangingPunct="1">
              <a:lnSpc>
                <a:spcPct val="90000"/>
              </a:lnSpc>
              <a:spcBef>
                <a:spcPts val="0"/>
              </a:spcBef>
              <a:spcAft>
                <a:spcPts val="600"/>
              </a:spcAft>
              <a:buClr>
                <a:srgbClr val="F7F4F1"/>
              </a:buClr>
              <a:buSzPts val="1200"/>
              <a:buFont typeface="Libre Franklin Black"/>
              <a:buNone/>
              <a:tabLst/>
              <a:defRPr/>
            </a:pPr>
            <a:fld id="{74743CB8-03B1-D240-A0C2-C770526C1FDB}" type="slidenum">
              <a:rPr kumimoji="0" lang="en-US" sz="14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r" defTabSz="914400" rtl="0" eaLnBrk="1" fontAlgn="auto" latinLnBrk="0" hangingPunct="1">
                <a:lnSpc>
                  <a:spcPct val="90000"/>
                </a:lnSpc>
                <a:spcBef>
                  <a:spcPts val="0"/>
                </a:spcBef>
                <a:spcAft>
                  <a:spcPts val="600"/>
                </a:spcAft>
                <a:buClr>
                  <a:srgbClr val="F7F4F1"/>
                </a:buClr>
                <a:buSzPts val="1200"/>
                <a:buFont typeface="Libre Franklin Black"/>
                <a:buNone/>
                <a:tabLst/>
                <a:defRPr/>
              </a:pPr>
              <a:t>17</a:t>
            </a:fld>
            <a:endParaRPr kumimoji="0" lang="en-US" sz="14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7" name="Title 2">
            <a:extLst>
              <a:ext uri="{FF2B5EF4-FFF2-40B4-BE49-F238E27FC236}">
                <a16:creationId xmlns:a16="http://schemas.microsoft.com/office/drawing/2014/main" id="{BBFC6E9B-423F-6DEC-0A8D-74FBCF786AC4}"/>
              </a:ext>
            </a:extLst>
          </p:cNvPr>
          <p:cNvSpPr>
            <a:spLocks noGrp="1"/>
          </p:cNvSpPr>
          <p:nvPr>
            <p:ph type="title"/>
          </p:nvPr>
        </p:nvSpPr>
        <p:spPr>
          <a:xfrm>
            <a:off x="1170745" y="3517794"/>
            <a:ext cx="12427393" cy="1209141"/>
          </a:xfrm>
        </p:spPr>
        <p:txBody>
          <a:bodyPr>
            <a:noAutofit/>
          </a:bodyPr>
          <a:lstStyle/>
          <a:p>
            <a:pPr marL="571500" indent="-571500">
              <a:buFont typeface="Arial" panose="020B0604020202020204" pitchFamily="34" charset="0"/>
              <a:buChar char="•"/>
            </a:pPr>
            <a:br>
              <a:rPr lang="en-US" sz="3600" u="sng" dirty="0"/>
            </a:br>
            <a:r>
              <a:rPr lang="en-US" sz="3600" dirty="0">
                <a:solidFill>
                  <a:schemeClr val="accent1"/>
                </a:solidFill>
              </a:rPr>
              <a:t>+Inquiry-based</a:t>
            </a:r>
            <a:br>
              <a:rPr lang="en-US" sz="3600" dirty="0">
                <a:solidFill>
                  <a:schemeClr val="accent1"/>
                </a:solidFill>
              </a:rPr>
            </a:br>
            <a:r>
              <a:rPr lang="en-US" sz="3600" dirty="0">
                <a:solidFill>
                  <a:schemeClr val="accent1"/>
                </a:solidFill>
              </a:rPr>
              <a:t>+Content-area literacy instruction</a:t>
            </a:r>
            <a:br>
              <a:rPr lang="en-US" sz="3600" dirty="0">
                <a:solidFill>
                  <a:schemeClr val="accent1"/>
                </a:solidFill>
              </a:rPr>
            </a:br>
            <a:r>
              <a:rPr lang="en-US" sz="3600" dirty="0">
                <a:solidFill>
                  <a:schemeClr val="accent1"/>
                </a:solidFill>
              </a:rPr>
              <a:t>+Performance-based assessments</a:t>
            </a:r>
            <a:br>
              <a:rPr lang="en-US" sz="3600" dirty="0">
                <a:solidFill>
                  <a:schemeClr val="accent1"/>
                </a:solidFill>
              </a:rPr>
            </a:br>
            <a:r>
              <a:rPr lang="en-US" sz="3600" dirty="0">
                <a:solidFill>
                  <a:schemeClr val="accent1"/>
                </a:solidFill>
              </a:rPr>
              <a:t>+Modular and time-friendly</a:t>
            </a:r>
            <a:br>
              <a:rPr lang="en-US" sz="3600" dirty="0">
                <a:solidFill>
                  <a:schemeClr val="accent1"/>
                </a:solidFill>
              </a:rPr>
            </a:br>
            <a:br>
              <a:rPr lang="en-US" sz="3600" dirty="0">
                <a:solidFill>
                  <a:schemeClr val="accent1"/>
                </a:solidFill>
              </a:rPr>
            </a:br>
            <a:br>
              <a:rPr lang="en-US" sz="3600" u="sng" dirty="0"/>
            </a:br>
            <a:endParaRPr lang="en-US" sz="2800" dirty="0">
              <a:solidFill>
                <a:schemeClr val="accent1"/>
              </a:solidFill>
            </a:endParaRPr>
          </a:p>
        </p:txBody>
      </p:sp>
      <p:pic>
        <p:nvPicPr>
          <p:cNvPr id="4" name="Picture 3" descr="Bill of Rights Jr logo">
            <a:extLst>
              <a:ext uri="{FF2B5EF4-FFF2-40B4-BE49-F238E27FC236}">
                <a16:creationId xmlns:a16="http://schemas.microsoft.com/office/drawing/2014/main" id="{F590002F-FB6D-4507-D9A7-55C45AB5638E}"/>
              </a:ext>
            </a:extLst>
          </p:cNvPr>
          <p:cNvPicPr>
            <a:picLocks noChangeAspect="1"/>
          </p:cNvPicPr>
          <p:nvPr/>
        </p:nvPicPr>
        <p:blipFill>
          <a:blip r:embed="rId2"/>
          <a:stretch>
            <a:fillRect/>
          </a:stretch>
        </p:blipFill>
        <p:spPr>
          <a:xfrm>
            <a:off x="1273344" y="408637"/>
            <a:ext cx="3703782" cy="1694476"/>
          </a:xfrm>
          <a:prstGeom prst="rect">
            <a:avLst/>
          </a:prstGeom>
          <a:solidFill>
            <a:schemeClr val="accent5"/>
          </a:solidFill>
        </p:spPr>
      </p:pic>
      <p:sp>
        <p:nvSpPr>
          <p:cNvPr id="6" name="TextBox 5">
            <a:extLst>
              <a:ext uri="{FF2B5EF4-FFF2-40B4-BE49-F238E27FC236}">
                <a16:creationId xmlns:a16="http://schemas.microsoft.com/office/drawing/2014/main" id="{250AF653-7DCB-52ED-BDE8-69B30A327F26}"/>
              </a:ext>
            </a:extLst>
          </p:cNvPr>
          <p:cNvSpPr txBox="1"/>
          <p:nvPr/>
        </p:nvSpPr>
        <p:spPr>
          <a:xfrm>
            <a:off x="5078631" y="1174627"/>
            <a:ext cx="651492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1C335F"/>
                </a:solidFill>
                <a:effectLst/>
                <a:uLnTx/>
                <a:uFillTx/>
                <a:latin typeface="Libre Franklin" pitchFamily="2" charset="77"/>
                <a:ea typeface="+mn-ea"/>
                <a:cs typeface="+mn-cs"/>
              </a:rPr>
              <a:t>Resource Overview</a:t>
            </a:r>
          </a:p>
        </p:txBody>
      </p:sp>
    </p:spTree>
    <p:extLst>
      <p:ext uri="{BB962C8B-B14F-4D97-AF65-F5344CB8AC3E}">
        <p14:creationId xmlns:p14="http://schemas.microsoft.com/office/powerpoint/2010/main" val="393370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64C3F-1F8E-CD75-DC81-42406339C4C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4" name="Text Placeholder 3">
            <a:extLst>
              <a:ext uri="{FF2B5EF4-FFF2-40B4-BE49-F238E27FC236}">
                <a16:creationId xmlns:a16="http://schemas.microsoft.com/office/drawing/2014/main" id="{5DD069A7-F863-B790-FFF5-BAB0A18277EB}"/>
              </a:ext>
            </a:extLst>
          </p:cNvPr>
          <p:cNvSpPr>
            <a:spLocks noGrp="1"/>
          </p:cNvSpPr>
          <p:nvPr>
            <p:ph type="title" idx="4294967295"/>
          </p:nvPr>
        </p:nvSpPr>
        <p:spPr>
          <a:xfrm>
            <a:off x="288925" y="161925"/>
            <a:ext cx="6978650" cy="6572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2"/>
                </a:solidFill>
                <a:effectLst/>
                <a:uLnTx/>
                <a:uFillTx/>
                <a:latin typeface="Libre Franklin"/>
                <a:ea typeface="+mn-ea"/>
                <a:cs typeface="+mn-cs"/>
              </a:rPr>
              <a:t>Lesson 2: The Causes of the American Revolution &amp; Declaration of Independence </a:t>
            </a:r>
          </a:p>
        </p:txBody>
      </p:sp>
      <p:pic>
        <p:nvPicPr>
          <p:cNvPr id="5" name="Picture 4" descr="Bill of Rights Jr logo">
            <a:extLst>
              <a:ext uri="{FF2B5EF4-FFF2-40B4-BE49-F238E27FC236}">
                <a16:creationId xmlns:a16="http://schemas.microsoft.com/office/drawing/2014/main" id="{E198D809-9F33-589F-CF58-2ECCA0397AFE}"/>
              </a:ext>
            </a:extLst>
          </p:cNvPr>
          <p:cNvPicPr>
            <a:picLocks noChangeAspect="1"/>
          </p:cNvPicPr>
          <p:nvPr/>
        </p:nvPicPr>
        <p:blipFill>
          <a:blip r:embed="rId3"/>
          <a:stretch>
            <a:fillRect/>
          </a:stretch>
        </p:blipFill>
        <p:spPr>
          <a:xfrm>
            <a:off x="8035637" y="2584071"/>
            <a:ext cx="3703782" cy="1694476"/>
          </a:xfrm>
          <a:prstGeom prst="rect">
            <a:avLst/>
          </a:prstGeom>
        </p:spPr>
      </p:pic>
    </p:spTree>
    <p:extLst>
      <p:ext uri="{BB962C8B-B14F-4D97-AF65-F5344CB8AC3E}">
        <p14:creationId xmlns:p14="http://schemas.microsoft.com/office/powerpoint/2010/main" val="385519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D94F91-1F72-ECBE-E4FF-367709E62F7E}"/>
              </a:ext>
            </a:extLst>
          </p:cNvPr>
          <p:cNvSpPr>
            <a:spLocks noGrp="1"/>
          </p:cNvSpPr>
          <p:nvPr>
            <p:ph type="sldNum" sz="quarter" idx="4"/>
          </p:nvPr>
        </p:nvSpPr>
        <p:spPr>
          <a:xfrm>
            <a:off x="11101549" y="6442414"/>
            <a:ext cx="87761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9" name="Title 2">
            <a:extLst>
              <a:ext uri="{FF2B5EF4-FFF2-40B4-BE49-F238E27FC236}">
                <a16:creationId xmlns:a16="http://schemas.microsoft.com/office/drawing/2014/main" id="{3DC94B86-29BD-933D-3FEC-09FD8F352E37}"/>
              </a:ext>
            </a:extLst>
          </p:cNvPr>
          <p:cNvSpPr>
            <a:spLocks noGrp="1"/>
          </p:cNvSpPr>
          <p:nvPr>
            <p:ph type="title"/>
          </p:nvPr>
        </p:nvSpPr>
        <p:spPr>
          <a:xfrm>
            <a:off x="7530486" y="130449"/>
            <a:ext cx="4535649" cy="6572388"/>
          </a:xfrm>
        </p:spPr>
        <p:txBody>
          <a:bodyPr/>
          <a:lstStyle/>
          <a:p>
            <a:r>
              <a:rPr lang="en-US" sz="3600" u="sng" dirty="0">
                <a:solidFill>
                  <a:schemeClr val="accent1"/>
                </a:solidFill>
              </a:rPr>
              <a:t>Supporting Question</a:t>
            </a:r>
            <a:r>
              <a:rPr lang="en-US" sz="4000" dirty="0">
                <a:solidFill>
                  <a:schemeClr val="accent1"/>
                </a:solidFill>
              </a:rPr>
              <a:t>:</a:t>
            </a:r>
            <a:br>
              <a:rPr lang="en-US" sz="4000" dirty="0">
                <a:solidFill>
                  <a:schemeClr val="accent1"/>
                </a:solidFill>
              </a:rPr>
            </a:br>
            <a:r>
              <a:rPr lang="en-US" sz="2400" dirty="0">
                <a:solidFill>
                  <a:schemeClr val="accent1"/>
                </a:solidFill>
                <a:latin typeface="Libre Baskerville" panose="02000000000000000000" pitchFamily="2" charset="0"/>
              </a:rPr>
              <a:t>How does the Declaration of Independence show the American ideals of justice and natural rights?</a:t>
            </a:r>
          </a:p>
        </p:txBody>
      </p:sp>
      <p:sp>
        <p:nvSpPr>
          <p:cNvPr id="11" name="Text Placeholder 3">
            <a:extLst>
              <a:ext uri="{FF2B5EF4-FFF2-40B4-BE49-F238E27FC236}">
                <a16:creationId xmlns:a16="http://schemas.microsoft.com/office/drawing/2014/main" id="{43E44B1A-416D-246C-57E6-8EF3840AA149}"/>
              </a:ext>
            </a:extLst>
          </p:cNvPr>
          <p:cNvSpPr>
            <a:spLocks noGrp="1"/>
          </p:cNvSpPr>
          <p:nvPr>
            <p:ph type="body" sz="quarter" idx="10"/>
          </p:nvPr>
        </p:nvSpPr>
        <p:spPr>
          <a:xfrm>
            <a:off x="355600" y="142875"/>
            <a:ext cx="6978650" cy="6572319"/>
          </a:xfrm>
        </p:spPr>
        <p:txBody>
          <a:bodyPr/>
          <a:lstStyle/>
          <a:p>
            <a:pPr algn="l"/>
            <a:r>
              <a:rPr lang="en-US" sz="4000" u="sng" dirty="0">
                <a:solidFill>
                  <a:schemeClr val="accent2"/>
                </a:solidFill>
              </a:rPr>
              <a:t>Compelling Question</a:t>
            </a:r>
            <a:r>
              <a:rPr lang="en-US" sz="4000" dirty="0">
                <a:solidFill>
                  <a:schemeClr val="accent2"/>
                </a:solidFill>
              </a:rPr>
              <a:t>:</a:t>
            </a:r>
          </a:p>
          <a:p>
            <a:pPr algn="l"/>
            <a:r>
              <a:rPr lang="en-US" sz="2800" dirty="0">
                <a:solidFill>
                  <a:schemeClr val="accent2"/>
                </a:solidFill>
                <a:latin typeface="Libre Baskerville" panose="02000000000000000000" pitchFamily="2" charset="0"/>
              </a:rPr>
              <a:t>How did the ideals of natural rights and justice inspire a revolution for independence in the colonies?</a:t>
            </a:r>
          </a:p>
        </p:txBody>
      </p:sp>
    </p:spTree>
    <p:extLst>
      <p:ext uri="{BB962C8B-B14F-4D97-AF65-F5344CB8AC3E}">
        <p14:creationId xmlns:p14="http://schemas.microsoft.com/office/powerpoint/2010/main" val="3902647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 Goal</a:t>
            </a:r>
            <a:endParaRPr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to the </a:t>
            </a:r>
            <a:r>
              <a:rPr lang="en-US" i="1"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by engaging in a demonstration about Kentucky history.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a:t>
            </a:r>
            <a:r>
              <a:rPr lang="en-US" dirty="0">
                <a:latin typeface="Franklin Gothic Book" panose="020B0503020102020204" pitchFamily="34" charset="0"/>
              </a:rPr>
              <a:t>5.H.CH.1</a:t>
            </a:r>
            <a:r>
              <a:rPr lang="en-US" dirty="0">
                <a:latin typeface="Franklin Gothic Book" panose="020B0503020102020204" pitchFamily="34" charset="0"/>
                <a:sym typeface="Libre Franklin"/>
              </a:rPr>
              <a:t>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FCE98E-39E4-23B2-3ED0-D140F79A20E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EDA25BA1-E05F-F1CA-91FC-D7F2D54F5BC6}"/>
              </a:ext>
            </a:extLst>
          </p:cNvPr>
          <p:cNvSpPr>
            <a:spLocks noGrp="1"/>
          </p:cNvSpPr>
          <p:nvPr>
            <p:ph type="title"/>
          </p:nvPr>
        </p:nvSpPr>
        <p:spPr/>
        <p:txBody>
          <a:bodyPr/>
          <a:lstStyle/>
          <a:p>
            <a:r>
              <a:rPr lang="en-US" sz="2800" dirty="0"/>
              <a:t>Distribute copies of the Principles and Virtues Poster.</a:t>
            </a:r>
            <a:br>
              <a:rPr lang="en-US" sz="2800" dirty="0"/>
            </a:br>
            <a:br>
              <a:rPr lang="en-US" sz="2800" dirty="0"/>
            </a:br>
            <a:r>
              <a:rPr lang="en-US" sz="2800" dirty="0"/>
              <a:t>Ask students to read the definitions of the terms JUSTICE and NATURAL RIGHTS.</a:t>
            </a:r>
            <a:br>
              <a:rPr lang="en-US" sz="2800" dirty="0"/>
            </a:br>
            <a:br>
              <a:rPr lang="en-US" sz="2800" dirty="0"/>
            </a:br>
            <a:endParaRPr lang="en-US" sz="2800" dirty="0"/>
          </a:p>
        </p:txBody>
      </p:sp>
      <p:sp>
        <p:nvSpPr>
          <p:cNvPr id="6" name="TextBox 5">
            <a:extLst>
              <a:ext uri="{FF2B5EF4-FFF2-40B4-BE49-F238E27FC236}">
                <a16:creationId xmlns:a16="http://schemas.microsoft.com/office/drawing/2014/main" id="{487518B5-1AA4-B13A-84CD-7DDAEA2AB8E3}"/>
              </a:ext>
            </a:extLst>
          </p:cNvPr>
          <p:cNvSpPr txBox="1"/>
          <p:nvPr/>
        </p:nvSpPr>
        <p:spPr>
          <a:xfrm>
            <a:off x="528921" y="1432580"/>
            <a:ext cx="625736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8300"/>
                </a:solidFill>
                <a:effectLst/>
                <a:uLnTx/>
                <a:uFillTx/>
                <a:latin typeface="Calibri" panose="020F0502020204030204"/>
                <a:ea typeface="+mn-ea"/>
                <a:cs typeface="+mn-cs"/>
              </a:rPr>
              <a:t>Prework: Vocabulary Word Study</a:t>
            </a:r>
          </a:p>
        </p:txBody>
      </p:sp>
      <p:pic>
        <p:nvPicPr>
          <p:cNvPr id="8" name="Picture 7" descr="A qr code on a white background&#10;&#10;Description automatically generated">
            <a:extLst>
              <a:ext uri="{FF2B5EF4-FFF2-40B4-BE49-F238E27FC236}">
                <a16:creationId xmlns:a16="http://schemas.microsoft.com/office/drawing/2014/main" id="{DD1A05C3-E096-1D47-4836-CFF2206184CA}"/>
              </a:ext>
            </a:extLst>
          </p:cNvPr>
          <p:cNvPicPr>
            <a:picLocks noChangeAspect="1"/>
          </p:cNvPicPr>
          <p:nvPr/>
        </p:nvPicPr>
        <p:blipFill>
          <a:blip r:embed="rId2"/>
          <a:stretch>
            <a:fillRect/>
          </a:stretch>
        </p:blipFill>
        <p:spPr>
          <a:xfrm>
            <a:off x="2755424" y="3365724"/>
            <a:ext cx="2252447" cy="2919171"/>
          </a:xfrm>
          <a:prstGeom prst="rect">
            <a:avLst/>
          </a:prstGeom>
        </p:spPr>
      </p:pic>
    </p:spTree>
    <p:extLst>
      <p:ext uri="{BB962C8B-B14F-4D97-AF65-F5344CB8AC3E}">
        <p14:creationId xmlns:p14="http://schemas.microsoft.com/office/powerpoint/2010/main" val="2186555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CD74-6E07-09DE-A73A-CF0C18B84494}"/>
              </a:ext>
            </a:extLst>
          </p:cNvPr>
          <p:cNvSpPr>
            <a:spLocks noGrp="1"/>
          </p:cNvSpPr>
          <p:nvPr>
            <p:ph type="title"/>
          </p:nvPr>
        </p:nvSpPr>
        <p:spPr>
          <a:xfrm>
            <a:off x="212835" y="139927"/>
            <a:ext cx="11766331" cy="1325563"/>
          </a:xfrm>
        </p:spPr>
        <p:txBody>
          <a:bodyPr anchor="ctr">
            <a:normAutofit/>
          </a:bodyPr>
          <a:lstStyle/>
          <a:p>
            <a:r>
              <a:rPr lang="en-US" dirty="0"/>
              <a:t>Discussion Questions:</a:t>
            </a:r>
          </a:p>
        </p:txBody>
      </p:sp>
      <p:sp>
        <p:nvSpPr>
          <p:cNvPr id="3" name="Slide Number Placeholder 2">
            <a:extLst>
              <a:ext uri="{FF2B5EF4-FFF2-40B4-BE49-F238E27FC236}">
                <a16:creationId xmlns:a16="http://schemas.microsoft.com/office/drawing/2014/main" id="{52A311D6-04D4-7CCE-C0C6-F1DE1BBFA1B4}"/>
              </a:ext>
            </a:extLst>
          </p:cNvPr>
          <p:cNvSpPr>
            <a:spLocks noGrp="1"/>
          </p:cNvSpPr>
          <p:nvPr>
            <p:ph type="sldNum" sz="quarter" idx="4"/>
          </p:nvPr>
        </p:nvSpPr>
        <p:spPr>
          <a:xfrm>
            <a:off x="11101549" y="6442414"/>
            <a:ext cx="87761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graphicFrame>
        <p:nvGraphicFramePr>
          <p:cNvPr id="8" name="Diagram 7">
            <a:extLst>
              <a:ext uri="{FF2B5EF4-FFF2-40B4-BE49-F238E27FC236}">
                <a16:creationId xmlns:a16="http://schemas.microsoft.com/office/drawing/2014/main" id="{1EFB6A25-B728-FDA7-510C-C3BF9DBE96E4}"/>
              </a:ext>
              <a:ext uri="{C183D7F6-B498-43B3-948B-1728B52AA6E4}">
                <adec:decorative xmlns:adec="http://schemas.microsoft.com/office/drawing/2017/decorative" val="1"/>
              </a:ext>
            </a:extLst>
          </p:cNvPr>
          <p:cNvGraphicFramePr/>
          <p:nvPr/>
        </p:nvGraphicFramePr>
        <p:xfrm>
          <a:off x="609599" y="1612900"/>
          <a:ext cx="11369565" cy="456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76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0B87-565F-DB29-72E3-7D3BD78C7C6D}"/>
              </a:ext>
            </a:extLst>
          </p:cNvPr>
          <p:cNvSpPr>
            <a:spLocks noGrp="1"/>
          </p:cNvSpPr>
          <p:nvPr>
            <p:ph type="title"/>
          </p:nvPr>
        </p:nvSpPr>
        <p:spPr>
          <a:xfrm>
            <a:off x="259495" y="-806665"/>
            <a:ext cx="11596601" cy="1803400"/>
          </a:xfrm>
        </p:spPr>
        <p:txBody>
          <a:bodyPr>
            <a:noAutofit/>
          </a:bodyPr>
          <a:lstStyle/>
          <a:p>
            <a:r>
              <a:rPr lang="en-US" sz="3600" dirty="0">
                <a:solidFill>
                  <a:schemeClr val="accent1"/>
                </a:solidFill>
              </a:rPr>
              <a:t>Watch the Video: </a:t>
            </a:r>
            <a:r>
              <a:rPr lang="en-US" sz="3600" i="1" dirty="0">
                <a:solidFill>
                  <a:schemeClr val="accent1"/>
                </a:solidFill>
              </a:rPr>
              <a:t>Causes of the American Revolution</a:t>
            </a:r>
          </a:p>
        </p:txBody>
      </p:sp>
      <p:pic>
        <p:nvPicPr>
          <p:cNvPr id="6" name="Online Media 5" descr="Elementary Lessons | Causes of the American Revolution">
            <a:hlinkClick r:id="" action="ppaction://media"/>
            <a:extLst>
              <a:ext uri="{FF2B5EF4-FFF2-40B4-BE49-F238E27FC236}">
                <a16:creationId xmlns:a16="http://schemas.microsoft.com/office/drawing/2014/main" id="{1B0B7A3B-DEB6-47B7-E528-2EBBB2881D83}"/>
              </a:ext>
            </a:extLst>
          </p:cNvPr>
          <p:cNvPicPr>
            <a:picLocks noGrp="1" noRot="1" noChangeAspect="1"/>
          </p:cNvPicPr>
          <p:nvPr>
            <p:ph idx="1"/>
            <a:videoFile r:link="rId1"/>
          </p:nvPr>
        </p:nvPicPr>
        <p:blipFill>
          <a:blip r:embed="rId4"/>
          <a:stretch>
            <a:fillRect/>
          </a:stretch>
        </p:blipFill>
        <p:spPr>
          <a:xfrm>
            <a:off x="2446638" y="1169185"/>
            <a:ext cx="7555937" cy="4269335"/>
          </a:xfrm>
          <a:prstGeom prst="rect">
            <a:avLst/>
          </a:prstGeom>
        </p:spPr>
      </p:pic>
      <p:sp>
        <p:nvSpPr>
          <p:cNvPr id="4" name="Text Placeholder 3">
            <a:extLst>
              <a:ext uri="{FF2B5EF4-FFF2-40B4-BE49-F238E27FC236}">
                <a16:creationId xmlns:a16="http://schemas.microsoft.com/office/drawing/2014/main" id="{06677417-3DED-47C7-FECE-358A827D64B4}"/>
              </a:ext>
            </a:extLst>
          </p:cNvPr>
          <p:cNvSpPr>
            <a:spLocks noGrp="1"/>
          </p:cNvSpPr>
          <p:nvPr>
            <p:ph type="body" sz="half" idx="2"/>
          </p:nvPr>
        </p:nvSpPr>
        <p:spPr>
          <a:xfrm>
            <a:off x="963828" y="5655233"/>
            <a:ext cx="10990624" cy="3792580"/>
          </a:xfrm>
        </p:spPr>
        <p:txBody>
          <a:bodyPr>
            <a:normAutofit/>
          </a:bodyPr>
          <a:lstStyle/>
          <a:p>
            <a:r>
              <a:rPr lang="en-US" sz="2400" dirty="0">
                <a:solidFill>
                  <a:schemeClr val="accent1"/>
                </a:solidFill>
              </a:rPr>
              <a:t>Look for examples in the </a:t>
            </a:r>
            <a:r>
              <a:rPr lang="en-US" sz="2400" dirty="0">
                <a:solidFill>
                  <a:schemeClr val="accent1"/>
                </a:solidFill>
                <a:hlinkClick r:id="rId5"/>
              </a:rPr>
              <a:t>video</a:t>
            </a:r>
            <a:r>
              <a:rPr lang="en-US" sz="2400" dirty="0">
                <a:solidFill>
                  <a:schemeClr val="accent1"/>
                </a:solidFill>
              </a:rPr>
              <a:t> of JUSTICE and NATURAL RIGHTS.</a:t>
            </a:r>
          </a:p>
        </p:txBody>
      </p:sp>
      <p:sp>
        <p:nvSpPr>
          <p:cNvPr id="5" name="Slide Number Placeholder 4">
            <a:extLst>
              <a:ext uri="{FF2B5EF4-FFF2-40B4-BE49-F238E27FC236}">
                <a16:creationId xmlns:a16="http://schemas.microsoft.com/office/drawing/2014/main" id="{34695FC3-2720-3B6A-7EF8-818244C041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spTree>
    <p:extLst>
      <p:ext uri="{BB962C8B-B14F-4D97-AF65-F5344CB8AC3E}">
        <p14:creationId xmlns:p14="http://schemas.microsoft.com/office/powerpoint/2010/main" val="3757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2DD5-4C76-8313-9A3E-24C32DE5169D}"/>
              </a:ext>
            </a:extLst>
          </p:cNvPr>
          <p:cNvSpPr>
            <a:spLocks noGrp="1"/>
          </p:cNvSpPr>
          <p:nvPr>
            <p:ph type="title"/>
          </p:nvPr>
        </p:nvSpPr>
        <p:spPr>
          <a:xfrm>
            <a:off x="-12360" y="368881"/>
            <a:ext cx="12208475" cy="1325563"/>
          </a:xfrm>
        </p:spPr>
        <p:txBody>
          <a:bodyPr>
            <a:normAutofit/>
          </a:bodyPr>
          <a:lstStyle/>
          <a:p>
            <a:pPr algn="ctr"/>
            <a:r>
              <a:rPr lang="en-US" sz="4000" dirty="0">
                <a:solidFill>
                  <a:schemeClr val="accent2"/>
                </a:solidFill>
              </a:rPr>
              <a:t>Lead students in a quick true or false check for understanding:</a:t>
            </a:r>
            <a:endParaRPr lang="en-US" sz="4000" dirty="0"/>
          </a:p>
        </p:txBody>
      </p:sp>
      <p:sp>
        <p:nvSpPr>
          <p:cNvPr id="3" name="Slide Number Placeholder 2">
            <a:extLst>
              <a:ext uri="{FF2B5EF4-FFF2-40B4-BE49-F238E27FC236}">
                <a16:creationId xmlns:a16="http://schemas.microsoft.com/office/drawing/2014/main" id="{37F8EB78-3839-A5B2-69A5-4A220277B9B6}"/>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fld id="{00000000-1234-1234-1234-123412341234}" type="slidenum">
              <a:rPr kumimoji="0" lang="en-US" sz="1100" b="1" i="0" u="none" strike="noStrike" kern="1200" cap="none" spc="0" normalizeH="0" baseline="0" noProof="0" smtClean="0">
                <a:ln>
                  <a:noFill/>
                </a:ln>
                <a:solidFill>
                  <a:srgbClr val="1C335F"/>
                </a:solidFill>
                <a:effectLst/>
                <a:uLnTx/>
                <a:uFillTx/>
                <a:latin typeface="Libre Franklin Black"/>
                <a:sym typeface="Libre Franklin Black"/>
              </a:rPr>
              <a:pPr marL="0" marR="0" lvl="0" indent="0" algn="ctr" defTabSz="914400" rtl="0" eaLnBrk="1" fontAlgn="auto" latinLnBrk="0" hangingPunct="1">
                <a:lnSpc>
                  <a:spcPct val="100000"/>
                </a:lnSpc>
                <a:spcBef>
                  <a:spcPts val="0"/>
                </a:spcBef>
                <a:spcAft>
                  <a:spcPts val="0"/>
                </a:spcAft>
                <a:buClrTx/>
                <a:buSzPts val="1100"/>
                <a:buFontTx/>
                <a:buNone/>
                <a:tabLst/>
                <a:defRPr/>
              </a:pPr>
              <a:t>23</a:t>
            </a:fld>
            <a:endParaRPr kumimoji="0" lang="en-US" sz="1100" b="1" i="0" u="none" strike="noStrike" kern="1200" cap="none" spc="0" normalizeH="0" baseline="0" noProof="0">
              <a:ln>
                <a:noFill/>
              </a:ln>
              <a:solidFill>
                <a:srgbClr val="1C335F"/>
              </a:solidFill>
              <a:effectLst/>
              <a:uLnTx/>
              <a:uFillTx/>
              <a:latin typeface="Libre Franklin Black"/>
              <a:sym typeface="Libre Franklin Black"/>
            </a:endParaRPr>
          </a:p>
        </p:txBody>
      </p:sp>
      <p:sp>
        <p:nvSpPr>
          <p:cNvPr id="7" name="TextBox 6">
            <a:extLst>
              <a:ext uri="{FF2B5EF4-FFF2-40B4-BE49-F238E27FC236}">
                <a16:creationId xmlns:a16="http://schemas.microsoft.com/office/drawing/2014/main" id="{1FC3BB13-3E65-D029-60BD-8363C1F929C3}"/>
              </a:ext>
            </a:extLst>
          </p:cNvPr>
          <p:cNvSpPr txBox="1"/>
          <p:nvPr/>
        </p:nvSpPr>
        <p:spPr>
          <a:xfrm>
            <a:off x="430306" y="1873737"/>
            <a:ext cx="11331387" cy="398570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The French and Indian War was only between France and the Native American tribes?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False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The British government began to tax the colonies because they thought the Americans should share in the cost of protecting themselves.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True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The “Intolerable Acts” were a punishment for the Boston Tea Party.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True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Taxes were the only reason Americans wanted to declare independence.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False</a:t>
            </a:r>
          </a:p>
        </p:txBody>
      </p:sp>
    </p:spTree>
    <p:extLst>
      <p:ext uri="{BB962C8B-B14F-4D97-AF65-F5344CB8AC3E}">
        <p14:creationId xmlns:p14="http://schemas.microsoft.com/office/powerpoint/2010/main" val="4007093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checkerboard(across)">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checkerboard(across)">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checkerboard(across)">
                                      <p:cBhvr>
                                        <p:cTn id="2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9A081-1D77-9B94-3CE7-F72AC8183C3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452B2F29-26F8-3762-108A-79C6115E19DD}"/>
              </a:ext>
            </a:extLst>
          </p:cNvPr>
          <p:cNvSpPr>
            <a:spLocks noGrp="1"/>
          </p:cNvSpPr>
          <p:nvPr>
            <p:ph type="title"/>
          </p:nvPr>
        </p:nvSpPr>
        <p:spPr>
          <a:xfrm>
            <a:off x="7530487" y="-950883"/>
            <a:ext cx="4305914" cy="4572629"/>
          </a:xfrm>
        </p:spPr>
        <p:txBody>
          <a:bodyPr/>
          <a:lstStyle/>
          <a:p>
            <a:pPr algn="ctr">
              <a:lnSpc>
                <a:spcPct val="100000"/>
              </a:lnSpc>
              <a:spcBef>
                <a:spcPts val="0"/>
              </a:spcBef>
            </a:pPr>
            <a:br>
              <a:rPr lang="en-US" sz="3200" dirty="0">
                <a:latin typeface="Libre Franklin"/>
              </a:rPr>
            </a:br>
            <a:br>
              <a:rPr lang="en-US" sz="3200" dirty="0">
                <a:latin typeface="Libre Franklin"/>
              </a:rPr>
            </a:br>
            <a:r>
              <a:rPr lang="en-US" sz="3200" b="0" dirty="0">
                <a:latin typeface="Libre Franklin"/>
              </a:rPr>
              <a:t>Display this copy of the Declaration of Independence.</a:t>
            </a:r>
            <a:br>
              <a:rPr lang="en-US" sz="3200" b="0" dirty="0">
                <a:latin typeface="Libre Franklin"/>
              </a:rPr>
            </a:br>
            <a:endParaRPr lang="en-US" sz="3200" dirty="0">
              <a:latin typeface="Libre Franklin"/>
            </a:endParaRPr>
          </a:p>
        </p:txBody>
      </p:sp>
      <p:sp>
        <p:nvSpPr>
          <p:cNvPr id="4" name="Text Placeholder 3">
            <a:extLst>
              <a:ext uri="{FF2B5EF4-FFF2-40B4-BE49-F238E27FC236}">
                <a16:creationId xmlns:a16="http://schemas.microsoft.com/office/drawing/2014/main" id="{58402648-82A9-9EE2-DEA0-B076F2D18296}"/>
              </a:ext>
            </a:extLst>
          </p:cNvPr>
          <p:cNvSpPr>
            <a:spLocks noGrp="1"/>
          </p:cNvSpPr>
          <p:nvPr>
            <p:ph type="body" sz="quarter" idx="10"/>
          </p:nvPr>
        </p:nvSpPr>
        <p:spPr>
          <a:xfrm>
            <a:off x="355600" y="232520"/>
            <a:ext cx="6950941" cy="1085919"/>
          </a:xfrm>
        </p:spPr>
        <p:txBody>
          <a:bodyPr/>
          <a:lstStyle/>
          <a:p>
            <a:pPr algn="ctr"/>
            <a:r>
              <a:rPr lang="en-US" sz="3600" dirty="0">
                <a:latin typeface="Libre Franklin"/>
              </a:rPr>
              <a:t>Declaration of Independence Activity: Option 1</a:t>
            </a:r>
            <a:endParaRPr lang="en-US" sz="3600" dirty="0"/>
          </a:p>
        </p:txBody>
      </p:sp>
      <p:pic>
        <p:nvPicPr>
          <p:cNvPr id="6" name="Picture 5" descr="A document with writing on it&#10;&#10;Description automatically generated">
            <a:extLst>
              <a:ext uri="{FF2B5EF4-FFF2-40B4-BE49-F238E27FC236}">
                <a16:creationId xmlns:a16="http://schemas.microsoft.com/office/drawing/2014/main" id="{8C1C0FF2-9A38-E93D-785C-FEC86F22C6FA}"/>
              </a:ext>
            </a:extLst>
          </p:cNvPr>
          <p:cNvPicPr>
            <a:picLocks noChangeAspect="1"/>
          </p:cNvPicPr>
          <p:nvPr/>
        </p:nvPicPr>
        <p:blipFill>
          <a:blip r:embed="rId3"/>
          <a:stretch>
            <a:fillRect/>
          </a:stretch>
        </p:blipFill>
        <p:spPr>
          <a:xfrm>
            <a:off x="1685366" y="1496709"/>
            <a:ext cx="4305914" cy="5169345"/>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2177F7F2-5AD8-DC79-83DF-4605443D6A50}"/>
              </a:ext>
            </a:extLst>
          </p:cNvPr>
          <p:cNvPicPr>
            <a:picLocks noChangeAspect="1"/>
          </p:cNvPicPr>
          <p:nvPr/>
        </p:nvPicPr>
        <p:blipFill>
          <a:blip r:embed="rId4"/>
          <a:stretch>
            <a:fillRect/>
          </a:stretch>
        </p:blipFill>
        <p:spPr>
          <a:xfrm>
            <a:off x="8223987" y="2713094"/>
            <a:ext cx="2877562" cy="3729320"/>
          </a:xfrm>
          <a:prstGeom prst="rect">
            <a:avLst/>
          </a:prstGeom>
        </p:spPr>
      </p:pic>
    </p:spTree>
    <p:extLst>
      <p:ext uri="{BB962C8B-B14F-4D97-AF65-F5344CB8AC3E}">
        <p14:creationId xmlns:p14="http://schemas.microsoft.com/office/powerpoint/2010/main" val="421921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9004D-3E5E-9540-1967-90BD79C722C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AFC54281-1BEE-14DC-728E-B8D5A24F6DD2}"/>
              </a:ext>
            </a:extLst>
          </p:cNvPr>
          <p:cNvSpPr>
            <a:spLocks noGrp="1"/>
          </p:cNvSpPr>
          <p:nvPr>
            <p:ph type="title"/>
          </p:nvPr>
        </p:nvSpPr>
        <p:spPr>
          <a:xfrm>
            <a:off x="7530486" y="-1255686"/>
            <a:ext cx="4535649" cy="6572388"/>
          </a:xfrm>
        </p:spPr>
        <p:txBody>
          <a:bodyPr/>
          <a:lstStyle/>
          <a:p>
            <a:pPr algn="ctr"/>
            <a:r>
              <a:rPr lang="en-US" sz="4000" dirty="0">
                <a:solidFill>
                  <a:schemeClr val="accent1"/>
                </a:solidFill>
              </a:rPr>
              <a:t>Distribute Handout D: </a:t>
            </a:r>
            <a:br>
              <a:rPr lang="en-US" sz="4000" dirty="0">
                <a:solidFill>
                  <a:schemeClr val="accent1"/>
                </a:solidFill>
              </a:rPr>
            </a:br>
            <a:r>
              <a:rPr lang="en-US" sz="4000" dirty="0">
                <a:solidFill>
                  <a:schemeClr val="accent1"/>
                </a:solidFill>
              </a:rPr>
              <a:t>See Think Wonder</a:t>
            </a:r>
          </a:p>
        </p:txBody>
      </p:sp>
      <p:sp>
        <p:nvSpPr>
          <p:cNvPr id="4" name="Text Placeholder 3">
            <a:extLst>
              <a:ext uri="{FF2B5EF4-FFF2-40B4-BE49-F238E27FC236}">
                <a16:creationId xmlns:a16="http://schemas.microsoft.com/office/drawing/2014/main" id="{23247BA8-60AB-CBDD-9F3F-43B7D0983160}"/>
              </a:ext>
            </a:extLst>
          </p:cNvPr>
          <p:cNvSpPr>
            <a:spLocks noGrp="1"/>
          </p:cNvSpPr>
          <p:nvPr>
            <p:ph type="body" sz="quarter" idx="10"/>
          </p:nvPr>
        </p:nvSpPr>
        <p:spPr/>
        <p:txBody>
          <a:bodyPr/>
          <a:lstStyle/>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r>
              <a:rPr lang="en-US" sz="4400" dirty="0"/>
              <a:t>Handout D</a:t>
            </a:r>
          </a:p>
        </p:txBody>
      </p:sp>
      <p:pic>
        <p:nvPicPr>
          <p:cNvPr id="5" name="Picture 4" descr="A qr code on a white background&#10;&#10;Description automatically generated">
            <a:extLst>
              <a:ext uri="{FF2B5EF4-FFF2-40B4-BE49-F238E27FC236}">
                <a16:creationId xmlns:a16="http://schemas.microsoft.com/office/drawing/2014/main" id="{1A829A79-AF3C-F4A4-AEE1-83D477E3D7A5}"/>
              </a:ext>
            </a:extLst>
          </p:cNvPr>
          <p:cNvPicPr>
            <a:picLocks noChangeAspect="1"/>
          </p:cNvPicPr>
          <p:nvPr/>
        </p:nvPicPr>
        <p:blipFill>
          <a:blip r:embed="rId2"/>
          <a:stretch>
            <a:fillRect/>
          </a:stretch>
        </p:blipFill>
        <p:spPr>
          <a:xfrm>
            <a:off x="8640172" y="3403308"/>
            <a:ext cx="2119200" cy="2746483"/>
          </a:xfrm>
          <a:prstGeom prst="rect">
            <a:avLst/>
          </a:prstGeom>
        </p:spPr>
      </p:pic>
      <p:pic>
        <p:nvPicPr>
          <p:cNvPr id="6" name="Picture 5" descr="A paper with text and images&#10;&#10;Description automatically generated">
            <a:extLst>
              <a:ext uri="{FF2B5EF4-FFF2-40B4-BE49-F238E27FC236}">
                <a16:creationId xmlns:a16="http://schemas.microsoft.com/office/drawing/2014/main" id="{6950B0DA-3973-7659-8CF2-14A682CE56BD}"/>
              </a:ext>
            </a:extLst>
          </p:cNvPr>
          <p:cNvPicPr>
            <a:picLocks noChangeAspect="1"/>
          </p:cNvPicPr>
          <p:nvPr/>
        </p:nvPicPr>
        <p:blipFill>
          <a:blip r:embed="rId3"/>
          <a:stretch>
            <a:fillRect/>
          </a:stretch>
        </p:blipFill>
        <p:spPr>
          <a:xfrm>
            <a:off x="1317533" y="380626"/>
            <a:ext cx="5054784" cy="5311965"/>
          </a:xfrm>
          <a:prstGeom prst="rect">
            <a:avLst/>
          </a:prstGeom>
        </p:spPr>
      </p:pic>
    </p:spTree>
    <p:extLst>
      <p:ext uri="{BB962C8B-B14F-4D97-AF65-F5344CB8AC3E}">
        <p14:creationId xmlns:p14="http://schemas.microsoft.com/office/powerpoint/2010/main" val="456862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CFB3-8BB9-DA0F-B5FA-3E423EFD8CE0}"/>
              </a:ext>
            </a:extLst>
          </p:cNvPr>
          <p:cNvSpPr>
            <a:spLocks noGrp="1"/>
          </p:cNvSpPr>
          <p:nvPr>
            <p:ph type="title"/>
          </p:nvPr>
        </p:nvSpPr>
        <p:spPr>
          <a:xfrm>
            <a:off x="254000" y="254000"/>
            <a:ext cx="4162425" cy="1803400"/>
          </a:xfrm>
        </p:spPr>
        <p:txBody>
          <a:bodyPr vert="horz" lIns="91440" tIns="45720" rIns="91440" bIns="45720" rtlCol="0" anchor="b">
            <a:normAutofit/>
          </a:bodyPr>
          <a:lstStyle/>
          <a:p>
            <a:r>
              <a:rPr lang="en-US" sz="3600" b="1" kern="1200" dirty="0">
                <a:solidFill>
                  <a:schemeClr val="accent2"/>
                </a:solidFill>
                <a:latin typeface="Libre Franklin" pitchFamily="2" charset="77"/>
                <a:ea typeface="+mj-ea"/>
                <a:cs typeface="+mj-cs"/>
              </a:rPr>
              <a:t>Fill in the “See” Column in Handout  D</a:t>
            </a:r>
            <a:r>
              <a:rPr lang="en-US" b="1" kern="1200" dirty="0">
                <a:latin typeface="Libre Franklin" pitchFamily="2" charset="77"/>
                <a:ea typeface="+mj-ea"/>
                <a:cs typeface="+mj-cs"/>
              </a:rPr>
              <a:t>D:</a:t>
            </a:r>
          </a:p>
        </p:txBody>
      </p:sp>
      <p:pic>
        <p:nvPicPr>
          <p:cNvPr id="6" name="Picture 5" descr="A document with writing on it&#10;&#10;Description automatically generated">
            <a:extLst>
              <a:ext uri="{FF2B5EF4-FFF2-40B4-BE49-F238E27FC236}">
                <a16:creationId xmlns:a16="http://schemas.microsoft.com/office/drawing/2014/main" id="{A23C826F-36A3-B0EF-A02B-2ED6FE9F8CDA}"/>
              </a:ext>
            </a:extLst>
          </p:cNvPr>
          <p:cNvPicPr>
            <a:picLocks noChangeAspect="1"/>
          </p:cNvPicPr>
          <p:nvPr/>
        </p:nvPicPr>
        <p:blipFill>
          <a:blip r:embed="rId2"/>
          <a:stretch>
            <a:fillRect/>
          </a:stretch>
        </p:blipFill>
        <p:spPr>
          <a:xfrm>
            <a:off x="5776220" y="457201"/>
            <a:ext cx="4844846" cy="5750560"/>
          </a:xfrm>
          <a:prstGeom prst="rect">
            <a:avLst/>
          </a:prstGeom>
          <a:noFill/>
        </p:spPr>
      </p:pic>
      <p:sp>
        <p:nvSpPr>
          <p:cNvPr id="4" name="TextBox 3">
            <a:extLst>
              <a:ext uri="{FF2B5EF4-FFF2-40B4-BE49-F238E27FC236}">
                <a16:creationId xmlns:a16="http://schemas.microsoft.com/office/drawing/2014/main" id="{F9DE1030-DAC1-BA5F-1832-DD3DCF7C3AF1}"/>
              </a:ext>
            </a:extLst>
          </p:cNvPr>
          <p:cNvSpPr txBox="1"/>
          <p:nvPr/>
        </p:nvSpPr>
        <p:spPr>
          <a:xfrm>
            <a:off x="469150" y="2159000"/>
            <a:ext cx="4162425" cy="4048760"/>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What do you think the Founders are trying to say by capitalizing “In Congress”?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Why is it significant that the document is “unanimous”?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333C42"/>
              </a:solidFill>
              <a:effectLst/>
              <a:uLnTx/>
              <a:uFillTx/>
              <a:latin typeface="Libre Baskerville" panose="02000000000000000000" pitchFamily="2" charset="0"/>
              <a:ea typeface="+mn-ea"/>
              <a:cs typeface="+mn-cs"/>
            </a:endParaRPr>
          </a:p>
        </p:txBody>
      </p:sp>
      <p:sp>
        <p:nvSpPr>
          <p:cNvPr id="3" name="Slide Number Placeholder 2">
            <a:extLst>
              <a:ext uri="{FF2B5EF4-FFF2-40B4-BE49-F238E27FC236}">
                <a16:creationId xmlns:a16="http://schemas.microsoft.com/office/drawing/2014/main" id="{D3286E81-8DE3-3B6B-82EB-466B480B2815}"/>
              </a:ext>
            </a:extLst>
          </p:cNvPr>
          <p:cNvSpPr>
            <a:spLocks noGrp="1"/>
          </p:cNvSpPr>
          <p:nvPr>
            <p:ph type="sldNum" sz="quarter" idx="12"/>
          </p:nvPr>
        </p:nvSpPr>
        <p:spPr>
          <a:xfrm>
            <a:off x="11101549" y="6442414"/>
            <a:ext cx="877617"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26</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spTree>
    <p:extLst>
      <p:ext uri="{BB962C8B-B14F-4D97-AF65-F5344CB8AC3E}">
        <p14:creationId xmlns:p14="http://schemas.microsoft.com/office/powerpoint/2010/main" val="9151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9A081-1D77-9B94-3CE7-F72AC8183C3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452B2F29-26F8-3762-108A-79C6115E19DD}"/>
              </a:ext>
            </a:extLst>
          </p:cNvPr>
          <p:cNvSpPr>
            <a:spLocks noGrp="1"/>
          </p:cNvSpPr>
          <p:nvPr>
            <p:ph type="title"/>
          </p:nvPr>
        </p:nvSpPr>
        <p:spPr>
          <a:xfrm>
            <a:off x="7530486" y="-269564"/>
            <a:ext cx="4448679" cy="5343594"/>
          </a:xfrm>
        </p:spPr>
        <p:txBody>
          <a:bodyPr/>
          <a:lstStyle/>
          <a:p>
            <a:pPr>
              <a:lnSpc>
                <a:spcPct val="100000"/>
              </a:lnSpc>
              <a:spcBef>
                <a:spcPts val="0"/>
              </a:spcBef>
            </a:pPr>
            <a:br>
              <a:rPr lang="en-US" sz="3200" dirty="0">
                <a:latin typeface="Libre Franklin"/>
              </a:rPr>
            </a:br>
            <a:r>
              <a:rPr lang="en-US" sz="3200" b="0" dirty="0">
                <a:latin typeface="Libre Franklin"/>
              </a:rPr>
              <a:t>As we read aloud from this version, write your answers to each question in the chat:</a:t>
            </a:r>
            <a:br>
              <a:rPr lang="en-US" sz="3200" b="0" dirty="0">
                <a:latin typeface="Libre Franklin"/>
              </a:rPr>
            </a:br>
            <a:br>
              <a:rPr lang="en-US" sz="3200" b="0" dirty="0">
                <a:latin typeface="Libre Franklin"/>
              </a:rPr>
            </a:br>
            <a:br>
              <a:rPr lang="en-US" sz="3200" dirty="0">
                <a:latin typeface="Libre Franklin"/>
              </a:rPr>
            </a:br>
            <a:endParaRPr lang="en-US" sz="3200" dirty="0">
              <a:latin typeface="Libre Franklin"/>
            </a:endParaRPr>
          </a:p>
        </p:txBody>
      </p:sp>
      <p:sp>
        <p:nvSpPr>
          <p:cNvPr id="4" name="Text Placeholder 3">
            <a:extLst>
              <a:ext uri="{FF2B5EF4-FFF2-40B4-BE49-F238E27FC236}">
                <a16:creationId xmlns:a16="http://schemas.microsoft.com/office/drawing/2014/main" id="{58402648-82A9-9EE2-DEA0-B076F2D18296}"/>
              </a:ext>
            </a:extLst>
          </p:cNvPr>
          <p:cNvSpPr>
            <a:spLocks noGrp="1"/>
          </p:cNvSpPr>
          <p:nvPr>
            <p:ph type="body" sz="quarter" idx="10"/>
          </p:nvPr>
        </p:nvSpPr>
        <p:spPr>
          <a:xfrm>
            <a:off x="355600" y="142875"/>
            <a:ext cx="6950941" cy="1085919"/>
          </a:xfrm>
        </p:spPr>
        <p:txBody>
          <a:bodyPr/>
          <a:lstStyle/>
          <a:p>
            <a:r>
              <a:rPr lang="en-US" sz="3600">
                <a:latin typeface="Libre Franklin"/>
              </a:rPr>
              <a:t>Declaration of Independence</a:t>
            </a:r>
            <a:endParaRPr lang="en-US" sz="3600"/>
          </a:p>
        </p:txBody>
      </p:sp>
      <p:pic>
        <p:nvPicPr>
          <p:cNvPr id="5" name="Picture 4" descr="A screenshot of a text and writing&#10;&#10;Description automatically generated">
            <a:extLst>
              <a:ext uri="{FF2B5EF4-FFF2-40B4-BE49-F238E27FC236}">
                <a16:creationId xmlns:a16="http://schemas.microsoft.com/office/drawing/2014/main" id="{6F76FFE4-E4C0-6B8D-110B-B4690EB709B6}"/>
              </a:ext>
            </a:extLst>
          </p:cNvPr>
          <p:cNvPicPr>
            <a:picLocks noChangeAspect="1"/>
          </p:cNvPicPr>
          <p:nvPr/>
        </p:nvPicPr>
        <p:blipFill>
          <a:blip r:embed="rId3"/>
          <a:stretch>
            <a:fillRect/>
          </a:stretch>
        </p:blipFill>
        <p:spPr>
          <a:xfrm>
            <a:off x="357799" y="1124857"/>
            <a:ext cx="4195068" cy="4995335"/>
          </a:xfrm>
          <a:prstGeom prst="rect">
            <a:avLst/>
          </a:prstGeom>
        </p:spPr>
      </p:pic>
      <p:pic>
        <p:nvPicPr>
          <p:cNvPr id="6" name="Picture 5" descr="A white text on a white background&#10;&#10;Description automatically generated">
            <a:extLst>
              <a:ext uri="{FF2B5EF4-FFF2-40B4-BE49-F238E27FC236}">
                <a16:creationId xmlns:a16="http://schemas.microsoft.com/office/drawing/2014/main" id="{59F342B1-54DF-C8B0-FFDD-8BB54B5ABB55}"/>
              </a:ext>
            </a:extLst>
          </p:cNvPr>
          <p:cNvPicPr>
            <a:picLocks noChangeAspect="1"/>
          </p:cNvPicPr>
          <p:nvPr/>
        </p:nvPicPr>
        <p:blipFill>
          <a:blip r:embed="rId4"/>
          <a:stretch>
            <a:fillRect/>
          </a:stretch>
        </p:blipFill>
        <p:spPr>
          <a:xfrm>
            <a:off x="2894180" y="2975429"/>
            <a:ext cx="4202307" cy="3652762"/>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C57F9F12-C9B0-6AC6-0EB9-5AE43A693260}"/>
              </a:ext>
            </a:extLst>
          </p:cNvPr>
          <p:cNvPicPr>
            <a:picLocks noChangeAspect="1"/>
          </p:cNvPicPr>
          <p:nvPr/>
        </p:nvPicPr>
        <p:blipFill>
          <a:blip r:embed="rId5"/>
          <a:stretch>
            <a:fillRect/>
          </a:stretch>
        </p:blipFill>
        <p:spPr>
          <a:xfrm>
            <a:off x="8718724" y="3467917"/>
            <a:ext cx="2228724" cy="2888426"/>
          </a:xfrm>
          <a:prstGeom prst="rect">
            <a:avLst/>
          </a:prstGeom>
        </p:spPr>
      </p:pic>
    </p:spTree>
    <p:extLst>
      <p:ext uri="{BB962C8B-B14F-4D97-AF65-F5344CB8AC3E}">
        <p14:creationId xmlns:p14="http://schemas.microsoft.com/office/powerpoint/2010/main" val="2497644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21BC2D-1111-3728-724B-75DDD52B1ADE}"/>
              </a:ext>
            </a:extLst>
          </p:cNvPr>
          <p:cNvSpPr>
            <a:spLocks noGrp="1"/>
          </p:cNvSpPr>
          <p:nvPr>
            <p:ph type="title"/>
          </p:nvPr>
        </p:nvSpPr>
        <p:spPr>
          <a:xfrm>
            <a:off x="254000" y="20923"/>
            <a:ext cx="4162425" cy="1803400"/>
          </a:xfrm>
        </p:spPr>
        <p:txBody>
          <a:bodyPr anchor="b">
            <a:normAutofit/>
          </a:bodyPr>
          <a:lstStyle/>
          <a:p>
            <a:r>
              <a:rPr lang="en-US" sz="3600" dirty="0">
                <a:solidFill>
                  <a:schemeClr val="accent2"/>
                </a:solidFill>
              </a:rPr>
              <a:t>Whole Group Discussion Questions</a:t>
            </a:r>
          </a:p>
        </p:txBody>
      </p:sp>
      <p:sp>
        <p:nvSpPr>
          <p:cNvPr id="11" name="Text Placeholder 3">
            <a:extLst>
              <a:ext uri="{FF2B5EF4-FFF2-40B4-BE49-F238E27FC236}">
                <a16:creationId xmlns:a16="http://schemas.microsoft.com/office/drawing/2014/main" id="{C2B29ADC-B5B9-A364-3382-DED9569001CF}"/>
              </a:ext>
            </a:extLst>
          </p:cNvPr>
          <p:cNvSpPr>
            <a:spLocks noGrp="1"/>
          </p:cNvSpPr>
          <p:nvPr>
            <p:ph type="body" sz="half" idx="2"/>
          </p:nvPr>
        </p:nvSpPr>
        <p:spPr>
          <a:xfrm>
            <a:off x="254000" y="2159000"/>
            <a:ext cx="4162425" cy="4048760"/>
          </a:xfrm>
        </p:spPr>
        <p:txBody>
          <a:bodyPr/>
          <a:lstStyle/>
          <a:p>
            <a:endParaRPr lang="en-US" dirty="0"/>
          </a:p>
        </p:txBody>
      </p:sp>
      <p:sp>
        <p:nvSpPr>
          <p:cNvPr id="2" name="Slide Number Placeholder 1">
            <a:extLst>
              <a:ext uri="{FF2B5EF4-FFF2-40B4-BE49-F238E27FC236}">
                <a16:creationId xmlns:a16="http://schemas.microsoft.com/office/drawing/2014/main" id="{61BA2587-BBF1-495E-951A-D8C6CAEAEE7C}"/>
              </a:ext>
            </a:extLst>
          </p:cNvPr>
          <p:cNvSpPr>
            <a:spLocks noGrp="1"/>
          </p:cNvSpPr>
          <p:nvPr>
            <p:ph type="sldNum" sz="quarter" idx="12"/>
          </p:nvPr>
        </p:nvSpPr>
        <p:spPr>
          <a:xfrm>
            <a:off x="11101549" y="6442414"/>
            <a:ext cx="87761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4743CB8-03B1-D240-A0C2-C770526C1FDB}"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28</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graphicFrame>
        <p:nvGraphicFramePr>
          <p:cNvPr id="7" name="Text Placeholder 3">
            <a:extLst>
              <a:ext uri="{FF2B5EF4-FFF2-40B4-BE49-F238E27FC236}">
                <a16:creationId xmlns:a16="http://schemas.microsoft.com/office/drawing/2014/main" id="{DAA17698-37E2-8956-D168-07BAD1E3762C}"/>
              </a:ext>
              <a:ext uri="{C183D7F6-B498-43B3-948B-1728B52AA6E4}">
                <adec:decorative xmlns:adec="http://schemas.microsoft.com/office/drawing/2017/decorative" val="1"/>
              </a:ext>
            </a:extLst>
          </p:cNvPr>
          <p:cNvGraphicFramePr/>
          <p:nvPr/>
        </p:nvGraphicFramePr>
        <p:xfrm>
          <a:off x="4689476" y="457201"/>
          <a:ext cx="7018335" cy="575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Children in classroom">
            <a:extLst>
              <a:ext uri="{FF2B5EF4-FFF2-40B4-BE49-F238E27FC236}">
                <a16:creationId xmlns:a16="http://schemas.microsoft.com/office/drawing/2014/main" id="{BBF4A82C-99F0-D0D7-5A54-364EFCCA8621}"/>
              </a:ext>
            </a:extLst>
          </p:cNvPr>
          <p:cNvPicPr>
            <a:picLocks noChangeAspect="1"/>
          </p:cNvPicPr>
          <p:nvPr/>
        </p:nvPicPr>
        <p:blipFill>
          <a:blip r:embed="rId7"/>
          <a:stretch>
            <a:fillRect/>
          </a:stretch>
        </p:blipFill>
        <p:spPr>
          <a:xfrm>
            <a:off x="232148" y="2788621"/>
            <a:ext cx="4184277" cy="2789518"/>
          </a:xfrm>
          <a:prstGeom prst="rect">
            <a:avLst/>
          </a:prstGeom>
        </p:spPr>
      </p:pic>
      <p:pic>
        <p:nvPicPr>
          <p:cNvPr id="13" name="Graphic 12" descr="Scales of justice with solid fill">
            <a:extLst>
              <a:ext uri="{FF2B5EF4-FFF2-40B4-BE49-F238E27FC236}">
                <a16:creationId xmlns:a16="http://schemas.microsoft.com/office/drawing/2014/main" id="{04338BB8-9F03-922E-91FC-55C8D7E353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4172" y="5155681"/>
            <a:ext cx="707235" cy="707235"/>
          </a:xfrm>
          <a:prstGeom prst="rect">
            <a:avLst/>
          </a:prstGeom>
        </p:spPr>
      </p:pic>
    </p:spTree>
    <p:extLst>
      <p:ext uri="{BB962C8B-B14F-4D97-AF65-F5344CB8AC3E}">
        <p14:creationId xmlns:p14="http://schemas.microsoft.com/office/powerpoint/2010/main" val="249664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7505-6608-AD9C-495C-382E50F7F73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BEAC7889-5694-2C24-35C7-667BDBF6E4D9}"/>
              </a:ext>
            </a:extLst>
          </p:cNvPr>
          <p:cNvSpPr>
            <a:spLocks noGrp="1"/>
          </p:cNvSpPr>
          <p:nvPr>
            <p:ph type="title"/>
          </p:nvPr>
        </p:nvSpPr>
        <p:spPr>
          <a:xfrm>
            <a:off x="7530486" y="142806"/>
            <a:ext cx="4661513" cy="4033662"/>
          </a:xfrm>
        </p:spPr>
        <p:txBody>
          <a:bodyPr/>
          <a:lstStyle/>
          <a:p>
            <a:r>
              <a:rPr lang="en-US" sz="3200" u="sng" dirty="0">
                <a:latin typeface="Libre Franklin"/>
              </a:rPr>
              <a:t>Strategies: </a:t>
            </a:r>
            <a:br>
              <a:rPr lang="en-US" sz="3200" u="sng" dirty="0">
                <a:latin typeface="Libre Franklin"/>
              </a:rPr>
            </a:br>
            <a:r>
              <a:rPr lang="en-US" sz="3200" b="0" dirty="0">
                <a:latin typeface="Libre Franklin"/>
              </a:rPr>
              <a:t>1. "Chunking"</a:t>
            </a:r>
            <a:br>
              <a:rPr lang="en-US" sz="3200" b="0" dirty="0">
                <a:latin typeface="Libre Franklin"/>
              </a:rPr>
            </a:br>
            <a:r>
              <a:rPr lang="en-US" sz="3200" b="0" dirty="0">
                <a:latin typeface="Libre Franklin"/>
              </a:rPr>
              <a:t>2. Vocabulary support</a:t>
            </a:r>
            <a:br>
              <a:rPr lang="en-US" sz="3200" b="0" dirty="0">
                <a:latin typeface="Libre Franklin"/>
              </a:rPr>
            </a:br>
            <a:r>
              <a:rPr lang="en-US" sz="3200" b="0" dirty="0">
                <a:latin typeface="Libre Franklin"/>
              </a:rPr>
              <a:t>3. Interaction through questioning</a:t>
            </a:r>
            <a:endParaRPr lang="en-US" sz="3200" b="0" dirty="0"/>
          </a:p>
        </p:txBody>
      </p:sp>
      <p:sp>
        <p:nvSpPr>
          <p:cNvPr id="4" name="Text Placeholder 3">
            <a:extLst>
              <a:ext uri="{FF2B5EF4-FFF2-40B4-BE49-F238E27FC236}">
                <a16:creationId xmlns:a16="http://schemas.microsoft.com/office/drawing/2014/main" id="{3F073D3E-7586-2CAA-B86B-2275F733C292}"/>
              </a:ext>
            </a:extLst>
          </p:cNvPr>
          <p:cNvSpPr>
            <a:spLocks noGrp="1"/>
          </p:cNvSpPr>
          <p:nvPr>
            <p:ph type="body" sz="quarter" idx="10"/>
          </p:nvPr>
        </p:nvSpPr>
        <p:spPr>
          <a:xfrm>
            <a:off x="355600" y="142875"/>
            <a:ext cx="6978650" cy="771883"/>
          </a:xfrm>
        </p:spPr>
        <p:txBody>
          <a:bodyPr/>
          <a:lstStyle/>
          <a:p>
            <a:pPr algn="l"/>
            <a:r>
              <a:rPr lang="en-US" sz="3200" dirty="0"/>
              <a:t>Declaration of </a:t>
            </a:r>
            <a:r>
              <a:rPr lang="en-US" sz="3200"/>
              <a:t>Independence Activity-Option 2</a:t>
            </a:r>
            <a:endParaRPr lang="en-US" sz="3200" dirty="0"/>
          </a:p>
        </p:txBody>
      </p:sp>
      <p:pic>
        <p:nvPicPr>
          <p:cNvPr id="6" name="Picture 5" descr="A screenshot of a test&#10;&#10;Description automatically generated">
            <a:extLst>
              <a:ext uri="{FF2B5EF4-FFF2-40B4-BE49-F238E27FC236}">
                <a16:creationId xmlns:a16="http://schemas.microsoft.com/office/drawing/2014/main" id="{6409DFE1-F9C1-BCED-AB4F-AD641A71CBD9}"/>
              </a:ext>
            </a:extLst>
          </p:cNvPr>
          <p:cNvPicPr>
            <a:picLocks noChangeAspect="1"/>
          </p:cNvPicPr>
          <p:nvPr/>
        </p:nvPicPr>
        <p:blipFill>
          <a:blip r:embed="rId3"/>
          <a:stretch>
            <a:fillRect/>
          </a:stretch>
        </p:blipFill>
        <p:spPr>
          <a:xfrm>
            <a:off x="1011725" y="1057563"/>
            <a:ext cx="6127642" cy="5176982"/>
          </a:xfrm>
          <a:prstGeom prst="rect">
            <a:avLst/>
          </a:prstGeom>
        </p:spPr>
      </p:pic>
      <p:pic>
        <p:nvPicPr>
          <p:cNvPr id="7" name="Picture 6" descr="A qr code with a black and white background&#10;&#10;Description automatically generated">
            <a:extLst>
              <a:ext uri="{FF2B5EF4-FFF2-40B4-BE49-F238E27FC236}">
                <a16:creationId xmlns:a16="http://schemas.microsoft.com/office/drawing/2014/main" id="{D77E5AFF-F7AC-DDE9-D9D2-6A66F6878225}"/>
              </a:ext>
            </a:extLst>
          </p:cNvPr>
          <p:cNvPicPr>
            <a:picLocks noChangeAspect="1"/>
          </p:cNvPicPr>
          <p:nvPr/>
        </p:nvPicPr>
        <p:blipFill>
          <a:blip r:embed="rId4"/>
          <a:stretch>
            <a:fillRect/>
          </a:stretch>
        </p:blipFill>
        <p:spPr>
          <a:xfrm>
            <a:off x="8552329" y="3561621"/>
            <a:ext cx="2107718" cy="2731603"/>
          </a:xfrm>
          <a:prstGeom prst="rect">
            <a:avLst/>
          </a:prstGeom>
        </p:spPr>
      </p:pic>
    </p:spTree>
    <p:extLst>
      <p:ext uri="{BB962C8B-B14F-4D97-AF65-F5344CB8AC3E}">
        <p14:creationId xmlns:p14="http://schemas.microsoft.com/office/powerpoint/2010/main" val="222061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ableStyleId>{557B9574-F938-4578-A849-EF2CF4825F78}</a:tableStyleId>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7505-6608-AD9C-495C-382E50F7F73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BEAC7889-5694-2C24-35C7-667BDBF6E4D9}"/>
              </a:ext>
            </a:extLst>
          </p:cNvPr>
          <p:cNvSpPr>
            <a:spLocks noGrp="1"/>
          </p:cNvSpPr>
          <p:nvPr>
            <p:ph type="title"/>
          </p:nvPr>
        </p:nvSpPr>
        <p:spPr/>
        <p:txBody>
          <a:bodyPr/>
          <a:lstStyle/>
          <a:p>
            <a:pPr marL="457200" indent="-457200">
              <a:buFont typeface="Arial"/>
              <a:buChar char="•"/>
            </a:pPr>
            <a:r>
              <a:rPr lang="en-US" sz="3200" b="0" dirty="0">
                <a:latin typeface="Libre Franklin"/>
              </a:rPr>
              <a:t>The principle and virtue for this lesson are highlighted in this activity.</a:t>
            </a:r>
          </a:p>
        </p:txBody>
      </p:sp>
      <p:sp>
        <p:nvSpPr>
          <p:cNvPr id="4" name="Text Placeholder 3">
            <a:extLst>
              <a:ext uri="{FF2B5EF4-FFF2-40B4-BE49-F238E27FC236}">
                <a16:creationId xmlns:a16="http://schemas.microsoft.com/office/drawing/2014/main" id="{3F073D3E-7586-2CAA-B86B-2275F733C292}"/>
              </a:ext>
            </a:extLst>
          </p:cNvPr>
          <p:cNvSpPr>
            <a:spLocks noGrp="1"/>
          </p:cNvSpPr>
          <p:nvPr>
            <p:ph type="body" sz="quarter" idx="10"/>
          </p:nvPr>
        </p:nvSpPr>
        <p:spPr>
          <a:xfrm>
            <a:off x="355600" y="142875"/>
            <a:ext cx="6978650" cy="725701"/>
          </a:xfrm>
        </p:spPr>
        <p:txBody>
          <a:bodyPr/>
          <a:lstStyle/>
          <a:p>
            <a:r>
              <a:rPr lang="en-US" sz="3600">
                <a:latin typeface="Libre Franklin"/>
              </a:rPr>
              <a:t>Principles and Virtues</a:t>
            </a:r>
            <a:endParaRPr lang="en-US"/>
          </a:p>
        </p:txBody>
      </p:sp>
      <p:pic>
        <p:nvPicPr>
          <p:cNvPr id="6" name="Picture 5" descr="A screenshot of a test&#10;&#10;Description automatically generated">
            <a:extLst>
              <a:ext uri="{FF2B5EF4-FFF2-40B4-BE49-F238E27FC236}">
                <a16:creationId xmlns:a16="http://schemas.microsoft.com/office/drawing/2014/main" id="{6409DFE1-F9C1-BCED-AB4F-AD641A71CBD9}"/>
              </a:ext>
            </a:extLst>
          </p:cNvPr>
          <p:cNvPicPr>
            <a:picLocks noChangeAspect="1"/>
          </p:cNvPicPr>
          <p:nvPr/>
        </p:nvPicPr>
        <p:blipFill>
          <a:blip r:embed="rId3"/>
          <a:stretch>
            <a:fillRect/>
          </a:stretch>
        </p:blipFill>
        <p:spPr>
          <a:xfrm>
            <a:off x="1011725" y="1057563"/>
            <a:ext cx="6127642" cy="5176982"/>
          </a:xfrm>
          <a:prstGeom prst="rect">
            <a:avLst/>
          </a:prstGeom>
        </p:spPr>
      </p:pic>
      <p:sp>
        <p:nvSpPr>
          <p:cNvPr id="7" name="Oval 6">
            <a:extLst>
              <a:ext uri="{FF2B5EF4-FFF2-40B4-BE49-F238E27FC236}">
                <a16:creationId xmlns:a16="http://schemas.microsoft.com/office/drawing/2014/main" id="{57805DA6-3385-1739-3056-15BFF9CCD4CE}"/>
              </a:ext>
              <a:ext uri="{C183D7F6-B498-43B3-948B-1728B52AA6E4}">
                <adec:decorative xmlns:adec="http://schemas.microsoft.com/office/drawing/2017/decorative" val="1"/>
              </a:ext>
            </a:extLst>
          </p:cNvPr>
          <p:cNvSpPr/>
          <p:nvPr/>
        </p:nvSpPr>
        <p:spPr>
          <a:xfrm>
            <a:off x="5605586" y="1698002"/>
            <a:ext cx="1219200" cy="706581"/>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4F1"/>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57E9310B-8B20-1B1C-2DF2-E447A38B6E71}"/>
              </a:ext>
              <a:ext uri="{C183D7F6-B498-43B3-948B-1728B52AA6E4}">
                <adec:decorative xmlns:adec="http://schemas.microsoft.com/office/drawing/2017/decorative" val="1"/>
              </a:ext>
            </a:extLst>
          </p:cNvPr>
          <p:cNvSpPr/>
          <p:nvPr/>
        </p:nvSpPr>
        <p:spPr>
          <a:xfrm rot="-2700000">
            <a:off x="4833515" y="2660807"/>
            <a:ext cx="1029853" cy="263237"/>
          </a:xfrm>
          <a:prstGeom prs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4F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7B54A1B-034A-56A0-2640-049926F81B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67602" y="3338944"/>
            <a:ext cx="4758688" cy="3103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8126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029D8-2907-B24F-A43D-BC683E256511}"/>
              </a:ext>
            </a:extLst>
          </p:cNvPr>
          <p:cNvSpPr>
            <a:spLocks noGrp="1"/>
          </p:cNvSpPr>
          <p:nvPr>
            <p:ph type="title"/>
          </p:nvPr>
        </p:nvSpPr>
        <p:spPr>
          <a:xfrm>
            <a:off x="250371" y="476765"/>
            <a:ext cx="11728794" cy="1325563"/>
          </a:xfrm>
        </p:spPr>
        <p:txBody>
          <a:bodyPr/>
          <a:lstStyle/>
          <a:p>
            <a:pPr algn="ctr"/>
            <a:r>
              <a:rPr lang="en-US" dirty="0">
                <a:solidFill>
                  <a:schemeClr val="bg2"/>
                </a:solidFill>
              </a:rPr>
              <a:t>Write a short answer to the following questions in the Chat:</a:t>
            </a:r>
          </a:p>
        </p:txBody>
      </p:sp>
      <p:sp>
        <p:nvSpPr>
          <p:cNvPr id="2" name="Slide Number Placeholder 1">
            <a:extLst>
              <a:ext uri="{FF2B5EF4-FFF2-40B4-BE49-F238E27FC236}">
                <a16:creationId xmlns:a16="http://schemas.microsoft.com/office/drawing/2014/main" id="{FB7E5ECD-51EF-C049-54C0-BC74A4D922E1}"/>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fld id="{74743CB8-03B1-D240-A0C2-C770526C1FDB}" type="slidenum">
              <a:rPr kumimoji="0" lang="en-US" sz="1100" b="1" i="0" u="none" strike="noStrike" kern="1200" cap="none" spc="0" normalizeH="0" baseline="0" noProof="0" smtClean="0">
                <a:ln>
                  <a:noFill/>
                </a:ln>
                <a:solidFill>
                  <a:srgbClr val="1C335F"/>
                </a:solidFill>
                <a:effectLst/>
                <a:uLnTx/>
                <a:uFillTx/>
                <a:latin typeface="Libre Franklin Black"/>
                <a:sym typeface="Libre Franklin Black"/>
              </a:rPr>
              <a:pPr marL="0" marR="0" lvl="0" indent="0" algn="ctr" defTabSz="914400" rtl="0" eaLnBrk="1" fontAlgn="auto" latinLnBrk="0" hangingPunct="1">
                <a:lnSpc>
                  <a:spcPct val="100000"/>
                </a:lnSpc>
                <a:spcBef>
                  <a:spcPts val="0"/>
                </a:spcBef>
                <a:spcAft>
                  <a:spcPts val="0"/>
                </a:spcAft>
                <a:buClrTx/>
                <a:buSzPts val="1100"/>
                <a:buFontTx/>
                <a:buNone/>
                <a:tabLst/>
                <a:defRPr/>
              </a:pPr>
              <a:t>31</a:t>
            </a:fld>
            <a:endParaRPr kumimoji="0" lang="en-US" sz="1100" b="1" i="0" u="none" strike="noStrike" kern="1200" cap="none" spc="0" normalizeH="0" baseline="0" noProof="0">
              <a:ln>
                <a:noFill/>
              </a:ln>
              <a:solidFill>
                <a:srgbClr val="1C335F"/>
              </a:solidFill>
              <a:effectLst/>
              <a:uLnTx/>
              <a:uFillTx/>
              <a:latin typeface="Libre Franklin Black"/>
              <a:sym typeface="Libre Franklin Black"/>
            </a:endParaRPr>
          </a:p>
        </p:txBody>
      </p:sp>
      <p:sp>
        <p:nvSpPr>
          <p:cNvPr id="9" name="TextBox 8">
            <a:extLst>
              <a:ext uri="{FF2B5EF4-FFF2-40B4-BE49-F238E27FC236}">
                <a16:creationId xmlns:a16="http://schemas.microsoft.com/office/drawing/2014/main" id="{E813D25F-9695-8F25-66AC-DDEFE172BD35}"/>
              </a:ext>
            </a:extLst>
          </p:cNvPr>
          <p:cNvSpPr txBox="1"/>
          <p:nvPr/>
        </p:nvSpPr>
        <p:spPr>
          <a:xfrm>
            <a:off x="568035" y="2140015"/>
            <a:ext cx="10367258"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Develop a claim that answers the supporting question, “How does the Declaration of Independence show the American ideals of justice and natural rights?” In your response, include evidence from the sources you investigated. </a:t>
            </a:r>
          </a:p>
        </p:txBody>
      </p:sp>
    </p:spTree>
    <p:extLst>
      <p:ext uri="{BB962C8B-B14F-4D97-AF65-F5344CB8AC3E}">
        <p14:creationId xmlns:p14="http://schemas.microsoft.com/office/powerpoint/2010/main" val="9546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BAC5-A8A4-5A8F-F41E-1CB34E60B6BC}"/>
              </a:ext>
            </a:extLst>
          </p:cNvPr>
          <p:cNvSpPr>
            <a:spLocks noGrp="1"/>
          </p:cNvSpPr>
          <p:nvPr>
            <p:ph type="title"/>
          </p:nvPr>
        </p:nvSpPr>
        <p:spPr/>
        <p:txBody>
          <a:bodyPr/>
          <a:lstStyle/>
          <a:p>
            <a:r>
              <a:rPr lang="en-US" dirty="0">
                <a:solidFill>
                  <a:schemeClr val="bg2"/>
                </a:solidFill>
              </a:rPr>
              <a:t>Sample Exemplar</a:t>
            </a:r>
          </a:p>
        </p:txBody>
      </p:sp>
      <p:sp>
        <p:nvSpPr>
          <p:cNvPr id="3" name="Slide Number Placeholder 2">
            <a:extLst>
              <a:ext uri="{FF2B5EF4-FFF2-40B4-BE49-F238E27FC236}">
                <a16:creationId xmlns:a16="http://schemas.microsoft.com/office/drawing/2014/main" id="{F719157E-A29B-586E-E5A0-08E663E6BD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32</a:t>
            </a:fld>
            <a:endParaRPr lang="en-US"/>
          </a:p>
        </p:txBody>
      </p:sp>
      <p:sp>
        <p:nvSpPr>
          <p:cNvPr id="4" name="TextBox 3">
            <a:extLst>
              <a:ext uri="{FF2B5EF4-FFF2-40B4-BE49-F238E27FC236}">
                <a16:creationId xmlns:a16="http://schemas.microsoft.com/office/drawing/2014/main" id="{E87BF884-4DA6-F6EB-946F-06B2B4772DDF}"/>
              </a:ext>
            </a:extLst>
          </p:cNvPr>
          <p:cNvSpPr txBox="1"/>
          <p:nvPr/>
        </p:nvSpPr>
        <p:spPr>
          <a:xfrm>
            <a:off x="734291" y="1321186"/>
            <a:ext cx="10367258" cy="40318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The Declaration of Independence shows</a:t>
            </a:r>
            <a:r>
              <a:rPr kumimoji="0" lang="en-US" sz="3200" b="0" i="0" u="none" strike="noStrike" kern="1200" cap="none" spc="0" normalizeH="0" noProof="0" dirty="0">
                <a:ln>
                  <a:noFill/>
                </a:ln>
                <a:solidFill>
                  <a:srgbClr val="FF8300"/>
                </a:solidFill>
                <a:effectLst/>
                <a:uLnTx/>
                <a:uFillTx/>
                <a:latin typeface="Libre Baskerville" panose="02000000000000000000" pitchFamily="2" charset="0"/>
                <a:ea typeface="+mn-ea"/>
                <a:cs typeface="+mn-cs"/>
              </a:rPr>
              <a:t> justice because it complains that the King was imposing </a:t>
            </a:r>
            <a:r>
              <a:rPr lang="en-US" sz="3200" kern="1200" dirty="0">
                <a:solidFill>
                  <a:srgbClr val="FF8300"/>
                </a:solidFill>
                <a:latin typeface="Libre Baskerville" panose="02000000000000000000" pitchFamily="2" charset="0"/>
                <a:ea typeface="+mn-ea"/>
                <a:cs typeface="+mn-cs"/>
              </a:rPr>
              <a:t>t</a:t>
            </a:r>
            <a:r>
              <a:rPr kumimoji="0" lang="en-US" sz="3200" b="0" i="0" u="none" strike="noStrike" kern="1200" cap="none" spc="0" normalizeH="0" noProof="0" dirty="0">
                <a:ln>
                  <a:noFill/>
                </a:ln>
                <a:solidFill>
                  <a:srgbClr val="FF8300"/>
                </a:solidFill>
                <a:effectLst/>
                <a:uLnTx/>
                <a:uFillTx/>
                <a:latin typeface="Libre Baskerville" panose="02000000000000000000" pitchFamily="2" charset="0"/>
                <a:ea typeface="+mn-ea"/>
                <a:cs typeface="+mn-cs"/>
              </a:rPr>
              <a:t>axes on them without their consent. The Declaration of Independence shows the ideal of natural rights because it states that “all men are created equal” and that they have the unalienable rights of life, liberty and the pursuit of happiness.</a:t>
            </a:r>
            <a:r>
              <a:rPr kumimoji="0" lang="en-US" sz="3200" b="0"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 </a:t>
            </a:r>
          </a:p>
        </p:txBody>
      </p:sp>
    </p:spTree>
    <p:extLst>
      <p:ext uri="{BB962C8B-B14F-4D97-AF65-F5344CB8AC3E}">
        <p14:creationId xmlns:p14="http://schemas.microsoft.com/office/powerpoint/2010/main" val="29192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31C1CF-BE4F-6B45-AA04-8BD32D75DAF1}"/>
              </a:ext>
            </a:extLst>
          </p:cNvPr>
          <p:cNvSpPr txBox="1"/>
          <p:nvPr/>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0" b="1"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Q</a:t>
            </a:r>
          </a:p>
        </p:txBody>
      </p:sp>
      <p:sp>
        <p:nvSpPr>
          <p:cNvPr id="4" name="Title 3">
            <a:extLst>
              <a:ext uri="{FF2B5EF4-FFF2-40B4-BE49-F238E27FC236}">
                <a16:creationId xmlns:a16="http://schemas.microsoft.com/office/drawing/2014/main" id="{AA9961A8-8F7D-1A4A-806A-3181243E8159}"/>
              </a:ext>
            </a:extLst>
          </p:cNvPr>
          <p:cNvSpPr>
            <a:spLocks noGrp="1"/>
          </p:cNvSpPr>
          <p:nvPr>
            <p:ph type="title" idx="4294967295"/>
          </p:nvPr>
        </p:nvSpPr>
        <p:spPr>
          <a:xfrm>
            <a:off x="6340271" y="1266513"/>
            <a:ext cx="4334841" cy="6247864"/>
          </a:xfrm>
          <a:prstGeom prst="rect">
            <a:avLst/>
          </a:prstGeom>
          <a:noFill/>
          <a:ln>
            <a:noFill/>
            <a:prstDash/>
          </a:ln>
          <a:effectLst>
            <a:outerShdw blurRad="177800" dist="68678" dir="2700000" algn="tl" rotWithShape="0">
              <a:prstClr val="black">
                <a:alpha val="30252"/>
              </a:prstClr>
            </a:outerShdw>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0" b="1" i="0" u="none" strike="noStrike" kern="1200" cap="none" spc="0" normalizeH="0" baseline="0" noProof="0" dirty="0">
                <a:ln>
                  <a:noFill/>
                </a:ln>
                <a:solidFill>
                  <a:schemeClr val="tx2"/>
                </a:solidFill>
                <a:effectLst/>
                <a:uLnTx/>
                <a:uFillTx/>
                <a:latin typeface="Libre Baskerville" panose="02000000000000000000" pitchFamily="2" charset="0"/>
                <a:ea typeface="+mn-ea"/>
                <a:cs typeface="+mn-cs"/>
              </a:rPr>
              <a:t>A</a:t>
            </a:r>
            <a:endParaRPr kumimoji="0" lang="en-US" sz="400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5" descr="Logo&#10;&#10;Description automatically generated">
            <a:extLst>
              <a:ext uri="{FF2B5EF4-FFF2-40B4-BE49-F238E27FC236}">
                <a16:creationId xmlns:a16="http://schemas.microsoft.com/office/drawing/2014/main" id="{36CC236C-FF21-5E3D-60B2-09EFB47CEF94}"/>
              </a:ext>
            </a:extLst>
          </p:cNvPr>
          <p:cNvPicPr>
            <a:picLocks noChangeAspect="1"/>
          </p:cNvPicPr>
          <p:nvPr/>
        </p:nvPicPr>
        <p:blipFill>
          <a:blip r:embed="rId3"/>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132270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6A0D1B15-B526-DA20-FF95-9259ACC152BF}"/>
              </a:ext>
            </a:extLst>
          </p:cNvPr>
          <p:cNvPicPr>
            <a:picLocks noChangeAspect="1"/>
          </p:cNvPicPr>
          <p:nvPr/>
        </p:nvPicPr>
        <p:blipFill>
          <a:blip r:embed="rId3"/>
          <a:stretch>
            <a:fillRect/>
          </a:stretch>
        </p:blipFill>
        <p:spPr>
          <a:xfrm>
            <a:off x="0" y="332259"/>
            <a:ext cx="12572997" cy="6836180"/>
          </a:xfrm>
          <a:prstGeom prst="rect">
            <a:avLst/>
          </a:prstGeom>
        </p:spPr>
      </p:pic>
      <p:sp>
        <p:nvSpPr>
          <p:cNvPr id="3" name="Title 2">
            <a:extLst>
              <a:ext uri="{FF2B5EF4-FFF2-40B4-BE49-F238E27FC236}">
                <a16:creationId xmlns:a16="http://schemas.microsoft.com/office/drawing/2014/main" id="{7D331369-554A-36FD-6DF1-D84715151266}"/>
              </a:ext>
            </a:extLst>
          </p:cNvPr>
          <p:cNvSpPr txBox="1">
            <a:spLocks noGrp="1"/>
          </p:cNvSpPr>
          <p:nvPr>
            <p:ph type="title" idx="4294967295"/>
          </p:nvPr>
        </p:nvSpPr>
        <p:spPr>
          <a:xfrm>
            <a:off x="1910854" y="4276811"/>
            <a:ext cx="480782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Libre Baskerville"/>
                <a:ea typeface="+mn-lt"/>
                <a:cs typeface="+mn-lt"/>
              </a:rPr>
              <a:t>https://bit.ly/3z14ctG</a:t>
            </a:r>
            <a:endParaRPr kumimoji="0" lang="en-US" sz="1800" b="1" i="0" u="none" strike="noStrike" kern="1200" cap="none" spc="0" normalizeH="0" baseline="0" noProof="0" dirty="0">
              <a:ln>
                <a:noFill/>
              </a:ln>
              <a:solidFill>
                <a:schemeClr val="bg1"/>
              </a:solidFill>
              <a:effectLst/>
              <a:uLnTx/>
              <a:uFillTx/>
              <a:latin typeface="Libre Baskerville"/>
              <a:ea typeface="+mn-lt"/>
              <a:cs typeface="+mn-lt"/>
            </a:endParaRPr>
          </a:p>
        </p:txBody>
      </p:sp>
      <p:pic>
        <p:nvPicPr>
          <p:cNvPr id="5" name="Picture 4" descr="A qr code with a white background&#10;&#10;Description automatically generated">
            <a:extLst>
              <a:ext uri="{FF2B5EF4-FFF2-40B4-BE49-F238E27FC236}">
                <a16:creationId xmlns:a16="http://schemas.microsoft.com/office/drawing/2014/main" id="{3EA54EE7-D38F-8F08-1C83-0C2C20A4E52A}"/>
              </a:ext>
            </a:extLst>
          </p:cNvPr>
          <p:cNvPicPr>
            <a:picLocks noChangeAspect="1"/>
          </p:cNvPicPr>
          <p:nvPr/>
        </p:nvPicPr>
        <p:blipFill>
          <a:blip r:embed="rId4"/>
          <a:stretch>
            <a:fillRect/>
          </a:stretch>
        </p:blipFill>
        <p:spPr>
          <a:xfrm>
            <a:off x="7876148" y="3759617"/>
            <a:ext cx="3104293" cy="3097428"/>
          </a:xfrm>
          <a:prstGeom prst="rect">
            <a:avLst/>
          </a:prstGeom>
        </p:spPr>
      </p:pic>
    </p:spTree>
    <p:extLst>
      <p:ext uri="{BB962C8B-B14F-4D97-AF65-F5344CB8AC3E}">
        <p14:creationId xmlns:p14="http://schemas.microsoft.com/office/powerpoint/2010/main" val="3359325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0BFE2-F458-EE52-D0A1-D74E153C40CD}"/>
              </a:ext>
            </a:extLst>
          </p:cNvPr>
          <p:cNvSpPr txBox="1"/>
          <p:nvPr/>
        </p:nvSpPr>
        <p:spPr>
          <a:xfrm>
            <a:off x="1617785" y="6209323"/>
            <a:ext cx="8956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4F1"/>
                </a:solidFill>
                <a:effectLst/>
                <a:uLnTx/>
                <a:uFillTx/>
                <a:latin typeface="Libre Franklin Black"/>
                <a:ea typeface="+mn-ea"/>
                <a:cs typeface="+mn-cs"/>
              </a:rPr>
              <a:t>Join our Newsletter to know when 3-5 resources arrive:    https://bit.ly/3VBINif</a:t>
            </a:r>
            <a:endParaRPr kumimoji="0" lang="en-US" sz="1800" b="0" i="0" u="none" strike="noStrike" kern="1200" cap="none" spc="0" normalizeH="0" baseline="0" noProof="0" dirty="0">
              <a:ln>
                <a:noFill/>
              </a:ln>
              <a:solidFill>
                <a:srgbClr val="333B41"/>
              </a:solidFill>
              <a:effectLst/>
              <a:uLnTx/>
              <a:uFillTx/>
              <a:latin typeface="Calibri" panose="020F0502020204030204"/>
              <a:ea typeface="+mn-ea"/>
              <a:cs typeface="+mn-cs"/>
            </a:endParaRPr>
          </a:p>
        </p:txBody>
      </p:sp>
      <p:pic>
        <p:nvPicPr>
          <p:cNvPr id="6" name="Picture 5" descr="A qr code with a black text&#10;&#10;Description automatically generated">
            <a:extLst>
              <a:ext uri="{FF2B5EF4-FFF2-40B4-BE49-F238E27FC236}">
                <a16:creationId xmlns:a16="http://schemas.microsoft.com/office/drawing/2014/main" id="{233DA102-E327-861A-345D-E6DD175CF3BC}"/>
              </a:ext>
            </a:extLst>
          </p:cNvPr>
          <p:cNvPicPr>
            <a:picLocks noChangeAspect="1"/>
          </p:cNvPicPr>
          <p:nvPr/>
        </p:nvPicPr>
        <p:blipFill>
          <a:blip r:embed="rId2"/>
          <a:stretch>
            <a:fillRect/>
          </a:stretch>
        </p:blipFill>
        <p:spPr>
          <a:xfrm>
            <a:off x="9255443" y="128588"/>
            <a:ext cx="2809875" cy="2790825"/>
          </a:xfrm>
          <a:prstGeom prst="rect">
            <a:avLst/>
          </a:prstGeom>
        </p:spPr>
      </p:pic>
    </p:spTree>
    <p:extLst>
      <p:ext uri="{BB962C8B-B14F-4D97-AF65-F5344CB8AC3E}">
        <p14:creationId xmlns:p14="http://schemas.microsoft.com/office/powerpoint/2010/main" val="129175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1</a:t>
            </a:r>
            <a:endParaRPr sz="1400" b="0" i="0" u="none" strike="noStrike" cap="none" dirty="0">
              <a:solidFill>
                <a:srgbClr val="000000"/>
              </a:solidFill>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2</a:t>
            </a:r>
            <a:endParaRPr sz="1400" b="0" i="0" u="none" strike="noStrike" cap="none" dirty="0">
              <a:solidFill>
                <a:srgbClr val="000000"/>
              </a:solidFill>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3</a:t>
            </a:r>
            <a:endParaRPr sz="1400" b="0" i="0" u="none" strike="noStrike" cap="none" dirty="0">
              <a:solidFill>
                <a:srgbClr val="000000"/>
              </a:solidFill>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4</a:t>
            </a:r>
            <a:endParaRPr sz="1400" b="0" i="0" u="none" strike="noStrike" cap="none" dirty="0">
              <a:solidFill>
                <a:srgbClr val="000000"/>
              </a:solidFill>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699900" y="2956555"/>
          <a:ext cx="9036050" cy="944890"/>
        </p:xfrm>
        <a:graphic>
          <a:graphicData uri="http://schemas.openxmlformats.org/drawingml/2006/table">
            <a:tbl>
              <a:tblPr firstRow="1" firstCol="1">
                <a:noFill/>
                <a:tableStyleId>{36BC876E-3A41-404F-9B0C-1EB64492D1DE}</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t>Standard</a:t>
                      </a:r>
                      <a:endParaRPr dirty="0"/>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555776" y="2551635"/>
          <a:ext cx="10617050" cy="3088343"/>
        </p:xfrm>
        <a:graphic>
          <a:graphicData uri="http://schemas.openxmlformats.org/drawingml/2006/table">
            <a:tbl>
              <a:tblPr firstRow="1">
                <a:noFill/>
                <a:tableStyleId>{36BC876E-3A41-404F-9B0C-1EB64492D1DE}</a:tableStyleId>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1" dirty="0">
                          <a:solidFill>
                            <a:srgbClr val="3F3F3F"/>
                          </a:solidFill>
                        </a:rPr>
                        <a:t>5.H.CH.1 Describe the impact of fundamental documents on the development of the United States.</a:t>
                      </a:r>
                      <a:endParaRPr sz="1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4104375" y="25386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196" name="Google Shape;196;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390176" y="3002460"/>
          <a:ext cx="11411650" cy="2720575"/>
        </p:xfrm>
        <a:graphic>
          <a:graphicData uri="http://schemas.openxmlformats.org/drawingml/2006/table">
            <a:tbl>
              <a:tblPr firstRow="1">
                <a:noFill/>
                <a:tableStyleId>{36BC876E-3A41-404F-9B0C-1EB64492D1DE}</a:tableStyleId>
              </a:tblPr>
              <a:tblGrid>
                <a:gridCol w="3714200">
                  <a:extLst>
                    <a:ext uri="{9D8B030D-6E8A-4147-A177-3AD203B41FA5}">
                      <a16:colId xmlns:a16="http://schemas.microsoft.com/office/drawing/2014/main" val="20000"/>
                    </a:ext>
                  </a:extLst>
                </a:gridCol>
                <a:gridCol w="2892300">
                  <a:extLst>
                    <a:ext uri="{9D8B030D-6E8A-4147-A177-3AD203B41FA5}">
                      <a16:colId xmlns:a16="http://schemas.microsoft.com/office/drawing/2014/main" val="20001"/>
                    </a:ext>
                  </a:extLst>
                </a:gridCol>
                <a:gridCol w="2164875">
                  <a:extLst>
                    <a:ext uri="{9D8B030D-6E8A-4147-A177-3AD203B41FA5}">
                      <a16:colId xmlns:a16="http://schemas.microsoft.com/office/drawing/2014/main" val="20002"/>
                    </a:ext>
                  </a:extLst>
                </a:gridCol>
                <a:gridCol w="2640275">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Fundamental documents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their impact on development of the U.S.</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fc3474b257_0_0">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02" name="Google Shape;202;g2fc3474b257_0_0"/>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203" name="Google Shape;203;g2fc3474b257_0_0"/>
          <p:cNvSpPr txBox="1"/>
          <p:nvPr/>
        </p:nvSpPr>
        <p:spPr>
          <a:xfrm>
            <a:off x="138301" y="1816625"/>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a:t>
            </a:r>
            <a:r>
              <a:rPr lang="en-US" sz="2800" i="1" u="sng" dirty="0">
                <a:solidFill>
                  <a:schemeClr val="hlink"/>
                </a:solidFill>
                <a:latin typeface="Franklin Gothic Book" panose="020B0503020102020204" pitchFamily="34" charset="0"/>
                <a:ea typeface="Libre Franklin"/>
                <a:cs typeface="Libre Franklin"/>
                <a:sym typeface="Libre Franklin"/>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Glossary of Terms for the Kentucky Academic Standards (KAS) for Social Studies</a:t>
            </a:r>
            <a:r>
              <a:rPr lang="en-US" sz="2800" i="1" u="sng" dirty="0">
                <a:solidFill>
                  <a:schemeClr val="hlink"/>
                </a:solidFill>
                <a:latin typeface="Franklin Gothic Book" panose="020B0503020102020204" pitchFamily="34" charset="0"/>
                <a:ea typeface="Libre Franklin"/>
                <a:cs typeface="Libre Franklin"/>
                <a:sym typeface="Libre Franklin"/>
                <a:hlinkClick r:id="rId3"/>
              </a:rPr>
              <a:t> </a:t>
            </a:r>
            <a:r>
              <a:rPr lang="en-US" sz="2800" dirty="0">
                <a:solidFill>
                  <a:srgbClr val="262626"/>
                </a:solidFill>
                <a:latin typeface="Franklin Gothic Book" panose="020B0503020102020204" pitchFamily="34" charset="0"/>
                <a:ea typeface="Libre Franklin"/>
                <a:cs typeface="Libre Franklin"/>
                <a:sym typeface="Libre Franklin"/>
              </a:rPr>
              <a:t>to understand the definition of </a:t>
            </a:r>
            <a:r>
              <a:rPr lang="en-US" sz="2800" b="1" dirty="0">
                <a:solidFill>
                  <a:srgbClr val="262626"/>
                </a:solidFill>
                <a:latin typeface="Franklin Gothic Book" panose="020B0503020102020204" pitchFamily="34" charset="0"/>
                <a:ea typeface="Libre Franklin"/>
                <a:cs typeface="Libre Franklin"/>
                <a:sym typeface="Libre Franklin"/>
              </a:rPr>
              <a:t>fundamental documents. </a:t>
            </a:r>
            <a:endParaRPr sz="2800" b="1" dirty="0">
              <a:solidFill>
                <a:srgbClr val="262626"/>
              </a:solidFill>
              <a:latin typeface="Franklin Gothic Book" panose="020B0503020102020204" pitchFamily="34" charset="0"/>
              <a:ea typeface="Libre Franklin"/>
              <a:cs typeface="Libre Franklin"/>
              <a:sym typeface="Libre Franklin"/>
            </a:endParaRPr>
          </a:p>
          <a:p>
            <a:pPr marL="0" marR="0" lvl="0" indent="0" algn="l" rtl="0">
              <a:lnSpc>
                <a:spcPct val="100000"/>
              </a:lnSpc>
              <a:spcBef>
                <a:spcPts val="0"/>
              </a:spcBef>
              <a:spcAft>
                <a:spcPts val="0"/>
              </a:spcAft>
              <a:buNone/>
            </a:pPr>
            <a:endParaRPr sz="2800" b="1" dirty="0">
              <a:solidFill>
                <a:srgbClr val="262626"/>
              </a:solidFill>
              <a:latin typeface="Franklin Gothic Book" panose="020B0503020102020204" pitchFamily="34" charset="0"/>
              <a:ea typeface="Libre Franklin"/>
              <a:cs typeface="Libre Franklin"/>
              <a:sym typeface="Libre Franklin"/>
            </a:endParaRPr>
          </a:p>
          <a:p>
            <a:pPr marL="0" marR="0" lvl="0" indent="0" algn="l" rtl="0">
              <a:lnSpc>
                <a:spcPct val="100000"/>
              </a:lnSpc>
              <a:spcBef>
                <a:spcPts val="0"/>
              </a:spcBef>
              <a:spcAft>
                <a:spcPts val="0"/>
              </a:spcAft>
              <a:buNone/>
            </a:pPr>
            <a:endParaRPr sz="2800" b="1" dirty="0">
              <a:solidFill>
                <a:srgbClr val="262626"/>
              </a:solidFill>
              <a:latin typeface="Franklin Gothic Book" panose="020B0503020102020204" pitchFamily="34" charset="0"/>
              <a:ea typeface="Libre Franklin"/>
              <a:cs typeface="Libre Franklin"/>
              <a:sym typeface="Libre Franklin"/>
            </a:endParaRPr>
          </a:p>
          <a:p>
            <a:pPr marL="457200" marR="0" lvl="0" indent="0" algn="l" rtl="0">
              <a:lnSpc>
                <a:spcPct val="100000"/>
              </a:lnSpc>
              <a:spcBef>
                <a:spcPts val="0"/>
              </a:spcBef>
              <a:spcAft>
                <a:spcPts val="0"/>
              </a:spcAft>
              <a:buNone/>
            </a:pPr>
            <a:r>
              <a:rPr lang="en-US" sz="2800" b="1" dirty="0">
                <a:solidFill>
                  <a:srgbClr val="262626"/>
                </a:solidFill>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endParaRPr sz="2800" b="1" dirty="0">
              <a:solidFill>
                <a:srgbClr val="262626"/>
              </a:solidFill>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2800" b="0" i="0" u="none" strike="noStrike" cap="none" dirty="0">
              <a:solidFill>
                <a:srgbClr val="262626"/>
              </a:solidFill>
              <a:latin typeface="Franklin Gothic Book" panose="020B0503020102020204" pitchFamily="34" charset="0"/>
              <a:ea typeface="Libre Franklin"/>
              <a:cs typeface="Libre Franklin"/>
              <a:sym typeface="Libre Franklin"/>
            </a:endParaRPr>
          </a:p>
          <a:p>
            <a:pPr marL="742950" marR="0" lvl="1" indent="-285750" algn="l" rtl="0">
              <a:lnSpc>
                <a:spcPct val="100000"/>
              </a:lnSpc>
              <a:spcBef>
                <a:spcPts val="1000"/>
              </a:spcBef>
              <a:spcAft>
                <a:spcPts val="0"/>
              </a:spcAft>
              <a:buClr>
                <a:srgbClr val="262626"/>
              </a:buClr>
              <a:buSzPts val="1920"/>
              <a:buFont typeface="Calibri"/>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The disciplinary clarifications for Grade </a:t>
            </a:r>
            <a:r>
              <a:rPr lang="en-US" sz="2800" dirty="0">
                <a:solidFill>
                  <a:srgbClr val="262626"/>
                </a:solidFill>
                <a:latin typeface="Franklin Gothic Book" panose="020B0503020102020204" pitchFamily="34" charset="0"/>
                <a:ea typeface="Libre Franklin"/>
                <a:cs typeface="Libre Franklin"/>
                <a:sym typeface="Libre Franklin"/>
              </a:rPr>
              <a:t>5</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 begin on page </a:t>
            </a:r>
            <a:r>
              <a:rPr lang="en-US" sz="2800" dirty="0">
                <a:solidFill>
                  <a:srgbClr val="262626"/>
                </a:solidFill>
                <a:latin typeface="Franklin Gothic Book" panose="020B0503020102020204" pitchFamily="34" charset="0"/>
                <a:ea typeface="Libre Franklin"/>
                <a:cs typeface="Libre Franklin"/>
                <a:sym typeface="Libre Franklin"/>
              </a:rPr>
              <a:t>87</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 of the </a:t>
            </a:r>
            <a:r>
              <a:rPr lang="en-US" sz="2800" b="0" i="1" u="none" strike="noStrike" cap="none" dirty="0">
                <a:solidFill>
                  <a:srgbClr val="262626"/>
                </a:solidFill>
                <a:latin typeface="Franklin Gothic Book" panose="020B0503020102020204" pitchFamily="34" charset="0"/>
                <a:ea typeface="Libre Franklin"/>
                <a:cs typeface="Libre Franklin"/>
                <a:sym typeface="Libre Franklin"/>
              </a:rPr>
              <a:t>KAS for Social Studies</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a:t>
            </a:r>
            <a:endParaRPr sz="2800" b="0" i="0" u="none" strike="noStrike" cap="none" dirty="0">
              <a:solidFill>
                <a:srgbClr val="595959"/>
              </a:solidFill>
              <a:latin typeface="Franklin Gothic Book" panose="020B0503020102020204" pitchFamily="34" charset="0"/>
              <a:ea typeface="Libre Franklin"/>
              <a:cs typeface="Libre Franklin"/>
              <a:sym typeface="Libre Franklin"/>
            </a:endParaRPr>
          </a:p>
          <a:p>
            <a:pPr marL="342900" marR="0" lvl="0" indent="-165100" algn="l" rtl="0">
              <a:lnSpc>
                <a:spcPct val="100000"/>
              </a:lnSpc>
              <a:spcBef>
                <a:spcPts val="1000"/>
              </a:spcBef>
              <a:spcAft>
                <a:spcPts val="0"/>
              </a:spcAft>
              <a:buClr>
                <a:srgbClr val="D2BD24"/>
              </a:buClr>
              <a:buSzPts val="2800"/>
              <a:buFont typeface="Noto Sans Symbols"/>
              <a:buNone/>
            </a:pPr>
            <a:endParaRPr sz="2800" b="0" i="0" u="none" strike="noStrike" cap="none" dirty="0">
              <a:solidFill>
                <a:srgbClr val="3F3F3F"/>
              </a:solidFill>
              <a:latin typeface="Libre Franklin"/>
              <a:ea typeface="Libre Franklin"/>
              <a:cs typeface="Libre Franklin"/>
              <a:sym typeface="Libre Franklin"/>
            </a:endParaRPr>
          </a:p>
        </p:txBody>
      </p:sp>
      <p:graphicFrame>
        <p:nvGraphicFramePr>
          <p:cNvPr id="211" name="Google Shape;211;p46"/>
          <p:cNvGraphicFramePr/>
          <p:nvPr/>
        </p:nvGraphicFramePr>
        <p:xfrm>
          <a:off x="547369" y="3391575"/>
          <a:ext cx="11097250" cy="3418880"/>
        </p:xfrm>
        <a:graphic>
          <a:graphicData uri="http://schemas.openxmlformats.org/drawingml/2006/table">
            <a:tbl>
              <a:tblPr firstRow="1" bandRow="1">
                <a:noFill/>
                <a:tableStyleId>{557B9574-F938-4578-A849-EF2CF4825F78}</a:tableStyleId>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Concepts and Practices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Standard</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Disciplinary Clarifications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H: Change and Continuity</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99FF"/>
                    </a:solidFill>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5.H.CH.1 Describe the impact of fundamental documents on the development of the United States.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The fundamental documents, including, but not limited to, the Declaration of Independence, the Constitution of the United States and the first ten (10) amendments to the Constitution of the United States, also known as the Bill of Rights, established the United States government and presented the philosophical, traditional and political foundations on which the nation was built. New political ideologies influenced the democratic principles that guided the founding of the nation and formation of the government. Certain groups, including women, African Americans and American Indians, did not receive equal rights or representation. Protections for the institution of slavery were embedded in the fundamental documents.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8624848E-3690-C140-9C96-5F8181E7BB55}"/>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2024-10-30T19:24:46+00:00</Publication_x0020_Date>
    <Audience1 xmlns="3a62de7d-ba57-4f43-9dae-9623ba637be0"/>
    <_dlc_DocId xmlns="3a62de7d-ba57-4f43-9dae-9623ba637be0">KYED-536-2102</_dlc_DocId>
    <_dlc_DocIdUrl xmlns="3a62de7d-ba57-4f43-9dae-9623ba637be0">
      <Url>https://www.education.ky.gov/curriculum/standards/kyacadstand/_layouts/15/DocIdRedir.aspx?ID=KYED-536-2102</Url>
      <Description>KYED-536-2102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C95C4AE-0055-428D-9516-EB37E995252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92C450E-9A00-4EA3-9BE4-050189EAF425}"/>
</file>

<file path=customXml/itemProps3.xml><?xml version="1.0" encoding="utf-8"?>
<ds:datastoreItem xmlns:ds="http://schemas.openxmlformats.org/officeDocument/2006/customXml" ds:itemID="{A810AF44-3CFD-4129-AB6F-DFE4007AE4D8}">
  <ds:schemaRefs>
    <ds:schemaRef ds:uri="http://schemas.microsoft.com/sharepoint/v3/contenttype/forms"/>
  </ds:schemaRefs>
</ds:datastoreItem>
</file>

<file path=customXml/itemProps4.xml><?xml version="1.0" encoding="utf-8"?>
<ds:datastoreItem xmlns:ds="http://schemas.openxmlformats.org/officeDocument/2006/customXml" ds:itemID="{280416EB-6E2E-4156-8FB9-FC8F9748432F}"/>
</file>

<file path=docProps/app.xml><?xml version="1.0" encoding="utf-8"?>
<Properties xmlns="http://schemas.openxmlformats.org/officeDocument/2006/extended-properties" xmlns:vt="http://schemas.openxmlformats.org/officeDocument/2006/docPropsVTypes">
  <TotalTime>328</TotalTime>
  <Words>2906</Words>
  <Application>Microsoft Office PowerPoint</Application>
  <PresentationFormat>Widescreen</PresentationFormat>
  <Paragraphs>253</Paragraphs>
  <Slides>35</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Georgia</vt:lpstr>
      <vt:lpstr>Libre Franklin</vt:lpstr>
      <vt:lpstr>Calibri</vt:lpstr>
      <vt:lpstr>Noto Sans Symbols</vt:lpstr>
      <vt:lpstr>Libre Franklin Black</vt:lpstr>
      <vt:lpstr>Libre Franklin Medium</vt:lpstr>
      <vt:lpstr>Franklin Gothic Medium</vt:lpstr>
      <vt:lpstr>Libre Baskerville</vt:lpstr>
      <vt:lpstr>Franklin Gothic Book</vt:lpstr>
      <vt:lpstr>Office Theme</vt:lpstr>
      <vt:lpstr>Title &amp; Section Screens</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Please take a moment to sign in with the QR code.</vt:lpstr>
      <vt:lpstr>Examining the Declaration of Independence in Early Grades   Kentucky Department of Education October 16, 2024</vt:lpstr>
      <vt:lpstr>Vision and Mission</vt:lpstr>
      <vt:lpstr> +Inquiry-based +Content-area literacy instruction +Performance-based assessments +Modular and time-friendly   </vt:lpstr>
      <vt:lpstr>Lesson 2: The Causes of the American Revolution &amp; Declaration of Independence </vt:lpstr>
      <vt:lpstr>Supporting Question: How does the Declaration of Independence show the American ideals of justice and natural rights?</vt:lpstr>
      <vt:lpstr>Distribute copies of the Principles and Virtues Poster.  Ask students to read the definitions of the terms JUSTICE and NATURAL RIGHTS.  </vt:lpstr>
      <vt:lpstr>Discussion Questions:</vt:lpstr>
      <vt:lpstr>Watch the Video: Causes of the American Revolution</vt:lpstr>
      <vt:lpstr>Lead students in a quick true or false check for understanding:</vt:lpstr>
      <vt:lpstr>  Display this copy of the Declaration of Independence. </vt:lpstr>
      <vt:lpstr>Distribute Handout D:  See Think Wonder</vt:lpstr>
      <vt:lpstr>Fill in the “See” Column in Handout  DD:</vt:lpstr>
      <vt:lpstr> As we read aloud from this version, write your answers to each question in the chat:   </vt:lpstr>
      <vt:lpstr>Whole Group Discussion Questions</vt:lpstr>
      <vt:lpstr>Strategies:  1. "Chunking" 2. Vocabulary support 3. Interaction through questioning</vt:lpstr>
      <vt:lpstr>The principle and virtue for this lesson are highlighted in this activity.</vt:lpstr>
      <vt:lpstr>Write a short answer to the following questions in the Chat:</vt:lpstr>
      <vt:lpstr>Sample Exemplar</vt:lpstr>
      <vt:lpstr>A</vt:lpstr>
      <vt:lpstr>https://bit.ly/3z14ctG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Placido, Tabor - Office of Teaching and Learning</cp:lastModifiedBy>
  <cp:revision>2</cp:revision>
  <dcterms:modified xsi:type="dcterms:W3CDTF">2024-10-30T19:23:35Z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d1d9429d-08ec-4d1e-acb8-a5251177d91b</vt:lpwstr>
  </property>
  <property fmtid="{D5CDD505-2E9C-101B-9397-08002B2CF9AE}" pid="4" name="MSIP_Label_eb544694-0027-44fa-bee4-2648c0363f9d_Enabled">
    <vt:lpwstr>true</vt:lpwstr>
  </property>
  <property fmtid="{D5CDD505-2E9C-101B-9397-08002B2CF9AE}" pid="5" name="MSIP_Label_eb544694-0027-44fa-bee4-2648c0363f9d_SetDate">
    <vt:lpwstr>2024-10-21T13:28:43Z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a7516e6f-8489-4b37-85ee-9d08552b22b9</vt:lpwstr>
  </property>
  <property fmtid="{D5CDD505-2E9C-101B-9397-08002B2CF9AE}" pid="10" name="MSIP_Label_eb544694-0027-44fa-bee4-2648c0363f9d_ContentBits">
    <vt:lpwstr>0</vt:lpwstr>
  </property>
</Properties>
</file>