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slideLayouts/slideLayout21.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Layouts/slideLayout22.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20.xml" ContentType="application/vnd.openxmlformats-officedocument.presentationml.slideLayout+xml"/>
  <Override PartName="/ppt/notesSlides/notesSlide25.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5.xml" ContentType="application/vnd.openxmlformats-officedocument.presentationml.notesSlide+xml"/>
  <Override PartName="/ppt/notesSlides/notesSlide27.xml" ContentType="application/vnd.openxmlformats-officedocument.presentationml.notesSlide+xml"/>
  <Override PartName="/ppt/slideLayouts/slideLayout3.xml" ContentType="application/vnd.openxmlformats-officedocument.presentationml.slideLayout+xml"/>
  <Override PartName="/ppt/notesSlides/notesSlide38.xml" ContentType="application/vnd.openxmlformats-officedocument.presentationml.notesSlide+xml"/>
  <Override PartName="/ppt/slideLayouts/slideLayout2.xml" ContentType="application/vnd.openxmlformats-officedocument.presentationml.slideLayout+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30.xml" ContentType="application/vnd.openxmlformats-officedocument.presentationml.notesSlide+xml"/>
  <Override PartName="/ppt/slideLayouts/slideLayout13.xml" ContentType="application/vnd.openxmlformats-officedocument.presentationml.slideLayout+xml"/>
  <Override PartName="/ppt/notesSlides/notesSlide32.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8.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323" r:id="rId4"/>
    <p:sldId id="324" r:id="rId5"/>
    <p:sldId id="325" r:id="rId6"/>
    <p:sldId id="326" r:id="rId7"/>
    <p:sldId id="327" r:id="rId8"/>
    <p:sldId id="328" r:id="rId9"/>
    <p:sldId id="329"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30" r:id="rId43"/>
    <p:sldId id="297" r:id="rId44"/>
    <p:sldId id="331"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2" roundtripDataSignature="AMtx7miRDHnC4DNltjNgIQj+X1D/Uz7F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66A59B-CF10-4FC6-87A9-681972C299E3}">
  <a:tblStyle styleId="{E266A59B-CF10-4FC6-87A9-681972C299E3}" styleName="Table_0">
    <a:wholeTbl>
      <a:tcTxStyle b="off" i="off">
        <a:font>
          <a:latin typeface="Franklin Gothic Medium"/>
          <a:ea typeface="Franklin Gothic Medium"/>
          <a:cs typeface="Franklin Gothic Mediu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Franklin Gothic Medium"/>
          <a:ea typeface="Franklin Gothic Medium"/>
          <a:cs typeface="Franklin Gothic Medium"/>
        </a:font>
        <a:schemeClr val="lt1"/>
      </a:tcTxStyle>
      <a:tcStyle>
        <a:tcBdr/>
        <a:fill>
          <a:solidFill>
            <a:schemeClr val="accent1"/>
          </a:solidFill>
        </a:fill>
      </a:tcStyle>
    </a:lastCol>
    <a:firstCol>
      <a:tcTxStyle b="on" i="off">
        <a:font>
          <a:latin typeface="Franklin Gothic Medium"/>
          <a:ea typeface="Franklin Gothic Medium"/>
          <a:cs typeface="Franklin Gothic Medium"/>
        </a:font>
        <a:schemeClr val="lt1"/>
      </a:tcTxStyle>
      <a:tcStyle>
        <a:tcBdr/>
        <a:fill>
          <a:solidFill>
            <a:schemeClr val="accent1"/>
          </a:solidFill>
        </a:fill>
      </a:tcStyle>
    </a:firstCol>
    <a:lastRow>
      <a:tcTxStyle b="on" i="off">
        <a:font>
          <a:latin typeface="Franklin Gothic Medium"/>
          <a:ea typeface="Franklin Gothic Medium"/>
          <a:cs typeface="Franklin Gothic Mediu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Medium"/>
          <a:ea typeface="Franklin Gothic Medium"/>
          <a:cs typeface="Franklin Gothic Mediu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75" autoAdjust="0"/>
  </p:normalViewPr>
  <p:slideViewPr>
    <p:cSldViewPr snapToGrid="0">
      <p:cViewPr varScale="1">
        <p:scale>
          <a:sx n="76" d="100"/>
          <a:sy n="76" d="100"/>
        </p:scale>
        <p:origin x="216"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84" Type="http://schemas.openxmlformats.org/officeDocument/2006/relationships/viewProps" Target="viewProps.xml"/><Relationship Id="rId42" Type="http://schemas.openxmlformats.org/officeDocument/2006/relationships/slide" Target="slides/slide41.xml"/><Relationship Id="rId89" Type="http://schemas.openxmlformats.org/officeDocument/2006/relationships/customXml" Target="../customXml/item3.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32" Type="http://schemas.openxmlformats.org/officeDocument/2006/relationships/slide" Target="slides/slide31.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87" Type="http://schemas.openxmlformats.org/officeDocument/2006/relationships/customXml" Target="../customXml/item1.xml"/><Relationship Id="rId5" Type="http://schemas.openxmlformats.org/officeDocument/2006/relationships/slide" Target="slides/slide4.xml"/><Relationship Id="rId82" Type="http://customschemas.google.com/relationships/presentationmetadata" Target="metadata"/><Relationship Id="rId90" Type="http://schemas.openxmlformats.org/officeDocument/2006/relationships/customXml" Target="../customXml/item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86" Type="http://schemas.openxmlformats.org/officeDocument/2006/relationships/tableStyles" Target="tableStyles.xml"/><Relationship Id="rId44" Type="http://schemas.openxmlformats.org/officeDocument/2006/relationships/slide" Target="slides/slide43.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slide" Target="slides/slide42.xml"/><Relationship Id="rId8" Type="http://schemas.openxmlformats.org/officeDocument/2006/relationships/slide" Target="slides/slide7.xml"/><Relationship Id="rId85" Type="http://schemas.openxmlformats.org/officeDocument/2006/relationships/theme" Target="theme/theme1.xml"/><Relationship Id="rId3" Type="http://schemas.openxmlformats.org/officeDocument/2006/relationships/slide" Target="slides/slide2.xml"/><Relationship Id="rId46" Type="http://schemas.openxmlformats.org/officeDocument/2006/relationships/notesMaster" Target="notesMasters/notesMaster1.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slide" Target="slides/slide37.xml"/><Relationship Id="rId20" Type="http://schemas.openxmlformats.org/officeDocument/2006/relationships/slide" Target="slides/slide19.xml"/><Relationship Id="rId83" Type="http://schemas.openxmlformats.org/officeDocument/2006/relationships/presProps" Target="presProps.xml"/><Relationship Id="rId41" Type="http://schemas.openxmlformats.org/officeDocument/2006/relationships/slide" Target="slides/slide40.xml"/><Relationship Id="rId88"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5"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eric.ed.gov/?id=EJ779938"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s://doi.org/10.1080/10476210802425628"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1" name="Google Shape;1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p>
          <a:p>
            <a:pPr marL="0" lvl="0" indent="0" algn="l" rtl="0">
              <a:lnSpc>
                <a:spcPct val="100000"/>
              </a:lnSpc>
              <a:spcBef>
                <a:spcPts val="0"/>
              </a:spcBef>
              <a:spcAft>
                <a:spcPts val="0"/>
              </a:spcAft>
              <a:buSzPts val="1400"/>
              <a:buNone/>
            </a:pPr>
            <a:r>
              <a:rPr lang="en-US" sz="1200" b="1" i="0" dirty="0">
                <a:solidFill>
                  <a:schemeClr val="dk1"/>
                </a:solidFill>
                <a:latin typeface="Calibri"/>
                <a:ea typeface="Calibri"/>
                <a:cs typeface="Calibri"/>
                <a:sym typeface="Calibri"/>
              </a:rPr>
              <a:t>Let’s talk about why we are focusing on engaging families in math.</a:t>
            </a:r>
          </a:p>
          <a:p>
            <a:pPr marL="0" lvl="0" indent="0" algn="l" rtl="0">
              <a:lnSpc>
                <a:spcPct val="100000"/>
              </a:lnSpc>
              <a:spcBef>
                <a:spcPts val="0"/>
              </a:spcBef>
              <a:spcAft>
                <a:spcPts val="0"/>
              </a:spcAft>
              <a:buSzPts val="1400"/>
              <a:buNone/>
            </a:pPr>
            <a:endParaRPr lang="en-US" sz="1200" b="1"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In the past, math was often taught as a set of rules to follow, but that's not what mathematics really is or how it’s taught today. Mathematics is about puzzling over problems, trying multiple strategies, and finding solutions.  </a:t>
            </a:r>
            <a:endParaRPr dirty="0"/>
          </a:p>
          <a:p>
            <a:pPr marL="0" lvl="0" indent="0" algn="l" rtl="0">
              <a:lnSpc>
                <a:spcPct val="100000"/>
              </a:lnSpc>
              <a:spcBef>
                <a:spcPts val="0"/>
              </a:spcBef>
              <a:spcAft>
                <a:spcPts val="0"/>
              </a:spcAft>
              <a:buSzPts val="1400"/>
              <a:buNone/>
            </a:pPr>
            <a:endParaRPr b="0" i="0" dirty="0"/>
          </a:p>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Early math skills are essential to children’s learning and success in school (</a:t>
            </a:r>
            <a:r>
              <a:rPr lang="en-US" sz="1200" b="0" i="0" dirty="0" err="1">
                <a:solidFill>
                  <a:schemeClr val="dk1"/>
                </a:solidFill>
                <a:latin typeface="Calibri"/>
                <a:ea typeface="Calibri"/>
                <a:cs typeface="Calibri"/>
                <a:sym typeface="Calibri"/>
              </a:rPr>
              <a:t>Claessens</a:t>
            </a:r>
            <a:r>
              <a:rPr lang="en-US" sz="1200" b="0" i="0" dirty="0">
                <a:solidFill>
                  <a:schemeClr val="dk1"/>
                </a:solidFill>
                <a:latin typeface="Calibri"/>
                <a:ea typeface="Calibri"/>
                <a:cs typeface="Calibri"/>
                <a:sym typeface="Calibri"/>
              </a:rPr>
              <a:t> &amp; Engel, 2013). Early math skills predict later math performance, as well as success in other subjects (Duncan et al., 2007).  </a:t>
            </a:r>
            <a:endParaRPr b="0" i="0" dirty="0"/>
          </a:p>
          <a:p>
            <a:pPr marL="0" lvl="0" indent="0" algn="l" rtl="0">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dirty="0">
                <a:solidFill>
                  <a:schemeClr val="dk1"/>
                </a:solidFill>
                <a:latin typeface="Calibri"/>
                <a:ea typeface="Calibri"/>
                <a:cs typeface="Calibri"/>
                <a:sym typeface="Calibri"/>
              </a:rPr>
              <a:t>Mathematics achievement is particularly important for students in Kentucky. Math skills are important not just for future success in school, but for employment in growing sectors of the workforce. </a:t>
            </a:r>
            <a:endParaRPr dirty="0"/>
          </a:p>
          <a:p>
            <a:pPr marL="0" lvl="0" indent="0" algn="l" rtl="0">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err="1"/>
              <a:t>Claessens</a:t>
            </a:r>
            <a:r>
              <a:rPr lang="en-US" dirty="0"/>
              <a:t>, A., &amp; Engel, M. (2013). How Important Is Where You Start? Early Mathematics Knowledge and Later School Success. </a:t>
            </a:r>
            <a:r>
              <a:rPr lang="en-US" i="1" dirty="0"/>
              <a:t>Teachers College Record</a:t>
            </a:r>
            <a:r>
              <a:rPr lang="en-US" dirty="0"/>
              <a:t>, </a:t>
            </a:r>
            <a:r>
              <a:rPr lang="en-US" i="1" dirty="0"/>
              <a:t>115</a:t>
            </a:r>
            <a:r>
              <a:rPr lang="en-US" dirty="0"/>
              <a:t>(6).</a:t>
            </a:r>
            <a:endParaRPr dirty="0"/>
          </a:p>
          <a:p>
            <a:pPr marL="0" lvl="0" indent="0" algn="l" rtl="0">
              <a:lnSpc>
                <a:spcPct val="100000"/>
              </a:lnSpc>
              <a:spcBef>
                <a:spcPts val="0"/>
              </a:spcBef>
              <a:spcAft>
                <a:spcPts val="0"/>
              </a:spcAft>
              <a:buSzPts val="1400"/>
              <a:buNone/>
            </a:pPr>
            <a:endParaRPr b="0" i="0"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Duncan, G. J., </a:t>
            </a:r>
            <a:r>
              <a:rPr lang="en-US" sz="1200" dirty="0" err="1">
                <a:solidFill>
                  <a:schemeClr val="dk1"/>
                </a:solidFill>
                <a:latin typeface="Calibri"/>
                <a:ea typeface="Calibri"/>
                <a:cs typeface="Calibri"/>
                <a:sym typeface="Calibri"/>
              </a:rPr>
              <a:t>Dowsett</a:t>
            </a:r>
            <a:r>
              <a:rPr lang="en-US" sz="1200" dirty="0">
                <a:solidFill>
                  <a:schemeClr val="dk1"/>
                </a:solidFill>
                <a:latin typeface="Calibri"/>
                <a:ea typeface="Calibri"/>
                <a:cs typeface="Calibri"/>
                <a:sym typeface="Calibri"/>
              </a:rPr>
              <a:t>, C. J., </a:t>
            </a:r>
            <a:r>
              <a:rPr lang="en-US" sz="1200" dirty="0" err="1">
                <a:solidFill>
                  <a:schemeClr val="dk1"/>
                </a:solidFill>
                <a:latin typeface="Calibri"/>
                <a:ea typeface="Calibri"/>
                <a:cs typeface="Calibri"/>
                <a:sym typeface="Calibri"/>
              </a:rPr>
              <a:t>Claessens</a:t>
            </a:r>
            <a:r>
              <a:rPr lang="en-US" sz="1200" dirty="0">
                <a:solidFill>
                  <a:schemeClr val="dk1"/>
                </a:solidFill>
                <a:latin typeface="Calibri"/>
                <a:ea typeface="Calibri"/>
                <a:cs typeface="Calibri"/>
                <a:sym typeface="Calibri"/>
              </a:rPr>
              <a:t>, A., Magnuson, K., Huston, A. C., </a:t>
            </a:r>
            <a:r>
              <a:rPr lang="en-US" sz="1200" dirty="0" err="1">
                <a:solidFill>
                  <a:schemeClr val="dk1"/>
                </a:solidFill>
                <a:latin typeface="Calibri"/>
                <a:ea typeface="Calibri"/>
                <a:cs typeface="Calibri"/>
                <a:sym typeface="Calibri"/>
              </a:rPr>
              <a:t>Klebanov</a:t>
            </a:r>
            <a:r>
              <a:rPr lang="en-US" sz="1200" dirty="0">
                <a:solidFill>
                  <a:schemeClr val="dk1"/>
                </a:solidFill>
                <a:latin typeface="Calibri"/>
                <a:ea typeface="Calibri"/>
                <a:cs typeface="Calibri"/>
                <a:sym typeface="Calibri"/>
              </a:rPr>
              <a:t>, P., . . . </a:t>
            </a:r>
            <a:r>
              <a:rPr lang="en-US" sz="1200" dirty="0" err="1">
                <a:solidFill>
                  <a:schemeClr val="dk1"/>
                </a:solidFill>
                <a:latin typeface="Calibri"/>
                <a:ea typeface="Calibri"/>
                <a:cs typeface="Calibri"/>
                <a:sym typeface="Calibri"/>
              </a:rPr>
              <a:t>Japel</a:t>
            </a:r>
            <a:r>
              <a:rPr lang="en-US" sz="1200" dirty="0">
                <a:solidFill>
                  <a:schemeClr val="dk1"/>
                </a:solidFill>
                <a:latin typeface="Calibri"/>
                <a:ea typeface="Calibri"/>
                <a:cs typeface="Calibri"/>
                <a:sym typeface="Calibri"/>
              </a:rPr>
              <a:t>, C. (2007). School readiness and later achievement. </a:t>
            </a:r>
            <a:r>
              <a:rPr lang="en-US" sz="1200" i="1" dirty="0">
                <a:solidFill>
                  <a:schemeClr val="dk1"/>
                </a:solidFill>
                <a:latin typeface="Calibri"/>
                <a:ea typeface="Calibri"/>
                <a:cs typeface="Calibri"/>
                <a:sym typeface="Calibri"/>
              </a:rPr>
              <a:t>Developmental Psychology, 43</a:t>
            </a:r>
            <a:r>
              <a:rPr lang="en-US" sz="1200" dirty="0">
                <a:solidFill>
                  <a:schemeClr val="dk1"/>
                </a:solidFill>
                <a:latin typeface="Calibri"/>
                <a:ea typeface="Calibri"/>
                <a:cs typeface="Calibri"/>
                <a:sym typeface="Calibri"/>
              </a:rPr>
              <a:t>(6), 1428-1446. </a:t>
            </a:r>
            <a:r>
              <a:rPr lang="en-US" sz="1200" u="sng" dirty="0">
                <a:solidFill>
                  <a:schemeClr val="dk1"/>
                </a:solidFill>
                <a:latin typeface="Calibri"/>
                <a:ea typeface="Calibri"/>
                <a:cs typeface="Calibri"/>
                <a:sym typeface="Calibri"/>
                <a:hlinkClick r:id="rId3"/>
              </a:rPr>
              <a:t>https://eric.ed.gov/?id=EJ779938</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0" i="0" dirty="0"/>
          </a:p>
          <a:p>
            <a:pPr marL="0" lvl="0" indent="0" algn="l" rtl="0">
              <a:lnSpc>
                <a:spcPct val="100000"/>
              </a:lnSpc>
              <a:spcBef>
                <a:spcPts val="0"/>
              </a:spcBef>
              <a:spcAft>
                <a:spcPts val="0"/>
              </a:spcAft>
              <a:buSzPts val="1400"/>
              <a:buNone/>
            </a:pPr>
            <a:endParaRPr dirty="0"/>
          </a:p>
        </p:txBody>
      </p:sp>
      <p:sp>
        <p:nvSpPr>
          <p:cNvPr id="570" name="Google Shape;57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b="0" dirty="0"/>
              <a:t>Now let’s review the goal of the KY Family Math Nights and why we think they are important. Family Math Nights are intended to engage the broader community (such as family members and community leaders) in understanding the importance of mathematics and learning how best to support their children in learning math.</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0" dirty="0"/>
              <a:t>From the research, we know that children who believe they can be successful in math will put in more effort and engage in productive struggle, which leads to better mathematics performance. Students who perform better in math in elementary school are more likely to succeed in middle and high school. Success in high school leads to higher incomes and opportunity in a growing number of STEM and non-STEM jobs.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Source: https://ies.ed.gov/ncee/edlabs/infographics/pdf/REL_AP_Supporting_Your_Child_in_Developing_Math_Skills_for_Future_Success.pdf</a:t>
            </a:r>
            <a:endParaRPr dirty="0"/>
          </a:p>
          <a:p>
            <a:pPr marL="0" lvl="0" indent="0" algn="l" rtl="0">
              <a:lnSpc>
                <a:spcPct val="100000"/>
              </a:lnSpc>
              <a:spcBef>
                <a:spcPts val="0"/>
              </a:spcBef>
              <a:spcAft>
                <a:spcPts val="0"/>
              </a:spcAft>
              <a:buSzPts val="1400"/>
              <a:buNone/>
            </a:pPr>
            <a:endParaRPr dirty="0"/>
          </a:p>
        </p:txBody>
      </p:sp>
      <p:sp>
        <p:nvSpPr>
          <p:cNvPr id="578" name="Google Shape;5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We also know that families are natural math role models, and they can support their children in developing math skills by praising effort and modeling positive math attitudes, encouraging children to seek help and try new strategies, and confronting stereotypes about who is good at math.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So we want families  to understand the importance of math and feel comfortable and confident in supporting your children to learn math. </a:t>
            </a:r>
            <a:endParaRPr dirty="0"/>
          </a:p>
        </p:txBody>
      </p:sp>
      <p:sp>
        <p:nvSpPr>
          <p:cNvPr id="587" name="Google Shape;58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One way families can support children’s math learning is by promoting positive math attitudes and adopting a growth mindset.</a:t>
            </a:r>
            <a:endParaRPr dirty="0"/>
          </a:p>
        </p:txBody>
      </p:sp>
      <p:sp>
        <p:nvSpPr>
          <p:cNvPr id="594" name="Google Shape;5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sz="1200" dirty="0">
                <a:solidFill>
                  <a:schemeClr val="dk1"/>
                </a:solidFill>
                <a:latin typeface="Calibri"/>
                <a:ea typeface="Calibri"/>
                <a:cs typeface="Calibri"/>
                <a:sym typeface="Calibri"/>
              </a:rPr>
              <a:t>When </a:t>
            </a:r>
            <a:r>
              <a:rPr lang="en-US" sz="1200" b="0" dirty="0">
                <a:solidFill>
                  <a:schemeClr val="dk1"/>
                </a:solidFill>
                <a:latin typeface="Calibri"/>
                <a:ea typeface="Calibri"/>
                <a:cs typeface="Calibri"/>
                <a:sym typeface="Calibri"/>
              </a:rPr>
              <a:t>students are learning math, how adults talk to them about the subject really matters. Research studies have found that adults’ reactions to a student’s work will impact the student’s achievement and attitudes toward the subject.  For example, if a child is learning something new in math and asks a parent for help, some parents may react by saying that they are not good at math, or that they don’t know how to do the “new math”. While they may feel this way, it is important for them to think about what </a:t>
            </a:r>
            <a:r>
              <a:rPr lang="en-US" sz="1200" dirty="0">
                <a:solidFill>
                  <a:schemeClr val="dk1"/>
                </a:solidFill>
                <a:latin typeface="Calibri"/>
                <a:ea typeface="Calibri"/>
                <a:cs typeface="Calibri"/>
                <a:sym typeface="Calibri"/>
              </a:rPr>
              <a:t>this communicates to the child. If the parent doesn’t react positively, how can we expect the child to react positively?</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In addition to paying attention to how we react when children ask us for help with their work, we need to pay attention to how we communicate our expectations for them. When a child is struggling with math, a parent or teacher may try to </a:t>
            </a:r>
            <a:r>
              <a:rPr lang="en-US" sz="1200" b="0" i="1" dirty="0">
                <a:solidFill>
                  <a:schemeClr val="dk1"/>
                </a:solidFill>
                <a:latin typeface="Calibri"/>
                <a:ea typeface="Calibri"/>
                <a:cs typeface="Calibri"/>
                <a:sym typeface="Calibri"/>
              </a:rPr>
              <a:t>comfort </a:t>
            </a:r>
            <a:r>
              <a:rPr lang="en-US" sz="1200" b="0" dirty="0">
                <a:solidFill>
                  <a:schemeClr val="dk1"/>
                </a:solidFill>
                <a:latin typeface="Calibri"/>
                <a:ea typeface="Calibri"/>
                <a:cs typeface="Calibri"/>
                <a:sym typeface="Calibri"/>
              </a:rPr>
              <a:t>the student instead of offering strategies to succeed in math.  For instance, take the phrase we may all have heard: “Plenty of people have trouble in math but go on to be very successful in other fields.” This communicates that you have low expectations for students in math, so why should they try harder? Parents can use phrases like “I know this is hard, maybe you can try another way to solve the problem?” or “I know this is hard, but you are learning something new, and sometimes that takes a lot of work. ” </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Blackwell, L. S., </a:t>
            </a:r>
            <a:r>
              <a:rPr lang="en-US" sz="1200" dirty="0" err="1">
                <a:solidFill>
                  <a:schemeClr val="dk1"/>
                </a:solidFill>
                <a:latin typeface="Calibri"/>
                <a:ea typeface="Calibri"/>
                <a:cs typeface="Calibri"/>
                <a:sym typeface="Calibri"/>
              </a:rPr>
              <a:t>Trzesniewski</a:t>
            </a:r>
            <a:r>
              <a:rPr lang="en-US" sz="1200" dirty="0">
                <a:solidFill>
                  <a:schemeClr val="dk1"/>
                </a:solidFill>
                <a:latin typeface="Calibri"/>
                <a:ea typeface="Calibri"/>
                <a:cs typeface="Calibri"/>
                <a:sym typeface="Calibri"/>
              </a:rPr>
              <a:t>, K. H., &amp; Dweck, C. S. (2007). Implicit theories of intelligence predict achievement across an adolescent transition: A longitudinal study and an intervention. </a:t>
            </a:r>
            <a:r>
              <a:rPr lang="en-US" sz="1200" i="1" dirty="0">
                <a:solidFill>
                  <a:schemeClr val="dk1"/>
                </a:solidFill>
                <a:latin typeface="Calibri"/>
                <a:ea typeface="Calibri"/>
                <a:cs typeface="Calibri"/>
                <a:sym typeface="Calibri"/>
              </a:rPr>
              <a:t>Child Development, 78</a:t>
            </a:r>
            <a:r>
              <a:rPr lang="en-US" sz="1200" dirty="0">
                <a:solidFill>
                  <a:schemeClr val="dk1"/>
                </a:solidFill>
                <a:latin typeface="Calibri"/>
                <a:ea typeface="Calibri"/>
                <a:cs typeface="Calibri"/>
                <a:sym typeface="Calibri"/>
              </a:rPr>
              <a:t>, 246-263.</a:t>
            </a:r>
            <a:endParaRPr dirty="0"/>
          </a:p>
          <a:p>
            <a:pPr marL="0" lvl="0" indent="0" algn="l" rtl="0">
              <a:lnSpc>
                <a:spcPct val="100000"/>
              </a:lnSpc>
              <a:spcBef>
                <a:spcPts val="0"/>
              </a:spcBef>
              <a:spcAft>
                <a:spcPts val="0"/>
              </a:spcAft>
              <a:buSzPts val="1400"/>
              <a:buNone/>
            </a:pPr>
            <a:endParaRPr dirty="0"/>
          </a:p>
        </p:txBody>
      </p:sp>
      <p:sp>
        <p:nvSpPr>
          <p:cNvPr id="602" name="Google Shape;60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sz="1200" dirty="0"/>
              <a:t>When we are engaging children in math, it is important to reflect on how we are approaching the subject and the attitudes we hold </a:t>
            </a:r>
            <a:r>
              <a:rPr lang="en-US" sz="1200" b="0" dirty="0"/>
              <a:t>about math. There are two ways we categorize these attitudes, a fixed mindset and a growth mindset.</a:t>
            </a:r>
            <a:endParaRPr dirty="0"/>
          </a:p>
          <a:p>
            <a:pPr marL="0" lvl="0" indent="0" algn="l" rtl="0">
              <a:lnSpc>
                <a:spcPct val="100000"/>
              </a:lnSpc>
              <a:spcBef>
                <a:spcPts val="400"/>
              </a:spcBef>
              <a:spcAft>
                <a:spcPts val="0"/>
              </a:spcAft>
              <a:buSzPts val="1400"/>
              <a:buNone/>
            </a:pPr>
            <a:r>
              <a:rPr lang="en-US" sz="1200" b="0" dirty="0"/>
              <a:t>When a person has a fixed mindset, he believes his accomplishments are based on some innate traits and that his successes are made with little to no effort and based on his intelligence. People just are the way they are. Successful people are born to be successful.</a:t>
            </a:r>
            <a:endParaRPr dirty="0"/>
          </a:p>
          <a:p>
            <a:pPr marL="0" lvl="0" indent="0" algn="l" rtl="0">
              <a:lnSpc>
                <a:spcPct val="100000"/>
              </a:lnSpc>
              <a:spcBef>
                <a:spcPts val="400"/>
              </a:spcBef>
              <a:spcAft>
                <a:spcPts val="0"/>
              </a:spcAft>
              <a:buSzPts val="1400"/>
              <a:buNone/>
            </a:pPr>
            <a:endParaRPr sz="1200" b="0" dirty="0"/>
          </a:p>
          <a:p>
            <a:pPr marL="0" lvl="0" indent="0" algn="l" rtl="0">
              <a:lnSpc>
                <a:spcPct val="100000"/>
              </a:lnSpc>
              <a:spcBef>
                <a:spcPts val="400"/>
              </a:spcBef>
              <a:spcAft>
                <a:spcPts val="0"/>
              </a:spcAft>
              <a:buSzPts val="1400"/>
              <a:buNone/>
            </a:pPr>
            <a:r>
              <a:rPr lang="en-US" sz="1200" b="0" dirty="0"/>
              <a:t>With a growth mindset, a person believes she has the ability to succeed through hard work. While intelligence and innate traits may play a part, success is a result of hard work and time spent on a task or subject. Successful people are not born, they are made. </a:t>
            </a:r>
            <a:endParaRPr dirty="0"/>
          </a:p>
          <a:p>
            <a:pPr marL="0" lvl="0" indent="0" algn="l" rtl="0">
              <a:lnSpc>
                <a:spcPct val="100000"/>
              </a:lnSpc>
              <a:spcBef>
                <a:spcPts val="400"/>
              </a:spcBef>
              <a:spcAft>
                <a:spcPts val="0"/>
              </a:spcAft>
              <a:buSzPts val="1400"/>
              <a:buNone/>
            </a:pPr>
            <a:endParaRPr sz="1200" dirty="0"/>
          </a:p>
          <a:p>
            <a:pPr marL="0" lvl="0" indent="0" algn="l" rtl="0">
              <a:lnSpc>
                <a:spcPct val="100000"/>
              </a:lnSpc>
              <a:spcBef>
                <a:spcPts val="400"/>
              </a:spcBef>
              <a:spcAft>
                <a:spcPts val="0"/>
              </a:spcAft>
              <a:buSzPts val="1400"/>
              <a:buNone/>
            </a:pPr>
            <a:r>
              <a:rPr lang="en-US" sz="1200" dirty="0"/>
              <a:t>Often, adults talk about the ability to learn math as something that is fixed within a child, possibly using phrases that sound reassuring such as, “You completed that problem because you are really smart” or “You're good at so many other things, </a:t>
            </a:r>
            <a:r>
              <a:rPr lang="en-US" sz="1200" b="0" dirty="0"/>
              <a:t>maybe math just isn’t your subject.”  However, these phrases are not the best way to encourage young children. They are promoting the fixed mindset.  Phrases such as “You completed that problem so fast! I bet you worked really hard at it,” or “I know you are struggling with math, maybe you need to try a new strategy/study method to get better” are phrases that promote a growth mindset</a:t>
            </a:r>
            <a:r>
              <a:rPr lang="en-US" sz="1200" dirty="0"/>
              <a:t>.</a:t>
            </a:r>
            <a:endParaRPr dirty="0"/>
          </a:p>
          <a:p>
            <a:pPr marL="0" lvl="0" indent="0" algn="l" rtl="0">
              <a:lnSpc>
                <a:spcPct val="100000"/>
              </a:lnSpc>
              <a:spcBef>
                <a:spcPts val="400"/>
              </a:spcBef>
              <a:spcAft>
                <a:spcPts val="0"/>
              </a:spcAft>
              <a:buSzPts val="1400"/>
              <a:buNone/>
            </a:pPr>
            <a:endParaRPr dirty="0"/>
          </a:p>
          <a:p>
            <a:pPr marL="0" lvl="0" indent="0" algn="l" rtl="0">
              <a:lnSpc>
                <a:spcPct val="100000"/>
              </a:lnSpc>
              <a:spcBef>
                <a:spcPts val="0"/>
              </a:spcBef>
              <a:spcAft>
                <a:spcPts val="0"/>
              </a:spcAft>
              <a:buSzPts val="1400"/>
              <a:buNone/>
            </a:pPr>
            <a:r>
              <a:rPr lang="en-US" dirty="0"/>
              <a:t>The main message is that we want to praise children’s effort, not intelligence. We all can and should tell our kids they are smart; don’t stop doing that, but try to include praise on their efforts too.</a:t>
            </a:r>
            <a:endParaRPr dirty="0"/>
          </a:p>
        </p:txBody>
      </p:sp>
      <p:sp>
        <p:nvSpPr>
          <p:cNvPr id="613" name="Google Shape;61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that you have an understanding of the importance of math attitudes and growth mindset, I’m going to share the opening presentation for our Kentucky Family Math nights. As you listen and engage with the presentation please wear 2 hats. First as a learner think of yourself as a student and family member and consider… As a facilitator of the math night, consider….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content of the presentation is based on the ideas we just discussed – building awareness about math attitudes and growth mindset and how families can shift their attitudes and mindsets to support their children. </a:t>
            </a:r>
            <a:endParaRPr dirty="0"/>
          </a:p>
        </p:txBody>
      </p:sp>
      <p:sp>
        <p:nvSpPr>
          <p:cNvPr id="636" name="Google Shape;6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719756a6e6_5_244:notes"/>
          <p:cNvSpPr>
            <a:spLocks noGrp="1" noRot="1" noChangeAspect="1"/>
          </p:cNvSpPr>
          <p:nvPr>
            <p:ph type="sldImg" idx="2"/>
          </p:nvPr>
        </p:nvSpPr>
        <p:spPr>
          <a:xfrm>
            <a:off x="3106738" y="134938"/>
            <a:ext cx="646112" cy="3635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719756a6e6_5_244:notes"/>
          <p:cNvSpPr txBox="1">
            <a:spLocks noGrp="1"/>
          </p:cNvSpPr>
          <p:nvPr>
            <p:ph type="body" idx="1"/>
          </p:nvPr>
        </p:nvSpPr>
        <p:spPr>
          <a:xfrm>
            <a:off x="685801" y="517981"/>
            <a:ext cx="5486400" cy="423900"/>
          </a:xfrm>
          <a:prstGeom prst="rect">
            <a:avLst/>
          </a:prstGeom>
          <a:noFill/>
          <a:ln>
            <a:noFill/>
          </a:ln>
        </p:spPr>
        <p:txBody>
          <a:bodyPr spcFirstLastPara="1" wrap="square" lIns="64350" tIns="32175" rIns="64350" bIns="32175" anchor="t" anchorCtr="0">
            <a:noAutofit/>
          </a:bodyPr>
          <a:lstStyle/>
          <a:p>
            <a:pPr marL="0" marR="0" lvl="0" indent="0" algn="l" rtl="0">
              <a:lnSpc>
                <a:spcPct val="100000"/>
              </a:lnSpc>
              <a:spcBef>
                <a:spcPts val="0"/>
              </a:spcBef>
              <a:spcAft>
                <a:spcPts val="0"/>
              </a:spcAft>
              <a:buClr>
                <a:schemeClr val="dk1"/>
              </a:buClr>
              <a:buSzPts val="800"/>
              <a:buFont typeface="Calibri"/>
              <a:buNone/>
            </a:pPr>
            <a:r>
              <a:rPr lang="en-US" b="1" dirty="0"/>
              <a:t>Talking points: </a:t>
            </a:r>
          </a:p>
          <a:p>
            <a:pPr marL="0" marR="0" lvl="0" indent="0" algn="l" rtl="0">
              <a:lnSpc>
                <a:spcPct val="100000"/>
              </a:lnSpc>
              <a:spcBef>
                <a:spcPts val="0"/>
              </a:spcBef>
              <a:spcAft>
                <a:spcPts val="0"/>
              </a:spcAft>
              <a:buClr>
                <a:schemeClr val="dk1"/>
              </a:buClr>
              <a:buSzPts val="800"/>
              <a:buFont typeface="Calibri"/>
              <a:buNone/>
            </a:pPr>
            <a:r>
              <a:rPr lang="en-US" b="1" dirty="0"/>
              <a:t>The first things we do for our presentation is a little icebreaker – now we ask families to think about which book they identify with as a math learner. This may reveal some initial math attitudes and ideas about math  learning. </a:t>
            </a:r>
          </a:p>
          <a:p>
            <a:pPr marL="0" marR="0" lvl="0" indent="0" algn="l" rtl="0">
              <a:lnSpc>
                <a:spcPct val="100000"/>
              </a:lnSpc>
              <a:spcBef>
                <a:spcPts val="0"/>
              </a:spcBef>
              <a:spcAft>
                <a:spcPts val="0"/>
              </a:spcAft>
              <a:buClr>
                <a:schemeClr val="dk1"/>
              </a:buClr>
              <a:buSzPts val="800"/>
              <a:buFont typeface="Calibri"/>
              <a:buNone/>
            </a:pPr>
            <a:r>
              <a:rPr lang="en-US" dirty="0"/>
              <a:t>As you have dinner and get settled in for activities, we want you to talk with the others sitting close to you. If this is virtual, the dinner will not apply.</a:t>
            </a:r>
            <a:endParaRPr dirty="0"/>
          </a:p>
          <a:p>
            <a:pPr marL="0" marR="0" lvl="0" indent="0" algn="l" rtl="0">
              <a:lnSpc>
                <a:spcPct val="100000"/>
              </a:lnSpc>
              <a:spcBef>
                <a:spcPts val="0"/>
              </a:spcBef>
              <a:spcAft>
                <a:spcPts val="0"/>
              </a:spcAft>
              <a:buClr>
                <a:schemeClr val="dk1"/>
              </a:buClr>
              <a:buSzPts val="800"/>
              <a:buFont typeface="Calibri"/>
              <a:buNone/>
            </a:pPr>
            <a:r>
              <a:rPr lang="en-US" dirty="0"/>
              <a:t>To kick things off, introduce yourself and share which book you identify with when you think of being a math learner.  </a:t>
            </a:r>
            <a:endParaRPr dirty="0"/>
          </a:p>
          <a:p>
            <a:pPr marL="0" marR="0" lvl="0" indent="0" algn="l" rtl="0">
              <a:lnSpc>
                <a:spcPct val="100000"/>
              </a:lnSpc>
              <a:spcBef>
                <a:spcPts val="0"/>
              </a:spcBef>
              <a:spcAft>
                <a:spcPts val="0"/>
              </a:spcAft>
              <a:buClr>
                <a:schemeClr val="dk1"/>
              </a:buClr>
              <a:buSzPts val="800"/>
              <a:buFont typeface="Calibri"/>
              <a:buNone/>
            </a:pPr>
            <a:r>
              <a:rPr lang="en-US" dirty="0"/>
              <a:t>When you think of learning math are you…</a:t>
            </a:r>
            <a:endParaRPr dirty="0"/>
          </a:p>
          <a:p>
            <a:pPr marL="114300" marR="0" lvl="0" indent="-114300" algn="l" rtl="0">
              <a:lnSpc>
                <a:spcPct val="100000"/>
              </a:lnSpc>
              <a:spcBef>
                <a:spcPts val="0"/>
              </a:spcBef>
              <a:spcAft>
                <a:spcPts val="0"/>
              </a:spcAft>
              <a:buClr>
                <a:schemeClr val="dk1"/>
              </a:buClr>
              <a:buSzPts val="800"/>
              <a:buFont typeface="Arial"/>
              <a:buChar char="•"/>
            </a:pPr>
            <a:r>
              <a:rPr lang="en-US" dirty="0"/>
              <a:t>The Little Engine That Could?</a:t>
            </a:r>
            <a:endParaRPr dirty="0"/>
          </a:p>
          <a:p>
            <a:pPr marL="114300" marR="0" lvl="0" indent="-114300" algn="l" rtl="0">
              <a:lnSpc>
                <a:spcPct val="100000"/>
              </a:lnSpc>
              <a:spcBef>
                <a:spcPts val="0"/>
              </a:spcBef>
              <a:spcAft>
                <a:spcPts val="0"/>
              </a:spcAft>
              <a:buClr>
                <a:schemeClr val="dk1"/>
              </a:buClr>
              <a:buSzPts val="800"/>
              <a:buFont typeface="Arial"/>
              <a:buChar char="•"/>
            </a:pPr>
            <a:r>
              <a:rPr lang="en-US" dirty="0"/>
              <a:t>Oh, The Thinks You Can Think?</a:t>
            </a:r>
            <a:endParaRPr dirty="0"/>
          </a:p>
          <a:p>
            <a:pPr marL="114300" marR="0" lvl="0" indent="-114300" algn="l" rtl="0">
              <a:lnSpc>
                <a:spcPct val="100000"/>
              </a:lnSpc>
              <a:spcBef>
                <a:spcPts val="0"/>
              </a:spcBef>
              <a:spcAft>
                <a:spcPts val="0"/>
              </a:spcAft>
              <a:buClr>
                <a:schemeClr val="dk1"/>
              </a:buClr>
              <a:buSzPts val="800"/>
              <a:buFont typeface="Arial"/>
              <a:buChar char="•"/>
            </a:pPr>
            <a:r>
              <a:rPr lang="en-US" dirty="0"/>
              <a:t>Know and Follow the Rules?</a:t>
            </a:r>
            <a:endParaRPr dirty="0"/>
          </a:p>
          <a:p>
            <a:pPr marL="114300" marR="0" lvl="0" indent="-114300" algn="l" rtl="0">
              <a:lnSpc>
                <a:spcPct val="100000"/>
              </a:lnSpc>
              <a:spcBef>
                <a:spcPts val="0"/>
              </a:spcBef>
              <a:spcAft>
                <a:spcPts val="0"/>
              </a:spcAft>
              <a:buClr>
                <a:schemeClr val="dk1"/>
              </a:buClr>
              <a:buSzPts val="800"/>
              <a:buFont typeface="Arial"/>
              <a:buChar char="•"/>
            </a:pPr>
            <a:r>
              <a:rPr lang="en-US" dirty="0"/>
              <a:t>OR Alexander and the Terrible, Horrible, No Good, Very Bad Day?</a:t>
            </a:r>
            <a:endParaRPr dirty="0"/>
          </a:p>
          <a:p>
            <a:pPr marL="0" marR="0" lvl="0" indent="0" algn="l" rtl="0">
              <a:lnSpc>
                <a:spcPct val="100000"/>
              </a:lnSpc>
              <a:spcBef>
                <a:spcPts val="0"/>
              </a:spcBef>
              <a:spcAft>
                <a:spcPts val="0"/>
              </a:spcAft>
              <a:buClr>
                <a:schemeClr val="dk1"/>
              </a:buClr>
              <a:buSzPts val="800"/>
              <a:buFont typeface="Calibri"/>
              <a:buNone/>
            </a:pPr>
            <a:endParaRPr dirty="0"/>
          </a:p>
          <a:p>
            <a:pPr marL="0" marR="0" lvl="0" indent="0" algn="l" rtl="0">
              <a:lnSpc>
                <a:spcPct val="100000"/>
              </a:lnSpc>
              <a:spcBef>
                <a:spcPts val="0"/>
              </a:spcBef>
              <a:spcAft>
                <a:spcPts val="0"/>
              </a:spcAft>
              <a:buClr>
                <a:schemeClr val="dk1"/>
              </a:buClr>
              <a:buSzPts val="800"/>
              <a:buFont typeface="Calibri"/>
              <a:buNone/>
            </a:pPr>
            <a:r>
              <a:rPr lang="en-US" dirty="0"/>
              <a:t>Once we see most of you are done with dinner, we will get started with the activities. </a:t>
            </a:r>
            <a:endParaRPr dirty="0"/>
          </a:p>
          <a:p>
            <a:pPr marL="0" lvl="0" indent="0" algn="l" rtl="0">
              <a:lnSpc>
                <a:spcPct val="100000"/>
              </a:lnSpc>
              <a:spcBef>
                <a:spcPts val="0"/>
              </a:spcBef>
              <a:spcAft>
                <a:spcPts val="0"/>
              </a:spcAft>
              <a:buSzPts val="1000"/>
              <a:buNone/>
            </a:pPr>
            <a:endParaRPr dirty="0"/>
          </a:p>
        </p:txBody>
      </p:sp>
      <p:sp>
        <p:nvSpPr>
          <p:cNvPr id="624" name="Google Shape;624;g719756a6e6_5_244:notes"/>
          <p:cNvSpPr txBox="1">
            <a:spLocks noGrp="1"/>
          </p:cNvSpPr>
          <p:nvPr>
            <p:ph type="sldNum" idx="12"/>
          </p:nvPr>
        </p:nvSpPr>
        <p:spPr>
          <a:xfrm>
            <a:off x="3884613" y="1022322"/>
            <a:ext cx="2971800" cy="54000"/>
          </a:xfrm>
          <a:prstGeom prst="rect">
            <a:avLst/>
          </a:prstGeom>
          <a:noFill/>
          <a:ln>
            <a:noFill/>
          </a:ln>
        </p:spPr>
        <p:txBody>
          <a:bodyPr spcFirstLastPara="1" wrap="square" lIns="64350" tIns="32175" rIns="64350" bIns="32175" anchor="b" anchorCtr="0">
            <a:noAutofit/>
          </a:bodyPr>
          <a:lstStyle/>
          <a:p>
            <a:pPr marL="0" lvl="0" indent="0" algn="r" rtl="0">
              <a:lnSpc>
                <a:spcPct val="100000"/>
              </a:lnSpc>
              <a:spcBef>
                <a:spcPts val="0"/>
              </a:spcBef>
              <a:spcAft>
                <a:spcPts val="0"/>
              </a:spcAft>
              <a:buSzPts val="10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Now, we’ll get started with the presentation. </a:t>
            </a:r>
            <a:r>
              <a:rPr lang="en-US" dirty="0"/>
              <a:t>Before we get into the math activities, we think it is important to talk with you about how adults’ attitudes toward math can influence children’s math learning.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“This is especially important right now since so many of our students are getting mathematical experiences outside of the traditional classroom setting.”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Source: http://readingismysuperpower.org/wp-content/uploads/2018/01/math-books-horror-section.jpg</a:t>
            </a:r>
            <a:endParaRPr dirty="0"/>
          </a:p>
        </p:txBody>
      </p:sp>
      <p:sp>
        <p:nvSpPr>
          <p:cNvPr id="648" name="Google Shape;64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sz="1200" b="0" dirty="0">
                <a:solidFill>
                  <a:schemeClr val="dk1"/>
                </a:solidFill>
                <a:latin typeface="Calibri"/>
                <a:ea typeface="Calibri"/>
                <a:cs typeface="Calibri"/>
                <a:sym typeface="Calibri"/>
              </a:rPr>
              <a:t>When students are learning math, how adults talk to them about the subject really matters. Research studies have found that an adult’s reactions to a student’s work will impact the student’s achievement and attitudes toward the subject.  For example, if a child is learning something new in math and asks a parent for help, some parents may react by saying that they are not good at math, or that they don’t know how to do the “new math.” While they may feel this way, it is important for them to think about what this communicates to the child. If the parent doesn’t react positively, how can we expect the child to react positively?</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In addition to paying attention to how we react when children ask us for help with their work, we need to pay attention to how we communicate our expectations for them. When a child is struggling with math, a parent or teacher may try to </a:t>
            </a:r>
            <a:r>
              <a:rPr lang="en-US" sz="1200" b="0" i="1" dirty="0">
                <a:solidFill>
                  <a:schemeClr val="dk1"/>
                </a:solidFill>
                <a:latin typeface="Calibri"/>
                <a:ea typeface="Calibri"/>
                <a:cs typeface="Calibri"/>
                <a:sym typeface="Calibri"/>
              </a:rPr>
              <a:t>comfort </a:t>
            </a:r>
            <a:r>
              <a:rPr lang="en-US" sz="1200" b="0" dirty="0">
                <a:solidFill>
                  <a:schemeClr val="dk1"/>
                </a:solidFill>
                <a:latin typeface="Calibri"/>
                <a:ea typeface="Calibri"/>
                <a:cs typeface="Calibri"/>
                <a:sym typeface="Calibri"/>
              </a:rPr>
              <a:t>the student instead of offering strategies to succeed in math.  For instance, take the phrase that we may all have heard: “Plenty of people have trouble in math but go on to be very successful in other fields.” This communicates that you have low expectations for students in math, so why should they try harder? Parents can use phrases like “I know this is hard, maybe you can try another way to solve the problem?” or “I know this is hard, but you are learning something new, and sometimes that takes a lot of work. ” </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Blackwell, L. S., </a:t>
            </a:r>
            <a:r>
              <a:rPr lang="en-US" sz="1200" b="0" dirty="0" err="1">
                <a:solidFill>
                  <a:schemeClr val="dk1"/>
                </a:solidFill>
                <a:latin typeface="Calibri"/>
                <a:ea typeface="Calibri"/>
                <a:cs typeface="Calibri"/>
                <a:sym typeface="Calibri"/>
              </a:rPr>
              <a:t>Trzesniewski</a:t>
            </a:r>
            <a:r>
              <a:rPr lang="en-US" sz="1200" b="0" dirty="0">
                <a:solidFill>
                  <a:schemeClr val="dk1"/>
                </a:solidFill>
                <a:latin typeface="Calibri"/>
                <a:ea typeface="Calibri"/>
                <a:cs typeface="Calibri"/>
                <a:sym typeface="Calibri"/>
              </a:rPr>
              <a:t>, K. H., &amp; Dweck, C. S. (2007). Implicit theories of intelligence predict achievement across an adolescent transition: A longitudinal study and an intervention. </a:t>
            </a:r>
            <a:r>
              <a:rPr lang="en-US" sz="1200" b="0" i="1" dirty="0">
                <a:solidFill>
                  <a:schemeClr val="dk1"/>
                </a:solidFill>
                <a:latin typeface="Calibri"/>
                <a:ea typeface="Calibri"/>
                <a:cs typeface="Calibri"/>
                <a:sym typeface="Calibri"/>
              </a:rPr>
              <a:t>Child Development, 78, </a:t>
            </a:r>
            <a:r>
              <a:rPr lang="en-US" sz="1200" b="0" dirty="0">
                <a:solidFill>
                  <a:schemeClr val="dk1"/>
                </a:solidFill>
                <a:latin typeface="Calibri"/>
                <a:ea typeface="Calibri"/>
                <a:cs typeface="Calibri"/>
                <a:sym typeface="Calibri"/>
              </a:rPr>
              <a:t>246-263.</a:t>
            </a:r>
            <a:endParaRPr dirty="0"/>
          </a:p>
          <a:p>
            <a:pPr marL="0" lvl="0" indent="0" algn="l" rtl="0">
              <a:lnSpc>
                <a:spcPct val="100000"/>
              </a:lnSpc>
              <a:spcBef>
                <a:spcPts val="0"/>
              </a:spcBef>
              <a:spcAft>
                <a:spcPts val="0"/>
              </a:spcAft>
              <a:buSzPts val="1400"/>
              <a:buNone/>
            </a:pPr>
            <a:endParaRPr dirty="0"/>
          </a:p>
        </p:txBody>
      </p:sp>
      <p:sp>
        <p:nvSpPr>
          <p:cNvPr id="657" name="Google Shape;65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sz="1200" dirty="0"/>
              <a:t>When we are engaging children in math, it is important to reflect on how we are approaching the subject and the attitudes we hold about math. There are two ways we categorize these attitudes, a fixed mindset and a growth mindset.</a:t>
            </a:r>
            <a:endParaRPr dirty="0"/>
          </a:p>
          <a:p>
            <a:pPr marL="0" lvl="0" indent="0" algn="l" rtl="0">
              <a:lnSpc>
                <a:spcPct val="100000"/>
              </a:lnSpc>
              <a:spcBef>
                <a:spcPts val="400"/>
              </a:spcBef>
              <a:spcAft>
                <a:spcPts val="0"/>
              </a:spcAft>
              <a:buSzPts val="1400"/>
              <a:buNone/>
            </a:pPr>
            <a:r>
              <a:rPr lang="en-US" sz="1200" dirty="0"/>
              <a:t>When a person has a fixed mindset, she believes her accomplishments are based on some innate traits and that</a:t>
            </a:r>
            <a:r>
              <a:rPr lang="en-US" sz="1200" b="1" dirty="0"/>
              <a:t> </a:t>
            </a:r>
            <a:r>
              <a:rPr lang="en-US" sz="1200" dirty="0"/>
              <a:t>her successes are made with little to no effort and based on her intelligence. People just are the way they are. Successful people are born to be successful.</a:t>
            </a:r>
            <a:endParaRPr dirty="0"/>
          </a:p>
          <a:p>
            <a:pPr marL="0" lvl="0" indent="0" algn="l" rtl="0">
              <a:lnSpc>
                <a:spcPct val="100000"/>
              </a:lnSpc>
              <a:spcBef>
                <a:spcPts val="400"/>
              </a:spcBef>
              <a:spcAft>
                <a:spcPts val="0"/>
              </a:spcAft>
              <a:buSzPts val="1400"/>
              <a:buNone/>
            </a:pPr>
            <a:endParaRPr sz="1200" dirty="0"/>
          </a:p>
          <a:p>
            <a:pPr marL="0" lvl="0" indent="0" algn="l" rtl="0">
              <a:lnSpc>
                <a:spcPct val="100000"/>
              </a:lnSpc>
              <a:spcBef>
                <a:spcPts val="400"/>
              </a:spcBef>
              <a:spcAft>
                <a:spcPts val="0"/>
              </a:spcAft>
              <a:buSzPts val="1400"/>
              <a:buNone/>
            </a:pPr>
            <a:r>
              <a:rPr lang="en-US" sz="1200" dirty="0"/>
              <a:t>With a growth mindset, a person believes he has the ability to succeed through hard work. While intelligence and innate traits may play a part, success is a result of hard work and time spent on a task or subject. Successful people are not born, they are made. </a:t>
            </a:r>
            <a:endParaRPr dirty="0"/>
          </a:p>
          <a:p>
            <a:pPr marL="0" lvl="0" indent="0" algn="l" rtl="0">
              <a:lnSpc>
                <a:spcPct val="100000"/>
              </a:lnSpc>
              <a:spcBef>
                <a:spcPts val="400"/>
              </a:spcBef>
              <a:spcAft>
                <a:spcPts val="0"/>
              </a:spcAft>
              <a:buSzPts val="1400"/>
              <a:buNone/>
            </a:pPr>
            <a:endParaRPr sz="1200" dirty="0"/>
          </a:p>
          <a:p>
            <a:pPr marL="0" lvl="0" indent="0" algn="l" rtl="0">
              <a:lnSpc>
                <a:spcPct val="100000"/>
              </a:lnSpc>
              <a:spcBef>
                <a:spcPts val="400"/>
              </a:spcBef>
              <a:spcAft>
                <a:spcPts val="0"/>
              </a:spcAft>
              <a:buSzPts val="1400"/>
              <a:buNone/>
            </a:pPr>
            <a:r>
              <a:rPr lang="en-US" sz="1200" dirty="0"/>
              <a:t>Often, adults talk about the ability to learn math as something that is fixed within a child, possibly using phrases that sound reassuring such as “You completed that problem because you are really smart” or “You're good at so many other things, maybe math just isn’t your subject.”  However, these phrases are not the best way to encourage young children. They are promoting the fixed mindset. Phrases such as “You completed that problem so fast! I bet you worked really hard at it,” or “I know you are struggling with math, maybe you need to try a new strategy/study method to get better” are phrases that promote a growth mindset.</a:t>
            </a:r>
            <a:endParaRPr dirty="0"/>
          </a:p>
          <a:p>
            <a:pPr marL="0" lvl="0" indent="0" algn="l" rtl="0">
              <a:lnSpc>
                <a:spcPct val="100000"/>
              </a:lnSpc>
              <a:spcBef>
                <a:spcPts val="400"/>
              </a:spcBef>
              <a:spcAft>
                <a:spcPts val="0"/>
              </a:spcAft>
              <a:buSzPts val="1400"/>
              <a:buNone/>
            </a:pPr>
            <a:endParaRPr dirty="0"/>
          </a:p>
          <a:p>
            <a:pPr marL="0" lvl="0" indent="0" algn="l" rtl="0">
              <a:lnSpc>
                <a:spcPct val="100000"/>
              </a:lnSpc>
              <a:spcBef>
                <a:spcPts val="0"/>
              </a:spcBef>
              <a:spcAft>
                <a:spcPts val="0"/>
              </a:spcAft>
              <a:buSzPts val="1400"/>
              <a:buNone/>
            </a:pPr>
            <a:r>
              <a:rPr lang="en-US" dirty="0"/>
              <a:t>The main message is that we want to praise children’s effort, not intelligence. We all can and should tell our kids they are smart; don’t stop doing that, but try to include praise on their efforts too.</a:t>
            </a:r>
            <a:endParaRPr dirty="0"/>
          </a:p>
        </p:txBody>
      </p:sp>
      <p:sp>
        <p:nvSpPr>
          <p:cNvPr id="666" name="Google Shape;66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Now let’s try some different phrases.  Read each phrase on the screen and talk with the person seated next to you. Which one praises effort? </a:t>
            </a:r>
            <a:endParaRPr dirty="0"/>
          </a:p>
          <a:p>
            <a:pPr marL="0" lvl="0" indent="0" algn="l" rtl="0">
              <a:lnSpc>
                <a:spcPct val="100000"/>
              </a:lnSpc>
              <a:spcBef>
                <a:spcPts val="0"/>
              </a:spcBef>
              <a:spcAft>
                <a:spcPts val="0"/>
              </a:spcAft>
              <a:buSzPts val="1400"/>
              <a:buNone/>
            </a:pPr>
            <a:r>
              <a:rPr lang="en-US" dirty="0"/>
              <a:t>[facilitator allows 1-2 minutes for participant discussion]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What do you think?  Does phrase 1 praise effort?  How about phrase 2?  [facilitator allows for participants to respond nonverbally]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It is important to notice the strategies and different ways children are solving problems.  You can also ask questions like:</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Did you use good problem-solving skills?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On a scale of 1-10, 10 being the hardest you've ever tried to do something, how much effort did you put into this task?</a:t>
            </a:r>
            <a:endParaRPr dirty="0"/>
          </a:p>
        </p:txBody>
      </p:sp>
      <p:sp>
        <p:nvSpPr>
          <p:cNvPr id="677" name="Google Shape;67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Let’s discuss these two phrases.  They are more similar to one another than the last two.  Discuss with your neighbor, which one do you think praises effort?</a:t>
            </a:r>
            <a:endParaRPr dirty="0"/>
          </a:p>
          <a:p>
            <a:pPr marL="0" lvl="0" indent="0" algn="l" rtl="0">
              <a:lnSpc>
                <a:spcPct val="100000"/>
              </a:lnSpc>
              <a:spcBef>
                <a:spcPts val="0"/>
              </a:spcBef>
              <a:spcAft>
                <a:spcPts val="0"/>
              </a:spcAft>
              <a:buSzPts val="1400"/>
              <a:buNone/>
            </a:pPr>
            <a:r>
              <a:rPr lang="en-US" dirty="0"/>
              <a:t>[facilitator allows 1-2 minutes for participant discussion]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What do you think?  Does phrase 1 praise effort?  How about phrase 2?  [facilitator allows for participants to respond nonverbally]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Again, you can expand how you talk about your child’s effort to include asking questions like, “What do you think? Did you work hard?” </a:t>
            </a:r>
            <a:endParaRPr dirty="0"/>
          </a:p>
          <a:p>
            <a:pPr marL="0" lvl="0" indent="0" algn="l" rtl="0">
              <a:lnSpc>
                <a:spcPct val="100000"/>
              </a:lnSpc>
              <a:spcBef>
                <a:spcPts val="0"/>
              </a:spcBef>
              <a:spcAft>
                <a:spcPts val="0"/>
              </a:spcAft>
              <a:buSzPts val="1400"/>
              <a:buNone/>
            </a:pPr>
            <a:endParaRPr dirty="0"/>
          </a:p>
        </p:txBody>
      </p:sp>
      <p:sp>
        <p:nvSpPr>
          <p:cNvPr id="688" name="Google Shape;68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
        <p:nvSpPr>
          <p:cNvPr id="698" name="Google Shape;69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99" name="Google Shape;699;p29:notes"/>
          <p:cNvSpPr txBox="1">
            <a:spLocks noGrp="1"/>
          </p:cNvSpPr>
          <p:nvPr>
            <p:ph type="body" idx="1"/>
          </p:nvPr>
        </p:nvSpPr>
        <p:spPr>
          <a:xfrm>
            <a:off x="685800" y="4400550"/>
            <a:ext cx="5486400" cy="360045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Now I would like to tell you a story to illustrate the difference in how children may react to adult attitudes toward learning math. Lisa is a third-grade math teacher. </a:t>
            </a:r>
            <a:endParaRPr dirty="0"/>
          </a:p>
          <a:p>
            <a:pPr marL="0" lvl="0" indent="0" algn="l" rtl="0">
              <a:lnSpc>
                <a:spcPct val="100000"/>
              </a:lnSpc>
              <a:spcBef>
                <a:spcPts val="0"/>
              </a:spcBef>
              <a:spcAft>
                <a:spcPts val="0"/>
              </a:spcAft>
              <a:buSzPts val="1400"/>
              <a:buNone/>
            </a:pPr>
            <a:r>
              <a:rPr lang="en-US" dirty="0"/>
              <a:t>She just administered a test on measurement in her classroom. </a:t>
            </a:r>
            <a:endParaRPr dirty="0"/>
          </a:p>
          <a:p>
            <a:pPr marL="0" lvl="0" indent="0" algn="l" rtl="0">
              <a:lnSpc>
                <a:spcPct val="100000"/>
              </a:lnSpc>
              <a:spcBef>
                <a:spcPts val="0"/>
              </a:spcBef>
              <a:spcAft>
                <a:spcPts val="0"/>
              </a:spcAft>
              <a:buSzPts val="1400"/>
              <a:buNone/>
            </a:pPr>
            <a:r>
              <a:rPr lang="en-US" dirty="0"/>
              <a:t>Two students, Josh and Madison, received the exact same grade the test, a C. </a:t>
            </a:r>
            <a:endParaRPr dirty="0"/>
          </a:p>
          <a:p>
            <a:pPr marL="0" lvl="0" indent="0" algn="l" rtl="0">
              <a:lnSpc>
                <a:spcPct val="100000"/>
              </a:lnSpc>
              <a:spcBef>
                <a:spcPts val="0"/>
              </a:spcBef>
              <a:spcAft>
                <a:spcPts val="0"/>
              </a:spcAft>
              <a:buSzPts val="1400"/>
              <a:buNone/>
            </a:pPr>
            <a:r>
              <a:rPr lang="en-US" dirty="0"/>
              <a:t>Lisa asked them how they planned on improving their scores on the next test. </a:t>
            </a:r>
            <a:endParaRPr dirty="0"/>
          </a:p>
          <a:p>
            <a:pPr marL="0" lvl="0" indent="0" algn="l" rtl="0">
              <a:lnSpc>
                <a:spcPct val="100000"/>
              </a:lnSpc>
              <a:spcBef>
                <a:spcPts val="0"/>
              </a:spcBef>
              <a:spcAft>
                <a:spcPts val="0"/>
              </a:spcAft>
              <a:buSzPts val="1400"/>
              <a:buNone/>
            </a:pPr>
            <a:r>
              <a:rPr lang="en-US" dirty="0"/>
              <a:t>Josh explained, “Oh my goodness, I got a bad grade on this test! I’m just not good at math. I don’t think I will ever like it. I’m not sure what I can do to get better. Luckily I’m good at English and science.” </a:t>
            </a:r>
            <a:endParaRPr dirty="0"/>
          </a:p>
          <a:p>
            <a:pPr marL="0" lvl="0" indent="0" algn="l" rtl="0">
              <a:lnSpc>
                <a:spcPct val="100000"/>
              </a:lnSpc>
              <a:spcBef>
                <a:spcPts val="0"/>
              </a:spcBef>
              <a:spcAft>
                <a:spcPts val="0"/>
              </a:spcAft>
              <a:buSzPts val="1400"/>
              <a:buNone/>
            </a:pPr>
            <a:r>
              <a:rPr lang="en-US" dirty="0"/>
              <a:t>Madison responded to Lisa in another way, “I wasn’t expecting this grade. I studied really hard, but not the night before the test. I guess for the next test, I will study harder, and study the day before the test. Maybe my friend Martha can help me.  She got a good grade on this test.”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Both student received the same grade, but reacted very differently. </a:t>
            </a:r>
            <a:endParaRPr dirty="0"/>
          </a:p>
          <a:p>
            <a:pPr marL="0" lvl="0" indent="0" algn="l" rtl="0">
              <a:lnSpc>
                <a:spcPct val="100000"/>
              </a:lnSpc>
              <a:spcBef>
                <a:spcPts val="0"/>
              </a:spcBef>
              <a:spcAft>
                <a:spcPts val="0"/>
              </a:spcAft>
              <a:buSzPts val="1400"/>
              <a:buNone/>
            </a:pPr>
            <a:r>
              <a:rPr lang="en-US" dirty="0"/>
              <a:t>Lisa recognized that Madison had a growth mindset for mathematics. She encouraged Madison to ask Martha for help, and provided her with additional study strategies to help her improve.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What can the teacher do for Josh?  [wait for participants to respond]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exact same thing!  First, Lisa can encourage Josh to have a positive attitude toward learning math. </a:t>
            </a:r>
            <a:endParaRPr dirty="0"/>
          </a:p>
          <a:p>
            <a:pPr marL="0" lvl="0" indent="0" algn="l" rtl="0">
              <a:lnSpc>
                <a:spcPct val="100000"/>
              </a:lnSpc>
              <a:spcBef>
                <a:spcPts val="0"/>
              </a:spcBef>
              <a:spcAft>
                <a:spcPts val="0"/>
              </a:spcAft>
              <a:buSzPts val="1400"/>
              <a:buNone/>
            </a:pPr>
            <a:r>
              <a:rPr lang="en-US" dirty="0"/>
              <a:t>She can also remind him that she has the same high expectations for all her students, and he is no exception. </a:t>
            </a:r>
            <a:endParaRPr dirty="0"/>
          </a:p>
          <a:p>
            <a:pPr marL="0" lvl="0" indent="0" algn="l" rtl="0">
              <a:lnSpc>
                <a:spcPct val="100000"/>
              </a:lnSpc>
              <a:spcBef>
                <a:spcPts val="0"/>
              </a:spcBef>
              <a:spcAft>
                <a:spcPts val="0"/>
              </a:spcAft>
              <a:buSzPts val="1400"/>
              <a:buNone/>
            </a:pPr>
            <a:r>
              <a:rPr lang="en-US" dirty="0"/>
              <a:t>She can give him some study strategies to help him feel better about the math content. </a:t>
            </a:r>
            <a:endParaRPr dirty="0"/>
          </a:p>
          <a:p>
            <a:pPr marL="0" lvl="0" indent="0" algn="l" rtl="0">
              <a:lnSpc>
                <a:spcPct val="100000"/>
              </a:lnSpc>
              <a:spcBef>
                <a:spcPts val="0"/>
              </a:spcBef>
              <a:spcAft>
                <a:spcPts val="0"/>
              </a:spcAft>
              <a:buSzPts val="1400"/>
              <a:buNone/>
            </a:pPr>
            <a:r>
              <a:rPr lang="en-US" dirty="0"/>
              <a:t>Lastly, she can help Josh find a study partner who may be able to share different ways to tackle the problems that give difficulty.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What else can Lisa do? </a:t>
            </a:r>
            <a:endParaRPr dirty="0"/>
          </a:p>
          <a:p>
            <a:pPr marL="0" lvl="0" indent="0" algn="l" rtl="0">
              <a:lnSpc>
                <a:spcPct val="100000"/>
              </a:lnSpc>
              <a:spcBef>
                <a:spcPts val="0"/>
              </a:spcBef>
              <a:spcAft>
                <a:spcPts val="0"/>
              </a:spcAft>
              <a:buSzPts val="1400"/>
              <a:buNone/>
            </a:pPr>
            <a:r>
              <a:rPr lang="en-US" dirty="0"/>
              <a:t>[facilitator takes responses from participants]  </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Share the take-home messages. </a:t>
            </a:r>
            <a:endParaRPr dirty="0"/>
          </a:p>
        </p:txBody>
      </p:sp>
      <p:sp>
        <p:nvSpPr>
          <p:cNvPr id="710" name="Google Shape;71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How can you support families in having a growth mindset as they work with students?</a:t>
            </a:r>
            <a:endParaRPr dirty="0"/>
          </a:p>
        </p:txBody>
      </p:sp>
      <p:sp>
        <p:nvSpPr>
          <p:cNvPr id="724" name="Google Shape;72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a:solidFill>
                  <a:schemeClr val="dk1"/>
                </a:solidFill>
                <a:latin typeface="Calibri"/>
                <a:ea typeface="Calibri"/>
                <a:cs typeface="Calibri"/>
                <a:sym typeface="Calibri"/>
              </a:rPr>
              <a:t>Talking points: </a:t>
            </a:r>
            <a:r>
              <a:rPr lang="en-US" sz="1200" b="0" i="0" u="none" strike="noStrike" cap="none" dirty="0">
                <a:solidFill>
                  <a:schemeClr val="dk1"/>
                </a:solidFill>
                <a:latin typeface="Calibri"/>
                <a:ea typeface="Calibri"/>
                <a:cs typeface="Calibri"/>
                <a:sym typeface="Calibri"/>
              </a:rPr>
              <a:t>This tool provides information about the key ideas and skills teachers will introduce in mathematics, reading and writing, science and social studies. It also was designed to help parents understand how they can work with teachers to support the learning of their child at each grade level K-12.</a:t>
            </a:r>
            <a:endParaRPr sz="1200" b="0" i="0" u="none" strike="noStrike" cap="none" dirty="0">
              <a:solidFill>
                <a:schemeClr val="dk1"/>
              </a:solidFill>
              <a:latin typeface="Calibri"/>
              <a:ea typeface="Calibri"/>
              <a:cs typeface="Calibri"/>
              <a:sym typeface="Calibri"/>
            </a:endParaRPr>
          </a:p>
        </p:txBody>
      </p:sp>
      <p:sp>
        <p:nvSpPr>
          <p:cNvPr id="743" name="Google Shape;74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t>Talking points: </a:t>
            </a:r>
            <a:r>
              <a:rPr lang="en-US" dirty="0"/>
              <a:t>This is a great resource in providing all shareholders access to understanding the Kentucky Academic Standards when conducting community events; whether its Family Math Night or Literacy Night or an open house event, this tool opens the door for conversations around a students’ success. Have participants find their child’s grade level in mathematics and look at the different components. Ask participants which component of the KY Standards Family Guides helps them the most and why? Have participants share out.</a:t>
            </a:r>
            <a:endParaRPr dirty="0"/>
          </a:p>
        </p:txBody>
      </p:sp>
      <p:sp>
        <p:nvSpPr>
          <p:cNvPr id="749" name="Google Shape;7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b="1" dirty="0">
                <a:solidFill>
                  <a:srgbClr val="000000"/>
                </a:solidFill>
              </a:rPr>
              <a:t>Talking points: </a:t>
            </a:r>
            <a:r>
              <a:rPr lang="en-US" dirty="0">
                <a:solidFill>
                  <a:srgbClr val="000000"/>
                </a:solidFill>
              </a:rPr>
              <a:t>If this is a face to face Family Math Night you would set up stations and families would rotate throughout the grade banded activities. If you choose to run the Virtual Family Math Night you might choose one activity to highlight a week. </a:t>
            </a:r>
            <a:r>
              <a:rPr lang="en-US" sz="1200" b="0" i="0" u="none" strike="noStrike" cap="none" dirty="0">
                <a:solidFill>
                  <a:srgbClr val="000000"/>
                </a:solidFill>
                <a:latin typeface="Calibri"/>
                <a:ea typeface="Calibri"/>
                <a:cs typeface="Calibri"/>
                <a:sym typeface="Calibri"/>
              </a:rPr>
              <a:t>Facilitator will review the math stations section of the facilitator guide and point out the features common among all four stations. Note: If this i</a:t>
            </a:r>
            <a:r>
              <a:rPr lang="en-US" dirty="0">
                <a:solidFill>
                  <a:srgbClr val="000000"/>
                </a:solidFill>
              </a:rPr>
              <a:t>s virtual, many families will not have pattern blocks at home, therefore you would need to choose an activity that best meets their needs or guide them to a virtual resource for those manipulatives. </a:t>
            </a:r>
            <a:endParaRPr dirty="0"/>
          </a:p>
          <a:p>
            <a:pPr marL="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p:txBody>
      </p:sp>
      <p:sp>
        <p:nvSpPr>
          <p:cNvPr id="763" name="Google Shape;76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719756a6e6_4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719756a6e6_4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Talking points: </a:t>
            </a:r>
            <a:r>
              <a:rPr lang="en-US" dirty="0">
                <a:latin typeface="Times New Roman"/>
                <a:ea typeface="Times New Roman"/>
                <a:cs typeface="Times New Roman"/>
                <a:sym typeface="Times New Roman"/>
              </a:rPr>
              <a:t>The grade 5 geometry activity/station has students playing Battleship to where families practice plotting points in the first quadrant of the coordinate plane and naming coordinates of points. This game could be easily adapted to plotting points with negative coordinates for grades 6-8 as well, but in grade 5 we only stay in the first quadrant with positive numbers. </a:t>
            </a:r>
            <a:endParaRPr dirty="0"/>
          </a:p>
        </p:txBody>
      </p:sp>
      <p:sp>
        <p:nvSpPr>
          <p:cNvPr id="785" name="Google Shape;785;g719756a6e6_4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719756a6e6_5_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719756a6e6_5_5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Talking points: </a:t>
            </a:r>
            <a:r>
              <a:rPr lang="en-US" dirty="0"/>
              <a:t>For each math activity instructions and family prompts are given so that families are equipped with what they need to engage with mathematics at school or at home.</a:t>
            </a:r>
            <a:endParaRPr dirty="0"/>
          </a:p>
        </p:txBody>
      </p:sp>
      <p:sp>
        <p:nvSpPr>
          <p:cNvPr id="794" name="Google Shape;794;g719756a6e6_5_5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719756a6e6_5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719756a6e6_5_4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Talking points: </a:t>
            </a:r>
            <a:r>
              <a:rPr lang="en-US" dirty="0"/>
              <a:t>In the operations and algebraic thinking station for grades K-1 is a flip the card game where students and families practice recognizing numbers/numerals, ordering numbers, and adding single digit numbers. Again there are facilitator notes for you as a teacher leading this activity as well as instructions and family prompts for students to engage in mathematics. </a:t>
            </a:r>
            <a:endParaRPr dirty="0"/>
          </a:p>
        </p:txBody>
      </p:sp>
      <p:sp>
        <p:nvSpPr>
          <p:cNvPr id="804" name="Google Shape;804;g719756a6e6_5_4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719756a6e6_4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719756a6e6_4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Talking points: </a:t>
            </a:r>
            <a:r>
              <a:rPr lang="en-US" dirty="0"/>
              <a:t>The Numbers and Operations in Base 10 station activities help develop place value understanding and build procedural skill/ fluency, both of which support students in solving multistep and complex problems, as such reasoning requires a high cognitive complexity and challenges working memory. The grade 4-5 activity has students and families practice building fluency with multiplication facts using a deck of cards. </a:t>
            </a:r>
            <a:endParaRPr dirty="0"/>
          </a:p>
        </p:txBody>
      </p:sp>
      <p:sp>
        <p:nvSpPr>
          <p:cNvPr id="814" name="Google Shape;814;g719756a6e6_4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719756a6e6_4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719756a6e6_4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Talking points: </a:t>
            </a:r>
            <a:r>
              <a:rPr lang="en-US" dirty="0"/>
              <a:t>Measurement is a key competency in the development of mathematical and scientific thinking from Pre K through middle school and is fundamental to STEM education. The grade 3-5 activity has students and families building up the right amount of ingredients for their playdough recipes by using smaller measuring tools (i.e., they will need to use ¼ cups to build up 1 cup of flour).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None/>
            </a:pPr>
            <a:endParaRPr dirty="0"/>
          </a:p>
        </p:txBody>
      </p:sp>
      <p:sp>
        <p:nvSpPr>
          <p:cNvPr id="823" name="Google Shape;823;g719756a6e6_4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 implement the math nights, you’ll need to closely review the facilitator guide and work with a team of teachers and school staff.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Here, we offer some considerations for collaborating with your colleagues to implement family math nights. </a:t>
            </a:r>
            <a:endParaRPr dirty="0"/>
          </a:p>
        </p:txBody>
      </p:sp>
      <p:sp>
        <p:nvSpPr>
          <p:cNvPr id="832" name="Google Shape;83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9" name="Google Shape;83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More and more teachers are taking leadership roles in their schools, and we’re starting to better understand how to increase engagement in teacher-led learning sessions. The slide offers a few approaches that appear to increase engagement, as shared by teachers who participated in teacher-led professional learning.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Read first bullet – identifying what has helped you as a learner can inform how you engage others. A few other tips include…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Read rest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is an opportunity to connect and grow with your colleagues so you also want to present…</a:t>
            </a:r>
          </a:p>
          <a:p>
            <a:pPr marL="0" lvl="0" indent="0" algn="l" rtl="0">
              <a:lnSpc>
                <a:spcPct val="100000"/>
              </a:lnSpc>
              <a:spcBef>
                <a:spcPts val="0"/>
              </a:spcBef>
              <a:spcAft>
                <a:spcPts val="0"/>
              </a:spcAft>
              <a:buSzPts val="1400"/>
              <a:buNone/>
            </a:pPr>
            <a:r>
              <a:rPr lang="en-US" dirty="0"/>
              <a:t>And use humor as you can to help others feel at ease and have fun!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Ask participants, “How does this list match with those you developed?”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Jason Margolis. </a:t>
            </a:r>
            <a:r>
              <a:rPr lang="en-US" dirty="0"/>
              <a:t>(2008). When teachers face teachers: listening to the resource “right down the hall,” </a:t>
            </a:r>
            <a:r>
              <a:rPr lang="en-US" i="1" dirty="0"/>
              <a:t>Teaching Education, 19(</a:t>
            </a:r>
            <a:r>
              <a:rPr lang="en-US" dirty="0"/>
              <a:t>4), 293-310, DOI: </a:t>
            </a:r>
            <a:r>
              <a:rPr lang="en-US" sz="1200" u="sng" dirty="0">
                <a:solidFill>
                  <a:schemeClr val="dk1"/>
                </a:solidFill>
                <a:latin typeface="Calibri"/>
                <a:ea typeface="Calibri"/>
                <a:cs typeface="Calibri"/>
                <a:sym typeface="Calibri"/>
                <a:hlinkClick r:id="rId3"/>
              </a:rPr>
              <a:t>10.1080/10476210802425628</a:t>
            </a:r>
            <a:r>
              <a:rPr lang="en-US" sz="1200" u="sng" dirty="0">
                <a:solidFill>
                  <a:schemeClr val="dk1"/>
                </a:solidFill>
                <a:latin typeface="Calibri"/>
                <a:ea typeface="Calibri"/>
                <a:cs typeface="Calibri"/>
                <a:sym typeface="Calibri"/>
              </a:rPr>
              <a:t> </a:t>
            </a:r>
            <a:endParaRPr dirty="0"/>
          </a:p>
        </p:txBody>
      </p:sp>
      <p:sp>
        <p:nvSpPr>
          <p:cNvPr id="840" name="Google Shape;84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If hosted virtually, you could gather a group of teachers and one teacher could share an activity one day or one per week. Then the next week another teacher could join and share another  math activity from the Facilitator’s Guide. </a:t>
            </a:r>
            <a:endParaRPr dirty="0"/>
          </a:p>
        </p:txBody>
      </p:sp>
      <p:sp>
        <p:nvSpPr>
          <p:cNvPr id="850" name="Google Shape;85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we’ll discuss how to develop a plan for your math night.</a:t>
            </a:r>
            <a:endParaRPr dirty="0"/>
          </a:p>
        </p:txBody>
      </p:sp>
      <p:sp>
        <p:nvSpPr>
          <p:cNvPr id="859" name="Google Shape;85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Facilitators will welcome participants and review the goals and agenda. </a:t>
            </a:r>
            <a:endParaRPr dirty="0"/>
          </a:p>
        </p:txBody>
      </p:sp>
      <p:sp>
        <p:nvSpPr>
          <p:cNvPr id="515" name="Google Shape;5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Talking points: </a:t>
            </a:r>
            <a:r>
              <a:rPr lang="en-US" sz="1200" dirty="0">
                <a:solidFill>
                  <a:schemeClr val="dk1"/>
                </a:solidFill>
                <a:latin typeface="Calibri"/>
                <a:ea typeface="Calibri"/>
                <a:cs typeface="Calibri"/>
                <a:sym typeface="Calibri"/>
              </a:rPr>
              <a:t>Facilitator will review key considerations for planning a Community Math Night event, including setting a reasonable timeline, recruiting volunteers, selecting a location, and engaging community members.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Timeline:  You will want to allow enough time to plan the event and engage stakeholders.  We suggest you start planning at least 6 weeks in advance. Consider your local context when selecting a da</a:t>
            </a:r>
            <a:r>
              <a:rPr lang="en-US" sz="1200" dirty="0">
                <a:solidFill>
                  <a:schemeClr val="dk1"/>
                </a:solidFill>
              </a:rPr>
              <a:t>te,</a:t>
            </a:r>
            <a:r>
              <a:rPr lang="en-US" sz="1200" dirty="0">
                <a:solidFill>
                  <a:schemeClr val="dk1"/>
                </a:solidFill>
                <a:latin typeface="Calibri"/>
                <a:ea typeface="Calibri"/>
                <a:cs typeface="Calibri"/>
                <a:sym typeface="Calibri"/>
              </a:rPr>
              <a:t> and adjust the planning timeline as needed </a:t>
            </a:r>
          </a:p>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cs typeface="Calibri"/>
                <a:sym typeface="Calibri"/>
              </a:rPr>
              <a:t>If you are implementing virtually, this will give families a little more flexibilities in scheduling, so you may be able to implement sooner.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Location: Your school gym or local community center may be ideal places to host the event.  Ensure that you have enough room for seating families at dinner and the opening presentation.  You will also want to ensure that you have ample space for families to participate in and rotate through station activities</a:t>
            </a:r>
            <a:r>
              <a:rPr lang="en-US" dirty="0"/>
              <a:t>. If held virtually you will want to choose a virtual platform, such as Zoom or another platform where you can use a webcam and engage with participants.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Volunteers:  School staff will be key volunteers for leading station activities.  Also consider what additional help you will need to serve dinner, prepare for the event, and clean up afterward. If virtual, do you have a technology specialist or others who are particularly tech-savvy who can help.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Stakeholder engagement:  Consider “w</a:t>
            </a:r>
            <a:r>
              <a:rPr lang="en-US" dirty="0"/>
              <a:t>ho are the key stakeholders for planning Community Math Nights at my school?”  Look for ways to involve these individuals early on in planning your Community Math Night. </a:t>
            </a:r>
            <a:endParaRPr dirty="0"/>
          </a:p>
          <a:p>
            <a:pPr marL="0" lvl="0" indent="0" algn="l" rtl="0">
              <a:lnSpc>
                <a:spcPct val="100000"/>
              </a:lnSpc>
              <a:spcBef>
                <a:spcPts val="0"/>
              </a:spcBef>
              <a:spcAft>
                <a:spcPts val="0"/>
              </a:spcAft>
              <a:buSzPts val="1400"/>
              <a:buNone/>
            </a:pPr>
            <a:endParaRPr dirty="0"/>
          </a:p>
        </p:txBody>
      </p:sp>
      <p:sp>
        <p:nvSpPr>
          <p:cNvPr id="867" name="Google Shape;86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Facilitator will review the action planning template. Participants will wear their facilitator hats for this activity  to complete the template. </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have developed an action-planning template that can you help you plan your math night from start to finish. Review the template and consider….</a:t>
            </a:r>
            <a:endParaRPr dirty="0"/>
          </a:p>
        </p:txBody>
      </p:sp>
      <p:sp>
        <p:nvSpPr>
          <p:cNvPr id="877" name="Google Shape;877;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r>
              <a:rPr lang="en-US" dirty="0"/>
              <a:t>Here are some digital family engagement strategies that you might consider if planning to move some of these activities online.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88987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dirty="0">
                <a:latin typeface="Arial"/>
                <a:ea typeface="Arial"/>
                <a:cs typeface="Arial"/>
                <a:sym typeface="Arial"/>
              </a:rPr>
              <a:t>Talking points: </a:t>
            </a:r>
            <a:r>
              <a:rPr lang="en-US" sz="1100" dirty="0">
                <a:latin typeface="Arial"/>
                <a:ea typeface="Arial"/>
                <a:cs typeface="Arial"/>
                <a:sym typeface="Arial"/>
              </a:rPr>
              <a:t>Helping family members participate in their child’s learning and support their child’s academic success, which promote success in school.</a:t>
            </a:r>
            <a:endParaRPr sz="1100" dirty="0"/>
          </a:p>
        </p:txBody>
      </p:sp>
      <p:sp>
        <p:nvSpPr>
          <p:cNvPr id="886" name="Google Shape;88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136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Facilitator will provide an overview of the facilitator guide that participants will be able to download on kystandards.org.</a:t>
            </a:r>
            <a:endParaRPr dirty="0"/>
          </a:p>
        </p:txBody>
      </p:sp>
      <p:sp>
        <p:nvSpPr>
          <p:cNvPr id="541" name="Google Shape;5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This was originally created to be a face-to-face KY Family Math Night where families met at a central location to engage in grade level activities aligned to the KAS for mathematics. If there is not an opportunity for families to meet face-to-face, then a virtual setting will work too. As we talk about the resources and considerations for a KY Family Math Night we will also talk about how it can be implemented virtually. </a:t>
            </a:r>
            <a:endParaRPr dirty="0"/>
          </a:p>
        </p:txBody>
      </p:sp>
      <p:sp>
        <p:nvSpPr>
          <p:cNvPr id="551" name="Google Shape;5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 </a:t>
            </a:r>
            <a:r>
              <a:rPr lang="en-US" dirty="0"/>
              <a:t>As we dig deeper into what is available in the facilitator’s guide (such as the two activities previewed above), we’ll take you through what is available to you as educators in the original guide, but also make suggestions for how these ideas might grow as we all become more flexible with how we serve families and students. </a:t>
            </a:r>
            <a:endParaRPr dirty="0"/>
          </a:p>
        </p:txBody>
      </p:sp>
      <p:sp>
        <p:nvSpPr>
          <p:cNvPr id="560" name="Google Shape;5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
        <p:cNvGrpSpPr/>
        <p:nvPr/>
      </p:nvGrpSpPr>
      <p:grpSpPr>
        <a:xfrm>
          <a:off x="0" y="0"/>
          <a:ext cx="0" cy="0"/>
          <a:chOff x="0" y="0"/>
          <a:chExt cx="0" cy="0"/>
        </a:xfrm>
      </p:grpSpPr>
      <p:sp>
        <p:nvSpPr>
          <p:cNvPr id="26" name="Google Shape;26;p70"/>
          <p:cNvSpPr txBox="1">
            <a:spLocks noGrp="1"/>
          </p:cNvSpPr>
          <p:nvPr>
            <p:ph type="ctrTitle"/>
          </p:nvPr>
        </p:nvSpPr>
        <p:spPr>
          <a:xfrm>
            <a:off x="874469" y="1477104"/>
            <a:ext cx="8664694" cy="164630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5400"/>
              <a:buFont typeface="Georgia"/>
              <a:buNone/>
              <a:defRPr sz="5400">
                <a:solidFill>
                  <a:srgbClr val="072B6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0"/>
          <p:cNvSpPr txBox="1">
            <a:spLocks noGrp="1"/>
          </p:cNvSpPr>
          <p:nvPr>
            <p:ph type="subTitle" idx="1"/>
          </p:nvPr>
        </p:nvSpPr>
        <p:spPr>
          <a:xfrm>
            <a:off x="1285102" y="3346212"/>
            <a:ext cx="829820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2800"/>
              <a:buNone/>
              <a:defRPr sz="2800">
                <a:solidFill>
                  <a:srgbClr val="7F7F7F"/>
                </a:solidFill>
              </a:defRPr>
            </a:lvl1pPr>
            <a:lvl2pPr lvl="1" algn="ctr">
              <a:lnSpc>
                <a:spcPct val="100000"/>
              </a:lnSpc>
              <a:spcBef>
                <a:spcPts val="1000"/>
              </a:spcBef>
              <a:spcAft>
                <a:spcPts val="0"/>
              </a:spcAft>
              <a:buSzPts val="2560"/>
              <a:buNone/>
              <a:defRPr>
                <a:solidFill>
                  <a:srgbClr val="888888"/>
                </a:solidFill>
              </a:defRPr>
            </a:lvl2pPr>
            <a:lvl3pPr lvl="2" algn="ctr">
              <a:lnSpc>
                <a:spcPct val="100000"/>
              </a:lnSpc>
              <a:spcBef>
                <a:spcPts val="1000"/>
              </a:spcBef>
              <a:spcAft>
                <a:spcPts val="0"/>
              </a:spcAft>
              <a:buSzPts val="2800"/>
              <a:buNone/>
              <a:defRPr>
                <a:solidFill>
                  <a:srgbClr val="888888"/>
                </a:solidFill>
              </a:defRPr>
            </a:lvl3pPr>
            <a:lvl4pPr lvl="3" algn="ctr">
              <a:lnSpc>
                <a:spcPct val="100000"/>
              </a:lnSpc>
              <a:spcBef>
                <a:spcPts val="1000"/>
              </a:spcBef>
              <a:spcAft>
                <a:spcPts val="0"/>
              </a:spcAft>
              <a:buSzPts val="2400"/>
              <a:buNone/>
              <a:defRPr>
                <a:solidFill>
                  <a:srgbClr val="888888"/>
                </a:solidFill>
              </a:defRPr>
            </a:lvl4pPr>
            <a:lvl5pPr lvl="4" algn="ctr">
              <a:lnSpc>
                <a:spcPct val="100000"/>
              </a:lnSpc>
              <a:spcBef>
                <a:spcPts val="1000"/>
              </a:spcBef>
              <a:spcAft>
                <a:spcPts val="0"/>
              </a:spcAft>
              <a:buSzPts val="240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grpSp>
        <p:nvGrpSpPr>
          <p:cNvPr id="28" name="Google Shape;28;p70"/>
          <p:cNvGrpSpPr/>
          <p:nvPr/>
        </p:nvGrpSpPr>
        <p:grpSpPr>
          <a:xfrm>
            <a:off x="0" y="0"/>
            <a:ext cx="12192000" cy="6866467"/>
            <a:chOff x="0" y="-8467"/>
            <a:chExt cx="12192000" cy="6866467"/>
          </a:xfrm>
        </p:grpSpPr>
        <p:cxnSp>
          <p:nvCxnSpPr>
            <p:cNvPr id="29" name="Google Shape;29;p70"/>
            <p:cNvCxnSpPr/>
            <p:nvPr/>
          </p:nvCxnSpPr>
          <p:spPr>
            <a:xfrm>
              <a:off x="9169166" y="-8467"/>
              <a:ext cx="1783321" cy="6856484"/>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30" name="Google Shape;30;p70"/>
            <p:cNvCxnSpPr/>
            <p:nvPr/>
          </p:nvCxnSpPr>
          <p:spPr>
            <a:xfrm flipH="1">
              <a:off x="8475260" y="3681413"/>
              <a:ext cx="3713565" cy="3166604"/>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31" name="Google Shape;31;p7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32" name="Google Shape;32;p7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70"/>
            <p:cNvSpPr/>
            <p:nvPr/>
          </p:nvSpPr>
          <p:spPr>
            <a:xfrm>
              <a:off x="8932333" y="3048000"/>
              <a:ext cx="3259667"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70"/>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35" name="Google Shape;35;p7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36" name="Google Shape;36;p7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7" name="Google Shape;37;p70"/>
            <p:cNvSpPr/>
            <p:nvPr/>
          </p:nvSpPr>
          <p:spPr>
            <a:xfrm>
              <a:off x="10371666" y="3589867"/>
              <a:ext cx="1817159" cy="3268133"/>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70"/>
            <p:cNvSpPr/>
            <p:nvPr/>
          </p:nvSpPr>
          <p:spPr>
            <a:xfrm>
              <a:off x="0" y="4013200"/>
              <a:ext cx="448733" cy="28448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9" name="Google Shape;39;p70"/>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40" name="Google Shape;40;p70"/>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0"/>
          <p:cNvSpPr txBox="1">
            <a:spLocks noGrp="1"/>
          </p:cNvSpPr>
          <p:nvPr>
            <p:ph type="dt" idx="10"/>
          </p:nvPr>
        </p:nvSpPr>
        <p:spPr>
          <a:xfrm>
            <a:off x="10650823" y="6289723"/>
            <a:ext cx="1416021" cy="38782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4"/>
        <p:cNvGrpSpPr/>
        <p:nvPr/>
      </p:nvGrpSpPr>
      <p:grpSpPr>
        <a:xfrm>
          <a:off x="0" y="0"/>
          <a:ext cx="0" cy="0"/>
          <a:chOff x="0" y="0"/>
          <a:chExt cx="0" cy="0"/>
        </a:xfrm>
      </p:grpSpPr>
      <p:sp>
        <p:nvSpPr>
          <p:cNvPr id="95" name="Google Shape;95;p82"/>
          <p:cNvSpPr txBox="1">
            <a:spLocks noGrp="1"/>
          </p:cNvSpPr>
          <p:nvPr>
            <p:ph type="body" idx="1"/>
          </p:nvPr>
        </p:nvSpPr>
        <p:spPr>
          <a:xfrm>
            <a:off x="3507475" y="514924"/>
            <a:ext cx="5766527" cy="60223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6" name="Google Shape;96;p8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82"/>
          <p:cNvSpPr>
            <a:spLocks noGrp="1"/>
          </p:cNvSpPr>
          <p:nvPr>
            <p:ph type="pic" idx="2"/>
          </p:nvPr>
        </p:nvSpPr>
        <p:spPr>
          <a:xfrm>
            <a:off x="573088" y="2629957"/>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98" name="Google Shape;98;p82"/>
          <p:cNvSpPr>
            <a:spLocks noGrp="1"/>
          </p:cNvSpPr>
          <p:nvPr>
            <p:ph type="pic" idx="3"/>
          </p:nvPr>
        </p:nvSpPr>
        <p:spPr>
          <a:xfrm>
            <a:off x="573088" y="514924"/>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99" name="Google Shape;99;p82"/>
          <p:cNvSpPr>
            <a:spLocks noGrp="1"/>
          </p:cNvSpPr>
          <p:nvPr>
            <p:ph type="pic" idx="4"/>
          </p:nvPr>
        </p:nvSpPr>
        <p:spPr>
          <a:xfrm>
            <a:off x="573088" y="4744990"/>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0"/>
        <p:cNvGrpSpPr/>
        <p:nvPr/>
      </p:nvGrpSpPr>
      <p:grpSpPr>
        <a:xfrm>
          <a:off x="0" y="0"/>
          <a:ext cx="0" cy="0"/>
          <a:chOff x="0" y="0"/>
          <a:chExt cx="0" cy="0"/>
        </a:xfrm>
      </p:grpSpPr>
      <p:sp>
        <p:nvSpPr>
          <p:cNvPr id="101" name="Google Shape;101;p83"/>
          <p:cNvSpPr>
            <a:spLocks noGrp="1"/>
          </p:cNvSpPr>
          <p:nvPr>
            <p:ph type="pic" idx="2"/>
          </p:nvPr>
        </p:nvSpPr>
        <p:spPr>
          <a:xfrm>
            <a:off x="677334" y="395785"/>
            <a:ext cx="8596668" cy="6059605"/>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128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2" name="Google Shape;102;p8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8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8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8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7" name="Google Shape;107;p8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8"/>
        <p:cNvGrpSpPr/>
        <p:nvPr/>
      </p:nvGrpSpPr>
      <p:grpSpPr>
        <a:xfrm>
          <a:off x="0" y="0"/>
          <a:ext cx="0" cy="0"/>
          <a:chOff x="0" y="0"/>
          <a:chExt cx="0" cy="0"/>
        </a:xfrm>
      </p:grpSpPr>
      <p:sp>
        <p:nvSpPr>
          <p:cNvPr id="109" name="Google Shape;109;p85"/>
          <p:cNvSpPr txBox="1">
            <a:spLocks noGrp="1"/>
          </p:cNvSpPr>
          <p:nvPr>
            <p:ph type="title"/>
          </p:nvPr>
        </p:nvSpPr>
        <p:spPr>
          <a:xfrm>
            <a:off x="677335" y="609600"/>
            <a:ext cx="834813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85"/>
          <p:cNvSpPr txBox="1">
            <a:spLocks noGrp="1"/>
          </p:cNvSpPr>
          <p:nvPr>
            <p:ph type="body" idx="1"/>
          </p:nvPr>
        </p:nvSpPr>
        <p:spPr>
          <a:xfrm>
            <a:off x="601142" y="3903134"/>
            <a:ext cx="8596669" cy="51424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3200"/>
              <a:buFont typeface="Libre Franklin Medium"/>
              <a:buNone/>
              <a:defRPr sz="3200">
                <a:solidFill>
                  <a:srgbClr val="3F3F3F"/>
                </a:solidFill>
              </a:defRPr>
            </a:lvl1pPr>
            <a:lvl2pPr marL="914400" lvl="1" indent="-228600" algn="l">
              <a:lnSpc>
                <a:spcPct val="100000"/>
              </a:lnSpc>
              <a:spcBef>
                <a:spcPts val="1000"/>
              </a:spcBef>
              <a:spcAft>
                <a:spcPts val="0"/>
              </a:spcAft>
              <a:buSzPts val="2560"/>
              <a:buFont typeface="Libre Franklin Medium"/>
              <a:buNone/>
              <a:defRPr/>
            </a:lvl2pPr>
            <a:lvl3pPr marL="1371600" lvl="2" indent="-228600" algn="l">
              <a:lnSpc>
                <a:spcPct val="100000"/>
              </a:lnSpc>
              <a:spcBef>
                <a:spcPts val="1000"/>
              </a:spcBef>
              <a:spcAft>
                <a:spcPts val="0"/>
              </a:spcAft>
              <a:buSzPts val="2800"/>
              <a:buFont typeface="Libre Franklin Medium"/>
              <a:buNone/>
              <a:defRPr/>
            </a:lvl3pPr>
            <a:lvl4pPr marL="1828800" lvl="3" indent="-228600" algn="l">
              <a:lnSpc>
                <a:spcPct val="100000"/>
              </a:lnSpc>
              <a:spcBef>
                <a:spcPts val="1000"/>
              </a:spcBef>
              <a:spcAft>
                <a:spcPts val="0"/>
              </a:spcAft>
              <a:buSzPts val="2400"/>
              <a:buFont typeface="Libre Franklin Medium"/>
              <a:buNone/>
              <a:defRPr/>
            </a:lvl4pPr>
            <a:lvl5pPr marL="2286000" lvl="4" indent="-228600" algn="l">
              <a:lnSpc>
                <a:spcPct val="100000"/>
              </a:lnSpc>
              <a:spcBef>
                <a:spcPts val="1000"/>
              </a:spcBef>
              <a:spcAft>
                <a:spcPts val="0"/>
              </a:spcAft>
              <a:buSzPts val="2400"/>
              <a:buFont typeface="Libre Franklin Medium"/>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1" name="Google Shape;111;p85"/>
          <p:cNvSpPr txBox="1">
            <a:spLocks noGrp="1"/>
          </p:cNvSpPr>
          <p:nvPr>
            <p:ph type="body" idx="2"/>
          </p:nvPr>
        </p:nvSpPr>
        <p:spPr>
          <a:xfrm>
            <a:off x="677335" y="4527448"/>
            <a:ext cx="8520476" cy="1513914"/>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SzPts val="2400"/>
              <a:buNone/>
              <a:defRPr sz="24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8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3" name="Google Shape;113;p8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4" name="Google Shape;114;p8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5"/>
        <p:cNvGrpSpPr/>
        <p:nvPr/>
      </p:nvGrpSpPr>
      <p:grpSpPr>
        <a:xfrm>
          <a:off x="0" y="0"/>
          <a:ext cx="0" cy="0"/>
          <a:chOff x="0" y="0"/>
          <a:chExt cx="0" cy="0"/>
        </a:xfrm>
      </p:grpSpPr>
      <p:sp>
        <p:nvSpPr>
          <p:cNvPr id="116" name="Google Shape;116;p86"/>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86"/>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8" name="Google Shape;118;p8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19"/>
        <p:cNvGrpSpPr/>
        <p:nvPr/>
      </p:nvGrpSpPr>
      <p:grpSpPr>
        <a:xfrm>
          <a:off x="0" y="0"/>
          <a:ext cx="0" cy="0"/>
          <a:chOff x="0" y="0"/>
          <a:chExt cx="0" cy="0"/>
        </a:xfrm>
      </p:grpSpPr>
      <p:sp>
        <p:nvSpPr>
          <p:cNvPr id="120" name="Google Shape;120;p8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8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2" name="Google Shape;122;p8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23"/>
        <p:cNvGrpSpPr/>
        <p:nvPr/>
      </p:nvGrpSpPr>
      <p:grpSpPr>
        <a:xfrm>
          <a:off x="0" y="0"/>
          <a:ext cx="0" cy="0"/>
          <a:chOff x="0" y="0"/>
          <a:chExt cx="0" cy="0"/>
        </a:xfrm>
      </p:grpSpPr>
      <p:pic>
        <p:nvPicPr>
          <p:cNvPr id="124" name="Google Shape;124;p88"/>
          <p:cNvPicPr preferRelativeResize="0"/>
          <p:nvPr/>
        </p:nvPicPr>
        <p:blipFill rotWithShape="1">
          <a:blip r:embed="rId2">
            <a:alphaModFix/>
          </a:blip>
          <a:srcRect/>
          <a:stretch/>
        </p:blipFill>
        <p:spPr>
          <a:xfrm>
            <a:off x="1844343" y="-550863"/>
            <a:ext cx="7232650" cy="795813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KDE Custom Layout">
  <p:cSld name="1_KDE Custom Layout">
    <p:spTree>
      <p:nvGrpSpPr>
        <p:cNvPr id="1" name="Shape 125"/>
        <p:cNvGrpSpPr/>
        <p:nvPr/>
      </p:nvGrpSpPr>
      <p:grpSpPr>
        <a:xfrm>
          <a:off x="0" y="0"/>
          <a:ext cx="0" cy="0"/>
          <a:chOff x="0" y="0"/>
          <a:chExt cx="0" cy="0"/>
        </a:xfrm>
      </p:grpSpPr>
      <p:sp>
        <p:nvSpPr>
          <p:cNvPr id="126" name="Google Shape;126;p8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resenter Intro">
  <p:cSld name="Presenter Intro">
    <p:spTree>
      <p:nvGrpSpPr>
        <p:cNvPr id="1" name="Shape 33"/>
        <p:cNvGrpSpPr/>
        <p:nvPr/>
      </p:nvGrpSpPr>
      <p:grpSpPr>
        <a:xfrm>
          <a:off x="0" y="0"/>
          <a:ext cx="0" cy="0"/>
          <a:chOff x="0" y="0"/>
          <a:chExt cx="0" cy="0"/>
        </a:xfrm>
      </p:grpSpPr>
      <p:sp>
        <p:nvSpPr>
          <p:cNvPr id="34" name="Google Shape;34;p54"/>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4"/>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4"/>
          <p:cNvSpPr txBox="1">
            <a:spLocks noGrp="1"/>
          </p:cNvSpPr>
          <p:nvPr>
            <p:ph type="title"/>
          </p:nvPr>
        </p:nvSpPr>
        <p:spPr>
          <a:xfrm>
            <a:off x="1066801" y="248268"/>
            <a:ext cx="10058400" cy="113385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4"/>
          <p:cNvSpPr>
            <a:spLocks noGrp="1"/>
          </p:cNvSpPr>
          <p:nvPr>
            <p:ph type="clipArt" idx="2"/>
          </p:nvPr>
        </p:nvSpPr>
        <p:spPr>
          <a:xfrm>
            <a:off x="1733549" y="1702260"/>
            <a:ext cx="2091267" cy="1271588"/>
          </a:xfrm>
          <a:prstGeom prst="rect">
            <a:avLst/>
          </a:prstGeom>
          <a:noFill/>
          <a:ln>
            <a:noFill/>
          </a:ln>
        </p:spPr>
        <p:txBody>
          <a:bodyPr spcFirstLastPara="1" wrap="square" lIns="0" tIns="45700" rIns="0" bIns="45700" anchor="t" anchorCtr="0">
            <a:normAutofit/>
          </a:bodyPr>
          <a:lstStyle>
            <a:lvl1pPr marR="0" lvl="0" algn="l" rtl="0">
              <a:lnSpc>
                <a:spcPct val="90000"/>
              </a:lnSpc>
              <a:spcBef>
                <a:spcPts val="900"/>
              </a:spcBef>
              <a:spcAft>
                <a:spcPts val="0"/>
              </a:spcAft>
              <a:buClr>
                <a:schemeClr val="accent1"/>
              </a:buClr>
              <a:buSzPts val="1200"/>
              <a:buFont typeface="Calibri"/>
              <a:buChar char=" "/>
              <a:defRPr sz="1200" b="0" i="0" u="none" strike="noStrike" cap="none">
                <a:solidFill>
                  <a:schemeClr val="dk1"/>
                </a:solidFill>
                <a:latin typeface="Arial"/>
                <a:ea typeface="Arial"/>
                <a:cs typeface="Arial"/>
                <a:sym typeface="Arial"/>
              </a:defRPr>
            </a:lvl1pPr>
            <a:lvl2pPr marR="0" lvl="1" algn="l" rtl="0">
              <a:lnSpc>
                <a:spcPct val="90000"/>
              </a:lnSpc>
              <a:spcBef>
                <a:spcPts val="900"/>
              </a:spcBef>
              <a:spcAft>
                <a:spcPts val="0"/>
              </a:spcAft>
              <a:buClr>
                <a:srgbClr val="3494BA"/>
              </a:buClr>
              <a:buSzPts val="2310"/>
              <a:buFont typeface="Arial"/>
              <a:buChar char="•"/>
              <a:defRPr sz="2100" b="0" i="0" u="none" strike="noStrike" cap="none">
                <a:solidFill>
                  <a:schemeClr val="dk1"/>
                </a:solidFill>
                <a:latin typeface="Arial"/>
                <a:ea typeface="Arial"/>
                <a:cs typeface="Arial"/>
                <a:sym typeface="Arial"/>
              </a:defRPr>
            </a:lvl2pPr>
            <a:lvl3pPr marR="0" lvl="2" algn="l" rtl="0">
              <a:lnSpc>
                <a:spcPct val="90000"/>
              </a:lnSpc>
              <a:spcBef>
                <a:spcPts val="150"/>
              </a:spcBef>
              <a:spcAft>
                <a:spcPts val="0"/>
              </a:spcAft>
              <a:buClr>
                <a:schemeClr val="accent1"/>
              </a:buClr>
              <a:buSzPts val="1980"/>
              <a:buFont typeface="Courier New"/>
              <a:buChar char="o"/>
              <a:defRPr sz="1800" b="0" i="0" u="none" strike="noStrike" cap="none">
                <a:solidFill>
                  <a:schemeClr val="dk1"/>
                </a:solidFill>
                <a:latin typeface="Arial"/>
                <a:ea typeface="Arial"/>
                <a:cs typeface="Arial"/>
                <a:sym typeface="Arial"/>
              </a:defRPr>
            </a:lvl3pPr>
            <a:lvl4pPr marR="0" lvl="3" algn="l" rtl="0">
              <a:lnSpc>
                <a:spcPct val="90000"/>
              </a:lnSpc>
              <a:spcBef>
                <a:spcPts val="30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00"/>
              </a:spcBef>
              <a:spcAft>
                <a:spcPts val="0"/>
              </a:spcAft>
              <a:buClr>
                <a:schemeClr val="accent1"/>
              </a:buClr>
              <a:buSzPts val="1350"/>
              <a:buFont typeface="Noto Sans Symbols"/>
              <a:buChar char="▪"/>
              <a:defRPr sz="135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6pPr>
            <a:lvl7pPr marR="0" lvl="6"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7pPr>
            <a:lvl8pPr marR="0" lvl="7"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8pPr>
            <a:lvl9pPr marR="0" lvl="8" algn="l" rtl="0">
              <a:lnSpc>
                <a:spcPct val="90000"/>
              </a:lnSpc>
              <a:spcBef>
                <a:spcPts val="300"/>
              </a:spcBef>
              <a:spcAft>
                <a:spcPts val="300"/>
              </a:spcAft>
              <a:buClr>
                <a:schemeClr val="accent1"/>
              </a:buClr>
              <a:buSzPts val="1050"/>
              <a:buFont typeface="Calibri"/>
              <a:buChar char="◦"/>
              <a:defRPr sz="1050" b="0" i="0" u="none" strike="noStrike" cap="none">
                <a:solidFill>
                  <a:srgbClr val="3F3F3F"/>
                </a:solidFill>
                <a:latin typeface="Arial"/>
                <a:ea typeface="Arial"/>
                <a:cs typeface="Arial"/>
                <a:sym typeface="Arial"/>
              </a:defRPr>
            </a:lvl9pPr>
          </a:lstStyle>
          <a:p>
            <a:endParaRPr/>
          </a:p>
        </p:txBody>
      </p:sp>
      <p:sp>
        <p:nvSpPr>
          <p:cNvPr id="39" name="Google Shape;39;p54"/>
          <p:cNvSpPr txBox="1">
            <a:spLocks noGrp="1"/>
          </p:cNvSpPr>
          <p:nvPr>
            <p:ph type="body" idx="1"/>
          </p:nvPr>
        </p:nvSpPr>
        <p:spPr>
          <a:xfrm>
            <a:off x="1097282" y="3456165"/>
            <a:ext cx="3424767" cy="2112713"/>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a:latin typeface="Arial"/>
                <a:ea typeface="Arial"/>
                <a:cs typeface="Arial"/>
                <a:sym typeface="Aria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40" name="Google Shape;40;p54"/>
          <p:cNvSpPr txBox="1">
            <a:spLocks noGrp="1"/>
          </p:cNvSpPr>
          <p:nvPr>
            <p:ph type="body" idx="3"/>
          </p:nvPr>
        </p:nvSpPr>
        <p:spPr>
          <a:xfrm>
            <a:off x="7700435" y="3456165"/>
            <a:ext cx="3424767" cy="2112713"/>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a:latin typeface="Arial"/>
                <a:ea typeface="Arial"/>
                <a:cs typeface="Arial"/>
                <a:sym typeface="Arial"/>
              </a:defRPr>
            </a:lvl1pPr>
            <a:lvl2pPr marL="914400" lvl="1" indent="-354330" algn="l">
              <a:lnSpc>
                <a:spcPct val="90000"/>
              </a:lnSpc>
              <a:spcBef>
                <a:spcPts val="900"/>
              </a:spcBef>
              <a:spcAft>
                <a:spcPts val="0"/>
              </a:spcAft>
              <a:buSzPts val="1980"/>
              <a:buChar char="•"/>
              <a:defRPr/>
            </a:lvl2pPr>
            <a:lvl3pPr marL="1371600" lvl="2" indent="-354330" algn="l">
              <a:lnSpc>
                <a:spcPct val="90000"/>
              </a:lnSpc>
              <a:spcBef>
                <a:spcPts val="150"/>
              </a:spcBef>
              <a:spcAft>
                <a:spcPts val="0"/>
              </a:spcAft>
              <a:buSzPts val="1980"/>
              <a:buChar char="o"/>
              <a:defRPr/>
            </a:lvl3pPr>
            <a:lvl4pPr marL="1828800" lvl="3" indent="-331469" algn="l">
              <a:lnSpc>
                <a:spcPct val="90000"/>
              </a:lnSpc>
              <a:spcBef>
                <a:spcPts val="300"/>
              </a:spcBef>
              <a:spcAft>
                <a:spcPts val="0"/>
              </a:spcAft>
              <a:buSzPts val="162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41" name="Google Shape;41;p54"/>
          <p:cNvSpPr>
            <a:spLocks noGrp="1"/>
          </p:cNvSpPr>
          <p:nvPr>
            <p:ph type="clipArt" idx="4"/>
          </p:nvPr>
        </p:nvSpPr>
        <p:spPr>
          <a:xfrm>
            <a:off x="8367184" y="1702260"/>
            <a:ext cx="2091267" cy="1271588"/>
          </a:xfrm>
          <a:prstGeom prst="rect">
            <a:avLst/>
          </a:prstGeom>
          <a:noFill/>
          <a:ln>
            <a:noFill/>
          </a:ln>
        </p:spPr>
        <p:txBody>
          <a:bodyPr spcFirstLastPara="1" wrap="square" lIns="0" tIns="45700" rIns="0" bIns="45700" anchor="t" anchorCtr="0">
            <a:normAutofit/>
          </a:bodyPr>
          <a:lstStyle>
            <a:lvl1pPr marR="0" lvl="0" algn="l" rtl="0">
              <a:lnSpc>
                <a:spcPct val="90000"/>
              </a:lnSpc>
              <a:spcBef>
                <a:spcPts val="900"/>
              </a:spcBef>
              <a:spcAft>
                <a:spcPts val="0"/>
              </a:spcAft>
              <a:buClr>
                <a:schemeClr val="accent1"/>
              </a:buClr>
              <a:buSzPts val="1200"/>
              <a:buFont typeface="Calibri"/>
              <a:buChar char=" "/>
              <a:defRPr sz="1200" b="0" i="0" u="none" strike="noStrike" cap="none">
                <a:solidFill>
                  <a:schemeClr val="dk1"/>
                </a:solidFill>
                <a:latin typeface="Arial"/>
                <a:ea typeface="Arial"/>
                <a:cs typeface="Arial"/>
                <a:sym typeface="Arial"/>
              </a:defRPr>
            </a:lvl1pPr>
            <a:lvl2pPr marR="0" lvl="1" algn="l" rtl="0">
              <a:lnSpc>
                <a:spcPct val="90000"/>
              </a:lnSpc>
              <a:spcBef>
                <a:spcPts val="900"/>
              </a:spcBef>
              <a:spcAft>
                <a:spcPts val="0"/>
              </a:spcAft>
              <a:buClr>
                <a:srgbClr val="3494BA"/>
              </a:buClr>
              <a:buSzPts val="2310"/>
              <a:buFont typeface="Arial"/>
              <a:buChar char="•"/>
              <a:defRPr sz="2100" b="0" i="0" u="none" strike="noStrike" cap="none">
                <a:solidFill>
                  <a:schemeClr val="dk1"/>
                </a:solidFill>
                <a:latin typeface="Arial"/>
                <a:ea typeface="Arial"/>
                <a:cs typeface="Arial"/>
                <a:sym typeface="Arial"/>
              </a:defRPr>
            </a:lvl2pPr>
            <a:lvl3pPr marR="0" lvl="2" algn="l" rtl="0">
              <a:lnSpc>
                <a:spcPct val="90000"/>
              </a:lnSpc>
              <a:spcBef>
                <a:spcPts val="150"/>
              </a:spcBef>
              <a:spcAft>
                <a:spcPts val="0"/>
              </a:spcAft>
              <a:buClr>
                <a:schemeClr val="accent1"/>
              </a:buClr>
              <a:buSzPts val="1980"/>
              <a:buFont typeface="Courier New"/>
              <a:buChar char="o"/>
              <a:defRPr sz="1800" b="0" i="0" u="none" strike="noStrike" cap="none">
                <a:solidFill>
                  <a:schemeClr val="dk1"/>
                </a:solidFill>
                <a:latin typeface="Arial"/>
                <a:ea typeface="Arial"/>
                <a:cs typeface="Arial"/>
                <a:sym typeface="Arial"/>
              </a:defRPr>
            </a:lvl3pPr>
            <a:lvl4pPr marR="0" lvl="3" algn="l" rtl="0">
              <a:lnSpc>
                <a:spcPct val="90000"/>
              </a:lnSpc>
              <a:spcBef>
                <a:spcPts val="30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00"/>
              </a:spcBef>
              <a:spcAft>
                <a:spcPts val="0"/>
              </a:spcAft>
              <a:buClr>
                <a:schemeClr val="accent1"/>
              </a:buClr>
              <a:buSzPts val="1350"/>
              <a:buFont typeface="Noto Sans Symbols"/>
              <a:buChar char="▪"/>
              <a:defRPr sz="1350" b="0" i="0" u="none" strike="noStrike" cap="none">
                <a:solidFill>
                  <a:schemeClr val="dk1"/>
                </a:solidFill>
                <a:latin typeface="Arial"/>
                <a:ea typeface="Arial"/>
                <a:cs typeface="Arial"/>
                <a:sym typeface="Arial"/>
              </a:defRPr>
            </a:lvl5pPr>
            <a:lvl6pPr marR="0" lvl="5"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6pPr>
            <a:lvl7pPr marR="0" lvl="6"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7pPr>
            <a:lvl8pPr marR="0" lvl="7" algn="l" rtl="0">
              <a:lnSpc>
                <a:spcPct val="90000"/>
              </a:lnSpc>
              <a:spcBef>
                <a:spcPts val="300"/>
              </a:spcBef>
              <a:spcAft>
                <a:spcPts val="0"/>
              </a:spcAft>
              <a:buClr>
                <a:schemeClr val="accent1"/>
              </a:buClr>
              <a:buSzPts val="1050"/>
              <a:buFont typeface="Calibri"/>
              <a:buChar char="◦"/>
              <a:defRPr sz="1050" b="0" i="0" u="none" strike="noStrike" cap="none">
                <a:solidFill>
                  <a:srgbClr val="3F3F3F"/>
                </a:solidFill>
                <a:latin typeface="Arial"/>
                <a:ea typeface="Arial"/>
                <a:cs typeface="Arial"/>
                <a:sym typeface="Arial"/>
              </a:defRPr>
            </a:lvl8pPr>
            <a:lvl9pPr marR="0" lvl="8" algn="l" rtl="0">
              <a:lnSpc>
                <a:spcPct val="90000"/>
              </a:lnSpc>
              <a:spcBef>
                <a:spcPts val="300"/>
              </a:spcBef>
              <a:spcAft>
                <a:spcPts val="300"/>
              </a:spcAft>
              <a:buClr>
                <a:schemeClr val="accent1"/>
              </a:buClr>
              <a:buSzPts val="1050"/>
              <a:buFont typeface="Calibri"/>
              <a:buChar char="◦"/>
              <a:defRPr sz="1050" b="0" i="0" u="none" strike="noStrike" cap="none">
                <a:solidFill>
                  <a:srgbClr val="3F3F3F"/>
                </a:solidFill>
                <a:latin typeface="Arial"/>
                <a:ea typeface="Arial"/>
                <a:cs typeface="Arial"/>
                <a:sym typeface="Arial"/>
              </a:defRPr>
            </a:lvl9pPr>
          </a:lstStyle>
          <a:p>
            <a:endParaRPr/>
          </a:p>
        </p:txBody>
      </p:sp>
      <p:pic>
        <p:nvPicPr>
          <p:cNvPr id="42" name="Google Shape;42;p54"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extLst>
      <p:ext uri="{BB962C8B-B14F-4D97-AF65-F5344CB8AC3E}">
        <p14:creationId xmlns:p14="http://schemas.microsoft.com/office/powerpoint/2010/main" val="204384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43"/>
        <p:cNvGrpSpPr/>
        <p:nvPr/>
      </p:nvGrpSpPr>
      <p:grpSpPr>
        <a:xfrm>
          <a:off x="0" y="0"/>
          <a:ext cx="0" cy="0"/>
          <a:chOff x="0" y="0"/>
          <a:chExt cx="0" cy="0"/>
        </a:xfrm>
      </p:grpSpPr>
      <p:sp>
        <p:nvSpPr>
          <p:cNvPr id="44" name="Google Shape;44;p55"/>
          <p:cNvSpPr txBox="1">
            <a:spLocks noGrp="1"/>
          </p:cNvSpPr>
          <p:nvPr>
            <p:ph type="title"/>
          </p:nvPr>
        </p:nvSpPr>
        <p:spPr>
          <a:xfrm>
            <a:off x="1066800" y="162365"/>
            <a:ext cx="10058400" cy="145399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Font typeface="Arial"/>
              <a:buChar char="•"/>
              <a:defRPr sz="2100">
                <a:solidFill>
                  <a:schemeClr val="dk1"/>
                </a:solidFill>
                <a:latin typeface="Arial"/>
                <a:ea typeface="Arial"/>
                <a:cs typeface="Arial"/>
                <a:sym typeface="Arial"/>
              </a:defRPr>
            </a:lvl1pPr>
            <a:lvl2pPr marL="914400" lvl="1" indent="-354330" algn="l">
              <a:lnSpc>
                <a:spcPct val="90000"/>
              </a:lnSpc>
              <a:spcBef>
                <a:spcPts val="900"/>
              </a:spcBef>
              <a:spcAft>
                <a:spcPts val="0"/>
              </a:spcAft>
              <a:buSzPts val="1980"/>
              <a:buFont typeface="Courier New"/>
              <a:buChar char="o"/>
              <a:defRPr sz="1800">
                <a:solidFill>
                  <a:schemeClr val="dk1"/>
                </a:solidFill>
                <a:latin typeface="Arial"/>
                <a:ea typeface="Arial"/>
                <a:cs typeface="Arial"/>
                <a:sym typeface="Arial"/>
              </a:defRPr>
            </a:lvl2pPr>
            <a:lvl3pPr marL="1371600" lvl="2" indent="-228600" algn="l">
              <a:lnSpc>
                <a:spcPct val="90000"/>
              </a:lnSpc>
              <a:spcBef>
                <a:spcPts val="150"/>
              </a:spcBef>
              <a:spcAft>
                <a:spcPts val="0"/>
              </a:spcAft>
              <a:buSzPts val="1485"/>
              <a:buFont typeface="Courier New"/>
              <a:buNone/>
              <a:defRPr sz="1350">
                <a:solidFill>
                  <a:schemeClr val="dk1"/>
                </a:solidFill>
                <a:latin typeface="Arial"/>
                <a:ea typeface="Arial"/>
                <a:cs typeface="Arial"/>
                <a:sym typeface="Arial"/>
              </a:defRPr>
            </a:lvl3pPr>
            <a:lvl4pPr marL="1828800" lvl="3" indent="-305752" algn="l">
              <a:lnSpc>
                <a:spcPct val="90000"/>
              </a:lnSpc>
              <a:spcBef>
                <a:spcPts val="300"/>
              </a:spcBef>
              <a:spcAft>
                <a:spcPts val="0"/>
              </a:spcAft>
              <a:buSzPts val="1215"/>
              <a:buFont typeface="Noto Sans Symbols"/>
              <a:buChar char="▪"/>
              <a:defRPr sz="1350">
                <a:solidFill>
                  <a:schemeClr val="dk1"/>
                </a:solidFill>
                <a:latin typeface="Arial"/>
                <a:ea typeface="Arial"/>
                <a:cs typeface="Arial"/>
                <a:sym typeface="Arial"/>
              </a:defRPr>
            </a:lvl4pPr>
            <a:lvl5pPr marL="2286000" lvl="4" indent="-314325" algn="l">
              <a:lnSpc>
                <a:spcPct val="90000"/>
              </a:lnSpc>
              <a:spcBef>
                <a:spcPts val="300"/>
              </a:spcBef>
              <a:spcAft>
                <a:spcPts val="0"/>
              </a:spcAft>
              <a:buSzPts val="1350"/>
              <a:buFont typeface="Noto Sans Symbols"/>
              <a:buChar char="❖"/>
              <a:defRPr sz="1350">
                <a:solidFill>
                  <a:schemeClr val="dk1"/>
                </a:solidFill>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pic>
        <p:nvPicPr>
          <p:cNvPr id="46" name="Google Shape;46;p55"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
        <p:nvSpPr>
          <p:cNvPr id="47" name="Google Shape;47;p55"/>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5"/>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1055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7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5" name="Google Shape;45;p7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67"/>
        <p:cNvGrpSpPr/>
        <p:nvPr/>
      </p:nvGrpSpPr>
      <p:grpSpPr>
        <a:xfrm>
          <a:off x="0" y="0"/>
          <a:ext cx="0" cy="0"/>
          <a:chOff x="0" y="0"/>
          <a:chExt cx="0" cy="0"/>
        </a:xfrm>
      </p:grpSpPr>
      <p:sp>
        <p:nvSpPr>
          <p:cNvPr id="68" name="Google Shape;68;p58"/>
          <p:cNvSpPr txBox="1">
            <a:spLocks noGrp="1"/>
          </p:cNvSpPr>
          <p:nvPr>
            <p:ph type="title"/>
          </p:nvPr>
        </p:nvSpPr>
        <p:spPr>
          <a:xfrm>
            <a:off x="1097280" y="357184"/>
            <a:ext cx="10058400" cy="113728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sz="36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8"/>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Autofit/>
          </a:bodyPr>
          <a:lstStyle>
            <a:lvl1pPr marL="457200" lvl="0" indent="-361950" algn="l">
              <a:lnSpc>
                <a:spcPct val="90000"/>
              </a:lnSpc>
              <a:spcBef>
                <a:spcPts val="0"/>
              </a:spcBef>
              <a:spcAft>
                <a:spcPts val="0"/>
              </a:spcAft>
              <a:buSzPts val="2100"/>
              <a:buFont typeface="Arial"/>
              <a:buChar char="•"/>
              <a:defRPr/>
            </a:lvl1pPr>
            <a:lvl2pPr marL="914400" lvl="1" indent="-354330" algn="l">
              <a:lnSpc>
                <a:spcPct val="90000"/>
              </a:lnSpc>
              <a:spcBef>
                <a:spcPts val="150"/>
              </a:spcBef>
              <a:spcAft>
                <a:spcPts val="0"/>
              </a:spcAft>
              <a:buSzPts val="1980"/>
              <a:buFont typeface="Arial"/>
              <a:buChar char="•"/>
              <a:defRPr sz="1800">
                <a:solidFill>
                  <a:schemeClr val="dk1"/>
                </a:solidFill>
                <a:latin typeface="Arial"/>
                <a:ea typeface="Arial"/>
                <a:cs typeface="Arial"/>
                <a:sym typeface="Arial"/>
              </a:defRPr>
            </a:lvl2pPr>
            <a:lvl3pPr marL="1371600" lvl="2" indent="-340360" algn="l">
              <a:lnSpc>
                <a:spcPct val="90000"/>
              </a:lnSpc>
              <a:spcBef>
                <a:spcPts val="150"/>
              </a:spcBef>
              <a:spcAft>
                <a:spcPts val="0"/>
              </a:spcAft>
              <a:buSzPts val="1760"/>
              <a:buFont typeface="Courier New"/>
              <a:buChar char="o"/>
              <a:defRPr sz="1600">
                <a:solidFill>
                  <a:schemeClr val="dk1"/>
                </a:solidFill>
              </a:defRPr>
            </a:lvl3pPr>
            <a:lvl4pPr marL="1828800" lvl="3" indent="-320039" algn="l">
              <a:lnSpc>
                <a:spcPct val="90000"/>
              </a:lnSpc>
              <a:spcBef>
                <a:spcPts val="300"/>
              </a:spcBef>
              <a:spcAft>
                <a:spcPts val="0"/>
              </a:spcAft>
              <a:buSzPts val="1440"/>
              <a:buChar char="–"/>
              <a:defRPr sz="1600">
                <a:solidFill>
                  <a:schemeClr val="dk1"/>
                </a:solidFill>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70" name="Google Shape;70;p58"/>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Font typeface="Arial"/>
              <a:buChar char="•"/>
              <a:defRPr/>
            </a:lvl1pPr>
            <a:lvl2pPr marL="914400" lvl="1" indent="-354330" algn="l">
              <a:lnSpc>
                <a:spcPct val="90000"/>
              </a:lnSpc>
              <a:spcBef>
                <a:spcPts val="150"/>
              </a:spcBef>
              <a:spcAft>
                <a:spcPts val="0"/>
              </a:spcAft>
              <a:buSzPts val="1980"/>
              <a:buFont typeface="Arial"/>
              <a:buChar char="•"/>
              <a:defRPr sz="1800">
                <a:solidFill>
                  <a:schemeClr val="dk1"/>
                </a:solidFill>
              </a:defRPr>
            </a:lvl2pPr>
            <a:lvl3pPr marL="1371600" lvl="2" indent="-340360" algn="l">
              <a:lnSpc>
                <a:spcPct val="90000"/>
              </a:lnSpc>
              <a:spcBef>
                <a:spcPts val="150"/>
              </a:spcBef>
              <a:spcAft>
                <a:spcPts val="0"/>
              </a:spcAft>
              <a:buSzPts val="1760"/>
              <a:buFont typeface="Courier New"/>
              <a:buChar char="o"/>
              <a:defRPr sz="1600">
                <a:solidFill>
                  <a:schemeClr val="dk1"/>
                </a:solidFill>
              </a:defRPr>
            </a:lvl3pPr>
            <a:lvl4pPr marL="1828800" lvl="3" indent="-320039" algn="l">
              <a:lnSpc>
                <a:spcPct val="90000"/>
              </a:lnSpc>
              <a:spcBef>
                <a:spcPts val="300"/>
              </a:spcBef>
              <a:spcAft>
                <a:spcPts val="0"/>
              </a:spcAft>
              <a:buSzPts val="1440"/>
              <a:buChar char="–"/>
              <a:defRPr sz="1600"/>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71" name="Google Shape;71;p58"/>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8"/>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8"/>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58"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extLst>
      <p:ext uri="{BB962C8B-B14F-4D97-AF65-F5344CB8AC3E}">
        <p14:creationId xmlns:p14="http://schemas.microsoft.com/office/powerpoint/2010/main" val="1171064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50"/>
        <p:cNvGrpSpPr/>
        <p:nvPr/>
      </p:nvGrpSpPr>
      <p:grpSpPr>
        <a:xfrm>
          <a:off x="0" y="0"/>
          <a:ext cx="0" cy="0"/>
          <a:chOff x="0" y="0"/>
          <a:chExt cx="0" cy="0"/>
        </a:xfrm>
      </p:grpSpPr>
      <p:sp>
        <p:nvSpPr>
          <p:cNvPr id="51" name="Google Shape;51;p56"/>
          <p:cNvSpPr txBox="1">
            <a:spLocks noGrp="1"/>
          </p:cNvSpPr>
          <p:nvPr>
            <p:ph type="title"/>
          </p:nvPr>
        </p:nvSpPr>
        <p:spPr>
          <a:xfrm>
            <a:off x="1066800" y="111751"/>
            <a:ext cx="10058400" cy="1453992"/>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6"/>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6"/>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6"/>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56"/>
          <p:cNvSpPr txBox="1">
            <a:spLocks noGrp="1"/>
          </p:cNvSpPr>
          <p:nvPr>
            <p:ph type="body" idx="1"/>
          </p:nvPr>
        </p:nvSpPr>
        <p:spPr>
          <a:xfrm>
            <a:off x="1036637" y="1996528"/>
            <a:ext cx="10088563" cy="4022725"/>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a:lvl1pPr>
            <a:lvl2pPr marL="914400" lvl="1" indent="-375285" algn="l">
              <a:lnSpc>
                <a:spcPct val="90000"/>
              </a:lnSpc>
              <a:spcBef>
                <a:spcPts val="900"/>
              </a:spcBef>
              <a:spcAft>
                <a:spcPts val="0"/>
              </a:spcAft>
              <a:buSzPts val="2310"/>
              <a:buChar char="•"/>
              <a:defRPr/>
            </a:lvl2pPr>
            <a:lvl3pPr marL="1371600" lvl="2" indent="-354330" algn="l">
              <a:lnSpc>
                <a:spcPct val="90000"/>
              </a:lnSpc>
              <a:spcBef>
                <a:spcPts val="150"/>
              </a:spcBef>
              <a:spcAft>
                <a:spcPts val="0"/>
              </a:spcAft>
              <a:buSzPts val="1980"/>
              <a:buChar char="o"/>
              <a:defRPr/>
            </a:lvl3pPr>
            <a:lvl4pPr marL="1828800" lvl="3" indent="-305752" algn="l">
              <a:lnSpc>
                <a:spcPct val="90000"/>
              </a:lnSpc>
              <a:spcBef>
                <a:spcPts val="300"/>
              </a:spcBef>
              <a:spcAft>
                <a:spcPts val="0"/>
              </a:spcAft>
              <a:buSzPts val="1215"/>
              <a:buChar char="–"/>
              <a:defRPr/>
            </a:lvl4pPr>
            <a:lvl5pPr marL="2286000" lvl="4" indent="-314325" algn="l">
              <a:lnSpc>
                <a:spcPct val="90000"/>
              </a:lnSpc>
              <a:spcBef>
                <a:spcPts val="300"/>
              </a:spcBef>
              <a:spcAft>
                <a:spcPts val="0"/>
              </a:spcAft>
              <a:buSzPts val="135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pic>
        <p:nvPicPr>
          <p:cNvPr id="56" name="Google Shape;56;p56"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extLst>
      <p:ext uri="{BB962C8B-B14F-4D97-AF65-F5344CB8AC3E}">
        <p14:creationId xmlns:p14="http://schemas.microsoft.com/office/powerpoint/2010/main" val="3851082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79"/>
        <p:cNvGrpSpPr/>
        <p:nvPr/>
      </p:nvGrpSpPr>
      <p:grpSpPr>
        <a:xfrm>
          <a:off x="0" y="0"/>
          <a:ext cx="0" cy="0"/>
          <a:chOff x="0" y="0"/>
          <a:chExt cx="0" cy="0"/>
        </a:xfrm>
      </p:grpSpPr>
      <p:sp>
        <p:nvSpPr>
          <p:cNvPr id="80" name="Google Shape;80;p60"/>
          <p:cNvSpPr txBox="1">
            <a:spLocks noGrp="1"/>
          </p:cNvSpPr>
          <p:nvPr>
            <p:ph type="title"/>
          </p:nvPr>
        </p:nvSpPr>
        <p:spPr>
          <a:xfrm>
            <a:off x="1097280" y="286605"/>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0"/>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900"/>
              </a:spcBef>
              <a:spcAft>
                <a:spcPts val="0"/>
              </a:spcAft>
              <a:buSzPts val="2400"/>
              <a:buNone/>
              <a:defRPr sz="2400" b="0" cap="none">
                <a:solidFill>
                  <a:schemeClr val="dk2"/>
                </a:solidFill>
                <a:latin typeface="Arial"/>
                <a:ea typeface="Arial"/>
                <a:cs typeface="Arial"/>
                <a:sym typeface="Arial"/>
              </a:defRPr>
            </a:lvl1pPr>
            <a:lvl2pPr marL="914400" lvl="1" indent="-228600" algn="l">
              <a:lnSpc>
                <a:spcPct val="90000"/>
              </a:lnSpc>
              <a:spcBef>
                <a:spcPts val="900"/>
              </a:spcBef>
              <a:spcAft>
                <a:spcPts val="0"/>
              </a:spcAft>
              <a:buSzPts val="1650"/>
              <a:buNone/>
              <a:defRPr sz="1500" b="1"/>
            </a:lvl2pPr>
            <a:lvl3pPr marL="1371600" lvl="2" indent="-228600" algn="l">
              <a:lnSpc>
                <a:spcPct val="90000"/>
              </a:lnSpc>
              <a:spcBef>
                <a:spcPts val="150"/>
              </a:spcBef>
              <a:spcAft>
                <a:spcPts val="0"/>
              </a:spcAft>
              <a:buSzPts val="1485"/>
              <a:buNone/>
              <a:defRPr sz="1350" b="1"/>
            </a:lvl3pPr>
            <a:lvl4pPr marL="1828800" lvl="3" indent="-228600" algn="l">
              <a:lnSpc>
                <a:spcPct val="90000"/>
              </a:lnSpc>
              <a:spcBef>
                <a:spcPts val="300"/>
              </a:spcBef>
              <a:spcAft>
                <a:spcPts val="0"/>
              </a:spcAft>
              <a:buSzPts val="108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82" name="Google Shape;82;p60"/>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sz="2100">
                <a:latin typeface="Arial"/>
                <a:ea typeface="Arial"/>
                <a:cs typeface="Arial"/>
                <a:sym typeface="Arial"/>
              </a:defRPr>
            </a:lvl1pPr>
            <a:lvl2pPr marL="914400" lvl="1" indent="-354330" algn="l">
              <a:lnSpc>
                <a:spcPct val="90000"/>
              </a:lnSpc>
              <a:spcBef>
                <a:spcPts val="900"/>
              </a:spcBef>
              <a:spcAft>
                <a:spcPts val="0"/>
              </a:spcAft>
              <a:buSzPts val="1980"/>
              <a:buFont typeface="Arial"/>
              <a:buChar char="•"/>
              <a:defRPr sz="1800">
                <a:latin typeface="Arial"/>
                <a:ea typeface="Arial"/>
                <a:cs typeface="Arial"/>
                <a:sym typeface="Arial"/>
              </a:defRPr>
            </a:lvl2pPr>
            <a:lvl3pPr marL="1371600" lvl="2" indent="-322897" algn="l">
              <a:lnSpc>
                <a:spcPct val="90000"/>
              </a:lnSpc>
              <a:spcBef>
                <a:spcPts val="150"/>
              </a:spcBef>
              <a:spcAft>
                <a:spcPts val="0"/>
              </a:spcAft>
              <a:buSzPts val="1485"/>
              <a:buFont typeface="Courier New"/>
              <a:buChar char="o"/>
              <a:defRPr sz="1350">
                <a:latin typeface="Arial"/>
                <a:ea typeface="Arial"/>
                <a:cs typeface="Arial"/>
                <a:sym typeface="Arial"/>
              </a:defRPr>
            </a:lvl3pPr>
            <a:lvl4pPr marL="1828800" lvl="3" indent="-305752" algn="l">
              <a:lnSpc>
                <a:spcPct val="90000"/>
              </a:lnSpc>
              <a:spcBef>
                <a:spcPts val="300"/>
              </a:spcBef>
              <a:spcAft>
                <a:spcPts val="0"/>
              </a:spcAft>
              <a:buSzPts val="1215"/>
              <a:buFont typeface="Arial"/>
              <a:buChar char="•"/>
              <a:defRPr sz="1350">
                <a:latin typeface="Arial"/>
                <a:ea typeface="Arial"/>
                <a:cs typeface="Arial"/>
                <a:sym typeface="Arial"/>
              </a:defRPr>
            </a:lvl4pPr>
            <a:lvl5pPr marL="2286000" lvl="4" indent="-314325" algn="l">
              <a:lnSpc>
                <a:spcPct val="90000"/>
              </a:lnSpc>
              <a:spcBef>
                <a:spcPts val="300"/>
              </a:spcBef>
              <a:spcAft>
                <a:spcPts val="0"/>
              </a:spcAft>
              <a:buSzPts val="1350"/>
              <a:buFont typeface="Noto Sans Symbols"/>
              <a:buChar char="❖"/>
              <a:defRPr sz="1350">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83" name="Google Shape;83;p60"/>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900"/>
              </a:spcBef>
              <a:spcAft>
                <a:spcPts val="0"/>
              </a:spcAft>
              <a:buSzPts val="2100"/>
              <a:buNone/>
              <a:defRPr sz="2100" b="0" cap="none">
                <a:solidFill>
                  <a:schemeClr val="dk2"/>
                </a:solidFill>
                <a:latin typeface="Arial"/>
                <a:ea typeface="Arial"/>
                <a:cs typeface="Arial"/>
                <a:sym typeface="Arial"/>
              </a:defRPr>
            </a:lvl1pPr>
            <a:lvl2pPr marL="914400" lvl="1" indent="-228600" algn="l">
              <a:lnSpc>
                <a:spcPct val="90000"/>
              </a:lnSpc>
              <a:spcBef>
                <a:spcPts val="900"/>
              </a:spcBef>
              <a:spcAft>
                <a:spcPts val="0"/>
              </a:spcAft>
              <a:buSzPts val="1650"/>
              <a:buNone/>
              <a:defRPr sz="1500" b="1"/>
            </a:lvl2pPr>
            <a:lvl3pPr marL="1371600" lvl="2" indent="-228600" algn="l">
              <a:lnSpc>
                <a:spcPct val="90000"/>
              </a:lnSpc>
              <a:spcBef>
                <a:spcPts val="150"/>
              </a:spcBef>
              <a:spcAft>
                <a:spcPts val="0"/>
              </a:spcAft>
              <a:buSzPts val="1485"/>
              <a:buNone/>
              <a:defRPr sz="1350" b="1"/>
            </a:lvl3pPr>
            <a:lvl4pPr marL="1828800" lvl="3" indent="-228600" algn="l">
              <a:lnSpc>
                <a:spcPct val="90000"/>
              </a:lnSpc>
              <a:spcBef>
                <a:spcPts val="300"/>
              </a:spcBef>
              <a:spcAft>
                <a:spcPts val="0"/>
              </a:spcAft>
              <a:buSzPts val="108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84" name="Google Shape;84;p60"/>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sz="2100">
                <a:latin typeface="Arial"/>
                <a:ea typeface="Arial"/>
                <a:cs typeface="Arial"/>
                <a:sym typeface="Arial"/>
              </a:defRPr>
            </a:lvl1pPr>
            <a:lvl2pPr marL="914400" lvl="1" indent="-354330" algn="l">
              <a:lnSpc>
                <a:spcPct val="90000"/>
              </a:lnSpc>
              <a:spcBef>
                <a:spcPts val="900"/>
              </a:spcBef>
              <a:spcAft>
                <a:spcPts val="0"/>
              </a:spcAft>
              <a:buSzPts val="1980"/>
              <a:buFont typeface="Arial"/>
              <a:buChar char="•"/>
              <a:defRPr sz="1800">
                <a:latin typeface="Arial"/>
                <a:ea typeface="Arial"/>
                <a:cs typeface="Arial"/>
                <a:sym typeface="Arial"/>
              </a:defRPr>
            </a:lvl2pPr>
            <a:lvl3pPr marL="1371600" lvl="2" indent="-322897" algn="l">
              <a:lnSpc>
                <a:spcPct val="90000"/>
              </a:lnSpc>
              <a:spcBef>
                <a:spcPts val="150"/>
              </a:spcBef>
              <a:spcAft>
                <a:spcPts val="0"/>
              </a:spcAft>
              <a:buSzPts val="1485"/>
              <a:buFont typeface="Courier New"/>
              <a:buChar char="o"/>
              <a:defRPr sz="1350">
                <a:latin typeface="Arial"/>
                <a:ea typeface="Arial"/>
                <a:cs typeface="Arial"/>
                <a:sym typeface="Arial"/>
              </a:defRPr>
            </a:lvl3pPr>
            <a:lvl4pPr marL="1828800" lvl="3" indent="-305752" algn="l">
              <a:lnSpc>
                <a:spcPct val="90000"/>
              </a:lnSpc>
              <a:spcBef>
                <a:spcPts val="300"/>
              </a:spcBef>
              <a:spcAft>
                <a:spcPts val="0"/>
              </a:spcAft>
              <a:buSzPts val="1215"/>
              <a:buFont typeface="Noto Sans Symbols"/>
              <a:buChar char="▪"/>
              <a:defRPr sz="1350">
                <a:latin typeface="Arial"/>
                <a:ea typeface="Arial"/>
                <a:cs typeface="Arial"/>
                <a:sym typeface="Arial"/>
              </a:defRPr>
            </a:lvl4pPr>
            <a:lvl5pPr marL="2286000" lvl="4" indent="-314325" algn="l">
              <a:lnSpc>
                <a:spcPct val="90000"/>
              </a:lnSpc>
              <a:spcBef>
                <a:spcPts val="300"/>
              </a:spcBef>
              <a:spcAft>
                <a:spcPts val="0"/>
              </a:spcAft>
              <a:buSzPts val="1350"/>
              <a:buFont typeface="Noto Sans Symbols"/>
              <a:buChar char="❖"/>
              <a:defRPr sz="1350">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85" name="Google Shape;85;p60"/>
          <p:cNvSpPr txBox="1">
            <a:spLocks noGrp="1"/>
          </p:cNvSpPr>
          <p:nvPr>
            <p:ph type="dt" idx="10"/>
          </p:nvPr>
        </p:nvSpPr>
        <p:spPr>
          <a:xfrm>
            <a:off x="1097282" y="6459787"/>
            <a:ext cx="2472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0"/>
          <p:cNvSpPr txBox="1">
            <a:spLocks noGrp="1"/>
          </p:cNvSpPr>
          <p:nvPr>
            <p:ph type="ftr" idx="11"/>
          </p:nvPr>
        </p:nvSpPr>
        <p:spPr>
          <a:xfrm>
            <a:off x="3686186" y="6459787"/>
            <a:ext cx="4822804"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0"/>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60"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extLst>
      <p:ext uri="{BB962C8B-B14F-4D97-AF65-F5344CB8AC3E}">
        <p14:creationId xmlns:p14="http://schemas.microsoft.com/office/powerpoint/2010/main" val="3312949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OBJECT_WITH_CAPTION_TEXT" type="objTx">
  <p:cSld name="OBJECT_WITH_CAPTION_TEXT">
    <p:spTree>
      <p:nvGrpSpPr>
        <p:cNvPr id="1" name="Shape 95"/>
        <p:cNvGrpSpPr/>
        <p:nvPr/>
      </p:nvGrpSpPr>
      <p:grpSpPr>
        <a:xfrm>
          <a:off x="0" y="0"/>
          <a:ext cx="0" cy="0"/>
          <a:chOff x="0" y="0"/>
          <a:chExt cx="0" cy="0"/>
        </a:xfrm>
      </p:grpSpPr>
      <p:sp>
        <p:nvSpPr>
          <p:cNvPr id="96" name="Google Shape;96;p62"/>
          <p:cNvSpPr/>
          <p:nvPr/>
        </p:nvSpPr>
        <p:spPr>
          <a:xfrm>
            <a:off x="2"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6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2700"/>
              <a:buFont typeface="Arial"/>
              <a:buNone/>
              <a:defRPr sz="2700" b="0">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61950" algn="l">
              <a:lnSpc>
                <a:spcPct val="90000"/>
              </a:lnSpc>
              <a:spcBef>
                <a:spcPts val="900"/>
              </a:spcBef>
              <a:spcAft>
                <a:spcPts val="0"/>
              </a:spcAft>
              <a:buSzPts val="2100"/>
              <a:buChar char=" "/>
              <a:defRPr sz="2100">
                <a:solidFill>
                  <a:schemeClr val="dk1"/>
                </a:solidFill>
                <a:latin typeface="Arial"/>
                <a:ea typeface="Arial"/>
                <a:cs typeface="Arial"/>
                <a:sym typeface="Arial"/>
              </a:defRPr>
            </a:lvl1pPr>
            <a:lvl2pPr marL="914400" lvl="1" indent="-354330" algn="l">
              <a:lnSpc>
                <a:spcPct val="90000"/>
              </a:lnSpc>
              <a:spcBef>
                <a:spcPts val="900"/>
              </a:spcBef>
              <a:spcAft>
                <a:spcPts val="0"/>
              </a:spcAft>
              <a:buSzPts val="1980"/>
              <a:buFont typeface="Arial"/>
              <a:buChar char="•"/>
              <a:defRPr sz="1800">
                <a:solidFill>
                  <a:schemeClr val="dk1"/>
                </a:solidFill>
                <a:latin typeface="Arial"/>
                <a:ea typeface="Arial"/>
                <a:cs typeface="Arial"/>
                <a:sym typeface="Arial"/>
              </a:defRPr>
            </a:lvl2pPr>
            <a:lvl3pPr marL="1371600" lvl="2" indent="-322897" algn="l">
              <a:lnSpc>
                <a:spcPct val="90000"/>
              </a:lnSpc>
              <a:spcBef>
                <a:spcPts val="150"/>
              </a:spcBef>
              <a:spcAft>
                <a:spcPts val="0"/>
              </a:spcAft>
              <a:buSzPts val="1485"/>
              <a:buFont typeface="Courier New"/>
              <a:buChar char="o"/>
              <a:defRPr sz="1350">
                <a:solidFill>
                  <a:schemeClr val="dk1"/>
                </a:solidFill>
                <a:latin typeface="Arial"/>
                <a:ea typeface="Arial"/>
                <a:cs typeface="Arial"/>
                <a:sym typeface="Arial"/>
              </a:defRPr>
            </a:lvl3pPr>
            <a:lvl4pPr marL="1828800" lvl="3" indent="-305752" algn="l">
              <a:lnSpc>
                <a:spcPct val="90000"/>
              </a:lnSpc>
              <a:spcBef>
                <a:spcPts val="300"/>
              </a:spcBef>
              <a:spcAft>
                <a:spcPts val="0"/>
              </a:spcAft>
              <a:buSzPts val="1215"/>
              <a:buFont typeface="Noto Sans Symbols"/>
              <a:buChar char="▪"/>
              <a:defRPr sz="1350">
                <a:solidFill>
                  <a:schemeClr val="dk1"/>
                </a:solidFill>
                <a:latin typeface="Arial"/>
                <a:ea typeface="Arial"/>
                <a:cs typeface="Arial"/>
                <a:sym typeface="Arial"/>
              </a:defRPr>
            </a:lvl4pPr>
            <a:lvl5pPr marL="2286000" lvl="4" indent="-314325" algn="l">
              <a:lnSpc>
                <a:spcPct val="90000"/>
              </a:lnSpc>
              <a:spcBef>
                <a:spcPts val="300"/>
              </a:spcBef>
              <a:spcAft>
                <a:spcPts val="0"/>
              </a:spcAft>
              <a:buSzPts val="1350"/>
              <a:buFont typeface="Noto Sans Symbols"/>
              <a:buChar char="❖"/>
              <a:defRPr sz="1350">
                <a:solidFill>
                  <a:schemeClr val="dk1"/>
                </a:solidFill>
                <a:latin typeface="Arial"/>
                <a:ea typeface="Arial"/>
                <a:cs typeface="Arial"/>
                <a:sym typeface="Aria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00" name="Google Shape;100;p6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2000"/>
              <a:buFont typeface="Arial"/>
              <a:buNone/>
              <a:defRPr sz="2000">
                <a:solidFill>
                  <a:srgbClr val="FFFFFF"/>
                </a:solidFill>
                <a:latin typeface="Arial"/>
                <a:ea typeface="Arial"/>
                <a:cs typeface="Arial"/>
                <a:sym typeface="Arial"/>
              </a:defRPr>
            </a:lvl1pPr>
            <a:lvl2pPr marL="914400" marR="0" lvl="1" indent="-354330" algn="l">
              <a:lnSpc>
                <a:spcPct val="90000"/>
              </a:lnSpc>
              <a:spcBef>
                <a:spcPts val="900"/>
              </a:spcBef>
              <a:spcAft>
                <a:spcPts val="0"/>
              </a:spcAft>
              <a:buClr>
                <a:srgbClr val="3494BA"/>
              </a:buClr>
              <a:buSzPts val="1980"/>
              <a:buFont typeface="Arial"/>
              <a:buChar char="•"/>
              <a:defRPr sz="1800">
                <a:solidFill>
                  <a:schemeClr val="lt1"/>
                </a:solidFill>
              </a:defRPr>
            </a:lvl2pPr>
            <a:lvl3pPr marL="1371600" marR="0" lvl="2" indent="-326389" algn="l">
              <a:lnSpc>
                <a:spcPct val="90000"/>
              </a:lnSpc>
              <a:spcBef>
                <a:spcPts val="150"/>
              </a:spcBef>
              <a:spcAft>
                <a:spcPts val="0"/>
              </a:spcAft>
              <a:buClr>
                <a:srgbClr val="3494BA"/>
              </a:buClr>
              <a:buSzPts val="1540"/>
              <a:buFont typeface="Courier New"/>
              <a:buChar char="o"/>
              <a:defRPr sz="1400">
                <a:solidFill>
                  <a:schemeClr val="lt1"/>
                </a:solidFill>
              </a:defRPr>
            </a:lvl3pPr>
            <a:lvl4pPr marL="1828800" marR="0" lvl="3" indent="-308610" algn="l">
              <a:lnSpc>
                <a:spcPct val="90000"/>
              </a:lnSpc>
              <a:spcBef>
                <a:spcPts val="300"/>
              </a:spcBef>
              <a:spcAft>
                <a:spcPts val="0"/>
              </a:spcAft>
              <a:buClr>
                <a:srgbClr val="3494BA"/>
              </a:buClr>
              <a:buSzPts val="1260"/>
              <a:buFont typeface="Arial"/>
              <a:buChar char="–"/>
              <a:defRPr sz="1400">
                <a:solidFill>
                  <a:schemeClr val="lt1"/>
                </a:solidFill>
              </a:defRPr>
            </a:lvl4pPr>
            <a:lvl5pPr marL="2286000" marR="0" lvl="4" indent="-317500" algn="l">
              <a:lnSpc>
                <a:spcPct val="90000"/>
              </a:lnSpc>
              <a:spcBef>
                <a:spcPts val="300"/>
              </a:spcBef>
              <a:spcAft>
                <a:spcPts val="0"/>
              </a:spcAft>
              <a:buClr>
                <a:srgbClr val="3494BA"/>
              </a:buClr>
              <a:buSzPts val="1400"/>
              <a:buFont typeface="Noto Sans Symbols"/>
              <a:buChar char="▪"/>
              <a:defRPr sz="1400">
                <a:solidFill>
                  <a:schemeClr val="lt1"/>
                </a:solidFill>
              </a:defRPr>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101" name="Google Shape;101;p62"/>
          <p:cNvSpPr txBox="1">
            <a:spLocks noGrp="1"/>
          </p:cNvSpPr>
          <p:nvPr>
            <p:ph type="dt" idx="10"/>
          </p:nvPr>
        </p:nvSpPr>
        <p:spPr>
          <a:xfrm>
            <a:off x="953751" y="6459787"/>
            <a:ext cx="2130271" cy="365125"/>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lt1"/>
              </a:buClr>
              <a:buSzPts val="9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2"/>
          <p:cNvSpPr txBox="1">
            <a:spLocks noGrp="1"/>
          </p:cNvSpPr>
          <p:nvPr>
            <p:ph type="ftr" idx="11"/>
          </p:nvPr>
        </p:nvSpPr>
        <p:spPr>
          <a:xfrm>
            <a:off x="4800600" y="6459787"/>
            <a:ext cx="4648200"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2"/>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62" descr="&quot; &quot;"/>
          <p:cNvPicPr preferRelativeResize="0"/>
          <p:nvPr/>
        </p:nvPicPr>
        <p:blipFill rotWithShape="1">
          <a:blip r:embed="rId2">
            <a:alphaModFix/>
          </a:blip>
          <a:srcRect/>
          <a:stretch/>
        </p:blipFill>
        <p:spPr>
          <a:xfrm>
            <a:off x="320844" y="6354906"/>
            <a:ext cx="625641" cy="519136"/>
          </a:xfrm>
          <a:prstGeom prst="rect">
            <a:avLst/>
          </a:prstGeom>
          <a:noFill/>
          <a:ln>
            <a:noFill/>
          </a:ln>
        </p:spPr>
      </p:pic>
    </p:spTree>
    <p:extLst>
      <p:ext uri="{BB962C8B-B14F-4D97-AF65-F5344CB8AC3E}">
        <p14:creationId xmlns:p14="http://schemas.microsoft.com/office/powerpoint/2010/main" val="272659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46"/>
        <p:cNvGrpSpPr/>
        <p:nvPr/>
      </p:nvGrpSpPr>
      <p:grpSpPr>
        <a:xfrm>
          <a:off x="0" y="0"/>
          <a:ext cx="0" cy="0"/>
          <a:chOff x="0" y="0"/>
          <a:chExt cx="0" cy="0"/>
        </a:xfrm>
      </p:grpSpPr>
      <p:sp>
        <p:nvSpPr>
          <p:cNvPr id="47" name="Google Shape;47;p72"/>
          <p:cNvSpPr txBox="1">
            <a:spLocks noGrp="1"/>
          </p:cNvSpPr>
          <p:nvPr>
            <p:ph type="title"/>
          </p:nvPr>
        </p:nvSpPr>
        <p:spPr>
          <a:xfrm>
            <a:off x="677335" y="1622694"/>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2"/>
          <p:cNvSpPr txBox="1">
            <a:spLocks noGrp="1"/>
          </p:cNvSpPr>
          <p:nvPr>
            <p:ph type="body" idx="1"/>
          </p:nvPr>
        </p:nvSpPr>
        <p:spPr>
          <a:xfrm>
            <a:off x="677335" y="3722230"/>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chemeClr val="dk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49" name="Google Shape;49;p7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7"/>
        <p:cNvGrpSpPr/>
        <p:nvPr/>
      </p:nvGrpSpPr>
      <p:grpSpPr>
        <a:xfrm>
          <a:off x="0" y="0"/>
          <a:ext cx="0" cy="0"/>
          <a:chOff x="0" y="0"/>
          <a:chExt cx="0" cy="0"/>
        </a:xfrm>
      </p:grpSpPr>
      <p:sp>
        <p:nvSpPr>
          <p:cNvPr id="68" name="Google Shape;68;p76"/>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76"/>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76"/>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2"/>
        <p:cNvGrpSpPr/>
        <p:nvPr/>
      </p:nvGrpSpPr>
      <p:grpSpPr>
        <a:xfrm>
          <a:off x="0" y="0"/>
          <a:ext cx="0" cy="0"/>
          <a:chOff x="0" y="0"/>
          <a:chExt cx="0" cy="0"/>
        </a:xfrm>
      </p:grpSpPr>
      <p:sp>
        <p:nvSpPr>
          <p:cNvPr id="73" name="Google Shape;73;p77"/>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77"/>
          <p:cNvSpPr txBox="1">
            <a:spLocks noGrp="1"/>
          </p:cNvSpPr>
          <p:nvPr>
            <p:ph type="body" idx="1"/>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6" name="Google Shape;76;p77"/>
          <p:cNvSpPr>
            <a:spLocks noGrp="1"/>
          </p:cNvSpPr>
          <p:nvPr>
            <p:ph type="pic" idx="2"/>
          </p:nvPr>
        </p:nvSpPr>
        <p:spPr>
          <a:xfrm>
            <a:off x="581025" y="1801813"/>
            <a:ext cx="4481513" cy="469423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7"/>
        <p:cNvGrpSpPr/>
        <p:nvPr/>
      </p:nvGrpSpPr>
      <p:grpSpPr>
        <a:xfrm>
          <a:off x="0" y="0"/>
          <a:ext cx="0" cy="0"/>
          <a:chOff x="0" y="0"/>
          <a:chExt cx="0" cy="0"/>
        </a:xfrm>
      </p:grpSpPr>
      <p:sp>
        <p:nvSpPr>
          <p:cNvPr id="78" name="Google Shape;78;p78"/>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8"/>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78"/>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1" name="Google Shape;81;p78"/>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2"/>
        <p:cNvGrpSpPr/>
        <p:nvPr/>
      </p:nvGrpSpPr>
      <p:grpSpPr>
        <a:xfrm>
          <a:off x="0" y="0"/>
          <a:ext cx="0" cy="0"/>
          <a:chOff x="0" y="0"/>
          <a:chExt cx="0" cy="0"/>
        </a:xfrm>
      </p:grpSpPr>
      <p:sp>
        <p:nvSpPr>
          <p:cNvPr id="83" name="Google Shape;83;p79"/>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9"/>
          <p:cNvSpPr txBox="1">
            <a:spLocks noGrp="1"/>
          </p:cNvSpPr>
          <p:nvPr>
            <p:ph type="body" idx="1"/>
          </p:nvPr>
        </p:nvSpPr>
        <p:spPr>
          <a:xfrm>
            <a:off x="581633" y="1872852"/>
            <a:ext cx="429767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85" name="Google Shape;85;p79"/>
          <p:cNvSpPr txBox="1">
            <a:spLocks noGrp="1"/>
          </p:cNvSpPr>
          <p:nvPr>
            <p:ph type="body" idx="2"/>
          </p:nvPr>
        </p:nvSpPr>
        <p:spPr>
          <a:xfrm>
            <a:off x="5228455" y="1872852"/>
            <a:ext cx="429768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86" name="Google Shape;86;p7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79"/>
          <p:cNvSpPr txBox="1">
            <a:spLocks noGrp="1"/>
          </p:cNvSpPr>
          <p:nvPr>
            <p:ph type="body" idx="3"/>
          </p:nvPr>
        </p:nvSpPr>
        <p:spPr>
          <a:xfrm>
            <a:off x="581633" y="2689786"/>
            <a:ext cx="4297680" cy="380654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8" name="Google Shape;88;p79"/>
          <p:cNvSpPr txBox="1">
            <a:spLocks noGrp="1"/>
          </p:cNvSpPr>
          <p:nvPr>
            <p:ph type="body" idx="4"/>
          </p:nvPr>
        </p:nvSpPr>
        <p:spPr>
          <a:xfrm>
            <a:off x="5228456" y="2689787"/>
            <a:ext cx="4297680" cy="380654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89"/>
        <p:cNvGrpSpPr/>
        <p:nvPr/>
      </p:nvGrpSpPr>
      <p:grpSpPr>
        <a:xfrm>
          <a:off x="0" y="0"/>
          <a:ext cx="0" cy="0"/>
          <a:chOff x="0" y="0"/>
          <a:chExt cx="0" cy="0"/>
        </a:xfrm>
      </p:grpSpPr>
      <p:sp>
        <p:nvSpPr>
          <p:cNvPr id="90" name="Google Shape;90;p8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8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69"/>
          <p:cNvGrpSpPr/>
          <p:nvPr/>
        </p:nvGrpSpPr>
        <p:grpSpPr>
          <a:xfrm>
            <a:off x="0" y="0"/>
            <a:ext cx="12192000" cy="6866467"/>
            <a:chOff x="0" y="-8467"/>
            <a:chExt cx="12192000" cy="6866467"/>
          </a:xfrm>
        </p:grpSpPr>
        <p:cxnSp>
          <p:nvCxnSpPr>
            <p:cNvPr id="11" name="Google Shape;11;p69"/>
            <p:cNvCxnSpPr/>
            <p:nvPr/>
          </p:nvCxnSpPr>
          <p:spPr>
            <a:xfrm>
              <a:off x="9169166" y="-8467"/>
              <a:ext cx="1783321" cy="6856484"/>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12" name="Google Shape;12;p69"/>
            <p:cNvCxnSpPr/>
            <p:nvPr/>
          </p:nvCxnSpPr>
          <p:spPr>
            <a:xfrm flipH="1">
              <a:off x="8475260" y="3681413"/>
              <a:ext cx="3713565" cy="3166604"/>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3" name="Google Shape;13;p6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14" name="Google Shape;14;p6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69"/>
            <p:cNvSpPr/>
            <p:nvPr/>
          </p:nvSpPr>
          <p:spPr>
            <a:xfrm>
              <a:off x="8932333" y="3048000"/>
              <a:ext cx="3259667"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9"/>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17" name="Google Shape;17;p6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18" name="Google Shape;18;p6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9" name="Google Shape;19;p69"/>
            <p:cNvSpPr/>
            <p:nvPr/>
          </p:nvSpPr>
          <p:spPr>
            <a:xfrm>
              <a:off x="10371666" y="3589867"/>
              <a:ext cx="1817159" cy="3268133"/>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69"/>
            <p:cNvSpPr/>
            <p:nvPr/>
          </p:nvSpPr>
          <p:spPr>
            <a:xfrm>
              <a:off x="0" y="4013200"/>
              <a:ext cx="448733" cy="28448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69"/>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69"/>
          <p:cNvSpPr txBox="1">
            <a:spLocks noGrp="1"/>
          </p:cNvSpPr>
          <p:nvPr>
            <p:ph type="body" idx="1"/>
          </p:nvPr>
        </p:nvSpPr>
        <p:spPr>
          <a:xfrm>
            <a:off x="513012" y="1719618"/>
            <a:ext cx="9035346" cy="4955157"/>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91160"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23" name="Google Shape;23;p69"/>
          <p:cNvPicPr preferRelativeResize="0"/>
          <p:nvPr/>
        </p:nvPicPr>
        <p:blipFill rotWithShape="1">
          <a:blip r:embed="rId25">
            <a:alphaModFix/>
          </a:blip>
          <a:srcRect/>
          <a:stretch/>
        </p:blipFill>
        <p:spPr>
          <a:xfrm>
            <a:off x="9747105" y="0"/>
            <a:ext cx="2377440" cy="2377438"/>
          </a:xfrm>
          <a:prstGeom prst="rect">
            <a:avLst/>
          </a:prstGeom>
          <a:noFill/>
          <a:ln>
            <a:noFill/>
          </a:ln>
        </p:spPr>
      </p:pic>
      <p:sp>
        <p:nvSpPr>
          <p:cNvPr id="24" name="Google Shape;24;p6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71" r:id="rId18"/>
    <p:sldLayoutId id="2147483672" r:id="rId19"/>
    <p:sldLayoutId id="2147483673" r:id="rId20"/>
    <p:sldLayoutId id="2147483674" r:id="rId21"/>
    <p:sldLayoutId id="2147483675" r:id="rId22"/>
    <p:sldLayoutId id="2147483676"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commons.wikimedia.org/wiki/category:green_check_marks" TargetMode="External"/><Relationship Id="rId5" Type="http://schemas.openxmlformats.org/officeDocument/2006/relationships/hyperlink" Target="https://creativecommons.org/licenses/by-sa/3.0/" TargetMode="External"/><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commons.wikimedia.org/wiki/category:green_check_marks" TargetMode="External"/><Relationship Id="rId5" Type="http://schemas.openxmlformats.org/officeDocument/2006/relationships/hyperlink" Target="https://creativecommons.org/licenses/by-sa/3.0/" TargetMode="External"/><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kystandards.org/standards-family-guides/" TargetMode="External"/><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4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 Id="rId3" Type="http://schemas.openxmlformats.org/officeDocument/2006/relationships/image" Target="../media/image4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hyperlink" Target="http://lineshjose.com/blog/gadget-family-3-strategies-keep-toys-working-condition/" TargetMode="External"/><Relationship Id="rId1" Type="http://schemas.openxmlformats.org/officeDocument/2006/relationships/slideLayout" Target="../slideLayouts/slideLayout2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s://kystandards.org/standards-family-guides/" TargetMode="External"/><Relationship Id="rId4" Type="http://schemas.openxmlformats.org/officeDocument/2006/relationships/hyperlink" Target="https://education.ky.gov/curriculum/standards/kyacadstand/Documents/Kentucky_Academic_Standards_Mathematics.pdf" TargetMode="External"/><Relationship Id="rId1" Type="http://schemas.openxmlformats.org/officeDocument/2006/relationships/slideLayout" Target="../slideLayouts/slideLayout2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s://forms.gle/L4XTYMeZJPmVF161A" TargetMode="External"/><Relationship Id="rId4" Type="http://schemas.openxmlformats.org/officeDocument/2006/relationships/hyperlink" Target="mailto:Erin.chavez@education.ky.gov" TargetMode="External"/><Relationship Id="rId5" Type="http://schemas.openxmlformats.org/officeDocument/2006/relationships/hyperlink" Target="mailto:Maggie.doyle@education.ky.gov" TargetMode="External"/><Relationship Id="rId6" Type="http://schemas.openxmlformats.org/officeDocument/2006/relationships/hyperlink" Target="mailto:kerry.friedman@sri.com" TargetMode="External"/><Relationship Id="rId1" Type="http://schemas.openxmlformats.org/officeDocument/2006/relationships/slideLayout" Target="../slideLayouts/slideLayout2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a:spLocks noGrp="1"/>
          </p:cNvSpPr>
          <p:nvPr>
            <p:ph type="ctrTitle"/>
          </p:nvPr>
        </p:nvSpPr>
        <p:spPr>
          <a:xfrm>
            <a:off x="778476" y="1557424"/>
            <a:ext cx="10923373" cy="231642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72B62"/>
              </a:buClr>
              <a:buSzPts val="5400"/>
              <a:buFont typeface="Georgia"/>
              <a:buNone/>
            </a:pPr>
            <a:r>
              <a:rPr lang="en-US" sz="4400" dirty="0"/>
              <a:t>KY Family Math Night Educator </a:t>
            </a:r>
            <a:br>
              <a:rPr lang="en-US" sz="4400" dirty="0"/>
            </a:br>
            <a:r>
              <a:rPr lang="en-US" sz="4400" dirty="0"/>
              <a:t>Training</a:t>
            </a:r>
            <a:endParaRPr sz="4400" dirty="0"/>
          </a:p>
        </p:txBody>
      </p:sp>
      <p:sp>
        <p:nvSpPr>
          <p:cNvPr id="134" name="Google Shape;134;p1"/>
          <p:cNvSpPr txBox="1">
            <a:spLocks noGrp="1"/>
          </p:cNvSpPr>
          <p:nvPr>
            <p:ph type="subTitle" idx="1"/>
          </p:nvPr>
        </p:nvSpPr>
        <p:spPr>
          <a:xfrm>
            <a:off x="-260393" y="3628130"/>
            <a:ext cx="8298206" cy="1096899"/>
          </a:xfrm>
          <a:prstGeom prst="rect">
            <a:avLst/>
          </a:prstGeom>
          <a:noFill/>
          <a:ln>
            <a:noFill/>
          </a:ln>
        </p:spPr>
        <p:txBody>
          <a:bodyPr spcFirstLastPara="1" wrap="square" lIns="91425" tIns="45700" rIns="91425" bIns="45700" anchor="t" anchorCtr="0">
            <a:normAutofit/>
          </a:bodyPr>
          <a:lstStyle/>
          <a:p>
            <a:pPr marL="0" lvl="0" indent="0" algn="r" rtl="0">
              <a:lnSpc>
                <a:spcPct val="100000"/>
              </a:lnSpc>
              <a:spcBef>
                <a:spcPts val="1000"/>
              </a:spcBef>
              <a:spcAft>
                <a:spcPts val="0"/>
              </a:spcAft>
              <a:buSzPts val="2800"/>
              <a:buNone/>
            </a:pPr>
            <a:r>
              <a:rPr lang="en-US" dirty="0"/>
              <a:t>March 2020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2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dirty="0"/>
              <a:t>Why math?</a:t>
            </a:r>
            <a:endParaRPr dirty="0"/>
          </a:p>
        </p:txBody>
      </p:sp>
      <p:sp>
        <p:nvSpPr>
          <p:cNvPr id="573" name="Google Shape;573;p21"/>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11</a:t>
            </a:fld>
            <a:endParaRPr/>
          </a:p>
        </p:txBody>
      </p:sp>
      <p:sp>
        <p:nvSpPr>
          <p:cNvPr id="2" name="Title 1" hidden="1"/>
          <p:cNvSpPr>
            <a:spLocks noGrp="1"/>
          </p:cNvSpPr>
          <p:nvPr>
            <p:ph type="title" idx="4294967295"/>
          </p:nvPr>
        </p:nvSpPr>
        <p:spPr>
          <a:xfrm>
            <a:off x="0" y="609600"/>
            <a:ext cx="8596313" cy="1320800"/>
          </a:xfrm>
        </p:spPr>
        <p:txBody>
          <a:bodyPr/>
          <a:lstStyle/>
          <a:p>
            <a:r>
              <a:rPr lang="en-US" dirty="0"/>
              <a:t>From the research</a:t>
            </a:r>
          </a:p>
        </p:txBody>
      </p:sp>
      <p:pic>
        <p:nvPicPr>
          <p:cNvPr id="582" name="Google Shape;582;p22" descr="Children who believe they can be successful in math are more willing to put in effort, even when they struggle and this results in better performance. Success in elementary school math predicts future achievement in middle and high school math and other subjects. Students who complete higher level math in high school earn higher incomes in the future. The number of STEM jobs is growing and half of all STEM jobs are avialable to workers without a four-year college degree. STEM jobs pay 10% more than other jobs avialable to these workers."/>
          <p:cNvPicPr preferRelativeResize="0"/>
          <p:nvPr/>
        </p:nvPicPr>
        <p:blipFill rotWithShape="1">
          <a:blip r:embed="rId3">
            <a:alphaModFix/>
          </a:blip>
          <a:srcRect t="20397" r="1495"/>
          <a:stretch/>
        </p:blipFill>
        <p:spPr>
          <a:xfrm>
            <a:off x="301658" y="1050957"/>
            <a:ext cx="9455085" cy="47560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a:t>Fmailes</a:t>
            </a:r>
            <a:r>
              <a:rPr lang="en-US" dirty="0"/>
              <a:t> are math role models</a:t>
            </a:r>
          </a:p>
        </p:txBody>
      </p:sp>
      <p:sp>
        <p:nvSpPr>
          <p:cNvPr id="589" name="Google Shape;589;p2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pic>
        <p:nvPicPr>
          <p:cNvPr id="591" name="Google Shape;591;p23" descr="Praising effort and modeling positive math attitudes: great problem solving! encouraging children to seek help and try new strategies when they are stuck: let's try a different method. confronting stereotypes about who is good at math."/>
          <p:cNvPicPr preferRelativeResize="0"/>
          <p:nvPr/>
        </p:nvPicPr>
        <p:blipFill rotWithShape="1">
          <a:blip r:embed="rId3">
            <a:alphaModFix/>
          </a:blip>
          <a:srcRect t="26590"/>
          <a:stretch/>
        </p:blipFill>
        <p:spPr>
          <a:xfrm>
            <a:off x="169682" y="2376154"/>
            <a:ext cx="11107918" cy="39334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dirty="0"/>
              <a:t>Growth mindset and math attitudes</a:t>
            </a:r>
            <a:endParaRPr dirty="0"/>
          </a:p>
        </p:txBody>
      </p:sp>
      <p:sp>
        <p:nvSpPr>
          <p:cNvPr id="597" name="Google Shape;597;p1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7"/>
          <p:cNvSpPr txBox="1">
            <a:spLocks noGrp="1"/>
          </p:cNvSpPr>
          <p:nvPr>
            <p:ph type="title"/>
          </p:nvPr>
        </p:nvSpPr>
        <p:spPr>
          <a:xfrm>
            <a:off x="1066800" y="111751"/>
            <a:ext cx="10058400" cy="145399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dirty="0">
                <a:solidFill>
                  <a:schemeClr val="accent1">
                    <a:lumMod val="50000"/>
                  </a:schemeClr>
                </a:solidFill>
                <a:latin typeface="Georgia" panose="02040502050405020303" pitchFamily="18" charset="0"/>
              </a:rPr>
              <a:t>Math attitudes matter</a:t>
            </a:r>
            <a:endParaRPr dirty="0">
              <a:solidFill>
                <a:schemeClr val="accent1">
                  <a:lumMod val="50000"/>
                </a:schemeClr>
              </a:solidFill>
              <a:latin typeface="Georgia" panose="02040502050405020303" pitchFamily="18" charset="0"/>
            </a:endParaRPr>
          </a:p>
        </p:txBody>
      </p:sp>
      <p:sp>
        <p:nvSpPr>
          <p:cNvPr id="605" name="Google Shape;605;p17"/>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sp>
        <p:nvSpPr>
          <p:cNvPr id="606" name="Google Shape;606;p17"/>
          <p:cNvSpPr txBox="1">
            <a:spLocks noGrp="1"/>
          </p:cNvSpPr>
          <p:nvPr>
            <p:ph type="body" idx="1"/>
          </p:nvPr>
        </p:nvSpPr>
        <p:spPr>
          <a:xfrm>
            <a:off x="1036637" y="1996528"/>
            <a:ext cx="5059363" cy="4022725"/>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0"/>
              </a:spcBef>
              <a:spcAft>
                <a:spcPts val="0"/>
              </a:spcAft>
              <a:buSzPts val="2800"/>
              <a:buFont typeface="Arial"/>
              <a:buChar char="•"/>
            </a:pPr>
            <a:r>
              <a:rPr lang="en-US" sz="2800" dirty="0">
                <a:solidFill>
                  <a:srgbClr val="000000"/>
                </a:solidFill>
                <a:latin typeface="+mj-lt"/>
              </a:rPr>
              <a:t>Sometimes children and adults hold negative attitudes about math and their math abilities.</a:t>
            </a:r>
            <a:endParaRPr dirty="0">
              <a:latin typeface="+mj-lt"/>
            </a:endParaRPr>
          </a:p>
          <a:p>
            <a:pPr marL="342900" lvl="0" indent="-342900" algn="l" rtl="0">
              <a:lnSpc>
                <a:spcPct val="90000"/>
              </a:lnSpc>
              <a:spcBef>
                <a:spcPts val="1050"/>
              </a:spcBef>
              <a:spcAft>
                <a:spcPts val="0"/>
              </a:spcAft>
              <a:buSzPts val="2800"/>
              <a:buFont typeface="Arial"/>
              <a:buChar char="•"/>
            </a:pPr>
            <a:r>
              <a:rPr lang="en-US" sz="2800" dirty="0">
                <a:solidFill>
                  <a:srgbClr val="000000"/>
                </a:solidFill>
                <a:latin typeface="+mj-lt"/>
              </a:rPr>
              <a:t>Research suggests that math attitudes and math skills affect each other.</a:t>
            </a:r>
            <a:endParaRPr dirty="0">
              <a:latin typeface="+mj-lt"/>
            </a:endParaRPr>
          </a:p>
          <a:p>
            <a:pPr marL="800100" lvl="1" indent="-342900" algn="l" rtl="0">
              <a:lnSpc>
                <a:spcPct val="90000"/>
              </a:lnSpc>
              <a:spcBef>
                <a:spcPts val="1050"/>
              </a:spcBef>
              <a:spcAft>
                <a:spcPts val="0"/>
              </a:spcAft>
              <a:buSzPts val="2640"/>
              <a:buFont typeface="Courier New"/>
              <a:buChar char="o"/>
            </a:pPr>
            <a:r>
              <a:rPr lang="en-US" sz="2400" dirty="0">
                <a:solidFill>
                  <a:srgbClr val="000000"/>
                </a:solidFill>
                <a:latin typeface="+mj-lt"/>
              </a:rPr>
              <a:t>A positive attitude about math can support math performance.</a:t>
            </a:r>
            <a:endParaRPr dirty="0">
              <a:latin typeface="+mj-lt"/>
            </a:endParaRPr>
          </a:p>
          <a:p>
            <a:pPr marL="0" lvl="0" indent="0" algn="l" rtl="0">
              <a:lnSpc>
                <a:spcPct val="90000"/>
              </a:lnSpc>
              <a:spcBef>
                <a:spcPts val="1050"/>
              </a:spcBef>
              <a:spcAft>
                <a:spcPts val="0"/>
              </a:spcAft>
              <a:buSzPts val="2100"/>
              <a:buNone/>
            </a:pPr>
            <a:endParaRPr dirty="0"/>
          </a:p>
        </p:txBody>
      </p:sp>
      <p:pic>
        <p:nvPicPr>
          <p:cNvPr id="607" name="Google Shape;607;p17" descr="Librarian shelving books: &quot;Who is putting all the math books in the horror section?&quot;"/>
          <p:cNvPicPr preferRelativeResize="0"/>
          <p:nvPr/>
        </p:nvPicPr>
        <p:blipFill rotWithShape="1">
          <a:blip r:embed="rId3">
            <a:alphaModFix/>
          </a:blip>
          <a:srcRect/>
          <a:stretch/>
        </p:blipFill>
        <p:spPr>
          <a:xfrm>
            <a:off x="6343650" y="1677494"/>
            <a:ext cx="3138402" cy="4022725"/>
          </a:xfrm>
          <a:prstGeom prst="rect">
            <a:avLst/>
          </a:prstGeom>
          <a:noFill/>
          <a:ln>
            <a:noFill/>
          </a:ln>
        </p:spPr>
      </p:pic>
      <p:pic>
        <p:nvPicPr>
          <p:cNvPr id="609" name="Google Shape;609;p17" descr="graduate cap"/>
          <p:cNvPicPr preferRelativeResize="0"/>
          <p:nvPr/>
        </p:nvPicPr>
        <p:blipFill rotWithShape="1">
          <a:blip r:embed="rId4">
            <a:alphaModFix/>
          </a:blip>
          <a:srcRect t="22812" b="21687"/>
          <a:stretch/>
        </p:blipFill>
        <p:spPr>
          <a:xfrm>
            <a:off x="0" y="0"/>
            <a:ext cx="1832171" cy="11321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8"/>
          <p:cNvSpPr txBox="1">
            <a:spLocks noGrp="1"/>
          </p:cNvSpPr>
          <p:nvPr>
            <p:ph type="title"/>
          </p:nvPr>
        </p:nvSpPr>
        <p:spPr>
          <a:xfrm>
            <a:off x="1097280" y="286606"/>
            <a:ext cx="10058400" cy="110132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000"/>
              <a:buFont typeface="Arial"/>
              <a:buNone/>
            </a:pPr>
            <a:r>
              <a:rPr lang="en-US" dirty="0">
                <a:latin typeface="Georgia" panose="02040502050405020303" pitchFamily="18" charset="0"/>
              </a:rPr>
              <a:t>Shifting your mindset</a:t>
            </a:r>
            <a:endParaRPr dirty="0">
              <a:latin typeface="Georgia" panose="02040502050405020303" pitchFamily="18" charset="0"/>
            </a:endParaRPr>
          </a:p>
        </p:txBody>
      </p:sp>
      <p:sp>
        <p:nvSpPr>
          <p:cNvPr id="616" name="Google Shape;616;p18"/>
          <p:cNvSpPr txBox="1">
            <a:spLocks noGrp="1"/>
          </p:cNvSpPr>
          <p:nvPr>
            <p:ph type="body" idx="1"/>
          </p:nvPr>
        </p:nvSpPr>
        <p:spPr>
          <a:xfrm>
            <a:off x="1188720" y="1863304"/>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2800" b="1" dirty="0"/>
              <a:t>Fixed mindset</a:t>
            </a:r>
            <a:endParaRPr dirty="0"/>
          </a:p>
        </p:txBody>
      </p:sp>
      <p:sp>
        <p:nvSpPr>
          <p:cNvPr id="617" name="Google Shape;617;p18"/>
          <p:cNvSpPr txBox="1">
            <a:spLocks noGrp="1"/>
          </p:cNvSpPr>
          <p:nvPr>
            <p:ph type="body" idx="2"/>
          </p:nvPr>
        </p:nvSpPr>
        <p:spPr>
          <a:xfrm>
            <a:off x="333709" y="2582334"/>
            <a:ext cx="4937760" cy="3378200"/>
          </a:xfrm>
          <a:prstGeom prst="rect">
            <a:avLst/>
          </a:prstGeom>
          <a:solidFill>
            <a:srgbClr val="CFE6F6"/>
          </a:solidFill>
          <a:ln>
            <a:noFill/>
          </a:ln>
          <a:effectLst>
            <a:outerShdw blurRad="149987" dist="250190" dir="8460000" algn="ctr">
              <a:srgbClr val="000000">
                <a:alpha val="27450"/>
              </a:srgbClr>
            </a:outerShdw>
          </a:effectLst>
        </p:spPr>
        <p:txBody>
          <a:bodyPr spcFirstLastPara="1" wrap="square" lIns="0" tIns="45700" rIns="0" bIns="45700" anchor="t" anchorCtr="0">
            <a:normAutofit/>
          </a:bodyPr>
          <a:lstStyle/>
          <a:p>
            <a:pPr marL="150876" lvl="1" indent="0" algn="l" rtl="0">
              <a:lnSpc>
                <a:spcPct val="90000"/>
              </a:lnSpc>
              <a:spcBef>
                <a:spcPts val="0"/>
              </a:spcBef>
              <a:spcAft>
                <a:spcPts val="0"/>
              </a:spcAft>
              <a:buSzPts val="3080"/>
              <a:buNone/>
            </a:pPr>
            <a:endParaRPr sz="2800" dirty="0"/>
          </a:p>
          <a:p>
            <a:pPr marL="150876" lvl="1" indent="0" algn="l" rtl="0">
              <a:lnSpc>
                <a:spcPct val="90000"/>
              </a:lnSpc>
              <a:spcBef>
                <a:spcPts val="1050"/>
              </a:spcBef>
              <a:spcAft>
                <a:spcPts val="0"/>
              </a:spcAft>
              <a:buSzPts val="3080"/>
              <a:buNone/>
            </a:pPr>
            <a:r>
              <a:rPr lang="en-US" sz="2800" dirty="0"/>
              <a:t>The belief that people are born with the intelligence they have and there is not much you can do to change it.</a:t>
            </a:r>
            <a:endParaRPr dirty="0"/>
          </a:p>
        </p:txBody>
      </p:sp>
      <p:sp>
        <p:nvSpPr>
          <p:cNvPr id="618" name="Google Shape;618;p18"/>
          <p:cNvSpPr txBox="1">
            <a:spLocks noGrp="1"/>
          </p:cNvSpPr>
          <p:nvPr>
            <p:ph type="body" idx="3"/>
          </p:nvPr>
        </p:nvSpPr>
        <p:spPr>
          <a:xfrm>
            <a:off x="6481871" y="1846052"/>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2800" b="1" dirty="0"/>
              <a:t>Growth mindset</a:t>
            </a:r>
            <a:endParaRPr dirty="0"/>
          </a:p>
        </p:txBody>
      </p:sp>
      <p:sp>
        <p:nvSpPr>
          <p:cNvPr id="619" name="Google Shape;619;p18"/>
          <p:cNvSpPr txBox="1">
            <a:spLocks noGrp="1"/>
          </p:cNvSpPr>
          <p:nvPr>
            <p:ph type="body" idx="4"/>
          </p:nvPr>
        </p:nvSpPr>
        <p:spPr>
          <a:xfrm>
            <a:off x="5718300" y="2582334"/>
            <a:ext cx="4937760" cy="3378200"/>
          </a:xfrm>
          <a:prstGeom prst="rect">
            <a:avLst/>
          </a:prstGeom>
          <a:solidFill>
            <a:srgbClr val="CFE6F6"/>
          </a:solidFill>
          <a:ln>
            <a:noFill/>
          </a:ln>
          <a:effectLst>
            <a:outerShdw blurRad="149987" dist="250190" dir="8460000" algn="ctr">
              <a:srgbClr val="000000">
                <a:alpha val="27450"/>
              </a:srgbClr>
            </a:outerShdw>
          </a:effectLst>
        </p:spPr>
        <p:txBody>
          <a:bodyPr spcFirstLastPara="1" wrap="square" lIns="0" tIns="45700" rIns="0" bIns="45700" anchor="t" anchorCtr="0">
            <a:normAutofit/>
          </a:bodyPr>
          <a:lstStyle/>
          <a:p>
            <a:pPr marL="152019" lvl="1" indent="0" algn="l" rtl="0">
              <a:lnSpc>
                <a:spcPct val="90000"/>
              </a:lnSpc>
              <a:spcBef>
                <a:spcPts val="0"/>
              </a:spcBef>
              <a:spcAft>
                <a:spcPts val="0"/>
              </a:spcAft>
              <a:buSzPts val="3080"/>
              <a:buNone/>
            </a:pPr>
            <a:endParaRPr sz="2800" dirty="0"/>
          </a:p>
          <a:p>
            <a:pPr marL="152019" lvl="1" indent="0" algn="l" rtl="0">
              <a:lnSpc>
                <a:spcPct val="90000"/>
              </a:lnSpc>
              <a:spcBef>
                <a:spcPts val="1050"/>
              </a:spcBef>
              <a:spcAft>
                <a:spcPts val="0"/>
              </a:spcAft>
              <a:buSzPts val="3080"/>
              <a:buNone/>
            </a:pPr>
            <a:r>
              <a:rPr lang="en-US" sz="2800" dirty="0"/>
              <a:t>The belief that people can increase their intelligence through hard work and persistence. You can work your brain like your muscles.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0"/>
          <p:cNvSpPr txBox="1">
            <a:spLocks noGrp="1"/>
          </p:cNvSpPr>
          <p:nvPr>
            <p:ph type="title"/>
          </p:nvPr>
        </p:nvSpPr>
        <p:spPr>
          <a:xfrm>
            <a:off x="0" y="33088"/>
            <a:ext cx="10058400" cy="145399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dirty="0">
                <a:solidFill>
                  <a:schemeClr val="accent1">
                    <a:lumMod val="50000"/>
                  </a:schemeClr>
                </a:solidFill>
                <a:latin typeface="Georgia" panose="02040502050405020303" pitchFamily="18" charset="0"/>
              </a:rPr>
              <a:t>Opening presentation: Math attitudes and growth mindset</a:t>
            </a:r>
            <a:endParaRPr dirty="0">
              <a:solidFill>
                <a:schemeClr val="accent1">
                  <a:lumMod val="50000"/>
                </a:schemeClr>
              </a:solidFill>
              <a:latin typeface="Georgia" panose="02040502050405020303" pitchFamily="18" charset="0"/>
            </a:endParaRPr>
          </a:p>
        </p:txBody>
      </p:sp>
      <p:sp>
        <p:nvSpPr>
          <p:cNvPr id="640" name="Google Shape;640;p20"/>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16</a:t>
            </a:fld>
            <a:endParaRPr/>
          </a:p>
        </p:txBody>
      </p:sp>
      <p:sp>
        <p:nvSpPr>
          <p:cNvPr id="641" name="Google Shape;641;p20"/>
          <p:cNvSpPr txBox="1">
            <a:spLocks noGrp="1"/>
          </p:cNvSpPr>
          <p:nvPr>
            <p:ph type="body" idx="1"/>
          </p:nvPr>
        </p:nvSpPr>
        <p:spPr>
          <a:xfrm>
            <a:off x="979715" y="1996528"/>
            <a:ext cx="9699172" cy="655737"/>
          </a:xfrm>
          <a:prstGeom prst="rect">
            <a:avLst/>
          </a:prstGeom>
          <a:noFill/>
          <a:ln>
            <a:noFill/>
          </a:ln>
        </p:spPr>
        <p:txBody>
          <a:bodyPr spcFirstLastPara="1" wrap="square" lIns="0" tIns="45700" rIns="0" bIns="45700" anchor="t" anchorCtr="0">
            <a:normAutofit/>
          </a:bodyPr>
          <a:lstStyle/>
          <a:p>
            <a:pPr marL="342900" lvl="0" indent="-342900" algn="l" rtl="0">
              <a:lnSpc>
                <a:spcPct val="80000"/>
              </a:lnSpc>
              <a:spcBef>
                <a:spcPts val="0"/>
              </a:spcBef>
              <a:spcAft>
                <a:spcPts val="0"/>
              </a:spcAft>
              <a:buSzPts val="2220"/>
              <a:buFont typeface="Arial"/>
              <a:buChar char="•"/>
            </a:pPr>
            <a:r>
              <a:rPr lang="en-US" sz="2220" dirty="0">
                <a:latin typeface="+mj-lt"/>
              </a:rPr>
              <a:t>Listen and engage in the opening presentation for the math night as a learner and facilitator.</a:t>
            </a:r>
            <a:endParaRPr dirty="0">
              <a:latin typeface="+mj-lt"/>
            </a:endParaRPr>
          </a:p>
          <a:p>
            <a:pPr marL="800100" lvl="1" indent="-207251" algn="l" rtl="0">
              <a:lnSpc>
                <a:spcPct val="80000"/>
              </a:lnSpc>
              <a:spcBef>
                <a:spcPts val="1050"/>
              </a:spcBef>
              <a:spcAft>
                <a:spcPts val="0"/>
              </a:spcAft>
              <a:buSzPts val="2136"/>
              <a:buFont typeface="Arial"/>
              <a:buNone/>
            </a:pPr>
            <a:endParaRPr sz="1942" dirty="0"/>
          </a:p>
          <a:p>
            <a:pPr marL="342900" lvl="0" indent="-219583" algn="l" rtl="0">
              <a:lnSpc>
                <a:spcPct val="80000"/>
              </a:lnSpc>
              <a:spcBef>
                <a:spcPts val="1050"/>
              </a:spcBef>
              <a:spcAft>
                <a:spcPts val="0"/>
              </a:spcAft>
              <a:buSzPts val="1942"/>
              <a:buFont typeface="Arial"/>
              <a:buNone/>
            </a:pPr>
            <a:endParaRPr sz="1942" dirty="0"/>
          </a:p>
        </p:txBody>
      </p:sp>
      <p:pic>
        <p:nvPicPr>
          <p:cNvPr id="642" name="Google Shape;642;p20" descr="graduate cap"/>
          <p:cNvPicPr preferRelativeResize="0"/>
          <p:nvPr/>
        </p:nvPicPr>
        <p:blipFill rotWithShape="1">
          <a:blip r:embed="rId3">
            <a:alphaModFix/>
          </a:blip>
          <a:srcRect t="22812" b="21687"/>
          <a:stretch/>
        </p:blipFill>
        <p:spPr>
          <a:xfrm>
            <a:off x="1069949" y="2912945"/>
            <a:ext cx="1819513" cy="1124294"/>
          </a:xfrm>
          <a:prstGeom prst="rect">
            <a:avLst/>
          </a:prstGeom>
          <a:noFill/>
          <a:ln>
            <a:noFill/>
          </a:ln>
        </p:spPr>
      </p:pic>
      <p:pic>
        <p:nvPicPr>
          <p:cNvPr id="643" name="Google Shape;643;p20" descr="Magic hat"/>
          <p:cNvPicPr preferRelativeResize="0"/>
          <p:nvPr/>
        </p:nvPicPr>
        <p:blipFill rotWithShape="1">
          <a:blip r:embed="rId4">
            <a:alphaModFix/>
          </a:blip>
          <a:srcRect/>
          <a:stretch/>
        </p:blipFill>
        <p:spPr>
          <a:xfrm>
            <a:off x="1510375" y="4355651"/>
            <a:ext cx="1125689" cy="1280630"/>
          </a:xfrm>
          <a:prstGeom prst="rect">
            <a:avLst/>
          </a:prstGeom>
          <a:noFill/>
          <a:ln>
            <a:noFill/>
          </a:ln>
        </p:spPr>
      </p:pic>
      <p:sp>
        <p:nvSpPr>
          <p:cNvPr id="644" name="Google Shape;644;p20"/>
          <p:cNvSpPr txBox="1"/>
          <p:nvPr/>
        </p:nvSpPr>
        <p:spPr>
          <a:xfrm>
            <a:off x="3033837" y="2806265"/>
            <a:ext cx="8091364" cy="3367845"/>
          </a:xfrm>
          <a:prstGeom prst="rect">
            <a:avLst/>
          </a:prstGeom>
          <a:noFill/>
          <a:ln>
            <a:noFill/>
          </a:ln>
        </p:spPr>
        <p:txBody>
          <a:bodyPr spcFirstLastPara="1" wrap="square" lIns="0" tIns="45700" rIns="0" bIns="45700" anchor="t" anchorCtr="0">
            <a:normAutofit/>
          </a:bodyPr>
          <a:lstStyle/>
          <a:p>
            <a:pPr marL="342900" marR="0" lvl="0" indent="-342900" algn="l" rtl="0">
              <a:lnSpc>
                <a:spcPct val="90000"/>
              </a:lnSpc>
              <a:spcBef>
                <a:spcPts val="0"/>
              </a:spcBef>
              <a:spcAft>
                <a:spcPts val="0"/>
              </a:spcAft>
              <a:buClr>
                <a:schemeClr val="accent1"/>
              </a:buClr>
              <a:buSzPts val="2400"/>
              <a:buFont typeface="Arial"/>
              <a:buChar char="•"/>
            </a:pPr>
            <a:r>
              <a:rPr lang="en-US" sz="2400" b="0" i="0" u="none" strike="noStrike" cap="none" dirty="0">
                <a:solidFill>
                  <a:schemeClr val="dk1"/>
                </a:solidFill>
                <a:latin typeface="Arial"/>
                <a:ea typeface="Arial"/>
                <a:cs typeface="Arial"/>
                <a:sym typeface="Arial"/>
              </a:rPr>
              <a:t>As a learner consider:</a:t>
            </a:r>
            <a:endParaRPr sz="1400" b="0" i="0" u="none" strike="noStrike" cap="none" dirty="0">
              <a:solidFill>
                <a:srgbClr val="000000"/>
              </a:solidFill>
              <a:latin typeface="Arial"/>
              <a:ea typeface="Arial"/>
              <a:cs typeface="Arial"/>
              <a:sym typeface="Arial"/>
            </a:endParaRPr>
          </a:p>
          <a:p>
            <a:pPr marL="800100" marR="0" lvl="1" indent="-342900" algn="l" rtl="0">
              <a:lnSpc>
                <a:spcPct val="90000"/>
              </a:lnSpc>
              <a:spcBef>
                <a:spcPts val="1050"/>
              </a:spcBef>
              <a:spcAft>
                <a:spcPts val="0"/>
              </a:spcAft>
              <a:buClr>
                <a:srgbClr val="3494BA"/>
              </a:buClr>
              <a:buSzPts val="1980"/>
              <a:buFont typeface="Courier New"/>
              <a:buChar char="o"/>
            </a:pPr>
            <a:r>
              <a:rPr lang="en-US" sz="1800" b="0" i="0" u="none" strike="noStrike" cap="none" dirty="0">
                <a:solidFill>
                  <a:schemeClr val="dk1"/>
                </a:solidFill>
                <a:latin typeface="Arial"/>
                <a:ea typeface="Arial"/>
                <a:cs typeface="Arial"/>
                <a:sym typeface="Arial"/>
              </a:rPr>
              <a:t>How will family members engage or react to this information?</a:t>
            </a:r>
            <a:endParaRPr sz="1400" b="0" i="0" u="none" strike="noStrike" cap="none" dirty="0">
              <a:solidFill>
                <a:srgbClr val="000000"/>
              </a:solidFill>
              <a:latin typeface="Arial"/>
              <a:ea typeface="Arial"/>
              <a:cs typeface="Arial"/>
              <a:sym typeface="Arial"/>
            </a:endParaRPr>
          </a:p>
          <a:p>
            <a:pPr marL="800100" marR="0" lvl="1" indent="-342900" algn="l" rtl="0">
              <a:lnSpc>
                <a:spcPct val="90000"/>
              </a:lnSpc>
              <a:spcBef>
                <a:spcPts val="1050"/>
              </a:spcBef>
              <a:spcAft>
                <a:spcPts val="0"/>
              </a:spcAft>
              <a:buClr>
                <a:srgbClr val="3494BA"/>
              </a:buClr>
              <a:buSzPts val="1980"/>
              <a:buFont typeface="Courier New"/>
              <a:buChar char="o"/>
            </a:pPr>
            <a:r>
              <a:rPr lang="en-US" sz="1800" b="0" i="0" u="none" strike="noStrike" cap="none" dirty="0">
                <a:solidFill>
                  <a:schemeClr val="dk1"/>
                </a:solidFill>
                <a:latin typeface="Arial"/>
                <a:ea typeface="Arial"/>
                <a:cs typeface="Arial"/>
                <a:sym typeface="Arial"/>
              </a:rPr>
              <a:t>Is there anything that you think will be confusing or unclear for families in your community?</a:t>
            </a:r>
            <a:endParaRPr sz="1400" b="0" i="0" u="none" strike="noStrike" cap="none" dirty="0">
              <a:solidFill>
                <a:srgbClr val="000000"/>
              </a:solidFill>
              <a:latin typeface="Arial"/>
              <a:ea typeface="Arial"/>
              <a:cs typeface="Arial"/>
              <a:sym typeface="Arial"/>
            </a:endParaRPr>
          </a:p>
          <a:p>
            <a:pPr marL="342900" marR="0" lvl="0" indent="-342900" algn="l" rtl="0">
              <a:lnSpc>
                <a:spcPct val="90000"/>
              </a:lnSpc>
              <a:spcBef>
                <a:spcPts val="1050"/>
              </a:spcBef>
              <a:spcAft>
                <a:spcPts val="0"/>
              </a:spcAft>
              <a:buClr>
                <a:schemeClr val="accent1"/>
              </a:buClr>
              <a:buSzPts val="2400"/>
              <a:buFont typeface="Arial"/>
              <a:buChar char="•"/>
            </a:pPr>
            <a:r>
              <a:rPr lang="en-US" sz="2400" b="0" i="0" u="none" strike="noStrike" cap="none" dirty="0">
                <a:solidFill>
                  <a:schemeClr val="dk1"/>
                </a:solidFill>
                <a:latin typeface="Arial"/>
                <a:ea typeface="Arial"/>
                <a:cs typeface="Arial"/>
                <a:sym typeface="Arial"/>
              </a:rPr>
              <a:t>As a facilitator consider:</a:t>
            </a:r>
            <a:endParaRPr sz="1400" b="0" i="0" u="none" strike="noStrike" cap="none" dirty="0">
              <a:solidFill>
                <a:srgbClr val="000000"/>
              </a:solidFill>
              <a:latin typeface="Arial"/>
              <a:ea typeface="Arial"/>
              <a:cs typeface="Arial"/>
              <a:sym typeface="Arial"/>
            </a:endParaRPr>
          </a:p>
          <a:p>
            <a:pPr marL="800100" marR="0" lvl="1" indent="-342900" algn="l" rtl="0">
              <a:lnSpc>
                <a:spcPct val="90000"/>
              </a:lnSpc>
              <a:spcBef>
                <a:spcPts val="1050"/>
              </a:spcBef>
              <a:spcAft>
                <a:spcPts val="0"/>
              </a:spcAft>
              <a:buClr>
                <a:srgbClr val="3494BA"/>
              </a:buClr>
              <a:buSzPts val="1980"/>
              <a:buFont typeface="Courier New"/>
              <a:buChar char="o"/>
            </a:pPr>
            <a:r>
              <a:rPr lang="en-US" sz="1800" b="0" i="0" u="none" strike="noStrike" cap="none" dirty="0">
                <a:solidFill>
                  <a:schemeClr val="dk1"/>
                </a:solidFill>
                <a:latin typeface="Arial"/>
                <a:ea typeface="Arial"/>
                <a:cs typeface="Arial"/>
                <a:sym typeface="Arial"/>
              </a:rPr>
              <a:t>Are there any modifications I need to make to the content?</a:t>
            </a:r>
            <a:endParaRPr sz="1400" b="0" i="0" u="none" strike="noStrike" cap="none" dirty="0">
              <a:solidFill>
                <a:srgbClr val="000000"/>
              </a:solidFill>
              <a:latin typeface="Arial"/>
              <a:ea typeface="Arial"/>
              <a:cs typeface="Arial"/>
              <a:sym typeface="Arial"/>
            </a:endParaRPr>
          </a:p>
          <a:p>
            <a:pPr marL="800100" marR="0" lvl="1" indent="-342900" algn="l" rtl="0">
              <a:lnSpc>
                <a:spcPct val="90000"/>
              </a:lnSpc>
              <a:spcBef>
                <a:spcPts val="1050"/>
              </a:spcBef>
              <a:spcAft>
                <a:spcPts val="0"/>
              </a:spcAft>
              <a:buClr>
                <a:srgbClr val="3494BA"/>
              </a:buClr>
              <a:buSzPts val="1980"/>
              <a:buFont typeface="Courier New"/>
              <a:buChar char="o"/>
            </a:pPr>
            <a:r>
              <a:rPr lang="en-US" sz="1800" b="0" i="0" u="none" strike="noStrike" cap="none" dirty="0">
                <a:solidFill>
                  <a:schemeClr val="dk1"/>
                </a:solidFill>
                <a:latin typeface="Arial"/>
                <a:ea typeface="Arial"/>
                <a:cs typeface="Arial"/>
                <a:sym typeface="Arial"/>
              </a:rPr>
              <a:t>Are there any logistical considerations for presenting this information?</a:t>
            </a:r>
            <a:endParaRPr sz="1400" b="0" i="0" u="none" strike="noStrike" cap="none" dirty="0">
              <a:solidFill>
                <a:srgbClr val="000000"/>
              </a:solidFill>
              <a:latin typeface="Arial"/>
              <a:ea typeface="Arial"/>
              <a:cs typeface="Arial"/>
              <a:sym typeface="Arial"/>
            </a:endParaRPr>
          </a:p>
          <a:p>
            <a:pPr marL="800100" marR="0" lvl="1" indent="-342900" algn="l" rtl="0">
              <a:lnSpc>
                <a:spcPct val="90000"/>
              </a:lnSpc>
              <a:spcBef>
                <a:spcPts val="1050"/>
              </a:spcBef>
              <a:spcAft>
                <a:spcPts val="0"/>
              </a:spcAft>
              <a:buClr>
                <a:srgbClr val="3494BA"/>
              </a:buClr>
              <a:buSzPts val="1980"/>
              <a:buFont typeface="Courier New"/>
              <a:buChar char="o"/>
            </a:pPr>
            <a:r>
              <a:rPr lang="en-US" sz="1800" b="0" i="0" u="none" strike="noStrike" cap="none" dirty="0">
                <a:solidFill>
                  <a:schemeClr val="dk1"/>
                </a:solidFill>
                <a:latin typeface="Arial"/>
                <a:ea typeface="Arial"/>
                <a:cs typeface="Arial"/>
                <a:sym typeface="Arial"/>
              </a:rPr>
              <a:t>Who at my school should lead the presentation?</a:t>
            </a:r>
            <a:endParaRPr sz="1400" b="0" i="0" u="none" strike="noStrike" cap="none" dirty="0">
              <a:solidFill>
                <a:srgbClr val="000000"/>
              </a:solidFill>
              <a:latin typeface="Arial"/>
              <a:ea typeface="Arial"/>
              <a:cs typeface="Arial"/>
              <a:sym typeface="Arial"/>
            </a:endParaRPr>
          </a:p>
          <a:p>
            <a:pPr marL="342900" marR="0" lvl="0" indent="-209550" algn="l" rtl="0">
              <a:lnSpc>
                <a:spcPct val="90000"/>
              </a:lnSpc>
              <a:spcBef>
                <a:spcPts val="1050"/>
              </a:spcBef>
              <a:spcAft>
                <a:spcPts val="0"/>
              </a:spcAft>
              <a:buClr>
                <a:schemeClr val="accent1"/>
              </a:buClr>
              <a:buSzPts val="2100"/>
              <a:buFont typeface="Arial"/>
              <a:buNone/>
            </a:pPr>
            <a:endParaRPr sz="21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7" name="Google Shape;627;g719756a6e6_5_244"/>
          <p:cNvSpPr txBox="1">
            <a:spLocks noGrp="1"/>
          </p:cNvSpPr>
          <p:nvPr>
            <p:ph type="sldNum" idx="12"/>
          </p:nvPr>
        </p:nvSpPr>
        <p:spPr>
          <a:xfrm>
            <a:off x="9900460" y="6459787"/>
            <a:ext cx="13119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17</a:t>
            </a:fld>
            <a:endParaRPr/>
          </a:p>
        </p:txBody>
      </p:sp>
      <p:pic>
        <p:nvPicPr>
          <p:cNvPr id="628" name="Google Shape;628;g719756a6e6_5_244" descr="Picture of book: The Little Engine that Could by Watty Piper"/>
          <p:cNvPicPr preferRelativeResize="0"/>
          <p:nvPr/>
        </p:nvPicPr>
        <p:blipFill rotWithShape="1">
          <a:blip r:embed="rId3">
            <a:alphaModFix/>
          </a:blip>
          <a:srcRect/>
          <a:stretch/>
        </p:blipFill>
        <p:spPr>
          <a:xfrm>
            <a:off x="3851802" y="1395613"/>
            <a:ext cx="3101821" cy="2926080"/>
          </a:xfrm>
          <a:prstGeom prst="rect">
            <a:avLst/>
          </a:prstGeom>
          <a:noFill/>
          <a:ln>
            <a:noFill/>
          </a:ln>
        </p:spPr>
      </p:pic>
      <p:pic>
        <p:nvPicPr>
          <p:cNvPr id="629" name="Google Shape;629;g719756a6e6_5_244" descr="Picture of Alexander and the Terrible, Horrible, No Good, Very Bad Day by Judith VJorst"/>
          <p:cNvPicPr preferRelativeResize="0"/>
          <p:nvPr/>
        </p:nvPicPr>
        <p:blipFill rotWithShape="1">
          <a:blip r:embed="rId4">
            <a:alphaModFix/>
          </a:blip>
          <a:srcRect/>
          <a:stretch/>
        </p:blipFill>
        <p:spPr>
          <a:xfrm>
            <a:off x="0" y="3326243"/>
            <a:ext cx="3867086" cy="2926080"/>
          </a:xfrm>
          <a:prstGeom prst="rect">
            <a:avLst/>
          </a:prstGeom>
          <a:noFill/>
          <a:ln>
            <a:noFill/>
          </a:ln>
        </p:spPr>
      </p:pic>
      <p:pic>
        <p:nvPicPr>
          <p:cNvPr id="630" name="Google Shape;630;g719756a6e6_5_244" descr="Picture of book: Oh the Thinks you can Think by Dr. Seuss"/>
          <p:cNvPicPr preferRelativeResize="0"/>
          <p:nvPr/>
        </p:nvPicPr>
        <p:blipFill rotWithShape="1">
          <a:blip r:embed="rId5">
            <a:alphaModFix/>
          </a:blip>
          <a:srcRect/>
          <a:stretch/>
        </p:blipFill>
        <p:spPr>
          <a:xfrm>
            <a:off x="7718887" y="1005840"/>
            <a:ext cx="2094415" cy="2926080"/>
          </a:xfrm>
          <a:prstGeom prst="rect">
            <a:avLst/>
          </a:prstGeom>
          <a:noFill/>
          <a:ln>
            <a:noFill/>
          </a:ln>
        </p:spPr>
      </p:pic>
      <p:pic>
        <p:nvPicPr>
          <p:cNvPr id="631" name="Google Shape;631;g719756a6e6_5_244" descr="Picture of book: Know and Follow the Rules by Cheri Melners"/>
          <p:cNvPicPr preferRelativeResize="0"/>
          <p:nvPr/>
        </p:nvPicPr>
        <p:blipFill rotWithShape="1">
          <a:blip r:embed="rId6">
            <a:alphaModFix/>
          </a:blip>
          <a:srcRect/>
          <a:stretch/>
        </p:blipFill>
        <p:spPr>
          <a:xfrm>
            <a:off x="6992304" y="3931920"/>
            <a:ext cx="2908156" cy="2926080"/>
          </a:xfrm>
          <a:prstGeom prst="rect">
            <a:avLst/>
          </a:prstGeom>
          <a:noFill/>
          <a:ln>
            <a:noFill/>
          </a:ln>
        </p:spPr>
      </p:pic>
      <p:sp>
        <p:nvSpPr>
          <p:cNvPr id="632" name="Google Shape;632;g719756a6e6_5_244"/>
          <p:cNvSpPr txBox="1"/>
          <p:nvPr/>
        </p:nvSpPr>
        <p:spPr>
          <a:xfrm>
            <a:off x="318052" y="2104453"/>
            <a:ext cx="1830600" cy="75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300"/>
              <a:buFont typeface="Arial"/>
              <a:buNone/>
            </a:pPr>
            <a:r>
              <a:rPr lang="en-US" sz="4400" b="0" i="0" u="none" strike="noStrike" cap="none" dirty="0">
                <a:solidFill>
                  <a:schemeClr val="accent1">
                    <a:lumMod val="50000"/>
                  </a:schemeClr>
                </a:solidFill>
                <a:latin typeface="Georgia" panose="02040502050405020303" pitchFamily="18" charset="0"/>
                <a:sym typeface="Arial"/>
              </a:rPr>
              <a:t>Why?</a:t>
            </a:r>
            <a:endParaRPr sz="4400" b="0" i="0" u="none" strike="noStrike" cap="none" dirty="0">
              <a:solidFill>
                <a:schemeClr val="accent1">
                  <a:lumMod val="50000"/>
                </a:schemeClr>
              </a:solidFill>
              <a:latin typeface="Georgia" panose="02040502050405020303" pitchFamily="18" charset="0"/>
              <a:sym typeface="Arial"/>
            </a:endParaRPr>
          </a:p>
        </p:txBody>
      </p:sp>
      <p:sp>
        <p:nvSpPr>
          <p:cNvPr id="633" name="Google Shape;633;g719756a6e6_5_244"/>
          <p:cNvSpPr txBox="1">
            <a:spLocks noGrp="1"/>
          </p:cNvSpPr>
          <p:nvPr>
            <p:ph type="title"/>
          </p:nvPr>
        </p:nvSpPr>
        <p:spPr>
          <a:xfrm>
            <a:off x="242639" y="460570"/>
            <a:ext cx="8746500" cy="1445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SzPts val="4320"/>
              <a:buFont typeface="Arial"/>
              <a:buNone/>
            </a:pPr>
            <a:r>
              <a:rPr lang="en-US" dirty="0">
                <a:solidFill>
                  <a:schemeClr val="accent1">
                    <a:lumMod val="50000"/>
                  </a:schemeClr>
                </a:solidFill>
                <a:latin typeface="Georgia" panose="02040502050405020303" pitchFamily="18" charset="0"/>
              </a:rPr>
              <a:t>When you think about learning math, which book is most like you? </a:t>
            </a:r>
            <a:endParaRPr dirty="0">
              <a:solidFill>
                <a:schemeClr val="accent1">
                  <a:lumMod val="50000"/>
                </a:schemeClr>
              </a:solidFill>
              <a:latin typeface="Georgia" panose="020405020504050203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2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dirty="0"/>
              <a:t>Math attitudes</a:t>
            </a:r>
            <a:endParaRPr dirty="0"/>
          </a:p>
        </p:txBody>
      </p:sp>
      <p:sp>
        <p:nvSpPr>
          <p:cNvPr id="651" name="Google Shape;651;p2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18</a:t>
            </a:fld>
            <a:endParaRPr/>
          </a:p>
        </p:txBody>
      </p:sp>
      <p:pic>
        <p:nvPicPr>
          <p:cNvPr id="652" name="Google Shape;652;p24" descr="Librarian: &quot;Who is putting all the math books in the horror section?&quot;"/>
          <p:cNvPicPr preferRelativeResize="0"/>
          <p:nvPr/>
        </p:nvPicPr>
        <p:blipFill rotWithShape="1">
          <a:blip r:embed="rId3">
            <a:alphaModFix/>
          </a:blip>
          <a:srcRect/>
          <a:stretch/>
        </p:blipFill>
        <p:spPr>
          <a:xfrm>
            <a:off x="5175315" y="1781666"/>
            <a:ext cx="3797968" cy="40358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25"/>
          <p:cNvSpPr txBox="1">
            <a:spLocks noGrp="1"/>
          </p:cNvSpPr>
          <p:nvPr>
            <p:ph type="title"/>
          </p:nvPr>
        </p:nvSpPr>
        <p:spPr>
          <a:xfrm>
            <a:off x="457199" y="594359"/>
            <a:ext cx="3396343" cy="453281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4000"/>
              <a:buFont typeface="Arial"/>
              <a:buNone/>
            </a:pPr>
            <a:r>
              <a:rPr lang="en-US" sz="4000" dirty="0"/>
              <a:t>Adult attitudes toward math can influence a child’s math achievement </a:t>
            </a:r>
            <a:endParaRPr sz="3600" dirty="0"/>
          </a:p>
        </p:txBody>
      </p:sp>
      <p:sp>
        <p:nvSpPr>
          <p:cNvPr id="660" name="Google Shape;660;p25"/>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p>
            <a:pPr marL="68580" lvl="0" indent="-68580" algn="l" rtl="0">
              <a:lnSpc>
                <a:spcPct val="90000"/>
              </a:lnSpc>
              <a:spcBef>
                <a:spcPts val="0"/>
              </a:spcBef>
              <a:spcAft>
                <a:spcPts val="0"/>
              </a:spcAft>
              <a:buSzPts val="3200"/>
              <a:buChar char=" "/>
            </a:pPr>
            <a:r>
              <a:rPr lang="en-US" sz="3200" dirty="0">
                <a:solidFill>
                  <a:srgbClr val="000000"/>
                </a:solidFill>
              </a:rPr>
              <a:t>Multiple studies suggest that </a:t>
            </a:r>
            <a:r>
              <a:rPr lang="en-US" sz="3200" b="1" dirty="0">
                <a:solidFill>
                  <a:srgbClr val="000000"/>
                </a:solidFill>
              </a:rPr>
              <a:t>adults’ reactions</a:t>
            </a:r>
            <a:r>
              <a:rPr lang="en-US" sz="3200" dirty="0">
                <a:solidFill>
                  <a:srgbClr val="000000"/>
                </a:solidFill>
              </a:rPr>
              <a:t> to a student’s work </a:t>
            </a:r>
            <a:r>
              <a:rPr lang="en-US" sz="3200" b="1" dirty="0">
                <a:solidFill>
                  <a:srgbClr val="000000"/>
                </a:solidFill>
              </a:rPr>
              <a:t>will impact the student’s achievement and attitudes</a:t>
            </a:r>
            <a:r>
              <a:rPr lang="en-US" sz="3200" dirty="0">
                <a:solidFill>
                  <a:srgbClr val="000000"/>
                </a:solidFill>
              </a:rPr>
              <a:t> toward the subject.</a:t>
            </a:r>
            <a:endParaRPr dirty="0"/>
          </a:p>
          <a:p>
            <a:pPr marL="68580" lvl="0" indent="0" algn="l" rtl="0">
              <a:lnSpc>
                <a:spcPct val="90000"/>
              </a:lnSpc>
              <a:spcBef>
                <a:spcPts val="1050"/>
              </a:spcBef>
              <a:spcAft>
                <a:spcPts val="0"/>
              </a:spcAft>
              <a:buSzPts val="3200"/>
              <a:buNone/>
            </a:pPr>
            <a:endParaRPr sz="3200" dirty="0">
              <a:solidFill>
                <a:srgbClr val="000000"/>
              </a:solidFill>
            </a:endParaRPr>
          </a:p>
          <a:p>
            <a:pPr marL="68580" lvl="0" indent="-68580" algn="l" rtl="0">
              <a:lnSpc>
                <a:spcPct val="90000"/>
              </a:lnSpc>
              <a:spcBef>
                <a:spcPts val="1050"/>
              </a:spcBef>
              <a:spcAft>
                <a:spcPts val="0"/>
              </a:spcAft>
              <a:buSzPts val="3200"/>
              <a:buChar char=" "/>
            </a:pPr>
            <a:r>
              <a:rPr lang="en-US" sz="3200" dirty="0">
                <a:solidFill>
                  <a:srgbClr val="000000"/>
                </a:solidFill>
              </a:rPr>
              <a:t>Students may feel you have </a:t>
            </a:r>
            <a:r>
              <a:rPr lang="en-US" sz="3200" b="1" dirty="0">
                <a:solidFill>
                  <a:srgbClr val="000000"/>
                </a:solidFill>
              </a:rPr>
              <a:t>low expectations </a:t>
            </a:r>
            <a:r>
              <a:rPr lang="en-US" sz="3200" dirty="0">
                <a:solidFill>
                  <a:srgbClr val="000000"/>
                </a:solidFill>
              </a:rPr>
              <a:t>for them, which </a:t>
            </a:r>
            <a:r>
              <a:rPr lang="en-US" sz="3200" b="1" dirty="0">
                <a:solidFill>
                  <a:srgbClr val="000000"/>
                </a:solidFill>
              </a:rPr>
              <a:t>can lead to lower motivation and lower expectations </a:t>
            </a:r>
            <a:r>
              <a:rPr lang="en-US" sz="3200" dirty="0">
                <a:solidFill>
                  <a:srgbClr val="000000"/>
                </a:solidFill>
              </a:rPr>
              <a:t>for their own success in math.</a:t>
            </a:r>
            <a:endParaRPr sz="2400" dirty="0"/>
          </a:p>
        </p:txBody>
      </p:sp>
      <p:sp>
        <p:nvSpPr>
          <p:cNvPr id="661" name="Google Shape;661;p2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3" name="Google Shape;493;p2"/>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2</a:t>
            </a:fld>
            <a:endParaRPr/>
          </a:p>
        </p:txBody>
      </p:sp>
      <p:sp>
        <p:nvSpPr>
          <p:cNvPr id="494" name="Google Shape;494;p2"/>
          <p:cNvSpPr txBox="1">
            <a:spLocks noGrp="1"/>
          </p:cNvSpPr>
          <p:nvPr>
            <p:ph type="title"/>
          </p:nvPr>
        </p:nvSpPr>
        <p:spPr>
          <a:xfrm>
            <a:off x="498072" y="334210"/>
            <a:ext cx="10058400" cy="6627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dirty="0">
                <a:latin typeface="Georgia" panose="02040502050405020303" pitchFamily="18" charset="0"/>
              </a:rPr>
              <a:t>Our facilitators:                         </a:t>
            </a:r>
            <a:endParaRPr dirty="0">
              <a:latin typeface="Georgia" panose="02040502050405020303" pitchFamily="18" charset="0"/>
            </a:endParaRPr>
          </a:p>
        </p:txBody>
      </p:sp>
      <p:sp>
        <p:nvSpPr>
          <p:cNvPr id="495" name="Google Shape;495;p2"/>
          <p:cNvSpPr txBox="1">
            <a:spLocks noGrp="1"/>
          </p:cNvSpPr>
          <p:nvPr>
            <p:ph type="body" idx="1"/>
          </p:nvPr>
        </p:nvSpPr>
        <p:spPr>
          <a:xfrm>
            <a:off x="419765" y="3849725"/>
            <a:ext cx="3123536" cy="2406614"/>
          </a:xfrm>
          <a:prstGeom prst="rect">
            <a:avLst/>
          </a:prstGeom>
          <a:noFill/>
          <a:ln>
            <a:noFill/>
          </a:ln>
        </p:spPr>
        <p:txBody>
          <a:bodyPr spcFirstLastPara="1" wrap="square" lIns="0" tIns="45700" rIns="0" bIns="45700" anchor="t" anchorCtr="0">
            <a:normAutofit fontScale="55000" lnSpcReduction="20000"/>
          </a:bodyPr>
          <a:lstStyle/>
          <a:p>
            <a:pPr marL="0" lvl="0" indent="0" algn="l" rtl="0">
              <a:lnSpc>
                <a:spcPct val="90000"/>
              </a:lnSpc>
              <a:spcBef>
                <a:spcPts val="0"/>
              </a:spcBef>
              <a:spcAft>
                <a:spcPts val="0"/>
              </a:spcAft>
              <a:buSzPts val="2100"/>
              <a:buNone/>
            </a:pPr>
            <a:r>
              <a:rPr lang="en-US" dirty="0"/>
              <a:t>Erin Chavez</a:t>
            </a:r>
            <a:endParaRPr dirty="0"/>
          </a:p>
          <a:p>
            <a:pPr marL="0" lvl="0" indent="0" algn="l" rtl="0">
              <a:lnSpc>
                <a:spcPct val="120000"/>
              </a:lnSpc>
              <a:spcBef>
                <a:spcPts val="1050"/>
              </a:spcBef>
              <a:spcAft>
                <a:spcPts val="0"/>
              </a:spcAft>
              <a:buSzPts val="2100"/>
              <a:buNone/>
            </a:pPr>
            <a:r>
              <a:rPr lang="en-US" sz="4500" i="1" dirty="0">
                <a:solidFill>
                  <a:schemeClr val="accent6"/>
                </a:solidFill>
              </a:rPr>
              <a:t>Academic Program Consultant</a:t>
            </a:r>
            <a:endParaRPr sz="4500" dirty="0"/>
          </a:p>
          <a:p>
            <a:pPr marL="0" lvl="0" indent="0" algn="l" rtl="0">
              <a:lnSpc>
                <a:spcPct val="120000"/>
              </a:lnSpc>
              <a:spcBef>
                <a:spcPts val="0"/>
              </a:spcBef>
              <a:spcAft>
                <a:spcPts val="0"/>
              </a:spcAft>
              <a:buSzPts val="2100"/>
              <a:buNone/>
            </a:pPr>
            <a:r>
              <a:rPr lang="en-US" sz="4500" b="1" dirty="0">
                <a:solidFill>
                  <a:schemeClr val="accent1">
                    <a:lumMod val="75000"/>
                  </a:schemeClr>
                </a:solidFill>
              </a:rPr>
              <a:t>Kentucky </a:t>
            </a:r>
          </a:p>
          <a:p>
            <a:pPr marL="0" lvl="0" indent="0" algn="l" rtl="0">
              <a:lnSpc>
                <a:spcPct val="120000"/>
              </a:lnSpc>
              <a:spcBef>
                <a:spcPts val="0"/>
              </a:spcBef>
              <a:spcAft>
                <a:spcPts val="0"/>
              </a:spcAft>
              <a:buSzPts val="2100"/>
              <a:buNone/>
            </a:pPr>
            <a:r>
              <a:rPr lang="en-US" sz="4500" b="1" dirty="0">
                <a:solidFill>
                  <a:schemeClr val="accent1">
                    <a:lumMod val="75000"/>
                  </a:schemeClr>
                </a:solidFill>
              </a:rPr>
              <a:t>Department of Education</a:t>
            </a:r>
            <a:endParaRPr sz="4500" dirty="0">
              <a:solidFill>
                <a:schemeClr val="accent1">
                  <a:lumMod val="75000"/>
                </a:schemeClr>
              </a:solidFill>
            </a:endParaRPr>
          </a:p>
        </p:txBody>
      </p:sp>
      <p:pic>
        <p:nvPicPr>
          <p:cNvPr id="497" name="Google Shape;497;p2" descr="A person posing for the camera  Description automatically generated"/>
          <p:cNvPicPr preferRelativeResize="0">
            <a:picLocks noGrp="1"/>
          </p:cNvPicPr>
          <p:nvPr>
            <p:ph type="clipArt" idx="2"/>
          </p:nvPr>
        </p:nvPicPr>
        <p:blipFill rotWithShape="1">
          <a:blip r:embed="rId3">
            <a:alphaModFix/>
          </a:blip>
          <a:srcRect/>
          <a:stretch/>
        </p:blipFill>
        <p:spPr>
          <a:xfrm rot="5400000">
            <a:off x="216321" y="1706938"/>
            <a:ext cx="2270100" cy="1702500"/>
          </a:xfrm>
          <a:prstGeom prst="rect">
            <a:avLst/>
          </a:prstGeom>
          <a:noFill/>
          <a:ln>
            <a:noFill/>
          </a:ln>
        </p:spPr>
      </p:pic>
      <p:pic>
        <p:nvPicPr>
          <p:cNvPr id="498" name="Google Shape;498;p2" descr="&quot; &quot;"/>
          <p:cNvPicPr preferRelativeResize="0"/>
          <p:nvPr/>
        </p:nvPicPr>
        <p:blipFill rotWithShape="1">
          <a:blip r:embed="rId4">
            <a:alphaModFix/>
          </a:blip>
          <a:srcRect/>
          <a:stretch/>
        </p:blipFill>
        <p:spPr>
          <a:xfrm>
            <a:off x="3723065" y="1348703"/>
            <a:ext cx="1804961" cy="2406614"/>
          </a:xfrm>
          <a:prstGeom prst="rect">
            <a:avLst/>
          </a:prstGeom>
          <a:noFill/>
          <a:ln>
            <a:noFill/>
          </a:ln>
        </p:spPr>
      </p:pic>
      <p:sp>
        <p:nvSpPr>
          <p:cNvPr id="499" name="Google Shape;499;p2"/>
          <p:cNvSpPr txBox="1">
            <a:spLocks noGrp="1"/>
          </p:cNvSpPr>
          <p:nvPr>
            <p:ph type="body" idx="1"/>
          </p:nvPr>
        </p:nvSpPr>
        <p:spPr>
          <a:xfrm>
            <a:off x="3741396" y="3748490"/>
            <a:ext cx="3424800" cy="21126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100"/>
              <a:buNone/>
            </a:pPr>
            <a:r>
              <a:rPr lang="en-US" sz="2500" dirty="0"/>
              <a:t>Maggie Doyle</a:t>
            </a:r>
            <a:endParaRPr sz="2500" dirty="0"/>
          </a:p>
          <a:p>
            <a:pPr marL="0" lvl="0" indent="0" algn="l" rtl="0">
              <a:lnSpc>
                <a:spcPct val="90000"/>
              </a:lnSpc>
              <a:spcBef>
                <a:spcPts val="1050"/>
              </a:spcBef>
              <a:spcAft>
                <a:spcPts val="0"/>
              </a:spcAft>
              <a:buSzPts val="2100"/>
              <a:buNone/>
            </a:pPr>
            <a:r>
              <a:rPr lang="en-US" sz="2500" i="1" dirty="0">
                <a:solidFill>
                  <a:schemeClr val="accent6"/>
                </a:solidFill>
              </a:rPr>
              <a:t>Academic Program Consultant</a:t>
            </a:r>
            <a:endParaRPr lang="en-US" sz="2500" i="1" dirty="0"/>
          </a:p>
          <a:p>
            <a:pPr marL="0" lvl="0" indent="0" algn="l" rtl="0">
              <a:lnSpc>
                <a:spcPct val="100000"/>
              </a:lnSpc>
              <a:spcBef>
                <a:spcPts val="0"/>
              </a:spcBef>
              <a:spcAft>
                <a:spcPts val="0"/>
              </a:spcAft>
              <a:buSzPts val="2100"/>
              <a:buNone/>
            </a:pPr>
            <a:r>
              <a:rPr lang="en-US" sz="2500" b="1" dirty="0">
                <a:solidFill>
                  <a:schemeClr val="accent1">
                    <a:lumMod val="75000"/>
                  </a:schemeClr>
                </a:solidFill>
              </a:rPr>
              <a:t>Kentucky </a:t>
            </a:r>
          </a:p>
          <a:p>
            <a:pPr marL="0" lvl="0" indent="0" algn="l" rtl="0">
              <a:lnSpc>
                <a:spcPct val="100000"/>
              </a:lnSpc>
              <a:spcBef>
                <a:spcPts val="0"/>
              </a:spcBef>
              <a:spcAft>
                <a:spcPts val="0"/>
              </a:spcAft>
              <a:buSzPts val="2100"/>
              <a:buNone/>
            </a:pPr>
            <a:r>
              <a:rPr lang="en-US" sz="2500" b="1" dirty="0">
                <a:solidFill>
                  <a:schemeClr val="accent1">
                    <a:lumMod val="75000"/>
                  </a:schemeClr>
                </a:solidFill>
              </a:rPr>
              <a:t>Department of Education</a:t>
            </a:r>
            <a:endParaRPr sz="2500" dirty="0">
              <a:solidFill>
                <a:schemeClr val="accent1">
                  <a:lumMod val="75000"/>
                </a:schemeClr>
              </a:solidFill>
            </a:endParaRPr>
          </a:p>
        </p:txBody>
      </p:sp>
      <p:sp>
        <p:nvSpPr>
          <p:cNvPr id="500" name="Google Shape;500;p2"/>
          <p:cNvSpPr txBox="1">
            <a:spLocks noGrp="1"/>
          </p:cNvSpPr>
          <p:nvPr>
            <p:ph type="body" idx="1"/>
          </p:nvPr>
        </p:nvSpPr>
        <p:spPr>
          <a:xfrm>
            <a:off x="6844307" y="3643764"/>
            <a:ext cx="3424800" cy="2112600"/>
          </a:xfrm>
          <a:prstGeom prst="rect">
            <a:avLst/>
          </a:prstGeom>
          <a:noFill/>
          <a:ln>
            <a:noFill/>
          </a:ln>
        </p:spPr>
        <p:txBody>
          <a:bodyPr spcFirstLastPara="1" wrap="square" lIns="0" tIns="45700" rIns="0" bIns="45700" anchor="t" anchorCtr="0">
            <a:noAutofit/>
          </a:bodyPr>
          <a:lstStyle/>
          <a:p>
            <a:pPr marL="68580" lvl="0" indent="-133350" algn="l" rtl="0">
              <a:lnSpc>
                <a:spcPct val="90000"/>
              </a:lnSpc>
              <a:spcBef>
                <a:spcPts val="0"/>
              </a:spcBef>
              <a:spcAft>
                <a:spcPts val="0"/>
              </a:spcAft>
              <a:buSzPts val="2100"/>
              <a:buChar char=" "/>
            </a:pPr>
            <a:r>
              <a:rPr lang="en-US" sz="2500" dirty="0"/>
              <a:t>Kerry Friedman</a:t>
            </a:r>
          </a:p>
          <a:p>
            <a:pPr marL="68580" lvl="0" indent="-133350" algn="l" rtl="0">
              <a:lnSpc>
                <a:spcPct val="90000"/>
              </a:lnSpc>
              <a:spcBef>
                <a:spcPts val="1050"/>
              </a:spcBef>
              <a:spcAft>
                <a:spcPts val="0"/>
              </a:spcAft>
              <a:buSzPts val="2100"/>
              <a:buChar char=" "/>
            </a:pPr>
            <a:r>
              <a:rPr lang="en-US" sz="2500" i="1" dirty="0">
                <a:solidFill>
                  <a:schemeClr val="accent6"/>
                </a:solidFill>
              </a:rPr>
              <a:t>Deputy director and          senior education researcher</a:t>
            </a:r>
            <a:endParaRPr lang="en-US" sz="2500" dirty="0"/>
          </a:p>
          <a:p>
            <a:pPr marL="68580" lvl="0" indent="-133350" algn="l" rtl="0">
              <a:lnSpc>
                <a:spcPct val="90000"/>
              </a:lnSpc>
              <a:spcBef>
                <a:spcPts val="0"/>
              </a:spcBef>
              <a:spcAft>
                <a:spcPts val="0"/>
              </a:spcAft>
              <a:buSzPts val="2100"/>
              <a:buChar char=" "/>
            </a:pPr>
            <a:r>
              <a:rPr lang="en-US" sz="2500" b="1" dirty="0">
                <a:solidFill>
                  <a:schemeClr val="accent2">
                    <a:lumMod val="50000"/>
                  </a:schemeClr>
                </a:solidFill>
              </a:rPr>
              <a:t>REL Appalachia</a:t>
            </a:r>
            <a:endParaRPr lang="en-US" sz="2500" dirty="0">
              <a:solidFill>
                <a:schemeClr val="accent2">
                  <a:lumMod val="50000"/>
                </a:schemeClr>
              </a:solidFill>
            </a:endParaRPr>
          </a:p>
          <a:p>
            <a:pPr marL="68580" lvl="0" indent="-133350" algn="l" rtl="0">
              <a:lnSpc>
                <a:spcPct val="90000"/>
              </a:lnSpc>
              <a:spcBef>
                <a:spcPts val="0"/>
              </a:spcBef>
              <a:spcAft>
                <a:spcPts val="0"/>
              </a:spcAft>
              <a:buSzPts val="2100"/>
              <a:buChar char=" "/>
            </a:pPr>
            <a:r>
              <a:rPr lang="en-US" sz="2500" b="1" dirty="0">
                <a:solidFill>
                  <a:schemeClr val="accent2">
                    <a:lumMod val="50000"/>
                  </a:schemeClr>
                </a:solidFill>
              </a:rPr>
              <a:t>SRI International</a:t>
            </a:r>
            <a:endParaRPr sz="2500" dirty="0">
              <a:solidFill>
                <a:schemeClr val="accent2">
                  <a:lumMod val="50000"/>
                </a:schemeClr>
              </a:solidFill>
            </a:endParaRPr>
          </a:p>
        </p:txBody>
      </p:sp>
      <p:pic>
        <p:nvPicPr>
          <p:cNvPr id="501" name="Google Shape;501;p2" descr="&quot; &quot;"/>
          <p:cNvPicPr preferRelativeResize="0"/>
          <p:nvPr/>
        </p:nvPicPr>
        <p:blipFill rotWithShape="1">
          <a:blip r:embed="rId5">
            <a:alphaModFix/>
          </a:blip>
          <a:srcRect/>
          <a:stretch/>
        </p:blipFill>
        <p:spPr>
          <a:xfrm>
            <a:off x="6844307" y="1380773"/>
            <a:ext cx="2988900" cy="2178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6"/>
          <p:cNvSpPr txBox="1">
            <a:spLocks noGrp="1"/>
          </p:cNvSpPr>
          <p:nvPr>
            <p:ph type="title"/>
          </p:nvPr>
        </p:nvSpPr>
        <p:spPr>
          <a:xfrm>
            <a:off x="1097280" y="286606"/>
            <a:ext cx="10058400" cy="110132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4000"/>
              <a:buFont typeface="Arial"/>
              <a:buNone/>
            </a:pPr>
            <a:r>
              <a:rPr lang="en-US" sz="4000" dirty="0">
                <a:latin typeface="Georgia" panose="02040502050405020303" pitchFamily="18" charset="0"/>
              </a:rPr>
              <a:t>Math mindset matters</a:t>
            </a:r>
            <a:endParaRPr dirty="0">
              <a:latin typeface="Georgia" panose="02040502050405020303" pitchFamily="18" charset="0"/>
            </a:endParaRPr>
          </a:p>
        </p:txBody>
      </p:sp>
      <p:sp>
        <p:nvSpPr>
          <p:cNvPr id="669" name="Google Shape;669;p26"/>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2800" b="1"/>
              <a:t>Fixed mindset</a:t>
            </a:r>
            <a:endParaRPr/>
          </a:p>
        </p:txBody>
      </p:sp>
      <p:sp>
        <p:nvSpPr>
          <p:cNvPr id="670" name="Google Shape;670;p26"/>
          <p:cNvSpPr txBox="1">
            <a:spLocks noGrp="1"/>
          </p:cNvSpPr>
          <p:nvPr>
            <p:ph type="body" idx="2"/>
          </p:nvPr>
        </p:nvSpPr>
        <p:spPr>
          <a:xfrm>
            <a:off x="1097280" y="2582334"/>
            <a:ext cx="4937760" cy="3378200"/>
          </a:xfrm>
          <a:prstGeom prst="rect">
            <a:avLst/>
          </a:prstGeom>
          <a:solidFill>
            <a:srgbClr val="CFE6F6"/>
          </a:solidFill>
          <a:ln>
            <a:noFill/>
          </a:ln>
          <a:effectLst>
            <a:outerShdw blurRad="149987" dist="250190" dir="8460000" algn="ctr">
              <a:srgbClr val="000000">
                <a:alpha val="27450"/>
              </a:srgbClr>
            </a:outerShdw>
          </a:effectLst>
        </p:spPr>
        <p:txBody>
          <a:bodyPr spcFirstLastPara="1" wrap="square" lIns="0" tIns="45700" rIns="0" bIns="45700" anchor="t" anchorCtr="0">
            <a:normAutofit/>
          </a:bodyPr>
          <a:lstStyle/>
          <a:p>
            <a:pPr marL="150876" lvl="1" indent="0" algn="l" rtl="0">
              <a:lnSpc>
                <a:spcPct val="90000"/>
              </a:lnSpc>
              <a:spcBef>
                <a:spcPts val="0"/>
              </a:spcBef>
              <a:spcAft>
                <a:spcPts val="0"/>
              </a:spcAft>
              <a:buSzPts val="3080"/>
              <a:buNone/>
            </a:pPr>
            <a:endParaRPr sz="2800" dirty="0"/>
          </a:p>
          <a:p>
            <a:pPr marL="150876" lvl="1" indent="0" algn="l" rtl="0">
              <a:lnSpc>
                <a:spcPct val="90000"/>
              </a:lnSpc>
              <a:spcBef>
                <a:spcPts val="1050"/>
              </a:spcBef>
              <a:spcAft>
                <a:spcPts val="0"/>
              </a:spcAft>
              <a:buSzPts val="3080"/>
              <a:buNone/>
            </a:pPr>
            <a:r>
              <a:rPr lang="en-US" sz="2800" dirty="0"/>
              <a:t>The belief that people are born with the intelligence they have and there is not much you can do to change it.</a:t>
            </a:r>
            <a:endParaRPr dirty="0"/>
          </a:p>
        </p:txBody>
      </p:sp>
      <p:sp>
        <p:nvSpPr>
          <p:cNvPr id="671" name="Google Shape;671;p26"/>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sz="2800" b="1"/>
              <a:t>Growth mindset</a:t>
            </a:r>
            <a:endParaRPr/>
          </a:p>
        </p:txBody>
      </p:sp>
      <p:sp>
        <p:nvSpPr>
          <p:cNvPr id="672" name="Google Shape;672;p26"/>
          <p:cNvSpPr txBox="1">
            <a:spLocks noGrp="1"/>
          </p:cNvSpPr>
          <p:nvPr>
            <p:ph type="body" idx="4"/>
          </p:nvPr>
        </p:nvSpPr>
        <p:spPr>
          <a:xfrm>
            <a:off x="6217920" y="2582334"/>
            <a:ext cx="4937760" cy="3378200"/>
          </a:xfrm>
          <a:prstGeom prst="rect">
            <a:avLst/>
          </a:prstGeom>
          <a:solidFill>
            <a:srgbClr val="CFE6F6"/>
          </a:solidFill>
          <a:ln>
            <a:noFill/>
          </a:ln>
          <a:effectLst>
            <a:outerShdw blurRad="149987" dist="250190" dir="8460000" algn="ctr">
              <a:srgbClr val="000000">
                <a:alpha val="27450"/>
              </a:srgbClr>
            </a:outerShdw>
          </a:effectLst>
        </p:spPr>
        <p:txBody>
          <a:bodyPr spcFirstLastPara="1" wrap="square" lIns="0" tIns="45700" rIns="0" bIns="45700" anchor="t" anchorCtr="0">
            <a:normAutofit/>
          </a:bodyPr>
          <a:lstStyle/>
          <a:p>
            <a:pPr marL="152019" lvl="1" indent="0" algn="l" rtl="0">
              <a:lnSpc>
                <a:spcPct val="90000"/>
              </a:lnSpc>
              <a:spcBef>
                <a:spcPts val="0"/>
              </a:spcBef>
              <a:spcAft>
                <a:spcPts val="0"/>
              </a:spcAft>
              <a:buSzPts val="3080"/>
              <a:buNone/>
            </a:pPr>
            <a:endParaRPr sz="2800" dirty="0"/>
          </a:p>
          <a:p>
            <a:pPr marL="152019" lvl="1" indent="0" algn="l" rtl="0">
              <a:lnSpc>
                <a:spcPct val="90000"/>
              </a:lnSpc>
              <a:spcBef>
                <a:spcPts val="1050"/>
              </a:spcBef>
              <a:spcAft>
                <a:spcPts val="0"/>
              </a:spcAft>
              <a:buSzPts val="3080"/>
              <a:buNone/>
            </a:pPr>
            <a:r>
              <a:rPr lang="en-US" sz="2800" dirty="0"/>
              <a:t>The belief that people can increase their intelligence through hard work and persistence. You can work your brain like your muscles.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Praise effort and learning</a:t>
            </a:r>
          </a:p>
        </p:txBody>
      </p:sp>
      <p:sp>
        <p:nvSpPr>
          <p:cNvPr id="679" name="Google Shape;679;p27"/>
          <p:cNvSpPr txBox="1">
            <a:spLocks noGrp="1"/>
          </p:cNvSpPr>
          <p:nvPr>
            <p:ph type="body" idx="4294967295"/>
          </p:nvPr>
        </p:nvSpPr>
        <p:spPr>
          <a:xfrm>
            <a:off x="6186971" y="2365958"/>
            <a:ext cx="5191125" cy="4392613"/>
          </a:xfrm>
          <a:prstGeom prst="rect">
            <a:avLst/>
          </a:prstGeom>
          <a:solidFill>
            <a:srgbClr val="CFE6F6"/>
          </a:solidFill>
          <a:ln>
            <a:noFill/>
          </a:ln>
          <a:effectLst>
            <a:outerShdw blurRad="149987" dist="250190" dir="8460000" algn="ctr">
              <a:srgbClr val="000000">
                <a:alpha val="27450"/>
              </a:srgbClr>
            </a:outerShdw>
          </a:effectLst>
        </p:spPr>
        <p:txBody>
          <a:bodyPr spcFirstLastPara="1" wrap="square" lIns="0" tIns="45700" rIns="0" bIns="45700" anchor="t" anchorCtr="0">
            <a:normAutofit/>
          </a:bodyPr>
          <a:lstStyle/>
          <a:p>
            <a:pPr marL="742950" lvl="0" indent="-514350" algn="l" rtl="0">
              <a:lnSpc>
                <a:spcPct val="90000"/>
              </a:lnSpc>
              <a:spcBef>
                <a:spcPts val="0"/>
              </a:spcBef>
              <a:spcAft>
                <a:spcPts val="0"/>
              </a:spcAft>
              <a:buSzPts val="3600"/>
              <a:buFont typeface="Arial"/>
              <a:buNone/>
            </a:pPr>
            <a:endParaRPr sz="3600" dirty="0"/>
          </a:p>
          <a:p>
            <a:pPr marL="742950" lvl="0" indent="-742950" algn="l" rtl="0">
              <a:lnSpc>
                <a:spcPct val="90000"/>
              </a:lnSpc>
              <a:spcBef>
                <a:spcPts val="150"/>
              </a:spcBef>
              <a:spcAft>
                <a:spcPts val="0"/>
              </a:spcAft>
              <a:buSzPts val="3600"/>
              <a:buFont typeface="Arial"/>
              <a:buAutoNum type="arabicPeriod" startAt="2"/>
            </a:pPr>
            <a:r>
              <a:rPr lang="en-US" sz="3600" dirty="0">
                <a:latin typeface="+mj-lt"/>
              </a:rPr>
              <a:t>Well done, you’ve worked really hard on that problem. </a:t>
            </a:r>
            <a:endParaRPr dirty="0">
              <a:latin typeface="+mj-lt"/>
            </a:endParaRPr>
          </a:p>
        </p:txBody>
      </p:sp>
      <p:sp>
        <p:nvSpPr>
          <p:cNvPr id="680" name="Google Shape;680;p27"/>
          <p:cNvSpPr txBox="1">
            <a:spLocks noGrp="1"/>
          </p:cNvSpPr>
          <p:nvPr>
            <p:ph type="body" idx="4294967295"/>
          </p:nvPr>
        </p:nvSpPr>
        <p:spPr>
          <a:xfrm>
            <a:off x="340164" y="2365958"/>
            <a:ext cx="5181600" cy="4394200"/>
          </a:xfrm>
          <a:prstGeom prst="rect">
            <a:avLst/>
          </a:prstGeom>
          <a:solidFill>
            <a:srgbClr val="CFE6F6"/>
          </a:solidFill>
          <a:ln>
            <a:noFill/>
          </a:ln>
          <a:effectLst>
            <a:outerShdw blurRad="149987" dist="250190" dir="8460000" algn="ctr">
              <a:srgbClr val="000000">
                <a:alpha val="27450"/>
              </a:srgbClr>
            </a:outerShdw>
          </a:effectLst>
        </p:spPr>
        <p:txBody>
          <a:bodyPr spcFirstLastPara="1" wrap="square" lIns="0" tIns="45700" rIns="0" bIns="45700" anchor="t" anchorCtr="0">
            <a:normAutofit/>
          </a:bodyPr>
          <a:lstStyle/>
          <a:p>
            <a:pPr marL="742950" lvl="0" indent="-514350" algn="l" rtl="0">
              <a:lnSpc>
                <a:spcPct val="90000"/>
              </a:lnSpc>
              <a:spcBef>
                <a:spcPts val="0"/>
              </a:spcBef>
              <a:spcAft>
                <a:spcPts val="0"/>
              </a:spcAft>
              <a:buSzPts val="3600"/>
              <a:buFont typeface="Arial"/>
              <a:buNone/>
            </a:pPr>
            <a:endParaRPr sz="3600" dirty="0"/>
          </a:p>
          <a:p>
            <a:pPr marL="742950" lvl="0" indent="-742950" algn="l" rtl="0">
              <a:lnSpc>
                <a:spcPct val="90000"/>
              </a:lnSpc>
              <a:spcBef>
                <a:spcPts val="1050"/>
              </a:spcBef>
              <a:spcAft>
                <a:spcPts val="0"/>
              </a:spcAft>
              <a:buSzPts val="3600"/>
              <a:buFont typeface="Arial"/>
              <a:buAutoNum type="arabicPeriod"/>
            </a:pPr>
            <a:r>
              <a:rPr lang="en-US" sz="3600" dirty="0">
                <a:latin typeface="+mj-lt"/>
              </a:rPr>
              <a:t>Not everyone is a math person; you’re so good at other subjects.</a:t>
            </a:r>
            <a:endParaRPr dirty="0">
              <a:latin typeface="+mj-lt"/>
            </a:endParaRPr>
          </a:p>
        </p:txBody>
      </p:sp>
      <p:pic>
        <p:nvPicPr>
          <p:cNvPr id="681" name="Google Shape;681;p27" descr="A close up of a logo  Description automatically generated"/>
          <p:cNvPicPr preferRelativeResize="0"/>
          <p:nvPr/>
        </p:nvPicPr>
        <p:blipFill rotWithShape="1">
          <a:blip r:embed="rId3">
            <a:alphaModFix/>
          </a:blip>
          <a:srcRect/>
          <a:stretch/>
        </p:blipFill>
        <p:spPr>
          <a:xfrm>
            <a:off x="8906612" y="3992563"/>
            <a:ext cx="2263088" cy="2321117"/>
          </a:xfrm>
          <a:prstGeom prst="rect">
            <a:avLst/>
          </a:prstGeom>
          <a:noFill/>
          <a:ln>
            <a:noFill/>
          </a:ln>
        </p:spPr>
      </p:pic>
      <p:sp>
        <p:nvSpPr>
          <p:cNvPr id="682" name="Google Shape;682;p27"/>
          <p:cNvSpPr txBox="1"/>
          <p:nvPr/>
        </p:nvSpPr>
        <p:spPr>
          <a:xfrm>
            <a:off x="10038156" y="6192042"/>
            <a:ext cx="118882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dk1"/>
                </a:solidFill>
                <a:latin typeface="Arial"/>
                <a:ea typeface="Arial"/>
                <a:cs typeface="Arial"/>
                <a:sym typeface="Arial"/>
                <a:hlinkClick r:id="rId4"/>
              </a:rPr>
              <a:t>This Photo</a:t>
            </a:r>
            <a:r>
              <a:rPr lang="en-US" sz="900" b="0" i="0" u="none" strike="noStrike" cap="none">
                <a:solidFill>
                  <a:schemeClr val="dk1"/>
                </a:solidFill>
                <a:latin typeface="Arial"/>
                <a:ea typeface="Arial"/>
                <a:cs typeface="Arial"/>
                <a:sym typeface="Arial"/>
              </a:rPr>
              <a:t> by Unknown Author is licensed under </a:t>
            </a:r>
            <a:r>
              <a:rPr lang="en-US" sz="900" b="0" i="0" u="sng" strike="noStrike" cap="none">
                <a:solidFill>
                  <a:schemeClr val="dk1"/>
                </a:solidFill>
                <a:latin typeface="Arial"/>
                <a:ea typeface="Arial"/>
                <a:cs typeface="Arial"/>
                <a:sym typeface="Arial"/>
                <a:hlinkClick r:id="rId5"/>
              </a:rPr>
              <a:t>CC BY-SA</a:t>
            </a:r>
            <a:endParaRPr sz="900" b="0" i="0" u="none" strike="noStrike" cap="none">
              <a:solidFill>
                <a:schemeClr val="dk1"/>
              </a:solidFill>
              <a:latin typeface="Arial"/>
              <a:ea typeface="Arial"/>
              <a:cs typeface="Arial"/>
              <a:sym typeface="Arial"/>
            </a:endParaRPr>
          </a:p>
        </p:txBody>
      </p:sp>
      <p:sp>
        <p:nvSpPr>
          <p:cNvPr id="683" name="Google Shape;683;p27"/>
          <p:cNvSpPr/>
          <p:nvPr/>
        </p:nvSpPr>
        <p:spPr>
          <a:xfrm>
            <a:off x="102997" y="586516"/>
            <a:ext cx="10995712"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4400" b="0" i="0" u="none" strike="noStrike" cap="none" dirty="0">
                <a:solidFill>
                  <a:schemeClr val="accent1">
                    <a:lumMod val="50000"/>
                  </a:schemeClr>
                </a:solidFill>
                <a:latin typeface="Georgia" panose="02040502050405020303" pitchFamily="18" charset="0"/>
                <a:sym typeface="Arial"/>
              </a:rPr>
              <a:t>Praise effort and learning</a:t>
            </a:r>
            <a:endParaRPr sz="4400" b="0" i="0" u="none" strike="noStrike" cap="none" dirty="0">
              <a:solidFill>
                <a:schemeClr val="accent1">
                  <a:lumMod val="50000"/>
                </a:schemeClr>
              </a:solidFill>
              <a:latin typeface="Georgia" panose="02040502050405020303"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Another example</a:t>
            </a:r>
          </a:p>
        </p:txBody>
      </p:sp>
      <p:sp>
        <p:nvSpPr>
          <p:cNvPr id="690" name="Google Shape;690;p28"/>
          <p:cNvSpPr txBox="1">
            <a:spLocks noGrp="1"/>
          </p:cNvSpPr>
          <p:nvPr>
            <p:ph type="body" idx="4294967295"/>
          </p:nvPr>
        </p:nvSpPr>
        <p:spPr>
          <a:xfrm>
            <a:off x="6045379" y="2320605"/>
            <a:ext cx="5181600" cy="4394200"/>
          </a:xfrm>
          <a:prstGeom prst="rect">
            <a:avLst/>
          </a:prstGeom>
          <a:solidFill>
            <a:srgbClr val="CFE6F6"/>
          </a:solidFill>
          <a:ln>
            <a:noFill/>
          </a:ln>
          <a:effectLst>
            <a:outerShdw blurRad="149987" dist="250190" dir="8460000" algn="ctr">
              <a:srgbClr val="000000">
                <a:alpha val="27450"/>
              </a:srgbClr>
            </a:outerShdw>
          </a:effectLst>
        </p:spPr>
        <p:txBody>
          <a:bodyPr spcFirstLastPara="1" wrap="square" lIns="0" tIns="45700" rIns="0" bIns="45700" anchor="t" anchorCtr="0">
            <a:normAutofit/>
          </a:bodyPr>
          <a:lstStyle/>
          <a:p>
            <a:pPr marL="742950" lvl="0" indent="-514350" algn="l" rtl="0">
              <a:lnSpc>
                <a:spcPct val="90000"/>
              </a:lnSpc>
              <a:spcBef>
                <a:spcPts val="0"/>
              </a:spcBef>
              <a:spcAft>
                <a:spcPts val="0"/>
              </a:spcAft>
              <a:buSzPts val="3600"/>
              <a:buFont typeface="Arial"/>
              <a:buNone/>
            </a:pPr>
            <a:endParaRPr sz="3600" dirty="0"/>
          </a:p>
          <a:p>
            <a:pPr marL="742950" lvl="0" indent="-742950" algn="l" rtl="0">
              <a:lnSpc>
                <a:spcPct val="90000"/>
              </a:lnSpc>
              <a:spcBef>
                <a:spcPts val="150"/>
              </a:spcBef>
              <a:spcAft>
                <a:spcPts val="0"/>
              </a:spcAft>
              <a:buSzPts val="3600"/>
              <a:buFont typeface="Arial"/>
              <a:buAutoNum type="arabicPeriod" startAt="2"/>
            </a:pPr>
            <a:r>
              <a:rPr lang="en-US" sz="3600" dirty="0">
                <a:latin typeface="+mj-lt"/>
              </a:rPr>
              <a:t>You got a higher grade on this assignment. You must be really smart.</a:t>
            </a:r>
            <a:endParaRPr dirty="0">
              <a:latin typeface="+mj-lt"/>
            </a:endParaRPr>
          </a:p>
        </p:txBody>
      </p:sp>
      <p:sp>
        <p:nvSpPr>
          <p:cNvPr id="691" name="Google Shape;691;p28"/>
          <p:cNvSpPr txBox="1">
            <a:spLocks noGrp="1"/>
          </p:cNvSpPr>
          <p:nvPr>
            <p:ph type="body" idx="4294967295"/>
          </p:nvPr>
        </p:nvSpPr>
        <p:spPr>
          <a:xfrm>
            <a:off x="269042" y="2320605"/>
            <a:ext cx="5181600" cy="4392612"/>
          </a:xfrm>
          <a:prstGeom prst="rect">
            <a:avLst/>
          </a:prstGeom>
          <a:solidFill>
            <a:srgbClr val="CFE6F6"/>
          </a:solidFill>
          <a:ln>
            <a:noFill/>
          </a:ln>
          <a:effectLst>
            <a:outerShdw blurRad="149987" dist="250190" dir="8460000" algn="ctr">
              <a:srgbClr val="000000">
                <a:alpha val="27450"/>
              </a:srgbClr>
            </a:outerShdw>
          </a:effectLst>
        </p:spPr>
        <p:txBody>
          <a:bodyPr spcFirstLastPara="1" wrap="square" lIns="0" tIns="45700" rIns="0" bIns="45700" anchor="t" anchorCtr="0">
            <a:normAutofit/>
          </a:bodyPr>
          <a:lstStyle/>
          <a:p>
            <a:pPr marL="742950" lvl="0" indent="-514350" algn="l" rtl="0">
              <a:lnSpc>
                <a:spcPct val="90000"/>
              </a:lnSpc>
              <a:spcBef>
                <a:spcPts val="0"/>
              </a:spcBef>
              <a:spcAft>
                <a:spcPts val="0"/>
              </a:spcAft>
              <a:buSzPts val="3600"/>
              <a:buFont typeface="Arial"/>
              <a:buNone/>
            </a:pPr>
            <a:endParaRPr sz="3600" dirty="0"/>
          </a:p>
          <a:p>
            <a:pPr marL="742950" lvl="0" indent="-742950" algn="l" rtl="0">
              <a:lnSpc>
                <a:spcPct val="90000"/>
              </a:lnSpc>
              <a:spcBef>
                <a:spcPts val="1050"/>
              </a:spcBef>
              <a:spcAft>
                <a:spcPts val="0"/>
              </a:spcAft>
              <a:buSzPts val="3600"/>
              <a:buFont typeface="Arial"/>
              <a:buAutoNum type="arabicPeriod"/>
            </a:pPr>
            <a:r>
              <a:rPr lang="en-US" sz="3600" dirty="0">
                <a:latin typeface="+mj-lt"/>
              </a:rPr>
              <a:t>You got a higher grade on this assignment. You must have worked really hard.</a:t>
            </a:r>
            <a:endParaRPr dirty="0">
              <a:latin typeface="+mj-lt"/>
            </a:endParaRPr>
          </a:p>
        </p:txBody>
      </p:sp>
      <p:pic>
        <p:nvPicPr>
          <p:cNvPr id="692" name="Google Shape;692;p28" descr="A close up of a logo  Description automatically generated"/>
          <p:cNvPicPr preferRelativeResize="0"/>
          <p:nvPr/>
        </p:nvPicPr>
        <p:blipFill rotWithShape="1">
          <a:blip r:embed="rId3">
            <a:alphaModFix/>
          </a:blip>
          <a:srcRect/>
          <a:stretch/>
        </p:blipFill>
        <p:spPr>
          <a:xfrm>
            <a:off x="3484923" y="4194090"/>
            <a:ext cx="2263088" cy="2321117"/>
          </a:xfrm>
          <a:prstGeom prst="rect">
            <a:avLst/>
          </a:prstGeom>
          <a:noFill/>
          <a:ln>
            <a:noFill/>
          </a:ln>
        </p:spPr>
      </p:pic>
      <p:sp>
        <p:nvSpPr>
          <p:cNvPr id="693" name="Google Shape;693;p28"/>
          <p:cNvSpPr txBox="1"/>
          <p:nvPr/>
        </p:nvSpPr>
        <p:spPr>
          <a:xfrm>
            <a:off x="10038156" y="6192042"/>
            <a:ext cx="118882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a:solidFill>
                  <a:schemeClr val="dk1"/>
                </a:solidFill>
                <a:latin typeface="Arial"/>
                <a:ea typeface="Arial"/>
                <a:cs typeface="Arial"/>
                <a:sym typeface="Arial"/>
                <a:hlinkClick r:id="rId4"/>
              </a:rPr>
              <a:t>This Photo</a:t>
            </a:r>
            <a:r>
              <a:rPr lang="en-US" sz="900" b="0" i="0" u="none" strike="noStrike" cap="none">
                <a:solidFill>
                  <a:schemeClr val="dk1"/>
                </a:solidFill>
                <a:latin typeface="Arial"/>
                <a:ea typeface="Arial"/>
                <a:cs typeface="Arial"/>
                <a:sym typeface="Arial"/>
              </a:rPr>
              <a:t> by Unknown Author is licensed under </a:t>
            </a:r>
            <a:r>
              <a:rPr lang="en-US" sz="900" b="0" i="0" u="sng" strike="noStrike" cap="none">
                <a:solidFill>
                  <a:schemeClr val="dk1"/>
                </a:solidFill>
                <a:latin typeface="Arial"/>
                <a:ea typeface="Arial"/>
                <a:cs typeface="Arial"/>
                <a:sym typeface="Arial"/>
                <a:hlinkClick r:id="rId5"/>
              </a:rPr>
              <a:t>CC BY-SA</a:t>
            </a:r>
            <a:endParaRPr sz="900" b="0" i="0" u="none" strike="noStrike" cap="none">
              <a:solidFill>
                <a:schemeClr val="dk1"/>
              </a:solidFill>
              <a:latin typeface="Arial"/>
              <a:ea typeface="Arial"/>
              <a:cs typeface="Arial"/>
              <a:sym typeface="Arial"/>
            </a:endParaRPr>
          </a:p>
        </p:txBody>
      </p:sp>
      <p:sp>
        <p:nvSpPr>
          <p:cNvPr id="694" name="Google Shape;694;p28"/>
          <p:cNvSpPr/>
          <p:nvPr/>
        </p:nvSpPr>
        <p:spPr>
          <a:xfrm>
            <a:off x="131278" y="488669"/>
            <a:ext cx="10995712"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4400" b="0" i="0" u="none" strike="noStrike" cap="none" dirty="0">
                <a:solidFill>
                  <a:schemeClr val="accent3">
                    <a:lumMod val="50000"/>
                  </a:schemeClr>
                </a:solidFill>
                <a:latin typeface="Georgia" panose="02040502050405020303" pitchFamily="18" charset="0"/>
                <a:sym typeface="Arial"/>
              </a:rPr>
              <a:t>Praise effort and learning</a:t>
            </a:r>
            <a:endParaRPr sz="4400" b="0" i="0" u="none" strike="noStrike" cap="none" dirty="0">
              <a:solidFill>
                <a:schemeClr val="accent3">
                  <a:lumMod val="50000"/>
                </a:schemeClr>
              </a:solidFill>
              <a:latin typeface="Georgia" panose="02040502050405020303"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pic>
        <p:nvPicPr>
          <p:cNvPr id="701" name="Google Shape;701;p29" descr="boy speaking"/>
          <p:cNvPicPr preferRelativeResize="0"/>
          <p:nvPr/>
        </p:nvPicPr>
        <p:blipFill rotWithShape="1">
          <a:blip r:embed="rId3">
            <a:alphaModFix/>
          </a:blip>
          <a:srcRect l="46000" r="7427" b="25040"/>
          <a:stretch/>
        </p:blipFill>
        <p:spPr>
          <a:xfrm>
            <a:off x="0" y="1060451"/>
            <a:ext cx="2070100" cy="5797549"/>
          </a:xfrm>
          <a:prstGeom prst="rect">
            <a:avLst/>
          </a:prstGeom>
          <a:noFill/>
          <a:ln>
            <a:noFill/>
          </a:ln>
        </p:spPr>
      </p:pic>
      <p:sp>
        <p:nvSpPr>
          <p:cNvPr id="702" name="Google Shape;702;p29"/>
          <p:cNvSpPr/>
          <p:nvPr/>
        </p:nvSpPr>
        <p:spPr>
          <a:xfrm>
            <a:off x="2838450" y="3528225"/>
            <a:ext cx="6261100" cy="2159000"/>
          </a:xfrm>
          <a:prstGeom prst="wedgeRoundRectCallout">
            <a:avLst>
              <a:gd name="adj1" fmla="val -66526"/>
              <a:gd name="adj2" fmla="val -11248"/>
              <a:gd name="adj3" fmla="val 16667"/>
            </a:avLst>
          </a:prstGeom>
          <a:solidFill>
            <a:srgbClr val="CCECFF">
              <a:alpha val="62352"/>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 wasn’t expecting this grade.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 studied really hard, but not the night before the test.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 guess for the next test, I will study harder,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and study the day before the test.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Maybe my friend Martha can help me.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She got a good grade on this test.</a:t>
            </a:r>
            <a:endParaRPr sz="2000" b="0" i="0" u="none" strike="noStrike" cap="none" dirty="0">
              <a:solidFill>
                <a:schemeClr val="dk1"/>
              </a:solidFill>
              <a:latin typeface="Arial"/>
              <a:ea typeface="Arial"/>
              <a:cs typeface="Arial"/>
              <a:sym typeface="Arial"/>
            </a:endParaRPr>
          </a:p>
        </p:txBody>
      </p:sp>
      <p:pic>
        <p:nvPicPr>
          <p:cNvPr id="703" name="Google Shape;703;p29" descr="child speaking"/>
          <p:cNvPicPr preferRelativeResize="0"/>
          <p:nvPr/>
        </p:nvPicPr>
        <p:blipFill rotWithShape="1">
          <a:blip r:embed="rId4">
            <a:alphaModFix/>
          </a:blip>
          <a:srcRect l="13142" r="34572" b="20766"/>
          <a:stretch/>
        </p:blipFill>
        <p:spPr>
          <a:xfrm>
            <a:off x="9867900" y="1212851"/>
            <a:ext cx="2324100" cy="5645149"/>
          </a:xfrm>
          <a:prstGeom prst="rect">
            <a:avLst/>
          </a:prstGeom>
          <a:noFill/>
          <a:ln>
            <a:noFill/>
          </a:ln>
        </p:spPr>
      </p:pic>
      <p:sp>
        <p:nvSpPr>
          <p:cNvPr id="704" name="Google Shape;704;p29"/>
          <p:cNvSpPr/>
          <p:nvPr/>
        </p:nvSpPr>
        <p:spPr>
          <a:xfrm>
            <a:off x="5165103" y="1060451"/>
            <a:ext cx="4914900" cy="2082800"/>
          </a:xfrm>
          <a:prstGeom prst="wedgeRoundRectCallout">
            <a:avLst>
              <a:gd name="adj1" fmla="val 51983"/>
              <a:gd name="adj2" fmla="val 87007"/>
              <a:gd name="adj3" fmla="val 16667"/>
            </a:avLst>
          </a:prstGeom>
          <a:solidFill>
            <a:srgbClr val="FFCCFF"/>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“Oh my goodness,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 got a bad grade on this test!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I’m just not good at math.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 don’t think I will ever like it.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I’m not sure what I can do to get better.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Luckily I’m good at English and science.” </a:t>
            </a:r>
            <a:endParaRPr sz="2000" b="0" i="0" u="none" strike="noStrike" cap="none" dirty="0">
              <a:solidFill>
                <a:schemeClr val="dk1"/>
              </a:solidFill>
              <a:latin typeface="Arial"/>
              <a:ea typeface="Arial"/>
              <a:cs typeface="Arial"/>
              <a:sym typeface="Arial"/>
            </a:endParaRPr>
          </a:p>
        </p:txBody>
      </p:sp>
      <p:sp>
        <p:nvSpPr>
          <p:cNvPr id="705" name="Google Shape;705;p29"/>
          <p:cNvSpPr txBox="1"/>
          <p:nvPr/>
        </p:nvSpPr>
        <p:spPr>
          <a:xfrm>
            <a:off x="1676400" y="0"/>
            <a:ext cx="6858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4400" b="0" i="0" u="none" strike="noStrike" cap="none" dirty="0">
                <a:solidFill>
                  <a:schemeClr val="accent2">
                    <a:lumMod val="50000"/>
                  </a:schemeClr>
                </a:solidFill>
                <a:latin typeface="Georgia" panose="02040502050405020303" pitchFamily="18" charset="0"/>
                <a:sym typeface="Arial"/>
              </a:rPr>
              <a:t>Lisa’s students</a:t>
            </a:r>
            <a:endParaRPr sz="4400" b="0" i="0" u="none" strike="noStrike" cap="none" dirty="0">
              <a:solidFill>
                <a:schemeClr val="accent2">
                  <a:lumMod val="50000"/>
                </a:schemeClr>
              </a:solidFill>
              <a:latin typeface="Georgia" panose="02040502050405020303" pitchFamily="18" charset="0"/>
              <a:sym typeface="Arial"/>
            </a:endParaRPr>
          </a:p>
        </p:txBody>
      </p:sp>
      <p:sp>
        <p:nvSpPr>
          <p:cNvPr id="2" name="Title 1" hidden="1"/>
          <p:cNvSpPr>
            <a:spLocks noGrp="1"/>
          </p:cNvSpPr>
          <p:nvPr>
            <p:ph type="title"/>
          </p:nvPr>
        </p:nvSpPr>
        <p:spPr/>
        <p:txBody>
          <a:bodyPr/>
          <a:lstStyle/>
          <a:p>
            <a:r>
              <a:rPr lang="en-US" dirty="0"/>
              <a:t>How children react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0" descr="Take home message: adult attitudes toward math can influence a child's math achievement."/>
          <p:cNvSpPr/>
          <p:nvPr/>
        </p:nvSpPr>
        <p:spPr>
          <a:xfrm>
            <a:off x="0" y="10925"/>
            <a:ext cx="12192000" cy="3364992"/>
          </a:xfrm>
          <a:prstGeom prst="rect">
            <a:avLst/>
          </a:prstGeom>
          <a:solidFill>
            <a:srgbClr val="CFE6F6"/>
          </a:solidFill>
          <a:ln w="15875" cap="flat" cmpd="sng">
            <a:solidFill>
              <a:srgbClr val="256C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 name="Title 1" hidden="1"/>
          <p:cNvSpPr>
            <a:spLocks noGrp="1"/>
          </p:cNvSpPr>
          <p:nvPr>
            <p:ph type="title"/>
          </p:nvPr>
        </p:nvSpPr>
        <p:spPr/>
        <p:txBody>
          <a:bodyPr/>
          <a:lstStyle/>
          <a:p>
            <a:r>
              <a:rPr lang="en-US" dirty="0"/>
              <a:t>Take home message</a:t>
            </a:r>
          </a:p>
        </p:txBody>
      </p:sp>
      <p:sp>
        <p:nvSpPr>
          <p:cNvPr id="713" name="Google Shape;713;p30"/>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24</a:t>
            </a:fld>
            <a:endParaRPr/>
          </a:p>
        </p:txBody>
      </p:sp>
      <p:sp>
        <p:nvSpPr>
          <p:cNvPr id="714" name="Google Shape;714;p30"/>
          <p:cNvSpPr txBox="1">
            <a:spLocks noGrp="1"/>
          </p:cNvSpPr>
          <p:nvPr>
            <p:ph type="body" idx="4294967295"/>
          </p:nvPr>
        </p:nvSpPr>
        <p:spPr>
          <a:xfrm>
            <a:off x="331435" y="3464352"/>
            <a:ext cx="5976938" cy="26289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3200"/>
              <a:buNone/>
            </a:pPr>
            <a:r>
              <a:rPr lang="en-US" sz="3200" dirty="0">
                <a:latin typeface="+mj-lt"/>
              </a:rPr>
              <a:t>Family and teacher feedback </a:t>
            </a:r>
            <a:r>
              <a:rPr lang="en-US" sz="3200" b="1" dirty="0">
                <a:latin typeface="+mj-lt"/>
              </a:rPr>
              <a:t>is important </a:t>
            </a:r>
            <a:r>
              <a:rPr lang="en-US" sz="3200" dirty="0">
                <a:latin typeface="+mj-lt"/>
              </a:rPr>
              <a:t>for math learning.</a:t>
            </a:r>
            <a:endParaRPr dirty="0">
              <a:latin typeface="+mj-lt"/>
            </a:endParaRPr>
          </a:p>
          <a:p>
            <a:pPr marL="0" lvl="0" indent="0" algn="l" rtl="0">
              <a:lnSpc>
                <a:spcPct val="90000"/>
              </a:lnSpc>
              <a:spcBef>
                <a:spcPts val="1050"/>
              </a:spcBef>
              <a:spcAft>
                <a:spcPts val="0"/>
              </a:spcAft>
              <a:buSzPts val="3200"/>
              <a:buNone/>
            </a:pPr>
            <a:r>
              <a:rPr lang="en-US" sz="3200" b="1" dirty="0">
                <a:latin typeface="+mj-lt"/>
              </a:rPr>
              <a:t>Changing your mindset </a:t>
            </a:r>
            <a:r>
              <a:rPr lang="en-US" sz="3200" dirty="0">
                <a:latin typeface="+mj-lt"/>
              </a:rPr>
              <a:t>and </a:t>
            </a:r>
            <a:r>
              <a:rPr lang="en-US" sz="3200" b="1" dirty="0">
                <a:latin typeface="+mj-lt"/>
              </a:rPr>
              <a:t>feedback </a:t>
            </a:r>
            <a:r>
              <a:rPr lang="en-US" sz="3200" dirty="0">
                <a:latin typeface="+mj-lt"/>
              </a:rPr>
              <a:t>can help your children succeed at math.</a:t>
            </a:r>
            <a:endParaRPr dirty="0">
              <a:latin typeface="+mj-lt"/>
            </a:endParaRPr>
          </a:p>
          <a:p>
            <a:pPr marL="0" lvl="0" indent="0" algn="l" rtl="0">
              <a:lnSpc>
                <a:spcPct val="90000"/>
              </a:lnSpc>
              <a:spcBef>
                <a:spcPts val="1050"/>
              </a:spcBef>
              <a:spcAft>
                <a:spcPts val="0"/>
              </a:spcAft>
              <a:buSzPts val="2400"/>
              <a:buNone/>
            </a:pPr>
            <a:endParaRPr sz="2400" dirty="0"/>
          </a:p>
        </p:txBody>
      </p:sp>
      <p:sp>
        <p:nvSpPr>
          <p:cNvPr id="715" name="Google Shape;715;p30"/>
          <p:cNvSpPr txBox="1"/>
          <p:nvPr/>
        </p:nvSpPr>
        <p:spPr>
          <a:xfrm>
            <a:off x="5616919" y="575072"/>
            <a:ext cx="6380009" cy="2172661"/>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chemeClr val="accent1"/>
              </a:buClr>
              <a:buSzPts val="4000"/>
              <a:buFont typeface="Calibri"/>
              <a:buNone/>
            </a:pPr>
            <a:r>
              <a:rPr lang="en-US" sz="4000" b="0" i="0" u="none" strike="noStrike" cap="none">
                <a:solidFill>
                  <a:schemeClr val="dk1"/>
                </a:solidFill>
                <a:latin typeface="Arial"/>
                <a:ea typeface="Arial"/>
                <a:cs typeface="Arial"/>
                <a:sym typeface="Arial"/>
              </a:rPr>
              <a:t>Adult attitudes toward math can influence a child’s math achievement.</a:t>
            </a:r>
            <a:endParaRPr sz="3600" b="0" i="0" u="none" strike="noStrike" cap="none">
              <a:solidFill>
                <a:schemeClr val="dk1"/>
              </a:solidFill>
              <a:latin typeface="Arial"/>
              <a:ea typeface="Arial"/>
              <a:cs typeface="Arial"/>
              <a:sym typeface="Arial"/>
            </a:endParaRPr>
          </a:p>
        </p:txBody>
      </p:sp>
      <p:pic>
        <p:nvPicPr>
          <p:cNvPr id="716" name="Google Shape;716;p30" descr="Open envelope"/>
          <p:cNvPicPr preferRelativeResize="0"/>
          <p:nvPr/>
        </p:nvPicPr>
        <p:blipFill rotWithShape="1">
          <a:blip r:embed="rId3">
            <a:alphaModFix/>
          </a:blip>
          <a:srcRect/>
          <a:stretch/>
        </p:blipFill>
        <p:spPr>
          <a:xfrm>
            <a:off x="1121424" y="1916789"/>
            <a:ext cx="914400" cy="914400"/>
          </a:xfrm>
          <a:prstGeom prst="rect">
            <a:avLst/>
          </a:prstGeom>
          <a:noFill/>
          <a:ln>
            <a:noFill/>
          </a:ln>
        </p:spPr>
      </p:pic>
      <p:pic>
        <p:nvPicPr>
          <p:cNvPr id="717" name="Google Shape;717;p30" descr="House"/>
          <p:cNvPicPr preferRelativeResize="0"/>
          <p:nvPr/>
        </p:nvPicPr>
        <p:blipFill rotWithShape="1">
          <a:blip r:embed="rId4">
            <a:alphaModFix/>
          </a:blip>
          <a:srcRect/>
          <a:stretch/>
        </p:blipFill>
        <p:spPr>
          <a:xfrm>
            <a:off x="2547631" y="537739"/>
            <a:ext cx="2494378" cy="2494378"/>
          </a:xfrm>
          <a:prstGeom prst="rect">
            <a:avLst/>
          </a:prstGeom>
          <a:noFill/>
          <a:ln>
            <a:noFill/>
          </a:ln>
        </p:spPr>
      </p:pic>
      <p:sp>
        <p:nvSpPr>
          <p:cNvPr id="718" name="Google Shape;718;p30"/>
          <p:cNvSpPr txBox="1"/>
          <p:nvPr/>
        </p:nvSpPr>
        <p:spPr>
          <a:xfrm>
            <a:off x="331435" y="658528"/>
            <a:ext cx="2494378" cy="15081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4A9B82"/>
                </a:solidFill>
                <a:latin typeface="Arial"/>
                <a:ea typeface="Arial"/>
                <a:cs typeface="Arial"/>
                <a:sym typeface="Arial"/>
              </a:rPr>
              <a:t>Take-home message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
        <p:nvSpPr>
          <p:cNvPr id="719" name="Google Shape;719;p30" descr="Praise effort and learning"/>
          <p:cNvSpPr/>
          <p:nvPr/>
        </p:nvSpPr>
        <p:spPr>
          <a:xfrm>
            <a:off x="6195417" y="3429000"/>
            <a:ext cx="5504688" cy="2624536"/>
          </a:xfrm>
          <a:prstGeom prst="rect">
            <a:avLst/>
          </a:prstGeom>
          <a:noFill/>
          <a:ln w="25400" cap="flat" cmpd="sng">
            <a:solidFill>
              <a:srgbClr val="4A9B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0" name="Google Shape;720;p30"/>
          <p:cNvSpPr txBox="1"/>
          <p:nvPr/>
        </p:nvSpPr>
        <p:spPr>
          <a:xfrm>
            <a:off x="6096000" y="3864105"/>
            <a:ext cx="5504688"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dirty="0">
                <a:solidFill>
                  <a:schemeClr val="dk1"/>
                </a:solidFill>
                <a:latin typeface="Arial"/>
                <a:ea typeface="Arial"/>
                <a:cs typeface="Arial"/>
                <a:sym typeface="Arial"/>
              </a:rPr>
              <a:t>Praise effort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dirty="0">
                <a:solidFill>
                  <a:schemeClr val="dk1"/>
                </a:solidFill>
                <a:latin typeface="Arial"/>
                <a:ea typeface="Arial"/>
                <a:cs typeface="Arial"/>
                <a:sym typeface="Arial"/>
              </a:rPr>
              <a:t>and learning</a:t>
            </a:r>
            <a:endParaRPr sz="4000" b="1" i="0" u="none" strike="noStrike" cap="none"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31"/>
          <p:cNvSpPr txBox="1">
            <a:spLocks noGrp="1"/>
          </p:cNvSpPr>
          <p:nvPr>
            <p:ph type="title"/>
          </p:nvPr>
        </p:nvSpPr>
        <p:spPr>
          <a:xfrm>
            <a:off x="1097280" y="357184"/>
            <a:ext cx="10058400" cy="113728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sz="4400" dirty="0">
                <a:solidFill>
                  <a:schemeClr val="accent2">
                    <a:lumMod val="50000"/>
                  </a:schemeClr>
                </a:solidFill>
                <a:latin typeface="Georgia" panose="02040502050405020303" pitchFamily="18" charset="0"/>
              </a:rPr>
              <a:t>Discussion</a:t>
            </a:r>
            <a:endParaRPr sz="4400" dirty="0">
              <a:solidFill>
                <a:schemeClr val="accent2">
                  <a:lumMod val="50000"/>
                </a:schemeClr>
              </a:solidFill>
              <a:latin typeface="Georgia" panose="02040502050405020303" pitchFamily="18" charset="0"/>
            </a:endParaRPr>
          </a:p>
        </p:txBody>
      </p:sp>
      <p:sp>
        <p:nvSpPr>
          <p:cNvPr id="727" name="Google Shape;727;p31"/>
          <p:cNvSpPr txBox="1">
            <a:spLocks noGrp="1"/>
          </p:cNvSpPr>
          <p:nvPr>
            <p:ph type="body" idx="1"/>
          </p:nvPr>
        </p:nvSpPr>
        <p:spPr>
          <a:xfrm>
            <a:off x="0" y="1697453"/>
            <a:ext cx="4937760" cy="4023360"/>
          </a:xfrm>
          <a:prstGeom prst="rect">
            <a:avLst/>
          </a:prstGeom>
          <a:noFill/>
          <a:ln>
            <a:noFill/>
          </a:ln>
        </p:spPr>
        <p:txBody>
          <a:bodyPr spcFirstLastPara="1" wrap="square" lIns="0" tIns="45700" rIns="0" bIns="45700" anchor="t" anchorCtr="0">
            <a:noAutofit/>
          </a:bodyPr>
          <a:lstStyle/>
          <a:p>
            <a:pPr marL="408051" lvl="1" indent="-257175" algn="l" rtl="0">
              <a:lnSpc>
                <a:spcPct val="90000"/>
              </a:lnSpc>
              <a:spcBef>
                <a:spcPts val="0"/>
              </a:spcBef>
              <a:spcAft>
                <a:spcPts val="0"/>
              </a:spcAft>
              <a:buSzPts val="2640"/>
              <a:buChar char="•"/>
            </a:pPr>
            <a:r>
              <a:rPr lang="en-US" sz="2400" dirty="0"/>
              <a:t>How will family members engage or react to this information?</a:t>
            </a:r>
            <a:endParaRPr dirty="0"/>
          </a:p>
          <a:p>
            <a:pPr marL="408051" lvl="1" indent="-257175" algn="l" rtl="0">
              <a:lnSpc>
                <a:spcPct val="90000"/>
              </a:lnSpc>
              <a:spcBef>
                <a:spcPts val="150"/>
              </a:spcBef>
              <a:spcAft>
                <a:spcPts val="0"/>
              </a:spcAft>
              <a:buSzPts val="2640"/>
              <a:buChar char="•"/>
            </a:pPr>
            <a:r>
              <a:rPr lang="en-US" sz="2400" dirty="0"/>
              <a:t>Is there anything that you think will be confusing or unclear for families in your community?</a:t>
            </a:r>
            <a:endParaRPr dirty="0"/>
          </a:p>
          <a:p>
            <a:pPr marL="0" lvl="0" indent="0" algn="l" rtl="0">
              <a:lnSpc>
                <a:spcPct val="90000"/>
              </a:lnSpc>
              <a:spcBef>
                <a:spcPts val="150"/>
              </a:spcBef>
              <a:spcAft>
                <a:spcPts val="0"/>
              </a:spcAft>
              <a:buSzPts val="2800"/>
              <a:buNone/>
            </a:pPr>
            <a:endParaRPr sz="2800" dirty="0"/>
          </a:p>
        </p:txBody>
      </p:sp>
      <p:sp>
        <p:nvSpPr>
          <p:cNvPr id="728" name="Google Shape;728;p31"/>
          <p:cNvSpPr txBox="1">
            <a:spLocks noGrp="1"/>
          </p:cNvSpPr>
          <p:nvPr>
            <p:ph type="body" idx="2"/>
          </p:nvPr>
        </p:nvSpPr>
        <p:spPr>
          <a:xfrm>
            <a:off x="4937760" y="1697453"/>
            <a:ext cx="4937760" cy="4023360"/>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0"/>
              </a:spcBef>
              <a:spcAft>
                <a:spcPts val="0"/>
              </a:spcAft>
              <a:buSzPts val="2400"/>
              <a:buFont typeface="Arial"/>
              <a:buChar char="•"/>
            </a:pPr>
            <a:r>
              <a:rPr lang="en-US" sz="2400" dirty="0">
                <a:latin typeface="+mj-lt"/>
              </a:rPr>
              <a:t>Are there any logistical considerations for presenting this information (virtual platform, projector, etc.)?</a:t>
            </a:r>
            <a:endParaRPr dirty="0">
              <a:latin typeface="+mj-lt"/>
            </a:endParaRPr>
          </a:p>
          <a:p>
            <a:pPr marL="342900" lvl="0" indent="-342900" algn="l" rtl="0">
              <a:lnSpc>
                <a:spcPct val="90000"/>
              </a:lnSpc>
              <a:spcBef>
                <a:spcPts val="1050"/>
              </a:spcBef>
              <a:spcAft>
                <a:spcPts val="0"/>
              </a:spcAft>
              <a:buSzPts val="2400"/>
              <a:buFont typeface="Arial"/>
              <a:buChar char="•"/>
            </a:pPr>
            <a:r>
              <a:rPr lang="en-US" sz="2400" dirty="0">
                <a:latin typeface="+mj-lt"/>
              </a:rPr>
              <a:t>Do you have anyone in mind to lead this presentation at your math night? </a:t>
            </a:r>
            <a:endParaRPr dirty="0">
              <a:latin typeface="+mj-lt"/>
            </a:endParaRPr>
          </a:p>
          <a:p>
            <a:pPr marL="342900" lvl="0" indent="-190500" algn="l" rtl="0">
              <a:lnSpc>
                <a:spcPct val="90000"/>
              </a:lnSpc>
              <a:spcBef>
                <a:spcPts val="1050"/>
              </a:spcBef>
              <a:spcAft>
                <a:spcPts val="0"/>
              </a:spcAft>
              <a:buSzPts val="2400"/>
              <a:buFont typeface="Arial"/>
              <a:buNone/>
            </a:pPr>
            <a:endParaRPr sz="2400" dirty="0"/>
          </a:p>
        </p:txBody>
      </p:sp>
      <p:sp>
        <p:nvSpPr>
          <p:cNvPr id="729" name="Google Shape;729;p31"/>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25</a:t>
            </a:fld>
            <a:endParaRPr/>
          </a:p>
        </p:txBody>
      </p:sp>
      <p:pic>
        <p:nvPicPr>
          <p:cNvPr id="730" name="Google Shape;730;p31" descr="graduate cap"/>
          <p:cNvPicPr preferRelativeResize="0"/>
          <p:nvPr/>
        </p:nvPicPr>
        <p:blipFill rotWithShape="1">
          <a:blip r:embed="rId3">
            <a:alphaModFix/>
          </a:blip>
          <a:srcRect t="22812" b="21687"/>
          <a:stretch/>
        </p:blipFill>
        <p:spPr>
          <a:xfrm>
            <a:off x="925817" y="3709133"/>
            <a:ext cx="2415263" cy="1492413"/>
          </a:xfrm>
          <a:prstGeom prst="rect">
            <a:avLst/>
          </a:prstGeom>
          <a:noFill/>
          <a:ln>
            <a:noFill/>
          </a:ln>
        </p:spPr>
      </p:pic>
      <p:pic>
        <p:nvPicPr>
          <p:cNvPr id="731" name="Google Shape;731;p31" descr="magic hat"/>
          <p:cNvPicPr preferRelativeResize="0"/>
          <p:nvPr/>
        </p:nvPicPr>
        <p:blipFill rotWithShape="1">
          <a:blip r:embed="rId4">
            <a:alphaModFix/>
          </a:blip>
          <a:srcRect/>
          <a:stretch/>
        </p:blipFill>
        <p:spPr>
          <a:xfrm>
            <a:off x="7557470" y="4079493"/>
            <a:ext cx="1442740" cy="16413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2"/>
          <p:cNvSpPr txBox="1">
            <a:spLocks noGrp="1"/>
          </p:cNvSpPr>
          <p:nvPr>
            <p:ph type="title"/>
          </p:nvPr>
        </p:nvSpPr>
        <p:spPr>
          <a:xfrm>
            <a:off x="1154069" y="564562"/>
            <a:ext cx="10058400" cy="356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a:t>Kentucky Family Guides Review</a:t>
            </a:r>
            <a:endParaRPr/>
          </a:p>
        </p:txBody>
      </p:sp>
      <p:sp>
        <p:nvSpPr>
          <p:cNvPr id="738" name="Google Shape;738;p12"/>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3"/>
          <p:cNvSpPr txBox="1">
            <a:spLocks noGrp="1"/>
          </p:cNvSpPr>
          <p:nvPr>
            <p:ph type="title"/>
          </p:nvPr>
        </p:nvSpPr>
        <p:spPr>
          <a:xfrm>
            <a:off x="209272" y="0"/>
            <a:ext cx="9089659" cy="139469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400"/>
              <a:buNone/>
            </a:pPr>
            <a:r>
              <a:rPr lang="en-US" sz="3600" u="sng">
                <a:solidFill>
                  <a:srgbClr val="265F65"/>
                </a:solidFill>
                <a:hlinkClick r:id="rId3"/>
              </a:rPr>
              <a:t>Family Guides</a:t>
            </a:r>
            <a:r>
              <a:rPr lang="en-US">
                <a:solidFill>
                  <a:srgbClr val="265F65"/>
                </a:solidFill>
              </a:rPr>
              <a:t/>
            </a:r>
            <a:br>
              <a:rPr lang="en-US">
                <a:solidFill>
                  <a:srgbClr val="265F65"/>
                </a:solidFill>
              </a:rPr>
            </a:br>
            <a:r>
              <a:rPr lang="en-US" sz="2000"/>
              <a:t>The </a:t>
            </a:r>
            <a:r>
              <a:rPr lang="en-US" sz="2000" i="1"/>
              <a:t>Kentucky Academic Standards (KAS)</a:t>
            </a:r>
            <a:r>
              <a:rPr lang="en-US" sz="2000"/>
              <a:t> Family Guides have been developed to help families familiarize themselves with the content of each grade level’s standards. Each guide contains a standards overview for Reading &amp; Writing, Mathematics, Science and Social Studies.</a:t>
            </a:r>
            <a:endParaRPr sz="2000" u="sng">
              <a:solidFill>
                <a:schemeClr val="hlink"/>
              </a:solidFill>
              <a:hlinkClick r:id="rId3"/>
            </a:endParaRPr>
          </a:p>
        </p:txBody>
      </p:sp>
      <p:pic>
        <p:nvPicPr>
          <p:cNvPr id="746" name="Google Shape;746;p13" descr="Standards Family Guides on KYstandards.org"/>
          <p:cNvPicPr preferRelativeResize="0"/>
          <p:nvPr/>
        </p:nvPicPr>
        <p:blipFill rotWithShape="1">
          <a:blip r:embed="rId4">
            <a:alphaModFix/>
          </a:blip>
          <a:srcRect/>
          <a:stretch/>
        </p:blipFill>
        <p:spPr>
          <a:xfrm>
            <a:off x="906082" y="1902691"/>
            <a:ext cx="8838419" cy="49553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4"/>
          <p:cNvSpPr txBox="1">
            <a:spLocks noGrp="1"/>
          </p:cNvSpPr>
          <p:nvPr>
            <p:ph type="title"/>
          </p:nvPr>
        </p:nvSpPr>
        <p:spPr>
          <a:xfrm>
            <a:off x="-1" y="0"/>
            <a:ext cx="9320981"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400"/>
              <a:buNone/>
            </a:pPr>
            <a:r>
              <a:rPr lang="en-US" dirty="0"/>
              <a:t>Family Guides</a:t>
            </a:r>
            <a:endParaRPr dirty="0"/>
          </a:p>
        </p:txBody>
      </p:sp>
      <p:sp>
        <p:nvSpPr>
          <p:cNvPr id="752" name="Google Shape;752;p14"/>
          <p:cNvSpPr txBox="1">
            <a:spLocks noGrp="1"/>
          </p:cNvSpPr>
          <p:nvPr>
            <p:ph type="body" idx="1"/>
          </p:nvPr>
        </p:nvSpPr>
        <p:spPr>
          <a:xfrm>
            <a:off x="-1" y="766618"/>
            <a:ext cx="10235381" cy="6226873"/>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3200" b="1" dirty="0">
                <a:latin typeface="+mj-lt"/>
              </a:rPr>
              <a:t>Each content area contains the following sections:</a:t>
            </a:r>
            <a:endParaRPr sz="3200" b="1" dirty="0">
              <a:latin typeface="+mj-lt"/>
            </a:endParaRPr>
          </a:p>
          <a:p>
            <a:pPr marL="914400" lvl="1" indent="-391160" algn="l" rtl="0">
              <a:lnSpc>
                <a:spcPct val="100000"/>
              </a:lnSpc>
              <a:spcBef>
                <a:spcPts val="1000"/>
              </a:spcBef>
              <a:spcAft>
                <a:spcPts val="0"/>
              </a:spcAft>
              <a:buSzPts val="2560"/>
              <a:buChar char="●"/>
            </a:pPr>
            <a:r>
              <a:rPr lang="en-US" dirty="0">
                <a:latin typeface="+mj-lt"/>
              </a:rPr>
              <a:t>Why are the Kentucky Academic Standards important?</a:t>
            </a:r>
            <a:endParaRPr dirty="0">
              <a:latin typeface="+mj-lt"/>
            </a:endParaRPr>
          </a:p>
          <a:p>
            <a:pPr marL="914400" lvl="1" indent="-391160" algn="l" rtl="0">
              <a:lnSpc>
                <a:spcPct val="100000"/>
              </a:lnSpc>
              <a:spcBef>
                <a:spcPts val="1000"/>
              </a:spcBef>
              <a:spcAft>
                <a:spcPts val="0"/>
              </a:spcAft>
              <a:buSzPts val="2560"/>
              <a:buChar char="●"/>
            </a:pPr>
            <a:r>
              <a:rPr lang="en-US" dirty="0">
                <a:latin typeface="+mj-lt"/>
              </a:rPr>
              <a:t>How are the standards organized?</a:t>
            </a:r>
            <a:endParaRPr dirty="0">
              <a:latin typeface="+mj-lt"/>
            </a:endParaRPr>
          </a:p>
          <a:p>
            <a:pPr marL="914400" lvl="1" indent="-391160" algn="l" rtl="0">
              <a:lnSpc>
                <a:spcPct val="100000"/>
              </a:lnSpc>
              <a:spcBef>
                <a:spcPts val="1000"/>
              </a:spcBef>
              <a:spcAft>
                <a:spcPts val="0"/>
              </a:spcAft>
              <a:buSzPts val="2560"/>
              <a:buChar char="●"/>
            </a:pPr>
            <a:r>
              <a:rPr lang="en-US" dirty="0">
                <a:latin typeface="+mj-lt"/>
              </a:rPr>
              <a:t>Overview of the grade level content</a:t>
            </a:r>
            <a:endParaRPr dirty="0">
              <a:latin typeface="+mj-lt"/>
            </a:endParaRPr>
          </a:p>
          <a:p>
            <a:pPr marL="914400" lvl="1" indent="-391160" algn="l" rtl="0">
              <a:lnSpc>
                <a:spcPct val="100000"/>
              </a:lnSpc>
              <a:spcBef>
                <a:spcPts val="1000"/>
              </a:spcBef>
              <a:spcAft>
                <a:spcPts val="0"/>
              </a:spcAft>
              <a:buSzPts val="2560"/>
              <a:buChar char="●"/>
            </a:pPr>
            <a:r>
              <a:rPr lang="en-US" dirty="0">
                <a:latin typeface="+mj-lt"/>
              </a:rPr>
              <a:t>Examples of Your Child’s Work at School</a:t>
            </a:r>
            <a:endParaRPr dirty="0">
              <a:latin typeface="+mj-lt"/>
            </a:endParaRPr>
          </a:p>
          <a:p>
            <a:pPr marL="914400" lvl="1" indent="-391160" algn="l" rtl="0">
              <a:lnSpc>
                <a:spcPct val="100000"/>
              </a:lnSpc>
              <a:spcBef>
                <a:spcPts val="1000"/>
              </a:spcBef>
              <a:spcAft>
                <a:spcPts val="0"/>
              </a:spcAft>
              <a:buSzPts val="2560"/>
              <a:buChar char="●"/>
            </a:pPr>
            <a:r>
              <a:rPr lang="en-US" dirty="0">
                <a:latin typeface="+mj-lt"/>
              </a:rPr>
              <a:t>How to Help Your Child at Home</a:t>
            </a:r>
            <a:endParaRPr dirty="0">
              <a:latin typeface="+mj-lt"/>
            </a:endParaRPr>
          </a:p>
          <a:p>
            <a:pPr marL="914400" lvl="1" indent="-391160" algn="l" rtl="0">
              <a:lnSpc>
                <a:spcPct val="100000"/>
              </a:lnSpc>
              <a:spcBef>
                <a:spcPts val="1000"/>
              </a:spcBef>
              <a:spcAft>
                <a:spcPts val="0"/>
              </a:spcAft>
              <a:buSzPts val="2560"/>
              <a:buChar char="●"/>
            </a:pPr>
            <a:r>
              <a:rPr lang="en-US" dirty="0">
                <a:latin typeface="+mj-lt"/>
              </a:rPr>
              <a:t>Questions You Can Ask Your Child</a:t>
            </a:r>
            <a:endParaRPr dirty="0">
              <a:latin typeface="+mj-lt"/>
            </a:endParaRPr>
          </a:p>
          <a:p>
            <a:pPr marL="914400" lvl="1" indent="-391160" algn="l" rtl="0">
              <a:lnSpc>
                <a:spcPct val="100000"/>
              </a:lnSpc>
              <a:spcBef>
                <a:spcPts val="1000"/>
              </a:spcBef>
              <a:spcAft>
                <a:spcPts val="0"/>
              </a:spcAft>
              <a:buSzPts val="2560"/>
              <a:buChar char="●"/>
            </a:pPr>
            <a:r>
              <a:rPr lang="en-US" dirty="0">
                <a:latin typeface="+mj-lt"/>
              </a:rPr>
              <a:t>Questions You Can Ask Your Child’s Teacher</a:t>
            </a:r>
            <a:endParaRPr dirty="0">
              <a:latin typeface="+mj-lt"/>
            </a:endParaRPr>
          </a:p>
          <a:p>
            <a:pPr marL="914400" lvl="1" indent="-228600" algn="l" rtl="0">
              <a:lnSpc>
                <a:spcPct val="100000"/>
              </a:lnSpc>
              <a:spcBef>
                <a:spcPts val="1000"/>
              </a:spcBef>
              <a:spcAft>
                <a:spcPts val="0"/>
              </a:spcAft>
              <a:buSzPts val="256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32"/>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a:t>A Closer Look at the Math Stations</a:t>
            </a:r>
            <a:endParaRPr/>
          </a:p>
        </p:txBody>
      </p:sp>
      <p:sp>
        <p:nvSpPr>
          <p:cNvPr id="758" name="Google Shape;758;p32"/>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sp>
        <p:nvSpPr>
          <p:cNvPr id="507" name="Google Shape;507;p3"/>
          <p:cNvSpPr txBox="1">
            <a:spLocks noGrp="1"/>
          </p:cNvSpPr>
          <p:nvPr>
            <p:ph type="title"/>
          </p:nvPr>
        </p:nvSpPr>
        <p:spPr>
          <a:xfrm>
            <a:off x="464050" y="141098"/>
            <a:ext cx="10058400" cy="890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dirty="0">
                <a:latin typeface="Georgia" panose="02040502050405020303" pitchFamily="18" charset="0"/>
              </a:rPr>
              <a:t>Our sponsors:</a:t>
            </a:r>
            <a:endParaRPr dirty="0">
              <a:latin typeface="Georgia" panose="02040502050405020303" pitchFamily="18" charset="0"/>
            </a:endParaRPr>
          </a:p>
        </p:txBody>
      </p:sp>
      <p:pic>
        <p:nvPicPr>
          <p:cNvPr id="509" name="Google Shape;509;p3" descr="KCM Kentucky Center for Mathematics"/>
          <p:cNvPicPr preferRelativeResize="0"/>
          <p:nvPr/>
        </p:nvPicPr>
        <p:blipFill rotWithShape="1">
          <a:blip r:embed="rId3">
            <a:alphaModFix/>
          </a:blip>
          <a:srcRect/>
          <a:stretch/>
        </p:blipFill>
        <p:spPr>
          <a:xfrm>
            <a:off x="1202202" y="1527287"/>
            <a:ext cx="2600325" cy="1733550"/>
          </a:xfrm>
          <a:prstGeom prst="rect">
            <a:avLst/>
          </a:prstGeom>
          <a:noFill/>
          <a:ln>
            <a:noFill/>
          </a:ln>
        </p:spPr>
      </p:pic>
      <p:pic>
        <p:nvPicPr>
          <p:cNvPr id="510" name="Google Shape;510;p3" descr="Kentucky Collaborative for Families and Schools"/>
          <p:cNvPicPr preferRelativeResize="0"/>
          <p:nvPr/>
        </p:nvPicPr>
        <p:blipFill rotWithShape="1">
          <a:blip r:embed="rId4">
            <a:alphaModFix/>
          </a:blip>
          <a:srcRect/>
          <a:stretch/>
        </p:blipFill>
        <p:spPr>
          <a:xfrm>
            <a:off x="3043275" y="4149464"/>
            <a:ext cx="7123863" cy="982572"/>
          </a:xfrm>
          <a:prstGeom prst="rect">
            <a:avLst/>
          </a:prstGeom>
          <a:noFill/>
          <a:ln>
            <a:noFill/>
          </a:ln>
        </p:spPr>
      </p:pic>
      <p:pic>
        <p:nvPicPr>
          <p:cNvPr id="511" name="Google Shape;511;p3" descr="REL Appalachia"/>
          <p:cNvPicPr preferRelativeResize="0"/>
          <p:nvPr/>
        </p:nvPicPr>
        <p:blipFill rotWithShape="1">
          <a:blip r:embed="rId5">
            <a:alphaModFix/>
          </a:blip>
          <a:srcRect l="-95312" t="-60102"/>
          <a:stretch/>
        </p:blipFill>
        <p:spPr>
          <a:xfrm>
            <a:off x="4209612" y="563825"/>
            <a:ext cx="3772775" cy="2581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Station Layout</a:t>
            </a:r>
          </a:p>
        </p:txBody>
      </p:sp>
      <p:sp>
        <p:nvSpPr>
          <p:cNvPr id="766" name="Google Shape;766;p3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30</a:t>
            </a:fld>
            <a:endParaRPr/>
          </a:p>
        </p:txBody>
      </p:sp>
      <p:grpSp>
        <p:nvGrpSpPr>
          <p:cNvPr id="767" name="Google Shape;767;p33" descr="Sample station layout"/>
          <p:cNvGrpSpPr/>
          <p:nvPr/>
        </p:nvGrpSpPr>
        <p:grpSpPr>
          <a:xfrm>
            <a:off x="583338" y="141446"/>
            <a:ext cx="11317404" cy="6062324"/>
            <a:chOff x="427694" y="-247661"/>
            <a:chExt cx="11317404" cy="6062324"/>
          </a:xfrm>
        </p:grpSpPr>
        <p:sp>
          <p:nvSpPr>
            <p:cNvPr id="768" name="Google Shape;768;p33"/>
            <p:cNvSpPr/>
            <p:nvPr/>
          </p:nvSpPr>
          <p:spPr>
            <a:xfrm>
              <a:off x="4723420" y="1877588"/>
              <a:ext cx="2517841" cy="1689044"/>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3"/>
            <p:cNvSpPr txBox="1"/>
            <p:nvPr/>
          </p:nvSpPr>
          <p:spPr>
            <a:xfrm>
              <a:off x="4805872" y="1960040"/>
              <a:ext cx="2352937" cy="1524140"/>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Cafeteria</a:t>
              </a:r>
              <a:endParaRPr sz="1400" b="0" i="0" u="none" strike="noStrike" cap="none">
                <a:solidFill>
                  <a:srgbClr val="000000"/>
                </a:solidFill>
                <a:latin typeface="Arial"/>
                <a:ea typeface="Arial"/>
                <a:cs typeface="Arial"/>
                <a:sym typeface="Arial"/>
              </a:endParaRPr>
            </a:p>
          </p:txBody>
        </p:sp>
        <p:sp>
          <p:nvSpPr>
            <p:cNvPr id="770" name="Google Shape;770;p33"/>
            <p:cNvSpPr/>
            <p:nvPr/>
          </p:nvSpPr>
          <p:spPr>
            <a:xfrm rot="-5400000">
              <a:off x="5788066" y="1683314"/>
              <a:ext cx="388548"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771" name="Google Shape;771;p33"/>
            <p:cNvSpPr/>
            <p:nvPr/>
          </p:nvSpPr>
          <p:spPr>
            <a:xfrm>
              <a:off x="4234390" y="-247661"/>
              <a:ext cx="3495900" cy="1736701"/>
            </a:xfrm>
            <a:prstGeom prst="roundRect">
              <a:avLst>
                <a:gd name="adj" fmla="val 16667"/>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3"/>
            <p:cNvSpPr txBox="1"/>
            <p:nvPr/>
          </p:nvSpPr>
          <p:spPr>
            <a:xfrm>
              <a:off x="4319169" y="-162882"/>
              <a:ext cx="3326342" cy="1567143"/>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dirty="0">
                  <a:solidFill>
                    <a:schemeClr val="lt1"/>
                  </a:solidFill>
                  <a:latin typeface="Arial"/>
                  <a:ea typeface="Arial"/>
                  <a:cs typeface="Arial"/>
                  <a:sym typeface="Arial"/>
                </a:rPr>
                <a:t>Station 1: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120"/>
                </a:spcBef>
                <a:spcAft>
                  <a:spcPts val="0"/>
                </a:spcAft>
                <a:buClr>
                  <a:schemeClr val="lt1"/>
                </a:buClr>
                <a:buSzPts val="3200"/>
                <a:buFont typeface="Arial"/>
                <a:buNone/>
              </a:pPr>
              <a:r>
                <a:rPr lang="en-US" sz="3200" b="0" i="0" u="none" strike="noStrike" cap="none" dirty="0">
                  <a:solidFill>
                    <a:schemeClr val="lt1"/>
                  </a:solidFill>
                  <a:latin typeface="Arial"/>
                  <a:ea typeface="Arial"/>
                  <a:cs typeface="Arial"/>
                  <a:sym typeface="Arial"/>
                </a:rPr>
                <a:t>Geometry</a:t>
              </a:r>
              <a:endParaRPr sz="1400" b="0" i="0" u="none" strike="noStrike" cap="none" dirty="0">
                <a:solidFill>
                  <a:srgbClr val="000000"/>
                </a:solidFill>
                <a:latin typeface="Arial"/>
                <a:ea typeface="Arial"/>
                <a:cs typeface="Arial"/>
                <a:sym typeface="Arial"/>
              </a:endParaRPr>
            </a:p>
          </p:txBody>
        </p:sp>
        <p:sp>
          <p:nvSpPr>
            <p:cNvPr id="773" name="Google Shape;773;p33"/>
            <p:cNvSpPr/>
            <p:nvPr/>
          </p:nvSpPr>
          <p:spPr>
            <a:xfrm>
              <a:off x="7241261" y="2722110"/>
              <a:ext cx="864588"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774" name="Google Shape;774;p33"/>
            <p:cNvSpPr/>
            <p:nvPr/>
          </p:nvSpPr>
          <p:spPr>
            <a:xfrm>
              <a:off x="8105850" y="1730550"/>
              <a:ext cx="3639248" cy="1983120"/>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33"/>
            <p:cNvSpPr txBox="1"/>
            <p:nvPr/>
          </p:nvSpPr>
          <p:spPr>
            <a:xfrm>
              <a:off x="8202658" y="1827358"/>
              <a:ext cx="3445632" cy="1789504"/>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Station 2: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12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Operations and Algebraic thinking</a:t>
              </a:r>
              <a:endParaRPr sz="1400" b="0" i="0" u="none" strike="noStrike" cap="none">
                <a:solidFill>
                  <a:srgbClr val="000000"/>
                </a:solidFill>
                <a:latin typeface="Arial"/>
                <a:ea typeface="Arial"/>
                <a:cs typeface="Arial"/>
                <a:sym typeface="Arial"/>
              </a:endParaRPr>
            </a:p>
          </p:txBody>
        </p:sp>
        <p:sp>
          <p:nvSpPr>
            <p:cNvPr id="776" name="Google Shape;776;p33"/>
            <p:cNvSpPr/>
            <p:nvPr/>
          </p:nvSpPr>
          <p:spPr>
            <a:xfrm rot="5400000">
              <a:off x="5912602" y="3636371"/>
              <a:ext cx="139477"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777" name="Google Shape;777;p33"/>
            <p:cNvSpPr/>
            <p:nvPr/>
          </p:nvSpPr>
          <p:spPr>
            <a:xfrm>
              <a:off x="4213155" y="3706110"/>
              <a:ext cx="3538371" cy="2108553"/>
            </a:xfrm>
            <a:prstGeom prst="roundRect">
              <a:avLst>
                <a:gd name="adj" fmla="val 16667"/>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33"/>
            <p:cNvSpPr txBox="1"/>
            <p:nvPr/>
          </p:nvSpPr>
          <p:spPr>
            <a:xfrm>
              <a:off x="4316086" y="3809041"/>
              <a:ext cx="3332509" cy="1902691"/>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Station 3: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12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Number and Operations in Base 10</a:t>
              </a:r>
              <a:endParaRPr sz="1400" b="0" i="0" u="none" strike="noStrike" cap="none">
                <a:solidFill>
                  <a:srgbClr val="000000"/>
                </a:solidFill>
                <a:latin typeface="Arial"/>
                <a:ea typeface="Arial"/>
                <a:cs typeface="Arial"/>
                <a:sym typeface="Arial"/>
              </a:endParaRPr>
            </a:p>
          </p:txBody>
        </p:sp>
        <p:sp>
          <p:nvSpPr>
            <p:cNvPr id="779" name="Google Shape;779;p33"/>
            <p:cNvSpPr/>
            <p:nvPr/>
          </p:nvSpPr>
          <p:spPr>
            <a:xfrm rot="-10794357">
              <a:off x="3923594" y="2719388"/>
              <a:ext cx="799826" cy="0"/>
            </a:xfrm>
            <a:custGeom>
              <a:avLst/>
              <a:gdLst/>
              <a:ahLst/>
              <a:cxnLst/>
              <a:rect l="l" t="t" r="r" b="b"/>
              <a:pathLst>
                <a:path w="120000" h="120000" extrusionOk="0">
                  <a:moveTo>
                    <a:pt x="0" y="0"/>
                  </a:moveTo>
                  <a:lnTo>
                    <a:pt x="120000" y="0"/>
                  </a:lnTo>
                </a:path>
              </a:pathLst>
            </a:custGeom>
            <a:noFill/>
            <a:ln w="15875" cap="flat" cmpd="sng">
              <a:solidFill>
                <a:schemeClr val="accent2"/>
              </a:solidFill>
              <a:prstDash val="solid"/>
              <a:round/>
              <a:headEnd type="none" w="sm" len="sm"/>
              <a:tailEnd type="none" w="sm" len="sm"/>
            </a:ln>
          </p:spPr>
        </p:sp>
        <p:sp>
          <p:nvSpPr>
            <p:cNvPr id="780" name="Google Shape;780;p33"/>
            <p:cNvSpPr/>
            <p:nvPr/>
          </p:nvSpPr>
          <p:spPr>
            <a:xfrm>
              <a:off x="427694" y="1847511"/>
              <a:ext cx="3495900" cy="1736701"/>
            </a:xfrm>
            <a:prstGeom prst="roundRect">
              <a:avLst>
                <a:gd name="adj" fmla="val 16667"/>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3"/>
            <p:cNvSpPr txBox="1"/>
            <p:nvPr/>
          </p:nvSpPr>
          <p:spPr>
            <a:xfrm>
              <a:off x="512473" y="1932290"/>
              <a:ext cx="3326342" cy="1567143"/>
            </a:xfrm>
            <a:prstGeom prst="rect">
              <a:avLst/>
            </a:prstGeom>
            <a:noFill/>
            <a:ln>
              <a:noFill/>
            </a:ln>
          </p:spPr>
          <p:txBody>
            <a:bodyPr spcFirstLastPara="1" wrap="square" lIns="81275" tIns="81275" rIns="81275" bIns="81275"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Station 4: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12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Measurement and Data</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g719756a6e6_4_8"/>
          <p:cNvSpPr txBox="1">
            <a:spLocks noGrp="1"/>
          </p:cNvSpPr>
          <p:nvPr>
            <p:ph type="title"/>
          </p:nvPr>
        </p:nvSpPr>
        <p:spPr>
          <a:xfrm>
            <a:off x="328250" y="111750"/>
            <a:ext cx="10058400" cy="874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chemeClr val="accent2">
                    <a:lumMod val="50000"/>
                  </a:schemeClr>
                </a:solidFill>
                <a:latin typeface="Georgia" panose="02040502050405020303" pitchFamily="18" charset="0"/>
              </a:rPr>
              <a:t>Station 1: Geometry</a:t>
            </a:r>
            <a:endParaRPr dirty="0">
              <a:solidFill>
                <a:schemeClr val="accent2">
                  <a:lumMod val="50000"/>
                </a:schemeClr>
              </a:solidFill>
              <a:latin typeface="Georgia" panose="02040502050405020303" pitchFamily="18" charset="0"/>
            </a:endParaRPr>
          </a:p>
        </p:txBody>
      </p:sp>
      <p:sp>
        <p:nvSpPr>
          <p:cNvPr id="788" name="Google Shape;788;g719756a6e6_4_8"/>
          <p:cNvSpPr txBox="1">
            <a:spLocks noGrp="1"/>
          </p:cNvSpPr>
          <p:nvPr>
            <p:ph type="sldNum" idx="12"/>
          </p:nvPr>
        </p:nvSpPr>
        <p:spPr>
          <a:xfrm>
            <a:off x="9900460" y="6459787"/>
            <a:ext cx="13119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31</a:t>
            </a:fld>
            <a:endParaRPr/>
          </a:p>
        </p:txBody>
      </p:sp>
      <p:pic>
        <p:nvPicPr>
          <p:cNvPr id="789" name="Google Shape;789;g719756a6e6_4_8" descr="Station 1: Geometry directions"/>
          <p:cNvPicPr preferRelativeResize="0"/>
          <p:nvPr/>
        </p:nvPicPr>
        <p:blipFill>
          <a:blip r:embed="rId3">
            <a:alphaModFix/>
          </a:blip>
          <a:stretch>
            <a:fillRect/>
          </a:stretch>
        </p:blipFill>
        <p:spPr>
          <a:xfrm>
            <a:off x="328250" y="996185"/>
            <a:ext cx="4010325" cy="5184366"/>
          </a:xfrm>
          <a:prstGeom prst="rect">
            <a:avLst/>
          </a:prstGeom>
          <a:noFill/>
          <a:ln>
            <a:noFill/>
          </a:ln>
        </p:spPr>
      </p:pic>
      <p:pic>
        <p:nvPicPr>
          <p:cNvPr id="790" name="Google Shape;790;g719756a6e6_4_8" descr="Grade 5 Battleship Using Grid paper"/>
          <p:cNvPicPr preferRelativeResize="0"/>
          <p:nvPr/>
        </p:nvPicPr>
        <p:blipFill>
          <a:blip r:embed="rId4">
            <a:alphaModFix/>
          </a:blip>
          <a:stretch>
            <a:fillRect/>
          </a:stretch>
        </p:blipFill>
        <p:spPr>
          <a:xfrm>
            <a:off x="4338575" y="996175"/>
            <a:ext cx="4260028" cy="523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90"/>
                                        </p:tgtEl>
                                        <p:attrNameLst>
                                          <p:attrName>style.visibility</p:attrName>
                                        </p:attrNameLst>
                                      </p:cBhvr>
                                      <p:to>
                                        <p:strVal val="visible"/>
                                      </p:to>
                                    </p:set>
                                    <p:animEffect transition="in" filter="fade">
                                      <p:cBhvr>
                                        <p:cTn id="11" dur="1000"/>
                                        <p:tgtEl>
                                          <p:spTgt spid="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719756a6e6_5_509"/>
          <p:cNvSpPr txBox="1">
            <a:spLocks noGrp="1"/>
          </p:cNvSpPr>
          <p:nvPr>
            <p:ph type="title"/>
          </p:nvPr>
        </p:nvSpPr>
        <p:spPr>
          <a:xfrm>
            <a:off x="186274" y="488550"/>
            <a:ext cx="10058400" cy="74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chemeClr val="accent2">
                    <a:lumMod val="50000"/>
                  </a:schemeClr>
                </a:solidFill>
                <a:latin typeface="Georgia" panose="02040502050405020303" pitchFamily="18" charset="0"/>
              </a:rPr>
              <a:t>Instructions &amp; Family Prompts are Included</a:t>
            </a:r>
            <a:endParaRPr dirty="0">
              <a:solidFill>
                <a:schemeClr val="accent2">
                  <a:lumMod val="50000"/>
                </a:schemeClr>
              </a:solidFill>
              <a:latin typeface="Georgia" panose="02040502050405020303" pitchFamily="18" charset="0"/>
            </a:endParaRPr>
          </a:p>
        </p:txBody>
      </p:sp>
      <p:sp>
        <p:nvSpPr>
          <p:cNvPr id="797" name="Google Shape;797;g719756a6e6_5_509"/>
          <p:cNvSpPr txBox="1">
            <a:spLocks noGrp="1"/>
          </p:cNvSpPr>
          <p:nvPr>
            <p:ph type="sldNum" idx="12"/>
          </p:nvPr>
        </p:nvSpPr>
        <p:spPr>
          <a:xfrm>
            <a:off x="9900460" y="6459787"/>
            <a:ext cx="13119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32</a:t>
            </a:fld>
            <a:endParaRPr/>
          </a:p>
        </p:txBody>
      </p:sp>
      <p:pic>
        <p:nvPicPr>
          <p:cNvPr id="798" name="Google Shape;798;g719756a6e6_5_509" descr="Grade 5 Battleship prompts"/>
          <p:cNvPicPr preferRelativeResize="0"/>
          <p:nvPr/>
        </p:nvPicPr>
        <p:blipFill>
          <a:blip r:embed="rId3">
            <a:alphaModFix/>
          </a:blip>
          <a:stretch>
            <a:fillRect/>
          </a:stretch>
        </p:blipFill>
        <p:spPr>
          <a:xfrm>
            <a:off x="186274" y="1724512"/>
            <a:ext cx="4877075" cy="5100375"/>
          </a:xfrm>
          <a:prstGeom prst="rect">
            <a:avLst/>
          </a:prstGeom>
          <a:noFill/>
          <a:ln>
            <a:noFill/>
          </a:ln>
        </p:spPr>
      </p:pic>
      <p:pic>
        <p:nvPicPr>
          <p:cNvPr id="799" name="Google Shape;799;g719756a6e6_5_509" descr="Family prompts"/>
          <p:cNvPicPr preferRelativeResize="0"/>
          <p:nvPr/>
        </p:nvPicPr>
        <p:blipFill>
          <a:blip r:embed="rId4">
            <a:alphaModFix/>
          </a:blip>
          <a:stretch>
            <a:fillRect/>
          </a:stretch>
        </p:blipFill>
        <p:spPr>
          <a:xfrm>
            <a:off x="5063349" y="1724512"/>
            <a:ext cx="4877075" cy="1803494"/>
          </a:xfrm>
          <a:prstGeom prst="rect">
            <a:avLst/>
          </a:prstGeom>
          <a:noFill/>
          <a:ln>
            <a:noFill/>
          </a:ln>
        </p:spPr>
      </p:pic>
      <p:pic>
        <p:nvPicPr>
          <p:cNvPr id="800" name="Google Shape;800;g719756a6e6_5_509" descr="grid"/>
          <p:cNvPicPr preferRelativeResize="0"/>
          <p:nvPr/>
        </p:nvPicPr>
        <p:blipFill>
          <a:blip r:embed="rId5">
            <a:alphaModFix/>
          </a:blip>
          <a:stretch>
            <a:fillRect/>
          </a:stretch>
        </p:blipFill>
        <p:spPr>
          <a:xfrm>
            <a:off x="5699903" y="3747696"/>
            <a:ext cx="2857500" cy="2857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719756a6e6_5_493"/>
          <p:cNvSpPr txBox="1">
            <a:spLocks noGrp="1"/>
          </p:cNvSpPr>
          <p:nvPr>
            <p:ph type="title"/>
          </p:nvPr>
        </p:nvSpPr>
        <p:spPr>
          <a:xfrm>
            <a:off x="161775" y="545116"/>
            <a:ext cx="10058400" cy="70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dirty="0">
                <a:solidFill>
                  <a:schemeClr val="accent2">
                    <a:lumMod val="50000"/>
                  </a:schemeClr>
                </a:solidFill>
                <a:latin typeface="Georgia" panose="02040502050405020303" pitchFamily="18" charset="0"/>
              </a:rPr>
              <a:t>Station 2: Operations and Algebraic Thinking</a:t>
            </a:r>
            <a:endParaRPr dirty="0">
              <a:solidFill>
                <a:schemeClr val="accent2">
                  <a:lumMod val="50000"/>
                </a:schemeClr>
              </a:solidFill>
              <a:latin typeface="Georgia" panose="02040502050405020303" pitchFamily="18" charset="0"/>
            </a:endParaRPr>
          </a:p>
        </p:txBody>
      </p:sp>
      <p:sp>
        <p:nvSpPr>
          <p:cNvPr id="807" name="Google Shape;807;g719756a6e6_5_493"/>
          <p:cNvSpPr txBox="1">
            <a:spLocks noGrp="1"/>
          </p:cNvSpPr>
          <p:nvPr>
            <p:ph type="sldNum" idx="12"/>
          </p:nvPr>
        </p:nvSpPr>
        <p:spPr>
          <a:xfrm>
            <a:off x="9900460" y="6459787"/>
            <a:ext cx="13119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33</a:t>
            </a:fld>
            <a:endParaRPr/>
          </a:p>
        </p:txBody>
      </p:sp>
      <p:pic>
        <p:nvPicPr>
          <p:cNvPr id="808" name="Google Shape;808;g719756a6e6_5_493" descr="Station 2 instructions"/>
          <p:cNvPicPr preferRelativeResize="0"/>
          <p:nvPr/>
        </p:nvPicPr>
        <p:blipFill>
          <a:blip r:embed="rId3">
            <a:alphaModFix/>
          </a:blip>
          <a:stretch>
            <a:fillRect/>
          </a:stretch>
        </p:blipFill>
        <p:spPr>
          <a:xfrm>
            <a:off x="161775" y="1485603"/>
            <a:ext cx="4145726" cy="5339284"/>
          </a:xfrm>
          <a:prstGeom prst="rect">
            <a:avLst/>
          </a:prstGeom>
          <a:noFill/>
          <a:ln>
            <a:noFill/>
          </a:ln>
        </p:spPr>
      </p:pic>
      <p:pic>
        <p:nvPicPr>
          <p:cNvPr id="809" name="Google Shape;809;g719756a6e6_5_493" descr="K-1 Flip the Cards Game instructions"/>
          <p:cNvPicPr preferRelativeResize="0"/>
          <p:nvPr/>
        </p:nvPicPr>
        <p:blipFill>
          <a:blip r:embed="rId4">
            <a:alphaModFix/>
          </a:blip>
          <a:stretch>
            <a:fillRect/>
          </a:stretch>
        </p:blipFill>
        <p:spPr>
          <a:xfrm>
            <a:off x="4307501" y="1485603"/>
            <a:ext cx="4145725" cy="5333850"/>
          </a:xfrm>
          <a:prstGeom prst="rect">
            <a:avLst/>
          </a:prstGeom>
          <a:noFill/>
          <a:ln>
            <a:noFill/>
          </a:ln>
        </p:spPr>
      </p:pic>
      <p:pic>
        <p:nvPicPr>
          <p:cNvPr id="810" name="Google Shape;810;g719756a6e6_5_493" descr="numbers"/>
          <p:cNvPicPr preferRelativeResize="0"/>
          <p:nvPr/>
        </p:nvPicPr>
        <p:blipFill>
          <a:blip r:embed="rId5">
            <a:alphaModFix/>
          </a:blip>
          <a:stretch>
            <a:fillRect/>
          </a:stretch>
        </p:blipFill>
        <p:spPr>
          <a:xfrm rot="5400000">
            <a:off x="9054751" y="2140469"/>
            <a:ext cx="2646372" cy="343170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719756a6e6_4_20"/>
          <p:cNvSpPr txBox="1">
            <a:spLocks noGrp="1"/>
          </p:cNvSpPr>
          <p:nvPr>
            <p:ph type="title"/>
          </p:nvPr>
        </p:nvSpPr>
        <p:spPr>
          <a:xfrm>
            <a:off x="0" y="527590"/>
            <a:ext cx="10058400" cy="806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chemeClr val="accent2">
                    <a:lumMod val="50000"/>
                  </a:schemeClr>
                </a:solidFill>
                <a:latin typeface="Georgia" panose="02040502050405020303" pitchFamily="18" charset="0"/>
              </a:rPr>
              <a:t>Station 3: Number and Operations in Base Ten</a:t>
            </a:r>
            <a:endParaRPr dirty="0">
              <a:solidFill>
                <a:schemeClr val="accent2">
                  <a:lumMod val="50000"/>
                </a:schemeClr>
              </a:solidFill>
              <a:latin typeface="Georgia" panose="02040502050405020303" pitchFamily="18" charset="0"/>
            </a:endParaRPr>
          </a:p>
        </p:txBody>
      </p:sp>
      <p:sp>
        <p:nvSpPr>
          <p:cNvPr id="817" name="Google Shape;817;g719756a6e6_4_20"/>
          <p:cNvSpPr txBox="1">
            <a:spLocks noGrp="1"/>
          </p:cNvSpPr>
          <p:nvPr>
            <p:ph type="sldNum" idx="12"/>
          </p:nvPr>
        </p:nvSpPr>
        <p:spPr>
          <a:xfrm>
            <a:off x="9900460" y="6459787"/>
            <a:ext cx="13119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34</a:t>
            </a:fld>
            <a:endParaRPr/>
          </a:p>
        </p:txBody>
      </p:sp>
      <p:pic>
        <p:nvPicPr>
          <p:cNvPr id="818" name="Google Shape;818;g719756a6e6_4_20" descr="station 3 activity instructions"/>
          <p:cNvPicPr preferRelativeResize="0"/>
          <p:nvPr/>
        </p:nvPicPr>
        <p:blipFill>
          <a:blip r:embed="rId3">
            <a:alphaModFix/>
          </a:blip>
          <a:stretch>
            <a:fillRect/>
          </a:stretch>
        </p:blipFill>
        <p:spPr>
          <a:xfrm>
            <a:off x="4524251" y="1375512"/>
            <a:ext cx="4319025" cy="5419910"/>
          </a:xfrm>
          <a:prstGeom prst="rect">
            <a:avLst/>
          </a:prstGeom>
          <a:noFill/>
          <a:ln>
            <a:noFill/>
          </a:ln>
        </p:spPr>
      </p:pic>
      <p:pic>
        <p:nvPicPr>
          <p:cNvPr id="819" name="Google Shape;819;g719756a6e6_4_20" descr="Grades 4-5 Mulitplcation card game instructions"/>
          <p:cNvPicPr preferRelativeResize="0"/>
          <p:nvPr/>
        </p:nvPicPr>
        <p:blipFill>
          <a:blip r:embed="rId4">
            <a:alphaModFix/>
          </a:blip>
          <a:stretch>
            <a:fillRect/>
          </a:stretch>
        </p:blipFill>
        <p:spPr>
          <a:xfrm>
            <a:off x="205226" y="1375512"/>
            <a:ext cx="4319025" cy="5449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g719756a6e6_4_29"/>
          <p:cNvSpPr txBox="1">
            <a:spLocks noGrp="1"/>
          </p:cNvSpPr>
          <p:nvPr>
            <p:ph type="title"/>
          </p:nvPr>
        </p:nvSpPr>
        <p:spPr>
          <a:xfrm>
            <a:off x="1066800" y="111750"/>
            <a:ext cx="10058400" cy="1004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chemeClr val="accent2">
                    <a:lumMod val="50000"/>
                  </a:schemeClr>
                </a:solidFill>
                <a:latin typeface="Georgia" panose="02040502050405020303" pitchFamily="18" charset="0"/>
              </a:rPr>
              <a:t>Station 4: Measurement &amp; Data</a:t>
            </a:r>
            <a:endParaRPr dirty="0">
              <a:solidFill>
                <a:schemeClr val="accent2">
                  <a:lumMod val="50000"/>
                </a:schemeClr>
              </a:solidFill>
              <a:latin typeface="Georgia" panose="02040502050405020303" pitchFamily="18" charset="0"/>
            </a:endParaRPr>
          </a:p>
        </p:txBody>
      </p:sp>
      <p:sp>
        <p:nvSpPr>
          <p:cNvPr id="826" name="Google Shape;826;g719756a6e6_4_29"/>
          <p:cNvSpPr txBox="1">
            <a:spLocks noGrp="1"/>
          </p:cNvSpPr>
          <p:nvPr>
            <p:ph type="sldNum" idx="12"/>
          </p:nvPr>
        </p:nvSpPr>
        <p:spPr>
          <a:xfrm>
            <a:off x="9900460" y="6459787"/>
            <a:ext cx="13119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35</a:t>
            </a:fld>
            <a:endParaRPr/>
          </a:p>
        </p:txBody>
      </p:sp>
      <p:pic>
        <p:nvPicPr>
          <p:cNvPr id="827" name="Google Shape;827;g719756a6e6_4_29" descr="Station 4 instructions"/>
          <p:cNvPicPr preferRelativeResize="0"/>
          <p:nvPr/>
        </p:nvPicPr>
        <p:blipFill>
          <a:blip r:embed="rId3">
            <a:alphaModFix/>
          </a:blip>
          <a:stretch>
            <a:fillRect/>
          </a:stretch>
        </p:blipFill>
        <p:spPr>
          <a:xfrm>
            <a:off x="304791" y="1859675"/>
            <a:ext cx="4079991" cy="4998326"/>
          </a:xfrm>
          <a:prstGeom prst="rect">
            <a:avLst/>
          </a:prstGeom>
          <a:noFill/>
          <a:ln>
            <a:noFill/>
          </a:ln>
        </p:spPr>
      </p:pic>
      <p:pic>
        <p:nvPicPr>
          <p:cNvPr id="828" name="Google Shape;828;g719756a6e6_4_29" descr="Grdes 3-5 No-Bake Playdough instructions"/>
          <p:cNvPicPr preferRelativeResize="0"/>
          <p:nvPr/>
        </p:nvPicPr>
        <p:blipFill>
          <a:blip r:embed="rId4">
            <a:alphaModFix/>
          </a:blip>
          <a:stretch>
            <a:fillRect/>
          </a:stretch>
        </p:blipFill>
        <p:spPr>
          <a:xfrm>
            <a:off x="4384782" y="1859674"/>
            <a:ext cx="4702575" cy="49983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41"/>
          <p:cNvSpPr txBox="1">
            <a:spLocks noGrp="1"/>
          </p:cNvSpPr>
          <p:nvPr>
            <p:ph type="title"/>
          </p:nvPr>
        </p:nvSpPr>
        <p:spPr>
          <a:xfrm>
            <a:off x="510325" y="758950"/>
            <a:ext cx="11010600" cy="356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dirty="0"/>
              <a:t>Implementation considerations</a:t>
            </a:r>
            <a:endParaRPr dirty="0"/>
          </a:p>
        </p:txBody>
      </p:sp>
      <p:sp>
        <p:nvSpPr>
          <p:cNvPr id="835" name="Google Shape;835;p41"/>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43"/>
          <p:cNvSpPr txBox="1">
            <a:spLocks noGrp="1"/>
          </p:cNvSpPr>
          <p:nvPr>
            <p:ph type="title"/>
          </p:nvPr>
        </p:nvSpPr>
        <p:spPr>
          <a:xfrm>
            <a:off x="442750" y="196600"/>
            <a:ext cx="10058400" cy="7710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dirty="0">
                <a:solidFill>
                  <a:schemeClr val="accent1">
                    <a:lumMod val="50000"/>
                  </a:schemeClr>
                </a:solidFill>
                <a:latin typeface="Georgia" panose="02040502050405020303" pitchFamily="18" charset="0"/>
              </a:rPr>
              <a:t>Collaborating with your colleagues</a:t>
            </a:r>
            <a:endParaRPr dirty="0">
              <a:solidFill>
                <a:schemeClr val="accent1">
                  <a:lumMod val="50000"/>
                </a:schemeClr>
              </a:solidFill>
              <a:latin typeface="Georgia" panose="02040502050405020303" pitchFamily="18" charset="0"/>
            </a:endParaRPr>
          </a:p>
        </p:txBody>
      </p:sp>
      <p:sp>
        <p:nvSpPr>
          <p:cNvPr id="844" name="Google Shape;844;p43"/>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37</a:t>
            </a:fld>
            <a:endParaRPr/>
          </a:p>
        </p:txBody>
      </p:sp>
      <p:sp>
        <p:nvSpPr>
          <p:cNvPr id="845" name="Google Shape;845;p43"/>
          <p:cNvSpPr txBox="1">
            <a:spLocks noGrp="1"/>
          </p:cNvSpPr>
          <p:nvPr>
            <p:ph type="body" idx="1"/>
          </p:nvPr>
        </p:nvSpPr>
        <p:spPr>
          <a:xfrm>
            <a:off x="555900" y="1106552"/>
            <a:ext cx="10088700" cy="5012400"/>
          </a:xfrm>
          <a:prstGeom prst="rect">
            <a:avLst/>
          </a:prstGeom>
          <a:noFill/>
          <a:ln>
            <a:noFill/>
          </a:ln>
        </p:spPr>
        <p:txBody>
          <a:bodyPr spcFirstLastPara="1" wrap="square" lIns="0" tIns="45700" rIns="0" bIns="45700" anchor="t" anchorCtr="0">
            <a:normAutofit fontScale="92500" lnSpcReduction="10000"/>
          </a:bodyPr>
          <a:lstStyle/>
          <a:p>
            <a:pPr marL="0" lvl="0" indent="0" algn="l" rtl="0">
              <a:spcBef>
                <a:spcPts val="0"/>
              </a:spcBef>
              <a:spcAft>
                <a:spcPts val="0"/>
              </a:spcAft>
              <a:buSzPts val="2800"/>
              <a:buNone/>
            </a:pPr>
            <a:r>
              <a:rPr lang="en-US" sz="2800" dirty="0">
                <a:latin typeface="+mj-lt"/>
              </a:rPr>
              <a:t>Consider ways to increase participant engagement, such as</a:t>
            </a:r>
            <a:endParaRPr sz="2800" dirty="0">
              <a:latin typeface="+mj-lt"/>
            </a:endParaRPr>
          </a:p>
          <a:p>
            <a:pPr marL="914400" lvl="1" indent="-381000" algn="l" rtl="0">
              <a:spcBef>
                <a:spcPts val="1000"/>
              </a:spcBef>
              <a:spcAft>
                <a:spcPts val="0"/>
              </a:spcAft>
              <a:buClr>
                <a:schemeClr val="accent1"/>
              </a:buClr>
              <a:buSzPts val="2400"/>
              <a:buChar char="•"/>
            </a:pPr>
            <a:r>
              <a:rPr lang="en-US" sz="2800" dirty="0">
                <a:latin typeface="+mj-lt"/>
              </a:rPr>
              <a:t>Think about a time you participated in a learning session facilitated by a colleague</a:t>
            </a:r>
            <a:endParaRPr sz="2800" dirty="0">
              <a:latin typeface="+mj-lt"/>
            </a:endParaRPr>
          </a:p>
          <a:p>
            <a:pPr marL="1371600" lvl="2" indent="-381000" algn="l" rtl="0">
              <a:spcBef>
                <a:spcPts val="0"/>
              </a:spcBef>
              <a:spcAft>
                <a:spcPts val="0"/>
              </a:spcAft>
              <a:buSzPts val="2400"/>
              <a:buChar char="o"/>
            </a:pPr>
            <a:r>
              <a:rPr lang="en-US" dirty="0">
                <a:latin typeface="+mj-lt"/>
              </a:rPr>
              <a:t>What strategies helped you engage in the session?</a:t>
            </a:r>
            <a:endParaRPr dirty="0">
              <a:latin typeface="+mj-lt"/>
            </a:endParaRPr>
          </a:p>
          <a:p>
            <a:pPr marL="1371600" lvl="2" indent="-381000" algn="l" rtl="0">
              <a:spcBef>
                <a:spcPts val="0"/>
              </a:spcBef>
              <a:spcAft>
                <a:spcPts val="0"/>
              </a:spcAft>
              <a:buSzPts val="2400"/>
              <a:buChar char="o"/>
            </a:pPr>
            <a:r>
              <a:rPr lang="en-US" dirty="0">
                <a:latin typeface="+mj-lt"/>
              </a:rPr>
              <a:t>How might your engagement have been increased?</a:t>
            </a:r>
            <a:endParaRPr dirty="0">
              <a:latin typeface="+mj-lt"/>
            </a:endParaRPr>
          </a:p>
          <a:p>
            <a:pPr marL="1371600" lvl="2" indent="-381000" algn="l" rtl="0">
              <a:spcBef>
                <a:spcPts val="0"/>
              </a:spcBef>
              <a:spcAft>
                <a:spcPts val="0"/>
              </a:spcAft>
              <a:buSzPts val="2400"/>
              <a:buChar char="o"/>
            </a:pPr>
            <a:r>
              <a:rPr lang="en-US" dirty="0">
                <a:latin typeface="+mj-lt"/>
              </a:rPr>
              <a:t>Is the strategy your colleague used one that would translate well in an online experience?</a:t>
            </a:r>
            <a:endParaRPr dirty="0">
              <a:latin typeface="+mj-lt"/>
            </a:endParaRPr>
          </a:p>
          <a:p>
            <a:pPr marL="914400" lvl="1" indent="-381000" algn="l" rtl="0">
              <a:spcBef>
                <a:spcPts val="1000"/>
              </a:spcBef>
              <a:spcAft>
                <a:spcPts val="0"/>
              </a:spcAft>
              <a:buClr>
                <a:schemeClr val="accent1"/>
              </a:buClr>
              <a:buSzPts val="2400"/>
              <a:buChar char="•"/>
            </a:pPr>
            <a:r>
              <a:rPr lang="en-US" sz="2800" dirty="0">
                <a:latin typeface="+mj-lt"/>
              </a:rPr>
              <a:t>Explaining strategies briefly and giving participants a chance to practice or observe </a:t>
            </a:r>
            <a:endParaRPr sz="2800" dirty="0">
              <a:latin typeface="+mj-lt"/>
            </a:endParaRPr>
          </a:p>
          <a:p>
            <a:pPr marL="914400" lvl="1" indent="-381000" algn="l" rtl="0">
              <a:spcBef>
                <a:spcPts val="1000"/>
              </a:spcBef>
              <a:spcAft>
                <a:spcPts val="0"/>
              </a:spcAft>
              <a:buClr>
                <a:schemeClr val="accent1"/>
              </a:buClr>
              <a:buSzPts val="2400"/>
              <a:buChar char="•"/>
            </a:pPr>
            <a:r>
              <a:rPr lang="en-US" sz="2800" dirty="0">
                <a:latin typeface="+mj-lt"/>
              </a:rPr>
              <a:t>Working through activities with partners</a:t>
            </a:r>
            <a:endParaRPr sz="2800" dirty="0">
              <a:latin typeface="+mj-lt"/>
            </a:endParaRPr>
          </a:p>
          <a:p>
            <a:pPr marL="914400" lvl="1" indent="-381000" algn="l" rtl="0">
              <a:spcBef>
                <a:spcPts val="1000"/>
              </a:spcBef>
              <a:spcAft>
                <a:spcPts val="0"/>
              </a:spcAft>
              <a:buClr>
                <a:schemeClr val="accent1"/>
              </a:buClr>
              <a:buSzPts val="2400"/>
              <a:buChar char="•"/>
            </a:pPr>
            <a:r>
              <a:rPr lang="en-US" sz="2800" dirty="0">
                <a:latin typeface="+mj-lt"/>
              </a:rPr>
              <a:t>Building from teachers’ existing work</a:t>
            </a:r>
            <a:endParaRPr sz="2800" dirty="0">
              <a:latin typeface="+mj-lt"/>
            </a:endParaRPr>
          </a:p>
          <a:p>
            <a:pPr marL="914400" lvl="1" indent="-381000" algn="l" rtl="0">
              <a:spcBef>
                <a:spcPts val="1000"/>
              </a:spcBef>
              <a:spcAft>
                <a:spcPts val="0"/>
              </a:spcAft>
              <a:buClr>
                <a:schemeClr val="accent1"/>
              </a:buClr>
              <a:buSzPts val="2400"/>
              <a:buChar char="•"/>
            </a:pPr>
            <a:r>
              <a:rPr lang="en-US" sz="2800" dirty="0">
                <a:latin typeface="+mj-lt"/>
              </a:rPr>
              <a:t>Presenting self as a continual learner</a:t>
            </a:r>
            <a:endParaRPr sz="2800" dirty="0">
              <a:latin typeface="+mj-lt"/>
            </a:endParaRPr>
          </a:p>
          <a:p>
            <a:pPr marL="914400" lvl="1" indent="-381000" algn="l" rtl="0">
              <a:spcBef>
                <a:spcPts val="1000"/>
              </a:spcBef>
              <a:spcAft>
                <a:spcPts val="0"/>
              </a:spcAft>
              <a:buClr>
                <a:schemeClr val="accent1"/>
              </a:buClr>
              <a:buSzPts val="2400"/>
              <a:buChar char="•"/>
            </a:pPr>
            <a:r>
              <a:rPr lang="en-US" sz="2800" dirty="0">
                <a:latin typeface="+mj-lt"/>
              </a:rPr>
              <a:t>Strategic use of humor.</a:t>
            </a:r>
            <a:endParaRPr sz="2800" dirty="0">
              <a:latin typeface="+mj-lt"/>
            </a:endParaRPr>
          </a:p>
          <a:p>
            <a:pPr marL="0" lvl="0" indent="0" algn="l" rtl="0">
              <a:lnSpc>
                <a:spcPct val="90000"/>
              </a:lnSpc>
              <a:spcBef>
                <a:spcPts val="1050"/>
              </a:spcBef>
              <a:spcAft>
                <a:spcPts val="0"/>
              </a:spcAft>
              <a:buSzPts val="2100"/>
              <a:buNone/>
            </a:pPr>
            <a:endParaRPr dirty="0"/>
          </a:p>
          <a:p>
            <a:pPr marL="0" lvl="0" indent="0" algn="l" rtl="0">
              <a:lnSpc>
                <a:spcPct val="90000"/>
              </a:lnSpc>
              <a:spcBef>
                <a:spcPts val="1050"/>
              </a:spcBef>
              <a:spcAft>
                <a:spcPts val="0"/>
              </a:spcAft>
              <a:buSzPts val="2100"/>
              <a:buNone/>
            </a:pPr>
            <a:endParaRPr dirty="0"/>
          </a:p>
        </p:txBody>
      </p:sp>
      <p:pic>
        <p:nvPicPr>
          <p:cNvPr id="846" name="Google Shape;846;p43" descr="A picture containing drawing  Description automatically generated"/>
          <p:cNvPicPr preferRelativeResize="0"/>
          <p:nvPr/>
        </p:nvPicPr>
        <p:blipFill rotWithShape="1">
          <a:blip r:embed="rId3">
            <a:alphaModFix/>
          </a:blip>
          <a:srcRect t="6261"/>
          <a:stretch/>
        </p:blipFill>
        <p:spPr>
          <a:xfrm>
            <a:off x="8893597" y="4176820"/>
            <a:ext cx="3325750" cy="2112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45"/>
          <p:cNvSpPr txBox="1">
            <a:spLocks noGrp="1"/>
          </p:cNvSpPr>
          <p:nvPr>
            <p:ph type="title"/>
          </p:nvPr>
        </p:nvSpPr>
        <p:spPr>
          <a:xfrm>
            <a:off x="214184" y="307948"/>
            <a:ext cx="10058400" cy="72850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dirty="0">
                <a:solidFill>
                  <a:schemeClr val="accent1">
                    <a:lumMod val="50000"/>
                  </a:schemeClr>
                </a:solidFill>
                <a:latin typeface="Georgia" panose="02040502050405020303" pitchFamily="18" charset="0"/>
              </a:rPr>
              <a:t>Facilitating KY Family Math Night </a:t>
            </a:r>
            <a:endParaRPr dirty="0">
              <a:solidFill>
                <a:schemeClr val="accent1">
                  <a:lumMod val="50000"/>
                </a:schemeClr>
              </a:solidFill>
              <a:latin typeface="Georgia" panose="02040502050405020303" pitchFamily="18" charset="0"/>
            </a:endParaRPr>
          </a:p>
        </p:txBody>
      </p:sp>
      <p:sp>
        <p:nvSpPr>
          <p:cNvPr id="854" name="Google Shape;854;p4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38</a:t>
            </a:fld>
            <a:endParaRPr/>
          </a:p>
        </p:txBody>
      </p:sp>
      <p:sp>
        <p:nvSpPr>
          <p:cNvPr id="855" name="Google Shape;855;p45"/>
          <p:cNvSpPr txBox="1">
            <a:spLocks noGrp="1"/>
          </p:cNvSpPr>
          <p:nvPr>
            <p:ph type="body" idx="1"/>
          </p:nvPr>
        </p:nvSpPr>
        <p:spPr>
          <a:xfrm>
            <a:off x="214183" y="1205695"/>
            <a:ext cx="9312875" cy="4022725"/>
          </a:xfrm>
          <a:prstGeom prst="rect">
            <a:avLst/>
          </a:prstGeom>
          <a:noFill/>
          <a:ln>
            <a:noFill/>
          </a:ln>
        </p:spPr>
        <p:txBody>
          <a:bodyPr spcFirstLastPara="1" wrap="square" lIns="0" tIns="45700" rIns="0" bIns="45700" anchor="t" anchorCtr="0">
            <a:normAutofit fontScale="25000" lnSpcReduction="20000"/>
          </a:bodyPr>
          <a:lstStyle/>
          <a:p>
            <a:pPr marL="0" lvl="0" indent="0" algn="l" rtl="0">
              <a:lnSpc>
                <a:spcPct val="80000"/>
              </a:lnSpc>
              <a:spcBef>
                <a:spcPts val="0"/>
              </a:spcBef>
              <a:spcAft>
                <a:spcPts val="0"/>
              </a:spcAft>
              <a:buSzPts val="2800"/>
              <a:buChar char=" "/>
            </a:pPr>
            <a:r>
              <a:rPr lang="en-US" sz="11200" dirty="0">
                <a:latin typeface="+mj-lt"/>
              </a:rPr>
              <a:t>Considerations</a:t>
            </a:r>
            <a:endParaRPr sz="11200" dirty="0">
              <a:latin typeface="+mj-lt"/>
            </a:endParaRPr>
          </a:p>
          <a:p>
            <a:pPr marL="457200" lvl="1" indent="-346075" algn="l" rtl="0">
              <a:lnSpc>
                <a:spcPct val="120000"/>
              </a:lnSpc>
              <a:spcBef>
                <a:spcPts val="1050"/>
              </a:spcBef>
              <a:spcAft>
                <a:spcPts val="0"/>
              </a:spcAft>
              <a:buSzPts val="2420"/>
              <a:buChar char="•"/>
            </a:pPr>
            <a:r>
              <a:rPr lang="en-US" sz="11200" dirty="0">
                <a:latin typeface="+mj-lt"/>
              </a:rPr>
              <a:t>Identify one or more teachers for each math station, with preferably with a mix of primary and upper elementary representation.</a:t>
            </a:r>
            <a:endParaRPr sz="11200" dirty="0">
              <a:latin typeface="+mj-lt"/>
            </a:endParaRPr>
          </a:p>
          <a:p>
            <a:pPr marL="457200" lvl="1" indent="-346075" algn="l" rtl="0">
              <a:lnSpc>
                <a:spcPct val="120000"/>
              </a:lnSpc>
              <a:spcBef>
                <a:spcPts val="1050"/>
              </a:spcBef>
              <a:spcAft>
                <a:spcPts val="0"/>
              </a:spcAft>
              <a:buSzPts val="2420"/>
              <a:buChar char="•"/>
            </a:pPr>
            <a:r>
              <a:rPr lang="en-US" sz="11200" dirty="0">
                <a:latin typeface="+mj-lt"/>
              </a:rPr>
              <a:t>Ensure each math station lead has time to practice the activities and consider questions that math night participants might pose.</a:t>
            </a:r>
            <a:endParaRPr sz="11200" dirty="0">
              <a:latin typeface="+mj-lt"/>
            </a:endParaRPr>
          </a:p>
          <a:p>
            <a:pPr marL="457200" lvl="1" indent="-346075" algn="l" rtl="0">
              <a:lnSpc>
                <a:spcPct val="120000"/>
              </a:lnSpc>
              <a:spcBef>
                <a:spcPts val="1050"/>
              </a:spcBef>
              <a:spcAft>
                <a:spcPts val="0"/>
              </a:spcAft>
              <a:buSzPts val="2420"/>
              <a:buChar char="•"/>
            </a:pPr>
            <a:r>
              <a:rPr lang="en-US" sz="11200" dirty="0">
                <a:latin typeface="+mj-lt"/>
              </a:rPr>
              <a:t>Ensure each math station lead understands the alignment between the activities and the Kentucky Academic Standards for Mathematics.</a:t>
            </a:r>
            <a:endParaRPr sz="11200" dirty="0">
              <a:latin typeface="+mj-lt"/>
            </a:endParaRPr>
          </a:p>
          <a:p>
            <a:pPr marL="457200" lvl="1" indent="-346075" algn="l" rtl="0">
              <a:lnSpc>
                <a:spcPct val="120000"/>
              </a:lnSpc>
              <a:spcBef>
                <a:spcPts val="1050"/>
              </a:spcBef>
              <a:spcAft>
                <a:spcPts val="0"/>
              </a:spcAft>
              <a:buSzPts val="2420"/>
              <a:buChar char="•"/>
            </a:pPr>
            <a:r>
              <a:rPr lang="en-US" sz="11200" dirty="0">
                <a:latin typeface="+mj-lt"/>
              </a:rPr>
              <a:t>Remind each team that having "fun" while engaging families in the math activities is a goal for the evening.</a:t>
            </a:r>
            <a:endParaRPr sz="11200" dirty="0">
              <a:latin typeface="+mj-lt"/>
            </a:endParaRPr>
          </a:p>
          <a:p>
            <a:pPr marL="457200" lvl="1" indent="-199390" algn="l" rtl="0">
              <a:lnSpc>
                <a:spcPct val="80000"/>
              </a:lnSpc>
              <a:spcBef>
                <a:spcPts val="1050"/>
              </a:spcBef>
              <a:spcAft>
                <a:spcPts val="0"/>
              </a:spcAft>
              <a:buSzPts val="2310"/>
              <a:buNone/>
            </a:pPr>
            <a:endParaRPr sz="3000" dirty="0">
              <a:latin typeface="+mj-lt"/>
            </a:endParaRPr>
          </a:p>
          <a:p>
            <a:pPr marL="0" lvl="0" indent="0" algn="l" rtl="0">
              <a:lnSpc>
                <a:spcPct val="80000"/>
              </a:lnSpc>
              <a:spcBef>
                <a:spcPts val="1050"/>
              </a:spcBef>
              <a:spcAft>
                <a:spcPts val="0"/>
              </a:spcAft>
              <a:buSzPts val="2100"/>
              <a:buNone/>
            </a:pPr>
            <a:endParaRPr dirty="0"/>
          </a:p>
        </p:txBody>
      </p:sp>
      <p:pic>
        <p:nvPicPr>
          <p:cNvPr id="856" name="Google Shape;856;p45" descr="A picture containing drawing  Description automatically generated"/>
          <p:cNvPicPr preferRelativeResize="0"/>
          <p:nvPr/>
        </p:nvPicPr>
        <p:blipFill rotWithShape="1">
          <a:blip r:embed="rId3">
            <a:alphaModFix/>
          </a:blip>
          <a:srcRect l="18761" r="10827"/>
          <a:stretch/>
        </p:blipFill>
        <p:spPr>
          <a:xfrm>
            <a:off x="10272584" y="2706130"/>
            <a:ext cx="1812324" cy="243579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4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a:t>Action planning</a:t>
            </a:r>
            <a:endParaRPr/>
          </a:p>
        </p:txBody>
      </p:sp>
      <p:sp>
        <p:nvSpPr>
          <p:cNvPr id="862" name="Google Shape;862;p47"/>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
          <p:cNvSpPr txBox="1">
            <a:spLocks noGrp="1"/>
          </p:cNvSpPr>
          <p:nvPr>
            <p:ph type="title"/>
          </p:nvPr>
        </p:nvSpPr>
        <p:spPr>
          <a:xfrm>
            <a:off x="1066800" y="162372"/>
            <a:ext cx="10058400" cy="9819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dirty="0">
                <a:solidFill>
                  <a:schemeClr val="accent2">
                    <a:lumMod val="50000"/>
                  </a:schemeClr>
                </a:solidFill>
                <a:latin typeface="Georgia" panose="02040502050405020303" pitchFamily="18" charset="0"/>
              </a:rPr>
              <a:t>Our goals</a:t>
            </a:r>
            <a:endParaRPr dirty="0">
              <a:solidFill>
                <a:schemeClr val="accent2">
                  <a:lumMod val="50000"/>
                </a:schemeClr>
              </a:solidFill>
              <a:latin typeface="Georgia" panose="02040502050405020303" pitchFamily="18" charset="0"/>
            </a:endParaRPr>
          </a:p>
        </p:txBody>
      </p:sp>
      <p:sp>
        <p:nvSpPr>
          <p:cNvPr id="518" name="Google Shape;518;p4"/>
          <p:cNvSpPr txBox="1">
            <a:spLocks noGrp="1"/>
          </p:cNvSpPr>
          <p:nvPr>
            <p:ph type="body" idx="1"/>
          </p:nvPr>
        </p:nvSpPr>
        <p:spPr>
          <a:xfrm>
            <a:off x="340941" y="1600922"/>
            <a:ext cx="10058400" cy="4023300"/>
          </a:xfrm>
          <a:prstGeom prst="rect">
            <a:avLst/>
          </a:prstGeom>
          <a:noFill/>
          <a:ln>
            <a:noFill/>
          </a:ln>
        </p:spPr>
        <p:txBody>
          <a:bodyPr spcFirstLastPara="1" wrap="square" lIns="0" tIns="45700" rIns="0" bIns="45700" anchor="t" anchorCtr="0">
            <a:normAutofit lnSpcReduction="10000"/>
          </a:bodyPr>
          <a:lstStyle/>
          <a:p>
            <a:pPr marL="342900" lvl="0" indent="-342900" algn="l" rtl="0">
              <a:lnSpc>
                <a:spcPct val="90000"/>
              </a:lnSpc>
              <a:spcBef>
                <a:spcPts val="0"/>
              </a:spcBef>
              <a:spcAft>
                <a:spcPts val="0"/>
              </a:spcAft>
              <a:buSzPts val="2800"/>
              <a:buChar char="•"/>
            </a:pPr>
            <a:r>
              <a:rPr lang="en-US" sz="2800" dirty="0"/>
              <a:t>Participants will </a:t>
            </a:r>
            <a:r>
              <a:rPr lang="en-US" sz="2800" b="1" dirty="0">
                <a:solidFill>
                  <a:schemeClr val="accent2">
                    <a:lumMod val="50000"/>
                  </a:schemeClr>
                </a:solidFill>
              </a:rPr>
              <a:t>expand their understanding </a:t>
            </a:r>
            <a:r>
              <a:rPr lang="en-US" sz="2600" dirty="0">
                <a:solidFill>
                  <a:schemeClr val="tx1"/>
                </a:solidFill>
              </a:rPr>
              <a:t>of research on the importance of mathematics for future success and family and community engagement in mathematics and learn strategies to engage families in supporting mathematics learning.</a:t>
            </a:r>
          </a:p>
          <a:p>
            <a:pPr marL="342900" lvl="0" indent="-342900" algn="l" rtl="0">
              <a:lnSpc>
                <a:spcPct val="90000"/>
              </a:lnSpc>
              <a:spcBef>
                <a:spcPts val="1050"/>
              </a:spcBef>
              <a:spcAft>
                <a:spcPts val="0"/>
              </a:spcAft>
              <a:buSzPts val="2800"/>
              <a:buChar char="•"/>
            </a:pPr>
            <a:r>
              <a:rPr lang="en-US" sz="2800" dirty="0"/>
              <a:t>Participants will </a:t>
            </a:r>
            <a:r>
              <a:rPr lang="en-US" sz="2800" b="1" dirty="0">
                <a:solidFill>
                  <a:schemeClr val="accent2">
                    <a:lumMod val="50000"/>
                  </a:schemeClr>
                </a:solidFill>
              </a:rPr>
              <a:t>develop a plan </a:t>
            </a:r>
            <a:r>
              <a:rPr lang="en-US" sz="2800" dirty="0">
                <a:solidFill>
                  <a:schemeClr val="tx1"/>
                </a:solidFill>
              </a:rPr>
              <a:t>for leading the implementation of a Community/Family Math Night for their school.</a:t>
            </a:r>
            <a:endParaRPr sz="2800" dirty="0">
              <a:solidFill>
                <a:schemeClr val="tx1"/>
              </a:solidFill>
            </a:endParaRPr>
          </a:p>
          <a:p>
            <a:pPr marL="342900" lvl="0" indent="-342900" algn="l" rtl="0">
              <a:lnSpc>
                <a:spcPct val="90000"/>
              </a:lnSpc>
              <a:spcBef>
                <a:spcPts val="1050"/>
              </a:spcBef>
              <a:spcAft>
                <a:spcPts val="0"/>
              </a:spcAft>
              <a:buSzPts val="2800"/>
              <a:buChar char="•"/>
            </a:pPr>
            <a:r>
              <a:rPr lang="en-US" sz="2800" dirty="0"/>
              <a:t>Participants will </a:t>
            </a:r>
            <a:r>
              <a:rPr lang="en-US" sz="2800" b="1" dirty="0">
                <a:solidFill>
                  <a:schemeClr val="accent2">
                    <a:lumMod val="50000"/>
                  </a:schemeClr>
                </a:solidFill>
              </a:rPr>
              <a:t>consider</a:t>
            </a:r>
            <a:r>
              <a:rPr lang="en-US" sz="2800" dirty="0"/>
              <a:t> </a:t>
            </a:r>
            <a:r>
              <a:rPr lang="en-US" sz="2800" dirty="0">
                <a:solidFill>
                  <a:schemeClr val="tx1"/>
                </a:solidFill>
              </a:rPr>
              <a:t>how the KY Family Math Night materials might be adapted to be delivered via a virtual experience. </a:t>
            </a:r>
            <a:endParaRPr sz="2800" dirty="0">
              <a:solidFill>
                <a:schemeClr val="tx1"/>
              </a:solidFill>
            </a:endParaRPr>
          </a:p>
          <a:p>
            <a:pPr marL="342900" lvl="0" indent="-114300" algn="l" rtl="0">
              <a:lnSpc>
                <a:spcPct val="90000"/>
              </a:lnSpc>
              <a:spcBef>
                <a:spcPts val="1050"/>
              </a:spcBef>
              <a:spcAft>
                <a:spcPts val="0"/>
              </a:spcAft>
              <a:buSzPts val="3600"/>
              <a:buNone/>
            </a:pPr>
            <a:endParaRPr sz="3600" dirty="0"/>
          </a:p>
        </p:txBody>
      </p:sp>
      <p:sp>
        <p:nvSpPr>
          <p:cNvPr id="519" name="Google Shape;519;p4"/>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48"/>
          <p:cNvSpPr txBox="1">
            <a:spLocks noGrp="1"/>
          </p:cNvSpPr>
          <p:nvPr>
            <p:ph type="title"/>
          </p:nvPr>
        </p:nvSpPr>
        <p:spPr>
          <a:xfrm>
            <a:off x="733168" y="95108"/>
            <a:ext cx="10058400" cy="84905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dirty="0">
                <a:solidFill>
                  <a:schemeClr val="accent1">
                    <a:lumMod val="50000"/>
                  </a:schemeClr>
                </a:solidFill>
                <a:latin typeface="Georgia" panose="02040502050405020303" pitchFamily="18" charset="0"/>
              </a:rPr>
              <a:t>Key considerations for planning</a:t>
            </a:r>
            <a:endParaRPr dirty="0">
              <a:solidFill>
                <a:schemeClr val="accent1">
                  <a:lumMod val="50000"/>
                </a:schemeClr>
              </a:solidFill>
              <a:latin typeface="Georgia" panose="02040502050405020303" pitchFamily="18" charset="0"/>
            </a:endParaRPr>
          </a:p>
        </p:txBody>
      </p:sp>
      <p:sp>
        <p:nvSpPr>
          <p:cNvPr id="871" name="Google Shape;871;p48"/>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40</a:t>
            </a:fld>
            <a:endParaRPr/>
          </a:p>
        </p:txBody>
      </p:sp>
      <p:sp>
        <p:nvSpPr>
          <p:cNvPr id="872" name="Google Shape;872;p48"/>
          <p:cNvSpPr txBox="1">
            <a:spLocks noGrp="1"/>
          </p:cNvSpPr>
          <p:nvPr>
            <p:ph type="body" idx="1"/>
          </p:nvPr>
        </p:nvSpPr>
        <p:spPr>
          <a:xfrm>
            <a:off x="152162" y="1370620"/>
            <a:ext cx="9388119" cy="5289672"/>
          </a:xfrm>
          <a:prstGeom prst="rect">
            <a:avLst/>
          </a:prstGeom>
          <a:noFill/>
          <a:ln>
            <a:noFill/>
          </a:ln>
        </p:spPr>
        <p:txBody>
          <a:bodyPr spcFirstLastPara="1" wrap="square" lIns="0" tIns="45700" rIns="0" bIns="45700" anchor="t" anchorCtr="0">
            <a:normAutofit fontScale="85000" lnSpcReduction="20000"/>
          </a:bodyPr>
          <a:lstStyle/>
          <a:p>
            <a:pPr marL="342900" lvl="0" indent="-342900" algn="l" rtl="0">
              <a:lnSpc>
                <a:spcPct val="90000"/>
              </a:lnSpc>
              <a:spcBef>
                <a:spcPts val="0"/>
              </a:spcBef>
              <a:spcAft>
                <a:spcPts val="0"/>
              </a:spcAft>
              <a:buSzPts val="2100"/>
              <a:buFont typeface="Arial"/>
              <a:buChar char="•"/>
            </a:pPr>
            <a:r>
              <a:rPr lang="en-US" b="1" dirty="0">
                <a:solidFill>
                  <a:schemeClr val="accent6"/>
                </a:solidFill>
                <a:latin typeface="Arial"/>
                <a:ea typeface="Arial"/>
                <a:cs typeface="Arial"/>
                <a:sym typeface="Arial"/>
              </a:rPr>
              <a:t>Timeline:  </a:t>
            </a:r>
            <a:r>
              <a:rPr lang="en-US" dirty="0"/>
              <a:t>Start planning your event at least 6 weeks in advance and work backwards. </a:t>
            </a:r>
            <a:endParaRPr dirty="0"/>
          </a:p>
          <a:p>
            <a:pPr marL="342900" lvl="0" indent="-342900" algn="l" rtl="0">
              <a:lnSpc>
                <a:spcPct val="90000"/>
              </a:lnSpc>
              <a:spcBef>
                <a:spcPts val="1050"/>
              </a:spcBef>
              <a:spcAft>
                <a:spcPts val="0"/>
              </a:spcAft>
              <a:buSzPts val="2100"/>
              <a:buFont typeface="Arial"/>
              <a:buChar char="•"/>
            </a:pPr>
            <a:r>
              <a:rPr lang="en-US" b="1" dirty="0">
                <a:solidFill>
                  <a:schemeClr val="accent6"/>
                </a:solidFill>
                <a:latin typeface="Arial"/>
                <a:ea typeface="Arial"/>
                <a:cs typeface="Arial"/>
                <a:sym typeface="Arial"/>
              </a:rPr>
              <a:t>Location:  </a:t>
            </a:r>
            <a:r>
              <a:rPr lang="en-US" dirty="0"/>
              <a:t>Select a location that is convenient to the school community and allows ample space for all activities.</a:t>
            </a:r>
            <a:endParaRPr dirty="0"/>
          </a:p>
          <a:p>
            <a:pPr marL="342900" lvl="0" indent="-342900" algn="l" rtl="0">
              <a:lnSpc>
                <a:spcPct val="90000"/>
              </a:lnSpc>
              <a:spcBef>
                <a:spcPts val="1050"/>
              </a:spcBef>
              <a:spcAft>
                <a:spcPts val="0"/>
              </a:spcAft>
              <a:buSzPts val="2100"/>
              <a:buFont typeface="Arial"/>
              <a:buChar char="•"/>
            </a:pPr>
            <a:r>
              <a:rPr lang="en-US" b="1" dirty="0">
                <a:solidFill>
                  <a:schemeClr val="accent6"/>
                </a:solidFill>
                <a:latin typeface="Arial"/>
                <a:ea typeface="Arial"/>
                <a:cs typeface="Arial"/>
                <a:sym typeface="Arial"/>
              </a:rPr>
              <a:t>Form a team:  </a:t>
            </a:r>
            <a:r>
              <a:rPr lang="en-US" dirty="0"/>
              <a:t>Form a Community Math Night facilitators team to implement the event. You’ll need at least five teachers/leaders plus the MIT.</a:t>
            </a:r>
            <a:endParaRPr dirty="0"/>
          </a:p>
          <a:p>
            <a:pPr marL="342900" lvl="0" indent="-342900" algn="l" rtl="0">
              <a:lnSpc>
                <a:spcPct val="90000"/>
              </a:lnSpc>
              <a:spcBef>
                <a:spcPts val="1050"/>
              </a:spcBef>
              <a:spcAft>
                <a:spcPts val="0"/>
              </a:spcAft>
              <a:buSzPts val="2100"/>
              <a:buFont typeface="Arial"/>
              <a:buChar char="•"/>
            </a:pPr>
            <a:r>
              <a:rPr lang="en-US" b="1" dirty="0">
                <a:solidFill>
                  <a:schemeClr val="accent6"/>
                </a:solidFill>
                <a:latin typeface="Arial"/>
                <a:ea typeface="Arial"/>
                <a:cs typeface="Arial"/>
                <a:sym typeface="Arial"/>
              </a:rPr>
              <a:t>Volunteers: </a:t>
            </a:r>
            <a:r>
              <a:rPr lang="en-US" dirty="0"/>
              <a:t>Look outside school staff for help with prep work, set-up, and teardown.</a:t>
            </a:r>
            <a:endParaRPr dirty="0"/>
          </a:p>
          <a:p>
            <a:pPr marL="342900" lvl="0" indent="-342900" algn="l" rtl="0">
              <a:lnSpc>
                <a:spcPct val="90000"/>
              </a:lnSpc>
              <a:spcBef>
                <a:spcPts val="1050"/>
              </a:spcBef>
              <a:spcAft>
                <a:spcPts val="0"/>
              </a:spcAft>
              <a:buSzPts val="2100"/>
              <a:buFont typeface="Arial"/>
              <a:buChar char="•"/>
            </a:pPr>
            <a:r>
              <a:rPr lang="en-US" b="1" dirty="0">
                <a:solidFill>
                  <a:schemeClr val="accent6"/>
                </a:solidFill>
                <a:latin typeface="Arial"/>
                <a:ea typeface="Arial"/>
                <a:cs typeface="Arial"/>
                <a:sym typeface="Arial"/>
              </a:rPr>
              <a:t>Stakeholder and community engagement:  </a:t>
            </a:r>
            <a:r>
              <a:rPr lang="en-US" dirty="0"/>
              <a:t>Engage community support for promoting the event, recruiting volunteers, and securing raffle prizes.</a:t>
            </a:r>
            <a:endParaRPr dirty="0"/>
          </a:p>
          <a:p>
            <a:pPr marL="0" lvl="0" indent="0" algn="l" rtl="0">
              <a:lnSpc>
                <a:spcPct val="90000"/>
              </a:lnSpc>
              <a:spcBef>
                <a:spcPts val="1050"/>
              </a:spcBef>
              <a:spcAft>
                <a:spcPts val="0"/>
              </a:spcAft>
              <a:buSzPts val="2100"/>
              <a:buNone/>
            </a:pPr>
            <a:endParaRPr dirty="0"/>
          </a:p>
        </p:txBody>
      </p:sp>
      <p:pic>
        <p:nvPicPr>
          <p:cNvPr id="873" name="Google Shape;873;p48" descr="&quot; &quot;"/>
          <p:cNvPicPr preferRelativeResize="0"/>
          <p:nvPr/>
        </p:nvPicPr>
        <p:blipFill rotWithShape="1">
          <a:blip r:embed="rId3">
            <a:alphaModFix/>
          </a:blip>
          <a:srcRect/>
          <a:stretch/>
        </p:blipFill>
        <p:spPr>
          <a:xfrm rot="6522718">
            <a:off x="9823929" y="4598237"/>
            <a:ext cx="2063830" cy="207891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9"/>
          <p:cNvSpPr txBox="1">
            <a:spLocks noGrp="1"/>
          </p:cNvSpPr>
          <p:nvPr>
            <p:ph type="title"/>
          </p:nvPr>
        </p:nvSpPr>
        <p:spPr>
          <a:xfrm>
            <a:off x="583798" y="306419"/>
            <a:ext cx="10600218" cy="104184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chemeClr val="dk1"/>
              </a:buClr>
              <a:buSzPts val="3600"/>
              <a:buFont typeface="Arial"/>
              <a:buNone/>
            </a:pPr>
            <a:r>
              <a:rPr lang="en-US" dirty="0">
                <a:solidFill>
                  <a:schemeClr val="accent1">
                    <a:lumMod val="50000"/>
                  </a:schemeClr>
                </a:solidFill>
                <a:latin typeface="Georgia" panose="02040502050405020303" pitchFamily="18" charset="0"/>
              </a:rPr>
              <a:t>KY Family Math Night Action Planning Template</a:t>
            </a:r>
            <a:endParaRPr dirty="0">
              <a:solidFill>
                <a:schemeClr val="accent1">
                  <a:lumMod val="50000"/>
                </a:schemeClr>
              </a:solidFill>
              <a:latin typeface="Georgia" panose="02040502050405020303" pitchFamily="18" charset="0"/>
            </a:endParaRPr>
          </a:p>
        </p:txBody>
      </p:sp>
      <p:sp>
        <p:nvSpPr>
          <p:cNvPr id="881" name="Google Shape;881;p49"/>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41</a:t>
            </a:fld>
            <a:endParaRPr/>
          </a:p>
        </p:txBody>
      </p:sp>
      <p:pic>
        <p:nvPicPr>
          <p:cNvPr id="882" name="Google Shape;882;p49" descr="&quot; &quot;"/>
          <p:cNvPicPr preferRelativeResize="0">
            <a:picLocks noGrp="1"/>
          </p:cNvPicPr>
          <p:nvPr>
            <p:ph type="body" idx="1"/>
          </p:nvPr>
        </p:nvPicPr>
        <p:blipFill rotWithShape="1">
          <a:blip r:embed="rId3">
            <a:alphaModFix/>
          </a:blip>
          <a:srcRect l="3895" t="5115" r="4000" b="4830"/>
          <a:stretch/>
        </p:blipFill>
        <p:spPr>
          <a:xfrm>
            <a:off x="269379" y="1773140"/>
            <a:ext cx="3603558" cy="4199735"/>
          </a:xfrm>
          <a:prstGeom prst="rect">
            <a:avLst/>
          </a:prstGeom>
          <a:noFill/>
          <a:ln>
            <a:noFill/>
          </a:ln>
        </p:spPr>
      </p:pic>
      <p:sp>
        <p:nvSpPr>
          <p:cNvPr id="883" name="Google Shape;883;p49"/>
          <p:cNvSpPr txBox="1"/>
          <p:nvPr/>
        </p:nvSpPr>
        <p:spPr>
          <a:xfrm>
            <a:off x="4041148" y="1773140"/>
            <a:ext cx="5675064" cy="51706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a:ea typeface="Arial"/>
                <a:cs typeface="Arial"/>
                <a:sym typeface="Arial"/>
              </a:rPr>
              <a:t>Complete your action planning template. Consider: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3494BA"/>
              </a:buClr>
              <a:buSzPts val="2100"/>
              <a:buFont typeface="Arial" panose="020B0604020202020204" pitchFamily="34" charset="0"/>
              <a:buChar char="•"/>
            </a:pPr>
            <a:r>
              <a:rPr lang="en-US" sz="2400" b="0" i="0" u="none" strike="noStrike" cap="none" dirty="0">
                <a:solidFill>
                  <a:schemeClr val="dk1"/>
                </a:solidFill>
                <a:latin typeface="Arial"/>
                <a:ea typeface="Arial"/>
                <a:cs typeface="Arial"/>
                <a:sym typeface="Arial"/>
              </a:rPr>
              <a:t>Do you need to adjust the timeline to accommodate your school context?</a:t>
            </a:r>
            <a:endParaRPr sz="2400" b="0" i="0" u="none" strike="noStrike" cap="none" dirty="0">
              <a:solidFill>
                <a:srgbClr val="000000"/>
              </a:solidFill>
              <a:latin typeface="Arial"/>
              <a:ea typeface="Arial"/>
              <a:cs typeface="Arial"/>
              <a:sym typeface="Arial"/>
            </a:endParaRPr>
          </a:p>
          <a:p>
            <a:pPr marL="342900" marR="0" lvl="0" indent="-209550" algn="l" rtl="0">
              <a:lnSpc>
                <a:spcPct val="100000"/>
              </a:lnSpc>
              <a:spcBef>
                <a:spcPts val="0"/>
              </a:spcBef>
              <a:spcAft>
                <a:spcPts val="0"/>
              </a:spcAft>
              <a:buClr>
                <a:srgbClr val="3494BA"/>
              </a:buClr>
              <a:buSzPts val="21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3494BA"/>
              </a:buClr>
              <a:buSzPts val="2100"/>
              <a:buFont typeface="Arial" panose="020B0604020202020204" pitchFamily="34" charset="0"/>
              <a:buChar char="•"/>
            </a:pPr>
            <a:r>
              <a:rPr lang="en-US" sz="2400" b="0" i="0" u="none" strike="noStrike" cap="none" dirty="0">
                <a:solidFill>
                  <a:schemeClr val="dk1"/>
                </a:solidFill>
                <a:latin typeface="Arial"/>
                <a:ea typeface="Arial"/>
                <a:cs typeface="Arial"/>
                <a:sym typeface="Arial"/>
              </a:rPr>
              <a:t>Can you identify school staff or potential volunteers to lead each planning task? </a:t>
            </a:r>
            <a:endParaRPr sz="2400" b="0" i="0" u="none" strike="noStrike" cap="none" dirty="0">
              <a:solidFill>
                <a:srgbClr val="000000"/>
              </a:solidFill>
              <a:latin typeface="Arial"/>
              <a:ea typeface="Arial"/>
              <a:cs typeface="Arial"/>
              <a:sym typeface="Arial"/>
            </a:endParaRPr>
          </a:p>
          <a:p>
            <a:pPr marL="342900" marR="0" lvl="0" indent="-209550" algn="l" rtl="0">
              <a:lnSpc>
                <a:spcPct val="100000"/>
              </a:lnSpc>
              <a:spcBef>
                <a:spcPts val="0"/>
              </a:spcBef>
              <a:spcAft>
                <a:spcPts val="0"/>
              </a:spcAft>
              <a:buClr>
                <a:srgbClr val="3494BA"/>
              </a:buClr>
              <a:buSzPts val="2100"/>
              <a:buFont typeface="Arial"/>
              <a:buNone/>
            </a:pPr>
            <a:endParaRPr sz="2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3494BA"/>
              </a:buClr>
              <a:buSzPts val="2100"/>
              <a:buFont typeface="Arial" panose="020B0604020202020204" pitchFamily="34" charset="0"/>
              <a:buChar char="•"/>
            </a:pPr>
            <a:r>
              <a:rPr lang="en-US" sz="2400" b="0" i="0" u="none" strike="noStrike" cap="none" dirty="0">
                <a:solidFill>
                  <a:schemeClr val="dk1"/>
                </a:solidFill>
                <a:latin typeface="Arial"/>
                <a:ea typeface="Arial"/>
                <a:cs typeface="Arial"/>
                <a:sym typeface="Arial"/>
              </a:rPr>
              <a:t>Are there additional tasks you need to include to plan a successful event at your school? </a:t>
            </a:r>
            <a:endParaRPr sz="2400" b="0" i="0" u="none" strike="noStrike" cap="none" dirty="0">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FA1EC-0F27-40BD-95DF-90EE0C65D9BC}"/>
              </a:ext>
            </a:extLst>
          </p:cNvPr>
          <p:cNvSpPr>
            <a:spLocks noGrp="1"/>
          </p:cNvSpPr>
          <p:nvPr>
            <p:ph type="title"/>
          </p:nvPr>
        </p:nvSpPr>
        <p:spPr>
          <a:xfrm>
            <a:off x="137027" y="194110"/>
            <a:ext cx="10058400" cy="877012"/>
          </a:xfrm>
        </p:spPr>
        <p:txBody>
          <a:bodyPr/>
          <a:lstStyle/>
          <a:p>
            <a:r>
              <a:rPr lang="en-US" dirty="0">
                <a:solidFill>
                  <a:schemeClr val="accent1">
                    <a:lumMod val="50000"/>
                  </a:schemeClr>
                </a:solidFill>
                <a:latin typeface="Georgia" panose="02040502050405020303" pitchFamily="18" charset="0"/>
              </a:rPr>
              <a:t>Digital family engagement strategies</a:t>
            </a:r>
          </a:p>
        </p:txBody>
      </p:sp>
      <p:sp>
        <p:nvSpPr>
          <p:cNvPr id="3" name="Slide Number Placeholder 2">
            <a:extLst>
              <a:ext uri="{FF2B5EF4-FFF2-40B4-BE49-F238E27FC236}">
                <a16:creationId xmlns:a16="http://schemas.microsoft.com/office/drawing/2014/main" xmlns="" id="{0246A1B1-B15E-492B-8BE7-513DD343AC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4" name="Text Placeholder 3">
            <a:extLst>
              <a:ext uri="{FF2B5EF4-FFF2-40B4-BE49-F238E27FC236}">
                <a16:creationId xmlns:a16="http://schemas.microsoft.com/office/drawing/2014/main" xmlns="" id="{45A565FA-66F7-4C80-9EDB-7C99FEFC7C26}"/>
              </a:ext>
            </a:extLst>
          </p:cNvPr>
          <p:cNvSpPr>
            <a:spLocks noGrp="1"/>
          </p:cNvSpPr>
          <p:nvPr>
            <p:ph type="body" idx="1"/>
          </p:nvPr>
        </p:nvSpPr>
        <p:spPr>
          <a:xfrm>
            <a:off x="431156" y="1417637"/>
            <a:ext cx="7205320" cy="4022725"/>
          </a:xfrm>
        </p:spPr>
        <p:txBody>
          <a:bodyPr>
            <a:noAutofit/>
          </a:bodyPr>
          <a:lstStyle/>
          <a:p>
            <a:pPr>
              <a:buFont typeface="Arial" panose="020B0604020202020204" pitchFamily="34" charset="0"/>
              <a:buChar char="•"/>
            </a:pPr>
            <a:r>
              <a:rPr lang="en-US" sz="2400" dirty="0">
                <a:latin typeface="+mj-lt"/>
              </a:rPr>
              <a:t>Host activities at multiple times and vary the days or times you offer so that parents with different schedules can still participate. </a:t>
            </a:r>
          </a:p>
          <a:p>
            <a:pPr>
              <a:buFont typeface="Arial" panose="020B0604020202020204" pitchFamily="34" charset="0"/>
              <a:buChar char="•"/>
            </a:pPr>
            <a:r>
              <a:rPr lang="en-US" sz="2400" dirty="0">
                <a:latin typeface="+mj-lt"/>
              </a:rPr>
              <a:t>Consider sending activities out as short, daily assignments or suggestions, rather than hosting doing one single virtual event.  </a:t>
            </a:r>
          </a:p>
          <a:p>
            <a:pPr>
              <a:buFont typeface="Arial" panose="020B0604020202020204" pitchFamily="34" charset="0"/>
              <a:buChar char="•"/>
            </a:pPr>
            <a:r>
              <a:rPr lang="en-US" sz="2400" dirty="0">
                <a:latin typeface="+mj-lt"/>
              </a:rPr>
              <a:t>Identify a primary method and platform for communicating and working with parents and share this with parents. Be sure to coordinate with your local school district to ensure consistency in communication methods. </a:t>
            </a:r>
          </a:p>
          <a:p>
            <a:pPr>
              <a:buFont typeface="Arial" panose="020B0604020202020204" pitchFamily="34" charset="0"/>
              <a:buChar char="•"/>
            </a:pPr>
            <a:r>
              <a:rPr lang="en-US" sz="2400" dirty="0">
                <a:latin typeface="+mj-lt"/>
              </a:rPr>
              <a:t>Don't forget Non-English-speaking families, who may need translated information. </a:t>
            </a:r>
          </a:p>
        </p:txBody>
      </p:sp>
      <p:pic>
        <p:nvPicPr>
          <p:cNvPr id="8" name="Picture 7" title="&quot; &quot;">
            <a:extLst>
              <a:ext uri="{FF2B5EF4-FFF2-40B4-BE49-F238E27FC236}">
                <a16:creationId xmlns:a16="http://schemas.microsoft.com/office/drawing/2014/main" xmlns="" id="{69C2BADE-B011-4655-96A6-03A8439B3BEE}"/>
              </a:ext>
              <a:ext uri="{C183D7F6-B498-43B3-948B-1728B52AA6E4}">
                <adec:decorative xmlns:adec="http://schemas.microsoft.com/office/drawing/2017/decorative" xmlns="" val="1"/>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850746" y="3267075"/>
            <a:ext cx="4099427" cy="2743200"/>
          </a:xfrm>
          <a:prstGeom prst="rect">
            <a:avLst/>
          </a:prstGeom>
        </p:spPr>
      </p:pic>
    </p:spTree>
    <p:extLst>
      <p:ext uri="{BB962C8B-B14F-4D97-AF65-F5344CB8AC3E}">
        <p14:creationId xmlns:p14="http://schemas.microsoft.com/office/powerpoint/2010/main" val="2530686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50"/>
          <p:cNvSpPr txBox="1">
            <a:spLocks noGrp="1"/>
          </p:cNvSpPr>
          <p:nvPr>
            <p:ph type="title"/>
          </p:nvPr>
        </p:nvSpPr>
        <p:spPr>
          <a:xfrm>
            <a:off x="615250" y="111750"/>
            <a:ext cx="10058400" cy="10233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dirty="0">
                <a:solidFill>
                  <a:schemeClr val="accent1">
                    <a:lumMod val="50000"/>
                  </a:schemeClr>
                </a:solidFill>
                <a:latin typeface="Georgia" panose="02040502050405020303" pitchFamily="18" charset="0"/>
              </a:rPr>
              <a:t>5 Things to Know Before You Go</a:t>
            </a:r>
            <a:endParaRPr dirty="0">
              <a:solidFill>
                <a:schemeClr val="accent1">
                  <a:lumMod val="50000"/>
                </a:schemeClr>
              </a:solidFill>
              <a:latin typeface="Georgia" panose="02040502050405020303" pitchFamily="18" charset="0"/>
            </a:endParaRPr>
          </a:p>
        </p:txBody>
      </p:sp>
      <p:sp>
        <p:nvSpPr>
          <p:cNvPr id="889" name="Google Shape;889;p50"/>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43</a:t>
            </a:fld>
            <a:endParaRPr/>
          </a:p>
        </p:txBody>
      </p:sp>
      <p:sp>
        <p:nvSpPr>
          <p:cNvPr id="891" name="Google Shape;891;p50"/>
          <p:cNvSpPr txBox="1">
            <a:spLocks noGrp="1"/>
          </p:cNvSpPr>
          <p:nvPr>
            <p:ph type="body" idx="1"/>
          </p:nvPr>
        </p:nvSpPr>
        <p:spPr>
          <a:xfrm>
            <a:off x="145983" y="1363818"/>
            <a:ext cx="9754477" cy="4867200"/>
          </a:xfrm>
          <a:prstGeom prst="rect">
            <a:avLst/>
          </a:prstGeom>
        </p:spPr>
        <p:txBody>
          <a:bodyPr spcFirstLastPara="1" wrap="square" lIns="0" tIns="45700" rIns="0" bIns="45700" anchor="t" anchorCtr="0">
            <a:noAutofit/>
          </a:bodyPr>
          <a:lstStyle/>
          <a:p>
            <a:pPr marL="457200" lvl="0" indent="-368300" algn="l" rtl="0">
              <a:spcBef>
                <a:spcPts val="0"/>
              </a:spcBef>
              <a:spcAft>
                <a:spcPts val="0"/>
              </a:spcAft>
              <a:buSzPts val="2200"/>
              <a:buAutoNum type="arabicPeriod"/>
            </a:pPr>
            <a:r>
              <a:rPr lang="en-US" sz="2200" dirty="0"/>
              <a:t>Early mathematics achievement is associated with several success factors later in life. </a:t>
            </a:r>
            <a:endParaRPr sz="2200" dirty="0"/>
          </a:p>
          <a:p>
            <a:pPr marL="457200" lvl="0" indent="-368300" algn="l" rtl="0">
              <a:spcBef>
                <a:spcPts val="1000"/>
              </a:spcBef>
              <a:spcAft>
                <a:spcPts val="0"/>
              </a:spcAft>
              <a:buSzPts val="2200"/>
              <a:buAutoNum type="arabicPeriod"/>
            </a:pPr>
            <a:r>
              <a:rPr lang="en-US" sz="2200" dirty="0"/>
              <a:t>Family and teacher feedback is important for math learning. Changing your mindset and feedback can help your children succeed at math.</a:t>
            </a:r>
            <a:endParaRPr sz="2200" dirty="0"/>
          </a:p>
          <a:p>
            <a:pPr marL="457200" lvl="0" indent="-368300" algn="l" rtl="0">
              <a:lnSpc>
                <a:spcPct val="100000"/>
              </a:lnSpc>
              <a:spcBef>
                <a:spcPts val="1000"/>
              </a:spcBef>
              <a:spcAft>
                <a:spcPts val="0"/>
              </a:spcAft>
              <a:buSzPts val="2200"/>
              <a:buFont typeface="Arial"/>
              <a:buAutoNum type="arabicPeriod"/>
            </a:pPr>
            <a:r>
              <a:rPr lang="en-US" sz="2200" i="1" u="sng" dirty="0">
                <a:solidFill>
                  <a:schemeClr val="hlink"/>
                </a:solidFill>
                <a:hlinkClick r:id="rId3"/>
              </a:rPr>
              <a:t>KY Family Standards Guides</a:t>
            </a:r>
            <a:r>
              <a:rPr lang="en-US" sz="2200" dirty="0"/>
              <a:t> are tools that can open the door for conversations around a students’ success. </a:t>
            </a:r>
            <a:endParaRPr sz="2200" dirty="0"/>
          </a:p>
          <a:p>
            <a:pPr marL="457200" lvl="0" indent="-368300" algn="l" rtl="0">
              <a:lnSpc>
                <a:spcPct val="100000"/>
              </a:lnSpc>
              <a:spcBef>
                <a:spcPts val="1000"/>
              </a:spcBef>
              <a:spcAft>
                <a:spcPts val="0"/>
              </a:spcAft>
              <a:buSzPts val="2200"/>
              <a:buFont typeface="Arial"/>
              <a:buAutoNum type="arabicPeriod"/>
            </a:pPr>
            <a:r>
              <a:rPr lang="en-US" sz="2200" dirty="0"/>
              <a:t>Family math night activities can create a shared understanding of the math concepts and raise expectations for math knowledge and achievement. Work with your colleagues to see how you can use the resources in the </a:t>
            </a:r>
            <a:r>
              <a:rPr lang="en-US" sz="2200" i="1" dirty="0"/>
              <a:t>KY Family Math Night Facilitator’s Guide</a:t>
            </a:r>
            <a:r>
              <a:rPr lang="en-US" sz="2200" dirty="0"/>
              <a:t> to best serve students and their families.</a:t>
            </a:r>
            <a:endParaRPr sz="2200" dirty="0"/>
          </a:p>
          <a:p>
            <a:pPr marL="457200" lvl="0" indent="-368300" algn="l" rtl="0">
              <a:lnSpc>
                <a:spcPct val="100000"/>
              </a:lnSpc>
              <a:spcBef>
                <a:spcPts val="1000"/>
              </a:spcBef>
              <a:spcAft>
                <a:spcPts val="0"/>
              </a:spcAft>
              <a:buSzPts val="2200"/>
              <a:buAutoNum type="arabicPeriod"/>
            </a:pPr>
            <a:r>
              <a:rPr lang="en-US" sz="2200" dirty="0"/>
              <a:t>At family math nights, educators, children, and family members can learn and talk about mathematics while participating in activities aligned to the </a:t>
            </a:r>
            <a:r>
              <a:rPr lang="en-US" sz="2200" i="1" u="sng" dirty="0">
                <a:solidFill>
                  <a:schemeClr val="hlink"/>
                </a:solidFill>
                <a:hlinkClick r:id="rId4"/>
              </a:rPr>
              <a:t>Kentucky Academic Standards for Mathematics</a:t>
            </a:r>
            <a:r>
              <a:rPr lang="en-US" sz="2200" dirty="0"/>
              <a:t>.</a:t>
            </a:r>
            <a:endParaRPr sz="2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96808-C43E-4B94-B1AE-F19B96AB70A3}"/>
              </a:ext>
            </a:extLst>
          </p:cNvPr>
          <p:cNvSpPr>
            <a:spLocks noGrp="1"/>
          </p:cNvSpPr>
          <p:nvPr>
            <p:ph type="title"/>
          </p:nvPr>
        </p:nvSpPr>
        <p:spPr>
          <a:xfrm>
            <a:off x="186689" y="610313"/>
            <a:ext cx="9357361" cy="909876"/>
          </a:xfrm>
        </p:spPr>
        <p:txBody>
          <a:bodyPr>
            <a:normAutofit fontScale="90000"/>
          </a:bodyPr>
          <a:lstStyle/>
          <a:p>
            <a:r>
              <a:rPr lang="en-US" dirty="0"/>
              <a:t>Please let us know about your experience at KY Family Math Night! </a:t>
            </a: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xmlns="" id="{F5C43849-0474-4154-9C5E-057CC0E180DD}"/>
              </a:ext>
            </a:extLst>
          </p:cNvPr>
          <p:cNvSpPr>
            <a:spLocks noGrp="1"/>
          </p:cNvSpPr>
          <p:nvPr>
            <p:ph type="body" idx="1"/>
          </p:nvPr>
        </p:nvSpPr>
        <p:spPr>
          <a:xfrm>
            <a:off x="377190" y="1520189"/>
            <a:ext cx="9700259" cy="5123189"/>
          </a:xfrm>
        </p:spPr>
        <p:txBody>
          <a:bodyPr>
            <a:normAutofit lnSpcReduction="10000"/>
          </a:bodyPr>
          <a:lstStyle/>
          <a:p>
            <a:endParaRPr lang="en-US" dirty="0"/>
          </a:p>
          <a:p>
            <a:pPr marL="95250" indent="0">
              <a:buNone/>
            </a:pPr>
            <a:r>
              <a:rPr lang="en-US" dirty="0"/>
              <a:t>Host an in-person KY Family Math Night? </a:t>
            </a:r>
          </a:p>
          <a:p>
            <a:pPr marL="95250" indent="0">
              <a:buNone/>
            </a:pPr>
            <a:r>
              <a:rPr lang="en-US" dirty="0"/>
              <a:t>    	</a:t>
            </a:r>
            <a:r>
              <a:rPr lang="en-US" sz="3100" dirty="0"/>
              <a:t>Share this survey with parents:   </a:t>
            </a:r>
          </a:p>
          <a:p>
            <a:pPr lvl="1"/>
            <a:r>
              <a:rPr lang="en-US" sz="2400" dirty="0">
                <a:hlinkClick r:id="rId3"/>
              </a:rPr>
              <a:t>https://forms.gle/L4XTYMeZJPmVF161A</a:t>
            </a:r>
            <a:endParaRPr lang="en-US" sz="2400" dirty="0"/>
          </a:p>
          <a:p>
            <a:endParaRPr lang="en-US" dirty="0"/>
          </a:p>
          <a:p>
            <a:pPr marL="95250" indent="0">
              <a:buNone/>
            </a:pPr>
            <a:r>
              <a:rPr lang="en-US" dirty="0"/>
              <a:t>Did you use this resource virtually?</a:t>
            </a:r>
          </a:p>
          <a:p>
            <a:pPr lvl="1"/>
            <a:r>
              <a:rPr lang="en-US" dirty="0"/>
              <a:t>Email: </a:t>
            </a:r>
          </a:p>
          <a:p>
            <a:pPr lvl="2"/>
            <a:r>
              <a:rPr lang="en-US" dirty="0">
                <a:hlinkClick r:id="rId4"/>
              </a:rPr>
              <a:t>Erin.chavez@education.ky.gov</a:t>
            </a:r>
            <a:endParaRPr lang="en-US" dirty="0"/>
          </a:p>
          <a:p>
            <a:pPr lvl="2"/>
            <a:r>
              <a:rPr lang="en-US" dirty="0">
                <a:hlinkClick r:id="rId5"/>
              </a:rPr>
              <a:t>Maggie.doyle@education.ky.gov</a:t>
            </a:r>
            <a:endParaRPr lang="en-US" dirty="0"/>
          </a:p>
          <a:p>
            <a:pPr lvl="2"/>
            <a:r>
              <a:rPr lang="en-US" dirty="0">
                <a:hlinkClick r:id="rId6"/>
              </a:rPr>
              <a:t>kerry.friedman@sri.com</a:t>
            </a:r>
            <a:endParaRPr lang="en-US" dirty="0"/>
          </a:p>
        </p:txBody>
      </p:sp>
    </p:spTree>
    <p:extLst>
      <p:ext uri="{BB962C8B-B14F-4D97-AF65-F5344CB8AC3E}">
        <p14:creationId xmlns:p14="http://schemas.microsoft.com/office/powerpoint/2010/main" val="59566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
          <p:cNvSpPr txBox="1">
            <a:spLocks noGrp="1"/>
          </p:cNvSpPr>
          <p:nvPr>
            <p:ph type="title"/>
          </p:nvPr>
        </p:nvSpPr>
        <p:spPr>
          <a:xfrm>
            <a:off x="1066800" y="162365"/>
            <a:ext cx="10058400" cy="109267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dirty="0">
                <a:solidFill>
                  <a:schemeClr val="accent2">
                    <a:lumMod val="50000"/>
                  </a:schemeClr>
                </a:solidFill>
                <a:latin typeface="Georgia" panose="02040502050405020303" pitchFamily="18" charset="0"/>
              </a:rPr>
              <a:t>Our plan</a:t>
            </a:r>
            <a:endParaRPr dirty="0">
              <a:solidFill>
                <a:schemeClr val="accent2">
                  <a:lumMod val="50000"/>
                </a:schemeClr>
              </a:solidFill>
              <a:latin typeface="Georgia" panose="02040502050405020303" pitchFamily="18" charset="0"/>
            </a:endParaRPr>
          </a:p>
        </p:txBody>
      </p:sp>
      <p:sp>
        <p:nvSpPr>
          <p:cNvPr id="527" name="Google Shape;527;p5"/>
          <p:cNvSpPr txBox="1">
            <a:spLocks noGrp="1"/>
          </p:cNvSpPr>
          <p:nvPr>
            <p:ph type="body" idx="1"/>
          </p:nvPr>
        </p:nvSpPr>
        <p:spPr>
          <a:xfrm>
            <a:off x="1097280" y="1371600"/>
            <a:ext cx="10058400" cy="4930346"/>
          </a:xfrm>
          <a:prstGeom prst="rect">
            <a:avLst/>
          </a:prstGeom>
          <a:noFill/>
          <a:ln>
            <a:noFill/>
          </a:ln>
        </p:spPr>
        <p:txBody>
          <a:bodyPr spcFirstLastPara="1" wrap="square" lIns="0" tIns="45700" rIns="0" bIns="45700" anchor="t" anchorCtr="0">
            <a:normAutofit fontScale="40000" lnSpcReduction="20000"/>
          </a:bodyPr>
          <a:lstStyle/>
          <a:p>
            <a:pPr marL="342900" lvl="0" indent="-342900" algn="l" rtl="0">
              <a:lnSpc>
                <a:spcPct val="110000"/>
              </a:lnSpc>
              <a:spcBef>
                <a:spcPts val="0"/>
              </a:spcBef>
              <a:spcAft>
                <a:spcPts val="0"/>
              </a:spcAft>
              <a:buSzPts val="2220"/>
              <a:buChar char="●"/>
            </a:pPr>
            <a:r>
              <a:rPr lang="en-US" sz="6700" dirty="0"/>
              <a:t>Welcome and introductions </a:t>
            </a:r>
            <a:endParaRPr sz="6700" dirty="0"/>
          </a:p>
          <a:p>
            <a:pPr marL="342900" lvl="0" indent="-342900" algn="l" rtl="0">
              <a:lnSpc>
                <a:spcPct val="110000"/>
              </a:lnSpc>
              <a:spcBef>
                <a:spcPts val="0"/>
              </a:spcBef>
              <a:spcAft>
                <a:spcPts val="0"/>
              </a:spcAft>
              <a:buSzPts val="2220"/>
              <a:buChar char="●"/>
            </a:pPr>
            <a:r>
              <a:rPr lang="en-US" sz="6700" dirty="0"/>
              <a:t>Review of resources available including</a:t>
            </a:r>
            <a:endParaRPr sz="6700" dirty="0"/>
          </a:p>
          <a:p>
            <a:pPr marL="914400" lvl="1" indent="-369569" algn="l" rtl="0">
              <a:lnSpc>
                <a:spcPct val="110000"/>
              </a:lnSpc>
              <a:spcBef>
                <a:spcPts val="1050"/>
              </a:spcBef>
              <a:spcAft>
                <a:spcPts val="0"/>
              </a:spcAft>
              <a:buSzPts val="2220"/>
              <a:buChar char="○"/>
            </a:pPr>
            <a:r>
              <a:rPr lang="en-US" sz="6700" dirty="0"/>
              <a:t>Facilitator guide</a:t>
            </a:r>
            <a:endParaRPr sz="6700" dirty="0"/>
          </a:p>
          <a:p>
            <a:pPr marL="914400" lvl="1" indent="-369569" algn="l" rtl="0">
              <a:lnSpc>
                <a:spcPct val="110000"/>
              </a:lnSpc>
              <a:spcBef>
                <a:spcPts val="1050"/>
              </a:spcBef>
              <a:spcAft>
                <a:spcPts val="0"/>
              </a:spcAft>
              <a:buSzPts val="2220"/>
              <a:buChar char="○"/>
            </a:pPr>
            <a:r>
              <a:rPr lang="en-US" sz="6700" dirty="0"/>
              <a:t>Growth mindset and math attitudes</a:t>
            </a:r>
            <a:endParaRPr sz="6700" dirty="0"/>
          </a:p>
          <a:p>
            <a:pPr marL="914400" lvl="1" indent="-369569" algn="l" rtl="0">
              <a:lnSpc>
                <a:spcPct val="110000"/>
              </a:lnSpc>
              <a:spcBef>
                <a:spcPts val="1050"/>
              </a:spcBef>
              <a:spcAft>
                <a:spcPts val="0"/>
              </a:spcAft>
              <a:buSzPts val="2220"/>
              <a:buFont typeface="Arial"/>
              <a:buChar char="○"/>
            </a:pPr>
            <a:r>
              <a:rPr lang="en-US" sz="6700" dirty="0"/>
              <a:t>Kentucky Standards Family Guides </a:t>
            </a:r>
            <a:endParaRPr sz="6700" b="1" dirty="0">
              <a:solidFill>
                <a:srgbClr val="4A9B82"/>
              </a:solidFill>
            </a:endParaRPr>
          </a:p>
          <a:p>
            <a:pPr marL="914400" lvl="1" indent="-369569" algn="l" rtl="0">
              <a:lnSpc>
                <a:spcPct val="110000"/>
              </a:lnSpc>
              <a:spcBef>
                <a:spcPts val="1050"/>
              </a:spcBef>
              <a:spcAft>
                <a:spcPts val="0"/>
              </a:spcAft>
              <a:buSzPts val="2220"/>
              <a:buChar char="○"/>
            </a:pPr>
            <a:r>
              <a:rPr lang="en-US" sz="6700" dirty="0"/>
              <a:t>Math stations </a:t>
            </a:r>
            <a:endParaRPr sz="6700" dirty="0"/>
          </a:p>
          <a:p>
            <a:pPr marL="342900" lvl="0" indent="-342900" algn="l" rtl="0">
              <a:lnSpc>
                <a:spcPct val="110000"/>
              </a:lnSpc>
              <a:spcBef>
                <a:spcPts val="1050"/>
              </a:spcBef>
              <a:spcAft>
                <a:spcPts val="0"/>
              </a:spcAft>
              <a:buSzPts val="2220"/>
              <a:buChar char="●"/>
            </a:pPr>
            <a:r>
              <a:rPr lang="en-US" sz="6700" dirty="0">
                <a:solidFill>
                  <a:srgbClr val="0C0C0C"/>
                </a:solidFill>
              </a:rPr>
              <a:t>Training considerations</a:t>
            </a:r>
            <a:endParaRPr sz="6700" dirty="0"/>
          </a:p>
          <a:p>
            <a:pPr marL="342900" lvl="0" indent="-342900" algn="l" rtl="0">
              <a:lnSpc>
                <a:spcPct val="110000"/>
              </a:lnSpc>
              <a:spcBef>
                <a:spcPts val="1050"/>
              </a:spcBef>
              <a:spcAft>
                <a:spcPts val="0"/>
              </a:spcAft>
              <a:buSzPts val="2220"/>
              <a:buChar char="●"/>
            </a:pPr>
            <a:r>
              <a:rPr lang="en-US" sz="6700" dirty="0">
                <a:solidFill>
                  <a:srgbClr val="0C0C0C"/>
                </a:solidFill>
              </a:rPr>
              <a:t>Action planning</a:t>
            </a:r>
            <a:endParaRPr sz="6700" dirty="0"/>
          </a:p>
          <a:p>
            <a:pPr marL="342900" lvl="0" indent="-342900" algn="l" rtl="0">
              <a:lnSpc>
                <a:spcPct val="110000"/>
              </a:lnSpc>
              <a:spcBef>
                <a:spcPts val="1050"/>
              </a:spcBef>
              <a:spcAft>
                <a:spcPts val="0"/>
              </a:spcAft>
              <a:buSzPts val="2220"/>
              <a:buFont typeface="Arial"/>
              <a:buChar char="●"/>
            </a:pPr>
            <a:r>
              <a:rPr lang="en-US" sz="6700" dirty="0">
                <a:solidFill>
                  <a:srgbClr val="000000"/>
                </a:solidFill>
              </a:rPr>
              <a:t>Wrap-up</a:t>
            </a:r>
            <a:endParaRPr sz="6700" dirty="0"/>
          </a:p>
          <a:p>
            <a:pPr marL="342900" lvl="0" indent="-201930" algn="l" rtl="0">
              <a:lnSpc>
                <a:spcPct val="70000"/>
              </a:lnSpc>
              <a:spcBef>
                <a:spcPts val="1050"/>
              </a:spcBef>
              <a:spcAft>
                <a:spcPts val="0"/>
              </a:spcAft>
              <a:buSzPts val="2220"/>
              <a:buNone/>
            </a:pPr>
            <a:endParaRPr sz="2220" dirty="0">
              <a:solidFill>
                <a:srgbClr val="0C0C0C"/>
              </a:solidFill>
            </a:endParaRPr>
          </a:p>
        </p:txBody>
      </p:sp>
      <p:sp>
        <p:nvSpPr>
          <p:cNvPr id="528" name="Google Shape;528;p5"/>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pic>
        <p:nvPicPr>
          <p:cNvPr id="529" name="Google Shape;529;p5" descr="Playbook"/>
          <p:cNvPicPr preferRelativeResize="0"/>
          <p:nvPr/>
        </p:nvPicPr>
        <p:blipFill rotWithShape="1">
          <a:blip r:embed="rId3">
            <a:alphaModFix/>
          </a:blip>
          <a:srcRect/>
          <a:stretch/>
        </p:blipFill>
        <p:spPr>
          <a:xfrm>
            <a:off x="6847017" y="4752592"/>
            <a:ext cx="1845072" cy="18450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6000"/>
              <a:buFont typeface="Arial"/>
              <a:buNone/>
            </a:pPr>
            <a:r>
              <a:rPr lang="en-US" dirty="0"/>
              <a:t>Review of Resources Available</a:t>
            </a:r>
            <a:endParaRPr dirty="0"/>
          </a:p>
        </p:txBody>
      </p:sp>
      <p:sp>
        <p:nvSpPr>
          <p:cNvPr id="536" name="Google Shape;536;p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
          <p:cNvSpPr txBox="1">
            <a:spLocks noGrp="1"/>
          </p:cNvSpPr>
          <p:nvPr>
            <p:ph type="title"/>
          </p:nvPr>
        </p:nvSpPr>
        <p:spPr>
          <a:xfrm>
            <a:off x="989930" y="263234"/>
            <a:ext cx="10058400" cy="11373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dk1"/>
              </a:buClr>
              <a:buSzPts val="3600"/>
              <a:buFont typeface="Arial"/>
              <a:buNone/>
            </a:pPr>
            <a:r>
              <a:rPr lang="en-US" sz="4400" dirty="0">
                <a:solidFill>
                  <a:schemeClr val="accent1">
                    <a:lumMod val="50000"/>
                  </a:schemeClr>
                </a:solidFill>
                <a:latin typeface="Georgia" panose="02040502050405020303" pitchFamily="18" charset="0"/>
              </a:rPr>
              <a:t>Facilitator guide</a:t>
            </a:r>
            <a:endParaRPr sz="4400" dirty="0">
              <a:solidFill>
                <a:schemeClr val="accent1">
                  <a:lumMod val="50000"/>
                </a:schemeClr>
              </a:solidFill>
              <a:latin typeface="Georgia" panose="02040502050405020303" pitchFamily="18" charset="0"/>
            </a:endParaRPr>
          </a:p>
        </p:txBody>
      </p:sp>
      <p:sp>
        <p:nvSpPr>
          <p:cNvPr id="544" name="Google Shape;544;p9"/>
          <p:cNvSpPr txBox="1">
            <a:spLocks noGrp="1"/>
          </p:cNvSpPr>
          <p:nvPr>
            <p:ph type="body" idx="1"/>
          </p:nvPr>
        </p:nvSpPr>
        <p:spPr>
          <a:xfrm>
            <a:off x="1097278" y="1617584"/>
            <a:ext cx="51489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SzPts val="2000"/>
              <a:buNone/>
            </a:pPr>
            <a:r>
              <a:rPr lang="en-US" sz="2000" dirty="0">
                <a:latin typeface="+mj-lt"/>
              </a:rPr>
              <a:t>The facilitator guide includes all </a:t>
            </a:r>
            <a:r>
              <a:rPr lang="en-US" sz="2000" b="1" dirty="0">
                <a:solidFill>
                  <a:schemeClr val="accent6"/>
                </a:solidFill>
                <a:latin typeface="+mj-lt"/>
              </a:rPr>
              <a:t>background information</a:t>
            </a:r>
            <a:r>
              <a:rPr lang="en-US" sz="2000" dirty="0">
                <a:latin typeface="+mj-lt"/>
              </a:rPr>
              <a:t>, </a:t>
            </a:r>
            <a:r>
              <a:rPr lang="en-US" sz="2000" b="1" dirty="0">
                <a:solidFill>
                  <a:schemeClr val="accent3"/>
                </a:solidFill>
                <a:latin typeface="+mj-lt"/>
              </a:rPr>
              <a:t>activity instructions</a:t>
            </a:r>
            <a:r>
              <a:rPr lang="en-US" sz="2000" dirty="0">
                <a:latin typeface="+mj-lt"/>
              </a:rPr>
              <a:t>, </a:t>
            </a:r>
            <a:r>
              <a:rPr lang="en-US" sz="2000" b="1" dirty="0">
                <a:solidFill>
                  <a:schemeClr val="accent1"/>
                </a:solidFill>
                <a:latin typeface="+mj-lt"/>
              </a:rPr>
              <a:t>facilitator notes</a:t>
            </a:r>
            <a:r>
              <a:rPr lang="en-US" sz="2000" dirty="0">
                <a:latin typeface="+mj-lt"/>
              </a:rPr>
              <a:t>, and </a:t>
            </a:r>
            <a:r>
              <a:rPr lang="en-US" sz="2000" b="1" dirty="0">
                <a:solidFill>
                  <a:srgbClr val="4A9B82"/>
                </a:solidFill>
                <a:latin typeface="+mj-lt"/>
              </a:rPr>
              <a:t>materials/handouts </a:t>
            </a:r>
            <a:r>
              <a:rPr lang="en-US" sz="2000" dirty="0">
                <a:latin typeface="+mj-lt"/>
              </a:rPr>
              <a:t>for your Community/Family Math Night.</a:t>
            </a:r>
            <a:endParaRPr dirty="0">
              <a:latin typeface="+mj-lt"/>
            </a:endParaRPr>
          </a:p>
          <a:p>
            <a:pPr marL="0" lvl="0" indent="0" algn="l" rtl="0">
              <a:lnSpc>
                <a:spcPct val="90000"/>
              </a:lnSpc>
              <a:spcBef>
                <a:spcPts val="150"/>
              </a:spcBef>
              <a:spcAft>
                <a:spcPts val="0"/>
              </a:spcAft>
              <a:buSzPts val="2000"/>
              <a:buNone/>
            </a:pPr>
            <a:endParaRPr sz="2000" dirty="0">
              <a:latin typeface="+mj-lt"/>
            </a:endParaRPr>
          </a:p>
          <a:p>
            <a:pPr marL="0" lvl="0" indent="0" algn="l" rtl="0">
              <a:lnSpc>
                <a:spcPct val="90000"/>
              </a:lnSpc>
              <a:spcBef>
                <a:spcPts val="150"/>
              </a:spcBef>
              <a:spcAft>
                <a:spcPts val="0"/>
              </a:spcAft>
              <a:buSzPts val="2000"/>
              <a:buNone/>
            </a:pPr>
            <a:r>
              <a:rPr lang="en-US" sz="2000" b="1" dirty="0">
                <a:solidFill>
                  <a:srgbClr val="1C6294"/>
                </a:solidFill>
                <a:latin typeface="+mj-lt"/>
              </a:rPr>
              <a:t>Contents</a:t>
            </a:r>
            <a:endParaRPr dirty="0">
              <a:latin typeface="+mj-lt"/>
            </a:endParaRPr>
          </a:p>
          <a:p>
            <a:pPr marL="493776" lvl="1" indent="-342900" algn="l" rtl="0">
              <a:lnSpc>
                <a:spcPct val="90000"/>
              </a:lnSpc>
              <a:spcBef>
                <a:spcPts val="150"/>
              </a:spcBef>
              <a:spcAft>
                <a:spcPts val="0"/>
              </a:spcAft>
              <a:buSzPts val="2200"/>
              <a:buFont typeface="Arial"/>
              <a:buChar char="•"/>
            </a:pPr>
            <a:r>
              <a:rPr lang="en-US" sz="2000" dirty="0">
                <a:latin typeface="+mj-lt"/>
              </a:rPr>
              <a:t>Overview</a:t>
            </a:r>
            <a:endParaRPr dirty="0">
              <a:latin typeface="+mj-lt"/>
            </a:endParaRPr>
          </a:p>
          <a:p>
            <a:pPr marL="493776" lvl="1" indent="-342900" algn="l" rtl="0">
              <a:lnSpc>
                <a:spcPct val="90000"/>
              </a:lnSpc>
              <a:spcBef>
                <a:spcPts val="150"/>
              </a:spcBef>
              <a:spcAft>
                <a:spcPts val="0"/>
              </a:spcAft>
              <a:buSzPts val="2200"/>
              <a:buFont typeface="Arial"/>
              <a:buChar char="•"/>
            </a:pPr>
            <a:r>
              <a:rPr lang="en-US" sz="2000" dirty="0">
                <a:latin typeface="+mj-lt"/>
              </a:rPr>
              <a:t>Math night at a glance</a:t>
            </a:r>
            <a:endParaRPr dirty="0">
              <a:latin typeface="+mj-lt"/>
            </a:endParaRPr>
          </a:p>
          <a:p>
            <a:pPr marL="493776" lvl="1" indent="-342900" algn="l" rtl="0">
              <a:lnSpc>
                <a:spcPct val="90000"/>
              </a:lnSpc>
              <a:spcBef>
                <a:spcPts val="150"/>
              </a:spcBef>
              <a:spcAft>
                <a:spcPts val="0"/>
              </a:spcAft>
              <a:buSzPts val="2200"/>
              <a:buFont typeface="Arial"/>
              <a:buChar char="•"/>
            </a:pPr>
            <a:r>
              <a:rPr lang="en-US" sz="2000" dirty="0">
                <a:latin typeface="+mj-lt"/>
              </a:rPr>
              <a:t>KY Standards Family Guides</a:t>
            </a:r>
            <a:endParaRPr dirty="0">
              <a:latin typeface="+mj-lt"/>
            </a:endParaRPr>
          </a:p>
          <a:p>
            <a:pPr marL="493776" lvl="1" indent="-342900" algn="l" rtl="0">
              <a:lnSpc>
                <a:spcPct val="90000"/>
              </a:lnSpc>
              <a:spcBef>
                <a:spcPts val="150"/>
              </a:spcBef>
              <a:spcAft>
                <a:spcPts val="0"/>
              </a:spcAft>
              <a:buSzPts val="2200"/>
              <a:buFont typeface="Arial"/>
              <a:buChar char="•"/>
            </a:pPr>
            <a:r>
              <a:rPr lang="en-US" sz="2000" dirty="0">
                <a:latin typeface="+mj-lt"/>
              </a:rPr>
              <a:t>Background and facilitator notes on math night activities</a:t>
            </a:r>
            <a:endParaRPr dirty="0">
              <a:latin typeface="+mj-lt"/>
            </a:endParaRPr>
          </a:p>
          <a:p>
            <a:pPr marL="493776" lvl="1" indent="-342900" algn="l" rtl="0">
              <a:lnSpc>
                <a:spcPct val="90000"/>
              </a:lnSpc>
              <a:spcBef>
                <a:spcPts val="150"/>
              </a:spcBef>
              <a:spcAft>
                <a:spcPts val="0"/>
              </a:spcAft>
              <a:buSzPts val="2200"/>
              <a:buFont typeface="Arial"/>
              <a:buChar char="•"/>
            </a:pPr>
            <a:r>
              <a:rPr lang="en-US" sz="2000" dirty="0">
                <a:latin typeface="+mj-lt"/>
              </a:rPr>
              <a:t>Table handouts</a:t>
            </a:r>
            <a:endParaRPr dirty="0">
              <a:latin typeface="+mj-lt"/>
            </a:endParaRPr>
          </a:p>
          <a:p>
            <a:pPr marL="493776" lvl="1" indent="-342900" algn="l" rtl="0">
              <a:lnSpc>
                <a:spcPct val="90000"/>
              </a:lnSpc>
              <a:spcBef>
                <a:spcPts val="150"/>
              </a:spcBef>
              <a:spcAft>
                <a:spcPts val="0"/>
              </a:spcAft>
              <a:buSzPts val="2200"/>
              <a:buFont typeface="Arial"/>
              <a:buChar char="•"/>
            </a:pPr>
            <a:r>
              <a:rPr lang="en-US" sz="2000" dirty="0">
                <a:latin typeface="+mj-lt"/>
              </a:rPr>
              <a:t>Parent handouts</a:t>
            </a:r>
            <a:endParaRPr dirty="0">
              <a:latin typeface="+mj-lt"/>
            </a:endParaRPr>
          </a:p>
          <a:p>
            <a:pPr marL="493776" lvl="1" indent="-342900" algn="l" rtl="0">
              <a:lnSpc>
                <a:spcPct val="90000"/>
              </a:lnSpc>
              <a:spcBef>
                <a:spcPts val="150"/>
              </a:spcBef>
              <a:spcAft>
                <a:spcPts val="0"/>
              </a:spcAft>
              <a:buSzPts val="2200"/>
              <a:buFont typeface="Arial"/>
              <a:buChar char="•"/>
            </a:pPr>
            <a:r>
              <a:rPr lang="en-US" sz="2000" dirty="0">
                <a:latin typeface="+mj-lt"/>
              </a:rPr>
              <a:t>Table materials</a:t>
            </a:r>
            <a:endParaRPr dirty="0">
              <a:latin typeface="+mj-lt"/>
            </a:endParaRPr>
          </a:p>
          <a:p>
            <a:pPr marL="257175" lvl="0" indent="-130175" algn="l" rtl="0">
              <a:lnSpc>
                <a:spcPct val="90000"/>
              </a:lnSpc>
              <a:spcBef>
                <a:spcPts val="150"/>
              </a:spcBef>
              <a:spcAft>
                <a:spcPts val="0"/>
              </a:spcAft>
              <a:buSzPts val="2000"/>
              <a:buFont typeface="Arial"/>
              <a:buNone/>
            </a:pPr>
            <a:endParaRPr sz="2000" dirty="0"/>
          </a:p>
        </p:txBody>
      </p:sp>
      <p:sp>
        <p:nvSpPr>
          <p:cNvPr id="546" name="Google Shape;546;p9"/>
          <p:cNvSpPr txBox="1">
            <a:spLocks noGrp="1"/>
          </p:cNvSpPr>
          <p:nvPr>
            <p:ph type="sldNum" idx="12"/>
          </p:nvPr>
        </p:nvSpPr>
        <p:spPr>
          <a:xfrm>
            <a:off x="9900460" y="6459787"/>
            <a:ext cx="1312025"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pic>
        <p:nvPicPr>
          <p:cNvPr id="548" name="Google Shape;548;p9" descr="&quot; &quot;"/>
          <p:cNvPicPr preferRelativeResize="0"/>
          <p:nvPr/>
        </p:nvPicPr>
        <p:blipFill>
          <a:blip r:embed="rId3">
            <a:alphaModFix/>
          </a:blip>
          <a:stretch>
            <a:fillRect/>
          </a:stretch>
        </p:blipFill>
        <p:spPr>
          <a:xfrm>
            <a:off x="6246178" y="1400534"/>
            <a:ext cx="3465601" cy="46404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10"/>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chemeClr val="dk1"/>
              </a:buClr>
              <a:buSzPts val="3600"/>
              <a:buFont typeface="Arial"/>
              <a:buNone/>
            </a:pPr>
            <a:endParaRPr dirty="0"/>
          </a:p>
          <a:p>
            <a:pPr marL="0" lvl="0" indent="0" algn="l" rtl="0">
              <a:lnSpc>
                <a:spcPct val="85000"/>
              </a:lnSpc>
              <a:spcBef>
                <a:spcPts val="0"/>
              </a:spcBef>
              <a:spcAft>
                <a:spcPts val="0"/>
              </a:spcAft>
              <a:buClr>
                <a:schemeClr val="dk1"/>
              </a:buClr>
              <a:buSzPts val="3600"/>
              <a:buFont typeface="Arial"/>
              <a:buNone/>
            </a:pPr>
            <a:endParaRPr dirty="0"/>
          </a:p>
          <a:p>
            <a:pPr marL="0" lvl="0" indent="0" algn="l" rtl="0">
              <a:lnSpc>
                <a:spcPct val="85000"/>
              </a:lnSpc>
              <a:spcBef>
                <a:spcPts val="0"/>
              </a:spcBef>
              <a:spcAft>
                <a:spcPts val="0"/>
              </a:spcAft>
              <a:buClr>
                <a:schemeClr val="dk1"/>
              </a:buClr>
              <a:buSzPts val="3600"/>
              <a:buFont typeface="Arial"/>
              <a:buNone/>
            </a:pPr>
            <a:r>
              <a:rPr lang="en-US" sz="3600" dirty="0"/>
              <a:t>Math at a Glance Document</a:t>
            </a:r>
            <a:endParaRPr sz="3600" dirty="0"/>
          </a:p>
          <a:p>
            <a:pPr marL="0" lvl="0" indent="0" algn="l" rtl="0">
              <a:lnSpc>
                <a:spcPct val="85000"/>
              </a:lnSpc>
              <a:spcBef>
                <a:spcPts val="0"/>
              </a:spcBef>
              <a:spcAft>
                <a:spcPts val="0"/>
              </a:spcAft>
              <a:buClr>
                <a:schemeClr val="dk1"/>
              </a:buClr>
              <a:buSzPts val="3600"/>
              <a:buFont typeface="Arial"/>
              <a:buNone/>
            </a:pPr>
            <a:endParaRPr dirty="0"/>
          </a:p>
        </p:txBody>
      </p:sp>
      <p:sp>
        <p:nvSpPr>
          <p:cNvPr id="554" name="Google Shape;554;p10"/>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pic>
        <p:nvPicPr>
          <p:cNvPr id="556" name="Google Shape;556;p10" descr="Sample agenda"/>
          <p:cNvPicPr preferRelativeResize="0"/>
          <p:nvPr/>
        </p:nvPicPr>
        <p:blipFill rotWithShape="1">
          <a:blip r:embed="rId3">
            <a:alphaModFix/>
          </a:blip>
          <a:srcRect/>
          <a:stretch/>
        </p:blipFill>
        <p:spPr>
          <a:xfrm>
            <a:off x="358568" y="1266740"/>
            <a:ext cx="6098794" cy="5047293"/>
          </a:xfrm>
          <a:prstGeom prst="rect">
            <a:avLst/>
          </a:prstGeom>
          <a:noFill/>
          <a:ln>
            <a:noFill/>
          </a:ln>
        </p:spPr>
      </p:pic>
      <p:sp>
        <p:nvSpPr>
          <p:cNvPr id="5" name="TextBox 4">
            <a:extLst>
              <a:ext uri="{FF2B5EF4-FFF2-40B4-BE49-F238E27FC236}">
                <a16:creationId xmlns:a16="http://schemas.microsoft.com/office/drawing/2014/main" xmlns="" id="{BE0546FD-D143-4077-BFD0-073CD8FA6F91}"/>
              </a:ext>
            </a:extLst>
          </p:cNvPr>
          <p:cNvSpPr txBox="1"/>
          <p:nvPr/>
        </p:nvSpPr>
        <p:spPr>
          <a:xfrm>
            <a:off x="6608189" y="1926617"/>
            <a:ext cx="3054285" cy="3108543"/>
          </a:xfrm>
          <a:prstGeom prst="rect">
            <a:avLst/>
          </a:prstGeom>
          <a:noFill/>
        </p:spPr>
        <p:txBody>
          <a:bodyPr wrap="square" rtlCol="0">
            <a:spAutoFit/>
          </a:bodyPr>
          <a:lstStyle/>
          <a:p>
            <a:r>
              <a:rPr lang="en-US" sz="2800" dirty="0">
                <a:solidFill>
                  <a:srgbClr val="072B62"/>
                </a:solidFill>
                <a:latin typeface="+mj-lt"/>
                <a:sym typeface="Georgia"/>
              </a:rPr>
              <a:t>Consider as we move forward how you might adapt these experiences if they were to be delivered virtually. </a:t>
            </a:r>
            <a:endParaRPr lang="en-US" sz="28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Digging Deeper</a:t>
            </a:r>
          </a:p>
        </p:txBody>
      </p:sp>
      <p:sp>
        <p:nvSpPr>
          <p:cNvPr id="563" name="Google Shape;563;p1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pic>
        <p:nvPicPr>
          <p:cNvPr id="565" name="Google Shape;565;p11" descr="Grades 2-3 Partitioning activity instructions"/>
          <p:cNvPicPr preferRelativeResize="0"/>
          <p:nvPr/>
        </p:nvPicPr>
        <p:blipFill rotWithShape="1">
          <a:blip r:embed="rId3">
            <a:alphaModFix/>
          </a:blip>
          <a:srcRect/>
          <a:stretch/>
        </p:blipFill>
        <p:spPr>
          <a:xfrm>
            <a:off x="4976631" y="1018094"/>
            <a:ext cx="4563890" cy="5210532"/>
          </a:xfrm>
          <a:prstGeom prst="rect">
            <a:avLst/>
          </a:prstGeom>
          <a:noFill/>
          <a:ln>
            <a:noFill/>
          </a:ln>
        </p:spPr>
      </p:pic>
      <p:pic>
        <p:nvPicPr>
          <p:cNvPr id="566" name="Google Shape;566;p11" descr="Grades K-1: Race to 100 Game Activity instructions"/>
          <p:cNvPicPr preferRelativeResize="0"/>
          <p:nvPr/>
        </p:nvPicPr>
        <p:blipFill rotWithShape="1">
          <a:blip r:embed="rId4">
            <a:alphaModFix/>
          </a:blip>
          <a:srcRect/>
          <a:stretch/>
        </p:blipFill>
        <p:spPr>
          <a:xfrm>
            <a:off x="904972" y="1018094"/>
            <a:ext cx="4198795" cy="5541939"/>
          </a:xfrm>
          <a:prstGeom prst="rect">
            <a:avLst/>
          </a:prstGeom>
          <a:noFill/>
          <a:ln>
            <a:noFill/>
          </a:ln>
        </p:spPr>
      </p:pic>
    </p:spTree>
  </p:cSld>
  <p:clrMapOvr>
    <a:masterClrMapping/>
  </p:clrMapOvr>
</p:sld>
</file>

<file path=ppt/theme/theme1.xml><?xml version="1.0" encoding="utf-8"?>
<a:theme xmlns:a="http://schemas.openxmlformats.org/drawingml/2006/main" name="KDE Templat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2020-03-29T04:00:00+00:00</Publication_x0020_Date>
    <Audience1 xmlns="3a62de7d-ba57-4f43-9dae-9623ba637be0"/>
    <_dlc_DocId xmlns="3a62de7d-ba57-4f43-9dae-9623ba637be0">KYED-536-811</_dlc_DocId>
    <_dlc_DocIdUrl xmlns="3a62de7d-ba57-4f43-9dae-9623ba637be0">
      <Url>https://www.education.ky.gov/curriculum/standards/kyacadstand/_layouts/15/DocIdRedir.aspx?ID=KYED-536-811</Url>
      <Description>KYED-536-811</Description>
    </_dlc_DocIdUrl>
  </documentManagement>
</p:properties>
</file>

<file path=customXml/itemProps1.xml><?xml version="1.0" encoding="utf-8"?>
<ds:datastoreItem xmlns:ds="http://schemas.openxmlformats.org/officeDocument/2006/customXml" ds:itemID="{346F3F9C-4F68-4C6E-A4B3-7861AA141CEE}"/>
</file>

<file path=customXml/itemProps2.xml><?xml version="1.0" encoding="utf-8"?>
<ds:datastoreItem xmlns:ds="http://schemas.openxmlformats.org/officeDocument/2006/customXml" ds:itemID="{ED4DAFD9-0F62-4C3D-BA0A-420666736FCA}"/>
</file>

<file path=customXml/itemProps3.xml><?xml version="1.0" encoding="utf-8"?>
<ds:datastoreItem xmlns:ds="http://schemas.openxmlformats.org/officeDocument/2006/customXml" ds:itemID="{C1D3ED5E-3BAB-476A-91B3-F8DE444F0147}"/>
</file>

<file path=customXml/itemProps4.xml><?xml version="1.0" encoding="utf-8"?>
<ds:datastoreItem xmlns:ds="http://schemas.openxmlformats.org/officeDocument/2006/customXml" ds:itemID="{50A28516-2F44-4270-97F0-13F010B03D8B}"/>
</file>

<file path=docProps/app.xml><?xml version="1.0" encoding="utf-8"?>
<Properties xmlns="http://schemas.openxmlformats.org/officeDocument/2006/extended-properties" xmlns:vt="http://schemas.openxmlformats.org/officeDocument/2006/docPropsVTypes">
  <TotalTime>454</TotalTime>
  <Words>5481</Words>
  <Application>Microsoft Macintosh PowerPoint</Application>
  <PresentationFormat>Widescreen</PresentationFormat>
  <Paragraphs>419</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Courier New</vt:lpstr>
      <vt:lpstr>Georgia</vt:lpstr>
      <vt:lpstr>Times New Roman</vt:lpstr>
      <vt:lpstr>Noto Sans Symbols</vt:lpstr>
      <vt:lpstr>Libre Franklin Medium</vt:lpstr>
      <vt:lpstr>KDE Template</vt:lpstr>
      <vt:lpstr>KY Family Math Night Educator  Training</vt:lpstr>
      <vt:lpstr>Our facilitators:                         </vt:lpstr>
      <vt:lpstr>Our sponsors:</vt:lpstr>
      <vt:lpstr>Our goals</vt:lpstr>
      <vt:lpstr>Our plan</vt:lpstr>
      <vt:lpstr>Review of Resources Available</vt:lpstr>
      <vt:lpstr>Facilitator guide</vt:lpstr>
      <vt:lpstr>  Math at a Glance Document </vt:lpstr>
      <vt:lpstr>Digging Deeper</vt:lpstr>
      <vt:lpstr>Why math?</vt:lpstr>
      <vt:lpstr>From the research</vt:lpstr>
      <vt:lpstr>Fmailes are math role models</vt:lpstr>
      <vt:lpstr>Growth mindset and math attitudes</vt:lpstr>
      <vt:lpstr>Math attitudes matter</vt:lpstr>
      <vt:lpstr>Shifting your mindset</vt:lpstr>
      <vt:lpstr>Opening presentation: Math attitudes and growth mindset</vt:lpstr>
      <vt:lpstr>When you think about learning math, which book is most like you? </vt:lpstr>
      <vt:lpstr>Math attitudes</vt:lpstr>
      <vt:lpstr>Adult attitudes toward math can influence a child’s math achievement </vt:lpstr>
      <vt:lpstr>Math mindset matters</vt:lpstr>
      <vt:lpstr>Praise effort and learning</vt:lpstr>
      <vt:lpstr>Another example</vt:lpstr>
      <vt:lpstr>How children react</vt:lpstr>
      <vt:lpstr>Take home message</vt:lpstr>
      <vt:lpstr>Discussion</vt:lpstr>
      <vt:lpstr>Kentucky Family Guides Review</vt:lpstr>
      <vt:lpstr>Family Guides The Kentucky Academic Standards (KAS) Family Guides have been developed to help families familiarize themselves with the content of each grade level’s standards. Each guide contains a standards overview for Reading &amp; Writing, Mathematics, Science and Social Studies.</vt:lpstr>
      <vt:lpstr>Family Guides</vt:lpstr>
      <vt:lpstr>A Closer Look at the Math Stations</vt:lpstr>
      <vt:lpstr>Station Layout</vt:lpstr>
      <vt:lpstr>Station 1: Geometry</vt:lpstr>
      <vt:lpstr>Instructions &amp; Family Prompts are Included</vt:lpstr>
      <vt:lpstr>Station 2: Operations and Algebraic Thinking</vt:lpstr>
      <vt:lpstr>Station 3: Number and Operations in Base Ten</vt:lpstr>
      <vt:lpstr>Station 4: Measurement &amp; Data</vt:lpstr>
      <vt:lpstr>Implementation considerations</vt:lpstr>
      <vt:lpstr>Collaborating with your colleagues</vt:lpstr>
      <vt:lpstr>Facilitating KY Family Math Night </vt:lpstr>
      <vt:lpstr>Action planning</vt:lpstr>
      <vt:lpstr>Key considerations for planning</vt:lpstr>
      <vt:lpstr>KY Family Math Night Action Planning Template</vt:lpstr>
      <vt:lpstr>Digital family engagement strategies</vt:lpstr>
      <vt:lpstr>5 Things to Know Before You Go</vt:lpstr>
      <vt:lpstr>Please let us know about your experience at KY Family Math Night!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Language Standards</dc:title>
  <dc:creator>Pickerill, Leann - Division of Program Standards</dc:creator>
  <cp:lastModifiedBy>Caryn K Davidson</cp:lastModifiedBy>
  <cp:revision>28</cp:revision>
  <dcterms:created xsi:type="dcterms:W3CDTF">2017-09-11T15:12:11Z</dcterms:created>
  <dcterms:modified xsi:type="dcterms:W3CDTF">2020-03-29T19:43:23Z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e1fb8fe3-d559-46b9-a6f9-3ce191afb6e3</vt:lpwstr>
  </property>
</Properties>
</file>