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notesSlides/notesSlide50.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9.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3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core.xml" ContentType="application/vnd.openxmlformats-package.core-properties+xml"/>
  <Override PartName="/ppt/revisionInfo.xml" ContentType="application/vnd.ms-powerpoint.revisioninfo+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4"/>
    <p:sldMasterId id="2147483672" r:id="rId5"/>
  </p:sldMasterIdLst>
  <p:notesMasterIdLst>
    <p:notesMasterId r:id="rId58"/>
  </p:notesMasterIdLst>
  <p:sldIdLst>
    <p:sldId id="256" r:id="rId6"/>
    <p:sldId id="338" r:id="rId7"/>
    <p:sldId id="339" r:id="rId8"/>
    <p:sldId id="340" r:id="rId9"/>
    <p:sldId id="264" r:id="rId10"/>
    <p:sldId id="265" r:id="rId11"/>
    <p:sldId id="261" r:id="rId12"/>
    <p:sldId id="257" r:id="rId13"/>
    <p:sldId id="267" r:id="rId14"/>
    <p:sldId id="270" r:id="rId15"/>
    <p:sldId id="271"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3" r:id="rId56"/>
    <p:sldId id="341" r:id="rId57"/>
  </p:sldIdLst>
  <p:sldSz cx="9144000" cy="5143500" type="screen16x9"/>
  <p:notesSz cx="6858000" cy="9144000"/>
  <p:embeddedFontLst>
    <p:embeddedFont>
      <p:font typeface="Century Gothic" panose="020B0502020202020204" pitchFamily="34" charset="0"/>
      <p:regular r:id="rId59"/>
      <p:bold r:id="rId60"/>
      <p:italic r:id="rId61"/>
      <p:boldItalic r:id="rId62"/>
    </p:embeddedFont>
    <p:embeddedFont>
      <p:font typeface="Franklin Gothic" panose="020B0604020202020204" charset="0"/>
      <p:bold r:id="rId63"/>
    </p:embeddedFont>
    <p:embeddedFont>
      <p:font typeface="Libre Franklin" pitchFamily="2" charset="0"/>
      <p:regular r:id="rId64"/>
      <p:bold r:id="rId65"/>
      <p:italic r:id="rId66"/>
      <p:boldItalic r:id="rId67"/>
    </p:embeddedFont>
    <p:embeddedFont>
      <p:font typeface="Libre Franklin Medium" pitchFamily="2"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F3EA"/>
    <a:srgbClr val="0577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ED497E-B495-CFE2-F772-008C53C900C9}" v="33" dt="2025-04-22T15:08:42.028"/>
    <p1510:client id="{DDC03A10-2BB3-695D-2295-00B52757279A}" v="4" dt="2025-04-22T14:24:42.174"/>
  </p1510:revLst>
</p1510:revInfo>
</file>

<file path=ppt/tableStyles.xml><?xml version="1.0" encoding="utf-8"?>
<a:tblStyleLst xmlns:a="http://schemas.openxmlformats.org/drawingml/2006/main" def="{3E6FF6EE-AEBD-4A41-84B7-8B4A148986E0}">
  <a:tblStyle styleId="{3E6FF6EE-AEBD-4A41-84B7-8B4A148986E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B168C9A-8045-48CB-86C8-AAF18D4FE93D}" styleName="Table_1">
    <a:wholeTbl>
      <a:tcTxStyle b="off" i="off">
        <a:font>
          <a:latin typeface="Franklin Gothic Book"/>
          <a:ea typeface="Franklin Gothic Book"/>
          <a:cs typeface="Franklin Gothic Book"/>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04FC444-A235-47F1-8460-04742503A8E0}"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56540" autoAdjust="0"/>
  </p:normalViewPr>
  <p:slideViewPr>
    <p:cSldViewPr snapToGrid="0">
      <p:cViewPr varScale="1">
        <p:scale>
          <a:sx n="56" d="100"/>
          <a:sy n="56" d="100"/>
        </p:scale>
        <p:origin x="1190" y="43"/>
      </p:cViewPr>
      <p:guideLst>
        <p:guide orient="horz" pos="1620"/>
        <p:guide pos="2880"/>
      </p:guideLst>
    </p:cSldViewPr>
  </p:slideViewPr>
  <p:outlineViewPr>
    <p:cViewPr>
      <p:scale>
        <a:sx n="33" d="100"/>
        <a:sy n="33" d="100"/>
      </p:scale>
      <p:origin x="0" y="0"/>
    </p:cViewPr>
  </p:outlin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5.fntdata"/><Relationship Id="rId68" Type="http://schemas.openxmlformats.org/officeDocument/2006/relationships/font" Target="fonts/font10.fntdata"/><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font" Target="fonts/font3.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customXml" Target="../customXml/item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font" Target="fonts/font13.fntdata"/><Relationship Id="rId2" Type="http://schemas.openxmlformats.org/officeDocument/2006/relationships/customXml" Target="../customXml/item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ELATeam@education.ky.gov"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education.ky.gov/curriculum/standards/kyacadstand/Documents/Reading_and_Writing_Instructional_Resources_Consumer_Guide.pdf"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education.ky.gov/curriculum/standards/kyacadstand/Documents/Kentucky%E2%80%99s_Interdisciplinary_Literacy_Practices_in_Action_Participant_Guide.docx" TargetMode="External"/><Relationship Id="rId4" Type="http://schemas.openxmlformats.org/officeDocument/2006/relationships/hyperlink" Target="mailto:ELATeam@education.ky.gov"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ducation.ky.gov/curriculum/standards/kyacadstand/Documents/Reading_and_Writing_Instructional_Resources_Consumer_Guide.pdf"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mailto:ELATeam@education.ky.gov"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nichd.nih.gov/sites/default/files/publications/pubs/documents/adolescent_literacy07.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readingrockets.org/topics/about-reading/articles/simple-view-readin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readingrockets.org/topics/about-reading/articles/simple-view-reading"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products.brookespublishing.com/cw_Contributorinfo.aspx?ContribID=2182&amp;Name=Carolyn+Denton,Ph.D." TargetMode="External"/><Relationship Id="rId7" Type="http://schemas.openxmlformats.org/officeDocument/2006/relationships/hyperlink" Target="https://products.brookespublishing.com/cw_Contributorinfo.aspx?ContribID=4113&amp;Name=Deborah+Reed,Ed.D."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products.brookespublishing.com/cw_Contributorinfo.aspx?ContribID=4111&amp;Name=Deanna+Bryan" TargetMode="External"/><Relationship Id="rId5" Type="http://schemas.openxmlformats.org/officeDocument/2006/relationships/hyperlink" Target="https://products.brookespublishing.com/cw_Contributorinfo.aspx?ContribID=4112&amp;Name=Jade+Wexler,Ph.D." TargetMode="External"/><Relationship Id="rId4" Type="http://schemas.openxmlformats.org/officeDocument/2006/relationships/hyperlink" Target="https://products.brookespublishing.com/cw_Contributorinfo.aspx?ContribID=2112&amp;Name=Sharon+Vaughn,Ph.D."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products.brookespublishing.com/cw_Contributorinfo.aspx?ContribID=2182&amp;Name=Carolyn+Denton,Ph.D." TargetMode="External"/><Relationship Id="rId7" Type="http://schemas.openxmlformats.org/officeDocument/2006/relationships/hyperlink" Target="https://products.brookespublishing.com/cw_Contributorinfo.aspx?ContribID=4113&amp;Name=Deborah+Reed,Ed.D."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products.brookespublishing.com/cw_Contributorinfo.aspx?ContribID=4111&amp;Name=Deanna+Bryan" TargetMode="External"/><Relationship Id="rId5" Type="http://schemas.openxmlformats.org/officeDocument/2006/relationships/hyperlink" Target="https://products.brookespublishing.com/cw_Contributorinfo.aspx?ContribID=4112&amp;Name=Jade+Wexler,Ph.D." TargetMode="External"/><Relationship Id="rId4" Type="http://schemas.openxmlformats.org/officeDocument/2006/relationships/hyperlink" Target="https://products.brookespublishing.com/cw_Contributorinfo.aspx?ContribID=2112&amp;Name=Sharon+Vaughn,Ph.D."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93580b67f5_1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93580b67f5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rtl="0" fontAlgn="base">
              <a:buNone/>
            </a:pPr>
            <a:r>
              <a:rPr lang="en-US" b="1" i="0" u="sng" dirty="0">
                <a:solidFill>
                  <a:srgbClr val="000000"/>
                </a:solidFill>
                <a:effectLst/>
                <a:latin typeface="Helvetica Neue"/>
              </a:rPr>
              <a:t>Guiding Notes:</a:t>
            </a:r>
            <a:r>
              <a:rPr lang="en-US" b="0" i="0" u="sng" dirty="0">
                <a:solidFill>
                  <a:srgbClr val="444444"/>
                </a:solidFill>
                <a:effectLst/>
                <a:latin typeface="Helvetica Neue"/>
              </a:rPr>
              <a:t>​</a:t>
            </a:r>
            <a:endParaRPr lang="en-US" b="0" i="0" u="sng" strike="noStrike" dirty="0">
              <a:solidFill>
                <a:srgbClr val="444444"/>
              </a:solidFill>
              <a:effectLst/>
              <a:latin typeface="Calibri" panose="020F0502020204030204" pitchFamily="34" charset="0"/>
            </a:endParaRPr>
          </a:p>
          <a:p>
            <a:pPr marL="158750" indent="0" algn="l" rtl="0" fontAlgn="base">
              <a:buNone/>
            </a:pPr>
            <a:r>
              <a:rPr lang="en-US" b="0" i="0" u="none" strike="noStrike" dirty="0">
                <a:solidFill>
                  <a:srgbClr val="000000"/>
                </a:solidFill>
                <a:effectLst/>
                <a:latin typeface="Helvetica Neue"/>
              </a:rPr>
              <a:t>Welcome! Please see the Notes section of slides 2 and 3 for extensive planning and facilitation considerations:</a:t>
            </a:r>
            <a:r>
              <a:rPr lang="en-US" b="0" i="0" dirty="0">
                <a:solidFill>
                  <a:srgbClr val="444444"/>
                </a:solidFill>
                <a:effectLst/>
                <a:latin typeface="Helvetica Neue"/>
              </a:rPr>
              <a:t>​</a:t>
            </a:r>
            <a:endParaRPr lang="en-US" b="0" i="0" dirty="0">
              <a:solidFill>
                <a:srgbClr val="444444"/>
              </a:solidFill>
              <a:effectLst/>
              <a:latin typeface="Calibri" panose="020F0502020204030204" pitchFamily="34" charset="0"/>
            </a:endParaRPr>
          </a:p>
          <a:p>
            <a:pPr lvl="1" algn="l" rtl="0" fontAlgn="base">
              <a:buFont typeface="Arial" panose="020B0604020202020204" pitchFamily="34" charset="0"/>
              <a:buChar char="•"/>
            </a:pPr>
            <a:r>
              <a:rPr lang="en-US" sz="1800" b="0" i="0" u="none" strike="noStrike" dirty="0">
                <a:solidFill>
                  <a:srgbClr val="000000"/>
                </a:solidFill>
                <a:effectLst/>
                <a:latin typeface="Helvetica Neue"/>
              </a:rPr>
              <a:t>Slide 2: A Note to Facilitators Leading a Group</a:t>
            </a:r>
            <a:r>
              <a:rPr lang="en-US" sz="1800" b="0" i="0" dirty="0">
                <a:solidFill>
                  <a:srgbClr val="444444"/>
                </a:solidFill>
                <a:effectLst/>
                <a:latin typeface="Helvetica Neue"/>
              </a:rPr>
              <a:t>​</a:t>
            </a:r>
            <a:endParaRPr lang="en-US" sz="1800" b="0" i="0" dirty="0">
              <a:solidFill>
                <a:srgbClr val="444444"/>
              </a:solidFill>
              <a:effectLst/>
              <a:latin typeface="Arial" panose="020B0604020202020204" pitchFamily="34" charset="0"/>
            </a:endParaRPr>
          </a:p>
          <a:p>
            <a:pPr lvl="1" algn="l" rtl="0" fontAlgn="base">
              <a:buFont typeface="Arial" panose="020B0604020202020204" pitchFamily="34" charset="0"/>
              <a:buChar char="•"/>
            </a:pPr>
            <a:r>
              <a:rPr lang="en-US" sz="1800" b="0" i="0" u="none" strike="noStrike" dirty="0">
                <a:solidFill>
                  <a:srgbClr val="000000"/>
                </a:solidFill>
                <a:effectLst/>
                <a:latin typeface="Helvetica Neue"/>
              </a:rPr>
              <a:t>Slide 3: A Note to Individuals Completing This Series</a:t>
            </a:r>
            <a:r>
              <a:rPr lang="en-US" sz="1800" b="0" i="0" dirty="0">
                <a:solidFill>
                  <a:srgbClr val="444444"/>
                </a:solidFill>
                <a:effectLst/>
                <a:latin typeface="Helvetica Neue"/>
              </a:rPr>
              <a:t>​</a:t>
            </a:r>
            <a:endParaRPr lang="en-US" sz="1800" b="0" i="0" dirty="0">
              <a:solidFill>
                <a:srgbClr val="444444"/>
              </a:solidFill>
              <a:effectLst/>
              <a:latin typeface="Arial" panose="020B0604020202020204" pitchFamily="34" charset="0"/>
            </a:endParaRPr>
          </a:p>
          <a:p>
            <a:pPr marL="158750" indent="0" algn="l" rtl="0" fontAlgn="base">
              <a:buNone/>
            </a:pPr>
            <a:endParaRPr lang="en-US" b="0" i="0" u="none" strike="noStrike" dirty="0">
              <a:solidFill>
                <a:srgbClr val="444444"/>
              </a:solidFill>
              <a:effectLst/>
              <a:latin typeface="Helvetica Neue"/>
            </a:endParaRPr>
          </a:p>
          <a:p>
            <a:pPr marL="158750" indent="0" algn="l" rtl="0" fontAlgn="base">
              <a:buNone/>
            </a:pPr>
            <a:r>
              <a:rPr lang="en-US" b="0" i="0" u="none" strike="noStrike" dirty="0">
                <a:solidFill>
                  <a:srgbClr val="000000"/>
                </a:solidFill>
                <a:effectLst/>
                <a:latin typeface="Helvetica Neue"/>
              </a:rPr>
              <a:t>Please contact </a:t>
            </a:r>
            <a:r>
              <a:rPr lang="en-US" b="0" i="0" u="sng" strike="noStrike" dirty="0">
                <a:solidFill>
                  <a:srgbClr val="0563C1"/>
                </a:solidFill>
                <a:effectLst/>
                <a:latin typeface="Helvetica Neue"/>
                <a:hlinkClick r:id="rId3"/>
              </a:rPr>
              <a:t>ELATeam@education.ky.gov</a:t>
            </a:r>
            <a:r>
              <a:rPr lang="en-US" b="0" i="0" u="none" strike="noStrike" dirty="0">
                <a:solidFill>
                  <a:srgbClr val="000000"/>
                </a:solidFill>
                <a:effectLst/>
                <a:latin typeface="Helvetica Neue"/>
              </a:rPr>
              <a:t> with any questions. </a:t>
            </a:r>
            <a:r>
              <a:rPr lang="en-US" b="0" i="0" dirty="0">
                <a:solidFill>
                  <a:srgbClr val="444444"/>
                </a:solidFill>
                <a:effectLst/>
                <a:latin typeface="Helvetica Neue"/>
              </a:rPr>
              <a:t>​</a:t>
            </a:r>
            <a:endParaRPr lang="en-US" b="0" i="0" dirty="0">
              <a:solidFill>
                <a:srgbClr val="444444"/>
              </a:solidFill>
              <a:effectLst/>
              <a:latin typeface="Calibri" panose="020F0502020204030204" pitchFamily="34" charset="0"/>
            </a:endParaRPr>
          </a:p>
          <a:p>
            <a:pPr marL="0" lvl="0" indent="0" algn="l" rtl="0">
              <a:spcBef>
                <a:spcPts val="0"/>
              </a:spcBef>
              <a:spcAft>
                <a:spcPts val="0"/>
              </a:spcAft>
              <a:buNone/>
            </a:pPr>
            <a:endParaRPr lang="en-US" b="0" u="none"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93349b634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93349b634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US" b="1" i="0" u="sng" dirty="0">
                <a:solidFill>
                  <a:srgbClr val="000000"/>
                </a:solidFill>
                <a:effectLst/>
                <a:latin typeface="Helvetica Neue"/>
              </a:rPr>
              <a:t>Guiding Notes:</a:t>
            </a:r>
            <a:r>
              <a:rPr lang="en-US" b="0" i="0" u="sng" dirty="0">
                <a:solidFill>
                  <a:srgbClr val="444444"/>
                </a:solidFill>
                <a:effectLst/>
                <a:latin typeface="Helvetica Neue"/>
              </a:rPr>
              <a:t>​</a:t>
            </a:r>
            <a:endParaRPr lang="en-US" b="0" i="0" u="sng" strike="noStrike" dirty="0">
              <a:solidFill>
                <a:srgbClr val="444444"/>
              </a:solidFill>
              <a:effectLst/>
              <a:latin typeface="Calibri" panose="020F0502020204030204" pitchFamily="34" charset="0"/>
            </a:endParaRPr>
          </a:p>
          <a:p>
            <a:pPr marL="0" lvl="0" indent="0" algn="l" rtl="0">
              <a:lnSpc>
                <a:spcPct val="90000"/>
              </a:lnSpc>
              <a:spcBef>
                <a:spcPts val="800"/>
              </a:spcBef>
              <a:spcAft>
                <a:spcPts val="0"/>
              </a:spcAft>
              <a:buNone/>
            </a:pPr>
            <a:r>
              <a:rPr lang="en" dirty="0">
                <a:solidFill>
                  <a:schemeClr val="dk1"/>
                </a:solidFill>
                <a:latin typeface="Franklin Gothic"/>
                <a:ea typeface="Franklin Gothic"/>
                <a:cs typeface="Franklin Gothic"/>
                <a:sym typeface="Franklin Gothic"/>
              </a:rPr>
              <a:t>The text for this series is available free online and can be printed for individuals to access and study for each session.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ea3c86734d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ea3c86734d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US" sz="900" b="1" i="0" u="sng" dirty="0">
                <a:solidFill>
                  <a:srgbClr val="000000"/>
                </a:solidFill>
                <a:effectLst/>
                <a:latin typeface="Helvetica Neue"/>
              </a:rPr>
              <a:t>Guiding Notes:</a:t>
            </a:r>
            <a:r>
              <a:rPr lang="en-US" sz="900" b="0" i="0" u="sng" dirty="0">
                <a:solidFill>
                  <a:srgbClr val="444444"/>
                </a:solidFill>
                <a:effectLst/>
                <a:latin typeface="Helvetica Neue"/>
              </a:rPr>
              <a:t>​</a:t>
            </a:r>
            <a:endParaRPr lang="en-US" sz="900" b="0" i="0" u="sng" strike="noStrike" dirty="0">
              <a:solidFill>
                <a:srgbClr val="444444"/>
              </a:solidFill>
              <a:effectLst/>
              <a:latin typeface="Calibri" panose="020F0502020204030204" pitchFamily="34" charset="0"/>
            </a:endParaRPr>
          </a:p>
          <a:p>
            <a:pPr marL="0" lvl="0" indent="0" algn="l" rtl="0">
              <a:lnSpc>
                <a:spcPct val="90000"/>
              </a:lnSpc>
              <a:spcBef>
                <a:spcPts val="800"/>
              </a:spcBef>
              <a:spcAft>
                <a:spcPts val="0"/>
              </a:spcAft>
              <a:buNone/>
            </a:pPr>
            <a:r>
              <a:rPr lang="en-US" sz="900" dirty="0"/>
              <a:t>This slide outlines the recommendations provided in the IES Practice Guide. This series will address each of these recommendations. </a:t>
            </a:r>
            <a:endParaRPr sz="9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93349b6347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93349b6347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u="sng" dirty="0">
                <a:solidFill>
                  <a:srgbClr val="000000"/>
                </a:solidFill>
                <a:effectLst/>
                <a:latin typeface="Helvetica Neue"/>
              </a:rPr>
              <a:t>Guiding Notes:</a:t>
            </a:r>
            <a:r>
              <a:rPr lang="en-US" b="0" i="0" u="sng" dirty="0">
                <a:solidFill>
                  <a:srgbClr val="444444"/>
                </a:solidFill>
                <a:effectLst/>
                <a:latin typeface="Helvetica Neue"/>
              </a:rPr>
              <a:t>​</a:t>
            </a:r>
            <a:endParaRPr lang="en-US" b="0" i="0" u="sng" strike="noStrike" dirty="0">
              <a:solidFill>
                <a:srgbClr val="444444"/>
              </a:solidFill>
              <a:effectLst/>
              <a:latin typeface="Calibri" panose="020F0502020204030204" pitchFamily="34" charset="0"/>
            </a:endParaRPr>
          </a:p>
          <a:p>
            <a:pPr marL="0" lvl="0" indent="0" algn="l" rtl="0">
              <a:spcBef>
                <a:spcPts val="0"/>
              </a:spcBef>
              <a:spcAft>
                <a:spcPts val="0"/>
              </a:spcAft>
              <a:buNone/>
            </a:pPr>
            <a:r>
              <a:rPr lang="en-US" dirty="0"/>
              <a:t>These are the topics that will be addressed in this session. </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856e226b85_0_3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g2856e226b85_0_36: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200" b="1" i="0" u="sng" dirty="0">
                <a:solidFill>
                  <a:srgbClr val="000000"/>
                </a:solidFill>
                <a:effectLst/>
                <a:latin typeface="Helvetica Neue"/>
              </a:rPr>
              <a:t>Guiding Notes:</a:t>
            </a:r>
            <a:r>
              <a:rPr lang="en-US" sz="1200" b="0" i="0" u="sng" dirty="0">
                <a:solidFill>
                  <a:srgbClr val="444444"/>
                </a:solidFill>
                <a:effectLst/>
                <a:latin typeface="Helvetica Neue"/>
              </a:rPr>
              <a:t>​</a:t>
            </a:r>
            <a:endParaRPr lang="en-US" sz="1200" b="0" i="0" u="none" dirty="0">
              <a:solidFill>
                <a:srgbClr val="444444"/>
              </a:solidFill>
              <a:effectLst/>
              <a:latin typeface="Helvetica Neue"/>
            </a:endParaRP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200" b="0" i="0" u="none" strike="noStrike" dirty="0">
                <a:solidFill>
                  <a:srgbClr val="444444"/>
                </a:solidFill>
                <a:effectLst/>
                <a:latin typeface="Helvetica Neue"/>
              </a:rPr>
              <a:t>This slide demonstrates the asset-based framing this series strives to uphold for middle and high school students who may not yet be proficient readers. </a:t>
            </a: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endParaRPr lang="en-US" sz="1200" b="0" i="0" u="none" strike="noStrike" dirty="0">
              <a:solidFill>
                <a:srgbClr val="444444"/>
              </a:solidFill>
              <a:effectLst/>
              <a:latin typeface="Helvetica Neue"/>
            </a:endParaRP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200" b="0" i="0" u="none" strike="noStrike" dirty="0">
                <a:solidFill>
                  <a:srgbClr val="444444"/>
                </a:solidFill>
                <a:effectLst/>
                <a:latin typeface="Helvetica Neue"/>
              </a:rPr>
              <a:t>The acronym HQIR stands for high-quality instructional resources. To learn more about HQIRs and their importance for ensuring opportunity and access to grade-level learning for all students, see the HQIR Webpage on KyStandards.org:</a:t>
            </a: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200" b="0" i="0" u="none" strike="noStrike" dirty="0">
                <a:solidFill>
                  <a:srgbClr val="444444"/>
                </a:solidFill>
                <a:effectLst/>
                <a:latin typeface="Helvetica Neue"/>
              </a:rPr>
              <a:t>https://kystandards.org/standards-resources/inst-mats-align-rubrics/ </a:t>
            </a: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endParaRPr lang="en-US" sz="1200" b="0" i="0" u="none" strike="noStrike" dirty="0">
              <a:solidFill>
                <a:srgbClr val="444444"/>
              </a:solidFill>
              <a:effectLst/>
              <a:latin typeface="Helvetica Neue"/>
            </a:endParaRP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endParaRPr lang="en-US" sz="1200" b="0" i="0" u="sng" strike="noStrike" dirty="0">
              <a:solidFill>
                <a:srgbClr val="444444"/>
              </a:solidFill>
              <a:effectLst/>
              <a:latin typeface="Calibri" panose="020F0502020204030204" pitchFamily="34" charset="0"/>
            </a:endParaRPr>
          </a:p>
          <a:p>
            <a:pPr marL="0" lvl="0" indent="0" algn="l" rtl="0">
              <a:lnSpc>
                <a:spcPct val="115000"/>
              </a:lnSpc>
              <a:spcBef>
                <a:spcPts val="0"/>
              </a:spcBef>
              <a:spcAft>
                <a:spcPts val="0"/>
              </a:spcAft>
              <a:buClr>
                <a:schemeClr val="dk1"/>
              </a:buClr>
              <a:buSzPts val="1100"/>
              <a:buFont typeface="Arial"/>
              <a:buNone/>
            </a:pPr>
            <a:endParaRPr sz="1200" b="1" dirty="0">
              <a:solidFill>
                <a:srgbClr val="444444"/>
              </a:solidFill>
              <a:highlight>
                <a:srgbClr val="EDEBE9"/>
              </a:highlight>
            </a:endParaRPr>
          </a:p>
          <a:p>
            <a:pPr marL="0" lvl="0" indent="0" algn="l" rtl="0">
              <a:spcBef>
                <a:spcPts val="816"/>
              </a:spcBef>
              <a:spcAft>
                <a:spcPts val="0"/>
              </a:spcAft>
              <a:buNone/>
            </a:pPr>
            <a:endParaRPr dirty="0"/>
          </a:p>
        </p:txBody>
      </p:sp>
      <p:sp>
        <p:nvSpPr>
          <p:cNvPr id="268" name="Google Shape;268;g2856e226b85_0_36: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856e226b85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856e226b8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Guiding Notes: </a:t>
            </a:r>
          </a:p>
          <a:p>
            <a:pPr marL="0" lvl="0" indent="0" algn="l" rtl="0">
              <a:spcBef>
                <a:spcPts val="0"/>
              </a:spcBef>
              <a:spcAft>
                <a:spcPts val="0"/>
              </a:spcAft>
              <a:buNone/>
            </a:pPr>
            <a:r>
              <a:rPr lang="en" b="0" i="0" u="none" dirty="0"/>
              <a:t>If completing this series individually, spend some time reflecting on an individual who matches the description above. </a:t>
            </a:r>
          </a:p>
          <a:p>
            <a:pPr marL="0" lvl="0" indent="0" algn="l" rtl="0">
              <a:spcBef>
                <a:spcPts val="0"/>
              </a:spcBef>
              <a:spcAft>
                <a:spcPts val="0"/>
              </a:spcAft>
              <a:buNone/>
            </a:pPr>
            <a:endParaRPr lang="en" b="0" i="0" u="none" dirty="0"/>
          </a:p>
          <a:p>
            <a:pPr marL="0" lvl="0" indent="0" algn="l" rtl="0">
              <a:spcBef>
                <a:spcPts val="0"/>
              </a:spcBef>
              <a:spcAft>
                <a:spcPts val="0"/>
              </a:spcAft>
              <a:buNone/>
            </a:pPr>
            <a:r>
              <a:rPr lang="en" b="0" i="0" u="none" dirty="0"/>
              <a:t>If completing this series as a group, spend some time sharing the stories of the individuals who match the description above.</a:t>
            </a:r>
          </a:p>
          <a:p>
            <a:pPr marL="0" lvl="0" indent="0" algn="l" rtl="0">
              <a:spcBef>
                <a:spcPts val="0"/>
              </a:spcBef>
              <a:spcAft>
                <a:spcPts val="0"/>
              </a:spcAft>
              <a:buNone/>
            </a:pPr>
            <a:endParaRPr lang="en" b="0" i="0" u="none" dirty="0"/>
          </a:p>
          <a:p>
            <a:pPr marL="0" lvl="0" indent="0" algn="l" rtl="0">
              <a:spcBef>
                <a:spcPts val="0"/>
              </a:spcBef>
              <a:spcAft>
                <a:spcPts val="0"/>
              </a:spcAft>
              <a:buNone/>
            </a:pPr>
            <a:r>
              <a:rPr lang="en" b="1" i="0" u="sng" dirty="0"/>
              <a:t>Possible Extension Questions:</a:t>
            </a:r>
            <a:endParaRPr lang="en" b="0" i="0" u="none" dirty="0"/>
          </a:p>
          <a:p>
            <a:pPr marL="0" lvl="0" indent="0" algn="l" rtl="0">
              <a:spcBef>
                <a:spcPts val="0"/>
              </a:spcBef>
              <a:spcAft>
                <a:spcPts val="0"/>
              </a:spcAft>
              <a:buNone/>
            </a:pPr>
            <a:r>
              <a:rPr lang="en" b="0" i="0" u="none" dirty="0"/>
              <a:t>How did these challenges impact their ability to be successful at school or in other settings?</a:t>
            </a:r>
          </a:p>
          <a:p>
            <a:pPr marL="0" lvl="0" indent="0" algn="l" rtl="0">
              <a:spcBef>
                <a:spcPts val="0"/>
              </a:spcBef>
              <a:spcAft>
                <a:spcPts val="0"/>
              </a:spcAft>
              <a:buNone/>
            </a:pPr>
            <a:r>
              <a:rPr lang="en" b="0" i="0" u="none" dirty="0"/>
              <a:t>What kinds of supports might they have needed that they didn’t have access to?</a:t>
            </a:r>
          </a:p>
          <a:p>
            <a:pPr marL="0" lvl="0" indent="0" algn="l" rtl="0">
              <a:spcBef>
                <a:spcPts val="0"/>
              </a:spcBef>
              <a:spcAft>
                <a:spcPts val="0"/>
              </a:spcAft>
              <a:buNone/>
            </a:pPr>
            <a:endParaRPr lang="en" b="1" i="0" u="sng" dirty="0"/>
          </a:p>
          <a:p>
            <a:pPr marL="0" lvl="0" indent="0" algn="l" rtl="0">
              <a:spcBef>
                <a:spcPts val="0"/>
              </a:spcBef>
              <a:spcAft>
                <a:spcPts val="0"/>
              </a:spcAft>
              <a:buNone/>
            </a:pPr>
            <a:endParaRPr lang="en" b="0" u="sng"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856e226b85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856e226b85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Guiding Notes: </a:t>
            </a:r>
          </a:p>
          <a:p>
            <a:pPr marL="0" lvl="0" indent="0" algn="l" rtl="0">
              <a:spcBef>
                <a:spcPts val="0"/>
              </a:spcBef>
              <a:spcAft>
                <a:spcPts val="0"/>
              </a:spcAft>
              <a:buNone/>
            </a:pPr>
            <a:r>
              <a:rPr lang="en" b="0" u="none" dirty="0"/>
              <a:t>This portion of the session intends to simulate what striving readers experience when they only comprehend 85% of a text.</a:t>
            </a:r>
          </a:p>
          <a:p>
            <a:pPr marL="0" lvl="0" indent="0" algn="l" rtl="0">
              <a:spcBef>
                <a:spcPts val="0"/>
              </a:spcBef>
              <a:spcAft>
                <a:spcPts val="0"/>
              </a:spcAft>
              <a:buNone/>
            </a:pPr>
            <a:endParaRPr lang="en" b="0" u="none" dirty="0"/>
          </a:p>
          <a:p>
            <a:pPr marL="0" lvl="0" indent="0" algn="l" rtl="0">
              <a:spcBef>
                <a:spcPts val="0"/>
              </a:spcBef>
              <a:spcAft>
                <a:spcPts val="0"/>
              </a:spcAft>
              <a:buNone/>
            </a:pPr>
            <a:r>
              <a:rPr lang="en" b="0" u="none" dirty="0"/>
              <a:t>N</a:t>
            </a:r>
            <a:r>
              <a:rPr lang="en-US" b="0" u="none" dirty="0" err="1"/>
              <a:t>ote</a:t>
            </a:r>
            <a:r>
              <a:rPr lang="en-US" b="0" u="none" dirty="0"/>
              <a:t> that this passage is adapted from </a:t>
            </a:r>
            <a:r>
              <a:rPr lang="en-US" b="0" i="1" u="none" dirty="0" err="1"/>
              <a:t>myPerspectives</a:t>
            </a:r>
            <a:r>
              <a:rPr lang="en-US" b="0" i="0" u="none" dirty="0"/>
              <a:t> Grade 9, Unit 1. </a:t>
            </a:r>
            <a:r>
              <a:rPr lang="en-US" b="0" i="1" u="none" dirty="0" err="1"/>
              <a:t>myPerspectives</a:t>
            </a:r>
            <a:r>
              <a:rPr lang="en-US" b="0" i="0" u="none" dirty="0"/>
              <a:t> is a green-rated high-quality instructional resource (HQIR).  </a:t>
            </a:r>
            <a:endParaRPr lang="en" b="0" u="none"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856e226b85_0_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856e226b85_0_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i="0" u="sng" dirty="0"/>
              <a:t>Guiding Notes:</a:t>
            </a:r>
            <a:endParaRPr lang="en-US" b="1" i="0" u="none" dirty="0"/>
          </a:p>
          <a:p>
            <a:pPr marL="0" lvl="0" indent="0" algn="l" rtl="0">
              <a:spcBef>
                <a:spcPts val="0"/>
              </a:spcBef>
              <a:spcAft>
                <a:spcPts val="0"/>
              </a:spcAft>
              <a:buNone/>
            </a:pPr>
            <a:r>
              <a:rPr lang="en-US" b="0" i="0" u="none" dirty="0"/>
              <a:t>Take a few moments to make meaning of this text with only 85% of the language. Imagine what this experience is like for striving middle and high school readers expected to discuss, write or answer multiple choice questions about the passage. </a:t>
            </a:r>
            <a:endParaRPr b="0" i="0" u="sng"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fcf27d4ac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fcf27d4ac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i="0" u="sng" dirty="0"/>
              <a:t>Guiding Notes:</a:t>
            </a:r>
          </a:p>
          <a:p>
            <a:pPr marL="0" lvl="0" indent="0" algn="l" rtl="0">
              <a:spcBef>
                <a:spcPts val="0"/>
              </a:spcBef>
              <a:spcAft>
                <a:spcPts val="0"/>
              </a:spcAft>
              <a:buNone/>
            </a:pPr>
            <a:r>
              <a:rPr lang="en-US" b="0" i="0" u="none" dirty="0"/>
              <a:t>Use this complete passage to see what you may have missed.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87337aaa0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87337aaa0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i="0" u="sng" dirty="0"/>
              <a:t>Guiding Notes:</a:t>
            </a:r>
          </a:p>
          <a:p>
            <a:pPr marL="0" lvl="0" indent="0" algn="l" rtl="0">
              <a:spcBef>
                <a:spcPts val="0"/>
              </a:spcBef>
              <a:spcAft>
                <a:spcPts val="0"/>
              </a:spcAft>
              <a:buNone/>
            </a:pPr>
            <a:r>
              <a:rPr lang="en-US" b="0" i="0" u="none" dirty="0"/>
              <a:t>Take a few moments to reflect on what school/learning experiences may be like for striving readers. If working with a group, spend a few moments discussing this experience and reflecting on how this may impact student attendance, behavior, socialization and postsecondary success.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856e226b85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856e226b85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i="0" u="sng" dirty="0"/>
              <a:t>Guiding Notes:</a:t>
            </a:r>
          </a:p>
          <a:p>
            <a:pPr marL="0" lvl="0" indent="0" algn="l" rtl="0">
              <a:spcBef>
                <a:spcPts val="0"/>
              </a:spcBef>
              <a:spcAft>
                <a:spcPts val="0"/>
              </a:spcAft>
              <a:buNone/>
            </a:pPr>
            <a:r>
              <a:rPr lang="en-US" b="0" i="0" u="none" dirty="0"/>
              <a:t>This slide contains a quote from the IES Practice Guide the series is based on. Take a few moments to read this quotation and reflect on the importance of supporting students towards grade-level reading.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4ac5b7085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4ac5b708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Series Overview:</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i="1" dirty="0">
                <a:solidFill>
                  <a:schemeClr val="dk1"/>
                </a:solidFill>
                <a:latin typeface="Helvetica Neue"/>
                <a:ea typeface="Helvetica Neue"/>
                <a:cs typeface="Helvetica Neue"/>
                <a:sym typeface="Helvetica Neue"/>
              </a:rPr>
              <a:t>This slide is purposefully hidden from participants.</a:t>
            </a:r>
            <a:endParaRPr sz="1200" i="1"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dirty="0">
                <a:solidFill>
                  <a:schemeClr val="dk1"/>
                </a:solidFill>
                <a:latin typeface="Helvetica Neue"/>
                <a:ea typeface="Helvetica Neue"/>
                <a:cs typeface="Helvetica Neue"/>
                <a:sym typeface="Helvetica Neue"/>
              </a:rPr>
              <a:t>The purpose of this series is to provide Kentucky 6-12 educators with declarative knowledge of how the brain learns to read, including ways to support all students in middle and high school access complex, grade-level text and skills through decoding multisyllabic words, fluency building, knowledge building, vocabulary building, comprehension and skilled writing. </a:t>
            </a:r>
          </a:p>
          <a:p>
            <a:pPr marL="0" indent="0">
              <a:lnSpc>
                <a:spcPct val="115000"/>
              </a:lnSpc>
              <a:buClr>
                <a:schemeClr val="dk1"/>
              </a:buClr>
              <a:buNone/>
            </a:pPr>
            <a:endParaRPr lang="en" sz="1200" b="1" i="1" dirty="0">
              <a:solidFill>
                <a:schemeClr val="dk1"/>
              </a:solidFill>
              <a:latin typeface="Helvetica Neue"/>
              <a:ea typeface="Helvetica Neue"/>
              <a:cs typeface="Helvetica Neue"/>
            </a:endParaRPr>
          </a:p>
          <a:p>
            <a:pPr marL="0" lvl="0" indent="0" algn="l" rtl="0">
              <a:lnSpc>
                <a:spcPct val="115000"/>
              </a:lnSpc>
              <a:spcBef>
                <a:spcPts val="0"/>
              </a:spcBef>
              <a:spcAft>
                <a:spcPts val="0"/>
              </a:spcAft>
              <a:buClr>
                <a:schemeClr val="dk1"/>
              </a:buClr>
              <a:buSzPts val="1100"/>
              <a:buFont typeface="Arial"/>
              <a:buNone/>
            </a:pPr>
            <a:r>
              <a:rPr lang="en" sz="1200" b="1" i="1" dirty="0">
                <a:solidFill>
                  <a:schemeClr val="dk1"/>
                </a:solidFill>
                <a:latin typeface="Helvetica Neue"/>
                <a:ea typeface="Helvetica Neue"/>
                <a:cs typeface="Helvetica Neue"/>
                <a:sym typeface="Helvetica Neue"/>
              </a:rPr>
              <a:t>The Developing Skilled Middle and High School Readers Webinar Series </a:t>
            </a:r>
            <a:r>
              <a:rPr lang="en" sz="1200" dirty="0">
                <a:solidFill>
                  <a:schemeClr val="dk1"/>
                </a:solidFill>
                <a:latin typeface="Helvetica Neue"/>
                <a:ea typeface="Helvetica Neue"/>
                <a:cs typeface="Helvetica Neue"/>
                <a:sym typeface="Helvetica Neue"/>
              </a:rPr>
              <a:t>is intended to support classroom teachers across the state in engaging students in grade-level reading across subject areas; however, some content may be relevant for instructional leaders wishing to build their own knowledge of adolescent learners and their literacy needs. The sessions are designed to provide flexibility for districts and schools and, as such, can be viewed as stand-alone lessons or within the progression of the series as provided. You are supported in engaging with this series individually, if desired.</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b="1" dirty="0">
                <a:solidFill>
                  <a:schemeClr val="dk1"/>
                </a:solidFill>
                <a:latin typeface="Helvetica Neue"/>
                <a:ea typeface="Helvetica Neue"/>
                <a:cs typeface="Helvetica Neue"/>
                <a:sym typeface="Helvetica Neue"/>
              </a:rPr>
              <a:t>This entire series is six sessions and will take approximately 9 total hours to complete. We recommend accessing one session monthly; however, adaptations may be made to accommodate for more or less time. Each individual session is 1.5 hours.</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Materials Needed:</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The session slides with Guiding Notes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The Series Participant Guide</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Access to the participants’ high-quality instructional resource (HQIR)</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A Note about HQIRs:</a:t>
            </a:r>
            <a:endParaRPr sz="1200" u="sng" dirty="0">
              <a:solidFill>
                <a:schemeClr val="dk1"/>
              </a:solidFill>
              <a:latin typeface="Helvetica Neue"/>
              <a:ea typeface="Helvetica Neue"/>
              <a:cs typeface="Helvetica Neue"/>
              <a:sym typeface="Helvetica Neue"/>
            </a:endParaRPr>
          </a:p>
          <a:p>
            <a:pPr marL="0" indent="0">
              <a:lnSpc>
                <a:spcPct val="115000"/>
              </a:lnSpc>
              <a:buNone/>
            </a:pPr>
            <a:r>
              <a:rPr lang="en" sz="1200" u="sng" dirty="0">
                <a:solidFill>
                  <a:schemeClr val="hlink"/>
                </a:solidFill>
                <a:latin typeface="Helvetica Neue"/>
                <a:ea typeface="Helvetica Neue"/>
                <a:cs typeface="Helvetica Neue"/>
                <a:sym typeface="Helvetica Neue"/>
                <a:hlinkClick r:id="rId3"/>
              </a:rPr>
              <a:t>The Reading and Writing HQIR Consumer Guide</a:t>
            </a:r>
            <a:r>
              <a:rPr lang="en" sz="1200" dirty="0">
                <a:solidFill>
                  <a:schemeClr val="dk1"/>
                </a:solidFill>
                <a:latin typeface="Helvetica Neue"/>
                <a:ea typeface="Helvetica Neue"/>
                <a:cs typeface="Helvetica Neue"/>
                <a:sym typeface="Helvetica Neue"/>
              </a:rPr>
              <a:t> points districts to the markers of high-quality literacy instruction for Kentucky. Note that HQIRs are grounded in research and written by experts. While these resources do engage students in strategies that support reading, many students may need more targeted supports in Tier 1 instruction. As such, it is recommended that facilitators continually ground discussions in the texts, tasks and protocols provided in the district-adopted HQIR and prompt participants to make connections between this learning and their upcoming lessons or units. </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Guiding notes are provided in the Notes section of the PowerPoint to support your learning. The Notes section includes additional information and directions for the activities on the slide. It is critical that you read the material presented in the Notes section to ensure that you are acquiring the important knowledge, skills and understanding required when engaging with this series.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Virtual Training Note:</a:t>
            </a:r>
            <a:endParaRPr sz="1200" b="1" u="sng"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dirty="0">
                <a:solidFill>
                  <a:schemeClr val="dk1"/>
                </a:solidFill>
                <a:latin typeface="Helvetica Neue"/>
                <a:ea typeface="Helvetica Neue"/>
                <a:cs typeface="Helvetica Neue"/>
                <a:sym typeface="Helvetica Neue"/>
              </a:rPr>
              <a:t>If you plan to engage with this series virtually as a group, consider directing participants to </a:t>
            </a:r>
            <a:r>
              <a:rPr lang="en" sz="1200" dirty="0">
                <a:solidFill>
                  <a:schemeClr val="dk1"/>
                </a:solidFill>
                <a:highlight>
                  <a:srgbClr val="FFFF00"/>
                </a:highlight>
                <a:latin typeface="Helvetica Neue"/>
                <a:ea typeface="Helvetica Neue"/>
                <a:cs typeface="Helvetica Neue"/>
                <a:sym typeface="Helvetica Neue"/>
              </a:rPr>
              <a:t>the</a:t>
            </a:r>
            <a:r>
              <a:rPr lang="en" sz="1200" i="1" dirty="0">
                <a:solidFill>
                  <a:schemeClr val="dk1"/>
                </a:solidFill>
                <a:highlight>
                  <a:srgbClr val="FFFF00"/>
                </a:highlight>
                <a:latin typeface="Helvetica Neue"/>
                <a:ea typeface="Helvetica Neue"/>
                <a:cs typeface="Helvetica Neue"/>
                <a:sym typeface="Helvetica Neue"/>
              </a:rPr>
              <a:t> </a:t>
            </a:r>
            <a:r>
              <a:rPr lang="en-US" sz="1200" b="1" i="1" dirty="0">
                <a:solidFill>
                  <a:schemeClr val="dk1"/>
                </a:solidFill>
                <a:highlight>
                  <a:srgbClr val="FFFF00"/>
                </a:highlight>
                <a:latin typeface="Helvetica Neue"/>
                <a:ea typeface="Helvetica Neue"/>
                <a:cs typeface="Helvetica Neue"/>
                <a:sym typeface="Helvetica Neue"/>
              </a:rPr>
              <a:t>Developing Skilled Middle and High School Readers</a:t>
            </a:r>
            <a:r>
              <a:rPr lang="en-US" sz="1200" b="0" i="1" dirty="0">
                <a:solidFill>
                  <a:schemeClr val="dk1"/>
                </a:solidFill>
                <a:highlight>
                  <a:srgbClr val="FFFF00"/>
                </a:highlight>
                <a:latin typeface="Helvetica Neue"/>
                <a:ea typeface="Helvetica Neue"/>
                <a:cs typeface="Helvetica Neue"/>
                <a:sym typeface="Helvetica Neue"/>
              </a:rPr>
              <a:t> landing page</a:t>
            </a:r>
            <a:r>
              <a:rPr lang="en-US" sz="1200" b="0" i="1" dirty="0">
                <a:solidFill>
                  <a:schemeClr val="dk1"/>
                </a:solidFill>
                <a:latin typeface="Helvetica Neue"/>
                <a:ea typeface="Helvetica Neue"/>
                <a:cs typeface="Helvetica Neue"/>
                <a:sym typeface="Helvetica Neue"/>
              </a:rPr>
              <a:t>: </a:t>
            </a:r>
            <a:endParaRPr b="1" dirty="0">
              <a:solidFill>
                <a:schemeClr val="dk1"/>
              </a:solidFill>
              <a:latin typeface="Libre Franklin"/>
              <a:ea typeface="Libre Franklin"/>
              <a:cs typeface="Libre Franklin"/>
              <a:sym typeface="Libre Franklin"/>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Libre Franklin"/>
              <a:ea typeface="Libre Franklin"/>
              <a:cs typeface="Libre Franklin"/>
              <a:sym typeface="Libre Franklin"/>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Intended Audiences: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Participants</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Series participants may include, but are not limited to, district leadership, school administrators, instructional specialists/coaches, intervention specialists, department chairs, special educators and classroom teachers.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Facilitators</a:t>
            </a:r>
            <a:endParaRPr sz="1200" b="1"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dirty="0">
                <a:solidFill>
                  <a:schemeClr val="dk1"/>
                </a:solidFill>
                <a:latin typeface="Helvetica Neue"/>
                <a:ea typeface="Helvetica Neue"/>
                <a:cs typeface="Helvetica Neue"/>
                <a:sym typeface="Helvetica Neue"/>
              </a:rPr>
              <a:t>While this series is designed for a teacher to engage with it individually, it may be implemented with a group of educators led by a facilitator. If this series is being completed as a group, facilitators may include, but are not limited to, cooperative staff, district leaders, school administrators, instructional specialists/coaches, intervention specialists, department chairs, special educators, and classroom teachers. Facilitators may need to revise specific tasks in order to meet the needs of the participants or to be respectful of the time planned within the work session. </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Helpful Hint for Facilitators: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The learning that will take place in this series may cause Kentucky educators to face changes in instructional practices amidst this transition. It is important to realize that while you are the facilitator of these work sessions, you may not have all the answers to the questions asked by participants, which is part of the learning process for all educators at all levels. Throughout the series, participants may have questions that will be addressed in future work sessions. When that happens, reflect on this quote from Graham Fletcher, “Every teachable moment doesn’t need to be a teachable moment in that moment.” Use these moments to encourage participants to attend future work sessions where those questions will be addressed. If participants ask questions you are not prepared to answer, offer to follow up on that during the next work session. Please contact </a:t>
            </a:r>
            <a:r>
              <a:rPr lang="en" sz="1200" u="sng" dirty="0">
                <a:solidFill>
                  <a:schemeClr val="hlink"/>
                </a:solidFill>
                <a:latin typeface="Helvetica Neue"/>
                <a:ea typeface="Helvetica Neue"/>
                <a:cs typeface="Helvetica Neue"/>
                <a:sym typeface="Helvetica Neue"/>
                <a:hlinkClick r:id="rId4"/>
              </a:rPr>
              <a:t>ELATeam@education.ky.gov</a:t>
            </a:r>
            <a:r>
              <a:rPr lang="en" sz="1200" dirty="0">
                <a:solidFill>
                  <a:schemeClr val="dk1"/>
                </a:solidFill>
                <a:latin typeface="Helvetica Neue"/>
                <a:ea typeface="Helvetica Neue"/>
                <a:cs typeface="Helvetica Neue"/>
                <a:sym typeface="Helvetica Neue"/>
              </a:rPr>
              <a:t> if you have questions or comments.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Planning Ahead for Facilitators:</a:t>
            </a:r>
            <a:endParaRPr sz="1200" b="1" u="sng"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Determine which stakeholders to invite as participants. In the invitation, describe how the work sessions will benefit them.</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 few days before the meeting, you may want to remind participants to be prepared to have their Participant Guide available during the meeting. You may also choose to print these for participants.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Reserve adequate space and equipment. Tables or desks should be set up to support small-group discussion. If conducting this series virtually, ensure that your technology platform can support break out rooms to support small group collaboration.</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Ensure that participants have access to the Internet.</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Preparation</a:t>
            </a:r>
            <a:endParaRPr sz="1200" b="1" u="sng"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b="1" dirty="0">
                <a:solidFill>
                  <a:schemeClr val="dk1"/>
                </a:solidFill>
                <a:latin typeface="Helvetica Neue"/>
                <a:ea typeface="Helvetica Neue"/>
                <a:cs typeface="Helvetica Neue"/>
                <a:sym typeface="Helvetica Neue"/>
              </a:rPr>
              <a:t> </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Participant Documents Needed:</a:t>
            </a:r>
            <a:endParaRPr sz="1200" b="1"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highlight>
                  <a:srgbClr val="FFFF00"/>
                </a:highlight>
                <a:latin typeface="Helvetica Neue"/>
                <a:ea typeface="Helvetica Neue"/>
                <a:cs typeface="Helvetica Neue"/>
                <a:sym typeface="Helvetica Neue"/>
                <a:hlinkClick r:id="rId5"/>
              </a:rPr>
              <a:t>Participant Guide</a:t>
            </a:r>
            <a:endParaRPr sz="1200" dirty="0">
              <a:solidFill>
                <a:schemeClr val="dk1"/>
              </a:solidFill>
              <a:highlight>
                <a:srgbClr val="FFFF00"/>
              </a:highlight>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Access to upcoming lessons or units within their district-adopted curriculum supported by an HQIR</a:t>
            </a:r>
            <a:endParaRPr sz="1200" dirty="0">
              <a:solidFill>
                <a:schemeClr val="dk1"/>
              </a:solidFill>
              <a:latin typeface="Helvetica Neue"/>
              <a:ea typeface="Helvetica Neue"/>
              <a:cs typeface="Helvetica Neue"/>
              <a:sym typeface="Helvetica Neue"/>
            </a:endParaRPr>
          </a:p>
          <a:p>
            <a:pPr marL="45720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Supplies Needed:</a:t>
            </a:r>
            <a:endParaRPr sz="1200" b="1"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These slides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Technology with projection and sound capability if in person. Technology platform where presenters have sharing ability and breakout room options if virtual.</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Participant Guides printed or available virtually</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Parking Lot for questions - If completing as a group, you may consider providing a poster on which participants can write or post questions, or you may prefer to have a digital parking lot where participants can access a Google document, for example, to post questions and that you can modify as the participants work through the sections of the series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Self-Sticking Notes (optional)</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Poster paper (optional)</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Highlighters and/or colored pens/markers (optional)</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Building a Community:</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Building a community is important for any group that will work together, especially if participants have not worked together before. The concept is the same as building a safe, respectful, productive classroom climate. Incorporating community-building into each session builds trust, shows participants that they are valuable as individuals and engages them in the learning process. It is also useful for creating a professional learning network where participants can be supported in their work. Community-building can be as simple as allowing participants to introduce themselves and their role in the school/district, developing or refining group norms, allowing for questions, and/or the sharing of answers to reflection questions or individual discovery task items that are included in this series. Again, time allotted for community-building will allow participants to have a voice and be engaged as active contributors and learners in the sessions.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b="1" dirty="0">
                <a:solidFill>
                  <a:schemeClr val="dk1"/>
                </a:solidFill>
                <a:latin typeface="Helvetica Neue"/>
                <a:ea typeface="Helvetica Neue"/>
                <a:cs typeface="Helvetica Neue"/>
                <a:sym typeface="Helvetica Neue"/>
              </a:rPr>
              <a:t>Virtual Training Options:</a:t>
            </a:r>
            <a:r>
              <a:rPr lang="en" sz="1200" dirty="0">
                <a:solidFill>
                  <a:schemeClr val="dk1"/>
                </a:solidFill>
                <a:latin typeface="Helvetica Neue"/>
                <a:ea typeface="Helvetica Neue"/>
                <a:cs typeface="Helvetica Neue"/>
                <a:sym typeface="Helvetica Neue"/>
              </a:rPr>
              <a:t> Be sure to conduct continual check-ins throughout the presentation. Build Google documents to continue to collect feedback, such as questions, hopes, and/or concerns to which participants may continually add.</a:t>
            </a:r>
            <a:endParaRPr sz="1200" b="1" u="sng"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856e226b8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2856e226b8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p>
          <a:p>
            <a:pPr marL="0" lvl="0" indent="0" algn="l" rtl="0">
              <a:spcBef>
                <a:spcPts val="0"/>
              </a:spcBef>
              <a:spcAft>
                <a:spcPts val="0"/>
              </a:spcAft>
              <a:buNone/>
            </a:pPr>
            <a:r>
              <a:rPr lang="en-US" b="0" u="none" dirty="0"/>
              <a:t>This section highlights some of the ways literacy instruction is shifting in Kentucky with the Read to Succeed Act.</a:t>
            </a:r>
            <a:endParaRPr b="0" u="none"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856e226b85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856e226b85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US" sz="900" b="1" u="sng" dirty="0"/>
              <a:t>Guiding Notes:</a:t>
            </a:r>
          </a:p>
          <a:p>
            <a:pPr marL="0" lvl="0" indent="0" algn="l" rtl="0">
              <a:lnSpc>
                <a:spcPct val="90000"/>
              </a:lnSpc>
              <a:spcBef>
                <a:spcPts val="800"/>
              </a:spcBef>
              <a:spcAft>
                <a:spcPts val="0"/>
              </a:spcAft>
              <a:buNone/>
            </a:pPr>
            <a:r>
              <a:rPr lang="en-US" sz="900" b="0" u="none" dirty="0"/>
              <a:t>This slide outlines the major components of the Read to Succeed</a:t>
            </a:r>
            <a:r>
              <a:rPr lang="en-US" sz="900" b="0" u="none" baseline="0" dirty="0"/>
              <a:t> Act, which has been implemented in Kentucky since 2022. To learn more about the Read to Succeed Act, please visit the Early Literacy webpages: https://www.education.ky.gov/curriculum/EarlyLiteracy/Pages/default.aspx </a:t>
            </a:r>
            <a:endParaRPr sz="900" b="0" u="none"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856e226b85_0_6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2856e226b85_0_64: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None/>
            </a:pPr>
            <a:r>
              <a:rPr lang="en-US" sz="1200" b="1" u="sng" dirty="0">
                <a:solidFill>
                  <a:srgbClr val="002060"/>
                </a:solidFill>
                <a:latin typeface="Libre Franklin"/>
                <a:ea typeface="Libre Franklin"/>
                <a:cs typeface="Libre Franklin"/>
                <a:sym typeface="Libre Franklin"/>
              </a:rPr>
              <a:t>Guiding Notes:</a:t>
            </a:r>
          </a:p>
          <a:p>
            <a:pPr marL="0" lvl="0" indent="0" algn="l" rtl="0">
              <a:lnSpc>
                <a:spcPct val="100000"/>
              </a:lnSpc>
              <a:spcBef>
                <a:spcPts val="0"/>
              </a:spcBef>
              <a:spcAft>
                <a:spcPts val="0"/>
              </a:spcAft>
              <a:buNone/>
            </a:pPr>
            <a:r>
              <a:rPr lang="en-US" sz="1200" b="0" u="none" dirty="0">
                <a:solidFill>
                  <a:srgbClr val="002060"/>
                </a:solidFill>
                <a:latin typeface="Libre Franklin"/>
                <a:ea typeface="Libre Franklin"/>
                <a:cs typeface="Libre Franklin"/>
                <a:sym typeface="Libre Franklin"/>
              </a:rPr>
              <a:t>How</a:t>
            </a:r>
            <a:r>
              <a:rPr lang="en-US" sz="1200" b="0" u="none" baseline="0" dirty="0">
                <a:solidFill>
                  <a:srgbClr val="002060"/>
                </a:solidFill>
                <a:latin typeface="Libre Franklin"/>
                <a:ea typeface="Libre Franklin"/>
                <a:cs typeface="Libre Franklin"/>
                <a:sym typeface="Libre Franklin"/>
              </a:rPr>
              <a:t> can middle and high school teachers use what Kentucky elementary teachers are learning about reading and writing to support our students? This series is about making small and intentional shifts to support all students with access to grade-level, complex text. </a:t>
            </a:r>
            <a:endParaRPr lang="en-US" sz="1200" b="0" u="none" dirty="0">
              <a:solidFill>
                <a:srgbClr val="002060"/>
              </a:solidFill>
              <a:latin typeface="Libre Franklin"/>
              <a:ea typeface="Libre Franklin"/>
              <a:cs typeface="Libre Franklin"/>
              <a:sym typeface="Libre Franklin"/>
            </a:endParaRPr>
          </a:p>
        </p:txBody>
      </p:sp>
      <p:sp>
        <p:nvSpPr>
          <p:cNvPr id="330" name="Google Shape;330;g2856e226b85_0_64: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ea3c86734d_0_1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g1ea3c86734d_0_10: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200" b="1" u="sng" dirty="0">
                <a:highlight>
                  <a:srgbClr val="EDEBE9"/>
                </a:highlight>
              </a:rPr>
              <a:t>Guiding Notes:</a:t>
            </a: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highlight>
                  <a:srgbClr val="EDEBE9"/>
                </a:highlight>
              </a:rPr>
              <a:t>This means that even prior to the pandemic, approximately 118,000 grade three students performed below proficiency between 2015-2019. No one would say they are happy with that number. ​</a:t>
            </a:r>
            <a:endParaRPr sz="1200" dirty="0">
              <a:solidFill>
                <a:srgbClr val="444444"/>
              </a:solidFill>
              <a:highlight>
                <a:srgbClr val="EDEBE9"/>
              </a:highlight>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highlight>
                  <a:srgbClr val="EDEBE9"/>
                </a:highlight>
              </a:rPr>
              <a:t>​</a:t>
            </a:r>
            <a:endParaRPr sz="1200" dirty="0">
              <a:solidFill>
                <a:srgbClr val="444444"/>
              </a:solidFill>
              <a:highlight>
                <a:srgbClr val="EDEBE9"/>
              </a:highlight>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444444"/>
                </a:solidFill>
                <a:highlight>
                  <a:srgbClr val="EDEBE9"/>
                </a:highlight>
              </a:rPr>
              <a:t>2021 marked the shift to the KY Summative Assessment vs. KPREP. ​</a:t>
            </a:r>
            <a:endParaRPr sz="1200" dirty="0">
              <a:solidFill>
                <a:srgbClr val="444444"/>
              </a:solidFill>
              <a:highlight>
                <a:srgbClr val="EDEBE9"/>
              </a:highlight>
            </a:endParaRPr>
          </a:p>
          <a:p>
            <a:pPr marL="0" lvl="0" indent="0" algn="l" rtl="0">
              <a:spcBef>
                <a:spcPts val="816"/>
              </a:spcBef>
              <a:spcAft>
                <a:spcPts val="0"/>
              </a:spcAft>
              <a:buNone/>
            </a:pPr>
            <a:endParaRPr dirty="0"/>
          </a:p>
        </p:txBody>
      </p:sp>
      <p:sp>
        <p:nvSpPr>
          <p:cNvPr id="337" name="Google Shape;337;g1ea3c86734d_0_10: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9ab902daf2_1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9ab902daf2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US" sz="1100" b="1" u="sng" dirty="0"/>
              <a:t>Guiding Notes:</a:t>
            </a:r>
          </a:p>
          <a:p>
            <a:pPr marL="0" lvl="0" indent="0" algn="l" rtl="0">
              <a:lnSpc>
                <a:spcPct val="90000"/>
              </a:lnSpc>
              <a:spcBef>
                <a:spcPts val="800"/>
              </a:spcBef>
              <a:spcAft>
                <a:spcPts val="0"/>
              </a:spcAft>
              <a:buNone/>
            </a:pPr>
            <a:r>
              <a:rPr lang="en-US" sz="1100" b="0" u="none" dirty="0"/>
              <a:t>This</a:t>
            </a:r>
            <a:r>
              <a:rPr lang="en-US" sz="1100" b="0" u="none" baseline="0" dirty="0"/>
              <a:t> section gives participants an opportunity to see the current reality for eighth and tenth grade students in Kentucky. </a:t>
            </a:r>
            <a:endParaRPr lang="en-US" sz="1100" b="0" u="none"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94e532f10c_0_2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g294e532f10c_0_25: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lnSpc>
                <a:spcPct val="90000"/>
              </a:lnSpc>
              <a:spcBef>
                <a:spcPts val="800"/>
              </a:spcBef>
              <a:spcAft>
                <a:spcPts val="0"/>
              </a:spcAft>
              <a:buNone/>
            </a:pPr>
            <a:r>
              <a:rPr lang="en-US" sz="1200" b="1" u="sng" dirty="0"/>
              <a:t>Guiding Notes:</a:t>
            </a:r>
          </a:p>
          <a:p>
            <a:pPr marL="0" lvl="0" indent="0" algn="l" rtl="0">
              <a:lnSpc>
                <a:spcPct val="90000"/>
              </a:lnSpc>
              <a:spcBef>
                <a:spcPts val="800"/>
              </a:spcBef>
              <a:spcAft>
                <a:spcPts val="0"/>
              </a:spcAft>
              <a:buNone/>
            </a:pPr>
            <a:r>
              <a:rPr lang="en-US" sz="1200" b="0" u="none" dirty="0"/>
              <a:t>Take</a:t>
            </a:r>
            <a:r>
              <a:rPr lang="en-US" sz="1200" b="0" u="none" baseline="0" dirty="0"/>
              <a:t> a moment to reflect on the eighth grade data for each of these groups of students and how this may impact their overall academic success and postsecondary success.</a:t>
            </a:r>
            <a:endParaRPr lang="en-US" sz="1200" b="0" u="none" dirty="0"/>
          </a:p>
        </p:txBody>
      </p:sp>
      <p:sp>
        <p:nvSpPr>
          <p:cNvPr id="352" name="Google Shape;352;g294e532f10c_0_25: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956e5b6452_0_49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g2956e5b6452_0_492: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US" sz="1200" b="1" u="sng" dirty="0"/>
              <a:t>Guiding Notes:</a:t>
            </a:r>
          </a:p>
          <a:p>
            <a:pPr marL="0" lvl="0" indent="0" algn="l" rtl="0">
              <a:lnSpc>
                <a:spcPct val="90000"/>
              </a:lnSpc>
              <a:spcBef>
                <a:spcPts val="800"/>
              </a:spcBef>
              <a:spcAft>
                <a:spcPts val="0"/>
              </a:spcAft>
              <a:buNone/>
            </a:pPr>
            <a:r>
              <a:rPr lang="en-US" sz="1200" b="0" u="none" dirty="0"/>
              <a:t>Take</a:t>
            </a:r>
            <a:r>
              <a:rPr lang="en-US" sz="1200" b="0" u="none" baseline="0" dirty="0"/>
              <a:t> a moment to reflect on the tenth grade data for each of these groups of students and how this may impact their overall academic success and postsecondary success.</a:t>
            </a:r>
            <a:endParaRPr lang="en-US" sz="1200" b="0" u="none" dirty="0"/>
          </a:p>
        </p:txBody>
      </p:sp>
      <p:sp>
        <p:nvSpPr>
          <p:cNvPr id="361" name="Google Shape;361;g2956e5b6452_0_492: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94e532f10c_0_5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g294e532f10c_0_54: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b="1" u="sng" dirty="0"/>
              <a:t>Guiding Notes:</a:t>
            </a:r>
          </a:p>
          <a:p>
            <a:pPr marL="0" lvl="0" indent="0" algn="l" rtl="0">
              <a:lnSpc>
                <a:spcPct val="100000"/>
              </a:lnSpc>
              <a:spcBef>
                <a:spcPts val="0"/>
              </a:spcBef>
              <a:spcAft>
                <a:spcPts val="0"/>
              </a:spcAft>
              <a:buNone/>
            </a:pPr>
            <a:r>
              <a:rPr lang="en-US" sz="400" b="0" u="none" dirty="0">
                <a:solidFill>
                  <a:srgbClr val="002060"/>
                </a:solidFill>
                <a:latin typeface="Libre Franklin"/>
                <a:ea typeface="Libre Franklin"/>
                <a:cs typeface="Libre Franklin"/>
                <a:sym typeface="Libre Franklin"/>
              </a:rPr>
              <a:t>Spend</a:t>
            </a:r>
            <a:r>
              <a:rPr lang="en-US" sz="400" b="0" u="none" baseline="0" dirty="0">
                <a:solidFill>
                  <a:srgbClr val="002060"/>
                </a:solidFill>
                <a:latin typeface="Libre Franklin"/>
                <a:ea typeface="Libre Franklin"/>
                <a:cs typeface="Libre Franklin"/>
                <a:sym typeface="Libre Franklin"/>
              </a:rPr>
              <a:t> a few moments reflecting on what we have discussed thus far. </a:t>
            </a:r>
            <a:endParaRPr sz="400" b="0" u="none" dirty="0">
              <a:solidFill>
                <a:srgbClr val="002060"/>
              </a:solidFill>
              <a:latin typeface="Libre Franklin"/>
              <a:ea typeface="Libre Franklin"/>
              <a:cs typeface="Libre Franklin"/>
              <a:sym typeface="Libre Franklin"/>
            </a:endParaRPr>
          </a:p>
        </p:txBody>
      </p:sp>
      <p:sp>
        <p:nvSpPr>
          <p:cNvPr id="370" name="Google Shape;370;g294e532f10c_0_54: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856e226b85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2856e226b85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u="sng" dirty="0"/>
              <a:t>Guiding Notes:</a:t>
            </a:r>
          </a:p>
          <a:p>
            <a:pPr marL="0" lvl="0" indent="0" algn="l" rtl="0">
              <a:spcBef>
                <a:spcPts val="0"/>
              </a:spcBef>
              <a:spcAft>
                <a:spcPts val="0"/>
              </a:spcAft>
              <a:buNone/>
            </a:pPr>
            <a:r>
              <a:rPr lang="en" b="0" u="none" dirty="0"/>
              <a:t>This</a:t>
            </a:r>
            <a:r>
              <a:rPr lang="en" b="0" u="none" baseline="0" dirty="0"/>
              <a:t> section begins the discussion of the four theoretical models studied for this series. </a:t>
            </a:r>
            <a:r>
              <a:rPr lang="en" dirty="0"/>
              <a:t> </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856e226b85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856e226b85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US" sz="900" b="1" u="sng" dirty="0"/>
              <a:t>Guiding Notes:</a:t>
            </a:r>
          </a:p>
          <a:p>
            <a:pPr marL="0" lvl="0" indent="0" algn="l" rtl="0">
              <a:lnSpc>
                <a:spcPct val="90000"/>
              </a:lnSpc>
              <a:spcBef>
                <a:spcPts val="800"/>
              </a:spcBef>
              <a:spcAft>
                <a:spcPts val="0"/>
              </a:spcAft>
              <a:buNone/>
            </a:pPr>
            <a:r>
              <a:rPr lang="en-US" sz="900" b="0" u="none" dirty="0"/>
              <a:t>Consider</a:t>
            </a:r>
            <a:r>
              <a:rPr lang="en-US" sz="900" b="0" u="none" baseline="0" dirty="0"/>
              <a:t> how this misconception has been a part of our understanding of what we often believe intermediate, middle and high school grades students need to be successful readers. While foundational skills </a:t>
            </a:r>
            <a:r>
              <a:rPr lang="en-US" sz="900" b="0" i="1" u="none" baseline="0" dirty="0"/>
              <a:t>should</a:t>
            </a:r>
            <a:r>
              <a:rPr lang="en-US" sz="900" b="0" i="0" u="none" baseline="0" dirty="0"/>
              <a:t> be mastered in grade 3, we know that reading ability is not finite. Our fluency varies based on the complexity of the text read, the task performed with it and the reader themselves. Even proficient readers learn new morphological patterns, new uses for words, and new sentence structures and patterns. Additionally, as discussed in the Knowledge Matters Podcast, knowledge of a topic greatly impacts comprehension. Finally, students in K-3 likewise read to learn.</a:t>
            </a:r>
            <a:endParaRPr lang="en-US" sz="900" b="0" u="non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ba8cbc537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ba8cbc537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Series Overview:</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i="1" dirty="0">
                <a:solidFill>
                  <a:schemeClr val="dk1"/>
                </a:solidFill>
                <a:latin typeface="Helvetica Neue"/>
                <a:ea typeface="Helvetica Neue"/>
                <a:cs typeface="Helvetica Neue"/>
                <a:sym typeface="Helvetica Neue"/>
              </a:rPr>
              <a:t>This slide is purposefully hidden from participants.</a:t>
            </a:r>
            <a:endParaRPr sz="1200"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US" sz="1200" dirty="0">
                <a:solidFill>
                  <a:schemeClr val="dk1"/>
                </a:solidFill>
                <a:latin typeface="Helvetica Neue"/>
                <a:ea typeface="Helvetica Neue"/>
                <a:cs typeface="Helvetica Neue"/>
                <a:sym typeface="Helvetica Neue"/>
              </a:rPr>
              <a:t>The purpose of this series is to provide Kentucky 6-12 educators with declarative knowledge of how the brain learns to read, including ways to support all students in middle and high school access complex, grade-level text and skills through decoding multisyllabic words, fluency building, knowledge building, vocabulary building, comprehension and skilled writing. </a:t>
            </a:r>
          </a:p>
          <a:p>
            <a:pPr marL="0" indent="0">
              <a:lnSpc>
                <a:spcPct val="115000"/>
              </a:lnSpc>
              <a:buClr>
                <a:schemeClr val="dk1"/>
              </a:buClr>
              <a:buNone/>
            </a:pPr>
            <a:endParaRPr lang="en-US" sz="1200" b="1" i="1" dirty="0">
              <a:solidFill>
                <a:schemeClr val="dk1"/>
              </a:solidFill>
              <a:latin typeface="Helvetica Neue"/>
              <a:ea typeface="Helvetica Neue"/>
              <a:cs typeface="Helvetica Neue"/>
            </a:endParaRPr>
          </a:p>
          <a:p>
            <a:pPr marL="0" lvl="0" indent="0" algn="l" rtl="0">
              <a:lnSpc>
                <a:spcPct val="115000"/>
              </a:lnSpc>
              <a:spcBef>
                <a:spcPts val="0"/>
              </a:spcBef>
              <a:spcAft>
                <a:spcPts val="0"/>
              </a:spcAft>
              <a:buClr>
                <a:schemeClr val="dk1"/>
              </a:buClr>
              <a:buSzPts val="1100"/>
              <a:buFont typeface="Arial"/>
              <a:buNone/>
            </a:pPr>
            <a:r>
              <a:rPr lang="en-US" sz="1200" b="1" i="1" dirty="0">
                <a:solidFill>
                  <a:schemeClr val="dk1"/>
                </a:solidFill>
                <a:latin typeface="Helvetica Neue"/>
                <a:ea typeface="Helvetica Neue"/>
                <a:cs typeface="Helvetica Neue"/>
                <a:sym typeface="Helvetica Neue"/>
              </a:rPr>
              <a:t>The Developing Skilled Middle and High School Readers Webinar Series </a:t>
            </a:r>
            <a:r>
              <a:rPr lang="en-US" sz="1200" dirty="0">
                <a:solidFill>
                  <a:schemeClr val="dk1"/>
                </a:solidFill>
                <a:latin typeface="Helvetica Neue"/>
                <a:ea typeface="Helvetica Neue"/>
                <a:cs typeface="Helvetica Neue"/>
                <a:sym typeface="Helvetica Neue"/>
              </a:rPr>
              <a:t>is intended to support classroom teachers across the state in engaging students in grade-level reading across subject areas; however, some content may be relevant for instructional leaders wishing to build their own knowledge of adolescent learners and their literacy needs. The sessions are designed to provide flexibility for districts and schools and, as such, can be viewed as stand-alone lessons or within the progression of the series as provided. You are supported in engaging with this series individually, if desired.</a:t>
            </a:r>
          </a:p>
          <a:p>
            <a:pPr marL="0" lvl="0" indent="0" algn="l" rtl="0">
              <a:lnSpc>
                <a:spcPct val="115000"/>
              </a:lnSpc>
              <a:spcBef>
                <a:spcPts val="0"/>
              </a:spcBef>
              <a:spcAft>
                <a:spcPts val="0"/>
              </a:spcAft>
              <a:buNone/>
            </a:pPr>
            <a:endParaRPr lang="en-US"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200" b="1" dirty="0">
                <a:solidFill>
                  <a:schemeClr val="dk1"/>
                </a:solidFill>
                <a:latin typeface="Helvetica Neue"/>
                <a:ea typeface="Helvetica Neue"/>
                <a:cs typeface="Helvetica Neue"/>
                <a:sym typeface="Helvetica Neue"/>
              </a:rPr>
              <a:t>This entire series is six sessions and will take approximately 9 total hours to complete. We recommend accessing one session monthly; however, adaptations may be made to accommodate for more or less time. Each individual session is 1.5 hours.</a:t>
            </a:r>
          </a:p>
          <a:p>
            <a:pPr marL="0" lvl="0" indent="0" algn="l" rtl="0">
              <a:lnSpc>
                <a:spcPct val="115000"/>
              </a:lnSpc>
              <a:spcBef>
                <a:spcPts val="0"/>
              </a:spcBef>
              <a:spcAft>
                <a:spcPts val="0"/>
              </a:spcAft>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US" sz="1200" b="1" u="sng" dirty="0">
                <a:solidFill>
                  <a:schemeClr val="dk1"/>
                </a:solidFill>
                <a:latin typeface="Helvetica Neue"/>
                <a:ea typeface="Helvetica Neue"/>
                <a:cs typeface="Helvetica Neue"/>
                <a:sym typeface="Helvetica Neue"/>
              </a:rPr>
              <a:t>Materials Needed:</a:t>
            </a:r>
            <a:endParaRPr lang="en-US"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US" sz="1200" dirty="0">
                <a:solidFill>
                  <a:schemeClr val="dk1"/>
                </a:solidFill>
                <a:latin typeface="Helvetica Neue"/>
                <a:ea typeface="Helvetica Neue"/>
                <a:cs typeface="Helvetica Neue"/>
                <a:sym typeface="Helvetica Neue"/>
              </a:rPr>
              <a:t>The session slides with Guiding Notes</a:t>
            </a:r>
          </a:p>
          <a:p>
            <a:pPr marL="457200" lvl="0" indent="-304800" algn="l" rtl="0">
              <a:lnSpc>
                <a:spcPct val="115000"/>
              </a:lnSpc>
              <a:spcBef>
                <a:spcPts val="0"/>
              </a:spcBef>
              <a:spcAft>
                <a:spcPts val="0"/>
              </a:spcAft>
              <a:buClr>
                <a:schemeClr val="dk1"/>
              </a:buClr>
              <a:buSzPts val="1200"/>
              <a:buFont typeface="Helvetica Neue"/>
              <a:buChar char="●"/>
            </a:pPr>
            <a:r>
              <a:rPr lang="en-US" sz="1200" dirty="0">
                <a:solidFill>
                  <a:schemeClr val="dk1"/>
                </a:solidFill>
                <a:latin typeface="Helvetica Neue"/>
                <a:ea typeface="Helvetica Neue"/>
                <a:cs typeface="Helvetica Neue"/>
                <a:sym typeface="Helvetica Neue"/>
              </a:rPr>
              <a:t>The Series Participant Guide</a:t>
            </a:r>
          </a:p>
          <a:p>
            <a:pPr marL="457200" lvl="0" indent="-304800" algn="l" rtl="0">
              <a:lnSpc>
                <a:spcPct val="115000"/>
              </a:lnSpc>
              <a:spcBef>
                <a:spcPts val="0"/>
              </a:spcBef>
              <a:spcAft>
                <a:spcPts val="0"/>
              </a:spcAft>
              <a:buClr>
                <a:schemeClr val="dk1"/>
              </a:buClr>
              <a:buSzPts val="1200"/>
              <a:buFont typeface="Helvetica Neue"/>
              <a:buChar char="●"/>
            </a:pPr>
            <a:r>
              <a:rPr lang="en-US" sz="1200" dirty="0">
                <a:solidFill>
                  <a:schemeClr val="dk1"/>
                </a:solidFill>
                <a:latin typeface="Helvetica Neue"/>
                <a:ea typeface="Helvetica Neue"/>
                <a:cs typeface="Helvetica Neue"/>
                <a:sym typeface="Helvetica Neue"/>
              </a:rPr>
              <a:t>Access to the participants’ high-quality instructional resource (HQIR)</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US" sz="1200" b="1" u="sng" dirty="0">
                <a:solidFill>
                  <a:schemeClr val="dk1"/>
                </a:solidFill>
                <a:latin typeface="Helvetica Neue"/>
                <a:ea typeface="Helvetica Neue"/>
                <a:cs typeface="Helvetica Neue"/>
                <a:sym typeface="Helvetica Neue"/>
              </a:rPr>
              <a:t>A Note about HQIRs:</a:t>
            </a:r>
            <a:endParaRPr lang="en-US" sz="1200" u="sng" dirty="0">
              <a:solidFill>
                <a:schemeClr val="dk1"/>
              </a:solidFill>
              <a:latin typeface="Helvetica Neue"/>
              <a:ea typeface="Helvetica Neue"/>
              <a:cs typeface="Helvetica Neue"/>
              <a:sym typeface="Helvetica Neue"/>
            </a:endParaRPr>
          </a:p>
          <a:p>
            <a:pPr marL="0" indent="0">
              <a:lnSpc>
                <a:spcPct val="115000"/>
              </a:lnSpc>
              <a:buNone/>
            </a:pPr>
            <a:r>
              <a:rPr lang="en-US" sz="1200" u="sng" dirty="0">
                <a:solidFill>
                  <a:schemeClr val="hlink"/>
                </a:solidFill>
                <a:latin typeface="Helvetica Neue"/>
                <a:ea typeface="Helvetica Neue"/>
                <a:cs typeface="Helvetica Neue"/>
                <a:sym typeface="Helvetica Neue"/>
                <a:hlinkClick r:id="rId3"/>
              </a:rPr>
              <a:t>The Reading and Writing HQIR Consumer Guide</a:t>
            </a:r>
            <a:r>
              <a:rPr lang="en-US" sz="1200" dirty="0">
                <a:solidFill>
                  <a:schemeClr val="dk1"/>
                </a:solidFill>
                <a:latin typeface="Helvetica Neue"/>
                <a:ea typeface="Helvetica Neue"/>
                <a:cs typeface="Helvetica Neue"/>
                <a:sym typeface="Helvetica Neue"/>
              </a:rPr>
              <a:t> points districts to the markers of high-quality literacy instruction for Kentucky. Note that HQIRs are grounded in research and written by experts. While these resources do engage students in strategies that support reading, many students may need more targeted supports in Tier 1 instruction. As such, it is recommended that facilitators continually ground discussions in the texts, tasks and protocols provided in the district-adopted HQIR and prompt participants to make connections between this learning and their upcoming lessons or units. </a:t>
            </a: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Guiding notes are provided in the Notes section of the PowerPoint to support your learning. The Notes section includes additional information and directions for the activities on the slide. It is critical that you read the material presented in the Notes section to ensure that you are acquiring the important knowledge, skills and understanding required when engaging with this series.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Intended Audiences: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Participants</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Series participants may include, but are not limited to, district leadership, school administrators, instructional specialists/coaches, intervention specialists, department chairs, special educators and classroom teachers.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Facilitators</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While this series is designed for a teacher to engage with it individually, it may be implemented with a group of educators led by a facilitator. If this series is being completed as a group, facilitators may include, but are not limited to, cooperative staff, district leaders, school administrators, instructional specialists/coaches, intervention specialists, department chairs, special educators, and classroom teachers. Facilitators may need to revise specific tasks in order to meet the needs of the participants or to be respectful of the time planned within the work session. </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Helpful Hint for Completing this Series Individually:</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Throughout the series, you may have questions that you would like to discuss with colleagues or leadership at your school. When that happens, make a note to share or discuss this resource with others. The creators of this series are also available should you have questions or want to discuss the content of the videos. Please contact </a:t>
            </a:r>
            <a:r>
              <a:rPr lang="en" sz="1200" u="sng" dirty="0">
                <a:solidFill>
                  <a:schemeClr val="hlink"/>
                </a:solidFill>
                <a:latin typeface="Helvetica Neue"/>
                <a:ea typeface="Helvetica Neue"/>
                <a:cs typeface="Helvetica Neue"/>
                <a:sym typeface="Helvetica Neue"/>
                <a:hlinkClick r:id="rId4"/>
              </a:rPr>
              <a:t>ELATeam@education.ky.gov</a:t>
            </a:r>
            <a:r>
              <a:rPr lang="en" sz="1200" dirty="0">
                <a:solidFill>
                  <a:schemeClr val="dk1"/>
                </a:solidFill>
                <a:latin typeface="Helvetica Neue"/>
                <a:ea typeface="Helvetica Neue"/>
                <a:cs typeface="Helvetica Neue"/>
                <a:sym typeface="Helvetica Neue"/>
              </a:rPr>
              <a:t> if you have questions or comments.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Preparation</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 </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Participant Documents Needed:</a:t>
            </a:r>
            <a:endParaRPr sz="1200" b="1"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Participant Guide</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Access to upcoming lessons or units within your district-adopted curriculum supported by an HQIR</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856e226b85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856e226b85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US" sz="900" b="1" u="sng" dirty="0"/>
              <a:t>Guiding Notes:</a:t>
            </a:r>
          </a:p>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US" sz="900" b="0" u="none" dirty="0"/>
              <a:t>If</a:t>
            </a:r>
            <a:r>
              <a:rPr lang="en-US" sz="900" b="0" u="none" baseline="0" dirty="0"/>
              <a:t> working with a group, ask individuals to discuss or share which theoretical models are familiar to them. </a:t>
            </a:r>
            <a:endParaRPr lang="en-US" sz="900" b="0" u="none" dirty="0"/>
          </a:p>
          <a:p>
            <a:pPr marL="0" lvl="0" indent="0" algn="l" rtl="0">
              <a:lnSpc>
                <a:spcPct val="90000"/>
              </a:lnSpc>
              <a:spcBef>
                <a:spcPts val="800"/>
              </a:spcBef>
              <a:spcAft>
                <a:spcPts val="0"/>
              </a:spcAft>
              <a:buNone/>
            </a:pPr>
            <a:endParaRPr sz="90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856e226b85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856e226b85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US" sz="900" b="1" u="sng" dirty="0"/>
              <a:t>Guiding Notes:</a:t>
            </a:r>
          </a:p>
          <a:p>
            <a:pPr marL="0" lvl="0" indent="0" algn="l" rtl="0">
              <a:lnSpc>
                <a:spcPct val="90000"/>
              </a:lnSpc>
              <a:spcBef>
                <a:spcPts val="800"/>
              </a:spcBef>
              <a:spcAft>
                <a:spcPts val="0"/>
              </a:spcAft>
              <a:buNone/>
            </a:pPr>
            <a:r>
              <a:rPr lang="en-US" sz="900" b="0" u="none" dirty="0"/>
              <a:t>While</a:t>
            </a:r>
            <a:r>
              <a:rPr lang="en-US" sz="900" b="0" u="none" baseline="0" dirty="0"/>
              <a:t> reading may seem innate to many individuals, reading is a complex process that must be taught. Humans are not born with the neural pathways connecting all of these parts of the brain, so these neural pathways must be created using explicit, systematic instructional experiences. </a:t>
            </a:r>
            <a:endParaRPr lang="en-US" sz="900" b="0" u="none"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856e226b85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856e226b85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US" sz="900" b="1" u="sng" dirty="0"/>
              <a:t>Guiding Notes:</a:t>
            </a:r>
          </a:p>
          <a:p>
            <a:pPr marL="0" lvl="0" indent="0" algn="l" rtl="0">
              <a:lnSpc>
                <a:spcPct val="90000"/>
              </a:lnSpc>
              <a:spcBef>
                <a:spcPts val="800"/>
              </a:spcBef>
              <a:spcAft>
                <a:spcPts val="0"/>
              </a:spcAft>
              <a:buNone/>
            </a:pPr>
            <a:r>
              <a:rPr lang="en-US" sz="900" b="0" dirty="0"/>
              <a:t>fMRI</a:t>
            </a:r>
            <a:r>
              <a:rPr lang="en-US" sz="900" b="0" baseline="0" dirty="0"/>
              <a:t> imaging has shown that proficient readers use several areas of the brain to read. See the next slide for an example of how these areas are integrated in skilled reading. </a:t>
            </a:r>
            <a:endParaRPr sz="900" b="0"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856e226b85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2856e226b85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US" sz="900" b="1" u="sng" dirty="0"/>
              <a:t>Guiding Notes:</a:t>
            </a:r>
          </a:p>
          <a:p>
            <a:pPr marL="0" lvl="0" indent="0" algn="l" rtl="0">
              <a:lnSpc>
                <a:spcPct val="90000"/>
              </a:lnSpc>
              <a:spcBef>
                <a:spcPts val="800"/>
              </a:spcBef>
              <a:spcAft>
                <a:spcPts val="0"/>
              </a:spcAft>
              <a:buNone/>
            </a:pPr>
            <a:r>
              <a:rPr lang="en-US" sz="900" b="0" u="none" dirty="0"/>
              <a:t>Use</a:t>
            </a:r>
            <a:r>
              <a:rPr lang="en-US" sz="900" b="0" u="none" baseline="0" dirty="0"/>
              <a:t> the animations on this slide to see how the different areas of the brain are integrated in making meaning of one word:</a:t>
            </a:r>
          </a:p>
          <a:p>
            <a:pPr marL="228600" lvl="0" indent="-228600" algn="l" rtl="0">
              <a:lnSpc>
                <a:spcPct val="90000"/>
              </a:lnSpc>
              <a:spcBef>
                <a:spcPts val="800"/>
              </a:spcBef>
              <a:spcAft>
                <a:spcPts val="0"/>
              </a:spcAft>
              <a:buAutoNum type="arabicPeriod"/>
            </a:pPr>
            <a:r>
              <a:rPr lang="en-US" sz="900" b="1" u="none" baseline="0" dirty="0"/>
              <a:t>Letter/Word Recognition:</a:t>
            </a:r>
            <a:r>
              <a:rPr lang="en-US" sz="900" b="0" u="none" baseline="0" dirty="0"/>
              <a:t> First, the eyes perceive a word and make sense of the letters and what the letters may represent.</a:t>
            </a:r>
          </a:p>
          <a:p>
            <a:pPr marL="228600" lvl="0" indent="-228600" algn="l" rtl="0">
              <a:lnSpc>
                <a:spcPct val="90000"/>
              </a:lnSpc>
              <a:spcBef>
                <a:spcPts val="800"/>
              </a:spcBef>
              <a:spcAft>
                <a:spcPts val="0"/>
              </a:spcAft>
              <a:buAutoNum type="arabicPeriod"/>
            </a:pPr>
            <a:r>
              <a:rPr lang="en-US" sz="900" b="1" u="none" baseline="0" dirty="0"/>
              <a:t>Word Analysis/Sound-Symbol Connection:</a:t>
            </a:r>
            <a:r>
              <a:rPr lang="en-US" sz="900" b="0" u="none" baseline="0" dirty="0"/>
              <a:t> The brain processes what unique sounds those letters represent. Note this slide uses the phonetic alphabet to show the four phonemes in this word.</a:t>
            </a:r>
          </a:p>
          <a:p>
            <a:pPr marL="228600" lvl="0" indent="-228600" algn="l" rtl="0">
              <a:lnSpc>
                <a:spcPct val="90000"/>
              </a:lnSpc>
              <a:spcBef>
                <a:spcPts val="800"/>
              </a:spcBef>
              <a:spcAft>
                <a:spcPts val="0"/>
              </a:spcAft>
              <a:buAutoNum type="arabicPeriod"/>
            </a:pPr>
            <a:r>
              <a:rPr lang="en-US" sz="900" b="1" u="none" baseline="0" dirty="0"/>
              <a:t>Speech Sounds (Input &amp; Output):</a:t>
            </a:r>
            <a:r>
              <a:rPr lang="en-US" sz="900" b="0" u="none" baseline="0" dirty="0"/>
              <a:t> The brain blends those phonemes (individual sounds) together to say, “crush.”</a:t>
            </a:r>
          </a:p>
          <a:p>
            <a:pPr marL="228600" lvl="0" indent="-228600" algn="l" rtl="0">
              <a:lnSpc>
                <a:spcPct val="90000"/>
              </a:lnSpc>
              <a:spcBef>
                <a:spcPts val="800"/>
              </a:spcBef>
              <a:spcAft>
                <a:spcPts val="0"/>
              </a:spcAft>
              <a:buAutoNum type="arabicPeriod"/>
            </a:pPr>
            <a:r>
              <a:rPr lang="en-US" sz="900" b="1" u="none" baseline="0" dirty="0"/>
              <a:t>Language Comprehension:</a:t>
            </a:r>
            <a:r>
              <a:rPr lang="en-US" sz="900" b="0" u="none" baseline="0" dirty="0"/>
              <a:t> The brain makes sense of the </a:t>
            </a:r>
            <a:r>
              <a:rPr lang="en-US" sz="900" b="0" i="1" u="none" baseline="0" dirty="0"/>
              <a:t>meaning</a:t>
            </a:r>
            <a:r>
              <a:rPr lang="en-US" sz="900" b="0" i="0" u="none" baseline="0" dirty="0"/>
              <a:t> of the word, often based on context. </a:t>
            </a:r>
            <a:endParaRPr lang="en-US" sz="900" b="1" u="none"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856e226b85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2856e226b85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US" sz="900" b="1" u="sng" dirty="0"/>
              <a:t>Guiding Notes:</a:t>
            </a:r>
          </a:p>
          <a:p>
            <a:pPr marL="0" lvl="0" indent="0" algn="l" rtl="0">
              <a:lnSpc>
                <a:spcPct val="90000"/>
              </a:lnSpc>
              <a:spcBef>
                <a:spcPts val="800"/>
              </a:spcBef>
              <a:spcAft>
                <a:spcPts val="0"/>
              </a:spcAft>
              <a:buNone/>
            </a:pPr>
            <a:r>
              <a:rPr lang="en-US" sz="900" b="0" dirty="0"/>
              <a:t>Sometimes,</a:t>
            </a:r>
            <a:r>
              <a:rPr lang="en-US" sz="900" b="0" baseline="0" dirty="0"/>
              <a:t> some individuals believe that structured literacy emphasizes phonics alone for reading instruction. The goal of all reading instruction at all grade levels is </a:t>
            </a:r>
            <a:r>
              <a:rPr lang="en-US" sz="900" b="1" baseline="0" dirty="0"/>
              <a:t>comprehension. </a:t>
            </a:r>
            <a:r>
              <a:rPr lang="en-US" sz="900" b="0" dirty="0"/>
              <a:t>The</a:t>
            </a:r>
            <a:r>
              <a:rPr lang="en-US" sz="900" b="0" baseline="0" dirty="0"/>
              <a:t> National Reading Panel Report (2000) gathered the nation’s leading literacy experts with the goal of determining what students need in order to be able to comprehend texts. They determined that early readers need five concepts explicitly taught to them:</a:t>
            </a:r>
          </a:p>
          <a:p>
            <a:pPr marL="228600" lvl="0" indent="-228600" algn="l" rtl="0">
              <a:lnSpc>
                <a:spcPct val="90000"/>
              </a:lnSpc>
              <a:spcBef>
                <a:spcPts val="800"/>
              </a:spcBef>
              <a:spcAft>
                <a:spcPts val="0"/>
              </a:spcAft>
              <a:buAutoNum type="arabicPeriod"/>
            </a:pPr>
            <a:r>
              <a:rPr lang="en-US" sz="900" b="0" baseline="0" dirty="0"/>
              <a:t>Phonemic awareness</a:t>
            </a:r>
          </a:p>
          <a:p>
            <a:pPr marL="228600" lvl="0" indent="-228600" algn="l" rtl="0">
              <a:lnSpc>
                <a:spcPct val="90000"/>
              </a:lnSpc>
              <a:spcBef>
                <a:spcPts val="800"/>
              </a:spcBef>
              <a:spcAft>
                <a:spcPts val="0"/>
              </a:spcAft>
              <a:buAutoNum type="arabicPeriod"/>
            </a:pPr>
            <a:r>
              <a:rPr lang="en-US" sz="900" b="0" baseline="0" dirty="0"/>
              <a:t>Phonics</a:t>
            </a:r>
          </a:p>
          <a:p>
            <a:pPr marL="228600" lvl="0" indent="-228600" algn="l" rtl="0">
              <a:lnSpc>
                <a:spcPct val="90000"/>
              </a:lnSpc>
              <a:spcBef>
                <a:spcPts val="800"/>
              </a:spcBef>
              <a:spcAft>
                <a:spcPts val="0"/>
              </a:spcAft>
              <a:buAutoNum type="arabicPeriod"/>
            </a:pPr>
            <a:r>
              <a:rPr lang="en-US" sz="900" b="0" baseline="0" dirty="0"/>
              <a:t>Fluency</a:t>
            </a:r>
          </a:p>
          <a:p>
            <a:pPr marL="228600" lvl="0" indent="-228600" algn="l" rtl="0">
              <a:lnSpc>
                <a:spcPct val="90000"/>
              </a:lnSpc>
              <a:spcBef>
                <a:spcPts val="800"/>
              </a:spcBef>
              <a:spcAft>
                <a:spcPts val="0"/>
              </a:spcAft>
              <a:buAutoNum type="arabicPeriod"/>
            </a:pPr>
            <a:r>
              <a:rPr lang="en-US" sz="900" b="0" baseline="0" dirty="0"/>
              <a:t>Vocabulary</a:t>
            </a:r>
          </a:p>
          <a:p>
            <a:pPr marL="228600" lvl="0" indent="-228600" algn="l" rtl="0">
              <a:lnSpc>
                <a:spcPct val="90000"/>
              </a:lnSpc>
              <a:spcBef>
                <a:spcPts val="800"/>
              </a:spcBef>
              <a:spcAft>
                <a:spcPts val="0"/>
              </a:spcAft>
              <a:buAutoNum type="arabicPeriod"/>
            </a:pPr>
            <a:r>
              <a:rPr lang="en-US" sz="900" b="0" baseline="0" dirty="0"/>
              <a:t>Comprehension </a:t>
            </a:r>
          </a:p>
          <a:p>
            <a:pPr marL="0" lvl="0" indent="0" algn="l" rtl="0">
              <a:lnSpc>
                <a:spcPct val="90000"/>
              </a:lnSpc>
              <a:spcBef>
                <a:spcPts val="800"/>
              </a:spcBef>
              <a:spcAft>
                <a:spcPts val="0"/>
              </a:spcAft>
              <a:buNone/>
            </a:pPr>
            <a:endParaRPr lang="en-US" sz="900" b="0" baseline="0"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ea3c86734d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1ea3c86734d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US" sz="1100" b="1" u="sng" dirty="0"/>
              <a:t>Guiding Notes:</a:t>
            </a:r>
          </a:p>
          <a:p>
            <a:pPr marL="0" lvl="0" indent="0" algn="l" rtl="0">
              <a:lnSpc>
                <a:spcPct val="90000"/>
              </a:lnSpc>
              <a:spcBef>
                <a:spcPts val="800"/>
              </a:spcBef>
              <a:spcAft>
                <a:spcPts val="0"/>
              </a:spcAft>
              <a:buNone/>
            </a:pPr>
            <a:r>
              <a:rPr lang="en" i="1" u="sng" dirty="0">
                <a:solidFill>
                  <a:schemeClr val="hlink"/>
                </a:solidFill>
                <a:hlinkClick r:id="rId3"/>
              </a:rPr>
              <a:t>What Content-Area Teachers Should Know About Adolescent Literacy</a:t>
            </a:r>
            <a:r>
              <a:rPr lang="en" u="sng" dirty="0">
                <a:solidFill>
                  <a:schemeClr val="hlink"/>
                </a:solidFill>
                <a:hlinkClick r:id="rId3"/>
              </a:rPr>
              <a:t> (NIL, 2006)</a:t>
            </a:r>
            <a:r>
              <a:rPr lang="en" u="none" baseline="0" dirty="0">
                <a:solidFill>
                  <a:schemeClr val="hlink"/>
                </a:solidFill>
              </a:rPr>
              <a:t> was a follow-up report to the National Reading Panel Report (2000) that provides explicit guidance for how to support adolescents in reading. Instead of the five pillars of early reading instruction, the report established seven principles for adolescent instruction:</a:t>
            </a:r>
          </a:p>
          <a:p>
            <a:pPr marL="228600" lvl="0" indent="-228600" algn="l" rtl="0">
              <a:lnSpc>
                <a:spcPct val="90000"/>
              </a:lnSpc>
              <a:spcBef>
                <a:spcPts val="800"/>
              </a:spcBef>
              <a:spcAft>
                <a:spcPts val="0"/>
              </a:spcAft>
              <a:buAutoNum type="arabicPeriod"/>
            </a:pPr>
            <a:r>
              <a:rPr lang="en" sz="900" u="none" baseline="0" dirty="0">
                <a:solidFill>
                  <a:schemeClr val="hlink"/>
                </a:solidFill>
              </a:rPr>
              <a:t>Advanced Decoding</a:t>
            </a:r>
          </a:p>
          <a:p>
            <a:pPr marL="228600" lvl="0" indent="-228600" algn="l" rtl="0">
              <a:lnSpc>
                <a:spcPct val="90000"/>
              </a:lnSpc>
              <a:spcBef>
                <a:spcPts val="800"/>
              </a:spcBef>
              <a:spcAft>
                <a:spcPts val="0"/>
              </a:spcAft>
              <a:buAutoNum type="arabicPeriod"/>
            </a:pPr>
            <a:r>
              <a:rPr lang="en" sz="900" u="none" baseline="0" dirty="0">
                <a:solidFill>
                  <a:schemeClr val="hlink"/>
                </a:solidFill>
              </a:rPr>
              <a:t>Morphology</a:t>
            </a:r>
          </a:p>
          <a:p>
            <a:pPr marL="228600" lvl="0" indent="-228600" algn="l" rtl="0">
              <a:lnSpc>
                <a:spcPct val="90000"/>
              </a:lnSpc>
              <a:spcBef>
                <a:spcPts val="800"/>
              </a:spcBef>
              <a:spcAft>
                <a:spcPts val="0"/>
              </a:spcAft>
              <a:buAutoNum type="arabicPeriod"/>
            </a:pPr>
            <a:r>
              <a:rPr lang="en" sz="900" u="none" baseline="0" dirty="0">
                <a:solidFill>
                  <a:schemeClr val="hlink"/>
                </a:solidFill>
              </a:rPr>
              <a:t>Fluency</a:t>
            </a:r>
          </a:p>
          <a:p>
            <a:pPr marL="228600" lvl="0" indent="-228600" algn="l" rtl="0">
              <a:lnSpc>
                <a:spcPct val="90000"/>
              </a:lnSpc>
              <a:spcBef>
                <a:spcPts val="800"/>
              </a:spcBef>
              <a:spcAft>
                <a:spcPts val="0"/>
              </a:spcAft>
              <a:buAutoNum type="arabicPeriod"/>
            </a:pPr>
            <a:r>
              <a:rPr lang="en" sz="900" u="none" baseline="0" dirty="0">
                <a:solidFill>
                  <a:schemeClr val="hlink"/>
                </a:solidFill>
              </a:rPr>
              <a:t>Vocabulary</a:t>
            </a:r>
          </a:p>
          <a:p>
            <a:pPr marL="228600" lvl="0" indent="-228600" algn="l" rtl="0">
              <a:lnSpc>
                <a:spcPct val="90000"/>
              </a:lnSpc>
              <a:spcBef>
                <a:spcPts val="800"/>
              </a:spcBef>
              <a:spcAft>
                <a:spcPts val="0"/>
              </a:spcAft>
              <a:buAutoNum type="arabicPeriod"/>
            </a:pPr>
            <a:r>
              <a:rPr lang="en" sz="900" u="none" baseline="0" dirty="0">
                <a:solidFill>
                  <a:schemeClr val="hlink"/>
                </a:solidFill>
              </a:rPr>
              <a:t>Comprehension</a:t>
            </a:r>
          </a:p>
          <a:p>
            <a:pPr marL="228600" lvl="0" indent="-228600" algn="l" rtl="0">
              <a:lnSpc>
                <a:spcPct val="90000"/>
              </a:lnSpc>
              <a:spcBef>
                <a:spcPts val="800"/>
              </a:spcBef>
              <a:spcAft>
                <a:spcPts val="0"/>
              </a:spcAft>
              <a:buAutoNum type="arabicPeriod"/>
            </a:pPr>
            <a:r>
              <a:rPr lang="en" sz="900" u="none" baseline="0" dirty="0">
                <a:solidFill>
                  <a:schemeClr val="hlink"/>
                </a:solidFill>
              </a:rPr>
              <a:t>Composition</a:t>
            </a:r>
          </a:p>
          <a:p>
            <a:pPr marL="228600" lvl="0" indent="-228600" algn="l" rtl="0">
              <a:lnSpc>
                <a:spcPct val="90000"/>
              </a:lnSpc>
              <a:spcBef>
                <a:spcPts val="800"/>
              </a:spcBef>
              <a:spcAft>
                <a:spcPts val="0"/>
              </a:spcAft>
              <a:buAutoNum type="arabicPeriod"/>
            </a:pPr>
            <a:r>
              <a:rPr lang="en" sz="900" u="none" baseline="0" dirty="0">
                <a:solidFill>
                  <a:schemeClr val="hlink"/>
                </a:solidFill>
              </a:rPr>
              <a:t>Motivation</a:t>
            </a:r>
            <a:endParaRPr sz="900"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1ea3c86734d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1ea3c86734d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US" sz="1100" b="1" u="sng" dirty="0"/>
              <a:t>Guiding Notes:</a:t>
            </a:r>
          </a:p>
          <a:p>
            <a:pPr marL="0" lvl="0" indent="0" algn="l" rtl="0">
              <a:lnSpc>
                <a:spcPct val="90000"/>
              </a:lnSpc>
              <a:spcBef>
                <a:spcPts val="800"/>
              </a:spcBef>
              <a:spcAft>
                <a:spcPts val="0"/>
              </a:spcAft>
              <a:buNone/>
            </a:pPr>
            <a:r>
              <a:rPr lang="en-US" sz="1100" b="0" u="none" dirty="0"/>
              <a:t>Use this</a:t>
            </a:r>
            <a:r>
              <a:rPr lang="en-US" sz="1100" b="0" u="none" baseline="0" dirty="0"/>
              <a:t> opportunity to ensure you have a beginning understanding of these concepts we will discuss more in-depth throughout the series.</a:t>
            </a:r>
          </a:p>
          <a:p>
            <a:pPr marL="0" lvl="0" indent="0" algn="l" rtl="0">
              <a:lnSpc>
                <a:spcPct val="90000"/>
              </a:lnSpc>
              <a:spcBef>
                <a:spcPts val="800"/>
              </a:spcBef>
              <a:spcAft>
                <a:spcPts val="0"/>
              </a:spcAft>
              <a:buNone/>
            </a:pPr>
            <a:endParaRPr lang="en-US" sz="1100" b="0" u="none" baseline="0" dirty="0"/>
          </a:p>
          <a:p>
            <a:pPr marL="0" lvl="0" indent="0" algn="l" rtl="0">
              <a:lnSpc>
                <a:spcPct val="90000"/>
              </a:lnSpc>
              <a:spcBef>
                <a:spcPts val="800"/>
              </a:spcBef>
              <a:spcAft>
                <a:spcPts val="0"/>
              </a:spcAft>
              <a:buNone/>
            </a:pPr>
            <a:r>
              <a:rPr lang="en-US" sz="1100" b="1" u="sng" baseline="0" dirty="0"/>
              <a:t>Answer Key:</a:t>
            </a:r>
          </a:p>
          <a:p>
            <a:pPr marL="0" lvl="0" indent="0" algn="l" rtl="0">
              <a:lnSpc>
                <a:spcPct val="90000"/>
              </a:lnSpc>
              <a:spcBef>
                <a:spcPts val="800"/>
              </a:spcBef>
              <a:spcAft>
                <a:spcPts val="0"/>
              </a:spcAft>
              <a:buNone/>
            </a:pPr>
            <a:r>
              <a:rPr lang="en-US" sz="1100" b="0" u="none" baseline="0" dirty="0"/>
              <a:t>Advanced decoding: </a:t>
            </a:r>
            <a:r>
              <a:rPr lang="en" sz="1100" dirty="0">
                <a:latin typeface="Franklin Gothic"/>
                <a:ea typeface="Franklin Gothic"/>
                <a:cs typeface="Franklin Gothic"/>
                <a:sym typeface="Franklin Gothic"/>
              </a:rPr>
              <a:t>translating a word from print to speech, usually by employing knowledge of sound-symbol correspondences</a:t>
            </a:r>
            <a:endParaRPr lang="en-US" sz="1100" b="0" u="none" baseline="0" dirty="0"/>
          </a:p>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US" sz="1100" b="0" u="none" baseline="0" dirty="0"/>
              <a:t>Morphology: </a:t>
            </a:r>
            <a:r>
              <a:rPr lang="en-US" sz="1100" dirty="0">
                <a:latin typeface="Franklin Gothic"/>
                <a:ea typeface="Franklin Gothic"/>
                <a:cs typeface="Franklin Gothic"/>
                <a:sym typeface="Franklin Gothic"/>
              </a:rPr>
              <a:t>the study of meaningful units within words, including roots, prefixes and suffixes</a:t>
            </a:r>
            <a:endParaRPr lang="en-US" sz="1100" b="0" u="none" baseline="0" dirty="0"/>
          </a:p>
          <a:p>
            <a:pPr marL="0" lvl="0" indent="0" algn="l" rtl="0">
              <a:lnSpc>
                <a:spcPct val="90000"/>
              </a:lnSpc>
              <a:spcBef>
                <a:spcPts val="800"/>
              </a:spcBef>
              <a:spcAft>
                <a:spcPts val="0"/>
              </a:spcAft>
              <a:buNone/>
            </a:pPr>
            <a:r>
              <a:rPr lang="en-US" sz="1100" b="0" u="none" baseline="0" dirty="0"/>
              <a:t>Fluency: </a:t>
            </a:r>
            <a:r>
              <a:rPr lang="en" sz="1100" dirty="0">
                <a:latin typeface="Franklin Gothic"/>
                <a:ea typeface="Franklin Gothic"/>
                <a:cs typeface="Franklin Gothic"/>
                <a:sym typeface="Franklin Gothic"/>
              </a:rPr>
              <a:t>reading accurately and smoothly</a:t>
            </a:r>
            <a:endParaRPr lang="en-US" sz="1100" b="0" u="none" baseline="0" dirty="0"/>
          </a:p>
          <a:p>
            <a:pPr marL="0" lvl="0" indent="0" algn="l" rtl="0">
              <a:lnSpc>
                <a:spcPct val="90000"/>
              </a:lnSpc>
              <a:spcBef>
                <a:spcPts val="800"/>
              </a:spcBef>
              <a:spcAft>
                <a:spcPts val="0"/>
              </a:spcAft>
              <a:buNone/>
            </a:pPr>
            <a:r>
              <a:rPr lang="en-US" sz="1100" b="0" u="none" baseline="0" dirty="0"/>
              <a:t>Vocabulary: </a:t>
            </a:r>
            <a:r>
              <a:rPr lang="en" sz="1100" dirty="0">
                <a:latin typeface="Franklin Gothic"/>
                <a:ea typeface="Franklin Gothic"/>
                <a:cs typeface="Franklin Gothic"/>
                <a:sym typeface="Franklin Gothic"/>
              </a:rPr>
              <a:t>knowledge of, and memory for, word meanings</a:t>
            </a:r>
            <a:endParaRPr lang="en-US" sz="1100" b="0" u="none" baseline="0" dirty="0"/>
          </a:p>
          <a:p>
            <a:pPr marL="0" lvl="0" indent="0" algn="l" rtl="0">
              <a:lnSpc>
                <a:spcPct val="90000"/>
              </a:lnSpc>
              <a:spcBef>
                <a:spcPts val="800"/>
              </a:spcBef>
              <a:spcAft>
                <a:spcPts val="0"/>
              </a:spcAft>
              <a:buNone/>
            </a:pPr>
            <a:r>
              <a:rPr lang="en-US" sz="1100" b="0" u="none" baseline="0" dirty="0"/>
              <a:t>Comprehension: </a:t>
            </a:r>
            <a:r>
              <a:rPr lang="en" sz="1100" dirty="0">
                <a:latin typeface="Franklin Gothic"/>
                <a:ea typeface="Franklin Gothic"/>
                <a:cs typeface="Franklin Gothic"/>
                <a:sym typeface="Franklin Gothic"/>
              </a:rPr>
              <a:t>the process of extracting or constructing meaning</a:t>
            </a:r>
            <a:endParaRPr lang="en-US" sz="1100" b="0" u="none" baseline="0" dirty="0"/>
          </a:p>
          <a:p>
            <a:pPr marL="0" lvl="0" indent="0" algn="l" rtl="0">
              <a:lnSpc>
                <a:spcPct val="90000"/>
              </a:lnSpc>
              <a:spcBef>
                <a:spcPts val="800"/>
              </a:spcBef>
              <a:spcAft>
                <a:spcPts val="0"/>
              </a:spcAft>
              <a:buNone/>
            </a:pPr>
            <a:r>
              <a:rPr lang="en-US" sz="1100" b="0" u="none" baseline="0" dirty="0"/>
              <a:t>Motivation: </a:t>
            </a:r>
            <a:r>
              <a:rPr lang="en" sz="1100" dirty="0">
                <a:latin typeface="Franklin Gothic"/>
                <a:ea typeface="Franklin Gothic"/>
                <a:cs typeface="Franklin Gothic"/>
                <a:sym typeface="Franklin Gothic"/>
              </a:rPr>
              <a:t>self-determination, self-regulation and engagement with text</a:t>
            </a:r>
            <a:endParaRPr lang="en-US" sz="1100" b="0" u="none" baseline="0" dirty="0"/>
          </a:p>
          <a:p>
            <a:pPr marL="0" lvl="0" indent="0" algn="l" rtl="0">
              <a:lnSpc>
                <a:spcPct val="90000"/>
              </a:lnSpc>
              <a:spcBef>
                <a:spcPts val="800"/>
              </a:spcBef>
              <a:spcAft>
                <a:spcPts val="0"/>
              </a:spcAft>
              <a:buNone/>
            </a:pPr>
            <a:r>
              <a:rPr lang="en-US" sz="1100" b="0" u="none" baseline="0" dirty="0"/>
              <a:t>Composition: </a:t>
            </a:r>
            <a:r>
              <a:rPr lang="en" sz="1100" dirty="0">
                <a:latin typeface="Franklin Gothic"/>
                <a:ea typeface="Franklin Gothic"/>
                <a:cs typeface="Franklin Gothic"/>
                <a:sym typeface="Franklin Gothic"/>
              </a:rPr>
              <a:t>written expression</a:t>
            </a:r>
            <a:endParaRPr lang="en-US" sz="1100" b="0" u="none" baseline="0" dirty="0"/>
          </a:p>
          <a:p>
            <a:pPr marL="0" lvl="0" indent="0" algn="l" rtl="0">
              <a:lnSpc>
                <a:spcPct val="90000"/>
              </a:lnSpc>
              <a:spcBef>
                <a:spcPts val="800"/>
              </a:spcBef>
              <a:spcAft>
                <a:spcPts val="0"/>
              </a:spcAft>
              <a:buNone/>
            </a:pPr>
            <a:endParaRPr lang="en-US" sz="1100" b="0" u="none" baseline="0" dirty="0"/>
          </a:p>
          <a:p>
            <a:pPr marL="0" lvl="0" indent="0" algn="l" rtl="0">
              <a:lnSpc>
                <a:spcPct val="90000"/>
              </a:lnSpc>
              <a:spcBef>
                <a:spcPts val="800"/>
              </a:spcBef>
              <a:spcAft>
                <a:spcPts val="0"/>
              </a:spcAft>
              <a:buNone/>
            </a:pPr>
            <a:endParaRPr lang="en-US" sz="1100" b="0" u="none"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856e226b85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2856e226b85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US" sz="1100" b="1" u="sng" dirty="0"/>
              <a:t>Guiding Notes:</a:t>
            </a:r>
          </a:p>
          <a:p>
            <a:pPr marL="0" lvl="0" indent="0" algn="l" rtl="0">
              <a:lnSpc>
                <a:spcPct val="100000"/>
              </a:lnSpc>
              <a:spcBef>
                <a:spcPts val="0"/>
              </a:spcBef>
              <a:spcAft>
                <a:spcPts val="0"/>
              </a:spcAft>
              <a:buNone/>
            </a:pPr>
            <a:r>
              <a:rPr lang="en-US" sz="900" dirty="0">
                <a:solidFill>
                  <a:schemeClr val="dk1"/>
                </a:solidFill>
                <a:latin typeface="Calibri"/>
                <a:ea typeface="Calibri"/>
                <a:cs typeface="Calibri"/>
                <a:sym typeface="Calibri"/>
              </a:rPr>
              <a:t>This section explains</a:t>
            </a:r>
            <a:r>
              <a:rPr lang="en-US" sz="900" baseline="0" dirty="0">
                <a:solidFill>
                  <a:schemeClr val="dk1"/>
                </a:solidFill>
                <a:latin typeface="Calibri"/>
                <a:ea typeface="Calibri"/>
                <a:cs typeface="Calibri"/>
                <a:sym typeface="Calibri"/>
              </a:rPr>
              <a:t> a theoretical model known as The Simple View of Reading (Gough &amp; </a:t>
            </a:r>
            <a:r>
              <a:rPr lang="en-US" sz="900" baseline="0" dirty="0" err="1">
                <a:solidFill>
                  <a:schemeClr val="dk1"/>
                </a:solidFill>
                <a:latin typeface="Calibri"/>
                <a:ea typeface="Calibri"/>
                <a:cs typeface="Calibri"/>
                <a:sym typeface="Calibri"/>
              </a:rPr>
              <a:t>Tunmer</a:t>
            </a:r>
            <a:r>
              <a:rPr lang="en-US" sz="900" baseline="0" dirty="0">
                <a:solidFill>
                  <a:schemeClr val="dk1"/>
                </a:solidFill>
                <a:latin typeface="Calibri"/>
                <a:ea typeface="Calibri"/>
                <a:cs typeface="Calibri"/>
                <a:sym typeface="Calibri"/>
              </a:rPr>
              <a:t>, 1986).</a:t>
            </a:r>
            <a:endParaRPr sz="900" dirty="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856e226b85_0_13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g2856e226b85_0_132: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lnSpc>
                <a:spcPct val="90000"/>
              </a:lnSpc>
              <a:spcBef>
                <a:spcPts val="800"/>
              </a:spcBef>
              <a:spcAft>
                <a:spcPts val="0"/>
              </a:spcAft>
              <a:buNone/>
            </a:pPr>
            <a:r>
              <a:rPr lang="en-US" sz="1200" b="1" u="sng" dirty="0"/>
              <a:t>Guiding Notes:</a:t>
            </a:r>
          </a:p>
          <a:p>
            <a:pPr marL="0" lvl="0" indent="0" algn="l" rtl="0">
              <a:lnSpc>
                <a:spcPct val="90000"/>
              </a:lnSpc>
              <a:spcBef>
                <a:spcPts val="800"/>
              </a:spcBef>
              <a:spcAft>
                <a:spcPts val="0"/>
              </a:spcAft>
              <a:buNone/>
            </a:pPr>
            <a:r>
              <a:rPr lang="en-US" sz="1200" b="0" u="none" dirty="0"/>
              <a:t>While</a:t>
            </a:r>
            <a:r>
              <a:rPr lang="en-US" sz="1200" b="0" u="none" baseline="0" dirty="0"/>
              <a:t> the Simple View of Reading contains the word “simple,” as we saw in the model of The Reading Brain, reading is far from simple. Note that the simple view of reading supports educators in using a simplified concept of reading to determine why students comprehension may be breaking down. </a:t>
            </a:r>
            <a:endParaRPr lang="en-US" sz="1200" b="0" u="none" dirty="0"/>
          </a:p>
        </p:txBody>
      </p:sp>
      <p:sp>
        <p:nvSpPr>
          <p:cNvPr id="463" name="Google Shape;463;g2856e226b85_0_132: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856e226b85_0_14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2856e226b85_0_140: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lnSpc>
                <a:spcPct val="90000"/>
              </a:lnSpc>
              <a:spcBef>
                <a:spcPts val="800"/>
              </a:spcBef>
              <a:spcAft>
                <a:spcPts val="0"/>
              </a:spcAft>
              <a:buNone/>
            </a:pPr>
            <a:r>
              <a:rPr lang="en-US" sz="1200" b="1" u="sng" dirty="0"/>
              <a:t>Guiding Notes:</a:t>
            </a:r>
          </a:p>
          <a:p>
            <a:pPr marL="0" lvl="0" indent="0" algn="l" rtl="0">
              <a:spcBef>
                <a:spcPts val="0"/>
              </a:spcBef>
              <a:spcAft>
                <a:spcPts val="0"/>
              </a:spcAft>
              <a:buClr>
                <a:schemeClr val="dk1"/>
              </a:buClr>
              <a:buSzPts val="1100"/>
              <a:buFont typeface="Arial"/>
              <a:buNone/>
            </a:pPr>
            <a:r>
              <a:rPr lang="en" u="sng" dirty="0">
                <a:solidFill>
                  <a:schemeClr val="hlink"/>
                </a:solidFill>
                <a:hlinkClick r:id="rId3"/>
              </a:rPr>
              <a:t>From Reading Rockets</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latin typeface="Calibri"/>
                <a:ea typeface="Calibri"/>
                <a:cs typeface="Calibri"/>
                <a:sym typeface="Calibri"/>
              </a:rPr>
              <a:t>The Simple View formula presented by Gough and Tunmer in 1986 is: </a:t>
            </a:r>
            <a:r>
              <a:rPr lang="en" b="1" dirty="0">
                <a:solidFill>
                  <a:schemeClr val="dk1"/>
                </a:solidFill>
                <a:latin typeface="Calibri"/>
                <a:ea typeface="Calibri"/>
                <a:cs typeface="Calibri"/>
                <a:sym typeface="Calibri"/>
              </a:rPr>
              <a:t>Decoding (D) x Language Comprehension (LC) = Reading Comprehension (RC)</a:t>
            </a:r>
            <a:endParaRPr b="1" dirty="0">
              <a:solidFill>
                <a:schemeClr val="dk1"/>
              </a:solidFill>
              <a:latin typeface="Calibri"/>
              <a:ea typeface="Calibri"/>
              <a:cs typeface="Calibri"/>
              <a:sym typeface="Calibri"/>
            </a:endParaRPr>
          </a:p>
          <a:p>
            <a:pPr marL="0" lvl="0" indent="0" algn="l" rtl="0">
              <a:spcBef>
                <a:spcPts val="2000"/>
              </a:spcBef>
              <a:spcAft>
                <a:spcPts val="0"/>
              </a:spcAft>
              <a:buClr>
                <a:schemeClr val="dk1"/>
              </a:buClr>
              <a:buSzPts val="1100"/>
              <a:buFont typeface="Arial"/>
              <a:buNone/>
            </a:pPr>
            <a:r>
              <a:rPr lang="en" dirty="0">
                <a:solidFill>
                  <a:schemeClr val="dk1"/>
                </a:solidFill>
                <a:latin typeface="Calibri"/>
                <a:ea typeface="Calibri"/>
                <a:cs typeface="Calibri"/>
                <a:sym typeface="Calibri"/>
              </a:rPr>
              <a:t>The Simple View formula and supporting studies show that a student’s reading comprehension </a:t>
            </a:r>
            <a:r>
              <a:rPr lang="en" b="1" dirty="0">
                <a:solidFill>
                  <a:schemeClr val="dk1"/>
                </a:solidFill>
                <a:highlight>
                  <a:srgbClr val="FFC800"/>
                </a:highlight>
                <a:latin typeface="Calibri"/>
                <a:ea typeface="Calibri"/>
                <a:cs typeface="Calibri"/>
                <a:sym typeface="Calibri"/>
              </a:rPr>
              <a:t>(RC) score can be predicted if decoding (D) skills and language comprehension (LC) abilities are known.</a:t>
            </a:r>
            <a:r>
              <a:rPr lang="en" dirty="0">
                <a:solidFill>
                  <a:schemeClr val="dk1"/>
                </a:solidFill>
                <a:latin typeface="Calibri"/>
                <a:ea typeface="Calibri"/>
                <a:cs typeface="Calibri"/>
                <a:sym typeface="Calibri"/>
              </a:rPr>
              <a:t> Notice that D and LC are not added together to predict RC. They are multiplied. In the Simple View formula, the values of D and LC must be between 0 and 1 (or 0% and 100%). A score of 0 means no skill or ability at all and 1 indicates perfection. </a:t>
            </a:r>
            <a:endParaRPr dirty="0">
              <a:solidFill>
                <a:schemeClr val="dk1"/>
              </a:solidFill>
              <a:latin typeface="Calibri"/>
              <a:ea typeface="Calibri"/>
              <a:cs typeface="Calibri"/>
              <a:sym typeface="Calibri"/>
            </a:endParaRPr>
          </a:p>
          <a:p>
            <a:pPr marL="0" lvl="0" indent="0" algn="l" rtl="0">
              <a:spcBef>
                <a:spcPts val="2000"/>
              </a:spcBef>
              <a:spcAft>
                <a:spcPts val="0"/>
              </a:spcAft>
              <a:buClr>
                <a:schemeClr val="dk1"/>
              </a:buClr>
              <a:buSzPts val="1100"/>
              <a:buFont typeface="Arial"/>
              <a:buNone/>
            </a:pPr>
            <a:r>
              <a:rPr lang="en" dirty="0">
                <a:solidFill>
                  <a:schemeClr val="dk1"/>
                </a:solidFill>
                <a:latin typeface="Calibri"/>
                <a:ea typeface="Calibri"/>
                <a:cs typeface="Calibri"/>
                <a:sym typeface="Calibri"/>
              </a:rPr>
              <a:t>Gough and Tunmer (1986) proposed the Simple View of Reading to clarify the role of decoding in reading. Beginning and struggling readers are often taught to compensate for weak decoding by guessing an unfamiliar word based on the first letter or the picture, then asking themselves if the word makes sense after reading the sentence. In contrast, when decoding is the focus of instruction students are taught to sound out unfamiliar words using all the letters and to practice reading accurately until an adequate reading rate is achieved, along with accurate decoding.</a:t>
            </a:r>
            <a:endParaRPr dirty="0">
              <a:solidFill>
                <a:schemeClr val="dk1"/>
              </a:solidFill>
              <a:latin typeface="Calibri"/>
              <a:ea typeface="Calibri"/>
              <a:cs typeface="Calibri"/>
              <a:sym typeface="Calibri"/>
            </a:endParaRPr>
          </a:p>
          <a:p>
            <a:pPr marL="0" lvl="0" indent="0" algn="l" rtl="0">
              <a:spcBef>
                <a:spcPts val="2000"/>
              </a:spcBef>
              <a:spcAft>
                <a:spcPts val="0"/>
              </a:spcAft>
              <a:buClr>
                <a:schemeClr val="dk1"/>
              </a:buClr>
              <a:buSzPts val="1100"/>
              <a:buFont typeface="Arial"/>
              <a:buNone/>
            </a:pPr>
            <a:endParaRPr sz="9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rgbClr val="002060"/>
              </a:solidFill>
              <a:latin typeface="Libre Franklin"/>
              <a:ea typeface="Libre Franklin"/>
              <a:cs typeface="Libre Franklin"/>
              <a:sym typeface="Libre Franklin"/>
            </a:endParaRPr>
          </a:p>
        </p:txBody>
      </p:sp>
      <p:sp>
        <p:nvSpPr>
          <p:cNvPr id="472" name="Google Shape;472;g2856e226b85_0_140: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7da9d10564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7da9d10564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dirty="0">
                <a:solidFill>
                  <a:schemeClr val="dk1"/>
                </a:solidFill>
                <a:latin typeface="Helvetica Neue"/>
                <a:ea typeface="Helvetica Neue"/>
                <a:cs typeface="Helvetica Neue"/>
                <a:sym typeface="Helvetica Neue"/>
              </a:rPr>
              <a:t>This slide provides an overview of this series. It is recommended to complete one session per month to allow time for implementation of practices between sessions. </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b="1" u="sng"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2856e226b85_0_16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g2856e226b85_0_164: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lnSpc>
                <a:spcPct val="90000"/>
              </a:lnSpc>
              <a:spcBef>
                <a:spcPts val="800"/>
              </a:spcBef>
              <a:spcAft>
                <a:spcPts val="0"/>
              </a:spcAft>
              <a:buNone/>
            </a:pPr>
            <a:r>
              <a:rPr lang="en-US" sz="1200" b="1" u="sng" dirty="0"/>
              <a:t>Guiding Notes:</a:t>
            </a:r>
          </a:p>
          <a:p>
            <a:pPr marL="0" lvl="0" indent="0" algn="l" rtl="0">
              <a:spcBef>
                <a:spcPts val="0"/>
              </a:spcBef>
              <a:spcAft>
                <a:spcPts val="0"/>
              </a:spcAft>
              <a:buClr>
                <a:schemeClr val="dk1"/>
              </a:buClr>
              <a:buSzPts val="1100"/>
              <a:buFont typeface="Arial"/>
              <a:buNone/>
            </a:pPr>
            <a:r>
              <a:rPr lang="en" u="sng" dirty="0">
                <a:solidFill>
                  <a:schemeClr val="hlink"/>
                </a:solidFill>
                <a:hlinkClick r:id="rId3"/>
              </a:rPr>
              <a:t>From Reading Rockets</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latin typeface="Calibri"/>
                <a:ea typeface="Calibri"/>
                <a:cs typeface="Calibri"/>
                <a:sym typeface="Calibri"/>
              </a:rPr>
              <a:t>The Simple View formula presented by Gough and Tunmer in 1986 is: </a:t>
            </a:r>
            <a:r>
              <a:rPr lang="en" b="1" dirty="0">
                <a:solidFill>
                  <a:schemeClr val="dk1"/>
                </a:solidFill>
                <a:latin typeface="Calibri"/>
                <a:ea typeface="Calibri"/>
                <a:cs typeface="Calibri"/>
                <a:sym typeface="Calibri"/>
              </a:rPr>
              <a:t>Decoding (D) x Language Comprehension (LC) = Reading Comprehension (RC)</a:t>
            </a:r>
            <a:endParaRPr b="1" dirty="0">
              <a:solidFill>
                <a:schemeClr val="dk1"/>
              </a:solidFill>
              <a:latin typeface="Calibri"/>
              <a:ea typeface="Calibri"/>
              <a:cs typeface="Calibri"/>
              <a:sym typeface="Calibri"/>
            </a:endParaRPr>
          </a:p>
          <a:p>
            <a:pPr marL="0" lvl="0" indent="0" algn="l" rtl="0">
              <a:spcBef>
                <a:spcPts val="2000"/>
              </a:spcBef>
              <a:spcAft>
                <a:spcPts val="0"/>
              </a:spcAft>
              <a:buClr>
                <a:schemeClr val="dk1"/>
              </a:buClr>
              <a:buSzPts val="1100"/>
              <a:buFont typeface="Arial"/>
              <a:buNone/>
            </a:pPr>
            <a:r>
              <a:rPr lang="en" dirty="0">
                <a:solidFill>
                  <a:schemeClr val="dk1"/>
                </a:solidFill>
                <a:latin typeface="Calibri"/>
                <a:ea typeface="Calibri"/>
                <a:cs typeface="Calibri"/>
                <a:sym typeface="Calibri"/>
              </a:rPr>
              <a:t>The Simple View formula and supporting studies show that a student’s reading comprehension </a:t>
            </a:r>
            <a:r>
              <a:rPr lang="en" b="1" dirty="0">
                <a:solidFill>
                  <a:schemeClr val="dk1"/>
                </a:solidFill>
                <a:highlight>
                  <a:srgbClr val="FFC800"/>
                </a:highlight>
                <a:latin typeface="Calibri"/>
                <a:ea typeface="Calibri"/>
                <a:cs typeface="Calibri"/>
                <a:sym typeface="Calibri"/>
              </a:rPr>
              <a:t>(RC) score can be predicted if decoding (D) skills and language comprehension (LC) abilities are known.</a:t>
            </a:r>
            <a:r>
              <a:rPr lang="en" dirty="0">
                <a:solidFill>
                  <a:schemeClr val="dk1"/>
                </a:solidFill>
                <a:latin typeface="Calibri"/>
                <a:ea typeface="Calibri"/>
                <a:cs typeface="Calibri"/>
                <a:sym typeface="Calibri"/>
              </a:rPr>
              <a:t> Notice that D and LC are not added together to predict RC. They are multiplied. In the Simple View formula, the values of D and LC must be between 0 and 1 (or 0% and 100%). A score of 0 means no skill or ability at all and 1 indicates perfection. </a:t>
            </a:r>
            <a:endParaRPr dirty="0">
              <a:solidFill>
                <a:schemeClr val="dk1"/>
              </a:solidFill>
              <a:latin typeface="Calibri"/>
              <a:ea typeface="Calibri"/>
              <a:cs typeface="Calibri"/>
              <a:sym typeface="Calibri"/>
            </a:endParaRPr>
          </a:p>
          <a:p>
            <a:pPr marL="0" lvl="0" indent="0" algn="l" rtl="0">
              <a:spcBef>
                <a:spcPts val="2000"/>
              </a:spcBef>
              <a:spcAft>
                <a:spcPts val="0"/>
              </a:spcAft>
              <a:buClr>
                <a:schemeClr val="dk1"/>
              </a:buClr>
              <a:buSzPts val="1100"/>
              <a:buFont typeface="Arial"/>
              <a:buNone/>
            </a:pPr>
            <a:r>
              <a:rPr lang="en" dirty="0">
                <a:solidFill>
                  <a:schemeClr val="dk1"/>
                </a:solidFill>
                <a:latin typeface="Calibri"/>
                <a:ea typeface="Calibri"/>
                <a:cs typeface="Calibri"/>
                <a:sym typeface="Calibri"/>
              </a:rPr>
              <a:t>Gough and Tunmer (1986) proposed the Simple View of Reading to clarify the role of decoding in reading. Beginning and struggling readers are often taught to compensate for weak decoding by guessing an unfamiliar word based on the first letter or the picture, then asking themselves if the word makes sense after reading the sentence. In contrast, when decoding is the focus of instruction students are taught to sound out unfamiliar words using all the letters and to practice reading accurately until an adequate reading rate is achieved, along with accurate decoding.</a:t>
            </a:r>
            <a:endParaRPr dirty="0">
              <a:solidFill>
                <a:schemeClr val="dk1"/>
              </a:solidFill>
              <a:latin typeface="Calibri"/>
              <a:ea typeface="Calibri"/>
              <a:cs typeface="Calibri"/>
              <a:sym typeface="Calibri"/>
            </a:endParaRPr>
          </a:p>
          <a:p>
            <a:pPr marL="0" lvl="0" indent="0" algn="l" rtl="0">
              <a:spcBef>
                <a:spcPts val="2000"/>
              </a:spcBef>
              <a:spcAft>
                <a:spcPts val="0"/>
              </a:spcAft>
              <a:buClr>
                <a:schemeClr val="dk1"/>
              </a:buClr>
              <a:buSzPts val="1100"/>
              <a:buFont typeface="Arial"/>
              <a:buNone/>
            </a:pPr>
            <a:endParaRPr sz="9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rgbClr val="002060"/>
              </a:solidFill>
              <a:latin typeface="Libre Franklin"/>
              <a:ea typeface="Libre Franklin"/>
              <a:cs typeface="Libre Franklin"/>
              <a:sym typeface="Libre Franklin"/>
            </a:endParaRPr>
          </a:p>
        </p:txBody>
      </p:sp>
      <p:sp>
        <p:nvSpPr>
          <p:cNvPr id="497" name="Google Shape;497;g2856e226b85_0_164: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856e226b85_0_19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g2856e226b85_0_192: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1" u="sng" dirty="0"/>
              <a:t>Guiding Notes:</a:t>
            </a: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Simple View formula presented by Gough and </a:t>
            </a:r>
            <a:r>
              <a:rPr lang="en-US" sz="1200" dirty="0" err="1">
                <a:solidFill>
                  <a:schemeClr val="dk1"/>
                </a:solidFill>
                <a:latin typeface="Calibri"/>
                <a:ea typeface="Calibri"/>
                <a:cs typeface="Calibri"/>
                <a:sym typeface="Calibri"/>
              </a:rPr>
              <a:t>Tunmer</a:t>
            </a:r>
            <a:r>
              <a:rPr lang="en-US" sz="1200" dirty="0">
                <a:solidFill>
                  <a:schemeClr val="dk1"/>
                </a:solidFill>
                <a:latin typeface="Calibri"/>
                <a:ea typeface="Calibri"/>
                <a:cs typeface="Calibri"/>
                <a:sym typeface="Calibri"/>
              </a:rPr>
              <a:t> in 1986 is: </a:t>
            </a:r>
            <a:r>
              <a:rPr lang="en-US" sz="1200" b="1" dirty="0">
                <a:solidFill>
                  <a:schemeClr val="dk1"/>
                </a:solidFill>
                <a:latin typeface="Calibri"/>
                <a:ea typeface="Calibri"/>
                <a:cs typeface="Calibri"/>
                <a:sym typeface="Calibri"/>
              </a:rPr>
              <a:t>Decoding (D) x Language Comprehension (LC) = Reading Comprehension (RC)</a:t>
            </a:r>
          </a:p>
          <a:p>
            <a:pPr marL="0" lvl="0" indent="0" algn="l" rtl="0">
              <a:spcBef>
                <a:spcPts val="200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Simple View formula and supporting studies show that a student’s reading comprehension </a:t>
            </a:r>
            <a:r>
              <a:rPr lang="en-US" sz="1200" b="1" dirty="0">
                <a:solidFill>
                  <a:schemeClr val="dk1"/>
                </a:solidFill>
                <a:highlight>
                  <a:srgbClr val="FFC800"/>
                </a:highlight>
                <a:latin typeface="Calibri"/>
                <a:ea typeface="Calibri"/>
                <a:cs typeface="Calibri"/>
                <a:sym typeface="Calibri"/>
              </a:rPr>
              <a:t>(RC) score can be predicted if decoding (D) skills and language comprehension (LC) abilities are known.</a:t>
            </a:r>
            <a:r>
              <a:rPr lang="en-US" sz="1200" dirty="0">
                <a:solidFill>
                  <a:schemeClr val="dk1"/>
                </a:solidFill>
                <a:latin typeface="Calibri"/>
                <a:ea typeface="Calibri"/>
                <a:cs typeface="Calibri"/>
                <a:sym typeface="Calibri"/>
              </a:rPr>
              <a:t> Notice that D and LC are not added together to predict RC. They are multiplied. In the Simple View formula, the values of D and LC must be between 0 and 1 (or 0% and 100%). A score of 0 means no skill or ability at all and 1 indicates perfection. </a:t>
            </a:r>
          </a:p>
          <a:p>
            <a:pPr marL="0" lvl="0" indent="0" algn="l" rtl="0">
              <a:spcBef>
                <a:spcPts val="200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Gough and </a:t>
            </a:r>
            <a:r>
              <a:rPr lang="en-US" sz="1200" dirty="0" err="1">
                <a:solidFill>
                  <a:schemeClr val="dk1"/>
                </a:solidFill>
                <a:latin typeface="Calibri"/>
                <a:ea typeface="Calibri"/>
                <a:cs typeface="Calibri"/>
                <a:sym typeface="Calibri"/>
              </a:rPr>
              <a:t>Tunmer</a:t>
            </a:r>
            <a:r>
              <a:rPr lang="en-US" sz="1200" dirty="0">
                <a:solidFill>
                  <a:schemeClr val="dk1"/>
                </a:solidFill>
                <a:latin typeface="Calibri"/>
                <a:ea typeface="Calibri"/>
                <a:cs typeface="Calibri"/>
                <a:sym typeface="Calibri"/>
              </a:rPr>
              <a:t> (1986) proposed the Simple View of Reading to clarify the role of decoding in reading. Beginning and struggling readers are often taught to compensate for weak decoding by guessing an unfamiliar word based on the first letter or the picture, then asking themselves if the word makes sense after reading the sentence. In contrast, when decoding is the focus of instruction students are taught to sound out unfamiliar words using all the letters and to practice reading accurately until an adequate reading rate is achieved, along with accurate decoding.</a:t>
            </a:r>
          </a:p>
          <a:p>
            <a:pPr marL="0" lvl="0" indent="0" algn="l" rtl="0">
              <a:spcBef>
                <a:spcPts val="2000"/>
              </a:spcBef>
              <a:spcAft>
                <a:spcPts val="0"/>
              </a:spcAft>
              <a:buClr>
                <a:schemeClr val="dk1"/>
              </a:buClr>
              <a:buSzPts val="1100"/>
              <a:buFont typeface="Arial"/>
              <a:buNone/>
            </a:pPr>
            <a:endParaRPr lang="en-US"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rgbClr val="002060"/>
              </a:solidFill>
              <a:latin typeface="Libre Franklin"/>
              <a:ea typeface="Libre Franklin"/>
              <a:cs typeface="Libre Franklin"/>
              <a:sym typeface="Libre Franklin"/>
            </a:endParaRPr>
          </a:p>
        </p:txBody>
      </p:sp>
      <p:sp>
        <p:nvSpPr>
          <p:cNvPr id="526" name="Google Shape;526;g2856e226b85_0_192: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856e226b85_0_22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g2856e226b85_0_220: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spcBef>
                <a:spcPts val="0"/>
              </a:spcBef>
              <a:spcAft>
                <a:spcPts val="0"/>
              </a:spcAft>
              <a:buClr>
                <a:schemeClr val="dk1"/>
              </a:buClr>
              <a:buSzPts val="1100"/>
              <a:buFont typeface="Arial"/>
              <a:buNone/>
            </a:pPr>
            <a:r>
              <a:rPr lang="en-US" sz="1200" b="1" u="sng" dirty="0">
                <a:solidFill>
                  <a:schemeClr val="dk1"/>
                </a:solidFill>
                <a:latin typeface="Calibri"/>
                <a:ea typeface="Calibri"/>
                <a:cs typeface="Calibri"/>
                <a:sym typeface="Calibri"/>
              </a:rPr>
              <a:t>Guiding</a:t>
            </a:r>
            <a:r>
              <a:rPr lang="en-US" sz="1200" b="1" u="sng" baseline="0" dirty="0">
                <a:solidFill>
                  <a:schemeClr val="dk1"/>
                </a:solidFill>
                <a:latin typeface="Calibri"/>
                <a:ea typeface="Calibri"/>
                <a:cs typeface="Calibri"/>
                <a:sym typeface="Calibri"/>
              </a:rPr>
              <a:t> Notes:</a:t>
            </a: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Simple View formula presented by Gough and </a:t>
            </a:r>
            <a:r>
              <a:rPr lang="en-US" sz="1200" dirty="0" err="1">
                <a:solidFill>
                  <a:schemeClr val="dk1"/>
                </a:solidFill>
                <a:latin typeface="Calibri"/>
                <a:ea typeface="Calibri"/>
                <a:cs typeface="Calibri"/>
                <a:sym typeface="Calibri"/>
              </a:rPr>
              <a:t>Tunmer</a:t>
            </a:r>
            <a:r>
              <a:rPr lang="en-US" sz="1200" dirty="0">
                <a:solidFill>
                  <a:schemeClr val="dk1"/>
                </a:solidFill>
                <a:latin typeface="Calibri"/>
                <a:ea typeface="Calibri"/>
                <a:cs typeface="Calibri"/>
                <a:sym typeface="Calibri"/>
              </a:rPr>
              <a:t> in 1986 is: </a:t>
            </a:r>
            <a:r>
              <a:rPr lang="en-US" sz="1200" b="1" dirty="0">
                <a:solidFill>
                  <a:schemeClr val="dk1"/>
                </a:solidFill>
                <a:latin typeface="Calibri"/>
                <a:ea typeface="Calibri"/>
                <a:cs typeface="Calibri"/>
                <a:sym typeface="Calibri"/>
              </a:rPr>
              <a:t>Decoding (D) x Language Comprehension (LC) = Reading Comprehension (RC)</a:t>
            </a:r>
          </a:p>
          <a:p>
            <a:pPr marL="0" lvl="0" indent="0" algn="l" rtl="0">
              <a:spcBef>
                <a:spcPts val="200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The Simple View formula and supporting studies show that a student’s reading comprehension </a:t>
            </a:r>
            <a:r>
              <a:rPr lang="en-US" sz="1200" b="1" dirty="0">
                <a:solidFill>
                  <a:schemeClr val="dk1"/>
                </a:solidFill>
                <a:highlight>
                  <a:srgbClr val="FFC800"/>
                </a:highlight>
                <a:latin typeface="Calibri"/>
                <a:ea typeface="Calibri"/>
                <a:cs typeface="Calibri"/>
                <a:sym typeface="Calibri"/>
              </a:rPr>
              <a:t>(RC) score can be predicted if decoding (D) skills and language comprehension (LC) abilities are known.</a:t>
            </a:r>
            <a:r>
              <a:rPr lang="en-US" sz="1200" dirty="0">
                <a:solidFill>
                  <a:schemeClr val="dk1"/>
                </a:solidFill>
                <a:latin typeface="Calibri"/>
                <a:ea typeface="Calibri"/>
                <a:cs typeface="Calibri"/>
                <a:sym typeface="Calibri"/>
              </a:rPr>
              <a:t> Notice that D and LC are not added together to predict RC. They are multiplied. In the Simple View formula, the values of D and LC must be between 0 and 1 (or 0% and 100%). A score of 0 means no skill or ability at all and 1 indicates perfection. </a:t>
            </a:r>
          </a:p>
          <a:p>
            <a:pPr marL="0" lvl="0" indent="0" algn="l" rtl="0">
              <a:spcBef>
                <a:spcPts val="200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Gough and </a:t>
            </a:r>
            <a:r>
              <a:rPr lang="en-US" sz="1200" dirty="0" err="1">
                <a:solidFill>
                  <a:schemeClr val="dk1"/>
                </a:solidFill>
                <a:latin typeface="Calibri"/>
                <a:ea typeface="Calibri"/>
                <a:cs typeface="Calibri"/>
                <a:sym typeface="Calibri"/>
              </a:rPr>
              <a:t>Tunmer</a:t>
            </a:r>
            <a:r>
              <a:rPr lang="en-US" sz="1200" dirty="0">
                <a:solidFill>
                  <a:schemeClr val="dk1"/>
                </a:solidFill>
                <a:latin typeface="Calibri"/>
                <a:ea typeface="Calibri"/>
                <a:cs typeface="Calibri"/>
                <a:sym typeface="Calibri"/>
              </a:rPr>
              <a:t> (1986) proposed the Simple View of Reading to clarify the role of decoding in reading. Beginning and struggling readers are often taught to compensate for weak decoding by guessing an unfamiliar word based on the first letter or the picture, then asking themselves if the word makes sense after reading the sentence. In contrast, when decoding is the focus of instruction students are taught to sound out unfamiliar words using all the letters and to practice reading accurately until an adequate reading rate is achieved, along with accurate decoding.</a:t>
            </a:r>
          </a:p>
          <a:p>
            <a:pPr marL="0" lvl="0" indent="0" algn="l" rtl="0">
              <a:spcBef>
                <a:spcPts val="2000"/>
              </a:spcBef>
              <a:spcAft>
                <a:spcPts val="0"/>
              </a:spcAft>
              <a:buClr>
                <a:schemeClr val="dk1"/>
              </a:buClr>
              <a:buSzPts val="1100"/>
              <a:buFont typeface="Arial"/>
              <a:buNone/>
            </a:pPr>
            <a:endParaRPr lang="en-US" sz="10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200" dirty="0">
              <a:solidFill>
                <a:srgbClr val="002060"/>
              </a:solidFill>
              <a:latin typeface="Libre Franklin"/>
              <a:ea typeface="Libre Franklin"/>
              <a:cs typeface="Libre Franklin"/>
              <a:sym typeface="Libre Franklin"/>
            </a:endParaRPr>
          </a:p>
        </p:txBody>
      </p:sp>
      <p:sp>
        <p:nvSpPr>
          <p:cNvPr id="555" name="Google Shape;555;g2856e226b85_0_220: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2856e226b85_0_24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g2856e226b85_0_248: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spcBef>
                <a:spcPts val="0"/>
              </a:spcBef>
              <a:spcAft>
                <a:spcPts val="0"/>
              </a:spcAft>
              <a:buClr>
                <a:schemeClr val="dk1"/>
              </a:buClr>
              <a:buSzPts val="1100"/>
              <a:buFont typeface="Arial"/>
              <a:buNone/>
            </a:pPr>
            <a:r>
              <a:rPr lang="en-US" sz="1200" b="1" u="sng" dirty="0">
                <a:solidFill>
                  <a:srgbClr val="002060"/>
                </a:solidFill>
                <a:latin typeface="Libre Franklin"/>
                <a:ea typeface="Libre Franklin"/>
                <a:cs typeface="Libre Franklin"/>
                <a:sym typeface="Libre Franklin"/>
              </a:rPr>
              <a:t>Guiding</a:t>
            </a:r>
            <a:r>
              <a:rPr lang="en-US" sz="1200" b="1" u="sng" baseline="0" dirty="0">
                <a:solidFill>
                  <a:srgbClr val="002060"/>
                </a:solidFill>
                <a:latin typeface="Libre Franklin"/>
                <a:ea typeface="Libre Franklin"/>
                <a:cs typeface="Libre Franklin"/>
                <a:sym typeface="Libre Franklin"/>
              </a:rPr>
              <a:t> Notes:</a:t>
            </a:r>
            <a:endParaRPr lang="en-US" sz="1200" b="0" u="sng" baseline="0" dirty="0">
              <a:solidFill>
                <a:srgbClr val="002060"/>
              </a:solidFill>
              <a:latin typeface="Libre Franklin"/>
              <a:ea typeface="Libre Franklin"/>
              <a:cs typeface="Libre Franklin"/>
              <a:sym typeface="Libre Franklin"/>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u="none" baseline="0" dirty="0">
                <a:solidFill>
                  <a:srgbClr val="002060"/>
                </a:solidFill>
                <a:latin typeface="Libre Franklin"/>
                <a:ea typeface="Libre Franklin"/>
                <a:cs typeface="Libre Franklin"/>
                <a:sym typeface="Libre Franklin"/>
              </a:rPr>
              <a:t>This chart is adapted from </a:t>
            </a:r>
            <a:r>
              <a:rPr lang="en-US" sz="1100" b="1" i="1" u="none" strike="noStrike" cap="none" dirty="0">
                <a:solidFill>
                  <a:srgbClr val="000000"/>
                </a:solidFill>
                <a:effectLst/>
                <a:latin typeface="Arial"/>
                <a:ea typeface="Arial"/>
                <a:cs typeface="Arial"/>
                <a:sym typeface="Arial"/>
              </a:rPr>
              <a:t>Effective Instruction for Middle School Students with Reading Difficulties</a:t>
            </a:r>
            <a:r>
              <a:rPr lang="en-US" sz="1100" b="1" i="0" u="none" strike="noStrike" cap="none" dirty="0">
                <a:solidFill>
                  <a:srgbClr val="000000"/>
                </a:solidFill>
                <a:effectLst/>
                <a:latin typeface="Arial"/>
                <a:ea typeface="Arial"/>
                <a:cs typeface="Arial"/>
                <a:sym typeface="Arial"/>
              </a:rPr>
              <a:t> by</a:t>
            </a:r>
            <a:r>
              <a:rPr lang="en-US" sz="1100" b="1" i="0" u="none" strike="noStrike" cap="none" baseline="0" dirty="0">
                <a:solidFill>
                  <a:srgbClr val="000000"/>
                </a:solidFill>
                <a:effectLst/>
                <a:latin typeface="Arial"/>
                <a:ea typeface="Arial"/>
                <a:cs typeface="Arial"/>
                <a:sym typeface="Arial"/>
              </a:rPr>
              <a:t> </a:t>
            </a:r>
            <a:r>
              <a:rPr lang="en-US" sz="1100" b="0" i="0" u="sng" strike="noStrike" cap="none" dirty="0">
                <a:solidFill>
                  <a:schemeClr val="tx1"/>
                </a:solidFill>
                <a:effectLst/>
                <a:latin typeface="Arial"/>
                <a:ea typeface="Arial"/>
                <a:cs typeface="Arial"/>
                <a:sym typeface="Arial"/>
                <a:hlinkClick r:id="rId3">
                  <a:extLst>
                    <a:ext uri="{A12FA001-AC4F-418D-AE19-62706E023703}">
                      <ahyp:hlinkClr xmlns:ahyp="http://schemas.microsoft.com/office/drawing/2018/hyperlinkcolor" val="tx"/>
                    </a:ext>
                  </a:extLst>
                </a:hlinkClick>
              </a:rPr>
              <a:t>Carolyn A. Denton, Ph.D.</a:t>
            </a:r>
            <a:r>
              <a:rPr lang="en-US" sz="1100" b="0" i="0" u="sng" strike="noStrike" cap="none" dirty="0">
                <a:solidFill>
                  <a:schemeClr val="tx1"/>
                </a:solidFill>
                <a:effectLst/>
                <a:latin typeface="Arial"/>
                <a:ea typeface="Arial"/>
                <a:cs typeface="Arial"/>
                <a:sym typeface="Arial"/>
              </a:rPr>
              <a:t>, </a:t>
            </a:r>
            <a:r>
              <a:rPr lang="en-US" sz="1100" b="0" i="0" u="sng" strike="noStrike" cap="none" dirty="0">
                <a:solidFill>
                  <a:schemeClr val="tx1"/>
                </a:solidFill>
                <a:effectLst/>
                <a:latin typeface="Arial"/>
                <a:ea typeface="Arial"/>
                <a:cs typeface="Arial"/>
                <a:sym typeface="Arial"/>
                <a:hlinkClick r:id="rId4">
                  <a:extLst>
                    <a:ext uri="{A12FA001-AC4F-418D-AE19-62706E023703}">
                      <ahyp:hlinkClr xmlns:ahyp="http://schemas.microsoft.com/office/drawing/2018/hyperlinkcolor" val="tx"/>
                    </a:ext>
                  </a:extLst>
                </a:hlinkClick>
              </a:rPr>
              <a:t>Sharon Vaughn, Ph.D.</a:t>
            </a:r>
            <a:r>
              <a:rPr lang="en-US" sz="1100" b="0" i="0" u="sng" strike="noStrike" cap="none" dirty="0">
                <a:solidFill>
                  <a:schemeClr val="tx1"/>
                </a:solidFill>
                <a:effectLst/>
                <a:latin typeface="Arial"/>
                <a:ea typeface="Arial"/>
                <a:cs typeface="Arial"/>
                <a:sym typeface="Arial"/>
              </a:rPr>
              <a:t>, </a:t>
            </a:r>
            <a:r>
              <a:rPr lang="en-US" sz="1100" b="0" i="0" u="sng" strike="noStrike" cap="none" dirty="0">
                <a:solidFill>
                  <a:schemeClr val="tx1"/>
                </a:solidFill>
                <a:effectLst/>
                <a:latin typeface="Arial"/>
                <a:ea typeface="Arial"/>
                <a:cs typeface="Arial"/>
                <a:sym typeface="Arial"/>
                <a:hlinkClick r:id="rId5">
                  <a:extLst>
                    <a:ext uri="{A12FA001-AC4F-418D-AE19-62706E023703}">
                      <ahyp:hlinkClr xmlns:ahyp="http://schemas.microsoft.com/office/drawing/2018/hyperlinkcolor" val="tx"/>
                    </a:ext>
                  </a:extLst>
                </a:hlinkClick>
              </a:rPr>
              <a:t>Jade Wexler, Ph.D.</a:t>
            </a:r>
            <a:r>
              <a:rPr lang="en-US" sz="1100" b="0" i="0" u="sng" strike="noStrike" cap="none" dirty="0">
                <a:solidFill>
                  <a:schemeClr val="tx1"/>
                </a:solidFill>
                <a:effectLst/>
                <a:latin typeface="Arial"/>
                <a:ea typeface="Arial"/>
                <a:cs typeface="Arial"/>
                <a:sym typeface="Arial"/>
              </a:rPr>
              <a:t>, </a:t>
            </a:r>
            <a:r>
              <a:rPr lang="en-US" sz="1100" b="0" i="0" u="sng" strike="noStrike" cap="none" dirty="0">
                <a:solidFill>
                  <a:schemeClr val="tx1"/>
                </a:solidFill>
                <a:effectLst/>
                <a:latin typeface="Arial"/>
                <a:ea typeface="Arial"/>
                <a:cs typeface="Arial"/>
                <a:sym typeface="Arial"/>
                <a:hlinkClick r:id="rId6">
                  <a:extLst>
                    <a:ext uri="{A12FA001-AC4F-418D-AE19-62706E023703}">
                      <ahyp:hlinkClr xmlns:ahyp="http://schemas.microsoft.com/office/drawing/2018/hyperlinkcolor" val="tx"/>
                    </a:ext>
                  </a:extLst>
                </a:hlinkClick>
              </a:rPr>
              <a:t>Deanna Bryan</a:t>
            </a:r>
            <a:r>
              <a:rPr lang="en-US" sz="1100" b="0" i="0" u="sng" strike="noStrike" cap="none" dirty="0">
                <a:solidFill>
                  <a:schemeClr val="tx1"/>
                </a:solidFill>
                <a:effectLst/>
                <a:latin typeface="Arial"/>
                <a:ea typeface="Arial"/>
                <a:cs typeface="Arial"/>
                <a:sym typeface="Arial"/>
              </a:rPr>
              <a:t>, </a:t>
            </a:r>
            <a:r>
              <a:rPr lang="en-US" sz="1100" b="0" i="0" u="sng" strike="noStrike" cap="none" dirty="0">
                <a:solidFill>
                  <a:schemeClr val="tx1"/>
                </a:solidFill>
                <a:effectLst/>
                <a:latin typeface="Arial"/>
                <a:ea typeface="Arial"/>
                <a:cs typeface="Arial"/>
                <a:sym typeface="Arial"/>
                <a:hlinkClick r:id="rId7">
                  <a:extLst>
                    <a:ext uri="{A12FA001-AC4F-418D-AE19-62706E023703}">
                      <ahyp:hlinkClr xmlns:ahyp="http://schemas.microsoft.com/office/drawing/2018/hyperlinkcolor" val="tx"/>
                    </a:ext>
                  </a:extLst>
                </a:hlinkClick>
              </a:rPr>
              <a:t>Deborah S. Reed, Ed.D.</a:t>
            </a:r>
            <a:endParaRPr lang="en-US" sz="1100" b="0" i="1" u="sng" strike="noStrike" cap="none" dirty="0">
              <a:solidFill>
                <a:schemeClr val="tx1"/>
              </a:solidFill>
              <a:effectLst/>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lang="en-US" sz="1200" b="1" u="none" dirty="0">
              <a:solidFill>
                <a:srgbClr val="002060"/>
              </a:solidFill>
              <a:latin typeface="Libre Franklin"/>
              <a:ea typeface="Libre Franklin"/>
              <a:cs typeface="Libre Franklin"/>
              <a:sym typeface="Libre Franklin"/>
            </a:endParaRPr>
          </a:p>
          <a:p>
            <a:pPr marL="0" lvl="0" indent="0" algn="l" rtl="0">
              <a:spcBef>
                <a:spcPts val="0"/>
              </a:spcBef>
              <a:spcAft>
                <a:spcPts val="0"/>
              </a:spcAft>
              <a:buClr>
                <a:schemeClr val="dk1"/>
              </a:buClr>
              <a:buSzPts val="1100"/>
              <a:buFont typeface="Arial"/>
              <a:buNone/>
            </a:pPr>
            <a:r>
              <a:rPr lang="en-US" sz="1200" b="0" u="none" dirty="0">
                <a:solidFill>
                  <a:srgbClr val="002060"/>
                </a:solidFill>
                <a:latin typeface="Libre Franklin"/>
                <a:ea typeface="Libre Franklin"/>
                <a:cs typeface="Libre Franklin"/>
                <a:sym typeface="Libre Franklin"/>
              </a:rPr>
              <a:t>Note</a:t>
            </a:r>
            <a:r>
              <a:rPr lang="en-US" sz="1200" b="0" u="none" baseline="0" dirty="0">
                <a:solidFill>
                  <a:srgbClr val="002060"/>
                </a:solidFill>
                <a:latin typeface="Libre Franklin"/>
                <a:ea typeface="Libre Franklin"/>
                <a:cs typeface="Libre Franklin"/>
                <a:sym typeface="Libre Franklin"/>
              </a:rPr>
              <a:t> that this chart is not intended to diagnose reading difficulties or prescribe improvement measures for students. It also is not intended to represent all possible student needs or profiles. Use these sample profiles as a way to build understanding of what may be going on with some striving adolescent readers. </a:t>
            </a:r>
            <a:endParaRPr sz="1200" b="0" u="none" dirty="0">
              <a:solidFill>
                <a:srgbClr val="002060"/>
              </a:solidFill>
              <a:latin typeface="Libre Franklin"/>
              <a:ea typeface="Libre Franklin"/>
              <a:cs typeface="Libre Franklin"/>
              <a:sym typeface="Libre Franklin"/>
            </a:endParaRPr>
          </a:p>
        </p:txBody>
      </p:sp>
      <p:sp>
        <p:nvSpPr>
          <p:cNvPr id="584" name="Google Shape;584;g2856e226b85_0_248: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856e226b85_0_43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g2856e226b85_0_436: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spcBef>
                <a:spcPts val="0"/>
              </a:spcBef>
              <a:spcAft>
                <a:spcPts val="0"/>
              </a:spcAft>
              <a:buClr>
                <a:schemeClr val="dk1"/>
              </a:buClr>
              <a:buSzPts val="1100"/>
              <a:buFont typeface="Arial"/>
              <a:buNone/>
            </a:pPr>
            <a:r>
              <a:rPr lang="en-US" sz="1400" b="1" u="sng" dirty="0">
                <a:solidFill>
                  <a:srgbClr val="002060"/>
                </a:solidFill>
                <a:latin typeface="Libre Franklin"/>
                <a:ea typeface="Libre Franklin"/>
                <a:cs typeface="Libre Franklin"/>
                <a:sym typeface="Libre Franklin"/>
              </a:rPr>
              <a:t>Guiding</a:t>
            </a:r>
            <a:r>
              <a:rPr lang="en-US" sz="1400" b="1" u="sng" baseline="0" dirty="0">
                <a:solidFill>
                  <a:srgbClr val="002060"/>
                </a:solidFill>
                <a:latin typeface="Libre Franklin"/>
                <a:ea typeface="Libre Franklin"/>
                <a:cs typeface="Libre Franklin"/>
                <a:sym typeface="Libre Franklin"/>
              </a:rPr>
              <a:t> Notes:</a:t>
            </a:r>
            <a:endParaRPr lang="en-US" sz="1400" b="0" u="sng" baseline="0" dirty="0">
              <a:solidFill>
                <a:srgbClr val="002060"/>
              </a:solidFill>
              <a:latin typeface="Libre Franklin"/>
              <a:ea typeface="Libre Franklin"/>
              <a:cs typeface="Libre Franklin"/>
              <a:sym typeface="Libre Franklin"/>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400" b="0" u="none" baseline="0" dirty="0">
                <a:solidFill>
                  <a:srgbClr val="002060"/>
                </a:solidFill>
                <a:latin typeface="Libre Franklin"/>
                <a:ea typeface="Libre Franklin"/>
                <a:cs typeface="Libre Franklin"/>
                <a:sym typeface="Libre Franklin"/>
              </a:rPr>
              <a:t>This chart is adapted from </a:t>
            </a:r>
            <a:r>
              <a:rPr lang="en-US" sz="1200" b="1" i="1" u="none" strike="noStrike" cap="none" dirty="0">
                <a:solidFill>
                  <a:srgbClr val="000000"/>
                </a:solidFill>
                <a:effectLst/>
                <a:latin typeface="Arial"/>
                <a:ea typeface="Arial"/>
                <a:cs typeface="Arial"/>
                <a:sym typeface="Arial"/>
              </a:rPr>
              <a:t>Effective Instruction for Middle School Students with Reading Difficulties</a:t>
            </a:r>
            <a:r>
              <a:rPr lang="en-US" sz="1200" b="1" i="0" u="none" strike="noStrike" cap="none" dirty="0">
                <a:solidFill>
                  <a:srgbClr val="000000"/>
                </a:solidFill>
                <a:effectLst/>
                <a:latin typeface="Arial"/>
                <a:ea typeface="Arial"/>
                <a:cs typeface="Arial"/>
                <a:sym typeface="Arial"/>
              </a:rPr>
              <a:t> by</a:t>
            </a:r>
            <a:r>
              <a:rPr lang="en-US" sz="1200" b="1" i="0" u="none" strike="noStrike" cap="none" baseline="0" dirty="0">
                <a:solidFill>
                  <a:srgbClr val="000000"/>
                </a:solidFill>
                <a:effectLst/>
                <a:latin typeface="Arial"/>
                <a:ea typeface="Arial"/>
                <a:cs typeface="Arial"/>
                <a:sym typeface="Arial"/>
              </a:rPr>
              <a:t> </a:t>
            </a:r>
            <a:r>
              <a:rPr lang="en-US" sz="1200" b="0" i="0" u="sng" strike="noStrike" cap="none" dirty="0">
                <a:solidFill>
                  <a:schemeClr val="tx1"/>
                </a:solidFill>
                <a:effectLst/>
                <a:latin typeface="Arial"/>
                <a:ea typeface="Arial"/>
                <a:cs typeface="Arial"/>
                <a:sym typeface="Arial"/>
                <a:hlinkClick r:id="rId3">
                  <a:extLst>
                    <a:ext uri="{A12FA001-AC4F-418D-AE19-62706E023703}">
                      <ahyp:hlinkClr xmlns:ahyp="http://schemas.microsoft.com/office/drawing/2018/hyperlinkcolor" val="tx"/>
                    </a:ext>
                  </a:extLst>
                </a:hlinkClick>
              </a:rPr>
              <a:t>Carolyn A. Denton, Ph.D.</a:t>
            </a:r>
            <a:r>
              <a:rPr lang="en-US" sz="1200" b="0" i="0" u="sng" strike="noStrike" cap="none" dirty="0">
                <a:solidFill>
                  <a:schemeClr val="tx1"/>
                </a:solidFill>
                <a:effectLst/>
                <a:latin typeface="Arial"/>
                <a:ea typeface="Arial"/>
                <a:cs typeface="Arial"/>
                <a:sym typeface="Arial"/>
              </a:rPr>
              <a:t>, </a:t>
            </a:r>
            <a:r>
              <a:rPr lang="en-US" sz="1200" b="0" i="0" u="sng" strike="noStrike" cap="none" dirty="0">
                <a:solidFill>
                  <a:schemeClr val="tx1"/>
                </a:solidFill>
                <a:effectLst/>
                <a:latin typeface="Arial"/>
                <a:ea typeface="Arial"/>
                <a:cs typeface="Arial"/>
                <a:sym typeface="Arial"/>
                <a:hlinkClick r:id="rId4">
                  <a:extLst>
                    <a:ext uri="{A12FA001-AC4F-418D-AE19-62706E023703}">
                      <ahyp:hlinkClr xmlns:ahyp="http://schemas.microsoft.com/office/drawing/2018/hyperlinkcolor" val="tx"/>
                    </a:ext>
                  </a:extLst>
                </a:hlinkClick>
              </a:rPr>
              <a:t>Sharon Vaughn, Ph.D.</a:t>
            </a:r>
            <a:r>
              <a:rPr lang="en-US" sz="1200" b="0" i="0" u="sng" strike="noStrike" cap="none" dirty="0">
                <a:solidFill>
                  <a:schemeClr val="tx1"/>
                </a:solidFill>
                <a:effectLst/>
                <a:latin typeface="Arial"/>
                <a:ea typeface="Arial"/>
                <a:cs typeface="Arial"/>
                <a:sym typeface="Arial"/>
              </a:rPr>
              <a:t>, </a:t>
            </a:r>
            <a:r>
              <a:rPr lang="en-US" sz="1200" b="0" i="0" u="sng" strike="noStrike" cap="none" dirty="0">
                <a:solidFill>
                  <a:schemeClr val="tx1"/>
                </a:solidFill>
                <a:effectLst/>
                <a:latin typeface="Arial"/>
                <a:ea typeface="Arial"/>
                <a:cs typeface="Arial"/>
                <a:sym typeface="Arial"/>
                <a:hlinkClick r:id="rId5">
                  <a:extLst>
                    <a:ext uri="{A12FA001-AC4F-418D-AE19-62706E023703}">
                      <ahyp:hlinkClr xmlns:ahyp="http://schemas.microsoft.com/office/drawing/2018/hyperlinkcolor" val="tx"/>
                    </a:ext>
                  </a:extLst>
                </a:hlinkClick>
              </a:rPr>
              <a:t>Jade Wexler, Ph.D.</a:t>
            </a:r>
            <a:r>
              <a:rPr lang="en-US" sz="1200" b="0" i="0" u="sng" strike="noStrike" cap="none" dirty="0">
                <a:solidFill>
                  <a:schemeClr val="tx1"/>
                </a:solidFill>
                <a:effectLst/>
                <a:latin typeface="Arial"/>
                <a:ea typeface="Arial"/>
                <a:cs typeface="Arial"/>
                <a:sym typeface="Arial"/>
              </a:rPr>
              <a:t>, </a:t>
            </a:r>
            <a:r>
              <a:rPr lang="en-US" sz="1200" b="0" i="0" u="sng" strike="noStrike" cap="none" dirty="0">
                <a:solidFill>
                  <a:schemeClr val="tx1"/>
                </a:solidFill>
                <a:effectLst/>
                <a:latin typeface="Arial"/>
                <a:ea typeface="Arial"/>
                <a:cs typeface="Arial"/>
                <a:sym typeface="Arial"/>
                <a:hlinkClick r:id="rId6">
                  <a:extLst>
                    <a:ext uri="{A12FA001-AC4F-418D-AE19-62706E023703}">
                      <ahyp:hlinkClr xmlns:ahyp="http://schemas.microsoft.com/office/drawing/2018/hyperlinkcolor" val="tx"/>
                    </a:ext>
                  </a:extLst>
                </a:hlinkClick>
              </a:rPr>
              <a:t>Deanna Bryan</a:t>
            </a:r>
            <a:r>
              <a:rPr lang="en-US" sz="1200" b="0" i="0" u="sng" strike="noStrike" cap="none" dirty="0">
                <a:solidFill>
                  <a:schemeClr val="tx1"/>
                </a:solidFill>
                <a:effectLst/>
                <a:latin typeface="Arial"/>
                <a:ea typeface="Arial"/>
                <a:cs typeface="Arial"/>
                <a:sym typeface="Arial"/>
              </a:rPr>
              <a:t>, </a:t>
            </a:r>
            <a:r>
              <a:rPr lang="en-US" sz="1200" b="0" i="0" u="sng" strike="noStrike" cap="none" dirty="0">
                <a:solidFill>
                  <a:schemeClr val="tx1"/>
                </a:solidFill>
                <a:effectLst/>
                <a:latin typeface="Arial"/>
                <a:ea typeface="Arial"/>
                <a:cs typeface="Arial"/>
                <a:sym typeface="Arial"/>
                <a:hlinkClick r:id="rId7">
                  <a:extLst>
                    <a:ext uri="{A12FA001-AC4F-418D-AE19-62706E023703}">
                      <ahyp:hlinkClr xmlns:ahyp="http://schemas.microsoft.com/office/drawing/2018/hyperlinkcolor" val="tx"/>
                    </a:ext>
                  </a:extLst>
                </a:hlinkClick>
              </a:rPr>
              <a:t>Deborah S. Reed, Ed.D.</a:t>
            </a:r>
            <a:endParaRPr lang="en-US" sz="1200" b="0" i="1" u="sng" strike="noStrike" cap="none" dirty="0">
              <a:solidFill>
                <a:schemeClr val="tx1"/>
              </a:solidFill>
              <a:effectLst/>
              <a:latin typeface="Arial"/>
              <a:ea typeface="Arial"/>
              <a:cs typeface="Arial"/>
              <a:sym typeface="Arial"/>
            </a:endParaRPr>
          </a:p>
          <a:p>
            <a:pPr marL="0" lvl="0" indent="0" algn="l" rtl="0">
              <a:lnSpc>
                <a:spcPct val="100000"/>
              </a:lnSpc>
              <a:spcBef>
                <a:spcPts val="0"/>
              </a:spcBef>
              <a:spcAft>
                <a:spcPts val="0"/>
              </a:spcAft>
              <a:buNone/>
            </a:pPr>
            <a:endParaRPr lang="en-US" sz="1200" b="1" dirty="0">
              <a:solidFill>
                <a:srgbClr val="002060"/>
              </a:solidFill>
              <a:latin typeface="Libre Franklin"/>
              <a:ea typeface="Libre Franklin"/>
              <a:cs typeface="Libre Franklin"/>
              <a:sym typeface="Libre Franklin"/>
            </a:endParaRPr>
          </a:p>
          <a:p>
            <a:pPr marL="0" lvl="0" indent="0" algn="l" rtl="0">
              <a:lnSpc>
                <a:spcPct val="100000"/>
              </a:lnSpc>
              <a:spcBef>
                <a:spcPts val="0"/>
              </a:spcBef>
              <a:spcAft>
                <a:spcPts val="0"/>
              </a:spcAft>
              <a:buNone/>
            </a:pPr>
            <a:r>
              <a:rPr lang="en-US" sz="1200" b="0" dirty="0">
                <a:solidFill>
                  <a:srgbClr val="002060"/>
                </a:solidFill>
                <a:latin typeface="Libre Franklin"/>
                <a:ea typeface="Libre Franklin"/>
                <a:cs typeface="Libre Franklin"/>
                <a:sym typeface="Libre Franklin"/>
              </a:rPr>
              <a:t>Spend a few moments reflecting on how these profiles</a:t>
            </a:r>
            <a:r>
              <a:rPr lang="en-US" sz="1200" b="0" baseline="0" dirty="0">
                <a:solidFill>
                  <a:srgbClr val="002060"/>
                </a:solidFill>
                <a:latin typeface="Libre Franklin"/>
                <a:ea typeface="Libre Franklin"/>
                <a:cs typeface="Libre Franklin"/>
                <a:sym typeface="Libre Franklin"/>
              </a:rPr>
              <a:t> are represented by current students using the questions on the screen. </a:t>
            </a:r>
            <a:endParaRPr sz="1200" b="0" dirty="0">
              <a:solidFill>
                <a:srgbClr val="002060"/>
              </a:solidFill>
              <a:latin typeface="Libre Franklin"/>
              <a:ea typeface="Libre Franklin"/>
              <a:cs typeface="Libre Franklin"/>
              <a:sym typeface="Libre Franklin"/>
            </a:endParaRPr>
          </a:p>
        </p:txBody>
      </p:sp>
      <p:sp>
        <p:nvSpPr>
          <p:cNvPr id="592" name="Google Shape;592;g2856e226b85_0_436: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2856e226b85_0_25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g2856e226b85_0_255: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spcBef>
                <a:spcPts val="0"/>
              </a:spcBef>
              <a:spcAft>
                <a:spcPts val="0"/>
              </a:spcAft>
              <a:buClr>
                <a:schemeClr val="dk1"/>
              </a:buClr>
              <a:buSzPts val="1100"/>
              <a:buFont typeface="Arial"/>
              <a:buNone/>
            </a:pPr>
            <a:r>
              <a:rPr lang="en-US" sz="1400" b="1" u="sng" dirty="0">
                <a:solidFill>
                  <a:srgbClr val="002060"/>
                </a:solidFill>
                <a:latin typeface="Libre Franklin"/>
                <a:ea typeface="Libre Franklin"/>
                <a:cs typeface="Libre Franklin"/>
                <a:sym typeface="Libre Franklin"/>
              </a:rPr>
              <a:t>Guiding</a:t>
            </a:r>
            <a:r>
              <a:rPr lang="en-US" sz="1400" b="1" u="sng" baseline="0" dirty="0">
                <a:solidFill>
                  <a:srgbClr val="002060"/>
                </a:solidFill>
                <a:latin typeface="Libre Franklin"/>
                <a:ea typeface="Libre Franklin"/>
                <a:cs typeface="Libre Franklin"/>
                <a:sym typeface="Libre Franklin"/>
              </a:rPr>
              <a:t> Notes:</a:t>
            </a:r>
            <a:endParaRPr lang="en-US" sz="1400" b="0" u="sng" baseline="0" dirty="0">
              <a:solidFill>
                <a:srgbClr val="002060"/>
              </a:solidFill>
              <a:latin typeface="Libre Franklin"/>
              <a:ea typeface="Libre Franklin"/>
              <a:cs typeface="Libre Franklin"/>
              <a:sym typeface="Libre Franklin"/>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400" b="0" u="none" baseline="0" dirty="0">
                <a:solidFill>
                  <a:srgbClr val="002060"/>
                </a:solidFill>
                <a:latin typeface="Libre Franklin"/>
                <a:ea typeface="Libre Franklin"/>
                <a:cs typeface="Libre Franklin"/>
                <a:sym typeface="Libre Franklin"/>
              </a:rPr>
              <a:t>This quote comes from the </a:t>
            </a:r>
            <a:r>
              <a:rPr lang="en-US" sz="1400" b="0" i="1" u="none" baseline="0" dirty="0">
                <a:solidFill>
                  <a:srgbClr val="002060"/>
                </a:solidFill>
                <a:latin typeface="Libre Franklin"/>
                <a:ea typeface="Libre Franklin"/>
                <a:cs typeface="Libre Franklin"/>
                <a:sym typeface="Libre Franklin"/>
              </a:rPr>
              <a:t>Knowledge Matters Podcast</a:t>
            </a:r>
            <a:r>
              <a:rPr lang="en-US" sz="1400" b="0" i="0" u="none" baseline="0" dirty="0">
                <a:solidFill>
                  <a:srgbClr val="002060"/>
                </a:solidFill>
                <a:latin typeface="Libre Franklin"/>
                <a:ea typeface="Libre Franklin"/>
                <a:cs typeface="Libre Franklin"/>
                <a:sym typeface="Libre Franklin"/>
              </a:rPr>
              <a:t>, episode 2: “A Simple Way of Looking at a Complex Problem,” which discusses the reading models featured in this session.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400" b="0" i="0" u="none" strike="noStrike" cap="none" baseline="0" dirty="0">
              <a:solidFill>
                <a:srgbClr val="002060"/>
              </a:solidFill>
              <a:effectLst/>
              <a:latin typeface="Libre Franklin"/>
              <a:ea typeface="Arial"/>
              <a:cs typeface="Arial"/>
              <a:sym typeface="Libre Franklin"/>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400" b="0" i="0" u="none" strike="noStrike" cap="none" baseline="0" dirty="0">
                <a:solidFill>
                  <a:srgbClr val="002060"/>
                </a:solidFill>
                <a:effectLst/>
                <a:latin typeface="Libre Franklin"/>
                <a:ea typeface="Arial"/>
                <a:cs typeface="Arial"/>
                <a:sym typeface="Libre Franklin"/>
              </a:rPr>
              <a:t>While the podcast host Natalie Wexler and her featured guest, Hugh Catts, both believe the Simple View of Reading is helpful for educators, they conclude that the Reading Rope provides a more nuanced view of reading.</a:t>
            </a:r>
            <a:endParaRPr lang="en-US" sz="1200" b="0" i="1" u="sng" strike="noStrike" cap="none" dirty="0">
              <a:solidFill>
                <a:schemeClr val="tx1"/>
              </a:solidFill>
              <a:effectLst/>
              <a:latin typeface="Arial"/>
              <a:ea typeface="Arial"/>
              <a:cs typeface="Arial"/>
              <a:sym typeface="Arial"/>
            </a:endParaRPr>
          </a:p>
        </p:txBody>
      </p:sp>
      <p:sp>
        <p:nvSpPr>
          <p:cNvPr id="601" name="Google Shape;601;g2856e226b85_0_255: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2856e226b85_0_2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2856e226b85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u="sng" dirty="0">
                <a:solidFill>
                  <a:srgbClr val="002060"/>
                </a:solidFill>
                <a:latin typeface="Libre Franklin"/>
                <a:ea typeface="Libre Franklin"/>
                <a:cs typeface="Libre Franklin"/>
                <a:sym typeface="Libre Franklin"/>
              </a:rPr>
              <a:t>Guiding</a:t>
            </a:r>
            <a:r>
              <a:rPr lang="en-US" sz="1200" b="1" u="sng" baseline="0" dirty="0">
                <a:solidFill>
                  <a:srgbClr val="002060"/>
                </a:solidFill>
                <a:latin typeface="Libre Franklin"/>
                <a:ea typeface="Libre Franklin"/>
                <a:cs typeface="Libre Franklin"/>
                <a:sym typeface="Libre Franklin"/>
              </a:rPr>
              <a:t> Notes:</a:t>
            </a:r>
          </a:p>
          <a:p>
            <a:pPr marL="0" lvl="0" indent="0" algn="l" rtl="0">
              <a:spcBef>
                <a:spcPts val="0"/>
              </a:spcBef>
              <a:spcAft>
                <a:spcPts val="0"/>
              </a:spcAft>
              <a:buClr>
                <a:schemeClr val="dk1"/>
              </a:buClr>
              <a:buSzPts val="1100"/>
              <a:buFont typeface="Arial"/>
              <a:buNone/>
            </a:pPr>
            <a:r>
              <a:rPr lang="en-US" sz="1200" b="0" u="none" baseline="0" dirty="0">
                <a:solidFill>
                  <a:srgbClr val="002060"/>
                </a:solidFill>
                <a:latin typeface="Libre Franklin"/>
                <a:ea typeface="Libre Franklin"/>
                <a:cs typeface="Libre Franklin"/>
                <a:sym typeface="Libre Franklin"/>
              </a:rPr>
              <a:t>This section outlines the Reading Rope (Scarborough, 2001) model for understanding what is essential for skilled reading.</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2856e226b85_0_26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g2856e226b85_0_266: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spcBef>
                <a:spcPts val="0"/>
              </a:spcBef>
              <a:spcAft>
                <a:spcPts val="0"/>
              </a:spcAft>
              <a:buClr>
                <a:schemeClr val="dk1"/>
              </a:buClr>
              <a:buSzPts val="1100"/>
              <a:buFont typeface="Arial"/>
              <a:buNone/>
            </a:pPr>
            <a:r>
              <a:rPr lang="en-US" sz="1400" b="1" u="sng" dirty="0">
                <a:solidFill>
                  <a:srgbClr val="002060"/>
                </a:solidFill>
                <a:latin typeface="Libre Franklin"/>
                <a:ea typeface="Libre Franklin"/>
                <a:cs typeface="Libre Franklin"/>
                <a:sym typeface="Libre Franklin"/>
              </a:rPr>
              <a:t>Guiding</a:t>
            </a:r>
            <a:r>
              <a:rPr lang="en-US" sz="1400" b="1" u="sng" baseline="0" dirty="0">
                <a:solidFill>
                  <a:srgbClr val="002060"/>
                </a:solidFill>
                <a:latin typeface="Libre Franklin"/>
                <a:ea typeface="Libre Franklin"/>
                <a:cs typeface="Libre Franklin"/>
                <a:sym typeface="Libre Franklin"/>
              </a:rPr>
              <a:t> Notes:</a:t>
            </a:r>
            <a:endParaRPr lang="en-US" sz="1400" b="0" u="sng" baseline="0" dirty="0">
              <a:solidFill>
                <a:srgbClr val="002060"/>
              </a:solidFill>
              <a:latin typeface="Libre Franklin"/>
              <a:ea typeface="Libre Franklin"/>
              <a:cs typeface="Libre Franklin"/>
              <a:sym typeface="Libre Franklin"/>
            </a:endParaRPr>
          </a:p>
          <a:p>
            <a:pPr marL="0" lvl="0" indent="0" algn="l" rtl="0">
              <a:spcBef>
                <a:spcPts val="0"/>
              </a:spcBef>
              <a:spcAft>
                <a:spcPts val="0"/>
              </a:spcAft>
              <a:buClr>
                <a:schemeClr val="dk1"/>
              </a:buClr>
              <a:buFont typeface="Arial"/>
              <a:buNone/>
            </a:pPr>
            <a:r>
              <a:rPr lang="en" sz="1200" dirty="0">
                <a:solidFill>
                  <a:srgbClr val="002060"/>
                </a:solidFill>
                <a:latin typeface="Libre Franklin"/>
                <a:ea typeface="Libre Franklin"/>
                <a:cs typeface="Libre Franklin"/>
                <a:sym typeface="Libre Franklin"/>
              </a:rPr>
              <a:t>Remember</a:t>
            </a:r>
            <a:r>
              <a:rPr lang="en" sz="1200" baseline="0" dirty="0">
                <a:solidFill>
                  <a:srgbClr val="002060"/>
                </a:solidFill>
                <a:latin typeface="Libre Franklin"/>
                <a:ea typeface="Libre Franklin"/>
                <a:cs typeface="Libre Franklin"/>
                <a:sym typeface="Libre Franklin"/>
              </a:rPr>
              <a:t> the Simple View of Reading previously discussed. </a:t>
            </a:r>
            <a:r>
              <a:rPr lang="en" sz="1200" dirty="0">
                <a:solidFill>
                  <a:srgbClr val="002060"/>
                </a:solidFill>
                <a:latin typeface="Libre Franklin"/>
                <a:ea typeface="Libre Franklin"/>
                <a:cs typeface="Libre Franklin"/>
                <a:sym typeface="Libre Franklin"/>
              </a:rPr>
              <a:t>Scarborough’s Rope is a model that is very similar but expands on these concepts to</a:t>
            </a:r>
            <a:r>
              <a:rPr lang="en" sz="1200" baseline="0" dirty="0">
                <a:solidFill>
                  <a:srgbClr val="002060"/>
                </a:solidFill>
                <a:latin typeface="Libre Franklin"/>
                <a:ea typeface="Libre Franklin"/>
                <a:cs typeface="Libre Franklin"/>
                <a:sym typeface="Libre Franklin"/>
              </a:rPr>
              <a:t> demonstrate yet another visual. </a:t>
            </a:r>
            <a:endParaRPr sz="1200" dirty="0">
              <a:solidFill>
                <a:srgbClr val="002060"/>
              </a:solidFill>
              <a:latin typeface="Libre Franklin"/>
              <a:ea typeface="Libre Franklin"/>
              <a:cs typeface="Libre Franklin"/>
              <a:sym typeface="Libre Franklin"/>
            </a:endParaRPr>
          </a:p>
        </p:txBody>
      </p:sp>
      <p:sp>
        <p:nvSpPr>
          <p:cNvPr id="614" name="Google Shape;614;g2856e226b85_0_266: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856e226b85_0_29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g2856e226b85_0_294: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spcBef>
                <a:spcPts val="0"/>
              </a:spcBef>
              <a:spcAft>
                <a:spcPts val="0"/>
              </a:spcAft>
              <a:buClr>
                <a:schemeClr val="dk1"/>
              </a:buClr>
              <a:buSzPts val="1100"/>
              <a:buFont typeface="Arial"/>
              <a:buNone/>
            </a:pPr>
            <a:r>
              <a:rPr lang="en-US" sz="1400" b="1" u="sng" dirty="0">
                <a:solidFill>
                  <a:srgbClr val="002060"/>
                </a:solidFill>
                <a:latin typeface="Libre Franklin"/>
                <a:ea typeface="Libre Franklin"/>
                <a:cs typeface="Libre Franklin"/>
                <a:sym typeface="Libre Franklin"/>
              </a:rPr>
              <a:t>Guiding</a:t>
            </a:r>
            <a:r>
              <a:rPr lang="en-US" sz="1400" b="1" u="sng" baseline="0" dirty="0">
                <a:solidFill>
                  <a:srgbClr val="002060"/>
                </a:solidFill>
                <a:latin typeface="Libre Franklin"/>
                <a:ea typeface="Libre Franklin"/>
                <a:cs typeface="Libre Franklin"/>
                <a:sym typeface="Libre Franklin"/>
              </a:rPr>
              <a:t> Notes:</a:t>
            </a:r>
            <a:endParaRPr sz="1200" dirty="0">
              <a:solidFill>
                <a:srgbClr val="002060"/>
              </a:solidFill>
              <a:latin typeface="Libre Franklin"/>
              <a:ea typeface="Libre Franklin"/>
              <a:cs typeface="Libre Franklin"/>
              <a:sym typeface="Libre Franklin"/>
            </a:endParaRPr>
          </a:p>
          <a:p>
            <a:pPr marL="0" lvl="0" indent="0" algn="l" rtl="0">
              <a:lnSpc>
                <a:spcPct val="100000"/>
              </a:lnSpc>
              <a:spcBef>
                <a:spcPts val="0"/>
              </a:spcBef>
              <a:spcAft>
                <a:spcPts val="0"/>
              </a:spcAft>
              <a:buNone/>
            </a:pPr>
            <a:r>
              <a:rPr lang="en" sz="1200" dirty="0">
                <a:solidFill>
                  <a:srgbClr val="002060"/>
                </a:solidFill>
                <a:latin typeface="Libre Franklin"/>
                <a:ea typeface="Libre Franklin"/>
                <a:cs typeface="Libre Franklin"/>
                <a:sym typeface="Libre Franklin"/>
              </a:rPr>
              <a:t>Scarbourough’s Rope weaves together discrete skills needed for skilled reading.It not only describes what the students or grownup brain does or uses while reading,</a:t>
            </a:r>
            <a:r>
              <a:rPr lang="en" sz="1200" baseline="0" dirty="0">
                <a:solidFill>
                  <a:srgbClr val="002060"/>
                </a:solidFill>
                <a:latin typeface="Libre Franklin"/>
                <a:ea typeface="Libre Franklin"/>
                <a:cs typeface="Libre Franklin"/>
                <a:sym typeface="Libre Franklin"/>
              </a:rPr>
              <a:t> </a:t>
            </a:r>
            <a:r>
              <a:rPr lang="en" sz="1200" dirty="0">
                <a:solidFill>
                  <a:srgbClr val="002060"/>
                </a:solidFill>
                <a:latin typeface="Libre Franklin"/>
                <a:ea typeface="Libre Franklin"/>
                <a:cs typeface="Libre Franklin"/>
                <a:sym typeface="Libre Franklin"/>
              </a:rPr>
              <a:t>it also can help teachers narrow down what a student needs when they struggle.</a:t>
            </a:r>
            <a:endParaRPr sz="1200" dirty="0">
              <a:solidFill>
                <a:srgbClr val="002060"/>
              </a:solidFill>
              <a:latin typeface="Libre Franklin"/>
              <a:ea typeface="Libre Franklin"/>
              <a:cs typeface="Libre Franklin"/>
              <a:sym typeface="Libre Franklin"/>
            </a:endParaRPr>
          </a:p>
        </p:txBody>
      </p:sp>
      <p:sp>
        <p:nvSpPr>
          <p:cNvPr id="643" name="Google Shape;643;g2856e226b85_0_294: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2856e226b85_0_30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g2856e226b85_0_302: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spcBef>
                <a:spcPts val="0"/>
              </a:spcBef>
              <a:spcAft>
                <a:spcPts val="0"/>
              </a:spcAft>
              <a:buClr>
                <a:schemeClr val="dk1"/>
              </a:buClr>
              <a:buSzPts val="1100"/>
              <a:buFont typeface="Arial"/>
              <a:buNone/>
            </a:pPr>
            <a:r>
              <a:rPr lang="en-US" sz="1400" b="1" u="sng" dirty="0">
                <a:solidFill>
                  <a:srgbClr val="002060"/>
                </a:solidFill>
                <a:latin typeface="Libre Franklin"/>
                <a:ea typeface="Libre Franklin"/>
                <a:cs typeface="Libre Franklin"/>
                <a:sym typeface="Libre Franklin"/>
              </a:rPr>
              <a:t>Guiding</a:t>
            </a:r>
            <a:r>
              <a:rPr lang="en-US" sz="1400" b="1" u="sng" baseline="0" dirty="0">
                <a:solidFill>
                  <a:srgbClr val="002060"/>
                </a:solidFill>
                <a:latin typeface="Libre Franklin"/>
                <a:ea typeface="Libre Franklin"/>
                <a:cs typeface="Libre Franklin"/>
                <a:sym typeface="Libre Franklin"/>
              </a:rPr>
              <a:t> Notes:</a:t>
            </a:r>
            <a:endParaRPr lang="en-US" sz="1400" b="0" u="sng" baseline="0" dirty="0">
              <a:solidFill>
                <a:srgbClr val="002060"/>
              </a:solidFill>
              <a:latin typeface="Libre Franklin"/>
              <a:ea typeface="Libre Franklin"/>
              <a:cs typeface="Libre Franklin"/>
              <a:sym typeface="Libre Franklin"/>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400" b="0" u="none" baseline="0" dirty="0">
                <a:solidFill>
                  <a:srgbClr val="002060"/>
                </a:solidFill>
                <a:latin typeface="Libre Franklin"/>
                <a:ea typeface="Libre Franklin"/>
                <a:cs typeface="Libre Franklin"/>
                <a:sym typeface="Libre Franklin"/>
              </a:rPr>
              <a:t>Use these definitions of the skills to support understanding of what students need in order to become more strategic and automatic readers. </a:t>
            </a:r>
            <a:endParaRPr lang="en-US" sz="1200" b="0" i="1" u="sng" strike="noStrike" cap="none" dirty="0">
              <a:solidFill>
                <a:schemeClr val="tx1"/>
              </a:solidFill>
              <a:effectLst/>
              <a:latin typeface="Arial"/>
              <a:ea typeface="Arial"/>
              <a:cs typeface="Arial"/>
              <a:sym typeface="Arial"/>
            </a:endParaRPr>
          </a:p>
          <a:p>
            <a:pPr marL="0" lvl="0" indent="0" algn="l" rtl="0">
              <a:lnSpc>
                <a:spcPct val="100000"/>
              </a:lnSpc>
              <a:spcBef>
                <a:spcPts val="0"/>
              </a:spcBef>
              <a:spcAft>
                <a:spcPts val="0"/>
              </a:spcAft>
              <a:buNone/>
            </a:pPr>
            <a:endParaRPr sz="1200" dirty="0">
              <a:solidFill>
                <a:srgbClr val="002060"/>
              </a:solidFill>
              <a:latin typeface="Libre Franklin"/>
              <a:ea typeface="Libre Franklin"/>
              <a:cs typeface="Libre Franklin"/>
              <a:sym typeface="Libre Franklin"/>
            </a:endParaRPr>
          </a:p>
        </p:txBody>
      </p:sp>
      <p:sp>
        <p:nvSpPr>
          <p:cNvPr id="652" name="Google Shape;652;g2856e226b85_0_302: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93349b634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93349b634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u="sng" dirty="0">
                <a:solidFill>
                  <a:srgbClr val="000000"/>
                </a:solidFill>
                <a:effectLst/>
                <a:latin typeface="Helvetica Neue"/>
              </a:rPr>
              <a:t>Guiding Notes:</a:t>
            </a:r>
            <a:r>
              <a:rPr lang="en-US" b="0" i="0" u="sng" dirty="0">
                <a:solidFill>
                  <a:srgbClr val="444444"/>
                </a:solidFill>
                <a:effectLst/>
                <a:latin typeface="Helvetica Neue"/>
              </a:rPr>
              <a:t>​</a:t>
            </a:r>
            <a:endParaRPr lang="en" dirty="0"/>
          </a:p>
          <a:p>
            <a:pPr marL="0" lvl="0" indent="0" algn="l" rtl="0">
              <a:spcBef>
                <a:spcPts val="0"/>
              </a:spcBef>
              <a:spcAft>
                <a:spcPts val="0"/>
              </a:spcAft>
              <a:buNone/>
            </a:pPr>
            <a:r>
              <a:rPr lang="en" dirty="0"/>
              <a:t>This series may address the needs of educators in a variety of roles in districts. The primary goal is to support middle and high school readers with complex, grade-level texts in tier 1, universal instruction. While some secondary students may need intervention to build foundational skills, this series intends to strengthen Tier 1 instruction using evidence-based practices.  </a:t>
            </a: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297d1dc7f4b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297d1dc7f4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u="sng" dirty="0">
                <a:solidFill>
                  <a:srgbClr val="002060"/>
                </a:solidFill>
                <a:latin typeface="Libre Franklin"/>
                <a:ea typeface="Libre Franklin"/>
                <a:cs typeface="Libre Franklin"/>
                <a:sym typeface="Libre Franklin"/>
              </a:rPr>
              <a:t>Guiding</a:t>
            </a:r>
            <a:r>
              <a:rPr lang="en-US" sz="1200" b="1" u="sng" baseline="0" dirty="0">
                <a:solidFill>
                  <a:srgbClr val="002060"/>
                </a:solidFill>
                <a:latin typeface="Libre Franklin"/>
                <a:ea typeface="Libre Franklin"/>
                <a:cs typeface="Libre Franklin"/>
                <a:sym typeface="Libre Franklin"/>
              </a:rPr>
              <a:t> Notes:</a:t>
            </a:r>
            <a:endParaRPr lang="en-US" sz="1200" b="0" u="sng" baseline="0" dirty="0">
              <a:solidFill>
                <a:srgbClr val="002060"/>
              </a:solidFill>
              <a:latin typeface="Libre Franklin"/>
              <a:ea typeface="Libre Franklin"/>
              <a:cs typeface="Libre Franklin"/>
              <a:sym typeface="Libre Franklin"/>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u="none" baseline="0" dirty="0">
                <a:solidFill>
                  <a:srgbClr val="002060"/>
                </a:solidFill>
                <a:latin typeface="Libre Franklin"/>
                <a:ea typeface="Libre Franklin"/>
                <a:cs typeface="Libre Franklin"/>
                <a:sym typeface="Libre Franklin"/>
              </a:rPr>
              <a:t>This section provides an overview of next steps for Session 2. </a:t>
            </a:r>
            <a:endParaRPr lang="en-US" sz="1100" b="0" i="1" u="sng" strike="noStrike" cap="none" dirty="0">
              <a:solidFill>
                <a:schemeClr val="tx1"/>
              </a:solidFill>
              <a:effectLst/>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94e532f10c_0_13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g294e532f10c_0_130: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None/>
            </a:pPr>
            <a:endParaRPr sz="1300" b="1" dirty="0">
              <a:solidFill>
                <a:schemeClr val="dk1"/>
              </a:solidFill>
              <a:latin typeface="Libre Franklin"/>
              <a:ea typeface="Libre Franklin"/>
              <a:cs typeface="Libre Franklin"/>
              <a:sym typeface="Libre Franklin"/>
            </a:endParaRPr>
          </a:p>
        </p:txBody>
      </p:sp>
      <p:sp>
        <p:nvSpPr>
          <p:cNvPr id="689" name="Google Shape;689;g294e532f10c_0_130: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94e532f10c_0_13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g294e532f10c_0_130: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None/>
            </a:pPr>
            <a:endParaRPr sz="1300" b="1" dirty="0">
              <a:solidFill>
                <a:schemeClr val="dk1"/>
              </a:solidFill>
              <a:latin typeface="Libre Franklin"/>
              <a:ea typeface="Libre Franklin"/>
              <a:cs typeface="Libre Franklin"/>
              <a:sym typeface="Libre Franklin"/>
            </a:endParaRPr>
          </a:p>
        </p:txBody>
      </p:sp>
      <p:sp>
        <p:nvSpPr>
          <p:cNvPr id="689" name="Google Shape;689;g294e532f10c_0_130: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52</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956e5b6452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956e5b6452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2400" b="1" i="0" u="sng" dirty="0">
                <a:solidFill>
                  <a:srgbClr val="000000"/>
                </a:solidFill>
                <a:effectLst/>
                <a:latin typeface="Helvetica Neue"/>
              </a:rPr>
              <a:t>Guiding Notes:</a:t>
            </a:r>
            <a:r>
              <a:rPr lang="en-US" sz="2400" b="0" i="0" u="sng" dirty="0">
                <a:solidFill>
                  <a:srgbClr val="444444"/>
                </a:solidFill>
                <a:effectLst/>
                <a:latin typeface="Helvetica Neue"/>
              </a:rPr>
              <a:t>​</a:t>
            </a:r>
            <a:endParaRPr lang="en-US" sz="2020" b="0" i="0" u="sng" dirty="0">
              <a:solidFill>
                <a:srgbClr val="CC0000"/>
              </a:solidFill>
              <a:effectLst/>
              <a:latin typeface="Libre Franklin"/>
              <a:sym typeface="Libre Franklin"/>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2400" b="0" i="0" u="sng" strike="noStrike" dirty="0">
              <a:solidFill>
                <a:srgbClr val="444444"/>
              </a:solidFill>
              <a:effectLst/>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956e5b64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956e5b64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u="sng" dirty="0">
                <a:solidFill>
                  <a:srgbClr val="000000"/>
                </a:solidFill>
                <a:effectLst/>
                <a:latin typeface="Helvetica Neue"/>
              </a:rPr>
              <a:t>Guiding Notes:</a:t>
            </a:r>
            <a:r>
              <a:rPr lang="en-US" b="0" i="0" u="sng" dirty="0">
                <a:solidFill>
                  <a:srgbClr val="444444"/>
                </a:solidFill>
                <a:effectLst/>
                <a:latin typeface="Helvetica Neue"/>
              </a:rPr>
              <a:t>​</a:t>
            </a:r>
            <a:endParaRPr lang="en-US" dirty="0"/>
          </a:p>
          <a:p>
            <a:pPr marL="0" lvl="0" indent="0" algn="l" rtl="0">
              <a:spcBef>
                <a:spcPts val="0"/>
              </a:spcBef>
              <a:spcAft>
                <a:spcPts val="0"/>
              </a:spcAft>
              <a:buNone/>
            </a:pPr>
            <a:r>
              <a:rPr lang="en-US" dirty="0"/>
              <a:t>Use this Learning Plan to monitor learning throughout the series.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8594ade5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8594ade5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b="1" i="0" u="sng" dirty="0">
                <a:solidFill>
                  <a:srgbClr val="000000"/>
                </a:solidFill>
                <a:effectLst/>
                <a:latin typeface="Helvetica Neue"/>
              </a:rPr>
              <a:t>Guiding Notes:</a:t>
            </a:r>
            <a:r>
              <a:rPr lang="en-US" b="0" i="0" u="sng" dirty="0">
                <a:solidFill>
                  <a:srgbClr val="444444"/>
                </a:solidFill>
                <a:effectLst/>
                <a:latin typeface="Helvetica Neue"/>
              </a:rPr>
              <a: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b="0" i="0" u="none" strike="noStrike" dirty="0">
                <a:solidFill>
                  <a:srgbClr val="444444"/>
                </a:solidFill>
                <a:effectLst/>
                <a:latin typeface="Helvetica Neue"/>
              </a:rPr>
              <a:t>This slide ends the introduction to the series and begins Session 1. </a:t>
            </a:r>
            <a:endParaRPr lang="en-US" b="0" i="0" u="none" strike="noStrike" dirty="0">
              <a:solidFill>
                <a:srgbClr val="444444"/>
              </a:solidFill>
              <a:effectLst/>
              <a:latin typeface="Calibri" panose="020F0502020204030204" pitchFamily="34" charset="0"/>
            </a:endParaRPr>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93349b6347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93349b6347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u="sng" dirty="0">
                <a:solidFill>
                  <a:srgbClr val="000000"/>
                </a:solidFill>
                <a:effectLst/>
                <a:latin typeface="Helvetica Neue"/>
              </a:rPr>
              <a:t>Guiding Notes:</a:t>
            </a:r>
            <a:r>
              <a:rPr lang="en-US" b="0" i="0" u="sng" dirty="0">
                <a:solidFill>
                  <a:srgbClr val="444444"/>
                </a:solidFill>
                <a:effectLst/>
                <a:latin typeface="Helvetica Neue"/>
              </a:rPr>
              <a:t>​</a:t>
            </a:r>
            <a:endParaRPr lang="en-US" b="0" i="0" u="sng" strike="noStrike" dirty="0">
              <a:solidFill>
                <a:srgbClr val="444444"/>
              </a:solidFill>
              <a:effectLst/>
              <a:latin typeface="Calibri" panose="020F0502020204030204" pitchFamily="34" charset="0"/>
            </a:endParaRPr>
          </a:p>
          <a:p>
            <a:pPr marL="0" lvl="0" indent="0" algn="l" rtl="0">
              <a:spcBef>
                <a:spcPts val="0"/>
              </a:spcBef>
              <a:spcAft>
                <a:spcPts val="0"/>
              </a:spcAft>
              <a:buNone/>
            </a:pPr>
            <a:r>
              <a:rPr lang="en-US" dirty="0"/>
              <a:t>For groups working through this series together, these are recommended norms for collaboration. These may be modified to suit local needs and expectations.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7" name="Google Shape;57;p14"/>
          <p:cNvSpPr txBox="1">
            <a:spLocks noGrp="1"/>
          </p:cNvSpPr>
          <p:nvPr>
            <p:ph type="body" idx="1"/>
          </p:nvPr>
        </p:nvSpPr>
        <p:spPr>
          <a:xfrm>
            <a:off x="628650" y="1369219"/>
            <a:ext cx="7886700" cy="2862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8" name="Google Shape;58;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9" name="Google Shape;59;p14"/>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2" name="Google Shape;62;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3" name="Google Shape;63;p15"/>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6" name="Google Shape;66;p16"/>
          <p:cNvSpPr txBox="1">
            <a:spLocks noGrp="1"/>
          </p:cNvSpPr>
          <p:nvPr>
            <p:ph type="body" idx="1"/>
          </p:nvPr>
        </p:nvSpPr>
        <p:spPr>
          <a:xfrm>
            <a:off x="628650" y="1369219"/>
            <a:ext cx="3886200" cy="28491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7" name="Google Shape;67;p16"/>
          <p:cNvSpPr txBox="1">
            <a:spLocks noGrp="1"/>
          </p:cNvSpPr>
          <p:nvPr>
            <p:ph type="body" idx="2"/>
          </p:nvPr>
        </p:nvSpPr>
        <p:spPr>
          <a:xfrm>
            <a:off x="4629150" y="1369219"/>
            <a:ext cx="3886200" cy="28491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8" name="Google Shape;68;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9" name="Google Shape;69;p16"/>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ctrTitle"/>
          </p:nvPr>
        </p:nvSpPr>
        <p:spPr>
          <a:xfrm>
            <a:off x="3329319" y="781050"/>
            <a:ext cx="56259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rgbClr val="102649"/>
              </a:buClr>
              <a:buSzPts val="4500"/>
              <a:buFont typeface="Libre Franklin Medium"/>
              <a:buNone/>
              <a:defRPr sz="4500">
                <a:solidFill>
                  <a:srgbClr val="102649"/>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2" name="Google Shape;72;p17"/>
          <p:cNvSpPr txBox="1">
            <a:spLocks noGrp="1"/>
          </p:cNvSpPr>
          <p:nvPr>
            <p:ph type="subTitle" idx="1"/>
          </p:nvPr>
        </p:nvSpPr>
        <p:spPr>
          <a:xfrm>
            <a:off x="3329319" y="2692206"/>
            <a:ext cx="56259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rgbClr val="007780"/>
              </a:buClr>
              <a:buSzPts val="1800"/>
              <a:buNone/>
              <a:defRPr sz="1800">
                <a:solidFill>
                  <a:srgbClr val="007780"/>
                </a:solidFill>
              </a:defRPr>
            </a:lvl1pPr>
            <a:lvl2pPr lvl="1" algn="ctr">
              <a:lnSpc>
                <a:spcPct val="90000"/>
              </a:lnSpc>
              <a:spcBef>
                <a:spcPts val="400"/>
              </a:spcBef>
              <a:spcAft>
                <a:spcPts val="0"/>
              </a:spcAft>
              <a:buClr>
                <a:srgbClr val="102649"/>
              </a:buClr>
              <a:buSzPts val="1500"/>
              <a:buNone/>
              <a:defRPr sz="1500"/>
            </a:lvl2pPr>
            <a:lvl3pPr lvl="2" algn="ctr">
              <a:lnSpc>
                <a:spcPct val="90000"/>
              </a:lnSpc>
              <a:spcBef>
                <a:spcPts val="400"/>
              </a:spcBef>
              <a:spcAft>
                <a:spcPts val="0"/>
              </a:spcAft>
              <a:buClr>
                <a:srgbClr val="102649"/>
              </a:buClr>
              <a:buSzPts val="1400"/>
              <a:buNone/>
              <a:defRPr sz="1400"/>
            </a:lvl3pPr>
            <a:lvl4pPr lvl="3" algn="ctr">
              <a:lnSpc>
                <a:spcPct val="90000"/>
              </a:lnSpc>
              <a:spcBef>
                <a:spcPts val="400"/>
              </a:spcBef>
              <a:spcAft>
                <a:spcPts val="0"/>
              </a:spcAft>
              <a:buClr>
                <a:srgbClr val="102649"/>
              </a:buClr>
              <a:buSzPts val="1200"/>
              <a:buNone/>
              <a:defRPr sz="1200"/>
            </a:lvl4pPr>
            <a:lvl5pPr lvl="4" algn="ctr">
              <a:lnSpc>
                <a:spcPct val="90000"/>
              </a:lnSpc>
              <a:spcBef>
                <a:spcPts val="400"/>
              </a:spcBef>
              <a:spcAft>
                <a:spcPts val="0"/>
              </a:spcAft>
              <a:buClr>
                <a:srgbClr val="102649"/>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73" name="Google Shape;73;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4" name="Google Shape;74;p17"/>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007780"/>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5" name="Google Shape;75;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007780"/>
                </a:solidFill>
                <a:latin typeface="Libre Franklin"/>
                <a:ea typeface="Libre Franklin"/>
                <a:cs typeface="Libre Franklin"/>
                <a:sym typeface="Libre Franklin"/>
              </a:defRPr>
            </a:lvl1pPr>
            <a:lvl2pPr marL="0" marR="0" lvl="1" indent="0" algn="l" rtl="0">
              <a:spcBef>
                <a:spcPts val="0"/>
              </a:spcBef>
              <a:buNone/>
              <a:defRPr sz="1400">
                <a:solidFill>
                  <a:srgbClr val="007780"/>
                </a:solidFill>
                <a:latin typeface="Libre Franklin"/>
                <a:ea typeface="Libre Franklin"/>
                <a:cs typeface="Libre Franklin"/>
                <a:sym typeface="Libre Franklin"/>
              </a:defRPr>
            </a:lvl2pPr>
            <a:lvl3pPr marL="0" marR="0" lvl="2" indent="0" algn="l" rtl="0">
              <a:spcBef>
                <a:spcPts val="0"/>
              </a:spcBef>
              <a:buNone/>
              <a:defRPr sz="1400">
                <a:solidFill>
                  <a:srgbClr val="007780"/>
                </a:solidFill>
                <a:latin typeface="Libre Franklin"/>
                <a:ea typeface="Libre Franklin"/>
                <a:cs typeface="Libre Franklin"/>
                <a:sym typeface="Libre Franklin"/>
              </a:defRPr>
            </a:lvl3pPr>
            <a:lvl4pPr marL="0" marR="0" lvl="3" indent="0" algn="l" rtl="0">
              <a:spcBef>
                <a:spcPts val="0"/>
              </a:spcBef>
              <a:buNone/>
              <a:defRPr sz="1400">
                <a:solidFill>
                  <a:srgbClr val="007780"/>
                </a:solidFill>
                <a:latin typeface="Libre Franklin"/>
                <a:ea typeface="Libre Franklin"/>
                <a:cs typeface="Libre Franklin"/>
                <a:sym typeface="Libre Franklin"/>
              </a:defRPr>
            </a:lvl4pPr>
            <a:lvl5pPr marL="0" marR="0" lvl="4" indent="0" algn="l" rtl="0">
              <a:spcBef>
                <a:spcPts val="0"/>
              </a:spcBef>
              <a:buNone/>
              <a:defRPr sz="1400">
                <a:solidFill>
                  <a:srgbClr val="007780"/>
                </a:solidFill>
                <a:latin typeface="Libre Franklin"/>
                <a:ea typeface="Libre Franklin"/>
                <a:cs typeface="Libre Franklin"/>
                <a:sym typeface="Libre Franklin"/>
              </a:defRPr>
            </a:lvl5pPr>
            <a:lvl6pPr marL="0" marR="0" lvl="5" indent="0" algn="l" rtl="0">
              <a:spcBef>
                <a:spcPts val="0"/>
              </a:spcBef>
              <a:buNone/>
              <a:defRPr sz="1400">
                <a:solidFill>
                  <a:srgbClr val="007780"/>
                </a:solidFill>
                <a:latin typeface="Libre Franklin"/>
                <a:ea typeface="Libre Franklin"/>
                <a:cs typeface="Libre Franklin"/>
                <a:sym typeface="Libre Franklin"/>
              </a:defRPr>
            </a:lvl6pPr>
            <a:lvl7pPr marL="0" marR="0" lvl="6" indent="0" algn="l" rtl="0">
              <a:spcBef>
                <a:spcPts val="0"/>
              </a:spcBef>
              <a:buNone/>
              <a:defRPr sz="1400">
                <a:solidFill>
                  <a:srgbClr val="007780"/>
                </a:solidFill>
                <a:latin typeface="Libre Franklin"/>
                <a:ea typeface="Libre Franklin"/>
                <a:cs typeface="Libre Franklin"/>
                <a:sym typeface="Libre Franklin"/>
              </a:defRPr>
            </a:lvl7pPr>
            <a:lvl8pPr marL="0" marR="0" lvl="7" indent="0" algn="l" rtl="0">
              <a:spcBef>
                <a:spcPts val="0"/>
              </a:spcBef>
              <a:buNone/>
              <a:defRPr sz="1400">
                <a:solidFill>
                  <a:srgbClr val="007780"/>
                </a:solidFill>
                <a:latin typeface="Libre Franklin"/>
                <a:ea typeface="Libre Franklin"/>
                <a:cs typeface="Libre Franklin"/>
                <a:sym typeface="Libre Franklin"/>
              </a:defRPr>
            </a:lvl8pPr>
            <a:lvl9pPr marL="0" marR="0" lvl="8" indent="0" algn="l" rtl="0">
              <a:spcBef>
                <a:spcPts val="0"/>
              </a:spcBef>
              <a:buNone/>
              <a:defRPr sz="1400">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392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76"/>
        <p:cNvGrpSpPr/>
        <p:nvPr/>
      </p:nvGrpSpPr>
      <p:grpSpPr>
        <a:xfrm>
          <a:off x="0" y="0"/>
          <a:ext cx="0" cy="0"/>
          <a:chOff x="0" y="0"/>
          <a:chExt cx="0" cy="0"/>
        </a:xfrm>
      </p:grpSpPr>
      <p:sp>
        <p:nvSpPr>
          <p:cNvPr id="77" name="Google Shape;77;p18"/>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rgbClr val="007780"/>
              </a:buClr>
              <a:buSzPts val="4500"/>
              <a:buFont typeface="Libre Franklin Medium"/>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8" name="Google Shape;78;p18"/>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9" name="Google Shape;79;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 name="Google Shape;80;p18"/>
          <p:cNvSpPr txBox="1">
            <a:spLocks noGrp="1"/>
          </p:cNvSpPr>
          <p:nvPr>
            <p:ph type="ftr" idx="11"/>
          </p:nvPr>
        </p:nvSpPr>
        <p:spPr>
          <a:xfrm>
            <a:off x="3028950" y="4767263"/>
            <a:ext cx="30588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1" name="Google Shape;81;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102649"/>
                </a:solidFill>
                <a:latin typeface="Libre Franklin"/>
                <a:ea typeface="Libre Franklin"/>
                <a:cs typeface="Libre Franklin"/>
                <a:sym typeface="Libre Franklin"/>
              </a:defRPr>
            </a:lvl1pPr>
            <a:lvl2pPr marL="0" marR="0" lvl="1" indent="0" algn="l" rtl="0">
              <a:spcBef>
                <a:spcPts val="0"/>
              </a:spcBef>
              <a:buNone/>
              <a:defRPr sz="1400">
                <a:solidFill>
                  <a:srgbClr val="102649"/>
                </a:solidFill>
                <a:latin typeface="Libre Franklin"/>
                <a:ea typeface="Libre Franklin"/>
                <a:cs typeface="Libre Franklin"/>
                <a:sym typeface="Libre Franklin"/>
              </a:defRPr>
            </a:lvl2pPr>
            <a:lvl3pPr marL="0" marR="0" lvl="2" indent="0" algn="l" rtl="0">
              <a:spcBef>
                <a:spcPts val="0"/>
              </a:spcBef>
              <a:buNone/>
              <a:defRPr sz="1400">
                <a:solidFill>
                  <a:srgbClr val="102649"/>
                </a:solidFill>
                <a:latin typeface="Libre Franklin"/>
                <a:ea typeface="Libre Franklin"/>
                <a:cs typeface="Libre Franklin"/>
                <a:sym typeface="Libre Franklin"/>
              </a:defRPr>
            </a:lvl3pPr>
            <a:lvl4pPr marL="0" marR="0" lvl="3" indent="0" algn="l" rtl="0">
              <a:spcBef>
                <a:spcPts val="0"/>
              </a:spcBef>
              <a:buNone/>
              <a:defRPr sz="1400">
                <a:solidFill>
                  <a:srgbClr val="102649"/>
                </a:solidFill>
                <a:latin typeface="Libre Franklin"/>
                <a:ea typeface="Libre Franklin"/>
                <a:cs typeface="Libre Franklin"/>
                <a:sym typeface="Libre Franklin"/>
              </a:defRPr>
            </a:lvl4pPr>
            <a:lvl5pPr marL="0" marR="0" lvl="4" indent="0" algn="l" rtl="0">
              <a:spcBef>
                <a:spcPts val="0"/>
              </a:spcBef>
              <a:buNone/>
              <a:defRPr sz="1400">
                <a:solidFill>
                  <a:srgbClr val="102649"/>
                </a:solidFill>
                <a:latin typeface="Libre Franklin"/>
                <a:ea typeface="Libre Franklin"/>
                <a:cs typeface="Libre Franklin"/>
                <a:sym typeface="Libre Franklin"/>
              </a:defRPr>
            </a:lvl5pPr>
            <a:lvl6pPr marL="0" marR="0" lvl="5" indent="0" algn="l" rtl="0">
              <a:spcBef>
                <a:spcPts val="0"/>
              </a:spcBef>
              <a:buNone/>
              <a:defRPr sz="1400">
                <a:solidFill>
                  <a:srgbClr val="102649"/>
                </a:solidFill>
                <a:latin typeface="Libre Franklin"/>
                <a:ea typeface="Libre Franklin"/>
                <a:cs typeface="Libre Franklin"/>
                <a:sym typeface="Libre Franklin"/>
              </a:defRPr>
            </a:lvl6pPr>
            <a:lvl7pPr marL="0" marR="0" lvl="6" indent="0" algn="l" rtl="0">
              <a:spcBef>
                <a:spcPts val="0"/>
              </a:spcBef>
              <a:buNone/>
              <a:defRPr sz="1400">
                <a:solidFill>
                  <a:srgbClr val="102649"/>
                </a:solidFill>
                <a:latin typeface="Libre Franklin"/>
                <a:ea typeface="Libre Franklin"/>
                <a:cs typeface="Libre Franklin"/>
                <a:sym typeface="Libre Franklin"/>
              </a:defRPr>
            </a:lvl7pPr>
            <a:lvl8pPr marL="0" marR="0" lvl="7" indent="0" algn="l" rtl="0">
              <a:spcBef>
                <a:spcPts val="0"/>
              </a:spcBef>
              <a:buNone/>
              <a:defRPr sz="1400">
                <a:solidFill>
                  <a:srgbClr val="102649"/>
                </a:solidFill>
                <a:latin typeface="Libre Franklin"/>
                <a:ea typeface="Libre Franklin"/>
                <a:cs typeface="Libre Franklin"/>
                <a:sym typeface="Libre Franklin"/>
              </a:defRPr>
            </a:lvl8pPr>
            <a:lvl9pPr marL="0" marR="0" lvl="8" indent="0" algn="l" rtl="0">
              <a:spcBef>
                <a:spcPts val="0"/>
              </a:spcBef>
              <a:buNone/>
              <a:defRPr sz="14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4" name="Google Shape;84;p19"/>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rgbClr val="102649"/>
              </a:buClr>
              <a:buSzPts val="1800"/>
              <a:buNone/>
              <a:defRPr sz="1800" b="1"/>
            </a:lvl1pPr>
            <a:lvl2pPr marL="914400" lvl="1" indent="-228600" algn="l">
              <a:lnSpc>
                <a:spcPct val="90000"/>
              </a:lnSpc>
              <a:spcBef>
                <a:spcPts val="400"/>
              </a:spcBef>
              <a:spcAft>
                <a:spcPts val="0"/>
              </a:spcAft>
              <a:buClr>
                <a:srgbClr val="102649"/>
              </a:buClr>
              <a:buSzPts val="1500"/>
              <a:buNone/>
              <a:defRPr sz="1500" b="1"/>
            </a:lvl2pPr>
            <a:lvl3pPr marL="1371600" lvl="2" indent="-228600" algn="l">
              <a:lnSpc>
                <a:spcPct val="90000"/>
              </a:lnSpc>
              <a:spcBef>
                <a:spcPts val="400"/>
              </a:spcBef>
              <a:spcAft>
                <a:spcPts val="0"/>
              </a:spcAft>
              <a:buClr>
                <a:srgbClr val="102649"/>
              </a:buClr>
              <a:buSzPts val="1400"/>
              <a:buNone/>
              <a:defRPr sz="1400" b="1"/>
            </a:lvl3pPr>
            <a:lvl4pPr marL="1828800" lvl="3" indent="-228600" algn="l">
              <a:lnSpc>
                <a:spcPct val="90000"/>
              </a:lnSpc>
              <a:spcBef>
                <a:spcPts val="400"/>
              </a:spcBef>
              <a:spcAft>
                <a:spcPts val="0"/>
              </a:spcAft>
              <a:buClr>
                <a:srgbClr val="102649"/>
              </a:buClr>
              <a:buSzPts val="1200"/>
              <a:buNone/>
              <a:defRPr sz="1200" b="1"/>
            </a:lvl4pPr>
            <a:lvl5pPr marL="2286000" lvl="4" indent="-228600" algn="l">
              <a:lnSpc>
                <a:spcPct val="90000"/>
              </a:lnSpc>
              <a:spcBef>
                <a:spcPts val="400"/>
              </a:spcBef>
              <a:spcAft>
                <a:spcPts val="0"/>
              </a:spcAft>
              <a:buClr>
                <a:srgbClr val="102649"/>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5" name="Google Shape;85;p19"/>
          <p:cNvSpPr txBox="1">
            <a:spLocks noGrp="1"/>
          </p:cNvSpPr>
          <p:nvPr>
            <p:ph type="body" idx="2"/>
          </p:nvPr>
        </p:nvSpPr>
        <p:spPr>
          <a:xfrm>
            <a:off x="629841" y="1878806"/>
            <a:ext cx="3868200" cy="2346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6" name="Google Shape;86;p19"/>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rgbClr val="102649"/>
              </a:buClr>
              <a:buSzPts val="1800"/>
              <a:buNone/>
              <a:defRPr sz="1800" b="1"/>
            </a:lvl1pPr>
            <a:lvl2pPr marL="914400" lvl="1" indent="-228600" algn="l">
              <a:lnSpc>
                <a:spcPct val="90000"/>
              </a:lnSpc>
              <a:spcBef>
                <a:spcPts val="400"/>
              </a:spcBef>
              <a:spcAft>
                <a:spcPts val="0"/>
              </a:spcAft>
              <a:buClr>
                <a:srgbClr val="102649"/>
              </a:buClr>
              <a:buSzPts val="1500"/>
              <a:buNone/>
              <a:defRPr sz="1500" b="1"/>
            </a:lvl2pPr>
            <a:lvl3pPr marL="1371600" lvl="2" indent="-228600" algn="l">
              <a:lnSpc>
                <a:spcPct val="90000"/>
              </a:lnSpc>
              <a:spcBef>
                <a:spcPts val="400"/>
              </a:spcBef>
              <a:spcAft>
                <a:spcPts val="0"/>
              </a:spcAft>
              <a:buClr>
                <a:srgbClr val="102649"/>
              </a:buClr>
              <a:buSzPts val="1400"/>
              <a:buNone/>
              <a:defRPr sz="1400" b="1"/>
            </a:lvl3pPr>
            <a:lvl4pPr marL="1828800" lvl="3" indent="-228600" algn="l">
              <a:lnSpc>
                <a:spcPct val="90000"/>
              </a:lnSpc>
              <a:spcBef>
                <a:spcPts val="400"/>
              </a:spcBef>
              <a:spcAft>
                <a:spcPts val="0"/>
              </a:spcAft>
              <a:buClr>
                <a:srgbClr val="102649"/>
              </a:buClr>
              <a:buSzPts val="1200"/>
              <a:buNone/>
              <a:defRPr sz="1200" b="1"/>
            </a:lvl4pPr>
            <a:lvl5pPr marL="2286000" lvl="4" indent="-228600" algn="l">
              <a:lnSpc>
                <a:spcPct val="90000"/>
              </a:lnSpc>
              <a:spcBef>
                <a:spcPts val="400"/>
              </a:spcBef>
              <a:spcAft>
                <a:spcPts val="0"/>
              </a:spcAft>
              <a:buClr>
                <a:srgbClr val="102649"/>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7" name="Google Shape;87;p19"/>
          <p:cNvSpPr txBox="1">
            <a:spLocks noGrp="1"/>
          </p:cNvSpPr>
          <p:nvPr>
            <p:ph type="body" idx="4"/>
          </p:nvPr>
        </p:nvSpPr>
        <p:spPr>
          <a:xfrm>
            <a:off x="4629150" y="1878806"/>
            <a:ext cx="3887400" cy="2346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8" name="Google Shape;88;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9" name="Google Shape;89;p19"/>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90"/>
        <p:cNvGrpSpPr/>
        <p:nvPr/>
      </p:nvGrpSpPr>
      <p:grpSpPr>
        <a:xfrm>
          <a:off x="0" y="0"/>
          <a:ext cx="0" cy="0"/>
          <a:chOff x="0" y="0"/>
          <a:chExt cx="0" cy="0"/>
        </a:xfrm>
      </p:grpSpPr>
      <p:sp>
        <p:nvSpPr>
          <p:cNvPr id="91" name="Google Shape;91;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2" name="Google Shape;92;p20"/>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21"/>
          <p:cNvSpPr txBox="1">
            <a:spLocks noGrp="1"/>
          </p:cNvSpPr>
          <p:nvPr>
            <p:ph type="title"/>
          </p:nvPr>
        </p:nvSpPr>
        <p:spPr>
          <a:xfrm>
            <a:off x="629841" y="741759"/>
            <a:ext cx="2949300" cy="801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7780"/>
              </a:buClr>
              <a:buSzPts val="2400"/>
              <a:buFont typeface="Libre Franklin Medium"/>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5" name="Google Shape;95;p21"/>
          <p:cNvSpPr txBox="1">
            <a:spLocks noGrp="1"/>
          </p:cNvSpPr>
          <p:nvPr>
            <p:ph type="body" idx="1"/>
          </p:nvPr>
        </p:nvSpPr>
        <p:spPr>
          <a:xfrm>
            <a:off x="3887391" y="1418573"/>
            <a:ext cx="4629000" cy="2977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rgbClr val="102649"/>
              </a:buClr>
              <a:buSzPts val="2400"/>
              <a:buChar char="•"/>
              <a:defRPr sz="2400"/>
            </a:lvl1pPr>
            <a:lvl2pPr marL="914400" lvl="1" indent="-361950" algn="l">
              <a:lnSpc>
                <a:spcPct val="90000"/>
              </a:lnSpc>
              <a:spcBef>
                <a:spcPts val="400"/>
              </a:spcBef>
              <a:spcAft>
                <a:spcPts val="0"/>
              </a:spcAft>
              <a:buClr>
                <a:srgbClr val="102649"/>
              </a:buClr>
              <a:buSzPts val="2100"/>
              <a:buChar char="•"/>
              <a:defRPr sz="2100"/>
            </a:lvl2pPr>
            <a:lvl3pPr marL="1371600" lvl="2" indent="-342900" algn="l">
              <a:lnSpc>
                <a:spcPct val="90000"/>
              </a:lnSpc>
              <a:spcBef>
                <a:spcPts val="400"/>
              </a:spcBef>
              <a:spcAft>
                <a:spcPts val="0"/>
              </a:spcAft>
              <a:buClr>
                <a:srgbClr val="102649"/>
              </a:buClr>
              <a:buSzPts val="1800"/>
              <a:buChar char="•"/>
              <a:defRPr sz="1800"/>
            </a:lvl3pPr>
            <a:lvl4pPr marL="1828800" lvl="3" indent="-323850" algn="l">
              <a:lnSpc>
                <a:spcPct val="90000"/>
              </a:lnSpc>
              <a:spcBef>
                <a:spcPts val="400"/>
              </a:spcBef>
              <a:spcAft>
                <a:spcPts val="0"/>
              </a:spcAft>
              <a:buClr>
                <a:srgbClr val="102649"/>
              </a:buClr>
              <a:buSzPts val="1500"/>
              <a:buChar char="•"/>
              <a:defRPr sz="1500"/>
            </a:lvl4pPr>
            <a:lvl5pPr marL="2286000" lvl="4" indent="-323850" algn="l">
              <a:lnSpc>
                <a:spcPct val="90000"/>
              </a:lnSpc>
              <a:spcBef>
                <a:spcPts val="400"/>
              </a:spcBef>
              <a:spcAft>
                <a:spcPts val="0"/>
              </a:spcAft>
              <a:buClr>
                <a:srgbClr val="102649"/>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96" name="Google Shape;96;p21"/>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102649"/>
              </a:buClr>
              <a:buSzPts val="1200"/>
              <a:buNone/>
              <a:defRPr sz="1200"/>
            </a:lvl1pPr>
            <a:lvl2pPr marL="914400" lvl="1" indent="-228600" algn="l">
              <a:lnSpc>
                <a:spcPct val="90000"/>
              </a:lnSpc>
              <a:spcBef>
                <a:spcPts val="400"/>
              </a:spcBef>
              <a:spcAft>
                <a:spcPts val="0"/>
              </a:spcAft>
              <a:buClr>
                <a:srgbClr val="102649"/>
              </a:buClr>
              <a:buSzPts val="1100"/>
              <a:buNone/>
              <a:defRPr sz="1100"/>
            </a:lvl2pPr>
            <a:lvl3pPr marL="1371600" lvl="2" indent="-228600" algn="l">
              <a:lnSpc>
                <a:spcPct val="90000"/>
              </a:lnSpc>
              <a:spcBef>
                <a:spcPts val="400"/>
              </a:spcBef>
              <a:spcAft>
                <a:spcPts val="0"/>
              </a:spcAft>
              <a:buClr>
                <a:srgbClr val="102649"/>
              </a:buClr>
              <a:buSzPts val="900"/>
              <a:buNone/>
              <a:defRPr sz="900"/>
            </a:lvl3pPr>
            <a:lvl4pPr marL="1828800" lvl="3" indent="-228600" algn="l">
              <a:lnSpc>
                <a:spcPct val="90000"/>
              </a:lnSpc>
              <a:spcBef>
                <a:spcPts val="400"/>
              </a:spcBef>
              <a:spcAft>
                <a:spcPts val="0"/>
              </a:spcAft>
              <a:buClr>
                <a:srgbClr val="102649"/>
              </a:buClr>
              <a:buSzPts val="800"/>
              <a:buNone/>
              <a:defRPr sz="800"/>
            </a:lvl4pPr>
            <a:lvl5pPr marL="2286000" lvl="4" indent="-228600" algn="l">
              <a:lnSpc>
                <a:spcPct val="90000"/>
              </a:lnSpc>
              <a:spcBef>
                <a:spcPts val="400"/>
              </a:spcBef>
              <a:spcAft>
                <a:spcPts val="0"/>
              </a:spcAft>
              <a:buClr>
                <a:srgbClr val="102649"/>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97" name="Google Shape;97;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21"/>
          <p:cNvSpPr txBox="1">
            <a:spLocks noGrp="1"/>
          </p:cNvSpPr>
          <p:nvPr>
            <p:ph type="ftr" idx="11"/>
          </p:nvPr>
        </p:nvSpPr>
        <p:spPr>
          <a:xfrm>
            <a:off x="3028950" y="4767263"/>
            <a:ext cx="3030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9" name="Google Shape;99;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102649"/>
                </a:solidFill>
                <a:latin typeface="Libre Franklin"/>
                <a:ea typeface="Libre Franklin"/>
                <a:cs typeface="Libre Franklin"/>
                <a:sym typeface="Libre Franklin"/>
              </a:defRPr>
            </a:lvl1pPr>
            <a:lvl2pPr marL="0" marR="0" lvl="1" indent="0" algn="l" rtl="0">
              <a:spcBef>
                <a:spcPts val="0"/>
              </a:spcBef>
              <a:buNone/>
              <a:defRPr sz="1400">
                <a:solidFill>
                  <a:srgbClr val="102649"/>
                </a:solidFill>
                <a:latin typeface="Libre Franklin"/>
                <a:ea typeface="Libre Franklin"/>
                <a:cs typeface="Libre Franklin"/>
                <a:sym typeface="Libre Franklin"/>
              </a:defRPr>
            </a:lvl2pPr>
            <a:lvl3pPr marL="0" marR="0" lvl="2" indent="0" algn="l" rtl="0">
              <a:spcBef>
                <a:spcPts val="0"/>
              </a:spcBef>
              <a:buNone/>
              <a:defRPr sz="1400">
                <a:solidFill>
                  <a:srgbClr val="102649"/>
                </a:solidFill>
                <a:latin typeface="Libre Franklin"/>
                <a:ea typeface="Libre Franklin"/>
                <a:cs typeface="Libre Franklin"/>
                <a:sym typeface="Libre Franklin"/>
              </a:defRPr>
            </a:lvl3pPr>
            <a:lvl4pPr marL="0" marR="0" lvl="3" indent="0" algn="l" rtl="0">
              <a:spcBef>
                <a:spcPts val="0"/>
              </a:spcBef>
              <a:buNone/>
              <a:defRPr sz="1400">
                <a:solidFill>
                  <a:srgbClr val="102649"/>
                </a:solidFill>
                <a:latin typeface="Libre Franklin"/>
                <a:ea typeface="Libre Franklin"/>
                <a:cs typeface="Libre Franklin"/>
                <a:sym typeface="Libre Franklin"/>
              </a:defRPr>
            </a:lvl4pPr>
            <a:lvl5pPr marL="0" marR="0" lvl="4" indent="0" algn="l" rtl="0">
              <a:spcBef>
                <a:spcPts val="0"/>
              </a:spcBef>
              <a:buNone/>
              <a:defRPr sz="1400">
                <a:solidFill>
                  <a:srgbClr val="102649"/>
                </a:solidFill>
                <a:latin typeface="Libre Franklin"/>
                <a:ea typeface="Libre Franklin"/>
                <a:cs typeface="Libre Franklin"/>
                <a:sym typeface="Libre Franklin"/>
              </a:defRPr>
            </a:lvl5pPr>
            <a:lvl6pPr marL="0" marR="0" lvl="5" indent="0" algn="l" rtl="0">
              <a:spcBef>
                <a:spcPts val="0"/>
              </a:spcBef>
              <a:buNone/>
              <a:defRPr sz="1400">
                <a:solidFill>
                  <a:srgbClr val="102649"/>
                </a:solidFill>
                <a:latin typeface="Libre Franklin"/>
                <a:ea typeface="Libre Franklin"/>
                <a:cs typeface="Libre Franklin"/>
                <a:sym typeface="Libre Franklin"/>
              </a:defRPr>
            </a:lvl6pPr>
            <a:lvl7pPr marL="0" marR="0" lvl="6" indent="0" algn="l" rtl="0">
              <a:spcBef>
                <a:spcPts val="0"/>
              </a:spcBef>
              <a:buNone/>
              <a:defRPr sz="1400">
                <a:solidFill>
                  <a:srgbClr val="102649"/>
                </a:solidFill>
                <a:latin typeface="Libre Franklin"/>
                <a:ea typeface="Libre Franklin"/>
                <a:cs typeface="Libre Franklin"/>
                <a:sym typeface="Libre Franklin"/>
              </a:defRPr>
            </a:lvl7pPr>
            <a:lvl8pPr marL="0" marR="0" lvl="7" indent="0" algn="l" rtl="0">
              <a:spcBef>
                <a:spcPts val="0"/>
              </a:spcBef>
              <a:buNone/>
              <a:defRPr sz="1400">
                <a:solidFill>
                  <a:srgbClr val="102649"/>
                </a:solidFill>
                <a:latin typeface="Libre Franklin"/>
                <a:ea typeface="Libre Franklin"/>
                <a:cs typeface="Libre Franklin"/>
                <a:sym typeface="Libre Franklin"/>
              </a:defRPr>
            </a:lvl8pPr>
            <a:lvl9pPr marL="0" marR="0" lvl="8" indent="0" algn="l" rtl="0">
              <a:spcBef>
                <a:spcPts val="0"/>
              </a:spcBef>
              <a:buNone/>
              <a:defRPr sz="14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0"/>
        <p:cNvGrpSpPr/>
        <p:nvPr/>
      </p:nvGrpSpPr>
      <p:grpSpPr>
        <a:xfrm>
          <a:off x="0" y="0"/>
          <a:ext cx="0" cy="0"/>
          <a:chOff x="0" y="0"/>
          <a:chExt cx="0" cy="0"/>
        </a:xfrm>
      </p:grpSpPr>
      <p:sp>
        <p:nvSpPr>
          <p:cNvPr id="101" name="Google Shape;101;p22"/>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7780"/>
              </a:buClr>
              <a:buSzPts val="2400"/>
              <a:buFont typeface="Libre Franklin Medium"/>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2" name="Google Shape;102;p22"/>
          <p:cNvSpPr>
            <a:spLocks noGrp="1"/>
          </p:cNvSpPr>
          <p:nvPr>
            <p:ph type="pic" idx="2"/>
          </p:nvPr>
        </p:nvSpPr>
        <p:spPr>
          <a:xfrm>
            <a:off x="3887391" y="740569"/>
            <a:ext cx="4629000" cy="3477600"/>
          </a:xfrm>
          <a:prstGeom prst="rect">
            <a:avLst/>
          </a:prstGeom>
          <a:noFill/>
          <a:ln>
            <a:noFill/>
          </a:ln>
        </p:spPr>
      </p:sp>
      <p:sp>
        <p:nvSpPr>
          <p:cNvPr id="103" name="Google Shape;103;p22"/>
          <p:cNvSpPr txBox="1">
            <a:spLocks noGrp="1"/>
          </p:cNvSpPr>
          <p:nvPr>
            <p:ph type="body" idx="1"/>
          </p:nvPr>
        </p:nvSpPr>
        <p:spPr>
          <a:xfrm>
            <a:off x="629841" y="1543049"/>
            <a:ext cx="2949300" cy="26754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102649"/>
              </a:buClr>
              <a:buSzPts val="1200"/>
              <a:buNone/>
              <a:defRPr sz="1200"/>
            </a:lvl1pPr>
            <a:lvl2pPr marL="914400" lvl="1" indent="-228600" algn="l">
              <a:lnSpc>
                <a:spcPct val="90000"/>
              </a:lnSpc>
              <a:spcBef>
                <a:spcPts val="400"/>
              </a:spcBef>
              <a:spcAft>
                <a:spcPts val="0"/>
              </a:spcAft>
              <a:buClr>
                <a:srgbClr val="102649"/>
              </a:buClr>
              <a:buSzPts val="1100"/>
              <a:buNone/>
              <a:defRPr sz="1100"/>
            </a:lvl2pPr>
            <a:lvl3pPr marL="1371600" lvl="2" indent="-228600" algn="l">
              <a:lnSpc>
                <a:spcPct val="90000"/>
              </a:lnSpc>
              <a:spcBef>
                <a:spcPts val="400"/>
              </a:spcBef>
              <a:spcAft>
                <a:spcPts val="0"/>
              </a:spcAft>
              <a:buClr>
                <a:srgbClr val="102649"/>
              </a:buClr>
              <a:buSzPts val="900"/>
              <a:buNone/>
              <a:defRPr sz="900"/>
            </a:lvl3pPr>
            <a:lvl4pPr marL="1828800" lvl="3" indent="-228600" algn="l">
              <a:lnSpc>
                <a:spcPct val="90000"/>
              </a:lnSpc>
              <a:spcBef>
                <a:spcPts val="400"/>
              </a:spcBef>
              <a:spcAft>
                <a:spcPts val="0"/>
              </a:spcAft>
              <a:buClr>
                <a:srgbClr val="102649"/>
              </a:buClr>
              <a:buSzPts val="800"/>
              <a:buNone/>
              <a:defRPr sz="800"/>
            </a:lvl4pPr>
            <a:lvl5pPr marL="2286000" lvl="4" indent="-228600" algn="l">
              <a:lnSpc>
                <a:spcPct val="90000"/>
              </a:lnSpc>
              <a:spcBef>
                <a:spcPts val="400"/>
              </a:spcBef>
              <a:spcAft>
                <a:spcPts val="0"/>
              </a:spcAft>
              <a:buClr>
                <a:srgbClr val="102649"/>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4" name="Google Shape;104;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2"/>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6"/>
        <p:cNvGrpSpPr/>
        <p:nvPr/>
      </p:nvGrpSpPr>
      <p:grpSpPr>
        <a:xfrm>
          <a:off x="0" y="0"/>
          <a:ext cx="0" cy="0"/>
          <a:chOff x="0" y="0"/>
          <a:chExt cx="0" cy="0"/>
        </a:xfrm>
      </p:grpSpPr>
      <p:sp>
        <p:nvSpPr>
          <p:cNvPr id="107" name="Google Shape;107;p2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3"/>
          <p:cNvSpPr txBox="1">
            <a:spLocks noGrp="1"/>
          </p:cNvSpPr>
          <p:nvPr>
            <p:ph type="body" idx="1"/>
          </p:nvPr>
        </p:nvSpPr>
        <p:spPr>
          <a:xfrm rot="5400000">
            <a:off x="3141000" y="-1143131"/>
            <a:ext cx="28620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9" name="Google Shape;109;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0" name="Google Shape;110;p23"/>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1"/>
        <p:cNvGrpSpPr/>
        <p:nvPr/>
      </p:nvGrpSpPr>
      <p:grpSpPr>
        <a:xfrm>
          <a:off x="0" y="0"/>
          <a:ext cx="0" cy="0"/>
          <a:chOff x="0" y="0"/>
          <a:chExt cx="0" cy="0"/>
        </a:xfrm>
      </p:grpSpPr>
      <p:sp>
        <p:nvSpPr>
          <p:cNvPr id="112" name="Google Shape;112;p24"/>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3" name="Google Shape;113;p24"/>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4" name="Google Shape;114;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5" name="Google Shape;115;p24"/>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lain White">
  <p:cSld name="TITLE_1">
    <p:spTree>
      <p:nvGrpSpPr>
        <p:cNvPr id="1" name="Shape 116"/>
        <p:cNvGrpSpPr/>
        <p:nvPr/>
      </p:nvGrpSpPr>
      <p:grpSpPr>
        <a:xfrm>
          <a:off x="0" y="0"/>
          <a:ext cx="0" cy="0"/>
          <a:chOff x="0" y="0"/>
          <a:chExt cx="0" cy="0"/>
        </a:xfrm>
      </p:grpSpPr>
      <p:sp>
        <p:nvSpPr>
          <p:cNvPr id="117" name="Google Shape;117;p25"/>
          <p:cNvSpPr/>
          <p:nvPr/>
        </p:nvSpPr>
        <p:spPr>
          <a:xfrm>
            <a:off x="0" y="2571750"/>
            <a:ext cx="9144967" cy="2578341"/>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118" name="Google Shape;118;p25" descr="A picture containing object&#10;&#10;Description generated with high confidence"/>
          <p:cNvPicPr preferRelativeResize="0"/>
          <p:nvPr/>
        </p:nvPicPr>
        <p:blipFill rotWithShape="1">
          <a:blip r:embed="rId2">
            <a:alphaModFix/>
          </a:blip>
          <a:srcRect/>
          <a:stretch/>
        </p:blipFill>
        <p:spPr>
          <a:xfrm>
            <a:off x="154000" y="4748081"/>
            <a:ext cx="1332769" cy="315863"/>
          </a:xfrm>
          <a:prstGeom prst="rect">
            <a:avLst/>
          </a:prstGeom>
          <a:noFill/>
          <a:ln>
            <a:noFill/>
          </a:ln>
        </p:spPr>
      </p:pic>
      <p:sp>
        <p:nvSpPr>
          <p:cNvPr id="119" name="Google Shape;119;p25"/>
          <p:cNvSpPr txBox="1">
            <a:spLocks noGrp="1"/>
          </p:cNvSpPr>
          <p:nvPr>
            <p:ph type="title"/>
          </p:nvPr>
        </p:nvSpPr>
        <p:spPr>
          <a:xfrm>
            <a:off x="339635" y="225188"/>
            <a:ext cx="8490600" cy="5718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3600"/>
              <a:buFont typeface="Century Gothic"/>
              <a:buNone/>
              <a:defRPr sz="3600" b="0" i="0" u="none" strike="noStrike" cap="none">
                <a:latin typeface="Century Gothic"/>
                <a:ea typeface="Century Gothic"/>
                <a:cs typeface="Century Gothic"/>
                <a:sym typeface="Century Gothic"/>
              </a:defRPr>
            </a:lvl1pPr>
            <a:lvl2pPr lvl="1" rtl="0">
              <a:spcBef>
                <a:spcPts val="0"/>
              </a:spcBef>
              <a:spcAft>
                <a:spcPts val="0"/>
              </a:spcAft>
              <a:buSzPts val="1100"/>
              <a:buNone/>
              <a:defRPr sz="1800"/>
            </a:lvl2pPr>
            <a:lvl3pPr lvl="2" rtl="0">
              <a:spcBef>
                <a:spcPts val="0"/>
              </a:spcBef>
              <a:spcAft>
                <a:spcPts val="0"/>
              </a:spcAft>
              <a:buSzPts val="1100"/>
              <a:buNone/>
              <a:defRPr sz="1800"/>
            </a:lvl3pPr>
            <a:lvl4pPr lvl="3" rtl="0">
              <a:spcBef>
                <a:spcPts val="0"/>
              </a:spcBef>
              <a:spcAft>
                <a:spcPts val="0"/>
              </a:spcAft>
              <a:buSzPts val="1100"/>
              <a:buNone/>
              <a:defRPr sz="1800"/>
            </a:lvl4pPr>
            <a:lvl5pPr lvl="4" rtl="0">
              <a:spcBef>
                <a:spcPts val="0"/>
              </a:spcBef>
              <a:spcAft>
                <a:spcPts val="0"/>
              </a:spcAft>
              <a:buSzPts val="1100"/>
              <a:buNone/>
              <a:defRPr sz="1800"/>
            </a:lvl5pPr>
            <a:lvl6pPr lvl="5" rtl="0">
              <a:spcBef>
                <a:spcPts val="0"/>
              </a:spcBef>
              <a:spcAft>
                <a:spcPts val="0"/>
              </a:spcAft>
              <a:buSzPts val="1100"/>
              <a:buNone/>
              <a:defRPr sz="1800"/>
            </a:lvl6pPr>
            <a:lvl7pPr lvl="6" rtl="0">
              <a:spcBef>
                <a:spcPts val="0"/>
              </a:spcBef>
              <a:spcAft>
                <a:spcPts val="0"/>
              </a:spcAft>
              <a:buSzPts val="1100"/>
              <a:buNone/>
              <a:defRPr sz="1800"/>
            </a:lvl7pPr>
            <a:lvl8pPr lvl="7" rtl="0">
              <a:spcBef>
                <a:spcPts val="0"/>
              </a:spcBef>
              <a:spcAft>
                <a:spcPts val="0"/>
              </a:spcAft>
              <a:buSzPts val="1100"/>
              <a:buNone/>
              <a:defRPr sz="1800"/>
            </a:lvl8pPr>
            <a:lvl9pPr lvl="8" rtl="0">
              <a:spcBef>
                <a:spcPts val="0"/>
              </a:spcBef>
              <a:spcAft>
                <a:spcPts val="0"/>
              </a:spcAft>
              <a:buSzPts val="1100"/>
              <a:buNone/>
              <a:defRPr sz="1800"/>
            </a:lvl9pPr>
          </a:lstStyle>
          <a:p>
            <a:endParaRPr/>
          </a:p>
        </p:txBody>
      </p:sp>
      <p:sp>
        <p:nvSpPr>
          <p:cNvPr id="120" name="Google Shape;120;p25"/>
          <p:cNvSpPr txBox="1">
            <a:spLocks noGrp="1"/>
          </p:cNvSpPr>
          <p:nvPr>
            <p:ph type="body" idx="1"/>
          </p:nvPr>
        </p:nvSpPr>
        <p:spPr>
          <a:xfrm>
            <a:off x="339634" y="1369219"/>
            <a:ext cx="84906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SzPts val="2800"/>
              <a:buFont typeface="Century Gothic"/>
              <a:buNone/>
              <a:defRPr sz="2800" b="0" i="0" u="none" strike="noStrike" cap="none">
                <a:latin typeface="Century Gothic"/>
                <a:ea typeface="Century Gothic"/>
                <a:cs typeface="Century Gothic"/>
                <a:sym typeface="Century Gothic"/>
              </a:defRPr>
            </a:lvl1pPr>
            <a:lvl2pPr marL="914400" marR="0" lvl="1" indent="-381000" algn="l" rtl="0">
              <a:lnSpc>
                <a:spcPct val="90000"/>
              </a:lnSpc>
              <a:spcBef>
                <a:spcPts val="500"/>
              </a:spcBef>
              <a:spcAft>
                <a:spcPts val="0"/>
              </a:spcAft>
              <a:buSzPts val="2400"/>
              <a:buFont typeface="Arial"/>
              <a:buChar char="•"/>
              <a:defRPr sz="2400" b="0" i="0" u="none" strike="noStrike" cap="none">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SzPts val="2000"/>
              <a:buFont typeface="Arial"/>
              <a:buChar char="•"/>
              <a:defRPr sz="2000" b="0" i="0" u="none" strike="noStrike" cap="none">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9pPr>
          </a:lstStyle>
          <a:p>
            <a:endParaRPr/>
          </a:p>
        </p:txBody>
      </p:sp>
      <p:sp>
        <p:nvSpPr>
          <p:cNvPr id="121" name="Google Shape;121;p2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007780"/>
              </a:buClr>
              <a:buSzPts val="3300"/>
              <a:buFont typeface="Libre Franklin Medium"/>
              <a:buNone/>
              <a:defRPr sz="3300" b="0" i="0" u="none" strike="noStrike" cap="none">
                <a:solidFill>
                  <a:srgbClr val="007780"/>
                </a:solidFill>
                <a:latin typeface="Libre Franklin Medium"/>
                <a:ea typeface="Libre Franklin Medium"/>
                <a:cs typeface="Libre Franklin Medium"/>
                <a:sym typeface="Libre Franklin Medium"/>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28620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rgbClr val="102649"/>
              </a:buClr>
              <a:buSzPts val="2100"/>
              <a:buFont typeface="Arial"/>
              <a:buChar char="•"/>
              <a:defRPr sz="2100" b="0" i="0" u="none" strike="noStrike" cap="none">
                <a:solidFill>
                  <a:srgbClr val="102649"/>
                </a:solidFill>
                <a:latin typeface="Libre Franklin"/>
                <a:ea typeface="Libre Franklin"/>
                <a:cs typeface="Libre Franklin"/>
                <a:sym typeface="Libre Franklin"/>
              </a:defRPr>
            </a:lvl1pPr>
            <a:lvl2pPr marL="914400" marR="0" lvl="1" indent="-342900" algn="l" rtl="0">
              <a:lnSpc>
                <a:spcPct val="90000"/>
              </a:lnSpc>
              <a:spcBef>
                <a:spcPts val="4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2pPr>
            <a:lvl3pPr marL="1371600" marR="0" lvl="2" indent="-323850" algn="l" rtl="0">
              <a:lnSpc>
                <a:spcPct val="90000"/>
              </a:lnSpc>
              <a:spcBef>
                <a:spcPts val="400"/>
              </a:spcBef>
              <a:spcAft>
                <a:spcPts val="0"/>
              </a:spcAft>
              <a:buClr>
                <a:srgbClr val="102649"/>
              </a:buClr>
              <a:buSzPts val="1500"/>
              <a:buFont typeface="Arial"/>
              <a:buChar char="•"/>
              <a:defRPr sz="1500" b="0" i="0" u="none" strike="noStrike" cap="none">
                <a:solidFill>
                  <a:srgbClr val="102649"/>
                </a:solidFill>
                <a:latin typeface="Libre Franklin"/>
                <a:ea typeface="Libre Franklin"/>
                <a:cs typeface="Libre Franklin"/>
                <a:sym typeface="Libre Franklin"/>
              </a:defRPr>
            </a:lvl3pPr>
            <a:lvl4pPr marL="1828800" marR="0" lvl="3" indent="-317500" algn="l" rtl="0">
              <a:lnSpc>
                <a:spcPct val="90000"/>
              </a:lnSpc>
              <a:spcBef>
                <a:spcPts val="400"/>
              </a:spcBef>
              <a:spcAft>
                <a:spcPts val="0"/>
              </a:spcAft>
              <a:buClr>
                <a:srgbClr val="102649"/>
              </a:buClr>
              <a:buSzPts val="1400"/>
              <a:buFont typeface="Arial"/>
              <a:buChar char="•"/>
              <a:defRPr sz="1400" b="0" i="0" u="none" strike="noStrike" cap="none">
                <a:solidFill>
                  <a:srgbClr val="102649"/>
                </a:solidFill>
                <a:latin typeface="Libre Franklin"/>
                <a:ea typeface="Libre Franklin"/>
                <a:cs typeface="Libre Franklin"/>
                <a:sym typeface="Libre Franklin"/>
              </a:defRPr>
            </a:lvl4pPr>
            <a:lvl5pPr marL="2286000" marR="0" lvl="4" indent="-317500" algn="l" rtl="0">
              <a:lnSpc>
                <a:spcPct val="90000"/>
              </a:lnSpc>
              <a:spcBef>
                <a:spcPts val="400"/>
              </a:spcBef>
              <a:spcAft>
                <a:spcPts val="0"/>
              </a:spcAft>
              <a:buClr>
                <a:srgbClr val="102649"/>
              </a:buClr>
              <a:buSzPts val="1400"/>
              <a:buFont typeface="Arial"/>
              <a:buChar char="•"/>
              <a:defRPr sz="1400" b="0" i="0" u="none" strike="noStrike" cap="none">
                <a:solidFill>
                  <a:srgbClr val="102649"/>
                </a:solidFill>
                <a:latin typeface="Libre Franklin"/>
                <a:ea typeface="Libre Franklin"/>
                <a:cs typeface="Libre Franklin"/>
                <a:sym typeface="Libre Franklin"/>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a:solidFill>
                  <a:schemeClr val="lt1"/>
                </a:solidFill>
                <a:latin typeface="Libre Franklin"/>
                <a:ea typeface="Libre Franklin"/>
                <a:cs typeface="Libre Franklin"/>
                <a:sym typeface="Libre Franklin"/>
              </a:defRPr>
            </a:lvl1pPr>
            <a:lvl2pPr marR="0" lvl="1"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54" name="Google Shape;54;p13"/>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a:solidFill>
                  <a:schemeClr val="lt1"/>
                </a:solidFill>
                <a:latin typeface="Libre Franklin"/>
                <a:ea typeface="Libre Franklin"/>
                <a:cs typeface="Libre Franklin"/>
                <a:sym typeface="Libre Franklin"/>
              </a:defRPr>
            </a:lvl1pPr>
            <a:lvl2pPr marR="0" lvl="1"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hyperlink" Target="http://ies.ed.gov/ncee/WWC/Docs/PracticeGuide/WWC-practice-guide-reading-intervention-full-text.pdf"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3" Type="http://schemas.openxmlformats.org/officeDocument/2006/relationships/hyperlink" Target="https://ies.ed.gov/ncee/wwc/Docs/PracticeGuide/WWC-practice-guide-reading-intervention-full-text.pdf" TargetMode="External"/><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hyperlink" Target="https://kystandards.org/standards-resources/rw-resources/rw-pl-modules/developing-adolescent-readers-and-writers"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hyperlink" Target="https://ies.ed.gov/ncee/wwc/Docs/PracticeGuide/WWC-practice-guide-reading-intervention-full-text.pdf" TargetMode="External"/><Relationship Id="rId4" Type="http://schemas.openxmlformats.org/officeDocument/2006/relationships/hyperlink" Target="https://education.ky.gov/curriculum/standards/kyacadstand/Documents/Developing_Skilled_Middle_and_High_School_Readers_Series_Participant_Guide.pdf"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hyperlink" Target="https://www.kyschoolreportcard.com/organization/20/academic_performance/assessment_performance/state_assessments_accountability?year=2019" TargetMode="External"/><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s://www.kyschoolreportcard.com/organization/20/academic_performance/assessment_performance/state_assessments_accountability?year=2019" TargetMode="External"/><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hyperlink" Target="https://www.kyschoolreportcard.com/organization/20/academic_performance/assessment_performance/state_assessments_accountability?year=2019" TargetMode="External"/><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hyperlink" Target="https://education.ky.gov/curriculum/standards/kyacadstand/Documents/Developing_Skilled_Middle_and_High_School_Readers_Series_Participant_Guide.pdf"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hyperlink" Target="https://ies.ed.gov/ncee/wwc/Docs/PracticeGuide/WWC-practice-guide-reading-intervention-full-text.pdf" TargetMode="External"/><Relationship Id="rId4" Type="http://schemas.openxmlformats.org/officeDocument/2006/relationships/hyperlink" Target="https://kystandards.org/standards-resources/rw-resources/rw-pl-modules/developing-adolescent-readers-and-writer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hyperlink" Target="https://www.education.ky.gov/curriculum/EarlyLiteracy/Pages/structured_literacy.aspx"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1.xml"/><Relationship Id="rId1" Type="http://schemas.openxmlformats.org/officeDocument/2006/relationships/slideLayout" Target="../slideLayouts/slideLayout14.xml"/><Relationship Id="rId6" Type="http://schemas.openxmlformats.org/officeDocument/2006/relationships/hyperlink" Target="https://kystandards.org/standards-resources/rw-resources/rw-pl-modules/developing-adolescent-readers-and-writers" TargetMode="External"/><Relationship Id="rId5" Type="http://schemas.openxmlformats.org/officeDocument/2006/relationships/hyperlink" Target="https://education.ky.gov/curriculum/standards/kyacadstand/Documents/Developing_Skilled_Middle_and_High_School_Readers_Series_Participant_Guide.pdf" TargetMode="External"/><Relationship Id="rId4" Type="http://schemas.openxmlformats.org/officeDocument/2006/relationships/hyperlink" Target="https://ies.ed.gov/ncee/WWC/Docs/PracticeGuide/WWC-practice-guide-reading-intervention-full-text.pdf"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docs.google.com/forms/d/e/1FAIpQLScYbmR0NY1DEjGf3j-rAGxlfW1D5UaDVSv7MPEa2PGhQLCbvA/viewform?usp=sharing" TargetMode="External"/><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hyperlink" Target="https://kystandards.org/standards-resources/rw-resources/rw-pl-modules/developing-adolescent-readers-and-writers"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Google Shape;129;p27">
            <a:extLst>
              <a:ext uri="{FF2B5EF4-FFF2-40B4-BE49-F238E27FC236}">
                <a16:creationId xmlns:a16="http://schemas.microsoft.com/office/drawing/2014/main" id="{DBF181C7-972D-D0A5-7094-93CA0533AD90}"/>
              </a:ext>
            </a:extLst>
          </p:cNvPr>
          <p:cNvSpPr txBox="1">
            <a:spLocks noGrp="1"/>
          </p:cNvSpPr>
          <p:nvPr/>
        </p:nvSpPr>
        <p:spPr>
          <a:xfrm>
            <a:off x="286204" y="3268357"/>
            <a:ext cx="5562900" cy="9942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7780"/>
              </a:buClr>
              <a:buSzPts val="1400"/>
              <a:buFont typeface="Libre Franklin Medium"/>
              <a:buNone/>
              <a:defRPr sz="33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6000"/>
          </a:p>
          <a:p>
            <a:r>
              <a:rPr lang="en" sz="3200" b="1" i="1" dirty="0">
                <a:latin typeface="Franklin Gothic"/>
                <a:ea typeface="Franklin Gothic"/>
                <a:cs typeface="Franklin Gothic"/>
                <a:sym typeface="Franklin Gothic"/>
              </a:rPr>
              <a:t>Session 1: How Does the Brain Learns to Read?</a:t>
            </a:r>
            <a:endParaRPr sz="3200" b="1" i="1" dirty="0">
              <a:latin typeface="Franklin Gothic"/>
              <a:ea typeface="Franklin Gothic"/>
              <a:cs typeface="Franklin Gothic"/>
            </a:endParaRPr>
          </a:p>
        </p:txBody>
      </p:sp>
      <p:sp>
        <p:nvSpPr>
          <p:cNvPr id="5" name="Google Shape;126;p26">
            <a:extLst>
              <a:ext uri="{FF2B5EF4-FFF2-40B4-BE49-F238E27FC236}">
                <a16:creationId xmlns:a16="http://schemas.microsoft.com/office/drawing/2014/main" id="{40190B6D-5F9F-F7BC-0552-8213EBC0200E}"/>
              </a:ext>
            </a:extLst>
          </p:cNvPr>
          <p:cNvSpPr txBox="1">
            <a:spLocks noGrp="1"/>
          </p:cNvSpPr>
          <p:nvPr/>
        </p:nvSpPr>
        <p:spPr>
          <a:xfrm>
            <a:off x="284514" y="1020518"/>
            <a:ext cx="6358109" cy="9942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RPr/>
            </a:defPPr>
            <a:lvl1pPr marR="0" lvl="0" algn="l" rtl="0">
              <a:lnSpc>
                <a:spcPct val="90000"/>
              </a:lnSpc>
              <a:spcBef>
                <a:spcPts val="0"/>
              </a:spcBef>
              <a:spcAft>
                <a:spcPts val="0"/>
              </a:spcAft>
              <a:buClr>
                <a:srgbClr val="007780"/>
              </a:buClr>
              <a:buSzPts val="1400"/>
              <a:buFont typeface="Libre Franklin Medium"/>
              <a:buNone/>
              <a:defRPr sz="33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6000" dirty="0">
              <a:latin typeface="Franklin Gothic"/>
              <a:ea typeface="Franklin Gothic"/>
              <a:cs typeface="Franklin Gothic"/>
              <a:sym typeface="Franklin Gothic"/>
            </a:endParaRPr>
          </a:p>
          <a:p>
            <a:r>
              <a:rPr lang="en" sz="6000" b="1" dirty="0">
                <a:latin typeface="Franklin Gothic"/>
                <a:ea typeface="Franklin Gothic"/>
                <a:cs typeface="Franklin Gothic"/>
                <a:sym typeface="Franklin Gothic"/>
              </a:rPr>
              <a:t>Developing Skilled Adolescent Readers &amp; Writers </a:t>
            </a:r>
            <a:endParaRPr sz="4000" b="1" dirty="0">
              <a:latin typeface="Franklin Gothic"/>
              <a:ea typeface="Franklin Gothic"/>
              <a:cs typeface="Franklin Gothic"/>
              <a:sym typeface="Franklin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40"/>
          <p:cNvSpPr txBox="1">
            <a:spLocks noGrp="1"/>
          </p:cNvSpPr>
          <p:nvPr>
            <p:ph type="title"/>
          </p:nvPr>
        </p:nvSpPr>
        <p:spPr>
          <a:xfrm>
            <a:off x="242875" y="10307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Materials Needed for This Learning:</a:t>
            </a:r>
            <a:endParaRPr b="1">
              <a:latin typeface="Franklin Gothic"/>
              <a:ea typeface="Franklin Gothic"/>
              <a:cs typeface="Franklin Gothic"/>
              <a:sym typeface="Franklin Gothic"/>
            </a:endParaRPr>
          </a:p>
        </p:txBody>
      </p:sp>
      <p:sp>
        <p:nvSpPr>
          <p:cNvPr id="236" name="Google Shape;236;p40"/>
          <p:cNvSpPr txBox="1"/>
          <p:nvPr/>
        </p:nvSpPr>
        <p:spPr>
          <a:xfrm>
            <a:off x="433250" y="1100431"/>
            <a:ext cx="5518200" cy="2403705"/>
          </a:xfrm>
          <a:prstGeom prst="rect">
            <a:avLst/>
          </a:prstGeom>
          <a:noFill/>
          <a:ln>
            <a:noFill/>
          </a:ln>
        </p:spPr>
        <p:txBody>
          <a:bodyPr spcFirstLastPara="1" wrap="square" lIns="91425" tIns="91425" rIns="91425" bIns="91425" anchor="t" anchorCtr="0">
            <a:spAutoFit/>
          </a:bodyPr>
          <a:lstStyle/>
          <a:p>
            <a:pPr marL="457200" lvl="0" indent="-374650" algn="l" rtl="0">
              <a:lnSpc>
                <a:spcPct val="90000"/>
              </a:lnSpc>
              <a:spcBef>
                <a:spcPts val="800"/>
              </a:spcBef>
              <a:spcAft>
                <a:spcPts val="0"/>
              </a:spcAft>
              <a:buClr>
                <a:srgbClr val="000000"/>
              </a:buClr>
              <a:buSzPts val="2300"/>
              <a:buFont typeface="Franklin Gothic"/>
              <a:buChar char="●"/>
            </a:pPr>
            <a:r>
              <a:rPr lang="en-US" sz="2300" dirty="0">
                <a:latin typeface="Franklin Gothic"/>
                <a:ea typeface="Franklin Gothic"/>
                <a:cs typeface="Franklin Gothic"/>
                <a:sym typeface="Franklin Gothic"/>
              </a:rPr>
              <a:t>Access to Structured Adolescent Literacy Webpage</a:t>
            </a:r>
            <a:r>
              <a:rPr lang="en" sz="2300" dirty="0">
                <a:latin typeface="Franklin Gothic"/>
                <a:ea typeface="Franklin Gothic"/>
                <a:cs typeface="Franklin Gothic"/>
                <a:sym typeface="Franklin Gothic"/>
              </a:rPr>
              <a:t> </a:t>
            </a:r>
          </a:p>
          <a:p>
            <a:pPr marL="457200" lvl="0" indent="-374650" algn="l" rtl="0">
              <a:lnSpc>
                <a:spcPct val="90000"/>
              </a:lnSpc>
              <a:spcBef>
                <a:spcPts val="800"/>
              </a:spcBef>
              <a:spcAft>
                <a:spcPts val="0"/>
              </a:spcAft>
              <a:buClr>
                <a:srgbClr val="000000"/>
              </a:buClr>
              <a:buSzPts val="2300"/>
              <a:buFont typeface="Franklin Gothic"/>
              <a:buChar char="●"/>
            </a:pPr>
            <a:r>
              <a:rPr lang="en" sz="2300" dirty="0">
                <a:latin typeface="Franklin Gothic"/>
                <a:ea typeface="Franklin Gothic"/>
                <a:cs typeface="Franklin Gothic"/>
                <a:sym typeface="Franklin Gothic"/>
              </a:rPr>
              <a:t>Print or ensure digital access to our text, </a:t>
            </a:r>
            <a:r>
              <a:rPr lang="en" sz="2300" i="1" u="sng" dirty="0">
                <a:solidFill>
                  <a:schemeClr val="hlink"/>
                </a:solidFill>
                <a:latin typeface="Franklin Gothic"/>
                <a:ea typeface="Franklin Gothic"/>
                <a:cs typeface="Franklin Gothic"/>
                <a:sym typeface="Franklin Gothic"/>
                <a:hlinkClick r:id="rId3"/>
              </a:rPr>
              <a:t>Providing Reading Interventions for Students in Grades 4-9</a:t>
            </a:r>
            <a:endParaRPr sz="2300" i="1" dirty="0">
              <a:latin typeface="Franklin Gothic"/>
              <a:ea typeface="Franklin Gothic"/>
              <a:cs typeface="Franklin Gothic"/>
              <a:sym typeface="Franklin Gothic"/>
            </a:endParaRPr>
          </a:p>
          <a:p>
            <a:pPr marL="914400" lvl="0" indent="0" algn="l" rtl="0">
              <a:lnSpc>
                <a:spcPct val="90000"/>
              </a:lnSpc>
              <a:spcBef>
                <a:spcPts val="800"/>
              </a:spcBef>
              <a:spcAft>
                <a:spcPts val="0"/>
              </a:spcAft>
              <a:buNone/>
            </a:pPr>
            <a:endParaRPr sz="2300" dirty="0">
              <a:solidFill>
                <a:schemeClr val="dk1"/>
              </a:solidFill>
              <a:highlight>
                <a:srgbClr val="FFFF00"/>
              </a:highlight>
              <a:latin typeface="Franklin Gothic"/>
              <a:ea typeface="Franklin Gothic"/>
              <a:cs typeface="Franklin Gothic"/>
              <a:sym typeface="Franklin Gothic"/>
            </a:endParaRPr>
          </a:p>
        </p:txBody>
      </p:sp>
      <p:pic>
        <p:nvPicPr>
          <p:cNvPr id="237" name="Google Shape;237;p40" descr="The cover of the text for this series"/>
          <p:cNvPicPr preferRelativeResize="0"/>
          <p:nvPr/>
        </p:nvPicPr>
        <p:blipFill>
          <a:blip r:embed="rId4">
            <a:alphaModFix/>
          </a:blip>
          <a:stretch>
            <a:fillRect/>
          </a:stretch>
        </p:blipFill>
        <p:spPr>
          <a:xfrm>
            <a:off x="6247199" y="1157100"/>
            <a:ext cx="2365751" cy="288409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1">
            <a:extLst>
              <a:ext uri="{C183D7F6-B498-43B3-948B-1728B52AA6E4}">
                <adec:decorative xmlns:adec="http://schemas.microsoft.com/office/drawing/2017/decorative" val="1"/>
              </a:ext>
            </a:extLst>
          </p:cNvPr>
          <p:cNvSpPr txBox="1"/>
          <p:nvPr/>
        </p:nvSpPr>
        <p:spPr>
          <a:xfrm>
            <a:off x="3443900" y="1075425"/>
            <a:ext cx="5214678" cy="403184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i="1" dirty="0">
                <a:latin typeface="Franklin Gothic"/>
                <a:ea typeface="Franklin Gothic"/>
                <a:cs typeface="Franklin Gothic"/>
                <a:sym typeface="Franklin Gothic"/>
              </a:rPr>
              <a:t>Released March 2022</a:t>
            </a:r>
            <a:endParaRPr sz="800" i="1" dirty="0">
              <a:latin typeface="Franklin Gothic"/>
              <a:ea typeface="Franklin Gothic"/>
              <a:cs typeface="Franklin Gothic"/>
              <a:sym typeface="Franklin Gothic"/>
            </a:endParaRPr>
          </a:p>
          <a:p>
            <a:pPr marL="0" lvl="0" indent="0" algn="l" rtl="0">
              <a:spcBef>
                <a:spcPts val="0"/>
              </a:spcBef>
              <a:spcAft>
                <a:spcPts val="0"/>
              </a:spcAft>
              <a:buNone/>
            </a:pPr>
            <a:endParaRPr sz="800" i="1" dirty="0">
              <a:latin typeface="Franklin Gothic"/>
              <a:ea typeface="Franklin Gothic"/>
              <a:cs typeface="Franklin Gothic"/>
              <a:sym typeface="Franklin Gothic"/>
            </a:endParaRPr>
          </a:p>
          <a:p>
            <a:pPr marL="457200" lvl="0" indent="-317500" algn="l" rtl="0">
              <a:spcBef>
                <a:spcPts val="0"/>
              </a:spcBef>
              <a:spcAft>
                <a:spcPts val="0"/>
              </a:spcAft>
              <a:buSzPts val="1400"/>
              <a:buFont typeface="Franklin Gothic"/>
              <a:buAutoNum type="arabicPeriod"/>
            </a:pPr>
            <a:r>
              <a:rPr lang="en" sz="1600" dirty="0">
                <a:latin typeface="Franklin Gothic"/>
                <a:ea typeface="Franklin Gothic"/>
                <a:cs typeface="Franklin Gothic"/>
                <a:sym typeface="Franklin Gothic"/>
              </a:rPr>
              <a:t>Build </a:t>
            </a:r>
            <a:r>
              <a:rPr lang="en" sz="1600" u="sng" dirty="0">
                <a:latin typeface="Franklin Gothic"/>
                <a:ea typeface="Franklin Gothic"/>
                <a:cs typeface="Franklin Gothic"/>
                <a:sym typeface="Franklin Gothic"/>
              </a:rPr>
              <a:t>decoding </a:t>
            </a:r>
            <a:r>
              <a:rPr lang="en" sz="1600" dirty="0">
                <a:latin typeface="Franklin Gothic"/>
                <a:ea typeface="Franklin Gothic"/>
                <a:cs typeface="Franklin Gothic"/>
                <a:sym typeface="Franklin Gothic"/>
              </a:rPr>
              <a:t>skills so students can read complex </a:t>
            </a:r>
            <a:r>
              <a:rPr lang="en" sz="1600" u="sng" dirty="0">
                <a:latin typeface="Franklin Gothic"/>
                <a:ea typeface="Franklin Gothic"/>
                <a:cs typeface="Franklin Gothic"/>
                <a:sym typeface="Franklin Gothic"/>
              </a:rPr>
              <a:t>multisyllabic words.</a:t>
            </a:r>
            <a:endParaRPr sz="1600" u="sng" dirty="0">
              <a:latin typeface="Franklin Gothic"/>
              <a:ea typeface="Franklin Gothic"/>
              <a:cs typeface="Franklin Gothic"/>
              <a:sym typeface="Franklin Gothic"/>
            </a:endParaRPr>
          </a:p>
          <a:p>
            <a:pPr marL="457200" lvl="0" indent="-317500" algn="l" rtl="0">
              <a:spcBef>
                <a:spcPts val="0"/>
              </a:spcBef>
              <a:spcAft>
                <a:spcPts val="0"/>
              </a:spcAft>
              <a:buSzPts val="1400"/>
              <a:buFont typeface="Franklin Gothic"/>
              <a:buAutoNum type="arabicPeriod"/>
            </a:pPr>
            <a:r>
              <a:rPr lang="en" sz="1600" dirty="0">
                <a:latin typeface="Franklin Gothic"/>
                <a:ea typeface="Franklin Gothic"/>
                <a:cs typeface="Franklin Gothic"/>
                <a:sym typeface="Franklin Gothic"/>
              </a:rPr>
              <a:t>Provide purposeful </a:t>
            </a:r>
            <a:r>
              <a:rPr lang="en" sz="1600" u="sng" dirty="0">
                <a:latin typeface="Franklin Gothic"/>
                <a:ea typeface="Franklin Gothic"/>
                <a:cs typeface="Franklin Gothic"/>
                <a:sym typeface="Franklin Gothic"/>
              </a:rPr>
              <a:t>fluency</a:t>
            </a:r>
            <a:r>
              <a:rPr lang="en" sz="1600" dirty="0">
                <a:latin typeface="Franklin Gothic"/>
                <a:ea typeface="Franklin Gothic"/>
                <a:cs typeface="Franklin Gothic"/>
                <a:sym typeface="Franklin Gothic"/>
              </a:rPr>
              <a:t> building activities.</a:t>
            </a:r>
            <a:endParaRPr sz="1600" dirty="0">
              <a:latin typeface="Franklin Gothic"/>
              <a:ea typeface="Franklin Gothic"/>
              <a:cs typeface="Franklin Gothic"/>
              <a:sym typeface="Franklin Gothic"/>
            </a:endParaRPr>
          </a:p>
          <a:p>
            <a:pPr marL="457200" lvl="0" indent="-317500" algn="l" rtl="0">
              <a:spcBef>
                <a:spcPts val="0"/>
              </a:spcBef>
              <a:spcAft>
                <a:spcPts val="0"/>
              </a:spcAft>
              <a:buSzPts val="1400"/>
              <a:buFont typeface="Franklin Gothic"/>
              <a:buAutoNum type="arabicPeriod"/>
            </a:pPr>
            <a:r>
              <a:rPr lang="en" sz="1600" dirty="0">
                <a:latin typeface="Franklin Gothic"/>
                <a:ea typeface="Franklin Gothic"/>
                <a:cs typeface="Franklin Gothic"/>
                <a:sym typeface="Franklin Gothic"/>
              </a:rPr>
              <a:t>Routinely use </a:t>
            </a:r>
            <a:r>
              <a:rPr lang="en" sz="1600" u="sng" dirty="0">
                <a:latin typeface="Franklin Gothic"/>
                <a:ea typeface="Franklin Gothic"/>
                <a:cs typeface="Franklin Gothic"/>
                <a:sym typeface="Franklin Gothic"/>
              </a:rPr>
              <a:t>comprehension</a:t>
            </a:r>
            <a:r>
              <a:rPr lang="en" sz="1600" dirty="0">
                <a:latin typeface="Franklin Gothic"/>
                <a:ea typeface="Franklin Gothic"/>
                <a:cs typeface="Franklin Gothic"/>
                <a:sym typeface="Franklin Gothic"/>
              </a:rPr>
              <a:t>-building activities:</a:t>
            </a:r>
            <a:endParaRPr sz="1600" dirty="0">
              <a:latin typeface="Franklin Gothic"/>
              <a:ea typeface="Franklin Gothic"/>
              <a:cs typeface="Franklin Gothic"/>
              <a:sym typeface="Franklin Gothic"/>
            </a:endParaRPr>
          </a:p>
          <a:p>
            <a:pPr marL="914400" lvl="1" indent="-317500" algn="l" rtl="0">
              <a:spcBef>
                <a:spcPts val="0"/>
              </a:spcBef>
              <a:spcAft>
                <a:spcPts val="0"/>
              </a:spcAft>
              <a:buSzPts val="1400"/>
              <a:buFont typeface="Franklin Gothic"/>
              <a:buAutoNum type="alphaLcPeriod"/>
            </a:pPr>
            <a:r>
              <a:rPr lang="en" sz="1600" dirty="0">
                <a:latin typeface="Franklin Gothic"/>
                <a:ea typeface="Franklin Gothic"/>
                <a:cs typeface="Franklin Gothic"/>
                <a:sym typeface="Franklin Gothic"/>
              </a:rPr>
              <a:t>Build word and world knowledge (</a:t>
            </a:r>
            <a:r>
              <a:rPr lang="en" sz="1600" u="sng" dirty="0">
                <a:latin typeface="Franklin Gothic"/>
                <a:ea typeface="Franklin Gothic"/>
                <a:cs typeface="Franklin Gothic"/>
                <a:sym typeface="Franklin Gothic"/>
              </a:rPr>
              <a:t>morphology &amp; vocabulary</a:t>
            </a:r>
            <a:r>
              <a:rPr lang="en" sz="1600" dirty="0">
                <a:latin typeface="Franklin Gothic"/>
                <a:ea typeface="Franklin Gothic"/>
                <a:cs typeface="Franklin Gothic"/>
                <a:sym typeface="Franklin Gothic"/>
              </a:rPr>
              <a:t>);</a:t>
            </a:r>
            <a:endParaRPr sz="1600" dirty="0">
              <a:latin typeface="Franklin Gothic"/>
              <a:ea typeface="Franklin Gothic"/>
              <a:cs typeface="Franklin Gothic"/>
              <a:sym typeface="Franklin Gothic"/>
            </a:endParaRPr>
          </a:p>
          <a:p>
            <a:pPr marL="914400" lvl="1" indent="-317500" algn="l" rtl="0">
              <a:spcBef>
                <a:spcPts val="0"/>
              </a:spcBef>
              <a:spcAft>
                <a:spcPts val="0"/>
              </a:spcAft>
              <a:buSzPts val="1400"/>
              <a:buFont typeface="Franklin Gothic"/>
              <a:buAutoNum type="alphaLcPeriod"/>
            </a:pPr>
            <a:r>
              <a:rPr lang="en" sz="1600" dirty="0">
                <a:latin typeface="Franklin Gothic"/>
                <a:ea typeface="Franklin Gothic"/>
                <a:cs typeface="Franklin Gothic"/>
                <a:sym typeface="Franklin Gothic"/>
              </a:rPr>
              <a:t>Create opportunities to ask &amp; answer </a:t>
            </a:r>
            <a:r>
              <a:rPr lang="en" sz="1600" u="sng" dirty="0">
                <a:latin typeface="Franklin Gothic"/>
                <a:ea typeface="Franklin Gothic"/>
                <a:cs typeface="Franklin Gothic"/>
                <a:sym typeface="Franklin Gothic"/>
              </a:rPr>
              <a:t>questions</a:t>
            </a:r>
            <a:r>
              <a:rPr lang="en" sz="1600" dirty="0">
                <a:latin typeface="Franklin Gothic"/>
                <a:ea typeface="Franklin Gothic"/>
                <a:cs typeface="Franklin Gothic"/>
                <a:sym typeface="Franklin Gothic"/>
              </a:rPr>
              <a:t> about the text;</a:t>
            </a:r>
            <a:endParaRPr sz="1600" dirty="0">
              <a:latin typeface="Franklin Gothic"/>
              <a:ea typeface="Franklin Gothic"/>
              <a:cs typeface="Franklin Gothic"/>
              <a:sym typeface="Franklin Gothic"/>
            </a:endParaRPr>
          </a:p>
          <a:p>
            <a:pPr marL="914400" lvl="1" indent="-317500" algn="l" rtl="0">
              <a:spcBef>
                <a:spcPts val="0"/>
              </a:spcBef>
              <a:spcAft>
                <a:spcPts val="0"/>
              </a:spcAft>
              <a:buSzPts val="1400"/>
              <a:buFont typeface="Franklin Gothic"/>
              <a:buAutoNum type="alphaLcPeriod"/>
            </a:pPr>
            <a:r>
              <a:rPr lang="en" sz="1600" dirty="0">
                <a:latin typeface="Franklin Gothic"/>
                <a:ea typeface="Franklin Gothic"/>
                <a:cs typeface="Franklin Gothic"/>
                <a:sym typeface="Franklin Gothic"/>
              </a:rPr>
              <a:t>Teach a routine for </a:t>
            </a:r>
            <a:r>
              <a:rPr lang="en" sz="1600" u="sng" dirty="0">
                <a:latin typeface="Franklin Gothic"/>
                <a:ea typeface="Franklin Gothic"/>
                <a:cs typeface="Franklin Gothic"/>
                <a:sym typeface="Franklin Gothic"/>
              </a:rPr>
              <a:t>summarizing;</a:t>
            </a:r>
            <a:endParaRPr sz="1600" u="sng" dirty="0">
              <a:latin typeface="Franklin Gothic"/>
              <a:ea typeface="Franklin Gothic"/>
              <a:cs typeface="Franklin Gothic"/>
              <a:sym typeface="Franklin Gothic"/>
            </a:endParaRPr>
          </a:p>
          <a:p>
            <a:pPr marL="914400" lvl="1" indent="-317500" algn="l" rtl="0">
              <a:spcBef>
                <a:spcPts val="0"/>
              </a:spcBef>
              <a:spcAft>
                <a:spcPts val="0"/>
              </a:spcAft>
              <a:buSzPts val="1400"/>
              <a:buFont typeface="Franklin Gothic"/>
              <a:buAutoNum type="alphaLcPeriod"/>
            </a:pPr>
            <a:r>
              <a:rPr lang="en" sz="1600" dirty="0">
                <a:latin typeface="Franklin Gothic"/>
                <a:ea typeface="Franklin Gothic"/>
                <a:cs typeface="Franklin Gothic"/>
                <a:sym typeface="Franklin Gothic"/>
              </a:rPr>
              <a:t>Teach how to </a:t>
            </a:r>
            <a:r>
              <a:rPr lang="en" sz="1600" u="sng" dirty="0">
                <a:latin typeface="Franklin Gothic"/>
                <a:ea typeface="Franklin Gothic"/>
                <a:cs typeface="Franklin Gothic"/>
                <a:sym typeface="Franklin Gothic"/>
              </a:rPr>
              <a:t>monitor comprehension</a:t>
            </a:r>
            <a:r>
              <a:rPr lang="en" sz="1600" dirty="0">
                <a:latin typeface="Franklin Gothic"/>
                <a:ea typeface="Franklin Gothic"/>
                <a:cs typeface="Franklin Gothic"/>
                <a:sym typeface="Franklin Gothic"/>
              </a:rPr>
              <a:t> as they read.</a:t>
            </a:r>
            <a:endParaRPr sz="1600" dirty="0">
              <a:latin typeface="Franklin Gothic"/>
              <a:ea typeface="Franklin Gothic"/>
              <a:cs typeface="Franklin Gothic"/>
              <a:sym typeface="Franklin Gothic"/>
            </a:endParaRPr>
          </a:p>
          <a:p>
            <a:pPr marL="457200" lvl="0" indent="-317500" algn="l" rtl="0">
              <a:spcBef>
                <a:spcPts val="0"/>
              </a:spcBef>
              <a:spcAft>
                <a:spcPts val="0"/>
              </a:spcAft>
              <a:buSzPts val="1400"/>
              <a:buFont typeface="Franklin Gothic"/>
              <a:buAutoNum type="arabicPeriod"/>
            </a:pPr>
            <a:r>
              <a:rPr lang="en" sz="1600" dirty="0">
                <a:latin typeface="Franklin Gothic"/>
                <a:ea typeface="Franklin Gothic"/>
                <a:cs typeface="Franklin Gothic"/>
                <a:sym typeface="Franklin Gothic"/>
              </a:rPr>
              <a:t>Practice with more challenging “</a:t>
            </a:r>
            <a:r>
              <a:rPr lang="en" sz="1600" u="sng" dirty="0">
                <a:latin typeface="Franklin Gothic"/>
                <a:ea typeface="Franklin Gothic"/>
                <a:cs typeface="Franklin Gothic"/>
                <a:sym typeface="Franklin Gothic"/>
              </a:rPr>
              <a:t>stretch texts</a:t>
            </a:r>
            <a:r>
              <a:rPr lang="en" sz="1600" dirty="0">
                <a:latin typeface="Franklin Gothic"/>
                <a:ea typeface="Franklin Gothic"/>
                <a:cs typeface="Franklin Gothic"/>
                <a:sym typeface="Franklin Gothic"/>
              </a:rPr>
              <a:t>” to introduce more </a:t>
            </a:r>
            <a:r>
              <a:rPr lang="en" sz="1600" u="sng" dirty="0">
                <a:latin typeface="Franklin Gothic"/>
                <a:ea typeface="Franklin Gothic"/>
                <a:cs typeface="Franklin Gothic"/>
                <a:sym typeface="Franklin Gothic"/>
              </a:rPr>
              <a:t>complex </a:t>
            </a:r>
            <a:r>
              <a:rPr lang="en" sz="1600" dirty="0">
                <a:latin typeface="Franklin Gothic"/>
                <a:ea typeface="Franklin Gothic"/>
                <a:cs typeface="Franklin Gothic"/>
                <a:sym typeface="Franklin Gothic"/>
              </a:rPr>
              <a:t>information.</a:t>
            </a:r>
            <a:endParaRPr sz="1600" dirty="0">
              <a:latin typeface="Franklin Gothic"/>
              <a:ea typeface="Franklin Gothic"/>
              <a:cs typeface="Franklin Gothic"/>
              <a:sym typeface="Franklin Gothic"/>
            </a:endParaRPr>
          </a:p>
          <a:p>
            <a:pPr marL="0" lvl="0" indent="0" algn="l" rtl="0">
              <a:spcBef>
                <a:spcPts val="0"/>
              </a:spcBef>
              <a:spcAft>
                <a:spcPts val="0"/>
              </a:spcAft>
              <a:buNone/>
            </a:pPr>
            <a:endParaRPr sz="1300" dirty="0">
              <a:latin typeface="Franklin Gothic"/>
              <a:ea typeface="Franklin Gothic"/>
              <a:cs typeface="Franklin Gothic"/>
              <a:sym typeface="Franklin Gothic"/>
            </a:endParaRPr>
          </a:p>
          <a:p>
            <a:pPr marL="0" lvl="0" indent="0" algn="l" rtl="0">
              <a:spcBef>
                <a:spcPts val="0"/>
              </a:spcBef>
              <a:spcAft>
                <a:spcPts val="0"/>
              </a:spcAft>
              <a:buNone/>
            </a:pPr>
            <a:endParaRPr sz="1300" b="1" dirty="0">
              <a:latin typeface="Franklin Gothic"/>
              <a:ea typeface="Franklin Gothic"/>
              <a:cs typeface="Franklin Gothic"/>
              <a:sym typeface="Franklin Gothic"/>
            </a:endParaRPr>
          </a:p>
        </p:txBody>
      </p:sp>
      <p:pic>
        <p:nvPicPr>
          <p:cNvPr id="243" name="Google Shape;243;p41" descr="A screenshot from KyMTSS.org, the website where KDE has links to resources like the guide used in this study">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171075" y="103702"/>
            <a:ext cx="1874366" cy="2468050"/>
          </a:xfrm>
          <a:prstGeom prst="rect">
            <a:avLst/>
          </a:prstGeom>
          <a:noFill/>
          <a:ln>
            <a:noFill/>
          </a:ln>
          <a:effectLst>
            <a:outerShdw blurRad="57150" dist="19050" dir="5400000" algn="bl" rotWithShape="0">
              <a:srgbClr val="000000">
                <a:alpha val="50000"/>
              </a:srgbClr>
            </a:outerShdw>
          </a:effectLst>
        </p:spPr>
      </p:pic>
      <p:pic>
        <p:nvPicPr>
          <p:cNvPr id="244" name="Google Shape;244;p41" descr="The cover of the text for this series">
            <a:extLs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a:off x="1007325" y="2087350"/>
            <a:ext cx="2365751" cy="2884099"/>
          </a:xfrm>
          <a:prstGeom prst="rect">
            <a:avLst/>
          </a:prstGeom>
          <a:noFill/>
          <a:ln>
            <a:noFill/>
          </a:ln>
          <a:effectLst>
            <a:outerShdw blurRad="57150" dist="19050" dir="5400000" algn="bl" rotWithShape="0">
              <a:srgbClr val="000000">
                <a:alpha val="50000"/>
              </a:srgbClr>
            </a:outerShdw>
          </a:effectLst>
        </p:spPr>
      </p:pic>
      <p:sp>
        <p:nvSpPr>
          <p:cNvPr id="245" name="Google Shape;245;p41">
            <a:extLst>
              <a:ext uri="{C183D7F6-B498-43B3-948B-1728B52AA6E4}">
                <adec:decorative xmlns:adec="http://schemas.microsoft.com/office/drawing/2017/decorative" val="1"/>
              </a:ext>
            </a:extLst>
          </p:cNvPr>
          <p:cNvSpPr/>
          <p:nvPr/>
        </p:nvSpPr>
        <p:spPr>
          <a:xfrm rot="5400000">
            <a:off x="2253125" y="1123400"/>
            <a:ext cx="832500" cy="969300"/>
          </a:xfrm>
          <a:prstGeom prst="bentArrow">
            <a:avLst>
              <a:gd name="adj1" fmla="val 25000"/>
              <a:gd name="adj2" fmla="val 25000"/>
              <a:gd name="adj3" fmla="val 25000"/>
              <a:gd name="adj4" fmla="val 43750"/>
            </a:avLst>
          </a:prstGeom>
          <a:solidFill>
            <a:srgbClr val="6AC3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4DF375F7-B722-8124-582B-D874D8C2C471}"/>
              </a:ext>
            </a:extLst>
          </p:cNvPr>
          <p:cNvSpPr>
            <a:spLocks noGrp="1"/>
          </p:cNvSpPr>
          <p:nvPr>
            <p:ph type="title"/>
          </p:nvPr>
        </p:nvSpPr>
        <p:spPr>
          <a:xfrm>
            <a:off x="623888" y="-2139600"/>
            <a:ext cx="7886700" cy="2139600"/>
          </a:xfrm>
        </p:spPr>
        <p:txBody>
          <a:bodyPr spcFirstLastPara="1" wrap="square" lIns="68575" tIns="34275" rIns="68575" bIns="34275" anchor="b" anchorCtr="0">
            <a:normAutofit/>
          </a:bodyPr>
          <a:lstStyle/>
          <a:p>
            <a:r>
              <a:rPr lang="en-US" sz="1200" dirty="0"/>
              <a:t>This slide details the topics from the IES Guide we will be using to study during this series.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3"/>
          <p:cNvSpPr txBox="1">
            <a:spLocks noGrp="1"/>
          </p:cNvSpPr>
          <p:nvPr>
            <p:ph type="title"/>
          </p:nvPr>
        </p:nvSpPr>
        <p:spPr>
          <a:xfrm>
            <a:off x="284175"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Topics to Cover in This Session:</a:t>
            </a:r>
            <a:endParaRPr b="1" dirty="0">
              <a:latin typeface="Franklin Gothic"/>
              <a:ea typeface="Franklin Gothic"/>
              <a:cs typeface="Franklin Gothic"/>
              <a:sym typeface="Franklin Gothic"/>
            </a:endParaRPr>
          </a:p>
        </p:txBody>
      </p:sp>
      <p:sp>
        <p:nvSpPr>
          <p:cNvPr id="264" name="Google Shape;264;p43"/>
          <p:cNvSpPr txBox="1"/>
          <p:nvPr/>
        </p:nvSpPr>
        <p:spPr>
          <a:xfrm>
            <a:off x="284175" y="882525"/>
            <a:ext cx="8449200" cy="3825300"/>
          </a:xfrm>
          <a:prstGeom prst="rect">
            <a:avLst/>
          </a:prstGeom>
          <a:noFill/>
          <a:ln>
            <a:noFill/>
          </a:ln>
        </p:spPr>
        <p:txBody>
          <a:bodyPr spcFirstLastPara="1" wrap="square" lIns="91425" tIns="91425" rIns="91425" bIns="91425" anchor="t" anchorCtr="0">
            <a:noAutofit/>
          </a:bodyPr>
          <a:lstStyle/>
          <a:p>
            <a:pPr marL="457200" lvl="0" indent="-393700" algn="l" rtl="0">
              <a:spcBef>
                <a:spcPts val="0"/>
              </a:spcBef>
              <a:spcAft>
                <a:spcPts val="0"/>
              </a:spcAft>
              <a:buClr>
                <a:srgbClr val="102649"/>
              </a:buClr>
              <a:buSzPts val="2600"/>
              <a:buFont typeface="Franklin Gothic"/>
              <a:buAutoNum type="arabicPeriod"/>
            </a:pPr>
            <a:r>
              <a:rPr lang="en" sz="2600" dirty="0">
                <a:solidFill>
                  <a:srgbClr val="102649"/>
                </a:solidFill>
                <a:latin typeface="Franklin Gothic"/>
                <a:ea typeface="Franklin Gothic"/>
                <a:cs typeface="Franklin Gothic"/>
                <a:sym typeface="Franklin Gothic"/>
              </a:rPr>
              <a:t>How is literacy instruction shifting in grades K-3 in Kentucky and what does that mean for grades 4-12?</a:t>
            </a:r>
            <a:endParaRPr sz="2600" dirty="0">
              <a:solidFill>
                <a:srgbClr val="102649"/>
              </a:solidFill>
              <a:latin typeface="Franklin Gothic"/>
              <a:ea typeface="Franklin Gothic"/>
              <a:cs typeface="Franklin Gothic"/>
              <a:sym typeface="Franklin Gothic"/>
            </a:endParaRPr>
          </a:p>
          <a:p>
            <a:pPr marL="457200" lvl="0" indent="-393700" algn="l" rtl="0">
              <a:spcBef>
                <a:spcPts val="0"/>
              </a:spcBef>
              <a:spcAft>
                <a:spcPts val="0"/>
              </a:spcAft>
              <a:buClr>
                <a:srgbClr val="102649"/>
              </a:buClr>
              <a:buSzPts val="2600"/>
              <a:buFont typeface="Franklin Gothic"/>
              <a:buAutoNum type="arabicPeriod"/>
            </a:pPr>
            <a:r>
              <a:rPr lang="en" sz="2600" dirty="0">
                <a:solidFill>
                  <a:srgbClr val="102649"/>
                </a:solidFill>
                <a:latin typeface="Franklin Gothic"/>
                <a:ea typeface="Franklin Gothic"/>
                <a:cs typeface="Franklin Gothic"/>
                <a:sym typeface="Franklin Gothic"/>
              </a:rPr>
              <a:t>Five Components of Early Literacy (2000) vs. Components of Adolescent Literacy (2007)</a:t>
            </a:r>
            <a:endParaRPr sz="2600" dirty="0">
              <a:solidFill>
                <a:srgbClr val="102649"/>
              </a:solidFill>
              <a:latin typeface="Franklin Gothic"/>
              <a:ea typeface="Franklin Gothic"/>
              <a:cs typeface="Franklin Gothic"/>
              <a:sym typeface="Franklin Gothic"/>
            </a:endParaRPr>
          </a:p>
          <a:p>
            <a:pPr marL="457200" lvl="0" indent="-393700" algn="l" rtl="0">
              <a:spcBef>
                <a:spcPts val="0"/>
              </a:spcBef>
              <a:spcAft>
                <a:spcPts val="0"/>
              </a:spcAft>
              <a:buClr>
                <a:srgbClr val="102649"/>
              </a:buClr>
              <a:buSzPts val="2600"/>
              <a:buFont typeface="Franklin Gothic"/>
              <a:buAutoNum type="arabicPeriod"/>
            </a:pPr>
            <a:r>
              <a:rPr lang="en" sz="2600" dirty="0">
                <a:solidFill>
                  <a:srgbClr val="102649"/>
                </a:solidFill>
                <a:latin typeface="Franklin Gothic"/>
                <a:ea typeface="Franklin Gothic"/>
                <a:cs typeface="Franklin Gothic"/>
                <a:sym typeface="Franklin Gothic"/>
              </a:rPr>
              <a:t>The Simple View of Reading (1986)</a:t>
            </a:r>
            <a:endParaRPr sz="2600" dirty="0">
              <a:solidFill>
                <a:srgbClr val="102649"/>
              </a:solidFill>
              <a:latin typeface="Franklin Gothic"/>
              <a:ea typeface="Franklin Gothic"/>
              <a:cs typeface="Franklin Gothic"/>
              <a:sym typeface="Franklin Gothic"/>
            </a:endParaRPr>
          </a:p>
          <a:p>
            <a:pPr marL="457200" lvl="0" indent="-393700" algn="l" rtl="0">
              <a:spcBef>
                <a:spcPts val="0"/>
              </a:spcBef>
              <a:spcAft>
                <a:spcPts val="0"/>
              </a:spcAft>
              <a:buClr>
                <a:srgbClr val="102649"/>
              </a:buClr>
              <a:buSzPts val="2600"/>
              <a:buFont typeface="Franklin Gothic"/>
              <a:buAutoNum type="arabicPeriod"/>
            </a:pPr>
            <a:r>
              <a:rPr lang="en" sz="2600" dirty="0">
                <a:solidFill>
                  <a:srgbClr val="102649"/>
                </a:solidFill>
                <a:latin typeface="Franklin Gothic"/>
                <a:ea typeface="Franklin Gothic"/>
                <a:cs typeface="Franklin Gothic"/>
                <a:sym typeface="Franklin Gothic"/>
              </a:rPr>
              <a:t>Scarborough’s Reading Rope (2001)</a:t>
            </a:r>
            <a:endParaRPr sz="2600" dirty="0">
              <a:solidFill>
                <a:srgbClr val="102649"/>
              </a:solidFill>
              <a:latin typeface="Franklin Gothic"/>
              <a:ea typeface="Franklin Gothic"/>
              <a:cs typeface="Franklin Gothic"/>
              <a:sym typeface="Franklin Gothic"/>
            </a:endParaRPr>
          </a:p>
          <a:p>
            <a:pPr marL="457200" lvl="0" indent="-393700" algn="l" rtl="0">
              <a:spcBef>
                <a:spcPts val="0"/>
              </a:spcBef>
              <a:spcAft>
                <a:spcPts val="0"/>
              </a:spcAft>
              <a:buClr>
                <a:srgbClr val="102649"/>
              </a:buClr>
              <a:buSzPts val="2600"/>
              <a:buFont typeface="Franklin Gothic"/>
              <a:buAutoNum type="arabicPeriod"/>
            </a:pPr>
            <a:r>
              <a:rPr lang="en" sz="2600" dirty="0">
                <a:solidFill>
                  <a:srgbClr val="102649"/>
                </a:solidFill>
                <a:latin typeface="Franklin Gothic"/>
                <a:ea typeface="Franklin Gothic"/>
                <a:cs typeface="Franklin Gothic"/>
                <a:sym typeface="Franklin Gothic"/>
              </a:rPr>
              <a:t>Next Steps for October session</a:t>
            </a:r>
            <a:endParaRPr sz="2600" dirty="0">
              <a:solidFill>
                <a:srgbClr val="102649"/>
              </a:solidFill>
              <a:latin typeface="Franklin Gothic"/>
              <a:ea typeface="Franklin Gothic"/>
              <a:cs typeface="Franklin Gothic"/>
              <a:sym typeface="Franklin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4">
            <a:extLst>
              <a:ext uri="{C183D7F6-B498-43B3-948B-1728B52AA6E4}">
                <adec:decorative xmlns:adec="http://schemas.microsoft.com/office/drawing/2017/decorative" val="1"/>
              </a:ext>
            </a:extLst>
          </p:cNvPr>
          <p:cNvSpPr/>
          <p:nvPr/>
        </p:nvSpPr>
        <p:spPr>
          <a:xfrm>
            <a:off x="350025" y="994200"/>
            <a:ext cx="7770900" cy="2821800"/>
          </a:xfrm>
          <a:prstGeom prst="rect">
            <a:avLst/>
          </a:prstGeom>
          <a:noFill/>
          <a:ln>
            <a:noFill/>
          </a:ln>
        </p:spPr>
        <p:txBody>
          <a:bodyPr spcFirstLastPara="1" wrap="square" lIns="68575" tIns="34275" rIns="68575" bIns="34275" anchor="t" anchorCtr="0">
            <a:noAutofit/>
          </a:bodyPr>
          <a:lstStyle/>
          <a:p>
            <a:pPr marL="0" marR="0" lvl="0" indent="0" algn="l" rtl="0">
              <a:spcBef>
                <a:spcPts val="500"/>
              </a:spcBef>
              <a:spcAft>
                <a:spcPts val="0"/>
              </a:spcAft>
              <a:buNone/>
            </a:pPr>
            <a:r>
              <a:rPr lang="en" sz="3100" dirty="0">
                <a:solidFill>
                  <a:srgbClr val="102649"/>
                </a:solidFill>
                <a:latin typeface="Franklin Gothic" panose="020B0604020202020204" charset="0"/>
                <a:ea typeface="Franklin Gothic"/>
                <a:cs typeface="Franklin Gothic"/>
                <a:sym typeface="Franklin Gothic"/>
              </a:rPr>
              <a:t>This series uses the terms “</a:t>
            </a:r>
            <a:r>
              <a:rPr lang="en" sz="3100" b="1" dirty="0">
                <a:solidFill>
                  <a:srgbClr val="102649"/>
                </a:solidFill>
                <a:highlight>
                  <a:srgbClr val="E1F3EA"/>
                </a:highlight>
                <a:latin typeface="Franklin Gothic" panose="020B0604020202020204" charset="0"/>
                <a:ea typeface="Franklin Gothic"/>
                <a:cs typeface="Franklin Gothic"/>
                <a:sym typeface="Franklin Gothic"/>
              </a:rPr>
              <a:t>striving or developing reader”</a:t>
            </a:r>
            <a:r>
              <a:rPr lang="en" sz="3100" dirty="0">
                <a:solidFill>
                  <a:srgbClr val="102649"/>
                </a:solidFill>
                <a:latin typeface="Franklin Gothic" panose="020B0604020202020204" charset="0"/>
                <a:ea typeface="Franklin Gothic"/>
                <a:cs typeface="Franklin Gothic"/>
                <a:sym typeface="Franklin Gothic"/>
              </a:rPr>
              <a:t> to describe students who have gaps in their foundational reading skills. </a:t>
            </a:r>
            <a:endParaRPr sz="3100" dirty="0">
              <a:solidFill>
                <a:srgbClr val="102649"/>
              </a:solidFill>
              <a:latin typeface="Franklin Gothic" panose="020B0604020202020204" charset="0"/>
              <a:ea typeface="Franklin Gothic"/>
              <a:cs typeface="Franklin Gothic"/>
              <a:sym typeface="Franklin Gothic"/>
            </a:endParaRPr>
          </a:p>
          <a:p>
            <a:pPr marL="0" marR="0" lvl="0" indent="0" algn="l" rtl="0">
              <a:spcBef>
                <a:spcPts val="500"/>
              </a:spcBef>
              <a:spcAft>
                <a:spcPts val="0"/>
              </a:spcAft>
              <a:buNone/>
            </a:pPr>
            <a:endParaRPr sz="3100" dirty="0">
              <a:solidFill>
                <a:srgbClr val="102649"/>
              </a:solidFill>
              <a:latin typeface="Franklin Gothic" panose="020B0604020202020204" charset="0"/>
              <a:ea typeface="Franklin Gothic"/>
              <a:cs typeface="Franklin Gothic"/>
              <a:sym typeface="Franklin Gothic"/>
            </a:endParaRPr>
          </a:p>
          <a:p>
            <a:pPr marL="0" marR="0" lvl="0" indent="0" algn="l" rtl="0">
              <a:spcBef>
                <a:spcPts val="500"/>
              </a:spcBef>
              <a:spcAft>
                <a:spcPts val="0"/>
              </a:spcAft>
              <a:buNone/>
            </a:pPr>
            <a:r>
              <a:rPr lang="en" sz="3100" b="1" dirty="0">
                <a:solidFill>
                  <a:srgbClr val="102649"/>
                </a:solidFill>
                <a:highlight>
                  <a:srgbClr val="E1F3EA"/>
                </a:highlight>
                <a:latin typeface="Franklin Gothic" panose="020B0604020202020204" charset="0"/>
                <a:ea typeface="Franklin Gothic"/>
                <a:cs typeface="Franklin Gothic"/>
                <a:sym typeface="Franklin Gothic"/>
              </a:rPr>
              <a:t>HQIR</a:t>
            </a:r>
            <a:r>
              <a:rPr lang="en" sz="3100" b="1" dirty="0">
                <a:solidFill>
                  <a:srgbClr val="102649"/>
                </a:solidFill>
                <a:latin typeface="Franklin Gothic" panose="020B0604020202020204" charset="0"/>
                <a:ea typeface="Franklin Gothic"/>
                <a:cs typeface="Franklin Gothic"/>
                <a:sym typeface="Franklin Gothic"/>
              </a:rPr>
              <a:t>: </a:t>
            </a:r>
            <a:r>
              <a:rPr lang="en" sz="3100" dirty="0">
                <a:solidFill>
                  <a:srgbClr val="102649"/>
                </a:solidFill>
                <a:latin typeface="Franklin Gothic" panose="020B0604020202020204" charset="0"/>
                <a:ea typeface="Franklin Gothic"/>
                <a:cs typeface="Franklin Gothic"/>
                <a:sym typeface="Franklin Gothic"/>
              </a:rPr>
              <a:t>high-quality instructional resource</a:t>
            </a:r>
            <a:endParaRPr sz="3100" dirty="0">
              <a:solidFill>
                <a:srgbClr val="102649"/>
              </a:solidFill>
              <a:latin typeface="Franklin Gothic" panose="020B0604020202020204" charset="0"/>
              <a:ea typeface="Franklin Gothic"/>
              <a:cs typeface="Franklin Gothic"/>
              <a:sym typeface="Franklin Gothic"/>
            </a:endParaRPr>
          </a:p>
          <a:p>
            <a:pPr marL="0" marR="0" lvl="0" indent="0" algn="l" rtl="0">
              <a:spcBef>
                <a:spcPts val="500"/>
              </a:spcBef>
              <a:spcAft>
                <a:spcPts val="0"/>
              </a:spcAft>
              <a:buNone/>
            </a:pPr>
            <a:endParaRPr sz="2500" i="1" dirty="0">
              <a:solidFill>
                <a:srgbClr val="102649"/>
              </a:solidFill>
              <a:latin typeface="Franklin Gothic" panose="020B0604020202020204" charset="0"/>
              <a:ea typeface="Franklin Gothic"/>
              <a:cs typeface="Franklin Gothic"/>
              <a:sym typeface="Franklin Gothic"/>
            </a:endParaRPr>
          </a:p>
        </p:txBody>
      </p:sp>
      <p:sp>
        <p:nvSpPr>
          <p:cNvPr id="271" name="Google Shape;271;p44">
            <a:extLst>
              <a:ext uri="{C183D7F6-B498-43B3-948B-1728B52AA6E4}">
                <adec:decorative xmlns:adec="http://schemas.microsoft.com/office/drawing/2017/decorative" val="1"/>
              </a:ext>
            </a:extLst>
          </p:cNvPr>
          <p:cNvSpPr txBox="1">
            <a:spLocks noGrp="1"/>
          </p:cNvSpPr>
          <p:nvPr>
            <p:ph type="title"/>
          </p:nvPr>
        </p:nvSpPr>
        <p:spPr>
          <a:xfrm>
            <a:off x="350032" y="-2"/>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007780"/>
              </a:buClr>
              <a:buSzPts val="3300"/>
              <a:buFont typeface="Libre Franklin Medium"/>
              <a:buNone/>
            </a:pPr>
            <a:r>
              <a:rPr lang="en" sz="3500" dirty="0">
                <a:latin typeface="Franklin Gothic" panose="020B0604020202020204" charset="0"/>
              </a:rPr>
              <a:t>A note on language and acronyms:</a:t>
            </a:r>
            <a:endParaRPr sz="3500" dirty="0">
              <a:latin typeface="Franklin Gothic" panose="020B060402020202020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5"/>
          <p:cNvSpPr txBox="1">
            <a:spLocks noGrp="1"/>
          </p:cNvSpPr>
          <p:nvPr>
            <p:ph type="title"/>
          </p:nvPr>
        </p:nvSpPr>
        <p:spPr>
          <a:xfrm>
            <a:off x="171075" y="6717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900" b="1" dirty="0">
                <a:latin typeface="Franklin Gothic"/>
                <a:ea typeface="Franklin Gothic"/>
                <a:cs typeface="Franklin Gothic"/>
                <a:sym typeface="Franklin Gothic"/>
              </a:rPr>
              <a:t>Intention Setting</a:t>
            </a:r>
            <a:endParaRPr b="1" dirty="0">
              <a:latin typeface="Franklin Gothic"/>
              <a:ea typeface="Franklin Gothic"/>
              <a:cs typeface="Franklin Gothic"/>
              <a:sym typeface="Franklin Gothic"/>
            </a:endParaRPr>
          </a:p>
        </p:txBody>
      </p:sp>
      <p:sp>
        <p:nvSpPr>
          <p:cNvPr id="277" name="Google Shape;277;p45"/>
          <p:cNvSpPr txBox="1"/>
          <p:nvPr/>
        </p:nvSpPr>
        <p:spPr>
          <a:xfrm>
            <a:off x="171075" y="997300"/>
            <a:ext cx="8095200" cy="257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dirty="0">
                <a:latin typeface="Franklin Gothic"/>
                <a:ea typeface="Franklin Gothic"/>
                <a:cs typeface="Franklin Gothic"/>
                <a:sym typeface="Franklin Gothic"/>
              </a:rPr>
              <a:t>What brings you to this series?</a:t>
            </a:r>
            <a:endParaRPr sz="2000" b="1" dirty="0">
              <a:latin typeface="Franklin Gothic"/>
              <a:ea typeface="Franklin Gothic"/>
              <a:cs typeface="Franklin Gothic"/>
              <a:sym typeface="Franklin Gothic"/>
            </a:endParaRPr>
          </a:p>
          <a:p>
            <a:pPr marL="0" lvl="0" indent="0" algn="l" rtl="0">
              <a:spcBef>
                <a:spcPts val="0"/>
              </a:spcBef>
              <a:spcAft>
                <a:spcPts val="0"/>
              </a:spcAft>
              <a:buNone/>
            </a:pPr>
            <a:endParaRPr sz="2000" dirty="0">
              <a:latin typeface="Franklin Gothic"/>
              <a:ea typeface="Franklin Gothic"/>
              <a:cs typeface="Franklin Gothic"/>
              <a:sym typeface="Franklin Gothic"/>
            </a:endParaRPr>
          </a:p>
          <a:p>
            <a:pPr marL="0" lvl="0" indent="0" algn="l" rtl="0">
              <a:spcBef>
                <a:spcPts val="0"/>
              </a:spcBef>
              <a:spcAft>
                <a:spcPts val="0"/>
              </a:spcAft>
              <a:buNone/>
            </a:pPr>
            <a:r>
              <a:rPr lang="en" sz="2000" dirty="0">
                <a:latin typeface="Franklin Gothic"/>
                <a:ea typeface="Franklin Gothic"/>
                <a:cs typeface="Franklin Gothic"/>
                <a:sym typeface="Franklin Gothic"/>
              </a:rPr>
              <a:t>Think of a person you know whose challenges with reading or writing affected their ability to be successful in school or outside of school.</a:t>
            </a:r>
            <a:endParaRPr sz="2000" dirty="0">
              <a:latin typeface="Franklin Gothic"/>
              <a:ea typeface="Franklin Gothic"/>
              <a:cs typeface="Franklin Gothic"/>
              <a:sym typeface="Franklin Gothic"/>
            </a:endParaRPr>
          </a:p>
          <a:p>
            <a:pPr marL="0" lvl="0" indent="0" algn="l" rtl="0">
              <a:spcBef>
                <a:spcPts val="0"/>
              </a:spcBef>
              <a:spcAft>
                <a:spcPts val="0"/>
              </a:spcAft>
              <a:buNone/>
            </a:pPr>
            <a:endParaRPr sz="2000" dirty="0">
              <a:latin typeface="Franklin Gothic"/>
              <a:ea typeface="Franklin Gothic"/>
              <a:cs typeface="Franklin Gothic"/>
              <a:sym typeface="Franklin Gothic"/>
            </a:endParaRPr>
          </a:p>
          <a:p>
            <a:r>
              <a:rPr lang="en" sz="2000" b="1" dirty="0">
                <a:latin typeface="Franklin Gothic"/>
                <a:ea typeface="Franklin Gothic"/>
                <a:cs typeface="Franklin Gothic"/>
                <a:sym typeface="Franklin Gothic"/>
              </a:rPr>
              <a:t>Share their initials (not their name) with a brief description of the challenges they faced. </a:t>
            </a:r>
            <a:endParaRPr sz="2000" b="1" dirty="0">
              <a:latin typeface="Franklin Gothic"/>
              <a:ea typeface="Franklin Gothic"/>
              <a:cs typeface="Franklin Gothic"/>
              <a:sym typeface="Franklin Gothic"/>
            </a:endParaRPr>
          </a:p>
          <a:p>
            <a:pPr marL="0" lvl="0" indent="0" algn="l" rtl="0">
              <a:spcBef>
                <a:spcPts val="0"/>
              </a:spcBef>
              <a:spcAft>
                <a:spcPts val="0"/>
              </a:spcAft>
              <a:buNone/>
            </a:pPr>
            <a:endParaRPr sz="1500" dirty="0">
              <a:latin typeface="Franklin Gothic"/>
              <a:ea typeface="Franklin Gothic"/>
              <a:cs typeface="Franklin Gothic"/>
              <a:sym typeface="Franklin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6"/>
          <p:cNvSpPr txBox="1">
            <a:spLocks noGrp="1"/>
          </p:cNvSpPr>
          <p:nvPr>
            <p:ph type="title"/>
          </p:nvPr>
        </p:nvSpPr>
        <p:spPr>
          <a:xfrm>
            <a:off x="3011925" y="1623275"/>
            <a:ext cx="5824200" cy="994200"/>
          </a:xfrm>
          <a:prstGeom prst="rect">
            <a:avLst/>
          </a:prstGeom>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lvl="0" indent="0" algn="l" rtl="0">
              <a:spcBef>
                <a:spcPts val="0"/>
              </a:spcBef>
              <a:spcAft>
                <a:spcPts val="0"/>
              </a:spcAft>
              <a:buNone/>
            </a:pPr>
            <a:r>
              <a:rPr lang="en" sz="4800" dirty="0">
                <a:latin typeface="Franklin Gothic"/>
                <a:ea typeface="Franklin Gothic"/>
                <a:cs typeface="Franklin Gothic"/>
                <a:sym typeface="Franklin Gothic"/>
              </a:rPr>
              <a:t>What does it feel like to read with 85% comprehension?</a:t>
            </a:r>
            <a:endParaRPr sz="4800" dirty="0">
              <a:latin typeface="Franklin Gothic"/>
              <a:ea typeface="Franklin Gothic"/>
              <a:cs typeface="Franklin Gothic"/>
              <a:sym typeface="Franklin Gothic"/>
            </a:endParaRPr>
          </a:p>
        </p:txBody>
      </p:sp>
      <p:pic>
        <p:nvPicPr>
          <p:cNvPr id="284" name="Google Shape;284;p46" descr="The cover of myPerspectives Grade 9, an HQIR"/>
          <p:cNvPicPr preferRelativeResize="0"/>
          <p:nvPr/>
        </p:nvPicPr>
        <p:blipFill>
          <a:blip r:embed="rId3">
            <a:alphaModFix/>
          </a:blip>
          <a:stretch>
            <a:fillRect/>
          </a:stretch>
        </p:blipFill>
        <p:spPr>
          <a:xfrm>
            <a:off x="75525" y="122600"/>
            <a:ext cx="2251961" cy="2528375"/>
          </a:xfrm>
          <a:prstGeom prst="rect">
            <a:avLst/>
          </a:prstGeom>
          <a:noFill/>
          <a:ln>
            <a:noFill/>
          </a:ln>
        </p:spPr>
      </p:pic>
      <p:pic>
        <p:nvPicPr>
          <p:cNvPr id="285" name="Google Shape;285;p46" descr="The first page of the reading we will be using, &quot;The Moral Logic of Survivor Guilt&quot;"/>
          <p:cNvPicPr preferRelativeResize="0"/>
          <p:nvPr/>
        </p:nvPicPr>
        <p:blipFill>
          <a:blip r:embed="rId4">
            <a:alphaModFix/>
          </a:blip>
          <a:stretch>
            <a:fillRect/>
          </a:stretch>
        </p:blipFill>
        <p:spPr>
          <a:xfrm rot="388838">
            <a:off x="997438" y="2307150"/>
            <a:ext cx="1714887" cy="239000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47" descr="The cover of myPerspectives, an HQIR">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155400" y="112075"/>
            <a:ext cx="1250925" cy="1538075"/>
          </a:xfrm>
          <a:prstGeom prst="rect">
            <a:avLst/>
          </a:prstGeom>
          <a:noFill/>
          <a:ln>
            <a:noFill/>
          </a:ln>
        </p:spPr>
      </p:pic>
      <p:pic>
        <p:nvPicPr>
          <p:cNvPr id="291" name="Google Shape;291;p47" descr="A screenshot of the page from the textbook where this sample passage comes from">
            <a:extLs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rot="322541">
            <a:off x="596111" y="1188194"/>
            <a:ext cx="975104" cy="1242213"/>
          </a:xfrm>
          <a:prstGeom prst="rect">
            <a:avLst/>
          </a:prstGeom>
          <a:noFill/>
          <a:ln>
            <a:noFill/>
          </a:ln>
          <a:effectLst>
            <a:outerShdw blurRad="57150" dist="19050" dir="5400000" algn="bl" rotWithShape="0">
              <a:srgbClr val="000000">
                <a:alpha val="50000"/>
              </a:srgbClr>
            </a:outerShdw>
          </a:effectLst>
        </p:spPr>
      </p:pic>
      <p:sp>
        <p:nvSpPr>
          <p:cNvPr id="292" name="Google Shape;292;p47">
            <a:extLst>
              <a:ext uri="{C183D7F6-B498-43B3-948B-1728B52AA6E4}">
                <adec:decorative xmlns:adec="http://schemas.microsoft.com/office/drawing/2017/decorative" val="1"/>
              </a:ext>
            </a:extLst>
          </p:cNvPr>
          <p:cNvSpPr txBox="1"/>
          <p:nvPr/>
        </p:nvSpPr>
        <p:spPr>
          <a:xfrm>
            <a:off x="1978625" y="192000"/>
            <a:ext cx="6581700" cy="382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Franklin Gothic"/>
                <a:ea typeface="Franklin Gothic"/>
                <a:cs typeface="Franklin Gothic"/>
                <a:sym typeface="Franklin Gothic"/>
              </a:rPr>
              <a:t>[</a:t>
            </a:r>
            <a:r>
              <a:rPr lang="en" sz="1200">
                <a:solidFill>
                  <a:schemeClr val="dk1"/>
                </a:solidFill>
                <a:latin typeface="Franklin Gothic"/>
                <a:ea typeface="Franklin Gothic"/>
                <a:cs typeface="Franklin Gothic"/>
                <a:sym typeface="Franklin Gothic"/>
              </a:rPr>
              <a:t>1] If there is one thing we have learned from _______ war _______ —especially those of the last decade—it's that the _______ reality of the soldier at home is often _______  with that of the _______ public they left behind. And while friends and families of _______ service members may be _______ _______ or _______ this summer, many of those they've _______ home are likely _______ with other _______ . </a:t>
            </a:r>
            <a:endParaRPr sz="1200">
              <a:solidFill>
                <a:schemeClr val="dk1"/>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1200">
                <a:solidFill>
                  <a:schemeClr val="dk1"/>
                </a:solidFill>
                <a:latin typeface="Franklin Gothic"/>
                <a:ea typeface="Franklin Gothic"/>
                <a:cs typeface="Franklin Gothic"/>
                <a:sym typeface="Franklin Gothic"/>
              </a:rPr>
              <a:t>  </a:t>
            </a:r>
            <a:endParaRPr sz="1200">
              <a:solidFill>
                <a:schemeClr val="dk1"/>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1200">
                <a:solidFill>
                  <a:schemeClr val="dk1"/>
                </a:solidFill>
                <a:latin typeface="Franklin Gothic"/>
                <a:ea typeface="Franklin Gothic"/>
                <a:cs typeface="Franklin Gothic"/>
                <a:sym typeface="Franklin Gothic"/>
              </a:rPr>
              <a:t>[2] High on that list of _______ is _______ . Soldiers often carry this _______ home—_______  guilt being perhaps the kind most familiar to us. In war, standing here rather than there can save your life but cost a buddy his. It's _______ luck, but you feel responsible. The guilt begins an _______ loop of _______ —thoughts that you could have or should have done otherwise, though, in fact, you did nothing wrong. The feelings are, of course, not _______ to the _______ . But given the _______ of loss in war, they hang heavy there and are _______ . And they raise the question of just how _______ those feelings are, and if they aren't, of what is the _______ of their _______ . </a:t>
            </a:r>
            <a:endParaRPr sz="1200">
              <a:solidFill>
                <a:schemeClr val="dk1"/>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1200">
                <a:solidFill>
                  <a:schemeClr val="dk1"/>
                </a:solidFill>
                <a:latin typeface="Franklin Gothic"/>
                <a:ea typeface="Franklin Gothic"/>
                <a:cs typeface="Franklin Gothic"/>
                <a:sym typeface="Franklin Gothic"/>
              </a:rPr>
              <a:t>  </a:t>
            </a:r>
            <a:endParaRPr sz="1200">
              <a:solidFill>
                <a:schemeClr val="dk1"/>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1200">
                <a:solidFill>
                  <a:schemeClr val="dk1"/>
                </a:solidFill>
                <a:latin typeface="Franklin Gothic"/>
                <a:ea typeface="Franklin Gothic"/>
                <a:cs typeface="Franklin Gothic"/>
                <a:sym typeface="Franklin Gothic"/>
              </a:rPr>
              <a:t>[3] Capt. _______ _______ , head of a unit in Afghanistan pondered those questions recently as he thought about _______ Jeremiah _______ , who was killed by police in the wake of a deadly bar fight shortly after he returned home. Back in _______ , _______ saved _______ life twice on one day, but when _______ needed help, _______ couldn't be there for him: "When he was in trouble, he was alone," Captain _______ said. "When we were in trouble, he was there for us. I know it's not _______ or _______ . There's nothing _______ about it. But I feel _______ ." </a:t>
            </a:r>
            <a:endParaRPr sz="2200">
              <a:solidFill>
                <a:srgbClr val="102649"/>
              </a:solidFill>
              <a:latin typeface="Franklin Gothic"/>
              <a:ea typeface="Franklin Gothic"/>
              <a:cs typeface="Franklin Gothic"/>
              <a:sym typeface="Franklin Gothic"/>
            </a:endParaRPr>
          </a:p>
        </p:txBody>
      </p:sp>
      <p:sp>
        <p:nvSpPr>
          <p:cNvPr id="2" name="Title 1">
            <a:extLst>
              <a:ext uri="{FF2B5EF4-FFF2-40B4-BE49-F238E27FC236}">
                <a16:creationId xmlns:a16="http://schemas.microsoft.com/office/drawing/2014/main" id="{2F1DA580-3DC5-AD53-3159-CFD6E558DEC1}"/>
              </a:ext>
            </a:extLst>
          </p:cNvPr>
          <p:cNvSpPr>
            <a:spLocks noGrp="1"/>
          </p:cNvSpPr>
          <p:nvPr>
            <p:ph type="title"/>
          </p:nvPr>
        </p:nvSpPr>
        <p:spPr>
          <a:xfrm>
            <a:off x="628650" y="-994200"/>
            <a:ext cx="7886700" cy="994200"/>
          </a:xfrm>
        </p:spPr>
        <p:txBody>
          <a:bodyPr spcFirstLastPara="1" wrap="square" lIns="68575" tIns="34275" rIns="68575" bIns="34275" anchor="b" anchorCtr="0">
            <a:normAutofit/>
          </a:bodyPr>
          <a:lstStyle/>
          <a:p>
            <a:r>
              <a:rPr lang="en-US" sz="1200" dirty="0"/>
              <a:t>This slide shows the text used to simulate what it is like to read with 85% comprehension.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48" descr="The cover of myPerspectives">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155400" y="112075"/>
            <a:ext cx="1250925" cy="1538075"/>
          </a:xfrm>
          <a:prstGeom prst="rect">
            <a:avLst/>
          </a:prstGeom>
          <a:noFill/>
          <a:ln>
            <a:noFill/>
          </a:ln>
        </p:spPr>
      </p:pic>
      <p:pic>
        <p:nvPicPr>
          <p:cNvPr id="298" name="Google Shape;298;p48" descr="A screenshot of the page from the textbook where this sample passage comes from">
            <a:extLs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rot="322541">
            <a:off x="596111" y="1176905"/>
            <a:ext cx="975104" cy="1242213"/>
          </a:xfrm>
          <a:prstGeom prst="rect">
            <a:avLst/>
          </a:prstGeom>
          <a:noFill/>
          <a:ln>
            <a:noFill/>
          </a:ln>
          <a:effectLst>
            <a:outerShdw blurRad="57150" dist="19050" dir="5400000" algn="bl" rotWithShape="0">
              <a:srgbClr val="000000">
                <a:alpha val="50000"/>
              </a:srgbClr>
            </a:outerShdw>
          </a:effectLst>
        </p:spPr>
      </p:pic>
      <p:sp>
        <p:nvSpPr>
          <p:cNvPr id="299" name="Google Shape;299;p48">
            <a:extLst>
              <a:ext uri="{C183D7F6-B498-43B3-948B-1728B52AA6E4}">
                <adec:decorative xmlns:adec="http://schemas.microsoft.com/office/drawing/2017/decorative" val="1"/>
              </a:ext>
            </a:extLst>
          </p:cNvPr>
          <p:cNvSpPr txBox="1">
            <a:spLocks noGrp="1"/>
          </p:cNvSpPr>
          <p:nvPr>
            <p:ph type="title" idx="4294967295"/>
          </p:nvPr>
        </p:nvSpPr>
        <p:spPr>
          <a:xfrm>
            <a:off x="1978625" y="192000"/>
            <a:ext cx="6821400" cy="3825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1200" b="1" i="0" u="none" strike="noStrike" kern="0" cap="none" spc="0" normalizeH="0" baseline="0" noProof="0" dirty="0">
                <a:ln>
                  <a:noFill/>
                </a:ln>
                <a:solidFill>
                  <a:schemeClr val="dk1"/>
                </a:solidFill>
                <a:effectLst/>
                <a:uLnTx/>
                <a:uFillTx/>
                <a:latin typeface="Franklin Gothic"/>
                <a:ea typeface="Franklin Gothic"/>
                <a:cs typeface="Franklin Gothic"/>
                <a:sym typeface="Franklin Gothic"/>
              </a:rPr>
              <a:t>[</a:t>
            </a:r>
            <a:r>
              <a:rPr kumimoji="0" lang="en-US" sz="1200" b="0" i="0" u="none" strike="noStrike" kern="0" cap="none" spc="0" normalizeH="0" baseline="0" noProof="0" dirty="0">
                <a:ln>
                  <a:noFill/>
                </a:ln>
                <a:solidFill>
                  <a:schemeClr val="dk1"/>
                </a:solidFill>
                <a:effectLst/>
                <a:uLnTx/>
                <a:uFillTx/>
                <a:latin typeface="Franklin Gothic"/>
                <a:ea typeface="Franklin Gothic"/>
                <a:cs typeface="Franklin Gothic"/>
                <a:sym typeface="Franklin Gothic"/>
              </a:rPr>
              <a:t>1] If there is one thing we have learned from returning war veterans—especially those of the last decade—it's that the emotional reality of the soldier at home is often at odds with that of the civilian public they left behind. And while friends and families of returning service members may be experiencing gratefulness or relief this summer, many of those they've welcomed home are likely struggling with other emotions.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1200" b="0" i="0" u="none" strike="noStrike" kern="0" cap="none" spc="0" normalizeH="0" baseline="0" noProof="0" dirty="0">
                <a:ln>
                  <a:noFill/>
                </a:ln>
                <a:solidFill>
                  <a:schemeClr val="dk1"/>
                </a:solidFill>
                <a:effectLst/>
                <a:uLnTx/>
                <a:uFillTx/>
                <a:latin typeface="Franklin Gothic"/>
                <a:ea typeface="Franklin Gothic"/>
                <a:cs typeface="Franklin Gothic"/>
                <a:sym typeface="Franklin Gothic"/>
              </a:rPr>
              <a:t>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1200" b="0" i="0" u="none" strike="noStrike" kern="0" cap="none" spc="0" normalizeH="0" baseline="0" noProof="0" dirty="0">
                <a:ln>
                  <a:noFill/>
                </a:ln>
                <a:solidFill>
                  <a:schemeClr val="dk1"/>
                </a:solidFill>
                <a:effectLst/>
                <a:uLnTx/>
                <a:uFillTx/>
                <a:latin typeface="Franklin Gothic"/>
                <a:ea typeface="Franklin Gothic"/>
                <a:cs typeface="Franklin Gothic"/>
                <a:sym typeface="Franklin Gothic"/>
              </a:rPr>
              <a:t>[2] High on that list of emotions is guilt. Soldiers often carry this burden home—survivor  guilt being perhaps the kind most familiar to us. In war, standing here rather than there can save your life but cost a buddy his. It's flukish luck, but you feel responsible. The guilt begins an endless loop of counterfactuals—thoughts that you could have or should have done otherwise, though, in fact, you did nothing wrong. The feelings are, of course, not restricted to the battlefield. But given the magnitude of loss in war, they hang heavy there and are pervasive. And they raise the question of just how irrational those feelings are, and if they aren't, of what is the basis of their reasonableness.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1200" b="0" i="0" u="none" strike="noStrike" kern="0" cap="none" spc="0" normalizeH="0" baseline="0" noProof="0" dirty="0">
                <a:ln>
                  <a:noFill/>
                </a:ln>
                <a:solidFill>
                  <a:schemeClr val="dk1"/>
                </a:solidFill>
                <a:effectLst/>
                <a:uLnTx/>
                <a:uFillTx/>
                <a:latin typeface="Franklin Gothic"/>
                <a:ea typeface="Franklin Gothic"/>
                <a:cs typeface="Franklin Gothic"/>
                <a:sym typeface="Franklin Gothic"/>
              </a:rPr>
              <a:t>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1200" b="0" i="0" u="none" strike="noStrike" kern="0" cap="none" spc="0" normalizeH="0" baseline="0" noProof="0" dirty="0">
                <a:ln>
                  <a:noFill/>
                </a:ln>
                <a:solidFill>
                  <a:schemeClr val="dk1"/>
                </a:solidFill>
                <a:effectLst/>
                <a:uLnTx/>
                <a:uFillTx/>
                <a:latin typeface="Franklin Gothic"/>
                <a:ea typeface="Franklin Gothic"/>
                <a:cs typeface="Franklin Gothic"/>
                <a:sym typeface="Franklin Gothic"/>
              </a:rPr>
              <a:t>[3] Capt. Adrian </a:t>
            </a:r>
            <a:r>
              <a:rPr kumimoji="0" lang="en-US" sz="1200" b="0" i="0" u="none" strike="noStrike" kern="0" cap="none" spc="0" normalizeH="0" baseline="0" noProof="0" dirty="0" err="1">
                <a:ln>
                  <a:noFill/>
                </a:ln>
                <a:solidFill>
                  <a:schemeClr val="dk1"/>
                </a:solidFill>
                <a:effectLst/>
                <a:uLnTx/>
                <a:uFillTx/>
                <a:latin typeface="Franklin Gothic"/>
                <a:ea typeface="Franklin Gothic"/>
                <a:cs typeface="Franklin Gothic"/>
                <a:sym typeface="Franklin Gothic"/>
              </a:rPr>
              <a:t>Bonenberger</a:t>
            </a:r>
            <a:r>
              <a:rPr kumimoji="0" lang="en-US" sz="1200" b="0" i="0" u="none" strike="noStrike" kern="0" cap="none" spc="0" normalizeH="0" baseline="0" noProof="0" dirty="0">
                <a:ln>
                  <a:noFill/>
                </a:ln>
                <a:solidFill>
                  <a:schemeClr val="dk1"/>
                </a:solidFill>
                <a:effectLst/>
                <a:uLnTx/>
                <a:uFillTx/>
                <a:latin typeface="Franklin Gothic"/>
                <a:ea typeface="Franklin Gothic"/>
                <a:cs typeface="Franklin Gothic"/>
                <a:sym typeface="Franklin Gothic"/>
              </a:rPr>
              <a:t>, head of a unit in Afghanistan pondered those questions recently as he thought about Specialist Jeremiah Pulaski, who was killed by police in the wake of a deadly bar fight shortly after he returned home. Back in Afghanistan, Pulaski saved </a:t>
            </a:r>
            <a:r>
              <a:rPr kumimoji="0" lang="en-US" sz="1200" b="0" i="0" u="none" strike="noStrike" kern="0" cap="none" spc="0" normalizeH="0" baseline="0" noProof="0" dirty="0" err="1">
                <a:ln>
                  <a:noFill/>
                </a:ln>
                <a:solidFill>
                  <a:schemeClr val="dk1"/>
                </a:solidFill>
                <a:effectLst/>
                <a:uLnTx/>
                <a:uFillTx/>
                <a:latin typeface="Franklin Gothic"/>
                <a:ea typeface="Franklin Gothic"/>
                <a:cs typeface="Franklin Gothic"/>
                <a:sym typeface="Franklin Gothic"/>
              </a:rPr>
              <a:t>Bonenberger’s</a:t>
            </a:r>
            <a:r>
              <a:rPr kumimoji="0" lang="en-US" sz="1200" b="0" i="0" u="none" strike="noStrike" kern="0" cap="none" spc="0" normalizeH="0" baseline="0" noProof="0" dirty="0">
                <a:ln>
                  <a:noFill/>
                </a:ln>
                <a:solidFill>
                  <a:schemeClr val="dk1"/>
                </a:solidFill>
                <a:effectLst/>
                <a:uLnTx/>
                <a:uFillTx/>
                <a:latin typeface="Franklin Gothic"/>
                <a:ea typeface="Franklin Gothic"/>
                <a:cs typeface="Franklin Gothic"/>
                <a:sym typeface="Franklin Gothic"/>
              </a:rPr>
              <a:t> life twice on one day, but when Pulaski needed help, </a:t>
            </a:r>
            <a:r>
              <a:rPr kumimoji="0" lang="en-US" sz="1200" b="0" i="0" u="none" strike="noStrike" kern="0" cap="none" spc="0" normalizeH="0" baseline="0" noProof="0" dirty="0" err="1">
                <a:ln>
                  <a:noFill/>
                </a:ln>
                <a:solidFill>
                  <a:schemeClr val="dk1"/>
                </a:solidFill>
                <a:effectLst/>
                <a:uLnTx/>
                <a:uFillTx/>
                <a:latin typeface="Franklin Gothic"/>
                <a:ea typeface="Franklin Gothic"/>
                <a:cs typeface="Franklin Gothic"/>
                <a:sym typeface="Franklin Gothic"/>
              </a:rPr>
              <a:t>Bonenberger</a:t>
            </a:r>
            <a:r>
              <a:rPr kumimoji="0" lang="en-US" sz="1200" b="0" i="0" u="none" strike="noStrike" kern="0" cap="none" spc="0" normalizeH="0" baseline="0" noProof="0" dirty="0">
                <a:ln>
                  <a:noFill/>
                </a:ln>
                <a:solidFill>
                  <a:schemeClr val="dk1"/>
                </a:solidFill>
                <a:effectLst/>
                <a:uLnTx/>
                <a:uFillTx/>
                <a:latin typeface="Franklin Gothic"/>
                <a:ea typeface="Franklin Gothic"/>
                <a:cs typeface="Franklin Gothic"/>
                <a:sym typeface="Franklin Gothic"/>
              </a:rPr>
              <a:t> couldn't be there for him: "When he was in trouble, he was alone," Captain </a:t>
            </a:r>
            <a:r>
              <a:rPr kumimoji="0" lang="en-US" sz="1200" b="0" i="0" u="none" strike="noStrike" kern="0" cap="none" spc="0" normalizeH="0" baseline="0" noProof="0" dirty="0" err="1">
                <a:ln>
                  <a:noFill/>
                </a:ln>
                <a:solidFill>
                  <a:schemeClr val="dk1"/>
                </a:solidFill>
                <a:effectLst/>
                <a:uLnTx/>
                <a:uFillTx/>
                <a:latin typeface="Franklin Gothic"/>
                <a:ea typeface="Franklin Gothic"/>
                <a:cs typeface="Franklin Gothic"/>
                <a:sym typeface="Franklin Gothic"/>
              </a:rPr>
              <a:t>Bonenberger</a:t>
            </a:r>
            <a:r>
              <a:rPr kumimoji="0" lang="en-US" sz="1200" b="0" i="0" u="none" strike="noStrike" kern="0" cap="none" spc="0" normalizeH="0" baseline="0" noProof="0" dirty="0">
                <a:ln>
                  <a:noFill/>
                </a:ln>
                <a:solidFill>
                  <a:schemeClr val="dk1"/>
                </a:solidFill>
                <a:effectLst/>
                <a:uLnTx/>
                <a:uFillTx/>
                <a:latin typeface="Franklin Gothic"/>
                <a:ea typeface="Franklin Gothic"/>
                <a:cs typeface="Franklin Gothic"/>
                <a:sym typeface="Franklin Gothic"/>
              </a:rPr>
              <a:t> said. "When we were in trouble, he was there for us. I know it's not rational or reasonable. There's nothing logical about it. But I feel responsible." </a:t>
            </a:r>
            <a:endParaRPr kumimoji="0" lang="en-US" sz="2200"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9"/>
          <p:cNvSpPr txBox="1">
            <a:spLocks noGrp="1"/>
          </p:cNvSpPr>
          <p:nvPr>
            <p:ph type="title"/>
          </p:nvPr>
        </p:nvSpPr>
        <p:spPr>
          <a:xfrm>
            <a:off x="3244275" y="1928075"/>
            <a:ext cx="5824200" cy="994200"/>
          </a:xfrm>
          <a:prstGeom prst="rect">
            <a:avLst/>
          </a:prstGeom>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lvl="0" indent="0" algn="l" rtl="0">
              <a:spcBef>
                <a:spcPts val="0"/>
              </a:spcBef>
              <a:spcAft>
                <a:spcPts val="0"/>
              </a:spcAft>
              <a:buNone/>
            </a:pPr>
            <a:r>
              <a:rPr lang="en" sz="4800" dirty="0">
                <a:latin typeface="Franklin Gothic"/>
                <a:ea typeface="Franklin Gothic"/>
                <a:cs typeface="Franklin Gothic"/>
                <a:sym typeface="Franklin Gothic"/>
              </a:rPr>
              <a:t>Describe your experience reading with only 85% comprehension.</a:t>
            </a:r>
            <a:endParaRPr sz="4800" dirty="0">
              <a:latin typeface="Franklin Gothic"/>
              <a:ea typeface="Franklin Gothic"/>
              <a:cs typeface="Franklin Gothic"/>
              <a:sym typeface="Franklin Gothic"/>
            </a:endParaRPr>
          </a:p>
        </p:txBody>
      </p:sp>
      <p:pic>
        <p:nvPicPr>
          <p:cNvPr id="305" name="Google Shape;305;p49" descr="The cover of myPerspectives Grade 9, an HQIR">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75525" y="122600"/>
            <a:ext cx="2251961" cy="2528375"/>
          </a:xfrm>
          <a:prstGeom prst="rect">
            <a:avLst/>
          </a:prstGeom>
          <a:noFill/>
          <a:ln>
            <a:noFill/>
          </a:ln>
        </p:spPr>
      </p:pic>
      <p:pic>
        <p:nvPicPr>
          <p:cNvPr id="306" name="Google Shape;306;p49" descr="A screenshot of the page from the textbook where this sample passage comes from">
            <a:extLs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rot="388838">
            <a:off x="997438" y="2307150"/>
            <a:ext cx="1714887" cy="2390001"/>
          </a:xfrm>
          <a:prstGeom prst="rect">
            <a:avLst/>
          </a:prstGeom>
          <a:noFill/>
          <a:ln>
            <a:noFill/>
          </a:ln>
          <a:effectLst>
            <a:outerShdw blurRad="57150" dist="19050" dir="5400000" algn="bl" rotWithShape="0">
              <a:srgbClr val="000000">
                <a:alpha val="50000"/>
              </a:srgbClr>
            </a:outerShdw>
          </a:effectLst>
        </p:spPr>
      </p:pic>
      <p:sp>
        <p:nvSpPr>
          <p:cNvPr id="307" name="Google Shape;307;p49"/>
          <p:cNvSpPr txBox="1"/>
          <p:nvPr/>
        </p:nvSpPr>
        <p:spPr>
          <a:xfrm>
            <a:off x="2327475" y="287350"/>
            <a:ext cx="3521400" cy="586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2900" b="1">
                <a:solidFill>
                  <a:srgbClr val="007780"/>
                </a:solidFill>
                <a:latin typeface="Franklin Gothic"/>
                <a:ea typeface="Franklin Gothic"/>
                <a:cs typeface="Franklin Gothic"/>
                <a:sym typeface="Franklin Gothic"/>
              </a:rPr>
              <a:t>On your Sticky Note: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50"/>
          <p:cNvSpPr txBox="1">
            <a:spLocks noGrp="1"/>
          </p:cNvSpPr>
          <p:nvPr>
            <p:ph type="title"/>
          </p:nvPr>
        </p:nvSpPr>
        <p:spPr>
          <a:xfrm>
            <a:off x="477000" y="789500"/>
            <a:ext cx="8190000" cy="994200"/>
          </a:xfrm>
          <a:prstGeom prst="rect">
            <a:avLst/>
          </a:prstGeom>
          <a:effectLst>
            <a:outerShdw blurRad="57150" dist="19050" dir="5400000" algn="bl" rotWithShape="0">
              <a:srgbClr val="000000">
                <a:alpha val="50000"/>
              </a:srgbClr>
            </a:outerShdw>
          </a:effectLst>
        </p:spPr>
        <p:txBody>
          <a:bodyPr spcFirstLastPara="1" wrap="square" lIns="68575" tIns="34275" rIns="68575" bIns="34275" anchor="ctr" anchorCtr="0">
            <a:noAutofit/>
          </a:bodyPr>
          <a:lstStyle/>
          <a:p>
            <a:pPr marL="0" lvl="0" indent="0" algn="l" rtl="0">
              <a:spcBef>
                <a:spcPts val="0"/>
              </a:spcBef>
              <a:spcAft>
                <a:spcPts val="0"/>
              </a:spcAft>
              <a:buNone/>
            </a:pPr>
            <a:r>
              <a:rPr lang="en" sz="6000">
                <a:latin typeface="Franklin Gothic"/>
                <a:ea typeface="Franklin Gothic"/>
                <a:cs typeface="Franklin Gothic"/>
                <a:sym typeface="Franklin Gothic"/>
              </a:rPr>
              <a:t>Why focus on literacy?</a:t>
            </a:r>
            <a:endParaRPr sz="6000">
              <a:latin typeface="Franklin Gothic"/>
              <a:ea typeface="Franklin Gothic"/>
              <a:cs typeface="Franklin Gothic"/>
              <a:sym typeface="Franklin Gothic"/>
            </a:endParaRPr>
          </a:p>
          <a:p>
            <a:pPr marL="0" lvl="0" indent="0" algn="l" rtl="0">
              <a:spcBef>
                <a:spcPts val="0"/>
              </a:spcBef>
              <a:spcAft>
                <a:spcPts val="0"/>
              </a:spcAft>
              <a:buNone/>
            </a:pPr>
            <a:endParaRPr sz="6000">
              <a:latin typeface="Franklin Gothic"/>
              <a:ea typeface="Franklin Gothic"/>
              <a:cs typeface="Franklin Gothic"/>
              <a:sym typeface="Franklin Gothic"/>
            </a:endParaRPr>
          </a:p>
        </p:txBody>
      </p:sp>
      <p:sp>
        <p:nvSpPr>
          <p:cNvPr id="313" name="Google Shape;313;p50"/>
          <p:cNvSpPr txBox="1"/>
          <p:nvPr/>
        </p:nvSpPr>
        <p:spPr>
          <a:xfrm>
            <a:off x="451150" y="1407875"/>
            <a:ext cx="6080700" cy="2529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700" b="1">
                <a:solidFill>
                  <a:schemeClr val="dk1"/>
                </a:solidFill>
                <a:latin typeface="Franklin Gothic"/>
                <a:ea typeface="Franklin Gothic"/>
                <a:cs typeface="Franklin Gothic"/>
                <a:sym typeface="Franklin Gothic"/>
              </a:rPr>
              <a:t>“Virtually every teacher works with at least some, and sometimes many, students who struggle to read on grade level. </a:t>
            </a:r>
            <a:endParaRPr sz="1700" b="1">
              <a:solidFill>
                <a:schemeClr val="dk1"/>
              </a:solidFill>
              <a:latin typeface="Franklin Gothic"/>
              <a:ea typeface="Franklin Gothic"/>
              <a:cs typeface="Franklin Gothic"/>
              <a:sym typeface="Franklin Gothic"/>
            </a:endParaRPr>
          </a:p>
          <a:p>
            <a:pPr marL="0" lvl="0" indent="0" algn="l" rtl="0">
              <a:lnSpc>
                <a:spcPct val="100000"/>
              </a:lnSpc>
              <a:spcBef>
                <a:spcPts val="0"/>
              </a:spcBef>
              <a:spcAft>
                <a:spcPts val="0"/>
              </a:spcAft>
              <a:buNone/>
            </a:pPr>
            <a:endParaRPr sz="1700" b="1">
              <a:solidFill>
                <a:schemeClr val="dk1"/>
              </a:solidFill>
              <a:latin typeface="Franklin Gothic"/>
              <a:ea typeface="Franklin Gothic"/>
              <a:cs typeface="Franklin Gothic"/>
              <a:sym typeface="Franklin Gothic"/>
            </a:endParaRPr>
          </a:p>
          <a:p>
            <a:pPr marL="0" lvl="0" indent="0" algn="l" rtl="0">
              <a:lnSpc>
                <a:spcPct val="100000"/>
              </a:lnSpc>
              <a:spcBef>
                <a:spcPts val="0"/>
              </a:spcBef>
              <a:spcAft>
                <a:spcPts val="0"/>
              </a:spcAft>
              <a:buClr>
                <a:schemeClr val="dk1"/>
              </a:buClr>
              <a:buSzPts val="1100"/>
              <a:buFont typeface="Arial"/>
              <a:buNone/>
            </a:pPr>
            <a:r>
              <a:rPr lang="en" sz="1700" b="1">
                <a:solidFill>
                  <a:schemeClr val="dk1"/>
                </a:solidFill>
                <a:latin typeface="Franklin Gothic"/>
                <a:ea typeface="Franklin Gothic"/>
                <a:cs typeface="Franklin Gothic"/>
                <a:sym typeface="Franklin Gothic"/>
              </a:rPr>
              <a:t>[This is] particularly troublesome when considering that so much of the curriculum in grades 4–9 (and beyond) </a:t>
            </a:r>
            <a:r>
              <a:rPr lang="en" sz="1700" b="1">
                <a:solidFill>
                  <a:schemeClr val="dk1"/>
                </a:solidFill>
                <a:highlight>
                  <a:srgbClr val="E1F3EA"/>
                </a:highlight>
                <a:latin typeface="Franklin Gothic"/>
                <a:ea typeface="Franklin Gothic"/>
                <a:cs typeface="Franklin Gothic"/>
                <a:sym typeface="Franklin Gothic"/>
              </a:rPr>
              <a:t>requires the ability to read and understand increasingly complex texts. </a:t>
            </a:r>
            <a:r>
              <a:rPr lang="en" sz="1700" b="1">
                <a:solidFill>
                  <a:schemeClr val="dk1"/>
                </a:solidFill>
                <a:latin typeface="Franklin Gothic"/>
                <a:ea typeface="Franklin Gothic"/>
                <a:cs typeface="Franklin Gothic"/>
                <a:sym typeface="Franklin Gothic"/>
              </a:rPr>
              <a:t>To  understand the content taught in subject-area classes, students need to engage with and gain information from complex texts.”</a:t>
            </a:r>
            <a:endParaRPr sz="1700" b="1">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300">
              <a:solidFill>
                <a:srgbClr val="102649"/>
              </a:solidFill>
              <a:latin typeface="Franklin Gothic"/>
              <a:ea typeface="Franklin Gothic"/>
              <a:cs typeface="Franklin Gothic"/>
              <a:sym typeface="Franklin Gothic"/>
            </a:endParaRPr>
          </a:p>
        </p:txBody>
      </p:sp>
      <p:sp>
        <p:nvSpPr>
          <p:cNvPr id="314" name="Google Shape;314;p50"/>
          <p:cNvSpPr txBox="1"/>
          <p:nvPr/>
        </p:nvSpPr>
        <p:spPr>
          <a:xfrm>
            <a:off x="147625" y="4644425"/>
            <a:ext cx="4494000" cy="17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u="sng">
                <a:solidFill>
                  <a:srgbClr val="E1F3EA"/>
                </a:solidFill>
                <a:latin typeface="Franklin Gothic"/>
                <a:ea typeface="Franklin Gothic"/>
                <a:cs typeface="Franklin Gothic"/>
                <a:sym typeface="Franklin Gothic"/>
                <a:hlinkClick r:id="rId3">
                  <a:extLst>
                    <a:ext uri="{A12FA001-AC4F-418D-AE19-62706E023703}">
                      <ahyp:hlinkClr xmlns:ahyp="http://schemas.microsoft.com/office/drawing/2018/hyperlinkcolor" val="tx"/>
                    </a:ext>
                  </a:extLst>
                </a:hlinkClick>
              </a:rPr>
              <a:t>IES Practice Guide: Providing Reading Interventions for Students in Grades 4-9</a:t>
            </a:r>
            <a:endParaRPr sz="900">
              <a:solidFill>
                <a:srgbClr val="E1F3EA"/>
              </a:solidFill>
              <a:latin typeface="Franklin Gothic"/>
              <a:ea typeface="Franklin Gothic"/>
              <a:cs typeface="Franklin Gothic"/>
              <a:sym typeface="Franklin Gothic"/>
            </a:endParaRPr>
          </a:p>
        </p:txBody>
      </p:sp>
      <p:pic>
        <p:nvPicPr>
          <p:cNvPr id="315" name="Google Shape;315;p50" descr="The cover of the text used in this study"/>
          <p:cNvPicPr preferRelativeResize="0"/>
          <p:nvPr/>
        </p:nvPicPr>
        <p:blipFill>
          <a:blip r:embed="rId4">
            <a:alphaModFix/>
          </a:blip>
          <a:stretch>
            <a:fillRect/>
          </a:stretch>
        </p:blipFill>
        <p:spPr>
          <a:xfrm>
            <a:off x="7064225" y="2300750"/>
            <a:ext cx="1585975" cy="200777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130"/>
        <p:cNvGrpSpPr/>
        <p:nvPr/>
      </p:nvGrpSpPr>
      <p:grpSpPr>
        <a:xfrm>
          <a:off x="0" y="0"/>
          <a:ext cx="0" cy="0"/>
          <a:chOff x="0" y="0"/>
          <a:chExt cx="0" cy="0"/>
        </a:xfrm>
      </p:grpSpPr>
      <p:sp>
        <p:nvSpPr>
          <p:cNvPr id="131" name="Google Shape;131;p27"/>
          <p:cNvSpPr txBox="1">
            <a:spLocks noGrp="1"/>
          </p:cNvSpPr>
          <p:nvPr>
            <p:ph type="title"/>
          </p:nvPr>
        </p:nvSpPr>
        <p:spPr>
          <a:xfrm>
            <a:off x="171075" y="-8522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900" b="1" dirty="0">
                <a:latin typeface="Franklin Gothic"/>
                <a:ea typeface="Franklin Gothic"/>
                <a:cs typeface="Franklin Gothic"/>
                <a:sym typeface="Franklin Gothic"/>
              </a:rPr>
              <a:t>A Note to Facilitators Leading a Group: </a:t>
            </a:r>
            <a:endParaRPr sz="2900" b="1" dirty="0">
              <a:latin typeface="Franklin Gothic"/>
              <a:ea typeface="Franklin Gothic"/>
              <a:cs typeface="Franklin Gothic"/>
              <a:sym typeface="Franklin Gothic"/>
            </a:endParaRPr>
          </a:p>
        </p:txBody>
      </p:sp>
      <p:sp>
        <p:nvSpPr>
          <p:cNvPr id="132" name="Google Shape;132;p27"/>
          <p:cNvSpPr txBox="1"/>
          <p:nvPr/>
        </p:nvSpPr>
        <p:spPr>
          <a:xfrm>
            <a:off x="369608" y="908975"/>
            <a:ext cx="8030100" cy="2915700"/>
          </a:xfrm>
          <a:prstGeom prst="rect">
            <a:avLst/>
          </a:prstGeom>
          <a:noFill/>
          <a:ln>
            <a:noFill/>
          </a:ln>
        </p:spPr>
        <p:txBody>
          <a:bodyPr spcFirstLastPara="1" wrap="square" lIns="91425" tIns="91425" rIns="91425" bIns="91425" anchor="t" anchorCtr="0">
            <a:noAutofit/>
          </a:bodyPr>
          <a:lstStyle/>
          <a:p>
            <a:pPr marL="457200" lvl="0" indent="-336550" algn="l" rtl="0">
              <a:spcBef>
                <a:spcPts val="0"/>
              </a:spcBef>
              <a:spcAft>
                <a:spcPts val="0"/>
              </a:spcAft>
              <a:buClr>
                <a:srgbClr val="102649"/>
              </a:buClr>
              <a:buSzPts val="1700"/>
              <a:buFont typeface="Franklin Gothic"/>
              <a:buChar char="●"/>
            </a:pPr>
            <a:r>
              <a:rPr lang="en-US" sz="1700" dirty="0">
                <a:solidFill>
                  <a:srgbClr val="102649"/>
                </a:solidFill>
                <a:latin typeface="Franklin Gothic"/>
                <a:ea typeface="Franklin Gothic"/>
                <a:cs typeface="Franklin Gothic"/>
                <a:sym typeface="Franklin Gothic"/>
              </a:rPr>
              <a:t>For complete considerations for facilitators, see the Notes section of this slide.</a:t>
            </a:r>
            <a:endParaRPr lang="en-US" sz="1700" dirty="0">
              <a:solidFill>
                <a:srgbClr val="102649"/>
              </a:solidFill>
              <a:latin typeface="Franklin Gothic"/>
              <a:ea typeface="Franklin Gothic"/>
              <a:cs typeface="Franklin Gothic"/>
            </a:endParaRPr>
          </a:p>
          <a:p>
            <a:pPr marL="457200" indent="-336550">
              <a:buClr>
                <a:srgbClr val="102649"/>
              </a:buClr>
              <a:buSzPts val="1700"/>
              <a:buFont typeface="Franklin Gothic"/>
              <a:buChar char="●"/>
            </a:pPr>
            <a:r>
              <a:rPr lang="en-US" sz="1700" dirty="0">
                <a:solidFill>
                  <a:srgbClr val="102649"/>
                </a:solidFill>
                <a:latin typeface="Franklin Gothic"/>
                <a:ea typeface="Franklin Gothic"/>
                <a:cs typeface="Franklin Gothic"/>
                <a:sym typeface="Franklin Gothic"/>
              </a:rPr>
              <a:t>These slides are part </a:t>
            </a:r>
            <a:r>
              <a:rPr lang="en-US" sz="1700" u="sng" dirty="0">
                <a:solidFill>
                  <a:srgbClr val="102649"/>
                </a:solidFill>
                <a:latin typeface="Franklin Gothic"/>
                <a:ea typeface="Franklin Gothic"/>
                <a:cs typeface="Franklin Gothic"/>
                <a:sym typeface="Franklin Gothic"/>
              </a:rPr>
              <a:t>one</a:t>
            </a:r>
            <a:r>
              <a:rPr lang="en-US" sz="1700" dirty="0">
                <a:solidFill>
                  <a:srgbClr val="102649"/>
                </a:solidFill>
                <a:latin typeface="Franklin Gothic"/>
                <a:ea typeface="Franklin Gothic"/>
                <a:cs typeface="Franklin Gothic"/>
                <a:sym typeface="Franklin Gothic"/>
              </a:rPr>
              <a:t> of a six-part series.</a:t>
            </a:r>
          </a:p>
          <a:p>
            <a:pPr marL="457200" indent="-336550">
              <a:buClr>
                <a:srgbClr val="102649"/>
              </a:buClr>
              <a:buSzPts val="1700"/>
              <a:buFont typeface="Franklin Gothic"/>
              <a:buChar char="●"/>
            </a:pPr>
            <a:r>
              <a:rPr lang="en-US" sz="1700" dirty="0">
                <a:solidFill>
                  <a:srgbClr val="102649"/>
                </a:solidFill>
                <a:latin typeface="Franklin Gothic"/>
                <a:ea typeface="Franklin Gothic"/>
                <a:cs typeface="Franklin Gothic"/>
                <a:sym typeface="Franklin Gothic"/>
              </a:rPr>
              <a:t>See the Webinar Series Learning Plan on the </a:t>
            </a:r>
            <a:r>
              <a:rPr lang="en-US" sz="1700" dirty="0">
                <a:solidFill>
                  <a:srgbClr val="102649"/>
                </a:solidFill>
                <a:latin typeface="Franklin Gothic"/>
                <a:ea typeface="Franklin Gothic"/>
                <a:cs typeface="Franklin Gothic"/>
                <a:sym typeface="Franklin Gothic"/>
                <a:hlinkClick r:id="rId3"/>
              </a:rPr>
              <a:t>Landing Page</a:t>
            </a:r>
            <a:r>
              <a:rPr lang="en-US" sz="1700" dirty="0">
                <a:solidFill>
                  <a:srgbClr val="102649"/>
                </a:solidFill>
                <a:latin typeface="Franklin Gothic"/>
                <a:ea typeface="Franklin Gothic"/>
                <a:cs typeface="Franklin Gothic"/>
                <a:sym typeface="Franklin Gothic"/>
              </a:rPr>
              <a:t> for a detailed view of session objectives and materials. You may wish to make this available to participants.</a:t>
            </a:r>
            <a:endParaRPr lang="en-US" sz="1700" dirty="0">
              <a:solidFill>
                <a:srgbClr val="102649"/>
              </a:solidFill>
              <a:latin typeface="Franklin Gothic"/>
              <a:ea typeface="Franklin Gothic"/>
              <a:cs typeface="Franklin Gothic"/>
            </a:endParaRPr>
          </a:p>
          <a:p>
            <a:pPr marL="457200" indent="-342900">
              <a:buSzPts val="1700"/>
              <a:buFont typeface="Franklin Gothic,Sans-Serif"/>
              <a:buChar char="●"/>
            </a:pPr>
            <a:r>
              <a:rPr lang="en-US" sz="1700" dirty="0">
                <a:solidFill>
                  <a:srgbClr val="102649"/>
                </a:solidFill>
                <a:latin typeface="Franklin Gothic"/>
                <a:ea typeface="Franklin Gothic"/>
                <a:cs typeface="Franklin Gothic"/>
              </a:rPr>
              <a:t>Print or make a digital copy of the </a:t>
            </a:r>
            <a:r>
              <a:rPr lang="en-US" sz="1700" dirty="0">
                <a:latin typeface="Franklin Gothic"/>
                <a:ea typeface="Franklin Gothic"/>
                <a:cs typeface="Franklin Gothic"/>
                <a:hlinkClick r:id="rId4"/>
              </a:rPr>
              <a:t>Series Participant Guide</a:t>
            </a:r>
            <a:r>
              <a:rPr lang="en-US" sz="1700" dirty="0">
                <a:latin typeface="Franklin Gothic"/>
                <a:ea typeface="Franklin Gothic"/>
                <a:cs typeface="Franklin Gothic"/>
              </a:rPr>
              <a:t> </a:t>
            </a:r>
            <a:r>
              <a:rPr lang="en-US" sz="1700" dirty="0">
                <a:solidFill>
                  <a:srgbClr val="102649"/>
                </a:solidFill>
                <a:latin typeface="Franklin Gothic"/>
                <a:ea typeface="Franklin Gothic"/>
                <a:cs typeface="Franklin Gothic"/>
              </a:rPr>
              <a:t>for participants to complete the pre-work. </a:t>
            </a:r>
          </a:p>
          <a:p>
            <a:pPr marL="457200" indent="-342900">
              <a:buSzPts val="1700"/>
              <a:buFont typeface="Franklin Gothic,Sans-Serif"/>
              <a:buChar char="●"/>
            </a:pPr>
            <a:r>
              <a:rPr lang="en-US" sz="1700" dirty="0">
                <a:solidFill>
                  <a:srgbClr val="102649"/>
                </a:solidFill>
                <a:latin typeface="Franklin Gothic"/>
                <a:ea typeface="Franklin Gothic"/>
                <a:cs typeface="Franklin Gothic"/>
              </a:rPr>
              <a:t>This series is built around the Institute for Education Science and What Works Clearinghouse 2022 Practice Guide, </a:t>
            </a:r>
            <a:r>
              <a:rPr lang="en-US" sz="1700" i="1" dirty="0">
                <a:solidFill>
                  <a:srgbClr val="102649"/>
                </a:solidFill>
                <a:latin typeface="Franklin Gothic"/>
                <a:ea typeface="Franklin Gothic"/>
                <a:cs typeface="Franklin Gothic"/>
                <a:hlinkClick r:id="rId5"/>
              </a:rPr>
              <a:t>Providing Reading Interventions to Students in Grades 4-9</a:t>
            </a:r>
            <a:r>
              <a:rPr lang="en-US" sz="1700" i="1" dirty="0">
                <a:solidFill>
                  <a:srgbClr val="102649"/>
                </a:solidFill>
                <a:latin typeface="Franklin Gothic"/>
                <a:ea typeface="Franklin Gothic"/>
                <a:cs typeface="Franklin Gothic"/>
              </a:rPr>
              <a:t>,</a:t>
            </a:r>
            <a:r>
              <a:rPr lang="en-US" sz="1700" dirty="0">
                <a:solidFill>
                  <a:srgbClr val="102649"/>
                </a:solidFill>
                <a:latin typeface="Franklin Gothic"/>
                <a:ea typeface="Franklin Gothic"/>
                <a:cs typeface="Franklin Gothic"/>
              </a:rPr>
              <a:t> a free resource available for print. Consider making copies or providing digital access to participants to complete the pre-session readings.</a:t>
            </a:r>
          </a:p>
          <a:p>
            <a:pPr marL="114300">
              <a:buSzPts val="1700"/>
            </a:pPr>
            <a:r>
              <a:rPr lang="en" sz="1700" dirty="0">
                <a:solidFill>
                  <a:srgbClr val="102649"/>
                </a:solidFill>
                <a:latin typeface="Franklin Gothic"/>
                <a:ea typeface="Franklin Gothic"/>
                <a:cs typeface="Franklin Gothic"/>
              </a:rPr>
              <a:t> </a:t>
            </a:r>
          </a:p>
        </p:txBody>
      </p:sp>
    </p:spTree>
    <p:extLst>
      <p:ext uri="{BB962C8B-B14F-4D97-AF65-F5344CB8AC3E}">
        <p14:creationId xmlns:p14="http://schemas.microsoft.com/office/powerpoint/2010/main" val="4106732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1"/>
          <p:cNvSpPr txBox="1">
            <a:spLocks noGrp="1"/>
          </p:cNvSpPr>
          <p:nvPr>
            <p:ph type="title" idx="4294967295"/>
          </p:nvPr>
        </p:nvSpPr>
        <p:spPr>
          <a:xfrm>
            <a:off x="212025" y="2427325"/>
            <a:ext cx="56616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6000" dirty="0">
                <a:latin typeface="Franklin Gothic"/>
                <a:ea typeface="Franklin Gothic"/>
                <a:cs typeface="Franklin Gothic"/>
                <a:sym typeface="Franklin Gothic"/>
              </a:rPr>
              <a:t>How is literacy instruction shifting in KY?</a:t>
            </a:r>
            <a:endParaRPr sz="6000" dirty="0">
              <a:latin typeface="Franklin Gothic"/>
              <a:ea typeface="Franklin Gothic"/>
              <a:cs typeface="Franklin Gothic"/>
              <a:sym typeface="Franklin Gothic"/>
            </a:endParaRPr>
          </a:p>
          <a:p>
            <a:pPr marL="0" lvl="0" indent="0" algn="l" rtl="0">
              <a:spcBef>
                <a:spcPts val="0"/>
              </a:spcBef>
              <a:spcAft>
                <a:spcPts val="0"/>
              </a:spcAft>
              <a:buNone/>
            </a:pPr>
            <a:endParaRPr sz="6000" b="1" dirty="0">
              <a:latin typeface="Franklin Gothic"/>
              <a:ea typeface="Franklin Gothic"/>
              <a:cs typeface="Franklin Gothic"/>
              <a:sym typeface="Franklin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2"/>
          <p:cNvSpPr txBox="1">
            <a:spLocks noGrp="1"/>
          </p:cNvSpPr>
          <p:nvPr>
            <p:ph type="title"/>
          </p:nvPr>
        </p:nvSpPr>
        <p:spPr>
          <a:xfrm>
            <a:off x="518775" y="28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dirty="0">
                <a:solidFill>
                  <a:srgbClr val="007780"/>
                </a:solidFill>
                <a:latin typeface="Franklin Gothic"/>
                <a:ea typeface="Franklin Gothic"/>
                <a:cs typeface="Franklin Gothic"/>
                <a:sym typeface="Franklin Gothic"/>
              </a:rPr>
              <a:t>The </a:t>
            </a:r>
            <a:r>
              <a:rPr lang="en" i="1" dirty="0">
                <a:solidFill>
                  <a:srgbClr val="007780"/>
                </a:solidFill>
                <a:latin typeface="Franklin Gothic"/>
                <a:ea typeface="Franklin Gothic"/>
                <a:cs typeface="Franklin Gothic"/>
                <a:sym typeface="Franklin Gothic"/>
              </a:rPr>
              <a:t>Read to Succeed Act</a:t>
            </a:r>
            <a:r>
              <a:rPr lang="en" dirty="0">
                <a:solidFill>
                  <a:srgbClr val="007780"/>
                </a:solidFill>
                <a:latin typeface="Franklin Gothic"/>
                <a:ea typeface="Franklin Gothic"/>
                <a:cs typeface="Franklin Gothic"/>
                <a:sym typeface="Franklin Gothic"/>
              </a:rPr>
              <a:t> (SB 9, 2022): </a:t>
            </a:r>
            <a:endParaRPr dirty="0">
              <a:solidFill>
                <a:srgbClr val="007780"/>
              </a:solidFill>
              <a:latin typeface="Franklin Gothic"/>
              <a:ea typeface="Franklin Gothic"/>
              <a:cs typeface="Franklin Gothic"/>
              <a:sym typeface="Franklin Gothic"/>
            </a:endParaRPr>
          </a:p>
        </p:txBody>
      </p:sp>
      <p:sp>
        <p:nvSpPr>
          <p:cNvPr id="326" name="Google Shape;326;p52"/>
          <p:cNvSpPr txBox="1">
            <a:spLocks noGrp="1"/>
          </p:cNvSpPr>
          <p:nvPr>
            <p:ph type="body" idx="1"/>
          </p:nvPr>
        </p:nvSpPr>
        <p:spPr>
          <a:xfrm>
            <a:off x="731983" y="1065272"/>
            <a:ext cx="7673492" cy="2849100"/>
          </a:xfrm>
          <a:prstGeom prst="rect">
            <a:avLst/>
          </a:prstGeom>
        </p:spPr>
        <p:txBody>
          <a:bodyPr spcFirstLastPara="1" wrap="square" lIns="68575" tIns="34275" rIns="68575" bIns="34275" anchor="t" anchorCtr="0">
            <a:noAutofit/>
          </a:bodyPr>
          <a:lstStyle/>
          <a:p>
            <a:pPr marL="0" lvl="0" indent="0" algn="l" rtl="0">
              <a:lnSpc>
                <a:spcPct val="100000"/>
              </a:lnSpc>
              <a:spcBef>
                <a:spcPts val="800"/>
              </a:spcBef>
              <a:spcAft>
                <a:spcPts val="0"/>
              </a:spcAft>
              <a:buNone/>
            </a:pPr>
            <a:r>
              <a:rPr lang="en" sz="2300" b="1" dirty="0">
                <a:latin typeface="Franklin Gothic"/>
                <a:ea typeface="Franklin Gothic"/>
                <a:cs typeface="Franklin Gothic"/>
                <a:sym typeface="Franklin Gothic"/>
              </a:rPr>
              <a:t>Comprehensive actions to improve early literacy (K-3) outcomes: </a:t>
            </a:r>
            <a:endParaRPr sz="2300" dirty="0">
              <a:latin typeface="Franklin Gothic"/>
              <a:ea typeface="Franklin Gothic"/>
              <a:cs typeface="Franklin Gothic"/>
              <a:sym typeface="Franklin Gothic"/>
            </a:endParaRPr>
          </a:p>
          <a:p>
            <a:pPr marL="457200" lvl="0" indent="-349250" algn="l" rtl="0">
              <a:lnSpc>
                <a:spcPct val="100000"/>
              </a:lnSpc>
              <a:spcBef>
                <a:spcPts val="800"/>
              </a:spcBef>
              <a:spcAft>
                <a:spcPts val="0"/>
              </a:spcAft>
              <a:buSzPts val="1900"/>
              <a:buFont typeface="Franklin Gothic"/>
              <a:buChar char="•"/>
            </a:pPr>
            <a:r>
              <a:rPr lang="en" sz="1900" dirty="0">
                <a:latin typeface="Franklin Gothic"/>
                <a:ea typeface="Franklin Gothic"/>
                <a:cs typeface="Franklin Gothic"/>
                <a:sym typeface="Franklin Gothic"/>
              </a:rPr>
              <a:t>Early Intervention, Screening, Diagnostics</a:t>
            </a:r>
            <a:endParaRPr sz="1900" dirty="0">
              <a:latin typeface="Franklin Gothic"/>
              <a:ea typeface="Franklin Gothic"/>
              <a:cs typeface="Franklin Gothic"/>
              <a:sym typeface="Franklin Gothic"/>
            </a:endParaRPr>
          </a:p>
          <a:p>
            <a:pPr marL="457200" lvl="0" indent="-349250" algn="l" rtl="0">
              <a:lnSpc>
                <a:spcPct val="100000"/>
              </a:lnSpc>
              <a:spcBef>
                <a:spcPts val="0"/>
              </a:spcBef>
              <a:spcAft>
                <a:spcPts val="0"/>
              </a:spcAft>
              <a:buSzPts val="1900"/>
              <a:buFont typeface="Franklin Gothic"/>
              <a:buChar char="•"/>
            </a:pPr>
            <a:r>
              <a:rPr lang="en" sz="1900" dirty="0">
                <a:latin typeface="Franklin Gothic"/>
                <a:ea typeface="Franklin Gothic"/>
                <a:cs typeface="Franklin Gothic"/>
                <a:sym typeface="Franklin Gothic"/>
              </a:rPr>
              <a:t>Reading Improvement Plan​s </a:t>
            </a:r>
            <a:endParaRPr sz="1900" dirty="0">
              <a:latin typeface="Franklin Gothic"/>
              <a:ea typeface="Franklin Gothic"/>
              <a:cs typeface="Franklin Gothic"/>
              <a:sym typeface="Franklin Gothic"/>
            </a:endParaRPr>
          </a:p>
          <a:p>
            <a:pPr marL="457200" lvl="0" indent="-349250" algn="l" rtl="0">
              <a:lnSpc>
                <a:spcPct val="100000"/>
              </a:lnSpc>
              <a:spcBef>
                <a:spcPts val="0"/>
              </a:spcBef>
              <a:spcAft>
                <a:spcPts val="0"/>
              </a:spcAft>
              <a:buSzPts val="1900"/>
              <a:buFont typeface="Franklin Gothic"/>
              <a:buChar char="•"/>
            </a:pPr>
            <a:r>
              <a:rPr lang="en" sz="1900" dirty="0">
                <a:latin typeface="Franklin Gothic"/>
                <a:ea typeface="Franklin Gothic"/>
                <a:cs typeface="Franklin Gothic"/>
                <a:sym typeface="Franklin Gothic"/>
              </a:rPr>
              <a:t>LETRS (Language Essentials for Teachers of Reading and Spelling)</a:t>
            </a:r>
            <a:endParaRPr sz="1900" dirty="0">
              <a:latin typeface="Franklin Gothic"/>
              <a:ea typeface="Franklin Gothic"/>
              <a:cs typeface="Franklin Gothic"/>
              <a:sym typeface="Franklin Gothic"/>
            </a:endParaRPr>
          </a:p>
          <a:p>
            <a:pPr marL="457200" lvl="0" indent="-349250" algn="l" rtl="0">
              <a:lnSpc>
                <a:spcPct val="100000"/>
              </a:lnSpc>
              <a:spcBef>
                <a:spcPts val="0"/>
              </a:spcBef>
              <a:spcAft>
                <a:spcPts val="0"/>
              </a:spcAft>
              <a:buSzPts val="1900"/>
              <a:buFont typeface="Franklin Gothic"/>
              <a:buChar char="•"/>
            </a:pPr>
            <a:r>
              <a:rPr lang="en" sz="1900" dirty="0">
                <a:latin typeface="Franklin Gothic"/>
                <a:ea typeface="Franklin Gothic"/>
                <a:cs typeface="Franklin Gothic"/>
                <a:sym typeface="Franklin Gothic"/>
              </a:rPr>
              <a:t>Regional literacy coaches</a:t>
            </a:r>
            <a:endParaRPr sz="1900" dirty="0">
              <a:latin typeface="Franklin Gothic"/>
              <a:ea typeface="Franklin Gothic"/>
              <a:cs typeface="Franklin Gothic"/>
              <a:sym typeface="Franklin Gothic"/>
            </a:endParaRPr>
          </a:p>
          <a:p>
            <a:pPr marL="457200" lvl="0" indent="-349250" algn="l" rtl="0">
              <a:lnSpc>
                <a:spcPct val="100000"/>
              </a:lnSpc>
              <a:spcBef>
                <a:spcPts val="0"/>
              </a:spcBef>
              <a:spcAft>
                <a:spcPts val="0"/>
              </a:spcAft>
              <a:buSzPts val="1900"/>
              <a:buFont typeface="Franklin Gothic"/>
              <a:buChar char="•"/>
            </a:pPr>
            <a:r>
              <a:rPr lang="en" sz="1900" dirty="0">
                <a:latin typeface="Franklin Gothic"/>
                <a:ea typeface="Franklin Gothic"/>
                <a:cs typeface="Franklin Gothic"/>
                <a:sym typeface="Franklin Gothic"/>
              </a:rPr>
              <a:t>Read-at-Home Family Guide​</a:t>
            </a:r>
            <a:endParaRPr sz="1900" dirty="0">
              <a:latin typeface="Franklin Gothic"/>
              <a:ea typeface="Franklin Gothic"/>
              <a:cs typeface="Franklin Gothic"/>
              <a:sym typeface="Franklin Gothic"/>
            </a:endParaRPr>
          </a:p>
          <a:p>
            <a:pPr marL="457200" lvl="0" indent="-349250" algn="l" rtl="0">
              <a:lnSpc>
                <a:spcPct val="100000"/>
              </a:lnSpc>
              <a:spcBef>
                <a:spcPts val="0"/>
              </a:spcBef>
              <a:spcAft>
                <a:spcPts val="0"/>
              </a:spcAft>
              <a:buSzPts val="1900"/>
              <a:buFont typeface="Franklin Gothic"/>
              <a:buChar char="•"/>
            </a:pPr>
            <a:r>
              <a:rPr lang="en" sz="1900" dirty="0">
                <a:latin typeface="Franklin Gothic"/>
                <a:ea typeface="Franklin Gothic"/>
                <a:cs typeface="Franklin Gothic"/>
                <a:sym typeface="Franklin Gothic"/>
              </a:rPr>
              <a:t>Changes to teacher training based on these requirements</a:t>
            </a:r>
            <a:endParaRPr sz="1900" dirty="0">
              <a:latin typeface="Franklin Gothic"/>
              <a:ea typeface="Franklin Gothic"/>
              <a:cs typeface="Franklin Gothic"/>
              <a:sym typeface="Franklin Gothic"/>
            </a:endParaRPr>
          </a:p>
          <a:p>
            <a:pPr marL="0" lvl="0" indent="0" algn="l" rtl="0">
              <a:lnSpc>
                <a:spcPct val="100000"/>
              </a:lnSpc>
              <a:spcBef>
                <a:spcPts val="800"/>
              </a:spcBef>
              <a:spcAft>
                <a:spcPts val="0"/>
              </a:spcAft>
              <a:buNone/>
            </a:pPr>
            <a:endParaRPr sz="2000" dirty="0">
              <a:latin typeface="Franklin Gothic"/>
              <a:ea typeface="Franklin Gothic"/>
              <a:cs typeface="Franklin Gothic"/>
              <a:sym typeface="Franklin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584350" y="1686475"/>
            <a:ext cx="7786200" cy="994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007780"/>
              </a:buClr>
              <a:buSzPts val="2970"/>
              <a:buFont typeface="Libre Franklin Medium"/>
              <a:buNone/>
            </a:pPr>
            <a:r>
              <a:rPr lang="en" sz="3700" b="1" dirty="0">
                <a:solidFill>
                  <a:srgbClr val="6AC398"/>
                </a:solidFill>
                <a:latin typeface="Franklin Gothic"/>
                <a:ea typeface="Franklin Gothic"/>
                <a:cs typeface="Franklin Gothic"/>
                <a:sym typeface="Franklin Gothic"/>
              </a:rPr>
              <a:t>As K-5 educators shift their practice, </a:t>
            </a:r>
            <a:r>
              <a:rPr lang="en" sz="3700" b="1" dirty="0">
                <a:latin typeface="Franklin Gothic"/>
                <a:ea typeface="Franklin Gothic"/>
                <a:cs typeface="Franklin Gothic"/>
                <a:sym typeface="Franklin Gothic"/>
              </a:rPr>
              <a:t>we as 6-12 educators can likewise be aware of structured literacy practices to support current and future students towards engaging deeply with </a:t>
            </a:r>
            <a:r>
              <a:rPr lang="en" sz="3700" b="1" dirty="0">
                <a:solidFill>
                  <a:srgbClr val="6AC398"/>
                </a:solidFill>
                <a:latin typeface="Franklin Gothic"/>
                <a:ea typeface="Franklin Gothic"/>
                <a:cs typeface="Franklin Gothic"/>
                <a:sym typeface="Franklin Gothic"/>
              </a:rPr>
              <a:t>grade-level, complex texts</a:t>
            </a:r>
            <a:r>
              <a:rPr lang="en" sz="3700" b="1" dirty="0">
                <a:latin typeface="Franklin Gothic"/>
                <a:ea typeface="Franklin Gothic"/>
                <a:cs typeface="Franklin Gothic"/>
                <a:sym typeface="Franklin Gothic"/>
              </a:rPr>
              <a:t>.</a:t>
            </a:r>
            <a:endParaRPr sz="3700" b="1" dirty="0">
              <a:latin typeface="Franklin Gothic"/>
              <a:ea typeface="Franklin Gothic"/>
              <a:cs typeface="Franklin Gothic"/>
              <a:sym typeface="Franklin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graphicFrame>
        <p:nvGraphicFramePr>
          <p:cNvPr id="339" name="Google Shape;339;p54">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3122809"/>
              </p:ext>
            </p:extLst>
          </p:nvPr>
        </p:nvGraphicFramePr>
        <p:xfrm>
          <a:off x="298653" y="601889"/>
          <a:ext cx="4140675" cy="3691560"/>
        </p:xfrm>
        <a:graphic>
          <a:graphicData uri="http://schemas.openxmlformats.org/drawingml/2006/table">
            <a:tbl>
              <a:tblPr firstRow="1" bandRow="1">
                <a:noFill/>
                <a:tableStyleId>{3B168C9A-8045-48CB-86C8-AAF18D4FE93D}</a:tableStyleId>
              </a:tblPr>
              <a:tblGrid>
                <a:gridCol w="1260250">
                  <a:extLst>
                    <a:ext uri="{9D8B030D-6E8A-4147-A177-3AD203B41FA5}">
                      <a16:colId xmlns:a16="http://schemas.microsoft.com/office/drawing/2014/main" val="20000"/>
                    </a:ext>
                  </a:extLst>
                </a:gridCol>
                <a:gridCol w="2880425">
                  <a:extLst>
                    <a:ext uri="{9D8B030D-6E8A-4147-A177-3AD203B41FA5}">
                      <a16:colId xmlns:a16="http://schemas.microsoft.com/office/drawing/2014/main" val="20001"/>
                    </a:ext>
                  </a:extLst>
                </a:gridCol>
              </a:tblGrid>
              <a:tr h="528175">
                <a:tc>
                  <a:txBody>
                    <a:bodyPr/>
                    <a:lstStyle/>
                    <a:p>
                      <a:pPr marL="0" marR="0" lvl="0" indent="0" algn="ctr" rtl="0">
                        <a:spcBef>
                          <a:spcPts val="0"/>
                        </a:spcBef>
                        <a:spcAft>
                          <a:spcPts val="0"/>
                        </a:spcAft>
                        <a:buNone/>
                      </a:pPr>
                      <a:r>
                        <a:rPr lang="en" sz="1500" b="1" u="none" strike="noStrike" cap="none">
                          <a:solidFill>
                            <a:srgbClr val="102649"/>
                          </a:solidFill>
                          <a:latin typeface="Libre Franklin"/>
                          <a:ea typeface="Libre Franklin"/>
                          <a:cs typeface="Libre Franklin"/>
                          <a:sym typeface="Libre Franklin"/>
                        </a:rPr>
                        <a:t>Year</a:t>
                      </a:r>
                      <a:endParaRPr sz="1500" b="1" u="none" strike="noStrike" cap="none">
                        <a:solidFill>
                          <a:srgbClr val="102649"/>
                        </a:solidFill>
                        <a:latin typeface="Libre Franklin"/>
                        <a:ea typeface="Libre Franklin"/>
                        <a:cs typeface="Libre Franklin"/>
                        <a:sym typeface="Libre Franklin"/>
                      </a:endParaRPr>
                    </a:p>
                  </a:txBody>
                  <a:tcPr marL="68600" marR="68600" marT="34300" marB="34300" anchor="ctr"/>
                </a:tc>
                <a:tc>
                  <a:txBody>
                    <a:bodyPr/>
                    <a:lstStyle/>
                    <a:p>
                      <a:pPr marL="0" marR="0" lvl="0" indent="0" algn="ctr" rtl="0">
                        <a:spcBef>
                          <a:spcPts val="0"/>
                        </a:spcBef>
                        <a:spcAft>
                          <a:spcPts val="0"/>
                        </a:spcAft>
                        <a:buNone/>
                      </a:pPr>
                      <a:r>
                        <a:rPr lang="en" sz="1500" b="1" u="none" strike="noStrike" cap="none">
                          <a:solidFill>
                            <a:srgbClr val="102649"/>
                          </a:solidFill>
                          <a:latin typeface="Libre Franklin"/>
                          <a:ea typeface="Libre Franklin"/>
                          <a:cs typeface="Libre Franklin"/>
                          <a:sym typeface="Libre Franklin"/>
                        </a:rPr>
                        <a:t>Percent BELOW Proficient and Distinguished </a:t>
                      </a:r>
                      <a:endParaRPr sz="1500" b="1" u="none" strike="noStrike" cap="none">
                        <a:solidFill>
                          <a:srgbClr val="102649"/>
                        </a:solidFill>
                        <a:latin typeface="Libre Franklin"/>
                        <a:ea typeface="Libre Franklin"/>
                        <a:cs typeface="Libre Franklin"/>
                        <a:sym typeface="Libre Franklin"/>
                      </a:endParaRPr>
                    </a:p>
                  </a:txBody>
                  <a:tcPr marL="68600" marR="68600" marT="34300" marB="34300"/>
                </a:tc>
                <a:extLst>
                  <a:ext uri="{0D108BD9-81ED-4DB2-BD59-A6C34878D82A}">
                    <a16:rowId xmlns:a16="http://schemas.microsoft.com/office/drawing/2014/main" val="10000"/>
                  </a:ext>
                </a:extLst>
              </a:tr>
              <a:tr h="385275">
                <a:tc>
                  <a:txBody>
                    <a:bodyPr/>
                    <a:lstStyle/>
                    <a:p>
                      <a:pPr marL="0" marR="0" lvl="0" indent="0" algn="ctr" rtl="0">
                        <a:spcBef>
                          <a:spcPts val="0"/>
                        </a:spcBef>
                        <a:spcAft>
                          <a:spcPts val="0"/>
                        </a:spcAft>
                        <a:buNone/>
                      </a:pPr>
                      <a:r>
                        <a:rPr lang="en" sz="1500" b="1" u="none" strike="noStrike" cap="none">
                          <a:solidFill>
                            <a:srgbClr val="102649"/>
                          </a:solidFill>
                          <a:latin typeface="Libre Franklin"/>
                          <a:ea typeface="Libre Franklin"/>
                          <a:cs typeface="Libre Franklin"/>
                          <a:sym typeface="Libre Franklin"/>
                        </a:rPr>
                        <a:t>2016</a:t>
                      </a:r>
                      <a:endParaRPr sz="1500" b="1" u="none" strike="noStrike" cap="none">
                        <a:solidFill>
                          <a:srgbClr val="102649"/>
                        </a:solidFill>
                        <a:latin typeface="Libre Franklin"/>
                        <a:ea typeface="Libre Franklin"/>
                        <a:cs typeface="Libre Franklin"/>
                        <a:sym typeface="Libre Franklin"/>
                      </a:endParaRPr>
                    </a:p>
                  </a:txBody>
                  <a:tcPr marL="68600" marR="68600" marT="34300" marB="34300"/>
                </a:tc>
                <a:tc>
                  <a:txBody>
                    <a:bodyPr/>
                    <a:lstStyle/>
                    <a:p>
                      <a:pPr marL="0" marR="0" lvl="0" indent="0" algn="ctr" rtl="0">
                        <a:spcBef>
                          <a:spcPts val="0"/>
                        </a:spcBef>
                        <a:spcAft>
                          <a:spcPts val="0"/>
                        </a:spcAft>
                        <a:buNone/>
                      </a:pPr>
                      <a:r>
                        <a:rPr lang="en" sz="1500">
                          <a:solidFill>
                            <a:srgbClr val="102649"/>
                          </a:solidFill>
                          <a:latin typeface="Libre Franklin"/>
                          <a:ea typeface="Libre Franklin"/>
                          <a:cs typeface="Libre Franklin"/>
                          <a:sym typeface="Libre Franklin"/>
                        </a:rPr>
                        <a:t>46.3</a:t>
                      </a:r>
                      <a:r>
                        <a:rPr lang="en" sz="1500" u="none" strike="noStrike" cap="none">
                          <a:solidFill>
                            <a:srgbClr val="102649"/>
                          </a:solidFill>
                          <a:latin typeface="Libre Franklin"/>
                          <a:ea typeface="Libre Franklin"/>
                          <a:cs typeface="Libre Franklin"/>
                          <a:sym typeface="Libre Franklin"/>
                        </a:rPr>
                        <a:t>%</a:t>
                      </a:r>
                      <a:endParaRPr sz="1500" u="none" strike="noStrike" cap="none">
                        <a:solidFill>
                          <a:srgbClr val="102649"/>
                        </a:solidFill>
                        <a:latin typeface="Libre Franklin"/>
                        <a:ea typeface="Libre Franklin"/>
                        <a:cs typeface="Libre Franklin"/>
                        <a:sym typeface="Libre Franklin"/>
                      </a:endParaRPr>
                    </a:p>
                  </a:txBody>
                  <a:tcPr marL="68600" marR="68600" marT="34300" marB="34300"/>
                </a:tc>
                <a:extLst>
                  <a:ext uri="{0D108BD9-81ED-4DB2-BD59-A6C34878D82A}">
                    <a16:rowId xmlns:a16="http://schemas.microsoft.com/office/drawing/2014/main" val="10001"/>
                  </a:ext>
                </a:extLst>
              </a:tr>
              <a:tr h="390625">
                <a:tc>
                  <a:txBody>
                    <a:bodyPr/>
                    <a:lstStyle/>
                    <a:p>
                      <a:pPr marL="0" marR="0" lvl="0" indent="0" algn="ctr" rtl="0">
                        <a:spcBef>
                          <a:spcPts val="0"/>
                        </a:spcBef>
                        <a:spcAft>
                          <a:spcPts val="0"/>
                        </a:spcAft>
                        <a:buNone/>
                      </a:pPr>
                      <a:r>
                        <a:rPr lang="en" sz="1500" b="1" u="none" strike="noStrike" cap="none">
                          <a:solidFill>
                            <a:srgbClr val="102649"/>
                          </a:solidFill>
                          <a:latin typeface="Libre Franklin"/>
                          <a:ea typeface="Libre Franklin"/>
                          <a:cs typeface="Libre Franklin"/>
                          <a:sym typeface="Libre Franklin"/>
                        </a:rPr>
                        <a:t>2017</a:t>
                      </a:r>
                      <a:endParaRPr sz="1500" b="1" u="none" strike="noStrike" cap="none">
                        <a:solidFill>
                          <a:srgbClr val="102649"/>
                        </a:solidFill>
                        <a:latin typeface="Libre Franklin"/>
                        <a:ea typeface="Libre Franklin"/>
                        <a:cs typeface="Libre Franklin"/>
                        <a:sym typeface="Libre Franklin"/>
                      </a:endParaRPr>
                    </a:p>
                  </a:txBody>
                  <a:tcPr marL="68600" marR="68600" marT="34300" marB="34300"/>
                </a:tc>
                <a:tc>
                  <a:txBody>
                    <a:bodyPr/>
                    <a:lstStyle/>
                    <a:p>
                      <a:pPr marL="0" marR="0" lvl="0" indent="0" algn="ctr" rtl="0">
                        <a:spcBef>
                          <a:spcPts val="0"/>
                        </a:spcBef>
                        <a:spcAft>
                          <a:spcPts val="0"/>
                        </a:spcAft>
                        <a:buNone/>
                      </a:pPr>
                      <a:r>
                        <a:rPr lang="en" sz="1500">
                          <a:solidFill>
                            <a:srgbClr val="102649"/>
                          </a:solidFill>
                          <a:latin typeface="Libre Franklin"/>
                          <a:ea typeface="Libre Franklin"/>
                          <a:cs typeface="Libre Franklin"/>
                          <a:sym typeface="Libre Franklin"/>
                        </a:rPr>
                        <a:t>44.2</a:t>
                      </a:r>
                      <a:r>
                        <a:rPr lang="en" sz="1500" u="none" strike="noStrike" cap="none">
                          <a:solidFill>
                            <a:srgbClr val="102649"/>
                          </a:solidFill>
                          <a:latin typeface="Libre Franklin"/>
                          <a:ea typeface="Libre Franklin"/>
                          <a:cs typeface="Libre Franklin"/>
                          <a:sym typeface="Libre Franklin"/>
                        </a:rPr>
                        <a:t>%</a:t>
                      </a:r>
                      <a:endParaRPr sz="1500" u="none" strike="noStrike" cap="none">
                        <a:solidFill>
                          <a:srgbClr val="102649"/>
                        </a:solidFill>
                        <a:latin typeface="Libre Franklin"/>
                        <a:ea typeface="Libre Franklin"/>
                        <a:cs typeface="Libre Franklin"/>
                        <a:sym typeface="Libre Franklin"/>
                      </a:endParaRPr>
                    </a:p>
                  </a:txBody>
                  <a:tcPr marL="68600" marR="68600" marT="34300" marB="34300"/>
                </a:tc>
                <a:extLst>
                  <a:ext uri="{0D108BD9-81ED-4DB2-BD59-A6C34878D82A}">
                    <a16:rowId xmlns:a16="http://schemas.microsoft.com/office/drawing/2014/main" val="10002"/>
                  </a:ext>
                </a:extLst>
              </a:tr>
              <a:tr h="390625">
                <a:tc>
                  <a:txBody>
                    <a:bodyPr/>
                    <a:lstStyle/>
                    <a:p>
                      <a:pPr marL="0" marR="0" lvl="0" indent="0" algn="ctr" rtl="0">
                        <a:spcBef>
                          <a:spcPts val="0"/>
                        </a:spcBef>
                        <a:spcAft>
                          <a:spcPts val="0"/>
                        </a:spcAft>
                        <a:buNone/>
                      </a:pPr>
                      <a:r>
                        <a:rPr lang="en" sz="1500" b="1" u="none" strike="noStrike" cap="none">
                          <a:solidFill>
                            <a:srgbClr val="102649"/>
                          </a:solidFill>
                          <a:latin typeface="Libre Franklin"/>
                          <a:ea typeface="Libre Franklin"/>
                          <a:cs typeface="Libre Franklin"/>
                          <a:sym typeface="Libre Franklin"/>
                        </a:rPr>
                        <a:t>2018</a:t>
                      </a:r>
                      <a:endParaRPr sz="1500" b="1" u="none" strike="noStrike" cap="none">
                        <a:solidFill>
                          <a:srgbClr val="102649"/>
                        </a:solidFill>
                        <a:latin typeface="Libre Franklin"/>
                        <a:ea typeface="Libre Franklin"/>
                        <a:cs typeface="Libre Franklin"/>
                        <a:sym typeface="Libre Franklin"/>
                      </a:endParaRPr>
                    </a:p>
                  </a:txBody>
                  <a:tcPr marL="68600" marR="68600" marT="34300" marB="34300"/>
                </a:tc>
                <a:tc>
                  <a:txBody>
                    <a:bodyPr/>
                    <a:lstStyle/>
                    <a:p>
                      <a:pPr marL="0" marR="0" lvl="0" indent="0" algn="ctr" rtl="0">
                        <a:spcBef>
                          <a:spcPts val="0"/>
                        </a:spcBef>
                        <a:spcAft>
                          <a:spcPts val="0"/>
                        </a:spcAft>
                        <a:buNone/>
                      </a:pPr>
                      <a:r>
                        <a:rPr lang="en" sz="1500">
                          <a:solidFill>
                            <a:srgbClr val="102649"/>
                          </a:solidFill>
                          <a:latin typeface="Libre Franklin"/>
                          <a:ea typeface="Libre Franklin"/>
                          <a:cs typeface="Libre Franklin"/>
                          <a:sym typeface="Libre Franklin"/>
                        </a:rPr>
                        <a:t>47.7</a:t>
                      </a:r>
                      <a:r>
                        <a:rPr lang="en" sz="1500" u="none" strike="noStrike" cap="none">
                          <a:solidFill>
                            <a:srgbClr val="102649"/>
                          </a:solidFill>
                          <a:latin typeface="Libre Franklin"/>
                          <a:ea typeface="Libre Franklin"/>
                          <a:cs typeface="Libre Franklin"/>
                          <a:sym typeface="Libre Franklin"/>
                        </a:rPr>
                        <a:t>%</a:t>
                      </a:r>
                      <a:endParaRPr sz="1500" u="none" strike="noStrike" cap="none">
                        <a:solidFill>
                          <a:srgbClr val="102649"/>
                        </a:solidFill>
                        <a:latin typeface="Libre Franklin"/>
                        <a:ea typeface="Libre Franklin"/>
                        <a:cs typeface="Libre Franklin"/>
                        <a:sym typeface="Libre Franklin"/>
                      </a:endParaRPr>
                    </a:p>
                  </a:txBody>
                  <a:tcPr marL="68600" marR="68600" marT="34300" marB="34300"/>
                </a:tc>
                <a:extLst>
                  <a:ext uri="{0D108BD9-81ED-4DB2-BD59-A6C34878D82A}">
                    <a16:rowId xmlns:a16="http://schemas.microsoft.com/office/drawing/2014/main" val="10003"/>
                  </a:ext>
                </a:extLst>
              </a:tr>
              <a:tr h="390625">
                <a:tc>
                  <a:txBody>
                    <a:bodyPr/>
                    <a:lstStyle/>
                    <a:p>
                      <a:pPr marL="0" marR="0" lvl="0" indent="0" algn="ctr" rtl="0">
                        <a:spcBef>
                          <a:spcPts val="0"/>
                        </a:spcBef>
                        <a:spcAft>
                          <a:spcPts val="0"/>
                        </a:spcAft>
                        <a:buNone/>
                      </a:pPr>
                      <a:r>
                        <a:rPr lang="en" sz="1500" b="1" u="none" strike="noStrike" cap="none">
                          <a:solidFill>
                            <a:srgbClr val="102649"/>
                          </a:solidFill>
                          <a:latin typeface="Libre Franklin"/>
                          <a:ea typeface="Libre Franklin"/>
                          <a:cs typeface="Libre Franklin"/>
                          <a:sym typeface="Libre Franklin"/>
                        </a:rPr>
                        <a:t>2019</a:t>
                      </a:r>
                      <a:endParaRPr sz="1500" b="1" u="none" strike="noStrike" cap="none">
                        <a:solidFill>
                          <a:srgbClr val="102649"/>
                        </a:solidFill>
                        <a:latin typeface="Libre Franklin"/>
                        <a:ea typeface="Libre Franklin"/>
                        <a:cs typeface="Libre Franklin"/>
                        <a:sym typeface="Libre Franklin"/>
                      </a:endParaRPr>
                    </a:p>
                  </a:txBody>
                  <a:tcPr marL="68600" marR="68600" marT="34300" marB="34300"/>
                </a:tc>
                <a:tc>
                  <a:txBody>
                    <a:bodyPr/>
                    <a:lstStyle/>
                    <a:p>
                      <a:pPr marL="0" marR="0" lvl="0" indent="0" algn="ctr" rtl="0">
                        <a:spcBef>
                          <a:spcPts val="0"/>
                        </a:spcBef>
                        <a:spcAft>
                          <a:spcPts val="0"/>
                        </a:spcAft>
                        <a:buNone/>
                      </a:pPr>
                      <a:r>
                        <a:rPr lang="en" sz="1500">
                          <a:solidFill>
                            <a:srgbClr val="102649"/>
                          </a:solidFill>
                          <a:latin typeface="Libre Franklin"/>
                          <a:ea typeface="Libre Franklin"/>
                          <a:cs typeface="Libre Franklin"/>
                          <a:sym typeface="Libre Franklin"/>
                        </a:rPr>
                        <a:t>47.7</a:t>
                      </a:r>
                      <a:r>
                        <a:rPr lang="en" sz="1500" u="none" strike="noStrike" cap="none">
                          <a:solidFill>
                            <a:srgbClr val="102649"/>
                          </a:solidFill>
                          <a:latin typeface="Libre Franklin"/>
                          <a:ea typeface="Libre Franklin"/>
                          <a:cs typeface="Libre Franklin"/>
                          <a:sym typeface="Libre Franklin"/>
                        </a:rPr>
                        <a:t>%</a:t>
                      </a:r>
                      <a:endParaRPr sz="1500" u="none" strike="noStrike" cap="none">
                        <a:solidFill>
                          <a:srgbClr val="102649"/>
                        </a:solidFill>
                        <a:latin typeface="Libre Franklin"/>
                        <a:ea typeface="Libre Franklin"/>
                        <a:cs typeface="Libre Franklin"/>
                        <a:sym typeface="Libre Franklin"/>
                      </a:endParaRPr>
                    </a:p>
                  </a:txBody>
                  <a:tcPr marL="68600" marR="68600" marT="34300" marB="34300"/>
                </a:tc>
                <a:extLst>
                  <a:ext uri="{0D108BD9-81ED-4DB2-BD59-A6C34878D82A}">
                    <a16:rowId xmlns:a16="http://schemas.microsoft.com/office/drawing/2014/main" val="10004"/>
                  </a:ext>
                </a:extLst>
              </a:tr>
              <a:tr h="434350">
                <a:tc>
                  <a:txBody>
                    <a:bodyPr/>
                    <a:lstStyle/>
                    <a:p>
                      <a:pPr marL="0" marR="0" lvl="0" indent="0" algn="ctr" rtl="0">
                        <a:spcBef>
                          <a:spcPts val="0"/>
                        </a:spcBef>
                        <a:spcAft>
                          <a:spcPts val="0"/>
                        </a:spcAft>
                        <a:buNone/>
                      </a:pPr>
                      <a:r>
                        <a:rPr lang="en" sz="1500" b="1" u="none" strike="noStrike" cap="none">
                          <a:solidFill>
                            <a:srgbClr val="102649"/>
                          </a:solidFill>
                          <a:latin typeface="Libre Franklin"/>
                          <a:ea typeface="Libre Franklin"/>
                          <a:cs typeface="Libre Franklin"/>
                          <a:sym typeface="Libre Franklin"/>
                        </a:rPr>
                        <a:t>2020</a:t>
                      </a:r>
                      <a:endParaRPr sz="1100">
                        <a:latin typeface="Libre Franklin"/>
                        <a:ea typeface="Libre Franklin"/>
                        <a:cs typeface="Libre Franklin"/>
                        <a:sym typeface="Libre Franklin"/>
                      </a:endParaRPr>
                    </a:p>
                  </a:txBody>
                  <a:tcPr marL="68600" marR="68600" marT="34300" marB="3430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 sz="1200" i="0" u="none" strike="noStrike" cap="none">
                          <a:solidFill>
                            <a:schemeClr val="dk1"/>
                          </a:solidFill>
                          <a:latin typeface="Libre Franklin"/>
                          <a:ea typeface="Libre Franklin"/>
                          <a:cs typeface="Libre Franklin"/>
                          <a:sym typeface="Libre Franklin"/>
                        </a:rPr>
                        <a:t>NO TESTING due to Federal Waiver/</a:t>
                      </a:r>
                      <a:endParaRPr sz="900">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400"/>
                        <a:buFont typeface="Arial"/>
                        <a:buNone/>
                      </a:pPr>
                      <a:r>
                        <a:rPr lang="en" sz="1200" i="0" u="none" strike="noStrike" cap="none">
                          <a:solidFill>
                            <a:schemeClr val="dk1"/>
                          </a:solidFill>
                          <a:latin typeface="Libre Franklin"/>
                          <a:ea typeface="Libre Franklin"/>
                          <a:cs typeface="Libre Franklin"/>
                          <a:sym typeface="Libre Franklin"/>
                        </a:rPr>
                        <a:t>Covid-19 Emergency</a:t>
                      </a:r>
                      <a:endParaRPr sz="900">
                        <a:latin typeface="Libre Franklin"/>
                        <a:ea typeface="Libre Franklin"/>
                        <a:cs typeface="Libre Franklin"/>
                        <a:sym typeface="Libre Franklin"/>
                      </a:endParaRPr>
                    </a:p>
                  </a:txBody>
                  <a:tcPr marL="68600" marR="68600" marT="34300" marB="34300"/>
                </a:tc>
                <a:extLst>
                  <a:ext uri="{0D108BD9-81ED-4DB2-BD59-A6C34878D82A}">
                    <a16:rowId xmlns:a16="http://schemas.microsoft.com/office/drawing/2014/main" val="10005"/>
                  </a:ext>
                </a:extLst>
              </a:tr>
              <a:tr h="390625">
                <a:tc>
                  <a:txBody>
                    <a:bodyPr/>
                    <a:lstStyle/>
                    <a:p>
                      <a:pPr marL="0" marR="0" lvl="0" indent="0" algn="ctr" rtl="0">
                        <a:spcBef>
                          <a:spcPts val="0"/>
                        </a:spcBef>
                        <a:spcAft>
                          <a:spcPts val="0"/>
                        </a:spcAft>
                        <a:buNone/>
                      </a:pPr>
                      <a:r>
                        <a:rPr lang="en" sz="1500" b="1" u="none" strike="noStrike" cap="none">
                          <a:solidFill>
                            <a:srgbClr val="102649"/>
                          </a:solidFill>
                          <a:latin typeface="Libre Franklin"/>
                          <a:ea typeface="Libre Franklin"/>
                          <a:cs typeface="Libre Franklin"/>
                          <a:sym typeface="Libre Franklin"/>
                        </a:rPr>
                        <a:t>2021</a:t>
                      </a:r>
                      <a:endParaRPr sz="1100">
                        <a:latin typeface="Libre Franklin"/>
                        <a:ea typeface="Libre Franklin"/>
                        <a:cs typeface="Libre Franklin"/>
                        <a:sym typeface="Libre Franklin"/>
                      </a:endParaRPr>
                    </a:p>
                  </a:txBody>
                  <a:tcPr marL="68600" marR="68600" marT="34300" marB="34300"/>
                </a:tc>
                <a:tc>
                  <a:txBody>
                    <a:bodyPr/>
                    <a:lstStyle/>
                    <a:p>
                      <a:pPr marL="0" marR="0" lvl="0" indent="0" algn="ctr" rtl="0">
                        <a:spcBef>
                          <a:spcPts val="0"/>
                        </a:spcBef>
                        <a:spcAft>
                          <a:spcPts val="0"/>
                        </a:spcAft>
                        <a:buNone/>
                      </a:pPr>
                      <a:r>
                        <a:rPr lang="en" sz="1500">
                          <a:solidFill>
                            <a:srgbClr val="102649"/>
                          </a:solidFill>
                          <a:latin typeface="Libre Franklin"/>
                          <a:ea typeface="Libre Franklin"/>
                          <a:cs typeface="Libre Franklin"/>
                          <a:sym typeface="Libre Franklin"/>
                        </a:rPr>
                        <a:t>70.2</a:t>
                      </a:r>
                      <a:r>
                        <a:rPr lang="en" sz="1500" u="none" strike="noStrike" cap="none">
                          <a:solidFill>
                            <a:srgbClr val="102649"/>
                          </a:solidFill>
                          <a:latin typeface="Libre Franklin"/>
                          <a:ea typeface="Libre Franklin"/>
                          <a:cs typeface="Libre Franklin"/>
                          <a:sym typeface="Libre Franklin"/>
                        </a:rPr>
                        <a:t>%</a:t>
                      </a:r>
                      <a:endParaRPr sz="1100">
                        <a:latin typeface="Libre Franklin"/>
                        <a:ea typeface="Libre Franklin"/>
                        <a:cs typeface="Libre Franklin"/>
                        <a:sym typeface="Libre Franklin"/>
                      </a:endParaRPr>
                    </a:p>
                  </a:txBody>
                  <a:tcPr marL="68600" marR="68600" marT="34300" marB="34300"/>
                </a:tc>
                <a:extLst>
                  <a:ext uri="{0D108BD9-81ED-4DB2-BD59-A6C34878D82A}">
                    <a16:rowId xmlns:a16="http://schemas.microsoft.com/office/drawing/2014/main" val="10006"/>
                  </a:ext>
                </a:extLst>
              </a:tr>
              <a:tr h="390625">
                <a:tc>
                  <a:txBody>
                    <a:bodyPr/>
                    <a:lstStyle/>
                    <a:p>
                      <a:pPr marL="0" marR="0" lvl="0" indent="0" algn="ctr" rtl="0">
                        <a:spcBef>
                          <a:spcPts val="0"/>
                        </a:spcBef>
                        <a:spcAft>
                          <a:spcPts val="0"/>
                        </a:spcAft>
                        <a:buNone/>
                      </a:pPr>
                      <a:r>
                        <a:rPr lang="en" sz="1500" b="1">
                          <a:solidFill>
                            <a:srgbClr val="102649"/>
                          </a:solidFill>
                          <a:latin typeface="Libre Franklin"/>
                          <a:ea typeface="Libre Franklin"/>
                          <a:cs typeface="Libre Franklin"/>
                          <a:sym typeface="Libre Franklin"/>
                        </a:rPr>
                        <a:t>2022</a:t>
                      </a:r>
                      <a:endParaRPr sz="1500" b="1" u="none" strike="noStrike" cap="none">
                        <a:solidFill>
                          <a:srgbClr val="102649"/>
                        </a:solidFill>
                        <a:latin typeface="Libre Franklin"/>
                        <a:ea typeface="Libre Franklin"/>
                        <a:cs typeface="Libre Franklin"/>
                        <a:sym typeface="Libre Franklin"/>
                      </a:endParaRPr>
                    </a:p>
                  </a:txBody>
                  <a:tcPr marL="68600" marR="68600" marT="34300" marB="34300"/>
                </a:tc>
                <a:tc>
                  <a:txBody>
                    <a:bodyPr/>
                    <a:lstStyle/>
                    <a:p>
                      <a:pPr marL="0" marR="0" lvl="0" indent="0" algn="ctr" rtl="0">
                        <a:spcBef>
                          <a:spcPts val="0"/>
                        </a:spcBef>
                        <a:spcAft>
                          <a:spcPts val="0"/>
                        </a:spcAft>
                        <a:buNone/>
                      </a:pPr>
                      <a:r>
                        <a:rPr lang="en" sz="1500">
                          <a:solidFill>
                            <a:srgbClr val="102649"/>
                          </a:solidFill>
                          <a:latin typeface="Libre Franklin"/>
                          <a:ea typeface="Libre Franklin"/>
                          <a:cs typeface="Libre Franklin"/>
                          <a:sym typeface="Libre Franklin"/>
                        </a:rPr>
                        <a:t>55%</a:t>
                      </a:r>
                      <a:endParaRPr sz="1500" u="none" strike="noStrike" cap="none">
                        <a:solidFill>
                          <a:srgbClr val="102649"/>
                        </a:solidFill>
                        <a:latin typeface="Libre Franklin"/>
                        <a:ea typeface="Libre Franklin"/>
                        <a:cs typeface="Libre Franklin"/>
                        <a:sym typeface="Libre Franklin"/>
                      </a:endParaRPr>
                    </a:p>
                  </a:txBody>
                  <a:tcPr marL="68600" marR="68600" marT="34300" marB="34300"/>
                </a:tc>
                <a:extLst>
                  <a:ext uri="{0D108BD9-81ED-4DB2-BD59-A6C34878D82A}">
                    <a16:rowId xmlns:a16="http://schemas.microsoft.com/office/drawing/2014/main" val="10007"/>
                  </a:ext>
                </a:extLst>
              </a:tr>
              <a:tr h="390625">
                <a:tc>
                  <a:txBody>
                    <a:bodyPr/>
                    <a:lstStyle/>
                    <a:p>
                      <a:pPr marL="0" marR="0" lvl="0" indent="0" algn="ctr" rtl="0">
                        <a:spcBef>
                          <a:spcPts val="0"/>
                        </a:spcBef>
                        <a:spcAft>
                          <a:spcPts val="0"/>
                        </a:spcAft>
                        <a:buNone/>
                      </a:pPr>
                      <a:r>
                        <a:rPr lang="en" sz="1500" b="1">
                          <a:solidFill>
                            <a:srgbClr val="102649"/>
                          </a:solidFill>
                          <a:latin typeface="Libre Franklin"/>
                          <a:ea typeface="Libre Franklin"/>
                          <a:cs typeface="Libre Franklin"/>
                          <a:sym typeface="Libre Franklin"/>
                        </a:rPr>
                        <a:t>2023</a:t>
                      </a:r>
                      <a:endParaRPr sz="1500" b="1">
                        <a:solidFill>
                          <a:srgbClr val="102649"/>
                        </a:solidFill>
                        <a:latin typeface="Libre Franklin"/>
                        <a:ea typeface="Libre Franklin"/>
                        <a:cs typeface="Libre Franklin"/>
                        <a:sym typeface="Libre Franklin"/>
                      </a:endParaRPr>
                    </a:p>
                  </a:txBody>
                  <a:tcPr marL="68600" marR="68600" marT="34300" marB="34300"/>
                </a:tc>
                <a:tc>
                  <a:txBody>
                    <a:bodyPr/>
                    <a:lstStyle/>
                    <a:p>
                      <a:pPr marL="0" marR="0" lvl="0" indent="0" algn="ctr" rtl="0">
                        <a:spcBef>
                          <a:spcPts val="0"/>
                        </a:spcBef>
                        <a:spcAft>
                          <a:spcPts val="0"/>
                        </a:spcAft>
                        <a:buNone/>
                      </a:pPr>
                      <a:r>
                        <a:rPr lang="en" sz="1500" dirty="0">
                          <a:solidFill>
                            <a:srgbClr val="102649"/>
                          </a:solidFill>
                          <a:latin typeface="Libre Franklin"/>
                          <a:ea typeface="Libre Franklin"/>
                          <a:cs typeface="Libre Franklin"/>
                          <a:sym typeface="Libre Franklin"/>
                        </a:rPr>
                        <a:t>54%</a:t>
                      </a:r>
                      <a:endParaRPr sz="1500" dirty="0">
                        <a:solidFill>
                          <a:srgbClr val="102649"/>
                        </a:solidFill>
                        <a:latin typeface="Libre Franklin"/>
                        <a:ea typeface="Libre Franklin"/>
                        <a:cs typeface="Libre Franklin"/>
                        <a:sym typeface="Libre Franklin"/>
                      </a:endParaRPr>
                    </a:p>
                  </a:txBody>
                  <a:tcPr marL="68600" marR="68600" marT="34300" marB="34300"/>
                </a:tc>
                <a:extLst>
                  <a:ext uri="{0D108BD9-81ED-4DB2-BD59-A6C34878D82A}">
                    <a16:rowId xmlns:a16="http://schemas.microsoft.com/office/drawing/2014/main" val="10008"/>
                  </a:ext>
                </a:extLst>
              </a:tr>
            </a:tbl>
          </a:graphicData>
        </a:graphic>
      </p:graphicFrame>
      <p:sp>
        <p:nvSpPr>
          <p:cNvPr id="340" name="Google Shape;340;p54">
            <a:extLst>
              <a:ext uri="{C183D7F6-B498-43B3-948B-1728B52AA6E4}">
                <adec:decorative xmlns:adec="http://schemas.microsoft.com/office/drawing/2017/decorative" val="1"/>
              </a:ext>
            </a:extLst>
          </p:cNvPr>
          <p:cNvSpPr/>
          <p:nvPr/>
        </p:nvSpPr>
        <p:spPr>
          <a:xfrm>
            <a:off x="114092" y="4596425"/>
            <a:ext cx="7003800" cy="30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900" b="0" i="0" u="none" strike="noStrike" cap="none">
                <a:solidFill>
                  <a:schemeClr val="lt1"/>
                </a:solidFill>
                <a:latin typeface="Libre Franklin"/>
                <a:ea typeface="Libre Franklin"/>
                <a:cs typeface="Libre Franklin"/>
                <a:sym typeface="Libre Franklin"/>
              </a:rPr>
              <a:t>Kentucky Department of Education. (2019). Kentucky School Report Card. Retrieved from</a:t>
            </a:r>
            <a:r>
              <a:rPr lang="en" sz="600" b="0" i="0" u="none" strike="noStrike" cap="none">
                <a:solidFill>
                  <a:schemeClr val="lt1"/>
                </a:solidFill>
                <a:latin typeface="Libre Franklin"/>
                <a:ea typeface="Libre Franklin"/>
                <a:cs typeface="Libre Franklin"/>
                <a:sym typeface="Libre Franklin"/>
              </a:rPr>
              <a:t>:  </a:t>
            </a:r>
            <a:r>
              <a:rPr lang="en" sz="600" b="0" i="0" u="sng" strike="noStrike" cap="none">
                <a:solidFill>
                  <a:schemeClr val="lt1"/>
                </a:solidFill>
                <a:latin typeface="Libre Franklin"/>
                <a:ea typeface="Libre Franklin"/>
                <a:cs typeface="Libre Franklin"/>
                <a:sym typeface="Libre Franklin"/>
                <a:hlinkClick r:id="rId3">
                  <a:extLst>
                    <a:ext uri="{A12FA001-AC4F-418D-AE19-62706E023703}">
                      <ahyp:hlinkClr xmlns:ahyp="http://schemas.microsoft.com/office/drawing/2018/hyperlinkcolor" val="tx"/>
                    </a:ext>
                  </a:extLst>
                </a:hlinkClick>
              </a:rPr>
              <a:t>https://www.kyschoolreportcard.com/organization/20/academic_performance/assessment_performance/state_assessments_accountability?year=2019</a:t>
            </a:r>
            <a:r>
              <a:rPr lang="en" sz="600" b="0" i="0" u="none" strike="noStrike" cap="none">
                <a:solidFill>
                  <a:schemeClr val="lt1"/>
                </a:solidFill>
                <a:latin typeface="Libre Franklin"/>
                <a:ea typeface="Libre Franklin"/>
                <a:cs typeface="Libre Franklin"/>
                <a:sym typeface="Libre Franklin"/>
              </a:rPr>
              <a:t> </a:t>
            </a:r>
            <a:endParaRPr sz="1100"/>
          </a:p>
        </p:txBody>
      </p:sp>
      <p:sp>
        <p:nvSpPr>
          <p:cNvPr id="341" name="Google Shape;341;p54">
            <a:extLst>
              <a:ext uri="{C183D7F6-B498-43B3-948B-1728B52AA6E4}">
                <adec:decorative xmlns:adec="http://schemas.microsoft.com/office/drawing/2017/decorative" val="1"/>
              </a:ext>
            </a:extLst>
          </p:cNvPr>
          <p:cNvSpPr/>
          <p:nvPr/>
        </p:nvSpPr>
        <p:spPr>
          <a:xfrm>
            <a:off x="4571999" y="1160850"/>
            <a:ext cx="4464900" cy="28218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800" b="1" u="sng">
                <a:solidFill>
                  <a:srgbClr val="102649"/>
                </a:solidFill>
                <a:latin typeface="Libre Franklin"/>
                <a:ea typeface="Libre Franklin"/>
                <a:cs typeface="Libre Franklin"/>
                <a:sym typeface="Libre Franklin"/>
              </a:rPr>
              <a:t>Significance of Third-Grade Reading Proficiency</a:t>
            </a:r>
            <a:endParaRPr sz="1100"/>
          </a:p>
          <a:p>
            <a:pPr marL="342900" marR="0" lvl="0" indent="-311150" algn="l" rtl="0">
              <a:spcBef>
                <a:spcPts val="700"/>
              </a:spcBef>
              <a:spcAft>
                <a:spcPts val="0"/>
              </a:spcAft>
              <a:buClr>
                <a:srgbClr val="102649"/>
              </a:buClr>
              <a:buSzPts val="1500"/>
              <a:buFont typeface="Libre Franklin"/>
              <a:buChar char="•"/>
            </a:pPr>
            <a:r>
              <a:rPr lang="en" sz="1500">
                <a:solidFill>
                  <a:srgbClr val="102649"/>
                </a:solidFill>
                <a:latin typeface="Libre Franklin"/>
                <a:ea typeface="Libre Franklin"/>
                <a:cs typeface="Libre Franklin"/>
                <a:sym typeface="Libre Franklin"/>
              </a:rPr>
              <a:t>More likely to have continued academic success</a:t>
            </a:r>
            <a:endParaRPr sz="800">
              <a:latin typeface="Libre Franklin"/>
              <a:ea typeface="Libre Franklin"/>
              <a:cs typeface="Libre Franklin"/>
              <a:sym typeface="Libre Franklin"/>
            </a:endParaRPr>
          </a:p>
          <a:p>
            <a:pPr marL="342900" marR="0" lvl="0" indent="-311150" algn="l" rtl="0">
              <a:spcBef>
                <a:spcPts val="500"/>
              </a:spcBef>
              <a:spcAft>
                <a:spcPts val="0"/>
              </a:spcAft>
              <a:buClr>
                <a:srgbClr val="102649"/>
              </a:buClr>
              <a:buSzPts val="1500"/>
              <a:buFont typeface="Libre Franklin"/>
              <a:buChar char="•"/>
            </a:pPr>
            <a:r>
              <a:rPr lang="en" sz="1500">
                <a:solidFill>
                  <a:srgbClr val="102649"/>
                </a:solidFill>
                <a:latin typeface="Libre Franklin"/>
                <a:ea typeface="Libre Franklin"/>
                <a:cs typeface="Libre Franklin"/>
                <a:sym typeface="Libre Franklin"/>
              </a:rPr>
              <a:t>Less likely to have problems with attendance, dropout rate and juvenile crime</a:t>
            </a:r>
            <a:endParaRPr sz="800">
              <a:latin typeface="Libre Franklin"/>
              <a:ea typeface="Libre Franklin"/>
              <a:cs typeface="Libre Franklin"/>
              <a:sym typeface="Libre Franklin"/>
            </a:endParaRPr>
          </a:p>
          <a:p>
            <a:pPr marL="342900" marR="0" lvl="0" indent="-311150" algn="l" rtl="0">
              <a:spcBef>
                <a:spcPts val="500"/>
              </a:spcBef>
              <a:spcAft>
                <a:spcPts val="0"/>
              </a:spcAft>
              <a:buClr>
                <a:srgbClr val="102649"/>
              </a:buClr>
              <a:buSzPts val="1500"/>
              <a:buFont typeface="Libre Franklin"/>
              <a:buChar char="•"/>
            </a:pPr>
            <a:r>
              <a:rPr lang="en" sz="1500">
                <a:solidFill>
                  <a:srgbClr val="102649"/>
                </a:solidFill>
                <a:latin typeface="Libre Franklin"/>
                <a:ea typeface="Libre Franklin"/>
                <a:cs typeface="Libre Franklin"/>
                <a:sym typeface="Libre Franklin"/>
              </a:rPr>
              <a:t>More likely to feel higher self-esteem and feelings of adequacy</a:t>
            </a:r>
            <a:endParaRPr sz="800">
              <a:latin typeface="Libre Franklin"/>
              <a:ea typeface="Libre Franklin"/>
              <a:cs typeface="Libre Franklin"/>
              <a:sym typeface="Libre Franklin"/>
            </a:endParaRPr>
          </a:p>
          <a:p>
            <a:pPr marL="342900" marR="0" lvl="0" indent="-311150" algn="l" rtl="0">
              <a:spcBef>
                <a:spcPts val="500"/>
              </a:spcBef>
              <a:spcAft>
                <a:spcPts val="0"/>
              </a:spcAft>
              <a:buClr>
                <a:srgbClr val="102649"/>
              </a:buClr>
              <a:buSzPts val="1500"/>
              <a:buFont typeface="Libre Franklin"/>
              <a:buChar char="•"/>
            </a:pPr>
            <a:r>
              <a:rPr lang="en" sz="1500">
                <a:solidFill>
                  <a:srgbClr val="102649"/>
                </a:solidFill>
                <a:latin typeface="Libre Franklin"/>
                <a:ea typeface="Libre Franklin"/>
                <a:cs typeface="Libre Franklin"/>
                <a:sym typeface="Libre Franklin"/>
              </a:rPr>
              <a:t>More likely to break the cycle of intergenerational poverty</a:t>
            </a:r>
            <a:endParaRPr sz="800">
              <a:latin typeface="Libre Franklin"/>
              <a:ea typeface="Libre Franklin"/>
              <a:cs typeface="Libre Franklin"/>
              <a:sym typeface="Libre Franklin"/>
            </a:endParaRPr>
          </a:p>
        </p:txBody>
      </p:sp>
      <p:sp>
        <p:nvSpPr>
          <p:cNvPr id="342" name="Google Shape;342;p54">
            <a:extLst>
              <a:ext uri="{C183D7F6-B498-43B3-948B-1728B52AA6E4}">
                <adec:decorative xmlns:adec="http://schemas.microsoft.com/office/drawing/2017/decorative" val="1"/>
              </a:ext>
            </a:extLst>
          </p:cNvPr>
          <p:cNvSpPr txBox="1">
            <a:spLocks noGrp="1"/>
          </p:cNvSpPr>
          <p:nvPr>
            <p:ph type="title"/>
          </p:nvPr>
        </p:nvSpPr>
        <p:spPr>
          <a:xfrm>
            <a:off x="2888982" y="135873"/>
            <a:ext cx="7886700" cy="9942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rgbClr val="007780"/>
              </a:buClr>
              <a:buSzPts val="3300"/>
              <a:buFont typeface="Libre Franklin Medium"/>
              <a:buNone/>
            </a:pPr>
            <a:r>
              <a:rPr lang="en" sz="3500" dirty="0"/>
              <a:t>Why Early Literacy?</a:t>
            </a:r>
            <a:endParaRPr sz="3500" dirty="0"/>
          </a:p>
        </p:txBody>
      </p:sp>
      <p:sp>
        <p:nvSpPr>
          <p:cNvPr id="343" name="Google Shape;343;p54">
            <a:extLst>
              <a:ext uri="{C183D7F6-B498-43B3-948B-1728B52AA6E4}">
                <adec:decorative xmlns:adec="http://schemas.microsoft.com/office/drawing/2017/decorative" val="1"/>
              </a:ext>
            </a:extLst>
          </p:cNvPr>
          <p:cNvSpPr/>
          <p:nvPr/>
        </p:nvSpPr>
        <p:spPr>
          <a:xfrm>
            <a:off x="114100" y="209500"/>
            <a:ext cx="4563000" cy="3924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800" b="1">
                <a:solidFill>
                  <a:srgbClr val="102649"/>
                </a:solidFill>
                <a:latin typeface="Libre Franklin"/>
                <a:ea typeface="Libre Franklin"/>
                <a:cs typeface="Libre Franklin"/>
                <a:sym typeface="Libre Franklin"/>
              </a:rPr>
              <a:t>KY Reading  Proficiency Results</a:t>
            </a:r>
            <a:endParaRPr sz="1800" b="1">
              <a:solidFill>
                <a:srgbClr val="102649"/>
              </a:solidFill>
              <a:latin typeface="Libre Franklin"/>
              <a:ea typeface="Libre Franklin"/>
              <a:cs typeface="Libre Franklin"/>
              <a:sym typeface="Libre Frankl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1">
                                            <p:txEl>
                                              <p:pRg st="0" end="0"/>
                                            </p:txEl>
                                          </p:spTgt>
                                        </p:tgtEl>
                                        <p:attrNameLst>
                                          <p:attrName>style.visibility</p:attrName>
                                        </p:attrNameLst>
                                      </p:cBhvr>
                                      <p:to>
                                        <p:strVal val="visible"/>
                                      </p:to>
                                    </p:set>
                                    <p:animEffect transition="in" filter="fade">
                                      <p:cBhvr>
                                        <p:cTn id="7" dur="1000"/>
                                        <p:tgtEl>
                                          <p:spTgt spid="3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1">
                                            <p:txEl>
                                              <p:pRg st="1" end="1"/>
                                            </p:txEl>
                                          </p:spTgt>
                                        </p:tgtEl>
                                        <p:attrNameLst>
                                          <p:attrName>style.visibility</p:attrName>
                                        </p:attrNameLst>
                                      </p:cBhvr>
                                      <p:to>
                                        <p:strVal val="visible"/>
                                      </p:to>
                                    </p:set>
                                    <p:animEffect transition="in" filter="fade">
                                      <p:cBhvr>
                                        <p:cTn id="12" dur="1000"/>
                                        <p:tgtEl>
                                          <p:spTgt spid="3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1">
                                            <p:txEl>
                                              <p:pRg st="2" end="2"/>
                                            </p:txEl>
                                          </p:spTgt>
                                        </p:tgtEl>
                                        <p:attrNameLst>
                                          <p:attrName>style.visibility</p:attrName>
                                        </p:attrNameLst>
                                      </p:cBhvr>
                                      <p:to>
                                        <p:strVal val="visible"/>
                                      </p:to>
                                    </p:set>
                                    <p:animEffect transition="in" filter="fade">
                                      <p:cBhvr>
                                        <p:cTn id="17" dur="1000"/>
                                        <p:tgtEl>
                                          <p:spTgt spid="34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1">
                                            <p:txEl>
                                              <p:pRg st="3" end="3"/>
                                            </p:txEl>
                                          </p:spTgt>
                                        </p:tgtEl>
                                        <p:attrNameLst>
                                          <p:attrName>style.visibility</p:attrName>
                                        </p:attrNameLst>
                                      </p:cBhvr>
                                      <p:to>
                                        <p:strVal val="visible"/>
                                      </p:to>
                                    </p:set>
                                    <p:animEffect transition="in" filter="fade">
                                      <p:cBhvr>
                                        <p:cTn id="22" dur="1000"/>
                                        <p:tgtEl>
                                          <p:spTgt spid="34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1">
                                            <p:txEl>
                                              <p:pRg st="4" end="4"/>
                                            </p:txEl>
                                          </p:spTgt>
                                        </p:tgtEl>
                                        <p:attrNameLst>
                                          <p:attrName>style.visibility</p:attrName>
                                        </p:attrNameLst>
                                      </p:cBhvr>
                                      <p:to>
                                        <p:strVal val="visible"/>
                                      </p:to>
                                    </p:set>
                                    <p:animEffect transition="in" filter="fade">
                                      <p:cBhvr>
                                        <p:cTn id="27" dur="1000"/>
                                        <p:tgtEl>
                                          <p:spTgt spid="34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9"/>
                                        </p:tgtEl>
                                        <p:attrNameLst>
                                          <p:attrName>style.visibility</p:attrName>
                                        </p:attrNameLst>
                                      </p:cBhvr>
                                      <p:to>
                                        <p:strVal val="visible"/>
                                      </p:to>
                                    </p:set>
                                    <p:animEffect transition="in" filter="fade">
                                      <p:cBhvr>
                                        <p:cTn id="32" dur="1000"/>
                                        <p:tgtEl>
                                          <p:spTgt spid="339"/>
                                        </p:tgtEl>
                                      </p:cBhvr>
                                    </p:animEffect>
                                  </p:childTnLst>
                                </p:cTn>
                              </p:par>
                              <p:par>
                                <p:cTn id="33" presetID="10" presetClass="entr" presetSubtype="0" fill="hold" nodeType="withEffect">
                                  <p:stCondLst>
                                    <p:cond delay="0"/>
                                  </p:stCondLst>
                                  <p:childTnLst>
                                    <p:set>
                                      <p:cBhvr>
                                        <p:cTn id="34" dur="1" fill="hold">
                                          <p:stCondLst>
                                            <p:cond delay="0"/>
                                          </p:stCondLst>
                                        </p:cTn>
                                        <p:tgtEl>
                                          <p:spTgt spid="343"/>
                                        </p:tgtEl>
                                        <p:attrNameLst>
                                          <p:attrName>style.visibility</p:attrName>
                                        </p:attrNameLst>
                                      </p:cBhvr>
                                      <p:to>
                                        <p:strVal val="visible"/>
                                      </p:to>
                                    </p:set>
                                    <p:animEffect transition="in" filter="fade">
                                      <p:cBhvr>
                                        <p:cTn id="35" dur="1000"/>
                                        <p:tgtEl>
                                          <p:spTgt spid="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5"/>
          <p:cNvSpPr txBox="1">
            <a:spLocks noGrp="1"/>
          </p:cNvSpPr>
          <p:nvPr>
            <p:ph type="title"/>
          </p:nvPr>
        </p:nvSpPr>
        <p:spPr>
          <a:xfrm>
            <a:off x="284875" y="15825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dirty="0">
              <a:latin typeface="Franklin Gothic"/>
              <a:ea typeface="Franklin Gothic"/>
              <a:cs typeface="Franklin Gothic"/>
              <a:sym typeface="Franklin Gothic"/>
            </a:endParaRPr>
          </a:p>
          <a:p>
            <a:pPr marL="0" lvl="0" indent="0" algn="l" rtl="0">
              <a:spcBef>
                <a:spcPts val="0"/>
              </a:spcBef>
              <a:spcAft>
                <a:spcPts val="0"/>
              </a:spcAft>
              <a:buNone/>
            </a:pPr>
            <a:r>
              <a:rPr lang="en" sz="5400" b="1" dirty="0">
                <a:latin typeface="Franklin Gothic"/>
                <a:ea typeface="Franklin Gothic"/>
                <a:cs typeface="Franklin Gothic"/>
                <a:sym typeface="Franklin Gothic"/>
              </a:rPr>
              <a:t>Current Data for </a:t>
            </a:r>
            <a:endParaRPr sz="5400" b="1" dirty="0">
              <a:latin typeface="Franklin Gothic"/>
              <a:ea typeface="Franklin Gothic"/>
              <a:cs typeface="Franklin Gothic"/>
              <a:sym typeface="Franklin Gothic"/>
            </a:endParaRPr>
          </a:p>
          <a:p>
            <a:pPr marL="0" lvl="0" indent="0" algn="l" rtl="0">
              <a:spcBef>
                <a:spcPts val="0"/>
              </a:spcBef>
              <a:spcAft>
                <a:spcPts val="0"/>
              </a:spcAft>
              <a:buNone/>
            </a:pPr>
            <a:r>
              <a:rPr lang="en" sz="5400" b="1" dirty="0">
                <a:latin typeface="Franklin Gothic"/>
                <a:ea typeface="Franklin Gothic"/>
                <a:cs typeface="Franklin Gothic"/>
                <a:sym typeface="Franklin Gothic"/>
              </a:rPr>
              <a:t>Reading in KY</a:t>
            </a:r>
            <a:endParaRPr sz="5400" b="1" dirty="0">
              <a:latin typeface="Franklin Gothic"/>
              <a:ea typeface="Franklin Gothic"/>
              <a:cs typeface="Franklin Gothic"/>
              <a:sym typeface="Franklin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6"/>
          <p:cNvSpPr txBox="1">
            <a:spLocks noGrp="1"/>
          </p:cNvSpPr>
          <p:nvPr>
            <p:ph type="title"/>
          </p:nvPr>
        </p:nvSpPr>
        <p:spPr>
          <a:xfrm>
            <a:off x="366822" y="614825"/>
            <a:ext cx="3308400" cy="994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007780"/>
              </a:buClr>
              <a:buSzPts val="2970"/>
              <a:buFont typeface="Libre Franklin Medium"/>
              <a:buNone/>
            </a:pPr>
            <a:r>
              <a:rPr lang="en" sz="3600" b="1" dirty="0">
                <a:latin typeface="Franklin Gothic" panose="020B0604020202020204" charset="0"/>
                <a:ea typeface="Libre Franklin"/>
                <a:cs typeface="Libre Franklin"/>
                <a:sym typeface="Libre Franklin"/>
              </a:rPr>
              <a:t>What about Grade 8 reading in KY?</a:t>
            </a:r>
            <a:endParaRPr sz="3600" b="1" dirty="0">
              <a:latin typeface="Franklin Gothic" panose="020B0604020202020204" charset="0"/>
              <a:ea typeface="Libre Franklin"/>
              <a:cs typeface="Libre Franklin"/>
              <a:sym typeface="Libre Franklin"/>
            </a:endParaRPr>
          </a:p>
        </p:txBody>
      </p:sp>
      <p:sp>
        <p:nvSpPr>
          <p:cNvPr id="355" name="Google Shape;355;p56"/>
          <p:cNvSpPr txBox="1"/>
          <p:nvPr/>
        </p:nvSpPr>
        <p:spPr>
          <a:xfrm>
            <a:off x="135925" y="4779775"/>
            <a:ext cx="6305100" cy="300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chemeClr val="lt1"/>
                </a:solidFill>
                <a:latin typeface="Libre Franklin"/>
                <a:ea typeface="Libre Franklin"/>
                <a:cs typeface="Libre Franklin"/>
                <a:sym typeface="Libre Franklin"/>
              </a:rPr>
              <a:t>Kentucky Department of Education. (2023). Kentucky School Report Card.</a:t>
            </a:r>
            <a:endParaRPr sz="900">
              <a:solidFill>
                <a:schemeClr val="lt1"/>
              </a:solidFill>
              <a:latin typeface="Libre Franklin"/>
              <a:ea typeface="Libre Franklin"/>
              <a:cs typeface="Libre Franklin"/>
              <a:sym typeface="Libre Franklin"/>
            </a:endParaRPr>
          </a:p>
          <a:p>
            <a:pPr marL="0" marR="0" lvl="0" indent="0" algn="l" rtl="0">
              <a:spcBef>
                <a:spcPts val="0"/>
              </a:spcBef>
              <a:spcAft>
                <a:spcPts val="0"/>
              </a:spcAft>
              <a:buNone/>
            </a:pPr>
            <a:r>
              <a:rPr lang="en" sz="600">
                <a:solidFill>
                  <a:schemeClr val="lt1"/>
                </a:solidFill>
                <a:latin typeface="Libre Franklin"/>
                <a:ea typeface="Libre Franklin"/>
                <a:cs typeface="Libre Franklin"/>
                <a:sym typeface="Libre Franklin"/>
              </a:rPr>
              <a:t> Retrieved from: </a:t>
            </a:r>
            <a:r>
              <a:rPr lang="en" sz="600" u="sng">
                <a:solidFill>
                  <a:schemeClr val="lt1"/>
                </a:solidFill>
                <a:latin typeface="Libre Franklin"/>
                <a:ea typeface="Libre Franklin"/>
                <a:cs typeface="Libre Franklin"/>
                <a:sym typeface="Libre Franklin"/>
                <a:hlinkClick r:id="rId3">
                  <a:extLst>
                    <a:ext uri="{A12FA001-AC4F-418D-AE19-62706E023703}">
                      <ahyp:hlinkClr xmlns:ahyp="http://schemas.microsoft.com/office/drawing/2018/hyperlinkcolor" val="tx"/>
                    </a:ext>
                  </a:extLst>
                </a:hlinkClick>
              </a:rPr>
              <a:t>https://www.kyschoolreportcard.com/organization/20/academic_performance/assessment_performance/state_assessments_accountability?year=2019</a:t>
            </a:r>
            <a:r>
              <a:rPr lang="en" sz="600">
                <a:solidFill>
                  <a:schemeClr val="lt1"/>
                </a:solidFill>
                <a:latin typeface="Libre Franklin"/>
                <a:ea typeface="Libre Franklin"/>
                <a:cs typeface="Libre Franklin"/>
                <a:sym typeface="Libre Franklin"/>
              </a:rPr>
              <a:t> </a:t>
            </a:r>
            <a:endParaRPr sz="800">
              <a:solidFill>
                <a:schemeClr val="lt1"/>
              </a:solidFill>
              <a:latin typeface="Libre Franklin"/>
              <a:ea typeface="Libre Franklin"/>
              <a:cs typeface="Libre Franklin"/>
              <a:sym typeface="Libre Franklin"/>
            </a:endParaRPr>
          </a:p>
        </p:txBody>
      </p:sp>
      <p:graphicFrame>
        <p:nvGraphicFramePr>
          <p:cNvPr id="356" name="Google Shape;356;p56"/>
          <p:cNvGraphicFramePr/>
          <p:nvPr>
            <p:extLst>
              <p:ext uri="{D42A27DB-BD31-4B8C-83A1-F6EECF244321}">
                <p14:modId xmlns:p14="http://schemas.microsoft.com/office/powerpoint/2010/main" val="3095972226"/>
              </p:ext>
            </p:extLst>
          </p:nvPr>
        </p:nvGraphicFramePr>
        <p:xfrm>
          <a:off x="4081112" y="687783"/>
          <a:ext cx="4719825" cy="3425527"/>
        </p:xfrm>
        <a:graphic>
          <a:graphicData uri="http://schemas.openxmlformats.org/drawingml/2006/table">
            <a:tbl>
              <a:tblPr firstRow="1">
                <a:noFill/>
                <a:tableStyleId>{804FC444-A235-47F1-8460-04742503A8E0}</a:tableStyleId>
              </a:tblPr>
              <a:tblGrid>
                <a:gridCol w="1596050">
                  <a:extLst>
                    <a:ext uri="{9D8B030D-6E8A-4147-A177-3AD203B41FA5}">
                      <a16:colId xmlns:a16="http://schemas.microsoft.com/office/drawing/2014/main" val="20000"/>
                    </a:ext>
                  </a:extLst>
                </a:gridCol>
                <a:gridCol w="1579825">
                  <a:extLst>
                    <a:ext uri="{9D8B030D-6E8A-4147-A177-3AD203B41FA5}">
                      <a16:colId xmlns:a16="http://schemas.microsoft.com/office/drawing/2014/main" val="20001"/>
                    </a:ext>
                  </a:extLst>
                </a:gridCol>
                <a:gridCol w="1543950">
                  <a:extLst>
                    <a:ext uri="{9D8B030D-6E8A-4147-A177-3AD203B41FA5}">
                      <a16:colId xmlns:a16="http://schemas.microsoft.com/office/drawing/2014/main" val="20002"/>
                    </a:ext>
                  </a:extLst>
                </a:gridCol>
              </a:tblGrid>
              <a:tr h="574450">
                <a:tc>
                  <a:txBody>
                    <a:bodyPr/>
                    <a:lstStyle/>
                    <a:p>
                      <a:pPr marL="88900" marR="88900" lvl="0" indent="0" algn="ctr" rtl="0">
                        <a:lnSpc>
                          <a:spcPct val="80000"/>
                        </a:lnSpc>
                        <a:spcBef>
                          <a:spcPts val="0"/>
                        </a:spcBef>
                        <a:spcAft>
                          <a:spcPts val="0"/>
                        </a:spcAft>
                        <a:buNone/>
                      </a:pPr>
                      <a:r>
                        <a:rPr lang="en" b="1" dirty="0">
                          <a:solidFill>
                            <a:srgbClr val="102649"/>
                          </a:solidFill>
                          <a:latin typeface="Franklin Gothic"/>
                          <a:ea typeface="Franklin Gothic"/>
                          <a:cs typeface="Franklin Gothic"/>
                          <a:sym typeface="Franklin Gothic"/>
                        </a:rPr>
                        <a:t>Subgroup</a:t>
                      </a:r>
                      <a:r>
                        <a:rPr lang="en" dirty="0">
                          <a:latin typeface="Franklin Gothic"/>
                          <a:ea typeface="Franklin Gothic"/>
                          <a:cs typeface="Franklin Gothic"/>
                          <a:sym typeface="Franklin Gothic"/>
                        </a:rPr>
                        <a:t>​</a:t>
                      </a:r>
                      <a:endParaRPr dirty="0">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0" marR="88900" lvl="0" indent="0" algn="ctr" rtl="0">
                        <a:lnSpc>
                          <a:spcPct val="80000"/>
                        </a:lnSpc>
                        <a:spcBef>
                          <a:spcPts val="0"/>
                        </a:spcBef>
                        <a:spcAft>
                          <a:spcPts val="0"/>
                        </a:spcAft>
                        <a:buNone/>
                      </a:pPr>
                      <a:r>
                        <a:rPr lang="en" sz="1200" b="1" dirty="0">
                          <a:solidFill>
                            <a:srgbClr val="102649"/>
                          </a:solidFill>
                          <a:latin typeface="Franklin Gothic"/>
                          <a:ea typeface="Franklin Gothic"/>
                          <a:cs typeface="Franklin Gothic"/>
                          <a:sym typeface="Franklin Gothic"/>
                        </a:rPr>
                        <a:t>Total percentage reading BELOW proficiency (2022)</a:t>
                      </a:r>
                      <a:endParaRPr sz="1200" dirty="0">
                        <a:latin typeface="Franklin Gothic"/>
                        <a:ea typeface="Franklin Gothic"/>
                        <a:cs typeface="Franklin Gothic"/>
                        <a:sym typeface="Franklin Gothic"/>
                      </a:endParaRPr>
                    </a:p>
                  </a:txBody>
                  <a:tcPr marL="91425" marR="91425" marT="91425" marB="91425"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0" marR="88900" lvl="0" indent="0" algn="ctr" rtl="0">
                        <a:lnSpc>
                          <a:spcPct val="80000"/>
                        </a:lnSpc>
                        <a:spcBef>
                          <a:spcPts val="0"/>
                        </a:spcBef>
                        <a:spcAft>
                          <a:spcPts val="0"/>
                        </a:spcAft>
                        <a:buNone/>
                      </a:pPr>
                      <a:r>
                        <a:rPr lang="en" sz="1200" b="1">
                          <a:solidFill>
                            <a:srgbClr val="102649"/>
                          </a:solidFill>
                          <a:latin typeface="Franklin Gothic"/>
                          <a:ea typeface="Franklin Gothic"/>
                          <a:cs typeface="Franklin Gothic"/>
                          <a:sym typeface="Franklin Gothic"/>
                        </a:rPr>
                        <a:t>Total percentage reading BELOW proficiency (2023)</a:t>
                      </a:r>
                      <a:endParaRPr sz="1200" b="1">
                        <a:solidFill>
                          <a:srgbClr val="102649"/>
                        </a:solidFill>
                        <a:latin typeface="Franklin Gothic"/>
                        <a:ea typeface="Franklin Gothic"/>
                        <a:cs typeface="Franklin Gothic"/>
                        <a:sym typeface="Franklin Gothic"/>
                      </a:endParaRPr>
                    </a:p>
                  </a:txBody>
                  <a:tcPr marL="91425" marR="91425" marT="91425" marB="91425"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57925">
                <a:tc>
                  <a:txBody>
                    <a:bodyPr/>
                    <a:lstStyle/>
                    <a:p>
                      <a:pPr marL="88900" marR="88900" lvl="0" indent="0" algn="ctr" rtl="0">
                        <a:lnSpc>
                          <a:spcPct val="80000"/>
                        </a:lnSpc>
                        <a:spcBef>
                          <a:spcPts val="0"/>
                        </a:spcBef>
                        <a:spcAft>
                          <a:spcPts val="0"/>
                        </a:spcAft>
                        <a:buNone/>
                      </a:pPr>
                      <a:r>
                        <a:rPr lang="en" b="1">
                          <a:solidFill>
                            <a:srgbClr val="102649"/>
                          </a:solidFill>
                          <a:latin typeface="Franklin Gothic"/>
                          <a:ea typeface="Franklin Gothic"/>
                          <a:cs typeface="Franklin Gothic"/>
                          <a:sym typeface="Franklin Gothic"/>
                        </a:rPr>
                        <a:t>Black</a:t>
                      </a:r>
                      <a:r>
                        <a:rPr lang="en" b="1">
                          <a:latin typeface="Franklin Gothic"/>
                          <a:ea typeface="Franklin Gothic"/>
                          <a:cs typeface="Franklin Gothic"/>
                          <a:sym typeface="Franklin Gothic"/>
                        </a:rPr>
                        <a:t>​/African- American</a:t>
                      </a:r>
                      <a:endParaRPr b="1">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0" marR="88900" lvl="0" indent="0" algn="ctr" rtl="0">
                        <a:lnSpc>
                          <a:spcPct val="80000"/>
                        </a:lnSpc>
                        <a:spcBef>
                          <a:spcPts val="0"/>
                        </a:spcBef>
                        <a:spcAft>
                          <a:spcPts val="0"/>
                        </a:spcAft>
                        <a:buNone/>
                      </a:pPr>
                      <a:r>
                        <a:rPr lang="en" sz="2300" b="1">
                          <a:solidFill>
                            <a:srgbClr val="102649"/>
                          </a:solidFill>
                          <a:latin typeface="Franklin Gothic"/>
                          <a:ea typeface="Franklin Gothic"/>
                          <a:cs typeface="Franklin Gothic"/>
                          <a:sym typeface="Franklin Gothic"/>
                        </a:rPr>
                        <a:t>78%</a:t>
                      </a:r>
                      <a:r>
                        <a:rPr lang="en" sz="2300">
                          <a:latin typeface="Franklin Gothic"/>
                          <a:ea typeface="Franklin Gothic"/>
                          <a:cs typeface="Franklin Gothic"/>
                          <a:sym typeface="Franklin Gothic"/>
                        </a:rPr>
                        <a:t>​</a:t>
                      </a:r>
                      <a:endParaRPr sz="2300">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300" b="1">
                          <a:solidFill>
                            <a:srgbClr val="102649"/>
                          </a:solidFill>
                          <a:latin typeface="Franklin Gothic"/>
                          <a:ea typeface="Franklin Gothic"/>
                          <a:cs typeface="Franklin Gothic"/>
                          <a:sym typeface="Franklin Gothic"/>
                        </a:rPr>
                        <a:t>77%</a:t>
                      </a:r>
                      <a:endParaRPr sz="2300" b="1">
                        <a:solidFill>
                          <a:srgbClr val="102649"/>
                        </a:solidFill>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03325">
                <a:tc>
                  <a:txBody>
                    <a:bodyPr/>
                    <a:lstStyle/>
                    <a:p>
                      <a:pPr marL="88900" marR="88900" lvl="0" indent="0" algn="ctr" rtl="0">
                        <a:lnSpc>
                          <a:spcPct val="80000"/>
                        </a:lnSpc>
                        <a:spcBef>
                          <a:spcPts val="0"/>
                        </a:spcBef>
                        <a:spcAft>
                          <a:spcPts val="0"/>
                        </a:spcAft>
                        <a:buNone/>
                      </a:pPr>
                      <a:r>
                        <a:rPr lang="en" b="1">
                          <a:solidFill>
                            <a:srgbClr val="102649"/>
                          </a:solidFill>
                          <a:latin typeface="Franklin Gothic"/>
                          <a:ea typeface="Franklin Gothic"/>
                          <a:cs typeface="Franklin Gothic"/>
                          <a:sym typeface="Franklin Gothic"/>
                        </a:rPr>
                        <a:t>Economically Disadvantaged</a:t>
                      </a:r>
                      <a:r>
                        <a:rPr lang="en">
                          <a:latin typeface="Franklin Gothic"/>
                          <a:ea typeface="Franklin Gothic"/>
                          <a:cs typeface="Franklin Gothic"/>
                          <a:sym typeface="Franklin Gothic"/>
                        </a:rPr>
                        <a:t>​</a:t>
                      </a:r>
                      <a:endParaRPr>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0" marR="88900" lvl="0" indent="0" algn="ctr" rtl="0">
                        <a:lnSpc>
                          <a:spcPct val="80000"/>
                        </a:lnSpc>
                        <a:spcBef>
                          <a:spcPts val="0"/>
                        </a:spcBef>
                        <a:spcAft>
                          <a:spcPts val="0"/>
                        </a:spcAft>
                        <a:buNone/>
                      </a:pPr>
                      <a:r>
                        <a:rPr lang="en" sz="2300" b="1">
                          <a:solidFill>
                            <a:srgbClr val="102649"/>
                          </a:solidFill>
                          <a:latin typeface="Franklin Gothic"/>
                          <a:ea typeface="Franklin Gothic"/>
                          <a:cs typeface="Franklin Gothic"/>
                          <a:sym typeface="Franklin Gothic"/>
                        </a:rPr>
                        <a:t>66%</a:t>
                      </a:r>
                      <a:r>
                        <a:rPr lang="en" sz="2300">
                          <a:latin typeface="Franklin Gothic"/>
                          <a:ea typeface="Franklin Gothic"/>
                          <a:cs typeface="Franklin Gothic"/>
                          <a:sym typeface="Franklin Gothic"/>
                        </a:rPr>
                        <a:t>​</a:t>
                      </a:r>
                      <a:endParaRPr sz="2300">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300" b="1">
                          <a:solidFill>
                            <a:srgbClr val="102649"/>
                          </a:solidFill>
                          <a:latin typeface="Franklin Gothic"/>
                          <a:ea typeface="Franklin Gothic"/>
                          <a:cs typeface="Franklin Gothic"/>
                          <a:sym typeface="Franklin Gothic"/>
                        </a:rPr>
                        <a:t>66%</a:t>
                      </a:r>
                      <a:endParaRPr sz="2300" b="1">
                        <a:solidFill>
                          <a:srgbClr val="102649"/>
                        </a:solidFill>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03325">
                <a:tc>
                  <a:txBody>
                    <a:bodyPr/>
                    <a:lstStyle/>
                    <a:p>
                      <a:pPr marL="88900" marR="88900" lvl="0" indent="0" algn="ctr" rtl="0">
                        <a:lnSpc>
                          <a:spcPct val="80000"/>
                        </a:lnSpc>
                        <a:spcBef>
                          <a:spcPts val="0"/>
                        </a:spcBef>
                        <a:spcAft>
                          <a:spcPts val="0"/>
                        </a:spcAft>
                        <a:buNone/>
                      </a:pPr>
                      <a:r>
                        <a:rPr lang="en" b="1">
                          <a:solidFill>
                            <a:srgbClr val="102649"/>
                          </a:solidFill>
                          <a:latin typeface="Franklin Gothic"/>
                          <a:ea typeface="Franklin Gothic"/>
                          <a:cs typeface="Franklin Gothic"/>
                          <a:sym typeface="Franklin Gothic"/>
                        </a:rPr>
                        <a:t>English Learners</a:t>
                      </a:r>
                      <a:r>
                        <a:rPr lang="en">
                          <a:latin typeface="Franklin Gothic"/>
                          <a:ea typeface="Franklin Gothic"/>
                          <a:cs typeface="Franklin Gothic"/>
                          <a:sym typeface="Franklin Gothic"/>
                        </a:rPr>
                        <a:t>​</a:t>
                      </a:r>
                      <a:endParaRPr>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0" marR="88900" lvl="0" indent="0" algn="ctr" rtl="0">
                        <a:lnSpc>
                          <a:spcPct val="80000"/>
                        </a:lnSpc>
                        <a:spcBef>
                          <a:spcPts val="0"/>
                        </a:spcBef>
                        <a:spcAft>
                          <a:spcPts val="0"/>
                        </a:spcAft>
                        <a:buNone/>
                      </a:pPr>
                      <a:r>
                        <a:rPr lang="en" sz="2300" b="1">
                          <a:solidFill>
                            <a:srgbClr val="102649"/>
                          </a:solidFill>
                          <a:latin typeface="Franklin Gothic"/>
                          <a:ea typeface="Franklin Gothic"/>
                          <a:cs typeface="Franklin Gothic"/>
                          <a:sym typeface="Franklin Gothic"/>
                        </a:rPr>
                        <a:t>93%</a:t>
                      </a:r>
                      <a:r>
                        <a:rPr lang="en" sz="2300">
                          <a:latin typeface="Franklin Gothic"/>
                          <a:ea typeface="Franklin Gothic"/>
                          <a:cs typeface="Franklin Gothic"/>
                          <a:sym typeface="Franklin Gothic"/>
                        </a:rPr>
                        <a:t>​</a:t>
                      </a:r>
                      <a:endParaRPr sz="2300">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0" marR="88900" lvl="0" indent="0" algn="ctr" rtl="0">
                        <a:lnSpc>
                          <a:spcPct val="80000"/>
                        </a:lnSpc>
                        <a:spcBef>
                          <a:spcPts val="0"/>
                        </a:spcBef>
                        <a:spcAft>
                          <a:spcPts val="0"/>
                        </a:spcAft>
                        <a:buNone/>
                      </a:pPr>
                      <a:r>
                        <a:rPr lang="en" sz="2300" b="1">
                          <a:solidFill>
                            <a:srgbClr val="102649"/>
                          </a:solidFill>
                          <a:latin typeface="Franklin Gothic"/>
                          <a:ea typeface="Franklin Gothic"/>
                          <a:cs typeface="Franklin Gothic"/>
                          <a:sym typeface="Franklin Gothic"/>
                        </a:rPr>
                        <a:t>94%</a:t>
                      </a:r>
                      <a:endParaRPr sz="2300" b="1">
                        <a:solidFill>
                          <a:srgbClr val="102649"/>
                        </a:solidFill>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38975">
                <a:tc>
                  <a:txBody>
                    <a:bodyPr/>
                    <a:lstStyle/>
                    <a:p>
                      <a:pPr marL="88900" marR="88900" lvl="0" indent="0" algn="ctr" rtl="0">
                        <a:lnSpc>
                          <a:spcPct val="80000"/>
                        </a:lnSpc>
                        <a:spcBef>
                          <a:spcPts val="0"/>
                        </a:spcBef>
                        <a:spcAft>
                          <a:spcPts val="0"/>
                        </a:spcAft>
                        <a:buNone/>
                      </a:pPr>
                      <a:r>
                        <a:rPr lang="en" b="1">
                          <a:solidFill>
                            <a:srgbClr val="102649"/>
                          </a:solidFill>
                          <a:latin typeface="Franklin Gothic"/>
                          <a:ea typeface="Franklin Gothic"/>
                          <a:cs typeface="Franklin Gothic"/>
                          <a:sym typeface="Franklin Gothic"/>
                        </a:rPr>
                        <a:t>Hispanic</a:t>
                      </a:r>
                      <a:r>
                        <a:rPr lang="en">
                          <a:latin typeface="Franklin Gothic"/>
                          <a:ea typeface="Franklin Gothic"/>
                          <a:cs typeface="Franklin Gothic"/>
                          <a:sym typeface="Franklin Gothic"/>
                        </a:rPr>
                        <a:t>​/</a:t>
                      </a:r>
                      <a:r>
                        <a:rPr lang="en" b="1">
                          <a:latin typeface="Franklin Gothic"/>
                          <a:ea typeface="Franklin Gothic"/>
                          <a:cs typeface="Franklin Gothic"/>
                          <a:sym typeface="Franklin Gothic"/>
                        </a:rPr>
                        <a:t>Latinx</a:t>
                      </a:r>
                      <a:endParaRPr b="1">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0" marR="88900" lvl="0" indent="0" algn="ctr" rtl="0">
                        <a:lnSpc>
                          <a:spcPct val="80000"/>
                        </a:lnSpc>
                        <a:spcBef>
                          <a:spcPts val="0"/>
                        </a:spcBef>
                        <a:spcAft>
                          <a:spcPts val="0"/>
                        </a:spcAft>
                        <a:buNone/>
                      </a:pPr>
                      <a:r>
                        <a:rPr lang="en" sz="2300" b="1">
                          <a:solidFill>
                            <a:srgbClr val="102649"/>
                          </a:solidFill>
                          <a:latin typeface="Franklin Gothic"/>
                          <a:ea typeface="Franklin Gothic"/>
                          <a:cs typeface="Franklin Gothic"/>
                          <a:sym typeface="Franklin Gothic"/>
                        </a:rPr>
                        <a:t>65%</a:t>
                      </a:r>
                      <a:r>
                        <a:rPr lang="en" sz="2300">
                          <a:latin typeface="Franklin Gothic"/>
                          <a:ea typeface="Franklin Gothic"/>
                          <a:cs typeface="Franklin Gothic"/>
                          <a:sym typeface="Franklin Gothic"/>
                        </a:rPr>
                        <a:t>​</a:t>
                      </a:r>
                      <a:endParaRPr sz="2300">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300" b="1">
                          <a:solidFill>
                            <a:srgbClr val="102649"/>
                          </a:solidFill>
                          <a:latin typeface="Franklin Gothic"/>
                          <a:ea typeface="Franklin Gothic"/>
                          <a:cs typeface="Franklin Gothic"/>
                          <a:sym typeface="Franklin Gothic"/>
                        </a:rPr>
                        <a:t>66%</a:t>
                      </a:r>
                      <a:endParaRPr sz="2300" b="1">
                        <a:solidFill>
                          <a:srgbClr val="102649"/>
                        </a:solidFill>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533125">
                <a:tc>
                  <a:txBody>
                    <a:bodyPr/>
                    <a:lstStyle/>
                    <a:p>
                      <a:pPr marL="88900" marR="88900" lvl="0" indent="0" algn="ctr" rtl="0">
                        <a:lnSpc>
                          <a:spcPct val="80000"/>
                        </a:lnSpc>
                        <a:spcBef>
                          <a:spcPts val="0"/>
                        </a:spcBef>
                        <a:spcAft>
                          <a:spcPts val="0"/>
                        </a:spcAft>
                        <a:buNone/>
                      </a:pPr>
                      <a:r>
                        <a:rPr lang="en" b="1">
                          <a:solidFill>
                            <a:srgbClr val="102649"/>
                          </a:solidFill>
                          <a:latin typeface="Franklin Gothic"/>
                          <a:ea typeface="Franklin Gothic"/>
                          <a:cs typeface="Franklin Gothic"/>
                          <a:sym typeface="Franklin Gothic"/>
                        </a:rPr>
                        <a:t>Students With Disabilities (IEP)</a:t>
                      </a:r>
                      <a:r>
                        <a:rPr lang="en">
                          <a:latin typeface="Franklin Gothic"/>
                          <a:ea typeface="Franklin Gothic"/>
                          <a:cs typeface="Franklin Gothic"/>
                          <a:sym typeface="Franklin Gothic"/>
                        </a:rPr>
                        <a:t>​</a:t>
                      </a:r>
                      <a:endParaRPr>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0" marR="88900" lvl="0" indent="0" algn="ctr" rtl="0">
                        <a:lnSpc>
                          <a:spcPct val="80000"/>
                        </a:lnSpc>
                        <a:spcBef>
                          <a:spcPts val="0"/>
                        </a:spcBef>
                        <a:spcAft>
                          <a:spcPts val="0"/>
                        </a:spcAft>
                        <a:buNone/>
                      </a:pPr>
                      <a:r>
                        <a:rPr lang="en" sz="2300" b="1">
                          <a:solidFill>
                            <a:srgbClr val="102649"/>
                          </a:solidFill>
                          <a:latin typeface="Franklin Gothic"/>
                          <a:ea typeface="Franklin Gothic"/>
                          <a:cs typeface="Franklin Gothic"/>
                          <a:sym typeface="Franklin Gothic"/>
                        </a:rPr>
                        <a:t>85%</a:t>
                      </a:r>
                      <a:r>
                        <a:rPr lang="en" sz="2300">
                          <a:latin typeface="Franklin Gothic"/>
                          <a:ea typeface="Franklin Gothic"/>
                          <a:cs typeface="Franklin Gothic"/>
                          <a:sym typeface="Franklin Gothic"/>
                        </a:rPr>
                        <a:t>​</a:t>
                      </a:r>
                      <a:endParaRPr sz="2300">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0" marR="88900" lvl="0" indent="0" algn="ctr" rtl="0">
                        <a:lnSpc>
                          <a:spcPct val="80000"/>
                        </a:lnSpc>
                        <a:spcBef>
                          <a:spcPts val="0"/>
                        </a:spcBef>
                        <a:spcAft>
                          <a:spcPts val="0"/>
                        </a:spcAft>
                        <a:buNone/>
                      </a:pPr>
                      <a:r>
                        <a:rPr lang="en" sz="2300" b="1" dirty="0">
                          <a:solidFill>
                            <a:srgbClr val="102649"/>
                          </a:solidFill>
                          <a:latin typeface="Franklin Gothic"/>
                          <a:ea typeface="Franklin Gothic"/>
                          <a:cs typeface="Franklin Gothic"/>
                          <a:sym typeface="Franklin Gothic"/>
                        </a:rPr>
                        <a:t>86%</a:t>
                      </a:r>
                      <a:endParaRPr sz="2300" b="1" dirty="0">
                        <a:solidFill>
                          <a:srgbClr val="102649"/>
                        </a:solidFill>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357" name="Google Shape;357;p56"/>
          <p:cNvSpPr txBox="1"/>
          <p:nvPr/>
        </p:nvSpPr>
        <p:spPr>
          <a:xfrm>
            <a:off x="366825" y="1987875"/>
            <a:ext cx="3308400" cy="1970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0" b="1" dirty="0">
                <a:highlight>
                  <a:schemeClr val="accent4"/>
                </a:highlight>
                <a:latin typeface="Franklin Gothic" panose="020B0604020202020204" charset="0"/>
                <a:ea typeface="Libre Franklin"/>
                <a:cs typeface="Libre Franklin"/>
                <a:sym typeface="Libre Franklin"/>
              </a:rPr>
              <a:t>56%</a:t>
            </a:r>
            <a:r>
              <a:rPr lang="en" b="1" dirty="0">
                <a:highlight>
                  <a:schemeClr val="accent4"/>
                </a:highlight>
                <a:latin typeface="Franklin Gothic" panose="020B0604020202020204" charset="0"/>
                <a:ea typeface="Libre Franklin"/>
                <a:cs typeface="Libre Franklin"/>
                <a:sym typeface="Libre Franklin"/>
              </a:rPr>
              <a:t> </a:t>
            </a:r>
            <a:endParaRPr b="1" dirty="0">
              <a:highlight>
                <a:schemeClr val="accent4"/>
              </a:highlight>
              <a:latin typeface="Franklin Gothic" panose="020B0604020202020204" charset="0"/>
              <a:ea typeface="Libre Franklin"/>
              <a:cs typeface="Libre Franklin"/>
              <a:sym typeface="Libre Franklin"/>
            </a:endParaRPr>
          </a:p>
          <a:p>
            <a:pPr marL="0" lvl="0" indent="0" algn="ctr" rtl="0">
              <a:spcBef>
                <a:spcPts val="0"/>
              </a:spcBef>
              <a:spcAft>
                <a:spcPts val="0"/>
              </a:spcAft>
              <a:buNone/>
            </a:pPr>
            <a:r>
              <a:rPr lang="en" dirty="0">
                <a:latin typeface="Franklin Gothic" panose="020B0604020202020204" charset="0"/>
                <a:ea typeface="Libre Franklin"/>
                <a:cs typeface="Libre Franklin"/>
                <a:sym typeface="Libre Franklin"/>
              </a:rPr>
              <a:t>of Kentucky</a:t>
            </a:r>
            <a:r>
              <a:rPr lang="en" b="1" dirty="0">
                <a:latin typeface="Franklin Gothic" panose="020B0604020202020204" charset="0"/>
                <a:ea typeface="Libre Franklin"/>
                <a:cs typeface="Libre Franklin"/>
                <a:sym typeface="Libre Franklin"/>
              </a:rPr>
              <a:t> eighth graders</a:t>
            </a:r>
            <a:r>
              <a:rPr lang="en" dirty="0">
                <a:latin typeface="Franklin Gothic" panose="020B0604020202020204" charset="0"/>
                <a:ea typeface="Libre Franklin"/>
                <a:cs typeface="Libre Franklin"/>
                <a:sym typeface="Libre Franklin"/>
              </a:rPr>
              <a:t> were reading below proficiency in 2023.</a:t>
            </a:r>
            <a:endParaRPr dirty="0">
              <a:latin typeface="Franklin Gothic" panose="020B0604020202020204" charset="0"/>
              <a:ea typeface="Libre Franklin"/>
              <a:cs typeface="Libre Franklin"/>
              <a:sym typeface="Libre Franklin"/>
            </a:endParaRPr>
          </a:p>
          <a:p>
            <a:pPr marL="0" lvl="0" indent="0" algn="ctr" rtl="0">
              <a:spcBef>
                <a:spcPts val="0"/>
              </a:spcBef>
              <a:spcAft>
                <a:spcPts val="0"/>
              </a:spcAft>
              <a:buNone/>
            </a:pPr>
            <a:endParaRPr dirty="0">
              <a:latin typeface="Franklin Gothic" panose="020B0604020202020204" charset="0"/>
              <a:ea typeface="Libre Franklin"/>
              <a:cs typeface="Libre Franklin"/>
              <a:sym typeface="Libre Franklin"/>
            </a:endParaRPr>
          </a:p>
          <a:p>
            <a:pPr marL="0" lvl="0" indent="0" algn="ctr" rtl="0">
              <a:spcBef>
                <a:spcPts val="0"/>
              </a:spcBef>
              <a:spcAft>
                <a:spcPts val="0"/>
              </a:spcAft>
              <a:buNone/>
            </a:pPr>
            <a:r>
              <a:rPr lang="en" dirty="0">
                <a:latin typeface="Franklin Gothic" panose="020B0604020202020204" charset="0"/>
                <a:ea typeface="Libre Franklin"/>
                <a:cs typeface="Libre Franklin"/>
                <a:sym typeface="Libre Franklin"/>
              </a:rPr>
              <a:t>(55% were below proficient in 2022.)</a:t>
            </a:r>
            <a:endParaRPr dirty="0">
              <a:latin typeface="Franklin Gothic" panose="020B0604020202020204" charset="0"/>
              <a:ea typeface="Libre Franklin"/>
              <a:cs typeface="Libre Franklin"/>
              <a:sym typeface="Libre Franklin"/>
            </a:endParaRPr>
          </a:p>
        </p:txBody>
      </p:sp>
      <p:sp>
        <p:nvSpPr>
          <p:cNvPr id="3" name="TextBox 2">
            <a:extLst>
              <a:ext uri="{FF2B5EF4-FFF2-40B4-BE49-F238E27FC236}">
                <a16:creationId xmlns:a16="http://schemas.microsoft.com/office/drawing/2014/main" id="{077069D8-AA3F-2120-C8E3-71CD60CF53AD}"/>
              </a:ext>
            </a:extLst>
          </p:cNvPr>
          <p:cNvSpPr txBox="1"/>
          <p:nvPr/>
        </p:nvSpPr>
        <p:spPr>
          <a:xfrm>
            <a:off x="4228937" y="207661"/>
            <a:ext cx="4572000" cy="437043"/>
          </a:xfrm>
          <a:prstGeom prst="rect">
            <a:avLst/>
          </a:prstGeom>
          <a:noFill/>
        </p:spPr>
        <p:txBody>
          <a:bodyPr wrap="square">
            <a:spAutoFit/>
          </a:bodyPr>
          <a:lstStyle/>
          <a:p>
            <a:pPr marL="88900" marR="88900" lvl="0" indent="0" algn="ctr" rtl="0">
              <a:lnSpc>
                <a:spcPct val="80000"/>
              </a:lnSpc>
              <a:spcBef>
                <a:spcPts val="0"/>
              </a:spcBef>
              <a:spcAft>
                <a:spcPts val="0"/>
              </a:spcAft>
              <a:buNone/>
            </a:pPr>
            <a:r>
              <a:rPr lang="en-US" sz="1400" b="1" dirty="0">
                <a:solidFill>
                  <a:srgbClr val="45818E"/>
                </a:solidFill>
                <a:latin typeface="Franklin Gothic"/>
                <a:ea typeface="Franklin Gothic"/>
                <a:cs typeface="Franklin Gothic"/>
                <a:sym typeface="Franklin Gothic"/>
              </a:rPr>
              <a:t>Grade 8 KSA Reading Scores by </a:t>
            </a:r>
            <a:r>
              <a:rPr lang="en-US" sz="1400" dirty="0">
                <a:latin typeface="Franklin Gothic"/>
                <a:ea typeface="Franklin Gothic"/>
                <a:cs typeface="Franklin Gothic"/>
                <a:sym typeface="Franklin Gothic"/>
              </a:rPr>
              <a:t>​</a:t>
            </a:r>
          </a:p>
          <a:p>
            <a:pPr marL="88900" marR="88900" lvl="0" indent="0" algn="ctr" rtl="0">
              <a:lnSpc>
                <a:spcPct val="80000"/>
              </a:lnSpc>
              <a:spcBef>
                <a:spcPts val="0"/>
              </a:spcBef>
              <a:spcAft>
                <a:spcPts val="0"/>
              </a:spcAft>
              <a:buNone/>
            </a:pPr>
            <a:r>
              <a:rPr lang="en-US" sz="1400" b="1" dirty="0">
                <a:solidFill>
                  <a:srgbClr val="45818E"/>
                </a:solidFill>
                <a:latin typeface="Franklin Gothic"/>
                <a:ea typeface="Franklin Gothic"/>
                <a:cs typeface="Franklin Gothic"/>
                <a:sym typeface="Franklin Gothic"/>
              </a:rPr>
              <a:t>Student Demographics for 2023</a:t>
            </a:r>
            <a:endParaRPr lang="en-US" sz="1400" dirty="0">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7"/>
                                        </p:tgtEl>
                                        <p:attrNameLst>
                                          <p:attrName>style.visibility</p:attrName>
                                        </p:attrNameLst>
                                      </p:cBhvr>
                                      <p:to>
                                        <p:strVal val="visible"/>
                                      </p:to>
                                    </p:set>
                                    <p:animEffect transition="in" filter="fade">
                                      <p:cBhvr>
                                        <p:cTn id="7" dur="1000"/>
                                        <p:tgtEl>
                                          <p:spTgt spid="3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6"/>
                                        </p:tgtEl>
                                        <p:attrNameLst>
                                          <p:attrName>style.visibility</p:attrName>
                                        </p:attrNameLst>
                                      </p:cBhvr>
                                      <p:to>
                                        <p:strVal val="visible"/>
                                      </p:to>
                                    </p:set>
                                    <p:animEffect transition="in" filter="fade">
                                      <p:cBhvr>
                                        <p:cTn id="12" dur="1000"/>
                                        <p:tgtEl>
                                          <p:spTgt spid="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4" name="Google Shape;364;p57">
            <a:extLst>
              <a:ext uri="{C183D7F6-B498-43B3-948B-1728B52AA6E4}">
                <adec:decorative xmlns:adec="http://schemas.microsoft.com/office/drawing/2017/decorative" val="1"/>
              </a:ext>
            </a:extLst>
          </p:cNvPr>
          <p:cNvSpPr txBox="1"/>
          <p:nvPr/>
        </p:nvSpPr>
        <p:spPr>
          <a:xfrm>
            <a:off x="135925" y="4779775"/>
            <a:ext cx="6305100" cy="300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chemeClr val="lt1"/>
                </a:solidFill>
                <a:latin typeface="Libre Franklin"/>
                <a:ea typeface="Libre Franklin"/>
                <a:cs typeface="Libre Franklin"/>
                <a:sym typeface="Libre Franklin"/>
              </a:rPr>
              <a:t>Kentucky Department of Education. (2023). Kentucky School Report Card.</a:t>
            </a:r>
            <a:endParaRPr sz="900">
              <a:solidFill>
                <a:schemeClr val="lt1"/>
              </a:solidFill>
              <a:latin typeface="Libre Franklin"/>
              <a:ea typeface="Libre Franklin"/>
              <a:cs typeface="Libre Franklin"/>
              <a:sym typeface="Libre Franklin"/>
            </a:endParaRPr>
          </a:p>
          <a:p>
            <a:pPr marL="0" marR="0" lvl="0" indent="0" algn="l" rtl="0">
              <a:spcBef>
                <a:spcPts val="0"/>
              </a:spcBef>
              <a:spcAft>
                <a:spcPts val="0"/>
              </a:spcAft>
              <a:buNone/>
            </a:pPr>
            <a:r>
              <a:rPr lang="en" sz="600">
                <a:solidFill>
                  <a:schemeClr val="lt1"/>
                </a:solidFill>
                <a:latin typeface="Libre Franklin"/>
                <a:ea typeface="Libre Franklin"/>
                <a:cs typeface="Libre Franklin"/>
                <a:sym typeface="Libre Franklin"/>
              </a:rPr>
              <a:t> Retrieved from: </a:t>
            </a:r>
            <a:r>
              <a:rPr lang="en" sz="600" u="sng">
                <a:solidFill>
                  <a:schemeClr val="lt1"/>
                </a:solidFill>
                <a:latin typeface="Libre Franklin"/>
                <a:ea typeface="Libre Franklin"/>
                <a:cs typeface="Libre Franklin"/>
                <a:sym typeface="Libre Franklin"/>
                <a:hlinkClick r:id="rId3">
                  <a:extLst>
                    <a:ext uri="{A12FA001-AC4F-418D-AE19-62706E023703}">
                      <ahyp:hlinkClr xmlns:ahyp="http://schemas.microsoft.com/office/drawing/2018/hyperlinkcolor" val="tx"/>
                    </a:ext>
                  </a:extLst>
                </a:hlinkClick>
              </a:rPr>
              <a:t>https://www.kyschoolreportcard.com/organization/20/academic_performance/assessment_performance/state_assessments_accountability?year=2019</a:t>
            </a:r>
            <a:r>
              <a:rPr lang="en" sz="600">
                <a:solidFill>
                  <a:schemeClr val="lt1"/>
                </a:solidFill>
                <a:latin typeface="Libre Franklin"/>
                <a:ea typeface="Libre Franklin"/>
                <a:cs typeface="Libre Franklin"/>
                <a:sym typeface="Libre Franklin"/>
              </a:rPr>
              <a:t> </a:t>
            </a:r>
            <a:endParaRPr sz="800">
              <a:solidFill>
                <a:schemeClr val="lt1"/>
              </a:solidFill>
              <a:latin typeface="Libre Franklin"/>
              <a:ea typeface="Libre Franklin"/>
              <a:cs typeface="Libre Franklin"/>
              <a:sym typeface="Libre Franklin"/>
            </a:endParaRPr>
          </a:p>
        </p:txBody>
      </p:sp>
      <p:graphicFrame>
        <p:nvGraphicFramePr>
          <p:cNvPr id="365" name="Google Shape;365;p57">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4142149"/>
              </p:ext>
            </p:extLst>
          </p:nvPr>
        </p:nvGraphicFramePr>
        <p:xfrm>
          <a:off x="4194480" y="614825"/>
          <a:ext cx="4719825" cy="3425527"/>
        </p:xfrm>
        <a:graphic>
          <a:graphicData uri="http://schemas.openxmlformats.org/drawingml/2006/table">
            <a:tbl>
              <a:tblPr firstRow="1">
                <a:noFill/>
                <a:tableStyleId>{804FC444-A235-47F1-8460-04742503A8E0}</a:tableStyleId>
              </a:tblPr>
              <a:tblGrid>
                <a:gridCol w="1596050">
                  <a:extLst>
                    <a:ext uri="{9D8B030D-6E8A-4147-A177-3AD203B41FA5}">
                      <a16:colId xmlns:a16="http://schemas.microsoft.com/office/drawing/2014/main" val="20000"/>
                    </a:ext>
                  </a:extLst>
                </a:gridCol>
                <a:gridCol w="1579825">
                  <a:extLst>
                    <a:ext uri="{9D8B030D-6E8A-4147-A177-3AD203B41FA5}">
                      <a16:colId xmlns:a16="http://schemas.microsoft.com/office/drawing/2014/main" val="20001"/>
                    </a:ext>
                  </a:extLst>
                </a:gridCol>
                <a:gridCol w="1543950">
                  <a:extLst>
                    <a:ext uri="{9D8B030D-6E8A-4147-A177-3AD203B41FA5}">
                      <a16:colId xmlns:a16="http://schemas.microsoft.com/office/drawing/2014/main" val="20002"/>
                    </a:ext>
                  </a:extLst>
                </a:gridCol>
              </a:tblGrid>
              <a:tr h="574450">
                <a:tc>
                  <a:txBody>
                    <a:bodyPr/>
                    <a:lstStyle/>
                    <a:p>
                      <a:pPr marL="88900" marR="88900" lvl="0" indent="0" algn="ctr" rtl="0">
                        <a:lnSpc>
                          <a:spcPct val="80000"/>
                        </a:lnSpc>
                        <a:spcBef>
                          <a:spcPts val="0"/>
                        </a:spcBef>
                        <a:spcAft>
                          <a:spcPts val="0"/>
                        </a:spcAft>
                        <a:buNone/>
                      </a:pPr>
                      <a:r>
                        <a:rPr lang="en" b="1" dirty="0">
                          <a:solidFill>
                            <a:srgbClr val="102649"/>
                          </a:solidFill>
                          <a:latin typeface="Franklin Gothic"/>
                          <a:ea typeface="Franklin Gothic"/>
                          <a:cs typeface="Franklin Gothic"/>
                          <a:sym typeface="Franklin Gothic"/>
                        </a:rPr>
                        <a:t>Subgroup</a:t>
                      </a:r>
                      <a:r>
                        <a:rPr lang="en" dirty="0">
                          <a:latin typeface="Franklin Gothic"/>
                          <a:ea typeface="Franklin Gothic"/>
                          <a:cs typeface="Franklin Gothic"/>
                          <a:sym typeface="Franklin Gothic"/>
                        </a:rPr>
                        <a:t>​</a:t>
                      </a:r>
                      <a:endParaRPr dirty="0">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0" marR="88900" lvl="0" indent="0" algn="ctr" rtl="0">
                        <a:lnSpc>
                          <a:spcPct val="80000"/>
                        </a:lnSpc>
                        <a:spcBef>
                          <a:spcPts val="0"/>
                        </a:spcBef>
                        <a:spcAft>
                          <a:spcPts val="0"/>
                        </a:spcAft>
                        <a:buNone/>
                      </a:pPr>
                      <a:r>
                        <a:rPr lang="en" sz="1200" b="1">
                          <a:solidFill>
                            <a:srgbClr val="102649"/>
                          </a:solidFill>
                          <a:latin typeface="Franklin Gothic"/>
                          <a:ea typeface="Franklin Gothic"/>
                          <a:cs typeface="Franklin Gothic"/>
                          <a:sym typeface="Franklin Gothic"/>
                        </a:rPr>
                        <a:t>Total percentage reading BELOW proficiency (2022)</a:t>
                      </a:r>
                      <a:endParaRPr sz="1200">
                        <a:latin typeface="Franklin Gothic"/>
                        <a:ea typeface="Franklin Gothic"/>
                        <a:cs typeface="Franklin Gothic"/>
                        <a:sym typeface="Franklin Gothic"/>
                      </a:endParaRPr>
                    </a:p>
                  </a:txBody>
                  <a:tcPr marL="91425" marR="91425" marT="91425" marB="91425"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0" marR="88900" lvl="0" indent="0" algn="ctr" rtl="0">
                        <a:lnSpc>
                          <a:spcPct val="80000"/>
                        </a:lnSpc>
                        <a:spcBef>
                          <a:spcPts val="0"/>
                        </a:spcBef>
                        <a:spcAft>
                          <a:spcPts val="0"/>
                        </a:spcAft>
                        <a:buNone/>
                      </a:pPr>
                      <a:r>
                        <a:rPr lang="en" sz="1200" b="1">
                          <a:solidFill>
                            <a:srgbClr val="102649"/>
                          </a:solidFill>
                          <a:latin typeface="Franklin Gothic"/>
                          <a:ea typeface="Franklin Gothic"/>
                          <a:cs typeface="Franklin Gothic"/>
                          <a:sym typeface="Franklin Gothic"/>
                        </a:rPr>
                        <a:t>Total percentage reading BELOW proficiency (2023)</a:t>
                      </a:r>
                      <a:endParaRPr sz="1200" b="1">
                        <a:solidFill>
                          <a:srgbClr val="102649"/>
                        </a:solidFill>
                        <a:latin typeface="Franklin Gothic"/>
                        <a:ea typeface="Franklin Gothic"/>
                        <a:cs typeface="Franklin Gothic"/>
                        <a:sym typeface="Franklin Gothic"/>
                      </a:endParaRPr>
                    </a:p>
                  </a:txBody>
                  <a:tcPr marL="91425" marR="91425" marT="91425" marB="91425" anchor="ctr">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57925">
                <a:tc>
                  <a:txBody>
                    <a:bodyPr/>
                    <a:lstStyle/>
                    <a:p>
                      <a:pPr marL="88900" marR="88900" lvl="0" indent="0" algn="ctr" rtl="0">
                        <a:lnSpc>
                          <a:spcPct val="80000"/>
                        </a:lnSpc>
                        <a:spcBef>
                          <a:spcPts val="0"/>
                        </a:spcBef>
                        <a:spcAft>
                          <a:spcPts val="0"/>
                        </a:spcAft>
                        <a:buNone/>
                      </a:pPr>
                      <a:r>
                        <a:rPr lang="en" b="1" dirty="0">
                          <a:solidFill>
                            <a:srgbClr val="102649"/>
                          </a:solidFill>
                          <a:latin typeface="Franklin Gothic"/>
                          <a:ea typeface="Franklin Gothic"/>
                          <a:cs typeface="Franklin Gothic"/>
                          <a:sym typeface="Franklin Gothic"/>
                        </a:rPr>
                        <a:t>Black</a:t>
                      </a:r>
                      <a:r>
                        <a:rPr lang="en" b="1" dirty="0">
                          <a:latin typeface="Franklin Gothic"/>
                          <a:ea typeface="Franklin Gothic"/>
                          <a:cs typeface="Franklin Gothic"/>
                          <a:sym typeface="Franklin Gothic"/>
                        </a:rPr>
                        <a:t>​/African- American</a:t>
                      </a:r>
                      <a:endParaRPr b="1" dirty="0">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0" marR="88900" lvl="0" indent="0" algn="ctr" rtl="0">
                        <a:lnSpc>
                          <a:spcPct val="80000"/>
                        </a:lnSpc>
                        <a:spcBef>
                          <a:spcPts val="0"/>
                        </a:spcBef>
                        <a:spcAft>
                          <a:spcPts val="0"/>
                        </a:spcAft>
                        <a:buNone/>
                      </a:pPr>
                      <a:r>
                        <a:rPr lang="en" sz="2300" b="1">
                          <a:solidFill>
                            <a:srgbClr val="102649"/>
                          </a:solidFill>
                          <a:latin typeface="Franklin Gothic"/>
                          <a:ea typeface="Franklin Gothic"/>
                          <a:cs typeface="Franklin Gothic"/>
                          <a:sym typeface="Franklin Gothic"/>
                        </a:rPr>
                        <a:t>74%</a:t>
                      </a:r>
                      <a:r>
                        <a:rPr lang="en" sz="2300">
                          <a:latin typeface="Franklin Gothic"/>
                          <a:ea typeface="Franklin Gothic"/>
                          <a:cs typeface="Franklin Gothic"/>
                          <a:sym typeface="Franklin Gothic"/>
                        </a:rPr>
                        <a:t>​</a:t>
                      </a:r>
                      <a:endParaRPr sz="2300">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300" b="1">
                          <a:solidFill>
                            <a:srgbClr val="102649"/>
                          </a:solidFill>
                          <a:latin typeface="Franklin Gothic"/>
                          <a:ea typeface="Franklin Gothic"/>
                          <a:cs typeface="Franklin Gothic"/>
                          <a:sym typeface="Franklin Gothic"/>
                        </a:rPr>
                        <a:t>75%</a:t>
                      </a:r>
                      <a:endParaRPr sz="2300" b="1">
                        <a:solidFill>
                          <a:srgbClr val="102649"/>
                        </a:solidFill>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03325">
                <a:tc>
                  <a:txBody>
                    <a:bodyPr/>
                    <a:lstStyle/>
                    <a:p>
                      <a:pPr marL="88900" marR="88900" lvl="0" indent="0" algn="ctr" rtl="0">
                        <a:lnSpc>
                          <a:spcPct val="80000"/>
                        </a:lnSpc>
                        <a:spcBef>
                          <a:spcPts val="0"/>
                        </a:spcBef>
                        <a:spcAft>
                          <a:spcPts val="0"/>
                        </a:spcAft>
                        <a:buNone/>
                      </a:pPr>
                      <a:r>
                        <a:rPr lang="en" b="1" dirty="0">
                          <a:solidFill>
                            <a:srgbClr val="102649"/>
                          </a:solidFill>
                          <a:latin typeface="Franklin Gothic"/>
                          <a:ea typeface="Franklin Gothic"/>
                          <a:cs typeface="Franklin Gothic"/>
                          <a:sym typeface="Franklin Gothic"/>
                        </a:rPr>
                        <a:t>Economically Disadvantaged</a:t>
                      </a:r>
                      <a:r>
                        <a:rPr lang="en" dirty="0">
                          <a:latin typeface="Franklin Gothic"/>
                          <a:ea typeface="Franklin Gothic"/>
                          <a:cs typeface="Franklin Gothic"/>
                          <a:sym typeface="Franklin Gothic"/>
                        </a:rPr>
                        <a:t>​</a:t>
                      </a:r>
                      <a:endParaRPr dirty="0">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0" marR="88900" lvl="0" indent="0" algn="ctr" rtl="0">
                        <a:lnSpc>
                          <a:spcPct val="80000"/>
                        </a:lnSpc>
                        <a:spcBef>
                          <a:spcPts val="0"/>
                        </a:spcBef>
                        <a:spcAft>
                          <a:spcPts val="0"/>
                        </a:spcAft>
                        <a:buNone/>
                      </a:pPr>
                      <a:r>
                        <a:rPr lang="en" sz="2300" b="1">
                          <a:solidFill>
                            <a:srgbClr val="102649"/>
                          </a:solidFill>
                          <a:latin typeface="Franklin Gothic"/>
                          <a:ea typeface="Franklin Gothic"/>
                          <a:cs typeface="Franklin Gothic"/>
                          <a:sym typeface="Franklin Gothic"/>
                        </a:rPr>
                        <a:t>65%</a:t>
                      </a:r>
                      <a:r>
                        <a:rPr lang="en" sz="2300">
                          <a:latin typeface="Franklin Gothic"/>
                          <a:ea typeface="Franklin Gothic"/>
                          <a:cs typeface="Franklin Gothic"/>
                          <a:sym typeface="Franklin Gothic"/>
                        </a:rPr>
                        <a:t>​</a:t>
                      </a:r>
                      <a:endParaRPr sz="2300">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300" b="1">
                          <a:solidFill>
                            <a:srgbClr val="102649"/>
                          </a:solidFill>
                          <a:latin typeface="Franklin Gothic"/>
                          <a:ea typeface="Franklin Gothic"/>
                          <a:cs typeface="Franklin Gothic"/>
                          <a:sym typeface="Franklin Gothic"/>
                        </a:rPr>
                        <a:t>64%</a:t>
                      </a:r>
                      <a:endParaRPr sz="2300" b="1">
                        <a:solidFill>
                          <a:srgbClr val="102649"/>
                        </a:solidFill>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03325">
                <a:tc>
                  <a:txBody>
                    <a:bodyPr/>
                    <a:lstStyle/>
                    <a:p>
                      <a:pPr marL="88900" marR="88900" lvl="0" indent="0" algn="ctr" rtl="0">
                        <a:lnSpc>
                          <a:spcPct val="80000"/>
                        </a:lnSpc>
                        <a:spcBef>
                          <a:spcPts val="0"/>
                        </a:spcBef>
                        <a:spcAft>
                          <a:spcPts val="0"/>
                        </a:spcAft>
                        <a:buNone/>
                      </a:pPr>
                      <a:r>
                        <a:rPr lang="en" b="1" dirty="0">
                          <a:solidFill>
                            <a:srgbClr val="102649"/>
                          </a:solidFill>
                          <a:latin typeface="Franklin Gothic"/>
                          <a:ea typeface="Franklin Gothic"/>
                          <a:cs typeface="Franklin Gothic"/>
                          <a:sym typeface="Franklin Gothic"/>
                        </a:rPr>
                        <a:t>English Learners</a:t>
                      </a:r>
                      <a:r>
                        <a:rPr lang="en" dirty="0">
                          <a:latin typeface="Franklin Gothic"/>
                          <a:ea typeface="Franklin Gothic"/>
                          <a:cs typeface="Franklin Gothic"/>
                          <a:sym typeface="Franklin Gothic"/>
                        </a:rPr>
                        <a:t>​</a:t>
                      </a:r>
                      <a:endParaRPr dirty="0">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0" marR="88900" lvl="0" indent="0" algn="ctr" rtl="0">
                        <a:lnSpc>
                          <a:spcPct val="80000"/>
                        </a:lnSpc>
                        <a:spcBef>
                          <a:spcPts val="0"/>
                        </a:spcBef>
                        <a:spcAft>
                          <a:spcPts val="0"/>
                        </a:spcAft>
                        <a:buNone/>
                      </a:pPr>
                      <a:r>
                        <a:rPr lang="en" sz="2300" b="1">
                          <a:solidFill>
                            <a:srgbClr val="102649"/>
                          </a:solidFill>
                          <a:latin typeface="Franklin Gothic"/>
                          <a:ea typeface="Franklin Gothic"/>
                          <a:cs typeface="Franklin Gothic"/>
                          <a:sym typeface="Franklin Gothic"/>
                        </a:rPr>
                        <a:t>95%</a:t>
                      </a:r>
                      <a:r>
                        <a:rPr lang="en" sz="2300">
                          <a:latin typeface="Franklin Gothic"/>
                          <a:ea typeface="Franklin Gothic"/>
                          <a:cs typeface="Franklin Gothic"/>
                          <a:sym typeface="Franklin Gothic"/>
                        </a:rPr>
                        <a:t>​</a:t>
                      </a:r>
                      <a:endParaRPr sz="2300">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0" marR="88900" lvl="0" indent="0" algn="ctr" rtl="0">
                        <a:lnSpc>
                          <a:spcPct val="80000"/>
                        </a:lnSpc>
                        <a:spcBef>
                          <a:spcPts val="0"/>
                        </a:spcBef>
                        <a:spcAft>
                          <a:spcPts val="0"/>
                        </a:spcAft>
                        <a:buNone/>
                      </a:pPr>
                      <a:r>
                        <a:rPr lang="en" sz="2300" b="1">
                          <a:solidFill>
                            <a:srgbClr val="102649"/>
                          </a:solidFill>
                          <a:latin typeface="Franklin Gothic"/>
                          <a:ea typeface="Franklin Gothic"/>
                          <a:cs typeface="Franklin Gothic"/>
                          <a:sym typeface="Franklin Gothic"/>
                        </a:rPr>
                        <a:t>95%</a:t>
                      </a:r>
                      <a:endParaRPr sz="2300" b="1">
                        <a:solidFill>
                          <a:srgbClr val="102649"/>
                        </a:solidFill>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38975">
                <a:tc>
                  <a:txBody>
                    <a:bodyPr/>
                    <a:lstStyle/>
                    <a:p>
                      <a:pPr marL="88900" marR="88900" lvl="0" indent="0" algn="ctr" rtl="0">
                        <a:lnSpc>
                          <a:spcPct val="80000"/>
                        </a:lnSpc>
                        <a:spcBef>
                          <a:spcPts val="0"/>
                        </a:spcBef>
                        <a:spcAft>
                          <a:spcPts val="0"/>
                        </a:spcAft>
                        <a:buNone/>
                      </a:pPr>
                      <a:r>
                        <a:rPr lang="en" b="1">
                          <a:solidFill>
                            <a:srgbClr val="102649"/>
                          </a:solidFill>
                          <a:latin typeface="Franklin Gothic"/>
                          <a:ea typeface="Franklin Gothic"/>
                          <a:cs typeface="Franklin Gothic"/>
                          <a:sym typeface="Franklin Gothic"/>
                        </a:rPr>
                        <a:t>Hispanic</a:t>
                      </a:r>
                      <a:r>
                        <a:rPr lang="en">
                          <a:latin typeface="Franklin Gothic"/>
                          <a:ea typeface="Franklin Gothic"/>
                          <a:cs typeface="Franklin Gothic"/>
                          <a:sym typeface="Franklin Gothic"/>
                        </a:rPr>
                        <a:t>​/</a:t>
                      </a:r>
                      <a:r>
                        <a:rPr lang="en" b="1">
                          <a:latin typeface="Franklin Gothic"/>
                          <a:ea typeface="Franklin Gothic"/>
                          <a:cs typeface="Franklin Gothic"/>
                          <a:sym typeface="Franklin Gothic"/>
                        </a:rPr>
                        <a:t>Latinx</a:t>
                      </a:r>
                      <a:endParaRPr b="1">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0" marR="88900" lvl="0" indent="0" algn="ctr" rtl="0">
                        <a:lnSpc>
                          <a:spcPct val="80000"/>
                        </a:lnSpc>
                        <a:spcBef>
                          <a:spcPts val="0"/>
                        </a:spcBef>
                        <a:spcAft>
                          <a:spcPts val="0"/>
                        </a:spcAft>
                        <a:buNone/>
                      </a:pPr>
                      <a:r>
                        <a:rPr lang="en" sz="2300" b="1">
                          <a:solidFill>
                            <a:srgbClr val="102649"/>
                          </a:solidFill>
                          <a:latin typeface="Franklin Gothic"/>
                          <a:ea typeface="Franklin Gothic"/>
                          <a:cs typeface="Franklin Gothic"/>
                          <a:sym typeface="Franklin Gothic"/>
                        </a:rPr>
                        <a:t>65%</a:t>
                      </a:r>
                      <a:r>
                        <a:rPr lang="en" sz="2300">
                          <a:latin typeface="Franklin Gothic"/>
                          <a:ea typeface="Franklin Gothic"/>
                          <a:cs typeface="Franklin Gothic"/>
                          <a:sym typeface="Franklin Gothic"/>
                        </a:rPr>
                        <a:t>​</a:t>
                      </a:r>
                      <a:endParaRPr sz="2300">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300" b="1">
                          <a:solidFill>
                            <a:srgbClr val="102649"/>
                          </a:solidFill>
                          <a:latin typeface="Franklin Gothic"/>
                          <a:ea typeface="Franklin Gothic"/>
                          <a:cs typeface="Franklin Gothic"/>
                          <a:sym typeface="Franklin Gothic"/>
                        </a:rPr>
                        <a:t>65%</a:t>
                      </a:r>
                      <a:endParaRPr sz="2300" b="1">
                        <a:solidFill>
                          <a:srgbClr val="102649"/>
                        </a:solidFill>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533125">
                <a:tc>
                  <a:txBody>
                    <a:bodyPr/>
                    <a:lstStyle/>
                    <a:p>
                      <a:pPr marL="88900" marR="88900" lvl="0" indent="0" algn="ctr" rtl="0">
                        <a:lnSpc>
                          <a:spcPct val="80000"/>
                        </a:lnSpc>
                        <a:spcBef>
                          <a:spcPts val="0"/>
                        </a:spcBef>
                        <a:spcAft>
                          <a:spcPts val="0"/>
                        </a:spcAft>
                        <a:buNone/>
                      </a:pPr>
                      <a:r>
                        <a:rPr lang="en" b="1">
                          <a:solidFill>
                            <a:srgbClr val="102649"/>
                          </a:solidFill>
                          <a:latin typeface="Franklin Gothic"/>
                          <a:ea typeface="Franklin Gothic"/>
                          <a:cs typeface="Franklin Gothic"/>
                          <a:sym typeface="Franklin Gothic"/>
                        </a:rPr>
                        <a:t>Students With Disabilities (IEP)</a:t>
                      </a:r>
                      <a:r>
                        <a:rPr lang="en">
                          <a:latin typeface="Franklin Gothic"/>
                          <a:ea typeface="Franklin Gothic"/>
                          <a:cs typeface="Franklin Gothic"/>
                          <a:sym typeface="Franklin Gothic"/>
                        </a:rPr>
                        <a:t>​</a:t>
                      </a:r>
                      <a:endParaRPr>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0" marR="88900" lvl="0" indent="0" algn="ctr" rtl="0">
                        <a:lnSpc>
                          <a:spcPct val="80000"/>
                        </a:lnSpc>
                        <a:spcBef>
                          <a:spcPts val="0"/>
                        </a:spcBef>
                        <a:spcAft>
                          <a:spcPts val="0"/>
                        </a:spcAft>
                        <a:buNone/>
                      </a:pPr>
                      <a:r>
                        <a:rPr lang="en" sz="2300" b="1">
                          <a:solidFill>
                            <a:srgbClr val="102649"/>
                          </a:solidFill>
                          <a:latin typeface="Franklin Gothic"/>
                          <a:ea typeface="Franklin Gothic"/>
                          <a:cs typeface="Franklin Gothic"/>
                          <a:sym typeface="Franklin Gothic"/>
                        </a:rPr>
                        <a:t>87%</a:t>
                      </a:r>
                      <a:r>
                        <a:rPr lang="en" sz="2300">
                          <a:latin typeface="Franklin Gothic"/>
                          <a:ea typeface="Franklin Gothic"/>
                          <a:cs typeface="Franklin Gothic"/>
                          <a:sym typeface="Franklin Gothic"/>
                        </a:rPr>
                        <a:t>​</a:t>
                      </a:r>
                      <a:endParaRPr sz="2300">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88900" marR="88900" lvl="0" indent="0" algn="ctr" rtl="0">
                        <a:lnSpc>
                          <a:spcPct val="80000"/>
                        </a:lnSpc>
                        <a:spcBef>
                          <a:spcPts val="0"/>
                        </a:spcBef>
                        <a:spcAft>
                          <a:spcPts val="0"/>
                        </a:spcAft>
                        <a:buNone/>
                      </a:pPr>
                      <a:r>
                        <a:rPr lang="en" sz="2300" b="1" dirty="0">
                          <a:solidFill>
                            <a:srgbClr val="102649"/>
                          </a:solidFill>
                          <a:latin typeface="Franklin Gothic"/>
                          <a:ea typeface="Franklin Gothic"/>
                          <a:cs typeface="Franklin Gothic"/>
                          <a:sym typeface="Franklin Gothic"/>
                        </a:rPr>
                        <a:t>86%</a:t>
                      </a:r>
                      <a:endParaRPr sz="2300" b="1" dirty="0">
                        <a:solidFill>
                          <a:srgbClr val="102649"/>
                        </a:solidFill>
                        <a:latin typeface="Franklin Gothic"/>
                        <a:ea typeface="Franklin Gothic"/>
                        <a:cs typeface="Franklin Gothic"/>
                        <a:sym typeface="Franklin Gothic"/>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366" name="Google Shape;366;p57">
            <a:extLst>
              <a:ext uri="{C183D7F6-B498-43B3-948B-1728B52AA6E4}">
                <adec:decorative xmlns:adec="http://schemas.microsoft.com/office/drawing/2017/decorative" val="1"/>
              </a:ext>
            </a:extLst>
          </p:cNvPr>
          <p:cNvSpPr txBox="1"/>
          <p:nvPr/>
        </p:nvSpPr>
        <p:spPr>
          <a:xfrm>
            <a:off x="366825" y="1987875"/>
            <a:ext cx="3308400" cy="1970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0" b="1" dirty="0">
                <a:highlight>
                  <a:schemeClr val="accent4"/>
                </a:highlight>
                <a:latin typeface="Franklin Gothic" panose="020B0604020202020204" charset="0"/>
                <a:ea typeface="Libre Franklin"/>
                <a:cs typeface="Libre Franklin"/>
                <a:sym typeface="Libre Franklin"/>
              </a:rPr>
              <a:t>54%</a:t>
            </a:r>
            <a:r>
              <a:rPr lang="en" b="1" dirty="0">
                <a:highlight>
                  <a:schemeClr val="accent4"/>
                </a:highlight>
                <a:latin typeface="Franklin Gothic" panose="020B0604020202020204" charset="0"/>
                <a:ea typeface="Libre Franklin"/>
                <a:cs typeface="Libre Franklin"/>
                <a:sym typeface="Libre Franklin"/>
              </a:rPr>
              <a:t> </a:t>
            </a:r>
            <a:endParaRPr b="1" dirty="0">
              <a:highlight>
                <a:schemeClr val="accent4"/>
              </a:highlight>
              <a:latin typeface="Franklin Gothic" panose="020B0604020202020204" charset="0"/>
              <a:ea typeface="Libre Franklin"/>
              <a:cs typeface="Libre Franklin"/>
              <a:sym typeface="Libre Franklin"/>
            </a:endParaRPr>
          </a:p>
          <a:p>
            <a:pPr marL="0" lvl="0" indent="0" algn="ctr" rtl="0">
              <a:spcBef>
                <a:spcPts val="0"/>
              </a:spcBef>
              <a:spcAft>
                <a:spcPts val="0"/>
              </a:spcAft>
              <a:buNone/>
            </a:pPr>
            <a:r>
              <a:rPr lang="en" dirty="0">
                <a:latin typeface="Franklin Gothic" panose="020B0604020202020204" charset="0"/>
                <a:ea typeface="Libre Franklin"/>
                <a:cs typeface="Libre Franklin"/>
                <a:sym typeface="Libre Franklin"/>
              </a:rPr>
              <a:t>of Kentucky </a:t>
            </a:r>
            <a:r>
              <a:rPr lang="en" b="1" dirty="0">
                <a:latin typeface="Franklin Gothic" panose="020B0604020202020204" charset="0"/>
                <a:ea typeface="Libre Franklin"/>
                <a:cs typeface="Libre Franklin"/>
                <a:sym typeface="Libre Franklin"/>
              </a:rPr>
              <a:t>tenth graders</a:t>
            </a:r>
            <a:r>
              <a:rPr lang="en" dirty="0">
                <a:latin typeface="Franklin Gothic" panose="020B0604020202020204" charset="0"/>
                <a:ea typeface="Libre Franklin"/>
                <a:cs typeface="Libre Franklin"/>
                <a:sym typeface="Libre Franklin"/>
              </a:rPr>
              <a:t> were reading below proficiency in 2023.</a:t>
            </a:r>
            <a:endParaRPr dirty="0">
              <a:latin typeface="Franklin Gothic" panose="020B0604020202020204" charset="0"/>
              <a:ea typeface="Libre Franklin"/>
              <a:cs typeface="Libre Franklin"/>
              <a:sym typeface="Libre Franklin"/>
            </a:endParaRPr>
          </a:p>
          <a:p>
            <a:pPr marL="0" lvl="0" indent="0" algn="ctr" rtl="0">
              <a:spcBef>
                <a:spcPts val="0"/>
              </a:spcBef>
              <a:spcAft>
                <a:spcPts val="0"/>
              </a:spcAft>
              <a:buNone/>
            </a:pPr>
            <a:endParaRPr dirty="0">
              <a:latin typeface="Franklin Gothic" panose="020B0604020202020204" charset="0"/>
              <a:ea typeface="Libre Franklin"/>
              <a:cs typeface="Libre Franklin"/>
              <a:sym typeface="Libre Franklin"/>
            </a:endParaRPr>
          </a:p>
          <a:p>
            <a:pPr marL="0" lvl="0" indent="0" algn="ctr" rtl="0">
              <a:spcBef>
                <a:spcPts val="0"/>
              </a:spcBef>
              <a:spcAft>
                <a:spcPts val="0"/>
              </a:spcAft>
              <a:buNone/>
            </a:pPr>
            <a:r>
              <a:rPr lang="en" dirty="0">
                <a:latin typeface="Franklin Gothic" panose="020B0604020202020204" charset="0"/>
                <a:ea typeface="Libre Franklin"/>
                <a:cs typeface="Libre Franklin"/>
                <a:sym typeface="Libre Franklin"/>
              </a:rPr>
              <a:t>(55% were below proficient in 2022.)</a:t>
            </a:r>
            <a:endParaRPr dirty="0">
              <a:latin typeface="Franklin Gothic" panose="020B0604020202020204" charset="0"/>
              <a:ea typeface="Libre Franklin"/>
              <a:cs typeface="Libre Franklin"/>
              <a:sym typeface="Libre Franklin"/>
            </a:endParaRPr>
          </a:p>
        </p:txBody>
      </p:sp>
      <p:sp>
        <p:nvSpPr>
          <p:cNvPr id="4" name="Google Shape;354;p56">
            <a:extLst>
              <a:ext uri="{FF2B5EF4-FFF2-40B4-BE49-F238E27FC236}">
                <a16:creationId xmlns:a16="http://schemas.microsoft.com/office/drawing/2014/main" id="{CCDE2113-EA31-3D35-DC3C-6D80AE8C3D65}"/>
              </a:ext>
              <a:ext uri="{C183D7F6-B498-43B3-948B-1728B52AA6E4}">
                <adec:decorative xmlns:adec="http://schemas.microsoft.com/office/drawing/2017/decorative" val="1"/>
              </a:ext>
            </a:extLst>
          </p:cNvPr>
          <p:cNvSpPr txBox="1">
            <a:spLocks noGrp="1"/>
          </p:cNvSpPr>
          <p:nvPr>
            <p:ph type="title" idx="4294967295"/>
          </p:nvPr>
        </p:nvSpPr>
        <p:spPr>
          <a:xfrm>
            <a:off x="366822" y="614825"/>
            <a:ext cx="3308400" cy="9942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7780"/>
              </a:buClr>
              <a:buSzPts val="1400"/>
              <a:buFont typeface="Libre Franklin Medium"/>
              <a:buNone/>
              <a:defRPr sz="33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7780"/>
              </a:buClr>
              <a:buSzPts val="2970"/>
              <a:buFont typeface="Libre Franklin Medium"/>
              <a:buNone/>
              <a:tabLst/>
              <a:defRPr/>
            </a:pPr>
            <a:r>
              <a:rPr kumimoji="0" lang="en-US" sz="3600" b="1" i="0" u="none" strike="noStrike" kern="0" cap="none" spc="0" normalizeH="0" baseline="0" noProof="0" dirty="0">
                <a:ln>
                  <a:noFill/>
                </a:ln>
                <a:solidFill>
                  <a:srgbClr val="007780"/>
                </a:solidFill>
                <a:effectLst/>
                <a:uLnTx/>
                <a:uFillTx/>
                <a:latin typeface="Franklin Gothic" panose="020B0604020202020204" charset="0"/>
                <a:ea typeface="Libre Franklin"/>
                <a:cs typeface="Libre Franklin"/>
                <a:sym typeface="Libre Franklin"/>
              </a:rPr>
              <a:t>What about Grade 10 reading in KY?</a:t>
            </a:r>
          </a:p>
        </p:txBody>
      </p:sp>
      <p:sp>
        <p:nvSpPr>
          <p:cNvPr id="6" name="TextBox 5">
            <a:extLst>
              <a:ext uri="{FF2B5EF4-FFF2-40B4-BE49-F238E27FC236}">
                <a16:creationId xmlns:a16="http://schemas.microsoft.com/office/drawing/2014/main" id="{73868DFE-6EDC-0C16-8C0E-23BB1B10AC17}"/>
              </a:ext>
              <a:ext uri="{C183D7F6-B498-43B3-948B-1728B52AA6E4}">
                <adec:decorative xmlns:adec="http://schemas.microsoft.com/office/drawing/2017/decorative" val="1"/>
              </a:ext>
            </a:extLst>
          </p:cNvPr>
          <p:cNvSpPr txBox="1"/>
          <p:nvPr/>
        </p:nvSpPr>
        <p:spPr>
          <a:xfrm>
            <a:off x="4342305" y="177782"/>
            <a:ext cx="4572000" cy="437043"/>
          </a:xfrm>
          <a:prstGeom prst="rect">
            <a:avLst/>
          </a:prstGeom>
          <a:noFill/>
        </p:spPr>
        <p:txBody>
          <a:bodyPr wrap="square">
            <a:spAutoFit/>
          </a:bodyPr>
          <a:lstStyle/>
          <a:p>
            <a:pPr marL="88900" marR="88900" lvl="0" indent="0" algn="ctr" rtl="0">
              <a:lnSpc>
                <a:spcPct val="80000"/>
              </a:lnSpc>
              <a:spcBef>
                <a:spcPts val="0"/>
              </a:spcBef>
              <a:spcAft>
                <a:spcPts val="0"/>
              </a:spcAft>
              <a:buNone/>
            </a:pPr>
            <a:r>
              <a:rPr lang="en-US" sz="1400" b="1" dirty="0">
                <a:solidFill>
                  <a:srgbClr val="45818E"/>
                </a:solidFill>
                <a:latin typeface="Franklin Gothic"/>
                <a:ea typeface="Franklin Gothic"/>
                <a:cs typeface="Franklin Gothic"/>
                <a:sym typeface="Franklin Gothic"/>
              </a:rPr>
              <a:t>Grade 10 KSA Reading Scores by </a:t>
            </a:r>
            <a:r>
              <a:rPr lang="en-US" sz="1400" dirty="0">
                <a:latin typeface="Franklin Gothic"/>
                <a:ea typeface="Franklin Gothic"/>
                <a:cs typeface="Franklin Gothic"/>
                <a:sym typeface="Franklin Gothic"/>
              </a:rPr>
              <a:t>​</a:t>
            </a:r>
          </a:p>
          <a:p>
            <a:pPr marL="88900" marR="88900" lvl="0" indent="0" algn="ctr" rtl="0">
              <a:lnSpc>
                <a:spcPct val="80000"/>
              </a:lnSpc>
              <a:spcBef>
                <a:spcPts val="0"/>
              </a:spcBef>
              <a:spcAft>
                <a:spcPts val="0"/>
              </a:spcAft>
              <a:buNone/>
            </a:pPr>
            <a:r>
              <a:rPr lang="en-US" sz="1400" b="1" dirty="0">
                <a:solidFill>
                  <a:srgbClr val="45818E"/>
                </a:solidFill>
                <a:latin typeface="Franklin Gothic"/>
                <a:ea typeface="Franklin Gothic"/>
                <a:cs typeface="Franklin Gothic"/>
                <a:sym typeface="Franklin Gothic"/>
              </a:rPr>
              <a:t>Student Demographics for 2023</a:t>
            </a:r>
            <a:endParaRPr lang="en-US" sz="1400" dirty="0">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6"/>
                                        </p:tgtEl>
                                        <p:attrNameLst>
                                          <p:attrName>style.visibility</p:attrName>
                                        </p:attrNameLst>
                                      </p:cBhvr>
                                      <p:to>
                                        <p:strVal val="visible"/>
                                      </p:to>
                                    </p:set>
                                    <p:animEffect transition="in" filter="fade">
                                      <p:cBhvr>
                                        <p:cTn id="7" dur="1000"/>
                                        <p:tgtEl>
                                          <p:spTgt spid="3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5"/>
                                        </p:tgtEl>
                                        <p:attrNameLst>
                                          <p:attrName>style.visibility</p:attrName>
                                        </p:attrNameLst>
                                      </p:cBhvr>
                                      <p:to>
                                        <p:strVal val="visible"/>
                                      </p:to>
                                    </p:set>
                                    <p:animEffect transition="in" filter="fade">
                                      <p:cBhvr>
                                        <p:cTn id="12" dur="1000"/>
                                        <p:tgtEl>
                                          <p:spTgt spid="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8"/>
          <p:cNvSpPr txBox="1">
            <a:spLocks noGrp="1"/>
          </p:cNvSpPr>
          <p:nvPr>
            <p:ph type="title"/>
          </p:nvPr>
        </p:nvSpPr>
        <p:spPr>
          <a:xfrm>
            <a:off x="381000" y="1515000"/>
            <a:ext cx="8229600" cy="994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007780"/>
              </a:buClr>
              <a:buSzPts val="2970"/>
              <a:buFont typeface="Libre Franklin Medium"/>
              <a:buNone/>
            </a:pPr>
            <a:r>
              <a:rPr lang="en-US" sz="3600" dirty="0">
                <a:solidFill>
                  <a:srgbClr val="6AC398"/>
                </a:solidFill>
                <a:latin typeface="Franklin Gothic"/>
                <a:ea typeface="Franklin Gothic"/>
                <a:cs typeface="Franklin Gothic"/>
                <a:sym typeface="Franklin Gothic"/>
              </a:rPr>
              <a:t>DISCUSSION TIME:</a:t>
            </a:r>
            <a:endParaRPr sz="3600" b="1" dirty="0">
              <a:latin typeface="Franklin Gothic"/>
              <a:ea typeface="Franklin Gothic"/>
              <a:cs typeface="Franklin Gothic"/>
              <a:sym typeface="Franklin Gothic"/>
            </a:endParaRPr>
          </a:p>
          <a:p>
            <a:pPr marL="0" lvl="0" indent="0" algn="ctr" rtl="0">
              <a:lnSpc>
                <a:spcPct val="90000"/>
              </a:lnSpc>
              <a:spcBef>
                <a:spcPts val="0"/>
              </a:spcBef>
              <a:spcAft>
                <a:spcPts val="0"/>
              </a:spcAft>
              <a:buClr>
                <a:srgbClr val="007780"/>
              </a:buClr>
              <a:buSzPts val="2970"/>
              <a:buFont typeface="Libre Franklin Medium"/>
              <a:buNone/>
            </a:pPr>
            <a:r>
              <a:rPr lang="en" sz="3600" b="1" dirty="0">
                <a:latin typeface="Franklin Gothic"/>
                <a:ea typeface="Franklin Gothic"/>
                <a:cs typeface="Franklin Gothic"/>
                <a:sym typeface="Franklin Gothic"/>
              </a:rPr>
              <a:t>So far we have reflected on a striving reader, experienced what it feels like to be a striving reader and learned about KY reading initiatives. What is resonating with you for your current students?</a:t>
            </a:r>
            <a:endParaRPr sz="3600" b="1" dirty="0">
              <a:latin typeface="Franklin Gothic"/>
              <a:ea typeface="Franklin Gothic"/>
              <a:cs typeface="Franklin Gothic"/>
              <a:sym typeface="Franklin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9"/>
          <p:cNvSpPr txBox="1">
            <a:spLocks noGrp="1"/>
          </p:cNvSpPr>
          <p:nvPr>
            <p:ph type="title"/>
          </p:nvPr>
        </p:nvSpPr>
        <p:spPr>
          <a:xfrm>
            <a:off x="247125" y="2071900"/>
            <a:ext cx="5190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dirty="0"/>
          </a:p>
          <a:p>
            <a:pPr marL="0" lvl="0" indent="0" algn="l" rtl="0">
              <a:spcBef>
                <a:spcPts val="0"/>
              </a:spcBef>
              <a:spcAft>
                <a:spcPts val="0"/>
              </a:spcAft>
              <a:buNone/>
            </a:pPr>
            <a:r>
              <a:rPr lang="en" sz="6000" b="1" dirty="0">
                <a:latin typeface="Franklin Gothic"/>
                <a:ea typeface="Franklin Gothic"/>
                <a:cs typeface="Franklin Gothic"/>
                <a:sym typeface="Franklin Gothic"/>
              </a:rPr>
              <a:t>How does the brain learn to read?</a:t>
            </a:r>
            <a:endParaRPr sz="6000" b="1" dirty="0">
              <a:latin typeface="Franklin Gothic"/>
              <a:ea typeface="Franklin Gothic"/>
              <a:cs typeface="Franklin Gothic"/>
              <a:sym typeface="Franklin Gothic"/>
            </a:endParaRPr>
          </a:p>
          <a:p>
            <a:pPr marL="0" lvl="0" indent="0" algn="l" rtl="0">
              <a:spcBef>
                <a:spcPts val="0"/>
              </a:spcBef>
              <a:spcAft>
                <a:spcPts val="0"/>
              </a:spcAft>
              <a:buNone/>
            </a:pPr>
            <a:endParaRPr sz="6000" b="1" dirty="0">
              <a:latin typeface="Libre Franklin"/>
              <a:ea typeface="Libre Franklin"/>
              <a:cs typeface="Libre Franklin"/>
              <a:sym typeface="Libre Franklin"/>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0"/>
          <p:cNvSpPr txBox="1">
            <a:spLocks noGrp="1"/>
          </p:cNvSpPr>
          <p:nvPr>
            <p:ph type="title" idx="4294967295"/>
          </p:nvPr>
        </p:nvSpPr>
        <p:spPr>
          <a:xfrm>
            <a:off x="260575" y="2113350"/>
            <a:ext cx="5063700" cy="410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990"/>
              <a:buNone/>
            </a:pPr>
            <a:r>
              <a:rPr lang="en" sz="3770" b="1" dirty="0">
                <a:solidFill>
                  <a:srgbClr val="007780"/>
                </a:solidFill>
                <a:latin typeface="Franklin Gothic"/>
                <a:ea typeface="Franklin Gothic"/>
                <a:cs typeface="Franklin Gothic"/>
                <a:sym typeface="Franklin Gothic"/>
              </a:rPr>
              <a:t>Popular Misconception:</a:t>
            </a:r>
            <a:endParaRPr sz="3770" b="1" dirty="0">
              <a:solidFill>
                <a:srgbClr val="007780"/>
              </a:solidFill>
              <a:latin typeface="Franklin Gothic"/>
              <a:ea typeface="Franklin Gothic"/>
              <a:cs typeface="Franklin Gothic"/>
              <a:sym typeface="Franklin Gothic"/>
            </a:endParaRPr>
          </a:p>
          <a:p>
            <a:pPr marL="0" lvl="0" indent="0" algn="l" rtl="0">
              <a:spcBef>
                <a:spcPts val="0"/>
              </a:spcBef>
              <a:spcAft>
                <a:spcPts val="0"/>
              </a:spcAft>
              <a:buSzPts val="990"/>
              <a:buNone/>
            </a:pPr>
            <a:r>
              <a:rPr lang="en" sz="3770" dirty="0">
                <a:solidFill>
                  <a:srgbClr val="3F3F3F"/>
                </a:solidFill>
                <a:latin typeface="Franklin Gothic"/>
                <a:ea typeface="Franklin Gothic"/>
                <a:cs typeface="Franklin Gothic"/>
                <a:sym typeface="Franklin Gothic"/>
              </a:rPr>
              <a:t>K-3 is for learning to read; 4-12 is for reading to learn. </a:t>
            </a:r>
            <a:r>
              <a:rPr lang="en" sz="3770" dirty="0">
                <a:latin typeface="Franklin Gothic"/>
                <a:ea typeface="Franklin Gothic"/>
                <a:cs typeface="Franklin Gothic"/>
                <a:sym typeface="Franklin Gothic"/>
              </a:rPr>
              <a:t> </a:t>
            </a:r>
            <a:endParaRPr sz="3770" dirty="0">
              <a:latin typeface="Franklin Gothic"/>
              <a:ea typeface="Franklin Gothic"/>
              <a:cs typeface="Franklin Gothic"/>
              <a:sym typeface="Franklin Gothic"/>
            </a:endParaRPr>
          </a:p>
          <a:p>
            <a:pPr marL="0" lvl="0" indent="0" algn="l" rtl="0">
              <a:spcBef>
                <a:spcPts val="0"/>
              </a:spcBef>
              <a:spcAft>
                <a:spcPts val="0"/>
              </a:spcAft>
              <a:buSzPts val="990"/>
              <a:buNone/>
            </a:pPr>
            <a:endParaRPr sz="3770" dirty="0">
              <a:latin typeface="Franklin Gothic"/>
              <a:ea typeface="Franklin Gothic"/>
              <a:cs typeface="Franklin Gothic"/>
              <a:sym typeface="Franklin Gothic"/>
            </a:endParaRPr>
          </a:p>
          <a:p>
            <a:pPr marL="0" lvl="0" indent="0" algn="l" rtl="0">
              <a:spcBef>
                <a:spcPts val="0"/>
              </a:spcBef>
              <a:spcAft>
                <a:spcPts val="0"/>
              </a:spcAft>
              <a:buSzPts val="990"/>
              <a:buNone/>
            </a:pPr>
            <a:r>
              <a:rPr lang="en" sz="2870" i="1" dirty="0">
                <a:latin typeface="Franklin Gothic"/>
                <a:ea typeface="Franklin Gothic"/>
                <a:cs typeface="Franklin Gothic"/>
                <a:sym typeface="Franklin Gothic"/>
              </a:rPr>
              <a:t>In what ways are you still “learning” to read?</a:t>
            </a:r>
            <a:endParaRPr sz="2870" b="1" dirty="0">
              <a:latin typeface="Franklin Gothic"/>
              <a:ea typeface="Franklin Gothic"/>
              <a:cs typeface="Franklin Gothic"/>
              <a:sym typeface="Franklin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136"/>
        <p:cNvGrpSpPr/>
        <p:nvPr/>
      </p:nvGrpSpPr>
      <p:grpSpPr>
        <a:xfrm>
          <a:off x="0" y="0"/>
          <a:ext cx="0" cy="0"/>
          <a:chOff x="0" y="0"/>
          <a:chExt cx="0" cy="0"/>
        </a:xfrm>
      </p:grpSpPr>
      <p:sp>
        <p:nvSpPr>
          <p:cNvPr id="137" name="Google Shape;137;p28"/>
          <p:cNvSpPr txBox="1">
            <a:spLocks noGrp="1"/>
          </p:cNvSpPr>
          <p:nvPr>
            <p:ph type="title"/>
          </p:nvPr>
        </p:nvSpPr>
        <p:spPr>
          <a:xfrm>
            <a:off x="171075" y="67175"/>
            <a:ext cx="85380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900" b="1" dirty="0">
                <a:latin typeface="Franklin Gothic"/>
                <a:ea typeface="Franklin Gothic"/>
                <a:cs typeface="Franklin Gothic"/>
                <a:sym typeface="Franklin Gothic"/>
              </a:rPr>
              <a:t>A Note to Individuals Completing this Series: </a:t>
            </a:r>
            <a:endParaRPr sz="2900" b="1" dirty="0">
              <a:latin typeface="Franklin Gothic"/>
              <a:ea typeface="Franklin Gothic"/>
              <a:cs typeface="Franklin Gothic"/>
              <a:sym typeface="Franklin Gothic"/>
            </a:endParaRPr>
          </a:p>
        </p:txBody>
      </p:sp>
      <p:sp>
        <p:nvSpPr>
          <p:cNvPr id="138" name="Google Shape;138;p28"/>
          <p:cNvSpPr txBox="1"/>
          <p:nvPr/>
        </p:nvSpPr>
        <p:spPr>
          <a:xfrm>
            <a:off x="303798" y="839666"/>
            <a:ext cx="8538000" cy="29157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102649"/>
              </a:buClr>
              <a:buSzPts val="1800"/>
              <a:buFont typeface="Franklin Gothic"/>
              <a:buChar char="●"/>
            </a:pPr>
            <a:r>
              <a:rPr lang="en" sz="1800" dirty="0">
                <a:solidFill>
                  <a:srgbClr val="102649"/>
                </a:solidFill>
                <a:latin typeface="Franklin Gothic"/>
                <a:ea typeface="Franklin Gothic"/>
                <a:cs typeface="Franklin Gothic"/>
                <a:sym typeface="Franklin Gothic"/>
              </a:rPr>
              <a:t>For complete considerations for complete this series individually, see the Notes section of this slide. </a:t>
            </a:r>
          </a:p>
          <a:p>
            <a:pPr marL="457200" lvl="0" indent="-342900" algn="l" rtl="0">
              <a:spcBef>
                <a:spcPts val="0"/>
              </a:spcBef>
              <a:spcAft>
                <a:spcPts val="0"/>
              </a:spcAft>
              <a:buClr>
                <a:srgbClr val="102649"/>
              </a:buClr>
              <a:buSzPts val="1800"/>
              <a:buFont typeface="Franklin Gothic"/>
              <a:buChar char="●"/>
            </a:pPr>
            <a:r>
              <a:rPr lang="en" sz="1800" dirty="0">
                <a:solidFill>
                  <a:srgbClr val="102649"/>
                </a:solidFill>
                <a:latin typeface="Franklin Gothic"/>
                <a:ea typeface="Franklin Gothic"/>
                <a:cs typeface="Franklin Gothic"/>
                <a:sym typeface="Franklin Gothic"/>
              </a:rPr>
              <a:t>Print or make a digital copy of the </a:t>
            </a:r>
            <a:r>
              <a:rPr lang="en" sz="1800" dirty="0">
                <a:solidFill>
                  <a:srgbClr val="102649"/>
                </a:solidFill>
                <a:latin typeface="Franklin Gothic"/>
                <a:ea typeface="Franklin Gothic"/>
                <a:cs typeface="Franklin Gothic"/>
                <a:sym typeface="Franklin Gothic"/>
                <a:hlinkClick r:id="rId3"/>
              </a:rPr>
              <a:t>Participant Guide</a:t>
            </a:r>
            <a:r>
              <a:rPr lang="en" sz="1800" dirty="0">
                <a:solidFill>
                  <a:srgbClr val="102649"/>
                </a:solidFill>
                <a:latin typeface="Franklin Gothic"/>
                <a:ea typeface="Franklin Gothic"/>
                <a:cs typeface="Franklin Gothic"/>
                <a:sym typeface="Franklin Gothic"/>
              </a:rPr>
              <a:t> to capture your thinking.</a:t>
            </a:r>
            <a:endParaRPr lang="en-US" sz="1800" dirty="0">
              <a:solidFill>
                <a:srgbClr val="102649"/>
              </a:solidFill>
              <a:latin typeface="Franklin Gothic"/>
              <a:ea typeface="Franklin Gothic"/>
              <a:cs typeface="Franklin Gothic"/>
            </a:endParaRPr>
          </a:p>
          <a:p>
            <a:pPr marL="457200" indent="-336550">
              <a:buClr>
                <a:srgbClr val="102649"/>
              </a:buClr>
              <a:buSzPts val="1700"/>
              <a:buFont typeface="Franklin Gothic"/>
              <a:buChar char="●"/>
            </a:pPr>
            <a:r>
              <a:rPr lang="en-US" sz="1800" dirty="0">
                <a:solidFill>
                  <a:srgbClr val="102649"/>
                </a:solidFill>
                <a:latin typeface="Franklin Gothic"/>
                <a:ea typeface="Franklin Gothic"/>
                <a:cs typeface="Franklin Gothic"/>
                <a:sym typeface="Franklin Gothic"/>
              </a:rPr>
              <a:t>These slides are part </a:t>
            </a:r>
            <a:r>
              <a:rPr lang="en-US" sz="1800" u="sng" dirty="0">
                <a:solidFill>
                  <a:srgbClr val="102649"/>
                </a:solidFill>
                <a:latin typeface="Franklin Gothic"/>
                <a:ea typeface="Franklin Gothic"/>
                <a:cs typeface="Franklin Gothic"/>
                <a:sym typeface="Franklin Gothic"/>
              </a:rPr>
              <a:t>one</a:t>
            </a:r>
            <a:r>
              <a:rPr lang="en-US" sz="1800" dirty="0">
                <a:solidFill>
                  <a:srgbClr val="102649"/>
                </a:solidFill>
                <a:latin typeface="Franklin Gothic"/>
                <a:ea typeface="Franklin Gothic"/>
                <a:cs typeface="Franklin Gothic"/>
                <a:sym typeface="Franklin Gothic"/>
              </a:rPr>
              <a:t> of a six-part series.</a:t>
            </a:r>
          </a:p>
          <a:p>
            <a:pPr marL="457200" indent="-336550">
              <a:buClr>
                <a:srgbClr val="102649"/>
              </a:buClr>
              <a:buSzPts val="1700"/>
              <a:buFont typeface="Franklin Gothic"/>
              <a:buChar char="●"/>
            </a:pPr>
            <a:r>
              <a:rPr lang="en-US" sz="1800" dirty="0">
                <a:solidFill>
                  <a:srgbClr val="102649"/>
                </a:solidFill>
                <a:latin typeface="Franklin Gothic"/>
                <a:ea typeface="Franklin Gothic"/>
                <a:cs typeface="Franklin Gothic"/>
                <a:sym typeface="Franklin Gothic"/>
              </a:rPr>
              <a:t>See the Webinar Series Learning Plan </a:t>
            </a:r>
            <a:r>
              <a:rPr lang="en-US" sz="1700" dirty="0">
                <a:solidFill>
                  <a:srgbClr val="102649"/>
                </a:solidFill>
                <a:latin typeface="Franklin Gothic"/>
                <a:ea typeface="Franklin Gothic"/>
                <a:cs typeface="Franklin Gothic"/>
                <a:sym typeface="Franklin Gothic"/>
              </a:rPr>
              <a:t>on the </a:t>
            </a:r>
            <a:r>
              <a:rPr lang="en-US" sz="1700" dirty="0">
                <a:solidFill>
                  <a:srgbClr val="102649"/>
                </a:solidFill>
                <a:latin typeface="Franklin Gothic"/>
                <a:ea typeface="Franklin Gothic"/>
                <a:cs typeface="Franklin Gothic"/>
                <a:sym typeface="Franklin Gothic"/>
                <a:hlinkClick r:id="rId4"/>
              </a:rPr>
              <a:t>Landing Page</a:t>
            </a:r>
            <a:r>
              <a:rPr lang="en-US" sz="1800" dirty="0">
                <a:solidFill>
                  <a:srgbClr val="102649"/>
                </a:solidFill>
                <a:latin typeface="Franklin Gothic"/>
                <a:ea typeface="Franklin Gothic"/>
                <a:cs typeface="Franklin Gothic"/>
                <a:sym typeface="Franklin Gothic"/>
              </a:rPr>
              <a:t> for a detailed view of session objectives and materials. You may wish to make this available to participants.</a:t>
            </a:r>
            <a:endParaRPr lang="en-US" sz="1800" dirty="0">
              <a:solidFill>
                <a:srgbClr val="102649"/>
              </a:solidFill>
              <a:latin typeface="Franklin Gothic"/>
              <a:ea typeface="Franklin Gothic"/>
              <a:cs typeface="Franklin Gothic"/>
            </a:endParaRPr>
          </a:p>
          <a:p>
            <a:pPr marL="457200" indent="-342900">
              <a:buSzPts val="1700"/>
              <a:buFont typeface="Franklin Gothic,Sans-Serif"/>
              <a:buChar char="●"/>
            </a:pPr>
            <a:r>
              <a:rPr lang="en-US" sz="1800" dirty="0">
                <a:solidFill>
                  <a:srgbClr val="102649"/>
                </a:solidFill>
                <a:latin typeface="Franklin Gothic"/>
                <a:ea typeface="Franklin Gothic"/>
                <a:cs typeface="Franklin Gothic"/>
              </a:rPr>
              <a:t>This series is built around the Institute for Education Science and What Works Clearinghouse 2022 Practice Guide, </a:t>
            </a:r>
            <a:r>
              <a:rPr lang="en-US" sz="1800" i="1" dirty="0">
                <a:solidFill>
                  <a:srgbClr val="102649"/>
                </a:solidFill>
                <a:latin typeface="Franklin Gothic"/>
                <a:ea typeface="Franklin Gothic"/>
                <a:cs typeface="Franklin Gothic"/>
                <a:hlinkClick r:id="rId5"/>
              </a:rPr>
              <a:t>Providing Reading Interventions to Students in Grades 4-9</a:t>
            </a:r>
            <a:r>
              <a:rPr lang="en-US" sz="1800" i="1" dirty="0">
                <a:solidFill>
                  <a:srgbClr val="102649"/>
                </a:solidFill>
                <a:latin typeface="Franklin Gothic"/>
                <a:ea typeface="Franklin Gothic"/>
                <a:cs typeface="Franklin Gothic"/>
              </a:rPr>
              <a:t>,</a:t>
            </a:r>
            <a:r>
              <a:rPr lang="en-US" sz="1800" dirty="0">
                <a:solidFill>
                  <a:srgbClr val="102649"/>
                </a:solidFill>
                <a:latin typeface="Franklin Gothic"/>
                <a:ea typeface="Franklin Gothic"/>
                <a:cs typeface="Franklin Gothic"/>
              </a:rPr>
              <a:t> a free resource available for print. Consider making copies or providing digital access to participants to complete the pre-session readings.</a:t>
            </a:r>
          </a:p>
          <a:p>
            <a:pPr marL="457200" indent="-342900">
              <a:buClr>
                <a:srgbClr val="102649"/>
              </a:buClr>
              <a:buSzPts val="1800"/>
              <a:buFont typeface="Franklin Gothic"/>
              <a:buChar char="●"/>
            </a:pPr>
            <a:endParaRPr sz="1800" dirty="0">
              <a:solidFill>
                <a:srgbClr val="102649"/>
              </a:solidFill>
              <a:latin typeface="Franklin Gothic"/>
              <a:ea typeface="Franklin Gothic"/>
              <a:cs typeface="Franklin Gothic"/>
              <a:sym typeface="Franklin Gothic"/>
            </a:endParaRPr>
          </a:p>
        </p:txBody>
      </p:sp>
    </p:spTree>
    <p:extLst>
      <p:ext uri="{BB962C8B-B14F-4D97-AF65-F5344CB8AC3E}">
        <p14:creationId xmlns:p14="http://schemas.microsoft.com/office/powerpoint/2010/main" val="1443769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61"/>
          <p:cNvSpPr txBox="1">
            <a:spLocks noGrp="1"/>
          </p:cNvSpPr>
          <p:nvPr>
            <p:ph type="title"/>
          </p:nvPr>
        </p:nvSpPr>
        <p:spPr>
          <a:xfrm>
            <a:off x="449125" y="129850"/>
            <a:ext cx="8450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990"/>
              <a:buNone/>
            </a:pPr>
            <a:r>
              <a:rPr lang="en" sz="2770" b="1" dirty="0">
                <a:solidFill>
                  <a:srgbClr val="6AC398"/>
                </a:solidFill>
                <a:latin typeface="Franklin Gothic"/>
                <a:ea typeface="Franklin Gothic"/>
                <a:cs typeface="Franklin Gothic"/>
                <a:sym typeface="Franklin Gothic"/>
              </a:rPr>
              <a:t>POLL:</a:t>
            </a:r>
            <a:r>
              <a:rPr lang="en" sz="2670" b="1" dirty="0">
                <a:latin typeface="Franklin Gothic"/>
                <a:ea typeface="Franklin Gothic"/>
                <a:cs typeface="Franklin Gothic"/>
                <a:sym typeface="Franklin Gothic"/>
              </a:rPr>
              <a:t> </a:t>
            </a:r>
            <a:r>
              <a:rPr lang="en" sz="2670" dirty="0">
                <a:latin typeface="Franklin Gothic"/>
                <a:ea typeface="Franklin Gothic"/>
                <a:cs typeface="Franklin Gothic"/>
                <a:sym typeface="Franklin Gothic"/>
              </a:rPr>
              <a:t>Have you seen these theoretical models online or in previous learning? Select </a:t>
            </a:r>
            <a:br>
              <a:rPr lang="en" sz="2670" dirty="0">
                <a:latin typeface="Franklin Gothic"/>
                <a:ea typeface="Franklin Gothic"/>
                <a:cs typeface="Franklin Gothic"/>
                <a:sym typeface="Franklin Gothic"/>
              </a:rPr>
            </a:br>
            <a:endParaRPr sz="2670" dirty="0">
              <a:latin typeface="Franklin Gothic"/>
              <a:ea typeface="Franklin Gothic"/>
              <a:cs typeface="Franklin Gothic"/>
              <a:sym typeface="Franklin Gothic"/>
            </a:endParaRPr>
          </a:p>
        </p:txBody>
      </p:sp>
      <p:pic>
        <p:nvPicPr>
          <p:cNvPr id="389" name="Google Shape;389;p61" descr="The 5 Pillars of Early Literacy from the National Reading Panel Report (2000)"/>
          <p:cNvPicPr preferRelativeResize="0"/>
          <p:nvPr/>
        </p:nvPicPr>
        <p:blipFill>
          <a:blip r:embed="rId3">
            <a:alphaModFix/>
          </a:blip>
          <a:stretch>
            <a:fillRect/>
          </a:stretch>
        </p:blipFill>
        <p:spPr>
          <a:xfrm>
            <a:off x="379225" y="1483575"/>
            <a:ext cx="2613226" cy="1910176"/>
          </a:xfrm>
          <a:prstGeom prst="rect">
            <a:avLst/>
          </a:prstGeom>
          <a:noFill/>
          <a:ln>
            <a:noFill/>
          </a:ln>
          <a:effectLst>
            <a:outerShdw blurRad="57150" dist="19050" dir="5400000" algn="bl" rotWithShape="0">
              <a:srgbClr val="000000">
                <a:alpha val="50000"/>
              </a:srgbClr>
            </a:outerShdw>
          </a:effectLst>
        </p:spPr>
      </p:pic>
      <p:pic>
        <p:nvPicPr>
          <p:cNvPr id="390" name="Google Shape;390;p61" descr="The Reading Brain"/>
          <p:cNvPicPr preferRelativeResize="0"/>
          <p:nvPr/>
        </p:nvPicPr>
        <p:blipFill>
          <a:blip r:embed="rId4">
            <a:alphaModFix/>
          </a:blip>
          <a:stretch>
            <a:fillRect/>
          </a:stretch>
        </p:blipFill>
        <p:spPr>
          <a:xfrm>
            <a:off x="3288600" y="1360098"/>
            <a:ext cx="3349575" cy="1957375"/>
          </a:xfrm>
          <a:prstGeom prst="rect">
            <a:avLst/>
          </a:prstGeom>
          <a:noFill/>
          <a:ln>
            <a:noFill/>
          </a:ln>
          <a:effectLst>
            <a:outerShdw blurRad="57150" dist="19050" dir="5400000" algn="bl" rotWithShape="0">
              <a:srgbClr val="000000">
                <a:alpha val="50000"/>
              </a:srgbClr>
            </a:outerShdw>
          </a:effectLst>
        </p:spPr>
      </p:pic>
      <p:pic>
        <p:nvPicPr>
          <p:cNvPr id="391" name="Google Shape;391;p61" descr="Scarborough's Reading Rope Model (2001)"/>
          <p:cNvPicPr preferRelativeResize="0"/>
          <p:nvPr/>
        </p:nvPicPr>
        <p:blipFill>
          <a:blip r:embed="rId5">
            <a:alphaModFix/>
          </a:blip>
          <a:stretch>
            <a:fillRect/>
          </a:stretch>
        </p:blipFill>
        <p:spPr>
          <a:xfrm>
            <a:off x="4909350" y="2901850"/>
            <a:ext cx="3925024" cy="2111825"/>
          </a:xfrm>
          <a:prstGeom prst="rect">
            <a:avLst/>
          </a:prstGeom>
          <a:noFill/>
          <a:ln>
            <a:noFill/>
          </a:ln>
          <a:effectLst>
            <a:outerShdw blurRad="57150" dist="19050" dir="5400000" algn="bl" rotWithShape="0">
              <a:srgbClr val="000000">
                <a:alpha val="50000"/>
              </a:srgbClr>
            </a:outerShdw>
          </a:effectLst>
        </p:spPr>
      </p:pic>
      <p:pic>
        <p:nvPicPr>
          <p:cNvPr id="392" name="Google Shape;392;p61" descr="Gough and Tunmer's Simple View of Reading (1986)"/>
          <p:cNvPicPr preferRelativeResize="0"/>
          <p:nvPr/>
        </p:nvPicPr>
        <p:blipFill>
          <a:blip r:embed="rId6">
            <a:alphaModFix/>
          </a:blip>
          <a:stretch>
            <a:fillRect/>
          </a:stretch>
        </p:blipFill>
        <p:spPr>
          <a:xfrm>
            <a:off x="289325" y="3468947"/>
            <a:ext cx="4158324" cy="1623103"/>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62"/>
          <p:cNvSpPr txBox="1">
            <a:spLocks noGrp="1"/>
          </p:cNvSpPr>
          <p:nvPr>
            <p:ph type="title"/>
          </p:nvPr>
        </p:nvSpPr>
        <p:spPr>
          <a:xfrm>
            <a:off x="241500" y="98869"/>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The Reading Brain</a:t>
            </a:r>
            <a:endParaRPr b="1" dirty="0">
              <a:latin typeface="Franklin Gothic"/>
              <a:ea typeface="Franklin Gothic"/>
              <a:cs typeface="Franklin Gothic"/>
              <a:sym typeface="Franklin Gothic"/>
            </a:endParaRPr>
          </a:p>
        </p:txBody>
      </p:sp>
      <p:pic>
        <p:nvPicPr>
          <p:cNvPr id="398" name="Google Shape;398;p62" descr="The Reading Brain describes the multiple areas of the brain used in reading"/>
          <p:cNvPicPr preferRelativeResize="0"/>
          <p:nvPr/>
        </p:nvPicPr>
        <p:blipFill rotWithShape="1">
          <a:blip r:embed="rId3">
            <a:alphaModFix/>
          </a:blip>
          <a:srcRect t="18659" r="16303"/>
          <a:stretch/>
        </p:blipFill>
        <p:spPr>
          <a:xfrm>
            <a:off x="241500" y="1260800"/>
            <a:ext cx="4516101" cy="2564875"/>
          </a:xfrm>
          <a:prstGeom prst="rect">
            <a:avLst/>
          </a:prstGeom>
          <a:noFill/>
          <a:ln>
            <a:noFill/>
          </a:ln>
        </p:spPr>
      </p:pic>
      <p:sp>
        <p:nvSpPr>
          <p:cNvPr id="400" name="Google Shape;400;p62"/>
          <p:cNvSpPr txBox="1"/>
          <p:nvPr/>
        </p:nvSpPr>
        <p:spPr>
          <a:xfrm>
            <a:off x="4927475" y="1035000"/>
            <a:ext cx="3963600" cy="36525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Learning to read is a complex process.</a:t>
            </a: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Reading is not hard-wired in the brain.</a:t>
            </a: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Libre Franklin"/>
              <a:buChar char="•"/>
            </a:pPr>
            <a:r>
              <a:rPr lang="en" sz="2100">
                <a:solidFill>
                  <a:srgbClr val="102649"/>
                </a:solidFill>
                <a:latin typeface="Franklin Gothic"/>
                <a:ea typeface="Franklin Gothic"/>
                <a:cs typeface="Franklin Gothic"/>
                <a:sym typeface="Franklin Gothic"/>
              </a:rPr>
              <a:t>The neural pathways must be developed through </a:t>
            </a:r>
            <a:r>
              <a:rPr lang="en" sz="2100" b="1">
                <a:solidFill>
                  <a:srgbClr val="102649"/>
                </a:solidFill>
                <a:latin typeface="Franklin Gothic"/>
                <a:ea typeface="Franklin Gothic"/>
                <a:cs typeface="Franklin Gothic"/>
                <a:sym typeface="Franklin Gothic"/>
              </a:rPr>
              <a:t>explicit, systematic instructional experiences.</a:t>
            </a:r>
            <a:endParaRPr sz="2100" b="1">
              <a:solidFill>
                <a:srgbClr val="102649"/>
              </a:solidFill>
              <a:latin typeface="Franklin Gothic"/>
              <a:ea typeface="Franklin Gothic"/>
              <a:cs typeface="Franklin Gothic"/>
              <a:sym typeface="Franklin Gothic"/>
            </a:endParaRPr>
          </a:p>
          <a:p>
            <a:pPr marL="45720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p:txBody>
      </p:sp>
      <p:sp>
        <p:nvSpPr>
          <p:cNvPr id="401" name="Google Shape;401;p62"/>
          <p:cNvSpPr txBox="1"/>
          <p:nvPr/>
        </p:nvSpPr>
        <p:spPr>
          <a:xfrm>
            <a:off x="3398600" y="3318200"/>
            <a:ext cx="1406100" cy="41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102649"/>
                </a:solidFill>
                <a:latin typeface="Libre Franklin"/>
                <a:ea typeface="Libre Franklin"/>
                <a:cs typeface="Libre Franklin"/>
                <a:sym typeface="Libre Franklin"/>
              </a:rPr>
              <a:t>(Sedita, 2020)</a:t>
            </a:r>
            <a:endParaRPr>
              <a:solidFill>
                <a:srgbClr val="102649"/>
              </a:solidFill>
              <a:latin typeface="Libre Franklin"/>
              <a:ea typeface="Libre Franklin"/>
              <a:cs typeface="Libre Franklin"/>
              <a:sym typeface="Libre Franklin"/>
            </a:endParaRPr>
          </a:p>
        </p:txBody>
      </p:sp>
      <p:sp>
        <p:nvSpPr>
          <p:cNvPr id="402" name="Google Shape;402;p62"/>
          <p:cNvSpPr txBox="1"/>
          <p:nvPr/>
        </p:nvSpPr>
        <p:spPr>
          <a:xfrm>
            <a:off x="110975" y="4586425"/>
            <a:ext cx="5752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lt1"/>
                </a:solidFill>
                <a:latin typeface="Libre Franklin"/>
                <a:ea typeface="Libre Franklin"/>
                <a:cs typeface="Libre Franklin"/>
                <a:sym typeface="Libre Franklin"/>
              </a:rPr>
              <a:t>Find this and other resources at </a:t>
            </a:r>
            <a:r>
              <a:rPr lang="en" sz="1300" u="sng">
                <a:solidFill>
                  <a:srgbClr val="E1F3EA"/>
                </a:solidFill>
                <a:latin typeface="Libre Franklin"/>
                <a:ea typeface="Libre Franklin"/>
                <a:cs typeface="Libre Franklin"/>
                <a:sym typeface="Libre Franklin"/>
                <a:hlinkClick r:id="rId4">
                  <a:extLst>
                    <a:ext uri="{A12FA001-AC4F-418D-AE19-62706E023703}">
                      <ahyp:hlinkClr xmlns:ahyp="http://schemas.microsoft.com/office/drawing/2018/hyperlinkcolor" val="tx"/>
                    </a:ext>
                  </a:extLst>
                </a:hlinkClick>
              </a:rPr>
              <a:t>KDE’s Division of Early Literacy website.</a:t>
            </a:r>
            <a:endParaRPr sz="1300">
              <a:solidFill>
                <a:srgbClr val="E1F3EA"/>
              </a:solidFill>
              <a:latin typeface="Libre Franklin"/>
              <a:ea typeface="Libre Franklin"/>
              <a:cs typeface="Libre Franklin"/>
              <a:sym typeface="Libre Frankl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63"/>
          <p:cNvSpPr txBox="1">
            <a:spLocks noGrp="1"/>
          </p:cNvSpPr>
          <p:nvPr>
            <p:ph type="title"/>
          </p:nvPr>
        </p:nvSpPr>
        <p:spPr>
          <a:xfrm>
            <a:off x="241500" y="98869"/>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The Reading Brain, continued</a:t>
            </a:r>
            <a:endParaRPr b="1" dirty="0">
              <a:latin typeface="Franklin Gothic"/>
              <a:ea typeface="Franklin Gothic"/>
              <a:cs typeface="Franklin Gothic"/>
              <a:sym typeface="Franklin Gothic"/>
            </a:endParaRPr>
          </a:p>
        </p:txBody>
      </p:sp>
      <p:pic>
        <p:nvPicPr>
          <p:cNvPr id="408" name="Google Shape;408;p63" descr="The Reading Brain describes the multiple areas of the brain used in reading"/>
          <p:cNvPicPr preferRelativeResize="0"/>
          <p:nvPr/>
        </p:nvPicPr>
        <p:blipFill rotWithShape="1">
          <a:blip r:embed="rId3">
            <a:alphaModFix/>
          </a:blip>
          <a:srcRect t="18659" r="16303"/>
          <a:stretch/>
        </p:blipFill>
        <p:spPr>
          <a:xfrm>
            <a:off x="241500" y="1260800"/>
            <a:ext cx="4516101" cy="2564875"/>
          </a:xfrm>
          <a:prstGeom prst="rect">
            <a:avLst/>
          </a:prstGeom>
          <a:noFill/>
          <a:ln>
            <a:noFill/>
          </a:ln>
        </p:spPr>
      </p:pic>
      <p:sp>
        <p:nvSpPr>
          <p:cNvPr id="410" name="Google Shape;410;p63"/>
          <p:cNvSpPr txBox="1"/>
          <p:nvPr/>
        </p:nvSpPr>
        <p:spPr>
          <a:xfrm>
            <a:off x="4927475" y="1035000"/>
            <a:ext cx="3963600" cy="36525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People who become experienced readers use and integrate several regions of their brain, primarily in the left hemisphere including (Cunningham &amp; Rose; Eden; Hudson et al., 2016).</a:t>
            </a:r>
            <a:endParaRPr sz="2100">
              <a:solidFill>
                <a:srgbClr val="102649"/>
              </a:solidFill>
              <a:latin typeface="Franklin Gothic"/>
              <a:ea typeface="Franklin Gothic"/>
              <a:cs typeface="Franklin Gothic"/>
              <a:sym typeface="Franklin Gothic"/>
            </a:endParaRPr>
          </a:p>
          <a:p>
            <a:pPr marL="457200" lvl="0" indent="0" algn="l" rtl="0">
              <a:spcBef>
                <a:spcPts val="0"/>
              </a:spcBef>
              <a:spcAft>
                <a:spcPts val="0"/>
              </a:spcAft>
              <a:buNone/>
            </a:pPr>
            <a:endParaRPr sz="2100">
              <a:solidFill>
                <a:srgbClr val="102649"/>
              </a:solidFill>
              <a:latin typeface="Libre Franklin"/>
              <a:ea typeface="Libre Franklin"/>
              <a:cs typeface="Libre Franklin"/>
              <a:sym typeface="Libre Franklin"/>
            </a:endParaRPr>
          </a:p>
        </p:txBody>
      </p:sp>
      <p:sp>
        <p:nvSpPr>
          <p:cNvPr id="411" name="Google Shape;411;p63"/>
          <p:cNvSpPr txBox="1"/>
          <p:nvPr/>
        </p:nvSpPr>
        <p:spPr>
          <a:xfrm>
            <a:off x="3398600" y="3318200"/>
            <a:ext cx="1406100" cy="41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102649"/>
                </a:solidFill>
                <a:latin typeface="Libre Franklin"/>
                <a:ea typeface="Libre Franklin"/>
                <a:cs typeface="Libre Franklin"/>
                <a:sym typeface="Libre Franklin"/>
              </a:rPr>
              <a:t>(Sedita, 2020)</a:t>
            </a:r>
            <a:endParaRPr>
              <a:solidFill>
                <a:srgbClr val="102649"/>
              </a:solidFill>
              <a:latin typeface="Libre Franklin"/>
              <a:ea typeface="Libre Franklin"/>
              <a:cs typeface="Libre Franklin"/>
              <a:sym typeface="Libre Frankl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64" descr="This image shows the different areas of the brain integrated during proficient reading:&#10;&#10;1. Letter/Word Recognition: First, the eyes perceive a word and make sense of the letters and what the letters may represent.&#10;2. Word Analysis/Sound-Symbol Connection: The brain processes what unique sounds those letters represent. Note this slide uses the phonetic alphabet to show the four phonemes in this word.&#10;3. Speech Sounds (Input &amp; Output): The brain blends those phonemes (individual sounds) together to say, “crush.”&#10;4. Language Comprehension: The brain makes sense of the meaning of the word, often based on context. &#10;">
            <a:extLst>
              <a:ext uri="{C183D7F6-B498-43B3-948B-1728B52AA6E4}">
                <adec:decorative xmlns:adec="http://schemas.microsoft.com/office/drawing/2017/decorative" val="0"/>
              </a:ext>
            </a:extLst>
          </p:cNvPr>
          <p:cNvPicPr preferRelativeResize="0"/>
          <p:nvPr/>
        </p:nvPicPr>
        <p:blipFill rotWithShape="1">
          <a:blip r:embed="rId3">
            <a:alphaModFix/>
          </a:blip>
          <a:srcRect t="18659" r="16303"/>
          <a:stretch/>
        </p:blipFill>
        <p:spPr>
          <a:xfrm>
            <a:off x="1841375" y="921750"/>
            <a:ext cx="7158249" cy="4065449"/>
          </a:xfrm>
          <a:prstGeom prst="rect">
            <a:avLst/>
          </a:prstGeom>
          <a:noFill/>
          <a:ln w="9525" cap="flat" cmpd="sng">
            <a:solidFill>
              <a:schemeClr val="dk2"/>
            </a:solidFill>
            <a:prstDash val="solid"/>
            <a:round/>
            <a:headEnd type="none" w="sm" len="sm"/>
            <a:tailEnd type="none" w="sm" len="sm"/>
          </a:ln>
        </p:spPr>
      </p:pic>
      <p:sp>
        <p:nvSpPr>
          <p:cNvPr id="417" name="Google Shape;417;p64">
            <a:extLst>
              <a:ext uri="{C183D7F6-B498-43B3-948B-1728B52AA6E4}">
                <adec:decorative xmlns:adec="http://schemas.microsoft.com/office/drawing/2017/decorative" val="1"/>
              </a:ext>
            </a:extLst>
          </p:cNvPr>
          <p:cNvSpPr txBox="1"/>
          <p:nvPr/>
        </p:nvSpPr>
        <p:spPr>
          <a:xfrm>
            <a:off x="7570725" y="4470300"/>
            <a:ext cx="1406100" cy="41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102649"/>
                </a:solidFill>
                <a:latin typeface="Libre Franklin"/>
                <a:ea typeface="Libre Franklin"/>
                <a:cs typeface="Libre Franklin"/>
                <a:sym typeface="Libre Franklin"/>
              </a:rPr>
              <a:t>(Sedita, 2020)</a:t>
            </a:r>
            <a:endParaRPr>
              <a:solidFill>
                <a:srgbClr val="102649"/>
              </a:solidFill>
              <a:latin typeface="Libre Franklin"/>
              <a:ea typeface="Libre Franklin"/>
              <a:cs typeface="Libre Franklin"/>
              <a:sym typeface="Libre Franklin"/>
            </a:endParaRPr>
          </a:p>
        </p:txBody>
      </p:sp>
      <p:sp>
        <p:nvSpPr>
          <p:cNvPr id="418" name="Google Shape;418;p64">
            <a:extLst>
              <a:ext uri="{C183D7F6-B498-43B3-948B-1728B52AA6E4}">
                <adec:decorative xmlns:adec="http://schemas.microsoft.com/office/drawing/2017/decorative" val="1"/>
              </a:ext>
            </a:extLst>
          </p:cNvPr>
          <p:cNvSpPr txBox="1">
            <a:spLocks noGrp="1"/>
          </p:cNvSpPr>
          <p:nvPr>
            <p:ph type="title"/>
          </p:nvPr>
        </p:nvSpPr>
        <p:spPr>
          <a:xfrm>
            <a:off x="144375" y="210619"/>
            <a:ext cx="4073456"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What happens in the brain?</a:t>
            </a:r>
            <a:endParaRPr b="1" dirty="0">
              <a:latin typeface="Franklin Gothic"/>
              <a:ea typeface="Franklin Gothic"/>
              <a:cs typeface="Franklin Gothic"/>
              <a:sym typeface="Franklin Gothic"/>
            </a:endParaRPr>
          </a:p>
        </p:txBody>
      </p:sp>
      <p:sp>
        <p:nvSpPr>
          <p:cNvPr id="419" name="Google Shape;419;p64">
            <a:extLst>
              <a:ext uri="{C183D7F6-B498-43B3-948B-1728B52AA6E4}">
                <adec:decorative xmlns:adec="http://schemas.microsoft.com/office/drawing/2017/decorative" val="1"/>
              </a:ext>
            </a:extLst>
          </p:cNvPr>
          <p:cNvSpPr txBox="1"/>
          <p:nvPr/>
        </p:nvSpPr>
        <p:spPr>
          <a:xfrm>
            <a:off x="189701" y="4139991"/>
            <a:ext cx="1335600" cy="547500"/>
          </a:xfrm>
          <a:prstGeom prst="rect">
            <a:avLst/>
          </a:prstGeom>
          <a:solidFill>
            <a:srgbClr val="FFC8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solidFill>
                  <a:srgbClr val="102649"/>
                </a:solidFill>
                <a:latin typeface="Franklin Gothic" panose="020B0604020202020204" charset="0"/>
                <a:ea typeface="Libre Franklin"/>
                <a:cs typeface="Libre Franklin"/>
                <a:sym typeface="Libre Franklin"/>
              </a:rPr>
              <a:t>crush</a:t>
            </a:r>
            <a:endParaRPr sz="3000" b="1" dirty="0">
              <a:solidFill>
                <a:srgbClr val="102649"/>
              </a:solidFill>
              <a:latin typeface="Franklin Gothic" panose="020B0604020202020204" charset="0"/>
              <a:ea typeface="Libre Franklin"/>
              <a:cs typeface="Libre Franklin"/>
              <a:sym typeface="Libre Franklin"/>
            </a:endParaRPr>
          </a:p>
        </p:txBody>
      </p:sp>
      <p:sp>
        <p:nvSpPr>
          <p:cNvPr id="420" name="Google Shape;420;p64">
            <a:extLst>
              <a:ext uri="{C183D7F6-B498-43B3-948B-1728B52AA6E4}">
                <adec:decorative xmlns:adec="http://schemas.microsoft.com/office/drawing/2017/decorative" val="1"/>
              </a:ext>
            </a:extLst>
          </p:cNvPr>
          <p:cNvSpPr txBox="1"/>
          <p:nvPr/>
        </p:nvSpPr>
        <p:spPr>
          <a:xfrm>
            <a:off x="5313295" y="518169"/>
            <a:ext cx="3056400" cy="547500"/>
          </a:xfrm>
          <a:prstGeom prst="rect">
            <a:avLst/>
          </a:prstGeom>
          <a:solidFill>
            <a:srgbClr val="FFC8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solidFill>
                  <a:srgbClr val="102649"/>
                </a:solidFill>
                <a:latin typeface="Franklin Gothic" panose="020B0604020202020204" charset="0"/>
                <a:ea typeface="Libre Franklin"/>
                <a:cs typeface="Libre Franklin"/>
                <a:sym typeface="Libre Franklin"/>
              </a:rPr>
              <a:t>/k/ /r/ /∧/ /ʃ/</a:t>
            </a:r>
            <a:endParaRPr sz="3000" b="1" dirty="0">
              <a:solidFill>
                <a:srgbClr val="102649"/>
              </a:solidFill>
              <a:latin typeface="Franklin Gothic" panose="020B0604020202020204" charset="0"/>
              <a:ea typeface="Libre Franklin"/>
              <a:cs typeface="Libre Franklin"/>
              <a:sym typeface="Libre Franklin"/>
            </a:endParaRPr>
          </a:p>
        </p:txBody>
      </p:sp>
      <p:sp>
        <p:nvSpPr>
          <p:cNvPr id="421" name="Google Shape;421;p64">
            <a:extLst>
              <a:ext uri="{C183D7F6-B498-43B3-948B-1728B52AA6E4}">
                <adec:decorative xmlns:adec="http://schemas.microsoft.com/office/drawing/2017/decorative" val="1"/>
              </a:ext>
            </a:extLst>
          </p:cNvPr>
          <p:cNvSpPr txBox="1"/>
          <p:nvPr/>
        </p:nvSpPr>
        <p:spPr>
          <a:xfrm>
            <a:off x="7032050" y="3887250"/>
            <a:ext cx="1651500" cy="547500"/>
          </a:xfrm>
          <a:prstGeom prst="rect">
            <a:avLst/>
          </a:prstGeom>
          <a:solidFill>
            <a:srgbClr val="FFC8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solidFill>
                  <a:srgbClr val="102649"/>
                </a:solidFill>
                <a:latin typeface="Franklin Gothic" panose="020B0604020202020204" charset="0"/>
                <a:ea typeface="Libre Franklin"/>
                <a:cs typeface="Libre Franklin"/>
                <a:sym typeface="Libre Franklin"/>
              </a:rPr>
              <a:t>crush</a:t>
            </a:r>
            <a:endParaRPr sz="3000" b="1" dirty="0">
              <a:solidFill>
                <a:srgbClr val="102649"/>
              </a:solidFill>
              <a:latin typeface="Franklin Gothic" panose="020B0604020202020204" charset="0"/>
              <a:ea typeface="Libre Franklin"/>
              <a:cs typeface="Libre Franklin"/>
              <a:sym typeface="Libre Franklin"/>
            </a:endParaRPr>
          </a:p>
        </p:txBody>
      </p:sp>
      <p:sp>
        <p:nvSpPr>
          <p:cNvPr id="422" name="Google Shape;422;p64">
            <a:extLst>
              <a:ext uri="{C183D7F6-B498-43B3-948B-1728B52AA6E4}">
                <adec:decorative xmlns:adec="http://schemas.microsoft.com/office/drawing/2017/decorative" val="1"/>
              </a:ext>
            </a:extLst>
          </p:cNvPr>
          <p:cNvSpPr txBox="1"/>
          <p:nvPr/>
        </p:nvSpPr>
        <p:spPr>
          <a:xfrm>
            <a:off x="1841375" y="2604525"/>
            <a:ext cx="1651500" cy="547500"/>
          </a:xfrm>
          <a:prstGeom prst="rect">
            <a:avLst/>
          </a:prstGeom>
          <a:solidFill>
            <a:srgbClr val="FFC8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solidFill>
                  <a:srgbClr val="102649"/>
                </a:solidFill>
                <a:latin typeface="Franklin Gothic" panose="020B0604020202020204" charset="0"/>
                <a:ea typeface="Libre Franklin"/>
                <a:cs typeface="Libre Franklin"/>
                <a:sym typeface="Libre Franklin"/>
              </a:rPr>
              <a:t>“crush”</a:t>
            </a:r>
            <a:endParaRPr sz="3000" b="1" dirty="0">
              <a:solidFill>
                <a:srgbClr val="102649"/>
              </a:solidFill>
              <a:latin typeface="Franklin Gothic" panose="020B0604020202020204" charset="0"/>
              <a:ea typeface="Libre Franklin"/>
              <a:cs typeface="Libre Franklin"/>
              <a:sym typeface="Libre Franklin"/>
            </a:endParaRPr>
          </a:p>
        </p:txBody>
      </p:sp>
      <p:pic>
        <p:nvPicPr>
          <p:cNvPr id="423" name="Google Shape;423;p64">
            <a:extLst>
              <a:ext uri="{C183D7F6-B498-43B3-948B-1728B52AA6E4}">
                <adec:decorative xmlns:adec="http://schemas.microsoft.com/office/drawing/2017/decorative" val="1"/>
              </a:ext>
            </a:extLst>
          </p:cNvPr>
          <p:cNvPicPr preferRelativeResize="0"/>
          <p:nvPr/>
        </p:nvPicPr>
        <p:blipFill rotWithShape="1">
          <a:blip r:embed="rId4">
            <a:alphaModFix/>
          </a:blip>
          <a:srcRect l="25108" r="25162"/>
          <a:stretch/>
        </p:blipFill>
        <p:spPr>
          <a:xfrm>
            <a:off x="4987725" y="3029825"/>
            <a:ext cx="549475" cy="1104900"/>
          </a:xfrm>
          <a:prstGeom prst="rect">
            <a:avLst/>
          </a:prstGeom>
          <a:noFill/>
          <a:ln>
            <a:noFill/>
          </a:ln>
        </p:spPr>
      </p:pic>
      <p:pic>
        <p:nvPicPr>
          <p:cNvPr id="424" name="Google Shape;424;p64">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748217" y="2904472"/>
            <a:ext cx="1335600" cy="885561"/>
          </a:xfrm>
          <a:prstGeom prst="rect">
            <a:avLst/>
          </a:prstGeom>
          <a:noFill/>
          <a:ln w="9525" cap="flat" cmpd="sng">
            <a:solidFill>
              <a:schemeClr val="dk2"/>
            </a:solidFill>
            <a:prstDash val="solid"/>
            <a:round/>
            <a:headEnd type="none" w="sm" len="sm"/>
            <a:tailEnd type="none" w="sm" len="sm"/>
          </a:ln>
        </p:spPr>
      </p:pic>
      <p:pic>
        <p:nvPicPr>
          <p:cNvPr id="425" name="Google Shape;425;p64">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4717449" y="2804865"/>
            <a:ext cx="1406100" cy="1406100"/>
          </a:xfrm>
          <a:prstGeom prst="rect">
            <a:avLst/>
          </a:prstGeom>
          <a:noFill/>
          <a:ln w="9525" cap="flat" cmpd="sng">
            <a:solidFill>
              <a:schemeClr val="dk2"/>
            </a:solidFill>
            <a:prstDash val="solid"/>
            <a:round/>
            <a:headEnd type="none" w="sm" len="sm"/>
            <a:tailEnd type="none" w="sm" len="sm"/>
          </a:ln>
        </p:spPr>
      </p:pic>
      <p:pic>
        <p:nvPicPr>
          <p:cNvPr id="426" name="Google Shape;426;p64">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4677717" y="3039331"/>
            <a:ext cx="1406100" cy="937168"/>
          </a:xfrm>
          <a:prstGeom prst="rect">
            <a:avLst/>
          </a:prstGeom>
          <a:noFill/>
          <a:ln>
            <a:noFill/>
          </a:ln>
        </p:spPr>
      </p:pic>
      <p:pic>
        <p:nvPicPr>
          <p:cNvPr id="427" name="Google Shape;427;p64">
            <a:extLst>
              <a:ext uri="{C183D7F6-B498-43B3-948B-1728B52AA6E4}">
                <adec:decorative xmlns:adec="http://schemas.microsoft.com/office/drawing/2017/decorative" val="1"/>
              </a:ext>
            </a:extLst>
          </p:cNvPr>
          <p:cNvPicPr preferRelativeResize="0"/>
          <p:nvPr/>
        </p:nvPicPr>
        <p:blipFill rotWithShape="1">
          <a:blip r:embed="rId8">
            <a:alphaModFix/>
          </a:blip>
          <a:srcRect l="15652" t="23495" r="12812" b="20945"/>
          <a:stretch/>
        </p:blipFill>
        <p:spPr>
          <a:xfrm>
            <a:off x="6900600" y="2119707"/>
            <a:ext cx="1335600" cy="740918"/>
          </a:xfrm>
          <a:prstGeom prst="rect">
            <a:avLst/>
          </a:prstGeom>
          <a:noFill/>
          <a:ln w="9525" cap="flat" cmpd="sng">
            <a:solidFill>
              <a:schemeClr val="dk2"/>
            </a:solidFill>
            <a:prstDash val="solid"/>
            <a:round/>
            <a:headEnd type="none" w="sm" len="sm"/>
            <a:tailEnd type="none" w="sm" len="sm"/>
          </a:ln>
        </p:spPr>
      </p:pic>
      <p:pic>
        <p:nvPicPr>
          <p:cNvPr id="428" name="Google Shape;428;p64">
            <a:extLst>
              <a:ext uri="{C183D7F6-B498-43B3-948B-1728B52AA6E4}">
                <adec:decorative xmlns:adec="http://schemas.microsoft.com/office/drawing/2017/decorative" val="1"/>
              </a:ext>
            </a:extLst>
          </p:cNvPr>
          <p:cNvPicPr preferRelativeResize="0"/>
          <p:nvPr/>
        </p:nvPicPr>
        <p:blipFill rotWithShape="1">
          <a:blip r:embed="rId9">
            <a:alphaModFix/>
          </a:blip>
          <a:srcRect l="16212" t="11230" r="14564" b="19612"/>
          <a:stretch/>
        </p:blipFill>
        <p:spPr>
          <a:xfrm>
            <a:off x="4331249" y="228125"/>
            <a:ext cx="868628" cy="937151"/>
          </a:xfrm>
          <a:prstGeom prst="rect">
            <a:avLst/>
          </a:prstGeom>
          <a:noFill/>
          <a:ln w="9525" cap="flat" cmpd="sng">
            <a:solidFill>
              <a:schemeClr val="dk2"/>
            </a:solidFill>
            <a:prstDash val="solid"/>
            <a:round/>
            <a:headEnd type="none" w="sm" len="sm"/>
            <a:tailEnd type="none" w="sm" len="sm"/>
          </a:ln>
        </p:spPr>
      </p:pic>
      <p:pic>
        <p:nvPicPr>
          <p:cNvPr id="429" name="Google Shape;429;p64">
            <a:extLst>
              <a:ext uri="{C183D7F6-B498-43B3-948B-1728B52AA6E4}">
                <adec:decorative xmlns:adec="http://schemas.microsoft.com/office/drawing/2017/decorative" val="1"/>
              </a:ext>
            </a:extLst>
          </p:cNvPr>
          <p:cNvPicPr preferRelativeResize="0"/>
          <p:nvPr/>
        </p:nvPicPr>
        <p:blipFill rotWithShape="1">
          <a:blip r:embed="rId10">
            <a:alphaModFix/>
          </a:blip>
          <a:srcRect t="22661" b="30497"/>
          <a:stretch/>
        </p:blipFill>
        <p:spPr>
          <a:xfrm>
            <a:off x="1602997" y="1813052"/>
            <a:ext cx="1603203" cy="811050"/>
          </a:xfrm>
          <a:prstGeom prst="rect">
            <a:avLst/>
          </a:prstGeom>
          <a:noFill/>
          <a:ln w="952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65">
            <a:extLst>
              <a:ext uri="{C183D7F6-B498-43B3-948B-1728B52AA6E4}">
                <adec:decorative xmlns:adec="http://schemas.microsoft.com/office/drawing/2017/decorative" val="1"/>
              </a:ext>
            </a:extLst>
          </p:cNvPr>
          <p:cNvSpPr txBox="1">
            <a:spLocks noGrp="1"/>
          </p:cNvSpPr>
          <p:nvPr>
            <p:ph type="title"/>
          </p:nvPr>
        </p:nvSpPr>
        <p:spPr>
          <a:xfrm>
            <a:off x="449125" y="139075"/>
            <a:ext cx="84924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National Reading Panel Report (2000)</a:t>
            </a:r>
            <a:endParaRPr b="1" dirty="0">
              <a:latin typeface="Franklin Gothic"/>
              <a:ea typeface="Franklin Gothic"/>
              <a:cs typeface="Franklin Gothic"/>
              <a:sym typeface="Franklin Gothic"/>
            </a:endParaRPr>
          </a:p>
        </p:txBody>
      </p:sp>
      <p:pic>
        <p:nvPicPr>
          <p:cNvPr id="435" name="Google Shape;435;p65" descr="The Five Pillars of Early Literacy are phonemic awareness, phonics, fluency, vocabulary and comprehension.">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4041675" y="1349675"/>
            <a:ext cx="4974126" cy="3635926"/>
          </a:xfrm>
          <a:prstGeom prst="rect">
            <a:avLst/>
          </a:prstGeom>
          <a:noFill/>
          <a:ln>
            <a:noFill/>
          </a:ln>
          <a:effectLst>
            <a:outerShdw blurRad="57150" dist="19050" dir="5400000" algn="bl" rotWithShape="0">
              <a:srgbClr val="000000">
                <a:alpha val="50000"/>
              </a:srgbClr>
            </a:outerShdw>
          </a:effectLst>
        </p:spPr>
      </p:pic>
      <p:sp>
        <p:nvSpPr>
          <p:cNvPr id="436" name="Google Shape;436;p65">
            <a:extLst>
              <a:ext uri="{C183D7F6-B498-43B3-948B-1728B52AA6E4}">
                <adec:decorative xmlns:adec="http://schemas.microsoft.com/office/drawing/2017/decorative" val="1"/>
              </a:ext>
            </a:extLst>
          </p:cNvPr>
          <p:cNvSpPr txBox="1"/>
          <p:nvPr/>
        </p:nvSpPr>
        <p:spPr>
          <a:xfrm>
            <a:off x="-12375" y="4897200"/>
            <a:ext cx="5170500" cy="2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
                <a:solidFill>
                  <a:schemeClr val="lt1"/>
                </a:solidFill>
                <a:latin typeface="Libre Franklin"/>
                <a:ea typeface="Libre Franklin"/>
                <a:cs typeface="Libre Franklin"/>
                <a:sym typeface="Libre Franklin"/>
              </a:rPr>
              <a:t>Image courtesy of </a:t>
            </a:r>
            <a:r>
              <a:rPr lang="en" sz="400" i="1">
                <a:solidFill>
                  <a:schemeClr val="lt1"/>
                </a:solidFill>
                <a:latin typeface="Libre Franklin"/>
                <a:ea typeface="Libre Franklin"/>
                <a:cs typeface="Libre Franklin"/>
                <a:sym typeface="Libre Franklin"/>
              </a:rPr>
              <a:t>The Knowledge Matter Campaign</a:t>
            </a:r>
            <a:r>
              <a:rPr lang="en" sz="400">
                <a:solidFill>
                  <a:schemeClr val="lt1"/>
                </a:solidFill>
                <a:latin typeface="Libre Franklin"/>
                <a:ea typeface="Libre Franklin"/>
                <a:cs typeface="Libre Franklin"/>
                <a:sym typeface="Libre Franklin"/>
              </a:rPr>
              <a:t>.</a:t>
            </a:r>
            <a:endParaRPr sz="400">
              <a:solidFill>
                <a:schemeClr val="lt1"/>
              </a:solidFill>
              <a:latin typeface="Libre Franklin"/>
              <a:ea typeface="Libre Franklin"/>
              <a:cs typeface="Libre Franklin"/>
              <a:sym typeface="Libre Franklin"/>
            </a:endParaRPr>
          </a:p>
        </p:txBody>
      </p:sp>
      <p:sp>
        <p:nvSpPr>
          <p:cNvPr id="438" name="Google Shape;438;p65">
            <a:extLst>
              <a:ext uri="{C183D7F6-B498-43B3-948B-1728B52AA6E4}">
                <adec:decorative xmlns:adec="http://schemas.microsoft.com/office/drawing/2017/decorative" val="1"/>
              </a:ext>
            </a:extLst>
          </p:cNvPr>
          <p:cNvSpPr txBox="1"/>
          <p:nvPr/>
        </p:nvSpPr>
        <p:spPr>
          <a:xfrm>
            <a:off x="449125" y="1197250"/>
            <a:ext cx="3451200" cy="2991900"/>
          </a:xfrm>
          <a:prstGeom prst="rect">
            <a:avLst/>
          </a:prstGeom>
          <a:solidFill>
            <a:srgbClr val="E1F3EA"/>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457200" lvl="0" indent="-349250" algn="l" rtl="0">
              <a:spcBef>
                <a:spcPts val="0"/>
              </a:spcBef>
              <a:spcAft>
                <a:spcPts val="0"/>
              </a:spcAft>
              <a:buClr>
                <a:srgbClr val="102649"/>
              </a:buClr>
              <a:buSzPts val="1900"/>
              <a:buFont typeface="Franklin Gothic"/>
              <a:buChar char="●"/>
            </a:pPr>
            <a:r>
              <a:rPr lang="en" sz="1900">
                <a:solidFill>
                  <a:srgbClr val="102649"/>
                </a:solidFill>
                <a:latin typeface="Franklin Gothic"/>
                <a:ea typeface="Franklin Gothic"/>
                <a:cs typeface="Franklin Gothic"/>
                <a:sym typeface="Franklin Gothic"/>
              </a:rPr>
              <a:t>Phonics is just one component of skilled reading.</a:t>
            </a:r>
            <a:endParaRPr sz="1900">
              <a:solidFill>
                <a:srgbClr val="102649"/>
              </a:solidFill>
              <a:latin typeface="Franklin Gothic"/>
              <a:ea typeface="Franklin Gothic"/>
              <a:cs typeface="Franklin Gothic"/>
              <a:sym typeface="Franklin Gothic"/>
            </a:endParaRPr>
          </a:p>
          <a:p>
            <a:pPr marL="457200" lvl="0" indent="-349250" algn="l" rtl="0">
              <a:spcBef>
                <a:spcPts val="0"/>
              </a:spcBef>
              <a:spcAft>
                <a:spcPts val="0"/>
              </a:spcAft>
              <a:buClr>
                <a:srgbClr val="102649"/>
              </a:buClr>
              <a:buSzPts val="1900"/>
              <a:buFont typeface="Libre Franklin"/>
              <a:buChar char="●"/>
            </a:pPr>
            <a:r>
              <a:rPr lang="en" sz="1900">
                <a:solidFill>
                  <a:srgbClr val="102649"/>
                </a:solidFill>
                <a:latin typeface="Franklin Gothic"/>
                <a:ea typeface="Franklin Gothic"/>
                <a:cs typeface="Franklin Gothic"/>
                <a:sym typeface="Franklin Gothic"/>
              </a:rPr>
              <a:t>Structured Literacy refers to all of the research and practice that supports, the ultimate goal of reading: </a:t>
            </a:r>
            <a:r>
              <a:rPr lang="en" sz="1900" b="1">
                <a:solidFill>
                  <a:srgbClr val="102649"/>
                </a:solidFill>
                <a:latin typeface="Franklin Gothic"/>
                <a:ea typeface="Franklin Gothic"/>
                <a:cs typeface="Franklin Gothic"/>
                <a:sym typeface="Franklin Gothic"/>
              </a:rPr>
              <a:t>COMPREHENSION</a:t>
            </a:r>
            <a:r>
              <a:rPr lang="en" sz="1900">
                <a:solidFill>
                  <a:srgbClr val="102649"/>
                </a:solidFill>
                <a:latin typeface="Franklin Gothic"/>
                <a:ea typeface="Franklin Gothic"/>
                <a:cs typeface="Franklin Gothic"/>
                <a:sym typeface="Franklin Gothic"/>
              </a:rPr>
              <a:t>.</a:t>
            </a:r>
            <a:endParaRPr sz="1900">
              <a:solidFill>
                <a:srgbClr val="102649"/>
              </a:solidFill>
              <a:latin typeface="Franklin Gothic"/>
              <a:ea typeface="Franklin Gothic"/>
              <a:cs typeface="Franklin Gothic"/>
              <a:sym typeface="Franklin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66">
            <a:extLst>
              <a:ext uri="{C183D7F6-B498-43B3-948B-1728B52AA6E4}">
                <adec:decorative xmlns:adec="http://schemas.microsoft.com/office/drawing/2017/decorative" val="1"/>
              </a:ext>
            </a:extLst>
          </p:cNvPr>
          <p:cNvSpPr/>
          <p:nvPr/>
        </p:nvSpPr>
        <p:spPr>
          <a:xfrm rot="5400000">
            <a:off x="1507575" y="3016875"/>
            <a:ext cx="1412400" cy="1471200"/>
          </a:xfrm>
          <a:prstGeom prst="bentUpArrow">
            <a:avLst>
              <a:gd name="adj1" fmla="val 32300"/>
              <a:gd name="adj2" fmla="val 34312"/>
              <a:gd name="adj3" fmla="val 26644"/>
            </a:avLst>
          </a:prstGeom>
          <a:solidFill>
            <a:srgbClr val="FFC8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6">
            <a:extLst>
              <a:ext uri="{C183D7F6-B498-43B3-948B-1728B52AA6E4}">
                <adec:decorative xmlns:adec="http://schemas.microsoft.com/office/drawing/2017/decorative" val="1"/>
              </a:ext>
            </a:extLst>
          </p:cNvPr>
          <p:cNvSpPr txBox="1"/>
          <p:nvPr/>
        </p:nvSpPr>
        <p:spPr>
          <a:xfrm>
            <a:off x="133725" y="819650"/>
            <a:ext cx="3085500" cy="2601300"/>
          </a:xfrm>
          <a:prstGeom prst="rect">
            <a:avLst/>
          </a:prstGeom>
          <a:solidFill>
            <a:srgbClr val="E1F3EA"/>
          </a:solidFill>
          <a:ln w="9525" cap="flat" cmpd="sng">
            <a:solidFill>
              <a:srgbClr val="E1F3EA"/>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1500" b="1">
                <a:latin typeface="Franklin Gothic"/>
                <a:ea typeface="Franklin Gothic"/>
                <a:cs typeface="Franklin Gothic"/>
                <a:sym typeface="Franklin Gothic"/>
              </a:rPr>
              <a:t>The National Reading Panel (2000) established five pillars of early reading instruction:</a:t>
            </a:r>
            <a:endParaRPr sz="1500" b="1">
              <a:latin typeface="Franklin Gothic"/>
              <a:ea typeface="Franklin Gothic"/>
              <a:cs typeface="Franklin Gothic"/>
              <a:sym typeface="Franklin Gothic"/>
            </a:endParaRPr>
          </a:p>
          <a:p>
            <a:pPr marL="0" lvl="0" indent="0" algn="l" rtl="0">
              <a:spcBef>
                <a:spcPts val="0"/>
              </a:spcBef>
              <a:spcAft>
                <a:spcPts val="0"/>
              </a:spcAft>
              <a:buNone/>
            </a:pPr>
            <a:endParaRPr sz="1500" b="1">
              <a:latin typeface="Franklin Gothic"/>
              <a:ea typeface="Franklin Gothic"/>
              <a:cs typeface="Franklin Gothic"/>
              <a:sym typeface="Franklin Gothic"/>
            </a:endParaRPr>
          </a:p>
          <a:p>
            <a:pPr marL="457200" lvl="0" indent="-349250" algn="l" rtl="0">
              <a:spcBef>
                <a:spcPts val="0"/>
              </a:spcBef>
              <a:spcAft>
                <a:spcPts val="0"/>
              </a:spcAft>
              <a:buSzPts val="1900"/>
              <a:buFont typeface="Franklin Gothic"/>
              <a:buAutoNum type="arabicPeriod"/>
            </a:pPr>
            <a:r>
              <a:rPr lang="en" sz="1900">
                <a:latin typeface="Franklin Gothic"/>
                <a:ea typeface="Franklin Gothic"/>
                <a:cs typeface="Franklin Gothic"/>
                <a:sym typeface="Franklin Gothic"/>
              </a:rPr>
              <a:t>Phonemic Awareness</a:t>
            </a:r>
            <a:endParaRPr sz="1900">
              <a:latin typeface="Franklin Gothic"/>
              <a:ea typeface="Franklin Gothic"/>
              <a:cs typeface="Franklin Gothic"/>
              <a:sym typeface="Franklin Gothic"/>
            </a:endParaRPr>
          </a:p>
          <a:p>
            <a:pPr marL="457200" lvl="0" indent="-349250" algn="l" rtl="0">
              <a:spcBef>
                <a:spcPts val="0"/>
              </a:spcBef>
              <a:spcAft>
                <a:spcPts val="0"/>
              </a:spcAft>
              <a:buSzPts val="1900"/>
              <a:buFont typeface="Franklin Gothic"/>
              <a:buAutoNum type="arabicPeriod"/>
            </a:pPr>
            <a:r>
              <a:rPr lang="en" sz="1900">
                <a:latin typeface="Franklin Gothic"/>
                <a:ea typeface="Franklin Gothic"/>
                <a:cs typeface="Franklin Gothic"/>
                <a:sym typeface="Franklin Gothic"/>
              </a:rPr>
              <a:t>Phonics</a:t>
            </a:r>
            <a:endParaRPr sz="1900">
              <a:latin typeface="Franklin Gothic"/>
              <a:ea typeface="Franklin Gothic"/>
              <a:cs typeface="Franklin Gothic"/>
              <a:sym typeface="Franklin Gothic"/>
            </a:endParaRPr>
          </a:p>
          <a:p>
            <a:pPr marL="457200" lvl="0" indent="-349250" algn="l" rtl="0">
              <a:spcBef>
                <a:spcPts val="0"/>
              </a:spcBef>
              <a:spcAft>
                <a:spcPts val="0"/>
              </a:spcAft>
              <a:buSzPts val="1900"/>
              <a:buFont typeface="Franklin Gothic"/>
              <a:buAutoNum type="arabicPeriod"/>
            </a:pPr>
            <a:r>
              <a:rPr lang="en" sz="1900">
                <a:latin typeface="Franklin Gothic"/>
                <a:ea typeface="Franklin Gothic"/>
                <a:cs typeface="Franklin Gothic"/>
                <a:sym typeface="Franklin Gothic"/>
              </a:rPr>
              <a:t>Fluency</a:t>
            </a:r>
            <a:endParaRPr sz="1900">
              <a:latin typeface="Franklin Gothic"/>
              <a:ea typeface="Franklin Gothic"/>
              <a:cs typeface="Franklin Gothic"/>
              <a:sym typeface="Franklin Gothic"/>
            </a:endParaRPr>
          </a:p>
          <a:p>
            <a:pPr marL="457200" lvl="0" indent="-349250" algn="l" rtl="0">
              <a:spcBef>
                <a:spcPts val="0"/>
              </a:spcBef>
              <a:spcAft>
                <a:spcPts val="0"/>
              </a:spcAft>
              <a:buSzPts val="1900"/>
              <a:buFont typeface="Franklin Gothic"/>
              <a:buAutoNum type="arabicPeriod"/>
            </a:pPr>
            <a:r>
              <a:rPr lang="en" sz="1900">
                <a:latin typeface="Franklin Gothic"/>
                <a:ea typeface="Franklin Gothic"/>
                <a:cs typeface="Franklin Gothic"/>
                <a:sym typeface="Franklin Gothic"/>
              </a:rPr>
              <a:t>Vocabulary</a:t>
            </a:r>
            <a:endParaRPr sz="1900">
              <a:latin typeface="Franklin Gothic"/>
              <a:ea typeface="Franklin Gothic"/>
              <a:cs typeface="Franklin Gothic"/>
              <a:sym typeface="Franklin Gothic"/>
            </a:endParaRPr>
          </a:p>
          <a:p>
            <a:pPr marL="457200" lvl="0" indent="-349250" algn="l" rtl="0">
              <a:spcBef>
                <a:spcPts val="0"/>
              </a:spcBef>
              <a:spcAft>
                <a:spcPts val="0"/>
              </a:spcAft>
              <a:buSzPts val="1900"/>
              <a:buFont typeface="Franklin Gothic"/>
              <a:buAutoNum type="arabicPeriod"/>
            </a:pPr>
            <a:r>
              <a:rPr lang="en" sz="1900">
                <a:latin typeface="Franklin Gothic"/>
                <a:ea typeface="Franklin Gothic"/>
                <a:cs typeface="Franklin Gothic"/>
                <a:sym typeface="Franklin Gothic"/>
              </a:rPr>
              <a:t>Comprehension</a:t>
            </a:r>
            <a:r>
              <a:rPr lang="en" sz="2100">
                <a:latin typeface="Franklin Gothic"/>
                <a:ea typeface="Franklin Gothic"/>
                <a:cs typeface="Franklin Gothic"/>
                <a:sym typeface="Franklin Gothic"/>
              </a:rPr>
              <a:t> </a:t>
            </a:r>
            <a:endParaRPr sz="2100">
              <a:latin typeface="Franklin Gothic"/>
              <a:ea typeface="Franklin Gothic"/>
              <a:cs typeface="Franklin Gothic"/>
              <a:sym typeface="Franklin Gothic"/>
            </a:endParaRPr>
          </a:p>
        </p:txBody>
      </p:sp>
      <p:sp>
        <p:nvSpPr>
          <p:cNvPr id="445" name="Google Shape;445;p66">
            <a:extLst>
              <a:ext uri="{C183D7F6-B498-43B3-948B-1728B52AA6E4}">
                <adec:decorative xmlns:adec="http://schemas.microsoft.com/office/drawing/2017/decorative" val="1"/>
              </a:ext>
            </a:extLst>
          </p:cNvPr>
          <p:cNvSpPr txBox="1"/>
          <p:nvPr/>
        </p:nvSpPr>
        <p:spPr>
          <a:xfrm>
            <a:off x="3376025" y="1278475"/>
            <a:ext cx="4904100" cy="366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latin typeface="Franklin Gothic"/>
                <a:ea typeface="Franklin Gothic"/>
                <a:cs typeface="Franklin Gothic"/>
                <a:sym typeface="Franklin Gothic"/>
              </a:rPr>
              <a:t>The National Institute for Literacy (2006) amended those principles for adolescents:</a:t>
            </a:r>
            <a:endParaRPr sz="2400" b="1">
              <a:latin typeface="Franklin Gothic"/>
              <a:ea typeface="Franklin Gothic"/>
              <a:cs typeface="Franklin Gothic"/>
              <a:sym typeface="Franklin Gothic"/>
            </a:endParaRPr>
          </a:p>
          <a:p>
            <a:pPr marL="0" lvl="0" indent="0" algn="l" rtl="0">
              <a:spcBef>
                <a:spcPts val="0"/>
              </a:spcBef>
              <a:spcAft>
                <a:spcPts val="0"/>
              </a:spcAft>
              <a:buNone/>
            </a:pPr>
            <a:endParaRPr sz="1200" b="1">
              <a:latin typeface="Franklin Gothic"/>
              <a:ea typeface="Franklin Gothic"/>
              <a:cs typeface="Franklin Gothic"/>
              <a:sym typeface="Franklin Gothic"/>
            </a:endParaRPr>
          </a:p>
          <a:p>
            <a:pPr marL="457200" lvl="0" indent="-406400" algn="l" rtl="0">
              <a:spcBef>
                <a:spcPts val="0"/>
              </a:spcBef>
              <a:spcAft>
                <a:spcPts val="0"/>
              </a:spcAft>
              <a:buSzPts val="2800"/>
              <a:buFont typeface="Franklin Gothic"/>
              <a:buAutoNum type="arabicPeriod"/>
            </a:pPr>
            <a:r>
              <a:rPr lang="en" sz="2800">
                <a:latin typeface="Franklin Gothic"/>
                <a:ea typeface="Franklin Gothic"/>
                <a:cs typeface="Franklin Gothic"/>
                <a:sym typeface="Franklin Gothic"/>
              </a:rPr>
              <a:t>Advanced Decoding </a:t>
            </a:r>
            <a:endParaRPr sz="2800">
              <a:latin typeface="Franklin Gothic"/>
              <a:ea typeface="Franklin Gothic"/>
              <a:cs typeface="Franklin Gothic"/>
              <a:sym typeface="Franklin Gothic"/>
            </a:endParaRPr>
          </a:p>
          <a:p>
            <a:pPr marL="457200" lvl="0" indent="-406400" algn="l" rtl="0">
              <a:spcBef>
                <a:spcPts val="0"/>
              </a:spcBef>
              <a:spcAft>
                <a:spcPts val="0"/>
              </a:spcAft>
              <a:buSzPts val="2800"/>
              <a:buFont typeface="Franklin Gothic"/>
              <a:buAutoNum type="arabicPeriod"/>
            </a:pPr>
            <a:r>
              <a:rPr lang="en" sz="2800">
                <a:latin typeface="Franklin Gothic"/>
                <a:ea typeface="Franklin Gothic"/>
                <a:cs typeface="Franklin Gothic"/>
                <a:sym typeface="Franklin Gothic"/>
              </a:rPr>
              <a:t>Morphology</a:t>
            </a:r>
            <a:endParaRPr sz="2800">
              <a:latin typeface="Franklin Gothic"/>
              <a:ea typeface="Franklin Gothic"/>
              <a:cs typeface="Franklin Gothic"/>
              <a:sym typeface="Franklin Gothic"/>
            </a:endParaRPr>
          </a:p>
          <a:p>
            <a:pPr marL="457200" lvl="0" indent="-406400" algn="l" rtl="0">
              <a:spcBef>
                <a:spcPts val="0"/>
              </a:spcBef>
              <a:spcAft>
                <a:spcPts val="0"/>
              </a:spcAft>
              <a:buSzPts val="2800"/>
              <a:buFont typeface="Franklin Gothic"/>
              <a:buAutoNum type="arabicPeriod"/>
            </a:pPr>
            <a:r>
              <a:rPr lang="en" sz="2800">
                <a:latin typeface="Franklin Gothic"/>
                <a:ea typeface="Franklin Gothic"/>
                <a:cs typeface="Franklin Gothic"/>
                <a:sym typeface="Franklin Gothic"/>
              </a:rPr>
              <a:t>Fluency</a:t>
            </a:r>
            <a:endParaRPr sz="2800">
              <a:latin typeface="Franklin Gothic"/>
              <a:ea typeface="Franklin Gothic"/>
              <a:cs typeface="Franklin Gothic"/>
              <a:sym typeface="Franklin Gothic"/>
            </a:endParaRPr>
          </a:p>
          <a:p>
            <a:pPr marL="457200" lvl="0" indent="-406400" algn="l" rtl="0">
              <a:spcBef>
                <a:spcPts val="0"/>
              </a:spcBef>
              <a:spcAft>
                <a:spcPts val="0"/>
              </a:spcAft>
              <a:buSzPts val="2800"/>
              <a:buFont typeface="Franklin Gothic"/>
              <a:buAutoNum type="arabicPeriod"/>
            </a:pPr>
            <a:r>
              <a:rPr lang="en" sz="2800">
                <a:latin typeface="Franklin Gothic"/>
                <a:ea typeface="Franklin Gothic"/>
                <a:cs typeface="Franklin Gothic"/>
                <a:sym typeface="Franklin Gothic"/>
              </a:rPr>
              <a:t>Vocabulary</a:t>
            </a:r>
            <a:endParaRPr sz="2800">
              <a:latin typeface="Franklin Gothic"/>
              <a:ea typeface="Franklin Gothic"/>
              <a:cs typeface="Franklin Gothic"/>
              <a:sym typeface="Franklin Gothic"/>
            </a:endParaRPr>
          </a:p>
          <a:p>
            <a:pPr marL="457200" lvl="0" indent="-419100" algn="l" rtl="0">
              <a:spcBef>
                <a:spcPts val="0"/>
              </a:spcBef>
              <a:spcAft>
                <a:spcPts val="0"/>
              </a:spcAft>
              <a:buSzPts val="3000"/>
              <a:buFont typeface="Franklin Gothic"/>
              <a:buAutoNum type="arabicPeriod"/>
            </a:pPr>
            <a:r>
              <a:rPr lang="en" sz="2800">
                <a:latin typeface="Franklin Gothic"/>
                <a:ea typeface="Franklin Gothic"/>
                <a:cs typeface="Franklin Gothic"/>
                <a:sym typeface="Franklin Gothic"/>
              </a:rPr>
              <a:t>Comprehension</a:t>
            </a:r>
            <a:r>
              <a:rPr lang="en" sz="3000">
                <a:latin typeface="Franklin Gothic"/>
                <a:ea typeface="Franklin Gothic"/>
                <a:cs typeface="Franklin Gothic"/>
                <a:sym typeface="Franklin Gothic"/>
              </a:rPr>
              <a:t> </a:t>
            </a:r>
            <a:endParaRPr sz="3000">
              <a:latin typeface="Franklin Gothic"/>
              <a:ea typeface="Franklin Gothic"/>
              <a:cs typeface="Franklin Gothic"/>
              <a:sym typeface="Franklin Gothic"/>
            </a:endParaRPr>
          </a:p>
        </p:txBody>
      </p:sp>
      <p:sp>
        <p:nvSpPr>
          <p:cNvPr id="446" name="Google Shape;446;p66">
            <a:extLst>
              <a:ext uri="{C183D7F6-B498-43B3-948B-1728B52AA6E4}">
                <adec:decorative xmlns:adec="http://schemas.microsoft.com/office/drawing/2017/decorative" val="1"/>
              </a:ext>
            </a:extLst>
          </p:cNvPr>
          <p:cNvSpPr txBox="1"/>
          <p:nvPr/>
        </p:nvSpPr>
        <p:spPr>
          <a:xfrm>
            <a:off x="6318150" y="3229125"/>
            <a:ext cx="49041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solidFill>
                  <a:srgbClr val="007780"/>
                </a:solidFill>
                <a:latin typeface="Franklin Gothic"/>
                <a:ea typeface="Franklin Gothic"/>
                <a:cs typeface="Franklin Gothic"/>
                <a:sym typeface="Franklin Gothic"/>
              </a:rPr>
              <a:t>6. Composition</a:t>
            </a:r>
            <a:endParaRPr sz="2800">
              <a:solidFill>
                <a:srgbClr val="007780"/>
              </a:solidFill>
              <a:latin typeface="Franklin Gothic"/>
              <a:ea typeface="Franklin Gothic"/>
              <a:cs typeface="Franklin Gothic"/>
              <a:sym typeface="Franklin Gothic"/>
            </a:endParaRPr>
          </a:p>
          <a:p>
            <a:pPr marL="0" lvl="0" indent="0" algn="l" rtl="0">
              <a:spcBef>
                <a:spcPts val="0"/>
              </a:spcBef>
              <a:spcAft>
                <a:spcPts val="0"/>
              </a:spcAft>
              <a:buNone/>
            </a:pPr>
            <a:r>
              <a:rPr lang="en" sz="2800">
                <a:solidFill>
                  <a:srgbClr val="007780"/>
                </a:solidFill>
                <a:latin typeface="Franklin Gothic"/>
                <a:ea typeface="Franklin Gothic"/>
                <a:cs typeface="Franklin Gothic"/>
                <a:sym typeface="Franklin Gothic"/>
              </a:rPr>
              <a:t>7. Motivation</a:t>
            </a:r>
            <a:endParaRPr sz="2800">
              <a:solidFill>
                <a:srgbClr val="007780"/>
              </a:solidFill>
              <a:latin typeface="Franklin Gothic"/>
              <a:ea typeface="Franklin Gothic"/>
              <a:cs typeface="Franklin Gothic"/>
              <a:sym typeface="Franklin Gothic"/>
            </a:endParaRPr>
          </a:p>
        </p:txBody>
      </p:sp>
      <p:sp>
        <p:nvSpPr>
          <p:cNvPr id="2" name="Title 1">
            <a:extLst>
              <a:ext uri="{FF2B5EF4-FFF2-40B4-BE49-F238E27FC236}">
                <a16:creationId xmlns:a16="http://schemas.microsoft.com/office/drawing/2014/main" id="{08A36763-34EB-D7A1-A448-0A4830AF7DFB}"/>
              </a:ext>
              <a:ext uri="{C183D7F6-B498-43B3-948B-1728B52AA6E4}">
                <adec:decorative xmlns:adec="http://schemas.microsoft.com/office/drawing/2017/decorative" val="1"/>
              </a:ext>
            </a:extLst>
          </p:cNvPr>
          <p:cNvSpPr>
            <a:spLocks noGrp="1"/>
          </p:cNvSpPr>
          <p:nvPr>
            <p:ph type="title"/>
          </p:nvPr>
        </p:nvSpPr>
        <p:spPr>
          <a:xfrm>
            <a:off x="623888" y="-2139600"/>
            <a:ext cx="7886700" cy="2139600"/>
          </a:xfrm>
        </p:spPr>
        <p:txBody>
          <a:bodyPr spcFirstLastPara="1" wrap="square" lIns="68575" tIns="34275" rIns="68575" bIns="34275" anchor="b" anchorCtr="0">
            <a:normAutofit/>
          </a:bodyPr>
          <a:lstStyle/>
          <a:p>
            <a:r>
              <a:rPr lang="en-US" sz="1400" dirty="0"/>
              <a:t>This slide demonstrates how the Five Pillars of Early Literacy translate to middle and high school instruction.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67">
            <a:extLst>
              <a:ext uri="{C183D7F6-B498-43B3-948B-1728B52AA6E4}">
                <adec:decorative xmlns:adec="http://schemas.microsoft.com/office/drawing/2017/decorative" val="1"/>
              </a:ext>
            </a:extLst>
          </p:cNvPr>
          <p:cNvSpPr txBox="1"/>
          <p:nvPr/>
        </p:nvSpPr>
        <p:spPr>
          <a:xfrm>
            <a:off x="3700651" y="719750"/>
            <a:ext cx="5410500" cy="4186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dirty="0">
                <a:latin typeface="Franklin Gothic"/>
                <a:ea typeface="Franklin Gothic"/>
                <a:cs typeface="Franklin Gothic"/>
                <a:sym typeface="Franklin Gothic"/>
              </a:rPr>
              <a:t>1</a:t>
            </a:r>
            <a:r>
              <a:rPr lang="en" sz="2000" dirty="0">
                <a:latin typeface="Franklin Gothic"/>
                <a:ea typeface="Franklin Gothic"/>
                <a:cs typeface="Franklin Gothic"/>
                <a:sym typeface="Franklin Gothic"/>
              </a:rPr>
              <a:t>. the study of meaningful units within words, including roots, prefixes and suffixes</a:t>
            </a:r>
            <a:endParaRPr sz="2000" dirty="0">
              <a:latin typeface="Franklin Gothic"/>
              <a:ea typeface="Franklin Gothic"/>
              <a:cs typeface="Franklin Gothic"/>
              <a:sym typeface="Franklin Gothic"/>
            </a:endParaRPr>
          </a:p>
          <a:p>
            <a:pPr marL="0" lvl="0" indent="0" algn="l" rtl="0">
              <a:spcBef>
                <a:spcPts val="0"/>
              </a:spcBef>
              <a:spcAft>
                <a:spcPts val="0"/>
              </a:spcAft>
              <a:buNone/>
            </a:pPr>
            <a:r>
              <a:rPr lang="en" sz="2000" b="1" dirty="0">
                <a:latin typeface="Franklin Gothic"/>
                <a:ea typeface="Franklin Gothic"/>
                <a:cs typeface="Franklin Gothic"/>
                <a:sym typeface="Franklin Gothic"/>
              </a:rPr>
              <a:t>2.</a:t>
            </a:r>
            <a:r>
              <a:rPr lang="en" sz="2000" dirty="0">
                <a:latin typeface="Franklin Gothic"/>
                <a:ea typeface="Franklin Gothic"/>
                <a:cs typeface="Franklin Gothic"/>
                <a:sym typeface="Franklin Gothic"/>
              </a:rPr>
              <a:t> knowledge of, and memory for, word meanings</a:t>
            </a:r>
            <a:endParaRPr sz="2000" dirty="0">
              <a:latin typeface="Franklin Gothic"/>
              <a:ea typeface="Franklin Gothic"/>
              <a:cs typeface="Franklin Gothic"/>
              <a:sym typeface="Franklin Gothic"/>
            </a:endParaRPr>
          </a:p>
          <a:p>
            <a:pPr marL="0" lvl="0" indent="0" algn="l" rtl="0">
              <a:spcBef>
                <a:spcPts val="0"/>
              </a:spcBef>
              <a:spcAft>
                <a:spcPts val="0"/>
              </a:spcAft>
              <a:buNone/>
            </a:pPr>
            <a:r>
              <a:rPr lang="en" sz="2000" b="1" dirty="0">
                <a:latin typeface="Franklin Gothic"/>
                <a:ea typeface="Franklin Gothic"/>
                <a:cs typeface="Franklin Gothic"/>
                <a:sym typeface="Franklin Gothic"/>
              </a:rPr>
              <a:t>3. </a:t>
            </a:r>
            <a:r>
              <a:rPr lang="en" sz="2000" dirty="0">
                <a:latin typeface="Franklin Gothic"/>
                <a:ea typeface="Franklin Gothic"/>
                <a:cs typeface="Franklin Gothic"/>
                <a:sym typeface="Franklin Gothic"/>
              </a:rPr>
              <a:t>self-determination, self-regulation and engagement with text</a:t>
            </a:r>
            <a:endParaRPr sz="2000" dirty="0">
              <a:latin typeface="Franklin Gothic"/>
              <a:ea typeface="Franklin Gothic"/>
              <a:cs typeface="Franklin Gothic"/>
              <a:sym typeface="Franklin Gothic"/>
            </a:endParaRPr>
          </a:p>
          <a:p>
            <a:pPr marL="0" lvl="0" indent="0" algn="l" rtl="0">
              <a:spcBef>
                <a:spcPts val="0"/>
              </a:spcBef>
              <a:spcAft>
                <a:spcPts val="0"/>
              </a:spcAft>
              <a:buNone/>
            </a:pPr>
            <a:r>
              <a:rPr lang="en" sz="2000" b="1" dirty="0">
                <a:latin typeface="Franklin Gothic"/>
                <a:ea typeface="Franklin Gothic"/>
                <a:cs typeface="Franklin Gothic"/>
                <a:sym typeface="Franklin Gothic"/>
              </a:rPr>
              <a:t>4. </a:t>
            </a:r>
            <a:r>
              <a:rPr lang="en" sz="2000" dirty="0">
                <a:latin typeface="Franklin Gothic"/>
                <a:ea typeface="Franklin Gothic"/>
                <a:cs typeface="Franklin Gothic"/>
                <a:sym typeface="Franklin Gothic"/>
              </a:rPr>
              <a:t>the process of extracting or constructing meaning</a:t>
            </a:r>
            <a:endParaRPr sz="2000" dirty="0">
              <a:latin typeface="Franklin Gothic"/>
              <a:ea typeface="Franklin Gothic"/>
              <a:cs typeface="Franklin Gothic"/>
              <a:sym typeface="Franklin Gothic"/>
            </a:endParaRPr>
          </a:p>
          <a:p>
            <a:pPr marL="0" lvl="0" indent="0" algn="l" rtl="0">
              <a:spcBef>
                <a:spcPts val="0"/>
              </a:spcBef>
              <a:spcAft>
                <a:spcPts val="0"/>
              </a:spcAft>
              <a:buNone/>
            </a:pPr>
            <a:r>
              <a:rPr lang="en" sz="2000" b="1" dirty="0">
                <a:latin typeface="Franklin Gothic"/>
                <a:ea typeface="Franklin Gothic"/>
                <a:cs typeface="Franklin Gothic"/>
                <a:sym typeface="Franklin Gothic"/>
              </a:rPr>
              <a:t>5. </a:t>
            </a:r>
            <a:r>
              <a:rPr lang="en" sz="2000" dirty="0">
                <a:latin typeface="Franklin Gothic"/>
                <a:ea typeface="Franklin Gothic"/>
                <a:cs typeface="Franklin Gothic"/>
                <a:sym typeface="Franklin Gothic"/>
              </a:rPr>
              <a:t>written expression</a:t>
            </a:r>
            <a:endParaRPr sz="2000" dirty="0">
              <a:latin typeface="Franklin Gothic"/>
              <a:ea typeface="Franklin Gothic"/>
              <a:cs typeface="Franklin Gothic"/>
              <a:sym typeface="Franklin Gothic"/>
            </a:endParaRPr>
          </a:p>
          <a:p>
            <a:pPr marL="0" lvl="0" indent="0" algn="l" rtl="0">
              <a:spcBef>
                <a:spcPts val="0"/>
              </a:spcBef>
              <a:spcAft>
                <a:spcPts val="0"/>
              </a:spcAft>
              <a:buNone/>
            </a:pPr>
            <a:r>
              <a:rPr lang="en" sz="2000" b="1" dirty="0">
                <a:latin typeface="Franklin Gothic"/>
                <a:ea typeface="Franklin Gothic"/>
                <a:cs typeface="Franklin Gothic"/>
                <a:sym typeface="Franklin Gothic"/>
              </a:rPr>
              <a:t>6.</a:t>
            </a:r>
            <a:r>
              <a:rPr lang="en" sz="2000" dirty="0">
                <a:latin typeface="Franklin Gothic"/>
                <a:ea typeface="Franklin Gothic"/>
                <a:cs typeface="Franklin Gothic"/>
                <a:sym typeface="Franklin Gothic"/>
              </a:rPr>
              <a:t> translating a word from print to speech, usually by employing knowledge of sound-symbol correspondences</a:t>
            </a:r>
            <a:endParaRPr sz="2000" dirty="0">
              <a:latin typeface="Franklin Gothic"/>
              <a:ea typeface="Franklin Gothic"/>
              <a:cs typeface="Franklin Gothic"/>
              <a:sym typeface="Franklin Gothic"/>
            </a:endParaRPr>
          </a:p>
          <a:p>
            <a:pPr marL="0" lvl="0" indent="0" algn="l" rtl="0">
              <a:spcBef>
                <a:spcPts val="0"/>
              </a:spcBef>
              <a:spcAft>
                <a:spcPts val="0"/>
              </a:spcAft>
              <a:buNone/>
            </a:pPr>
            <a:r>
              <a:rPr lang="en" sz="2000" b="1" dirty="0">
                <a:latin typeface="Franklin Gothic"/>
                <a:ea typeface="Franklin Gothic"/>
                <a:cs typeface="Franklin Gothic"/>
                <a:sym typeface="Franklin Gothic"/>
              </a:rPr>
              <a:t>7. </a:t>
            </a:r>
            <a:r>
              <a:rPr lang="en" sz="2000" dirty="0">
                <a:latin typeface="Franklin Gothic"/>
                <a:ea typeface="Franklin Gothic"/>
                <a:cs typeface="Franklin Gothic"/>
                <a:sym typeface="Franklin Gothic"/>
              </a:rPr>
              <a:t>reading accurately and smoothly</a:t>
            </a:r>
            <a:endParaRPr sz="2000" dirty="0">
              <a:latin typeface="Franklin Gothic"/>
              <a:ea typeface="Franklin Gothic"/>
              <a:cs typeface="Franklin Gothic"/>
              <a:sym typeface="Franklin Gothic"/>
            </a:endParaRPr>
          </a:p>
        </p:txBody>
      </p:sp>
      <p:sp>
        <p:nvSpPr>
          <p:cNvPr id="452" name="Google Shape;452;p67">
            <a:extLst>
              <a:ext uri="{C183D7F6-B498-43B3-948B-1728B52AA6E4}">
                <adec:decorative xmlns:adec="http://schemas.microsoft.com/office/drawing/2017/decorative" val="1"/>
              </a:ext>
            </a:extLst>
          </p:cNvPr>
          <p:cNvSpPr txBox="1"/>
          <p:nvPr/>
        </p:nvSpPr>
        <p:spPr>
          <a:xfrm>
            <a:off x="195123" y="1078650"/>
            <a:ext cx="3648300" cy="2986200"/>
          </a:xfrm>
          <a:prstGeom prst="rect">
            <a:avLst/>
          </a:prstGeom>
          <a:noFill/>
          <a:ln>
            <a:noFill/>
          </a:ln>
        </p:spPr>
        <p:txBody>
          <a:bodyPr spcFirstLastPara="1" wrap="square" lIns="91425" tIns="91425" rIns="91425" bIns="91425" anchor="t" anchorCtr="0">
            <a:spAutoFit/>
          </a:bodyPr>
          <a:lstStyle/>
          <a:p>
            <a:pPr marL="457200" lvl="0" indent="-393700" algn="l" rtl="0">
              <a:spcBef>
                <a:spcPts val="0"/>
              </a:spcBef>
              <a:spcAft>
                <a:spcPts val="0"/>
              </a:spcAft>
              <a:buSzPts val="2600"/>
              <a:buFont typeface="Franklin Gothic"/>
              <a:buAutoNum type="alphaUcPeriod"/>
            </a:pPr>
            <a:r>
              <a:rPr lang="en" sz="2600" b="1" dirty="0">
                <a:latin typeface="Franklin Gothic"/>
                <a:ea typeface="Franklin Gothic"/>
                <a:cs typeface="Franklin Gothic"/>
                <a:sym typeface="Franklin Gothic"/>
              </a:rPr>
              <a:t>Advanced Decoding</a:t>
            </a:r>
            <a:endParaRPr sz="2600" dirty="0">
              <a:latin typeface="Franklin Gothic"/>
              <a:ea typeface="Franklin Gothic"/>
              <a:cs typeface="Franklin Gothic"/>
              <a:sym typeface="Franklin Gothic"/>
            </a:endParaRPr>
          </a:p>
          <a:p>
            <a:pPr marL="457200" lvl="0" indent="-393700" algn="l" rtl="0">
              <a:spcBef>
                <a:spcPts val="0"/>
              </a:spcBef>
              <a:spcAft>
                <a:spcPts val="0"/>
              </a:spcAft>
              <a:buSzPts val="2600"/>
              <a:buFont typeface="Franklin Gothic"/>
              <a:buAutoNum type="alphaUcPeriod"/>
            </a:pPr>
            <a:r>
              <a:rPr lang="en" sz="2600" b="1" dirty="0">
                <a:latin typeface="Franklin Gothic"/>
                <a:ea typeface="Franklin Gothic"/>
                <a:cs typeface="Franklin Gothic"/>
                <a:sym typeface="Franklin Gothic"/>
              </a:rPr>
              <a:t>Morphology</a:t>
            </a:r>
            <a:r>
              <a:rPr lang="en" sz="2600" dirty="0">
                <a:latin typeface="Franklin Gothic"/>
                <a:ea typeface="Franklin Gothic"/>
                <a:cs typeface="Franklin Gothic"/>
                <a:sym typeface="Franklin Gothic"/>
              </a:rPr>
              <a:t>	</a:t>
            </a:r>
            <a:endParaRPr sz="2600" dirty="0">
              <a:latin typeface="Franklin Gothic"/>
              <a:ea typeface="Franklin Gothic"/>
              <a:cs typeface="Franklin Gothic"/>
              <a:sym typeface="Franklin Gothic"/>
            </a:endParaRPr>
          </a:p>
          <a:p>
            <a:pPr marL="457200" lvl="0" indent="-393700" algn="l" rtl="0">
              <a:spcBef>
                <a:spcPts val="0"/>
              </a:spcBef>
              <a:spcAft>
                <a:spcPts val="0"/>
              </a:spcAft>
              <a:buSzPts val="2600"/>
              <a:buFont typeface="Franklin Gothic"/>
              <a:buAutoNum type="alphaUcPeriod"/>
            </a:pPr>
            <a:r>
              <a:rPr lang="en" sz="2600" b="1" dirty="0">
                <a:latin typeface="Franklin Gothic"/>
                <a:ea typeface="Franklin Gothic"/>
                <a:cs typeface="Franklin Gothic"/>
                <a:sym typeface="Franklin Gothic"/>
              </a:rPr>
              <a:t>Fluency</a:t>
            </a:r>
            <a:endParaRPr sz="2600" dirty="0">
              <a:latin typeface="Franklin Gothic"/>
              <a:ea typeface="Franklin Gothic"/>
              <a:cs typeface="Franklin Gothic"/>
              <a:sym typeface="Franklin Gothic"/>
            </a:endParaRPr>
          </a:p>
          <a:p>
            <a:pPr marL="457200" lvl="0" indent="-393700" algn="l" rtl="0">
              <a:spcBef>
                <a:spcPts val="0"/>
              </a:spcBef>
              <a:spcAft>
                <a:spcPts val="0"/>
              </a:spcAft>
              <a:buSzPts val="2600"/>
              <a:buFont typeface="Franklin Gothic"/>
              <a:buAutoNum type="alphaUcPeriod"/>
            </a:pPr>
            <a:r>
              <a:rPr lang="en" sz="2600" b="1" dirty="0">
                <a:latin typeface="Franklin Gothic"/>
                <a:ea typeface="Franklin Gothic"/>
                <a:cs typeface="Franklin Gothic"/>
                <a:sym typeface="Franklin Gothic"/>
              </a:rPr>
              <a:t>Vocabulary</a:t>
            </a:r>
            <a:endParaRPr sz="2600" b="1" dirty="0">
              <a:latin typeface="Franklin Gothic"/>
              <a:ea typeface="Franklin Gothic"/>
              <a:cs typeface="Franklin Gothic"/>
              <a:sym typeface="Franklin Gothic"/>
            </a:endParaRPr>
          </a:p>
          <a:p>
            <a:pPr marL="457200" lvl="0" indent="-393700" algn="l" rtl="0">
              <a:spcBef>
                <a:spcPts val="0"/>
              </a:spcBef>
              <a:spcAft>
                <a:spcPts val="0"/>
              </a:spcAft>
              <a:buSzPts val="2600"/>
              <a:buFont typeface="Franklin Gothic"/>
              <a:buAutoNum type="alphaUcPeriod"/>
            </a:pPr>
            <a:r>
              <a:rPr lang="en" sz="2600" b="1" dirty="0">
                <a:latin typeface="Franklin Gothic"/>
                <a:ea typeface="Franklin Gothic"/>
                <a:cs typeface="Franklin Gothic"/>
                <a:sym typeface="Franklin Gothic"/>
              </a:rPr>
              <a:t>Comprehension</a:t>
            </a:r>
            <a:r>
              <a:rPr lang="en" sz="2600" dirty="0">
                <a:latin typeface="Franklin Gothic"/>
                <a:ea typeface="Franklin Gothic"/>
                <a:cs typeface="Franklin Gothic"/>
                <a:sym typeface="Franklin Gothic"/>
              </a:rPr>
              <a:t> </a:t>
            </a:r>
            <a:endParaRPr sz="2600" dirty="0">
              <a:latin typeface="Franklin Gothic"/>
              <a:ea typeface="Franklin Gothic"/>
              <a:cs typeface="Franklin Gothic"/>
              <a:sym typeface="Franklin Gothic"/>
            </a:endParaRPr>
          </a:p>
          <a:p>
            <a:pPr marL="457200" lvl="0" indent="-393700" algn="l" rtl="0">
              <a:spcBef>
                <a:spcPts val="0"/>
              </a:spcBef>
              <a:spcAft>
                <a:spcPts val="0"/>
              </a:spcAft>
              <a:buSzPts val="2600"/>
              <a:buFont typeface="Franklin Gothic"/>
              <a:buAutoNum type="alphaUcPeriod"/>
            </a:pPr>
            <a:r>
              <a:rPr lang="en" sz="2600" b="1" dirty="0">
                <a:latin typeface="Franklin Gothic"/>
                <a:ea typeface="Franklin Gothic"/>
                <a:cs typeface="Franklin Gothic"/>
                <a:sym typeface="Franklin Gothic"/>
              </a:rPr>
              <a:t>Motivation</a:t>
            </a:r>
            <a:endParaRPr sz="2600" b="1" dirty="0">
              <a:latin typeface="Franklin Gothic"/>
              <a:ea typeface="Franklin Gothic"/>
              <a:cs typeface="Franklin Gothic"/>
              <a:sym typeface="Franklin Gothic"/>
            </a:endParaRPr>
          </a:p>
          <a:p>
            <a:pPr marL="457200" lvl="0" indent="-393700" algn="l" rtl="0">
              <a:spcBef>
                <a:spcPts val="0"/>
              </a:spcBef>
              <a:spcAft>
                <a:spcPts val="0"/>
              </a:spcAft>
              <a:buSzPts val="2600"/>
              <a:buFont typeface="Franklin Gothic"/>
              <a:buAutoNum type="alphaUcPeriod"/>
            </a:pPr>
            <a:r>
              <a:rPr lang="en" sz="2600" b="1" dirty="0">
                <a:latin typeface="Franklin Gothic"/>
                <a:ea typeface="Franklin Gothic"/>
                <a:cs typeface="Franklin Gothic"/>
                <a:sym typeface="Franklin Gothic"/>
              </a:rPr>
              <a:t>Composition</a:t>
            </a:r>
            <a:r>
              <a:rPr lang="en" sz="2600" dirty="0">
                <a:latin typeface="Franklin Gothic"/>
                <a:ea typeface="Franklin Gothic"/>
                <a:cs typeface="Franklin Gothic"/>
                <a:sym typeface="Franklin Gothic"/>
              </a:rPr>
              <a:t>			</a:t>
            </a:r>
            <a:endParaRPr sz="2600" dirty="0">
              <a:latin typeface="Franklin Gothic"/>
              <a:ea typeface="Franklin Gothic"/>
              <a:cs typeface="Franklin Gothic"/>
              <a:sym typeface="Franklin Gothic"/>
            </a:endParaRPr>
          </a:p>
        </p:txBody>
      </p:sp>
      <p:sp>
        <p:nvSpPr>
          <p:cNvPr id="453" name="Google Shape;453;p67">
            <a:extLst>
              <a:ext uri="{C183D7F6-B498-43B3-948B-1728B52AA6E4}">
                <adec:decorative xmlns:adec="http://schemas.microsoft.com/office/drawing/2017/decorative" val="1"/>
              </a:ext>
            </a:extLst>
          </p:cNvPr>
          <p:cNvSpPr txBox="1">
            <a:spLocks noGrp="1"/>
          </p:cNvSpPr>
          <p:nvPr>
            <p:ph type="title"/>
          </p:nvPr>
        </p:nvSpPr>
        <p:spPr>
          <a:xfrm>
            <a:off x="195135" y="273163"/>
            <a:ext cx="8490600" cy="571800"/>
          </a:xfrm>
          <a:prstGeom prst="rect">
            <a:avLst/>
          </a:prstGeom>
        </p:spPr>
        <p:txBody>
          <a:bodyPr spcFirstLastPara="1" wrap="square" lIns="0" tIns="0" rIns="0" bIns="91425" anchor="ctr" anchorCtr="0">
            <a:noAutofit/>
          </a:bodyPr>
          <a:lstStyle/>
          <a:p>
            <a:pPr marL="0" lvl="0" indent="0" algn="l" rtl="0">
              <a:spcBef>
                <a:spcPts val="0"/>
              </a:spcBef>
              <a:spcAft>
                <a:spcPts val="0"/>
              </a:spcAft>
              <a:buSzPts val="990"/>
              <a:buNone/>
            </a:pPr>
            <a:r>
              <a:rPr lang="en" sz="2770" dirty="0">
                <a:solidFill>
                  <a:srgbClr val="6AC398"/>
                </a:solidFill>
                <a:latin typeface="Franklin Gothic"/>
                <a:ea typeface="Franklin Gothic"/>
                <a:cs typeface="Franklin Gothic"/>
                <a:sym typeface="Franklin Gothic"/>
              </a:rPr>
              <a:t>POLL</a:t>
            </a:r>
            <a:r>
              <a:rPr lang="en" sz="2770" dirty="0">
                <a:latin typeface="Franklin Gothic"/>
                <a:ea typeface="Franklin Gothic"/>
                <a:cs typeface="Franklin Gothic"/>
                <a:sym typeface="Franklin Gothic"/>
              </a:rPr>
              <a:t>:</a:t>
            </a:r>
            <a:r>
              <a:rPr lang="en" sz="2670" dirty="0">
                <a:latin typeface="Franklin Gothic"/>
                <a:ea typeface="Franklin Gothic"/>
                <a:cs typeface="Franklin Gothic"/>
                <a:sym typeface="Franklin Gothic"/>
              </a:rPr>
              <a:t> </a:t>
            </a:r>
            <a:r>
              <a:rPr lang="en" sz="2670" b="1" dirty="0">
                <a:latin typeface="Franklin Gothic"/>
                <a:ea typeface="Franklin Gothic"/>
                <a:cs typeface="Franklin Gothic"/>
                <a:sym typeface="Franklin Gothic"/>
              </a:rPr>
              <a:t>Match these terms with their definitions. </a:t>
            </a:r>
            <a:endParaRPr sz="2670" b="1" dirty="0">
              <a:latin typeface="Franklin Gothic"/>
              <a:ea typeface="Franklin Gothic"/>
              <a:cs typeface="Franklin Gothic"/>
              <a:sym typeface="Franklin Gothic"/>
            </a:endParaRPr>
          </a:p>
        </p:txBody>
      </p:sp>
      <p:sp>
        <p:nvSpPr>
          <p:cNvPr id="454" name="Google Shape;454;p67">
            <a:extLst>
              <a:ext uri="{C183D7F6-B498-43B3-948B-1728B52AA6E4}">
                <adec:decorative xmlns:adec="http://schemas.microsoft.com/office/drawing/2017/decorative" val="1"/>
              </a:ext>
            </a:extLst>
          </p:cNvPr>
          <p:cNvSpPr/>
          <p:nvPr/>
        </p:nvSpPr>
        <p:spPr>
          <a:xfrm>
            <a:off x="-77600" y="4369150"/>
            <a:ext cx="1762200" cy="1095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8"/>
          <p:cNvSpPr txBox="1">
            <a:spLocks noGrp="1"/>
          </p:cNvSpPr>
          <p:nvPr>
            <p:ph type="title"/>
          </p:nvPr>
        </p:nvSpPr>
        <p:spPr>
          <a:xfrm>
            <a:off x="284875" y="1582550"/>
            <a:ext cx="59385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dirty="0">
              <a:latin typeface="Franklin Gothic"/>
              <a:ea typeface="Franklin Gothic"/>
              <a:cs typeface="Franklin Gothic"/>
              <a:sym typeface="Franklin Gothic"/>
            </a:endParaRPr>
          </a:p>
          <a:p>
            <a:pPr marL="0" lvl="0" indent="0" algn="l" rtl="0">
              <a:spcBef>
                <a:spcPts val="0"/>
              </a:spcBef>
              <a:spcAft>
                <a:spcPts val="0"/>
              </a:spcAft>
              <a:buNone/>
            </a:pPr>
            <a:r>
              <a:rPr lang="en" sz="6000" b="1" dirty="0">
                <a:latin typeface="Franklin Gothic"/>
                <a:ea typeface="Franklin Gothic"/>
                <a:cs typeface="Franklin Gothic"/>
                <a:sym typeface="Franklin Gothic"/>
              </a:rPr>
              <a:t>The Simple View</a:t>
            </a:r>
            <a:endParaRPr sz="6000" b="1" dirty="0">
              <a:latin typeface="Franklin Gothic"/>
              <a:ea typeface="Franklin Gothic"/>
              <a:cs typeface="Franklin Gothic"/>
              <a:sym typeface="Franklin Gothic"/>
            </a:endParaRPr>
          </a:p>
          <a:p>
            <a:pPr marL="0" lvl="0" indent="0" algn="l" rtl="0">
              <a:spcBef>
                <a:spcPts val="0"/>
              </a:spcBef>
              <a:spcAft>
                <a:spcPts val="0"/>
              </a:spcAft>
              <a:buNone/>
            </a:pPr>
            <a:r>
              <a:rPr lang="en" sz="6000" b="1" dirty="0">
                <a:latin typeface="Franklin Gothic"/>
                <a:ea typeface="Franklin Gothic"/>
                <a:cs typeface="Franklin Gothic"/>
                <a:sym typeface="Franklin Gothic"/>
              </a:rPr>
              <a:t>of Reading</a:t>
            </a:r>
            <a:endParaRPr sz="6000" b="1" dirty="0">
              <a:latin typeface="Franklin Gothic"/>
              <a:ea typeface="Franklin Gothic"/>
              <a:cs typeface="Franklin Gothic"/>
              <a:sym typeface="Franklin Gothic"/>
            </a:endParaRPr>
          </a:p>
          <a:p>
            <a:pPr marL="0" lvl="0" indent="0" algn="l" rtl="0">
              <a:spcBef>
                <a:spcPts val="0"/>
              </a:spcBef>
              <a:spcAft>
                <a:spcPts val="0"/>
              </a:spcAft>
              <a:buNone/>
            </a:pPr>
            <a:r>
              <a:rPr lang="en" sz="5300" b="1" dirty="0">
                <a:latin typeface="Franklin Gothic"/>
                <a:ea typeface="Franklin Gothic"/>
                <a:cs typeface="Franklin Gothic"/>
                <a:sym typeface="Franklin Gothic"/>
              </a:rPr>
              <a:t>(Gough &amp; Tunmer, 1986)</a:t>
            </a:r>
            <a:endParaRPr sz="5300" b="1" dirty="0">
              <a:latin typeface="Franklin Gothic"/>
              <a:ea typeface="Franklin Gothic"/>
              <a:cs typeface="Franklin Gothic"/>
              <a:sym typeface="Franklin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69"/>
          <p:cNvSpPr txBox="1">
            <a:spLocks noGrp="1"/>
          </p:cNvSpPr>
          <p:nvPr>
            <p:ph type="title"/>
          </p:nvPr>
        </p:nvSpPr>
        <p:spPr>
          <a:xfrm>
            <a:off x="243375" y="266975"/>
            <a:ext cx="85095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07780"/>
              </a:buClr>
              <a:buSzPts val="2970"/>
              <a:buFont typeface="Libre Franklin Medium"/>
              <a:buNone/>
            </a:pPr>
            <a:r>
              <a:rPr lang="en" sz="3600" b="1" dirty="0">
                <a:solidFill>
                  <a:srgbClr val="6AC398"/>
                </a:solidFill>
                <a:latin typeface="Franklin Gothic"/>
                <a:ea typeface="Franklin Gothic"/>
                <a:cs typeface="Franklin Gothic"/>
                <a:sym typeface="Franklin Gothic"/>
              </a:rPr>
              <a:t>Reading is Far From Simple:</a:t>
            </a:r>
            <a:endParaRPr sz="3600" b="1" dirty="0">
              <a:latin typeface="Franklin Gothic"/>
              <a:ea typeface="Franklin Gothic"/>
              <a:cs typeface="Franklin Gothic"/>
              <a:sym typeface="Franklin Gothic"/>
            </a:endParaRPr>
          </a:p>
          <a:p>
            <a:pPr marL="0" lvl="0" indent="0" algn="l" rtl="0">
              <a:lnSpc>
                <a:spcPct val="90000"/>
              </a:lnSpc>
              <a:spcBef>
                <a:spcPts val="0"/>
              </a:spcBef>
              <a:spcAft>
                <a:spcPts val="0"/>
              </a:spcAft>
              <a:buClr>
                <a:srgbClr val="007780"/>
              </a:buClr>
              <a:buSzPts val="2970"/>
              <a:buFont typeface="Libre Franklin Medium"/>
              <a:buNone/>
            </a:pPr>
            <a:r>
              <a:rPr lang="en" sz="3600" b="1" dirty="0">
                <a:latin typeface="Franklin Gothic"/>
                <a:ea typeface="Franklin Gothic"/>
                <a:cs typeface="Franklin Gothic"/>
                <a:sym typeface="Franklin Gothic"/>
              </a:rPr>
              <a:t>Convergent Skills Model </a:t>
            </a:r>
            <a:r>
              <a:rPr lang="en" sz="2100" b="1" dirty="0">
                <a:latin typeface="Franklin Gothic"/>
                <a:ea typeface="Franklin Gothic"/>
                <a:cs typeface="Franklin Gothic"/>
                <a:sym typeface="Franklin Gothic"/>
              </a:rPr>
              <a:t>(Vellutino et al., 2007) </a:t>
            </a:r>
            <a:endParaRPr sz="2100" b="1" dirty="0">
              <a:latin typeface="Franklin Gothic"/>
              <a:ea typeface="Franklin Gothic"/>
              <a:cs typeface="Franklin Gothic"/>
              <a:sym typeface="Franklin Gothic"/>
            </a:endParaRPr>
          </a:p>
        </p:txBody>
      </p:sp>
      <p:pic>
        <p:nvPicPr>
          <p:cNvPr id="467" name="Google Shape;467;p69" descr="This Convergent Skills Model demonstrates that reading is far from simple."/>
          <p:cNvPicPr preferRelativeResize="0"/>
          <p:nvPr/>
        </p:nvPicPr>
        <p:blipFill>
          <a:blip r:embed="rId3">
            <a:alphaModFix/>
          </a:blip>
          <a:stretch>
            <a:fillRect/>
          </a:stretch>
        </p:blipFill>
        <p:spPr>
          <a:xfrm>
            <a:off x="355025" y="1328200"/>
            <a:ext cx="5444778" cy="3460825"/>
          </a:xfrm>
          <a:prstGeom prst="rect">
            <a:avLst/>
          </a:prstGeom>
          <a:noFill/>
          <a:ln w="9525" cap="flat" cmpd="sng">
            <a:solidFill>
              <a:schemeClr val="dk2"/>
            </a:solidFill>
            <a:prstDash val="solid"/>
            <a:round/>
            <a:headEnd type="none" w="sm" len="sm"/>
            <a:tailEnd type="none" w="sm" len="sm"/>
          </a:ln>
        </p:spPr>
      </p:pic>
      <p:sp>
        <p:nvSpPr>
          <p:cNvPr id="468" name="Google Shape;468;p69"/>
          <p:cNvSpPr txBox="1"/>
          <p:nvPr/>
        </p:nvSpPr>
        <p:spPr>
          <a:xfrm>
            <a:off x="6033201" y="1857800"/>
            <a:ext cx="29145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Franklin Gothic"/>
                <a:ea typeface="Franklin Gothic"/>
                <a:cs typeface="Franklin Gothic"/>
                <a:sym typeface="Franklin Gothic"/>
              </a:rPr>
              <a:t>However, </a:t>
            </a:r>
            <a:r>
              <a:rPr lang="en" sz="1600" b="1">
                <a:latin typeface="Franklin Gothic"/>
                <a:ea typeface="Franklin Gothic"/>
                <a:cs typeface="Franklin Gothic"/>
                <a:sym typeface="Franklin Gothic"/>
              </a:rPr>
              <a:t>the Simple View of Reading</a:t>
            </a:r>
            <a:r>
              <a:rPr lang="en" sz="1600">
                <a:latin typeface="Franklin Gothic"/>
                <a:ea typeface="Franklin Gothic"/>
                <a:cs typeface="Franklin Gothic"/>
                <a:sym typeface="Franklin Gothic"/>
              </a:rPr>
              <a:t> can help us understand how gaps in word recognition and/or language comprehension can affect older students accessing grade-level, complex texts.</a:t>
            </a:r>
            <a:r>
              <a:rPr lang="en" sz="1600" b="1">
                <a:latin typeface="Franklin Gothic"/>
                <a:ea typeface="Franklin Gothic"/>
                <a:cs typeface="Franklin Gothic"/>
                <a:sym typeface="Franklin Gothic"/>
              </a:rPr>
              <a:t> </a:t>
            </a:r>
            <a:endParaRPr sz="1600">
              <a:latin typeface="Franklin Gothic"/>
              <a:ea typeface="Franklin Gothic"/>
              <a:cs typeface="Franklin Gothic"/>
              <a:sym typeface="Franklin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5" name="Google Shape;475;p70">
            <a:extLst>
              <a:ext uri="{C183D7F6-B498-43B3-948B-1728B52AA6E4}">
                <adec:decorative xmlns:adec="http://schemas.microsoft.com/office/drawing/2017/decorative" val="1"/>
              </a:ext>
            </a:extLst>
          </p:cNvPr>
          <p:cNvSpPr txBox="1">
            <a:spLocks noGrp="1"/>
          </p:cNvSpPr>
          <p:nvPr>
            <p:ph type="title"/>
          </p:nvPr>
        </p:nvSpPr>
        <p:spPr>
          <a:xfrm>
            <a:off x="216450" y="78475"/>
            <a:ext cx="85095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07780"/>
              </a:buClr>
              <a:buSzPts val="2970"/>
              <a:buFont typeface="Libre Franklin Medium"/>
              <a:buNone/>
            </a:pPr>
            <a:r>
              <a:rPr lang="en" sz="3600" b="1" dirty="0">
                <a:solidFill>
                  <a:srgbClr val="6AC398"/>
                </a:solidFill>
                <a:latin typeface="Franklin Gothic"/>
                <a:ea typeface="Franklin Gothic"/>
                <a:cs typeface="Franklin Gothic"/>
                <a:sym typeface="Franklin Gothic"/>
              </a:rPr>
              <a:t>The Simple View of Reading</a:t>
            </a:r>
            <a:endParaRPr sz="2100" b="1" dirty="0">
              <a:latin typeface="Franklin Gothic"/>
              <a:ea typeface="Franklin Gothic"/>
              <a:cs typeface="Franklin Gothic"/>
              <a:sym typeface="Franklin Gothic"/>
            </a:endParaRPr>
          </a:p>
        </p:txBody>
      </p:sp>
      <p:grpSp>
        <p:nvGrpSpPr>
          <p:cNvPr id="476" name="Google Shape;476;p70">
            <a:extLst>
              <a:ext uri="{C183D7F6-B498-43B3-948B-1728B52AA6E4}">
                <adec:decorative xmlns:adec="http://schemas.microsoft.com/office/drawing/2017/decorative" val="1"/>
              </a:ext>
            </a:extLst>
          </p:cNvPr>
          <p:cNvGrpSpPr/>
          <p:nvPr/>
        </p:nvGrpSpPr>
        <p:grpSpPr>
          <a:xfrm>
            <a:off x="2891260" y="1035393"/>
            <a:ext cx="2678103" cy="2925264"/>
            <a:chOff x="3071457" y="2013875"/>
            <a:chExt cx="1944600" cy="1569600"/>
          </a:xfrm>
        </p:grpSpPr>
        <p:sp>
          <p:nvSpPr>
            <p:cNvPr id="477" name="Google Shape;477;p70"/>
            <p:cNvSpPr/>
            <p:nvPr/>
          </p:nvSpPr>
          <p:spPr>
            <a:xfrm rot="10800000" flipH="1">
              <a:off x="3071457" y="2013875"/>
              <a:ext cx="1944600" cy="1569600"/>
            </a:xfrm>
            <a:prstGeom prst="round2DiagRect">
              <a:avLst>
                <a:gd name="adj1" fmla="val 0"/>
                <a:gd name="adj2" fmla="val 17764"/>
              </a:avLst>
            </a:prstGeom>
            <a:solidFill>
              <a:srgbClr val="E1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70"/>
            <p:cNvSpPr txBox="1"/>
            <p:nvPr/>
          </p:nvSpPr>
          <p:spPr>
            <a:xfrm>
              <a:off x="3124425" y="2113083"/>
              <a:ext cx="1833300" cy="459900"/>
            </a:xfrm>
            <a:prstGeom prst="rect">
              <a:avLst/>
            </a:prstGeom>
            <a:solidFill>
              <a:srgbClr val="E1F3EA"/>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002060"/>
                  </a:solidFill>
                  <a:latin typeface="Franklin Gothic" panose="020B0604020202020204" charset="0"/>
                  <a:ea typeface="Libre Franklin"/>
                  <a:cs typeface="Libre Franklin"/>
                  <a:sym typeface="Libre Franklin"/>
                </a:rPr>
                <a:t>LANGUAGE</a:t>
              </a:r>
              <a:endParaRPr sz="1700" b="1" dirty="0">
                <a:solidFill>
                  <a:srgbClr val="002060"/>
                </a:solidFill>
                <a:latin typeface="Franklin Gothic" panose="020B0604020202020204" charset="0"/>
                <a:ea typeface="Libre Franklin"/>
                <a:cs typeface="Libre Franklin"/>
                <a:sym typeface="Libre Franklin"/>
              </a:endParaRPr>
            </a:p>
            <a:p>
              <a:pPr marL="0" lvl="0" indent="0" algn="ctr" rtl="0">
                <a:spcBef>
                  <a:spcPts val="0"/>
                </a:spcBef>
                <a:spcAft>
                  <a:spcPts val="0"/>
                </a:spcAft>
                <a:buClr>
                  <a:schemeClr val="dk1"/>
                </a:buClr>
                <a:buSzPts val="1100"/>
                <a:buFont typeface="Arial"/>
                <a:buNone/>
              </a:pPr>
              <a:r>
                <a:rPr lang="en" sz="1700" b="1" dirty="0">
                  <a:solidFill>
                    <a:srgbClr val="002060"/>
                  </a:solidFill>
                  <a:latin typeface="Franklin Gothic" panose="020B0604020202020204" charset="0"/>
                  <a:ea typeface="Libre Franklin"/>
                  <a:cs typeface="Libre Franklin"/>
                  <a:sym typeface="Libre Franklin"/>
                </a:rPr>
                <a:t>COMPREHENSION</a:t>
              </a:r>
              <a:endParaRPr sz="1700" b="1" dirty="0">
                <a:solidFill>
                  <a:srgbClr val="002060"/>
                </a:solidFill>
                <a:latin typeface="Franklin Gothic" panose="020B0604020202020204" charset="0"/>
                <a:ea typeface="Libre Franklin"/>
                <a:cs typeface="Libre Franklin"/>
                <a:sym typeface="Libre Franklin"/>
              </a:endParaRPr>
            </a:p>
          </p:txBody>
        </p:sp>
        <p:sp>
          <p:nvSpPr>
            <p:cNvPr id="479" name="Google Shape;479;p70"/>
            <p:cNvSpPr txBox="1"/>
            <p:nvPr/>
          </p:nvSpPr>
          <p:spPr>
            <a:xfrm>
              <a:off x="3342098" y="2436621"/>
              <a:ext cx="1573200" cy="512400"/>
            </a:xfrm>
            <a:prstGeom prst="rect">
              <a:avLst/>
            </a:prstGeom>
            <a:solidFill>
              <a:srgbClr val="E1F3EA"/>
            </a:solidFill>
            <a:ln>
              <a:noFill/>
            </a:ln>
          </p:spPr>
          <p:txBody>
            <a:bodyPr spcFirstLastPara="1" wrap="square" lIns="91425" tIns="91425" rIns="91425" bIns="91425" anchor="t" anchorCtr="0">
              <a:noAutofit/>
            </a:bodyPr>
            <a:lstStyle/>
            <a:p>
              <a:pPr marL="114300" lvl="0" indent="-114300" algn="l" rtl="0">
                <a:lnSpc>
                  <a:spcPct val="115000"/>
                </a:lnSpc>
                <a:spcBef>
                  <a:spcPts val="0"/>
                </a:spcBef>
                <a:spcAft>
                  <a:spcPts val="0"/>
                </a:spcAft>
                <a:buNone/>
              </a:pPr>
              <a:r>
                <a:rPr lang="en" dirty="0">
                  <a:solidFill>
                    <a:srgbClr val="002060"/>
                  </a:solidFill>
                  <a:latin typeface="Franklin Gothic" panose="020B0604020202020204" charset="0"/>
                  <a:ea typeface="Libre Franklin"/>
                  <a:cs typeface="Libre Franklin"/>
                  <a:sym typeface="Libre Franklin"/>
                </a:rPr>
                <a:t>- Vocabulary</a:t>
              </a:r>
              <a:endParaRPr dirty="0">
                <a:solidFill>
                  <a:srgbClr val="002060"/>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None/>
              </a:pPr>
              <a:r>
                <a:rPr lang="en" dirty="0">
                  <a:solidFill>
                    <a:srgbClr val="002060"/>
                  </a:solidFill>
                  <a:latin typeface="Franklin Gothic" panose="020B0604020202020204" charset="0"/>
                  <a:ea typeface="Libre Franklin"/>
                  <a:cs typeface="Libre Franklin"/>
                  <a:sym typeface="Libre Franklin"/>
                </a:rPr>
                <a:t>- Background knowledge</a:t>
              </a:r>
              <a:endParaRPr dirty="0">
                <a:solidFill>
                  <a:srgbClr val="002060"/>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None/>
              </a:pPr>
              <a:r>
                <a:rPr lang="en" dirty="0">
                  <a:solidFill>
                    <a:srgbClr val="002060"/>
                  </a:solidFill>
                  <a:latin typeface="Franklin Gothic" panose="020B0604020202020204" charset="0"/>
                  <a:ea typeface="Libre Franklin"/>
                  <a:cs typeface="Libre Franklin"/>
                  <a:sym typeface="Libre Franklin"/>
                </a:rPr>
                <a:t>- Language structures and conventions</a:t>
              </a:r>
              <a:endParaRPr dirty="0">
                <a:solidFill>
                  <a:srgbClr val="002060"/>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None/>
              </a:pPr>
              <a:r>
                <a:rPr lang="en" dirty="0">
                  <a:solidFill>
                    <a:srgbClr val="002060"/>
                  </a:solidFill>
                  <a:latin typeface="Franklin Gothic" panose="020B0604020202020204" charset="0"/>
                  <a:ea typeface="Libre Franklin"/>
                  <a:cs typeface="Libre Franklin"/>
                  <a:sym typeface="Libre Franklin"/>
                </a:rPr>
                <a:t>- Verbal reasoning (e.g., making inferences)</a:t>
              </a:r>
              <a:endParaRPr dirty="0">
                <a:solidFill>
                  <a:srgbClr val="002060"/>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None/>
              </a:pPr>
              <a:r>
                <a:rPr lang="en" dirty="0">
                  <a:solidFill>
                    <a:srgbClr val="002060"/>
                  </a:solidFill>
                  <a:latin typeface="Franklin Gothic" panose="020B0604020202020204" charset="0"/>
                  <a:ea typeface="Libre Franklin"/>
                  <a:cs typeface="Libre Franklin"/>
                  <a:sym typeface="Libre Franklin"/>
                </a:rPr>
                <a:t>- Literary knowledge </a:t>
              </a:r>
              <a:endParaRPr dirty="0">
                <a:solidFill>
                  <a:srgbClr val="002060"/>
                </a:solidFill>
                <a:latin typeface="Franklin Gothic" panose="020B0604020202020204" charset="0"/>
                <a:ea typeface="Libre Franklin"/>
                <a:cs typeface="Libre Franklin"/>
                <a:sym typeface="Libre Franklin"/>
              </a:endParaRPr>
            </a:p>
            <a:p>
              <a:pPr marL="0" lvl="0" indent="0" algn="l" rtl="0">
                <a:lnSpc>
                  <a:spcPct val="115000"/>
                </a:lnSpc>
                <a:spcBef>
                  <a:spcPts val="0"/>
                </a:spcBef>
                <a:spcAft>
                  <a:spcPts val="1600"/>
                </a:spcAft>
                <a:buNone/>
              </a:pPr>
              <a:endParaRPr dirty="0">
                <a:solidFill>
                  <a:srgbClr val="FFFFFF"/>
                </a:solidFill>
                <a:latin typeface="Franklin Gothic" panose="020B0604020202020204" charset="0"/>
                <a:ea typeface="Libre Franklin"/>
                <a:cs typeface="Libre Franklin"/>
                <a:sym typeface="Libre Franklin"/>
              </a:endParaRPr>
            </a:p>
          </p:txBody>
        </p:sp>
      </p:grpSp>
      <p:grpSp>
        <p:nvGrpSpPr>
          <p:cNvPr id="480" name="Google Shape;480;p70" descr="The Simple View of Reading indicates that student reading comprehension is the product of word recognition ability times language comprehension ability. If a student has gaps in word recognition and/or language comprehension, this will impact their overall reading comprehension. ">
            <a:extLst>
              <a:ext uri="{C183D7F6-B498-43B3-948B-1728B52AA6E4}">
                <adec:decorative xmlns:adec="http://schemas.microsoft.com/office/drawing/2017/decorative" val="0"/>
              </a:ext>
            </a:extLst>
          </p:cNvPr>
          <p:cNvGrpSpPr/>
          <p:nvPr/>
        </p:nvGrpSpPr>
        <p:grpSpPr>
          <a:xfrm>
            <a:off x="216448" y="1035393"/>
            <a:ext cx="2678103" cy="2925264"/>
            <a:chOff x="1126863" y="2013875"/>
            <a:chExt cx="1944600" cy="1569600"/>
          </a:xfrm>
        </p:grpSpPr>
        <p:sp>
          <p:nvSpPr>
            <p:cNvPr id="481" name="Google Shape;481;p70" descr="The Simple View of Reading states that &#10;Word Recogntion X Language Comprehension will predict Reading Comprehension.&#10;&#10;Word Recognition is a student's ability to decode words and Language Comprehension is a student's ability to make sense of oral language. &#10;&#10;If a student has perfect Word Recognition multiplied by perfect oral Language Comprehension, this model predicts they will have perfect Reading Comprehension. However, if a student has gaps in Word Recognition or Language Comprehension, this will impact their Reading Comprehension. "/>
            <p:cNvSpPr/>
            <p:nvPr/>
          </p:nvSpPr>
          <p:spPr>
            <a:xfrm>
              <a:off x="1126863" y="2013875"/>
              <a:ext cx="1944600" cy="1569600"/>
            </a:xfrm>
            <a:prstGeom prst="round2DiagRect">
              <a:avLst>
                <a:gd name="adj1" fmla="val 0"/>
                <a:gd name="adj2" fmla="val 17764"/>
              </a:avLst>
            </a:prstGeom>
            <a:solidFill>
              <a:srgbClr val="007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Franklin Gothic"/>
                <a:ea typeface="Franklin Gothic"/>
                <a:cs typeface="Franklin Gothic"/>
                <a:sym typeface="Franklin Gothic"/>
              </a:endParaRPr>
            </a:p>
          </p:txBody>
        </p:sp>
        <p:sp>
          <p:nvSpPr>
            <p:cNvPr id="482" name="Google Shape;482;p70"/>
            <p:cNvSpPr txBox="1"/>
            <p:nvPr/>
          </p:nvSpPr>
          <p:spPr>
            <a:xfrm>
              <a:off x="1259763" y="2062575"/>
              <a:ext cx="1678800" cy="459900"/>
            </a:xfrm>
            <a:prstGeom prst="rect">
              <a:avLst/>
            </a:prstGeom>
            <a:solidFill>
              <a:srgbClr val="00778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rgbClr val="FFFFFF"/>
                  </a:solidFill>
                  <a:latin typeface="Franklin Gothic"/>
                  <a:ea typeface="Franklin Gothic"/>
                  <a:cs typeface="Franklin Gothic"/>
                  <a:sym typeface="Franklin Gothic"/>
                </a:rPr>
                <a:t>WORD RECOGNITION</a:t>
              </a:r>
              <a:endParaRPr sz="1700">
                <a:solidFill>
                  <a:srgbClr val="FFFFFF"/>
                </a:solidFill>
                <a:latin typeface="Franklin Gothic"/>
                <a:ea typeface="Franklin Gothic"/>
                <a:cs typeface="Franklin Gothic"/>
                <a:sym typeface="Franklin Gothic"/>
              </a:endParaRPr>
            </a:p>
          </p:txBody>
        </p:sp>
        <p:sp>
          <p:nvSpPr>
            <p:cNvPr id="483" name="Google Shape;483;p70"/>
            <p:cNvSpPr txBox="1"/>
            <p:nvPr/>
          </p:nvSpPr>
          <p:spPr>
            <a:xfrm>
              <a:off x="1290435" y="2449036"/>
              <a:ext cx="1678800" cy="512400"/>
            </a:xfrm>
            <a:prstGeom prst="rect">
              <a:avLst/>
            </a:prstGeom>
            <a:solidFill>
              <a:srgbClr val="007780"/>
            </a:solidFill>
            <a:ln>
              <a:noFill/>
            </a:ln>
          </p:spPr>
          <p:txBody>
            <a:bodyPr spcFirstLastPara="1" wrap="square" lIns="91425" tIns="91425" rIns="91425" bIns="91425" anchor="t" anchorCtr="0">
              <a:noAutofit/>
            </a:bodyPr>
            <a:lstStyle/>
            <a:p>
              <a:pPr marL="114300" lvl="0" indent="-114300" algn="l" rtl="0">
                <a:lnSpc>
                  <a:spcPct val="115000"/>
                </a:lnSpc>
                <a:spcBef>
                  <a:spcPts val="0"/>
                </a:spcBef>
                <a:spcAft>
                  <a:spcPts val="0"/>
                </a:spcAft>
                <a:buNone/>
              </a:pPr>
              <a:r>
                <a:rPr lang="en" dirty="0">
                  <a:solidFill>
                    <a:srgbClr val="FFFFFF"/>
                  </a:solidFill>
                  <a:latin typeface="Franklin Gothic"/>
                  <a:ea typeface="Franklin Gothic"/>
                  <a:cs typeface="Franklin Gothic"/>
                  <a:sym typeface="Franklin Gothic"/>
                </a:rPr>
                <a:t>- Print Awareness</a:t>
              </a:r>
              <a:endParaRPr dirty="0">
                <a:solidFill>
                  <a:srgbClr val="FFFFFF"/>
                </a:solidFill>
                <a:latin typeface="Franklin Gothic"/>
                <a:ea typeface="Franklin Gothic"/>
                <a:cs typeface="Franklin Gothic"/>
                <a:sym typeface="Franklin Gothic"/>
              </a:endParaRPr>
            </a:p>
            <a:p>
              <a:pPr marL="114300" lvl="0" indent="-114300" algn="l" rtl="0">
                <a:lnSpc>
                  <a:spcPct val="115000"/>
                </a:lnSpc>
                <a:spcBef>
                  <a:spcPts val="0"/>
                </a:spcBef>
                <a:spcAft>
                  <a:spcPts val="0"/>
                </a:spcAft>
                <a:buNone/>
              </a:pPr>
              <a:r>
                <a:rPr lang="en" dirty="0">
                  <a:solidFill>
                    <a:srgbClr val="FFFFFF"/>
                  </a:solidFill>
                  <a:latin typeface="Franklin Gothic"/>
                  <a:ea typeface="Franklin Gothic"/>
                  <a:cs typeface="Franklin Gothic"/>
                  <a:sym typeface="Franklin Gothic"/>
                </a:rPr>
                <a:t>- Phonological and Phonemic Awareness</a:t>
              </a:r>
              <a:endParaRPr dirty="0">
                <a:solidFill>
                  <a:srgbClr val="FFFFFF"/>
                </a:solidFill>
                <a:latin typeface="Franklin Gothic"/>
                <a:ea typeface="Franklin Gothic"/>
                <a:cs typeface="Franklin Gothic"/>
                <a:sym typeface="Franklin Gothic"/>
              </a:endParaRPr>
            </a:p>
            <a:p>
              <a:pPr marL="114300" lvl="0" indent="-114300" algn="l" rtl="0">
                <a:lnSpc>
                  <a:spcPct val="115000"/>
                </a:lnSpc>
                <a:spcBef>
                  <a:spcPts val="0"/>
                </a:spcBef>
                <a:spcAft>
                  <a:spcPts val="0"/>
                </a:spcAft>
                <a:buNone/>
              </a:pPr>
              <a:r>
                <a:rPr lang="en" dirty="0">
                  <a:solidFill>
                    <a:srgbClr val="FFFFFF"/>
                  </a:solidFill>
                  <a:latin typeface="Franklin Gothic"/>
                  <a:ea typeface="Franklin Gothic"/>
                  <a:cs typeface="Franklin Gothic"/>
                  <a:sym typeface="Franklin Gothic"/>
                </a:rPr>
                <a:t>- Decoding (phonics, advanced phonics)</a:t>
              </a:r>
              <a:endParaRPr dirty="0">
                <a:solidFill>
                  <a:srgbClr val="FFFFFF"/>
                </a:solidFill>
                <a:latin typeface="Franklin Gothic"/>
                <a:ea typeface="Franklin Gothic"/>
                <a:cs typeface="Franklin Gothic"/>
                <a:sym typeface="Franklin Gothic"/>
              </a:endParaRPr>
            </a:p>
            <a:p>
              <a:pPr marL="114300" lvl="0" indent="-114300" algn="l" rtl="0">
                <a:lnSpc>
                  <a:spcPct val="115000"/>
                </a:lnSpc>
                <a:spcBef>
                  <a:spcPts val="0"/>
                </a:spcBef>
                <a:spcAft>
                  <a:spcPts val="0"/>
                </a:spcAft>
                <a:buNone/>
              </a:pPr>
              <a:r>
                <a:rPr lang="en" dirty="0">
                  <a:solidFill>
                    <a:srgbClr val="FFFFFF"/>
                  </a:solidFill>
                  <a:latin typeface="Franklin Gothic"/>
                  <a:ea typeface="Franklin Gothic"/>
                  <a:cs typeface="Franklin Gothic"/>
                  <a:sym typeface="Franklin Gothic"/>
                </a:rPr>
                <a:t>- Sight word recognition</a:t>
              </a:r>
              <a:endParaRPr dirty="0">
                <a:solidFill>
                  <a:srgbClr val="FFFFFF"/>
                </a:solidFill>
                <a:latin typeface="Franklin Gothic"/>
                <a:ea typeface="Franklin Gothic"/>
                <a:cs typeface="Franklin Gothic"/>
                <a:sym typeface="Franklin Gothic"/>
              </a:endParaRPr>
            </a:p>
          </p:txBody>
        </p:sp>
      </p:grpSp>
      <p:grpSp>
        <p:nvGrpSpPr>
          <p:cNvPr id="484" name="Google Shape;484;p70">
            <a:extLst>
              <a:ext uri="{C183D7F6-B498-43B3-948B-1728B52AA6E4}">
                <adec:decorative xmlns:adec="http://schemas.microsoft.com/office/drawing/2017/decorative" val="1"/>
              </a:ext>
            </a:extLst>
          </p:cNvPr>
          <p:cNvGrpSpPr/>
          <p:nvPr/>
        </p:nvGrpSpPr>
        <p:grpSpPr>
          <a:xfrm>
            <a:off x="5569145" y="1035392"/>
            <a:ext cx="3219387" cy="2925264"/>
            <a:chOff x="5015938" y="2013875"/>
            <a:chExt cx="3001200" cy="1569600"/>
          </a:xfrm>
        </p:grpSpPr>
        <p:sp>
          <p:nvSpPr>
            <p:cNvPr id="485" name="Google Shape;485;p70"/>
            <p:cNvSpPr/>
            <p:nvPr/>
          </p:nvSpPr>
          <p:spPr>
            <a:xfrm>
              <a:off x="5015938" y="2013875"/>
              <a:ext cx="3001200" cy="1569600"/>
            </a:xfrm>
            <a:prstGeom prst="round2DiagRect">
              <a:avLst>
                <a:gd name="adj1" fmla="val 0"/>
                <a:gd name="adj2" fmla="val 17764"/>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86" name="Google Shape;486;p70"/>
            <p:cNvSpPr txBox="1"/>
            <p:nvPr/>
          </p:nvSpPr>
          <p:spPr>
            <a:xfrm>
              <a:off x="5307987" y="2104813"/>
              <a:ext cx="2417100" cy="459900"/>
            </a:xfrm>
            <a:prstGeom prst="rect">
              <a:avLst/>
            </a:prstGeom>
            <a:solidFill>
              <a:srgbClr val="002060"/>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700" b="1" dirty="0">
                  <a:solidFill>
                    <a:schemeClr val="lt1"/>
                  </a:solidFill>
                  <a:latin typeface="Franklin Gothic" panose="020B0604020202020204" charset="0"/>
                </a:rPr>
                <a:t>READING</a:t>
              </a:r>
              <a:endParaRPr sz="1700" b="1" dirty="0">
                <a:solidFill>
                  <a:schemeClr val="lt1"/>
                </a:solidFill>
                <a:latin typeface="Franklin Gothic" panose="020B0604020202020204" charset="0"/>
              </a:endParaRPr>
            </a:p>
            <a:p>
              <a:pPr marL="0" lvl="0" indent="0" algn="ctr" rtl="0">
                <a:spcBef>
                  <a:spcPts val="0"/>
                </a:spcBef>
                <a:spcAft>
                  <a:spcPts val="0"/>
                </a:spcAft>
                <a:buClr>
                  <a:schemeClr val="dk1"/>
                </a:buClr>
                <a:buSzPts val="1100"/>
                <a:buFont typeface="Arial"/>
                <a:buNone/>
              </a:pPr>
              <a:r>
                <a:rPr lang="en" sz="1700" b="1" dirty="0">
                  <a:solidFill>
                    <a:schemeClr val="lt1"/>
                  </a:solidFill>
                  <a:latin typeface="Franklin Gothic" panose="020B0604020202020204" charset="0"/>
                </a:rPr>
                <a:t>COMPREHENSION</a:t>
              </a:r>
              <a:endParaRPr sz="1100" b="1" dirty="0">
                <a:solidFill>
                  <a:srgbClr val="FFFFFF"/>
                </a:solidFill>
                <a:latin typeface="Franklin Gothic" panose="020B0604020202020204" charset="0"/>
              </a:endParaRPr>
            </a:p>
          </p:txBody>
        </p:sp>
        <p:sp>
          <p:nvSpPr>
            <p:cNvPr id="487" name="Google Shape;487;p70"/>
            <p:cNvSpPr txBox="1"/>
            <p:nvPr/>
          </p:nvSpPr>
          <p:spPr>
            <a:xfrm>
              <a:off x="5495571" y="2582037"/>
              <a:ext cx="2184000" cy="512400"/>
            </a:xfrm>
            <a:prstGeom prst="rect">
              <a:avLst/>
            </a:prstGeom>
            <a:solidFill>
              <a:srgbClr val="00206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2200" dirty="0">
                  <a:solidFill>
                    <a:srgbClr val="FFFFFF"/>
                  </a:solidFill>
                  <a:latin typeface="Franklin Gothic" panose="020B0604020202020204" charset="0"/>
                </a:rPr>
                <a:t>Ability to derive </a:t>
              </a:r>
              <a:r>
                <a:rPr lang="en" sz="2200" dirty="0">
                  <a:solidFill>
                    <a:schemeClr val="lt1"/>
                  </a:solidFill>
                  <a:latin typeface="Franklin Gothic" panose="020B0604020202020204" charset="0"/>
                </a:rPr>
                <a:t>meaning</a:t>
              </a:r>
              <a:r>
                <a:rPr lang="en" sz="2200" dirty="0">
                  <a:solidFill>
                    <a:srgbClr val="FFFFFF"/>
                  </a:solidFill>
                  <a:latin typeface="Franklin Gothic" panose="020B0604020202020204" charset="0"/>
                </a:rPr>
                <a:t> from text</a:t>
              </a:r>
              <a:endParaRPr sz="2200" dirty="0">
                <a:solidFill>
                  <a:srgbClr val="FFFFFF"/>
                </a:solidFill>
                <a:latin typeface="Franklin Gothic" panose="020B0604020202020204" charset="0"/>
              </a:endParaRPr>
            </a:p>
          </p:txBody>
        </p:sp>
      </p:grpSp>
      <p:sp>
        <p:nvSpPr>
          <p:cNvPr id="488" name="Google Shape;488;p70">
            <a:extLst>
              <a:ext uri="{C183D7F6-B498-43B3-948B-1728B52AA6E4}">
                <adec:decorative xmlns:adec="http://schemas.microsoft.com/office/drawing/2017/decorative" val="1"/>
              </a:ext>
            </a:extLst>
          </p:cNvPr>
          <p:cNvSpPr/>
          <p:nvPr/>
        </p:nvSpPr>
        <p:spPr>
          <a:xfrm>
            <a:off x="2411273" y="2021015"/>
            <a:ext cx="799800" cy="831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0">
            <a:extLst>
              <a:ext uri="{C183D7F6-B498-43B3-948B-1728B52AA6E4}">
                <adec:decorative xmlns:adec="http://schemas.microsoft.com/office/drawing/2017/decorative" val="1"/>
              </a:ext>
            </a:extLst>
          </p:cNvPr>
          <p:cNvSpPr txBox="1"/>
          <p:nvPr/>
        </p:nvSpPr>
        <p:spPr>
          <a:xfrm>
            <a:off x="2496925" y="1803638"/>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002060"/>
                </a:solidFill>
                <a:latin typeface="Libre Franklin"/>
                <a:ea typeface="Libre Franklin"/>
                <a:cs typeface="Libre Franklin"/>
                <a:sym typeface="Libre Franklin"/>
              </a:rPr>
              <a:t>x</a:t>
            </a:r>
            <a:endParaRPr sz="6000" b="1">
              <a:solidFill>
                <a:srgbClr val="002060"/>
              </a:solidFill>
              <a:latin typeface="Libre Franklin"/>
              <a:ea typeface="Libre Franklin"/>
              <a:cs typeface="Libre Franklin"/>
              <a:sym typeface="Libre Franklin"/>
            </a:endParaRPr>
          </a:p>
        </p:txBody>
      </p:sp>
      <p:sp>
        <p:nvSpPr>
          <p:cNvPr id="490" name="Google Shape;490;p70">
            <a:extLst>
              <a:ext uri="{C183D7F6-B498-43B3-948B-1728B52AA6E4}">
                <adec:decorative xmlns:adec="http://schemas.microsoft.com/office/drawing/2017/decorative" val="1"/>
              </a:ext>
            </a:extLst>
          </p:cNvPr>
          <p:cNvSpPr txBox="1"/>
          <p:nvPr/>
        </p:nvSpPr>
        <p:spPr>
          <a:xfrm>
            <a:off x="5578426" y="1029252"/>
            <a:ext cx="3219300" cy="2925300"/>
          </a:xfrm>
          <a:prstGeom prst="rect">
            <a:avLst/>
          </a:prstGeom>
          <a:noFill/>
          <a:ln w="1143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100" dirty="0">
              <a:solidFill>
                <a:srgbClr val="102649"/>
              </a:solidFill>
              <a:latin typeface="Franklin Gothic"/>
              <a:ea typeface="Franklin Gothic"/>
              <a:cs typeface="Franklin Gothic"/>
              <a:sym typeface="Franklin Gothic"/>
            </a:endParaRPr>
          </a:p>
        </p:txBody>
      </p:sp>
      <p:sp>
        <p:nvSpPr>
          <p:cNvPr id="491" name="Google Shape;491;p70">
            <a:extLst>
              <a:ext uri="{C183D7F6-B498-43B3-948B-1728B52AA6E4}">
                <adec:decorative xmlns:adec="http://schemas.microsoft.com/office/drawing/2017/decorative" val="1"/>
              </a:ext>
            </a:extLst>
          </p:cNvPr>
          <p:cNvSpPr/>
          <p:nvPr/>
        </p:nvSpPr>
        <p:spPr>
          <a:xfrm>
            <a:off x="5254298" y="2093090"/>
            <a:ext cx="799800" cy="831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70">
            <a:extLst>
              <a:ext uri="{C183D7F6-B498-43B3-948B-1728B52AA6E4}">
                <adec:decorative xmlns:adec="http://schemas.microsoft.com/office/drawing/2017/decorative" val="1"/>
              </a:ext>
            </a:extLst>
          </p:cNvPr>
          <p:cNvSpPr txBox="1"/>
          <p:nvPr/>
        </p:nvSpPr>
        <p:spPr>
          <a:xfrm>
            <a:off x="5339950" y="1939563"/>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002060"/>
                </a:solidFill>
                <a:latin typeface="Libre Franklin"/>
                <a:ea typeface="Libre Franklin"/>
                <a:cs typeface="Libre Franklin"/>
                <a:sym typeface="Libre Franklin"/>
              </a:rPr>
              <a:t>=</a:t>
            </a:r>
            <a:endParaRPr sz="6000" b="1">
              <a:solidFill>
                <a:srgbClr val="002060"/>
              </a:solidFill>
              <a:latin typeface="Libre Franklin"/>
              <a:ea typeface="Libre Franklin"/>
              <a:cs typeface="Libre Franklin"/>
              <a:sym typeface="Libre Franklin"/>
            </a:endParaRPr>
          </a:p>
        </p:txBody>
      </p:sp>
      <p:sp>
        <p:nvSpPr>
          <p:cNvPr id="493" name="Google Shape;493;p70">
            <a:extLst>
              <a:ext uri="{C183D7F6-B498-43B3-948B-1728B52AA6E4}">
                <adec:decorative xmlns:adec="http://schemas.microsoft.com/office/drawing/2017/decorative" val="1"/>
              </a:ext>
            </a:extLst>
          </p:cNvPr>
          <p:cNvSpPr txBox="1"/>
          <p:nvPr/>
        </p:nvSpPr>
        <p:spPr>
          <a:xfrm>
            <a:off x="5996675" y="3241826"/>
            <a:ext cx="2312100" cy="495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700" b="1">
                <a:solidFill>
                  <a:schemeClr val="accent2"/>
                </a:solidFill>
                <a:latin typeface="Franklin Gothic"/>
                <a:ea typeface="Franklin Gothic"/>
                <a:cs typeface="Franklin Gothic"/>
                <a:sym typeface="Franklin Gothic"/>
              </a:rPr>
              <a:t>MAP, KSA, ACT, etc.</a:t>
            </a:r>
            <a:endParaRPr sz="1700" b="1">
              <a:solidFill>
                <a:schemeClr val="accent2"/>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9"/>
          <p:cNvSpPr txBox="1">
            <a:spLocks noGrp="1"/>
          </p:cNvSpPr>
          <p:nvPr>
            <p:ph type="title"/>
          </p:nvPr>
        </p:nvSpPr>
        <p:spPr>
          <a:xfrm>
            <a:off x="242875" y="10307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Series Overview</a:t>
            </a:r>
            <a:endParaRPr b="1" dirty="0">
              <a:latin typeface="Franklin Gothic"/>
              <a:ea typeface="Franklin Gothic"/>
              <a:cs typeface="Franklin Gothic"/>
              <a:sym typeface="Franklin Gothic"/>
            </a:endParaRPr>
          </a:p>
        </p:txBody>
      </p:sp>
      <p:graphicFrame>
        <p:nvGraphicFramePr>
          <p:cNvPr id="2" name="Google Shape;256;p42">
            <a:extLst>
              <a:ext uri="{FF2B5EF4-FFF2-40B4-BE49-F238E27FC236}">
                <a16:creationId xmlns:a16="http://schemas.microsoft.com/office/drawing/2014/main" id="{176CEBC0-4566-32A5-6DBC-196AEBCED4CF}"/>
              </a:ext>
            </a:extLst>
          </p:cNvPr>
          <p:cNvGraphicFramePr/>
          <p:nvPr>
            <p:extLst>
              <p:ext uri="{D42A27DB-BD31-4B8C-83A1-F6EECF244321}">
                <p14:modId xmlns:p14="http://schemas.microsoft.com/office/powerpoint/2010/main" val="3765979591"/>
              </p:ext>
            </p:extLst>
          </p:nvPr>
        </p:nvGraphicFramePr>
        <p:xfrm>
          <a:off x="161475" y="1130322"/>
          <a:ext cx="8821050" cy="2423075"/>
        </p:xfrm>
        <a:graphic>
          <a:graphicData uri="http://schemas.openxmlformats.org/drawingml/2006/table">
            <a:tbl>
              <a:tblPr firstRow="1">
                <a:noFill/>
                <a:tableStyleId>{3E6FF6EE-AEBD-4A41-84B7-8B4A148986E0}</a:tableStyleId>
              </a:tblPr>
              <a:tblGrid>
                <a:gridCol w="1470175">
                  <a:extLst>
                    <a:ext uri="{9D8B030D-6E8A-4147-A177-3AD203B41FA5}">
                      <a16:colId xmlns:a16="http://schemas.microsoft.com/office/drawing/2014/main" val="20000"/>
                    </a:ext>
                  </a:extLst>
                </a:gridCol>
                <a:gridCol w="1470175">
                  <a:extLst>
                    <a:ext uri="{9D8B030D-6E8A-4147-A177-3AD203B41FA5}">
                      <a16:colId xmlns:a16="http://schemas.microsoft.com/office/drawing/2014/main" val="20001"/>
                    </a:ext>
                  </a:extLst>
                </a:gridCol>
                <a:gridCol w="1470175">
                  <a:extLst>
                    <a:ext uri="{9D8B030D-6E8A-4147-A177-3AD203B41FA5}">
                      <a16:colId xmlns:a16="http://schemas.microsoft.com/office/drawing/2014/main" val="20002"/>
                    </a:ext>
                  </a:extLst>
                </a:gridCol>
                <a:gridCol w="1470175">
                  <a:extLst>
                    <a:ext uri="{9D8B030D-6E8A-4147-A177-3AD203B41FA5}">
                      <a16:colId xmlns:a16="http://schemas.microsoft.com/office/drawing/2014/main" val="20003"/>
                    </a:ext>
                  </a:extLst>
                </a:gridCol>
                <a:gridCol w="1470175">
                  <a:extLst>
                    <a:ext uri="{9D8B030D-6E8A-4147-A177-3AD203B41FA5}">
                      <a16:colId xmlns:a16="http://schemas.microsoft.com/office/drawing/2014/main" val="20004"/>
                    </a:ext>
                  </a:extLst>
                </a:gridCol>
                <a:gridCol w="1470175">
                  <a:extLst>
                    <a:ext uri="{9D8B030D-6E8A-4147-A177-3AD203B41FA5}">
                      <a16:colId xmlns:a16="http://schemas.microsoft.com/office/drawing/2014/main" val="20005"/>
                    </a:ext>
                  </a:extLst>
                </a:gridCol>
              </a:tblGrid>
              <a:tr h="550950">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1</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2</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3</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4</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5</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6</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extLst>
                  <a:ext uri="{0D108BD9-81ED-4DB2-BD59-A6C34878D82A}">
                    <a16:rowId xmlns:a16="http://schemas.microsoft.com/office/drawing/2014/main" val="10000"/>
                  </a:ext>
                </a:extLst>
              </a:tr>
              <a:tr h="1872125">
                <a:tc>
                  <a:txBody>
                    <a:bodyPr/>
                    <a:lstStyle/>
                    <a:p>
                      <a:pPr marL="0" lvl="0" indent="0" algn="l" rtl="0">
                        <a:spcBef>
                          <a:spcPts val="0"/>
                        </a:spcBef>
                        <a:spcAft>
                          <a:spcPts val="0"/>
                        </a:spcAft>
                        <a:buNone/>
                      </a:pPr>
                      <a:r>
                        <a:rPr lang="en" sz="1300" dirty="0">
                          <a:latin typeface="Franklin Gothic"/>
                          <a:ea typeface="Franklin Gothic"/>
                          <a:cs typeface="Franklin Gothic"/>
                          <a:sym typeface="Franklin Gothic"/>
                        </a:rPr>
                        <a:t>How Do We Learn to Read?  Exploring Theoretical Frameworks for Reading Development</a:t>
                      </a:r>
                      <a:endParaRPr sz="1300"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Franklin Gothic"/>
                          <a:ea typeface="Franklin Gothic"/>
                          <a:cs typeface="Franklin Gothic"/>
                          <a:sym typeface="Franklin Gothic"/>
                        </a:rPr>
                        <a:t>Decoding Multisyllabic Words within Complex, Grade-Level Texts</a:t>
                      </a:r>
                      <a:endParaRPr sz="1300" b="1"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Franklin Gothic"/>
                          <a:ea typeface="Franklin Gothic"/>
                          <a:cs typeface="Franklin Gothic"/>
                          <a:sym typeface="Franklin Gothic"/>
                        </a:rPr>
                        <a:t>Fluency Building within Complex, Grade-Level Texts</a:t>
                      </a:r>
                      <a:endParaRPr sz="1300" dirty="0">
                        <a:latin typeface="Franklin Gothic"/>
                        <a:ea typeface="Franklin Gothic"/>
                        <a:cs typeface="Franklin Gothic"/>
                        <a:sym typeface="Franklin Gothic"/>
                      </a:endParaRPr>
                    </a:p>
                    <a:p>
                      <a:pPr marL="0" lvl="0" indent="0" algn="l" rtl="0">
                        <a:spcBef>
                          <a:spcPts val="0"/>
                        </a:spcBef>
                        <a:spcAft>
                          <a:spcPts val="0"/>
                        </a:spcAft>
                        <a:buNone/>
                      </a:pPr>
                      <a:endParaRPr sz="1300" b="1"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Franklin Gothic"/>
                          <a:ea typeface="Franklin Gothic"/>
                          <a:cs typeface="Franklin Gothic"/>
                          <a:sym typeface="Franklin Gothic"/>
                        </a:rPr>
                        <a:t>Vocabulary and Knowledge Building Essentials</a:t>
                      </a:r>
                      <a:endParaRPr sz="1300" b="1"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Franklin Gothic"/>
                          <a:ea typeface="Franklin Gothic"/>
                          <a:cs typeface="Franklin Gothic"/>
                          <a:sym typeface="Franklin Gothic"/>
                        </a:rPr>
                        <a:t>Comprehension as Both Process and Product</a:t>
                      </a:r>
                      <a:endParaRPr sz="13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300"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latin typeface="Franklin Gothic"/>
                          <a:ea typeface="Franklin Gothic"/>
                          <a:cs typeface="Franklin Gothic"/>
                          <a:sym typeface="Franklin Gothic"/>
                        </a:rPr>
                        <a:t>Connecting Skilled Reading to Skilled Writing</a:t>
                      </a:r>
                      <a:endParaRPr sz="1300"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500" name="Google Shape;500;p71"/>
          <p:cNvSpPr txBox="1">
            <a:spLocks noGrp="1"/>
          </p:cNvSpPr>
          <p:nvPr>
            <p:ph type="title"/>
          </p:nvPr>
        </p:nvSpPr>
        <p:spPr>
          <a:xfrm>
            <a:off x="216450" y="78475"/>
            <a:ext cx="85095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07780"/>
              </a:buClr>
              <a:buSzPts val="2970"/>
              <a:buFont typeface="Libre Franklin Medium"/>
              <a:buNone/>
            </a:pPr>
            <a:r>
              <a:rPr lang="en" sz="2800" i="1" dirty="0">
                <a:solidFill>
                  <a:srgbClr val="6AC398"/>
                </a:solidFill>
              </a:rPr>
              <a:t>Students with strong abilities in decoding and language comprehension:</a:t>
            </a:r>
            <a:endParaRPr sz="1300" i="1" dirty="0"/>
          </a:p>
        </p:txBody>
      </p:sp>
      <p:grpSp>
        <p:nvGrpSpPr>
          <p:cNvPr id="501" name="Google Shape;501;p71">
            <a:extLst>
              <a:ext uri="{C183D7F6-B498-43B3-948B-1728B52AA6E4}">
                <adec:decorative xmlns:adec="http://schemas.microsoft.com/office/drawing/2017/decorative" val="1"/>
              </a:ext>
            </a:extLst>
          </p:cNvPr>
          <p:cNvGrpSpPr/>
          <p:nvPr/>
        </p:nvGrpSpPr>
        <p:grpSpPr>
          <a:xfrm>
            <a:off x="2891260" y="1035393"/>
            <a:ext cx="2678103" cy="2925264"/>
            <a:chOff x="3071457" y="2013875"/>
            <a:chExt cx="1944600" cy="1569600"/>
          </a:xfrm>
          <a:solidFill>
            <a:srgbClr val="E1F3EA"/>
          </a:solidFill>
        </p:grpSpPr>
        <p:sp>
          <p:nvSpPr>
            <p:cNvPr id="502" name="Google Shape;502;p71"/>
            <p:cNvSpPr/>
            <p:nvPr/>
          </p:nvSpPr>
          <p:spPr>
            <a:xfrm rot="10800000" flipH="1">
              <a:off x="3071457" y="2013875"/>
              <a:ext cx="1944600" cy="1569600"/>
            </a:xfrm>
            <a:prstGeom prst="round2DiagRect">
              <a:avLst>
                <a:gd name="adj1" fmla="val 0"/>
                <a:gd name="adj2" fmla="val 17764"/>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71"/>
            <p:cNvSpPr txBox="1"/>
            <p:nvPr/>
          </p:nvSpPr>
          <p:spPr>
            <a:xfrm>
              <a:off x="3124425" y="2113083"/>
              <a:ext cx="1833300" cy="459900"/>
            </a:xfrm>
            <a:prstGeom prst="rect">
              <a:avLst/>
            </a:prstGeom>
            <a:grp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002060"/>
                  </a:solidFill>
                  <a:latin typeface="Franklin Gothic" panose="020B0604020202020204" charset="0"/>
                  <a:ea typeface="Libre Franklin"/>
                  <a:cs typeface="Libre Franklin"/>
                  <a:sym typeface="Libre Franklin"/>
                </a:rPr>
                <a:t>LANGUAGE</a:t>
              </a:r>
              <a:endParaRPr sz="1700" b="1" dirty="0">
                <a:solidFill>
                  <a:srgbClr val="002060"/>
                </a:solidFill>
                <a:latin typeface="Franklin Gothic" panose="020B0604020202020204" charset="0"/>
                <a:ea typeface="Libre Franklin"/>
                <a:cs typeface="Libre Franklin"/>
                <a:sym typeface="Libre Franklin"/>
              </a:endParaRPr>
            </a:p>
            <a:p>
              <a:pPr marL="0" lvl="0" indent="0" algn="ctr" rtl="0">
                <a:spcBef>
                  <a:spcPts val="0"/>
                </a:spcBef>
                <a:spcAft>
                  <a:spcPts val="0"/>
                </a:spcAft>
                <a:buNone/>
              </a:pPr>
              <a:r>
                <a:rPr lang="en" sz="1700" b="1" dirty="0">
                  <a:solidFill>
                    <a:srgbClr val="002060"/>
                  </a:solidFill>
                  <a:latin typeface="Franklin Gothic" panose="020B0604020202020204" charset="0"/>
                  <a:ea typeface="Libre Franklin"/>
                  <a:cs typeface="Libre Franklin"/>
                  <a:sym typeface="Libre Franklin"/>
                </a:rPr>
                <a:t>COMPREHENSION</a:t>
              </a:r>
              <a:endParaRPr sz="1700" b="1" dirty="0">
                <a:solidFill>
                  <a:srgbClr val="002060"/>
                </a:solidFill>
                <a:latin typeface="Franklin Gothic" panose="020B0604020202020204" charset="0"/>
                <a:ea typeface="Libre Franklin"/>
                <a:cs typeface="Libre Franklin"/>
                <a:sym typeface="Libre Franklin"/>
              </a:endParaRPr>
            </a:p>
          </p:txBody>
        </p:sp>
        <p:sp>
          <p:nvSpPr>
            <p:cNvPr id="504" name="Google Shape;504;p71"/>
            <p:cNvSpPr txBox="1"/>
            <p:nvPr/>
          </p:nvSpPr>
          <p:spPr>
            <a:xfrm>
              <a:off x="3303677" y="2436621"/>
              <a:ext cx="1611621" cy="605301"/>
            </a:xfrm>
            <a:prstGeom prst="rect">
              <a:avLst/>
            </a:prstGeom>
            <a:grpFill/>
            <a:ln>
              <a:noFill/>
            </a:ln>
          </p:spPr>
          <p:txBody>
            <a:bodyPr spcFirstLastPara="1" wrap="square" lIns="91425" tIns="91425" rIns="91425" bIns="91425" anchor="t" anchorCtr="0">
              <a:noAutofit/>
            </a:bodyPr>
            <a:lstStyle/>
            <a:p>
              <a:pPr marL="114300" lvl="0" indent="-114300" algn="l" rtl="0">
                <a:lnSpc>
                  <a:spcPct val="115000"/>
                </a:lnSpc>
                <a:spcBef>
                  <a:spcPts val="0"/>
                </a:spcBef>
                <a:spcAft>
                  <a:spcPts val="0"/>
                </a:spcAft>
                <a:buNone/>
              </a:pPr>
              <a:r>
                <a:rPr lang="en" sz="1500" dirty="0">
                  <a:solidFill>
                    <a:srgbClr val="002060"/>
                  </a:solidFill>
                  <a:latin typeface="Franklin Gothic" panose="020B0604020202020204" charset="0"/>
                  <a:ea typeface="Libre Franklin"/>
                  <a:cs typeface="Libre Franklin"/>
                  <a:sym typeface="Libre Franklin"/>
                </a:rPr>
                <a:t>- Vocabulary</a:t>
              </a:r>
              <a:endParaRPr sz="1500" dirty="0">
                <a:solidFill>
                  <a:srgbClr val="002060"/>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None/>
              </a:pPr>
              <a:r>
                <a:rPr lang="en" sz="1500" dirty="0">
                  <a:solidFill>
                    <a:srgbClr val="002060"/>
                  </a:solidFill>
                  <a:latin typeface="Franklin Gothic" panose="020B0604020202020204" charset="0"/>
                  <a:ea typeface="Libre Franklin"/>
                  <a:cs typeface="Libre Franklin"/>
                  <a:sym typeface="Libre Franklin"/>
                </a:rPr>
                <a:t>- Background knowledge</a:t>
              </a:r>
              <a:endParaRPr sz="1500" dirty="0">
                <a:solidFill>
                  <a:srgbClr val="002060"/>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None/>
              </a:pPr>
              <a:r>
                <a:rPr lang="en" sz="1500" dirty="0">
                  <a:solidFill>
                    <a:srgbClr val="002060"/>
                  </a:solidFill>
                  <a:latin typeface="Franklin Gothic" panose="020B0604020202020204" charset="0"/>
                  <a:ea typeface="Libre Franklin"/>
                  <a:cs typeface="Libre Franklin"/>
                  <a:sym typeface="Libre Franklin"/>
                </a:rPr>
                <a:t>- Language structures and conventions</a:t>
              </a:r>
              <a:endParaRPr sz="1500" dirty="0">
                <a:solidFill>
                  <a:srgbClr val="002060"/>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None/>
              </a:pPr>
              <a:r>
                <a:rPr lang="en" sz="1500" dirty="0">
                  <a:solidFill>
                    <a:srgbClr val="002060"/>
                  </a:solidFill>
                  <a:latin typeface="Franklin Gothic" panose="020B0604020202020204" charset="0"/>
                  <a:ea typeface="Libre Franklin"/>
                  <a:cs typeface="Libre Franklin"/>
                  <a:sym typeface="Libre Franklin"/>
                </a:rPr>
                <a:t>- Verbal reasoning (e.g., making inferences)</a:t>
              </a:r>
              <a:endParaRPr sz="1500" dirty="0">
                <a:solidFill>
                  <a:srgbClr val="002060"/>
                </a:solidFill>
                <a:latin typeface="Franklin Gothic" panose="020B0604020202020204" charset="0"/>
                <a:ea typeface="Libre Franklin"/>
                <a:cs typeface="Libre Franklin"/>
                <a:sym typeface="Libre Franklin"/>
              </a:endParaRPr>
            </a:p>
            <a:p>
              <a:pPr marL="0" lvl="0" indent="0" algn="l" rtl="0">
                <a:lnSpc>
                  <a:spcPct val="115000"/>
                </a:lnSpc>
                <a:spcBef>
                  <a:spcPts val="0"/>
                </a:spcBef>
                <a:spcAft>
                  <a:spcPts val="0"/>
                </a:spcAft>
                <a:buClr>
                  <a:schemeClr val="dk1"/>
                </a:buClr>
                <a:buSzPts val="1100"/>
                <a:buFont typeface="Arial"/>
                <a:buNone/>
              </a:pPr>
              <a:r>
                <a:rPr lang="en" sz="1500" dirty="0">
                  <a:solidFill>
                    <a:srgbClr val="002060"/>
                  </a:solidFill>
                  <a:latin typeface="Franklin Gothic" panose="020B0604020202020204" charset="0"/>
                  <a:ea typeface="Libre Franklin"/>
                  <a:cs typeface="Libre Franklin"/>
                  <a:sym typeface="Libre Franklin"/>
                </a:rPr>
                <a:t>- Literary knowledge </a:t>
              </a:r>
              <a:endParaRPr sz="1500" dirty="0">
                <a:solidFill>
                  <a:srgbClr val="002060"/>
                </a:solidFill>
                <a:latin typeface="Franklin Gothic" panose="020B0604020202020204" charset="0"/>
                <a:ea typeface="Libre Franklin"/>
                <a:cs typeface="Libre Franklin"/>
                <a:sym typeface="Libre Franklin"/>
              </a:endParaRPr>
            </a:p>
            <a:p>
              <a:pPr marL="0" lvl="0" indent="0" algn="l" rtl="0">
                <a:lnSpc>
                  <a:spcPct val="115000"/>
                </a:lnSpc>
                <a:spcBef>
                  <a:spcPts val="0"/>
                </a:spcBef>
                <a:spcAft>
                  <a:spcPts val="1600"/>
                </a:spcAft>
                <a:buNone/>
              </a:pPr>
              <a:endParaRPr sz="1500" dirty="0">
                <a:solidFill>
                  <a:srgbClr val="002060"/>
                </a:solidFill>
                <a:latin typeface="Franklin Gothic" panose="020B0604020202020204" charset="0"/>
                <a:ea typeface="Libre Franklin"/>
                <a:cs typeface="Libre Franklin"/>
                <a:sym typeface="Libre Franklin"/>
              </a:endParaRPr>
            </a:p>
          </p:txBody>
        </p:sp>
      </p:grpSp>
      <p:grpSp>
        <p:nvGrpSpPr>
          <p:cNvPr id="505" name="Google Shape;505;p71" descr="The Simple View of Reading indicates that student reading comprehension is the product of word recognition ability times language comprehension ability. If a student has gaps in word recognition and/or language comprehension, this will impact their overall reading comprehension. &#10;&#10;In this example, imagine a student who has perfect word recognition and perfect oral language comprehension. &#10;&#10;Their equation would be 1 times 1 = 1, meaning they do not have any gaps that impact reading comprehension. "/>
          <p:cNvGrpSpPr/>
          <p:nvPr/>
        </p:nvGrpSpPr>
        <p:grpSpPr>
          <a:xfrm>
            <a:off x="216448" y="1035393"/>
            <a:ext cx="2678103" cy="2925264"/>
            <a:chOff x="1126863" y="2013875"/>
            <a:chExt cx="1944600" cy="1569600"/>
          </a:xfrm>
        </p:grpSpPr>
        <p:sp>
          <p:nvSpPr>
            <p:cNvPr id="506" name="Google Shape;506;p71"/>
            <p:cNvSpPr/>
            <p:nvPr/>
          </p:nvSpPr>
          <p:spPr>
            <a:xfrm>
              <a:off x="1126863" y="2013875"/>
              <a:ext cx="1944600" cy="1569600"/>
            </a:xfrm>
            <a:prstGeom prst="round2DiagRect">
              <a:avLst>
                <a:gd name="adj1" fmla="val 0"/>
                <a:gd name="adj2" fmla="val 17764"/>
              </a:avLst>
            </a:prstGeom>
            <a:solidFill>
              <a:srgbClr val="007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71"/>
            <p:cNvSpPr txBox="1"/>
            <p:nvPr/>
          </p:nvSpPr>
          <p:spPr>
            <a:xfrm>
              <a:off x="1259763" y="2062575"/>
              <a:ext cx="1678800" cy="459900"/>
            </a:xfrm>
            <a:prstGeom prst="rect">
              <a:avLst/>
            </a:prstGeom>
            <a:solidFill>
              <a:srgbClr val="00778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Franklin Gothic" panose="020B0604020202020204" charset="0"/>
                  <a:ea typeface="Libre Franklin"/>
                  <a:cs typeface="Libre Franklin"/>
                  <a:sym typeface="Libre Franklin"/>
                </a:rPr>
                <a:t>WORD RECOGNITION</a:t>
              </a:r>
              <a:endParaRPr sz="1700" dirty="0">
                <a:solidFill>
                  <a:srgbClr val="FFFFFF"/>
                </a:solidFill>
                <a:latin typeface="Franklin Gothic" panose="020B0604020202020204" charset="0"/>
                <a:ea typeface="Libre Franklin"/>
                <a:cs typeface="Libre Franklin"/>
                <a:sym typeface="Libre Franklin"/>
              </a:endParaRPr>
            </a:p>
          </p:txBody>
        </p:sp>
        <p:sp>
          <p:nvSpPr>
            <p:cNvPr id="508" name="Google Shape;508;p71"/>
            <p:cNvSpPr txBox="1"/>
            <p:nvPr/>
          </p:nvSpPr>
          <p:spPr>
            <a:xfrm>
              <a:off x="1268165" y="2323082"/>
              <a:ext cx="1678800" cy="512400"/>
            </a:xfrm>
            <a:prstGeom prst="rect">
              <a:avLst/>
            </a:prstGeom>
            <a:solidFill>
              <a:srgbClr val="007780"/>
            </a:solidFill>
            <a:ln>
              <a:noFill/>
            </a:ln>
          </p:spPr>
          <p:txBody>
            <a:bodyPr spcFirstLastPara="1" wrap="square" lIns="91425" tIns="91425" rIns="91425" bIns="91425" anchor="t" anchorCtr="0">
              <a:noAutofit/>
            </a:bodyPr>
            <a:lstStyle/>
            <a:p>
              <a:pPr marL="114300" lvl="0" indent="-114300" algn="l" rtl="0">
                <a:lnSpc>
                  <a:spcPct val="115000"/>
                </a:lnSpc>
                <a:spcBef>
                  <a:spcPts val="0"/>
                </a:spcBef>
                <a:spcAft>
                  <a:spcPts val="0"/>
                </a:spcAft>
                <a:buClr>
                  <a:schemeClr val="dk1"/>
                </a:buClr>
                <a:buSzPts val="1100"/>
                <a:buFont typeface="Arial"/>
                <a:buNone/>
              </a:pPr>
              <a:r>
                <a:rPr lang="en" sz="1600" dirty="0">
                  <a:solidFill>
                    <a:schemeClr val="lt1"/>
                  </a:solidFill>
                  <a:latin typeface="Franklin Gothic" panose="020B0604020202020204" charset="0"/>
                  <a:ea typeface="Libre Franklin"/>
                  <a:cs typeface="Libre Franklin"/>
                  <a:sym typeface="Libre Franklin"/>
                </a:rPr>
                <a:t>- Print Awareness</a:t>
              </a:r>
              <a:endParaRPr sz="1600" dirty="0">
                <a:solidFill>
                  <a:schemeClr val="lt1"/>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Clr>
                  <a:schemeClr val="dk1"/>
                </a:buClr>
                <a:buSzPts val="1100"/>
                <a:buFont typeface="Arial"/>
                <a:buNone/>
              </a:pPr>
              <a:r>
                <a:rPr lang="en" sz="1600" dirty="0">
                  <a:solidFill>
                    <a:schemeClr val="lt1"/>
                  </a:solidFill>
                  <a:latin typeface="Franklin Gothic" panose="020B0604020202020204" charset="0"/>
                  <a:ea typeface="Libre Franklin"/>
                  <a:cs typeface="Libre Franklin"/>
                  <a:sym typeface="Libre Franklin"/>
                </a:rPr>
                <a:t>- Phonological and Phonemic Awareness</a:t>
              </a:r>
              <a:endParaRPr sz="1600" dirty="0">
                <a:solidFill>
                  <a:schemeClr val="lt1"/>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Clr>
                  <a:schemeClr val="dk1"/>
                </a:buClr>
                <a:buSzPts val="1100"/>
                <a:buFont typeface="Arial"/>
                <a:buNone/>
              </a:pPr>
              <a:r>
                <a:rPr lang="en" sz="1600" dirty="0">
                  <a:solidFill>
                    <a:schemeClr val="lt1"/>
                  </a:solidFill>
                  <a:latin typeface="Franklin Gothic" panose="020B0604020202020204" charset="0"/>
                  <a:ea typeface="Libre Franklin"/>
                  <a:cs typeface="Libre Franklin"/>
                  <a:sym typeface="Libre Franklin"/>
                </a:rPr>
                <a:t>- Decoding (phonics, advanced phonics)</a:t>
              </a:r>
              <a:endParaRPr sz="1600" dirty="0">
                <a:solidFill>
                  <a:schemeClr val="lt1"/>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Clr>
                  <a:schemeClr val="dk1"/>
                </a:buClr>
                <a:buSzPts val="1100"/>
                <a:buFont typeface="Arial"/>
                <a:buNone/>
              </a:pPr>
              <a:r>
                <a:rPr lang="en" sz="1600" dirty="0">
                  <a:solidFill>
                    <a:schemeClr val="lt1"/>
                  </a:solidFill>
                  <a:latin typeface="Franklin Gothic" panose="020B0604020202020204" charset="0"/>
                  <a:ea typeface="Libre Franklin"/>
                  <a:cs typeface="Libre Franklin"/>
                  <a:sym typeface="Libre Franklin"/>
                </a:rPr>
                <a:t>- Sight word recognition</a:t>
              </a:r>
              <a:endParaRPr sz="1600" dirty="0">
                <a:solidFill>
                  <a:srgbClr val="FFFFFF"/>
                </a:solidFill>
                <a:latin typeface="Franklin Gothic" panose="020B0604020202020204" charset="0"/>
                <a:ea typeface="Libre Franklin"/>
                <a:cs typeface="Libre Franklin"/>
                <a:sym typeface="Libre Franklin"/>
              </a:endParaRPr>
            </a:p>
          </p:txBody>
        </p:sp>
      </p:grpSp>
      <p:grpSp>
        <p:nvGrpSpPr>
          <p:cNvPr id="509" name="Google Shape;509;p71">
            <a:extLst>
              <a:ext uri="{C183D7F6-B498-43B3-948B-1728B52AA6E4}">
                <adec:decorative xmlns:adec="http://schemas.microsoft.com/office/drawing/2017/decorative" val="1"/>
              </a:ext>
            </a:extLst>
          </p:cNvPr>
          <p:cNvGrpSpPr/>
          <p:nvPr/>
        </p:nvGrpSpPr>
        <p:grpSpPr>
          <a:xfrm>
            <a:off x="5569145" y="1035392"/>
            <a:ext cx="3219387" cy="2925264"/>
            <a:chOff x="5015938" y="2013875"/>
            <a:chExt cx="3001200" cy="1569600"/>
          </a:xfrm>
        </p:grpSpPr>
        <p:sp>
          <p:nvSpPr>
            <p:cNvPr id="510" name="Google Shape;510;p71"/>
            <p:cNvSpPr/>
            <p:nvPr/>
          </p:nvSpPr>
          <p:spPr>
            <a:xfrm>
              <a:off x="5015938" y="2013875"/>
              <a:ext cx="3001200" cy="1569600"/>
            </a:xfrm>
            <a:prstGeom prst="round2DiagRect">
              <a:avLst>
                <a:gd name="adj1" fmla="val 0"/>
                <a:gd name="adj2" fmla="val 17764"/>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11" name="Google Shape;511;p71"/>
            <p:cNvSpPr txBox="1"/>
            <p:nvPr/>
          </p:nvSpPr>
          <p:spPr>
            <a:xfrm>
              <a:off x="5307987" y="2104813"/>
              <a:ext cx="2417100" cy="459900"/>
            </a:xfrm>
            <a:prstGeom prst="rect">
              <a:avLst/>
            </a:prstGeom>
            <a:solidFill>
              <a:srgbClr val="00206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chemeClr val="lt1"/>
                  </a:solidFill>
                  <a:latin typeface="Franklin Gothic" panose="020B0604020202020204" charset="0"/>
                  <a:ea typeface="Libre Franklin"/>
                  <a:cs typeface="Libre Franklin"/>
                  <a:sym typeface="Libre Franklin"/>
                </a:rPr>
                <a:t>READING</a:t>
              </a:r>
              <a:endParaRPr sz="1700" b="1" dirty="0">
                <a:solidFill>
                  <a:schemeClr val="lt1"/>
                </a:solidFill>
                <a:latin typeface="Franklin Gothic" panose="020B0604020202020204" charset="0"/>
                <a:ea typeface="Libre Franklin"/>
                <a:cs typeface="Libre Franklin"/>
                <a:sym typeface="Libre Franklin"/>
              </a:endParaRPr>
            </a:p>
            <a:p>
              <a:pPr marL="0" lvl="0" indent="0" algn="ctr" rtl="0">
                <a:spcBef>
                  <a:spcPts val="0"/>
                </a:spcBef>
                <a:spcAft>
                  <a:spcPts val="0"/>
                </a:spcAft>
                <a:buNone/>
              </a:pPr>
              <a:r>
                <a:rPr lang="en" sz="1700" b="1" dirty="0">
                  <a:solidFill>
                    <a:schemeClr val="lt1"/>
                  </a:solidFill>
                  <a:latin typeface="Franklin Gothic" panose="020B0604020202020204" charset="0"/>
                  <a:ea typeface="Libre Franklin"/>
                  <a:cs typeface="Libre Franklin"/>
                  <a:sym typeface="Libre Franklin"/>
                </a:rPr>
                <a:t>COMPREHENSION</a:t>
              </a:r>
              <a:endParaRPr sz="1100" b="1" dirty="0">
                <a:solidFill>
                  <a:srgbClr val="FFFFFF"/>
                </a:solidFill>
                <a:latin typeface="Franklin Gothic" panose="020B0604020202020204" charset="0"/>
                <a:ea typeface="Roboto"/>
                <a:cs typeface="Roboto"/>
                <a:sym typeface="Roboto"/>
              </a:endParaRPr>
            </a:p>
          </p:txBody>
        </p:sp>
        <p:sp>
          <p:nvSpPr>
            <p:cNvPr id="512" name="Google Shape;512;p71"/>
            <p:cNvSpPr txBox="1"/>
            <p:nvPr/>
          </p:nvSpPr>
          <p:spPr>
            <a:xfrm>
              <a:off x="5495571" y="2582037"/>
              <a:ext cx="2184000" cy="512400"/>
            </a:xfrm>
            <a:prstGeom prst="rect">
              <a:avLst/>
            </a:prstGeom>
            <a:solidFill>
              <a:srgbClr val="00206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2200" dirty="0">
                  <a:solidFill>
                    <a:srgbClr val="FFFFFF"/>
                  </a:solidFill>
                  <a:latin typeface="Franklin Gothic" panose="020B0604020202020204" charset="0"/>
                  <a:ea typeface="Libre Franklin"/>
                  <a:cs typeface="Libre Franklin"/>
                  <a:sym typeface="Libre Franklin"/>
                </a:rPr>
                <a:t>Ability to derive </a:t>
              </a:r>
              <a:r>
                <a:rPr lang="en" sz="2200" dirty="0">
                  <a:solidFill>
                    <a:schemeClr val="lt1"/>
                  </a:solidFill>
                  <a:latin typeface="Franklin Gothic" panose="020B0604020202020204" charset="0"/>
                  <a:ea typeface="Libre Franklin"/>
                  <a:cs typeface="Libre Franklin"/>
                  <a:sym typeface="Libre Franklin"/>
                </a:rPr>
                <a:t>meaning</a:t>
              </a:r>
              <a:r>
                <a:rPr lang="en" sz="2200" dirty="0">
                  <a:solidFill>
                    <a:srgbClr val="FFFFFF"/>
                  </a:solidFill>
                  <a:latin typeface="Franklin Gothic" panose="020B0604020202020204" charset="0"/>
                  <a:ea typeface="Libre Franklin"/>
                  <a:cs typeface="Libre Franklin"/>
                  <a:sym typeface="Libre Franklin"/>
                </a:rPr>
                <a:t> from text</a:t>
              </a:r>
              <a:endParaRPr sz="2200" dirty="0">
                <a:solidFill>
                  <a:srgbClr val="FFFFFF"/>
                </a:solidFill>
                <a:latin typeface="Franklin Gothic" panose="020B0604020202020204" charset="0"/>
                <a:ea typeface="Libre Franklin"/>
                <a:cs typeface="Libre Franklin"/>
                <a:sym typeface="Libre Franklin"/>
              </a:endParaRPr>
            </a:p>
          </p:txBody>
        </p:sp>
      </p:grpSp>
      <p:sp>
        <p:nvSpPr>
          <p:cNvPr id="513" name="Google Shape;513;p71">
            <a:extLst>
              <a:ext uri="{C183D7F6-B498-43B3-948B-1728B52AA6E4}">
                <adec:decorative xmlns:adec="http://schemas.microsoft.com/office/drawing/2017/decorative" val="1"/>
              </a:ext>
            </a:extLst>
          </p:cNvPr>
          <p:cNvSpPr/>
          <p:nvPr/>
        </p:nvSpPr>
        <p:spPr>
          <a:xfrm>
            <a:off x="2411273" y="2021015"/>
            <a:ext cx="799800" cy="831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1"/>
          <p:cNvSpPr txBox="1"/>
          <p:nvPr/>
        </p:nvSpPr>
        <p:spPr>
          <a:xfrm>
            <a:off x="2496925" y="1803638"/>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002060"/>
                </a:solidFill>
                <a:latin typeface="Libre Franklin"/>
                <a:ea typeface="Libre Franklin"/>
                <a:cs typeface="Libre Franklin"/>
                <a:sym typeface="Libre Franklin"/>
              </a:rPr>
              <a:t>x</a:t>
            </a:r>
            <a:endParaRPr sz="6000" b="1">
              <a:solidFill>
                <a:srgbClr val="002060"/>
              </a:solidFill>
              <a:latin typeface="Libre Franklin"/>
              <a:ea typeface="Libre Franklin"/>
              <a:cs typeface="Libre Franklin"/>
              <a:sym typeface="Libre Franklin"/>
            </a:endParaRPr>
          </a:p>
        </p:txBody>
      </p:sp>
      <p:sp>
        <p:nvSpPr>
          <p:cNvPr id="515" name="Google Shape;515;p71">
            <a:extLst>
              <a:ext uri="{C183D7F6-B498-43B3-948B-1728B52AA6E4}">
                <adec:decorative xmlns:adec="http://schemas.microsoft.com/office/drawing/2017/decorative" val="1"/>
              </a:ext>
            </a:extLst>
          </p:cNvPr>
          <p:cNvSpPr/>
          <p:nvPr/>
        </p:nvSpPr>
        <p:spPr>
          <a:xfrm>
            <a:off x="5278748" y="2642965"/>
            <a:ext cx="799800" cy="831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71"/>
          <p:cNvSpPr txBox="1"/>
          <p:nvPr/>
        </p:nvSpPr>
        <p:spPr>
          <a:xfrm>
            <a:off x="5364400" y="2489438"/>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dirty="0">
                <a:solidFill>
                  <a:srgbClr val="002060"/>
                </a:solidFill>
                <a:latin typeface="Libre Franklin"/>
                <a:ea typeface="Libre Franklin"/>
                <a:cs typeface="Libre Franklin"/>
                <a:sym typeface="Libre Franklin"/>
              </a:rPr>
              <a:t>=</a:t>
            </a:r>
            <a:endParaRPr sz="6000" b="1" dirty="0">
              <a:solidFill>
                <a:srgbClr val="002060"/>
              </a:solidFill>
              <a:latin typeface="Libre Franklin"/>
              <a:ea typeface="Libre Franklin"/>
              <a:cs typeface="Libre Franklin"/>
              <a:sym typeface="Libre Franklin"/>
            </a:endParaRPr>
          </a:p>
        </p:txBody>
      </p:sp>
      <p:sp>
        <p:nvSpPr>
          <p:cNvPr id="517" name="Google Shape;517;p71">
            <a:extLst>
              <a:ext uri="{C183D7F6-B498-43B3-948B-1728B52AA6E4}">
                <adec:decorative xmlns:adec="http://schemas.microsoft.com/office/drawing/2017/decorative" val="1"/>
              </a:ext>
            </a:extLst>
          </p:cNvPr>
          <p:cNvSpPr/>
          <p:nvPr/>
        </p:nvSpPr>
        <p:spPr>
          <a:xfrm>
            <a:off x="1031923" y="1999290"/>
            <a:ext cx="799800" cy="831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1">
            <a:extLst>
              <a:ext uri="{C183D7F6-B498-43B3-948B-1728B52AA6E4}">
                <adec:decorative xmlns:adec="http://schemas.microsoft.com/office/drawing/2017/decorative" val="1"/>
              </a:ext>
            </a:extLst>
          </p:cNvPr>
          <p:cNvSpPr txBox="1"/>
          <p:nvPr/>
        </p:nvSpPr>
        <p:spPr>
          <a:xfrm>
            <a:off x="1117575" y="1858113"/>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002060"/>
                </a:solidFill>
                <a:latin typeface="Libre Franklin"/>
                <a:ea typeface="Libre Franklin"/>
                <a:cs typeface="Libre Franklin"/>
                <a:sym typeface="Libre Franklin"/>
              </a:rPr>
              <a:t>1</a:t>
            </a:r>
            <a:endParaRPr sz="6000" b="1">
              <a:solidFill>
                <a:srgbClr val="002060"/>
              </a:solidFill>
              <a:latin typeface="Libre Franklin"/>
              <a:ea typeface="Libre Franklin"/>
              <a:cs typeface="Libre Franklin"/>
              <a:sym typeface="Libre Franklin"/>
            </a:endParaRPr>
          </a:p>
        </p:txBody>
      </p:sp>
      <p:sp>
        <p:nvSpPr>
          <p:cNvPr id="519" name="Google Shape;519;p71">
            <a:extLst>
              <a:ext uri="{C183D7F6-B498-43B3-948B-1728B52AA6E4}">
                <adec:decorative xmlns:adec="http://schemas.microsoft.com/office/drawing/2017/decorative" val="1"/>
              </a:ext>
            </a:extLst>
          </p:cNvPr>
          <p:cNvSpPr/>
          <p:nvPr/>
        </p:nvSpPr>
        <p:spPr>
          <a:xfrm>
            <a:off x="3845023" y="1944815"/>
            <a:ext cx="799800" cy="831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1"/>
          <p:cNvSpPr txBox="1"/>
          <p:nvPr/>
        </p:nvSpPr>
        <p:spPr>
          <a:xfrm>
            <a:off x="3930675" y="1803638"/>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002060"/>
                </a:solidFill>
                <a:latin typeface="Libre Franklin"/>
                <a:ea typeface="Libre Franklin"/>
                <a:cs typeface="Libre Franklin"/>
                <a:sym typeface="Libre Franklin"/>
              </a:rPr>
              <a:t>1</a:t>
            </a:r>
            <a:endParaRPr sz="6000" b="1">
              <a:solidFill>
                <a:srgbClr val="002060"/>
              </a:solidFill>
              <a:latin typeface="Libre Franklin"/>
              <a:ea typeface="Libre Franklin"/>
              <a:cs typeface="Libre Franklin"/>
              <a:sym typeface="Libre Franklin"/>
            </a:endParaRPr>
          </a:p>
        </p:txBody>
      </p:sp>
      <p:sp>
        <p:nvSpPr>
          <p:cNvPr id="521" name="Google Shape;521;p71">
            <a:extLst>
              <a:ext uri="{C183D7F6-B498-43B3-948B-1728B52AA6E4}">
                <adec:decorative xmlns:adec="http://schemas.microsoft.com/office/drawing/2017/decorative" val="1"/>
              </a:ext>
            </a:extLst>
          </p:cNvPr>
          <p:cNvSpPr/>
          <p:nvPr/>
        </p:nvSpPr>
        <p:spPr>
          <a:xfrm>
            <a:off x="7835673" y="2993490"/>
            <a:ext cx="799800" cy="831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1"/>
          <p:cNvSpPr txBox="1"/>
          <p:nvPr/>
        </p:nvSpPr>
        <p:spPr>
          <a:xfrm>
            <a:off x="7921325" y="2852313"/>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002060"/>
                </a:solidFill>
                <a:latin typeface="Libre Franklin"/>
                <a:ea typeface="Libre Franklin"/>
                <a:cs typeface="Libre Franklin"/>
                <a:sym typeface="Libre Franklin"/>
              </a:rPr>
              <a:t>1</a:t>
            </a:r>
            <a:endParaRPr sz="6000" b="1">
              <a:solidFill>
                <a:srgbClr val="002060"/>
              </a:solidFill>
              <a:latin typeface="Libre Franklin"/>
              <a:ea typeface="Libre Franklin"/>
              <a:cs typeface="Libre Franklin"/>
              <a:sym typeface="Libre Frankl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9" name="Google Shape;529;p72">
            <a:extLst>
              <a:ext uri="{C183D7F6-B498-43B3-948B-1728B52AA6E4}">
                <adec:decorative xmlns:adec="http://schemas.microsoft.com/office/drawing/2017/decorative" val="1"/>
              </a:ext>
            </a:extLst>
          </p:cNvPr>
          <p:cNvSpPr txBox="1">
            <a:spLocks noGrp="1"/>
          </p:cNvSpPr>
          <p:nvPr>
            <p:ph type="title"/>
          </p:nvPr>
        </p:nvSpPr>
        <p:spPr>
          <a:xfrm>
            <a:off x="216450" y="78475"/>
            <a:ext cx="85095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07780"/>
              </a:buClr>
              <a:buSzPts val="2970"/>
              <a:buFont typeface="Libre Franklin Medium"/>
              <a:buNone/>
            </a:pPr>
            <a:r>
              <a:rPr lang="en" sz="2700" b="1" i="1" dirty="0">
                <a:solidFill>
                  <a:srgbClr val="6AC398"/>
                </a:solidFill>
                <a:latin typeface="Franklin Gothic" panose="020B0604020202020204" charset="0"/>
                <a:ea typeface="Libre Franklin"/>
                <a:cs typeface="Libre Franklin"/>
                <a:sym typeface="Libre Franklin"/>
              </a:rPr>
              <a:t>Student with strong decoding skills but gaps in language comprehension:</a:t>
            </a:r>
            <a:endParaRPr sz="1200" b="1" i="1" dirty="0">
              <a:latin typeface="Franklin Gothic" panose="020B0604020202020204" charset="0"/>
              <a:ea typeface="Libre Franklin"/>
              <a:cs typeface="Libre Franklin"/>
              <a:sym typeface="Libre Franklin"/>
            </a:endParaRPr>
          </a:p>
        </p:txBody>
      </p:sp>
      <p:grpSp>
        <p:nvGrpSpPr>
          <p:cNvPr id="530" name="Google Shape;530;p72">
            <a:extLst>
              <a:ext uri="{C183D7F6-B498-43B3-948B-1728B52AA6E4}">
                <adec:decorative xmlns:adec="http://schemas.microsoft.com/office/drawing/2017/decorative" val="1"/>
              </a:ext>
            </a:extLst>
          </p:cNvPr>
          <p:cNvGrpSpPr/>
          <p:nvPr/>
        </p:nvGrpSpPr>
        <p:grpSpPr>
          <a:xfrm>
            <a:off x="2891260" y="1035393"/>
            <a:ext cx="2678103" cy="2925264"/>
            <a:chOff x="3071457" y="2013875"/>
            <a:chExt cx="1944600" cy="1569600"/>
          </a:xfrm>
          <a:solidFill>
            <a:srgbClr val="E1F3EA"/>
          </a:solidFill>
        </p:grpSpPr>
        <p:sp>
          <p:nvSpPr>
            <p:cNvPr id="531" name="Google Shape;531;p72"/>
            <p:cNvSpPr/>
            <p:nvPr/>
          </p:nvSpPr>
          <p:spPr>
            <a:xfrm rot="10800000" flipH="1">
              <a:off x="3071457" y="2013875"/>
              <a:ext cx="1944600" cy="1569600"/>
            </a:xfrm>
            <a:prstGeom prst="round2DiagRect">
              <a:avLst>
                <a:gd name="adj1" fmla="val 0"/>
                <a:gd name="adj2" fmla="val 17764"/>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2"/>
            <p:cNvSpPr txBox="1"/>
            <p:nvPr/>
          </p:nvSpPr>
          <p:spPr>
            <a:xfrm>
              <a:off x="3124425" y="2113083"/>
              <a:ext cx="1833300" cy="459900"/>
            </a:xfrm>
            <a:prstGeom prst="rect">
              <a:avLst/>
            </a:prstGeom>
            <a:grp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002060"/>
                  </a:solidFill>
                  <a:latin typeface="Franklin Gothic" panose="020B0604020202020204" charset="0"/>
                  <a:ea typeface="Libre Franklin"/>
                  <a:cs typeface="Libre Franklin"/>
                  <a:sym typeface="Libre Franklin"/>
                </a:rPr>
                <a:t>LANGUAGE</a:t>
              </a:r>
              <a:endParaRPr sz="1700" b="1" dirty="0">
                <a:solidFill>
                  <a:srgbClr val="002060"/>
                </a:solidFill>
                <a:latin typeface="Franklin Gothic" panose="020B0604020202020204" charset="0"/>
                <a:ea typeface="Libre Franklin"/>
                <a:cs typeface="Libre Franklin"/>
                <a:sym typeface="Libre Franklin"/>
              </a:endParaRPr>
            </a:p>
            <a:p>
              <a:pPr marL="0" lvl="0" indent="0" algn="ctr" rtl="0">
                <a:spcBef>
                  <a:spcPts val="0"/>
                </a:spcBef>
                <a:spcAft>
                  <a:spcPts val="0"/>
                </a:spcAft>
                <a:buNone/>
              </a:pPr>
              <a:r>
                <a:rPr lang="en" sz="1700" b="1" dirty="0">
                  <a:solidFill>
                    <a:srgbClr val="002060"/>
                  </a:solidFill>
                  <a:latin typeface="Franklin Gothic" panose="020B0604020202020204" charset="0"/>
                  <a:ea typeface="Libre Franklin"/>
                  <a:cs typeface="Libre Franklin"/>
                  <a:sym typeface="Libre Franklin"/>
                </a:rPr>
                <a:t>COMPREHENSION</a:t>
              </a:r>
              <a:endParaRPr sz="1700" b="1" dirty="0">
                <a:solidFill>
                  <a:srgbClr val="002060"/>
                </a:solidFill>
                <a:latin typeface="Franklin Gothic" panose="020B0604020202020204" charset="0"/>
                <a:ea typeface="Libre Franklin"/>
                <a:cs typeface="Libre Franklin"/>
                <a:sym typeface="Libre Franklin"/>
              </a:endParaRPr>
            </a:p>
          </p:txBody>
        </p:sp>
        <p:sp>
          <p:nvSpPr>
            <p:cNvPr id="533" name="Google Shape;533;p72"/>
            <p:cNvSpPr txBox="1"/>
            <p:nvPr/>
          </p:nvSpPr>
          <p:spPr>
            <a:xfrm>
              <a:off x="3204356" y="2436621"/>
              <a:ext cx="1710942" cy="616307"/>
            </a:xfrm>
            <a:prstGeom prst="rect">
              <a:avLst/>
            </a:prstGeom>
            <a:grpFill/>
            <a:ln>
              <a:noFill/>
            </a:ln>
          </p:spPr>
          <p:txBody>
            <a:bodyPr spcFirstLastPara="1" wrap="square" lIns="91425" tIns="91425" rIns="91425" bIns="91425" anchor="t" anchorCtr="0">
              <a:noAutofit/>
            </a:bodyPr>
            <a:lstStyle/>
            <a:p>
              <a:pPr marL="114300" lvl="0" indent="-114300" algn="l" rtl="0">
                <a:lnSpc>
                  <a:spcPct val="115000"/>
                </a:lnSpc>
                <a:spcBef>
                  <a:spcPts val="0"/>
                </a:spcBef>
                <a:spcAft>
                  <a:spcPts val="0"/>
                </a:spcAft>
                <a:buNone/>
              </a:pPr>
              <a:r>
                <a:rPr lang="en" sz="1500" dirty="0">
                  <a:solidFill>
                    <a:srgbClr val="002060"/>
                  </a:solidFill>
                  <a:latin typeface="Franklin Gothic" panose="020B0604020202020204" charset="0"/>
                  <a:ea typeface="Libre Franklin"/>
                  <a:cs typeface="Libre Franklin"/>
                  <a:sym typeface="Libre Franklin"/>
                </a:rPr>
                <a:t>- Vocabulary</a:t>
              </a:r>
              <a:endParaRPr sz="1500" dirty="0">
                <a:solidFill>
                  <a:srgbClr val="002060"/>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None/>
              </a:pPr>
              <a:r>
                <a:rPr lang="en" sz="1500" dirty="0">
                  <a:solidFill>
                    <a:srgbClr val="002060"/>
                  </a:solidFill>
                  <a:latin typeface="Franklin Gothic" panose="020B0604020202020204" charset="0"/>
                  <a:ea typeface="Libre Franklin"/>
                  <a:cs typeface="Libre Franklin"/>
                  <a:sym typeface="Libre Franklin"/>
                </a:rPr>
                <a:t>- Background knowledge</a:t>
              </a:r>
              <a:endParaRPr sz="1500" dirty="0">
                <a:solidFill>
                  <a:srgbClr val="002060"/>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None/>
              </a:pPr>
              <a:r>
                <a:rPr lang="en" sz="1500" dirty="0">
                  <a:solidFill>
                    <a:srgbClr val="002060"/>
                  </a:solidFill>
                  <a:latin typeface="Franklin Gothic" panose="020B0604020202020204" charset="0"/>
                  <a:ea typeface="Libre Franklin"/>
                  <a:cs typeface="Libre Franklin"/>
                  <a:sym typeface="Libre Franklin"/>
                </a:rPr>
                <a:t>- Language structures and conventions</a:t>
              </a:r>
              <a:endParaRPr sz="1500" dirty="0">
                <a:solidFill>
                  <a:srgbClr val="002060"/>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None/>
              </a:pPr>
              <a:r>
                <a:rPr lang="en" sz="1500" dirty="0">
                  <a:solidFill>
                    <a:srgbClr val="002060"/>
                  </a:solidFill>
                  <a:latin typeface="Franklin Gothic" panose="020B0604020202020204" charset="0"/>
                  <a:ea typeface="Libre Franklin"/>
                  <a:cs typeface="Libre Franklin"/>
                  <a:sym typeface="Libre Franklin"/>
                </a:rPr>
                <a:t>- Verbal reasoning (e.g., making inferences)</a:t>
              </a:r>
              <a:endParaRPr sz="1500" dirty="0">
                <a:solidFill>
                  <a:srgbClr val="002060"/>
                </a:solidFill>
                <a:latin typeface="Franklin Gothic" panose="020B0604020202020204" charset="0"/>
                <a:ea typeface="Libre Franklin"/>
                <a:cs typeface="Libre Franklin"/>
                <a:sym typeface="Libre Franklin"/>
              </a:endParaRPr>
            </a:p>
            <a:p>
              <a:pPr marL="0" lvl="0" indent="0" algn="l" rtl="0">
                <a:lnSpc>
                  <a:spcPct val="115000"/>
                </a:lnSpc>
                <a:spcBef>
                  <a:spcPts val="0"/>
                </a:spcBef>
                <a:spcAft>
                  <a:spcPts val="0"/>
                </a:spcAft>
                <a:buClr>
                  <a:schemeClr val="dk1"/>
                </a:buClr>
                <a:buSzPts val="1100"/>
                <a:buFont typeface="Arial"/>
                <a:buNone/>
              </a:pPr>
              <a:r>
                <a:rPr lang="en" sz="1500" dirty="0">
                  <a:solidFill>
                    <a:srgbClr val="002060"/>
                  </a:solidFill>
                  <a:latin typeface="Franklin Gothic" panose="020B0604020202020204" charset="0"/>
                  <a:ea typeface="Libre Franklin"/>
                  <a:cs typeface="Libre Franklin"/>
                  <a:sym typeface="Libre Franklin"/>
                </a:rPr>
                <a:t>- Literary knowledge </a:t>
              </a:r>
              <a:endParaRPr sz="1500" dirty="0">
                <a:solidFill>
                  <a:srgbClr val="002060"/>
                </a:solidFill>
                <a:latin typeface="Franklin Gothic" panose="020B0604020202020204" charset="0"/>
                <a:ea typeface="Libre Franklin"/>
                <a:cs typeface="Libre Franklin"/>
                <a:sym typeface="Libre Franklin"/>
              </a:endParaRPr>
            </a:p>
            <a:p>
              <a:pPr marL="0" lvl="0" indent="0" algn="l" rtl="0">
                <a:lnSpc>
                  <a:spcPct val="115000"/>
                </a:lnSpc>
                <a:spcBef>
                  <a:spcPts val="0"/>
                </a:spcBef>
                <a:spcAft>
                  <a:spcPts val="1600"/>
                </a:spcAft>
                <a:buNone/>
              </a:pPr>
              <a:endParaRPr sz="1500" dirty="0">
                <a:solidFill>
                  <a:srgbClr val="002060"/>
                </a:solidFill>
                <a:latin typeface="Franklin Gothic" panose="020B0604020202020204" charset="0"/>
                <a:ea typeface="Libre Franklin"/>
                <a:cs typeface="Libre Franklin"/>
                <a:sym typeface="Libre Franklin"/>
              </a:endParaRPr>
            </a:p>
          </p:txBody>
        </p:sp>
      </p:grpSp>
      <p:grpSp>
        <p:nvGrpSpPr>
          <p:cNvPr id="534" name="Google Shape;534;p72" descr="In this example, imagine if a student has perfect word recognition but gaps in language comprehension. This would mean they can decode every word, but they may lack background knowledge or vocabulary knowledge. Their equation would be&#10;&#10;1 times 0.5, meaning they only comprehend about half of what they read.">
            <a:extLst>
              <a:ext uri="{C183D7F6-B498-43B3-948B-1728B52AA6E4}">
                <adec:decorative xmlns:adec="http://schemas.microsoft.com/office/drawing/2017/decorative" val="0"/>
              </a:ext>
            </a:extLst>
          </p:cNvPr>
          <p:cNvGrpSpPr/>
          <p:nvPr/>
        </p:nvGrpSpPr>
        <p:grpSpPr>
          <a:xfrm>
            <a:off x="216448" y="1035393"/>
            <a:ext cx="2678103" cy="2925264"/>
            <a:chOff x="1126863" y="2013875"/>
            <a:chExt cx="1944600" cy="1569600"/>
          </a:xfrm>
        </p:grpSpPr>
        <p:sp>
          <p:nvSpPr>
            <p:cNvPr id="535" name="Google Shape;535;p72"/>
            <p:cNvSpPr/>
            <p:nvPr/>
          </p:nvSpPr>
          <p:spPr>
            <a:xfrm>
              <a:off x="1126863" y="2013875"/>
              <a:ext cx="1944600" cy="1569600"/>
            </a:xfrm>
            <a:prstGeom prst="round2DiagRect">
              <a:avLst>
                <a:gd name="adj1" fmla="val 0"/>
                <a:gd name="adj2" fmla="val 17764"/>
              </a:avLst>
            </a:prstGeom>
            <a:solidFill>
              <a:srgbClr val="007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2"/>
            <p:cNvSpPr txBox="1"/>
            <p:nvPr/>
          </p:nvSpPr>
          <p:spPr>
            <a:xfrm>
              <a:off x="1259763" y="2062575"/>
              <a:ext cx="1678800" cy="459900"/>
            </a:xfrm>
            <a:prstGeom prst="rect">
              <a:avLst/>
            </a:prstGeom>
            <a:solidFill>
              <a:srgbClr val="00778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Franklin Gothic" panose="020B0604020202020204" charset="0"/>
                  <a:ea typeface="Libre Franklin"/>
                  <a:cs typeface="Libre Franklin"/>
                  <a:sym typeface="Libre Franklin"/>
                </a:rPr>
                <a:t>WORD RECOGNITION</a:t>
              </a:r>
              <a:endParaRPr sz="1700" dirty="0">
                <a:solidFill>
                  <a:srgbClr val="FFFFFF"/>
                </a:solidFill>
                <a:latin typeface="Franklin Gothic" panose="020B0604020202020204" charset="0"/>
                <a:ea typeface="Libre Franklin"/>
                <a:cs typeface="Libre Franklin"/>
                <a:sym typeface="Libre Franklin"/>
              </a:endParaRPr>
            </a:p>
          </p:txBody>
        </p:sp>
        <p:sp>
          <p:nvSpPr>
            <p:cNvPr id="537" name="Google Shape;537;p72"/>
            <p:cNvSpPr txBox="1"/>
            <p:nvPr/>
          </p:nvSpPr>
          <p:spPr>
            <a:xfrm>
              <a:off x="1290435" y="2449036"/>
              <a:ext cx="1678800" cy="512400"/>
            </a:xfrm>
            <a:prstGeom prst="rect">
              <a:avLst/>
            </a:prstGeom>
            <a:solidFill>
              <a:srgbClr val="007780"/>
            </a:solidFill>
            <a:ln>
              <a:noFill/>
            </a:ln>
          </p:spPr>
          <p:txBody>
            <a:bodyPr spcFirstLastPara="1" wrap="square" lIns="91425" tIns="91425" rIns="91425" bIns="91425" anchor="t" anchorCtr="0">
              <a:noAutofit/>
            </a:bodyPr>
            <a:lstStyle/>
            <a:p>
              <a:pPr marL="114300" lvl="0" indent="-114300" algn="l" rtl="0">
                <a:lnSpc>
                  <a:spcPct val="115000"/>
                </a:lnSpc>
                <a:spcBef>
                  <a:spcPts val="0"/>
                </a:spcBef>
                <a:spcAft>
                  <a:spcPts val="0"/>
                </a:spcAft>
                <a:buClr>
                  <a:schemeClr val="dk1"/>
                </a:buClr>
                <a:buSzPts val="1100"/>
                <a:buFont typeface="Arial"/>
                <a:buNone/>
              </a:pPr>
              <a:r>
                <a:rPr lang="en" sz="1600" dirty="0">
                  <a:solidFill>
                    <a:schemeClr val="lt1"/>
                  </a:solidFill>
                  <a:latin typeface="Franklin Gothic" panose="020B0604020202020204" charset="0"/>
                  <a:ea typeface="Libre Franklin"/>
                  <a:cs typeface="Libre Franklin"/>
                  <a:sym typeface="Libre Franklin"/>
                </a:rPr>
                <a:t>- Print Awareness</a:t>
              </a:r>
              <a:endParaRPr sz="1600" dirty="0">
                <a:solidFill>
                  <a:schemeClr val="lt1"/>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Clr>
                  <a:schemeClr val="dk1"/>
                </a:buClr>
                <a:buSzPts val="1100"/>
                <a:buFont typeface="Arial"/>
                <a:buNone/>
              </a:pPr>
              <a:r>
                <a:rPr lang="en" sz="1600" dirty="0">
                  <a:solidFill>
                    <a:schemeClr val="lt1"/>
                  </a:solidFill>
                  <a:latin typeface="Franklin Gothic" panose="020B0604020202020204" charset="0"/>
                  <a:ea typeface="Libre Franklin"/>
                  <a:cs typeface="Libre Franklin"/>
                  <a:sym typeface="Libre Franklin"/>
                </a:rPr>
                <a:t>- Phonological and Phonemic Awareness</a:t>
              </a:r>
              <a:endParaRPr sz="1600" dirty="0">
                <a:solidFill>
                  <a:schemeClr val="lt1"/>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Clr>
                  <a:schemeClr val="dk1"/>
                </a:buClr>
                <a:buSzPts val="1100"/>
                <a:buFont typeface="Arial"/>
                <a:buNone/>
              </a:pPr>
              <a:r>
                <a:rPr lang="en" sz="1600" dirty="0">
                  <a:solidFill>
                    <a:schemeClr val="lt1"/>
                  </a:solidFill>
                  <a:latin typeface="Franklin Gothic" panose="020B0604020202020204" charset="0"/>
                  <a:ea typeface="Libre Franklin"/>
                  <a:cs typeface="Libre Franklin"/>
                  <a:sym typeface="Libre Franklin"/>
                </a:rPr>
                <a:t>- Decoding (phonics, advanced phonics)</a:t>
              </a:r>
              <a:endParaRPr sz="1600" dirty="0">
                <a:solidFill>
                  <a:schemeClr val="lt1"/>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Clr>
                  <a:schemeClr val="dk1"/>
                </a:buClr>
                <a:buSzPts val="1100"/>
                <a:buFont typeface="Arial"/>
                <a:buNone/>
              </a:pPr>
              <a:r>
                <a:rPr lang="en" sz="1600" dirty="0">
                  <a:solidFill>
                    <a:schemeClr val="lt1"/>
                  </a:solidFill>
                  <a:latin typeface="Franklin Gothic" panose="020B0604020202020204" charset="0"/>
                  <a:ea typeface="Libre Franklin"/>
                  <a:cs typeface="Libre Franklin"/>
                  <a:sym typeface="Libre Franklin"/>
                </a:rPr>
                <a:t>- Sight word recognition</a:t>
              </a:r>
              <a:endParaRPr sz="1600" dirty="0">
                <a:solidFill>
                  <a:srgbClr val="FFFFFF"/>
                </a:solidFill>
                <a:latin typeface="Franklin Gothic" panose="020B0604020202020204" charset="0"/>
                <a:ea typeface="Libre Franklin"/>
                <a:cs typeface="Libre Franklin"/>
                <a:sym typeface="Libre Franklin"/>
              </a:endParaRPr>
            </a:p>
          </p:txBody>
        </p:sp>
      </p:grpSp>
      <p:grpSp>
        <p:nvGrpSpPr>
          <p:cNvPr id="538" name="Google Shape;538;p72">
            <a:extLst>
              <a:ext uri="{C183D7F6-B498-43B3-948B-1728B52AA6E4}">
                <adec:decorative xmlns:adec="http://schemas.microsoft.com/office/drawing/2017/decorative" val="1"/>
              </a:ext>
            </a:extLst>
          </p:cNvPr>
          <p:cNvGrpSpPr/>
          <p:nvPr/>
        </p:nvGrpSpPr>
        <p:grpSpPr>
          <a:xfrm>
            <a:off x="5569145" y="1035392"/>
            <a:ext cx="3219387" cy="2925264"/>
            <a:chOff x="5015938" y="2013875"/>
            <a:chExt cx="3001200" cy="1569600"/>
          </a:xfrm>
        </p:grpSpPr>
        <p:sp>
          <p:nvSpPr>
            <p:cNvPr id="539" name="Google Shape;539;p72"/>
            <p:cNvSpPr/>
            <p:nvPr/>
          </p:nvSpPr>
          <p:spPr>
            <a:xfrm>
              <a:off x="5015938" y="2013875"/>
              <a:ext cx="3001200" cy="1569600"/>
            </a:xfrm>
            <a:prstGeom prst="round2DiagRect">
              <a:avLst>
                <a:gd name="adj1" fmla="val 0"/>
                <a:gd name="adj2" fmla="val 17764"/>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40" name="Google Shape;540;p72"/>
            <p:cNvSpPr txBox="1"/>
            <p:nvPr/>
          </p:nvSpPr>
          <p:spPr>
            <a:xfrm>
              <a:off x="5307987" y="2104813"/>
              <a:ext cx="2417100" cy="459900"/>
            </a:xfrm>
            <a:prstGeom prst="rect">
              <a:avLst/>
            </a:prstGeom>
            <a:solidFill>
              <a:srgbClr val="00206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chemeClr val="lt1"/>
                  </a:solidFill>
                  <a:latin typeface="Franklin Gothic" panose="020B0604020202020204" charset="0"/>
                  <a:ea typeface="Libre Franklin"/>
                  <a:cs typeface="Libre Franklin"/>
                  <a:sym typeface="Libre Franklin"/>
                </a:rPr>
                <a:t>READING</a:t>
              </a:r>
              <a:endParaRPr sz="1700" b="1" dirty="0">
                <a:solidFill>
                  <a:schemeClr val="lt1"/>
                </a:solidFill>
                <a:latin typeface="Franklin Gothic" panose="020B0604020202020204" charset="0"/>
                <a:ea typeface="Libre Franklin"/>
                <a:cs typeface="Libre Franklin"/>
                <a:sym typeface="Libre Franklin"/>
              </a:endParaRPr>
            </a:p>
            <a:p>
              <a:pPr marL="0" lvl="0" indent="0" algn="ctr" rtl="0">
                <a:spcBef>
                  <a:spcPts val="0"/>
                </a:spcBef>
                <a:spcAft>
                  <a:spcPts val="0"/>
                </a:spcAft>
                <a:buNone/>
              </a:pPr>
              <a:r>
                <a:rPr lang="en" sz="1700" b="1" dirty="0">
                  <a:solidFill>
                    <a:schemeClr val="lt1"/>
                  </a:solidFill>
                  <a:latin typeface="Franklin Gothic" panose="020B0604020202020204" charset="0"/>
                  <a:ea typeface="Libre Franklin"/>
                  <a:cs typeface="Libre Franklin"/>
                  <a:sym typeface="Libre Franklin"/>
                </a:rPr>
                <a:t>COMPREHENSION</a:t>
              </a:r>
              <a:endParaRPr sz="1100" b="1" dirty="0">
                <a:solidFill>
                  <a:srgbClr val="FFFFFF"/>
                </a:solidFill>
                <a:latin typeface="Franklin Gothic" panose="020B0604020202020204" charset="0"/>
                <a:ea typeface="Roboto"/>
                <a:cs typeface="Roboto"/>
                <a:sym typeface="Roboto"/>
              </a:endParaRPr>
            </a:p>
          </p:txBody>
        </p:sp>
        <p:sp>
          <p:nvSpPr>
            <p:cNvPr id="541" name="Google Shape;541;p72"/>
            <p:cNvSpPr txBox="1"/>
            <p:nvPr/>
          </p:nvSpPr>
          <p:spPr>
            <a:xfrm>
              <a:off x="5495571" y="2582037"/>
              <a:ext cx="2184000" cy="512400"/>
            </a:xfrm>
            <a:prstGeom prst="rect">
              <a:avLst/>
            </a:prstGeom>
            <a:solidFill>
              <a:srgbClr val="00206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2200">
                  <a:solidFill>
                    <a:srgbClr val="FFFFFF"/>
                  </a:solidFill>
                  <a:latin typeface="Franklin Gothic" panose="020B0604020202020204" charset="0"/>
                  <a:ea typeface="Libre Franklin"/>
                  <a:cs typeface="Libre Franklin"/>
                  <a:sym typeface="Libre Franklin"/>
                </a:rPr>
                <a:t>Ability to derive </a:t>
              </a:r>
              <a:r>
                <a:rPr lang="en" sz="2200">
                  <a:solidFill>
                    <a:schemeClr val="lt1"/>
                  </a:solidFill>
                  <a:latin typeface="Franklin Gothic" panose="020B0604020202020204" charset="0"/>
                  <a:ea typeface="Libre Franklin"/>
                  <a:cs typeface="Libre Franklin"/>
                  <a:sym typeface="Libre Franklin"/>
                </a:rPr>
                <a:t>meaning</a:t>
              </a:r>
              <a:r>
                <a:rPr lang="en" sz="2200">
                  <a:solidFill>
                    <a:srgbClr val="FFFFFF"/>
                  </a:solidFill>
                  <a:latin typeface="Franklin Gothic" panose="020B0604020202020204" charset="0"/>
                  <a:ea typeface="Libre Franklin"/>
                  <a:cs typeface="Libre Franklin"/>
                  <a:sym typeface="Libre Franklin"/>
                </a:rPr>
                <a:t> from text</a:t>
              </a:r>
              <a:endParaRPr sz="2200">
                <a:solidFill>
                  <a:srgbClr val="FFFFFF"/>
                </a:solidFill>
                <a:latin typeface="Franklin Gothic" panose="020B0604020202020204" charset="0"/>
                <a:ea typeface="Libre Franklin"/>
                <a:cs typeface="Libre Franklin"/>
                <a:sym typeface="Libre Franklin"/>
              </a:endParaRPr>
            </a:p>
          </p:txBody>
        </p:sp>
      </p:grpSp>
      <p:sp>
        <p:nvSpPr>
          <p:cNvPr id="542" name="Google Shape;542;p72">
            <a:extLst>
              <a:ext uri="{C183D7F6-B498-43B3-948B-1728B52AA6E4}">
                <adec:decorative xmlns:adec="http://schemas.microsoft.com/office/drawing/2017/decorative" val="1"/>
              </a:ext>
            </a:extLst>
          </p:cNvPr>
          <p:cNvSpPr/>
          <p:nvPr/>
        </p:nvSpPr>
        <p:spPr>
          <a:xfrm>
            <a:off x="2411273" y="2021015"/>
            <a:ext cx="799800" cy="831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2">
            <a:extLst>
              <a:ext uri="{C183D7F6-B498-43B3-948B-1728B52AA6E4}">
                <adec:decorative xmlns:adec="http://schemas.microsoft.com/office/drawing/2017/decorative" val="1"/>
              </a:ext>
            </a:extLst>
          </p:cNvPr>
          <p:cNvSpPr txBox="1"/>
          <p:nvPr/>
        </p:nvSpPr>
        <p:spPr>
          <a:xfrm>
            <a:off x="2496925" y="1803638"/>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002060"/>
                </a:solidFill>
                <a:latin typeface="Libre Franklin"/>
                <a:ea typeface="Libre Franklin"/>
                <a:cs typeface="Libre Franklin"/>
                <a:sym typeface="Libre Franklin"/>
              </a:rPr>
              <a:t>x</a:t>
            </a:r>
            <a:endParaRPr sz="6000" b="1">
              <a:solidFill>
                <a:srgbClr val="002060"/>
              </a:solidFill>
              <a:latin typeface="Libre Franklin"/>
              <a:ea typeface="Libre Franklin"/>
              <a:cs typeface="Libre Franklin"/>
              <a:sym typeface="Libre Franklin"/>
            </a:endParaRPr>
          </a:p>
        </p:txBody>
      </p:sp>
      <p:sp>
        <p:nvSpPr>
          <p:cNvPr id="544" name="Google Shape;544;p72">
            <a:extLst>
              <a:ext uri="{C183D7F6-B498-43B3-948B-1728B52AA6E4}">
                <adec:decorative xmlns:adec="http://schemas.microsoft.com/office/drawing/2017/decorative" val="1"/>
              </a:ext>
            </a:extLst>
          </p:cNvPr>
          <p:cNvSpPr/>
          <p:nvPr/>
        </p:nvSpPr>
        <p:spPr>
          <a:xfrm>
            <a:off x="5278748" y="2642965"/>
            <a:ext cx="799800" cy="831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72">
            <a:extLst>
              <a:ext uri="{C183D7F6-B498-43B3-948B-1728B52AA6E4}">
                <adec:decorative xmlns:adec="http://schemas.microsoft.com/office/drawing/2017/decorative" val="1"/>
              </a:ext>
            </a:extLst>
          </p:cNvPr>
          <p:cNvSpPr txBox="1"/>
          <p:nvPr/>
        </p:nvSpPr>
        <p:spPr>
          <a:xfrm>
            <a:off x="5364400" y="2489438"/>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002060"/>
                </a:solidFill>
                <a:latin typeface="Libre Franklin"/>
                <a:ea typeface="Libre Franklin"/>
                <a:cs typeface="Libre Franklin"/>
                <a:sym typeface="Libre Franklin"/>
              </a:rPr>
              <a:t>=</a:t>
            </a:r>
            <a:endParaRPr sz="6000" b="1">
              <a:solidFill>
                <a:srgbClr val="002060"/>
              </a:solidFill>
              <a:latin typeface="Libre Franklin"/>
              <a:ea typeface="Libre Franklin"/>
              <a:cs typeface="Libre Franklin"/>
              <a:sym typeface="Libre Franklin"/>
            </a:endParaRPr>
          </a:p>
        </p:txBody>
      </p:sp>
      <p:sp>
        <p:nvSpPr>
          <p:cNvPr id="546" name="Google Shape;546;p72">
            <a:extLst>
              <a:ext uri="{C183D7F6-B498-43B3-948B-1728B52AA6E4}">
                <adec:decorative xmlns:adec="http://schemas.microsoft.com/office/drawing/2017/decorative" val="1"/>
              </a:ext>
            </a:extLst>
          </p:cNvPr>
          <p:cNvSpPr/>
          <p:nvPr/>
        </p:nvSpPr>
        <p:spPr>
          <a:xfrm>
            <a:off x="3759963" y="1977677"/>
            <a:ext cx="969900" cy="994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72">
            <a:extLst>
              <a:ext uri="{C183D7F6-B498-43B3-948B-1728B52AA6E4}">
                <adec:decorative xmlns:adec="http://schemas.microsoft.com/office/drawing/2017/decorative" val="1"/>
              </a:ext>
            </a:extLst>
          </p:cNvPr>
          <p:cNvSpPr txBox="1"/>
          <p:nvPr/>
        </p:nvSpPr>
        <p:spPr>
          <a:xfrm>
            <a:off x="3739563" y="1901475"/>
            <a:ext cx="10107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002060"/>
                </a:solidFill>
                <a:latin typeface="Libre Franklin"/>
                <a:ea typeface="Libre Franklin"/>
                <a:cs typeface="Libre Franklin"/>
                <a:sym typeface="Libre Franklin"/>
              </a:rPr>
              <a:t>.5</a:t>
            </a:r>
            <a:endParaRPr sz="6000" b="1">
              <a:solidFill>
                <a:srgbClr val="002060"/>
              </a:solidFill>
              <a:latin typeface="Libre Franklin"/>
              <a:ea typeface="Libre Franklin"/>
              <a:cs typeface="Libre Franklin"/>
              <a:sym typeface="Libre Franklin"/>
            </a:endParaRPr>
          </a:p>
        </p:txBody>
      </p:sp>
      <p:sp>
        <p:nvSpPr>
          <p:cNvPr id="548" name="Google Shape;548;p72">
            <a:extLst>
              <a:ext uri="{C183D7F6-B498-43B3-948B-1728B52AA6E4}">
                <adec:decorative xmlns:adec="http://schemas.microsoft.com/office/drawing/2017/decorative" val="1"/>
              </a:ext>
            </a:extLst>
          </p:cNvPr>
          <p:cNvSpPr/>
          <p:nvPr/>
        </p:nvSpPr>
        <p:spPr>
          <a:xfrm>
            <a:off x="816750" y="1971739"/>
            <a:ext cx="969900" cy="962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2">
            <a:extLst>
              <a:ext uri="{C183D7F6-B498-43B3-948B-1728B52AA6E4}">
                <adec:decorative xmlns:adec="http://schemas.microsoft.com/office/drawing/2017/decorative" val="1"/>
              </a:ext>
            </a:extLst>
          </p:cNvPr>
          <p:cNvSpPr txBox="1"/>
          <p:nvPr/>
        </p:nvSpPr>
        <p:spPr>
          <a:xfrm>
            <a:off x="1047588" y="1863300"/>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002060"/>
                </a:solidFill>
                <a:latin typeface="Libre Franklin"/>
                <a:ea typeface="Libre Franklin"/>
                <a:cs typeface="Libre Franklin"/>
                <a:sym typeface="Libre Franklin"/>
              </a:rPr>
              <a:t>1</a:t>
            </a:r>
            <a:endParaRPr sz="6000" b="1">
              <a:solidFill>
                <a:srgbClr val="002060"/>
              </a:solidFill>
              <a:latin typeface="Libre Franklin"/>
              <a:ea typeface="Libre Franklin"/>
              <a:cs typeface="Libre Franklin"/>
              <a:sym typeface="Libre Franklin"/>
            </a:endParaRPr>
          </a:p>
        </p:txBody>
      </p:sp>
      <p:sp>
        <p:nvSpPr>
          <p:cNvPr id="550" name="Google Shape;550;p72">
            <a:extLst>
              <a:ext uri="{C183D7F6-B498-43B3-948B-1728B52AA6E4}">
                <adec:decorative xmlns:adec="http://schemas.microsoft.com/office/drawing/2017/decorative" val="1"/>
              </a:ext>
            </a:extLst>
          </p:cNvPr>
          <p:cNvSpPr/>
          <p:nvPr/>
        </p:nvSpPr>
        <p:spPr>
          <a:xfrm>
            <a:off x="7735650" y="2906802"/>
            <a:ext cx="969900" cy="994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2">
            <a:extLst>
              <a:ext uri="{C183D7F6-B498-43B3-948B-1728B52AA6E4}">
                <adec:decorative xmlns:adec="http://schemas.microsoft.com/office/drawing/2017/decorative" val="1"/>
              </a:ext>
            </a:extLst>
          </p:cNvPr>
          <p:cNvSpPr txBox="1"/>
          <p:nvPr/>
        </p:nvSpPr>
        <p:spPr>
          <a:xfrm>
            <a:off x="7715250" y="2830600"/>
            <a:ext cx="10107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002060"/>
                </a:solidFill>
                <a:latin typeface="Libre Franklin"/>
                <a:ea typeface="Libre Franklin"/>
                <a:cs typeface="Libre Franklin"/>
                <a:sym typeface="Libre Franklin"/>
              </a:rPr>
              <a:t>.5</a:t>
            </a:r>
            <a:endParaRPr sz="6000" b="1">
              <a:solidFill>
                <a:srgbClr val="002060"/>
              </a:solidFill>
              <a:latin typeface="Libre Franklin"/>
              <a:ea typeface="Libre Franklin"/>
              <a:cs typeface="Libre Franklin"/>
              <a:sym typeface="Libre Frankl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8" name="Google Shape;558;p73"/>
          <p:cNvSpPr txBox="1">
            <a:spLocks noGrp="1"/>
          </p:cNvSpPr>
          <p:nvPr>
            <p:ph type="title"/>
          </p:nvPr>
        </p:nvSpPr>
        <p:spPr>
          <a:xfrm>
            <a:off x="216450" y="78475"/>
            <a:ext cx="85095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07780"/>
              </a:buClr>
              <a:buSzPts val="2970"/>
              <a:buFont typeface="Libre Franklin Medium"/>
              <a:buNone/>
            </a:pPr>
            <a:r>
              <a:rPr lang="en" sz="2800" b="1" i="1" dirty="0">
                <a:solidFill>
                  <a:srgbClr val="6AC398"/>
                </a:solidFill>
                <a:latin typeface="Franklin Gothic" panose="020B0604020202020204" charset="0"/>
                <a:ea typeface="Libre Franklin"/>
                <a:cs typeface="Libre Franklin"/>
                <a:sym typeface="Libre Franklin"/>
              </a:rPr>
              <a:t>Student with needs in decoding AND language comprehension:</a:t>
            </a:r>
            <a:endParaRPr sz="1400" b="1" i="1" dirty="0">
              <a:latin typeface="Franklin Gothic" panose="020B0604020202020204" charset="0"/>
              <a:ea typeface="Libre Franklin"/>
              <a:cs typeface="Libre Franklin"/>
              <a:sym typeface="Libre Franklin"/>
            </a:endParaRPr>
          </a:p>
        </p:txBody>
      </p:sp>
      <p:grpSp>
        <p:nvGrpSpPr>
          <p:cNvPr id="559" name="Google Shape;559;p73">
            <a:extLst>
              <a:ext uri="{C183D7F6-B498-43B3-948B-1728B52AA6E4}">
                <adec:decorative xmlns:adec="http://schemas.microsoft.com/office/drawing/2017/decorative" val="1"/>
              </a:ext>
            </a:extLst>
          </p:cNvPr>
          <p:cNvGrpSpPr/>
          <p:nvPr/>
        </p:nvGrpSpPr>
        <p:grpSpPr>
          <a:xfrm>
            <a:off x="2748031" y="1035393"/>
            <a:ext cx="2909948" cy="2925264"/>
            <a:chOff x="2967456" y="2013875"/>
            <a:chExt cx="2112945" cy="1569600"/>
          </a:xfrm>
          <a:solidFill>
            <a:srgbClr val="E1F3EA"/>
          </a:solidFill>
        </p:grpSpPr>
        <p:sp>
          <p:nvSpPr>
            <p:cNvPr id="560" name="Google Shape;560;p73"/>
            <p:cNvSpPr/>
            <p:nvPr/>
          </p:nvSpPr>
          <p:spPr>
            <a:xfrm rot="10800000" flipH="1">
              <a:off x="3071457" y="2013875"/>
              <a:ext cx="1944600" cy="1569600"/>
            </a:xfrm>
            <a:prstGeom prst="round2DiagRect">
              <a:avLst>
                <a:gd name="adj1" fmla="val 0"/>
                <a:gd name="adj2" fmla="val 17764"/>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Franklin Gothic" panose="020B0604020202020204" charset="0"/>
              </a:endParaRPr>
            </a:p>
          </p:txBody>
        </p:sp>
        <p:sp>
          <p:nvSpPr>
            <p:cNvPr id="561" name="Google Shape;561;p73"/>
            <p:cNvSpPr txBox="1"/>
            <p:nvPr/>
          </p:nvSpPr>
          <p:spPr>
            <a:xfrm>
              <a:off x="2967456" y="2030075"/>
              <a:ext cx="2112945" cy="590417"/>
            </a:xfrm>
            <a:prstGeom prst="rect">
              <a:avLst/>
            </a:prstGeom>
            <a:grp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solidFill>
                    <a:srgbClr val="002060"/>
                  </a:solidFill>
                  <a:latin typeface="Franklin Gothic" panose="020B0604020202020204" charset="0"/>
                  <a:ea typeface="Libre Franklin"/>
                  <a:cs typeface="Libre Franklin"/>
                  <a:sym typeface="Libre Franklin"/>
                </a:rPr>
                <a:t>LANGUAGE</a:t>
              </a:r>
              <a:endParaRPr sz="1800" b="1" dirty="0">
                <a:solidFill>
                  <a:srgbClr val="002060"/>
                </a:solidFill>
                <a:latin typeface="Franklin Gothic" panose="020B0604020202020204" charset="0"/>
                <a:ea typeface="Libre Franklin"/>
                <a:cs typeface="Libre Franklin"/>
                <a:sym typeface="Libre Franklin"/>
              </a:endParaRPr>
            </a:p>
            <a:p>
              <a:pPr marL="0" lvl="0" indent="0" algn="ctr" rtl="0">
                <a:spcBef>
                  <a:spcPts val="0"/>
                </a:spcBef>
                <a:spcAft>
                  <a:spcPts val="0"/>
                </a:spcAft>
                <a:buNone/>
              </a:pPr>
              <a:r>
                <a:rPr lang="en" sz="1800" b="1" dirty="0">
                  <a:solidFill>
                    <a:srgbClr val="002060"/>
                  </a:solidFill>
                  <a:latin typeface="Franklin Gothic" panose="020B0604020202020204" charset="0"/>
                  <a:ea typeface="Libre Franklin"/>
                  <a:cs typeface="Libre Franklin"/>
                  <a:sym typeface="Libre Franklin"/>
                </a:rPr>
                <a:t>COMPREHENSION</a:t>
              </a:r>
              <a:endParaRPr sz="1800" b="1" dirty="0">
                <a:solidFill>
                  <a:srgbClr val="002060"/>
                </a:solidFill>
                <a:latin typeface="Franklin Gothic" panose="020B0604020202020204" charset="0"/>
                <a:ea typeface="Libre Franklin"/>
                <a:cs typeface="Libre Franklin"/>
                <a:sym typeface="Libre Franklin"/>
              </a:endParaRPr>
            </a:p>
          </p:txBody>
        </p:sp>
        <p:sp>
          <p:nvSpPr>
            <p:cNvPr id="562" name="Google Shape;562;p73"/>
            <p:cNvSpPr txBox="1"/>
            <p:nvPr/>
          </p:nvSpPr>
          <p:spPr>
            <a:xfrm>
              <a:off x="3224804" y="2353613"/>
              <a:ext cx="1813170" cy="657816"/>
            </a:xfrm>
            <a:prstGeom prst="rect">
              <a:avLst/>
            </a:prstGeom>
            <a:grpFill/>
            <a:ln>
              <a:noFill/>
            </a:ln>
          </p:spPr>
          <p:txBody>
            <a:bodyPr spcFirstLastPara="1" wrap="square" lIns="91425" tIns="91425" rIns="91425" bIns="91425" anchor="t" anchorCtr="0">
              <a:noAutofit/>
            </a:bodyPr>
            <a:lstStyle/>
            <a:p>
              <a:pPr marL="114300" lvl="0" indent="-114300" algn="l" rtl="0">
                <a:lnSpc>
                  <a:spcPct val="115000"/>
                </a:lnSpc>
                <a:spcBef>
                  <a:spcPts val="0"/>
                </a:spcBef>
                <a:spcAft>
                  <a:spcPts val="0"/>
                </a:spcAft>
                <a:buClr>
                  <a:schemeClr val="dk1"/>
                </a:buClr>
                <a:buSzPts val="1100"/>
                <a:buFont typeface="Arial"/>
                <a:buNone/>
              </a:pPr>
              <a:r>
                <a:rPr lang="en" sz="1600">
                  <a:solidFill>
                    <a:srgbClr val="002060"/>
                  </a:solidFill>
                  <a:latin typeface="Franklin Gothic" panose="020B0604020202020204" charset="0"/>
                  <a:ea typeface="Libre Franklin"/>
                  <a:cs typeface="Libre Franklin"/>
                  <a:sym typeface="Libre Franklin"/>
                </a:rPr>
                <a:t>- Vocabulary</a:t>
              </a:r>
              <a:endParaRPr sz="1600">
                <a:solidFill>
                  <a:srgbClr val="002060"/>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Clr>
                  <a:schemeClr val="dk1"/>
                </a:buClr>
                <a:buSzPts val="1100"/>
                <a:buFont typeface="Arial"/>
                <a:buNone/>
              </a:pPr>
              <a:r>
                <a:rPr lang="en" sz="1600">
                  <a:solidFill>
                    <a:srgbClr val="002060"/>
                  </a:solidFill>
                  <a:latin typeface="Franklin Gothic" panose="020B0604020202020204" charset="0"/>
                  <a:ea typeface="Libre Franklin"/>
                  <a:cs typeface="Libre Franklin"/>
                  <a:sym typeface="Libre Franklin"/>
                </a:rPr>
                <a:t>- Background knowledge</a:t>
              </a:r>
              <a:endParaRPr sz="1600">
                <a:solidFill>
                  <a:srgbClr val="002060"/>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Clr>
                  <a:schemeClr val="dk1"/>
                </a:buClr>
                <a:buSzPts val="1100"/>
                <a:buFont typeface="Arial"/>
                <a:buNone/>
              </a:pPr>
              <a:r>
                <a:rPr lang="en" sz="1600">
                  <a:solidFill>
                    <a:srgbClr val="002060"/>
                  </a:solidFill>
                  <a:latin typeface="Franklin Gothic" panose="020B0604020202020204" charset="0"/>
                  <a:ea typeface="Libre Franklin"/>
                  <a:cs typeface="Libre Franklin"/>
                  <a:sym typeface="Libre Franklin"/>
                </a:rPr>
                <a:t>- Language structures and conventions</a:t>
              </a:r>
              <a:endParaRPr sz="1600">
                <a:solidFill>
                  <a:srgbClr val="002060"/>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Clr>
                  <a:schemeClr val="dk1"/>
                </a:buClr>
                <a:buSzPts val="1100"/>
                <a:buFont typeface="Arial"/>
                <a:buNone/>
              </a:pPr>
              <a:r>
                <a:rPr lang="en" sz="1600">
                  <a:solidFill>
                    <a:srgbClr val="002060"/>
                  </a:solidFill>
                  <a:latin typeface="Franklin Gothic" panose="020B0604020202020204" charset="0"/>
                  <a:ea typeface="Libre Franklin"/>
                  <a:cs typeface="Libre Franklin"/>
                  <a:sym typeface="Libre Franklin"/>
                </a:rPr>
                <a:t>- Verbal reasoning (e.g., making inferences)</a:t>
              </a:r>
              <a:endParaRPr sz="1600">
                <a:solidFill>
                  <a:srgbClr val="002060"/>
                </a:solidFill>
                <a:latin typeface="Franklin Gothic" panose="020B0604020202020204" charset="0"/>
                <a:ea typeface="Libre Franklin"/>
                <a:cs typeface="Libre Franklin"/>
                <a:sym typeface="Libre Franklin"/>
              </a:endParaRPr>
            </a:p>
            <a:p>
              <a:pPr marL="0" lvl="0" indent="0" algn="l" rtl="0">
                <a:lnSpc>
                  <a:spcPct val="115000"/>
                </a:lnSpc>
                <a:spcBef>
                  <a:spcPts val="0"/>
                </a:spcBef>
                <a:spcAft>
                  <a:spcPts val="0"/>
                </a:spcAft>
                <a:buNone/>
              </a:pPr>
              <a:r>
                <a:rPr lang="en" sz="1600">
                  <a:solidFill>
                    <a:srgbClr val="002060"/>
                  </a:solidFill>
                  <a:latin typeface="Franklin Gothic" panose="020B0604020202020204" charset="0"/>
                  <a:ea typeface="Libre Franklin"/>
                  <a:cs typeface="Libre Franklin"/>
                  <a:sym typeface="Libre Franklin"/>
                </a:rPr>
                <a:t>- Literary knowledge  </a:t>
              </a:r>
              <a:endParaRPr sz="1600">
                <a:solidFill>
                  <a:srgbClr val="002060"/>
                </a:solidFill>
                <a:latin typeface="Franklin Gothic" panose="020B0604020202020204" charset="0"/>
                <a:ea typeface="Libre Franklin"/>
                <a:cs typeface="Libre Franklin"/>
                <a:sym typeface="Libre Franklin"/>
              </a:endParaRPr>
            </a:p>
            <a:p>
              <a:pPr marL="0" lvl="0" indent="0" algn="l" rtl="0">
                <a:lnSpc>
                  <a:spcPct val="115000"/>
                </a:lnSpc>
                <a:spcBef>
                  <a:spcPts val="0"/>
                </a:spcBef>
                <a:spcAft>
                  <a:spcPts val="1600"/>
                </a:spcAft>
                <a:buNone/>
              </a:pPr>
              <a:endParaRPr sz="1600">
                <a:solidFill>
                  <a:srgbClr val="002060"/>
                </a:solidFill>
                <a:latin typeface="Franklin Gothic" panose="020B0604020202020204" charset="0"/>
                <a:ea typeface="Libre Franklin"/>
                <a:cs typeface="Libre Franklin"/>
                <a:sym typeface="Libre Franklin"/>
              </a:endParaRPr>
            </a:p>
          </p:txBody>
        </p:sp>
      </p:grpSp>
      <p:grpSp>
        <p:nvGrpSpPr>
          <p:cNvPr id="563" name="Google Shape;563;p73" descr="The Simple View of Reading indicates that student reading comprehension is the product of word recognition ability times language comprehension ability. If a student has gaps in word recognition and/or language comprehension, this will impact their overall reading comprehension. "/>
          <p:cNvGrpSpPr/>
          <p:nvPr/>
        </p:nvGrpSpPr>
        <p:grpSpPr>
          <a:xfrm>
            <a:off x="216448" y="1035393"/>
            <a:ext cx="2678103" cy="2925264"/>
            <a:chOff x="1126863" y="2013875"/>
            <a:chExt cx="1944600" cy="1569600"/>
          </a:xfrm>
        </p:grpSpPr>
        <p:sp>
          <p:nvSpPr>
            <p:cNvPr id="564" name="Google Shape;564;p73"/>
            <p:cNvSpPr/>
            <p:nvPr/>
          </p:nvSpPr>
          <p:spPr>
            <a:xfrm>
              <a:off x="1126863" y="2013875"/>
              <a:ext cx="1944600" cy="1569600"/>
            </a:xfrm>
            <a:prstGeom prst="round2DiagRect">
              <a:avLst>
                <a:gd name="adj1" fmla="val 0"/>
                <a:gd name="adj2" fmla="val 17764"/>
              </a:avLst>
            </a:prstGeom>
            <a:solidFill>
              <a:srgbClr val="007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73"/>
            <p:cNvSpPr txBox="1"/>
            <p:nvPr/>
          </p:nvSpPr>
          <p:spPr>
            <a:xfrm>
              <a:off x="1259763" y="2062575"/>
              <a:ext cx="1678800" cy="459900"/>
            </a:xfrm>
            <a:prstGeom prst="rect">
              <a:avLst/>
            </a:prstGeom>
            <a:solidFill>
              <a:srgbClr val="00778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rgbClr val="FFFFFF"/>
                  </a:solidFill>
                  <a:latin typeface="Libre Franklin"/>
                  <a:ea typeface="Libre Franklin"/>
                  <a:cs typeface="Libre Franklin"/>
                  <a:sym typeface="Libre Franklin"/>
                </a:rPr>
                <a:t>WORD RECOGNITION</a:t>
              </a:r>
              <a:endParaRPr sz="1700">
                <a:solidFill>
                  <a:srgbClr val="FFFFFF"/>
                </a:solidFill>
                <a:latin typeface="Libre Franklin"/>
                <a:ea typeface="Libre Franklin"/>
                <a:cs typeface="Libre Franklin"/>
                <a:sym typeface="Libre Franklin"/>
              </a:endParaRPr>
            </a:p>
          </p:txBody>
        </p:sp>
        <p:sp>
          <p:nvSpPr>
            <p:cNvPr id="566" name="Google Shape;566;p73"/>
            <p:cNvSpPr txBox="1"/>
            <p:nvPr/>
          </p:nvSpPr>
          <p:spPr>
            <a:xfrm>
              <a:off x="1290435" y="2449036"/>
              <a:ext cx="1678800" cy="512400"/>
            </a:xfrm>
            <a:prstGeom prst="rect">
              <a:avLst/>
            </a:prstGeom>
            <a:solidFill>
              <a:srgbClr val="007780"/>
            </a:solidFill>
            <a:ln>
              <a:noFill/>
            </a:ln>
          </p:spPr>
          <p:txBody>
            <a:bodyPr spcFirstLastPara="1" wrap="square" lIns="91425" tIns="91425" rIns="91425" bIns="91425" anchor="t" anchorCtr="0">
              <a:noAutofit/>
            </a:bodyPr>
            <a:lstStyle/>
            <a:p>
              <a:pPr marL="114300" lvl="0" indent="-114300" algn="l" rtl="0">
                <a:lnSpc>
                  <a:spcPct val="115000"/>
                </a:lnSpc>
                <a:spcBef>
                  <a:spcPts val="0"/>
                </a:spcBef>
                <a:spcAft>
                  <a:spcPts val="0"/>
                </a:spcAft>
                <a:buClr>
                  <a:schemeClr val="dk1"/>
                </a:buClr>
                <a:buSzPts val="1100"/>
                <a:buFont typeface="Arial"/>
                <a:buNone/>
              </a:pPr>
              <a:r>
                <a:rPr lang="en" dirty="0">
                  <a:solidFill>
                    <a:schemeClr val="lt1"/>
                  </a:solidFill>
                  <a:latin typeface="Libre Franklin"/>
                  <a:ea typeface="Libre Franklin"/>
                  <a:cs typeface="Libre Franklin"/>
                  <a:sym typeface="Libre Franklin"/>
                </a:rPr>
                <a:t>- Print Awareness</a:t>
              </a:r>
              <a:endParaRPr dirty="0">
                <a:solidFill>
                  <a:schemeClr val="lt1"/>
                </a:solidFill>
                <a:latin typeface="Libre Franklin"/>
                <a:ea typeface="Libre Franklin"/>
                <a:cs typeface="Libre Franklin"/>
                <a:sym typeface="Libre Franklin"/>
              </a:endParaRPr>
            </a:p>
            <a:p>
              <a:pPr marL="114300" lvl="0" indent="-114300" algn="l" rtl="0">
                <a:lnSpc>
                  <a:spcPct val="115000"/>
                </a:lnSpc>
                <a:spcBef>
                  <a:spcPts val="0"/>
                </a:spcBef>
                <a:spcAft>
                  <a:spcPts val="0"/>
                </a:spcAft>
                <a:buClr>
                  <a:schemeClr val="dk1"/>
                </a:buClr>
                <a:buSzPts val="1100"/>
                <a:buFont typeface="Arial"/>
                <a:buNone/>
              </a:pPr>
              <a:r>
                <a:rPr lang="en" dirty="0">
                  <a:solidFill>
                    <a:schemeClr val="lt1"/>
                  </a:solidFill>
                  <a:latin typeface="Libre Franklin"/>
                  <a:ea typeface="Libre Franklin"/>
                  <a:cs typeface="Libre Franklin"/>
                  <a:sym typeface="Libre Franklin"/>
                </a:rPr>
                <a:t>- Phonological and Phonemic Awareness</a:t>
              </a:r>
              <a:endParaRPr dirty="0">
                <a:solidFill>
                  <a:schemeClr val="lt1"/>
                </a:solidFill>
                <a:latin typeface="Libre Franklin"/>
                <a:ea typeface="Libre Franklin"/>
                <a:cs typeface="Libre Franklin"/>
                <a:sym typeface="Libre Franklin"/>
              </a:endParaRPr>
            </a:p>
            <a:p>
              <a:pPr marL="114300" lvl="0" indent="-114300" algn="l" rtl="0">
                <a:lnSpc>
                  <a:spcPct val="115000"/>
                </a:lnSpc>
                <a:spcBef>
                  <a:spcPts val="0"/>
                </a:spcBef>
                <a:spcAft>
                  <a:spcPts val="0"/>
                </a:spcAft>
                <a:buClr>
                  <a:schemeClr val="dk1"/>
                </a:buClr>
                <a:buSzPts val="1100"/>
                <a:buFont typeface="Arial"/>
                <a:buNone/>
              </a:pPr>
              <a:r>
                <a:rPr lang="en" dirty="0">
                  <a:solidFill>
                    <a:schemeClr val="lt1"/>
                  </a:solidFill>
                  <a:latin typeface="Libre Franklin"/>
                  <a:ea typeface="Libre Franklin"/>
                  <a:cs typeface="Libre Franklin"/>
                  <a:sym typeface="Libre Franklin"/>
                </a:rPr>
                <a:t>- Decoding (phonics, advanced phonics)</a:t>
              </a:r>
              <a:endParaRPr dirty="0">
                <a:solidFill>
                  <a:schemeClr val="lt1"/>
                </a:solidFill>
                <a:latin typeface="Libre Franklin"/>
                <a:ea typeface="Libre Franklin"/>
                <a:cs typeface="Libre Franklin"/>
                <a:sym typeface="Libre Franklin"/>
              </a:endParaRPr>
            </a:p>
            <a:p>
              <a:pPr marL="114300" lvl="0" indent="-114300" algn="l" rtl="0">
                <a:lnSpc>
                  <a:spcPct val="115000"/>
                </a:lnSpc>
                <a:spcBef>
                  <a:spcPts val="0"/>
                </a:spcBef>
                <a:spcAft>
                  <a:spcPts val="0"/>
                </a:spcAft>
                <a:buClr>
                  <a:schemeClr val="dk1"/>
                </a:buClr>
                <a:buSzPts val="1100"/>
                <a:buFont typeface="Arial"/>
                <a:buNone/>
              </a:pPr>
              <a:r>
                <a:rPr lang="en" dirty="0">
                  <a:solidFill>
                    <a:schemeClr val="lt1"/>
                  </a:solidFill>
                  <a:latin typeface="Libre Franklin"/>
                  <a:ea typeface="Libre Franklin"/>
                  <a:cs typeface="Libre Franklin"/>
                  <a:sym typeface="Libre Franklin"/>
                </a:rPr>
                <a:t>- Sight word recognition</a:t>
              </a:r>
              <a:endParaRPr dirty="0">
                <a:solidFill>
                  <a:srgbClr val="FFFFFF"/>
                </a:solidFill>
                <a:latin typeface="Libre Franklin"/>
                <a:ea typeface="Libre Franklin"/>
                <a:cs typeface="Libre Franklin"/>
                <a:sym typeface="Libre Franklin"/>
              </a:endParaRPr>
            </a:p>
          </p:txBody>
        </p:sp>
      </p:grpSp>
      <p:grpSp>
        <p:nvGrpSpPr>
          <p:cNvPr id="567" name="Google Shape;567;p73">
            <a:extLst>
              <a:ext uri="{C183D7F6-B498-43B3-948B-1728B52AA6E4}">
                <adec:decorative xmlns:adec="http://schemas.microsoft.com/office/drawing/2017/decorative" val="1"/>
              </a:ext>
            </a:extLst>
          </p:cNvPr>
          <p:cNvGrpSpPr/>
          <p:nvPr/>
        </p:nvGrpSpPr>
        <p:grpSpPr>
          <a:xfrm>
            <a:off x="5569145" y="1035392"/>
            <a:ext cx="3219387" cy="2925264"/>
            <a:chOff x="5015938" y="2013875"/>
            <a:chExt cx="3001200" cy="1569600"/>
          </a:xfrm>
        </p:grpSpPr>
        <p:sp>
          <p:nvSpPr>
            <p:cNvPr id="568" name="Google Shape;568;p73"/>
            <p:cNvSpPr/>
            <p:nvPr/>
          </p:nvSpPr>
          <p:spPr>
            <a:xfrm>
              <a:off x="5015938" y="2013875"/>
              <a:ext cx="3001200" cy="1569600"/>
            </a:xfrm>
            <a:prstGeom prst="round2DiagRect">
              <a:avLst>
                <a:gd name="adj1" fmla="val 0"/>
                <a:gd name="adj2" fmla="val 17764"/>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Franklin Gothic" panose="020B0604020202020204" charset="0"/>
              </a:endParaRPr>
            </a:p>
            <a:p>
              <a:pPr marL="0" lvl="0" indent="0" algn="l" rtl="0">
                <a:spcBef>
                  <a:spcPts val="0"/>
                </a:spcBef>
                <a:spcAft>
                  <a:spcPts val="0"/>
                </a:spcAft>
                <a:buNone/>
              </a:pPr>
              <a:endParaRPr sz="1600">
                <a:latin typeface="Franklin Gothic" panose="020B0604020202020204" charset="0"/>
              </a:endParaRPr>
            </a:p>
            <a:p>
              <a:pPr marL="0" lvl="0" indent="0" algn="l" rtl="0">
                <a:spcBef>
                  <a:spcPts val="0"/>
                </a:spcBef>
                <a:spcAft>
                  <a:spcPts val="0"/>
                </a:spcAft>
                <a:buNone/>
              </a:pPr>
              <a:endParaRPr sz="1600">
                <a:latin typeface="Franklin Gothic" panose="020B0604020202020204" charset="0"/>
              </a:endParaRPr>
            </a:p>
            <a:p>
              <a:pPr marL="0" lvl="0" indent="0" algn="l" rtl="0">
                <a:spcBef>
                  <a:spcPts val="0"/>
                </a:spcBef>
                <a:spcAft>
                  <a:spcPts val="0"/>
                </a:spcAft>
                <a:buNone/>
              </a:pPr>
              <a:endParaRPr sz="1600">
                <a:latin typeface="Franklin Gothic" panose="020B0604020202020204" charset="0"/>
              </a:endParaRPr>
            </a:p>
          </p:txBody>
        </p:sp>
        <p:sp>
          <p:nvSpPr>
            <p:cNvPr id="569" name="Google Shape;569;p73"/>
            <p:cNvSpPr txBox="1"/>
            <p:nvPr/>
          </p:nvSpPr>
          <p:spPr>
            <a:xfrm>
              <a:off x="5307987" y="2104813"/>
              <a:ext cx="2417100" cy="459900"/>
            </a:xfrm>
            <a:prstGeom prst="rect">
              <a:avLst/>
            </a:prstGeom>
            <a:solidFill>
              <a:srgbClr val="00206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latin typeface="Franklin Gothic" panose="020B0604020202020204" charset="0"/>
                  <a:ea typeface="Libre Franklin"/>
                  <a:cs typeface="Libre Franklin"/>
                  <a:sym typeface="Libre Franklin"/>
                </a:rPr>
                <a:t>READING</a:t>
              </a:r>
              <a:endParaRPr sz="1800" b="1">
                <a:solidFill>
                  <a:schemeClr val="lt1"/>
                </a:solidFill>
                <a:latin typeface="Franklin Gothic" panose="020B0604020202020204" charset="0"/>
                <a:ea typeface="Libre Franklin"/>
                <a:cs typeface="Libre Franklin"/>
                <a:sym typeface="Libre Franklin"/>
              </a:endParaRPr>
            </a:p>
            <a:p>
              <a:pPr marL="0" lvl="0" indent="0" algn="ctr" rtl="0">
                <a:spcBef>
                  <a:spcPts val="0"/>
                </a:spcBef>
                <a:spcAft>
                  <a:spcPts val="0"/>
                </a:spcAft>
                <a:buNone/>
              </a:pPr>
              <a:r>
                <a:rPr lang="en" sz="1800" b="1">
                  <a:solidFill>
                    <a:schemeClr val="lt1"/>
                  </a:solidFill>
                  <a:latin typeface="Franklin Gothic" panose="020B0604020202020204" charset="0"/>
                  <a:ea typeface="Libre Franklin"/>
                  <a:cs typeface="Libre Franklin"/>
                  <a:sym typeface="Libre Franklin"/>
                </a:rPr>
                <a:t>COMPREHENSION</a:t>
              </a:r>
              <a:endParaRPr sz="1200" b="1">
                <a:solidFill>
                  <a:srgbClr val="FFFFFF"/>
                </a:solidFill>
                <a:latin typeface="Franklin Gothic" panose="020B0604020202020204" charset="0"/>
                <a:ea typeface="Roboto"/>
                <a:cs typeface="Roboto"/>
                <a:sym typeface="Roboto"/>
              </a:endParaRPr>
            </a:p>
          </p:txBody>
        </p:sp>
        <p:sp>
          <p:nvSpPr>
            <p:cNvPr id="570" name="Google Shape;570;p73"/>
            <p:cNvSpPr txBox="1"/>
            <p:nvPr/>
          </p:nvSpPr>
          <p:spPr>
            <a:xfrm>
              <a:off x="5495571" y="2582037"/>
              <a:ext cx="2184000" cy="512400"/>
            </a:xfrm>
            <a:prstGeom prst="rect">
              <a:avLst/>
            </a:prstGeom>
            <a:solidFill>
              <a:srgbClr val="00206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2400">
                  <a:solidFill>
                    <a:srgbClr val="FFFFFF"/>
                  </a:solidFill>
                  <a:latin typeface="Franklin Gothic" panose="020B0604020202020204" charset="0"/>
                  <a:ea typeface="Libre Franklin"/>
                  <a:cs typeface="Libre Franklin"/>
                  <a:sym typeface="Libre Franklin"/>
                </a:rPr>
                <a:t>Ability to derive </a:t>
              </a:r>
              <a:r>
                <a:rPr lang="en" sz="2400">
                  <a:solidFill>
                    <a:schemeClr val="lt1"/>
                  </a:solidFill>
                  <a:latin typeface="Franklin Gothic" panose="020B0604020202020204" charset="0"/>
                  <a:ea typeface="Libre Franklin"/>
                  <a:cs typeface="Libre Franklin"/>
                  <a:sym typeface="Libre Franklin"/>
                </a:rPr>
                <a:t>meaning</a:t>
              </a:r>
              <a:r>
                <a:rPr lang="en" sz="2400">
                  <a:solidFill>
                    <a:srgbClr val="FFFFFF"/>
                  </a:solidFill>
                  <a:latin typeface="Franklin Gothic" panose="020B0604020202020204" charset="0"/>
                  <a:ea typeface="Libre Franklin"/>
                  <a:cs typeface="Libre Franklin"/>
                  <a:sym typeface="Libre Franklin"/>
                </a:rPr>
                <a:t> from text</a:t>
              </a:r>
              <a:endParaRPr sz="2400">
                <a:solidFill>
                  <a:srgbClr val="FFFFFF"/>
                </a:solidFill>
                <a:latin typeface="Franklin Gothic" panose="020B0604020202020204" charset="0"/>
                <a:ea typeface="Libre Franklin"/>
                <a:cs typeface="Libre Franklin"/>
                <a:sym typeface="Libre Franklin"/>
              </a:endParaRPr>
            </a:p>
          </p:txBody>
        </p:sp>
      </p:grpSp>
      <p:sp>
        <p:nvSpPr>
          <p:cNvPr id="571" name="Google Shape;571;p73">
            <a:extLst>
              <a:ext uri="{C183D7F6-B498-43B3-948B-1728B52AA6E4}">
                <adec:decorative xmlns:adec="http://schemas.microsoft.com/office/drawing/2017/decorative" val="1"/>
              </a:ext>
            </a:extLst>
          </p:cNvPr>
          <p:cNvSpPr/>
          <p:nvPr/>
        </p:nvSpPr>
        <p:spPr>
          <a:xfrm>
            <a:off x="2411273" y="2021015"/>
            <a:ext cx="799800" cy="831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73"/>
          <p:cNvSpPr txBox="1"/>
          <p:nvPr/>
        </p:nvSpPr>
        <p:spPr>
          <a:xfrm>
            <a:off x="2496925" y="1803638"/>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002060"/>
                </a:solidFill>
                <a:latin typeface="Libre Franklin"/>
                <a:ea typeface="Libre Franklin"/>
                <a:cs typeface="Libre Franklin"/>
                <a:sym typeface="Libre Franklin"/>
              </a:rPr>
              <a:t>x</a:t>
            </a:r>
            <a:endParaRPr sz="6000" b="1">
              <a:solidFill>
                <a:srgbClr val="002060"/>
              </a:solidFill>
              <a:latin typeface="Libre Franklin"/>
              <a:ea typeface="Libre Franklin"/>
              <a:cs typeface="Libre Franklin"/>
              <a:sym typeface="Libre Franklin"/>
            </a:endParaRPr>
          </a:p>
        </p:txBody>
      </p:sp>
      <p:sp>
        <p:nvSpPr>
          <p:cNvPr id="573" name="Google Shape;573;p73">
            <a:extLst>
              <a:ext uri="{C183D7F6-B498-43B3-948B-1728B52AA6E4}">
                <adec:decorative xmlns:adec="http://schemas.microsoft.com/office/drawing/2017/decorative" val="1"/>
              </a:ext>
            </a:extLst>
          </p:cNvPr>
          <p:cNvSpPr/>
          <p:nvPr/>
        </p:nvSpPr>
        <p:spPr>
          <a:xfrm>
            <a:off x="5278748" y="2642965"/>
            <a:ext cx="799800" cy="831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73"/>
          <p:cNvSpPr txBox="1"/>
          <p:nvPr/>
        </p:nvSpPr>
        <p:spPr>
          <a:xfrm>
            <a:off x="5364400" y="2489438"/>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002060"/>
                </a:solidFill>
                <a:latin typeface="Libre Franklin"/>
                <a:ea typeface="Libre Franklin"/>
                <a:cs typeface="Libre Franklin"/>
                <a:sym typeface="Libre Franklin"/>
              </a:rPr>
              <a:t>=</a:t>
            </a:r>
            <a:endParaRPr sz="6000" b="1">
              <a:solidFill>
                <a:srgbClr val="002060"/>
              </a:solidFill>
              <a:latin typeface="Libre Franklin"/>
              <a:ea typeface="Libre Franklin"/>
              <a:cs typeface="Libre Franklin"/>
              <a:sym typeface="Libre Franklin"/>
            </a:endParaRPr>
          </a:p>
        </p:txBody>
      </p:sp>
      <p:sp>
        <p:nvSpPr>
          <p:cNvPr id="575" name="Google Shape;575;p73">
            <a:extLst>
              <a:ext uri="{C183D7F6-B498-43B3-948B-1728B52AA6E4}">
                <adec:decorative xmlns:adec="http://schemas.microsoft.com/office/drawing/2017/decorative" val="1"/>
              </a:ext>
            </a:extLst>
          </p:cNvPr>
          <p:cNvSpPr/>
          <p:nvPr/>
        </p:nvSpPr>
        <p:spPr>
          <a:xfrm>
            <a:off x="861750" y="1912602"/>
            <a:ext cx="969900" cy="994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73" descr="For this example, imagine a student has gaps in word recognition AND language comprehension. In this case, their equation might be&#10;&#10;0.5 times 0.5, meaning they would only comprehend about .25 of what is read. "/>
          <p:cNvSpPr txBox="1"/>
          <p:nvPr/>
        </p:nvSpPr>
        <p:spPr>
          <a:xfrm>
            <a:off x="841350" y="1836400"/>
            <a:ext cx="10107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002060"/>
                </a:solidFill>
                <a:latin typeface="Libre Franklin"/>
                <a:ea typeface="Libre Franklin"/>
                <a:cs typeface="Libre Franklin"/>
                <a:sym typeface="Libre Franklin"/>
              </a:rPr>
              <a:t>.5</a:t>
            </a:r>
            <a:endParaRPr sz="6000" b="1">
              <a:solidFill>
                <a:srgbClr val="002060"/>
              </a:solidFill>
              <a:latin typeface="Libre Franklin"/>
              <a:ea typeface="Libre Franklin"/>
              <a:cs typeface="Libre Franklin"/>
              <a:sym typeface="Libre Franklin"/>
            </a:endParaRPr>
          </a:p>
        </p:txBody>
      </p:sp>
      <p:sp>
        <p:nvSpPr>
          <p:cNvPr id="577" name="Google Shape;577;p73">
            <a:extLst>
              <a:ext uri="{C183D7F6-B498-43B3-948B-1728B52AA6E4}">
                <adec:decorative xmlns:adec="http://schemas.microsoft.com/office/drawing/2017/decorative" val="1"/>
              </a:ext>
            </a:extLst>
          </p:cNvPr>
          <p:cNvSpPr/>
          <p:nvPr/>
        </p:nvSpPr>
        <p:spPr>
          <a:xfrm>
            <a:off x="3845025" y="1944827"/>
            <a:ext cx="969900" cy="962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73"/>
          <p:cNvSpPr txBox="1"/>
          <p:nvPr/>
        </p:nvSpPr>
        <p:spPr>
          <a:xfrm>
            <a:off x="3856112" y="1912602"/>
            <a:ext cx="910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dirty="0">
                <a:solidFill>
                  <a:srgbClr val="002060"/>
                </a:solidFill>
                <a:latin typeface="Libre Franklin"/>
                <a:ea typeface="Libre Franklin"/>
                <a:cs typeface="Libre Franklin"/>
                <a:sym typeface="Libre Franklin"/>
              </a:rPr>
              <a:t>.5</a:t>
            </a:r>
            <a:endParaRPr sz="6000" b="1" dirty="0">
              <a:solidFill>
                <a:srgbClr val="002060"/>
              </a:solidFill>
              <a:latin typeface="Libre Franklin"/>
              <a:ea typeface="Libre Franklin"/>
              <a:cs typeface="Libre Franklin"/>
              <a:sym typeface="Libre Franklin"/>
            </a:endParaRPr>
          </a:p>
        </p:txBody>
      </p:sp>
      <p:sp>
        <p:nvSpPr>
          <p:cNvPr id="579" name="Google Shape;579;p73">
            <a:extLst>
              <a:ext uri="{C183D7F6-B498-43B3-948B-1728B52AA6E4}">
                <adec:decorative xmlns:adec="http://schemas.microsoft.com/office/drawing/2017/decorative" val="1"/>
              </a:ext>
            </a:extLst>
          </p:cNvPr>
          <p:cNvSpPr/>
          <p:nvPr/>
        </p:nvSpPr>
        <p:spPr>
          <a:xfrm>
            <a:off x="7467200" y="2852325"/>
            <a:ext cx="1136400" cy="1108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73"/>
          <p:cNvSpPr txBox="1"/>
          <p:nvPr/>
        </p:nvSpPr>
        <p:spPr>
          <a:xfrm>
            <a:off x="7467188" y="2985830"/>
            <a:ext cx="1282500" cy="84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000" b="1">
                <a:solidFill>
                  <a:srgbClr val="002060"/>
                </a:solidFill>
                <a:latin typeface="Libre Franklin"/>
                <a:ea typeface="Libre Franklin"/>
                <a:cs typeface="Libre Franklin"/>
                <a:sym typeface="Libre Franklin"/>
              </a:rPr>
              <a:t>.25</a:t>
            </a:r>
            <a:endParaRPr sz="5000" b="1">
              <a:solidFill>
                <a:srgbClr val="002060"/>
              </a:solidFill>
              <a:latin typeface="Libre Franklin"/>
              <a:ea typeface="Libre Franklin"/>
              <a:cs typeface="Libre Franklin"/>
              <a:sym typeface="Libre Frankl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7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7" name="Google Shape;587;p74" descr="This chart demonstrates possible student profiles based on the Simple View of Reading. &#10;&#10;Student 1: Adequate word-reading skills and reading fluency, average or limited vocabulary knowledge&#10;&#10;Student 2: Low fluency level and weak text comprehension but adequate word recognition&#10;&#10;Student 3: Weak decoding ability; slow, dysfluent reading; poor text comprehension&#10;&#10;Student 4: Seriously impaired decoding ability, very low fluency, poor text comprehension">
            <a:extLst>
              <a:ext uri="{C183D7F6-B498-43B3-948B-1728B52AA6E4}">
                <adec:decorative xmlns:adec="http://schemas.microsoft.com/office/drawing/2017/decorative" val="0"/>
              </a:ext>
            </a:extLst>
          </p:cNvPr>
          <p:cNvPicPr preferRelativeResize="0"/>
          <p:nvPr/>
        </p:nvPicPr>
        <p:blipFill rotWithShape="1">
          <a:blip r:embed="rId3">
            <a:alphaModFix/>
          </a:blip>
          <a:srcRect l="837" t="1344" r="689" b="1198"/>
          <a:stretch/>
        </p:blipFill>
        <p:spPr>
          <a:xfrm>
            <a:off x="260450" y="1021575"/>
            <a:ext cx="6467950" cy="3744600"/>
          </a:xfrm>
          <a:prstGeom prst="rect">
            <a:avLst/>
          </a:prstGeom>
          <a:noFill/>
          <a:ln w="12700" cap="flat" cmpd="sng">
            <a:solidFill>
              <a:srgbClr val="000000"/>
            </a:solidFill>
            <a:prstDash val="solid"/>
            <a:miter lim="8000"/>
            <a:headEnd type="none" w="sm" len="sm"/>
            <a:tailEnd type="none" w="sm" len="sm"/>
          </a:ln>
        </p:spPr>
      </p:pic>
      <p:sp>
        <p:nvSpPr>
          <p:cNvPr id="588" name="Google Shape;588;p74">
            <a:extLst>
              <a:ext uri="{C183D7F6-B498-43B3-948B-1728B52AA6E4}">
                <adec:decorative xmlns:adec="http://schemas.microsoft.com/office/drawing/2017/decorative" val="1"/>
              </a:ext>
            </a:extLst>
          </p:cNvPr>
          <p:cNvSpPr txBox="1">
            <a:spLocks noGrp="1"/>
          </p:cNvSpPr>
          <p:nvPr>
            <p:ph type="title"/>
          </p:nvPr>
        </p:nvSpPr>
        <p:spPr>
          <a:xfrm>
            <a:off x="206475" y="27375"/>
            <a:ext cx="85095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07780"/>
              </a:buClr>
              <a:buSzPts val="2970"/>
              <a:buFont typeface="Libre Franklin Medium"/>
              <a:buNone/>
            </a:pPr>
            <a:r>
              <a:rPr lang="en" sz="2700" b="1" dirty="0">
                <a:solidFill>
                  <a:srgbClr val="6AC398"/>
                </a:solidFill>
                <a:latin typeface="Franklin Gothic"/>
                <a:ea typeface="Franklin Gothic"/>
                <a:cs typeface="Franklin Gothic"/>
                <a:sym typeface="Franklin Gothic"/>
              </a:rPr>
              <a:t>Adapted from Denton et al., 2011</a:t>
            </a:r>
            <a:endParaRPr sz="2700" b="1" dirty="0">
              <a:solidFill>
                <a:srgbClr val="6AC398"/>
              </a:solidFill>
              <a:latin typeface="Franklin Gothic"/>
              <a:ea typeface="Franklin Gothic"/>
              <a:cs typeface="Franklin Gothic"/>
              <a:sym typeface="Franklin Gothic"/>
            </a:endParaRPr>
          </a:p>
          <a:p>
            <a:pPr marL="0" lvl="0" indent="0" algn="l" rtl="0">
              <a:lnSpc>
                <a:spcPct val="90000"/>
              </a:lnSpc>
              <a:spcBef>
                <a:spcPts val="0"/>
              </a:spcBef>
              <a:spcAft>
                <a:spcPts val="0"/>
              </a:spcAft>
              <a:buClr>
                <a:srgbClr val="007780"/>
              </a:buClr>
              <a:buSzPts val="2970"/>
              <a:buFont typeface="Libre Franklin Medium"/>
              <a:buNone/>
            </a:pPr>
            <a:r>
              <a:rPr lang="en" sz="1400" b="1" i="1" dirty="0">
                <a:solidFill>
                  <a:srgbClr val="102649"/>
                </a:solidFill>
                <a:latin typeface="Franklin Gothic"/>
                <a:ea typeface="Franklin Gothic"/>
                <a:cs typeface="Franklin Gothic"/>
                <a:sym typeface="Franklin Gothic"/>
              </a:rPr>
              <a:t>These do not represent ALL possible student profiles.</a:t>
            </a:r>
            <a:endParaRPr sz="1400" b="1" i="1" dirty="0">
              <a:solidFill>
                <a:srgbClr val="102649"/>
              </a:solidFill>
              <a:latin typeface="Franklin Gothic"/>
              <a:ea typeface="Franklin Gothic"/>
              <a:cs typeface="Franklin Gothic"/>
              <a:sym typeface="Franklin Gothic"/>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5" name="Google Shape;595;p75" descr="This chart demonstrates possible student profiles based on the Simple View of Reading. &#10;&#10;Student 1: Adequate word-reading skills and reading fluency, average or limited vocabulary knowledge&#10;&#10;Student 2: Low fluency level and weak text comprehension but adequate word recognition&#10;&#10;Student 3: Weak decoding ability; slow, dysfluent reading; poor text comprehension&#10;&#10;Student 4: Seriously impaired decoding ability, very low fluency, poor text comprehension"/>
          <p:cNvPicPr preferRelativeResize="0"/>
          <p:nvPr/>
        </p:nvPicPr>
        <p:blipFill rotWithShape="1">
          <a:blip r:embed="rId3">
            <a:alphaModFix/>
          </a:blip>
          <a:srcRect l="837" t="1344" r="689" b="1198"/>
          <a:stretch/>
        </p:blipFill>
        <p:spPr>
          <a:xfrm>
            <a:off x="206475" y="891725"/>
            <a:ext cx="6692275" cy="3874475"/>
          </a:xfrm>
          <a:prstGeom prst="rect">
            <a:avLst/>
          </a:prstGeom>
          <a:noFill/>
          <a:ln>
            <a:noFill/>
          </a:ln>
          <a:effectLst>
            <a:outerShdw blurRad="57150" dist="19050" dir="5400000" algn="bl" rotWithShape="0">
              <a:srgbClr val="000000">
                <a:alpha val="50000"/>
              </a:srgbClr>
            </a:outerShdw>
          </a:effectLst>
        </p:spPr>
      </p:pic>
      <p:sp>
        <p:nvSpPr>
          <p:cNvPr id="596" name="Google Shape;596;p75"/>
          <p:cNvSpPr txBox="1">
            <a:spLocks noGrp="1"/>
          </p:cNvSpPr>
          <p:nvPr>
            <p:ph type="title"/>
          </p:nvPr>
        </p:nvSpPr>
        <p:spPr>
          <a:xfrm>
            <a:off x="206475" y="27375"/>
            <a:ext cx="85095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07780"/>
              </a:buClr>
              <a:buSzPts val="2970"/>
              <a:buFont typeface="Libre Franklin Medium"/>
              <a:buNone/>
            </a:pPr>
            <a:r>
              <a:rPr lang="en-US" sz="2700" b="1" dirty="0">
                <a:solidFill>
                  <a:srgbClr val="6AC398"/>
                </a:solidFill>
                <a:latin typeface="Franklin Gothic"/>
                <a:ea typeface="Franklin Gothic"/>
                <a:cs typeface="Franklin Gothic"/>
                <a:sym typeface="Franklin Gothic"/>
              </a:rPr>
              <a:t>DISCUSSION TIME</a:t>
            </a:r>
            <a:endParaRPr sz="2700" b="1" dirty="0">
              <a:solidFill>
                <a:srgbClr val="6AC398"/>
              </a:solidFill>
              <a:latin typeface="Franklin Gothic"/>
              <a:ea typeface="Franklin Gothic"/>
              <a:cs typeface="Franklin Gothic"/>
              <a:sym typeface="Franklin Gothic"/>
            </a:endParaRPr>
          </a:p>
          <a:p>
            <a:pPr marL="0" lvl="0" indent="0" algn="l" rtl="0">
              <a:lnSpc>
                <a:spcPct val="90000"/>
              </a:lnSpc>
              <a:spcBef>
                <a:spcPts val="0"/>
              </a:spcBef>
              <a:spcAft>
                <a:spcPts val="0"/>
              </a:spcAft>
              <a:buClr>
                <a:srgbClr val="007780"/>
              </a:buClr>
              <a:buSzPts val="2970"/>
              <a:buFont typeface="Libre Franklin Medium"/>
              <a:buNone/>
            </a:pPr>
            <a:r>
              <a:rPr lang="en" sz="1400" b="1" i="1" dirty="0">
                <a:solidFill>
                  <a:srgbClr val="102649"/>
                </a:solidFill>
                <a:latin typeface="Franklin Gothic"/>
                <a:ea typeface="Franklin Gothic"/>
                <a:cs typeface="Franklin Gothic"/>
                <a:sym typeface="Franklin Gothic"/>
              </a:rPr>
              <a:t>These do not represent ALL possible student profiles.</a:t>
            </a:r>
            <a:endParaRPr sz="1400" b="1" i="1" dirty="0">
              <a:solidFill>
                <a:srgbClr val="102649"/>
              </a:solidFill>
              <a:latin typeface="Franklin Gothic"/>
              <a:ea typeface="Franklin Gothic"/>
              <a:cs typeface="Franklin Gothic"/>
              <a:sym typeface="Franklin Gothic"/>
            </a:endParaRPr>
          </a:p>
        </p:txBody>
      </p:sp>
      <p:sp>
        <p:nvSpPr>
          <p:cNvPr id="597" name="Google Shape;597;p75"/>
          <p:cNvSpPr txBox="1"/>
          <p:nvPr/>
        </p:nvSpPr>
        <p:spPr>
          <a:xfrm>
            <a:off x="7011125" y="1178525"/>
            <a:ext cx="18090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Franklin Gothic"/>
                <a:ea typeface="Franklin Gothic"/>
                <a:cs typeface="Franklin Gothic"/>
                <a:sym typeface="Franklin Gothic"/>
              </a:rPr>
              <a:t>1. Which of the profiles remind you of students from your classes this year?</a:t>
            </a:r>
            <a:endParaRPr sz="12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2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200">
                <a:solidFill>
                  <a:schemeClr val="dk1"/>
                </a:solidFill>
                <a:latin typeface="Franklin Gothic"/>
                <a:ea typeface="Franklin Gothic"/>
                <a:cs typeface="Franklin Gothic"/>
                <a:sym typeface="Franklin Gothic"/>
              </a:rPr>
              <a:t>2. How does your current curriculum address their needs?</a:t>
            </a:r>
            <a:endParaRPr sz="12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2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200">
                <a:solidFill>
                  <a:schemeClr val="dk1"/>
                </a:solidFill>
                <a:latin typeface="Franklin Gothic"/>
                <a:ea typeface="Franklin Gothic"/>
                <a:cs typeface="Franklin Gothic"/>
                <a:sym typeface="Franklin Gothic"/>
              </a:rPr>
              <a:t>3. What are some strengths of students in your classes?</a:t>
            </a:r>
            <a:endParaRPr sz="12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2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200">
                <a:solidFill>
                  <a:schemeClr val="dk1"/>
                </a:solidFill>
                <a:latin typeface="Franklin Gothic"/>
                <a:ea typeface="Franklin Gothic"/>
                <a:cs typeface="Franklin Gothic"/>
                <a:sym typeface="Franklin Gothic"/>
              </a:rPr>
              <a:t>4. What are some areas for growth?</a:t>
            </a:r>
            <a:endParaRPr sz="1500">
              <a:latin typeface="Franklin Gothic"/>
              <a:ea typeface="Franklin Gothic"/>
              <a:cs typeface="Franklin Gothic"/>
              <a:sym typeface="Franklin Gothic"/>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76"/>
          <p:cNvSpPr txBox="1">
            <a:spLocks noGrp="1"/>
          </p:cNvSpPr>
          <p:nvPr>
            <p:ph type="title"/>
          </p:nvPr>
        </p:nvSpPr>
        <p:spPr>
          <a:xfrm>
            <a:off x="530550" y="2236325"/>
            <a:ext cx="8082900" cy="994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007780"/>
              </a:buClr>
              <a:buSzPts val="2970"/>
              <a:buFont typeface="Libre Franklin Medium"/>
              <a:buNone/>
            </a:pPr>
            <a:r>
              <a:rPr lang="en" sz="3600" b="1" dirty="0">
                <a:solidFill>
                  <a:srgbClr val="6AC398"/>
                </a:solidFill>
                <a:latin typeface="Libre Franklin"/>
                <a:ea typeface="Libre Franklin"/>
                <a:cs typeface="Libre Franklin"/>
                <a:sym typeface="Libre Franklin"/>
              </a:rPr>
              <a:t>Quote from the pre-reading podcast:</a:t>
            </a:r>
            <a:endParaRPr sz="3600" b="1" dirty="0">
              <a:solidFill>
                <a:srgbClr val="6AC398"/>
              </a:solidFill>
              <a:latin typeface="Libre Franklin"/>
              <a:ea typeface="Libre Franklin"/>
              <a:cs typeface="Libre Franklin"/>
              <a:sym typeface="Libre Franklin"/>
            </a:endParaRPr>
          </a:p>
          <a:p>
            <a:pPr marL="0" lvl="0" indent="0" algn="ctr" rtl="0">
              <a:lnSpc>
                <a:spcPct val="90000"/>
              </a:lnSpc>
              <a:spcBef>
                <a:spcPts val="0"/>
              </a:spcBef>
              <a:spcAft>
                <a:spcPts val="0"/>
              </a:spcAft>
              <a:buClr>
                <a:srgbClr val="007780"/>
              </a:buClr>
              <a:buSzPts val="2970"/>
              <a:buFont typeface="Libre Franklin Medium"/>
              <a:buNone/>
            </a:pPr>
            <a:endParaRPr sz="3600" b="1" dirty="0">
              <a:solidFill>
                <a:srgbClr val="6AC398"/>
              </a:solidFill>
              <a:latin typeface="Libre Franklin"/>
              <a:ea typeface="Libre Franklin"/>
              <a:cs typeface="Libre Franklin"/>
              <a:sym typeface="Libre Franklin"/>
            </a:endParaRPr>
          </a:p>
          <a:p>
            <a:pPr marL="0" lvl="0" indent="0" algn="ctr" rtl="0">
              <a:lnSpc>
                <a:spcPct val="90000"/>
              </a:lnSpc>
              <a:spcBef>
                <a:spcPts val="0"/>
              </a:spcBef>
              <a:spcAft>
                <a:spcPts val="0"/>
              </a:spcAft>
              <a:buClr>
                <a:srgbClr val="007780"/>
              </a:buClr>
              <a:buSzPts val="2970"/>
              <a:buFont typeface="Libre Franklin Medium"/>
              <a:buNone/>
            </a:pPr>
            <a:r>
              <a:rPr lang="en" sz="3600" dirty="0">
                <a:latin typeface="Franklin Gothic"/>
                <a:ea typeface="Franklin Gothic"/>
                <a:cs typeface="Franklin Gothic"/>
                <a:sym typeface="Franklin Gothic"/>
              </a:rPr>
              <a:t>“</a:t>
            </a:r>
            <a:r>
              <a:rPr lang="en" sz="3600" b="1" dirty="0">
                <a:latin typeface="Franklin Gothic"/>
                <a:ea typeface="Franklin Gothic"/>
                <a:cs typeface="Franklin Gothic"/>
                <a:sym typeface="Franklin Gothic"/>
              </a:rPr>
              <a:t>The Reading Rope</a:t>
            </a:r>
            <a:r>
              <a:rPr lang="en" sz="3600" dirty="0">
                <a:latin typeface="Franklin Gothic"/>
                <a:ea typeface="Franklin Gothic"/>
                <a:cs typeface="Franklin Gothic"/>
                <a:sym typeface="Franklin Gothic"/>
              </a:rPr>
              <a:t> does a better job of conveying the complexity of comprehension.”</a:t>
            </a:r>
            <a:endParaRPr sz="3600" dirty="0">
              <a:latin typeface="Franklin Gothic"/>
              <a:ea typeface="Franklin Gothic"/>
              <a:cs typeface="Franklin Gothic"/>
              <a:sym typeface="Franklin Gothic"/>
            </a:endParaRPr>
          </a:p>
          <a:p>
            <a:pPr marL="0" lvl="0" indent="0" algn="ctr" rtl="0">
              <a:lnSpc>
                <a:spcPct val="90000"/>
              </a:lnSpc>
              <a:spcBef>
                <a:spcPts val="0"/>
              </a:spcBef>
              <a:spcAft>
                <a:spcPts val="0"/>
              </a:spcAft>
              <a:buClr>
                <a:srgbClr val="007780"/>
              </a:buClr>
              <a:buSzPts val="2970"/>
              <a:buFont typeface="Libre Franklin Medium"/>
              <a:buNone/>
            </a:pPr>
            <a:endParaRPr sz="3600" b="1" dirty="0">
              <a:latin typeface="Libre Franklin"/>
              <a:ea typeface="Libre Franklin"/>
              <a:cs typeface="Libre Franklin"/>
              <a:sym typeface="Libre Franklin"/>
            </a:endParaRPr>
          </a:p>
        </p:txBody>
      </p:sp>
      <p:pic>
        <p:nvPicPr>
          <p:cNvPr id="605" name="Google Shape;605;p76" descr="A reminder of the Knowledge Matters Podcast episode 2: &quot;A simple way of looking at a complex problem&quot;"/>
          <p:cNvPicPr preferRelativeResize="0"/>
          <p:nvPr/>
        </p:nvPicPr>
        <p:blipFill>
          <a:blip r:embed="rId3">
            <a:alphaModFix/>
          </a:blip>
          <a:stretch>
            <a:fillRect/>
          </a:stretch>
        </p:blipFill>
        <p:spPr>
          <a:xfrm>
            <a:off x="304800" y="138750"/>
            <a:ext cx="8839200" cy="209757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77"/>
          <p:cNvSpPr txBox="1">
            <a:spLocks noGrp="1"/>
          </p:cNvSpPr>
          <p:nvPr>
            <p:ph type="title"/>
          </p:nvPr>
        </p:nvSpPr>
        <p:spPr>
          <a:xfrm>
            <a:off x="107025" y="1582550"/>
            <a:ext cx="80646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dirty="0">
              <a:latin typeface="Franklin Gothic"/>
              <a:ea typeface="Franklin Gothic"/>
              <a:cs typeface="Franklin Gothic"/>
              <a:sym typeface="Franklin Gothic"/>
            </a:endParaRPr>
          </a:p>
          <a:p>
            <a:pPr marL="0" lvl="0" indent="0" algn="l" rtl="0">
              <a:spcBef>
                <a:spcPts val="0"/>
              </a:spcBef>
              <a:spcAft>
                <a:spcPts val="0"/>
              </a:spcAft>
              <a:buNone/>
            </a:pPr>
            <a:r>
              <a:rPr lang="en" sz="6000" b="1" dirty="0">
                <a:latin typeface="Franklin Gothic"/>
                <a:ea typeface="Franklin Gothic"/>
                <a:cs typeface="Franklin Gothic"/>
                <a:sym typeface="Franklin Gothic"/>
              </a:rPr>
              <a:t>The Reading Rope</a:t>
            </a:r>
            <a:endParaRPr sz="6000" b="1" dirty="0">
              <a:latin typeface="Franklin Gothic"/>
              <a:ea typeface="Franklin Gothic"/>
              <a:cs typeface="Franklin Gothic"/>
              <a:sym typeface="Franklin Gothic"/>
            </a:endParaRPr>
          </a:p>
          <a:p>
            <a:pPr marL="0" lvl="0" indent="0" algn="l" rtl="0">
              <a:spcBef>
                <a:spcPts val="0"/>
              </a:spcBef>
              <a:spcAft>
                <a:spcPts val="0"/>
              </a:spcAft>
              <a:buNone/>
            </a:pPr>
            <a:r>
              <a:rPr lang="en" sz="3700" b="1" dirty="0">
                <a:latin typeface="Franklin Gothic"/>
                <a:ea typeface="Franklin Gothic"/>
                <a:cs typeface="Franklin Gothic"/>
                <a:sym typeface="Franklin Gothic"/>
              </a:rPr>
              <a:t>(Scarborough, 2001)</a:t>
            </a:r>
            <a:endParaRPr sz="3700" b="1" dirty="0">
              <a:latin typeface="Franklin Gothic"/>
              <a:ea typeface="Franklin Gothic"/>
              <a:cs typeface="Franklin Gothic"/>
              <a:sym typeface="Franklin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7" name="Google Shape;617;p78">
            <a:extLst>
              <a:ext uri="{C183D7F6-B498-43B3-948B-1728B52AA6E4}">
                <adec:decorative xmlns:adec="http://schemas.microsoft.com/office/drawing/2017/decorative" val="1"/>
              </a:ext>
            </a:extLst>
          </p:cNvPr>
          <p:cNvSpPr txBox="1">
            <a:spLocks noGrp="1"/>
          </p:cNvSpPr>
          <p:nvPr>
            <p:ph type="title"/>
          </p:nvPr>
        </p:nvSpPr>
        <p:spPr>
          <a:xfrm>
            <a:off x="216450" y="78475"/>
            <a:ext cx="85095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07780"/>
              </a:buClr>
              <a:buSzPts val="2970"/>
              <a:buFont typeface="Libre Franklin Medium"/>
              <a:buNone/>
            </a:pPr>
            <a:r>
              <a:rPr lang="en" sz="3200" i="1" dirty="0">
                <a:solidFill>
                  <a:srgbClr val="6AC398"/>
                </a:solidFill>
                <a:latin typeface="Franklin Gothic" panose="020B0604020202020204" charset="0"/>
              </a:rPr>
              <a:t>Recall the Simple View of Reading:</a:t>
            </a:r>
            <a:endParaRPr sz="1400" i="1" dirty="0">
              <a:latin typeface="Franklin Gothic" panose="020B0604020202020204" charset="0"/>
            </a:endParaRPr>
          </a:p>
        </p:txBody>
      </p:sp>
      <p:grpSp>
        <p:nvGrpSpPr>
          <p:cNvPr id="618" name="Google Shape;618;p78">
            <a:extLst>
              <a:ext uri="{C183D7F6-B498-43B3-948B-1728B52AA6E4}">
                <adec:decorative xmlns:adec="http://schemas.microsoft.com/office/drawing/2017/decorative" val="1"/>
              </a:ext>
            </a:extLst>
          </p:cNvPr>
          <p:cNvGrpSpPr/>
          <p:nvPr/>
        </p:nvGrpSpPr>
        <p:grpSpPr>
          <a:xfrm>
            <a:off x="2891260" y="1035393"/>
            <a:ext cx="2678103" cy="2925264"/>
            <a:chOff x="3071457" y="2013875"/>
            <a:chExt cx="1944600" cy="1569600"/>
          </a:xfrm>
        </p:grpSpPr>
        <p:sp>
          <p:nvSpPr>
            <p:cNvPr id="619" name="Google Shape;619;p78"/>
            <p:cNvSpPr/>
            <p:nvPr/>
          </p:nvSpPr>
          <p:spPr>
            <a:xfrm rot="10800000" flipH="1">
              <a:off x="3071457" y="2013875"/>
              <a:ext cx="1944600" cy="1569600"/>
            </a:xfrm>
            <a:prstGeom prst="round2DiagRect">
              <a:avLst>
                <a:gd name="adj1" fmla="val 0"/>
                <a:gd name="adj2" fmla="val 17764"/>
              </a:avLst>
            </a:prstGeom>
            <a:solidFill>
              <a:srgbClr val="E1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Franklin Gothic" panose="020B0604020202020204" charset="0"/>
              </a:endParaRPr>
            </a:p>
          </p:txBody>
        </p:sp>
        <p:sp>
          <p:nvSpPr>
            <p:cNvPr id="620" name="Google Shape;620;p78"/>
            <p:cNvSpPr txBox="1"/>
            <p:nvPr/>
          </p:nvSpPr>
          <p:spPr>
            <a:xfrm>
              <a:off x="3125304" y="2021874"/>
              <a:ext cx="1833300" cy="459900"/>
            </a:xfrm>
            <a:prstGeom prst="rect">
              <a:avLst/>
            </a:prstGeom>
            <a:solidFill>
              <a:srgbClr val="E1F3EA"/>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solidFill>
                    <a:srgbClr val="002060"/>
                  </a:solidFill>
                  <a:latin typeface="Franklin Gothic" panose="020B0604020202020204" charset="0"/>
                  <a:ea typeface="Libre Franklin"/>
                  <a:cs typeface="Libre Franklin"/>
                  <a:sym typeface="Libre Franklin"/>
                </a:rPr>
                <a:t>LANGUAGE</a:t>
              </a:r>
              <a:endParaRPr sz="1800" b="1" dirty="0">
                <a:solidFill>
                  <a:srgbClr val="002060"/>
                </a:solidFill>
                <a:latin typeface="Franklin Gothic" panose="020B0604020202020204" charset="0"/>
                <a:ea typeface="Libre Franklin"/>
                <a:cs typeface="Libre Franklin"/>
                <a:sym typeface="Libre Franklin"/>
              </a:endParaRPr>
            </a:p>
            <a:p>
              <a:pPr marL="0" lvl="0" indent="0" algn="ctr" rtl="0">
                <a:spcBef>
                  <a:spcPts val="0"/>
                </a:spcBef>
                <a:spcAft>
                  <a:spcPts val="0"/>
                </a:spcAft>
                <a:buNone/>
              </a:pPr>
              <a:r>
                <a:rPr lang="en" sz="1800" b="1" dirty="0">
                  <a:solidFill>
                    <a:srgbClr val="002060"/>
                  </a:solidFill>
                  <a:latin typeface="Franklin Gothic" panose="020B0604020202020204" charset="0"/>
                  <a:ea typeface="Libre Franklin"/>
                  <a:cs typeface="Libre Franklin"/>
                  <a:sym typeface="Libre Franklin"/>
                </a:rPr>
                <a:t>COMPREHENSION</a:t>
              </a:r>
              <a:endParaRPr sz="1800" b="1" dirty="0">
                <a:solidFill>
                  <a:srgbClr val="002060"/>
                </a:solidFill>
                <a:latin typeface="Franklin Gothic" panose="020B0604020202020204" charset="0"/>
                <a:ea typeface="Libre Franklin"/>
                <a:cs typeface="Libre Franklin"/>
                <a:sym typeface="Libre Franklin"/>
              </a:endParaRPr>
            </a:p>
          </p:txBody>
        </p:sp>
        <p:sp>
          <p:nvSpPr>
            <p:cNvPr id="621" name="Google Shape;621;p78"/>
            <p:cNvSpPr txBox="1"/>
            <p:nvPr/>
          </p:nvSpPr>
          <p:spPr>
            <a:xfrm>
              <a:off x="3314374" y="2337789"/>
              <a:ext cx="1623233" cy="592003"/>
            </a:xfrm>
            <a:prstGeom prst="rect">
              <a:avLst/>
            </a:prstGeom>
            <a:solidFill>
              <a:srgbClr val="E1F3EA"/>
            </a:solidFill>
            <a:ln>
              <a:noFill/>
            </a:ln>
          </p:spPr>
          <p:txBody>
            <a:bodyPr spcFirstLastPara="1" wrap="square" lIns="91425" tIns="91425" rIns="91425" bIns="91425" anchor="t" anchorCtr="0">
              <a:noAutofit/>
            </a:bodyPr>
            <a:lstStyle/>
            <a:p>
              <a:pPr marL="114300" lvl="0" indent="-114300" algn="l" rtl="0">
                <a:lnSpc>
                  <a:spcPct val="115000"/>
                </a:lnSpc>
                <a:spcBef>
                  <a:spcPts val="0"/>
                </a:spcBef>
                <a:spcAft>
                  <a:spcPts val="0"/>
                </a:spcAft>
                <a:buNone/>
              </a:pPr>
              <a:r>
                <a:rPr lang="en" sz="1600" dirty="0">
                  <a:solidFill>
                    <a:srgbClr val="002060"/>
                  </a:solidFill>
                  <a:latin typeface="Franklin Gothic" panose="020B0604020202020204" charset="0"/>
                  <a:ea typeface="Libre Franklin"/>
                  <a:cs typeface="Libre Franklin"/>
                  <a:sym typeface="Libre Franklin"/>
                </a:rPr>
                <a:t>- Vocabulary</a:t>
              </a:r>
              <a:endParaRPr sz="1600" dirty="0">
                <a:solidFill>
                  <a:srgbClr val="002060"/>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None/>
              </a:pPr>
              <a:r>
                <a:rPr lang="en" sz="1600" dirty="0">
                  <a:solidFill>
                    <a:srgbClr val="002060"/>
                  </a:solidFill>
                  <a:latin typeface="Franklin Gothic" panose="020B0604020202020204" charset="0"/>
                  <a:ea typeface="Libre Franklin"/>
                  <a:cs typeface="Libre Franklin"/>
                  <a:sym typeface="Libre Franklin"/>
                </a:rPr>
                <a:t>- Background knowledge</a:t>
              </a:r>
              <a:endParaRPr sz="1600" dirty="0">
                <a:solidFill>
                  <a:srgbClr val="002060"/>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None/>
              </a:pPr>
              <a:r>
                <a:rPr lang="en" sz="1600" dirty="0">
                  <a:solidFill>
                    <a:srgbClr val="002060"/>
                  </a:solidFill>
                  <a:latin typeface="Franklin Gothic" panose="020B0604020202020204" charset="0"/>
                  <a:ea typeface="Libre Franklin"/>
                  <a:cs typeface="Libre Franklin"/>
                  <a:sym typeface="Libre Franklin"/>
                </a:rPr>
                <a:t>- Language structures and conventions</a:t>
              </a:r>
              <a:endParaRPr sz="1600" dirty="0">
                <a:solidFill>
                  <a:srgbClr val="002060"/>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None/>
              </a:pPr>
              <a:r>
                <a:rPr lang="en" sz="1600" dirty="0">
                  <a:solidFill>
                    <a:srgbClr val="002060"/>
                  </a:solidFill>
                  <a:latin typeface="Franklin Gothic" panose="020B0604020202020204" charset="0"/>
                  <a:ea typeface="Libre Franklin"/>
                  <a:cs typeface="Libre Franklin"/>
                  <a:sym typeface="Libre Franklin"/>
                </a:rPr>
                <a:t>- Verbal reasoning (e.g., making inferences)</a:t>
              </a:r>
              <a:endParaRPr sz="1600" dirty="0">
                <a:solidFill>
                  <a:srgbClr val="002060"/>
                </a:solidFill>
                <a:latin typeface="Franklin Gothic" panose="020B0604020202020204" charset="0"/>
                <a:ea typeface="Libre Franklin"/>
                <a:cs typeface="Libre Franklin"/>
                <a:sym typeface="Libre Franklin"/>
              </a:endParaRPr>
            </a:p>
            <a:p>
              <a:pPr marL="0" lvl="0" indent="0" algn="l" rtl="0">
                <a:lnSpc>
                  <a:spcPct val="115000"/>
                </a:lnSpc>
                <a:spcBef>
                  <a:spcPts val="0"/>
                </a:spcBef>
                <a:spcAft>
                  <a:spcPts val="0"/>
                </a:spcAft>
                <a:buClr>
                  <a:schemeClr val="dk1"/>
                </a:buClr>
                <a:buSzPts val="1100"/>
                <a:buFont typeface="Arial"/>
                <a:buNone/>
              </a:pPr>
              <a:r>
                <a:rPr lang="en" sz="1600" dirty="0">
                  <a:solidFill>
                    <a:srgbClr val="002060"/>
                  </a:solidFill>
                  <a:latin typeface="Franklin Gothic" panose="020B0604020202020204" charset="0"/>
                  <a:ea typeface="Libre Franklin"/>
                  <a:cs typeface="Libre Franklin"/>
                  <a:sym typeface="Libre Franklin"/>
                </a:rPr>
                <a:t>- Literary knowledge </a:t>
              </a:r>
              <a:endParaRPr sz="1600" dirty="0">
                <a:solidFill>
                  <a:srgbClr val="002060"/>
                </a:solidFill>
                <a:latin typeface="Franklin Gothic" panose="020B0604020202020204" charset="0"/>
                <a:ea typeface="Libre Franklin"/>
                <a:cs typeface="Libre Franklin"/>
                <a:sym typeface="Libre Franklin"/>
              </a:endParaRPr>
            </a:p>
            <a:p>
              <a:pPr marL="0" lvl="0" indent="0" algn="l" rtl="0">
                <a:lnSpc>
                  <a:spcPct val="115000"/>
                </a:lnSpc>
                <a:spcBef>
                  <a:spcPts val="0"/>
                </a:spcBef>
                <a:spcAft>
                  <a:spcPts val="1600"/>
                </a:spcAft>
                <a:buNone/>
              </a:pPr>
              <a:endParaRPr sz="1600" dirty="0">
                <a:solidFill>
                  <a:srgbClr val="002060"/>
                </a:solidFill>
                <a:latin typeface="Franklin Gothic" panose="020B0604020202020204" charset="0"/>
                <a:ea typeface="Libre Franklin"/>
                <a:cs typeface="Libre Franklin"/>
                <a:sym typeface="Libre Franklin"/>
              </a:endParaRPr>
            </a:p>
          </p:txBody>
        </p:sp>
      </p:grpSp>
      <p:grpSp>
        <p:nvGrpSpPr>
          <p:cNvPr id="622" name="Google Shape;622;p78" descr="The Simple View of Reading states that &#10;Word Recogntion X Language Comprehension will predict Reading Comprehension.&#10;&#10;Word Recognition is a student's ability to decode words and Language Comprehension is a student's ability to make sense of oral language. &#10;&#10;If a student has perfect Word Recognition multiplied by perfect oral Language Comprehension, this model predicts they will have perfect Reading Comprehension. However, if a student has gaps in Word Recognition or Language Comprehension, this will impact their Reading Comprehension. ">
            <a:extLst>
              <a:ext uri="{C183D7F6-B498-43B3-948B-1728B52AA6E4}">
                <adec:decorative xmlns:adec="http://schemas.microsoft.com/office/drawing/2017/decorative" val="0"/>
              </a:ext>
            </a:extLst>
          </p:cNvPr>
          <p:cNvGrpSpPr/>
          <p:nvPr/>
        </p:nvGrpSpPr>
        <p:grpSpPr>
          <a:xfrm>
            <a:off x="216448" y="1035393"/>
            <a:ext cx="2678103" cy="2925264"/>
            <a:chOff x="1126863" y="2013875"/>
            <a:chExt cx="1944600" cy="1569600"/>
          </a:xfrm>
        </p:grpSpPr>
        <p:sp>
          <p:nvSpPr>
            <p:cNvPr id="623" name="Google Shape;623;p78"/>
            <p:cNvSpPr/>
            <p:nvPr/>
          </p:nvSpPr>
          <p:spPr>
            <a:xfrm>
              <a:off x="1126863" y="2013875"/>
              <a:ext cx="1944600" cy="1569600"/>
            </a:xfrm>
            <a:prstGeom prst="round2DiagRect">
              <a:avLst>
                <a:gd name="adj1" fmla="val 0"/>
                <a:gd name="adj2" fmla="val 17764"/>
              </a:avLst>
            </a:prstGeom>
            <a:solidFill>
              <a:srgbClr val="007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Franklin Gothic" panose="020B0604020202020204" charset="0"/>
              </a:endParaRPr>
            </a:p>
          </p:txBody>
        </p:sp>
        <p:sp>
          <p:nvSpPr>
            <p:cNvPr id="624" name="Google Shape;624;p78"/>
            <p:cNvSpPr txBox="1"/>
            <p:nvPr/>
          </p:nvSpPr>
          <p:spPr>
            <a:xfrm>
              <a:off x="1259763" y="2062575"/>
              <a:ext cx="1678800" cy="459900"/>
            </a:xfrm>
            <a:prstGeom prst="rect">
              <a:avLst/>
            </a:prstGeom>
            <a:solidFill>
              <a:srgbClr val="00778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latin typeface="Franklin Gothic" panose="020B0604020202020204" charset="0"/>
                  <a:ea typeface="Libre Franklin"/>
                  <a:cs typeface="Libre Franklin"/>
                  <a:sym typeface="Libre Franklin"/>
                </a:rPr>
                <a:t>WORD RECOGNITION</a:t>
              </a:r>
              <a:endParaRPr sz="1800">
                <a:solidFill>
                  <a:srgbClr val="FFFFFF"/>
                </a:solidFill>
                <a:latin typeface="Franklin Gothic" panose="020B0604020202020204" charset="0"/>
                <a:ea typeface="Libre Franklin"/>
                <a:cs typeface="Libre Franklin"/>
                <a:sym typeface="Libre Franklin"/>
              </a:endParaRPr>
            </a:p>
          </p:txBody>
        </p:sp>
        <p:sp>
          <p:nvSpPr>
            <p:cNvPr id="625" name="Google Shape;625;p78"/>
            <p:cNvSpPr txBox="1"/>
            <p:nvPr/>
          </p:nvSpPr>
          <p:spPr>
            <a:xfrm>
              <a:off x="1306838" y="2323082"/>
              <a:ext cx="1678800" cy="512400"/>
            </a:xfrm>
            <a:prstGeom prst="rect">
              <a:avLst/>
            </a:prstGeom>
            <a:solidFill>
              <a:srgbClr val="007780"/>
            </a:solidFill>
            <a:ln>
              <a:noFill/>
            </a:ln>
          </p:spPr>
          <p:txBody>
            <a:bodyPr spcFirstLastPara="1" wrap="square" lIns="91425" tIns="91425" rIns="91425" bIns="91425" anchor="t" anchorCtr="0">
              <a:noAutofit/>
            </a:bodyPr>
            <a:lstStyle/>
            <a:p>
              <a:pPr marL="114300" lvl="0" indent="-114300" algn="l" rtl="0">
                <a:lnSpc>
                  <a:spcPct val="115000"/>
                </a:lnSpc>
                <a:spcBef>
                  <a:spcPts val="0"/>
                </a:spcBef>
                <a:spcAft>
                  <a:spcPts val="0"/>
                </a:spcAft>
                <a:buClr>
                  <a:schemeClr val="dk1"/>
                </a:buClr>
                <a:buSzPts val="1100"/>
                <a:buFont typeface="Arial"/>
                <a:buNone/>
              </a:pPr>
              <a:r>
                <a:rPr lang="en" sz="1600" dirty="0">
                  <a:solidFill>
                    <a:schemeClr val="lt1"/>
                  </a:solidFill>
                  <a:latin typeface="Franklin Gothic" panose="020B0604020202020204" charset="0"/>
                  <a:ea typeface="Libre Franklin"/>
                  <a:cs typeface="Libre Franklin"/>
                  <a:sym typeface="Libre Franklin"/>
                </a:rPr>
                <a:t>- Print Awareness</a:t>
              </a:r>
              <a:endParaRPr sz="1600" dirty="0">
                <a:solidFill>
                  <a:schemeClr val="lt1"/>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Clr>
                  <a:schemeClr val="dk1"/>
                </a:buClr>
                <a:buSzPts val="1100"/>
                <a:buFont typeface="Arial"/>
                <a:buNone/>
              </a:pPr>
              <a:r>
                <a:rPr lang="en" sz="1600" dirty="0">
                  <a:solidFill>
                    <a:schemeClr val="lt1"/>
                  </a:solidFill>
                  <a:latin typeface="Franklin Gothic" panose="020B0604020202020204" charset="0"/>
                  <a:ea typeface="Libre Franklin"/>
                  <a:cs typeface="Libre Franklin"/>
                  <a:sym typeface="Libre Franklin"/>
                </a:rPr>
                <a:t>- Phonological and Phonemic Awareness</a:t>
              </a:r>
              <a:endParaRPr sz="1600" dirty="0">
                <a:solidFill>
                  <a:schemeClr val="lt1"/>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Clr>
                  <a:schemeClr val="dk1"/>
                </a:buClr>
                <a:buSzPts val="1100"/>
                <a:buFont typeface="Arial"/>
                <a:buNone/>
              </a:pPr>
              <a:r>
                <a:rPr lang="en" sz="1600" dirty="0">
                  <a:solidFill>
                    <a:schemeClr val="lt1"/>
                  </a:solidFill>
                  <a:latin typeface="Franklin Gothic" panose="020B0604020202020204" charset="0"/>
                  <a:ea typeface="Libre Franklin"/>
                  <a:cs typeface="Libre Franklin"/>
                  <a:sym typeface="Libre Franklin"/>
                </a:rPr>
                <a:t>- Decoding (phonics, advanced phonics)</a:t>
              </a:r>
              <a:endParaRPr sz="1600" dirty="0">
                <a:solidFill>
                  <a:schemeClr val="lt1"/>
                </a:solidFill>
                <a:latin typeface="Franklin Gothic" panose="020B0604020202020204" charset="0"/>
                <a:ea typeface="Libre Franklin"/>
                <a:cs typeface="Libre Franklin"/>
                <a:sym typeface="Libre Franklin"/>
              </a:endParaRPr>
            </a:p>
            <a:p>
              <a:pPr marL="114300" lvl="0" indent="-114300" algn="l" rtl="0">
                <a:lnSpc>
                  <a:spcPct val="115000"/>
                </a:lnSpc>
                <a:spcBef>
                  <a:spcPts val="0"/>
                </a:spcBef>
                <a:spcAft>
                  <a:spcPts val="0"/>
                </a:spcAft>
                <a:buClr>
                  <a:schemeClr val="dk1"/>
                </a:buClr>
                <a:buSzPts val="1100"/>
                <a:buFont typeface="Arial"/>
                <a:buNone/>
              </a:pPr>
              <a:r>
                <a:rPr lang="en" sz="1600" dirty="0">
                  <a:solidFill>
                    <a:schemeClr val="lt1"/>
                  </a:solidFill>
                  <a:latin typeface="Franklin Gothic" panose="020B0604020202020204" charset="0"/>
                  <a:ea typeface="Libre Franklin"/>
                  <a:cs typeface="Libre Franklin"/>
                  <a:sym typeface="Libre Franklin"/>
                </a:rPr>
                <a:t>- Sight word recognition</a:t>
              </a:r>
              <a:endParaRPr sz="1600" dirty="0">
                <a:solidFill>
                  <a:srgbClr val="FFFFFF"/>
                </a:solidFill>
                <a:latin typeface="Franklin Gothic" panose="020B0604020202020204" charset="0"/>
                <a:ea typeface="Libre Franklin"/>
                <a:cs typeface="Libre Franklin"/>
                <a:sym typeface="Libre Franklin"/>
              </a:endParaRPr>
            </a:p>
          </p:txBody>
        </p:sp>
      </p:grpSp>
      <p:grpSp>
        <p:nvGrpSpPr>
          <p:cNvPr id="626" name="Google Shape;626;p78">
            <a:extLst>
              <a:ext uri="{C183D7F6-B498-43B3-948B-1728B52AA6E4}">
                <adec:decorative xmlns:adec="http://schemas.microsoft.com/office/drawing/2017/decorative" val="1"/>
              </a:ext>
            </a:extLst>
          </p:cNvPr>
          <p:cNvGrpSpPr/>
          <p:nvPr/>
        </p:nvGrpSpPr>
        <p:grpSpPr>
          <a:xfrm>
            <a:off x="5569145" y="1035392"/>
            <a:ext cx="3219387" cy="2925264"/>
            <a:chOff x="5015938" y="2013875"/>
            <a:chExt cx="3001200" cy="1569600"/>
          </a:xfrm>
        </p:grpSpPr>
        <p:sp>
          <p:nvSpPr>
            <p:cNvPr id="627" name="Google Shape;627;p78"/>
            <p:cNvSpPr/>
            <p:nvPr/>
          </p:nvSpPr>
          <p:spPr>
            <a:xfrm>
              <a:off x="5015938" y="2013875"/>
              <a:ext cx="3001200" cy="1569600"/>
            </a:xfrm>
            <a:prstGeom prst="round2DiagRect">
              <a:avLst>
                <a:gd name="adj1" fmla="val 0"/>
                <a:gd name="adj2" fmla="val 17764"/>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Franklin Gothic" panose="020B0604020202020204" charset="0"/>
              </a:endParaRPr>
            </a:p>
            <a:p>
              <a:pPr marL="0" lvl="0" indent="0" algn="l" rtl="0">
                <a:spcBef>
                  <a:spcPts val="0"/>
                </a:spcBef>
                <a:spcAft>
                  <a:spcPts val="0"/>
                </a:spcAft>
                <a:buNone/>
              </a:pPr>
              <a:endParaRPr sz="1600">
                <a:latin typeface="Franklin Gothic" panose="020B0604020202020204" charset="0"/>
              </a:endParaRPr>
            </a:p>
            <a:p>
              <a:pPr marL="0" lvl="0" indent="0" algn="l" rtl="0">
                <a:spcBef>
                  <a:spcPts val="0"/>
                </a:spcBef>
                <a:spcAft>
                  <a:spcPts val="0"/>
                </a:spcAft>
                <a:buNone/>
              </a:pPr>
              <a:endParaRPr sz="1600">
                <a:latin typeface="Franklin Gothic" panose="020B0604020202020204" charset="0"/>
              </a:endParaRPr>
            </a:p>
            <a:p>
              <a:pPr marL="0" lvl="0" indent="0" algn="l" rtl="0">
                <a:spcBef>
                  <a:spcPts val="0"/>
                </a:spcBef>
                <a:spcAft>
                  <a:spcPts val="0"/>
                </a:spcAft>
                <a:buNone/>
              </a:pPr>
              <a:endParaRPr sz="1600">
                <a:latin typeface="Franklin Gothic" panose="020B0604020202020204" charset="0"/>
              </a:endParaRPr>
            </a:p>
          </p:txBody>
        </p:sp>
        <p:sp>
          <p:nvSpPr>
            <p:cNvPr id="628" name="Google Shape;628;p78"/>
            <p:cNvSpPr txBox="1"/>
            <p:nvPr/>
          </p:nvSpPr>
          <p:spPr>
            <a:xfrm>
              <a:off x="5307987" y="2104813"/>
              <a:ext cx="2417100" cy="459900"/>
            </a:xfrm>
            <a:prstGeom prst="rect">
              <a:avLst/>
            </a:prstGeom>
            <a:solidFill>
              <a:srgbClr val="00206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latin typeface="Franklin Gothic" panose="020B0604020202020204" charset="0"/>
                  <a:ea typeface="Libre Franklin"/>
                  <a:cs typeface="Libre Franklin"/>
                  <a:sym typeface="Libre Franklin"/>
                </a:rPr>
                <a:t>READING</a:t>
              </a:r>
              <a:endParaRPr sz="1800" b="1">
                <a:solidFill>
                  <a:schemeClr val="lt1"/>
                </a:solidFill>
                <a:latin typeface="Franklin Gothic" panose="020B0604020202020204" charset="0"/>
                <a:ea typeface="Libre Franklin"/>
                <a:cs typeface="Libre Franklin"/>
                <a:sym typeface="Libre Franklin"/>
              </a:endParaRPr>
            </a:p>
            <a:p>
              <a:pPr marL="0" lvl="0" indent="0" algn="ctr" rtl="0">
                <a:spcBef>
                  <a:spcPts val="0"/>
                </a:spcBef>
                <a:spcAft>
                  <a:spcPts val="0"/>
                </a:spcAft>
                <a:buNone/>
              </a:pPr>
              <a:r>
                <a:rPr lang="en" sz="1800" b="1">
                  <a:solidFill>
                    <a:schemeClr val="lt1"/>
                  </a:solidFill>
                  <a:latin typeface="Franklin Gothic" panose="020B0604020202020204" charset="0"/>
                  <a:ea typeface="Libre Franklin"/>
                  <a:cs typeface="Libre Franklin"/>
                  <a:sym typeface="Libre Franklin"/>
                </a:rPr>
                <a:t>COMPREHENSION</a:t>
              </a:r>
              <a:endParaRPr sz="1200" b="1">
                <a:solidFill>
                  <a:srgbClr val="FFFFFF"/>
                </a:solidFill>
                <a:latin typeface="Franklin Gothic" panose="020B0604020202020204" charset="0"/>
                <a:ea typeface="Roboto"/>
                <a:cs typeface="Roboto"/>
                <a:sym typeface="Roboto"/>
              </a:endParaRPr>
            </a:p>
          </p:txBody>
        </p:sp>
        <p:sp>
          <p:nvSpPr>
            <p:cNvPr id="629" name="Google Shape;629;p78"/>
            <p:cNvSpPr txBox="1"/>
            <p:nvPr/>
          </p:nvSpPr>
          <p:spPr>
            <a:xfrm>
              <a:off x="5495571" y="2582037"/>
              <a:ext cx="2184000" cy="512400"/>
            </a:xfrm>
            <a:prstGeom prst="rect">
              <a:avLst/>
            </a:prstGeom>
            <a:solidFill>
              <a:srgbClr val="00206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2400">
                  <a:solidFill>
                    <a:srgbClr val="FFFFFF"/>
                  </a:solidFill>
                  <a:latin typeface="Franklin Gothic" panose="020B0604020202020204" charset="0"/>
                  <a:ea typeface="Libre Franklin"/>
                  <a:cs typeface="Libre Franklin"/>
                  <a:sym typeface="Libre Franklin"/>
                </a:rPr>
                <a:t>Ability to derive </a:t>
              </a:r>
              <a:r>
                <a:rPr lang="en" sz="2400">
                  <a:solidFill>
                    <a:schemeClr val="lt1"/>
                  </a:solidFill>
                  <a:latin typeface="Franklin Gothic" panose="020B0604020202020204" charset="0"/>
                  <a:ea typeface="Libre Franklin"/>
                  <a:cs typeface="Libre Franklin"/>
                  <a:sym typeface="Libre Franklin"/>
                </a:rPr>
                <a:t>meaning</a:t>
              </a:r>
              <a:r>
                <a:rPr lang="en" sz="2400">
                  <a:solidFill>
                    <a:srgbClr val="FFFFFF"/>
                  </a:solidFill>
                  <a:latin typeface="Franklin Gothic" panose="020B0604020202020204" charset="0"/>
                  <a:ea typeface="Libre Franklin"/>
                  <a:cs typeface="Libre Franklin"/>
                  <a:sym typeface="Libre Franklin"/>
                </a:rPr>
                <a:t> from text</a:t>
              </a:r>
              <a:endParaRPr sz="2400">
                <a:solidFill>
                  <a:srgbClr val="FFFFFF"/>
                </a:solidFill>
                <a:latin typeface="Franklin Gothic" panose="020B0604020202020204" charset="0"/>
                <a:ea typeface="Libre Franklin"/>
                <a:cs typeface="Libre Franklin"/>
                <a:sym typeface="Libre Franklin"/>
              </a:endParaRPr>
            </a:p>
          </p:txBody>
        </p:sp>
      </p:grpSp>
      <p:sp>
        <p:nvSpPr>
          <p:cNvPr id="630" name="Google Shape;630;p78">
            <a:extLst>
              <a:ext uri="{C183D7F6-B498-43B3-948B-1728B52AA6E4}">
                <adec:decorative xmlns:adec="http://schemas.microsoft.com/office/drawing/2017/decorative" val="1"/>
              </a:ext>
            </a:extLst>
          </p:cNvPr>
          <p:cNvSpPr/>
          <p:nvPr/>
        </p:nvSpPr>
        <p:spPr>
          <a:xfrm>
            <a:off x="2411273" y="2021015"/>
            <a:ext cx="799800" cy="831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78">
            <a:extLst>
              <a:ext uri="{C183D7F6-B498-43B3-948B-1728B52AA6E4}">
                <adec:decorative xmlns:adec="http://schemas.microsoft.com/office/drawing/2017/decorative" val="1"/>
              </a:ext>
            </a:extLst>
          </p:cNvPr>
          <p:cNvSpPr txBox="1"/>
          <p:nvPr/>
        </p:nvSpPr>
        <p:spPr>
          <a:xfrm>
            <a:off x="2496925" y="1803638"/>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002060"/>
                </a:solidFill>
                <a:latin typeface="Libre Franklin"/>
                <a:ea typeface="Libre Franklin"/>
                <a:cs typeface="Libre Franklin"/>
                <a:sym typeface="Libre Franklin"/>
              </a:rPr>
              <a:t>x</a:t>
            </a:r>
            <a:endParaRPr sz="6000" b="1">
              <a:solidFill>
                <a:srgbClr val="002060"/>
              </a:solidFill>
              <a:latin typeface="Libre Franklin"/>
              <a:ea typeface="Libre Franklin"/>
              <a:cs typeface="Libre Franklin"/>
              <a:sym typeface="Libre Franklin"/>
            </a:endParaRPr>
          </a:p>
        </p:txBody>
      </p:sp>
      <p:sp>
        <p:nvSpPr>
          <p:cNvPr id="632" name="Google Shape;632;p78">
            <a:extLst>
              <a:ext uri="{C183D7F6-B498-43B3-948B-1728B52AA6E4}">
                <adec:decorative xmlns:adec="http://schemas.microsoft.com/office/drawing/2017/decorative" val="1"/>
              </a:ext>
            </a:extLst>
          </p:cNvPr>
          <p:cNvSpPr/>
          <p:nvPr/>
        </p:nvSpPr>
        <p:spPr>
          <a:xfrm>
            <a:off x="5278748" y="2642965"/>
            <a:ext cx="799800" cy="831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78">
            <a:extLst>
              <a:ext uri="{C183D7F6-B498-43B3-948B-1728B52AA6E4}">
                <adec:decorative xmlns:adec="http://schemas.microsoft.com/office/drawing/2017/decorative" val="1"/>
              </a:ext>
            </a:extLst>
          </p:cNvPr>
          <p:cNvSpPr txBox="1"/>
          <p:nvPr/>
        </p:nvSpPr>
        <p:spPr>
          <a:xfrm>
            <a:off x="5364398" y="2514222"/>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dirty="0">
                <a:solidFill>
                  <a:srgbClr val="002060"/>
                </a:solidFill>
                <a:latin typeface="Libre Franklin"/>
                <a:ea typeface="Libre Franklin"/>
                <a:cs typeface="Libre Franklin"/>
                <a:sym typeface="Libre Franklin"/>
              </a:rPr>
              <a:t>=</a:t>
            </a:r>
            <a:endParaRPr sz="6000" b="1" dirty="0">
              <a:solidFill>
                <a:srgbClr val="002060"/>
              </a:solidFill>
              <a:latin typeface="Libre Franklin"/>
              <a:ea typeface="Libre Franklin"/>
              <a:cs typeface="Libre Franklin"/>
              <a:sym typeface="Libre Franklin"/>
            </a:endParaRPr>
          </a:p>
        </p:txBody>
      </p:sp>
      <p:sp>
        <p:nvSpPr>
          <p:cNvPr id="634" name="Google Shape;634;p78">
            <a:extLst>
              <a:ext uri="{C183D7F6-B498-43B3-948B-1728B52AA6E4}">
                <adec:decorative xmlns:adec="http://schemas.microsoft.com/office/drawing/2017/decorative" val="1"/>
              </a:ext>
            </a:extLst>
          </p:cNvPr>
          <p:cNvSpPr/>
          <p:nvPr/>
        </p:nvSpPr>
        <p:spPr>
          <a:xfrm>
            <a:off x="1031923" y="1999290"/>
            <a:ext cx="799800" cy="831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78">
            <a:extLst>
              <a:ext uri="{C183D7F6-B498-43B3-948B-1728B52AA6E4}">
                <adec:decorative xmlns:adec="http://schemas.microsoft.com/office/drawing/2017/decorative" val="1"/>
              </a:ext>
            </a:extLst>
          </p:cNvPr>
          <p:cNvSpPr txBox="1"/>
          <p:nvPr/>
        </p:nvSpPr>
        <p:spPr>
          <a:xfrm>
            <a:off x="1117575" y="1858113"/>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dirty="0">
                <a:solidFill>
                  <a:srgbClr val="002060"/>
                </a:solidFill>
                <a:latin typeface="Libre Franklin"/>
                <a:ea typeface="Libre Franklin"/>
                <a:cs typeface="Libre Franklin"/>
                <a:sym typeface="Libre Franklin"/>
              </a:rPr>
              <a:t>1</a:t>
            </a:r>
            <a:endParaRPr sz="6000" b="1" dirty="0">
              <a:solidFill>
                <a:srgbClr val="002060"/>
              </a:solidFill>
              <a:latin typeface="Libre Franklin"/>
              <a:ea typeface="Libre Franklin"/>
              <a:cs typeface="Libre Franklin"/>
              <a:sym typeface="Libre Franklin"/>
            </a:endParaRPr>
          </a:p>
        </p:txBody>
      </p:sp>
      <p:sp>
        <p:nvSpPr>
          <p:cNvPr id="636" name="Google Shape;636;p78">
            <a:extLst>
              <a:ext uri="{C183D7F6-B498-43B3-948B-1728B52AA6E4}">
                <adec:decorative xmlns:adec="http://schemas.microsoft.com/office/drawing/2017/decorative" val="1"/>
              </a:ext>
            </a:extLst>
          </p:cNvPr>
          <p:cNvSpPr/>
          <p:nvPr/>
        </p:nvSpPr>
        <p:spPr>
          <a:xfrm>
            <a:off x="3845023" y="1944815"/>
            <a:ext cx="799800" cy="831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78">
            <a:extLst>
              <a:ext uri="{C183D7F6-B498-43B3-948B-1728B52AA6E4}">
                <adec:decorative xmlns:adec="http://schemas.microsoft.com/office/drawing/2017/decorative" val="1"/>
              </a:ext>
            </a:extLst>
          </p:cNvPr>
          <p:cNvSpPr txBox="1"/>
          <p:nvPr/>
        </p:nvSpPr>
        <p:spPr>
          <a:xfrm>
            <a:off x="3983935" y="1803638"/>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dirty="0">
                <a:solidFill>
                  <a:srgbClr val="002060"/>
                </a:solidFill>
                <a:latin typeface="Libre Franklin"/>
                <a:ea typeface="Libre Franklin"/>
                <a:cs typeface="Libre Franklin"/>
                <a:sym typeface="Libre Franklin"/>
              </a:rPr>
              <a:t>1</a:t>
            </a:r>
            <a:endParaRPr sz="6000" b="1" dirty="0">
              <a:solidFill>
                <a:srgbClr val="002060"/>
              </a:solidFill>
              <a:latin typeface="Libre Franklin"/>
              <a:ea typeface="Libre Franklin"/>
              <a:cs typeface="Libre Franklin"/>
              <a:sym typeface="Libre Franklin"/>
            </a:endParaRPr>
          </a:p>
        </p:txBody>
      </p:sp>
      <p:sp>
        <p:nvSpPr>
          <p:cNvPr id="638" name="Google Shape;638;p78">
            <a:extLst>
              <a:ext uri="{C183D7F6-B498-43B3-948B-1728B52AA6E4}">
                <adec:decorative xmlns:adec="http://schemas.microsoft.com/office/drawing/2017/decorative" val="1"/>
              </a:ext>
            </a:extLst>
          </p:cNvPr>
          <p:cNvSpPr/>
          <p:nvPr/>
        </p:nvSpPr>
        <p:spPr>
          <a:xfrm>
            <a:off x="7835673" y="2993490"/>
            <a:ext cx="799800" cy="831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78">
            <a:extLst>
              <a:ext uri="{C183D7F6-B498-43B3-948B-1728B52AA6E4}">
                <adec:decorative xmlns:adec="http://schemas.microsoft.com/office/drawing/2017/decorative" val="1"/>
              </a:ext>
            </a:extLst>
          </p:cNvPr>
          <p:cNvSpPr txBox="1"/>
          <p:nvPr/>
        </p:nvSpPr>
        <p:spPr>
          <a:xfrm>
            <a:off x="7950307" y="2830590"/>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dirty="0">
                <a:solidFill>
                  <a:srgbClr val="002060"/>
                </a:solidFill>
                <a:latin typeface="Libre Franklin"/>
                <a:ea typeface="Libre Franklin"/>
                <a:cs typeface="Libre Franklin"/>
                <a:sym typeface="Libre Franklin"/>
              </a:rPr>
              <a:t>1</a:t>
            </a:r>
            <a:endParaRPr sz="6000" b="1" dirty="0">
              <a:solidFill>
                <a:srgbClr val="002060"/>
              </a:solidFill>
              <a:latin typeface="Libre Franklin"/>
              <a:ea typeface="Libre Franklin"/>
              <a:cs typeface="Libre Franklin"/>
              <a:sym typeface="Libre Franklin"/>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646" name="Google Shape;646;p7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601175" y="66125"/>
            <a:ext cx="7780849" cy="4186375"/>
          </a:xfrm>
          <a:prstGeom prst="rect">
            <a:avLst/>
          </a:prstGeom>
          <a:noFill/>
          <a:ln>
            <a:noFill/>
          </a:ln>
        </p:spPr>
      </p:pic>
      <p:pic>
        <p:nvPicPr>
          <p:cNvPr id="647" name="Google Shape;647;p79" descr="Scarbourough’s Rope weaves together discrete skills needed for skilled reading. It not only describes what the students or grownup brain does or uses while reading, it also can help teachers narrow down what a student needs when they struggle. Think of Scarborough's Rope, which shows two strands (Language Comprehension and Word Recognition) as a two strands weaving together to form a skilled reader.&#10;">
            <a:extLst>
              <a:ext uri="{C183D7F6-B498-43B3-948B-1728B52AA6E4}">
                <adec:decorative xmlns:adec="http://schemas.microsoft.com/office/drawing/2017/decorative" val="0"/>
              </a:ext>
            </a:extLst>
          </p:cNvPr>
          <p:cNvPicPr preferRelativeResize="0"/>
          <p:nvPr/>
        </p:nvPicPr>
        <p:blipFill rotWithShape="1">
          <a:blip r:embed="rId4">
            <a:alphaModFix/>
          </a:blip>
          <a:srcRect r="37663"/>
          <a:stretch/>
        </p:blipFill>
        <p:spPr>
          <a:xfrm rot="-5400000">
            <a:off x="-550712" y="1419262"/>
            <a:ext cx="2948600" cy="1622725"/>
          </a:xfrm>
          <a:prstGeom prst="rect">
            <a:avLst/>
          </a:prstGeom>
          <a:noFill/>
          <a:ln>
            <a:noFill/>
          </a:ln>
        </p:spPr>
      </p:pic>
      <p:pic>
        <p:nvPicPr>
          <p:cNvPr id="648" name="Google Shape;648;p79">
            <a:extLst>
              <a:ext uri="{C183D7F6-B498-43B3-948B-1728B52AA6E4}">
                <adec:decorative xmlns:adec="http://schemas.microsoft.com/office/drawing/2017/decorative" val="1"/>
              </a:ext>
            </a:extLst>
          </p:cNvPr>
          <p:cNvPicPr preferRelativeResize="0"/>
          <p:nvPr/>
        </p:nvPicPr>
        <p:blipFill rotWithShape="1">
          <a:blip r:embed="rId4">
            <a:alphaModFix/>
          </a:blip>
          <a:srcRect l="61913"/>
          <a:stretch/>
        </p:blipFill>
        <p:spPr>
          <a:xfrm>
            <a:off x="7524800" y="2665700"/>
            <a:ext cx="1375124" cy="1238625"/>
          </a:xfrm>
          <a:prstGeom prst="rect">
            <a:avLst/>
          </a:prstGeom>
          <a:noFill/>
          <a:ln>
            <a:noFill/>
          </a:ln>
        </p:spPr>
      </p:pic>
      <p:sp>
        <p:nvSpPr>
          <p:cNvPr id="3" name="Title 2">
            <a:extLst>
              <a:ext uri="{FF2B5EF4-FFF2-40B4-BE49-F238E27FC236}">
                <a16:creationId xmlns:a16="http://schemas.microsoft.com/office/drawing/2014/main" id="{E03C5268-AAB7-9559-616F-6781C3E96ADF}"/>
              </a:ext>
              <a:ext uri="{C183D7F6-B498-43B3-948B-1728B52AA6E4}">
                <adec:decorative xmlns:adec="http://schemas.microsoft.com/office/drawing/2017/decorative" val="1"/>
              </a:ext>
            </a:extLst>
          </p:cNvPr>
          <p:cNvSpPr>
            <a:spLocks noGrp="1"/>
          </p:cNvSpPr>
          <p:nvPr>
            <p:ph type="title"/>
          </p:nvPr>
        </p:nvSpPr>
        <p:spPr>
          <a:xfrm>
            <a:off x="628650" y="-994200"/>
            <a:ext cx="7886700" cy="994200"/>
          </a:xfrm>
        </p:spPr>
        <p:txBody>
          <a:bodyPr spcFirstLastPara="1" wrap="square" lIns="68575" tIns="34275" rIns="68575" bIns="34275" anchor="b" anchorCtr="0">
            <a:normAutofit/>
          </a:bodyPr>
          <a:lstStyle/>
          <a:p>
            <a:r>
              <a:rPr lang="en-US" sz="1400" dirty="0"/>
              <a:t>Scarborough’s Rope and the Simple View of Reading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pic>
        <p:nvPicPr>
          <p:cNvPr id="655" name="Google Shape;655;p80" descr="This slide defines the components of Scarborough's Rope.&#10;&#10;These are the oral language comprehension components:&#10;Background Knowledge - facts and concepts&#10;Vocabulary Knoweldge - breadth, precision&#10;Language Structures - syntax, semantics&#10;Verbal Reasoning - inference and metaphor&#10;Literacy Knowledge - print concepts&#10;&#10;These are the Word Recognition Components:&#10;Phonological Awareness - syllables and phonemes&#10;Decoding and spelling - letter-sound correspondence&#10;Sight Recognition - of familiar &#10;&#10;The two strands of language comprehension and word recognition come together to build skilled readers. ">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863100" y="211550"/>
            <a:ext cx="7417800" cy="3991025"/>
          </a:xfrm>
          <a:prstGeom prst="rect">
            <a:avLst/>
          </a:prstGeom>
          <a:noFill/>
          <a:ln>
            <a:noFill/>
          </a:ln>
        </p:spPr>
      </p:pic>
      <p:sp>
        <p:nvSpPr>
          <p:cNvPr id="656" name="Google Shape;656;p80">
            <a:extLst>
              <a:ext uri="{C183D7F6-B498-43B3-948B-1728B52AA6E4}">
                <adec:decorative xmlns:adec="http://schemas.microsoft.com/office/drawing/2017/decorative" val="1"/>
              </a:ext>
            </a:extLst>
          </p:cNvPr>
          <p:cNvSpPr txBox="1"/>
          <p:nvPr/>
        </p:nvSpPr>
        <p:spPr>
          <a:xfrm>
            <a:off x="39150" y="1104001"/>
            <a:ext cx="1244700" cy="22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5C9692"/>
                </a:solidFill>
                <a:latin typeface="Libre Franklin"/>
                <a:ea typeface="Libre Franklin"/>
                <a:cs typeface="Libre Franklin"/>
                <a:sym typeface="Libre Franklin"/>
              </a:rPr>
              <a:t>breadth, precision, links, etc.</a:t>
            </a:r>
            <a:endParaRPr sz="700" b="1">
              <a:solidFill>
                <a:srgbClr val="5C9692"/>
              </a:solidFill>
              <a:latin typeface="Libre Franklin"/>
              <a:ea typeface="Libre Franklin"/>
              <a:cs typeface="Libre Franklin"/>
              <a:sym typeface="Libre Franklin"/>
            </a:endParaRPr>
          </a:p>
        </p:txBody>
      </p:sp>
      <p:sp>
        <p:nvSpPr>
          <p:cNvPr id="657" name="Google Shape;657;p80">
            <a:extLst>
              <a:ext uri="{C183D7F6-B498-43B3-948B-1728B52AA6E4}">
                <adec:decorative xmlns:adec="http://schemas.microsoft.com/office/drawing/2017/decorative" val="1"/>
              </a:ext>
            </a:extLst>
          </p:cNvPr>
          <p:cNvSpPr/>
          <p:nvPr/>
        </p:nvSpPr>
        <p:spPr>
          <a:xfrm>
            <a:off x="66600" y="1155025"/>
            <a:ext cx="1189800" cy="317400"/>
          </a:xfrm>
          <a:prstGeom prst="roundRect">
            <a:avLst>
              <a:gd name="adj" fmla="val 16667"/>
            </a:avLst>
          </a:prstGeom>
          <a:noFill/>
          <a:ln w="9525" cap="flat" cmpd="sng">
            <a:solidFill>
              <a:srgbClr val="5C969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658" name="Google Shape;658;p80">
            <a:extLst>
              <a:ext uri="{C183D7F6-B498-43B3-948B-1728B52AA6E4}">
                <adec:decorative xmlns:adec="http://schemas.microsoft.com/office/drawing/2017/decorative" val="1"/>
              </a:ext>
            </a:extLst>
          </p:cNvPr>
          <p:cNvSpPr/>
          <p:nvPr/>
        </p:nvSpPr>
        <p:spPr>
          <a:xfrm>
            <a:off x="66600" y="1472425"/>
            <a:ext cx="1189800" cy="317400"/>
          </a:xfrm>
          <a:prstGeom prst="roundRect">
            <a:avLst>
              <a:gd name="adj" fmla="val 16667"/>
            </a:avLst>
          </a:prstGeom>
          <a:no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659" name="Google Shape;659;p80">
            <a:extLst>
              <a:ext uri="{C183D7F6-B498-43B3-948B-1728B52AA6E4}">
                <adec:decorative xmlns:adec="http://schemas.microsoft.com/office/drawing/2017/decorative" val="1"/>
              </a:ext>
            </a:extLst>
          </p:cNvPr>
          <p:cNvSpPr txBox="1"/>
          <p:nvPr/>
        </p:nvSpPr>
        <p:spPr>
          <a:xfrm>
            <a:off x="12600" y="856350"/>
            <a:ext cx="1297800" cy="14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dirty="0">
                <a:solidFill>
                  <a:srgbClr val="134F5C"/>
                </a:solidFill>
                <a:latin typeface="Libre Franklin"/>
                <a:ea typeface="Libre Franklin"/>
                <a:cs typeface="Libre Franklin"/>
                <a:sym typeface="Libre Franklin"/>
              </a:rPr>
              <a:t>facts, concepts, etc.</a:t>
            </a:r>
            <a:endParaRPr sz="700" b="1" dirty="0">
              <a:solidFill>
                <a:srgbClr val="134F5C"/>
              </a:solidFill>
              <a:latin typeface="Libre Franklin"/>
              <a:ea typeface="Libre Franklin"/>
              <a:cs typeface="Libre Franklin"/>
              <a:sym typeface="Libre Franklin"/>
            </a:endParaRPr>
          </a:p>
        </p:txBody>
      </p:sp>
      <p:sp>
        <p:nvSpPr>
          <p:cNvPr id="660" name="Google Shape;660;p80">
            <a:extLst>
              <a:ext uri="{C183D7F6-B498-43B3-948B-1728B52AA6E4}">
                <adec:decorative xmlns:adec="http://schemas.microsoft.com/office/drawing/2017/decorative" val="1"/>
              </a:ext>
            </a:extLst>
          </p:cNvPr>
          <p:cNvSpPr txBox="1"/>
          <p:nvPr/>
        </p:nvSpPr>
        <p:spPr>
          <a:xfrm>
            <a:off x="12600" y="1430848"/>
            <a:ext cx="1244700" cy="3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44546A"/>
                </a:solidFill>
                <a:latin typeface="Libre Franklin"/>
                <a:ea typeface="Libre Franklin"/>
                <a:cs typeface="Libre Franklin"/>
                <a:sym typeface="Libre Franklin"/>
              </a:rPr>
              <a:t>syntax, </a:t>
            </a:r>
            <a:endParaRPr sz="900" b="1">
              <a:solidFill>
                <a:srgbClr val="44546A"/>
              </a:solidFill>
              <a:latin typeface="Libre Franklin"/>
              <a:ea typeface="Libre Franklin"/>
              <a:cs typeface="Libre Franklin"/>
              <a:sym typeface="Libre Franklin"/>
            </a:endParaRPr>
          </a:p>
          <a:p>
            <a:pPr marL="0" lvl="0" indent="0" algn="l" rtl="0">
              <a:spcBef>
                <a:spcPts val="0"/>
              </a:spcBef>
              <a:spcAft>
                <a:spcPts val="0"/>
              </a:spcAft>
              <a:buNone/>
            </a:pPr>
            <a:r>
              <a:rPr lang="en" sz="900" b="1">
                <a:solidFill>
                  <a:srgbClr val="44546A"/>
                </a:solidFill>
                <a:latin typeface="Libre Franklin"/>
                <a:ea typeface="Libre Franklin"/>
                <a:cs typeface="Libre Franklin"/>
                <a:sym typeface="Libre Franklin"/>
              </a:rPr>
              <a:t>semantics, etc.</a:t>
            </a:r>
            <a:endParaRPr sz="700" b="1">
              <a:solidFill>
                <a:srgbClr val="44546A"/>
              </a:solidFill>
              <a:latin typeface="Libre Franklin"/>
              <a:ea typeface="Libre Franklin"/>
              <a:cs typeface="Libre Franklin"/>
              <a:sym typeface="Libre Franklin"/>
            </a:endParaRPr>
          </a:p>
        </p:txBody>
      </p:sp>
      <p:sp>
        <p:nvSpPr>
          <p:cNvPr id="661" name="Google Shape;661;p80">
            <a:extLst>
              <a:ext uri="{C183D7F6-B498-43B3-948B-1728B52AA6E4}">
                <adec:decorative xmlns:adec="http://schemas.microsoft.com/office/drawing/2017/decorative" val="1"/>
              </a:ext>
            </a:extLst>
          </p:cNvPr>
          <p:cNvSpPr txBox="1"/>
          <p:nvPr/>
        </p:nvSpPr>
        <p:spPr>
          <a:xfrm>
            <a:off x="12600" y="1748475"/>
            <a:ext cx="1244700" cy="14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64B7CC"/>
                </a:solidFill>
                <a:latin typeface="Libre Franklin"/>
                <a:ea typeface="Libre Franklin"/>
                <a:cs typeface="Libre Franklin"/>
                <a:sym typeface="Libre Franklin"/>
              </a:rPr>
              <a:t>Inference, metaphor, etc.</a:t>
            </a:r>
            <a:endParaRPr sz="700" b="1">
              <a:solidFill>
                <a:srgbClr val="64B7CC"/>
              </a:solidFill>
              <a:latin typeface="Libre Franklin"/>
              <a:ea typeface="Libre Franklin"/>
              <a:cs typeface="Libre Franklin"/>
              <a:sym typeface="Libre Franklin"/>
            </a:endParaRPr>
          </a:p>
        </p:txBody>
      </p:sp>
      <p:sp>
        <p:nvSpPr>
          <p:cNvPr id="662" name="Google Shape;662;p80">
            <a:extLst>
              <a:ext uri="{C183D7F6-B498-43B3-948B-1728B52AA6E4}">
                <adec:decorative xmlns:adec="http://schemas.microsoft.com/office/drawing/2017/decorative" val="1"/>
              </a:ext>
            </a:extLst>
          </p:cNvPr>
          <p:cNvSpPr txBox="1"/>
          <p:nvPr/>
        </p:nvSpPr>
        <p:spPr>
          <a:xfrm>
            <a:off x="12600" y="2046701"/>
            <a:ext cx="1244700" cy="22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8C9746"/>
                </a:solidFill>
                <a:latin typeface="Libre Franklin"/>
                <a:ea typeface="Libre Franklin"/>
                <a:cs typeface="Libre Franklin"/>
                <a:sym typeface="Libre Franklin"/>
              </a:rPr>
              <a:t>print concepts, genres, etc.</a:t>
            </a:r>
            <a:endParaRPr sz="700" b="1">
              <a:solidFill>
                <a:srgbClr val="8C9746"/>
              </a:solidFill>
              <a:latin typeface="Libre Franklin"/>
              <a:ea typeface="Libre Franklin"/>
              <a:cs typeface="Libre Franklin"/>
              <a:sym typeface="Libre Franklin"/>
            </a:endParaRPr>
          </a:p>
        </p:txBody>
      </p:sp>
      <p:sp>
        <p:nvSpPr>
          <p:cNvPr id="663" name="Google Shape;663;p80">
            <a:extLst>
              <a:ext uri="{C183D7F6-B498-43B3-948B-1728B52AA6E4}">
                <adec:decorative xmlns:adec="http://schemas.microsoft.com/office/drawing/2017/decorative" val="1"/>
              </a:ext>
            </a:extLst>
          </p:cNvPr>
          <p:cNvSpPr/>
          <p:nvPr/>
        </p:nvSpPr>
        <p:spPr>
          <a:xfrm>
            <a:off x="66600" y="1789825"/>
            <a:ext cx="1189800" cy="317400"/>
          </a:xfrm>
          <a:prstGeom prst="roundRect">
            <a:avLst>
              <a:gd name="adj" fmla="val 16667"/>
            </a:avLst>
          </a:prstGeom>
          <a:noFill/>
          <a:ln w="9525" cap="flat" cmpd="sng">
            <a:solidFill>
              <a:srgbClr val="64B7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664" name="Google Shape;664;p80">
            <a:extLst>
              <a:ext uri="{C183D7F6-B498-43B3-948B-1728B52AA6E4}">
                <adec:decorative xmlns:adec="http://schemas.microsoft.com/office/drawing/2017/decorative" val="1"/>
              </a:ext>
            </a:extLst>
          </p:cNvPr>
          <p:cNvSpPr/>
          <p:nvPr/>
        </p:nvSpPr>
        <p:spPr>
          <a:xfrm>
            <a:off x="66600" y="2107213"/>
            <a:ext cx="1189800" cy="317400"/>
          </a:xfrm>
          <a:prstGeom prst="roundRect">
            <a:avLst>
              <a:gd name="adj" fmla="val 16667"/>
            </a:avLst>
          </a:prstGeom>
          <a:noFill/>
          <a:ln w="9525" cap="flat" cmpd="sng">
            <a:solidFill>
              <a:srgbClr val="8C974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665" name="Google Shape;665;p80">
            <a:extLst>
              <a:ext uri="{C183D7F6-B498-43B3-948B-1728B52AA6E4}">
                <adec:decorative xmlns:adec="http://schemas.microsoft.com/office/drawing/2017/decorative" val="1"/>
              </a:ext>
            </a:extLst>
          </p:cNvPr>
          <p:cNvSpPr/>
          <p:nvPr/>
        </p:nvSpPr>
        <p:spPr>
          <a:xfrm>
            <a:off x="66600" y="907700"/>
            <a:ext cx="1189800" cy="224700"/>
          </a:xfrm>
          <a:prstGeom prst="roundRect">
            <a:avLst>
              <a:gd name="adj" fmla="val 16667"/>
            </a:avLst>
          </a:prstGeom>
          <a:noFill/>
          <a:ln w="9525" cap="flat" cmpd="sng">
            <a:solidFill>
              <a:srgbClr val="134F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666" name="Google Shape;666;p80">
            <a:extLst>
              <a:ext uri="{C183D7F6-B498-43B3-948B-1728B52AA6E4}">
                <adec:decorative xmlns:adec="http://schemas.microsoft.com/office/drawing/2017/decorative" val="1"/>
              </a:ext>
            </a:extLst>
          </p:cNvPr>
          <p:cNvSpPr txBox="1"/>
          <p:nvPr/>
        </p:nvSpPr>
        <p:spPr>
          <a:xfrm>
            <a:off x="12600" y="2930436"/>
            <a:ext cx="1244700" cy="36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chemeClr val="accent4"/>
                </a:solidFill>
                <a:latin typeface="Libre Franklin"/>
                <a:ea typeface="Libre Franklin"/>
                <a:cs typeface="Libre Franklin"/>
                <a:sym typeface="Libre Franklin"/>
              </a:rPr>
              <a:t>syllables, </a:t>
            </a:r>
            <a:endParaRPr sz="900" b="1">
              <a:solidFill>
                <a:schemeClr val="accent4"/>
              </a:solidFill>
              <a:latin typeface="Libre Franklin"/>
              <a:ea typeface="Libre Franklin"/>
              <a:cs typeface="Libre Franklin"/>
              <a:sym typeface="Libre Franklin"/>
            </a:endParaRPr>
          </a:p>
          <a:p>
            <a:pPr marL="0" lvl="0" indent="0" algn="l" rtl="0">
              <a:spcBef>
                <a:spcPts val="0"/>
              </a:spcBef>
              <a:spcAft>
                <a:spcPts val="0"/>
              </a:spcAft>
              <a:buNone/>
            </a:pPr>
            <a:r>
              <a:rPr lang="en" sz="900" b="1">
                <a:solidFill>
                  <a:schemeClr val="accent4"/>
                </a:solidFill>
                <a:latin typeface="Libre Franklin"/>
                <a:ea typeface="Libre Franklin"/>
                <a:cs typeface="Libre Franklin"/>
                <a:sym typeface="Libre Franklin"/>
              </a:rPr>
              <a:t>phonemes, etc.</a:t>
            </a:r>
            <a:endParaRPr sz="900" b="1">
              <a:solidFill>
                <a:schemeClr val="accent4"/>
              </a:solidFill>
              <a:latin typeface="Libre Franklin"/>
              <a:ea typeface="Libre Franklin"/>
              <a:cs typeface="Libre Franklin"/>
              <a:sym typeface="Libre Franklin"/>
            </a:endParaRPr>
          </a:p>
        </p:txBody>
      </p:sp>
      <p:sp>
        <p:nvSpPr>
          <p:cNvPr id="667" name="Google Shape;667;p80">
            <a:extLst>
              <a:ext uri="{C183D7F6-B498-43B3-948B-1728B52AA6E4}">
                <adec:decorative xmlns:adec="http://schemas.microsoft.com/office/drawing/2017/decorative" val="1"/>
              </a:ext>
            </a:extLst>
          </p:cNvPr>
          <p:cNvSpPr/>
          <p:nvPr/>
        </p:nvSpPr>
        <p:spPr>
          <a:xfrm>
            <a:off x="40050" y="3318950"/>
            <a:ext cx="1189800" cy="317400"/>
          </a:xfrm>
          <a:prstGeom prst="roundRect">
            <a:avLst>
              <a:gd name="adj" fmla="val 16667"/>
            </a:avLst>
          </a:prstGeom>
          <a:no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E69138"/>
              </a:solidFill>
              <a:latin typeface="Libre Franklin"/>
              <a:ea typeface="Libre Franklin"/>
              <a:cs typeface="Libre Franklin"/>
              <a:sym typeface="Libre Franklin"/>
            </a:endParaRPr>
          </a:p>
        </p:txBody>
      </p:sp>
      <p:sp>
        <p:nvSpPr>
          <p:cNvPr id="668" name="Google Shape;668;p80">
            <a:extLst>
              <a:ext uri="{C183D7F6-B498-43B3-948B-1728B52AA6E4}">
                <adec:decorative xmlns:adec="http://schemas.microsoft.com/office/drawing/2017/decorative" val="1"/>
              </a:ext>
            </a:extLst>
          </p:cNvPr>
          <p:cNvSpPr/>
          <p:nvPr/>
        </p:nvSpPr>
        <p:spPr>
          <a:xfrm>
            <a:off x="40050" y="3636350"/>
            <a:ext cx="1189800" cy="317400"/>
          </a:xfrm>
          <a:prstGeom prst="roundRect">
            <a:avLst>
              <a:gd name="adj" fmla="val 16667"/>
            </a:avLst>
          </a:prstGeom>
          <a:noFill/>
          <a:ln w="952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669" name="Google Shape;669;p80">
            <a:extLst>
              <a:ext uri="{C183D7F6-B498-43B3-948B-1728B52AA6E4}">
                <adec:decorative xmlns:adec="http://schemas.microsoft.com/office/drawing/2017/decorative" val="1"/>
              </a:ext>
            </a:extLst>
          </p:cNvPr>
          <p:cNvSpPr/>
          <p:nvPr/>
        </p:nvSpPr>
        <p:spPr>
          <a:xfrm>
            <a:off x="40050" y="2989400"/>
            <a:ext cx="1189800" cy="317400"/>
          </a:xfrm>
          <a:prstGeom prst="roundRect">
            <a:avLst>
              <a:gd name="adj" fmla="val 16667"/>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670" name="Google Shape;670;p80">
            <a:extLst>
              <a:ext uri="{C183D7F6-B498-43B3-948B-1728B52AA6E4}">
                <adec:decorative xmlns:adec="http://schemas.microsoft.com/office/drawing/2017/decorative" val="1"/>
              </a:ext>
            </a:extLst>
          </p:cNvPr>
          <p:cNvSpPr txBox="1"/>
          <p:nvPr/>
        </p:nvSpPr>
        <p:spPr>
          <a:xfrm>
            <a:off x="12600" y="3267563"/>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solidFill>
                  <a:srgbClr val="E69138"/>
                </a:solidFill>
                <a:latin typeface="Libre Franklin"/>
                <a:ea typeface="Libre Franklin"/>
                <a:cs typeface="Libre Franklin"/>
                <a:sym typeface="Libre Franklin"/>
              </a:rPr>
              <a:t>letter-sound</a:t>
            </a:r>
            <a:endParaRPr sz="900" b="1">
              <a:solidFill>
                <a:srgbClr val="E69138"/>
              </a:solidFill>
              <a:latin typeface="Libre Franklin"/>
              <a:ea typeface="Libre Franklin"/>
              <a:cs typeface="Libre Franklin"/>
              <a:sym typeface="Libre Franklin"/>
            </a:endParaRPr>
          </a:p>
          <a:p>
            <a:pPr marL="0" lvl="0" indent="0" algn="l" rtl="0">
              <a:spcBef>
                <a:spcPts val="0"/>
              </a:spcBef>
              <a:spcAft>
                <a:spcPts val="0"/>
              </a:spcAft>
              <a:buNone/>
            </a:pPr>
            <a:r>
              <a:rPr lang="en" sz="900" b="1">
                <a:solidFill>
                  <a:srgbClr val="E69138"/>
                </a:solidFill>
                <a:latin typeface="Libre Franklin"/>
                <a:ea typeface="Libre Franklin"/>
                <a:cs typeface="Libre Franklin"/>
                <a:sym typeface="Libre Franklin"/>
              </a:rPr>
              <a:t>correspondence</a:t>
            </a:r>
            <a:endParaRPr sz="900" b="1">
              <a:solidFill>
                <a:srgbClr val="E69138"/>
              </a:solidFill>
              <a:latin typeface="Libre Franklin"/>
              <a:ea typeface="Libre Franklin"/>
              <a:cs typeface="Libre Franklin"/>
              <a:sym typeface="Libre Franklin"/>
            </a:endParaRPr>
          </a:p>
        </p:txBody>
      </p:sp>
      <p:sp>
        <p:nvSpPr>
          <p:cNvPr id="671" name="Google Shape;671;p80">
            <a:extLst>
              <a:ext uri="{C183D7F6-B498-43B3-948B-1728B52AA6E4}">
                <adec:decorative xmlns:adec="http://schemas.microsoft.com/office/drawing/2017/decorative" val="1"/>
              </a:ext>
            </a:extLst>
          </p:cNvPr>
          <p:cNvSpPr txBox="1"/>
          <p:nvPr/>
        </p:nvSpPr>
        <p:spPr>
          <a:xfrm>
            <a:off x="12600" y="3633500"/>
            <a:ext cx="3000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solidFill>
                  <a:srgbClr val="A61C00"/>
                </a:solidFill>
                <a:latin typeface="Libre Franklin"/>
                <a:ea typeface="Libre Franklin"/>
                <a:cs typeface="Libre Franklin"/>
                <a:sym typeface="Libre Franklin"/>
              </a:rPr>
              <a:t>of familiar words</a:t>
            </a:r>
            <a:endParaRPr sz="900" b="1">
              <a:solidFill>
                <a:srgbClr val="A61C00"/>
              </a:solidFill>
              <a:latin typeface="Libre Franklin"/>
              <a:ea typeface="Libre Franklin"/>
              <a:cs typeface="Libre Franklin"/>
              <a:sym typeface="Libre Franklin"/>
            </a:endParaRPr>
          </a:p>
        </p:txBody>
      </p:sp>
      <p:sp>
        <p:nvSpPr>
          <p:cNvPr id="2" name="Title 1">
            <a:extLst>
              <a:ext uri="{FF2B5EF4-FFF2-40B4-BE49-F238E27FC236}">
                <a16:creationId xmlns:a16="http://schemas.microsoft.com/office/drawing/2014/main" id="{6DBDC824-46A3-C98C-84B4-B4611B3A7974}"/>
              </a:ext>
              <a:ext uri="{C183D7F6-B498-43B3-948B-1728B52AA6E4}">
                <adec:decorative xmlns:adec="http://schemas.microsoft.com/office/drawing/2017/decorative" val="1"/>
              </a:ext>
            </a:extLst>
          </p:cNvPr>
          <p:cNvSpPr>
            <a:spLocks noGrp="1"/>
          </p:cNvSpPr>
          <p:nvPr>
            <p:ph type="title"/>
          </p:nvPr>
        </p:nvSpPr>
        <p:spPr>
          <a:xfrm>
            <a:off x="628650" y="-994200"/>
            <a:ext cx="7886700" cy="994200"/>
          </a:xfrm>
        </p:spPr>
        <p:txBody>
          <a:bodyPr spcFirstLastPara="1" wrap="square" lIns="68575" tIns="34275" rIns="68575" bIns="34275" anchor="b" anchorCtr="0">
            <a:normAutofit/>
          </a:bodyPr>
          <a:lstStyle/>
          <a:p>
            <a:r>
              <a:rPr lang="en-US" sz="1400" dirty="0"/>
              <a:t>Scarborough’s Rope and the Simple View of Reading, continued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4"/>
          <p:cNvSpPr txBox="1">
            <a:spLocks noGrp="1"/>
          </p:cNvSpPr>
          <p:nvPr>
            <p:ph type="title"/>
          </p:nvPr>
        </p:nvSpPr>
        <p:spPr>
          <a:xfrm>
            <a:off x="131100" y="-17450"/>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Series Goals:</a:t>
            </a:r>
            <a:endParaRPr b="1" dirty="0">
              <a:latin typeface="Franklin Gothic"/>
              <a:ea typeface="Franklin Gothic"/>
              <a:cs typeface="Franklin Gothic"/>
              <a:sym typeface="Franklin Gothic"/>
            </a:endParaRPr>
          </a:p>
        </p:txBody>
      </p:sp>
      <p:sp>
        <p:nvSpPr>
          <p:cNvPr id="191" name="Google Shape;191;p34"/>
          <p:cNvSpPr txBox="1"/>
          <p:nvPr/>
        </p:nvSpPr>
        <p:spPr>
          <a:xfrm>
            <a:off x="628650" y="1294200"/>
            <a:ext cx="7886700" cy="25551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SzPts val="2200"/>
              <a:buFont typeface="Libre Franklin"/>
              <a:buAutoNum type="arabicPeriod"/>
            </a:pPr>
            <a:r>
              <a:rPr lang="en" sz="2200" dirty="0">
                <a:latin typeface="Franklin Gothic"/>
                <a:ea typeface="Franklin Gothic"/>
                <a:cs typeface="Franklin Gothic"/>
                <a:sym typeface="Franklin Gothic"/>
              </a:rPr>
              <a:t>Learn what research says about supporting skilled adolescent reading of </a:t>
            </a:r>
            <a:r>
              <a:rPr lang="en" sz="2200" b="1" dirty="0">
                <a:latin typeface="Franklin Gothic"/>
                <a:ea typeface="Franklin Gothic"/>
                <a:cs typeface="Franklin Gothic"/>
                <a:sym typeface="Franklin Gothic"/>
              </a:rPr>
              <a:t>complex, grade-level texts</a:t>
            </a:r>
            <a:r>
              <a:rPr lang="en" sz="2200" dirty="0">
                <a:latin typeface="Franklin Gothic"/>
                <a:ea typeface="Franklin Gothic"/>
                <a:cs typeface="Franklin Gothic"/>
                <a:sym typeface="Franklin Gothic"/>
              </a:rPr>
              <a:t>. </a:t>
            </a:r>
            <a:endParaRPr sz="2200" dirty="0">
              <a:latin typeface="Franklin Gothic"/>
              <a:ea typeface="Franklin Gothic"/>
              <a:cs typeface="Franklin Gothic"/>
              <a:sym typeface="Franklin Gothic"/>
            </a:endParaRPr>
          </a:p>
          <a:p>
            <a:pPr marL="0" lvl="0" indent="0" algn="l" rtl="0">
              <a:spcBef>
                <a:spcPts val="0"/>
              </a:spcBef>
              <a:spcAft>
                <a:spcPts val="0"/>
              </a:spcAft>
              <a:buNone/>
            </a:pPr>
            <a:endParaRPr sz="2200" dirty="0">
              <a:latin typeface="Franklin Gothic"/>
              <a:ea typeface="Franklin Gothic"/>
              <a:cs typeface="Franklin Gothic"/>
              <a:sym typeface="Franklin Gothic"/>
            </a:endParaRPr>
          </a:p>
          <a:p>
            <a:pPr marL="88900" lvl="0" algn="l" rtl="0">
              <a:spcBef>
                <a:spcPts val="0"/>
              </a:spcBef>
              <a:spcAft>
                <a:spcPts val="0"/>
              </a:spcAft>
              <a:buSzPts val="2200"/>
            </a:pPr>
            <a:r>
              <a:rPr lang="en" sz="2200" dirty="0">
                <a:latin typeface="Franklin Gothic"/>
                <a:ea typeface="Franklin Gothic"/>
                <a:cs typeface="Franklin Gothic"/>
                <a:sym typeface="Franklin Gothic"/>
              </a:rPr>
              <a:t>2. Improve Tier 1, universal reading and writing instruction with strategies that support skilled reading for </a:t>
            </a:r>
            <a:r>
              <a:rPr lang="en" sz="2200" b="1" dirty="0">
                <a:latin typeface="Franklin Gothic"/>
                <a:ea typeface="Franklin Gothic"/>
                <a:cs typeface="Franklin Gothic"/>
                <a:sym typeface="Franklin Gothic"/>
              </a:rPr>
              <a:t>all students</a:t>
            </a:r>
            <a:r>
              <a:rPr lang="en" sz="2200" dirty="0">
                <a:latin typeface="Franklin Gothic"/>
                <a:ea typeface="Franklin Gothic"/>
                <a:cs typeface="Franklin Gothic"/>
                <a:sym typeface="Franklin Gothic"/>
              </a:rPr>
              <a:t>.</a:t>
            </a:r>
            <a:endParaRPr sz="2200" dirty="0">
              <a:latin typeface="Franklin Gothic"/>
              <a:ea typeface="Franklin Gothic"/>
              <a:cs typeface="Franklin Gothic"/>
              <a:sym typeface="Franklin Gothic"/>
            </a:endParaRPr>
          </a:p>
          <a:p>
            <a:pPr marL="457200" lvl="0" indent="0" algn="l" rtl="0">
              <a:spcBef>
                <a:spcPts val="0"/>
              </a:spcBef>
              <a:spcAft>
                <a:spcPts val="0"/>
              </a:spcAft>
              <a:buNone/>
            </a:pPr>
            <a:endParaRPr sz="2200" dirty="0">
              <a:latin typeface="Franklin Gothic"/>
              <a:ea typeface="Franklin Gothic"/>
              <a:cs typeface="Franklin Gothic"/>
              <a:sym typeface="Franklin Gothic"/>
            </a:endParaRPr>
          </a:p>
          <a:p>
            <a:pPr marL="457200" lvl="0" indent="0" algn="l" rtl="0">
              <a:spcBef>
                <a:spcPts val="0"/>
              </a:spcBef>
              <a:spcAft>
                <a:spcPts val="0"/>
              </a:spcAft>
              <a:buNone/>
            </a:pPr>
            <a:endParaRPr sz="2200" dirty="0">
              <a:latin typeface="Franklin Gothic"/>
              <a:ea typeface="Franklin Gothic"/>
              <a:cs typeface="Franklin Gothic"/>
              <a:sym typeface="Franklin Gothic"/>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81"/>
          <p:cNvSpPr txBox="1">
            <a:spLocks noGrp="1"/>
          </p:cNvSpPr>
          <p:nvPr>
            <p:ph type="title"/>
          </p:nvPr>
        </p:nvSpPr>
        <p:spPr>
          <a:xfrm>
            <a:off x="284875" y="15825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dirty="0"/>
          </a:p>
          <a:p>
            <a:pPr marL="0" lvl="0" indent="0" algn="l" rtl="0">
              <a:spcBef>
                <a:spcPts val="0"/>
              </a:spcBef>
              <a:spcAft>
                <a:spcPts val="0"/>
              </a:spcAft>
              <a:buNone/>
            </a:pPr>
            <a:r>
              <a:rPr lang="en" sz="6000" b="1" dirty="0">
                <a:latin typeface="Franklin Gothic"/>
                <a:ea typeface="Franklin Gothic"/>
                <a:cs typeface="Franklin Gothic"/>
                <a:sym typeface="Franklin Gothic"/>
              </a:rPr>
              <a:t>Next Steps</a:t>
            </a:r>
            <a:endParaRPr sz="5300" b="1" dirty="0">
              <a:latin typeface="Franklin Gothic"/>
              <a:ea typeface="Franklin Gothic"/>
              <a:cs typeface="Franklin Gothic"/>
              <a:sym typeface="Franklin Gothic"/>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pic>
        <p:nvPicPr>
          <p:cNvPr id="692" name="Google Shape;692;p83" descr="The cover of the IES Practice Guide used in this series"/>
          <p:cNvPicPr preferRelativeResize="0"/>
          <p:nvPr/>
        </p:nvPicPr>
        <p:blipFill>
          <a:blip r:embed="rId3">
            <a:alphaModFix/>
          </a:blip>
          <a:stretch>
            <a:fillRect/>
          </a:stretch>
        </p:blipFill>
        <p:spPr>
          <a:xfrm>
            <a:off x="541425" y="961200"/>
            <a:ext cx="2943825" cy="3818049"/>
          </a:xfrm>
          <a:prstGeom prst="rect">
            <a:avLst/>
          </a:prstGeom>
          <a:noFill/>
          <a:ln>
            <a:noFill/>
          </a:ln>
          <a:effectLst>
            <a:outerShdw blurRad="57150" dist="19050" dir="5400000" algn="bl" rotWithShape="0">
              <a:srgbClr val="000000">
                <a:alpha val="50000"/>
              </a:srgbClr>
            </a:outerShdw>
          </a:effectLst>
        </p:spPr>
      </p:pic>
      <p:sp>
        <p:nvSpPr>
          <p:cNvPr id="693" name="Google Shape;693;p83"/>
          <p:cNvSpPr txBox="1">
            <a:spLocks noGrp="1"/>
          </p:cNvSpPr>
          <p:nvPr>
            <p:ph type="title"/>
          </p:nvPr>
        </p:nvSpPr>
        <p:spPr>
          <a:xfrm>
            <a:off x="176125" y="0"/>
            <a:ext cx="8459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07780"/>
              </a:buClr>
              <a:buSzPts val="2970"/>
              <a:buFont typeface="Libre Franklin Medium"/>
              <a:buNone/>
            </a:pPr>
            <a:r>
              <a:rPr lang="en" sz="4100" b="1" dirty="0">
                <a:latin typeface="Franklin Gothic"/>
                <a:ea typeface="Franklin Gothic"/>
                <a:cs typeface="Franklin Gothic"/>
                <a:sym typeface="Franklin Gothic"/>
              </a:rPr>
              <a:t>To prepare for Session 2:</a:t>
            </a:r>
            <a:endParaRPr sz="4100" b="1" dirty="0">
              <a:latin typeface="Franklin Gothic"/>
              <a:ea typeface="Franklin Gothic"/>
              <a:cs typeface="Franklin Gothic"/>
              <a:sym typeface="Franklin Gothic"/>
            </a:endParaRPr>
          </a:p>
        </p:txBody>
      </p:sp>
      <p:sp>
        <p:nvSpPr>
          <p:cNvPr id="694" name="Google Shape;694;p83"/>
          <p:cNvSpPr txBox="1"/>
          <p:nvPr/>
        </p:nvSpPr>
        <p:spPr>
          <a:xfrm>
            <a:off x="4010275" y="915925"/>
            <a:ext cx="4065000" cy="35086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dirty="0">
                <a:solidFill>
                  <a:schemeClr val="dk1"/>
                </a:solidFill>
                <a:latin typeface="Franklin Gothic"/>
                <a:ea typeface="Franklin Gothic"/>
                <a:cs typeface="Franklin Gothic"/>
                <a:sym typeface="Franklin Gothic"/>
              </a:rPr>
              <a:t>Read pp. 4-11 of the </a:t>
            </a:r>
            <a:r>
              <a:rPr lang="en" sz="2700" u="sng" dirty="0">
                <a:solidFill>
                  <a:schemeClr val="hlink"/>
                </a:solidFill>
                <a:latin typeface="Franklin Gothic"/>
                <a:ea typeface="Franklin Gothic"/>
                <a:cs typeface="Franklin Gothic"/>
                <a:sym typeface="Franklin Gothic"/>
                <a:hlinkClick r:id="rId4"/>
              </a:rPr>
              <a:t>Practice Guide</a:t>
            </a:r>
            <a:r>
              <a:rPr lang="en" sz="2700" dirty="0">
                <a:solidFill>
                  <a:schemeClr val="dk1"/>
                </a:solidFill>
                <a:latin typeface="Franklin Gothic"/>
                <a:ea typeface="Franklin Gothic"/>
                <a:cs typeface="Franklin Gothic"/>
                <a:sym typeface="Franklin Gothic"/>
              </a:rPr>
              <a:t> (Recommendation 1).</a:t>
            </a:r>
          </a:p>
          <a:p>
            <a:pPr marL="0" lvl="0" indent="0" algn="l" rtl="0">
              <a:spcBef>
                <a:spcPts val="0"/>
              </a:spcBef>
              <a:spcAft>
                <a:spcPts val="0"/>
              </a:spcAft>
              <a:buNone/>
            </a:pPr>
            <a:endParaRPr lang="en" sz="2700" dirty="0">
              <a:solidFill>
                <a:schemeClr val="dk1"/>
              </a:solidFill>
              <a:latin typeface="Franklin Gothic"/>
              <a:ea typeface="Franklin Gothic"/>
              <a:cs typeface="Franklin Gothic"/>
              <a:sym typeface="Franklin Gothic"/>
            </a:endParaRPr>
          </a:p>
          <a:p>
            <a:r>
              <a:rPr lang="en" sz="2700">
                <a:solidFill>
                  <a:schemeClr val="dk1"/>
                </a:solidFill>
                <a:latin typeface="Franklin Gothic"/>
                <a:ea typeface="Franklin Gothic"/>
                <a:cs typeface="Franklin Gothic"/>
                <a:sym typeface="Franklin Gothic"/>
              </a:rPr>
              <a:t>Access the </a:t>
            </a:r>
            <a:r>
              <a:rPr lang="en" sz="2700" u="sng" dirty="0">
                <a:solidFill>
                  <a:schemeClr val="hlink"/>
                </a:solidFill>
                <a:latin typeface="Franklin Gothic"/>
                <a:sym typeface="Franklin Gothic"/>
                <a:hlinkClick r:id="rId5">
                  <a:extLst>
                    <a:ext uri="{A12FA001-AC4F-418D-AE19-62706E023703}">
                      <ahyp:hlinkClr xmlns:ahyp="http://schemas.microsoft.com/office/drawing/2018/hyperlinkcolor" val="tx"/>
                    </a:ext>
                  </a:extLst>
                </a:hlinkClick>
              </a:rPr>
              <a:t>Participant Guide</a:t>
            </a:r>
            <a:r>
              <a:rPr lang="en" sz="2700">
                <a:solidFill>
                  <a:schemeClr val="dk1"/>
                </a:solidFill>
                <a:latin typeface="Franklin Gothic"/>
                <a:ea typeface="Franklin Gothic"/>
                <a:cs typeface="Franklin Gothic"/>
                <a:sym typeface="Franklin Gothic"/>
              </a:rPr>
              <a:t> on Adolescent Structured Literacy </a:t>
            </a:r>
            <a:r>
              <a:rPr lang="en" sz="2700" u="sng" dirty="0">
                <a:solidFill>
                  <a:schemeClr val="hlink"/>
                </a:solidFill>
                <a:latin typeface="Franklin Gothic"/>
                <a:sym typeface="Franklin Gothic"/>
                <a:hlinkClick r:id="rId6">
                  <a:extLst>
                    <a:ext uri="{A12FA001-AC4F-418D-AE19-62706E023703}">
                      <ahyp:hlinkClr xmlns:ahyp="http://schemas.microsoft.com/office/drawing/2018/hyperlinkcolor" val="tx"/>
                    </a:ext>
                  </a:extLst>
                </a:hlinkClick>
              </a:rPr>
              <a:t>Landing Page</a:t>
            </a:r>
            <a:r>
              <a:rPr lang="en" sz="2700">
                <a:solidFill>
                  <a:schemeClr val="dk1"/>
                </a:solidFill>
                <a:latin typeface="Franklin Gothic"/>
                <a:ea typeface="Franklin Gothic"/>
                <a:cs typeface="Franklin Gothic"/>
                <a:sym typeface="Franklin Gothic"/>
              </a:rPr>
              <a:t>.</a:t>
            </a:r>
            <a:endParaRPr sz="2700">
              <a:solidFill>
                <a:schemeClr val="dk1"/>
              </a:solidFill>
              <a:latin typeface="Franklin Gothic"/>
              <a:ea typeface="Franklin Gothic"/>
              <a:cs typeface="Franklin Gothic"/>
              <a:sym typeface="Franklin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3" name="Google Shape;693;p83"/>
          <p:cNvSpPr txBox="1">
            <a:spLocks noGrp="1"/>
          </p:cNvSpPr>
          <p:nvPr>
            <p:ph type="title"/>
          </p:nvPr>
        </p:nvSpPr>
        <p:spPr>
          <a:xfrm>
            <a:off x="228601" y="433551"/>
            <a:ext cx="8459700" cy="994200"/>
          </a:xfrm>
          <a:prstGeom prst="rect">
            <a:avLst/>
          </a:prstGeom>
          <a:noFill/>
          <a:ln>
            <a:noFill/>
          </a:ln>
        </p:spPr>
        <p:txBody>
          <a:bodyPr spcFirstLastPara="1" vert="horz" wrap="square" lIns="68575" tIns="34275" rIns="68575" bIns="34275"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spcBef>
                <a:spcPts val="0"/>
              </a:spcBef>
              <a:buClr>
                <a:srgbClr val="007780"/>
              </a:buClr>
              <a:buSzPts val="2970"/>
            </a:pPr>
            <a:r>
              <a:rPr lang="en" sz="4100" b="1" dirty="0">
                <a:solidFill>
                  <a:srgbClr val="007780"/>
                </a:solidFill>
                <a:latin typeface="Franklin Gothic" panose="020B0604020202020204" charset="0"/>
                <a:ea typeface="Franklin Gothic"/>
                <a:cs typeface="Franklin Gothic"/>
                <a:sym typeface="Franklin Gothic"/>
              </a:rPr>
              <a:t>Certificate of Completion</a:t>
            </a:r>
            <a:endParaRPr sz="4100" b="1" dirty="0">
              <a:solidFill>
                <a:srgbClr val="007780"/>
              </a:solidFill>
              <a:latin typeface="Franklin Gothic" panose="020B0604020202020204" charset="0"/>
              <a:ea typeface="Franklin Gothic"/>
              <a:cs typeface="Franklin Gothic"/>
              <a:sym typeface="Franklin Gothic"/>
            </a:endParaRPr>
          </a:p>
        </p:txBody>
      </p:sp>
      <p:sp>
        <p:nvSpPr>
          <p:cNvPr id="2" name="TextBox 1">
            <a:extLst>
              <a:ext uri="{FF2B5EF4-FFF2-40B4-BE49-F238E27FC236}">
                <a16:creationId xmlns:a16="http://schemas.microsoft.com/office/drawing/2014/main" id="{0F783C8A-D81A-A205-81F4-70D9117F8273}"/>
              </a:ext>
            </a:extLst>
          </p:cNvPr>
          <p:cNvSpPr txBox="1"/>
          <p:nvPr/>
        </p:nvSpPr>
        <p:spPr>
          <a:xfrm>
            <a:off x="277930" y="1185377"/>
            <a:ext cx="6462083"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1800" b="1" dirty="0">
                <a:solidFill>
                  <a:srgbClr val="002060"/>
                </a:solidFill>
                <a:latin typeface="Franklin Gothic" panose="020B0604020202020204" charset="0"/>
              </a:rPr>
              <a:t>Developing Skilled Adolescent Readers and Writers</a:t>
            </a:r>
          </a:p>
          <a:p>
            <a:r>
              <a:rPr lang="en-US" sz="1800" b="1" dirty="0">
                <a:solidFill>
                  <a:srgbClr val="002060"/>
                </a:solidFill>
                <a:latin typeface="Franklin Gothic" panose="020B0604020202020204" charset="0"/>
              </a:rPr>
              <a:t>Session 1: How Does the Brain Learn to Read?</a:t>
            </a:r>
          </a:p>
        </p:txBody>
      </p:sp>
      <p:sp>
        <p:nvSpPr>
          <p:cNvPr id="3" name="TextBox 2">
            <a:extLst>
              <a:ext uri="{FF2B5EF4-FFF2-40B4-BE49-F238E27FC236}">
                <a16:creationId xmlns:a16="http://schemas.microsoft.com/office/drawing/2014/main" id="{135936A0-01C0-920A-F377-CC66044BCF45}"/>
              </a:ext>
            </a:extLst>
          </p:cNvPr>
          <p:cNvSpPr txBox="1"/>
          <p:nvPr/>
        </p:nvSpPr>
        <p:spPr>
          <a:xfrm>
            <a:off x="277931" y="2283451"/>
            <a:ext cx="6226108" cy="177741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1100">
                <a:solidFill>
                  <a:srgbClr val="007780"/>
                </a:solidFill>
                <a:latin typeface="Franklin Gothic"/>
              </a:rPr>
              <a:t>Depending on district policies and if approved at the local level, participants may receive professional development hours for their participation in the workshop. Participants who attend the live session also may receive an Effective Instructional Leadership Act (EILA) certificate to verify their attendance. Please work with your district or principal to determine if these hours are eligible.</a:t>
            </a:r>
            <a:endParaRPr lang="en-US" sz="1100">
              <a:latin typeface="Franklin Gothic"/>
            </a:endParaRPr>
          </a:p>
          <a:p>
            <a:endParaRPr lang="en-US" sz="1400" dirty="0">
              <a:latin typeface="Franklin Gothic"/>
            </a:endParaRPr>
          </a:p>
          <a:p>
            <a:r>
              <a:rPr lang="en-US" sz="1350">
                <a:solidFill>
                  <a:srgbClr val="002060"/>
                </a:solidFill>
                <a:latin typeface="Franklin Gothic"/>
              </a:rPr>
              <a:t>Complete </a:t>
            </a:r>
            <a:r>
              <a:rPr lang="en-US" sz="1350" dirty="0">
                <a:solidFill>
                  <a:srgbClr val="002060"/>
                </a:solidFill>
                <a:latin typeface="Franklin Gothic"/>
                <a:hlinkClick r:id="rId3"/>
              </a:rPr>
              <a:t>this survey</a:t>
            </a:r>
            <a:r>
              <a:rPr lang="en-US" sz="1350" dirty="0">
                <a:solidFill>
                  <a:srgbClr val="002060"/>
                </a:solidFill>
                <a:latin typeface="Franklin Gothic"/>
              </a:rPr>
              <a:t> to provide valuable feedback as well as receive a link to your certificate of completion which may be submitted to your district for PD or EILA credit.  </a:t>
            </a:r>
            <a:endParaRPr lang="en-US">
              <a:latin typeface="Franklin Gothic"/>
            </a:endParaRPr>
          </a:p>
          <a:p>
            <a:endParaRPr lang="en-US" sz="1100" dirty="0">
              <a:solidFill>
                <a:srgbClr val="007780"/>
              </a:solidFill>
              <a:latin typeface="Franklin Gothic"/>
            </a:endParaRPr>
          </a:p>
        </p:txBody>
      </p:sp>
    </p:spTree>
    <p:extLst>
      <p:ext uri="{BB962C8B-B14F-4D97-AF65-F5344CB8AC3E}">
        <p14:creationId xmlns:p14="http://schemas.microsoft.com/office/powerpoint/2010/main" val="937599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8" name="Google Shape;198;p35"/>
          <p:cNvSpPr txBox="1">
            <a:spLocks noGrp="1"/>
          </p:cNvSpPr>
          <p:nvPr>
            <p:ph type="title" idx="4294967295"/>
          </p:nvPr>
        </p:nvSpPr>
        <p:spPr>
          <a:xfrm>
            <a:off x="458925" y="264300"/>
            <a:ext cx="8100900" cy="2493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3750" b="0" i="0" u="none" strike="noStrike" kern="0" cap="none" spc="0" normalizeH="0" baseline="0" noProof="0" dirty="0">
                <a:ln>
                  <a:noFill/>
                </a:ln>
                <a:solidFill>
                  <a:srgbClr val="007780"/>
                </a:solidFill>
                <a:effectLst/>
                <a:highlight>
                  <a:srgbClr val="FFFFFF"/>
                </a:highlight>
                <a:uLnTx/>
                <a:uFillTx/>
                <a:latin typeface="Franklin Gothic"/>
                <a:ea typeface="Franklin Gothic"/>
                <a:cs typeface="Franklin Gothic"/>
                <a:sym typeface="Franklin Gothic"/>
              </a:rPr>
              <a:t>With small and intentional shifts, we can make a </a:t>
            </a:r>
            <a:r>
              <a:rPr kumimoji="0" lang="en-US" sz="3750" b="1" i="0" u="none" strike="noStrike" kern="0" cap="none" spc="0" normalizeH="0" baseline="0" noProof="0" dirty="0">
                <a:ln>
                  <a:noFill/>
                </a:ln>
                <a:solidFill>
                  <a:srgbClr val="007780"/>
                </a:solidFill>
                <a:effectLst/>
                <a:highlight>
                  <a:srgbClr val="FFFFFF"/>
                </a:highlight>
                <a:uLnTx/>
                <a:uFillTx/>
                <a:latin typeface="Franklin Gothic"/>
                <a:ea typeface="Franklin Gothic"/>
                <a:cs typeface="Franklin Gothic"/>
                <a:sym typeface="Franklin Gothic"/>
              </a:rPr>
              <a:t>real difference</a:t>
            </a:r>
            <a:r>
              <a:rPr kumimoji="0" lang="en-US" sz="3750" b="0" i="0" u="none" strike="noStrike" kern="0" cap="none" spc="0" normalizeH="0" baseline="0" noProof="0" dirty="0">
                <a:ln>
                  <a:noFill/>
                </a:ln>
                <a:solidFill>
                  <a:srgbClr val="007780"/>
                </a:solidFill>
                <a:effectLst/>
                <a:highlight>
                  <a:srgbClr val="FFFFFF"/>
                </a:highlight>
                <a:uLnTx/>
                <a:uFillTx/>
                <a:latin typeface="Franklin Gothic"/>
                <a:ea typeface="Franklin Gothic"/>
                <a:cs typeface="Franklin Gothic"/>
                <a:sym typeface="Franklin Gothic"/>
              </a:rPr>
              <a:t> for the students in our classes right now who need supports as readers.</a:t>
            </a:r>
            <a:endParaRPr kumimoji="0" lang="en-US" sz="1100" b="0" i="0" u="none" strike="noStrike" kern="0" cap="none" spc="0" normalizeH="0" baseline="0" noProof="0" dirty="0">
              <a:ln>
                <a:noFill/>
              </a:ln>
              <a:solidFill>
                <a:srgbClr val="000000"/>
              </a:solidFill>
              <a:effectLst/>
              <a:uLnTx/>
              <a:uFillTx/>
              <a:latin typeface="Franklin Gothic"/>
              <a:ea typeface="Franklin Gothic"/>
              <a:cs typeface="Franklin Gothic"/>
              <a:sym typeface="Franklin Gothic"/>
            </a:endParaRPr>
          </a:p>
        </p:txBody>
      </p:sp>
      <p:pic>
        <p:nvPicPr>
          <p:cNvPr id="199" name="Google Shape;199;p3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017341" y="3055150"/>
            <a:ext cx="2955449" cy="2073975"/>
          </a:xfrm>
          <a:prstGeom prst="rect">
            <a:avLst/>
          </a:prstGeom>
          <a:noFill/>
          <a:ln w="28575" cap="flat" cmpd="sng">
            <a:solidFill>
              <a:schemeClr val="dk2"/>
            </a:solidFill>
            <a:prstDash val="solid"/>
            <a:round/>
            <a:headEnd type="none" w="sm" len="sm"/>
            <a:tailEnd type="none" w="sm" len="sm"/>
          </a:ln>
        </p:spPr>
      </p:pic>
      <p:pic>
        <p:nvPicPr>
          <p:cNvPr id="200" name="Google Shape;200;p3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11373" y="3057563"/>
            <a:ext cx="3222749" cy="2069145"/>
          </a:xfrm>
          <a:prstGeom prst="rect">
            <a:avLst/>
          </a:prstGeom>
          <a:noFill/>
          <a:ln w="28575" cap="flat" cmpd="sng">
            <a:solidFill>
              <a:schemeClr val="dk2"/>
            </a:solidFill>
            <a:prstDash val="solid"/>
            <a:round/>
            <a:headEnd type="none" w="sm" len="sm"/>
            <a:tailEnd type="none" w="sm" len="sm"/>
          </a:ln>
        </p:spPr>
      </p:pic>
      <p:pic>
        <p:nvPicPr>
          <p:cNvPr id="201" name="Google Shape;201;p35">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5972802" y="3055150"/>
            <a:ext cx="3348217" cy="2073974"/>
          </a:xfrm>
          <a:prstGeom prst="rect">
            <a:avLst/>
          </a:prstGeom>
          <a:noFill/>
          <a:ln w="2857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1000"/>
                                        <p:tgtEl>
                                          <p:spTgt spid="199"/>
                                        </p:tgtEl>
                                      </p:cBhvr>
                                    </p:animEffect>
                                  </p:childTnLst>
                                </p:cTn>
                              </p:par>
                              <p:par>
                                <p:cTn id="8" presetID="10" presetClass="entr" presetSubtype="0" fill="hold" nodeType="withEffect">
                                  <p:stCondLst>
                                    <p:cond delay="0"/>
                                  </p:stCondLst>
                                  <p:childTnLst>
                                    <p:set>
                                      <p:cBhvr>
                                        <p:cTn id="9" dur="1" fill="hold">
                                          <p:stCondLst>
                                            <p:cond delay="0"/>
                                          </p:stCondLst>
                                        </p:cTn>
                                        <p:tgtEl>
                                          <p:spTgt spid="200"/>
                                        </p:tgtEl>
                                        <p:attrNameLst>
                                          <p:attrName>style.visibility</p:attrName>
                                        </p:attrNameLst>
                                      </p:cBhvr>
                                      <p:to>
                                        <p:strVal val="visible"/>
                                      </p:to>
                                    </p:set>
                                    <p:animEffect transition="in" filter="fade">
                                      <p:cBhvr>
                                        <p:cTn id="10" dur="1000"/>
                                        <p:tgtEl>
                                          <p:spTgt spid="200"/>
                                        </p:tgtEl>
                                      </p:cBhvr>
                                    </p:animEffect>
                                  </p:childTnLst>
                                </p:cTn>
                              </p:par>
                              <p:par>
                                <p:cTn id="11" presetID="10" presetClass="entr" presetSubtype="0" fill="hold" nodeType="withEffect">
                                  <p:stCondLst>
                                    <p:cond delay="0"/>
                                  </p:stCondLst>
                                  <p:childTnLst>
                                    <p:set>
                                      <p:cBhvr>
                                        <p:cTn id="12" dur="1" fill="hold">
                                          <p:stCondLst>
                                            <p:cond delay="0"/>
                                          </p:stCondLst>
                                        </p:cTn>
                                        <p:tgtEl>
                                          <p:spTgt spid="201"/>
                                        </p:tgtEl>
                                        <p:attrNameLst>
                                          <p:attrName>style.visibility</p:attrName>
                                        </p:attrNameLst>
                                      </p:cBhvr>
                                      <p:to>
                                        <p:strVal val="visible"/>
                                      </p:to>
                                    </p:set>
                                    <p:animEffect transition="in" filter="fade">
                                      <p:cBhvr>
                                        <p:cTn id="13" dur="10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7" name="Google Shape;167;p31">
            <a:extLst>
              <a:ext uri="{C183D7F6-B498-43B3-948B-1728B52AA6E4}">
                <adec:decorative xmlns:adec="http://schemas.microsoft.com/office/drawing/2017/decorative" val="1"/>
              </a:ext>
            </a:extLst>
          </p:cNvPr>
          <p:cNvSpPr txBox="1"/>
          <p:nvPr/>
        </p:nvSpPr>
        <p:spPr>
          <a:xfrm>
            <a:off x="5929375" y="918000"/>
            <a:ext cx="2241900" cy="35701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dirty="0">
              <a:latin typeface="Libre Franklin"/>
              <a:ea typeface="Libre Franklin"/>
              <a:cs typeface="Libre Franklin"/>
              <a:sym typeface="Libre Franklin"/>
            </a:endParaRPr>
          </a:p>
          <a:p>
            <a:r>
              <a:rPr lang="en-US" sz="2000" dirty="0">
                <a:latin typeface="Libre Franklin"/>
                <a:ea typeface="Libre Franklin"/>
                <a:cs typeface="Libre Franklin"/>
                <a:sym typeface="Libre Franklin"/>
              </a:rPr>
              <a:t>This document is a tool to know what to do before, during and after a learning session and is available on the </a:t>
            </a:r>
            <a:r>
              <a:rPr lang="en-US" sz="2000" dirty="0">
                <a:latin typeface="Libre Franklin"/>
                <a:ea typeface="Libre Franklin"/>
                <a:cs typeface="Libre Franklin"/>
                <a:sym typeface="Libre Franklin"/>
                <a:hlinkClick r:id="rId3"/>
              </a:rPr>
              <a:t>Landing Page</a:t>
            </a:r>
            <a:r>
              <a:rPr lang="en-US" sz="2000" dirty="0">
                <a:latin typeface="Libre Franklin"/>
                <a:ea typeface="Libre Franklin"/>
                <a:cs typeface="Libre Franklin"/>
                <a:sym typeface="Libre Franklin"/>
              </a:rPr>
              <a:t>. </a:t>
            </a:r>
            <a:endParaRPr sz="2000" dirty="0">
              <a:latin typeface="Libre Franklin"/>
              <a:ea typeface="Libre Franklin"/>
              <a:cs typeface="Libre Franklin"/>
              <a:sym typeface="Libre Franklin"/>
            </a:endParaRPr>
          </a:p>
          <a:p>
            <a:pPr marL="0" lvl="0" indent="0" algn="l" rtl="0">
              <a:spcBef>
                <a:spcPts val="0"/>
              </a:spcBef>
              <a:spcAft>
                <a:spcPts val="0"/>
              </a:spcAft>
              <a:buNone/>
            </a:pPr>
            <a:endParaRPr sz="2000" dirty="0">
              <a:latin typeface="Libre Franklin"/>
              <a:ea typeface="Libre Franklin"/>
              <a:cs typeface="Libre Franklin"/>
              <a:sym typeface="Libre Franklin"/>
            </a:endParaRPr>
          </a:p>
        </p:txBody>
      </p:sp>
      <p:pic>
        <p:nvPicPr>
          <p:cNvPr id="3" name="Picture 2" descr="A screenshot of the learning plan ">
            <a:extLst>
              <a:ext uri="{FF2B5EF4-FFF2-40B4-BE49-F238E27FC236}">
                <a16:creationId xmlns:a16="http://schemas.microsoft.com/office/drawing/2014/main" id="{C0D1BA0D-0BB7-5814-173C-EBCD270F8088}"/>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76069" y="870728"/>
            <a:ext cx="5227773" cy="3886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5" name="Google Shape;165;p31">
            <a:extLst>
              <a:ext uri="{C183D7F6-B498-43B3-948B-1728B52AA6E4}">
                <adec:decorative xmlns:adec="http://schemas.microsoft.com/office/drawing/2017/decorative" val="1"/>
              </a:ext>
            </a:extLst>
          </p:cNvPr>
          <p:cNvSpPr txBox="1">
            <a:spLocks noGrp="1"/>
          </p:cNvSpPr>
          <p:nvPr>
            <p:ph type="title"/>
          </p:nvPr>
        </p:nvSpPr>
        <p:spPr>
          <a:xfrm>
            <a:off x="96775" y="-76200"/>
            <a:ext cx="7456500" cy="994200"/>
          </a:xfrm>
          <a:prstGeom prst="rect">
            <a:avLst/>
          </a:prstGeom>
        </p:spPr>
        <p:txBody>
          <a:bodyPr spcFirstLastPara="1" wrap="square" lIns="68575" tIns="34275" rIns="68575" bIns="34275" anchor="ctr" anchorCtr="0">
            <a:normAutofit/>
          </a:bodyPr>
          <a:lstStyle/>
          <a:p>
            <a:r>
              <a:rPr lang="en" sz="2900" b="1">
                <a:latin typeface="Franklin Gothic"/>
                <a:sym typeface="Franklin Gothic"/>
              </a:rPr>
              <a:t>Sessions at a Glance</a:t>
            </a: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7"/>
          <p:cNvSpPr txBox="1">
            <a:spLocks noGrp="1"/>
          </p:cNvSpPr>
          <p:nvPr>
            <p:ph type="title"/>
          </p:nvPr>
        </p:nvSpPr>
        <p:spPr>
          <a:xfrm>
            <a:off x="343150" y="1674875"/>
            <a:ext cx="61101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dirty="0">
              <a:latin typeface="Franklin Gothic"/>
              <a:ea typeface="Franklin Gothic"/>
              <a:cs typeface="Franklin Gothic"/>
              <a:sym typeface="Franklin Gothic"/>
            </a:endParaRPr>
          </a:p>
          <a:p>
            <a:pPr marL="0" lvl="0" indent="0" algn="l" rtl="0">
              <a:spcBef>
                <a:spcPts val="0"/>
              </a:spcBef>
              <a:spcAft>
                <a:spcPts val="0"/>
              </a:spcAft>
              <a:buNone/>
            </a:pPr>
            <a:r>
              <a:rPr lang="en" sz="2000" b="1" i="1" dirty="0">
                <a:solidFill>
                  <a:srgbClr val="6AC398"/>
                </a:solidFill>
                <a:latin typeface="Franklin Gothic"/>
                <a:ea typeface="Franklin Gothic"/>
                <a:cs typeface="Franklin Gothic"/>
                <a:sym typeface="Franklin Gothic"/>
              </a:rPr>
              <a:t>Welcome!</a:t>
            </a:r>
            <a:endParaRPr sz="6000" b="1" dirty="0">
              <a:latin typeface="Franklin Gothic"/>
              <a:ea typeface="Franklin Gothic"/>
              <a:cs typeface="Franklin Gothic"/>
              <a:sym typeface="Franklin Gothic"/>
            </a:endParaRPr>
          </a:p>
          <a:p>
            <a:pPr marL="0" lvl="0" indent="0" algn="l" rtl="0">
              <a:spcBef>
                <a:spcPts val="0"/>
              </a:spcBef>
              <a:spcAft>
                <a:spcPts val="0"/>
              </a:spcAft>
              <a:buNone/>
            </a:pPr>
            <a:r>
              <a:rPr lang="en" sz="6000" b="1" dirty="0">
                <a:latin typeface="Franklin Gothic"/>
                <a:ea typeface="Franklin Gothic"/>
                <a:cs typeface="Franklin Gothic"/>
                <a:sym typeface="Franklin Gothic"/>
              </a:rPr>
              <a:t>Session 1: How Does the Brain Learn to Read?</a:t>
            </a:r>
            <a:endParaRPr sz="6000" b="1" dirty="0">
              <a:latin typeface="Franklin Gothic"/>
              <a:ea typeface="Franklin Gothic"/>
              <a:cs typeface="Franklin Gothic"/>
              <a:sym typeface="Franklin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7"/>
          <p:cNvSpPr txBox="1">
            <a:spLocks noGrp="1"/>
          </p:cNvSpPr>
          <p:nvPr>
            <p:ph type="title"/>
          </p:nvPr>
        </p:nvSpPr>
        <p:spPr>
          <a:xfrm>
            <a:off x="242875" y="103075"/>
            <a:ext cx="7456500" cy="994200"/>
          </a:xfrm>
          <a:prstGeom prst="rect">
            <a:avLst/>
          </a:prstGeom>
        </p:spPr>
        <p:txBody>
          <a:bodyPr spcFirstLastPara="1" wrap="square" lIns="68575" tIns="34275" rIns="68575" bIns="34275" anchor="ctr" anchorCtr="0">
            <a:normAutofit/>
          </a:bodyPr>
          <a:lstStyle/>
          <a:p>
            <a:r>
              <a:rPr lang="en" b="1" dirty="0">
                <a:latin typeface="Franklin Gothic"/>
                <a:ea typeface="Franklin Gothic"/>
                <a:cs typeface="Franklin Gothic"/>
                <a:sym typeface="Franklin Gothic"/>
              </a:rPr>
              <a:t>Group Learning Agreements for a Professional Learning</a:t>
            </a:r>
            <a:endParaRPr b="1" dirty="0">
              <a:latin typeface="Franklin Gothic"/>
              <a:ea typeface="Franklin Gothic"/>
              <a:cs typeface="Franklin Gothic"/>
              <a:sym typeface="Franklin Gothic"/>
            </a:endParaRPr>
          </a:p>
        </p:txBody>
      </p:sp>
      <p:sp>
        <p:nvSpPr>
          <p:cNvPr id="215" name="Google Shape;215;p37"/>
          <p:cNvSpPr txBox="1"/>
          <p:nvPr/>
        </p:nvSpPr>
        <p:spPr>
          <a:xfrm>
            <a:off x="514241" y="1282247"/>
            <a:ext cx="7886700" cy="2835618"/>
          </a:xfrm>
          <a:prstGeom prst="rect">
            <a:avLst/>
          </a:prstGeom>
          <a:noFill/>
          <a:ln>
            <a:noFill/>
          </a:ln>
        </p:spPr>
        <p:txBody>
          <a:bodyPr spcFirstLastPara="1" wrap="square" lIns="91425" tIns="91425" rIns="91425" bIns="91425" anchor="t" anchorCtr="0">
            <a:spAutoFit/>
          </a:bodyPr>
          <a:lstStyle/>
          <a:p>
            <a:pPr marL="457200" lvl="0" indent="-374650" algn="l" rtl="0">
              <a:lnSpc>
                <a:spcPct val="90000"/>
              </a:lnSpc>
              <a:spcBef>
                <a:spcPts val="80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Assume best intentions of facilitators and participants.</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Look for opportunities to learn and grow. </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Ask the next hard question.</a:t>
            </a: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Allow a chance for everyone to participate. </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Center students in the conversation.</a:t>
            </a:r>
            <a:endParaRPr sz="2300" b="1"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b="1" dirty="0">
                <a:latin typeface="Franklin Gothic"/>
                <a:ea typeface="Franklin Gothic"/>
                <a:cs typeface="Franklin Gothic"/>
                <a:sym typeface="Franklin Gothic"/>
              </a:rPr>
              <a:t>Preference learning over performing.</a:t>
            </a:r>
          </a:p>
          <a:p>
            <a:pPr marL="457200" lvl="0" indent="-374650" algn="l" rtl="0">
              <a:lnSpc>
                <a:spcPct val="90000"/>
              </a:lnSpc>
              <a:spcBef>
                <a:spcPts val="0"/>
              </a:spcBef>
              <a:spcAft>
                <a:spcPts val="0"/>
              </a:spcAft>
              <a:buClr>
                <a:schemeClr val="dk1"/>
              </a:buClr>
              <a:buSzPts val="2300"/>
              <a:buFont typeface="Franklin Gothic"/>
              <a:buChar char="●"/>
            </a:pPr>
            <a:r>
              <a:rPr lang="en" sz="2300" b="1" dirty="0">
                <a:latin typeface="Franklin Gothic"/>
                <a:ea typeface="Franklin Gothic"/>
                <a:cs typeface="Franklin Gothic"/>
                <a:sym typeface="Franklin Gothic"/>
              </a:rPr>
              <a:t>Put learning into action by processing with colleagues or modifying instructional practices.</a:t>
            </a:r>
            <a:endParaRPr sz="2700" dirty="0">
              <a:latin typeface="Franklin Gothic"/>
              <a:ea typeface="Franklin Gothic"/>
              <a:cs typeface="Franklin Gothic"/>
              <a:sym typeface="Franklin Gothic"/>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DE Main 2021">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2024-09-12T15:24:36+00:00</Publication_x0020_Date>
    <Audience1 xmlns="3a62de7d-ba57-4f43-9dae-9623ba637be0"/>
    <_dlc_DocId xmlns="3a62de7d-ba57-4f43-9dae-9623ba637be0">KYED-536-2089</_dlc_DocId>
    <_dlc_DocIdUrl xmlns="3a62de7d-ba57-4f43-9dae-9623ba637be0">
      <Url>https://www.education.ky.gov/curriculum/standards/kyacadstand/_layouts/15/DocIdRedir.aspx?ID=KYED-536-2089</Url>
      <Description>KYED-536-2089</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5729C97-962B-4734-8040-5749CEC05140}">
  <ds:schemaRefs>
    <ds:schemaRef ds:uri="http://www.w3.org/XML/1998/namespace"/>
    <ds:schemaRef ds:uri="http://purl.org/dc/dcmitype/"/>
    <ds:schemaRef ds:uri="9ddf1278-1613-479c-b0f5-044d59004591"/>
    <ds:schemaRef ds:uri="http://schemas.microsoft.com/office/2006/metadata/properties"/>
    <ds:schemaRef ds:uri="http://schemas.microsoft.com/office/2006/documentManagement/types"/>
    <ds:schemaRef ds:uri="http://purl.org/dc/elements/1.1/"/>
    <ds:schemaRef ds:uri="http://purl.org/dc/terms/"/>
    <ds:schemaRef ds:uri="http://schemas.microsoft.com/office/infopath/2007/PartnerControls"/>
    <ds:schemaRef ds:uri="http://schemas.openxmlformats.org/package/2006/metadata/core-properties"/>
    <ds:schemaRef ds:uri="e2eca3fe-c282-4ebd-b6c6-8483f1bf7ba5"/>
  </ds:schemaRefs>
</ds:datastoreItem>
</file>

<file path=customXml/itemProps2.xml><?xml version="1.0" encoding="utf-8"?>
<ds:datastoreItem xmlns:ds="http://schemas.openxmlformats.org/officeDocument/2006/customXml" ds:itemID="{63EF8C30-403F-444E-ADA9-4262497EB7ED}"/>
</file>

<file path=customXml/itemProps3.xml><?xml version="1.0" encoding="utf-8"?>
<ds:datastoreItem xmlns:ds="http://schemas.openxmlformats.org/officeDocument/2006/customXml" ds:itemID="{AD429D52-5FCE-42AE-8236-AD94B490D80A}">
  <ds:schemaRefs>
    <ds:schemaRef ds:uri="http://schemas.microsoft.com/sharepoint/v3/contenttype/forms"/>
  </ds:schemaRefs>
</ds:datastoreItem>
</file>

<file path=customXml/itemProps4.xml><?xml version="1.0" encoding="utf-8"?>
<ds:datastoreItem xmlns:ds="http://schemas.openxmlformats.org/officeDocument/2006/customXml" ds:itemID="{20EFFD73-C48A-49C5-9076-A7EF298A1174}"/>
</file>

<file path=docProps/app.xml><?xml version="1.0" encoding="utf-8"?>
<Properties xmlns="http://schemas.openxmlformats.org/officeDocument/2006/extended-properties" xmlns:vt="http://schemas.openxmlformats.org/officeDocument/2006/docPropsVTypes">
  <TotalTime>14</TotalTime>
  <Words>8120</Words>
  <Application>Microsoft Office PowerPoint</Application>
  <PresentationFormat>On-screen Show (16:9)</PresentationFormat>
  <Paragraphs>680</Paragraphs>
  <Slides>52</Slides>
  <Notes>52</Notes>
  <HiddenSlides>2</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52</vt:i4>
      </vt:variant>
    </vt:vector>
  </HeadingPairs>
  <TitlesOfParts>
    <vt:vector size="62" baseType="lpstr">
      <vt:lpstr>Calibri</vt:lpstr>
      <vt:lpstr>Libre Franklin Medium</vt:lpstr>
      <vt:lpstr>Century Gothic</vt:lpstr>
      <vt:lpstr>Libre Franklin</vt:lpstr>
      <vt:lpstr>Helvetica Neue</vt:lpstr>
      <vt:lpstr>Franklin Gothic,Sans-Serif</vt:lpstr>
      <vt:lpstr>Arial</vt:lpstr>
      <vt:lpstr>Franklin Gothic</vt:lpstr>
      <vt:lpstr>Simple Light</vt:lpstr>
      <vt:lpstr>KDE Main 2021</vt:lpstr>
      <vt:lpstr>PowerPoint Presentation</vt:lpstr>
      <vt:lpstr>A Note to Facilitators Leading a Group: </vt:lpstr>
      <vt:lpstr>A Note to Individuals Completing this Series: </vt:lpstr>
      <vt:lpstr>Series Overview</vt:lpstr>
      <vt:lpstr>Series Goals:</vt:lpstr>
      <vt:lpstr>With small and intentional shifts, we can make a real difference for the students in our classes right now who need supports as readers.</vt:lpstr>
      <vt:lpstr>Sessions at a Glance</vt:lpstr>
      <vt:lpstr> Welcome! Session 1: How Does the Brain Learn to Read?</vt:lpstr>
      <vt:lpstr>Group Learning Agreements for a Professional Learning</vt:lpstr>
      <vt:lpstr>Materials Needed for This Learning:</vt:lpstr>
      <vt:lpstr>This slide details the topics from the IES Guide we will be using to study during this series.</vt:lpstr>
      <vt:lpstr>Topics to Cover in This Session:</vt:lpstr>
      <vt:lpstr>A note on language and acronyms:</vt:lpstr>
      <vt:lpstr>Intention Setting</vt:lpstr>
      <vt:lpstr>What does it feel like to read with 85% comprehension?</vt:lpstr>
      <vt:lpstr>This slide shows the text used to simulate what it is like to read with 85% comprehension.</vt:lpstr>
      <vt:lpstr>[1] If there is one thing we have learned from returning war veterans—especially those of the last decade—it's that the emotional reality of the soldier at home is often at odds with that of the civilian public they left behind. And while friends and families of returning service members may be experiencing gratefulness or relief this summer, many of those they've welcomed home are likely struggling with other emotions.     [2] High on that list of emotions is guilt. Soldiers often carry this burden home—survivor  guilt being perhaps the kind most familiar to us. In war, standing here rather than there can save your life but cost a buddy his. It's flukish luck, but you feel responsible. The guilt begins an endless loop of counterfactuals—thoughts that you could have or should have done otherwise, though, in fact, you did nothing wrong. The feelings are, of course, not restricted to the battlefield. But given the magnitude of loss in war, they hang heavy there and are pervasive. And they raise the question of just how irrational those feelings are, and if they aren't, of what is the basis of their reasonableness.     [3] Capt. Adrian Bonenberger, head of a unit in Afghanistan pondered those questions recently as he thought about Specialist Jeremiah Pulaski, who was killed by police in the wake of a deadly bar fight shortly after he returned home. Back in Afghanistan, Pulaski saved Bonenberger’s life twice on one day, but when Pulaski needed help, Bonenberger couldn't be there for him: "When he was in trouble, he was alone," Captain Bonenberger said. "When we were in trouble, he was there for us. I know it's not rational or reasonable. There's nothing logical about it. But I feel responsible." </vt:lpstr>
      <vt:lpstr>Describe your experience reading with only 85% comprehension.</vt:lpstr>
      <vt:lpstr>Why focus on literacy? </vt:lpstr>
      <vt:lpstr>How is literacy instruction shifting in KY? </vt:lpstr>
      <vt:lpstr>The Read to Succeed Act (SB 9, 2022): </vt:lpstr>
      <vt:lpstr>As K-5 educators shift their practice, we as 6-12 educators can likewise be aware of structured literacy practices to support current and future students towards engaging deeply with grade-level, complex texts.</vt:lpstr>
      <vt:lpstr>Why Early Literacy?</vt:lpstr>
      <vt:lpstr> Current Data for  Reading in KY</vt:lpstr>
      <vt:lpstr>What about Grade 8 reading in KY?</vt:lpstr>
      <vt:lpstr>What about Grade 10 reading in KY?</vt:lpstr>
      <vt:lpstr>DISCUSSION TIME: So far we have reflected on a striving reader, experienced what it feels like to be a striving reader and learned about KY reading initiatives. What is resonating with you for your current students?</vt:lpstr>
      <vt:lpstr> How does the brain learn to read? </vt:lpstr>
      <vt:lpstr>Popular Misconception: K-3 is for learning to read; 4-12 is for reading to learn.    In what ways are you still “learning” to read?</vt:lpstr>
      <vt:lpstr>POLL: Have you seen these theoretical models online or in previous learning? Select  </vt:lpstr>
      <vt:lpstr>The Reading Brain</vt:lpstr>
      <vt:lpstr>The Reading Brain, continued</vt:lpstr>
      <vt:lpstr>What happens in the brain?</vt:lpstr>
      <vt:lpstr>National Reading Panel Report (2000)</vt:lpstr>
      <vt:lpstr>This slide demonstrates how the Five Pillars of Early Literacy translate to middle and high school instruction. </vt:lpstr>
      <vt:lpstr>POLL: Match these terms with their definitions. </vt:lpstr>
      <vt:lpstr> The Simple View of Reading (Gough &amp; Tunmer, 1986)</vt:lpstr>
      <vt:lpstr>Reading is Far From Simple: Convergent Skills Model (Vellutino et al., 2007) </vt:lpstr>
      <vt:lpstr>The Simple View of Reading</vt:lpstr>
      <vt:lpstr>Students with strong abilities in decoding and language comprehension:</vt:lpstr>
      <vt:lpstr>Student with strong decoding skills but gaps in language comprehension:</vt:lpstr>
      <vt:lpstr>Student with needs in decoding AND language comprehension:</vt:lpstr>
      <vt:lpstr>Adapted from Denton et al., 2011 These do not represent ALL possible student profiles.</vt:lpstr>
      <vt:lpstr>DISCUSSION TIME These do not represent ALL possible student profiles.</vt:lpstr>
      <vt:lpstr>Quote from the pre-reading podcast:  “The Reading Rope does a better job of conveying the complexity of comprehension.” </vt:lpstr>
      <vt:lpstr> The Reading Rope (Scarborough, 2001)</vt:lpstr>
      <vt:lpstr>Recall the Simple View of Reading:</vt:lpstr>
      <vt:lpstr>Scarborough’s Rope and the Simple View of Reading</vt:lpstr>
      <vt:lpstr>Scarborough’s Rope and the Simple View of Reading, continued</vt:lpstr>
      <vt:lpstr> Next Steps</vt:lpstr>
      <vt:lpstr>To prepare for Session 2:</vt:lpstr>
      <vt:lpstr>Certificate of Completion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Placido, Tabor - Office of Teaching and Learning</cp:lastModifiedBy>
  <cp:revision>166</cp:revision>
  <dcterms:modified xsi:type="dcterms:W3CDTF">2025-04-23T13:55:35Z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b544694-0027-44fa-bee4-2648c0363f9d_Enabled">
    <vt:lpwstr>true</vt:lpwstr>
  </property>
  <property fmtid="{D5CDD505-2E9C-101B-9397-08002B2CF9AE}" pid="3" name="MSIP_Label_eb544694-0027-44fa-bee4-2648c0363f9d_SetDate">
    <vt:lpwstr>2024-09-10T20:36:42Z</vt:lpwstr>
  </property>
  <property fmtid="{D5CDD505-2E9C-101B-9397-08002B2CF9AE}" pid="4" name="MSIP_Label_eb544694-0027-44fa-bee4-2648c0363f9d_Method">
    <vt:lpwstr>Standard</vt:lpwstr>
  </property>
  <property fmtid="{D5CDD505-2E9C-101B-9397-08002B2CF9AE}" pid="5" name="MSIP_Label_eb544694-0027-44fa-bee4-2648c0363f9d_Name">
    <vt:lpwstr>defa4170-0d19-0005-0004-bc88714345d2</vt:lpwstr>
  </property>
  <property fmtid="{D5CDD505-2E9C-101B-9397-08002B2CF9AE}" pid="6" name="MSIP_Label_eb544694-0027-44fa-bee4-2648c0363f9d_SiteId">
    <vt:lpwstr>9360c11f-90e6-4706-ad00-25fcdc9e2ed1</vt:lpwstr>
  </property>
  <property fmtid="{D5CDD505-2E9C-101B-9397-08002B2CF9AE}" pid="7" name="MSIP_Label_eb544694-0027-44fa-bee4-2648c0363f9d_ActionId">
    <vt:lpwstr>34a00a62-69f4-4585-810a-9429642887a3</vt:lpwstr>
  </property>
  <property fmtid="{D5CDD505-2E9C-101B-9397-08002B2CF9AE}" pid="8" name="MSIP_Label_eb544694-0027-44fa-bee4-2648c0363f9d_ContentBits">
    <vt:lpwstr>0</vt:lpwstr>
  </property>
  <property fmtid="{D5CDD505-2E9C-101B-9397-08002B2CF9AE}" pid="9" name="ContentTypeId">
    <vt:lpwstr>0x0101001BEB557DBE01834EAB47A683706DCD5B001CB4B9AB93836842A61C86EAD5F20BA7</vt:lpwstr>
  </property>
  <property fmtid="{D5CDD505-2E9C-101B-9397-08002B2CF9AE}" pid="10" name="_dlc_DocIdItemGuid">
    <vt:lpwstr>e8e555cd-0f70-432b-beb4-fcc4e25ce7f6</vt:lpwstr>
  </property>
</Properties>
</file>