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48"/>
  </p:notesMasterIdLst>
  <p:sldIdLst>
    <p:sldId id="286" r:id="rId6"/>
    <p:sldId id="287" r:id="rId7"/>
    <p:sldId id="288" r:id="rId8"/>
    <p:sldId id="289" r:id="rId9"/>
    <p:sldId id="291" r:id="rId10"/>
    <p:sldId id="292" r:id="rId11"/>
    <p:sldId id="293" r:id="rId12"/>
    <p:sldId id="294" r:id="rId13"/>
    <p:sldId id="295" r:id="rId14"/>
    <p:sldId id="296" r:id="rId15"/>
    <p:sldId id="297" r:id="rId16"/>
    <p:sldId id="298" r:id="rId17"/>
    <p:sldId id="256" r:id="rId18"/>
    <p:sldId id="257" r:id="rId19"/>
    <p:sldId id="258" r:id="rId20"/>
    <p:sldId id="259" r:id="rId21"/>
    <p:sldId id="260" r:id="rId22"/>
    <p:sldId id="261" r:id="rId23"/>
    <p:sldId id="262" r:id="rId24"/>
    <p:sldId id="263" r:id="rId25"/>
    <p:sldId id="264" r:id="rId26"/>
    <p:sldId id="265" r:id="rId27"/>
    <p:sldId id="285" r:id="rId28"/>
    <p:sldId id="284" r:id="rId29"/>
    <p:sldId id="266" r:id="rId30"/>
    <p:sldId id="267" r:id="rId31"/>
    <p:sldId id="269" r:id="rId32"/>
    <p:sldId id="268"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 id="283" r:id="rId47"/>
  </p:sldIdLst>
  <p:sldSz cx="18288000" cy="10287000"/>
  <p:notesSz cx="6858000" cy="9144000"/>
  <p:embeddedFontLst>
    <p:embeddedFont>
      <p:font typeface="Arimo" panose="020B0604020202020204" charset="0"/>
      <p:regular r:id="rId49"/>
    </p:embeddedFont>
    <p:embeddedFont>
      <p:font typeface="Calibri (MS)" panose="020B0604020202020204" charset="0"/>
      <p:regular r:id="rId50"/>
    </p:embeddedFont>
    <p:embeddedFont>
      <p:font typeface="Calibri (MS) Bold" panose="020B0604020202020204" charset="0"/>
      <p:regular r:id="rId51"/>
    </p:embeddedFont>
    <p:embeddedFont>
      <p:font typeface="Calibri (MS) Bold Italics" panose="020B0604020202020204" charset="0"/>
      <p:regular r:id="rId52"/>
    </p:embeddedFont>
    <p:embeddedFont>
      <p:font typeface="Calibri (MS) Italics" panose="020B0604020202020204" charset="0"/>
      <p:regular r:id="rId53"/>
    </p:embeddedFont>
    <p:embeddedFont>
      <p:font typeface="Franklin Gothic Book" panose="020B0503020102020204" pitchFamily="34" charset="0"/>
      <p:regular r:id="rId54"/>
      <p:italic r:id="rId55"/>
    </p:embeddedFont>
    <p:embeddedFont>
      <p:font typeface="Franklin Gothic Medium" panose="020B0603020102020204" pitchFamily="34" charset="0"/>
      <p:regular r:id="rId56"/>
      <p:italic r:id="rId57"/>
    </p:embeddedFont>
    <p:embeddedFont>
      <p:font typeface="Georgia" panose="02040502050405020303" pitchFamily="18" charset="0"/>
      <p:regular r:id="rId58"/>
      <p:bold r:id="rId59"/>
      <p:italic r:id="rId60"/>
      <p:boldItalic r:id="rId61"/>
    </p:embeddedFont>
    <p:embeddedFont>
      <p:font typeface="Libre Franklin" pitchFamily="2" charset="0"/>
      <p:regular r:id="rId62"/>
      <p:bold r:id="rId63"/>
      <p:italic r:id="rId64"/>
      <p:boldItalic r:id="rId65"/>
    </p:embeddedFont>
    <p:embeddedFont>
      <p:font typeface="Libre Franklin Medium" pitchFamily="2" charset="0"/>
      <p:regular r:id="rId66"/>
      <p:italic r:id="rId67"/>
    </p:embeddedFont>
    <p:embeddedFont>
      <p:font typeface="Over The Rainbow"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1283" autoAdjust="0"/>
  </p:normalViewPr>
  <p:slideViewPr>
    <p:cSldViewPr>
      <p:cViewPr varScale="1">
        <p:scale>
          <a:sx n="38" d="100"/>
          <a:sy n="38" d="100"/>
        </p:scale>
        <p:origin x="91" y="17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customXml" Target="../customXml/item4.xml"/><Relationship Id="rId5" Type="http://schemas.openxmlformats.org/officeDocument/2006/relationships/slideMaster" Target="slideMasters/slideMaster2.xml"/><Relationship Id="rId61" Type="http://schemas.openxmlformats.org/officeDocument/2006/relationships/font" Target="fonts/font13.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3.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2.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lacido, Tabor - Office of Teaching and Learning" userId="86d704ee-a297-4cdb-9fcb-094311e05f37" providerId="ADAL" clId="{02E35C12-2AB5-490F-A487-5E187EE3B7D6}"/>
    <pc:docChg chg="modSld">
      <pc:chgData name="Placido, Tabor - Office of Teaching and Learning" userId="86d704ee-a297-4cdb-9fcb-094311e05f37" providerId="ADAL" clId="{02E35C12-2AB5-490F-A487-5E187EE3B7D6}" dt="2024-10-16T18:38:35.301" v="0" actId="962"/>
      <pc:docMkLst>
        <pc:docMk/>
      </pc:docMkLst>
      <pc:sldChg chg="modSp mod">
        <pc:chgData name="Placido, Tabor - Office of Teaching and Learning" userId="86d704ee-a297-4cdb-9fcb-094311e05f37" providerId="ADAL" clId="{02E35C12-2AB5-490F-A487-5E187EE3B7D6}" dt="2024-10-16T18:38:35.301" v="0" actId="962"/>
        <pc:sldMkLst>
          <pc:docMk/>
          <pc:sldMk cId="0" sldId="274"/>
        </pc:sldMkLst>
        <pc:picChg chg="mod">
          <ac:chgData name="Placido, Tabor - Office of Teaching and Learning" userId="86d704ee-a297-4cdb-9fcb-094311e05f37" providerId="ADAL" clId="{02E35C12-2AB5-490F-A487-5E187EE3B7D6}" dt="2024-10-16T18:38:35.301" v="0" actId="962"/>
          <ac:picMkLst>
            <pc:docMk/>
            <pc:sldMk cId="0" sldId="274"/>
            <ac:picMk id="10" creationId="{FB572D78-3EFE-3492-F44E-BC56DC67D96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endParaRPr/>
          </a:p>
        </p:txBody>
      </p:sp>
      <p:sp>
        <p:nvSpPr>
          <p:cNvPr id="136" name="Google Shape;136;p1: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1: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6/1/2018</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38;p1: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48: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The third step is to look at each individual standard and determine what skills students will need to engage in in order to master the standards. This usually starts and is determined by the verb at the start of the standards statement. However, do not limit the identification of the skills required to demonstrate master of the standard to just the verb as some standards, such as 2.G.GR.1, requires that students examine and use a variety of data. Using a variety of data is an additional skill students need to be able to do in order to demonstrate mastery of the standards. </a:t>
            </a: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a:solidFill>
                <a:srgbClr val="000000"/>
              </a:solidFill>
            </a:endParaRPr>
          </a:p>
        </p:txBody>
      </p:sp>
      <p:sp>
        <p:nvSpPr>
          <p:cNvPr id="219" name="Google Shape;219;p48: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4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49: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The fourth step is to determine the level of proficiency students are required to be at for a particular grade. Most often this can be identified using Bloom’s taxonomy and/or Webbs Depth of Knowledge.</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It is important to note that when determining the DOK of a standard, the verb, such as analyze, should not be separated from the rest of the standard as the content and skills outlined in the standard impact the level of rigor students need to engage in order to demonstrate mastery of the standards.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In this standard, the skill of “provide examples” is considered a DOK level 1, since this skill requires students to identify information.</a:t>
            </a:r>
            <a:endParaRPr/>
          </a:p>
          <a:p>
            <a:pPr marL="0" lvl="0" indent="0" algn="l" rtl="0">
              <a:lnSpc>
                <a:spcPct val="100000"/>
              </a:lnSpc>
              <a:spcBef>
                <a:spcPts val="0"/>
              </a:spcBef>
              <a:spcAft>
                <a:spcPts val="0"/>
              </a:spcAft>
              <a:buClr>
                <a:schemeClr val="dk1"/>
              </a:buClr>
              <a:buSzPts val="1100"/>
              <a:buFont typeface="Arial"/>
              <a:buNone/>
            </a:pPr>
            <a:endParaRPr/>
          </a:p>
        </p:txBody>
      </p:sp>
      <p:sp>
        <p:nvSpPr>
          <p:cNvPr id="227" name="Google Shape;227;p49: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b97e3c4ae1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b97e3c4ae1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35" name="Google Shape;235;g2b97e3c4ae1_0_0: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6" name="Google Shape;236;g2b97e3c4ae1_0_0: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6/1/2018</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7" name="Google Shape;237;g2b97e3c4ae1_0_0: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8" name="Google Shape;238;g2b97e3c4ae1_0_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rPr>
              <a:t>Hello! Thank you for joining us. My name is Elsie Merlie, and I am the Teacher Resources Manager at the Kentucky Historical Society. I will guide you through a learning experience designed to explore the factors of production found in Kentucky coal mining.</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96838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rtl="0"/>
            <a:r>
              <a:rPr lang="en-US" b="0" i="0" dirty="0">
                <a:solidFill>
                  <a:srgbClr val="000000"/>
                </a:solidFill>
                <a:effectLst/>
              </a:rPr>
              <a:t>Here is a brief overview of the learning experience:</a:t>
            </a:r>
            <a:endParaRPr lang="en-US" dirty="0">
              <a:effectLst/>
            </a:endParaRPr>
          </a:p>
          <a:p>
            <a:pPr algn="l" rtl="0">
              <a:buFont typeface="Arial" panose="020B0604020202020204" pitchFamily="34" charset="0"/>
              <a:buChar char="•"/>
            </a:pPr>
            <a:r>
              <a:rPr lang="en-US" b="0" i="0" dirty="0">
                <a:solidFill>
                  <a:srgbClr val="000000"/>
                </a:solidFill>
                <a:effectLst/>
              </a:rPr>
              <a:t>Students will learn about the factors of production of coal mining in Kentucky, with a focus on land, labor, and capital, through analyzing artifacts.</a:t>
            </a:r>
            <a:endParaRPr lang="en-US" dirty="0">
              <a:effectLst/>
            </a:endParaRPr>
          </a:p>
          <a:p>
            <a:pPr algn="l" rtl="0">
              <a:buFont typeface="Arial" panose="020B0604020202020204" pitchFamily="34" charset="0"/>
              <a:buChar char="•"/>
            </a:pPr>
            <a:r>
              <a:rPr lang="en-US" b="0" i="0" dirty="0">
                <a:solidFill>
                  <a:srgbClr val="000000"/>
                </a:solidFill>
                <a:effectLst/>
              </a:rPr>
              <a:t>This image is from our collection here at KHS and has examples of the factors of production in Kentucky coal mining:</a:t>
            </a:r>
            <a:endParaRPr lang="en-US" dirty="0">
              <a:effectLst/>
            </a:endParaRPr>
          </a:p>
          <a:p>
            <a:pPr marL="742950" lvl="1" indent="-285750" algn="l" rtl="0">
              <a:buFont typeface="Arial" panose="020B0604020202020204" pitchFamily="34" charset="0"/>
              <a:buChar char="•"/>
            </a:pPr>
            <a:r>
              <a:rPr lang="en-US" b="1" i="0" dirty="0">
                <a:solidFill>
                  <a:srgbClr val="FF3131"/>
                </a:solidFill>
                <a:effectLst/>
              </a:rPr>
              <a:t>Land- Circled in red the coal represents land.</a:t>
            </a:r>
            <a:endParaRPr lang="en-US" dirty="0">
              <a:effectLst/>
            </a:endParaRPr>
          </a:p>
          <a:p>
            <a:pPr marL="742950" lvl="1" indent="-285750" algn="l" rtl="0">
              <a:buFont typeface="Arial" panose="020B0604020202020204" pitchFamily="34" charset="0"/>
              <a:buChar char="•"/>
            </a:pPr>
            <a:r>
              <a:rPr lang="en-US" b="1" i="0" dirty="0">
                <a:solidFill>
                  <a:srgbClr val="004AAD"/>
                </a:solidFill>
                <a:effectLst/>
              </a:rPr>
              <a:t>Labor- Circled in blue the coal miner represents labor.</a:t>
            </a:r>
            <a:endParaRPr lang="en-US" dirty="0">
              <a:effectLst/>
            </a:endParaRPr>
          </a:p>
          <a:p>
            <a:pPr marL="742950" lvl="1" indent="-285750" algn="l" rtl="0">
              <a:buFont typeface="Arial" panose="020B0604020202020204" pitchFamily="34" charset="0"/>
              <a:buChar char="•"/>
            </a:pPr>
            <a:r>
              <a:rPr lang="en-US" b="1" i="0" dirty="0">
                <a:solidFill>
                  <a:srgbClr val="00BF63"/>
                </a:solidFill>
                <a:effectLst/>
              </a:rPr>
              <a:t>Capital- Circled in green the pick (which is a tool) represents capital.</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569222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rtl="0"/>
            <a:r>
              <a:rPr lang="en-US" b="0" i="0" dirty="0">
                <a:solidFill>
                  <a:srgbClr val="000000"/>
                </a:solidFill>
                <a:effectLst/>
              </a:rPr>
              <a:t>As we unpack this learning experience and explore the factors of production, keep in mind these three things:</a:t>
            </a:r>
            <a:endParaRPr lang="en-US" dirty="0">
              <a:effectLst/>
            </a:endParaRPr>
          </a:p>
          <a:p>
            <a:pPr algn="l" rtl="0">
              <a:buFont typeface="Arial" panose="020B0604020202020204" pitchFamily="34" charset="0"/>
              <a:buChar char="•"/>
            </a:pPr>
            <a:r>
              <a:rPr lang="en-US" b="1" i="0" dirty="0">
                <a:solidFill>
                  <a:srgbClr val="000000"/>
                </a:solidFill>
                <a:effectLst/>
              </a:rPr>
              <a:t>Compelling Question: </a:t>
            </a:r>
            <a:r>
              <a:rPr lang="en-US" b="0" i="0" dirty="0">
                <a:solidFill>
                  <a:srgbClr val="000000"/>
                </a:solidFill>
                <a:effectLst/>
              </a:rPr>
              <a:t>How are the factors of production used in Kentucky to produce goods and services? </a:t>
            </a:r>
            <a:endParaRPr lang="en-US" dirty="0">
              <a:effectLst/>
            </a:endParaRPr>
          </a:p>
          <a:p>
            <a:pPr algn="l" rtl="0">
              <a:buFont typeface="Arial" panose="020B0604020202020204" pitchFamily="34" charset="0"/>
              <a:buChar char="•"/>
            </a:pPr>
            <a:r>
              <a:rPr lang="en-US" b="1" i="0" dirty="0">
                <a:solidFill>
                  <a:srgbClr val="000000"/>
                </a:solidFill>
                <a:effectLst/>
              </a:rPr>
              <a:t>Supporting Question: </a:t>
            </a:r>
            <a:r>
              <a:rPr lang="en-US" b="0" i="0" dirty="0">
                <a:solidFill>
                  <a:srgbClr val="000000"/>
                </a:solidFill>
                <a:effectLst/>
              </a:rPr>
              <a:t>What are the factors of production used in coal mining in the past and today?</a:t>
            </a:r>
            <a:endParaRPr lang="en-US" dirty="0">
              <a:effectLst/>
            </a:endParaRPr>
          </a:p>
          <a:p>
            <a:pPr algn="l" rtl="0">
              <a:buFont typeface="Arial" panose="020B0604020202020204" pitchFamily="34" charset="0"/>
              <a:buChar char="•"/>
            </a:pPr>
            <a:r>
              <a:rPr lang="en-US" b="1" i="0" dirty="0">
                <a:solidFill>
                  <a:srgbClr val="000000"/>
                </a:solidFill>
                <a:effectLst/>
              </a:rPr>
              <a:t>Standard Connection: 2.E.KE.1 </a:t>
            </a:r>
            <a:r>
              <a:rPr lang="en-US" b="0" i="0" dirty="0">
                <a:solidFill>
                  <a:srgbClr val="000000"/>
                </a:solidFill>
                <a:effectLst/>
              </a:rPr>
              <a:t>Provide examples of each of the factors of production in Kentucky.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1105719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This learning experience opens with something called Visual Thinking Strategies (VTS). I will walk you through the process of VTS and guide you through a session using the same image you would use with your students. </a:t>
            </a:r>
            <a:endParaRPr lang="en-US" dirty="0">
              <a:effectLst/>
            </a:endParaRPr>
          </a:p>
          <a:p>
            <a:pPr algn="l" rtl="0">
              <a:buFont typeface="Arial" panose="020B0604020202020204" pitchFamily="34" charset="0"/>
              <a:buChar char="•"/>
            </a:pPr>
            <a:r>
              <a:rPr lang="en-US" b="0" i="0" dirty="0">
                <a:solidFill>
                  <a:srgbClr val="000000"/>
                </a:solidFill>
                <a:effectLst/>
              </a:rPr>
              <a:t>VTS was created by Philip </a:t>
            </a:r>
            <a:r>
              <a:rPr lang="en-US" b="0" i="0" dirty="0" err="1">
                <a:solidFill>
                  <a:srgbClr val="000000"/>
                </a:solidFill>
                <a:effectLst/>
              </a:rPr>
              <a:t>Yenawine</a:t>
            </a:r>
            <a:r>
              <a:rPr lang="en-US" b="0" i="0" dirty="0">
                <a:solidFill>
                  <a:srgbClr val="000000"/>
                </a:solidFill>
                <a:effectLst/>
              </a:rPr>
              <a:t>, a Museum Educator, and Abigail </a:t>
            </a:r>
            <a:r>
              <a:rPr lang="en-US" b="0" i="0" dirty="0" err="1">
                <a:solidFill>
                  <a:srgbClr val="000000"/>
                </a:solidFill>
                <a:effectLst/>
              </a:rPr>
              <a:t>Housen</a:t>
            </a:r>
            <a:r>
              <a:rPr lang="en-US" b="0" i="0" dirty="0">
                <a:solidFill>
                  <a:srgbClr val="000000"/>
                </a:solidFill>
                <a:effectLst/>
              </a:rPr>
              <a:t>, a psychologist.</a:t>
            </a:r>
            <a:endParaRPr lang="en-US" dirty="0">
              <a:effectLst/>
            </a:endParaRPr>
          </a:p>
          <a:p>
            <a:pPr marL="742950" lvl="1" indent="-285750" algn="l" rtl="0">
              <a:buFont typeface="Arial" panose="020B0604020202020204" pitchFamily="34" charset="0"/>
              <a:buChar char="•"/>
            </a:pPr>
            <a:r>
              <a:rPr lang="en-US" b="0" i="0" dirty="0">
                <a:solidFill>
                  <a:srgbClr val="000000"/>
                </a:solidFill>
                <a:effectLst/>
              </a:rPr>
              <a:t>They collaborated on this method to help facilitate discussions of visual arts and increase student engagement.</a:t>
            </a:r>
            <a:endParaRPr lang="en-US" dirty="0">
              <a:effectLst/>
            </a:endParaRPr>
          </a:p>
          <a:p>
            <a:pPr marL="742950" lvl="1" indent="-285750" algn="l" rtl="0">
              <a:buFont typeface="Arial" panose="020B0604020202020204" pitchFamily="34" charset="0"/>
              <a:buChar char="•"/>
            </a:pPr>
            <a:r>
              <a:rPr lang="en-US" b="0" i="0" dirty="0">
                <a:solidFill>
                  <a:srgbClr val="000000"/>
                </a:solidFill>
                <a:effectLst/>
              </a:rPr>
              <a:t>A product of 30+ years of research and 12 years of field testing in classrooms, VTS has become a valuable tool for developing visual literacy skills.</a:t>
            </a:r>
            <a:endParaRPr lang="en-US" dirty="0">
              <a:effectLst/>
            </a:endParaRPr>
          </a:p>
          <a:p>
            <a:pPr algn="l" rtl="0">
              <a:buFont typeface="Arial" panose="020B0604020202020204" pitchFamily="34" charset="0"/>
              <a:buChar char="•"/>
            </a:pPr>
            <a:r>
              <a:rPr lang="en-US" b="0" i="0" dirty="0">
                <a:solidFill>
                  <a:srgbClr val="000000"/>
                </a:solidFill>
                <a:effectLst/>
              </a:rPr>
              <a:t>At KHS, we believe that VTS develops visual literacy skills and historical understanding.</a:t>
            </a:r>
            <a:endParaRPr lang="en-US" dirty="0">
              <a:effectLst/>
            </a:endParaRPr>
          </a:p>
          <a:p>
            <a:pPr algn="l" rtl="0">
              <a:buFont typeface="Arial" panose="020B0604020202020204" pitchFamily="34" charset="0"/>
              <a:buChar char="•"/>
            </a:pPr>
            <a:r>
              <a:rPr lang="en-US" b="0" i="0" dirty="0">
                <a:solidFill>
                  <a:srgbClr val="000000"/>
                </a:solidFill>
                <a:effectLst/>
              </a:rPr>
              <a:t>If you want to utilize VTS outside of this learning experience, I have selected a few images to highlight the necessities for VTS imagery.</a:t>
            </a:r>
            <a:endParaRPr lang="en-US" dirty="0">
              <a:effectLst/>
            </a:endParaRPr>
          </a:p>
          <a:p>
            <a:pPr marL="742950" lvl="1" indent="-285750" algn="l" rtl="0">
              <a:buFont typeface="Arial" panose="020B0604020202020204" pitchFamily="34" charset="0"/>
              <a:buChar char="•"/>
            </a:pPr>
            <a:r>
              <a:rPr lang="en-US" b="0" i="0" dirty="0">
                <a:solidFill>
                  <a:srgbClr val="000000"/>
                </a:solidFill>
                <a:effectLst/>
              </a:rPr>
              <a:t>Here we have Jackson Pollock's Greyed Rainbow. While an interesting piece, it does not provide us with enough to observe and discuss visually. We want students to interpret what they see, not so much the way it makes them feel.</a:t>
            </a:r>
            <a:endParaRPr lang="en-US" dirty="0">
              <a:effectLst/>
            </a:endParaRPr>
          </a:p>
          <a:p>
            <a:pPr marL="742950" lvl="1" indent="-285750" algn="l" rtl="0">
              <a:buFont typeface="Arial" panose="020B0604020202020204" pitchFamily="34" charset="0"/>
              <a:buChar char="•"/>
            </a:pPr>
            <a:r>
              <a:rPr lang="en-US" b="0" i="0" dirty="0">
                <a:solidFill>
                  <a:srgbClr val="000000"/>
                </a:solidFill>
                <a:effectLst/>
              </a:rPr>
              <a:t>Thanksgiving by Doris Lee provides ample points of interest to observe and discuss.</a:t>
            </a:r>
            <a:endParaRPr lang="en-US" dirty="0">
              <a:effectLst/>
            </a:endParaRPr>
          </a:p>
          <a:p>
            <a:pPr marL="742950" lvl="1" indent="-285750" algn="l" rtl="0">
              <a:buFont typeface="Arial" panose="020B0604020202020204" pitchFamily="34" charset="0"/>
              <a:buChar char="•"/>
            </a:pPr>
            <a:r>
              <a:rPr lang="en-US" b="0" i="0" dirty="0">
                <a:solidFill>
                  <a:srgbClr val="000000"/>
                </a:solidFill>
                <a:effectLst/>
              </a:rPr>
              <a:t>Finally, a photograph from our KHS collection shows a nurse treating a woman. Observers would be able to notice many differences between the nurses they see today and the nurses depicted in the photograph.</a:t>
            </a:r>
            <a:endParaRPr lang="en-US" dirty="0">
              <a:effectLst/>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When conducting a VTS session, the facilitator will use these three questions to guide the session:</a:t>
            </a:r>
            <a:endParaRPr lang="en-US" dirty="0">
              <a:effectLst/>
            </a:endParaRPr>
          </a:p>
          <a:p>
            <a:pPr algn="l" rtl="0">
              <a:buFont typeface="Arial" panose="020B0604020202020204" pitchFamily="34" charset="0"/>
              <a:buChar char="•"/>
            </a:pPr>
            <a:r>
              <a:rPr lang="en-US" b="0" i="0" dirty="0">
                <a:solidFill>
                  <a:srgbClr val="000000"/>
                </a:solidFill>
                <a:effectLst/>
              </a:rPr>
              <a:t>What’s going on in this picture?</a:t>
            </a:r>
            <a:endParaRPr lang="en-US" dirty="0">
              <a:effectLst/>
            </a:endParaRPr>
          </a:p>
          <a:p>
            <a:pPr algn="l" rtl="0">
              <a:buFont typeface="Arial" panose="020B0604020202020204" pitchFamily="34" charset="0"/>
              <a:buChar char="•"/>
            </a:pPr>
            <a:r>
              <a:rPr lang="en-US" b="0" i="0" dirty="0">
                <a:solidFill>
                  <a:srgbClr val="000000"/>
                </a:solidFill>
                <a:effectLst/>
              </a:rPr>
              <a:t>What do you see that makes you say that?</a:t>
            </a:r>
            <a:endParaRPr lang="en-US" dirty="0">
              <a:effectLst/>
            </a:endParaRPr>
          </a:p>
          <a:p>
            <a:pPr algn="l" rtl="0">
              <a:buFont typeface="Arial" panose="020B0604020202020204" pitchFamily="34" charset="0"/>
              <a:buChar char="•"/>
            </a:pPr>
            <a:r>
              <a:rPr lang="en-US" b="0" i="0" dirty="0">
                <a:solidFill>
                  <a:srgbClr val="000000"/>
                </a:solidFill>
                <a:effectLst/>
              </a:rPr>
              <a:t>What more can we find?</a:t>
            </a:r>
            <a:endParaRPr lang="en-US" dirty="0">
              <a:effectLst/>
            </a:endParaRPr>
          </a:p>
          <a:p>
            <a:pPr algn="l" rtl="0"/>
            <a:r>
              <a:rPr lang="en-US" b="0" i="0" dirty="0">
                <a:solidFill>
                  <a:srgbClr val="000000"/>
                </a:solidFill>
                <a:effectLst/>
              </a:rPr>
              <a:t>Let’s practice! I will be the facilitator, and you will all respond to my prompts.</a:t>
            </a:r>
            <a:endParaRPr lang="en-US" dirty="0">
              <a:effectLs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I am going to give you a few silent moments to view the image... As I ask the questions, please feel free to unmute yourself to respond or drop answers in the chat.</a:t>
            </a:r>
            <a:endParaRPr lang="en-US" dirty="0">
              <a:effectLst/>
            </a:endParaRPr>
          </a:p>
          <a:p>
            <a:pPr algn="l" rtl="0">
              <a:buFont typeface="Arial" panose="020B0604020202020204" pitchFamily="34" charset="0"/>
              <a:buChar char="•"/>
            </a:pPr>
            <a:r>
              <a:rPr lang="en-US" b="0" i="0" dirty="0">
                <a:solidFill>
                  <a:srgbClr val="000000"/>
                </a:solidFill>
                <a:effectLst/>
              </a:rPr>
              <a:t>What’s going on in this picture?</a:t>
            </a:r>
            <a:endParaRPr lang="en-US" dirty="0">
              <a:effectLst/>
            </a:endParaRPr>
          </a:p>
          <a:p>
            <a:pPr algn="l" rtl="0">
              <a:buFont typeface="Arial" panose="020B0604020202020204" pitchFamily="34" charset="0"/>
              <a:buChar char="•"/>
            </a:pPr>
            <a:r>
              <a:rPr lang="en-US" b="0" i="0" dirty="0">
                <a:solidFill>
                  <a:srgbClr val="000000"/>
                </a:solidFill>
                <a:effectLst/>
              </a:rPr>
              <a:t>What do you see that makes you say that?</a:t>
            </a:r>
            <a:endParaRPr lang="en-US" dirty="0">
              <a:effectLst/>
            </a:endParaRPr>
          </a:p>
          <a:p>
            <a:pPr algn="l" rtl="0">
              <a:buFont typeface="Arial" panose="020B0604020202020204" pitchFamily="34" charset="0"/>
              <a:buChar char="•"/>
            </a:pPr>
            <a:r>
              <a:rPr lang="en-US" b="0" i="0" dirty="0">
                <a:solidFill>
                  <a:srgbClr val="000000"/>
                </a:solidFill>
                <a:effectLst/>
              </a:rPr>
              <a:t>What more can we find?</a:t>
            </a:r>
            <a:endParaRPr lang="en-US" dirty="0">
              <a:effectLs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I appreciate you all participating in that VTS session. I find it easier to navigate if you have participated in one yourself.</a:t>
            </a:r>
            <a:endParaRPr lang="en-US" dirty="0">
              <a:effectLst/>
            </a:endParaRPr>
          </a:p>
          <a:p>
            <a:pPr algn="l" rtl="0">
              <a:buFont typeface="Arial" panose="020B0604020202020204" pitchFamily="34" charset="0"/>
              <a:buChar char="•"/>
            </a:pPr>
            <a:r>
              <a:rPr lang="en-US" b="0" i="0" dirty="0">
                <a:solidFill>
                  <a:srgbClr val="000000"/>
                </a:solidFill>
                <a:effectLst/>
              </a:rPr>
              <a:t>To provide closure to the VTS session, it is helpful to add context to the image used.</a:t>
            </a:r>
            <a:endParaRPr lang="en-US" dirty="0">
              <a:effectLst/>
            </a:endParaRPr>
          </a:p>
          <a:p>
            <a:pPr marL="742950" lvl="1" indent="-285750" algn="l" rtl="0">
              <a:buFont typeface="Arial" panose="020B0604020202020204" pitchFamily="34" charset="0"/>
              <a:buChar char="•"/>
            </a:pPr>
            <a:r>
              <a:rPr lang="en-US" b="0" i="0" dirty="0">
                <a:solidFill>
                  <a:srgbClr val="000000"/>
                </a:solidFill>
                <a:effectLst/>
              </a:rPr>
              <a:t>This photograph is from 1918 and shows coal miners outside a mine in Kentucky.</a:t>
            </a:r>
            <a:endParaRPr lang="en-US" dirty="0">
              <a:effectLst/>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517606b8b_1_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b517606b8b_1_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g2b517606b8b_1_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dirty="0"/>
              <a:t> </a:t>
            </a:r>
            <a:r>
              <a:rPr lang="en-US" b="0" i="0" dirty="0">
                <a:solidFill>
                  <a:srgbClr val="000000"/>
                </a:solidFill>
                <a:effectLst/>
              </a:rPr>
              <a:t>Moving forward with the learning experience, I would suggest that you create a KWL chart to map out the progression of what your students know about coal mining. You would pose these questions as a whole group and fill in student answers as they respond. </a:t>
            </a:r>
            <a:endParaRPr lang="en-US" dirty="0">
              <a:effectLst/>
            </a:endParaRPr>
          </a:p>
          <a:p>
            <a:pPr algn="l" rtl="0">
              <a:buFont typeface="Arial" panose="020B0604020202020204" pitchFamily="34" charset="0"/>
              <a:buChar char="•"/>
            </a:pPr>
            <a:r>
              <a:rPr lang="en-US" b="1" i="0" dirty="0">
                <a:solidFill>
                  <a:srgbClr val="000000"/>
                </a:solidFill>
                <a:effectLst/>
              </a:rPr>
              <a:t>Share Out Opportunity</a:t>
            </a:r>
            <a:endParaRPr lang="en-US" dirty="0">
              <a:effectLst/>
            </a:endParaRPr>
          </a:p>
          <a:p>
            <a:pPr marL="742950" lvl="1" indent="-285750" algn="l" rtl="0">
              <a:buFont typeface="Arial" panose="020B0604020202020204" pitchFamily="34" charset="0"/>
              <a:buChar char="•"/>
            </a:pPr>
            <a:r>
              <a:rPr lang="en-US" b="0" i="0" dirty="0">
                <a:solidFill>
                  <a:srgbClr val="000000"/>
                </a:solidFill>
                <a:effectLst/>
              </a:rPr>
              <a:t>What do you know about coal mining?</a:t>
            </a:r>
            <a:endParaRPr lang="en-US" dirty="0">
              <a:effectLst/>
            </a:endParaRPr>
          </a:p>
          <a:p>
            <a:pPr marL="742950" lvl="1" indent="-285750" algn="l" rtl="0">
              <a:buFont typeface="Arial" panose="020B0604020202020204" pitchFamily="34" charset="0"/>
              <a:buChar char="•"/>
            </a:pPr>
            <a:r>
              <a:rPr lang="en-US" b="0" i="0" dirty="0">
                <a:solidFill>
                  <a:srgbClr val="000000"/>
                </a:solidFill>
                <a:effectLst/>
              </a:rPr>
              <a:t>What do you wonder about coal mining?</a:t>
            </a:r>
            <a:endParaRPr lang="en-US" dirty="0">
              <a:effectLst/>
            </a:endParaRPr>
          </a:p>
          <a:p>
            <a:pPr algn="l" rtl="0">
              <a:buFont typeface="Arial" panose="020B0604020202020204" pitchFamily="34" charset="0"/>
              <a:buChar char="•"/>
            </a:pPr>
            <a:r>
              <a:rPr lang="en-US" b="0" i="0" dirty="0">
                <a:solidFill>
                  <a:srgbClr val="000000"/>
                </a:solidFill>
                <a:effectLst/>
              </a:rPr>
              <a:t>We will return to finish this at the end of the learning experience.</a:t>
            </a:r>
            <a:endParaRPr lang="en-US" dirty="0">
              <a:effectLs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Depending on what part of Kentucky you reside in, your students may have limited knowledge of the coal industry. </a:t>
            </a:r>
            <a:endParaRPr lang="en-US" dirty="0">
              <a:effectLst/>
            </a:endParaRPr>
          </a:p>
          <a:p>
            <a:pPr algn="l" rtl="0">
              <a:buFont typeface="Arial" panose="020B0604020202020204" pitchFamily="34" charset="0"/>
              <a:buChar char="•"/>
            </a:pPr>
            <a:r>
              <a:rPr lang="en-US" b="0" i="0" dirty="0">
                <a:solidFill>
                  <a:srgbClr val="000000"/>
                </a:solidFill>
                <a:effectLst/>
              </a:rPr>
              <a:t>​This short video provides a look at coal mining then and now.</a:t>
            </a:r>
            <a:endParaRPr lang="en-US" dirty="0">
              <a:effectLst/>
            </a:endParaRPr>
          </a:p>
          <a:p>
            <a:pPr marL="742950" lvl="1" indent="-285750" algn="l" rtl="0">
              <a:buFont typeface="Arial" panose="020B0604020202020204" pitchFamily="34" charset="0"/>
              <a:buChar char="•"/>
            </a:pPr>
            <a:r>
              <a:rPr lang="en-US" b="0" i="0" dirty="0">
                <a:solidFill>
                  <a:srgbClr val="000000"/>
                </a:solidFill>
                <a:effectLst/>
              </a:rPr>
              <a:t>If watching this in the classroom, I would pause the video periodically to ask these questions on the slide, but for time purposes, please think about them as we watch the video.</a:t>
            </a:r>
            <a:endParaRPr lang="en-US" dirty="0">
              <a:effectLst/>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Now that students have a basic understanding of coal mining review the definitions of factors of production while providing examples from the video to set the context for the remainder of the experience.​</a:t>
            </a:r>
            <a:endParaRPr lang="en-US" dirty="0">
              <a:effectLst/>
            </a:endParaRPr>
          </a:p>
          <a:p>
            <a:pPr algn="l" rtl="0">
              <a:buFont typeface="Arial" panose="020B0604020202020204" pitchFamily="34" charset="0"/>
              <a:buChar char="•"/>
            </a:pPr>
            <a:r>
              <a:rPr lang="en-US" b="0" i="0" dirty="0">
                <a:solidFill>
                  <a:srgbClr val="000000"/>
                </a:solidFill>
                <a:effectLst/>
              </a:rPr>
              <a:t>This learning experience may not be your day-one introduction to the factors of production, so having students share the definitions to fill in this chart is an option.</a:t>
            </a:r>
            <a:endParaRPr lang="en-US" dirty="0">
              <a:effectLst/>
            </a:endParaRPr>
          </a:p>
          <a:p>
            <a:pPr algn="l" rtl="0">
              <a:buFont typeface="Arial" panose="020B0604020202020204" pitchFamily="34" charset="0"/>
              <a:buChar char="•"/>
            </a:pPr>
            <a:r>
              <a:rPr lang="en-US" b="0" i="0" dirty="0">
                <a:solidFill>
                  <a:srgbClr val="000000"/>
                </a:solidFill>
                <a:effectLst/>
              </a:rPr>
              <a:t>I have filled in the definitions section for us to save us time.</a:t>
            </a:r>
            <a:endParaRPr lang="en-US" dirty="0">
              <a:effectLst/>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Looking at these definitions, what examples can you share from the video? Take a moment to look over the definitions.</a:t>
            </a:r>
            <a:endParaRPr lang="en-US" dirty="0">
              <a:effectLst/>
            </a:endParaRPr>
          </a:p>
          <a:p>
            <a:pPr algn="l" rtl="0">
              <a:buFont typeface="Arial" panose="020B0604020202020204" pitchFamily="34" charset="0"/>
              <a:buChar char="•"/>
            </a:pPr>
            <a:r>
              <a:rPr lang="en-US" b="0" i="0" dirty="0">
                <a:solidFill>
                  <a:srgbClr val="000000"/>
                </a:solidFill>
                <a:effectLst/>
              </a:rPr>
              <a:t>Land, Labor, Capital, Entrepreneurial Skills</a:t>
            </a:r>
            <a:endParaRPr lang="en-US" dirty="0">
              <a:effectLst/>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52587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006B0-7F82-A2AE-7860-9A1C7C1178D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863F23-3E1A-A196-837E-E01468396B4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220CD45-3E42-AE0C-0D26-DC8C2F44B28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ECFF016-9C9C-FCD2-F08A-FE3C6773933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F62015B-0394-B435-A67F-4CD2858F8EC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Here are some possible answers your students may have and many of you shared!</a:t>
            </a:r>
            <a:endParaRPr lang="en-US" dirty="0">
              <a:effectLst/>
            </a:endParaRPr>
          </a:p>
        </p:txBody>
      </p:sp>
      <p:sp>
        <p:nvSpPr>
          <p:cNvPr id="6" name="Footer Placeholder 5">
            <a:extLst>
              <a:ext uri="{FF2B5EF4-FFF2-40B4-BE49-F238E27FC236}">
                <a16:creationId xmlns:a16="http://schemas.microsoft.com/office/drawing/2014/main" id="{60B9D06B-0E66-59E1-EEDD-509F1347280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805764E-DEC5-3A59-44FE-561822D80A2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06909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To help develop a sense of place for your students, the addition of this map is a great visual representation of coal mining in Kentucky.</a:t>
            </a:r>
            <a:endParaRPr lang="en-US" dirty="0">
              <a:effectLst/>
            </a:endParaRPr>
          </a:p>
          <a:p>
            <a:pPr algn="l" rtl="0">
              <a:buFont typeface="Arial" panose="020B0604020202020204" pitchFamily="34" charset="0"/>
              <a:buChar char="•"/>
            </a:pPr>
            <a:r>
              <a:rPr lang="en-US" b="0" i="0" dirty="0">
                <a:solidFill>
                  <a:srgbClr val="000000"/>
                </a:solidFill>
                <a:effectLst/>
              </a:rPr>
              <a:t>This map provides different information that can be toggled on and off, including the Kentucky county boundaries, mined out areas and available mining areas. Explore this map with students to provide context for where in Kentucky coal mining takes place. </a:t>
            </a:r>
            <a:endParaRPr lang="en-US" dirty="0">
              <a:effectLst/>
            </a:endParaRPr>
          </a:p>
          <a:p>
            <a:pPr algn="l" rtl="0">
              <a:buFont typeface="Arial" panose="020B0604020202020204" pitchFamily="34" charset="0"/>
              <a:buChar char="•"/>
            </a:pPr>
            <a:r>
              <a:rPr lang="en-US" b="0" i="0" dirty="0">
                <a:solidFill>
                  <a:srgbClr val="000000"/>
                </a:solidFill>
                <a:effectLst/>
              </a:rPr>
              <a:t>This link will be dropped in the chat for you to be able to explore further, but I will also go ahead and open it up for us to explore.</a:t>
            </a:r>
            <a:endParaRPr lang="en-US" dirty="0">
              <a:effectLs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Before we analyze artifacts, it will be helpful to establish what an artifact is and what it might look like!</a:t>
            </a:r>
            <a:endParaRPr lang="en-US" dirty="0">
              <a:effectLst/>
            </a:endParaRPr>
          </a:p>
          <a:p>
            <a:pPr algn="l" rtl="0">
              <a:buFont typeface="Arial" panose="020B0604020202020204" pitchFamily="34" charset="0"/>
              <a:buChar char="•"/>
            </a:pPr>
            <a:r>
              <a:rPr lang="en-US" b="1" i="0" dirty="0">
                <a:solidFill>
                  <a:srgbClr val="000000"/>
                </a:solidFill>
                <a:effectLst/>
              </a:rPr>
              <a:t>Artifact- </a:t>
            </a:r>
            <a:r>
              <a:rPr lang="en-US" b="0" i="0" dirty="0">
                <a:solidFill>
                  <a:srgbClr val="000000"/>
                </a:solidFill>
                <a:effectLst/>
              </a:rPr>
              <a:t>an object from the past that helps us learn about how people lived, worked, and played many years ago. </a:t>
            </a:r>
            <a:endParaRPr lang="en-US" dirty="0">
              <a:effectLst/>
            </a:endParaRPr>
          </a:p>
          <a:p>
            <a:pPr algn="l" rtl="0">
              <a:buFont typeface="Arial" panose="020B0604020202020204" pitchFamily="34" charset="0"/>
              <a:buChar char="•"/>
            </a:pPr>
            <a:r>
              <a:rPr lang="en-US" b="0" i="0" dirty="0">
                <a:solidFill>
                  <a:srgbClr val="000000"/>
                </a:solidFill>
                <a:effectLst/>
              </a:rPr>
              <a:t>These images on the screen are all artifacts from our collection here at KHS.</a:t>
            </a:r>
            <a:endParaRPr lang="en-US" dirty="0">
              <a:effectLst/>
            </a:endParaRPr>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rPr>
              <a:t>Kentucky coal miners used all these coal mining essentials and now they are housed at KHS!</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This is a full list of the artifacts your students would be able to analyze through this learning experience.</a:t>
            </a:r>
            <a:endParaRPr lang="en-US" dirty="0">
              <a:effectLst/>
            </a:endParaRPr>
          </a:p>
          <a:p>
            <a:pPr algn="l" rtl="0">
              <a:buFont typeface="Arial" panose="020B0604020202020204" pitchFamily="34" charset="0"/>
              <a:buChar char="•"/>
            </a:pPr>
            <a:r>
              <a:rPr lang="en-US" b="0" i="0" dirty="0">
                <a:solidFill>
                  <a:srgbClr val="000000"/>
                </a:solidFill>
                <a:effectLst/>
              </a:rPr>
              <a:t>Pick, Miner’s Cap, Bird Cage, Carbide Lamp, Coal Car, Knee Pad, Coal Ball</a:t>
            </a:r>
            <a:endParaRPr lang="en-US" dirty="0">
              <a:effectLst/>
            </a:endParaRPr>
          </a:p>
          <a:p>
            <a:pPr algn="l" rtl="0">
              <a:buFont typeface="Arial" panose="020B0604020202020204" pitchFamily="34" charset="0"/>
              <a:buChar char="•"/>
            </a:pPr>
            <a:r>
              <a:rPr lang="en-US" b="0" i="0" dirty="0">
                <a:solidFill>
                  <a:srgbClr val="000000"/>
                </a:solidFill>
                <a:effectLst/>
              </a:rPr>
              <a:t>Each artifact has a page in the KHS collections catalog that provides more details that can add a layer of context for your students after they complete the artifact analysis chart.</a:t>
            </a:r>
            <a:endParaRPr lang="en-US" dirty="0">
              <a:effectLst/>
            </a:endParaRPr>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We are going to analyze an artifact as a whole group, which you may want to model as a whole class before breaking out into small groups. </a:t>
            </a:r>
            <a:endParaRPr lang="en-US" dirty="0">
              <a:effectLst/>
            </a:endParaRPr>
          </a:p>
          <a:p>
            <a:pPr algn="l" rtl="0">
              <a:buFont typeface="Arial" panose="020B0604020202020204" pitchFamily="34" charset="0"/>
              <a:buChar char="•"/>
            </a:pPr>
            <a:r>
              <a:rPr lang="en-US" b="0" i="0" dirty="0">
                <a:solidFill>
                  <a:srgbClr val="000000"/>
                </a:solidFill>
                <a:effectLst/>
              </a:rPr>
              <a:t>The artifact we will be analyzing together today is the canary cage.</a:t>
            </a:r>
            <a:endParaRPr lang="en-US" dirty="0">
              <a:effectLst/>
            </a:endParaRPr>
          </a:p>
          <a:p>
            <a:pPr algn="l" rtl="0">
              <a:buFont typeface="Arial" panose="020B0604020202020204" pitchFamily="34" charset="0"/>
              <a:buChar char="•"/>
            </a:pPr>
            <a:r>
              <a:rPr lang="en-US" b="0" i="0" dirty="0">
                <a:solidFill>
                  <a:srgbClr val="000000"/>
                </a:solidFill>
                <a:effectLst/>
              </a:rPr>
              <a:t>I will guide us through each section of the Artifact Analysis Chart, and you all are more than welcome to unmute to share your responses.</a:t>
            </a:r>
            <a:endParaRPr lang="en-US" dirty="0">
              <a:effectLs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8: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It is important to clearly understand and unpack each piece of a standard in order to be able to implement it with fidelity.</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152" name="Google Shape;152;p3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What are the things that you see, observe, or notice about this artifact?</a:t>
            </a:r>
            <a:endParaRPr lang="en-US" dirty="0">
              <a:effectLst/>
            </a:endParaRPr>
          </a:p>
          <a:p>
            <a:pPr algn="l" rtl="0">
              <a:buFont typeface="Arial" panose="020B0604020202020204" pitchFamily="34" charset="0"/>
              <a:buChar char="•"/>
            </a:pPr>
            <a:r>
              <a:rPr lang="en-US" b="0" i="0" dirty="0">
                <a:solidFill>
                  <a:srgbClr val="000000"/>
                </a:solidFill>
                <a:effectLst/>
              </a:rPr>
              <a:t>Consider things like size, shape, texture, and color.</a:t>
            </a:r>
            <a:endParaRPr lang="en-US" dirty="0">
              <a:effectLs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How do you think this artifact was used? What makes you say that?</a:t>
            </a:r>
            <a:endParaRPr lang="en-US" dirty="0">
              <a:effectLst/>
            </a:endParaRPr>
          </a:p>
          <a:p>
            <a:pPr algn="l" rtl="0">
              <a:buFont typeface="Arial" panose="020B0604020202020204" pitchFamily="34" charset="0"/>
              <a:buChar char="•"/>
            </a:pPr>
            <a:r>
              <a:rPr lang="en-US" b="0" i="0" dirty="0">
                <a:solidFill>
                  <a:srgbClr val="000000"/>
                </a:solidFill>
                <a:effectLst/>
              </a:rPr>
              <a:t>Consider who used the artifact and the time when it was made.</a:t>
            </a:r>
            <a:endParaRPr lang="en-US" dirty="0">
              <a:effectLs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What does this artifact make you wonder?</a:t>
            </a:r>
            <a:endParaRPr lang="en-US" dirty="0">
              <a:effectLst/>
            </a:endParaRPr>
          </a:p>
          <a:p>
            <a:pPr algn="l" rtl="0">
              <a:buFont typeface="Arial" panose="020B0604020202020204" pitchFamily="34" charset="0"/>
              <a:buChar char="•"/>
            </a:pPr>
            <a:r>
              <a:rPr lang="en-US" b="0" i="0" dirty="0">
                <a:solidFill>
                  <a:srgbClr val="000000"/>
                </a:solidFill>
                <a:effectLst/>
              </a:rPr>
              <a:t>Consider how it might look different today.</a:t>
            </a:r>
            <a:endParaRPr lang="en-US" dirty="0">
              <a:effectLs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After completing the Artifact Analysis Chart, students would discuss the following questions using the Think-Pair-Share strategy: </a:t>
            </a:r>
            <a:endParaRPr lang="en-US" dirty="0">
              <a:effectLst/>
            </a:endParaRPr>
          </a:p>
          <a:p>
            <a:pPr algn="l" rtl="0">
              <a:buFont typeface="Arial" panose="020B0604020202020204" pitchFamily="34" charset="0"/>
              <a:buChar char="•"/>
            </a:pPr>
            <a:r>
              <a:rPr lang="en-US" b="0" i="0" dirty="0">
                <a:solidFill>
                  <a:srgbClr val="000000"/>
                </a:solidFill>
                <a:effectLst/>
              </a:rPr>
              <a:t>I am sure you are familiar with the Think-Pair-Share routine, but here is a short video modeling the strategy as a refresher. </a:t>
            </a:r>
            <a:endParaRPr lang="en-US" dirty="0">
              <a:effectLst/>
            </a:endParaRPr>
          </a:p>
          <a:p>
            <a:pPr algn="l" rtl="0">
              <a:buFont typeface="Arial" panose="020B0604020202020204" pitchFamily="34" charset="0"/>
              <a:buChar char="•"/>
            </a:pPr>
            <a:r>
              <a:rPr lang="en-US" b="0" i="0" dirty="0">
                <a:solidFill>
                  <a:srgbClr val="000000"/>
                </a:solidFill>
                <a:effectLst/>
              </a:rPr>
              <a:t>Now, to virtually Think-Pair-Share, we will attempt to place you all in breakout rooms for a short period (around 2 minutes) to discuss these questions.</a:t>
            </a:r>
            <a:endParaRPr lang="en-US" dirty="0">
              <a:effectLst/>
            </a:endParaRPr>
          </a:p>
          <a:p>
            <a:pPr marL="742950" lvl="1" indent="-285750" algn="l" rtl="0">
              <a:buFont typeface="Arial" panose="020B0604020202020204" pitchFamily="34" charset="0"/>
              <a:buChar char="•"/>
            </a:pPr>
            <a:r>
              <a:rPr lang="en-US" b="0" i="0" dirty="0">
                <a:solidFill>
                  <a:srgbClr val="000000"/>
                </a:solidFill>
                <a:effectLst/>
              </a:rPr>
              <a:t>Be ready to share when you return!</a:t>
            </a:r>
            <a:endParaRPr lang="en-US" dirty="0">
              <a:effectLs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rPr>
              <a:t>To provide you all with context for the bird cage, I pulled the information we have for it in our catalog at KHS.</a:t>
            </a:r>
            <a:endParaRPr lang="en-US" dirty="0">
              <a:effectLst/>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As educators, we need ways to gauge student understanding, so the following few slides depict a differentiated formative assessment for you all to utilize.</a:t>
            </a:r>
            <a:endParaRPr lang="en-US" dirty="0">
              <a:effectLst/>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differentiated exit tickets can help assess comprehension of the material taught and identify adjustments needed to meet student needs when continuing to work with KAS 2.E.KE.1.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differentiated exit tickets can help assess comprehension of the material taught and identify adjustments needed to meet student needs when continuing to work with KAS 2.E.KE.1.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differentiated exit tickets can help assess comprehension of the material taught and identify adjustments needed to meet student needs when continuing to work with KAS 2.E.KE.1.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dirty="0"/>
              <a:t>Complete this graphic organizer using the sources you looked at in this </a:t>
            </a:r>
            <a:r>
              <a:rPr lang="en-US" b="0" i="0" dirty="0">
                <a:solidFill>
                  <a:srgbClr val="000000"/>
                </a:solidFill>
                <a:effectLst/>
              </a:rPr>
              <a:t>Circling back around to our supporting question:</a:t>
            </a:r>
            <a:endParaRPr lang="en-US" dirty="0">
              <a:effectLst/>
            </a:endParaRPr>
          </a:p>
          <a:p>
            <a:pPr algn="l" rtl="0">
              <a:buFont typeface="Arial" panose="020B0604020202020204" pitchFamily="34" charset="0"/>
              <a:buChar char="•"/>
            </a:pPr>
            <a:r>
              <a:rPr lang="en-US" b="0" i="0" dirty="0">
                <a:solidFill>
                  <a:srgbClr val="000000"/>
                </a:solidFill>
                <a:effectLst/>
              </a:rPr>
              <a:t>What are the factors of production used in coal mining in the past and today?</a:t>
            </a:r>
            <a:endParaRPr lang="en-US" dirty="0">
              <a:effectLst/>
            </a:endParaRPr>
          </a:p>
          <a:p>
            <a:pPr algn="l" rtl="0">
              <a:buFont typeface="Arial" panose="020B0604020202020204" pitchFamily="34" charset="0"/>
              <a:buChar char="•"/>
            </a:pPr>
            <a:r>
              <a:rPr lang="en-US" b="0" i="0" dirty="0">
                <a:solidFill>
                  <a:srgbClr val="000000"/>
                </a:solidFill>
                <a:effectLst/>
              </a:rPr>
              <a:t>Students will be able to write or draw example(s) of production used in coal mining in Kentucky into this graphic organizer.</a:t>
            </a:r>
            <a:endParaRPr lang="en-US" dirty="0">
              <a:effectLst/>
            </a:endParaRPr>
          </a:p>
          <a:p>
            <a:pPr algn="l" rtl="0">
              <a:buFont typeface="Arial" panose="020B0604020202020204" pitchFamily="34" charset="0"/>
              <a:buChar char="•"/>
            </a:pPr>
            <a:r>
              <a:rPr lang="en-US" b="0" i="0" dirty="0">
                <a:solidFill>
                  <a:srgbClr val="000000"/>
                </a:solidFill>
                <a:effectLst/>
              </a:rPr>
              <a:t>Please feel free to share any answers you have for the graphic organizer.</a:t>
            </a:r>
            <a:endParaRPr lang="en-US" dirty="0">
              <a:effectLst/>
            </a:endParaRPr>
          </a:p>
          <a:p>
            <a:r>
              <a:rPr lang="en-US" dirty="0"/>
              <a:t>. Write or draw example(s) of the factors of production used in coal mining in Kentucky. </a:t>
            </a:r>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40: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endParaRPr/>
          </a:p>
        </p:txBody>
      </p:sp>
      <p:sp>
        <p:nvSpPr>
          <p:cNvPr id="161" name="Google Shape;161;p40: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0" i="0" dirty="0">
                <a:solidFill>
                  <a:srgbClr val="000000"/>
                </a:solidFill>
                <a:effectLst/>
              </a:rPr>
              <a:t>Here are some possible answers your students may have and many of you shared!</a:t>
            </a:r>
            <a:endParaRPr lang="en-US" dirty="0">
              <a:effectLst/>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b="0" i="0" dirty="0">
                <a:solidFill>
                  <a:srgbClr val="000000"/>
                </a:solidFill>
                <a:effectLst/>
              </a:rPr>
              <a:t>Finally, to close out this learning experience, it is time to complete the last section of our KWL chart from this lesson’s introduction.</a:t>
            </a:r>
            <a:endParaRPr lang="en-US" dirty="0">
              <a:effectLst/>
            </a:endParaRPr>
          </a:p>
          <a:p>
            <a:pPr algn="l" rtl="0">
              <a:buFont typeface="Arial" panose="020B0604020202020204" pitchFamily="34" charset="0"/>
              <a:buChar char="•"/>
            </a:pPr>
            <a:r>
              <a:rPr lang="en-US" b="0" i="0" dirty="0">
                <a:solidFill>
                  <a:srgbClr val="000000"/>
                </a:solidFill>
                <a:effectLst/>
              </a:rPr>
              <a:t>Who can share what they have learned about coal mining?</a:t>
            </a:r>
            <a:endParaRPr lang="en-US" dirty="0">
              <a:effectLst/>
            </a:endParaRPr>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rtl="0"/>
            <a:r>
              <a:rPr lang="en-US" b="0" i="0" dirty="0">
                <a:solidFill>
                  <a:srgbClr val="000000"/>
                </a:solidFill>
                <a:effectLst/>
              </a:rPr>
              <a:t>Thank you all for participating and providing thoughtful answers to my many questions. You have definitely made this an excellent experience for me.</a:t>
            </a:r>
            <a:endParaRPr lang="en-US" dirty="0">
              <a:effectLst/>
            </a:endParaRPr>
          </a:p>
          <a:p>
            <a:pPr algn="l" rtl="0">
              <a:buFont typeface="Arial" panose="020B0604020202020204" pitchFamily="34" charset="0"/>
              <a:buChar char="•"/>
            </a:pPr>
            <a:r>
              <a:rPr lang="en-US" b="0" i="0" dirty="0">
                <a:solidFill>
                  <a:srgbClr val="000000"/>
                </a:solidFill>
                <a:effectLst/>
              </a:rPr>
              <a:t>If you have any additional questions or want to find out more about the resources KHS has to offer, scan the QR code or send me an email.</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42</a:t>
            </a:fld>
            <a:endParaRPr lang="cs-CZ"/>
          </a:p>
        </p:txBody>
      </p:sp>
    </p:spTree>
    <p:extLst>
      <p:ext uri="{BB962C8B-B14F-4D97-AF65-F5344CB8AC3E}">
        <p14:creationId xmlns:p14="http://schemas.microsoft.com/office/powerpoint/2010/main" val="34118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43: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you are having trouble accessing the Tool to Unpack Standards, please copy and paste this URL into your browser and press the enter key to download.</a:t>
            </a:r>
            <a:endParaRPr/>
          </a:p>
          <a:p>
            <a:pPr marL="0" lvl="0" indent="0" algn="l" rtl="0">
              <a:lnSpc>
                <a:spcPct val="100000"/>
              </a:lnSpc>
              <a:spcBef>
                <a:spcPts val="0"/>
              </a:spcBef>
              <a:spcAft>
                <a:spcPts val="0"/>
              </a:spcAft>
              <a:buSzPts val="1400"/>
              <a:buNone/>
            </a:pPr>
            <a:r>
              <a:rPr lang="en-US" u="sng">
                <a:solidFill>
                  <a:schemeClr val="hlink"/>
                </a:solidFill>
                <a:hlinkClick r:id="rId3"/>
              </a:rPr>
              <a:t>https://education.ky.gov/curriculum/standards/kyacadstand/Documents/Tool_to_Unpack_Standards_and_Identify_Gaps.xlsx</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The tool is a step by step process to begin to unpack a specific set of standards. Section B focuses on the first four steps of the tool:</a:t>
            </a:r>
            <a:endParaRPr/>
          </a:p>
          <a:p>
            <a:pPr marL="0" lvl="0" indent="0" algn="l" rtl="0">
              <a:lnSpc>
                <a:spcPct val="115000"/>
              </a:lnSpc>
              <a:spcBef>
                <a:spcPts val="0"/>
              </a:spcBef>
              <a:spcAft>
                <a:spcPts val="0"/>
              </a:spcAft>
              <a:buClr>
                <a:schemeClr val="dk1"/>
              </a:buClr>
              <a:buSzPts val="1100"/>
              <a:buFont typeface="Arial"/>
              <a:buNone/>
            </a:pPr>
            <a:r>
              <a:rPr lang="en-US"/>
              <a:t>Step 1: Identifying the standards you want to unpack</a:t>
            </a:r>
            <a:endParaRPr/>
          </a:p>
          <a:p>
            <a:pPr marL="0" lvl="0" indent="0" algn="l" rtl="0">
              <a:lnSpc>
                <a:spcPct val="115000"/>
              </a:lnSpc>
              <a:spcBef>
                <a:spcPts val="0"/>
              </a:spcBef>
              <a:spcAft>
                <a:spcPts val="0"/>
              </a:spcAft>
              <a:buClr>
                <a:schemeClr val="dk1"/>
              </a:buClr>
              <a:buSzPts val="1100"/>
              <a:buFont typeface="Arial"/>
              <a:buNone/>
            </a:pPr>
            <a:r>
              <a:rPr lang="en-US"/>
              <a:t>Step 2: What Knowledge/Concepts/ Vocabulary do students need to know to reach this standard?</a:t>
            </a:r>
            <a:endParaRPr/>
          </a:p>
          <a:p>
            <a:pPr marL="0" lvl="0" indent="0" algn="l" rtl="0">
              <a:lnSpc>
                <a:spcPct val="115000"/>
              </a:lnSpc>
              <a:spcBef>
                <a:spcPts val="0"/>
              </a:spcBef>
              <a:spcAft>
                <a:spcPts val="0"/>
              </a:spcAft>
              <a:buClr>
                <a:schemeClr val="dk1"/>
              </a:buClr>
              <a:buSzPts val="1100"/>
              <a:buFont typeface="Arial"/>
              <a:buNone/>
            </a:pPr>
            <a:r>
              <a:rPr lang="en-US"/>
              <a:t>Step 3: What skills do students need to be able to do to reach this standard?</a:t>
            </a:r>
            <a:endParaRPr/>
          </a:p>
          <a:p>
            <a:pPr marL="0" lvl="0" indent="0" algn="l" rtl="0">
              <a:lnSpc>
                <a:spcPct val="115000"/>
              </a:lnSpc>
              <a:spcBef>
                <a:spcPts val="0"/>
              </a:spcBef>
              <a:spcAft>
                <a:spcPts val="0"/>
              </a:spcAft>
              <a:buClr>
                <a:schemeClr val="dk1"/>
              </a:buClr>
              <a:buSzPts val="1100"/>
              <a:buFont typeface="Arial"/>
              <a:buNone/>
            </a:pPr>
            <a:r>
              <a:rPr lang="en-US"/>
              <a:t>Step 4: What level of proficiency do students need to be at in order to reach this standard?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75" name="Google Shape;175;p43: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4: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r>
              <a:rPr lang="en-US"/>
              <a:t>The first step is to list the standard.</a:t>
            </a:r>
            <a:endParaRPr/>
          </a:p>
          <a:p>
            <a:pPr marL="0" lvl="0" indent="0" algn="l" rtl="0">
              <a:lnSpc>
                <a:spcPct val="100000"/>
              </a:lnSpc>
              <a:spcBef>
                <a:spcPts val="0"/>
              </a:spcBef>
              <a:spcAft>
                <a:spcPts val="0"/>
              </a:spcAft>
              <a:buSzPts val="1400"/>
              <a:buNone/>
            </a:pPr>
            <a:endParaRPr/>
          </a:p>
        </p:txBody>
      </p:sp>
      <p:sp>
        <p:nvSpPr>
          <p:cNvPr id="189" name="Google Shape;189;p4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45: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The second step is to look at each individual standard and determine what knowledge, concepts and vocabulary students will need to understand in order to master the standard.</a:t>
            </a:r>
            <a:endParaRPr/>
          </a:p>
          <a:p>
            <a:pPr marL="0" lvl="0" indent="0" algn="l" rtl="0">
              <a:lnSpc>
                <a:spcPct val="100000"/>
              </a:lnSpc>
              <a:spcBef>
                <a:spcPts val="0"/>
              </a:spcBef>
              <a:spcAft>
                <a:spcPts val="0"/>
              </a:spcAft>
              <a:buClr>
                <a:schemeClr val="dk1"/>
              </a:buClr>
              <a:buSzPts val="1100"/>
              <a:buFont typeface="Calibri"/>
              <a:buNone/>
            </a:pPr>
            <a:endParaRPr>
              <a:solidFill>
                <a:srgbClr val="000000"/>
              </a:solidFill>
            </a:endParaRPr>
          </a:p>
        </p:txBody>
      </p:sp>
      <p:sp>
        <p:nvSpPr>
          <p:cNvPr id="197" name="Google Shape;197;p45: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46: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one resource for K-8 teachers to identify the knowledge, concepts and vocabulary are the disciplinary clarifications for each grade. The disciplinary clarifications offer suggestions teachers can use to more clearly determine the knowledge, concepts and vocabulary.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04" name="Google Shape;204;p4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4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47: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a:solidFill>
                  <a:srgbClr val="000000"/>
                </a:solidFill>
              </a:rPr>
              <a:t>Review the additional information in the second column. The bolded text comes from the disciplinary clarification. </a:t>
            </a:r>
            <a:endParaRPr>
              <a:solidFill>
                <a:srgbClr val="000000"/>
              </a:solidFill>
            </a:endParaRPr>
          </a:p>
          <a:p>
            <a:pPr marL="0" lvl="0" indent="0" algn="l" rtl="0">
              <a:lnSpc>
                <a:spcPct val="100000"/>
              </a:lnSpc>
              <a:spcBef>
                <a:spcPts val="0"/>
              </a:spcBef>
              <a:spcAft>
                <a:spcPts val="0"/>
              </a:spcAft>
              <a:buClr>
                <a:schemeClr val="dk1"/>
              </a:buClr>
              <a:buSzPts val="1100"/>
              <a:buFont typeface="Calibri"/>
              <a:buNone/>
            </a:pP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a:t>The disciplinary clarifications include sample ideas of content and concepts to help teachers better understand the expectations of the standards. The identified disciplinary clarifications are possible suggestions; however, they are not the only pathways and are not comprehensive to obtain mastery of the standards. Participants may add more to this column beyond what is listed in the Disciplinary Clarification provided.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Additionally, it is important to note that there are not Disciplinary Clarifications provided for the Inquiry Practices. Therefore, it is critical to work with a partner in your grade level team or PLC when unpacking an Inquiry Practice standard. These collegial conversations will support educators in identifying all of the knowledge/concepts/vocabulary students will need to know in order to reach this standard.</a:t>
            </a:r>
            <a:endParaRPr/>
          </a:p>
        </p:txBody>
      </p:sp>
      <p:sp>
        <p:nvSpPr>
          <p:cNvPr id="212" name="Google Shape;212;p47: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28"/>
          <p:cNvSpPr txBox="1">
            <a:spLocks noGrp="1"/>
          </p:cNvSpPr>
          <p:nvPr>
            <p:ph type="ctrTitle"/>
          </p:nvPr>
        </p:nvSpPr>
        <p:spPr>
          <a:xfrm>
            <a:off x="2286000" y="1683545"/>
            <a:ext cx="13716000" cy="35815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9000">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 name="Google Shape;17;p128"/>
          <p:cNvSpPr txBox="1">
            <a:spLocks noGrp="1"/>
          </p:cNvSpPr>
          <p:nvPr>
            <p:ph type="subTitle" idx="1"/>
          </p:nvPr>
        </p:nvSpPr>
        <p:spPr>
          <a:xfrm>
            <a:off x="2286000" y="5403057"/>
            <a:ext cx="13716000" cy="248355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650"/>
              </a:spcBef>
              <a:spcAft>
                <a:spcPts val="0"/>
              </a:spcAft>
              <a:buClr>
                <a:srgbClr val="007780"/>
              </a:buClr>
              <a:buSzPts val="2400"/>
              <a:buNone/>
              <a:defRPr sz="3600">
                <a:solidFill>
                  <a:srgbClr val="007780"/>
                </a:solidFill>
              </a:defRPr>
            </a:lvl1pPr>
            <a:lvl2pPr lvl="1" algn="ctr">
              <a:lnSpc>
                <a:spcPct val="90000"/>
              </a:lnSpc>
              <a:spcBef>
                <a:spcPts val="750"/>
              </a:spcBef>
              <a:spcAft>
                <a:spcPts val="0"/>
              </a:spcAft>
              <a:buClr>
                <a:srgbClr val="102649"/>
              </a:buClr>
              <a:buSzPts val="2000"/>
              <a:buNone/>
              <a:defRPr sz="3000"/>
            </a:lvl2pPr>
            <a:lvl3pPr lvl="2" algn="ctr">
              <a:lnSpc>
                <a:spcPct val="90000"/>
              </a:lnSpc>
              <a:spcBef>
                <a:spcPts val="750"/>
              </a:spcBef>
              <a:spcAft>
                <a:spcPts val="0"/>
              </a:spcAft>
              <a:buClr>
                <a:srgbClr val="102649"/>
              </a:buClr>
              <a:buSzPts val="1900"/>
              <a:buNone/>
              <a:defRPr sz="2850"/>
            </a:lvl3pPr>
            <a:lvl4pPr lvl="3" algn="ctr">
              <a:lnSpc>
                <a:spcPct val="90000"/>
              </a:lnSpc>
              <a:spcBef>
                <a:spcPts val="750"/>
              </a:spcBef>
              <a:spcAft>
                <a:spcPts val="0"/>
              </a:spcAft>
              <a:buClr>
                <a:srgbClr val="102649"/>
              </a:buClr>
              <a:buSzPts val="1600"/>
              <a:buNone/>
              <a:defRPr sz="2400"/>
            </a:lvl4pPr>
            <a:lvl5pPr lvl="4" algn="ctr">
              <a:lnSpc>
                <a:spcPct val="90000"/>
              </a:lnSpc>
              <a:spcBef>
                <a:spcPts val="750"/>
              </a:spcBef>
              <a:spcAft>
                <a:spcPts val="0"/>
              </a:spcAft>
              <a:buClr>
                <a:srgbClr val="102649"/>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8" name="Google Shape;18;p128"/>
          <p:cNvSpPr txBox="1">
            <a:spLocks noGrp="1"/>
          </p:cNvSpPr>
          <p:nvPr>
            <p:ph type="dt" idx="10"/>
          </p:nvPr>
        </p:nvSpPr>
        <p:spPr>
          <a:xfrm>
            <a:off x="1257300" y="9534525"/>
            <a:ext cx="4114800" cy="5476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9" name="Google Shape;19;p128"/>
          <p:cNvSpPr txBox="1">
            <a:spLocks noGrp="1"/>
          </p:cNvSpPr>
          <p:nvPr>
            <p:ph type="ftr" idx="11"/>
          </p:nvPr>
        </p:nvSpPr>
        <p:spPr>
          <a:xfrm>
            <a:off x="6057900" y="9534525"/>
            <a:ext cx="5346450" cy="5476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00778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0" name="Google Shape;20;p128"/>
          <p:cNvSpPr txBox="1">
            <a:spLocks noGrp="1"/>
          </p:cNvSpPr>
          <p:nvPr>
            <p:ph type="sldNum" idx="12"/>
          </p:nvPr>
        </p:nvSpPr>
        <p:spPr>
          <a:xfrm>
            <a:off x="12915900" y="9534525"/>
            <a:ext cx="4114800" cy="54765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900"/>
              <a:buFont typeface="Arial"/>
              <a:buNone/>
              <a:defRPr sz="285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900"/>
              <a:buFont typeface="Arial"/>
              <a:buNone/>
              <a:defRPr sz="285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900"/>
              <a:buFont typeface="Arial"/>
              <a:buNone/>
              <a:defRPr sz="285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900"/>
              <a:buFont typeface="Arial"/>
              <a:buNone/>
              <a:defRPr sz="285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900"/>
              <a:buFont typeface="Arial"/>
              <a:buNone/>
              <a:defRPr sz="285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900"/>
              <a:buFont typeface="Arial"/>
              <a:buNone/>
              <a:defRPr sz="285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900"/>
              <a:buFont typeface="Arial"/>
              <a:buNone/>
              <a:defRPr sz="285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900"/>
              <a:buFont typeface="Arial"/>
              <a:buNone/>
              <a:defRPr sz="285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900"/>
              <a:buFont typeface="Arial"/>
              <a:buNone/>
              <a:defRPr sz="2850" b="0" i="0" u="none" strike="noStrike" cap="none">
                <a:solidFill>
                  <a:srgbClr val="007780"/>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8573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130"/>
          <p:cNvSpPr txBox="1">
            <a:spLocks noGrp="1"/>
          </p:cNvSpPr>
          <p:nvPr>
            <p:ph type="title"/>
          </p:nvPr>
        </p:nvSpPr>
        <p:spPr>
          <a:xfrm>
            <a:off x="833679" y="385824"/>
            <a:ext cx="13488858" cy="1981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72B6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0"/>
          <p:cNvSpPr txBox="1">
            <a:spLocks noGrp="1"/>
          </p:cNvSpPr>
          <p:nvPr>
            <p:ph type="sldNum" idx="12"/>
          </p:nvPr>
        </p:nvSpPr>
        <p:spPr>
          <a:xfrm>
            <a:off x="16525150" y="9464476"/>
            <a:ext cx="1025009"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
        <p:nvSpPr>
          <p:cNvPr id="24" name="Google Shape;24;p130"/>
          <p:cNvSpPr txBox="1">
            <a:spLocks noGrp="1"/>
          </p:cNvSpPr>
          <p:nvPr>
            <p:ph type="body" idx="1"/>
          </p:nvPr>
        </p:nvSpPr>
        <p:spPr>
          <a:xfrm>
            <a:off x="872452" y="2694580"/>
            <a:ext cx="13635038" cy="73175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SzPts val="3600"/>
              <a:buNone/>
              <a:defRPr/>
            </a:lvl1pPr>
            <a:lvl2pPr marL="1371600" lvl="1" indent="-480060" algn="l">
              <a:lnSpc>
                <a:spcPct val="90000"/>
              </a:lnSpc>
              <a:spcBef>
                <a:spcPts val="1500"/>
              </a:spcBef>
              <a:spcAft>
                <a:spcPts val="0"/>
              </a:spcAft>
              <a:buSzPts val="1440"/>
              <a:buChar char="●"/>
              <a:defRPr/>
            </a:lvl2pPr>
            <a:lvl3pPr marL="2057400" lvl="2" indent="-514350" algn="l">
              <a:lnSpc>
                <a:spcPct val="90000"/>
              </a:lnSpc>
              <a:spcBef>
                <a:spcPts val="1500"/>
              </a:spcBef>
              <a:spcAft>
                <a:spcPts val="0"/>
              </a:spcAft>
              <a:buSzPts val="1800"/>
              <a:buChar char="✓"/>
              <a:defRPr/>
            </a:lvl3pPr>
            <a:lvl4pPr marL="2743200" lvl="3" indent="-514350" algn="l">
              <a:lnSpc>
                <a:spcPct val="90000"/>
              </a:lnSpc>
              <a:spcBef>
                <a:spcPts val="1500"/>
              </a:spcBef>
              <a:spcAft>
                <a:spcPts val="0"/>
              </a:spcAft>
              <a:buSzPts val="1800"/>
              <a:buChar char="?"/>
              <a:defRPr/>
            </a:lvl4pPr>
            <a:lvl5pPr marL="3429000" lvl="4" indent="-514350" algn="l">
              <a:lnSpc>
                <a:spcPct val="90000"/>
              </a:lnSpc>
              <a:spcBef>
                <a:spcPts val="1500"/>
              </a:spcBef>
              <a:spcAft>
                <a:spcPts val="0"/>
              </a:spcAft>
              <a:buSzPts val="1800"/>
              <a:buChar char="?"/>
              <a:defRPr/>
            </a:lvl5pPr>
            <a:lvl6pPr marL="4114800" lvl="5" indent="-480059" algn="l">
              <a:lnSpc>
                <a:spcPct val="90000"/>
              </a:lnSpc>
              <a:spcBef>
                <a:spcPts val="1500"/>
              </a:spcBef>
              <a:spcAft>
                <a:spcPts val="0"/>
              </a:spcAft>
              <a:buSzPts val="1440"/>
              <a:buChar char="►"/>
              <a:defRPr/>
            </a:lvl6pPr>
            <a:lvl7pPr marL="4800600" lvl="6" indent="-480059" algn="l">
              <a:lnSpc>
                <a:spcPct val="90000"/>
              </a:lnSpc>
              <a:spcBef>
                <a:spcPts val="1500"/>
              </a:spcBef>
              <a:spcAft>
                <a:spcPts val="0"/>
              </a:spcAft>
              <a:buSzPts val="1440"/>
              <a:buChar char="►"/>
              <a:defRPr/>
            </a:lvl7pPr>
            <a:lvl8pPr marL="5486400" lvl="7" indent="-480060" algn="l">
              <a:lnSpc>
                <a:spcPct val="90000"/>
              </a:lnSpc>
              <a:spcBef>
                <a:spcPts val="1500"/>
              </a:spcBef>
              <a:spcAft>
                <a:spcPts val="0"/>
              </a:spcAft>
              <a:buSzPts val="1440"/>
              <a:buChar char="►"/>
              <a:defRPr/>
            </a:lvl8pPr>
            <a:lvl9pPr marL="6172200" lvl="8" indent="-480060" algn="l">
              <a:lnSpc>
                <a:spcPct val="90000"/>
              </a:lnSpc>
              <a:spcBef>
                <a:spcPts val="1500"/>
              </a:spcBef>
              <a:spcAft>
                <a:spcPts val="0"/>
              </a:spcAft>
              <a:buSzPts val="1440"/>
              <a:buChar char="►"/>
              <a:defRPr/>
            </a:lvl9pPr>
          </a:lstStyle>
          <a:p>
            <a:endParaRPr/>
          </a:p>
        </p:txBody>
      </p:sp>
    </p:spTree>
    <p:extLst>
      <p:ext uri="{BB962C8B-B14F-4D97-AF65-F5344CB8AC3E}">
        <p14:creationId xmlns:p14="http://schemas.microsoft.com/office/powerpoint/2010/main" val="3744034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129"/>
          <p:cNvSpPr txBox="1">
            <a:spLocks noGrp="1"/>
          </p:cNvSpPr>
          <p:nvPr>
            <p:ph type="title"/>
          </p:nvPr>
        </p:nvSpPr>
        <p:spPr>
          <a:xfrm>
            <a:off x="1257300" y="547687"/>
            <a:ext cx="15773400" cy="19885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 name="Google Shape;27;p129"/>
          <p:cNvSpPr txBox="1">
            <a:spLocks noGrp="1"/>
          </p:cNvSpPr>
          <p:nvPr>
            <p:ph type="body" idx="1"/>
          </p:nvPr>
        </p:nvSpPr>
        <p:spPr>
          <a:xfrm>
            <a:off x="1257300" y="2738438"/>
            <a:ext cx="15773400" cy="6526800"/>
          </a:xfrm>
          <a:prstGeom prst="rect">
            <a:avLst/>
          </a:prstGeom>
          <a:noFill/>
          <a:ln>
            <a:noFill/>
          </a:ln>
        </p:spPr>
        <p:txBody>
          <a:bodyPr spcFirstLastPara="1" wrap="square" lIns="91425" tIns="45700" rIns="91425" bIns="45700" anchor="t" anchorCtr="0">
            <a:normAutofit/>
          </a:bodyPr>
          <a:lstStyle>
            <a:lvl1pPr marL="685800" lvl="0" indent="-523875" algn="l">
              <a:lnSpc>
                <a:spcPct val="90000"/>
              </a:lnSpc>
              <a:spcBef>
                <a:spcPts val="1650"/>
              </a:spcBef>
              <a:spcAft>
                <a:spcPts val="0"/>
              </a:spcAft>
              <a:buClr>
                <a:srgbClr val="102649"/>
              </a:buClr>
              <a:buSzPts val="1900"/>
              <a:buChar char="•"/>
              <a:defRPr>
                <a:latin typeface="Libre Franklin"/>
                <a:ea typeface="Libre Franklin"/>
                <a:cs typeface="Libre Franklin"/>
                <a:sym typeface="Libre Franklin"/>
              </a:defRPr>
            </a:lvl1pPr>
            <a:lvl2pPr marL="1371600" lvl="1" indent="-523875" algn="l">
              <a:lnSpc>
                <a:spcPct val="90000"/>
              </a:lnSpc>
              <a:spcBef>
                <a:spcPts val="750"/>
              </a:spcBef>
              <a:spcAft>
                <a:spcPts val="0"/>
              </a:spcAft>
              <a:buClr>
                <a:srgbClr val="102649"/>
              </a:buClr>
              <a:buSzPts val="1900"/>
              <a:buChar char="•"/>
              <a:defRPr/>
            </a:lvl2pPr>
            <a:lvl3pPr marL="2057400" lvl="2" indent="-523875" algn="l">
              <a:lnSpc>
                <a:spcPct val="90000"/>
              </a:lnSpc>
              <a:spcBef>
                <a:spcPts val="750"/>
              </a:spcBef>
              <a:spcAft>
                <a:spcPts val="0"/>
              </a:spcAft>
              <a:buClr>
                <a:srgbClr val="102649"/>
              </a:buClr>
              <a:buSzPts val="1900"/>
              <a:buChar char="•"/>
              <a:defRPr/>
            </a:lvl3pPr>
            <a:lvl4pPr marL="2743200" lvl="3" indent="-523875" algn="l">
              <a:lnSpc>
                <a:spcPct val="90000"/>
              </a:lnSpc>
              <a:spcBef>
                <a:spcPts val="750"/>
              </a:spcBef>
              <a:spcAft>
                <a:spcPts val="0"/>
              </a:spcAft>
              <a:buClr>
                <a:srgbClr val="102649"/>
              </a:buClr>
              <a:buSzPts val="1900"/>
              <a:buChar char="•"/>
              <a:defRPr/>
            </a:lvl4pPr>
            <a:lvl5pPr marL="3429000" lvl="4" indent="-523875" algn="l">
              <a:lnSpc>
                <a:spcPct val="90000"/>
              </a:lnSpc>
              <a:spcBef>
                <a:spcPts val="750"/>
              </a:spcBef>
              <a:spcAft>
                <a:spcPts val="0"/>
              </a:spcAft>
              <a:buClr>
                <a:srgbClr val="102649"/>
              </a:buClr>
              <a:buSzPts val="1900"/>
              <a:buChar char="•"/>
              <a:defRPr/>
            </a:lvl5pPr>
            <a:lvl6pPr marL="4114800" lvl="5" indent="-523875" algn="l">
              <a:lnSpc>
                <a:spcPct val="90000"/>
              </a:lnSpc>
              <a:spcBef>
                <a:spcPts val="750"/>
              </a:spcBef>
              <a:spcAft>
                <a:spcPts val="0"/>
              </a:spcAft>
              <a:buClr>
                <a:schemeClr val="dk1"/>
              </a:buClr>
              <a:buSzPts val="1900"/>
              <a:buChar char="•"/>
              <a:defRPr/>
            </a:lvl6pPr>
            <a:lvl7pPr marL="4800600" lvl="6" indent="-523875" algn="l">
              <a:lnSpc>
                <a:spcPct val="90000"/>
              </a:lnSpc>
              <a:spcBef>
                <a:spcPts val="750"/>
              </a:spcBef>
              <a:spcAft>
                <a:spcPts val="0"/>
              </a:spcAft>
              <a:buClr>
                <a:schemeClr val="dk1"/>
              </a:buClr>
              <a:buSzPts val="1900"/>
              <a:buChar char="•"/>
              <a:defRPr/>
            </a:lvl7pPr>
            <a:lvl8pPr marL="5486400" lvl="7" indent="-523875" algn="l">
              <a:lnSpc>
                <a:spcPct val="90000"/>
              </a:lnSpc>
              <a:spcBef>
                <a:spcPts val="750"/>
              </a:spcBef>
              <a:spcAft>
                <a:spcPts val="0"/>
              </a:spcAft>
              <a:buClr>
                <a:schemeClr val="dk1"/>
              </a:buClr>
              <a:buSzPts val="1900"/>
              <a:buChar char="•"/>
              <a:defRPr/>
            </a:lvl8pPr>
            <a:lvl9pPr marL="6172200" lvl="8" indent="-523875" algn="l">
              <a:lnSpc>
                <a:spcPct val="90000"/>
              </a:lnSpc>
              <a:spcBef>
                <a:spcPts val="750"/>
              </a:spcBef>
              <a:spcAft>
                <a:spcPts val="0"/>
              </a:spcAft>
              <a:buClr>
                <a:schemeClr val="dk1"/>
              </a:buClr>
              <a:buSzPts val="1900"/>
              <a:buChar char="•"/>
              <a:defRPr/>
            </a:lvl9pPr>
          </a:lstStyle>
          <a:p>
            <a:endParaRPr/>
          </a:p>
        </p:txBody>
      </p:sp>
      <p:sp>
        <p:nvSpPr>
          <p:cNvPr id="28" name="Google Shape;28;p129"/>
          <p:cNvSpPr txBox="1">
            <a:spLocks noGrp="1"/>
          </p:cNvSpPr>
          <p:nvPr>
            <p:ph type="dt" idx="10"/>
          </p:nvPr>
        </p:nvSpPr>
        <p:spPr>
          <a:xfrm>
            <a:off x="1257300" y="9534525"/>
            <a:ext cx="4114800" cy="5476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9" name="Google Shape;29;p129"/>
          <p:cNvSpPr txBox="1">
            <a:spLocks noGrp="1"/>
          </p:cNvSpPr>
          <p:nvPr>
            <p:ph type="ftr" idx="11"/>
          </p:nvPr>
        </p:nvSpPr>
        <p:spPr>
          <a:xfrm>
            <a:off x="6057900" y="9534525"/>
            <a:ext cx="5346450" cy="5476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 name="Google Shape;30;p129"/>
          <p:cNvSpPr txBox="1">
            <a:spLocks noGrp="1"/>
          </p:cNvSpPr>
          <p:nvPr>
            <p:ph type="sldNum" idx="12"/>
          </p:nvPr>
        </p:nvSpPr>
        <p:spPr>
          <a:xfrm>
            <a:off x="17113568" y="9499701"/>
            <a:ext cx="1097550" cy="78705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27782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
        <p:cNvGrpSpPr/>
        <p:nvPr/>
      </p:nvGrpSpPr>
      <p:grpSpPr>
        <a:xfrm>
          <a:off x="0" y="0"/>
          <a:ext cx="0" cy="0"/>
          <a:chOff x="0" y="0"/>
          <a:chExt cx="0" cy="0"/>
        </a:xfrm>
      </p:grpSpPr>
      <p:sp>
        <p:nvSpPr>
          <p:cNvPr id="32" name="Google Shape;32;p131"/>
          <p:cNvSpPr txBox="1">
            <a:spLocks noGrp="1"/>
          </p:cNvSpPr>
          <p:nvPr>
            <p:ph type="title"/>
          </p:nvPr>
        </p:nvSpPr>
        <p:spPr>
          <a:xfrm>
            <a:off x="1259682" y="547687"/>
            <a:ext cx="15773400" cy="19885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131"/>
          <p:cNvSpPr txBox="1">
            <a:spLocks noGrp="1"/>
          </p:cNvSpPr>
          <p:nvPr>
            <p:ph type="body" idx="1"/>
          </p:nvPr>
        </p:nvSpPr>
        <p:spPr>
          <a:xfrm>
            <a:off x="1259682" y="2521745"/>
            <a:ext cx="7736850" cy="1236150"/>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650"/>
              </a:spcBef>
              <a:spcAft>
                <a:spcPts val="0"/>
              </a:spcAft>
              <a:buClr>
                <a:srgbClr val="102649"/>
              </a:buClr>
              <a:buSzPts val="2400"/>
              <a:buNone/>
              <a:defRPr sz="3600" b="1"/>
            </a:lvl1pPr>
            <a:lvl2pPr marL="1371600" lvl="1" indent="-342900" algn="l">
              <a:lnSpc>
                <a:spcPct val="90000"/>
              </a:lnSpc>
              <a:spcBef>
                <a:spcPts val="750"/>
              </a:spcBef>
              <a:spcAft>
                <a:spcPts val="0"/>
              </a:spcAft>
              <a:buClr>
                <a:srgbClr val="102649"/>
              </a:buClr>
              <a:buSzPts val="2000"/>
              <a:buNone/>
              <a:defRPr sz="3000" b="1"/>
            </a:lvl2pPr>
            <a:lvl3pPr marL="2057400" lvl="2" indent="-342900" algn="l">
              <a:lnSpc>
                <a:spcPct val="90000"/>
              </a:lnSpc>
              <a:spcBef>
                <a:spcPts val="750"/>
              </a:spcBef>
              <a:spcAft>
                <a:spcPts val="0"/>
              </a:spcAft>
              <a:buClr>
                <a:srgbClr val="102649"/>
              </a:buClr>
              <a:buSzPts val="1900"/>
              <a:buNone/>
              <a:defRPr sz="2850" b="1"/>
            </a:lvl3pPr>
            <a:lvl4pPr marL="2743200" lvl="3" indent="-342900" algn="l">
              <a:lnSpc>
                <a:spcPct val="90000"/>
              </a:lnSpc>
              <a:spcBef>
                <a:spcPts val="750"/>
              </a:spcBef>
              <a:spcAft>
                <a:spcPts val="0"/>
              </a:spcAft>
              <a:buClr>
                <a:srgbClr val="102649"/>
              </a:buClr>
              <a:buSzPts val="1600"/>
              <a:buNone/>
              <a:defRPr sz="2400" b="1"/>
            </a:lvl4pPr>
            <a:lvl5pPr marL="3429000" lvl="4" indent="-342900" algn="l">
              <a:lnSpc>
                <a:spcPct val="90000"/>
              </a:lnSpc>
              <a:spcBef>
                <a:spcPts val="750"/>
              </a:spcBef>
              <a:spcAft>
                <a:spcPts val="0"/>
              </a:spcAft>
              <a:buClr>
                <a:srgbClr val="102649"/>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34" name="Google Shape;34;p131"/>
          <p:cNvSpPr txBox="1">
            <a:spLocks noGrp="1"/>
          </p:cNvSpPr>
          <p:nvPr>
            <p:ph type="body" idx="2"/>
          </p:nvPr>
        </p:nvSpPr>
        <p:spPr>
          <a:xfrm>
            <a:off x="1259682" y="3757612"/>
            <a:ext cx="7736850" cy="5527350"/>
          </a:xfrm>
          <a:prstGeom prst="rect">
            <a:avLst/>
          </a:prstGeom>
          <a:noFill/>
          <a:ln>
            <a:noFill/>
          </a:ln>
        </p:spPr>
        <p:txBody>
          <a:bodyPr spcFirstLastPara="1" wrap="square" lIns="91425" tIns="45700" rIns="91425" bIns="45700" anchor="t" anchorCtr="0">
            <a:normAutofit/>
          </a:bodyPr>
          <a:lstStyle>
            <a:lvl1pPr marL="685800" lvl="0" indent="-523875" algn="l">
              <a:lnSpc>
                <a:spcPct val="90000"/>
              </a:lnSpc>
              <a:spcBef>
                <a:spcPts val="1650"/>
              </a:spcBef>
              <a:spcAft>
                <a:spcPts val="0"/>
              </a:spcAft>
              <a:buClr>
                <a:srgbClr val="102649"/>
              </a:buClr>
              <a:buSzPts val="1900"/>
              <a:buChar char="•"/>
              <a:defRPr/>
            </a:lvl1pPr>
            <a:lvl2pPr marL="1371600" lvl="1" indent="-523875" algn="l">
              <a:lnSpc>
                <a:spcPct val="90000"/>
              </a:lnSpc>
              <a:spcBef>
                <a:spcPts val="750"/>
              </a:spcBef>
              <a:spcAft>
                <a:spcPts val="0"/>
              </a:spcAft>
              <a:buClr>
                <a:srgbClr val="102649"/>
              </a:buClr>
              <a:buSzPts val="1900"/>
              <a:buChar char="•"/>
              <a:defRPr/>
            </a:lvl2pPr>
            <a:lvl3pPr marL="2057400" lvl="2" indent="-523875" algn="l">
              <a:lnSpc>
                <a:spcPct val="90000"/>
              </a:lnSpc>
              <a:spcBef>
                <a:spcPts val="750"/>
              </a:spcBef>
              <a:spcAft>
                <a:spcPts val="0"/>
              </a:spcAft>
              <a:buClr>
                <a:srgbClr val="102649"/>
              </a:buClr>
              <a:buSzPts val="1900"/>
              <a:buChar char="•"/>
              <a:defRPr/>
            </a:lvl3pPr>
            <a:lvl4pPr marL="2743200" lvl="3" indent="-523875" algn="l">
              <a:lnSpc>
                <a:spcPct val="90000"/>
              </a:lnSpc>
              <a:spcBef>
                <a:spcPts val="750"/>
              </a:spcBef>
              <a:spcAft>
                <a:spcPts val="0"/>
              </a:spcAft>
              <a:buClr>
                <a:srgbClr val="102649"/>
              </a:buClr>
              <a:buSzPts val="1900"/>
              <a:buChar char="•"/>
              <a:defRPr/>
            </a:lvl4pPr>
            <a:lvl5pPr marL="3429000" lvl="4" indent="-523875" algn="l">
              <a:lnSpc>
                <a:spcPct val="90000"/>
              </a:lnSpc>
              <a:spcBef>
                <a:spcPts val="750"/>
              </a:spcBef>
              <a:spcAft>
                <a:spcPts val="0"/>
              </a:spcAft>
              <a:buClr>
                <a:srgbClr val="102649"/>
              </a:buClr>
              <a:buSzPts val="1900"/>
              <a:buChar char="•"/>
              <a:defRPr/>
            </a:lvl5pPr>
            <a:lvl6pPr marL="4114800" lvl="5" indent="-523875" algn="l">
              <a:lnSpc>
                <a:spcPct val="90000"/>
              </a:lnSpc>
              <a:spcBef>
                <a:spcPts val="750"/>
              </a:spcBef>
              <a:spcAft>
                <a:spcPts val="0"/>
              </a:spcAft>
              <a:buClr>
                <a:schemeClr val="dk1"/>
              </a:buClr>
              <a:buSzPts val="1900"/>
              <a:buChar char="•"/>
              <a:defRPr/>
            </a:lvl6pPr>
            <a:lvl7pPr marL="4800600" lvl="6" indent="-523875" algn="l">
              <a:lnSpc>
                <a:spcPct val="90000"/>
              </a:lnSpc>
              <a:spcBef>
                <a:spcPts val="750"/>
              </a:spcBef>
              <a:spcAft>
                <a:spcPts val="0"/>
              </a:spcAft>
              <a:buClr>
                <a:schemeClr val="dk1"/>
              </a:buClr>
              <a:buSzPts val="1900"/>
              <a:buChar char="•"/>
              <a:defRPr/>
            </a:lvl7pPr>
            <a:lvl8pPr marL="5486400" lvl="7" indent="-523875" algn="l">
              <a:lnSpc>
                <a:spcPct val="90000"/>
              </a:lnSpc>
              <a:spcBef>
                <a:spcPts val="750"/>
              </a:spcBef>
              <a:spcAft>
                <a:spcPts val="0"/>
              </a:spcAft>
              <a:buClr>
                <a:schemeClr val="dk1"/>
              </a:buClr>
              <a:buSzPts val="1900"/>
              <a:buChar char="•"/>
              <a:defRPr/>
            </a:lvl8pPr>
            <a:lvl9pPr marL="6172200" lvl="8" indent="-523875" algn="l">
              <a:lnSpc>
                <a:spcPct val="90000"/>
              </a:lnSpc>
              <a:spcBef>
                <a:spcPts val="750"/>
              </a:spcBef>
              <a:spcAft>
                <a:spcPts val="0"/>
              </a:spcAft>
              <a:buClr>
                <a:schemeClr val="dk1"/>
              </a:buClr>
              <a:buSzPts val="1900"/>
              <a:buChar char="•"/>
              <a:defRPr/>
            </a:lvl9pPr>
          </a:lstStyle>
          <a:p>
            <a:endParaRPr/>
          </a:p>
        </p:txBody>
      </p:sp>
      <p:sp>
        <p:nvSpPr>
          <p:cNvPr id="35" name="Google Shape;35;p131"/>
          <p:cNvSpPr txBox="1">
            <a:spLocks noGrp="1"/>
          </p:cNvSpPr>
          <p:nvPr>
            <p:ph type="body" idx="3"/>
          </p:nvPr>
        </p:nvSpPr>
        <p:spPr>
          <a:xfrm>
            <a:off x="9258300" y="2521745"/>
            <a:ext cx="7774650" cy="1236150"/>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650"/>
              </a:spcBef>
              <a:spcAft>
                <a:spcPts val="0"/>
              </a:spcAft>
              <a:buClr>
                <a:srgbClr val="102649"/>
              </a:buClr>
              <a:buSzPts val="2400"/>
              <a:buNone/>
              <a:defRPr sz="3600" b="1"/>
            </a:lvl1pPr>
            <a:lvl2pPr marL="1371600" lvl="1" indent="-342900" algn="l">
              <a:lnSpc>
                <a:spcPct val="90000"/>
              </a:lnSpc>
              <a:spcBef>
                <a:spcPts val="750"/>
              </a:spcBef>
              <a:spcAft>
                <a:spcPts val="0"/>
              </a:spcAft>
              <a:buClr>
                <a:srgbClr val="102649"/>
              </a:buClr>
              <a:buSzPts val="2000"/>
              <a:buNone/>
              <a:defRPr sz="3000" b="1"/>
            </a:lvl2pPr>
            <a:lvl3pPr marL="2057400" lvl="2" indent="-342900" algn="l">
              <a:lnSpc>
                <a:spcPct val="90000"/>
              </a:lnSpc>
              <a:spcBef>
                <a:spcPts val="750"/>
              </a:spcBef>
              <a:spcAft>
                <a:spcPts val="0"/>
              </a:spcAft>
              <a:buClr>
                <a:srgbClr val="102649"/>
              </a:buClr>
              <a:buSzPts val="1900"/>
              <a:buNone/>
              <a:defRPr sz="2850" b="1"/>
            </a:lvl3pPr>
            <a:lvl4pPr marL="2743200" lvl="3" indent="-342900" algn="l">
              <a:lnSpc>
                <a:spcPct val="90000"/>
              </a:lnSpc>
              <a:spcBef>
                <a:spcPts val="750"/>
              </a:spcBef>
              <a:spcAft>
                <a:spcPts val="0"/>
              </a:spcAft>
              <a:buClr>
                <a:srgbClr val="102649"/>
              </a:buClr>
              <a:buSzPts val="1600"/>
              <a:buNone/>
              <a:defRPr sz="2400" b="1"/>
            </a:lvl4pPr>
            <a:lvl5pPr marL="3429000" lvl="4" indent="-342900" algn="l">
              <a:lnSpc>
                <a:spcPct val="90000"/>
              </a:lnSpc>
              <a:spcBef>
                <a:spcPts val="750"/>
              </a:spcBef>
              <a:spcAft>
                <a:spcPts val="0"/>
              </a:spcAft>
              <a:buClr>
                <a:srgbClr val="102649"/>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36" name="Google Shape;36;p131"/>
          <p:cNvSpPr txBox="1">
            <a:spLocks noGrp="1"/>
          </p:cNvSpPr>
          <p:nvPr>
            <p:ph type="body" idx="4"/>
          </p:nvPr>
        </p:nvSpPr>
        <p:spPr>
          <a:xfrm>
            <a:off x="9258300" y="3757612"/>
            <a:ext cx="7774650" cy="5527350"/>
          </a:xfrm>
          <a:prstGeom prst="rect">
            <a:avLst/>
          </a:prstGeom>
          <a:noFill/>
          <a:ln>
            <a:noFill/>
          </a:ln>
        </p:spPr>
        <p:txBody>
          <a:bodyPr spcFirstLastPara="1" wrap="square" lIns="91425" tIns="45700" rIns="91425" bIns="45700" anchor="t" anchorCtr="0">
            <a:normAutofit/>
          </a:bodyPr>
          <a:lstStyle>
            <a:lvl1pPr marL="685800" lvl="0" indent="-523875" algn="l">
              <a:lnSpc>
                <a:spcPct val="90000"/>
              </a:lnSpc>
              <a:spcBef>
                <a:spcPts val="1650"/>
              </a:spcBef>
              <a:spcAft>
                <a:spcPts val="0"/>
              </a:spcAft>
              <a:buClr>
                <a:srgbClr val="102649"/>
              </a:buClr>
              <a:buSzPts val="1900"/>
              <a:buChar char="•"/>
              <a:defRPr/>
            </a:lvl1pPr>
            <a:lvl2pPr marL="1371600" lvl="1" indent="-523875" algn="l">
              <a:lnSpc>
                <a:spcPct val="90000"/>
              </a:lnSpc>
              <a:spcBef>
                <a:spcPts val="750"/>
              </a:spcBef>
              <a:spcAft>
                <a:spcPts val="0"/>
              </a:spcAft>
              <a:buClr>
                <a:srgbClr val="102649"/>
              </a:buClr>
              <a:buSzPts val="1900"/>
              <a:buChar char="•"/>
              <a:defRPr/>
            </a:lvl2pPr>
            <a:lvl3pPr marL="2057400" lvl="2" indent="-523875" algn="l">
              <a:lnSpc>
                <a:spcPct val="90000"/>
              </a:lnSpc>
              <a:spcBef>
                <a:spcPts val="750"/>
              </a:spcBef>
              <a:spcAft>
                <a:spcPts val="0"/>
              </a:spcAft>
              <a:buClr>
                <a:srgbClr val="102649"/>
              </a:buClr>
              <a:buSzPts val="1900"/>
              <a:buChar char="•"/>
              <a:defRPr/>
            </a:lvl3pPr>
            <a:lvl4pPr marL="2743200" lvl="3" indent="-523875" algn="l">
              <a:lnSpc>
                <a:spcPct val="90000"/>
              </a:lnSpc>
              <a:spcBef>
                <a:spcPts val="750"/>
              </a:spcBef>
              <a:spcAft>
                <a:spcPts val="0"/>
              </a:spcAft>
              <a:buClr>
                <a:srgbClr val="102649"/>
              </a:buClr>
              <a:buSzPts val="1900"/>
              <a:buChar char="•"/>
              <a:defRPr/>
            </a:lvl4pPr>
            <a:lvl5pPr marL="3429000" lvl="4" indent="-523875" algn="l">
              <a:lnSpc>
                <a:spcPct val="90000"/>
              </a:lnSpc>
              <a:spcBef>
                <a:spcPts val="750"/>
              </a:spcBef>
              <a:spcAft>
                <a:spcPts val="0"/>
              </a:spcAft>
              <a:buClr>
                <a:srgbClr val="102649"/>
              </a:buClr>
              <a:buSzPts val="1900"/>
              <a:buChar char="•"/>
              <a:defRPr/>
            </a:lvl5pPr>
            <a:lvl6pPr marL="4114800" lvl="5" indent="-523875" algn="l">
              <a:lnSpc>
                <a:spcPct val="90000"/>
              </a:lnSpc>
              <a:spcBef>
                <a:spcPts val="750"/>
              </a:spcBef>
              <a:spcAft>
                <a:spcPts val="0"/>
              </a:spcAft>
              <a:buClr>
                <a:schemeClr val="dk1"/>
              </a:buClr>
              <a:buSzPts val="1900"/>
              <a:buChar char="•"/>
              <a:defRPr/>
            </a:lvl6pPr>
            <a:lvl7pPr marL="4800600" lvl="6" indent="-523875" algn="l">
              <a:lnSpc>
                <a:spcPct val="90000"/>
              </a:lnSpc>
              <a:spcBef>
                <a:spcPts val="750"/>
              </a:spcBef>
              <a:spcAft>
                <a:spcPts val="0"/>
              </a:spcAft>
              <a:buClr>
                <a:schemeClr val="dk1"/>
              </a:buClr>
              <a:buSzPts val="1900"/>
              <a:buChar char="•"/>
              <a:defRPr/>
            </a:lvl7pPr>
            <a:lvl8pPr marL="5486400" lvl="7" indent="-523875" algn="l">
              <a:lnSpc>
                <a:spcPct val="90000"/>
              </a:lnSpc>
              <a:spcBef>
                <a:spcPts val="750"/>
              </a:spcBef>
              <a:spcAft>
                <a:spcPts val="0"/>
              </a:spcAft>
              <a:buClr>
                <a:schemeClr val="dk1"/>
              </a:buClr>
              <a:buSzPts val="1900"/>
              <a:buChar char="•"/>
              <a:defRPr/>
            </a:lvl8pPr>
            <a:lvl9pPr marL="6172200" lvl="8" indent="-523875" algn="l">
              <a:lnSpc>
                <a:spcPct val="90000"/>
              </a:lnSpc>
              <a:spcBef>
                <a:spcPts val="750"/>
              </a:spcBef>
              <a:spcAft>
                <a:spcPts val="0"/>
              </a:spcAft>
              <a:buClr>
                <a:schemeClr val="dk1"/>
              </a:buClr>
              <a:buSzPts val="1900"/>
              <a:buChar char="•"/>
              <a:defRPr/>
            </a:lvl9pPr>
          </a:lstStyle>
          <a:p>
            <a:endParaRPr/>
          </a:p>
        </p:txBody>
      </p:sp>
      <p:sp>
        <p:nvSpPr>
          <p:cNvPr id="37" name="Google Shape;37;p131"/>
          <p:cNvSpPr txBox="1">
            <a:spLocks noGrp="1"/>
          </p:cNvSpPr>
          <p:nvPr>
            <p:ph type="dt" idx="10"/>
          </p:nvPr>
        </p:nvSpPr>
        <p:spPr>
          <a:xfrm>
            <a:off x="1257300" y="9534525"/>
            <a:ext cx="4114800" cy="5476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8" name="Google Shape;38;p131"/>
          <p:cNvSpPr txBox="1">
            <a:spLocks noGrp="1"/>
          </p:cNvSpPr>
          <p:nvPr>
            <p:ph type="ftr" idx="11"/>
          </p:nvPr>
        </p:nvSpPr>
        <p:spPr>
          <a:xfrm>
            <a:off x="6057900" y="9534525"/>
            <a:ext cx="5346450" cy="5476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9" name="Google Shape;39;p131"/>
          <p:cNvSpPr txBox="1">
            <a:spLocks noGrp="1"/>
          </p:cNvSpPr>
          <p:nvPr>
            <p:ph type="sldNum" idx="12"/>
          </p:nvPr>
        </p:nvSpPr>
        <p:spPr>
          <a:xfrm>
            <a:off x="17113568" y="9499701"/>
            <a:ext cx="1097550" cy="78705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5519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0"/>
        <p:cNvGrpSpPr/>
        <p:nvPr/>
      </p:nvGrpSpPr>
      <p:grpSpPr>
        <a:xfrm>
          <a:off x="0" y="0"/>
          <a:ext cx="0" cy="0"/>
          <a:chOff x="0" y="0"/>
          <a:chExt cx="0" cy="0"/>
        </a:xfrm>
      </p:grpSpPr>
      <p:sp>
        <p:nvSpPr>
          <p:cNvPr id="41" name="Google Shape;41;p132"/>
          <p:cNvSpPr txBox="1">
            <a:spLocks noGrp="1"/>
          </p:cNvSpPr>
          <p:nvPr>
            <p:ph type="title"/>
          </p:nvPr>
        </p:nvSpPr>
        <p:spPr>
          <a:xfrm>
            <a:off x="1257300" y="547687"/>
            <a:ext cx="15773400" cy="19885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 name="Google Shape;42;p132"/>
          <p:cNvSpPr txBox="1">
            <a:spLocks noGrp="1"/>
          </p:cNvSpPr>
          <p:nvPr>
            <p:ph type="body" idx="1"/>
          </p:nvPr>
        </p:nvSpPr>
        <p:spPr>
          <a:xfrm>
            <a:off x="1257300" y="2738438"/>
            <a:ext cx="7772400" cy="6526800"/>
          </a:xfrm>
          <a:prstGeom prst="rect">
            <a:avLst/>
          </a:prstGeom>
          <a:noFill/>
          <a:ln>
            <a:noFill/>
          </a:ln>
        </p:spPr>
        <p:txBody>
          <a:bodyPr spcFirstLastPara="1" wrap="square" lIns="91425" tIns="45700" rIns="91425" bIns="45700" anchor="t" anchorCtr="0">
            <a:normAutofit/>
          </a:bodyPr>
          <a:lstStyle>
            <a:lvl1pPr marL="685800" lvl="0" indent="-523875" algn="l">
              <a:lnSpc>
                <a:spcPct val="90000"/>
              </a:lnSpc>
              <a:spcBef>
                <a:spcPts val="1650"/>
              </a:spcBef>
              <a:spcAft>
                <a:spcPts val="0"/>
              </a:spcAft>
              <a:buClr>
                <a:srgbClr val="102649"/>
              </a:buClr>
              <a:buSzPts val="1900"/>
              <a:buChar char="•"/>
              <a:defRPr/>
            </a:lvl1pPr>
            <a:lvl2pPr marL="1371600" lvl="1" indent="-523875" algn="l">
              <a:lnSpc>
                <a:spcPct val="90000"/>
              </a:lnSpc>
              <a:spcBef>
                <a:spcPts val="750"/>
              </a:spcBef>
              <a:spcAft>
                <a:spcPts val="0"/>
              </a:spcAft>
              <a:buClr>
                <a:srgbClr val="102649"/>
              </a:buClr>
              <a:buSzPts val="1900"/>
              <a:buChar char="•"/>
              <a:defRPr/>
            </a:lvl2pPr>
            <a:lvl3pPr marL="2057400" lvl="2" indent="-523875" algn="l">
              <a:lnSpc>
                <a:spcPct val="90000"/>
              </a:lnSpc>
              <a:spcBef>
                <a:spcPts val="750"/>
              </a:spcBef>
              <a:spcAft>
                <a:spcPts val="0"/>
              </a:spcAft>
              <a:buClr>
                <a:srgbClr val="102649"/>
              </a:buClr>
              <a:buSzPts val="1900"/>
              <a:buChar char="•"/>
              <a:defRPr/>
            </a:lvl3pPr>
            <a:lvl4pPr marL="2743200" lvl="3" indent="-523875" algn="l">
              <a:lnSpc>
                <a:spcPct val="90000"/>
              </a:lnSpc>
              <a:spcBef>
                <a:spcPts val="750"/>
              </a:spcBef>
              <a:spcAft>
                <a:spcPts val="0"/>
              </a:spcAft>
              <a:buClr>
                <a:srgbClr val="102649"/>
              </a:buClr>
              <a:buSzPts val="1900"/>
              <a:buChar char="•"/>
              <a:defRPr/>
            </a:lvl4pPr>
            <a:lvl5pPr marL="3429000" lvl="4" indent="-523875" algn="l">
              <a:lnSpc>
                <a:spcPct val="90000"/>
              </a:lnSpc>
              <a:spcBef>
                <a:spcPts val="750"/>
              </a:spcBef>
              <a:spcAft>
                <a:spcPts val="0"/>
              </a:spcAft>
              <a:buClr>
                <a:srgbClr val="102649"/>
              </a:buClr>
              <a:buSzPts val="1900"/>
              <a:buChar char="•"/>
              <a:defRPr/>
            </a:lvl5pPr>
            <a:lvl6pPr marL="4114800" lvl="5" indent="-523875" algn="l">
              <a:lnSpc>
                <a:spcPct val="90000"/>
              </a:lnSpc>
              <a:spcBef>
                <a:spcPts val="750"/>
              </a:spcBef>
              <a:spcAft>
                <a:spcPts val="0"/>
              </a:spcAft>
              <a:buClr>
                <a:schemeClr val="dk1"/>
              </a:buClr>
              <a:buSzPts val="1900"/>
              <a:buChar char="•"/>
              <a:defRPr/>
            </a:lvl6pPr>
            <a:lvl7pPr marL="4800600" lvl="6" indent="-523875" algn="l">
              <a:lnSpc>
                <a:spcPct val="90000"/>
              </a:lnSpc>
              <a:spcBef>
                <a:spcPts val="750"/>
              </a:spcBef>
              <a:spcAft>
                <a:spcPts val="0"/>
              </a:spcAft>
              <a:buClr>
                <a:schemeClr val="dk1"/>
              </a:buClr>
              <a:buSzPts val="1900"/>
              <a:buChar char="•"/>
              <a:defRPr/>
            </a:lvl7pPr>
            <a:lvl8pPr marL="5486400" lvl="7" indent="-523875" algn="l">
              <a:lnSpc>
                <a:spcPct val="90000"/>
              </a:lnSpc>
              <a:spcBef>
                <a:spcPts val="750"/>
              </a:spcBef>
              <a:spcAft>
                <a:spcPts val="0"/>
              </a:spcAft>
              <a:buClr>
                <a:schemeClr val="dk1"/>
              </a:buClr>
              <a:buSzPts val="1900"/>
              <a:buChar char="•"/>
              <a:defRPr/>
            </a:lvl8pPr>
            <a:lvl9pPr marL="6172200" lvl="8" indent="-523875" algn="l">
              <a:lnSpc>
                <a:spcPct val="90000"/>
              </a:lnSpc>
              <a:spcBef>
                <a:spcPts val="750"/>
              </a:spcBef>
              <a:spcAft>
                <a:spcPts val="0"/>
              </a:spcAft>
              <a:buClr>
                <a:schemeClr val="dk1"/>
              </a:buClr>
              <a:buSzPts val="1900"/>
              <a:buChar char="•"/>
              <a:defRPr/>
            </a:lvl9pPr>
          </a:lstStyle>
          <a:p>
            <a:endParaRPr/>
          </a:p>
        </p:txBody>
      </p:sp>
      <p:sp>
        <p:nvSpPr>
          <p:cNvPr id="43" name="Google Shape;43;p132"/>
          <p:cNvSpPr txBox="1">
            <a:spLocks noGrp="1"/>
          </p:cNvSpPr>
          <p:nvPr>
            <p:ph type="body" idx="2"/>
          </p:nvPr>
        </p:nvSpPr>
        <p:spPr>
          <a:xfrm>
            <a:off x="9258300" y="2738438"/>
            <a:ext cx="7772400" cy="6526800"/>
          </a:xfrm>
          <a:prstGeom prst="rect">
            <a:avLst/>
          </a:prstGeom>
          <a:noFill/>
          <a:ln>
            <a:noFill/>
          </a:ln>
        </p:spPr>
        <p:txBody>
          <a:bodyPr spcFirstLastPara="1" wrap="square" lIns="91425" tIns="45700" rIns="91425" bIns="45700" anchor="t" anchorCtr="0">
            <a:normAutofit/>
          </a:bodyPr>
          <a:lstStyle>
            <a:lvl1pPr marL="685800" lvl="0" indent="-523875" algn="l">
              <a:lnSpc>
                <a:spcPct val="90000"/>
              </a:lnSpc>
              <a:spcBef>
                <a:spcPts val="1650"/>
              </a:spcBef>
              <a:spcAft>
                <a:spcPts val="0"/>
              </a:spcAft>
              <a:buClr>
                <a:srgbClr val="102649"/>
              </a:buClr>
              <a:buSzPts val="1900"/>
              <a:buChar char="•"/>
              <a:defRPr/>
            </a:lvl1pPr>
            <a:lvl2pPr marL="1371600" lvl="1" indent="-523875" algn="l">
              <a:lnSpc>
                <a:spcPct val="90000"/>
              </a:lnSpc>
              <a:spcBef>
                <a:spcPts val="750"/>
              </a:spcBef>
              <a:spcAft>
                <a:spcPts val="0"/>
              </a:spcAft>
              <a:buClr>
                <a:srgbClr val="102649"/>
              </a:buClr>
              <a:buSzPts val="1900"/>
              <a:buChar char="•"/>
              <a:defRPr/>
            </a:lvl2pPr>
            <a:lvl3pPr marL="2057400" lvl="2" indent="-523875" algn="l">
              <a:lnSpc>
                <a:spcPct val="90000"/>
              </a:lnSpc>
              <a:spcBef>
                <a:spcPts val="750"/>
              </a:spcBef>
              <a:spcAft>
                <a:spcPts val="0"/>
              </a:spcAft>
              <a:buClr>
                <a:srgbClr val="102649"/>
              </a:buClr>
              <a:buSzPts val="1900"/>
              <a:buChar char="•"/>
              <a:defRPr/>
            </a:lvl3pPr>
            <a:lvl4pPr marL="2743200" lvl="3" indent="-523875" algn="l">
              <a:lnSpc>
                <a:spcPct val="90000"/>
              </a:lnSpc>
              <a:spcBef>
                <a:spcPts val="750"/>
              </a:spcBef>
              <a:spcAft>
                <a:spcPts val="0"/>
              </a:spcAft>
              <a:buClr>
                <a:srgbClr val="102649"/>
              </a:buClr>
              <a:buSzPts val="1900"/>
              <a:buChar char="•"/>
              <a:defRPr/>
            </a:lvl4pPr>
            <a:lvl5pPr marL="3429000" lvl="4" indent="-523875" algn="l">
              <a:lnSpc>
                <a:spcPct val="90000"/>
              </a:lnSpc>
              <a:spcBef>
                <a:spcPts val="750"/>
              </a:spcBef>
              <a:spcAft>
                <a:spcPts val="0"/>
              </a:spcAft>
              <a:buClr>
                <a:srgbClr val="102649"/>
              </a:buClr>
              <a:buSzPts val="1900"/>
              <a:buChar char="•"/>
              <a:defRPr/>
            </a:lvl5pPr>
            <a:lvl6pPr marL="4114800" lvl="5" indent="-523875" algn="l">
              <a:lnSpc>
                <a:spcPct val="90000"/>
              </a:lnSpc>
              <a:spcBef>
                <a:spcPts val="750"/>
              </a:spcBef>
              <a:spcAft>
                <a:spcPts val="0"/>
              </a:spcAft>
              <a:buClr>
                <a:schemeClr val="dk1"/>
              </a:buClr>
              <a:buSzPts val="1900"/>
              <a:buChar char="•"/>
              <a:defRPr/>
            </a:lvl6pPr>
            <a:lvl7pPr marL="4800600" lvl="6" indent="-523875" algn="l">
              <a:lnSpc>
                <a:spcPct val="90000"/>
              </a:lnSpc>
              <a:spcBef>
                <a:spcPts val="750"/>
              </a:spcBef>
              <a:spcAft>
                <a:spcPts val="0"/>
              </a:spcAft>
              <a:buClr>
                <a:schemeClr val="dk1"/>
              </a:buClr>
              <a:buSzPts val="1900"/>
              <a:buChar char="•"/>
              <a:defRPr/>
            </a:lvl7pPr>
            <a:lvl8pPr marL="5486400" lvl="7" indent="-523875" algn="l">
              <a:lnSpc>
                <a:spcPct val="90000"/>
              </a:lnSpc>
              <a:spcBef>
                <a:spcPts val="750"/>
              </a:spcBef>
              <a:spcAft>
                <a:spcPts val="0"/>
              </a:spcAft>
              <a:buClr>
                <a:schemeClr val="dk1"/>
              </a:buClr>
              <a:buSzPts val="1900"/>
              <a:buChar char="•"/>
              <a:defRPr/>
            </a:lvl8pPr>
            <a:lvl9pPr marL="6172200" lvl="8" indent="-523875" algn="l">
              <a:lnSpc>
                <a:spcPct val="90000"/>
              </a:lnSpc>
              <a:spcBef>
                <a:spcPts val="750"/>
              </a:spcBef>
              <a:spcAft>
                <a:spcPts val="0"/>
              </a:spcAft>
              <a:buClr>
                <a:schemeClr val="dk1"/>
              </a:buClr>
              <a:buSzPts val="1900"/>
              <a:buChar char="•"/>
              <a:defRPr/>
            </a:lvl9pPr>
          </a:lstStyle>
          <a:p>
            <a:endParaRPr/>
          </a:p>
        </p:txBody>
      </p:sp>
      <p:sp>
        <p:nvSpPr>
          <p:cNvPr id="44" name="Google Shape;44;p132"/>
          <p:cNvSpPr txBox="1">
            <a:spLocks noGrp="1"/>
          </p:cNvSpPr>
          <p:nvPr>
            <p:ph type="dt" idx="10"/>
          </p:nvPr>
        </p:nvSpPr>
        <p:spPr>
          <a:xfrm>
            <a:off x="1257300" y="9534525"/>
            <a:ext cx="4114800" cy="5476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5" name="Google Shape;45;p132"/>
          <p:cNvSpPr txBox="1">
            <a:spLocks noGrp="1"/>
          </p:cNvSpPr>
          <p:nvPr>
            <p:ph type="ftr" idx="11"/>
          </p:nvPr>
        </p:nvSpPr>
        <p:spPr>
          <a:xfrm>
            <a:off x="6057900" y="9534525"/>
            <a:ext cx="5346450" cy="5476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6" name="Google Shape;46;p132"/>
          <p:cNvSpPr txBox="1">
            <a:spLocks noGrp="1"/>
          </p:cNvSpPr>
          <p:nvPr>
            <p:ph type="sldNum" idx="12"/>
          </p:nvPr>
        </p:nvSpPr>
        <p:spPr>
          <a:xfrm>
            <a:off x="17113568" y="9499701"/>
            <a:ext cx="1097550" cy="78705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00124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33"/>
          <p:cNvSpPr txBox="1">
            <a:spLocks noGrp="1"/>
          </p:cNvSpPr>
          <p:nvPr>
            <p:ph type="title"/>
          </p:nvPr>
        </p:nvSpPr>
        <p:spPr>
          <a:xfrm>
            <a:off x="1247775" y="2564607"/>
            <a:ext cx="15773400" cy="42790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9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9" name="Google Shape;49;p133"/>
          <p:cNvSpPr txBox="1">
            <a:spLocks noGrp="1"/>
          </p:cNvSpPr>
          <p:nvPr>
            <p:ph type="body" idx="1"/>
          </p:nvPr>
        </p:nvSpPr>
        <p:spPr>
          <a:xfrm>
            <a:off x="1247775" y="6884195"/>
            <a:ext cx="15773400" cy="2250450"/>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65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900"/>
              <a:buNone/>
              <a:defRPr sz="285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50" name="Google Shape;50;p133"/>
          <p:cNvSpPr txBox="1">
            <a:spLocks noGrp="1"/>
          </p:cNvSpPr>
          <p:nvPr>
            <p:ph type="dt" idx="10"/>
          </p:nvPr>
        </p:nvSpPr>
        <p:spPr>
          <a:xfrm>
            <a:off x="1257300" y="9534525"/>
            <a:ext cx="4114800" cy="5476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1" name="Google Shape;51;p133"/>
          <p:cNvSpPr txBox="1">
            <a:spLocks noGrp="1"/>
          </p:cNvSpPr>
          <p:nvPr>
            <p:ph type="ftr" idx="11"/>
          </p:nvPr>
        </p:nvSpPr>
        <p:spPr>
          <a:xfrm>
            <a:off x="6057900" y="9534525"/>
            <a:ext cx="6117750" cy="5476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2" name="Google Shape;52;p133"/>
          <p:cNvSpPr txBox="1">
            <a:spLocks noGrp="1"/>
          </p:cNvSpPr>
          <p:nvPr>
            <p:ph type="sldNum" idx="12"/>
          </p:nvPr>
        </p:nvSpPr>
        <p:spPr>
          <a:xfrm>
            <a:off x="12915900" y="9534525"/>
            <a:ext cx="4114800" cy="5476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96645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34"/>
          <p:cNvSpPr txBox="1">
            <a:spLocks noGrp="1"/>
          </p:cNvSpPr>
          <p:nvPr>
            <p:ph type="dt" idx="10"/>
          </p:nvPr>
        </p:nvSpPr>
        <p:spPr>
          <a:xfrm>
            <a:off x="1257300" y="9534525"/>
            <a:ext cx="4114800" cy="5476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5" name="Google Shape;55;p134"/>
          <p:cNvSpPr txBox="1">
            <a:spLocks noGrp="1"/>
          </p:cNvSpPr>
          <p:nvPr>
            <p:ph type="ftr" idx="11"/>
          </p:nvPr>
        </p:nvSpPr>
        <p:spPr>
          <a:xfrm>
            <a:off x="6057900" y="9534525"/>
            <a:ext cx="5346450" cy="5476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6" name="Google Shape;56;p134"/>
          <p:cNvSpPr txBox="1">
            <a:spLocks noGrp="1"/>
          </p:cNvSpPr>
          <p:nvPr>
            <p:ph type="sldNum" idx="12"/>
          </p:nvPr>
        </p:nvSpPr>
        <p:spPr>
          <a:xfrm>
            <a:off x="17113568" y="9499701"/>
            <a:ext cx="1097550" cy="78705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03340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5"/>
          <p:cNvSpPr txBox="1">
            <a:spLocks noGrp="1"/>
          </p:cNvSpPr>
          <p:nvPr>
            <p:ph type="title"/>
          </p:nvPr>
        </p:nvSpPr>
        <p:spPr>
          <a:xfrm>
            <a:off x="1257300" y="547687"/>
            <a:ext cx="15773400" cy="19885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 name="Google Shape;59;p135"/>
          <p:cNvSpPr txBox="1">
            <a:spLocks noGrp="1"/>
          </p:cNvSpPr>
          <p:nvPr>
            <p:ph type="dt" idx="10"/>
          </p:nvPr>
        </p:nvSpPr>
        <p:spPr>
          <a:xfrm>
            <a:off x="1257300" y="9534525"/>
            <a:ext cx="4114800" cy="5476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0" name="Google Shape;60;p135"/>
          <p:cNvSpPr txBox="1">
            <a:spLocks noGrp="1"/>
          </p:cNvSpPr>
          <p:nvPr>
            <p:ph type="ftr" idx="11"/>
          </p:nvPr>
        </p:nvSpPr>
        <p:spPr>
          <a:xfrm>
            <a:off x="6057900" y="9534525"/>
            <a:ext cx="5346450" cy="5476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1" name="Google Shape;61;p135"/>
          <p:cNvSpPr txBox="1">
            <a:spLocks noGrp="1"/>
          </p:cNvSpPr>
          <p:nvPr>
            <p:ph type="sldNum" idx="12"/>
          </p:nvPr>
        </p:nvSpPr>
        <p:spPr>
          <a:xfrm>
            <a:off x="17113568" y="9499701"/>
            <a:ext cx="1097550" cy="78705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93477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36"/>
          <p:cNvSpPr txBox="1">
            <a:spLocks noGrp="1"/>
          </p:cNvSpPr>
          <p:nvPr>
            <p:ph type="title"/>
          </p:nvPr>
        </p:nvSpPr>
        <p:spPr>
          <a:xfrm>
            <a:off x="1259682" y="685800"/>
            <a:ext cx="5898150" cy="24007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48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4" name="Google Shape;64;p136"/>
          <p:cNvSpPr txBox="1">
            <a:spLocks noGrp="1"/>
          </p:cNvSpPr>
          <p:nvPr>
            <p:ph type="body" idx="1"/>
          </p:nvPr>
        </p:nvSpPr>
        <p:spPr>
          <a:xfrm>
            <a:off x="7774782" y="2837145"/>
            <a:ext cx="9258750" cy="5954400"/>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650"/>
              </a:spcBef>
              <a:spcAft>
                <a:spcPts val="0"/>
              </a:spcAft>
              <a:buClr>
                <a:srgbClr val="102649"/>
              </a:buClr>
              <a:buSzPts val="3200"/>
              <a:buChar char="•"/>
              <a:defRPr sz="4800"/>
            </a:lvl1pPr>
            <a:lvl2pPr marL="1371600" lvl="1" indent="-609600" algn="l">
              <a:lnSpc>
                <a:spcPct val="90000"/>
              </a:lnSpc>
              <a:spcBef>
                <a:spcPts val="750"/>
              </a:spcBef>
              <a:spcAft>
                <a:spcPts val="0"/>
              </a:spcAft>
              <a:buClr>
                <a:srgbClr val="102649"/>
              </a:buClr>
              <a:buSzPts val="2800"/>
              <a:buChar char="•"/>
              <a:defRPr sz="4200"/>
            </a:lvl2pPr>
            <a:lvl3pPr marL="2057400" lvl="2" indent="-571500" algn="l">
              <a:lnSpc>
                <a:spcPct val="90000"/>
              </a:lnSpc>
              <a:spcBef>
                <a:spcPts val="750"/>
              </a:spcBef>
              <a:spcAft>
                <a:spcPts val="0"/>
              </a:spcAft>
              <a:buClr>
                <a:srgbClr val="102649"/>
              </a:buClr>
              <a:buSzPts val="2400"/>
              <a:buChar char="•"/>
              <a:defRPr sz="3600"/>
            </a:lvl3pPr>
            <a:lvl4pPr marL="2743200" lvl="3" indent="-533400" algn="l">
              <a:lnSpc>
                <a:spcPct val="90000"/>
              </a:lnSpc>
              <a:spcBef>
                <a:spcPts val="750"/>
              </a:spcBef>
              <a:spcAft>
                <a:spcPts val="0"/>
              </a:spcAft>
              <a:buClr>
                <a:srgbClr val="102649"/>
              </a:buClr>
              <a:buSzPts val="2000"/>
              <a:buChar char="•"/>
              <a:defRPr sz="3000"/>
            </a:lvl4pPr>
            <a:lvl5pPr marL="3429000" lvl="4" indent="-533400" algn="l">
              <a:lnSpc>
                <a:spcPct val="90000"/>
              </a:lnSpc>
              <a:spcBef>
                <a:spcPts val="750"/>
              </a:spcBef>
              <a:spcAft>
                <a:spcPts val="0"/>
              </a:spcAft>
              <a:buClr>
                <a:srgbClr val="102649"/>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65" name="Google Shape;65;p136"/>
          <p:cNvSpPr txBox="1">
            <a:spLocks noGrp="1"/>
          </p:cNvSpPr>
          <p:nvPr>
            <p:ph type="body" idx="2"/>
          </p:nvPr>
        </p:nvSpPr>
        <p:spPr>
          <a:xfrm>
            <a:off x="1259682" y="3086100"/>
            <a:ext cx="5898150" cy="5717250"/>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650"/>
              </a:spcBef>
              <a:spcAft>
                <a:spcPts val="0"/>
              </a:spcAft>
              <a:buClr>
                <a:srgbClr val="102649"/>
              </a:buClr>
              <a:buSzPts val="1600"/>
              <a:buNone/>
              <a:defRPr sz="2400"/>
            </a:lvl1pPr>
            <a:lvl2pPr marL="1371600" lvl="1" indent="-342900" algn="l">
              <a:lnSpc>
                <a:spcPct val="90000"/>
              </a:lnSpc>
              <a:spcBef>
                <a:spcPts val="750"/>
              </a:spcBef>
              <a:spcAft>
                <a:spcPts val="0"/>
              </a:spcAft>
              <a:buClr>
                <a:srgbClr val="102649"/>
              </a:buClr>
              <a:buSzPts val="1500"/>
              <a:buNone/>
              <a:defRPr sz="2250"/>
            </a:lvl2pPr>
            <a:lvl3pPr marL="2057400" lvl="2" indent="-342900" algn="l">
              <a:lnSpc>
                <a:spcPct val="90000"/>
              </a:lnSpc>
              <a:spcBef>
                <a:spcPts val="750"/>
              </a:spcBef>
              <a:spcAft>
                <a:spcPts val="0"/>
              </a:spcAft>
              <a:buClr>
                <a:srgbClr val="102649"/>
              </a:buClr>
              <a:buSzPts val="1200"/>
              <a:buNone/>
              <a:defRPr sz="1800"/>
            </a:lvl3pPr>
            <a:lvl4pPr marL="2743200" lvl="3" indent="-342900" algn="l">
              <a:lnSpc>
                <a:spcPct val="90000"/>
              </a:lnSpc>
              <a:spcBef>
                <a:spcPts val="750"/>
              </a:spcBef>
              <a:spcAft>
                <a:spcPts val="0"/>
              </a:spcAft>
              <a:buClr>
                <a:srgbClr val="102649"/>
              </a:buClr>
              <a:buSzPts val="1100"/>
              <a:buNone/>
              <a:defRPr sz="1650"/>
            </a:lvl4pPr>
            <a:lvl5pPr marL="3429000" lvl="4" indent="-342900" algn="l">
              <a:lnSpc>
                <a:spcPct val="90000"/>
              </a:lnSpc>
              <a:spcBef>
                <a:spcPts val="750"/>
              </a:spcBef>
              <a:spcAft>
                <a:spcPts val="0"/>
              </a:spcAft>
              <a:buClr>
                <a:srgbClr val="102649"/>
              </a:buClr>
              <a:buSzPts val="1100"/>
              <a:buNone/>
              <a:defRPr sz="1650"/>
            </a:lvl5pPr>
            <a:lvl6pPr marL="4114800" lvl="5" indent="-342900" algn="l">
              <a:lnSpc>
                <a:spcPct val="90000"/>
              </a:lnSpc>
              <a:spcBef>
                <a:spcPts val="750"/>
              </a:spcBef>
              <a:spcAft>
                <a:spcPts val="0"/>
              </a:spcAft>
              <a:buClr>
                <a:schemeClr val="dk1"/>
              </a:buClr>
              <a:buSzPts val="1100"/>
              <a:buNone/>
              <a:defRPr sz="1650"/>
            </a:lvl6pPr>
            <a:lvl7pPr marL="4800600" lvl="6" indent="-342900" algn="l">
              <a:lnSpc>
                <a:spcPct val="90000"/>
              </a:lnSpc>
              <a:spcBef>
                <a:spcPts val="750"/>
              </a:spcBef>
              <a:spcAft>
                <a:spcPts val="0"/>
              </a:spcAft>
              <a:buClr>
                <a:schemeClr val="dk1"/>
              </a:buClr>
              <a:buSzPts val="1100"/>
              <a:buNone/>
              <a:defRPr sz="1650"/>
            </a:lvl7pPr>
            <a:lvl8pPr marL="5486400" lvl="7" indent="-342900" algn="l">
              <a:lnSpc>
                <a:spcPct val="90000"/>
              </a:lnSpc>
              <a:spcBef>
                <a:spcPts val="750"/>
              </a:spcBef>
              <a:spcAft>
                <a:spcPts val="0"/>
              </a:spcAft>
              <a:buClr>
                <a:schemeClr val="dk1"/>
              </a:buClr>
              <a:buSzPts val="1100"/>
              <a:buNone/>
              <a:defRPr sz="1650"/>
            </a:lvl8pPr>
            <a:lvl9pPr marL="6172200" lvl="8" indent="-342900" algn="l">
              <a:lnSpc>
                <a:spcPct val="90000"/>
              </a:lnSpc>
              <a:spcBef>
                <a:spcPts val="750"/>
              </a:spcBef>
              <a:spcAft>
                <a:spcPts val="0"/>
              </a:spcAft>
              <a:buClr>
                <a:schemeClr val="dk1"/>
              </a:buClr>
              <a:buSzPts val="1100"/>
              <a:buNone/>
              <a:defRPr sz="1650"/>
            </a:lvl9pPr>
          </a:lstStyle>
          <a:p>
            <a:endParaRPr/>
          </a:p>
        </p:txBody>
      </p:sp>
      <p:sp>
        <p:nvSpPr>
          <p:cNvPr id="66" name="Google Shape;66;p136"/>
          <p:cNvSpPr txBox="1">
            <a:spLocks noGrp="1"/>
          </p:cNvSpPr>
          <p:nvPr>
            <p:ph type="dt" idx="10"/>
          </p:nvPr>
        </p:nvSpPr>
        <p:spPr>
          <a:xfrm>
            <a:off x="1257300" y="9534525"/>
            <a:ext cx="4114800" cy="5476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7" name="Google Shape;67;p136"/>
          <p:cNvSpPr txBox="1">
            <a:spLocks noGrp="1"/>
          </p:cNvSpPr>
          <p:nvPr>
            <p:ph type="ftr" idx="11"/>
          </p:nvPr>
        </p:nvSpPr>
        <p:spPr>
          <a:xfrm>
            <a:off x="6057900" y="9534525"/>
            <a:ext cx="6061050" cy="5476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8" name="Google Shape;68;p136"/>
          <p:cNvSpPr txBox="1">
            <a:spLocks noGrp="1"/>
          </p:cNvSpPr>
          <p:nvPr>
            <p:ph type="sldNum" idx="12"/>
          </p:nvPr>
        </p:nvSpPr>
        <p:spPr>
          <a:xfrm>
            <a:off x="12915900" y="9534525"/>
            <a:ext cx="4114800" cy="5476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28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3104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137"/>
          <p:cNvSpPr txBox="1">
            <a:spLocks noGrp="1"/>
          </p:cNvSpPr>
          <p:nvPr>
            <p:ph type="title"/>
          </p:nvPr>
        </p:nvSpPr>
        <p:spPr>
          <a:xfrm>
            <a:off x="1259682" y="685800"/>
            <a:ext cx="5898150" cy="24007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48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1" name="Google Shape;71;p137"/>
          <p:cNvSpPr>
            <a:spLocks noGrp="1"/>
          </p:cNvSpPr>
          <p:nvPr>
            <p:ph type="pic" idx="2"/>
          </p:nvPr>
        </p:nvSpPr>
        <p:spPr>
          <a:xfrm>
            <a:off x="7774782" y="1481138"/>
            <a:ext cx="9258750" cy="7310250"/>
          </a:xfrm>
          <a:prstGeom prst="rect">
            <a:avLst/>
          </a:prstGeom>
          <a:noFill/>
          <a:ln>
            <a:noFill/>
          </a:ln>
        </p:spPr>
      </p:sp>
      <p:sp>
        <p:nvSpPr>
          <p:cNvPr id="72" name="Google Shape;72;p137"/>
          <p:cNvSpPr txBox="1">
            <a:spLocks noGrp="1"/>
          </p:cNvSpPr>
          <p:nvPr>
            <p:ph type="body" idx="1"/>
          </p:nvPr>
        </p:nvSpPr>
        <p:spPr>
          <a:xfrm>
            <a:off x="1259682" y="3086100"/>
            <a:ext cx="5898150" cy="5717250"/>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650"/>
              </a:spcBef>
              <a:spcAft>
                <a:spcPts val="0"/>
              </a:spcAft>
              <a:buClr>
                <a:srgbClr val="102649"/>
              </a:buClr>
              <a:buSzPts val="1600"/>
              <a:buNone/>
              <a:defRPr sz="2400"/>
            </a:lvl1pPr>
            <a:lvl2pPr marL="1371600" lvl="1" indent="-342900" algn="l">
              <a:lnSpc>
                <a:spcPct val="90000"/>
              </a:lnSpc>
              <a:spcBef>
                <a:spcPts val="750"/>
              </a:spcBef>
              <a:spcAft>
                <a:spcPts val="0"/>
              </a:spcAft>
              <a:buClr>
                <a:srgbClr val="102649"/>
              </a:buClr>
              <a:buSzPts val="1500"/>
              <a:buNone/>
              <a:defRPr sz="2250"/>
            </a:lvl2pPr>
            <a:lvl3pPr marL="2057400" lvl="2" indent="-342900" algn="l">
              <a:lnSpc>
                <a:spcPct val="90000"/>
              </a:lnSpc>
              <a:spcBef>
                <a:spcPts val="750"/>
              </a:spcBef>
              <a:spcAft>
                <a:spcPts val="0"/>
              </a:spcAft>
              <a:buClr>
                <a:srgbClr val="102649"/>
              </a:buClr>
              <a:buSzPts val="1200"/>
              <a:buNone/>
              <a:defRPr sz="1800"/>
            </a:lvl3pPr>
            <a:lvl4pPr marL="2743200" lvl="3" indent="-342900" algn="l">
              <a:lnSpc>
                <a:spcPct val="90000"/>
              </a:lnSpc>
              <a:spcBef>
                <a:spcPts val="750"/>
              </a:spcBef>
              <a:spcAft>
                <a:spcPts val="0"/>
              </a:spcAft>
              <a:buClr>
                <a:srgbClr val="102649"/>
              </a:buClr>
              <a:buSzPts val="1100"/>
              <a:buNone/>
              <a:defRPr sz="1650"/>
            </a:lvl4pPr>
            <a:lvl5pPr marL="3429000" lvl="4" indent="-342900" algn="l">
              <a:lnSpc>
                <a:spcPct val="90000"/>
              </a:lnSpc>
              <a:spcBef>
                <a:spcPts val="750"/>
              </a:spcBef>
              <a:spcAft>
                <a:spcPts val="0"/>
              </a:spcAft>
              <a:buClr>
                <a:srgbClr val="102649"/>
              </a:buClr>
              <a:buSzPts val="1100"/>
              <a:buNone/>
              <a:defRPr sz="1650"/>
            </a:lvl5pPr>
            <a:lvl6pPr marL="4114800" lvl="5" indent="-342900" algn="l">
              <a:lnSpc>
                <a:spcPct val="90000"/>
              </a:lnSpc>
              <a:spcBef>
                <a:spcPts val="750"/>
              </a:spcBef>
              <a:spcAft>
                <a:spcPts val="0"/>
              </a:spcAft>
              <a:buClr>
                <a:schemeClr val="dk1"/>
              </a:buClr>
              <a:buSzPts val="1100"/>
              <a:buNone/>
              <a:defRPr sz="1650"/>
            </a:lvl6pPr>
            <a:lvl7pPr marL="4800600" lvl="6" indent="-342900" algn="l">
              <a:lnSpc>
                <a:spcPct val="90000"/>
              </a:lnSpc>
              <a:spcBef>
                <a:spcPts val="750"/>
              </a:spcBef>
              <a:spcAft>
                <a:spcPts val="0"/>
              </a:spcAft>
              <a:buClr>
                <a:schemeClr val="dk1"/>
              </a:buClr>
              <a:buSzPts val="1100"/>
              <a:buNone/>
              <a:defRPr sz="1650"/>
            </a:lvl7pPr>
            <a:lvl8pPr marL="5486400" lvl="7" indent="-342900" algn="l">
              <a:lnSpc>
                <a:spcPct val="90000"/>
              </a:lnSpc>
              <a:spcBef>
                <a:spcPts val="750"/>
              </a:spcBef>
              <a:spcAft>
                <a:spcPts val="0"/>
              </a:spcAft>
              <a:buClr>
                <a:schemeClr val="dk1"/>
              </a:buClr>
              <a:buSzPts val="1100"/>
              <a:buNone/>
              <a:defRPr sz="1650"/>
            </a:lvl8pPr>
            <a:lvl9pPr marL="6172200" lvl="8" indent="-342900" algn="l">
              <a:lnSpc>
                <a:spcPct val="90000"/>
              </a:lnSpc>
              <a:spcBef>
                <a:spcPts val="750"/>
              </a:spcBef>
              <a:spcAft>
                <a:spcPts val="0"/>
              </a:spcAft>
              <a:buClr>
                <a:schemeClr val="dk1"/>
              </a:buClr>
              <a:buSzPts val="1100"/>
              <a:buNone/>
              <a:defRPr sz="1650"/>
            </a:lvl9pPr>
          </a:lstStyle>
          <a:p>
            <a:endParaRPr/>
          </a:p>
        </p:txBody>
      </p:sp>
      <p:sp>
        <p:nvSpPr>
          <p:cNvPr id="73" name="Google Shape;73;p137"/>
          <p:cNvSpPr txBox="1">
            <a:spLocks noGrp="1"/>
          </p:cNvSpPr>
          <p:nvPr>
            <p:ph type="dt" idx="10"/>
          </p:nvPr>
        </p:nvSpPr>
        <p:spPr>
          <a:xfrm>
            <a:off x="1257300" y="9534525"/>
            <a:ext cx="4114800" cy="5476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4" name="Google Shape;74;p137"/>
          <p:cNvSpPr txBox="1">
            <a:spLocks noGrp="1"/>
          </p:cNvSpPr>
          <p:nvPr>
            <p:ph type="ftr" idx="11"/>
          </p:nvPr>
        </p:nvSpPr>
        <p:spPr>
          <a:xfrm>
            <a:off x="6057900" y="9534525"/>
            <a:ext cx="5346450" cy="5476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5" name="Google Shape;75;p137"/>
          <p:cNvSpPr txBox="1">
            <a:spLocks noGrp="1"/>
          </p:cNvSpPr>
          <p:nvPr>
            <p:ph type="sldNum" idx="12"/>
          </p:nvPr>
        </p:nvSpPr>
        <p:spPr>
          <a:xfrm>
            <a:off x="17113568" y="9499701"/>
            <a:ext cx="1097550" cy="78705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6136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6"/>
        <p:cNvGrpSpPr/>
        <p:nvPr/>
      </p:nvGrpSpPr>
      <p:grpSpPr>
        <a:xfrm>
          <a:off x="0" y="0"/>
          <a:ext cx="0" cy="0"/>
          <a:chOff x="0" y="0"/>
          <a:chExt cx="0" cy="0"/>
        </a:xfrm>
      </p:grpSpPr>
      <p:sp>
        <p:nvSpPr>
          <p:cNvPr id="77" name="Google Shape;77;p138"/>
          <p:cNvSpPr txBox="1">
            <a:spLocks noGrp="1"/>
          </p:cNvSpPr>
          <p:nvPr>
            <p:ph type="title"/>
          </p:nvPr>
        </p:nvSpPr>
        <p:spPr>
          <a:xfrm>
            <a:off x="1257300" y="547687"/>
            <a:ext cx="15773400" cy="19885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8" name="Google Shape;78;p138"/>
          <p:cNvSpPr txBox="1">
            <a:spLocks noGrp="1"/>
          </p:cNvSpPr>
          <p:nvPr>
            <p:ph type="body" idx="1"/>
          </p:nvPr>
        </p:nvSpPr>
        <p:spPr>
          <a:xfrm rot="5400000">
            <a:off x="5880600" y="-1884863"/>
            <a:ext cx="6526800" cy="15773400"/>
          </a:xfrm>
          <a:prstGeom prst="rect">
            <a:avLst/>
          </a:prstGeom>
          <a:noFill/>
          <a:ln>
            <a:noFill/>
          </a:ln>
        </p:spPr>
        <p:txBody>
          <a:bodyPr spcFirstLastPara="1" wrap="square" lIns="91425" tIns="45700" rIns="91425" bIns="45700" anchor="t" anchorCtr="0">
            <a:normAutofit/>
          </a:bodyPr>
          <a:lstStyle>
            <a:lvl1pPr marL="685800" lvl="0" indent="-523875" algn="l">
              <a:lnSpc>
                <a:spcPct val="90000"/>
              </a:lnSpc>
              <a:spcBef>
                <a:spcPts val="1650"/>
              </a:spcBef>
              <a:spcAft>
                <a:spcPts val="0"/>
              </a:spcAft>
              <a:buClr>
                <a:srgbClr val="102649"/>
              </a:buClr>
              <a:buSzPts val="1900"/>
              <a:buChar char="•"/>
              <a:defRPr/>
            </a:lvl1pPr>
            <a:lvl2pPr marL="1371600" lvl="1" indent="-523875" algn="l">
              <a:lnSpc>
                <a:spcPct val="90000"/>
              </a:lnSpc>
              <a:spcBef>
                <a:spcPts val="750"/>
              </a:spcBef>
              <a:spcAft>
                <a:spcPts val="0"/>
              </a:spcAft>
              <a:buClr>
                <a:srgbClr val="102649"/>
              </a:buClr>
              <a:buSzPts val="1900"/>
              <a:buChar char="•"/>
              <a:defRPr/>
            </a:lvl2pPr>
            <a:lvl3pPr marL="2057400" lvl="2" indent="-523875" algn="l">
              <a:lnSpc>
                <a:spcPct val="90000"/>
              </a:lnSpc>
              <a:spcBef>
                <a:spcPts val="750"/>
              </a:spcBef>
              <a:spcAft>
                <a:spcPts val="0"/>
              </a:spcAft>
              <a:buClr>
                <a:srgbClr val="102649"/>
              </a:buClr>
              <a:buSzPts val="1900"/>
              <a:buChar char="•"/>
              <a:defRPr/>
            </a:lvl3pPr>
            <a:lvl4pPr marL="2743200" lvl="3" indent="-523875" algn="l">
              <a:lnSpc>
                <a:spcPct val="90000"/>
              </a:lnSpc>
              <a:spcBef>
                <a:spcPts val="750"/>
              </a:spcBef>
              <a:spcAft>
                <a:spcPts val="0"/>
              </a:spcAft>
              <a:buClr>
                <a:srgbClr val="102649"/>
              </a:buClr>
              <a:buSzPts val="1900"/>
              <a:buChar char="•"/>
              <a:defRPr/>
            </a:lvl4pPr>
            <a:lvl5pPr marL="3429000" lvl="4" indent="-523875" algn="l">
              <a:lnSpc>
                <a:spcPct val="90000"/>
              </a:lnSpc>
              <a:spcBef>
                <a:spcPts val="750"/>
              </a:spcBef>
              <a:spcAft>
                <a:spcPts val="0"/>
              </a:spcAft>
              <a:buClr>
                <a:srgbClr val="102649"/>
              </a:buClr>
              <a:buSzPts val="1900"/>
              <a:buChar char="•"/>
              <a:defRPr/>
            </a:lvl5pPr>
            <a:lvl6pPr marL="4114800" lvl="5" indent="-523875" algn="l">
              <a:lnSpc>
                <a:spcPct val="90000"/>
              </a:lnSpc>
              <a:spcBef>
                <a:spcPts val="750"/>
              </a:spcBef>
              <a:spcAft>
                <a:spcPts val="0"/>
              </a:spcAft>
              <a:buClr>
                <a:schemeClr val="dk1"/>
              </a:buClr>
              <a:buSzPts val="1900"/>
              <a:buChar char="•"/>
              <a:defRPr/>
            </a:lvl6pPr>
            <a:lvl7pPr marL="4800600" lvl="6" indent="-523875" algn="l">
              <a:lnSpc>
                <a:spcPct val="90000"/>
              </a:lnSpc>
              <a:spcBef>
                <a:spcPts val="750"/>
              </a:spcBef>
              <a:spcAft>
                <a:spcPts val="0"/>
              </a:spcAft>
              <a:buClr>
                <a:schemeClr val="dk1"/>
              </a:buClr>
              <a:buSzPts val="1900"/>
              <a:buChar char="•"/>
              <a:defRPr/>
            </a:lvl7pPr>
            <a:lvl8pPr marL="5486400" lvl="7" indent="-523875" algn="l">
              <a:lnSpc>
                <a:spcPct val="90000"/>
              </a:lnSpc>
              <a:spcBef>
                <a:spcPts val="750"/>
              </a:spcBef>
              <a:spcAft>
                <a:spcPts val="0"/>
              </a:spcAft>
              <a:buClr>
                <a:schemeClr val="dk1"/>
              </a:buClr>
              <a:buSzPts val="1900"/>
              <a:buChar char="•"/>
              <a:defRPr/>
            </a:lvl8pPr>
            <a:lvl9pPr marL="6172200" lvl="8" indent="-523875" algn="l">
              <a:lnSpc>
                <a:spcPct val="90000"/>
              </a:lnSpc>
              <a:spcBef>
                <a:spcPts val="750"/>
              </a:spcBef>
              <a:spcAft>
                <a:spcPts val="0"/>
              </a:spcAft>
              <a:buClr>
                <a:schemeClr val="dk1"/>
              </a:buClr>
              <a:buSzPts val="1900"/>
              <a:buChar char="•"/>
              <a:defRPr/>
            </a:lvl9pPr>
          </a:lstStyle>
          <a:p>
            <a:endParaRPr/>
          </a:p>
        </p:txBody>
      </p:sp>
      <p:sp>
        <p:nvSpPr>
          <p:cNvPr id="79" name="Google Shape;79;p138"/>
          <p:cNvSpPr txBox="1">
            <a:spLocks noGrp="1"/>
          </p:cNvSpPr>
          <p:nvPr>
            <p:ph type="dt" idx="10"/>
          </p:nvPr>
        </p:nvSpPr>
        <p:spPr>
          <a:xfrm>
            <a:off x="1257300" y="9534525"/>
            <a:ext cx="4114800" cy="5476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0" name="Google Shape;80;p138"/>
          <p:cNvSpPr txBox="1">
            <a:spLocks noGrp="1"/>
          </p:cNvSpPr>
          <p:nvPr>
            <p:ph type="ftr" idx="11"/>
          </p:nvPr>
        </p:nvSpPr>
        <p:spPr>
          <a:xfrm>
            <a:off x="6057900" y="9534525"/>
            <a:ext cx="5346450" cy="5476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1" name="Google Shape;81;p138"/>
          <p:cNvSpPr txBox="1">
            <a:spLocks noGrp="1"/>
          </p:cNvSpPr>
          <p:nvPr>
            <p:ph type="sldNum" idx="12"/>
          </p:nvPr>
        </p:nvSpPr>
        <p:spPr>
          <a:xfrm>
            <a:off x="17113568" y="9499701"/>
            <a:ext cx="1097550" cy="78705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39062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2"/>
        <p:cNvGrpSpPr/>
        <p:nvPr/>
      </p:nvGrpSpPr>
      <p:grpSpPr>
        <a:xfrm>
          <a:off x="0" y="0"/>
          <a:ext cx="0" cy="0"/>
          <a:chOff x="0" y="0"/>
          <a:chExt cx="0" cy="0"/>
        </a:xfrm>
      </p:grpSpPr>
      <p:sp>
        <p:nvSpPr>
          <p:cNvPr id="83" name="Google Shape;83;p139"/>
          <p:cNvSpPr txBox="1">
            <a:spLocks noGrp="1"/>
          </p:cNvSpPr>
          <p:nvPr>
            <p:ph type="title"/>
          </p:nvPr>
        </p:nvSpPr>
        <p:spPr>
          <a:xfrm rot="5400000">
            <a:off x="10700100" y="2934938"/>
            <a:ext cx="8717850"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 name="Google Shape;84;p139"/>
          <p:cNvSpPr txBox="1">
            <a:spLocks noGrp="1"/>
          </p:cNvSpPr>
          <p:nvPr>
            <p:ph type="body" idx="1"/>
          </p:nvPr>
        </p:nvSpPr>
        <p:spPr>
          <a:xfrm rot="5400000">
            <a:off x="2699100" y="-894113"/>
            <a:ext cx="8717850" cy="11601450"/>
          </a:xfrm>
          <a:prstGeom prst="rect">
            <a:avLst/>
          </a:prstGeom>
          <a:noFill/>
          <a:ln>
            <a:noFill/>
          </a:ln>
        </p:spPr>
        <p:txBody>
          <a:bodyPr spcFirstLastPara="1" wrap="square" lIns="91425" tIns="45700" rIns="91425" bIns="45700" anchor="t" anchorCtr="0">
            <a:normAutofit/>
          </a:bodyPr>
          <a:lstStyle>
            <a:lvl1pPr marL="685800" lvl="0" indent="-523875" algn="l">
              <a:lnSpc>
                <a:spcPct val="90000"/>
              </a:lnSpc>
              <a:spcBef>
                <a:spcPts val="1650"/>
              </a:spcBef>
              <a:spcAft>
                <a:spcPts val="0"/>
              </a:spcAft>
              <a:buClr>
                <a:srgbClr val="102649"/>
              </a:buClr>
              <a:buSzPts val="1900"/>
              <a:buChar char="•"/>
              <a:defRPr/>
            </a:lvl1pPr>
            <a:lvl2pPr marL="1371600" lvl="1" indent="-523875" algn="l">
              <a:lnSpc>
                <a:spcPct val="90000"/>
              </a:lnSpc>
              <a:spcBef>
                <a:spcPts val="750"/>
              </a:spcBef>
              <a:spcAft>
                <a:spcPts val="0"/>
              </a:spcAft>
              <a:buClr>
                <a:srgbClr val="102649"/>
              </a:buClr>
              <a:buSzPts val="1900"/>
              <a:buChar char="•"/>
              <a:defRPr/>
            </a:lvl2pPr>
            <a:lvl3pPr marL="2057400" lvl="2" indent="-523875" algn="l">
              <a:lnSpc>
                <a:spcPct val="90000"/>
              </a:lnSpc>
              <a:spcBef>
                <a:spcPts val="750"/>
              </a:spcBef>
              <a:spcAft>
                <a:spcPts val="0"/>
              </a:spcAft>
              <a:buClr>
                <a:srgbClr val="102649"/>
              </a:buClr>
              <a:buSzPts val="1900"/>
              <a:buChar char="•"/>
              <a:defRPr/>
            </a:lvl3pPr>
            <a:lvl4pPr marL="2743200" lvl="3" indent="-523875" algn="l">
              <a:lnSpc>
                <a:spcPct val="90000"/>
              </a:lnSpc>
              <a:spcBef>
                <a:spcPts val="750"/>
              </a:spcBef>
              <a:spcAft>
                <a:spcPts val="0"/>
              </a:spcAft>
              <a:buClr>
                <a:srgbClr val="102649"/>
              </a:buClr>
              <a:buSzPts val="1900"/>
              <a:buChar char="•"/>
              <a:defRPr/>
            </a:lvl4pPr>
            <a:lvl5pPr marL="3429000" lvl="4" indent="-523875" algn="l">
              <a:lnSpc>
                <a:spcPct val="90000"/>
              </a:lnSpc>
              <a:spcBef>
                <a:spcPts val="750"/>
              </a:spcBef>
              <a:spcAft>
                <a:spcPts val="0"/>
              </a:spcAft>
              <a:buClr>
                <a:srgbClr val="102649"/>
              </a:buClr>
              <a:buSzPts val="1900"/>
              <a:buChar char="•"/>
              <a:defRPr/>
            </a:lvl5pPr>
            <a:lvl6pPr marL="4114800" lvl="5" indent="-523875" algn="l">
              <a:lnSpc>
                <a:spcPct val="90000"/>
              </a:lnSpc>
              <a:spcBef>
                <a:spcPts val="750"/>
              </a:spcBef>
              <a:spcAft>
                <a:spcPts val="0"/>
              </a:spcAft>
              <a:buClr>
                <a:schemeClr val="dk1"/>
              </a:buClr>
              <a:buSzPts val="1900"/>
              <a:buChar char="•"/>
              <a:defRPr/>
            </a:lvl6pPr>
            <a:lvl7pPr marL="4800600" lvl="6" indent="-523875" algn="l">
              <a:lnSpc>
                <a:spcPct val="90000"/>
              </a:lnSpc>
              <a:spcBef>
                <a:spcPts val="750"/>
              </a:spcBef>
              <a:spcAft>
                <a:spcPts val="0"/>
              </a:spcAft>
              <a:buClr>
                <a:schemeClr val="dk1"/>
              </a:buClr>
              <a:buSzPts val="1900"/>
              <a:buChar char="•"/>
              <a:defRPr/>
            </a:lvl7pPr>
            <a:lvl8pPr marL="5486400" lvl="7" indent="-523875" algn="l">
              <a:lnSpc>
                <a:spcPct val="90000"/>
              </a:lnSpc>
              <a:spcBef>
                <a:spcPts val="750"/>
              </a:spcBef>
              <a:spcAft>
                <a:spcPts val="0"/>
              </a:spcAft>
              <a:buClr>
                <a:schemeClr val="dk1"/>
              </a:buClr>
              <a:buSzPts val="1900"/>
              <a:buChar char="•"/>
              <a:defRPr/>
            </a:lvl8pPr>
            <a:lvl9pPr marL="6172200" lvl="8" indent="-523875" algn="l">
              <a:lnSpc>
                <a:spcPct val="90000"/>
              </a:lnSpc>
              <a:spcBef>
                <a:spcPts val="750"/>
              </a:spcBef>
              <a:spcAft>
                <a:spcPts val="0"/>
              </a:spcAft>
              <a:buClr>
                <a:schemeClr val="dk1"/>
              </a:buClr>
              <a:buSzPts val="1900"/>
              <a:buChar char="•"/>
              <a:defRPr/>
            </a:lvl9pPr>
          </a:lstStyle>
          <a:p>
            <a:endParaRPr/>
          </a:p>
        </p:txBody>
      </p:sp>
      <p:sp>
        <p:nvSpPr>
          <p:cNvPr id="85" name="Google Shape;85;p139"/>
          <p:cNvSpPr txBox="1">
            <a:spLocks noGrp="1"/>
          </p:cNvSpPr>
          <p:nvPr>
            <p:ph type="dt" idx="10"/>
          </p:nvPr>
        </p:nvSpPr>
        <p:spPr>
          <a:xfrm>
            <a:off x="1257300" y="9534525"/>
            <a:ext cx="4114800" cy="5476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 name="Google Shape;86;p139"/>
          <p:cNvSpPr txBox="1">
            <a:spLocks noGrp="1"/>
          </p:cNvSpPr>
          <p:nvPr>
            <p:ph type="ftr" idx="11"/>
          </p:nvPr>
        </p:nvSpPr>
        <p:spPr>
          <a:xfrm>
            <a:off x="6057900" y="9534525"/>
            <a:ext cx="5346450" cy="5476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 name="Google Shape;87;p139"/>
          <p:cNvSpPr txBox="1">
            <a:spLocks noGrp="1"/>
          </p:cNvSpPr>
          <p:nvPr>
            <p:ph type="sldNum" idx="12"/>
          </p:nvPr>
        </p:nvSpPr>
        <p:spPr>
          <a:xfrm>
            <a:off x="17113568" y="9499701"/>
            <a:ext cx="1097550" cy="78705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92783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8"/>
        <p:cNvGrpSpPr/>
        <p:nvPr/>
      </p:nvGrpSpPr>
      <p:grpSpPr>
        <a:xfrm>
          <a:off x="0" y="0"/>
          <a:ext cx="0" cy="0"/>
          <a:chOff x="0" y="0"/>
          <a:chExt cx="0" cy="0"/>
        </a:xfrm>
      </p:grpSpPr>
      <p:sp>
        <p:nvSpPr>
          <p:cNvPr id="89" name="Google Shape;89;p140"/>
          <p:cNvSpPr txBox="1">
            <a:spLocks noGrp="1"/>
          </p:cNvSpPr>
          <p:nvPr>
            <p:ph type="title"/>
          </p:nvPr>
        </p:nvSpPr>
        <p:spPr>
          <a:xfrm>
            <a:off x="623400" y="890051"/>
            <a:ext cx="17041050" cy="1145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0" name="Google Shape;90;p140"/>
          <p:cNvSpPr txBox="1">
            <a:spLocks noGrp="1"/>
          </p:cNvSpPr>
          <p:nvPr>
            <p:ph type="body" idx="1"/>
          </p:nvPr>
        </p:nvSpPr>
        <p:spPr>
          <a:xfrm>
            <a:off x="623400" y="2304950"/>
            <a:ext cx="7999650" cy="6832800"/>
          </a:xfrm>
          <a:prstGeom prst="rect">
            <a:avLst/>
          </a:prstGeom>
          <a:noFill/>
          <a:ln>
            <a:noFill/>
          </a:ln>
        </p:spPr>
        <p:txBody>
          <a:bodyPr spcFirstLastPara="1" wrap="square" lIns="91425" tIns="45700" rIns="91425" bIns="45700" anchor="t" anchorCtr="0">
            <a:normAutofit/>
          </a:bodyPr>
          <a:lstStyle>
            <a:lvl1pPr marL="685800" lvl="0" indent="-523875" algn="l">
              <a:lnSpc>
                <a:spcPct val="90000"/>
              </a:lnSpc>
              <a:spcBef>
                <a:spcPts val="1650"/>
              </a:spcBef>
              <a:spcAft>
                <a:spcPts val="0"/>
              </a:spcAft>
              <a:buSzPts val="1900"/>
              <a:buChar char="•"/>
              <a:defRPr sz="2850"/>
            </a:lvl1pPr>
            <a:lvl2pPr marL="1371600" lvl="1" indent="-495300" algn="l">
              <a:lnSpc>
                <a:spcPct val="90000"/>
              </a:lnSpc>
              <a:spcBef>
                <a:spcPts val="750"/>
              </a:spcBef>
              <a:spcAft>
                <a:spcPts val="0"/>
              </a:spcAft>
              <a:buSzPts val="1600"/>
              <a:buChar char="•"/>
              <a:defRPr sz="2400"/>
            </a:lvl2pPr>
            <a:lvl3pPr marL="2057400" lvl="2" indent="-495300" algn="l">
              <a:lnSpc>
                <a:spcPct val="90000"/>
              </a:lnSpc>
              <a:spcBef>
                <a:spcPts val="750"/>
              </a:spcBef>
              <a:spcAft>
                <a:spcPts val="0"/>
              </a:spcAft>
              <a:buSzPts val="1600"/>
              <a:buChar char="•"/>
              <a:defRPr sz="2400"/>
            </a:lvl3pPr>
            <a:lvl4pPr marL="2743200" lvl="3" indent="-495300" algn="l">
              <a:lnSpc>
                <a:spcPct val="90000"/>
              </a:lnSpc>
              <a:spcBef>
                <a:spcPts val="750"/>
              </a:spcBef>
              <a:spcAft>
                <a:spcPts val="0"/>
              </a:spcAft>
              <a:buSzPts val="1600"/>
              <a:buChar char="•"/>
              <a:defRPr sz="2400"/>
            </a:lvl4pPr>
            <a:lvl5pPr marL="3429000" lvl="4" indent="-495300" algn="l">
              <a:lnSpc>
                <a:spcPct val="90000"/>
              </a:lnSpc>
              <a:spcBef>
                <a:spcPts val="750"/>
              </a:spcBef>
              <a:spcAft>
                <a:spcPts val="0"/>
              </a:spcAft>
              <a:buSzPts val="1600"/>
              <a:buChar char="•"/>
              <a:defRPr sz="2400"/>
            </a:lvl5pPr>
            <a:lvl6pPr marL="4114800" lvl="5" indent="-495300" algn="l">
              <a:lnSpc>
                <a:spcPct val="90000"/>
              </a:lnSpc>
              <a:spcBef>
                <a:spcPts val="750"/>
              </a:spcBef>
              <a:spcAft>
                <a:spcPts val="0"/>
              </a:spcAft>
              <a:buSzPts val="1600"/>
              <a:buChar char="•"/>
              <a:defRPr sz="2400"/>
            </a:lvl6pPr>
            <a:lvl7pPr marL="4800600" lvl="6" indent="-495300" algn="l">
              <a:lnSpc>
                <a:spcPct val="90000"/>
              </a:lnSpc>
              <a:spcBef>
                <a:spcPts val="750"/>
              </a:spcBef>
              <a:spcAft>
                <a:spcPts val="0"/>
              </a:spcAft>
              <a:buSzPts val="1600"/>
              <a:buChar char="•"/>
              <a:defRPr sz="2400"/>
            </a:lvl7pPr>
            <a:lvl8pPr marL="5486400" lvl="7" indent="-495300" algn="l">
              <a:lnSpc>
                <a:spcPct val="90000"/>
              </a:lnSpc>
              <a:spcBef>
                <a:spcPts val="750"/>
              </a:spcBef>
              <a:spcAft>
                <a:spcPts val="0"/>
              </a:spcAft>
              <a:buSzPts val="1600"/>
              <a:buChar char="•"/>
              <a:defRPr sz="2400"/>
            </a:lvl8pPr>
            <a:lvl9pPr marL="6172200" lvl="8" indent="-495300" algn="l">
              <a:lnSpc>
                <a:spcPct val="90000"/>
              </a:lnSpc>
              <a:spcBef>
                <a:spcPts val="750"/>
              </a:spcBef>
              <a:spcAft>
                <a:spcPts val="0"/>
              </a:spcAft>
              <a:buSzPts val="1600"/>
              <a:buChar char="•"/>
              <a:defRPr sz="2400"/>
            </a:lvl9pPr>
          </a:lstStyle>
          <a:p>
            <a:endParaRPr/>
          </a:p>
        </p:txBody>
      </p:sp>
      <p:sp>
        <p:nvSpPr>
          <p:cNvPr id="91" name="Google Shape;91;p140"/>
          <p:cNvSpPr txBox="1">
            <a:spLocks noGrp="1"/>
          </p:cNvSpPr>
          <p:nvPr>
            <p:ph type="body" idx="2"/>
          </p:nvPr>
        </p:nvSpPr>
        <p:spPr>
          <a:xfrm>
            <a:off x="9664800" y="2304950"/>
            <a:ext cx="7999650" cy="6832800"/>
          </a:xfrm>
          <a:prstGeom prst="rect">
            <a:avLst/>
          </a:prstGeom>
          <a:noFill/>
          <a:ln>
            <a:noFill/>
          </a:ln>
        </p:spPr>
        <p:txBody>
          <a:bodyPr spcFirstLastPara="1" wrap="square" lIns="91425" tIns="45700" rIns="91425" bIns="45700" anchor="t" anchorCtr="0">
            <a:normAutofit/>
          </a:bodyPr>
          <a:lstStyle>
            <a:lvl1pPr marL="685800" lvl="0" indent="-523875" algn="l">
              <a:lnSpc>
                <a:spcPct val="90000"/>
              </a:lnSpc>
              <a:spcBef>
                <a:spcPts val="1650"/>
              </a:spcBef>
              <a:spcAft>
                <a:spcPts val="0"/>
              </a:spcAft>
              <a:buSzPts val="1900"/>
              <a:buChar char="•"/>
              <a:defRPr sz="2850"/>
            </a:lvl1pPr>
            <a:lvl2pPr marL="1371600" lvl="1" indent="-495300" algn="l">
              <a:lnSpc>
                <a:spcPct val="90000"/>
              </a:lnSpc>
              <a:spcBef>
                <a:spcPts val="750"/>
              </a:spcBef>
              <a:spcAft>
                <a:spcPts val="0"/>
              </a:spcAft>
              <a:buSzPts val="1600"/>
              <a:buChar char="•"/>
              <a:defRPr sz="2400"/>
            </a:lvl2pPr>
            <a:lvl3pPr marL="2057400" lvl="2" indent="-495300" algn="l">
              <a:lnSpc>
                <a:spcPct val="90000"/>
              </a:lnSpc>
              <a:spcBef>
                <a:spcPts val="750"/>
              </a:spcBef>
              <a:spcAft>
                <a:spcPts val="0"/>
              </a:spcAft>
              <a:buSzPts val="1600"/>
              <a:buChar char="•"/>
              <a:defRPr sz="2400"/>
            </a:lvl3pPr>
            <a:lvl4pPr marL="2743200" lvl="3" indent="-495300" algn="l">
              <a:lnSpc>
                <a:spcPct val="90000"/>
              </a:lnSpc>
              <a:spcBef>
                <a:spcPts val="750"/>
              </a:spcBef>
              <a:spcAft>
                <a:spcPts val="0"/>
              </a:spcAft>
              <a:buSzPts val="1600"/>
              <a:buChar char="•"/>
              <a:defRPr sz="2400"/>
            </a:lvl4pPr>
            <a:lvl5pPr marL="3429000" lvl="4" indent="-495300" algn="l">
              <a:lnSpc>
                <a:spcPct val="90000"/>
              </a:lnSpc>
              <a:spcBef>
                <a:spcPts val="750"/>
              </a:spcBef>
              <a:spcAft>
                <a:spcPts val="0"/>
              </a:spcAft>
              <a:buSzPts val="1600"/>
              <a:buChar char="•"/>
              <a:defRPr sz="2400"/>
            </a:lvl5pPr>
            <a:lvl6pPr marL="4114800" lvl="5" indent="-495300" algn="l">
              <a:lnSpc>
                <a:spcPct val="90000"/>
              </a:lnSpc>
              <a:spcBef>
                <a:spcPts val="750"/>
              </a:spcBef>
              <a:spcAft>
                <a:spcPts val="0"/>
              </a:spcAft>
              <a:buSzPts val="1600"/>
              <a:buChar char="•"/>
              <a:defRPr sz="2400"/>
            </a:lvl6pPr>
            <a:lvl7pPr marL="4800600" lvl="6" indent="-495300" algn="l">
              <a:lnSpc>
                <a:spcPct val="90000"/>
              </a:lnSpc>
              <a:spcBef>
                <a:spcPts val="750"/>
              </a:spcBef>
              <a:spcAft>
                <a:spcPts val="0"/>
              </a:spcAft>
              <a:buSzPts val="1600"/>
              <a:buChar char="•"/>
              <a:defRPr sz="2400"/>
            </a:lvl7pPr>
            <a:lvl8pPr marL="5486400" lvl="7" indent="-495300" algn="l">
              <a:lnSpc>
                <a:spcPct val="90000"/>
              </a:lnSpc>
              <a:spcBef>
                <a:spcPts val="750"/>
              </a:spcBef>
              <a:spcAft>
                <a:spcPts val="0"/>
              </a:spcAft>
              <a:buSzPts val="1600"/>
              <a:buChar char="•"/>
              <a:defRPr sz="2400"/>
            </a:lvl8pPr>
            <a:lvl9pPr marL="6172200" lvl="8" indent="-495300" algn="l">
              <a:lnSpc>
                <a:spcPct val="90000"/>
              </a:lnSpc>
              <a:spcBef>
                <a:spcPts val="750"/>
              </a:spcBef>
              <a:spcAft>
                <a:spcPts val="0"/>
              </a:spcAft>
              <a:buSzPts val="1600"/>
              <a:buChar char="•"/>
              <a:defRPr sz="2400"/>
            </a:lvl9pPr>
          </a:lstStyle>
          <a:p>
            <a:endParaRPr/>
          </a:p>
        </p:txBody>
      </p:sp>
      <p:sp>
        <p:nvSpPr>
          <p:cNvPr id="92" name="Google Shape;92;p140"/>
          <p:cNvSpPr txBox="1">
            <a:spLocks noGrp="1"/>
          </p:cNvSpPr>
          <p:nvPr>
            <p:ph type="sldNum" idx="12"/>
          </p:nvPr>
        </p:nvSpPr>
        <p:spPr>
          <a:xfrm>
            <a:off x="16944915" y="9326433"/>
            <a:ext cx="1097550" cy="78705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80339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3"/>
        <p:cNvGrpSpPr/>
        <p:nvPr/>
      </p:nvGrpSpPr>
      <p:grpSpPr>
        <a:xfrm>
          <a:off x="0" y="0"/>
          <a:ext cx="0" cy="0"/>
          <a:chOff x="0" y="0"/>
          <a:chExt cx="0" cy="0"/>
        </a:xfrm>
      </p:grpSpPr>
      <p:sp>
        <p:nvSpPr>
          <p:cNvPr id="94" name="Google Shape;94;p141"/>
          <p:cNvSpPr txBox="1">
            <a:spLocks noGrp="1"/>
          </p:cNvSpPr>
          <p:nvPr>
            <p:ph type="title"/>
          </p:nvPr>
        </p:nvSpPr>
        <p:spPr>
          <a:xfrm>
            <a:off x="623400" y="890051"/>
            <a:ext cx="17041050" cy="1145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5" name="Google Shape;95;p141"/>
          <p:cNvSpPr txBox="1">
            <a:spLocks noGrp="1"/>
          </p:cNvSpPr>
          <p:nvPr>
            <p:ph type="body" idx="1"/>
          </p:nvPr>
        </p:nvSpPr>
        <p:spPr>
          <a:xfrm>
            <a:off x="623400" y="2304950"/>
            <a:ext cx="17041050" cy="6832800"/>
          </a:xfrm>
          <a:prstGeom prst="rect">
            <a:avLst/>
          </a:prstGeom>
          <a:noFill/>
          <a:ln>
            <a:noFill/>
          </a:ln>
        </p:spPr>
        <p:txBody>
          <a:bodyPr spcFirstLastPara="1" wrap="square" lIns="91425" tIns="45700" rIns="91425" bIns="45700" anchor="t" anchorCtr="0">
            <a:normAutofit/>
          </a:bodyPr>
          <a:lstStyle>
            <a:lvl1pPr marL="685800" lvl="0" indent="-609600" algn="l">
              <a:lnSpc>
                <a:spcPct val="90000"/>
              </a:lnSpc>
              <a:spcBef>
                <a:spcPts val="1650"/>
              </a:spcBef>
              <a:spcAft>
                <a:spcPts val="0"/>
              </a:spcAft>
              <a:buSzPts val="2800"/>
              <a:buChar char="•"/>
              <a:defRPr/>
            </a:lvl1pPr>
            <a:lvl2pPr marL="1371600" lvl="1" indent="-571500" algn="l">
              <a:lnSpc>
                <a:spcPct val="90000"/>
              </a:lnSpc>
              <a:spcBef>
                <a:spcPts val="750"/>
              </a:spcBef>
              <a:spcAft>
                <a:spcPts val="0"/>
              </a:spcAft>
              <a:buSzPts val="2400"/>
              <a:buChar char="•"/>
              <a:defRPr/>
            </a:lvl2pPr>
            <a:lvl3pPr marL="2057400" lvl="2" indent="-533400" algn="l">
              <a:lnSpc>
                <a:spcPct val="90000"/>
              </a:lnSpc>
              <a:spcBef>
                <a:spcPts val="750"/>
              </a:spcBef>
              <a:spcAft>
                <a:spcPts val="0"/>
              </a:spcAft>
              <a:buSzPts val="2000"/>
              <a:buChar char="•"/>
              <a:defRPr/>
            </a:lvl3pPr>
            <a:lvl4pPr marL="2743200" lvl="3" indent="-523875" algn="l">
              <a:lnSpc>
                <a:spcPct val="90000"/>
              </a:lnSpc>
              <a:spcBef>
                <a:spcPts val="750"/>
              </a:spcBef>
              <a:spcAft>
                <a:spcPts val="0"/>
              </a:spcAft>
              <a:buSzPts val="1900"/>
              <a:buChar char="•"/>
              <a:defRPr/>
            </a:lvl4pPr>
            <a:lvl5pPr marL="3429000" lvl="4" indent="-523875" algn="l">
              <a:lnSpc>
                <a:spcPct val="90000"/>
              </a:lnSpc>
              <a:spcBef>
                <a:spcPts val="750"/>
              </a:spcBef>
              <a:spcAft>
                <a:spcPts val="0"/>
              </a:spcAft>
              <a:buSzPts val="1900"/>
              <a:buChar char="•"/>
              <a:defRPr/>
            </a:lvl5pPr>
            <a:lvl6pPr marL="4114800" lvl="5" indent="-523875" algn="l">
              <a:lnSpc>
                <a:spcPct val="90000"/>
              </a:lnSpc>
              <a:spcBef>
                <a:spcPts val="750"/>
              </a:spcBef>
              <a:spcAft>
                <a:spcPts val="0"/>
              </a:spcAft>
              <a:buSzPts val="1900"/>
              <a:buChar char="•"/>
              <a:defRPr/>
            </a:lvl6pPr>
            <a:lvl7pPr marL="4800600" lvl="6" indent="-523875" algn="l">
              <a:lnSpc>
                <a:spcPct val="90000"/>
              </a:lnSpc>
              <a:spcBef>
                <a:spcPts val="750"/>
              </a:spcBef>
              <a:spcAft>
                <a:spcPts val="0"/>
              </a:spcAft>
              <a:buSzPts val="1900"/>
              <a:buChar char="•"/>
              <a:defRPr/>
            </a:lvl7pPr>
            <a:lvl8pPr marL="5486400" lvl="7" indent="-523875" algn="l">
              <a:lnSpc>
                <a:spcPct val="90000"/>
              </a:lnSpc>
              <a:spcBef>
                <a:spcPts val="750"/>
              </a:spcBef>
              <a:spcAft>
                <a:spcPts val="0"/>
              </a:spcAft>
              <a:buSzPts val="1900"/>
              <a:buChar char="•"/>
              <a:defRPr/>
            </a:lvl8pPr>
            <a:lvl9pPr marL="6172200" lvl="8" indent="-523875" algn="l">
              <a:lnSpc>
                <a:spcPct val="90000"/>
              </a:lnSpc>
              <a:spcBef>
                <a:spcPts val="750"/>
              </a:spcBef>
              <a:spcAft>
                <a:spcPts val="0"/>
              </a:spcAft>
              <a:buSzPts val="1900"/>
              <a:buChar char="•"/>
              <a:defRPr/>
            </a:lvl9pPr>
          </a:lstStyle>
          <a:p>
            <a:endParaRPr/>
          </a:p>
        </p:txBody>
      </p:sp>
      <p:sp>
        <p:nvSpPr>
          <p:cNvPr id="96" name="Google Shape;96;p141"/>
          <p:cNvSpPr txBox="1">
            <a:spLocks noGrp="1"/>
          </p:cNvSpPr>
          <p:nvPr>
            <p:ph type="sldNum" idx="12"/>
          </p:nvPr>
        </p:nvSpPr>
        <p:spPr>
          <a:xfrm>
            <a:off x="16944915" y="9326433"/>
            <a:ext cx="1097550" cy="78705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44867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7"/>
        <p:cNvGrpSpPr/>
        <p:nvPr/>
      </p:nvGrpSpPr>
      <p:grpSpPr>
        <a:xfrm>
          <a:off x="0" y="0"/>
          <a:ext cx="0" cy="0"/>
          <a:chOff x="0" y="0"/>
          <a:chExt cx="0" cy="0"/>
        </a:xfrm>
      </p:grpSpPr>
      <p:sp>
        <p:nvSpPr>
          <p:cNvPr id="98" name="Google Shape;98;p142"/>
          <p:cNvSpPr txBox="1">
            <a:spLocks noGrp="1"/>
          </p:cNvSpPr>
          <p:nvPr>
            <p:ph type="title"/>
          </p:nvPr>
        </p:nvSpPr>
        <p:spPr>
          <a:xfrm>
            <a:off x="1706516" y="439263"/>
            <a:ext cx="13488750" cy="198135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825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2850" b="0" i="0" u="none" strike="noStrike" cap="none">
                <a:solidFill>
                  <a:schemeClr val="dk2"/>
                </a:solidFill>
              </a:defRPr>
            </a:lvl2pPr>
            <a:lvl3pPr marR="0" lvl="2" algn="l">
              <a:lnSpc>
                <a:spcPct val="100000"/>
              </a:lnSpc>
              <a:spcBef>
                <a:spcPts val="0"/>
              </a:spcBef>
              <a:spcAft>
                <a:spcPts val="0"/>
              </a:spcAft>
              <a:buSzPts val="1500"/>
              <a:buNone/>
              <a:defRPr sz="2850" b="0" i="0" u="none" strike="noStrike" cap="none">
                <a:solidFill>
                  <a:schemeClr val="dk2"/>
                </a:solidFill>
              </a:defRPr>
            </a:lvl3pPr>
            <a:lvl4pPr marR="0" lvl="3" algn="l">
              <a:lnSpc>
                <a:spcPct val="100000"/>
              </a:lnSpc>
              <a:spcBef>
                <a:spcPts val="0"/>
              </a:spcBef>
              <a:spcAft>
                <a:spcPts val="0"/>
              </a:spcAft>
              <a:buSzPts val="1500"/>
              <a:buNone/>
              <a:defRPr sz="2850" b="0" i="0" u="none" strike="noStrike" cap="none">
                <a:solidFill>
                  <a:schemeClr val="dk2"/>
                </a:solidFill>
              </a:defRPr>
            </a:lvl4pPr>
            <a:lvl5pPr marR="0" lvl="4" algn="l">
              <a:lnSpc>
                <a:spcPct val="100000"/>
              </a:lnSpc>
              <a:spcBef>
                <a:spcPts val="0"/>
              </a:spcBef>
              <a:spcAft>
                <a:spcPts val="0"/>
              </a:spcAft>
              <a:buSzPts val="1500"/>
              <a:buNone/>
              <a:defRPr sz="2850" b="0" i="0" u="none" strike="noStrike" cap="none">
                <a:solidFill>
                  <a:schemeClr val="dk2"/>
                </a:solidFill>
              </a:defRPr>
            </a:lvl5pPr>
            <a:lvl6pPr marR="0" lvl="5" algn="l">
              <a:lnSpc>
                <a:spcPct val="100000"/>
              </a:lnSpc>
              <a:spcBef>
                <a:spcPts val="0"/>
              </a:spcBef>
              <a:spcAft>
                <a:spcPts val="0"/>
              </a:spcAft>
              <a:buSzPts val="1500"/>
              <a:buNone/>
              <a:defRPr sz="2850" b="0" i="0" u="none" strike="noStrike" cap="none">
                <a:solidFill>
                  <a:schemeClr val="dk2"/>
                </a:solidFill>
              </a:defRPr>
            </a:lvl6pPr>
            <a:lvl7pPr marR="0" lvl="6" algn="l">
              <a:lnSpc>
                <a:spcPct val="100000"/>
              </a:lnSpc>
              <a:spcBef>
                <a:spcPts val="0"/>
              </a:spcBef>
              <a:spcAft>
                <a:spcPts val="0"/>
              </a:spcAft>
              <a:buSzPts val="1500"/>
              <a:buNone/>
              <a:defRPr sz="2850" b="0" i="0" u="none" strike="noStrike" cap="none">
                <a:solidFill>
                  <a:schemeClr val="dk2"/>
                </a:solidFill>
              </a:defRPr>
            </a:lvl7pPr>
            <a:lvl8pPr marR="0" lvl="7" algn="l">
              <a:lnSpc>
                <a:spcPct val="100000"/>
              </a:lnSpc>
              <a:spcBef>
                <a:spcPts val="0"/>
              </a:spcBef>
              <a:spcAft>
                <a:spcPts val="0"/>
              </a:spcAft>
              <a:buSzPts val="1500"/>
              <a:buNone/>
              <a:defRPr sz="2850" b="0" i="0" u="none" strike="noStrike" cap="none">
                <a:solidFill>
                  <a:schemeClr val="dk2"/>
                </a:solidFill>
              </a:defRPr>
            </a:lvl8pPr>
            <a:lvl9pPr marR="0" lvl="8" algn="l">
              <a:lnSpc>
                <a:spcPct val="100000"/>
              </a:lnSpc>
              <a:spcBef>
                <a:spcPts val="0"/>
              </a:spcBef>
              <a:spcAft>
                <a:spcPts val="0"/>
              </a:spcAft>
              <a:buSzPts val="1500"/>
              <a:buNone/>
              <a:defRPr sz="2850" b="0" i="0" u="none" strike="noStrike" cap="none">
                <a:solidFill>
                  <a:schemeClr val="dk2"/>
                </a:solidFill>
              </a:defRPr>
            </a:lvl9pPr>
          </a:lstStyle>
          <a:p>
            <a:endParaRPr/>
          </a:p>
        </p:txBody>
      </p:sp>
      <p:sp>
        <p:nvSpPr>
          <p:cNvPr id="99" name="Google Shape;99;p142"/>
          <p:cNvSpPr txBox="1">
            <a:spLocks noGrp="1"/>
          </p:cNvSpPr>
          <p:nvPr>
            <p:ph type="sldNum" idx="12"/>
          </p:nvPr>
        </p:nvSpPr>
        <p:spPr>
          <a:xfrm>
            <a:off x="16525149" y="9464475"/>
            <a:ext cx="1025550" cy="5476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
        <p:nvSpPr>
          <p:cNvPr id="100" name="Google Shape;100;p142"/>
          <p:cNvSpPr txBox="1">
            <a:spLocks noGrp="1"/>
          </p:cNvSpPr>
          <p:nvPr>
            <p:ph type="body" idx="1"/>
          </p:nvPr>
        </p:nvSpPr>
        <p:spPr>
          <a:xfrm>
            <a:off x="1706516" y="2694581"/>
            <a:ext cx="13635000" cy="73174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423862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01"/>
        <p:cNvGrpSpPr/>
        <p:nvPr/>
      </p:nvGrpSpPr>
      <p:grpSpPr>
        <a:xfrm>
          <a:off x="0" y="0"/>
          <a:ext cx="0" cy="0"/>
          <a:chOff x="0" y="0"/>
          <a:chExt cx="0" cy="0"/>
        </a:xfrm>
      </p:grpSpPr>
      <p:sp>
        <p:nvSpPr>
          <p:cNvPr id="102" name="Google Shape;102;p143"/>
          <p:cNvSpPr txBox="1">
            <a:spLocks noGrp="1"/>
          </p:cNvSpPr>
          <p:nvPr>
            <p:ph type="title"/>
          </p:nvPr>
        </p:nvSpPr>
        <p:spPr>
          <a:xfrm>
            <a:off x="1065248" y="4910324"/>
            <a:ext cx="13488750" cy="198135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4400"/>
              <a:buFont typeface="Georgia"/>
              <a:buNone/>
              <a:defRPr sz="66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2850" b="0" i="0" u="none" strike="noStrike" cap="none">
                <a:solidFill>
                  <a:schemeClr val="dk2"/>
                </a:solidFill>
              </a:defRPr>
            </a:lvl2pPr>
            <a:lvl3pPr marR="0" lvl="2" algn="l">
              <a:lnSpc>
                <a:spcPct val="100000"/>
              </a:lnSpc>
              <a:spcBef>
                <a:spcPts val="0"/>
              </a:spcBef>
              <a:spcAft>
                <a:spcPts val="0"/>
              </a:spcAft>
              <a:buSzPts val="1500"/>
              <a:buNone/>
              <a:defRPr sz="2850" b="0" i="0" u="none" strike="noStrike" cap="none">
                <a:solidFill>
                  <a:schemeClr val="dk2"/>
                </a:solidFill>
              </a:defRPr>
            </a:lvl3pPr>
            <a:lvl4pPr marR="0" lvl="3" algn="l">
              <a:lnSpc>
                <a:spcPct val="100000"/>
              </a:lnSpc>
              <a:spcBef>
                <a:spcPts val="0"/>
              </a:spcBef>
              <a:spcAft>
                <a:spcPts val="0"/>
              </a:spcAft>
              <a:buSzPts val="1500"/>
              <a:buNone/>
              <a:defRPr sz="2850" b="0" i="0" u="none" strike="noStrike" cap="none">
                <a:solidFill>
                  <a:schemeClr val="dk2"/>
                </a:solidFill>
              </a:defRPr>
            </a:lvl4pPr>
            <a:lvl5pPr marR="0" lvl="4" algn="l">
              <a:lnSpc>
                <a:spcPct val="100000"/>
              </a:lnSpc>
              <a:spcBef>
                <a:spcPts val="0"/>
              </a:spcBef>
              <a:spcAft>
                <a:spcPts val="0"/>
              </a:spcAft>
              <a:buSzPts val="1500"/>
              <a:buNone/>
              <a:defRPr sz="2850" b="0" i="0" u="none" strike="noStrike" cap="none">
                <a:solidFill>
                  <a:schemeClr val="dk2"/>
                </a:solidFill>
              </a:defRPr>
            </a:lvl5pPr>
            <a:lvl6pPr marR="0" lvl="5" algn="l">
              <a:lnSpc>
                <a:spcPct val="100000"/>
              </a:lnSpc>
              <a:spcBef>
                <a:spcPts val="0"/>
              </a:spcBef>
              <a:spcAft>
                <a:spcPts val="0"/>
              </a:spcAft>
              <a:buSzPts val="1500"/>
              <a:buNone/>
              <a:defRPr sz="2850" b="0" i="0" u="none" strike="noStrike" cap="none">
                <a:solidFill>
                  <a:schemeClr val="dk2"/>
                </a:solidFill>
              </a:defRPr>
            </a:lvl6pPr>
            <a:lvl7pPr marR="0" lvl="6" algn="l">
              <a:lnSpc>
                <a:spcPct val="100000"/>
              </a:lnSpc>
              <a:spcBef>
                <a:spcPts val="0"/>
              </a:spcBef>
              <a:spcAft>
                <a:spcPts val="0"/>
              </a:spcAft>
              <a:buSzPts val="1500"/>
              <a:buNone/>
              <a:defRPr sz="2850" b="0" i="0" u="none" strike="noStrike" cap="none">
                <a:solidFill>
                  <a:schemeClr val="dk2"/>
                </a:solidFill>
              </a:defRPr>
            </a:lvl7pPr>
            <a:lvl8pPr marR="0" lvl="7" algn="l">
              <a:lnSpc>
                <a:spcPct val="100000"/>
              </a:lnSpc>
              <a:spcBef>
                <a:spcPts val="0"/>
              </a:spcBef>
              <a:spcAft>
                <a:spcPts val="0"/>
              </a:spcAft>
              <a:buSzPts val="1500"/>
              <a:buNone/>
              <a:defRPr sz="2850" b="0" i="0" u="none" strike="noStrike" cap="none">
                <a:solidFill>
                  <a:schemeClr val="dk2"/>
                </a:solidFill>
              </a:defRPr>
            </a:lvl8pPr>
            <a:lvl9pPr marR="0" lvl="8" algn="l">
              <a:lnSpc>
                <a:spcPct val="100000"/>
              </a:lnSpc>
              <a:spcBef>
                <a:spcPts val="0"/>
              </a:spcBef>
              <a:spcAft>
                <a:spcPts val="0"/>
              </a:spcAft>
              <a:buSzPts val="1500"/>
              <a:buNone/>
              <a:defRPr sz="2850" b="0" i="0" u="none" strike="noStrike" cap="none">
                <a:solidFill>
                  <a:schemeClr val="dk2"/>
                </a:solidFill>
              </a:defRPr>
            </a:lvl9pPr>
          </a:lstStyle>
          <a:p>
            <a:endParaRPr/>
          </a:p>
        </p:txBody>
      </p:sp>
      <p:sp>
        <p:nvSpPr>
          <p:cNvPr id="103" name="Google Shape;103;p143"/>
          <p:cNvSpPr txBox="1">
            <a:spLocks noGrp="1"/>
          </p:cNvSpPr>
          <p:nvPr>
            <p:ph type="sldNum" idx="12"/>
          </p:nvPr>
        </p:nvSpPr>
        <p:spPr>
          <a:xfrm>
            <a:off x="16525149" y="9464475"/>
            <a:ext cx="1025550" cy="5476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15876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4"/>
        <p:cNvGrpSpPr/>
        <p:nvPr/>
      </p:nvGrpSpPr>
      <p:grpSpPr>
        <a:xfrm>
          <a:off x="0" y="0"/>
          <a:ext cx="0" cy="0"/>
          <a:chOff x="0" y="0"/>
          <a:chExt cx="0" cy="0"/>
        </a:xfrm>
      </p:grpSpPr>
      <p:sp>
        <p:nvSpPr>
          <p:cNvPr id="105" name="Google Shape;105;p144"/>
          <p:cNvSpPr txBox="1">
            <a:spLocks noGrp="1"/>
          </p:cNvSpPr>
          <p:nvPr>
            <p:ph type="title"/>
          </p:nvPr>
        </p:nvSpPr>
        <p:spPr>
          <a:xfrm>
            <a:off x="1724328" y="368010"/>
            <a:ext cx="13488750" cy="198135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825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2850" b="0" i="0" u="none" strike="noStrike" cap="none">
                <a:solidFill>
                  <a:schemeClr val="dk2"/>
                </a:solidFill>
              </a:defRPr>
            </a:lvl2pPr>
            <a:lvl3pPr marR="0" lvl="2" algn="l">
              <a:lnSpc>
                <a:spcPct val="100000"/>
              </a:lnSpc>
              <a:spcBef>
                <a:spcPts val="0"/>
              </a:spcBef>
              <a:spcAft>
                <a:spcPts val="0"/>
              </a:spcAft>
              <a:buSzPts val="1500"/>
              <a:buNone/>
              <a:defRPr sz="2850" b="0" i="0" u="none" strike="noStrike" cap="none">
                <a:solidFill>
                  <a:schemeClr val="dk2"/>
                </a:solidFill>
              </a:defRPr>
            </a:lvl3pPr>
            <a:lvl4pPr marR="0" lvl="3" algn="l">
              <a:lnSpc>
                <a:spcPct val="100000"/>
              </a:lnSpc>
              <a:spcBef>
                <a:spcPts val="0"/>
              </a:spcBef>
              <a:spcAft>
                <a:spcPts val="0"/>
              </a:spcAft>
              <a:buSzPts val="1500"/>
              <a:buNone/>
              <a:defRPr sz="2850" b="0" i="0" u="none" strike="noStrike" cap="none">
                <a:solidFill>
                  <a:schemeClr val="dk2"/>
                </a:solidFill>
              </a:defRPr>
            </a:lvl4pPr>
            <a:lvl5pPr marR="0" lvl="4" algn="l">
              <a:lnSpc>
                <a:spcPct val="100000"/>
              </a:lnSpc>
              <a:spcBef>
                <a:spcPts val="0"/>
              </a:spcBef>
              <a:spcAft>
                <a:spcPts val="0"/>
              </a:spcAft>
              <a:buSzPts val="1500"/>
              <a:buNone/>
              <a:defRPr sz="2850" b="0" i="0" u="none" strike="noStrike" cap="none">
                <a:solidFill>
                  <a:schemeClr val="dk2"/>
                </a:solidFill>
              </a:defRPr>
            </a:lvl5pPr>
            <a:lvl6pPr marR="0" lvl="5" algn="l">
              <a:lnSpc>
                <a:spcPct val="100000"/>
              </a:lnSpc>
              <a:spcBef>
                <a:spcPts val="0"/>
              </a:spcBef>
              <a:spcAft>
                <a:spcPts val="0"/>
              </a:spcAft>
              <a:buSzPts val="1500"/>
              <a:buNone/>
              <a:defRPr sz="2850" b="0" i="0" u="none" strike="noStrike" cap="none">
                <a:solidFill>
                  <a:schemeClr val="dk2"/>
                </a:solidFill>
              </a:defRPr>
            </a:lvl6pPr>
            <a:lvl7pPr marR="0" lvl="6" algn="l">
              <a:lnSpc>
                <a:spcPct val="100000"/>
              </a:lnSpc>
              <a:spcBef>
                <a:spcPts val="0"/>
              </a:spcBef>
              <a:spcAft>
                <a:spcPts val="0"/>
              </a:spcAft>
              <a:buSzPts val="1500"/>
              <a:buNone/>
              <a:defRPr sz="2850" b="0" i="0" u="none" strike="noStrike" cap="none">
                <a:solidFill>
                  <a:schemeClr val="dk2"/>
                </a:solidFill>
              </a:defRPr>
            </a:lvl7pPr>
            <a:lvl8pPr marR="0" lvl="7" algn="l">
              <a:lnSpc>
                <a:spcPct val="100000"/>
              </a:lnSpc>
              <a:spcBef>
                <a:spcPts val="0"/>
              </a:spcBef>
              <a:spcAft>
                <a:spcPts val="0"/>
              </a:spcAft>
              <a:buSzPts val="1500"/>
              <a:buNone/>
              <a:defRPr sz="2850" b="0" i="0" u="none" strike="noStrike" cap="none">
                <a:solidFill>
                  <a:schemeClr val="dk2"/>
                </a:solidFill>
              </a:defRPr>
            </a:lvl8pPr>
            <a:lvl9pPr marR="0" lvl="8" algn="l">
              <a:lnSpc>
                <a:spcPct val="100000"/>
              </a:lnSpc>
              <a:spcBef>
                <a:spcPts val="0"/>
              </a:spcBef>
              <a:spcAft>
                <a:spcPts val="0"/>
              </a:spcAft>
              <a:buSzPts val="1500"/>
              <a:buNone/>
              <a:defRPr sz="2850" b="0" i="0" u="none" strike="noStrike" cap="none">
                <a:solidFill>
                  <a:schemeClr val="dk2"/>
                </a:solidFill>
              </a:defRPr>
            </a:lvl9pPr>
          </a:lstStyle>
          <a:p>
            <a:endParaRPr/>
          </a:p>
        </p:txBody>
      </p:sp>
      <p:sp>
        <p:nvSpPr>
          <p:cNvPr id="106" name="Google Shape;106;p144"/>
          <p:cNvSpPr txBox="1">
            <a:spLocks noGrp="1"/>
          </p:cNvSpPr>
          <p:nvPr>
            <p:ph type="sldNum" idx="12"/>
          </p:nvPr>
        </p:nvSpPr>
        <p:spPr>
          <a:xfrm>
            <a:off x="16525149" y="9464475"/>
            <a:ext cx="1025550" cy="5476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
        <p:nvSpPr>
          <p:cNvPr id="107" name="Google Shape;107;p144"/>
          <p:cNvSpPr txBox="1">
            <a:spLocks noGrp="1"/>
          </p:cNvSpPr>
          <p:nvPr>
            <p:ph type="body" idx="1"/>
          </p:nvPr>
        </p:nvSpPr>
        <p:spPr>
          <a:xfrm>
            <a:off x="1724328" y="2696256"/>
            <a:ext cx="6447150" cy="70420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08" name="Google Shape;108;p144"/>
          <p:cNvSpPr txBox="1">
            <a:spLocks noGrp="1"/>
          </p:cNvSpPr>
          <p:nvPr>
            <p:ph type="body" idx="2"/>
          </p:nvPr>
        </p:nvSpPr>
        <p:spPr>
          <a:xfrm>
            <a:off x="8766666" y="2702437"/>
            <a:ext cx="6447150" cy="70420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092952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9"/>
        <p:cNvGrpSpPr/>
        <p:nvPr/>
      </p:nvGrpSpPr>
      <p:grpSpPr>
        <a:xfrm>
          <a:off x="0" y="0"/>
          <a:ext cx="0" cy="0"/>
          <a:chOff x="0" y="0"/>
          <a:chExt cx="0" cy="0"/>
        </a:xfrm>
      </p:grpSpPr>
      <p:sp>
        <p:nvSpPr>
          <p:cNvPr id="110" name="Google Shape;110;p145"/>
          <p:cNvSpPr txBox="1">
            <a:spLocks noGrp="1"/>
          </p:cNvSpPr>
          <p:nvPr>
            <p:ph type="title"/>
          </p:nvPr>
        </p:nvSpPr>
        <p:spPr>
          <a:xfrm>
            <a:off x="1724328" y="368010"/>
            <a:ext cx="13488750" cy="198135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825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2850" b="0" i="0" u="none" strike="noStrike" cap="none">
                <a:solidFill>
                  <a:schemeClr val="dk2"/>
                </a:solidFill>
              </a:defRPr>
            </a:lvl2pPr>
            <a:lvl3pPr marR="0" lvl="2" algn="l">
              <a:lnSpc>
                <a:spcPct val="100000"/>
              </a:lnSpc>
              <a:spcBef>
                <a:spcPts val="0"/>
              </a:spcBef>
              <a:spcAft>
                <a:spcPts val="0"/>
              </a:spcAft>
              <a:buSzPts val="1500"/>
              <a:buNone/>
              <a:defRPr sz="2850" b="0" i="0" u="none" strike="noStrike" cap="none">
                <a:solidFill>
                  <a:schemeClr val="dk2"/>
                </a:solidFill>
              </a:defRPr>
            </a:lvl3pPr>
            <a:lvl4pPr marR="0" lvl="3" algn="l">
              <a:lnSpc>
                <a:spcPct val="100000"/>
              </a:lnSpc>
              <a:spcBef>
                <a:spcPts val="0"/>
              </a:spcBef>
              <a:spcAft>
                <a:spcPts val="0"/>
              </a:spcAft>
              <a:buSzPts val="1500"/>
              <a:buNone/>
              <a:defRPr sz="2850" b="0" i="0" u="none" strike="noStrike" cap="none">
                <a:solidFill>
                  <a:schemeClr val="dk2"/>
                </a:solidFill>
              </a:defRPr>
            </a:lvl4pPr>
            <a:lvl5pPr marR="0" lvl="4" algn="l">
              <a:lnSpc>
                <a:spcPct val="100000"/>
              </a:lnSpc>
              <a:spcBef>
                <a:spcPts val="0"/>
              </a:spcBef>
              <a:spcAft>
                <a:spcPts val="0"/>
              </a:spcAft>
              <a:buSzPts val="1500"/>
              <a:buNone/>
              <a:defRPr sz="2850" b="0" i="0" u="none" strike="noStrike" cap="none">
                <a:solidFill>
                  <a:schemeClr val="dk2"/>
                </a:solidFill>
              </a:defRPr>
            </a:lvl5pPr>
            <a:lvl6pPr marR="0" lvl="5" algn="l">
              <a:lnSpc>
                <a:spcPct val="100000"/>
              </a:lnSpc>
              <a:spcBef>
                <a:spcPts val="0"/>
              </a:spcBef>
              <a:spcAft>
                <a:spcPts val="0"/>
              </a:spcAft>
              <a:buSzPts val="1500"/>
              <a:buNone/>
              <a:defRPr sz="2850" b="0" i="0" u="none" strike="noStrike" cap="none">
                <a:solidFill>
                  <a:schemeClr val="dk2"/>
                </a:solidFill>
              </a:defRPr>
            </a:lvl6pPr>
            <a:lvl7pPr marR="0" lvl="6" algn="l">
              <a:lnSpc>
                <a:spcPct val="100000"/>
              </a:lnSpc>
              <a:spcBef>
                <a:spcPts val="0"/>
              </a:spcBef>
              <a:spcAft>
                <a:spcPts val="0"/>
              </a:spcAft>
              <a:buSzPts val="1500"/>
              <a:buNone/>
              <a:defRPr sz="2850" b="0" i="0" u="none" strike="noStrike" cap="none">
                <a:solidFill>
                  <a:schemeClr val="dk2"/>
                </a:solidFill>
              </a:defRPr>
            </a:lvl7pPr>
            <a:lvl8pPr marR="0" lvl="7" algn="l">
              <a:lnSpc>
                <a:spcPct val="100000"/>
              </a:lnSpc>
              <a:spcBef>
                <a:spcPts val="0"/>
              </a:spcBef>
              <a:spcAft>
                <a:spcPts val="0"/>
              </a:spcAft>
              <a:buSzPts val="1500"/>
              <a:buNone/>
              <a:defRPr sz="2850" b="0" i="0" u="none" strike="noStrike" cap="none">
                <a:solidFill>
                  <a:schemeClr val="dk2"/>
                </a:solidFill>
              </a:defRPr>
            </a:lvl8pPr>
            <a:lvl9pPr marR="0" lvl="8" algn="l">
              <a:lnSpc>
                <a:spcPct val="100000"/>
              </a:lnSpc>
              <a:spcBef>
                <a:spcPts val="0"/>
              </a:spcBef>
              <a:spcAft>
                <a:spcPts val="0"/>
              </a:spcAft>
              <a:buSzPts val="1500"/>
              <a:buNone/>
              <a:defRPr sz="2850" b="0" i="0" u="none" strike="noStrike" cap="none">
                <a:solidFill>
                  <a:schemeClr val="dk2"/>
                </a:solidFill>
              </a:defRPr>
            </a:lvl9pPr>
          </a:lstStyle>
          <a:p>
            <a:endParaRPr/>
          </a:p>
        </p:txBody>
      </p:sp>
      <p:sp>
        <p:nvSpPr>
          <p:cNvPr id="111" name="Google Shape;111;p145"/>
          <p:cNvSpPr txBox="1">
            <a:spLocks noGrp="1"/>
          </p:cNvSpPr>
          <p:nvPr>
            <p:ph type="sldNum" idx="12"/>
          </p:nvPr>
        </p:nvSpPr>
        <p:spPr>
          <a:xfrm>
            <a:off x="16525149" y="9464475"/>
            <a:ext cx="1025550" cy="5476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
        <p:nvSpPr>
          <p:cNvPr id="112" name="Google Shape;112;p145"/>
          <p:cNvSpPr txBox="1">
            <a:spLocks noGrp="1"/>
          </p:cNvSpPr>
          <p:nvPr>
            <p:ph type="body" idx="1"/>
          </p:nvPr>
        </p:nvSpPr>
        <p:spPr>
          <a:xfrm>
            <a:off x="1724328" y="2696258"/>
            <a:ext cx="13488750" cy="91440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3" name="Google Shape;113;p145"/>
          <p:cNvSpPr txBox="1">
            <a:spLocks noGrp="1"/>
          </p:cNvSpPr>
          <p:nvPr>
            <p:ph type="body" idx="2"/>
          </p:nvPr>
        </p:nvSpPr>
        <p:spPr>
          <a:xfrm>
            <a:off x="6897723" y="6572049"/>
            <a:ext cx="2997000" cy="9733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4" name="Google Shape;114;p145"/>
          <p:cNvSpPr txBox="1">
            <a:spLocks noGrp="1"/>
          </p:cNvSpPr>
          <p:nvPr>
            <p:ph type="body" idx="3"/>
          </p:nvPr>
        </p:nvSpPr>
        <p:spPr>
          <a:xfrm>
            <a:off x="12067967" y="6479202"/>
            <a:ext cx="2997000" cy="9733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5" name="Google Shape;115;p145"/>
          <p:cNvSpPr txBox="1">
            <a:spLocks noGrp="1"/>
          </p:cNvSpPr>
          <p:nvPr>
            <p:ph type="body" idx="4"/>
          </p:nvPr>
        </p:nvSpPr>
        <p:spPr>
          <a:xfrm>
            <a:off x="6897722" y="3842043"/>
            <a:ext cx="2997000" cy="9733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6" name="Google Shape;116;p145"/>
          <p:cNvSpPr txBox="1">
            <a:spLocks noGrp="1"/>
          </p:cNvSpPr>
          <p:nvPr>
            <p:ph type="body" idx="5"/>
          </p:nvPr>
        </p:nvSpPr>
        <p:spPr>
          <a:xfrm>
            <a:off x="12067967" y="3838932"/>
            <a:ext cx="2997000" cy="9769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7" name="Google Shape;117;p145"/>
          <p:cNvSpPr txBox="1">
            <a:spLocks noGrp="1"/>
          </p:cNvSpPr>
          <p:nvPr>
            <p:ph type="body" idx="6"/>
          </p:nvPr>
        </p:nvSpPr>
        <p:spPr>
          <a:xfrm>
            <a:off x="6897723" y="5136195"/>
            <a:ext cx="2997000" cy="9733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8" name="Google Shape;118;p145"/>
          <p:cNvSpPr txBox="1">
            <a:spLocks noGrp="1"/>
          </p:cNvSpPr>
          <p:nvPr>
            <p:ph type="body" idx="7"/>
          </p:nvPr>
        </p:nvSpPr>
        <p:spPr>
          <a:xfrm>
            <a:off x="1724325" y="9260112"/>
            <a:ext cx="13825800" cy="91440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9" name="Google Shape;119;p145"/>
          <p:cNvSpPr txBox="1">
            <a:spLocks noGrp="1"/>
          </p:cNvSpPr>
          <p:nvPr>
            <p:ph type="body" idx="8"/>
          </p:nvPr>
        </p:nvSpPr>
        <p:spPr>
          <a:xfrm>
            <a:off x="12067967" y="5123214"/>
            <a:ext cx="2997000" cy="9769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0" name="Google Shape;120;p145"/>
          <p:cNvSpPr txBox="1">
            <a:spLocks noGrp="1"/>
          </p:cNvSpPr>
          <p:nvPr>
            <p:ph type="body" idx="9"/>
          </p:nvPr>
        </p:nvSpPr>
        <p:spPr>
          <a:xfrm>
            <a:off x="1724325" y="3845153"/>
            <a:ext cx="2997000" cy="9733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1" name="Google Shape;121;p145"/>
          <p:cNvSpPr txBox="1">
            <a:spLocks noGrp="1"/>
          </p:cNvSpPr>
          <p:nvPr>
            <p:ph type="body" idx="13"/>
          </p:nvPr>
        </p:nvSpPr>
        <p:spPr>
          <a:xfrm>
            <a:off x="1724325" y="5211921"/>
            <a:ext cx="2997000" cy="9733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2" name="Google Shape;122;p145"/>
          <p:cNvSpPr txBox="1">
            <a:spLocks noGrp="1"/>
          </p:cNvSpPr>
          <p:nvPr>
            <p:ph type="body" idx="14"/>
          </p:nvPr>
        </p:nvSpPr>
        <p:spPr>
          <a:xfrm>
            <a:off x="1723958" y="6580554"/>
            <a:ext cx="2997000" cy="9733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3" name="Google Shape;123;p145"/>
          <p:cNvSpPr txBox="1">
            <a:spLocks noGrp="1"/>
          </p:cNvSpPr>
          <p:nvPr>
            <p:ph type="body" idx="15"/>
          </p:nvPr>
        </p:nvSpPr>
        <p:spPr>
          <a:xfrm>
            <a:off x="1723958" y="7947323"/>
            <a:ext cx="2997000" cy="9733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4" name="Google Shape;124;p145"/>
          <p:cNvSpPr txBox="1">
            <a:spLocks noGrp="1"/>
          </p:cNvSpPr>
          <p:nvPr>
            <p:ph type="body" idx="16"/>
          </p:nvPr>
        </p:nvSpPr>
        <p:spPr>
          <a:xfrm>
            <a:off x="6894201" y="7868085"/>
            <a:ext cx="2997000" cy="9733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5" name="Google Shape;125;p145"/>
          <p:cNvSpPr txBox="1">
            <a:spLocks noGrp="1"/>
          </p:cNvSpPr>
          <p:nvPr>
            <p:ph type="body" idx="17"/>
          </p:nvPr>
        </p:nvSpPr>
        <p:spPr>
          <a:xfrm>
            <a:off x="12067967" y="7876647"/>
            <a:ext cx="2997000" cy="9733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423322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6"/>
        <p:cNvGrpSpPr/>
        <p:nvPr/>
      </p:nvGrpSpPr>
      <p:grpSpPr>
        <a:xfrm>
          <a:off x="0" y="0"/>
          <a:ext cx="0" cy="0"/>
          <a:chOff x="0" y="0"/>
          <a:chExt cx="0" cy="0"/>
        </a:xfrm>
      </p:grpSpPr>
      <p:sp>
        <p:nvSpPr>
          <p:cNvPr id="127" name="Google Shape;127;p146"/>
          <p:cNvSpPr txBox="1">
            <a:spLocks noGrp="1"/>
          </p:cNvSpPr>
          <p:nvPr>
            <p:ph type="title"/>
          </p:nvPr>
        </p:nvSpPr>
        <p:spPr>
          <a:xfrm>
            <a:off x="1724328" y="368010"/>
            <a:ext cx="13488750" cy="198135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825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2850" b="0" i="0" u="none" strike="noStrike" cap="none">
                <a:solidFill>
                  <a:schemeClr val="dk2"/>
                </a:solidFill>
              </a:defRPr>
            </a:lvl2pPr>
            <a:lvl3pPr marR="0" lvl="2" algn="l">
              <a:lnSpc>
                <a:spcPct val="100000"/>
              </a:lnSpc>
              <a:spcBef>
                <a:spcPts val="0"/>
              </a:spcBef>
              <a:spcAft>
                <a:spcPts val="0"/>
              </a:spcAft>
              <a:buSzPts val="1500"/>
              <a:buNone/>
              <a:defRPr sz="2850" b="0" i="0" u="none" strike="noStrike" cap="none">
                <a:solidFill>
                  <a:schemeClr val="dk2"/>
                </a:solidFill>
              </a:defRPr>
            </a:lvl3pPr>
            <a:lvl4pPr marR="0" lvl="3" algn="l">
              <a:lnSpc>
                <a:spcPct val="100000"/>
              </a:lnSpc>
              <a:spcBef>
                <a:spcPts val="0"/>
              </a:spcBef>
              <a:spcAft>
                <a:spcPts val="0"/>
              </a:spcAft>
              <a:buSzPts val="1500"/>
              <a:buNone/>
              <a:defRPr sz="2850" b="0" i="0" u="none" strike="noStrike" cap="none">
                <a:solidFill>
                  <a:schemeClr val="dk2"/>
                </a:solidFill>
              </a:defRPr>
            </a:lvl4pPr>
            <a:lvl5pPr marR="0" lvl="4" algn="l">
              <a:lnSpc>
                <a:spcPct val="100000"/>
              </a:lnSpc>
              <a:spcBef>
                <a:spcPts val="0"/>
              </a:spcBef>
              <a:spcAft>
                <a:spcPts val="0"/>
              </a:spcAft>
              <a:buSzPts val="1500"/>
              <a:buNone/>
              <a:defRPr sz="2850" b="0" i="0" u="none" strike="noStrike" cap="none">
                <a:solidFill>
                  <a:schemeClr val="dk2"/>
                </a:solidFill>
              </a:defRPr>
            </a:lvl5pPr>
            <a:lvl6pPr marR="0" lvl="5" algn="l">
              <a:lnSpc>
                <a:spcPct val="100000"/>
              </a:lnSpc>
              <a:spcBef>
                <a:spcPts val="0"/>
              </a:spcBef>
              <a:spcAft>
                <a:spcPts val="0"/>
              </a:spcAft>
              <a:buSzPts val="1500"/>
              <a:buNone/>
              <a:defRPr sz="2850" b="0" i="0" u="none" strike="noStrike" cap="none">
                <a:solidFill>
                  <a:schemeClr val="dk2"/>
                </a:solidFill>
              </a:defRPr>
            </a:lvl6pPr>
            <a:lvl7pPr marR="0" lvl="6" algn="l">
              <a:lnSpc>
                <a:spcPct val="100000"/>
              </a:lnSpc>
              <a:spcBef>
                <a:spcPts val="0"/>
              </a:spcBef>
              <a:spcAft>
                <a:spcPts val="0"/>
              </a:spcAft>
              <a:buSzPts val="1500"/>
              <a:buNone/>
              <a:defRPr sz="2850" b="0" i="0" u="none" strike="noStrike" cap="none">
                <a:solidFill>
                  <a:schemeClr val="dk2"/>
                </a:solidFill>
              </a:defRPr>
            </a:lvl7pPr>
            <a:lvl8pPr marR="0" lvl="7" algn="l">
              <a:lnSpc>
                <a:spcPct val="100000"/>
              </a:lnSpc>
              <a:spcBef>
                <a:spcPts val="0"/>
              </a:spcBef>
              <a:spcAft>
                <a:spcPts val="0"/>
              </a:spcAft>
              <a:buSzPts val="1500"/>
              <a:buNone/>
              <a:defRPr sz="2850" b="0" i="0" u="none" strike="noStrike" cap="none">
                <a:solidFill>
                  <a:schemeClr val="dk2"/>
                </a:solidFill>
              </a:defRPr>
            </a:lvl8pPr>
            <a:lvl9pPr marR="0" lvl="8" algn="l">
              <a:lnSpc>
                <a:spcPct val="100000"/>
              </a:lnSpc>
              <a:spcBef>
                <a:spcPts val="0"/>
              </a:spcBef>
              <a:spcAft>
                <a:spcPts val="0"/>
              </a:spcAft>
              <a:buSzPts val="1500"/>
              <a:buNone/>
              <a:defRPr sz="2850" b="0" i="0" u="none" strike="noStrike" cap="none">
                <a:solidFill>
                  <a:schemeClr val="dk2"/>
                </a:solidFill>
              </a:defRPr>
            </a:lvl9pPr>
          </a:lstStyle>
          <a:p>
            <a:endParaRPr/>
          </a:p>
        </p:txBody>
      </p:sp>
      <p:sp>
        <p:nvSpPr>
          <p:cNvPr id="128" name="Google Shape;128;p146"/>
          <p:cNvSpPr txBox="1">
            <a:spLocks noGrp="1"/>
          </p:cNvSpPr>
          <p:nvPr>
            <p:ph type="sldNum" idx="12"/>
          </p:nvPr>
        </p:nvSpPr>
        <p:spPr>
          <a:xfrm>
            <a:off x="16525149" y="9464475"/>
            <a:ext cx="1025550" cy="5476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
        <p:nvSpPr>
          <p:cNvPr id="129" name="Google Shape;129;p146"/>
          <p:cNvSpPr txBox="1">
            <a:spLocks noGrp="1"/>
          </p:cNvSpPr>
          <p:nvPr>
            <p:ph type="body" idx="1"/>
          </p:nvPr>
        </p:nvSpPr>
        <p:spPr>
          <a:xfrm>
            <a:off x="1724328" y="2696256"/>
            <a:ext cx="6447150" cy="28408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0" name="Google Shape;130;p146"/>
          <p:cNvSpPr txBox="1">
            <a:spLocks noGrp="1"/>
          </p:cNvSpPr>
          <p:nvPr>
            <p:ph type="body" idx="2"/>
          </p:nvPr>
        </p:nvSpPr>
        <p:spPr>
          <a:xfrm>
            <a:off x="8766666" y="2702438"/>
            <a:ext cx="6447150" cy="28345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1" name="Google Shape;131;p146"/>
          <p:cNvSpPr txBox="1">
            <a:spLocks noGrp="1"/>
          </p:cNvSpPr>
          <p:nvPr>
            <p:ph type="body" idx="3"/>
          </p:nvPr>
        </p:nvSpPr>
        <p:spPr>
          <a:xfrm>
            <a:off x="1724328" y="6125256"/>
            <a:ext cx="6447150" cy="28408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2" name="Google Shape;132;p146"/>
          <p:cNvSpPr txBox="1">
            <a:spLocks noGrp="1"/>
          </p:cNvSpPr>
          <p:nvPr>
            <p:ph type="body" idx="4"/>
          </p:nvPr>
        </p:nvSpPr>
        <p:spPr>
          <a:xfrm>
            <a:off x="8766666" y="6125256"/>
            <a:ext cx="6447150" cy="2840850"/>
          </a:xfrm>
          <a:prstGeom prst="rect">
            <a:avLst/>
          </a:prstGeom>
          <a:noFill/>
          <a:ln>
            <a:noFill/>
          </a:ln>
        </p:spPr>
        <p:txBody>
          <a:bodyPr spcFirstLastPara="1" wrap="square" lIns="91425" tIns="45700" rIns="91425" bIns="45700" anchor="t" anchorCtr="0">
            <a:normAutofit/>
          </a:bodyPr>
          <a:lstStyle>
            <a:lvl1pPr marL="685800" marR="0" lvl="0" indent="-342900" algn="l">
              <a:lnSpc>
                <a:spcPct val="90000"/>
              </a:lnSpc>
              <a:spcBef>
                <a:spcPts val="1650"/>
              </a:spcBef>
              <a:spcAft>
                <a:spcPts val="0"/>
              </a:spcAft>
              <a:buClr>
                <a:srgbClr val="D2BD24"/>
              </a:buClr>
              <a:buSzPts val="3600"/>
              <a:buFont typeface="Noto Sans Symbols"/>
              <a:buNone/>
              <a:defRPr sz="5400" b="0" i="0" u="none" strike="noStrike" cap="none">
                <a:solidFill>
                  <a:srgbClr val="3F3F3F"/>
                </a:solidFill>
                <a:latin typeface="Libre Franklin Medium"/>
                <a:ea typeface="Libre Franklin Medium"/>
                <a:cs typeface="Libre Franklin Medium"/>
                <a:sym typeface="Libre Franklin Medium"/>
              </a:defRPr>
            </a:lvl1pPr>
            <a:lvl2pPr marL="1371600" marR="0" lvl="1" indent="-581025" algn="l">
              <a:lnSpc>
                <a:spcPct val="90000"/>
              </a:lnSpc>
              <a:spcBef>
                <a:spcPts val="1650"/>
              </a:spcBef>
              <a:spcAft>
                <a:spcPts val="0"/>
              </a:spcAft>
              <a:buClr>
                <a:srgbClr val="D2BD24"/>
              </a:buClr>
              <a:buSzPts val="2500"/>
              <a:buFont typeface="Libre Franklin Medium"/>
              <a:buChar char="●"/>
              <a:defRPr sz="4800" b="0" i="0" u="none" strike="noStrike" cap="none">
                <a:solidFill>
                  <a:srgbClr val="3F3F3F"/>
                </a:solidFill>
                <a:latin typeface="Libre Franklin Medium"/>
                <a:ea typeface="Libre Franklin Medium"/>
                <a:cs typeface="Libre Franklin Medium"/>
                <a:sym typeface="Libre Franklin Medium"/>
              </a:defRPr>
            </a:lvl2pPr>
            <a:lvl3pPr marL="2057400" marR="0" lvl="2" indent="-609600" algn="l">
              <a:lnSpc>
                <a:spcPct val="90000"/>
              </a:lnSpc>
              <a:spcBef>
                <a:spcPts val="1650"/>
              </a:spcBef>
              <a:spcAft>
                <a:spcPts val="0"/>
              </a:spcAft>
              <a:buClr>
                <a:srgbClr val="D2BD24"/>
              </a:buClr>
              <a:buSzPts val="2800"/>
              <a:buFont typeface="Noto Sans Symbols"/>
              <a:buChar char="✓"/>
              <a:defRPr sz="4200" b="0" i="0" u="none" strike="noStrike" cap="none">
                <a:solidFill>
                  <a:srgbClr val="3F3F3F"/>
                </a:solidFill>
                <a:latin typeface="Libre Franklin Medium"/>
                <a:ea typeface="Libre Franklin Medium"/>
                <a:cs typeface="Libre Franklin Medium"/>
                <a:sym typeface="Libre Franklin Medium"/>
              </a:defRPr>
            </a:lvl3pPr>
            <a:lvl4pPr marL="2743200" marR="0" lvl="3"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4pPr>
            <a:lvl5pPr marL="3429000" marR="0" lvl="4" indent="-571500" algn="l">
              <a:lnSpc>
                <a:spcPct val="90000"/>
              </a:lnSpc>
              <a:spcBef>
                <a:spcPts val="1650"/>
              </a:spcBef>
              <a:spcAft>
                <a:spcPts val="0"/>
              </a:spcAft>
              <a:buClr>
                <a:srgbClr val="D2BD24"/>
              </a:buClr>
              <a:buSzPts val="24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5pPr>
            <a:lvl6pPr marL="4114800" marR="0" lvl="5"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6pPr>
            <a:lvl7pPr marL="4800600" marR="0" lvl="6"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7pPr>
            <a:lvl8pPr marL="5486400" marR="0" lvl="7"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8pPr>
            <a:lvl9pPr marL="6172200" marR="0" lvl="8" indent="-428625" algn="l">
              <a:lnSpc>
                <a:spcPct val="90000"/>
              </a:lnSpc>
              <a:spcBef>
                <a:spcPts val="1650"/>
              </a:spcBef>
              <a:spcAft>
                <a:spcPts val="0"/>
              </a:spcAft>
              <a:buClr>
                <a:schemeClr val="accent1"/>
              </a:buClr>
              <a:buSzPts val="900"/>
              <a:buFont typeface="Noto Sans Symbols"/>
              <a:buChar char="►"/>
              <a:defRPr sz="18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829568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9"/>
        <p:cNvGrpSpPr/>
        <p:nvPr/>
      </p:nvGrpSpPr>
      <p:grpSpPr>
        <a:xfrm>
          <a:off x="0" y="0"/>
          <a:ext cx="0" cy="0"/>
          <a:chOff x="0" y="0"/>
          <a:chExt cx="0" cy="0"/>
        </a:xfrm>
      </p:grpSpPr>
      <p:sp>
        <p:nvSpPr>
          <p:cNvPr id="10" name="Google Shape;10;p127"/>
          <p:cNvSpPr txBox="1">
            <a:spLocks noGrp="1"/>
          </p:cNvSpPr>
          <p:nvPr>
            <p:ph type="title"/>
          </p:nvPr>
        </p:nvSpPr>
        <p:spPr>
          <a:xfrm>
            <a:off x="1257300" y="547687"/>
            <a:ext cx="15773400" cy="198855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 name="Google Shape;11;p127"/>
          <p:cNvSpPr txBox="1">
            <a:spLocks noGrp="1"/>
          </p:cNvSpPr>
          <p:nvPr>
            <p:ph type="body" idx="1"/>
          </p:nvPr>
        </p:nvSpPr>
        <p:spPr>
          <a:xfrm>
            <a:off x="1257300" y="2738438"/>
            <a:ext cx="15773400" cy="65268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27"/>
          <p:cNvSpPr txBox="1">
            <a:spLocks noGrp="1"/>
          </p:cNvSpPr>
          <p:nvPr>
            <p:ph type="dt" idx="10"/>
          </p:nvPr>
        </p:nvSpPr>
        <p:spPr>
          <a:xfrm>
            <a:off x="1257300" y="9534525"/>
            <a:ext cx="4114800" cy="5476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8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285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285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285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285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285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285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285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285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127"/>
          <p:cNvSpPr txBox="1">
            <a:spLocks noGrp="1"/>
          </p:cNvSpPr>
          <p:nvPr>
            <p:ph type="ftr" idx="11"/>
          </p:nvPr>
        </p:nvSpPr>
        <p:spPr>
          <a:xfrm>
            <a:off x="6057900" y="9534525"/>
            <a:ext cx="5346450" cy="5476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8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285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285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285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285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285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285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285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285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127"/>
          <p:cNvSpPr txBox="1">
            <a:spLocks noGrp="1"/>
          </p:cNvSpPr>
          <p:nvPr>
            <p:ph type="sldNum" idx="12"/>
          </p:nvPr>
        </p:nvSpPr>
        <p:spPr>
          <a:xfrm>
            <a:off x="17113568" y="9499701"/>
            <a:ext cx="1097550" cy="78705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300"/>
              <a:buFont typeface="Arial"/>
              <a:buNone/>
              <a:defRPr sz="195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6549024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static.pdesas.org/content/documents/m1-slide_19_dok_wheel_slide.pdf"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kyhistory.com/digital/collection/PH/id/4499/rec/33" TargetMode="Externa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hyperlink" Target="https://www.artic.edu/artworks/21727/thanksgiving" TargetMode="External"/><Relationship Id="rId12"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5.svg"/><Relationship Id="rId5" Type="http://schemas.openxmlformats.org/officeDocument/2006/relationships/hyperlink" Target="https://www.artic.edu/artworks/83642/greyed-rainbow" TargetMode="External"/><Relationship Id="rId10" Type="http://schemas.openxmlformats.org/officeDocument/2006/relationships/image" Target="../media/image14.png"/><Relationship Id="rId4" Type="http://schemas.openxmlformats.org/officeDocument/2006/relationships/hyperlink" Target="https://kyhistory.com/digital/collection/PH/id/12404/rec/4" TargetMode="External"/><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6.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www.britannica.com/video/213108/Workers-challenges-Midwestern-coal-industr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eppcgis.ky.gov/minemapping/"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hyperlink" Target="https://kyhistory.pastperfectonline.com/Webobject/ECFEF929-11AF-4118-8F3E-805190016860" TargetMode="External"/><Relationship Id="rId3" Type="http://schemas.openxmlformats.org/officeDocument/2006/relationships/image" Target="../media/image6.png"/><Relationship Id="rId21" Type="http://schemas.openxmlformats.org/officeDocument/2006/relationships/hyperlink" Target="https://kyhistory.pastperfectonline.com/Webobject/177D842D-7178-4155-92FC-553750225990" TargetMode="External"/><Relationship Id="rId7" Type="http://schemas.openxmlformats.org/officeDocument/2006/relationships/hyperlink" Target="https://kyhistory.pastperfectonline.com/Webobject/43DF9A00-0866-4FE8-8ACF-758150134314" TargetMode="External"/><Relationship Id="rId12" Type="http://schemas.openxmlformats.org/officeDocument/2006/relationships/image" Target="../media/image37.png"/><Relationship Id="rId17" Type="http://schemas.openxmlformats.org/officeDocument/2006/relationships/hyperlink" Target="https://kyhistory.pastperfectonline.com/Webobject/06390C07-3BB5-4212-90C2-117687436240" TargetMode="External"/><Relationship Id="rId2" Type="http://schemas.openxmlformats.org/officeDocument/2006/relationships/notesSlide" Target="../notesSlides/notesSlide26.xml"/><Relationship Id="rId16" Type="http://schemas.openxmlformats.org/officeDocument/2006/relationships/hyperlink" Target="https://kyhistory.pastperfectonline.com/Webobject/9E6BCA3D-0E33-4463-BF78-299739931547" TargetMode="External"/><Relationship Id="rId20" Type="http://schemas.openxmlformats.org/officeDocument/2006/relationships/hyperlink" Target="https://kyhistory.pastperfectonline.com/Webobject/2304891E-D2F0-41ED-9307-631418851969" TargetMode="Externa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hyperlink" Target="https://kyhistory.pastperfectonline.com/Webobject/CCFB08DC-C32B-4B20-A58E-375969238260" TargetMode="External"/><Relationship Id="rId10" Type="http://schemas.openxmlformats.org/officeDocument/2006/relationships/image" Target="../media/image35.png"/><Relationship Id="rId19" Type="http://schemas.openxmlformats.org/officeDocument/2006/relationships/hyperlink" Target="https://kyhistory.pastperfectonline.com/Webobject/A9D18ED8-B921-4210-B0CA-528187671430" TargetMode="External"/><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hyperlink" Target="https://kyhistory.pastperfectonline.com/Webobject/CC2D25C6-E12D-4DBB-91B0-172551156646"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kyhistory.pastperfectonline.com/Webobject/73C90D02-CCCD-44F0-B86A-957673769188" TargetMode="External"/><Relationship Id="rId5" Type="http://schemas.openxmlformats.org/officeDocument/2006/relationships/image" Target="../media/image44.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ideo" Target="https://www.youtube.com/embed/Mig4olzUy4M?start=70&amp;feature=oembed" TargetMode="External"/><Relationship Id="rId5" Type="http://schemas.openxmlformats.org/officeDocument/2006/relationships/image" Target="../media/image48.jpe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hyperlink" Target="https://kyhistory.com/digital/collection/PH/id/7358/rec/4" TargetMode="Externa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8.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png"/><Relationship Id="rId7"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6.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https://history.ky.gov/khs-for-me/for-educators"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ctrTitle"/>
          </p:nvPr>
        </p:nvSpPr>
        <p:spPr>
          <a:xfrm>
            <a:off x="3857811" y="2426663"/>
            <a:ext cx="14017050" cy="2469600"/>
          </a:xfrm>
          <a:prstGeom prst="rect">
            <a:avLst/>
          </a:prstGeom>
          <a:noFill/>
          <a:ln>
            <a:noFill/>
          </a:ln>
        </p:spPr>
        <p:txBody>
          <a:bodyPr spcFirstLastPara="1" wrap="square" lIns="137138" tIns="68550" rIns="137138" bIns="68550" anchor="b" anchorCtr="0">
            <a:noAutofit/>
          </a:bodyPr>
          <a:lstStyle/>
          <a:p>
            <a:pPr algn="l">
              <a:buClr>
                <a:srgbClr val="072B62"/>
              </a:buClr>
              <a:buSzPts val="5400"/>
            </a:pPr>
            <a:r>
              <a:rPr lang="en-US" sz="7950" dirty="0">
                <a:latin typeface="Franklin Gothic Medium" panose="020B0603020102020204" pitchFamily="34" charset="0"/>
              </a:rPr>
              <a:t>What do the </a:t>
            </a:r>
            <a:r>
              <a:rPr lang="en-US" sz="7950" i="1" dirty="0">
                <a:latin typeface="Franklin Gothic Medium" panose="020B0603020102020204" pitchFamily="34" charset="0"/>
              </a:rPr>
              <a:t>KAS for Social Studies</a:t>
            </a:r>
            <a:r>
              <a:rPr lang="en-US" sz="7950" dirty="0">
                <a:latin typeface="Franklin Gothic Medium" panose="020B0603020102020204" pitchFamily="34" charset="0"/>
              </a:rPr>
              <a:t> look like in practice?</a:t>
            </a:r>
            <a:endParaRPr sz="7950" dirty="0">
              <a:latin typeface="Franklin Gothic Medium" panose="020B0603020102020204" pitchFamily="34" charset="0"/>
            </a:endParaRPr>
          </a:p>
        </p:txBody>
      </p:sp>
      <p:sp>
        <p:nvSpPr>
          <p:cNvPr id="142" name="Google Shape;142;p1"/>
          <p:cNvSpPr txBox="1"/>
          <p:nvPr/>
        </p:nvSpPr>
        <p:spPr>
          <a:xfrm>
            <a:off x="4510763" y="5458388"/>
            <a:ext cx="12888000" cy="3370093"/>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2800"/>
            </a:pPr>
            <a:r>
              <a:rPr lang="en-US" sz="4200" kern="0" dirty="0">
                <a:solidFill>
                  <a:srgbClr val="3A757A"/>
                </a:solidFill>
                <a:latin typeface="Franklin Gothic Book" panose="020B0503020102020204" pitchFamily="34" charset="0"/>
                <a:ea typeface="Libre Franklin Medium"/>
                <a:cs typeface="Libre Franklin Medium"/>
                <a:sym typeface="Libre Franklin Medium"/>
              </a:rPr>
              <a:t>A webinar designed to deepen social studies content knowledge and pedagogy.</a:t>
            </a:r>
            <a:endParaRPr sz="4200" kern="0" dirty="0">
              <a:solidFill>
                <a:srgbClr val="3A757A"/>
              </a:solidFill>
              <a:latin typeface="Franklin Gothic Book" panose="020B0503020102020204" pitchFamily="34" charset="0"/>
              <a:ea typeface="Libre Franklin Medium"/>
              <a:cs typeface="Libre Franklin Medium"/>
              <a:sym typeface="Libre Franklin Medium"/>
            </a:endParaRPr>
          </a:p>
          <a:p>
            <a:pPr algn="ctr" defTabSz="1371600">
              <a:buClr>
                <a:srgbClr val="000000"/>
              </a:buClr>
              <a:buSzPts val="2800"/>
            </a:pPr>
            <a:endParaRPr sz="4200" kern="0" dirty="0">
              <a:solidFill>
                <a:srgbClr val="3A757A"/>
              </a:solidFill>
              <a:latin typeface="Franklin Gothic Book" panose="020B0503020102020204" pitchFamily="34" charset="0"/>
              <a:ea typeface="Libre Franklin Medium"/>
              <a:cs typeface="Libre Franklin Medium"/>
              <a:sym typeface="Libre Franklin Medium"/>
            </a:endParaRPr>
          </a:p>
          <a:p>
            <a:pPr indent="685800" algn="ctr" defTabSz="1371600">
              <a:buClr>
                <a:srgbClr val="000000"/>
              </a:buClr>
              <a:buSzPts val="2800"/>
            </a:pPr>
            <a:r>
              <a:rPr lang="en-US" sz="4200" b="1" kern="0" dirty="0">
                <a:solidFill>
                  <a:srgbClr val="3A757A"/>
                </a:solidFill>
                <a:latin typeface="Franklin Gothic Book" panose="020B0503020102020204" pitchFamily="34" charset="0"/>
                <a:ea typeface="Libre Franklin"/>
                <a:cs typeface="Libre Franklin"/>
                <a:sym typeface="Libre Franklin"/>
              </a:rPr>
              <a:t>Topic Focus:</a:t>
            </a:r>
            <a:r>
              <a:rPr lang="en-US" sz="4200" kern="0" dirty="0">
                <a:solidFill>
                  <a:srgbClr val="3A757A"/>
                </a:solidFill>
                <a:latin typeface="Franklin Gothic Book" panose="020B0503020102020204" pitchFamily="34" charset="0"/>
                <a:ea typeface="Libre Franklin Medium"/>
                <a:cs typeface="Libre Franklin Medium"/>
                <a:sym typeface="Libre Franklin Medium"/>
              </a:rPr>
              <a:t> Grade 2 Kentucky Economics</a:t>
            </a:r>
            <a:endParaRPr sz="4200" kern="0" dirty="0">
              <a:solidFill>
                <a:srgbClr val="3A757A"/>
              </a:solidFill>
              <a:latin typeface="Franklin Gothic Book" panose="020B0503020102020204" pitchFamily="34" charset="0"/>
              <a:ea typeface="Libre Franklin Medium"/>
              <a:cs typeface="Libre Franklin Medium"/>
              <a:sym typeface="Libre Franklin Medium"/>
            </a:endParaRPr>
          </a:p>
          <a:p>
            <a:pPr defTabSz="1371600">
              <a:buClr>
                <a:srgbClr val="000000"/>
              </a:buClr>
              <a:buSzPts val="2800"/>
            </a:pPr>
            <a:endParaRPr sz="4200" kern="0" dirty="0">
              <a:solidFill>
                <a:srgbClr val="3A757A"/>
              </a:solidFill>
              <a:latin typeface="Libre Franklin Medium"/>
              <a:ea typeface="Libre Franklin Medium"/>
              <a:cs typeface="Libre Franklin Medium"/>
              <a:sym typeface="Libre Franklin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8"/>
          <p:cNvSpPr txBox="1">
            <a:spLocks noGrp="1"/>
          </p:cNvSpPr>
          <p:nvPr>
            <p:ph type="title"/>
          </p:nvPr>
        </p:nvSpPr>
        <p:spPr>
          <a:xfrm>
            <a:off x="160013" y="93825"/>
            <a:ext cx="19158750" cy="1988550"/>
          </a:xfrm>
          <a:prstGeom prst="rect">
            <a:avLst/>
          </a:prstGeom>
          <a:noFill/>
          <a:ln>
            <a:noFill/>
          </a:ln>
        </p:spPr>
        <p:txBody>
          <a:bodyPr spcFirstLastPara="1" wrap="square" lIns="137138" tIns="68550" rIns="137138" bIns="68550" anchor="t" anchorCtr="0">
            <a:normAutofit/>
          </a:bodyPr>
          <a:lstStyle/>
          <a:p>
            <a:pPr>
              <a:buClr>
                <a:srgbClr val="072B62"/>
              </a:buClr>
              <a:buSzPts val="4400"/>
            </a:pPr>
            <a:r>
              <a:rPr lang="en-US" sz="6600" dirty="0">
                <a:latin typeface="Franklin Gothic Medium" panose="020B0603020102020204" pitchFamily="34" charset="0"/>
              </a:rPr>
              <a:t>Step 3: What Skills Will They Need to Master?</a:t>
            </a:r>
            <a:endParaRPr sz="6600" dirty="0">
              <a:latin typeface="Franklin Gothic Medium" panose="020B0603020102020204" pitchFamily="34" charset="0"/>
            </a:endParaRPr>
          </a:p>
        </p:txBody>
      </p:sp>
      <p:sp>
        <p:nvSpPr>
          <p:cNvPr id="222" name="Google Shape;222;p48"/>
          <p:cNvSpPr txBox="1">
            <a:spLocks noGrp="1"/>
          </p:cNvSpPr>
          <p:nvPr>
            <p:ph type="body" idx="1"/>
          </p:nvPr>
        </p:nvSpPr>
        <p:spPr>
          <a:xfrm>
            <a:off x="591300" y="1082363"/>
            <a:ext cx="17105400" cy="6526800"/>
          </a:xfrm>
          <a:prstGeom prst="rect">
            <a:avLst/>
          </a:prstGeom>
          <a:noFill/>
          <a:ln>
            <a:noFill/>
          </a:ln>
        </p:spPr>
        <p:txBody>
          <a:bodyPr spcFirstLastPara="1" wrap="square" lIns="137138" tIns="68550" rIns="137138" bIns="68550" anchor="t" anchorCtr="0">
            <a:normAutofit/>
          </a:bodyPr>
          <a:lstStyle/>
          <a:p>
            <a:pPr marL="514350" indent="-485775">
              <a:spcBef>
                <a:spcPts val="0"/>
              </a:spcBef>
              <a:buSzPts val="2100"/>
            </a:pPr>
            <a:r>
              <a:rPr lang="en-US" sz="3750" dirty="0">
                <a:latin typeface="Franklin Gothic Book" panose="020B0503020102020204" pitchFamily="34" charset="0"/>
              </a:rPr>
              <a:t>Closely look at the standard and identify the skills </a:t>
            </a:r>
            <a:endParaRPr sz="4350" dirty="0">
              <a:latin typeface="Franklin Gothic Book" panose="020B0503020102020204" pitchFamily="34" charset="0"/>
            </a:endParaRPr>
          </a:p>
          <a:p>
            <a:pPr marL="514350" indent="-485775">
              <a:spcBef>
                <a:spcPts val="1050"/>
              </a:spcBef>
              <a:buSzPts val="2100"/>
            </a:pPr>
            <a:r>
              <a:rPr lang="en-US" sz="3750" b="1" i="1" dirty="0">
                <a:latin typeface="Franklin Gothic Book" panose="020B0503020102020204" pitchFamily="34" charset="0"/>
              </a:rPr>
              <a:t>Skills</a:t>
            </a:r>
            <a:r>
              <a:rPr lang="en-US" sz="3750" dirty="0">
                <a:latin typeface="Franklin Gothic Book" panose="020B0503020102020204" pitchFamily="34" charset="0"/>
              </a:rPr>
              <a:t> include the thinking skills and mental processes that require skillful application of the knowledge to solve problems, make a decision, etc. </a:t>
            </a:r>
            <a:endParaRPr sz="4350" dirty="0">
              <a:latin typeface="Franklin Gothic Book" panose="020B0503020102020204" pitchFamily="34" charset="0"/>
            </a:endParaRPr>
          </a:p>
          <a:p>
            <a:pPr marL="0" indent="0">
              <a:spcBef>
                <a:spcPts val="1500"/>
              </a:spcBef>
              <a:buSzPts val="3600"/>
              <a:buNone/>
            </a:pPr>
            <a:endParaRPr sz="3750" dirty="0">
              <a:solidFill>
                <a:schemeClr val="dk1"/>
              </a:solidFill>
            </a:endParaRPr>
          </a:p>
          <a:p>
            <a:pPr marL="0" indent="0">
              <a:spcBef>
                <a:spcPts val="1500"/>
              </a:spcBef>
              <a:buSzPts val="3600"/>
              <a:buNone/>
            </a:pPr>
            <a:endParaRPr sz="3750" dirty="0">
              <a:solidFill>
                <a:schemeClr val="dk1"/>
              </a:solidFill>
              <a:latin typeface="Arial"/>
              <a:ea typeface="Arial"/>
              <a:cs typeface="Arial"/>
              <a:sym typeface="Arial"/>
            </a:endParaRPr>
          </a:p>
          <a:p>
            <a:pPr marL="0" indent="0">
              <a:spcBef>
                <a:spcPts val="1500"/>
              </a:spcBef>
              <a:buSzPts val="3600"/>
              <a:buNone/>
            </a:pPr>
            <a:endParaRPr sz="3750" dirty="0">
              <a:latin typeface="Arial"/>
              <a:ea typeface="Arial"/>
              <a:cs typeface="Arial"/>
              <a:sym typeface="Arial"/>
            </a:endParaRPr>
          </a:p>
        </p:txBody>
      </p:sp>
      <p:graphicFrame>
        <p:nvGraphicFramePr>
          <p:cNvPr id="2" name="Table 1">
            <a:extLst>
              <a:ext uri="{FF2B5EF4-FFF2-40B4-BE49-F238E27FC236}">
                <a16:creationId xmlns:a16="http://schemas.microsoft.com/office/drawing/2014/main" id="{49F4D0A8-78DC-5333-D162-E3FCAC339C1C}"/>
              </a:ext>
            </a:extLst>
          </p:cNvPr>
          <p:cNvGraphicFramePr>
            <a:graphicFrameLocks noGrp="1"/>
          </p:cNvGraphicFramePr>
          <p:nvPr>
            <p:extLst>
              <p:ext uri="{D42A27DB-BD31-4B8C-83A1-F6EECF244321}">
                <p14:modId xmlns:p14="http://schemas.microsoft.com/office/powerpoint/2010/main" val="3050861813"/>
              </p:ext>
            </p:extLst>
          </p:nvPr>
        </p:nvGraphicFramePr>
        <p:xfrm>
          <a:off x="4419599" y="3741420"/>
          <a:ext cx="13092543" cy="411480"/>
        </p:xfrm>
        <a:graphic>
          <a:graphicData uri="http://schemas.openxmlformats.org/drawingml/2006/table">
            <a:tbl>
              <a:tblPr firstRow="1" bandRow="1">
                <a:tableStyleId>{5C22544A-7EE6-4342-B048-85BDC9FD1C3A}</a:tableStyleId>
              </a:tblPr>
              <a:tblGrid>
                <a:gridCol w="13092543">
                  <a:extLst>
                    <a:ext uri="{9D8B030D-6E8A-4147-A177-3AD203B41FA5}">
                      <a16:colId xmlns:a16="http://schemas.microsoft.com/office/drawing/2014/main" val="2709287584"/>
                    </a:ext>
                  </a:extLst>
                </a:gridCol>
              </a:tblGrid>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100" b="0" u="none" strike="noStrike" cap="none" dirty="0">
                          <a:solidFill>
                            <a:schemeClr val="lt1"/>
                          </a:solidFill>
                        </a:rPr>
                        <a:t>Unpacking the Standard</a:t>
                      </a:r>
                      <a:endParaRPr lang="en-US" sz="2100" b="0" i="0" u="none" strike="noStrike" cap="none" dirty="0">
                        <a:solidFill>
                          <a:schemeClr val="lt1"/>
                        </a:solidFill>
                        <a:latin typeface="Calibri"/>
                        <a:ea typeface="Calibri"/>
                        <a:cs typeface="Calibri"/>
                        <a:sym typeface="Calibri"/>
                      </a:endParaRPr>
                    </a:p>
                  </a:txBody>
                  <a:tcPr>
                    <a:solidFill>
                      <a:srgbClr val="002060"/>
                    </a:solidFill>
                  </a:tcPr>
                </a:tc>
                <a:extLst>
                  <a:ext uri="{0D108BD9-81ED-4DB2-BD59-A6C34878D82A}">
                    <a16:rowId xmlns:a16="http://schemas.microsoft.com/office/drawing/2014/main" val="2326780213"/>
                  </a:ext>
                </a:extLst>
              </a:tr>
            </a:tbl>
          </a:graphicData>
        </a:graphic>
      </p:graphicFrame>
      <p:graphicFrame>
        <p:nvGraphicFramePr>
          <p:cNvPr id="3" name="Table 2">
            <a:extLst>
              <a:ext uri="{FF2B5EF4-FFF2-40B4-BE49-F238E27FC236}">
                <a16:creationId xmlns:a16="http://schemas.microsoft.com/office/drawing/2014/main" id="{6A7C2A19-A129-5F14-ADC9-EF05ED833C08}"/>
              </a:ext>
            </a:extLst>
          </p:cNvPr>
          <p:cNvGraphicFramePr>
            <a:graphicFrameLocks noGrp="1"/>
          </p:cNvGraphicFramePr>
          <p:nvPr>
            <p:extLst>
              <p:ext uri="{D42A27DB-BD31-4B8C-83A1-F6EECF244321}">
                <p14:modId xmlns:p14="http://schemas.microsoft.com/office/powerpoint/2010/main" val="1178190253"/>
              </p:ext>
            </p:extLst>
          </p:nvPr>
        </p:nvGraphicFramePr>
        <p:xfrm>
          <a:off x="457200" y="4152900"/>
          <a:ext cx="17054943" cy="4274851"/>
        </p:xfrm>
        <a:graphic>
          <a:graphicData uri="http://schemas.openxmlformats.org/drawingml/2006/table">
            <a:tbl>
              <a:tblPr firstRow="1">
                <a:noFill/>
              </a:tblPr>
              <a:tblGrid>
                <a:gridCol w="3964224">
                  <a:extLst>
                    <a:ext uri="{9D8B030D-6E8A-4147-A177-3AD203B41FA5}">
                      <a16:colId xmlns:a16="http://schemas.microsoft.com/office/drawing/2014/main" val="1490326505"/>
                    </a:ext>
                  </a:extLst>
                </a:gridCol>
                <a:gridCol w="4276641">
                  <a:extLst>
                    <a:ext uri="{9D8B030D-6E8A-4147-A177-3AD203B41FA5}">
                      <a16:colId xmlns:a16="http://schemas.microsoft.com/office/drawing/2014/main" val="3437488314"/>
                    </a:ext>
                  </a:extLst>
                </a:gridCol>
                <a:gridCol w="4411829">
                  <a:extLst>
                    <a:ext uri="{9D8B030D-6E8A-4147-A177-3AD203B41FA5}">
                      <a16:colId xmlns:a16="http://schemas.microsoft.com/office/drawing/2014/main" val="4100721497"/>
                    </a:ext>
                  </a:extLst>
                </a:gridCol>
                <a:gridCol w="4402249">
                  <a:extLst>
                    <a:ext uri="{9D8B030D-6E8A-4147-A177-3AD203B41FA5}">
                      <a16:colId xmlns:a16="http://schemas.microsoft.com/office/drawing/2014/main" val="704833720"/>
                    </a:ext>
                  </a:extLst>
                </a:gridCol>
              </a:tblGrid>
              <a:tr h="1027273">
                <a:tc>
                  <a:txBody>
                    <a:bodyPr/>
                    <a:lstStyle/>
                    <a:p>
                      <a:pPr>
                        <a:lnSpc>
                          <a:spcPct val="150000"/>
                        </a:lnSpc>
                      </a:pPr>
                      <a:r>
                        <a:rPr lang="en-US" dirty="0">
                          <a:solidFill>
                            <a:schemeClr val="bg1"/>
                          </a:solidFill>
                        </a:rPr>
                        <a:t>Standard</a:t>
                      </a:r>
                    </a:p>
                  </a:txBody>
                  <a:tcPr anchor="ctr">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dirty="0">
                          <a:solidFill>
                            <a:schemeClr val="lt1"/>
                          </a:solidFill>
                        </a:rPr>
                        <a:t>What Knowledge/Concepts/ Vocabulary do students need to know to reach this standard?</a:t>
                      </a:r>
                      <a:endParaRPr sz="2100" b="1" i="0" u="none" strike="noStrike" cap="none" dirty="0">
                        <a:solidFill>
                          <a:schemeClr val="lt1"/>
                        </a:solidFill>
                        <a:latin typeface="Calibri"/>
                        <a:ea typeface="Calibri"/>
                        <a:cs typeface="Calibri"/>
                        <a:sym typeface="Calibri"/>
                      </a:endParaRPr>
                    </a:p>
                  </a:txBody>
                  <a:tcPr marL="68588" marR="68588" marT="68588" marB="68588"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dirty="0">
                          <a:solidFill>
                            <a:schemeClr val="lt1"/>
                          </a:solidFill>
                        </a:rPr>
                        <a:t>What skills do students need to be able to do to reach this standard?   </a:t>
                      </a:r>
                      <a:endParaRPr sz="2100" b="1" i="0" u="none" strike="noStrike" cap="none" dirty="0">
                        <a:solidFill>
                          <a:schemeClr val="lt1"/>
                        </a:solidFill>
                        <a:latin typeface="Calibri"/>
                        <a:ea typeface="Calibri"/>
                        <a:cs typeface="Calibri"/>
                        <a:sym typeface="Calibri"/>
                      </a:endParaRPr>
                    </a:p>
                  </a:txBody>
                  <a:tcPr marL="68588" marR="68588" marT="68588" marB="68588"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dirty="0">
                          <a:solidFill>
                            <a:schemeClr val="lt1"/>
                          </a:solidFill>
                        </a:rPr>
                        <a:t>What level of proficiency do students need to be at in order to reach this standard? </a:t>
                      </a:r>
                      <a:endParaRPr sz="1800" b="0" i="0" u="none" strike="noStrike" cap="none" dirty="0">
                        <a:solidFill>
                          <a:schemeClr val="lt1"/>
                        </a:solidFill>
                        <a:latin typeface="Calibri"/>
                        <a:ea typeface="Calibri"/>
                        <a:cs typeface="Calibri"/>
                        <a:sym typeface="Calibri"/>
                      </a:endParaRPr>
                    </a:p>
                  </a:txBody>
                  <a:tcPr marL="68588" marR="68588" marT="68588" marB="68588"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extLst>
                  <a:ext uri="{0D108BD9-81ED-4DB2-BD59-A6C34878D82A}">
                    <a16:rowId xmlns:a16="http://schemas.microsoft.com/office/drawing/2014/main" val="3114949361"/>
                  </a:ext>
                </a:extLst>
              </a:tr>
              <a:tr h="317755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2900" b="1" dirty="0">
                          <a:solidFill>
                            <a:srgbClr val="3F3F3F"/>
                          </a:solidFill>
                        </a:rPr>
                        <a:t>2.E.KE.1 Provide examples of each of the factors of production in Kentucky. </a:t>
                      </a:r>
                      <a:endParaRPr sz="2900" b="1"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2900" b="1" dirty="0">
                        <a:solidFill>
                          <a:srgbClr val="3F3F3F"/>
                        </a:solidFill>
                      </a:endParaRPr>
                    </a:p>
                  </a:txBody>
                  <a:tcPr marL="68588" marR="68588" marT="68588" marB="68588"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3200" dirty="0">
                          <a:latin typeface="Calibri"/>
                          <a:ea typeface="Calibri"/>
                          <a:cs typeface="Calibri"/>
                          <a:sym typeface="Calibri"/>
                        </a:rPr>
                        <a:t>factors of production in Kentucky</a:t>
                      </a:r>
                    </a:p>
                    <a:p>
                      <a:pPr marL="0" marR="0" lvl="0" indent="0" algn="l" rtl="0">
                        <a:lnSpc>
                          <a:spcPct val="100000"/>
                        </a:lnSpc>
                        <a:spcBef>
                          <a:spcPts val="0"/>
                        </a:spcBef>
                        <a:spcAft>
                          <a:spcPts val="0"/>
                        </a:spcAft>
                        <a:buClr>
                          <a:srgbClr val="000000"/>
                        </a:buClr>
                        <a:buSzPts val="1400"/>
                        <a:buFont typeface="Arial"/>
                        <a:buNone/>
                      </a:pPr>
                      <a:r>
                        <a:rPr lang="en-US" sz="3200" b="0" dirty="0">
                          <a:latin typeface="Calibri"/>
                          <a:ea typeface="Calibri"/>
                          <a:cs typeface="Calibri"/>
                          <a:sym typeface="Calibri"/>
                        </a:rPr>
                        <a:t>Examples of </a:t>
                      </a:r>
                      <a:r>
                        <a:rPr lang="en-US" sz="3200" b="0"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land, labor, capital and entrepreneurial skills</a:t>
                      </a:r>
                      <a:endParaRPr lang="en-US" sz="3200" b="0" dirty="0">
                        <a:latin typeface="Calibri"/>
                        <a:ea typeface="Calibri"/>
                        <a:cs typeface="Calibri"/>
                        <a:sym typeface="Calibri"/>
                      </a:endParaRPr>
                    </a:p>
                  </a:txBody>
                  <a:tcPr marL="68588" marR="68588" marT="68588" marB="68588"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3200" b="1" i="0" u="none" strike="noStrike" cap="none" dirty="0">
                          <a:solidFill>
                            <a:schemeClr val="tx1"/>
                          </a:solidFill>
                          <a:latin typeface="Calibri"/>
                          <a:ea typeface="Calibri"/>
                          <a:cs typeface="Calibri"/>
                          <a:sym typeface="Calibri"/>
                        </a:rPr>
                        <a:t>Provide examples</a:t>
                      </a:r>
                      <a:endParaRPr sz="3200" b="1" i="0" u="none" strike="noStrike" cap="none" dirty="0">
                        <a:solidFill>
                          <a:schemeClr val="tx1"/>
                        </a:solidFill>
                        <a:latin typeface="Calibri"/>
                        <a:ea typeface="Calibri"/>
                        <a:cs typeface="Calibri"/>
                        <a:sym typeface="Calibri"/>
                      </a:endParaRPr>
                    </a:p>
                  </a:txBody>
                  <a:tcPr marL="68588" marR="68588" marT="68588" marB="68588"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800" b="0" i="0" u="none" strike="noStrike" cap="none" dirty="0">
                        <a:solidFill>
                          <a:schemeClr val="lt1"/>
                        </a:solidFill>
                        <a:latin typeface="Calibri"/>
                        <a:ea typeface="Calibri"/>
                        <a:cs typeface="Calibri"/>
                        <a:sym typeface="Calibri"/>
                      </a:endParaRPr>
                    </a:p>
                  </a:txBody>
                  <a:tcPr marL="68588" marR="68588" marT="68588" marB="68588"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896131960"/>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9"/>
          <p:cNvSpPr txBox="1">
            <a:spLocks noGrp="1"/>
          </p:cNvSpPr>
          <p:nvPr>
            <p:ph type="title"/>
          </p:nvPr>
        </p:nvSpPr>
        <p:spPr>
          <a:xfrm>
            <a:off x="96579" y="-8"/>
            <a:ext cx="17067600" cy="1981350"/>
          </a:xfrm>
          <a:prstGeom prst="rect">
            <a:avLst/>
          </a:prstGeom>
          <a:noFill/>
          <a:ln>
            <a:noFill/>
          </a:ln>
        </p:spPr>
        <p:txBody>
          <a:bodyPr spcFirstLastPara="1" wrap="square" lIns="137138" tIns="68550" rIns="137138" bIns="68550" anchor="t" anchorCtr="0">
            <a:noAutofit/>
          </a:bodyPr>
          <a:lstStyle/>
          <a:p>
            <a:pPr>
              <a:buClr>
                <a:srgbClr val="072B62"/>
              </a:buClr>
              <a:buSzPts val="3200"/>
            </a:pPr>
            <a:r>
              <a:rPr lang="en-US" sz="5400" dirty="0">
                <a:latin typeface="Franklin Gothic Medium" panose="020B0603020102020204" pitchFamily="34" charset="0"/>
              </a:rPr>
              <a:t>Step 4: What Level of Proficiency Do Students Need to Be at in Order to Reach This Standard? </a:t>
            </a:r>
            <a:endParaRPr sz="4800" dirty="0">
              <a:latin typeface="Franklin Gothic Medium" panose="020B0603020102020204" pitchFamily="34" charset="0"/>
            </a:endParaRPr>
          </a:p>
        </p:txBody>
      </p:sp>
      <p:sp>
        <p:nvSpPr>
          <p:cNvPr id="230" name="Google Shape;230;p49"/>
          <p:cNvSpPr txBox="1">
            <a:spLocks noGrp="1"/>
          </p:cNvSpPr>
          <p:nvPr>
            <p:ph type="body" idx="1"/>
          </p:nvPr>
        </p:nvSpPr>
        <p:spPr>
          <a:xfrm>
            <a:off x="241650" y="1562100"/>
            <a:ext cx="17804700" cy="6526800"/>
          </a:xfrm>
          <a:prstGeom prst="rect">
            <a:avLst/>
          </a:prstGeom>
          <a:noFill/>
          <a:ln>
            <a:noFill/>
          </a:ln>
        </p:spPr>
        <p:txBody>
          <a:bodyPr spcFirstLastPara="1" wrap="square" lIns="0" tIns="0" rIns="0" bIns="0" anchor="t" anchorCtr="0">
            <a:noAutofit/>
          </a:bodyPr>
          <a:lstStyle/>
          <a:p>
            <a:pPr marL="514350" indent="-504825">
              <a:spcBef>
                <a:spcPts val="1050"/>
              </a:spcBef>
              <a:buSzPts val="2300"/>
            </a:pPr>
            <a:r>
              <a:rPr lang="en-US" sz="3450" dirty="0">
                <a:latin typeface="Franklin Gothic Book" panose="020B0503020102020204" pitchFamily="34" charset="0"/>
              </a:rPr>
              <a:t>Look at the standard and identify what level of proficiency students will need to be at in order to reach this standard.</a:t>
            </a:r>
            <a:endParaRPr sz="4050" dirty="0">
              <a:latin typeface="Franklin Gothic Book" panose="020B0503020102020204" pitchFamily="34" charset="0"/>
            </a:endParaRPr>
          </a:p>
          <a:p>
            <a:pPr marL="514350" indent="-504825">
              <a:spcBef>
                <a:spcPts val="1050"/>
              </a:spcBef>
              <a:buSzPts val="2300"/>
            </a:pPr>
            <a:r>
              <a:rPr lang="en-US" sz="3450" dirty="0">
                <a:latin typeface="Franklin Gothic Book" panose="020B0503020102020204" pitchFamily="34" charset="0"/>
              </a:rPr>
              <a:t>One way to determine answers to this question is to look at the </a:t>
            </a:r>
            <a:r>
              <a:rPr lang="en-US" sz="3450" b="1" u="sng" dirty="0">
                <a:solidFill>
                  <a:schemeClr val="hlink"/>
                </a:solidFill>
                <a:latin typeface="Franklin Gothic Book" panose="020B0503020102020204" pitchFamily="34" charset="0"/>
                <a:hlinkClick r:id="rId3"/>
              </a:rPr>
              <a:t>Depth of Knowledge</a:t>
            </a:r>
            <a:r>
              <a:rPr lang="en-US" sz="3450" b="1" dirty="0">
                <a:latin typeface="Franklin Gothic Book" panose="020B0503020102020204" pitchFamily="34" charset="0"/>
              </a:rPr>
              <a:t>.</a:t>
            </a:r>
            <a:endParaRPr sz="3450" b="1" dirty="0">
              <a:latin typeface="Franklin Gothic Book" panose="020B0503020102020204" pitchFamily="34" charset="0"/>
            </a:endParaRPr>
          </a:p>
        </p:txBody>
      </p:sp>
      <p:graphicFrame>
        <p:nvGraphicFramePr>
          <p:cNvPr id="2" name="Table 1">
            <a:extLst>
              <a:ext uri="{FF2B5EF4-FFF2-40B4-BE49-F238E27FC236}">
                <a16:creationId xmlns:a16="http://schemas.microsoft.com/office/drawing/2014/main" id="{866C078D-3CA5-D7DC-FEF5-8455889CF2A9}"/>
              </a:ext>
            </a:extLst>
          </p:cNvPr>
          <p:cNvGraphicFramePr>
            <a:graphicFrameLocks noGrp="1"/>
          </p:cNvGraphicFramePr>
          <p:nvPr>
            <p:extLst>
              <p:ext uri="{D42A27DB-BD31-4B8C-83A1-F6EECF244321}">
                <p14:modId xmlns:p14="http://schemas.microsoft.com/office/powerpoint/2010/main" val="2344194891"/>
              </p:ext>
            </p:extLst>
          </p:nvPr>
        </p:nvGraphicFramePr>
        <p:xfrm>
          <a:off x="4571999" y="3814049"/>
          <a:ext cx="13099471" cy="411480"/>
        </p:xfrm>
        <a:graphic>
          <a:graphicData uri="http://schemas.openxmlformats.org/drawingml/2006/table">
            <a:tbl>
              <a:tblPr firstRow="1" bandRow="1">
                <a:tableStyleId>{5C22544A-7EE6-4342-B048-85BDC9FD1C3A}</a:tableStyleId>
              </a:tblPr>
              <a:tblGrid>
                <a:gridCol w="13099471">
                  <a:extLst>
                    <a:ext uri="{9D8B030D-6E8A-4147-A177-3AD203B41FA5}">
                      <a16:colId xmlns:a16="http://schemas.microsoft.com/office/drawing/2014/main" val="2709287584"/>
                    </a:ext>
                  </a:extLst>
                </a:gridCol>
              </a:tblGrid>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100" b="0" u="none" strike="noStrike" cap="none" dirty="0">
                          <a:solidFill>
                            <a:schemeClr val="lt1"/>
                          </a:solidFill>
                        </a:rPr>
                        <a:t>Unpacking the Standard</a:t>
                      </a:r>
                      <a:endParaRPr lang="en-US" sz="2100" b="0" i="0" u="none" strike="noStrike" cap="none" dirty="0">
                        <a:solidFill>
                          <a:schemeClr val="lt1"/>
                        </a:solidFill>
                        <a:latin typeface="Calibri"/>
                        <a:ea typeface="Calibri"/>
                        <a:cs typeface="Calibri"/>
                        <a:sym typeface="Calibri"/>
                      </a:endParaRPr>
                    </a:p>
                  </a:txBody>
                  <a:tcPr>
                    <a:solidFill>
                      <a:srgbClr val="002060"/>
                    </a:solidFill>
                  </a:tcPr>
                </a:tc>
                <a:extLst>
                  <a:ext uri="{0D108BD9-81ED-4DB2-BD59-A6C34878D82A}">
                    <a16:rowId xmlns:a16="http://schemas.microsoft.com/office/drawing/2014/main" val="2326780213"/>
                  </a:ext>
                </a:extLst>
              </a:tr>
            </a:tbl>
          </a:graphicData>
        </a:graphic>
      </p:graphicFrame>
      <p:graphicFrame>
        <p:nvGraphicFramePr>
          <p:cNvPr id="3" name="Table 2">
            <a:extLst>
              <a:ext uri="{FF2B5EF4-FFF2-40B4-BE49-F238E27FC236}">
                <a16:creationId xmlns:a16="http://schemas.microsoft.com/office/drawing/2014/main" id="{E6256E30-9F2D-5C8F-8998-207F19C065A2}"/>
              </a:ext>
            </a:extLst>
          </p:cNvPr>
          <p:cNvGraphicFramePr>
            <a:graphicFrameLocks noGrp="1"/>
          </p:cNvGraphicFramePr>
          <p:nvPr>
            <p:extLst>
              <p:ext uri="{D42A27DB-BD31-4B8C-83A1-F6EECF244321}">
                <p14:modId xmlns:p14="http://schemas.microsoft.com/office/powerpoint/2010/main" val="3165744948"/>
              </p:ext>
            </p:extLst>
          </p:nvPr>
        </p:nvGraphicFramePr>
        <p:xfrm>
          <a:off x="616528" y="4229100"/>
          <a:ext cx="17054943" cy="4274851"/>
        </p:xfrm>
        <a:graphic>
          <a:graphicData uri="http://schemas.openxmlformats.org/drawingml/2006/table">
            <a:tbl>
              <a:tblPr firstRow="1">
                <a:noFill/>
              </a:tblPr>
              <a:tblGrid>
                <a:gridCol w="3964224">
                  <a:extLst>
                    <a:ext uri="{9D8B030D-6E8A-4147-A177-3AD203B41FA5}">
                      <a16:colId xmlns:a16="http://schemas.microsoft.com/office/drawing/2014/main" val="2182098585"/>
                    </a:ext>
                  </a:extLst>
                </a:gridCol>
                <a:gridCol w="4276641">
                  <a:extLst>
                    <a:ext uri="{9D8B030D-6E8A-4147-A177-3AD203B41FA5}">
                      <a16:colId xmlns:a16="http://schemas.microsoft.com/office/drawing/2014/main" val="1011172864"/>
                    </a:ext>
                  </a:extLst>
                </a:gridCol>
                <a:gridCol w="4411829">
                  <a:extLst>
                    <a:ext uri="{9D8B030D-6E8A-4147-A177-3AD203B41FA5}">
                      <a16:colId xmlns:a16="http://schemas.microsoft.com/office/drawing/2014/main" val="2743080209"/>
                    </a:ext>
                  </a:extLst>
                </a:gridCol>
                <a:gridCol w="4402249">
                  <a:extLst>
                    <a:ext uri="{9D8B030D-6E8A-4147-A177-3AD203B41FA5}">
                      <a16:colId xmlns:a16="http://schemas.microsoft.com/office/drawing/2014/main" val="1749533065"/>
                    </a:ext>
                  </a:extLst>
                </a:gridCol>
              </a:tblGrid>
              <a:tr h="1027273">
                <a:tc>
                  <a:txBody>
                    <a:bodyPr/>
                    <a:lstStyle/>
                    <a:p>
                      <a:pPr>
                        <a:lnSpc>
                          <a:spcPct val="150000"/>
                        </a:lnSpc>
                      </a:pPr>
                      <a:r>
                        <a:rPr lang="en-US" dirty="0">
                          <a:solidFill>
                            <a:schemeClr val="bg1"/>
                          </a:solidFill>
                        </a:rPr>
                        <a:t>Standard</a:t>
                      </a:r>
                    </a:p>
                  </a:txBody>
                  <a:tcPr anchor="ctr">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dirty="0">
                          <a:solidFill>
                            <a:schemeClr val="lt1"/>
                          </a:solidFill>
                        </a:rPr>
                        <a:t>What Knowledge/Concepts/ Vocabulary do students need to know to reach this standard?</a:t>
                      </a:r>
                      <a:endParaRPr sz="2100" b="1" i="0" u="none" strike="noStrike" cap="none" dirty="0">
                        <a:solidFill>
                          <a:schemeClr val="lt1"/>
                        </a:solidFill>
                        <a:latin typeface="Calibri"/>
                        <a:ea typeface="Calibri"/>
                        <a:cs typeface="Calibri"/>
                        <a:sym typeface="Calibri"/>
                      </a:endParaRPr>
                    </a:p>
                  </a:txBody>
                  <a:tcPr marL="68588" marR="68588" marT="68588" marB="68588"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dirty="0">
                          <a:solidFill>
                            <a:schemeClr val="lt1"/>
                          </a:solidFill>
                        </a:rPr>
                        <a:t>What skills do students need to be able to do to reach this standard?   </a:t>
                      </a:r>
                      <a:endParaRPr sz="2100" b="1" i="0" u="none" strike="noStrike" cap="none" dirty="0">
                        <a:solidFill>
                          <a:schemeClr val="lt1"/>
                        </a:solidFill>
                        <a:latin typeface="Calibri"/>
                        <a:ea typeface="Calibri"/>
                        <a:cs typeface="Calibri"/>
                        <a:sym typeface="Calibri"/>
                      </a:endParaRPr>
                    </a:p>
                  </a:txBody>
                  <a:tcPr marL="68588" marR="68588" marT="68588" marB="68588"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dirty="0">
                          <a:solidFill>
                            <a:schemeClr val="lt1"/>
                          </a:solidFill>
                        </a:rPr>
                        <a:t>What level of proficiency do students need to be at in order to reach this standard? </a:t>
                      </a:r>
                      <a:endParaRPr sz="1800" b="0" i="0" u="none" strike="noStrike" cap="none" dirty="0">
                        <a:solidFill>
                          <a:schemeClr val="lt1"/>
                        </a:solidFill>
                        <a:latin typeface="Calibri"/>
                        <a:ea typeface="Calibri"/>
                        <a:cs typeface="Calibri"/>
                        <a:sym typeface="Calibri"/>
                      </a:endParaRPr>
                    </a:p>
                  </a:txBody>
                  <a:tcPr marL="68588" marR="68588" marT="68588" marB="68588"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extLst>
                  <a:ext uri="{0D108BD9-81ED-4DB2-BD59-A6C34878D82A}">
                    <a16:rowId xmlns:a16="http://schemas.microsoft.com/office/drawing/2014/main" val="1165045994"/>
                  </a:ext>
                </a:extLst>
              </a:tr>
              <a:tr h="317755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2900" b="1" dirty="0">
                          <a:solidFill>
                            <a:srgbClr val="3F3F3F"/>
                          </a:solidFill>
                        </a:rPr>
                        <a:t>2.E.KE.1 Provide examples of each of the factors of production in Kentucky. </a:t>
                      </a:r>
                      <a:endParaRPr sz="2900" b="1"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2900" b="1" dirty="0">
                        <a:solidFill>
                          <a:srgbClr val="3F3F3F"/>
                        </a:solidFill>
                      </a:endParaRPr>
                    </a:p>
                  </a:txBody>
                  <a:tcPr marL="68588" marR="68588" marT="68588" marB="68588"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3200" dirty="0">
                          <a:latin typeface="Calibri"/>
                          <a:ea typeface="Calibri"/>
                          <a:cs typeface="Calibri"/>
                          <a:sym typeface="Calibri"/>
                        </a:rPr>
                        <a:t>factors of production in Kentucky</a:t>
                      </a:r>
                    </a:p>
                    <a:p>
                      <a:pPr marL="0" marR="0" lvl="0" indent="0" algn="l" rtl="0">
                        <a:lnSpc>
                          <a:spcPct val="100000"/>
                        </a:lnSpc>
                        <a:spcBef>
                          <a:spcPts val="0"/>
                        </a:spcBef>
                        <a:spcAft>
                          <a:spcPts val="0"/>
                        </a:spcAft>
                        <a:buClr>
                          <a:srgbClr val="000000"/>
                        </a:buClr>
                        <a:buSzPts val="1400"/>
                        <a:buFont typeface="Arial"/>
                        <a:buNone/>
                      </a:pPr>
                      <a:r>
                        <a:rPr lang="en-US" sz="3200" b="0" dirty="0">
                          <a:latin typeface="Calibri"/>
                          <a:ea typeface="Calibri"/>
                          <a:cs typeface="Calibri"/>
                          <a:sym typeface="Calibri"/>
                        </a:rPr>
                        <a:t>Examples of </a:t>
                      </a:r>
                      <a:r>
                        <a:rPr lang="en-US" sz="3200" b="0" dirty="0">
                          <a:latin typeface="Calibri"/>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land, labor, capital and entrepreneurial skills</a:t>
                      </a:r>
                      <a:endParaRPr lang="en-US" sz="3200" b="0" dirty="0">
                        <a:latin typeface="Calibri"/>
                        <a:ea typeface="Calibri"/>
                        <a:cs typeface="Calibri"/>
                        <a:sym typeface="Calibri"/>
                      </a:endParaRPr>
                    </a:p>
                  </a:txBody>
                  <a:tcPr marL="68588" marR="68588" marT="68588" marB="68588"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3200" b="0" i="0" u="none" strike="noStrike" cap="none" dirty="0">
                          <a:solidFill>
                            <a:schemeClr val="tx1"/>
                          </a:solidFill>
                          <a:latin typeface="Calibri"/>
                          <a:ea typeface="Calibri"/>
                          <a:cs typeface="Calibri"/>
                          <a:sym typeface="Calibri"/>
                        </a:rPr>
                        <a:t>Provide examples</a:t>
                      </a:r>
                      <a:endParaRPr sz="3200" b="0" i="0" u="none" strike="noStrike" cap="none" dirty="0">
                        <a:solidFill>
                          <a:schemeClr val="tx1"/>
                        </a:solidFill>
                        <a:latin typeface="Calibri"/>
                        <a:ea typeface="Calibri"/>
                        <a:cs typeface="Calibri"/>
                        <a:sym typeface="Calibri"/>
                      </a:endParaRPr>
                    </a:p>
                  </a:txBody>
                  <a:tcPr marL="68588" marR="68588" marT="68588" marB="68588"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3200" b="1" i="0" u="none" strike="noStrike" cap="none" dirty="0">
                          <a:solidFill>
                            <a:schemeClr val="tx1"/>
                          </a:solidFill>
                          <a:latin typeface="Calibri"/>
                          <a:ea typeface="Calibri"/>
                          <a:cs typeface="Calibri"/>
                          <a:sym typeface="Calibri"/>
                        </a:rPr>
                        <a:t>Level 1</a:t>
                      </a:r>
                      <a:endParaRPr sz="3200" b="1" i="0" u="none" strike="noStrike" cap="none" dirty="0">
                        <a:solidFill>
                          <a:schemeClr val="tx1"/>
                        </a:solidFill>
                        <a:latin typeface="Calibri"/>
                        <a:ea typeface="Calibri"/>
                        <a:cs typeface="Calibri"/>
                        <a:sym typeface="Calibri"/>
                      </a:endParaRPr>
                    </a:p>
                  </a:txBody>
                  <a:tcPr marL="68588" marR="68588" marT="68588" marB="68588"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19015407"/>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b97e3c4ae1_0_0"/>
          <p:cNvSpPr txBox="1">
            <a:spLocks noGrp="1"/>
          </p:cNvSpPr>
          <p:nvPr>
            <p:ph type="ctrTitle"/>
          </p:nvPr>
        </p:nvSpPr>
        <p:spPr>
          <a:xfrm>
            <a:off x="3892799" y="1995150"/>
            <a:ext cx="14017050" cy="2469600"/>
          </a:xfrm>
          <a:prstGeom prst="rect">
            <a:avLst/>
          </a:prstGeom>
          <a:noFill/>
          <a:ln>
            <a:noFill/>
          </a:ln>
        </p:spPr>
        <p:txBody>
          <a:bodyPr spcFirstLastPara="1" wrap="square" lIns="137138" tIns="68550" rIns="137138" bIns="68550" anchor="b" anchorCtr="0">
            <a:noAutofit/>
          </a:bodyPr>
          <a:lstStyle/>
          <a:p>
            <a:pPr algn="l">
              <a:buClr>
                <a:srgbClr val="072B62"/>
              </a:buClr>
              <a:buSzPts val="5400"/>
            </a:pPr>
            <a:r>
              <a:rPr lang="en-US" sz="7950" dirty="0">
                <a:latin typeface="Franklin Gothic Medium" panose="020B0603020102020204" pitchFamily="34" charset="0"/>
              </a:rPr>
              <a:t>What do the </a:t>
            </a:r>
            <a:r>
              <a:rPr lang="en-US" sz="7950" i="1" dirty="0">
                <a:latin typeface="Franklin Gothic Medium" panose="020B0603020102020204" pitchFamily="34" charset="0"/>
              </a:rPr>
              <a:t>KAS for Social Studies</a:t>
            </a:r>
            <a:r>
              <a:rPr lang="en-US" sz="7950" dirty="0">
                <a:latin typeface="Franklin Gothic Medium" panose="020B0603020102020204" pitchFamily="34" charset="0"/>
              </a:rPr>
              <a:t> look like in practice?</a:t>
            </a:r>
            <a:endParaRPr sz="7950" dirty="0">
              <a:latin typeface="Franklin Gothic Medium" panose="020B0603020102020204" pitchFamily="34" charset="0"/>
            </a:endParaRPr>
          </a:p>
        </p:txBody>
      </p:sp>
      <p:sp>
        <p:nvSpPr>
          <p:cNvPr id="241" name="Google Shape;241;g2b97e3c4ae1_0_0"/>
          <p:cNvSpPr txBox="1"/>
          <p:nvPr/>
        </p:nvSpPr>
        <p:spPr>
          <a:xfrm>
            <a:off x="4557413" y="4711913"/>
            <a:ext cx="12888000" cy="1431100"/>
          </a:xfrm>
          <a:prstGeom prst="rect">
            <a:avLst/>
          </a:prstGeom>
          <a:noFill/>
          <a:ln>
            <a:noFill/>
          </a:ln>
        </p:spPr>
        <p:txBody>
          <a:bodyPr spcFirstLastPara="1" wrap="square" lIns="137138" tIns="68550" rIns="137138" bIns="68550" anchor="t" anchorCtr="0">
            <a:spAutoFit/>
          </a:bodyPr>
          <a:lstStyle/>
          <a:p>
            <a:pPr indent="685800" algn="ctr" defTabSz="1371600">
              <a:buClr>
                <a:srgbClr val="000000"/>
              </a:buClr>
              <a:buSzPts val="2800"/>
            </a:pPr>
            <a:r>
              <a:rPr lang="en-US" sz="4200" b="1" kern="0">
                <a:solidFill>
                  <a:srgbClr val="3A757A"/>
                </a:solidFill>
                <a:latin typeface="Libre Franklin"/>
                <a:ea typeface="Libre Franklin"/>
                <a:cs typeface="Libre Franklin"/>
                <a:sym typeface="Libre Franklin"/>
              </a:rPr>
              <a:t>Topic Focus:</a:t>
            </a:r>
            <a:r>
              <a:rPr lang="en-US" sz="4200" kern="0">
                <a:solidFill>
                  <a:srgbClr val="3A757A"/>
                </a:solidFill>
                <a:latin typeface="Libre Franklin Medium"/>
                <a:ea typeface="Libre Franklin Medium"/>
                <a:cs typeface="Libre Franklin Medium"/>
                <a:sym typeface="Libre Franklin Medium"/>
              </a:rPr>
              <a:t> Grade 2 Kentucky Economics</a:t>
            </a:r>
            <a:endParaRPr sz="4200" kern="0">
              <a:solidFill>
                <a:srgbClr val="3A757A"/>
              </a:solidFill>
              <a:latin typeface="Libre Franklin Medium"/>
              <a:ea typeface="Libre Franklin Medium"/>
              <a:cs typeface="Libre Franklin Medium"/>
              <a:sym typeface="Libre Franklin Medium"/>
            </a:endParaRPr>
          </a:p>
          <a:p>
            <a:pPr defTabSz="1371600">
              <a:buClr>
                <a:srgbClr val="000000"/>
              </a:buClr>
              <a:buSzPts val="2800"/>
            </a:pPr>
            <a:endParaRPr sz="4200" kern="0">
              <a:solidFill>
                <a:srgbClr val="3A757A"/>
              </a:solidFill>
              <a:latin typeface="Libre Franklin Medium"/>
              <a:ea typeface="Libre Franklin Medium"/>
              <a:cs typeface="Libre Franklin Medium"/>
              <a:sym typeface="Libre Franklin Medium"/>
            </a:endParaRPr>
          </a:p>
        </p:txBody>
      </p:sp>
      <p:pic>
        <p:nvPicPr>
          <p:cNvPr id="242" name="Google Shape;242;g2b97e3c4ae1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132463" y="5890013"/>
            <a:ext cx="4639950" cy="2167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E51"/>
        </a:solidFill>
        <a:effectLst/>
      </p:bgPr>
    </p:bg>
    <p:spTree>
      <p:nvGrpSpPr>
        <p:cNvPr id="1" name=""/>
        <p:cNvGrpSpPr/>
        <p:nvPr/>
      </p:nvGrpSpPr>
      <p:grpSpPr>
        <a:xfrm>
          <a:off x="0" y="0"/>
          <a:ext cx="0" cy="0"/>
          <a:chOff x="0" y="0"/>
          <a:chExt cx="0" cy="0"/>
        </a:xfrm>
      </p:grpSpPr>
      <p:sp>
        <p:nvSpPr>
          <p:cNvPr id="2" name="Freeform 2" descr="Logo  Description automatically generated with medium confidence"/>
          <p:cNvSpPr/>
          <p:nvPr/>
        </p:nvSpPr>
        <p:spPr>
          <a:xfrm>
            <a:off x="5822156" y="528638"/>
            <a:ext cx="6643688" cy="2560252"/>
          </a:xfrm>
          <a:custGeom>
            <a:avLst/>
            <a:gdLst/>
            <a:ahLst/>
            <a:cxnLst/>
            <a:rect l="l" t="t" r="r" b="b"/>
            <a:pathLst>
              <a:path w="6643688" h="2560252">
                <a:moveTo>
                  <a:pt x="0" y="0"/>
                </a:moveTo>
                <a:lnTo>
                  <a:pt x="6643687" y="0"/>
                </a:lnTo>
                <a:lnTo>
                  <a:pt x="6643687" y="2560252"/>
                </a:lnTo>
                <a:lnTo>
                  <a:pt x="0" y="2560252"/>
                </a:lnTo>
                <a:lnTo>
                  <a:pt x="0" y="0"/>
                </a:lnTo>
                <a:close/>
              </a:path>
            </a:pathLst>
          </a:custGeom>
          <a:blipFill>
            <a:blip r:embed="rId3"/>
            <a:stretch>
              <a:fillRect t="-54647" b="-39958"/>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4" name="Freeform 4"/>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6D68"/>
            </a:solidFill>
          </p:spPr>
          <p:txBody>
            <a:bodyPr/>
            <a:lstStyle/>
            <a:p>
              <a:endParaRPr lang="en-US"/>
            </a:p>
          </p:txBody>
        </p:sp>
      </p:grpSp>
      <p:sp>
        <p:nvSpPr>
          <p:cNvPr id="5" name="TextBox 5"/>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FFFFFF"/>
                </a:solidFill>
                <a:latin typeface="Calibri (MS)"/>
                <a:ea typeface="Calibri (MS)"/>
                <a:cs typeface="Calibri (MS)"/>
                <a:sym typeface="Calibri (MS)"/>
              </a:rPr>
              <a:t>100 West Broadway</a:t>
            </a:r>
          </a:p>
          <a:p>
            <a:pPr algn="l">
              <a:lnSpc>
                <a:spcPts val="2520"/>
              </a:lnSpc>
            </a:pPr>
            <a:r>
              <a:rPr lang="en-US" sz="2100" spc="19">
                <a:solidFill>
                  <a:srgbClr val="FFFFFF"/>
                </a:solidFill>
                <a:latin typeface="Calibri (MS)"/>
                <a:ea typeface="Calibri (MS)"/>
                <a:cs typeface="Calibri (MS)"/>
                <a:sym typeface="Calibri (MS)"/>
              </a:rPr>
              <a:t>Frankfort, KY 40601</a:t>
            </a:r>
          </a:p>
        </p:txBody>
      </p:sp>
      <p:sp>
        <p:nvSpPr>
          <p:cNvPr id="6" name="TextBox 6"/>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FFFFFF"/>
                </a:solidFill>
                <a:latin typeface="Calibri (MS)"/>
                <a:ea typeface="Calibri (MS)"/>
                <a:cs typeface="Calibri (MS)"/>
                <a:sym typeface="Calibri (MS)"/>
              </a:rPr>
              <a:t>history.ky.gov</a:t>
            </a:r>
          </a:p>
          <a:p>
            <a:pPr algn="r">
              <a:lnSpc>
                <a:spcPts val="2520"/>
              </a:lnSpc>
            </a:pPr>
            <a:r>
              <a:rPr lang="en-US" sz="2100" spc="19">
                <a:solidFill>
                  <a:srgbClr val="FFFFFF"/>
                </a:solidFill>
                <a:latin typeface="Calibri (MS)"/>
                <a:ea typeface="Calibri (MS)"/>
                <a:cs typeface="Calibri (MS)"/>
                <a:sym typeface="Calibri (MS)"/>
              </a:rPr>
              <a:t>(502) 564-1792</a:t>
            </a:r>
          </a:p>
        </p:txBody>
      </p:sp>
      <p:sp>
        <p:nvSpPr>
          <p:cNvPr id="7" name="Freeform 7">
            <a:extLst>
              <a:ext uri="{C183D7F6-B498-43B3-948B-1728B52AA6E4}">
                <adec:decorative xmlns:adec="http://schemas.microsoft.com/office/drawing/2017/decorative" val="1"/>
              </a:ext>
            </a:extLst>
          </p:cNvPr>
          <p:cNvSpPr/>
          <p:nvPr/>
        </p:nvSpPr>
        <p:spPr>
          <a:xfrm>
            <a:off x="10187622" y="8989191"/>
            <a:ext cx="1868733" cy="1213892"/>
          </a:xfrm>
          <a:custGeom>
            <a:avLst/>
            <a:gdLst/>
            <a:ahLst/>
            <a:cxnLst/>
            <a:rect l="l" t="t" r="r" b="b"/>
            <a:pathLst>
              <a:path w="1868733" h="1213892">
                <a:moveTo>
                  <a:pt x="0" y="0"/>
                </a:moveTo>
                <a:lnTo>
                  <a:pt x="1868733" y="0"/>
                </a:lnTo>
                <a:lnTo>
                  <a:pt x="1868733" y="1213891"/>
                </a:lnTo>
                <a:lnTo>
                  <a:pt x="0" y="1213891"/>
                </a:lnTo>
                <a:lnTo>
                  <a:pt x="0" y="0"/>
                </a:lnTo>
                <a:close/>
              </a:path>
            </a:pathLst>
          </a:custGeom>
          <a:blipFill>
            <a:blip r:embed="rId4"/>
            <a:stretch>
              <a:fillRect t="-15227" r="-36486" b="-24830"/>
            </a:stretch>
          </a:blipFill>
        </p:spPr>
        <p:txBody>
          <a:bodyPr/>
          <a:lstStyle/>
          <a:p>
            <a:endParaRPr lang="en-US"/>
          </a:p>
        </p:txBody>
      </p:sp>
      <p:sp>
        <p:nvSpPr>
          <p:cNvPr id="8" name="Freeform 8">
            <a:extLst>
              <a:ext uri="{C183D7F6-B498-43B3-948B-1728B52AA6E4}">
                <adec:decorative xmlns:adec="http://schemas.microsoft.com/office/drawing/2017/decorative" val="1"/>
              </a:ext>
            </a:extLst>
          </p:cNvPr>
          <p:cNvSpPr/>
          <p:nvPr/>
        </p:nvSpPr>
        <p:spPr>
          <a:xfrm>
            <a:off x="6460485" y="8989191"/>
            <a:ext cx="1868733" cy="1212291"/>
          </a:xfrm>
          <a:custGeom>
            <a:avLst/>
            <a:gdLst/>
            <a:ahLst/>
            <a:cxnLst/>
            <a:rect l="l" t="t" r="r" b="b"/>
            <a:pathLst>
              <a:path w="1868733" h="1212291">
                <a:moveTo>
                  <a:pt x="0" y="0"/>
                </a:moveTo>
                <a:lnTo>
                  <a:pt x="1868733" y="0"/>
                </a:lnTo>
                <a:lnTo>
                  <a:pt x="1868733" y="1212291"/>
                </a:lnTo>
                <a:lnTo>
                  <a:pt x="0" y="1212291"/>
                </a:lnTo>
                <a:lnTo>
                  <a:pt x="0" y="0"/>
                </a:lnTo>
                <a:close/>
              </a:path>
            </a:pathLst>
          </a:custGeom>
          <a:blipFill>
            <a:blip r:embed="rId5"/>
            <a:stretch>
              <a:fillRect l="-26841" t="-31837" r="-18420" b="-17443"/>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a:off x="8418306" y="8994567"/>
            <a:ext cx="1680228" cy="1208517"/>
          </a:xfrm>
          <a:custGeom>
            <a:avLst/>
            <a:gdLst/>
            <a:ahLst/>
            <a:cxnLst/>
            <a:rect l="l" t="t" r="r" b="b"/>
            <a:pathLst>
              <a:path w="1680228" h="1208517">
                <a:moveTo>
                  <a:pt x="0" y="0"/>
                </a:moveTo>
                <a:lnTo>
                  <a:pt x="1680228" y="0"/>
                </a:lnTo>
                <a:lnTo>
                  <a:pt x="1680228" y="1208517"/>
                </a:lnTo>
                <a:lnTo>
                  <a:pt x="0" y="1208517"/>
                </a:lnTo>
                <a:lnTo>
                  <a:pt x="0" y="0"/>
                </a:lnTo>
                <a:close/>
              </a:path>
            </a:pathLst>
          </a:custGeom>
          <a:blipFill>
            <a:blip r:embed="rId6"/>
            <a:stretch>
              <a:fillRect l="-8154" t="-10574" r="-19920" b="-8135"/>
            </a:stretch>
          </a:blipFill>
        </p:spPr>
        <p:txBody>
          <a:bodyPr/>
          <a:lstStyle/>
          <a:p>
            <a:endParaRPr lang="en-US"/>
          </a:p>
        </p:txBody>
      </p:sp>
      <p:sp>
        <p:nvSpPr>
          <p:cNvPr id="10" name="TextBox 10"/>
          <p:cNvSpPr txBox="1">
            <a:spLocks noGrp="1"/>
          </p:cNvSpPr>
          <p:nvPr>
            <p:ph type="title" idx="4294967295"/>
          </p:nvPr>
        </p:nvSpPr>
        <p:spPr>
          <a:xfrm>
            <a:off x="1951635" y="3834878"/>
            <a:ext cx="14613570" cy="42538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479"/>
              </a:lnSpc>
              <a:spcBef>
                <a:spcPts val="0"/>
              </a:spcBef>
              <a:spcAft>
                <a:spcPts val="0"/>
              </a:spcAft>
              <a:buClrTx/>
              <a:buSzTx/>
              <a:buFontTx/>
              <a:buNone/>
              <a:tabLst/>
              <a:defRPr/>
            </a:pPr>
            <a:r>
              <a:rPr kumimoji="0" lang="en-US" sz="5999" b="1" i="0" u="none" strike="noStrike" kern="1200" cap="none" spc="53" normalizeH="0" baseline="0" noProof="0" dirty="0">
                <a:ln>
                  <a:noFill/>
                </a:ln>
                <a:solidFill>
                  <a:srgbClr val="FFFFFF"/>
                </a:solidFill>
                <a:effectLst/>
                <a:uLnTx/>
                <a:uFillTx/>
                <a:latin typeface="Calibri (MS) Bold"/>
                <a:ea typeface="Calibri (MS) Bold"/>
                <a:cs typeface="Calibri (MS) Bold"/>
                <a:sym typeface="Calibri (MS) Bold"/>
              </a:rPr>
              <a:t>Grade 2 Learning Experience:</a:t>
            </a:r>
          </a:p>
          <a:p>
            <a:pPr marL="0" marR="0" lvl="0" indent="0" algn="ctr" defTabSz="914400" rtl="0" eaLnBrk="1" fontAlgn="auto" latinLnBrk="0" hangingPunct="1">
              <a:lnSpc>
                <a:spcPts val="6479"/>
              </a:lnSpc>
              <a:spcBef>
                <a:spcPts val="0"/>
              </a:spcBef>
              <a:spcAft>
                <a:spcPts val="0"/>
              </a:spcAft>
              <a:buClrTx/>
              <a:buSzTx/>
              <a:buFontTx/>
              <a:buNone/>
              <a:tabLst/>
              <a:defRPr/>
            </a:pPr>
            <a:endParaRPr kumimoji="0" lang="en-US" sz="5999" b="1" i="0" u="none" strike="noStrike" kern="1200" cap="none" spc="53" normalizeH="0" baseline="0" noProof="0" dirty="0">
              <a:ln>
                <a:noFill/>
              </a:ln>
              <a:solidFill>
                <a:srgbClr val="FFFFFF"/>
              </a:solidFill>
              <a:effectLst/>
              <a:uLnTx/>
              <a:uFillTx/>
              <a:latin typeface="Calibri (MS) Bold"/>
              <a:ea typeface="Calibri (MS) Bold"/>
              <a:cs typeface="Calibri (MS) Bold"/>
              <a:sym typeface="Calibri (MS) Bold"/>
            </a:endParaRPr>
          </a:p>
          <a:p>
            <a:pPr marL="0" marR="0" lvl="0" indent="0" algn="ctr" defTabSz="914400" rtl="0" eaLnBrk="1" fontAlgn="auto" latinLnBrk="0" hangingPunct="1">
              <a:lnSpc>
                <a:spcPts val="6479"/>
              </a:lnSpc>
              <a:spcBef>
                <a:spcPts val="0"/>
              </a:spcBef>
              <a:spcAft>
                <a:spcPts val="0"/>
              </a:spcAft>
              <a:buClrTx/>
              <a:buSzTx/>
              <a:buFontTx/>
              <a:buNone/>
              <a:tabLst/>
              <a:defRPr/>
            </a:pPr>
            <a:endParaRPr kumimoji="0" lang="en-US" sz="5999" b="1" i="0" u="none" strike="noStrike" kern="1200" cap="none" spc="53" normalizeH="0" baseline="0" noProof="0" dirty="0">
              <a:ln>
                <a:noFill/>
              </a:ln>
              <a:solidFill>
                <a:srgbClr val="FFFFFF"/>
              </a:solidFill>
              <a:effectLst/>
              <a:uLnTx/>
              <a:uFillTx/>
              <a:latin typeface="Calibri (MS) Bold"/>
              <a:ea typeface="Calibri (MS) Bold"/>
              <a:cs typeface="Calibri (MS) Bold"/>
              <a:sym typeface="Calibri (MS) Bold"/>
            </a:endParaRPr>
          </a:p>
          <a:p>
            <a:pPr marL="0" marR="0" lvl="0" indent="0" algn="ctr" defTabSz="914400" rtl="0" eaLnBrk="1" fontAlgn="auto" latinLnBrk="0" hangingPunct="1">
              <a:lnSpc>
                <a:spcPts val="6479"/>
              </a:lnSpc>
              <a:spcBef>
                <a:spcPts val="0"/>
              </a:spcBef>
              <a:spcAft>
                <a:spcPts val="0"/>
              </a:spcAft>
              <a:buClrTx/>
              <a:buSzTx/>
              <a:buFontTx/>
              <a:buNone/>
              <a:tabLst/>
              <a:defRPr/>
            </a:pPr>
            <a:r>
              <a:rPr kumimoji="0" lang="en-US" sz="5999" b="0" i="0" u="none" strike="noStrike" kern="1200" cap="none" spc="53" normalizeH="0" baseline="0" noProof="0" dirty="0">
                <a:ln>
                  <a:noFill/>
                </a:ln>
                <a:solidFill>
                  <a:srgbClr val="FFFFFF"/>
                </a:solidFill>
                <a:effectLst/>
                <a:uLnTx/>
                <a:uFillTx/>
                <a:latin typeface="Calibri (MS)"/>
                <a:ea typeface="Calibri (MS)"/>
                <a:cs typeface="Calibri (MS)"/>
                <a:sym typeface="Calibri (MS)"/>
              </a:rPr>
              <a:t>The Factors of Production Found in </a:t>
            </a:r>
          </a:p>
          <a:p>
            <a:pPr marL="0" marR="0" lvl="0" indent="0" algn="ctr" defTabSz="914400" rtl="0" eaLnBrk="1" fontAlgn="auto" latinLnBrk="0" hangingPunct="1">
              <a:lnSpc>
                <a:spcPts val="6479"/>
              </a:lnSpc>
              <a:spcBef>
                <a:spcPts val="0"/>
              </a:spcBef>
              <a:spcAft>
                <a:spcPts val="0"/>
              </a:spcAft>
              <a:buClrTx/>
              <a:buSzTx/>
              <a:buFontTx/>
              <a:buNone/>
              <a:tabLst/>
              <a:defRPr/>
            </a:pPr>
            <a:r>
              <a:rPr kumimoji="0" lang="en-US" sz="5999" b="0" i="0" u="none" strike="noStrike" kern="1200" cap="none" spc="56" normalizeH="0" baseline="0" noProof="0" dirty="0">
                <a:ln>
                  <a:noFill/>
                </a:ln>
                <a:solidFill>
                  <a:srgbClr val="FFFFFF"/>
                </a:solidFill>
                <a:effectLst/>
                <a:uLnTx/>
                <a:uFillTx/>
                <a:latin typeface="Calibri (MS)"/>
                <a:ea typeface="Calibri (MS)"/>
                <a:cs typeface="Calibri (MS)"/>
                <a:sym typeface="Calibri (MS)"/>
              </a:rPr>
              <a:t>Kentucky Coal Mining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sp>
        <p:nvSpPr>
          <p:cNvPr id="5" name="TextBox 5"/>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6" name="TextBox 6"/>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
        <p:nvSpPr>
          <p:cNvPr id="8" name="TextBox 8"/>
          <p:cNvSpPr txBox="1"/>
          <p:nvPr/>
        </p:nvSpPr>
        <p:spPr>
          <a:xfrm>
            <a:off x="1133475" y="270739"/>
            <a:ext cx="15590520" cy="1030148"/>
          </a:xfrm>
          <a:prstGeom prst="rect">
            <a:avLst/>
          </a:prstGeom>
        </p:spPr>
        <p:txBody>
          <a:bodyPr lIns="0" tIns="0" rIns="0" bIns="0" rtlCol="0" anchor="t">
            <a:spAutoFit/>
          </a:bodyPr>
          <a:lstStyle/>
          <a:p>
            <a:pPr algn="ctr">
              <a:lnSpc>
                <a:spcPts val="6852"/>
              </a:lnSpc>
            </a:pPr>
            <a:r>
              <a:rPr lang="en-US" sz="6345" b="1" spc="59">
                <a:solidFill>
                  <a:srgbClr val="99AE3A"/>
                </a:solidFill>
                <a:latin typeface="Calibri (MS) Bold"/>
                <a:ea typeface="Calibri (MS) Bold"/>
                <a:cs typeface="Calibri (MS) Bold"/>
                <a:sym typeface="Calibri (MS) Bold"/>
              </a:rPr>
              <a:t>Overview</a:t>
            </a:r>
          </a:p>
        </p:txBody>
      </p:sp>
      <p:sp>
        <p:nvSpPr>
          <p:cNvPr id="7" name="TextBox 7"/>
          <p:cNvSpPr txBox="1"/>
          <p:nvPr/>
        </p:nvSpPr>
        <p:spPr>
          <a:xfrm>
            <a:off x="651278" y="1948943"/>
            <a:ext cx="7099094" cy="6207761"/>
          </a:xfrm>
          <a:prstGeom prst="rect">
            <a:avLst/>
          </a:prstGeom>
        </p:spPr>
        <p:txBody>
          <a:bodyPr lIns="0" tIns="0" rIns="0" bIns="0" rtlCol="0" anchor="t">
            <a:spAutoFit/>
          </a:bodyPr>
          <a:lstStyle/>
          <a:p>
            <a:pPr algn="l">
              <a:lnSpc>
                <a:spcPts val="6399"/>
              </a:lnSpc>
            </a:pPr>
            <a:endParaRPr/>
          </a:p>
          <a:p>
            <a:pPr algn="l">
              <a:lnSpc>
                <a:spcPts val="7199"/>
              </a:lnSpc>
            </a:pPr>
            <a:r>
              <a:rPr lang="en-US" sz="3599" spc="32">
                <a:solidFill>
                  <a:srgbClr val="000000"/>
                </a:solidFill>
                <a:latin typeface="Calibri (MS)"/>
                <a:ea typeface="Calibri (MS)"/>
                <a:cs typeface="Calibri (MS)"/>
                <a:sym typeface="Calibri (MS)"/>
              </a:rPr>
              <a:t>Students will learn about the factors of production of coal mining in Kentucky, with a focus on </a:t>
            </a:r>
            <a:r>
              <a:rPr lang="en-US" sz="3599" b="1" spc="32">
                <a:solidFill>
                  <a:srgbClr val="FF3131"/>
                </a:solidFill>
                <a:latin typeface="Calibri (MS) Bold"/>
                <a:ea typeface="Calibri (MS) Bold"/>
                <a:cs typeface="Calibri (MS) Bold"/>
                <a:sym typeface="Calibri (MS) Bold"/>
              </a:rPr>
              <a:t>land</a:t>
            </a:r>
            <a:r>
              <a:rPr lang="en-US" sz="3599" b="1" spc="32">
                <a:solidFill>
                  <a:srgbClr val="000000"/>
                </a:solidFill>
                <a:latin typeface="Calibri (MS) Bold"/>
                <a:ea typeface="Calibri (MS) Bold"/>
                <a:cs typeface="Calibri (MS) Bold"/>
                <a:sym typeface="Calibri (MS) Bold"/>
              </a:rPr>
              <a:t>,</a:t>
            </a:r>
            <a:r>
              <a:rPr lang="en-US" sz="3599" spc="32">
                <a:solidFill>
                  <a:srgbClr val="000000"/>
                </a:solidFill>
                <a:latin typeface="Calibri (MS)"/>
                <a:ea typeface="Calibri (MS)"/>
                <a:cs typeface="Calibri (MS)"/>
                <a:sym typeface="Calibri (MS)"/>
              </a:rPr>
              <a:t> </a:t>
            </a:r>
            <a:r>
              <a:rPr lang="en-US" sz="3599" b="1" spc="32">
                <a:solidFill>
                  <a:srgbClr val="0563C1"/>
                </a:solidFill>
                <a:latin typeface="Calibri (MS) Bold"/>
                <a:ea typeface="Calibri (MS) Bold"/>
                <a:cs typeface="Calibri (MS) Bold"/>
                <a:sym typeface="Calibri (MS) Bold"/>
              </a:rPr>
              <a:t>labor</a:t>
            </a:r>
            <a:r>
              <a:rPr lang="en-US" sz="3599" b="1" spc="32">
                <a:solidFill>
                  <a:srgbClr val="000000"/>
                </a:solidFill>
                <a:latin typeface="Calibri (MS) Bold"/>
                <a:ea typeface="Calibri (MS) Bold"/>
                <a:cs typeface="Calibri (MS) Bold"/>
                <a:sym typeface="Calibri (MS) Bold"/>
              </a:rPr>
              <a:t>,</a:t>
            </a:r>
            <a:r>
              <a:rPr lang="en-US" sz="3599" spc="32">
                <a:solidFill>
                  <a:srgbClr val="000000"/>
                </a:solidFill>
                <a:latin typeface="Calibri (MS)"/>
                <a:ea typeface="Calibri (MS)"/>
                <a:cs typeface="Calibri (MS)"/>
                <a:sym typeface="Calibri (MS)"/>
              </a:rPr>
              <a:t> and </a:t>
            </a:r>
            <a:r>
              <a:rPr lang="en-US" sz="3599" b="1" spc="32">
                <a:solidFill>
                  <a:srgbClr val="70AD47"/>
                </a:solidFill>
                <a:latin typeface="Calibri (MS) Bold"/>
                <a:ea typeface="Calibri (MS) Bold"/>
                <a:cs typeface="Calibri (MS) Bold"/>
                <a:sym typeface="Calibri (MS) Bold"/>
              </a:rPr>
              <a:t>capital</a:t>
            </a:r>
            <a:r>
              <a:rPr lang="en-US" sz="3599" b="1" spc="32">
                <a:solidFill>
                  <a:srgbClr val="000000"/>
                </a:solidFill>
                <a:latin typeface="Calibri (MS) Bold"/>
                <a:ea typeface="Calibri (MS) Bold"/>
                <a:cs typeface="Calibri (MS) Bold"/>
                <a:sym typeface="Calibri (MS) Bold"/>
              </a:rPr>
              <a:t>,</a:t>
            </a:r>
            <a:r>
              <a:rPr lang="en-US" sz="3599" spc="32">
                <a:solidFill>
                  <a:srgbClr val="000000"/>
                </a:solidFill>
                <a:latin typeface="Calibri (MS)"/>
                <a:ea typeface="Calibri (MS)"/>
                <a:cs typeface="Calibri (MS)"/>
                <a:sym typeface="Calibri (MS)"/>
              </a:rPr>
              <a:t> through analyzing artifacts. </a:t>
            </a:r>
          </a:p>
          <a:p>
            <a:pPr algn="l">
              <a:lnSpc>
                <a:spcPts val="7199"/>
              </a:lnSpc>
            </a:pPr>
            <a:endParaRPr lang="en-US" sz="3599" spc="32">
              <a:solidFill>
                <a:srgbClr val="000000"/>
              </a:solidFill>
              <a:latin typeface="Calibri (MS)"/>
              <a:ea typeface="Calibri (MS)"/>
              <a:cs typeface="Calibri (MS)"/>
              <a:sym typeface="Calibri (MS)"/>
            </a:endParaRPr>
          </a:p>
        </p:txBody>
      </p:sp>
      <p:grpSp>
        <p:nvGrpSpPr>
          <p:cNvPr id="9" name="Group 9" descr="This shows a black and white image of a coal miner. His body is circled in blue to represent labor, pickaxe is circled green to indicate capital and the wall of the coal mine behind him is circled red to indicate land."/>
          <p:cNvGrpSpPr/>
          <p:nvPr/>
        </p:nvGrpSpPr>
        <p:grpSpPr>
          <a:xfrm>
            <a:off x="8145589" y="1139410"/>
            <a:ext cx="9491134" cy="7664090"/>
            <a:chOff x="0" y="0"/>
            <a:chExt cx="12654845" cy="10218787"/>
          </a:xfrm>
        </p:grpSpPr>
        <p:sp>
          <p:nvSpPr>
            <p:cNvPr id="10" name="Freeform 10"/>
            <p:cNvSpPr/>
            <p:nvPr/>
          </p:nvSpPr>
          <p:spPr>
            <a:xfrm>
              <a:off x="0" y="0"/>
              <a:ext cx="12654845" cy="10218787"/>
            </a:xfrm>
            <a:custGeom>
              <a:avLst/>
              <a:gdLst/>
              <a:ahLst/>
              <a:cxnLst/>
              <a:rect l="l" t="t" r="r" b="b"/>
              <a:pathLst>
                <a:path w="12654845" h="10218787">
                  <a:moveTo>
                    <a:pt x="0" y="0"/>
                  </a:moveTo>
                  <a:lnTo>
                    <a:pt x="12654845" y="0"/>
                  </a:lnTo>
                  <a:lnTo>
                    <a:pt x="12654845" y="10218787"/>
                  </a:lnTo>
                  <a:lnTo>
                    <a:pt x="0" y="10218787"/>
                  </a:lnTo>
                  <a:lnTo>
                    <a:pt x="0" y="0"/>
                  </a:lnTo>
                  <a:close/>
                </a:path>
              </a:pathLst>
            </a:custGeom>
            <a:blipFill>
              <a:blip r:embed="rId4"/>
              <a:stretch>
                <a:fillRect/>
              </a:stretch>
            </a:blipFill>
          </p:spPr>
          <p:txBody>
            <a:bodyPr/>
            <a:lstStyle/>
            <a:p>
              <a:endParaRPr lang="en-US"/>
            </a:p>
          </p:txBody>
        </p:sp>
        <p:grpSp>
          <p:nvGrpSpPr>
            <p:cNvPr id="11" name="Group 11"/>
            <p:cNvGrpSpPr/>
            <p:nvPr/>
          </p:nvGrpSpPr>
          <p:grpSpPr>
            <a:xfrm rot="-5400000">
              <a:off x="2619871" y="1923996"/>
              <a:ext cx="3303194" cy="4622054"/>
              <a:chOff x="0" y="0"/>
              <a:chExt cx="812800" cy="1137325"/>
            </a:xfrm>
          </p:grpSpPr>
          <p:sp>
            <p:nvSpPr>
              <p:cNvPr id="12" name="Freeform 12"/>
              <p:cNvSpPr/>
              <p:nvPr/>
            </p:nvSpPr>
            <p:spPr>
              <a:xfrm>
                <a:off x="0" y="0"/>
                <a:ext cx="812800" cy="1137325"/>
              </a:xfrm>
              <a:custGeom>
                <a:avLst/>
                <a:gdLst/>
                <a:ahLst/>
                <a:cxnLst/>
                <a:rect l="l" t="t" r="r" b="b"/>
                <a:pathLst>
                  <a:path w="812800" h="1137325">
                    <a:moveTo>
                      <a:pt x="406400" y="0"/>
                    </a:moveTo>
                    <a:cubicBezTo>
                      <a:pt x="181951" y="0"/>
                      <a:pt x="0" y="254599"/>
                      <a:pt x="0" y="568662"/>
                    </a:cubicBezTo>
                    <a:cubicBezTo>
                      <a:pt x="0" y="882726"/>
                      <a:pt x="181951" y="1137325"/>
                      <a:pt x="406400" y="1137325"/>
                    </a:cubicBezTo>
                    <a:cubicBezTo>
                      <a:pt x="630849" y="1137325"/>
                      <a:pt x="812800" y="882726"/>
                      <a:pt x="812800" y="568662"/>
                    </a:cubicBezTo>
                    <a:cubicBezTo>
                      <a:pt x="812800" y="254599"/>
                      <a:pt x="630849" y="0"/>
                      <a:pt x="406400" y="0"/>
                    </a:cubicBezTo>
                    <a:close/>
                  </a:path>
                </a:pathLst>
              </a:custGeom>
              <a:solidFill>
                <a:srgbClr val="000000">
                  <a:alpha val="0"/>
                </a:srgbClr>
              </a:solidFill>
              <a:ln w="76200" cap="sq">
                <a:solidFill>
                  <a:srgbClr val="FF3131"/>
                </a:solidFill>
                <a:prstDash val="solid"/>
                <a:miter/>
              </a:ln>
            </p:spPr>
            <p:txBody>
              <a:bodyPr/>
              <a:lstStyle/>
              <a:p>
                <a:endParaRPr lang="en-US"/>
              </a:p>
            </p:txBody>
          </p:sp>
          <p:sp>
            <p:nvSpPr>
              <p:cNvPr id="13" name="TextBox 13"/>
              <p:cNvSpPr txBox="1"/>
              <p:nvPr/>
            </p:nvSpPr>
            <p:spPr>
              <a:xfrm>
                <a:off x="76200" y="58999"/>
                <a:ext cx="660400" cy="971702"/>
              </a:xfrm>
              <a:prstGeom prst="rect">
                <a:avLst/>
              </a:prstGeom>
            </p:spPr>
            <p:txBody>
              <a:bodyPr lIns="50800" tIns="50800" rIns="50800" bIns="50800" rtlCol="0" anchor="ctr"/>
              <a:lstStyle/>
              <a:p>
                <a:pPr algn="ctr">
                  <a:lnSpc>
                    <a:spcPts val="2520"/>
                  </a:lnSpc>
                </a:pPr>
                <a:endParaRPr/>
              </a:p>
            </p:txBody>
          </p:sp>
        </p:grpSp>
        <p:grpSp>
          <p:nvGrpSpPr>
            <p:cNvPr id="14" name="Group 14"/>
            <p:cNvGrpSpPr/>
            <p:nvPr/>
          </p:nvGrpSpPr>
          <p:grpSpPr>
            <a:xfrm>
              <a:off x="7394090" y="4501143"/>
              <a:ext cx="3303194" cy="4622054"/>
              <a:chOff x="0" y="0"/>
              <a:chExt cx="812800" cy="1137325"/>
            </a:xfrm>
          </p:grpSpPr>
          <p:sp>
            <p:nvSpPr>
              <p:cNvPr id="15" name="Freeform 15"/>
              <p:cNvSpPr/>
              <p:nvPr/>
            </p:nvSpPr>
            <p:spPr>
              <a:xfrm>
                <a:off x="0" y="0"/>
                <a:ext cx="812800" cy="1137325"/>
              </a:xfrm>
              <a:custGeom>
                <a:avLst/>
                <a:gdLst/>
                <a:ahLst/>
                <a:cxnLst/>
                <a:rect l="l" t="t" r="r" b="b"/>
                <a:pathLst>
                  <a:path w="812800" h="1137325">
                    <a:moveTo>
                      <a:pt x="406400" y="0"/>
                    </a:moveTo>
                    <a:cubicBezTo>
                      <a:pt x="181951" y="0"/>
                      <a:pt x="0" y="254599"/>
                      <a:pt x="0" y="568662"/>
                    </a:cubicBezTo>
                    <a:cubicBezTo>
                      <a:pt x="0" y="882726"/>
                      <a:pt x="181951" y="1137325"/>
                      <a:pt x="406400" y="1137325"/>
                    </a:cubicBezTo>
                    <a:cubicBezTo>
                      <a:pt x="630849" y="1137325"/>
                      <a:pt x="812800" y="882726"/>
                      <a:pt x="812800" y="568662"/>
                    </a:cubicBezTo>
                    <a:cubicBezTo>
                      <a:pt x="812800" y="254599"/>
                      <a:pt x="630849" y="0"/>
                      <a:pt x="406400" y="0"/>
                    </a:cubicBezTo>
                    <a:close/>
                  </a:path>
                </a:pathLst>
              </a:custGeom>
              <a:solidFill>
                <a:srgbClr val="000000">
                  <a:alpha val="0"/>
                </a:srgbClr>
              </a:solidFill>
              <a:ln w="76200" cap="sq">
                <a:solidFill>
                  <a:srgbClr val="0563C1"/>
                </a:solidFill>
                <a:prstDash val="solid"/>
                <a:miter/>
              </a:ln>
            </p:spPr>
            <p:txBody>
              <a:bodyPr/>
              <a:lstStyle/>
              <a:p>
                <a:endParaRPr lang="en-US"/>
              </a:p>
            </p:txBody>
          </p:sp>
          <p:sp>
            <p:nvSpPr>
              <p:cNvPr id="16" name="TextBox 16"/>
              <p:cNvSpPr txBox="1"/>
              <p:nvPr/>
            </p:nvSpPr>
            <p:spPr>
              <a:xfrm>
                <a:off x="76200" y="58999"/>
                <a:ext cx="660400" cy="971702"/>
              </a:xfrm>
              <a:prstGeom prst="rect">
                <a:avLst/>
              </a:prstGeom>
            </p:spPr>
            <p:txBody>
              <a:bodyPr lIns="50800" tIns="50800" rIns="50800" bIns="50800" rtlCol="0" anchor="ctr"/>
              <a:lstStyle/>
              <a:p>
                <a:pPr algn="ctr">
                  <a:lnSpc>
                    <a:spcPts val="2520"/>
                  </a:lnSpc>
                </a:pPr>
                <a:endParaRPr/>
              </a:p>
            </p:txBody>
          </p:sp>
        </p:grpSp>
        <p:grpSp>
          <p:nvGrpSpPr>
            <p:cNvPr id="17" name="Group 17"/>
            <p:cNvGrpSpPr/>
            <p:nvPr/>
          </p:nvGrpSpPr>
          <p:grpSpPr>
            <a:xfrm>
              <a:off x="7394090" y="3025616"/>
              <a:ext cx="1158297" cy="1620768"/>
              <a:chOff x="0" y="0"/>
              <a:chExt cx="812800" cy="1137325"/>
            </a:xfrm>
          </p:grpSpPr>
          <p:sp>
            <p:nvSpPr>
              <p:cNvPr id="18" name="Freeform 18"/>
              <p:cNvSpPr/>
              <p:nvPr/>
            </p:nvSpPr>
            <p:spPr>
              <a:xfrm>
                <a:off x="0" y="0"/>
                <a:ext cx="812800" cy="1137325"/>
              </a:xfrm>
              <a:custGeom>
                <a:avLst/>
                <a:gdLst/>
                <a:ahLst/>
                <a:cxnLst/>
                <a:rect l="l" t="t" r="r" b="b"/>
                <a:pathLst>
                  <a:path w="812800" h="1137325">
                    <a:moveTo>
                      <a:pt x="406400" y="0"/>
                    </a:moveTo>
                    <a:cubicBezTo>
                      <a:pt x="181951" y="0"/>
                      <a:pt x="0" y="254599"/>
                      <a:pt x="0" y="568662"/>
                    </a:cubicBezTo>
                    <a:cubicBezTo>
                      <a:pt x="0" y="882726"/>
                      <a:pt x="181951" y="1137325"/>
                      <a:pt x="406400" y="1137325"/>
                    </a:cubicBezTo>
                    <a:cubicBezTo>
                      <a:pt x="630849" y="1137325"/>
                      <a:pt x="812800" y="882726"/>
                      <a:pt x="812800" y="568662"/>
                    </a:cubicBezTo>
                    <a:cubicBezTo>
                      <a:pt x="812800" y="254599"/>
                      <a:pt x="630849" y="0"/>
                      <a:pt x="406400" y="0"/>
                    </a:cubicBezTo>
                    <a:close/>
                  </a:path>
                </a:pathLst>
              </a:custGeom>
              <a:solidFill>
                <a:srgbClr val="000000">
                  <a:alpha val="0"/>
                </a:srgbClr>
              </a:solidFill>
              <a:ln w="76200" cap="sq">
                <a:solidFill>
                  <a:srgbClr val="70AD47"/>
                </a:solidFill>
                <a:prstDash val="solid"/>
                <a:miter/>
              </a:ln>
            </p:spPr>
            <p:txBody>
              <a:bodyPr/>
              <a:lstStyle/>
              <a:p>
                <a:endParaRPr lang="en-US"/>
              </a:p>
            </p:txBody>
          </p:sp>
          <p:sp>
            <p:nvSpPr>
              <p:cNvPr id="19" name="TextBox 19"/>
              <p:cNvSpPr txBox="1"/>
              <p:nvPr/>
            </p:nvSpPr>
            <p:spPr>
              <a:xfrm>
                <a:off x="76200" y="58999"/>
                <a:ext cx="660400" cy="971702"/>
              </a:xfrm>
              <a:prstGeom prst="rect">
                <a:avLst/>
              </a:prstGeom>
            </p:spPr>
            <p:txBody>
              <a:bodyPr lIns="50800" tIns="50800" rIns="50800" bIns="50800" rtlCol="0" anchor="ctr"/>
              <a:lstStyle/>
              <a:p>
                <a:pPr algn="ctr">
                  <a:lnSpc>
                    <a:spcPts val="2520"/>
                  </a:lnSpc>
                </a:pPr>
                <a:endParaRPr/>
              </a:p>
            </p:txBody>
          </p:sp>
        </p:grpSp>
      </p:grpSp>
      <p:sp>
        <p:nvSpPr>
          <p:cNvPr id="20" name="TextBox 20"/>
          <p:cNvSpPr txBox="1">
            <a:spLocks noGrp="1"/>
          </p:cNvSpPr>
          <p:nvPr>
            <p:ph type="title" idx="4294967295"/>
          </p:nvPr>
        </p:nvSpPr>
        <p:spPr>
          <a:xfrm>
            <a:off x="10228289" y="8505120"/>
            <a:ext cx="6260125" cy="2000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440"/>
              </a:lnSpc>
              <a:spcBef>
                <a:spcPct val="0"/>
              </a:spcBef>
              <a:spcAft>
                <a:spcPts val="0"/>
              </a:spcAft>
              <a:buClrTx/>
              <a:buSzTx/>
              <a:buFontTx/>
              <a:buNone/>
              <a:tabLst/>
              <a:defRPr/>
            </a:pPr>
            <a:r>
              <a:rPr kumimoji="0" lang="en-US" sz="1200" b="0" i="0" u="none" strike="noStrike" kern="1200" cap="none" spc="11" normalizeH="0" baseline="0" noProof="0" dirty="0">
                <a:ln>
                  <a:noFill/>
                </a:ln>
                <a:solidFill>
                  <a:srgbClr val="000000"/>
                </a:solidFill>
                <a:effectLst/>
                <a:uLnTx/>
                <a:uFillTx/>
                <a:latin typeface="Calibri (MS)"/>
                <a:ea typeface="Calibri (MS)"/>
                <a:cs typeface="Calibri (MS)"/>
                <a:sym typeface="Calibri (MS)"/>
              </a:rPr>
              <a:t>(Man standing at the face of the "F" coal, Perry County. </a:t>
            </a:r>
            <a:r>
              <a:rPr kumimoji="0" lang="en-US" sz="1200" b="0" i="0" u="sng" strike="noStrike" kern="1200" cap="none" spc="11" normalizeH="0" baseline="0" noProof="0" dirty="0">
                <a:ln>
                  <a:noFill/>
                </a:ln>
                <a:solidFill>
                  <a:srgbClr val="000000"/>
                </a:solidFill>
                <a:effectLst/>
                <a:uLnTx/>
                <a:uFillTx/>
                <a:latin typeface="Calibri (MS)"/>
                <a:ea typeface="Calibri (MS)"/>
                <a:cs typeface="Calibri (MS)"/>
                <a:sym typeface="Calibri (MS)"/>
                <a:hlinkClick r:id="rId5" tooltip="https://kyhistory.com/digital/collection/PH/id/4499/rec/33"/>
              </a:rPr>
              <a:t>Graphic8_Box1_F2_11_1</a:t>
            </a:r>
            <a:r>
              <a:rPr kumimoji="0" lang="en-US" sz="1200" b="0" i="0" u="none" strike="noStrike" kern="1200" cap="none" spc="11" normalizeH="0" baseline="0" noProof="0" dirty="0">
                <a:ln>
                  <a:noFill/>
                </a:ln>
                <a:solidFill>
                  <a:srgbClr val="000000"/>
                </a:solidFill>
                <a:effectLst/>
                <a:uLnTx/>
                <a:uFillTx/>
                <a:latin typeface="Calibri (MS)"/>
                <a:ea typeface="Calibri (MS)"/>
                <a:cs typeface="Calibri (MS)"/>
                <a:sym typeface="Calibri (MS)"/>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8" name="TextBox 8"/>
          <p:cNvSpPr txBox="1">
            <a:spLocks noGrp="1"/>
          </p:cNvSpPr>
          <p:nvPr>
            <p:ph type="title" idx="4294967295"/>
          </p:nvPr>
        </p:nvSpPr>
        <p:spPr>
          <a:xfrm>
            <a:off x="1367790" y="270739"/>
            <a:ext cx="15590520" cy="10301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en-US" sz="6345" b="1" i="0" u="none" strike="noStrike" kern="1200" cap="none" spc="59" normalizeH="0" baseline="0" noProof="0" dirty="0">
                <a:ln>
                  <a:noFill/>
                </a:ln>
                <a:solidFill>
                  <a:srgbClr val="99AE3A"/>
                </a:solidFill>
                <a:effectLst/>
                <a:uLnTx/>
                <a:uFillTx/>
                <a:latin typeface="Calibri (MS) Bold"/>
                <a:ea typeface="Calibri (MS) Bold"/>
                <a:cs typeface="Calibri (MS) Bold"/>
                <a:sym typeface="Calibri (MS) Bold"/>
              </a:rPr>
              <a:t>Let’s Explore the Factors of Production</a:t>
            </a:r>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sp>
        <p:nvSpPr>
          <p:cNvPr id="5" name="TextBox 5"/>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6" name="TextBox 6"/>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
        <p:nvSpPr>
          <p:cNvPr id="7" name="TextBox 7"/>
          <p:cNvSpPr txBox="1"/>
          <p:nvPr/>
        </p:nvSpPr>
        <p:spPr>
          <a:xfrm>
            <a:off x="512242" y="1192446"/>
            <a:ext cx="17629680" cy="7225667"/>
          </a:xfrm>
          <a:prstGeom prst="rect">
            <a:avLst/>
          </a:prstGeom>
        </p:spPr>
        <p:txBody>
          <a:bodyPr lIns="0" tIns="0" rIns="0" bIns="0" rtlCol="0" anchor="t">
            <a:spAutoFit/>
          </a:bodyPr>
          <a:lstStyle/>
          <a:p>
            <a:pPr algn="l">
              <a:lnSpc>
                <a:spcPts val="7199"/>
              </a:lnSpc>
            </a:pPr>
            <a:endParaRPr/>
          </a:p>
          <a:p>
            <a:pPr algn="l">
              <a:lnSpc>
                <a:spcPts val="7199"/>
              </a:lnSpc>
            </a:pPr>
            <a:r>
              <a:rPr lang="en-US" sz="3599" b="1" spc="32">
                <a:solidFill>
                  <a:srgbClr val="000000"/>
                </a:solidFill>
                <a:latin typeface="Calibri (MS) Bold"/>
                <a:ea typeface="Calibri (MS) Bold"/>
                <a:cs typeface="Calibri (MS) Bold"/>
                <a:sym typeface="Calibri (MS) Bold"/>
              </a:rPr>
              <a:t>Compelling Question:</a:t>
            </a:r>
          </a:p>
          <a:p>
            <a:pPr marL="777237" lvl="1" indent="-388618" algn="l">
              <a:lnSpc>
                <a:spcPts val="7199"/>
              </a:lnSpc>
              <a:buFont typeface="Arial"/>
              <a:buChar char="•"/>
            </a:pPr>
            <a:r>
              <a:rPr lang="en-US" sz="3599" spc="32">
                <a:solidFill>
                  <a:srgbClr val="000000"/>
                </a:solidFill>
                <a:latin typeface="Calibri (MS)"/>
                <a:ea typeface="Calibri (MS)"/>
                <a:cs typeface="Calibri (MS)"/>
                <a:sym typeface="Calibri (MS)"/>
              </a:rPr>
              <a:t>How are the factors of production used in Kentucky to produce goods and services? </a:t>
            </a:r>
          </a:p>
          <a:p>
            <a:pPr algn="l">
              <a:lnSpc>
                <a:spcPts val="7199"/>
              </a:lnSpc>
            </a:pPr>
            <a:r>
              <a:rPr lang="en-US" sz="3599" b="1" spc="32">
                <a:solidFill>
                  <a:srgbClr val="000000"/>
                </a:solidFill>
                <a:latin typeface="Calibri (MS) Bold"/>
                <a:ea typeface="Calibri (MS) Bold"/>
                <a:cs typeface="Calibri (MS) Bold"/>
                <a:sym typeface="Calibri (MS) Bold"/>
              </a:rPr>
              <a:t>Supporting Question:</a:t>
            </a:r>
          </a:p>
          <a:p>
            <a:pPr marL="777237" lvl="1" indent="-388618" algn="l">
              <a:lnSpc>
                <a:spcPts val="7199"/>
              </a:lnSpc>
              <a:buFont typeface="Arial"/>
              <a:buChar char="•"/>
            </a:pPr>
            <a:r>
              <a:rPr lang="en-US" sz="3599" spc="32">
                <a:solidFill>
                  <a:srgbClr val="000000"/>
                </a:solidFill>
                <a:latin typeface="Calibri (MS)"/>
                <a:ea typeface="Calibri (MS)"/>
                <a:cs typeface="Calibri (MS)"/>
                <a:sym typeface="Calibri (MS)"/>
              </a:rPr>
              <a:t>What are the factors of production used in coal mining in the past and today?</a:t>
            </a:r>
          </a:p>
          <a:p>
            <a:pPr algn="l">
              <a:lnSpc>
                <a:spcPts val="7199"/>
              </a:lnSpc>
            </a:pPr>
            <a:r>
              <a:rPr lang="en-US" sz="3599" b="1" spc="32">
                <a:solidFill>
                  <a:srgbClr val="000000"/>
                </a:solidFill>
                <a:latin typeface="Calibri (MS) Bold"/>
                <a:ea typeface="Calibri (MS) Bold"/>
                <a:cs typeface="Calibri (MS) Bold"/>
                <a:sym typeface="Calibri (MS) Bold"/>
              </a:rPr>
              <a:t>Standard Connection:</a:t>
            </a:r>
          </a:p>
          <a:p>
            <a:pPr marL="777237" lvl="1" indent="-388618" algn="l">
              <a:lnSpc>
                <a:spcPts val="7199"/>
              </a:lnSpc>
              <a:buFont typeface="Arial"/>
              <a:buChar char="•"/>
            </a:pPr>
            <a:r>
              <a:rPr lang="en-US" sz="3599" b="1" spc="32">
                <a:solidFill>
                  <a:srgbClr val="000000"/>
                </a:solidFill>
                <a:latin typeface="Calibri (MS) Bold"/>
                <a:ea typeface="Calibri (MS) Bold"/>
                <a:cs typeface="Calibri (MS) Bold"/>
                <a:sym typeface="Calibri (MS) Bold"/>
              </a:rPr>
              <a:t>2.E.KE.1 </a:t>
            </a:r>
            <a:r>
              <a:rPr lang="en-US" sz="3599" spc="32">
                <a:solidFill>
                  <a:srgbClr val="000000"/>
                </a:solidFill>
                <a:latin typeface="Calibri (MS)"/>
                <a:ea typeface="Calibri (MS)"/>
                <a:cs typeface="Calibri (MS)"/>
                <a:sym typeface="Calibri (MS)"/>
              </a:rPr>
              <a:t>Provide examples of each of the factors of production in Kentucky. </a:t>
            </a:r>
          </a:p>
          <a:p>
            <a:pPr algn="l">
              <a:lnSpc>
                <a:spcPts val="7199"/>
              </a:lnSpc>
            </a:pPr>
            <a:endParaRPr lang="en-US" sz="3599" spc="32">
              <a:solidFill>
                <a:srgbClr val="000000"/>
              </a:solidFill>
              <a:latin typeface="Calibri (MS)"/>
              <a:ea typeface="Calibri (MS)"/>
              <a:cs typeface="Calibri (MS)"/>
              <a:sym typeface="Calibri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8" name="TextBox 8"/>
          <p:cNvSpPr txBox="1">
            <a:spLocks noGrp="1"/>
          </p:cNvSpPr>
          <p:nvPr>
            <p:ph type="title" idx="4294967295"/>
          </p:nvPr>
        </p:nvSpPr>
        <p:spPr>
          <a:xfrm>
            <a:off x="1413545" y="270739"/>
            <a:ext cx="15590520" cy="10301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en-US" sz="6345" b="1" i="0" u="none" strike="noStrike" kern="1200" cap="none" spc="59" normalizeH="0" baseline="0" noProof="0" dirty="0">
                <a:ln>
                  <a:noFill/>
                </a:ln>
                <a:solidFill>
                  <a:srgbClr val="99AE3A"/>
                </a:solidFill>
                <a:effectLst/>
                <a:uLnTx/>
                <a:uFillTx/>
                <a:latin typeface="Calibri (MS) Bold"/>
                <a:ea typeface="Calibri (MS) Bold"/>
                <a:cs typeface="Calibri (MS) Bold"/>
                <a:sym typeface="Calibri (MS) Bold"/>
              </a:rPr>
              <a:t>Visual Thinking Strategies (VTS)</a:t>
            </a:r>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sp>
        <p:nvSpPr>
          <p:cNvPr id="5" name="TextBox 5"/>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6" name="TextBox 6"/>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
        <p:nvSpPr>
          <p:cNvPr id="7" name="TextBox 7"/>
          <p:cNvSpPr txBox="1"/>
          <p:nvPr/>
        </p:nvSpPr>
        <p:spPr>
          <a:xfrm>
            <a:off x="301272" y="980430"/>
            <a:ext cx="17986728" cy="1796417"/>
          </a:xfrm>
          <a:prstGeom prst="rect">
            <a:avLst/>
          </a:prstGeom>
        </p:spPr>
        <p:txBody>
          <a:bodyPr lIns="0" tIns="0" rIns="0" bIns="0" rtlCol="0" anchor="t">
            <a:spAutoFit/>
          </a:bodyPr>
          <a:lstStyle/>
          <a:p>
            <a:pPr algn="ctr">
              <a:lnSpc>
                <a:spcPts val="7199"/>
              </a:lnSpc>
            </a:pPr>
            <a:r>
              <a:rPr lang="en-US" sz="3599" spc="33">
                <a:solidFill>
                  <a:srgbClr val="000000"/>
                </a:solidFill>
                <a:latin typeface="Calibri (MS)"/>
                <a:ea typeface="Calibri (MS)"/>
                <a:cs typeface="Calibri (MS)"/>
                <a:sym typeface="Calibri (MS)"/>
              </a:rPr>
              <a:t>VTS focuses on developing </a:t>
            </a:r>
            <a:r>
              <a:rPr lang="en-US" sz="3599" b="1" spc="33">
                <a:solidFill>
                  <a:srgbClr val="000000"/>
                </a:solidFill>
                <a:latin typeface="Calibri (MS) Bold"/>
                <a:ea typeface="Calibri (MS) Bold"/>
                <a:cs typeface="Calibri (MS) Bold"/>
                <a:sym typeface="Calibri (MS) Bold"/>
              </a:rPr>
              <a:t>visual literacy skills</a:t>
            </a:r>
            <a:r>
              <a:rPr lang="en-US" sz="3599" spc="33">
                <a:solidFill>
                  <a:srgbClr val="000000"/>
                </a:solidFill>
                <a:latin typeface="Calibri (MS)"/>
                <a:ea typeface="Calibri (MS)"/>
                <a:cs typeface="Calibri (MS)"/>
                <a:sym typeface="Calibri (MS)"/>
              </a:rPr>
              <a:t> and </a:t>
            </a:r>
            <a:r>
              <a:rPr lang="en-US" sz="3599" b="1" spc="33">
                <a:solidFill>
                  <a:srgbClr val="000000"/>
                </a:solidFill>
                <a:latin typeface="Calibri (MS) Bold"/>
                <a:ea typeface="Calibri (MS) Bold"/>
                <a:cs typeface="Calibri (MS) Bold"/>
                <a:sym typeface="Calibri (MS) Bold"/>
              </a:rPr>
              <a:t>historical understanding</a:t>
            </a:r>
            <a:r>
              <a:rPr lang="en-US" sz="3599" spc="33">
                <a:solidFill>
                  <a:srgbClr val="000000"/>
                </a:solidFill>
                <a:latin typeface="Calibri (MS)"/>
                <a:ea typeface="Calibri (MS)"/>
                <a:cs typeface="Calibri (MS)"/>
                <a:sym typeface="Calibri (MS)"/>
              </a:rPr>
              <a:t> through consistent exposure to images and open discussion based on observations of the images .</a:t>
            </a:r>
          </a:p>
        </p:txBody>
      </p:sp>
      <p:grpSp>
        <p:nvGrpSpPr>
          <p:cNvPr id="9" name="Group 9" descr="An image of an abstract Pollock painting is shown with a red x. A painting of preparation for a Thanksgiving meal in a home has a green check mark, and a black and white photo of a nurse treating a woman's eye had a green check mark."/>
          <p:cNvGrpSpPr/>
          <p:nvPr/>
        </p:nvGrpSpPr>
        <p:grpSpPr>
          <a:xfrm>
            <a:off x="1331918" y="2776847"/>
            <a:ext cx="15643572" cy="5958832"/>
            <a:chOff x="0" y="0"/>
            <a:chExt cx="20858096" cy="7945109"/>
          </a:xfrm>
        </p:grpSpPr>
        <p:sp>
          <p:nvSpPr>
            <p:cNvPr id="10" name="TextBox 10"/>
            <p:cNvSpPr txBox="1"/>
            <p:nvPr/>
          </p:nvSpPr>
          <p:spPr>
            <a:xfrm>
              <a:off x="8214126" y="7684759"/>
              <a:ext cx="5160764" cy="260350"/>
            </a:xfrm>
            <a:prstGeom prst="rect">
              <a:avLst/>
            </a:prstGeom>
          </p:spPr>
          <p:txBody>
            <a:bodyPr lIns="0" tIns="0" rIns="0" bIns="0" rtlCol="0" anchor="t">
              <a:spAutoFit/>
            </a:bodyPr>
            <a:lstStyle/>
            <a:p>
              <a:pPr algn="l">
                <a:lnSpc>
                  <a:spcPts val="1439"/>
                </a:lnSpc>
                <a:spcBef>
                  <a:spcPct val="0"/>
                </a:spcBef>
              </a:pPr>
              <a:r>
                <a:rPr lang="en-US" sz="1200" spc="11">
                  <a:solidFill>
                    <a:srgbClr val="000000"/>
                  </a:solidFill>
                  <a:latin typeface="Calibri (MS)"/>
                  <a:ea typeface="Calibri (MS)"/>
                  <a:cs typeface="Calibri (MS)"/>
                  <a:sym typeface="Calibri (MS)"/>
                </a:rPr>
                <a:t>(Thanksgiving, Doris lee, Art Institution of Chicago, 1935.313)</a:t>
              </a:r>
            </a:p>
          </p:txBody>
        </p:sp>
        <p:sp>
          <p:nvSpPr>
            <p:cNvPr id="11" name="TextBox 11"/>
            <p:cNvSpPr txBox="1"/>
            <p:nvPr/>
          </p:nvSpPr>
          <p:spPr>
            <a:xfrm>
              <a:off x="14875194" y="7684759"/>
              <a:ext cx="5982902" cy="260350"/>
            </a:xfrm>
            <a:prstGeom prst="rect">
              <a:avLst/>
            </a:prstGeom>
          </p:spPr>
          <p:txBody>
            <a:bodyPr lIns="0" tIns="0" rIns="0" bIns="0" rtlCol="0" anchor="t">
              <a:spAutoFit/>
            </a:bodyPr>
            <a:lstStyle/>
            <a:p>
              <a:pPr algn="ctr">
                <a:lnSpc>
                  <a:spcPts val="1439"/>
                </a:lnSpc>
                <a:spcBef>
                  <a:spcPct val="0"/>
                </a:spcBef>
              </a:pPr>
              <a:r>
                <a:rPr lang="en-US" sz="1200" spc="11">
                  <a:solidFill>
                    <a:srgbClr val="000000"/>
                  </a:solidFill>
                  <a:latin typeface="Calibri (MS)"/>
                  <a:ea typeface="Calibri (MS)"/>
                  <a:cs typeface="Calibri (MS)"/>
                  <a:sym typeface="Calibri (MS)"/>
                </a:rPr>
                <a:t>(Nurse treating woman’s eye, </a:t>
              </a:r>
              <a:r>
                <a:rPr lang="en-US" sz="1200" u="sng" spc="11">
                  <a:solidFill>
                    <a:srgbClr val="000000"/>
                  </a:solidFill>
                  <a:latin typeface="Calibri (MS)"/>
                  <a:ea typeface="Calibri (MS)"/>
                  <a:cs typeface="Calibri (MS)"/>
                  <a:sym typeface="Calibri (MS)"/>
                  <a:hlinkClick r:id="rId4" tooltip="https://kyhistory.com/digital/collection/PH/id/12404/rec/4"/>
                </a:rPr>
                <a:t>Graphic45_Box1_014</a:t>
              </a:r>
              <a:r>
                <a:rPr lang="en-US" sz="1200" spc="11">
                  <a:solidFill>
                    <a:srgbClr val="000000"/>
                  </a:solidFill>
                  <a:latin typeface="Calibri (MS)"/>
                  <a:ea typeface="Calibri (MS)"/>
                  <a:cs typeface="Calibri (MS)"/>
                  <a:sym typeface="Calibri (MS)"/>
                </a:rPr>
                <a:t>)</a:t>
              </a:r>
            </a:p>
          </p:txBody>
        </p:sp>
        <p:sp>
          <p:nvSpPr>
            <p:cNvPr id="12" name="Freeform 12">
              <a:hlinkClick r:id="rId5" tooltip="https://www.artic.edu/artworks/83642/greyed-rainbow"/>
            </p:cNvPr>
            <p:cNvSpPr/>
            <p:nvPr/>
          </p:nvSpPr>
          <p:spPr>
            <a:xfrm>
              <a:off x="348188" y="614883"/>
              <a:ext cx="6308136" cy="4715332"/>
            </a:xfrm>
            <a:custGeom>
              <a:avLst/>
              <a:gdLst/>
              <a:ahLst/>
              <a:cxnLst/>
              <a:rect l="l" t="t" r="r" b="b"/>
              <a:pathLst>
                <a:path w="6308136" h="4715332">
                  <a:moveTo>
                    <a:pt x="0" y="0"/>
                  </a:moveTo>
                  <a:lnTo>
                    <a:pt x="6308136" y="0"/>
                  </a:lnTo>
                  <a:lnTo>
                    <a:pt x="6308136" y="4715332"/>
                  </a:lnTo>
                  <a:lnTo>
                    <a:pt x="0" y="4715332"/>
                  </a:lnTo>
                  <a:lnTo>
                    <a:pt x="0" y="0"/>
                  </a:lnTo>
                  <a:close/>
                </a:path>
              </a:pathLst>
            </a:custGeom>
            <a:blipFill>
              <a:blip r:embed="rId6"/>
              <a:stretch>
                <a:fillRect/>
              </a:stretch>
            </a:blipFill>
          </p:spPr>
          <p:txBody>
            <a:bodyPr/>
            <a:lstStyle/>
            <a:p>
              <a:endParaRPr lang="en-US"/>
            </a:p>
          </p:txBody>
        </p:sp>
        <p:sp>
          <p:nvSpPr>
            <p:cNvPr id="13" name="Freeform 13">
              <a:hlinkClick r:id="rId7" tooltip="https://www.artic.edu/artworks/21727/thanksgiving"/>
            </p:cNvPr>
            <p:cNvSpPr/>
            <p:nvPr/>
          </p:nvSpPr>
          <p:spPr>
            <a:xfrm>
              <a:off x="7394620" y="2584837"/>
              <a:ext cx="6799775" cy="4734343"/>
            </a:xfrm>
            <a:custGeom>
              <a:avLst/>
              <a:gdLst/>
              <a:ahLst/>
              <a:cxnLst/>
              <a:rect l="l" t="t" r="r" b="b"/>
              <a:pathLst>
                <a:path w="6799775" h="4734343">
                  <a:moveTo>
                    <a:pt x="0" y="0"/>
                  </a:moveTo>
                  <a:lnTo>
                    <a:pt x="6799776" y="0"/>
                  </a:lnTo>
                  <a:lnTo>
                    <a:pt x="6799776" y="4734344"/>
                  </a:lnTo>
                  <a:lnTo>
                    <a:pt x="0" y="4734344"/>
                  </a:lnTo>
                  <a:lnTo>
                    <a:pt x="0" y="0"/>
                  </a:lnTo>
                  <a:close/>
                </a:path>
              </a:pathLst>
            </a:custGeom>
            <a:blipFill>
              <a:blip r:embed="rId8"/>
              <a:stretch>
                <a:fillRect/>
              </a:stretch>
            </a:blipFill>
          </p:spPr>
          <p:txBody>
            <a:bodyPr/>
            <a:lstStyle/>
            <a:p>
              <a:endParaRPr lang="en-US"/>
            </a:p>
          </p:txBody>
        </p:sp>
        <p:sp>
          <p:nvSpPr>
            <p:cNvPr id="14" name="Freeform 14"/>
            <p:cNvSpPr/>
            <p:nvPr/>
          </p:nvSpPr>
          <p:spPr>
            <a:xfrm>
              <a:off x="0" y="344898"/>
              <a:ext cx="871302" cy="887951"/>
            </a:xfrm>
            <a:custGeom>
              <a:avLst/>
              <a:gdLst/>
              <a:ahLst/>
              <a:cxnLst/>
              <a:rect l="l" t="t" r="r" b="b"/>
              <a:pathLst>
                <a:path w="871302" h="887951">
                  <a:moveTo>
                    <a:pt x="0" y="0"/>
                  </a:moveTo>
                  <a:lnTo>
                    <a:pt x="871302" y="0"/>
                  </a:lnTo>
                  <a:lnTo>
                    <a:pt x="871302" y="887951"/>
                  </a:lnTo>
                  <a:lnTo>
                    <a:pt x="0" y="887951"/>
                  </a:lnTo>
                  <a:lnTo>
                    <a:pt x="0" y="0"/>
                  </a:lnTo>
                  <a:close/>
                </a:path>
              </a:pathLst>
            </a:custGeom>
            <a:blipFill>
              <a:blip r:embed="rId9"/>
              <a:stretch>
                <a:fillRect/>
              </a:stretch>
            </a:blipFill>
          </p:spPr>
          <p:txBody>
            <a:bodyPr/>
            <a:lstStyle/>
            <a:p>
              <a:endParaRPr lang="en-US"/>
            </a:p>
          </p:txBody>
        </p:sp>
        <p:sp>
          <p:nvSpPr>
            <p:cNvPr id="15" name="Freeform 15"/>
            <p:cNvSpPr/>
            <p:nvPr/>
          </p:nvSpPr>
          <p:spPr>
            <a:xfrm>
              <a:off x="7158707" y="2386161"/>
              <a:ext cx="933038" cy="933038"/>
            </a:xfrm>
            <a:custGeom>
              <a:avLst/>
              <a:gdLst/>
              <a:ahLst/>
              <a:cxnLst/>
              <a:rect l="l" t="t" r="r" b="b"/>
              <a:pathLst>
                <a:path w="933038" h="933038">
                  <a:moveTo>
                    <a:pt x="0" y="0"/>
                  </a:moveTo>
                  <a:lnTo>
                    <a:pt x="933038" y="0"/>
                  </a:lnTo>
                  <a:lnTo>
                    <a:pt x="933038" y="933037"/>
                  </a:lnTo>
                  <a:lnTo>
                    <a:pt x="0" y="933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TextBox 16"/>
            <p:cNvSpPr txBox="1"/>
            <p:nvPr/>
          </p:nvSpPr>
          <p:spPr>
            <a:xfrm>
              <a:off x="871302" y="5679465"/>
              <a:ext cx="5261054" cy="501650"/>
            </a:xfrm>
            <a:prstGeom prst="rect">
              <a:avLst/>
            </a:prstGeom>
          </p:spPr>
          <p:txBody>
            <a:bodyPr lIns="0" tIns="0" rIns="0" bIns="0" rtlCol="0" anchor="t">
              <a:spAutoFit/>
            </a:bodyPr>
            <a:lstStyle/>
            <a:p>
              <a:pPr algn="ctr">
                <a:lnSpc>
                  <a:spcPts val="1439"/>
                </a:lnSpc>
                <a:spcBef>
                  <a:spcPct val="0"/>
                </a:spcBef>
              </a:pPr>
              <a:r>
                <a:rPr lang="en-US" sz="1200" spc="11">
                  <a:solidFill>
                    <a:srgbClr val="000000"/>
                  </a:solidFill>
                  <a:latin typeface="Calibri (MS)"/>
                  <a:ea typeface="Calibri (MS)"/>
                  <a:cs typeface="Calibri (MS)"/>
                  <a:sym typeface="Calibri (MS)"/>
                </a:rPr>
                <a:t>(Greyed Rainbow, © 2018 Pollock-Krasner Foundation / Artists Rights Society (ARS), New York)</a:t>
              </a:r>
            </a:p>
          </p:txBody>
        </p:sp>
        <p:sp>
          <p:nvSpPr>
            <p:cNvPr id="17" name="Freeform 17"/>
            <p:cNvSpPr/>
            <p:nvPr/>
          </p:nvSpPr>
          <p:spPr>
            <a:xfrm>
              <a:off x="15223096" y="220968"/>
              <a:ext cx="5580970" cy="7098212"/>
            </a:xfrm>
            <a:custGeom>
              <a:avLst/>
              <a:gdLst/>
              <a:ahLst/>
              <a:cxnLst/>
              <a:rect l="l" t="t" r="r" b="b"/>
              <a:pathLst>
                <a:path w="5580970" h="7098212">
                  <a:moveTo>
                    <a:pt x="0" y="0"/>
                  </a:moveTo>
                  <a:lnTo>
                    <a:pt x="5580969" y="0"/>
                  </a:lnTo>
                  <a:lnTo>
                    <a:pt x="5580969" y="7098213"/>
                  </a:lnTo>
                  <a:lnTo>
                    <a:pt x="0" y="7098213"/>
                  </a:lnTo>
                  <a:lnTo>
                    <a:pt x="0" y="0"/>
                  </a:lnTo>
                  <a:close/>
                </a:path>
              </a:pathLst>
            </a:custGeom>
            <a:blipFill>
              <a:blip r:embed="rId12"/>
              <a:stretch>
                <a:fillRect/>
              </a:stretch>
            </a:blipFill>
          </p:spPr>
          <p:txBody>
            <a:bodyPr/>
            <a:lstStyle/>
            <a:p>
              <a:endParaRPr lang="en-US"/>
            </a:p>
          </p:txBody>
        </p:sp>
        <p:sp>
          <p:nvSpPr>
            <p:cNvPr id="18" name="Freeform 18"/>
            <p:cNvSpPr/>
            <p:nvPr/>
          </p:nvSpPr>
          <p:spPr>
            <a:xfrm>
              <a:off x="14756577" y="0"/>
              <a:ext cx="933038" cy="933038"/>
            </a:xfrm>
            <a:custGeom>
              <a:avLst/>
              <a:gdLst/>
              <a:ahLst/>
              <a:cxnLst/>
              <a:rect l="l" t="t" r="r" b="b"/>
              <a:pathLst>
                <a:path w="933038" h="933038">
                  <a:moveTo>
                    <a:pt x="0" y="0"/>
                  </a:moveTo>
                  <a:lnTo>
                    <a:pt x="933037" y="0"/>
                  </a:lnTo>
                  <a:lnTo>
                    <a:pt x="933037" y="933038"/>
                  </a:lnTo>
                  <a:lnTo>
                    <a:pt x="0" y="9330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7" name="TextBox 7"/>
          <p:cNvSpPr txBox="1">
            <a:spLocks noGrp="1"/>
          </p:cNvSpPr>
          <p:nvPr>
            <p:ph type="title" idx="4294967295"/>
          </p:nvPr>
        </p:nvSpPr>
        <p:spPr>
          <a:xfrm>
            <a:off x="1133475" y="480289"/>
            <a:ext cx="15590520" cy="10301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en-US" sz="6345" b="1" i="0" u="none" strike="noStrike" kern="1200" cap="none" spc="59" normalizeH="0" baseline="0" noProof="0" dirty="0">
                <a:ln>
                  <a:noFill/>
                </a:ln>
                <a:solidFill>
                  <a:srgbClr val="99AE3A"/>
                </a:solidFill>
                <a:effectLst/>
                <a:uLnTx/>
                <a:uFillTx/>
                <a:latin typeface="Calibri (MS) Bold"/>
                <a:ea typeface="Calibri (MS) Bold"/>
                <a:cs typeface="Calibri (MS) Bold"/>
                <a:sym typeface="Calibri (MS) Bold"/>
              </a:rPr>
              <a:t>Questions to Ask</a:t>
            </a:r>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sp>
        <p:nvSpPr>
          <p:cNvPr id="5" name="TextBox 5"/>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6" name="TextBox 6"/>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
        <p:nvSpPr>
          <p:cNvPr id="8" name="TextBox 8"/>
          <p:cNvSpPr txBox="1"/>
          <p:nvPr/>
        </p:nvSpPr>
        <p:spPr>
          <a:xfrm>
            <a:off x="470222" y="2035697"/>
            <a:ext cx="17166501" cy="6600825"/>
          </a:xfrm>
          <a:prstGeom prst="rect">
            <a:avLst/>
          </a:prstGeom>
        </p:spPr>
        <p:txBody>
          <a:bodyPr lIns="0" tIns="0" rIns="0" bIns="0" rtlCol="0" anchor="t">
            <a:spAutoFit/>
          </a:bodyPr>
          <a:lstStyle/>
          <a:p>
            <a:pPr algn="just">
              <a:lnSpc>
                <a:spcPts val="4319"/>
              </a:lnSpc>
            </a:pPr>
            <a:r>
              <a:rPr lang="en-US" sz="3599" spc="32">
                <a:solidFill>
                  <a:srgbClr val="000000"/>
                </a:solidFill>
                <a:latin typeface="Calibri (MS)"/>
                <a:ea typeface="Calibri (MS)"/>
                <a:cs typeface="Calibri (MS)"/>
                <a:sym typeface="Calibri (MS)"/>
              </a:rPr>
              <a:t>The </a:t>
            </a:r>
            <a:r>
              <a:rPr lang="en-US" sz="3599" b="1" spc="32">
                <a:solidFill>
                  <a:srgbClr val="000000"/>
                </a:solidFill>
                <a:latin typeface="Calibri (MS) Bold"/>
                <a:ea typeface="Calibri (MS) Bold"/>
                <a:cs typeface="Calibri (MS) Bold"/>
                <a:sym typeface="Calibri (MS) Bold"/>
              </a:rPr>
              <a:t>three </a:t>
            </a:r>
            <a:r>
              <a:rPr lang="en-US" sz="3599" spc="32">
                <a:solidFill>
                  <a:srgbClr val="000000"/>
                </a:solidFill>
                <a:latin typeface="Calibri (MS)"/>
                <a:ea typeface="Calibri (MS)"/>
                <a:cs typeface="Calibri (MS)"/>
                <a:sym typeface="Calibri (MS)"/>
              </a:rPr>
              <a:t>key questions used in Visual Thinking Strategies (VTS) are:</a:t>
            </a:r>
          </a:p>
          <a:p>
            <a:pPr algn="just">
              <a:lnSpc>
                <a:spcPts val="4319"/>
              </a:lnSpc>
            </a:pPr>
            <a:endParaRPr lang="en-US" sz="3599" spc="32">
              <a:solidFill>
                <a:srgbClr val="000000"/>
              </a:solidFill>
              <a:latin typeface="Calibri (MS)"/>
              <a:ea typeface="Calibri (MS)"/>
              <a:cs typeface="Calibri (MS)"/>
              <a:sym typeface="Calibri (MS)"/>
            </a:endParaRPr>
          </a:p>
          <a:p>
            <a:pPr marL="777232" lvl="1" indent="-388616" algn="just">
              <a:lnSpc>
                <a:spcPts val="4319"/>
              </a:lnSpc>
              <a:buFont typeface="Arial"/>
              <a:buChar char="•"/>
            </a:pPr>
            <a:r>
              <a:rPr lang="en-US" sz="3599" spc="32">
                <a:solidFill>
                  <a:srgbClr val="000000"/>
                </a:solidFill>
                <a:latin typeface="Calibri (MS)"/>
                <a:ea typeface="Calibri (MS)"/>
                <a:cs typeface="Calibri (MS)"/>
                <a:sym typeface="Calibri (MS)"/>
              </a:rPr>
              <a:t>What's going on in this picture?</a:t>
            </a:r>
          </a:p>
          <a:p>
            <a:pPr algn="just">
              <a:lnSpc>
                <a:spcPts val="4319"/>
              </a:lnSpc>
            </a:pPr>
            <a:endParaRPr lang="en-US" sz="3599" spc="32">
              <a:solidFill>
                <a:srgbClr val="000000"/>
              </a:solidFill>
              <a:latin typeface="Calibri (MS)"/>
              <a:ea typeface="Calibri (MS)"/>
              <a:cs typeface="Calibri (MS)"/>
              <a:sym typeface="Calibri (MS)"/>
            </a:endParaRPr>
          </a:p>
          <a:p>
            <a:pPr marL="777232" lvl="1" indent="-388616" algn="just">
              <a:lnSpc>
                <a:spcPts val="4319"/>
              </a:lnSpc>
              <a:buFont typeface="Arial"/>
              <a:buChar char="•"/>
            </a:pPr>
            <a:r>
              <a:rPr lang="en-US" sz="3599" spc="32">
                <a:solidFill>
                  <a:srgbClr val="000000"/>
                </a:solidFill>
                <a:latin typeface="Calibri (MS)"/>
                <a:ea typeface="Calibri (MS)"/>
                <a:cs typeface="Calibri (MS)"/>
                <a:sym typeface="Calibri (MS)"/>
              </a:rPr>
              <a:t>What do you see that makes you say that?</a:t>
            </a:r>
          </a:p>
          <a:p>
            <a:pPr algn="just">
              <a:lnSpc>
                <a:spcPts val="4319"/>
              </a:lnSpc>
            </a:pPr>
            <a:endParaRPr lang="en-US" sz="3599" spc="32">
              <a:solidFill>
                <a:srgbClr val="000000"/>
              </a:solidFill>
              <a:latin typeface="Calibri (MS)"/>
              <a:ea typeface="Calibri (MS)"/>
              <a:cs typeface="Calibri (MS)"/>
              <a:sym typeface="Calibri (MS)"/>
            </a:endParaRPr>
          </a:p>
          <a:p>
            <a:pPr marL="777232" lvl="1" indent="-388616" algn="just">
              <a:lnSpc>
                <a:spcPts val="4319"/>
              </a:lnSpc>
              <a:buFont typeface="Arial"/>
              <a:buChar char="•"/>
            </a:pPr>
            <a:r>
              <a:rPr lang="en-US" sz="3599" spc="32">
                <a:solidFill>
                  <a:srgbClr val="000000"/>
                </a:solidFill>
                <a:latin typeface="Calibri (MS)"/>
                <a:ea typeface="Calibri (MS)"/>
                <a:cs typeface="Calibri (MS)"/>
                <a:sym typeface="Calibri (MS)"/>
              </a:rPr>
              <a:t>What more can we find? </a:t>
            </a:r>
          </a:p>
          <a:p>
            <a:pPr algn="just">
              <a:lnSpc>
                <a:spcPts val="4319"/>
              </a:lnSpc>
            </a:pPr>
            <a:endParaRPr lang="en-US" sz="3599" spc="32">
              <a:solidFill>
                <a:srgbClr val="000000"/>
              </a:solidFill>
              <a:latin typeface="Calibri (MS)"/>
              <a:ea typeface="Calibri (MS)"/>
              <a:cs typeface="Calibri (MS)"/>
              <a:sym typeface="Calibri (MS)"/>
            </a:endParaRPr>
          </a:p>
          <a:p>
            <a:pPr algn="just">
              <a:lnSpc>
                <a:spcPts val="4319"/>
              </a:lnSpc>
            </a:pPr>
            <a:endParaRPr lang="en-US" sz="3599" spc="32">
              <a:solidFill>
                <a:srgbClr val="000000"/>
              </a:solidFill>
              <a:latin typeface="Calibri (MS)"/>
              <a:ea typeface="Calibri (MS)"/>
              <a:cs typeface="Calibri (MS)"/>
              <a:sym typeface="Calibri (MS)"/>
            </a:endParaRPr>
          </a:p>
          <a:p>
            <a:pPr algn="just">
              <a:lnSpc>
                <a:spcPts val="4319"/>
              </a:lnSpc>
            </a:pPr>
            <a:endParaRPr lang="en-US" sz="3599" spc="32">
              <a:solidFill>
                <a:srgbClr val="000000"/>
              </a:solidFill>
              <a:latin typeface="Calibri (MS)"/>
              <a:ea typeface="Calibri (MS)"/>
              <a:cs typeface="Calibri (MS)"/>
              <a:sym typeface="Calibri (MS)"/>
            </a:endParaRPr>
          </a:p>
          <a:p>
            <a:pPr algn="just">
              <a:lnSpc>
                <a:spcPts val="4319"/>
              </a:lnSpc>
            </a:pPr>
            <a:r>
              <a:rPr lang="en-US" sz="3599" i="1" spc="33">
                <a:solidFill>
                  <a:srgbClr val="000000"/>
                </a:solidFill>
                <a:latin typeface="Calibri (MS) Italics"/>
                <a:ea typeface="Calibri (MS) Italics"/>
                <a:cs typeface="Calibri (MS) Italics"/>
                <a:sym typeface="Calibri (MS) Italics"/>
              </a:rPr>
              <a:t>*Facilitators should </a:t>
            </a:r>
            <a:r>
              <a:rPr lang="en-US" sz="3599" b="1" i="1" spc="33">
                <a:solidFill>
                  <a:srgbClr val="000000"/>
                </a:solidFill>
                <a:latin typeface="Calibri (MS) Bold Italics"/>
                <a:ea typeface="Calibri (MS) Bold Italics"/>
                <a:cs typeface="Calibri (MS) Bold Italics"/>
                <a:sym typeface="Calibri (MS) Bold Italics"/>
              </a:rPr>
              <a:t>restate</a:t>
            </a:r>
            <a:r>
              <a:rPr lang="en-US" sz="3599" i="1" spc="33">
                <a:solidFill>
                  <a:srgbClr val="000000"/>
                </a:solidFill>
                <a:latin typeface="Calibri (MS) Italics"/>
                <a:ea typeface="Calibri (MS) Italics"/>
                <a:cs typeface="Calibri (MS) Italics"/>
                <a:sym typeface="Calibri (MS) Italics"/>
              </a:rPr>
              <a:t> comments to show participants that they are heard and to ensure everyone feels capable of participating*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5" name="Freeform 5" descr="This is a black and white image of coal miners standing outside of a coal mine."/>
          <p:cNvSpPr/>
          <p:nvPr/>
        </p:nvSpPr>
        <p:spPr>
          <a:xfrm>
            <a:off x="3513422" y="578053"/>
            <a:ext cx="11261155" cy="7640197"/>
          </a:xfrm>
          <a:custGeom>
            <a:avLst/>
            <a:gdLst/>
            <a:ahLst/>
            <a:cxnLst/>
            <a:rect l="l" t="t" r="r" b="b"/>
            <a:pathLst>
              <a:path w="11261155" h="7640197">
                <a:moveTo>
                  <a:pt x="0" y="0"/>
                </a:moveTo>
                <a:lnTo>
                  <a:pt x="11261156" y="0"/>
                </a:lnTo>
                <a:lnTo>
                  <a:pt x="11261156" y="7640197"/>
                </a:lnTo>
                <a:lnTo>
                  <a:pt x="0" y="7640197"/>
                </a:lnTo>
                <a:lnTo>
                  <a:pt x="0" y="0"/>
                </a:lnTo>
                <a:close/>
              </a:path>
            </a:pathLst>
          </a:custGeom>
          <a:blipFill>
            <a:blip r:embed="rId3"/>
            <a:stretch>
              <a:fillRect l="-1398" t="-3436" r="-2098" b="-8591"/>
            </a:stretch>
          </a:blipFill>
        </p:spPr>
        <p:txBody>
          <a:bodyPr/>
          <a:lstStyle/>
          <a:p>
            <a:endParaRPr lang="en-US"/>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4"/>
            <a:stretch>
              <a:fillRect t="-54647" b="-39958"/>
            </a:stretch>
          </a:blipFill>
        </p:spPr>
        <p:txBody>
          <a:bodyPr/>
          <a:lstStyle/>
          <a:p>
            <a:endParaRPr lang="en-US"/>
          </a:p>
        </p:txBody>
      </p:sp>
      <p:sp>
        <p:nvSpPr>
          <p:cNvPr id="6" name="TextBox 6"/>
          <p:cNvSpPr txBox="1">
            <a:spLocks noGrp="1"/>
          </p:cNvSpPr>
          <p:nvPr>
            <p:ph type="title" idx="4294967295"/>
          </p:nvPr>
        </p:nvSpPr>
        <p:spPr>
          <a:xfrm>
            <a:off x="651278" y="9199882"/>
            <a:ext cx="3274112" cy="6762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2100" b="0" i="0" u="none" strike="noStrike" kern="1200" cap="none" spc="19" normalizeH="0" baseline="0" noProof="0" dirty="0">
                <a:ln>
                  <a:noFill/>
                </a:ln>
                <a:solidFill>
                  <a:srgbClr val="99AE3A"/>
                </a:solidFill>
                <a:effectLst/>
                <a:uLnTx/>
                <a:uFillTx/>
                <a:latin typeface="Calibri (MS)"/>
                <a:ea typeface="Calibri (MS)"/>
                <a:cs typeface="Calibri (MS)"/>
                <a:sym typeface="Calibri (MS)"/>
              </a:rPr>
              <a:t>100 West Broadway</a:t>
            </a:r>
          </a:p>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2100" b="0" i="0" u="none" strike="noStrike" kern="1200" cap="none" spc="19" normalizeH="0" baseline="0" noProof="0" dirty="0">
                <a:ln>
                  <a:noFill/>
                </a:ln>
                <a:solidFill>
                  <a:srgbClr val="99AE3A"/>
                </a:solidFill>
                <a:effectLst/>
                <a:uLnTx/>
                <a:uFillTx/>
                <a:latin typeface="Calibri (MS)"/>
                <a:ea typeface="Calibri (MS)"/>
                <a:cs typeface="Calibri (MS)"/>
                <a:sym typeface="Calibri (MS)"/>
              </a:rPr>
              <a:t>Frankfort, KY 40601</a:t>
            </a:r>
          </a:p>
        </p:txBody>
      </p:sp>
      <p:sp>
        <p:nvSpPr>
          <p:cNvPr id="7" name="TextBox 7"/>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8" name="TextBox 8"/>
          <p:cNvSpPr txBox="1">
            <a:spLocks noGrp="1"/>
          </p:cNvSpPr>
          <p:nvPr>
            <p:ph type="title" idx="4294967295"/>
          </p:nvPr>
        </p:nvSpPr>
        <p:spPr>
          <a:xfrm>
            <a:off x="12266911" y="1953963"/>
            <a:ext cx="5195557" cy="52006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3" normalizeH="0" baseline="0" noProof="0" dirty="0">
                <a:ln>
                  <a:noFill/>
                </a:ln>
                <a:solidFill>
                  <a:srgbClr val="99A843"/>
                </a:solidFill>
                <a:effectLst/>
                <a:uLnTx/>
                <a:uFillTx/>
                <a:latin typeface="Calibri (MS) Bold"/>
                <a:ea typeface="Calibri (MS) Bold"/>
                <a:cs typeface="Calibri (MS) Bold"/>
                <a:sym typeface="Calibri (MS) Bold"/>
              </a:rPr>
              <a:t>Teacher Notes:</a:t>
            </a:r>
          </a:p>
          <a:p>
            <a:pPr marL="0" marR="0" lvl="0" indent="0" algn="ctr" defTabSz="914400" rtl="0" eaLnBrk="1" fontAlgn="auto" latinLnBrk="0" hangingPunct="1">
              <a:lnSpc>
                <a:spcPts val="7199"/>
              </a:lnSpc>
              <a:spcBef>
                <a:spcPts val="0"/>
              </a:spcBef>
              <a:spcAft>
                <a:spcPts val="0"/>
              </a:spcAft>
              <a:buClrTx/>
              <a:buSzTx/>
              <a:buFontTx/>
              <a:buNone/>
              <a:tabLst/>
              <a:defRPr/>
            </a:pPr>
            <a:endParaRPr kumimoji="0" lang="en-US" sz="5999" b="1" i="0" u="none" strike="noStrike" kern="1200" cap="none" spc="53" normalizeH="0" baseline="0" noProof="0" dirty="0">
              <a:ln>
                <a:noFill/>
              </a:ln>
              <a:solidFill>
                <a:srgbClr val="99A843"/>
              </a:solidFill>
              <a:effectLst/>
              <a:uLnTx/>
              <a:uFillTx/>
              <a:latin typeface="Calibri (MS) Bold"/>
              <a:ea typeface="Calibri (MS) Bold"/>
              <a:cs typeface="Calibri (MS) Bold"/>
              <a:sym typeface="Calibri (MS) Bold"/>
            </a:endParaRPr>
          </a:p>
          <a:p>
            <a:pPr marL="0" marR="0" lvl="0" indent="0" algn="ctr" defTabSz="914400" rtl="0" eaLnBrk="1" fontAlgn="auto" latinLnBrk="0" hangingPunct="1">
              <a:lnSpc>
                <a:spcPts val="4319"/>
              </a:lnSpc>
              <a:spcBef>
                <a:spcPct val="0"/>
              </a:spcBef>
              <a:spcAft>
                <a:spcPts val="0"/>
              </a:spcAft>
              <a:buClrTx/>
              <a:buSzTx/>
              <a:buFontTx/>
              <a:buNone/>
              <a:tabLst/>
              <a:defRPr/>
            </a:pPr>
            <a:r>
              <a:rPr kumimoji="0" lang="en-US" sz="3599" b="0" i="0" u="none" strike="noStrike" kern="1200" cap="none" spc="33" normalizeH="0" baseline="0" noProof="0" dirty="0">
                <a:ln>
                  <a:noFill/>
                </a:ln>
                <a:solidFill>
                  <a:srgbClr val="000000"/>
                </a:solidFill>
                <a:effectLst/>
                <a:uLnTx/>
                <a:uFillTx/>
                <a:latin typeface="Calibri (MS)"/>
                <a:ea typeface="Calibri (MS)"/>
                <a:cs typeface="Calibri (MS)"/>
                <a:sym typeface="Calibri (MS)"/>
              </a:rPr>
              <a:t> Following the VTS session, explain that the photograph is from the past (ca. 1918) and shows coal miners outside a mine entrance in Kentucky. </a:t>
            </a:r>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sp>
        <p:nvSpPr>
          <p:cNvPr id="5" name="Freeform 5" descr="This is a black and white image of coal miners standing outside of a coal mine."/>
          <p:cNvSpPr/>
          <p:nvPr/>
        </p:nvSpPr>
        <p:spPr>
          <a:xfrm>
            <a:off x="394268" y="734882"/>
            <a:ext cx="11261155" cy="7640197"/>
          </a:xfrm>
          <a:custGeom>
            <a:avLst/>
            <a:gdLst/>
            <a:ahLst/>
            <a:cxnLst/>
            <a:rect l="l" t="t" r="r" b="b"/>
            <a:pathLst>
              <a:path w="11261155" h="7640197">
                <a:moveTo>
                  <a:pt x="0" y="0"/>
                </a:moveTo>
                <a:lnTo>
                  <a:pt x="11261156" y="0"/>
                </a:lnTo>
                <a:lnTo>
                  <a:pt x="11261156" y="7640197"/>
                </a:lnTo>
                <a:lnTo>
                  <a:pt x="0" y="7640197"/>
                </a:lnTo>
                <a:lnTo>
                  <a:pt x="0" y="0"/>
                </a:lnTo>
                <a:close/>
              </a:path>
            </a:pathLst>
          </a:custGeom>
          <a:blipFill>
            <a:blip r:embed="rId4"/>
            <a:stretch>
              <a:fillRect l="-1398" t="-3436" r="-2098" b="-8591"/>
            </a:stretch>
          </a:blipFill>
        </p:spPr>
        <p:txBody>
          <a:bodyPr/>
          <a:lstStyle/>
          <a:p>
            <a:endParaRPr lang="en-US"/>
          </a:p>
        </p:txBody>
      </p:sp>
      <p:sp>
        <p:nvSpPr>
          <p:cNvPr id="6" name="TextBox 6"/>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7" name="TextBox 7"/>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b517606b8b_1_1"/>
          <p:cNvSpPr txBox="1">
            <a:spLocks noGrp="1"/>
          </p:cNvSpPr>
          <p:nvPr>
            <p:ph type="title"/>
          </p:nvPr>
        </p:nvSpPr>
        <p:spPr>
          <a:xfrm>
            <a:off x="833679" y="385824"/>
            <a:ext cx="13488750" cy="1981350"/>
          </a:xfrm>
          <a:prstGeom prst="rect">
            <a:avLst/>
          </a:prstGeom>
          <a:noFill/>
          <a:ln>
            <a:noFill/>
          </a:ln>
        </p:spPr>
        <p:txBody>
          <a:bodyPr spcFirstLastPara="1" wrap="square" lIns="137138" tIns="68550" rIns="137138" bIns="68550" anchor="t" anchorCtr="0">
            <a:normAutofit/>
          </a:bodyPr>
          <a:lstStyle/>
          <a:p>
            <a:r>
              <a:rPr lang="en-US" sz="6000" dirty="0"/>
              <a:t>Webinar Goals</a:t>
            </a:r>
            <a:endParaRPr sz="6000" dirty="0"/>
          </a:p>
        </p:txBody>
      </p:sp>
      <p:sp>
        <p:nvSpPr>
          <p:cNvPr id="149" name="Google Shape;149;g2b517606b8b_1_1"/>
          <p:cNvSpPr txBox="1">
            <a:spLocks noGrp="1"/>
          </p:cNvSpPr>
          <p:nvPr>
            <p:ph type="body" idx="1"/>
          </p:nvPr>
        </p:nvSpPr>
        <p:spPr>
          <a:xfrm>
            <a:off x="833663" y="1889813"/>
            <a:ext cx="16553250" cy="7317450"/>
          </a:xfrm>
          <a:prstGeom prst="rect">
            <a:avLst/>
          </a:prstGeom>
          <a:noFill/>
          <a:ln>
            <a:noFill/>
          </a:ln>
        </p:spPr>
        <p:txBody>
          <a:bodyPr spcFirstLastPara="1" wrap="square" lIns="137138" tIns="68550" rIns="137138" bIns="68550" anchor="t" anchorCtr="0">
            <a:normAutofit/>
          </a:bodyPr>
          <a:lstStyle/>
          <a:p>
            <a:pPr marL="0" indent="0"/>
            <a:r>
              <a:rPr lang="en-US" sz="4000" dirty="0">
                <a:latin typeface="Franklin Gothic Book" panose="020B0503020102020204" pitchFamily="34" charset="0"/>
              </a:rPr>
              <a:t>Learning Goal</a:t>
            </a:r>
            <a:endParaRPr sz="4000" dirty="0">
              <a:latin typeface="Franklin Gothic Book" panose="020B0503020102020204" pitchFamily="34" charset="0"/>
            </a:endParaRPr>
          </a:p>
          <a:p>
            <a:pPr lvl="1" indent="-685800">
              <a:buSzPts val="3600"/>
            </a:pPr>
            <a:r>
              <a:rPr lang="en-US" sz="3600" dirty="0">
                <a:latin typeface="Franklin Gothic Book" panose="020B0503020102020204" pitchFamily="34" charset="0"/>
              </a:rPr>
              <a:t>I am learning about how to design instructional experiences aligned to the </a:t>
            </a:r>
            <a:r>
              <a:rPr lang="en-US" sz="3600" i="1" dirty="0">
                <a:latin typeface="Franklin Gothic Book" panose="020B0503020102020204" pitchFamily="34" charset="0"/>
              </a:rPr>
              <a:t>KAS for Social Studies</a:t>
            </a:r>
            <a:r>
              <a:rPr lang="en-US" sz="3600" dirty="0">
                <a:latin typeface="Franklin Gothic Book" panose="020B0503020102020204" pitchFamily="34" charset="0"/>
              </a:rPr>
              <a:t> by engaging in a demonstration about </a:t>
            </a:r>
            <a:r>
              <a:rPr lang="en-US" sz="3600">
                <a:latin typeface="Franklin Gothic Book" panose="020B0503020102020204" pitchFamily="34" charset="0"/>
              </a:rPr>
              <a:t>Kentucky Economics. </a:t>
            </a:r>
            <a:endParaRPr sz="3600" dirty="0">
              <a:latin typeface="Franklin Gothic Book" panose="020B0503020102020204" pitchFamily="34" charset="0"/>
            </a:endParaRPr>
          </a:p>
          <a:p>
            <a:pPr marL="0" indent="0"/>
            <a:r>
              <a:rPr lang="en-US" sz="4000" dirty="0">
                <a:latin typeface="Franklin Gothic Book" panose="020B0503020102020204" pitchFamily="34" charset="0"/>
              </a:rPr>
              <a:t>Success Criteria </a:t>
            </a:r>
            <a:endParaRPr sz="4000" dirty="0">
              <a:latin typeface="Franklin Gothic Book" panose="020B0503020102020204" pitchFamily="34" charset="0"/>
            </a:endParaRPr>
          </a:p>
          <a:p>
            <a:pPr lvl="1" indent="-685800">
              <a:buSzPts val="3600"/>
            </a:pPr>
            <a:r>
              <a:rPr lang="en-US" sz="3600" dirty="0">
                <a:latin typeface="Franklin Gothic Book" panose="020B0503020102020204" pitchFamily="34" charset="0"/>
              </a:rPr>
              <a:t>I can analyze 2.E.KE.1 to understand what this standard requires students to know and be able to do.</a:t>
            </a:r>
            <a:endParaRPr sz="3600" dirty="0">
              <a:latin typeface="Franklin Gothic Book" panose="020B0503020102020204" pitchFamily="34" charset="0"/>
            </a:endParaRPr>
          </a:p>
          <a:p>
            <a:pPr lvl="1" indent="-685800">
              <a:spcAft>
                <a:spcPts val="1500"/>
              </a:spcAft>
              <a:buSzPts val="3600"/>
            </a:pPr>
            <a:r>
              <a:rPr lang="en-US" sz="3600" dirty="0">
                <a:latin typeface="Franklin Gothic Book" panose="020B0503020102020204" pitchFamily="34" charset="0"/>
              </a:rPr>
              <a:t>I can improve my content knowledge and pedagogical skills after exploring a grade level sample. </a:t>
            </a:r>
            <a:endParaRPr sz="3600" dirty="0">
              <a:latin typeface="Franklin Gothic Book" panose="020B05030201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grpSp>
        <p:nvGrpSpPr>
          <p:cNvPr id="8" name="Group 8" descr="This is an image of a KWL chart."/>
          <p:cNvGrpSpPr/>
          <p:nvPr/>
        </p:nvGrpSpPr>
        <p:grpSpPr>
          <a:xfrm>
            <a:off x="1028700" y="843578"/>
            <a:ext cx="8657926" cy="7554770"/>
            <a:chOff x="0" y="0"/>
            <a:chExt cx="11543902" cy="10073026"/>
          </a:xfrm>
        </p:grpSpPr>
        <p:sp>
          <p:nvSpPr>
            <p:cNvPr id="9" name="Freeform 9"/>
            <p:cNvSpPr/>
            <p:nvPr/>
          </p:nvSpPr>
          <p:spPr>
            <a:xfrm>
              <a:off x="0" y="0"/>
              <a:ext cx="11479232" cy="10073026"/>
            </a:xfrm>
            <a:custGeom>
              <a:avLst/>
              <a:gdLst/>
              <a:ahLst/>
              <a:cxnLst/>
              <a:rect l="l" t="t" r="r" b="b"/>
              <a:pathLst>
                <a:path w="11479232" h="10073026">
                  <a:moveTo>
                    <a:pt x="0" y="0"/>
                  </a:moveTo>
                  <a:lnTo>
                    <a:pt x="11479232" y="0"/>
                  </a:lnTo>
                  <a:lnTo>
                    <a:pt x="11479232" y="10073026"/>
                  </a:lnTo>
                  <a:lnTo>
                    <a:pt x="0" y="10073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4387451" y="2595631"/>
              <a:ext cx="2704330" cy="4217278"/>
            </a:xfrm>
            <a:custGeom>
              <a:avLst/>
              <a:gdLst/>
              <a:ahLst/>
              <a:cxnLst/>
              <a:rect l="l" t="t" r="r" b="b"/>
              <a:pathLst>
                <a:path w="2704330" h="4217278">
                  <a:moveTo>
                    <a:pt x="0" y="0"/>
                  </a:moveTo>
                  <a:lnTo>
                    <a:pt x="2704330" y="0"/>
                  </a:lnTo>
                  <a:lnTo>
                    <a:pt x="2704330" y="4217278"/>
                  </a:lnTo>
                  <a:lnTo>
                    <a:pt x="0" y="4217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6256237" y="3501176"/>
              <a:ext cx="185869" cy="185869"/>
            </a:xfrm>
            <a:custGeom>
              <a:avLst/>
              <a:gdLst/>
              <a:ahLst/>
              <a:cxnLst/>
              <a:rect l="l" t="t" r="r" b="b"/>
              <a:pathLst>
                <a:path w="185869" h="185869">
                  <a:moveTo>
                    <a:pt x="0" y="0"/>
                  </a:moveTo>
                  <a:lnTo>
                    <a:pt x="185869" y="0"/>
                  </a:lnTo>
                  <a:lnTo>
                    <a:pt x="185869" y="185869"/>
                  </a:lnTo>
                  <a:lnTo>
                    <a:pt x="0" y="1858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528880" y="2960310"/>
              <a:ext cx="2624583" cy="3852599"/>
            </a:xfrm>
            <a:custGeom>
              <a:avLst/>
              <a:gdLst/>
              <a:ahLst/>
              <a:cxnLst/>
              <a:rect l="l" t="t" r="r" b="b"/>
              <a:pathLst>
                <a:path w="2624583" h="3852599">
                  <a:moveTo>
                    <a:pt x="0" y="0"/>
                  </a:moveTo>
                  <a:lnTo>
                    <a:pt x="2624583" y="0"/>
                  </a:lnTo>
                  <a:lnTo>
                    <a:pt x="2624583" y="3852599"/>
                  </a:lnTo>
                  <a:lnTo>
                    <a:pt x="0" y="38525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8159496" y="4069709"/>
              <a:ext cx="2660904" cy="2743200"/>
            </a:xfrm>
            <a:custGeom>
              <a:avLst/>
              <a:gdLst/>
              <a:ahLst/>
              <a:cxnLst/>
              <a:rect l="l" t="t" r="r" b="b"/>
              <a:pathLst>
                <a:path w="2660904" h="2743200">
                  <a:moveTo>
                    <a:pt x="0" y="0"/>
                  </a:moveTo>
                  <a:lnTo>
                    <a:pt x="2660904" y="0"/>
                  </a:lnTo>
                  <a:lnTo>
                    <a:pt x="2660904" y="2743200"/>
                  </a:lnTo>
                  <a:lnTo>
                    <a:pt x="0" y="27432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616485" y="-12700"/>
              <a:ext cx="2653615" cy="1219200"/>
            </a:xfrm>
            <a:prstGeom prst="rect">
              <a:avLst/>
            </a:prstGeom>
          </p:spPr>
          <p:txBody>
            <a:bodyPr lIns="0" tIns="0" rIns="0" bIns="0" rtlCol="0" anchor="t">
              <a:spAutoFit/>
            </a:bodyPr>
            <a:lstStyle/>
            <a:p>
              <a:pPr algn="ctr">
                <a:lnSpc>
                  <a:spcPts val="6599"/>
                </a:lnSpc>
              </a:pPr>
              <a:r>
                <a:rPr lang="en-US" sz="5499" b="1" spc="51">
                  <a:solidFill>
                    <a:srgbClr val="000000"/>
                  </a:solidFill>
                  <a:latin typeface="Calibri (MS) Bold"/>
                  <a:ea typeface="Calibri (MS) Bold"/>
                  <a:cs typeface="Calibri (MS) Bold"/>
                  <a:sym typeface="Calibri (MS) Bold"/>
                </a:rPr>
                <a:t>Know</a:t>
              </a:r>
            </a:p>
          </p:txBody>
        </p:sp>
        <p:sp>
          <p:nvSpPr>
            <p:cNvPr id="15" name="TextBox 15"/>
            <p:cNvSpPr txBox="1"/>
            <p:nvPr/>
          </p:nvSpPr>
          <p:spPr>
            <a:xfrm>
              <a:off x="3820344" y="-12700"/>
              <a:ext cx="3838545" cy="1219200"/>
            </a:xfrm>
            <a:prstGeom prst="rect">
              <a:avLst/>
            </a:prstGeom>
          </p:spPr>
          <p:txBody>
            <a:bodyPr lIns="0" tIns="0" rIns="0" bIns="0" rtlCol="0" anchor="t">
              <a:spAutoFit/>
            </a:bodyPr>
            <a:lstStyle/>
            <a:p>
              <a:pPr algn="ctr">
                <a:lnSpc>
                  <a:spcPts val="6599"/>
                </a:lnSpc>
              </a:pPr>
              <a:r>
                <a:rPr lang="en-US" sz="5499" b="1" spc="51">
                  <a:solidFill>
                    <a:srgbClr val="000000"/>
                  </a:solidFill>
                  <a:latin typeface="Calibri (MS) Bold"/>
                  <a:ea typeface="Calibri (MS) Bold"/>
                  <a:cs typeface="Calibri (MS) Bold"/>
                  <a:sym typeface="Calibri (MS) Bold"/>
                </a:rPr>
                <a:t>Wonder</a:t>
              </a:r>
            </a:p>
          </p:txBody>
        </p:sp>
        <p:sp>
          <p:nvSpPr>
            <p:cNvPr id="16" name="TextBox 16"/>
            <p:cNvSpPr txBox="1"/>
            <p:nvPr/>
          </p:nvSpPr>
          <p:spPr>
            <a:xfrm>
              <a:off x="7658889" y="-12700"/>
              <a:ext cx="3885013" cy="1219200"/>
            </a:xfrm>
            <a:prstGeom prst="rect">
              <a:avLst/>
            </a:prstGeom>
          </p:spPr>
          <p:txBody>
            <a:bodyPr lIns="0" tIns="0" rIns="0" bIns="0" rtlCol="0" anchor="t">
              <a:spAutoFit/>
            </a:bodyPr>
            <a:lstStyle/>
            <a:p>
              <a:pPr algn="ctr">
                <a:lnSpc>
                  <a:spcPts val="6599"/>
                </a:lnSpc>
              </a:pPr>
              <a:r>
                <a:rPr lang="en-US" sz="5499" b="1" spc="51">
                  <a:solidFill>
                    <a:srgbClr val="000000"/>
                  </a:solidFill>
                  <a:latin typeface="Calibri (MS) Bold"/>
                  <a:ea typeface="Calibri (MS) Bold"/>
                  <a:cs typeface="Calibri (MS) Bold"/>
                  <a:sym typeface="Calibri (MS) Bold"/>
                </a:rPr>
                <a:t>Learned</a:t>
              </a:r>
            </a:p>
          </p:txBody>
        </p:sp>
      </p:gr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13"/>
            <a:stretch>
              <a:fillRect t="-54647" b="-39958"/>
            </a:stretch>
          </a:blipFill>
        </p:spPr>
        <p:txBody>
          <a:bodyPr/>
          <a:lstStyle/>
          <a:p>
            <a:endParaRPr lang="en-US"/>
          </a:p>
        </p:txBody>
      </p:sp>
      <p:sp>
        <p:nvSpPr>
          <p:cNvPr id="5" name="TextBox 5"/>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6" name="TextBox 6"/>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
        <p:nvSpPr>
          <p:cNvPr id="7" name="TextBox 7"/>
          <p:cNvSpPr txBox="1">
            <a:spLocks noGrp="1"/>
          </p:cNvSpPr>
          <p:nvPr>
            <p:ph type="title" idx="4294967295"/>
          </p:nvPr>
        </p:nvSpPr>
        <p:spPr>
          <a:xfrm>
            <a:off x="10460603" y="1466050"/>
            <a:ext cx="6798697" cy="64674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3" normalizeH="0" baseline="0" noProof="0" dirty="0">
                <a:ln>
                  <a:noFill/>
                </a:ln>
                <a:solidFill>
                  <a:srgbClr val="99A843"/>
                </a:solidFill>
                <a:effectLst/>
                <a:uLnTx/>
                <a:uFillTx/>
                <a:latin typeface="Calibri (MS) Bold"/>
                <a:ea typeface="Calibri (MS) Bold"/>
                <a:cs typeface="Calibri (MS) Bold"/>
                <a:sym typeface="Calibri (MS) Bold"/>
              </a:rPr>
              <a:t>Teacher Notes:</a:t>
            </a:r>
          </a:p>
          <a:p>
            <a:pPr marL="0" marR="0" lvl="0" indent="0" algn="ctr" defTabSz="914400" rtl="0" eaLnBrk="1" fontAlgn="auto" latinLnBrk="0" hangingPunct="1">
              <a:lnSpc>
                <a:spcPts val="4319"/>
              </a:lnSpc>
              <a:spcBef>
                <a:spcPts val="0"/>
              </a:spcBef>
              <a:spcAft>
                <a:spcPts val="0"/>
              </a:spcAft>
              <a:buClrTx/>
              <a:buSzTx/>
              <a:buFontTx/>
              <a:buNone/>
              <a:tabLst/>
              <a:defRPr/>
            </a:pPr>
            <a:r>
              <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rPr>
              <a:t>Introduce coal mining to students by completing the first two columns of a KWL chart as a whole group. </a:t>
            </a:r>
          </a:p>
          <a:p>
            <a:pPr marL="0" marR="0" lvl="0" indent="0" algn="ctr" defTabSz="914400" rtl="0" eaLnBrk="1" fontAlgn="auto" latinLnBrk="0" hangingPunct="1">
              <a:lnSpc>
                <a:spcPts val="4319"/>
              </a:lnSpc>
              <a:spcBef>
                <a:spcPts val="0"/>
              </a:spcBef>
              <a:spcAft>
                <a:spcPts val="0"/>
              </a:spcAft>
              <a:buClrTx/>
              <a:buSzTx/>
              <a:buFontTx/>
              <a:buNone/>
              <a:tabLst/>
              <a:defRPr/>
            </a:pPr>
            <a:endPar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endParaRPr>
          </a:p>
          <a:p>
            <a:pPr marL="777232" marR="0" lvl="1" indent="-388616" algn="l" defTabSz="914400" rtl="0" eaLnBrk="1" fontAlgn="auto" latinLnBrk="0" hangingPunct="1">
              <a:lnSpc>
                <a:spcPts val="4319"/>
              </a:lnSpc>
              <a:spcBef>
                <a:spcPts val="0"/>
              </a:spcBef>
              <a:spcAft>
                <a:spcPts val="0"/>
              </a:spcAft>
              <a:buClrTx/>
              <a:buSzTx/>
              <a:buFont typeface="Arial"/>
              <a:buChar char="•"/>
              <a:tabLst/>
              <a:defRPr/>
            </a:pPr>
            <a:r>
              <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rPr>
              <a:t>What do you </a:t>
            </a:r>
            <a:r>
              <a:rPr kumimoji="0" lang="en-US" sz="3599" b="1" i="0" u="none" strike="noStrike" kern="1200" cap="none" spc="32" normalizeH="0" baseline="0" noProof="0" dirty="0">
                <a:ln>
                  <a:noFill/>
                </a:ln>
                <a:solidFill>
                  <a:srgbClr val="000000"/>
                </a:solidFill>
                <a:effectLst/>
                <a:uLnTx/>
                <a:uFillTx/>
                <a:latin typeface="Calibri (MS) Bold"/>
                <a:ea typeface="Calibri (MS) Bold"/>
                <a:cs typeface="Calibri (MS) Bold"/>
                <a:sym typeface="Calibri (MS) Bold"/>
              </a:rPr>
              <a:t>know</a:t>
            </a:r>
            <a:r>
              <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rPr>
              <a:t> about coal mining?</a:t>
            </a:r>
          </a:p>
          <a:p>
            <a:pPr marL="0" marR="0" lvl="0" indent="0" algn="l" defTabSz="914400" rtl="0" eaLnBrk="1" fontAlgn="auto" latinLnBrk="0" hangingPunct="1">
              <a:lnSpc>
                <a:spcPts val="4319"/>
              </a:lnSpc>
              <a:spcBef>
                <a:spcPts val="0"/>
              </a:spcBef>
              <a:spcAft>
                <a:spcPts val="0"/>
              </a:spcAft>
              <a:buClrTx/>
              <a:buSzTx/>
              <a:buFontTx/>
              <a:buNone/>
              <a:tabLst/>
              <a:defRPr/>
            </a:pPr>
            <a:endPar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endParaRPr>
          </a:p>
          <a:p>
            <a:pPr marL="777232" marR="0" lvl="1" indent="-388616" algn="l" defTabSz="914400" rtl="0" eaLnBrk="1" fontAlgn="auto" latinLnBrk="0" hangingPunct="1">
              <a:lnSpc>
                <a:spcPts val="4319"/>
              </a:lnSpc>
              <a:spcBef>
                <a:spcPts val="0"/>
              </a:spcBef>
              <a:spcAft>
                <a:spcPts val="0"/>
              </a:spcAft>
              <a:buClrTx/>
              <a:buSzTx/>
              <a:buFont typeface="Arial"/>
              <a:buChar char="•"/>
              <a:tabLst/>
              <a:defRPr/>
            </a:pPr>
            <a:r>
              <a:rPr kumimoji="0" lang="en-US" sz="3599" b="0" i="0" u="none" strike="noStrike" kern="1200" cap="none" spc="33" normalizeH="0" baseline="0" noProof="0" dirty="0">
                <a:ln>
                  <a:noFill/>
                </a:ln>
                <a:solidFill>
                  <a:srgbClr val="000000"/>
                </a:solidFill>
                <a:effectLst/>
                <a:uLnTx/>
                <a:uFillTx/>
                <a:latin typeface="Calibri (MS)"/>
                <a:ea typeface="Calibri (MS)"/>
                <a:cs typeface="Calibri (MS)"/>
                <a:sym typeface="Calibri (MS)"/>
              </a:rPr>
              <a:t>What do you </a:t>
            </a:r>
            <a:r>
              <a:rPr kumimoji="0" lang="en-US" sz="3599" b="1" i="0" u="none" strike="noStrike" kern="1200" cap="none" spc="33" normalizeH="0" baseline="0" noProof="0" dirty="0">
                <a:ln>
                  <a:noFill/>
                </a:ln>
                <a:solidFill>
                  <a:srgbClr val="000000"/>
                </a:solidFill>
                <a:effectLst/>
                <a:uLnTx/>
                <a:uFillTx/>
                <a:latin typeface="Calibri (MS) Bold"/>
                <a:ea typeface="Calibri (MS) Bold"/>
                <a:cs typeface="Calibri (MS) Bold"/>
                <a:sym typeface="Calibri (MS) Bold"/>
              </a:rPr>
              <a:t>wonder</a:t>
            </a:r>
            <a:r>
              <a:rPr kumimoji="0" lang="en-US" sz="3599" b="0" i="0" u="none" strike="noStrike" kern="1200" cap="none" spc="33" normalizeH="0" baseline="0" noProof="0" dirty="0">
                <a:ln>
                  <a:noFill/>
                </a:ln>
                <a:solidFill>
                  <a:srgbClr val="000000"/>
                </a:solidFill>
                <a:effectLst/>
                <a:uLnTx/>
                <a:uFillTx/>
                <a:latin typeface="Calibri (MS)"/>
                <a:ea typeface="Calibri (MS)"/>
                <a:cs typeface="Calibri (MS)"/>
                <a:sym typeface="Calibri (MS)"/>
              </a:rPr>
              <a:t> about coal mining?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8" name="TextBox 8"/>
          <p:cNvSpPr txBox="1">
            <a:spLocks noGrp="1"/>
          </p:cNvSpPr>
          <p:nvPr>
            <p:ph type="title" idx="4294967295"/>
          </p:nvPr>
        </p:nvSpPr>
        <p:spPr>
          <a:xfrm>
            <a:off x="174254" y="519405"/>
            <a:ext cx="5265259" cy="80962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3" normalizeH="0" baseline="0" noProof="0" dirty="0">
                <a:ln>
                  <a:noFill/>
                </a:ln>
                <a:solidFill>
                  <a:srgbClr val="99A843"/>
                </a:solidFill>
                <a:effectLst/>
                <a:uLnTx/>
                <a:uFillTx/>
                <a:latin typeface="Calibri (MS) Bold"/>
                <a:ea typeface="Calibri (MS) Bold"/>
                <a:cs typeface="Calibri (MS) Bold"/>
                <a:sym typeface="Calibri (MS) Bold"/>
              </a:rPr>
              <a:t>Teacher Notes:</a:t>
            </a:r>
          </a:p>
          <a:p>
            <a:pPr marL="0" marR="0" lvl="0" indent="0" algn="ctr" defTabSz="914400" rtl="0" eaLnBrk="1" fontAlgn="auto" latinLnBrk="0" hangingPunct="1">
              <a:lnSpc>
                <a:spcPts val="4319"/>
              </a:lnSpc>
              <a:spcBef>
                <a:spcPts val="0"/>
              </a:spcBef>
              <a:spcAft>
                <a:spcPts val="0"/>
              </a:spcAft>
              <a:buClrTx/>
              <a:buSzTx/>
              <a:buFontTx/>
              <a:buNone/>
              <a:tabLst/>
              <a:defRPr/>
            </a:pPr>
            <a:r>
              <a:rPr kumimoji="0" lang="en-US" sz="3599" b="1" i="0" u="none" strike="noStrike" kern="1200" cap="none" spc="32" normalizeH="0" baseline="0" noProof="0" dirty="0">
                <a:ln>
                  <a:noFill/>
                </a:ln>
                <a:solidFill>
                  <a:srgbClr val="000000"/>
                </a:solidFill>
                <a:effectLst/>
                <a:uLnTx/>
                <a:uFillTx/>
                <a:latin typeface="Calibri (MS) Bold"/>
                <a:ea typeface="Calibri (MS) Bold"/>
                <a:cs typeface="Calibri (MS) Bold"/>
                <a:sym typeface="Calibri (MS) Bold"/>
              </a:rPr>
              <a:t>*</a:t>
            </a:r>
            <a:r>
              <a:rPr kumimoji="0" lang="en-US" sz="3599" b="0" i="1" u="none" strike="noStrike" kern="1200" cap="none" spc="32" normalizeH="0" baseline="0" noProof="0" dirty="0">
                <a:ln>
                  <a:noFill/>
                </a:ln>
                <a:solidFill>
                  <a:srgbClr val="000000"/>
                </a:solidFill>
                <a:effectLst/>
                <a:uLnTx/>
                <a:uFillTx/>
                <a:latin typeface="Calibri (MS) Italics"/>
                <a:ea typeface="Calibri (MS) Italics"/>
                <a:cs typeface="Calibri (MS) Italics"/>
                <a:sym typeface="Calibri (MS) Italics"/>
              </a:rPr>
              <a:t>Pause periodically to ask the following questions</a:t>
            </a:r>
          </a:p>
          <a:p>
            <a:pPr marL="0" marR="0" lvl="0" indent="0" algn="ctr" defTabSz="914400" rtl="0" eaLnBrk="1" fontAlgn="auto" latinLnBrk="0" hangingPunct="1">
              <a:lnSpc>
                <a:spcPts val="4319"/>
              </a:lnSpc>
              <a:spcBef>
                <a:spcPts val="0"/>
              </a:spcBef>
              <a:spcAft>
                <a:spcPts val="0"/>
              </a:spcAft>
              <a:buClrTx/>
              <a:buSzTx/>
              <a:buFontTx/>
              <a:buNone/>
              <a:tabLst/>
              <a:defRPr/>
            </a:pPr>
            <a:endParaRPr kumimoji="0" lang="en-US" sz="3599" b="0" i="1" u="none" strike="noStrike" kern="1200" cap="none" spc="32" normalizeH="0" baseline="0" noProof="0" dirty="0">
              <a:ln>
                <a:noFill/>
              </a:ln>
              <a:solidFill>
                <a:srgbClr val="000000"/>
              </a:solidFill>
              <a:effectLst/>
              <a:uLnTx/>
              <a:uFillTx/>
              <a:latin typeface="Calibri (MS) Italics"/>
              <a:ea typeface="Calibri (MS) Italics"/>
              <a:cs typeface="Calibri (MS) Italics"/>
              <a:sym typeface="Calibri (MS) Italics"/>
            </a:endParaRPr>
          </a:p>
          <a:p>
            <a:pPr marL="777232" marR="0" lvl="1" indent="-388616" algn="l" defTabSz="914400" rtl="0" eaLnBrk="1" fontAlgn="auto" latinLnBrk="0" hangingPunct="1">
              <a:lnSpc>
                <a:spcPts val="4319"/>
              </a:lnSpc>
              <a:spcBef>
                <a:spcPts val="0"/>
              </a:spcBef>
              <a:spcAft>
                <a:spcPts val="0"/>
              </a:spcAft>
              <a:buClrTx/>
              <a:buSzTx/>
              <a:buFont typeface="Arial"/>
              <a:buChar char="•"/>
              <a:tabLst/>
              <a:defRPr/>
            </a:pPr>
            <a:r>
              <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rPr>
              <a:t>Who mined coal in the past? </a:t>
            </a:r>
          </a:p>
          <a:p>
            <a:pPr marL="777232" marR="0" lvl="1" indent="-388616" algn="l" defTabSz="914400" rtl="0" eaLnBrk="1" fontAlgn="auto" latinLnBrk="0" hangingPunct="1">
              <a:lnSpc>
                <a:spcPts val="4319"/>
              </a:lnSpc>
              <a:spcBef>
                <a:spcPts val="0"/>
              </a:spcBef>
              <a:spcAft>
                <a:spcPts val="0"/>
              </a:spcAft>
              <a:buClrTx/>
              <a:buSzTx/>
              <a:buFont typeface="Arial"/>
              <a:buChar char="•"/>
              <a:tabLst/>
              <a:defRPr/>
            </a:pPr>
            <a:r>
              <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rPr>
              <a:t>What were some of the difficulties with coal mining? </a:t>
            </a:r>
          </a:p>
          <a:p>
            <a:pPr marL="777232" marR="0" lvl="1" indent="-388616" algn="l" defTabSz="914400" rtl="0" eaLnBrk="1" fontAlgn="auto" latinLnBrk="0" hangingPunct="1">
              <a:lnSpc>
                <a:spcPts val="4319"/>
              </a:lnSpc>
              <a:spcBef>
                <a:spcPts val="0"/>
              </a:spcBef>
              <a:spcAft>
                <a:spcPts val="0"/>
              </a:spcAft>
              <a:buClrTx/>
              <a:buSzTx/>
              <a:buFont typeface="Arial"/>
              <a:buChar char="•"/>
              <a:tabLst/>
              <a:defRPr/>
            </a:pPr>
            <a:r>
              <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rPr>
              <a:t>Who mines coal today? </a:t>
            </a:r>
          </a:p>
          <a:p>
            <a:pPr marL="777232" marR="0" lvl="1" indent="-388616" algn="l" defTabSz="914400" rtl="0" eaLnBrk="1" fontAlgn="auto" latinLnBrk="0" hangingPunct="1">
              <a:lnSpc>
                <a:spcPts val="4319"/>
              </a:lnSpc>
              <a:spcBef>
                <a:spcPts val="0"/>
              </a:spcBef>
              <a:spcAft>
                <a:spcPts val="0"/>
              </a:spcAft>
              <a:buClrTx/>
              <a:buSzTx/>
              <a:buFont typeface="Arial"/>
              <a:buChar char="•"/>
              <a:tabLst/>
              <a:defRPr/>
            </a:pPr>
            <a:r>
              <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rPr>
              <a:t>How has coal mining changed from the past to today? </a:t>
            </a:r>
          </a:p>
          <a:p>
            <a:pPr marL="0" marR="0" lvl="0" indent="0" algn="l" defTabSz="914400" rtl="0" eaLnBrk="1" fontAlgn="auto" latinLnBrk="0" hangingPunct="1">
              <a:lnSpc>
                <a:spcPts val="4319"/>
              </a:lnSpc>
              <a:spcBef>
                <a:spcPts val="0"/>
              </a:spcBef>
              <a:spcAft>
                <a:spcPts val="0"/>
              </a:spcAft>
              <a:buClrTx/>
              <a:buSzTx/>
              <a:buFontTx/>
              <a:buNone/>
              <a:tabLst/>
              <a:defRPr/>
            </a:pPr>
            <a:endPar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endParaRPr>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sp>
        <p:nvSpPr>
          <p:cNvPr id="5" name="TextBox 5"/>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6" name="TextBox 6"/>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
        <p:nvSpPr>
          <p:cNvPr id="7" name="TextBox 7"/>
          <p:cNvSpPr txBox="1"/>
          <p:nvPr/>
        </p:nvSpPr>
        <p:spPr>
          <a:xfrm>
            <a:off x="6096000" y="7952308"/>
            <a:ext cx="11658600" cy="579582"/>
          </a:xfrm>
          <a:prstGeom prst="rect">
            <a:avLst/>
          </a:prstGeom>
        </p:spPr>
        <p:txBody>
          <a:bodyPr wrap="square" lIns="0" tIns="0" rIns="0" bIns="0" rtlCol="0" anchor="t">
            <a:spAutoFit/>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Britannica. (n.d.).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Discover the challenges faced by coal miners and the changes to the industry between 1917 and 2017</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https://www.britannica.com/video/213108/Workers-challenges-Midwestern-coal-industry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This is a thumbnail for the video linked on the slide.">
            <a:hlinkClick r:id="rId4"/>
            <a:extLst>
              <a:ext uri="{FF2B5EF4-FFF2-40B4-BE49-F238E27FC236}">
                <a16:creationId xmlns:a16="http://schemas.microsoft.com/office/drawing/2014/main" id="{056E6178-37F8-2496-0241-55933AB3E7C7}"/>
              </a:ext>
            </a:extLst>
          </p:cNvPr>
          <p:cNvPicPr>
            <a:picLocks noChangeAspect="1"/>
          </p:cNvPicPr>
          <p:nvPr/>
        </p:nvPicPr>
        <p:blipFill>
          <a:blip r:embed="rId5"/>
          <a:stretch>
            <a:fillRect/>
          </a:stretch>
        </p:blipFill>
        <p:spPr>
          <a:xfrm>
            <a:off x="6096000" y="1223231"/>
            <a:ext cx="11793692" cy="670621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8" name="TextBox 8"/>
          <p:cNvSpPr txBox="1">
            <a:spLocks noGrp="1"/>
          </p:cNvSpPr>
          <p:nvPr>
            <p:ph type="title" idx="4294967295"/>
          </p:nvPr>
        </p:nvSpPr>
        <p:spPr>
          <a:xfrm>
            <a:off x="191680" y="895350"/>
            <a:ext cx="5265259" cy="75533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3" normalizeH="0" baseline="0" noProof="0" dirty="0">
                <a:ln>
                  <a:noFill/>
                </a:ln>
                <a:solidFill>
                  <a:srgbClr val="99A843"/>
                </a:solidFill>
                <a:effectLst/>
                <a:uLnTx/>
                <a:uFillTx/>
                <a:latin typeface="Calibri (MS) Bold"/>
                <a:ea typeface="Calibri (MS) Bold"/>
                <a:cs typeface="Calibri (MS) Bold"/>
                <a:sym typeface="Calibri (MS) Bold"/>
              </a:rPr>
              <a:t>Teacher Notes:</a:t>
            </a:r>
          </a:p>
          <a:p>
            <a:pPr marL="777232" marR="0" lvl="1" indent="-388616" algn="l" defTabSz="914400" rtl="0" eaLnBrk="1" fontAlgn="auto" latinLnBrk="0" hangingPunct="1">
              <a:lnSpc>
                <a:spcPts val="4319"/>
              </a:lnSpc>
              <a:spcBef>
                <a:spcPts val="0"/>
              </a:spcBef>
              <a:spcAft>
                <a:spcPts val="0"/>
              </a:spcAft>
              <a:buClrTx/>
              <a:buSzTx/>
              <a:buFont typeface="Arial"/>
              <a:buChar char="•"/>
              <a:tabLst/>
              <a:defRPr/>
            </a:pPr>
            <a:r>
              <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rPr>
              <a:t>Now that students have a basic understanding of coal mining to set the context for this investigation, review the definitions of factors of production while providing examples from the video.</a:t>
            </a:r>
          </a:p>
          <a:p>
            <a:pPr marL="0" marR="0" lvl="0" indent="0" algn="l" defTabSz="914400" rtl="0" eaLnBrk="1" fontAlgn="auto" latinLnBrk="0" hangingPunct="1">
              <a:lnSpc>
                <a:spcPts val="4319"/>
              </a:lnSpc>
              <a:spcBef>
                <a:spcPts val="0"/>
              </a:spcBef>
              <a:spcAft>
                <a:spcPts val="0"/>
              </a:spcAft>
              <a:buClrTx/>
              <a:buSzTx/>
              <a:buFontTx/>
              <a:buNone/>
              <a:tabLst/>
              <a:defRPr/>
            </a:pPr>
            <a:endPar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endParaRPr>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graphicFrame>
        <p:nvGraphicFramePr>
          <p:cNvPr id="5" name="Table 5"/>
          <p:cNvGraphicFramePr>
            <a:graphicFrameLocks noGrp="1"/>
          </p:cNvGraphicFramePr>
          <p:nvPr>
            <p:extLst>
              <p:ext uri="{D42A27DB-BD31-4B8C-83A1-F6EECF244321}">
                <p14:modId xmlns:p14="http://schemas.microsoft.com/office/powerpoint/2010/main" val="3646139638"/>
              </p:ext>
            </p:extLst>
          </p:nvPr>
        </p:nvGraphicFramePr>
        <p:xfrm>
          <a:off x="5765207" y="569167"/>
          <a:ext cx="12150321" cy="8046488"/>
        </p:xfrm>
        <a:graphic>
          <a:graphicData uri="http://schemas.openxmlformats.org/drawingml/2006/table">
            <a:tbl>
              <a:tblPr firstRow="1"/>
              <a:tblGrid>
                <a:gridCol w="4050107">
                  <a:extLst>
                    <a:ext uri="{9D8B030D-6E8A-4147-A177-3AD203B41FA5}">
                      <a16:colId xmlns:a16="http://schemas.microsoft.com/office/drawing/2014/main" val="20000"/>
                    </a:ext>
                  </a:extLst>
                </a:gridCol>
                <a:gridCol w="4050107">
                  <a:extLst>
                    <a:ext uri="{9D8B030D-6E8A-4147-A177-3AD203B41FA5}">
                      <a16:colId xmlns:a16="http://schemas.microsoft.com/office/drawing/2014/main" val="20001"/>
                    </a:ext>
                  </a:extLst>
                </a:gridCol>
                <a:gridCol w="4050107">
                  <a:extLst>
                    <a:ext uri="{9D8B030D-6E8A-4147-A177-3AD203B41FA5}">
                      <a16:colId xmlns:a16="http://schemas.microsoft.com/office/drawing/2014/main" val="20002"/>
                    </a:ext>
                  </a:extLst>
                </a:gridCol>
              </a:tblGrid>
              <a:tr h="1398114">
                <a:tc>
                  <a:txBody>
                    <a:bodyPr/>
                    <a:lstStyle/>
                    <a:p>
                      <a:pPr algn="l">
                        <a:lnSpc>
                          <a:spcPts val="3499"/>
                        </a:lnSpc>
                        <a:defRPr/>
                      </a:pPr>
                      <a:r>
                        <a:rPr lang="en-US" sz="2499" b="1" dirty="0">
                          <a:solidFill>
                            <a:srgbClr val="000000"/>
                          </a:solidFill>
                          <a:latin typeface="Calibri (MS) Bold"/>
                          <a:ea typeface="Calibri (MS) Bold"/>
                          <a:cs typeface="Calibri (MS) Bold"/>
                          <a:sym typeface="Calibri (MS) Bold"/>
                        </a:rPr>
                        <a:t>Term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3499"/>
                        </a:lnSpc>
                        <a:defRPr/>
                      </a:pPr>
                      <a:r>
                        <a:rPr lang="en-US" sz="2499" b="1">
                          <a:solidFill>
                            <a:srgbClr val="000000"/>
                          </a:solidFill>
                          <a:latin typeface="Calibri (MS) Bold"/>
                          <a:ea typeface="Calibri (MS) Bold"/>
                          <a:cs typeface="Calibri (MS) Bold"/>
                          <a:sym typeface="Calibri (MS) Bold"/>
                        </a:rPr>
                        <a:t>Definition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3499"/>
                        </a:lnSpc>
                        <a:defRPr/>
                      </a:pPr>
                      <a:r>
                        <a:rPr lang="en-US" sz="2499" b="1">
                          <a:solidFill>
                            <a:srgbClr val="000000"/>
                          </a:solidFill>
                          <a:latin typeface="Calibri (MS) Bold"/>
                          <a:ea typeface="Calibri (MS) Bold"/>
                          <a:cs typeface="Calibri (MS) Bold"/>
                          <a:sym typeface="Calibri (MS) Bold"/>
                        </a:rPr>
                        <a:t>Example from video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41339">
                <a:tc>
                  <a:txBody>
                    <a:bodyPr/>
                    <a:lstStyle/>
                    <a:p>
                      <a:pPr algn="l">
                        <a:lnSpc>
                          <a:spcPts val="2799"/>
                        </a:lnSpc>
                        <a:defRPr/>
                      </a:pPr>
                      <a:r>
                        <a:rPr lang="en-US" sz="1999" b="1">
                          <a:solidFill>
                            <a:srgbClr val="000000"/>
                          </a:solidFill>
                          <a:latin typeface="Calibri (MS) Bold"/>
                          <a:ea typeface="Calibri (MS) Bold"/>
                          <a:cs typeface="Calibri (MS) Bold"/>
                          <a:sym typeface="Calibri (MS) Bold"/>
                        </a:rPr>
                        <a:t>Land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82848">
                <a:tc>
                  <a:txBody>
                    <a:bodyPr/>
                    <a:lstStyle/>
                    <a:p>
                      <a:pPr algn="l">
                        <a:lnSpc>
                          <a:spcPts val="2799"/>
                        </a:lnSpc>
                        <a:defRPr/>
                      </a:pPr>
                      <a:r>
                        <a:rPr lang="en-US" sz="1999" b="1">
                          <a:solidFill>
                            <a:srgbClr val="000000"/>
                          </a:solidFill>
                          <a:latin typeface="Calibri (MS) Bold"/>
                          <a:ea typeface="Calibri (MS) Bold"/>
                          <a:cs typeface="Calibri (MS) Bold"/>
                          <a:sym typeface="Calibri (MS) Bold"/>
                        </a:rPr>
                        <a:t>Labor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82848">
                <a:tc>
                  <a:txBody>
                    <a:bodyPr/>
                    <a:lstStyle/>
                    <a:p>
                      <a:pPr algn="l">
                        <a:lnSpc>
                          <a:spcPts val="2799"/>
                        </a:lnSpc>
                        <a:defRPr/>
                      </a:pPr>
                      <a:r>
                        <a:rPr lang="en-US" sz="1999" b="1">
                          <a:solidFill>
                            <a:srgbClr val="000000"/>
                          </a:solidFill>
                          <a:latin typeface="Calibri (MS) Bold"/>
                          <a:ea typeface="Calibri (MS) Bold"/>
                          <a:cs typeface="Calibri (MS) Bold"/>
                          <a:sym typeface="Calibri (MS) Bold"/>
                        </a:rPr>
                        <a:t>Capital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41339">
                <a:tc>
                  <a:txBody>
                    <a:bodyPr/>
                    <a:lstStyle/>
                    <a:p>
                      <a:pPr algn="l">
                        <a:lnSpc>
                          <a:spcPts val="2799"/>
                        </a:lnSpc>
                        <a:defRPr/>
                      </a:pPr>
                      <a:r>
                        <a:rPr lang="en-US" sz="1999" b="1">
                          <a:solidFill>
                            <a:srgbClr val="000000"/>
                          </a:solidFill>
                          <a:latin typeface="Calibri (MS) Bold"/>
                          <a:ea typeface="Calibri (MS) Bold"/>
                          <a:cs typeface="Calibri (MS) Bold"/>
                          <a:sym typeface="Calibri (MS) Bold"/>
                        </a:rPr>
                        <a:t>Entrepreneurial Skills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6"/>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7" name="TextBox 7"/>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8" name="TextBox 8"/>
          <p:cNvSpPr txBox="1">
            <a:spLocks noGrp="1"/>
          </p:cNvSpPr>
          <p:nvPr>
            <p:ph type="title" idx="4294967295"/>
          </p:nvPr>
        </p:nvSpPr>
        <p:spPr>
          <a:xfrm>
            <a:off x="191680" y="895350"/>
            <a:ext cx="5265259" cy="75533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3" normalizeH="0" baseline="0" noProof="0" dirty="0">
                <a:ln>
                  <a:noFill/>
                </a:ln>
                <a:solidFill>
                  <a:srgbClr val="99A843"/>
                </a:solidFill>
                <a:effectLst/>
                <a:uLnTx/>
                <a:uFillTx/>
                <a:latin typeface="Calibri (MS) Bold"/>
                <a:ea typeface="Calibri (MS) Bold"/>
                <a:cs typeface="Calibri (MS) Bold"/>
                <a:sym typeface="Calibri (MS) Bold"/>
              </a:rPr>
              <a:t>Teacher Notes:</a:t>
            </a:r>
          </a:p>
          <a:p>
            <a:pPr marL="777232" marR="0" lvl="1" indent="-388616" algn="l" defTabSz="914400" rtl="0" eaLnBrk="1" fontAlgn="auto" latinLnBrk="0" hangingPunct="1">
              <a:lnSpc>
                <a:spcPts val="4319"/>
              </a:lnSpc>
              <a:spcBef>
                <a:spcPts val="0"/>
              </a:spcBef>
              <a:spcAft>
                <a:spcPts val="0"/>
              </a:spcAft>
              <a:buClrTx/>
              <a:buSzTx/>
              <a:buFont typeface="Arial"/>
              <a:buChar char="•"/>
              <a:tabLst/>
              <a:defRPr/>
            </a:pPr>
            <a:r>
              <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rPr>
              <a:t>Now that students have a basic understanding of coal mining to set the context for this investigation, review the definitions of factors of production while providing examples from the video.</a:t>
            </a:r>
          </a:p>
          <a:p>
            <a:pPr marL="0" marR="0" lvl="0" indent="0" algn="l" defTabSz="914400" rtl="0" eaLnBrk="1" fontAlgn="auto" latinLnBrk="0" hangingPunct="1">
              <a:lnSpc>
                <a:spcPts val="4319"/>
              </a:lnSpc>
              <a:spcBef>
                <a:spcPts val="0"/>
              </a:spcBef>
              <a:spcAft>
                <a:spcPts val="0"/>
              </a:spcAft>
              <a:buClrTx/>
              <a:buSzTx/>
              <a:buFontTx/>
              <a:buNone/>
              <a:tabLst/>
              <a:defRPr/>
            </a:pPr>
            <a:endPar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endParaRPr>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graphicFrame>
        <p:nvGraphicFramePr>
          <p:cNvPr id="5" name="Table 5"/>
          <p:cNvGraphicFramePr>
            <a:graphicFrameLocks noGrp="1"/>
          </p:cNvGraphicFramePr>
          <p:nvPr>
            <p:extLst>
              <p:ext uri="{D42A27DB-BD31-4B8C-83A1-F6EECF244321}">
                <p14:modId xmlns:p14="http://schemas.microsoft.com/office/powerpoint/2010/main" val="1869258793"/>
              </p:ext>
            </p:extLst>
          </p:nvPr>
        </p:nvGraphicFramePr>
        <p:xfrm>
          <a:off x="5765207" y="569167"/>
          <a:ext cx="12150321" cy="8046488"/>
        </p:xfrm>
        <a:graphic>
          <a:graphicData uri="http://schemas.openxmlformats.org/drawingml/2006/table">
            <a:tbl>
              <a:tblPr firstRow="1"/>
              <a:tblGrid>
                <a:gridCol w="4050107">
                  <a:extLst>
                    <a:ext uri="{9D8B030D-6E8A-4147-A177-3AD203B41FA5}">
                      <a16:colId xmlns:a16="http://schemas.microsoft.com/office/drawing/2014/main" val="20000"/>
                    </a:ext>
                  </a:extLst>
                </a:gridCol>
                <a:gridCol w="4050107">
                  <a:extLst>
                    <a:ext uri="{9D8B030D-6E8A-4147-A177-3AD203B41FA5}">
                      <a16:colId xmlns:a16="http://schemas.microsoft.com/office/drawing/2014/main" val="20001"/>
                    </a:ext>
                  </a:extLst>
                </a:gridCol>
                <a:gridCol w="4050107">
                  <a:extLst>
                    <a:ext uri="{9D8B030D-6E8A-4147-A177-3AD203B41FA5}">
                      <a16:colId xmlns:a16="http://schemas.microsoft.com/office/drawing/2014/main" val="20002"/>
                    </a:ext>
                  </a:extLst>
                </a:gridCol>
              </a:tblGrid>
              <a:tr h="1398114">
                <a:tc>
                  <a:txBody>
                    <a:bodyPr/>
                    <a:lstStyle/>
                    <a:p>
                      <a:pPr algn="l">
                        <a:lnSpc>
                          <a:spcPts val="3499"/>
                        </a:lnSpc>
                        <a:defRPr/>
                      </a:pPr>
                      <a:r>
                        <a:rPr lang="en-US" sz="2499" b="1" dirty="0">
                          <a:solidFill>
                            <a:srgbClr val="000000"/>
                          </a:solidFill>
                          <a:latin typeface="Calibri (MS) Bold"/>
                          <a:ea typeface="Calibri (MS) Bold"/>
                          <a:cs typeface="Calibri (MS) Bold"/>
                          <a:sym typeface="Calibri (MS) Bold"/>
                        </a:rPr>
                        <a:t>Term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3499"/>
                        </a:lnSpc>
                        <a:defRPr/>
                      </a:pPr>
                      <a:r>
                        <a:rPr lang="en-US" sz="2499" b="1">
                          <a:solidFill>
                            <a:srgbClr val="000000"/>
                          </a:solidFill>
                          <a:latin typeface="Calibri (MS) Bold"/>
                          <a:ea typeface="Calibri (MS) Bold"/>
                          <a:cs typeface="Calibri (MS) Bold"/>
                          <a:sym typeface="Calibri (MS) Bold"/>
                        </a:rPr>
                        <a:t>Definition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3499"/>
                        </a:lnSpc>
                        <a:defRPr/>
                      </a:pPr>
                      <a:r>
                        <a:rPr lang="en-US" sz="2499" b="1">
                          <a:solidFill>
                            <a:srgbClr val="000000"/>
                          </a:solidFill>
                          <a:latin typeface="Calibri (MS) Bold"/>
                          <a:ea typeface="Calibri (MS) Bold"/>
                          <a:cs typeface="Calibri (MS) Bold"/>
                          <a:sym typeface="Calibri (MS) Bold"/>
                        </a:rPr>
                        <a:t>Example from video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41339">
                <a:tc>
                  <a:txBody>
                    <a:bodyPr/>
                    <a:lstStyle/>
                    <a:p>
                      <a:pPr algn="l">
                        <a:lnSpc>
                          <a:spcPts val="2799"/>
                        </a:lnSpc>
                        <a:defRPr/>
                      </a:pPr>
                      <a:r>
                        <a:rPr lang="en-US" sz="1999" b="1">
                          <a:solidFill>
                            <a:srgbClr val="000000"/>
                          </a:solidFill>
                          <a:latin typeface="Calibri (MS) Bold"/>
                          <a:ea typeface="Calibri (MS) Bold"/>
                          <a:cs typeface="Calibri (MS) Bold"/>
                          <a:sym typeface="Calibri (MS) Bold"/>
                        </a:rPr>
                        <a:t>Land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ts val="2799"/>
                        </a:lnSpc>
                        <a:spcBef>
                          <a:spcPts val="0"/>
                        </a:spcBef>
                        <a:spcAft>
                          <a:spcPts val="0"/>
                        </a:spcAft>
                        <a:buClrTx/>
                        <a:buSzTx/>
                        <a:buFontTx/>
                        <a:buNone/>
                        <a:tabLst/>
                        <a:defRPr/>
                      </a:pPr>
                      <a:r>
                        <a:rPr lang="en-US" sz="2000" i="1" dirty="0">
                          <a:solidFill>
                            <a:srgbClr val="000000"/>
                          </a:solidFill>
                          <a:latin typeface="Calibri (MS) Italics"/>
                          <a:ea typeface="Calibri (MS) Italics"/>
                          <a:cs typeface="Calibri (MS) Italics"/>
                          <a:sym typeface="Calibri (MS) Italics"/>
                        </a:rPr>
                        <a:t>Natural resources used to produce goods and services, such as water and forests. </a:t>
                      </a:r>
                      <a:endParaRPr lang="en-US" sz="2000" dirty="0"/>
                    </a:p>
                    <a:p>
                      <a:pPr algn="l">
                        <a:lnSpc>
                          <a:spcPts val="2799"/>
                        </a:lnSpc>
                        <a:defRPr/>
                      </a:pP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82848">
                <a:tc>
                  <a:txBody>
                    <a:bodyPr/>
                    <a:lstStyle/>
                    <a:p>
                      <a:pPr algn="l">
                        <a:lnSpc>
                          <a:spcPts val="2799"/>
                        </a:lnSpc>
                        <a:defRPr/>
                      </a:pPr>
                      <a:r>
                        <a:rPr lang="en-US" sz="1999" b="1">
                          <a:solidFill>
                            <a:srgbClr val="000000"/>
                          </a:solidFill>
                          <a:latin typeface="Calibri (MS) Bold"/>
                          <a:ea typeface="Calibri (MS) Bold"/>
                          <a:cs typeface="Calibri (MS) Bold"/>
                          <a:sym typeface="Calibri (MS) Bold"/>
                        </a:rPr>
                        <a:t>Labor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ts val="2799"/>
                        </a:lnSpc>
                        <a:spcBef>
                          <a:spcPts val="0"/>
                        </a:spcBef>
                        <a:spcAft>
                          <a:spcPts val="0"/>
                        </a:spcAft>
                        <a:buClrTx/>
                        <a:buSzTx/>
                        <a:buFontTx/>
                        <a:buNone/>
                        <a:tabLst/>
                        <a:defRPr/>
                      </a:pPr>
                      <a:r>
                        <a:rPr lang="en-US" sz="2000" i="1" dirty="0">
                          <a:solidFill>
                            <a:srgbClr val="000000"/>
                          </a:solidFill>
                          <a:latin typeface="Calibri (MS) Italics"/>
                          <a:ea typeface="Calibri (MS) Italics"/>
                          <a:cs typeface="Calibri (MS) Italics"/>
                          <a:sym typeface="Calibri (MS) Italics"/>
                        </a:rPr>
                        <a:t>People who produce or provide goods and services </a:t>
                      </a:r>
                      <a:endParaRPr lang="en-US" sz="2000" dirty="0"/>
                    </a:p>
                    <a:p>
                      <a:pPr algn="l">
                        <a:lnSpc>
                          <a:spcPts val="2799"/>
                        </a:lnSpc>
                        <a:defRPr/>
                      </a:pP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82848">
                <a:tc>
                  <a:txBody>
                    <a:bodyPr/>
                    <a:lstStyle/>
                    <a:p>
                      <a:pPr algn="l">
                        <a:lnSpc>
                          <a:spcPts val="2799"/>
                        </a:lnSpc>
                        <a:defRPr/>
                      </a:pPr>
                      <a:r>
                        <a:rPr lang="en-US" sz="1999" b="1">
                          <a:solidFill>
                            <a:srgbClr val="000000"/>
                          </a:solidFill>
                          <a:latin typeface="Calibri (MS) Bold"/>
                          <a:ea typeface="Calibri (MS) Bold"/>
                          <a:cs typeface="Calibri (MS) Bold"/>
                          <a:sym typeface="Calibri (MS) Bold"/>
                        </a:rPr>
                        <a:t>Capital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ts val="2799"/>
                        </a:lnSpc>
                        <a:spcBef>
                          <a:spcPts val="0"/>
                        </a:spcBef>
                        <a:spcAft>
                          <a:spcPts val="0"/>
                        </a:spcAft>
                        <a:buClrTx/>
                        <a:buSzTx/>
                        <a:buFontTx/>
                        <a:buNone/>
                        <a:tabLst/>
                        <a:defRPr/>
                      </a:pPr>
                      <a:r>
                        <a:rPr lang="en-US" sz="2000" i="1" dirty="0">
                          <a:solidFill>
                            <a:srgbClr val="000000"/>
                          </a:solidFill>
                          <a:latin typeface="Calibri (MS) Italics"/>
                          <a:ea typeface="Calibri (MS) Italics"/>
                          <a:cs typeface="Calibri (MS) Italics"/>
                          <a:sym typeface="Calibri (MS) Italics"/>
                        </a:rPr>
                        <a:t>Machinery, tools, money used for investment. </a:t>
                      </a:r>
                      <a:endParaRPr lang="en-US" sz="2000" dirty="0"/>
                    </a:p>
                    <a:p>
                      <a:pPr algn="l">
                        <a:lnSpc>
                          <a:spcPts val="2799"/>
                        </a:lnSpc>
                        <a:defRPr/>
                      </a:pP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41339">
                <a:tc>
                  <a:txBody>
                    <a:bodyPr/>
                    <a:lstStyle/>
                    <a:p>
                      <a:pPr algn="l">
                        <a:lnSpc>
                          <a:spcPts val="2799"/>
                        </a:lnSpc>
                        <a:defRPr/>
                      </a:pPr>
                      <a:r>
                        <a:rPr lang="en-US" sz="1999" b="1">
                          <a:solidFill>
                            <a:srgbClr val="000000"/>
                          </a:solidFill>
                          <a:latin typeface="Calibri (MS) Bold"/>
                          <a:ea typeface="Calibri (MS) Bold"/>
                          <a:cs typeface="Calibri (MS) Bold"/>
                          <a:sym typeface="Calibri (MS) Bold"/>
                        </a:rPr>
                        <a:t>Entrepreneurial Skills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ts val="2799"/>
                        </a:lnSpc>
                        <a:spcBef>
                          <a:spcPts val="0"/>
                        </a:spcBef>
                        <a:spcAft>
                          <a:spcPts val="0"/>
                        </a:spcAft>
                        <a:buClrTx/>
                        <a:buSzTx/>
                        <a:buFontTx/>
                        <a:buNone/>
                        <a:tabLst/>
                        <a:defRPr/>
                      </a:pPr>
                      <a:r>
                        <a:rPr lang="en-US" sz="2000" i="1" dirty="0">
                          <a:solidFill>
                            <a:srgbClr val="000000"/>
                          </a:solidFill>
                          <a:latin typeface="Calibri (MS) Italics"/>
                          <a:ea typeface="Calibri (MS) Italics"/>
                          <a:cs typeface="Calibri (MS) Italics"/>
                          <a:sym typeface="Calibri (MS) Italics"/>
                        </a:rPr>
                        <a:t>The qualities of a person who combines the other factors of production to make a profit. </a:t>
                      </a:r>
                      <a:endParaRPr lang="en-US" sz="2000" dirty="0"/>
                    </a:p>
                    <a:p>
                      <a:pPr algn="l">
                        <a:lnSpc>
                          <a:spcPts val="2799"/>
                        </a:lnSpc>
                        <a:defRPr/>
                      </a:pP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6"/>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7" name="TextBox 7"/>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Tree>
    <p:extLst>
      <p:ext uri="{BB962C8B-B14F-4D97-AF65-F5344CB8AC3E}">
        <p14:creationId xmlns:p14="http://schemas.microsoft.com/office/powerpoint/2010/main" val="4057880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AB370-A437-2699-5AD8-DF03CE1E401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F75A606-A0A7-B39B-185D-9F1F92FB2E19}"/>
              </a:ex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a:extLst>
                <a:ext uri="{FF2B5EF4-FFF2-40B4-BE49-F238E27FC236}">
                  <a16:creationId xmlns:a16="http://schemas.microsoft.com/office/drawing/2014/main" id="{153AA6BC-E173-9E36-A27F-74C88C090363}"/>
                </a:ext>
              </a:extLst>
            </p:cNvPr>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8" name="TextBox 8">
            <a:extLst>
              <a:ext uri="{FF2B5EF4-FFF2-40B4-BE49-F238E27FC236}">
                <a16:creationId xmlns:a16="http://schemas.microsoft.com/office/drawing/2014/main" id="{84B5BE0D-A822-DFED-E4C0-4C886FEE5393}"/>
              </a:ext>
            </a:extLst>
          </p:cNvPr>
          <p:cNvSpPr txBox="1">
            <a:spLocks noGrp="1"/>
          </p:cNvSpPr>
          <p:nvPr>
            <p:ph type="title" idx="4294967295"/>
          </p:nvPr>
        </p:nvSpPr>
        <p:spPr>
          <a:xfrm>
            <a:off x="191680" y="895350"/>
            <a:ext cx="5265259" cy="257762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3" normalizeH="0" baseline="0" noProof="0" dirty="0">
                <a:ln>
                  <a:noFill/>
                </a:ln>
                <a:solidFill>
                  <a:srgbClr val="99A843"/>
                </a:solidFill>
                <a:effectLst/>
                <a:uLnTx/>
                <a:uFillTx/>
                <a:latin typeface="Calibri (MS) Bold"/>
                <a:ea typeface="Calibri (MS) Bold"/>
                <a:cs typeface="Calibri (MS) Bold"/>
                <a:sym typeface="Calibri (MS) Bold"/>
              </a:rPr>
              <a:t>Teacher Notes:</a:t>
            </a:r>
          </a:p>
          <a:p>
            <a:pPr marL="777232" marR="0" lvl="1" indent="-388616" algn="l" defTabSz="914400" rtl="0" eaLnBrk="1" fontAlgn="auto" latinLnBrk="0" hangingPunct="1">
              <a:lnSpc>
                <a:spcPts val="4319"/>
              </a:lnSpc>
              <a:spcBef>
                <a:spcPts val="0"/>
              </a:spcBef>
              <a:spcAft>
                <a:spcPts val="0"/>
              </a:spcAft>
              <a:buClrTx/>
              <a:buSzTx/>
              <a:buFont typeface="Arial"/>
              <a:buChar char="•"/>
              <a:tabLst/>
              <a:defRPr/>
            </a:pPr>
            <a:r>
              <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rPr>
              <a:t>Possible responses are provided here.</a:t>
            </a:r>
          </a:p>
          <a:p>
            <a:pPr marL="0" marR="0" lvl="0" indent="0" algn="l" defTabSz="914400" rtl="0" eaLnBrk="1" fontAlgn="auto" latinLnBrk="0" hangingPunct="1">
              <a:lnSpc>
                <a:spcPts val="4319"/>
              </a:lnSpc>
              <a:spcBef>
                <a:spcPts val="0"/>
              </a:spcBef>
              <a:spcAft>
                <a:spcPts val="0"/>
              </a:spcAft>
              <a:buClrTx/>
              <a:buSzTx/>
              <a:buFontTx/>
              <a:buNone/>
              <a:tabLst/>
              <a:defRPr/>
            </a:pPr>
            <a:endPar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endParaRPr>
          </a:p>
        </p:txBody>
      </p:sp>
      <p:sp>
        <p:nvSpPr>
          <p:cNvPr id="4" name="Freeform 4" descr="Logo  Description automatically generated with medium confidence">
            <a:extLst>
              <a:ext uri="{FF2B5EF4-FFF2-40B4-BE49-F238E27FC236}">
                <a16:creationId xmlns:a16="http://schemas.microsoft.com/office/drawing/2014/main" id="{9E711DF7-823D-AA1B-4178-7349BBDC44FF}"/>
              </a:ext>
            </a:extLst>
          </p:cNvPr>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graphicFrame>
        <p:nvGraphicFramePr>
          <p:cNvPr id="5" name="Table 5">
            <a:extLst>
              <a:ext uri="{FF2B5EF4-FFF2-40B4-BE49-F238E27FC236}">
                <a16:creationId xmlns:a16="http://schemas.microsoft.com/office/drawing/2014/main" id="{7AE70F14-E8E6-8EA8-40E5-8ABB50B10BE2}"/>
              </a:ext>
            </a:extLst>
          </p:cNvPr>
          <p:cNvGraphicFramePr>
            <a:graphicFrameLocks noGrp="1"/>
          </p:cNvGraphicFramePr>
          <p:nvPr>
            <p:extLst>
              <p:ext uri="{D42A27DB-BD31-4B8C-83A1-F6EECF244321}">
                <p14:modId xmlns:p14="http://schemas.microsoft.com/office/powerpoint/2010/main" val="1730804667"/>
              </p:ext>
            </p:extLst>
          </p:nvPr>
        </p:nvGraphicFramePr>
        <p:xfrm>
          <a:off x="5765207" y="569167"/>
          <a:ext cx="12150321" cy="8046488"/>
        </p:xfrm>
        <a:graphic>
          <a:graphicData uri="http://schemas.openxmlformats.org/drawingml/2006/table">
            <a:tbl>
              <a:tblPr firstRow="1"/>
              <a:tblGrid>
                <a:gridCol w="4050107">
                  <a:extLst>
                    <a:ext uri="{9D8B030D-6E8A-4147-A177-3AD203B41FA5}">
                      <a16:colId xmlns:a16="http://schemas.microsoft.com/office/drawing/2014/main" val="20000"/>
                    </a:ext>
                  </a:extLst>
                </a:gridCol>
                <a:gridCol w="4050107">
                  <a:extLst>
                    <a:ext uri="{9D8B030D-6E8A-4147-A177-3AD203B41FA5}">
                      <a16:colId xmlns:a16="http://schemas.microsoft.com/office/drawing/2014/main" val="20001"/>
                    </a:ext>
                  </a:extLst>
                </a:gridCol>
                <a:gridCol w="4050107">
                  <a:extLst>
                    <a:ext uri="{9D8B030D-6E8A-4147-A177-3AD203B41FA5}">
                      <a16:colId xmlns:a16="http://schemas.microsoft.com/office/drawing/2014/main" val="20002"/>
                    </a:ext>
                  </a:extLst>
                </a:gridCol>
              </a:tblGrid>
              <a:tr h="1398114">
                <a:tc>
                  <a:txBody>
                    <a:bodyPr/>
                    <a:lstStyle/>
                    <a:p>
                      <a:pPr algn="l">
                        <a:lnSpc>
                          <a:spcPts val="3499"/>
                        </a:lnSpc>
                        <a:defRPr/>
                      </a:pPr>
                      <a:r>
                        <a:rPr lang="en-US" sz="2499" b="1" dirty="0">
                          <a:solidFill>
                            <a:srgbClr val="000000"/>
                          </a:solidFill>
                          <a:latin typeface="Calibri (MS) Bold"/>
                          <a:ea typeface="Calibri (MS) Bold"/>
                          <a:cs typeface="Calibri (MS) Bold"/>
                          <a:sym typeface="Calibri (MS) Bold"/>
                        </a:rPr>
                        <a:t>Term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3499"/>
                        </a:lnSpc>
                        <a:defRPr/>
                      </a:pPr>
                      <a:r>
                        <a:rPr lang="en-US" sz="2499" b="1">
                          <a:solidFill>
                            <a:srgbClr val="000000"/>
                          </a:solidFill>
                          <a:latin typeface="Calibri (MS) Bold"/>
                          <a:ea typeface="Calibri (MS) Bold"/>
                          <a:cs typeface="Calibri (MS) Bold"/>
                          <a:sym typeface="Calibri (MS) Bold"/>
                        </a:rPr>
                        <a:t>Definition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3499"/>
                        </a:lnSpc>
                        <a:defRPr/>
                      </a:pPr>
                      <a:r>
                        <a:rPr lang="en-US" sz="2499" b="1">
                          <a:solidFill>
                            <a:srgbClr val="000000"/>
                          </a:solidFill>
                          <a:latin typeface="Calibri (MS) Bold"/>
                          <a:ea typeface="Calibri (MS) Bold"/>
                          <a:cs typeface="Calibri (MS) Bold"/>
                          <a:sym typeface="Calibri (MS) Bold"/>
                        </a:rPr>
                        <a:t>Example from video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41339">
                <a:tc>
                  <a:txBody>
                    <a:bodyPr/>
                    <a:lstStyle/>
                    <a:p>
                      <a:pPr algn="l">
                        <a:lnSpc>
                          <a:spcPts val="2799"/>
                        </a:lnSpc>
                        <a:defRPr/>
                      </a:pPr>
                      <a:r>
                        <a:rPr lang="en-US" sz="1999" b="1">
                          <a:solidFill>
                            <a:srgbClr val="000000"/>
                          </a:solidFill>
                          <a:latin typeface="Calibri (MS) Bold"/>
                          <a:ea typeface="Calibri (MS) Bold"/>
                          <a:cs typeface="Calibri (MS) Bold"/>
                          <a:sym typeface="Calibri (MS) Bold"/>
                        </a:rPr>
                        <a:t>Land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r>
                        <a:rPr lang="en-US" sz="1999" i="1" dirty="0">
                          <a:solidFill>
                            <a:srgbClr val="000000"/>
                          </a:solidFill>
                          <a:latin typeface="Calibri (MS) Italics"/>
                          <a:ea typeface="Calibri (MS) Italics"/>
                          <a:cs typeface="Calibri (MS) Italics"/>
                          <a:sym typeface="Calibri (MS) Italics"/>
                        </a:rPr>
                        <a:t>Natural resources used to produce goods and services, such as water and forests.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r>
                        <a:rPr lang="en-US" sz="1999" i="1">
                          <a:solidFill>
                            <a:srgbClr val="000000"/>
                          </a:solidFill>
                          <a:latin typeface="Calibri (MS) Italics"/>
                          <a:ea typeface="Calibri (MS) Italics"/>
                          <a:cs typeface="Calibri (MS) Italics"/>
                          <a:sym typeface="Calibri (MS) Italics"/>
                        </a:rPr>
                        <a:t>Coal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82848">
                <a:tc>
                  <a:txBody>
                    <a:bodyPr/>
                    <a:lstStyle/>
                    <a:p>
                      <a:pPr algn="l">
                        <a:lnSpc>
                          <a:spcPts val="2799"/>
                        </a:lnSpc>
                        <a:defRPr/>
                      </a:pPr>
                      <a:r>
                        <a:rPr lang="en-US" sz="1999" b="1">
                          <a:solidFill>
                            <a:srgbClr val="000000"/>
                          </a:solidFill>
                          <a:latin typeface="Calibri (MS) Bold"/>
                          <a:ea typeface="Calibri (MS) Bold"/>
                          <a:cs typeface="Calibri (MS) Bold"/>
                          <a:sym typeface="Calibri (MS) Bold"/>
                        </a:rPr>
                        <a:t>Labor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r>
                        <a:rPr lang="en-US" sz="1999" i="1" dirty="0">
                          <a:solidFill>
                            <a:srgbClr val="000000"/>
                          </a:solidFill>
                          <a:latin typeface="Calibri (MS) Italics"/>
                          <a:ea typeface="Calibri (MS) Italics"/>
                          <a:cs typeface="Calibri (MS) Italics"/>
                          <a:sym typeface="Calibri (MS) Italics"/>
                        </a:rPr>
                        <a:t>People who produce or provide goods and services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r>
                        <a:rPr lang="en-US" sz="1999" i="1">
                          <a:solidFill>
                            <a:srgbClr val="000000"/>
                          </a:solidFill>
                          <a:latin typeface="Calibri (MS) Italics"/>
                          <a:ea typeface="Calibri (MS) Italics"/>
                          <a:cs typeface="Calibri (MS) Italics"/>
                          <a:sym typeface="Calibri (MS) Italics"/>
                        </a:rPr>
                        <a:t>Coal miners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82848">
                <a:tc>
                  <a:txBody>
                    <a:bodyPr/>
                    <a:lstStyle/>
                    <a:p>
                      <a:pPr algn="l">
                        <a:lnSpc>
                          <a:spcPts val="2799"/>
                        </a:lnSpc>
                        <a:defRPr/>
                      </a:pPr>
                      <a:r>
                        <a:rPr lang="en-US" sz="1999" b="1">
                          <a:solidFill>
                            <a:srgbClr val="000000"/>
                          </a:solidFill>
                          <a:latin typeface="Calibri (MS) Bold"/>
                          <a:ea typeface="Calibri (MS) Bold"/>
                          <a:cs typeface="Calibri (MS) Bold"/>
                          <a:sym typeface="Calibri (MS) Bold"/>
                        </a:rPr>
                        <a:t>Capital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r>
                        <a:rPr lang="en-US" sz="1999" i="1" dirty="0">
                          <a:solidFill>
                            <a:srgbClr val="000000"/>
                          </a:solidFill>
                          <a:latin typeface="Calibri (MS) Italics"/>
                          <a:ea typeface="Calibri (MS) Italics"/>
                          <a:cs typeface="Calibri (MS) Italics"/>
                          <a:sym typeface="Calibri (MS) Italics"/>
                        </a:rPr>
                        <a:t>Machinery, tools, money used for investment.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r>
                        <a:rPr lang="en-US" sz="1999" i="1">
                          <a:solidFill>
                            <a:srgbClr val="000000"/>
                          </a:solidFill>
                          <a:latin typeface="Calibri (MS) Italics"/>
                          <a:ea typeface="Calibri (MS) Italics"/>
                          <a:cs typeface="Calibri (MS) Italics"/>
                          <a:sym typeface="Calibri (MS) Italics"/>
                        </a:rPr>
                        <a:t>Mining machines, dynamite, hard hats, lanterns, pickaxes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41339">
                <a:tc>
                  <a:txBody>
                    <a:bodyPr/>
                    <a:lstStyle/>
                    <a:p>
                      <a:pPr algn="l">
                        <a:lnSpc>
                          <a:spcPts val="2799"/>
                        </a:lnSpc>
                        <a:defRPr/>
                      </a:pPr>
                      <a:r>
                        <a:rPr lang="en-US" sz="1999" b="1">
                          <a:solidFill>
                            <a:srgbClr val="000000"/>
                          </a:solidFill>
                          <a:latin typeface="Calibri (MS) Bold"/>
                          <a:ea typeface="Calibri (MS) Bold"/>
                          <a:cs typeface="Calibri (MS) Bold"/>
                          <a:sym typeface="Calibri (MS) Bold"/>
                        </a:rPr>
                        <a:t>Entrepreneurial Skills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r>
                        <a:rPr lang="en-US" sz="1999" i="1" dirty="0">
                          <a:solidFill>
                            <a:srgbClr val="000000"/>
                          </a:solidFill>
                          <a:latin typeface="Calibri (MS) Italics"/>
                          <a:ea typeface="Calibri (MS) Italics"/>
                          <a:cs typeface="Calibri (MS) Italics"/>
                          <a:sym typeface="Calibri (MS) Italics"/>
                        </a:rPr>
                        <a:t>The qualities of a person who combines the other factors of production to make a profit.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r>
                        <a:rPr lang="en-US" sz="1999" i="1" dirty="0">
                          <a:solidFill>
                            <a:srgbClr val="000000"/>
                          </a:solidFill>
                          <a:latin typeface="Calibri (MS) Italics"/>
                          <a:ea typeface="Calibri (MS) Italics"/>
                          <a:cs typeface="Calibri (MS) Italics"/>
                          <a:sym typeface="Calibri (MS) Italics"/>
                        </a:rPr>
                        <a:t>The coal companies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6">
            <a:extLst>
              <a:ext uri="{FF2B5EF4-FFF2-40B4-BE49-F238E27FC236}">
                <a16:creationId xmlns:a16="http://schemas.microsoft.com/office/drawing/2014/main" id="{8C47BD7D-6AC1-CA2A-E5C1-2E4307B682E2}"/>
              </a:ext>
            </a:extLst>
          </p:cNvPr>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7" name="TextBox 7">
            <a:extLst>
              <a:ext uri="{FF2B5EF4-FFF2-40B4-BE49-F238E27FC236}">
                <a16:creationId xmlns:a16="http://schemas.microsoft.com/office/drawing/2014/main" id="{E0851D9E-0B11-1757-0AF0-EE5679A65659}"/>
              </a:ext>
            </a:extLst>
          </p:cNvPr>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Tree>
    <p:extLst>
      <p:ext uri="{BB962C8B-B14F-4D97-AF65-F5344CB8AC3E}">
        <p14:creationId xmlns:p14="http://schemas.microsoft.com/office/powerpoint/2010/main" val="2882099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8" name="TextBox 8"/>
          <p:cNvSpPr txBox="1">
            <a:spLocks noGrp="1"/>
          </p:cNvSpPr>
          <p:nvPr>
            <p:ph type="title" idx="4294967295"/>
          </p:nvPr>
        </p:nvSpPr>
        <p:spPr>
          <a:xfrm>
            <a:off x="1028700" y="128631"/>
            <a:ext cx="16905453" cy="2667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3" normalizeH="0" baseline="0" noProof="0" dirty="0">
                <a:ln>
                  <a:noFill/>
                </a:ln>
                <a:solidFill>
                  <a:srgbClr val="99A843"/>
                </a:solidFill>
                <a:effectLst/>
                <a:uLnTx/>
                <a:uFillTx/>
                <a:latin typeface="Calibri (MS) Bold"/>
                <a:ea typeface="Calibri (MS) Bold"/>
                <a:cs typeface="Calibri (MS) Bold"/>
                <a:sym typeface="Calibri (MS) Bold"/>
              </a:rPr>
              <a:t>Teacher Notes:</a:t>
            </a:r>
          </a:p>
          <a:p>
            <a:pPr marL="777232" marR="0" lvl="1" indent="-388616" algn="l" defTabSz="914400" rtl="0" eaLnBrk="1" fontAlgn="auto" latinLnBrk="0" hangingPunct="1">
              <a:lnSpc>
                <a:spcPts val="4319"/>
              </a:lnSpc>
              <a:spcBef>
                <a:spcPts val="0"/>
              </a:spcBef>
              <a:spcAft>
                <a:spcPts val="0"/>
              </a:spcAft>
              <a:buClrTx/>
              <a:buSzTx/>
              <a:buFont typeface="Arial"/>
              <a:buChar char="•"/>
              <a:tabLst/>
              <a:defRPr/>
            </a:pPr>
            <a:r>
              <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rPr>
              <a:t>Next, have students learn more about the factors of production in mining coal in Kentucky by showing students this interactive map.</a:t>
            </a:r>
          </a:p>
          <a:p>
            <a:pPr marL="0" marR="0" lvl="0" indent="0" algn="l" defTabSz="914400" rtl="0" eaLnBrk="1" fontAlgn="auto" latinLnBrk="0" hangingPunct="1">
              <a:lnSpc>
                <a:spcPts val="4319"/>
              </a:lnSpc>
              <a:spcBef>
                <a:spcPts val="0"/>
              </a:spcBef>
              <a:spcAft>
                <a:spcPts val="0"/>
              </a:spcAft>
              <a:buClrTx/>
              <a:buSzTx/>
              <a:buFontTx/>
              <a:buNone/>
              <a:tabLst/>
              <a:defRPr/>
            </a:pPr>
            <a:endPar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endParaRPr>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sp>
        <p:nvSpPr>
          <p:cNvPr id="5" name="Freeform 5" descr="This is a screenshot of the interactive map webpage.">
            <a:hlinkClick r:id="rId4" tooltip="https://eppcgis.ky.gov/minemapping/"/>
          </p:cNvPr>
          <p:cNvSpPr/>
          <p:nvPr/>
        </p:nvSpPr>
        <p:spPr>
          <a:xfrm>
            <a:off x="2830249" y="2354898"/>
            <a:ext cx="13302355" cy="6318619"/>
          </a:xfrm>
          <a:custGeom>
            <a:avLst/>
            <a:gdLst/>
            <a:ahLst/>
            <a:cxnLst/>
            <a:rect l="l" t="t" r="r" b="b"/>
            <a:pathLst>
              <a:path w="13302355" h="6318619">
                <a:moveTo>
                  <a:pt x="0" y="0"/>
                </a:moveTo>
                <a:lnTo>
                  <a:pt x="13302355" y="0"/>
                </a:lnTo>
                <a:lnTo>
                  <a:pt x="13302355" y="6318619"/>
                </a:lnTo>
                <a:lnTo>
                  <a:pt x="0" y="6318619"/>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7" name="TextBox 7"/>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16" name="TextBox 16"/>
          <p:cNvSpPr txBox="1"/>
          <p:nvPr/>
        </p:nvSpPr>
        <p:spPr>
          <a:xfrm>
            <a:off x="4175468" y="323954"/>
            <a:ext cx="9937065" cy="1038225"/>
          </a:xfrm>
          <a:prstGeom prst="rect">
            <a:avLst/>
          </a:prstGeom>
        </p:spPr>
        <p:txBody>
          <a:bodyPr lIns="0" tIns="0" rIns="0" bIns="0" rtlCol="0" anchor="t">
            <a:spAutoFit/>
          </a:bodyPr>
          <a:lstStyle/>
          <a:p>
            <a:pPr algn="ctr">
              <a:lnSpc>
                <a:spcPts val="7199"/>
              </a:lnSpc>
            </a:pPr>
            <a:r>
              <a:rPr lang="en-US" sz="5999" b="1" spc="56" dirty="0">
                <a:solidFill>
                  <a:srgbClr val="99A843"/>
                </a:solidFill>
                <a:latin typeface="Calibri (MS) Bold"/>
                <a:ea typeface="Calibri (MS) Bold"/>
                <a:cs typeface="Calibri (MS) Bold"/>
                <a:sym typeface="Calibri (MS) Bold"/>
              </a:rPr>
              <a:t>New Vocabulary</a:t>
            </a:r>
          </a:p>
        </p:txBody>
      </p:sp>
      <p:sp>
        <p:nvSpPr>
          <p:cNvPr id="17" name="TextBox 17"/>
          <p:cNvSpPr txBox="1"/>
          <p:nvPr/>
        </p:nvSpPr>
        <p:spPr>
          <a:xfrm>
            <a:off x="388049" y="1457406"/>
            <a:ext cx="17511902" cy="1171575"/>
          </a:xfrm>
          <a:prstGeom prst="rect">
            <a:avLst/>
          </a:prstGeom>
        </p:spPr>
        <p:txBody>
          <a:bodyPr lIns="0" tIns="0" rIns="0" bIns="0" rtlCol="0" anchor="t">
            <a:spAutoFit/>
          </a:bodyPr>
          <a:lstStyle/>
          <a:p>
            <a:pPr algn="ctr">
              <a:lnSpc>
                <a:spcPts val="4319"/>
              </a:lnSpc>
              <a:spcBef>
                <a:spcPct val="0"/>
              </a:spcBef>
            </a:pPr>
            <a:r>
              <a:rPr lang="en-US" sz="3599" b="1" spc="33" dirty="0">
                <a:solidFill>
                  <a:srgbClr val="000000"/>
                </a:solidFill>
                <a:latin typeface="Calibri (MS) Bold"/>
                <a:ea typeface="Calibri (MS) Bold"/>
                <a:cs typeface="Calibri (MS) Bold"/>
                <a:sym typeface="Calibri (MS) Bold"/>
              </a:rPr>
              <a:t>Artifact- </a:t>
            </a:r>
            <a:r>
              <a:rPr lang="en-US" sz="3599" spc="33" dirty="0">
                <a:solidFill>
                  <a:srgbClr val="000000"/>
                </a:solidFill>
                <a:latin typeface="Calibri (MS)"/>
                <a:ea typeface="Calibri (MS)"/>
                <a:cs typeface="Calibri (MS)"/>
                <a:sym typeface="Calibri (MS)"/>
              </a:rPr>
              <a:t>an object from the past that helps us learn about how people lived, worked, and played many years ago. </a:t>
            </a:r>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sp>
        <p:nvSpPr>
          <p:cNvPr id="5" name="Freeform 5" descr="Image of old boots."/>
          <p:cNvSpPr/>
          <p:nvPr/>
        </p:nvSpPr>
        <p:spPr>
          <a:xfrm>
            <a:off x="13170465" y="4292106"/>
            <a:ext cx="3109139" cy="3075133"/>
          </a:xfrm>
          <a:custGeom>
            <a:avLst/>
            <a:gdLst/>
            <a:ahLst/>
            <a:cxnLst/>
            <a:rect l="l" t="t" r="r" b="b"/>
            <a:pathLst>
              <a:path w="3109139" h="3075133">
                <a:moveTo>
                  <a:pt x="0" y="0"/>
                </a:moveTo>
                <a:lnTo>
                  <a:pt x="3109139" y="0"/>
                </a:lnTo>
                <a:lnTo>
                  <a:pt x="3109139" y="3075133"/>
                </a:lnTo>
                <a:lnTo>
                  <a:pt x="0" y="3075133"/>
                </a:lnTo>
                <a:lnTo>
                  <a:pt x="0" y="0"/>
                </a:lnTo>
                <a:close/>
              </a:path>
            </a:pathLst>
          </a:custGeom>
          <a:blipFill>
            <a:blip r:embed="rId4"/>
            <a:stretch>
              <a:fillRect/>
            </a:stretch>
          </a:blipFill>
        </p:spPr>
        <p:txBody>
          <a:bodyPr/>
          <a:lstStyle/>
          <a:p>
            <a:endParaRPr lang="en-US"/>
          </a:p>
        </p:txBody>
      </p:sp>
      <p:sp>
        <p:nvSpPr>
          <p:cNvPr id="6" name="Freeform 6" descr="Image of a political button"/>
          <p:cNvSpPr/>
          <p:nvPr/>
        </p:nvSpPr>
        <p:spPr>
          <a:xfrm>
            <a:off x="16225138" y="6714950"/>
            <a:ext cx="867097" cy="1795930"/>
          </a:xfrm>
          <a:custGeom>
            <a:avLst/>
            <a:gdLst/>
            <a:ahLst/>
            <a:cxnLst/>
            <a:rect l="l" t="t" r="r" b="b"/>
            <a:pathLst>
              <a:path w="867097" h="1795930">
                <a:moveTo>
                  <a:pt x="0" y="0"/>
                </a:moveTo>
                <a:lnTo>
                  <a:pt x="867098" y="0"/>
                </a:lnTo>
                <a:lnTo>
                  <a:pt x="867098" y="1795930"/>
                </a:lnTo>
                <a:lnTo>
                  <a:pt x="0" y="1795930"/>
                </a:lnTo>
                <a:lnTo>
                  <a:pt x="0" y="0"/>
                </a:lnTo>
                <a:close/>
              </a:path>
            </a:pathLst>
          </a:custGeom>
          <a:blipFill>
            <a:blip r:embed="rId5"/>
            <a:stretch>
              <a:fillRect/>
            </a:stretch>
          </a:blipFill>
        </p:spPr>
        <p:txBody>
          <a:bodyPr/>
          <a:lstStyle/>
          <a:p>
            <a:endParaRPr lang="en-US"/>
          </a:p>
        </p:txBody>
      </p:sp>
      <p:sp>
        <p:nvSpPr>
          <p:cNvPr id="7" name="Freeform 7" descr="Image of an old lantern"/>
          <p:cNvSpPr/>
          <p:nvPr/>
        </p:nvSpPr>
        <p:spPr>
          <a:xfrm>
            <a:off x="16279604" y="3194590"/>
            <a:ext cx="2139878" cy="3170190"/>
          </a:xfrm>
          <a:custGeom>
            <a:avLst/>
            <a:gdLst/>
            <a:ahLst/>
            <a:cxnLst/>
            <a:rect l="l" t="t" r="r" b="b"/>
            <a:pathLst>
              <a:path w="2139878" h="3170190">
                <a:moveTo>
                  <a:pt x="0" y="0"/>
                </a:moveTo>
                <a:lnTo>
                  <a:pt x="2139878" y="0"/>
                </a:lnTo>
                <a:lnTo>
                  <a:pt x="2139878" y="3170190"/>
                </a:lnTo>
                <a:lnTo>
                  <a:pt x="0" y="3170190"/>
                </a:lnTo>
                <a:lnTo>
                  <a:pt x="0" y="0"/>
                </a:lnTo>
                <a:close/>
              </a:path>
            </a:pathLst>
          </a:custGeom>
          <a:blipFill>
            <a:blip r:embed="rId6"/>
            <a:stretch>
              <a:fillRect/>
            </a:stretch>
          </a:blipFill>
        </p:spPr>
        <p:txBody>
          <a:bodyPr/>
          <a:lstStyle/>
          <a:p>
            <a:endParaRPr lang="en-US"/>
          </a:p>
        </p:txBody>
      </p:sp>
      <p:sp>
        <p:nvSpPr>
          <p:cNvPr id="8" name="Freeform 8">
            <a:hlinkClick r:id="rId7" tooltip="https://kyhistory.pastperfectonline.com/Webobject/43DF9A00-0866-4FE8-8ACF-758150134314"/>
            <a:extLst>
              <a:ext uri="{C183D7F6-B498-43B3-948B-1728B52AA6E4}">
                <adec:decorative xmlns:adec="http://schemas.microsoft.com/office/drawing/2017/decorative" val="1"/>
              </a:ext>
            </a:extLst>
          </p:cNvPr>
          <p:cNvSpPr/>
          <p:nvPr/>
        </p:nvSpPr>
        <p:spPr>
          <a:xfrm>
            <a:off x="6240788" y="5829673"/>
            <a:ext cx="2585199" cy="2264309"/>
          </a:xfrm>
          <a:custGeom>
            <a:avLst/>
            <a:gdLst/>
            <a:ahLst/>
            <a:cxnLst/>
            <a:rect l="l" t="t" r="r" b="b"/>
            <a:pathLst>
              <a:path w="2585199" h="2264309">
                <a:moveTo>
                  <a:pt x="0" y="0"/>
                </a:moveTo>
                <a:lnTo>
                  <a:pt x="2585199" y="0"/>
                </a:lnTo>
                <a:lnTo>
                  <a:pt x="2585199" y="2264309"/>
                </a:lnTo>
                <a:lnTo>
                  <a:pt x="0" y="2264309"/>
                </a:lnTo>
                <a:lnTo>
                  <a:pt x="0" y="0"/>
                </a:lnTo>
                <a:close/>
              </a:path>
            </a:pathLst>
          </a:custGeom>
          <a:blipFill>
            <a:blip r:embed="rId8"/>
            <a:stretch>
              <a:fillRect l="-3146" t="-2195" r="-8741" b="-5389"/>
            </a:stretch>
          </a:blipFill>
        </p:spPr>
        <p:txBody>
          <a:bodyPr/>
          <a:lstStyle/>
          <a:p>
            <a:r>
              <a:rPr lang="en-US" dirty="0"/>
              <a:t>Image of </a:t>
            </a:r>
          </a:p>
        </p:txBody>
      </p:sp>
      <p:sp>
        <p:nvSpPr>
          <p:cNvPr id="9" name="Freeform 9" descr="Image of an old political button"/>
          <p:cNvSpPr/>
          <p:nvPr/>
        </p:nvSpPr>
        <p:spPr>
          <a:xfrm>
            <a:off x="6345642" y="2992211"/>
            <a:ext cx="1522069" cy="2155142"/>
          </a:xfrm>
          <a:custGeom>
            <a:avLst/>
            <a:gdLst/>
            <a:ahLst/>
            <a:cxnLst/>
            <a:rect l="l" t="t" r="r" b="b"/>
            <a:pathLst>
              <a:path w="1522069" h="2155142">
                <a:moveTo>
                  <a:pt x="0" y="0"/>
                </a:moveTo>
                <a:lnTo>
                  <a:pt x="1522069" y="0"/>
                </a:lnTo>
                <a:lnTo>
                  <a:pt x="1522069" y="2155142"/>
                </a:lnTo>
                <a:lnTo>
                  <a:pt x="0" y="2155142"/>
                </a:lnTo>
                <a:lnTo>
                  <a:pt x="0" y="0"/>
                </a:lnTo>
                <a:close/>
              </a:path>
            </a:pathLst>
          </a:custGeom>
          <a:blipFill>
            <a:blip r:embed="rId9"/>
            <a:stretch>
              <a:fillRect/>
            </a:stretch>
          </a:blipFill>
        </p:spPr>
        <p:txBody>
          <a:bodyPr/>
          <a:lstStyle/>
          <a:p>
            <a:endParaRPr lang="en-US"/>
          </a:p>
        </p:txBody>
      </p:sp>
      <p:sp>
        <p:nvSpPr>
          <p:cNvPr id="10" name="Freeform 10" descr="Image of an old black dress with long sleeves"/>
          <p:cNvSpPr/>
          <p:nvPr/>
        </p:nvSpPr>
        <p:spPr>
          <a:xfrm>
            <a:off x="8679689" y="3114733"/>
            <a:ext cx="4837721" cy="6132775"/>
          </a:xfrm>
          <a:custGeom>
            <a:avLst/>
            <a:gdLst/>
            <a:ahLst/>
            <a:cxnLst/>
            <a:rect l="l" t="t" r="r" b="b"/>
            <a:pathLst>
              <a:path w="4837721" h="6132775">
                <a:moveTo>
                  <a:pt x="0" y="0"/>
                </a:moveTo>
                <a:lnTo>
                  <a:pt x="4837721" y="0"/>
                </a:lnTo>
                <a:lnTo>
                  <a:pt x="4837721" y="6132774"/>
                </a:lnTo>
                <a:lnTo>
                  <a:pt x="0" y="6132774"/>
                </a:lnTo>
                <a:lnTo>
                  <a:pt x="0" y="0"/>
                </a:lnTo>
                <a:close/>
              </a:path>
            </a:pathLst>
          </a:custGeom>
          <a:blipFill>
            <a:blip r:embed="rId10"/>
            <a:stretch>
              <a:fillRect/>
            </a:stretch>
          </a:blipFill>
        </p:spPr>
        <p:txBody>
          <a:bodyPr/>
          <a:lstStyle/>
          <a:p>
            <a:endParaRPr lang="en-US"/>
          </a:p>
        </p:txBody>
      </p:sp>
      <p:sp>
        <p:nvSpPr>
          <p:cNvPr id="11" name="Freeform 11" descr="Image of an old doll with blonde hair and a pink dress."/>
          <p:cNvSpPr/>
          <p:nvPr/>
        </p:nvSpPr>
        <p:spPr>
          <a:xfrm>
            <a:off x="228805" y="4164691"/>
            <a:ext cx="2482172" cy="3540361"/>
          </a:xfrm>
          <a:custGeom>
            <a:avLst/>
            <a:gdLst/>
            <a:ahLst/>
            <a:cxnLst/>
            <a:rect l="l" t="t" r="r" b="b"/>
            <a:pathLst>
              <a:path w="2482172" h="3540361">
                <a:moveTo>
                  <a:pt x="0" y="0"/>
                </a:moveTo>
                <a:lnTo>
                  <a:pt x="2482172" y="0"/>
                </a:lnTo>
                <a:lnTo>
                  <a:pt x="2482172" y="3540362"/>
                </a:lnTo>
                <a:lnTo>
                  <a:pt x="0" y="3540362"/>
                </a:lnTo>
                <a:lnTo>
                  <a:pt x="0" y="0"/>
                </a:lnTo>
                <a:close/>
              </a:path>
            </a:pathLst>
          </a:custGeom>
          <a:blipFill>
            <a:blip r:embed="rId11"/>
            <a:stretch>
              <a:fillRect l="-7105" t="-8487" r="-5263" b="-9594"/>
            </a:stretch>
          </a:blipFill>
        </p:spPr>
        <p:txBody>
          <a:bodyPr/>
          <a:lstStyle/>
          <a:p>
            <a:endParaRPr lang="en-US"/>
          </a:p>
        </p:txBody>
      </p:sp>
      <p:sp>
        <p:nvSpPr>
          <p:cNvPr id="12" name="Freeform 12" descr="Image of an old musical toy"/>
          <p:cNvSpPr/>
          <p:nvPr/>
        </p:nvSpPr>
        <p:spPr>
          <a:xfrm>
            <a:off x="2514836" y="6422930"/>
            <a:ext cx="1875089" cy="2564245"/>
          </a:xfrm>
          <a:custGeom>
            <a:avLst/>
            <a:gdLst/>
            <a:ahLst/>
            <a:cxnLst/>
            <a:rect l="l" t="t" r="r" b="b"/>
            <a:pathLst>
              <a:path w="1875089" h="2564245">
                <a:moveTo>
                  <a:pt x="0" y="0"/>
                </a:moveTo>
                <a:lnTo>
                  <a:pt x="1875089" y="0"/>
                </a:lnTo>
                <a:lnTo>
                  <a:pt x="1875089" y="2564245"/>
                </a:lnTo>
                <a:lnTo>
                  <a:pt x="0" y="2564245"/>
                </a:lnTo>
                <a:lnTo>
                  <a:pt x="0" y="0"/>
                </a:lnTo>
                <a:close/>
              </a:path>
            </a:pathLst>
          </a:custGeom>
          <a:blipFill>
            <a:blip r:embed="rId12"/>
            <a:stretch>
              <a:fillRect l="-48247" r="-56721"/>
            </a:stretch>
          </a:blipFill>
        </p:spPr>
        <p:txBody>
          <a:bodyPr/>
          <a:lstStyle/>
          <a:p>
            <a:endParaRPr lang="en-US"/>
          </a:p>
        </p:txBody>
      </p:sp>
      <p:sp>
        <p:nvSpPr>
          <p:cNvPr id="13" name="Freeform 13" descr="Image of an old white dress with long sleeves"/>
          <p:cNvSpPr/>
          <p:nvPr/>
        </p:nvSpPr>
        <p:spPr>
          <a:xfrm>
            <a:off x="2765912" y="3256106"/>
            <a:ext cx="2882893" cy="3774788"/>
          </a:xfrm>
          <a:custGeom>
            <a:avLst/>
            <a:gdLst/>
            <a:ahLst/>
            <a:cxnLst/>
            <a:rect l="l" t="t" r="r" b="b"/>
            <a:pathLst>
              <a:path w="2882893" h="3774788">
                <a:moveTo>
                  <a:pt x="0" y="0"/>
                </a:moveTo>
                <a:lnTo>
                  <a:pt x="2882892" y="0"/>
                </a:lnTo>
                <a:lnTo>
                  <a:pt x="2882892" y="3774788"/>
                </a:lnTo>
                <a:lnTo>
                  <a:pt x="0" y="3774788"/>
                </a:lnTo>
                <a:lnTo>
                  <a:pt x="0" y="0"/>
                </a:lnTo>
                <a:close/>
              </a:path>
            </a:pathLst>
          </a:custGeom>
          <a:blipFill>
            <a:blip r:embed="rId13"/>
            <a:stretch>
              <a:fillRect l="-99999"/>
            </a:stretch>
          </a:blipFill>
        </p:spPr>
        <p:txBody>
          <a:bodyPr/>
          <a:lstStyle/>
          <a:p>
            <a:endParaRPr lang="en-US"/>
          </a:p>
        </p:txBody>
      </p:sp>
      <p:sp>
        <p:nvSpPr>
          <p:cNvPr id="14" name="TextBox 14"/>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15" name="TextBox 15"/>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
        <p:nvSpPr>
          <p:cNvPr id="18" name="TextBox 18"/>
          <p:cNvSpPr txBox="1">
            <a:spLocks noGrp="1"/>
          </p:cNvSpPr>
          <p:nvPr>
            <p:ph type="title" idx="4294967295"/>
          </p:nvPr>
        </p:nvSpPr>
        <p:spPr>
          <a:xfrm>
            <a:off x="12857944" y="4518390"/>
            <a:ext cx="2975950" cy="3429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2400"/>
              </a:lnSpc>
              <a:spcBef>
                <a:spcPct val="0"/>
              </a:spcBef>
              <a:spcAft>
                <a:spcPts val="0"/>
              </a:spcAft>
              <a:buClrTx/>
              <a:buSzTx/>
              <a:buFontTx/>
              <a:buNone/>
              <a:tabLst/>
              <a:defRPr/>
            </a:pPr>
            <a:r>
              <a:rPr kumimoji="0" lang="en-US" sz="2000" b="0" i="0" u="sng" strike="noStrike" kern="1200" cap="none" spc="18" normalizeH="0" baseline="0" noProof="0" dirty="0">
                <a:ln>
                  <a:noFill/>
                </a:ln>
                <a:solidFill>
                  <a:srgbClr val="000000"/>
                </a:solidFill>
                <a:effectLst/>
                <a:uLnTx/>
                <a:uFillTx/>
                <a:latin typeface="Calibri (MS)"/>
                <a:ea typeface="Calibri (MS)"/>
                <a:cs typeface="Calibri (MS)"/>
                <a:sym typeface="Calibri (MS)"/>
                <a:hlinkClick r:id="rId14" tooltip="https://kyhistory.pastperfectonline.com/Webobject/CC2D25C6-E12D-4DBB-91B0-172551156646"/>
              </a:rPr>
              <a:t>Spat</a:t>
            </a:r>
            <a:r>
              <a:rPr kumimoji="0" lang="en-US" sz="2000" b="0" i="0" u="none" strike="noStrike" kern="1200" cap="none" spc="18" normalizeH="0" baseline="0" noProof="0" dirty="0">
                <a:ln>
                  <a:noFill/>
                </a:ln>
                <a:solidFill>
                  <a:srgbClr val="000000"/>
                </a:solidFill>
                <a:effectLst/>
                <a:uLnTx/>
                <a:uFillTx/>
                <a:latin typeface="Calibri (MS)"/>
                <a:ea typeface="Calibri (MS)"/>
                <a:cs typeface="Calibri (MS)"/>
                <a:sym typeface="Calibri (MS)"/>
              </a:rPr>
              <a:t> (ca. 1915)</a:t>
            </a:r>
          </a:p>
        </p:txBody>
      </p:sp>
      <p:sp>
        <p:nvSpPr>
          <p:cNvPr id="19" name="TextBox 19"/>
          <p:cNvSpPr txBox="1"/>
          <p:nvPr/>
        </p:nvSpPr>
        <p:spPr>
          <a:xfrm>
            <a:off x="15184229" y="8472780"/>
            <a:ext cx="2975950" cy="342900"/>
          </a:xfrm>
          <a:prstGeom prst="rect">
            <a:avLst/>
          </a:prstGeom>
        </p:spPr>
        <p:txBody>
          <a:bodyPr lIns="0" tIns="0" rIns="0" bIns="0" rtlCol="0" anchor="t">
            <a:spAutoFit/>
          </a:bodyPr>
          <a:lstStyle/>
          <a:p>
            <a:pPr algn="l">
              <a:lnSpc>
                <a:spcPts val="2400"/>
              </a:lnSpc>
              <a:spcBef>
                <a:spcPct val="0"/>
              </a:spcBef>
            </a:pPr>
            <a:r>
              <a:rPr lang="en-US" sz="2000" u="sng" spc="18">
                <a:solidFill>
                  <a:srgbClr val="000000"/>
                </a:solidFill>
                <a:latin typeface="Calibri (MS)"/>
                <a:ea typeface="Calibri (MS)"/>
                <a:cs typeface="Calibri (MS)"/>
                <a:sym typeface="Calibri (MS)"/>
                <a:hlinkClick r:id="rId15" tooltip="https://kyhistory.pastperfectonline.com/Webobject/CCFB08DC-C32B-4B20-A58E-375969238260"/>
              </a:rPr>
              <a:t>Political Button</a:t>
            </a:r>
            <a:r>
              <a:rPr lang="en-US" sz="2000" spc="18">
                <a:solidFill>
                  <a:srgbClr val="000000"/>
                </a:solidFill>
                <a:latin typeface="Calibri (MS)"/>
                <a:ea typeface="Calibri (MS)"/>
                <a:cs typeface="Calibri (MS)"/>
                <a:sym typeface="Calibri (MS)"/>
              </a:rPr>
              <a:t> (ca. 1915)</a:t>
            </a:r>
          </a:p>
        </p:txBody>
      </p:sp>
      <p:sp>
        <p:nvSpPr>
          <p:cNvPr id="20" name="TextBox 20"/>
          <p:cNvSpPr txBox="1"/>
          <p:nvPr/>
        </p:nvSpPr>
        <p:spPr>
          <a:xfrm>
            <a:off x="15014514" y="2954111"/>
            <a:ext cx="2975950" cy="342900"/>
          </a:xfrm>
          <a:prstGeom prst="rect">
            <a:avLst/>
          </a:prstGeom>
        </p:spPr>
        <p:txBody>
          <a:bodyPr lIns="0" tIns="0" rIns="0" bIns="0" rtlCol="0" anchor="t">
            <a:spAutoFit/>
          </a:bodyPr>
          <a:lstStyle/>
          <a:p>
            <a:pPr algn="l">
              <a:lnSpc>
                <a:spcPts val="2400"/>
              </a:lnSpc>
              <a:spcBef>
                <a:spcPct val="0"/>
              </a:spcBef>
            </a:pPr>
            <a:r>
              <a:rPr lang="en-US" sz="2000" u="sng" spc="18">
                <a:solidFill>
                  <a:srgbClr val="000000"/>
                </a:solidFill>
                <a:latin typeface="Calibri (MS)"/>
                <a:ea typeface="Calibri (MS)"/>
                <a:cs typeface="Calibri (MS)"/>
                <a:sym typeface="Calibri (MS)"/>
                <a:hlinkClick r:id="rId16" tooltip="https://kyhistory.pastperfectonline.com/Webobject/9E6BCA3D-0E33-4463-BF78-299739931547"/>
              </a:rPr>
              <a:t>Kerosene Lantern </a:t>
            </a:r>
            <a:r>
              <a:rPr lang="en-US" sz="2000" spc="18">
                <a:solidFill>
                  <a:srgbClr val="000000"/>
                </a:solidFill>
                <a:latin typeface="Calibri (MS)"/>
                <a:ea typeface="Calibri (MS)"/>
                <a:cs typeface="Calibri (MS)"/>
                <a:sym typeface="Calibri (MS)"/>
              </a:rPr>
              <a:t>(ca. 1915)</a:t>
            </a:r>
          </a:p>
        </p:txBody>
      </p:sp>
      <p:sp>
        <p:nvSpPr>
          <p:cNvPr id="21" name="TextBox 21"/>
          <p:cNvSpPr txBox="1"/>
          <p:nvPr/>
        </p:nvSpPr>
        <p:spPr>
          <a:xfrm>
            <a:off x="4857667" y="7154034"/>
            <a:ext cx="2975950" cy="342900"/>
          </a:xfrm>
          <a:prstGeom prst="rect">
            <a:avLst/>
          </a:prstGeom>
        </p:spPr>
        <p:txBody>
          <a:bodyPr lIns="0" tIns="0" rIns="0" bIns="0" rtlCol="0" anchor="t">
            <a:spAutoFit/>
          </a:bodyPr>
          <a:lstStyle/>
          <a:p>
            <a:pPr algn="l">
              <a:lnSpc>
                <a:spcPts val="2400"/>
              </a:lnSpc>
              <a:spcBef>
                <a:spcPct val="0"/>
              </a:spcBef>
            </a:pPr>
            <a:r>
              <a:rPr lang="en-US" sz="2000" u="sng" spc="18">
                <a:solidFill>
                  <a:srgbClr val="000000"/>
                </a:solidFill>
                <a:latin typeface="Calibri (MS)"/>
                <a:ea typeface="Calibri (MS)"/>
                <a:cs typeface="Calibri (MS)"/>
                <a:sym typeface="Calibri (MS)"/>
                <a:hlinkClick r:id="rId7" tooltip="https://kyhistory.pastperfectonline.com/Webobject/43DF9A00-0866-4FE8-8ACF-758150134314"/>
              </a:rPr>
              <a:t>Purse</a:t>
            </a:r>
            <a:r>
              <a:rPr lang="en-US" sz="2000" spc="18">
                <a:solidFill>
                  <a:srgbClr val="000000"/>
                </a:solidFill>
                <a:latin typeface="Calibri (MS)"/>
                <a:ea typeface="Calibri (MS)"/>
                <a:cs typeface="Calibri (MS)"/>
                <a:sym typeface="Calibri (MS)"/>
              </a:rPr>
              <a:t> (ca. 1915)</a:t>
            </a:r>
          </a:p>
        </p:txBody>
      </p:sp>
      <p:sp>
        <p:nvSpPr>
          <p:cNvPr id="22" name="TextBox 22"/>
          <p:cNvSpPr txBox="1"/>
          <p:nvPr/>
        </p:nvSpPr>
        <p:spPr>
          <a:xfrm>
            <a:off x="5703739" y="5166403"/>
            <a:ext cx="2975950" cy="342900"/>
          </a:xfrm>
          <a:prstGeom prst="rect">
            <a:avLst/>
          </a:prstGeom>
        </p:spPr>
        <p:txBody>
          <a:bodyPr lIns="0" tIns="0" rIns="0" bIns="0" rtlCol="0" anchor="t">
            <a:spAutoFit/>
          </a:bodyPr>
          <a:lstStyle/>
          <a:p>
            <a:pPr algn="l">
              <a:lnSpc>
                <a:spcPts val="2400"/>
              </a:lnSpc>
              <a:spcBef>
                <a:spcPct val="0"/>
              </a:spcBef>
            </a:pPr>
            <a:r>
              <a:rPr lang="en-US" sz="2000" u="sng" spc="18">
                <a:solidFill>
                  <a:srgbClr val="000000"/>
                </a:solidFill>
                <a:latin typeface="Calibri (MS)"/>
                <a:ea typeface="Calibri (MS)"/>
                <a:cs typeface="Calibri (MS)"/>
                <a:sym typeface="Calibri (MS)"/>
                <a:hlinkClick r:id="rId17" tooltip="https://kyhistory.pastperfectonline.com/Webobject/06390C07-3BB5-4212-90C2-117687436240"/>
              </a:rPr>
              <a:t>Political Button </a:t>
            </a:r>
            <a:r>
              <a:rPr lang="en-US" sz="2000" spc="18">
                <a:solidFill>
                  <a:srgbClr val="000000"/>
                </a:solidFill>
                <a:latin typeface="Calibri (MS)"/>
                <a:ea typeface="Calibri (MS)"/>
                <a:cs typeface="Calibri (MS)"/>
                <a:sym typeface="Calibri (MS)"/>
              </a:rPr>
              <a:t>(ca. 1915)</a:t>
            </a:r>
          </a:p>
        </p:txBody>
      </p:sp>
      <p:sp>
        <p:nvSpPr>
          <p:cNvPr id="23" name="TextBox 23"/>
          <p:cNvSpPr txBox="1"/>
          <p:nvPr/>
        </p:nvSpPr>
        <p:spPr>
          <a:xfrm>
            <a:off x="8281011" y="3464905"/>
            <a:ext cx="2975950" cy="342900"/>
          </a:xfrm>
          <a:prstGeom prst="rect">
            <a:avLst/>
          </a:prstGeom>
        </p:spPr>
        <p:txBody>
          <a:bodyPr lIns="0" tIns="0" rIns="0" bIns="0" rtlCol="0" anchor="t">
            <a:spAutoFit/>
          </a:bodyPr>
          <a:lstStyle/>
          <a:p>
            <a:pPr algn="l">
              <a:lnSpc>
                <a:spcPts val="2400"/>
              </a:lnSpc>
              <a:spcBef>
                <a:spcPct val="0"/>
              </a:spcBef>
            </a:pPr>
            <a:r>
              <a:rPr lang="en-US" sz="2000" u="sng" spc="18">
                <a:solidFill>
                  <a:srgbClr val="000000"/>
                </a:solidFill>
                <a:latin typeface="Calibri (MS)"/>
                <a:ea typeface="Calibri (MS)"/>
                <a:cs typeface="Calibri (MS)"/>
                <a:sym typeface="Calibri (MS)"/>
                <a:hlinkClick r:id="rId18" tooltip="https://kyhistory.pastperfectonline.com/Webobject/ECFEF929-11AF-4118-8F3E-805190016860"/>
              </a:rPr>
              <a:t>Dress </a:t>
            </a:r>
            <a:r>
              <a:rPr lang="en-US" sz="2000" spc="18">
                <a:solidFill>
                  <a:srgbClr val="000000"/>
                </a:solidFill>
                <a:latin typeface="Calibri (MS)"/>
                <a:ea typeface="Calibri (MS)"/>
                <a:cs typeface="Calibri (MS)"/>
                <a:sym typeface="Calibri (MS)"/>
              </a:rPr>
              <a:t>(ca. 1915)</a:t>
            </a:r>
          </a:p>
        </p:txBody>
      </p:sp>
      <p:sp>
        <p:nvSpPr>
          <p:cNvPr id="24" name="TextBox 24"/>
          <p:cNvSpPr txBox="1"/>
          <p:nvPr/>
        </p:nvSpPr>
        <p:spPr>
          <a:xfrm>
            <a:off x="949439" y="3802741"/>
            <a:ext cx="2975950" cy="342900"/>
          </a:xfrm>
          <a:prstGeom prst="rect">
            <a:avLst/>
          </a:prstGeom>
        </p:spPr>
        <p:txBody>
          <a:bodyPr lIns="0" tIns="0" rIns="0" bIns="0" rtlCol="0" anchor="t">
            <a:spAutoFit/>
          </a:bodyPr>
          <a:lstStyle/>
          <a:p>
            <a:pPr algn="l">
              <a:lnSpc>
                <a:spcPts val="2400"/>
              </a:lnSpc>
              <a:spcBef>
                <a:spcPct val="0"/>
              </a:spcBef>
            </a:pPr>
            <a:r>
              <a:rPr lang="en-US" sz="2000" u="sng" spc="18">
                <a:solidFill>
                  <a:srgbClr val="000000"/>
                </a:solidFill>
                <a:latin typeface="Calibri (MS)"/>
                <a:ea typeface="Calibri (MS)"/>
                <a:cs typeface="Calibri (MS)"/>
                <a:sym typeface="Calibri (MS)"/>
                <a:hlinkClick r:id="rId19" tooltip="https://kyhistory.pastperfectonline.com/Webobject/A9D18ED8-B921-4210-B0CA-528187671430"/>
              </a:rPr>
              <a:t>Doll </a:t>
            </a:r>
            <a:r>
              <a:rPr lang="en-US" sz="2000" spc="18">
                <a:solidFill>
                  <a:srgbClr val="000000"/>
                </a:solidFill>
                <a:latin typeface="Calibri (MS)"/>
                <a:ea typeface="Calibri (MS)"/>
                <a:cs typeface="Calibri (MS)"/>
                <a:sym typeface="Calibri (MS)"/>
              </a:rPr>
              <a:t>(ca. 1900)</a:t>
            </a:r>
          </a:p>
        </p:txBody>
      </p:sp>
      <p:sp>
        <p:nvSpPr>
          <p:cNvPr id="25" name="TextBox 25"/>
          <p:cNvSpPr txBox="1"/>
          <p:nvPr/>
        </p:nvSpPr>
        <p:spPr>
          <a:xfrm>
            <a:off x="137499" y="8472780"/>
            <a:ext cx="2975950" cy="342900"/>
          </a:xfrm>
          <a:prstGeom prst="rect">
            <a:avLst/>
          </a:prstGeom>
        </p:spPr>
        <p:txBody>
          <a:bodyPr lIns="0" tIns="0" rIns="0" bIns="0" rtlCol="0" anchor="t">
            <a:spAutoFit/>
          </a:bodyPr>
          <a:lstStyle/>
          <a:p>
            <a:pPr algn="l">
              <a:lnSpc>
                <a:spcPts val="2400"/>
              </a:lnSpc>
              <a:spcBef>
                <a:spcPct val="0"/>
              </a:spcBef>
            </a:pPr>
            <a:r>
              <a:rPr lang="en-US" sz="2000" u="sng" spc="18">
                <a:solidFill>
                  <a:srgbClr val="000000"/>
                </a:solidFill>
                <a:latin typeface="Calibri (MS)"/>
                <a:ea typeface="Calibri (MS)"/>
                <a:cs typeface="Calibri (MS)"/>
                <a:sym typeface="Calibri (MS)"/>
                <a:hlinkClick r:id="rId20" tooltip="https://kyhistory.pastperfectonline.com/Webobject/2304891E-D2F0-41ED-9307-631418851969"/>
              </a:rPr>
              <a:t>Musical Toy </a:t>
            </a:r>
            <a:r>
              <a:rPr lang="en-US" sz="2000" spc="18">
                <a:solidFill>
                  <a:srgbClr val="000000"/>
                </a:solidFill>
                <a:latin typeface="Calibri (MS)"/>
                <a:ea typeface="Calibri (MS)"/>
                <a:cs typeface="Calibri (MS)"/>
                <a:sym typeface="Calibri (MS)"/>
              </a:rPr>
              <a:t>(ca. 1900)</a:t>
            </a:r>
          </a:p>
        </p:txBody>
      </p:sp>
      <p:sp>
        <p:nvSpPr>
          <p:cNvPr id="26" name="TextBox 26"/>
          <p:cNvSpPr txBox="1"/>
          <p:nvPr/>
        </p:nvSpPr>
        <p:spPr>
          <a:xfrm>
            <a:off x="3264838" y="2771833"/>
            <a:ext cx="2975950" cy="342900"/>
          </a:xfrm>
          <a:prstGeom prst="rect">
            <a:avLst/>
          </a:prstGeom>
        </p:spPr>
        <p:txBody>
          <a:bodyPr lIns="0" tIns="0" rIns="0" bIns="0" rtlCol="0" anchor="t">
            <a:spAutoFit/>
          </a:bodyPr>
          <a:lstStyle/>
          <a:p>
            <a:pPr algn="l">
              <a:lnSpc>
                <a:spcPts val="2400"/>
              </a:lnSpc>
              <a:spcBef>
                <a:spcPct val="0"/>
              </a:spcBef>
            </a:pPr>
            <a:r>
              <a:rPr lang="en-US" sz="2000" u="sng" spc="18">
                <a:solidFill>
                  <a:srgbClr val="000000"/>
                </a:solidFill>
                <a:latin typeface="Calibri (MS)"/>
                <a:ea typeface="Calibri (MS)"/>
                <a:cs typeface="Calibri (MS)"/>
                <a:sym typeface="Calibri (MS)"/>
                <a:hlinkClick r:id="rId21" tooltip="https://kyhistory.pastperfectonline.com/Webobject/177D842D-7178-4155-92FC-553750225990"/>
              </a:rPr>
              <a:t>Dress </a:t>
            </a:r>
            <a:r>
              <a:rPr lang="en-US" sz="2000" spc="18">
                <a:solidFill>
                  <a:srgbClr val="000000"/>
                </a:solidFill>
                <a:latin typeface="Calibri (MS)"/>
                <a:ea typeface="Calibri (MS)"/>
                <a:cs typeface="Calibri (MS)"/>
                <a:sym typeface="Calibri (MS)"/>
              </a:rPr>
              <a:t>(ca. 1895)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12" name="TextBox 12"/>
          <p:cNvSpPr txBox="1">
            <a:spLocks noGrp="1"/>
          </p:cNvSpPr>
          <p:nvPr>
            <p:ph type="title" idx="4294967295"/>
          </p:nvPr>
        </p:nvSpPr>
        <p:spPr>
          <a:xfrm>
            <a:off x="4923555" y="442912"/>
            <a:ext cx="8440889" cy="19431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6" normalizeH="0" baseline="0" noProof="0" dirty="0">
                <a:ln>
                  <a:noFill/>
                </a:ln>
                <a:solidFill>
                  <a:srgbClr val="99A843"/>
                </a:solidFill>
                <a:effectLst/>
                <a:uLnTx/>
                <a:uFillTx/>
                <a:latin typeface="Calibri (MS) Bold"/>
                <a:ea typeface="Calibri (MS) Bold"/>
                <a:cs typeface="Calibri (MS) Bold"/>
                <a:sym typeface="Calibri (MS) Bold"/>
              </a:rPr>
              <a:t>A Kentucky Coal Miner’s Essentials</a:t>
            </a:r>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sp>
        <p:nvSpPr>
          <p:cNvPr id="5" name="Freeform 5" descr="Image of an old coal miner's hat"/>
          <p:cNvSpPr/>
          <p:nvPr/>
        </p:nvSpPr>
        <p:spPr>
          <a:xfrm>
            <a:off x="651278" y="815652"/>
            <a:ext cx="3724551" cy="3675782"/>
          </a:xfrm>
          <a:custGeom>
            <a:avLst/>
            <a:gdLst/>
            <a:ahLst/>
            <a:cxnLst/>
            <a:rect l="l" t="t" r="r" b="b"/>
            <a:pathLst>
              <a:path w="3724551" h="3675782">
                <a:moveTo>
                  <a:pt x="0" y="0"/>
                </a:moveTo>
                <a:lnTo>
                  <a:pt x="3724551" y="0"/>
                </a:lnTo>
                <a:lnTo>
                  <a:pt x="3724551" y="3675782"/>
                </a:lnTo>
                <a:lnTo>
                  <a:pt x="0" y="3675782"/>
                </a:lnTo>
                <a:lnTo>
                  <a:pt x="0" y="0"/>
                </a:lnTo>
                <a:close/>
              </a:path>
            </a:pathLst>
          </a:custGeom>
          <a:blipFill>
            <a:blip r:embed="rId4"/>
            <a:stretch>
              <a:fillRect l="-93155" r="-58017" b="-35603"/>
            </a:stretch>
          </a:blipFill>
        </p:spPr>
        <p:txBody>
          <a:bodyPr/>
          <a:lstStyle/>
          <a:p>
            <a:endParaRPr lang="en-US"/>
          </a:p>
        </p:txBody>
      </p:sp>
      <p:sp>
        <p:nvSpPr>
          <p:cNvPr id="6" name="Freeform 6" descr="Image of a wooden bird cage"/>
          <p:cNvSpPr/>
          <p:nvPr/>
        </p:nvSpPr>
        <p:spPr>
          <a:xfrm>
            <a:off x="4600663" y="2190270"/>
            <a:ext cx="5936280" cy="5463233"/>
          </a:xfrm>
          <a:custGeom>
            <a:avLst/>
            <a:gdLst/>
            <a:ahLst/>
            <a:cxnLst/>
            <a:rect l="l" t="t" r="r" b="b"/>
            <a:pathLst>
              <a:path w="5936280" h="5463233">
                <a:moveTo>
                  <a:pt x="0" y="0"/>
                </a:moveTo>
                <a:lnTo>
                  <a:pt x="5936281" y="0"/>
                </a:lnTo>
                <a:lnTo>
                  <a:pt x="5936281" y="5463233"/>
                </a:lnTo>
                <a:lnTo>
                  <a:pt x="0" y="5463233"/>
                </a:lnTo>
                <a:lnTo>
                  <a:pt x="0" y="0"/>
                </a:lnTo>
                <a:close/>
              </a:path>
            </a:pathLst>
          </a:custGeom>
          <a:blipFill>
            <a:blip r:embed="rId5"/>
            <a:stretch>
              <a:fillRect/>
            </a:stretch>
          </a:blipFill>
        </p:spPr>
        <p:txBody>
          <a:bodyPr/>
          <a:lstStyle/>
          <a:p>
            <a:endParaRPr lang="en-US"/>
          </a:p>
        </p:txBody>
      </p:sp>
      <p:sp>
        <p:nvSpPr>
          <p:cNvPr id="7" name="Freeform 7" descr="Image of an old lantern"/>
          <p:cNvSpPr/>
          <p:nvPr/>
        </p:nvSpPr>
        <p:spPr>
          <a:xfrm>
            <a:off x="13916895" y="815652"/>
            <a:ext cx="4581176" cy="4811199"/>
          </a:xfrm>
          <a:custGeom>
            <a:avLst/>
            <a:gdLst/>
            <a:ahLst/>
            <a:cxnLst/>
            <a:rect l="l" t="t" r="r" b="b"/>
            <a:pathLst>
              <a:path w="4581176" h="4811199">
                <a:moveTo>
                  <a:pt x="0" y="0"/>
                </a:moveTo>
                <a:lnTo>
                  <a:pt x="4581176" y="0"/>
                </a:lnTo>
                <a:lnTo>
                  <a:pt x="4581176" y="4811200"/>
                </a:lnTo>
                <a:lnTo>
                  <a:pt x="0" y="4811200"/>
                </a:lnTo>
                <a:lnTo>
                  <a:pt x="0" y="0"/>
                </a:lnTo>
                <a:close/>
              </a:path>
            </a:pathLst>
          </a:custGeom>
          <a:blipFill>
            <a:blip r:embed="rId6"/>
            <a:stretch>
              <a:fillRect t="-21921" b="-13802"/>
            </a:stretch>
          </a:blipFill>
        </p:spPr>
        <p:txBody>
          <a:bodyPr/>
          <a:lstStyle/>
          <a:p>
            <a:endParaRPr lang="en-US"/>
          </a:p>
        </p:txBody>
      </p:sp>
      <p:sp>
        <p:nvSpPr>
          <p:cNvPr id="8" name="Freeform 8" descr="Image of old knee pads"/>
          <p:cNvSpPr/>
          <p:nvPr/>
        </p:nvSpPr>
        <p:spPr>
          <a:xfrm>
            <a:off x="10320713" y="5161575"/>
            <a:ext cx="7316010" cy="3739830"/>
          </a:xfrm>
          <a:custGeom>
            <a:avLst/>
            <a:gdLst/>
            <a:ahLst/>
            <a:cxnLst/>
            <a:rect l="l" t="t" r="r" b="b"/>
            <a:pathLst>
              <a:path w="7316010" h="3739830">
                <a:moveTo>
                  <a:pt x="0" y="0"/>
                </a:moveTo>
                <a:lnTo>
                  <a:pt x="7316009" y="0"/>
                </a:lnTo>
                <a:lnTo>
                  <a:pt x="7316009" y="3739830"/>
                </a:lnTo>
                <a:lnTo>
                  <a:pt x="0" y="3739830"/>
                </a:lnTo>
                <a:lnTo>
                  <a:pt x="0" y="0"/>
                </a:lnTo>
                <a:close/>
              </a:path>
            </a:pathLst>
          </a:custGeom>
          <a:blipFill>
            <a:blip r:embed="rId7"/>
            <a:stretch>
              <a:fillRect b="-30517"/>
            </a:stretch>
          </a:blipFill>
        </p:spPr>
        <p:txBody>
          <a:bodyPr/>
          <a:lstStyle/>
          <a:p>
            <a:endParaRPr lang="en-US"/>
          </a:p>
        </p:txBody>
      </p:sp>
      <p:sp>
        <p:nvSpPr>
          <p:cNvPr id="9" name="Freeform 9" descr="Image of a lump of coal"/>
          <p:cNvSpPr/>
          <p:nvPr/>
        </p:nvSpPr>
        <p:spPr>
          <a:xfrm>
            <a:off x="11107410" y="2499639"/>
            <a:ext cx="3107577" cy="2193984"/>
          </a:xfrm>
          <a:custGeom>
            <a:avLst/>
            <a:gdLst/>
            <a:ahLst/>
            <a:cxnLst/>
            <a:rect l="l" t="t" r="r" b="b"/>
            <a:pathLst>
              <a:path w="3107577" h="2193984">
                <a:moveTo>
                  <a:pt x="0" y="0"/>
                </a:moveTo>
                <a:lnTo>
                  <a:pt x="3107577" y="0"/>
                </a:lnTo>
                <a:lnTo>
                  <a:pt x="3107577" y="2193984"/>
                </a:lnTo>
                <a:lnTo>
                  <a:pt x="0" y="2193984"/>
                </a:lnTo>
                <a:lnTo>
                  <a:pt x="0" y="0"/>
                </a:lnTo>
                <a:close/>
              </a:path>
            </a:pathLst>
          </a:custGeom>
          <a:blipFill>
            <a:blip r:embed="rId8"/>
            <a:stretch>
              <a:fillRect l="-29157" t="-27050" r="-27912" b="-9215"/>
            </a:stretch>
          </a:blipFill>
        </p:spPr>
        <p:txBody>
          <a:bodyPr/>
          <a:lstStyle/>
          <a:p>
            <a:endParaRPr lang="en-US"/>
          </a:p>
        </p:txBody>
      </p:sp>
      <p:sp>
        <p:nvSpPr>
          <p:cNvPr id="10" name="TextBox 10"/>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11" name="TextBox 11"/>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
        <p:nvSpPr>
          <p:cNvPr id="13" name="Freeform 13" descr="Image of a pickaxe"/>
          <p:cNvSpPr/>
          <p:nvPr/>
        </p:nvSpPr>
        <p:spPr>
          <a:xfrm rot="1008883">
            <a:off x="929744" y="4685975"/>
            <a:ext cx="5719333" cy="3815868"/>
          </a:xfrm>
          <a:custGeom>
            <a:avLst/>
            <a:gdLst/>
            <a:ahLst/>
            <a:cxnLst/>
            <a:rect l="l" t="t" r="r" b="b"/>
            <a:pathLst>
              <a:path w="5719333" h="3815868">
                <a:moveTo>
                  <a:pt x="0" y="0"/>
                </a:moveTo>
                <a:lnTo>
                  <a:pt x="5719334" y="0"/>
                </a:lnTo>
                <a:lnTo>
                  <a:pt x="5719334" y="3815868"/>
                </a:lnTo>
                <a:lnTo>
                  <a:pt x="0" y="3815868"/>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9" name="TextBox 9"/>
          <p:cNvSpPr txBox="1">
            <a:spLocks noGrp="1"/>
          </p:cNvSpPr>
          <p:nvPr>
            <p:ph type="title" idx="4294967295"/>
          </p:nvPr>
        </p:nvSpPr>
        <p:spPr>
          <a:xfrm>
            <a:off x="894759" y="188114"/>
            <a:ext cx="3850021" cy="10382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6" normalizeH="0" baseline="0" noProof="0" dirty="0">
                <a:ln>
                  <a:noFill/>
                </a:ln>
                <a:solidFill>
                  <a:srgbClr val="99A843"/>
                </a:solidFill>
                <a:effectLst/>
                <a:uLnTx/>
                <a:uFillTx/>
                <a:latin typeface="Calibri (MS) Bold"/>
                <a:ea typeface="Calibri (MS) Bold"/>
                <a:cs typeface="Calibri (MS) Bold"/>
                <a:sym typeface="Calibri (MS) Bold"/>
              </a:rPr>
              <a:t>Artifact List</a:t>
            </a:r>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sp>
        <p:nvSpPr>
          <p:cNvPr id="5" name="Freeform 5" descr="This is a screenshot of the artifact description provided on the website."/>
          <p:cNvSpPr/>
          <p:nvPr/>
        </p:nvSpPr>
        <p:spPr>
          <a:xfrm>
            <a:off x="7568804" y="773901"/>
            <a:ext cx="8068691" cy="8024113"/>
          </a:xfrm>
          <a:custGeom>
            <a:avLst/>
            <a:gdLst/>
            <a:ahLst/>
            <a:cxnLst/>
            <a:rect l="l" t="t" r="r" b="b"/>
            <a:pathLst>
              <a:path w="8068691" h="8024113">
                <a:moveTo>
                  <a:pt x="0" y="0"/>
                </a:moveTo>
                <a:lnTo>
                  <a:pt x="8068691" y="0"/>
                </a:lnTo>
                <a:lnTo>
                  <a:pt x="8068691" y="8024113"/>
                </a:lnTo>
                <a:lnTo>
                  <a:pt x="0" y="8024113"/>
                </a:lnTo>
                <a:lnTo>
                  <a:pt x="0" y="0"/>
                </a:lnTo>
                <a:close/>
              </a:path>
            </a:pathLst>
          </a:custGeom>
          <a:blipFill>
            <a:blip r:embed="rId4"/>
            <a:stretch>
              <a:fillRect/>
            </a:stretch>
          </a:blipFill>
        </p:spPr>
        <p:txBody>
          <a:bodyPr/>
          <a:lstStyle/>
          <a:p>
            <a:endParaRPr lang="en-US"/>
          </a:p>
        </p:txBody>
      </p:sp>
      <p:sp>
        <p:nvSpPr>
          <p:cNvPr id="6" name="Freeform 6" descr="Image of a pickaxe"/>
          <p:cNvSpPr/>
          <p:nvPr/>
        </p:nvSpPr>
        <p:spPr>
          <a:xfrm>
            <a:off x="11953214" y="0"/>
            <a:ext cx="6185494" cy="4126884"/>
          </a:xfrm>
          <a:custGeom>
            <a:avLst/>
            <a:gdLst/>
            <a:ahLst/>
            <a:cxnLst/>
            <a:rect l="l" t="t" r="r" b="b"/>
            <a:pathLst>
              <a:path w="6185494" h="4126884">
                <a:moveTo>
                  <a:pt x="0" y="0"/>
                </a:moveTo>
                <a:lnTo>
                  <a:pt x="6185494" y="0"/>
                </a:lnTo>
                <a:lnTo>
                  <a:pt x="6185494" y="4126884"/>
                </a:lnTo>
                <a:lnTo>
                  <a:pt x="0" y="4126884"/>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8" name="TextBox 8"/>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
        <p:nvSpPr>
          <p:cNvPr id="10" name="TextBox 10"/>
          <p:cNvSpPr txBox="1"/>
          <p:nvPr/>
        </p:nvSpPr>
        <p:spPr>
          <a:xfrm>
            <a:off x="894759" y="1350164"/>
            <a:ext cx="5687819" cy="7686675"/>
          </a:xfrm>
          <a:prstGeom prst="rect">
            <a:avLst/>
          </a:prstGeom>
        </p:spPr>
        <p:txBody>
          <a:bodyPr lIns="0" tIns="0" rIns="0" bIns="0" rtlCol="0" anchor="t">
            <a:spAutoFit/>
          </a:bodyPr>
          <a:lstStyle/>
          <a:p>
            <a:pPr algn="l">
              <a:lnSpc>
                <a:spcPts val="4319"/>
              </a:lnSpc>
            </a:pPr>
            <a:r>
              <a:rPr lang="en-US" sz="3599" spc="32">
                <a:solidFill>
                  <a:srgbClr val="000000"/>
                </a:solidFill>
                <a:latin typeface="Calibri (MS)"/>
                <a:ea typeface="Calibri (MS)"/>
                <a:cs typeface="Calibri (MS)"/>
                <a:sym typeface="Calibri (MS)"/>
              </a:rPr>
              <a:t>1. </a:t>
            </a:r>
            <a:r>
              <a:rPr lang="en-US" sz="3599" b="1" u="sng" spc="32">
                <a:solidFill>
                  <a:srgbClr val="000000"/>
                </a:solidFill>
                <a:latin typeface="Calibri (MS) Bold"/>
                <a:ea typeface="Calibri (MS) Bold"/>
                <a:cs typeface="Calibri (MS) Bold"/>
                <a:sym typeface="Calibri (MS) Bold"/>
                <a:hlinkClick r:id="rId6" tooltip="https://kyhistory.pastperfectonline.com/Webobject/73C90D02-CCCD-44F0-B86A-957673769188"/>
              </a:rPr>
              <a:t>Pick</a:t>
            </a:r>
          </a:p>
          <a:p>
            <a:pPr algn="l">
              <a:lnSpc>
                <a:spcPts val="4319"/>
              </a:lnSpc>
            </a:pPr>
            <a:endParaRPr lang="en-US" sz="3599" b="1" u="sng" spc="32">
              <a:solidFill>
                <a:srgbClr val="000000"/>
              </a:solidFill>
              <a:latin typeface="Calibri (MS) Bold"/>
              <a:ea typeface="Calibri (MS) Bold"/>
              <a:cs typeface="Calibri (MS) Bold"/>
              <a:sym typeface="Calibri (MS) Bold"/>
              <a:hlinkClick r:id="rId6" tooltip="https://kyhistory.pastperfectonline.com/Webobject/73C90D02-CCCD-44F0-B86A-957673769188"/>
            </a:endParaRPr>
          </a:p>
          <a:p>
            <a:pPr algn="l">
              <a:lnSpc>
                <a:spcPts val="4319"/>
              </a:lnSpc>
            </a:pPr>
            <a:r>
              <a:rPr lang="en-US" sz="3599" spc="32">
                <a:solidFill>
                  <a:srgbClr val="000000"/>
                </a:solidFill>
                <a:latin typeface="Calibri (MS)"/>
                <a:ea typeface="Calibri (MS)"/>
                <a:cs typeface="Calibri (MS)"/>
                <a:sym typeface="Calibri (MS)"/>
              </a:rPr>
              <a:t>2. Miner’s Cap </a:t>
            </a:r>
          </a:p>
          <a:p>
            <a:pPr algn="l">
              <a:lnSpc>
                <a:spcPts val="4319"/>
              </a:lnSpc>
            </a:pPr>
            <a:endParaRPr lang="en-US" sz="3599" spc="32">
              <a:solidFill>
                <a:srgbClr val="000000"/>
              </a:solidFill>
              <a:latin typeface="Calibri (MS)"/>
              <a:ea typeface="Calibri (MS)"/>
              <a:cs typeface="Calibri (MS)"/>
              <a:sym typeface="Calibri (MS)"/>
            </a:endParaRPr>
          </a:p>
          <a:p>
            <a:pPr algn="l">
              <a:lnSpc>
                <a:spcPts val="4319"/>
              </a:lnSpc>
            </a:pPr>
            <a:r>
              <a:rPr lang="en-US" sz="3599" spc="32">
                <a:solidFill>
                  <a:srgbClr val="000000"/>
                </a:solidFill>
                <a:latin typeface="Calibri (MS)"/>
                <a:ea typeface="Calibri (MS)"/>
                <a:cs typeface="Calibri (MS)"/>
                <a:sym typeface="Calibri (MS)"/>
              </a:rPr>
              <a:t>3. Bird Cage</a:t>
            </a:r>
          </a:p>
          <a:p>
            <a:pPr algn="l">
              <a:lnSpc>
                <a:spcPts val="4319"/>
              </a:lnSpc>
            </a:pPr>
            <a:endParaRPr lang="en-US" sz="3599" spc="32">
              <a:solidFill>
                <a:srgbClr val="000000"/>
              </a:solidFill>
              <a:latin typeface="Calibri (MS)"/>
              <a:ea typeface="Calibri (MS)"/>
              <a:cs typeface="Calibri (MS)"/>
              <a:sym typeface="Calibri (MS)"/>
            </a:endParaRPr>
          </a:p>
          <a:p>
            <a:pPr algn="l">
              <a:lnSpc>
                <a:spcPts val="4319"/>
              </a:lnSpc>
            </a:pPr>
            <a:r>
              <a:rPr lang="en-US" sz="3599" spc="32">
                <a:solidFill>
                  <a:srgbClr val="000000"/>
                </a:solidFill>
                <a:latin typeface="Calibri (MS)"/>
                <a:ea typeface="Calibri (MS)"/>
                <a:cs typeface="Calibri (MS)"/>
                <a:sym typeface="Calibri (MS)"/>
              </a:rPr>
              <a:t>4. Carbide Lamp </a:t>
            </a:r>
          </a:p>
          <a:p>
            <a:pPr algn="l">
              <a:lnSpc>
                <a:spcPts val="4319"/>
              </a:lnSpc>
            </a:pPr>
            <a:endParaRPr lang="en-US" sz="3599" spc="32">
              <a:solidFill>
                <a:srgbClr val="000000"/>
              </a:solidFill>
              <a:latin typeface="Calibri (MS)"/>
              <a:ea typeface="Calibri (MS)"/>
              <a:cs typeface="Calibri (MS)"/>
              <a:sym typeface="Calibri (MS)"/>
            </a:endParaRPr>
          </a:p>
          <a:p>
            <a:pPr algn="l">
              <a:lnSpc>
                <a:spcPts val="4319"/>
              </a:lnSpc>
            </a:pPr>
            <a:r>
              <a:rPr lang="en-US" sz="3599" spc="32">
                <a:solidFill>
                  <a:srgbClr val="000000"/>
                </a:solidFill>
                <a:latin typeface="Calibri (MS)"/>
                <a:ea typeface="Calibri (MS)"/>
                <a:cs typeface="Calibri (MS)"/>
                <a:sym typeface="Calibri (MS)"/>
              </a:rPr>
              <a:t>5. Coal Car</a:t>
            </a:r>
          </a:p>
          <a:p>
            <a:pPr algn="l">
              <a:lnSpc>
                <a:spcPts val="4319"/>
              </a:lnSpc>
            </a:pPr>
            <a:endParaRPr lang="en-US" sz="3599" spc="32">
              <a:solidFill>
                <a:srgbClr val="000000"/>
              </a:solidFill>
              <a:latin typeface="Calibri (MS)"/>
              <a:ea typeface="Calibri (MS)"/>
              <a:cs typeface="Calibri (MS)"/>
              <a:sym typeface="Calibri (MS)"/>
            </a:endParaRPr>
          </a:p>
          <a:p>
            <a:pPr algn="l">
              <a:lnSpc>
                <a:spcPts val="4319"/>
              </a:lnSpc>
            </a:pPr>
            <a:r>
              <a:rPr lang="en-US" sz="3599" spc="32">
                <a:solidFill>
                  <a:srgbClr val="000000"/>
                </a:solidFill>
                <a:latin typeface="Calibri (MS)"/>
                <a:ea typeface="Calibri (MS)"/>
                <a:cs typeface="Calibri (MS)"/>
                <a:sym typeface="Calibri (MS)"/>
              </a:rPr>
              <a:t>6. Knee Pad</a:t>
            </a:r>
          </a:p>
          <a:p>
            <a:pPr algn="l">
              <a:lnSpc>
                <a:spcPts val="4319"/>
              </a:lnSpc>
            </a:pPr>
            <a:endParaRPr lang="en-US" sz="3599" spc="32">
              <a:solidFill>
                <a:srgbClr val="000000"/>
              </a:solidFill>
              <a:latin typeface="Calibri (MS)"/>
              <a:ea typeface="Calibri (MS)"/>
              <a:cs typeface="Calibri (MS)"/>
              <a:sym typeface="Calibri (MS)"/>
            </a:endParaRPr>
          </a:p>
          <a:p>
            <a:pPr algn="l">
              <a:lnSpc>
                <a:spcPts val="4319"/>
              </a:lnSpc>
            </a:pPr>
            <a:r>
              <a:rPr lang="en-US" sz="3599" spc="32">
                <a:solidFill>
                  <a:srgbClr val="000000"/>
                </a:solidFill>
                <a:latin typeface="Calibri (MS)"/>
                <a:ea typeface="Calibri (MS)"/>
                <a:cs typeface="Calibri (MS)"/>
                <a:sym typeface="Calibri (MS)"/>
              </a:rPr>
              <a:t>7. Coal Ball</a:t>
            </a:r>
          </a:p>
          <a:p>
            <a:pPr algn="ctr">
              <a:lnSpc>
                <a:spcPts val="4319"/>
              </a:lnSpc>
              <a:spcBef>
                <a:spcPct val="0"/>
              </a:spcBef>
            </a:pPr>
            <a:endParaRPr lang="en-US" sz="3599" spc="32">
              <a:solidFill>
                <a:srgbClr val="000000"/>
              </a:solidFill>
              <a:latin typeface="Calibri (MS)"/>
              <a:ea typeface="Calibri (MS)"/>
              <a:cs typeface="Calibri (MS)"/>
              <a:sym typeface="Calibri (MS)"/>
            </a:endParaRPr>
          </a:p>
        </p:txBody>
      </p:sp>
      <p:sp>
        <p:nvSpPr>
          <p:cNvPr id="11" name="AutoShape 11">
            <a:extLst>
              <a:ext uri="{C183D7F6-B498-43B3-948B-1728B52AA6E4}">
                <adec:decorative xmlns:adec="http://schemas.microsoft.com/office/drawing/2017/decorative" val="1"/>
              </a:ext>
            </a:extLst>
          </p:cNvPr>
          <p:cNvSpPr/>
          <p:nvPr/>
        </p:nvSpPr>
        <p:spPr>
          <a:xfrm flipV="1">
            <a:off x="2288333" y="1226339"/>
            <a:ext cx="5280470" cy="474728"/>
          </a:xfrm>
          <a:prstGeom prst="line">
            <a:avLst/>
          </a:prstGeom>
          <a:ln w="76200" cap="flat">
            <a:solidFill>
              <a:srgbClr val="99A843"/>
            </a:solidFill>
            <a:prstDash val="solid"/>
            <a:headEnd type="none" w="sm" len="sm"/>
            <a:tailEnd type="arrow" w="med" len="sm"/>
          </a:ln>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This is an image of the KHS Artifact Analysis sheet. Separate columns are provided for I See...I Think...and I Wonder."/>
          <p:cNvSpPr/>
          <p:nvPr/>
        </p:nvSpPr>
        <p:spPr>
          <a:xfrm>
            <a:off x="2171589" y="9525"/>
            <a:ext cx="13944822" cy="10458617"/>
          </a:xfrm>
          <a:custGeom>
            <a:avLst/>
            <a:gdLst/>
            <a:ahLst/>
            <a:cxnLst/>
            <a:rect l="l" t="t" r="r" b="b"/>
            <a:pathLst>
              <a:path w="13944822" h="10458617">
                <a:moveTo>
                  <a:pt x="0" y="0"/>
                </a:moveTo>
                <a:lnTo>
                  <a:pt x="13944822" y="0"/>
                </a:lnTo>
                <a:lnTo>
                  <a:pt x="13944822" y="10458617"/>
                </a:lnTo>
                <a:lnTo>
                  <a:pt x="0" y="10458617"/>
                </a:lnTo>
                <a:lnTo>
                  <a:pt x="0" y="0"/>
                </a:lnTo>
                <a:close/>
              </a:path>
            </a:pathLst>
          </a:custGeom>
          <a:blipFill>
            <a:blip r:embed="rId3"/>
            <a:stretch>
              <a:fillRect/>
            </a:stretch>
          </a:blipFill>
        </p:spPr>
        <p:txBody>
          <a:bodyPr/>
          <a:lstStyle/>
          <a:p>
            <a:endParaRPr lang="en-US"/>
          </a:p>
        </p:txBody>
      </p:sp>
      <p:sp>
        <p:nvSpPr>
          <p:cNvPr id="3" name="Title 2">
            <a:extLst>
              <a:ext uri="{FF2B5EF4-FFF2-40B4-BE49-F238E27FC236}">
                <a16:creationId xmlns:a16="http://schemas.microsoft.com/office/drawing/2014/main" id="{494AB136-32DA-6E6B-A6ED-9000CA463C24}"/>
              </a:ext>
            </a:extLst>
          </p:cNvPr>
          <p:cNvSpPr>
            <a:spLocks noGrp="1"/>
          </p:cNvSpPr>
          <p:nvPr>
            <p:ph type="title" idx="4294967295"/>
          </p:nvPr>
        </p:nvSpPr>
        <p:spPr>
          <a:xfrm>
            <a:off x="0" y="1638300"/>
            <a:ext cx="8229600" cy="1143000"/>
          </a:xfrm>
        </p:spPr>
        <p:txBody>
          <a:bodyPr vert="horz" lIns="91440" tIns="45720" rIns="91440" bIns="45720" rtlCol="0" anchor="b">
            <a:normAutofit/>
          </a:bodyPr>
          <a:lstStyle/>
          <a:p>
            <a:r>
              <a:rPr lang="en-US" sz="100" dirty="0">
                <a:solidFill>
                  <a:schemeClr val="bg1"/>
                </a:solidFill>
              </a:rPr>
              <a:t>Artifact Analysis Chart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6" name="Google Shape;156;p38"/>
          <p:cNvSpPr txBox="1">
            <a:spLocks noGrp="1"/>
          </p:cNvSpPr>
          <p:nvPr>
            <p:ph type="title"/>
          </p:nvPr>
        </p:nvSpPr>
        <p:spPr>
          <a:xfrm>
            <a:off x="833679" y="385824"/>
            <a:ext cx="13488858" cy="1981200"/>
          </a:xfrm>
          <a:prstGeom prst="rect">
            <a:avLst/>
          </a:prstGeom>
          <a:noFill/>
          <a:ln>
            <a:noFill/>
          </a:ln>
        </p:spPr>
        <p:txBody>
          <a:bodyPr spcFirstLastPara="1" wrap="square" lIns="137138" tIns="68550" rIns="137138" bIns="68550" anchor="t" anchorCtr="0">
            <a:normAutofit/>
          </a:bodyPr>
          <a:lstStyle/>
          <a:p>
            <a:pPr>
              <a:buSzPts val="4400"/>
            </a:pPr>
            <a:r>
              <a:rPr lang="en-US" sz="5400" dirty="0"/>
              <a:t>What Are Standards?</a:t>
            </a:r>
            <a:endParaRPr sz="5400" dirty="0"/>
          </a:p>
        </p:txBody>
      </p:sp>
      <p:graphicFrame>
        <p:nvGraphicFramePr>
          <p:cNvPr id="154" name="Google Shape;154;p38" descr="In this chart, the definition of a standard is explored through the terms know, understand and do. &#10;&#10;Know: Refers to facts, dates, places, people, definitions, rules, or information&#10;&#10;Understand: Refers to theories, generalizations, or “big ideas”&#10;&#10;Do: Refers to skills such as communication, reading, computation, application, and transfer to new situations&#10;" title="Standards Definition Chart"/>
          <p:cNvGraphicFramePr/>
          <p:nvPr/>
        </p:nvGraphicFramePr>
        <p:xfrm>
          <a:off x="1623300" y="4413056"/>
          <a:ext cx="15041401" cy="4008026"/>
        </p:xfrm>
        <a:graphic>
          <a:graphicData uri="http://schemas.openxmlformats.org/drawingml/2006/table">
            <a:tbl>
              <a:tblPr firstRow="1">
                <a:noFill/>
              </a:tblPr>
              <a:tblGrid>
                <a:gridCol w="2205788">
                  <a:extLst>
                    <a:ext uri="{9D8B030D-6E8A-4147-A177-3AD203B41FA5}">
                      <a16:colId xmlns:a16="http://schemas.microsoft.com/office/drawing/2014/main" val="20000"/>
                    </a:ext>
                  </a:extLst>
                </a:gridCol>
                <a:gridCol w="12835613">
                  <a:extLst>
                    <a:ext uri="{9D8B030D-6E8A-4147-A177-3AD203B41FA5}">
                      <a16:colId xmlns:a16="http://schemas.microsoft.com/office/drawing/2014/main" val="20001"/>
                    </a:ext>
                  </a:extLst>
                </a:gridCol>
              </a:tblGrid>
              <a:tr h="712712">
                <a:tc>
                  <a:txBody>
                    <a:bodyPr/>
                    <a:lstStyle/>
                    <a:p>
                      <a:pPr marL="0" marR="0" lvl="0" indent="0" algn="l" rtl="0">
                        <a:lnSpc>
                          <a:spcPct val="100000"/>
                        </a:lnSpc>
                        <a:spcBef>
                          <a:spcPts val="0"/>
                        </a:spcBef>
                        <a:spcAft>
                          <a:spcPts val="0"/>
                        </a:spcAft>
                        <a:buClr>
                          <a:schemeClr val="dk1"/>
                        </a:buClr>
                        <a:buSzPts val="1800"/>
                        <a:buFont typeface="Libre Franklin Medium"/>
                        <a:buNone/>
                      </a:pPr>
                      <a:endParaRPr sz="2700" u="none" strike="noStrike" cap="none"/>
                    </a:p>
                  </a:txBody>
                  <a:tcPr marL="137138" marR="137138" marT="137138" marB="137138">
                    <a:solidFill>
                      <a:srgbClr val="B3C0DF"/>
                    </a:solidFill>
                  </a:tcPr>
                </a:tc>
                <a:tc>
                  <a:txBody>
                    <a:bodyPr/>
                    <a:lstStyle/>
                    <a:p>
                      <a:pPr marL="0" marR="0" lvl="0" indent="0" algn="ctr" rtl="0">
                        <a:lnSpc>
                          <a:spcPct val="115000"/>
                        </a:lnSpc>
                        <a:spcBef>
                          <a:spcPts val="0"/>
                        </a:spcBef>
                        <a:spcAft>
                          <a:spcPts val="0"/>
                        </a:spcAft>
                        <a:buClr>
                          <a:srgbClr val="3F3F3F"/>
                        </a:buClr>
                        <a:buSzPts val="1800"/>
                        <a:buFont typeface="Libre Franklin Medium"/>
                        <a:buNone/>
                      </a:pPr>
                      <a:r>
                        <a:rPr lang="en-US" sz="2700" b="1" u="none" strike="noStrike" cap="none">
                          <a:solidFill>
                            <a:srgbClr val="3F3F3F"/>
                          </a:solidFill>
                          <a:latin typeface="Libre Franklin Medium"/>
                          <a:ea typeface="Libre Franklin Medium"/>
                          <a:cs typeface="Libre Franklin Medium"/>
                          <a:sym typeface="Libre Franklin Medium"/>
                        </a:rPr>
                        <a:t>Definition</a:t>
                      </a:r>
                      <a:endParaRPr sz="2700" b="1" u="none" strike="noStrike" cap="none">
                        <a:solidFill>
                          <a:srgbClr val="3F3F3F"/>
                        </a:solidFill>
                        <a:latin typeface="Libre Franklin Medium"/>
                        <a:ea typeface="Libre Franklin Medium"/>
                        <a:cs typeface="Libre Franklin Medium"/>
                        <a:sym typeface="Libre Franklin Medium"/>
                      </a:endParaRPr>
                    </a:p>
                  </a:txBody>
                  <a:tcPr marL="137138" marR="137138" marT="137138" marB="137138">
                    <a:solidFill>
                      <a:srgbClr val="B3C0DF"/>
                    </a:solidFill>
                  </a:tcPr>
                </a:tc>
                <a:extLst>
                  <a:ext uri="{0D108BD9-81ED-4DB2-BD59-A6C34878D82A}">
                    <a16:rowId xmlns:a16="http://schemas.microsoft.com/office/drawing/2014/main" val="10000"/>
                  </a:ext>
                </a:extLst>
              </a:tr>
              <a:tr h="884363">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2700" b="1" u="none" strike="noStrike" cap="none">
                          <a:solidFill>
                            <a:srgbClr val="3F3F3F"/>
                          </a:solidFill>
                          <a:latin typeface="Libre Franklin Medium"/>
                          <a:ea typeface="Libre Franklin Medium"/>
                          <a:cs typeface="Libre Franklin Medium"/>
                          <a:sym typeface="Libre Franklin Medium"/>
                        </a:rPr>
                        <a:t>Know</a:t>
                      </a:r>
                      <a:endParaRPr sz="2700" b="1" u="none" strike="noStrike" cap="none">
                        <a:solidFill>
                          <a:srgbClr val="3F3F3F"/>
                        </a:solidFill>
                        <a:latin typeface="Libre Franklin Medium"/>
                        <a:ea typeface="Libre Franklin Medium"/>
                        <a:cs typeface="Libre Franklin Medium"/>
                        <a:sym typeface="Libre Franklin Medium"/>
                      </a:endParaRPr>
                    </a:p>
                  </a:txBody>
                  <a:tcPr marL="137138" marR="137138" marT="137138" marB="137138"/>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2700" u="none" strike="noStrike" cap="none">
                          <a:solidFill>
                            <a:srgbClr val="3F3F3F"/>
                          </a:solidFill>
                          <a:latin typeface="Libre Franklin Medium"/>
                          <a:ea typeface="Libre Franklin Medium"/>
                          <a:cs typeface="Libre Franklin Medium"/>
                          <a:sym typeface="Libre Franklin Medium"/>
                        </a:rPr>
                        <a:t>Refers to facts, dates, places, people, definitions, rules, or information</a:t>
                      </a:r>
                      <a:endParaRPr sz="2700" u="none" strike="noStrike" cap="none">
                        <a:solidFill>
                          <a:srgbClr val="3F3F3F"/>
                        </a:solidFill>
                        <a:latin typeface="Libre Franklin Medium"/>
                        <a:ea typeface="Libre Franklin Medium"/>
                        <a:cs typeface="Libre Franklin Medium"/>
                        <a:sym typeface="Libre Franklin Medium"/>
                      </a:endParaRPr>
                    </a:p>
                  </a:txBody>
                  <a:tcPr marL="137138" marR="137138" marT="137138" marB="137138"/>
                </a:tc>
                <a:extLst>
                  <a:ext uri="{0D108BD9-81ED-4DB2-BD59-A6C34878D82A}">
                    <a16:rowId xmlns:a16="http://schemas.microsoft.com/office/drawing/2014/main" val="10001"/>
                  </a:ext>
                </a:extLst>
              </a:tr>
              <a:tr h="1158938">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2600" b="1" u="none" strike="noStrike" cap="none">
                          <a:solidFill>
                            <a:srgbClr val="3F3F3F"/>
                          </a:solidFill>
                          <a:latin typeface="Libre Franklin Medium"/>
                          <a:ea typeface="Libre Franklin Medium"/>
                          <a:cs typeface="Libre Franklin Medium"/>
                          <a:sym typeface="Libre Franklin Medium"/>
                        </a:rPr>
                        <a:t>Understand</a:t>
                      </a:r>
                      <a:endParaRPr sz="2600" b="1" u="none" strike="noStrike" cap="none">
                        <a:solidFill>
                          <a:srgbClr val="3F3F3F"/>
                        </a:solidFill>
                        <a:latin typeface="Libre Franklin Medium"/>
                        <a:ea typeface="Libre Franklin Medium"/>
                        <a:cs typeface="Libre Franklin Medium"/>
                        <a:sym typeface="Libre Franklin Medium"/>
                      </a:endParaRPr>
                    </a:p>
                  </a:txBody>
                  <a:tcPr marL="137138" marR="137138" marT="137138" marB="137138"/>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2700" u="none" strike="noStrike" cap="none">
                          <a:solidFill>
                            <a:srgbClr val="3F3F3F"/>
                          </a:solidFill>
                          <a:latin typeface="Libre Franklin Medium"/>
                          <a:ea typeface="Libre Franklin Medium"/>
                          <a:cs typeface="Libre Franklin Medium"/>
                          <a:sym typeface="Libre Franklin Medium"/>
                        </a:rPr>
                        <a:t>Refers to theories, generalizations, or “big ideas”</a:t>
                      </a:r>
                      <a:endParaRPr sz="2700" u="none" strike="noStrike" cap="none">
                        <a:solidFill>
                          <a:srgbClr val="3F3F3F"/>
                        </a:solidFill>
                        <a:latin typeface="Libre Franklin Medium"/>
                        <a:ea typeface="Libre Franklin Medium"/>
                        <a:cs typeface="Libre Franklin Medium"/>
                        <a:sym typeface="Libre Franklin Medium"/>
                      </a:endParaRPr>
                    </a:p>
                  </a:txBody>
                  <a:tcPr marL="137138" marR="137138" marT="137138" marB="137138"/>
                </a:tc>
                <a:extLst>
                  <a:ext uri="{0D108BD9-81ED-4DB2-BD59-A6C34878D82A}">
                    <a16:rowId xmlns:a16="http://schemas.microsoft.com/office/drawing/2014/main" val="10002"/>
                  </a:ext>
                </a:extLst>
              </a:tr>
              <a:tr h="1252013">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2700" b="1" u="none" strike="noStrike" cap="none">
                          <a:solidFill>
                            <a:srgbClr val="3F3F3F"/>
                          </a:solidFill>
                          <a:latin typeface="Libre Franklin Medium"/>
                          <a:ea typeface="Libre Franklin Medium"/>
                          <a:cs typeface="Libre Franklin Medium"/>
                          <a:sym typeface="Libre Franklin Medium"/>
                        </a:rPr>
                        <a:t>Do</a:t>
                      </a:r>
                      <a:endParaRPr sz="2700" b="1" u="none" strike="noStrike" cap="none">
                        <a:solidFill>
                          <a:srgbClr val="3F3F3F"/>
                        </a:solidFill>
                        <a:latin typeface="Libre Franklin Medium"/>
                        <a:ea typeface="Libre Franklin Medium"/>
                        <a:cs typeface="Libre Franklin Medium"/>
                        <a:sym typeface="Libre Franklin Medium"/>
                      </a:endParaRPr>
                    </a:p>
                  </a:txBody>
                  <a:tcPr marL="137138" marR="137138" marT="137138" marB="137138"/>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2700" u="none" strike="noStrike" cap="none" dirty="0">
                          <a:solidFill>
                            <a:srgbClr val="3F3F3F"/>
                          </a:solidFill>
                          <a:latin typeface="Libre Franklin Medium"/>
                          <a:ea typeface="Libre Franklin Medium"/>
                          <a:cs typeface="Libre Franklin Medium"/>
                          <a:sym typeface="Libre Franklin Medium"/>
                        </a:rPr>
                        <a:t>Refers to skills such as communication, reading, computation, application, and transfer to new situations</a:t>
                      </a:r>
                      <a:endParaRPr sz="2700" u="none" strike="noStrike" cap="none" dirty="0">
                        <a:solidFill>
                          <a:srgbClr val="3F3F3F"/>
                        </a:solidFill>
                        <a:latin typeface="Libre Franklin Medium"/>
                        <a:ea typeface="Libre Franklin Medium"/>
                        <a:cs typeface="Libre Franklin Medium"/>
                        <a:sym typeface="Libre Franklin Medium"/>
                      </a:endParaRPr>
                    </a:p>
                  </a:txBody>
                  <a:tcPr marL="137138" marR="137138" marT="137138" marB="137138"/>
                </a:tc>
                <a:extLst>
                  <a:ext uri="{0D108BD9-81ED-4DB2-BD59-A6C34878D82A}">
                    <a16:rowId xmlns:a16="http://schemas.microsoft.com/office/drawing/2014/main" val="10003"/>
                  </a:ext>
                </a:extLst>
              </a:tr>
            </a:tbl>
          </a:graphicData>
        </a:graphic>
      </p:graphicFrame>
      <p:sp>
        <p:nvSpPr>
          <p:cNvPr id="157" name="Google Shape;157;p38"/>
          <p:cNvSpPr txBox="1">
            <a:spLocks noGrp="1"/>
          </p:cNvSpPr>
          <p:nvPr>
            <p:ph type="body" idx="1"/>
          </p:nvPr>
        </p:nvSpPr>
        <p:spPr>
          <a:xfrm>
            <a:off x="801863" y="1552839"/>
            <a:ext cx="16536150" cy="2718900"/>
          </a:xfrm>
          <a:prstGeom prst="rect">
            <a:avLst/>
          </a:prstGeom>
          <a:noFill/>
          <a:ln>
            <a:noFill/>
          </a:ln>
        </p:spPr>
        <p:txBody>
          <a:bodyPr spcFirstLastPara="1" wrap="square" lIns="137138" tIns="68550" rIns="137138" bIns="68550" anchor="t" anchorCtr="0">
            <a:normAutofit/>
          </a:bodyPr>
          <a:lstStyle/>
          <a:p>
            <a:pPr marL="0" indent="0">
              <a:spcBef>
                <a:spcPts val="0"/>
              </a:spcBef>
            </a:pPr>
            <a:r>
              <a:rPr lang="en-US" sz="4800" dirty="0">
                <a:solidFill>
                  <a:srgbClr val="595959"/>
                </a:solidFill>
                <a:latin typeface="Franklin Gothic Book" panose="020B0503020102020204" pitchFamily="34" charset="0"/>
              </a:rPr>
              <a:t>Standards define what students should</a:t>
            </a:r>
            <a:r>
              <a:rPr lang="en-US" sz="4800" i="1" dirty="0">
                <a:solidFill>
                  <a:srgbClr val="595959"/>
                </a:solidFill>
                <a:latin typeface="Franklin Gothic Book" panose="020B0503020102020204" pitchFamily="34" charset="0"/>
              </a:rPr>
              <a:t> know</a:t>
            </a:r>
            <a:r>
              <a:rPr lang="en-US" sz="4800" dirty="0">
                <a:solidFill>
                  <a:srgbClr val="595959"/>
                </a:solidFill>
                <a:latin typeface="Franklin Gothic Book" panose="020B0503020102020204" pitchFamily="34" charset="0"/>
              </a:rPr>
              <a:t>, </a:t>
            </a:r>
            <a:r>
              <a:rPr lang="en-US" sz="4800" i="1" dirty="0">
                <a:solidFill>
                  <a:srgbClr val="595959"/>
                </a:solidFill>
                <a:latin typeface="Franklin Gothic Book" panose="020B0503020102020204" pitchFamily="34" charset="0"/>
              </a:rPr>
              <a:t>understand</a:t>
            </a:r>
            <a:r>
              <a:rPr lang="en-US" sz="4800" dirty="0">
                <a:solidFill>
                  <a:srgbClr val="595959"/>
                </a:solidFill>
                <a:latin typeface="Franklin Gothic Book" panose="020B0503020102020204" pitchFamily="34" charset="0"/>
              </a:rPr>
              <a:t> and be able to </a:t>
            </a:r>
            <a:r>
              <a:rPr lang="en-US" sz="4800" i="1" dirty="0">
                <a:solidFill>
                  <a:srgbClr val="595959"/>
                </a:solidFill>
                <a:latin typeface="Franklin Gothic Book" panose="020B0503020102020204" pitchFamily="34" charset="0"/>
              </a:rPr>
              <a:t>do</a:t>
            </a:r>
            <a:r>
              <a:rPr lang="en-US" sz="4800" dirty="0">
                <a:solidFill>
                  <a:srgbClr val="595959"/>
                </a:solidFill>
                <a:latin typeface="Franklin Gothic Book" panose="020B0503020102020204" pitchFamily="34" charset="0"/>
              </a:rPr>
              <a:t> at the end of a grade level.</a:t>
            </a:r>
            <a:endParaRPr sz="4800" dirty="0">
              <a:latin typeface="Franklin Gothic Book" panose="020B0503020102020204" pitchFamily="34" charset="0"/>
            </a:endParaRPr>
          </a:p>
          <a:p>
            <a:pPr marL="0" indent="0"/>
            <a:endParaRPr sz="4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5" name="TextBox 5"/>
          <p:cNvSpPr txBox="1">
            <a:spLocks noGrp="1"/>
          </p:cNvSpPr>
          <p:nvPr>
            <p:ph type="title" idx="4294967295"/>
          </p:nvPr>
        </p:nvSpPr>
        <p:spPr>
          <a:xfrm>
            <a:off x="651278" y="204265"/>
            <a:ext cx="8440889" cy="10382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6" normalizeH="0" baseline="0" noProof="0" dirty="0">
                <a:ln>
                  <a:noFill/>
                </a:ln>
                <a:solidFill>
                  <a:srgbClr val="99A843"/>
                </a:solidFill>
                <a:effectLst/>
                <a:uLnTx/>
                <a:uFillTx/>
                <a:latin typeface="Calibri (MS) Bold"/>
                <a:ea typeface="Calibri (MS) Bold"/>
                <a:cs typeface="Calibri (MS) Bold"/>
                <a:sym typeface="Calibri (MS) Bold"/>
              </a:rPr>
              <a:t>Artifact Analysis Chart</a:t>
            </a:r>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sp>
        <p:nvSpPr>
          <p:cNvPr id="6" name="Freeform 6" descr="Image of a wooden bird cage"/>
          <p:cNvSpPr/>
          <p:nvPr/>
        </p:nvSpPr>
        <p:spPr>
          <a:xfrm>
            <a:off x="309475" y="887808"/>
            <a:ext cx="8948997" cy="8235874"/>
          </a:xfrm>
          <a:custGeom>
            <a:avLst/>
            <a:gdLst/>
            <a:ahLst/>
            <a:cxnLst/>
            <a:rect l="l" t="t" r="r" b="b"/>
            <a:pathLst>
              <a:path w="8948997" h="8235874">
                <a:moveTo>
                  <a:pt x="0" y="0"/>
                </a:moveTo>
                <a:lnTo>
                  <a:pt x="8948997" y="0"/>
                </a:lnTo>
                <a:lnTo>
                  <a:pt x="8948997" y="8235874"/>
                </a:lnTo>
                <a:lnTo>
                  <a:pt x="0" y="8235874"/>
                </a:lnTo>
                <a:lnTo>
                  <a:pt x="0" y="0"/>
                </a:lnTo>
                <a:close/>
              </a:path>
            </a:pathLst>
          </a:custGeom>
          <a:blipFill>
            <a:blip r:embed="rId4"/>
            <a:stretch>
              <a:fillRect/>
            </a:stretch>
          </a:blipFill>
        </p:spPr>
        <p:txBody>
          <a:bodyPr/>
          <a:lstStyle/>
          <a:p>
            <a:endParaRPr lang="en-US"/>
          </a:p>
        </p:txBody>
      </p:sp>
      <p:sp>
        <p:nvSpPr>
          <p:cNvPr id="7" name="Freeform 7" descr="The &quot;I See&quot; column of the graphic organizer."/>
          <p:cNvSpPr/>
          <p:nvPr/>
        </p:nvSpPr>
        <p:spPr>
          <a:xfrm>
            <a:off x="11078730" y="165443"/>
            <a:ext cx="4920936" cy="8617314"/>
          </a:xfrm>
          <a:custGeom>
            <a:avLst/>
            <a:gdLst/>
            <a:ahLst/>
            <a:cxnLst/>
            <a:rect l="l" t="t" r="r" b="b"/>
            <a:pathLst>
              <a:path w="4920936" h="8617314">
                <a:moveTo>
                  <a:pt x="0" y="0"/>
                </a:moveTo>
                <a:lnTo>
                  <a:pt x="4920937" y="0"/>
                </a:lnTo>
                <a:lnTo>
                  <a:pt x="4920937" y="8617314"/>
                </a:lnTo>
                <a:lnTo>
                  <a:pt x="0" y="8617314"/>
                </a:lnTo>
                <a:lnTo>
                  <a:pt x="0" y="0"/>
                </a:lnTo>
                <a:close/>
              </a:path>
            </a:pathLst>
          </a:custGeom>
          <a:blipFill>
            <a:blip r:embed="rId5"/>
            <a:stretch>
              <a:fillRect t="-197"/>
            </a:stretch>
          </a:blipFill>
        </p:spPr>
        <p:txBody>
          <a:bodyPr/>
          <a:lstStyle/>
          <a:p>
            <a:endParaRPr lang="en-US"/>
          </a:p>
        </p:txBody>
      </p:sp>
      <p:sp>
        <p:nvSpPr>
          <p:cNvPr id="8" name="TextBox 8"/>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9" name="TextBox 9"/>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7" name="TextBox 7"/>
          <p:cNvSpPr txBox="1">
            <a:spLocks noGrp="1"/>
          </p:cNvSpPr>
          <p:nvPr>
            <p:ph type="title" idx="4294967295"/>
          </p:nvPr>
        </p:nvSpPr>
        <p:spPr>
          <a:xfrm>
            <a:off x="651278" y="204265"/>
            <a:ext cx="8440889" cy="10382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6" normalizeH="0" baseline="0" noProof="0" dirty="0">
                <a:ln>
                  <a:noFill/>
                </a:ln>
                <a:solidFill>
                  <a:srgbClr val="99A843"/>
                </a:solidFill>
                <a:effectLst/>
                <a:uLnTx/>
                <a:uFillTx/>
                <a:latin typeface="Calibri (MS) Bold"/>
                <a:ea typeface="Calibri (MS) Bold"/>
                <a:cs typeface="Calibri (MS) Bold"/>
                <a:sym typeface="Calibri (MS) Bold"/>
              </a:rPr>
              <a:t>Artifact Analysis Chart</a:t>
            </a:r>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sp>
        <p:nvSpPr>
          <p:cNvPr id="5" name="TextBox 5"/>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6" name="TextBox 6"/>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
        <p:nvSpPr>
          <p:cNvPr id="8" name="Freeform 8" descr="Image of a wooden bird cage"/>
          <p:cNvSpPr/>
          <p:nvPr/>
        </p:nvSpPr>
        <p:spPr>
          <a:xfrm>
            <a:off x="309475" y="887808"/>
            <a:ext cx="8948997" cy="8235874"/>
          </a:xfrm>
          <a:custGeom>
            <a:avLst/>
            <a:gdLst/>
            <a:ahLst/>
            <a:cxnLst/>
            <a:rect l="l" t="t" r="r" b="b"/>
            <a:pathLst>
              <a:path w="8948997" h="8235874">
                <a:moveTo>
                  <a:pt x="0" y="0"/>
                </a:moveTo>
                <a:lnTo>
                  <a:pt x="8948997" y="0"/>
                </a:lnTo>
                <a:lnTo>
                  <a:pt x="8948997" y="8235874"/>
                </a:lnTo>
                <a:lnTo>
                  <a:pt x="0" y="8235874"/>
                </a:lnTo>
                <a:lnTo>
                  <a:pt x="0" y="0"/>
                </a:lnTo>
                <a:close/>
              </a:path>
            </a:pathLst>
          </a:custGeom>
          <a:blipFill>
            <a:blip r:embed="rId4"/>
            <a:stretch>
              <a:fillRect/>
            </a:stretch>
          </a:blipFill>
        </p:spPr>
        <p:txBody>
          <a:bodyPr/>
          <a:lstStyle/>
          <a:p>
            <a:endParaRPr lang="en-US"/>
          </a:p>
        </p:txBody>
      </p:sp>
      <p:sp>
        <p:nvSpPr>
          <p:cNvPr id="9" name="Freeform 9" descr="The &quot;I Think...&quot; column of the graphic organizer."/>
          <p:cNvSpPr/>
          <p:nvPr/>
        </p:nvSpPr>
        <p:spPr>
          <a:xfrm>
            <a:off x="11187154" y="218291"/>
            <a:ext cx="4812512" cy="8563790"/>
          </a:xfrm>
          <a:custGeom>
            <a:avLst/>
            <a:gdLst/>
            <a:ahLst/>
            <a:cxnLst/>
            <a:rect l="l" t="t" r="r" b="b"/>
            <a:pathLst>
              <a:path w="4812512" h="8563790">
                <a:moveTo>
                  <a:pt x="0" y="0"/>
                </a:moveTo>
                <a:lnTo>
                  <a:pt x="4812513" y="0"/>
                </a:lnTo>
                <a:lnTo>
                  <a:pt x="4812513" y="8563790"/>
                </a:lnTo>
                <a:lnTo>
                  <a:pt x="0" y="8563790"/>
                </a:lnTo>
                <a:lnTo>
                  <a:pt x="0" y="0"/>
                </a:lnTo>
                <a:close/>
              </a:path>
            </a:pathLst>
          </a:custGeom>
          <a:blipFill>
            <a:blip r:embed="rId5"/>
            <a:stretch>
              <a:fillRect l="-104523" t="-27240" r="-105280" b="-3332"/>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8" name="Freeform 8" descr="Image of a wooden bird cage"/>
          <p:cNvSpPr/>
          <p:nvPr/>
        </p:nvSpPr>
        <p:spPr>
          <a:xfrm>
            <a:off x="309475" y="887808"/>
            <a:ext cx="8948997" cy="8235874"/>
          </a:xfrm>
          <a:custGeom>
            <a:avLst/>
            <a:gdLst/>
            <a:ahLst/>
            <a:cxnLst/>
            <a:rect l="l" t="t" r="r" b="b"/>
            <a:pathLst>
              <a:path w="8948997" h="8235874">
                <a:moveTo>
                  <a:pt x="0" y="0"/>
                </a:moveTo>
                <a:lnTo>
                  <a:pt x="8948997" y="0"/>
                </a:lnTo>
                <a:lnTo>
                  <a:pt x="8948997" y="8235874"/>
                </a:lnTo>
                <a:lnTo>
                  <a:pt x="0" y="8235874"/>
                </a:lnTo>
                <a:lnTo>
                  <a:pt x="0" y="0"/>
                </a:lnTo>
                <a:close/>
              </a:path>
            </a:pathLst>
          </a:custGeom>
          <a:blipFill>
            <a:blip r:embed="rId3"/>
            <a:stretch>
              <a:fillRect/>
            </a:stretch>
          </a:blipFill>
        </p:spPr>
        <p:txBody>
          <a:bodyPr/>
          <a:lstStyle/>
          <a:p>
            <a:endParaRPr lang="en-US"/>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4"/>
            <a:stretch>
              <a:fillRect t="-54647" b="-39958"/>
            </a:stretch>
          </a:blipFill>
        </p:spPr>
        <p:txBody>
          <a:bodyPr/>
          <a:lstStyle/>
          <a:p>
            <a:endParaRPr lang="en-US"/>
          </a:p>
        </p:txBody>
      </p:sp>
      <p:sp>
        <p:nvSpPr>
          <p:cNvPr id="5" name="TextBox 5"/>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6" name="TextBox 6"/>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
        <p:nvSpPr>
          <p:cNvPr id="7" name="TextBox 7"/>
          <p:cNvSpPr txBox="1">
            <a:spLocks noGrp="1"/>
          </p:cNvSpPr>
          <p:nvPr>
            <p:ph type="title" idx="4294967295"/>
          </p:nvPr>
        </p:nvSpPr>
        <p:spPr>
          <a:xfrm>
            <a:off x="651278" y="204265"/>
            <a:ext cx="8440889" cy="10382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6" normalizeH="0" baseline="0" noProof="0" dirty="0">
                <a:ln>
                  <a:noFill/>
                </a:ln>
                <a:solidFill>
                  <a:srgbClr val="99A843"/>
                </a:solidFill>
                <a:effectLst/>
                <a:uLnTx/>
                <a:uFillTx/>
                <a:latin typeface="Calibri (MS) Bold"/>
                <a:ea typeface="Calibri (MS) Bold"/>
                <a:cs typeface="Calibri (MS) Bold"/>
                <a:sym typeface="Calibri (MS) Bold"/>
              </a:rPr>
              <a:t>Artifact Analysis Chart</a:t>
            </a:r>
          </a:p>
        </p:txBody>
      </p:sp>
      <p:sp>
        <p:nvSpPr>
          <p:cNvPr id="9" name="Freeform 9" descr="The &quot;I Wonder...&quot; column of the graphic organizer."/>
          <p:cNvSpPr/>
          <p:nvPr/>
        </p:nvSpPr>
        <p:spPr>
          <a:xfrm>
            <a:off x="11120888" y="111803"/>
            <a:ext cx="5014233" cy="8789602"/>
          </a:xfrm>
          <a:custGeom>
            <a:avLst/>
            <a:gdLst/>
            <a:ahLst/>
            <a:cxnLst/>
            <a:rect l="l" t="t" r="r" b="b"/>
            <a:pathLst>
              <a:path w="5014233" h="8789602">
                <a:moveTo>
                  <a:pt x="0" y="0"/>
                </a:moveTo>
                <a:lnTo>
                  <a:pt x="5014233" y="0"/>
                </a:lnTo>
                <a:lnTo>
                  <a:pt x="5014233" y="8789602"/>
                </a:lnTo>
                <a:lnTo>
                  <a:pt x="0" y="8789602"/>
                </a:lnTo>
                <a:lnTo>
                  <a:pt x="0" y="0"/>
                </a:lnTo>
                <a:close/>
              </a:path>
            </a:pathLst>
          </a:custGeom>
          <a:blipFill>
            <a:blip r:embed="rId5"/>
            <a:stretch>
              <a:fillRect l="-198838" t="-27240" r="-6341" b="-3332"/>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7" name="TextBox 7"/>
          <p:cNvSpPr txBox="1">
            <a:spLocks noGrp="1"/>
          </p:cNvSpPr>
          <p:nvPr>
            <p:ph type="title" idx="4294967295"/>
          </p:nvPr>
        </p:nvSpPr>
        <p:spPr>
          <a:xfrm>
            <a:off x="7541866" y="442912"/>
            <a:ext cx="8440889" cy="10382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6" normalizeH="0" baseline="0" noProof="0" dirty="0">
                <a:ln>
                  <a:noFill/>
                </a:ln>
                <a:solidFill>
                  <a:srgbClr val="99A843"/>
                </a:solidFill>
                <a:effectLst/>
                <a:uLnTx/>
                <a:uFillTx/>
                <a:latin typeface="Calibri (MS) Bold"/>
                <a:ea typeface="Calibri (MS) Bold"/>
                <a:cs typeface="Calibri (MS) Bold"/>
                <a:sym typeface="Calibri (MS) Bold"/>
              </a:rPr>
              <a:t>Think. Pair. Share</a:t>
            </a:r>
          </a:p>
        </p:txBody>
      </p:sp>
      <p:sp>
        <p:nvSpPr>
          <p:cNvPr id="9" name="TextBox 9"/>
          <p:cNvSpPr txBox="1"/>
          <p:nvPr/>
        </p:nvSpPr>
        <p:spPr>
          <a:xfrm>
            <a:off x="225319" y="2205038"/>
            <a:ext cx="5806485" cy="5743575"/>
          </a:xfrm>
          <a:prstGeom prst="rect">
            <a:avLst/>
          </a:prstGeom>
        </p:spPr>
        <p:txBody>
          <a:bodyPr lIns="0" tIns="0" rIns="0" bIns="0" rtlCol="0" anchor="t">
            <a:spAutoFit/>
          </a:bodyPr>
          <a:lstStyle/>
          <a:p>
            <a:pPr algn="ctr">
              <a:lnSpc>
                <a:spcPts val="7199"/>
              </a:lnSpc>
              <a:spcBef>
                <a:spcPct val="0"/>
              </a:spcBef>
            </a:pPr>
            <a:r>
              <a:rPr lang="en-US" sz="5999" b="1" spc="56" dirty="0">
                <a:solidFill>
                  <a:srgbClr val="99AE3B"/>
                </a:solidFill>
                <a:latin typeface="Calibri (MS) Bold"/>
                <a:ea typeface="Calibri (MS) Bold"/>
                <a:cs typeface="Calibri (MS) Bold"/>
                <a:sym typeface="Calibri (MS) Bold"/>
              </a:rPr>
              <a:t>Discussion Questions:</a:t>
            </a:r>
            <a:r>
              <a:rPr lang="en-US" sz="5999" b="1" spc="56" dirty="0">
                <a:solidFill>
                  <a:srgbClr val="000000"/>
                </a:solidFill>
                <a:latin typeface="Calibri (MS) Bold"/>
                <a:ea typeface="Calibri (MS) Bold"/>
                <a:cs typeface="Calibri (MS) Bold"/>
                <a:sym typeface="Calibri (MS) Bold"/>
              </a:rPr>
              <a:t> </a:t>
            </a:r>
          </a:p>
          <a:p>
            <a:pPr algn="ctr">
              <a:lnSpc>
                <a:spcPts val="4320"/>
              </a:lnSpc>
              <a:spcBef>
                <a:spcPct val="0"/>
              </a:spcBef>
            </a:pPr>
            <a:r>
              <a:rPr lang="en-US" sz="3600" spc="32" dirty="0">
                <a:solidFill>
                  <a:srgbClr val="000000"/>
                </a:solidFill>
                <a:latin typeface="Calibri (MS)"/>
                <a:ea typeface="Calibri (MS)"/>
                <a:cs typeface="Calibri (MS)"/>
                <a:sym typeface="Calibri (MS)"/>
              </a:rPr>
              <a:t>What do the artifacts tell us about the time when it was made and used? </a:t>
            </a:r>
          </a:p>
          <a:p>
            <a:pPr algn="ctr">
              <a:lnSpc>
                <a:spcPts val="4320"/>
              </a:lnSpc>
              <a:spcBef>
                <a:spcPct val="0"/>
              </a:spcBef>
            </a:pPr>
            <a:endParaRPr lang="en-US" sz="3600" spc="32" dirty="0">
              <a:solidFill>
                <a:srgbClr val="000000"/>
              </a:solidFill>
              <a:latin typeface="Calibri (MS)"/>
              <a:ea typeface="Calibri (MS)"/>
              <a:cs typeface="Calibri (MS)"/>
              <a:sym typeface="Calibri (MS)"/>
            </a:endParaRPr>
          </a:p>
          <a:p>
            <a:pPr algn="ctr">
              <a:lnSpc>
                <a:spcPts val="4320"/>
              </a:lnSpc>
              <a:spcBef>
                <a:spcPct val="0"/>
              </a:spcBef>
            </a:pPr>
            <a:r>
              <a:rPr lang="en-US" sz="3600" spc="33" dirty="0">
                <a:solidFill>
                  <a:srgbClr val="000000"/>
                </a:solidFill>
                <a:latin typeface="Calibri (MS)"/>
                <a:ea typeface="Calibri (MS)"/>
                <a:cs typeface="Calibri (MS)"/>
                <a:sym typeface="Calibri (MS)"/>
              </a:rPr>
              <a:t>Do we still use these artifacts today? If so, how are they different? </a:t>
            </a:r>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4"/>
            <a:stretch>
              <a:fillRect t="-54647" b="-39958"/>
            </a:stretch>
          </a:blipFill>
        </p:spPr>
        <p:txBody>
          <a:bodyPr/>
          <a:lstStyle/>
          <a:p>
            <a:endParaRPr lang="en-US"/>
          </a:p>
        </p:txBody>
      </p:sp>
      <p:sp>
        <p:nvSpPr>
          <p:cNvPr id="5" name="TextBox 5"/>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6" name="TextBox 6"/>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pic>
        <p:nvPicPr>
          <p:cNvPr id="10" name="Online Media 10">
            <a:hlinkClick r:id="" action="ppaction://media"/>
            <a:extLst>
              <a:ext uri="{FF2B5EF4-FFF2-40B4-BE49-F238E27FC236}">
                <a16:creationId xmlns:a16="http://schemas.microsoft.com/office/drawing/2014/main" id="{FB572D78-3EFE-3492-F44E-BC56DC67D967}"/>
              </a:ext>
              <a:ext uri="{C183D7F6-B498-43B3-948B-1728B52AA6E4}">
                <adec:decorative xmlns:adec="http://schemas.microsoft.com/office/drawing/2017/decorative" val="1"/>
              </a:ext>
            </a:extLst>
          </p:cNvPr>
          <p:cNvPicPr>
            <a:picLocks noRot="1" noChangeAspect="1"/>
          </p:cNvPicPr>
          <p:nvPr>
            <a:videoFile r:link="rId1"/>
          </p:nvPr>
        </p:nvPicPr>
        <p:blipFill>
          <a:blip r:embed="rId5"/>
          <a:stretch>
            <a:fillRect/>
          </a:stretch>
        </p:blipFill>
        <p:spPr>
          <a:xfrm>
            <a:off x="6248400" y="1779614"/>
            <a:ext cx="11612768" cy="6556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5" name="TextBox 5"/>
          <p:cNvSpPr txBox="1">
            <a:spLocks noGrp="1"/>
          </p:cNvSpPr>
          <p:nvPr>
            <p:ph type="title" idx="4294967295"/>
          </p:nvPr>
        </p:nvSpPr>
        <p:spPr>
          <a:xfrm>
            <a:off x="651278" y="204265"/>
            <a:ext cx="8440889" cy="10382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6" normalizeH="0" baseline="0" noProof="0" dirty="0">
                <a:ln>
                  <a:noFill/>
                </a:ln>
                <a:solidFill>
                  <a:srgbClr val="99A843"/>
                </a:solidFill>
                <a:effectLst/>
                <a:uLnTx/>
                <a:uFillTx/>
                <a:latin typeface="Calibri (MS) Bold"/>
                <a:ea typeface="Calibri (MS) Bold"/>
                <a:cs typeface="Calibri (MS) Bold"/>
                <a:sym typeface="Calibri (MS) Bold"/>
              </a:rPr>
              <a:t>Artifact Description</a:t>
            </a:r>
          </a:p>
        </p:txBody>
      </p:sp>
      <p:sp>
        <p:nvSpPr>
          <p:cNvPr id="6" name="Freeform 6" descr="Image of a wooden bird cage"/>
          <p:cNvSpPr/>
          <p:nvPr/>
        </p:nvSpPr>
        <p:spPr>
          <a:xfrm>
            <a:off x="309475" y="887808"/>
            <a:ext cx="8948997" cy="8235874"/>
          </a:xfrm>
          <a:custGeom>
            <a:avLst/>
            <a:gdLst/>
            <a:ahLst/>
            <a:cxnLst/>
            <a:rect l="l" t="t" r="r" b="b"/>
            <a:pathLst>
              <a:path w="8948997" h="8235874">
                <a:moveTo>
                  <a:pt x="0" y="0"/>
                </a:moveTo>
                <a:lnTo>
                  <a:pt x="8948997" y="0"/>
                </a:lnTo>
                <a:lnTo>
                  <a:pt x="8948997" y="8235874"/>
                </a:lnTo>
                <a:lnTo>
                  <a:pt x="0" y="8235874"/>
                </a:lnTo>
                <a:lnTo>
                  <a:pt x="0" y="0"/>
                </a:lnTo>
                <a:close/>
              </a:path>
            </a:pathLst>
          </a:custGeom>
          <a:blipFill>
            <a:blip r:embed="rId3"/>
            <a:stretch>
              <a:fillRect/>
            </a:stretch>
          </a:blipFill>
        </p:spPr>
        <p:txBody>
          <a:bodyPr/>
          <a:lstStyle/>
          <a:p>
            <a:endParaRPr lang="en-US"/>
          </a:p>
        </p:txBody>
      </p:sp>
      <p:sp>
        <p:nvSpPr>
          <p:cNvPr id="7" name="Freeform 7" descr="From the artifact description on the webpage:&#10;&#10;Object Name: Cage, Burd&#10;Catalog Number: 2004.45.1&#10;Date: ca. 1900&#10;Material(s) Wood; metal;&#10;Dimensions: H-6.25 W-4.75 D-6.5 inches&#10;Description: This is a canary cage from a coal mine. It is a small and lightweight hand-made wood frame cage constructed primarily without nails. The vertical &quot;bars&quot; of the cage are made of 1/8&quot; hand-carved dowel rods spaced 1&quot; apart and connected on the top and four sides by horizontal wood slats (four on long sides and three on short sides). The horizontal slats have holes for the rods to run through. The ends of each slat have been whittled into a peg which connect to holes in the four ¼&quot; thick vertical corner pieces. A few tacks have been added to corner pieces for strength. The corner pieces extend slightly above and below the cage. The bottom of the cage is covered with 1/16&quot; piece of wood, tacked in place at the corners. There is a glazed white stoneware water dish with a small hole on the lip that slides over a rod on one short side of the cage. There is a wood perch which spans the distance of the cage and has holes on ends which accommodate rods on opposite sides. A second perch is equally spaced on the opposite side in front of a rectangular wood seed dish. The back of a seed dish forms part of short side wall.&#10;Notes: This cage was purchased by the donor near Bardstown at an antique shop. A canary in a cage would be carried into the coal mine to detect the presence of any gases as the health of the bird was observed. The bird was finally replaced by many different instruments to detect gases.&#10;Collection: Dr. Wade Hall Collection"/>
          <p:cNvSpPr/>
          <p:nvPr/>
        </p:nvSpPr>
        <p:spPr>
          <a:xfrm>
            <a:off x="9380315" y="0"/>
            <a:ext cx="8382424" cy="8736450"/>
          </a:xfrm>
          <a:custGeom>
            <a:avLst/>
            <a:gdLst/>
            <a:ahLst/>
            <a:cxnLst/>
            <a:rect l="l" t="t" r="r" b="b"/>
            <a:pathLst>
              <a:path w="8382424" h="8736450">
                <a:moveTo>
                  <a:pt x="0" y="0"/>
                </a:moveTo>
                <a:lnTo>
                  <a:pt x="8382424" y="0"/>
                </a:lnTo>
                <a:lnTo>
                  <a:pt x="8382424" y="8736450"/>
                </a:lnTo>
                <a:lnTo>
                  <a:pt x="0" y="8736450"/>
                </a:lnTo>
                <a:lnTo>
                  <a:pt x="0" y="0"/>
                </a:lnTo>
                <a:close/>
              </a:path>
            </a:pathLst>
          </a:custGeom>
          <a:blipFill>
            <a:blip r:embed="rId4"/>
            <a:stretch>
              <a:fillRect/>
            </a:stretch>
          </a:blipFill>
        </p:spPr>
        <p:txBody>
          <a:bodyPr/>
          <a:lstStyle/>
          <a:p>
            <a:endParaRPr lang="en-US"/>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5"/>
            <a:stretch>
              <a:fillRect t="-54647" b="-39958"/>
            </a:stretch>
          </a:blipFill>
        </p:spPr>
        <p:txBody>
          <a:bodyPr/>
          <a:lstStyle/>
          <a:p>
            <a:endParaRPr lang="en-US"/>
          </a:p>
        </p:txBody>
      </p:sp>
      <p:sp>
        <p:nvSpPr>
          <p:cNvPr id="8" name="TextBox 8"/>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9" name="TextBox 9"/>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8" name="TextBox 8"/>
          <p:cNvSpPr txBox="1">
            <a:spLocks noGrp="1"/>
          </p:cNvSpPr>
          <p:nvPr>
            <p:ph type="title" idx="4294967295"/>
          </p:nvPr>
        </p:nvSpPr>
        <p:spPr>
          <a:xfrm>
            <a:off x="1028700" y="128631"/>
            <a:ext cx="16905453" cy="30289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3" normalizeH="0" baseline="0" noProof="0" dirty="0">
                <a:ln>
                  <a:noFill/>
                </a:ln>
                <a:solidFill>
                  <a:srgbClr val="99A843"/>
                </a:solidFill>
                <a:effectLst/>
                <a:uLnTx/>
                <a:uFillTx/>
                <a:latin typeface="Calibri (MS) Bold"/>
                <a:ea typeface="Calibri (MS) Bold"/>
                <a:cs typeface="Calibri (MS) Bold"/>
                <a:sym typeface="Calibri (MS) Bold"/>
              </a:rPr>
              <a:t>Formative Assessment</a:t>
            </a:r>
          </a:p>
          <a:p>
            <a:pPr marL="0" marR="0" lvl="0" indent="0" algn="ctr" defTabSz="914400" rtl="0" eaLnBrk="1" fontAlgn="auto" latinLnBrk="0" hangingPunct="1">
              <a:lnSpc>
                <a:spcPts val="4319"/>
              </a:lnSpc>
              <a:spcBef>
                <a:spcPts val="0"/>
              </a:spcBef>
              <a:spcAft>
                <a:spcPts val="0"/>
              </a:spcAft>
              <a:buClrTx/>
              <a:buSzTx/>
              <a:buFontTx/>
              <a:buNone/>
              <a:tabLst/>
              <a:defRPr/>
            </a:pPr>
            <a:r>
              <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rPr>
              <a:t>What are the factors of production of coal mining used in the image below? </a:t>
            </a:r>
          </a:p>
          <a:p>
            <a:pPr marL="0" marR="0" lvl="0" indent="0" algn="ctr" defTabSz="914400" rtl="0" eaLnBrk="1" fontAlgn="auto" latinLnBrk="0" hangingPunct="1">
              <a:lnSpc>
                <a:spcPts val="7199"/>
              </a:lnSpc>
              <a:spcBef>
                <a:spcPts val="0"/>
              </a:spcBef>
              <a:spcAft>
                <a:spcPts val="0"/>
              </a:spcAft>
              <a:buClrTx/>
              <a:buSzTx/>
              <a:buFontTx/>
              <a:buNone/>
              <a:tabLst/>
              <a:defRPr/>
            </a:pPr>
            <a:endPar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endParaRPr>
          </a:p>
          <a:p>
            <a:pPr marL="0" marR="0" lvl="0" indent="0" algn="l" defTabSz="914400" rtl="0" eaLnBrk="1" fontAlgn="auto" latinLnBrk="0" hangingPunct="1">
              <a:lnSpc>
                <a:spcPts val="4319"/>
              </a:lnSpc>
              <a:spcBef>
                <a:spcPts val="0"/>
              </a:spcBef>
              <a:spcAft>
                <a:spcPts val="0"/>
              </a:spcAft>
              <a:buClrTx/>
              <a:buSzTx/>
              <a:buFontTx/>
              <a:buNone/>
              <a:tabLst/>
              <a:defRPr/>
            </a:pPr>
            <a:endPar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endParaRPr>
          </a:p>
        </p:txBody>
      </p:sp>
      <p:sp>
        <p:nvSpPr>
          <p:cNvPr id="5" name="Freeform 5" descr="Black and white image of two men working in a coal mine."/>
          <p:cNvSpPr/>
          <p:nvPr/>
        </p:nvSpPr>
        <p:spPr>
          <a:xfrm>
            <a:off x="5853379" y="1968643"/>
            <a:ext cx="6581242" cy="5347259"/>
          </a:xfrm>
          <a:custGeom>
            <a:avLst/>
            <a:gdLst/>
            <a:ahLst/>
            <a:cxnLst/>
            <a:rect l="l" t="t" r="r" b="b"/>
            <a:pathLst>
              <a:path w="6581242" h="5347259">
                <a:moveTo>
                  <a:pt x="0" y="0"/>
                </a:moveTo>
                <a:lnTo>
                  <a:pt x="6581242" y="0"/>
                </a:lnTo>
                <a:lnTo>
                  <a:pt x="6581242" y="5347259"/>
                </a:lnTo>
                <a:lnTo>
                  <a:pt x="0" y="5347259"/>
                </a:lnTo>
                <a:lnTo>
                  <a:pt x="0" y="0"/>
                </a:lnTo>
                <a:close/>
              </a:path>
            </a:pathLst>
          </a:custGeom>
          <a:blipFill>
            <a:blip r:embed="rId3"/>
            <a:stretch>
              <a:fillRect/>
            </a:stretch>
          </a:blipFill>
        </p:spPr>
        <p:txBody>
          <a:bodyPr/>
          <a:lstStyle/>
          <a:p>
            <a:endParaRPr lang="en-US"/>
          </a:p>
        </p:txBody>
      </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4"/>
            <a:stretch>
              <a:fillRect t="-54647" b="-39958"/>
            </a:stretch>
          </a:blipFill>
        </p:spPr>
        <p:txBody>
          <a:bodyPr/>
          <a:lstStyle/>
          <a:p>
            <a:endParaRPr lang="en-US"/>
          </a:p>
        </p:txBody>
      </p:sp>
      <p:sp>
        <p:nvSpPr>
          <p:cNvPr id="6" name="TextBox 6"/>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7" name="TextBox 7"/>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
        <p:nvSpPr>
          <p:cNvPr id="9" name="TextBox 9"/>
          <p:cNvSpPr txBox="1"/>
          <p:nvPr/>
        </p:nvSpPr>
        <p:spPr>
          <a:xfrm>
            <a:off x="129431" y="7907952"/>
            <a:ext cx="18158569" cy="628650"/>
          </a:xfrm>
          <a:prstGeom prst="rect">
            <a:avLst/>
          </a:prstGeom>
        </p:spPr>
        <p:txBody>
          <a:bodyPr lIns="0" tIns="0" rIns="0" bIns="0" rtlCol="0" anchor="t">
            <a:spAutoFit/>
          </a:bodyPr>
          <a:lstStyle/>
          <a:p>
            <a:pPr algn="ctr">
              <a:lnSpc>
                <a:spcPts val="4319"/>
              </a:lnSpc>
              <a:spcBef>
                <a:spcPct val="0"/>
              </a:spcBef>
            </a:pPr>
            <a:r>
              <a:rPr lang="en-US" sz="3599" spc="33">
                <a:solidFill>
                  <a:srgbClr val="000000"/>
                </a:solidFill>
                <a:latin typeface="Calibri (MS)"/>
                <a:ea typeface="Calibri (MS)"/>
                <a:cs typeface="Calibri (MS)"/>
                <a:sym typeface="Calibri (MS)"/>
              </a:rPr>
              <a:t>Circle or label </a:t>
            </a:r>
            <a:r>
              <a:rPr lang="en-US" sz="3599" b="1" spc="33">
                <a:solidFill>
                  <a:srgbClr val="000000"/>
                </a:solidFill>
                <a:latin typeface="Calibri (MS) Bold"/>
                <a:ea typeface="Calibri (MS) Bold"/>
                <a:cs typeface="Calibri (MS) Bold"/>
                <a:sym typeface="Calibri (MS) Bold"/>
              </a:rPr>
              <a:t>land, labor,</a:t>
            </a:r>
            <a:r>
              <a:rPr lang="en-US" sz="3599" spc="33">
                <a:solidFill>
                  <a:srgbClr val="000000"/>
                </a:solidFill>
                <a:latin typeface="Calibri (MS)"/>
                <a:ea typeface="Calibri (MS)"/>
                <a:cs typeface="Calibri (MS)"/>
                <a:sym typeface="Calibri (MS)"/>
              </a:rPr>
              <a:t> and </a:t>
            </a:r>
            <a:r>
              <a:rPr lang="en-US" sz="3599" b="1" spc="33">
                <a:solidFill>
                  <a:srgbClr val="000000"/>
                </a:solidFill>
                <a:latin typeface="Calibri (MS) Bold"/>
                <a:ea typeface="Calibri (MS) Bold"/>
                <a:cs typeface="Calibri (MS) Bold"/>
                <a:sym typeface="Calibri (MS) Bold"/>
              </a:rPr>
              <a:t>capital</a:t>
            </a:r>
            <a:r>
              <a:rPr lang="en-US" sz="3599" spc="33">
                <a:solidFill>
                  <a:srgbClr val="000000"/>
                </a:solidFill>
                <a:latin typeface="Calibri (MS)"/>
                <a:ea typeface="Calibri (MS)"/>
                <a:cs typeface="Calibri (MS)"/>
                <a:sym typeface="Calibri (MS)"/>
              </a:rPr>
              <a:t> in this photograph of two Kentucky coal miners. </a:t>
            </a:r>
          </a:p>
        </p:txBody>
      </p:sp>
      <p:sp>
        <p:nvSpPr>
          <p:cNvPr id="10" name="TextBox 10"/>
          <p:cNvSpPr txBox="1"/>
          <p:nvPr/>
        </p:nvSpPr>
        <p:spPr>
          <a:xfrm>
            <a:off x="7939460" y="7431702"/>
            <a:ext cx="2409081" cy="200025"/>
          </a:xfrm>
          <a:prstGeom prst="rect">
            <a:avLst/>
          </a:prstGeom>
        </p:spPr>
        <p:txBody>
          <a:bodyPr lIns="0" tIns="0" rIns="0" bIns="0" rtlCol="0" anchor="t">
            <a:spAutoFit/>
          </a:bodyPr>
          <a:lstStyle/>
          <a:p>
            <a:pPr algn="ctr">
              <a:lnSpc>
                <a:spcPts val="1440"/>
              </a:lnSpc>
              <a:spcBef>
                <a:spcPct val="0"/>
              </a:spcBef>
            </a:pPr>
            <a:r>
              <a:rPr lang="en-US" sz="1200" spc="11">
                <a:solidFill>
                  <a:srgbClr val="000000"/>
                </a:solidFill>
                <a:latin typeface="Calibri (MS)"/>
                <a:ea typeface="Calibri (MS)"/>
                <a:cs typeface="Calibri (MS)"/>
                <a:sym typeface="Calibri (MS)"/>
              </a:rPr>
              <a:t>(Coal mining, </a:t>
            </a:r>
            <a:r>
              <a:rPr lang="en-US" sz="1200" u="sng" spc="11">
                <a:solidFill>
                  <a:srgbClr val="000000"/>
                </a:solidFill>
                <a:latin typeface="Calibri (MS)"/>
                <a:ea typeface="Calibri (MS)"/>
                <a:cs typeface="Calibri (MS)"/>
                <a:sym typeface="Calibri (MS)"/>
                <a:hlinkClick r:id="rId5" tooltip="https://kyhistory.com/digital/collection/PH/id/7358/rec/4"/>
              </a:rPr>
              <a:t>Graphic20_Box2_FF056</a:t>
            </a:r>
            <a:r>
              <a:rPr lang="en-US" sz="1200" spc="11">
                <a:solidFill>
                  <a:srgbClr val="000000"/>
                </a:solidFill>
                <a:latin typeface="Calibri (MS)"/>
                <a:ea typeface="Calibri (MS)"/>
                <a:cs typeface="Calibri (MS)"/>
                <a:sym typeface="Calibri (MS)"/>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a:spLocks noGrp="1"/>
          </p:cNvSpPr>
          <p:nvPr>
            <p:ph type="title" idx="4294967295"/>
          </p:nvPr>
        </p:nvSpPr>
        <p:spPr>
          <a:xfrm>
            <a:off x="1028700" y="128631"/>
            <a:ext cx="16905453" cy="15811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3" normalizeH="0" baseline="0" noProof="0" dirty="0">
                <a:ln>
                  <a:noFill/>
                </a:ln>
                <a:solidFill>
                  <a:srgbClr val="99A843"/>
                </a:solidFill>
                <a:effectLst/>
                <a:uLnTx/>
                <a:uFillTx/>
                <a:latin typeface="Calibri (MS) Bold"/>
                <a:ea typeface="Calibri (MS) Bold"/>
                <a:cs typeface="Calibri (MS) Bold"/>
                <a:sym typeface="Calibri (MS) Bold"/>
              </a:rPr>
              <a:t>Formative Assessment</a:t>
            </a:r>
          </a:p>
          <a:p>
            <a:pPr marL="0" marR="0" lvl="0" indent="0" algn="l" defTabSz="914400" rtl="0" eaLnBrk="1" fontAlgn="auto" latinLnBrk="0" hangingPunct="1">
              <a:lnSpc>
                <a:spcPts val="4319"/>
              </a:lnSpc>
              <a:spcBef>
                <a:spcPts val="0"/>
              </a:spcBef>
              <a:spcAft>
                <a:spcPts val="0"/>
              </a:spcAft>
              <a:buClrTx/>
              <a:buSzTx/>
              <a:buFontTx/>
              <a:buNone/>
              <a:tabLst/>
              <a:defRPr/>
            </a:pPr>
            <a:endParaRPr kumimoji="0" lang="en-US" sz="5999" b="1" i="0" u="none" strike="noStrike" kern="1200" cap="none" spc="53" normalizeH="0" baseline="0" noProof="0" dirty="0">
              <a:ln>
                <a:noFill/>
              </a:ln>
              <a:solidFill>
                <a:srgbClr val="99A843"/>
              </a:solidFill>
              <a:effectLst/>
              <a:uLnTx/>
              <a:uFillTx/>
              <a:latin typeface="Calibri (MS) Bold"/>
              <a:ea typeface="Calibri (MS) Bold"/>
              <a:cs typeface="Calibri (MS) Bold"/>
              <a:sym typeface="Calibri (MS) Bold"/>
            </a:endParaRPr>
          </a:p>
        </p:txBody>
      </p:sp>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grpSp>
        <p:nvGrpSpPr>
          <p:cNvPr id="5" name="Group 5">
            <a:extLst>
              <a:ext uri="{C183D7F6-B498-43B3-948B-1728B52AA6E4}">
                <adec:decorative xmlns:adec="http://schemas.microsoft.com/office/drawing/2017/decorative" val="1"/>
              </a:ext>
            </a:extLst>
          </p:cNvPr>
          <p:cNvGrpSpPr/>
          <p:nvPr/>
        </p:nvGrpSpPr>
        <p:grpSpPr>
          <a:xfrm>
            <a:off x="1028700" y="2096858"/>
            <a:ext cx="5451865" cy="2415878"/>
            <a:chOff x="0" y="0"/>
            <a:chExt cx="7269153" cy="3221171"/>
          </a:xfrm>
        </p:grpSpPr>
        <p:sp>
          <p:nvSpPr>
            <p:cNvPr id="6" name="TextBox 6"/>
            <p:cNvSpPr txBox="1"/>
            <p:nvPr/>
          </p:nvSpPr>
          <p:spPr>
            <a:xfrm>
              <a:off x="0" y="239846"/>
              <a:ext cx="7269153" cy="2981325"/>
            </a:xfrm>
            <a:prstGeom prst="rect">
              <a:avLst/>
            </a:prstGeom>
          </p:spPr>
          <p:txBody>
            <a:bodyPr lIns="0" tIns="0" rIns="0" bIns="0" rtlCol="0" anchor="t">
              <a:spAutoFit/>
            </a:bodyPr>
            <a:lstStyle/>
            <a:p>
              <a:pPr algn="ctr">
                <a:lnSpc>
                  <a:spcPts val="4319"/>
                </a:lnSpc>
                <a:spcBef>
                  <a:spcPct val="0"/>
                </a:spcBef>
              </a:pPr>
              <a:r>
                <a:rPr lang="en-US" sz="3599" b="1" spc="33" dirty="0">
                  <a:solidFill>
                    <a:srgbClr val="000000"/>
                  </a:solidFill>
                  <a:latin typeface="Calibri (MS) Bold"/>
                  <a:ea typeface="Calibri (MS) Bold"/>
                  <a:cs typeface="Calibri (MS) Bold"/>
                  <a:sym typeface="Calibri (MS) Bold"/>
                </a:rPr>
                <a:t>Cut </a:t>
              </a:r>
              <a:r>
                <a:rPr lang="en-US" sz="3599" spc="33" dirty="0">
                  <a:solidFill>
                    <a:srgbClr val="000000"/>
                  </a:solidFill>
                  <a:latin typeface="Calibri (MS)"/>
                  <a:ea typeface="Calibri (MS)"/>
                  <a:cs typeface="Calibri (MS)"/>
                  <a:sym typeface="Calibri (MS)"/>
                </a:rPr>
                <a:t>and </a:t>
              </a:r>
              <a:r>
                <a:rPr lang="en-US" sz="3599" b="1" spc="33" dirty="0">
                  <a:solidFill>
                    <a:srgbClr val="000000"/>
                  </a:solidFill>
                  <a:latin typeface="Calibri (MS) Bold"/>
                  <a:ea typeface="Calibri (MS) Bold"/>
                  <a:cs typeface="Calibri (MS) Bold"/>
                  <a:sym typeface="Calibri (MS) Bold"/>
                </a:rPr>
                <a:t>label</a:t>
              </a:r>
              <a:r>
                <a:rPr lang="en-US" sz="3599" spc="33" dirty="0">
                  <a:solidFill>
                    <a:srgbClr val="000000"/>
                  </a:solidFill>
                  <a:latin typeface="Calibri (MS)"/>
                  <a:ea typeface="Calibri (MS)"/>
                  <a:cs typeface="Calibri (MS)"/>
                  <a:sym typeface="Calibri (MS)"/>
                </a:rPr>
                <a:t> the factors of production in this photograph of two Kentucky coal miners.</a:t>
              </a:r>
            </a:p>
          </p:txBody>
        </p:sp>
        <p:grpSp>
          <p:nvGrpSpPr>
            <p:cNvPr id="7" name="Group 7"/>
            <p:cNvGrpSpPr/>
            <p:nvPr/>
          </p:nvGrpSpPr>
          <p:grpSpPr>
            <a:xfrm>
              <a:off x="2262977" y="325571"/>
              <a:ext cx="1371600" cy="647982"/>
              <a:chOff x="0" y="0"/>
              <a:chExt cx="270933" cy="127996"/>
            </a:xfrm>
          </p:grpSpPr>
          <p:sp>
            <p:nvSpPr>
              <p:cNvPr id="8" name="Freeform 8"/>
              <p:cNvSpPr/>
              <p:nvPr/>
            </p:nvSpPr>
            <p:spPr>
              <a:xfrm>
                <a:off x="0" y="0"/>
                <a:ext cx="270933" cy="127996"/>
              </a:xfrm>
              <a:custGeom>
                <a:avLst/>
                <a:gdLst/>
                <a:ahLst/>
                <a:cxnLst/>
                <a:rect l="l" t="t" r="r" b="b"/>
                <a:pathLst>
                  <a:path w="270933" h="127996">
                    <a:moveTo>
                      <a:pt x="0" y="0"/>
                    </a:moveTo>
                    <a:lnTo>
                      <a:pt x="270933" y="0"/>
                    </a:lnTo>
                    <a:lnTo>
                      <a:pt x="270933" y="127996"/>
                    </a:lnTo>
                    <a:lnTo>
                      <a:pt x="0" y="127996"/>
                    </a:lnTo>
                    <a:close/>
                  </a:path>
                </a:pathLst>
              </a:custGeom>
              <a:solidFill>
                <a:srgbClr val="000000">
                  <a:alpha val="0"/>
                </a:srgbClr>
              </a:solidFill>
              <a:ln w="38100" cap="sq">
                <a:solidFill>
                  <a:srgbClr val="000000"/>
                </a:solidFill>
                <a:prstDash val="solid"/>
                <a:miter/>
              </a:ln>
            </p:spPr>
            <p:txBody>
              <a:bodyPr/>
              <a:lstStyle/>
              <a:p>
                <a:endParaRPr lang="en-US"/>
              </a:p>
            </p:txBody>
          </p:sp>
          <p:sp>
            <p:nvSpPr>
              <p:cNvPr id="9" name="TextBox 9"/>
              <p:cNvSpPr txBox="1"/>
              <p:nvPr/>
            </p:nvSpPr>
            <p:spPr>
              <a:xfrm>
                <a:off x="0" y="-47625"/>
                <a:ext cx="270933" cy="175621"/>
              </a:xfrm>
              <a:prstGeom prst="rect">
                <a:avLst/>
              </a:prstGeom>
            </p:spPr>
            <p:txBody>
              <a:bodyPr lIns="50800" tIns="50800" rIns="50800" bIns="50800" rtlCol="0" anchor="ctr"/>
              <a:lstStyle/>
              <a:p>
                <a:pPr algn="ctr">
                  <a:lnSpc>
                    <a:spcPts val="2520"/>
                  </a:lnSpc>
                </a:pPr>
                <a:endParaRPr/>
              </a:p>
            </p:txBody>
          </p:sp>
        </p:grpSp>
        <p:sp>
          <p:nvSpPr>
            <p:cNvPr id="10" name="Freeform 10"/>
            <p:cNvSpPr/>
            <p:nvPr/>
          </p:nvSpPr>
          <p:spPr>
            <a:xfrm>
              <a:off x="395009" y="0"/>
              <a:ext cx="488745" cy="439871"/>
            </a:xfrm>
            <a:custGeom>
              <a:avLst/>
              <a:gdLst/>
              <a:ahLst/>
              <a:cxnLst/>
              <a:rect l="l" t="t" r="r" b="b"/>
              <a:pathLst>
                <a:path w="488745" h="439871">
                  <a:moveTo>
                    <a:pt x="0" y="0"/>
                  </a:moveTo>
                  <a:lnTo>
                    <a:pt x="488746" y="0"/>
                  </a:lnTo>
                  <a:lnTo>
                    <a:pt x="488746" y="439871"/>
                  </a:lnTo>
                  <a:lnTo>
                    <a:pt x="0" y="4398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1" name="Freeform 11" descr="Black and white image of two men in a coal mine with some blank boxes where students can paste the words land, labor or capital."/>
          <p:cNvSpPr/>
          <p:nvPr/>
        </p:nvSpPr>
        <p:spPr>
          <a:xfrm>
            <a:off x="7186128" y="1178765"/>
            <a:ext cx="9734148" cy="7385785"/>
          </a:xfrm>
          <a:custGeom>
            <a:avLst/>
            <a:gdLst/>
            <a:ahLst/>
            <a:cxnLst/>
            <a:rect l="l" t="t" r="r" b="b"/>
            <a:pathLst>
              <a:path w="9734148" h="7385785">
                <a:moveTo>
                  <a:pt x="0" y="0"/>
                </a:moveTo>
                <a:lnTo>
                  <a:pt x="9734149" y="0"/>
                </a:lnTo>
                <a:lnTo>
                  <a:pt x="9734149" y="7385785"/>
                </a:lnTo>
                <a:lnTo>
                  <a:pt x="0" y="7385785"/>
                </a:lnTo>
                <a:lnTo>
                  <a:pt x="0" y="0"/>
                </a:lnTo>
                <a:close/>
              </a:path>
            </a:pathLst>
          </a:custGeom>
          <a:blipFill>
            <a:blip r:embed="rId6"/>
            <a:stretch>
              <a:fillRect/>
            </a:stretch>
          </a:blipFill>
        </p:spPr>
        <p:txBody>
          <a:bodyPr/>
          <a:lstStyle/>
          <a:p>
            <a:endParaRPr lang="en-US"/>
          </a:p>
        </p:txBody>
      </p:sp>
      <p:sp>
        <p:nvSpPr>
          <p:cNvPr id="12" name="Freeform 12" descr="This provides the answers to the task."/>
          <p:cNvSpPr/>
          <p:nvPr/>
        </p:nvSpPr>
        <p:spPr>
          <a:xfrm>
            <a:off x="1098726" y="4608618"/>
            <a:ext cx="5311813" cy="3983860"/>
          </a:xfrm>
          <a:custGeom>
            <a:avLst/>
            <a:gdLst/>
            <a:ahLst/>
            <a:cxnLst/>
            <a:rect l="l" t="t" r="r" b="b"/>
            <a:pathLst>
              <a:path w="5311813" h="3983860">
                <a:moveTo>
                  <a:pt x="0" y="0"/>
                </a:moveTo>
                <a:lnTo>
                  <a:pt x="5311813" y="0"/>
                </a:lnTo>
                <a:lnTo>
                  <a:pt x="5311813" y="3983859"/>
                </a:lnTo>
                <a:lnTo>
                  <a:pt x="0" y="3983859"/>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14" name="TextBox 14"/>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a:spLocks noGrp="1"/>
          </p:cNvSpPr>
          <p:nvPr>
            <p:ph type="title" idx="4294967295"/>
          </p:nvPr>
        </p:nvSpPr>
        <p:spPr>
          <a:xfrm>
            <a:off x="1028700" y="128631"/>
            <a:ext cx="16905453" cy="15811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3" normalizeH="0" baseline="0" noProof="0" dirty="0">
                <a:ln>
                  <a:noFill/>
                </a:ln>
                <a:solidFill>
                  <a:srgbClr val="99A843"/>
                </a:solidFill>
                <a:effectLst/>
                <a:uLnTx/>
                <a:uFillTx/>
                <a:latin typeface="Calibri (MS) Bold"/>
                <a:ea typeface="Calibri (MS) Bold"/>
                <a:cs typeface="Calibri (MS) Bold"/>
                <a:sym typeface="Calibri (MS) Bold"/>
              </a:rPr>
              <a:t>Formative Assessment</a:t>
            </a:r>
          </a:p>
          <a:p>
            <a:pPr marL="0" marR="0" lvl="0" indent="0" algn="l" defTabSz="914400" rtl="0" eaLnBrk="1" fontAlgn="auto" latinLnBrk="0" hangingPunct="1">
              <a:lnSpc>
                <a:spcPts val="4319"/>
              </a:lnSpc>
              <a:spcBef>
                <a:spcPts val="0"/>
              </a:spcBef>
              <a:spcAft>
                <a:spcPts val="0"/>
              </a:spcAft>
              <a:buClrTx/>
              <a:buSzTx/>
              <a:buFontTx/>
              <a:buNone/>
              <a:tabLst/>
              <a:defRPr/>
            </a:pPr>
            <a:endParaRPr kumimoji="0" lang="en-US" sz="5999" b="1" i="0" u="none" strike="noStrike" kern="1200" cap="none" spc="53" normalizeH="0" baseline="0" noProof="0" dirty="0">
              <a:ln>
                <a:noFill/>
              </a:ln>
              <a:solidFill>
                <a:srgbClr val="99A843"/>
              </a:solidFill>
              <a:effectLst/>
              <a:uLnTx/>
              <a:uFillTx/>
              <a:latin typeface="Calibri (MS) Bold"/>
              <a:ea typeface="Calibri (MS) Bold"/>
              <a:cs typeface="Calibri (MS) Bold"/>
              <a:sym typeface="Calibri (MS) Bold"/>
            </a:endParaRPr>
          </a:p>
        </p:txBody>
      </p:sp>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sp>
        <p:nvSpPr>
          <p:cNvPr id="5" name="Freeform 5" descr="Black and white image of two men in a coal mine with some blank boxes where students can write the words land, labor or capital."/>
          <p:cNvSpPr/>
          <p:nvPr/>
        </p:nvSpPr>
        <p:spPr>
          <a:xfrm>
            <a:off x="7922109" y="1112308"/>
            <a:ext cx="9574834" cy="7480339"/>
          </a:xfrm>
          <a:custGeom>
            <a:avLst/>
            <a:gdLst/>
            <a:ahLst/>
            <a:cxnLst/>
            <a:rect l="l" t="t" r="r" b="b"/>
            <a:pathLst>
              <a:path w="9574834" h="7480339">
                <a:moveTo>
                  <a:pt x="0" y="0"/>
                </a:moveTo>
                <a:lnTo>
                  <a:pt x="9574833" y="0"/>
                </a:lnTo>
                <a:lnTo>
                  <a:pt x="9574833" y="7480338"/>
                </a:lnTo>
                <a:lnTo>
                  <a:pt x="0" y="7480338"/>
                </a:lnTo>
                <a:lnTo>
                  <a:pt x="0" y="0"/>
                </a:lnTo>
                <a:close/>
              </a:path>
            </a:pathLst>
          </a:custGeom>
          <a:blipFill>
            <a:blip r:embed="rId4"/>
            <a:stretch>
              <a:fillRect/>
            </a:stretch>
          </a:blipFill>
        </p:spPr>
        <p:txBody>
          <a:bodyPr/>
          <a:lstStyle/>
          <a:p>
            <a:endParaRPr lang="en-US"/>
          </a:p>
        </p:txBody>
      </p:sp>
      <p:sp>
        <p:nvSpPr>
          <p:cNvPr id="6" name="Freeform 6" descr="This image provides the answers."/>
          <p:cNvSpPr/>
          <p:nvPr/>
        </p:nvSpPr>
        <p:spPr>
          <a:xfrm>
            <a:off x="1167491" y="4674607"/>
            <a:ext cx="5296245" cy="4091350"/>
          </a:xfrm>
          <a:custGeom>
            <a:avLst/>
            <a:gdLst/>
            <a:ahLst/>
            <a:cxnLst/>
            <a:rect l="l" t="t" r="r" b="b"/>
            <a:pathLst>
              <a:path w="5296245" h="4091350">
                <a:moveTo>
                  <a:pt x="0" y="0"/>
                </a:moveTo>
                <a:lnTo>
                  <a:pt x="5296245" y="0"/>
                </a:lnTo>
                <a:lnTo>
                  <a:pt x="5296245" y="4091349"/>
                </a:lnTo>
                <a:lnTo>
                  <a:pt x="0" y="4091349"/>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8" name="TextBox 8"/>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grpSp>
        <p:nvGrpSpPr>
          <p:cNvPr id="10" name="Group 10">
            <a:extLst>
              <a:ext uri="{C183D7F6-B498-43B3-948B-1728B52AA6E4}">
                <adec:decorative xmlns:adec="http://schemas.microsoft.com/office/drawing/2017/decorative" val="1"/>
              </a:ext>
            </a:extLst>
          </p:cNvPr>
          <p:cNvGrpSpPr/>
          <p:nvPr/>
        </p:nvGrpSpPr>
        <p:grpSpPr>
          <a:xfrm>
            <a:off x="1020733" y="2548433"/>
            <a:ext cx="5809312" cy="1990725"/>
            <a:chOff x="0" y="0"/>
            <a:chExt cx="7745749" cy="2654300"/>
          </a:xfrm>
        </p:grpSpPr>
        <p:sp>
          <p:nvSpPr>
            <p:cNvPr id="11" name="Freeform 11"/>
            <p:cNvSpPr/>
            <p:nvPr/>
          </p:nvSpPr>
          <p:spPr>
            <a:xfrm rot="1204551" flipH="1">
              <a:off x="6913676" y="650551"/>
              <a:ext cx="704828" cy="866148"/>
            </a:xfrm>
            <a:custGeom>
              <a:avLst/>
              <a:gdLst/>
              <a:ahLst/>
              <a:cxnLst/>
              <a:rect l="l" t="t" r="r" b="b"/>
              <a:pathLst>
                <a:path w="704828" h="866148">
                  <a:moveTo>
                    <a:pt x="704827" y="0"/>
                  </a:moveTo>
                  <a:lnTo>
                    <a:pt x="0" y="0"/>
                  </a:lnTo>
                  <a:lnTo>
                    <a:pt x="0" y="866147"/>
                  </a:lnTo>
                  <a:lnTo>
                    <a:pt x="704827" y="866147"/>
                  </a:lnTo>
                  <a:lnTo>
                    <a:pt x="70482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2" name="Group 12"/>
            <p:cNvGrpSpPr/>
            <p:nvPr/>
          </p:nvGrpSpPr>
          <p:grpSpPr>
            <a:xfrm>
              <a:off x="123326" y="0"/>
              <a:ext cx="1371600" cy="647982"/>
              <a:chOff x="0" y="0"/>
              <a:chExt cx="270933" cy="127996"/>
            </a:xfrm>
          </p:grpSpPr>
          <p:sp>
            <p:nvSpPr>
              <p:cNvPr id="13" name="Freeform 13"/>
              <p:cNvSpPr/>
              <p:nvPr/>
            </p:nvSpPr>
            <p:spPr>
              <a:xfrm>
                <a:off x="0" y="0"/>
                <a:ext cx="270933" cy="127996"/>
              </a:xfrm>
              <a:custGeom>
                <a:avLst/>
                <a:gdLst/>
                <a:ahLst/>
                <a:cxnLst/>
                <a:rect l="l" t="t" r="r" b="b"/>
                <a:pathLst>
                  <a:path w="270933" h="127996">
                    <a:moveTo>
                      <a:pt x="0" y="0"/>
                    </a:moveTo>
                    <a:lnTo>
                      <a:pt x="270933" y="0"/>
                    </a:lnTo>
                    <a:lnTo>
                      <a:pt x="270933" y="127996"/>
                    </a:lnTo>
                    <a:lnTo>
                      <a:pt x="0" y="127996"/>
                    </a:lnTo>
                    <a:close/>
                  </a:path>
                </a:pathLst>
              </a:custGeom>
              <a:solidFill>
                <a:srgbClr val="000000">
                  <a:alpha val="0"/>
                </a:srgbClr>
              </a:solidFill>
              <a:ln w="38100" cap="sq">
                <a:solidFill>
                  <a:srgbClr val="000000"/>
                </a:solidFill>
                <a:prstDash val="solid"/>
                <a:miter/>
              </a:ln>
            </p:spPr>
            <p:txBody>
              <a:bodyPr/>
              <a:lstStyle/>
              <a:p>
                <a:endParaRPr lang="en-US"/>
              </a:p>
            </p:txBody>
          </p:sp>
          <p:sp>
            <p:nvSpPr>
              <p:cNvPr id="14" name="TextBox 14"/>
              <p:cNvSpPr txBox="1"/>
              <p:nvPr/>
            </p:nvSpPr>
            <p:spPr>
              <a:xfrm>
                <a:off x="0" y="-47625"/>
                <a:ext cx="270933" cy="175621"/>
              </a:xfrm>
              <a:prstGeom prst="rect">
                <a:avLst/>
              </a:prstGeom>
            </p:spPr>
            <p:txBody>
              <a:bodyPr lIns="50800" tIns="50800" rIns="50800" bIns="50800" rtlCol="0" anchor="ctr"/>
              <a:lstStyle/>
              <a:p>
                <a:pPr algn="ctr">
                  <a:lnSpc>
                    <a:spcPts val="2520"/>
                  </a:lnSpc>
                </a:pPr>
                <a:endParaRPr/>
              </a:p>
            </p:txBody>
          </p:sp>
        </p:grpSp>
        <p:sp>
          <p:nvSpPr>
            <p:cNvPr id="15" name="TextBox 15"/>
            <p:cNvSpPr txBox="1"/>
            <p:nvPr/>
          </p:nvSpPr>
          <p:spPr>
            <a:xfrm>
              <a:off x="0" y="-53975"/>
              <a:ext cx="7532925" cy="2708275"/>
            </a:xfrm>
            <a:prstGeom prst="rect">
              <a:avLst/>
            </a:prstGeom>
          </p:spPr>
          <p:txBody>
            <a:bodyPr lIns="0" tIns="0" rIns="0" bIns="0" rtlCol="0" anchor="t">
              <a:spAutoFit/>
            </a:bodyPr>
            <a:lstStyle/>
            <a:p>
              <a:pPr algn="ctr">
                <a:lnSpc>
                  <a:spcPts val="3959"/>
                </a:lnSpc>
                <a:spcBef>
                  <a:spcPct val="0"/>
                </a:spcBef>
              </a:pPr>
              <a:r>
                <a:rPr lang="en-US" sz="3299" b="1" spc="30">
                  <a:solidFill>
                    <a:srgbClr val="000000"/>
                  </a:solidFill>
                  <a:latin typeface="Calibri (MS) Bold"/>
                  <a:ea typeface="Calibri (MS) Bold"/>
                  <a:cs typeface="Calibri (MS) Bold"/>
                  <a:sym typeface="Calibri (MS) Bold"/>
                </a:rPr>
                <a:t>Label </a:t>
              </a:r>
              <a:r>
                <a:rPr lang="en-US" sz="3299" spc="30">
                  <a:solidFill>
                    <a:srgbClr val="000000"/>
                  </a:solidFill>
                  <a:latin typeface="Calibri (MS)"/>
                  <a:ea typeface="Calibri (MS)"/>
                  <a:cs typeface="Calibri (MS)"/>
                  <a:sym typeface="Calibri (MS)"/>
                </a:rPr>
                <a:t>the factors of production in this photograph of two Kentucky coal miners by </a:t>
              </a:r>
              <a:r>
                <a:rPr lang="en-US" sz="3299" b="1" spc="30">
                  <a:solidFill>
                    <a:srgbClr val="000000"/>
                  </a:solidFill>
                  <a:latin typeface="Calibri (MS) Bold"/>
                  <a:ea typeface="Calibri (MS) Bold"/>
                  <a:cs typeface="Calibri (MS) Bold"/>
                  <a:sym typeface="Calibri (MS) Bold"/>
                </a:rPr>
                <a:t>writing </a:t>
              </a:r>
              <a:r>
                <a:rPr lang="en-US" sz="3299" spc="30">
                  <a:solidFill>
                    <a:srgbClr val="000000"/>
                  </a:solidFill>
                  <a:latin typeface="Calibri (MS)"/>
                  <a:ea typeface="Calibri (MS)"/>
                  <a:cs typeface="Calibri (MS)"/>
                  <a:sym typeface="Calibri (MS)"/>
                </a:rPr>
                <a:t>in the boxes.</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a:spLocks noGrp="1"/>
          </p:cNvSpPr>
          <p:nvPr>
            <p:ph type="title" idx="4294967295"/>
          </p:nvPr>
        </p:nvSpPr>
        <p:spPr>
          <a:xfrm>
            <a:off x="1028700" y="128631"/>
            <a:ext cx="16905453" cy="15811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3" normalizeH="0" baseline="0" noProof="0" dirty="0">
                <a:ln>
                  <a:noFill/>
                </a:ln>
                <a:solidFill>
                  <a:srgbClr val="99A843"/>
                </a:solidFill>
                <a:effectLst/>
                <a:uLnTx/>
                <a:uFillTx/>
                <a:latin typeface="Calibri (MS) Bold"/>
                <a:ea typeface="Calibri (MS) Bold"/>
                <a:cs typeface="Calibri (MS) Bold"/>
                <a:sym typeface="Calibri (MS) Bold"/>
              </a:rPr>
              <a:t>Formative Assessment</a:t>
            </a:r>
          </a:p>
          <a:p>
            <a:pPr marL="0" marR="0" lvl="0" indent="0" algn="l" defTabSz="914400" rtl="0" eaLnBrk="1" fontAlgn="auto" latinLnBrk="0" hangingPunct="1">
              <a:lnSpc>
                <a:spcPts val="4319"/>
              </a:lnSpc>
              <a:spcBef>
                <a:spcPts val="0"/>
              </a:spcBef>
              <a:spcAft>
                <a:spcPts val="0"/>
              </a:spcAft>
              <a:buClrTx/>
              <a:buSzTx/>
              <a:buFontTx/>
              <a:buNone/>
              <a:tabLst/>
              <a:defRPr/>
            </a:pPr>
            <a:endParaRPr kumimoji="0" lang="en-US" sz="5999" b="1" i="0" u="none" strike="noStrike" kern="1200" cap="none" spc="53" normalizeH="0" baseline="0" noProof="0" dirty="0">
              <a:ln>
                <a:noFill/>
              </a:ln>
              <a:solidFill>
                <a:srgbClr val="99A843"/>
              </a:solidFill>
              <a:effectLst/>
              <a:uLnTx/>
              <a:uFillTx/>
              <a:latin typeface="Calibri (MS) Bold"/>
              <a:ea typeface="Calibri (MS) Bold"/>
              <a:cs typeface="Calibri (MS) Bold"/>
              <a:sym typeface="Calibri (MS) Bold"/>
            </a:endParaRPr>
          </a:p>
        </p:txBody>
      </p:sp>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sp>
        <p:nvSpPr>
          <p:cNvPr id="5" name="Freeform 5" descr="Black and white image of two men in a coal mine."/>
          <p:cNvSpPr/>
          <p:nvPr/>
        </p:nvSpPr>
        <p:spPr>
          <a:xfrm>
            <a:off x="8172587" y="1391841"/>
            <a:ext cx="9086713" cy="7178503"/>
          </a:xfrm>
          <a:custGeom>
            <a:avLst/>
            <a:gdLst/>
            <a:ahLst/>
            <a:cxnLst/>
            <a:rect l="l" t="t" r="r" b="b"/>
            <a:pathLst>
              <a:path w="9086713" h="7178503">
                <a:moveTo>
                  <a:pt x="0" y="0"/>
                </a:moveTo>
                <a:lnTo>
                  <a:pt x="9086713" y="0"/>
                </a:lnTo>
                <a:lnTo>
                  <a:pt x="9086713" y="7178503"/>
                </a:lnTo>
                <a:lnTo>
                  <a:pt x="0" y="7178503"/>
                </a:lnTo>
                <a:lnTo>
                  <a:pt x="0" y="0"/>
                </a:lnTo>
                <a:close/>
              </a:path>
            </a:pathLst>
          </a:custGeom>
          <a:blipFill>
            <a:blip r:embed="rId4"/>
            <a:stretch>
              <a:fillRect/>
            </a:stretch>
          </a:blipFill>
        </p:spPr>
        <p:txBody>
          <a:bodyPr/>
          <a:lstStyle/>
          <a:p>
            <a:endParaRPr lang="en-US"/>
          </a:p>
        </p:txBody>
      </p:sp>
      <p:sp>
        <p:nvSpPr>
          <p:cNvPr id="6" name="Freeform 6" descr="This image provides the answers."/>
          <p:cNvSpPr/>
          <p:nvPr/>
        </p:nvSpPr>
        <p:spPr>
          <a:xfrm>
            <a:off x="1508527" y="5076720"/>
            <a:ext cx="4833725" cy="3824685"/>
          </a:xfrm>
          <a:custGeom>
            <a:avLst/>
            <a:gdLst/>
            <a:ahLst/>
            <a:cxnLst/>
            <a:rect l="l" t="t" r="r" b="b"/>
            <a:pathLst>
              <a:path w="4833725" h="3824685">
                <a:moveTo>
                  <a:pt x="0" y="0"/>
                </a:moveTo>
                <a:lnTo>
                  <a:pt x="4833724" y="0"/>
                </a:lnTo>
                <a:lnTo>
                  <a:pt x="4833724" y="3824685"/>
                </a:lnTo>
                <a:lnTo>
                  <a:pt x="0" y="3824685"/>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8" name="TextBox 8"/>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grpSp>
        <p:nvGrpSpPr>
          <p:cNvPr id="10" name="Group 10">
            <a:extLst>
              <a:ext uri="{C183D7F6-B498-43B3-948B-1728B52AA6E4}">
                <adec:decorative xmlns:adec="http://schemas.microsoft.com/office/drawing/2017/decorative" val="1"/>
              </a:ext>
            </a:extLst>
          </p:cNvPr>
          <p:cNvGrpSpPr/>
          <p:nvPr/>
        </p:nvGrpSpPr>
        <p:grpSpPr>
          <a:xfrm>
            <a:off x="780972" y="1818868"/>
            <a:ext cx="6288833" cy="3257853"/>
            <a:chOff x="0" y="0"/>
            <a:chExt cx="8385111" cy="4343804"/>
          </a:xfrm>
        </p:grpSpPr>
        <p:grpSp>
          <p:nvGrpSpPr>
            <p:cNvPr id="11" name="Group 11"/>
            <p:cNvGrpSpPr/>
            <p:nvPr/>
          </p:nvGrpSpPr>
          <p:grpSpPr>
            <a:xfrm>
              <a:off x="1269012" y="0"/>
              <a:ext cx="1735306" cy="912207"/>
              <a:chOff x="0" y="0"/>
              <a:chExt cx="1613167" cy="848002"/>
            </a:xfrm>
          </p:grpSpPr>
          <p:sp>
            <p:nvSpPr>
              <p:cNvPr id="12" name="Freeform 12"/>
              <p:cNvSpPr/>
              <p:nvPr/>
            </p:nvSpPr>
            <p:spPr>
              <a:xfrm>
                <a:off x="0" y="0"/>
                <a:ext cx="1613167" cy="848002"/>
              </a:xfrm>
              <a:custGeom>
                <a:avLst/>
                <a:gdLst/>
                <a:ahLst/>
                <a:cxnLst/>
                <a:rect l="l" t="t" r="r" b="b"/>
                <a:pathLst>
                  <a:path w="1613167" h="848002">
                    <a:moveTo>
                      <a:pt x="806584" y="0"/>
                    </a:moveTo>
                    <a:cubicBezTo>
                      <a:pt x="361120" y="0"/>
                      <a:pt x="0" y="189832"/>
                      <a:pt x="0" y="424001"/>
                    </a:cubicBezTo>
                    <a:cubicBezTo>
                      <a:pt x="0" y="658170"/>
                      <a:pt x="361120" y="848002"/>
                      <a:pt x="806584" y="848002"/>
                    </a:cubicBezTo>
                    <a:cubicBezTo>
                      <a:pt x="1252047" y="848002"/>
                      <a:pt x="1613167" y="658170"/>
                      <a:pt x="1613167" y="424001"/>
                    </a:cubicBezTo>
                    <a:cubicBezTo>
                      <a:pt x="1613167" y="189832"/>
                      <a:pt x="1252047" y="0"/>
                      <a:pt x="806584" y="0"/>
                    </a:cubicBezTo>
                    <a:close/>
                  </a:path>
                </a:pathLst>
              </a:custGeom>
              <a:solidFill>
                <a:srgbClr val="000000">
                  <a:alpha val="0"/>
                </a:srgbClr>
              </a:solidFill>
              <a:ln w="38100" cap="sq">
                <a:solidFill>
                  <a:srgbClr val="000000"/>
                </a:solidFill>
                <a:prstDash val="solid"/>
                <a:miter/>
              </a:ln>
            </p:spPr>
            <p:txBody>
              <a:bodyPr/>
              <a:lstStyle/>
              <a:p>
                <a:endParaRPr lang="en-US"/>
              </a:p>
            </p:txBody>
          </p:sp>
          <p:sp>
            <p:nvSpPr>
              <p:cNvPr id="13" name="TextBox 13"/>
              <p:cNvSpPr txBox="1"/>
              <p:nvPr/>
            </p:nvSpPr>
            <p:spPr>
              <a:xfrm>
                <a:off x="151234" y="31875"/>
                <a:ext cx="1310698" cy="736626"/>
              </a:xfrm>
              <a:prstGeom prst="rect">
                <a:avLst/>
              </a:prstGeom>
            </p:spPr>
            <p:txBody>
              <a:bodyPr lIns="50800" tIns="50800" rIns="50800" bIns="50800" rtlCol="0" anchor="ctr"/>
              <a:lstStyle/>
              <a:p>
                <a:pPr algn="ctr">
                  <a:lnSpc>
                    <a:spcPts val="2520"/>
                  </a:lnSpc>
                </a:pPr>
                <a:endParaRPr/>
              </a:p>
            </p:txBody>
          </p:sp>
        </p:grpSp>
        <p:sp>
          <p:nvSpPr>
            <p:cNvPr id="14" name="Freeform 14"/>
            <p:cNvSpPr/>
            <p:nvPr/>
          </p:nvSpPr>
          <p:spPr>
            <a:xfrm>
              <a:off x="2309228" y="1759354"/>
              <a:ext cx="823664" cy="629074"/>
            </a:xfrm>
            <a:custGeom>
              <a:avLst/>
              <a:gdLst/>
              <a:ahLst/>
              <a:cxnLst/>
              <a:rect l="l" t="t" r="r" b="b"/>
              <a:pathLst>
                <a:path w="823664" h="629074">
                  <a:moveTo>
                    <a:pt x="0" y="0"/>
                  </a:moveTo>
                  <a:lnTo>
                    <a:pt x="823665" y="0"/>
                  </a:lnTo>
                  <a:lnTo>
                    <a:pt x="823665" y="629073"/>
                  </a:lnTo>
                  <a:lnTo>
                    <a:pt x="0" y="629073"/>
                  </a:lnTo>
                  <a:lnTo>
                    <a:pt x="0" y="0"/>
                  </a:lnTo>
                  <a:close/>
                </a:path>
              </a:pathLst>
            </a:custGeom>
            <a:blipFill>
              <a:blip r:embed="rId6"/>
              <a:stretch>
                <a:fillRect/>
              </a:stretch>
            </a:blipFill>
          </p:spPr>
          <p:txBody>
            <a:bodyPr/>
            <a:lstStyle/>
            <a:p>
              <a:endParaRPr lang="en-US"/>
            </a:p>
          </p:txBody>
        </p:sp>
        <p:sp>
          <p:nvSpPr>
            <p:cNvPr id="15" name="Freeform 15"/>
            <p:cNvSpPr/>
            <p:nvPr/>
          </p:nvSpPr>
          <p:spPr>
            <a:xfrm>
              <a:off x="5862276" y="1775270"/>
              <a:ext cx="781983" cy="597240"/>
            </a:xfrm>
            <a:custGeom>
              <a:avLst/>
              <a:gdLst/>
              <a:ahLst/>
              <a:cxnLst/>
              <a:rect l="l" t="t" r="r" b="b"/>
              <a:pathLst>
                <a:path w="781983" h="597240">
                  <a:moveTo>
                    <a:pt x="0" y="0"/>
                  </a:moveTo>
                  <a:lnTo>
                    <a:pt x="781983" y="0"/>
                  </a:lnTo>
                  <a:lnTo>
                    <a:pt x="781983" y="597240"/>
                  </a:lnTo>
                  <a:lnTo>
                    <a:pt x="0" y="597240"/>
                  </a:lnTo>
                  <a:lnTo>
                    <a:pt x="0" y="0"/>
                  </a:lnTo>
                  <a:close/>
                </a:path>
              </a:pathLst>
            </a:custGeom>
            <a:blipFill>
              <a:blip r:embed="rId7"/>
              <a:stretch>
                <a:fillRect/>
              </a:stretch>
            </a:blipFill>
          </p:spPr>
          <p:txBody>
            <a:bodyPr/>
            <a:lstStyle/>
            <a:p>
              <a:endParaRPr lang="en-US"/>
            </a:p>
          </p:txBody>
        </p:sp>
        <p:sp>
          <p:nvSpPr>
            <p:cNvPr id="16" name="Freeform 16"/>
            <p:cNvSpPr/>
            <p:nvPr/>
          </p:nvSpPr>
          <p:spPr>
            <a:xfrm>
              <a:off x="5091014" y="3198920"/>
              <a:ext cx="771261" cy="587123"/>
            </a:xfrm>
            <a:custGeom>
              <a:avLst/>
              <a:gdLst/>
              <a:ahLst/>
              <a:cxnLst/>
              <a:rect l="l" t="t" r="r" b="b"/>
              <a:pathLst>
                <a:path w="771261" h="587123">
                  <a:moveTo>
                    <a:pt x="0" y="0"/>
                  </a:moveTo>
                  <a:lnTo>
                    <a:pt x="771262" y="0"/>
                  </a:lnTo>
                  <a:lnTo>
                    <a:pt x="771262" y="587123"/>
                  </a:lnTo>
                  <a:lnTo>
                    <a:pt x="0" y="587123"/>
                  </a:lnTo>
                  <a:lnTo>
                    <a:pt x="0" y="0"/>
                  </a:lnTo>
                  <a:close/>
                </a:path>
              </a:pathLst>
            </a:custGeom>
            <a:blipFill>
              <a:blip r:embed="rId8"/>
              <a:stretch>
                <a:fillRect/>
              </a:stretch>
            </a:blipFill>
          </p:spPr>
          <p:txBody>
            <a:bodyPr/>
            <a:lstStyle/>
            <a:p>
              <a:endParaRPr lang="en-US"/>
            </a:p>
          </p:txBody>
        </p:sp>
        <p:sp>
          <p:nvSpPr>
            <p:cNvPr id="17" name="TextBox 17"/>
            <p:cNvSpPr txBox="1"/>
            <p:nvPr/>
          </p:nvSpPr>
          <p:spPr>
            <a:xfrm>
              <a:off x="0" y="86129"/>
              <a:ext cx="8385111" cy="4257675"/>
            </a:xfrm>
            <a:prstGeom prst="rect">
              <a:avLst/>
            </a:prstGeom>
          </p:spPr>
          <p:txBody>
            <a:bodyPr lIns="0" tIns="0" rIns="0" bIns="0" rtlCol="0" anchor="t">
              <a:spAutoFit/>
            </a:bodyPr>
            <a:lstStyle/>
            <a:p>
              <a:pPr algn="ctr">
                <a:lnSpc>
                  <a:spcPts val="4199"/>
                </a:lnSpc>
              </a:pPr>
              <a:r>
                <a:rPr lang="en-US" sz="3499" b="1" spc="31">
                  <a:solidFill>
                    <a:srgbClr val="000000"/>
                  </a:solidFill>
                  <a:latin typeface="Calibri (MS) Bold"/>
                  <a:ea typeface="Calibri (MS) Bold"/>
                  <a:cs typeface="Calibri (MS) Bold"/>
                  <a:sym typeface="Calibri (MS) Bold"/>
                </a:rPr>
                <a:t>Circle</a:t>
              </a:r>
              <a:r>
                <a:rPr lang="en-US" sz="3499" spc="31">
                  <a:solidFill>
                    <a:srgbClr val="000000"/>
                  </a:solidFill>
                  <a:latin typeface="Calibri (MS)"/>
                  <a:ea typeface="Calibri (MS)"/>
                  <a:cs typeface="Calibri (MS)"/>
                  <a:sym typeface="Calibri (MS)"/>
                </a:rPr>
                <a:t>  the parts of the photograph that represent </a:t>
              </a:r>
            </a:p>
            <a:p>
              <a:pPr algn="ctr">
                <a:lnSpc>
                  <a:spcPts val="4199"/>
                </a:lnSpc>
              </a:pPr>
              <a:endParaRPr lang="en-US" sz="3499" spc="31">
                <a:solidFill>
                  <a:srgbClr val="000000"/>
                </a:solidFill>
                <a:latin typeface="Calibri (MS)"/>
                <a:ea typeface="Calibri (MS)"/>
                <a:cs typeface="Calibri (MS)"/>
                <a:sym typeface="Calibri (MS)"/>
              </a:endParaRPr>
            </a:p>
            <a:p>
              <a:pPr algn="ctr">
                <a:lnSpc>
                  <a:spcPts val="4199"/>
                </a:lnSpc>
              </a:pPr>
              <a:r>
                <a:rPr lang="en-US" sz="3499" spc="31">
                  <a:solidFill>
                    <a:srgbClr val="FF3131"/>
                  </a:solidFill>
                  <a:latin typeface="Calibri (MS)"/>
                  <a:ea typeface="Calibri (MS)"/>
                  <a:cs typeface="Calibri (MS)"/>
                  <a:sym typeface="Calibri (MS)"/>
                </a:rPr>
                <a:t>land in red</a:t>
              </a:r>
              <a:r>
                <a:rPr lang="en-US" sz="3499" spc="31">
                  <a:solidFill>
                    <a:srgbClr val="000000"/>
                  </a:solidFill>
                  <a:latin typeface="Calibri (MS)"/>
                  <a:ea typeface="Calibri (MS)"/>
                  <a:cs typeface="Calibri (MS)"/>
                  <a:sym typeface="Calibri (MS)"/>
                </a:rPr>
                <a:t>, </a:t>
              </a:r>
              <a:r>
                <a:rPr lang="en-US" sz="3499" spc="31">
                  <a:solidFill>
                    <a:srgbClr val="0563C1"/>
                  </a:solidFill>
                  <a:latin typeface="Calibri (MS)"/>
                  <a:ea typeface="Calibri (MS)"/>
                  <a:cs typeface="Calibri (MS)"/>
                  <a:sym typeface="Calibri (MS)"/>
                </a:rPr>
                <a:t>labor in blue</a:t>
              </a:r>
              <a:r>
                <a:rPr lang="en-US" sz="3499" spc="31">
                  <a:solidFill>
                    <a:srgbClr val="000000"/>
                  </a:solidFill>
                  <a:latin typeface="Calibri (MS)"/>
                  <a:ea typeface="Calibri (MS)"/>
                  <a:cs typeface="Calibri (MS)"/>
                  <a:sym typeface="Calibri (MS)"/>
                </a:rPr>
                <a:t>, and </a:t>
              </a:r>
            </a:p>
            <a:p>
              <a:pPr algn="ctr">
                <a:lnSpc>
                  <a:spcPts val="4199"/>
                </a:lnSpc>
              </a:pPr>
              <a:endParaRPr lang="en-US" sz="3499" spc="31">
                <a:solidFill>
                  <a:srgbClr val="000000"/>
                </a:solidFill>
                <a:latin typeface="Calibri (MS)"/>
                <a:ea typeface="Calibri (MS)"/>
                <a:cs typeface="Calibri (MS)"/>
                <a:sym typeface="Calibri (MS)"/>
              </a:endParaRPr>
            </a:p>
            <a:p>
              <a:pPr algn="ctr">
                <a:lnSpc>
                  <a:spcPts val="4199"/>
                </a:lnSpc>
                <a:spcBef>
                  <a:spcPct val="0"/>
                </a:spcBef>
              </a:pPr>
              <a:r>
                <a:rPr lang="en-US" sz="3499" spc="32">
                  <a:solidFill>
                    <a:srgbClr val="41B93C"/>
                  </a:solidFill>
                  <a:latin typeface="Calibri (MS)"/>
                  <a:ea typeface="Calibri (MS)"/>
                  <a:cs typeface="Calibri (MS)"/>
                  <a:sym typeface="Calibri (MS)"/>
                </a:rPr>
                <a:t>capital in green</a:t>
              </a:r>
              <a:r>
                <a:rPr lang="en-US" sz="3499" spc="32">
                  <a:solidFill>
                    <a:srgbClr val="000000"/>
                  </a:solidFill>
                  <a:latin typeface="Calibri (MS)"/>
                  <a:ea typeface="Calibri (MS)"/>
                  <a:cs typeface="Calibri (MS)"/>
                  <a:sym typeface="Calibri (MS)"/>
                </a:rPr>
                <a:t>.</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a:spLocks noGrp="1"/>
          </p:cNvSpPr>
          <p:nvPr>
            <p:ph type="title" idx="4294967295"/>
          </p:nvPr>
        </p:nvSpPr>
        <p:spPr>
          <a:xfrm>
            <a:off x="1836008" y="442912"/>
            <a:ext cx="14615984" cy="10382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6" normalizeH="0" baseline="0" noProof="0" dirty="0">
                <a:ln>
                  <a:noFill/>
                </a:ln>
                <a:solidFill>
                  <a:srgbClr val="99A843"/>
                </a:solidFill>
                <a:effectLst/>
                <a:uLnTx/>
                <a:uFillTx/>
                <a:latin typeface="Calibri (MS) Bold"/>
                <a:ea typeface="Calibri (MS) Bold"/>
                <a:cs typeface="Calibri (MS) Bold"/>
                <a:sym typeface="Calibri (MS) Bold"/>
              </a:rPr>
              <a:t>Task Aligned to the Supporting Question</a:t>
            </a:r>
          </a:p>
        </p:txBody>
      </p:sp>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graphicFrame>
        <p:nvGraphicFramePr>
          <p:cNvPr id="5" name="Table 5"/>
          <p:cNvGraphicFramePr>
            <a:graphicFrameLocks noGrp="1"/>
          </p:cNvGraphicFramePr>
          <p:nvPr>
            <p:extLst>
              <p:ext uri="{D42A27DB-BD31-4B8C-83A1-F6EECF244321}">
                <p14:modId xmlns:p14="http://schemas.microsoft.com/office/powerpoint/2010/main" val="1131718820"/>
              </p:ext>
            </p:extLst>
          </p:nvPr>
        </p:nvGraphicFramePr>
        <p:xfrm>
          <a:off x="3536038" y="2939265"/>
          <a:ext cx="11215923" cy="5715280"/>
        </p:xfrm>
        <a:graphic>
          <a:graphicData uri="http://schemas.openxmlformats.org/drawingml/2006/table">
            <a:tbl>
              <a:tblPr firstRow="1"/>
              <a:tblGrid>
                <a:gridCol w="3738641">
                  <a:extLst>
                    <a:ext uri="{9D8B030D-6E8A-4147-A177-3AD203B41FA5}">
                      <a16:colId xmlns:a16="http://schemas.microsoft.com/office/drawing/2014/main" val="20000"/>
                    </a:ext>
                  </a:extLst>
                </a:gridCol>
                <a:gridCol w="3738641">
                  <a:extLst>
                    <a:ext uri="{9D8B030D-6E8A-4147-A177-3AD203B41FA5}">
                      <a16:colId xmlns:a16="http://schemas.microsoft.com/office/drawing/2014/main" val="20001"/>
                    </a:ext>
                  </a:extLst>
                </a:gridCol>
                <a:gridCol w="3738641">
                  <a:extLst>
                    <a:ext uri="{9D8B030D-6E8A-4147-A177-3AD203B41FA5}">
                      <a16:colId xmlns:a16="http://schemas.microsoft.com/office/drawing/2014/main" val="20002"/>
                    </a:ext>
                  </a:extLst>
                </a:gridCol>
              </a:tblGrid>
              <a:tr h="1143056">
                <a:tc>
                  <a:txBody>
                    <a:bodyPr/>
                    <a:lstStyle/>
                    <a:p>
                      <a:pPr algn="l">
                        <a:lnSpc>
                          <a:spcPts val="1679"/>
                        </a:lnSpc>
                        <a:defRPr/>
                      </a:pPr>
                      <a:r>
                        <a:rPr lang="en-US" sz="1200">
                          <a:solidFill>
                            <a:srgbClr val="000000"/>
                          </a:solidFill>
                          <a:latin typeface="Calibri (MS)"/>
                          <a:ea typeface="Calibri (MS)"/>
                          <a:cs typeface="Calibri (MS)"/>
                          <a:sym typeface="Calibri (MS)"/>
                        </a:rPr>
                        <a:t>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3499"/>
                        </a:lnSpc>
                        <a:defRPr/>
                      </a:pPr>
                      <a:r>
                        <a:rPr lang="en-US" sz="2499" b="1">
                          <a:solidFill>
                            <a:srgbClr val="000000"/>
                          </a:solidFill>
                          <a:latin typeface="Calibri (MS) Bold"/>
                          <a:ea typeface="Calibri (MS) Bold"/>
                          <a:cs typeface="Calibri (MS) Bold"/>
                          <a:sym typeface="Calibri (MS) Bold"/>
                        </a:rPr>
                        <a:t>Past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3499"/>
                        </a:lnSpc>
                        <a:defRPr/>
                      </a:pPr>
                      <a:r>
                        <a:rPr lang="en-US" sz="2499" b="1">
                          <a:solidFill>
                            <a:srgbClr val="000000"/>
                          </a:solidFill>
                          <a:latin typeface="Calibri (MS) Bold"/>
                          <a:ea typeface="Calibri (MS) Bold"/>
                          <a:cs typeface="Calibri (MS) Bold"/>
                          <a:sym typeface="Calibri (MS) Bold"/>
                        </a:rPr>
                        <a:t>Today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43056">
                <a:tc>
                  <a:txBody>
                    <a:bodyPr/>
                    <a:lstStyle/>
                    <a:p>
                      <a:pPr algn="l">
                        <a:lnSpc>
                          <a:spcPts val="2799"/>
                        </a:lnSpc>
                        <a:defRPr/>
                      </a:pPr>
                      <a:r>
                        <a:rPr lang="en-US" sz="1999" b="1">
                          <a:solidFill>
                            <a:srgbClr val="000000"/>
                          </a:solidFill>
                          <a:latin typeface="Calibri (MS) Bold"/>
                          <a:ea typeface="Calibri (MS) Bold"/>
                          <a:cs typeface="Calibri (MS) Bold"/>
                          <a:sym typeface="Calibri (MS) Bold"/>
                        </a:rPr>
                        <a:t>Land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679"/>
                        </a:lnSpc>
                        <a:defRPr/>
                      </a:pPr>
                      <a:r>
                        <a:rPr lang="en-US" sz="1200">
                          <a:solidFill>
                            <a:srgbClr val="000000"/>
                          </a:solidFill>
                          <a:latin typeface="Calibri (MS)"/>
                          <a:ea typeface="Calibri (MS)"/>
                          <a:cs typeface="Calibri (MS)"/>
                          <a:sym typeface="Calibri (MS)"/>
                        </a:rPr>
                        <a:t>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679"/>
                        </a:lnSpc>
                        <a:defRPr/>
                      </a:pPr>
                      <a:r>
                        <a:rPr lang="en-US" sz="1200">
                          <a:solidFill>
                            <a:srgbClr val="000000"/>
                          </a:solidFill>
                          <a:latin typeface="Calibri (MS)"/>
                          <a:ea typeface="Calibri (MS)"/>
                          <a:cs typeface="Calibri (MS)"/>
                          <a:sym typeface="Calibri (MS)"/>
                        </a:rPr>
                        <a:t>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43056">
                <a:tc>
                  <a:txBody>
                    <a:bodyPr/>
                    <a:lstStyle/>
                    <a:p>
                      <a:pPr algn="l">
                        <a:lnSpc>
                          <a:spcPts val="2799"/>
                        </a:lnSpc>
                        <a:defRPr/>
                      </a:pPr>
                      <a:r>
                        <a:rPr lang="en-US" sz="1999" b="1">
                          <a:solidFill>
                            <a:srgbClr val="000000"/>
                          </a:solidFill>
                          <a:latin typeface="Calibri (MS) Bold"/>
                          <a:ea typeface="Calibri (MS) Bold"/>
                          <a:cs typeface="Calibri (MS) Bold"/>
                          <a:sym typeface="Calibri (MS) Bold"/>
                        </a:rPr>
                        <a:t>Labor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679"/>
                        </a:lnSpc>
                        <a:defRPr/>
                      </a:pPr>
                      <a:r>
                        <a:rPr lang="en-US" sz="1200">
                          <a:solidFill>
                            <a:srgbClr val="000000"/>
                          </a:solidFill>
                          <a:latin typeface="Calibri (MS)"/>
                          <a:ea typeface="Calibri (MS)"/>
                          <a:cs typeface="Calibri (MS)"/>
                          <a:sym typeface="Calibri (MS)"/>
                        </a:rPr>
                        <a:t>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679"/>
                        </a:lnSpc>
                        <a:defRPr/>
                      </a:pPr>
                      <a:r>
                        <a:rPr lang="en-US" sz="1200">
                          <a:solidFill>
                            <a:srgbClr val="000000"/>
                          </a:solidFill>
                          <a:latin typeface="Calibri (MS)"/>
                          <a:ea typeface="Calibri (MS)"/>
                          <a:cs typeface="Calibri (MS)"/>
                          <a:sym typeface="Calibri (MS)"/>
                        </a:rPr>
                        <a:t>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43056">
                <a:tc>
                  <a:txBody>
                    <a:bodyPr/>
                    <a:lstStyle/>
                    <a:p>
                      <a:pPr algn="l">
                        <a:lnSpc>
                          <a:spcPts val="2799"/>
                        </a:lnSpc>
                        <a:defRPr/>
                      </a:pPr>
                      <a:r>
                        <a:rPr lang="en-US" sz="1999" b="1">
                          <a:solidFill>
                            <a:srgbClr val="000000"/>
                          </a:solidFill>
                          <a:latin typeface="Calibri (MS) Bold"/>
                          <a:ea typeface="Calibri (MS) Bold"/>
                          <a:cs typeface="Calibri (MS) Bold"/>
                          <a:sym typeface="Calibri (MS) Bold"/>
                        </a:rPr>
                        <a:t>Capital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679"/>
                        </a:lnSpc>
                        <a:defRPr/>
                      </a:pPr>
                      <a:r>
                        <a:rPr lang="en-US" sz="1200">
                          <a:solidFill>
                            <a:srgbClr val="000000"/>
                          </a:solidFill>
                          <a:latin typeface="Calibri (MS)"/>
                          <a:ea typeface="Calibri (MS)"/>
                          <a:cs typeface="Calibri (MS)"/>
                          <a:sym typeface="Calibri (MS)"/>
                        </a:rPr>
                        <a:t>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679"/>
                        </a:lnSpc>
                        <a:defRPr/>
                      </a:pPr>
                      <a:r>
                        <a:rPr lang="en-US" sz="1200">
                          <a:solidFill>
                            <a:srgbClr val="000000"/>
                          </a:solidFill>
                          <a:latin typeface="Calibri (MS)"/>
                          <a:ea typeface="Calibri (MS)"/>
                          <a:cs typeface="Calibri (MS)"/>
                          <a:sym typeface="Calibri (MS)"/>
                        </a:rPr>
                        <a:t>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43056">
                <a:tc>
                  <a:txBody>
                    <a:bodyPr/>
                    <a:lstStyle/>
                    <a:p>
                      <a:pPr algn="l">
                        <a:lnSpc>
                          <a:spcPts val="2799"/>
                        </a:lnSpc>
                        <a:defRPr/>
                      </a:pPr>
                      <a:r>
                        <a:rPr lang="en-US" sz="1999" b="1">
                          <a:solidFill>
                            <a:srgbClr val="000000"/>
                          </a:solidFill>
                          <a:latin typeface="Calibri (MS) Bold"/>
                          <a:ea typeface="Calibri (MS) Bold"/>
                          <a:cs typeface="Calibri (MS) Bold"/>
                          <a:sym typeface="Calibri (MS) Bold"/>
                        </a:rPr>
                        <a:t>Entrepreneurial Skills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679"/>
                        </a:lnSpc>
                        <a:defRPr/>
                      </a:pPr>
                      <a:r>
                        <a:rPr lang="en-US" sz="1200">
                          <a:solidFill>
                            <a:srgbClr val="000000"/>
                          </a:solidFill>
                          <a:latin typeface="Calibri (MS)"/>
                          <a:ea typeface="Calibri (MS)"/>
                          <a:cs typeface="Calibri (MS)"/>
                          <a:sym typeface="Calibri (MS)"/>
                        </a:rPr>
                        <a:t>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679"/>
                        </a:lnSpc>
                        <a:defRPr/>
                      </a:pPr>
                      <a:r>
                        <a:rPr lang="en-US" sz="1200" dirty="0">
                          <a:solidFill>
                            <a:srgbClr val="000000"/>
                          </a:solidFill>
                          <a:latin typeface="Calibri (MS)"/>
                          <a:ea typeface="Calibri (MS)"/>
                          <a:cs typeface="Calibri (MS)"/>
                          <a:sym typeface="Calibri (MS)"/>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6"/>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7" name="TextBox 7"/>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
        <p:nvSpPr>
          <p:cNvPr id="9" name="TextBox 9"/>
          <p:cNvSpPr txBox="1"/>
          <p:nvPr/>
        </p:nvSpPr>
        <p:spPr>
          <a:xfrm>
            <a:off x="1429365" y="1520832"/>
            <a:ext cx="15429269" cy="1171575"/>
          </a:xfrm>
          <a:prstGeom prst="rect">
            <a:avLst/>
          </a:prstGeom>
        </p:spPr>
        <p:txBody>
          <a:bodyPr lIns="0" tIns="0" rIns="0" bIns="0" rtlCol="0" anchor="t">
            <a:spAutoFit/>
          </a:bodyPr>
          <a:lstStyle/>
          <a:p>
            <a:pPr algn="ctr">
              <a:lnSpc>
                <a:spcPts val="4319"/>
              </a:lnSpc>
              <a:spcBef>
                <a:spcPct val="0"/>
              </a:spcBef>
            </a:pPr>
            <a:r>
              <a:rPr lang="en-US" sz="3599" b="1" spc="33">
                <a:solidFill>
                  <a:srgbClr val="000000"/>
                </a:solidFill>
                <a:latin typeface="Calibri (MS) Bold"/>
                <a:ea typeface="Calibri (MS) Bold"/>
                <a:cs typeface="Calibri (MS) Bold"/>
                <a:sym typeface="Calibri (MS) Bold"/>
              </a:rPr>
              <a:t>Answer the supporting question- </a:t>
            </a:r>
            <a:r>
              <a:rPr lang="en-US" sz="3599" spc="33">
                <a:solidFill>
                  <a:srgbClr val="000000"/>
                </a:solidFill>
                <a:latin typeface="Calibri (MS)"/>
                <a:ea typeface="Calibri (MS)"/>
                <a:cs typeface="Calibri (MS)"/>
                <a:sym typeface="Calibri (MS)"/>
              </a:rPr>
              <a:t>What are the factors of production used in coal mining in the past and today?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0"/>
          <p:cNvSpPr txBox="1">
            <a:spLocks noGrp="1"/>
          </p:cNvSpPr>
          <p:nvPr>
            <p:ph type="title"/>
          </p:nvPr>
        </p:nvSpPr>
        <p:spPr>
          <a:xfrm>
            <a:off x="624263" y="226538"/>
            <a:ext cx="17663850" cy="1988550"/>
          </a:xfrm>
          <a:prstGeom prst="rect">
            <a:avLst/>
          </a:prstGeom>
          <a:noFill/>
          <a:ln>
            <a:noFill/>
          </a:ln>
        </p:spPr>
        <p:txBody>
          <a:bodyPr spcFirstLastPara="1" wrap="square" lIns="137138" tIns="68550" rIns="137138" bIns="68550" anchor="t" anchorCtr="0">
            <a:noAutofit/>
          </a:bodyPr>
          <a:lstStyle/>
          <a:p>
            <a:pPr>
              <a:buClr>
                <a:srgbClr val="072B62"/>
              </a:buClr>
              <a:buSzPts val="4400"/>
            </a:pPr>
            <a:r>
              <a:rPr lang="en-US" sz="6000" dirty="0">
                <a:latin typeface="Franklin Gothic Medium" panose="020B0603020102020204" pitchFamily="34" charset="0"/>
              </a:rPr>
              <a:t>What Does It Mean to Unpack a Standard?</a:t>
            </a:r>
            <a:endParaRPr sz="6000" dirty="0">
              <a:latin typeface="Franklin Gothic Medium" panose="020B0603020102020204" pitchFamily="34" charset="0"/>
            </a:endParaRPr>
          </a:p>
        </p:txBody>
      </p:sp>
      <p:sp>
        <p:nvSpPr>
          <p:cNvPr id="164" name="Google Shape;164;p40"/>
          <p:cNvSpPr txBox="1">
            <a:spLocks noGrp="1"/>
          </p:cNvSpPr>
          <p:nvPr>
            <p:ph type="body" idx="1"/>
          </p:nvPr>
        </p:nvSpPr>
        <p:spPr>
          <a:xfrm>
            <a:off x="447017" y="1467492"/>
            <a:ext cx="16596000" cy="7352100"/>
          </a:xfrm>
          <a:prstGeom prst="rect">
            <a:avLst/>
          </a:prstGeom>
          <a:noFill/>
          <a:ln>
            <a:noFill/>
          </a:ln>
        </p:spPr>
        <p:txBody>
          <a:bodyPr spcFirstLastPara="1" wrap="square" lIns="0" tIns="0" rIns="0" bIns="0" anchor="t" anchorCtr="0">
            <a:noAutofit/>
          </a:bodyPr>
          <a:lstStyle/>
          <a:p>
            <a:pPr indent="-552450">
              <a:lnSpc>
                <a:spcPct val="115000"/>
              </a:lnSpc>
              <a:spcBef>
                <a:spcPts val="1200"/>
              </a:spcBef>
              <a:buClr>
                <a:schemeClr val="dk1"/>
              </a:buClr>
              <a:buSzPts val="2200"/>
              <a:buFont typeface="Libre Franklin"/>
              <a:buChar char="•"/>
            </a:pPr>
            <a:r>
              <a:rPr lang="en-US" sz="3600" dirty="0">
                <a:solidFill>
                  <a:schemeClr val="dk1"/>
                </a:solidFill>
                <a:latin typeface="Franklin Gothic Book" panose="020B0503020102020204" pitchFamily="34" charset="0"/>
              </a:rPr>
              <a:t>Breaking a standard into smaller, more explicit chunks for the purposes of curriculum development and/or unit and lesson planning.</a:t>
            </a:r>
            <a:endParaRPr sz="3600" dirty="0">
              <a:solidFill>
                <a:schemeClr val="dk1"/>
              </a:solidFill>
              <a:latin typeface="Franklin Gothic Book" panose="020B0503020102020204" pitchFamily="34" charset="0"/>
            </a:endParaRPr>
          </a:p>
          <a:p>
            <a:pPr indent="-552450">
              <a:lnSpc>
                <a:spcPct val="115000"/>
              </a:lnSpc>
              <a:spcBef>
                <a:spcPts val="1200"/>
              </a:spcBef>
              <a:buClr>
                <a:schemeClr val="dk1"/>
              </a:buClr>
              <a:buSzPts val="2200"/>
              <a:buFont typeface="Libre Franklin"/>
              <a:buChar char="•"/>
            </a:pPr>
            <a:r>
              <a:rPr lang="en-US" sz="3600" dirty="0">
                <a:solidFill>
                  <a:schemeClr val="dk1"/>
                </a:solidFill>
                <a:latin typeface="Franklin Gothic Book" panose="020B0503020102020204" pitchFamily="34" charset="0"/>
              </a:rPr>
              <a:t>For example, analyze the verb in the following standard to determine its meaning in terms of instruction and assessment.  </a:t>
            </a:r>
            <a:endParaRPr sz="3600" dirty="0">
              <a:solidFill>
                <a:schemeClr val="dk1"/>
              </a:solidFill>
              <a:latin typeface="Franklin Gothic Book" panose="020B0503020102020204" pitchFamily="34" charset="0"/>
            </a:endParaRPr>
          </a:p>
          <a:p>
            <a:pPr lvl="1" indent="-552450">
              <a:lnSpc>
                <a:spcPct val="115000"/>
              </a:lnSpc>
              <a:spcBef>
                <a:spcPts val="0"/>
              </a:spcBef>
              <a:buClr>
                <a:schemeClr val="dk1"/>
              </a:buClr>
              <a:buSzPts val="2200"/>
              <a:buFont typeface="Libre Franklin"/>
              <a:buChar char="•"/>
            </a:pPr>
            <a:r>
              <a:rPr lang="en-US" sz="3600" dirty="0">
                <a:solidFill>
                  <a:schemeClr val="dk1"/>
                </a:solidFill>
                <a:latin typeface="Franklin Gothic Book" panose="020B0503020102020204" pitchFamily="34" charset="0"/>
              </a:rPr>
              <a:t>“...</a:t>
            </a:r>
            <a:r>
              <a:rPr lang="en-US" sz="3600" b="1" dirty="0">
                <a:solidFill>
                  <a:schemeClr val="dk1"/>
                </a:solidFill>
                <a:latin typeface="Franklin Gothic Book" panose="020B0503020102020204" pitchFamily="34" charset="0"/>
              </a:rPr>
              <a:t>understand </a:t>
            </a:r>
            <a:r>
              <a:rPr lang="en-US" sz="3600" dirty="0">
                <a:solidFill>
                  <a:schemeClr val="dk1"/>
                </a:solidFill>
                <a:latin typeface="Franklin Gothic Book" panose="020B0503020102020204" pitchFamily="34" charset="0"/>
              </a:rPr>
              <a:t>the development of important community traditions and events.”</a:t>
            </a:r>
            <a:endParaRPr sz="3600" dirty="0">
              <a:latin typeface="Franklin Gothic Book" panose="020B0503020102020204" pitchFamily="34" charset="0"/>
            </a:endParaRPr>
          </a:p>
          <a:p>
            <a:pPr marL="1962150" indent="-533400">
              <a:lnSpc>
                <a:spcPct val="115000"/>
              </a:lnSpc>
              <a:spcBef>
                <a:spcPts val="1200"/>
              </a:spcBef>
              <a:buClr>
                <a:schemeClr val="dk1"/>
              </a:buClr>
              <a:buSzPts val="1800"/>
            </a:pPr>
            <a:r>
              <a:rPr lang="en-US" dirty="0">
                <a:solidFill>
                  <a:schemeClr val="dk1"/>
                </a:solidFill>
                <a:latin typeface="Franklin Gothic Book" panose="020B0503020102020204" pitchFamily="34" charset="0"/>
              </a:rPr>
              <a:t>What does </a:t>
            </a:r>
            <a:r>
              <a:rPr lang="en-US" i="1" dirty="0">
                <a:solidFill>
                  <a:schemeClr val="dk1"/>
                </a:solidFill>
                <a:latin typeface="Franklin Gothic Book" panose="020B0503020102020204" pitchFamily="34" charset="0"/>
              </a:rPr>
              <a:t>understand</a:t>
            </a:r>
            <a:r>
              <a:rPr lang="en-US" dirty="0">
                <a:solidFill>
                  <a:schemeClr val="dk1"/>
                </a:solidFill>
                <a:latin typeface="Franklin Gothic Book" panose="020B0503020102020204" pitchFamily="34" charset="0"/>
              </a:rPr>
              <a:t> mean in this standard? </a:t>
            </a:r>
            <a:endParaRPr dirty="0">
              <a:solidFill>
                <a:schemeClr val="dk1"/>
              </a:solidFill>
              <a:latin typeface="Franklin Gothic Book" panose="020B0503020102020204" pitchFamily="34" charset="0"/>
            </a:endParaRPr>
          </a:p>
          <a:p>
            <a:pPr marL="1962150" indent="-533400">
              <a:lnSpc>
                <a:spcPct val="115000"/>
              </a:lnSpc>
              <a:spcBef>
                <a:spcPts val="1200"/>
              </a:spcBef>
              <a:buClr>
                <a:schemeClr val="dk1"/>
              </a:buClr>
              <a:buSzPts val="1800"/>
            </a:pPr>
            <a:r>
              <a:rPr lang="en-US" dirty="0">
                <a:solidFill>
                  <a:schemeClr val="dk1"/>
                </a:solidFill>
                <a:latin typeface="Franklin Gothic Book" panose="020B0503020102020204" pitchFamily="34" charset="0"/>
              </a:rPr>
              <a:t>Does it mean “make meaning of” or “transfer”? </a:t>
            </a:r>
            <a:endParaRPr dirty="0">
              <a:solidFill>
                <a:schemeClr val="dk1"/>
              </a:solidFill>
              <a:latin typeface="Franklin Gothic Book" panose="020B0503020102020204" pitchFamily="34" charset="0"/>
            </a:endParaRPr>
          </a:p>
          <a:p>
            <a:pPr marL="1962150" indent="-533400">
              <a:lnSpc>
                <a:spcPct val="115000"/>
              </a:lnSpc>
              <a:spcBef>
                <a:spcPts val="1200"/>
              </a:spcBef>
              <a:buClr>
                <a:schemeClr val="dk1"/>
              </a:buClr>
              <a:buSzPts val="1800"/>
            </a:pPr>
            <a:r>
              <a:rPr lang="en-US" dirty="0">
                <a:solidFill>
                  <a:schemeClr val="dk1"/>
                </a:solidFill>
                <a:latin typeface="Franklin Gothic Book" panose="020B0503020102020204" pitchFamily="34" charset="0"/>
              </a:rPr>
              <a:t>Does it mean to “accurately state and explain”? Or, does it simply mean to “know”? </a:t>
            </a:r>
            <a:endParaRPr dirty="0">
              <a:solidFill>
                <a:schemeClr val="dk1"/>
              </a:solidFill>
              <a:latin typeface="Franklin Gothic Book" panose="020B0503020102020204" pitchFamily="34" charset="0"/>
            </a:endParaRPr>
          </a:p>
          <a:p>
            <a:pPr marL="1962150" indent="-533400">
              <a:lnSpc>
                <a:spcPct val="115000"/>
              </a:lnSpc>
              <a:spcBef>
                <a:spcPts val="1200"/>
              </a:spcBef>
              <a:buClr>
                <a:schemeClr val="dk1"/>
              </a:buClr>
              <a:buSzPts val="1800"/>
            </a:pPr>
            <a:r>
              <a:rPr lang="en-US" dirty="0">
                <a:solidFill>
                  <a:schemeClr val="dk1"/>
                </a:solidFill>
                <a:latin typeface="Franklin Gothic Book" panose="020B0503020102020204" pitchFamily="34" charset="0"/>
              </a:rPr>
              <a:t>What does the verb demand in terms of student learning?</a:t>
            </a:r>
            <a:endParaRPr dirty="0">
              <a:solidFill>
                <a:schemeClr val="dk1"/>
              </a:solidFill>
              <a:latin typeface="Franklin Gothic Book" panose="020B05030201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a:spLocks noGrp="1"/>
          </p:cNvSpPr>
          <p:nvPr>
            <p:ph type="title" idx="4294967295"/>
          </p:nvPr>
        </p:nvSpPr>
        <p:spPr>
          <a:xfrm>
            <a:off x="1836008" y="442912"/>
            <a:ext cx="14615984" cy="10382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6" normalizeH="0" baseline="0" noProof="0" dirty="0">
                <a:ln>
                  <a:noFill/>
                </a:ln>
                <a:solidFill>
                  <a:srgbClr val="99A843"/>
                </a:solidFill>
                <a:effectLst/>
                <a:uLnTx/>
                <a:uFillTx/>
                <a:latin typeface="Calibri (MS) Bold"/>
                <a:ea typeface="Calibri (MS) Bold"/>
                <a:cs typeface="Calibri (MS) Bold"/>
                <a:sym typeface="Calibri (MS) Bold"/>
              </a:rPr>
              <a:t>Task Aligned to the Supporting Question</a:t>
            </a:r>
          </a:p>
        </p:txBody>
      </p:sp>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graphicFrame>
        <p:nvGraphicFramePr>
          <p:cNvPr id="5" name="Table 5"/>
          <p:cNvGraphicFramePr>
            <a:graphicFrameLocks noGrp="1"/>
          </p:cNvGraphicFramePr>
          <p:nvPr>
            <p:extLst>
              <p:ext uri="{D42A27DB-BD31-4B8C-83A1-F6EECF244321}">
                <p14:modId xmlns:p14="http://schemas.microsoft.com/office/powerpoint/2010/main" val="1491974351"/>
              </p:ext>
            </p:extLst>
          </p:nvPr>
        </p:nvGraphicFramePr>
        <p:xfrm>
          <a:off x="3536038" y="2939265"/>
          <a:ext cx="11215923" cy="5783748"/>
        </p:xfrm>
        <a:graphic>
          <a:graphicData uri="http://schemas.openxmlformats.org/drawingml/2006/table">
            <a:tbl>
              <a:tblPr firstRow="1"/>
              <a:tblGrid>
                <a:gridCol w="3738641">
                  <a:extLst>
                    <a:ext uri="{9D8B030D-6E8A-4147-A177-3AD203B41FA5}">
                      <a16:colId xmlns:a16="http://schemas.microsoft.com/office/drawing/2014/main" val="20000"/>
                    </a:ext>
                  </a:extLst>
                </a:gridCol>
                <a:gridCol w="3738641">
                  <a:extLst>
                    <a:ext uri="{9D8B030D-6E8A-4147-A177-3AD203B41FA5}">
                      <a16:colId xmlns:a16="http://schemas.microsoft.com/office/drawing/2014/main" val="20001"/>
                    </a:ext>
                  </a:extLst>
                </a:gridCol>
                <a:gridCol w="3738641">
                  <a:extLst>
                    <a:ext uri="{9D8B030D-6E8A-4147-A177-3AD203B41FA5}">
                      <a16:colId xmlns:a16="http://schemas.microsoft.com/office/drawing/2014/main" val="20002"/>
                    </a:ext>
                  </a:extLst>
                </a:gridCol>
              </a:tblGrid>
              <a:tr h="1142988">
                <a:tc>
                  <a:txBody>
                    <a:bodyPr/>
                    <a:lstStyle/>
                    <a:p>
                      <a:pPr algn="l">
                        <a:lnSpc>
                          <a:spcPts val="1679"/>
                        </a:lnSpc>
                        <a:defRPr/>
                      </a:pPr>
                      <a:r>
                        <a:rPr lang="en-US" sz="1200">
                          <a:solidFill>
                            <a:srgbClr val="000000"/>
                          </a:solidFill>
                          <a:latin typeface="Calibri (MS)"/>
                          <a:ea typeface="Calibri (MS)"/>
                          <a:cs typeface="Calibri (MS)"/>
                          <a:sym typeface="Calibri (MS)"/>
                        </a:rPr>
                        <a:t>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3499"/>
                        </a:lnSpc>
                        <a:defRPr/>
                      </a:pPr>
                      <a:r>
                        <a:rPr lang="en-US" sz="2499" b="1">
                          <a:solidFill>
                            <a:srgbClr val="000000"/>
                          </a:solidFill>
                          <a:latin typeface="Calibri (MS) Bold"/>
                          <a:ea typeface="Calibri (MS) Bold"/>
                          <a:cs typeface="Calibri (MS) Bold"/>
                          <a:sym typeface="Calibri (MS) Bold"/>
                        </a:rPr>
                        <a:t>Past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3499"/>
                        </a:lnSpc>
                        <a:defRPr/>
                      </a:pPr>
                      <a:r>
                        <a:rPr lang="en-US" sz="2499" b="1" dirty="0">
                          <a:solidFill>
                            <a:srgbClr val="000000"/>
                          </a:solidFill>
                          <a:latin typeface="Calibri (MS) Bold"/>
                          <a:ea typeface="Calibri (MS) Bold"/>
                          <a:cs typeface="Calibri (MS) Bold"/>
                          <a:sym typeface="Calibri (MS) Bold"/>
                        </a:rPr>
                        <a:t>Today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77392">
                <a:tc>
                  <a:txBody>
                    <a:bodyPr/>
                    <a:lstStyle/>
                    <a:p>
                      <a:pPr algn="l">
                        <a:lnSpc>
                          <a:spcPts val="2799"/>
                        </a:lnSpc>
                        <a:defRPr/>
                      </a:pPr>
                      <a:r>
                        <a:rPr lang="en-US" sz="1999" b="1">
                          <a:solidFill>
                            <a:srgbClr val="000000"/>
                          </a:solidFill>
                          <a:latin typeface="Calibri (MS) Bold"/>
                          <a:ea typeface="Calibri (MS) Bold"/>
                          <a:cs typeface="Calibri (MS) Bold"/>
                          <a:sym typeface="Calibri (MS) Bold"/>
                        </a:rPr>
                        <a:t>Land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r>
                        <a:rPr lang="en-US" sz="1999" i="1">
                          <a:solidFill>
                            <a:srgbClr val="000000"/>
                          </a:solidFill>
                          <a:latin typeface="Calibri (MS) Italics"/>
                          <a:ea typeface="Calibri (MS) Italics"/>
                          <a:cs typeface="Calibri (MS) Italics"/>
                          <a:sym typeface="Calibri (MS) Italics"/>
                        </a:rPr>
                        <a:t>Coalfields in Kentucky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r>
                        <a:rPr lang="en-US" sz="1999" i="1">
                          <a:solidFill>
                            <a:srgbClr val="000000"/>
                          </a:solidFill>
                          <a:latin typeface="Calibri (MS) Italics"/>
                          <a:ea typeface="Calibri (MS) Italics"/>
                          <a:cs typeface="Calibri (MS) Italics"/>
                          <a:sym typeface="Calibri (MS) Italics"/>
                        </a:rPr>
                        <a:t>Coalfields in Kentucky (with some areas mined out)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42988">
                <a:tc>
                  <a:txBody>
                    <a:bodyPr/>
                    <a:lstStyle/>
                    <a:p>
                      <a:pPr algn="l">
                        <a:lnSpc>
                          <a:spcPts val="2799"/>
                        </a:lnSpc>
                        <a:defRPr/>
                      </a:pPr>
                      <a:r>
                        <a:rPr lang="en-US" sz="1999" b="1">
                          <a:solidFill>
                            <a:srgbClr val="000000"/>
                          </a:solidFill>
                          <a:latin typeface="Calibri (MS) Bold"/>
                          <a:ea typeface="Calibri (MS) Bold"/>
                          <a:cs typeface="Calibri (MS) Bold"/>
                          <a:sym typeface="Calibri (MS) Bold"/>
                        </a:rPr>
                        <a:t>Labor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r>
                        <a:rPr lang="en-US" sz="1999" i="1">
                          <a:solidFill>
                            <a:srgbClr val="000000"/>
                          </a:solidFill>
                          <a:latin typeface="Calibri (MS) Italics"/>
                          <a:ea typeface="Calibri (MS) Italics"/>
                          <a:cs typeface="Calibri (MS) Italics"/>
                          <a:sym typeface="Calibri (MS) Italics"/>
                        </a:rPr>
                        <a:t>Coal miners (men only)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r>
                        <a:rPr lang="en-US" sz="1999" i="1">
                          <a:solidFill>
                            <a:srgbClr val="000000"/>
                          </a:solidFill>
                          <a:latin typeface="Calibri (MS) Italics"/>
                          <a:ea typeface="Calibri (MS) Italics"/>
                          <a:cs typeface="Calibri (MS) Italics"/>
                          <a:sym typeface="Calibri (MS) Italics"/>
                        </a:rPr>
                        <a:t>Coal miners (men and women)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77392">
                <a:tc>
                  <a:txBody>
                    <a:bodyPr/>
                    <a:lstStyle/>
                    <a:p>
                      <a:pPr algn="l">
                        <a:lnSpc>
                          <a:spcPts val="2799"/>
                        </a:lnSpc>
                        <a:defRPr/>
                      </a:pPr>
                      <a:r>
                        <a:rPr lang="en-US" sz="1999" b="1">
                          <a:solidFill>
                            <a:srgbClr val="000000"/>
                          </a:solidFill>
                          <a:latin typeface="Calibri (MS) Bold"/>
                          <a:ea typeface="Calibri (MS) Bold"/>
                          <a:cs typeface="Calibri (MS) Bold"/>
                          <a:sym typeface="Calibri (MS) Bold"/>
                        </a:rPr>
                        <a:t>Capital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r>
                        <a:rPr lang="en-US" sz="1999" i="1">
                          <a:solidFill>
                            <a:srgbClr val="000000"/>
                          </a:solidFill>
                          <a:latin typeface="Calibri (MS) Italics"/>
                          <a:ea typeface="Calibri (MS) Italics"/>
                          <a:cs typeface="Calibri (MS) Italics"/>
                          <a:sym typeface="Calibri (MS) Italics"/>
                        </a:rPr>
                        <a:t>Pickaxes, miner’s cap, lanterns, etc.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r>
                        <a:rPr lang="en-US" sz="1999" i="1">
                          <a:solidFill>
                            <a:srgbClr val="000000"/>
                          </a:solidFill>
                          <a:latin typeface="Calibri (MS) Italics"/>
                          <a:ea typeface="Calibri (MS) Italics"/>
                          <a:cs typeface="Calibri (MS) Italics"/>
                          <a:sym typeface="Calibri (MS) Italics"/>
                        </a:rPr>
                        <a:t>Hard hats, machinery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42988">
                <a:tc>
                  <a:txBody>
                    <a:bodyPr/>
                    <a:lstStyle/>
                    <a:p>
                      <a:pPr algn="l">
                        <a:lnSpc>
                          <a:spcPts val="2799"/>
                        </a:lnSpc>
                        <a:defRPr/>
                      </a:pPr>
                      <a:r>
                        <a:rPr lang="en-US" sz="1999" b="1">
                          <a:solidFill>
                            <a:srgbClr val="000000"/>
                          </a:solidFill>
                          <a:latin typeface="Calibri (MS) Bold"/>
                          <a:ea typeface="Calibri (MS) Bold"/>
                          <a:cs typeface="Calibri (MS) Bold"/>
                          <a:sym typeface="Calibri (MS) Bold"/>
                        </a:rPr>
                        <a:t>Entrepreneurial Skills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r>
                        <a:rPr lang="en-US" sz="1999" i="1">
                          <a:solidFill>
                            <a:srgbClr val="000000"/>
                          </a:solidFill>
                          <a:latin typeface="Calibri (MS) Italics"/>
                          <a:ea typeface="Calibri (MS) Italics"/>
                          <a:cs typeface="Calibri (MS) Italics"/>
                          <a:sym typeface="Calibri (MS) Italics"/>
                        </a:rPr>
                        <a:t>Coal companies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799"/>
                        </a:lnSpc>
                        <a:defRPr/>
                      </a:pPr>
                      <a:r>
                        <a:rPr lang="en-US" sz="1999" i="1" dirty="0">
                          <a:solidFill>
                            <a:srgbClr val="000000"/>
                          </a:solidFill>
                          <a:latin typeface="Calibri (MS) Italics"/>
                          <a:ea typeface="Calibri (MS) Italics"/>
                          <a:cs typeface="Calibri (MS) Italics"/>
                          <a:sym typeface="Calibri (MS) Italics"/>
                        </a:rPr>
                        <a:t>Coal companies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6"/>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7" name="TextBox 7"/>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
        <p:nvSpPr>
          <p:cNvPr id="9" name="TextBox 9"/>
          <p:cNvSpPr txBox="1"/>
          <p:nvPr/>
        </p:nvSpPr>
        <p:spPr>
          <a:xfrm>
            <a:off x="1429365" y="1520832"/>
            <a:ext cx="15429269" cy="1171575"/>
          </a:xfrm>
          <a:prstGeom prst="rect">
            <a:avLst/>
          </a:prstGeom>
        </p:spPr>
        <p:txBody>
          <a:bodyPr lIns="0" tIns="0" rIns="0" bIns="0" rtlCol="0" anchor="t">
            <a:spAutoFit/>
          </a:bodyPr>
          <a:lstStyle/>
          <a:p>
            <a:pPr algn="ctr">
              <a:lnSpc>
                <a:spcPts val="4319"/>
              </a:lnSpc>
              <a:spcBef>
                <a:spcPct val="0"/>
              </a:spcBef>
            </a:pPr>
            <a:r>
              <a:rPr lang="en-US" sz="3599" b="1" spc="33">
                <a:solidFill>
                  <a:srgbClr val="000000"/>
                </a:solidFill>
                <a:latin typeface="Calibri (MS) Bold"/>
                <a:ea typeface="Calibri (MS) Bold"/>
                <a:cs typeface="Calibri (MS) Bold"/>
                <a:sym typeface="Calibri (MS) Bold"/>
              </a:rPr>
              <a:t>Answer the supporting question- </a:t>
            </a:r>
            <a:r>
              <a:rPr lang="en-US" sz="3599" spc="33">
                <a:solidFill>
                  <a:srgbClr val="000000"/>
                </a:solidFill>
                <a:latin typeface="Calibri (MS)"/>
                <a:ea typeface="Calibri (MS)"/>
                <a:cs typeface="Calibri (MS)"/>
                <a:sym typeface="Calibri (MS)"/>
              </a:rPr>
              <a:t>What are the factors of production used in coal mining in the past and today?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a:spLocks noGrp="1"/>
          </p:cNvSpPr>
          <p:nvPr>
            <p:ph type="title" idx="4294967295"/>
          </p:nvPr>
        </p:nvSpPr>
        <p:spPr>
          <a:xfrm>
            <a:off x="10460603" y="2677863"/>
            <a:ext cx="6798697" cy="37528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99"/>
              </a:lnSpc>
              <a:spcBef>
                <a:spcPts val="0"/>
              </a:spcBef>
              <a:spcAft>
                <a:spcPts val="0"/>
              </a:spcAft>
              <a:buClrTx/>
              <a:buSzTx/>
              <a:buFontTx/>
              <a:buNone/>
              <a:tabLst/>
              <a:defRPr/>
            </a:pPr>
            <a:r>
              <a:rPr kumimoji="0" lang="en-US" sz="5999" b="1" i="0" u="none" strike="noStrike" kern="1200" cap="none" spc="53" normalizeH="0" baseline="0" noProof="0" dirty="0">
                <a:ln>
                  <a:noFill/>
                </a:ln>
                <a:solidFill>
                  <a:srgbClr val="99A843"/>
                </a:solidFill>
                <a:effectLst/>
                <a:uLnTx/>
                <a:uFillTx/>
                <a:latin typeface="Calibri (MS) Bold"/>
                <a:ea typeface="Calibri (MS) Bold"/>
                <a:cs typeface="Calibri (MS) Bold"/>
                <a:sym typeface="Calibri (MS) Bold"/>
              </a:rPr>
              <a:t>Teacher Notes:</a:t>
            </a:r>
          </a:p>
          <a:p>
            <a:pPr marL="0" marR="0" lvl="0" indent="0" algn="ctr" defTabSz="914400" rtl="0" eaLnBrk="1" fontAlgn="auto" latinLnBrk="0" hangingPunct="1">
              <a:lnSpc>
                <a:spcPts val="4319"/>
              </a:lnSpc>
              <a:spcBef>
                <a:spcPts val="0"/>
              </a:spcBef>
              <a:spcAft>
                <a:spcPts val="0"/>
              </a:spcAft>
              <a:buClrTx/>
              <a:buSzTx/>
              <a:buFontTx/>
              <a:buNone/>
              <a:tabLst/>
              <a:defRPr/>
            </a:pPr>
            <a:r>
              <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rPr>
              <a:t>Complete the final column of a KWL chart as a whole group. </a:t>
            </a:r>
          </a:p>
          <a:p>
            <a:pPr marL="0" marR="0" lvl="0" indent="0" algn="ctr" defTabSz="914400" rtl="0" eaLnBrk="1" fontAlgn="auto" latinLnBrk="0" hangingPunct="1">
              <a:lnSpc>
                <a:spcPts val="4319"/>
              </a:lnSpc>
              <a:spcBef>
                <a:spcPts val="0"/>
              </a:spcBef>
              <a:spcAft>
                <a:spcPts val="0"/>
              </a:spcAft>
              <a:buClrTx/>
              <a:buSzTx/>
              <a:buFontTx/>
              <a:buNone/>
              <a:tabLst/>
              <a:defRPr/>
            </a:pPr>
            <a:endParaRPr kumimoji="0" lang="en-US" sz="3599" b="0" i="0" u="none" strike="noStrike" kern="1200" cap="none" spc="32" normalizeH="0" baseline="0" noProof="0" dirty="0">
              <a:ln>
                <a:noFill/>
              </a:ln>
              <a:solidFill>
                <a:srgbClr val="000000"/>
              </a:solidFill>
              <a:effectLst/>
              <a:uLnTx/>
              <a:uFillTx/>
              <a:latin typeface="Calibri (MS)"/>
              <a:ea typeface="Calibri (MS)"/>
              <a:cs typeface="Calibri (MS)"/>
              <a:sym typeface="Calibri (MS)"/>
            </a:endParaRPr>
          </a:p>
          <a:p>
            <a:pPr marL="777232" marR="0" lvl="1" indent="-388616" algn="l" defTabSz="914400" rtl="0" eaLnBrk="1" fontAlgn="auto" latinLnBrk="0" hangingPunct="1">
              <a:lnSpc>
                <a:spcPts val="4319"/>
              </a:lnSpc>
              <a:spcBef>
                <a:spcPts val="0"/>
              </a:spcBef>
              <a:spcAft>
                <a:spcPts val="0"/>
              </a:spcAft>
              <a:buClrTx/>
              <a:buSzTx/>
              <a:buFont typeface="Arial"/>
              <a:buChar char="•"/>
              <a:tabLst/>
              <a:defRPr/>
            </a:pPr>
            <a:r>
              <a:rPr kumimoji="0" lang="en-US" sz="3599" b="0" i="0" u="none" strike="noStrike" kern="1200" cap="none" spc="33" normalizeH="0" baseline="0" noProof="0" dirty="0">
                <a:ln>
                  <a:noFill/>
                </a:ln>
                <a:solidFill>
                  <a:srgbClr val="000000"/>
                </a:solidFill>
                <a:effectLst/>
                <a:uLnTx/>
                <a:uFillTx/>
                <a:latin typeface="Calibri (MS)"/>
                <a:ea typeface="Calibri (MS)"/>
                <a:cs typeface="Calibri (MS)"/>
                <a:sym typeface="Calibri (MS)"/>
              </a:rPr>
              <a:t>What have you </a:t>
            </a:r>
            <a:r>
              <a:rPr kumimoji="0" lang="en-US" sz="3599" b="1" i="0" u="none" strike="noStrike" kern="1200" cap="none" spc="33" normalizeH="0" baseline="0" noProof="0" dirty="0">
                <a:ln>
                  <a:noFill/>
                </a:ln>
                <a:solidFill>
                  <a:srgbClr val="000000"/>
                </a:solidFill>
                <a:effectLst/>
                <a:uLnTx/>
                <a:uFillTx/>
                <a:latin typeface="Calibri (MS) Bold"/>
                <a:ea typeface="Calibri (MS) Bold"/>
                <a:cs typeface="Calibri (MS) Bold"/>
                <a:sym typeface="Calibri (MS) Bold"/>
              </a:rPr>
              <a:t>learned </a:t>
            </a:r>
            <a:r>
              <a:rPr kumimoji="0" lang="en-US" sz="3599" b="0" i="0" u="none" strike="noStrike" kern="1200" cap="none" spc="33" normalizeH="0" baseline="0" noProof="0" dirty="0">
                <a:ln>
                  <a:noFill/>
                </a:ln>
                <a:solidFill>
                  <a:srgbClr val="000000"/>
                </a:solidFill>
                <a:effectLst/>
                <a:uLnTx/>
                <a:uFillTx/>
                <a:latin typeface="Calibri (MS)"/>
                <a:ea typeface="Calibri (MS)"/>
                <a:cs typeface="Calibri (MS)"/>
                <a:sym typeface="Calibri (MS)"/>
              </a:rPr>
              <a:t>about coal mining?</a:t>
            </a:r>
          </a:p>
        </p:txBody>
      </p:sp>
      <p:grpSp>
        <p:nvGrpSpPr>
          <p:cNvPr id="8" name="Group 8" descr="This is the Know, Wonder, Learned chart shown earlier."/>
          <p:cNvGrpSpPr/>
          <p:nvPr/>
        </p:nvGrpSpPr>
        <p:grpSpPr>
          <a:xfrm>
            <a:off x="1028700" y="843578"/>
            <a:ext cx="8657926" cy="7554770"/>
            <a:chOff x="0" y="0"/>
            <a:chExt cx="11543902" cy="10073026"/>
          </a:xfrm>
        </p:grpSpPr>
        <p:sp>
          <p:nvSpPr>
            <p:cNvPr id="9" name="Freeform 9"/>
            <p:cNvSpPr/>
            <p:nvPr/>
          </p:nvSpPr>
          <p:spPr>
            <a:xfrm>
              <a:off x="0" y="0"/>
              <a:ext cx="11479232" cy="10073026"/>
            </a:xfrm>
            <a:custGeom>
              <a:avLst/>
              <a:gdLst/>
              <a:ahLst/>
              <a:cxnLst/>
              <a:rect l="l" t="t" r="r" b="b"/>
              <a:pathLst>
                <a:path w="11479232" h="10073026">
                  <a:moveTo>
                    <a:pt x="0" y="0"/>
                  </a:moveTo>
                  <a:lnTo>
                    <a:pt x="11479232" y="0"/>
                  </a:lnTo>
                  <a:lnTo>
                    <a:pt x="11479232" y="10073026"/>
                  </a:lnTo>
                  <a:lnTo>
                    <a:pt x="0" y="10073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4387451" y="2595631"/>
              <a:ext cx="2704330" cy="4217278"/>
            </a:xfrm>
            <a:custGeom>
              <a:avLst/>
              <a:gdLst/>
              <a:ahLst/>
              <a:cxnLst/>
              <a:rect l="l" t="t" r="r" b="b"/>
              <a:pathLst>
                <a:path w="2704330" h="4217278">
                  <a:moveTo>
                    <a:pt x="0" y="0"/>
                  </a:moveTo>
                  <a:lnTo>
                    <a:pt x="2704330" y="0"/>
                  </a:lnTo>
                  <a:lnTo>
                    <a:pt x="2704330" y="4217278"/>
                  </a:lnTo>
                  <a:lnTo>
                    <a:pt x="0" y="4217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6256237" y="3501176"/>
              <a:ext cx="185869" cy="185869"/>
            </a:xfrm>
            <a:custGeom>
              <a:avLst/>
              <a:gdLst/>
              <a:ahLst/>
              <a:cxnLst/>
              <a:rect l="l" t="t" r="r" b="b"/>
              <a:pathLst>
                <a:path w="185869" h="185869">
                  <a:moveTo>
                    <a:pt x="0" y="0"/>
                  </a:moveTo>
                  <a:lnTo>
                    <a:pt x="185869" y="0"/>
                  </a:lnTo>
                  <a:lnTo>
                    <a:pt x="185869" y="185869"/>
                  </a:lnTo>
                  <a:lnTo>
                    <a:pt x="0" y="1858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528880" y="2960310"/>
              <a:ext cx="2624583" cy="3852599"/>
            </a:xfrm>
            <a:custGeom>
              <a:avLst/>
              <a:gdLst/>
              <a:ahLst/>
              <a:cxnLst/>
              <a:rect l="l" t="t" r="r" b="b"/>
              <a:pathLst>
                <a:path w="2624583" h="3852599">
                  <a:moveTo>
                    <a:pt x="0" y="0"/>
                  </a:moveTo>
                  <a:lnTo>
                    <a:pt x="2624583" y="0"/>
                  </a:lnTo>
                  <a:lnTo>
                    <a:pt x="2624583" y="3852599"/>
                  </a:lnTo>
                  <a:lnTo>
                    <a:pt x="0" y="38525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8159496" y="4069709"/>
              <a:ext cx="2660904" cy="2743200"/>
            </a:xfrm>
            <a:custGeom>
              <a:avLst/>
              <a:gdLst/>
              <a:ahLst/>
              <a:cxnLst/>
              <a:rect l="l" t="t" r="r" b="b"/>
              <a:pathLst>
                <a:path w="2660904" h="2743200">
                  <a:moveTo>
                    <a:pt x="0" y="0"/>
                  </a:moveTo>
                  <a:lnTo>
                    <a:pt x="2660904" y="0"/>
                  </a:lnTo>
                  <a:lnTo>
                    <a:pt x="2660904" y="2743200"/>
                  </a:lnTo>
                  <a:lnTo>
                    <a:pt x="0" y="27432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616485" y="-12700"/>
              <a:ext cx="2653615" cy="1219200"/>
            </a:xfrm>
            <a:prstGeom prst="rect">
              <a:avLst/>
            </a:prstGeom>
          </p:spPr>
          <p:txBody>
            <a:bodyPr lIns="0" tIns="0" rIns="0" bIns="0" rtlCol="0" anchor="t">
              <a:spAutoFit/>
            </a:bodyPr>
            <a:lstStyle/>
            <a:p>
              <a:pPr algn="ctr">
                <a:lnSpc>
                  <a:spcPts val="6599"/>
                </a:lnSpc>
              </a:pPr>
              <a:r>
                <a:rPr lang="en-US" sz="5499" b="1" spc="51">
                  <a:solidFill>
                    <a:srgbClr val="000000"/>
                  </a:solidFill>
                  <a:latin typeface="Calibri (MS) Bold"/>
                  <a:ea typeface="Calibri (MS) Bold"/>
                  <a:cs typeface="Calibri (MS) Bold"/>
                  <a:sym typeface="Calibri (MS) Bold"/>
                </a:rPr>
                <a:t>Know</a:t>
              </a:r>
            </a:p>
          </p:txBody>
        </p:sp>
        <p:sp>
          <p:nvSpPr>
            <p:cNvPr id="15" name="TextBox 15"/>
            <p:cNvSpPr txBox="1"/>
            <p:nvPr/>
          </p:nvSpPr>
          <p:spPr>
            <a:xfrm>
              <a:off x="3820344" y="-12700"/>
              <a:ext cx="3838545" cy="1219200"/>
            </a:xfrm>
            <a:prstGeom prst="rect">
              <a:avLst/>
            </a:prstGeom>
          </p:spPr>
          <p:txBody>
            <a:bodyPr lIns="0" tIns="0" rIns="0" bIns="0" rtlCol="0" anchor="t">
              <a:spAutoFit/>
            </a:bodyPr>
            <a:lstStyle/>
            <a:p>
              <a:pPr algn="ctr">
                <a:lnSpc>
                  <a:spcPts val="6599"/>
                </a:lnSpc>
              </a:pPr>
              <a:r>
                <a:rPr lang="en-US" sz="5499" b="1" spc="51">
                  <a:solidFill>
                    <a:srgbClr val="000000"/>
                  </a:solidFill>
                  <a:latin typeface="Calibri (MS) Bold"/>
                  <a:ea typeface="Calibri (MS) Bold"/>
                  <a:cs typeface="Calibri (MS) Bold"/>
                  <a:sym typeface="Calibri (MS) Bold"/>
                </a:rPr>
                <a:t>Wonder</a:t>
              </a:r>
            </a:p>
          </p:txBody>
        </p:sp>
        <p:sp>
          <p:nvSpPr>
            <p:cNvPr id="16" name="TextBox 16"/>
            <p:cNvSpPr txBox="1"/>
            <p:nvPr/>
          </p:nvSpPr>
          <p:spPr>
            <a:xfrm>
              <a:off x="7658889" y="-12700"/>
              <a:ext cx="3885013" cy="1219200"/>
            </a:xfrm>
            <a:prstGeom prst="rect">
              <a:avLst/>
            </a:prstGeom>
          </p:spPr>
          <p:txBody>
            <a:bodyPr lIns="0" tIns="0" rIns="0" bIns="0" rtlCol="0" anchor="t">
              <a:spAutoFit/>
            </a:bodyPr>
            <a:lstStyle/>
            <a:p>
              <a:pPr algn="ctr">
                <a:lnSpc>
                  <a:spcPts val="6599"/>
                </a:lnSpc>
              </a:pPr>
              <a:r>
                <a:rPr lang="en-US" sz="5499" b="1" spc="51">
                  <a:solidFill>
                    <a:srgbClr val="000000"/>
                  </a:solidFill>
                  <a:latin typeface="Calibri (MS) Bold"/>
                  <a:ea typeface="Calibri (MS) Bold"/>
                  <a:cs typeface="Calibri (MS) Bold"/>
                  <a:sym typeface="Calibri (MS) Bold"/>
                </a:rPr>
                <a:t>Learned</a:t>
              </a:r>
            </a:p>
          </p:txBody>
        </p:sp>
      </p:grpSp>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13"/>
            <a:stretch>
              <a:fillRect t="-54647" b="-39958"/>
            </a:stretch>
          </a:blipFill>
        </p:spPr>
        <p:txBody>
          <a:bodyPr/>
          <a:lstStyle/>
          <a:p>
            <a:endParaRPr lang="en-US"/>
          </a:p>
        </p:txBody>
      </p:sp>
      <p:sp>
        <p:nvSpPr>
          <p:cNvPr id="5" name="TextBox 5"/>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6" name="TextBox 6"/>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760410" y="-41911"/>
            <a:ext cx="15303225" cy="4810125"/>
          </a:xfrm>
          <a:prstGeom prst="rect">
            <a:avLst/>
          </a:prstGeom>
        </p:spPr>
        <p:txBody>
          <a:bodyPr lIns="0" tIns="0" rIns="0" bIns="0" rtlCol="0" anchor="t">
            <a:spAutoFit/>
          </a:bodyPr>
          <a:lstStyle/>
          <a:p>
            <a:pPr algn="ctr">
              <a:lnSpc>
                <a:spcPts val="11999"/>
              </a:lnSpc>
            </a:pPr>
            <a:r>
              <a:rPr lang="en-US" sz="9999" spc="93" dirty="0">
                <a:solidFill>
                  <a:srgbClr val="99A843"/>
                </a:solidFill>
                <a:latin typeface="Calibri (MS)"/>
                <a:ea typeface="Calibri (MS)"/>
                <a:cs typeface="Calibri (MS)"/>
                <a:sym typeface="Calibri (MS)"/>
              </a:rPr>
              <a:t>Contact</a:t>
            </a:r>
          </a:p>
          <a:p>
            <a:pPr algn="ctr">
              <a:lnSpc>
                <a:spcPts val="5759"/>
              </a:lnSpc>
            </a:pPr>
            <a:r>
              <a:rPr lang="en-US" sz="4800" spc="44" dirty="0">
                <a:solidFill>
                  <a:srgbClr val="000000"/>
                </a:solidFill>
                <a:latin typeface="Calibri (MS)"/>
                <a:ea typeface="Calibri (MS)"/>
                <a:cs typeface="Calibri (MS)"/>
                <a:sym typeface="Calibri (MS)"/>
              </a:rPr>
              <a:t>Elsie Merlie</a:t>
            </a:r>
          </a:p>
          <a:p>
            <a:pPr algn="ctr">
              <a:lnSpc>
                <a:spcPts val="5759"/>
              </a:lnSpc>
            </a:pPr>
            <a:r>
              <a:rPr lang="en-US" sz="4800" spc="44" dirty="0">
                <a:solidFill>
                  <a:srgbClr val="000000"/>
                </a:solidFill>
                <a:latin typeface="Calibri (MS)"/>
                <a:ea typeface="Calibri (MS)"/>
                <a:cs typeface="Calibri (MS)"/>
                <a:sym typeface="Calibri (MS)"/>
              </a:rPr>
              <a:t>Teacher Resources Manager</a:t>
            </a:r>
          </a:p>
          <a:p>
            <a:pPr algn="ctr">
              <a:lnSpc>
                <a:spcPts val="4320"/>
              </a:lnSpc>
            </a:pPr>
            <a:r>
              <a:rPr lang="en-US" sz="3600" u="sng" spc="33" dirty="0">
                <a:solidFill>
                  <a:srgbClr val="0563C1"/>
                </a:solidFill>
                <a:latin typeface="Calibri (MS)"/>
                <a:ea typeface="Calibri (MS)"/>
                <a:cs typeface="Calibri (MS)"/>
                <a:sym typeface="Calibri (MS)"/>
              </a:rPr>
              <a:t>elsie.merlie@ky.gov</a:t>
            </a:r>
          </a:p>
          <a:p>
            <a:pPr algn="ctr">
              <a:lnSpc>
                <a:spcPts val="4320"/>
              </a:lnSpc>
            </a:pPr>
            <a:endParaRPr lang="en-US" sz="3600" u="sng" spc="33" dirty="0">
              <a:solidFill>
                <a:srgbClr val="0563C1"/>
              </a:solidFill>
              <a:latin typeface="Calibri (MS)"/>
              <a:ea typeface="Calibri (MS)"/>
              <a:cs typeface="Calibri (MS)"/>
              <a:sym typeface="Calibri (MS)"/>
            </a:endParaRPr>
          </a:p>
          <a:p>
            <a:pPr algn="ctr">
              <a:lnSpc>
                <a:spcPts val="4320"/>
              </a:lnSpc>
            </a:pPr>
            <a:endParaRPr lang="en-US" sz="3600" u="sng" spc="33" dirty="0">
              <a:solidFill>
                <a:srgbClr val="0563C1"/>
              </a:solidFill>
              <a:latin typeface="Calibri (MS)"/>
              <a:ea typeface="Calibri (MS)"/>
              <a:cs typeface="Calibri (MS)"/>
              <a:sym typeface="Calibri (MS)"/>
            </a:endParaRPr>
          </a:p>
        </p:txBody>
      </p:sp>
      <p:grpSp>
        <p:nvGrpSpPr>
          <p:cNvPr id="2" name="Group 2">
            <a:extLst>
              <a:ext uri="{C183D7F6-B498-43B3-948B-1728B52AA6E4}">
                <adec:decorative xmlns:adec="http://schemas.microsoft.com/office/drawing/2017/decorative" val="1"/>
              </a:ext>
            </a:extLst>
          </p:cNvPr>
          <p:cNvGrpSpPr/>
          <p:nvPr/>
        </p:nvGrpSpPr>
        <p:grpSpPr>
          <a:xfrm>
            <a:off x="0" y="8901405"/>
            <a:ext cx="18288000" cy="1385595"/>
            <a:chOff x="0" y="0"/>
            <a:chExt cx="24384000" cy="1847460"/>
          </a:xfrm>
        </p:grpSpPr>
        <p:sp>
          <p:nvSpPr>
            <p:cNvPr id="3" name="Freeform 3"/>
            <p:cNvSpPr/>
            <p:nvPr/>
          </p:nvSpPr>
          <p:spPr>
            <a:xfrm>
              <a:off x="0" y="0"/>
              <a:ext cx="24384000" cy="1847469"/>
            </a:xfrm>
            <a:custGeom>
              <a:avLst/>
              <a:gdLst/>
              <a:ahLst/>
              <a:cxnLst/>
              <a:rect l="l" t="t" r="r" b="b"/>
              <a:pathLst>
                <a:path w="24384000" h="1847469">
                  <a:moveTo>
                    <a:pt x="0" y="0"/>
                  </a:moveTo>
                  <a:lnTo>
                    <a:pt x="24384000" y="0"/>
                  </a:lnTo>
                  <a:lnTo>
                    <a:pt x="24384000" y="1847469"/>
                  </a:lnTo>
                  <a:lnTo>
                    <a:pt x="0" y="1847469"/>
                  </a:lnTo>
                  <a:close/>
                </a:path>
              </a:pathLst>
            </a:custGeom>
            <a:solidFill>
              <a:srgbClr val="003E51"/>
            </a:solidFill>
          </p:spPr>
          <p:txBody>
            <a:bodyPr/>
            <a:lstStyle/>
            <a:p>
              <a:endParaRPr lang="en-US"/>
            </a:p>
          </p:txBody>
        </p:sp>
      </p:grpSp>
      <p:sp>
        <p:nvSpPr>
          <p:cNvPr id="4" name="Freeform 4" descr="Logo  Description automatically generated with medium confidence"/>
          <p:cNvSpPr/>
          <p:nvPr/>
        </p:nvSpPr>
        <p:spPr>
          <a:xfrm>
            <a:off x="7568804" y="8987175"/>
            <a:ext cx="3150393" cy="1214055"/>
          </a:xfrm>
          <a:custGeom>
            <a:avLst/>
            <a:gdLst/>
            <a:ahLst/>
            <a:cxnLst/>
            <a:rect l="l" t="t" r="r" b="b"/>
            <a:pathLst>
              <a:path w="3150393" h="1214055">
                <a:moveTo>
                  <a:pt x="0" y="0"/>
                </a:moveTo>
                <a:lnTo>
                  <a:pt x="3150392" y="0"/>
                </a:lnTo>
                <a:lnTo>
                  <a:pt x="3150392" y="1214055"/>
                </a:lnTo>
                <a:lnTo>
                  <a:pt x="0" y="1214055"/>
                </a:lnTo>
                <a:lnTo>
                  <a:pt x="0" y="0"/>
                </a:lnTo>
                <a:close/>
              </a:path>
            </a:pathLst>
          </a:custGeom>
          <a:blipFill>
            <a:blip r:embed="rId3"/>
            <a:stretch>
              <a:fillRect t="-54647" b="-39958"/>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a:off x="2160421" y="2501264"/>
            <a:ext cx="5509791" cy="5509791"/>
          </a:xfrm>
          <a:custGeom>
            <a:avLst/>
            <a:gdLst/>
            <a:ahLst/>
            <a:cxnLst/>
            <a:rect l="l" t="t" r="r" b="b"/>
            <a:pathLst>
              <a:path w="5509791" h="5509791">
                <a:moveTo>
                  <a:pt x="0" y="0"/>
                </a:moveTo>
                <a:lnTo>
                  <a:pt x="5509790" y="0"/>
                </a:lnTo>
                <a:lnTo>
                  <a:pt x="5509790" y="5509791"/>
                </a:lnTo>
                <a:lnTo>
                  <a:pt x="0" y="5509791"/>
                </a:lnTo>
                <a:lnTo>
                  <a:pt x="0" y="0"/>
                </a:lnTo>
                <a:close/>
              </a:path>
            </a:pathLst>
          </a:custGeom>
          <a:blipFill>
            <a:blip r:embed="rId4"/>
            <a:stretch>
              <a:fillRect/>
            </a:stretch>
          </a:blipFill>
        </p:spPr>
        <p:txBody>
          <a:bodyPr/>
          <a:lstStyle/>
          <a:p>
            <a:endParaRPr lang="en-US"/>
          </a:p>
        </p:txBody>
      </p:sp>
      <p:sp>
        <p:nvSpPr>
          <p:cNvPr id="7" name="Freeform 7" descr="This is a QR code."/>
          <p:cNvSpPr/>
          <p:nvPr/>
        </p:nvSpPr>
        <p:spPr>
          <a:xfrm>
            <a:off x="11042938" y="4197711"/>
            <a:ext cx="3133050" cy="3113222"/>
          </a:xfrm>
          <a:custGeom>
            <a:avLst/>
            <a:gdLst/>
            <a:ahLst/>
            <a:cxnLst/>
            <a:rect l="l" t="t" r="r" b="b"/>
            <a:pathLst>
              <a:path w="3133050" h="3113222">
                <a:moveTo>
                  <a:pt x="0" y="0"/>
                </a:moveTo>
                <a:lnTo>
                  <a:pt x="3133050" y="0"/>
                </a:lnTo>
                <a:lnTo>
                  <a:pt x="3133050" y="3113222"/>
                </a:lnTo>
                <a:lnTo>
                  <a:pt x="0" y="3113222"/>
                </a:lnTo>
                <a:lnTo>
                  <a:pt x="0" y="0"/>
                </a:lnTo>
                <a:close/>
              </a:path>
            </a:pathLst>
          </a:custGeom>
          <a:blipFill>
            <a:blip r:embed="rId5"/>
            <a:stretch>
              <a:fillRect t="-50" b="-50"/>
            </a:stretch>
          </a:blipFill>
        </p:spPr>
        <p:txBody>
          <a:bodyPr/>
          <a:lstStyle/>
          <a:p>
            <a:endParaRPr lang="en-US"/>
          </a:p>
        </p:txBody>
      </p:sp>
      <p:sp>
        <p:nvSpPr>
          <p:cNvPr id="8" name="TextBox 8"/>
          <p:cNvSpPr txBox="1"/>
          <p:nvPr/>
        </p:nvSpPr>
        <p:spPr>
          <a:xfrm>
            <a:off x="651278" y="9199882"/>
            <a:ext cx="3274112" cy="676275"/>
          </a:xfrm>
          <a:prstGeom prst="rect">
            <a:avLst/>
          </a:prstGeom>
        </p:spPr>
        <p:txBody>
          <a:bodyPr lIns="0" tIns="0" rIns="0" bIns="0" rtlCol="0" anchor="t">
            <a:spAutoFit/>
          </a:bodyPr>
          <a:lstStyle/>
          <a:p>
            <a:pPr algn="l">
              <a:lnSpc>
                <a:spcPts val="2520"/>
              </a:lnSpc>
            </a:pPr>
            <a:r>
              <a:rPr lang="en-US" sz="2100" spc="19">
                <a:solidFill>
                  <a:srgbClr val="99AE3A"/>
                </a:solidFill>
                <a:latin typeface="Calibri (MS)"/>
                <a:ea typeface="Calibri (MS)"/>
                <a:cs typeface="Calibri (MS)"/>
                <a:sym typeface="Calibri (MS)"/>
              </a:rPr>
              <a:t>100 West Broadway</a:t>
            </a:r>
          </a:p>
          <a:p>
            <a:pPr algn="l">
              <a:lnSpc>
                <a:spcPts val="2520"/>
              </a:lnSpc>
            </a:pPr>
            <a:r>
              <a:rPr lang="en-US" sz="2100" spc="19">
                <a:solidFill>
                  <a:srgbClr val="99AE3A"/>
                </a:solidFill>
                <a:latin typeface="Calibri (MS)"/>
                <a:ea typeface="Calibri (MS)"/>
                <a:cs typeface="Calibri (MS)"/>
                <a:sym typeface="Calibri (MS)"/>
              </a:rPr>
              <a:t>Frankfort, KY 40601</a:t>
            </a:r>
          </a:p>
        </p:txBody>
      </p:sp>
      <p:sp>
        <p:nvSpPr>
          <p:cNvPr id="9" name="TextBox 9"/>
          <p:cNvSpPr txBox="1"/>
          <p:nvPr/>
        </p:nvSpPr>
        <p:spPr>
          <a:xfrm>
            <a:off x="14362611" y="9199882"/>
            <a:ext cx="3274111" cy="676275"/>
          </a:xfrm>
          <a:prstGeom prst="rect">
            <a:avLst/>
          </a:prstGeom>
        </p:spPr>
        <p:txBody>
          <a:bodyPr lIns="0" tIns="0" rIns="0" bIns="0" rtlCol="0" anchor="t">
            <a:spAutoFit/>
          </a:bodyPr>
          <a:lstStyle/>
          <a:p>
            <a:pPr algn="r">
              <a:lnSpc>
                <a:spcPts val="2520"/>
              </a:lnSpc>
            </a:pPr>
            <a:r>
              <a:rPr lang="en-US" sz="2100" spc="19">
                <a:solidFill>
                  <a:srgbClr val="99AE3A"/>
                </a:solidFill>
                <a:latin typeface="Calibri (MS)"/>
                <a:ea typeface="Calibri (MS)"/>
                <a:cs typeface="Calibri (MS)"/>
                <a:sym typeface="Calibri (MS)"/>
              </a:rPr>
              <a:t>history.ky.gov</a:t>
            </a:r>
          </a:p>
          <a:p>
            <a:pPr algn="r">
              <a:lnSpc>
                <a:spcPts val="2520"/>
              </a:lnSpc>
            </a:pPr>
            <a:r>
              <a:rPr lang="en-US" sz="2100" spc="19">
                <a:solidFill>
                  <a:srgbClr val="99AE3A"/>
                </a:solidFill>
                <a:latin typeface="Calibri (MS)"/>
                <a:ea typeface="Calibri (MS)"/>
                <a:cs typeface="Calibri (MS)"/>
                <a:sym typeface="Calibri (MS)"/>
              </a:rPr>
              <a:t>(502) 564-1792</a:t>
            </a:r>
          </a:p>
        </p:txBody>
      </p:sp>
      <p:sp>
        <p:nvSpPr>
          <p:cNvPr id="10" name="TextBox 10"/>
          <p:cNvSpPr txBox="1"/>
          <p:nvPr/>
        </p:nvSpPr>
        <p:spPr>
          <a:xfrm rot="-2909097">
            <a:off x="-685942" y="1222001"/>
            <a:ext cx="5371086" cy="1846659"/>
          </a:xfrm>
          <a:prstGeom prst="rect">
            <a:avLst/>
          </a:prstGeom>
        </p:spPr>
        <p:txBody>
          <a:bodyPr wrap="square" lIns="0" tIns="0" rIns="0" bIns="0" rtlCol="0" anchor="t">
            <a:spAutoFit/>
          </a:bodyPr>
          <a:lstStyle/>
          <a:p>
            <a:pPr algn="ctr">
              <a:lnSpc>
                <a:spcPts val="7199"/>
              </a:lnSpc>
            </a:pPr>
            <a:r>
              <a:rPr lang="en-US" sz="4800" spc="56" dirty="0">
                <a:solidFill>
                  <a:srgbClr val="003E51"/>
                </a:solidFill>
                <a:latin typeface="Over The Rainbow"/>
                <a:ea typeface="Over The Rainbow"/>
                <a:cs typeface="Over The Rainbow"/>
                <a:sym typeface="Over The Rainbow"/>
              </a:rPr>
              <a:t>Thank you for participating!</a:t>
            </a:r>
          </a:p>
        </p:txBody>
      </p:sp>
      <p:sp>
        <p:nvSpPr>
          <p:cNvPr id="11" name="TextBox 11"/>
          <p:cNvSpPr txBox="1">
            <a:spLocks noGrp="1"/>
          </p:cNvSpPr>
          <p:nvPr>
            <p:ph type="title" idx="4294967295"/>
          </p:nvPr>
        </p:nvSpPr>
        <p:spPr>
          <a:xfrm>
            <a:off x="7959626" y="7529778"/>
            <a:ext cx="9299674" cy="6419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40"/>
              </a:lnSpc>
              <a:spcBef>
                <a:spcPts val="0"/>
              </a:spcBef>
              <a:spcAft>
                <a:spcPts val="0"/>
              </a:spcAft>
              <a:buClrTx/>
              <a:buSzTx/>
              <a:buFontTx/>
              <a:buNone/>
              <a:tabLst/>
              <a:defRPr/>
            </a:pPr>
            <a:r>
              <a:rPr kumimoji="0" lang="en-US" sz="3600" b="0" i="0" u="sng" strike="noStrike" kern="1200" cap="none" spc="0" normalizeH="0" baseline="0" noProof="0" dirty="0">
                <a:ln>
                  <a:noFill/>
                </a:ln>
                <a:solidFill>
                  <a:srgbClr val="0563C1"/>
                </a:solidFill>
                <a:effectLst/>
                <a:uLnTx/>
                <a:uFillTx/>
                <a:latin typeface="Arimo"/>
                <a:ea typeface="Arimo"/>
                <a:cs typeface="Arimo"/>
                <a:sym typeface="Arimo"/>
                <a:hlinkClick r:id="rId6" tooltip="https://history.ky.gov/khs-for-me/for-educators"/>
              </a:rPr>
              <a:t>https://history.ky.gov/khs-for-me/for-educators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3"/>
          <p:cNvSpPr txBox="1">
            <a:spLocks noGrp="1"/>
          </p:cNvSpPr>
          <p:nvPr>
            <p:ph type="title"/>
          </p:nvPr>
        </p:nvSpPr>
        <p:spPr>
          <a:xfrm>
            <a:off x="1257300" y="547688"/>
            <a:ext cx="15773400" cy="1988550"/>
          </a:xfrm>
          <a:prstGeom prst="rect">
            <a:avLst/>
          </a:prstGeom>
          <a:noFill/>
          <a:ln>
            <a:noFill/>
          </a:ln>
        </p:spPr>
        <p:txBody>
          <a:bodyPr spcFirstLastPara="1" wrap="square" lIns="137138" tIns="68550" rIns="137138" bIns="68550" anchor="t" anchorCtr="0">
            <a:normAutofit/>
          </a:bodyPr>
          <a:lstStyle/>
          <a:p>
            <a:pPr>
              <a:buClr>
                <a:schemeClr val="dk1"/>
              </a:buClr>
              <a:buSzPts val="4400"/>
            </a:pPr>
            <a:r>
              <a:rPr lang="en-US" u="sng" dirty="0">
                <a:solidFill>
                  <a:schemeClr val="dk1"/>
                </a:solidFill>
                <a:hlinkClick r:id="rId3">
                  <a:extLst>
                    <a:ext uri="{A12FA001-AC4F-418D-AE19-62706E023703}">
                      <ahyp:hlinkClr xmlns:ahyp="http://schemas.microsoft.com/office/drawing/2018/hyperlinkcolor" val="tx"/>
                    </a:ext>
                  </a:extLst>
                </a:hlinkClick>
              </a:rPr>
              <a:t>Tool to Unpack Standards</a:t>
            </a:r>
            <a:endParaRPr dirty="0">
              <a:solidFill>
                <a:schemeClr val="dk1"/>
              </a:solidFill>
            </a:endParaRPr>
          </a:p>
        </p:txBody>
      </p:sp>
      <p:graphicFrame>
        <p:nvGraphicFramePr>
          <p:cNvPr id="186" name="Google Shape;186;p43"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1071572511"/>
              </p:ext>
            </p:extLst>
          </p:nvPr>
        </p:nvGraphicFramePr>
        <p:xfrm>
          <a:off x="872870" y="4117157"/>
          <a:ext cx="13554076" cy="1737376"/>
        </p:xfrm>
        <a:graphic>
          <a:graphicData uri="http://schemas.openxmlformats.org/drawingml/2006/table">
            <a:tbl>
              <a:tblPr firstRow="1">
                <a:noFill/>
              </a:tblPr>
              <a:tblGrid>
                <a:gridCol w="3150488">
                  <a:extLst>
                    <a:ext uri="{9D8B030D-6E8A-4147-A177-3AD203B41FA5}">
                      <a16:colId xmlns:a16="http://schemas.microsoft.com/office/drawing/2014/main" val="20000"/>
                    </a:ext>
                  </a:extLst>
                </a:gridCol>
                <a:gridCol w="3398775">
                  <a:extLst>
                    <a:ext uri="{9D8B030D-6E8A-4147-A177-3AD203B41FA5}">
                      <a16:colId xmlns:a16="http://schemas.microsoft.com/office/drawing/2014/main" val="20001"/>
                    </a:ext>
                  </a:extLst>
                </a:gridCol>
                <a:gridCol w="3506213">
                  <a:extLst>
                    <a:ext uri="{9D8B030D-6E8A-4147-A177-3AD203B41FA5}">
                      <a16:colId xmlns:a16="http://schemas.microsoft.com/office/drawing/2014/main" val="20002"/>
                    </a:ext>
                  </a:extLst>
                </a:gridCol>
                <a:gridCol w="3498600">
                  <a:extLst>
                    <a:ext uri="{9D8B030D-6E8A-4147-A177-3AD203B41FA5}">
                      <a16:colId xmlns:a16="http://schemas.microsoft.com/office/drawing/2014/main" val="20003"/>
                    </a:ext>
                  </a:extLst>
                </a:gridCol>
              </a:tblGrid>
              <a:tr h="1737376">
                <a:tc>
                  <a:txBody>
                    <a:bodyPr/>
                    <a:lstStyle/>
                    <a:p>
                      <a:r>
                        <a:rPr lang="en-US" sz="2400" dirty="0">
                          <a:solidFill>
                            <a:schemeClr val="bg1"/>
                          </a:solidFill>
                        </a:rPr>
                        <a:t>Standard</a:t>
                      </a:r>
                    </a:p>
                  </a:txBody>
                  <a:tcPr marL="68588" marR="68588" marT="68588" marB="68588" anchor="b">
                    <a:lnL w="12700" cap="flat" cmpd="sng" algn="ctr">
                      <a:solidFill>
                        <a:schemeClr val="dk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a:solidFill>
                            <a:schemeClr val="lt1"/>
                          </a:solidFill>
                        </a:rPr>
                        <a:t>What Knowledge/Concepts/ Vocabulary do students need to know to reach this standard?</a:t>
                      </a:r>
                      <a:endParaRPr sz="2100" b="1" i="0" u="none" strike="noStrike" cap="none">
                        <a:solidFill>
                          <a:schemeClr val="lt1"/>
                        </a:solidFill>
                        <a:latin typeface="Calibri"/>
                        <a:ea typeface="Calibri"/>
                        <a:cs typeface="Calibri"/>
                        <a:sym typeface="Calibri"/>
                      </a:endParaRPr>
                    </a:p>
                  </a:txBody>
                  <a:tcPr marL="68588" marR="68588" marT="68588" marB="68588"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a:solidFill>
                            <a:schemeClr val="lt1"/>
                          </a:solidFill>
                        </a:rPr>
                        <a:t>What skills do students need to be able to do to reach this standard?   </a:t>
                      </a:r>
                      <a:endParaRPr sz="2100" b="1" i="0" u="none" strike="noStrike" cap="none">
                        <a:solidFill>
                          <a:schemeClr val="lt1"/>
                        </a:solidFill>
                        <a:latin typeface="Calibri"/>
                        <a:ea typeface="Calibri"/>
                        <a:cs typeface="Calibri"/>
                        <a:sym typeface="Calibri"/>
                      </a:endParaRPr>
                    </a:p>
                  </a:txBody>
                  <a:tcPr marL="68588" marR="68588" marT="68588" marB="68588"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dirty="0">
                          <a:solidFill>
                            <a:schemeClr val="lt1"/>
                          </a:solidFill>
                        </a:rPr>
                        <a:t>What level of proficiency do students need to be at in order to reach this standard? </a:t>
                      </a:r>
                      <a:endParaRPr sz="1800" b="0" i="0" u="none" strike="noStrike" cap="none" dirty="0">
                        <a:solidFill>
                          <a:schemeClr val="lt1"/>
                        </a:solidFill>
                        <a:latin typeface="Calibri"/>
                        <a:ea typeface="Calibri"/>
                        <a:cs typeface="Calibri"/>
                        <a:sym typeface="Calibri"/>
                      </a:endParaRPr>
                    </a:p>
                  </a:txBody>
                  <a:tcPr marL="68588" marR="68588" marT="68588" marB="68588"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extLst>
                  <a:ext uri="{0D108BD9-81ED-4DB2-BD59-A6C34878D82A}">
                    <a16:rowId xmlns:a16="http://schemas.microsoft.com/office/drawing/2014/main" val="10001"/>
                  </a:ext>
                </a:extLst>
              </a:tr>
            </a:tbl>
          </a:graphicData>
        </a:graphic>
      </p:graphicFrame>
      <p:graphicFrame>
        <p:nvGraphicFramePr>
          <p:cNvPr id="4" name="Table 3">
            <a:extLst>
              <a:ext uri="{FF2B5EF4-FFF2-40B4-BE49-F238E27FC236}">
                <a16:creationId xmlns:a16="http://schemas.microsoft.com/office/drawing/2014/main" id="{6D4505DD-3FB2-D517-18F3-42D815EA17C2}"/>
              </a:ext>
            </a:extLst>
          </p:cNvPr>
          <p:cNvGraphicFramePr>
            <a:graphicFrameLocks noGrp="1"/>
          </p:cNvGraphicFramePr>
          <p:nvPr>
            <p:extLst>
              <p:ext uri="{D42A27DB-BD31-4B8C-83A1-F6EECF244321}">
                <p14:modId xmlns:p14="http://schemas.microsoft.com/office/powerpoint/2010/main" val="2865767014"/>
              </p:ext>
            </p:extLst>
          </p:nvPr>
        </p:nvGraphicFramePr>
        <p:xfrm>
          <a:off x="4038600" y="3704748"/>
          <a:ext cx="10389890" cy="411480"/>
        </p:xfrm>
        <a:graphic>
          <a:graphicData uri="http://schemas.openxmlformats.org/drawingml/2006/table">
            <a:tbl>
              <a:tblPr firstRow="1" bandRow="1">
                <a:tableStyleId>{5C22544A-7EE6-4342-B048-85BDC9FD1C3A}</a:tableStyleId>
              </a:tblPr>
              <a:tblGrid>
                <a:gridCol w="10389890">
                  <a:extLst>
                    <a:ext uri="{9D8B030D-6E8A-4147-A177-3AD203B41FA5}">
                      <a16:colId xmlns:a16="http://schemas.microsoft.com/office/drawing/2014/main" val="2709287584"/>
                    </a:ext>
                  </a:extLst>
                </a:gridCol>
              </a:tblGrid>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100" b="0" u="none" strike="noStrike" cap="none" dirty="0">
                          <a:solidFill>
                            <a:schemeClr val="lt1"/>
                          </a:solidFill>
                        </a:rPr>
                        <a:t>Unpacking the Standard</a:t>
                      </a:r>
                      <a:endParaRPr lang="en-US" sz="2100" b="0" i="0" u="none" strike="noStrike" cap="none" dirty="0">
                        <a:solidFill>
                          <a:schemeClr val="lt1"/>
                        </a:solidFill>
                        <a:latin typeface="Calibri"/>
                        <a:ea typeface="Calibri"/>
                        <a:cs typeface="Calibri"/>
                        <a:sym typeface="Calibri"/>
                      </a:endParaRPr>
                    </a:p>
                  </a:txBody>
                  <a:tcPr>
                    <a:solidFill>
                      <a:srgbClr val="002060"/>
                    </a:solidFill>
                  </a:tcPr>
                </a:tc>
                <a:extLst>
                  <a:ext uri="{0D108BD9-81ED-4DB2-BD59-A6C34878D82A}">
                    <a16:rowId xmlns:a16="http://schemas.microsoft.com/office/drawing/2014/main" val="2326780213"/>
                  </a:ext>
                </a:extLst>
              </a:tr>
            </a:tbl>
          </a:graphicData>
        </a:graphic>
      </p:graphicFrame>
      <p:sp>
        <p:nvSpPr>
          <p:cNvPr id="178" name="Google Shape;178;p43"/>
          <p:cNvSpPr txBox="1"/>
          <p:nvPr/>
        </p:nvSpPr>
        <p:spPr>
          <a:xfrm>
            <a:off x="1754639" y="2348030"/>
            <a:ext cx="1371600" cy="553937"/>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1800"/>
            </a:pPr>
            <a:r>
              <a:rPr lang="en-US" sz="2700" kern="0">
                <a:solidFill>
                  <a:srgbClr val="1B1E3D"/>
                </a:solidFill>
                <a:latin typeface="Libre Franklin Medium"/>
                <a:ea typeface="Libre Franklin Medium"/>
                <a:cs typeface="Libre Franklin Medium"/>
                <a:sym typeface="Libre Franklin Medium"/>
              </a:rPr>
              <a:t>Step 1</a:t>
            </a:r>
            <a:endParaRPr sz="2100" kern="0">
              <a:solidFill>
                <a:srgbClr val="000000"/>
              </a:solidFill>
              <a:latin typeface="Arial"/>
              <a:ea typeface="Arial"/>
              <a:cs typeface="Arial"/>
              <a:sym typeface="Arial"/>
            </a:endParaRPr>
          </a:p>
        </p:txBody>
      </p:sp>
      <p:sp>
        <p:nvSpPr>
          <p:cNvPr id="179" name="Google Shape;179;p43" descr="Indicates that the first column is the standard. " title="Down arrow"/>
          <p:cNvSpPr/>
          <p:nvPr/>
        </p:nvSpPr>
        <p:spPr>
          <a:xfrm>
            <a:off x="2236490" y="2967330"/>
            <a:ext cx="411480" cy="822960"/>
          </a:xfrm>
          <a:prstGeom prst="downArrow">
            <a:avLst>
              <a:gd name="adj1" fmla="val 50000"/>
              <a:gd name="adj2" fmla="val 50000"/>
            </a:avLst>
          </a:prstGeom>
          <a:solidFill>
            <a:schemeClr val="accent1"/>
          </a:solidFill>
          <a:ln>
            <a:noFill/>
          </a:ln>
        </p:spPr>
        <p:txBody>
          <a:bodyPr spcFirstLastPara="1" wrap="square" lIns="137138" tIns="68550" rIns="137138" bIns="68550" anchor="ctr" anchorCtr="0">
            <a:noAutofit/>
          </a:bodyPr>
          <a:lstStyle/>
          <a:p>
            <a:pPr algn="ctr" defTabSz="1371600">
              <a:buClr>
                <a:srgbClr val="000000"/>
              </a:buClr>
              <a:buSzPts val="1800"/>
            </a:pPr>
            <a:endParaRPr sz="2700" kern="0">
              <a:solidFill>
                <a:srgbClr val="FFFFFF"/>
              </a:solidFill>
              <a:latin typeface="Libre Franklin Medium"/>
              <a:ea typeface="Libre Franklin Medium"/>
              <a:cs typeface="Libre Franklin Medium"/>
              <a:sym typeface="Libre Franklin Medium"/>
            </a:endParaRPr>
          </a:p>
        </p:txBody>
      </p:sp>
      <p:sp>
        <p:nvSpPr>
          <p:cNvPr id="180" name="Google Shape;180;p43"/>
          <p:cNvSpPr txBox="1"/>
          <p:nvPr/>
        </p:nvSpPr>
        <p:spPr>
          <a:xfrm>
            <a:off x="5163476" y="2165165"/>
            <a:ext cx="1371600" cy="553937"/>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1800"/>
            </a:pPr>
            <a:r>
              <a:rPr lang="en-US" sz="2700" kern="0" dirty="0">
                <a:solidFill>
                  <a:srgbClr val="1B1E3D"/>
                </a:solidFill>
                <a:latin typeface="Libre Franklin Medium"/>
                <a:ea typeface="Libre Franklin Medium"/>
                <a:cs typeface="Libre Franklin Medium"/>
                <a:sym typeface="Libre Franklin Medium"/>
              </a:rPr>
              <a:t>Step 2</a:t>
            </a:r>
            <a:endParaRPr sz="2100" kern="0" dirty="0">
              <a:solidFill>
                <a:srgbClr val="000000"/>
              </a:solidFill>
              <a:latin typeface="Arial"/>
              <a:ea typeface="Arial"/>
              <a:cs typeface="Arial"/>
              <a:sym typeface="Arial"/>
            </a:endParaRPr>
          </a:p>
        </p:txBody>
      </p:sp>
      <p:sp>
        <p:nvSpPr>
          <p:cNvPr id="182" name="Google Shape;182;p43"/>
          <p:cNvSpPr txBox="1"/>
          <p:nvPr/>
        </p:nvSpPr>
        <p:spPr>
          <a:xfrm>
            <a:off x="8568507" y="7188098"/>
            <a:ext cx="1371600" cy="553937"/>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1800"/>
            </a:pPr>
            <a:r>
              <a:rPr lang="en-US" sz="2700" kern="0">
                <a:solidFill>
                  <a:srgbClr val="1B1E3D"/>
                </a:solidFill>
                <a:latin typeface="Libre Franklin Medium"/>
                <a:ea typeface="Libre Franklin Medium"/>
                <a:cs typeface="Libre Franklin Medium"/>
                <a:sym typeface="Libre Franklin Medium"/>
              </a:rPr>
              <a:t>Step 3</a:t>
            </a:r>
            <a:endParaRPr sz="2100" kern="0">
              <a:solidFill>
                <a:srgbClr val="000000"/>
              </a:solidFill>
              <a:latin typeface="Arial"/>
              <a:ea typeface="Arial"/>
              <a:cs typeface="Arial"/>
              <a:sym typeface="Arial"/>
            </a:endParaRPr>
          </a:p>
        </p:txBody>
      </p:sp>
      <p:sp>
        <p:nvSpPr>
          <p:cNvPr id="181" name="Google Shape;181;p43" descr="Down arrow Step Two&#10;&#10;Indicates that the second step in this chart is to identify What Knowledge/Concepts/ Vocabulary do students need to know to reach this standard?" title="Down arrow Step Two"/>
          <p:cNvSpPr/>
          <p:nvPr/>
        </p:nvSpPr>
        <p:spPr>
          <a:xfrm>
            <a:off x="5643536" y="2861247"/>
            <a:ext cx="411480" cy="822960"/>
          </a:xfrm>
          <a:prstGeom prst="downArrow">
            <a:avLst>
              <a:gd name="adj1" fmla="val 50000"/>
              <a:gd name="adj2" fmla="val 50000"/>
            </a:avLst>
          </a:prstGeom>
          <a:solidFill>
            <a:schemeClr val="accent1"/>
          </a:solidFill>
          <a:ln>
            <a:noFill/>
          </a:ln>
        </p:spPr>
        <p:txBody>
          <a:bodyPr spcFirstLastPara="1" wrap="square" lIns="137138" tIns="68550" rIns="137138" bIns="68550" anchor="ctr" anchorCtr="0">
            <a:noAutofit/>
          </a:bodyPr>
          <a:lstStyle/>
          <a:p>
            <a:pPr algn="ctr" defTabSz="1371600">
              <a:buClr>
                <a:srgbClr val="000000"/>
              </a:buClr>
              <a:buSzPts val="1800"/>
            </a:pPr>
            <a:endParaRPr sz="2700" kern="0">
              <a:solidFill>
                <a:srgbClr val="FFFFFF"/>
              </a:solidFill>
              <a:latin typeface="Libre Franklin Medium"/>
              <a:ea typeface="Libre Franklin Medium"/>
              <a:cs typeface="Libre Franklin Medium"/>
              <a:sym typeface="Libre Franklin Medium"/>
            </a:endParaRPr>
          </a:p>
        </p:txBody>
      </p:sp>
      <p:sp>
        <p:nvSpPr>
          <p:cNvPr id="183" name="Google Shape;183;p43" descr="Indicates that step 3 is identifying what skills do students need to be able to do to reach this standard. &#10;" title="Upward arrow"/>
          <p:cNvSpPr/>
          <p:nvPr/>
        </p:nvSpPr>
        <p:spPr>
          <a:xfrm rot="10800000">
            <a:off x="9048569" y="6284880"/>
            <a:ext cx="411480" cy="822960"/>
          </a:xfrm>
          <a:prstGeom prst="downArrow">
            <a:avLst>
              <a:gd name="adj1" fmla="val 50000"/>
              <a:gd name="adj2" fmla="val 50000"/>
            </a:avLst>
          </a:prstGeom>
          <a:solidFill>
            <a:schemeClr val="accent1"/>
          </a:solidFill>
          <a:ln>
            <a:noFill/>
          </a:ln>
        </p:spPr>
        <p:txBody>
          <a:bodyPr spcFirstLastPara="1" wrap="square" lIns="137138" tIns="68550" rIns="137138" bIns="68550" anchor="ctr" anchorCtr="0">
            <a:noAutofit/>
          </a:bodyPr>
          <a:lstStyle/>
          <a:p>
            <a:pPr algn="ctr" defTabSz="1371600">
              <a:buClr>
                <a:srgbClr val="000000"/>
              </a:buClr>
              <a:buSzPts val="1800"/>
            </a:pPr>
            <a:endParaRPr sz="2700" kern="0">
              <a:solidFill>
                <a:srgbClr val="FFFFFF"/>
              </a:solidFill>
              <a:latin typeface="Libre Franklin Medium"/>
              <a:ea typeface="Libre Franklin Medium"/>
              <a:cs typeface="Libre Franklin Medium"/>
              <a:sym typeface="Libre Franklin Medium"/>
            </a:endParaRPr>
          </a:p>
        </p:txBody>
      </p:sp>
      <p:sp>
        <p:nvSpPr>
          <p:cNvPr id="184" name="Google Shape;184;p43"/>
          <p:cNvSpPr txBox="1"/>
          <p:nvPr/>
        </p:nvSpPr>
        <p:spPr>
          <a:xfrm>
            <a:off x="11981151" y="2259734"/>
            <a:ext cx="1371600" cy="553937"/>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1800"/>
            </a:pPr>
            <a:r>
              <a:rPr lang="en-US" sz="2700" kern="0" dirty="0">
                <a:solidFill>
                  <a:srgbClr val="1B1E3D"/>
                </a:solidFill>
                <a:latin typeface="Libre Franklin Medium"/>
                <a:ea typeface="Libre Franklin Medium"/>
                <a:cs typeface="Libre Franklin Medium"/>
                <a:sym typeface="Libre Franklin Medium"/>
              </a:rPr>
              <a:t>Step 4</a:t>
            </a:r>
            <a:endParaRPr sz="2100" kern="0" dirty="0">
              <a:solidFill>
                <a:srgbClr val="000000"/>
              </a:solidFill>
              <a:latin typeface="Arial"/>
              <a:ea typeface="Arial"/>
              <a:cs typeface="Arial"/>
              <a:sym typeface="Arial"/>
            </a:endParaRPr>
          </a:p>
        </p:txBody>
      </p:sp>
      <p:sp>
        <p:nvSpPr>
          <p:cNvPr id="185" name="Google Shape;185;p43" descr="Indicates that what level of proficiency do students need to be at in order to reach this standard needs to be identified. &#10;" title="Down arrow 4"/>
          <p:cNvSpPr/>
          <p:nvPr/>
        </p:nvSpPr>
        <p:spPr>
          <a:xfrm>
            <a:off x="12461211" y="2866406"/>
            <a:ext cx="411480" cy="822960"/>
          </a:xfrm>
          <a:prstGeom prst="downArrow">
            <a:avLst>
              <a:gd name="adj1" fmla="val 50000"/>
              <a:gd name="adj2" fmla="val 50000"/>
            </a:avLst>
          </a:prstGeom>
          <a:solidFill>
            <a:schemeClr val="accent1"/>
          </a:solidFill>
          <a:ln>
            <a:noFill/>
          </a:ln>
        </p:spPr>
        <p:txBody>
          <a:bodyPr spcFirstLastPara="1" wrap="square" lIns="137138" tIns="68550" rIns="137138" bIns="68550" anchor="ctr" anchorCtr="0">
            <a:noAutofit/>
          </a:bodyPr>
          <a:lstStyle/>
          <a:p>
            <a:pPr algn="ctr" defTabSz="1371600">
              <a:buClr>
                <a:srgbClr val="000000"/>
              </a:buClr>
              <a:buSzPts val="1800"/>
            </a:pPr>
            <a:endParaRPr sz="2700" kern="0">
              <a:solidFill>
                <a:srgbClr val="FFFFFF"/>
              </a:solidFill>
              <a:latin typeface="Libre Franklin Medium"/>
              <a:ea typeface="Libre Franklin Medium"/>
              <a:cs typeface="Libre Franklin Medium"/>
              <a:sym typeface="Libre Franklin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44"/>
          <p:cNvSpPr txBox="1">
            <a:spLocks noGrp="1"/>
          </p:cNvSpPr>
          <p:nvPr>
            <p:ph type="title"/>
          </p:nvPr>
        </p:nvSpPr>
        <p:spPr>
          <a:xfrm>
            <a:off x="144075" y="0"/>
            <a:ext cx="15773400" cy="1988550"/>
          </a:xfrm>
          <a:prstGeom prst="rect">
            <a:avLst/>
          </a:prstGeom>
          <a:noFill/>
          <a:ln>
            <a:noFill/>
          </a:ln>
        </p:spPr>
        <p:txBody>
          <a:bodyPr spcFirstLastPara="1" wrap="square" lIns="137138" tIns="68550" rIns="137138" bIns="68550" anchor="t" anchorCtr="0">
            <a:noAutofit/>
          </a:bodyPr>
          <a:lstStyle/>
          <a:p>
            <a:pPr>
              <a:buClr>
                <a:srgbClr val="072B62"/>
              </a:buClr>
              <a:buSzPts val="4000"/>
            </a:pPr>
            <a:r>
              <a:rPr lang="en-US" sz="6000" dirty="0">
                <a:latin typeface="Franklin Gothic Medium" panose="020B0603020102020204" pitchFamily="34" charset="0"/>
              </a:rPr>
              <a:t>Step 1: List the Standards for Your Grade/Course</a:t>
            </a:r>
            <a:endParaRPr dirty="0">
              <a:latin typeface="Franklin Gothic Medium" panose="020B0603020102020204" pitchFamily="34" charset="0"/>
            </a:endParaRPr>
          </a:p>
        </p:txBody>
      </p:sp>
      <p:sp>
        <p:nvSpPr>
          <p:cNvPr id="192" name="Google Shape;192;p44"/>
          <p:cNvSpPr txBox="1">
            <a:spLocks noGrp="1"/>
          </p:cNvSpPr>
          <p:nvPr>
            <p:ph type="body" idx="1"/>
          </p:nvPr>
        </p:nvSpPr>
        <p:spPr>
          <a:xfrm>
            <a:off x="318317" y="1773714"/>
            <a:ext cx="13783050" cy="1494000"/>
          </a:xfrm>
          <a:prstGeom prst="rect">
            <a:avLst/>
          </a:prstGeom>
          <a:noFill/>
          <a:ln>
            <a:noFill/>
          </a:ln>
        </p:spPr>
        <p:txBody>
          <a:bodyPr spcFirstLastPara="1" wrap="square" lIns="137138" tIns="68550" rIns="137138" bIns="68550" anchor="t" anchorCtr="0">
            <a:normAutofit/>
          </a:bodyPr>
          <a:lstStyle/>
          <a:p>
            <a:pPr marL="0" indent="0">
              <a:spcBef>
                <a:spcPts val="0"/>
              </a:spcBef>
              <a:buSzPts val="2400"/>
              <a:buNone/>
            </a:pPr>
            <a:r>
              <a:rPr lang="en-US" sz="3600" dirty="0">
                <a:latin typeface="Franklin Gothic Book" panose="020B0503020102020204" pitchFamily="34" charset="0"/>
              </a:rPr>
              <a:t>Cut and paste the standards, including the inquiry practices, into the furthest left column of the spreadsheet</a:t>
            </a:r>
            <a:endParaRPr dirty="0">
              <a:latin typeface="Franklin Gothic Book" panose="020B0503020102020204" pitchFamily="34" charset="0"/>
              <a:sym typeface="Libre Franklin"/>
            </a:endParaRPr>
          </a:p>
        </p:txBody>
      </p:sp>
      <p:graphicFrame>
        <p:nvGraphicFramePr>
          <p:cNvPr id="2" name="Table 1">
            <a:extLst>
              <a:ext uri="{FF2B5EF4-FFF2-40B4-BE49-F238E27FC236}">
                <a16:creationId xmlns:a16="http://schemas.microsoft.com/office/drawing/2014/main" id="{615FE8DC-DA41-8CFF-7157-2BC0047D9F19}"/>
              </a:ext>
            </a:extLst>
          </p:cNvPr>
          <p:cNvGraphicFramePr>
            <a:graphicFrameLocks noGrp="1"/>
          </p:cNvGraphicFramePr>
          <p:nvPr>
            <p:extLst>
              <p:ext uri="{D42A27DB-BD31-4B8C-83A1-F6EECF244321}">
                <p14:modId xmlns:p14="http://schemas.microsoft.com/office/powerpoint/2010/main" val="3230713782"/>
              </p:ext>
            </p:extLst>
          </p:nvPr>
        </p:nvGraphicFramePr>
        <p:xfrm>
          <a:off x="4571999" y="3556524"/>
          <a:ext cx="13016343" cy="443976"/>
        </p:xfrm>
        <a:graphic>
          <a:graphicData uri="http://schemas.openxmlformats.org/drawingml/2006/table">
            <a:tbl>
              <a:tblPr firstRow="1" bandRow="1">
                <a:tableStyleId>{5C22544A-7EE6-4342-B048-85BDC9FD1C3A}</a:tableStyleId>
              </a:tblPr>
              <a:tblGrid>
                <a:gridCol w="13016343">
                  <a:extLst>
                    <a:ext uri="{9D8B030D-6E8A-4147-A177-3AD203B41FA5}">
                      <a16:colId xmlns:a16="http://schemas.microsoft.com/office/drawing/2014/main" val="2709287584"/>
                    </a:ext>
                  </a:extLst>
                </a:gridCol>
              </a:tblGrid>
              <a:tr h="44397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100" b="0" u="none" strike="noStrike" cap="none" dirty="0">
                          <a:solidFill>
                            <a:schemeClr val="lt1"/>
                          </a:solidFill>
                        </a:rPr>
                        <a:t>Unpacking the Standard</a:t>
                      </a:r>
                      <a:endParaRPr lang="en-US" sz="2100" b="0" i="0" u="none" strike="noStrike" cap="none" dirty="0">
                        <a:solidFill>
                          <a:schemeClr val="lt1"/>
                        </a:solidFill>
                        <a:latin typeface="Calibri"/>
                        <a:ea typeface="Calibri"/>
                        <a:cs typeface="Calibri"/>
                        <a:sym typeface="Calibri"/>
                      </a:endParaRPr>
                    </a:p>
                  </a:txBody>
                  <a:tcPr>
                    <a:solidFill>
                      <a:srgbClr val="002060"/>
                    </a:solidFill>
                  </a:tcPr>
                </a:tc>
                <a:extLst>
                  <a:ext uri="{0D108BD9-81ED-4DB2-BD59-A6C34878D82A}">
                    <a16:rowId xmlns:a16="http://schemas.microsoft.com/office/drawing/2014/main" val="2326780213"/>
                  </a:ext>
                </a:extLst>
              </a:tr>
            </a:tbl>
          </a:graphicData>
        </a:graphic>
      </p:graphicFrame>
      <p:graphicFrame>
        <p:nvGraphicFramePr>
          <p:cNvPr id="193" name="Google Shape;193;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2675406789"/>
              </p:ext>
            </p:extLst>
          </p:nvPr>
        </p:nvGraphicFramePr>
        <p:xfrm>
          <a:off x="533400" y="4000500"/>
          <a:ext cx="17054943" cy="4274851"/>
        </p:xfrm>
        <a:graphic>
          <a:graphicData uri="http://schemas.openxmlformats.org/drawingml/2006/table">
            <a:tbl>
              <a:tblPr firstRow="1">
                <a:noFill/>
              </a:tblPr>
              <a:tblGrid>
                <a:gridCol w="3964224">
                  <a:extLst>
                    <a:ext uri="{9D8B030D-6E8A-4147-A177-3AD203B41FA5}">
                      <a16:colId xmlns:a16="http://schemas.microsoft.com/office/drawing/2014/main" val="20000"/>
                    </a:ext>
                  </a:extLst>
                </a:gridCol>
                <a:gridCol w="4276641">
                  <a:extLst>
                    <a:ext uri="{9D8B030D-6E8A-4147-A177-3AD203B41FA5}">
                      <a16:colId xmlns:a16="http://schemas.microsoft.com/office/drawing/2014/main" val="20001"/>
                    </a:ext>
                  </a:extLst>
                </a:gridCol>
                <a:gridCol w="4411829">
                  <a:extLst>
                    <a:ext uri="{9D8B030D-6E8A-4147-A177-3AD203B41FA5}">
                      <a16:colId xmlns:a16="http://schemas.microsoft.com/office/drawing/2014/main" val="20002"/>
                    </a:ext>
                  </a:extLst>
                </a:gridCol>
                <a:gridCol w="4402249">
                  <a:extLst>
                    <a:ext uri="{9D8B030D-6E8A-4147-A177-3AD203B41FA5}">
                      <a16:colId xmlns:a16="http://schemas.microsoft.com/office/drawing/2014/main" val="20003"/>
                    </a:ext>
                  </a:extLst>
                </a:gridCol>
              </a:tblGrid>
              <a:tr h="1044043">
                <a:tc>
                  <a:txBody>
                    <a:bodyPr/>
                    <a:lstStyle/>
                    <a:p>
                      <a:pPr>
                        <a:lnSpc>
                          <a:spcPct val="150000"/>
                        </a:lnSpc>
                      </a:pPr>
                      <a:r>
                        <a:rPr lang="en-US" dirty="0">
                          <a:solidFill>
                            <a:schemeClr val="bg1"/>
                          </a:solidFill>
                        </a:rPr>
                        <a:t>Standard</a:t>
                      </a:r>
                    </a:p>
                  </a:txBody>
                  <a:tcPr anchor="ctr">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dirty="0">
                          <a:solidFill>
                            <a:schemeClr val="lt1"/>
                          </a:solidFill>
                        </a:rPr>
                        <a:t>What Knowledge/Concepts/ Vocabulary do students need to know to reach this standard?</a:t>
                      </a:r>
                      <a:endParaRPr sz="2100" b="1" i="0" u="none" strike="noStrike" cap="none" dirty="0">
                        <a:solidFill>
                          <a:schemeClr val="lt1"/>
                        </a:solidFill>
                        <a:latin typeface="Calibri"/>
                        <a:ea typeface="Calibri"/>
                        <a:cs typeface="Calibri"/>
                        <a:sym typeface="Calibri"/>
                      </a:endParaRPr>
                    </a:p>
                  </a:txBody>
                  <a:tcPr marL="68588" marR="68588" marT="68588" marB="68588"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dirty="0">
                          <a:solidFill>
                            <a:schemeClr val="lt1"/>
                          </a:solidFill>
                        </a:rPr>
                        <a:t>What skills do students need to be able to do to reach this standard?   </a:t>
                      </a:r>
                      <a:endParaRPr sz="2100" b="1" i="0" u="none" strike="noStrike" cap="none" dirty="0">
                        <a:solidFill>
                          <a:schemeClr val="lt1"/>
                        </a:solidFill>
                        <a:latin typeface="Calibri"/>
                        <a:ea typeface="Calibri"/>
                        <a:cs typeface="Calibri"/>
                        <a:sym typeface="Calibri"/>
                      </a:endParaRPr>
                    </a:p>
                  </a:txBody>
                  <a:tcPr marL="68588" marR="68588" marT="68588" marB="68588"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dirty="0">
                          <a:solidFill>
                            <a:schemeClr val="lt1"/>
                          </a:solidFill>
                        </a:rPr>
                        <a:t>What level of proficiency do students need to be at in order to reach this standard? </a:t>
                      </a:r>
                      <a:endParaRPr sz="1800" b="0" i="0" u="none" strike="noStrike" cap="none" dirty="0">
                        <a:solidFill>
                          <a:schemeClr val="lt1"/>
                        </a:solidFill>
                        <a:latin typeface="Calibri"/>
                        <a:ea typeface="Calibri"/>
                        <a:cs typeface="Calibri"/>
                        <a:sym typeface="Calibri"/>
                      </a:endParaRPr>
                    </a:p>
                  </a:txBody>
                  <a:tcPr marL="68588" marR="68588" marT="68588" marB="68588"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extLst>
                  <a:ext uri="{0D108BD9-81ED-4DB2-BD59-A6C34878D82A}">
                    <a16:rowId xmlns:a16="http://schemas.microsoft.com/office/drawing/2014/main" val="10001"/>
                  </a:ext>
                </a:extLst>
              </a:tr>
              <a:tr h="317755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2900" b="1" dirty="0">
                          <a:solidFill>
                            <a:srgbClr val="3F3F3F"/>
                          </a:solidFill>
                        </a:rPr>
                        <a:t>2.E.KE.1 Provide examples of each of the factors of production in Kentucky. </a:t>
                      </a:r>
                      <a:endParaRPr sz="2900" b="1"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2900" b="1" dirty="0">
                        <a:solidFill>
                          <a:srgbClr val="3F3F3F"/>
                        </a:solidFill>
                      </a:endParaRPr>
                    </a:p>
                  </a:txBody>
                  <a:tcPr marL="68588" marR="68588" marT="68588" marB="68588"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2100" b="1" i="0" u="none" strike="noStrike" cap="none" dirty="0">
                        <a:solidFill>
                          <a:schemeClr val="lt1"/>
                        </a:solidFill>
                        <a:latin typeface="Calibri"/>
                        <a:ea typeface="Calibri"/>
                        <a:cs typeface="Calibri"/>
                        <a:sym typeface="Calibri"/>
                      </a:endParaRPr>
                    </a:p>
                  </a:txBody>
                  <a:tcPr marL="68588" marR="68588" marT="68588" marB="68588"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2100" b="1" i="0" u="none" strike="noStrike" cap="none">
                        <a:solidFill>
                          <a:schemeClr val="lt1"/>
                        </a:solidFill>
                        <a:latin typeface="Calibri"/>
                        <a:ea typeface="Calibri"/>
                        <a:cs typeface="Calibri"/>
                        <a:sym typeface="Calibri"/>
                      </a:endParaRPr>
                    </a:p>
                  </a:txBody>
                  <a:tcPr marL="68588" marR="68588" marT="68588" marB="68588"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800" b="0" i="0" u="none" strike="noStrike" cap="none" dirty="0">
                        <a:solidFill>
                          <a:schemeClr val="lt1"/>
                        </a:solidFill>
                        <a:latin typeface="Calibri"/>
                        <a:ea typeface="Calibri"/>
                        <a:cs typeface="Calibri"/>
                        <a:sym typeface="Calibri"/>
                      </a:endParaRPr>
                    </a:p>
                  </a:txBody>
                  <a:tcPr marL="68588" marR="68588" marT="68588" marB="68588"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5"/>
          <p:cNvSpPr txBox="1">
            <a:spLocks noGrp="1"/>
          </p:cNvSpPr>
          <p:nvPr>
            <p:ph type="title"/>
          </p:nvPr>
        </p:nvSpPr>
        <p:spPr>
          <a:xfrm>
            <a:off x="400050" y="385538"/>
            <a:ext cx="17617050" cy="1981350"/>
          </a:xfrm>
          <a:prstGeom prst="rect">
            <a:avLst/>
          </a:prstGeom>
          <a:noFill/>
          <a:ln>
            <a:noFill/>
          </a:ln>
        </p:spPr>
        <p:txBody>
          <a:bodyPr spcFirstLastPara="1" wrap="square" lIns="137138" tIns="68550" rIns="137138" bIns="68550" anchor="t" anchorCtr="0">
            <a:normAutofit/>
          </a:bodyPr>
          <a:lstStyle/>
          <a:p>
            <a:pPr>
              <a:buClr>
                <a:srgbClr val="072B62"/>
              </a:buClr>
              <a:buSzPts val="4400"/>
            </a:pPr>
            <a:r>
              <a:rPr lang="en-US" sz="5400" dirty="0">
                <a:latin typeface="Franklin Gothic Medium" panose="020B0603020102020204" pitchFamily="34" charset="0"/>
              </a:rPr>
              <a:t>Step 2: What Knowledge, Concepts, Vocabulary Will They Need to Master?</a:t>
            </a:r>
            <a:endParaRPr sz="5400" dirty="0">
              <a:latin typeface="Franklin Gothic Medium" panose="020B0603020102020204" pitchFamily="34" charset="0"/>
            </a:endParaRPr>
          </a:p>
        </p:txBody>
      </p:sp>
      <p:sp>
        <p:nvSpPr>
          <p:cNvPr id="200" name="Google Shape;200;p45"/>
          <p:cNvSpPr txBox="1">
            <a:spLocks noGrp="1"/>
          </p:cNvSpPr>
          <p:nvPr>
            <p:ph type="body" idx="1"/>
          </p:nvPr>
        </p:nvSpPr>
        <p:spPr>
          <a:xfrm>
            <a:off x="1257300" y="2214675"/>
            <a:ext cx="15773400" cy="6526800"/>
          </a:xfrm>
          <a:prstGeom prst="rect">
            <a:avLst/>
          </a:prstGeom>
          <a:noFill/>
          <a:ln>
            <a:noFill/>
          </a:ln>
        </p:spPr>
        <p:txBody>
          <a:bodyPr spcFirstLastPara="1" wrap="square" lIns="137138" tIns="68550" rIns="137138" bIns="68550" anchor="t" anchorCtr="0">
            <a:normAutofit/>
          </a:bodyPr>
          <a:lstStyle/>
          <a:p>
            <a:pPr marL="514350" indent="-514350">
              <a:spcBef>
                <a:spcPts val="0"/>
              </a:spcBef>
              <a:buSzPts val="2400"/>
            </a:pPr>
            <a:r>
              <a:rPr lang="en-US" sz="3600" dirty="0">
                <a:latin typeface="Libre Franklin"/>
                <a:ea typeface="Libre Franklin"/>
                <a:cs typeface="Libre Franklin"/>
                <a:sym typeface="Libre Franklin"/>
              </a:rPr>
              <a:t>Closely look at each standard and identify the Knowledge/Concepts/Vocabulary</a:t>
            </a:r>
            <a:endParaRPr sz="6000" dirty="0"/>
          </a:p>
          <a:p>
            <a:pPr marL="514350" indent="-514350">
              <a:spcBef>
                <a:spcPts val="1050"/>
              </a:spcBef>
              <a:buSzPts val="2400"/>
            </a:pPr>
            <a:r>
              <a:rPr lang="en-US" sz="3600" dirty="0">
                <a:latin typeface="Libre Franklin"/>
                <a:ea typeface="Libre Franklin"/>
                <a:cs typeface="Libre Franklin"/>
                <a:sym typeface="Libre Franklin"/>
              </a:rPr>
              <a:t>The </a:t>
            </a:r>
            <a:r>
              <a:rPr lang="en-US" sz="3600" i="1" dirty="0">
                <a:latin typeface="Libre Franklin"/>
                <a:ea typeface="Libre Franklin"/>
                <a:cs typeface="Libre Franklin"/>
                <a:sym typeface="Libre Franklin"/>
              </a:rPr>
              <a:t>“what”</a:t>
            </a:r>
            <a:r>
              <a:rPr lang="en-US" sz="3600" dirty="0">
                <a:latin typeface="Libre Franklin"/>
                <a:ea typeface="Libre Franklin"/>
                <a:cs typeface="Libre Franklin"/>
                <a:sym typeface="Libre Franklin"/>
              </a:rPr>
              <a:t> that students should learn</a:t>
            </a:r>
            <a:r>
              <a:rPr lang="en-US" sz="1800" b="0" i="0" u="none" strike="noStrike" dirty="0">
                <a:solidFill>
                  <a:srgbClr val="FFFFFF"/>
                </a:solidFill>
                <a:effectLst/>
                <a:latin typeface="Arial" panose="020B0604020202020204" pitchFamily="34" charset="0"/>
              </a:rPr>
              <a:t> the Standard</a:t>
            </a:r>
            <a:endParaRPr lang="en-US" sz="1800" b="0" i="0" u="none" strike="noStrike" dirty="0">
              <a:effectLst/>
              <a:latin typeface="Arial" panose="020B0604020202020204" pitchFamily="34" charset="0"/>
            </a:endParaRPr>
          </a:p>
          <a:p>
            <a:pPr marL="514350" indent="-514350">
              <a:spcBef>
                <a:spcPts val="1050"/>
              </a:spcBef>
              <a:buSzPts val="2400"/>
            </a:pPr>
            <a:endParaRPr sz="6000" dirty="0"/>
          </a:p>
          <a:p>
            <a:pPr marL="514350" indent="-247650">
              <a:spcBef>
                <a:spcPts val="1500"/>
              </a:spcBef>
              <a:buSzPts val="2800"/>
              <a:buNone/>
            </a:pPr>
            <a:endParaRPr sz="4200" dirty="0"/>
          </a:p>
        </p:txBody>
      </p:sp>
      <p:graphicFrame>
        <p:nvGraphicFramePr>
          <p:cNvPr id="3" name="Table 2">
            <a:extLst>
              <a:ext uri="{FF2B5EF4-FFF2-40B4-BE49-F238E27FC236}">
                <a16:creationId xmlns:a16="http://schemas.microsoft.com/office/drawing/2014/main" id="{ED0389B7-A0A3-C204-CC96-F57BE51B726C}"/>
              </a:ext>
            </a:extLst>
          </p:cNvPr>
          <p:cNvGraphicFramePr>
            <a:graphicFrameLocks noGrp="1"/>
          </p:cNvGraphicFramePr>
          <p:nvPr>
            <p:extLst>
              <p:ext uri="{D42A27DB-BD31-4B8C-83A1-F6EECF244321}">
                <p14:modId xmlns:p14="http://schemas.microsoft.com/office/powerpoint/2010/main" val="2335009406"/>
              </p:ext>
            </p:extLst>
          </p:nvPr>
        </p:nvGraphicFramePr>
        <p:xfrm>
          <a:off x="4571999" y="3868100"/>
          <a:ext cx="13099471" cy="411480"/>
        </p:xfrm>
        <a:graphic>
          <a:graphicData uri="http://schemas.openxmlformats.org/drawingml/2006/table">
            <a:tbl>
              <a:tblPr firstRow="1" bandRow="1">
                <a:tableStyleId>{5C22544A-7EE6-4342-B048-85BDC9FD1C3A}</a:tableStyleId>
              </a:tblPr>
              <a:tblGrid>
                <a:gridCol w="13099471">
                  <a:extLst>
                    <a:ext uri="{9D8B030D-6E8A-4147-A177-3AD203B41FA5}">
                      <a16:colId xmlns:a16="http://schemas.microsoft.com/office/drawing/2014/main" val="2709287584"/>
                    </a:ext>
                  </a:extLst>
                </a:gridCol>
              </a:tblGrid>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100" b="0" u="none" strike="noStrike" cap="none" dirty="0">
                          <a:solidFill>
                            <a:schemeClr val="lt1"/>
                          </a:solidFill>
                        </a:rPr>
                        <a:t>Unpacking the Standard</a:t>
                      </a:r>
                      <a:endParaRPr lang="en-US" sz="2100" b="0" i="0" u="none" strike="noStrike" cap="none" dirty="0">
                        <a:solidFill>
                          <a:schemeClr val="lt1"/>
                        </a:solidFill>
                        <a:latin typeface="Calibri"/>
                        <a:ea typeface="Calibri"/>
                        <a:cs typeface="Calibri"/>
                        <a:sym typeface="Calibri"/>
                      </a:endParaRPr>
                    </a:p>
                  </a:txBody>
                  <a:tcPr>
                    <a:solidFill>
                      <a:srgbClr val="002060"/>
                    </a:solidFill>
                  </a:tcPr>
                </a:tc>
                <a:extLst>
                  <a:ext uri="{0D108BD9-81ED-4DB2-BD59-A6C34878D82A}">
                    <a16:rowId xmlns:a16="http://schemas.microsoft.com/office/drawing/2014/main" val="2326780213"/>
                  </a:ext>
                </a:extLst>
              </a:tr>
            </a:tbl>
          </a:graphicData>
        </a:graphic>
      </p:graphicFrame>
      <p:graphicFrame>
        <p:nvGraphicFramePr>
          <p:cNvPr id="6" name="Table 5">
            <a:extLst>
              <a:ext uri="{FF2B5EF4-FFF2-40B4-BE49-F238E27FC236}">
                <a16:creationId xmlns:a16="http://schemas.microsoft.com/office/drawing/2014/main" id="{B9D8CE74-77E5-9850-752E-6EA96F25BBDD}"/>
              </a:ext>
            </a:extLst>
          </p:cNvPr>
          <p:cNvGraphicFramePr>
            <a:graphicFrameLocks noGrp="1"/>
          </p:cNvGraphicFramePr>
          <p:nvPr>
            <p:extLst>
              <p:ext uri="{D42A27DB-BD31-4B8C-83A1-F6EECF244321}">
                <p14:modId xmlns:p14="http://schemas.microsoft.com/office/powerpoint/2010/main" val="2213770625"/>
              </p:ext>
            </p:extLst>
          </p:nvPr>
        </p:nvGraphicFramePr>
        <p:xfrm>
          <a:off x="616528" y="4279580"/>
          <a:ext cx="17054943" cy="4274851"/>
        </p:xfrm>
        <a:graphic>
          <a:graphicData uri="http://schemas.openxmlformats.org/drawingml/2006/table">
            <a:tbl>
              <a:tblPr firstRow="1">
                <a:noFill/>
              </a:tblPr>
              <a:tblGrid>
                <a:gridCol w="3964224">
                  <a:extLst>
                    <a:ext uri="{9D8B030D-6E8A-4147-A177-3AD203B41FA5}">
                      <a16:colId xmlns:a16="http://schemas.microsoft.com/office/drawing/2014/main" val="1552584570"/>
                    </a:ext>
                  </a:extLst>
                </a:gridCol>
                <a:gridCol w="4276641">
                  <a:extLst>
                    <a:ext uri="{9D8B030D-6E8A-4147-A177-3AD203B41FA5}">
                      <a16:colId xmlns:a16="http://schemas.microsoft.com/office/drawing/2014/main" val="1744121043"/>
                    </a:ext>
                  </a:extLst>
                </a:gridCol>
                <a:gridCol w="4411829">
                  <a:extLst>
                    <a:ext uri="{9D8B030D-6E8A-4147-A177-3AD203B41FA5}">
                      <a16:colId xmlns:a16="http://schemas.microsoft.com/office/drawing/2014/main" val="2065042342"/>
                    </a:ext>
                  </a:extLst>
                </a:gridCol>
                <a:gridCol w="4402249">
                  <a:extLst>
                    <a:ext uri="{9D8B030D-6E8A-4147-A177-3AD203B41FA5}">
                      <a16:colId xmlns:a16="http://schemas.microsoft.com/office/drawing/2014/main" val="4027852849"/>
                    </a:ext>
                  </a:extLst>
                </a:gridCol>
              </a:tblGrid>
              <a:tr h="0">
                <a:tc>
                  <a:txBody>
                    <a:bodyPr/>
                    <a:lstStyle/>
                    <a:p>
                      <a:pPr>
                        <a:lnSpc>
                          <a:spcPct val="150000"/>
                        </a:lnSpc>
                      </a:pPr>
                      <a:r>
                        <a:rPr lang="en-US" dirty="0">
                          <a:solidFill>
                            <a:schemeClr val="bg1"/>
                          </a:solidFill>
                        </a:rPr>
                        <a:t>Standard</a:t>
                      </a:r>
                    </a:p>
                  </a:txBody>
                  <a:tcPr anchor="ctr">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dirty="0">
                          <a:solidFill>
                            <a:schemeClr val="lt1"/>
                          </a:solidFill>
                        </a:rPr>
                        <a:t>What Knowledge/Concepts/ Vocabulary do students need to know to reach this standard?</a:t>
                      </a:r>
                      <a:endParaRPr sz="2100" b="1" i="0" u="none" strike="noStrike" cap="none" dirty="0">
                        <a:solidFill>
                          <a:schemeClr val="lt1"/>
                        </a:solidFill>
                        <a:latin typeface="Calibri"/>
                        <a:ea typeface="Calibri"/>
                        <a:cs typeface="Calibri"/>
                        <a:sym typeface="Calibri"/>
                      </a:endParaRPr>
                    </a:p>
                  </a:txBody>
                  <a:tcPr marL="68588" marR="68588" marT="68588" marB="68588"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dirty="0">
                          <a:solidFill>
                            <a:schemeClr val="lt1"/>
                          </a:solidFill>
                        </a:rPr>
                        <a:t>What skills do students need to be able to do to reach this standard?   </a:t>
                      </a:r>
                      <a:endParaRPr sz="2100" b="1" i="0" u="none" strike="noStrike" cap="none" dirty="0">
                        <a:solidFill>
                          <a:schemeClr val="lt1"/>
                        </a:solidFill>
                        <a:latin typeface="Calibri"/>
                        <a:ea typeface="Calibri"/>
                        <a:cs typeface="Calibri"/>
                        <a:sym typeface="Calibri"/>
                      </a:endParaRPr>
                    </a:p>
                  </a:txBody>
                  <a:tcPr marL="68588" marR="68588" marT="68588" marB="68588"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dirty="0">
                          <a:solidFill>
                            <a:schemeClr val="lt1"/>
                          </a:solidFill>
                        </a:rPr>
                        <a:t>What level of proficiency do students need to be at in order to reach this standard? </a:t>
                      </a:r>
                      <a:endParaRPr sz="1800" b="0" i="0" u="none" strike="noStrike" cap="none" dirty="0">
                        <a:solidFill>
                          <a:schemeClr val="lt1"/>
                        </a:solidFill>
                        <a:latin typeface="Calibri"/>
                        <a:ea typeface="Calibri"/>
                        <a:cs typeface="Calibri"/>
                        <a:sym typeface="Calibri"/>
                      </a:endParaRPr>
                    </a:p>
                  </a:txBody>
                  <a:tcPr marL="68588" marR="68588" marT="68588" marB="68588"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extLst>
                  <a:ext uri="{0D108BD9-81ED-4DB2-BD59-A6C34878D82A}">
                    <a16:rowId xmlns:a16="http://schemas.microsoft.com/office/drawing/2014/main" val="1327422276"/>
                  </a:ext>
                </a:extLst>
              </a:tr>
              <a:tr h="317755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2900" b="1" dirty="0">
                          <a:solidFill>
                            <a:srgbClr val="3F3F3F"/>
                          </a:solidFill>
                        </a:rPr>
                        <a:t>2.E.KE.1 Provide examples of each of the factors of production in Kentucky. </a:t>
                      </a:r>
                      <a:endParaRPr sz="2900" b="1"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2900" b="1" dirty="0">
                        <a:solidFill>
                          <a:srgbClr val="3F3F3F"/>
                        </a:solidFill>
                      </a:endParaRPr>
                    </a:p>
                  </a:txBody>
                  <a:tcPr marL="68588" marR="68588" marT="68588" marB="68588"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3200" b="1" dirty="0">
                          <a:latin typeface="Calibri"/>
                          <a:ea typeface="Calibri"/>
                          <a:cs typeface="Calibri"/>
                          <a:sym typeface="Calibri"/>
                        </a:rPr>
                        <a:t>factors of production in Kentucky</a:t>
                      </a:r>
                      <a:endParaRPr lang="en-US" sz="3200" b="1" i="0" u="none" strike="noStrike" cap="none" dirty="0">
                        <a:latin typeface="Calibri"/>
                        <a:ea typeface="Calibri"/>
                        <a:cs typeface="Calibri"/>
                        <a:sym typeface="Calibri"/>
                      </a:endParaRPr>
                    </a:p>
                  </a:txBody>
                  <a:tcPr marL="68588" marR="68588" marT="68588" marB="68588"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2100" b="1" i="0" u="none" strike="noStrike" cap="none">
                        <a:solidFill>
                          <a:schemeClr val="lt1"/>
                        </a:solidFill>
                        <a:latin typeface="Calibri"/>
                        <a:ea typeface="Calibri"/>
                        <a:cs typeface="Calibri"/>
                        <a:sym typeface="Calibri"/>
                      </a:endParaRPr>
                    </a:p>
                  </a:txBody>
                  <a:tcPr marL="68588" marR="68588" marT="68588" marB="68588"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800" b="0" i="0" u="none" strike="noStrike" cap="none" dirty="0">
                        <a:solidFill>
                          <a:schemeClr val="lt1"/>
                        </a:solidFill>
                        <a:latin typeface="Calibri"/>
                        <a:ea typeface="Calibri"/>
                        <a:cs typeface="Calibri"/>
                        <a:sym typeface="Calibri"/>
                      </a:endParaRPr>
                    </a:p>
                  </a:txBody>
                  <a:tcPr marL="68588" marR="68588" marT="68588" marB="68588"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3262940516"/>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6"/>
          <p:cNvSpPr txBox="1">
            <a:spLocks noGrp="1"/>
          </p:cNvSpPr>
          <p:nvPr>
            <p:ph type="title"/>
          </p:nvPr>
        </p:nvSpPr>
        <p:spPr>
          <a:xfrm>
            <a:off x="228600" y="114300"/>
            <a:ext cx="17453903" cy="1981200"/>
          </a:xfrm>
          <a:prstGeom prst="rect">
            <a:avLst/>
          </a:prstGeom>
          <a:noFill/>
          <a:ln>
            <a:noFill/>
          </a:ln>
        </p:spPr>
        <p:txBody>
          <a:bodyPr spcFirstLastPara="1" wrap="square" lIns="137138" tIns="68550" rIns="137138" bIns="68550" anchor="t" anchorCtr="0">
            <a:normAutofit/>
          </a:bodyPr>
          <a:lstStyle/>
          <a:p>
            <a:pPr>
              <a:buClr>
                <a:srgbClr val="072B62"/>
              </a:buClr>
              <a:buSzPts val="4400"/>
            </a:pPr>
            <a:r>
              <a:rPr lang="en-US" sz="5400" dirty="0">
                <a:latin typeface="Franklin Gothic Medium" panose="020B0603020102020204" pitchFamily="34" charset="0"/>
              </a:rPr>
              <a:t>Step 2: What Knowledge, Concepts, Vocabulary Will They Need to Master?</a:t>
            </a:r>
            <a:endParaRPr sz="5400" dirty="0">
              <a:latin typeface="Franklin Gothic Medium" panose="020B0603020102020204" pitchFamily="34" charset="0"/>
            </a:endParaRPr>
          </a:p>
        </p:txBody>
      </p:sp>
      <p:sp>
        <p:nvSpPr>
          <p:cNvPr id="207" name="Google Shape;207;p46"/>
          <p:cNvSpPr txBox="1"/>
          <p:nvPr/>
        </p:nvSpPr>
        <p:spPr>
          <a:xfrm>
            <a:off x="186300" y="1467450"/>
            <a:ext cx="17873100" cy="7352100"/>
          </a:xfrm>
          <a:prstGeom prst="rect">
            <a:avLst/>
          </a:prstGeom>
          <a:noFill/>
          <a:ln>
            <a:noFill/>
          </a:ln>
        </p:spPr>
        <p:txBody>
          <a:bodyPr spcFirstLastPara="1" wrap="square" lIns="137138" tIns="68550" rIns="137138" bIns="68550" anchor="t" anchorCtr="0">
            <a:normAutofit/>
          </a:bodyPr>
          <a:lstStyle/>
          <a:p>
            <a:pPr marL="685800" indent="-685800" defTabSz="1371600">
              <a:buClr>
                <a:srgbClr val="262626"/>
              </a:buClr>
              <a:buSzPts val="2800"/>
              <a:buFont typeface="Arial"/>
              <a:buChar char="•"/>
            </a:pPr>
            <a:r>
              <a:rPr lang="en-US" sz="4200" kern="0" dirty="0">
                <a:solidFill>
                  <a:srgbClr val="262626"/>
                </a:solidFill>
                <a:latin typeface="Franklin Gothic Book" panose="020B0503020102020204" pitchFamily="34" charset="0"/>
                <a:ea typeface="Libre Franklin"/>
                <a:cs typeface="Libre Franklin"/>
                <a:sym typeface="Libre Franklin"/>
              </a:rPr>
              <a:t>Teachers can use the disciplinary clarifications to determine the Knowledge/Concepts/Vocabulary.  </a:t>
            </a:r>
            <a:endParaRPr sz="4200" kern="0" dirty="0">
              <a:solidFill>
                <a:srgbClr val="262626"/>
              </a:solidFill>
              <a:latin typeface="Franklin Gothic Book" panose="020B0503020102020204" pitchFamily="34" charset="0"/>
              <a:ea typeface="Libre Franklin"/>
              <a:cs typeface="Libre Franklin"/>
              <a:sym typeface="Libre Franklin"/>
            </a:endParaRPr>
          </a:p>
          <a:p>
            <a:pPr marL="1114425" lvl="1" indent="-428625" defTabSz="1371600">
              <a:spcBef>
                <a:spcPts val="1500"/>
              </a:spcBef>
              <a:buClr>
                <a:srgbClr val="262626"/>
              </a:buClr>
              <a:buSzPts val="1920"/>
              <a:buFont typeface="Calibri"/>
              <a:buChar char="●"/>
            </a:pPr>
            <a:r>
              <a:rPr lang="en-US" sz="4200" kern="0" dirty="0">
                <a:solidFill>
                  <a:srgbClr val="262626"/>
                </a:solidFill>
                <a:latin typeface="Franklin Gothic Book" panose="020B0503020102020204" pitchFamily="34" charset="0"/>
                <a:ea typeface="Libre Franklin"/>
                <a:cs typeface="Libre Franklin"/>
                <a:sym typeface="Libre Franklin"/>
              </a:rPr>
              <a:t>The disciplinary clarifications for Grade 2 begin on page 51 of the </a:t>
            </a:r>
            <a:r>
              <a:rPr lang="en-US" sz="4200" i="1" kern="0" dirty="0">
                <a:solidFill>
                  <a:srgbClr val="262626"/>
                </a:solidFill>
                <a:latin typeface="Franklin Gothic Book" panose="020B0503020102020204" pitchFamily="34" charset="0"/>
                <a:ea typeface="Libre Franklin"/>
                <a:cs typeface="Libre Franklin"/>
                <a:sym typeface="Libre Franklin"/>
              </a:rPr>
              <a:t>KAS for Social Studies</a:t>
            </a:r>
            <a:r>
              <a:rPr lang="en-US" sz="4200" kern="0" dirty="0">
                <a:solidFill>
                  <a:srgbClr val="262626"/>
                </a:solidFill>
                <a:latin typeface="Franklin Gothic Book" panose="020B0503020102020204" pitchFamily="34" charset="0"/>
                <a:ea typeface="Libre Franklin"/>
                <a:cs typeface="Libre Franklin"/>
                <a:sym typeface="Libre Franklin"/>
              </a:rPr>
              <a:t>.</a:t>
            </a:r>
            <a:endParaRPr sz="4200" kern="0" dirty="0">
              <a:solidFill>
                <a:srgbClr val="595959"/>
              </a:solidFill>
              <a:latin typeface="Franklin Gothic Book" panose="020B0503020102020204" pitchFamily="34" charset="0"/>
              <a:ea typeface="Libre Franklin"/>
              <a:cs typeface="Libre Franklin"/>
              <a:sym typeface="Libre Franklin"/>
            </a:endParaRPr>
          </a:p>
          <a:p>
            <a:pPr marL="514350" indent="-247650" defTabSz="1371600">
              <a:spcBef>
                <a:spcPts val="1500"/>
              </a:spcBef>
              <a:buClr>
                <a:srgbClr val="D2BD24"/>
              </a:buClr>
              <a:buSzPts val="2800"/>
            </a:pPr>
            <a:endParaRPr sz="4200" kern="0" dirty="0">
              <a:solidFill>
                <a:srgbClr val="3F3F3F"/>
              </a:solidFill>
              <a:latin typeface="Libre Franklin Medium"/>
              <a:ea typeface="Libre Franklin Medium"/>
              <a:cs typeface="Libre Franklin Medium"/>
              <a:sym typeface="Libre Franklin Medium"/>
            </a:endParaRPr>
          </a:p>
        </p:txBody>
      </p:sp>
      <p:graphicFrame>
        <p:nvGraphicFramePr>
          <p:cNvPr id="208" name="Google Shape;208;p46"/>
          <p:cNvGraphicFramePr/>
          <p:nvPr>
            <p:extLst>
              <p:ext uri="{D42A27DB-BD31-4B8C-83A1-F6EECF244321}">
                <p14:modId xmlns:p14="http://schemas.microsoft.com/office/powerpoint/2010/main" val="1052660815"/>
              </p:ext>
            </p:extLst>
          </p:nvPr>
        </p:nvGraphicFramePr>
        <p:xfrm>
          <a:off x="649011" y="4398860"/>
          <a:ext cx="17223975" cy="5896743"/>
        </p:xfrm>
        <a:graphic>
          <a:graphicData uri="http://schemas.openxmlformats.org/drawingml/2006/table">
            <a:tbl>
              <a:tblPr firstRow="1">
                <a:noFill/>
              </a:tblPr>
              <a:tblGrid>
                <a:gridCol w="4385602">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8723573">
                  <a:extLst>
                    <a:ext uri="{9D8B030D-6E8A-4147-A177-3AD203B41FA5}">
                      <a16:colId xmlns:a16="http://schemas.microsoft.com/office/drawing/2014/main" val="20002"/>
                    </a:ext>
                  </a:extLst>
                </a:gridCol>
              </a:tblGrid>
              <a:tr h="1177654">
                <a:tc>
                  <a:txBody>
                    <a:bodyPr/>
                    <a:lstStyle/>
                    <a:p>
                      <a:pPr marL="0" lvl="0" indent="0" algn="l" rtl="0">
                        <a:spcBef>
                          <a:spcPts val="0"/>
                        </a:spcBef>
                        <a:spcAft>
                          <a:spcPts val="0"/>
                        </a:spcAft>
                        <a:buNone/>
                      </a:pPr>
                      <a:r>
                        <a:rPr lang="en-US" sz="3200" b="1"/>
                        <a:t>Concepts and Practices</a:t>
                      </a:r>
                      <a:endParaRPr sz="3200" b="1"/>
                    </a:p>
                  </a:txBody>
                  <a:tcPr marL="137138" marR="137138" marT="137138" marB="137138">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7B7B7"/>
                    </a:solidFill>
                  </a:tcPr>
                </a:tc>
                <a:tc>
                  <a:txBody>
                    <a:bodyPr/>
                    <a:lstStyle/>
                    <a:p>
                      <a:pPr marL="0" lvl="0" indent="0" algn="l" rtl="0">
                        <a:spcBef>
                          <a:spcPts val="0"/>
                        </a:spcBef>
                        <a:spcAft>
                          <a:spcPts val="0"/>
                        </a:spcAft>
                        <a:buNone/>
                      </a:pPr>
                      <a:r>
                        <a:rPr lang="en-US" sz="3200" b="1"/>
                        <a:t>Standard</a:t>
                      </a:r>
                      <a:endParaRPr sz="3200" b="1"/>
                    </a:p>
                  </a:txBody>
                  <a:tcPr marL="137138" marR="137138" marT="137138" marB="137138">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7B7B7"/>
                    </a:solidFill>
                  </a:tcPr>
                </a:tc>
                <a:tc>
                  <a:txBody>
                    <a:bodyPr/>
                    <a:lstStyle/>
                    <a:p>
                      <a:pPr marL="0" lvl="0" indent="0" algn="l" rtl="0">
                        <a:spcBef>
                          <a:spcPts val="0"/>
                        </a:spcBef>
                        <a:spcAft>
                          <a:spcPts val="0"/>
                        </a:spcAft>
                        <a:buNone/>
                      </a:pPr>
                      <a:r>
                        <a:rPr lang="en-US" sz="3200" b="1"/>
                        <a:t>Disciplinary Clarification</a:t>
                      </a:r>
                      <a:endParaRPr sz="3200" b="1"/>
                    </a:p>
                  </a:txBody>
                  <a:tcPr marL="137138" marR="137138" marT="137138" marB="137138">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4647107">
                <a:tc>
                  <a:txBody>
                    <a:bodyPr/>
                    <a:lstStyle/>
                    <a:p>
                      <a:pPr marL="0" lvl="0" indent="0" algn="l" rtl="0">
                        <a:spcBef>
                          <a:spcPts val="0"/>
                        </a:spcBef>
                        <a:spcAft>
                          <a:spcPts val="0"/>
                        </a:spcAft>
                        <a:buNone/>
                      </a:pPr>
                      <a:r>
                        <a:rPr lang="en-US" sz="2800" b="1" dirty="0">
                          <a:latin typeface="Calibri"/>
                          <a:ea typeface="Calibri"/>
                          <a:cs typeface="Calibri"/>
                          <a:sym typeface="Calibri"/>
                        </a:rPr>
                        <a:t>E: Kentucky Economics</a:t>
                      </a:r>
                      <a:endParaRPr sz="2800" b="1" dirty="0">
                        <a:latin typeface="Calibri"/>
                        <a:ea typeface="Calibri"/>
                        <a:cs typeface="Calibri"/>
                        <a:sym typeface="Calibri"/>
                      </a:endParaRPr>
                    </a:p>
                  </a:txBody>
                  <a:tcPr marL="137138" marR="137138" marT="137138" marB="137138">
                    <a:lnT w="9525" cap="flat" cmpd="sng">
                      <a:solidFill>
                        <a:schemeClr val="dk1"/>
                      </a:solidFill>
                      <a:prstDash val="solid"/>
                      <a:round/>
                      <a:headEnd type="none" w="sm" len="sm"/>
                      <a:tailEnd type="none" w="sm" len="sm"/>
                    </a:lnT>
                    <a:solidFill>
                      <a:srgbClr val="FFF2CC"/>
                    </a:solidFill>
                  </a:tcPr>
                </a:tc>
                <a:tc>
                  <a:txBody>
                    <a:bodyPr/>
                    <a:lstStyle/>
                    <a:p>
                      <a:pPr marL="0" lvl="0" indent="0" algn="l" rtl="0">
                        <a:spcBef>
                          <a:spcPts val="0"/>
                        </a:spcBef>
                        <a:spcAft>
                          <a:spcPts val="0"/>
                        </a:spcAft>
                        <a:buNone/>
                      </a:pPr>
                      <a:r>
                        <a:rPr lang="en-US" sz="2800">
                          <a:latin typeface="Calibri"/>
                          <a:ea typeface="Calibri"/>
                          <a:cs typeface="Calibri"/>
                          <a:sym typeface="Calibri"/>
                        </a:rPr>
                        <a:t>2.E.KE.1 Provide examples of each of the factors of production in Kentucky.</a:t>
                      </a:r>
                      <a:endParaRPr sz="2800">
                        <a:latin typeface="Calibri"/>
                        <a:ea typeface="Calibri"/>
                        <a:cs typeface="Calibri"/>
                        <a:sym typeface="Calibri"/>
                      </a:endParaRPr>
                    </a:p>
                  </a:txBody>
                  <a:tcPr marL="137138" marR="137138" marT="137138" marB="137138">
                    <a:lnT w="9525" cap="flat" cmpd="sng">
                      <a:solidFill>
                        <a:schemeClr val="dk1"/>
                      </a:solidFill>
                      <a:prstDash val="solid"/>
                      <a:round/>
                      <a:headEnd type="none" w="sm" len="sm"/>
                      <a:tailEnd type="none" w="sm" len="sm"/>
                    </a:lnT>
                    <a:solidFill>
                      <a:schemeClr val="lt1"/>
                    </a:solidFill>
                  </a:tcPr>
                </a:tc>
                <a:tc>
                  <a:txBody>
                    <a:bodyPr/>
                    <a:lstStyle/>
                    <a:p>
                      <a:pPr marL="0" lvl="0" indent="0" algn="l" rtl="0">
                        <a:spcBef>
                          <a:spcPts val="0"/>
                        </a:spcBef>
                        <a:spcAft>
                          <a:spcPts val="0"/>
                        </a:spcAft>
                        <a:buNone/>
                      </a:pPr>
                      <a:r>
                        <a:rPr lang="en-US" sz="2800" dirty="0">
                          <a:latin typeface="Calibri"/>
                          <a:ea typeface="Calibri"/>
                          <a:cs typeface="Calibri"/>
                          <a:sym typeface="Calibri"/>
                        </a:rPr>
                        <a:t>Factors of production are land, labor, capital and entrepreneurial skills. Examples of factors of production in Kentucky may include, but are not limited to: </a:t>
                      </a:r>
                      <a:endParaRPr sz="2800" dirty="0">
                        <a:latin typeface="Calibri"/>
                        <a:ea typeface="Calibri"/>
                        <a:cs typeface="Calibri"/>
                        <a:sym typeface="Calibri"/>
                      </a:endParaRPr>
                    </a:p>
                    <a:p>
                      <a:pPr marL="0" lvl="0" indent="0" algn="l" rtl="0">
                        <a:spcBef>
                          <a:spcPts val="0"/>
                        </a:spcBef>
                        <a:spcAft>
                          <a:spcPts val="0"/>
                        </a:spcAft>
                        <a:buNone/>
                      </a:pPr>
                      <a:r>
                        <a:rPr lang="en-US" sz="2800" i="1" dirty="0">
                          <a:latin typeface="Calibri"/>
                          <a:ea typeface="Calibri"/>
                          <a:cs typeface="Calibri"/>
                          <a:sym typeface="Calibri"/>
                        </a:rPr>
                        <a:t>Land:</a:t>
                      </a:r>
                      <a:r>
                        <a:rPr lang="en-US" sz="2800" dirty="0">
                          <a:latin typeface="Calibri"/>
                          <a:ea typeface="Calibri"/>
                          <a:cs typeface="Calibri"/>
                          <a:sym typeface="Calibri"/>
                        </a:rPr>
                        <a:t> natural resources used to produce goods and services, such as water, coal, forests </a:t>
                      </a:r>
                      <a:endParaRPr sz="2800" dirty="0">
                        <a:latin typeface="Calibri"/>
                        <a:ea typeface="Calibri"/>
                        <a:cs typeface="Calibri"/>
                        <a:sym typeface="Calibri"/>
                      </a:endParaRPr>
                    </a:p>
                    <a:p>
                      <a:pPr marL="0" lvl="0" indent="0" algn="l" rtl="0">
                        <a:spcBef>
                          <a:spcPts val="0"/>
                        </a:spcBef>
                        <a:spcAft>
                          <a:spcPts val="0"/>
                        </a:spcAft>
                        <a:buNone/>
                      </a:pPr>
                      <a:r>
                        <a:rPr lang="en-US" sz="2800" i="1" dirty="0">
                          <a:latin typeface="Calibri"/>
                          <a:ea typeface="Calibri"/>
                          <a:cs typeface="Calibri"/>
                          <a:sym typeface="Calibri"/>
                        </a:rPr>
                        <a:t>Labor:</a:t>
                      </a:r>
                      <a:r>
                        <a:rPr lang="en-US" sz="2800" dirty="0">
                          <a:latin typeface="Calibri"/>
                          <a:ea typeface="Calibri"/>
                          <a:cs typeface="Calibri"/>
                          <a:sym typeface="Calibri"/>
                        </a:rPr>
                        <a:t> coal miners, engineers, doctors </a:t>
                      </a:r>
                      <a:endParaRPr sz="2800" dirty="0">
                        <a:latin typeface="Calibri"/>
                        <a:ea typeface="Calibri"/>
                        <a:cs typeface="Calibri"/>
                        <a:sym typeface="Calibri"/>
                      </a:endParaRPr>
                    </a:p>
                    <a:p>
                      <a:pPr marL="0" lvl="0" indent="0" algn="l" rtl="0">
                        <a:spcBef>
                          <a:spcPts val="0"/>
                        </a:spcBef>
                        <a:spcAft>
                          <a:spcPts val="0"/>
                        </a:spcAft>
                        <a:buNone/>
                      </a:pPr>
                      <a:r>
                        <a:rPr lang="en-US" sz="2800" i="1" dirty="0">
                          <a:latin typeface="Calibri"/>
                          <a:ea typeface="Calibri"/>
                          <a:cs typeface="Calibri"/>
                          <a:sym typeface="Calibri"/>
                        </a:rPr>
                        <a:t>Capital: </a:t>
                      </a:r>
                      <a:r>
                        <a:rPr lang="en-US" sz="2800" dirty="0">
                          <a:latin typeface="Calibri"/>
                          <a:ea typeface="Calibri"/>
                          <a:cs typeface="Calibri"/>
                          <a:sym typeface="Calibri"/>
                        </a:rPr>
                        <a:t>machinery, tools, money used for investment </a:t>
                      </a:r>
                      <a:endParaRPr sz="2800" dirty="0">
                        <a:latin typeface="Calibri"/>
                        <a:ea typeface="Calibri"/>
                        <a:cs typeface="Calibri"/>
                        <a:sym typeface="Calibri"/>
                      </a:endParaRPr>
                    </a:p>
                    <a:p>
                      <a:pPr marL="0" lvl="0" indent="0" algn="l" rtl="0">
                        <a:spcBef>
                          <a:spcPts val="0"/>
                        </a:spcBef>
                        <a:spcAft>
                          <a:spcPts val="0"/>
                        </a:spcAft>
                        <a:buNone/>
                      </a:pPr>
                      <a:r>
                        <a:rPr lang="en-US" sz="2800" i="1" dirty="0">
                          <a:latin typeface="Calibri"/>
                          <a:ea typeface="Calibri"/>
                          <a:cs typeface="Calibri"/>
                          <a:sym typeface="Calibri"/>
                        </a:rPr>
                        <a:t>Entrepreneurial skills</a:t>
                      </a:r>
                      <a:r>
                        <a:rPr lang="en-US" sz="2800" dirty="0">
                          <a:latin typeface="Calibri"/>
                          <a:ea typeface="Calibri"/>
                          <a:cs typeface="Calibri"/>
                          <a:sym typeface="Calibri"/>
                        </a:rPr>
                        <a:t>: the qualities of a person who combines the other factors of production to make a profit. </a:t>
                      </a:r>
                      <a:endParaRPr sz="2800" dirty="0">
                        <a:latin typeface="Calibri"/>
                        <a:ea typeface="Calibri"/>
                        <a:cs typeface="Calibri"/>
                        <a:sym typeface="Calibri"/>
                      </a:endParaRPr>
                    </a:p>
                  </a:txBody>
                  <a:tcPr marL="137138" marR="137138" marT="137138" marB="137138">
                    <a:lnT w="9525" cap="flat" cmpd="sng">
                      <a:solidFill>
                        <a:schemeClr val="dk1"/>
                      </a:solidFill>
                      <a:prstDash val="solid"/>
                      <a:round/>
                      <a:headEnd type="none" w="sm" len="sm"/>
                      <a:tailEnd type="none" w="sm" len="sm"/>
                    </a:lnT>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7"/>
          <p:cNvSpPr txBox="1">
            <a:spLocks noGrp="1"/>
          </p:cNvSpPr>
          <p:nvPr>
            <p:ph type="title"/>
          </p:nvPr>
        </p:nvSpPr>
        <p:spPr>
          <a:xfrm>
            <a:off x="0" y="0"/>
            <a:ext cx="17811900" cy="1981350"/>
          </a:xfrm>
          <a:prstGeom prst="rect">
            <a:avLst/>
          </a:prstGeom>
          <a:noFill/>
          <a:ln>
            <a:noFill/>
          </a:ln>
        </p:spPr>
        <p:txBody>
          <a:bodyPr spcFirstLastPara="1" wrap="square" lIns="137138" tIns="68550" rIns="137138" bIns="68550" anchor="t" anchorCtr="0">
            <a:normAutofit/>
          </a:bodyPr>
          <a:lstStyle/>
          <a:p>
            <a:pPr>
              <a:buClr>
                <a:srgbClr val="072B62"/>
              </a:buClr>
              <a:buSzPts val="4400"/>
            </a:pPr>
            <a:r>
              <a:rPr lang="en-US" sz="6600" dirty="0">
                <a:latin typeface="Franklin Gothic Medium" panose="020B0603020102020204" pitchFamily="34" charset="0"/>
              </a:rPr>
              <a:t>Step 2: What Knowledge, Concepts, Vocabulary Will They Need to Master?</a:t>
            </a:r>
            <a:endParaRPr sz="6600" dirty="0">
              <a:latin typeface="Franklin Gothic Medium" panose="020B0603020102020204" pitchFamily="34" charset="0"/>
            </a:endParaRPr>
          </a:p>
        </p:txBody>
      </p:sp>
      <p:graphicFrame>
        <p:nvGraphicFramePr>
          <p:cNvPr id="2" name="Table 1">
            <a:extLst>
              <a:ext uri="{FF2B5EF4-FFF2-40B4-BE49-F238E27FC236}">
                <a16:creationId xmlns:a16="http://schemas.microsoft.com/office/drawing/2014/main" id="{0681EB6E-FD07-4ED9-E00A-A2C76EB9E3F6}"/>
              </a:ext>
            </a:extLst>
          </p:cNvPr>
          <p:cNvGraphicFramePr>
            <a:graphicFrameLocks noGrp="1"/>
          </p:cNvGraphicFramePr>
          <p:nvPr>
            <p:extLst>
              <p:ext uri="{D42A27DB-BD31-4B8C-83A1-F6EECF244321}">
                <p14:modId xmlns:p14="http://schemas.microsoft.com/office/powerpoint/2010/main" val="2211065931"/>
              </p:ext>
            </p:extLst>
          </p:nvPr>
        </p:nvGraphicFramePr>
        <p:xfrm>
          <a:off x="4648199" y="3704748"/>
          <a:ext cx="13023271" cy="411480"/>
        </p:xfrm>
        <a:graphic>
          <a:graphicData uri="http://schemas.openxmlformats.org/drawingml/2006/table">
            <a:tbl>
              <a:tblPr firstRow="1" bandRow="1">
                <a:tableStyleId>{5C22544A-7EE6-4342-B048-85BDC9FD1C3A}</a:tableStyleId>
              </a:tblPr>
              <a:tblGrid>
                <a:gridCol w="13023271">
                  <a:extLst>
                    <a:ext uri="{9D8B030D-6E8A-4147-A177-3AD203B41FA5}">
                      <a16:colId xmlns:a16="http://schemas.microsoft.com/office/drawing/2014/main" val="2709287584"/>
                    </a:ext>
                  </a:extLst>
                </a:gridCol>
              </a:tblGrid>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100" b="0" u="none" strike="noStrike" cap="none" dirty="0">
                          <a:solidFill>
                            <a:schemeClr val="lt1"/>
                          </a:solidFill>
                        </a:rPr>
                        <a:t>Unpacking the Standard</a:t>
                      </a:r>
                      <a:endParaRPr lang="en-US" sz="2100" b="0" i="0" u="none" strike="noStrike" cap="none" dirty="0">
                        <a:solidFill>
                          <a:schemeClr val="lt1"/>
                        </a:solidFill>
                        <a:latin typeface="Calibri"/>
                        <a:ea typeface="Calibri"/>
                        <a:cs typeface="Calibri"/>
                        <a:sym typeface="Calibri"/>
                      </a:endParaRPr>
                    </a:p>
                  </a:txBody>
                  <a:tcPr>
                    <a:solidFill>
                      <a:srgbClr val="002060"/>
                    </a:solidFill>
                  </a:tcPr>
                </a:tc>
                <a:extLst>
                  <a:ext uri="{0D108BD9-81ED-4DB2-BD59-A6C34878D82A}">
                    <a16:rowId xmlns:a16="http://schemas.microsoft.com/office/drawing/2014/main" val="2326780213"/>
                  </a:ext>
                </a:extLst>
              </a:tr>
            </a:tbl>
          </a:graphicData>
        </a:graphic>
      </p:graphicFrame>
      <p:graphicFrame>
        <p:nvGraphicFramePr>
          <p:cNvPr id="5" name="Table 4">
            <a:extLst>
              <a:ext uri="{FF2B5EF4-FFF2-40B4-BE49-F238E27FC236}">
                <a16:creationId xmlns:a16="http://schemas.microsoft.com/office/drawing/2014/main" id="{F1BAE8DA-2714-684D-74E3-F74F763DD778}"/>
              </a:ext>
            </a:extLst>
          </p:cNvPr>
          <p:cNvGraphicFramePr>
            <a:graphicFrameLocks noGrp="1"/>
          </p:cNvGraphicFramePr>
          <p:nvPr>
            <p:extLst>
              <p:ext uri="{D42A27DB-BD31-4B8C-83A1-F6EECF244321}">
                <p14:modId xmlns:p14="http://schemas.microsoft.com/office/powerpoint/2010/main" val="2098398029"/>
              </p:ext>
            </p:extLst>
          </p:nvPr>
        </p:nvGraphicFramePr>
        <p:xfrm>
          <a:off x="616528" y="4116228"/>
          <a:ext cx="17054943" cy="4274851"/>
        </p:xfrm>
        <a:graphic>
          <a:graphicData uri="http://schemas.openxmlformats.org/drawingml/2006/table">
            <a:tbl>
              <a:tblPr firstRow="1">
                <a:noFill/>
              </a:tblPr>
              <a:tblGrid>
                <a:gridCol w="3964224">
                  <a:extLst>
                    <a:ext uri="{9D8B030D-6E8A-4147-A177-3AD203B41FA5}">
                      <a16:colId xmlns:a16="http://schemas.microsoft.com/office/drawing/2014/main" val="4263845274"/>
                    </a:ext>
                  </a:extLst>
                </a:gridCol>
                <a:gridCol w="4276641">
                  <a:extLst>
                    <a:ext uri="{9D8B030D-6E8A-4147-A177-3AD203B41FA5}">
                      <a16:colId xmlns:a16="http://schemas.microsoft.com/office/drawing/2014/main" val="2193580458"/>
                    </a:ext>
                  </a:extLst>
                </a:gridCol>
                <a:gridCol w="4411829">
                  <a:extLst>
                    <a:ext uri="{9D8B030D-6E8A-4147-A177-3AD203B41FA5}">
                      <a16:colId xmlns:a16="http://schemas.microsoft.com/office/drawing/2014/main" val="1254289443"/>
                    </a:ext>
                  </a:extLst>
                </a:gridCol>
                <a:gridCol w="4402249">
                  <a:extLst>
                    <a:ext uri="{9D8B030D-6E8A-4147-A177-3AD203B41FA5}">
                      <a16:colId xmlns:a16="http://schemas.microsoft.com/office/drawing/2014/main" val="4105594708"/>
                    </a:ext>
                  </a:extLst>
                </a:gridCol>
              </a:tblGrid>
              <a:tr h="1027273">
                <a:tc>
                  <a:txBody>
                    <a:bodyPr/>
                    <a:lstStyle/>
                    <a:p>
                      <a:pPr>
                        <a:lnSpc>
                          <a:spcPct val="150000"/>
                        </a:lnSpc>
                      </a:pPr>
                      <a:r>
                        <a:rPr lang="en-US" dirty="0">
                          <a:solidFill>
                            <a:schemeClr val="bg1"/>
                          </a:solidFill>
                        </a:rPr>
                        <a:t>Standard</a:t>
                      </a:r>
                    </a:p>
                  </a:txBody>
                  <a:tcPr anchor="ctr">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dirty="0">
                          <a:solidFill>
                            <a:schemeClr val="lt1"/>
                          </a:solidFill>
                        </a:rPr>
                        <a:t>What Knowledge/Concepts/ Vocabulary do students need to know to reach this standard?</a:t>
                      </a:r>
                      <a:endParaRPr sz="2100" b="1" i="0" u="none" strike="noStrike" cap="none" dirty="0">
                        <a:solidFill>
                          <a:schemeClr val="lt1"/>
                        </a:solidFill>
                        <a:latin typeface="Calibri"/>
                        <a:ea typeface="Calibri"/>
                        <a:cs typeface="Calibri"/>
                        <a:sym typeface="Calibri"/>
                      </a:endParaRPr>
                    </a:p>
                  </a:txBody>
                  <a:tcPr marL="68588" marR="68588" marT="68588" marB="68588"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dirty="0">
                          <a:solidFill>
                            <a:schemeClr val="lt1"/>
                          </a:solidFill>
                        </a:rPr>
                        <a:t>What skills do students need to be able to do to reach this standard?   </a:t>
                      </a:r>
                      <a:endParaRPr sz="2100" b="1" i="0" u="none" strike="noStrike" cap="none" dirty="0">
                        <a:solidFill>
                          <a:schemeClr val="lt1"/>
                        </a:solidFill>
                        <a:latin typeface="Calibri"/>
                        <a:ea typeface="Calibri"/>
                        <a:cs typeface="Calibri"/>
                        <a:sym typeface="Calibri"/>
                      </a:endParaRPr>
                    </a:p>
                  </a:txBody>
                  <a:tcPr marL="68588" marR="68588" marT="68588" marB="68588"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u="none" strike="noStrike" cap="none" dirty="0">
                          <a:solidFill>
                            <a:schemeClr val="lt1"/>
                          </a:solidFill>
                        </a:rPr>
                        <a:t>What level of proficiency do students need to be at in order to reach this standard? </a:t>
                      </a:r>
                      <a:endParaRPr sz="1800" b="0" i="0" u="none" strike="noStrike" cap="none" dirty="0">
                        <a:solidFill>
                          <a:schemeClr val="lt1"/>
                        </a:solidFill>
                        <a:latin typeface="Calibri"/>
                        <a:ea typeface="Calibri"/>
                        <a:cs typeface="Calibri"/>
                        <a:sym typeface="Calibri"/>
                      </a:endParaRPr>
                    </a:p>
                  </a:txBody>
                  <a:tcPr marL="68588" marR="68588" marT="68588" marB="68588"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2060"/>
                    </a:solidFill>
                  </a:tcPr>
                </a:tc>
                <a:extLst>
                  <a:ext uri="{0D108BD9-81ED-4DB2-BD59-A6C34878D82A}">
                    <a16:rowId xmlns:a16="http://schemas.microsoft.com/office/drawing/2014/main" val="863074966"/>
                  </a:ext>
                </a:extLst>
              </a:tr>
              <a:tr h="317755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2900" b="1" dirty="0">
                          <a:solidFill>
                            <a:srgbClr val="3F3F3F"/>
                          </a:solidFill>
                        </a:rPr>
                        <a:t>2.E.KE.1 Provide examples of each of the factors of production in Kentucky. </a:t>
                      </a:r>
                      <a:endParaRPr sz="2900" b="1"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2900" b="1" dirty="0">
                        <a:solidFill>
                          <a:srgbClr val="3F3F3F"/>
                        </a:solidFill>
                      </a:endParaRPr>
                    </a:p>
                  </a:txBody>
                  <a:tcPr marL="68588" marR="68588" marT="68588" marB="68588"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3200" dirty="0">
                          <a:latin typeface="Calibri"/>
                          <a:ea typeface="Calibri"/>
                          <a:cs typeface="Calibri"/>
                          <a:sym typeface="Calibri"/>
                        </a:rPr>
                        <a:t>factors of production in Kentucky</a:t>
                      </a:r>
                    </a:p>
                    <a:p>
                      <a:pPr marL="0" marR="0" lvl="0" indent="0" algn="l" rtl="0">
                        <a:lnSpc>
                          <a:spcPct val="100000"/>
                        </a:lnSpc>
                        <a:spcBef>
                          <a:spcPts val="0"/>
                        </a:spcBef>
                        <a:spcAft>
                          <a:spcPts val="0"/>
                        </a:spcAft>
                        <a:buClr>
                          <a:srgbClr val="000000"/>
                        </a:buClr>
                        <a:buSzPts val="1400"/>
                        <a:buFont typeface="Arial"/>
                        <a:buNone/>
                      </a:pPr>
                      <a:r>
                        <a:rPr lang="en-US" sz="3200" b="1" dirty="0">
                          <a:latin typeface="Calibri"/>
                          <a:ea typeface="Calibri"/>
                          <a:cs typeface="Calibri"/>
                          <a:sym typeface="Calibri"/>
                        </a:rPr>
                        <a:t>Examples of </a:t>
                      </a:r>
                      <a:r>
                        <a:rPr lang="en-US" sz="3200" b="1" dirty="0">
                          <a:latin typeface="Calibri"/>
                          <a:ea typeface="Calibri"/>
                          <a:cs typeface="Calibri"/>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land, labor, capital and entrepreneurial skills</a:t>
                      </a:r>
                      <a:endParaRPr lang="en-US" sz="3200" b="1" dirty="0">
                        <a:latin typeface="Calibri"/>
                        <a:ea typeface="Calibri"/>
                        <a:cs typeface="Calibri"/>
                        <a:sym typeface="Calibri"/>
                      </a:endParaRPr>
                    </a:p>
                  </a:txBody>
                  <a:tcPr marL="68588" marR="68588" marT="68588" marB="68588"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2100" b="1" i="0" u="none" strike="noStrike" cap="none">
                        <a:solidFill>
                          <a:schemeClr val="lt1"/>
                        </a:solidFill>
                        <a:latin typeface="Calibri"/>
                        <a:ea typeface="Calibri"/>
                        <a:cs typeface="Calibri"/>
                        <a:sym typeface="Calibri"/>
                      </a:endParaRPr>
                    </a:p>
                  </a:txBody>
                  <a:tcPr marL="68588" marR="68588" marT="68588" marB="68588"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800" b="0" i="0" u="none" strike="noStrike" cap="none" dirty="0">
                        <a:solidFill>
                          <a:schemeClr val="lt1"/>
                        </a:solidFill>
                        <a:latin typeface="Calibri"/>
                        <a:ea typeface="Calibri"/>
                        <a:cs typeface="Calibri"/>
                        <a:sym typeface="Calibri"/>
                      </a:endParaRPr>
                    </a:p>
                  </a:txBody>
                  <a:tcPr marL="68588" marR="68588" marT="68588" marB="68588"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893786160"/>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2024-10-16T18:39:56+00:00</Publication_x0020_Date>
    <Audience1 xmlns="3a62de7d-ba57-4f43-9dae-9623ba637be0"/>
    <_dlc_DocId xmlns="3a62de7d-ba57-4f43-9dae-9623ba637be0">KYED-536-2095</_dlc_DocId>
    <_dlc_DocIdUrl xmlns="3a62de7d-ba57-4f43-9dae-9623ba637be0">
      <Url>https://www.education.ky.gov/curriculum/standards/kyacadstand/_layouts/15/DocIdRedir.aspx?ID=KYED-536-2095</Url>
      <Description>KYED-536-2095</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AC48CE8-B4EE-4D6E-889C-37E7A07C52E6}"/>
</file>

<file path=customXml/itemProps2.xml><?xml version="1.0" encoding="utf-8"?>
<ds:datastoreItem xmlns:ds="http://schemas.openxmlformats.org/officeDocument/2006/customXml" ds:itemID="{D9DF9225-F125-4D8D-914B-8D49574ADA90}">
  <ds:schemaRefs>
    <ds:schemaRef ds:uri="http://schemas.microsoft.com/sharepoint/v3/contenttype/forms"/>
  </ds:schemaRefs>
</ds:datastoreItem>
</file>

<file path=customXml/itemProps3.xml><?xml version="1.0" encoding="utf-8"?>
<ds:datastoreItem xmlns:ds="http://schemas.openxmlformats.org/officeDocument/2006/customXml" ds:itemID="{EEA27706-0068-4A3C-AFE9-6EE3427557F5}">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7B5F646F-A10D-4282-9B2F-E99351E015DA}"/>
</file>

<file path=docProps/app.xml><?xml version="1.0" encoding="utf-8"?>
<Properties xmlns="http://schemas.openxmlformats.org/officeDocument/2006/extended-properties" xmlns:vt="http://schemas.openxmlformats.org/officeDocument/2006/docPropsVTypes">
  <TotalTime>415</TotalTime>
  <Words>5194</Words>
  <Application>Microsoft Office PowerPoint</Application>
  <PresentationFormat>Custom</PresentationFormat>
  <Paragraphs>596</Paragraphs>
  <Slides>42</Slides>
  <Notes>42</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42</vt:i4>
      </vt:variant>
    </vt:vector>
  </HeadingPairs>
  <TitlesOfParts>
    <vt:vector size="58" baseType="lpstr">
      <vt:lpstr>Noto Sans Symbols</vt:lpstr>
      <vt:lpstr>Libre Franklin</vt:lpstr>
      <vt:lpstr>Franklin Gothic Book</vt:lpstr>
      <vt:lpstr>Calibri (MS) Bold</vt:lpstr>
      <vt:lpstr>Calibri (MS)</vt:lpstr>
      <vt:lpstr>Over The Rainbow</vt:lpstr>
      <vt:lpstr>Libre Franklin Medium</vt:lpstr>
      <vt:lpstr>Calibri</vt:lpstr>
      <vt:lpstr>Arial</vt:lpstr>
      <vt:lpstr>Calibri (MS) Italics</vt:lpstr>
      <vt:lpstr>Georgia</vt:lpstr>
      <vt:lpstr>Franklin Gothic Medium</vt:lpstr>
      <vt:lpstr>Arimo</vt:lpstr>
      <vt:lpstr>Calibri (MS) Bold Italics</vt:lpstr>
      <vt:lpstr>Office Theme</vt:lpstr>
      <vt:lpstr>1_Office Theme</vt:lpstr>
      <vt:lpstr>What do the KAS for Social Studies look like in practice?</vt:lpstr>
      <vt:lpstr>Webinar Goals</vt:lpstr>
      <vt:lpstr>What Are Standards?</vt:lpstr>
      <vt:lpstr>What Does It Mean to Unpack a Standard?</vt:lpstr>
      <vt:lpstr>Tool to Unpack Standards</vt:lpstr>
      <vt:lpstr>Step 1: List the Standards for Your Grade/Course</vt:lpstr>
      <vt:lpstr>Step 2: What Knowledge, Concepts, Vocabulary Will They Need to Master?</vt:lpstr>
      <vt:lpstr>Step 2: What Knowledge, Concepts, Vocabulary Will They Need to Master?</vt:lpstr>
      <vt:lpstr>Step 2: What Knowledge, Concepts, Vocabulary Will They Need to Master?</vt:lpstr>
      <vt:lpstr>Step 3: What Skills Will They Need to Master?</vt:lpstr>
      <vt:lpstr>Step 4: What Level of Proficiency Do Students Need to Be at in Order to Reach This Standard? </vt:lpstr>
      <vt:lpstr>What do the KAS for Social Studies look like in practice?</vt:lpstr>
      <vt:lpstr>Grade 2 Learning Experience:   The Factors of Production Found in  Kentucky Coal Mining</vt:lpstr>
      <vt:lpstr>(Man standing at the face of the "F" coal, Perry County. Graphic8_Box1_F2_11_1)</vt:lpstr>
      <vt:lpstr>Let’s Explore the Factors of Production</vt:lpstr>
      <vt:lpstr>Visual Thinking Strategies (VTS)</vt:lpstr>
      <vt:lpstr>Questions to Ask</vt:lpstr>
      <vt:lpstr>100 West Broadway Frankfort, KY 40601</vt:lpstr>
      <vt:lpstr>Teacher Notes:   Following the VTS session, explain that the photograph is from the past (ca. 1918) and shows coal miners outside a mine entrance in Kentucky. </vt:lpstr>
      <vt:lpstr>Teacher Notes: Introduce coal mining to students by completing the first two columns of a KWL chart as a whole group.   What do you know about coal mining?  What do you wonder about coal mining?</vt:lpstr>
      <vt:lpstr>Teacher Notes: *Pause periodically to ask the following questions  Who mined coal in the past?  What were some of the difficulties with coal mining?  Who mines coal today?  How has coal mining changed from the past to today?  </vt:lpstr>
      <vt:lpstr>Teacher Notes: Now that students have a basic understanding of coal mining to set the context for this investigation, review the definitions of factors of production while providing examples from the video. </vt:lpstr>
      <vt:lpstr>Teacher Notes: Now that students have a basic understanding of coal mining to set the context for this investigation, review the definitions of factors of production while providing examples from the video. </vt:lpstr>
      <vt:lpstr>Teacher Notes: Possible responses are provided here. </vt:lpstr>
      <vt:lpstr>Teacher Notes: Next, have students learn more about the factors of production in mining coal in Kentucky by showing students this interactive map. </vt:lpstr>
      <vt:lpstr>Spat (ca. 1915)</vt:lpstr>
      <vt:lpstr>A Kentucky Coal Miner’s Essentials</vt:lpstr>
      <vt:lpstr>Artifact List</vt:lpstr>
      <vt:lpstr>Artifact Analysis Chart</vt:lpstr>
      <vt:lpstr>Artifact Analysis Chart</vt:lpstr>
      <vt:lpstr>Artifact Analysis Chart</vt:lpstr>
      <vt:lpstr>Artifact Analysis Chart</vt:lpstr>
      <vt:lpstr>Think. Pair. Share</vt:lpstr>
      <vt:lpstr>Artifact Description</vt:lpstr>
      <vt:lpstr>Formative Assessment What are the factors of production of coal mining used in the image below?   </vt:lpstr>
      <vt:lpstr>Formative Assessment </vt:lpstr>
      <vt:lpstr>Formative Assessment </vt:lpstr>
      <vt:lpstr>Formative Assessment </vt:lpstr>
      <vt:lpstr>Task Aligned to the Supporting Question</vt:lpstr>
      <vt:lpstr>Task Aligned to the Supporting Question</vt:lpstr>
      <vt:lpstr>Teacher Notes: Complete the final column of a KWL chart as a whole group.   What have you learned about coal mining?</vt:lpstr>
      <vt:lpstr>https://history.ky.gov/khs-for-me/for-educators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KDE Webinar PowerPoint</dc:title>
  <dc:creator>Merlie, Elsie R (Historical Society)</dc:creator>
  <cp:lastModifiedBy>Placido, Tabor - Office of Teaching and Learning</cp:lastModifiedBy>
  <cp:revision>7</cp:revision>
  <dcterms:created xsi:type="dcterms:W3CDTF">2006-08-16T00:00:00Z</dcterms:created>
  <dcterms:modified xsi:type="dcterms:W3CDTF">2024-10-16T18:38:46Z</dcterms:modified>
  <dc:identifier>DAGRUfRF6NE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2024-10-08T14:24:10Z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8bef6501-767f-42c8-92ac-bd4c1121e778</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_dlc_DocIdItemGuid">
    <vt:lpwstr>d9423a04-ba16-44e0-9dc1-b26edfbcb271</vt:lpwstr>
  </property>
</Properties>
</file>