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fntdata" ContentType="application/x-fontdata"/>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notesSlides/notesSlide27.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26.xml" ContentType="application/vnd.openxmlformats-officedocument.presentationml.notesSlide+xml"/>
  <Override PartName="/ppt/notesSlides/notesSlide28.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4"/>
    <p:sldMasterId id="2147483672" r:id="rId5"/>
  </p:sldMasterIdLst>
  <p:notesMasterIdLst>
    <p:notesMasterId r:id="rId47"/>
  </p:notesMasterIdLst>
  <p:sldIdLst>
    <p:sldId id="345" r:id="rId6"/>
    <p:sldId id="338" r:id="rId7"/>
    <p:sldId id="339" r:id="rId8"/>
    <p:sldId id="340" r:id="rId9"/>
    <p:sldId id="341" r:id="rId10"/>
    <p:sldId id="342" r:id="rId11"/>
    <p:sldId id="343" r:id="rId12"/>
    <p:sldId id="256" r:id="rId13"/>
    <p:sldId id="258" r:id="rId14"/>
    <p:sldId id="260" r:id="rId15"/>
    <p:sldId id="263" r:id="rId16"/>
    <p:sldId id="344" r:id="rId17"/>
    <p:sldId id="273" r:id="rId18"/>
    <p:sldId id="274" r:id="rId19"/>
    <p:sldId id="275" r:id="rId20"/>
    <p:sldId id="276" r:id="rId21"/>
    <p:sldId id="277" r:id="rId22"/>
    <p:sldId id="278" r:id="rId23"/>
    <p:sldId id="279" r:id="rId24"/>
    <p:sldId id="282" r:id="rId25"/>
    <p:sldId id="283"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 id="297" r:id="rId39"/>
    <p:sldId id="298" r:id="rId40"/>
    <p:sldId id="299" r:id="rId41"/>
    <p:sldId id="301" r:id="rId42"/>
    <p:sldId id="304" r:id="rId43"/>
    <p:sldId id="305" r:id="rId44"/>
    <p:sldId id="309" r:id="rId45"/>
    <p:sldId id="316" r:id="rId46"/>
  </p:sldIdLst>
  <p:sldSz cx="9144000" cy="5143500" type="screen16x9"/>
  <p:notesSz cx="6858000" cy="9144000"/>
  <p:embeddedFontLst>
    <p:embeddedFont>
      <p:font typeface="Century Gothic" panose="020B0502020202020204" pitchFamily="34" charset="0"/>
      <p:regular r:id="rId48"/>
      <p:bold r:id="rId49"/>
      <p:italic r:id="rId50"/>
      <p:boldItalic r:id="rId51"/>
    </p:embeddedFont>
    <p:embeddedFont>
      <p:font typeface="Franklin Gothic" panose="020B0604020202020204" charset="0"/>
      <p:bold r:id="rId52"/>
    </p:embeddedFont>
    <p:embeddedFont>
      <p:font typeface="Libre Franklin" pitchFamily="2" charset="0"/>
      <p:regular r:id="rId53"/>
      <p:bold r:id="rId54"/>
      <p:italic r:id="rId55"/>
      <p:boldItalic r:id="rId56"/>
    </p:embeddedFont>
    <p:embeddedFont>
      <p:font typeface="Libre Franklin Medium" pitchFamily="2" charset="0"/>
      <p:regular r:id="rId57"/>
      <p:bold r:id="rId58"/>
      <p:italic r:id="rId59"/>
      <p:boldItalic r:id="rId60"/>
    </p:embeddedFont>
    <p:embeddedFont>
      <p:font typeface="Patrick Hand" panose="00000500000000000000" pitchFamily="2" charset="0"/>
      <p:regular r:id="rId6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939">
          <p15:clr>
            <a:srgbClr val="747775"/>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DDFE4A-DBE2-F04E-AEA5-8118BC56232B}" v="29" dt="2025-04-22T15:08:23.727"/>
    <p1510:client id="{FAEC1E4F-52F0-3E7F-1198-CF922ADB6BAD}" v="4" dt="2025-04-22T14:25:54.967"/>
  </p1510:revLst>
</p1510:revInfo>
</file>

<file path=ppt/tableStyles.xml><?xml version="1.0" encoding="utf-8"?>
<a:tblStyleLst xmlns:a="http://schemas.openxmlformats.org/drawingml/2006/main" def="{51E613B4-1EDA-484A-9A2B-7EC8E4D1B31D}">
  <a:tblStyle styleId="{51E613B4-1EDA-484A-9A2B-7EC8E4D1B31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5" autoAdjust="0"/>
    <p:restoredTop sz="94687" autoAdjust="0"/>
  </p:normalViewPr>
  <p:slideViewPr>
    <p:cSldViewPr snapToGrid="0">
      <p:cViewPr varScale="1">
        <p:scale>
          <a:sx n="94" d="100"/>
          <a:sy n="94" d="100"/>
        </p:scale>
        <p:origin x="926" y="67"/>
      </p:cViewPr>
      <p:guideLst>
        <p:guide orient="horz" pos="939"/>
        <p:guide pos="2880"/>
      </p:guideLst>
    </p:cSldViewPr>
  </p:slideViewPr>
  <p:outlineViewPr>
    <p:cViewPr>
      <p:scale>
        <a:sx n="33" d="100"/>
        <a:sy n="33" d="100"/>
      </p:scale>
      <p:origin x="0" y="-88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notesMaster" Target="notesMasters/notesMaster1.xml"/><Relationship Id="rId50" Type="http://schemas.openxmlformats.org/officeDocument/2006/relationships/font" Target="fonts/font3.fntdata"/><Relationship Id="rId55" Type="http://schemas.openxmlformats.org/officeDocument/2006/relationships/font" Target="fonts/font8.fntdata"/><Relationship Id="rId63"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font" Target="fonts/font6.fntdata"/><Relationship Id="rId58" Type="http://schemas.openxmlformats.org/officeDocument/2006/relationships/font" Target="fonts/font11.fntdata"/><Relationship Id="rId66" Type="http://schemas.microsoft.com/office/2015/10/relationships/revisionInfo" Target="revisionInfo.xml"/><Relationship Id="rId5" Type="http://schemas.openxmlformats.org/officeDocument/2006/relationships/slideMaster" Target="slideMasters/slideMaster2.xml"/><Relationship Id="rId61" Type="http://schemas.openxmlformats.org/officeDocument/2006/relationships/font" Target="fonts/font14.fntdata"/><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font" Target="fonts/font1.fntdata"/><Relationship Id="rId56" Type="http://schemas.openxmlformats.org/officeDocument/2006/relationships/font" Target="fonts/font9.fntdata"/><Relationship Id="rId64"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font" Target="fonts/font4.fntdata"/><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font" Target="fonts/font12.fntdata"/><Relationship Id="rId67" Type="http://schemas.openxmlformats.org/officeDocument/2006/relationships/customXml" Target="../customXml/item4.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font" Target="fonts/font7.fntdata"/><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font" Target="fonts/font2.fntdata"/><Relationship Id="rId57" Type="http://schemas.openxmlformats.org/officeDocument/2006/relationships/font" Target="fonts/font10.fntdata"/><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font" Target="fonts/font5.fntdata"/><Relationship Id="rId60" Type="http://schemas.openxmlformats.org/officeDocument/2006/relationships/font" Target="fonts/font13.fntdata"/><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mailto:ELATeam@education.ky.gov"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ufli.education.ufl.edu/wp-content/uploads/2022/06/UFLI-Scope2.pdf"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education.ky.gov/curriculum/standards/kyacadstand/Documents/Reading_and_Writing_Instructional_Resources_Consumer_Guide.pdf"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education.ky.gov/curriculum/standards/kyacadstand/Documents/Kentucky%E2%80%99s_Interdisciplinary_Literacy_Practices_in_Action_Participant_Guide.docx" TargetMode="External"/><Relationship Id="rId4" Type="http://schemas.openxmlformats.org/officeDocument/2006/relationships/hyperlink" Target="mailto:ELATeam@education.ky.gov" TargetMode="Externa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readingrockets.org/reading-101/reading-101-learning-modules/course-modules/phonological-and-phonemic-awareness"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ies.ed.gov/ncee/WWC/Docs/PracticeGuide/WWC-practice-guide-reading-intervention-full-text.pdf"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education.ky.gov/curriculum/standards/kyacadstand/Documents/Reading_and_Writing_Instructional_Resources_Consumer_Guide.pdf"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mailto:ELATeam@education.ky.gov" TargetMode="Externa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293580b67f5_1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293580b67f5_1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lgn="l" rtl="0" fontAlgn="base">
              <a:buNone/>
            </a:pPr>
            <a:r>
              <a:rPr lang="en-US" b="1" i="0" u="sng" dirty="0">
                <a:solidFill>
                  <a:srgbClr val="000000"/>
                </a:solidFill>
                <a:effectLst/>
                <a:latin typeface="Helvetica Neue"/>
              </a:rPr>
              <a:t>Guiding Notes:</a:t>
            </a:r>
            <a:r>
              <a:rPr lang="en-US" b="0" i="0" u="sng" dirty="0">
                <a:solidFill>
                  <a:srgbClr val="444444"/>
                </a:solidFill>
                <a:effectLst/>
                <a:latin typeface="Helvetica Neue"/>
              </a:rPr>
              <a:t>​</a:t>
            </a:r>
            <a:endParaRPr lang="en-US" b="0" i="0" u="sng" strike="noStrike" dirty="0">
              <a:solidFill>
                <a:srgbClr val="444444"/>
              </a:solidFill>
              <a:effectLst/>
              <a:latin typeface="Calibri" panose="020F0502020204030204" pitchFamily="34" charset="0"/>
            </a:endParaRPr>
          </a:p>
          <a:p>
            <a:pPr marL="158750" indent="0" algn="l" rtl="0" fontAlgn="base">
              <a:buNone/>
            </a:pPr>
            <a:r>
              <a:rPr lang="en-US" b="0" i="0" u="none" strike="noStrike" dirty="0">
                <a:solidFill>
                  <a:srgbClr val="000000"/>
                </a:solidFill>
                <a:effectLst/>
                <a:latin typeface="Helvetica Neue"/>
              </a:rPr>
              <a:t>Welcome! Please see the Notes section of slides 2 and 3 for extensive planning and facilitation considerations:</a:t>
            </a:r>
            <a:r>
              <a:rPr lang="en-US" b="0" i="0" dirty="0">
                <a:solidFill>
                  <a:srgbClr val="444444"/>
                </a:solidFill>
                <a:effectLst/>
                <a:latin typeface="Helvetica Neue"/>
              </a:rPr>
              <a:t>​</a:t>
            </a:r>
            <a:endParaRPr lang="en-US" b="0" i="0" dirty="0">
              <a:solidFill>
                <a:srgbClr val="444444"/>
              </a:solidFill>
              <a:effectLst/>
              <a:latin typeface="Calibri" panose="020F0502020204030204" pitchFamily="34" charset="0"/>
            </a:endParaRPr>
          </a:p>
          <a:p>
            <a:pPr lvl="1" algn="l" rtl="0" fontAlgn="base">
              <a:buFont typeface="Arial" panose="020B0604020202020204" pitchFamily="34" charset="0"/>
              <a:buChar char="•"/>
            </a:pPr>
            <a:r>
              <a:rPr lang="en-US" sz="1800" b="0" i="0" u="none" strike="noStrike" dirty="0">
                <a:solidFill>
                  <a:srgbClr val="000000"/>
                </a:solidFill>
                <a:effectLst/>
                <a:latin typeface="Helvetica Neue"/>
              </a:rPr>
              <a:t>Slide 2: A Note to Facilitators Leading a Group</a:t>
            </a:r>
            <a:r>
              <a:rPr lang="en-US" sz="1800" b="0" i="0" dirty="0">
                <a:solidFill>
                  <a:srgbClr val="444444"/>
                </a:solidFill>
                <a:effectLst/>
                <a:latin typeface="Helvetica Neue"/>
              </a:rPr>
              <a:t>​</a:t>
            </a:r>
            <a:endParaRPr lang="en-US" sz="1800" b="0" i="0" dirty="0">
              <a:solidFill>
                <a:srgbClr val="444444"/>
              </a:solidFill>
              <a:effectLst/>
              <a:latin typeface="Arial" panose="020B0604020202020204" pitchFamily="34" charset="0"/>
            </a:endParaRPr>
          </a:p>
          <a:p>
            <a:pPr lvl="1" algn="l" rtl="0" fontAlgn="base">
              <a:buFont typeface="Arial" panose="020B0604020202020204" pitchFamily="34" charset="0"/>
              <a:buChar char="•"/>
            </a:pPr>
            <a:r>
              <a:rPr lang="en-US" sz="1800" b="0" i="0" u="none" strike="noStrike" dirty="0">
                <a:solidFill>
                  <a:srgbClr val="000000"/>
                </a:solidFill>
                <a:effectLst/>
                <a:latin typeface="Helvetica Neue"/>
              </a:rPr>
              <a:t>Slide 3: A Note to Individuals Completing This Series</a:t>
            </a:r>
            <a:r>
              <a:rPr lang="en-US" sz="1800" b="0" i="0" dirty="0">
                <a:solidFill>
                  <a:srgbClr val="444444"/>
                </a:solidFill>
                <a:effectLst/>
                <a:latin typeface="Helvetica Neue"/>
              </a:rPr>
              <a:t>​</a:t>
            </a:r>
            <a:endParaRPr lang="en-US" sz="1800" b="0" i="0" dirty="0">
              <a:solidFill>
                <a:srgbClr val="444444"/>
              </a:solidFill>
              <a:effectLst/>
              <a:latin typeface="Arial" panose="020B0604020202020204" pitchFamily="34" charset="0"/>
            </a:endParaRPr>
          </a:p>
          <a:p>
            <a:pPr marL="158750" indent="0" algn="l" rtl="0" fontAlgn="base">
              <a:buNone/>
            </a:pPr>
            <a:endParaRPr lang="en-US" b="0" i="0" u="none" strike="noStrike" dirty="0">
              <a:solidFill>
                <a:srgbClr val="444444"/>
              </a:solidFill>
              <a:effectLst/>
              <a:latin typeface="Helvetica Neue"/>
            </a:endParaRPr>
          </a:p>
          <a:p>
            <a:pPr marL="158750" indent="0" algn="l" rtl="0" fontAlgn="base">
              <a:buNone/>
            </a:pPr>
            <a:r>
              <a:rPr lang="en-US" b="0" i="0" u="none" strike="noStrike" dirty="0">
                <a:solidFill>
                  <a:srgbClr val="000000"/>
                </a:solidFill>
                <a:effectLst/>
                <a:latin typeface="Helvetica Neue"/>
              </a:rPr>
              <a:t>Please contact </a:t>
            </a:r>
            <a:r>
              <a:rPr lang="en-US" b="0" i="0" u="sng" strike="noStrike" dirty="0">
                <a:solidFill>
                  <a:srgbClr val="0563C1"/>
                </a:solidFill>
                <a:effectLst/>
                <a:latin typeface="Helvetica Neue"/>
                <a:hlinkClick r:id="rId3"/>
              </a:rPr>
              <a:t>ELATeam@education.ky.gov</a:t>
            </a:r>
            <a:r>
              <a:rPr lang="en-US" b="0" i="0" u="none" strike="noStrike" dirty="0">
                <a:solidFill>
                  <a:srgbClr val="000000"/>
                </a:solidFill>
                <a:effectLst/>
                <a:latin typeface="Helvetica Neue"/>
              </a:rPr>
              <a:t> with any questions. </a:t>
            </a:r>
            <a:r>
              <a:rPr lang="en-US" b="0" i="0" dirty="0">
                <a:solidFill>
                  <a:srgbClr val="444444"/>
                </a:solidFill>
                <a:effectLst/>
                <a:latin typeface="Helvetica Neue"/>
              </a:rPr>
              <a:t>​</a:t>
            </a:r>
            <a:endParaRPr lang="en-US" b="0" i="0" dirty="0">
              <a:solidFill>
                <a:srgbClr val="444444"/>
              </a:solidFill>
              <a:effectLst/>
              <a:latin typeface="Calibri" panose="020F0502020204030204" pitchFamily="34" charset="0"/>
            </a:endParaRPr>
          </a:p>
          <a:p>
            <a:pPr marL="0" lvl="0" indent="0" algn="l" rtl="0">
              <a:spcBef>
                <a:spcPts val="0"/>
              </a:spcBef>
              <a:spcAft>
                <a:spcPts val="0"/>
              </a:spcAft>
              <a:buNone/>
            </a:pPr>
            <a:endParaRPr lang="en-US" b="0" u="none"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2f9f55917ed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2f9f55917ed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b="1" u="sng" dirty="0"/>
              <a:t>Guiding Notes:</a:t>
            </a:r>
            <a:r>
              <a:rPr lang="en-US" u="sng" dirty="0"/>
              <a:t> </a:t>
            </a:r>
            <a:endParaRPr lang="en-US"/>
          </a:p>
          <a:p>
            <a:pPr marL="0" indent="0">
              <a:buNone/>
            </a:pPr>
            <a:r>
              <a:rPr lang="en-US" dirty="0"/>
              <a:t>For groups working through this series together, these are recommended learning agreements for collaboration. These may be modified to suit local needs and expectations. </a:t>
            </a:r>
          </a:p>
          <a:p>
            <a:pPr marL="0" lvl="0" indent="0" algn="l">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2f9f55917ed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2f9f55917ed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lnSpc>
                <a:spcPct val="90000"/>
              </a:lnSpc>
              <a:spcBef>
                <a:spcPts val="800"/>
              </a:spcBef>
              <a:buNone/>
            </a:pPr>
            <a:r>
              <a:rPr lang="en-US" b="1" u="sng">
                <a:solidFill>
                  <a:schemeClr val="dk1"/>
                </a:solidFill>
                <a:sym typeface="Franklin Gothic"/>
              </a:rPr>
              <a:t>Guiding Notes:</a:t>
            </a:r>
            <a:r>
              <a:rPr lang="en-US" u="sng" dirty="0">
                <a:solidFill>
                  <a:schemeClr val="dk1"/>
                </a:solidFill>
                <a:sym typeface="Franklin Gothic"/>
              </a:rPr>
              <a:t> </a:t>
            </a:r>
            <a:endParaRPr lang="en-US" dirty="0">
              <a:solidFill>
                <a:schemeClr val="dk1"/>
              </a:solidFill>
              <a:sym typeface="Franklin Gothic"/>
            </a:endParaRPr>
          </a:p>
          <a:p>
            <a:pPr marL="0" indent="0">
              <a:lnSpc>
                <a:spcPct val="90000"/>
              </a:lnSpc>
              <a:spcBef>
                <a:spcPts val="800"/>
              </a:spcBef>
              <a:buNone/>
            </a:pPr>
            <a:r>
              <a:rPr lang="en" dirty="0">
                <a:solidFill>
                  <a:schemeClr val="dk1"/>
                </a:solidFill>
                <a:sym typeface="Franklin Gothic"/>
              </a:rPr>
              <a:t>The text for this series is available free online and can be printed for individuals to access and study for each session. </a:t>
            </a:r>
            <a:endParaRPr lang="en-US" dirty="0">
              <a:solidFill>
                <a:schemeClr val="dk1"/>
              </a:solidFill>
              <a:sym typeface="Franklin Gothic"/>
            </a:endParaRPr>
          </a:p>
          <a:p>
            <a:pPr marL="0" lvl="0" indent="0" algn="l">
              <a:lnSpc>
                <a:spcPct val="90000"/>
              </a:lnSpc>
              <a:spcBef>
                <a:spcPts val="800"/>
              </a:spcBef>
              <a:spcAft>
                <a:spcPts val="0"/>
              </a:spcAft>
              <a:buNone/>
            </a:pPr>
            <a:endParaRPr lang="en" dirty="0">
              <a:solidFill>
                <a:schemeClr val="dk1"/>
              </a:solidFill>
              <a:latin typeface="Franklin Gothic"/>
              <a:ea typeface="Franklin Gothic"/>
              <a:cs typeface="Franklin Gothic"/>
            </a:endParaRPr>
          </a:p>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1ea3c86734d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1ea3c86734d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90000"/>
              </a:lnSpc>
              <a:spcBef>
                <a:spcPts val="800"/>
              </a:spcBef>
              <a:spcAft>
                <a:spcPts val="0"/>
              </a:spcAft>
              <a:buClr>
                <a:srgbClr val="000000"/>
              </a:buClr>
              <a:buSzPts val="1100"/>
              <a:buFont typeface="Arial"/>
              <a:buNone/>
              <a:tabLst/>
              <a:defRPr/>
            </a:pPr>
            <a:r>
              <a:rPr lang="en-US" sz="900" b="1" i="0" u="sng" dirty="0">
                <a:solidFill>
                  <a:srgbClr val="000000"/>
                </a:solidFill>
                <a:effectLst/>
                <a:latin typeface="Helvetica Neue"/>
              </a:rPr>
              <a:t>Guiding Notes:</a:t>
            </a:r>
            <a:r>
              <a:rPr lang="en-US" sz="900" b="0" i="0" u="sng" dirty="0">
                <a:solidFill>
                  <a:srgbClr val="444444"/>
                </a:solidFill>
                <a:effectLst/>
                <a:latin typeface="Helvetica Neue"/>
              </a:rPr>
              <a:t>​</a:t>
            </a:r>
            <a:endParaRPr lang="en-US" sz="900" b="0" i="0" u="sng" strike="noStrike" dirty="0">
              <a:solidFill>
                <a:srgbClr val="444444"/>
              </a:solidFill>
              <a:effectLst/>
              <a:latin typeface="Calibri" panose="020F0502020204030204" pitchFamily="34" charset="0"/>
            </a:endParaRPr>
          </a:p>
          <a:p>
            <a:pPr marL="0" lvl="0" indent="0" algn="l" rtl="0">
              <a:lnSpc>
                <a:spcPct val="90000"/>
              </a:lnSpc>
              <a:spcBef>
                <a:spcPts val="800"/>
              </a:spcBef>
              <a:spcAft>
                <a:spcPts val="0"/>
              </a:spcAft>
              <a:buNone/>
            </a:pPr>
            <a:r>
              <a:rPr lang="en-US" sz="900" dirty="0"/>
              <a:t>This slide outlines the recommendations provided in the IES Practice Guide. This series will address each of these recommendations. </a:t>
            </a:r>
            <a:endParaRPr sz="900"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262ebeb1a18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262ebeb1a18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2400" indent="0">
              <a:lnSpc>
                <a:spcPct val="90000"/>
              </a:lnSpc>
              <a:buSzPts val="1200"/>
              <a:buNone/>
            </a:pPr>
            <a:r>
              <a:rPr lang="en" sz="1200" b="1" u="sng" dirty="0">
                <a:latin typeface="Franklin Gothic"/>
              </a:rPr>
              <a:t>Guiding Notes: </a:t>
            </a:r>
            <a:endParaRPr lang="en" sz="1200" dirty="0">
              <a:latin typeface="Franklin Gothic"/>
            </a:endParaRPr>
          </a:p>
          <a:p>
            <a:pPr marL="152400" indent="0">
              <a:lnSpc>
                <a:spcPct val="90000"/>
              </a:lnSpc>
              <a:buSzPts val="1200"/>
              <a:buNone/>
            </a:pPr>
            <a:r>
              <a:rPr lang="en" sz="1200" dirty="0">
                <a:latin typeface="Franklin Gothic"/>
              </a:rPr>
              <a:t>These warm-up questions give participants an opportunity to reconnect with each other and with content from the previous session.</a:t>
            </a:r>
            <a:endParaRPr lang="en" sz="1200" b="1" u="sng" dirty="0">
              <a:latin typeface="Franklin Gothic"/>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262ebeb1a18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262ebeb1a18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2400" indent="0">
              <a:lnSpc>
                <a:spcPct val="90000"/>
              </a:lnSpc>
              <a:buNone/>
            </a:pPr>
            <a:r>
              <a:rPr lang="en" b="1" u="sng" dirty="0"/>
              <a:t>Guiding Notes: </a:t>
            </a:r>
            <a:endParaRPr lang="en" dirty="0"/>
          </a:p>
          <a:p>
            <a:pPr marL="152400" indent="0">
              <a:lnSpc>
                <a:spcPct val="90000"/>
              </a:lnSpc>
              <a:buNone/>
            </a:pPr>
            <a:r>
              <a:rPr lang="en" dirty="0"/>
              <a:t>Use this slide to document the multisyllabic words participants identify as words students might need support with decoding. These will be a part of the application portion of the session. </a:t>
            </a:r>
          </a:p>
          <a:p>
            <a:pPr marL="0" lvl="0" indent="0" algn="l">
              <a:spcBef>
                <a:spcPts val="0"/>
              </a:spcBef>
              <a:spcAft>
                <a:spcPts val="0"/>
              </a:spcAft>
              <a:buNone/>
            </a:pPr>
            <a:endParaRPr lang="en"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2615a8c65c7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2615a8c65c7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 b="1" u="sng"/>
              <a:t>Guiding Notes: </a:t>
            </a:r>
          </a:p>
          <a:p>
            <a:pPr marL="0" indent="0">
              <a:buNone/>
            </a:pPr>
            <a:r>
              <a:rPr lang="en" dirty="0"/>
              <a:t>The purpose of this section is to support participants to understand how morphemic analysis and multisyllabic word decoding builds on foundational skills typically mastered in grades K-5. </a:t>
            </a:r>
            <a:endParaRPr lang="en" b="1" u="sng"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2615a8c65c7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2615a8c65c7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 b="1" u="sng" dirty="0"/>
              <a:t>Guiding Notes:</a:t>
            </a:r>
            <a:endParaRPr lang="en" b="1" dirty="0"/>
          </a:p>
          <a:p>
            <a:pPr marL="0" indent="0">
              <a:buNone/>
            </a:pPr>
            <a:r>
              <a:rPr lang="en" dirty="0"/>
              <a:t>This graphic helps explain to participants that phonemic awareness supports students in distinguishing individual sounds within oral language. Phonics speaks to engage students in understanding which letters represent those sounds in speech.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262ebeb1a18_1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 name="Google Shape;314;g262ebeb1a18_1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 b="1" u="sng" dirty="0"/>
              <a:t>Guiding Notes:</a:t>
            </a:r>
            <a:endParaRPr lang="en" u="sng" dirty="0"/>
          </a:p>
          <a:p>
            <a:pPr marL="0" indent="0">
              <a:buNone/>
            </a:pPr>
            <a:r>
              <a:rPr lang="en" dirty="0"/>
              <a:t>Note that some (if not many) middle and high school teachers may not be familiar with these terms. The exercises below provide examples from the Phonological Awareness Screening Test (PAST) as examples to show what kinds of exercises may determine a student's skill level with phonological and phonemic awareness. Please note that it is not recommended to use an assessment like the PAST with middle and high school students without consultation from district-level literacy or MTSS staff. </a:t>
            </a:r>
            <a:endParaRPr lang="en" b="1" dirty="0"/>
          </a:p>
          <a:p>
            <a:pPr marL="0" indent="0">
              <a:buNone/>
            </a:pPr>
            <a:r>
              <a:rPr lang="en" dirty="0"/>
              <a:t> </a:t>
            </a:r>
            <a:endParaRPr lang="en" b="1" dirty="0"/>
          </a:p>
          <a:p>
            <a:pPr marL="0" lvl="0" indent="0" algn="l">
              <a:spcBef>
                <a:spcPts val="0"/>
              </a:spcBef>
              <a:spcAft>
                <a:spcPts val="0"/>
              </a:spcAft>
              <a:buNone/>
            </a:pPr>
            <a:r>
              <a:rPr lang="en"/>
              <a:t>	Rhyme Recognition: top-hop, bed-said, run-soap, funny-bunny</a:t>
            </a:r>
            <a:endParaRPr lang="en-US"/>
          </a:p>
          <a:p>
            <a:pPr marL="0" lvl="0" indent="0" algn="l" rtl="0">
              <a:spcBef>
                <a:spcPts val="0"/>
              </a:spcBef>
              <a:spcAft>
                <a:spcPts val="0"/>
              </a:spcAft>
              <a:buNone/>
            </a:pPr>
            <a:r>
              <a:rPr lang="en" dirty="0"/>
              <a:t>	Counting Syllables: basket (2), fantastic (3), maybe (2), helicopter (4)</a:t>
            </a:r>
            <a:endParaRPr dirty="0"/>
          </a:p>
          <a:p>
            <a:pPr marL="0" lvl="0" indent="0" algn="l" rtl="0">
              <a:spcBef>
                <a:spcPts val="0"/>
              </a:spcBef>
              <a:spcAft>
                <a:spcPts val="0"/>
              </a:spcAft>
              <a:buNone/>
            </a:pPr>
            <a:r>
              <a:rPr lang="en" dirty="0"/>
              <a:t>	Phoneme Isolation of Initial Sound: land /l/, farm /f/, apple /a/</a:t>
            </a:r>
            <a:endParaRPr dirty="0"/>
          </a:p>
          <a:p>
            <a:pPr marL="0" lvl="0" indent="0" algn="l" rtl="0">
              <a:spcBef>
                <a:spcPts val="0"/>
              </a:spcBef>
              <a:spcAft>
                <a:spcPts val="0"/>
              </a:spcAft>
              <a:buNone/>
            </a:pPr>
            <a:r>
              <a:rPr lang="en" dirty="0"/>
              <a:t>	Phoneme Isolation of Final Sound: pick /k/, tooth /</a:t>
            </a:r>
            <a:r>
              <a:rPr lang="en" dirty="0" err="1"/>
              <a:t>th</a:t>
            </a:r>
            <a:r>
              <a:rPr lang="en" dirty="0"/>
              <a:t>/</a:t>
            </a:r>
            <a:endParaRPr dirty="0"/>
          </a:p>
          <a:p>
            <a:pPr marL="0" lvl="0" indent="0" algn="l" rtl="0">
              <a:spcBef>
                <a:spcPts val="0"/>
              </a:spcBef>
              <a:spcAft>
                <a:spcPts val="0"/>
              </a:spcAft>
              <a:buNone/>
            </a:pPr>
            <a:r>
              <a:rPr lang="en" dirty="0"/>
              <a:t>	Phoneme Blending: /h/ /a/ /t/ hat, /m/ /u/ /s/ /t/ must, /</a:t>
            </a:r>
            <a:r>
              <a:rPr lang="en" dirty="0" err="1"/>
              <a:t>sh</a:t>
            </a:r>
            <a:r>
              <a:rPr lang="en" dirty="0"/>
              <a:t>/ /o/ /p/ shop</a:t>
            </a:r>
            <a:endParaRPr dirty="0"/>
          </a:p>
          <a:p>
            <a:pPr marL="0" lvl="0" indent="0" algn="l" rtl="0">
              <a:spcBef>
                <a:spcPts val="0"/>
              </a:spcBef>
              <a:spcAft>
                <a:spcPts val="0"/>
              </a:spcAft>
              <a:buNone/>
            </a:pPr>
            <a:r>
              <a:rPr lang="en" dirty="0"/>
              <a:t>	Phoneme Segmentation: in (2) /</a:t>
            </a:r>
            <a:r>
              <a:rPr lang="en" dirty="0" err="1"/>
              <a:t>i</a:t>
            </a:r>
            <a:r>
              <a:rPr lang="en" dirty="0"/>
              <a:t>/ /n/, name (3) /n/ /a/ /m/, ship (3) /</a:t>
            </a:r>
            <a:r>
              <a:rPr lang="en" dirty="0" err="1"/>
              <a:t>sh</a:t>
            </a:r>
            <a:r>
              <a:rPr lang="en" dirty="0"/>
              <a:t>/ /</a:t>
            </a:r>
            <a:r>
              <a:rPr lang="en" dirty="0" err="1"/>
              <a:t>i</a:t>
            </a:r>
            <a:r>
              <a:rPr lang="en" dirty="0"/>
              <a:t>/ /p/, sock (3) /s/ /o/ /k/</a:t>
            </a:r>
            <a:endParaRPr dirty="0"/>
          </a:p>
          <a:p>
            <a:pPr marL="0" lvl="0" indent="0" algn="l" rtl="0">
              <a:spcBef>
                <a:spcPts val="0"/>
              </a:spcBef>
              <a:spcAft>
                <a:spcPts val="0"/>
              </a:spcAft>
              <a:buNone/>
            </a:pPr>
            <a:r>
              <a:rPr lang="en" dirty="0"/>
              <a:t>	Phoneme Deletion: /s/un  </a:t>
            </a:r>
            <a:r>
              <a:rPr lang="en" dirty="0" err="1"/>
              <a:t>un</a:t>
            </a:r>
            <a:r>
              <a:rPr lang="en" dirty="0"/>
              <a:t>, /t/ape  </a:t>
            </a:r>
            <a:r>
              <a:rPr lang="en" dirty="0" err="1"/>
              <a:t>ape</a:t>
            </a:r>
            <a:r>
              <a:rPr lang="en" dirty="0"/>
              <a:t>, </a:t>
            </a:r>
            <a:r>
              <a:rPr lang="en" dirty="0" err="1"/>
              <a:t>trai</a:t>
            </a:r>
            <a:r>
              <a:rPr lang="en" dirty="0"/>
              <a:t>/n/  tray, sea/t/  sea, in/</a:t>
            </a:r>
            <a:r>
              <a:rPr lang="en" dirty="0" err="1"/>
              <a:t>ch</a:t>
            </a:r>
            <a:r>
              <a:rPr lang="en" dirty="0"/>
              <a:t>/  in </a:t>
            </a:r>
            <a:endParaRPr dirty="0"/>
          </a:p>
          <a:p>
            <a:pPr marL="0" lvl="0" indent="0" algn="l" rtl="0">
              <a:spcBef>
                <a:spcPts val="0"/>
              </a:spcBef>
              <a:spcAft>
                <a:spcPts val="0"/>
              </a:spcAft>
              <a:buNone/>
            </a:pPr>
            <a:r>
              <a:rPr lang="en" dirty="0"/>
              <a:t>	Phoneme Addition: Say ice.  Now add /n/.  Nice,   Say top.  Now add /s/.  Stop</a:t>
            </a:r>
            <a:endParaRPr dirty="0"/>
          </a:p>
          <a:p>
            <a:pPr marL="0" lvl="0" indent="0" algn="l" rtl="0">
              <a:spcBef>
                <a:spcPts val="0"/>
              </a:spcBef>
              <a:spcAft>
                <a:spcPts val="0"/>
              </a:spcAft>
              <a:buNone/>
            </a:pPr>
            <a:r>
              <a:rPr lang="en" dirty="0"/>
              <a:t>	Phoneme Substitution: Replace the first sound in man with /k/  can, pig with /d/  dig, sack with /t/  tack</a:t>
            </a:r>
            <a:endParaRPr dirty="0"/>
          </a:p>
          <a:p>
            <a:pPr marL="0" lvl="0" indent="0" algn="l" rtl="0">
              <a:spcBef>
                <a:spcPts val="0"/>
              </a:spcBef>
              <a:spcAft>
                <a:spcPts val="0"/>
              </a:spcAft>
              <a:buNone/>
            </a:pPr>
            <a:r>
              <a:rPr lang="en" dirty="0"/>
              <a:t>	</a:t>
            </a: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2a60c2072e5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2a60c2072e5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 b="1" u="sng"/>
              <a:t>Guiding Notes:</a:t>
            </a:r>
          </a:p>
          <a:p>
            <a:pPr marL="0" indent="0">
              <a:buNone/>
            </a:pPr>
            <a:r>
              <a:rPr lang="en" dirty="0"/>
              <a:t>This chart demonstrates the ways words can be broken down into letters, graphemes/phonemes, syllables, and morphemes. Typically, students in middle and high school are still developing knowledge of morphemes (i.e., meaningful word parts such as affixes and roots from Greek or Latin that make up the English language). </a:t>
            </a:r>
            <a:endParaRPr lang="en" b="1" u="sng"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262ebeb1a18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g262ebeb1a18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 b="1" u="sng" dirty="0"/>
              <a:t>Guiding Notes:</a:t>
            </a:r>
            <a:endParaRPr lang="en" dirty="0"/>
          </a:p>
          <a:p>
            <a:pPr marL="0" lvl="0" indent="0" algn="l">
              <a:spcBef>
                <a:spcPts val="0"/>
              </a:spcBef>
              <a:spcAft>
                <a:spcPts val="0"/>
              </a:spcAft>
              <a:buNone/>
            </a:pPr>
            <a:r>
              <a:rPr lang="en" dirty="0"/>
              <a:t>Just as we were not able to read the first scientific, technical passage because of the decoding load in the warm-up exercises, students who need support decoding benefit from systematic and explicit instruction as they become more automatic readers. </a:t>
            </a:r>
            <a:endParaRPr lang="en-US"/>
          </a:p>
          <a:p>
            <a:pPr marL="0" lvl="0" indent="0" algn="l" rtl="0">
              <a:spcBef>
                <a:spcPts val="0"/>
              </a:spcBef>
              <a:spcAft>
                <a:spcPts val="0"/>
              </a:spcAft>
              <a:buNone/>
            </a:pPr>
            <a:endParaRPr/>
          </a:p>
          <a:p>
            <a:pPr marL="0" lvl="0" indent="0" algn="l" rtl="0">
              <a:spcBef>
                <a:spcPts val="0"/>
              </a:spcBef>
              <a:spcAft>
                <a:spcPts val="0"/>
              </a:spcAft>
              <a:buNone/>
            </a:pPr>
            <a:r>
              <a:rPr lang="en" dirty="0"/>
              <a:t>This sample Scope &amp; Sequence comes from the University of Florida Literacy Institute: </a:t>
            </a:r>
            <a:r>
              <a:rPr lang="en" u="sng" dirty="0">
                <a:solidFill>
                  <a:schemeClr val="hlink"/>
                </a:solidFill>
                <a:hlinkClick r:id="rId3"/>
              </a:rPr>
              <a:t>https://ufli.education.ufl.edu/wp-content/uploads/2022/06/UFLI-Scope2.pdf</a:t>
            </a:r>
            <a:r>
              <a:rPr lang="en" dirty="0"/>
              <a:t> </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24ac5b7085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24ac5b7085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b="1" u="sng" dirty="0">
                <a:solidFill>
                  <a:schemeClr val="dk1"/>
                </a:solidFill>
                <a:latin typeface="Helvetica Neue"/>
                <a:ea typeface="Helvetica Neue"/>
                <a:cs typeface="Helvetica Neue"/>
                <a:sym typeface="Helvetica Neue"/>
              </a:rPr>
              <a:t>Series Overview:</a:t>
            </a:r>
            <a:endParaRPr sz="1200" b="1" u="sng" dirty="0">
              <a:solidFill>
                <a:schemeClr val="dk1"/>
              </a:solidFill>
              <a:latin typeface="Helvetica Neue"/>
              <a:ea typeface="Helvetica Neue"/>
              <a:cs typeface="Helvetica Neue"/>
              <a:sym typeface="Helvetica Neue"/>
            </a:endParaRPr>
          </a:p>
          <a:p>
            <a:pPr marL="0" lvl="0" indent="0" algn="l" rtl="0">
              <a:lnSpc>
                <a:spcPct val="115000"/>
              </a:lnSpc>
              <a:spcBef>
                <a:spcPts val="0"/>
              </a:spcBef>
              <a:spcAft>
                <a:spcPts val="0"/>
              </a:spcAft>
              <a:buClr>
                <a:schemeClr val="dk1"/>
              </a:buClr>
              <a:buSzPts val="1100"/>
              <a:buFont typeface="Arial"/>
              <a:buNone/>
            </a:pPr>
            <a:r>
              <a:rPr lang="en" sz="1200" i="1" dirty="0">
                <a:solidFill>
                  <a:schemeClr val="dk1"/>
                </a:solidFill>
                <a:latin typeface="Helvetica Neue"/>
                <a:ea typeface="Helvetica Neue"/>
                <a:cs typeface="Helvetica Neue"/>
                <a:sym typeface="Helvetica Neue"/>
              </a:rPr>
              <a:t>This slide is purposefully hidden from participants.</a:t>
            </a:r>
            <a:endParaRPr sz="1200" i="1" dirty="0">
              <a:solidFill>
                <a:schemeClr val="dk1"/>
              </a:solidFill>
              <a:latin typeface="Helvetica Neue"/>
              <a:ea typeface="Helvetica Neue"/>
              <a:cs typeface="Helvetica Neue"/>
              <a:sym typeface="Helvetica Neue"/>
            </a:endParaRPr>
          </a:p>
          <a:p>
            <a:pPr marL="0" indent="0">
              <a:lnSpc>
                <a:spcPct val="115000"/>
              </a:lnSpc>
              <a:buClr>
                <a:schemeClr val="dk1"/>
              </a:buClr>
              <a:buNone/>
            </a:pPr>
            <a:r>
              <a:rPr lang="en" sz="1200" dirty="0">
                <a:solidFill>
                  <a:schemeClr val="dk1"/>
                </a:solidFill>
                <a:latin typeface="Helvetica Neue"/>
                <a:ea typeface="Helvetica Neue"/>
                <a:cs typeface="Helvetica Neue"/>
                <a:sym typeface="Helvetica Neue"/>
              </a:rPr>
              <a:t>The purpose of this series is to provide Kentucky 6-12 educators with declarative knowledge of how the brain learns to read, including ways to support all students in middle and high school access complex, grade-level text and skills through decoding multisyllabic words, fluency building, knowledge building, vocabulary building, comprehension and skilled writing. </a:t>
            </a:r>
          </a:p>
          <a:p>
            <a:pPr marL="0" indent="0">
              <a:lnSpc>
                <a:spcPct val="115000"/>
              </a:lnSpc>
              <a:buClr>
                <a:schemeClr val="dk1"/>
              </a:buClr>
              <a:buNone/>
            </a:pPr>
            <a:endParaRPr lang="en" sz="1200" b="1" i="1" dirty="0">
              <a:solidFill>
                <a:schemeClr val="dk1"/>
              </a:solidFill>
              <a:latin typeface="Helvetica Neue"/>
              <a:ea typeface="Helvetica Neue"/>
              <a:cs typeface="Helvetica Neue"/>
            </a:endParaRPr>
          </a:p>
          <a:p>
            <a:pPr marL="0" lvl="0" indent="0" algn="l" rtl="0">
              <a:lnSpc>
                <a:spcPct val="115000"/>
              </a:lnSpc>
              <a:spcBef>
                <a:spcPts val="0"/>
              </a:spcBef>
              <a:spcAft>
                <a:spcPts val="0"/>
              </a:spcAft>
              <a:buClr>
                <a:schemeClr val="dk1"/>
              </a:buClr>
              <a:buSzPts val="1100"/>
              <a:buFont typeface="Arial"/>
              <a:buNone/>
            </a:pPr>
            <a:r>
              <a:rPr lang="en" sz="1200" b="1" i="1" dirty="0">
                <a:solidFill>
                  <a:schemeClr val="dk1"/>
                </a:solidFill>
                <a:latin typeface="Helvetica Neue"/>
                <a:ea typeface="Helvetica Neue"/>
                <a:cs typeface="Helvetica Neue"/>
                <a:sym typeface="Helvetica Neue"/>
              </a:rPr>
              <a:t>The Developing Skilled Middle and High School Readers Webinar Series </a:t>
            </a:r>
            <a:r>
              <a:rPr lang="en" sz="1200" dirty="0">
                <a:solidFill>
                  <a:schemeClr val="dk1"/>
                </a:solidFill>
                <a:latin typeface="Helvetica Neue"/>
                <a:ea typeface="Helvetica Neue"/>
                <a:cs typeface="Helvetica Neue"/>
                <a:sym typeface="Helvetica Neue"/>
              </a:rPr>
              <a:t>is intended to support classroom teachers across the state in engaging students in grade-level reading across subject areas; however, some content may be relevant for instructional leaders wishing to build their own knowledge of adolescent learners and their literacy needs. The sessions are designed to provide flexibility for districts and schools and, as such, can be viewed as stand-alone lessons or within the progression of the series as provided. You are supported in engaging with this series individually, if desired.</a:t>
            </a:r>
            <a:endParaRPr sz="1200" dirty="0">
              <a:solidFill>
                <a:schemeClr val="dk1"/>
              </a:solidFill>
              <a:latin typeface="Helvetica Neue"/>
              <a:ea typeface="Helvetica Neue"/>
              <a:cs typeface="Helvetica Neue"/>
              <a:sym typeface="Helvetica Neue"/>
            </a:endParaRPr>
          </a:p>
          <a:p>
            <a:pPr marL="0" lvl="0" indent="0" algn="l" rtl="0">
              <a:lnSpc>
                <a:spcPct val="115000"/>
              </a:lnSpc>
              <a:spcBef>
                <a:spcPts val="0"/>
              </a:spcBef>
              <a:spcAft>
                <a:spcPts val="0"/>
              </a:spcAft>
              <a:buNone/>
            </a:pPr>
            <a:endParaRPr sz="1200" dirty="0">
              <a:solidFill>
                <a:schemeClr val="dk1"/>
              </a:solidFill>
              <a:latin typeface="Helvetica Neue"/>
              <a:ea typeface="Helvetica Neue"/>
              <a:cs typeface="Helvetica Neue"/>
              <a:sym typeface="Helvetica Neue"/>
            </a:endParaRPr>
          </a:p>
          <a:p>
            <a:pPr marL="0" lvl="0" indent="0" algn="l" rtl="0">
              <a:lnSpc>
                <a:spcPct val="115000"/>
              </a:lnSpc>
              <a:spcBef>
                <a:spcPts val="0"/>
              </a:spcBef>
              <a:spcAft>
                <a:spcPts val="0"/>
              </a:spcAft>
              <a:buNone/>
            </a:pPr>
            <a:r>
              <a:rPr lang="en" sz="1200" b="1" dirty="0">
                <a:solidFill>
                  <a:schemeClr val="dk1"/>
                </a:solidFill>
                <a:latin typeface="Helvetica Neue"/>
                <a:ea typeface="Helvetica Neue"/>
                <a:cs typeface="Helvetica Neue"/>
                <a:sym typeface="Helvetica Neue"/>
              </a:rPr>
              <a:t>This entire series is six sessions and will take approximately 9 total hours to complete. We recommend accessing one session monthly; however, adaptations may be made to accommodate for more or less time. Each individual session is 1.5 hours.</a:t>
            </a:r>
            <a:endParaRPr sz="1200" b="1" dirty="0">
              <a:solidFill>
                <a:schemeClr val="dk1"/>
              </a:solidFill>
              <a:latin typeface="Helvetica Neue"/>
              <a:ea typeface="Helvetica Neue"/>
              <a:cs typeface="Helvetica Neue"/>
              <a:sym typeface="Helvetica Neue"/>
            </a:endParaRPr>
          </a:p>
          <a:p>
            <a:pPr marL="0" lvl="0" indent="0" algn="l" rtl="0">
              <a:lnSpc>
                <a:spcPct val="115000"/>
              </a:lnSpc>
              <a:spcBef>
                <a:spcPts val="0"/>
              </a:spcBef>
              <a:spcAft>
                <a:spcPts val="0"/>
              </a:spcAft>
              <a:buClr>
                <a:schemeClr val="dk1"/>
              </a:buClr>
              <a:buSzPts val="1100"/>
              <a:buFont typeface="Arial"/>
              <a:buNone/>
            </a:pPr>
            <a:endParaRPr sz="1200" b="1" dirty="0">
              <a:solidFill>
                <a:schemeClr val="dk1"/>
              </a:solidFill>
              <a:latin typeface="Helvetica Neue"/>
              <a:ea typeface="Helvetica Neue"/>
              <a:cs typeface="Helvetica Neue"/>
              <a:sym typeface="Helvetica Neue"/>
            </a:endParaRPr>
          </a:p>
          <a:p>
            <a:pPr marL="0" lvl="0" indent="0" algn="l" rtl="0">
              <a:lnSpc>
                <a:spcPct val="115000"/>
              </a:lnSpc>
              <a:spcBef>
                <a:spcPts val="0"/>
              </a:spcBef>
              <a:spcAft>
                <a:spcPts val="0"/>
              </a:spcAft>
              <a:buClr>
                <a:schemeClr val="dk1"/>
              </a:buClr>
              <a:buSzPts val="1100"/>
              <a:buFont typeface="Arial"/>
              <a:buNone/>
            </a:pPr>
            <a:r>
              <a:rPr lang="en" sz="1200" b="1" u="sng" dirty="0">
                <a:solidFill>
                  <a:schemeClr val="dk1"/>
                </a:solidFill>
                <a:latin typeface="Helvetica Neue"/>
                <a:ea typeface="Helvetica Neue"/>
                <a:cs typeface="Helvetica Neue"/>
                <a:sym typeface="Helvetica Neue"/>
              </a:rPr>
              <a:t>Materials Needed:</a:t>
            </a:r>
            <a:endParaRPr sz="1200" dirty="0">
              <a:solidFill>
                <a:schemeClr val="dk1"/>
              </a:solidFill>
              <a:latin typeface="Helvetica Neue"/>
              <a:ea typeface="Helvetica Neue"/>
              <a:cs typeface="Helvetica Neue"/>
              <a:sym typeface="Helvetica Neue"/>
            </a:endParaRPr>
          </a:p>
          <a:p>
            <a:pPr marL="457200" lvl="0" indent="-304800" algn="l" rtl="0">
              <a:lnSpc>
                <a:spcPct val="115000"/>
              </a:lnSpc>
              <a:spcBef>
                <a:spcPts val="0"/>
              </a:spcBef>
              <a:spcAft>
                <a:spcPts val="0"/>
              </a:spcAft>
              <a:buClr>
                <a:schemeClr val="dk1"/>
              </a:buClr>
              <a:buSzPts val="1200"/>
              <a:buFont typeface="Helvetica Neue"/>
              <a:buChar char="●"/>
            </a:pPr>
            <a:r>
              <a:rPr lang="en" sz="1200" dirty="0">
                <a:solidFill>
                  <a:schemeClr val="dk1"/>
                </a:solidFill>
                <a:latin typeface="Helvetica Neue"/>
                <a:ea typeface="Helvetica Neue"/>
                <a:cs typeface="Helvetica Neue"/>
                <a:sym typeface="Helvetica Neue"/>
              </a:rPr>
              <a:t>The session slides with Guiding Notes</a:t>
            </a:r>
            <a:endParaRPr sz="1200" dirty="0">
              <a:solidFill>
                <a:schemeClr val="dk1"/>
              </a:solidFill>
              <a:latin typeface="Helvetica Neue"/>
              <a:ea typeface="Helvetica Neue"/>
              <a:cs typeface="Helvetica Neue"/>
              <a:sym typeface="Helvetica Neue"/>
            </a:endParaRPr>
          </a:p>
          <a:p>
            <a:pPr marL="457200" lvl="0" indent="-304800" algn="l" rtl="0">
              <a:lnSpc>
                <a:spcPct val="115000"/>
              </a:lnSpc>
              <a:spcBef>
                <a:spcPts val="0"/>
              </a:spcBef>
              <a:spcAft>
                <a:spcPts val="0"/>
              </a:spcAft>
              <a:buClr>
                <a:schemeClr val="dk1"/>
              </a:buClr>
              <a:buSzPts val="1200"/>
              <a:buFont typeface="Helvetica Neue"/>
              <a:buChar char="●"/>
            </a:pPr>
            <a:r>
              <a:rPr lang="en" sz="1200" dirty="0">
                <a:solidFill>
                  <a:schemeClr val="dk1"/>
                </a:solidFill>
                <a:latin typeface="Helvetica Neue"/>
                <a:ea typeface="Helvetica Neue"/>
                <a:cs typeface="Helvetica Neue"/>
                <a:sym typeface="Helvetica Neue"/>
              </a:rPr>
              <a:t>The Series Participant Guide</a:t>
            </a:r>
            <a:endParaRPr sz="1200" dirty="0">
              <a:solidFill>
                <a:schemeClr val="dk1"/>
              </a:solidFill>
              <a:latin typeface="Helvetica Neue"/>
              <a:ea typeface="Helvetica Neue"/>
              <a:cs typeface="Helvetica Neue"/>
              <a:sym typeface="Helvetica Neue"/>
            </a:endParaRPr>
          </a:p>
          <a:p>
            <a:pPr marL="457200" lvl="0" indent="-304800" algn="l" rtl="0">
              <a:lnSpc>
                <a:spcPct val="115000"/>
              </a:lnSpc>
              <a:spcBef>
                <a:spcPts val="0"/>
              </a:spcBef>
              <a:spcAft>
                <a:spcPts val="0"/>
              </a:spcAft>
              <a:buClr>
                <a:schemeClr val="dk1"/>
              </a:buClr>
              <a:buSzPts val="1200"/>
              <a:buFont typeface="Helvetica Neue"/>
              <a:buChar char="●"/>
            </a:pPr>
            <a:r>
              <a:rPr lang="en" sz="1200" dirty="0">
                <a:solidFill>
                  <a:schemeClr val="dk1"/>
                </a:solidFill>
                <a:latin typeface="Helvetica Neue"/>
                <a:ea typeface="Helvetica Neue"/>
                <a:cs typeface="Helvetica Neue"/>
                <a:sym typeface="Helvetica Neue"/>
              </a:rPr>
              <a:t>Access to the participants’ high-quality instructional resource (HQIR)</a:t>
            </a:r>
            <a:endParaRPr sz="1200" dirty="0">
              <a:solidFill>
                <a:schemeClr val="dk1"/>
              </a:solidFill>
              <a:latin typeface="Helvetica Neue"/>
              <a:ea typeface="Helvetica Neue"/>
              <a:cs typeface="Helvetica Neue"/>
              <a:sym typeface="Helvetica Neue"/>
            </a:endParaRPr>
          </a:p>
          <a:p>
            <a:pPr marL="0" lvl="0" indent="0" algn="l" rtl="0">
              <a:lnSpc>
                <a:spcPct val="115000"/>
              </a:lnSpc>
              <a:spcBef>
                <a:spcPts val="0"/>
              </a:spcBef>
              <a:spcAft>
                <a:spcPts val="0"/>
              </a:spcAft>
              <a:buClr>
                <a:schemeClr val="dk1"/>
              </a:buClr>
              <a:buSzPts val="1100"/>
              <a:buFont typeface="Arial"/>
              <a:buNone/>
            </a:pPr>
            <a:endParaRPr sz="1200" dirty="0">
              <a:solidFill>
                <a:schemeClr val="dk1"/>
              </a:solidFill>
              <a:latin typeface="Helvetica Neue"/>
              <a:ea typeface="Helvetica Neue"/>
              <a:cs typeface="Helvetica Neue"/>
              <a:sym typeface="Helvetica Neue"/>
            </a:endParaRPr>
          </a:p>
          <a:p>
            <a:pPr marL="0" lvl="0" indent="0" algn="l" rtl="0">
              <a:lnSpc>
                <a:spcPct val="115000"/>
              </a:lnSpc>
              <a:spcBef>
                <a:spcPts val="0"/>
              </a:spcBef>
              <a:spcAft>
                <a:spcPts val="0"/>
              </a:spcAft>
              <a:buClr>
                <a:schemeClr val="dk1"/>
              </a:buClr>
              <a:buSzPts val="1100"/>
              <a:buFont typeface="Arial"/>
              <a:buNone/>
            </a:pPr>
            <a:r>
              <a:rPr lang="en" sz="1200" b="1" u="sng" dirty="0">
                <a:solidFill>
                  <a:schemeClr val="dk1"/>
                </a:solidFill>
                <a:latin typeface="Helvetica Neue"/>
                <a:ea typeface="Helvetica Neue"/>
                <a:cs typeface="Helvetica Neue"/>
                <a:sym typeface="Helvetica Neue"/>
              </a:rPr>
              <a:t>A Note about HQIRs:</a:t>
            </a:r>
            <a:endParaRPr sz="1200" u="sng" dirty="0">
              <a:solidFill>
                <a:schemeClr val="dk1"/>
              </a:solidFill>
              <a:latin typeface="Helvetica Neue"/>
              <a:ea typeface="Helvetica Neue"/>
              <a:cs typeface="Helvetica Neue"/>
              <a:sym typeface="Helvetica Neue"/>
            </a:endParaRPr>
          </a:p>
          <a:p>
            <a:pPr marL="0" indent="0">
              <a:lnSpc>
                <a:spcPct val="115000"/>
              </a:lnSpc>
              <a:buNone/>
            </a:pPr>
            <a:r>
              <a:rPr lang="en" sz="1200" u="sng" dirty="0">
                <a:solidFill>
                  <a:schemeClr val="hlink"/>
                </a:solidFill>
                <a:latin typeface="Helvetica Neue"/>
                <a:ea typeface="Helvetica Neue"/>
                <a:cs typeface="Helvetica Neue"/>
                <a:sym typeface="Helvetica Neue"/>
                <a:hlinkClick r:id="rId3"/>
              </a:rPr>
              <a:t>The Reading and Writing HQIR Consumer Guide</a:t>
            </a:r>
            <a:r>
              <a:rPr lang="en" sz="1200" dirty="0">
                <a:solidFill>
                  <a:schemeClr val="dk1"/>
                </a:solidFill>
                <a:latin typeface="Helvetica Neue"/>
                <a:ea typeface="Helvetica Neue"/>
                <a:cs typeface="Helvetica Neue"/>
                <a:sym typeface="Helvetica Neue"/>
              </a:rPr>
              <a:t> points districts to the markers of high-quality literacy instruction for Kentucky. Note that HQIRs are grounded in research and written by experts. While these resources do engage students in strategies that support reading, many students may need more targeted supports in Tier 1 instruction. As such, it is recommended that facilitators continually ground discussions in the texts, tasks and protocols provided in the district-adopted HQIR and prompt participants to make connections between this learning and their upcoming lessons or units. </a:t>
            </a:r>
            <a:endParaRPr sz="1200" dirty="0">
              <a:solidFill>
                <a:schemeClr val="dk1"/>
              </a:solidFill>
              <a:latin typeface="Helvetica Neue"/>
              <a:ea typeface="Helvetica Neue"/>
              <a:cs typeface="Helvetica Neue"/>
              <a:sym typeface="Helvetica Neue"/>
            </a:endParaRPr>
          </a:p>
          <a:p>
            <a:pPr marL="0" lvl="0" indent="0" algn="l" rtl="0">
              <a:lnSpc>
                <a:spcPct val="115000"/>
              </a:lnSpc>
              <a:spcBef>
                <a:spcPts val="0"/>
              </a:spcBef>
              <a:spcAft>
                <a:spcPts val="0"/>
              </a:spcAft>
              <a:buClr>
                <a:schemeClr val="dk1"/>
              </a:buClr>
              <a:buSzPts val="1100"/>
              <a:buFont typeface="Arial"/>
              <a:buNone/>
            </a:pPr>
            <a:endParaRPr sz="1200" b="1" dirty="0">
              <a:solidFill>
                <a:schemeClr val="dk1"/>
              </a:solidFill>
              <a:latin typeface="Helvetica Neue"/>
              <a:ea typeface="Helvetica Neue"/>
              <a:cs typeface="Helvetica Neue"/>
              <a:sym typeface="Helvetica Neue"/>
            </a:endParaRPr>
          </a:p>
          <a:p>
            <a:pPr marL="0" lvl="0" indent="0" algn="l" rtl="0">
              <a:lnSpc>
                <a:spcPct val="115000"/>
              </a:lnSpc>
              <a:spcBef>
                <a:spcPts val="0"/>
              </a:spcBef>
              <a:spcAft>
                <a:spcPts val="0"/>
              </a:spcAft>
              <a:buClr>
                <a:schemeClr val="dk1"/>
              </a:buClr>
              <a:buSzPts val="1100"/>
              <a:buFont typeface="Arial"/>
              <a:buNone/>
            </a:pPr>
            <a:r>
              <a:rPr lang="en" sz="1200" b="1" u="sng" dirty="0">
                <a:solidFill>
                  <a:schemeClr val="dk1"/>
                </a:solidFill>
                <a:latin typeface="Helvetica Neue"/>
                <a:ea typeface="Helvetica Neue"/>
                <a:cs typeface="Helvetica Neue"/>
                <a:sym typeface="Helvetica Neue"/>
              </a:rPr>
              <a:t>Guiding Notes:</a:t>
            </a:r>
            <a:endParaRPr sz="1200" b="1" u="sng" dirty="0">
              <a:solidFill>
                <a:schemeClr val="dk1"/>
              </a:solidFill>
              <a:latin typeface="Helvetica Neue"/>
              <a:ea typeface="Helvetica Neue"/>
              <a:cs typeface="Helvetica Neue"/>
              <a:sym typeface="Helvetica Neue"/>
            </a:endParaRPr>
          </a:p>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latin typeface="Helvetica Neue"/>
                <a:ea typeface="Helvetica Neue"/>
                <a:cs typeface="Helvetica Neue"/>
                <a:sym typeface="Helvetica Neue"/>
              </a:rPr>
              <a:t>Guiding notes are provided in the Notes section of the PowerPoint to support your learning. The Notes section includes additional information and directions for the activities on the slide. It is critical that you read the material presented in the Notes section to ensure that you are acquiring the important knowledge, skills and understanding required when engaging with this series.</a:t>
            </a:r>
            <a:endParaRPr sz="1200" dirty="0">
              <a:solidFill>
                <a:schemeClr val="dk1"/>
              </a:solidFill>
              <a:latin typeface="Helvetica Neue"/>
              <a:ea typeface="Helvetica Neue"/>
              <a:cs typeface="Helvetica Neue"/>
              <a:sym typeface="Helvetica Neue"/>
            </a:endParaRPr>
          </a:p>
          <a:p>
            <a:pPr marL="0" lvl="0" indent="0" algn="l" rtl="0">
              <a:lnSpc>
                <a:spcPct val="115000"/>
              </a:lnSpc>
              <a:spcBef>
                <a:spcPts val="0"/>
              </a:spcBef>
              <a:spcAft>
                <a:spcPts val="0"/>
              </a:spcAft>
              <a:buClr>
                <a:schemeClr val="dk1"/>
              </a:buClr>
              <a:buSzPts val="1100"/>
              <a:buFont typeface="Arial"/>
              <a:buNone/>
            </a:pPr>
            <a:endParaRPr sz="1200" b="1" dirty="0">
              <a:solidFill>
                <a:schemeClr val="dk1"/>
              </a:solidFill>
              <a:latin typeface="Helvetica Neue"/>
              <a:ea typeface="Helvetica Neue"/>
              <a:cs typeface="Helvetica Neue"/>
              <a:sym typeface="Helvetica Neue"/>
            </a:endParaRPr>
          </a:p>
          <a:p>
            <a:pPr marL="0" lvl="0" indent="0" algn="l" rtl="0">
              <a:lnSpc>
                <a:spcPct val="115000"/>
              </a:lnSpc>
              <a:spcBef>
                <a:spcPts val="0"/>
              </a:spcBef>
              <a:spcAft>
                <a:spcPts val="0"/>
              </a:spcAft>
              <a:buClr>
                <a:schemeClr val="dk1"/>
              </a:buClr>
              <a:buSzPts val="1100"/>
              <a:buFont typeface="Arial"/>
              <a:buNone/>
            </a:pPr>
            <a:r>
              <a:rPr lang="en" sz="1200" b="1" u="sng" dirty="0">
                <a:solidFill>
                  <a:schemeClr val="dk1"/>
                </a:solidFill>
                <a:latin typeface="Helvetica Neue"/>
                <a:ea typeface="Helvetica Neue"/>
                <a:cs typeface="Helvetica Neue"/>
                <a:sym typeface="Helvetica Neue"/>
              </a:rPr>
              <a:t>Virtual Training Note:</a:t>
            </a:r>
            <a:endParaRPr sz="1200" b="1" u="sng" dirty="0">
              <a:solidFill>
                <a:schemeClr val="dk1"/>
              </a:solidFill>
              <a:latin typeface="Helvetica Neue"/>
              <a:ea typeface="Helvetica Neue"/>
              <a:cs typeface="Helvetica Neue"/>
              <a:sym typeface="Helvetica Neue"/>
            </a:endParaRPr>
          </a:p>
          <a:p>
            <a:pPr marL="0" indent="0">
              <a:lnSpc>
                <a:spcPct val="115000"/>
              </a:lnSpc>
              <a:buClr>
                <a:schemeClr val="dk1"/>
              </a:buClr>
              <a:buNone/>
            </a:pPr>
            <a:r>
              <a:rPr lang="en" sz="1200" dirty="0">
                <a:solidFill>
                  <a:schemeClr val="dk1"/>
                </a:solidFill>
                <a:latin typeface="Helvetica Neue"/>
                <a:ea typeface="Helvetica Neue"/>
                <a:cs typeface="Helvetica Neue"/>
                <a:sym typeface="Helvetica Neue"/>
              </a:rPr>
              <a:t>If you plan to engage with this series virtually as a group, consider directing participants to </a:t>
            </a:r>
            <a:r>
              <a:rPr lang="en" sz="1200" dirty="0">
                <a:solidFill>
                  <a:schemeClr val="dk1"/>
                </a:solidFill>
                <a:highlight>
                  <a:srgbClr val="FFFF00"/>
                </a:highlight>
                <a:latin typeface="Helvetica Neue"/>
                <a:ea typeface="Helvetica Neue"/>
                <a:cs typeface="Helvetica Neue"/>
                <a:sym typeface="Helvetica Neue"/>
              </a:rPr>
              <a:t>the</a:t>
            </a:r>
            <a:r>
              <a:rPr lang="en" sz="1200" i="1" dirty="0">
                <a:solidFill>
                  <a:schemeClr val="dk1"/>
                </a:solidFill>
                <a:highlight>
                  <a:srgbClr val="FFFF00"/>
                </a:highlight>
                <a:latin typeface="Helvetica Neue"/>
                <a:ea typeface="Helvetica Neue"/>
                <a:cs typeface="Helvetica Neue"/>
                <a:sym typeface="Helvetica Neue"/>
              </a:rPr>
              <a:t> </a:t>
            </a:r>
            <a:r>
              <a:rPr lang="en-US" sz="1200" b="1" i="1" dirty="0">
                <a:solidFill>
                  <a:schemeClr val="dk1"/>
                </a:solidFill>
                <a:highlight>
                  <a:srgbClr val="FFFF00"/>
                </a:highlight>
                <a:latin typeface="Helvetica Neue"/>
                <a:ea typeface="Helvetica Neue"/>
                <a:cs typeface="Helvetica Neue"/>
                <a:sym typeface="Helvetica Neue"/>
              </a:rPr>
              <a:t>Developing Skilled Middle and High School Readers</a:t>
            </a:r>
            <a:r>
              <a:rPr lang="en-US" sz="1200" b="0" i="1" dirty="0">
                <a:solidFill>
                  <a:schemeClr val="dk1"/>
                </a:solidFill>
                <a:highlight>
                  <a:srgbClr val="FFFF00"/>
                </a:highlight>
                <a:latin typeface="Helvetica Neue"/>
                <a:ea typeface="Helvetica Neue"/>
                <a:cs typeface="Helvetica Neue"/>
                <a:sym typeface="Helvetica Neue"/>
              </a:rPr>
              <a:t> landing page</a:t>
            </a:r>
            <a:r>
              <a:rPr lang="en-US" sz="1200" b="0" i="1" dirty="0">
                <a:solidFill>
                  <a:schemeClr val="dk1"/>
                </a:solidFill>
                <a:latin typeface="Helvetica Neue"/>
                <a:ea typeface="Helvetica Neue"/>
                <a:cs typeface="Helvetica Neue"/>
                <a:sym typeface="Helvetica Neue"/>
              </a:rPr>
              <a:t>: </a:t>
            </a:r>
            <a:endParaRPr b="1" dirty="0">
              <a:solidFill>
                <a:schemeClr val="dk1"/>
              </a:solidFill>
              <a:latin typeface="Libre Franklin"/>
              <a:ea typeface="Libre Franklin"/>
              <a:cs typeface="Libre Franklin"/>
              <a:sym typeface="Libre Franklin"/>
            </a:endParaRPr>
          </a:p>
          <a:p>
            <a:pPr marL="0" lvl="0" indent="0" algn="l" rtl="0">
              <a:lnSpc>
                <a:spcPct val="115000"/>
              </a:lnSpc>
              <a:spcBef>
                <a:spcPts val="0"/>
              </a:spcBef>
              <a:spcAft>
                <a:spcPts val="0"/>
              </a:spcAft>
              <a:buClr>
                <a:schemeClr val="dk1"/>
              </a:buClr>
              <a:buSzPts val="1100"/>
              <a:buFont typeface="Arial"/>
              <a:buNone/>
            </a:pPr>
            <a:endParaRPr dirty="0">
              <a:solidFill>
                <a:schemeClr val="dk1"/>
              </a:solidFill>
              <a:latin typeface="Libre Franklin"/>
              <a:ea typeface="Libre Franklin"/>
              <a:cs typeface="Libre Franklin"/>
              <a:sym typeface="Libre Franklin"/>
            </a:endParaRPr>
          </a:p>
          <a:p>
            <a:pPr marL="0" lvl="0" indent="0" algn="l" rtl="0">
              <a:lnSpc>
                <a:spcPct val="115000"/>
              </a:lnSpc>
              <a:spcBef>
                <a:spcPts val="0"/>
              </a:spcBef>
              <a:spcAft>
                <a:spcPts val="0"/>
              </a:spcAft>
              <a:buClr>
                <a:schemeClr val="dk1"/>
              </a:buClr>
              <a:buSzPts val="1100"/>
              <a:buFont typeface="Arial"/>
              <a:buNone/>
            </a:pPr>
            <a:r>
              <a:rPr lang="en" sz="1200" b="1" u="sng" dirty="0">
                <a:solidFill>
                  <a:schemeClr val="dk1"/>
                </a:solidFill>
                <a:latin typeface="Helvetica Neue"/>
                <a:ea typeface="Helvetica Neue"/>
                <a:cs typeface="Helvetica Neue"/>
                <a:sym typeface="Helvetica Neue"/>
              </a:rPr>
              <a:t>Intended Audiences:</a:t>
            </a:r>
            <a:endParaRPr sz="1200" b="1" u="sng" dirty="0">
              <a:solidFill>
                <a:schemeClr val="dk1"/>
              </a:solidFill>
              <a:latin typeface="Helvetica Neue"/>
              <a:ea typeface="Helvetica Neue"/>
              <a:cs typeface="Helvetica Neue"/>
              <a:sym typeface="Helvetica Neue"/>
            </a:endParaRPr>
          </a:p>
          <a:p>
            <a:pPr marL="0" lvl="0" indent="0" algn="l" rtl="0">
              <a:lnSpc>
                <a:spcPct val="115000"/>
              </a:lnSpc>
              <a:spcBef>
                <a:spcPts val="0"/>
              </a:spcBef>
              <a:spcAft>
                <a:spcPts val="0"/>
              </a:spcAft>
              <a:buClr>
                <a:schemeClr val="dk1"/>
              </a:buClr>
              <a:buSzPts val="1100"/>
              <a:buFont typeface="Arial"/>
              <a:buNone/>
            </a:pPr>
            <a:r>
              <a:rPr lang="en" sz="1200" b="1" dirty="0">
                <a:solidFill>
                  <a:schemeClr val="dk1"/>
                </a:solidFill>
                <a:latin typeface="Helvetica Neue"/>
                <a:ea typeface="Helvetica Neue"/>
                <a:cs typeface="Helvetica Neue"/>
                <a:sym typeface="Helvetica Neue"/>
              </a:rPr>
              <a:t>Participants</a:t>
            </a:r>
            <a:endParaRPr sz="1200" b="1" dirty="0">
              <a:solidFill>
                <a:schemeClr val="dk1"/>
              </a:solidFill>
              <a:latin typeface="Helvetica Neue"/>
              <a:ea typeface="Helvetica Neue"/>
              <a:cs typeface="Helvetica Neue"/>
              <a:sym typeface="Helvetica Neue"/>
            </a:endParaRPr>
          </a:p>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latin typeface="Helvetica Neue"/>
                <a:ea typeface="Helvetica Neue"/>
                <a:cs typeface="Helvetica Neue"/>
                <a:sym typeface="Helvetica Neue"/>
              </a:rPr>
              <a:t>Series participants may include, but are not limited to, district leadership, school administrators, instructional specialists/coaches, intervention specialists, department chairs, special educators and classroom teachers.</a:t>
            </a:r>
            <a:endParaRPr sz="1200" dirty="0">
              <a:solidFill>
                <a:schemeClr val="dk1"/>
              </a:solidFill>
              <a:latin typeface="Helvetica Neue"/>
              <a:ea typeface="Helvetica Neue"/>
              <a:cs typeface="Helvetica Neue"/>
              <a:sym typeface="Helvetica Neue"/>
            </a:endParaRPr>
          </a:p>
          <a:p>
            <a:pPr marL="0" lvl="0" indent="0" algn="l" rtl="0">
              <a:lnSpc>
                <a:spcPct val="115000"/>
              </a:lnSpc>
              <a:spcBef>
                <a:spcPts val="0"/>
              </a:spcBef>
              <a:spcAft>
                <a:spcPts val="0"/>
              </a:spcAft>
              <a:buClr>
                <a:schemeClr val="dk1"/>
              </a:buClr>
              <a:buSzPts val="1100"/>
              <a:buFont typeface="Arial"/>
              <a:buNone/>
            </a:pPr>
            <a:endParaRPr sz="1200" dirty="0">
              <a:solidFill>
                <a:schemeClr val="dk1"/>
              </a:solidFill>
              <a:latin typeface="Helvetica Neue"/>
              <a:ea typeface="Helvetica Neue"/>
              <a:cs typeface="Helvetica Neue"/>
              <a:sym typeface="Helvetica Neue"/>
            </a:endParaRPr>
          </a:p>
          <a:p>
            <a:pPr marL="0" lvl="0" indent="0" algn="l" rtl="0">
              <a:lnSpc>
                <a:spcPct val="115000"/>
              </a:lnSpc>
              <a:spcBef>
                <a:spcPts val="0"/>
              </a:spcBef>
              <a:spcAft>
                <a:spcPts val="0"/>
              </a:spcAft>
              <a:buClr>
                <a:schemeClr val="dk1"/>
              </a:buClr>
              <a:buSzPts val="1100"/>
              <a:buFont typeface="Arial"/>
              <a:buNone/>
            </a:pPr>
            <a:r>
              <a:rPr lang="en" sz="1200" b="1" dirty="0">
                <a:solidFill>
                  <a:schemeClr val="dk1"/>
                </a:solidFill>
                <a:latin typeface="Helvetica Neue"/>
                <a:ea typeface="Helvetica Neue"/>
                <a:cs typeface="Helvetica Neue"/>
                <a:sym typeface="Helvetica Neue"/>
              </a:rPr>
              <a:t>Facilitators</a:t>
            </a:r>
            <a:endParaRPr sz="1200" b="1" dirty="0">
              <a:solidFill>
                <a:schemeClr val="dk1"/>
              </a:solidFill>
              <a:latin typeface="Helvetica Neue"/>
              <a:ea typeface="Helvetica Neue"/>
              <a:cs typeface="Helvetica Neue"/>
              <a:sym typeface="Helvetica Neue"/>
            </a:endParaRPr>
          </a:p>
          <a:p>
            <a:pPr marL="0" indent="0">
              <a:lnSpc>
                <a:spcPct val="115000"/>
              </a:lnSpc>
              <a:buClr>
                <a:schemeClr val="dk1"/>
              </a:buClr>
              <a:buNone/>
            </a:pPr>
            <a:r>
              <a:rPr lang="en" sz="1200" dirty="0">
                <a:solidFill>
                  <a:schemeClr val="dk1"/>
                </a:solidFill>
                <a:latin typeface="Helvetica Neue"/>
                <a:ea typeface="Helvetica Neue"/>
                <a:cs typeface="Helvetica Neue"/>
                <a:sym typeface="Helvetica Neue"/>
              </a:rPr>
              <a:t>While this series is designed for a teacher to engage with it individually, it may be implemented with a group of educators led by a facilitator. If this series is being completed as a group, facilitators may include, but are not limited to, cooperative staff, district leaders, school administrators, instructional specialists/coaches, intervention specialists, department chairs, special educators, and classroom teachers. Facilitators may need to revise specific tasks in order to meet the needs of the participants or to be respectful of the time planned within the work session. </a:t>
            </a:r>
            <a:endParaRPr sz="1200" dirty="0">
              <a:solidFill>
                <a:schemeClr val="dk1"/>
              </a:solidFill>
              <a:latin typeface="Helvetica Neue"/>
              <a:ea typeface="Helvetica Neue"/>
              <a:cs typeface="Helvetica Neue"/>
              <a:sym typeface="Helvetica Neue"/>
            </a:endParaRPr>
          </a:p>
          <a:p>
            <a:pPr marL="0" lvl="0" indent="0" algn="l" rtl="0">
              <a:lnSpc>
                <a:spcPct val="115000"/>
              </a:lnSpc>
              <a:spcBef>
                <a:spcPts val="0"/>
              </a:spcBef>
              <a:spcAft>
                <a:spcPts val="0"/>
              </a:spcAft>
              <a:buClr>
                <a:schemeClr val="dk1"/>
              </a:buClr>
              <a:buSzPts val="1100"/>
              <a:buFont typeface="Arial"/>
              <a:buNone/>
            </a:pPr>
            <a:endParaRPr sz="1200" dirty="0">
              <a:solidFill>
                <a:schemeClr val="dk1"/>
              </a:solidFill>
              <a:latin typeface="Helvetica Neue"/>
              <a:ea typeface="Helvetica Neue"/>
              <a:cs typeface="Helvetica Neue"/>
              <a:sym typeface="Helvetica Neue"/>
            </a:endParaRPr>
          </a:p>
          <a:p>
            <a:pPr marL="0" lvl="0" indent="0" algn="l" rtl="0">
              <a:lnSpc>
                <a:spcPct val="115000"/>
              </a:lnSpc>
              <a:spcBef>
                <a:spcPts val="0"/>
              </a:spcBef>
              <a:spcAft>
                <a:spcPts val="0"/>
              </a:spcAft>
              <a:buClr>
                <a:schemeClr val="dk1"/>
              </a:buClr>
              <a:buSzPts val="1100"/>
              <a:buFont typeface="Arial"/>
              <a:buNone/>
            </a:pPr>
            <a:r>
              <a:rPr lang="en" sz="1200" b="1" u="sng" dirty="0">
                <a:solidFill>
                  <a:schemeClr val="dk1"/>
                </a:solidFill>
                <a:latin typeface="Helvetica Neue"/>
                <a:ea typeface="Helvetica Neue"/>
                <a:cs typeface="Helvetica Neue"/>
                <a:sym typeface="Helvetica Neue"/>
              </a:rPr>
              <a:t>Helpful Hint for Facilitators:</a:t>
            </a:r>
            <a:endParaRPr sz="1200" b="1" u="sng" dirty="0">
              <a:solidFill>
                <a:schemeClr val="dk1"/>
              </a:solidFill>
              <a:latin typeface="Helvetica Neue"/>
              <a:ea typeface="Helvetica Neue"/>
              <a:cs typeface="Helvetica Neue"/>
              <a:sym typeface="Helvetica Neue"/>
            </a:endParaRPr>
          </a:p>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latin typeface="Helvetica Neue"/>
                <a:ea typeface="Helvetica Neue"/>
                <a:cs typeface="Helvetica Neue"/>
                <a:sym typeface="Helvetica Neue"/>
              </a:rPr>
              <a:t>The learning that will take place in this series may cause Kentucky educators to face changes in instructional practices amidst this transition. It is important to realize that while you are the facilitator of these work sessions, you may not have all the answers to the questions asked by participants, which is part of the learning process for all educators at all levels. Throughout the series, participants may have questions that will be addressed in future work sessions. When that happens, reflect on this quote from Graham Fletcher, “Every teachable moment doesn’t need to be a teachable moment in that moment.” Use these moments to encourage participants to attend future work sessions where those questions will be addressed. If participants ask questions you are not prepared to answer, offer to follow up on that during the next work session. Please contact </a:t>
            </a:r>
            <a:r>
              <a:rPr lang="en" sz="1200" u="sng" dirty="0">
                <a:solidFill>
                  <a:schemeClr val="hlink"/>
                </a:solidFill>
                <a:latin typeface="Helvetica Neue"/>
                <a:ea typeface="Helvetica Neue"/>
                <a:cs typeface="Helvetica Neue"/>
                <a:sym typeface="Helvetica Neue"/>
                <a:hlinkClick r:id="rId4"/>
              </a:rPr>
              <a:t>ELATeam@education.ky.gov</a:t>
            </a:r>
            <a:r>
              <a:rPr lang="en" sz="1200" dirty="0">
                <a:solidFill>
                  <a:schemeClr val="dk1"/>
                </a:solidFill>
                <a:latin typeface="Helvetica Neue"/>
                <a:ea typeface="Helvetica Neue"/>
                <a:cs typeface="Helvetica Neue"/>
                <a:sym typeface="Helvetica Neue"/>
              </a:rPr>
              <a:t> if you have questions or comments.</a:t>
            </a:r>
            <a:endParaRPr sz="1200" dirty="0">
              <a:solidFill>
                <a:schemeClr val="dk1"/>
              </a:solidFill>
              <a:latin typeface="Helvetica Neue"/>
              <a:ea typeface="Helvetica Neue"/>
              <a:cs typeface="Helvetica Neue"/>
              <a:sym typeface="Helvetica Neue"/>
            </a:endParaRPr>
          </a:p>
          <a:p>
            <a:pPr marL="0" lvl="0" indent="0" algn="l" rtl="0">
              <a:lnSpc>
                <a:spcPct val="115000"/>
              </a:lnSpc>
              <a:spcBef>
                <a:spcPts val="0"/>
              </a:spcBef>
              <a:spcAft>
                <a:spcPts val="0"/>
              </a:spcAft>
              <a:buClr>
                <a:schemeClr val="dk1"/>
              </a:buClr>
              <a:buSzPts val="1100"/>
              <a:buFont typeface="Arial"/>
              <a:buNone/>
            </a:pPr>
            <a:endParaRPr sz="1200" b="1" dirty="0">
              <a:solidFill>
                <a:schemeClr val="dk1"/>
              </a:solidFill>
              <a:latin typeface="Helvetica Neue"/>
              <a:ea typeface="Helvetica Neue"/>
              <a:cs typeface="Helvetica Neue"/>
              <a:sym typeface="Helvetica Neue"/>
            </a:endParaRPr>
          </a:p>
          <a:p>
            <a:pPr marL="0" lvl="0" indent="0" algn="l" rtl="0">
              <a:lnSpc>
                <a:spcPct val="115000"/>
              </a:lnSpc>
              <a:spcBef>
                <a:spcPts val="0"/>
              </a:spcBef>
              <a:spcAft>
                <a:spcPts val="0"/>
              </a:spcAft>
              <a:buClr>
                <a:schemeClr val="dk1"/>
              </a:buClr>
              <a:buSzPts val="1100"/>
              <a:buFont typeface="Arial"/>
              <a:buNone/>
            </a:pPr>
            <a:r>
              <a:rPr lang="en" sz="1200" b="1" u="sng" dirty="0">
                <a:solidFill>
                  <a:schemeClr val="dk1"/>
                </a:solidFill>
                <a:latin typeface="Helvetica Neue"/>
                <a:ea typeface="Helvetica Neue"/>
                <a:cs typeface="Helvetica Neue"/>
                <a:sym typeface="Helvetica Neue"/>
              </a:rPr>
              <a:t>Planning Ahead for Facilitators:</a:t>
            </a:r>
            <a:endParaRPr sz="1200" b="1" u="sng" dirty="0">
              <a:solidFill>
                <a:schemeClr val="dk1"/>
              </a:solidFill>
              <a:latin typeface="Helvetica Neue"/>
              <a:ea typeface="Helvetica Neue"/>
              <a:cs typeface="Helvetica Neue"/>
              <a:sym typeface="Helvetica Neue"/>
            </a:endParaRPr>
          </a:p>
          <a:p>
            <a:pPr marL="457200" lvl="0" indent="-304800" algn="l" rtl="0">
              <a:lnSpc>
                <a:spcPct val="115000"/>
              </a:lnSpc>
              <a:spcBef>
                <a:spcPts val="0"/>
              </a:spcBef>
              <a:spcAft>
                <a:spcPts val="0"/>
              </a:spcAft>
              <a:buClr>
                <a:schemeClr val="dk1"/>
              </a:buClr>
              <a:buSzPts val="1200"/>
              <a:buFont typeface="Helvetica Neue"/>
              <a:buChar char="●"/>
            </a:pPr>
            <a:r>
              <a:rPr lang="en" sz="1200" dirty="0">
                <a:solidFill>
                  <a:schemeClr val="dk1"/>
                </a:solidFill>
                <a:latin typeface="Helvetica Neue"/>
                <a:ea typeface="Helvetica Neue"/>
                <a:cs typeface="Helvetica Neue"/>
                <a:sym typeface="Helvetica Neue"/>
              </a:rPr>
              <a:t>Determine which stakeholders to invite as participants. In the invitation, describe how the work sessions will benefit them.</a:t>
            </a:r>
            <a:endParaRPr sz="1200" dirty="0">
              <a:solidFill>
                <a:schemeClr val="dk1"/>
              </a:solidFill>
              <a:latin typeface="Helvetica Neue"/>
              <a:ea typeface="Helvetica Neue"/>
              <a:cs typeface="Helvetica Neue"/>
              <a:sym typeface="Helvetica Neue"/>
            </a:endParaRPr>
          </a:p>
          <a:p>
            <a:pPr marL="457200" lvl="0" indent="-304800" algn="l" rtl="0">
              <a:lnSpc>
                <a:spcPct val="115000"/>
              </a:lnSpc>
              <a:spcBef>
                <a:spcPts val="0"/>
              </a:spcBef>
              <a:spcAft>
                <a:spcPts val="0"/>
              </a:spcAft>
              <a:buClr>
                <a:schemeClr val="dk1"/>
              </a:buClr>
              <a:buSzPts val="1200"/>
              <a:buFont typeface="Helvetica Neue"/>
              <a:buChar char="●"/>
            </a:pPr>
            <a:r>
              <a:rPr lang="en" sz="1200" dirty="0">
                <a:solidFill>
                  <a:schemeClr val="dk1"/>
                </a:solidFill>
                <a:latin typeface="Helvetica Neue"/>
                <a:ea typeface="Helvetica Neue"/>
                <a:cs typeface="Helvetica Neue"/>
                <a:sym typeface="Helvetica Neue"/>
              </a:rPr>
              <a:t>A few days before the meeting, you may want to remind participants to be prepared to have their Participant Guide available during the meeting. You may also choose to print these for participants.</a:t>
            </a:r>
            <a:endParaRPr sz="1200" dirty="0">
              <a:solidFill>
                <a:schemeClr val="dk1"/>
              </a:solidFill>
              <a:latin typeface="Helvetica Neue"/>
              <a:ea typeface="Helvetica Neue"/>
              <a:cs typeface="Helvetica Neue"/>
              <a:sym typeface="Helvetica Neue"/>
            </a:endParaRPr>
          </a:p>
          <a:p>
            <a:pPr marL="457200" lvl="0" indent="-304800" algn="l" rtl="0">
              <a:lnSpc>
                <a:spcPct val="115000"/>
              </a:lnSpc>
              <a:spcBef>
                <a:spcPts val="0"/>
              </a:spcBef>
              <a:spcAft>
                <a:spcPts val="0"/>
              </a:spcAft>
              <a:buClr>
                <a:schemeClr val="dk1"/>
              </a:buClr>
              <a:buSzPts val="1200"/>
              <a:buFont typeface="Helvetica Neue"/>
              <a:buChar char="●"/>
            </a:pPr>
            <a:r>
              <a:rPr lang="en" sz="1200" dirty="0">
                <a:solidFill>
                  <a:schemeClr val="dk1"/>
                </a:solidFill>
                <a:latin typeface="Helvetica Neue"/>
                <a:ea typeface="Helvetica Neue"/>
                <a:cs typeface="Helvetica Neue"/>
                <a:sym typeface="Helvetica Neue"/>
              </a:rPr>
              <a:t>Reserve adequate space and equipment. Tables or desks should be set up to support small-group discussion. If conducting this series virtually, ensure that your technology platform can support break out rooms to support small group collaboration.</a:t>
            </a:r>
            <a:endParaRPr sz="1200" dirty="0">
              <a:solidFill>
                <a:schemeClr val="dk1"/>
              </a:solidFill>
              <a:latin typeface="Helvetica Neue"/>
              <a:ea typeface="Helvetica Neue"/>
              <a:cs typeface="Helvetica Neue"/>
              <a:sym typeface="Helvetica Neue"/>
            </a:endParaRPr>
          </a:p>
          <a:p>
            <a:pPr marL="457200" lvl="0" indent="-304800" algn="l" rtl="0">
              <a:lnSpc>
                <a:spcPct val="115000"/>
              </a:lnSpc>
              <a:spcBef>
                <a:spcPts val="0"/>
              </a:spcBef>
              <a:spcAft>
                <a:spcPts val="0"/>
              </a:spcAft>
              <a:buClr>
                <a:schemeClr val="dk1"/>
              </a:buClr>
              <a:buSzPts val="1200"/>
              <a:buFont typeface="Helvetica Neue"/>
              <a:buChar char="●"/>
            </a:pPr>
            <a:r>
              <a:rPr lang="en" sz="1200" dirty="0">
                <a:solidFill>
                  <a:schemeClr val="dk1"/>
                </a:solidFill>
                <a:latin typeface="Helvetica Neue"/>
                <a:ea typeface="Helvetica Neue"/>
                <a:cs typeface="Helvetica Neue"/>
                <a:sym typeface="Helvetica Neue"/>
              </a:rPr>
              <a:t>Ensure that participants have access to the Internet.</a:t>
            </a:r>
            <a:endParaRPr sz="1200" dirty="0">
              <a:solidFill>
                <a:schemeClr val="dk1"/>
              </a:solidFill>
              <a:latin typeface="Helvetica Neue"/>
              <a:ea typeface="Helvetica Neue"/>
              <a:cs typeface="Helvetica Neue"/>
              <a:sym typeface="Helvetica Neue"/>
            </a:endParaRPr>
          </a:p>
          <a:p>
            <a:pPr marL="0" lvl="0" indent="0" algn="l" rtl="0">
              <a:lnSpc>
                <a:spcPct val="115000"/>
              </a:lnSpc>
              <a:spcBef>
                <a:spcPts val="0"/>
              </a:spcBef>
              <a:spcAft>
                <a:spcPts val="0"/>
              </a:spcAft>
              <a:buClr>
                <a:schemeClr val="dk1"/>
              </a:buClr>
              <a:buSzPts val="1100"/>
              <a:buFont typeface="Arial"/>
              <a:buNone/>
            </a:pPr>
            <a:endParaRPr sz="1200" dirty="0">
              <a:solidFill>
                <a:schemeClr val="dk1"/>
              </a:solidFill>
              <a:latin typeface="Helvetica Neue"/>
              <a:ea typeface="Helvetica Neue"/>
              <a:cs typeface="Helvetica Neue"/>
              <a:sym typeface="Helvetica Neue"/>
            </a:endParaRPr>
          </a:p>
          <a:p>
            <a:pPr marL="0" lvl="0" indent="0" algn="l" rtl="0">
              <a:lnSpc>
                <a:spcPct val="115000"/>
              </a:lnSpc>
              <a:spcBef>
                <a:spcPts val="0"/>
              </a:spcBef>
              <a:spcAft>
                <a:spcPts val="0"/>
              </a:spcAft>
              <a:buClr>
                <a:schemeClr val="dk1"/>
              </a:buClr>
              <a:buSzPts val="1100"/>
              <a:buFont typeface="Arial"/>
              <a:buNone/>
            </a:pPr>
            <a:r>
              <a:rPr lang="en" sz="1200" b="1" u="sng" dirty="0">
                <a:solidFill>
                  <a:schemeClr val="dk1"/>
                </a:solidFill>
                <a:latin typeface="Helvetica Neue"/>
                <a:ea typeface="Helvetica Neue"/>
                <a:cs typeface="Helvetica Neue"/>
                <a:sym typeface="Helvetica Neue"/>
              </a:rPr>
              <a:t>Preparation</a:t>
            </a:r>
            <a:endParaRPr sz="1200" b="1" u="sng" dirty="0">
              <a:solidFill>
                <a:schemeClr val="dk1"/>
              </a:solidFill>
              <a:latin typeface="Helvetica Neue"/>
              <a:ea typeface="Helvetica Neue"/>
              <a:cs typeface="Helvetica Neue"/>
              <a:sym typeface="Helvetica Neue"/>
            </a:endParaRPr>
          </a:p>
          <a:p>
            <a:pPr marL="0" indent="0">
              <a:lnSpc>
                <a:spcPct val="115000"/>
              </a:lnSpc>
              <a:buClr>
                <a:schemeClr val="dk1"/>
              </a:buClr>
              <a:buNone/>
            </a:pPr>
            <a:r>
              <a:rPr lang="en" sz="1200" b="1" dirty="0">
                <a:solidFill>
                  <a:schemeClr val="dk1"/>
                </a:solidFill>
                <a:latin typeface="Helvetica Neue"/>
                <a:ea typeface="Helvetica Neue"/>
                <a:cs typeface="Helvetica Neue"/>
                <a:sym typeface="Helvetica Neue"/>
              </a:rPr>
              <a:t> </a:t>
            </a:r>
            <a:endParaRPr sz="1200" b="1" dirty="0">
              <a:solidFill>
                <a:schemeClr val="dk1"/>
              </a:solidFill>
              <a:latin typeface="Helvetica Neue"/>
              <a:ea typeface="Helvetica Neue"/>
              <a:cs typeface="Helvetica Neue"/>
              <a:sym typeface="Helvetica Neue"/>
            </a:endParaRPr>
          </a:p>
          <a:p>
            <a:pPr marL="0" lvl="0" indent="0" algn="l" rtl="0">
              <a:lnSpc>
                <a:spcPct val="115000"/>
              </a:lnSpc>
              <a:spcBef>
                <a:spcPts val="0"/>
              </a:spcBef>
              <a:spcAft>
                <a:spcPts val="0"/>
              </a:spcAft>
              <a:buClr>
                <a:schemeClr val="dk1"/>
              </a:buClr>
              <a:buSzPts val="1100"/>
              <a:buFont typeface="Arial"/>
              <a:buNone/>
            </a:pPr>
            <a:r>
              <a:rPr lang="en" sz="1200" b="1" dirty="0">
                <a:solidFill>
                  <a:schemeClr val="dk1"/>
                </a:solidFill>
                <a:latin typeface="Helvetica Neue"/>
                <a:ea typeface="Helvetica Neue"/>
                <a:cs typeface="Helvetica Neue"/>
                <a:sym typeface="Helvetica Neue"/>
              </a:rPr>
              <a:t>Participant Documents Needed:</a:t>
            </a:r>
            <a:endParaRPr sz="1200" b="1" dirty="0">
              <a:solidFill>
                <a:schemeClr val="dk1"/>
              </a:solidFill>
              <a:latin typeface="Helvetica Neue"/>
              <a:ea typeface="Helvetica Neue"/>
              <a:cs typeface="Helvetica Neue"/>
              <a:sym typeface="Helvetica Neue"/>
            </a:endParaRPr>
          </a:p>
          <a:p>
            <a:pPr marL="457200" lvl="0" indent="-304800" algn="l" rtl="0">
              <a:lnSpc>
                <a:spcPct val="115000"/>
              </a:lnSpc>
              <a:spcBef>
                <a:spcPts val="0"/>
              </a:spcBef>
              <a:spcAft>
                <a:spcPts val="0"/>
              </a:spcAft>
              <a:buClr>
                <a:schemeClr val="dk1"/>
              </a:buClr>
              <a:buSzPts val="1200"/>
              <a:buFont typeface="Helvetica Neue"/>
              <a:buChar char="●"/>
            </a:pPr>
            <a:r>
              <a:rPr lang="en" sz="1200" dirty="0">
                <a:solidFill>
                  <a:schemeClr val="dk1"/>
                </a:solidFill>
                <a:highlight>
                  <a:srgbClr val="FFFF00"/>
                </a:highlight>
                <a:latin typeface="Helvetica Neue"/>
                <a:ea typeface="Helvetica Neue"/>
                <a:cs typeface="Helvetica Neue"/>
                <a:sym typeface="Helvetica Neue"/>
                <a:hlinkClick r:id="rId5"/>
              </a:rPr>
              <a:t>Participant Guide</a:t>
            </a:r>
            <a:endParaRPr sz="1200" dirty="0">
              <a:solidFill>
                <a:schemeClr val="dk1"/>
              </a:solidFill>
              <a:highlight>
                <a:srgbClr val="FFFF00"/>
              </a:highlight>
              <a:latin typeface="Helvetica Neue"/>
              <a:ea typeface="Helvetica Neue"/>
              <a:cs typeface="Helvetica Neue"/>
              <a:sym typeface="Helvetica Neue"/>
            </a:endParaRPr>
          </a:p>
          <a:p>
            <a:pPr marL="457200" lvl="0" indent="-304800" algn="l" rtl="0">
              <a:lnSpc>
                <a:spcPct val="115000"/>
              </a:lnSpc>
              <a:spcBef>
                <a:spcPts val="0"/>
              </a:spcBef>
              <a:spcAft>
                <a:spcPts val="0"/>
              </a:spcAft>
              <a:buClr>
                <a:schemeClr val="dk1"/>
              </a:buClr>
              <a:buSzPts val="1200"/>
              <a:buFont typeface="Helvetica Neue"/>
              <a:buChar char="●"/>
            </a:pPr>
            <a:r>
              <a:rPr lang="en" sz="1200" dirty="0">
                <a:solidFill>
                  <a:schemeClr val="dk1"/>
                </a:solidFill>
                <a:latin typeface="Helvetica Neue"/>
                <a:ea typeface="Helvetica Neue"/>
                <a:cs typeface="Helvetica Neue"/>
                <a:sym typeface="Helvetica Neue"/>
              </a:rPr>
              <a:t>Access to upcoming lessons or units within their district-adopted curriculum supported by an HQIR</a:t>
            </a:r>
            <a:endParaRPr sz="1200" dirty="0">
              <a:solidFill>
                <a:schemeClr val="dk1"/>
              </a:solidFill>
              <a:latin typeface="Helvetica Neue"/>
              <a:ea typeface="Helvetica Neue"/>
              <a:cs typeface="Helvetica Neue"/>
              <a:sym typeface="Helvetica Neue"/>
            </a:endParaRPr>
          </a:p>
          <a:p>
            <a:pPr marL="457200" lvl="0" indent="0" algn="l" rtl="0">
              <a:lnSpc>
                <a:spcPct val="115000"/>
              </a:lnSpc>
              <a:spcBef>
                <a:spcPts val="0"/>
              </a:spcBef>
              <a:spcAft>
                <a:spcPts val="0"/>
              </a:spcAft>
              <a:buClr>
                <a:schemeClr val="dk1"/>
              </a:buClr>
              <a:buSzPts val="1100"/>
              <a:buFont typeface="Arial"/>
              <a:buNone/>
            </a:pPr>
            <a:endParaRPr sz="1200" dirty="0">
              <a:solidFill>
                <a:schemeClr val="dk1"/>
              </a:solidFill>
              <a:latin typeface="Helvetica Neue"/>
              <a:ea typeface="Helvetica Neue"/>
              <a:cs typeface="Helvetica Neue"/>
              <a:sym typeface="Helvetica Neue"/>
            </a:endParaRPr>
          </a:p>
          <a:p>
            <a:pPr marL="0" lvl="0" indent="0" algn="l" rtl="0">
              <a:lnSpc>
                <a:spcPct val="115000"/>
              </a:lnSpc>
              <a:spcBef>
                <a:spcPts val="0"/>
              </a:spcBef>
              <a:spcAft>
                <a:spcPts val="0"/>
              </a:spcAft>
              <a:buClr>
                <a:schemeClr val="dk1"/>
              </a:buClr>
              <a:buSzPts val="1100"/>
              <a:buFont typeface="Arial"/>
              <a:buNone/>
            </a:pPr>
            <a:r>
              <a:rPr lang="en" sz="1200" b="1" dirty="0">
                <a:solidFill>
                  <a:schemeClr val="dk1"/>
                </a:solidFill>
                <a:latin typeface="Helvetica Neue"/>
                <a:ea typeface="Helvetica Neue"/>
                <a:cs typeface="Helvetica Neue"/>
                <a:sym typeface="Helvetica Neue"/>
              </a:rPr>
              <a:t>Supplies Needed:</a:t>
            </a:r>
            <a:endParaRPr sz="1200" b="1" dirty="0">
              <a:solidFill>
                <a:schemeClr val="dk1"/>
              </a:solidFill>
              <a:latin typeface="Helvetica Neue"/>
              <a:ea typeface="Helvetica Neue"/>
              <a:cs typeface="Helvetica Neue"/>
              <a:sym typeface="Helvetica Neue"/>
            </a:endParaRPr>
          </a:p>
          <a:p>
            <a:pPr marL="457200" lvl="0" indent="-304800" algn="l" rtl="0">
              <a:lnSpc>
                <a:spcPct val="115000"/>
              </a:lnSpc>
              <a:spcBef>
                <a:spcPts val="0"/>
              </a:spcBef>
              <a:spcAft>
                <a:spcPts val="0"/>
              </a:spcAft>
              <a:buClr>
                <a:schemeClr val="dk1"/>
              </a:buClr>
              <a:buSzPts val="1200"/>
              <a:buFont typeface="Helvetica Neue"/>
              <a:buChar char="●"/>
            </a:pPr>
            <a:r>
              <a:rPr lang="en" sz="1200" dirty="0">
                <a:solidFill>
                  <a:schemeClr val="dk1"/>
                </a:solidFill>
                <a:latin typeface="Helvetica Neue"/>
                <a:ea typeface="Helvetica Neue"/>
                <a:cs typeface="Helvetica Neue"/>
                <a:sym typeface="Helvetica Neue"/>
              </a:rPr>
              <a:t>These slides</a:t>
            </a:r>
            <a:endParaRPr sz="1200" dirty="0">
              <a:solidFill>
                <a:schemeClr val="dk1"/>
              </a:solidFill>
              <a:latin typeface="Helvetica Neue"/>
              <a:ea typeface="Helvetica Neue"/>
              <a:cs typeface="Helvetica Neue"/>
              <a:sym typeface="Helvetica Neue"/>
            </a:endParaRPr>
          </a:p>
          <a:p>
            <a:pPr marL="457200" lvl="0" indent="-304800" algn="l" rtl="0">
              <a:lnSpc>
                <a:spcPct val="115000"/>
              </a:lnSpc>
              <a:spcBef>
                <a:spcPts val="0"/>
              </a:spcBef>
              <a:spcAft>
                <a:spcPts val="0"/>
              </a:spcAft>
              <a:buClr>
                <a:schemeClr val="dk1"/>
              </a:buClr>
              <a:buSzPts val="1200"/>
              <a:buFont typeface="Helvetica Neue"/>
              <a:buChar char="●"/>
            </a:pPr>
            <a:r>
              <a:rPr lang="en" sz="1200" dirty="0">
                <a:solidFill>
                  <a:schemeClr val="dk1"/>
                </a:solidFill>
                <a:latin typeface="Helvetica Neue"/>
                <a:ea typeface="Helvetica Neue"/>
                <a:cs typeface="Helvetica Neue"/>
                <a:sym typeface="Helvetica Neue"/>
              </a:rPr>
              <a:t>Technology with projection and sound capability if in person. Technology platform where presenters have sharing ability and breakout room options if virtual.</a:t>
            </a:r>
            <a:endParaRPr sz="1200" dirty="0">
              <a:solidFill>
                <a:schemeClr val="dk1"/>
              </a:solidFill>
              <a:latin typeface="Helvetica Neue"/>
              <a:ea typeface="Helvetica Neue"/>
              <a:cs typeface="Helvetica Neue"/>
              <a:sym typeface="Helvetica Neue"/>
            </a:endParaRPr>
          </a:p>
          <a:p>
            <a:pPr marL="457200" lvl="0" indent="-304800" algn="l" rtl="0">
              <a:lnSpc>
                <a:spcPct val="115000"/>
              </a:lnSpc>
              <a:spcBef>
                <a:spcPts val="0"/>
              </a:spcBef>
              <a:spcAft>
                <a:spcPts val="0"/>
              </a:spcAft>
              <a:buClr>
                <a:schemeClr val="dk1"/>
              </a:buClr>
              <a:buSzPts val="1200"/>
              <a:buFont typeface="Helvetica Neue"/>
              <a:buChar char="●"/>
            </a:pPr>
            <a:r>
              <a:rPr lang="en" sz="1200" dirty="0">
                <a:solidFill>
                  <a:schemeClr val="dk1"/>
                </a:solidFill>
                <a:latin typeface="Helvetica Neue"/>
                <a:ea typeface="Helvetica Neue"/>
                <a:cs typeface="Helvetica Neue"/>
                <a:sym typeface="Helvetica Neue"/>
              </a:rPr>
              <a:t>Participant Guides printed or available virtually</a:t>
            </a:r>
            <a:endParaRPr sz="1200" dirty="0">
              <a:solidFill>
                <a:schemeClr val="dk1"/>
              </a:solidFill>
              <a:latin typeface="Helvetica Neue"/>
              <a:ea typeface="Helvetica Neue"/>
              <a:cs typeface="Helvetica Neue"/>
              <a:sym typeface="Helvetica Neue"/>
            </a:endParaRPr>
          </a:p>
          <a:p>
            <a:pPr marL="457200" lvl="0" indent="-304800" algn="l" rtl="0">
              <a:lnSpc>
                <a:spcPct val="115000"/>
              </a:lnSpc>
              <a:spcBef>
                <a:spcPts val="0"/>
              </a:spcBef>
              <a:spcAft>
                <a:spcPts val="0"/>
              </a:spcAft>
              <a:buClr>
                <a:schemeClr val="dk1"/>
              </a:buClr>
              <a:buSzPts val="1200"/>
              <a:buFont typeface="Helvetica Neue"/>
              <a:buChar char="●"/>
            </a:pPr>
            <a:r>
              <a:rPr lang="en" sz="1200" dirty="0">
                <a:solidFill>
                  <a:schemeClr val="dk1"/>
                </a:solidFill>
                <a:latin typeface="Helvetica Neue"/>
                <a:ea typeface="Helvetica Neue"/>
                <a:cs typeface="Helvetica Neue"/>
                <a:sym typeface="Helvetica Neue"/>
              </a:rPr>
              <a:t>Parking Lot for questions - If completing as a group, you may consider providing a poster on which participants can write or post questions, or you may prefer to have a digital parking lot where participants can access a Google document, for example, to post questions and that you can modify as the participants work through the sections of the series</a:t>
            </a:r>
            <a:endParaRPr sz="1200" dirty="0">
              <a:solidFill>
                <a:schemeClr val="dk1"/>
              </a:solidFill>
              <a:latin typeface="Helvetica Neue"/>
              <a:ea typeface="Helvetica Neue"/>
              <a:cs typeface="Helvetica Neue"/>
              <a:sym typeface="Helvetica Neue"/>
            </a:endParaRPr>
          </a:p>
          <a:p>
            <a:pPr marL="457200" lvl="0" indent="-304800" algn="l" rtl="0">
              <a:lnSpc>
                <a:spcPct val="115000"/>
              </a:lnSpc>
              <a:spcBef>
                <a:spcPts val="0"/>
              </a:spcBef>
              <a:spcAft>
                <a:spcPts val="0"/>
              </a:spcAft>
              <a:buClr>
                <a:schemeClr val="dk1"/>
              </a:buClr>
              <a:buSzPts val="1200"/>
              <a:buFont typeface="Helvetica Neue"/>
              <a:buChar char="●"/>
            </a:pPr>
            <a:r>
              <a:rPr lang="en" sz="1200" dirty="0">
                <a:solidFill>
                  <a:schemeClr val="dk1"/>
                </a:solidFill>
                <a:latin typeface="Helvetica Neue"/>
                <a:ea typeface="Helvetica Neue"/>
                <a:cs typeface="Helvetica Neue"/>
                <a:sym typeface="Helvetica Neue"/>
              </a:rPr>
              <a:t>Self-Sticking Notes (optional)</a:t>
            </a:r>
            <a:endParaRPr sz="1200" dirty="0">
              <a:solidFill>
                <a:schemeClr val="dk1"/>
              </a:solidFill>
              <a:latin typeface="Helvetica Neue"/>
              <a:ea typeface="Helvetica Neue"/>
              <a:cs typeface="Helvetica Neue"/>
              <a:sym typeface="Helvetica Neue"/>
            </a:endParaRPr>
          </a:p>
          <a:p>
            <a:pPr marL="457200" lvl="0" indent="-304800" algn="l" rtl="0">
              <a:lnSpc>
                <a:spcPct val="115000"/>
              </a:lnSpc>
              <a:spcBef>
                <a:spcPts val="0"/>
              </a:spcBef>
              <a:spcAft>
                <a:spcPts val="0"/>
              </a:spcAft>
              <a:buClr>
                <a:schemeClr val="dk1"/>
              </a:buClr>
              <a:buSzPts val="1200"/>
              <a:buFont typeface="Helvetica Neue"/>
              <a:buChar char="●"/>
            </a:pPr>
            <a:r>
              <a:rPr lang="en" sz="1200" dirty="0">
                <a:solidFill>
                  <a:schemeClr val="dk1"/>
                </a:solidFill>
                <a:latin typeface="Helvetica Neue"/>
                <a:ea typeface="Helvetica Neue"/>
                <a:cs typeface="Helvetica Neue"/>
                <a:sym typeface="Helvetica Neue"/>
              </a:rPr>
              <a:t>Poster paper (optional)</a:t>
            </a:r>
            <a:endParaRPr sz="1200" dirty="0">
              <a:solidFill>
                <a:schemeClr val="dk1"/>
              </a:solidFill>
              <a:latin typeface="Helvetica Neue"/>
              <a:ea typeface="Helvetica Neue"/>
              <a:cs typeface="Helvetica Neue"/>
              <a:sym typeface="Helvetica Neue"/>
            </a:endParaRPr>
          </a:p>
          <a:p>
            <a:pPr marL="457200" lvl="0" indent="-304800" algn="l" rtl="0">
              <a:lnSpc>
                <a:spcPct val="115000"/>
              </a:lnSpc>
              <a:spcBef>
                <a:spcPts val="0"/>
              </a:spcBef>
              <a:spcAft>
                <a:spcPts val="0"/>
              </a:spcAft>
              <a:buClr>
                <a:schemeClr val="dk1"/>
              </a:buClr>
              <a:buSzPts val="1200"/>
              <a:buFont typeface="Helvetica Neue"/>
              <a:buChar char="●"/>
            </a:pPr>
            <a:r>
              <a:rPr lang="en" sz="1200" dirty="0">
                <a:solidFill>
                  <a:schemeClr val="dk1"/>
                </a:solidFill>
                <a:latin typeface="Helvetica Neue"/>
                <a:ea typeface="Helvetica Neue"/>
                <a:cs typeface="Helvetica Neue"/>
                <a:sym typeface="Helvetica Neue"/>
              </a:rPr>
              <a:t>Highlighters and/or colored pens/markers (optional)</a:t>
            </a:r>
            <a:endParaRPr sz="1200" dirty="0">
              <a:solidFill>
                <a:schemeClr val="dk1"/>
              </a:solidFill>
              <a:latin typeface="Helvetica Neue"/>
              <a:ea typeface="Helvetica Neue"/>
              <a:cs typeface="Helvetica Neue"/>
              <a:sym typeface="Helvetica Neue"/>
            </a:endParaRPr>
          </a:p>
          <a:p>
            <a:pPr marL="0" lvl="0" indent="0" algn="l" rtl="0">
              <a:lnSpc>
                <a:spcPct val="115000"/>
              </a:lnSpc>
              <a:spcBef>
                <a:spcPts val="0"/>
              </a:spcBef>
              <a:spcAft>
                <a:spcPts val="0"/>
              </a:spcAft>
              <a:buNone/>
            </a:pPr>
            <a:endParaRPr sz="1200" dirty="0">
              <a:solidFill>
                <a:schemeClr val="dk1"/>
              </a:solidFill>
              <a:latin typeface="Helvetica Neue"/>
              <a:ea typeface="Helvetica Neue"/>
              <a:cs typeface="Helvetica Neue"/>
              <a:sym typeface="Helvetica Neue"/>
            </a:endParaRPr>
          </a:p>
          <a:p>
            <a:pPr marL="0" lvl="0" indent="0" algn="l" rtl="0">
              <a:lnSpc>
                <a:spcPct val="115000"/>
              </a:lnSpc>
              <a:spcBef>
                <a:spcPts val="0"/>
              </a:spcBef>
              <a:spcAft>
                <a:spcPts val="0"/>
              </a:spcAft>
              <a:buClr>
                <a:schemeClr val="dk1"/>
              </a:buClr>
              <a:buSzPts val="1100"/>
              <a:buFont typeface="Arial"/>
              <a:buNone/>
            </a:pPr>
            <a:endParaRPr sz="1200" b="1" dirty="0">
              <a:solidFill>
                <a:schemeClr val="dk1"/>
              </a:solidFill>
              <a:latin typeface="Helvetica Neue"/>
              <a:ea typeface="Helvetica Neue"/>
              <a:cs typeface="Helvetica Neue"/>
              <a:sym typeface="Helvetica Neue"/>
            </a:endParaRPr>
          </a:p>
          <a:p>
            <a:pPr marL="0" lvl="0" indent="0" algn="l" rtl="0">
              <a:lnSpc>
                <a:spcPct val="115000"/>
              </a:lnSpc>
              <a:spcBef>
                <a:spcPts val="0"/>
              </a:spcBef>
              <a:spcAft>
                <a:spcPts val="0"/>
              </a:spcAft>
              <a:buClr>
                <a:schemeClr val="dk1"/>
              </a:buClr>
              <a:buSzPts val="1100"/>
              <a:buFont typeface="Arial"/>
              <a:buNone/>
            </a:pPr>
            <a:r>
              <a:rPr lang="en" sz="1200" b="1" dirty="0">
                <a:solidFill>
                  <a:schemeClr val="dk1"/>
                </a:solidFill>
                <a:latin typeface="Helvetica Neue"/>
                <a:ea typeface="Helvetica Neue"/>
                <a:cs typeface="Helvetica Neue"/>
                <a:sym typeface="Helvetica Neue"/>
              </a:rPr>
              <a:t>Building a Community:</a:t>
            </a:r>
            <a:endParaRPr sz="1200" b="1" dirty="0">
              <a:solidFill>
                <a:schemeClr val="dk1"/>
              </a:solidFill>
              <a:latin typeface="Helvetica Neue"/>
              <a:ea typeface="Helvetica Neue"/>
              <a:cs typeface="Helvetica Neue"/>
              <a:sym typeface="Helvetica Neue"/>
            </a:endParaRPr>
          </a:p>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latin typeface="Helvetica Neue"/>
                <a:ea typeface="Helvetica Neue"/>
                <a:cs typeface="Helvetica Neue"/>
                <a:sym typeface="Helvetica Neue"/>
              </a:rPr>
              <a:t>Building a community is important for any group that will work together, especially if participants have not worked together before. The concept is the same as building a safe, respectful, productive classroom climate. Incorporating community-building into each session builds trust, shows participants that they are valuable as individuals and engages them in the learning process. It is also useful for creating a professional learning network where participants can be supported in their work. Community-building can be as simple as allowing participants to introduce themselves and their role in the school/district, developing or refining group norms, allowing for questions, and/or the sharing of answers to reflection questions or individual discovery task items that are included in this series. Again, time allotted for community-building will allow participants to have a voice and be engaged as active contributors and learners in the sessions.</a:t>
            </a:r>
            <a:endParaRPr sz="1200" dirty="0">
              <a:solidFill>
                <a:schemeClr val="dk1"/>
              </a:solidFill>
              <a:latin typeface="Helvetica Neue"/>
              <a:ea typeface="Helvetica Neue"/>
              <a:cs typeface="Helvetica Neue"/>
              <a:sym typeface="Helvetica Neue"/>
            </a:endParaRPr>
          </a:p>
          <a:p>
            <a:pPr marL="0" lvl="0" indent="0" algn="l" rtl="0">
              <a:lnSpc>
                <a:spcPct val="115000"/>
              </a:lnSpc>
              <a:spcBef>
                <a:spcPts val="0"/>
              </a:spcBef>
              <a:spcAft>
                <a:spcPts val="0"/>
              </a:spcAft>
              <a:buClr>
                <a:schemeClr val="dk1"/>
              </a:buClr>
              <a:buSzPts val="1100"/>
              <a:buFont typeface="Arial"/>
              <a:buNone/>
            </a:pPr>
            <a:endParaRPr sz="1200" b="1" dirty="0">
              <a:solidFill>
                <a:schemeClr val="dk1"/>
              </a:solidFill>
              <a:latin typeface="Helvetica Neue"/>
              <a:ea typeface="Helvetica Neue"/>
              <a:cs typeface="Helvetica Neue"/>
              <a:sym typeface="Helvetica Neue"/>
            </a:endParaRPr>
          </a:p>
          <a:p>
            <a:pPr marL="0" lvl="0" indent="0" algn="l" rtl="0">
              <a:lnSpc>
                <a:spcPct val="115000"/>
              </a:lnSpc>
              <a:spcBef>
                <a:spcPts val="0"/>
              </a:spcBef>
              <a:spcAft>
                <a:spcPts val="0"/>
              </a:spcAft>
              <a:buNone/>
            </a:pPr>
            <a:r>
              <a:rPr lang="en" sz="1200" b="1" dirty="0">
                <a:solidFill>
                  <a:schemeClr val="dk1"/>
                </a:solidFill>
                <a:latin typeface="Helvetica Neue"/>
                <a:ea typeface="Helvetica Neue"/>
                <a:cs typeface="Helvetica Neue"/>
                <a:sym typeface="Helvetica Neue"/>
              </a:rPr>
              <a:t>Virtual Training Options:</a:t>
            </a:r>
            <a:r>
              <a:rPr lang="en" sz="1200" dirty="0">
                <a:solidFill>
                  <a:schemeClr val="dk1"/>
                </a:solidFill>
                <a:latin typeface="Helvetica Neue"/>
                <a:ea typeface="Helvetica Neue"/>
                <a:cs typeface="Helvetica Neue"/>
                <a:sym typeface="Helvetica Neue"/>
              </a:rPr>
              <a:t> Be sure to conduct continual check-ins throughout the presentation. Build Google documents to continue to collect feedback, such as questions, hopes, and/or concerns to which participants may continually add.</a:t>
            </a:r>
            <a:endParaRPr sz="1200" b="1" u="sng" dirty="0">
              <a:solidFill>
                <a:schemeClr val="dk1"/>
              </a:solidFill>
              <a:latin typeface="Helvetica Neue"/>
              <a:ea typeface="Helvetica Neue"/>
              <a:cs typeface="Helvetica Neue"/>
              <a:sym typeface="Helvetica Neue"/>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262ebeb1a18_0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262ebeb1a18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 b="1" u="sng" dirty="0"/>
              <a:t>Guiding Notes:</a:t>
            </a:r>
            <a:endParaRPr lang="en" dirty="0"/>
          </a:p>
          <a:p>
            <a:pPr marL="0" lvl="0" indent="0" algn="l" rtl="0">
              <a:spcBef>
                <a:spcPts val="0"/>
              </a:spcBef>
              <a:spcAft>
                <a:spcPts val="0"/>
              </a:spcAft>
              <a:buNone/>
            </a:pPr>
            <a:r>
              <a:rPr lang="en" dirty="0"/>
              <a:t>This link explains the difference in phonological and phonemic awareness.  Additionally, it gives examples of when a student might have a phonological awareness deficit versus a phonics deficit.  Save this link to use blurbs from it in the chat if the question arises.</a:t>
            </a:r>
            <a:r>
              <a:rPr lang="en" u="sng" dirty="0">
                <a:solidFill>
                  <a:schemeClr val="hlink"/>
                </a:solidFill>
                <a:hlinkClick r:id="rId3"/>
              </a:rPr>
              <a:t>https://www.readingrockets.org/reading-101/reading-101-learning-modules/course-modules/phonological-and-phonemic-awareness</a:t>
            </a:r>
            <a:r>
              <a:rPr lang="en" dirty="0">
                <a:solidFill>
                  <a:schemeClr val="dk1"/>
                </a:solidFill>
              </a:rPr>
              <a:t>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262ebeb1a18_0_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262ebeb1a18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 b="1" u="sng" dirty="0"/>
              <a:t>Guiding Notes:</a:t>
            </a:r>
          </a:p>
          <a:p>
            <a:pPr marL="0" indent="0">
              <a:buNone/>
            </a:pPr>
            <a:r>
              <a:rPr lang="en" dirty="0"/>
              <a:t>The purpose of this series is to find ways to strengthen Tier 1 instruction for all students; individual classroom teachers should not bear the burden of building literacy interventions without district- or building-level leadership support. </a:t>
            </a:r>
            <a:endParaRPr lang="en" b="1" u="sng"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262ebeb1a18_0_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8" name="Google Shape;378;g262ebeb1a18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 b="1" u="sng"/>
              <a:t>Guiding Notes:</a:t>
            </a:r>
          </a:p>
          <a:p>
            <a:pPr marL="0" indent="0">
              <a:buNone/>
            </a:pPr>
            <a:r>
              <a:rPr lang="en" dirty="0"/>
              <a:t>The purpose of this section is to re-visit recommended, evidence-based practices for decoding multisyllabic words and teaching morphemic analysis. </a:t>
            </a:r>
            <a:endParaRPr lang="en" b="1" u="sng"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2fa70e04780_0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 name="Google Shape;383;g2fa70e04780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b="1" u="sng" dirty="0"/>
              <a:t>Guiding Notes:</a:t>
            </a:r>
          </a:p>
          <a:p>
            <a:pPr marL="0" indent="0">
              <a:buNone/>
            </a:pPr>
            <a:r>
              <a:rPr lang="en-US" dirty="0"/>
              <a:t>Many teachers report not having access to a resource to resources to support striving readers. Texts are at the center of reading and writing instruction; therefore, texts should be at the center of teaching multisyllabic word decoding and morphemic analysis.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262ebeb1a18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 name="Google Shape;389;g262ebeb1a18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 b="1" u="sng">
                <a:solidFill>
                  <a:srgbClr val="2200CC"/>
                </a:solidFill>
              </a:rPr>
              <a:t>Guiding Notes:</a:t>
            </a:r>
            <a:endParaRPr lang="en-US">
              <a:solidFill>
                <a:srgbClr val="2200CC"/>
              </a:solidFill>
            </a:endParaRPr>
          </a:p>
          <a:p>
            <a:pPr marL="0" indent="0">
              <a:buNone/>
            </a:pPr>
            <a:r>
              <a:rPr lang="en" dirty="0">
                <a:solidFill>
                  <a:srgbClr val="2200CC"/>
                </a:solidFill>
              </a:rPr>
              <a:t>Ensure all participants have access to these materials.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262ebeb1a18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7" name="Google Shape;397;g262ebeb1a18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 b="1" u="sng"/>
              <a:t>Guiding Notes:</a:t>
            </a:r>
            <a:endParaRPr lang="en-US"/>
          </a:p>
          <a:p>
            <a:pPr marL="0" indent="0">
              <a:buNone/>
            </a:pPr>
            <a:r>
              <a:rPr lang="en" dirty="0"/>
              <a:t>Many teachers and leaders wonder if the </a:t>
            </a:r>
            <a:r>
              <a:rPr lang="en" i="1" dirty="0"/>
              <a:t>Kentucky Academic Standards (KAS) for Reading and Writing</a:t>
            </a:r>
            <a:r>
              <a:rPr lang="en" dirty="0"/>
              <a:t> require students to engage in morphemic analysis. </a:t>
            </a:r>
            <a:r>
              <a:rPr lang="en" sz="900" dirty="0"/>
              <a:t>Emphasize that grades 4 and 5 are learning RF (Reading Foundational Skills), which includes the skills for decoding words using letter-sound relationships,  syllabication, and morphology. In the middle grades, students build on this morphology </a:t>
            </a:r>
            <a:endParaRPr sz="900"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262ebeb1a18_0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5" name="Google Shape;405;g262ebeb1a18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 b="1" u="sng"/>
              <a:t>Guiding Notes:</a:t>
            </a:r>
            <a:endParaRPr lang="en-US"/>
          </a:p>
          <a:p>
            <a:pPr marL="0" indent="0">
              <a:buNone/>
            </a:pPr>
            <a:r>
              <a:rPr lang="en" dirty="0"/>
              <a:t>In middle school, students build on their intermediate knowledge of decoding and morphology with the addition of Greek and Latin affixes.</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262ebeb1a18_0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3" name="Google Shape;413;g262ebeb1a18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 b="1" u="sng"/>
              <a:t>Guiding Notes:</a:t>
            </a:r>
            <a:endParaRPr lang="en-US"/>
          </a:p>
          <a:p>
            <a:pPr marL="0" indent="0">
              <a:buNone/>
            </a:pPr>
            <a:r>
              <a:rPr lang="en" dirty="0"/>
              <a:t>In high school, students build on their middle school knowledge of decoding and morphology with the addition of patterns of word changes. </a:t>
            </a:r>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262ebeb1a18_0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0" name="Google Shape;420;g262ebeb1a18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lnSpc>
                <a:spcPct val="90000"/>
              </a:lnSpc>
              <a:spcBef>
                <a:spcPts val="800"/>
              </a:spcBef>
              <a:buNone/>
            </a:pPr>
            <a:r>
              <a:rPr lang="en" sz="900" b="1" u="sng" dirty="0"/>
              <a:t>Guiding Notes:</a:t>
            </a:r>
            <a:endParaRPr lang="en" sz="900" dirty="0"/>
          </a:p>
          <a:p>
            <a:pPr marL="0" indent="0">
              <a:lnSpc>
                <a:spcPct val="90000"/>
              </a:lnSpc>
              <a:spcBef>
                <a:spcPts val="800"/>
              </a:spcBef>
              <a:buNone/>
            </a:pPr>
            <a:r>
              <a:rPr lang="en" sz="900" dirty="0"/>
              <a:t>Page 11 of the </a:t>
            </a:r>
            <a:r>
              <a:rPr lang="en" sz="900" dirty="0">
                <a:hlinkClick r:id="rId3"/>
              </a:rPr>
              <a:t>IES Practice Guide</a:t>
            </a:r>
            <a:r>
              <a:rPr lang="en" sz="900" dirty="0"/>
              <a:t> used in this series provides this list of 10 potential </a:t>
            </a:r>
            <a:r>
              <a:rPr lang="en" sz="900" dirty="0" err="1"/>
              <a:t>excercises</a:t>
            </a:r>
            <a:r>
              <a:rPr lang="en" sz="900" dirty="0"/>
              <a:t> to support students with automatic word reading. This are evidence-based practices to support students, and we want to ensure all of these are grounded in complex, grade-level texts. </a:t>
            </a:r>
            <a:endParaRPr sz="900"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g262ebeb1a18_0_2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4" name="Google Shape;434;g262ebeb1a18_0_2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lnSpc>
                <a:spcPct val="90000"/>
              </a:lnSpc>
              <a:spcBef>
                <a:spcPts val="800"/>
              </a:spcBef>
              <a:buNone/>
            </a:pPr>
            <a:r>
              <a:rPr lang="en" sz="900" b="1" u="sng" dirty="0"/>
              <a:t>Guiding Notes:</a:t>
            </a:r>
            <a:endParaRPr lang="en-US" sz="900" dirty="0"/>
          </a:p>
          <a:p>
            <a:pPr marL="0" indent="0">
              <a:lnSpc>
                <a:spcPct val="90000"/>
              </a:lnSpc>
              <a:spcBef>
                <a:spcPts val="800"/>
              </a:spcBef>
              <a:buNone/>
            </a:pPr>
            <a:r>
              <a:rPr lang="en" sz="900" err="1"/>
              <a:t>Ocassionally</a:t>
            </a:r>
            <a:r>
              <a:rPr lang="en" sz="900" dirty="0"/>
              <a:t>, participants request a list of the most frequently used prefixes and suffixes for middle and high school students. If your district has an HQIR to support decoding and morphology, please use the scope and sequence provided OR the resources within each text. </a:t>
            </a:r>
          </a:p>
          <a:p>
            <a:pPr marL="0" indent="0">
              <a:lnSpc>
                <a:spcPct val="90000"/>
              </a:lnSpc>
              <a:spcBef>
                <a:spcPts val="800"/>
              </a:spcBef>
              <a:buNone/>
            </a:pPr>
            <a:endParaRPr lang="en" sz="900" dirty="0"/>
          </a:p>
          <a:p>
            <a:pPr marL="0" indent="0">
              <a:lnSpc>
                <a:spcPct val="90000"/>
              </a:lnSpc>
              <a:spcBef>
                <a:spcPts val="800"/>
              </a:spcBef>
              <a:buNone/>
            </a:pPr>
            <a:r>
              <a:rPr lang="en" sz="900" dirty="0"/>
              <a:t>While this list provides some guidance, we always want to ground any kind of word work in the grade-level complex texts we’re reading. In other words, students need to see the words in context multiple times and have opportunities to write the words in context rather than just read them in isolation. </a:t>
            </a:r>
            <a:endParaRPr sz="900" dirty="0"/>
          </a:p>
          <a:p>
            <a:pPr marL="0" lvl="0" indent="0" algn="l" rtl="0">
              <a:lnSpc>
                <a:spcPct val="90000"/>
              </a:lnSpc>
              <a:spcBef>
                <a:spcPts val="800"/>
              </a:spcBef>
              <a:spcAft>
                <a:spcPts val="0"/>
              </a:spcAft>
              <a:buNone/>
            </a:pPr>
            <a:endParaRPr sz="9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2ba8cbc537b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2ba8cbc537b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b="1" u="sng" dirty="0">
                <a:solidFill>
                  <a:schemeClr val="dk1"/>
                </a:solidFill>
                <a:latin typeface="Helvetica Neue"/>
                <a:ea typeface="Helvetica Neue"/>
                <a:cs typeface="Helvetica Neue"/>
                <a:sym typeface="Helvetica Neue"/>
              </a:rPr>
              <a:t>Series Overview:</a:t>
            </a:r>
            <a:endParaRPr sz="1200" b="1" u="sng" dirty="0">
              <a:solidFill>
                <a:schemeClr val="dk1"/>
              </a:solidFill>
              <a:latin typeface="Helvetica Neue"/>
              <a:ea typeface="Helvetica Neue"/>
              <a:cs typeface="Helvetica Neue"/>
              <a:sym typeface="Helvetica Neue"/>
            </a:endParaRPr>
          </a:p>
          <a:p>
            <a:pPr marL="0" lvl="0" indent="0" algn="l" rtl="0">
              <a:lnSpc>
                <a:spcPct val="115000"/>
              </a:lnSpc>
              <a:spcBef>
                <a:spcPts val="0"/>
              </a:spcBef>
              <a:spcAft>
                <a:spcPts val="0"/>
              </a:spcAft>
              <a:buClr>
                <a:schemeClr val="dk1"/>
              </a:buClr>
              <a:buSzPts val="1100"/>
              <a:buFont typeface="Arial"/>
              <a:buNone/>
            </a:pPr>
            <a:r>
              <a:rPr lang="en" sz="1200" i="1" dirty="0">
                <a:solidFill>
                  <a:schemeClr val="dk1"/>
                </a:solidFill>
                <a:latin typeface="Helvetica Neue"/>
                <a:ea typeface="Helvetica Neue"/>
                <a:cs typeface="Helvetica Neue"/>
                <a:sym typeface="Helvetica Neue"/>
              </a:rPr>
              <a:t>This slide is purposefully hidden from participants.</a:t>
            </a:r>
            <a:endParaRPr sz="1200" dirty="0">
              <a:solidFill>
                <a:schemeClr val="dk1"/>
              </a:solidFill>
              <a:latin typeface="Helvetica Neue"/>
              <a:ea typeface="Helvetica Neue"/>
              <a:cs typeface="Helvetica Neue"/>
              <a:sym typeface="Helvetica Neue"/>
            </a:endParaRPr>
          </a:p>
          <a:p>
            <a:pPr marL="0" indent="0">
              <a:lnSpc>
                <a:spcPct val="115000"/>
              </a:lnSpc>
              <a:buClr>
                <a:schemeClr val="dk1"/>
              </a:buClr>
              <a:buNone/>
            </a:pPr>
            <a:r>
              <a:rPr lang="en-US" sz="1200" dirty="0">
                <a:solidFill>
                  <a:schemeClr val="dk1"/>
                </a:solidFill>
                <a:latin typeface="Helvetica Neue"/>
                <a:ea typeface="Helvetica Neue"/>
                <a:cs typeface="Helvetica Neue"/>
                <a:sym typeface="Helvetica Neue"/>
              </a:rPr>
              <a:t>The purpose of this series is to provide Kentucky 6-12 educators with declarative knowledge of how the brain learns to read, including ways to support all students in middle and high school access complex, grade-level text and skills through decoding multisyllabic words, fluency building, knowledge building, vocabulary building, comprehension and skilled writing. </a:t>
            </a:r>
          </a:p>
          <a:p>
            <a:pPr marL="0" indent="0">
              <a:lnSpc>
                <a:spcPct val="115000"/>
              </a:lnSpc>
              <a:buClr>
                <a:schemeClr val="dk1"/>
              </a:buClr>
              <a:buNone/>
            </a:pPr>
            <a:endParaRPr lang="en-US" sz="1200" b="1" i="1" dirty="0">
              <a:solidFill>
                <a:schemeClr val="dk1"/>
              </a:solidFill>
              <a:latin typeface="Helvetica Neue"/>
              <a:ea typeface="Helvetica Neue"/>
              <a:cs typeface="Helvetica Neue"/>
            </a:endParaRPr>
          </a:p>
          <a:p>
            <a:pPr marL="0" lvl="0" indent="0" algn="l" rtl="0">
              <a:lnSpc>
                <a:spcPct val="115000"/>
              </a:lnSpc>
              <a:spcBef>
                <a:spcPts val="0"/>
              </a:spcBef>
              <a:spcAft>
                <a:spcPts val="0"/>
              </a:spcAft>
              <a:buClr>
                <a:schemeClr val="dk1"/>
              </a:buClr>
              <a:buSzPts val="1100"/>
              <a:buFont typeface="Arial"/>
              <a:buNone/>
            </a:pPr>
            <a:r>
              <a:rPr lang="en-US" sz="1200" b="1" i="1" dirty="0">
                <a:solidFill>
                  <a:schemeClr val="dk1"/>
                </a:solidFill>
                <a:latin typeface="Helvetica Neue"/>
                <a:ea typeface="Helvetica Neue"/>
                <a:cs typeface="Helvetica Neue"/>
                <a:sym typeface="Helvetica Neue"/>
              </a:rPr>
              <a:t>The Developing Skilled Middle and High School Readers Webinar Series </a:t>
            </a:r>
            <a:r>
              <a:rPr lang="en-US" sz="1200" dirty="0">
                <a:solidFill>
                  <a:schemeClr val="dk1"/>
                </a:solidFill>
                <a:latin typeface="Helvetica Neue"/>
                <a:ea typeface="Helvetica Neue"/>
                <a:cs typeface="Helvetica Neue"/>
                <a:sym typeface="Helvetica Neue"/>
              </a:rPr>
              <a:t>is intended to support classroom teachers across the state in engaging students in grade-level reading across subject areas; however, some content may be relevant for instructional leaders wishing to build their own knowledge of adolescent learners and their literacy needs. The sessions are designed to provide flexibility for districts and schools and, as such, can be viewed as stand-alone lessons or within the progression of the series as provided. You are supported in engaging with this series individually, if desired.</a:t>
            </a:r>
          </a:p>
          <a:p>
            <a:pPr marL="0" lvl="0" indent="0" algn="l" rtl="0">
              <a:lnSpc>
                <a:spcPct val="115000"/>
              </a:lnSpc>
              <a:spcBef>
                <a:spcPts val="0"/>
              </a:spcBef>
              <a:spcAft>
                <a:spcPts val="0"/>
              </a:spcAft>
              <a:buNone/>
            </a:pPr>
            <a:endParaRPr lang="en-US" sz="1200" dirty="0">
              <a:solidFill>
                <a:schemeClr val="dk1"/>
              </a:solidFill>
              <a:latin typeface="Helvetica Neue"/>
              <a:ea typeface="Helvetica Neue"/>
              <a:cs typeface="Helvetica Neue"/>
              <a:sym typeface="Helvetica Neue"/>
            </a:endParaRPr>
          </a:p>
          <a:p>
            <a:pPr marL="0" lvl="0" indent="0" algn="l" rtl="0">
              <a:lnSpc>
                <a:spcPct val="115000"/>
              </a:lnSpc>
              <a:spcBef>
                <a:spcPts val="0"/>
              </a:spcBef>
              <a:spcAft>
                <a:spcPts val="0"/>
              </a:spcAft>
              <a:buNone/>
            </a:pPr>
            <a:r>
              <a:rPr lang="en-US" sz="1200" b="1" dirty="0">
                <a:solidFill>
                  <a:schemeClr val="dk1"/>
                </a:solidFill>
                <a:latin typeface="Helvetica Neue"/>
                <a:ea typeface="Helvetica Neue"/>
                <a:cs typeface="Helvetica Neue"/>
                <a:sym typeface="Helvetica Neue"/>
              </a:rPr>
              <a:t>This entire series is six sessions and will take approximately 9 total hours to complete. We recommend accessing one session monthly; however, adaptations may be made to accommodate for more or less time. Each individual session is 1.5 hours.</a:t>
            </a:r>
          </a:p>
          <a:p>
            <a:pPr marL="0" lvl="0" indent="0" algn="l" rtl="0">
              <a:lnSpc>
                <a:spcPct val="115000"/>
              </a:lnSpc>
              <a:spcBef>
                <a:spcPts val="0"/>
              </a:spcBef>
              <a:spcAft>
                <a:spcPts val="0"/>
              </a:spcAft>
              <a:buNone/>
            </a:pPr>
            <a:endParaRPr sz="1200" dirty="0">
              <a:solidFill>
                <a:schemeClr val="dk1"/>
              </a:solidFill>
              <a:latin typeface="Helvetica Neue"/>
              <a:ea typeface="Helvetica Neue"/>
              <a:cs typeface="Helvetica Neue"/>
              <a:sym typeface="Helvetica Neue"/>
            </a:endParaRPr>
          </a:p>
          <a:p>
            <a:pPr marL="0" lvl="0" indent="0" algn="l" rtl="0">
              <a:lnSpc>
                <a:spcPct val="115000"/>
              </a:lnSpc>
              <a:spcBef>
                <a:spcPts val="0"/>
              </a:spcBef>
              <a:spcAft>
                <a:spcPts val="0"/>
              </a:spcAft>
              <a:buClr>
                <a:schemeClr val="dk1"/>
              </a:buClr>
              <a:buSzPts val="1100"/>
              <a:buFont typeface="Arial"/>
              <a:buNone/>
            </a:pPr>
            <a:r>
              <a:rPr lang="en-US" sz="1200" b="1" u="sng" dirty="0">
                <a:solidFill>
                  <a:schemeClr val="dk1"/>
                </a:solidFill>
                <a:latin typeface="Helvetica Neue"/>
                <a:ea typeface="Helvetica Neue"/>
                <a:cs typeface="Helvetica Neue"/>
                <a:sym typeface="Helvetica Neue"/>
              </a:rPr>
              <a:t>Materials Needed:</a:t>
            </a:r>
            <a:endParaRPr lang="en-US" sz="1200" dirty="0">
              <a:solidFill>
                <a:schemeClr val="dk1"/>
              </a:solidFill>
              <a:latin typeface="Helvetica Neue"/>
              <a:ea typeface="Helvetica Neue"/>
              <a:cs typeface="Helvetica Neue"/>
              <a:sym typeface="Helvetica Neue"/>
            </a:endParaRPr>
          </a:p>
          <a:p>
            <a:pPr marL="457200" lvl="0" indent="-304800" algn="l" rtl="0">
              <a:lnSpc>
                <a:spcPct val="115000"/>
              </a:lnSpc>
              <a:spcBef>
                <a:spcPts val="0"/>
              </a:spcBef>
              <a:spcAft>
                <a:spcPts val="0"/>
              </a:spcAft>
              <a:buClr>
                <a:schemeClr val="dk1"/>
              </a:buClr>
              <a:buSzPts val="1200"/>
              <a:buFont typeface="Helvetica Neue"/>
              <a:buChar char="●"/>
            </a:pPr>
            <a:r>
              <a:rPr lang="en-US" sz="1200" dirty="0">
                <a:solidFill>
                  <a:schemeClr val="dk1"/>
                </a:solidFill>
                <a:latin typeface="Helvetica Neue"/>
                <a:ea typeface="Helvetica Neue"/>
                <a:cs typeface="Helvetica Neue"/>
                <a:sym typeface="Helvetica Neue"/>
              </a:rPr>
              <a:t>The session slides with Guiding Notes</a:t>
            </a:r>
          </a:p>
          <a:p>
            <a:pPr marL="457200" lvl="0" indent="-304800" algn="l" rtl="0">
              <a:lnSpc>
                <a:spcPct val="115000"/>
              </a:lnSpc>
              <a:spcBef>
                <a:spcPts val="0"/>
              </a:spcBef>
              <a:spcAft>
                <a:spcPts val="0"/>
              </a:spcAft>
              <a:buClr>
                <a:schemeClr val="dk1"/>
              </a:buClr>
              <a:buSzPts val="1200"/>
              <a:buFont typeface="Helvetica Neue"/>
              <a:buChar char="●"/>
            </a:pPr>
            <a:r>
              <a:rPr lang="en-US" sz="1200" dirty="0">
                <a:solidFill>
                  <a:schemeClr val="dk1"/>
                </a:solidFill>
                <a:latin typeface="Helvetica Neue"/>
                <a:ea typeface="Helvetica Neue"/>
                <a:cs typeface="Helvetica Neue"/>
                <a:sym typeface="Helvetica Neue"/>
              </a:rPr>
              <a:t>The Series Participant Guide</a:t>
            </a:r>
          </a:p>
          <a:p>
            <a:pPr marL="457200" lvl="0" indent="-304800" algn="l" rtl="0">
              <a:lnSpc>
                <a:spcPct val="115000"/>
              </a:lnSpc>
              <a:spcBef>
                <a:spcPts val="0"/>
              </a:spcBef>
              <a:spcAft>
                <a:spcPts val="0"/>
              </a:spcAft>
              <a:buClr>
                <a:schemeClr val="dk1"/>
              </a:buClr>
              <a:buSzPts val="1200"/>
              <a:buFont typeface="Helvetica Neue"/>
              <a:buChar char="●"/>
            </a:pPr>
            <a:r>
              <a:rPr lang="en-US" sz="1200" dirty="0">
                <a:solidFill>
                  <a:schemeClr val="dk1"/>
                </a:solidFill>
                <a:latin typeface="Helvetica Neue"/>
                <a:ea typeface="Helvetica Neue"/>
                <a:cs typeface="Helvetica Neue"/>
                <a:sym typeface="Helvetica Neue"/>
              </a:rPr>
              <a:t>Access to the participants’ high-quality instructional resource (HQIR)</a:t>
            </a:r>
          </a:p>
          <a:p>
            <a:pPr marL="0" lvl="0" indent="0" algn="l" rtl="0">
              <a:lnSpc>
                <a:spcPct val="115000"/>
              </a:lnSpc>
              <a:spcBef>
                <a:spcPts val="0"/>
              </a:spcBef>
              <a:spcAft>
                <a:spcPts val="0"/>
              </a:spcAft>
              <a:buClr>
                <a:schemeClr val="dk1"/>
              </a:buClr>
              <a:buSzPts val="1100"/>
              <a:buFont typeface="Arial"/>
              <a:buNone/>
            </a:pPr>
            <a:endParaRPr lang="en-US" sz="1200" dirty="0">
              <a:solidFill>
                <a:schemeClr val="dk1"/>
              </a:solidFill>
              <a:latin typeface="Helvetica Neue"/>
              <a:ea typeface="Helvetica Neue"/>
              <a:cs typeface="Helvetica Neue"/>
              <a:sym typeface="Helvetica Neue"/>
            </a:endParaRPr>
          </a:p>
          <a:p>
            <a:pPr marL="0" lvl="0" indent="0" algn="l" rtl="0">
              <a:lnSpc>
                <a:spcPct val="115000"/>
              </a:lnSpc>
              <a:spcBef>
                <a:spcPts val="0"/>
              </a:spcBef>
              <a:spcAft>
                <a:spcPts val="0"/>
              </a:spcAft>
              <a:buClr>
                <a:schemeClr val="dk1"/>
              </a:buClr>
              <a:buSzPts val="1100"/>
              <a:buFont typeface="Arial"/>
              <a:buNone/>
            </a:pPr>
            <a:r>
              <a:rPr lang="en-US" sz="1200" b="1" u="sng" dirty="0">
                <a:solidFill>
                  <a:schemeClr val="dk1"/>
                </a:solidFill>
                <a:latin typeface="Helvetica Neue"/>
                <a:ea typeface="Helvetica Neue"/>
                <a:cs typeface="Helvetica Neue"/>
                <a:sym typeface="Helvetica Neue"/>
              </a:rPr>
              <a:t>A Note about HQIRs:</a:t>
            </a:r>
            <a:endParaRPr lang="en-US" sz="1200" u="sng" dirty="0">
              <a:solidFill>
                <a:schemeClr val="dk1"/>
              </a:solidFill>
              <a:latin typeface="Helvetica Neue"/>
              <a:ea typeface="Helvetica Neue"/>
              <a:cs typeface="Helvetica Neue"/>
              <a:sym typeface="Helvetica Neue"/>
            </a:endParaRPr>
          </a:p>
          <a:p>
            <a:pPr marL="0" indent="0">
              <a:lnSpc>
                <a:spcPct val="115000"/>
              </a:lnSpc>
              <a:buNone/>
            </a:pPr>
            <a:r>
              <a:rPr lang="en-US" sz="1200" u="sng" dirty="0">
                <a:solidFill>
                  <a:schemeClr val="hlink"/>
                </a:solidFill>
                <a:latin typeface="Helvetica Neue"/>
                <a:ea typeface="Helvetica Neue"/>
                <a:cs typeface="Helvetica Neue"/>
                <a:sym typeface="Helvetica Neue"/>
                <a:hlinkClick r:id="rId3"/>
              </a:rPr>
              <a:t>The Reading and Writing HQIR Consumer Guide</a:t>
            </a:r>
            <a:r>
              <a:rPr lang="en-US" sz="1200" dirty="0">
                <a:solidFill>
                  <a:schemeClr val="dk1"/>
                </a:solidFill>
                <a:latin typeface="Helvetica Neue"/>
                <a:ea typeface="Helvetica Neue"/>
                <a:cs typeface="Helvetica Neue"/>
                <a:sym typeface="Helvetica Neue"/>
              </a:rPr>
              <a:t> points districts to the markers of high-quality literacy instruction for Kentucky. Note that HQIRs are grounded in research and written by experts. While these resources do engage students in strategies that support reading, many students may need more targeted supports in Tier 1 instruction. As such, it is recommended that facilitators continually ground discussions in the texts, tasks and protocols provided in the district-adopted HQIR and prompt participants to make connections between this learning and their upcoming lessons or units. </a:t>
            </a:r>
          </a:p>
          <a:p>
            <a:pPr marL="0" lvl="0" indent="0" algn="l" rtl="0">
              <a:lnSpc>
                <a:spcPct val="115000"/>
              </a:lnSpc>
              <a:spcBef>
                <a:spcPts val="0"/>
              </a:spcBef>
              <a:spcAft>
                <a:spcPts val="0"/>
              </a:spcAft>
              <a:buClr>
                <a:schemeClr val="dk1"/>
              </a:buClr>
              <a:buSzPts val="1100"/>
              <a:buFont typeface="Arial"/>
              <a:buNone/>
            </a:pPr>
            <a:endParaRPr sz="1200" b="1" dirty="0">
              <a:solidFill>
                <a:schemeClr val="dk1"/>
              </a:solidFill>
              <a:latin typeface="Helvetica Neue"/>
              <a:ea typeface="Helvetica Neue"/>
              <a:cs typeface="Helvetica Neue"/>
              <a:sym typeface="Helvetica Neue"/>
            </a:endParaRPr>
          </a:p>
          <a:p>
            <a:pPr marL="0" lvl="0" indent="0" algn="l" rtl="0">
              <a:lnSpc>
                <a:spcPct val="115000"/>
              </a:lnSpc>
              <a:spcBef>
                <a:spcPts val="0"/>
              </a:spcBef>
              <a:spcAft>
                <a:spcPts val="0"/>
              </a:spcAft>
              <a:buClr>
                <a:schemeClr val="dk1"/>
              </a:buClr>
              <a:buSzPts val="1100"/>
              <a:buFont typeface="Arial"/>
              <a:buNone/>
            </a:pPr>
            <a:r>
              <a:rPr lang="en" sz="1200" b="1" u="sng" dirty="0">
                <a:solidFill>
                  <a:schemeClr val="dk1"/>
                </a:solidFill>
                <a:latin typeface="Helvetica Neue"/>
                <a:ea typeface="Helvetica Neue"/>
                <a:cs typeface="Helvetica Neue"/>
                <a:sym typeface="Helvetica Neue"/>
              </a:rPr>
              <a:t>Guiding Notes:</a:t>
            </a:r>
            <a:endParaRPr sz="1200" b="1" u="sng" dirty="0">
              <a:solidFill>
                <a:schemeClr val="dk1"/>
              </a:solidFill>
              <a:latin typeface="Helvetica Neue"/>
              <a:ea typeface="Helvetica Neue"/>
              <a:cs typeface="Helvetica Neue"/>
              <a:sym typeface="Helvetica Neue"/>
            </a:endParaRPr>
          </a:p>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latin typeface="Helvetica Neue"/>
                <a:ea typeface="Helvetica Neue"/>
                <a:cs typeface="Helvetica Neue"/>
                <a:sym typeface="Helvetica Neue"/>
              </a:rPr>
              <a:t>Guiding notes are provided in the Notes section of the PowerPoint to support your learning. The Notes section includes additional information and directions for the activities on the slide. It is critical that you read the material presented in the Notes section to ensure that you are acquiring the important knowledge, skills and understanding required when engaging with this series.</a:t>
            </a:r>
            <a:endParaRPr sz="1200" dirty="0">
              <a:solidFill>
                <a:schemeClr val="dk1"/>
              </a:solidFill>
              <a:latin typeface="Helvetica Neue"/>
              <a:ea typeface="Helvetica Neue"/>
              <a:cs typeface="Helvetica Neue"/>
              <a:sym typeface="Helvetica Neue"/>
            </a:endParaRPr>
          </a:p>
          <a:p>
            <a:pPr marL="0" lvl="0" indent="0" algn="l" rtl="0">
              <a:lnSpc>
                <a:spcPct val="115000"/>
              </a:lnSpc>
              <a:spcBef>
                <a:spcPts val="0"/>
              </a:spcBef>
              <a:spcAft>
                <a:spcPts val="0"/>
              </a:spcAft>
              <a:buClr>
                <a:schemeClr val="dk1"/>
              </a:buClr>
              <a:buSzPts val="1100"/>
              <a:buFont typeface="Arial"/>
              <a:buNone/>
            </a:pPr>
            <a:endParaRPr sz="1200" b="1" dirty="0">
              <a:solidFill>
                <a:schemeClr val="dk1"/>
              </a:solidFill>
              <a:latin typeface="Helvetica Neue"/>
              <a:ea typeface="Helvetica Neue"/>
              <a:cs typeface="Helvetica Neue"/>
              <a:sym typeface="Helvetica Neue"/>
            </a:endParaRPr>
          </a:p>
          <a:p>
            <a:pPr marL="0" lvl="0" indent="0" algn="l" rtl="0">
              <a:lnSpc>
                <a:spcPct val="115000"/>
              </a:lnSpc>
              <a:spcBef>
                <a:spcPts val="0"/>
              </a:spcBef>
              <a:spcAft>
                <a:spcPts val="0"/>
              </a:spcAft>
              <a:buClr>
                <a:schemeClr val="dk1"/>
              </a:buClr>
              <a:buSzPts val="1100"/>
              <a:buFont typeface="Arial"/>
              <a:buNone/>
            </a:pPr>
            <a:r>
              <a:rPr lang="en" sz="1200" b="1" u="sng" dirty="0">
                <a:solidFill>
                  <a:schemeClr val="dk1"/>
                </a:solidFill>
                <a:latin typeface="Helvetica Neue"/>
                <a:ea typeface="Helvetica Neue"/>
                <a:cs typeface="Helvetica Neue"/>
                <a:sym typeface="Helvetica Neue"/>
              </a:rPr>
              <a:t>Intended Audiences:</a:t>
            </a:r>
            <a:endParaRPr sz="1200" b="1" u="sng" dirty="0">
              <a:solidFill>
                <a:schemeClr val="dk1"/>
              </a:solidFill>
              <a:latin typeface="Helvetica Neue"/>
              <a:ea typeface="Helvetica Neue"/>
              <a:cs typeface="Helvetica Neue"/>
              <a:sym typeface="Helvetica Neue"/>
            </a:endParaRPr>
          </a:p>
          <a:p>
            <a:pPr marL="0" lvl="0" indent="0" algn="l" rtl="0">
              <a:lnSpc>
                <a:spcPct val="115000"/>
              </a:lnSpc>
              <a:spcBef>
                <a:spcPts val="0"/>
              </a:spcBef>
              <a:spcAft>
                <a:spcPts val="0"/>
              </a:spcAft>
              <a:buClr>
                <a:schemeClr val="dk1"/>
              </a:buClr>
              <a:buSzPts val="1100"/>
              <a:buFont typeface="Arial"/>
              <a:buNone/>
            </a:pPr>
            <a:r>
              <a:rPr lang="en" sz="1200" b="1" dirty="0">
                <a:solidFill>
                  <a:schemeClr val="dk1"/>
                </a:solidFill>
                <a:latin typeface="Helvetica Neue"/>
                <a:ea typeface="Helvetica Neue"/>
                <a:cs typeface="Helvetica Neue"/>
                <a:sym typeface="Helvetica Neue"/>
              </a:rPr>
              <a:t>Participants</a:t>
            </a:r>
            <a:endParaRPr sz="1200" b="1" dirty="0">
              <a:solidFill>
                <a:schemeClr val="dk1"/>
              </a:solidFill>
              <a:latin typeface="Helvetica Neue"/>
              <a:ea typeface="Helvetica Neue"/>
              <a:cs typeface="Helvetica Neue"/>
              <a:sym typeface="Helvetica Neue"/>
            </a:endParaRPr>
          </a:p>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latin typeface="Helvetica Neue"/>
                <a:ea typeface="Helvetica Neue"/>
                <a:cs typeface="Helvetica Neue"/>
                <a:sym typeface="Helvetica Neue"/>
              </a:rPr>
              <a:t>Series participants may include, but are not limited to, district leadership, school administrators, instructional specialists/coaches, intervention specialists, department chairs, special educators and classroom teachers.</a:t>
            </a:r>
            <a:endParaRPr sz="1200" dirty="0">
              <a:solidFill>
                <a:schemeClr val="dk1"/>
              </a:solidFill>
              <a:latin typeface="Helvetica Neue"/>
              <a:ea typeface="Helvetica Neue"/>
              <a:cs typeface="Helvetica Neue"/>
              <a:sym typeface="Helvetica Neue"/>
            </a:endParaRPr>
          </a:p>
          <a:p>
            <a:pPr marL="0" lvl="0" indent="0" algn="l" rtl="0">
              <a:lnSpc>
                <a:spcPct val="115000"/>
              </a:lnSpc>
              <a:spcBef>
                <a:spcPts val="0"/>
              </a:spcBef>
              <a:spcAft>
                <a:spcPts val="0"/>
              </a:spcAft>
              <a:buClr>
                <a:schemeClr val="dk1"/>
              </a:buClr>
              <a:buSzPts val="1100"/>
              <a:buFont typeface="Arial"/>
              <a:buNone/>
            </a:pPr>
            <a:endParaRPr sz="1200" dirty="0">
              <a:solidFill>
                <a:schemeClr val="dk1"/>
              </a:solidFill>
              <a:latin typeface="Helvetica Neue"/>
              <a:ea typeface="Helvetica Neue"/>
              <a:cs typeface="Helvetica Neue"/>
              <a:sym typeface="Helvetica Neue"/>
            </a:endParaRPr>
          </a:p>
          <a:p>
            <a:pPr marL="0" lvl="0" indent="0" algn="l" rtl="0">
              <a:lnSpc>
                <a:spcPct val="115000"/>
              </a:lnSpc>
              <a:spcBef>
                <a:spcPts val="0"/>
              </a:spcBef>
              <a:spcAft>
                <a:spcPts val="0"/>
              </a:spcAft>
              <a:buClr>
                <a:schemeClr val="dk1"/>
              </a:buClr>
              <a:buSzPts val="1100"/>
              <a:buFont typeface="Arial"/>
              <a:buNone/>
            </a:pPr>
            <a:r>
              <a:rPr lang="en" sz="1200" b="1" dirty="0">
                <a:solidFill>
                  <a:schemeClr val="dk1"/>
                </a:solidFill>
                <a:latin typeface="Helvetica Neue"/>
                <a:ea typeface="Helvetica Neue"/>
                <a:cs typeface="Helvetica Neue"/>
                <a:sym typeface="Helvetica Neue"/>
              </a:rPr>
              <a:t>Facilitators</a:t>
            </a:r>
            <a:endParaRPr sz="1200" b="1" dirty="0">
              <a:solidFill>
                <a:schemeClr val="dk1"/>
              </a:solidFill>
              <a:latin typeface="Helvetica Neue"/>
              <a:ea typeface="Helvetica Neue"/>
              <a:cs typeface="Helvetica Neue"/>
              <a:sym typeface="Helvetica Neue"/>
            </a:endParaRPr>
          </a:p>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latin typeface="Helvetica Neue"/>
                <a:ea typeface="Helvetica Neue"/>
                <a:cs typeface="Helvetica Neue"/>
                <a:sym typeface="Helvetica Neue"/>
              </a:rPr>
              <a:t>While this series is designed for a teacher to engage with it individually, it may be implemented with a group of educators led by a facilitator. If this series is being completed as a group, facilitators may include, but are not limited to, cooperative staff, district leaders, school administrators, instructional specialists/coaches, intervention specialists, department chairs, special educators, and classroom teachers. Facilitators may need to revise specific tasks in order to meet the needs of the participants or to be respectful of the time planned within the work session. </a:t>
            </a:r>
            <a:endParaRPr sz="1200" dirty="0">
              <a:solidFill>
                <a:schemeClr val="dk1"/>
              </a:solidFill>
              <a:latin typeface="Helvetica Neue"/>
              <a:ea typeface="Helvetica Neue"/>
              <a:cs typeface="Helvetica Neue"/>
              <a:sym typeface="Helvetica Neue"/>
            </a:endParaRPr>
          </a:p>
          <a:p>
            <a:pPr marL="0" lvl="0" indent="0" algn="l" rtl="0">
              <a:lnSpc>
                <a:spcPct val="115000"/>
              </a:lnSpc>
              <a:spcBef>
                <a:spcPts val="0"/>
              </a:spcBef>
              <a:spcAft>
                <a:spcPts val="0"/>
              </a:spcAft>
              <a:buClr>
                <a:schemeClr val="dk1"/>
              </a:buClr>
              <a:buSzPts val="1100"/>
              <a:buFont typeface="Arial"/>
              <a:buNone/>
            </a:pPr>
            <a:endParaRPr sz="1200" dirty="0">
              <a:solidFill>
                <a:schemeClr val="dk1"/>
              </a:solidFill>
              <a:latin typeface="Helvetica Neue"/>
              <a:ea typeface="Helvetica Neue"/>
              <a:cs typeface="Helvetica Neue"/>
              <a:sym typeface="Helvetica Neue"/>
            </a:endParaRPr>
          </a:p>
          <a:p>
            <a:pPr marL="0" lvl="0" indent="0" algn="l" rtl="0">
              <a:lnSpc>
                <a:spcPct val="115000"/>
              </a:lnSpc>
              <a:spcBef>
                <a:spcPts val="0"/>
              </a:spcBef>
              <a:spcAft>
                <a:spcPts val="0"/>
              </a:spcAft>
              <a:buClr>
                <a:schemeClr val="dk1"/>
              </a:buClr>
              <a:buSzPts val="1100"/>
              <a:buFont typeface="Arial"/>
              <a:buNone/>
            </a:pPr>
            <a:r>
              <a:rPr lang="en" sz="1200" b="1" u="sng" dirty="0">
                <a:solidFill>
                  <a:schemeClr val="dk1"/>
                </a:solidFill>
                <a:latin typeface="Helvetica Neue"/>
                <a:ea typeface="Helvetica Neue"/>
                <a:cs typeface="Helvetica Neue"/>
                <a:sym typeface="Helvetica Neue"/>
              </a:rPr>
              <a:t>Helpful Hint for Completing this Series Individually:</a:t>
            </a:r>
            <a:endParaRPr sz="1200" b="1" u="sng" dirty="0">
              <a:solidFill>
                <a:schemeClr val="dk1"/>
              </a:solidFill>
              <a:latin typeface="Helvetica Neue"/>
              <a:ea typeface="Helvetica Neue"/>
              <a:cs typeface="Helvetica Neue"/>
              <a:sym typeface="Helvetica Neue"/>
            </a:endParaRPr>
          </a:p>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latin typeface="Helvetica Neue"/>
                <a:ea typeface="Helvetica Neue"/>
                <a:cs typeface="Helvetica Neue"/>
                <a:sym typeface="Helvetica Neue"/>
              </a:rPr>
              <a:t>Throughout the series, you may have questions that you would like to discuss with colleagues or leadership at your school. When that happens, make a note to share or discuss this resource with others. The creators of this series are also available should you have questions or want to discuss the content of the videos. Please contact </a:t>
            </a:r>
            <a:r>
              <a:rPr lang="en" sz="1200" u="sng" dirty="0">
                <a:solidFill>
                  <a:schemeClr val="hlink"/>
                </a:solidFill>
                <a:latin typeface="Helvetica Neue"/>
                <a:ea typeface="Helvetica Neue"/>
                <a:cs typeface="Helvetica Neue"/>
                <a:sym typeface="Helvetica Neue"/>
                <a:hlinkClick r:id="rId4"/>
              </a:rPr>
              <a:t>ELATeam@education.ky.gov</a:t>
            </a:r>
            <a:r>
              <a:rPr lang="en" sz="1200" dirty="0">
                <a:solidFill>
                  <a:schemeClr val="dk1"/>
                </a:solidFill>
                <a:latin typeface="Helvetica Neue"/>
                <a:ea typeface="Helvetica Neue"/>
                <a:cs typeface="Helvetica Neue"/>
                <a:sym typeface="Helvetica Neue"/>
              </a:rPr>
              <a:t> if you have questions or comments.</a:t>
            </a:r>
            <a:endParaRPr sz="1200" dirty="0">
              <a:solidFill>
                <a:schemeClr val="dk1"/>
              </a:solidFill>
              <a:latin typeface="Helvetica Neue"/>
              <a:ea typeface="Helvetica Neue"/>
              <a:cs typeface="Helvetica Neue"/>
              <a:sym typeface="Helvetica Neue"/>
            </a:endParaRPr>
          </a:p>
          <a:p>
            <a:pPr marL="0" lvl="0" indent="0" algn="l" rtl="0">
              <a:lnSpc>
                <a:spcPct val="115000"/>
              </a:lnSpc>
              <a:spcBef>
                <a:spcPts val="0"/>
              </a:spcBef>
              <a:spcAft>
                <a:spcPts val="0"/>
              </a:spcAft>
              <a:buClr>
                <a:schemeClr val="dk1"/>
              </a:buClr>
              <a:buSzPts val="1100"/>
              <a:buFont typeface="Arial"/>
              <a:buNone/>
            </a:pPr>
            <a:endParaRPr sz="1200" dirty="0">
              <a:solidFill>
                <a:schemeClr val="dk1"/>
              </a:solidFill>
              <a:latin typeface="Helvetica Neue"/>
              <a:ea typeface="Helvetica Neue"/>
              <a:cs typeface="Helvetica Neue"/>
              <a:sym typeface="Helvetica Neue"/>
            </a:endParaRPr>
          </a:p>
          <a:p>
            <a:pPr marL="0" lvl="0" indent="0" algn="l" rtl="0">
              <a:lnSpc>
                <a:spcPct val="115000"/>
              </a:lnSpc>
              <a:spcBef>
                <a:spcPts val="0"/>
              </a:spcBef>
              <a:spcAft>
                <a:spcPts val="0"/>
              </a:spcAft>
              <a:buClr>
                <a:schemeClr val="dk1"/>
              </a:buClr>
              <a:buSzPts val="1100"/>
              <a:buFont typeface="Arial"/>
              <a:buNone/>
            </a:pPr>
            <a:r>
              <a:rPr lang="en" sz="1200" b="1" u="sng" dirty="0">
                <a:solidFill>
                  <a:schemeClr val="dk1"/>
                </a:solidFill>
                <a:latin typeface="Helvetica Neue"/>
                <a:ea typeface="Helvetica Neue"/>
                <a:cs typeface="Helvetica Neue"/>
                <a:sym typeface="Helvetica Neue"/>
              </a:rPr>
              <a:t>Preparation</a:t>
            </a:r>
            <a:endParaRPr sz="1200" b="1" u="sng" dirty="0">
              <a:solidFill>
                <a:schemeClr val="dk1"/>
              </a:solidFill>
              <a:latin typeface="Helvetica Neue"/>
              <a:ea typeface="Helvetica Neue"/>
              <a:cs typeface="Helvetica Neue"/>
              <a:sym typeface="Helvetica Neue"/>
            </a:endParaRPr>
          </a:p>
          <a:p>
            <a:pPr marL="0" lvl="0" indent="0" algn="l" rtl="0">
              <a:lnSpc>
                <a:spcPct val="115000"/>
              </a:lnSpc>
              <a:spcBef>
                <a:spcPts val="0"/>
              </a:spcBef>
              <a:spcAft>
                <a:spcPts val="0"/>
              </a:spcAft>
              <a:buClr>
                <a:schemeClr val="dk1"/>
              </a:buClr>
              <a:buSzPts val="1100"/>
              <a:buFont typeface="Arial"/>
              <a:buNone/>
            </a:pPr>
            <a:r>
              <a:rPr lang="en" sz="1200" b="1" dirty="0">
                <a:solidFill>
                  <a:schemeClr val="dk1"/>
                </a:solidFill>
                <a:latin typeface="Helvetica Neue"/>
                <a:ea typeface="Helvetica Neue"/>
                <a:cs typeface="Helvetica Neue"/>
                <a:sym typeface="Helvetica Neue"/>
              </a:rPr>
              <a:t> </a:t>
            </a:r>
            <a:endParaRPr sz="1200" b="1" dirty="0">
              <a:solidFill>
                <a:schemeClr val="dk1"/>
              </a:solidFill>
              <a:latin typeface="Helvetica Neue"/>
              <a:ea typeface="Helvetica Neue"/>
              <a:cs typeface="Helvetica Neue"/>
              <a:sym typeface="Helvetica Neue"/>
            </a:endParaRPr>
          </a:p>
          <a:p>
            <a:pPr marL="0" lvl="0" indent="0" algn="l" rtl="0">
              <a:lnSpc>
                <a:spcPct val="115000"/>
              </a:lnSpc>
              <a:spcBef>
                <a:spcPts val="0"/>
              </a:spcBef>
              <a:spcAft>
                <a:spcPts val="0"/>
              </a:spcAft>
              <a:buClr>
                <a:schemeClr val="dk1"/>
              </a:buClr>
              <a:buSzPts val="1100"/>
              <a:buFont typeface="Arial"/>
              <a:buNone/>
            </a:pPr>
            <a:r>
              <a:rPr lang="en" sz="1200" b="1" dirty="0">
                <a:solidFill>
                  <a:schemeClr val="dk1"/>
                </a:solidFill>
                <a:latin typeface="Helvetica Neue"/>
                <a:ea typeface="Helvetica Neue"/>
                <a:cs typeface="Helvetica Neue"/>
                <a:sym typeface="Helvetica Neue"/>
              </a:rPr>
              <a:t>Participant Documents Needed:</a:t>
            </a:r>
            <a:endParaRPr sz="1200" b="1" dirty="0">
              <a:solidFill>
                <a:schemeClr val="dk1"/>
              </a:solidFill>
              <a:latin typeface="Helvetica Neue"/>
              <a:ea typeface="Helvetica Neue"/>
              <a:cs typeface="Helvetica Neue"/>
              <a:sym typeface="Helvetica Neue"/>
            </a:endParaRPr>
          </a:p>
          <a:p>
            <a:pPr marL="457200" lvl="0" indent="-304800" algn="l" rtl="0">
              <a:lnSpc>
                <a:spcPct val="115000"/>
              </a:lnSpc>
              <a:spcBef>
                <a:spcPts val="0"/>
              </a:spcBef>
              <a:spcAft>
                <a:spcPts val="0"/>
              </a:spcAft>
              <a:buClr>
                <a:schemeClr val="dk1"/>
              </a:buClr>
              <a:buSzPts val="1200"/>
              <a:buFont typeface="Helvetica Neue"/>
              <a:buChar char="●"/>
            </a:pPr>
            <a:r>
              <a:rPr lang="en" sz="1200" dirty="0">
                <a:solidFill>
                  <a:schemeClr val="dk1"/>
                </a:solidFill>
                <a:latin typeface="Helvetica Neue"/>
                <a:ea typeface="Helvetica Neue"/>
                <a:cs typeface="Helvetica Neue"/>
                <a:sym typeface="Helvetica Neue"/>
              </a:rPr>
              <a:t>Participant Guide</a:t>
            </a:r>
            <a:endParaRPr sz="1200" dirty="0">
              <a:solidFill>
                <a:schemeClr val="dk1"/>
              </a:solidFill>
              <a:latin typeface="Helvetica Neue"/>
              <a:ea typeface="Helvetica Neue"/>
              <a:cs typeface="Helvetica Neue"/>
              <a:sym typeface="Helvetica Neue"/>
            </a:endParaRPr>
          </a:p>
          <a:p>
            <a:pPr marL="457200" lvl="0" indent="-304800" algn="l" rtl="0">
              <a:lnSpc>
                <a:spcPct val="115000"/>
              </a:lnSpc>
              <a:spcBef>
                <a:spcPts val="0"/>
              </a:spcBef>
              <a:spcAft>
                <a:spcPts val="0"/>
              </a:spcAft>
              <a:buClr>
                <a:schemeClr val="dk1"/>
              </a:buClr>
              <a:buSzPts val="1200"/>
              <a:buFont typeface="Helvetica Neue"/>
              <a:buChar char="●"/>
            </a:pPr>
            <a:r>
              <a:rPr lang="en" sz="1200" dirty="0">
                <a:solidFill>
                  <a:schemeClr val="dk1"/>
                </a:solidFill>
                <a:latin typeface="Helvetica Neue"/>
                <a:ea typeface="Helvetica Neue"/>
                <a:cs typeface="Helvetica Neue"/>
                <a:sym typeface="Helvetica Neue"/>
              </a:rPr>
              <a:t>Access to upcoming lessons or units within your district-adopted curriculum supported by an HQIR</a:t>
            </a:r>
            <a:endParaRPr sz="1200" dirty="0">
              <a:solidFill>
                <a:schemeClr val="dk1"/>
              </a:solidFill>
              <a:latin typeface="Helvetica Neue"/>
              <a:ea typeface="Helvetica Neue"/>
              <a:cs typeface="Helvetica Neue"/>
              <a:sym typeface="Helvetica Neue"/>
            </a:endParaRPr>
          </a:p>
          <a:p>
            <a:pPr marL="0" lvl="0" indent="0" algn="l" rtl="0">
              <a:lnSpc>
                <a:spcPct val="115000"/>
              </a:lnSpc>
              <a:spcBef>
                <a:spcPts val="0"/>
              </a:spcBef>
              <a:spcAft>
                <a:spcPts val="0"/>
              </a:spcAft>
              <a:buClr>
                <a:schemeClr val="dk1"/>
              </a:buClr>
              <a:buSzPts val="1100"/>
              <a:buFont typeface="Arial"/>
              <a:buNone/>
            </a:pPr>
            <a:endParaRPr sz="1200" b="1" dirty="0">
              <a:solidFill>
                <a:schemeClr val="dk1"/>
              </a:solidFill>
              <a:latin typeface="Helvetica Neue"/>
              <a:ea typeface="Helvetica Neue"/>
              <a:cs typeface="Helvetica Neue"/>
              <a:sym typeface="Helvetica Neue"/>
            </a:endParaRPr>
          </a:p>
          <a:p>
            <a:pPr marL="0" lvl="0" indent="0" algn="l" rtl="0">
              <a:spcBef>
                <a:spcPts val="0"/>
              </a:spcBef>
              <a:spcAft>
                <a:spcPts val="0"/>
              </a:spcAft>
              <a:buNone/>
            </a:pPr>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g262ebeb1a18_0_2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1" name="Google Shape;441;g262ebeb1a18_0_2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lnSpc>
                <a:spcPct val="90000"/>
              </a:lnSpc>
              <a:spcBef>
                <a:spcPts val="800"/>
              </a:spcBef>
              <a:buNone/>
            </a:pPr>
            <a:r>
              <a:rPr lang="en-US" sz="900" b="1" u="sng"/>
              <a:t>Guiding Notes:</a:t>
            </a:r>
            <a:endParaRPr lang="en-US" sz="900"/>
          </a:p>
          <a:p>
            <a:pPr marL="0" indent="0">
              <a:lnSpc>
                <a:spcPct val="90000"/>
              </a:lnSpc>
              <a:spcBef>
                <a:spcPts val="800"/>
              </a:spcBef>
              <a:buNone/>
            </a:pPr>
            <a:r>
              <a:rPr lang="en-US" sz="900" dirty="0"/>
              <a:t>This recommendation emphasizes that students need opportunities to see high-frequency prefixes and suffixes in context. Teachers can preview a text studied in class to show students which prefixes and suffixes will be used in context.</a:t>
            </a:r>
            <a:endParaRPr lang="en-US" sz="900" u="sng"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g262ebeb1a18_0_3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2" name="Google Shape;462;g262ebeb1a18_0_3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lnSpc>
                <a:spcPct val="90000"/>
              </a:lnSpc>
              <a:spcBef>
                <a:spcPts val="800"/>
              </a:spcBef>
              <a:buNone/>
            </a:pPr>
            <a:r>
              <a:rPr lang="en" sz="900" b="1" u="sng" dirty="0"/>
              <a:t>Guiding Notes: </a:t>
            </a:r>
            <a:endParaRPr lang="en-US" sz="900" dirty="0"/>
          </a:p>
          <a:p>
            <a:pPr marL="0" indent="0">
              <a:lnSpc>
                <a:spcPct val="90000"/>
              </a:lnSpc>
              <a:spcBef>
                <a:spcPts val="800"/>
              </a:spcBef>
              <a:buNone/>
            </a:pPr>
            <a:endParaRPr lang="en" sz="900" dirty="0"/>
          </a:p>
          <a:p>
            <a:pPr marL="0" indent="0">
              <a:lnSpc>
                <a:spcPct val="90000"/>
              </a:lnSpc>
              <a:spcBef>
                <a:spcPts val="800"/>
              </a:spcBef>
              <a:buNone/>
            </a:pPr>
            <a:r>
              <a:rPr lang="en" sz="900" dirty="0"/>
              <a:t>One instructional option for supporting students with reading high-frequency morphemes is to have students sort the words (on cards or on a digital board) as you read the prefixes and suffixes. </a:t>
            </a:r>
            <a:endParaRPr sz="900"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g262ebeb1a18_0_3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3" name="Google Shape;483;g262ebeb1a18_0_3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lnSpc>
                <a:spcPct val="90000"/>
              </a:lnSpc>
              <a:spcBef>
                <a:spcPts val="800"/>
              </a:spcBef>
              <a:buNone/>
            </a:pPr>
            <a:r>
              <a:rPr lang="en" sz="900" b="1" u="sng" dirty="0"/>
              <a:t>Guiding Notes:</a:t>
            </a:r>
            <a:endParaRPr lang="en-US" sz="900"/>
          </a:p>
          <a:p>
            <a:pPr marL="0" indent="0">
              <a:lnSpc>
                <a:spcPct val="90000"/>
              </a:lnSpc>
              <a:spcBef>
                <a:spcPts val="800"/>
              </a:spcBef>
              <a:buNone/>
            </a:pPr>
            <a:endParaRPr lang="en" sz="900" dirty="0"/>
          </a:p>
          <a:p>
            <a:pPr marL="0" indent="0">
              <a:lnSpc>
                <a:spcPct val="90000"/>
              </a:lnSpc>
              <a:spcBef>
                <a:spcPts val="800"/>
              </a:spcBef>
              <a:buNone/>
            </a:pPr>
            <a:r>
              <a:rPr lang="en" sz="900" dirty="0"/>
              <a:t>Another instructional</a:t>
            </a:r>
            <a:r>
              <a:rPr lang="en-US" sz="900" dirty="0"/>
              <a:t> option: Add in meanings of the prefixes and suffixes to the sort for students to match the meanings. These are currently unsorted.</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g262ebeb1a18_0_2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7" name="Google Shape;517;g262ebeb1a18_0_2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lnSpc>
                <a:spcPct val="90000"/>
              </a:lnSpc>
              <a:spcBef>
                <a:spcPts val="800"/>
              </a:spcBef>
              <a:buNone/>
            </a:pPr>
            <a:r>
              <a:rPr lang="en" sz="900" b="1" u="sng" dirty="0"/>
              <a:t>Guiding Notes:</a:t>
            </a:r>
            <a:endParaRPr lang="en-US" sz="900" dirty="0"/>
          </a:p>
          <a:p>
            <a:pPr marL="0" indent="0">
              <a:lnSpc>
                <a:spcPct val="90000"/>
              </a:lnSpc>
              <a:spcBef>
                <a:spcPts val="800"/>
              </a:spcBef>
              <a:buNone/>
            </a:pPr>
            <a:r>
              <a:rPr lang="en" sz="900" dirty="0"/>
              <a:t>Again, based on student population, this may not be appropriate. This exercise may serve as a warm-up for students encountering these words in a text. </a:t>
            </a:r>
            <a:endParaRPr lang="en-US" sz="900"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g262ebeb1a18_0_2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9" name="Google Shape;539;g262ebeb1a18_0_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lnSpc>
                <a:spcPct val="90000"/>
              </a:lnSpc>
              <a:spcBef>
                <a:spcPts val="800"/>
              </a:spcBef>
              <a:buNone/>
            </a:pPr>
            <a:r>
              <a:rPr lang="en" sz="900" b="1" u="sng"/>
              <a:t>Guiding Notes:</a:t>
            </a:r>
            <a:endParaRPr lang="en-US" sz="900"/>
          </a:p>
          <a:p>
            <a:pPr marL="0" indent="0">
              <a:lnSpc>
                <a:spcPct val="90000"/>
              </a:lnSpc>
              <a:spcBef>
                <a:spcPts val="800"/>
              </a:spcBef>
              <a:buNone/>
            </a:pPr>
            <a:r>
              <a:rPr lang="en" sz="900" dirty="0"/>
              <a:t>This exercise provides support for decoding in context as well as fluency, which is the bridge from decoding to comprehension. This type of activity can be scaled up with paragraphs for more advanced students. </a:t>
            </a:r>
            <a:endParaRPr sz="900"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g262ebeb1a18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3" name="Google Shape;553;g262ebeb1a18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lnSpc>
                <a:spcPct val="90000"/>
              </a:lnSpc>
              <a:spcBef>
                <a:spcPts val="800"/>
              </a:spcBef>
              <a:buNone/>
            </a:pPr>
            <a:r>
              <a:rPr lang="en" sz="900" b="1" u="sng" dirty="0"/>
              <a:t>Guiding Notes:</a:t>
            </a:r>
            <a:endParaRPr lang="en-US" sz="900" dirty="0"/>
          </a:p>
          <a:p>
            <a:pPr marL="0" indent="0">
              <a:lnSpc>
                <a:spcPct val="90000"/>
              </a:lnSpc>
              <a:spcBef>
                <a:spcPts val="800"/>
              </a:spcBef>
              <a:buNone/>
            </a:pPr>
            <a:r>
              <a:rPr lang="en" sz="900" dirty="0"/>
              <a:t>This type of morphemic analysis takes practice and routine development. The more you practice this with students, the more accustomed they become to engaging in this type of word-level analysis.</a:t>
            </a:r>
            <a:endParaRPr sz="900" dirty="0"/>
          </a:p>
          <a:p>
            <a:pPr marL="0" lvl="0" indent="0" algn="l">
              <a:lnSpc>
                <a:spcPct val="90000"/>
              </a:lnSpc>
              <a:spcBef>
                <a:spcPts val="800"/>
              </a:spcBef>
              <a:spcAft>
                <a:spcPts val="0"/>
              </a:spcAft>
              <a:buNone/>
            </a:pPr>
            <a:endParaRPr lang="en" sz="900" dirty="0"/>
          </a:p>
          <a:p>
            <a:pPr marL="0" indent="0">
              <a:lnSpc>
                <a:spcPct val="90000"/>
              </a:lnSpc>
              <a:spcBef>
                <a:spcPts val="800"/>
              </a:spcBef>
              <a:buNone/>
            </a:pPr>
            <a:r>
              <a:rPr lang="en" sz="900" dirty="0"/>
              <a:t>Some teachers may find a website like EtymOnline.com helpful for Greek and Latin affixes. </a:t>
            </a:r>
          </a:p>
          <a:p>
            <a:pPr marL="0" indent="0">
              <a:lnSpc>
                <a:spcPct val="90000"/>
              </a:lnSpc>
              <a:spcBef>
                <a:spcPts val="800"/>
              </a:spcBef>
              <a:buNone/>
            </a:pPr>
            <a:endParaRPr lang="en" sz="900" u="sng" dirty="0">
              <a:solidFill>
                <a:srgbClr val="2200CC"/>
              </a:solidFill>
            </a:endParaRPr>
          </a:p>
          <a:p>
            <a:pPr marL="0" indent="0">
              <a:lnSpc>
                <a:spcPct val="90000"/>
              </a:lnSpc>
              <a:spcBef>
                <a:spcPts val="800"/>
              </a:spcBef>
              <a:buNone/>
            </a:pPr>
            <a:endParaRPr lang="en-US" sz="90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g262ebeb1a18_0_3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8" name="Google Shape;568;g262ebeb1a18_0_3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lnSpc>
                <a:spcPct val="90000"/>
              </a:lnSpc>
              <a:spcBef>
                <a:spcPts val="800"/>
              </a:spcBef>
              <a:buNone/>
            </a:pPr>
            <a:r>
              <a:rPr lang="en" sz="900" b="1" u="sng" dirty="0"/>
              <a:t>Guiding Notes: </a:t>
            </a:r>
          </a:p>
          <a:p>
            <a:pPr marL="0" indent="0">
              <a:lnSpc>
                <a:spcPct val="90000"/>
              </a:lnSpc>
              <a:spcBef>
                <a:spcPts val="800"/>
              </a:spcBef>
              <a:buNone/>
            </a:pPr>
            <a:r>
              <a:rPr lang="en" sz="900" dirty="0"/>
              <a:t>The purpose of this exercise is to give students an opportunity to see how different morphemes (word parts) can be manipulated to form and understand new words. Participants may choose to practice this on their own to experience the engagement level students may have with this exercise. </a:t>
            </a:r>
            <a:endParaRPr lang="en" sz="900" i="1"/>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Google Shape;586;g262ebeb1a18_0_2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7" name="Google Shape;587;g262ebeb1a18_0_2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lnSpc>
                <a:spcPct val="90000"/>
              </a:lnSpc>
              <a:spcBef>
                <a:spcPts val="800"/>
              </a:spcBef>
              <a:buNone/>
            </a:pPr>
            <a:r>
              <a:rPr lang="en" sz="900" b="1" u="sng"/>
              <a:t>Guiding Notes:</a:t>
            </a:r>
          </a:p>
          <a:p>
            <a:pPr marL="0" indent="0">
              <a:lnSpc>
                <a:spcPct val="90000"/>
              </a:lnSpc>
              <a:spcBef>
                <a:spcPts val="800"/>
              </a:spcBef>
              <a:buNone/>
            </a:pPr>
            <a:r>
              <a:rPr lang="en" sz="900" dirty="0"/>
              <a:t>The final recommendation from the IES Practice Guide states that students should read passages multiple times for different purposes. Students may read a passage first to decode or analyze morphemes and then read a second time to answer text-dependent questions. Text-dependent questions are those that require students to substantiate claims using textual evidence. </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Google Shape;607;g262ebeb1a18_0_3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8" name="Google Shape;608;g262ebeb1a18_0_3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b="1" u="sng" dirty="0"/>
              <a:t>Guiding Notes:</a:t>
            </a:r>
          </a:p>
          <a:p>
            <a:pPr marL="0" indent="0">
              <a:buNone/>
            </a:pPr>
            <a:r>
              <a:rPr lang="en-US" dirty="0"/>
              <a:t>Ask participants to share how they plan to put learning from this session into action. </a:t>
            </a:r>
            <a:endParaRPr lang="en-US" b="1" u="sng"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Google Shape;613;g262ebeb1a18_0_4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4" name="Google Shape;614;g262ebeb1a18_0_4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27da9d10564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27da9d10564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b="1" u="sng" dirty="0">
                <a:solidFill>
                  <a:schemeClr val="dk1"/>
                </a:solidFill>
                <a:latin typeface="Helvetica Neue"/>
                <a:ea typeface="Helvetica Neue"/>
                <a:cs typeface="Helvetica Neue"/>
                <a:sym typeface="Helvetica Neue"/>
              </a:rPr>
              <a:t>Guiding Notes:</a:t>
            </a:r>
            <a:endParaRPr sz="1200" b="1" u="sng" dirty="0">
              <a:solidFill>
                <a:schemeClr val="dk1"/>
              </a:solidFill>
              <a:latin typeface="Helvetica Neue"/>
              <a:ea typeface="Helvetica Neue"/>
              <a:cs typeface="Helvetica Neue"/>
              <a:sym typeface="Helvetica Neue"/>
            </a:endParaRPr>
          </a:p>
          <a:p>
            <a:pPr marL="0" lvl="0" indent="0" algn="l" rtl="0">
              <a:spcBef>
                <a:spcPts val="0"/>
              </a:spcBef>
              <a:spcAft>
                <a:spcPts val="0"/>
              </a:spcAft>
              <a:buNone/>
            </a:pPr>
            <a:r>
              <a:rPr lang="en" sz="1200" dirty="0">
                <a:solidFill>
                  <a:schemeClr val="dk1"/>
                </a:solidFill>
                <a:latin typeface="Helvetica Neue"/>
                <a:ea typeface="Helvetica Neue"/>
                <a:cs typeface="Helvetica Neue"/>
                <a:sym typeface="Helvetica Neue"/>
              </a:rPr>
              <a:t>This slide provides an overview of this series. It is recommended to complete one session per month to allow time for implementation of practices between sessions. </a:t>
            </a:r>
            <a:endParaRPr sz="1200" dirty="0">
              <a:solidFill>
                <a:schemeClr val="dk1"/>
              </a:solidFill>
              <a:latin typeface="Helvetica Neue"/>
              <a:ea typeface="Helvetica Neue"/>
              <a:cs typeface="Helvetica Neue"/>
              <a:sym typeface="Helvetica Neue"/>
            </a:endParaRPr>
          </a:p>
          <a:p>
            <a:pPr marL="0" lvl="0" indent="0" algn="l" rtl="0">
              <a:spcBef>
                <a:spcPts val="0"/>
              </a:spcBef>
              <a:spcAft>
                <a:spcPts val="0"/>
              </a:spcAft>
              <a:buNone/>
            </a:pPr>
            <a:endParaRPr sz="1200" dirty="0">
              <a:solidFill>
                <a:schemeClr val="dk1"/>
              </a:solidFill>
              <a:latin typeface="Helvetica Neue"/>
              <a:ea typeface="Helvetica Neue"/>
              <a:cs typeface="Helvetica Neue"/>
              <a:sym typeface="Helvetica Neue"/>
            </a:endParaRPr>
          </a:p>
          <a:p>
            <a:pPr marL="0" lvl="0" indent="0" algn="l" rtl="0">
              <a:spcBef>
                <a:spcPts val="0"/>
              </a:spcBef>
              <a:spcAft>
                <a:spcPts val="0"/>
              </a:spcAft>
              <a:buNone/>
            </a:pPr>
            <a:endParaRPr b="1" u="sng"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g262ebeb1a18_0_404: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6" name="Google Shape;646;g262ebeb1a18_0_404:notes"/>
          <p:cNvSpPr txBox="1">
            <a:spLocks noGrp="1"/>
          </p:cNvSpPr>
          <p:nvPr>
            <p:ph type="body" idx="1"/>
          </p:nvPr>
        </p:nvSpPr>
        <p:spPr>
          <a:xfrm>
            <a:off x="702310" y="4480004"/>
            <a:ext cx="5618400" cy="3665700"/>
          </a:xfrm>
          <a:prstGeom prst="rect">
            <a:avLst/>
          </a:prstGeom>
          <a:noFill/>
          <a:ln>
            <a:noFill/>
          </a:ln>
        </p:spPr>
        <p:txBody>
          <a:bodyPr spcFirstLastPara="1" wrap="square" lIns="93300" tIns="46625" rIns="93300" bIns="46625" anchor="t" anchorCtr="0">
            <a:noAutofit/>
          </a:bodyPr>
          <a:lstStyle/>
          <a:p>
            <a:pPr marL="0" indent="0">
              <a:buNone/>
            </a:pPr>
            <a:r>
              <a:rPr lang="en-US" b="1" u="sng" dirty="0">
                <a:solidFill>
                  <a:srgbClr val="002060"/>
                </a:solidFill>
              </a:rPr>
              <a:t>Guiding Notes:</a:t>
            </a:r>
            <a:endParaRPr lang="en-US" b="1" i="1" u="sng" dirty="0">
              <a:solidFill>
                <a:srgbClr val="002060"/>
              </a:solidFill>
            </a:endParaRPr>
          </a:p>
          <a:p>
            <a:pPr marL="0" indent="0">
              <a:buNone/>
            </a:pPr>
            <a:r>
              <a:rPr lang="en-US" dirty="0">
                <a:solidFill>
                  <a:srgbClr val="002060"/>
                </a:solidFill>
              </a:rPr>
              <a:t>This slide shares how participants can prepare for the third session in the series. </a:t>
            </a:r>
            <a:endParaRPr lang="en-US" b="1" u="sng" dirty="0">
              <a:solidFill>
                <a:srgbClr val="002060"/>
              </a:solidFill>
            </a:endParaRPr>
          </a:p>
        </p:txBody>
      </p:sp>
      <p:sp>
        <p:nvSpPr>
          <p:cNvPr id="647" name="Google Shape;647;g262ebeb1a18_0_404:notes"/>
          <p:cNvSpPr txBox="1">
            <a:spLocks noGrp="1"/>
          </p:cNvSpPr>
          <p:nvPr>
            <p:ph type="sldNum" idx="12"/>
          </p:nvPr>
        </p:nvSpPr>
        <p:spPr>
          <a:xfrm>
            <a:off x="3978132" y="8842029"/>
            <a:ext cx="3043200" cy="467100"/>
          </a:xfrm>
          <a:prstGeom prst="rect">
            <a:avLst/>
          </a:prstGeom>
          <a:noFill/>
          <a:ln>
            <a:noFill/>
          </a:ln>
        </p:spPr>
        <p:txBody>
          <a:bodyPr spcFirstLastPara="1" wrap="square" lIns="93300" tIns="46625" rIns="93300" bIns="46625" anchor="b" anchorCtr="0">
            <a:noAutofit/>
          </a:bodyPr>
          <a:lstStyle/>
          <a:p>
            <a:pPr marL="0" lvl="0" indent="0" algn="r" rtl="0">
              <a:spcBef>
                <a:spcPts val="0"/>
              </a:spcBef>
              <a:spcAft>
                <a:spcPts val="0"/>
              </a:spcAft>
              <a:buNone/>
            </a:pPr>
            <a:fld id="{00000000-1234-1234-1234-123412341234}" type="slidenum">
              <a:rPr lang="en"/>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
          <a:extLst>
            <a:ext uri="{FF2B5EF4-FFF2-40B4-BE49-F238E27FC236}">
              <a16:creationId xmlns:a16="http://schemas.microsoft.com/office/drawing/2014/main" id="{2AB7B79A-8FA1-96B1-C800-0FEFB5A1AFDF}"/>
            </a:ext>
          </a:extLst>
        </p:cNvPr>
        <p:cNvGrpSpPr/>
        <p:nvPr/>
      </p:nvGrpSpPr>
      <p:grpSpPr>
        <a:xfrm>
          <a:off x="0" y="0"/>
          <a:ext cx="0" cy="0"/>
          <a:chOff x="0" y="0"/>
          <a:chExt cx="0" cy="0"/>
        </a:xfrm>
      </p:grpSpPr>
      <p:sp>
        <p:nvSpPr>
          <p:cNvPr id="687" name="Google Shape;687;g294e532f10c_0_130:notes">
            <a:extLst>
              <a:ext uri="{FF2B5EF4-FFF2-40B4-BE49-F238E27FC236}">
                <a16:creationId xmlns:a16="http://schemas.microsoft.com/office/drawing/2014/main" id="{D49837E3-D04E-581E-1404-D7F530B8DF52}"/>
              </a:ext>
            </a:extLst>
          </p:cNvPr>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8" name="Google Shape;688;g294e532f10c_0_130:notes">
            <a:extLst>
              <a:ext uri="{FF2B5EF4-FFF2-40B4-BE49-F238E27FC236}">
                <a16:creationId xmlns:a16="http://schemas.microsoft.com/office/drawing/2014/main" id="{6A2F65E6-67A5-3801-1403-EB07B0C758E3}"/>
              </a:ext>
            </a:extLst>
          </p:cNvPr>
          <p:cNvSpPr txBox="1">
            <a:spLocks noGrp="1"/>
          </p:cNvSpPr>
          <p:nvPr>
            <p:ph type="body" idx="1"/>
          </p:nvPr>
        </p:nvSpPr>
        <p:spPr>
          <a:xfrm>
            <a:off x="702310" y="4480004"/>
            <a:ext cx="5618400" cy="3665700"/>
          </a:xfrm>
          <a:prstGeom prst="rect">
            <a:avLst/>
          </a:prstGeom>
          <a:noFill/>
          <a:ln>
            <a:noFill/>
          </a:ln>
        </p:spPr>
        <p:txBody>
          <a:bodyPr spcFirstLastPara="1" wrap="square" lIns="93300" tIns="46625" rIns="93300" bIns="46625" anchor="t" anchorCtr="0">
            <a:noAutofit/>
          </a:bodyPr>
          <a:lstStyle/>
          <a:p>
            <a:pPr marL="0" lvl="0" indent="0" algn="l" rtl="0">
              <a:lnSpc>
                <a:spcPct val="100000"/>
              </a:lnSpc>
              <a:spcBef>
                <a:spcPts val="0"/>
              </a:spcBef>
              <a:spcAft>
                <a:spcPts val="0"/>
              </a:spcAft>
              <a:buNone/>
            </a:pPr>
            <a:endParaRPr sz="1300" b="1" dirty="0">
              <a:solidFill>
                <a:schemeClr val="dk1"/>
              </a:solidFill>
              <a:latin typeface="Libre Franklin"/>
              <a:ea typeface="Libre Franklin"/>
              <a:cs typeface="Libre Franklin"/>
              <a:sym typeface="Libre Franklin"/>
            </a:endParaRPr>
          </a:p>
        </p:txBody>
      </p:sp>
      <p:sp>
        <p:nvSpPr>
          <p:cNvPr id="689" name="Google Shape;689;g294e532f10c_0_130:notes">
            <a:extLst>
              <a:ext uri="{FF2B5EF4-FFF2-40B4-BE49-F238E27FC236}">
                <a16:creationId xmlns:a16="http://schemas.microsoft.com/office/drawing/2014/main" id="{2318B62F-91ED-EA0C-6662-1019B5B3FAC6}"/>
              </a:ext>
            </a:extLst>
          </p:cNvPr>
          <p:cNvSpPr txBox="1">
            <a:spLocks noGrp="1"/>
          </p:cNvSpPr>
          <p:nvPr>
            <p:ph type="sldNum" idx="12"/>
          </p:nvPr>
        </p:nvSpPr>
        <p:spPr>
          <a:xfrm>
            <a:off x="3978132" y="8842029"/>
            <a:ext cx="3043200" cy="467100"/>
          </a:xfrm>
          <a:prstGeom prst="rect">
            <a:avLst/>
          </a:prstGeom>
          <a:noFill/>
          <a:ln>
            <a:noFill/>
          </a:ln>
        </p:spPr>
        <p:txBody>
          <a:bodyPr spcFirstLastPara="1" wrap="square" lIns="93300" tIns="46625" rIns="93300" bIns="46625" anchor="b" anchorCtr="0">
            <a:noAutofit/>
          </a:bodyPr>
          <a:lstStyle/>
          <a:p>
            <a:pPr marL="0" lvl="0" indent="0" algn="r" rtl="0">
              <a:spcBef>
                <a:spcPts val="0"/>
              </a:spcBef>
              <a:spcAft>
                <a:spcPts val="0"/>
              </a:spcAft>
              <a:buNone/>
            </a:pPr>
            <a:fld id="{00000000-1234-1234-1234-123412341234}" type="slidenum">
              <a:rPr lang="en"/>
              <a:t>41</a:t>
            </a:fld>
            <a:endParaRPr/>
          </a:p>
        </p:txBody>
      </p:sp>
    </p:spTree>
    <p:extLst>
      <p:ext uri="{BB962C8B-B14F-4D97-AF65-F5344CB8AC3E}">
        <p14:creationId xmlns:p14="http://schemas.microsoft.com/office/powerpoint/2010/main" val="22517937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293349b6347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293349b6347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i="0" u="sng" dirty="0">
                <a:solidFill>
                  <a:srgbClr val="000000"/>
                </a:solidFill>
                <a:effectLst/>
                <a:latin typeface="Helvetica Neue"/>
              </a:rPr>
              <a:t>Guiding Notes:</a:t>
            </a:r>
            <a:r>
              <a:rPr lang="en-US" b="0" i="0" u="sng" dirty="0">
                <a:solidFill>
                  <a:srgbClr val="444444"/>
                </a:solidFill>
                <a:effectLst/>
                <a:latin typeface="Helvetica Neue"/>
              </a:rPr>
              <a:t>​</a:t>
            </a:r>
            <a:endParaRPr lang="en" dirty="0"/>
          </a:p>
          <a:p>
            <a:pPr marL="0" lvl="0" indent="0" algn="l" rtl="0">
              <a:spcBef>
                <a:spcPts val="0"/>
              </a:spcBef>
              <a:spcAft>
                <a:spcPts val="0"/>
              </a:spcAft>
              <a:buNone/>
            </a:pPr>
            <a:r>
              <a:rPr lang="en" dirty="0"/>
              <a:t>This series may address the needs of educators in a variety of roles in districts. The primary goal is to support middle and high school readers with complex, grade-level texts in tier 1, universal instruction. While some secondary students may need intervention to build foundational skills, this series intends to strengthen Tier 1 instruction using evidence-based practices.  </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2956e5b6452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2956e5b6452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2400" b="1" i="0" u="sng" dirty="0">
                <a:solidFill>
                  <a:srgbClr val="000000"/>
                </a:solidFill>
                <a:effectLst/>
                <a:latin typeface="Helvetica Neue"/>
              </a:rPr>
              <a:t>Guiding Notes:</a:t>
            </a:r>
            <a:r>
              <a:rPr lang="en-US" sz="2400" b="0" i="0" u="sng" dirty="0">
                <a:solidFill>
                  <a:srgbClr val="444444"/>
                </a:solidFill>
                <a:effectLst/>
                <a:latin typeface="Helvetica Neue"/>
              </a:rPr>
              <a:t>​</a:t>
            </a:r>
            <a:endParaRPr lang="en-US" sz="2020" b="0" i="0" u="sng" dirty="0">
              <a:solidFill>
                <a:srgbClr val="CC0000"/>
              </a:solidFill>
              <a:effectLst/>
              <a:latin typeface="Libre Franklin"/>
              <a:sym typeface="Libre Franklin"/>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2400" b="0" i="0" u="sng" strike="noStrike" dirty="0">
              <a:solidFill>
                <a:srgbClr val="444444"/>
              </a:solidFill>
              <a:effectLst/>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2956e5b645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2956e5b645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i="0" u="sng" dirty="0">
                <a:solidFill>
                  <a:srgbClr val="000000"/>
                </a:solidFill>
                <a:effectLst/>
                <a:latin typeface="Helvetica Neue"/>
              </a:rPr>
              <a:t>Guiding Notes:</a:t>
            </a:r>
            <a:r>
              <a:rPr lang="en-US" b="0" i="0" u="sng" dirty="0">
                <a:solidFill>
                  <a:srgbClr val="444444"/>
                </a:solidFill>
                <a:effectLst/>
                <a:latin typeface="Helvetica Neue"/>
              </a:rPr>
              <a:t>​</a:t>
            </a:r>
            <a:endParaRPr lang="en-US" dirty="0"/>
          </a:p>
          <a:p>
            <a:pPr marL="0" lvl="0" indent="0" algn="l" rtl="0">
              <a:spcBef>
                <a:spcPts val="0"/>
              </a:spcBef>
              <a:spcAft>
                <a:spcPts val="0"/>
              </a:spcAft>
              <a:buNone/>
            </a:pPr>
            <a:r>
              <a:rPr lang="en-US" dirty="0"/>
              <a:t>Use this Learning Plan to monitor learning throughout the series. </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2615a8c65c7_2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2615a8c65c7_2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2a2097e5fdf_0_1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2a2097e5fdf_0_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buNone/>
            </a:pPr>
            <a:r>
              <a:rPr lang="en-US" b="1" u="sng" dirty="0"/>
              <a:t>Guiding Notes:</a:t>
            </a:r>
            <a:endParaRPr lang="en-US" u="sng" dirty="0"/>
          </a:p>
          <a:p>
            <a:pPr>
              <a:buNone/>
            </a:pPr>
            <a:r>
              <a:rPr lang="en-US" dirty="0"/>
              <a:t>This session provides participants with an understanding of how students learn to read in early grades as well as applications for teaching multisyllabic word decoding and morphemic analysis in middle and high school.</a:t>
            </a:r>
            <a:endParaRPr lang="en-US" u="sng" dirty="0"/>
          </a:p>
          <a:p>
            <a:pPr>
              <a:buNone/>
            </a:pPr>
            <a:endParaRPr lang="en-US" b="1" u="sng" dirty="0"/>
          </a:p>
          <a:p>
            <a:pPr marL="0" indent="0">
              <a:buNone/>
            </a:pP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5"/>
        <p:cNvGrpSpPr/>
        <p:nvPr/>
      </p:nvGrpSpPr>
      <p:grpSpPr>
        <a:xfrm>
          <a:off x="0" y="0"/>
          <a:ext cx="0" cy="0"/>
          <a:chOff x="0" y="0"/>
          <a:chExt cx="0" cy="0"/>
        </a:xfrm>
      </p:grpSpPr>
      <p:sp>
        <p:nvSpPr>
          <p:cNvPr id="56" name="Google Shape;56;p14"/>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rgbClr val="007780"/>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7" name="Google Shape;57;p14"/>
          <p:cNvSpPr txBox="1">
            <a:spLocks noGrp="1"/>
          </p:cNvSpPr>
          <p:nvPr>
            <p:ph type="body" idx="1"/>
          </p:nvPr>
        </p:nvSpPr>
        <p:spPr>
          <a:xfrm>
            <a:off x="628650" y="1369219"/>
            <a:ext cx="7886700" cy="28620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rgbClr val="102649"/>
              </a:buClr>
              <a:buSzPts val="1400"/>
              <a:buChar char="•"/>
              <a:defRPr/>
            </a:lvl1pPr>
            <a:lvl2pPr marL="914400" lvl="1" indent="-317500" algn="l">
              <a:lnSpc>
                <a:spcPct val="90000"/>
              </a:lnSpc>
              <a:spcBef>
                <a:spcPts val="400"/>
              </a:spcBef>
              <a:spcAft>
                <a:spcPts val="0"/>
              </a:spcAft>
              <a:buClr>
                <a:srgbClr val="102649"/>
              </a:buClr>
              <a:buSzPts val="1400"/>
              <a:buChar char="•"/>
              <a:defRPr/>
            </a:lvl2pPr>
            <a:lvl3pPr marL="1371600" lvl="2" indent="-317500" algn="l">
              <a:lnSpc>
                <a:spcPct val="90000"/>
              </a:lnSpc>
              <a:spcBef>
                <a:spcPts val="400"/>
              </a:spcBef>
              <a:spcAft>
                <a:spcPts val="0"/>
              </a:spcAft>
              <a:buClr>
                <a:srgbClr val="102649"/>
              </a:buClr>
              <a:buSzPts val="1400"/>
              <a:buChar char="•"/>
              <a:defRPr/>
            </a:lvl3pPr>
            <a:lvl4pPr marL="1828800" lvl="3" indent="-317500" algn="l">
              <a:lnSpc>
                <a:spcPct val="90000"/>
              </a:lnSpc>
              <a:spcBef>
                <a:spcPts val="400"/>
              </a:spcBef>
              <a:spcAft>
                <a:spcPts val="0"/>
              </a:spcAft>
              <a:buClr>
                <a:srgbClr val="102649"/>
              </a:buClr>
              <a:buSzPts val="1400"/>
              <a:buChar char="•"/>
              <a:defRPr/>
            </a:lvl4pPr>
            <a:lvl5pPr marL="2286000" lvl="4" indent="-317500" algn="l">
              <a:lnSpc>
                <a:spcPct val="90000"/>
              </a:lnSpc>
              <a:spcBef>
                <a:spcPts val="400"/>
              </a:spcBef>
              <a:spcAft>
                <a:spcPts val="0"/>
              </a:spcAft>
              <a:buClr>
                <a:srgbClr val="102649"/>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58" name="Google Shape;58;p1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9" name="Google Shape;59;p14"/>
          <p:cNvSpPr txBox="1">
            <a:spLocks noGrp="1"/>
          </p:cNvSpPr>
          <p:nvPr>
            <p:ph type="ftr" idx="11"/>
          </p:nvPr>
        </p:nvSpPr>
        <p:spPr>
          <a:xfrm>
            <a:off x="3028950" y="4767263"/>
            <a:ext cx="26736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60"/>
        <p:cNvGrpSpPr/>
        <p:nvPr/>
      </p:nvGrpSpPr>
      <p:grpSpPr>
        <a:xfrm>
          <a:off x="0" y="0"/>
          <a:ext cx="0" cy="0"/>
          <a:chOff x="0" y="0"/>
          <a:chExt cx="0" cy="0"/>
        </a:xfrm>
      </p:grpSpPr>
      <p:sp>
        <p:nvSpPr>
          <p:cNvPr id="61" name="Google Shape;61;p15"/>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rgbClr val="007780"/>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2" name="Google Shape;62;p1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solidFill>
                  <a:srgbClr val="102649"/>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3" name="Google Shape;63;p15"/>
          <p:cNvSpPr txBox="1">
            <a:spLocks noGrp="1"/>
          </p:cNvSpPr>
          <p:nvPr>
            <p:ph type="ftr" idx="11"/>
          </p:nvPr>
        </p:nvSpPr>
        <p:spPr>
          <a:xfrm>
            <a:off x="3028950" y="4767263"/>
            <a:ext cx="26736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solidFill>
                  <a:srgbClr val="102649"/>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4"/>
        <p:cNvGrpSpPr/>
        <p:nvPr/>
      </p:nvGrpSpPr>
      <p:grpSpPr>
        <a:xfrm>
          <a:off x="0" y="0"/>
          <a:ext cx="0" cy="0"/>
          <a:chOff x="0" y="0"/>
          <a:chExt cx="0" cy="0"/>
        </a:xfrm>
      </p:grpSpPr>
      <p:sp>
        <p:nvSpPr>
          <p:cNvPr id="65" name="Google Shape;65;p16"/>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rgbClr val="007780"/>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6" name="Google Shape;66;p16"/>
          <p:cNvSpPr txBox="1">
            <a:spLocks noGrp="1"/>
          </p:cNvSpPr>
          <p:nvPr>
            <p:ph type="body" idx="1"/>
          </p:nvPr>
        </p:nvSpPr>
        <p:spPr>
          <a:xfrm>
            <a:off x="628650" y="1369219"/>
            <a:ext cx="3886200" cy="28491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rgbClr val="102649"/>
              </a:buClr>
              <a:buSzPts val="1400"/>
              <a:buChar char="•"/>
              <a:defRPr/>
            </a:lvl1pPr>
            <a:lvl2pPr marL="914400" lvl="1" indent="-317500" algn="l">
              <a:lnSpc>
                <a:spcPct val="90000"/>
              </a:lnSpc>
              <a:spcBef>
                <a:spcPts val="400"/>
              </a:spcBef>
              <a:spcAft>
                <a:spcPts val="0"/>
              </a:spcAft>
              <a:buClr>
                <a:srgbClr val="102649"/>
              </a:buClr>
              <a:buSzPts val="1400"/>
              <a:buChar char="•"/>
              <a:defRPr/>
            </a:lvl2pPr>
            <a:lvl3pPr marL="1371600" lvl="2" indent="-317500" algn="l">
              <a:lnSpc>
                <a:spcPct val="90000"/>
              </a:lnSpc>
              <a:spcBef>
                <a:spcPts val="400"/>
              </a:spcBef>
              <a:spcAft>
                <a:spcPts val="0"/>
              </a:spcAft>
              <a:buClr>
                <a:srgbClr val="102649"/>
              </a:buClr>
              <a:buSzPts val="1400"/>
              <a:buChar char="•"/>
              <a:defRPr/>
            </a:lvl3pPr>
            <a:lvl4pPr marL="1828800" lvl="3" indent="-317500" algn="l">
              <a:lnSpc>
                <a:spcPct val="90000"/>
              </a:lnSpc>
              <a:spcBef>
                <a:spcPts val="400"/>
              </a:spcBef>
              <a:spcAft>
                <a:spcPts val="0"/>
              </a:spcAft>
              <a:buClr>
                <a:srgbClr val="102649"/>
              </a:buClr>
              <a:buSzPts val="1400"/>
              <a:buChar char="•"/>
              <a:defRPr/>
            </a:lvl4pPr>
            <a:lvl5pPr marL="2286000" lvl="4" indent="-317500" algn="l">
              <a:lnSpc>
                <a:spcPct val="90000"/>
              </a:lnSpc>
              <a:spcBef>
                <a:spcPts val="400"/>
              </a:spcBef>
              <a:spcAft>
                <a:spcPts val="0"/>
              </a:spcAft>
              <a:buClr>
                <a:srgbClr val="102649"/>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7" name="Google Shape;67;p16"/>
          <p:cNvSpPr txBox="1">
            <a:spLocks noGrp="1"/>
          </p:cNvSpPr>
          <p:nvPr>
            <p:ph type="body" idx="2"/>
          </p:nvPr>
        </p:nvSpPr>
        <p:spPr>
          <a:xfrm>
            <a:off x="4629150" y="1369219"/>
            <a:ext cx="3886200" cy="28491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rgbClr val="102649"/>
              </a:buClr>
              <a:buSzPts val="1400"/>
              <a:buChar char="•"/>
              <a:defRPr/>
            </a:lvl1pPr>
            <a:lvl2pPr marL="914400" lvl="1" indent="-317500" algn="l">
              <a:lnSpc>
                <a:spcPct val="90000"/>
              </a:lnSpc>
              <a:spcBef>
                <a:spcPts val="400"/>
              </a:spcBef>
              <a:spcAft>
                <a:spcPts val="0"/>
              </a:spcAft>
              <a:buClr>
                <a:srgbClr val="102649"/>
              </a:buClr>
              <a:buSzPts val="1400"/>
              <a:buChar char="•"/>
              <a:defRPr/>
            </a:lvl2pPr>
            <a:lvl3pPr marL="1371600" lvl="2" indent="-317500" algn="l">
              <a:lnSpc>
                <a:spcPct val="90000"/>
              </a:lnSpc>
              <a:spcBef>
                <a:spcPts val="400"/>
              </a:spcBef>
              <a:spcAft>
                <a:spcPts val="0"/>
              </a:spcAft>
              <a:buClr>
                <a:srgbClr val="102649"/>
              </a:buClr>
              <a:buSzPts val="1400"/>
              <a:buChar char="•"/>
              <a:defRPr/>
            </a:lvl3pPr>
            <a:lvl4pPr marL="1828800" lvl="3" indent="-317500" algn="l">
              <a:lnSpc>
                <a:spcPct val="90000"/>
              </a:lnSpc>
              <a:spcBef>
                <a:spcPts val="400"/>
              </a:spcBef>
              <a:spcAft>
                <a:spcPts val="0"/>
              </a:spcAft>
              <a:buClr>
                <a:srgbClr val="102649"/>
              </a:buClr>
              <a:buSzPts val="1400"/>
              <a:buChar char="•"/>
              <a:defRPr/>
            </a:lvl4pPr>
            <a:lvl5pPr marL="2286000" lvl="4" indent="-317500" algn="l">
              <a:lnSpc>
                <a:spcPct val="90000"/>
              </a:lnSpc>
              <a:spcBef>
                <a:spcPts val="400"/>
              </a:spcBef>
              <a:spcAft>
                <a:spcPts val="0"/>
              </a:spcAft>
              <a:buClr>
                <a:srgbClr val="102649"/>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8" name="Google Shape;68;p1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9" name="Google Shape;69;p16"/>
          <p:cNvSpPr txBox="1">
            <a:spLocks noGrp="1"/>
          </p:cNvSpPr>
          <p:nvPr>
            <p:ph type="ftr" idx="11"/>
          </p:nvPr>
        </p:nvSpPr>
        <p:spPr>
          <a:xfrm>
            <a:off x="3028950" y="4767263"/>
            <a:ext cx="26736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70"/>
        <p:cNvGrpSpPr/>
        <p:nvPr/>
      </p:nvGrpSpPr>
      <p:grpSpPr>
        <a:xfrm>
          <a:off x="0" y="0"/>
          <a:ext cx="0" cy="0"/>
          <a:chOff x="0" y="0"/>
          <a:chExt cx="0" cy="0"/>
        </a:xfrm>
      </p:grpSpPr>
      <p:sp>
        <p:nvSpPr>
          <p:cNvPr id="71" name="Google Shape;71;p17"/>
          <p:cNvSpPr txBox="1">
            <a:spLocks noGrp="1"/>
          </p:cNvSpPr>
          <p:nvPr>
            <p:ph type="ctrTitle"/>
          </p:nvPr>
        </p:nvSpPr>
        <p:spPr>
          <a:xfrm>
            <a:off x="3329319" y="781050"/>
            <a:ext cx="5625900" cy="17907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rgbClr val="102649"/>
              </a:buClr>
              <a:buSzPts val="4500"/>
              <a:buFont typeface="Libre Franklin Medium"/>
              <a:buNone/>
              <a:defRPr sz="4500">
                <a:solidFill>
                  <a:srgbClr val="102649"/>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2" name="Google Shape;72;p17"/>
          <p:cNvSpPr txBox="1">
            <a:spLocks noGrp="1"/>
          </p:cNvSpPr>
          <p:nvPr>
            <p:ph type="subTitle" idx="1"/>
          </p:nvPr>
        </p:nvSpPr>
        <p:spPr>
          <a:xfrm>
            <a:off x="3329319" y="2692206"/>
            <a:ext cx="56259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rgbClr val="007780"/>
              </a:buClr>
              <a:buSzPts val="1800"/>
              <a:buNone/>
              <a:defRPr sz="1800">
                <a:solidFill>
                  <a:srgbClr val="007780"/>
                </a:solidFill>
              </a:defRPr>
            </a:lvl1pPr>
            <a:lvl2pPr lvl="1" algn="ctr">
              <a:lnSpc>
                <a:spcPct val="90000"/>
              </a:lnSpc>
              <a:spcBef>
                <a:spcPts val="400"/>
              </a:spcBef>
              <a:spcAft>
                <a:spcPts val="0"/>
              </a:spcAft>
              <a:buClr>
                <a:srgbClr val="102649"/>
              </a:buClr>
              <a:buSzPts val="1500"/>
              <a:buNone/>
              <a:defRPr sz="1500"/>
            </a:lvl2pPr>
            <a:lvl3pPr lvl="2" algn="ctr">
              <a:lnSpc>
                <a:spcPct val="90000"/>
              </a:lnSpc>
              <a:spcBef>
                <a:spcPts val="400"/>
              </a:spcBef>
              <a:spcAft>
                <a:spcPts val="0"/>
              </a:spcAft>
              <a:buClr>
                <a:srgbClr val="102649"/>
              </a:buClr>
              <a:buSzPts val="1400"/>
              <a:buNone/>
              <a:defRPr sz="1400"/>
            </a:lvl3pPr>
            <a:lvl4pPr lvl="3" algn="ctr">
              <a:lnSpc>
                <a:spcPct val="90000"/>
              </a:lnSpc>
              <a:spcBef>
                <a:spcPts val="400"/>
              </a:spcBef>
              <a:spcAft>
                <a:spcPts val="0"/>
              </a:spcAft>
              <a:buClr>
                <a:srgbClr val="102649"/>
              </a:buClr>
              <a:buSzPts val="1200"/>
              <a:buNone/>
              <a:defRPr sz="1200"/>
            </a:lvl4pPr>
            <a:lvl5pPr lvl="4" algn="ctr">
              <a:lnSpc>
                <a:spcPct val="90000"/>
              </a:lnSpc>
              <a:spcBef>
                <a:spcPts val="400"/>
              </a:spcBef>
              <a:spcAft>
                <a:spcPts val="0"/>
              </a:spcAft>
              <a:buClr>
                <a:srgbClr val="102649"/>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73" name="Google Shape;73;p1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solidFill>
                  <a:schemeClr val="lt1"/>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4" name="Google Shape;74;p17"/>
          <p:cNvSpPr txBox="1">
            <a:spLocks noGrp="1"/>
          </p:cNvSpPr>
          <p:nvPr>
            <p:ph type="ftr" idx="11"/>
          </p:nvPr>
        </p:nvSpPr>
        <p:spPr>
          <a:xfrm>
            <a:off x="3028950" y="4767263"/>
            <a:ext cx="26736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solidFill>
                  <a:srgbClr val="007780"/>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5" name="Google Shape;75;p1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t" anchorCtr="0">
            <a:noAutofit/>
          </a:bodyPr>
          <a:lstStyle>
            <a:lvl1pPr marL="0" marR="0" lvl="0" indent="0" algn="l" rtl="0">
              <a:spcBef>
                <a:spcPts val="0"/>
              </a:spcBef>
              <a:buNone/>
              <a:defRPr sz="1400">
                <a:solidFill>
                  <a:srgbClr val="007780"/>
                </a:solidFill>
                <a:latin typeface="Libre Franklin"/>
                <a:ea typeface="Libre Franklin"/>
                <a:cs typeface="Libre Franklin"/>
                <a:sym typeface="Libre Franklin"/>
              </a:defRPr>
            </a:lvl1pPr>
            <a:lvl2pPr marL="0" marR="0" lvl="1" indent="0" algn="l" rtl="0">
              <a:spcBef>
                <a:spcPts val="0"/>
              </a:spcBef>
              <a:buNone/>
              <a:defRPr sz="1400">
                <a:solidFill>
                  <a:srgbClr val="007780"/>
                </a:solidFill>
                <a:latin typeface="Libre Franklin"/>
                <a:ea typeface="Libre Franklin"/>
                <a:cs typeface="Libre Franklin"/>
                <a:sym typeface="Libre Franklin"/>
              </a:defRPr>
            </a:lvl2pPr>
            <a:lvl3pPr marL="0" marR="0" lvl="2" indent="0" algn="l" rtl="0">
              <a:spcBef>
                <a:spcPts val="0"/>
              </a:spcBef>
              <a:buNone/>
              <a:defRPr sz="1400">
                <a:solidFill>
                  <a:srgbClr val="007780"/>
                </a:solidFill>
                <a:latin typeface="Libre Franklin"/>
                <a:ea typeface="Libre Franklin"/>
                <a:cs typeface="Libre Franklin"/>
                <a:sym typeface="Libre Franklin"/>
              </a:defRPr>
            </a:lvl3pPr>
            <a:lvl4pPr marL="0" marR="0" lvl="3" indent="0" algn="l" rtl="0">
              <a:spcBef>
                <a:spcPts val="0"/>
              </a:spcBef>
              <a:buNone/>
              <a:defRPr sz="1400">
                <a:solidFill>
                  <a:srgbClr val="007780"/>
                </a:solidFill>
                <a:latin typeface="Libre Franklin"/>
                <a:ea typeface="Libre Franklin"/>
                <a:cs typeface="Libre Franklin"/>
                <a:sym typeface="Libre Franklin"/>
              </a:defRPr>
            </a:lvl4pPr>
            <a:lvl5pPr marL="0" marR="0" lvl="4" indent="0" algn="l" rtl="0">
              <a:spcBef>
                <a:spcPts val="0"/>
              </a:spcBef>
              <a:buNone/>
              <a:defRPr sz="1400">
                <a:solidFill>
                  <a:srgbClr val="007780"/>
                </a:solidFill>
                <a:latin typeface="Libre Franklin"/>
                <a:ea typeface="Libre Franklin"/>
                <a:cs typeface="Libre Franklin"/>
                <a:sym typeface="Libre Franklin"/>
              </a:defRPr>
            </a:lvl5pPr>
            <a:lvl6pPr marL="0" marR="0" lvl="5" indent="0" algn="l" rtl="0">
              <a:spcBef>
                <a:spcPts val="0"/>
              </a:spcBef>
              <a:buNone/>
              <a:defRPr sz="1400">
                <a:solidFill>
                  <a:srgbClr val="007780"/>
                </a:solidFill>
                <a:latin typeface="Libre Franklin"/>
                <a:ea typeface="Libre Franklin"/>
                <a:cs typeface="Libre Franklin"/>
                <a:sym typeface="Libre Franklin"/>
              </a:defRPr>
            </a:lvl6pPr>
            <a:lvl7pPr marL="0" marR="0" lvl="6" indent="0" algn="l" rtl="0">
              <a:spcBef>
                <a:spcPts val="0"/>
              </a:spcBef>
              <a:buNone/>
              <a:defRPr sz="1400">
                <a:solidFill>
                  <a:srgbClr val="007780"/>
                </a:solidFill>
                <a:latin typeface="Libre Franklin"/>
                <a:ea typeface="Libre Franklin"/>
                <a:cs typeface="Libre Franklin"/>
                <a:sym typeface="Libre Franklin"/>
              </a:defRPr>
            </a:lvl7pPr>
            <a:lvl8pPr marL="0" marR="0" lvl="7" indent="0" algn="l" rtl="0">
              <a:spcBef>
                <a:spcPts val="0"/>
              </a:spcBef>
              <a:buNone/>
              <a:defRPr sz="1400">
                <a:solidFill>
                  <a:srgbClr val="007780"/>
                </a:solidFill>
                <a:latin typeface="Libre Franklin"/>
                <a:ea typeface="Libre Franklin"/>
                <a:cs typeface="Libre Franklin"/>
                <a:sym typeface="Libre Franklin"/>
              </a:defRPr>
            </a:lvl8pPr>
            <a:lvl9pPr marL="0" marR="0" lvl="8" indent="0" algn="l" rtl="0">
              <a:spcBef>
                <a:spcPts val="0"/>
              </a:spcBef>
              <a:buNone/>
              <a:defRPr sz="1400">
                <a:solidFill>
                  <a:srgbClr val="007780"/>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3924">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76"/>
        <p:cNvGrpSpPr/>
        <p:nvPr/>
      </p:nvGrpSpPr>
      <p:grpSpPr>
        <a:xfrm>
          <a:off x="0" y="0"/>
          <a:ext cx="0" cy="0"/>
          <a:chOff x="0" y="0"/>
          <a:chExt cx="0" cy="0"/>
        </a:xfrm>
      </p:grpSpPr>
      <p:sp>
        <p:nvSpPr>
          <p:cNvPr id="77" name="Google Shape;77;p18"/>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ctr" anchorCtr="0">
            <a:normAutofit/>
          </a:bodyPr>
          <a:lstStyle>
            <a:lvl1pPr lvl="0" algn="ctr">
              <a:lnSpc>
                <a:spcPct val="90000"/>
              </a:lnSpc>
              <a:spcBef>
                <a:spcPts val="0"/>
              </a:spcBef>
              <a:spcAft>
                <a:spcPts val="0"/>
              </a:spcAft>
              <a:buClr>
                <a:srgbClr val="007780"/>
              </a:buClr>
              <a:buSzPts val="4500"/>
              <a:buFont typeface="Libre Franklin Medium"/>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8" name="Google Shape;78;p18"/>
          <p:cNvSpPr txBox="1">
            <a:spLocks noGrp="1"/>
          </p:cNvSpPr>
          <p:nvPr>
            <p:ph type="body" idx="1"/>
          </p:nvPr>
        </p:nvSpPr>
        <p:spPr>
          <a:xfrm>
            <a:off x="623888" y="3442097"/>
            <a:ext cx="7886700" cy="1125000"/>
          </a:xfrm>
          <a:prstGeom prst="rect">
            <a:avLst/>
          </a:prstGeom>
          <a:noFill/>
          <a:ln>
            <a:noFill/>
          </a:ln>
        </p:spPr>
        <p:txBody>
          <a:bodyPr spcFirstLastPara="1" wrap="square" lIns="68575" tIns="34275" rIns="68575" bIns="34275" anchor="t" anchorCtr="0">
            <a:normAutofit/>
          </a:bodyPr>
          <a:lstStyle>
            <a:lvl1pPr marL="457200" lvl="0" indent="-228600" algn="ctr">
              <a:lnSpc>
                <a:spcPct val="90000"/>
              </a:lnSpc>
              <a:spcBef>
                <a:spcPts val="800"/>
              </a:spcBef>
              <a:spcAft>
                <a:spcPts val="0"/>
              </a:spcAft>
              <a:buClr>
                <a:srgbClr val="888888"/>
              </a:buClr>
              <a:buSzPts val="1800"/>
              <a:buNone/>
              <a:defRPr sz="1800">
                <a:solidFill>
                  <a:srgbClr val="888888"/>
                </a:solidFill>
              </a:defRPr>
            </a:lvl1pPr>
            <a:lvl2pPr marL="914400" lvl="1" indent="-228600" algn="l">
              <a:lnSpc>
                <a:spcPct val="90000"/>
              </a:lnSpc>
              <a:spcBef>
                <a:spcPts val="400"/>
              </a:spcBef>
              <a:spcAft>
                <a:spcPts val="0"/>
              </a:spcAft>
              <a:buClr>
                <a:srgbClr val="888888"/>
              </a:buClr>
              <a:buSzPts val="1500"/>
              <a:buNone/>
              <a:defRPr sz="1500">
                <a:solidFill>
                  <a:srgbClr val="888888"/>
                </a:solidFill>
              </a:defRPr>
            </a:lvl2pPr>
            <a:lvl3pPr marL="1371600" lvl="2" indent="-228600" algn="l">
              <a:lnSpc>
                <a:spcPct val="90000"/>
              </a:lnSpc>
              <a:spcBef>
                <a:spcPts val="4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79" name="Google Shape;79;p1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solidFill>
                  <a:srgbClr val="102649"/>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0" name="Google Shape;80;p18"/>
          <p:cNvSpPr txBox="1">
            <a:spLocks noGrp="1"/>
          </p:cNvSpPr>
          <p:nvPr>
            <p:ph type="ftr" idx="11"/>
          </p:nvPr>
        </p:nvSpPr>
        <p:spPr>
          <a:xfrm>
            <a:off x="3028950" y="4767263"/>
            <a:ext cx="30588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solidFill>
                  <a:srgbClr val="102649"/>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1" name="Google Shape;81;p1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t" anchorCtr="0">
            <a:noAutofit/>
          </a:bodyPr>
          <a:lstStyle>
            <a:lvl1pPr marL="0" marR="0" lvl="0" indent="0" algn="l" rtl="0">
              <a:spcBef>
                <a:spcPts val="0"/>
              </a:spcBef>
              <a:buNone/>
              <a:defRPr sz="1400">
                <a:solidFill>
                  <a:srgbClr val="102649"/>
                </a:solidFill>
                <a:latin typeface="Libre Franklin"/>
                <a:ea typeface="Libre Franklin"/>
                <a:cs typeface="Libre Franklin"/>
                <a:sym typeface="Libre Franklin"/>
              </a:defRPr>
            </a:lvl1pPr>
            <a:lvl2pPr marL="0" marR="0" lvl="1" indent="0" algn="l" rtl="0">
              <a:spcBef>
                <a:spcPts val="0"/>
              </a:spcBef>
              <a:buNone/>
              <a:defRPr sz="1400">
                <a:solidFill>
                  <a:srgbClr val="102649"/>
                </a:solidFill>
                <a:latin typeface="Libre Franklin"/>
                <a:ea typeface="Libre Franklin"/>
                <a:cs typeface="Libre Franklin"/>
                <a:sym typeface="Libre Franklin"/>
              </a:defRPr>
            </a:lvl2pPr>
            <a:lvl3pPr marL="0" marR="0" lvl="2" indent="0" algn="l" rtl="0">
              <a:spcBef>
                <a:spcPts val="0"/>
              </a:spcBef>
              <a:buNone/>
              <a:defRPr sz="1400">
                <a:solidFill>
                  <a:srgbClr val="102649"/>
                </a:solidFill>
                <a:latin typeface="Libre Franklin"/>
                <a:ea typeface="Libre Franklin"/>
                <a:cs typeface="Libre Franklin"/>
                <a:sym typeface="Libre Franklin"/>
              </a:defRPr>
            </a:lvl3pPr>
            <a:lvl4pPr marL="0" marR="0" lvl="3" indent="0" algn="l" rtl="0">
              <a:spcBef>
                <a:spcPts val="0"/>
              </a:spcBef>
              <a:buNone/>
              <a:defRPr sz="1400">
                <a:solidFill>
                  <a:srgbClr val="102649"/>
                </a:solidFill>
                <a:latin typeface="Libre Franklin"/>
                <a:ea typeface="Libre Franklin"/>
                <a:cs typeface="Libre Franklin"/>
                <a:sym typeface="Libre Franklin"/>
              </a:defRPr>
            </a:lvl4pPr>
            <a:lvl5pPr marL="0" marR="0" lvl="4" indent="0" algn="l" rtl="0">
              <a:spcBef>
                <a:spcPts val="0"/>
              </a:spcBef>
              <a:buNone/>
              <a:defRPr sz="1400">
                <a:solidFill>
                  <a:srgbClr val="102649"/>
                </a:solidFill>
                <a:latin typeface="Libre Franklin"/>
                <a:ea typeface="Libre Franklin"/>
                <a:cs typeface="Libre Franklin"/>
                <a:sym typeface="Libre Franklin"/>
              </a:defRPr>
            </a:lvl5pPr>
            <a:lvl6pPr marL="0" marR="0" lvl="5" indent="0" algn="l" rtl="0">
              <a:spcBef>
                <a:spcPts val="0"/>
              </a:spcBef>
              <a:buNone/>
              <a:defRPr sz="1400">
                <a:solidFill>
                  <a:srgbClr val="102649"/>
                </a:solidFill>
                <a:latin typeface="Libre Franklin"/>
                <a:ea typeface="Libre Franklin"/>
                <a:cs typeface="Libre Franklin"/>
                <a:sym typeface="Libre Franklin"/>
              </a:defRPr>
            </a:lvl6pPr>
            <a:lvl7pPr marL="0" marR="0" lvl="6" indent="0" algn="l" rtl="0">
              <a:spcBef>
                <a:spcPts val="0"/>
              </a:spcBef>
              <a:buNone/>
              <a:defRPr sz="1400">
                <a:solidFill>
                  <a:srgbClr val="102649"/>
                </a:solidFill>
                <a:latin typeface="Libre Franklin"/>
                <a:ea typeface="Libre Franklin"/>
                <a:cs typeface="Libre Franklin"/>
                <a:sym typeface="Libre Franklin"/>
              </a:defRPr>
            </a:lvl7pPr>
            <a:lvl8pPr marL="0" marR="0" lvl="7" indent="0" algn="l" rtl="0">
              <a:spcBef>
                <a:spcPts val="0"/>
              </a:spcBef>
              <a:buNone/>
              <a:defRPr sz="1400">
                <a:solidFill>
                  <a:srgbClr val="102649"/>
                </a:solidFill>
                <a:latin typeface="Libre Franklin"/>
                <a:ea typeface="Libre Franklin"/>
                <a:cs typeface="Libre Franklin"/>
                <a:sym typeface="Libre Franklin"/>
              </a:defRPr>
            </a:lvl8pPr>
            <a:lvl9pPr marL="0" marR="0" lvl="8" indent="0" algn="l" rtl="0">
              <a:spcBef>
                <a:spcPts val="0"/>
              </a:spcBef>
              <a:buNone/>
              <a:defRPr sz="1400">
                <a:solidFill>
                  <a:srgbClr val="102649"/>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2"/>
        <p:cNvGrpSpPr/>
        <p:nvPr/>
      </p:nvGrpSpPr>
      <p:grpSpPr>
        <a:xfrm>
          <a:off x="0" y="0"/>
          <a:ext cx="0" cy="0"/>
          <a:chOff x="0" y="0"/>
          <a:chExt cx="0" cy="0"/>
        </a:xfrm>
      </p:grpSpPr>
      <p:sp>
        <p:nvSpPr>
          <p:cNvPr id="83" name="Google Shape;83;p19"/>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rgbClr val="007780"/>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4" name="Google Shape;84;p19"/>
          <p:cNvSpPr txBox="1">
            <a:spLocks noGrp="1"/>
          </p:cNvSpPr>
          <p:nvPr>
            <p:ph type="body" idx="1"/>
          </p:nvPr>
        </p:nvSpPr>
        <p:spPr>
          <a:xfrm>
            <a:off x="629841" y="1260872"/>
            <a:ext cx="3868200" cy="618000"/>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rgbClr val="102649"/>
              </a:buClr>
              <a:buSzPts val="1800"/>
              <a:buNone/>
              <a:defRPr sz="1800" b="1"/>
            </a:lvl1pPr>
            <a:lvl2pPr marL="914400" lvl="1" indent="-228600" algn="l">
              <a:lnSpc>
                <a:spcPct val="90000"/>
              </a:lnSpc>
              <a:spcBef>
                <a:spcPts val="400"/>
              </a:spcBef>
              <a:spcAft>
                <a:spcPts val="0"/>
              </a:spcAft>
              <a:buClr>
                <a:srgbClr val="102649"/>
              </a:buClr>
              <a:buSzPts val="1500"/>
              <a:buNone/>
              <a:defRPr sz="1500" b="1"/>
            </a:lvl2pPr>
            <a:lvl3pPr marL="1371600" lvl="2" indent="-228600" algn="l">
              <a:lnSpc>
                <a:spcPct val="90000"/>
              </a:lnSpc>
              <a:spcBef>
                <a:spcPts val="400"/>
              </a:spcBef>
              <a:spcAft>
                <a:spcPts val="0"/>
              </a:spcAft>
              <a:buClr>
                <a:srgbClr val="102649"/>
              </a:buClr>
              <a:buSzPts val="1400"/>
              <a:buNone/>
              <a:defRPr sz="1400" b="1"/>
            </a:lvl3pPr>
            <a:lvl4pPr marL="1828800" lvl="3" indent="-228600" algn="l">
              <a:lnSpc>
                <a:spcPct val="90000"/>
              </a:lnSpc>
              <a:spcBef>
                <a:spcPts val="400"/>
              </a:spcBef>
              <a:spcAft>
                <a:spcPts val="0"/>
              </a:spcAft>
              <a:buClr>
                <a:srgbClr val="102649"/>
              </a:buClr>
              <a:buSzPts val="1200"/>
              <a:buNone/>
              <a:defRPr sz="1200" b="1"/>
            </a:lvl4pPr>
            <a:lvl5pPr marL="2286000" lvl="4" indent="-228600" algn="l">
              <a:lnSpc>
                <a:spcPct val="90000"/>
              </a:lnSpc>
              <a:spcBef>
                <a:spcPts val="400"/>
              </a:spcBef>
              <a:spcAft>
                <a:spcPts val="0"/>
              </a:spcAft>
              <a:buClr>
                <a:srgbClr val="102649"/>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85" name="Google Shape;85;p19"/>
          <p:cNvSpPr txBox="1">
            <a:spLocks noGrp="1"/>
          </p:cNvSpPr>
          <p:nvPr>
            <p:ph type="body" idx="2"/>
          </p:nvPr>
        </p:nvSpPr>
        <p:spPr>
          <a:xfrm>
            <a:off x="629841" y="1878806"/>
            <a:ext cx="3868200" cy="23460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rgbClr val="102649"/>
              </a:buClr>
              <a:buSzPts val="1400"/>
              <a:buChar char="•"/>
              <a:defRPr/>
            </a:lvl1pPr>
            <a:lvl2pPr marL="914400" lvl="1" indent="-317500" algn="l">
              <a:lnSpc>
                <a:spcPct val="90000"/>
              </a:lnSpc>
              <a:spcBef>
                <a:spcPts val="400"/>
              </a:spcBef>
              <a:spcAft>
                <a:spcPts val="0"/>
              </a:spcAft>
              <a:buClr>
                <a:srgbClr val="102649"/>
              </a:buClr>
              <a:buSzPts val="1400"/>
              <a:buChar char="•"/>
              <a:defRPr/>
            </a:lvl2pPr>
            <a:lvl3pPr marL="1371600" lvl="2" indent="-317500" algn="l">
              <a:lnSpc>
                <a:spcPct val="90000"/>
              </a:lnSpc>
              <a:spcBef>
                <a:spcPts val="400"/>
              </a:spcBef>
              <a:spcAft>
                <a:spcPts val="0"/>
              </a:spcAft>
              <a:buClr>
                <a:srgbClr val="102649"/>
              </a:buClr>
              <a:buSzPts val="1400"/>
              <a:buChar char="•"/>
              <a:defRPr/>
            </a:lvl3pPr>
            <a:lvl4pPr marL="1828800" lvl="3" indent="-317500" algn="l">
              <a:lnSpc>
                <a:spcPct val="90000"/>
              </a:lnSpc>
              <a:spcBef>
                <a:spcPts val="400"/>
              </a:spcBef>
              <a:spcAft>
                <a:spcPts val="0"/>
              </a:spcAft>
              <a:buClr>
                <a:srgbClr val="102649"/>
              </a:buClr>
              <a:buSzPts val="1400"/>
              <a:buChar char="•"/>
              <a:defRPr/>
            </a:lvl4pPr>
            <a:lvl5pPr marL="2286000" lvl="4" indent="-317500" algn="l">
              <a:lnSpc>
                <a:spcPct val="90000"/>
              </a:lnSpc>
              <a:spcBef>
                <a:spcPts val="400"/>
              </a:spcBef>
              <a:spcAft>
                <a:spcPts val="0"/>
              </a:spcAft>
              <a:buClr>
                <a:srgbClr val="102649"/>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6" name="Google Shape;86;p19"/>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rgbClr val="102649"/>
              </a:buClr>
              <a:buSzPts val="1800"/>
              <a:buNone/>
              <a:defRPr sz="1800" b="1"/>
            </a:lvl1pPr>
            <a:lvl2pPr marL="914400" lvl="1" indent="-228600" algn="l">
              <a:lnSpc>
                <a:spcPct val="90000"/>
              </a:lnSpc>
              <a:spcBef>
                <a:spcPts val="400"/>
              </a:spcBef>
              <a:spcAft>
                <a:spcPts val="0"/>
              </a:spcAft>
              <a:buClr>
                <a:srgbClr val="102649"/>
              </a:buClr>
              <a:buSzPts val="1500"/>
              <a:buNone/>
              <a:defRPr sz="1500" b="1"/>
            </a:lvl2pPr>
            <a:lvl3pPr marL="1371600" lvl="2" indent="-228600" algn="l">
              <a:lnSpc>
                <a:spcPct val="90000"/>
              </a:lnSpc>
              <a:spcBef>
                <a:spcPts val="400"/>
              </a:spcBef>
              <a:spcAft>
                <a:spcPts val="0"/>
              </a:spcAft>
              <a:buClr>
                <a:srgbClr val="102649"/>
              </a:buClr>
              <a:buSzPts val="1400"/>
              <a:buNone/>
              <a:defRPr sz="1400" b="1"/>
            </a:lvl3pPr>
            <a:lvl4pPr marL="1828800" lvl="3" indent="-228600" algn="l">
              <a:lnSpc>
                <a:spcPct val="90000"/>
              </a:lnSpc>
              <a:spcBef>
                <a:spcPts val="400"/>
              </a:spcBef>
              <a:spcAft>
                <a:spcPts val="0"/>
              </a:spcAft>
              <a:buClr>
                <a:srgbClr val="102649"/>
              </a:buClr>
              <a:buSzPts val="1200"/>
              <a:buNone/>
              <a:defRPr sz="1200" b="1"/>
            </a:lvl4pPr>
            <a:lvl5pPr marL="2286000" lvl="4" indent="-228600" algn="l">
              <a:lnSpc>
                <a:spcPct val="90000"/>
              </a:lnSpc>
              <a:spcBef>
                <a:spcPts val="400"/>
              </a:spcBef>
              <a:spcAft>
                <a:spcPts val="0"/>
              </a:spcAft>
              <a:buClr>
                <a:srgbClr val="102649"/>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87" name="Google Shape;87;p19"/>
          <p:cNvSpPr txBox="1">
            <a:spLocks noGrp="1"/>
          </p:cNvSpPr>
          <p:nvPr>
            <p:ph type="body" idx="4"/>
          </p:nvPr>
        </p:nvSpPr>
        <p:spPr>
          <a:xfrm>
            <a:off x="4629150" y="1878806"/>
            <a:ext cx="3887400" cy="23460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rgbClr val="102649"/>
              </a:buClr>
              <a:buSzPts val="1400"/>
              <a:buChar char="•"/>
              <a:defRPr/>
            </a:lvl1pPr>
            <a:lvl2pPr marL="914400" lvl="1" indent="-317500" algn="l">
              <a:lnSpc>
                <a:spcPct val="90000"/>
              </a:lnSpc>
              <a:spcBef>
                <a:spcPts val="400"/>
              </a:spcBef>
              <a:spcAft>
                <a:spcPts val="0"/>
              </a:spcAft>
              <a:buClr>
                <a:srgbClr val="102649"/>
              </a:buClr>
              <a:buSzPts val="1400"/>
              <a:buChar char="•"/>
              <a:defRPr/>
            </a:lvl2pPr>
            <a:lvl3pPr marL="1371600" lvl="2" indent="-317500" algn="l">
              <a:lnSpc>
                <a:spcPct val="90000"/>
              </a:lnSpc>
              <a:spcBef>
                <a:spcPts val="400"/>
              </a:spcBef>
              <a:spcAft>
                <a:spcPts val="0"/>
              </a:spcAft>
              <a:buClr>
                <a:srgbClr val="102649"/>
              </a:buClr>
              <a:buSzPts val="1400"/>
              <a:buChar char="•"/>
              <a:defRPr/>
            </a:lvl3pPr>
            <a:lvl4pPr marL="1828800" lvl="3" indent="-317500" algn="l">
              <a:lnSpc>
                <a:spcPct val="90000"/>
              </a:lnSpc>
              <a:spcBef>
                <a:spcPts val="400"/>
              </a:spcBef>
              <a:spcAft>
                <a:spcPts val="0"/>
              </a:spcAft>
              <a:buClr>
                <a:srgbClr val="102649"/>
              </a:buClr>
              <a:buSzPts val="1400"/>
              <a:buChar char="•"/>
              <a:defRPr/>
            </a:lvl4pPr>
            <a:lvl5pPr marL="2286000" lvl="4" indent="-317500" algn="l">
              <a:lnSpc>
                <a:spcPct val="90000"/>
              </a:lnSpc>
              <a:spcBef>
                <a:spcPts val="400"/>
              </a:spcBef>
              <a:spcAft>
                <a:spcPts val="0"/>
              </a:spcAft>
              <a:buClr>
                <a:srgbClr val="102649"/>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8" name="Google Shape;88;p1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9" name="Google Shape;89;p19"/>
          <p:cNvSpPr txBox="1">
            <a:spLocks noGrp="1"/>
          </p:cNvSpPr>
          <p:nvPr>
            <p:ph type="ftr" idx="11"/>
          </p:nvPr>
        </p:nvSpPr>
        <p:spPr>
          <a:xfrm>
            <a:off x="3028950" y="4767263"/>
            <a:ext cx="26736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bg>
      <p:bgPr>
        <a:blipFill>
          <a:blip r:embed="rId2">
            <a:alphaModFix/>
          </a:blip>
          <a:stretch>
            <a:fillRect/>
          </a:stretch>
        </a:blipFill>
        <a:effectLst/>
      </p:bgPr>
    </p:bg>
    <p:spTree>
      <p:nvGrpSpPr>
        <p:cNvPr id="1" name="Shape 90"/>
        <p:cNvGrpSpPr/>
        <p:nvPr/>
      </p:nvGrpSpPr>
      <p:grpSpPr>
        <a:xfrm>
          <a:off x="0" y="0"/>
          <a:ext cx="0" cy="0"/>
          <a:chOff x="0" y="0"/>
          <a:chExt cx="0" cy="0"/>
        </a:xfrm>
      </p:grpSpPr>
      <p:sp>
        <p:nvSpPr>
          <p:cNvPr id="91" name="Google Shape;91;p2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solidFill>
                  <a:srgbClr val="102649"/>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2" name="Google Shape;92;p20"/>
          <p:cNvSpPr txBox="1">
            <a:spLocks noGrp="1"/>
          </p:cNvSpPr>
          <p:nvPr>
            <p:ph type="ftr" idx="11"/>
          </p:nvPr>
        </p:nvSpPr>
        <p:spPr>
          <a:xfrm>
            <a:off x="3028950" y="4767263"/>
            <a:ext cx="26736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solidFill>
                  <a:srgbClr val="102649"/>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bg>
      <p:bgPr>
        <a:blipFill>
          <a:blip r:embed="rId2">
            <a:alphaModFix/>
          </a:blip>
          <a:stretch>
            <a:fillRect/>
          </a:stretch>
        </a:blipFill>
        <a:effectLst/>
      </p:bgPr>
    </p:bg>
    <p:spTree>
      <p:nvGrpSpPr>
        <p:cNvPr id="1" name="Shape 93"/>
        <p:cNvGrpSpPr/>
        <p:nvPr/>
      </p:nvGrpSpPr>
      <p:grpSpPr>
        <a:xfrm>
          <a:off x="0" y="0"/>
          <a:ext cx="0" cy="0"/>
          <a:chOff x="0" y="0"/>
          <a:chExt cx="0" cy="0"/>
        </a:xfrm>
      </p:grpSpPr>
      <p:sp>
        <p:nvSpPr>
          <p:cNvPr id="94" name="Google Shape;94;p21"/>
          <p:cNvSpPr txBox="1">
            <a:spLocks noGrp="1"/>
          </p:cNvSpPr>
          <p:nvPr>
            <p:ph type="title"/>
          </p:nvPr>
        </p:nvSpPr>
        <p:spPr>
          <a:xfrm>
            <a:off x="629841" y="741759"/>
            <a:ext cx="2949300" cy="8013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007780"/>
              </a:buClr>
              <a:buSzPts val="2400"/>
              <a:buFont typeface="Libre Franklin Medium"/>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5" name="Google Shape;95;p21"/>
          <p:cNvSpPr txBox="1">
            <a:spLocks noGrp="1"/>
          </p:cNvSpPr>
          <p:nvPr>
            <p:ph type="body" idx="1"/>
          </p:nvPr>
        </p:nvSpPr>
        <p:spPr>
          <a:xfrm>
            <a:off x="3887391" y="1418573"/>
            <a:ext cx="4629000" cy="2977200"/>
          </a:xfrm>
          <a:prstGeom prst="rect">
            <a:avLst/>
          </a:prstGeom>
          <a:noFill/>
          <a:ln>
            <a:noFill/>
          </a:ln>
        </p:spPr>
        <p:txBody>
          <a:bodyPr spcFirstLastPara="1" wrap="square" lIns="68575" tIns="34275" rIns="68575" bIns="34275" anchor="t" anchorCtr="0">
            <a:normAutofit/>
          </a:bodyPr>
          <a:lstStyle>
            <a:lvl1pPr marL="457200" lvl="0" indent="-381000" algn="l">
              <a:lnSpc>
                <a:spcPct val="90000"/>
              </a:lnSpc>
              <a:spcBef>
                <a:spcPts val="800"/>
              </a:spcBef>
              <a:spcAft>
                <a:spcPts val="0"/>
              </a:spcAft>
              <a:buClr>
                <a:srgbClr val="102649"/>
              </a:buClr>
              <a:buSzPts val="2400"/>
              <a:buChar char="•"/>
              <a:defRPr sz="2400"/>
            </a:lvl1pPr>
            <a:lvl2pPr marL="914400" lvl="1" indent="-361950" algn="l">
              <a:lnSpc>
                <a:spcPct val="90000"/>
              </a:lnSpc>
              <a:spcBef>
                <a:spcPts val="400"/>
              </a:spcBef>
              <a:spcAft>
                <a:spcPts val="0"/>
              </a:spcAft>
              <a:buClr>
                <a:srgbClr val="102649"/>
              </a:buClr>
              <a:buSzPts val="2100"/>
              <a:buChar char="•"/>
              <a:defRPr sz="2100"/>
            </a:lvl2pPr>
            <a:lvl3pPr marL="1371600" lvl="2" indent="-342900" algn="l">
              <a:lnSpc>
                <a:spcPct val="90000"/>
              </a:lnSpc>
              <a:spcBef>
                <a:spcPts val="400"/>
              </a:spcBef>
              <a:spcAft>
                <a:spcPts val="0"/>
              </a:spcAft>
              <a:buClr>
                <a:srgbClr val="102649"/>
              </a:buClr>
              <a:buSzPts val="1800"/>
              <a:buChar char="•"/>
              <a:defRPr sz="1800"/>
            </a:lvl3pPr>
            <a:lvl4pPr marL="1828800" lvl="3" indent="-323850" algn="l">
              <a:lnSpc>
                <a:spcPct val="90000"/>
              </a:lnSpc>
              <a:spcBef>
                <a:spcPts val="400"/>
              </a:spcBef>
              <a:spcAft>
                <a:spcPts val="0"/>
              </a:spcAft>
              <a:buClr>
                <a:srgbClr val="102649"/>
              </a:buClr>
              <a:buSzPts val="1500"/>
              <a:buChar char="•"/>
              <a:defRPr sz="1500"/>
            </a:lvl4pPr>
            <a:lvl5pPr marL="2286000" lvl="4" indent="-323850" algn="l">
              <a:lnSpc>
                <a:spcPct val="90000"/>
              </a:lnSpc>
              <a:spcBef>
                <a:spcPts val="400"/>
              </a:spcBef>
              <a:spcAft>
                <a:spcPts val="0"/>
              </a:spcAft>
              <a:buClr>
                <a:srgbClr val="102649"/>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96" name="Google Shape;96;p21"/>
          <p:cNvSpPr txBox="1">
            <a:spLocks noGrp="1"/>
          </p:cNvSpPr>
          <p:nvPr>
            <p:ph type="body" idx="2"/>
          </p:nvPr>
        </p:nvSpPr>
        <p:spPr>
          <a:xfrm>
            <a:off x="629841" y="1543050"/>
            <a:ext cx="2949300" cy="28587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102649"/>
              </a:buClr>
              <a:buSzPts val="1200"/>
              <a:buNone/>
              <a:defRPr sz="1200"/>
            </a:lvl1pPr>
            <a:lvl2pPr marL="914400" lvl="1" indent="-228600" algn="l">
              <a:lnSpc>
                <a:spcPct val="90000"/>
              </a:lnSpc>
              <a:spcBef>
                <a:spcPts val="400"/>
              </a:spcBef>
              <a:spcAft>
                <a:spcPts val="0"/>
              </a:spcAft>
              <a:buClr>
                <a:srgbClr val="102649"/>
              </a:buClr>
              <a:buSzPts val="1100"/>
              <a:buNone/>
              <a:defRPr sz="1100"/>
            </a:lvl2pPr>
            <a:lvl3pPr marL="1371600" lvl="2" indent="-228600" algn="l">
              <a:lnSpc>
                <a:spcPct val="90000"/>
              </a:lnSpc>
              <a:spcBef>
                <a:spcPts val="400"/>
              </a:spcBef>
              <a:spcAft>
                <a:spcPts val="0"/>
              </a:spcAft>
              <a:buClr>
                <a:srgbClr val="102649"/>
              </a:buClr>
              <a:buSzPts val="900"/>
              <a:buNone/>
              <a:defRPr sz="900"/>
            </a:lvl3pPr>
            <a:lvl4pPr marL="1828800" lvl="3" indent="-228600" algn="l">
              <a:lnSpc>
                <a:spcPct val="90000"/>
              </a:lnSpc>
              <a:spcBef>
                <a:spcPts val="400"/>
              </a:spcBef>
              <a:spcAft>
                <a:spcPts val="0"/>
              </a:spcAft>
              <a:buClr>
                <a:srgbClr val="102649"/>
              </a:buClr>
              <a:buSzPts val="800"/>
              <a:buNone/>
              <a:defRPr sz="800"/>
            </a:lvl4pPr>
            <a:lvl5pPr marL="2286000" lvl="4" indent="-228600" algn="l">
              <a:lnSpc>
                <a:spcPct val="90000"/>
              </a:lnSpc>
              <a:spcBef>
                <a:spcPts val="400"/>
              </a:spcBef>
              <a:spcAft>
                <a:spcPts val="0"/>
              </a:spcAft>
              <a:buClr>
                <a:srgbClr val="102649"/>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97" name="Google Shape;97;p2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solidFill>
                  <a:srgbClr val="102649"/>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8" name="Google Shape;98;p21"/>
          <p:cNvSpPr txBox="1">
            <a:spLocks noGrp="1"/>
          </p:cNvSpPr>
          <p:nvPr>
            <p:ph type="ftr" idx="11"/>
          </p:nvPr>
        </p:nvSpPr>
        <p:spPr>
          <a:xfrm>
            <a:off x="3028950" y="4767263"/>
            <a:ext cx="30306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solidFill>
                  <a:srgbClr val="102649"/>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9" name="Google Shape;99;p2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t" anchorCtr="0">
            <a:noAutofit/>
          </a:bodyPr>
          <a:lstStyle>
            <a:lvl1pPr marL="0" marR="0" lvl="0" indent="0" algn="l" rtl="0">
              <a:spcBef>
                <a:spcPts val="0"/>
              </a:spcBef>
              <a:buNone/>
              <a:defRPr sz="1400">
                <a:solidFill>
                  <a:srgbClr val="102649"/>
                </a:solidFill>
                <a:latin typeface="Libre Franklin"/>
                <a:ea typeface="Libre Franklin"/>
                <a:cs typeface="Libre Franklin"/>
                <a:sym typeface="Libre Franklin"/>
              </a:defRPr>
            </a:lvl1pPr>
            <a:lvl2pPr marL="0" marR="0" lvl="1" indent="0" algn="l" rtl="0">
              <a:spcBef>
                <a:spcPts val="0"/>
              </a:spcBef>
              <a:buNone/>
              <a:defRPr sz="1400">
                <a:solidFill>
                  <a:srgbClr val="102649"/>
                </a:solidFill>
                <a:latin typeface="Libre Franklin"/>
                <a:ea typeface="Libre Franklin"/>
                <a:cs typeface="Libre Franklin"/>
                <a:sym typeface="Libre Franklin"/>
              </a:defRPr>
            </a:lvl2pPr>
            <a:lvl3pPr marL="0" marR="0" lvl="2" indent="0" algn="l" rtl="0">
              <a:spcBef>
                <a:spcPts val="0"/>
              </a:spcBef>
              <a:buNone/>
              <a:defRPr sz="1400">
                <a:solidFill>
                  <a:srgbClr val="102649"/>
                </a:solidFill>
                <a:latin typeface="Libre Franklin"/>
                <a:ea typeface="Libre Franklin"/>
                <a:cs typeface="Libre Franklin"/>
                <a:sym typeface="Libre Franklin"/>
              </a:defRPr>
            </a:lvl3pPr>
            <a:lvl4pPr marL="0" marR="0" lvl="3" indent="0" algn="l" rtl="0">
              <a:spcBef>
                <a:spcPts val="0"/>
              </a:spcBef>
              <a:buNone/>
              <a:defRPr sz="1400">
                <a:solidFill>
                  <a:srgbClr val="102649"/>
                </a:solidFill>
                <a:latin typeface="Libre Franklin"/>
                <a:ea typeface="Libre Franklin"/>
                <a:cs typeface="Libre Franklin"/>
                <a:sym typeface="Libre Franklin"/>
              </a:defRPr>
            </a:lvl4pPr>
            <a:lvl5pPr marL="0" marR="0" lvl="4" indent="0" algn="l" rtl="0">
              <a:spcBef>
                <a:spcPts val="0"/>
              </a:spcBef>
              <a:buNone/>
              <a:defRPr sz="1400">
                <a:solidFill>
                  <a:srgbClr val="102649"/>
                </a:solidFill>
                <a:latin typeface="Libre Franklin"/>
                <a:ea typeface="Libre Franklin"/>
                <a:cs typeface="Libre Franklin"/>
                <a:sym typeface="Libre Franklin"/>
              </a:defRPr>
            </a:lvl5pPr>
            <a:lvl6pPr marL="0" marR="0" lvl="5" indent="0" algn="l" rtl="0">
              <a:spcBef>
                <a:spcPts val="0"/>
              </a:spcBef>
              <a:buNone/>
              <a:defRPr sz="1400">
                <a:solidFill>
                  <a:srgbClr val="102649"/>
                </a:solidFill>
                <a:latin typeface="Libre Franklin"/>
                <a:ea typeface="Libre Franklin"/>
                <a:cs typeface="Libre Franklin"/>
                <a:sym typeface="Libre Franklin"/>
              </a:defRPr>
            </a:lvl6pPr>
            <a:lvl7pPr marL="0" marR="0" lvl="6" indent="0" algn="l" rtl="0">
              <a:spcBef>
                <a:spcPts val="0"/>
              </a:spcBef>
              <a:buNone/>
              <a:defRPr sz="1400">
                <a:solidFill>
                  <a:srgbClr val="102649"/>
                </a:solidFill>
                <a:latin typeface="Libre Franklin"/>
                <a:ea typeface="Libre Franklin"/>
                <a:cs typeface="Libre Franklin"/>
                <a:sym typeface="Libre Franklin"/>
              </a:defRPr>
            </a:lvl7pPr>
            <a:lvl8pPr marL="0" marR="0" lvl="7" indent="0" algn="l" rtl="0">
              <a:spcBef>
                <a:spcPts val="0"/>
              </a:spcBef>
              <a:buNone/>
              <a:defRPr sz="1400">
                <a:solidFill>
                  <a:srgbClr val="102649"/>
                </a:solidFill>
                <a:latin typeface="Libre Franklin"/>
                <a:ea typeface="Libre Franklin"/>
                <a:cs typeface="Libre Franklin"/>
                <a:sym typeface="Libre Franklin"/>
              </a:defRPr>
            </a:lvl8pPr>
            <a:lvl9pPr marL="0" marR="0" lvl="8" indent="0" algn="l" rtl="0">
              <a:spcBef>
                <a:spcPts val="0"/>
              </a:spcBef>
              <a:buNone/>
              <a:defRPr sz="1400">
                <a:solidFill>
                  <a:srgbClr val="102649"/>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0"/>
        <p:cNvGrpSpPr/>
        <p:nvPr/>
      </p:nvGrpSpPr>
      <p:grpSpPr>
        <a:xfrm>
          <a:off x="0" y="0"/>
          <a:ext cx="0" cy="0"/>
          <a:chOff x="0" y="0"/>
          <a:chExt cx="0" cy="0"/>
        </a:xfrm>
      </p:grpSpPr>
      <p:sp>
        <p:nvSpPr>
          <p:cNvPr id="101" name="Google Shape;101;p22"/>
          <p:cNvSpPr txBox="1">
            <a:spLocks noGrp="1"/>
          </p:cNvSpPr>
          <p:nvPr>
            <p:ph type="title"/>
          </p:nvPr>
        </p:nvSpPr>
        <p:spPr>
          <a:xfrm>
            <a:off x="629841" y="342900"/>
            <a:ext cx="2949300" cy="12000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007780"/>
              </a:buClr>
              <a:buSzPts val="2400"/>
              <a:buFont typeface="Libre Franklin Medium"/>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2" name="Google Shape;102;p22"/>
          <p:cNvSpPr>
            <a:spLocks noGrp="1"/>
          </p:cNvSpPr>
          <p:nvPr>
            <p:ph type="pic" idx="2"/>
          </p:nvPr>
        </p:nvSpPr>
        <p:spPr>
          <a:xfrm>
            <a:off x="3887391" y="740569"/>
            <a:ext cx="4629000" cy="3477600"/>
          </a:xfrm>
          <a:prstGeom prst="rect">
            <a:avLst/>
          </a:prstGeom>
          <a:noFill/>
          <a:ln>
            <a:noFill/>
          </a:ln>
        </p:spPr>
      </p:sp>
      <p:sp>
        <p:nvSpPr>
          <p:cNvPr id="103" name="Google Shape;103;p22"/>
          <p:cNvSpPr txBox="1">
            <a:spLocks noGrp="1"/>
          </p:cNvSpPr>
          <p:nvPr>
            <p:ph type="body" idx="1"/>
          </p:nvPr>
        </p:nvSpPr>
        <p:spPr>
          <a:xfrm>
            <a:off x="629841" y="1543049"/>
            <a:ext cx="2949300" cy="26754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102649"/>
              </a:buClr>
              <a:buSzPts val="1200"/>
              <a:buNone/>
              <a:defRPr sz="1200"/>
            </a:lvl1pPr>
            <a:lvl2pPr marL="914400" lvl="1" indent="-228600" algn="l">
              <a:lnSpc>
                <a:spcPct val="90000"/>
              </a:lnSpc>
              <a:spcBef>
                <a:spcPts val="400"/>
              </a:spcBef>
              <a:spcAft>
                <a:spcPts val="0"/>
              </a:spcAft>
              <a:buClr>
                <a:srgbClr val="102649"/>
              </a:buClr>
              <a:buSzPts val="1100"/>
              <a:buNone/>
              <a:defRPr sz="1100"/>
            </a:lvl2pPr>
            <a:lvl3pPr marL="1371600" lvl="2" indent="-228600" algn="l">
              <a:lnSpc>
                <a:spcPct val="90000"/>
              </a:lnSpc>
              <a:spcBef>
                <a:spcPts val="400"/>
              </a:spcBef>
              <a:spcAft>
                <a:spcPts val="0"/>
              </a:spcAft>
              <a:buClr>
                <a:srgbClr val="102649"/>
              </a:buClr>
              <a:buSzPts val="900"/>
              <a:buNone/>
              <a:defRPr sz="900"/>
            </a:lvl3pPr>
            <a:lvl4pPr marL="1828800" lvl="3" indent="-228600" algn="l">
              <a:lnSpc>
                <a:spcPct val="90000"/>
              </a:lnSpc>
              <a:spcBef>
                <a:spcPts val="400"/>
              </a:spcBef>
              <a:spcAft>
                <a:spcPts val="0"/>
              </a:spcAft>
              <a:buClr>
                <a:srgbClr val="102649"/>
              </a:buClr>
              <a:buSzPts val="800"/>
              <a:buNone/>
              <a:defRPr sz="800"/>
            </a:lvl4pPr>
            <a:lvl5pPr marL="2286000" lvl="4" indent="-228600" algn="l">
              <a:lnSpc>
                <a:spcPct val="90000"/>
              </a:lnSpc>
              <a:spcBef>
                <a:spcPts val="400"/>
              </a:spcBef>
              <a:spcAft>
                <a:spcPts val="0"/>
              </a:spcAft>
              <a:buClr>
                <a:srgbClr val="102649"/>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04" name="Google Shape;104;p2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5" name="Google Shape;105;p22"/>
          <p:cNvSpPr txBox="1">
            <a:spLocks noGrp="1"/>
          </p:cNvSpPr>
          <p:nvPr>
            <p:ph type="ftr" idx="11"/>
          </p:nvPr>
        </p:nvSpPr>
        <p:spPr>
          <a:xfrm>
            <a:off x="3028950" y="4767263"/>
            <a:ext cx="26736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06"/>
        <p:cNvGrpSpPr/>
        <p:nvPr/>
      </p:nvGrpSpPr>
      <p:grpSpPr>
        <a:xfrm>
          <a:off x="0" y="0"/>
          <a:ext cx="0" cy="0"/>
          <a:chOff x="0" y="0"/>
          <a:chExt cx="0" cy="0"/>
        </a:xfrm>
      </p:grpSpPr>
      <p:sp>
        <p:nvSpPr>
          <p:cNvPr id="107" name="Google Shape;107;p2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rgbClr val="007780"/>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8" name="Google Shape;108;p23"/>
          <p:cNvSpPr txBox="1">
            <a:spLocks noGrp="1"/>
          </p:cNvSpPr>
          <p:nvPr>
            <p:ph type="body" idx="1"/>
          </p:nvPr>
        </p:nvSpPr>
        <p:spPr>
          <a:xfrm rot="5400000">
            <a:off x="3141000" y="-1143131"/>
            <a:ext cx="2862000" cy="78867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rgbClr val="102649"/>
              </a:buClr>
              <a:buSzPts val="1400"/>
              <a:buChar char="•"/>
              <a:defRPr/>
            </a:lvl1pPr>
            <a:lvl2pPr marL="914400" lvl="1" indent="-317500" algn="l">
              <a:lnSpc>
                <a:spcPct val="90000"/>
              </a:lnSpc>
              <a:spcBef>
                <a:spcPts val="400"/>
              </a:spcBef>
              <a:spcAft>
                <a:spcPts val="0"/>
              </a:spcAft>
              <a:buClr>
                <a:srgbClr val="102649"/>
              </a:buClr>
              <a:buSzPts val="1400"/>
              <a:buChar char="•"/>
              <a:defRPr/>
            </a:lvl2pPr>
            <a:lvl3pPr marL="1371600" lvl="2" indent="-317500" algn="l">
              <a:lnSpc>
                <a:spcPct val="90000"/>
              </a:lnSpc>
              <a:spcBef>
                <a:spcPts val="400"/>
              </a:spcBef>
              <a:spcAft>
                <a:spcPts val="0"/>
              </a:spcAft>
              <a:buClr>
                <a:srgbClr val="102649"/>
              </a:buClr>
              <a:buSzPts val="1400"/>
              <a:buChar char="•"/>
              <a:defRPr/>
            </a:lvl3pPr>
            <a:lvl4pPr marL="1828800" lvl="3" indent="-317500" algn="l">
              <a:lnSpc>
                <a:spcPct val="90000"/>
              </a:lnSpc>
              <a:spcBef>
                <a:spcPts val="400"/>
              </a:spcBef>
              <a:spcAft>
                <a:spcPts val="0"/>
              </a:spcAft>
              <a:buClr>
                <a:srgbClr val="102649"/>
              </a:buClr>
              <a:buSzPts val="1400"/>
              <a:buChar char="•"/>
              <a:defRPr/>
            </a:lvl4pPr>
            <a:lvl5pPr marL="2286000" lvl="4" indent="-317500" algn="l">
              <a:lnSpc>
                <a:spcPct val="90000"/>
              </a:lnSpc>
              <a:spcBef>
                <a:spcPts val="400"/>
              </a:spcBef>
              <a:spcAft>
                <a:spcPts val="0"/>
              </a:spcAft>
              <a:buClr>
                <a:srgbClr val="102649"/>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09" name="Google Shape;109;p2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0" name="Google Shape;110;p23"/>
          <p:cNvSpPr txBox="1">
            <a:spLocks noGrp="1"/>
          </p:cNvSpPr>
          <p:nvPr>
            <p:ph type="ftr" idx="11"/>
          </p:nvPr>
        </p:nvSpPr>
        <p:spPr>
          <a:xfrm>
            <a:off x="3028950" y="4767263"/>
            <a:ext cx="26736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11"/>
        <p:cNvGrpSpPr/>
        <p:nvPr/>
      </p:nvGrpSpPr>
      <p:grpSpPr>
        <a:xfrm>
          <a:off x="0" y="0"/>
          <a:ext cx="0" cy="0"/>
          <a:chOff x="0" y="0"/>
          <a:chExt cx="0" cy="0"/>
        </a:xfrm>
      </p:grpSpPr>
      <p:sp>
        <p:nvSpPr>
          <p:cNvPr id="112" name="Google Shape;112;p24"/>
          <p:cNvSpPr txBox="1">
            <a:spLocks noGrp="1"/>
          </p:cNvSpPr>
          <p:nvPr>
            <p:ph type="title"/>
          </p:nvPr>
        </p:nvSpPr>
        <p:spPr>
          <a:xfrm rot="5400000">
            <a:off x="5350050" y="1467544"/>
            <a:ext cx="4359000" cy="19716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rgbClr val="007780"/>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13" name="Google Shape;113;p24"/>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rgbClr val="102649"/>
              </a:buClr>
              <a:buSzPts val="1400"/>
              <a:buChar char="•"/>
              <a:defRPr/>
            </a:lvl1pPr>
            <a:lvl2pPr marL="914400" lvl="1" indent="-317500" algn="l">
              <a:lnSpc>
                <a:spcPct val="90000"/>
              </a:lnSpc>
              <a:spcBef>
                <a:spcPts val="400"/>
              </a:spcBef>
              <a:spcAft>
                <a:spcPts val="0"/>
              </a:spcAft>
              <a:buClr>
                <a:srgbClr val="102649"/>
              </a:buClr>
              <a:buSzPts val="1400"/>
              <a:buChar char="•"/>
              <a:defRPr/>
            </a:lvl2pPr>
            <a:lvl3pPr marL="1371600" lvl="2" indent="-317500" algn="l">
              <a:lnSpc>
                <a:spcPct val="90000"/>
              </a:lnSpc>
              <a:spcBef>
                <a:spcPts val="400"/>
              </a:spcBef>
              <a:spcAft>
                <a:spcPts val="0"/>
              </a:spcAft>
              <a:buClr>
                <a:srgbClr val="102649"/>
              </a:buClr>
              <a:buSzPts val="1400"/>
              <a:buChar char="•"/>
              <a:defRPr/>
            </a:lvl3pPr>
            <a:lvl4pPr marL="1828800" lvl="3" indent="-317500" algn="l">
              <a:lnSpc>
                <a:spcPct val="90000"/>
              </a:lnSpc>
              <a:spcBef>
                <a:spcPts val="400"/>
              </a:spcBef>
              <a:spcAft>
                <a:spcPts val="0"/>
              </a:spcAft>
              <a:buClr>
                <a:srgbClr val="102649"/>
              </a:buClr>
              <a:buSzPts val="1400"/>
              <a:buChar char="•"/>
              <a:defRPr/>
            </a:lvl4pPr>
            <a:lvl5pPr marL="2286000" lvl="4" indent="-317500" algn="l">
              <a:lnSpc>
                <a:spcPct val="90000"/>
              </a:lnSpc>
              <a:spcBef>
                <a:spcPts val="400"/>
              </a:spcBef>
              <a:spcAft>
                <a:spcPts val="0"/>
              </a:spcAft>
              <a:buClr>
                <a:srgbClr val="102649"/>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14" name="Google Shape;114;p2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5" name="Google Shape;115;p24"/>
          <p:cNvSpPr txBox="1">
            <a:spLocks noGrp="1"/>
          </p:cNvSpPr>
          <p:nvPr>
            <p:ph type="ftr" idx="11"/>
          </p:nvPr>
        </p:nvSpPr>
        <p:spPr>
          <a:xfrm>
            <a:off x="3028950" y="4767263"/>
            <a:ext cx="26736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Plain White">
  <p:cSld name="TITLE_1">
    <p:spTree>
      <p:nvGrpSpPr>
        <p:cNvPr id="1" name="Shape 116"/>
        <p:cNvGrpSpPr/>
        <p:nvPr/>
      </p:nvGrpSpPr>
      <p:grpSpPr>
        <a:xfrm>
          <a:off x="0" y="0"/>
          <a:ext cx="0" cy="0"/>
          <a:chOff x="0" y="0"/>
          <a:chExt cx="0" cy="0"/>
        </a:xfrm>
      </p:grpSpPr>
      <p:sp>
        <p:nvSpPr>
          <p:cNvPr id="117" name="Google Shape;117;p25"/>
          <p:cNvSpPr/>
          <p:nvPr/>
        </p:nvSpPr>
        <p:spPr>
          <a:xfrm>
            <a:off x="0" y="2571750"/>
            <a:ext cx="9144967" cy="2578341"/>
          </a:xfrm>
          <a:custGeom>
            <a:avLst/>
            <a:gdLst/>
            <a:ahLst/>
            <a:cxnLst/>
            <a:rect l="l" t="t" r="r" b="b"/>
            <a:pathLst>
              <a:path w="9144967" h="3593507" extrusionOk="0">
                <a:moveTo>
                  <a:pt x="0" y="0"/>
                </a:moveTo>
                <a:lnTo>
                  <a:pt x="9144163" y="2076466"/>
                </a:lnTo>
                <a:cubicBezTo>
                  <a:pt x="9147012" y="2667550"/>
                  <a:pt x="9141151" y="3002423"/>
                  <a:pt x="9144000" y="3593507"/>
                </a:cubicBezTo>
                <a:lnTo>
                  <a:pt x="0" y="3593507"/>
                </a:lnTo>
                <a:lnTo>
                  <a:pt x="0" y="0"/>
                </a:lnTo>
                <a:close/>
              </a:path>
            </a:pathLst>
          </a:custGeom>
          <a:solidFill>
            <a:schemeClr val="lt1"/>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pic>
        <p:nvPicPr>
          <p:cNvPr id="118" name="Google Shape;118;p25" descr="A picture containing object&#10;&#10;Description generated with high confidence"/>
          <p:cNvPicPr preferRelativeResize="0"/>
          <p:nvPr/>
        </p:nvPicPr>
        <p:blipFill rotWithShape="1">
          <a:blip r:embed="rId2">
            <a:alphaModFix/>
          </a:blip>
          <a:srcRect/>
          <a:stretch/>
        </p:blipFill>
        <p:spPr>
          <a:xfrm>
            <a:off x="154000" y="4748081"/>
            <a:ext cx="1332769" cy="315863"/>
          </a:xfrm>
          <a:prstGeom prst="rect">
            <a:avLst/>
          </a:prstGeom>
          <a:noFill/>
          <a:ln>
            <a:noFill/>
          </a:ln>
        </p:spPr>
      </p:pic>
      <p:sp>
        <p:nvSpPr>
          <p:cNvPr id="119" name="Google Shape;119;p25"/>
          <p:cNvSpPr txBox="1">
            <a:spLocks noGrp="1"/>
          </p:cNvSpPr>
          <p:nvPr>
            <p:ph type="title"/>
          </p:nvPr>
        </p:nvSpPr>
        <p:spPr>
          <a:xfrm>
            <a:off x="339635" y="225188"/>
            <a:ext cx="8490600" cy="571800"/>
          </a:xfrm>
          <a:prstGeom prst="rect">
            <a:avLst/>
          </a:prstGeom>
          <a:noFill/>
          <a:ln>
            <a:noFill/>
          </a:ln>
        </p:spPr>
        <p:txBody>
          <a:bodyPr spcFirstLastPara="1" wrap="square" lIns="0" tIns="0" rIns="0" bIns="91425" anchor="ctr" anchorCtr="0">
            <a:normAutofit/>
          </a:bodyPr>
          <a:lstStyle>
            <a:lvl1pPr marR="0" lvl="0" algn="l" rtl="0">
              <a:lnSpc>
                <a:spcPct val="90000"/>
              </a:lnSpc>
              <a:spcBef>
                <a:spcPts val="0"/>
              </a:spcBef>
              <a:spcAft>
                <a:spcPts val="0"/>
              </a:spcAft>
              <a:buSzPts val="3600"/>
              <a:buFont typeface="Century Gothic"/>
              <a:buNone/>
              <a:defRPr sz="3600" b="0" i="0" u="none" strike="noStrike" cap="none">
                <a:latin typeface="Century Gothic"/>
                <a:ea typeface="Century Gothic"/>
                <a:cs typeface="Century Gothic"/>
                <a:sym typeface="Century Gothic"/>
              </a:defRPr>
            </a:lvl1pPr>
            <a:lvl2pPr lvl="1" rtl="0">
              <a:spcBef>
                <a:spcPts val="0"/>
              </a:spcBef>
              <a:spcAft>
                <a:spcPts val="0"/>
              </a:spcAft>
              <a:buSzPts val="1100"/>
              <a:buNone/>
              <a:defRPr sz="1800"/>
            </a:lvl2pPr>
            <a:lvl3pPr lvl="2" rtl="0">
              <a:spcBef>
                <a:spcPts val="0"/>
              </a:spcBef>
              <a:spcAft>
                <a:spcPts val="0"/>
              </a:spcAft>
              <a:buSzPts val="1100"/>
              <a:buNone/>
              <a:defRPr sz="1800"/>
            </a:lvl3pPr>
            <a:lvl4pPr lvl="3" rtl="0">
              <a:spcBef>
                <a:spcPts val="0"/>
              </a:spcBef>
              <a:spcAft>
                <a:spcPts val="0"/>
              </a:spcAft>
              <a:buSzPts val="1100"/>
              <a:buNone/>
              <a:defRPr sz="1800"/>
            </a:lvl4pPr>
            <a:lvl5pPr lvl="4" rtl="0">
              <a:spcBef>
                <a:spcPts val="0"/>
              </a:spcBef>
              <a:spcAft>
                <a:spcPts val="0"/>
              </a:spcAft>
              <a:buSzPts val="1100"/>
              <a:buNone/>
              <a:defRPr sz="1800"/>
            </a:lvl5pPr>
            <a:lvl6pPr lvl="5" rtl="0">
              <a:spcBef>
                <a:spcPts val="0"/>
              </a:spcBef>
              <a:spcAft>
                <a:spcPts val="0"/>
              </a:spcAft>
              <a:buSzPts val="1100"/>
              <a:buNone/>
              <a:defRPr sz="1800"/>
            </a:lvl6pPr>
            <a:lvl7pPr lvl="6" rtl="0">
              <a:spcBef>
                <a:spcPts val="0"/>
              </a:spcBef>
              <a:spcAft>
                <a:spcPts val="0"/>
              </a:spcAft>
              <a:buSzPts val="1100"/>
              <a:buNone/>
              <a:defRPr sz="1800"/>
            </a:lvl7pPr>
            <a:lvl8pPr lvl="7" rtl="0">
              <a:spcBef>
                <a:spcPts val="0"/>
              </a:spcBef>
              <a:spcAft>
                <a:spcPts val="0"/>
              </a:spcAft>
              <a:buSzPts val="1100"/>
              <a:buNone/>
              <a:defRPr sz="1800"/>
            </a:lvl8pPr>
            <a:lvl9pPr lvl="8" rtl="0">
              <a:spcBef>
                <a:spcPts val="0"/>
              </a:spcBef>
              <a:spcAft>
                <a:spcPts val="0"/>
              </a:spcAft>
              <a:buSzPts val="1100"/>
              <a:buNone/>
              <a:defRPr sz="1800"/>
            </a:lvl9pPr>
          </a:lstStyle>
          <a:p>
            <a:endParaRPr/>
          </a:p>
        </p:txBody>
      </p:sp>
      <p:sp>
        <p:nvSpPr>
          <p:cNvPr id="120" name="Google Shape;120;p25"/>
          <p:cNvSpPr txBox="1">
            <a:spLocks noGrp="1"/>
          </p:cNvSpPr>
          <p:nvPr>
            <p:ph type="body" idx="1"/>
          </p:nvPr>
        </p:nvSpPr>
        <p:spPr>
          <a:xfrm>
            <a:off x="339634" y="1369219"/>
            <a:ext cx="8490600" cy="3263400"/>
          </a:xfrm>
          <a:prstGeom prst="rect">
            <a:avLst/>
          </a:prstGeom>
          <a:noFill/>
          <a:ln>
            <a:noFill/>
          </a:ln>
        </p:spPr>
        <p:txBody>
          <a:bodyPr spcFirstLastPara="1" wrap="square" lIns="0" tIns="0" rIns="0" bIns="0" anchor="t" anchorCtr="0">
            <a:normAutofit/>
          </a:bodyPr>
          <a:lstStyle>
            <a:lvl1pPr marL="457200" marR="0" lvl="0" indent="-228600" algn="l" rtl="0">
              <a:lnSpc>
                <a:spcPct val="90000"/>
              </a:lnSpc>
              <a:spcBef>
                <a:spcPts val="1000"/>
              </a:spcBef>
              <a:spcAft>
                <a:spcPts val="0"/>
              </a:spcAft>
              <a:buSzPts val="2800"/>
              <a:buFont typeface="Century Gothic"/>
              <a:buNone/>
              <a:defRPr sz="2800" b="0" i="0" u="none" strike="noStrike" cap="none">
                <a:latin typeface="Century Gothic"/>
                <a:ea typeface="Century Gothic"/>
                <a:cs typeface="Century Gothic"/>
                <a:sym typeface="Century Gothic"/>
              </a:defRPr>
            </a:lvl1pPr>
            <a:lvl2pPr marL="914400" marR="0" lvl="1" indent="-381000" algn="l" rtl="0">
              <a:lnSpc>
                <a:spcPct val="90000"/>
              </a:lnSpc>
              <a:spcBef>
                <a:spcPts val="500"/>
              </a:spcBef>
              <a:spcAft>
                <a:spcPts val="0"/>
              </a:spcAft>
              <a:buSzPts val="2400"/>
              <a:buFont typeface="Arial"/>
              <a:buChar char="•"/>
              <a:defRPr sz="2400" b="0" i="0" u="none" strike="noStrike" cap="none">
                <a:latin typeface="Century Gothic"/>
                <a:ea typeface="Century Gothic"/>
                <a:cs typeface="Century Gothic"/>
                <a:sym typeface="Century Gothic"/>
              </a:defRPr>
            </a:lvl2pPr>
            <a:lvl3pPr marL="1371600" marR="0" lvl="2" indent="-355600" algn="l" rtl="0">
              <a:lnSpc>
                <a:spcPct val="90000"/>
              </a:lnSpc>
              <a:spcBef>
                <a:spcPts val="500"/>
              </a:spcBef>
              <a:spcAft>
                <a:spcPts val="0"/>
              </a:spcAft>
              <a:buSzPts val="2000"/>
              <a:buFont typeface="Arial"/>
              <a:buChar char="•"/>
              <a:defRPr sz="2000" b="0" i="0" u="none" strike="noStrike" cap="none">
                <a:latin typeface="Century Gothic"/>
                <a:ea typeface="Century Gothic"/>
                <a:cs typeface="Century Gothic"/>
                <a:sym typeface="Century Gothic"/>
              </a:defRPr>
            </a:lvl3pPr>
            <a:lvl4pPr marL="1828800" marR="0" lvl="3" indent="-342900" algn="l" rtl="0">
              <a:lnSpc>
                <a:spcPct val="90000"/>
              </a:lnSpc>
              <a:spcBef>
                <a:spcPts val="500"/>
              </a:spcBef>
              <a:spcAft>
                <a:spcPts val="0"/>
              </a:spcAft>
              <a:buSzPts val="1800"/>
              <a:buFont typeface="Arial"/>
              <a:buChar char="•"/>
              <a:defRPr sz="1800" b="0" i="0" u="none" strike="noStrike" cap="none">
                <a:latin typeface="Century Gothic"/>
                <a:ea typeface="Century Gothic"/>
                <a:cs typeface="Century Gothic"/>
                <a:sym typeface="Century Gothic"/>
              </a:defRPr>
            </a:lvl4pPr>
            <a:lvl5pPr marL="2286000" marR="0" lvl="4" indent="-342900" algn="l" rtl="0">
              <a:lnSpc>
                <a:spcPct val="90000"/>
              </a:lnSpc>
              <a:spcBef>
                <a:spcPts val="500"/>
              </a:spcBef>
              <a:spcAft>
                <a:spcPts val="0"/>
              </a:spcAft>
              <a:buSzPts val="1800"/>
              <a:buFont typeface="Arial"/>
              <a:buChar char="•"/>
              <a:defRPr sz="1800" b="0" i="0" u="none" strike="noStrike" cap="none">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SzPts val="1800"/>
              <a:buFont typeface="Arial"/>
              <a:buChar char="•"/>
              <a:defRPr sz="1800" b="0" i="0" u="none" strike="noStrike" cap="none">
                <a:latin typeface="Century Gothic"/>
                <a:ea typeface="Century Gothic"/>
                <a:cs typeface="Century Gothic"/>
                <a:sym typeface="Century Gothic"/>
              </a:defRPr>
            </a:lvl6pPr>
            <a:lvl7pPr marL="3200400" marR="0" lvl="6" indent="-342900" algn="l" rtl="0">
              <a:lnSpc>
                <a:spcPct val="90000"/>
              </a:lnSpc>
              <a:spcBef>
                <a:spcPts val="500"/>
              </a:spcBef>
              <a:spcAft>
                <a:spcPts val="0"/>
              </a:spcAft>
              <a:buSzPts val="1800"/>
              <a:buFont typeface="Arial"/>
              <a:buChar char="•"/>
              <a:defRPr sz="1800" b="0" i="0" u="none" strike="noStrike" cap="none">
                <a:latin typeface="Century Gothic"/>
                <a:ea typeface="Century Gothic"/>
                <a:cs typeface="Century Gothic"/>
                <a:sym typeface="Century Gothic"/>
              </a:defRPr>
            </a:lvl7pPr>
            <a:lvl8pPr marL="3657600" marR="0" lvl="7" indent="-342900" algn="l" rtl="0">
              <a:lnSpc>
                <a:spcPct val="90000"/>
              </a:lnSpc>
              <a:spcBef>
                <a:spcPts val="500"/>
              </a:spcBef>
              <a:spcAft>
                <a:spcPts val="0"/>
              </a:spcAft>
              <a:buSzPts val="1800"/>
              <a:buFont typeface="Arial"/>
              <a:buChar char="•"/>
              <a:defRPr sz="1800" b="0" i="0" u="none" strike="noStrike" cap="none">
                <a:latin typeface="Century Gothic"/>
                <a:ea typeface="Century Gothic"/>
                <a:cs typeface="Century Gothic"/>
                <a:sym typeface="Century Gothic"/>
              </a:defRPr>
            </a:lvl8pPr>
            <a:lvl9pPr marL="4114800" marR="0" lvl="8" indent="-342900" algn="l" rtl="0">
              <a:lnSpc>
                <a:spcPct val="90000"/>
              </a:lnSpc>
              <a:spcBef>
                <a:spcPts val="500"/>
              </a:spcBef>
              <a:spcAft>
                <a:spcPts val="0"/>
              </a:spcAft>
              <a:buSzPts val="1800"/>
              <a:buFont typeface="Arial"/>
              <a:buChar char="•"/>
              <a:defRPr sz="1800" b="0" i="0" u="none" strike="noStrike" cap="none">
                <a:latin typeface="Century Gothic"/>
                <a:ea typeface="Century Gothic"/>
                <a:cs typeface="Century Gothic"/>
                <a:sym typeface="Century Gothic"/>
              </a:defRPr>
            </a:lvl9pPr>
          </a:lstStyle>
          <a:p>
            <a:endParaRPr/>
          </a:p>
        </p:txBody>
      </p:sp>
      <p:sp>
        <p:nvSpPr>
          <p:cNvPr id="121" name="Google Shape;121;p25"/>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rtl="0">
              <a:buNone/>
              <a:defRPr sz="1300">
                <a:solidFill>
                  <a:srgbClr val="000000"/>
                </a:solidFill>
              </a:defRPr>
            </a:lvl1pPr>
            <a:lvl2pPr lvl="1" rtl="0">
              <a:buNone/>
              <a:defRPr sz="1300">
                <a:solidFill>
                  <a:srgbClr val="000000"/>
                </a:solidFill>
              </a:defRPr>
            </a:lvl2pPr>
            <a:lvl3pPr lvl="2" rtl="0">
              <a:buNone/>
              <a:defRPr sz="1300">
                <a:solidFill>
                  <a:srgbClr val="000000"/>
                </a:solidFill>
              </a:defRPr>
            </a:lvl3pPr>
            <a:lvl4pPr lvl="3" rtl="0">
              <a:buNone/>
              <a:defRPr sz="1300">
                <a:solidFill>
                  <a:srgbClr val="000000"/>
                </a:solidFill>
              </a:defRPr>
            </a:lvl4pPr>
            <a:lvl5pPr lvl="4" rtl="0">
              <a:buNone/>
              <a:defRPr sz="1300">
                <a:solidFill>
                  <a:srgbClr val="000000"/>
                </a:solidFill>
              </a:defRPr>
            </a:lvl5pPr>
            <a:lvl6pPr lvl="5" rtl="0">
              <a:buNone/>
              <a:defRPr sz="1300">
                <a:solidFill>
                  <a:srgbClr val="000000"/>
                </a:solidFill>
              </a:defRPr>
            </a:lvl6pPr>
            <a:lvl7pPr lvl="6" rtl="0">
              <a:buNone/>
              <a:defRPr sz="1300">
                <a:solidFill>
                  <a:srgbClr val="000000"/>
                </a:solidFill>
              </a:defRPr>
            </a:lvl7pPr>
            <a:lvl8pPr lvl="7" rtl="0">
              <a:buNone/>
              <a:defRPr sz="1300">
                <a:solidFill>
                  <a:srgbClr val="000000"/>
                </a:solidFill>
              </a:defRPr>
            </a:lvl8pPr>
            <a:lvl9pPr lvl="8" rtl="0">
              <a:buNone/>
              <a:defRPr sz="1300">
                <a:solidFill>
                  <a:srgbClr val="000000"/>
                </a:solidFi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4">
            <a:alphaModFix/>
          </a:blip>
          <a:stretch>
            <a:fillRect/>
          </a:stretch>
        </a:blip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rgbClr val="007780"/>
              </a:buClr>
              <a:buSzPts val="3300"/>
              <a:buFont typeface="Libre Franklin Medium"/>
              <a:buNone/>
              <a:defRPr sz="3300" b="0" i="0" u="none" strike="noStrike" cap="none">
                <a:solidFill>
                  <a:srgbClr val="007780"/>
                </a:solidFill>
                <a:latin typeface="Libre Franklin Medium"/>
                <a:ea typeface="Libre Franklin Medium"/>
                <a:cs typeface="Libre Franklin Medium"/>
                <a:sym typeface="Libre Franklin Medium"/>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52" name="Google Shape;52;p13"/>
          <p:cNvSpPr txBox="1">
            <a:spLocks noGrp="1"/>
          </p:cNvSpPr>
          <p:nvPr>
            <p:ph type="body" idx="1"/>
          </p:nvPr>
        </p:nvSpPr>
        <p:spPr>
          <a:xfrm>
            <a:off x="628650" y="1369219"/>
            <a:ext cx="7886700" cy="2862000"/>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rgbClr val="102649"/>
              </a:buClr>
              <a:buSzPts val="2100"/>
              <a:buFont typeface="Arial"/>
              <a:buChar char="•"/>
              <a:defRPr sz="2100" b="0" i="0" u="none" strike="noStrike" cap="none">
                <a:solidFill>
                  <a:srgbClr val="102649"/>
                </a:solidFill>
                <a:latin typeface="Libre Franklin"/>
                <a:ea typeface="Libre Franklin"/>
                <a:cs typeface="Libre Franklin"/>
                <a:sym typeface="Libre Franklin"/>
              </a:defRPr>
            </a:lvl1pPr>
            <a:lvl2pPr marL="914400" marR="0" lvl="1" indent="-342900" algn="l" rtl="0">
              <a:lnSpc>
                <a:spcPct val="90000"/>
              </a:lnSpc>
              <a:spcBef>
                <a:spcPts val="400"/>
              </a:spcBef>
              <a:spcAft>
                <a:spcPts val="0"/>
              </a:spcAft>
              <a:buClr>
                <a:srgbClr val="102649"/>
              </a:buClr>
              <a:buSzPts val="1800"/>
              <a:buFont typeface="Arial"/>
              <a:buChar char="•"/>
              <a:defRPr sz="1800" b="0" i="0" u="none" strike="noStrike" cap="none">
                <a:solidFill>
                  <a:srgbClr val="102649"/>
                </a:solidFill>
                <a:latin typeface="Libre Franklin"/>
                <a:ea typeface="Libre Franklin"/>
                <a:cs typeface="Libre Franklin"/>
                <a:sym typeface="Libre Franklin"/>
              </a:defRPr>
            </a:lvl2pPr>
            <a:lvl3pPr marL="1371600" marR="0" lvl="2" indent="-323850" algn="l" rtl="0">
              <a:lnSpc>
                <a:spcPct val="90000"/>
              </a:lnSpc>
              <a:spcBef>
                <a:spcPts val="400"/>
              </a:spcBef>
              <a:spcAft>
                <a:spcPts val="0"/>
              </a:spcAft>
              <a:buClr>
                <a:srgbClr val="102649"/>
              </a:buClr>
              <a:buSzPts val="1500"/>
              <a:buFont typeface="Arial"/>
              <a:buChar char="•"/>
              <a:defRPr sz="1500" b="0" i="0" u="none" strike="noStrike" cap="none">
                <a:solidFill>
                  <a:srgbClr val="102649"/>
                </a:solidFill>
                <a:latin typeface="Libre Franklin"/>
                <a:ea typeface="Libre Franklin"/>
                <a:cs typeface="Libre Franklin"/>
                <a:sym typeface="Libre Franklin"/>
              </a:defRPr>
            </a:lvl3pPr>
            <a:lvl4pPr marL="1828800" marR="0" lvl="3" indent="-317500" algn="l" rtl="0">
              <a:lnSpc>
                <a:spcPct val="90000"/>
              </a:lnSpc>
              <a:spcBef>
                <a:spcPts val="400"/>
              </a:spcBef>
              <a:spcAft>
                <a:spcPts val="0"/>
              </a:spcAft>
              <a:buClr>
                <a:srgbClr val="102649"/>
              </a:buClr>
              <a:buSzPts val="1400"/>
              <a:buFont typeface="Arial"/>
              <a:buChar char="•"/>
              <a:defRPr sz="1400" b="0" i="0" u="none" strike="noStrike" cap="none">
                <a:solidFill>
                  <a:srgbClr val="102649"/>
                </a:solidFill>
                <a:latin typeface="Libre Franklin"/>
                <a:ea typeface="Libre Franklin"/>
                <a:cs typeface="Libre Franklin"/>
                <a:sym typeface="Libre Franklin"/>
              </a:defRPr>
            </a:lvl4pPr>
            <a:lvl5pPr marL="2286000" marR="0" lvl="4" indent="-317500" algn="l" rtl="0">
              <a:lnSpc>
                <a:spcPct val="90000"/>
              </a:lnSpc>
              <a:spcBef>
                <a:spcPts val="400"/>
              </a:spcBef>
              <a:spcAft>
                <a:spcPts val="0"/>
              </a:spcAft>
              <a:buClr>
                <a:srgbClr val="102649"/>
              </a:buClr>
              <a:buSzPts val="1400"/>
              <a:buFont typeface="Arial"/>
              <a:buChar char="•"/>
              <a:defRPr sz="1400" b="0" i="0" u="none" strike="noStrike" cap="none">
                <a:solidFill>
                  <a:srgbClr val="102649"/>
                </a:solidFill>
                <a:latin typeface="Libre Franklin"/>
                <a:ea typeface="Libre Franklin"/>
                <a:cs typeface="Libre Franklin"/>
                <a:sym typeface="Libre Franklin"/>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Libre Franklin"/>
                <a:ea typeface="Libre Franklin"/>
                <a:cs typeface="Libre Franklin"/>
                <a:sym typeface="Libre Franklin"/>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Libre Franklin"/>
                <a:ea typeface="Libre Franklin"/>
                <a:cs typeface="Libre Franklin"/>
                <a:sym typeface="Libre Franklin"/>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Libre Franklin"/>
                <a:ea typeface="Libre Franklin"/>
                <a:cs typeface="Libre Franklin"/>
                <a:sym typeface="Libre Franklin"/>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Libre Franklin"/>
                <a:ea typeface="Libre Franklin"/>
                <a:cs typeface="Libre Franklin"/>
                <a:sym typeface="Libre Franklin"/>
              </a:defRPr>
            </a:lvl9pPr>
          </a:lstStyle>
          <a:p>
            <a:endParaRPr/>
          </a:p>
        </p:txBody>
      </p:sp>
      <p:sp>
        <p:nvSpPr>
          <p:cNvPr id="53" name="Google Shape;53;p1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a:solidFill>
                  <a:schemeClr val="lt1"/>
                </a:solidFill>
                <a:latin typeface="Libre Franklin"/>
                <a:ea typeface="Libre Franklin"/>
                <a:cs typeface="Libre Franklin"/>
                <a:sym typeface="Libre Franklin"/>
              </a:defRPr>
            </a:lvl1pPr>
            <a:lvl2pPr marR="0" lvl="1"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9pPr>
          </a:lstStyle>
          <a:p>
            <a:endParaRPr/>
          </a:p>
        </p:txBody>
      </p:sp>
      <p:sp>
        <p:nvSpPr>
          <p:cNvPr id="54" name="Google Shape;54;p13"/>
          <p:cNvSpPr txBox="1">
            <a:spLocks noGrp="1"/>
          </p:cNvSpPr>
          <p:nvPr>
            <p:ph type="ftr" idx="11"/>
          </p:nvPr>
        </p:nvSpPr>
        <p:spPr>
          <a:xfrm>
            <a:off x="3028950" y="4767263"/>
            <a:ext cx="2673600" cy="273900"/>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a:solidFill>
                  <a:schemeClr val="lt1"/>
                </a:solidFill>
                <a:latin typeface="Libre Franklin"/>
                <a:ea typeface="Libre Franklin"/>
                <a:cs typeface="Libre Franklin"/>
                <a:sym typeface="Libre Franklin"/>
              </a:defRPr>
            </a:lvl1pPr>
            <a:lvl2pPr marR="0" lvl="1"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9pPr>
          </a:lstStyle>
          <a:p>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hyperlink" Target="https://docs.google.com/document/d/1bdgO_uP1JAyqOZ3Df82G-osMzjCTP__PFpvTygoDwIU/edit" TargetMode="External"/><Relationship Id="rId7"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hyperlink" Target="https://education.ky.gov/curriculum/standards/kyacadstand/Documents/Morphemic_Analysis_Strategy_Sheet.pdf" TargetMode="External"/><Relationship Id="rId5" Type="http://schemas.openxmlformats.org/officeDocument/2006/relationships/hyperlink" Target="https://education.ky.gov/curriculum/standards/kyacadstand/Documents/Session_2_Sample_Text.pdf" TargetMode="External"/><Relationship Id="rId4" Type="http://schemas.openxmlformats.org/officeDocument/2006/relationships/hyperlink" Target="http://ies.ed.gov/ncee/WWC/Docs/PracticeGuide/WWC-practice-guide-reading-intervention-full-text.pdf"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6.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hyperlink" Target="https://education.ky.gov/curriculum/standards/kyacadstand/Documents/Session_2_Sample_Text.pdf" TargetMode="External"/><Relationship Id="rId7"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17.jp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https://kystandards.org/standards-resources/rw-resources/rw-pl-modules/developing-adolescent-readers-and-writers"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hyperlink" Target="https://ies.ed.gov/ncee/wwc/Docs/PracticeGuide/WWC-practice-guide-reading-intervention-full-text.pdf" TargetMode="External"/><Relationship Id="rId4" Type="http://schemas.openxmlformats.org/officeDocument/2006/relationships/hyperlink" Target="https://education.ky.gov/curriculum/standards/kyacadstand/Documents/Developing_Skilled_Middle_and_High_School_Readers_Series_Participant_Guide.pdf"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r.search.yahoo.com/_ylt=AwrEm4jJOW9lN_AIB5YPxQt.;_ylu=Y29sbwNiZjEEcG9zAzEEdnRpZAMEc2VjA3Ny/RV=2/RE=1701816905/RO=10/RU=https%3a%2f%2flouisamoats.com%2fwp-content%2fuploads%2f2023%2f02%2fTeaching-PA-in-2023_A-Guide-for-Educators_1.30.23.pdf/RK=2/RS=IlLHwEi1knDryX.chsMix3X8HIU-" TargetMode="External"/><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hyperlink" Target="https://education.ky.gov/curriculum/standards/kyacadstand/Documents/Session_2_Sample_Text.pdf" TargetMode="External"/><Relationship Id="rId7"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1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hyperlink" Target="https://education.ky.gov/curriculum/standards/kyacadstand/Documents/Morphemic_Analysis_Strategy_Sheet.pdf"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12.xml"/><Relationship Id="rId4" Type="http://schemas.openxmlformats.org/officeDocument/2006/relationships/hyperlink" Target="https://www.fldoe.org/core/fileparse.php/16294/urlt/morphemeML.pdf"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education.ky.gov/curriculum/standards/kyacadstand/Documents/Developing_Skilled_Middle_and_High_School_Readers_Series_Participant_Guide.pdf"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hyperlink" Target="https://ies.ed.gov/ncee/wwc/Docs/PracticeGuide/WWC-practice-guide-reading-intervention-full-text.pdf" TargetMode="External"/><Relationship Id="rId4" Type="http://schemas.openxmlformats.org/officeDocument/2006/relationships/hyperlink" Target="https://kystandards.org/standards-resources/rw-resources/rw-pl-modules/developing-adolescent-readers-and-writers"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6.xml"/><Relationship Id="rId1" Type="http://schemas.openxmlformats.org/officeDocument/2006/relationships/slideLayout" Target="../slideLayouts/slideLayout12.xml"/><Relationship Id="rId4" Type="http://schemas.openxmlformats.org/officeDocument/2006/relationships/image" Target="../media/image33.png"/></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0.xml"/><Relationship Id="rId1" Type="http://schemas.openxmlformats.org/officeDocument/2006/relationships/slideLayout" Target="../slideLayouts/slideLayout14.xml"/><Relationship Id="rId6" Type="http://schemas.openxmlformats.org/officeDocument/2006/relationships/hyperlink" Target="https://kystandards.org/standards-resources/rw-resources/rw-pl-modules/developing-adolescent-readers-and-writers" TargetMode="External"/><Relationship Id="rId5" Type="http://schemas.openxmlformats.org/officeDocument/2006/relationships/hyperlink" Target="https://education.ky.gov/curriculum/standards/kyacadstand/Documents/Developing_Skilled_Middle_and_High_School_Readers_Series_Participant_Guide.pdf" TargetMode="External"/><Relationship Id="rId4" Type="http://schemas.openxmlformats.org/officeDocument/2006/relationships/hyperlink" Target="https://ies.ed.gov/ncee/WWC/Docs/PracticeGuide/WWC-practice-guide-reading-intervention-full-text.pdf"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docs.google.com/forms/d/e/1FAIpQLSfKGeBttKQpOEdly8grtUC1RsuYWj9d8H-WCOsahAKzwGKgSQ/viewform?usp=dialog" TargetMode="External"/><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8.jpg"/><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hyperlink" Target="https://kystandards.org/standards-resources/rw-resources/rw-pl-modules/developing-adolescent-readers-and-writers"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2" name="Google Shape;129;p27">
            <a:extLst>
              <a:ext uri="{FF2B5EF4-FFF2-40B4-BE49-F238E27FC236}">
                <a16:creationId xmlns:a16="http://schemas.microsoft.com/office/drawing/2014/main" id="{BD21DE77-7500-B719-10F4-54518DDC9FB4}"/>
              </a:ext>
            </a:extLst>
          </p:cNvPr>
          <p:cNvSpPr txBox="1">
            <a:spLocks noGrp="1"/>
          </p:cNvSpPr>
          <p:nvPr/>
        </p:nvSpPr>
        <p:spPr>
          <a:xfrm>
            <a:off x="286204" y="3268357"/>
            <a:ext cx="5562900" cy="994200"/>
          </a:xfrm>
          <a:prstGeom prst="rect">
            <a:avLst/>
          </a:prstGeom>
          <a:no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007780"/>
              </a:buClr>
              <a:buSzPts val="1400"/>
              <a:buFont typeface="Libre Franklin Medium"/>
              <a:buNone/>
              <a:defRPr sz="3300" b="0" i="0" u="none" strike="noStrike" cap="none">
                <a:solidFill>
                  <a:srgbClr val="007780"/>
                </a:solidFill>
                <a:latin typeface="Libre Franklin Medium"/>
                <a:ea typeface="Libre Franklin Medium"/>
                <a:cs typeface="Libre Franklin Medium"/>
                <a:sym typeface="Libre Franklin Medium"/>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6000"/>
          </a:p>
          <a:p>
            <a:r>
              <a:rPr lang="en" sz="3200" b="1" i="1" dirty="0">
                <a:latin typeface="Franklin Gothic"/>
                <a:ea typeface="Franklin Gothic"/>
                <a:cs typeface="Franklin Gothic"/>
                <a:sym typeface="Franklin Gothic"/>
              </a:rPr>
              <a:t>Session 2: Multisyllabic Words and Morphemic Analysis</a:t>
            </a:r>
            <a:endParaRPr sz="3200" b="1" i="1" dirty="0">
              <a:latin typeface="Franklin Gothic"/>
              <a:ea typeface="Franklin Gothic"/>
              <a:cs typeface="Franklin Gothic"/>
            </a:endParaRPr>
          </a:p>
        </p:txBody>
      </p:sp>
      <p:sp>
        <p:nvSpPr>
          <p:cNvPr id="5" name="Google Shape;126;p26">
            <a:extLst>
              <a:ext uri="{FF2B5EF4-FFF2-40B4-BE49-F238E27FC236}">
                <a16:creationId xmlns:a16="http://schemas.microsoft.com/office/drawing/2014/main" id="{40190B6D-5F9F-F7BC-0552-8213EBC0200E}"/>
              </a:ext>
            </a:extLst>
          </p:cNvPr>
          <p:cNvSpPr txBox="1">
            <a:spLocks noGrp="1"/>
          </p:cNvSpPr>
          <p:nvPr/>
        </p:nvSpPr>
        <p:spPr>
          <a:xfrm>
            <a:off x="284514" y="1020518"/>
            <a:ext cx="6358109" cy="994200"/>
          </a:xfrm>
          <a:prstGeom prst="rect">
            <a:avLst/>
          </a:prstGeom>
          <a:no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RPr/>
            </a:defPPr>
            <a:lvl1pPr marR="0" lvl="0" algn="l" rtl="0">
              <a:lnSpc>
                <a:spcPct val="90000"/>
              </a:lnSpc>
              <a:spcBef>
                <a:spcPts val="0"/>
              </a:spcBef>
              <a:spcAft>
                <a:spcPts val="0"/>
              </a:spcAft>
              <a:buClr>
                <a:srgbClr val="007780"/>
              </a:buClr>
              <a:buSzPts val="1400"/>
              <a:buFont typeface="Libre Franklin Medium"/>
              <a:buNone/>
              <a:defRPr sz="3300" b="0" i="0" u="none" strike="noStrike" cap="none">
                <a:solidFill>
                  <a:srgbClr val="007780"/>
                </a:solidFill>
                <a:latin typeface="Libre Franklin Medium"/>
                <a:ea typeface="Libre Franklin Medium"/>
                <a:cs typeface="Libre Franklin Medium"/>
                <a:sym typeface="Libre Franklin Medium"/>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6000" dirty="0">
              <a:latin typeface="Franklin Gothic"/>
              <a:ea typeface="Franklin Gothic"/>
              <a:cs typeface="Franklin Gothic"/>
              <a:sym typeface="Franklin Gothic"/>
            </a:endParaRPr>
          </a:p>
          <a:p>
            <a:r>
              <a:rPr lang="en" sz="6000" b="1" dirty="0">
                <a:latin typeface="Franklin Gothic"/>
                <a:ea typeface="Franklin Gothic"/>
                <a:cs typeface="Franklin Gothic"/>
                <a:sym typeface="Franklin Gothic"/>
              </a:rPr>
              <a:t>Developing Skilled Adolescent Readers &amp; Writers </a:t>
            </a:r>
            <a:endParaRPr sz="4000" b="1" dirty="0">
              <a:latin typeface="Franklin Gothic"/>
              <a:ea typeface="Franklin Gothic"/>
              <a:cs typeface="Franklin Gothic"/>
              <a:sym typeface="Franklin Gothic"/>
            </a:endParaRPr>
          </a:p>
        </p:txBody>
      </p:sp>
    </p:spTree>
    <p:extLst>
      <p:ext uri="{BB962C8B-B14F-4D97-AF65-F5344CB8AC3E}">
        <p14:creationId xmlns:p14="http://schemas.microsoft.com/office/powerpoint/2010/main" val="27465629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30"/>
          <p:cNvSpPr txBox="1">
            <a:spLocks noGrp="1"/>
          </p:cNvSpPr>
          <p:nvPr>
            <p:ph type="title"/>
          </p:nvPr>
        </p:nvSpPr>
        <p:spPr>
          <a:xfrm>
            <a:off x="249425" y="-38725"/>
            <a:ext cx="74565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b="1">
                <a:latin typeface="Franklin Gothic"/>
                <a:ea typeface="Franklin Gothic"/>
                <a:cs typeface="Franklin Gothic"/>
                <a:sym typeface="Franklin Gothic"/>
              </a:rPr>
              <a:t>Learning Agreements </a:t>
            </a:r>
            <a:endParaRPr b="1">
              <a:latin typeface="Franklin Gothic"/>
              <a:ea typeface="Franklin Gothic"/>
              <a:cs typeface="Franklin Gothic"/>
              <a:sym typeface="Franklin Gothic"/>
            </a:endParaRPr>
          </a:p>
        </p:txBody>
      </p:sp>
      <p:sp>
        <p:nvSpPr>
          <p:cNvPr id="151" name="Google Shape;151;p30" descr="Assume best intentions of facilitators and participants.​&#10;&#10;Look for opportunities to learn and grow. ​&#10;&#10;Ask questions on the sign out form. We will respond.​&#10;&#10;When in breakout rooms, allow a chance for everyone to participate. ​&#10;&#10;Center students in the conversation.​&#10;&#10;Preference learning over performing.​&#10;&#10;Feel free to attend even if you haven’t completed the pre-work.​&#10;&#10;Process your learning with colleagues.​"/>
          <p:cNvSpPr txBox="1"/>
          <p:nvPr/>
        </p:nvSpPr>
        <p:spPr>
          <a:xfrm>
            <a:off x="634108" y="956565"/>
            <a:ext cx="7886700" cy="3370800"/>
          </a:xfrm>
          <a:prstGeom prst="rect">
            <a:avLst/>
          </a:prstGeom>
          <a:noFill/>
          <a:ln>
            <a:noFill/>
          </a:ln>
        </p:spPr>
        <p:txBody>
          <a:bodyPr spcFirstLastPara="1" wrap="square" lIns="91425" tIns="91425" rIns="91425" bIns="91425" anchor="t" anchorCtr="0">
            <a:spAutoFit/>
          </a:bodyPr>
          <a:lstStyle/>
          <a:p>
            <a:pPr marL="457200" lvl="0" indent="-374650" algn="l" rtl="0">
              <a:lnSpc>
                <a:spcPct val="90000"/>
              </a:lnSpc>
              <a:spcBef>
                <a:spcPts val="800"/>
              </a:spcBef>
              <a:spcAft>
                <a:spcPts val="0"/>
              </a:spcAft>
              <a:buClr>
                <a:schemeClr val="dk1"/>
              </a:buClr>
              <a:buSzPts val="2300"/>
              <a:buFont typeface="Franklin Gothic"/>
              <a:buChar char="●"/>
            </a:pPr>
            <a:r>
              <a:rPr lang="en" sz="2300" dirty="0">
                <a:latin typeface="Franklin Gothic"/>
                <a:ea typeface="Franklin Gothic"/>
                <a:cs typeface="Franklin Gothic"/>
                <a:sym typeface="Franklin Gothic"/>
              </a:rPr>
              <a:t>Assume best intentions of facilitators and participants.</a:t>
            </a:r>
            <a:endParaRPr sz="2300" dirty="0">
              <a:latin typeface="Franklin Gothic"/>
              <a:ea typeface="Franklin Gothic"/>
              <a:cs typeface="Franklin Gothic"/>
              <a:sym typeface="Franklin Gothic"/>
            </a:endParaRPr>
          </a:p>
          <a:p>
            <a:pPr marL="457200" lvl="0" indent="-374650" algn="l" rtl="0">
              <a:lnSpc>
                <a:spcPct val="90000"/>
              </a:lnSpc>
              <a:spcBef>
                <a:spcPts val="0"/>
              </a:spcBef>
              <a:spcAft>
                <a:spcPts val="0"/>
              </a:spcAft>
              <a:buClr>
                <a:schemeClr val="dk1"/>
              </a:buClr>
              <a:buSzPts val="2300"/>
              <a:buFont typeface="Franklin Gothic"/>
              <a:buChar char="●"/>
            </a:pPr>
            <a:r>
              <a:rPr lang="en" sz="2300" dirty="0">
                <a:latin typeface="Franklin Gothic"/>
                <a:ea typeface="Franklin Gothic"/>
                <a:cs typeface="Franklin Gothic"/>
                <a:sym typeface="Franklin Gothic"/>
              </a:rPr>
              <a:t>Look for opportunities to learn and grow. </a:t>
            </a:r>
            <a:endParaRPr sz="2300">
              <a:latin typeface="Franklin Gothic"/>
              <a:ea typeface="Franklin Gothic"/>
              <a:cs typeface="Franklin Gothic"/>
              <a:sym typeface="Franklin Gothic"/>
            </a:endParaRPr>
          </a:p>
          <a:p>
            <a:pPr marL="457200" lvl="0" indent="-374650" algn="l" rtl="0">
              <a:lnSpc>
                <a:spcPct val="90000"/>
              </a:lnSpc>
              <a:spcBef>
                <a:spcPts val="0"/>
              </a:spcBef>
              <a:spcAft>
                <a:spcPts val="0"/>
              </a:spcAft>
              <a:buClr>
                <a:schemeClr val="dk1"/>
              </a:buClr>
              <a:buSzPts val="2300"/>
              <a:buFont typeface="Franklin Gothic"/>
              <a:buChar char="●"/>
            </a:pPr>
            <a:r>
              <a:rPr lang="en" sz="2300" dirty="0">
                <a:latin typeface="Franklin Gothic"/>
                <a:ea typeface="Franklin Gothic"/>
                <a:cs typeface="Franklin Gothic"/>
                <a:sym typeface="Franklin Gothic"/>
              </a:rPr>
              <a:t>Ask questions on the sign out form. We will respond.</a:t>
            </a:r>
            <a:endParaRPr sz="2300">
              <a:latin typeface="Franklin Gothic"/>
              <a:ea typeface="Franklin Gothic"/>
              <a:cs typeface="Franklin Gothic"/>
              <a:sym typeface="Franklin Gothic"/>
            </a:endParaRPr>
          </a:p>
          <a:p>
            <a:pPr marL="457200" lvl="0" indent="-374650" algn="l" rtl="0">
              <a:lnSpc>
                <a:spcPct val="90000"/>
              </a:lnSpc>
              <a:spcBef>
                <a:spcPts val="0"/>
              </a:spcBef>
              <a:spcAft>
                <a:spcPts val="0"/>
              </a:spcAft>
              <a:buClr>
                <a:schemeClr val="dk1"/>
              </a:buClr>
              <a:buSzPts val="2300"/>
              <a:buFont typeface="Franklin Gothic"/>
              <a:buChar char="●"/>
            </a:pPr>
            <a:r>
              <a:rPr lang="en" sz="2300" dirty="0">
                <a:latin typeface="Franklin Gothic"/>
                <a:ea typeface="Franklin Gothic"/>
                <a:cs typeface="Franklin Gothic"/>
                <a:sym typeface="Franklin Gothic"/>
              </a:rPr>
              <a:t>When in breakout rooms, allow a chance for everyone to participate. </a:t>
            </a:r>
            <a:endParaRPr sz="2300" dirty="0">
              <a:latin typeface="Franklin Gothic"/>
              <a:ea typeface="Franklin Gothic"/>
              <a:cs typeface="Franklin Gothic"/>
              <a:sym typeface="Franklin Gothic"/>
            </a:endParaRPr>
          </a:p>
          <a:p>
            <a:pPr marL="457200" lvl="0" indent="-374650" algn="l" rtl="0">
              <a:lnSpc>
                <a:spcPct val="90000"/>
              </a:lnSpc>
              <a:spcBef>
                <a:spcPts val="0"/>
              </a:spcBef>
              <a:spcAft>
                <a:spcPts val="0"/>
              </a:spcAft>
              <a:buClr>
                <a:schemeClr val="dk1"/>
              </a:buClr>
              <a:buSzPts val="2300"/>
              <a:buFont typeface="Franklin Gothic"/>
              <a:buChar char="●"/>
            </a:pPr>
            <a:r>
              <a:rPr lang="en" sz="2300" dirty="0">
                <a:latin typeface="Franklin Gothic"/>
                <a:ea typeface="Franklin Gothic"/>
                <a:cs typeface="Franklin Gothic"/>
                <a:sym typeface="Franklin Gothic"/>
              </a:rPr>
              <a:t>Center students in the conversation.</a:t>
            </a:r>
            <a:endParaRPr sz="2300">
              <a:latin typeface="Franklin Gothic"/>
              <a:ea typeface="Franklin Gothic"/>
              <a:cs typeface="Franklin Gothic"/>
              <a:sym typeface="Franklin Gothic"/>
            </a:endParaRPr>
          </a:p>
          <a:p>
            <a:pPr marL="457200" lvl="0" indent="-374650" algn="l" rtl="0">
              <a:lnSpc>
                <a:spcPct val="90000"/>
              </a:lnSpc>
              <a:spcBef>
                <a:spcPts val="0"/>
              </a:spcBef>
              <a:spcAft>
                <a:spcPts val="0"/>
              </a:spcAft>
              <a:buClr>
                <a:schemeClr val="dk1"/>
              </a:buClr>
              <a:buSzPts val="2300"/>
              <a:buFont typeface="Franklin Gothic"/>
              <a:buChar char="●"/>
            </a:pPr>
            <a:r>
              <a:rPr lang="en" sz="2300" dirty="0">
                <a:solidFill>
                  <a:schemeClr val="dk1"/>
                </a:solidFill>
                <a:latin typeface="Franklin Gothic"/>
                <a:ea typeface="Franklin Gothic"/>
                <a:cs typeface="Franklin Gothic"/>
                <a:sym typeface="Franklin Gothic"/>
              </a:rPr>
              <a:t>Preference learning over performing.</a:t>
            </a:r>
            <a:endParaRPr sz="2300">
              <a:latin typeface="Franklin Gothic"/>
              <a:ea typeface="Franklin Gothic"/>
              <a:cs typeface="Franklin Gothic"/>
              <a:sym typeface="Franklin Gothic"/>
            </a:endParaRPr>
          </a:p>
          <a:p>
            <a:pPr marL="457200" lvl="0" indent="-374650" algn="l" rtl="0">
              <a:lnSpc>
                <a:spcPct val="90000"/>
              </a:lnSpc>
              <a:spcBef>
                <a:spcPts val="0"/>
              </a:spcBef>
              <a:spcAft>
                <a:spcPts val="0"/>
              </a:spcAft>
              <a:buClr>
                <a:schemeClr val="dk1"/>
              </a:buClr>
              <a:buSzPts val="2300"/>
              <a:buFont typeface="Franklin Gothic"/>
              <a:buChar char="●"/>
            </a:pPr>
            <a:r>
              <a:rPr lang="en" sz="2300" b="1" dirty="0">
                <a:latin typeface="Franklin Gothic"/>
                <a:ea typeface="Franklin Gothic"/>
                <a:cs typeface="Franklin Gothic"/>
                <a:sym typeface="Franklin Gothic"/>
              </a:rPr>
              <a:t>Feel free to attend even if you haven’t completed the pre-work.</a:t>
            </a:r>
            <a:endParaRPr sz="2300">
              <a:latin typeface="Franklin Gothic"/>
              <a:ea typeface="Franklin Gothic"/>
              <a:cs typeface="Franklin Gothic"/>
              <a:sym typeface="Franklin Gothic"/>
            </a:endParaRPr>
          </a:p>
          <a:p>
            <a:pPr marL="457200" lvl="0" indent="-374650" algn="l" rtl="0">
              <a:lnSpc>
                <a:spcPct val="90000"/>
              </a:lnSpc>
              <a:spcBef>
                <a:spcPts val="0"/>
              </a:spcBef>
              <a:spcAft>
                <a:spcPts val="0"/>
              </a:spcAft>
              <a:buClr>
                <a:schemeClr val="dk1"/>
              </a:buClr>
              <a:buSzPts val="2300"/>
              <a:buFont typeface="Franklin Gothic"/>
              <a:buChar char="●"/>
            </a:pPr>
            <a:r>
              <a:rPr lang="en" sz="2300" b="1" dirty="0">
                <a:latin typeface="Franklin Gothic"/>
                <a:ea typeface="Franklin Gothic"/>
                <a:cs typeface="Franklin Gothic"/>
                <a:sym typeface="Franklin Gothic"/>
              </a:rPr>
              <a:t>Process your learning with colleagues.</a:t>
            </a:r>
            <a:endParaRPr sz="2300" b="1" dirty="0">
              <a:latin typeface="Franklin Gothic"/>
              <a:ea typeface="Franklin Gothic"/>
              <a:cs typeface="Franklin Gothic"/>
              <a:sym typeface="Franklin Gothic"/>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33"/>
          <p:cNvSpPr txBox="1">
            <a:spLocks noGrp="1"/>
          </p:cNvSpPr>
          <p:nvPr>
            <p:ph type="title"/>
          </p:nvPr>
        </p:nvSpPr>
        <p:spPr>
          <a:xfrm>
            <a:off x="242875" y="103075"/>
            <a:ext cx="74565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b="1">
                <a:latin typeface="Franklin Gothic"/>
                <a:ea typeface="Franklin Gothic"/>
                <a:cs typeface="Franklin Gothic"/>
                <a:sym typeface="Franklin Gothic"/>
              </a:rPr>
              <a:t>Materials Needed for This Learning:</a:t>
            </a:r>
            <a:endParaRPr b="1">
              <a:latin typeface="Franklin Gothic"/>
              <a:ea typeface="Franklin Gothic"/>
              <a:cs typeface="Franklin Gothic"/>
              <a:sym typeface="Franklin Gothic"/>
            </a:endParaRPr>
          </a:p>
        </p:txBody>
      </p:sp>
      <p:sp>
        <p:nvSpPr>
          <p:cNvPr id="172" name="Google Shape;172;p33"/>
          <p:cNvSpPr txBox="1"/>
          <p:nvPr/>
        </p:nvSpPr>
        <p:spPr>
          <a:xfrm>
            <a:off x="415350" y="872400"/>
            <a:ext cx="5518200" cy="3256759"/>
          </a:xfrm>
          <a:prstGeom prst="rect">
            <a:avLst/>
          </a:prstGeom>
          <a:noFill/>
          <a:ln>
            <a:noFill/>
          </a:ln>
        </p:spPr>
        <p:txBody>
          <a:bodyPr spcFirstLastPara="1" wrap="square" lIns="91425" tIns="91425" rIns="91425" bIns="91425" anchor="t" anchorCtr="0">
            <a:spAutoFit/>
          </a:bodyPr>
          <a:lstStyle/>
          <a:p>
            <a:pPr marL="457200" lvl="0" indent="-374650" algn="l" rtl="0">
              <a:lnSpc>
                <a:spcPct val="90000"/>
              </a:lnSpc>
              <a:spcBef>
                <a:spcPts val="800"/>
              </a:spcBef>
              <a:spcAft>
                <a:spcPts val="0"/>
              </a:spcAft>
              <a:buClr>
                <a:schemeClr val="dk1"/>
              </a:buClr>
              <a:buSzPts val="2300"/>
              <a:buFont typeface="Franklin Gothic"/>
              <a:buChar char="●"/>
            </a:pPr>
            <a:r>
              <a:rPr lang="en" sz="2300" dirty="0">
                <a:latin typeface="Franklin Gothic"/>
                <a:ea typeface="Franklin Gothic"/>
                <a:cs typeface="Franklin Gothic"/>
                <a:sym typeface="Franklin Gothic"/>
              </a:rPr>
              <a:t>Access to materials (on Google Classroom or </a:t>
            </a:r>
            <a:r>
              <a:rPr lang="en" sz="2300" u="sng" dirty="0">
                <a:solidFill>
                  <a:schemeClr val="hlink"/>
                </a:solidFill>
                <a:latin typeface="Franklin Gothic"/>
                <a:ea typeface="Franklin Gothic"/>
                <a:cs typeface="Franklin Gothic"/>
                <a:sym typeface="Franklin Gothic"/>
                <a:hlinkClick r:id="rId3">
                  <a:extLst>
                    <a:ext uri="{A12FA001-AC4F-418D-AE19-62706E023703}">
                      <ahyp:hlinkClr xmlns:ahyp="http://schemas.microsoft.com/office/drawing/2018/hyperlinkcolor" val="tx"/>
                    </a:ext>
                  </a:extLst>
                </a:hlinkClick>
              </a:rPr>
              <a:t>Learning Plan</a:t>
            </a:r>
            <a:r>
              <a:rPr lang="en" sz="2300" dirty="0">
                <a:latin typeface="Franklin Gothic"/>
                <a:ea typeface="Franklin Gothic"/>
                <a:cs typeface="Franklin Gothic"/>
                <a:sym typeface="Franklin Gothic"/>
              </a:rPr>
              <a:t>)</a:t>
            </a:r>
            <a:endParaRPr sz="2300" dirty="0">
              <a:latin typeface="Franklin Gothic"/>
              <a:ea typeface="Franklin Gothic"/>
              <a:cs typeface="Franklin Gothic"/>
              <a:sym typeface="Franklin Gothic"/>
            </a:endParaRPr>
          </a:p>
          <a:p>
            <a:pPr marL="457200" lvl="0" indent="-374650" algn="l" rtl="0">
              <a:lnSpc>
                <a:spcPct val="90000"/>
              </a:lnSpc>
              <a:spcBef>
                <a:spcPts val="0"/>
              </a:spcBef>
              <a:spcAft>
                <a:spcPts val="0"/>
              </a:spcAft>
              <a:buClr>
                <a:schemeClr val="dk1"/>
              </a:buClr>
              <a:buSzPts val="2300"/>
              <a:buFont typeface="Franklin Gothic"/>
              <a:buChar char="●"/>
            </a:pPr>
            <a:r>
              <a:rPr lang="en" sz="2300" dirty="0">
                <a:latin typeface="Franklin Gothic"/>
                <a:ea typeface="Franklin Gothic"/>
                <a:cs typeface="Franklin Gothic"/>
                <a:sym typeface="Franklin Gothic"/>
              </a:rPr>
              <a:t>Scrap paper or sticky notes</a:t>
            </a:r>
            <a:endParaRPr sz="2300" dirty="0">
              <a:latin typeface="Franklin Gothic"/>
              <a:ea typeface="Franklin Gothic"/>
              <a:cs typeface="Franklin Gothic"/>
              <a:sym typeface="Franklin Gothic"/>
            </a:endParaRPr>
          </a:p>
          <a:p>
            <a:pPr marL="457200" lvl="0" indent="-374650" algn="l" rtl="0">
              <a:lnSpc>
                <a:spcPct val="90000"/>
              </a:lnSpc>
              <a:spcBef>
                <a:spcPts val="0"/>
              </a:spcBef>
              <a:spcAft>
                <a:spcPts val="0"/>
              </a:spcAft>
              <a:buClr>
                <a:schemeClr val="dk1"/>
              </a:buClr>
              <a:buSzPts val="2300"/>
              <a:buFont typeface="Franklin Gothic"/>
              <a:buChar char="●"/>
            </a:pPr>
            <a:r>
              <a:rPr lang="en" sz="2300" dirty="0">
                <a:latin typeface="Franklin Gothic"/>
                <a:ea typeface="Franklin Gothic"/>
                <a:cs typeface="Franklin Gothic"/>
                <a:sym typeface="Franklin Gothic"/>
              </a:rPr>
              <a:t>Print or ensure digital access to our text, </a:t>
            </a:r>
            <a:r>
              <a:rPr lang="en" sz="2300" i="1" u="sng" dirty="0">
                <a:solidFill>
                  <a:schemeClr val="hlink"/>
                </a:solidFill>
                <a:latin typeface="Franklin Gothic"/>
                <a:ea typeface="Franklin Gothic"/>
                <a:cs typeface="Franklin Gothic"/>
                <a:sym typeface="Franklin Gothic"/>
                <a:hlinkClick r:id="rId4">
                  <a:extLst>
                    <a:ext uri="{A12FA001-AC4F-418D-AE19-62706E023703}">
                      <ahyp:hlinkClr xmlns:ahyp="http://schemas.microsoft.com/office/drawing/2018/hyperlinkcolor" val="tx"/>
                    </a:ext>
                  </a:extLst>
                </a:hlinkClick>
              </a:rPr>
              <a:t>Providing Reading Interventions for Students in Grades 4-9</a:t>
            </a:r>
            <a:endParaRPr sz="2300" i="1" dirty="0">
              <a:solidFill>
                <a:schemeClr val="hlink"/>
              </a:solidFill>
              <a:latin typeface="Franklin Gothic"/>
              <a:ea typeface="Franklin Gothic"/>
              <a:cs typeface="Franklin Gothic"/>
              <a:sym typeface="Franklin Gothic"/>
            </a:endParaRPr>
          </a:p>
          <a:p>
            <a:pPr marL="457200" indent="-374650">
              <a:lnSpc>
                <a:spcPct val="90000"/>
              </a:lnSpc>
              <a:buSzPts val="2300"/>
              <a:buFont typeface="Franklin Gothic"/>
              <a:buChar char="●"/>
            </a:pPr>
            <a:r>
              <a:rPr lang="en" sz="2300" u="sng" dirty="0">
                <a:solidFill>
                  <a:schemeClr val="hlink"/>
                </a:solidFill>
                <a:latin typeface="Franklin Gothic"/>
                <a:hlinkClick r:id="rId5">
                  <a:extLst>
                    <a:ext uri="{A12FA001-AC4F-418D-AE19-62706E023703}">
                      <ahyp:hlinkClr xmlns:ahyp="http://schemas.microsoft.com/office/drawing/2018/hyperlinkcolor" val="tx"/>
                    </a:ext>
                  </a:extLst>
                </a:hlinkClick>
              </a:rPr>
              <a:t>Sample text ("Benjamin O. Davis")</a:t>
            </a:r>
            <a:endParaRPr lang="en" sz="2300" u="sng" dirty="0">
              <a:solidFill>
                <a:schemeClr val="hlink"/>
              </a:solidFill>
              <a:latin typeface="Franklin Gothic"/>
            </a:endParaRPr>
          </a:p>
          <a:p>
            <a:pPr marL="457200" indent="-374650">
              <a:lnSpc>
                <a:spcPct val="90000"/>
              </a:lnSpc>
              <a:buSzPts val="2300"/>
              <a:buFont typeface="Franklin Gothic"/>
              <a:buChar char="●"/>
            </a:pPr>
            <a:r>
              <a:rPr lang="en" sz="2300" u="sng" dirty="0">
                <a:solidFill>
                  <a:schemeClr val="hlink"/>
                </a:solidFill>
                <a:latin typeface="Franklin Gothic"/>
                <a:hlinkClick r:id="rId6">
                  <a:extLst>
                    <a:ext uri="{A12FA001-AC4F-418D-AE19-62706E023703}">
                      <ahyp:hlinkClr xmlns:ahyp="http://schemas.microsoft.com/office/drawing/2018/hyperlinkcolor" val="tx"/>
                    </a:ext>
                  </a:extLst>
                </a:hlinkClick>
              </a:rPr>
              <a:t>Morphemic Analysis Strategy Sheet</a:t>
            </a:r>
            <a:endParaRPr lang="en" sz="2300" u="sng" dirty="0">
              <a:solidFill>
                <a:schemeClr val="hlink"/>
              </a:solidFill>
              <a:latin typeface="Franklin Gothic"/>
            </a:endParaRPr>
          </a:p>
          <a:p>
            <a:pPr marL="457200" indent="-374650">
              <a:lnSpc>
                <a:spcPct val="90000"/>
              </a:lnSpc>
              <a:buSzPts val="2300"/>
              <a:buFont typeface="Franklin Gothic"/>
              <a:buChar char="●"/>
            </a:pPr>
            <a:endParaRPr lang="en-US" sz="2300" u="sng">
              <a:solidFill>
                <a:schemeClr val="hlink"/>
              </a:solidFill>
              <a:latin typeface="Franklin Gothic"/>
            </a:endParaRPr>
          </a:p>
        </p:txBody>
      </p:sp>
      <p:pic>
        <p:nvPicPr>
          <p:cNvPr id="173" name="Google Shape;173;p33" descr="A screenshot of the IES Practice Guide"/>
          <p:cNvPicPr preferRelativeResize="0"/>
          <p:nvPr/>
        </p:nvPicPr>
        <p:blipFill>
          <a:blip r:embed="rId7">
            <a:alphaModFix/>
          </a:blip>
          <a:stretch>
            <a:fillRect/>
          </a:stretch>
        </p:blipFill>
        <p:spPr>
          <a:xfrm>
            <a:off x="6362900" y="968775"/>
            <a:ext cx="2365751" cy="2884099"/>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 name="Title 1">
            <a:extLst>
              <a:ext uri="{FF2B5EF4-FFF2-40B4-BE49-F238E27FC236}">
                <a16:creationId xmlns:a16="http://schemas.microsoft.com/office/drawing/2014/main" id="{4DF375F7-B722-8124-582B-D874D8C2C471}"/>
              </a:ext>
              <a:ext uri="{C183D7F6-B498-43B3-948B-1728B52AA6E4}">
                <adec:decorative xmlns:adec="http://schemas.microsoft.com/office/drawing/2017/decorative" val="0"/>
              </a:ext>
            </a:extLst>
          </p:cNvPr>
          <p:cNvSpPr>
            <a:spLocks noGrp="1"/>
          </p:cNvSpPr>
          <p:nvPr>
            <p:ph type="title"/>
          </p:nvPr>
        </p:nvSpPr>
        <p:spPr>
          <a:xfrm>
            <a:off x="623888" y="-2139600"/>
            <a:ext cx="7886700" cy="2139600"/>
          </a:xfrm>
        </p:spPr>
        <p:txBody>
          <a:bodyPr spcFirstLastPara="1" wrap="square" lIns="68575" tIns="34275" rIns="68575" bIns="34275" anchor="b" anchorCtr="0">
            <a:normAutofit/>
          </a:bodyPr>
          <a:lstStyle/>
          <a:p>
            <a:r>
              <a:rPr lang="en-US" sz="1200" dirty="0"/>
              <a:t>This slide details the topics from the IES Guide we will be using to study during this series.</a:t>
            </a:r>
          </a:p>
        </p:txBody>
      </p:sp>
      <p:sp>
        <p:nvSpPr>
          <p:cNvPr id="242" name="Google Shape;242;p41">
            <a:extLst>
              <a:ext uri="{C183D7F6-B498-43B3-948B-1728B52AA6E4}">
                <adec:decorative xmlns:adec="http://schemas.microsoft.com/office/drawing/2017/decorative" val="0"/>
              </a:ext>
            </a:extLst>
          </p:cNvPr>
          <p:cNvSpPr txBox="1"/>
          <p:nvPr/>
        </p:nvSpPr>
        <p:spPr>
          <a:xfrm>
            <a:off x="3443900" y="1075425"/>
            <a:ext cx="5214678" cy="403184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i="1" dirty="0">
                <a:latin typeface="Franklin Gothic"/>
                <a:ea typeface="Franklin Gothic"/>
                <a:cs typeface="Franklin Gothic"/>
                <a:sym typeface="Franklin Gothic"/>
              </a:rPr>
              <a:t>Released March 2022</a:t>
            </a:r>
            <a:endParaRPr sz="800" i="1" dirty="0">
              <a:latin typeface="Franklin Gothic"/>
              <a:ea typeface="Franklin Gothic"/>
              <a:cs typeface="Franklin Gothic"/>
              <a:sym typeface="Franklin Gothic"/>
            </a:endParaRPr>
          </a:p>
          <a:p>
            <a:pPr marL="0" lvl="0" indent="0" algn="l" rtl="0">
              <a:spcBef>
                <a:spcPts val="0"/>
              </a:spcBef>
              <a:spcAft>
                <a:spcPts val="0"/>
              </a:spcAft>
              <a:buNone/>
            </a:pPr>
            <a:endParaRPr sz="800" i="1" dirty="0">
              <a:latin typeface="Franklin Gothic"/>
              <a:ea typeface="Franklin Gothic"/>
              <a:cs typeface="Franklin Gothic"/>
              <a:sym typeface="Franklin Gothic"/>
            </a:endParaRPr>
          </a:p>
          <a:p>
            <a:pPr marL="457200" lvl="0" indent="-317500" algn="l" rtl="0">
              <a:spcBef>
                <a:spcPts val="0"/>
              </a:spcBef>
              <a:spcAft>
                <a:spcPts val="0"/>
              </a:spcAft>
              <a:buSzPts val="1400"/>
              <a:buFont typeface="Franklin Gothic"/>
              <a:buAutoNum type="arabicPeriod"/>
            </a:pPr>
            <a:r>
              <a:rPr lang="en" sz="1600" dirty="0">
                <a:latin typeface="Franklin Gothic"/>
                <a:ea typeface="Franklin Gothic"/>
                <a:cs typeface="Franklin Gothic"/>
                <a:sym typeface="Franklin Gothic"/>
              </a:rPr>
              <a:t>Build </a:t>
            </a:r>
            <a:r>
              <a:rPr lang="en" sz="1600" u="sng" dirty="0">
                <a:latin typeface="Franklin Gothic"/>
                <a:ea typeface="Franklin Gothic"/>
                <a:cs typeface="Franklin Gothic"/>
                <a:sym typeface="Franklin Gothic"/>
              </a:rPr>
              <a:t>decoding </a:t>
            </a:r>
            <a:r>
              <a:rPr lang="en" sz="1600" dirty="0">
                <a:latin typeface="Franklin Gothic"/>
                <a:ea typeface="Franklin Gothic"/>
                <a:cs typeface="Franklin Gothic"/>
                <a:sym typeface="Franklin Gothic"/>
              </a:rPr>
              <a:t>skills so students can read complex </a:t>
            </a:r>
            <a:r>
              <a:rPr lang="en" sz="1600" u="sng" dirty="0">
                <a:latin typeface="Franklin Gothic"/>
                <a:ea typeface="Franklin Gothic"/>
                <a:cs typeface="Franklin Gothic"/>
                <a:sym typeface="Franklin Gothic"/>
              </a:rPr>
              <a:t>multisyllabic words.</a:t>
            </a:r>
            <a:endParaRPr sz="1600" u="sng" dirty="0">
              <a:latin typeface="Franklin Gothic"/>
              <a:ea typeface="Franklin Gothic"/>
              <a:cs typeface="Franklin Gothic"/>
              <a:sym typeface="Franklin Gothic"/>
            </a:endParaRPr>
          </a:p>
          <a:p>
            <a:pPr marL="457200" lvl="0" indent="-317500" algn="l" rtl="0">
              <a:spcBef>
                <a:spcPts val="0"/>
              </a:spcBef>
              <a:spcAft>
                <a:spcPts val="0"/>
              </a:spcAft>
              <a:buSzPts val="1400"/>
              <a:buFont typeface="Franklin Gothic"/>
              <a:buAutoNum type="arabicPeriod"/>
            </a:pPr>
            <a:r>
              <a:rPr lang="en" sz="1600" dirty="0">
                <a:latin typeface="Franklin Gothic"/>
                <a:ea typeface="Franklin Gothic"/>
                <a:cs typeface="Franklin Gothic"/>
                <a:sym typeface="Franklin Gothic"/>
              </a:rPr>
              <a:t>Provide purposeful </a:t>
            </a:r>
            <a:r>
              <a:rPr lang="en" sz="1600" u="sng" dirty="0">
                <a:latin typeface="Franklin Gothic"/>
                <a:ea typeface="Franklin Gothic"/>
                <a:cs typeface="Franklin Gothic"/>
                <a:sym typeface="Franklin Gothic"/>
              </a:rPr>
              <a:t>fluency</a:t>
            </a:r>
            <a:r>
              <a:rPr lang="en" sz="1600" dirty="0">
                <a:latin typeface="Franklin Gothic"/>
                <a:ea typeface="Franklin Gothic"/>
                <a:cs typeface="Franklin Gothic"/>
                <a:sym typeface="Franklin Gothic"/>
              </a:rPr>
              <a:t> building activities.</a:t>
            </a:r>
            <a:endParaRPr sz="1600" dirty="0">
              <a:latin typeface="Franklin Gothic"/>
              <a:ea typeface="Franklin Gothic"/>
              <a:cs typeface="Franklin Gothic"/>
              <a:sym typeface="Franklin Gothic"/>
            </a:endParaRPr>
          </a:p>
          <a:p>
            <a:pPr marL="457200" lvl="0" indent="-317500" algn="l" rtl="0">
              <a:spcBef>
                <a:spcPts val="0"/>
              </a:spcBef>
              <a:spcAft>
                <a:spcPts val="0"/>
              </a:spcAft>
              <a:buSzPts val="1400"/>
              <a:buFont typeface="Franklin Gothic"/>
              <a:buAutoNum type="arabicPeriod"/>
            </a:pPr>
            <a:r>
              <a:rPr lang="en" sz="1600" dirty="0">
                <a:latin typeface="Franklin Gothic"/>
                <a:ea typeface="Franklin Gothic"/>
                <a:cs typeface="Franklin Gothic"/>
                <a:sym typeface="Franklin Gothic"/>
              </a:rPr>
              <a:t>Routinely use </a:t>
            </a:r>
            <a:r>
              <a:rPr lang="en" sz="1600" u="sng" dirty="0">
                <a:latin typeface="Franklin Gothic"/>
                <a:ea typeface="Franklin Gothic"/>
                <a:cs typeface="Franklin Gothic"/>
                <a:sym typeface="Franklin Gothic"/>
              </a:rPr>
              <a:t>comprehension</a:t>
            </a:r>
            <a:r>
              <a:rPr lang="en" sz="1600" dirty="0">
                <a:latin typeface="Franklin Gothic"/>
                <a:ea typeface="Franklin Gothic"/>
                <a:cs typeface="Franklin Gothic"/>
                <a:sym typeface="Franklin Gothic"/>
              </a:rPr>
              <a:t>-building activities:</a:t>
            </a:r>
            <a:endParaRPr sz="1600" dirty="0">
              <a:latin typeface="Franklin Gothic"/>
              <a:ea typeface="Franklin Gothic"/>
              <a:cs typeface="Franklin Gothic"/>
              <a:sym typeface="Franklin Gothic"/>
            </a:endParaRPr>
          </a:p>
          <a:p>
            <a:pPr marL="914400" lvl="1" indent="-317500" algn="l" rtl="0">
              <a:spcBef>
                <a:spcPts val="0"/>
              </a:spcBef>
              <a:spcAft>
                <a:spcPts val="0"/>
              </a:spcAft>
              <a:buSzPts val="1400"/>
              <a:buFont typeface="Franklin Gothic"/>
              <a:buAutoNum type="alphaLcPeriod"/>
            </a:pPr>
            <a:r>
              <a:rPr lang="en" sz="1600" dirty="0">
                <a:latin typeface="Franklin Gothic"/>
                <a:ea typeface="Franklin Gothic"/>
                <a:cs typeface="Franklin Gothic"/>
                <a:sym typeface="Franklin Gothic"/>
              </a:rPr>
              <a:t>Build word and world knowledge (</a:t>
            </a:r>
            <a:r>
              <a:rPr lang="en" sz="1600" u="sng" dirty="0">
                <a:latin typeface="Franklin Gothic"/>
                <a:ea typeface="Franklin Gothic"/>
                <a:cs typeface="Franklin Gothic"/>
                <a:sym typeface="Franklin Gothic"/>
              </a:rPr>
              <a:t>morphology &amp; vocabulary</a:t>
            </a:r>
            <a:r>
              <a:rPr lang="en" sz="1600" dirty="0">
                <a:latin typeface="Franklin Gothic"/>
                <a:ea typeface="Franklin Gothic"/>
                <a:cs typeface="Franklin Gothic"/>
                <a:sym typeface="Franklin Gothic"/>
              </a:rPr>
              <a:t>);</a:t>
            </a:r>
            <a:endParaRPr sz="1600" dirty="0">
              <a:latin typeface="Franklin Gothic"/>
              <a:ea typeface="Franklin Gothic"/>
              <a:cs typeface="Franklin Gothic"/>
              <a:sym typeface="Franklin Gothic"/>
            </a:endParaRPr>
          </a:p>
          <a:p>
            <a:pPr marL="914400" lvl="1" indent="-317500" algn="l" rtl="0">
              <a:spcBef>
                <a:spcPts val="0"/>
              </a:spcBef>
              <a:spcAft>
                <a:spcPts val="0"/>
              </a:spcAft>
              <a:buSzPts val="1400"/>
              <a:buFont typeface="Franklin Gothic"/>
              <a:buAutoNum type="alphaLcPeriod"/>
            </a:pPr>
            <a:r>
              <a:rPr lang="en" sz="1600" dirty="0">
                <a:latin typeface="Franklin Gothic"/>
                <a:ea typeface="Franklin Gothic"/>
                <a:cs typeface="Franklin Gothic"/>
                <a:sym typeface="Franklin Gothic"/>
              </a:rPr>
              <a:t>Create opportunities to ask &amp; answer </a:t>
            </a:r>
            <a:r>
              <a:rPr lang="en" sz="1600" u="sng" dirty="0">
                <a:latin typeface="Franklin Gothic"/>
                <a:ea typeface="Franklin Gothic"/>
                <a:cs typeface="Franklin Gothic"/>
                <a:sym typeface="Franklin Gothic"/>
              </a:rPr>
              <a:t>questions</a:t>
            </a:r>
            <a:r>
              <a:rPr lang="en" sz="1600" dirty="0">
                <a:latin typeface="Franklin Gothic"/>
                <a:ea typeface="Franklin Gothic"/>
                <a:cs typeface="Franklin Gothic"/>
                <a:sym typeface="Franklin Gothic"/>
              </a:rPr>
              <a:t> about the text;</a:t>
            </a:r>
            <a:endParaRPr sz="1600" dirty="0">
              <a:latin typeface="Franklin Gothic"/>
              <a:ea typeface="Franklin Gothic"/>
              <a:cs typeface="Franklin Gothic"/>
              <a:sym typeface="Franklin Gothic"/>
            </a:endParaRPr>
          </a:p>
          <a:p>
            <a:pPr marL="914400" lvl="1" indent="-317500" algn="l" rtl="0">
              <a:spcBef>
                <a:spcPts val="0"/>
              </a:spcBef>
              <a:spcAft>
                <a:spcPts val="0"/>
              </a:spcAft>
              <a:buSzPts val="1400"/>
              <a:buFont typeface="Franklin Gothic"/>
              <a:buAutoNum type="alphaLcPeriod"/>
            </a:pPr>
            <a:r>
              <a:rPr lang="en" sz="1600" dirty="0">
                <a:latin typeface="Franklin Gothic"/>
                <a:ea typeface="Franklin Gothic"/>
                <a:cs typeface="Franklin Gothic"/>
                <a:sym typeface="Franklin Gothic"/>
              </a:rPr>
              <a:t>Teach a routine for </a:t>
            </a:r>
            <a:r>
              <a:rPr lang="en" sz="1600" u="sng" dirty="0">
                <a:latin typeface="Franklin Gothic"/>
                <a:ea typeface="Franklin Gothic"/>
                <a:cs typeface="Franklin Gothic"/>
                <a:sym typeface="Franklin Gothic"/>
              </a:rPr>
              <a:t>summarizing;</a:t>
            </a:r>
            <a:endParaRPr sz="1600" u="sng" dirty="0">
              <a:latin typeface="Franklin Gothic"/>
              <a:ea typeface="Franklin Gothic"/>
              <a:cs typeface="Franklin Gothic"/>
              <a:sym typeface="Franklin Gothic"/>
            </a:endParaRPr>
          </a:p>
          <a:p>
            <a:pPr marL="914400" lvl="1" indent="-317500" algn="l" rtl="0">
              <a:spcBef>
                <a:spcPts val="0"/>
              </a:spcBef>
              <a:spcAft>
                <a:spcPts val="0"/>
              </a:spcAft>
              <a:buSzPts val="1400"/>
              <a:buFont typeface="Franklin Gothic"/>
              <a:buAutoNum type="alphaLcPeriod"/>
            </a:pPr>
            <a:r>
              <a:rPr lang="en" sz="1600" dirty="0">
                <a:latin typeface="Franklin Gothic"/>
                <a:ea typeface="Franklin Gothic"/>
                <a:cs typeface="Franklin Gothic"/>
                <a:sym typeface="Franklin Gothic"/>
              </a:rPr>
              <a:t>Teach how to </a:t>
            </a:r>
            <a:r>
              <a:rPr lang="en" sz="1600" u="sng" dirty="0">
                <a:latin typeface="Franklin Gothic"/>
                <a:ea typeface="Franklin Gothic"/>
                <a:cs typeface="Franklin Gothic"/>
                <a:sym typeface="Franklin Gothic"/>
              </a:rPr>
              <a:t>monitor comprehension</a:t>
            </a:r>
            <a:r>
              <a:rPr lang="en" sz="1600" dirty="0">
                <a:latin typeface="Franklin Gothic"/>
                <a:ea typeface="Franklin Gothic"/>
                <a:cs typeface="Franklin Gothic"/>
                <a:sym typeface="Franklin Gothic"/>
              </a:rPr>
              <a:t> as they read.</a:t>
            </a:r>
            <a:endParaRPr sz="1600" dirty="0">
              <a:latin typeface="Franklin Gothic"/>
              <a:ea typeface="Franklin Gothic"/>
              <a:cs typeface="Franklin Gothic"/>
              <a:sym typeface="Franklin Gothic"/>
            </a:endParaRPr>
          </a:p>
          <a:p>
            <a:pPr marL="457200" lvl="0" indent="-317500" algn="l" rtl="0">
              <a:spcBef>
                <a:spcPts val="0"/>
              </a:spcBef>
              <a:spcAft>
                <a:spcPts val="0"/>
              </a:spcAft>
              <a:buSzPts val="1400"/>
              <a:buFont typeface="Franklin Gothic"/>
              <a:buAutoNum type="arabicPeriod"/>
            </a:pPr>
            <a:r>
              <a:rPr lang="en" sz="1600" dirty="0">
                <a:latin typeface="Franklin Gothic"/>
                <a:ea typeface="Franklin Gothic"/>
                <a:cs typeface="Franklin Gothic"/>
                <a:sym typeface="Franklin Gothic"/>
              </a:rPr>
              <a:t>Practice with more challenging “</a:t>
            </a:r>
            <a:r>
              <a:rPr lang="en" sz="1600" u="sng" dirty="0">
                <a:latin typeface="Franklin Gothic"/>
                <a:ea typeface="Franklin Gothic"/>
                <a:cs typeface="Franklin Gothic"/>
                <a:sym typeface="Franklin Gothic"/>
              </a:rPr>
              <a:t>stretch texts</a:t>
            </a:r>
            <a:r>
              <a:rPr lang="en" sz="1600" dirty="0">
                <a:latin typeface="Franklin Gothic"/>
                <a:ea typeface="Franklin Gothic"/>
                <a:cs typeface="Franklin Gothic"/>
                <a:sym typeface="Franklin Gothic"/>
              </a:rPr>
              <a:t>” to introduce more </a:t>
            </a:r>
            <a:r>
              <a:rPr lang="en" sz="1600" u="sng" dirty="0">
                <a:latin typeface="Franklin Gothic"/>
                <a:ea typeface="Franklin Gothic"/>
                <a:cs typeface="Franklin Gothic"/>
                <a:sym typeface="Franklin Gothic"/>
              </a:rPr>
              <a:t>complex </a:t>
            </a:r>
            <a:r>
              <a:rPr lang="en" sz="1600" dirty="0">
                <a:latin typeface="Franklin Gothic"/>
                <a:ea typeface="Franklin Gothic"/>
                <a:cs typeface="Franklin Gothic"/>
                <a:sym typeface="Franklin Gothic"/>
              </a:rPr>
              <a:t>information.</a:t>
            </a:r>
            <a:endParaRPr sz="1600" dirty="0">
              <a:latin typeface="Franklin Gothic"/>
              <a:ea typeface="Franklin Gothic"/>
              <a:cs typeface="Franklin Gothic"/>
              <a:sym typeface="Franklin Gothic"/>
            </a:endParaRPr>
          </a:p>
          <a:p>
            <a:pPr marL="0" lvl="0" indent="0" algn="l" rtl="0">
              <a:spcBef>
                <a:spcPts val="0"/>
              </a:spcBef>
              <a:spcAft>
                <a:spcPts val="0"/>
              </a:spcAft>
              <a:buNone/>
            </a:pPr>
            <a:endParaRPr sz="1300" dirty="0">
              <a:latin typeface="Franklin Gothic"/>
              <a:ea typeface="Franklin Gothic"/>
              <a:cs typeface="Franklin Gothic"/>
              <a:sym typeface="Franklin Gothic"/>
            </a:endParaRPr>
          </a:p>
          <a:p>
            <a:pPr marL="0" lvl="0" indent="0" algn="l" rtl="0">
              <a:spcBef>
                <a:spcPts val="0"/>
              </a:spcBef>
              <a:spcAft>
                <a:spcPts val="0"/>
              </a:spcAft>
              <a:buNone/>
            </a:pPr>
            <a:endParaRPr sz="1300" b="1" dirty="0">
              <a:latin typeface="Franklin Gothic"/>
              <a:ea typeface="Franklin Gothic"/>
              <a:cs typeface="Franklin Gothic"/>
              <a:sym typeface="Franklin Gothic"/>
            </a:endParaRPr>
          </a:p>
        </p:txBody>
      </p:sp>
      <p:sp>
        <p:nvSpPr>
          <p:cNvPr id="245" name="Google Shape;245;p41">
            <a:extLst>
              <a:ext uri="{C183D7F6-B498-43B3-948B-1728B52AA6E4}">
                <adec:decorative xmlns:adec="http://schemas.microsoft.com/office/drawing/2017/decorative" val="1"/>
              </a:ext>
            </a:extLst>
          </p:cNvPr>
          <p:cNvSpPr/>
          <p:nvPr/>
        </p:nvSpPr>
        <p:spPr>
          <a:xfrm rot="5400000">
            <a:off x="2253125" y="1123400"/>
            <a:ext cx="832500" cy="969300"/>
          </a:xfrm>
          <a:prstGeom prst="bentArrow">
            <a:avLst>
              <a:gd name="adj1" fmla="val 25000"/>
              <a:gd name="adj2" fmla="val 25000"/>
              <a:gd name="adj3" fmla="val 25000"/>
              <a:gd name="adj4" fmla="val 43750"/>
            </a:avLst>
          </a:prstGeom>
          <a:solidFill>
            <a:srgbClr val="6AC398"/>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3" name="Google Shape;243;p41">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171075" y="103702"/>
            <a:ext cx="1874366" cy="2468050"/>
          </a:xfrm>
          <a:prstGeom prst="rect">
            <a:avLst/>
          </a:prstGeom>
          <a:noFill/>
          <a:ln>
            <a:noFill/>
          </a:ln>
          <a:effectLst>
            <a:outerShdw blurRad="57150" dist="19050" dir="5400000" algn="bl" rotWithShape="0">
              <a:srgbClr val="000000">
                <a:alpha val="50000"/>
              </a:srgbClr>
            </a:outerShdw>
          </a:effectLst>
        </p:spPr>
      </p:pic>
      <p:pic>
        <p:nvPicPr>
          <p:cNvPr id="244" name="Google Shape;244;p41">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1007325" y="2087350"/>
            <a:ext cx="2365751" cy="2884099"/>
          </a:xfrm>
          <a:prstGeom prst="rect">
            <a:avLst/>
          </a:prstGeom>
          <a:noFill/>
          <a:ln>
            <a:noFill/>
          </a:ln>
          <a:effectLst>
            <a:outerShdw blurRad="57150" dist="19050" dir="5400000" algn="bl" rotWithShape="0">
              <a:srgbClr val="000000">
                <a:alpha val="50000"/>
              </a:srgbClr>
            </a:outerShdw>
          </a:effectLst>
        </p:spPr>
      </p:pic>
    </p:spTree>
    <p:extLst>
      <p:ext uri="{BB962C8B-B14F-4D97-AF65-F5344CB8AC3E}">
        <p14:creationId xmlns:p14="http://schemas.microsoft.com/office/powerpoint/2010/main" val="41222175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43">
            <a:extLst>
              <a:ext uri="{C183D7F6-B498-43B3-948B-1728B52AA6E4}">
                <adec:decorative xmlns:adec="http://schemas.microsoft.com/office/drawing/2017/decorative" val="0"/>
              </a:ext>
            </a:extLst>
          </p:cNvPr>
          <p:cNvSpPr txBox="1">
            <a:spLocks noGrp="1"/>
          </p:cNvSpPr>
          <p:nvPr>
            <p:ph type="title"/>
          </p:nvPr>
        </p:nvSpPr>
        <p:spPr>
          <a:xfrm>
            <a:off x="396961" y="1849330"/>
            <a:ext cx="7886700" cy="9942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endParaRPr sz="3400" dirty="0">
              <a:latin typeface="Franklin Gothic"/>
              <a:ea typeface="Franklin Gothic"/>
              <a:cs typeface="Franklin Gothic"/>
              <a:sym typeface="Franklin Gothic"/>
            </a:endParaRPr>
          </a:p>
          <a:p>
            <a:r>
              <a:rPr lang="en" sz="5100" b="1" dirty="0">
                <a:latin typeface="Franklin Gothic"/>
                <a:sym typeface="Franklin Gothic"/>
              </a:rPr>
              <a:t>Warm-Up Exercise:</a:t>
            </a:r>
            <a:endParaRPr dirty="0"/>
          </a:p>
          <a:p>
            <a:r>
              <a:rPr lang="en" sz="1700" i="1" dirty="0">
                <a:solidFill>
                  <a:schemeClr val="dk1"/>
                </a:solidFill>
                <a:latin typeface="Franklin Gothic"/>
              </a:rPr>
              <a:t>Share your thinking with a partner to prepare for a large group discussion.</a:t>
            </a:r>
            <a:endParaRPr lang="en" sz="1700" b="1" i="1" dirty="0">
              <a:solidFill>
                <a:schemeClr val="dk1"/>
              </a:solidFill>
              <a:latin typeface="Franklin Gothic"/>
            </a:endParaRPr>
          </a:p>
          <a:p>
            <a:pPr marL="0" lvl="0" indent="0" algn="l" rtl="0">
              <a:spcBef>
                <a:spcPts val="0"/>
              </a:spcBef>
              <a:spcAft>
                <a:spcPts val="0"/>
              </a:spcAft>
              <a:buNone/>
            </a:pPr>
            <a:endParaRPr sz="1700" b="1" dirty="0">
              <a:solidFill>
                <a:schemeClr val="dk1"/>
              </a:solidFill>
              <a:latin typeface="Franklin Gothic"/>
              <a:ea typeface="Franklin Gothic"/>
              <a:cs typeface="Franklin Gothic"/>
              <a:sym typeface="Franklin Gothic"/>
            </a:endParaRPr>
          </a:p>
          <a:p>
            <a:pPr marL="0" lvl="0" indent="0" algn="l" rtl="0">
              <a:spcBef>
                <a:spcPts val="0"/>
              </a:spcBef>
              <a:spcAft>
                <a:spcPts val="0"/>
              </a:spcAft>
              <a:buClr>
                <a:schemeClr val="dk1"/>
              </a:buClr>
              <a:buSzPts val="1100"/>
              <a:buFont typeface="Arial"/>
              <a:buNone/>
            </a:pPr>
            <a:r>
              <a:rPr lang="en" sz="1700" b="1" dirty="0">
                <a:solidFill>
                  <a:schemeClr val="dk1"/>
                </a:solidFill>
                <a:latin typeface="Franklin Gothic"/>
                <a:ea typeface="Franklin Gothic"/>
                <a:cs typeface="Franklin Gothic"/>
                <a:sym typeface="Franklin Gothic"/>
              </a:rPr>
              <a:t>Reflection: </a:t>
            </a:r>
            <a:endParaRPr sz="1700" b="1" dirty="0">
              <a:solidFill>
                <a:schemeClr val="dk1"/>
              </a:solidFill>
              <a:latin typeface="Franklin Gothic"/>
              <a:ea typeface="Franklin Gothic"/>
              <a:cs typeface="Franklin Gothic"/>
              <a:sym typeface="Franklin Gothic"/>
            </a:endParaRPr>
          </a:p>
          <a:p>
            <a:pPr marL="457200" indent="-336550">
              <a:buClr>
                <a:schemeClr val="dk1"/>
              </a:buClr>
              <a:buSzPts val="1700"/>
              <a:buFont typeface="Franklin Gothic"/>
              <a:buAutoNum type="arabicPeriod"/>
            </a:pPr>
            <a:r>
              <a:rPr lang="en" sz="1700" dirty="0">
                <a:solidFill>
                  <a:schemeClr val="dk1"/>
                </a:solidFill>
                <a:latin typeface="Franklin Gothic"/>
                <a:ea typeface="Franklin Gothic"/>
                <a:cs typeface="Franklin Gothic"/>
                <a:sym typeface="Franklin Gothic"/>
              </a:rPr>
              <a:t>Which theoretical model from Session 1 is most impactful for you in your role?</a:t>
            </a:r>
            <a:br>
              <a:rPr lang="en" sz="1700" dirty="0">
                <a:solidFill>
                  <a:schemeClr val="dk1"/>
                </a:solidFill>
                <a:latin typeface="Franklin Gothic"/>
                <a:ea typeface="Franklin Gothic"/>
                <a:cs typeface="Franklin Gothic"/>
              </a:rPr>
            </a:br>
            <a:br>
              <a:rPr lang="en" sz="1700" dirty="0">
                <a:latin typeface="Franklin Gothic"/>
                <a:ea typeface="Franklin Gothic"/>
                <a:cs typeface="Franklin Gothic"/>
              </a:rPr>
            </a:br>
            <a:br>
              <a:rPr lang="en" sz="1700" dirty="0">
                <a:latin typeface="Franklin Gothic"/>
                <a:ea typeface="Franklin Gothic"/>
                <a:cs typeface="Franklin Gothic"/>
              </a:rPr>
            </a:br>
            <a:br>
              <a:rPr lang="en" sz="1700" dirty="0">
                <a:latin typeface="Franklin Gothic"/>
                <a:ea typeface="Franklin Gothic"/>
                <a:cs typeface="Franklin Gothic"/>
              </a:rPr>
            </a:br>
            <a:br>
              <a:rPr lang="en" sz="1700" dirty="0">
                <a:latin typeface="Franklin Gothic"/>
                <a:ea typeface="Franklin Gothic"/>
                <a:cs typeface="Franklin Gothic"/>
              </a:rPr>
            </a:br>
            <a:endParaRPr sz="1700" dirty="0">
              <a:solidFill>
                <a:schemeClr val="dk1"/>
              </a:solidFill>
              <a:latin typeface="Franklin Gothic"/>
              <a:ea typeface="Franklin Gothic"/>
              <a:cs typeface="Franklin Gothic"/>
              <a:sym typeface="Franklin Gothic"/>
            </a:endParaRPr>
          </a:p>
          <a:p>
            <a:pPr marL="457200" lvl="0" indent="0" algn="l" rtl="0">
              <a:spcBef>
                <a:spcPts val="0"/>
              </a:spcBef>
              <a:spcAft>
                <a:spcPts val="0"/>
              </a:spcAft>
              <a:buNone/>
            </a:pPr>
            <a:endParaRPr sz="1700" dirty="0">
              <a:solidFill>
                <a:schemeClr val="dk1"/>
              </a:solidFill>
              <a:latin typeface="Franklin Gothic"/>
              <a:ea typeface="Franklin Gothic"/>
              <a:cs typeface="Franklin Gothic"/>
              <a:sym typeface="Franklin Gothic"/>
            </a:endParaRPr>
          </a:p>
          <a:p>
            <a:pPr marL="120650">
              <a:buClr>
                <a:schemeClr val="dk1"/>
              </a:buClr>
              <a:buSzPts val="1700"/>
            </a:pPr>
            <a:r>
              <a:rPr lang="en" sz="1700" dirty="0">
                <a:solidFill>
                  <a:schemeClr val="dk1"/>
                </a:solidFill>
                <a:latin typeface="Franklin Gothic"/>
                <a:ea typeface="Franklin Gothic"/>
                <a:cs typeface="Franklin Gothic"/>
                <a:sym typeface="Franklin Gothic"/>
              </a:rPr>
              <a:t>2. Which multisyllabic words might you identify from the </a:t>
            </a:r>
            <a:r>
              <a:rPr lang="en" sz="1700" u="sng" dirty="0">
                <a:solidFill>
                  <a:schemeClr val="hlink"/>
                </a:solidFill>
                <a:latin typeface="Franklin Gothic"/>
                <a:ea typeface="Franklin Gothic"/>
                <a:cs typeface="Franklin Gothic"/>
                <a:sym typeface="Franklin Gothic"/>
                <a:hlinkClick r:id="rId3">
                  <a:extLst>
                    <a:ext uri="{A12FA001-AC4F-418D-AE19-62706E023703}">
                      <ahyp:hlinkClr xmlns:ahyp="http://schemas.microsoft.com/office/drawing/2018/hyperlinkcolor" val="tx"/>
                    </a:ext>
                  </a:extLst>
                </a:hlinkClick>
              </a:rPr>
              <a:t>“Benjamin O. Davis, Jr.”passage</a:t>
            </a:r>
            <a:r>
              <a:rPr lang="en" sz="1700" dirty="0">
                <a:solidFill>
                  <a:schemeClr val="dk1"/>
                </a:solidFill>
                <a:latin typeface="Franklin Gothic"/>
                <a:ea typeface="Franklin Gothic"/>
                <a:cs typeface="Franklin Gothic"/>
                <a:sym typeface="Franklin Gothic"/>
              </a:rPr>
              <a:t> that striving adolescent readers might need support with?</a:t>
            </a:r>
            <a:endParaRPr sz="1700" dirty="0">
              <a:solidFill>
                <a:schemeClr val="dk1"/>
              </a:solidFill>
              <a:latin typeface="Franklin Gothic"/>
              <a:ea typeface="Franklin Gothic"/>
              <a:cs typeface="Franklin Gothic"/>
            </a:endParaRPr>
          </a:p>
          <a:p>
            <a:pPr marL="0" lvl="0" indent="0" algn="l" rtl="0">
              <a:spcBef>
                <a:spcPts val="0"/>
              </a:spcBef>
              <a:spcAft>
                <a:spcPts val="0"/>
              </a:spcAft>
              <a:buNone/>
            </a:pPr>
            <a:endParaRPr sz="1700" dirty="0">
              <a:solidFill>
                <a:schemeClr val="dk1"/>
              </a:solidFill>
              <a:latin typeface="Franklin Gothic"/>
              <a:ea typeface="Franklin Gothic"/>
              <a:cs typeface="Franklin Gothic"/>
              <a:sym typeface="Franklin Gothic"/>
            </a:endParaRPr>
          </a:p>
          <a:p>
            <a:pPr marL="0" lvl="0" indent="0" algn="l" rtl="0">
              <a:spcBef>
                <a:spcPts val="0"/>
              </a:spcBef>
              <a:spcAft>
                <a:spcPts val="0"/>
              </a:spcAft>
              <a:buClr>
                <a:srgbClr val="000000"/>
              </a:buClr>
              <a:buSzPts val="1100"/>
              <a:buFont typeface="Arial"/>
              <a:buNone/>
            </a:pPr>
            <a:endParaRPr sz="2400" dirty="0">
              <a:latin typeface="Franklin Gothic"/>
              <a:ea typeface="Franklin Gothic"/>
              <a:cs typeface="Franklin Gothic"/>
              <a:sym typeface="Franklin Gothic"/>
            </a:endParaRPr>
          </a:p>
          <a:p>
            <a:pPr marL="0" lvl="0" indent="0" algn="l" rtl="0">
              <a:spcBef>
                <a:spcPts val="0"/>
              </a:spcBef>
              <a:spcAft>
                <a:spcPts val="0"/>
              </a:spcAft>
              <a:buNone/>
            </a:pPr>
            <a:endParaRPr sz="4000" b="1" dirty="0">
              <a:latin typeface="Franklin Gothic"/>
              <a:ea typeface="Franklin Gothic"/>
              <a:cs typeface="Franklin Gothic"/>
              <a:sym typeface="Franklin Gothic"/>
            </a:endParaRPr>
          </a:p>
        </p:txBody>
      </p:sp>
      <p:pic>
        <p:nvPicPr>
          <p:cNvPr id="2" name="Picture 1">
            <a:extLst>
              <a:ext uri="{FF2B5EF4-FFF2-40B4-BE49-F238E27FC236}">
                <a16:creationId xmlns:a16="http://schemas.microsoft.com/office/drawing/2014/main" id="{E44F50C4-8277-E937-06B2-C6AE46C424E4}"/>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637396" y="2065895"/>
            <a:ext cx="1553605" cy="1126782"/>
          </a:xfrm>
          <a:prstGeom prst="rect">
            <a:avLst/>
          </a:prstGeom>
        </p:spPr>
      </p:pic>
      <p:pic>
        <p:nvPicPr>
          <p:cNvPr id="3" name="Picture 2">
            <a:extLst>
              <a:ext uri="{FF2B5EF4-FFF2-40B4-BE49-F238E27FC236}">
                <a16:creationId xmlns:a16="http://schemas.microsoft.com/office/drawing/2014/main" id="{E630A2D7-E1EA-549B-23DE-1D760CC2B436}"/>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594668" y="2062034"/>
            <a:ext cx="1972190" cy="1128069"/>
          </a:xfrm>
          <a:prstGeom prst="rect">
            <a:avLst/>
          </a:prstGeom>
        </p:spPr>
      </p:pic>
      <p:pic>
        <p:nvPicPr>
          <p:cNvPr id="4" name="Picture 3">
            <a:extLst>
              <a:ext uri="{FF2B5EF4-FFF2-40B4-BE49-F238E27FC236}">
                <a16:creationId xmlns:a16="http://schemas.microsoft.com/office/drawing/2014/main" id="{CD68A3D6-BE8C-F480-EFEE-A1F37CD9B705}"/>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4336449" y="2135402"/>
            <a:ext cx="2463371" cy="995492"/>
          </a:xfrm>
          <a:prstGeom prst="rect">
            <a:avLst/>
          </a:prstGeom>
        </p:spPr>
      </p:pic>
      <p:pic>
        <p:nvPicPr>
          <p:cNvPr id="5" name="Picture 4">
            <a:extLst>
              <a:ext uri="{FF2B5EF4-FFF2-40B4-BE49-F238E27FC236}">
                <a16:creationId xmlns:a16="http://schemas.microsoft.com/office/drawing/2014/main" id="{766A22D9-A3F0-B029-7461-C5C146E1CF88}"/>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6919784" y="2123816"/>
            <a:ext cx="1918130" cy="100424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3" name="Google Shape;293;p44"/>
          <p:cNvSpPr txBox="1">
            <a:spLocks noGrp="1"/>
          </p:cNvSpPr>
          <p:nvPr>
            <p:ph type="title"/>
          </p:nvPr>
        </p:nvSpPr>
        <p:spPr>
          <a:prstGeom prst="rect">
            <a:avLst/>
          </a:prstGeom>
        </p:spPr>
        <p:txBody>
          <a:bodyPr spcFirstLastPara="1" wrap="square" lIns="0" tIns="0" rIns="0" bIns="91425" anchor="ctr" anchorCtr="0">
            <a:normAutofit/>
          </a:bodyPr>
          <a:lstStyle/>
          <a:p>
            <a:pPr marL="0" lvl="0" indent="0" algn="l" rtl="0">
              <a:spcBef>
                <a:spcPts val="0"/>
              </a:spcBef>
              <a:spcAft>
                <a:spcPts val="0"/>
              </a:spcAft>
              <a:buSzPct val="32565"/>
              <a:buNone/>
            </a:pPr>
            <a:r>
              <a:rPr lang="en" sz="3040" b="1">
                <a:latin typeface="Franklin Gothic"/>
                <a:ea typeface="Franklin Gothic"/>
                <a:cs typeface="Franklin Gothic"/>
                <a:sym typeface="Franklin Gothic"/>
              </a:rPr>
              <a:t>Multisyllabic Words Identified from the “Benjamin O. Davis” Passage:</a:t>
            </a:r>
            <a:endParaRPr sz="3040" b="1">
              <a:latin typeface="Franklin Gothic"/>
              <a:ea typeface="Franklin Gothic"/>
              <a:cs typeface="Franklin Gothic"/>
              <a:sym typeface="Franklin Gothic"/>
            </a:endParaRPr>
          </a:p>
        </p:txBody>
      </p:sp>
      <p:sp>
        <p:nvSpPr>
          <p:cNvPr id="4" name="Text Placeholder 3">
            <a:extLst>
              <a:ext uri="{FF2B5EF4-FFF2-40B4-BE49-F238E27FC236}">
                <a16:creationId xmlns:a16="http://schemas.microsoft.com/office/drawing/2014/main" id="{D47EAEA2-86DE-1C4E-4E6B-75DEFE921C78}"/>
              </a:ext>
            </a:extLst>
          </p:cNvPr>
          <p:cNvSpPr>
            <a:spLocks noGrp="1"/>
          </p:cNvSpPr>
          <p:nvPr>
            <p:ph type="body" idx="1"/>
          </p:nvPr>
        </p:nvSpPr>
        <p:spPr/>
        <p:txBody>
          <a:bodyPr/>
          <a:lstStyle/>
          <a:p>
            <a:pPr marL="139700" indent="0">
              <a:buNone/>
            </a:pPr>
            <a:r>
              <a:rPr lang="en-US" dirty="0"/>
              <a:t>List 5-6 words you identified as a group:</a:t>
            </a:r>
          </a:p>
          <a:p>
            <a:pPr marL="139700" indent="0">
              <a:buNone/>
            </a:pPr>
            <a:r>
              <a:rPr lang="en-US" dirty="0"/>
              <a:t>1.</a:t>
            </a:r>
          </a:p>
          <a:p>
            <a:pPr marL="139700" indent="0">
              <a:buNone/>
            </a:pPr>
            <a:r>
              <a:rPr lang="en-US"/>
              <a:t>2.</a:t>
            </a:r>
          </a:p>
          <a:p>
            <a:pPr marL="139700" indent="0">
              <a:buNone/>
            </a:pPr>
            <a:r>
              <a:rPr lang="en-US" dirty="0"/>
              <a:t>3.</a:t>
            </a:r>
          </a:p>
          <a:p>
            <a:pPr marL="139700" indent="0">
              <a:buNone/>
            </a:pPr>
            <a:r>
              <a:rPr lang="en-US" dirty="0"/>
              <a:t>4.</a:t>
            </a:r>
          </a:p>
          <a:p>
            <a:pPr marL="139700" indent="0">
              <a:buNone/>
            </a:pPr>
            <a:r>
              <a:rPr lang="en-US"/>
              <a:t>5.</a:t>
            </a:r>
          </a:p>
          <a:p>
            <a:pPr marL="139700" indent="0">
              <a:buNone/>
            </a:pPr>
            <a:r>
              <a:rPr lang="en-US" dirty="0"/>
              <a:t>6.</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45"/>
          <p:cNvSpPr txBox="1">
            <a:spLocks noGrp="1"/>
          </p:cNvSpPr>
          <p:nvPr>
            <p:ph type="title"/>
          </p:nvPr>
        </p:nvSpPr>
        <p:spPr>
          <a:xfrm>
            <a:off x="463600" y="2203750"/>
            <a:ext cx="5947800" cy="9942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sz="4400" b="1">
                <a:latin typeface="Franklin Gothic"/>
                <a:ea typeface="Franklin Gothic"/>
                <a:cs typeface="Franklin Gothic"/>
                <a:sym typeface="Franklin Gothic"/>
              </a:rPr>
              <a:t>Why are phonological awareness and phonics skills essential for developing readers?</a:t>
            </a:r>
            <a:endParaRPr sz="2400" b="1">
              <a:latin typeface="Franklin Gothic"/>
              <a:ea typeface="Franklin Gothic"/>
              <a:cs typeface="Franklin Gothic"/>
              <a:sym typeface="Franklin Gothic"/>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46"/>
          <p:cNvSpPr txBox="1">
            <a:spLocks noGrp="1"/>
          </p:cNvSpPr>
          <p:nvPr>
            <p:ph type="title"/>
          </p:nvPr>
        </p:nvSpPr>
        <p:spPr>
          <a:xfrm>
            <a:off x="183475" y="407650"/>
            <a:ext cx="4156500" cy="994200"/>
          </a:xfrm>
          <a:prstGeom prst="rect">
            <a:avLst/>
          </a:prstGeom>
        </p:spPr>
        <p:txBody>
          <a:bodyPr spcFirstLastPara="1" wrap="square" lIns="68575" tIns="34275" rIns="68575" bIns="34275" anchor="ctr" anchorCtr="0">
            <a:normAutofit/>
          </a:bodyPr>
          <a:lstStyle/>
          <a:p>
            <a:pPr marL="0" lvl="0" indent="0" algn="ctr" rtl="0">
              <a:spcBef>
                <a:spcPts val="0"/>
              </a:spcBef>
              <a:spcAft>
                <a:spcPts val="0"/>
              </a:spcAft>
              <a:buNone/>
            </a:pPr>
            <a:r>
              <a:rPr lang="en" sz="2900" b="1">
                <a:solidFill>
                  <a:srgbClr val="6AC398"/>
                </a:solidFill>
                <a:latin typeface="Franklin Gothic"/>
                <a:ea typeface="Franklin Gothic"/>
                <a:cs typeface="Franklin Gothic"/>
                <a:sym typeface="Franklin Gothic"/>
              </a:rPr>
              <a:t>Phonemic </a:t>
            </a:r>
            <a:endParaRPr sz="2900" b="1">
              <a:solidFill>
                <a:srgbClr val="6AC398"/>
              </a:solidFill>
              <a:latin typeface="Franklin Gothic"/>
              <a:ea typeface="Franklin Gothic"/>
              <a:cs typeface="Franklin Gothic"/>
              <a:sym typeface="Franklin Gothic"/>
            </a:endParaRPr>
          </a:p>
          <a:p>
            <a:pPr marL="0" lvl="0" indent="0" algn="ctr" rtl="0">
              <a:spcBef>
                <a:spcPts val="0"/>
              </a:spcBef>
              <a:spcAft>
                <a:spcPts val="0"/>
              </a:spcAft>
              <a:buNone/>
            </a:pPr>
            <a:r>
              <a:rPr lang="en" sz="2900" b="1">
                <a:solidFill>
                  <a:srgbClr val="6AC398"/>
                </a:solidFill>
                <a:latin typeface="Franklin Gothic"/>
                <a:ea typeface="Franklin Gothic"/>
                <a:cs typeface="Franklin Gothic"/>
                <a:sym typeface="Franklin Gothic"/>
              </a:rPr>
              <a:t>Awareness</a:t>
            </a:r>
            <a:r>
              <a:rPr lang="en" sz="2900" b="1">
                <a:latin typeface="Franklin Gothic"/>
                <a:ea typeface="Franklin Gothic"/>
                <a:cs typeface="Franklin Gothic"/>
                <a:sym typeface="Franklin Gothic"/>
              </a:rPr>
              <a:t> </a:t>
            </a:r>
            <a:endParaRPr b="1">
              <a:latin typeface="Franklin Gothic"/>
              <a:ea typeface="Franklin Gothic"/>
              <a:cs typeface="Franklin Gothic"/>
              <a:sym typeface="Franklin Gothic"/>
            </a:endParaRPr>
          </a:p>
        </p:txBody>
      </p:sp>
      <p:cxnSp>
        <p:nvCxnSpPr>
          <p:cNvPr id="306" name="Google Shape;306;p46">
            <a:extLst>
              <a:ext uri="{C183D7F6-B498-43B3-948B-1728B52AA6E4}">
                <adec:decorative xmlns:adec="http://schemas.microsoft.com/office/drawing/2017/decorative" val="1"/>
              </a:ext>
            </a:extLst>
          </p:cNvPr>
          <p:cNvCxnSpPr>
            <a:endCxn id="307" idx="2"/>
          </p:cNvCxnSpPr>
          <p:nvPr/>
        </p:nvCxnSpPr>
        <p:spPr>
          <a:xfrm flipH="1">
            <a:off x="4490200" y="267900"/>
            <a:ext cx="2700" cy="3417900"/>
          </a:xfrm>
          <a:prstGeom prst="straightConnector1">
            <a:avLst/>
          </a:prstGeom>
          <a:noFill/>
          <a:ln w="9525" cap="flat" cmpd="sng">
            <a:solidFill>
              <a:schemeClr val="dk2"/>
            </a:solidFill>
            <a:prstDash val="solid"/>
            <a:round/>
            <a:headEnd type="none" w="med" len="med"/>
            <a:tailEnd type="none" w="med" len="med"/>
          </a:ln>
        </p:spPr>
      </p:cxnSp>
      <p:sp>
        <p:nvSpPr>
          <p:cNvPr id="308" name="Google Shape;308;p46"/>
          <p:cNvSpPr txBox="1">
            <a:spLocks noGrp="1"/>
          </p:cNvSpPr>
          <p:nvPr>
            <p:ph type="title"/>
          </p:nvPr>
        </p:nvSpPr>
        <p:spPr>
          <a:xfrm>
            <a:off x="4696700" y="407650"/>
            <a:ext cx="4156500" cy="994200"/>
          </a:xfrm>
          <a:prstGeom prst="rect">
            <a:avLst/>
          </a:prstGeom>
        </p:spPr>
        <p:txBody>
          <a:bodyPr spcFirstLastPara="1" wrap="square" lIns="68575" tIns="34275" rIns="68575" bIns="34275" anchor="ctr" anchorCtr="0">
            <a:normAutofit/>
          </a:bodyPr>
          <a:lstStyle/>
          <a:p>
            <a:pPr marL="0" lvl="0" indent="0" algn="ctr" rtl="0">
              <a:spcBef>
                <a:spcPts val="0"/>
              </a:spcBef>
              <a:spcAft>
                <a:spcPts val="0"/>
              </a:spcAft>
              <a:buNone/>
            </a:pPr>
            <a:r>
              <a:rPr lang="en" sz="2900" b="1">
                <a:solidFill>
                  <a:srgbClr val="6AC398"/>
                </a:solidFill>
                <a:latin typeface="Franklin Gothic"/>
                <a:ea typeface="Franklin Gothic"/>
                <a:cs typeface="Franklin Gothic"/>
                <a:sym typeface="Franklin Gothic"/>
              </a:rPr>
              <a:t>Phonics</a:t>
            </a:r>
            <a:endParaRPr b="1">
              <a:latin typeface="Franklin Gothic"/>
              <a:ea typeface="Franklin Gothic"/>
              <a:cs typeface="Franklin Gothic"/>
              <a:sym typeface="Franklin Gothic"/>
            </a:endParaRPr>
          </a:p>
        </p:txBody>
      </p:sp>
      <p:pic>
        <p:nvPicPr>
          <p:cNvPr id="309" name="Google Shape;309;p46" descr="An illustration of an ear&#10;"/>
          <p:cNvPicPr preferRelativeResize="0"/>
          <p:nvPr/>
        </p:nvPicPr>
        <p:blipFill>
          <a:blip r:embed="rId3">
            <a:alphaModFix/>
          </a:blip>
          <a:stretch>
            <a:fillRect/>
          </a:stretch>
        </p:blipFill>
        <p:spPr>
          <a:xfrm>
            <a:off x="1679350" y="1836975"/>
            <a:ext cx="1057599" cy="1599677"/>
          </a:xfrm>
          <a:prstGeom prst="rect">
            <a:avLst/>
          </a:prstGeom>
          <a:noFill/>
          <a:ln>
            <a:noFill/>
          </a:ln>
        </p:spPr>
      </p:pic>
      <p:pic>
        <p:nvPicPr>
          <p:cNvPr id="310" name="Google Shape;310;p46" descr="an illustration of eyes to indicate the relationship between phonics and perception of letters either in print or braille"/>
          <p:cNvPicPr preferRelativeResize="0"/>
          <p:nvPr/>
        </p:nvPicPr>
        <p:blipFill>
          <a:blip r:embed="rId4">
            <a:alphaModFix/>
          </a:blip>
          <a:stretch>
            <a:fillRect/>
          </a:stretch>
        </p:blipFill>
        <p:spPr>
          <a:xfrm>
            <a:off x="5993618" y="1974685"/>
            <a:ext cx="1875925" cy="10432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47">
            <a:extLst>
              <a:ext uri="{C183D7F6-B498-43B3-948B-1728B52AA6E4}">
                <adec:decorative xmlns:adec="http://schemas.microsoft.com/office/drawing/2017/decorative" val="1"/>
              </a:ext>
            </a:extLst>
          </p:cNvPr>
          <p:cNvSpPr txBox="1">
            <a:spLocks noGrp="1"/>
          </p:cNvSpPr>
          <p:nvPr>
            <p:ph type="title"/>
          </p:nvPr>
        </p:nvSpPr>
        <p:spPr>
          <a:xfrm>
            <a:off x="1257450" y="572691"/>
            <a:ext cx="7756800" cy="25557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SzPts val="990"/>
              <a:buNone/>
            </a:pPr>
            <a:r>
              <a:rPr lang="en" sz="2050" b="1" dirty="0">
                <a:solidFill>
                  <a:srgbClr val="6AC398"/>
                </a:solidFill>
                <a:latin typeface="Franklin Gothic"/>
                <a:ea typeface="Franklin Gothic"/>
                <a:cs typeface="Franklin Gothic"/>
                <a:sym typeface="Franklin Gothic"/>
              </a:rPr>
              <a:t>Phonological awareness: </a:t>
            </a:r>
            <a:r>
              <a:rPr lang="en" sz="2050" b="1" dirty="0">
                <a:latin typeface="Franklin Gothic"/>
                <a:ea typeface="Franklin Gothic"/>
                <a:cs typeface="Franklin Gothic"/>
                <a:sym typeface="Franklin Gothic"/>
              </a:rPr>
              <a:t>The conscious awareness of </a:t>
            </a:r>
            <a:r>
              <a:rPr lang="en" sz="2050" b="1" i="1" dirty="0">
                <a:latin typeface="Franklin Gothic"/>
                <a:ea typeface="Franklin Gothic"/>
                <a:cs typeface="Franklin Gothic"/>
                <a:sym typeface="Franklin Gothic"/>
              </a:rPr>
              <a:t>all</a:t>
            </a:r>
            <a:r>
              <a:rPr lang="en" sz="2050" b="1" dirty="0">
                <a:latin typeface="Franklin Gothic"/>
                <a:ea typeface="Franklin Gothic"/>
                <a:cs typeface="Franklin Gothic"/>
                <a:sym typeface="Franklin Gothic"/>
              </a:rPr>
              <a:t> levels of the speech sound system, including word boundaries, stress patterns, syllables, onset-rime units and phonemes. </a:t>
            </a:r>
            <a:endParaRPr sz="2050" b="1" dirty="0">
              <a:latin typeface="Franklin Gothic"/>
              <a:ea typeface="Franklin Gothic"/>
              <a:cs typeface="Franklin Gothic"/>
              <a:sym typeface="Franklin Gothic"/>
            </a:endParaRPr>
          </a:p>
          <a:p>
            <a:pPr marL="2514600" lvl="0" indent="-330200" algn="l" rtl="0">
              <a:lnSpc>
                <a:spcPct val="100000"/>
              </a:lnSpc>
              <a:spcBef>
                <a:spcPts val="0"/>
              </a:spcBef>
              <a:spcAft>
                <a:spcPts val="0"/>
              </a:spcAft>
              <a:buClr>
                <a:srgbClr val="102649"/>
              </a:buClr>
              <a:buSzPts val="1600"/>
              <a:buFont typeface="Franklin Gothic"/>
              <a:buChar char="●"/>
            </a:pPr>
            <a:r>
              <a:rPr lang="en" sz="1600" dirty="0">
                <a:solidFill>
                  <a:srgbClr val="102649"/>
                </a:solidFill>
                <a:latin typeface="Franklin Gothic"/>
                <a:ea typeface="Franklin Gothic"/>
                <a:cs typeface="Franklin Gothic"/>
                <a:sym typeface="Franklin Gothic"/>
              </a:rPr>
              <a:t>Rhyming </a:t>
            </a:r>
            <a:endParaRPr sz="1600" dirty="0">
              <a:solidFill>
                <a:srgbClr val="102649"/>
              </a:solidFill>
              <a:latin typeface="Franklin Gothic"/>
              <a:ea typeface="Franklin Gothic"/>
              <a:cs typeface="Franklin Gothic"/>
              <a:sym typeface="Franklin Gothic"/>
            </a:endParaRPr>
          </a:p>
          <a:p>
            <a:pPr marL="2514600" lvl="0" indent="-330200" algn="l" rtl="0">
              <a:lnSpc>
                <a:spcPct val="100000"/>
              </a:lnSpc>
              <a:spcBef>
                <a:spcPts val="0"/>
              </a:spcBef>
              <a:spcAft>
                <a:spcPts val="0"/>
              </a:spcAft>
              <a:buClr>
                <a:srgbClr val="102649"/>
              </a:buClr>
              <a:buSzPts val="1600"/>
              <a:buFont typeface="Franklin Gothic"/>
              <a:buChar char="●"/>
            </a:pPr>
            <a:r>
              <a:rPr lang="en" sz="1600" dirty="0">
                <a:solidFill>
                  <a:srgbClr val="102649"/>
                </a:solidFill>
                <a:latin typeface="Franklin Gothic"/>
                <a:ea typeface="Franklin Gothic"/>
                <a:cs typeface="Franklin Gothic"/>
                <a:sym typeface="Franklin Gothic"/>
              </a:rPr>
              <a:t>Counting syllables</a:t>
            </a:r>
            <a:endParaRPr sz="1600" dirty="0">
              <a:solidFill>
                <a:srgbClr val="102649"/>
              </a:solidFill>
              <a:latin typeface="Franklin Gothic"/>
              <a:ea typeface="Franklin Gothic"/>
              <a:cs typeface="Franklin Gothic"/>
              <a:sym typeface="Franklin Gothic"/>
            </a:endParaRPr>
          </a:p>
          <a:p>
            <a:pPr marL="2514600" lvl="0" indent="-330200" algn="l" rtl="0">
              <a:lnSpc>
                <a:spcPct val="100000"/>
              </a:lnSpc>
              <a:spcBef>
                <a:spcPts val="0"/>
              </a:spcBef>
              <a:spcAft>
                <a:spcPts val="0"/>
              </a:spcAft>
              <a:buClr>
                <a:srgbClr val="102649"/>
              </a:buClr>
              <a:buSzPts val="1600"/>
              <a:buFont typeface="Franklin Gothic"/>
              <a:buChar char="●"/>
            </a:pPr>
            <a:r>
              <a:rPr lang="en" sz="1600" dirty="0">
                <a:solidFill>
                  <a:srgbClr val="102649"/>
                </a:solidFill>
                <a:latin typeface="Franklin Gothic"/>
                <a:ea typeface="Franklin Gothic"/>
                <a:cs typeface="Franklin Gothic"/>
                <a:sym typeface="Franklin Gothic"/>
              </a:rPr>
              <a:t>Phonemic Awareness</a:t>
            </a:r>
            <a:endParaRPr sz="1600" dirty="0">
              <a:solidFill>
                <a:srgbClr val="102649"/>
              </a:solidFill>
              <a:latin typeface="Franklin Gothic"/>
              <a:ea typeface="Franklin Gothic"/>
              <a:cs typeface="Franklin Gothic"/>
              <a:sym typeface="Franklin Gothic"/>
            </a:endParaRPr>
          </a:p>
          <a:p>
            <a:pPr marL="0" lvl="0" indent="0" algn="l" rtl="0">
              <a:lnSpc>
                <a:spcPct val="100000"/>
              </a:lnSpc>
              <a:spcBef>
                <a:spcPts val="0"/>
              </a:spcBef>
              <a:spcAft>
                <a:spcPts val="0"/>
              </a:spcAft>
              <a:buNone/>
            </a:pPr>
            <a:endParaRPr sz="1600" dirty="0">
              <a:solidFill>
                <a:srgbClr val="102649"/>
              </a:solidFill>
              <a:latin typeface="Franklin Gothic"/>
              <a:ea typeface="Franklin Gothic"/>
              <a:cs typeface="Franklin Gothic"/>
              <a:sym typeface="Franklin Gothic"/>
            </a:endParaRPr>
          </a:p>
          <a:p>
            <a:pPr marL="0" lvl="0" indent="0" algn="l" rtl="0">
              <a:lnSpc>
                <a:spcPct val="100000"/>
              </a:lnSpc>
              <a:spcBef>
                <a:spcPts val="0"/>
              </a:spcBef>
              <a:spcAft>
                <a:spcPts val="0"/>
              </a:spcAft>
              <a:buNone/>
            </a:pPr>
            <a:endParaRPr sz="1600" dirty="0">
              <a:solidFill>
                <a:srgbClr val="102649"/>
              </a:solidFill>
              <a:latin typeface="Franklin Gothic"/>
              <a:ea typeface="Franklin Gothic"/>
              <a:cs typeface="Franklin Gothic"/>
              <a:sym typeface="Franklin Gothic"/>
            </a:endParaRPr>
          </a:p>
          <a:p>
            <a:pPr marL="0" lvl="0" indent="0" algn="l" rtl="0">
              <a:spcBef>
                <a:spcPts val="0"/>
              </a:spcBef>
              <a:spcAft>
                <a:spcPts val="0"/>
              </a:spcAft>
              <a:buSzPts val="990"/>
              <a:buNone/>
            </a:pPr>
            <a:r>
              <a:rPr lang="en" sz="2050" b="1" dirty="0">
                <a:solidFill>
                  <a:srgbClr val="6AC398"/>
                </a:solidFill>
                <a:latin typeface="Franklin Gothic"/>
                <a:ea typeface="Franklin Gothic"/>
                <a:cs typeface="Franklin Gothic"/>
                <a:sym typeface="Franklin Gothic"/>
              </a:rPr>
              <a:t>Phonemic awareness:</a:t>
            </a:r>
            <a:r>
              <a:rPr lang="en" sz="2050" b="1" dirty="0">
                <a:latin typeface="Franklin Gothic"/>
                <a:ea typeface="Franklin Gothic"/>
                <a:cs typeface="Franklin Gothic"/>
                <a:sym typeface="Franklin Gothic"/>
              </a:rPr>
              <a:t> The ability to distinguish, produce, remember and manipulate spoken words' individual sounds (phonemes). </a:t>
            </a:r>
            <a:endParaRPr sz="2050" b="1" dirty="0">
              <a:latin typeface="Franklin Gothic"/>
              <a:ea typeface="Franklin Gothic"/>
              <a:cs typeface="Franklin Gothic"/>
              <a:sym typeface="Franklin Gothic"/>
            </a:endParaRPr>
          </a:p>
          <a:p>
            <a:pPr marL="0" lvl="0" indent="0" algn="l" rtl="0">
              <a:spcBef>
                <a:spcPts val="0"/>
              </a:spcBef>
              <a:spcAft>
                <a:spcPts val="0"/>
              </a:spcAft>
              <a:buSzPts val="990"/>
              <a:buNone/>
            </a:pPr>
            <a:endParaRPr sz="2050" b="1" dirty="0">
              <a:latin typeface="Franklin Gothic"/>
              <a:ea typeface="Franklin Gothic"/>
              <a:cs typeface="Franklin Gothic"/>
              <a:sym typeface="Franklin Gothic"/>
            </a:endParaRPr>
          </a:p>
        </p:txBody>
      </p:sp>
      <p:sp>
        <p:nvSpPr>
          <p:cNvPr id="317" name="Google Shape;317;p47">
            <a:extLst>
              <a:ext uri="{C183D7F6-B498-43B3-948B-1728B52AA6E4}">
                <adec:decorative xmlns:adec="http://schemas.microsoft.com/office/drawing/2017/decorative" val="1"/>
              </a:ext>
            </a:extLst>
          </p:cNvPr>
          <p:cNvSpPr txBox="1"/>
          <p:nvPr/>
        </p:nvSpPr>
        <p:spPr>
          <a:xfrm>
            <a:off x="3308400" y="2859891"/>
            <a:ext cx="5755500" cy="1519500"/>
          </a:xfrm>
          <a:prstGeom prst="rect">
            <a:avLst/>
          </a:prstGeom>
          <a:noFill/>
          <a:ln>
            <a:noFill/>
          </a:ln>
        </p:spPr>
        <p:txBody>
          <a:bodyPr spcFirstLastPara="1" wrap="square" lIns="91425" tIns="91425" rIns="91425" bIns="91425" anchor="t" anchorCtr="0">
            <a:noAutofit/>
          </a:bodyPr>
          <a:lstStyle/>
          <a:p>
            <a:pPr marL="457200" lvl="0" indent="-330200" algn="l" rtl="0">
              <a:spcBef>
                <a:spcPts val="0"/>
              </a:spcBef>
              <a:spcAft>
                <a:spcPts val="0"/>
              </a:spcAft>
              <a:buClr>
                <a:srgbClr val="102649"/>
              </a:buClr>
              <a:buSzPts val="1600"/>
              <a:buFont typeface="Franklin Gothic"/>
              <a:buChar char="●"/>
            </a:pPr>
            <a:r>
              <a:rPr lang="en" sz="1600">
                <a:solidFill>
                  <a:srgbClr val="102649"/>
                </a:solidFill>
                <a:latin typeface="Franklin Gothic"/>
                <a:ea typeface="Franklin Gothic"/>
                <a:cs typeface="Franklin Gothic"/>
                <a:sym typeface="Franklin Gothic"/>
              </a:rPr>
              <a:t>Isolating phonemes, or sounds, in words</a:t>
            </a:r>
            <a:endParaRPr sz="1600">
              <a:solidFill>
                <a:srgbClr val="102649"/>
              </a:solidFill>
              <a:latin typeface="Franklin Gothic"/>
              <a:ea typeface="Franklin Gothic"/>
              <a:cs typeface="Franklin Gothic"/>
              <a:sym typeface="Franklin Gothic"/>
            </a:endParaRPr>
          </a:p>
          <a:p>
            <a:pPr marL="457200" lvl="0" indent="-330200" algn="l" rtl="0">
              <a:spcBef>
                <a:spcPts val="0"/>
              </a:spcBef>
              <a:spcAft>
                <a:spcPts val="0"/>
              </a:spcAft>
              <a:buClr>
                <a:srgbClr val="102649"/>
              </a:buClr>
              <a:buSzPts val="1600"/>
              <a:buFont typeface="Franklin Gothic"/>
              <a:buChar char="●"/>
            </a:pPr>
            <a:r>
              <a:rPr lang="en" sz="1600">
                <a:solidFill>
                  <a:srgbClr val="102649"/>
                </a:solidFill>
                <a:latin typeface="Franklin Gothic"/>
                <a:ea typeface="Franklin Gothic"/>
                <a:cs typeface="Franklin Gothic"/>
                <a:sym typeface="Franklin Gothic"/>
              </a:rPr>
              <a:t>Phonemic segmentation and blending </a:t>
            </a:r>
            <a:endParaRPr sz="1600">
              <a:solidFill>
                <a:srgbClr val="102649"/>
              </a:solidFill>
              <a:latin typeface="Franklin Gothic"/>
              <a:ea typeface="Franklin Gothic"/>
              <a:cs typeface="Franklin Gothic"/>
              <a:sym typeface="Franklin Gothic"/>
            </a:endParaRPr>
          </a:p>
          <a:p>
            <a:pPr marL="457200" lvl="0" indent="0" algn="l" rtl="0">
              <a:spcBef>
                <a:spcPts val="0"/>
              </a:spcBef>
              <a:spcAft>
                <a:spcPts val="0"/>
              </a:spcAft>
              <a:buNone/>
            </a:pPr>
            <a:r>
              <a:rPr lang="en" sz="1600">
                <a:solidFill>
                  <a:srgbClr val="102649"/>
                </a:solidFill>
                <a:latin typeface="Franklin Gothic"/>
                <a:ea typeface="Franklin Gothic"/>
                <a:cs typeface="Franklin Gothic"/>
                <a:sym typeface="Franklin Gothic"/>
              </a:rPr>
              <a:t>(breaking words into sounds and putting them back together)</a:t>
            </a:r>
            <a:endParaRPr sz="1600">
              <a:solidFill>
                <a:srgbClr val="102649"/>
              </a:solidFill>
              <a:latin typeface="Franklin Gothic"/>
              <a:ea typeface="Franklin Gothic"/>
              <a:cs typeface="Franklin Gothic"/>
              <a:sym typeface="Franklin Gothic"/>
            </a:endParaRPr>
          </a:p>
          <a:p>
            <a:pPr marL="457200" lvl="0" indent="-330200" algn="l" rtl="0">
              <a:spcBef>
                <a:spcPts val="0"/>
              </a:spcBef>
              <a:spcAft>
                <a:spcPts val="0"/>
              </a:spcAft>
              <a:buClr>
                <a:srgbClr val="102649"/>
              </a:buClr>
              <a:buSzPts val="1600"/>
              <a:buFont typeface="Franklin Gothic"/>
              <a:buChar char="●"/>
            </a:pPr>
            <a:r>
              <a:rPr lang="en" sz="1600">
                <a:solidFill>
                  <a:srgbClr val="102649"/>
                </a:solidFill>
                <a:latin typeface="Franklin Gothic"/>
                <a:ea typeface="Franklin Gothic"/>
                <a:cs typeface="Franklin Gothic"/>
                <a:sym typeface="Franklin Gothic"/>
              </a:rPr>
              <a:t>Deletion, addition, and substitution of phonemes in words</a:t>
            </a:r>
            <a:endParaRPr sz="1600">
              <a:solidFill>
                <a:srgbClr val="102649"/>
              </a:solidFill>
              <a:latin typeface="Franklin Gothic"/>
              <a:ea typeface="Franklin Gothic"/>
              <a:cs typeface="Franklin Gothic"/>
              <a:sym typeface="Franklin Gothic"/>
            </a:endParaRPr>
          </a:p>
          <a:p>
            <a:pPr marL="457200" lvl="0" indent="0" algn="l" rtl="0">
              <a:spcBef>
                <a:spcPts val="0"/>
              </a:spcBef>
              <a:spcAft>
                <a:spcPts val="0"/>
              </a:spcAft>
              <a:buNone/>
            </a:pPr>
            <a:endParaRPr sz="1600">
              <a:solidFill>
                <a:srgbClr val="102649"/>
              </a:solidFill>
              <a:latin typeface="Franklin Gothic"/>
              <a:ea typeface="Franklin Gothic"/>
              <a:cs typeface="Franklin Gothic"/>
              <a:sym typeface="Franklin Gothic"/>
            </a:endParaRPr>
          </a:p>
        </p:txBody>
      </p:sp>
      <p:pic>
        <p:nvPicPr>
          <p:cNvPr id="318" name="Google Shape;318;p47">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216825" y="385691"/>
            <a:ext cx="657299" cy="994202"/>
          </a:xfrm>
          <a:prstGeom prst="rect">
            <a:avLst/>
          </a:prstGeom>
          <a:noFill/>
          <a:ln>
            <a:noFill/>
          </a:ln>
        </p:spPr>
      </p:pic>
      <p:pic>
        <p:nvPicPr>
          <p:cNvPr id="319" name="Google Shape;319;p47">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216825" y="2030691"/>
            <a:ext cx="657299" cy="994202"/>
          </a:xfrm>
          <a:prstGeom prst="rect">
            <a:avLst/>
          </a:prstGeom>
          <a:noFill/>
          <a:ln>
            <a:noFill/>
          </a:ln>
        </p:spPr>
      </p:pic>
      <p:sp>
        <p:nvSpPr>
          <p:cNvPr id="321" name="Google Shape;321;p47">
            <a:extLst>
              <a:ext uri="{C183D7F6-B498-43B3-948B-1728B52AA6E4}">
                <adec:decorative xmlns:adec="http://schemas.microsoft.com/office/drawing/2017/decorative" val="1"/>
              </a:ext>
            </a:extLst>
          </p:cNvPr>
          <p:cNvSpPr/>
          <p:nvPr/>
        </p:nvSpPr>
        <p:spPr>
          <a:xfrm rot="-5400000" flipH="1">
            <a:off x="2672200" y="1357825"/>
            <a:ext cx="681900" cy="912900"/>
          </a:xfrm>
          <a:prstGeom prst="bentArrow">
            <a:avLst>
              <a:gd name="adj1" fmla="val 25000"/>
              <a:gd name="adj2" fmla="val 25000"/>
              <a:gd name="adj3" fmla="val 25000"/>
              <a:gd name="adj4" fmla="val 43750"/>
            </a:avLst>
          </a:prstGeom>
          <a:solidFill>
            <a:srgbClr val="5C969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ibre Franklin"/>
              <a:ea typeface="Libre Franklin"/>
              <a:cs typeface="Libre Franklin"/>
              <a:sym typeface="Libre Franklin"/>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48"/>
          <p:cNvSpPr txBox="1">
            <a:spLocks noGrp="1"/>
          </p:cNvSpPr>
          <p:nvPr>
            <p:ph type="title"/>
          </p:nvPr>
        </p:nvSpPr>
        <p:spPr>
          <a:xfrm>
            <a:off x="129900" y="185675"/>
            <a:ext cx="8884200" cy="15213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SzPts val="990"/>
              <a:buNone/>
            </a:pPr>
            <a:r>
              <a:rPr lang="en" sz="2110" b="1" dirty="0">
                <a:solidFill>
                  <a:srgbClr val="6AC398"/>
                </a:solidFill>
                <a:latin typeface="Franklin Gothic"/>
                <a:ea typeface="Franklin Gothic"/>
                <a:cs typeface="Franklin Gothic"/>
                <a:sym typeface="Franklin Gothic"/>
              </a:rPr>
              <a:t>Phonics:</a:t>
            </a:r>
            <a:r>
              <a:rPr lang="en" sz="2110" b="1" dirty="0">
                <a:latin typeface="Franklin Gothic"/>
                <a:ea typeface="Franklin Gothic"/>
                <a:cs typeface="Franklin Gothic"/>
                <a:sym typeface="Franklin Gothic"/>
              </a:rPr>
              <a:t> </a:t>
            </a:r>
            <a:r>
              <a:rPr lang="en" sz="2065" b="1" dirty="0">
                <a:highlight>
                  <a:srgbClr val="FFFFFF"/>
                </a:highlight>
                <a:latin typeface="Franklin Gothic"/>
                <a:ea typeface="Franklin Gothic"/>
                <a:cs typeface="Franklin Gothic"/>
                <a:sym typeface="Franklin Gothic"/>
              </a:rPr>
              <a:t>Knowledge of the predictable correspondences between phonemes and graphemes (the letters or letter combinations representing phonemes) and correspondences between larger blocks of letters and syllables or meaningful word parts (morphemes). </a:t>
            </a:r>
            <a:endParaRPr sz="2065" b="1" dirty="0">
              <a:highlight>
                <a:srgbClr val="FFC000"/>
              </a:highlight>
              <a:latin typeface="Franklin Gothic"/>
              <a:ea typeface="Franklin Gothic"/>
              <a:cs typeface="Franklin Gothic"/>
              <a:sym typeface="Franklin Gothic"/>
            </a:endParaRPr>
          </a:p>
        </p:txBody>
      </p:sp>
      <p:pic>
        <p:nvPicPr>
          <p:cNvPr id="327" name="Google Shape;327;p48" descr="an illustration of eyes to indicate the relationship between phonics and perception of letters either in print or braille"/>
          <p:cNvPicPr preferRelativeResize="0"/>
          <p:nvPr/>
        </p:nvPicPr>
        <p:blipFill>
          <a:blip r:embed="rId3">
            <a:alphaModFix/>
          </a:blip>
          <a:stretch>
            <a:fillRect/>
          </a:stretch>
        </p:blipFill>
        <p:spPr>
          <a:xfrm>
            <a:off x="298271" y="2608598"/>
            <a:ext cx="1212150" cy="674075"/>
          </a:xfrm>
          <a:prstGeom prst="rect">
            <a:avLst/>
          </a:prstGeom>
          <a:noFill/>
          <a:ln>
            <a:noFill/>
          </a:ln>
        </p:spPr>
      </p:pic>
      <p:graphicFrame>
        <p:nvGraphicFramePr>
          <p:cNvPr id="328" name="Google Shape;328;p48"/>
          <p:cNvGraphicFramePr/>
          <p:nvPr>
            <p:extLst>
              <p:ext uri="{D42A27DB-BD31-4B8C-83A1-F6EECF244321}">
                <p14:modId xmlns:p14="http://schemas.microsoft.com/office/powerpoint/2010/main" val="226662588"/>
              </p:ext>
            </p:extLst>
          </p:nvPr>
        </p:nvGraphicFramePr>
        <p:xfrm>
          <a:off x="1825075" y="1757000"/>
          <a:ext cx="7049200" cy="2377290"/>
        </p:xfrm>
        <a:graphic>
          <a:graphicData uri="http://schemas.openxmlformats.org/drawingml/2006/table">
            <a:tbl>
              <a:tblPr firstRow="1">
                <a:noFill/>
                <a:tableStyleId>{51E613B4-1EDA-484A-9A2B-7EC8E4D1B31D}</a:tableStyleId>
              </a:tblPr>
              <a:tblGrid>
                <a:gridCol w="2055650">
                  <a:extLst>
                    <a:ext uri="{9D8B030D-6E8A-4147-A177-3AD203B41FA5}">
                      <a16:colId xmlns:a16="http://schemas.microsoft.com/office/drawing/2014/main" val="20000"/>
                    </a:ext>
                  </a:extLst>
                </a:gridCol>
                <a:gridCol w="1819225">
                  <a:extLst>
                    <a:ext uri="{9D8B030D-6E8A-4147-A177-3AD203B41FA5}">
                      <a16:colId xmlns:a16="http://schemas.microsoft.com/office/drawing/2014/main" val="20001"/>
                    </a:ext>
                  </a:extLst>
                </a:gridCol>
                <a:gridCol w="3174325">
                  <a:extLst>
                    <a:ext uri="{9D8B030D-6E8A-4147-A177-3AD203B41FA5}">
                      <a16:colId xmlns:a16="http://schemas.microsoft.com/office/drawing/2014/main" val="20002"/>
                    </a:ext>
                  </a:extLst>
                </a:gridCol>
              </a:tblGrid>
              <a:tr h="337825">
                <a:tc>
                  <a:txBody>
                    <a:bodyPr/>
                    <a:lstStyle/>
                    <a:p>
                      <a:pPr marL="0" lvl="0" indent="0" algn="l" rtl="0">
                        <a:spcBef>
                          <a:spcPts val="0"/>
                        </a:spcBef>
                        <a:spcAft>
                          <a:spcPts val="0"/>
                        </a:spcAft>
                        <a:buNone/>
                      </a:pPr>
                      <a:r>
                        <a:rPr lang="en-US" sz="1200" dirty="0">
                          <a:latin typeface="Franklin Gothic"/>
                          <a:ea typeface="Franklin Gothic"/>
                          <a:cs typeface="Franklin Gothic"/>
                          <a:sym typeface="Franklin Gothic"/>
                        </a:rPr>
                        <a:t>Language Component</a:t>
                      </a:r>
                      <a:endParaRPr sz="1200" dirty="0">
                        <a:latin typeface="Franklin Gothic"/>
                        <a:ea typeface="Franklin Gothic"/>
                        <a:cs typeface="Franklin Gothic"/>
                        <a:sym typeface="Franklin Gothic"/>
                      </a:endParaRPr>
                    </a:p>
                  </a:txBody>
                  <a:tcPr marL="91425" marR="91425" marT="91425" marB="91425">
                    <a:noFill/>
                  </a:tcPr>
                </a:tc>
                <a:tc>
                  <a:txBody>
                    <a:bodyPr/>
                    <a:lstStyle/>
                    <a:p>
                      <a:pPr marL="0" lvl="0" indent="0" algn="ctr" rtl="0">
                        <a:spcBef>
                          <a:spcPts val="0"/>
                        </a:spcBef>
                        <a:spcAft>
                          <a:spcPts val="0"/>
                        </a:spcAft>
                        <a:buNone/>
                      </a:pPr>
                      <a:r>
                        <a:rPr lang="en-US" sz="1200" dirty="0">
                          <a:latin typeface="Franklin Gothic"/>
                          <a:ea typeface="Franklin Gothic"/>
                          <a:cs typeface="Franklin Gothic"/>
                          <a:sym typeface="Franklin Gothic"/>
                        </a:rPr>
                        <a:t>Analysis</a:t>
                      </a:r>
                      <a:endParaRPr sz="1200" dirty="0">
                        <a:latin typeface="Franklin Gothic"/>
                        <a:ea typeface="Franklin Gothic"/>
                        <a:cs typeface="Franklin Gothic"/>
                        <a:sym typeface="Franklin Gothic"/>
                      </a:endParaRPr>
                    </a:p>
                  </a:txBody>
                  <a:tcPr marL="91425" marR="91425" marT="91425" marB="91425">
                    <a:noFill/>
                  </a:tcPr>
                </a:tc>
                <a:tc>
                  <a:txBody>
                    <a:bodyPr/>
                    <a:lstStyle/>
                    <a:p>
                      <a:pPr marL="0" lvl="0" indent="0" algn="l" rtl="0">
                        <a:spcBef>
                          <a:spcPts val="0"/>
                        </a:spcBef>
                        <a:spcAft>
                          <a:spcPts val="0"/>
                        </a:spcAft>
                        <a:buNone/>
                      </a:pPr>
                      <a:r>
                        <a:rPr lang="en-US" sz="1200" dirty="0">
                          <a:latin typeface="Franklin Gothic"/>
                          <a:ea typeface="Franklin Gothic"/>
                          <a:cs typeface="Franklin Gothic"/>
                          <a:sym typeface="Franklin Gothic"/>
                        </a:rPr>
                        <a:t>Component Definition</a:t>
                      </a:r>
                      <a:endParaRPr sz="1200" dirty="0">
                        <a:latin typeface="Franklin Gothic"/>
                        <a:ea typeface="Franklin Gothic"/>
                        <a:cs typeface="Franklin Gothic"/>
                        <a:sym typeface="Franklin Gothic"/>
                      </a:endParaRPr>
                    </a:p>
                  </a:txBody>
                  <a:tcPr marL="91425" marR="91425" marT="91425" marB="91425">
                    <a:noFill/>
                  </a:tcPr>
                </a:tc>
                <a:extLst>
                  <a:ext uri="{0D108BD9-81ED-4DB2-BD59-A6C34878D82A}">
                    <a16:rowId xmlns:a16="http://schemas.microsoft.com/office/drawing/2014/main" val="110174256"/>
                  </a:ext>
                </a:extLst>
              </a:tr>
              <a:tr h="337825">
                <a:tc>
                  <a:txBody>
                    <a:bodyPr/>
                    <a:lstStyle/>
                    <a:p>
                      <a:pPr marL="0" lvl="0" indent="0" algn="l" rtl="0">
                        <a:spcBef>
                          <a:spcPts val="0"/>
                        </a:spcBef>
                        <a:spcAft>
                          <a:spcPts val="0"/>
                        </a:spcAft>
                        <a:buNone/>
                      </a:pPr>
                      <a:r>
                        <a:rPr lang="en" sz="1200" dirty="0">
                          <a:latin typeface="Franklin Gothic"/>
                          <a:ea typeface="Franklin Gothic"/>
                          <a:cs typeface="Franklin Gothic"/>
                          <a:sym typeface="Franklin Gothic"/>
                        </a:rPr>
                        <a:t>Letters (11)</a:t>
                      </a:r>
                      <a:endParaRPr sz="1200" dirty="0">
                        <a:latin typeface="Franklin Gothic"/>
                        <a:ea typeface="Franklin Gothic"/>
                        <a:cs typeface="Franklin Gothic"/>
                        <a:sym typeface="Franklin Gothic"/>
                      </a:endParaRPr>
                    </a:p>
                  </a:txBody>
                  <a:tcPr marL="91425" marR="91425" marT="91425" marB="91425">
                    <a:solidFill>
                      <a:srgbClr val="FFC000"/>
                    </a:solidFill>
                  </a:tcPr>
                </a:tc>
                <a:tc>
                  <a:txBody>
                    <a:bodyPr/>
                    <a:lstStyle/>
                    <a:p>
                      <a:pPr marL="0" lvl="0" indent="0" algn="ctr" rtl="0">
                        <a:spcBef>
                          <a:spcPts val="0"/>
                        </a:spcBef>
                        <a:spcAft>
                          <a:spcPts val="0"/>
                        </a:spcAft>
                        <a:buNone/>
                      </a:pPr>
                      <a:r>
                        <a:rPr lang="en" sz="1200" dirty="0">
                          <a:latin typeface="Franklin Gothic"/>
                          <a:ea typeface="Franklin Gothic"/>
                          <a:cs typeface="Franklin Gothic"/>
                          <a:sym typeface="Franklin Gothic"/>
                        </a:rPr>
                        <a:t>u-n-r-e-a-c-h-a-b-l-e</a:t>
                      </a:r>
                      <a:endParaRPr sz="1200" dirty="0">
                        <a:latin typeface="Franklin Gothic"/>
                        <a:ea typeface="Franklin Gothic"/>
                        <a:cs typeface="Franklin Gothic"/>
                        <a:sym typeface="Franklin Gothic"/>
                      </a:endParaRPr>
                    </a:p>
                  </a:txBody>
                  <a:tcPr marL="91425" marR="91425" marT="91425" marB="91425">
                    <a:solidFill>
                      <a:srgbClr val="FFC000"/>
                    </a:solidFill>
                  </a:tcPr>
                </a:tc>
                <a:tc>
                  <a:txBody>
                    <a:bodyPr/>
                    <a:lstStyle/>
                    <a:p>
                      <a:pPr marL="0" lvl="0" indent="0" algn="l" rtl="0">
                        <a:spcBef>
                          <a:spcPts val="0"/>
                        </a:spcBef>
                        <a:spcAft>
                          <a:spcPts val="0"/>
                        </a:spcAft>
                        <a:buNone/>
                      </a:pPr>
                      <a:r>
                        <a:rPr lang="en" sz="1200" dirty="0">
                          <a:latin typeface="Franklin Gothic"/>
                          <a:ea typeface="Franklin Gothic"/>
                          <a:cs typeface="Franklin Gothic"/>
                          <a:sym typeface="Franklin Gothic"/>
                        </a:rPr>
                        <a:t>Single graphemes (a-z)</a:t>
                      </a:r>
                      <a:endParaRPr sz="1200" dirty="0">
                        <a:latin typeface="Franklin Gothic"/>
                        <a:ea typeface="Franklin Gothic"/>
                        <a:cs typeface="Franklin Gothic"/>
                        <a:sym typeface="Franklin Gothic"/>
                      </a:endParaRPr>
                    </a:p>
                  </a:txBody>
                  <a:tcPr marL="91425" marR="91425" marT="91425" marB="91425">
                    <a:solidFill>
                      <a:srgbClr val="FFC000"/>
                    </a:solidFill>
                  </a:tcPr>
                </a:tc>
                <a:extLst>
                  <a:ext uri="{0D108BD9-81ED-4DB2-BD59-A6C34878D82A}">
                    <a16:rowId xmlns:a16="http://schemas.microsoft.com/office/drawing/2014/main" val="10001"/>
                  </a:ext>
                </a:extLst>
              </a:tr>
              <a:tr h="513524">
                <a:tc>
                  <a:txBody>
                    <a:bodyPr/>
                    <a:lstStyle/>
                    <a:p>
                      <a:pPr marL="0" lvl="0" indent="0" algn="l" rtl="0">
                        <a:spcBef>
                          <a:spcPts val="0"/>
                        </a:spcBef>
                        <a:spcAft>
                          <a:spcPts val="0"/>
                        </a:spcAft>
                        <a:buNone/>
                      </a:pPr>
                      <a:r>
                        <a:rPr lang="en" sz="1200" dirty="0">
                          <a:latin typeface="Franklin Gothic"/>
                          <a:ea typeface="Franklin Gothic"/>
                          <a:cs typeface="Franklin Gothic"/>
                        </a:rPr>
                        <a:t>Graphemes/Phonemes (8)</a:t>
                      </a:r>
                      <a:endParaRPr sz="1200">
                        <a:latin typeface="Franklin Gothic"/>
                        <a:ea typeface="Franklin Gothic"/>
                        <a:cs typeface="Franklin Gothic"/>
                        <a:sym typeface="Franklin Gothic"/>
                      </a:endParaRPr>
                    </a:p>
                  </a:txBody>
                  <a:tcPr marL="91425" marR="91425" marT="91425" marB="91425">
                    <a:solidFill>
                      <a:srgbClr val="6AC398"/>
                    </a:solidFill>
                  </a:tcPr>
                </a:tc>
                <a:tc>
                  <a:txBody>
                    <a:bodyPr/>
                    <a:lstStyle/>
                    <a:p>
                      <a:pPr marL="0" lvl="0" indent="0" algn="ctr" rtl="0">
                        <a:spcBef>
                          <a:spcPts val="0"/>
                        </a:spcBef>
                        <a:spcAft>
                          <a:spcPts val="0"/>
                        </a:spcAft>
                        <a:buNone/>
                      </a:pPr>
                      <a:r>
                        <a:rPr lang="en" sz="1200" dirty="0">
                          <a:latin typeface="Franklin Gothic"/>
                          <a:ea typeface="Franklin Gothic"/>
                          <a:cs typeface="Franklin Gothic"/>
                        </a:rPr>
                        <a:t>u-n-r-</a:t>
                      </a:r>
                      <a:r>
                        <a:rPr lang="en" sz="1200" err="1">
                          <a:latin typeface="Franklin Gothic"/>
                          <a:ea typeface="Franklin Gothic"/>
                          <a:cs typeface="Franklin Gothic"/>
                        </a:rPr>
                        <a:t>ea</a:t>
                      </a:r>
                      <a:r>
                        <a:rPr lang="en" sz="1200" dirty="0">
                          <a:latin typeface="Franklin Gothic"/>
                          <a:ea typeface="Franklin Gothic"/>
                          <a:cs typeface="Franklin Gothic"/>
                        </a:rPr>
                        <a:t>-</a:t>
                      </a:r>
                      <a:r>
                        <a:rPr lang="en" sz="1200" err="1">
                          <a:latin typeface="Franklin Gothic"/>
                          <a:ea typeface="Franklin Gothic"/>
                          <a:cs typeface="Franklin Gothic"/>
                        </a:rPr>
                        <a:t>ch</a:t>
                      </a:r>
                      <a:r>
                        <a:rPr lang="en" sz="1200" dirty="0">
                          <a:latin typeface="Franklin Gothic"/>
                          <a:ea typeface="Franklin Gothic"/>
                          <a:cs typeface="Franklin Gothic"/>
                        </a:rPr>
                        <a:t>-a-b-le</a:t>
                      </a:r>
                      <a:endParaRPr sz="1200">
                        <a:latin typeface="Franklin Gothic"/>
                        <a:ea typeface="Franklin Gothic"/>
                        <a:cs typeface="Franklin Gothic"/>
                        <a:sym typeface="Franklin Gothic"/>
                      </a:endParaRPr>
                    </a:p>
                  </a:txBody>
                  <a:tcPr marL="91425" marR="91425" marT="91425" marB="91425">
                    <a:solidFill>
                      <a:srgbClr val="6AC398"/>
                    </a:solidFill>
                  </a:tcPr>
                </a:tc>
                <a:tc>
                  <a:txBody>
                    <a:bodyPr/>
                    <a:lstStyle/>
                    <a:p>
                      <a:pPr marL="0" lvl="0" indent="0" algn="l" rtl="0">
                        <a:spcBef>
                          <a:spcPts val="0"/>
                        </a:spcBef>
                        <a:spcAft>
                          <a:spcPts val="0"/>
                        </a:spcAft>
                        <a:buNone/>
                      </a:pPr>
                      <a:r>
                        <a:rPr lang="en" sz="1200" dirty="0">
                          <a:latin typeface="Franklin Gothic"/>
                          <a:ea typeface="Franklin Gothic"/>
                          <a:cs typeface="Franklin Gothic"/>
                        </a:rPr>
                        <a:t>A letter or letter combination that spells a sound (letter/sound correspondence)</a:t>
                      </a:r>
                      <a:endParaRPr sz="1200">
                        <a:latin typeface="Franklin Gothic"/>
                        <a:ea typeface="Franklin Gothic"/>
                        <a:cs typeface="Franklin Gothic"/>
                        <a:sym typeface="Franklin Gothic"/>
                      </a:endParaRPr>
                    </a:p>
                  </a:txBody>
                  <a:tcPr marL="91425" marR="91425" marT="91425" marB="91425">
                    <a:solidFill>
                      <a:srgbClr val="6AC398"/>
                    </a:solidFill>
                  </a:tcPr>
                </a:tc>
                <a:extLst>
                  <a:ext uri="{0D108BD9-81ED-4DB2-BD59-A6C34878D82A}">
                    <a16:rowId xmlns:a16="http://schemas.microsoft.com/office/drawing/2014/main" val="10002"/>
                  </a:ext>
                </a:extLst>
              </a:tr>
              <a:tr h="379925">
                <a:tc>
                  <a:txBody>
                    <a:bodyPr/>
                    <a:lstStyle/>
                    <a:p>
                      <a:pPr marL="0" lvl="0" indent="0" algn="l" rtl="0">
                        <a:spcBef>
                          <a:spcPts val="0"/>
                        </a:spcBef>
                        <a:spcAft>
                          <a:spcPts val="0"/>
                        </a:spcAft>
                        <a:buNone/>
                      </a:pPr>
                      <a:r>
                        <a:rPr lang="en" sz="1200" dirty="0">
                          <a:solidFill>
                            <a:schemeClr val="lt1"/>
                          </a:solidFill>
                          <a:latin typeface="Franklin Gothic"/>
                          <a:ea typeface="Franklin Gothic"/>
                          <a:cs typeface="Franklin Gothic"/>
                          <a:sym typeface="Franklin Gothic"/>
                        </a:rPr>
                        <a:t>Syllables (4)</a:t>
                      </a:r>
                      <a:endParaRPr sz="1200" dirty="0">
                        <a:solidFill>
                          <a:schemeClr val="lt1"/>
                        </a:solidFill>
                        <a:latin typeface="Franklin Gothic"/>
                        <a:ea typeface="Franklin Gothic"/>
                        <a:cs typeface="Franklin Gothic"/>
                        <a:sym typeface="Franklin Gothic"/>
                      </a:endParaRPr>
                    </a:p>
                  </a:txBody>
                  <a:tcPr marL="91425" marR="91425" marT="91425" marB="91425">
                    <a:solidFill>
                      <a:srgbClr val="007780"/>
                    </a:solidFill>
                  </a:tcPr>
                </a:tc>
                <a:tc>
                  <a:txBody>
                    <a:bodyPr/>
                    <a:lstStyle/>
                    <a:p>
                      <a:pPr marL="0" lvl="0" indent="0" algn="ctr" rtl="0">
                        <a:spcBef>
                          <a:spcPts val="0"/>
                        </a:spcBef>
                        <a:spcAft>
                          <a:spcPts val="0"/>
                        </a:spcAft>
                        <a:buNone/>
                      </a:pPr>
                      <a:r>
                        <a:rPr lang="en" sz="1200" dirty="0">
                          <a:solidFill>
                            <a:schemeClr val="lt1"/>
                          </a:solidFill>
                          <a:latin typeface="Franklin Gothic"/>
                          <a:ea typeface="Franklin Gothic"/>
                          <a:cs typeface="Franklin Gothic"/>
                          <a:sym typeface="Franklin Gothic"/>
                        </a:rPr>
                        <a:t>un-reach-a-</a:t>
                      </a:r>
                      <a:r>
                        <a:rPr lang="en" sz="1200" dirty="0" err="1">
                          <a:solidFill>
                            <a:schemeClr val="lt1"/>
                          </a:solidFill>
                          <a:latin typeface="Franklin Gothic"/>
                          <a:ea typeface="Franklin Gothic"/>
                          <a:cs typeface="Franklin Gothic"/>
                          <a:sym typeface="Franklin Gothic"/>
                        </a:rPr>
                        <a:t>ble</a:t>
                      </a:r>
                      <a:endParaRPr sz="1200" dirty="0" err="1">
                        <a:solidFill>
                          <a:schemeClr val="lt1"/>
                        </a:solidFill>
                        <a:latin typeface="Franklin Gothic"/>
                        <a:ea typeface="Franklin Gothic"/>
                        <a:cs typeface="Franklin Gothic"/>
                        <a:sym typeface="Franklin Gothic"/>
                      </a:endParaRPr>
                    </a:p>
                  </a:txBody>
                  <a:tcPr marL="91425" marR="91425" marT="91425" marB="91425">
                    <a:solidFill>
                      <a:srgbClr val="007780"/>
                    </a:solidFill>
                  </a:tcPr>
                </a:tc>
                <a:tc>
                  <a:txBody>
                    <a:bodyPr/>
                    <a:lstStyle/>
                    <a:p>
                      <a:pPr marL="0" lvl="0" indent="0" algn="l" rtl="0">
                        <a:spcBef>
                          <a:spcPts val="0"/>
                        </a:spcBef>
                        <a:spcAft>
                          <a:spcPts val="0"/>
                        </a:spcAft>
                        <a:buNone/>
                      </a:pPr>
                      <a:r>
                        <a:rPr lang="en" sz="1200" dirty="0">
                          <a:solidFill>
                            <a:schemeClr val="lt1"/>
                          </a:solidFill>
                          <a:latin typeface="Franklin Gothic"/>
                          <a:ea typeface="Franklin Gothic"/>
                          <a:cs typeface="Franklin Gothic"/>
                          <a:sym typeface="Franklin Gothic"/>
                        </a:rPr>
                        <a:t>A unit of pronunciation that is organized around a vowel</a:t>
                      </a:r>
                      <a:endParaRPr sz="1200" dirty="0">
                        <a:solidFill>
                          <a:schemeClr val="lt1"/>
                        </a:solidFill>
                        <a:latin typeface="Franklin Gothic"/>
                        <a:ea typeface="Franklin Gothic"/>
                        <a:cs typeface="Franklin Gothic"/>
                        <a:sym typeface="Franklin Gothic"/>
                      </a:endParaRPr>
                    </a:p>
                  </a:txBody>
                  <a:tcPr marL="91425" marR="91425" marT="91425" marB="91425">
                    <a:solidFill>
                      <a:srgbClr val="007780"/>
                    </a:solidFill>
                  </a:tcPr>
                </a:tc>
                <a:extLst>
                  <a:ext uri="{0D108BD9-81ED-4DB2-BD59-A6C34878D82A}">
                    <a16:rowId xmlns:a16="http://schemas.microsoft.com/office/drawing/2014/main" val="10003"/>
                  </a:ext>
                </a:extLst>
              </a:tr>
              <a:tr h="379925">
                <a:tc>
                  <a:txBody>
                    <a:bodyPr/>
                    <a:lstStyle/>
                    <a:p>
                      <a:pPr marL="0" lvl="0" indent="0" algn="l" rtl="0">
                        <a:spcBef>
                          <a:spcPts val="0"/>
                        </a:spcBef>
                        <a:spcAft>
                          <a:spcPts val="0"/>
                        </a:spcAft>
                        <a:buNone/>
                      </a:pPr>
                      <a:r>
                        <a:rPr lang="en" sz="1200" dirty="0">
                          <a:solidFill>
                            <a:schemeClr val="lt1"/>
                          </a:solidFill>
                          <a:latin typeface="Franklin Gothic"/>
                          <a:ea typeface="Franklin Gothic"/>
                          <a:cs typeface="Franklin Gothic"/>
                          <a:sym typeface="Franklin Gothic"/>
                        </a:rPr>
                        <a:t>Morphemes (3)</a:t>
                      </a:r>
                      <a:endParaRPr sz="1200" dirty="0">
                        <a:solidFill>
                          <a:schemeClr val="lt1"/>
                        </a:solidFill>
                        <a:latin typeface="Franklin Gothic"/>
                        <a:ea typeface="Franklin Gothic"/>
                        <a:cs typeface="Franklin Gothic"/>
                        <a:sym typeface="Franklin Gothic"/>
                      </a:endParaRPr>
                    </a:p>
                  </a:txBody>
                  <a:tcPr marL="91425" marR="91425" marT="91425" marB="91425">
                    <a:solidFill>
                      <a:srgbClr val="102649"/>
                    </a:solidFill>
                  </a:tcPr>
                </a:tc>
                <a:tc>
                  <a:txBody>
                    <a:bodyPr/>
                    <a:lstStyle/>
                    <a:p>
                      <a:pPr marL="0" lvl="0" indent="0" algn="ctr" rtl="0">
                        <a:spcBef>
                          <a:spcPts val="0"/>
                        </a:spcBef>
                        <a:spcAft>
                          <a:spcPts val="0"/>
                        </a:spcAft>
                        <a:buNone/>
                      </a:pPr>
                      <a:r>
                        <a:rPr lang="en" sz="1200" dirty="0">
                          <a:solidFill>
                            <a:schemeClr val="lt1"/>
                          </a:solidFill>
                          <a:latin typeface="Franklin Gothic"/>
                          <a:ea typeface="Franklin Gothic"/>
                          <a:cs typeface="Franklin Gothic"/>
                          <a:sym typeface="Franklin Gothic"/>
                        </a:rPr>
                        <a:t>un-reach-able</a:t>
                      </a:r>
                      <a:endParaRPr sz="1200" dirty="0">
                        <a:solidFill>
                          <a:schemeClr val="lt1"/>
                        </a:solidFill>
                        <a:latin typeface="Franklin Gothic"/>
                        <a:ea typeface="Franklin Gothic"/>
                        <a:cs typeface="Franklin Gothic"/>
                        <a:sym typeface="Franklin Gothic"/>
                      </a:endParaRPr>
                    </a:p>
                  </a:txBody>
                  <a:tcPr marL="91425" marR="91425" marT="91425" marB="91425">
                    <a:solidFill>
                      <a:srgbClr val="102649"/>
                    </a:solidFill>
                  </a:tcPr>
                </a:tc>
                <a:tc>
                  <a:txBody>
                    <a:bodyPr/>
                    <a:lstStyle/>
                    <a:p>
                      <a:pPr marL="0" lvl="0" indent="0" algn="l" rtl="0">
                        <a:spcBef>
                          <a:spcPts val="0"/>
                        </a:spcBef>
                        <a:spcAft>
                          <a:spcPts val="0"/>
                        </a:spcAft>
                        <a:buNone/>
                      </a:pPr>
                      <a:r>
                        <a:rPr lang="en" sz="1200" dirty="0">
                          <a:solidFill>
                            <a:schemeClr val="lt1"/>
                          </a:solidFill>
                          <a:latin typeface="Franklin Gothic"/>
                          <a:ea typeface="Franklin Gothic"/>
                          <a:cs typeface="Franklin Gothic"/>
                          <a:sym typeface="Franklin Gothic"/>
                        </a:rPr>
                        <a:t>The smallest meaningful unit of language (prefix-base-suffix)</a:t>
                      </a:r>
                      <a:endParaRPr sz="1200" dirty="0">
                        <a:solidFill>
                          <a:schemeClr val="lt1"/>
                        </a:solidFill>
                        <a:latin typeface="Franklin Gothic"/>
                        <a:ea typeface="Franklin Gothic"/>
                        <a:cs typeface="Franklin Gothic"/>
                        <a:sym typeface="Franklin Gothic"/>
                      </a:endParaRPr>
                    </a:p>
                  </a:txBody>
                  <a:tcPr marL="91425" marR="91425" marT="91425" marB="91425">
                    <a:solidFill>
                      <a:srgbClr val="102649"/>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49"/>
          <p:cNvSpPr txBox="1">
            <a:spLocks noGrp="1"/>
          </p:cNvSpPr>
          <p:nvPr>
            <p:ph type="title"/>
          </p:nvPr>
        </p:nvSpPr>
        <p:spPr>
          <a:xfrm>
            <a:off x="129900" y="-75325"/>
            <a:ext cx="8930400" cy="994200"/>
          </a:xfrm>
          <a:prstGeom prst="rect">
            <a:avLst/>
          </a:prstGeom>
        </p:spPr>
        <p:txBody>
          <a:bodyPr spcFirstLastPara="1" wrap="square" lIns="68575" tIns="34275" rIns="68575" bIns="34275" anchor="ctr" anchorCtr="0">
            <a:normAutofit/>
          </a:bodyPr>
          <a:lstStyle/>
          <a:p>
            <a:pPr marL="0" lvl="0" indent="0" algn="ctr" rtl="0">
              <a:spcBef>
                <a:spcPts val="0"/>
              </a:spcBef>
              <a:spcAft>
                <a:spcPts val="0"/>
              </a:spcAft>
              <a:buNone/>
            </a:pPr>
            <a:r>
              <a:rPr lang="en" sz="2400" b="1">
                <a:latin typeface="Franklin Gothic"/>
                <a:ea typeface="Franklin Gothic"/>
                <a:cs typeface="Franklin Gothic"/>
                <a:sym typeface="Franklin Gothic"/>
              </a:rPr>
              <a:t>How might phonics lessons be systematic in early grades?</a:t>
            </a:r>
            <a:endParaRPr sz="2800" b="1">
              <a:latin typeface="Franklin Gothic"/>
              <a:ea typeface="Franklin Gothic"/>
              <a:cs typeface="Franklin Gothic"/>
              <a:sym typeface="Franklin Gothic"/>
            </a:endParaRPr>
          </a:p>
        </p:txBody>
      </p:sp>
      <p:sp>
        <p:nvSpPr>
          <p:cNvPr id="334" name="Google Shape;334;p49"/>
          <p:cNvSpPr txBox="1"/>
          <p:nvPr/>
        </p:nvSpPr>
        <p:spPr>
          <a:xfrm>
            <a:off x="261850" y="1096050"/>
            <a:ext cx="2777100" cy="2951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a:solidFill>
                  <a:srgbClr val="102649"/>
                </a:solidFill>
                <a:latin typeface="Franklin Gothic"/>
                <a:ea typeface="Franklin Gothic"/>
                <a:cs typeface="Franklin Gothic"/>
                <a:sym typeface="Franklin Gothic"/>
              </a:rPr>
              <a:t>As we learned in session 1, structured literacy offers </a:t>
            </a:r>
            <a:r>
              <a:rPr lang="en" sz="1500" b="1">
                <a:solidFill>
                  <a:srgbClr val="102649"/>
                </a:solidFill>
                <a:latin typeface="Franklin Gothic"/>
                <a:ea typeface="Franklin Gothic"/>
                <a:cs typeface="Franklin Gothic"/>
                <a:sym typeface="Franklin Gothic"/>
              </a:rPr>
              <a:t>systematic and explicit instruction</a:t>
            </a:r>
            <a:r>
              <a:rPr lang="en" sz="1500">
                <a:solidFill>
                  <a:srgbClr val="102649"/>
                </a:solidFill>
                <a:latin typeface="Franklin Gothic"/>
                <a:ea typeface="Franklin Gothic"/>
                <a:cs typeface="Franklin Gothic"/>
                <a:sym typeface="Franklin Gothic"/>
              </a:rPr>
              <a:t> in the speech sounds and word parts of the English language so that students can become rapid, automatic readers.</a:t>
            </a:r>
            <a:endParaRPr sz="1500">
              <a:solidFill>
                <a:srgbClr val="102649"/>
              </a:solidFill>
              <a:latin typeface="Franklin Gothic"/>
              <a:ea typeface="Franklin Gothic"/>
              <a:cs typeface="Franklin Gothic"/>
              <a:sym typeface="Franklin Gothic"/>
            </a:endParaRPr>
          </a:p>
          <a:p>
            <a:pPr marL="0" lvl="0" indent="0" algn="l" rtl="0">
              <a:spcBef>
                <a:spcPts val="0"/>
              </a:spcBef>
              <a:spcAft>
                <a:spcPts val="0"/>
              </a:spcAft>
              <a:buNone/>
            </a:pPr>
            <a:endParaRPr sz="1500">
              <a:solidFill>
                <a:srgbClr val="102649"/>
              </a:solidFill>
              <a:latin typeface="Franklin Gothic"/>
              <a:ea typeface="Franklin Gothic"/>
              <a:cs typeface="Franklin Gothic"/>
              <a:sym typeface="Franklin Gothic"/>
            </a:endParaRPr>
          </a:p>
          <a:p>
            <a:pPr marL="0" lvl="0" indent="0" algn="l" rtl="0">
              <a:spcBef>
                <a:spcPts val="0"/>
              </a:spcBef>
              <a:spcAft>
                <a:spcPts val="0"/>
              </a:spcAft>
              <a:buNone/>
            </a:pPr>
            <a:r>
              <a:rPr lang="en" sz="1500" b="1" i="1">
                <a:solidFill>
                  <a:srgbClr val="102649"/>
                </a:solidFill>
                <a:latin typeface="Franklin Gothic"/>
                <a:ea typeface="Franklin Gothic"/>
                <a:cs typeface="Franklin Gothic"/>
                <a:sym typeface="Franklin Gothic"/>
              </a:rPr>
              <a:t>Automaticity</a:t>
            </a:r>
            <a:r>
              <a:rPr lang="en" sz="1500">
                <a:solidFill>
                  <a:srgbClr val="102649"/>
                </a:solidFill>
                <a:latin typeface="Franklin Gothic"/>
                <a:ea typeface="Franklin Gothic"/>
                <a:cs typeface="Franklin Gothic"/>
                <a:sym typeface="Franklin Gothic"/>
              </a:rPr>
              <a:t> frees up brain space for deep comprehension and critical thinking!</a:t>
            </a:r>
            <a:endParaRPr sz="1500">
              <a:solidFill>
                <a:srgbClr val="102649"/>
              </a:solidFill>
              <a:latin typeface="Franklin Gothic"/>
              <a:ea typeface="Franklin Gothic"/>
              <a:cs typeface="Franklin Gothic"/>
              <a:sym typeface="Franklin Gothic"/>
            </a:endParaRPr>
          </a:p>
        </p:txBody>
      </p:sp>
      <p:pic>
        <p:nvPicPr>
          <p:cNvPr id="335" name="Google Shape;335;p49" descr="This is a screenshot demonstrates a potential Scope and Sequence for teaching the alphabet and phonics in grades K-2. This chart can be found at: https://ufli.education.ufl.edu/wp-content/uploads/2022/06/UFLI-Scope2.pdf ​ "/>
          <p:cNvPicPr preferRelativeResize="0"/>
          <p:nvPr/>
        </p:nvPicPr>
        <p:blipFill>
          <a:blip r:embed="rId3">
            <a:alphaModFix/>
          </a:blip>
          <a:stretch>
            <a:fillRect/>
          </a:stretch>
        </p:blipFill>
        <p:spPr>
          <a:xfrm>
            <a:off x="3329724" y="799000"/>
            <a:ext cx="5675575" cy="4259199"/>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Shape 130"/>
        <p:cNvGrpSpPr/>
        <p:nvPr/>
      </p:nvGrpSpPr>
      <p:grpSpPr>
        <a:xfrm>
          <a:off x="0" y="0"/>
          <a:ext cx="0" cy="0"/>
          <a:chOff x="0" y="0"/>
          <a:chExt cx="0" cy="0"/>
        </a:xfrm>
      </p:grpSpPr>
      <p:sp>
        <p:nvSpPr>
          <p:cNvPr id="131" name="Google Shape;131;p27"/>
          <p:cNvSpPr txBox="1">
            <a:spLocks noGrp="1"/>
          </p:cNvSpPr>
          <p:nvPr>
            <p:ph type="title"/>
          </p:nvPr>
        </p:nvSpPr>
        <p:spPr>
          <a:xfrm>
            <a:off x="171075" y="-85225"/>
            <a:ext cx="74565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sz="2900" b="1" dirty="0">
                <a:latin typeface="Franklin Gothic"/>
                <a:ea typeface="Franklin Gothic"/>
                <a:cs typeface="Franklin Gothic"/>
                <a:sym typeface="Franklin Gothic"/>
              </a:rPr>
              <a:t>A Note to Facilitators Leading a Group: </a:t>
            </a:r>
            <a:endParaRPr sz="2900" b="1" dirty="0">
              <a:latin typeface="Franklin Gothic"/>
              <a:ea typeface="Franklin Gothic"/>
              <a:cs typeface="Franklin Gothic"/>
              <a:sym typeface="Franklin Gothic"/>
            </a:endParaRPr>
          </a:p>
        </p:txBody>
      </p:sp>
      <p:sp>
        <p:nvSpPr>
          <p:cNvPr id="132" name="Google Shape;132;p27"/>
          <p:cNvSpPr txBox="1"/>
          <p:nvPr/>
        </p:nvSpPr>
        <p:spPr>
          <a:xfrm>
            <a:off x="369608" y="908975"/>
            <a:ext cx="8030100" cy="2915700"/>
          </a:xfrm>
          <a:prstGeom prst="rect">
            <a:avLst/>
          </a:prstGeom>
          <a:noFill/>
          <a:ln>
            <a:noFill/>
          </a:ln>
        </p:spPr>
        <p:txBody>
          <a:bodyPr spcFirstLastPara="1" wrap="square" lIns="91425" tIns="91425" rIns="91425" bIns="91425" anchor="t" anchorCtr="0">
            <a:noAutofit/>
          </a:bodyPr>
          <a:lstStyle/>
          <a:p>
            <a:pPr marL="457200" lvl="0" indent="-336550" algn="l" rtl="0">
              <a:spcBef>
                <a:spcPts val="0"/>
              </a:spcBef>
              <a:spcAft>
                <a:spcPts val="0"/>
              </a:spcAft>
              <a:buClr>
                <a:srgbClr val="102649"/>
              </a:buClr>
              <a:buSzPts val="1700"/>
              <a:buFont typeface="Franklin Gothic"/>
              <a:buChar char="●"/>
            </a:pPr>
            <a:r>
              <a:rPr lang="en-US" sz="1700" dirty="0">
                <a:solidFill>
                  <a:srgbClr val="102649"/>
                </a:solidFill>
                <a:latin typeface="Franklin Gothic"/>
                <a:ea typeface="Franklin Gothic"/>
                <a:cs typeface="Franklin Gothic"/>
                <a:sym typeface="Franklin Gothic"/>
              </a:rPr>
              <a:t>For complete considerations for facilitators, see the Notes section of this slide.</a:t>
            </a:r>
            <a:endParaRPr lang="en-US" sz="1700" dirty="0">
              <a:solidFill>
                <a:srgbClr val="102649"/>
              </a:solidFill>
              <a:latin typeface="Franklin Gothic"/>
              <a:ea typeface="Franklin Gothic"/>
              <a:cs typeface="Franklin Gothic"/>
            </a:endParaRPr>
          </a:p>
          <a:p>
            <a:pPr marL="457200" indent="-336550">
              <a:buClr>
                <a:srgbClr val="102649"/>
              </a:buClr>
              <a:buSzPts val="1700"/>
              <a:buFont typeface="Franklin Gothic"/>
              <a:buChar char="●"/>
            </a:pPr>
            <a:r>
              <a:rPr lang="en-US" sz="1700" dirty="0">
                <a:solidFill>
                  <a:srgbClr val="102649"/>
                </a:solidFill>
                <a:latin typeface="Franklin Gothic"/>
                <a:ea typeface="Franklin Gothic"/>
                <a:cs typeface="Franklin Gothic"/>
                <a:sym typeface="Franklin Gothic"/>
              </a:rPr>
              <a:t>These slides are part </a:t>
            </a:r>
            <a:r>
              <a:rPr lang="en-US" sz="1700" u="sng" dirty="0">
                <a:solidFill>
                  <a:srgbClr val="102649"/>
                </a:solidFill>
                <a:latin typeface="Franklin Gothic"/>
                <a:ea typeface="Franklin Gothic"/>
                <a:cs typeface="Franklin Gothic"/>
                <a:sym typeface="Franklin Gothic"/>
              </a:rPr>
              <a:t>one</a:t>
            </a:r>
            <a:r>
              <a:rPr lang="en-US" sz="1700" dirty="0">
                <a:solidFill>
                  <a:srgbClr val="102649"/>
                </a:solidFill>
                <a:latin typeface="Franklin Gothic"/>
                <a:ea typeface="Franklin Gothic"/>
                <a:cs typeface="Franklin Gothic"/>
                <a:sym typeface="Franklin Gothic"/>
              </a:rPr>
              <a:t> of a six-part series.</a:t>
            </a:r>
          </a:p>
          <a:p>
            <a:pPr marL="457200" indent="-336550">
              <a:buClr>
                <a:srgbClr val="102649"/>
              </a:buClr>
              <a:buSzPts val="1700"/>
              <a:buFont typeface="Franklin Gothic"/>
              <a:buChar char="●"/>
            </a:pPr>
            <a:r>
              <a:rPr lang="en-US" sz="1700" dirty="0">
                <a:solidFill>
                  <a:srgbClr val="102649"/>
                </a:solidFill>
                <a:latin typeface="Franklin Gothic"/>
                <a:ea typeface="Franklin Gothic"/>
                <a:cs typeface="Franklin Gothic"/>
                <a:sym typeface="Franklin Gothic"/>
              </a:rPr>
              <a:t>See the Webinar Series Learning Plan on the </a:t>
            </a:r>
            <a:r>
              <a:rPr lang="en-US" sz="1700" dirty="0">
                <a:solidFill>
                  <a:srgbClr val="102649"/>
                </a:solidFill>
                <a:latin typeface="Franklin Gothic"/>
                <a:ea typeface="Franklin Gothic"/>
                <a:cs typeface="Franklin Gothic"/>
                <a:sym typeface="Franklin Gothic"/>
                <a:hlinkClick r:id="rId3"/>
              </a:rPr>
              <a:t>Landing Page</a:t>
            </a:r>
            <a:r>
              <a:rPr lang="en-US" sz="1700" dirty="0">
                <a:solidFill>
                  <a:srgbClr val="102649"/>
                </a:solidFill>
                <a:latin typeface="Franklin Gothic"/>
                <a:ea typeface="Franklin Gothic"/>
                <a:cs typeface="Franklin Gothic"/>
                <a:sym typeface="Franklin Gothic"/>
              </a:rPr>
              <a:t> for a detailed view of session objectives and materials. You may wish to make this available to participants.</a:t>
            </a:r>
            <a:endParaRPr lang="en-US" sz="1700" dirty="0">
              <a:solidFill>
                <a:srgbClr val="102649"/>
              </a:solidFill>
              <a:latin typeface="Franklin Gothic"/>
              <a:ea typeface="Franklin Gothic"/>
              <a:cs typeface="Franklin Gothic"/>
            </a:endParaRPr>
          </a:p>
          <a:p>
            <a:pPr marL="457200" indent="-342900">
              <a:buSzPts val="1700"/>
              <a:buFont typeface="Franklin Gothic,Sans-Serif"/>
              <a:buChar char="●"/>
            </a:pPr>
            <a:r>
              <a:rPr lang="en-US" sz="1700" dirty="0">
                <a:solidFill>
                  <a:srgbClr val="102649"/>
                </a:solidFill>
                <a:latin typeface="Franklin Gothic"/>
                <a:ea typeface="Franklin Gothic"/>
                <a:cs typeface="Franklin Gothic"/>
              </a:rPr>
              <a:t>Print or make a digital copy of the </a:t>
            </a:r>
            <a:r>
              <a:rPr lang="en-US" sz="1700" dirty="0">
                <a:latin typeface="Franklin Gothic"/>
                <a:ea typeface="Franklin Gothic"/>
                <a:cs typeface="Franklin Gothic"/>
                <a:hlinkClick r:id="rId4"/>
              </a:rPr>
              <a:t>Series Participant Guide</a:t>
            </a:r>
            <a:r>
              <a:rPr lang="en-US" sz="1700" dirty="0">
                <a:latin typeface="Franklin Gothic"/>
                <a:ea typeface="Franklin Gothic"/>
                <a:cs typeface="Franklin Gothic"/>
              </a:rPr>
              <a:t> </a:t>
            </a:r>
            <a:r>
              <a:rPr lang="en-US" sz="1700" dirty="0">
                <a:solidFill>
                  <a:srgbClr val="102649"/>
                </a:solidFill>
                <a:latin typeface="Franklin Gothic"/>
                <a:ea typeface="Franklin Gothic"/>
                <a:cs typeface="Franklin Gothic"/>
              </a:rPr>
              <a:t>for participants to complete the pre-work. </a:t>
            </a:r>
          </a:p>
          <a:p>
            <a:pPr marL="457200" indent="-342900">
              <a:buSzPts val="1700"/>
              <a:buFont typeface="Franklin Gothic,Sans-Serif"/>
              <a:buChar char="●"/>
            </a:pPr>
            <a:r>
              <a:rPr lang="en-US" sz="1700" dirty="0">
                <a:solidFill>
                  <a:srgbClr val="102649"/>
                </a:solidFill>
                <a:latin typeface="Franklin Gothic"/>
                <a:ea typeface="Franklin Gothic"/>
                <a:cs typeface="Franklin Gothic"/>
              </a:rPr>
              <a:t>This series is built around the Institute for Education Science and What Works Clearinghouse 2022 Practice Guide, </a:t>
            </a:r>
            <a:r>
              <a:rPr lang="en-US" sz="1700" i="1" dirty="0">
                <a:solidFill>
                  <a:srgbClr val="102649"/>
                </a:solidFill>
                <a:latin typeface="Franklin Gothic"/>
                <a:ea typeface="Franklin Gothic"/>
                <a:cs typeface="Franklin Gothic"/>
                <a:hlinkClick r:id="rId5"/>
              </a:rPr>
              <a:t>Providing Reading Interventions to Students in Grades 4-9</a:t>
            </a:r>
            <a:r>
              <a:rPr lang="en-US" sz="1700" i="1" dirty="0">
                <a:solidFill>
                  <a:srgbClr val="102649"/>
                </a:solidFill>
                <a:latin typeface="Franklin Gothic"/>
                <a:ea typeface="Franklin Gothic"/>
                <a:cs typeface="Franklin Gothic"/>
              </a:rPr>
              <a:t>,</a:t>
            </a:r>
            <a:r>
              <a:rPr lang="en-US" sz="1700" dirty="0">
                <a:solidFill>
                  <a:srgbClr val="102649"/>
                </a:solidFill>
                <a:latin typeface="Franklin Gothic"/>
                <a:ea typeface="Franklin Gothic"/>
                <a:cs typeface="Franklin Gothic"/>
              </a:rPr>
              <a:t> a free resource available for print. Consider making copies or providing digital access to participants to complete the pre-session readings.</a:t>
            </a:r>
          </a:p>
          <a:p>
            <a:pPr marL="114300">
              <a:buSzPts val="1700"/>
            </a:pPr>
            <a:r>
              <a:rPr lang="en" sz="1700" dirty="0">
                <a:solidFill>
                  <a:srgbClr val="102649"/>
                </a:solidFill>
                <a:latin typeface="Franklin Gothic"/>
                <a:ea typeface="Franklin Gothic"/>
                <a:cs typeface="Franklin Gothic"/>
              </a:rPr>
              <a:t> </a:t>
            </a:r>
          </a:p>
        </p:txBody>
      </p:sp>
    </p:spTree>
    <p:extLst>
      <p:ext uri="{BB962C8B-B14F-4D97-AF65-F5344CB8AC3E}">
        <p14:creationId xmlns:p14="http://schemas.microsoft.com/office/powerpoint/2010/main" val="41067326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52"/>
          <p:cNvSpPr txBox="1"/>
          <p:nvPr/>
        </p:nvSpPr>
        <p:spPr>
          <a:xfrm>
            <a:off x="741150" y="999125"/>
            <a:ext cx="7661700" cy="1898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500">
                <a:solidFill>
                  <a:schemeClr val="dk1"/>
                </a:solidFill>
                <a:highlight>
                  <a:srgbClr val="FFFFFF"/>
                </a:highlight>
                <a:latin typeface="Franklin Gothic"/>
                <a:ea typeface="Franklin Gothic"/>
                <a:cs typeface="Franklin Gothic"/>
                <a:sym typeface="Franklin Gothic"/>
              </a:rPr>
              <a:t>Underdeveloped phonemic awareness reflects phonological processing problems that can hinder reading development by making it difficult to learn phonics, sound out words, remember written words, and spell words phonetically. For example, a second grader who writes fog for “frog” or jup for “jump” is not perceiving the second sound in the beginning consonant blend /fr/ or the second to last sound in the final consonant blend /mp/. These sound combinations can be difficult for some students to notice until phonemic awareness instruction explicitly focuses their attention on the interior sound in spoken consonant blends.</a:t>
            </a:r>
            <a:endParaRPr sz="1500">
              <a:solidFill>
                <a:schemeClr val="dk1"/>
              </a:solidFill>
              <a:highlight>
                <a:srgbClr val="FFFFFF"/>
              </a:highlight>
              <a:latin typeface="Franklin Gothic"/>
              <a:ea typeface="Franklin Gothic"/>
              <a:cs typeface="Franklin Gothic"/>
              <a:sym typeface="Franklin Gothic"/>
            </a:endParaRPr>
          </a:p>
          <a:p>
            <a:pPr marL="0" lvl="0" indent="0" algn="r" rtl="0">
              <a:lnSpc>
                <a:spcPct val="115000"/>
              </a:lnSpc>
              <a:spcBef>
                <a:spcPts val="0"/>
              </a:spcBef>
              <a:spcAft>
                <a:spcPts val="0"/>
              </a:spcAft>
              <a:buClr>
                <a:schemeClr val="dk1"/>
              </a:buClr>
              <a:buSzPts val="1100"/>
              <a:buFont typeface="Arial"/>
              <a:buNone/>
            </a:pPr>
            <a:r>
              <a:rPr lang="en" sz="1500" i="1" u="sng">
                <a:solidFill>
                  <a:schemeClr val="hlink"/>
                </a:solidFill>
                <a:highlight>
                  <a:srgbClr val="FFFFFF"/>
                </a:highlight>
                <a:latin typeface="Franklin Gothic"/>
                <a:ea typeface="Franklin Gothic"/>
                <a:cs typeface="Franklin Gothic"/>
                <a:sym typeface="Franklin Gothic"/>
                <a:hlinkClick r:id="rId3"/>
              </a:rPr>
              <a:t>Teaching Phoneme Awareness in 2023: A Guide for Educators</a:t>
            </a:r>
            <a:endParaRPr sz="1500" i="1">
              <a:solidFill>
                <a:schemeClr val="dk1"/>
              </a:solidFill>
              <a:highlight>
                <a:srgbClr val="FFFFFF"/>
              </a:highlight>
              <a:latin typeface="Franklin Gothic"/>
              <a:ea typeface="Franklin Gothic"/>
              <a:cs typeface="Franklin Gothic"/>
              <a:sym typeface="Franklin Gothic"/>
            </a:endParaRPr>
          </a:p>
          <a:p>
            <a:pPr marL="0" lvl="0" indent="0" algn="l" rtl="0">
              <a:lnSpc>
                <a:spcPct val="115000"/>
              </a:lnSpc>
              <a:spcBef>
                <a:spcPts val="0"/>
              </a:spcBef>
              <a:spcAft>
                <a:spcPts val="0"/>
              </a:spcAft>
              <a:buClr>
                <a:schemeClr val="dk1"/>
              </a:buClr>
              <a:buSzPts val="1100"/>
              <a:buFont typeface="Arial"/>
              <a:buNone/>
            </a:pPr>
            <a:endParaRPr sz="1100">
              <a:solidFill>
                <a:schemeClr val="dk1"/>
              </a:solidFill>
              <a:latin typeface="Franklin Gothic"/>
              <a:ea typeface="Franklin Gothic"/>
              <a:cs typeface="Franklin Gothic"/>
              <a:sym typeface="Franklin Gothic"/>
            </a:endParaRPr>
          </a:p>
          <a:p>
            <a:pPr marL="0" lvl="0" indent="0" algn="l" rtl="0">
              <a:spcBef>
                <a:spcPts val="0"/>
              </a:spcBef>
              <a:spcAft>
                <a:spcPts val="0"/>
              </a:spcAft>
              <a:buNone/>
            </a:pPr>
            <a:endParaRPr sz="2100">
              <a:solidFill>
                <a:srgbClr val="102649"/>
              </a:solidFill>
              <a:latin typeface="Franklin Gothic"/>
              <a:ea typeface="Franklin Gothic"/>
              <a:cs typeface="Franklin Gothic"/>
              <a:sym typeface="Franklin Gothic"/>
            </a:endParaRPr>
          </a:p>
        </p:txBody>
      </p:sp>
      <p:sp>
        <p:nvSpPr>
          <p:cNvPr id="358" name="Google Shape;358;p52"/>
          <p:cNvSpPr txBox="1">
            <a:spLocks noGrp="1"/>
          </p:cNvSpPr>
          <p:nvPr>
            <p:ph type="title"/>
          </p:nvPr>
        </p:nvSpPr>
        <p:spPr>
          <a:xfrm>
            <a:off x="382750" y="114050"/>
            <a:ext cx="5947800" cy="9942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sz="4000" b="1">
                <a:latin typeface="Franklin Gothic"/>
                <a:ea typeface="Franklin Gothic"/>
                <a:cs typeface="Franklin Gothic"/>
                <a:sym typeface="Franklin Gothic"/>
              </a:rPr>
              <a:t>The Why</a:t>
            </a:r>
            <a:endParaRPr sz="2000" b="1">
              <a:latin typeface="Franklin Gothic"/>
              <a:ea typeface="Franklin Gothic"/>
              <a:cs typeface="Franklin Gothic"/>
              <a:sym typeface="Franklin Gothic"/>
            </a:endParaRPr>
          </a:p>
        </p:txBody>
      </p:sp>
      <p:sp>
        <p:nvSpPr>
          <p:cNvPr id="359" name="Google Shape;359;p52"/>
          <p:cNvSpPr txBox="1"/>
          <p:nvPr/>
        </p:nvSpPr>
        <p:spPr>
          <a:xfrm>
            <a:off x="885000" y="3817025"/>
            <a:ext cx="7293000" cy="35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rgbClr val="102649"/>
                </a:solidFill>
                <a:latin typeface="Franklin Gothic"/>
                <a:ea typeface="Franklin Gothic"/>
                <a:cs typeface="Franklin Gothic"/>
                <a:sym typeface="Franklin Gothic"/>
              </a:rPr>
              <a:t>For more specific information about the importance of Phonemic Awareness with Multilingual Learners, see section 2.2 of </a:t>
            </a:r>
            <a:r>
              <a:rPr lang="en" sz="1000" i="1" u="sng">
                <a:solidFill>
                  <a:schemeClr val="hlink"/>
                </a:solidFill>
                <a:highlight>
                  <a:schemeClr val="lt1"/>
                </a:highlight>
                <a:latin typeface="Franklin Gothic"/>
                <a:ea typeface="Franklin Gothic"/>
                <a:cs typeface="Franklin Gothic"/>
                <a:sym typeface="Franklin Gothic"/>
                <a:hlinkClick r:id="rId3"/>
              </a:rPr>
              <a:t>Teaching Phoneme Awareness in 2023: A Guide for Educators</a:t>
            </a:r>
            <a:endParaRPr sz="1000">
              <a:solidFill>
                <a:srgbClr val="102649"/>
              </a:solidFill>
              <a:latin typeface="Franklin Gothic"/>
              <a:ea typeface="Franklin Gothic"/>
              <a:cs typeface="Franklin Gothic"/>
              <a:sym typeface="Franklin Gothic"/>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53"/>
          <p:cNvSpPr txBox="1">
            <a:spLocks noGrp="1"/>
          </p:cNvSpPr>
          <p:nvPr>
            <p:ph type="title"/>
          </p:nvPr>
        </p:nvSpPr>
        <p:spPr>
          <a:xfrm>
            <a:off x="251975" y="214200"/>
            <a:ext cx="8662800" cy="9942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SzPts val="990"/>
              <a:buNone/>
            </a:pPr>
            <a:r>
              <a:rPr lang="en" sz="2050" b="1">
                <a:latin typeface="Franklin Gothic"/>
                <a:ea typeface="Franklin Gothic"/>
                <a:cs typeface="Franklin Gothic"/>
                <a:sym typeface="Franklin Gothic"/>
              </a:rPr>
              <a:t>How do I know if a middle or high school student has gaps in foundational literacy skills (phonological awareness and/or phonics)? </a:t>
            </a:r>
            <a:endParaRPr sz="2050" b="1">
              <a:latin typeface="Franklin Gothic"/>
              <a:ea typeface="Franklin Gothic"/>
              <a:cs typeface="Franklin Gothic"/>
              <a:sym typeface="Franklin Gothic"/>
            </a:endParaRPr>
          </a:p>
          <a:p>
            <a:pPr marL="0" lvl="0" indent="0" algn="l" rtl="0">
              <a:spcBef>
                <a:spcPts val="0"/>
              </a:spcBef>
              <a:spcAft>
                <a:spcPts val="0"/>
              </a:spcAft>
              <a:buSzPts val="990"/>
              <a:buNone/>
            </a:pPr>
            <a:r>
              <a:rPr lang="en" sz="2050" b="1">
                <a:latin typeface="Franklin Gothic"/>
                <a:ea typeface="Franklin Gothic"/>
                <a:cs typeface="Franklin Gothic"/>
                <a:sym typeface="Franklin Gothic"/>
              </a:rPr>
              <a:t>What do I do?</a:t>
            </a:r>
            <a:endParaRPr sz="2410" b="1">
              <a:latin typeface="Franklin Gothic"/>
              <a:ea typeface="Franklin Gothic"/>
              <a:cs typeface="Franklin Gothic"/>
              <a:sym typeface="Franklin Gothic"/>
            </a:endParaRPr>
          </a:p>
        </p:txBody>
      </p:sp>
      <p:sp>
        <p:nvSpPr>
          <p:cNvPr id="366" name="Google Shape;366;p53"/>
          <p:cNvSpPr txBox="1">
            <a:spLocks noGrp="1"/>
          </p:cNvSpPr>
          <p:nvPr>
            <p:ph type="title"/>
          </p:nvPr>
        </p:nvSpPr>
        <p:spPr>
          <a:xfrm>
            <a:off x="3355125" y="1587500"/>
            <a:ext cx="5462100" cy="13710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chemeClr val="dk1"/>
              </a:buClr>
              <a:buSzPts val="1100"/>
              <a:buFont typeface="Arial"/>
              <a:buNone/>
            </a:pPr>
            <a:endParaRPr sz="2300">
              <a:solidFill>
                <a:schemeClr val="dk1"/>
              </a:solidFill>
              <a:latin typeface="Franklin Gothic"/>
              <a:ea typeface="Franklin Gothic"/>
              <a:cs typeface="Franklin Gothic"/>
              <a:sym typeface="Franklin Gothic"/>
            </a:endParaRPr>
          </a:p>
          <a:p>
            <a:pPr marL="0" lvl="0" indent="0" algn="l" rtl="0">
              <a:spcBef>
                <a:spcPts val="0"/>
              </a:spcBef>
              <a:spcAft>
                <a:spcPts val="0"/>
              </a:spcAft>
              <a:buClr>
                <a:schemeClr val="dk1"/>
              </a:buClr>
              <a:buSzPts val="1100"/>
              <a:buFont typeface="Arial"/>
              <a:buNone/>
            </a:pPr>
            <a:endParaRPr sz="2300">
              <a:solidFill>
                <a:schemeClr val="dk1"/>
              </a:solidFill>
              <a:latin typeface="Franklin Gothic"/>
              <a:ea typeface="Franklin Gothic"/>
              <a:cs typeface="Franklin Gothic"/>
              <a:sym typeface="Franklin Gothic"/>
            </a:endParaRPr>
          </a:p>
          <a:p>
            <a:pPr marL="0" lvl="0" indent="0" algn="l" rtl="0">
              <a:spcBef>
                <a:spcPts val="0"/>
              </a:spcBef>
              <a:spcAft>
                <a:spcPts val="0"/>
              </a:spcAft>
              <a:buClr>
                <a:schemeClr val="dk1"/>
              </a:buClr>
              <a:buSzPts val="1100"/>
              <a:buFont typeface="Arial"/>
              <a:buNone/>
            </a:pPr>
            <a:endParaRPr sz="900">
              <a:solidFill>
                <a:schemeClr val="dk1"/>
              </a:solidFill>
              <a:latin typeface="Franklin Gothic"/>
              <a:ea typeface="Franklin Gothic"/>
              <a:cs typeface="Franklin Gothic"/>
              <a:sym typeface="Franklin Gothic"/>
            </a:endParaRPr>
          </a:p>
          <a:p>
            <a:pPr marL="0" lvl="0" indent="0" algn="l" rtl="0">
              <a:spcBef>
                <a:spcPts val="0"/>
              </a:spcBef>
              <a:spcAft>
                <a:spcPts val="0"/>
              </a:spcAft>
              <a:buClr>
                <a:schemeClr val="dk1"/>
              </a:buClr>
              <a:buSzPts val="1100"/>
              <a:buFont typeface="Arial"/>
              <a:buNone/>
            </a:pPr>
            <a:r>
              <a:rPr lang="en" sz="2100">
                <a:solidFill>
                  <a:schemeClr val="dk1"/>
                </a:solidFill>
                <a:latin typeface="Franklin Gothic"/>
                <a:ea typeface="Franklin Gothic"/>
                <a:cs typeface="Franklin Gothic"/>
                <a:sym typeface="Franklin Gothic"/>
              </a:rPr>
              <a:t>Many middle and high school students need support in the word recognition strand of the reading rope.</a:t>
            </a:r>
            <a:endParaRPr sz="2100">
              <a:solidFill>
                <a:schemeClr val="dk1"/>
              </a:solidFill>
              <a:latin typeface="Franklin Gothic"/>
              <a:ea typeface="Franklin Gothic"/>
              <a:cs typeface="Franklin Gothic"/>
              <a:sym typeface="Franklin Gothic"/>
            </a:endParaRPr>
          </a:p>
          <a:p>
            <a:pPr marL="0" lvl="0" indent="0" algn="l" rtl="0">
              <a:spcBef>
                <a:spcPts val="0"/>
              </a:spcBef>
              <a:spcAft>
                <a:spcPts val="0"/>
              </a:spcAft>
              <a:buNone/>
            </a:pPr>
            <a:endParaRPr sz="2100" i="1">
              <a:solidFill>
                <a:schemeClr val="dk1"/>
              </a:solidFill>
              <a:latin typeface="Franklin Gothic"/>
              <a:ea typeface="Franklin Gothic"/>
              <a:cs typeface="Franklin Gothic"/>
              <a:sym typeface="Franklin Gothic"/>
            </a:endParaRPr>
          </a:p>
          <a:p>
            <a:pPr marL="0" lvl="0" indent="0" algn="l" rtl="0">
              <a:spcBef>
                <a:spcPts val="0"/>
              </a:spcBef>
              <a:spcAft>
                <a:spcPts val="0"/>
              </a:spcAft>
              <a:buNone/>
            </a:pPr>
            <a:r>
              <a:rPr lang="en" sz="2100" i="1">
                <a:solidFill>
                  <a:schemeClr val="dk1"/>
                </a:solidFill>
                <a:latin typeface="Franklin Gothic"/>
                <a:ea typeface="Franklin Gothic"/>
                <a:cs typeface="Franklin Gothic"/>
                <a:sym typeface="Franklin Gothic"/>
              </a:rPr>
              <a:t>Consult with your local leadership (i.e. reading specialist/interventionist, instructional coach, MTSS and/or special education coordinator) for assessments and instructional supports. </a:t>
            </a:r>
            <a:endParaRPr sz="2536">
              <a:solidFill>
                <a:schemeClr val="dk1"/>
              </a:solidFill>
              <a:latin typeface="Franklin Gothic"/>
              <a:ea typeface="Franklin Gothic"/>
              <a:cs typeface="Franklin Gothic"/>
              <a:sym typeface="Franklin Gothic"/>
            </a:endParaRPr>
          </a:p>
        </p:txBody>
      </p:sp>
      <p:pic>
        <p:nvPicPr>
          <p:cNvPr id="367" name="Google Shape;367;p53" descr="Scarborough's Reading rope that indicates there are many components of skilled reading"/>
          <p:cNvPicPr preferRelativeResize="0"/>
          <p:nvPr/>
        </p:nvPicPr>
        <p:blipFill>
          <a:blip r:embed="rId3">
            <a:alphaModFix/>
          </a:blip>
          <a:stretch>
            <a:fillRect/>
          </a:stretch>
        </p:blipFill>
        <p:spPr>
          <a:xfrm>
            <a:off x="407475" y="1828450"/>
            <a:ext cx="2762976" cy="1486601"/>
          </a:xfrm>
          <a:prstGeom prst="rect">
            <a:avLst/>
          </a:prstGeom>
          <a:noFill/>
          <a:ln>
            <a:noFill/>
          </a:ln>
          <a:effectLst>
            <a:outerShdw blurRad="57150" dist="19050" dir="5400000" algn="bl" rotWithShape="0">
              <a:srgbClr val="000000">
                <a:alpha val="5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6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6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55"/>
          <p:cNvSpPr txBox="1">
            <a:spLocks noGrp="1"/>
          </p:cNvSpPr>
          <p:nvPr>
            <p:ph type="title"/>
          </p:nvPr>
        </p:nvSpPr>
        <p:spPr>
          <a:xfrm>
            <a:off x="483350" y="1998450"/>
            <a:ext cx="5775600" cy="9942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endParaRPr sz="6000">
              <a:latin typeface="Franklin Gothic"/>
              <a:ea typeface="Franklin Gothic"/>
              <a:cs typeface="Franklin Gothic"/>
              <a:sym typeface="Franklin Gothic"/>
            </a:endParaRPr>
          </a:p>
          <a:p>
            <a:pPr marL="0" lvl="0" indent="0" algn="l" rtl="0">
              <a:spcBef>
                <a:spcPts val="0"/>
              </a:spcBef>
              <a:spcAft>
                <a:spcPts val="0"/>
              </a:spcAft>
              <a:buNone/>
            </a:pPr>
            <a:r>
              <a:rPr lang="en" sz="5300" b="1">
                <a:latin typeface="Franklin Gothic"/>
                <a:ea typeface="Franklin Gothic"/>
                <a:cs typeface="Franklin Gothic"/>
                <a:sym typeface="Franklin Gothic"/>
              </a:rPr>
              <a:t>Routines for Decoding Multisyllabic Words &amp; Morphemic Analysis</a:t>
            </a:r>
            <a:endParaRPr sz="1700">
              <a:latin typeface="Franklin Gothic"/>
              <a:ea typeface="Franklin Gothic"/>
              <a:cs typeface="Franklin Gothic"/>
              <a:sym typeface="Franklin Gothic"/>
            </a:endParaRPr>
          </a:p>
          <a:p>
            <a:pPr marL="0" lvl="0" indent="0" algn="l" rtl="0">
              <a:spcBef>
                <a:spcPts val="0"/>
              </a:spcBef>
              <a:spcAft>
                <a:spcPts val="0"/>
              </a:spcAft>
              <a:buNone/>
            </a:pPr>
            <a:endParaRPr sz="4000" b="1">
              <a:latin typeface="Franklin Gothic"/>
              <a:ea typeface="Franklin Gothic"/>
              <a:cs typeface="Franklin Gothic"/>
              <a:sym typeface="Franklin Gothic"/>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56"/>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endParaRPr sz="6000">
              <a:latin typeface="Franklin Gothic"/>
              <a:ea typeface="Franklin Gothic"/>
              <a:cs typeface="Franklin Gothic"/>
              <a:sym typeface="Franklin Gothic"/>
            </a:endParaRPr>
          </a:p>
          <a:p>
            <a:pPr marL="0" lvl="0" indent="0" algn="l" rtl="0">
              <a:spcBef>
                <a:spcPts val="0"/>
              </a:spcBef>
              <a:spcAft>
                <a:spcPts val="0"/>
              </a:spcAft>
              <a:buNone/>
            </a:pPr>
            <a:r>
              <a:rPr lang="en" sz="5300" b="1">
                <a:latin typeface="Franklin Gothic"/>
                <a:ea typeface="Franklin Gothic"/>
                <a:cs typeface="Franklin Gothic"/>
                <a:sym typeface="Franklin Gothic"/>
              </a:rPr>
              <a:t>Where do I start?</a:t>
            </a:r>
            <a:endParaRPr sz="1700">
              <a:latin typeface="Franklin Gothic"/>
              <a:ea typeface="Franklin Gothic"/>
              <a:cs typeface="Franklin Gothic"/>
              <a:sym typeface="Franklin Gothic"/>
            </a:endParaRPr>
          </a:p>
          <a:p>
            <a:pPr marL="0" lvl="0" indent="0" algn="l" rtl="0">
              <a:spcBef>
                <a:spcPts val="0"/>
              </a:spcBef>
              <a:spcAft>
                <a:spcPts val="0"/>
              </a:spcAft>
              <a:buNone/>
            </a:pPr>
            <a:endParaRPr sz="4000" b="1">
              <a:latin typeface="Franklin Gothic"/>
              <a:ea typeface="Franklin Gothic"/>
              <a:cs typeface="Franklin Gothic"/>
              <a:sym typeface="Franklin Gothic"/>
            </a:endParaRPr>
          </a:p>
        </p:txBody>
      </p:sp>
      <p:sp>
        <p:nvSpPr>
          <p:cNvPr id="386" name="Google Shape;386;p56"/>
          <p:cNvSpPr txBox="1">
            <a:spLocks noGrp="1"/>
          </p:cNvSpPr>
          <p:nvPr>
            <p:ph type="body" idx="1"/>
          </p:nvPr>
        </p:nvSpPr>
        <p:spPr>
          <a:xfrm>
            <a:off x="628650" y="1369219"/>
            <a:ext cx="7886700" cy="2862000"/>
          </a:xfrm>
          <a:prstGeom prst="rect">
            <a:avLst/>
          </a:prstGeom>
        </p:spPr>
        <p:txBody>
          <a:bodyPr spcFirstLastPara="1" wrap="square" lIns="68575" tIns="34275" rIns="68575" bIns="34275" anchor="t" anchorCtr="0">
            <a:normAutofit/>
          </a:bodyPr>
          <a:lstStyle/>
          <a:p>
            <a:pPr marL="457200" lvl="0" indent="-361950" algn="l" rtl="0">
              <a:spcBef>
                <a:spcPts val="800"/>
              </a:spcBef>
              <a:spcAft>
                <a:spcPts val="0"/>
              </a:spcAft>
              <a:buSzPts val="2100"/>
              <a:buChar char="•"/>
            </a:pPr>
            <a:r>
              <a:rPr lang="en" sz="2800"/>
              <a:t>Start with the texts you are teaching in Tier 1 instruction.</a:t>
            </a:r>
            <a:endParaRPr sz="2800"/>
          </a:p>
          <a:p>
            <a:pPr marL="457200" lvl="0" indent="0" algn="l" rtl="0">
              <a:spcBef>
                <a:spcPts val="800"/>
              </a:spcBef>
              <a:spcAft>
                <a:spcPts val="0"/>
              </a:spcAft>
              <a:buNone/>
            </a:pPr>
            <a:endParaRPr sz="2800"/>
          </a:p>
          <a:p>
            <a:pPr marL="457200" lvl="0" indent="-361950" algn="l" rtl="0">
              <a:spcBef>
                <a:spcPts val="800"/>
              </a:spcBef>
              <a:spcAft>
                <a:spcPts val="0"/>
              </a:spcAft>
              <a:buSzPts val="2100"/>
              <a:buChar char="•"/>
            </a:pPr>
            <a:r>
              <a:rPr lang="en" sz="2800"/>
              <a:t>Use these texts to ground any work you do with multisyllabic words or morphemic analysis. </a:t>
            </a:r>
            <a:endParaRPr sz="28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57"/>
          <p:cNvSpPr txBox="1">
            <a:spLocks noGrp="1"/>
          </p:cNvSpPr>
          <p:nvPr>
            <p:ph type="title"/>
          </p:nvPr>
        </p:nvSpPr>
        <p:spPr>
          <a:xfrm>
            <a:off x="291275" y="1746514"/>
            <a:ext cx="5401800" cy="994200"/>
          </a:xfrm>
          <a:prstGeom prst="rect">
            <a:avLst/>
          </a:prstGeom>
        </p:spPr>
        <p:txBody>
          <a:bodyPr spcFirstLastPara="1" wrap="square" lIns="68575" tIns="34275" rIns="68575" bIns="34275" anchor="ctr" anchorCtr="0">
            <a:normAutofit fontScale="90000"/>
          </a:bodyPr>
          <a:lstStyle/>
          <a:p>
            <a:pPr marL="0" lvl="0" indent="0" algn="l" rtl="0">
              <a:spcBef>
                <a:spcPts val="0"/>
              </a:spcBef>
              <a:spcAft>
                <a:spcPts val="0"/>
              </a:spcAft>
              <a:buNone/>
            </a:pPr>
            <a:r>
              <a:rPr lang="en" sz="2700" b="1" dirty="0">
                <a:latin typeface="Franklin Gothic"/>
                <a:ea typeface="Franklin Gothic"/>
                <a:cs typeface="Franklin Gothic"/>
                <a:sym typeface="Franklin Gothic"/>
              </a:rPr>
              <a:t>Access our resources for this session:</a:t>
            </a:r>
            <a:endParaRPr sz="2700" b="1" dirty="0">
              <a:latin typeface="Franklin Gothic"/>
              <a:ea typeface="Franklin Gothic"/>
              <a:cs typeface="Franklin Gothic"/>
              <a:sym typeface="Franklin Gothic"/>
            </a:endParaRPr>
          </a:p>
          <a:p>
            <a:pPr marL="0" lvl="0" indent="0" algn="l" rtl="0">
              <a:spcBef>
                <a:spcPts val="0"/>
              </a:spcBef>
              <a:spcAft>
                <a:spcPts val="0"/>
              </a:spcAft>
              <a:buNone/>
            </a:pPr>
            <a:endParaRPr sz="2700" b="1">
              <a:latin typeface="Franklin Gothic"/>
              <a:ea typeface="Franklin Gothic"/>
              <a:cs typeface="Franklin Gothic"/>
              <a:sym typeface="Franklin Gothic"/>
            </a:endParaRPr>
          </a:p>
          <a:p>
            <a:pPr marL="0" lvl="0" indent="0" algn="l" rtl="0">
              <a:spcBef>
                <a:spcPts val="0"/>
              </a:spcBef>
              <a:spcAft>
                <a:spcPts val="0"/>
              </a:spcAft>
              <a:buNone/>
            </a:pPr>
            <a:r>
              <a:rPr lang="en" sz="2700" b="1" dirty="0">
                <a:latin typeface="Franklin Gothic"/>
                <a:ea typeface="Franklin Gothic"/>
                <a:cs typeface="Franklin Gothic"/>
                <a:sym typeface="Franklin Gothic"/>
                <a:hlinkClick r:id="rId3"/>
              </a:rPr>
              <a:t>“</a:t>
            </a:r>
            <a:r>
              <a:rPr lang="en" sz="2700" b="1" u="sng" dirty="0">
                <a:solidFill>
                  <a:schemeClr val="hlink"/>
                </a:solidFill>
                <a:latin typeface="Franklin Gothic"/>
                <a:ea typeface="Franklin Gothic"/>
                <a:cs typeface="Franklin Gothic"/>
                <a:sym typeface="Franklin Gothic"/>
                <a:hlinkClick r:id="rId3">
                  <a:extLst>
                    <a:ext uri="{A12FA001-AC4F-418D-AE19-62706E023703}">
                      <ahyp:hlinkClr xmlns:ahyp="http://schemas.microsoft.com/office/drawing/2018/hyperlinkcolor" val="tx"/>
                    </a:ext>
                  </a:extLst>
                </a:hlinkClick>
              </a:rPr>
              <a:t>Benjamin O. Davis, Jr.</a:t>
            </a:r>
            <a:r>
              <a:rPr lang="en" sz="2700" b="1" dirty="0">
                <a:latin typeface="Franklin Gothic"/>
                <a:ea typeface="Franklin Gothic"/>
                <a:cs typeface="Franklin Gothic"/>
                <a:sym typeface="Franklin Gothic"/>
                <a:hlinkClick r:id="rId3"/>
              </a:rPr>
              <a:t>”</a:t>
            </a:r>
            <a:r>
              <a:rPr lang="en" sz="2700" b="1" dirty="0">
                <a:latin typeface="Franklin Gothic"/>
                <a:ea typeface="Franklin Gothic"/>
                <a:cs typeface="Franklin Gothic"/>
                <a:sym typeface="Franklin Gothic"/>
              </a:rPr>
              <a:t> </a:t>
            </a:r>
            <a:endParaRPr sz="2700" b="1">
              <a:latin typeface="Franklin Gothic"/>
              <a:ea typeface="Franklin Gothic"/>
              <a:cs typeface="Franklin Gothic"/>
            </a:endParaRPr>
          </a:p>
          <a:p>
            <a:pPr marL="0" lvl="0" indent="0" algn="l" rtl="0">
              <a:spcBef>
                <a:spcPts val="0"/>
              </a:spcBef>
              <a:spcAft>
                <a:spcPts val="0"/>
              </a:spcAft>
              <a:buNone/>
            </a:pPr>
            <a:r>
              <a:rPr lang="en" sz="2700" dirty="0">
                <a:latin typeface="Franklin Gothic"/>
                <a:ea typeface="Franklin Gothic"/>
                <a:cs typeface="Franklin Gothic"/>
                <a:sym typeface="Franklin Gothic"/>
              </a:rPr>
              <a:t>From </a:t>
            </a:r>
            <a:r>
              <a:rPr lang="en" sz="2700" i="1" dirty="0">
                <a:latin typeface="Franklin Gothic"/>
                <a:ea typeface="Franklin Gothic"/>
                <a:cs typeface="Franklin Gothic"/>
                <a:sym typeface="Franklin Gothic"/>
              </a:rPr>
              <a:t>Wit &amp; Wisdom</a:t>
            </a:r>
            <a:r>
              <a:rPr lang="en" sz="2700" dirty="0">
                <a:latin typeface="Franklin Gothic"/>
                <a:ea typeface="Franklin Gothic"/>
                <a:cs typeface="Franklin Gothic"/>
                <a:sym typeface="Franklin Gothic"/>
              </a:rPr>
              <a:t>, a knowledge-building HQIR</a:t>
            </a:r>
            <a:endParaRPr sz="2700" dirty="0">
              <a:latin typeface="Franklin Gothic"/>
              <a:ea typeface="Franklin Gothic"/>
              <a:cs typeface="Franklin Gothic"/>
              <a:sym typeface="Franklin Gothic"/>
            </a:endParaRPr>
          </a:p>
          <a:p>
            <a:pPr marL="0" lvl="0" indent="0" algn="l" rtl="0">
              <a:spcBef>
                <a:spcPts val="0"/>
              </a:spcBef>
              <a:spcAft>
                <a:spcPts val="0"/>
              </a:spcAft>
              <a:buNone/>
            </a:pPr>
            <a:endParaRPr sz="2700">
              <a:latin typeface="Franklin Gothic"/>
              <a:ea typeface="Franklin Gothic"/>
              <a:cs typeface="Franklin Gothic"/>
              <a:sym typeface="Franklin Gothic"/>
            </a:endParaRPr>
          </a:p>
          <a:p>
            <a:pPr marL="0" lvl="0" indent="0" algn="l" rtl="0">
              <a:spcBef>
                <a:spcPts val="0"/>
              </a:spcBef>
              <a:spcAft>
                <a:spcPts val="0"/>
              </a:spcAft>
              <a:buNone/>
            </a:pPr>
            <a:endParaRPr sz="2700">
              <a:latin typeface="Franklin Gothic"/>
              <a:ea typeface="Franklin Gothic"/>
              <a:cs typeface="Franklin Gothic"/>
              <a:sym typeface="Franklin Gothic"/>
            </a:endParaRPr>
          </a:p>
          <a:p>
            <a:pPr marL="1371600" lvl="0" indent="0" algn="l" rtl="0">
              <a:spcBef>
                <a:spcPts val="0"/>
              </a:spcBef>
              <a:spcAft>
                <a:spcPts val="0"/>
              </a:spcAft>
              <a:buNone/>
            </a:pPr>
            <a:r>
              <a:rPr lang="en" sz="2700" b="1" u="sng" dirty="0">
                <a:solidFill>
                  <a:schemeClr val="hlink"/>
                </a:solidFill>
                <a:latin typeface="Franklin Gothic"/>
                <a:ea typeface="Franklin Gothic"/>
                <a:cs typeface="Franklin Gothic"/>
                <a:sym typeface="Franklin Gothic"/>
                <a:hlinkClick r:id="rId4">
                  <a:extLst>
                    <a:ext uri="{A12FA001-AC4F-418D-AE19-62706E023703}">
                      <ahyp:hlinkClr xmlns:ahyp="http://schemas.microsoft.com/office/drawing/2018/hyperlinkcolor" val="tx"/>
                    </a:ext>
                  </a:extLst>
                </a:hlinkClick>
              </a:rPr>
              <a:t>Strategy Sheet:</a:t>
            </a:r>
            <a:r>
              <a:rPr lang="en" sz="2700" dirty="0">
                <a:latin typeface="Franklin Gothic"/>
                <a:ea typeface="Franklin Gothic"/>
                <a:cs typeface="Franklin Gothic"/>
                <a:sym typeface="Franklin Gothic"/>
              </a:rPr>
              <a:t> Decoding Multisyllabic Words &amp; Morphemic Analysis Strategies</a:t>
            </a:r>
            <a:endParaRPr sz="2700" dirty="0">
              <a:latin typeface="Franklin Gothic"/>
              <a:ea typeface="Franklin Gothic"/>
              <a:cs typeface="Franklin Gothic"/>
              <a:sym typeface="Franklin Gothic"/>
            </a:endParaRPr>
          </a:p>
        </p:txBody>
      </p:sp>
      <p:pic>
        <p:nvPicPr>
          <p:cNvPr id="392" name="Google Shape;392;p57" descr="A picture of Benjamin O. Davis, Jr., the historical figure the sample text is based on"/>
          <p:cNvPicPr preferRelativeResize="0"/>
          <p:nvPr/>
        </p:nvPicPr>
        <p:blipFill rotWithShape="1">
          <a:blip r:embed="rId5">
            <a:alphaModFix/>
          </a:blip>
          <a:srcRect l="3349" t="17341" r="67625" b="53512"/>
          <a:stretch/>
        </p:blipFill>
        <p:spPr>
          <a:xfrm>
            <a:off x="5042783" y="808025"/>
            <a:ext cx="785446" cy="946184"/>
          </a:xfrm>
          <a:prstGeom prst="rect">
            <a:avLst/>
          </a:prstGeom>
          <a:noFill/>
          <a:ln>
            <a:noFill/>
          </a:ln>
          <a:effectLst>
            <a:outerShdw blurRad="57150" dist="19050" dir="5400000" algn="bl" rotWithShape="0">
              <a:srgbClr val="000000">
                <a:alpha val="50000"/>
              </a:srgbClr>
            </a:outerShdw>
          </a:effectLst>
        </p:spPr>
      </p:pic>
      <p:pic>
        <p:nvPicPr>
          <p:cNvPr id="393" name="Google Shape;393;p57" descr="A screenshot of the sample text from Wit &amp; Wisdom"/>
          <p:cNvPicPr preferRelativeResize="0"/>
          <p:nvPr/>
        </p:nvPicPr>
        <p:blipFill>
          <a:blip r:embed="rId6">
            <a:alphaModFix/>
          </a:blip>
          <a:stretch>
            <a:fillRect/>
          </a:stretch>
        </p:blipFill>
        <p:spPr>
          <a:xfrm>
            <a:off x="6041552" y="339004"/>
            <a:ext cx="2186345" cy="2816526"/>
          </a:xfrm>
          <a:prstGeom prst="rect">
            <a:avLst/>
          </a:prstGeom>
          <a:noFill/>
          <a:ln>
            <a:noFill/>
          </a:ln>
          <a:effectLst>
            <a:outerShdw blurRad="57150" dist="19050" dir="5400000" algn="bl" rotWithShape="0">
              <a:srgbClr val="000000">
                <a:alpha val="50000"/>
              </a:srgbClr>
            </a:outerShdw>
          </a:effectLst>
        </p:spPr>
      </p:pic>
      <p:pic>
        <p:nvPicPr>
          <p:cNvPr id="394" name="Google Shape;394;p57" descr="A screenshot of the strategy sheet"/>
          <p:cNvPicPr preferRelativeResize="0"/>
          <p:nvPr/>
        </p:nvPicPr>
        <p:blipFill>
          <a:blip r:embed="rId7">
            <a:alphaModFix/>
          </a:blip>
          <a:stretch>
            <a:fillRect/>
          </a:stretch>
        </p:blipFill>
        <p:spPr>
          <a:xfrm rot="572829">
            <a:off x="6978869" y="2076084"/>
            <a:ext cx="1836301" cy="2184007"/>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58"/>
          <p:cNvSpPr txBox="1">
            <a:spLocks noGrp="1"/>
          </p:cNvSpPr>
          <p:nvPr>
            <p:ph type="title"/>
          </p:nvPr>
        </p:nvSpPr>
        <p:spPr>
          <a:xfrm>
            <a:off x="161050" y="874900"/>
            <a:ext cx="5252100" cy="9942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 sz="2600" b="1">
                <a:latin typeface="Franklin Gothic"/>
                <a:ea typeface="Franklin Gothic"/>
                <a:cs typeface="Franklin Gothic"/>
                <a:sym typeface="Franklin Gothic"/>
              </a:rPr>
              <a:t>Where do we see advanced decoding and morphology in the </a:t>
            </a:r>
            <a:r>
              <a:rPr lang="en" sz="2600" b="1" i="1">
                <a:latin typeface="Franklin Gothic"/>
                <a:ea typeface="Franklin Gothic"/>
                <a:cs typeface="Franklin Gothic"/>
                <a:sym typeface="Franklin Gothic"/>
              </a:rPr>
              <a:t>KAS for Reading and Writing?</a:t>
            </a:r>
            <a:endParaRPr sz="2600" b="1" i="1">
              <a:latin typeface="Franklin Gothic"/>
              <a:ea typeface="Franklin Gothic"/>
              <a:cs typeface="Franklin Gothic"/>
              <a:sym typeface="Franklin Gothic"/>
            </a:endParaRPr>
          </a:p>
        </p:txBody>
      </p:sp>
      <p:pic>
        <p:nvPicPr>
          <p:cNvPr id="400" name="Google Shape;400;p58" descr="A screenshot from the Reading Foundations standards:&#10;RF.4.3&#10;Know and apply grade-level phonics and word analysis skills in decoding words.&#10;a. Use combined knowledge of all letter-sound correspondences, syllabication patterns and morphology to accurately read unfamiliar multisyllabic words.&#10;&#10;RF.5.3 Know and apply grade-level phonics and word analysis skills in decoding words.&#10;a. Use combined knowledge of all letter-sound correspondences, syllabication patterns and morphology to accurately read unfamiliar multisyllabic words."/>
          <p:cNvPicPr preferRelativeResize="0"/>
          <p:nvPr/>
        </p:nvPicPr>
        <p:blipFill>
          <a:blip r:embed="rId3">
            <a:alphaModFix/>
          </a:blip>
          <a:stretch>
            <a:fillRect/>
          </a:stretch>
        </p:blipFill>
        <p:spPr>
          <a:xfrm>
            <a:off x="428625" y="1899175"/>
            <a:ext cx="8286750" cy="2133600"/>
          </a:xfrm>
          <a:prstGeom prst="rect">
            <a:avLst/>
          </a:prstGeom>
          <a:noFill/>
          <a:ln>
            <a:noFill/>
          </a:ln>
          <a:effectLst>
            <a:outerShdw blurRad="57150" dist="19050" dir="5400000" algn="bl" rotWithShape="0">
              <a:srgbClr val="000000">
                <a:alpha val="50000"/>
              </a:srgbClr>
            </a:outerShdw>
          </a:effectLst>
        </p:spPr>
      </p:pic>
      <p:sp>
        <p:nvSpPr>
          <p:cNvPr id="401" name="Google Shape;401;p58"/>
          <p:cNvSpPr txBox="1"/>
          <p:nvPr/>
        </p:nvSpPr>
        <p:spPr>
          <a:xfrm>
            <a:off x="7074050" y="2658850"/>
            <a:ext cx="1893000" cy="554100"/>
          </a:xfrm>
          <a:prstGeom prst="rect">
            <a:avLst/>
          </a:prstGeom>
          <a:solidFill>
            <a:srgbClr val="002060"/>
          </a:solidFill>
          <a:ln>
            <a:noFill/>
          </a:ln>
          <a:effectLst>
            <a:outerShdw blurRad="57150" dist="19050" dir="5400000" algn="bl" rotWithShape="0">
              <a:srgbClr val="000000">
                <a:alpha val="50000"/>
              </a:srgbClr>
            </a:outerShdw>
          </a:effectLst>
        </p:spPr>
        <p:txBody>
          <a:bodyPr spcFirstLastPara="1" wrap="square" lIns="91425" tIns="91425" rIns="91425" bIns="91425" anchor="t" anchorCtr="0">
            <a:spAutoFit/>
          </a:bodyPr>
          <a:lstStyle/>
          <a:p>
            <a:pPr marL="0" lvl="0" indent="0" algn="l" rtl="0">
              <a:spcBef>
                <a:spcPts val="0"/>
              </a:spcBef>
              <a:spcAft>
                <a:spcPts val="0"/>
              </a:spcAft>
              <a:buNone/>
            </a:pPr>
            <a:r>
              <a:rPr lang="en" sz="1200" b="1">
                <a:solidFill>
                  <a:schemeClr val="lt1"/>
                </a:solidFill>
                <a:latin typeface="Franklin Gothic"/>
                <a:ea typeface="Franklin Gothic"/>
                <a:cs typeface="Franklin Gothic"/>
                <a:sym typeface="Franklin Gothic"/>
              </a:rPr>
              <a:t>Grades 4-5 Reading Foundational Skills (RF)</a:t>
            </a:r>
            <a:endParaRPr sz="1200" b="1">
              <a:solidFill>
                <a:schemeClr val="lt1"/>
              </a:solidFill>
              <a:latin typeface="Franklin Gothic"/>
              <a:ea typeface="Franklin Gothic"/>
              <a:cs typeface="Franklin Gothic"/>
              <a:sym typeface="Franklin Gothic"/>
            </a:endParaRPr>
          </a:p>
        </p:txBody>
      </p:sp>
      <p:sp>
        <p:nvSpPr>
          <p:cNvPr id="402" name="Google Shape;402;p58"/>
          <p:cNvSpPr txBox="1">
            <a:spLocks noGrp="1"/>
          </p:cNvSpPr>
          <p:nvPr>
            <p:ph type="title"/>
          </p:nvPr>
        </p:nvSpPr>
        <p:spPr>
          <a:xfrm>
            <a:off x="383000" y="4099275"/>
            <a:ext cx="8458800" cy="9942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sz="2000">
                <a:solidFill>
                  <a:srgbClr val="FF0000"/>
                </a:solidFill>
                <a:latin typeface="Franklin Gothic"/>
                <a:ea typeface="Franklin Gothic"/>
                <a:cs typeface="Franklin Gothic"/>
                <a:sym typeface="Franklin Gothic"/>
              </a:rPr>
              <a:t>Students begin decoding multisyllabic words in grade 3 and continue refining skills in determining meanings of words and phrases throughout high school.</a:t>
            </a:r>
            <a:endParaRPr sz="2000">
              <a:solidFill>
                <a:srgbClr val="FF0000"/>
              </a:solidFill>
              <a:latin typeface="Franklin Gothic"/>
              <a:ea typeface="Franklin Gothic"/>
              <a:cs typeface="Franklin Gothic"/>
              <a:sym typeface="Franklin Gothic"/>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59"/>
          <p:cNvSpPr txBox="1">
            <a:spLocks noGrp="1"/>
          </p:cNvSpPr>
          <p:nvPr>
            <p:ph type="title"/>
          </p:nvPr>
        </p:nvSpPr>
        <p:spPr>
          <a:xfrm>
            <a:off x="-19825" y="874900"/>
            <a:ext cx="5252100" cy="9942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 sz="2600" b="1" dirty="0">
                <a:latin typeface="Franklin Gothic"/>
                <a:ea typeface="Franklin Gothic"/>
                <a:cs typeface="Franklin Gothic"/>
                <a:sym typeface="Franklin Gothic"/>
              </a:rPr>
              <a:t>Decoding and Morphology in the Standards for Grades 6-8</a:t>
            </a:r>
            <a:endParaRPr sz="2600" b="1" i="1" dirty="0">
              <a:latin typeface="Franklin Gothic"/>
              <a:ea typeface="Franklin Gothic"/>
              <a:cs typeface="Franklin Gothic"/>
              <a:sym typeface="Franklin Gothic"/>
            </a:endParaRPr>
          </a:p>
        </p:txBody>
      </p:sp>
      <p:sp>
        <p:nvSpPr>
          <p:cNvPr id="408" name="Google Shape;408;p59"/>
          <p:cNvSpPr txBox="1"/>
          <p:nvPr/>
        </p:nvSpPr>
        <p:spPr>
          <a:xfrm>
            <a:off x="6230050" y="1499800"/>
            <a:ext cx="2098500" cy="369300"/>
          </a:xfrm>
          <a:prstGeom prst="rect">
            <a:avLst/>
          </a:prstGeom>
          <a:solidFill>
            <a:srgbClr val="002060"/>
          </a:solidFill>
          <a:ln>
            <a:noFill/>
          </a:ln>
          <a:effectLst>
            <a:outerShdw blurRad="57150" dist="19050" dir="5400000" algn="bl" rotWithShape="0">
              <a:srgbClr val="000000">
                <a:alpha val="50000"/>
              </a:srgbClr>
            </a:outerShdw>
          </a:effectLst>
        </p:spPr>
        <p:txBody>
          <a:bodyPr spcFirstLastPara="1" wrap="square" lIns="91425" tIns="91425" rIns="91425" bIns="91425" anchor="t" anchorCtr="0">
            <a:spAutoFit/>
          </a:bodyPr>
          <a:lstStyle/>
          <a:p>
            <a:pPr marL="0" lvl="0" indent="0" algn="ctr" rtl="0">
              <a:spcBef>
                <a:spcPts val="0"/>
              </a:spcBef>
              <a:spcAft>
                <a:spcPts val="0"/>
              </a:spcAft>
              <a:buNone/>
            </a:pPr>
            <a:r>
              <a:rPr lang="en" sz="1200" b="1">
                <a:solidFill>
                  <a:schemeClr val="lt1"/>
                </a:solidFill>
                <a:latin typeface="Franklin Gothic"/>
                <a:ea typeface="Franklin Gothic"/>
                <a:cs typeface="Franklin Gothic"/>
                <a:sym typeface="Franklin Gothic"/>
              </a:rPr>
              <a:t>Language (L)  Standard 4</a:t>
            </a:r>
            <a:endParaRPr sz="1200" b="1">
              <a:solidFill>
                <a:schemeClr val="lt1"/>
              </a:solidFill>
              <a:latin typeface="Franklin Gothic"/>
              <a:ea typeface="Franklin Gothic"/>
              <a:cs typeface="Franklin Gothic"/>
              <a:sym typeface="Franklin Gothic"/>
            </a:endParaRPr>
          </a:p>
        </p:txBody>
      </p:sp>
      <p:pic>
        <p:nvPicPr>
          <p:cNvPr id="409" name="Google Shape;409;p59" descr="A screenshot of Langauge Standard 4 for grades 6-8:&#10;&#10;L.6.4: Determine or clarify the meaning of unknown and multiplemeaning words and phrases&#10;based on grade 6 reading and&#10;content, choosing flexibly from&#10;an array of strategies.&#10;a. Use context (e.g., the overall&#10;meaning of a sentence or&#10;paragraph; a word’s position&#10;or function in a sentence) as&#10;a clue to the meaning of a&#10;word or phrase.&#10;b. Use Greek and Latin affixes&#10;and roots as clues to the&#10;meaning of a word.&#10;c. Consult print and digital reference materials to find the&#10;pronunciation and determine or clarity the precise&#10;meaning of key words and&#10;phrases.&#10;&#10;L.7.4: Determine or clarify the meaning of unknown and multiplemeaning words and phrases&#10;based on grade 7 reading and&#10;content, choosing flexibly from&#10;an array of strategies.&#10;a. Use context (e.g., the overall&#10;meaning of a sentence or&#10;paragraph; a word’s position&#10;or function in a sentence) as&#10;a clue to the meaning of a&#10;word or phrase.&#10;b. Use Greek and Latin affixes&#10;and roots as clues to the&#10;meaning of a word.&#10;c. Consult print and digital reference materials to find the&#10;pronunciation and determine or clarity the precise&#10;meaning of key words and&#10;phrases.&#10;&#10;L.8.4: Determine or clarify the meaning&#10;of unknown and multiple-meaning&#10;words and phrases based on grade&#10;8 reading and content, choosing&#10;flexibly from an array of strategies.&#10;a. Use context (e.g., the overall&#10;meaning of a sentence or paragraph; a word’s position or&#10;function in a sentence) as a&#10;clue to the meaning of a word&#10;or phrase.&#10;b. Use Greek and Latin affixes and&#10;roots as clues to the meaning&#10;of a word.&#10;c. Consult print and digital reference materials to find the pronunciation and determine or&#10;clarify the precise meaning of&#10;key words and phrases."/>
          <p:cNvPicPr preferRelativeResize="0"/>
          <p:nvPr/>
        </p:nvPicPr>
        <p:blipFill>
          <a:blip r:embed="rId3">
            <a:alphaModFix/>
          </a:blip>
          <a:stretch>
            <a:fillRect/>
          </a:stretch>
        </p:blipFill>
        <p:spPr>
          <a:xfrm>
            <a:off x="580613" y="2021500"/>
            <a:ext cx="4051235" cy="3122000"/>
          </a:xfrm>
          <a:prstGeom prst="rect">
            <a:avLst/>
          </a:prstGeom>
          <a:noFill/>
          <a:ln>
            <a:noFill/>
          </a:ln>
          <a:effectLst>
            <a:outerShdw blurRad="57150" dist="19050" dir="5400000" algn="bl" rotWithShape="0">
              <a:srgbClr val="000000">
                <a:alpha val="50000"/>
              </a:srgbClr>
            </a:outerShdw>
          </a:effectLst>
        </p:spPr>
      </p:pic>
      <p:sp>
        <p:nvSpPr>
          <p:cNvPr id="410" name="Google Shape;410;p59"/>
          <p:cNvSpPr txBox="1">
            <a:spLocks noGrp="1"/>
          </p:cNvSpPr>
          <p:nvPr>
            <p:ph type="title"/>
          </p:nvPr>
        </p:nvSpPr>
        <p:spPr>
          <a:xfrm>
            <a:off x="4955725" y="2909050"/>
            <a:ext cx="4254000" cy="9942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sz="2100">
                <a:solidFill>
                  <a:srgbClr val="FF0000"/>
                </a:solidFill>
                <a:latin typeface="Franklin Gothic"/>
                <a:ea typeface="Franklin Gothic"/>
                <a:cs typeface="Franklin Gothic"/>
                <a:sym typeface="Franklin Gothic"/>
              </a:rPr>
              <a:t>Middle school students should determine or clarify unknown and multiple-meaning words using:</a:t>
            </a:r>
            <a:endParaRPr sz="2100">
              <a:solidFill>
                <a:srgbClr val="FF0000"/>
              </a:solidFill>
              <a:latin typeface="Franklin Gothic"/>
              <a:ea typeface="Franklin Gothic"/>
              <a:cs typeface="Franklin Gothic"/>
              <a:sym typeface="Franklin Gothic"/>
            </a:endParaRPr>
          </a:p>
          <a:p>
            <a:pPr marL="457200" lvl="0" indent="-361950" algn="l" rtl="0">
              <a:spcBef>
                <a:spcPts val="0"/>
              </a:spcBef>
              <a:spcAft>
                <a:spcPts val="0"/>
              </a:spcAft>
              <a:buClr>
                <a:srgbClr val="FF0000"/>
              </a:buClr>
              <a:buSzPts val="2100"/>
              <a:buFont typeface="Franklin Gothic"/>
              <a:buChar char="-"/>
            </a:pPr>
            <a:r>
              <a:rPr lang="en" sz="2100">
                <a:solidFill>
                  <a:srgbClr val="FF0000"/>
                </a:solidFill>
                <a:latin typeface="Franklin Gothic"/>
                <a:ea typeface="Franklin Gothic"/>
                <a:cs typeface="Franklin Gothic"/>
                <a:sym typeface="Franklin Gothic"/>
              </a:rPr>
              <a:t>context clues</a:t>
            </a:r>
            <a:endParaRPr sz="2100">
              <a:solidFill>
                <a:srgbClr val="FF0000"/>
              </a:solidFill>
              <a:latin typeface="Franklin Gothic"/>
              <a:ea typeface="Franklin Gothic"/>
              <a:cs typeface="Franklin Gothic"/>
              <a:sym typeface="Franklin Gothic"/>
            </a:endParaRPr>
          </a:p>
          <a:p>
            <a:pPr marL="457200" lvl="0" indent="-361950" algn="l" rtl="0">
              <a:spcBef>
                <a:spcPts val="0"/>
              </a:spcBef>
              <a:spcAft>
                <a:spcPts val="0"/>
              </a:spcAft>
              <a:buClr>
                <a:srgbClr val="FF0000"/>
              </a:buClr>
              <a:buSzPts val="2100"/>
              <a:buFont typeface="Franklin Gothic"/>
              <a:buChar char="-"/>
            </a:pPr>
            <a:r>
              <a:rPr lang="en" sz="2100">
                <a:solidFill>
                  <a:srgbClr val="FF0000"/>
                </a:solidFill>
                <a:latin typeface="Franklin Gothic"/>
                <a:ea typeface="Franklin Gothic"/>
                <a:cs typeface="Franklin Gothic"/>
                <a:sym typeface="Franklin Gothic"/>
              </a:rPr>
              <a:t>Greek and Latin affixes and roots</a:t>
            </a:r>
            <a:endParaRPr sz="2100">
              <a:solidFill>
                <a:srgbClr val="FF0000"/>
              </a:solidFill>
              <a:latin typeface="Franklin Gothic"/>
              <a:ea typeface="Franklin Gothic"/>
              <a:cs typeface="Franklin Gothic"/>
              <a:sym typeface="Franklin Gothic"/>
            </a:endParaRPr>
          </a:p>
          <a:p>
            <a:pPr marL="457200" lvl="0" indent="-361950" algn="l" rtl="0">
              <a:spcBef>
                <a:spcPts val="0"/>
              </a:spcBef>
              <a:spcAft>
                <a:spcPts val="0"/>
              </a:spcAft>
              <a:buClr>
                <a:srgbClr val="FF0000"/>
              </a:buClr>
              <a:buSzPts val="2100"/>
              <a:buFont typeface="Franklin Gothic"/>
              <a:buChar char="-"/>
            </a:pPr>
            <a:r>
              <a:rPr lang="en" sz="2100">
                <a:solidFill>
                  <a:srgbClr val="FF0000"/>
                </a:solidFill>
                <a:latin typeface="Franklin Gothic"/>
                <a:ea typeface="Franklin Gothic"/>
                <a:cs typeface="Franklin Gothic"/>
                <a:sym typeface="Franklin Gothic"/>
              </a:rPr>
              <a:t>reference materials</a:t>
            </a:r>
            <a:endParaRPr sz="2100">
              <a:solidFill>
                <a:srgbClr val="FF0000"/>
              </a:solidFill>
              <a:latin typeface="Franklin Gothic"/>
              <a:ea typeface="Franklin Gothic"/>
              <a:cs typeface="Franklin Gothic"/>
              <a:sym typeface="Franklin Gothic"/>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60">
            <a:extLst>
              <a:ext uri="{C183D7F6-B498-43B3-948B-1728B52AA6E4}">
                <adec:decorative xmlns:adec="http://schemas.microsoft.com/office/drawing/2017/decorative" val="1"/>
              </a:ext>
            </a:extLst>
          </p:cNvPr>
          <p:cNvSpPr txBox="1"/>
          <p:nvPr/>
        </p:nvSpPr>
        <p:spPr>
          <a:xfrm>
            <a:off x="5444138" y="1722425"/>
            <a:ext cx="2224800" cy="369300"/>
          </a:xfrm>
          <a:prstGeom prst="rect">
            <a:avLst/>
          </a:prstGeom>
          <a:solidFill>
            <a:srgbClr val="002060"/>
          </a:solidFill>
          <a:ln>
            <a:noFill/>
          </a:ln>
          <a:effectLst>
            <a:outerShdw blurRad="57150" dist="19050" dir="5400000" algn="bl" rotWithShape="0">
              <a:srgbClr val="000000">
                <a:alpha val="50000"/>
              </a:srgbClr>
            </a:outerShdw>
          </a:effectLst>
        </p:spPr>
        <p:txBody>
          <a:bodyPr spcFirstLastPara="1" wrap="square" lIns="91425" tIns="91425" rIns="91425" bIns="91425" anchor="t" anchorCtr="0">
            <a:spAutoFit/>
          </a:bodyPr>
          <a:lstStyle/>
          <a:p>
            <a:pPr marL="0" lvl="0" indent="0" algn="ctr" rtl="0">
              <a:spcBef>
                <a:spcPts val="0"/>
              </a:spcBef>
              <a:spcAft>
                <a:spcPts val="0"/>
              </a:spcAft>
              <a:buNone/>
            </a:pPr>
            <a:r>
              <a:rPr lang="en" sz="1200" b="1">
                <a:solidFill>
                  <a:schemeClr val="lt1"/>
                </a:solidFill>
                <a:latin typeface="Franklin Gothic"/>
                <a:ea typeface="Franklin Gothic"/>
                <a:cs typeface="Franklin Gothic"/>
                <a:sym typeface="Franklin Gothic"/>
              </a:rPr>
              <a:t>Language (L)  Standard 4</a:t>
            </a:r>
            <a:endParaRPr sz="1200" b="1">
              <a:solidFill>
                <a:schemeClr val="lt1"/>
              </a:solidFill>
              <a:latin typeface="Franklin Gothic"/>
              <a:ea typeface="Franklin Gothic"/>
              <a:cs typeface="Franklin Gothic"/>
              <a:sym typeface="Franklin Gothic"/>
            </a:endParaRPr>
          </a:p>
        </p:txBody>
      </p:sp>
      <p:sp>
        <p:nvSpPr>
          <p:cNvPr id="416" name="Google Shape;416;p60">
            <a:extLst>
              <a:ext uri="{C183D7F6-B498-43B3-948B-1728B52AA6E4}">
                <adec:decorative xmlns:adec="http://schemas.microsoft.com/office/drawing/2017/decorative" val="0"/>
              </a:ext>
            </a:extLst>
          </p:cNvPr>
          <p:cNvSpPr txBox="1">
            <a:spLocks noGrp="1"/>
          </p:cNvSpPr>
          <p:nvPr>
            <p:ph type="title"/>
          </p:nvPr>
        </p:nvSpPr>
        <p:spPr>
          <a:xfrm>
            <a:off x="4352675" y="2920450"/>
            <a:ext cx="4601100" cy="9942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sz="2100" dirty="0">
                <a:solidFill>
                  <a:srgbClr val="FF0000"/>
                </a:solidFill>
                <a:latin typeface="Franklin Gothic"/>
                <a:ea typeface="Franklin Gothic"/>
                <a:cs typeface="Franklin Gothic"/>
                <a:sym typeface="Franklin Gothic"/>
              </a:rPr>
              <a:t>High school students should determine or clarify unknown and multiple-meaning words using:</a:t>
            </a:r>
            <a:endParaRPr sz="2100" dirty="0">
              <a:solidFill>
                <a:srgbClr val="FF0000"/>
              </a:solidFill>
              <a:latin typeface="Franklin Gothic"/>
              <a:ea typeface="Franklin Gothic"/>
              <a:cs typeface="Franklin Gothic"/>
              <a:sym typeface="Franklin Gothic"/>
            </a:endParaRPr>
          </a:p>
          <a:p>
            <a:pPr marL="457200" lvl="0" indent="-361950" algn="l" rtl="0">
              <a:spcBef>
                <a:spcPts val="0"/>
              </a:spcBef>
              <a:spcAft>
                <a:spcPts val="0"/>
              </a:spcAft>
              <a:buClr>
                <a:srgbClr val="FF0000"/>
              </a:buClr>
              <a:buSzPts val="2100"/>
              <a:buFont typeface="Franklin Gothic"/>
              <a:buChar char="-"/>
            </a:pPr>
            <a:r>
              <a:rPr lang="en" sz="2100" dirty="0">
                <a:solidFill>
                  <a:srgbClr val="FF0000"/>
                </a:solidFill>
                <a:latin typeface="Franklin Gothic"/>
                <a:ea typeface="Franklin Gothic"/>
                <a:cs typeface="Franklin Gothic"/>
                <a:sym typeface="Franklin Gothic"/>
              </a:rPr>
              <a:t>context clues</a:t>
            </a:r>
            <a:endParaRPr sz="2100" dirty="0">
              <a:solidFill>
                <a:srgbClr val="FF0000"/>
              </a:solidFill>
              <a:latin typeface="Franklin Gothic"/>
              <a:ea typeface="Franklin Gothic"/>
              <a:cs typeface="Franklin Gothic"/>
              <a:sym typeface="Franklin Gothic"/>
            </a:endParaRPr>
          </a:p>
          <a:p>
            <a:pPr marL="457200" lvl="0" indent="-361950" algn="l" rtl="0">
              <a:spcBef>
                <a:spcPts val="0"/>
              </a:spcBef>
              <a:spcAft>
                <a:spcPts val="0"/>
              </a:spcAft>
              <a:buClr>
                <a:srgbClr val="FF0000"/>
              </a:buClr>
              <a:buSzPts val="2100"/>
              <a:buFont typeface="Franklin Gothic"/>
              <a:buChar char="-"/>
            </a:pPr>
            <a:r>
              <a:rPr lang="en" sz="2100" dirty="0">
                <a:solidFill>
                  <a:srgbClr val="FF0000"/>
                </a:solidFill>
                <a:latin typeface="Franklin Gothic"/>
                <a:ea typeface="Franklin Gothic"/>
                <a:cs typeface="Franklin Gothic"/>
                <a:sym typeface="Franklin Gothic"/>
              </a:rPr>
              <a:t>Greek and Latin affixes and roots AND patterns of word changes</a:t>
            </a:r>
            <a:endParaRPr sz="2100" dirty="0">
              <a:solidFill>
                <a:srgbClr val="FF0000"/>
              </a:solidFill>
              <a:latin typeface="Franklin Gothic"/>
              <a:ea typeface="Franklin Gothic"/>
              <a:cs typeface="Franklin Gothic"/>
              <a:sym typeface="Franklin Gothic"/>
            </a:endParaRPr>
          </a:p>
          <a:p>
            <a:pPr marL="457200" lvl="0" indent="-361950" algn="l" rtl="0">
              <a:spcBef>
                <a:spcPts val="0"/>
              </a:spcBef>
              <a:spcAft>
                <a:spcPts val="0"/>
              </a:spcAft>
              <a:buClr>
                <a:srgbClr val="FF0000"/>
              </a:buClr>
              <a:buSzPts val="2100"/>
              <a:buFont typeface="Franklin Gothic"/>
              <a:buChar char="-"/>
            </a:pPr>
            <a:r>
              <a:rPr lang="en" sz="2100" dirty="0">
                <a:solidFill>
                  <a:srgbClr val="FF0000"/>
                </a:solidFill>
                <a:latin typeface="Franklin Gothic"/>
                <a:ea typeface="Franklin Gothic"/>
                <a:cs typeface="Franklin Gothic"/>
                <a:sym typeface="Franklin Gothic"/>
              </a:rPr>
              <a:t>reference materialsf</a:t>
            </a:r>
            <a:endParaRPr sz="2100" dirty="0">
              <a:solidFill>
                <a:srgbClr val="FF0000"/>
              </a:solidFill>
              <a:latin typeface="Franklin Gothic"/>
              <a:ea typeface="Franklin Gothic"/>
              <a:cs typeface="Franklin Gothic"/>
              <a:sym typeface="Franklin Gothic"/>
            </a:endParaRPr>
          </a:p>
        </p:txBody>
      </p:sp>
      <p:pic>
        <p:nvPicPr>
          <p:cNvPr id="417" name="Google Shape;417;p60">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749050" y="550750"/>
            <a:ext cx="3101051" cy="4543526"/>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pic>
        <p:nvPicPr>
          <p:cNvPr id="422" name="Google Shape;422;p61">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3260525" y="165980"/>
            <a:ext cx="5638800" cy="4029075"/>
          </a:xfrm>
          <a:prstGeom prst="rect">
            <a:avLst/>
          </a:prstGeom>
          <a:noFill/>
          <a:ln>
            <a:noFill/>
          </a:ln>
          <a:effectLst>
            <a:outerShdw blurRad="57150" dist="19050" dir="5400000" algn="bl" rotWithShape="0">
              <a:srgbClr val="000000">
                <a:alpha val="50000"/>
              </a:srgbClr>
            </a:outerShdw>
          </a:effectLst>
        </p:spPr>
      </p:pic>
      <p:sp>
        <p:nvSpPr>
          <p:cNvPr id="423" name="Google Shape;423;p61">
            <a:extLst>
              <a:ext uri="{C183D7F6-B498-43B3-948B-1728B52AA6E4}">
                <adec:decorative xmlns:adec="http://schemas.microsoft.com/office/drawing/2017/decorative" val="1"/>
              </a:ext>
            </a:extLst>
          </p:cNvPr>
          <p:cNvSpPr/>
          <p:nvPr/>
        </p:nvSpPr>
        <p:spPr>
          <a:xfrm>
            <a:off x="693850" y="239500"/>
            <a:ext cx="2018700" cy="2388000"/>
          </a:xfrm>
          <a:prstGeom prst="rect">
            <a:avLst/>
          </a:prstGeom>
          <a:solidFill>
            <a:srgbClr val="FFC000"/>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800" b="1" i="1">
                <a:latin typeface="Libre Franklin"/>
                <a:ea typeface="Libre Franklin"/>
                <a:cs typeface="Libre Franklin"/>
                <a:sym typeface="Libre Franklin"/>
              </a:rPr>
              <a:t>Our text provides this list of activities for building automaticity in multisyllabic word reading. </a:t>
            </a:r>
            <a:endParaRPr sz="1800" b="1">
              <a:latin typeface="Libre Franklin"/>
              <a:ea typeface="Libre Franklin"/>
              <a:cs typeface="Libre Franklin"/>
              <a:sym typeface="Libre Franklin"/>
            </a:endParaRPr>
          </a:p>
        </p:txBody>
      </p:sp>
      <p:sp>
        <p:nvSpPr>
          <p:cNvPr id="424" name="Google Shape;424;p61">
            <a:extLst>
              <a:ext uri="{C183D7F6-B498-43B3-948B-1728B52AA6E4}">
                <adec:decorative xmlns:adec="http://schemas.microsoft.com/office/drawing/2017/decorative" val="1"/>
              </a:ext>
            </a:extLst>
          </p:cNvPr>
          <p:cNvSpPr/>
          <p:nvPr/>
        </p:nvSpPr>
        <p:spPr>
          <a:xfrm>
            <a:off x="3260525" y="944425"/>
            <a:ext cx="281700" cy="2682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ibre Franklin"/>
              <a:ea typeface="Libre Franklin"/>
              <a:cs typeface="Libre Franklin"/>
              <a:sym typeface="Libre Franklin"/>
            </a:endParaRPr>
          </a:p>
        </p:txBody>
      </p:sp>
      <p:sp>
        <p:nvSpPr>
          <p:cNvPr id="425" name="Google Shape;425;p61">
            <a:extLst>
              <a:ext uri="{C183D7F6-B498-43B3-948B-1728B52AA6E4}">
                <adec:decorative xmlns:adec="http://schemas.microsoft.com/office/drawing/2017/decorative" val="1"/>
              </a:ext>
            </a:extLst>
          </p:cNvPr>
          <p:cNvSpPr/>
          <p:nvPr/>
        </p:nvSpPr>
        <p:spPr>
          <a:xfrm>
            <a:off x="3260525" y="1212625"/>
            <a:ext cx="281700" cy="2682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ibre Franklin"/>
              <a:ea typeface="Libre Franklin"/>
              <a:cs typeface="Libre Franklin"/>
              <a:sym typeface="Libre Franklin"/>
            </a:endParaRPr>
          </a:p>
        </p:txBody>
      </p:sp>
      <p:sp>
        <p:nvSpPr>
          <p:cNvPr id="426" name="Google Shape;426;p61">
            <a:extLst>
              <a:ext uri="{C183D7F6-B498-43B3-948B-1728B52AA6E4}">
                <adec:decorative xmlns:adec="http://schemas.microsoft.com/office/drawing/2017/decorative" val="1"/>
              </a:ext>
            </a:extLst>
          </p:cNvPr>
          <p:cNvSpPr/>
          <p:nvPr/>
        </p:nvSpPr>
        <p:spPr>
          <a:xfrm>
            <a:off x="3260525" y="1544375"/>
            <a:ext cx="281700" cy="2682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ibre Franklin"/>
              <a:ea typeface="Libre Franklin"/>
              <a:cs typeface="Libre Franklin"/>
              <a:sym typeface="Libre Franklin"/>
            </a:endParaRPr>
          </a:p>
        </p:txBody>
      </p:sp>
      <p:sp>
        <p:nvSpPr>
          <p:cNvPr id="427" name="Google Shape;427;p61">
            <a:extLst>
              <a:ext uri="{C183D7F6-B498-43B3-948B-1728B52AA6E4}">
                <adec:decorative xmlns:adec="http://schemas.microsoft.com/office/drawing/2017/decorative" val="1"/>
              </a:ext>
            </a:extLst>
          </p:cNvPr>
          <p:cNvSpPr/>
          <p:nvPr/>
        </p:nvSpPr>
        <p:spPr>
          <a:xfrm>
            <a:off x="3260525" y="3258025"/>
            <a:ext cx="281700" cy="2682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ibre Franklin"/>
              <a:ea typeface="Libre Franklin"/>
              <a:cs typeface="Libre Franklin"/>
              <a:sym typeface="Libre Franklin"/>
            </a:endParaRPr>
          </a:p>
        </p:txBody>
      </p:sp>
      <p:sp>
        <p:nvSpPr>
          <p:cNvPr id="428" name="Google Shape;428;p61">
            <a:extLst>
              <a:ext uri="{C183D7F6-B498-43B3-948B-1728B52AA6E4}">
                <adec:decorative xmlns:adec="http://schemas.microsoft.com/office/drawing/2017/decorative" val="1"/>
              </a:ext>
            </a:extLst>
          </p:cNvPr>
          <p:cNvSpPr/>
          <p:nvPr/>
        </p:nvSpPr>
        <p:spPr>
          <a:xfrm>
            <a:off x="3260525" y="3611675"/>
            <a:ext cx="281700" cy="2682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ibre Franklin"/>
              <a:ea typeface="Libre Franklin"/>
              <a:cs typeface="Libre Franklin"/>
              <a:sym typeface="Libre Franklin"/>
            </a:endParaRPr>
          </a:p>
        </p:txBody>
      </p:sp>
      <p:sp>
        <p:nvSpPr>
          <p:cNvPr id="2" name="Title 1">
            <a:extLst>
              <a:ext uri="{FF2B5EF4-FFF2-40B4-BE49-F238E27FC236}">
                <a16:creationId xmlns:a16="http://schemas.microsoft.com/office/drawing/2014/main" id="{BFC9AEF6-C520-2BB5-20CB-531AA0270EC3}"/>
              </a:ext>
            </a:extLst>
          </p:cNvPr>
          <p:cNvSpPr>
            <a:spLocks noGrp="1"/>
          </p:cNvSpPr>
          <p:nvPr>
            <p:ph type="title"/>
          </p:nvPr>
        </p:nvSpPr>
        <p:spPr>
          <a:xfrm>
            <a:off x="628650" y="-994200"/>
            <a:ext cx="7886700" cy="994200"/>
          </a:xfrm>
        </p:spPr>
        <p:txBody>
          <a:bodyPr spcFirstLastPara="1" wrap="square" lIns="68575" tIns="34275" rIns="68575" bIns="34275" anchor="b" anchorCtr="0">
            <a:normAutofit/>
          </a:bodyPr>
          <a:lstStyle/>
          <a:p>
            <a:r>
              <a:rPr lang="en-US" dirty="0"/>
              <a:t>Activities to Support Automaticity </a:t>
            </a:r>
          </a:p>
        </p:txBody>
      </p:sp>
      <p:sp>
        <p:nvSpPr>
          <p:cNvPr id="429" name="Google Shape;429;p61"/>
          <p:cNvSpPr/>
          <p:nvPr/>
        </p:nvSpPr>
        <p:spPr>
          <a:xfrm>
            <a:off x="693850" y="2833025"/>
            <a:ext cx="2099100" cy="1368300"/>
          </a:xfrm>
          <a:prstGeom prst="rect">
            <a:avLst/>
          </a:prstGeom>
          <a:solidFill>
            <a:srgbClr val="FFC000"/>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800" b="1" i="1">
                <a:latin typeface="Libre Franklin"/>
                <a:ea typeface="Libre Franklin"/>
                <a:cs typeface="Libre Franklin"/>
                <a:sym typeface="Libre Franklin"/>
              </a:rPr>
              <a:t>How can we use these activities to support comprehension?</a:t>
            </a:r>
            <a:endParaRPr sz="1800" b="1">
              <a:latin typeface="Libre Franklin"/>
              <a:ea typeface="Libre Franklin"/>
              <a:cs typeface="Libre Franklin"/>
              <a:sym typeface="Libre Franklin"/>
            </a:endParaRPr>
          </a:p>
        </p:txBody>
      </p:sp>
      <p:pic>
        <p:nvPicPr>
          <p:cNvPr id="430" name="Google Shape;430;p61" descr="A screenshot of the IES Practice Guide"/>
          <p:cNvPicPr preferRelativeResize="0"/>
          <p:nvPr/>
        </p:nvPicPr>
        <p:blipFill>
          <a:blip r:embed="rId4">
            <a:alphaModFix/>
          </a:blip>
          <a:stretch>
            <a:fillRect/>
          </a:stretch>
        </p:blipFill>
        <p:spPr>
          <a:xfrm>
            <a:off x="53050" y="4448025"/>
            <a:ext cx="496050" cy="627975"/>
          </a:xfrm>
          <a:prstGeom prst="rect">
            <a:avLst/>
          </a:prstGeom>
          <a:noFill/>
          <a:ln>
            <a:noFill/>
          </a:ln>
        </p:spPr>
      </p:pic>
      <p:sp>
        <p:nvSpPr>
          <p:cNvPr id="431" name="Google Shape;431;p61"/>
          <p:cNvSpPr txBox="1"/>
          <p:nvPr/>
        </p:nvSpPr>
        <p:spPr>
          <a:xfrm>
            <a:off x="628950" y="4603313"/>
            <a:ext cx="1232100" cy="31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100">
                <a:solidFill>
                  <a:schemeClr val="lt1"/>
                </a:solidFill>
                <a:latin typeface="Libre Franklin"/>
                <a:ea typeface="Libre Franklin"/>
                <a:cs typeface="Libre Franklin"/>
                <a:sym typeface="Libre Franklin"/>
              </a:rPr>
              <a:t>p. 11</a:t>
            </a:r>
            <a:endParaRPr sz="2100">
              <a:solidFill>
                <a:schemeClr val="lt1"/>
              </a:solidFill>
              <a:latin typeface="Libre Franklin"/>
              <a:ea typeface="Libre Franklin"/>
              <a:cs typeface="Libre Franklin"/>
              <a:sym typeface="Libre Franklin"/>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2" name="Title 1">
            <a:extLst>
              <a:ext uri="{FF2B5EF4-FFF2-40B4-BE49-F238E27FC236}">
                <a16:creationId xmlns:a16="http://schemas.microsoft.com/office/drawing/2014/main" id="{CBEF2046-4DC4-4DEF-5CEB-8707E40D198B}"/>
              </a:ext>
            </a:extLst>
          </p:cNvPr>
          <p:cNvSpPr>
            <a:spLocks noGrp="1"/>
          </p:cNvSpPr>
          <p:nvPr>
            <p:ph type="title"/>
          </p:nvPr>
        </p:nvSpPr>
        <p:spPr>
          <a:xfrm>
            <a:off x="628650" y="-994200"/>
            <a:ext cx="7886700" cy="994200"/>
          </a:xfrm>
        </p:spPr>
        <p:txBody>
          <a:bodyPr spcFirstLastPara="1" wrap="square" lIns="68575" tIns="34275" rIns="68575" bIns="34275" anchor="b" anchorCtr="0">
            <a:normAutofit/>
          </a:bodyPr>
          <a:lstStyle/>
          <a:p>
            <a:r>
              <a:rPr lang="en-US" dirty="0"/>
              <a:t>High-Frequency Affixes</a:t>
            </a:r>
          </a:p>
        </p:txBody>
      </p:sp>
      <p:sp>
        <p:nvSpPr>
          <p:cNvPr id="436" name="Google Shape;436;p62"/>
          <p:cNvSpPr txBox="1"/>
          <p:nvPr/>
        </p:nvSpPr>
        <p:spPr>
          <a:xfrm>
            <a:off x="271000" y="166350"/>
            <a:ext cx="86868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rgbClr val="007780"/>
                </a:solidFill>
                <a:latin typeface="Franklin Gothic"/>
                <a:ea typeface="Franklin Gothic"/>
                <a:cs typeface="Franklin Gothic"/>
                <a:sym typeface="Franklin Gothic"/>
              </a:rPr>
              <a:t>Recommended Activity 2: Read a list of high-frequency prefixes and suffixes in words from the texts studied.</a:t>
            </a:r>
            <a:endParaRPr sz="1800" b="1">
              <a:solidFill>
                <a:srgbClr val="007780"/>
              </a:solidFill>
              <a:latin typeface="Franklin Gothic"/>
              <a:ea typeface="Franklin Gothic"/>
              <a:cs typeface="Franklin Gothic"/>
              <a:sym typeface="Franklin Gothic"/>
            </a:endParaRPr>
          </a:p>
        </p:txBody>
      </p:sp>
      <p:pic>
        <p:nvPicPr>
          <p:cNvPr id="437" name="Google Shape;437;p62" descr="Resource 1.2. from the IES Practice Guide: Most frequently used prefixes and suffixes:&#10;&#10;Prefixes:&#10;un-, re-, -in-, im-, il-, ir-, dis-, en-, em-, non-, in-, im-, over-, mis-, sub-, pre-, inter-, fore-, de-, trans-. super-. semi-. anti-, mid-, under-&#10;&#10;Suffixes:&#10;-s, -es, -ed, -ing, -ly. -er, -or, -ion, -tion, -ation, -ition, -able, -ible. -al, -ial, -y, -ness, -ity, -ty, -ment, -ic, -ous, -eous, -ious, -en, -er, -ive, -ative,, -tive, -ful, -less, -est"/>
          <p:cNvPicPr preferRelativeResize="0"/>
          <p:nvPr/>
        </p:nvPicPr>
        <p:blipFill>
          <a:blip r:embed="rId3">
            <a:alphaModFix/>
          </a:blip>
          <a:stretch>
            <a:fillRect/>
          </a:stretch>
        </p:blipFill>
        <p:spPr>
          <a:xfrm>
            <a:off x="1227326" y="905250"/>
            <a:ext cx="6480400" cy="2675600"/>
          </a:xfrm>
          <a:prstGeom prst="rect">
            <a:avLst/>
          </a:prstGeom>
          <a:noFill/>
          <a:ln>
            <a:noFill/>
          </a:ln>
          <a:effectLst>
            <a:outerShdw blurRad="57150" dist="19050" dir="5400000" algn="bl" rotWithShape="0">
              <a:srgbClr val="000000">
                <a:alpha val="50000"/>
              </a:srgbClr>
            </a:outerShdw>
          </a:effectLst>
        </p:spPr>
      </p:pic>
      <p:sp>
        <p:nvSpPr>
          <p:cNvPr id="438" name="Google Shape;438;p62"/>
          <p:cNvSpPr txBox="1"/>
          <p:nvPr/>
        </p:nvSpPr>
        <p:spPr>
          <a:xfrm>
            <a:off x="779525" y="3652675"/>
            <a:ext cx="7970100" cy="627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700" b="1">
                <a:solidFill>
                  <a:srgbClr val="102649"/>
                </a:solidFill>
                <a:latin typeface="Franklin Gothic"/>
                <a:ea typeface="Franklin Gothic"/>
                <a:cs typeface="Franklin Gothic"/>
                <a:sym typeface="Franklin Gothic"/>
              </a:rPr>
              <a:t>morphemes: </a:t>
            </a:r>
            <a:r>
              <a:rPr lang="en" sz="1700">
                <a:solidFill>
                  <a:srgbClr val="102649"/>
                </a:solidFill>
                <a:latin typeface="Franklin Gothic"/>
                <a:ea typeface="Franklin Gothic"/>
                <a:cs typeface="Franklin Gothic"/>
                <a:sym typeface="Franklin Gothic"/>
              </a:rPr>
              <a:t>meaningful units of language (word parts that carry meaning)</a:t>
            </a:r>
            <a:endParaRPr sz="1700">
              <a:solidFill>
                <a:srgbClr val="102649"/>
              </a:solidFill>
              <a:latin typeface="Franklin Gothic"/>
              <a:ea typeface="Franklin Gothic"/>
              <a:cs typeface="Franklin Gothic"/>
              <a:sym typeface="Franklin Gothic"/>
            </a:endParaRPr>
          </a:p>
          <a:p>
            <a:pPr marL="0" lvl="0" indent="0" algn="ctr" rtl="0">
              <a:spcBef>
                <a:spcPts val="0"/>
              </a:spcBef>
              <a:spcAft>
                <a:spcPts val="0"/>
              </a:spcAft>
              <a:buNone/>
            </a:pPr>
            <a:r>
              <a:rPr lang="en" sz="1300" i="1" u="sng">
                <a:solidFill>
                  <a:schemeClr val="hlink"/>
                </a:solidFill>
                <a:latin typeface="Franklin Gothic"/>
                <a:ea typeface="Franklin Gothic"/>
                <a:cs typeface="Franklin Gothic"/>
                <a:sym typeface="Franklin Gothic"/>
                <a:hlinkClick r:id="rId4"/>
              </a:rPr>
              <a:t>Vocabulary Through Morphemes: Suffixes, Prefixes, and Roots for Grades 4-12</a:t>
            </a:r>
            <a:r>
              <a:rPr lang="en" sz="1300" u="sng">
                <a:solidFill>
                  <a:schemeClr val="hlink"/>
                </a:solidFill>
                <a:latin typeface="Franklin Gothic"/>
                <a:ea typeface="Franklin Gothic"/>
                <a:cs typeface="Franklin Gothic"/>
                <a:sym typeface="Franklin Gothic"/>
                <a:hlinkClick r:id="rId4"/>
              </a:rPr>
              <a:t> (Ebbers, 2010)</a:t>
            </a:r>
            <a:endParaRPr sz="1300">
              <a:solidFill>
                <a:srgbClr val="102649"/>
              </a:solidFill>
              <a:latin typeface="Franklin Gothic"/>
              <a:ea typeface="Franklin Gothic"/>
              <a:cs typeface="Franklin Gothic"/>
              <a:sym typeface="Franklin Gothic"/>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Shape 136"/>
        <p:cNvGrpSpPr/>
        <p:nvPr/>
      </p:nvGrpSpPr>
      <p:grpSpPr>
        <a:xfrm>
          <a:off x="0" y="0"/>
          <a:ext cx="0" cy="0"/>
          <a:chOff x="0" y="0"/>
          <a:chExt cx="0" cy="0"/>
        </a:xfrm>
      </p:grpSpPr>
      <p:sp>
        <p:nvSpPr>
          <p:cNvPr id="137" name="Google Shape;137;p28"/>
          <p:cNvSpPr txBox="1">
            <a:spLocks noGrp="1"/>
          </p:cNvSpPr>
          <p:nvPr>
            <p:ph type="title"/>
          </p:nvPr>
        </p:nvSpPr>
        <p:spPr>
          <a:xfrm>
            <a:off x="171075" y="67175"/>
            <a:ext cx="85380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sz="2900" b="1" dirty="0">
                <a:latin typeface="Franklin Gothic"/>
                <a:ea typeface="Franklin Gothic"/>
                <a:cs typeface="Franklin Gothic"/>
                <a:sym typeface="Franklin Gothic"/>
              </a:rPr>
              <a:t>A Note to Individuals Completing this Series: </a:t>
            </a:r>
            <a:endParaRPr sz="2900" b="1" dirty="0">
              <a:latin typeface="Franklin Gothic"/>
              <a:ea typeface="Franklin Gothic"/>
              <a:cs typeface="Franklin Gothic"/>
              <a:sym typeface="Franklin Gothic"/>
            </a:endParaRPr>
          </a:p>
        </p:txBody>
      </p:sp>
      <p:sp>
        <p:nvSpPr>
          <p:cNvPr id="138" name="Google Shape;138;p28"/>
          <p:cNvSpPr txBox="1"/>
          <p:nvPr/>
        </p:nvSpPr>
        <p:spPr>
          <a:xfrm>
            <a:off x="303798" y="839666"/>
            <a:ext cx="8538000" cy="29157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Clr>
                <a:srgbClr val="102649"/>
              </a:buClr>
              <a:buSzPts val="1800"/>
              <a:buFont typeface="Franklin Gothic"/>
              <a:buChar char="●"/>
            </a:pPr>
            <a:r>
              <a:rPr lang="en" sz="1800" dirty="0">
                <a:solidFill>
                  <a:srgbClr val="102649"/>
                </a:solidFill>
                <a:latin typeface="Franklin Gothic"/>
                <a:ea typeface="Franklin Gothic"/>
                <a:cs typeface="Franklin Gothic"/>
                <a:sym typeface="Franklin Gothic"/>
              </a:rPr>
              <a:t>For complete considerations for complete this series individually, see the Notes section of this slide. </a:t>
            </a:r>
          </a:p>
          <a:p>
            <a:pPr marL="457200" lvl="0" indent="-342900" algn="l" rtl="0">
              <a:spcBef>
                <a:spcPts val="0"/>
              </a:spcBef>
              <a:spcAft>
                <a:spcPts val="0"/>
              </a:spcAft>
              <a:buClr>
                <a:srgbClr val="102649"/>
              </a:buClr>
              <a:buSzPts val="1800"/>
              <a:buFont typeface="Franklin Gothic"/>
              <a:buChar char="●"/>
            </a:pPr>
            <a:r>
              <a:rPr lang="en" sz="1800" dirty="0">
                <a:solidFill>
                  <a:srgbClr val="102649"/>
                </a:solidFill>
                <a:latin typeface="Franklin Gothic"/>
                <a:ea typeface="Franklin Gothic"/>
                <a:cs typeface="Franklin Gothic"/>
                <a:sym typeface="Franklin Gothic"/>
              </a:rPr>
              <a:t>Print or make a digital copy of the </a:t>
            </a:r>
            <a:r>
              <a:rPr lang="en" sz="1800" dirty="0">
                <a:solidFill>
                  <a:srgbClr val="102649"/>
                </a:solidFill>
                <a:latin typeface="Franklin Gothic"/>
                <a:ea typeface="Franklin Gothic"/>
                <a:cs typeface="Franklin Gothic"/>
                <a:sym typeface="Franklin Gothic"/>
                <a:hlinkClick r:id="rId3"/>
              </a:rPr>
              <a:t>Participant Guide</a:t>
            </a:r>
            <a:r>
              <a:rPr lang="en" sz="1800" dirty="0">
                <a:solidFill>
                  <a:srgbClr val="102649"/>
                </a:solidFill>
                <a:latin typeface="Franklin Gothic"/>
                <a:ea typeface="Franklin Gothic"/>
                <a:cs typeface="Franklin Gothic"/>
                <a:sym typeface="Franklin Gothic"/>
              </a:rPr>
              <a:t> to capture your thinking.</a:t>
            </a:r>
            <a:endParaRPr lang="en-US" sz="1800" dirty="0">
              <a:solidFill>
                <a:srgbClr val="102649"/>
              </a:solidFill>
              <a:latin typeface="Franklin Gothic"/>
              <a:ea typeface="Franklin Gothic"/>
              <a:cs typeface="Franklin Gothic"/>
            </a:endParaRPr>
          </a:p>
          <a:p>
            <a:pPr marL="457200" indent="-336550">
              <a:buClr>
                <a:srgbClr val="102649"/>
              </a:buClr>
              <a:buSzPts val="1700"/>
              <a:buFont typeface="Franklin Gothic"/>
              <a:buChar char="●"/>
            </a:pPr>
            <a:r>
              <a:rPr lang="en-US" sz="1800" dirty="0">
                <a:solidFill>
                  <a:srgbClr val="102649"/>
                </a:solidFill>
                <a:latin typeface="Franklin Gothic"/>
                <a:ea typeface="Franklin Gothic"/>
                <a:cs typeface="Franklin Gothic"/>
                <a:sym typeface="Franklin Gothic"/>
              </a:rPr>
              <a:t>These slides are part </a:t>
            </a:r>
            <a:r>
              <a:rPr lang="en-US" sz="1800" u="sng" dirty="0">
                <a:solidFill>
                  <a:srgbClr val="102649"/>
                </a:solidFill>
                <a:latin typeface="Franklin Gothic"/>
                <a:ea typeface="Franklin Gothic"/>
                <a:cs typeface="Franklin Gothic"/>
                <a:sym typeface="Franklin Gothic"/>
              </a:rPr>
              <a:t>one</a:t>
            </a:r>
            <a:r>
              <a:rPr lang="en-US" sz="1800" dirty="0">
                <a:solidFill>
                  <a:srgbClr val="102649"/>
                </a:solidFill>
                <a:latin typeface="Franklin Gothic"/>
                <a:ea typeface="Franklin Gothic"/>
                <a:cs typeface="Franklin Gothic"/>
                <a:sym typeface="Franklin Gothic"/>
              </a:rPr>
              <a:t> of a six-part series.</a:t>
            </a:r>
          </a:p>
          <a:p>
            <a:pPr marL="457200" indent="-336550">
              <a:buClr>
                <a:srgbClr val="102649"/>
              </a:buClr>
              <a:buSzPts val="1700"/>
              <a:buFont typeface="Franklin Gothic"/>
              <a:buChar char="●"/>
            </a:pPr>
            <a:r>
              <a:rPr lang="en-US" sz="1800" dirty="0">
                <a:solidFill>
                  <a:srgbClr val="102649"/>
                </a:solidFill>
                <a:latin typeface="Franklin Gothic"/>
                <a:ea typeface="Franklin Gothic"/>
                <a:cs typeface="Franklin Gothic"/>
                <a:sym typeface="Franklin Gothic"/>
              </a:rPr>
              <a:t>See the Webinar Series Learning Plan </a:t>
            </a:r>
            <a:r>
              <a:rPr lang="en-US" sz="1700" dirty="0">
                <a:solidFill>
                  <a:srgbClr val="102649"/>
                </a:solidFill>
                <a:latin typeface="Franklin Gothic"/>
                <a:ea typeface="Franklin Gothic"/>
                <a:cs typeface="Franklin Gothic"/>
                <a:sym typeface="Franklin Gothic"/>
              </a:rPr>
              <a:t>on the </a:t>
            </a:r>
            <a:r>
              <a:rPr lang="en-US" sz="1700" dirty="0">
                <a:solidFill>
                  <a:srgbClr val="102649"/>
                </a:solidFill>
                <a:latin typeface="Franklin Gothic"/>
                <a:ea typeface="Franklin Gothic"/>
                <a:cs typeface="Franklin Gothic"/>
                <a:sym typeface="Franklin Gothic"/>
                <a:hlinkClick r:id="rId4"/>
              </a:rPr>
              <a:t>Landing Page</a:t>
            </a:r>
            <a:r>
              <a:rPr lang="en-US" sz="1800" dirty="0">
                <a:solidFill>
                  <a:srgbClr val="102649"/>
                </a:solidFill>
                <a:latin typeface="Franklin Gothic"/>
                <a:ea typeface="Franklin Gothic"/>
                <a:cs typeface="Franklin Gothic"/>
                <a:sym typeface="Franklin Gothic"/>
              </a:rPr>
              <a:t> for a detailed view of session objectives and materials. You may wish to make this available to participants.</a:t>
            </a:r>
            <a:endParaRPr lang="en-US" sz="1800" dirty="0">
              <a:solidFill>
                <a:srgbClr val="102649"/>
              </a:solidFill>
              <a:latin typeface="Franklin Gothic"/>
              <a:ea typeface="Franklin Gothic"/>
              <a:cs typeface="Franklin Gothic"/>
            </a:endParaRPr>
          </a:p>
          <a:p>
            <a:pPr marL="457200" indent="-342900">
              <a:buSzPts val="1700"/>
              <a:buFont typeface="Franklin Gothic,Sans-Serif"/>
              <a:buChar char="●"/>
            </a:pPr>
            <a:r>
              <a:rPr lang="en-US" sz="1800" dirty="0">
                <a:solidFill>
                  <a:srgbClr val="102649"/>
                </a:solidFill>
                <a:latin typeface="Franklin Gothic"/>
                <a:ea typeface="Franklin Gothic"/>
                <a:cs typeface="Franklin Gothic"/>
              </a:rPr>
              <a:t>This series is built around the Institute for Education Science and What Works Clearinghouse 2022 Practice Guide, </a:t>
            </a:r>
            <a:r>
              <a:rPr lang="en-US" sz="1800" i="1" dirty="0">
                <a:solidFill>
                  <a:srgbClr val="102649"/>
                </a:solidFill>
                <a:latin typeface="Franklin Gothic"/>
                <a:ea typeface="Franklin Gothic"/>
                <a:cs typeface="Franklin Gothic"/>
                <a:hlinkClick r:id="rId5"/>
              </a:rPr>
              <a:t>Providing Reading Interventions to Students in Grades 4-9</a:t>
            </a:r>
            <a:r>
              <a:rPr lang="en-US" sz="1800" i="1" dirty="0">
                <a:solidFill>
                  <a:srgbClr val="102649"/>
                </a:solidFill>
                <a:latin typeface="Franklin Gothic"/>
                <a:ea typeface="Franklin Gothic"/>
                <a:cs typeface="Franklin Gothic"/>
              </a:rPr>
              <a:t>,</a:t>
            </a:r>
            <a:r>
              <a:rPr lang="en-US" sz="1800" dirty="0">
                <a:solidFill>
                  <a:srgbClr val="102649"/>
                </a:solidFill>
                <a:latin typeface="Franklin Gothic"/>
                <a:ea typeface="Franklin Gothic"/>
                <a:cs typeface="Franklin Gothic"/>
              </a:rPr>
              <a:t> a free resource available for print. Consider making copies or providing digital access to participants to complete the pre-session readings.</a:t>
            </a:r>
          </a:p>
          <a:p>
            <a:pPr marL="457200" indent="-342900">
              <a:buClr>
                <a:srgbClr val="102649"/>
              </a:buClr>
              <a:buSzPts val="1800"/>
              <a:buFont typeface="Franklin Gothic"/>
              <a:buChar char="●"/>
            </a:pPr>
            <a:endParaRPr sz="1800" dirty="0">
              <a:solidFill>
                <a:srgbClr val="102649"/>
              </a:solidFill>
              <a:latin typeface="Franklin Gothic"/>
              <a:ea typeface="Franklin Gothic"/>
              <a:cs typeface="Franklin Gothic"/>
              <a:sym typeface="Franklin Gothic"/>
            </a:endParaRPr>
          </a:p>
        </p:txBody>
      </p:sp>
    </p:spTree>
    <p:extLst>
      <p:ext uri="{BB962C8B-B14F-4D97-AF65-F5344CB8AC3E}">
        <p14:creationId xmlns:p14="http://schemas.microsoft.com/office/powerpoint/2010/main" val="14437693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2" name="Title 1">
            <a:extLst>
              <a:ext uri="{FF2B5EF4-FFF2-40B4-BE49-F238E27FC236}">
                <a16:creationId xmlns:a16="http://schemas.microsoft.com/office/drawing/2014/main" id="{90E95F4F-DE46-7FFF-BBAA-1CE2E2F27C70}"/>
              </a:ext>
            </a:extLst>
          </p:cNvPr>
          <p:cNvSpPr>
            <a:spLocks noGrp="1"/>
          </p:cNvSpPr>
          <p:nvPr>
            <p:ph type="title"/>
          </p:nvPr>
        </p:nvSpPr>
        <p:spPr>
          <a:xfrm>
            <a:off x="628650" y="-994200"/>
            <a:ext cx="7886700" cy="994200"/>
          </a:xfrm>
        </p:spPr>
        <p:txBody>
          <a:bodyPr spcFirstLastPara="1" wrap="square" lIns="68575" tIns="34275" rIns="68575" bIns="34275" anchor="b" anchorCtr="0">
            <a:normAutofit/>
          </a:bodyPr>
          <a:lstStyle/>
          <a:p>
            <a:r>
              <a:rPr lang="en-US" dirty="0"/>
              <a:t>Engaging with Affixes</a:t>
            </a:r>
          </a:p>
        </p:txBody>
      </p:sp>
      <p:sp>
        <p:nvSpPr>
          <p:cNvPr id="443" name="Google Shape;443;p63"/>
          <p:cNvSpPr txBox="1"/>
          <p:nvPr/>
        </p:nvSpPr>
        <p:spPr>
          <a:xfrm>
            <a:off x="271000" y="166350"/>
            <a:ext cx="84786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b="1">
                <a:solidFill>
                  <a:srgbClr val="007780"/>
                </a:solidFill>
                <a:latin typeface="Franklin Gothic"/>
                <a:ea typeface="Franklin Gothic"/>
                <a:cs typeface="Franklin Gothic"/>
                <a:sym typeface="Franklin Gothic"/>
              </a:rPr>
              <a:t>Recommended Activity 2: Read a list of high-frequency prefixes and suffixes </a:t>
            </a:r>
            <a:r>
              <a:rPr lang="en" sz="1800" b="1">
                <a:solidFill>
                  <a:srgbClr val="007780"/>
                </a:solidFill>
                <a:latin typeface="Franklin Gothic"/>
                <a:ea typeface="Franklin Gothic"/>
                <a:cs typeface="Franklin Gothic"/>
                <a:sym typeface="Franklin Gothic"/>
              </a:rPr>
              <a:t>from the texts studied</a:t>
            </a:r>
            <a:r>
              <a:rPr lang="en" sz="1700" b="1">
                <a:solidFill>
                  <a:srgbClr val="007780"/>
                </a:solidFill>
                <a:latin typeface="Franklin Gothic"/>
                <a:ea typeface="Franklin Gothic"/>
                <a:cs typeface="Franklin Gothic"/>
                <a:sym typeface="Franklin Gothic"/>
              </a:rPr>
              <a:t>.</a:t>
            </a:r>
            <a:endParaRPr sz="1700" b="1">
              <a:solidFill>
                <a:srgbClr val="007780"/>
              </a:solidFill>
              <a:latin typeface="Franklin Gothic"/>
              <a:ea typeface="Franklin Gothic"/>
              <a:cs typeface="Franklin Gothic"/>
              <a:sym typeface="Franklin Gothic"/>
            </a:endParaRPr>
          </a:p>
        </p:txBody>
      </p:sp>
      <p:sp>
        <p:nvSpPr>
          <p:cNvPr id="445" name="Google Shape;445;p63"/>
          <p:cNvSpPr txBox="1"/>
          <p:nvPr/>
        </p:nvSpPr>
        <p:spPr>
          <a:xfrm>
            <a:off x="1236725" y="1007225"/>
            <a:ext cx="3249300" cy="80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100" b="1">
                <a:solidFill>
                  <a:srgbClr val="102649"/>
                </a:solidFill>
                <a:latin typeface="Franklin Gothic"/>
                <a:ea typeface="Franklin Gothic"/>
                <a:cs typeface="Franklin Gothic"/>
                <a:sym typeface="Franklin Gothic"/>
              </a:rPr>
              <a:t>Prefixes in This Text:</a:t>
            </a:r>
            <a:endParaRPr sz="2100" b="1">
              <a:solidFill>
                <a:srgbClr val="102649"/>
              </a:solidFill>
              <a:latin typeface="Franklin Gothic"/>
              <a:ea typeface="Franklin Gothic"/>
              <a:cs typeface="Franklin Gothic"/>
              <a:sym typeface="Franklin Gothic"/>
            </a:endParaRPr>
          </a:p>
        </p:txBody>
      </p:sp>
      <p:sp>
        <p:nvSpPr>
          <p:cNvPr id="446" name="Google Shape;446;p63"/>
          <p:cNvSpPr txBox="1"/>
          <p:nvPr/>
        </p:nvSpPr>
        <p:spPr>
          <a:xfrm>
            <a:off x="4598725" y="998125"/>
            <a:ext cx="2830800" cy="80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100" b="1">
                <a:solidFill>
                  <a:srgbClr val="102649"/>
                </a:solidFill>
                <a:latin typeface="Franklin Gothic"/>
                <a:ea typeface="Franklin Gothic"/>
                <a:cs typeface="Franklin Gothic"/>
                <a:sym typeface="Franklin Gothic"/>
              </a:rPr>
              <a:t>Suffixes in This Text:</a:t>
            </a:r>
            <a:endParaRPr sz="2100" b="1">
              <a:solidFill>
                <a:srgbClr val="102649"/>
              </a:solidFill>
              <a:latin typeface="Franklin Gothic"/>
              <a:ea typeface="Franklin Gothic"/>
              <a:cs typeface="Franklin Gothic"/>
              <a:sym typeface="Franklin Gothic"/>
            </a:endParaRPr>
          </a:p>
        </p:txBody>
      </p:sp>
      <p:cxnSp>
        <p:nvCxnSpPr>
          <p:cNvPr id="447" name="Google Shape;447;p63">
            <a:extLst>
              <a:ext uri="{C183D7F6-B498-43B3-948B-1728B52AA6E4}">
                <adec:decorative xmlns:adec="http://schemas.microsoft.com/office/drawing/2017/decorative" val="1"/>
              </a:ext>
            </a:extLst>
          </p:cNvPr>
          <p:cNvCxnSpPr/>
          <p:nvPr/>
        </p:nvCxnSpPr>
        <p:spPr>
          <a:xfrm>
            <a:off x="1176550" y="1485900"/>
            <a:ext cx="6667500" cy="8700"/>
          </a:xfrm>
          <a:prstGeom prst="straightConnector1">
            <a:avLst/>
          </a:prstGeom>
          <a:noFill/>
          <a:ln w="38100" cap="flat" cmpd="sng">
            <a:solidFill>
              <a:schemeClr val="dk2"/>
            </a:solidFill>
            <a:prstDash val="solid"/>
            <a:round/>
            <a:headEnd type="none" w="med" len="med"/>
            <a:tailEnd type="none" w="med" len="med"/>
          </a:ln>
        </p:spPr>
      </p:cxnSp>
      <p:cxnSp>
        <p:nvCxnSpPr>
          <p:cNvPr id="448" name="Google Shape;448;p63">
            <a:extLst>
              <a:ext uri="{C183D7F6-B498-43B3-948B-1728B52AA6E4}">
                <adec:decorative xmlns:adec="http://schemas.microsoft.com/office/drawing/2017/decorative" val="1"/>
              </a:ext>
            </a:extLst>
          </p:cNvPr>
          <p:cNvCxnSpPr/>
          <p:nvPr/>
        </p:nvCxnSpPr>
        <p:spPr>
          <a:xfrm>
            <a:off x="4405625" y="1192525"/>
            <a:ext cx="0" cy="3018900"/>
          </a:xfrm>
          <a:prstGeom prst="straightConnector1">
            <a:avLst/>
          </a:prstGeom>
          <a:noFill/>
          <a:ln w="38100" cap="flat" cmpd="sng">
            <a:solidFill>
              <a:schemeClr val="dk2"/>
            </a:solidFill>
            <a:prstDash val="solid"/>
            <a:round/>
            <a:headEnd type="none" w="med" len="med"/>
            <a:tailEnd type="none" w="med" len="med"/>
          </a:ln>
        </p:spPr>
      </p:cxnSp>
      <p:sp>
        <p:nvSpPr>
          <p:cNvPr id="449" name="Google Shape;449;p63"/>
          <p:cNvSpPr txBox="1"/>
          <p:nvPr/>
        </p:nvSpPr>
        <p:spPr>
          <a:xfrm>
            <a:off x="4758125" y="1608675"/>
            <a:ext cx="763800" cy="612300"/>
          </a:xfrm>
          <a:prstGeom prst="rect">
            <a:avLst/>
          </a:prstGeom>
          <a:solidFill>
            <a:srgbClr val="D9EAD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500">
                <a:solidFill>
                  <a:srgbClr val="102649"/>
                </a:solidFill>
                <a:latin typeface="Franklin Gothic"/>
                <a:ea typeface="Franklin Gothic"/>
                <a:cs typeface="Franklin Gothic"/>
                <a:sym typeface="Franklin Gothic"/>
              </a:rPr>
              <a:t>-ed</a:t>
            </a:r>
            <a:endParaRPr sz="2500">
              <a:solidFill>
                <a:srgbClr val="102649"/>
              </a:solidFill>
              <a:latin typeface="Franklin Gothic"/>
              <a:ea typeface="Franklin Gothic"/>
              <a:cs typeface="Franklin Gothic"/>
              <a:sym typeface="Franklin Gothic"/>
            </a:endParaRPr>
          </a:p>
        </p:txBody>
      </p:sp>
      <p:sp>
        <p:nvSpPr>
          <p:cNvPr id="450" name="Google Shape;450;p63"/>
          <p:cNvSpPr txBox="1"/>
          <p:nvPr/>
        </p:nvSpPr>
        <p:spPr>
          <a:xfrm>
            <a:off x="1440750" y="1622463"/>
            <a:ext cx="1143000" cy="612300"/>
          </a:xfrm>
          <a:prstGeom prst="rect">
            <a:avLst/>
          </a:prstGeom>
          <a:solidFill>
            <a:srgbClr val="FFF2CC"/>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500">
                <a:solidFill>
                  <a:srgbClr val="102649"/>
                </a:solidFill>
                <a:latin typeface="Franklin Gothic"/>
                <a:ea typeface="Franklin Gothic"/>
                <a:cs typeface="Franklin Gothic"/>
                <a:sym typeface="Franklin Gothic"/>
              </a:rPr>
              <a:t>over-</a:t>
            </a:r>
            <a:endParaRPr sz="2500">
              <a:solidFill>
                <a:srgbClr val="102649"/>
              </a:solidFill>
              <a:latin typeface="Franklin Gothic"/>
              <a:ea typeface="Franklin Gothic"/>
              <a:cs typeface="Franklin Gothic"/>
              <a:sym typeface="Franklin Gothic"/>
            </a:endParaRPr>
          </a:p>
        </p:txBody>
      </p:sp>
      <p:sp>
        <p:nvSpPr>
          <p:cNvPr id="451" name="Google Shape;451;p63"/>
          <p:cNvSpPr txBox="1"/>
          <p:nvPr/>
        </p:nvSpPr>
        <p:spPr>
          <a:xfrm>
            <a:off x="4758125" y="2395825"/>
            <a:ext cx="642600" cy="612300"/>
          </a:xfrm>
          <a:prstGeom prst="rect">
            <a:avLst/>
          </a:prstGeom>
          <a:solidFill>
            <a:srgbClr val="D9EAD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500">
                <a:solidFill>
                  <a:srgbClr val="102649"/>
                </a:solidFill>
                <a:latin typeface="Franklin Gothic"/>
                <a:ea typeface="Franklin Gothic"/>
                <a:cs typeface="Franklin Gothic"/>
                <a:sym typeface="Franklin Gothic"/>
              </a:rPr>
              <a:t>-ly</a:t>
            </a:r>
            <a:endParaRPr sz="2500">
              <a:solidFill>
                <a:srgbClr val="102649"/>
              </a:solidFill>
              <a:latin typeface="Franklin Gothic"/>
              <a:ea typeface="Franklin Gothic"/>
              <a:cs typeface="Franklin Gothic"/>
              <a:sym typeface="Franklin Gothic"/>
            </a:endParaRPr>
          </a:p>
        </p:txBody>
      </p:sp>
      <p:sp>
        <p:nvSpPr>
          <p:cNvPr id="452" name="Google Shape;452;p63"/>
          <p:cNvSpPr txBox="1"/>
          <p:nvPr/>
        </p:nvSpPr>
        <p:spPr>
          <a:xfrm>
            <a:off x="2319550" y="2402725"/>
            <a:ext cx="642600" cy="612300"/>
          </a:xfrm>
          <a:prstGeom prst="rect">
            <a:avLst/>
          </a:prstGeom>
          <a:solidFill>
            <a:srgbClr val="FFF2CC"/>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500">
                <a:solidFill>
                  <a:srgbClr val="102649"/>
                </a:solidFill>
                <a:latin typeface="Franklin Gothic"/>
                <a:ea typeface="Franklin Gothic"/>
                <a:cs typeface="Franklin Gothic"/>
                <a:sym typeface="Franklin Gothic"/>
              </a:rPr>
              <a:t>ex-</a:t>
            </a:r>
            <a:endParaRPr sz="2500">
              <a:solidFill>
                <a:srgbClr val="102649"/>
              </a:solidFill>
              <a:latin typeface="Franklin Gothic"/>
              <a:ea typeface="Franklin Gothic"/>
              <a:cs typeface="Franklin Gothic"/>
              <a:sym typeface="Franklin Gothic"/>
            </a:endParaRPr>
          </a:p>
        </p:txBody>
      </p:sp>
      <p:sp>
        <p:nvSpPr>
          <p:cNvPr id="453" name="Google Shape;453;p63"/>
          <p:cNvSpPr txBox="1"/>
          <p:nvPr/>
        </p:nvSpPr>
        <p:spPr>
          <a:xfrm>
            <a:off x="4758125" y="3199550"/>
            <a:ext cx="1035900" cy="612300"/>
          </a:xfrm>
          <a:prstGeom prst="rect">
            <a:avLst/>
          </a:prstGeom>
          <a:solidFill>
            <a:srgbClr val="D9EAD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500">
                <a:solidFill>
                  <a:srgbClr val="102649"/>
                </a:solidFill>
                <a:latin typeface="Franklin Gothic"/>
                <a:ea typeface="Franklin Gothic"/>
                <a:cs typeface="Franklin Gothic"/>
                <a:sym typeface="Franklin Gothic"/>
              </a:rPr>
              <a:t>-tion</a:t>
            </a:r>
            <a:endParaRPr sz="2500">
              <a:solidFill>
                <a:srgbClr val="102649"/>
              </a:solidFill>
              <a:latin typeface="Franklin Gothic"/>
              <a:ea typeface="Franklin Gothic"/>
              <a:cs typeface="Franklin Gothic"/>
              <a:sym typeface="Franklin Gothic"/>
            </a:endParaRPr>
          </a:p>
        </p:txBody>
      </p:sp>
      <p:sp>
        <p:nvSpPr>
          <p:cNvPr id="454" name="Google Shape;454;p63"/>
          <p:cNvSpPr txBox="1"/>
          <p:nvPr/>
        </p:nvSpPr>
        <p:spPr>
          <a:xfrm>
            <a:off x="5794025" y="1608675"/>
            <a:ext cx="1035900" cy="612300"/>
          </a:xfrm>
          <a:prstGeom prst="rect">
            <a:avLst/>
          </a:prstGeom>
          <a:solidFill>
            <a:srgbClr val="D9EAD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500">
                <a:solidFill>
                  <a:srgbClr val="102649"/>
                </a:solidFill>
                <a:latin typeface="Franklin Gothic"/>
                <a:ea typeface="Franklin Gothic"/>
                <a:cs typeface="Franklin Gothic"/>
                <a:sym typeface="Franklin Gothic"/>
              </a:rPr>
              <a:t>-tor</a:t>
            </a:r>
            <a:endParaRPr sz="2500">
              <a:solidFill>
                <a:srgbClr val="102649"/>
              </a:solidFill>
              <a:latin typeface="Franklin Gothic"/>
              <a:ea typeface="Franklin Gothic"/>
              <a:cs typeface="Franklin Gothic"/>
              <a:sym typeface="Franklin Gothic"/>
            </a:endParaRPr>
          </a:p>
        </p:txBody>
      </p:sp>
      <p:sp>
        <p:nvSpPr>
          <p:cNvPr id="455" name="Google Shape;455;p63"/>
          <p:cNvSpPr txBox="1"/>
          <p:nvPr/>
        </p:nvSpPr>
        <p:spPr>
          <a:xfrm>
            <a:off x="3091900" y="2395825"/>
            <a:ext cx="847500" cy="612300"/>
          </a:xfrm>
          <a:prstGeom prst="rect">
            <a:avLst/>
          </a:prstGeom>
          <a:solidFill>
            <a:srgbClr val="FFF2CC"/>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500">
                <a:solidFill>
                  <a:srgbClr val="102649"/>
                </a:solidFill>
                <a:latin typeface="Franklin Gothic"/>
                <a:ea typeface="Franklin Gothic"/>
                <a:cs typeface="Franklin Gothic"/>
                <a:sym typeface="Franklin Gothic"/>
              </a:rPr>
              <a:t>en-</a:t>
            </a:r>
            <a:endParaRPr sz="2500">
              <a:solidFill>
                <a:srgbClr val="102649"/>
              </a:solidFill>
              <a:latin typeface="Franklin Gothic"/>
              <a:ea typeface="Franklin Gothic"/>
              <a:cs typeface="Franklin Gothic"/>
              <a:sym typeface="Franklin Gothic"/>
            </a:endParaRPr>
          </a:p>
        </p:txBody>
      </p:sp>
      <p:sp>
        <p:nvSpPr>
          <p:cNvPr id="456" name="Google Shape;456;p63"/>
          <p:cNvSpPr txBox="1"/>
          <p:nvPr/>
        </p:nvSpPr>
        <p:spPr>
          <a:xfrm>
            <a:off x="5794025" y="2395825"/>
            <a:ext cx="1035900" cy="612300"/>
          </a:xfrm>
          <a:prstGeom prst="rect">
            <a:avLst/>
          </a:prstGeom>
          <a:solidFill>
            <a:srgbClr val="D9EAD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500">
                <a:solidFill>
                  <a:srgbClr val="102649"/>
                </a:solidFill>
                <a:latin typeface="Franklin Gothic"/>
                <a:ea typeface="Franklin Gothic"/>
                <a:cs typeface="Franklin Gothic"/>
                <a:sym typeface="Franklin Gothic"/>
              </a:rPr>
              <a:t>-al</a:t>
            </a:r>
            <a:endParaRPr sz="2500">
              <a:solidFill>
                <a:srgbClr val="102649"/>
              </a:solidFill>
              <a:latin typeface="Franklin Gothic"/>
              <a:ea typeface="Franklin Gothic"/>
              <a:cs typeface="Franklin Gothic"/>
              <a:sym typeface="Franklin Gothic"/>
            </a:endParaRPr>
          </a:p>
        </p:txBody>
      </p:sp>
      <p:sp>
        <p:nvSpPr>
          <p:cNvPr id="457" name="Google Shape;457;p63"/>
          <p:cNvSpPr txBox="1"/>
          <p:nvPr/>
        </p:nvSpPr>
        <p:spPr>
          <a:xfrm>
            <a:off x="2722600" y="1608675"/>
            <a:ext cx="1281300" cy="612300"/>
          </a:xfrm>
          <a:prstGeom prst="rect">
            <a:avLst/>
          </a:prstGeom>
          <a:solidFill>
            <a:srgbClr val="FFF2CC"/>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500">
                <a:solidFill>
                  <a:srgbClr val="102649"/>
                </a:solidFill>
                <a:latin typeface="Franklin Gothic"/>
                <a:ea typeface="Franklin Gothic"/>
                <a:cs typeface="Franklin Gothic"/>
                <a:sym typeface="Franklin Gothic"/>
              </a:rPr>
              <a:t>upper-</a:t>
            </a:r>
            <a:endParaRPr sz="2500">
              <a:solidFill>
                <a:srgbClr val="102649"/>
              </a:solidFill>
              <a:latin typeface="Franklin Gothic"/>
              <a:ea typeface="Franklin Gothic"/>
              <a:cs typeface="Franklin Gothic"/>
              <a:sym typeface="Franklin Gothic"/>
            </a:endParaRPr>
          </a:p>
        </p:txBody>
      </p:sp>
      <p:sp>
        <p:nvSpPr>
          <p:cNvPr id="458" name="Google Shape;458;p63"/>
          <p:cNvSpPr txBox="1"/>
          <p:nvPr/>
        </p:nvSpPr>
        <p:spPr>
          <a:xfrm>
            <a:off x="6037150" y="3182975"/>
            <a:ext cx="1035900" cy="612300"/>
          </a:xfrm>
          <a:prstGeom prst="rect">
            <a:avLst/>
          </a:prstGeom>
          <a:solidFill>
            <a:srgbClr val="D9EAD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500">
                <a:solidFill>
                  <a:srgbClr val="102649"/>
                </a:solidFill>
                <a:latin typeface="Franklin Gothic"/>
                <a:ea typeface="Franklin Gothic"/>
                <a:cs typeface="Franklin Gothic"/>
                <a:sym typeface="Franklin Gothic"/>
              </a:rPr>
              <a:t>-ance</a:t>
            </a:r>
            <a:endParaRPr sz="2500">
              <a:solidFill>
                <a:srgbClr val="102649"/>
              </a:solidFill>
              <a:latin typeface="Franklin Gothic"/>
              <a:ea typeface="Franklin Gothic"/>
              <a:cs typeface="Franklin Gothic"/>
              <a:sym typeface="Franklin Gothic"/>
            </a:endParaRPr>
          </a:p>
        </p:txBody>
      </p:sp>
      <p:sp>
        <p:nvSpPr>
          <p:cNvPr id="459" name="Google Shape;459;p63"/>
          <p:cNvSpPr txBox="1"/>
          <p:nvPr/>
        </p:nvSpPr>
        <p:spPr>
          <a:xfrm>
            <a:off x="2903500" y="3259850"/>
            <a:ext cx="1035900" cy="612300"/>
          </a:xfrm>
          <a:prstGeom prst="rect">
            <a:avLst/>
          </a:prstGeom>
          <a:solidFill>
            <a:srgbClr val="FFF2CC"/>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500">
                <a:solidFill>
                  <a:srgbClr val="102649"/>
                </a:solidFill>
                <a:latin typeface="Franklin Gothic"/>
                <a:ea typeface="Franklin Gothic"/>
                <a:cs typeface="Franklin Gothic"/>
                <a:sym typeface="Franklin Gothic"/>
              </a:rPr>
              <a:t>com-</a:t>
            </a:r>
            <a:endParaRPr sz="2500">
              <a:solidFill>
                <a:srgbClr val="102649"/>
              </a:solidFill>
              <a:latin typeface="Franklin Gothic"/>
              <a:ea typeface="Franklin Gothic"/>
              <a:cs typeface="Franklin Gothic"/>
              <a:sym typeface="Franklin Gothic"/>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5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5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5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4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5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5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5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5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2" name="Title 1">
            <a:extLst>
              <a:ext uri="{FF2B5EF4-FFF2-40B4-BE49-F238E27FC236}">
                <a16:creationId xmlns:a16="http://schemas.microsoft.com/office/drawing/2014/main" id="{0CD9F935-9515-828E-388B-AE508E86734A}"/>
              </a:ext>
            </a:extLst>
          </p:cNvPr>
          <p:cNvSpPr>
            <a:spLocks noGrp="1"/>
          </p:cNvSpPr>
          <p:nvPr>
            <p:ph type="title"/>
          </p:nvPr>
        </p:nvSpPr>
        <p:spPr>
          <a:xfrm>
            <a:off x="628650" y="-994200"/>
            <a:ext cx="7886700" cy="994200"/>
          </a:xfrm>
        </p:spPr>
        <p:txBody>
          <a:bodyPr spcFirstLastPara="1" wrap="square" lIns="68575" tIns="34275" rIns="68575" bIns="34275" anchor="b" anchorCtr="0">
            <a:normAutofit fontScale="90000"/>
          </a:bodyPr>
          <a:lstStyle/>
          <a:p>
            <a:r>
              <a:rPr lang="en-US" sz="3600" b="1" dirty="0">
                <a:latin typeface="Franklin Gothic"/>
                <a:ea typeface="Franklin Gothic"/>
                <a:cs typeface="Franklin Gothic"/>
                <a:sym typeface="Franklin Gothic"/>
              </a:rPr>
              <a:t>Sorts engage students in multisensory and/or collaborative learning.</a:t>
            </a:r>
            <a:endParaRPr lang="en-US" dirty="0"/>
          </a:p>
        </p:txBody>
      </p:sp>
      <p:sp>
        <p:nvSpPr>
          <p:cNvPr id="464" name="Google Shape;464;p64"/>
          <p:cNvSpPr txBox="1"/>
          <p:nvPr/>
        </p:nvSpPr>
        <p:spPr>
          <a:xfrm>
            <a:off x="166325" y="29925"/>
            <a:ext cx="84786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dirty="0">
                <a:solidFill>
                  <a:srgbClr val="007780"/>
                </a:solidFill>
                <a:latin typeface="Franklin Gothic"/>
                <a:ea typeface="Franklin Gothic"/>
                <a:cs typeface="Franklin Gothic"/>
                <a:sym typeface="Franklin Gothic"/>
              </a:rPr>
              <a:t>Sorts engage students in multisensory and/or collaborative learning.</a:t>
            </a:r>
            <a:endParaRPr sz="1800" b="1" dirty="0">
              <a:solidFill>
                <a:srgbClr val="007780"/>
              </a:solidFill>
              <a:latin typeface="Franklin Gothic"/>
              <a:ea typeface="Franklin Gothic"/>
              <a:cs typeface="Franklin Gothic"/>
              <a:sym typeface="Franklin Gothic"/>
            </a:endParaRPr>
          </a:p>
        </p:txBody>
      </p:sp>
      <p:sp>
        <p:nvSpPr>
          <p:cNvPr id="466" name="Google Shape;466;p64"/>
          <p:cNvSpPr txBox="1"/>
          <p:nvPr/>
        </p:nvSpPr>
        <p:spPr>
          <a:xfrm>
            <a:off x="144075" y="471275"/>
            <a:ext cx="4337700" cy="80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100" b="1">
                <a:solidFill>
                  <a:srgbClr val="102649"/>
                </a:solidFill>
                <a:latin typeface="Franklin Gothic"/>
                <a:ea typeface="Franklin Gothic"/>
                <a:cs typeface="Franklin Gothic"/>
                <a:sym typeface="Franklin Gothic"/>
              </a:rPr>
              <a:t>Prefixes: </a:t>
            </a:r>
            <a:endParaRPr sz="2100" b="1">
              <a:solidFill>
                <a:srgbClr val="102649"/>
              </a:solidFill>
              <a:latin typeface="Franklin Gothic"/>
              <a:ea typeface="Franklin Gothic"/>
              <a:cs typeface="Franklin Gothic"/>
              <a:sym typeface="Franklin Gothic"/>
            </a:endParaRPr>
          </a:p>
        </p:txBody>
      </p:sp>
      <p:sp>
        <p:nvSpPr>
          <p:cNvPr id="467" name="Google Shape;467;p64"/>
          <p:cNvSpPr txBox="1"/>
          <p:nvPr/>
        </p:nvSpPr>
        <p:spPr>
          <a:xfrm>
            <a:off x="4405575" y="492700"/>
            <a:ext cx="2830800" cy="80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100" b="1">
                <a:solidFill>
                  <a:srgbClr val="102649"/>
                </a:solidFill>
                <a:latin typeface="Franklin Gothic"/>
                <a:ea typeface="Franklin Gothic"/>
                <a:cs typeface="Franklin Gothic"/>
                <a:sym typeface="Franklin Gothic"/>
              </a:rPr>
              <a:t>Suffixes:</a:t>
            </a:r>
            <a:endParaRPr sz="2100" b="1">
              <a:solidFill>
                <a:srgbClr val="102649"/>
              </a:solidFill>
              <a:latin typeface="Franklin Gothic"/>
              <a:ea typeface="Franklin Gothic"/>
              <a:cs typeface="Franklin Gothic"/>
              <a:sym typeface="Franklin Gothic"/>
            </a:endParaRPr>
          </a:p>
        </p:txBody>
      </p:sp>
      <p:cxnSp>
        <p:nvCxnSpPr>
          <p:cNvPr id="468" name="Google Shape;468;p64">
            <a:extLst>
              <a:ext uri="{C183D7F6-B498-43B3-948B-1728B52AA6E4}">
                <adec:decorative xmlns:adec="http://schemas.microsoft.com/office/drawing/2017/decorative" val="1"/>
              </a:ext>
            </a:extLst>
          </p:cNvPr>
          <p:cNvCxnSpPr/>
          <p:nvPr/>
        </p:nvCxnSpPr>
        <p:spPr>
          <a:xfrm>
            <a:off x="105700" y="991613"/>
            <a:ext cx="8929200" cy="5700"/>
          </a:xfrm>
          <a:prstGeom prst="straightConnector1">
            <a:avLst/>
          </a:prstGeom>
          <a:noFill/>
          <a:ln w="38100" cap="flat" cmpd="sng">
            <a:solidFill>
              <a:schemeClr val="dk2"/>
            </a:solidFill>
            <a:prstDash val="solid"/>
            <a:round/>
            <a:headEnd type="none" w="med" len="med"/>
            <a:tailEnd type="none" w="med" len="med"/>
          </a:ln>
        </p:spPr>
      </p:cxnSp>
      <p:sp>
        <p:nvSpPr>
          <p:cNvPr id="469" name="Google Shape;469;p64"/>
          <p:cNvSpPr txBox="1"/>
          <p:nvPr/>
        </p:nvSpPr>
        <p:spPr>
          <a:xfrm>
            <a:off x="4742250" y="1076488"/>
            <a:ext cx="763800" cy="612300"/>
          </a:xfrm>
          <a:prstGeom prst="rect">
            <a:avLst/>
          </a:prstGeom>
          <a:solidFill>
            <a:srgbClr val="D9EAD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500">
                <a:solidFill>
                  <a:srgbClr val="102649"/>
                </a:solidFill>
                <a:latin typeface="Franklin Gothic"/>
                <a:ea typeface="Franklin Gothic"/>
                <a:cs typeface="Franklin Gothic"/>
                <a:sym typeface="Franklin Gothic"/>
              </a:rPr>
              <a:t>-ed</a:t>
            </a:r>
            <a:endParaRPr sz="2500">
              <a:solidFill>
                <a:srgbClr val="102649"/>
              </a:solidFill>
              <a:latin typeface="Franklin Gothic"/>
              <a:ea typeface="Franklin Gothic"/>
              <a:cs typeface="Franklin Gothic"/>
              <a:sym typeface="Franklin Gothic"/>
            </a:endParaRPr>
          </a:p>
        </p:txBody>
      </p:sp>
      <p:sp>
        <p:nvSpPr>
          <p:cNvPr id="470" name="Google Shape;470;p64"/>
          <p:cNvSpPr txBox="1"/>
          <p:nvPr/>
        </p:nvSpPr>
        <p:spPr>
          <a:xfrm>
            <a:off x="213225" y="1172013"/>
            <a:ext cx="1143000" cy="612300"/>
          </a:xfrm>
          <a:prstGeom prst="rect">
            <a:avLst/>
          </a:prstGeom>
          <a:solidFill>
            <a:srgbClr val="FFF2CC"/>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500">
                <a:solidFill>
                  <a:srgbClr val="102649"/>
                </a:solidFill>
                <a:latin typeface="Franklin Gothic"/>
                <a:ea typeface="Franklin Gothic"/>
                <a:cs typeface="Franklin Gothic"/>
                <a:sym typeface="Franklin Gothic"/>
              </a:rPr>
              <a:t>over-</a:t>
            </a:r>
            <a:endParaRPr sz="2500">
              <a:solidFill>
                <a:srgbClr val="102649"/>
              </a:solidFill>
              <a:latin typeface="Franklin Gothic"/>
              <a:ea typeface="Franklin Gothic"/>
              <a:cs typeface="Franklin Gothic"/>
              <a:sym typeface="Franklin Gothic"/>
            </a:endParaRPr>
          </a:p>
        </p:txBody>
      </p:sp>
      <p:sp>
        <p:nvSpPr>
          <p:cNvPr id="471" name="Google Shape;471;p64"/>
          <p:cNvSpPr txBox="1"/>
          <p:nvPr/>
        </p:nvSpPr>
        <p:spPr>
          <a:xfrm>
            <a:off x="4802850" y="1767975"/>
            <a:ext cx="642600" cy="612300"/>
          </a:xfrm>
          <a:prstGeom prst="rect">
            <a:avLst/>
          </a:prstGeom>
          <a:solidFill>
            <a:srgbClr val="D9EAD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500">
                <a:solidFill>
                  <a:srgbClr val="102649"/>
                </a:solidFill>
                <a:latin typeface="Franklin Gothic"/>
                <a:ea typeface="Franklin Gothic"/>
                <a:cs typeface="Franklin Gothic"/>
                <a:sym typeface="Franklin Gothic"/>
              </a:rPr>
              <a:t>-ly</a:t>
            </a:r>
            <a:endParaRPr sz="2500">
              <a:solidFill>
                <a:srgbClr val="102649"/>
              </a:solidFill>
              <a:latin typeface="Franklin Gothic"/>
              <a:ea typeface="Franklin Gothic"/>
              <a:cs typeface="Franklin Gothic"/>
              <a:sym typeface="Franklin Gothic"/>
            </a:endParaRPr>
          </a:p>
        </p:txBody>
      </p:sp>
      <p:sp>
        <p:nvSpPr>
          <p:cNvPr id="472" name="Google Shape;472;p64"/>
          <p:cNvSpPr txBox="1"/>
          <p:nvPr/>
        </p:nvSpPr>
        <p:spPr>
          <a:xfrm>
            <a:off x="144075" y="2644700"/>
            <a:ext cx="642600" cy="612300"/>
          </a:xfrm>
          <a:prstGeom prst="rect">
            <a:avLst/>
          </a:prstGeom>
          <a:solidFill>
            <a:srgbClr val="FFF2CC"/>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500">
                <a:solidFill>
                  <a:srgbClr val="102649"/>
                </a:solidFill>
                <a:latin typeface="Franklin Gothic"/>
                <a:ea typeface="Franklin Gothic"/>
                <a:cs typeface="Franklin Gothic"/>
                <a:sym typeface="Franklin Gothic"/>
              </a:rPr>
              <a:t>ex-</a:t>
            </a:r>
            <a:endParaRPr sz="2500">
              <a:solidFill>
                <a:srgbClr val="102649"/>
              </a:solidFill>
              <a:latin typeface="Franklin Gothic"/>
              <a:ea typeface="Franklin Gothic"/>
              <a:cs typeface="Franklin Gothic"/>
              <a:sym typeface="Franklin Gothic"/>
            </a:endParaRPr>
          </a:p>
        </p:txBody>
      </p:sp>
      <p:sp>
        <p:nvSpPr>
          <p:cNvPr id="473" name="Google Shape;473;p64"/>
          <p:cNvSpPr txBox="1"/>
          <p:nvPr/>
        </p:nvSpPr>
        <p:spPr>
          <a:xfrm>
            <a:off x="4589138" y="2459450"/>
            <a:ext cx="1035900" cy="612300"/>
          </a:xfrm>
          <a:prstGeom prst="rect">
            <a:avLst/>
          </a:prstGeom>
          <a:solidFill>
            <a:srgbClr val="D9EAD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500">
                <a:solidFill>
                  <a:srgbClr val="102649"/>
                </a:solidFill>
                <a:latin typeface="Franklin Gothic"/>
                <a:ea typeface="Franklin Gothic"/>
                <a:cs typeface="Franklin Gothic"/>
                <a:sym typeface="Franklin Gothic"/>
              </a:rPr>
              <a:t>-tion</a:t>
            </a:r>
            <a:endParaRPr sz="2500">
              <a:solidFill>
                <a:srgbClr val="102649"/>
              </a:solidFill>
              <a:latin typeface="Franklin Gothic"/>
              <a:ea typeface="Franklin Gothic"/>
              <a:cs typeface="Franklin Gothic"/>
              <a:sym typeface="Franklin Gothic"/>
            </a:endParaRPr>
          </a:p>
        </p:txBody>
      </p:sp>
      <p:sp>
        <p:nvSpPr>
          <p:cNvPr id="474" name="Google Shape;474;p64"/>
          <p:cNvSpPr txBox="1"/>
          <p:nvPr/>
        </p:nvSpPr>
        <p:spPr>
          <a:xfrm>
            <a:off x="4589138" y="3150925"/>
            <a:ext cx="1035900" cy="612300"/>
          </a:xfrm>
          <a:prstGeom prst="rect">
            <a:avLst/>
          </a:prstGeom>
          <a:solidFill>
            <a:srgbClr val="D9EAD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500">
                <a:solidFill>
                  <a:srgbClr val="102649"/>
                </a:solidFill>
                <a:latin typeface="Franklin Gothic"/>
                <a:ea typeface="Franklin Gothic"/>
                <a:cs typeface="Franklin Gothic"/>
                <a:sym typeface="Franklin Gothic"/>
              </a:rPr>
              <a:t>-tor</a:t>
            </a:r>
            <a:endParaRPr sz="2500">
              <a:solidFill>
                <a:srgbClr val="102649"/>
              </a:solidFill>
              <a:latin typeface="Franklin Gothic"/>
              <a:ea typeface="Franklin Gothic"/>
              <a:cs typeface="Franklin Gothic"/>
              <a:sym typeface="Franklin Gothic"/>
            </a:endParaRPr>
          </a:p>
        </p:txBody>
      </p:sp>
      <p:sp>
        <p:nvSpPr>
          <p:cNvPr id="475" name="Google Shape;475;p64"/>
          <p:cNvSpPr txBox="1"/>
          <p:nvPr/>
        </p:nvSpPr>
        <p:spPr>
          <a:xfrm>
            <a:off x="144075" y="3330375"/>
            <a:ext cx="847500" cy="612300"/>
          </a:xfrm>
          <a:prstGeom prst="rect">
            <a:avLst/>
          </a:prstGeom>
          <a:solidFill>
            <a:srgbClr val="FFF2CC"/>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500">
                <a:solidFill>
                  <a:srgbClr val="102649"/>
                </a:solidFill>
                <a:latin typeface="Franklin Gothic"/>
                <a:ea typeface="Franklin Gothic"/>
                <a:cs typeface="Franklin Gothic"/>
                <a:sym typeface="Franklin Gothic"/>
              </a:rPr>
              <a:t>en-</a:t>
            </a:r>
            <a:endParaRPr sz="2500">
              <a:solidFill>
                <a:srgbClr val="102649"/>
              </a:solidFill>
              <a:latin typeface="Franklin Gothic"/>
              <a:ea typeface="Franklin Gothic"/>
              <a:cs typeface="Franklin Gothic"/>
              <a:sym typeface="Franklin Gothic"/>
            </a:endParaRPr>
          </a:p>
        </p:txBody>
      </p:sp>
      <p:sp>
        <p:nvSpPr>
          <p:cNvPr id="476" name="Google Shape;476;p64"/>
          <p:cNvSpPr txBox="1"/>
          <p:nvPr/>
        </p:nvSpPr>
        <p:spPr>
          <a:xfrm>
            <a:off x="6010425" y="1076500"/>
            <a:ext cx="556800" cy="612300"/>
          </a:xfrm>
          <a:prstGeom prst="rect">
            <a:avLst/>
          </a:prstGeom>
          <a:solidFill>
            <a:srgbClr val="D9EAD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500">
                <a:solidFill>
                  <a:srgbClr val="102649"/>
                </a:solidFill>
                <a:latin typeface="Franklin Gothic"/>
                <a:ea typeface="Franklin Gothic"/>
                <a:cs typeface="Franklin Gothic"/>
                <a:sym typeface="Franklin Gothic"/>
              </a:rPr>
              <a:t>-al</a:t>
            </a:r>
            <a:endParaRPr sz="2500">
              <a:solidFill>
                <a:srgbClr val="102649"/>
              </a:solidFill>
              <a:latin typeface="Franklin Gothic"/>
              <a:ea typeface="Franklin Gothic"/>
              <a:cs typeface="Franklin Gothic"/>
              <a:sym typeface="Franklin Gothic"/>
            </a:endParaRPr>
          </a:p>
        </p:txBody>
      </p:sp>
      <p:sp>
        <p:nvSpPr>
          <p:cNvPr id="477" name="Google Shape;477;p64"/>
          <p:cNvSpPr txBox="1"/>
          <p:nvPr/>
        </p:nvSpPr>
        <p:spPr>
          <a:xfrm>
            <a:off x="144075" y="1959025"/>
            <a:ext cx="1281300" cy="612300"/>
          </a:xfrm>
          <a:prstGeom prst="rect">
            <a:avLst/>
          </a:prstGeom>
          <a:solidFill>
            <a:srgbClr val="FFF2CC"/>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500">
                <a:solidFill>
                  <a:srgbClr val="102649"/>
                </a:solidFill>
                <a:latin typeface="Franklin Gothic"/>
                <a:ea typeface="Franklin Gothic"/>
                <a:cs typeface="Franklin Gothic"/>
                <a:sym typeface="Franklin Gothic"/>
              </a:rPr>
              <a:t>upper-</a:t>
            </a:r>
            <a:endParaRPr sz="2500">
              <a:solidFill>
                <a:srgbClr val="102649"/>
              </a:solidFill>
              <a:latin typeface="Franklin Gothic"/>
              <a:ea typeface="Franklin Gothic"/>
              <a:cs typeface="Franklin Gothic"/>
              <a:sym typeface="Franklin Gothic"/>
            </a:endParaRPr>
          </a:p>
        </p:txBody>
      </p:sp>
      <p:sp>
        <p:nvSpPr>
          <p:cNvPr id="478" name="Google Shape;478;p64"/>
          <p:cNvSpPr txBox="1"/>
          <p:nvPr/>
        </p:nvSpPr>
        <p:spPr>
          <a:xfrm>
            <a:off x="4606200" y="3852350"/>
            <a:ext cx="1035900" cy="612300"/>
          </a:xfrm>
          <a:prstGeom prst="rect">
            <a:avLst/>
          </a:prstGeom>
          <a:solidFill>
            <a:srgbClr val="D9EAD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500">
                <a:solidFill>
                  <a:srgbClr val="102649"/>
                </a:solidFill>
                <a:latin typeface="Franklin Gothic"/>
                <a:ea typeface="Franklin Gothic"/>
                <a:cs typeface="Franklin Gothic"/>
                <a:sym typeface="Franklin Gothic"/>
              </a:rPr>
              <a:t>-ance</a:t>
            </a:r>
            <a:endParaRPr sz="2500">
              <a:solidFill>
                <a:srgbClr val="102649"/>
              </a:solidFill>
              <a:latin typeface="Franklin Gothic"/>
              <a:ea typeface="Franklin Gothic"/>
              <a:cs typeface="Franklin Gothic"/>
              <a:sym typeface="Franklin Gothic"/>
            </a:endParaRPr>
          </a:p>
        </p:txBody>
      </p:sp>
      <p:sp>
        <p:nvSpPr>
          <p:cNvPr id="479" name="Google Shape;479;p64"/>
          <p:cNvSpPr txBox="1"/>
          <p:nvPr/>
        </p:nvSpPr>
        <p:spPr>
          <a:xfrm>
            <a:off x="144075" y="4080950"/>
            <a:ext cx="1035900" cy="612300"/>
          </a:xfrm>
          <a:prstGeom prst="rect">
            <a:avLst/>
          </a:prstGeom>
          <a:solidFill>
            <a:srgbClr val="FFF2CC"/>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500">
                <a:solidFill>
                  <a:srgbClr val="102649"/>
                </a:solidFill>
                <a:latin typeface="Franklin Gothic"/>
                <a:ea typeface="Franklin Gothic"/>
                <a:cs typeface="Franklin Gothic"/>
                <a:sym typeface="Franklin Gothic"/>
              </a:rPr>
              <a:t>com-</a:t>
            </a:r>
            <a:endParaRPr sz="2500">
              <a:solidFill>
                <a:srgbClr val="102649"/>
              </a:solidFill>
              <a:latin typeface="Franklin Gothic"/>
              <a:ea typeface="Franklin Gothic"/>
              <a:cs typeface="Franklin Gothic"/>
              <a:sym typeface="Franklin Gothic"/>
            </a:endParaRPr>
          </a:p>
        </p:txBody>
      </p:sp>
      <p:cxnSp>
        <p:nvCxnSpPr>
          <p:cNvPr id="480" name="Google Shape;480;p64">
            <a:extLst>
              <a:ext uri="{C183D7F6-B498-43B3-948B-1728B52AA6E4}">
                <adec:decorative xmlns:adec="http://schemas.microsoft.com/office/drawing/2017/decorative" val="1"/>
              </a:ext>
            </a:extLst>
          </p:cNvPr>
          <p:cNvCxnSpPr/>
          <p:nvPr/>
        </p:nvCxnSpPr>
        <p:spPr>
          <a:xfrm>
            <a:off x="4405625" y="963925"/>
            <a:ext cx="0" cy="3018900"/>
          </a:xfrm>
          <a:prstGeom prst="straightConnector1">
            <a:avLst/>
          </a:prstGeom>
          <a:noFill/>
          <a:ln w="38100" cap="flat" cmpd="sng">
            <a:solidFill>
              <a:schemeClr val="dk2"/>
            </a:solidFill>
            <a:prstDash val="solid"/>
            <a:round/>
            <a:headEnd type="none" w="med" len="med"/>
            <a:tailEnd type="non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7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7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7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6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7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7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7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7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2" name="Title 1">
            <a:extLst>
              <a:ext uri="{FF2B5EF4-FFF2-40B4-BE49-F238E27FC236}">
                <a16:creationId xmlns:a16="http://schemas.microsoft.com/office/drawing/2014/main" id="{18F08B82-8D29-42B5-A1ED-774F23412EE2}"/>
              </a:ext>
            </a:extLst>
          </p:cNvPr>
          <p:cNvSpPr>
            <a:spLocks noGrp="1"/>
          </p:cNvSpPr>
          <p:nvPr>
            <p:ph type="title"/>
          </p:nvPr>
        </p:nvSpPr>
        <p:spPr>
          <a:xfrm>
            <a:off x="628650" y="-994200"/>
            <a:ext cx="7886700" cy="994200"/>
          </a:xfrm>
        </p:spPr>
        <p:txBody>
          <a:bodyPr spcFirstLastPara="1" wrap="square" lIns="68575" tIns="34275" rIns="68575" bIns="34275" anchor="b" anchorCtr="0">
            <a:normAutofit/>
          </a:bodyPr>
          <a:lstStyle/>
          <a:p>
            <a:r>
              <a:rPr lang="en-US" dirty="0"/>
              <a:t>Sorting Affixes</a:t>
            </a:r>
          </a:p>
        </p:txBody>
      </p:sp>
      <p:sp>
        <p:nvSpPr>
          <p:cNvPr id="487" name="Google Shape;487;p65"/>
          <p:cNvSpPr txBox="1"/>
          <p:nvPr/>
        </p:nvSpPr>
        <p:spPr>
          <a:xfrm>
            <a:off x="144075" y="90275"/>
            <a:ext cx="4337700" cy="80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100" b="1">
                <a:solidFill>
                  <a:srgbClr val="102649"/>
                </a:solidFill>
                <a:latin typeface="Franklin Gothic"/>
                <a:ea typeface="Franklin Gothic"/>
                <a:cs typeface="Franklin Gothic"/>
                <a:sym typeface="Franklin Gothic"/>
              </a:rPr>
              <a:t>Prefixes: </a:t>
            </a:r>
            <a:endParaRPr sz="2100" b="1">
              <a:solidFill>
                <a:srgbClr val="102649"/>
              </a:solidFill>
              <a:latin typeface="Franklin Gothic"/>
              <a:ea typeface="Franklin Gothic"/>
              <a:cs typeface="Franklin Gothic"/>
              <a:sym typeface="Franklin Gothic"/>
            </a:endParaRPr>
          </a:p>
        </p:txBody>
      </p:sp>
      <p:cxnSp>
        <p:nvCxnSpPr>
          <p:cNvPr id="489" name="Google Shape;489;p65">
            <a:extLst>
              <a:ext uri="{C183D7F6-B498-43B3-948B-1728B52AA6E4}">
                <adec:decorative xmlns:adec="http://schemas.microsoft.com/office/drawing/2017/decorative" val="1"/>
              </a:ext>
            </a:extLst>
          </p:cNvPr>
          <p:cNvCxnSpPr/>
          <p:nvPr/>
        </p:nvCxnSpPr>
        <p:spPr>
          <a:xfrm>
            <a:off x="105700" y="610613"/>
            <a:ext cx="8929200" cy="5700"/>
          </a:xfrm>
          <a:prstGeom prst="straightConnector1">
            <a:avLst/>
          </a:prstGeom>
          <a:noFill/>
          <a:ln w="38100" cap="flat" cmpd="sng">
            <a:solidFill>
              <a:schemeClr val="dk2"/>
            </a:solidFill>
            <a:prstDash val="solid"/>
            <a:round/>
            <a:headEnd type="none" w="med" len="med"/>
            <a:tailEnd type="none" w="med" len="med"/>
          </a:ln>
        </p:spPr>
      </p:cxnSp>
      <p:sp>
        <p:nvSpPr>
          <p:cNvPr id="491" name="Google Shape;491;p65"/>
          <p:cNvSpPr txBox="1"/>
          <p:nvPr/>
        </p:nvSpPr>
        <p:spPr>
          <a:xfrm>
            <a:off x="144075" y="892338"/>
            <a:ext cx="1143000" cy="612300"/>
          </a:xfrm>
          <a:prstGeom prst="rect">
            <a:avLst/>
          </a:prstGeom>
          <a:solidFill>
            <a:srgbClr val="FFF2CC"/>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500">
                <a:solidFill>
                  <a:srgbClr val="102649"/>
                </a:solidFill>
                <a:latin typeface="Franklin Gothic"/>
                <a:ea typeface="Franklin Gothic"/>
                <a:cs typeface="Franklin Gothic"/>
                <a:sym typeface="Franklin Gothic"/>
              </a:rPr>
              <a:t>over-</a:t>
            </a:r>
            <a:endParaRPr sz="2500">
              <a:solidFill>
                <a:srgbClr val="102649"/>
              </a:solidFill>
              <a:latin typeface="Franklin Gothic"/>
              <a:ea typeface="Franklin Gothic"/>
              <a:cs typeface="Franklin Gothic"/>
              <a:sym typeface="Franklin Gothic"/>
            </a:endParaRPr>
          </a:p>
        </p:txBody>
      </p:sp>
      <p:sp>
        <p:nvSpPr>
          <p:cNvPr id="498" name="Google Shape;498;p65"/>
          <p:cNvSpPr txBox="1"/>
          <p:nvPr/>
        </p:nvSpPr>
        <p:spPr>
          <a:xfrm>
            <a:off x="144075" y="1578025"/>
            <a:ext cx="1281300" cy="612300"/>
          </a:xfrm>
          <a:prstGeom prst="rect">
            <a:avLst/>
          </a:prstGeom>
          <a:solidFill>
            <a:srgbClr val="FFF2CC"/>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500">
                <a:solidFill>
                  <a:srgbClr val="102649"/>
                </a:solidFill>
                <a:latin typeface="Franklin Gothic"/>
                <a:ea typeface="Franklin Gothic"/>
                <a:cs typeface="Franklin Gothic"/>
                <a:sym typeface="Franklin Gothic"/>
              </a:rPr>
              <a:t>upper-</a:t>
            </a:r>
            <a:endParaRPr sz="2500">
              <a:solidFill>
                <a:srgbClr val="102649"/>
              </a:solidFill>
              <a:latin typeface="Franklin Gothic"/>
              <a:ea typeface="Franklin Gothic"/>
              <a:cs typeface="Franklin Gothic"/>
              <a:sym typeface="Franklin Gothic"/>
            </a:endParaRPr>
          </a:p>
        </p:txBody>
      </p:sp>
      <p:sp>
        <p:nvSpPr>
          <p:cNvPr id="493" name="Google Shape;493;p65"/>
          <p:cNvSpPr txBox="1"/>
          <p:nvPr/>
        </p:nvSpPr>
        <p:spPr>
          <a:xfrm>
            <a:off x="144075" y="2263700"/>
            <a:ext cx="642600" cy="612300"/>
          </a:xfrm>
          <a:prstGeom prst="rect">
            <a:avLst/>
          </a:prstGeom>
          <a:solidFill>
            <a:srgbClr val="FFF2CC"/>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500">
                <a:solidFill>
                  <a:srgbClr val="102649"/>
                </a:solidFill>
                <a:latin typeface="Franklin Gothic"/>
                <a:ea typeface="Franklin Gothic"/>
                <a:cs typeface="Franklin Gothic"/>
                <a:sym typeface="Franklin Gothic"/>
              </a:rPr>
              <a:t>ex-</a:t>
            </a:r>
            <a:endParaRPr sz="2500">
              <a:solidFill>
                <a:srgbClr val="102649"/>
              </a:solidFill>
              <a:latin typeface="Franklin Gothic"/>
              <a:ea typeface="Franklin Gothic"/>
              <a:cs typeface="Franklin Gothic"/>
              <a:sym typeface="Franklin Gothic"/>
            </a:endParaRPr>
          </a:p>
        </p:txBody>
      </p:sp>
      <p:sp>
        <p:nvSpPr>
          <p:cNvPr id="496" name="Google Shape;496;p65"/>
          <p:cNvSpPr txBox="1"/>
          <p:nvPr/>
        </p:nvSpPr>
        <p:spPr>
          <a:xfrm>
            <a:off x="144075" y="2949375"/>
            <a:ext cx="847500" cy="612300"/>
          </a:xfrm>
          <a:prstGeom prst="rect">
            <a:avLst/>
          </a:prstGeom>
          <a:solidFill>
            <a:srgbClr val="FFF2CC"/>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500">
                <a:solidFill>
                  <a:srgbClr val="102649"/>
                </a:solidFill>
                <a:latin typeface="Franklin Gothic"/>
                <a:ea typeface="Franklin Gothic"/>
                <a:cs typeface="Franklin Gothic"/>
                <a:sym typeface="Franklin Gothic"/>
              </a:rPr>
              <a:t>en-</a:t>
            </a:r>
            <a:endParaRPr sz="2500">
              <a:solidFill>
                <a:srgbClr val="102649"/>
              </a:solidFill>
              <a:latin typeface="Franklin Gothic"/>
              <a:ea typeface="Franklin Gothic"/>
              <a:cs typeface="Franklin Gothic"/>
              <a:sym typeface="Franklin Gothic"/>
            </a:endParaRPr>
          </a:p>
        </p:txBody>
      </p:sp>
      <p:sp>
        <p:nvSpPr>
          <p:cNvPr id="500" name="Google Shape;500;p65"/>
          <p:cNvSpPr txBox="1"/>
          <p:nvPr/>
        </p:nvSpPr>
        <p:spPr>
          <a:xfrm>
            <a:off x="144075" y="3699950"/>
            <a:ext cx="1035900" cy="612300"/>
          </a:xfrm>
          <a:prstGeom prst="rect">
            <a:avLst/>
          </a:prstGeom>
          <a:solidFill>
            <a:srgbClr val="FFF2CC"/>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500">
                <a:solidFill>
                  <a:srgbClr val="102649"/>
                </a:solidFill>
                <a:latin typeface="Franklin Gothic"/>
                <a:ea typeface="Franklin Gothic"/>
                <a:cs typeface="Franklin Gothic"/>
                <a:sym typeface="Franklin Gothic"/>
              </a:rPr>
              <a:t>com-</a:t>
            </a:r>
            <a:endParaRPr sz="2500">
              <a:solidFill>
                <a:srgbClr val="102649"/>
              </a:solidFill>
              <a:latin typeface="Franklin Gothic"/>
              <a:ea typeface="Franklin Gothic"/>
              <a:cs typeface="Franklin Gothic"/>
              <a:sym typeface="Franklin Gothic"/>
            </a:endParaRPr>
          </a:p>
        </p:txBody>
      </p:sp>
      <p:sp>
        <p:nvSpPr>
          <p:cNvPr id="488" name="Google Shape;488;p65"/>
          <p:cNvSpPr txBox="1"/>
          <p:nvPr/>
        </p:nvSpPr>
        <p:spPr>
          <a:xfrm>
            <a:off x="2117425" y="83725"/>
            <a:ext cx="2830800" cy="80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100" b="1">
                <a:solidFill>
                  <a:srgbClr val="102649"/>
                </a:solidFill>
                <a:latin typeface="Franklin Gothic"/>
                <a:ea typeface="Franklin Gothic"/>
                <a:cs typeface="Franklin Gothic"/>
                <a:sym typeface="Franklin Gothic"/>
              </a:rPr>
              <a:t>Meanings:</a:t>
            </a:r>
            <a:endParaRPr sz="2100" b="1">
              <a:solidFill>
                <a:srgbClr val="102649"/>
              </a:solidFill>
              <a:latin typeface="Franklin Gothic"/>
              <a:ea typeface="Franklin Gothic"/>
              <a:cs typeface="Franklin Gothic"/>
              <a:sym typeface="Franklin Gothic"/>
            </a:endParaRPr>
          </a:p>
        </p:txBody>
      </p:sp>
      <p:sp>
        <p:nvSpPr>
          <p:cNvPr id="506" name="Google Shape;506;p65"/>
          <p:cNvSpPr txBox="1"/>
          <p:nvPr/>
        </p:nvSpPr>
        <p:spPr>
          <a:xfrm>
            <a:off x="1642760" y="740363"/>
            <a:ext cx="2481300" cy="612300"/>
          </a:xfrm>
          <a:prstGeom prst="rect">
            <a:avLst/>
          </a:prstGeom>
          <a:solidFill>
            <a:srgbClr val="FFC000"/>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500">
                <a:solidFill>
                  <a:srgbClr val="102649"/>
                </a:solidFill>
                <a:latin typeface="Franklin Gothic"/>
                <a:ea typeface="Franklin Gothic"/>
                <a:cs typeface="Franklin Gothic"/>
                <a:sym typeface="Franklin Gothic"/>
              </a:rPr>
              <a:t>with; together</a:t>
            </a:r>
            <a:endParaRPr sz="2500">
              <a:solidFill>
                <a:srgbClr val="102649"/>
              </a:solidFill>
              <a:latin typeface="Franklin Gothic"/>
              <a:ea typeface="Franklin Gothic"/>
              <a:cs typeface="Franklin Gothic"/>
              <a:sym typeface="Franklin Gothic"/>
            </a:endParaRPr>
          </a:p>
        </p:txBody>
      </p:sp>
      <p:sp>
        <p:nvSpPr>
          <p:cNvPr id="503" name="Google Shape;503;p65"/>
          <p:cNvSpPr txBox="1"/>
          <p:nvPr/>
        </p:nvSpPr>
        <p:spPr>
          <a:xfrm>
            <a:off x="2955888" y="1476688"/>
            <a:ext cx="1143000" cy="612300"/>
          </a:xfrm>
          <a:prstGeom prst="rect">
            <a:avLst/>
          </a:prstGeom>
          <a:solidFill>
            <a:srgbClr val="FFC000"/>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500">
                <a:solidFill>
                  <a:srgbClr val="102649"/>
                </a:solidFill>
                <a:latin typeface="Franklin Gothic"/>
                <a:ea typeface="Franklin Gothic"/>
                <a:cs typeface="Franklin Gothic"/>
                <a:sym typeface="Franklin Gothic"/>
              </a:rPr>
              <a:t>above</a:t>
            </a:r>
            <a:endParaRPr sz="2500">
              <a:solidFill>
                <a:srgbClr val="102649"/>
              </a:solidFill>
              <a:latin typeface="Franklin Gothic"/>
              <a:ea typeface="Franklin Gothic"/>
              <a:cs typeface="Franklin Gothic"/>
              <a:sym typeface="Franklin Gothic"/>
            </a:endParaRPr>
          </a:p>
        </p:txBody>
      </p:sp>
      <p:sp>
        <p:nvSpPr>
          <p:cNvPr id="504" name="Google Shape;504;p65"/>
          <p:cNvSpPr txBox="1"/>
          <p:nvPr/>
        </p:nvSpPr>
        <p:spPr>
          <a:xfrm>
            <a:off x="2067010" y="2213038"/>
            <a:ext cx="2031900" cy="612300"/>
          </a:xfrm>
          <a:prstGeom prst="rect">
            <a:avLst/>
          </a:prstGeom>
          <a:solidFill>
            <a:srgbClr val="FFC000"/>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500">
                <a:solidFill>
                  <a:srgbClr val="102649"/>
                </a:solidFill>
                <a:latin typeface="Franklin Gothic"/>
                <a:ea typeface="Franklin Gothic"/>
                <a:cs typeface="Franklin Gothic"/>
                <a:sym typeface="Franklin Gothic"/>
              </a:rPr>
              <a:t>out of; from</a:t>
            </a:r>
            <a:endParaRPr sz="2500">
              <a:solidFill>
                <a:srgbClr val="102649"/>
              </a:solidFill>
              <a:latin typeface="Franklin Gothic"/>
              <a:ea typeface="Franklin Gothic"/>
              <a:cs typeface="Franklin Gothic"/>
              <a:sym typeface="Franklin Gothic"/>
            </a:endParaRPr>
          </a:p>
        </p:txBody>
      </p:sp>
      <p:sp>
        <p:nvSpPr>
          <p:cNvPr id="505" name="Google Shape;505;p65"/>
          <p:cNvSpPr txBox="1"/>
          <p:nvPr/>
        </p:nvSpPr>
        <p:spPr>
          <a:xfrm>
            <a:off x="2067010" y="2949375"/>
            <a:ext cx="2031900" cy="612300"/>
          </a:xfrm>
          <a:prstGeom prst="rect">
            <a:avLst/>
          </a:prstGeom>
          <a:solidFill>
            <a:srgbClr val="FFC000"/>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500">
                <a:solidFill>
                  <a:srgbClr val="102649"/>
                </a:solidFill>
                <a:latin typeface="Franklin Gothic"/>
                <a:ea typeface="Franklin Gothic"/>
                <a:cs typeface="Franklin Gothic"/>
                <a:sym typeface="Franklin Gothic"/>
              </a:rPr>
              <a:t>to go into</a:t>
            </a:r>
            <a:endParaRPr sz="2500">
              <a:solidFill>
                <a:srgbClr val="102649"/>
              </a:solidFill>
              <a:latin typeface="Franklin Gothic"/>
              <a:ea typeface="Franklin Gothic"/>
              <a:cs typeface="Franklin Gothic"/>
              <a:sym typeface="Franklin Gothic"/>
            </a:endParaRPr>
          </a:p>
        </p:txBody>
      </p:sp>
      <p:sp>
        <p:nvSpPr>
          <p:cNvPr id="502" name="Google Shape;502;p65"/>
          <p:cNvSpPr txBox="1"/>
          <p:nvPr/>
        </p:nvSpPr>
        <p:spPr>
          <a:xfrm>
            <a:off x="3059938" y="3812688"/>
            <a:ext cx="1143000" cy="612300"/>
          </a:xfrm>
          <a:prstGeom prst="rect">
            <a:avLst/>
          </a:prstGeom>
          <a:solidFill>
            <a:srgbClr val="FFC000"/>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500">
                <a:solidFill>
                  <a:srgbClr val="102649"/>
                </a:solidFill>
                <a:latin typeface="Franklin Gothic"/>
                <a:ea typeface="Franklin Gothic"/>
                <a:cs typeface="Franklin Gothic"/>
                <a:sym typeface="Franklin Gothic"/>
              </a:rPr>
              <a:t>above</a:t>
            </a:r>
            <a:endParaRPr sz="2500">
              <a:solidFill>
                <a:srgbClr val="102649"/>
              </a:solidFill>
              <a:latin typeface="Franklin Gothic"/>
              <a:ea typeface="Franklin Gothic"/>
              <a:cs typeface="Franklin Gothic"/>
              <a:sym typeface="Franklin Gothic"/>
            </a:endParaRPr>
          </a:p>
        </p:txBody>
      </p:sp>
      <p:cxnSp>
        <p:nvCxnSpPr>
          <p:cNvPr id="501" name="Google Shape;501;p65">
            <a:extLst>
              <a:ext uri="{C183D7F6-B498-43B3-948B-1728B52AA6E4}">
                <adec:decorative xmlns:adec="http://schemas.microsoft.com/office/drawing/2017/decorative" val="1"/>
              </a:ext>
            </a:extLst>
          </p:cNvPr>
          <p:cNvCxnSpPr/>
          <p:nvPr/>
        </p:nvCxnSpPr>
        <p:spPr>
          <a:xfrm flipH="1">
            <a:off x="4403525" y="582925"/>
            <a:ext cx="2100" cy="4337100"/>
          </a:xfrm>
          <a:prstGeom prst="straightConnector1">
            <a:avLst/>
          </a:prstGeom>
          <a:noFill/>
          <a:ln w="38100" cap="flat" cmpd="sng">
            <a:solidFill>
              <a:schemeClr val="dk2"/>
            </a:solidFill>
            <a:prstDash val="solid"/>
            <a:round/>
            <a:headEnd type="none" w="med" len="med"/>
            <a:tailEnd type="none" w="med" len="med"/>
          </a:ln>
        </p:spPr>
      </p:cxnSp>
      <p:sp>
        <p:nvSpPr>
          <p:cNvPr id="513" name="Google Shape;513;p65"/>
          <p:cNvSpPr txBox="1"/>
          <p:nvPr/>
        </p:nvSpPr>
        <p:spPr>
          <a:xfrm>
            <a:off x="4479725" y="82750"/>
            <a:ext cx="4337700" cy="80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100" b="1" dirty="0">
                <a:solidFill>
                  <a:srgbClr val="102649"/>
                </a:solidFill>
                <a:latin typeface="Franklin Gothic"/>
                <a:ea typeface="Franklin Gothic"/>
                <a:cs typeface="Franklin Gothic"/>
                <a:sym typeface="Franklin Gothic"/>
              </a:rPr>
              <a:t>Suffixes:</a:t>
            </a:r>
            <a:endParaRPr sz="2100" b="1" dirty="0">
              <a:solidFill>
                <a:srgbClr val="102649"/>
              </a:solidFill>
              <a:latin typeface="Franklin Gothic"/>
              <a:ea typeface="Franklin Gothic"/>
              <a:cs typeface="Franklin Gothic"/>
              <a:sym typeface="Franklin Gothic"/>
            </a:endParaRPr>
          </a:p>
        </p:txBody>
      </p:sp>
      <p:sp>
        <p:nvSpPr>
          <p:cNvPr id="490" name="Google Shape;490;p65"/>
          <p:cNvSpPr txBox="1"/>
          <p:nvPr/>
        </p:nvSpPr>
        <p:spPr>
          <a:xfrm>
            <a:off x="4742250" y="695488"/>
            <a:ext cx="763800" cy="612300"/>
          </a:xfrm>
          <a:prstGeom prst="rect">
            <a:avLst/>
          </a:prstGeom>
          <a:solidFill>
            <a:srgbClr val="D9EAD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500">
                <a:solidFill>
                  <a:srgbClr val="102649"/>
                </a:solidFill>
                <a:latin typeface="Franklin Gothic"/>
                <a:ea typeface="Franklin Gothic"/>
                <a:cs typeface="Franklin Gothic"/>
                <a:sym typeface="Franklin Gothic"/>
              </a:rPr>
              <a:t>-ed</a:t>
            </a:r>
            <a:endParaRPr sz="2500">
              <a:solidFill>
                <a:srgbClr val="102649"/>
              </a:solidFill>
              <a:latin typeface="Franklin Gothic"/>
              <a:ea typeface="Franklin Gothic"/>
              <a:cs typeface="Franklin Gothic"/>
              <a:sym typeface="Franklin Gothic"/>
            </a:endParaRPr>
          </a:p>
        </p:txBody>
      </p:sp>
      <p:sp>
        <p:nvSpPr>
          <p:cNvPr id="492" name="Google Shape;492;p65"/>
          <p:cNvSpPr txBox="1"/>
          <p:nvPr/>
        </p:nvSpPr>
        <p:spPr>
          <a:xfrm>
            <a:off x="4802850" y="1386975"/>
            <a:ext cx="642600" cy="612300"/>
          </a:xfrm>
          <a:prstGeom prst="rect">
            <a:avLst/>
          </a:prstGeom>
          <a:solidFill>
            <a:srgbClr val="D9EAD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500">
                <a:solidFill>
                  <a:srgbClr val="102649"/>
                </a:solidFill>
                <a:latin typeface="Franklin Gothic"/>
                <a:ea typeface="Franklin Gothic"/>
                <a:cs typeface="Franklin Gothic"/>
                <a:sym typeface="Franklin Gothic"/>
              </a:rPr>
              <a:t>-ly</a:t>
            </a:r>
            <a:endParaRPr sz="2500">
              <a:solidFill>
                <a:srgbClr val="102649"/>
              </a:solidFill>
              <a:latin typeface="Franklin Gothic"/>
              <a:ea typeface="Franklin Gothic"/>
              <a:cs typeface="Franklin Gothic"/>
              <a:sym typeface="Franklin Gothic"/>
            </a:endParaRPr>
          </a:p>
        </p:txBody>
      </p:sp>
      <p:sp>
        <p:nvSpPr>
          <p:cNvPr id="494" name="Google Shape;494;p65"/>
          <p:cNvSpPr txBox="1"/>
          <p:nvPr/>
        </p:nvSpPr>
        <p:spPr>
          <a:xfrm>
            <a:off x="4589138" y="2078450"/>
            <a:ext cx="1035900" cy="612300"/>
          </a:xfrm>
          <a:prstGeom prst="rect">
            <a:avLst/>
          </a:prstGeom>
          <a:solidFill>
            <a:srgbClr val="D9EAD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500">
                <a:solidFill>
                  <a:srgbClr val="102649"/>
                </a:solidFill>
                <a:latin typeface="Franklin Gothic"/>
                <a:ea typeface="Franklin Gothic"/>
                <a:cs typeface="Franklin Gothic"/>
                <a:sym typeface="Franklin Gothic"/>
              </a:rPr>
              <a:t>-tion</a:t>
            </a:r>
            <a:endParaRPr sz="2500">
              <a:solidFill>
                <a:srgbClr val="102649"/>
              </a:solidFill>
              <a:latin typeface="Franklin Gothic"/>
              <a:ea typeface="Franklin Gothic"/>
              <a:cs typeface="Franklin Gothic"/>
              <a:sym typeface="Franklin Gothic"/>
            </a:endParaRPr>
          </a:p>
        </p:txBody>
      </p:sp>
      <p:sp>
        <p:nvSpPr>
          <p:cNvPr id="495" name="Google Shape;495;p65"/>
          <p:cNvSpPr txBox="1"/>
          <p:nvPr/>
        </p:nvSpPr>
        <p:spPr>
          <a:xfrm>
            <a:off x="4589138" y="2769925"/>
            <a:ext cx="1035900" cy="612300"/>
          </a:xfrm>
          <a:prstGeom prst="rect">
            <a:avLst/>
          </a:prstGeom>
          <a:solidFill>
            <a:srgbClr val="D9EAD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500">
                <a:solidFill>
                  <a:srgbClr val="102649"/>
                </a:solidFill>
                <a:latin typeface="Franklin Gothic"/>
                <a:ea typeface="Franklin Gothic"/>
                <a:cs typeface="Franklin Gothic"/>
                <a:sym typeface="Franklin Gothic"/>
              </a:rPr>
              <a:t>-tor</a:t>
            </a:r>
            <a:endParaRPr sz="2500">
              <a:solidFill>
                <a:srgbClr val="102649"/>
              </a:solidFill>
              <a:latin typeface="Franklin Gothic"/>
              <a:ea typeface="Franklin Gothic"/>
              <a:cs typeface="Franklin Gothic"/>
              <a:sym typeface="Franklin Gothic"/>
            </a:endParaRPr>
          </a:p>
        </p:txBody>
      </p:sp>
      <p:sp>
        <p:nvSpPr>
          <p:cNvPr id="499" name="Google Shape;499;p65"/>
          <p:cNvSpPr txBox="1"/>
          <p:nvPr/>
        </p:nvSpPr>
        <p:spPr>
          <a:xfrm>
            <a:off x="4606200" y="3433250"/>
            <a:ext cx="1035900" cy="612300"/>
          </a:xfrm>
          <a:prstGeom prst="rect">
            <a:avLst/>
          </a:prstGeom>
          <a:solidFill>
            <a:srgbClr val="D9EAD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500">
                <a:solidFill>
                  <a:srgbClr val="102649"/>
                </a:solidFill>
                <a:latin typeface="Franklin Gothic"/>
                <a:ea typeface="Franklin Gothic"/>
                <a:cs typeface="Franklin Gothic"/>
                <a:sym typeface="Franklin Gothic"/>
              </a:rPr>
              <a:t>-ance</a:t>
            </a:r>
            <a:endParaRPr sz="2500">
              <a:solidFill>
                <a:srgbClr val="102649"/>
              </a:solidFill>
              <a:latin typeface="Franklin Gothic"/>
              <a:ea typeface="Franklin Gothic"/>
              <a:cs typeface="Franklin Gothic"/>
              <a:sym typeface="Franklin Gothic"/>
            </a:endParaRPr>
          </a:p>
        </p:txBody>
      </p:sp>
      <p:sp>
        <p:nvSpPr>
          <p:cNvPr id="497" name="Google Shape;497;p65"/>
          <p:cNvSpPr txBox="1"/>
          <p:nvPr/>
        </p:nvSpPr>
        <p:spPr>
          <a:xfrm>
            <a:off x="4845750" y="4172775"/>
            <a:ext cx="556800" cy="612300"/>
          </a:xfrm>
          <a:prstGeom prst="rect">
            <a:avLst/>
          </a:prstGeom>
          <a:solidFill>
            <a:srgbClr val="D9EAD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500">
                <a:solidFill>
                  <a:srgbClr val="102649"/>
                </a:solidFill>
                <a:latin typeface="Franklin Gothic"/>
                <a:ea typeface="Franklin Gothic"/>
                <a:cs typeface="Franklin Gothic"/>
                <a:sym typeface="Franklin Gothic"/>
              </a:rPr>
              <a:t>-al</a:t>
            </a:r>
            <a:endParaRPr sz="2500">
              <a:solidFill>
                <a:srgbClr val="102649"/>
              </a:solidFill>
              <a:latin typeface="Franklin Gothic"/>
              <a:ea typeface="Franklin Gothic"/>
              <a:cs typeface="Franklin Gothic"/>
              <a:sym typeface="Franklin Gothic"/>
            </a:endParaRPr>
          </a:p>
        </p:txBody>
      </p:sp>
      <p:sp>
        <p:nvSpPr>
          <p:cNvPr id="514" name="Google Shape;514;p65">
            <a:extLst>
              <a:ext uri="{C183D7F6-B498-43B3-948B-1728B52AA6E4}">
                <adec:decorative xmlns:adec="http://schemas.microsoft.com/office/drawing/2017/decorative" val="0"/>
              </a:ext>
            </a:extLst>
          </p:cNvPr>
          <p:cNvSpPr txBox="1"/>
          <p:nvPr/>
        </p:nvSpPr>
        <p:spPr>
          <a:xfrm>
            <a:off x="6453075" y="76200"/>
            <a:ext cx="2830800" cy="80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100" b="1" dirty="0">
                <a:solidFill>
                  <a:srgbClr val="102649"/>
                </a:solidFill>
                <a:latin typeface="Franklin Gothic"/>
                <a:ea typeface="Franklin Gothic"/>
                <a:cs typeface="Franklin Gothic"/>
                <a:sym typeface="Franklin Gothic"/>
              </a:rPr>
              <a:t>Meanings:</a:t>
            </a:r>
            <a:endParaRPr sz="2100" b="1" dirty="0">
              <a:solidFill>
                <a:srgbClr val="102649"/>
              </a:solidFill>
              <a:latin typeface="Franklin Gothic"/>
              <a:ea typeface="Franklin Gothic"/>
              <a:cs typeface="Franklin Gothic"/>
              <a:sym typeface="Franklin Gothic"/>
            </a:endParaRPr>
          </a:p>
        </p:txBody>
      </p:sp>
      <p:sp>
        <p:nvSpPr>
          <p:cNvPr id="507" name="Google Shape;507;p65"/>
          <p:cNvSpPr txBox="1"/>
          <p:nvPr/>
        </p:nvSpPr>
        <p:spPr>
          <a:xfrm>
            <a:off x="6115300" y="695500"/>
            <a:ext cx="1703700" cy="612300"/>
          </a:xfrm>
          <a:prstGeom prst="rect">
            <a:avLst/>
          </a:prstGeom>
          <a:solidFill>
            <a:srgbClr val="6AA84F"/>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500">
                <a:solidFill>
                  <a:srgbClr val="102649"/>
                </a:solidFill>
                <a:latin typeface="Franklin Gothic"/>
                <a:ea typeface="Franklin Gothic"/>
                <a:cs typeface="Franklin Gothic"/>
                <a:sym typeface="Franklin Gothic"/>
              </a:rPr>
              <a:t>one who</a:t>
            </a:r>
            <a:endParaRPr sz="2500">
              <a:solidFill>
                <a:srgbClr val="102649"/>
              </a:solidFill>
              <a:latin typeface="Franklin Gothic"/>
              <a:ea typeface="Franklin Gothic"/>
              <a:cs typeface="Franklin Gothic"/>
              <a:sym typeface="Franklin Gothic"/>
            </a:endParaRPr>
          </a:p>
        </p:txBody>
      </p:sp>
      <p:sp>
        <p:nvSpPr>
          <p:cNvPr id="508" name="Google Shape;508;p65"/>
          <p:cNvSpPr txBox="1"/>
          <p:nvPr/>
        </p:nvSpPr>
        <p:spPr>
          <a:xfrm>
            <a:off x="6115300" y="1386975"/>
            <a:ext cx="2919600" cy="612300"/>
          </a:xfrm>
          <a:prstGeom prst="rect">
            <a:avLst/>
          </a:prstGeom>
          <a:solidFill>
            <a:srgbClr val="6AA84F"/>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500">
                <a:solidFill>
                  <a:srgbClr val="102649"/>
                </a:solidFill>
                <a:latin typeface="Franklin Gothic"/>
                <a:ea typeface="Franklin Gothic"/>
                <a:cs typeface="Franklin Gothic"/>
                <a:sym typeface="Franklin Gothic"/>
              </a:rPr>
              <a:t>act or condition of</a:t>
            </a:r>
            <a:endParaRPr sz="2500">
              <a:solidFill>
                <a:srgbClr val="102649"/>
              </a:solidFill>
              <a:latin typeface="Franklin Gothic"/>
              <a:ea typeface="Franklin Gothic"/>
              <a:cs typeface="Franklin Gothic"/>
              <a:sym typeface="Franklin Gothic"/>
            </a:endParaRPr>
          </a:p>
        </p:txBody>
      </p:sp>
      <p:sp>
        <p:nvSpPr>
          <p:cNvPr id="509" name="Google Shape;509;p65"/>
          <p:cNvSpPr txBox="1"/>
          <p:nvPr/>
        </p:nvSpPr>
        <p:spPr>
          <a:xfrm>
            <a:off x="6115300" y="2078450"/>
            <a:ext cx="2919600" cy="612300"/>
          </a:xfrm>
          <a:prstGeom prst="rect">
            <a:avLst/>
          </a:prstGeom>
          <a:solidFill>
            <a:srgbClr val="6AA84F"/>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500">
                <a:solidFill>
                  <a:srgbClr val="102649"/>
                </a:solidFill>
                <a:latin typeface="Franklin Gothic"/>
                <a:ea typeface="Franklin Gothic"/>
                <a:cs typeface="Franklin Gothic"/>
                <a:sym typeface="Franklin Gothic"/>
              </a:rPr>
              <a:t>act or condition of</a:t>
            </a:r>
            <a:endParaRPr sz="2500">
              <a:solidFill>
                <a:srgbClr val="102649"/>
              </a:solidFill>
              <a:latin typeface="Franklin Gothic"/>
              <a:ea typeface="Franklin Gothic"/>
              <a:cs typeface="Franklin Gothic"/>
              <a:sym typeface="Franklin Gothic"/>
            </a:endParaRPr>
          </a:p>
        </p:txBody>
      </p:sp>
      <p:sp>
        <p:nvSpPr>
          <p:cNvPr id="510" name="Google Shape;510;p65"/>
          <p:cNvSpPr txBox="1"/>
          <p:nvPr/>
        </p:nvSpPr>
        <p:spPr>
          <a:xfrm>
            <a:off x="6115300" y="2769925"/>
            <a:ext cx="1703700" cy="612300"/>
          </a:xfrm>
          <a:prstGeom prst="rect">
            <a:avLst/>
          </a:prstGeom>
          <a:solidFill>
            <a:srgbClr val="6AA84F"/>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500">
                <a:solidFill>
                  <a:srgbClr val="102649"/>
                </a:solidFill>
                <a:latin typeface="Franklin Gothic"/>
                <a:ea typeface="Franklin Gothic"/>
                <a:cs typeface="Franklin Gothic"/>
                <a:sym typeface="Franklin Gothic"/>
              </a:rPr>
              <a:t>relating to</a:t>
            </a:r>
            <a:endParaRPr sz="2500">
              <a:solidFill>
                <a:srgbClr val="102649"/>
              </a:solidFill>
              <a:latin typeface="Franklin Gothic"/>
              <a:ea typeface="Franklin Gothic"/>
              <a:cs typeface="Franklin Gothic"/>
              <a:sym typeface="Franklin Gothic"/>
            </a:endParaRPr>
          </a:p>
        </p:txBody>
      </p:sp>
      <p:sp>
        <p:nvSpPr>
          <p:cNvPr id="511" name="Google Shape;511;p65"/>
          <p:cNvSpPr txBox="1"/>
          <p:nvPr/>
        </p:nvSpPr>
        <p:spPr>
          <a:xfrm>
            <a:off x="6115300" y="3461400"/>
            <a:ext cx="1929000" cy="612300"/>
          </a:xfrm>
          <a:prstGeom prst="rect">
            <a:avLst/>
          </a:prstGeom>
          <a:solidFill>
            <a:srgbClr val="6AA84F"/>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500">
                <a:solidFill>
                  <a:srgbClr val="102649"/>
                </a:solidFill>
                <a:latin typeface="Franklin Gothic"/>
                <a:ea typeface="Franklin Gothic"/>
                <a:cs typeface="Franklin Gothic"/>
                <a:sym typeface="Franklin Gothic"/>
              </a:rPr>
              <a:t>past tense</a:t>
            </a:r>
            <a:endParaRPr sz="2500">
              <a:solidFill>
                <a:srgbClr val="102649"/>
              </a:solidFill>
              <a:latin typeface="Franklin Gothic"/>
              <a:ea typeface="Franklin Gothic"/>
              <a:cs typeface="Franklin Gothic"/>
              <a:sym typeface="Franklin Gothic"/>
            </a:endParaRPr>
          </a:p>
        </p:txBody>
      </p:sp>
      <p:sp>
        <p:nvSpPr>
          <p:cNvPr id="512" name="Google Shape;512;p65"/>
          <p:cNvSpPr txBox="1"/>
          <p:nvPr/>
        </p:nvSpPr>
        <p:spPr>
          <a:xfrm>
            <a:off x="5690275" y="4172775"/>
            <a:ext cx="3407400" cy="612300"/>
          </a:xfrm>
          <a:prstGeom prst="rect">
            <a:avLst/>
          </a:prstGeom>
          <a:solidFill>
            <a:srgbClr val="6AA84F"/>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500">
                <a:solidFill>
                  <a:srgbClr val="102649"/>
                </a:solidFill>
                <a:latin typeface="Franklin Gothic"/>
                <a:ea typeface="Franklin Gothic"/>
                <a:cs typeface="Franklin Gothic"/>
                <a:sym typeface="Franklin Gothic"/>
              </a:rPr>
              <a:t>to act in a way that is</a:t>
            </a:r>
            <a:endParaRPr sz="2500">
              <a:solidFill>
                <a:srgbClr val="102649"/>
              </a:solidFill>
              <a:latin typeface="Franklin Gothic"/>
              <a:ea typeface="Franklin Gothic"/>
              <a:cs typeface="Franklin Gothic"/>
              <a:sym typeface="Franklin Gothic"/>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Google Shape;519;p66"/>
          <p:cNvSpPr txBox="1">
            <a:spLocks noGrp="1"/>
          </p:cNvSpPr>
          <p:nvPr>
            <p:ph type="title" idx="4294967295"/>
          </p:nvPr>
        </p:nvSpPr>
        <p:spPr>
          <a:xfrm>
            <a:off x="130821" y="187916"/>
            <a:ext cx="8478600" cy="7080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700" b="1" i="0" u="none" strike="noStrike" kern="0" cap="none" spc="0" normalizeH="0" baseline="0" noProof="0" dirty="0">
                <a:ln>
                  <a:noFill/>
                </a:ln>
                <a:solidFill>
                  <a:srgbClr val="007780"/>
                </a:solidFill>
                <a:effectLst/>
                <a:uLnTx/>
                <a:uFillTx/>
                <a:latin typeface="Franklin Gothic"/>
                <a:ea typeface="Franklin Gothic"/>
                <a:cs typeface="Franklin Gothic"/>
                <a:sym typeface="Franklin Gothic"/>
              </a:rPr>
              <a:t>Recommended Activity 3: Ask students to underline prefixes and suffixes and read the words in unison or in a group. </a:t>
            </a:r>
          </a:p>
        </p:txBody>
      </p:sp>
      <p:pic>
        <p:nvPicPr>
          <p:cNvPr id="520" name="Google Shape;520;p66" descr="A screenshot of the morphemic analysis strategy sheet with these instructions:&#10;&#10;Underline the prefixes and circle the suffixes in the multisyllabic words we will read today. Note some words may not have a prefix or suffix. Some words have both prefixes and suffixes. &#10;&#10;completely &#10;overwhelmed &#10;exhilaration  &#10;determination  &#10;aviator &#10;enlisted  &#10;instrumental  &#10;entrance  &#10;upperclassmen  &#10;enforced "/>
          <p:cNvPicPr preferRelativeResize="0"/>
          <p:nvPr/>
        </p:nvPicPr>
        <p:blipFill>
          <a:blip r:embed="rId3">
            <a:alphaModFix/>
          </a:blip>
          <a:stretch>
            <a:fillRect/>
          </a:stretch>
        </p:blipFill>
        <p:spPr>
          <a:xfrm>
            <a:off x="273621" y="1035979"/>
            <a:ext cx="8715375" cy="3114675"/>
          </a:xfrm>
          <a:prstGeom prst="rect">
            <a:avLst/>
          </a:prstGeom>
          <a:noFill/>
          <a:ln>
            <a:noFill/>
          </a:ln>
          <a:effectLst>
            <a:outerShdw blurRad="57150" dist="19050" dir="5400000" algn="bl" rotWithShape="0">
              <a:srgbClr val="000000">
                <a:alpha val="50000"/>
              </a:srgbClr>
            </a:outerShdw>
          </a:effectLst>
        </p:spPr>
      </p:pic>
      <p:cxnSp>
        <p:nvCxnSpPr>
          <p:cNvPr id="521" name="Google Shape;521;p66">
            <a:extLst>
              <a:ext uri="{C183D7F6-B498-43B3-948B-1728B52AA6E4}">
                <adec:decorative xmlns:adec="http://schemas.microsoft.com/office/drawing/2017/decorative" val="1"/>
              </a:ext>
            </a:extLst>
          </p:cNvPr>
          <p:cNvCxnSpPr/>
          <p:nvPr/>
        </p:nvCxnSpPr>
        <p:spPr>
          <a:xfrm rot="10800000" flipH="1">
            <a:off x="443121" y="2228216"/>
            <a:ext cx="564900" cy="1800"/>
          </a:xfrm>
          <a:prstGeom prst="straightConnector1">
            <a:avLst/>
          </a:prstGeom>
          <a:noFill/>
          <a:ln w="38100" cap="flat" cmpd="sng">
            <a:solidFill>
              <a:srgbClr val="FF0000"/>
            </a:solidFill>
            <a:prstDash val="solid"/>
            <a:round/>
            <a:headEnd type="none" w="med" len="med"/>
            <a:tailEnd type="none" w="med" len="med"/>
          </a:ln>
        </p:spPr>
      </p:cxnSp>
      <p:cxnSp>
        <p:nvCxnSpPr>
          <p:cNvPr id="522" name="Google Shape;522;p66">
            <a:extLst>
              <a:ext uri="{C183D7F6-B498-43B3-948B-1728B52AA6E4}">
                <adec:decorative xmlns:adec="http://schemas.microsoft.com/office/drawing/2017/decorative" val="1"/>
              </a:ext>
            </a:extLst>
          </p:cNvPr>
          <p:cNvCxnSpPr/>
          <p:nvPr/>
        </p:nvCxnSpPr>
        <p:spPr>
          <a:xfrm rot="10800000" flipH="1">
            <a:off x="443121" y="2557641"/>
            <a:ext cx="564900" cy="1800"/>
          </a:xfrm>
          <a:prstGeom prst="straightConnector1">
            <a:avLst/>
          </a:prstGeom>
          <a:noFill/>
          <a:ln w="38100" cap="flat" cmpd="sng">
            <a:solidFill>
              <a:srgbClr val="FF0000"/>
            </a:solidFill>
            <a:prstDash val="solid"/>
            <a:round/>
            <a:headEnd type="none" w="med" len="med"/>
            <a:tailEnd type="none" w="med" len="med"/>
          </a:ln>
        </p:spPr>
      </p:cxnSp>
      <p:cxnSp>
        <p:nvCxnSpPr>
          <p:cNvPr id="523" name="Google Shape;523;p66">
            <a:extLst>
              <a:ext uri="{C183D7F6-B498-43B3-948B-1728B52AA6E4}">
                <adec:decorative xmlns:adec="http://schemas.microsoft.com/office/drawing/2017/decorative" val="1"/>
              </a:ext>
            </a:extLst>
          </p:cNvPr>
          <p:cNvCxnSpPr/>
          <p:nvPr/>
        </p:nvCxnSpPr>
        <p:spPr>
          <a:xfrm rot="10800000" flipH="1">
            <a:off x="443121" y="2954816"/>
            <a:ext cx="337200" cy="9900"/>
          </a:xfrm>
          <a:prstGeom prst="straightConnector1">
            <a:avLst/>
          </a:prstGeom>
          <a:noFill/>
          <a:ln w="38100" cap="flat" cmpd="sng">
            <a:solidFill>
              <a:srgbClr val="FF0000"/>
            </a:solidFill>
            <a:prstDash val="solid"/>
            <a:round/>
            <a:headEnd type="none" w="med" len="med"/>
            <a:tailEnd type="none" w="med" len="med"/>
          </a:ln>
        </p:spPr>
      </p:cxnSp>
      <p:cxnSp>
        <p:nvCxnSpPr>
          <p:cNvPr id="524" name="Google Shape;524;p66">
            <a:extLst>
              <a:ext uri="{C183D7F6-B498-43B3-948B-1728B52AA6E4}">
                <adec:decorative xmlns:adec="http://schemas.microsoft.com/office/drawing/2017/decorative" val="1"/>
              </a:ext>
            </a:extLst>
          </p:cNvPr>
          <p:cNvCxnSpPr/>
          <p:nvPr/>
        </p:nvCxnSpPr>
        <p:spPr>
          <a:xfrm rot="10800000" flipH="1">
            <a:off x="4717396" y="2224166"/>
            <a:ext cx="337200" cy="9900"/>
          </a:xfrm>
          <a:prstGeom prst="straightConnector1">
            <a:avLst/>
          </a:prstGeom>
          <a:noFill/>
          <a:ln w="38100" cap="flat" cmpd="sng">
            <a:solidFill>
              <a:srgbClr val="FF0000"/>
            </a:solidFill>
            <a:prstDash val="solid"/>
            <a:round/>
            <a:headEnd type="none" w="med" len="med"/>
            <a:tailEnd type="none" w="med" len="med"/>
          </a:ln>
        </p:spPr>
      </p:cxnSp>
      <p:cxnSp>
        <p:nvCxnSpPr>
          <p:cNvPr id="525" name="Google Shape;525;p66">
            <a:extLst>
              <a:ext uri="{C183D7F6-B498-43B3-948B-1728B52AA6E4}">
                <adec:decorative xmlns:adec="http://schemas.microsoft.com/office/drawing/2017/decorative" val="1"/>
              </a:ext>
            </a:extLst>
          </p:cNvPr>
          <p:cNvCxnSpPr/>
          <p:nvPr/>
        </p:nvCxnSpPr>
        <p:spPr>
          <a:xfrm rot="10800000" flipH="1">
            <a:off x="4717396" y="3008766"/>
            <a:ext cx="337200" cy="9900"/>
          </a:xfrm>
          <a:prstGeom prst="straightConnector1">
            <a:avLst/>
          </a:prstGeom>
          <a:noFill/>
          <a:ln w="38100" cap="flat" cmpd="sng">
            <a:solidFill>
              <a:srgbClr val="FF0000"/>
            </a:solidFill>
            <a:prstDash val="solid"/>
            <a:round/>
            <a:headEnd type="none" w="med" len="med"/>
            <a:tailEnd type="none" w="med" len="med"/>
          </a:ln>
        </p:spPr>
      </p:cxnSp>
      <p:cxnSp>
        <p:nvCxnSpPr>
          <p:cNvPr id="526" name="Google Shape;526;p66">
            <a:extLst>
              <a:ext uri="{C183D7F6-B498-43B3-948B-1728B52AA6E4}">
                <adec:decorative xmlns:adec="http://schemas.microsoft.com/office/drawing/2017/decorative" val="1"/>
              </a:ext>
            </a:extLst>
          </p:cNvPr>
          <p:cNvCxnSpPr/>
          <p:nvPr/>
        </p:nvCxnSpPr>
        <p:spPr>
          <a:xfrm rot="10800000" flipH="1">
            <a:off x="4777071" y="3435391"/>
            <a:ext cx="681300" cy="5400"/>
          </a:xfrm>
          <a:prstGeom prst="straightConnector1">
            <a:avLst/>
          </a:prstGeom>
          <a:noFill/>
          <a:ln w="38100" cap="flat" cmpd="sng">
            <a:solidFill>
              <a:srgbClr val="FF0000"/>
            </a:solidFill>
            <a:prstDash val="solid"/>
            <a:round/>
            <a:headEnd type="none" w="med" len="med"/>
            <a:tailEnd type="none" w="med" len="med"/>
          </a:ln>
        </p:spPr>
      </p:cxnSp>
      <p:cxnSp>
        <p:nvCxnSpPr>
          <p:cNvPr id="527" name="Google Shape;527;p66">
            <a:extLst>
              <a:ext uri="{C183D7F6-B498-43B3-948B-1728B52AA6E4}">
                <adec:decorative xmlns:adec="http://schemas.microsoft.com/office/drawing/2017/decorative" val="1"/>
              </a:ext>
            </a:extLst>
          </p:cNvPr>
          <p:cNvCxnSpPr/>
          <p:nvPr/>
        </p:nvCxnSpPr>
        <p:spPr>
          <a:xfrm rot="10800000" flipH="1">
            <a:off x="4717396" y="3856916"/>
            <a:ext cx="336600" cy="6000"/>
          </a:xfrm>
          <a:prstGeom prst="straightConnector1">
            <a:avLst/>
          </a:prstGeom>
          <a:noFill/>
          <a:ln w="38100" cap="flat" cmpd="sng">
            <a:solidFill>
              <a:srgbClr val="FF0000"/>
            </a:solidFill>
            <a:prstDash val="solid"/>
            <a:round/>
            <a:headEnd type="none" w="med" len="med"/>
            <a:tailEnd type="none" w="med" len="med"/>
          </a:ln>
        </p:spPr>
      </p:cxnSp>
      <p:sp>
        <p:nvSpPr>
          <p:cNvPr id="528" name="Google Shape;528;p66">
            <a:extLst>
              <a:ext uri="{C183D7F6-B498-43B3-948B-1728B52AA6E4}">
                <adec:decorative xmlns:adec="http://schemas.microsoft.com/office/drawing/2017/decorative" val="1"/>
              </a:ext>
            </a:extLst>
          </p:cNvPr>
          <p:cNvSpPr/>
          <p:nvPr/>
        </p:nvSpPr>
        <p:spPr>
          <a:xfrm>
            <a:off x="1916871" y="2272166"/>
            <a:ext cx="395700" cy="287400"/>
          </a:xfrm>
          <a:prstGeom prst="roundRect">
            <a:avLst>
              <a:gd name="adj" fmla="val 16667"/>
            </a:avLst>
          </a:prstGeom>
          <a:noFill/>
          <a:ln w="28575" cap="flat" cmpd="sng">
            <a:solidFill>
              <a:srgbClr val="9900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ibre Franklin"/>
              <a:ea typeface="Libre Franklin"/>
              <a:cs typeface="Libre Franklin"/>
              <a:sym typeface="Libre Franklin"/>
            </a:endParaRPr>
          </a:p>
        </p:txBody>
      </p:sp>
      <p:sp>
        <p:nvSpPr>
          <p:cNvPr id="529" name="Google Shape;529;p66">
            <a:extLst>
              <a:ext uri="{C183D7F6-B498-43B3-948B-1728B52AA6E4}">
                <adec:decorative xmlns:adec="http://schemas.microsoft.com/office/drawing/2017/decorative" val="1"/>
              </a:ext>
            </a:extLst>
          </p:cNvPr>
          <p:cNvSpPr/>
          <p:nvPr/>
        </p:nvSpPr>
        <p:spPr>
          <a:xfrm>
            <a:off x="1664671" y="1942616"/>
            <a:ext cx="395700" cy="287400"/>
          </a:xfrm>
          <a:prstGeom prst="roundRect">
            <a:avLst>
              <a:gd name="adj" fmla="val 16667"/>
            </a:avLst>
          </a:prstGeom>
          <a:noFill/>
          <a:ln w="28575" cap="flat" cmpd="sng">
            <a:solidFill>
              <a:srgbClr val="9900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ibre Franklin"/>
              <a:ea typeface="Libre Franklin"/>
              <a:cs typeface="Libre Franklin"/>
              <a:sym typeface="Libre Franklin"/>
            </a:endParaRPr>
          </a:p>
        </p:txBody>
      </p:sp>
      <p:sp>
        <p:nvSpPr>
          <p:cNvPr id="530" name="Google Shape;530;p66">
            <a:extLst>
              <a:ext uri="{C183D7F6-B498-43B3-948B-1728B52AA6E4}">
                <adec:decorative xmlns:adec="http://schemas.microsoft.com/office/drawing/2017/decorative" val="1"/>
              </a:ext>
            </a:extLst>
          </p:cNvPr>
          <p:cNvSpPr/>
          <p:nvPr/>
        </p:nvSpPr>
        <p:spPr>
          <a:xfrm>
            <a:off x="1437746" y="2677316"/>
            <a:ext cx="622500" cy="287400"/>
          </a:xfrm>
          <a:prstGeom prst="roundRect">
            <a:avLst>
              <a:gd name="adj" fmla="val 16667"/>
            </a:avLst>
          </a:prstGeom>
          <a:noFill/>
          <a:ln w="28575" cap="flat" cmpd="sng">
            <a:solidFill>
              <a:srgbClr val="9900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ibre Franklin"/>
              <a:ea typeface="Libre Franklin"/>
              <a:cs typeface="Libre Franklin"/>
              <a:sym typeface="Libre Franklin"/>
            </a:endParaRPr>
          </a:p>
        </p:txBody>
      </p:sp>
      <p:sp>
        <p:nvSpPr>
          <p:cNvPr id="531" name="Google Shape;531;p66">
            <a:extLst>
              <a:ext uri="{C183D7F6-B498-43B3-948B-1728B52AA6E4}">
                <adec:decorative xmlns:adec="http://schemas.microsoft.com/office/drawing/2017/decorative" val="1"/>
              </a:ext>
            </a:extLst>
          </p:cNvPr>
          <p:cNvSpPr/>
          <p:nvPr/>
        </p:nvSpPr>
        <p:spPr>
          <a:xfrm>
            <a:off x="1803471" y="3082466"/>
            <a:ext cx="622500" cy="287400"/>
          </a:xfrm>
          <a:prstGeom prst="roundRect">
            <a:avLst>
              <a:gd name="adj" fmla="val 16667"/>
            </a:avLst>
          </a:prstGeom>
          <a:noFill/>
          <a:ln w="28575" cap="flat" cmpd="sng">
            <a:solidFill>
              <a:srgbClr val="9900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ibre Franklin"/>
              <a:ea typeface="Libre Franklin"/>
              <a:cs typeface="Libre Franklin"/>
              <a:sym typeface="Libre Franklin"/>
            </a:endParaRPr>
          </a:p>
        </p:txBody>
      </p:sp>
      <p:sp>
        <p:nvSpPr>
          <p:cNvPr id="532" name="Google Shape;532;p66">
            <a:extLst>
              <a:ext uri="{C183D7F6-B498-43B3-948B-1728B52AA6E4}">
                <adec:decorative xmlns:adec="http://schemas.microsoft.com/office/drawing/2017/decorative" val="1"/>
              </a:ext>
            </a:extLst>
          </p:cNvPr>
          <p:cNvSpPr/>
          <p:nvPr/>
        </p:nvSpPr>
        <p:spPr>
          <a:xfrm>
            <a:off x="961246" y="3487741"/>
            <a:ext cx="441000" cy="287400"/>
          </a:xfrm>
          <a:prstGeom prst="roundRect">
            <a:avLst>
              <a:gd name="adj" fmla="val 16667"/>
            </a:avLst>
          </a:prstGeom>
          <a:noFill/>
          <a:ln w="28575" cap="flat" cmpd="sng">
            <a:solidFill>
              <a:srgbClr val="9900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ibre Franklin"/>
              <a:ea typeface="Libre Franklin"/>
              <a:cs typeface="Libre Franklin"/>
              <a:sym typeface="Libre Franklin"/>
            </a:endParaRPr>
          </a:p>
        </p:txBody>
      </p:sp>
      <p:sp>
        <p:nvSpPr>
          <p:cNvPr id="533" name="Google Shape;533;p66">
            <a:extLst>
              <a:ext uri="{C183D7F6-B498-43B3-948B-1728B52AA6E4}">
                <adec:decorative xmlns:adec="http://schemas.microsoft.com/office/drawing/2017/decorative" val="1"/>
              </a:ext>
            </a:extLst>
          </p:cNvPr>
          <p:cNvSpPr/>
          <p:nvPr/>
        </p:nvSpPr>
        <p:spPr>
          <a:xfrm>
            <a:off x="5427471" y="1942616"/>
            <a:ext cx="395700" cy="287400"/>
          </a:xfrm>
          <a:prstGeom prst="roundRect">
            <a:avLst>
              <a:gd name="adj" fmla="val 16667"/>
            </a:avLst>
          </a:prstGeom>
          <a:noFill/>
          <a:ln w="28575" cap="flat" cmpd="sng">
            <a:solidFill>
              <a:srgbClr val="9900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ibre Franklin"/>
              <a:ea typeface="Libre Franklin"/>
              <a:cs typeface="Libre Franklin"/>
              <a:sym typeface="Libre Franklin"/>
            </a:endParaRPr>
          </a:p>
        </p:txBody>
      </p:sp>
      <p:sp>
        <p:nvSpPr>
          <p:cNvPr id="534" name="Google Shape;534;p66">
            <a:extLst>
              <a:ext uri="{C183D7F6-B498-43B3-948B-1728B52AA6E4}">
                <adec:decorative xmlns:adec="http://schemas.microsoft.com/office/drawing/2017/decorative" val="1"/>
              </a:ext>
            </a:extLst>
          </p:cNvPr>
          <p:cNvSpPr/>
          <p:nvPr/>
        </p:nvSpPr>
        <p:spPr>
          <a:xfrm>
            <a:off x="6169921" y="2331041"/>
            <a:ext cx="395700" cy="287400"/>
          </a:xfrm>
          <a:prstGeom prst="roundRect">
            <a:avLst>
              <a:gd name="adj" fmla="val 16667"/>
            </a:avLst>
          </a:prstGeom>
          <a:noFill/>
          <a:ln w="28575" cap="flat" cmpd="sng">
            <a:solidFill>
              <a:srgbClr val="9900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ibre Franklin"/>
              <a:ea typeface="Libre Franklin"/>
              <a:cs typeface="Libre Franklin"/>
              <a:sym typeface="Libre Franklin"/>
            </a:endParaRPr>
          </a:p>
        </p:txBody>
      </p:sp>
      <p:sp>
        <p:nvSpPr>
          <p:cNvPr id="535" name="Google Shape;535;p66">
            <a:extLst>
              <a:ext uri="{C183D7F6-B498-43B3-948B-1728B52AA6E4}">
                <adec:decorative xmlns:adec="http://schemas.microsoft.com/office/drawing/2017/decorative" val="1"/>
              </a:ext>
            </a:extLst>
          </p:cNvPr>
          <p:cNvSpPr/>
          <p:nvPr/>
        </p:nvSpPr>
        <p:spPr>
          <a:xfrm>
            <a:off x="5260221" y="2731266"/>
            <a:ext cx="753000" cy="287400"/>
          </a:xfrm>
          <a:prstGeom prst="roundRect">
            <a:avLst>
              <a:gd name="adj" fmla="val 16667"/>
            </a:avLst>
          </a:prstGeom>
          <a:noFill/>
          <a:ln w="28575" cap="flat" cmpd="sng">
            <a:solidFill>
              <a:srgbClr val="9900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ibre Franklin"/>
              <a:ea typeface="Libre Franklin"/>
              <a:cs typeface="Libre Franklin"/>
              <a:sym typeface="Libre Franklin"/>
            </a:endParaRPr>
          </a:p>
        </p:txBody>
      </p:sp>
      <p:sp>
        <p:nvSpPr>
          <p:cNvPr id="536" name="Google Shape;536;p66">
            <a:extLst>
              <a:ext uri="{C183D7F6-B498-43B3-948B-1728B52AA6E4}">
                <adec:decorative xmlns:adec="http://schemas.microsoft.com/office/drawing/2017/decorative" val="1"/>
              </a:ext>
            </a:extLst>
          </p:cNvPr>
          <p:cNvSpPr/>
          <p:nvPr/>
        </p:nvSpPr>
        <p:spPr>
          <a:xfrm>
            <a:off x="5572771" y="3519916"/>
            <a:ext cx="441000" cy="287400"/>
          </a:xfrm>
          <a:prstGeom prst="roundRect">
            <a:avLst>
              <a:gd name="adj" fmla="val 16667"/>
            </a:avLst>
          </a:prstGeom>
          <a:noFill/>
          <a:ln w="28575" cap="flat" cmpd="sng">
            <a:solidFill>
              <a:srgbClr val="9900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ibre Franklin"/>
              <a:ea typeface="Libre Franklin"/>
              <a:cs typeface="Libre Franklin"/>
              <a:sym typeface="Libre Frankli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2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2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2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2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2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2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2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3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3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3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3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3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3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1" name="Google Shape;541;p67"/>
          <p:cNvSpPr txBox="1">
            <a:spLocks noGrp="1"/>
          </p:cNvSpPr>
          <p:nvPr>
            <p:ph type="title" idx="4294967295"/>
          </p:nvPr>
        </p:nvSpPr>
        <p:spPr>
          <a:xfrm>
            <a:off x="271000" y="166350"/>
            <a:ext cx="8478600" cy="7080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700" b="1" i="0" u="none" strike="noStrike" kern="0" cap="none" spc="0" normalizeH="0" baseline="0" noProof="0" dirty="0">
                <a:ln>
                  <a:noFill/>
                </a:ln>
                <a:solidFill>
                  <a:srgbClr val="007780"/>
                </a:solidFill>
                <a:effectLst/>
                <a:uLnTx/>
                <a:uFillTx/>
                <a:latin typeface="Libre Franklin"/>
                <a:ea typeface="Libre Franklin"/>
                <a:cs typeface="Libre Franklin"/>
                <a:sym typeface="Libre Franklin"/>
              </a:rPr>
              <a:t>Recommended Activity 9: Read sentences containing multisyllabic words as a group or in response to a teacher model. </a:t>
            </a:r>
          </a:p>
        </p:txBody>
      </p:sp>
      <p:pic>
        <p:nvPicPr>
          <p:cNvPr id="542" name="Google Shape;542;p67">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677600" y="992450"/>
            <a:ext cx="7970025" cy="3158600"/>
          </a:xfrm>
          <a:prstGeom prst="rect">
            <a:avLst/>
          </a:prstGeom>
          <a:noFill/>
          <a:ln>
            <a:noFill/>
          </a:ln>
          <a:effectLst>
            <a:outerShdw blurRad="57150" dist="19050" dir="5400000" algn="bl" rotWithShape="0">
              <a:srgbClr val="000000">
                <a:alpha val="50000"/>
              </a:srgbClr>
            </a:outerShdw>
          </a:effectLst>
        </p:spPr>
      </p:pic>
      <p:sp>
        <p:nvSpPr>
          <p:cNvPr id="543" name="Google Shape;543;p67">
            <a:extLst>
              <a:ext uri="{C183D7F6-B498-43B3-948B-1728B52AA6E4}">
                <adec:decorative xmlns:adec="http://schemas.microsoft.com/office/drawing/2017/decorative" val="1"/>
              </a:ext>
            </a:extLst>
          </p:cNvPr>
          <p:cNvSpPr/>
          <p:nvPr/>
        </p:nvSpPr>
        <p:spPr>
          <a:xfrm>
            <a:off x="2016275" y="1785300"/>
            <a:ext cx="792300" cy="202200"/>
          </a:xfrm>
          <a:prstGeom prst="roundRect">
            <a:avLst>
              <a:gd name="adj" fmla="val 16667"/>
            </a:avLst>
          </a:prstGeom>
          <a:noFill/>
          <a:ln w="9525" cap="flat" cmpd="sng">
            <a:solidFill>
              <a:srgbClr val="00FF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ibre Franklin"/>
              <a:ea typeface="Libre Franklin"/>
              <a:cs typeface="Libre Franklin"/>
              <a:sym typeface="Libre Franklin"/>
            </a:endParaRPr>
          </a:p>
        </p:txBody>
      </p:sp>
      <p:sp>
        <p:nvSpPr>
          <p:cNvPr id="544" name="Google Shape;544;p67">
            <a:extLst>
              <a:ext uri="{C183D7F6-B498-43B3-948B-1728B52AA6E4}">
                <adec:decorative xmlns:adec="http://schemas.microsoft.com/office/drawing/2017/decorative" val="1"/>
              </a:ext>
            </a:extLst>
          </p:cNvPr>
          <p:cNvSpPr/>
          <p:nvPr/>
        </p:nvSpPr>
        <p:spPr>
          <a:xfrm>
            <a:off x="2808575" y="1785300"/>
            <a:ext cx="952500" cy="202200"/>
          </a:xfrm>
          <a:prstGeom prst="roundRect">
            <a:avLst>
              <a:gd name="adj" fmla="val 16667"/>
            </a:avLst>
          </a:prstGeom>
          <a:noFill/>
          <a:ln w="9525" cap="flat" cmpd="sng">
            <a:solidFill>
              <a:srgbClr val="00FF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ibre Franklin"/>
              <a:ea typeface="Libre Franklin"/>
              <a:cs typeface="Libre Franklin"/>
              <a:sym typeface="Libre Franklin"/>
            </a:endParaRPr>
          </a:p>
        </p:txBody>
      </p:sp>
      <p:sp>
        <p:nvSpPr>
          <p:cNvPr id="545" name="Google Shape;545;p67">
            <a:extLst>
              <a:ext uri="{C183D7F6-B498-43B3-948B-1728B52AA6E4}">
                <adec:decorative xmlns:adec="http://schemas.microsoft.com/office/drawing/2017/decorative" val="1"/>
              </a:ext>
            </a:extLst>
          </p:cNvPr>
          <p:cNvSpPr/>
          <p:nvPr/>
        </p:nvSpPr>
        <p:spPr>
          <a:xfrm>
            <a:off x="3669025" y="2595175"/>
            <a:ext cx="952500" cy="202200"/>
          </a:xfrm>
          <a:prstGeom prst="roundRect">
            <a:avLst>
              <a:gd name="adj" fmla="val 16667"/>
            </a:avLst>
          </a:prstGeom>
          <a:noFill/>
          <a:ln w="9525" cap="flat" cmpd="sng">
            <a:solidFill>
              <a:srgbClr val="00FF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ibre Franklin"/>
              <a:ea typeface="Libre Franklin"/>
              <a:cs typeface="Libre Franklin"/>
              <a:sym typeface="Libre Franklin"/>
            </a:endParaRPr>
          </a:p>
        </p:txBody>
      </p:sp>
      <p:sp>
        <p:nvSpPr>
          <p:cNvPr id="546" name="Google Shape;546;p67">
            <a:extLst>
              <a:ext uri="{C183D7F6-B498-43B3-948B-1728B52AA6E4}">
                <adec:decorative xmlns:adec="http://schemas.microsoft.com/office/drawing/2017/decorative" val="1"/>
              </a:ext>
            </a:extLst>
          </p:cNvPr>
          <p:cNvSpPr/>
          <p:nvPr/>
        </p:nvSpPr>
        <p:spPr>
          <a:xfrm>
            <a:off x="5557850" y="2595175"/>
            <a:ext cx="625800" cy="202200"/>
          </a:xfrm>
          <a:prstGeom prst="roundRect">
            <a:avLst>
              <a:gd name="adj" fmla="val 16667"/>
            </a:avLst>
          </a:prstGeom>
          <a:noFill/>
          <a:ln w="9525" cap="flat" cmpd="sng">
            <a:solidFill>
              <a:srgbClr val="00FF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ibre Franklin"/>
              <a:ea typeface="Libre Franklin"/>
              <a:cs typeface="Libre Franklin"/>
              <a:sym typeface="Libre Franklin"/>
            </a:endParaRPr>
          </a:p>
        </p:txBody>
      </p:sp>
      <p:sp>
        <p:nvSpPr>
          <p:cNvPr id="547" name="Google Shape;547;p67">
            <a:extLst>
              <a:ext uri="{C183D7F6-B498-43B3-948B-1728B52AA6E4}">
                <adec:decorative xmlns:adec="http://schemas.microsoft.com/office/drawing/2017/decorative" val="1"/>
              </a:ext>
            </a:extLst>
          </p:cNvPr>
          <p:cNvSpPr/>
          <p:nvPr/>
        </p:nvSpPr>
        <p:spPr>
          <a:xfrm>
            <a:off x="3088775" y="3000450"/>
            <a:ext cx="625800" cy="202200"/>
          </a:xfrm>
          <a:prstGeom prst="roundRect">
            <a:avLst>
              <a:gd name="adj" fmla="val 16667"/>
            </a:avLst>
          </a:prstGeom>
          <a:noFill/>
          <a:ln w="9525" cap="flat" cmpd="sng">
            <a:solidFill>
              <a:srgbClr val="00FF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ibre Franklin"/>
              <a:ea typeface="Libre Franklin"/>
              <a:cs typeface="Libre Franklin"/>
              <a:sym typeface="Libre Franklin"/>
            </a:endParaRPr>
          </a:p>
        </p:txBody>
      </p:sp>
      <p:sp>
        <p:nvSpPr>
          <p:cNvPr id="548" name="Google Shape;548;p67">
            <a:extLst>
              <a:ext uri="{C183D7F6-B498-43B3-948B-1728B52AA6E4}">
                <adec:decorative xmlns:adec="http://schemas.microsoft.com/office/drawing/2017/decorative" val="1"/>
              </a:ext>
            </a:extLst>
          </p:cNvPr>
          <p:cNvSpPr/>
          <p:nvPr/>
        </p:nvSpPr>
        <p:spPr>
          <a:xfrm>
            <a:off x="1563750" y="3388850"/>
            <a:ext cx="1113300" cy="202200"/>
          </a:xfrm>
          <a:prstGeom prst="roundRect">
            <a:avLst>
              <a:gd name="adj" fmla="val 16667"/>
            </a:avLst>
          </a:prstGeom>
          <a:noFill/>
          <a:ln w="9525" cap="flat" cmpd="sng">
            <a:solidFill>
              <a:srgbClr val="00FF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ibre Franklin"/>
              <a:ea typeface="Libre Franklin"/>
              <a:cs typeface="Libre Franklin"/>
              <a:sym typeface="Libre Franklin"/>
            </a:endParaRPr>
          </a:p>
        </p:txBody>
      </p:sp>
      <p:sp>
        <p:nvSpPr>
          <p:cNvPr id="549" name="Google Shape;549;p67">
            <a:extLst>
              <a:ext uri="{C183D7F6-B498-43B3-948B-1728B52AA6E4}">
                <adec:decorative xmlns:adec="http://schemas.microsoft.com/office/drawing/2017/decorative" val="1"/>
              </a:ext>
            </a:extLst>
          </p:cNvPr>
          <p:cNvSpPr/>
          <p:nvPr/>
        </p:nvSpPr>
        <p:spPr>
          <a:xfrm>
            <a:off x="5500850" y="3388850"/>
            <a:ext cx="682800" cy="202200"/>
          </a:xfrm>
          <a:prstGeom prst="roundRect">
            <a:avLst>
              <a:gd name="adj" fmla="val 16667"/>
            </a:avLst>
          </a:prstGeom>
          <a:noFill/>
          <a:ln w="9525" cap="flat" cmpd="sng">
            <a:solidFill>
              <a:srgbClr val="00FF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ibre Franklin"/>
              <a:ea typeface="Libre Franklin"/>
              <a:cs typeface="Libre Franklin"/>
              <a:sym typeface="Libre Franklin"/>
            </a:endParaRPr>
          </a:p>
        </p:txBody>
      </p:sp>
      <p:sp>
        <p:nvSpPr>
          <p:cNvPr id="550" name="Google Shape;550;p67">
            <a:extLst>
              <a:ext uri="{C183D7F6-B498-43B3-948B-1728B52AA6E4}">
                <adec:decorative xmlns:adec="http://schemas.microsoft.com/office/drawing/2017/decorative" val="1"/>
              </a:ext>
            </a:extLst>
          </p:cNvPr>
          <p:cNvSpPr/>
          <p:nvPr/>
        </p:nvSpPr>
        <p:spPr>
          <a:xfrm>
            <a:off x="4621525" y="3794125"/>
            <a:ext cx="936300" cy="202200"/>
          </a:xfrm>
          <a:prstGeom prst="roundRect">
            <a:avLst>
              <a:gd name="adj" fmla="val 16667"/>
            </a:avLst>
          </a:prstGeom>
          <a:noFill/>
          <a:ln w="9525" cap="flat" cmpd="sng">
            <a:solidFill>
              <a:srgbClr val="00FF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ibre Franklin"/>
              <a:ea typeface="Libre Franklin"/>
              <a:cs typeface="Libre Franklin"/>
              <a:sym typeface="Libre Frankli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4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4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4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4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4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4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5" name="Google Shape;555;p68">
            <a:extLst>
              <a:ext uri="{C183D7F6-B498-43B3-948B-1728B52AA6E4}">
                <adec:decorative xmlns:adec="http://schemas.microsoft.com/office/drawing/2017/decorative" val="1"/>
              </a:ext>
            </a:extLst>
          </p:cNvPr>
          <p:cNvSpPr txBox="1"/>
          <p:nvPr/>
        </p:nvSpPr>
        <p:spPr>
          <a:xfrm>
            <a:off x="-274900" y="3163750"/>
            <a:ext cx="9481500" cy="19797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100">
              <a:solidFill>
                <a:srgbClr val="102649"/>
              </a:solidFill>
              <a:latin typeface="Libre Franklin"/>
              <a:ea typeface="Libre Franklin"/>
              <a:cs typeface="Libre Franklin"/>
              <a:sym typeface="Libre Franklin"/>
            </a:endParaRPr>
          </a:p>
        </p:txBody>
      </p:sp>
      <p:sp>
        <p:nvSpPr>
          <p:cNvPr id="556" name="Google Shape;556;p68"/>
          <p:cNvSpPr txBox="1">
            <a:spLocks noGrp="1"/>
          </p:cNvSpPr>
          <p:nvPr>
            <p:ph type="title" idx="4294967295"/>
          </p:nvPr>
        </p:nvSpPr>
        <p:spPr>
          <a:xfrm>
            <a:off x="271000" y="166350"/>
            <a:ext cx="8478600" cy="4464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700" b="1" i="0" u="none" strike="noStrike" kern="0" cap="none" spc="0" normalizeH="0" baseline="0" noProof="0" dirty="0">
                <a:ln>
                  <a:noFill/>
                </a:ln>
                <a:solidFill>
                  <a:srgbClr val="007780"/>
                </a:solidFill>
                <a:effectLst/>
                <a:uLnTx/>
                <a:uFillTx/>
                <a:latin typeface="Franklin Gothic"/>
                <a:ea typeface="Franklin Gothic"/>
                <a:cs typeface="Franklin Gothic"/>
                <a:sym typeface="Franklin Gothic"/>
              </a:rPr>
              <a:t>Recommended Activity 4: Write new words by adding prefixes and suffixes to base words. </a:t>
            </a:r>
          </a:p>
        </p:txBody>
      </p:sp>
      <p:pic>
        <p:nvPicPr>
          <p:cNvPr id="557" name="Google Shape;557;p68" descr="A screenshot of a chart students might complete to engage in morphemic analysis for selected words from a passage. The chart asks students to write the word, break the word into prefixes, roots, and suffixes, and then infer a meaning of the word. "/>
          <p:cNvPicPr preferRelativeResize="0"/>
          <p:nvPr/>
        </p:nvPicPr>
        <p:blipFill>
          <a:blip r:embed="rId3">
            <a:alphaModFix/>
          </a:blip>
          <a:stretch>
            <a:fillRect/>
          </a:stretch>
        </p:blipFill>
        <p:spPr>
          <a:xfrm>
            <a:off x="1093599" y="764180"/>
            <a:ext cx="6945450" cy="3985623"/>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0" name="Google Shape;570;p69"/>
          <p:cNvSpPr txBox="1">
            <a:spLocks noGrp="1"/>
          </p:cNvSpPr>
          <p:nvPr>
            <p:ph type="title" idx="4294967295"/>
          </p:nvPr>
        </p:nvSpPr>
        <p:spPr>
          <a:xfrm>
            <a:off x="271000" y="166350"/>
            <a:ext cx="8478600" cy="4464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kumimoji="0" lang="en-US" sz="1700" b="1" i="0" u="none" strike="noStrike" kern="0" cap="none" spc="0" normalizeH="0" baseline="0" noProof="0" dirty="0">
                <a:ln>
                  <a:noFill/>
                </a:ln>
                <a:solidFill>
                  <a:srgbClr val="007780"/>
                </a:solidFill>
                <a:effectLst/>
                <a:uLnTx/>
                <a:uFillTx/>
                <a:latin typeface="Franklin Gothic"/>
                <a:ea typeface="Franklin Gothic"/>
                <a:cs typeface="Franklin Gothic"/>
                <a:sym typeface="Franklin Gothic"/>
              </a:rPr>
              <a:t>Recommended Activity 4: Add prefixes and suffixes to base words. </a:t>
            </a:r>
            <a:endParaRPr kumimoji="0" lang="en-US" sz="2100" b="1" i="0" u="none" strike="noStrike" kern="0" cap="none" spc="0" normalizeH="0" baseline="0" noProof="0" dirty="0">
              <a:ln>
                <a:noFill/>
              </a:ln>
              <a:solidFill>
                <a:srgbClr val="102649"/>
              </a:solidFill>
              <a:effectLst/>
              <a:uLnTx/>
              <a:uFillTx/>
              <a:latin typeface="Franklin Gothic"/>
              <a:ea typeface="Franklin Gothic"/>
              <a:cs typeface="Franklin Gothic"/>
              <a:sym typeface="Franklin Gothic"/>
            </a:endParaRPr>
          </a:p>
        </p:txBody>
      </p:sp>
      <p:pic>
        <p:nvPicPr>
          <p:cNvPr id="571" name="Google Shape;571;p69" descr="A screenshot of a chart that engages students in advanced morphemic analysis. Students are given a word and then asked to do manipulate word endings to do the following: &#10;&#10;Make it an action (verb): &#10;&#10;Make it a person, place or thing (noun): &#10;&#10;Make it describe (adjective): &#10;&#10;Write another word that shares a root or affix (any part of speech): &#10;&#10;"/>
          <p:cNvPicPr preferRelativeResize="0"/>
          <p:nvPr/>
        </p:nvPicPr>
        <p:blipFill>
          <a:blip r:embed="rId3">
            <a:alphaModFix/>
          </a:blip>
          <a:stretch>
            <a:fillRect/>
          </a:stretch>
        </p:blipFill>
        <p:spPr>
          <a:xfrm>
            <a:off x="208325" y="1150050"/>
            <a:ext cx="8772525" cy="2867025"/>
          </a:xfrm>
          <a:prstGeom prst="rect">
            <a:avLst/>
          </a:prstGeom>
          <a:noFill/>
          <a:ln>
            <a:noFill/>
          </a:ln>
          <a:effectLst>
            <a:outerShdw blurRad="57150" dist="19050" dir="5400000" algn="bl" rotWithShape="0">
              <a:srgbClr val="000000">
                <a:alpha val="50000"/>
              </a:srgbClr>
            </a:outerShdw>
          </a:effectLst>
        </p:spPr>
      </p:pic>
      <p:sp>
        <p:nvSpPr>
          <p:cNvPr id="572" name="Google Shape;572;p69"/>
          <p:cNvSpPr txBox="1"/>
          <p:nvPr/>
        </p:nvSpPr>
        <p:spPr>
          <a:xfrm>
            <a:off x="1705175" y="2477225"/>
            <a:ext cx="1763100" cy="37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500">
                <a:solidFill>
                  <a:srgbClr val="0000FF"/>
                </a:solidFill>
                <a:latin typeface="Patrick Hand"/>
                <a:ea typeface="Patrick Hand"/>
                <a:cs typeface="Patrick Hand"/>
                <a:sym typeface="Patrick Hand"/>
              </a:rPr>
              <a:t>to complete</a:t>
            </a:r>
            <a:endParaRPr sz="2500">
              <a:solidFill>
                <a:srgbClr val="0000FF"/>
              </a:solidFill>
              <a:latin typeface="Patrick Hand"/>
              <a:ea typeface="Patrick Hand"/>
              <a:cs typeface="Patrick Hand"/>
              <a:sym typeface="Patrick Hand"/>
            </a:endParaRPr>
          </a:p>
        </p:txBody>
      </p:sp>
      <p:sp>
        <p:nvSpPr>
          <p:cNvPr id="573" name="Google Shape;573;p69"/>
          <p:cNvSpPr txBox="1"/>
          <p:nvPr/>
        </p:nvSpPr>
        <p:spPr>
          <a:xfrm>
            <a:off x="1766375" y="3070225"/>
            <a:ext cx="1763100" cy="37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500">
                <a:solidFill>
                  <a:srgbClr val="0000FF"/>
                </a:solidFill>
                <a:latin typeface="Patrick Hand"/>
                <a:ea typeface="Patrick Hand"/>
                <a:cs typeface="Patrick Hand"/>
                <a:sym typeface="Patrick Hand"/>
              </a:rPr>
              <a:t>to aviate</a:t>
            </a:r>
            <a:endParaRPr sz="2500">
              <a:solidFill>
                <a:srgbClr val="0000FF"/>
              </a:solidFill>
              <a:latin typeface="Patrick Hand"/>
              <a:ea typeface="Patrick Hand"/>
              <a:cs typeface="Patrick Hand"/>
              <a:sym typeface="Patrick Hand"/>
            </a:endParaRPr>
          </a:p>
        </p:txBody>
      </p:sp>
      <p:sp>
        <p:nvSpPr>
          <p:cNvPr id="574" name="Google Shape;574;p69"/>
          <p:cNvSpPr txBox="1"/>
          <p:nvPr/>
        </p:nvSpPr>
        <p:spPr>
          <a:xfrm>
            <a:off x="3307000" y="2533575"/>
            <a:ext cx="1763100" cy="37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500">
                <a:solidFill>
                  <a:srgbClr val="0000FF"/>
                </a:solidFill>
                <a:latin typeface="Patrick Hand"/>
                <a:ea typeface="Patrick Hand"/>
                <a:cs typeface="Patrick Hand"/>
                <a:sym typeface="Patrick Hand"/>
              </a:rPr>
              <a:t>completion</a:t>
            </a:r>
            <a:endParaRPr sz="2500">
              <a:solidFill>
                <a:srgbClr val="0000FF"/>
              </a:solidFill>
              <a:latin typeface="Patrick Hand"/>
              <a:ea typeface="Patrick Hand"/>
              <a:cs typeface="Patrick Hand"/>
              <a:sym typeface="Patrick Hand"/>
            </a:endParaRPr>
          </a:p>
        </p:txBody>
      </p:sp>
      <p:sp>
        <p:nvSpPr>
          <p:cNvPr id="575" name="Google Shape;575;p69"/>
          <p:cNvSpPr txBox="1"/>
          <p:nvPr/>
        </p:nvSpPr>
        <p:spPr>
          <a:xfrm>
            <a:off x="4837475" y="2533575"/>
            <a:ext cx="1763100" cy="37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500">
                <a:solidFill>
                  <a:srgbClr val="0000FF"/>
                </a:solidFill>
                <a:latin typeface="Patrick Hand"/>
                <a:ea typeface="Patrick Hand"/>
                <a:cs typeface="Patrick Hand"/>
                <a:sym typeface="Patrick Hand"/>
              </a:rPr>
              <a:t>complete(d)</a:t>
            </a:r>
            <a:endParaRPr sz="2500">
              <a:solidFill>
                <a:srgbClr val="0000FF"/>
              </a:solidFill>
              <a:latin typeface="Patrick Hand"/>
              <a:ea typeface="Patrick Hand"/>
              <a:cs typeface="Patrick Hand"/>
              <a:sym typeface="Patrick Hand"/>
            </a:endParaRPr>
          </a:p>
        </p:txBody>
      </p:sp>
      <p:sp>
        <p:nvSpPr>
          <p:cNvPr id="576" name="Google Shape;576;p69"/>
          <p:cNvSpPr txBox="1"/>
          <p:nvPr/>
        </p:nvSpPr>
        <p:spPr>
          <a:xfrm>
            <a:off x="6524375" y="2533575"/>
            <a:ext cx="2180100" cy="37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u="sng">
                <a:solidFill>
                  <a:srgbClr val="0000FF"/>
                </a:solidFill>
                <a:latin typeface="Patrick Hand"/>
                <a:ea typeface="Patrick Hand"/>
                <a:cs typeface="Patrick Hand"/>
                <a:sym typeface="Patrick Hand"/>
              </a:rPr>
              <a:t>com</a:t>
            </a:r>
            <a:r>
              <a:rPr lang="en" sz="1800">
                <a:solidFill>
                  <a:srgbClr val="0000FF"/>
                </a:solidFill>
                <a:latin typeface="Patrick Hand"/>
                <a:ea typeface="Patrick Hand"/>
                <a:cs typeface="Patrick Hand"/>
                <a:sym typeface="Patrick Hand"/>
              </a:rPr>
              <a:t>bination, friend</a:t>
            </a:r>
            <a:r>
              <a:rPr lang="en" sz="1800" u="sng">
                <a:solidFill>
                  <a:srgbClr val="0000FF"/>
                </a:solidFill>
                <a:latin typeface="Patrick Hand"/>
                <a:ea typeface="Patrick Hand"/>
                <a:cs typeface="Patrick Hand"/>
                <a:sym typeface="Patrick Hand"/>
              </a:rPr>
              <a:t>ly</a:t>
            </a:r>
            <a:endParaRPr sz="1800" u="sng">
              <a:solidFill>
                <a:srgbClr val="0000FF"/>
              </a:solidFill>
              <a:latin typeface="Patrick Hand"/>
              <a:ea typeface="Patrick Hand"/>
              <a:cs typeface="Patrick Hand"/>
              <a:sym typeface="Patrick Hand"/>
            </a:endParaRPr>
          </a:p>
        </p:txBody>
      </p:sp>
      <p:sp>
        <p:nvSpPr>
          <p:cNvPr id="577" name="Google Shape;577;p69"/>
          <p:cNvSpPr txBox="1"/>
          <p:nvPr/>
        </p:nvSpPr>
        <p:spPr>
          <a:xfrm>
            <a:off x="3307000" y="3065775"/>
            <a:ext cx="1763100" cy="37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500">
                <a:solidFill>
                  <a:srgbClr val="0000FF"/>
                </a:solidFill>
                <a:latin typeface="Patrick Hand"/>
                <a:ea typeface="Patrick Hand"/>
                <a:cs typeface="Patrick Hand"/>
                <a:sym typeface="Patrick Hand"/>
              </a:rPr>
              <a:t>aviation</a:t>
            </a:r>
            <a:endParaRPr sz="2500">
              <a:solidFill>
                <a:srgbClr val="0000FF"/>
              </a:solidFill>
              <a:latin typeface="Patrick Hand"/>
              <a:ea typeface="Patrick Hand"/>
              <a:cs typeface="Patrick Hand"/>
              <a:sym typeface="Patrick Hand"/>
            </a:endParaRPr>
          </a:p>
        </p:txBody>
      </p:sp>
      <p:sp>
        <p:nvSpPr>
          <p:cNvPr id="578" name="Google Shape;578;p69"/>
          <p:cNvSpPr txBox="1"/>
          <p:nvPr/>
        </p:nvSpPr>
        <p:spPr>
          <a:xfrm>
            <a:off x="6600575" y="3116825"/>
            <a:ext cx="2103900" cy="37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500" u="sng">
                <a:solidFill>
                  <a:srgbClr val="0000FF"/>
                </a:solidFill>
                <a:latin typeface="Patrick Hand"/>
                <a:ea typeface="Patrick Hand"/>
                <a:cs typeface="Patrick Hand"/>
                <a:sym typeface="Patrick Hand"/>
              </a:rPr>
              <a:t>av</a:t>
            </a:r>
            <a:r>
              <a:rPr lang="en" sz="2500">
                <a:solidFill>
                  <a:srgbClr val="0000FF"/>
                </a:solidFill>
                <a:latin typeface="Patrick Hand"/>
                <a:ea typeface="Patrick Hand"/>
                <a:cs typeface="Patrick Hand"/>
                <a:sym typeface="Patrick Hand"/>
              </a:rPr>
              <a:t>ian, direc</a:t>
            </a:r>
            <a:r>
              <a:rPr lang="en" sz="2500" u="sng">
                <a:solidFill>
                  <a:srgbClr val="0000FF"/>
                </a:solidFill>
                <a:latin typeface="Patrick Hand"/>
                <a:ea typeface="Patrick Hand"/>
                <a:cs typeface="Patrick Hand"/>
                <a:sym typeface="Patrick Hand"/>
              </a:rPr>
              <a:t>tor</a:t>
            </a:r>
            <a:endParaRPr sz="2500" u="sng">
              <a:solidFill>
                <a:srgbClr val="0000FF"/>
              </a:solidFill>
              <a:latin typeface="Patrick Hand"/>
              <a:ea typeface="Patrick Hand"/>
              <a:cs typeface="Patrick Hand"/>
              <a:sym typeface="Patrick Hand"/>
            </a:endParaRPr>
          </a:p>
        </p:txBody>
      </p:sp>
      <p:pic>
        <p:nvPicPr>
          <p:cNvPr id="579" name="Google Shape;579;p69">
            <a:extLst>
              <a:ext uri="{C183D7F6-B498-43B3-948B-1728B52AA6E4}">
                <adec:decorative xmlns:adec="http://schemas.microsoft.com/office/drawing/2017/decorative" val="1"/>
              </a:ext>
            </a:extLst>
          </p:cNvPr>
          <p:cNvPicPr preferRelativeResize="0"/>
          <p:nvPr/>
        </p:nvPicPr>
        <p:blipFill rotWithShape="1">
          <a:blip r:embed="rId4">
            <a:alphaModFix/>
          </a:blip>
          <a:srcRect l="118110" t="-4566" r="-118110" b="63905"/>
          <a:stretch/>
        </p:blipFill>
        <p:spPr>
          <a:xfrm>
            <a:off x="6600571" y="2993050"/>
            <a:ext cx="1531075" cy="6225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7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7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7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7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7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579"/>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sp>
        <p:nvSpPr>
          <p:cNvPr id="589" name="Google Shape;589;p71"/>
          <p:cNvSpPr txBox="1">
            <a:spLocks noGrp="1"/>
          </p:cNvSpPr>
          <p:nvPr>
            <p:ph type="title" idx="4294967295"/>
          </p:nvPr>
        </p:nvSpPr>
        <p:spPr>
          <a:xfrm>
            <a:off x="307150" y="501575"/>
            <a:ext cx="3662100" cy="12315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700" b="1" i="0" u="none" strike="noStrike" kern="0" cap="none" spc="0" normalizeH="0" baseline="0" noProof="0" dirty="0">
                <a:ln>
                  <a:noFill/>
                </a:ln>
                <a:solidFill>
                  <a:srgbClr val="007780"/>
                </a:solidFill>
                <a:effectLst/>
                <a:uLnTx/>
                <a:uFillTx/>
                <a:latin typeface="Franklin Gothic"/>
                <a:ea typeface="Franklin Gothic"/>
                <a:cs typeface="Franklin Gothic"/>
                <a:sym typeface="Franklin Gothic"/>
              </a:rPr>
              <a:t>Recommended Activity 10: Ask students to read a passage with the words they are learning at least twice with two different purposes. </a:t>
            </a:r>
          </a:p>
        </p:txBody>
      </p:sp>
      <p:pic>
        <p:nvPicPr>
          <p:cNvPr id="590" name="Google Shape;590;p71" descr="A screenshot of the reading with a text-dependent question:&#10;&#10;[1] When Benjamin O. Davis, Jr., took his first ride in an airplane as a teenager in 1926, his life was changed forever. &quot;I was completely overwhelmed, he said. &quot;We flew in an open-cockpit airplane ... About all I remember are the takeoff and the feeling of exhilaration at being in the air ... and I remember a sudden surge of determination to become an aviator.&quot; &#10;&#10;Text-Dependent Question: How did flying in a plane inspire Davis as a young man? "/>
          <p:cNvPicPr preferRelativeResize="0"/>
          <p:nvPr/>
        </p:nvPicPr>
        <p:blipFill>
          <a:blip r:embed="rId3">
            <a:alphaModFix/>
          </a:blip>
          <a:stretch>
            <a:fillRect/>
          </a:stretch>
        </p:blipFill>
        <p:spPr>
          <a:xfrm>
            <a:off x="207475" y="2109975"/>
            <a:ext cx="8587100" cy="1938410"/>
          </a:xfrm>
          <a:prstGeom prst="rect">
            <a:avLst/>
          </a:prstGeom>
          <a:noFill/>
          <a:ln>
            <a:noFill/>
          </a:ln>
          <a:effectLst>
            <a:outerShdw blurRad="57150" dist="19050" dir="5400000" algn="bl" rotWithShape="0">
              <a:srgbClr val="000000">
                <a:alpha val="50000"/>
              </a:srgbClr>
            </a:outerShdw>
          </a:effectLst>
        </p:spPr>
      </p:pic>
      <p:sp>
        <p:nvSpPr>
          <p:cNvPr id="591" name="Google Shape;591;p71" descr="Use text-dependent questions that give students opportunities to say and write the words in context.  ​"/>
          <p:cNvSpPr/>
          <p:nvPr/>
        </p:nvSpPr>
        <p:spPr>
          <a:xfrm>
            <a:off x="4342925" y="501575"/>
            <a:ext cx="4569600" cy="1011000"/>
          </a:xfrm>
          <a:prstGeom prst="rect">
            <a:avLst/>
          </a:prstGeom>
          <a:solidFill>
            <a:srgbClr val="FFC000"/>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800" b="1" i="1">
                <a:latin typeface="Franklin Gothic"/>
                <a:ea typeface="Franklin Gothic"/>
                <a:cs typeface="Franklin Gothic"/>
                <a:sym typeface="Franklin Gothic"/>
              </a:rPr>
              <a:t>Use text-dependent questions that give students opportunities to say and write the words in context.  </a:t>
            </a:r>
            <a:endParaRPr sz="1800" b="1">
              <a:latin typeface="Franklin Gothic"/>
              <a:ea typeface="Franklin Gothic"/>
              <a:cs typeface="Franklin Gothic"/>
              <a:sym typeface="Franklin Gothic"/>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09"/>
        <p:cNvGrpSpPr/>
        <p:nvPr/>
      </p:nvGrpSpPr>
      <p:grpSpPr>
        <a:xfrm>
          <a:off x="0" y="0"/>
          <a:ext cx="0" cy="0"/>
          <a:chOff x="0" y="0"/>
          <a:chExt cx="0" cy="0"/>
        </a:xfrm>
      </p:grpSpPr>
      <p:sp>
        <p:nvSpPr>
          <p:cNvPr id="610" name="Google Shape;610;p74"/>
          <p:cNvSpPr txBox="1">
            <a:spLocks noGrp="1"/>
          </p:cNvSpPr>
          <p:nvPr>
            <p:ph type="title"/>
          </p:nvPr>
        </p:nvSpPr>
        <p:spPr>
          <a:xfrm>
            <a:off x="236650" y="-6"/>
            <a:ext cx="7886700" cy="9942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endParaRPr sz="6000"/>
          </a:p>
          <a:p>
            <a:r>
              <a:rPr lang="en" sz="6000" b="1" dirty="0">
                <a:latin typeface="Franklin Gothic"/>
                <a:sym typeface="Franklin Gothic"/>
              </a:rPr>
              <a:t>Final Discussion</a:t>
            </a:r>
            <a:endParaRPr dirty="0"/>
          </a:p>
        </p:txBody>
      </p:sp>
      <p:sp>
        <p:nvSpPr>
          <p:cNvPr id="611" name="Google Shape;611;p74"/>
          <p:cNvSpPr txBox="1">
            <a:spLocks noGrp="1"/>
          </p:cNvSpPr>
          <p:nvPr>
            <p:ph type="title"/>
          </p:nvPr>
        </p:nvSpPr>
        <p:spPr>
          <a:xfrm>
            <a:off x="236650" y="2853675"/>
            <a:ext cx="5775600" cy="9942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sz="2400" dirty="0">
                <a:solidFill>
                  <a:schemeClr val="dk1"/>
                </a:solidFill>
                <a:latin typeface="Franklin Gothic"/>
                <a:ea typeface="Franklin Gothic"/>
                <a:cs typeface="Franklin Gothic"/>
                <a:sym typeface="Franklin Gothic"/>
              </a:rPr>
              <a:t>Considering the students and texts you work with, which of the multisyllabic decoding strategies and/or morphemic analysis strategies might you use this school year? How might you use them?</a:t>
            </a:r>
            <a:endParaRPr sz="2400" dirty="0">
              <a:solidFill>
                <a:schemeClr val="dk1"/>
              </a:solidFill>
              <a:latin typeface="Franklin Gothic"/>
              <a:ea typeface="Franklin Gothic"/>
              <a:cs typeface="Franklin Gothic"/>
              <a:sym typeface="Franklin Gothic"/>
            </a:endParaRPr>
          </a:p>
          <a:p>
            <a:pPr marL="0" lvl="0" indent="0" algn="l" rtl="0">
              <a:spcBef>
                <a:spcPts val="0"/>
              </a:spcBef>
              <a:spcAft>
                <a:spcPts val="0"/>
              </a:spcAft>
              <a:buNone/>
            </a:pPr>
            <a:endParaRPr sz="2400">
              <a:solidFill>
                <a:schemeClr val="dk1"/>
              </a:solidFill>
              <a:latin typeface="Franklin Gothic"/>
              <a:ea typeface="Franklin Gothic"/>
              <a:cs typeface="Franklin Gothic"/>
              <a:sym typeface="Franklin Gothic"/>
            </a:endParaRPr>
          </a:p>
          <a:p>
            <a:pPr marL="0" lvl="0" indent="0" algn="l" rtl="0">
              <a:spcBef>
                <a:spcPts val="0"/>
              </a:spcBef>
              <a:spcAft>
                <a:spcPts val="0"/>
              </a:spcAft>
              <a:buFont typeface="Libre Franklin Medium"/>
              <a:buNone/>
            </a:pPr>
            <a:endParaRPr sz="2400">
              <a:latin typeface="Franklin Gothic"/>
              <a:ea typeface="Franklin Gothic"/>
              <a:cs typeface="Franklin Gothic"/>
            </a:endParaRPr>
          </a:p>
          <a:p>
            <a:pPr marL="0" lvl="0" indent="0" algn="l" rtl="0">
              <a:spcBef>
                <a:spcPts val="0"/>
              </a:spcBef>
              <a:spcAft>
                <a:spcPts val="0"/>
              </a:spcAft>
              <a:buNone/>
            </a:pPr>
            <a:endParaRPr sz="4000" b="1">
              <a:latin typeface="Franklin Gothic"/>
              <a:ea typeface="Franklin Gothic"/>
              <a:cs typeface="Franklin Gothic"/>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15"/>
        <p:cNvGrpSpPr/>
        <p:nvPr/>
      </p:nvGrpSpPr>
      <p:grpSpPr>
        <a:xfrm>
          <a:off x="0" y="0"/>
          <a:ext cx="0" cy="0"/>
          <a:chOff x="0" y="0"/>
          <a:chExt cx="0" cy="0"/>
        </a:xfrm>
      </p:grpSpPr>
      <p:sp>
        <p:nvSpPr>
          <p:cNvPr id="616" name="Google Shape;616;p75"/>
          <p:cNvSpPr txBox="1">
            <a:spLocks noGrp="1"/>
          </p:cNvSpPr>
          <p:nvPr>
            <p:ph type="title"/>
          </p:nvPr>
        </p:nvSpPr>
        <p:spPr>
          <a:xfrm>
            <a:off x="284875" y="1582544"/>
            <a:ext cx="7886700" cy="9942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endParaRPr sz="6000"/>
          </a:p>
          <a:p>
            <a:pPr marL="0" lvl="0" indent="0" algn="l" rtl="0">
              <a:spcBef>
                <a:spcPts val="0"/>
              </a:spcBef>
              <a:spcAft>
                <a:spcPts val="0"/>
              </a:spcAft>
              <a:buNone/>
            </a:pPr>
            <a:r>
              <a:rPr lang="en" sz="6000" b="1" dirty="0">
                <a:latin typeface="Franklin Gothic"/>
                <a:ea typeface="Franklin Gothic"/>
                <a:cs typeface="Franklin Gothic"/>
                <a:sym typeface="Franklin Gothic"/>
              </a:rPr>
              <a:t>Next Steps </a:t>
            </a:r>
            <a:endParaRPr lang="en" sz="6000" b="1" dirty="0">
              <a:latin typeface="Franklin Gothic"/>
              <a:ea typeface="Franklin Gothic"/>
              <a:cs typeface="Franklin Gothic"/>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9"/>
          <p:cNvSpPr txBox="1">
            <a:spLocks noGrp="1"/>
          </p:cNvSpPr>
          <p:nvPr>
            <p:ph type="title"/>
          </p:nvPr>
        </p:nvSpPr>
        <p:spPr>
          <a:xfrm>
            <a:off x="242875" y="103075"/>
            <a:ext cx="74565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b="1" dirty="0">
                <a:latin typeface="Franklin Gothic"/>
                <a:ea typeface="Franklin Gothic"/>
                <a:cs typeface="Franklin Gothic"/>
                <a:sym typeface="Franklin Gothic"/>
              </a:rPr>
              <a:t>Series Overview</a:t>
            </a:r>
            <a:endParaRPr b="1" dirty="0">
              <a:latin typeface="Franklin Gothic"/>
              <a:ea typeface="Franklin Gothic"/>
              <a:cs typeface="Franklin Gothic"/>
              <a:sym typeface="Franklin Gothic"/>
            </a:endParaRPr>
          </a:p>
        </p:txBody>
      </p:sp>
      <p:graphicFrame>
        <p:nvGraphicFramePr>
          <p:cNvPr id="2" name="Google Shape;256;p42">
            <a:extLst>
              <a:ext uri="{FF2B5EF4-FFF2-40B4-BE49-F238E27FC236}">
                <a16:creationId xmlns:a16="http://schemas.microsoft.com/office/drawing/2014/main" id="{176CEBC0-4566-32A5-6DBC-196AEBCED4CF}"/>
              </a:ext>
            </a:extLst>
          </p:cNvPr>
          <p:cNvGraphicFramePr/>
          <p:nvPr/>
        </p:nvGraphicFramePr>
        <p:xfrm>
          <a:off x="161475" y="1130322"/>
          <a:ext cx="8821050" cy="2423075"/>
        </p:xfrm>
        <a:graphic>
          <a:graphicData uri="http://schemas.openxmlformats.org/drawingml/2006/table">
            <a:tbl>
              <a:tblPr firstRow="1">
                <a:noFill/>
              </a:tblPr>
              <a:tblGrid>
                <a:gridCol w="1470175">
                  <a:extLst>
                    <a:ext uri="{9D8B030D-6E8A-4147-A177-3AD203B41FA5}">
                      <a16:colId xmlns:a16="http://schemas.microsoft.com/office/drawing/2014/main" val="20000"/>
                    </a:ext>
                  </a:extLst>
                </a:gridCol>
                <a:gridCol w="1470175">
                  <a:extLst>
                    <a:ext uri="{9D8B030D-6E8A-4147-A177-3AD203B41FA5}">
                      <a16:colId xmlns:a16="http://schemas.microsoft.com/office/drawing/2014/main" val="20001"/>
                    </a:ext>
                  </a:extLst>
                </a:gridCol>
                <a:gridCol w="1470175">
                  <a:extLst>
                    <a:ext uri="{9D8B030D-6E8A-4147-A177-3AD203B41FA5}">
                      <a16:colId xmlns:a16="http://schemas.microsoft.com/office/drawing/2014/main" val="20002"/>
                    </a:ext>
                  </a:extLst>
                </a:gridCol>
                <a:gridCol w="1470175">
                  <a:extLst>
                    <a:ext uri="{9D8B030D-6E8A-4147-A177-3AD203B41FA5}">
                      <a16:colId xmlns:a16="http://schemas.microsoft.com/office/drawing/2014/main" val="20003"/>
                    </a:ext>
                  </a:extLst>
                </a:gridCol>
                <a:gridCol w="1470175">
                  <a:extLst>
                    <a:ext uri="{9D8B030D-6E8A-4147-A177-3AD203B41FA5}">
                      <a16:colId xmlns:a16="http://schemas.microsoft.com/office/drawing/2014/main" val="20004"/>
                    </a:ext>
                  </a:extLst>
                </a:gridCol>
                <a:gridCol w="1470175">
                  <a:extLst>
                    <a:ext uri="{9D8B030D-6E8A-4147-A177-3AD203B41FA5}">
                      <a16:colId xmlns:a16="http://schemas.microsoft.com/office/drawing/2014/main" val="20005"/>
                    </a:ext>
                  </a:extLst>
                </a:gridCol>
              </a:tblGrid>
              <a:tr h="550950">
                <a:tc>
                  <a:txBody>
                    <a:bodyPr/>
                    <a:lstStyle/>
                    <a:p>
                      <a:pPr marL="0" lvl="0" indent="0" algn="ctr" rtl="0">
                        <a:spcBef>
                          <a:spcPts val="0"/>
                        </a:spcBef>
                        <a:spcAft>
                          <a:spcPts val="0"/>
                        </a:spcAft>
                        <a:buNone/>
                      </a:pPr>
                      <a:r>
                        <a:rPr lang="en" sz="1800" b="1" dirty="0">
                          <a:solidFill>
                            <a:schemeClr val="lt1"/>
                          </a:solidFill>
                          <a:latin typeface="Franklin Gothic"/>
                          <a:ea typeface="Franklin Gothic"/>
                          <a:cs typeface="Franklin Gothic"/>
                          <a:sym typeface="Franklin Gothic"/>
                        </a:rPr>
                        <a:t>Session 1</a:t>
                      </a:r>
                      <a:endParaRPr sz="1800" b="1" dirty="0">
                        <a:solidFill>
                          <a:schemeClr val="lt1"/>
                        </a:solidFill>
                        <a:latin typeface="Franklin Gothic"/>
                        <a:ea typeface="Franklin Gothic"/>
                        <a:cs typeface="Franklin Gothic"/>
                        <a:sym typeface="Franklin Gothic"/>
                      </a:endParaRPr>
                    </a:p>
                  </a:txBody>
                  <a:tcPr marL="91425" marR="91425" marT="91425" marB="91425" anchor="ctr">
                    <a:lnL w="9525" cap="flat" cmpd="sng">
                      <a:solidFill>
                        <a:srgbClr val="002060"/>
                      </a:solidFill>
                      <a:prstDash val="solid"/>
                      <a:round/>
                      <a:headEnd type="none" w="sm" len="sm"/>
                      <a:tailEnd type="none" w="sm" len="sm"/>
                    </a:lnL>
                    <a:lnR w="9525" cap="flat" cmpd="sng">
                      <a:solidFill>
                        <a:srgbClr val="002060"/>
                      </a:solidFill>
                      <a:prstDash val="solid"/>
                      <a:round/>
                      <a:headEnd type="none" w="sm" len="sm"/>
                      <a:tailEnd type="none" w="sm" len="sm"/>
                    </a:lnR>
                    <a:lnT w="9525" cap="flat" cmpd="sng">
                      <a:solidFill>
                        <a:srgbClr val="002060"/>
                      </a:solidFill>
                      <a:prstDash val="solid"/>
                      <a:round/>
                      <a:headEnd type="none" w="sm" len="sm"/>
                      <a:tailEnd type="none" w="sm" len="sm"/>
                    </a:lnT>
                    <a:lnB w="9525" cap="flat" cmpd="sng">
                      <a:solidFill>
                        <a:srgbClr val="002060"/>
                      </a:solidFill>
                      <a:prstDash val="solid"/>
                      <a:round/>
                      <a:headEnd type="none" w="sm" len="sm"/>
                      <a:tailEnd type="none" w="sm" len="sm"/>
                    </a:lnB>
                    <a:solidFill>
                      <a:srgbClr val="057780"/>
                    </a:solidFill>
                  </a:tcPr>
                </a:tc>
                <a:tc>
                  <a:txBody>
                    <a:bodyPr/>
                    <a:lstStyle/>
                    <a:p>
                      <a:pPr marL="0" lvl="0" indent="0" algn="ctr" rtl="0">
                        <a:spcBef>
                          <a:spcPts val="0"/>
                        </a:spcBef>
                        <a:spcAft>
                          <a:spcPts val="0"/>
                        </a:spcAft>
                        <a:buNone/>
                      </a:pPr>
                      <a:r>
                        <a:rPr lang="en" sz="1800" b="1" dirty="0">
                          <a:solidFill>
                            <a:schemeClr val="lt1"/>
                          </a:solidFill>
                          <a:latin typeface="Franklin Gothic"/>
                          <a:ea typeface="Franklin Gothic"/>
                          <a:cs typeface="Franklin Gothic"/>
                          <a:sym typeface="Franklin Gothic"/>
                        </a:rPr>
                        <a:t>Session 2</a:t>
                      </a:r>
                      <a:endParaRPr sz="1800" b="1" dirty="0">
                        <a:solidFill>
                          <a:schemeClr val="lt1"/>
                        </a:solidFill>
                        <a:latin typeface="Franklin Gothic"/>
                        <a:ea typeface="Franklin Gothic"/>
                        <a:cs typeface="Franklin Gothic"/>
                        <a:sym typeface="Franklin Gothic"/>
                      </a:endParaRPr>
                    </a:p>
                  </a:txBody>
                  <a:tcPr marL="91425" marR="91425" marT="91425" marB="91425" anchor="ctr">
                    <a:lnL w="9525" cap="flat" cmpd="sng">
                      <a:solidFill>
                        <a:srgbClr val="002060"/>
                      </a:solidFill>
                      <a:prstDash val="solid"/>
                      <a:round/>
                      <a:headEnd type="none" w="sm" len="sm"/>
                      <a:tailEnd type="none" w="sm" len="sm"/>
                    </a:lnL>
                    <a:lnR w="9525" cap="flat" cmpd="sng">
                      <a:solidFill>
                        <a:srgbClr val="002060"/>
                      </a:solidFill>
                      <a:prstDash val="solid"/>
                      <a:round/>
                      <a:headEnd type="none" w="sm" len="sm"/>
                      <a:tailEnd type="none" w="sm" len="sm"/>
                    </a:lnR>
                    <a:lnT w="9525" cap="flat" cmpd="sng">
                      <a:solidFill>
                        <a:srgbClr val="002060"/>
                      </a:solidFill>
                      <a:prstDash val="solid"/>
                      <a:round/>
                      <a:headEnd type="none" w="sm" len="sm"/>
                      <a:tailEnd type="none" w="sm" len="sm"/>
                    </a:lnT>
                    <a:lnB w="9525" cap="flat" cmpd="sng">
                      <a:solidFill>
                        <a:srgbClr val="002060"/>
                      </a:solidFill>
                      <a:prstDash val="solid"/>
                      <a:round/>
                      <a:headEnd type="none" w="sm" len="sm"/>
                      <a:tailEnd type="none" w="sm" len="sm"/>
                    </a:lnB>
                    <a:solidFill>
                      <a:srgbClr val="057780"/>
                    </a:solidFill>
                  </a:tcPr>
                </a:tc>
                <a:tc>
                  <a:txBody>
                    <a:bodyPr/>
                    <a:lstStyle/>
                    <a:p>
                      <a:pPr marL="0" lvl="0" indent="0" algn="ctr" rtl="0">
                        <a:spcBef>
                          <a:spcPts val="0"/>
                        </a:spcBef>
                        <a:spcAft>
                          <a:spcPts val="0"/>
                        </a:spcAft>
                        <a:buNone/>
                      </a:pPr>
                      <a:r>
                        <a:rPr lang="en" sz="1800" b="1" dirty="0">
                          <a:solidFill>
                            <a:schemeClr val="lt1"/>
                          </a:solidFill>
                          <a:latin typeface="Franklin Gothic"/>
                          <a:ea typeface="Franklin Gothic"/>
                          <a:cs typeface="Franklin Gothic"/>
                          <a:sym typeface="Franklin Gothic"/>
                        </a:rPr>
                        <a:t>Session 3</a:t>
                      </a:r>
                      <a:endParaRPr sz="1800" b="1" dirty="0">
                        <a:solidFill>
                          <a:schemeClr val="lt1"/>
                        </a:solidFill>
                        <a:latin typeface="Franklin Gothic"/>
                        <a:ea typeface="Franklin Gothic"/>
                        <a:cs typeface="Franklin Gothic"/>
                        <a:sym typeface="Franklin Gothic"/>
                      </a:endParaRPr>
                    </a:p>
                  </a:txBody>
                  <a:tcPr marL="91425" marR="91425" marT="91425" marB="91425" anchor="ctr">
                    <a:lnL w="9525" cap="flat" cmpd="sng">
                      <a:solidFill>
                        <a:srgbClr val="002060"/>
                      </a:solidFill>
                      <a:prstDash val="solid"/>
                      <a:round/>
                      <a:headEnd type="none" w="sm" len="sm"/>
                      <a:tailEnd type="none" w="sm" len="sm"/>
                    </a:lnL>
                    <a:lnR w="9525" cap="flat" cmpd="sng">
                      <a:solidFill>
                        <a:srgbClr val="002060"/>
                      </a:solidFill>
                      <a:prstDash val="solid"/>
                      <a:round/>
                      <a:headEnd type="none" w="sm" len="sm"/>
                      <a:tailEnd type="none" w="sm" len="sm"/>
                    </a:lnR>
                    <a:lnT w="9525" cap="flat" cmpd="sng">
                      <a:solidFill>
                        <a:srgbClr val="002060"/>
                      </a:solidFill>
                      <a:prstDash val="solid"/>
                      <a:round/>
                      <a:headEnd type="none" w="sm" len="sm"/>
                      <a:tailEnd type="none" w="sm" len="sm"/>
                    </a:lnT>
                    <a:lnB w="9525" cap="flat" cmpd="sng">
                      <a:solidFill>
                        <a:srgbClr val="002060"/>
                      </a:solidFill>
                      <a:prstDash val="solid"/>
                      <a:round/>
                      <a:headEnd type="none" w="sm" len="sm"/>
                      <a:tailEnd type="none" w="sm" len="sm"/>
                    </a:lnB>
                    <a:solidFill>
                      <a:srgbClr val="057780"/>
                    </a:solidFill>
                  </a:tcPr>
                </a:tc>
                <a:tc>
                  <a:txBody>
                    <a:bodyPr/>
                    <a:lstStyle/>
                    <a:p>
                      <a:pPr marL="0" lvl="0" indent="0" algn="ctr" rtl="0">
                        <a:spcBef>
                          <a:spcPts val="0"/>
                        </a:spcBef>
                        <a:spcAft>
                          <a:spcPts val="0"/>
                        </a:spcAft>
                        <a:buNone/>
                      </a:pPr>
                      <a:r>
                        <a:rPr lang="en" sz="1800" b="1" dirty="0">
                          <a:solidFill>
                            <a:schemeClr val="lt1"/>
                          </a:solidFill>
                          <a:latin typeface="Franklin Gothic"/>
                          <a:ea typeface="Franklin Gothic"/>
                          <a:cs typeface="Franklin Gothic"/>
                          <a:sym typeface="Franklin Gothic"/>
                        </a:rPr>
                        <a:t>Session 4</a:t>
                      </a:r>
                      <a:endParaRPr sz="1800" b="1" dirty="0">
                        <a:solidFill>
                          <a:schemeClr val="lt1"/>
                        </a:solidFill>
                        <a:latin typeface="Franklin Gothic"/>
                        <a:ea typeface="Franklin Gothic"/>
                        <a:cs typeface="Franklin Gothic"/>
                        <a:sym typeface="Franklin Gothic"/>
                      </a:endParaRPr>
                    </a:p>
                  </a:txBody>
                  <a:tcPr marL="91425" marR="91425" marT="91425" marB="91425" anchor="ctr">
                    <a:lnL w="9525" cap="flat" cmpd="sng">
                      <a:solidFill>
                        <a:srgbClr val="002060"/>
                      </a:solidFill>
                      <a:prstDash val="solid"/>
                      <a:round/>
                      <a:headEnd type="none" w="sm" len="sm"/>
                      <a:tailEnd type="none" w="sm" len="sm"/>
                    </a:lnL>
                    <a:lnR w="9525" cap="flat" cmpd="sng">
                      <a:solidFill>
                        <a:srgbClr val="002060"/>
                      </a:solidFill>
                      <a:prstDash val="solid"/>
                      <a:round/>
                      <a:headEnd type="none" w="sm" len="sm"/>
                      <a:tailEnd type="none" w="sm" len="sm"/>
                    </a:lnR>
                    <a:lnT w="9525" cap="flat" cmpd="sng">
                      <a:solidFill>
                        <a:srgbClr val="002060"/>
                      </a:solidFill>
                      <a:prstDash val="solid"/>
                      <a:round/>
                      <a:headEnd type="none" w="sm" len="sm"/>
                      <a:tailEnd type="none" w="sm" len="sm"/>
                    </a:lnT>
                    <a:lnB w="9525" cap="flat" cmpd="sng">
                      <a:solidFill>
                        <a:srgbClr val="002060"/>
                      </a:solidFill>
                      <a:prstDash val="solid"/>
                      <a:round/>
                      <a:headEnd type="none" w="sm" len="sm"/>
                      <a:tailEnd type="none" w="sm" len="sm"/>
                    </a:lnB>
                    <a:solidFill>
                      <a:srgbClr val="057780"/>
                    </a:solidFill>
                  </a:tcPr>
                </a:tc>
                <a:tc>
                  <a:txBody>
                    <a:bodyPr/>
                    <a:lstStyle/>
                    <a:p>
                      <a:pPr marL="0" lvl="0" indent="0" algn="ctr" rtl="0">
                        <a:spcBef>
                          <a:spcPts val="0"/>
                        </a:spcBef>
                        <a:spcAft>
                          <a:spcPts val="0"/>
                        </a:spcAft>
                        <a:buNone/>
                      </a:pPr>
                      <a:r>
                        <a:rPr lang="en" sz="1800" b="1" dirty="0">
                          <a:solidFill>
                            <a:schemeClr val="lt1"/>
                          </a:solidFill>
                          <a:latin typeface="Franklin Gothic"/>
                          <a:ea typeface="Franklin Gothic"/>
                          <a:cs typeface="Franklin Gothic"/>
                          <a:sym typeface="Franklin Gothic"/>
                        </a:rPr>
                        <a:t>Session 5</a:t>
                      </a:r>
                      <a:endParaRPr sz="1800" b="1" dirty="0">
                        <a:solidFill>
                          <a:schemeClr val="lt1"/>
                        </a:solidFill>
                        <a:latin typeface="Franklin Gothic"/>
                        <a:ea typeface="Franklin Gothic"/>
                        <a:cs typeface="Franklin Gothic"/>
                        <a:sym typeface="Franklin Gothic"/>
                      </a:endParaRPr>
                    </a:p>
                  </a:txBody>
                  <a:tcPr marL="91425" marR="91425" marT="91425" marB="91425" anchor="ctr">
                    <a:lnL w="9525" cap="flat" cmpd="sng">
                      <a:solidFill>
                        <a:srgbClr val="002060"/>
                      </a:solidFill>
                      <a:prstDash val="solid"/>
                      <a:round/>
                      <a:headEnd type="none" w="sm" len="sm"/>
                      <a:tailEnd type="none" w="sm" len="sm"/>
                    </a:lnL>
                    <a:lnR w="9525" cap="flat" cmpd="sng">
                      <a:solidFill>
                        <a:srgbClr val="002060"/>
                      </a:solidFill>
                      <a:prstDash val="solid"/>
                      <a:round/>
                      <a:headEnd type="none" w="sm" len="sm"/>
                      <a:tailEnd type="none" w="sm" len="sm"/>
                    </a:lnR>
                    <a:lnT w="9525" cap="flat" cmpd="sng">
                      <a:solidFill>
                        <a:srgbClr val="002060"/>
                      </a:solidFill>
                      <a:prstDash val="solid"/>
                      <a:round/>
                      <a:headEnd type="none" w="sm" len="sm"/>
                      <a:tailEnd type="none" w="sm" len="sm"/>
                    </a:lnT>
                    <a:lnB w="9525" cap="flat" cmpd="sng">
                      <a:solidFill>
                        <a:srgbClr val="002060"/>
                      </a:solidFill>
                      <a:prstDash val="solid"/>
                      <a:round/>
                      <a:headEnd type="none" w="sm" len="sm"/>
                      <a:tailEnd type="none" w="sm" len="sm"/>
                    </a:lnB>
                    <a:solidFill>
                      <a:srgbClr val="057780"/>
                    </a:solidFill>
                  </a:tcPr>
                </a:tc>
                <a:tc>
                  <a:txBody>
                    <a:bodyPr/>
                    <a:lstStyle/>
                    <a:p>
                      <a:pPr marL="0" lvl="0" indent="0" algn="ctr" rtl="0">
                        <a:spcBef>
                          <a:spcPts val="0"/>
                        </a:spcBef>
                        <a:spcAft>
                          <a:spcPts val="0"/>
                        </a:spcAft>
                        <a:buNone/>
                      </a:pPr>
                      <a:r>
                        <a:rPr lang="en" sz="1800" b="1" dirty="0">
                          <a:solidFill>
                            <a:schemeClr val="lt1"/>
                          </a:solidFill>
                          <a:latin typeface="Franklin Gothic"/>
                          <a:ea typeface="Franklin Gothic"/>
                          <a:cs typeface="Franklin Gothic"/>
                          <a:sym typeface="Franklin Gothic"/>
                        </a:rPr>
                        <a:t>Session 6</a:t>
                      </a:r>
                      <a:endParaRPr sz="1800" b="1" dirty="0">
                        <a:solidFill>
                          <a:schemeClr val="lt1"/>
                        </a:solidFill>
                        <a:latin typeface="Franklin Gothic"/>
                        <a:ea typeface="Franklin Gothic"/>
                        <a:cs typeface="Franklin Gothic"/>
                        <a:sym typeface="Franklin Gothic"/>
                      </a:endParaRPr>
                    </a:p>
                  </a:txBody>
                  <a:tcPr marL="91425" marR="91425" marT="91425" marB="91425" anchor="ctr">
                    <a:lnL w="9525" cap="flat" cmpd="sng">
                      <a:solidFill>
                        <a:srgbClr val="002060"/>
                      </a:solidFill>
                      <a:prstDash val="solid"/>
                      <a:round/>
                      <a:headEnd type="none" w="sm" len="sm"/>
                      <a:tailEnd type="none" w="sm" len="sm"/>
                    </a:lnL>
                    <a:lnR w="9525" cap="flat" cmpd="sng">
                      <a:solidFill>
                        <a:srgbClr val="002060"/>
                      </a:solidFill>
                      <a:prstDash val="solid"/>
                      <a:round/>
                      <a:headEnd type="none" w="sm" len="sm"/>
                      <a:tailEnd type="none" w="sm" len="sm"/>
                    </a:lnR>
                    <a:lnT w="9525" cap="flat" cmpd="sng">
                      <a:solidFill>
                        <a:srgbClr val="002060"/>
                      </a:solidFill>
                      <a:prstDash val="solid"/>
                      <a:round/>
                      <a:headEnd type="none" w="sm" len="sm"/>
                      <a:tailEnd type="none" w="sm" len="sm"/>
                    </a:lnT>
                    <a:lnB w="9525" cap="flat" cmpd="sng">
                      <a:solidFill>
                        <a:srgbClr val="002060"/>
                      </a:solidFill>
                      <a:prstDash val="solid"/>
                      <a:round/>
                      <a:headEnd type="none" w="sm" len="sm"/>
                      <a:tailEnd type="none" w="sm" len="sm"/>
                    </a:lnB>
                    <a:solidFill>
                      <a:srgbClr val="057780"/>
                    </a:solidFill>
                  </a:tcPr>
                </a:tc>
                <a:extLst>
                  <a:ext uri="{0D108BD9-81ED-4DB2-BD59-A6C34878D82A}">
                    <a16:rowId xmlns:a16="http://schemas.microsoft.com/office/drawing/2014/main" val="10000"/>
                  </a:ext>
                </a:extLst>
              </a:tr>
              <a:tr h="1872125">
                <a:tc>
                  <a:txBody>
                    <a:bodyPr/>
                    <a:lstStyle/>
                    <a:p>
                      <a:pPr marL="0" lvl="0" indent="0" algn="l" rtl="0">
                        <a:spcBef>
                          <a:spcPts val="0"/>
                        </a:spcBef>
                        <a:spcAft>
                          <a:spcPts val="0"/>
                        </a:spcAft>
                        <a:buNone/>
                      </a:pPr>
                      <a:r>
                        <a:rPr lang="en" sz="1300" dirty="0">
                          <a:latin typeface="Franklin Gothic"/>
                          <a:ea typeface="Franklin Gothic"/>
                          <a:cs typeface="Franklin Gothic"/>
                          <a:sym typeface="Franklin Gothic"/>
                        </a:rPr>
                        <a:t>How Do We Learn to Read?  Exploring Theoretical Frameworks for Reading Development</a:t>
                      </a:r>
                      <a:endParaRPr sz="1300" dirty="0">
                        <a:latin typeface="Franklin Gothic"/>
                        <a:ea typeface="Franklin Gothic"/>
                        <a:cs typeface="Franklin Gothic"/>
                        <a:sym typeface="Franklin Gothic"/>
                      </a:endParaRPr>
                    </a:p>
                  </a:txBody>
                  <a:tcPr marL="91425" marR="91425" marT="91425" marB="91425">
                    <a:lnL w="9525" cap="flat" cmpd="sng">
                      <a:solidFill>
                        <a:srgbClr val="002060"/>
                      </a:solidFill>
                      <a:prstDash val="solid"/>
                      <a:round/>
                      <a:headEnd type="none" w="sm" len="sm"/>
                      <a:tailEnd type="none" w="sm" len="sm"/>
                    </a:lnL>
                    <a:lnR w="9525" cap="flat" cmpd="sng">
                      <a:solidFill>
                        <a:srgbClr val="002060"/>
                      </a:solidFill>
                      <a:prstDash val="solid"/>
                      <a:round/>
                      <a:headEnd type="none" w="sm" len="sm"/>
                      <a:tailEnd type="none" w="sm" len="sm"/>
                    </a:lnR>
                    <a:lnT w="9525" cap="flat" cmpd="sng">
                      <a:solidFill>
                        <a:srgbClr val="002060"/>
                      </a:solidFill>
                      <a:prstDash val="solid"/>
                      <a:round/>
                      <a:headEnd type="none" w="sm" len="sm"/>
                      <a:tailEnd type="none" w="sm" len="sm"/>
                    </a:lnT>
                    <a:lnB w="9525" cap="flat" cmpd="sng">
                      <a:solidFill>
                        <a:srgbClr val="002060"/>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 sz="1300" dirty="0">
                          <a:solidFill>
                            <a:schemeClr val="dk1"/>
                          </a:solidFill>
                          <a:latin typeface="Franklin Gothic"/>
                          <a:ea typeface="Franklin Gothic"/>
                          <a:cs typeface="Franklin Gothic"/>
                          <a:sym typeface="Franklin Gothic"/>
                        </a:rPr>
                        <a:t>Decoding Multisyllabic Words within Complex, Grade-Level Texts</a:t>
                      </a:r>
                      <a:endParaRPr sz="1300" b="1" dirty="0">
                        <a:latin typeface="Franklin Gothic"/>
                        <a:ea typeface="Franklin Gothic"/>
                        <a:cs typeface="Franklin Gothic"/>
                        <a:sym typeface="Franklin Gothic"/>
                      </a:endParaRPr>
                    </a:p>
                  </a:txBody>
                  <a:tcPr marL="91425" marR="91425" marT="91425" marB="91425">
                    <a:lnL w="9525" cap="flat" cmpd="sng">
                      <a:solidFill>
                        <a:srgbClr val="002060"/>
                      </a:solidFill>
                      <a:prstDash val="solid"/>
                      <a:round/>
                      <a:headEnd type="none" w="sm" len="sm"/>
                      <a:tailEnd type="none" w="sm" len="sm"/>
                    </a:lnL>
                    <a:lnR w="9525" cap="flat" cmpd="sng">
                      <a:solidFill>
                        <a:srgbClr val="002060"/>
                      </a:solidFill>
                      <a:prstDash val="solid"/>
                      <a:round/>
                      <a:headEnd type="none" w="sm" len="sm"/>
                      <a:tailEnd type="none" w="sm" len="sm"/>
                    </a:lnR>
                    <a:lnT w="9525" cap="flat" cmpd="sng">
                      <a:solidFill>
                        <a:srgbClr val="002060"/>
                      </a:solidFill>
                      <a:prstDash val="solid"/>
                      <a:round/>
                      <a:headEnd type="none" w="sm" len="sm"/>
                      <a:tailEnd type="none" w="sm" len="sm"/>
                    </a:lnT>
                    <a:lnB w="9525" cap="flat" cmpd="sng">
                      <a:solidFill>
                        <a:srgbClr val="002060"/>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 sz="1300" dirty="0">
                          <a:solidFill>
                            <a:schemeClr val="dk1"/>
                          </a:solidFill>
                          <a:latin typeface="Franklin Gothic"/>
                          <a:ea typeface="Franklin Gothic"/>
                          <a:cs typeface="Franklin Gothic"/>
                          <a:sym typeface="Franklin Gothic"/>
                        </a:rPr>
                        <a:t>Fluency Building within Complex, Grade-Level Texts</a:t>
                      </a:r>
                      <a:endParaRPr sz="1300" dirty="0">
                        <a:latin typeface="Franklin Gothic"/>
                        <a:ea typeface="Franklin Gothic"/>
                        <a:cs typeface="Franklin Gothic"/>
                        <a:sym typeface="Franklin Gothic"/>
                      </a:endParaRPr>
                    </a:p>
                    <a:p>
                      <a:pPr marL="0" lvl="0" indent="0" algn="l" rtl="0">
                        <a:spcBef>
                          <a:spcPts val="0"/>
                        </a:spcBef>
                        <a:spcAft>
                          <a:spcPts val="0"/>
                        </a:spcAft>
                        <a:buNone/>
                      </a:pPr>
                      <a:endParaRPr sz="1300" b="1" dirty="0">
                        <a:latin typeface="Franklin Gothic"/>
                        <a:ea typeface="Franklin Gothic"/>
                        <a:cs typeface="Franklin Gothic"/>
                        <a:sym typeface="Franklin Gothic"/>
                      </a:endParaRPr>
                    </a:p>
                  </a:txBody>
                  <a:tcPr marL="91425" marR="91425" marT="91425" marB="91425">
                    <a:lnL w="9525" cap="flat" cmpd="sng">
                      <a:solidFill>
                        <a:srgbClr val="002060"/>
                      </a:solidFill>
                      <a:prstDash val="solid"/>
                      <a:round/>
                      <a:headEnd type="none" w="sm" len="sm"/>
                      <a:tailEnd type="none" w="sm" len="sm"/>
                    </a:lnL>
                    <a:lnR w="9525" cap="flat" cmpd="sng">
                      <a:solidFill>
                        <a:srgbClr val="002060"/>
                      </a:solidFill>
                      <a:prstDash val="solid"/>
                      <a:round/>
                      <a:headEnd type="none" w="sm" len="sm"/>
                      <a:tailEnd type="none" w="sm" len="sm"/>
                    </a:lnR>
                    <a:lnT w="9525" cap="flat" cmpd="sng">
                      <a:solidFill>
                        <a:srgbClr val="002060"/>
                      </a:solidFill>
                      <a:prstDash val="solid"/>
                      <a:round/>
                      <a:headEnd type="none" w="sm" len="sm"/>
                      <a:tailEnd type="none" w="sm" len="sm"/>
                    </a:lnT>
                    <a:lnB w="9525" cap="flat" cmpd="sng">
                      <a:solidFill>
                        <a:srgbClr val="002060"/>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 sz="1300" dirty="0">
                          <a:solidFill>
                            <a:schemeClr val="dk1"/>
                          </a:solidFill>
                          <a:latin typeface="Franklin Gothic"/>
                          <a:ea typeface="Franklin Gothic"/>
                          <a:cs typeface="Franklin Gothic"/>
                          <a:sym typeface="Franklin Gothic"/>
                        </a:rPr>
                        <a:t>Vocabulary and Knowledge Building Essentials</a:t>
                      </a:r>
                      <a:endParaRPr sz="1300" b="1" dirty="0">
                        <a:latin typeface="Franklin Gothic"/>
                        <a:ea typeface="Franklin Gothic"/>
                        <a:cs typeface="Franklin Gothic"/>
                        <a:sym typeface="Franklin Gothic"/>
                      </a:endParaRPr>
                    </a:p>
                  </a:txBody>
                  <a:tcPr marL="91425" marR="91425" marT="91425" marB="91425">
                    <a:lnL w="9525" cap="flat" cmpd="sng">
                      <a:solidFill>
                        <a:srgbClr val="002060"/>
                      </a:solidFill>
                      <a:prstDash val="solid"/>
                      <a:round/>
                      <a:headEnd type="none" w="sm" len="sm"/>
                      <a:tailEnd type="none" w="sm" len="sm"/>
                    </a:lnL>
                    <a:lnR w="9525" cap="flat" cmpd="sng">
                      <a:solidFill>
                        <a:srgbClr val="002060"/>
                      </a:solidFill>
                      <a:prstDash val="solid"/>
                      <a:round/>
                      <a:headEnd type="none" w="sm" len="sm"/>
                      <a:tailEnd type="none" w="sm" len="sm"/>
                    </a:lnR>
                    <a:lnT w="9525" cap="flat" cmpd="sng">
                      <a:solidFill>
                        <a:srgbClr val="002060"/>
                      </a:solidFill>
                      <a:prstDash val="solid"/>
                      <a:round/>
                      <a:headEnd type="none" w="sm" len="sm"/>
                      <a:tailEnd type="none" w="sm" len="sm"/>
                    </a:lnT>
                    <a:lnB w="9525" cap="flat" cmpd="sng">
                      <a:solidFill>
                        <a:srgbClr val="002060"/>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 sz="1300" dirty="0">
                          <a:solidFill>
                            <a:schemeClr val="dk1"/>
                          </a:solidFill>
                          <a:latin typeface="Franklin Gothic"/>
                          <a:ea typeface="Franklin Gothic"/>
                          <a:cs typeface="Franklin Gothic"/>
                          <a:sym typeface="Franklin Gothic"/>
                        </a:rPr>
                        <a:t>Comprehension as Both Process and Product</a:t>
                      </a:r>
                      <a:endParaRPr sz="1300" dirty="0">
                        <a:solidFill>
                          <a:schemeClr val="dk1"/>
                        </a:solidFill>
                        <a:latin typeface="Franklin Gothic"/>
                        <a:ea typeface="Franklin Gothic"/>
                        <a:cs typeface="Franklin Gothic"/>
                        <a:sym typeface="Franklin Gothic"/>
                      </a:endParaRPr>
                    </a:p>
                    <a:p>
                      <a:pPr marL="0" lvl="0" indent="0" algn="l" rtl="0">
                        <a:spcBef>
                          <a:spcPts val="0"/>
                        </a:spcBef>
                        <a:spcAft>
                          <a:spcPts val="0"/>
                        </a:spcAft>
                        <a:buNone/>
                      </a:pPr>
                      <a:endParaRPr sz="1300" dirty="0">
                        <a:latin typeface="Franklin Gothic"/>
                        <a:ea typeface="Franklin Gothic"/>
                        <a:cs typeface="Franklin Gothic"/>
                        <a:sym typeface="Franklin Gothic"/>
                      </a:endParaRPr>
                    </a:p>
                  </a:txBody>
                  <a:tcPr marL="91425" marR="91425" marT="91425" marB="91425">
                    <a:lnL w="9525" cap="flat" cmpd="sng">
                      <a:solidFill>
                        <a:srgbClr val="002060"/>
                      </a:solidFill>
                      <a:prstDash val="solid"/>
                      <a:round/>
                      <a:headEnd type="none" w="sm" len="sm"/>
                      <a:tailEnd type="none" w="sm" len="sm"/>
                    </a:lnL>
                    <a:lnR w="9525" cap="flat" cmpd="sng">
                      <a:solidFill>
                        <a:srgbClr val="002060"/>
                      </a:solidFill>
                      <a:prstDash val="solid"/>
                      <a:round/>
                      <a:headEnd type="none" w="sm" len="sm"/>
                      <a:tailEnd type="none" w="sm" len="sm"/>
                    </a:lnR>
                    <a:lnT w="9525" cap="flat" cmpd="sng">
                      <a:solidFill>
                        <a:srgbClr val="002060"/>
                      </a:solidFill>
                      <a:prstDash val="solid"/>
                      <a:round/>
                      <a:headEnd type="none" w="sm" len="sm"/>
                      <a:tailEnd type="none" w="sm" len="sm"/>
                    </a:lnT>
                    <a:lnB w="9525" cap="flat" cmpd="sng">
                      <a:solidFill>
                        <a:srgbClr val="002060"/>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 sz="1300" dirty="0">
                          <a:latin typeface="Franklin Gothic"/>
                          <a:ea typeface="Franklin Gothic"/>
                          <a:cs typeface="Franklin Gothic"/>
                          <a:sym typeface="Franklin Gothic"/>
                        </a:rPr>
                        <a:t>Connecting Skilled Reading to Skilled Writing</a:t>
                      </a:r>
                      <a:endParaRPr sz="1300" dirty="0">
                        <a:latin typeface="Franklin Gothic"/>
                        <a:ea typeface="Franklin Gothic"/>
                        <a:cs typeface="Franklin Gothic"/>
                        <a:sym typeface="Franklin Gothic"/>
                      </a:endParaRPr>
                    </a:p>
                  </a:txBody>
                  <a:tcPr marL="91425" marR="91425" marT="91425" marB="91425">
                    <a:lnL w="9525" cap="flat" cmpd="sng">
                      <a:solidFill>
                        <a:srgbClr val="002060"/>
                      </a:solidFill>
                      <a:prstDash val="solid"/>
                      <a:round/>
                      <a:headEnd type="none" w="sm" len="sm"/>
                      <a:tailEnd type="none" w="sm" len="sm"/>
                    </a:lnL>
                    <a:lnR w="9525" cap="flat" cmpd="sng">
                      <a:solidFill>
                        <a:srgbClr val="002060"/>
                      </a:solidFill>
                      <a:prstDash val="solid"/>
                      <a:round/>
                      <a:headEnd type="none" w="sm" len="sm"/>
                      <a:tailEnd type="none" w="sm" len="sm"/>
                    </a:lnR>
                    <a:lnT w="9525" cap="flat" cmpd="sng">
                      <a:solidFill>
                        <a:srgbClr val="002060"/>
                      </a:solidFill>
                      <a:prstDash val="solid"/>
                      <a:round/>
                      <a:headEnd type="none" w="sm" len="sm"/>
                      <a:tailEnd type="none" w="sm" len="sm"/>
                    </a:lnT>
                    <a:lnB w="9525" cap="flat" cmpd="sng">
                      <a:solidFill>
                        <a:srgbClr val="00206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48"/>
        <p:cNvGrpSpPr/>
        <p:nvPr/>
      </p:nvGrpSpPr>
      <p:grpSpPr>
        <a:xfrm>
          <a:off x="0" y="0"/>
          <a:ext cx="0" cy="0"/>
          <a:chOff x="0" y="0"/>
          <a:chExt cx="0" cy="0"/>
        </a:xfrm>
      </p:grpSpPr>
      <p:pic>
        <p:nvPicPr>
          <p:cNvPr id="650" name="Google Shape;650;p79" descr="A screenshot of the IES Guide entitled &quot;Providing Reading Interventions for Students in Grades 4-9&quot;"/>
          <p:cNvPicPr preferRelativeResize="0"/>
          <p:nvPr/>
        </p:nvPicPr>
        <p:blipFill>
          <a:blip r:embed="rId3">
            <a:alphaModFix/>
          </a:blip>
          <a:stretch>
            <a:fillRect/>
          </a:stretch>
        </p:blipFill>
        <p:spPr>
          <a:xfrm>
            <a:off x="541425" y="961200"/>
            <a:ext cx="2943825" cy="3818049"/>
          </a:xfrm>
          <a:prstGeom prst="rect">
            <a:avLst/>
          </a:prstGeom>
          <a:noFill/>
          <a:ln>
            <a:noFill/>
          </a:ln>
          <a:effectLst>
            <a:outerShdw blurRad="57150" dist="19050" dir="5400000" algn="bl" rotWithShape="0">
              <a:srgbClr val="000000">
                <a:alpha val="50000"/>
              </a:srgbClr>
            </a:outerShdw>
          </a:effectLst>
        </p:spPr>
      </p:pic>
      <p:sp>
        <p:nvSpPr>
          <p:cNvPr id="651" name="Google Shape;651;p79"/>
          <p:cNvSpPr txBox="1">
            <a:spLocks noGrp="1"/>
          </p:cNvSpPr>
          <p:nvPr>
            <p:ph type="title"/>
          </p:nvPr>
        </p:nvSpPr>
        <p:spPr>
          <a:xfrm>
            <a:off x="176125" y="0"/>
            <a:ext cx="8459700" cy="994200"/>
          </a:xfrm>
          <a:prstGeom prst="rect">
            <a:avLst/>
          </a:prstGeom>
          <a:noFill/>
          <a:ln>
            <a:noFill/>
          </a:ln>
        </p:spPr>
        <p:txBody>
          <a:bodyPr spcFirstLastPara="1" wrap="square" lIns="68575" tIns="34275" rIns="68575" bIns="34275" anchor="ctr" anchorCtr="0">
            <a:noAutofit/>
          </a:bodyPr>
          <a:lstStyle/>
          <a:p>
            <a:r>
              <a:rPr lang="en" sz="3000" b="1" dirty="0">
                <a:latin typeface="Franklin Gothic"/>
                <a:sym typeface="Franklin Gothic"/>
              </a:rPr>
              <a:t>To prepare for Session 3:</a:t>
            </a:r>
            <a:endParaRPr lang="en-US" dirty="0"/>
          </a:p>
        </p:txBody>
      </p:sp>
      <p:sp>
        <p:nvSpPr>
          <p:cNvPr id="652" name="Google Shape;652;p79"/>
          <p:cNvSpPr txBox="1"/>
          <p:nvPr/>
        </p:nvSpPr>
        <p:spPr>
          <a:xfrm>
            <a:off x="3931612" y="990343"/>
            <a:ext cx="4884509" cy="338551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600" dirty="0">
                <a:solidFill>
                  <a:schemeClr val="dk1"/>
                </a:solidFill>
                <a:latin typeface="Franklin Gothic"/>
                <a:ea typeface="Franklin Gothic"/>
                <a:cs typeface="Franklin Gothic"/>
                <a:sym typeface="Franklin Gothic"/>
              </a:rPr>
              <a:t>Read pp. 19-26 of the </a:t>
            </a:r>
            <a:r>
              <a:rPr lang="en" sz="2600" u="sng" dirty="0">
                <a:solidFill>
                  <a:schemeClr val="hlink"/>
                </a:solidFill>
                <a:latin typeface="Franklin Gothic"/>
                <a:ea typeface="Franklin Gothic"/>
                <a:cs typeface="Franklin Gothic"/>
                <a:sym typeface="Franklin Gothic"/>
                <a:hlinkClick r:id="rId4">
                  <a:extLst>
                    <a:ext uri="{A12FA001-AC4F-418D-AE19-62706E023703}">
                      <ahyp:hlinkClr xmlns:ahyp="http://schemas.microsoft.com/office/drawing/2018/hyperlinkcolor" val="tx"/>
                    </a:ext>
                  </a:extLst>
                </a:hlinkClick>
              </a:rPr>
              <a:t>Practice Guide</a:t>
            </a:r>
            <a:r>
              <a:rPr lang="en" sz="2600" dirty="0">
                <a:solidFill>
                  <a:schemeClr val="dk1"/>
                </a:solidFill>
                <a:latin typeface="Franklin Gothic"/>
                <a:ea typeface="Franklin Gothic"/>
                <a:cs typeface="Franklin Gothic"/>
                <a:sym typeface="Franklin Gothic"/>
              </a:rPr>
              <a:t> (Recommendation 2: Fluency).</a:t>
            </a:r>
            <a:endParaRPr lang="en-US" sz="2600" dirty="0">
              <a:solidFill>
                <a:schemeClr val="dk1"/>
              </a:solidFill>
              <a:latin typeface="Franklin Gothic"/>
              <a:ea typeface="Franklin Gothic"/>
              <a:cs typeface="Franklin Gothic"/>
            </a:endParaRPr>
          </a:p>
          <a:p>
            <a:pPr marL="0" lvl="0" indent="0" algn="l" rtl="0">
              <a:spcBef>
                <a:spcPts val="0"/>
              </a:spcBef>
              <a:spcAft>
                <a:spcPts val="0"/>
              </a:spcAft>
              <a:buNone/>
            </a:pPr>
            <a:endParaRPr sz="2600" dirty="0">
              <a:solidFill>
                <a:schemeClr val="dk1"/>
              </a:solidFill>
              <a:latin typeface="Franklin Gothic"/>
              <a:ea typeface="Franklin Gothic"/>
              <a:cs typeface="Franklin Gothic"/>
            </a:endParaRPr>
          </a:p>
          <a:p>
            <a:r>
              <a:rPr lang="en" sz="2600" dirty="0">
                <a:solidFill>
                  <a:schemeClr val="dk1"/>
                </a:solidFill>
                <a:latin typeface="Franklin Gothic"/>
                <a:ea typeface="Franklin Gothic"/>
                <a:cs typeface="Franklin Gothic"/>
                <a:sym typeface="Franklin Gothic"/>
              </a:rPr>
              <a:t>Access the </a:t>
            </a:r>
            <a:r>
              <a:rPr lang="en" sz="2600" dirty="0">
                <a:solidFill>
                  <a:schemeClr val="hlink"/>
                </a:solidFill>
                <a:latin typeface="Franklin Gothic"/>
                <a:ea typeface="Franklin Gothic"/>
                <a:cs typeface="Franklin Gothic"/>
                <a:sym typeface="Franklin Gothic"/>
                <a:hlinkClick r:id="rId5">
                  <a:extLst>
                    <a:ext uri="{A12FA001-AC4F-418D-AE19-62706E023703}">
                      <ahyp:hlinkClr xmlns:ahyp="http://schemas.microsoft.com/office/drawing/2018/hyperlinkcolor" val="tx"/>
                    </a:ext>
                  </a:extLst>
                </a:hlinkClick>
              </a:rPr>
              <a:t>Participant Guide</a:t>
            </a:r>
            <a:r>
              <a:rPr lang="en" sz="2600" dirty="0">
                <a:solidFill>
                  <a:schemeClr val="dk1"/>
                </a:solidFill>
                <a:latin typeface="Franklin Gothic"/>
                <a:ea typeface="Franklin Gothic"/>
                <a:cs typeface="Franklin Gothic"/>
                <a:sym typeface="Franklin Gothic"/>
              </a:rPr>
              <a:t> on Adolescent Structured Literacy </a:t>
            </a:r>
            <a:r>
              <a:rPr lang="en" sz="2600" dirty="0">
                <a:solidFill>
                  <a:schemeClr val="hlink"/>
                </a:solidFill>
                <a:latin typeface="Franklin Gothic"/>
                <a:ea typeface="Franklin Gothic"/>
                <a:cs typeface="Franklin Gothic"/>
                <a:sym typeface="Franklin Gothic"/>
                <a:hlinkClick r:id="rId6">
                  <a:extLst>
                    <a:ext uri="{A12FA001-AC4F-418D-AE19-62706E023703}">
                      <ahyp:hlinkClr xmlns:ahyp="http://schemas.microsoft.com/office/drawing/2018/hyperlinkcolor" val="tx"/>
                    </a:ext>
                  </a:extLst>
                </a:hlinkClick>
              </a:rPr>
              <a:t>Landing Page</a:t>
            </a:r>
            <a:r>
              <a:rPr lang="en" sz="2600" dirty="0">
                <a:solidFill>
                  <a:schemeClr val="dk1"/>
                </a:solidFill>
                <a:latin typeface="Franklin Gothic"/>
                <a:ea typeface="Franklin Gothic"/>
                <a:cs typeface="Franklin Gothic"/>
                <a:sym typeface="Franklin Gothic"/>
              </a:rPr>
              <a:t>.</a:t>
            </a:r>
            <a:endParaRPr lang="en" sz="2600" dirty="0">
              <a:solidFill>
                <a:schemeClr val="dk1"/>
              </a:solidFill>
              <a:latin typeface="Franklin Gothic"/>
              <a:ea typeface="Franklin Gothic"/>
              <a:cs typeface="Franklin Gothic"/>
            </a:endParaRPr>
          </a:p>
          <a:p>
            <a:pPr marL="0" lvl="0" indent="0" algn="l">
              <a:spcBef>
                <a:spcPts val="0"/>
              </a:spcBef>
              <a:spcAft>
                <a:spcPts val="0"/>
              </a:spcAft>
              <a:buNone/>
            </a:pPr>
            <a:endParaRPr lang="en" sz="2600" u="sng" dirty="0">
              <a:solidFill>
                <a:schemeClr val="hlink"/>
              </a:solidFill>
              <a:latin typeface="Franklin Gothic"/>
              <a:ea typeface="Franklin Gothic"/>
              <a:cs typeface="Franklin Gothic"/>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90">
          <a:extLst>
            <a:ext uri="{FF2B5EF4-FFF2-40B4-BE49-F238E27FC236}">
              <a16:creationId xmlns:a16="http://schemas.microsoft.com/office/drawing/2014/main" id="{F8D48409-5680-6686-6735-5D83677325B9}"/>
            </a:ext>
          </a:extLst>
        </p:cNvPr>
        <p:cNvGrpSpPr/>
        <p:nvPr/>
      </p:nvGrpSpPr>
      <p:grpSpPr>
        <a:xfrm>
          <a:off x="0" y="0"/>
          <a:ext cx="0" cy="0"/>
          <a:chOff x="0" y="0"/>
          <a:chExt cx="0" cy="0"/>
        </a:xfrm>
      </p:grpSpPr>
      <p:sp>
        <p:nvSpPr>
          <p:cNvPr id="693" name="Google Shape;693;p83">
            <a:extLst>
              <a:ext uri="{FF2B5EF4-FFF2-40B4-BE49-F238E27FC236}">
                <a16:creationId xmlns:a16="http://schemas.microsoft.com/office/drawing/2014/main" id="{876669BF-5C7B-2A41-3669-0F460AFCA799}"/>
              </a:ext>
            </a:extLst>
          </p:cNvPr>
          <p:cNvSpPr txBox="1">
            <a:spLocks noGrp="1"/>
          </p:cNvSpPr>
          <p:nvPr>
            <p:ph type="title"/>
          </p:nvPr>
        </p:nvSpPr>
        <p:spPr>
          <a:xfrm>
            <a:off x="228601" y="433551"/>
            <a:ext cx="8459700" cy="994200"/>
          </a:xfrm>
          <a:prstGeom prst="rect">
            <a:avLst/>
          </a:prstGeom>
          <a:noFill/>
          <a:ln>
            <a:noFill/>
          </a:ln>
        </p:spPr>
        <p:txBody>
          <a:bodyPr spcFirstLastPara="1" vert="horz" wrap="square" lIns="68575" tIns="34275" rIns="68575" bIns="34275" rtlCol="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a:spcBef>
                <a:spcPts val="0"/>
              </a:spcBef>
              <a:buClr>
                <a:srgbClr val="007780"/>
              </a:buClr>
              <a:buSzPts val="2970"/>
            </a:pPr>
            <a:r>
              <a:rPr lang="en" sz="4100" b="1" dirty="0">
                <a:solidFill>
                  <a:srgbClr val="007780"/>
                </a:solidFill>
                <a:latin typeface="Franklin Gothic" panose="020B0604020202020204" charset="0"/>
                <a:ea typeface="Franklin Gothic"/>
                <a:cs typeface="Franklin Gothic"/>
                <a:sym typeface="Franklin Gothic"/>
              </a:rPr>
              <a:t>Certificate of Completion</a:t>
            </a:r>
            <a:endParaRPr sz="4100" b="1" dirty="0">
              <a:solidFill>
                <a:srgbClr val="007780"/>
              </a:solidFill>
              <a:latin typeface="Franklin Gothic" panose="020B0604020202020204" charset="0"/>
              <a:ea typeface="Franklin Gothic"/>
              <a:cs typeface="Franklin Gothic"/>
              <a:sym typeface="Franklin Gothic"/>
            </a:endParaRPr>
          </a:p>
        </p:txBody>
      </p:sp>
      <p:sp>
        <p:nvSpPr>
          <p:cNvPr id="2" name="TextBox 1">
            <a:extLst>
              <a:ext uri="{FF2B5EF4-FFF2-40B4-BE49-F238E27FC236}">
                <a16:creationId xmlns:a16="http://schemas.microsoft.com/office/drawing/2014/main" id="{46D5B64D-3F70-F7B4-55AF-6B4DE0AA7C19}"/>
              </a:ext>
            </a:extLst>
          </p:cNvPr>
          <p:cNvSpPr txBox="1"/>
          <p:nvPr/>
        </p:nvSpPr>
        <p:spPr>
          <a:xfrm>
            <a:off x="277930" y="1185377"/>
            <a:ext cx="6321973"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r>
              <a:rPr lang="en-US" sz="1800" b="1" dirty="0">
                <a:solidFill>
                  <a:srgbClr val="002060"/>
                </a:solidFill>
                <a:latin typeface="Franklin Gothic" panose="020B0604020202020204" charset="0"/>
              </a:rPr>
              <a:t>Developing Skilled Adolescent Readers and Writers</a:t>
            </a:r>
          </a:p>
          <a:p>
            <a:r>
              <a:rPr lang="en-US" sz="1800" b="1" dirty="0">
                <a:solidFill>
                  <a:srgbClr val="002060"/>
                </a:solidFill>
                <a:latin typeface="Franklin Gothic" panose="020B0604020202020204" charset="0"/>
              </a:rPr>
              <a:t>Session 2: Multisyllabic Words and Morphemic Analysis</a:t>
            </a:r>
          </a:p>
        </p:txBody>
      </p:sp>
      <p:sp>
        <p:nvSpPr>
          <p:cNvPr id="3" name="TextBox 2">
            <a:extLst>
              <a:ext uri="{FF2B5EF4-FFF2-40B4-BE49-F238E27FC236}">
                <a16:creationId xmlns:a16="http://schemas.microsoft.com/office/drawing/2014/main" id="{529BCC00-B553-3B59-380F-33140339096C}"/>
              </a:ext>
            </a:extLst>
          </p:cNvPr>
          <p:cNvSpPr txBox="1"/>
          <p:nvPr/>
        </p:nvSpPr>
        <p:spPr>
          <a:xfrm>
            <a:off x="277930" y="2179577"/>
            <a:ext cx="6226108" cy="1608133"/>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r>
              <a:rPr lang="en-US" sz="1100">
                <a:solidFill>
                  <a:srgbClr val="007780"/>
                </a:solidFill>
                <a:latin typeface="Franklin Gothic"/>
              </a:rPr>
              <a:t>Depending on district policies and if approved at the local level, participants may receive professional development hours for their participation in the workshop. Participants who attend the live session also may receive an Effective Instructional Leadership Act (EILA) certificate to verify their attendance. Please work with your district or principal to determine if these hours are eligible.</a:t>
            </a:r>
            <a:endParaRPr lang="en-US" sz="1100">
              <a:latin typeface="Franklin Gothic"/>
            </a:endParaRPr>
          </a:p>
          <a:p>
            <a:endParaRPr lang="en-US" sz="1400" dirty="0">
              <a:latin typeface="Franklin Gothic"/>
            </a:endParaRPr>
          </a:p>
          <a:p>
            <a:r>
              <a:rPr lang="en-US" sz="1350" dirty="0">
                <a:solidFill>
                  <a:srgbClr val="002060"/>
                </a:solidFill>
                <a:latin typeface="Franklin Gothic"/>
              </a:rPr>
              <a:t>Complete </a:t>
            </a:r>
            <a:r>
              <a:rPr lang="en-US" sz="1350" dirty="0">
                <a:solidFill>
                  <a:srgbClr val="002060"/>
                </a:solidFill>
                <a:latin typeface="Franklin Gothic"/>
                <a:hlinkClick r:id="rId3"/>
              </a:rPr>
              <a:t>this survey</a:t>
            </a:r>
            <a:r>
              <a:rPr lang="en-US" sz="1350" dirty="0">
                <a:solidFill>
                  <a:srgbClr val="002060"/>
                </a:solidFill>
                <a:latin typeface="Franklin Gothic"/>
              </a:rPr>
              <a:t> to provide valuable feedback as well as receive a link to your certificate of completion which may be submitted to your district for PD or EILA credit.  </a:t>
            </a:r>
            <a:endParaRPr lang="en-US" dirty="0">
              <a:latin typeface="Franklin Gothic"/>
            </a:endParaRPr>
          </a:p>
        </p:txBody>
      </p:sp>
    </p:spTree>
    <p:extLst>
      <p:ext uri="{BB962C8B-B14F-4D97-AF65-F5344CB8AC3E}">
        <p14:creationId xmlns:p14="http://schemas.microsoft.com/office/powerpoint/2010/main" val="11411374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34"/>
          <p:cNvSpPr txBox="1">
            <a:spLocks noGrp="1"/>
          </p:cNvSpPr>
          <p:nvPr>
            <p:ph type="title"/>
          </p:nvPr>
        </p:nvSpPr>
        <p:spPr>
          <a:xfrm>
            <a:off x="131100" y="-17450"/>
            <a:ext cx="74565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b="1" dirty="0">
                <a:latin typeface="Franklin Gothic"/>
                <a:ea typeface="Franklin Gothic"/>
                <a:cs typeface="Franklin Gothic"/>
                <a:sym typeface="Franklin Gothic"/>
              </a:rPr>
              <a:t>Series Goals:</a:t>
            </a:r>
            <a:endParaRPr b="1" dirty="0">
              <a:latin typeface="Franklin Gothic"/>
              <a:ea typeface="Franklin Gothic"/>
              <a:cs typeface="Franklin Gothic"/>
              <a:sym typeface="Franklin Gothic"/>
            </a:endParaRPr>
          </a:p>
        </p:txBody>
      </p:sp>
      <p:sp>
        <p:nvSpPr>
          <p:cNvPr id="191" name="Google Shape;191;p34"/>
          <p:cNvSpPr txBox="1"/>
          <p:nvPr/>
        </p:nvSpPr>
        <p:spPr>
          <a:xfrm>
            <a:off x="628650" y="1294200"/>
            <a:ext cx="7886700" cy="2555100"/>
          </a:xfrm>
          <a:prstGeom prst="rect">
            <a:avLst/>
          </a:prstGeom>
          <a:noFill/>
          <a:ln>
            <a:noFill/>
          </a:ln>
        </p:spPr>
        <p:txBody>
          <a:bodyPr spcFirstLastPara="1" wrap="square" lIns="91425" tIns="91425" rIns="91425" bIns="91425" anchor="t" anchorCtr="0">
            <a:spAutoFit/>
          </a:bodyPr>
          <a:lstStyle/>
          <a:p>
            <a:pPr marL="457200" lvl="0" indent="-368300" algn="l" rtl="0">
              <a:spcBef>
                <a:spcPts val="0"/>
              </a:spcBef>
              <a:spcAft>
                <a:spcPts val="0"/>
              </a:spcAft>
              <a:buSzPts val="2200"/>
              <a:buFont typeface="Libre Franklin"/>
              <a:buAutoNum type="arabicPeriod"/>
            </a:pPr>
            <a:r>
              <a:rPr lang="en" sz="2200" dirty="0">
                <a:latin typeface="Franklin Gothic"/>
                <a:ea typeface="Franklin Gothic"/>
                <a:cs typeface="Franklin Gothic"/>
                <a:sym typeface="Franklin Gothic"/>
              </a:rPr>
              <a:t>Learn what research says about supporting skilled adolescent reading of </a:t>
            </a:r>
            <a:r>
              <a:rPr lang="en" sz="2200" b="1" dirty="0">
                <a:latin typeface="Franklin Gothic"/>
                <a:ea typeface="Franklin Gothic"/>
                <a:cs typeface="Franklin Gothic"/>
                <a:sym typeface="Franklin Gothic"/>
              </a:rPr>
              <a:t>complex, grade-level texts</a:t>
            </a:r>
            <a:r>
              <a:rPr lang="en" sz="2200" dirty="0">
                <a:latin typeface="Franklin Gothic"/>
                <a:ea typeface="Franklin Gothic"/>
                <a:cs typeface="Franklin Gothic"/>
                <a:sym typeface="Franklin Gothic"/>
              </a:rPr>
              <a:t>. </a:t>
            </a:r>
            <a:endParaRPr sz="2200" dirty="0">
              <a:latin typeface="Franklin Gothic"/>
              <a:ea typeface="Franklin Gothic"/>
              <a:cs typeface="Franklin Gothic"/>
              <a:sym typeface="Franklin Gothic"/>
            </a:endParaRPr>
          </a:p>
          <a:p>
            <a:pPr marL="0" lvl="0" indent="0" algn="l" rtl="0">
              <a:spcBef>
                <a:spcPts val="0"/>
              </a:spcBef>
              <a:spcAft>
                <a:spcPts val="0"/>
              </a:spcAft>
              <a:buNone/>
            </a:pPr>
            <a:endParaRPr sz="2200" dirty="0">
              <a:latin typeface="Franklin Gothic"/>
              <a:ea typeface="Franklin Gothic"/>
              <a:cs typeface="Franklin Gothic"/>
              <a:sym typeface="Franklin Gothic"/>
            </a:endParaRPr>
          </a:p>
          <a:p>
            <a:pPr marL="88900" lvl="0" algn="l" rtl="0">
              <a:spcBef>
                <a:spcPts val="0"/>
              </a:spcBef>
              <a:spcAft>
                <a:spcPts val="0"/>
              </a:spcAft>
              <a:buSzPts val="2200"/>
            </a:pPr>
            <a:r>
              <a:rPr lang="en" sz="2200" dirty="0">
                <a:latin typeface="Franklin Gothic"/>
                <a:ea typeface="Franklin Gothic"/>
                <a:cs typeface="Franklin Gothic"/>
                <a:sym typeface="Franklin Gothic"/>
              </a:rPr>
              <a:t>2. Improve Tier 1, universal reading and writing instruction with strategies that support skilled reading for </a:t>
            </a:r>
            <a:r>
              <a:rPr lang="en" sz="2200" b="1" dirty="0">
                <a:latin typeface="Franklin Gothic"/>
                <a:ea typeface="Franklin Gothic"/>
                <a:cs typeface="Franklin Gothic"/>
                <a:sym typeface="Franklin Gothic"/>
              </a:rPr>
              <a:t>all students</a:t>
            </a:r>
            <a:r>
              <a:rPr lang="en" sz="2200" dirty="0">
                <a:latin typeface="Franklin Gothic"/>
                <a:ea typeface="Franklin Gothic"/>
                <a:cs typeface="Franklin Gothic"/>
                <a:sym typeface="Franklin Gothic"/>
              </a:rPr>
              <a:t>.</a:t>
            </a:r>
            <a:endParaRPr sz="2200" dirty="0">
              <a:latin typeface="Franklin Gothic"/>
              <a:ea typeface="Franklin Gothic"/>
              <a:cs typeface="Franklin Gothic"/>
              <a:sym typeface="Franklin Gothic"/>
            </a:endParaRPr>
          </a:p>
          <a:p>
            <a:pPr marL="457200" lvl="0" indent="0" algn="l" rtl="0">
              <a:spcBef>
                <a:spcPts val="0"/>
              </a:spcBef>
              <a:spcAft>
                <a:spcPts val="0"/>
              </a:spcAft>
              <a:buNone/>
            </a:pPr>
            <a:endParaRPr sz="2200" dirty="0">
              <a:latin typeface="Franklin Gothic"/>
              <a:ea typeface="Franklin Gothic"/>
              <a:cs typeface="Franklin Gothic"/>
              <a:sym typeface="Franklin Gothic"/>
            </a:endParaRPr>
          </a:p>
          <a:p>
            <a:pPr marL="457200" lvl="0" indent="0" algn="l" rtl="0">
              <a:spcBef>
                <a:spcPts val="0"/>
              </a:spcBef>
              <a:spcAft>
                <a:spcPts val="0"/>
              </a:spcAft>
              <a:buNone/>
            </a:pPr>
            <a:endParaRPr sz="2200" dirty="0">
              <a:latin typeface="Franklin Gothic"/>
              <a:ea typeface="Franklin Gothic"/>
              <a:cs typeface="Franklin Gothic"/>
              <a:sym typeface="Franklin Gothic"/>
            </a:endParaRPr>
          </a:p>
        </p:txBody>
      </p:sp>
    </p:spTree>
    <p:extLst>
      <p:ext uri="{BB962C8B-B14F-4D97-AF65-F5344CB8AC3E}">
        <p14:creationId xmlns:p14="http://schemas.microsoft.com/office/powerpoint/2010/main" val="13778067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8" name="Google Shape;198;p35"/>
          <p:cNvSpPr txBox="1">
            <a:spLocks noGrp="1"/>
          </p:cNvSpPr>
          <p:nvPr>
            <p:ph type="title" idx="4294967295"/>
          </p:nvPr>
        </p:nvSpPr>
        <p:spPr>
          <a:xfrm>
            <a:off x="458925" y="264300"/>
            <a:ext cx="8100900" cy="24936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kumimoji="0" lang="en-US" sz="3750" b="0" i="0" u="none" strike="noStrike" kern="0" cap="none" spc="0" normalizeH="0" baseline="0" noProof="0" dirty="0">
                <a:ln>
                  <a:noFill/>
                </a:ln>
                <a:solidFill>
                  <a:srgbClr val="007780"/>
                </a:solidFill>
                <a:effectLst/>
                <a:highlight>
                  <a:srgbClr val="FFFFFF"/>
                </a:highlight>
                <a:uLnTx/>
                <a:uFillTx/>
                <a:latin typeface="Franklin Gothic"/>
                <a:ea typeface="Franklin Gothic"/>
                <a:cs typeface="Franklin Gothic"/>
                <a:sym typeface="Franklin Gothic"/>
              </a:rPr>
              <a:t>With small and intentional shifts, we can make a </a:t>
            </a:r>
            <a:r>
              <a:rPr kumimoji="0" lang="en-US" sz="3750" b="1" i="0" u="none" strike="noStrike" kern="0" cap="none" spc="0" normalizeH="0" baseline="0" noProof="0" dirty="0">
                <a:ln>
                  <a:noFill/>
                </a:ln>
                <a:solidFill>
                  <a:srgbClr val="007780"/>
                </a:solidFill>
                <a:effectLst/>
                <a:highlight>
                  <a:srgbClr val="FFFFFF"/>
                </a:highlight>
                <a:uLnTx/>
                <a:uFillTx/>
                <a:latin typeface="Franklin Gothic"/>
                <a:ea typeface="Franklin Gothic"/>
                <a:cs typeface="Franklin Gothic"/>
                <a:sym typeface="Franklin Gothic"/>
              </a:rPr>
              <a:t>real difference</a:t>
            </a:r>
            <a:r>
              <a:rPr kumimoji="0" lang="en-US" sz="3750" b="0" i="0" u="none" strike="noStrike" kern="0" cap="none" spc="0" normalizeH="0" baseline="0" noProof="0" dirty="0">
                <a:ln>
                  <a:noFill/>
                </a:ln>
                <a:solidFill>
                  <a:srgbClr val="007780"/>
                </a:solidFill>
                <a:effectLst/>
                <a:highlight>
                  <a:srgbClr val="FFFFFF"/>
                </a:highlight>
                <a:uLnTx/>
                <a:uFillTx/>
                <a:latin typeface="Franklin Gothic"/>
                <a:ea typeface="Franklin Gothic"/>
                <a:cs typeface="Franklin Gothic"/>
                <a:sym typeface="Franklin Gothic"/>
              </a:rPr>
              <a:t> for the students in our classes right now who need supports as readers.</a:t>
            </a:r>
            <a:endParaRPr kumimoji="0" lang="en-US" sz="1100" b="0" i="0" u="none" strike="noStrike" kern="0" cap="none" spc="0" normalizeH="0" baseline="0" noProof="0" dirty="0">
              <a:ln>
                <a:noFill/>
              </a:ln>
              <a:solidFill>
                <a:srgbClr val="000000"/>
              </a:solidFill>
              <a:effectLst/>
              <a:uLnTx/>
              <a:uFillTx/>
              <a:latin typeface="Franklin Gothic"/>
              <a:ea typeface="Franklin Gothic"/>
              <a:cs typeface="Franklin Gothic"/>
              <a:sym typeface="Franklin Gothic"/>
            </a:endParaRPr>
          </a:p>
        </p:txBody>
      </p:sp>
      <p:pic>
        <p:nvPicPr>
          <p:cNvPr id="199" name="Google Shape;199;p35">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3017341" y="3055150"/>
            <a:ext cx="2955449" cy="2073975"/>
          </a:xfrm>
          <a:prstGeom prst="rect">
            <a:avLst/>
          </a:prstGeom>
          <a:noFill/>
          <a:ln w="28575" cap="flat" cmpd="sng">
            <a:solidFill>
              <a:schemeClr val="dk2"/>
            </a:solidFill>
            <a:prstDash val="solid"/>
            <a:round/>
            <a:headEnd type="none" w="sm" len="sm"/>
            <a:tailEnd type="none" w="sm" len="sm"/>
          </a:ln>
        </p:spPr>
      </p:pic>
      <p:pic>
        <p:nvPicPr>
          <p:cNvPr id="200" name="Google Shape;200;p35">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111373" y="3057563"/>
            <a:ext cx="3222749" cy="2069145"/>
          </a:xfrm>
          <a:prstGeom prst="rect">
            <a:avLst/>
          </a:prstGeom>
          <a:noFill/>
          <a:ln w="28575" cap="flat" cmpd="sng">
            <a:solidFill>
              <a:schemeClr val="dk2"/>
            </a:solidFill>
            <a:prstDash val="solid"/>
            <a:round/>
            <a:headEnd type="none" w="sm" len="sm"/>
            <a:tailEnd type="none" w="sm" len="sm"/>
          </a:ln>
        </p:spPr>
      </p:pic>
      <p:pic>
        <p:nvPicPr>
          <p:cNvPr id="201" name="Google Shape;201;p35">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5972802" y="3055150"/>
            <a:ext cx="3348217" cy="2073974"/>
          </a:xfrm>
          <a:prstGeom prst="rect">
            <a:avLst/>
          </a:prstGeom>
          <a:noFill/>
          <a:ln w="28575" cap="flat" cmpd="sng">
            <a:solidFill>
              <a:schemeClr val="dk2"/>
            </a:solidFill>
            <a:prstDash val="solid"/>
            <a:round/>
            <a:headEnd type="none" w="sm" len="sm"/>
            <a:tailEnd type="none" w="sm" len="sm"/>
          </a:ln>
        </p:spPr>
      </p:pic>
    </p:spTree>
    <p:extLst>
      <p:ext uri="{BB962C8B-B14F-4D97-AF65-F5344CB8AC3E}">
        <p14:creationId xmlns:p14="http://schemas.microsoft.com/office/powerpoint/2010/main" val="19459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9"/>
                                        </p:tgtEl>
                                        <p:attrNameLst>
                                          <p:attrName>style.visibility</p:attrName>
                                        </p:attrNameLst>
                                      </p:cBhvr>
                                      <p:to>
                                        <p:strVal val="visible"/>
                                      </p:to>
                                    </p:set>
                                    <p:animEffect transition="in" filter="fade">
                                      <p:cBhvr>
                                        <p:cTn id="7" dur="1000"/>
                                        <p:tgtEl>
                                          <p:spTgt spid="199"/>
                                        </p:tgtEl>
                                      </p:cBhvr>
                                    </p:animEffect>
                                  </p:childTnLst>
                                </p:cTn>
                              </p:par>
                              <p:par>
                                <p:cTn id="8" presetID="10" presetClass="entr" presetSubtype="0" fill="hold" nodeType="withEffect">
                                  <p:stCondLst>
                                    <p:cond delay="0"/>
                                  </p:stCondLst>
                                  <p:childTnLst>
                                    <p:set>
                                      <p:cBhvr>
                                        <p:cTn id="9" dur="1" fill="hold">
                                          <p:stCondLst>
                                            <p:cond delay="0"/>
                                          </p:stCondLst>
                                        </p:cTn>
                                        <p:tgtEl>
                                          <p:spTgt spid="200"/>
                                        </p:tgtEl>
                                        <p:attrNameLst>
                                          <p:attrName>style.visibility</p:attrName>
                                        </p:attrNameLst>
                                      </p:cBhvr>
                                      <p:to>
                                        <p:strVal val="visible"/>
                                      </p:to>
                                    </p:set>
                                    <p:animEffect transition="in" filter="fade">
                                      <p:cBhvr>
                                        <p:cTn id="10" dur="1000"/>
                                        <p:tgtEl>
                                          <p:spTgt spid="200"/>
                                        </p:tgtEl>
                                      </p:cBhvr>
                                    </p:animEffect>
                                  </p:childTnLst>
                                </p:cTn>
                              </p:par>
                              <p:par>
                                <p:cTn id="11" presetID="10" presetClass="entr" presetSubtype="0" fill="hold" nodeType="withEffect">
                                  <p:stCondLst>
                                    <p:cond delay="0"/>
                                  </p:stCondLst>
                                  <p:childTnLst>
                                    <p:set>
                                      <p:cBhvr>
                                        <p:cTn id="12" dur="1" fill="hold">
                                          <p:stCondLst>
                                            <p:cond delay="0"/>
                                          </p:stCondLst>
                                        </p:cTn>
                                        <p:tgtEl>
                                          <p:spTgt spid="201"/>
                                        </p:tgtEl>
                                        <p:attrNameLst>
                                          <p:attrName>style.visibility</p:attrName>
                                        </p:attrNameLst>
                                      </p:cBhvr>
                                      <p:to>
                                        <p:strVal val="visible"/>
                                      </p:to>
                                    </p:set>
                                    <p:animEffect transition="in" filter="fade">
                                      <p:cBhvr>
                                        <p:cTn id="13"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7" name="Google Shape;167;p31">
            <a:extLst>
              <a:ext uri="{C183D7F6-B498-43B3-948B-1728B52AA6E4}">
                <adec:decorative xmlns:adec="http://schemas.microsoft.com/office/drawing/2017/decorative" val="1"/>
              </a:ext>
            </a:extLst>
          </p:cNvPr>
          <p:cNvSpPr txBox="1"/>
          <p:nvPr/>
        </p:nvSpPr>
        <p:spPr>
          <a:xfrm>
            <a:off x="5929375" y="918000"/>
            <a:ext cx="2241900" cy="357017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000" dirty="0">
              <a:latin typeface="Libre Franklin"/>
              <a:ea typeface="Libre Franklin"/>
              <a:cs typeface="Libre Franklin"/>
              <a:sym typeface="Libre Franklin"/>
            </a:endParaRPr>
          </a:p>
          <a:p>
            <a:r>
              <a:rPr lang="en-US" sz="2000" dirty="0">
                <a:latin typeface="Libre Franklin"/>
                <a:ea typeface="Libre Franklin"/>
                <a:cs typeface="Libre Franklin"/>
                <a:sym typeface="Libre Franklin"/>
              </a:rPr>
              <a:t>This document is a tool to know what to do before, during and after a learning session and is available on the </a:t>
            </a:r>
            <a:r>
              <a:rPr lang="en-US" sz="2000" dirty="0">
                <a:latin typeface="Libre Franklin"/>
                <a:ea typeface="Libre Franklin"/>
                <a:cs typeface="Libre Franklin"/>
                <a:sym typeface="Libre Franklin"/>
                <a:hlinkClick r:id="rId3"/>
              </a:rPr>
              <a:t>Landing Page</a:t>
            </a:r>
            <a:r>
              <a:rPr lang="en-US" sz="2000" dirty="0">
                <a:latin typeface="Libre Franklin"/>
                <a:ea typeface="Libre Franklin"/>
                <a:cs typeface="Libre Franklin"/>
                <a:sym typeface="Libre Franklin"/>
              </a:rPr>
              <a:t>. </a:t>
            </a:r>
            <a:endParaRPr sz="2000" dirty="0">
              <a:latin typeface="Libre Franklin"/>
              <a:ea typeface="Libre Franklin"/>
              <a:cs typeface="Libre Franklin"/>
              <a:sym typeface="Libre Franklin"/>
            </a:endParaRPr>
          </a:p>
          <a:p>
            <a:pPr marL="0" lvl="0" indent="0" algn="l" rtl="0">
              <a:spcBef>
                <a:spcPts val="0"/>
              </a:spcBef>
              <a:spcAft>
                <a:spcPts val="0"/>
              </a:spcAft>
              <a:buNone/>
            </a:pPr>
            <a:endParaRPr sz="2000" dirty="0">
              <a:latin typeface="Libre Franklin"/>
              <a:ea typeface="Libre Franklin"/>
              <a:cs typeface="Libre Franklin"/>
              <a:sym typeface="Libre Franklin"/>
            </a:endParaRPr>
          </a:p>
        </p:txBody>
      </p:sp>
      <p:pic>
        <p:nvPicPr>
          <p:cNvPr id="3" name="Picture 2" descr="A screenshot of the learning plan ">
            <a:extLst>
              <a:ext uri="{FF2B5EF4-FFF2-40B4-BE49-F238E27FC236}">
                <a16:creationId xmlns:a16="http://schemas.microsoft.com/office/drawing/2014/main" id="{C0D1BA0D-0BB7-5814-173C-EBCD270F8088}"/>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276069" y="870728"/>
            <a:ext cx="5227773" cy="38865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65" name="Google Shape;165;p31">
            <a:extLst>
              <a:ext uri="{C183D7F6-B498-43B3-948B-1728B52AA6E4}">
                <adec:decorative xmlns:adec="http://schemas.microsoft.com/office/drawing/2017/decorative" val="1"/>
              </a:ext>
            </a:extLst>
          </p:cNvPr>
          <p:cNvSpPr txBox="1">
            <a:spLocks noGrp="1"/>
          </p:cNvSpPr>
          <p:nvPr>
            <p:ph type="title"/>
          </p:nvPr>
        </p:nvSpPr>
        <p:spPr>
          <a:xfrm>
            <a:off x="96775" y="-76200"/>
            <a:ext cx="7456500" cy="994200"/>
          </a:xfrm>
          <a:prstGeom prst="rect">
            <a:avLst/>
          </a:prstGeom>
        </p:spPr>
        <p:txBody>
          <a:bodyPr spcFirstLastPara="1" wrap="square" lIns="68575" tIns="34275" rIns="68575" bIns="34275" anchor="ctr" anchorCtr="0">
            <a:normAutofit/>
          </a:bodyPr>
          <a:lstStyle/>
          <a:p>
            <a:r>
              <a:rPr lang="en" sz="2900" b="1">
                <a:latin typeface="Franklin Gothic"/>
                <a:sym typeface="Franklin Gothic"/>
              </a:rPr>
              <a:t>Sessions at a Glance</a:t>
            </a:r>
            <a:endParaRPr lang="en-US"/>
          </a:p>
        </p:txBody>
      </p:sp>
    </p:spTree>
    <p:extLst>
      <p:ext uri="{BB962C8B-B14F-4D97-AF65-F5344CB8AC3E}">
        <p14:creationId xmlns:p14="http://schemas.microsoft.com/office/powerpoint/2010/main" val="12563478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6"/>
          <p:cNvSpPr txBox="1">
            <a:spLocks noGrp="1"/>
          </p:cNvSpPr>
          <p:nvPr>
            <p:ph type="title"/>
          </p:nvPr>
        </p:nvSpPr>
        <p:spPr>
          <a:xfrm>
            <a:off x="325250" y="1806150"/>
            <a:ext cx="6110100" cy="9942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endParaRPr sz="6000">
              <a:latin typeface="Franklin Gothic"/>
              <a:ea typeface="Franklin Gothic"/>
              <a:cs typeface="Franklin Gothic"/>
              <a:sym typeface="Franklin Gothic"/>
            </a:endParaRPr>
          </a:p>
          <a:p>
            <a:pPr marL="0" lvl="0" indent="0" algn="l" rtl="0">
              <a:spcBef>
                <a:spcPts val="0"/>
              </a:spcBef>
              <a:spcAft>
                <a:spcPts val="0"/>
              </a:spcAft>
              <a:buNone/>
            </a:pPr>
            <a:r>
              <a:rPr lang="en" sz="6000" b="1">
                <a:latin typeface="Franklin Gothic"/>
                <a:ea typeface="Franklin Gothic"/>
                <a:cs typeface="Franklin Gothic"/>
                <a:sym typeface="Franklin Gothic"/>
              </a:rPr>
              <a:t>Session 2: Decoding Multisyllabic Words</a:t>
            </a:r>
            <a:endParaRPr sz="4000" b="1">
              <a:latin typeface="Franklin Gothic"/>
              <a:ea typeface="Franklin Gothic"/>
              <a:cs typeface="Franklin Gothic"/>
              <a:sym typeface="Franklin Gothic"/>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8"/>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rmAutofit/>
          </a:bodyPr>
          <a:lstStyle/>
          <a:p>
            <a:r>
              <a:rPr lang="en" b="1" dirty="0">
                <a:latin typeface="Franklin Gothic"/>
                <a:ea typeface="Franklin Gothic"/>
                <a:cs typeface="Franklin Gothic"/>
                <a:sym typeface="Franklin Gothic"/>
              </a:rPr>
              <a:t>Session Learning Objectives:</a:t>
            </a:r>
            <a:endParaRPr b="1" dirty="0">
              <a:latin typeface="Franklin Gothic"/>
              <a:ea typeface="Franklin Gothic"/>
              <a:cs typeface="Franklin Gothic"/>
              <a:sym typeface="Franklin Gothic"/>
            </a:endParaRPr>
          </a:p>
        </p:txBody>
      </p:sp>
      <p:sp>
        <p:nvSpPr>
          <p:cNvPr id="137" name="Google Shape;137;p28"/>
          <p:cNvSpPr txBox="1"/>
          <p:nvPr/>
        </p:nvSpPr>
        <p:spPr>
          <a:xfrm>
            <a:off x="279175" y="1288200"/>
            <a:ext cx="8302200" cy="3702900"/>
          </a:xfrm>
          <a:prstGeom prst="rect">
            <a:avLst/>
          </a:prstGeom>
          <a:noFill/>
          <a:ln>
            <a:noFill/>
          </a:ln>
        </p:spPr>
        <p:txBody>
          <a:bodyPr spcFirstLastPara="1" wrap="square" lIns="91425" tIns="91425" rIns="91425" bIns="91425" anchor="t" anchorCtr="0">
            <a:noAutofit/>
          </a:bodyPr>
          <a:lstStyle/>
          <a:p>
            <a:pPr marL="457200" lvl="0" indent="-361950" algn="l" rtl="0">
              <a:spcBef>
                <a:spcPts val="0"/>
              </a:spcBef>
              <a:spcAft>
                <a:spcPts val="0"/>
              </a:spcAft>
              <a:buClr>
                <a:srgbClr val="102649"/>
              </a:buClr>
              <a:buSzPts val="2100"/>
              <a:buAutoNum type="arabicPeriod"/>
            </a:pPr>
            <a:r>
              <a:rPr lang="en" sz="2100">
                <a:solidFill>
                  <a:srgbClr val="102649"/>
                </a:solidFill>
                <a:latin typeface="Franklin Gothic"/>
                <a:ea typeface="Franklin Gothic"/>
                <a:cs typeface="Franklin Gothic"/>
                <a:sym typeface="Franklin Gothic"/>
              </a:rPr>
              <a:t>Participants will see examples of phonological awareness and phonics lessons for younger grades. </a:t>
            </a:r>
            <a:endParaRPr lang="en-US" sz="2100">
              <a:solidFill>
                <a:srgbClr val="102649"/>
              </a:solidFill>
              <a:latin typeface="Franklin Gothic"/>
              <a:ea typeface="Franklin Gothic"/>
              <a:cs typeface="Franklin Gothic"/>
            </a:endParaRPr>
          </a:p>
          <a:p>
            <a:pPr marL="457200" lvl="0" indent="-361950" algn="l" rtl="0">
              <a:spcBef>
                <a:spcPts val="0"/>
              </a:spcBef>
              <a:spcAft>
                <a:spcPts val="0"/>
              </a:spcAft>
              <a:buClr>
                <a:srgbClr val="102649"/>
              </a:buClr>
              <a:buSzPts val="2100"/>
              <a:buFont typeface="Franklin Gothic"/>
              <a:buAutoNum type="arabicPeriod"/>
            </a:pPr>
            <a:r>
              <a:rPr lang="en" sz="2100" dirty="0">
                <a:solidFill>
                  <a:srgbClr val="102649"/>
                </a:solidFill>
                <a:latin typeface="Franklin Gothic"/>
                <a:ea typeface="Franklin Gothic"/>
                <a:cs typeface="Franklin Gothic"/>
                <a:sym typeface="Franklin Gothic"/>
              </a:rPr>
              <a:t>Participants will learn a variety of routines for teaching middle and high school students to decode multisyllabic words and engage in morphemic analysis for meaning making. </a:t>
            </a:r>
            <a:endParaRPr sz="2100" dirty="0">
              <a:solidFill>
                <a:srgbClr val="102649"/>
              </a:solidFill>
              <a:latin typeface="Franklin Gothic"/>
              <a:ea typeface="Franklin Gothic"/>
              <a:cs typeface="Franklin Gothic"/>
              <a:sym typeface="Franklin Gothic"/>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DE Main 2021">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OTL - Office of Teaching and Learning</Accessibility_x0020_Office>
    <Accessibility_x0020_Audit_x0020_Status xmlns="3a62de7d-ba57-4f43-9dae-9623ba637be0" xsi:nil="true"/>
    <Accessibility_x0020_Audience xmlns="3a62de7d-ba57-4f43-9dae-9623ba637be0" xsi:nil="tru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 xsi:nil="true"/>
    <PublishingExpirationDate xmlns="http://schemas.microsoft.com/sharepoint/v3" xsi:nil="true"/>
    <PublishingStartDate xmlns="http://schemas.microsoft.com/sharepoint/v3" xsi:nil="true"/>
    <Publication_x0020_Date xmlns="3a62de7d-ba57-4f43-9dae-9623ba637be0">2024-10-17T19:18:53+00:00</Publication_x0020_Date>
    <Audience1 xmlns="3a62de7d-ba57-4f43-9dae-9623ba637be0"/>
    <_dlc_DocId xmlns="3a62de7d-ba57-4f43-9dae-9623ba637be0">KYED-536-2097</_dlc_DocId>
    <_dlc_DocIdUrl xmlns="3a62de7d-ba57-4f43-9dae-9623ba637be0">
      <Url>https://www.education.ky.gov/curriculum/standards/kyacadstand/_layouts/15/DocIdRedir.aspx?ID=KYED-536-2097</Url>
      <Description>KYED-536-2097</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KDE Document" ma:contentTypeID="0x0101001BEB557DBE01834EAB47A683706DCD5B001CB4B9AB93836842A61C86EAD5F20BA7" ma:contentTypeVersion="28" ma:contentTypeDescription="" ma:contentTypeScope="" ma:versionID="a5e9d2d4560c56b76a85f7f001e30a1a">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d25af71d3efa376147e2b7ca02f84c5e"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B2FA6990-A9B9-46B0-BE76-F7FDFB79527D}">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16844799-E187-4C55-9C78-48FCA3E58704}"/>
</file>

<file path=customXml/itemProps3.xml><?xml version="1.0" encoding="utf-8"?>
<ds:datastoreItem xmlns:ds="http://schemas.openxmlformats.org/officeDocument/2006/customXml" ds:itemID="{A76F47A1-2FF9-4ED0-8741-C6E6B883BF1B}">
  <ds:schemaRefs>
    <ds:schemaRef ds:uri="http://schemas.microsoft.com/sharepoint/v3/contenttype/forms"/>
  </ds:schemaRefs>
</ds:datastoreItem>
</file>

<file path=customXml/itemProps4.xml><?xml version="1.0" encoding="utf-8"?>
<ds:datastoreItem xmlns:ds="http://schemas.openxmlformats.org/officeDocument/2006/customXml" ds:itemID="{D16FB63B-E003-4B33-BC7F-B2705EC59A48}"/>
</file>

<file path=docProps/app.xml><?xml version="1.0" encoding="utf-8"?>
<Properties xmlns="http://schemas.openxmlformats.org/officeDocument/2006/extended-properties" xmlns:vt="http://schemas.openxmlformats.org/officeDocument/2006/docPropsVTypes">
  <TotalTime>10</TotalTime>
  <Words>5621</Words>
  <Application>Microsoft Office PowerPoint</Application>
  <PresentationFormat>On-screen Show (16:9)</PresentationFormat>
  <Paragraphs>443</Paragraphs>
  <Slides>41</Slides>
  <Notes>41</Notes>
  <HiddenSlides>2</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41</vt:i4>
      </vt:variant>
    </vt:vector>
  </HeadingPairs>
  <TitlesOfParts>
    <vt:vector size="52" baseType="lpstr">
      <vt:lpstr>Calibri</vt:lpstr>
      <vt:lpstr>Patrick Hand</vt:lpstr>
      <vt:lpstr>Libre Franklin Medium</vt:lpstr>
      <vt:lpstr>Century Gothic</vt:lpstr>
      <vt:lpstr>Libre Franklin</vt:lpstr>
      <vt:lpstr>Helvetica Neue</vt:lpstr>
      <vt:lpstr>Franklin Gothic,Sans-Serif</vt:lpstr>
      <vt:lpstr>Arial</vt:lpstr>
      <vt:lpstr>Franklin Gothic</vt:lpstr>
      <vt:lpstr>Simple Light</vt:lpstr>
      <vt:lpstr>KDE Main 2021</vt:lpstr>
      <vt:lpstr>PowerPoint Presentation</vt:lpstr>
      <vt:lpstr>A Note to Facilitators Leading a Group: </vt:lpstr>
      <vt:lpstr>A Note to Individuals Completing this Series: </vt:lpstr>
      <vt:lpstr>Series Overview</vt:lpstr>
      <vt:lpstr>Series Goals:</vt:lpstr>
      <vt:lpstr>With small and intentional shifts, we can make a real difference for the students in our classes right now who need supports as readers.</vt:lpstr>
      <vt:lpstr>Sessions at a Glance</vt:lpstr>
      <vt:lpstr> Session 2: Decoding Multisyllabic Words</vt:lpstr>
      <vt:lpstr>Session Learning Objectives:</vt:lpstr>
      <vt:lpstr>Learning Agreements </vt:lpstr>
      <vt:lpstr>Materials Needed for This Learning:</vt:lpstr>
      <vt:lpstr>This slide details the topics from the IES Guide we will be using to study during this series.</vt:lpstr>
      <vt:lpstr> Warm-Up Exercise: Share your thinking with a partner to prepare for a large group discussion.  Reflection:  Which theoretical model from Session 1 is most impactful for you in your role?       2. Which multisyllabic words might you identify from the “Benjamin O. Davis, Jr.”passage that striving adolescent readers might need support with?   </vt:lpstr>
      <vt:lpstr>Multisyllabic Words Identified from the “Benjamin O. Davis” Passage:</vt:lpstr>
      <vt:lpstr>Why are phonological awareness and phonics skills essential for developing readers?</vt:lpstr>
      <vt:lpstr>Phonemic  Awareness </vt:lpstr>
      <vt:lpstr>Phonological awareness: The conscious awareness of all levels of the speech sound system, including word boundaries, stress patterns, syllables, onset-rime units and phonemes.  Rhyming  Counting syllables Phonemic Awareness   Phonemic awareness: The ability to distinguish, produce, remember and manipulate spoken words' individual sounds (phonemes).  </vt:lpstr>
      <vt:lpstr>Phonics: Knowledge of the predictable correspondences between phonemes and graphemes (the letters or letter combinations representing phonemes) and correspondences between larger blocks of letters and syllables or meaningful word parts (morphemes). </vt:lpstr>
      <vt:lpstr>How might phonics lessons be systematic in early grades?</vt:lpstr>
      <vt:lpstr>The Why</vt:lpstr>
      <vt:lpstr>How do I know if a middle or high school student has gaps in foundational literacy skills (phonological awareness and/or phonics)?  What do I do?</vt:lpstr>
      <vt:lpstr> Routines for Decoding Multisyllabic Words &amp; Morphemic Analysis </vt:lpstr>
      <vt:lpstr> Where do I start? </vt:lpstr>
      <vt:lpstr>Access our resources for this session:  “Benjamin O. Davis, Jr.”  From Wit &amp; Wisdom, a knowledge-building HQIR   Strategy Sheet: Decoding Multisyllabic Words &amp; Morphemic Analysis Strategies</vt:lpstr>
      <vt:lpstr>Where do we see advanced decoding and morphology in the KAS for Reading and Writing?</vt:lpstr>
      <vt:lpstr>Decoding and Morphology in the Standards for Grades 6-8</vt:lpstr>
      <vt:lpstr>High school students should determine or clarify unknown and multiple-meaning words using: context clues Greek and Latin affixes and roots AND patterns of word changes reference materialsf</vt:lpstr>
      <vt:lpstr>Activities to Support Automaticity </vt:lpstr>
      <vt:lpstr>High-Frequency Affixes</vt:lpstr>
      <vt:lpstr>Engaging with Affixes</vt:lpstr>
      <vt:lpstr>Sorts engage students in multisensory and/or collaborative learning.</vt:lpstr>
      <vt:lpstr>Sorting Affixes</vt:lpstr>
      <vt:lpstr>Recommended Activity 3: Ask students to underline prefixes and suffixes and read the words in unison or in a group. </vt:lpstr>
      <vt:lpstr>Recommended Activity 9: Read sentences containing multisyllabic words as a group or in response to a teacher model. </vt:lpstr>
      <vt:lpstr>Recommended Activity 4: Write new words by adding prefixes and suffixes to base words. </vt:lpstr>
      <vt:lpstr>Recommended Activity 4: Add prefixes and suffixes to base words. </vt:lpstr>
      <vt:lpstr>Recommended Activity 10: Ask students to read a passage with the words they are learning at least twice with two different purposes. </vt:lpstr>
      <vt:lpstr> Final Discussion</vt:lpstr>
      <vt:lpstr> Next Steps </vt:lpstr>
      <vt:lpstr>To prepare for Session 3:</vt:lpstr>
      <vt:lpstr>Certificate of Completion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Placido, Tabor - Office of Teaching and Learning</cp:lastModifiedBy>
  <cp:revision>521</cp:revision>
  <dcterms:modified xsi:type="dcterms:W3CDTF">2025-04-23T13:54:52Z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0x0101001BEB557DBE01834EAB47A683706DCD5B001CB4B9AB93836842A61C86EAD5F20BA7</vt:lpwstr>
  </property>
  <property fmtid="{D5CDD505-2E9C-101B-9397-08002B2CF9AE}" pid="3" name="MSIP_Label_eb544694-0027-44fa-bee4-2648c0363f9d_Enabled">
    <vt:lpwstr>true</vt:lpwstr>
  </property>
  <property fmtid="{D5CDD505-2E9C-101B-9397-08002B2CF9AE}" pid="4" name="MSIP_Label_eb544694-0027-44fa-bee4-2648c0363f9d_SetDate">
    <vt:lpwstr>2024-10-15T15:30:47Z</vt:lpwstr>
  </property>
  <property fmtid="{D5CDD505-2E9C-101B-9397-08002B2CF9AE}" pid="5" name="MSIP_Label_eb544694-0027-44fa-bee4-2648c0363f9d_Method">
    <vt:lpwstr>Standard</vt:lpwstr>
  </property>
  <property fmtid="{D5CDD505-2E9C-101B-9397-08002B2CF9AE}" pid="6" name="MSIP_Label_eb544694-0027-44fa-bee4-2648c0363f9d_Name">
    <vt:lpwstr>defa4170-0d19-0005-0004-bc88714345d2</vt:lpwstr>
  </property>
  <property fmtid="{D5CDD505-2E9C-101B-9397-08002B2CF9AE}" pid="7" name="MSIP_Label_eb544694-0027-44fa-bee4-2648c0363f9d_SiteId">
    <vt:lpwstr>9360c11f-90e6-4706-ad00-25fcdc9e2ed1</vt:lpwstr>
  </property>
  <property fmtid="{D5CDD505-2E9C-101B-9397-08002B2CF9AE}" pid="8" name="MSIP_Label_eb544694-0027-44fa-bee4-2648c0363f9d_ActionId">
    <vt:lpwstr>213d6a55-5a46-4b54-af0e-ba4c4fb91e90</vt:lpwstr>
  </property>
  <property fmtid="{D5CDD505-2E9C-101B-9397-08002B2CF9AE}" pid="9" name="MSIP_Label_eb544694-0027-44fa-bee4-2648c0363f9d_ContentBits">
    <vt:lpwstr>0</vt:lpwstr>
  </property>
  <property fmtid="{D5CDD505-2E9C-101B-9397-08002B2CF9AE}" pid="10" name="_dlc_DocIdItemGuid">
    <vt:lpwstr>345dbd9d-775e-4417-b6bd-cc053ab4da63</vt:lpwstr>
  </property>
</Properties>
</file>