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5"/>
  </p:sldMasterIdLst>
  <p:notesMasterIdLst>
    <p:notesMasterId r:id="rId100"/>
  </p:notesMasterIdLst>
  <p:handoutMasterIdLst>
    <p:handoutMasterId r:id="rId101"/>
  </p:handoutMasterIdLst>
  <p:sldIdLst>
    <p:sldId id="316" r:id="rId6"/>
    <p:sldId id="431" r:id="rId7"/>
    <p:sldId id="403" r:id="rId8"/>
    <p:sldId id="319" r:id="rId9"/>
    <p:sldId id="355" r:id="rId10"/>
    <p:sldId id="324" r:id="rId11"/>
    <p:sldId id="321" r:id="rId12"/>
    <p:sldId id="345" r:id="rId13"/>
    <p:sldId id="325" r:id="rId14"/>
    <p:sldId id="257" r:id="rId15"/>
    <p:sldId id="429" r:id="rId16"/>
    <p:sldId id="322" r:id="rId17"/>
    <p:sldId id="323" r:id="rId18"/>
    <p:sldId id="440" r:id="rId19"/>
    <p:sldId id="380" r:id="rId20"/>
    <p:sldId id="339" r:id="rId21"/>
    <p:sldId id="340" r:id="rId22"/>
    <p:sldId id="441" r:id="rId23"/>
    <p:sldId id="360" r:id="rId24"/>
    <p:sldId id="362" r:id="rId25"/>
    <p:sldId id="388" r:id="rId26"/>
    <p:sldId id="442" r:id="rId27"/>
    <p:sldId id="363" r:id="rId28"/>
    <p:sldId id="364" r:id="rId29"/>
    <p:sldId id="365" r:id="rId30"/>
    <p:sldId id="410" r:id="rId31"/>
    <p:sldId id="367" r:id="rId32"/>
    <p:sldId id="366" r:id="rId33"/>
    <p:sldId id="421" r:id="rId34"/>
    <p:sldId id="443" r:id="rId35"/>
    <p:sldId id="368" r:id="rId36"/>
    <p:sldId id="422" r:id="rId37"/>
    <p:sldId id="389" r:id="rId38"/>
    <p:sldId id="370" r:id="rId39"/>
    <p:sldId id="270" r:id="rId40"/>
    <p:sldId id="347" r:id="rId41"/>
    <p:sldId id="428" r:id="rId42"/>
    <p:sldId id="455" r:id="rId43"/>
    <p:sldId id="383" r:id="rId44"/>
    <p:sldId id="405" r:id="rId45"/>
    <p:sldId id="404" r:id="rId46"/>
    <p:sldId id="342" r:id="rId47"/>
    <p:sldId id="448" r:id="rId48"/>
    <p:sldId id="356" r:id="rId49"/>
    <p:sldId id="390" r:id="rId50"/>
    <p:sldId id="399" r:id="rId51"/>
    <p:sldId id="391" r:id="rId52"/>
    <p:sldId id="398" r:id="rId53"/>
    <p:sldId id="392" r:id="rId54"/>
    <p:sldId id="400" r:id="rId55"/>
    <p:sldId id="393" r:id="rId56"/>
    <p:sldId id="401" r:id="rId57"/>
    <p:sldId id="449" r:id="rId58"/>
    <p:sldId id="397" r:id="rId59"/>
    <p:sldId id="423" r:id="rId60"/>
    <p:sldId id="402" r:id="rId61"/>
    <p:sldId id="450" r:id="rId62"/>
    <p:sldId id="310" r:id="rId63"/>
    <p:sldId id="348" r:id="rId64"/>
    <p:sldId id="456" r:id="rId65"/>
    <p:sldId id="384" r:id="rId66"/>
    <p:sldId id="406" r:id="rId67"/>
    <p:sldId id="407" r:id="rId68"/>
    <p:sldId id="343" r:id="rId69"/>
    <p:sldId id="411" r:id="rId70"/>
    <p:sldId id="412" r:id="rId71"/>
    <p:sldId id="434" r:id="rId72"/>
    <p:sldId id="435" r:id="rId73"/>
    <p:sldId id="436" r:id="rId74"/>
    <p:sldId id="437" r:id="rId75"/>
    <p:sldId id="373" r:id="rId76"/>
    <p:sldId id="445" r:id="rId77"/>
    <p:sldId id="413" r:id="rId78"/>
    <p:sldId id="424" r:id="rId79"/>
    <p:sldId id="426" r:id="rId80"/>
    <p:sldId id="446" r:id="rId81"/>
    <p:sldId id="439" r:id="rId82"/>
    <p:sldId id="415" r:id="rId83"/>
    <p:sldId id="416" r:id="rId84"/>
    <p:sldId id="417" r:id="rId85"/>
    <p:sldId id="418" r:id="rId86"/>
    <p:sldId id="447" r:id="rId87"/>
    <p:sldId id="312" r:id="rId88"/>
    <p:sldId id="308" r:id="rId89"/>
    <p:sldId id="457" r:id="rId90"/>
    <p:sldId id="430" r:id="rId91"/>
    <p:sldId id="260" r:id="rId92"/>
    <p:sldId id="452" r:id="rId93"/>
    <p:sldId id="453" r:id="rId94"/>
    <p:sldId id="454" r:id="rId95"/>
    <p:sldId id="320" r:id="rId96"/>
    <p:sldId id="353" r:id="rId97"/>
    <p:sldId id="381" r:id="rId98"/>
    <p:sldId id="379" r:id="rId9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45D09-5BFB-2DBC-5148-0B9923A8D547}" name="Greene, Jessica - Division of Academic Program Standards" initials="JG" userId="S::jessica.greene@education.ky.gov::09bbee52-874e-4b23-8137-bf69fed52aa0" providerId="AD"/>
  <p188:author id="{033E0111-3653-DDE5-496D-B2993283D92E}" name="Rowland, Chrystal - KDE Division Director" initials="RD" userId="S::chrystal.rowland@education.ky.gov::232cd432-b8f6-4e8f-8f71-30ca6c0cfd1a" providerId="AD"/>
  <p188:author id="{0FA9B31C-D7C4-5C66-FB0A-F0F4F41CD746}" name="Gallicchio, Lauren - Division of Academic Program Standards" initials="GS" userId="S::lauren.gallicchio@education.ky.gov::3684e5f7-8324-4f86-b811-38cdaca3d544" providerId="AD"/>
  <p188:author id="{97105D37-BB26-23AC-40FB-3F9845D1675E}" name="Patton, Christine - Division of Academic Program Standards" initials="PCDoAPS" userId="S::christine.patton@education.ky.gov::e6d71077-8261-40f8-8d74-32de39134a6d" providerId="AD"/>
  <p188:author id="{D464C43C-6425-35F1-A910-1896E6ED08C3}" name="Higgins, Misty - Division of Academic Program Standards" initials="HMDoAPS" userId="S::Misty.Higgins@education.ky.gov::d003460c-33fe-4915-8b5f-f22610d64b75" providerId="AD"/>
  <p188:author id="{5BD90D4C-25CF-D8C0-EF06-27663B70180B}" name="Perkins, Jacob - Division of Communications" initials="JP" userId="S::Jacob.Perkins@education.ky.gov::c40ba2c0-b4ef-4c71-9781-8024fdc37b7e" providerId="AD"/>
  <p188:author id="{36D97B86-AFB3-E83C-AFF7-4BBBE46C00AA}" name="Guest User" initials="GU" userId="S::urn:spo:anon#34d6a8a355c1a5019e08aa1e714f48faf7dd4484b84345f39bba67228e46ff23::" providerId="AD"/>
  <p188:author id="{015BF29C-56B1-2CB0-31E3-5347F1EC13FA}" name="Placido, Tabor - Office of Teaching and Learning" initials="TP" userId="S::tabor.placido@education.ky.gov::86d704ee-a297-4cdb-9fcb-094311e05f37" providerId="AD"/>
  <p188:author id="{B295C1DE-6BDF-55AF-E374-9C716836EE43}" name="Clouse, Thomas - Division of Academic Program Standards" initials="CS" userId="S::thomas.clouse@education.ky.gov::d46703da-1c68-4b07-bf00-3c53a16c37df" providerId="AD"/>
  <p188:author id="{C3D873E3-4DC4-748B-D574-646FE133D5AE}" name="Turner, Rosalind - Division of Communications" initials="RT" userId="S::rosalind.turner@education.ky.gov::7c9c7ca7-1d99-46ec-ad67-a660f1da40fc" providerId="AD"/>
  <p188:author id="{CCE0BBEA-3EBD-3BCC-02DA-D0A65D2C8A05}" name="Clouse, Thomas - Division of Academic Program Standards" initials="" userId="S::Thomas.Clouse@education.ky.gov::d46703da-1c68-4b07-bf00-3c53a16c37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397"/>
    <a:srgbClr val="FEBD59"/>
    <a:srgbClr val="FE5E5E"/>
    <a:srgbClr val="BC80D7"/>
    <a:srgbClr val="51BDE3"/>
    <a:srgbClr val="506BA3"/>
    <a:srgbClr val="51811D"/>
    <a:srgbClr val="BC5B1A"/>
    <a:srgbClr val="6F81AC"/>
    <a:srgbClr val="F9A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BC5A6-6C96-45DC-A5C9-6CA1426E9D71}" v="6" dt="2025-02-18T17:28:50.657"/>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30" autoAdjust="0"/>
  </p:normalViewPr>
  <p:slideViewPr>
    <p:cSldViewPr snapToGrid="0">
      <p:cViewPr varScale="1">
        <p:scale>
          <a:sx n="62" d="100"/>
          <a:sy n="62" d="100"/>
        </p:scale>
        <p:origin x="432"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3/28/2025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3/28/2025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Officially welcome the participants. Introduce yourself (if necessary).</a:t>
            </a:r>
          </a:p>
          <a:p>
            <a:endParaRPr lang="en-US" dirty="0"/>
          </a:p>
          <a:p>
            <a:r>
              <a:rPr lang="en-US" dirty="0">
                <a:solidFill>
                  <a:srgbClr val="FF0000"/>
                </a:solidFill>
              </a:rPr>
              <a:t>Direct participants to the accompanying note catcher for this professional learning. </a:t>
            </a:r>
          </a:p>
          <a:p>
            <a:r>
              <a:rPr lang="en-US" dirty="0">
                <a:solidFill>
                  <a:srgbClr val="FF0000"/>
                </a:solidFill>
              </a:rPr>
              <a:t>Link: Pending</a:t>
            </a:r>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65740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title slide indicates the beginning of a new section and/or focus.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74290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7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177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“This slide includes a possible example of a completed “t-chart” for deeper understanding of standards use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Ask: “How does the t-chart example provided on the slide compare to what you recorded in your note catcher? What can you add or take away?”</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48573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 7 of the </a:t>
            </a:r>
            <a:r>
              <a:rPr lang="en-US" i="1"/>
              <a:t>KAS for Visual and Performing Arts.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05644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69670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information at the top of the slide which includes the definition of the artistic processes within the </a:t>
            </a:r>
            <a:r>
              <a:rPr lang="en-US" i="1"/>
              <a:t>KAS for Visual and Performing Arts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color-coded squares on the slide represent each of the four artistic processes, creating, performing/producing/presenting, responding and connecting.”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criteria for each category underneath each corresponding square.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8 &amp;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Additional Information: Inform participants that they will engage with the Artistic Processes more deeply in Session B of this module.</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29438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9 &amp;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Additional Information: </a:t>
            </a:r>
            <a:r>
              <a:rPr lang="en-US" sz="1200" b="0" i="0" kern="1200">
                <a:solidFill>
                  <a:schemeClr val="tx1"/>
                </a:solidFill>
                <a:latin typeface="+mn-lt"/>
                <a:ea typeface="+mn-ea"/>
                <a:cs typeface="+mn-cs"/>
              </a:rPr>
              <a:t>Inform participants that they will engage with the Anchor Standards more deeply in Session C of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45245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reflection prompt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860447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37849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11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High School Note: Additional information about high school proficiency levels is provided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219479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a:t>
            </a:r>
          </a:p>
          <a:p>
            <a:endParaRPr lang="en-US"/>
          </a:p>
          <a:p>
            <a:r>
              <a:rPr lang="en-US"/>
              <a:t>After people are finished, ask: “Would you like to revise, edit or add any norms to the list?” If so, make changes on the slide; if not, move on to your discussion of the parking lot.”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Explain: “I realize you may not want to pose every question to the whole group, or we may not have time in the session to get to every question. Therefore, I want us to have a place for those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Point out the location of the parking lot for questions. </a:t>
            </a:r>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06548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information provided on this slide is specific to those who teach high school and need a deeper understanding of proficiency levels. </a:t>
            </a:r>
            <a:r>
              <a:rPr lang="en-US" sz="1200" kern="1200">
                <a:solidFill>
                  <a:schemeClr val="tx1"/>
                </a:solidFill>
                <a:latin typeface="+mn-lt"/>
                <a:ea typeface="+mn-ea"/>
                <a:cs typeface="+mn-cs"/>
              </a:rPr>
              <a:t>Educators at all levels should understand the proficiency levels students can demonstrate at the high school level to encourage the development of authentic, life-long connections to the arts as consumers, curators and creators.”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Review the information on the slide.</a:t>
            </a:r>
          </a:p>
          <a:p>
            <a:r>
              <a:rPr lang="en-US"/>
              <a:t>Reference page 12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3508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reflection questions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11 &amp; 12 of the </a:t>
            </a:r>
            <a:r>
              <a:rPr lang="en-US" i="1"/>
              <a:t>KAS for Visual and Performing Arts.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442053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11410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pages 13 -14 in the </a:t>
            </a:r>
            <a:r>
              <a:rPr lang="en-US" i="1"/>
              <a:t>KAS for Visual and Performing Arts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“This is the new standards layout for the </a:t>
            </a:r>
            <a:r>
              <a:rPr lang="en-US" i="1"/>
              <a:t>KAS for Visual and Performing Arts</a:t>
            </a:r>
            <a:r>
              <a:rPr lang="en-US"/>
              <a:t>. The following slides have an in-depth break down of the image on this slide.”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Additional Information: </a:t>
            </a:r>
            <a:r>
              <a:rPr lang="en-US"/>
              <a:t>This standards layout example is a Creating standard, hence the blue. The color of the standards layout will change only to reflect the artistic processes of Creating (blue), Performing/Producing/Presenting (purple), Responding (coral) or Connecting (goldenrod yellow). Each artistic discipline (Dance, Media Arts, Music, Theatre or Dance) will contain all four colors to reflect the four artistic processes.</a:t>
            </a: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98477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100861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43239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1722593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271061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13 &amp;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238231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Complete the activity on the slide. </a:t>
            </a:r>
          </a:p>
          <a:p>
            <a:endParaRPr lang="en-US"/>
          </a:p>
          <a:p>
            <a:r>
              <a:rPr lang="en-US" sz="1200" kern="1200">
                <a:solidFill>
                  <a:schemeClr val="tx1"/>
                </a:solidFill>
                <a:latin typeface="+mn-lt"/>
                <a:ea typeface="+mn-ea"/>
                <a:cs typeface="+mn-cs"/>
              </a:rPr>
              <a:t>Additional Information: </a:t>
            </a:r>
            <a:r>
              <a:rPr lang="en-US"/>
              <a:t>Participants will need a printed page from their discipline to complete this activity.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the Table of Contents in the </a:t>
            </a:r>
            <a:r>
              <a:rPr lang="en-US" i="1"/>
              <a:t>KAS for Visual and Performing Arts </a:t>
            </a:r>
            <a:r>
              <a:rPr lang="en-US"/>
              <a:t>to navigate to their arts discipline.</a:t>
            </a: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chemeClr val="tx1"/>
                </a:solidFill>
              </a:rPr>
              <a:t>- Invite participants to complete the activity on a printed page from the </a:t>
            </a:r>
            <a:r>
              <a:rPr lang="en-US" b="0" i="1">
                <a:solidFill>
                  <a:schemeClr val="tx1"/>
                </a:solidFill>
              </a:rPr>
              <a:t>KAS for Visual and Performing Arts</a:t>
            </a:r>
            <a:endParaRPr lang="en-US" b="0" i="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69519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is intended to provide an introduction to the </a:t>
            </a:r>
            <a:r>
              <a:rPr lang="en-US" i="1" dirty="0"/>
              <a:t>KAS for Visual and Performing Arts</a:t>
            </a:r>
            <a:r>
              <a:rPr lang="en-US" dirty="0"/>
              <a:t>. Session A builds knowledge of the architecture of the document. Session A includes the overall organizational structure of the document, the different ways to view the standards, and the design considerations of the specific components within the standards document. This session will also introduce key components of the document. </a:t>
            </a:r>
            <a:r>
              <a:rPr lang="en-US" sz="1200" dirty="0"/>
              <a:t>Future sections will investigate the </a:t>
            </a:r>
            <a:r>
              <a:rPr lang="en-US" sz="1200" dirty="0">
                <a:solidFill>
                  <a:schemeClr val="tx1"/>
                </a:solidFill>
              </a:rPr>
              <a:t>components </a:t>
            </a:r>
            <a:r>
              <a:rPr lang="en-US" sz="1200" dirty="0"/>
              <a:t>in more detail.</a:t>
            </a: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433466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3810554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Direct participants to page 14 of the </a:t>
            </a:r>
            <a:r>
              <a:rPr lang="en-US" i="1"/>
              <a:t>KAS for Visual and Performing Arts.</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3310695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pages 15 &amp; 16 of the </a:t>
            </a:r>
            <a:r>
              <a:rPr lang="en-US" i="1"/>
              <a:t>KAS for Visual and Performing Arts.</a:t>
            </a:r>
            <a:endParaRPr lang="en-US"/>
          </a:p>
          <a:p>
            <a:endParaRPr lang="en-US" i="1"/>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4137247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Direct participants to pages 15 &amp; 16 of the</a:t>
            </a:r>
            <a:r>
              <a:rPr lang="en-US" i="1"/>
              <a:t> KAS for Visual and Performing Arts.</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430429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participants to pages 15 - 16 of the </a:t>
            </a:r>
            <a:r>
              <a:rPr lang="en-US" i="1"/>
              <a:t>KAS for Visual and Performing Arts.</a:t>
            </a:r>
            <a:endParaRPr lang="en-US"/>
          </a:p>
          <a:p>
            <a:endParaRPr lang="en-US" i="1"/>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1781599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420863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1617785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222864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7A52-4EA3-4004-1369-9E673981C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FD06D-A212-26D1-8538-69D1B4BFA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D08EE-A5EE-9A6A-AAD6-5266F1EDD7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 and guide participants to access the feedback survey link. </a:t>
            </a:r>
          </a:p>
          <a:p>
            <a:r>
              <a:rPr lang="en-US" dirty="0">
                <a:solidFill>
                  <a:srgbClr val="FF0000"/>
                </a:solidFill>
              </a:rPr>
              <a:t>Link: https://forms.gle/6RKRAur1ZNbk8nu89 </a:t>
            </a:r>
          </a:p>
          <a:p>
            <a:endParaRPr lang="en-US" dirty="0">
              <a:solidFill>
                <a:srgbClr val="FF0000"/>
              </a:solidFill>
            </a:endParaRPr>
          </a:p>
          <a:p>
            <a:r>
              <a:rPr lang="en-US" dirty="0"/>
              <a:t>Thank participants for attending and encourage them to complete Sessions B and C for a more in-depth look at Artistic Processes and Anchor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participants can receive professional learning credit for the completion of the full module (sessions A, B, C)</a:t>
            </a:r>
          </a:p>
          <a:p>
            <a:endParaRPr lang="en-US" dirty="0"/>
          </a:p>
        </p:txBody>
      </p:sp>
      <p:sp>
        <p:nvSpPr>
          <p:cNvPr id="4" name="Slide Number Placeholder 3">
            <a:extLst>
              <a:ext uri="{FF2B5EF4-FFF2-40B4-BE49-F238E27FC236}">
                <a16:creationId xmlns:a16="http://schemas.microsoft.com/office/drawing/2014/main" id="{32CE82F9-6906-AB9B-4BA8-26AF9641F1D3}"/>
              </a:ext>
            </a:extLst>
          </p:cNvPr>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2575583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Officially welcome the participants. Introduce yourself (if necessary).</a:t>
            </a:r>
          </a:p>
          <a:p>
            <a:endParaRPr lang="en-US" dirty="0"/>
          </a:p>
          <a:p>
            <a:r>
              <a:rPr lang="en-US" dirty="0">
                <a:solidFill>
                  <a:srgbClr val="FF0000"/>
                </a:solidFill>
              </a:rPr>
              <a:t>Direct participants to the accompanying note catcher for this professional learning. </a:t>
            </a:r>
          </a:p>
          <a:p>
            <a:r>
              <a:rPr lang="en-US" dirty="0">
                <a:solidFill>
                  <a:srgbClr val="FF0000"/>
                </a:solidFill>
              </a:rPr>
              <a:t>Link: Pending</a:t>
            </a:r>
            <a:endParaRPr lang="en-US" dirty="0"/>
          </a:p>
          <a:p>
            <a:endParaRPr lang="en-US" dirty="0"/>
          </a:p>
          <a:p>
            <a:r>
              <a:rPr lang="en-US" dirty="0"/>
              <a:t>This module is intended to provide an introduction to the </a:t>
            </a:r>
            <a:r>
              <a:rPr lang="en-US" i="1" dirty="0"/>
              <a:t>KAS for Visual and Performing Arts </a:t>
            </a:r>
            <a:r>
              <a:rPr lang="en-US" dirty="0"/>
              <a:t>with a focus on the Artistic Processes.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Additional Information: </a:t>
            </a:r>
            <a:r>
              <a:rPr lang="en-US" dirty="0"/>
              <a:t>Facilitators wishing to explore the standards revision process more deeply should access Section A: Understanding the Architecture and Components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277694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 </a:t>
            </a:r>
          </a:p>
          <a:p>
            <a:r>
              <a:rPr lang="en-US"/>
              <a:t>Explain: “After we explore the architecture and components of the </a:t>
            </a:r>
            <a:r>
              <a:rPr lang="en-US" i="1"/>
              <a:t>KAS for Visual and Performing Arts, </a:t>
            </a:r>
            <a:r>
              <a:rPr lang="en-US"/>
              <a:t>you will be able to answer the question on the slide."</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668680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 </a:t>
            </a:r>
          </a:p>
          <a:p>
            <a:endParaRPr lang="en-US"/>
          </a:p>
          <a:p>
            <a:r>
              <a:rPr lang="en-US"/>
              <a:t>After people are finished, ask: “Would you like to revise, edit or add any norms to the list?” If so, make changes on the slide; if not, move on to your discussion of the parking lot. </a:t>
            </a:r>
          </a:p>
          <a:p>
            <a:r>
              <a:rPr lang="en-US" b="0"/>
              <a:t>If participants made changes to this slide in Section A, you will need to update this slide for their initial reading of the norms.</a:t>
            </a:r>
          </a:p>
          <a:p>
            <a:endParaRPr lang="en-US" b="1"/>
          </a:p>
          <a:p>
            <a:r>
              <a:rPr lang="en-US" b="0"/>
              <a:t>Explain: “I realize you may not want to pose every question to the whole group, or we may not have time in the session to get to every question. Therefore, I want us to have a place for those questions.” Point out the location of the parking lot for questions.</a:t>
            </a:r>
          </a:p>
          <a:p>
            <a:r>
              <a:rPr lang="en-US" b="0"/>
              <a:t>For additional information on how to design the “parking lot” and address the questions, please see the note for the facilitator in Section A.</a:t>
            </a: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2869765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This module is intended to provide an introduction to the </a:t>
            </a:r>
            <a:r>
              <a:rPr lang="en-US" i="1" dirty="0"/>
              <a:t>KAS for Visual and Performing Arts</a:t>
            </a:r>
            <a:r>
              <a:rPr lang="en-US" dirty="0"/>
              <a:t>. In Session A we: </a:t>
            </a:r>
          </a:p>
          <a:p>
            <a:r>
              <a:rPr lang="en-US" dirty="0"/>
              <a:t>- identified the purpose of the standards.</a:t>
            </a:r>
          </a:p>
          <a:p>
            <a:r>
              <a:rPr lang="en-US" dirty="0"/>
              <a:t>- explored the architecture and various components of the </a:t>
            </a:r>
            <a:r>
              <a:rPr lang="en-US" i="1" dirty="0"/>
              <a:t>KAS for Visual and Performing Arts.</a:t>
            </a:r>
          </a:p>
          <a:p>
            <a:r>
              <a:rPr lang="en-US" dirty="0"/>
              <a:t>- developed an understanding of the standards layout.</a:t>
            </a:r>
          </a:p>
          <a:p>
            <a:endParaRPr lang="en-US" dirty="0"/>
          </a:p>
          <a:p>
            <a:r>
              <a:rPr lang="en-US" dirty="0"/>
              <a:t>In Session B we will build knowledge of the Artistic Processes. </a:t>
            </a: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85912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“You will be able to answer the following question at the end of this section.” Refer to the questions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417051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2667284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top of the slide which provides the definition of artistic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color-coded squares on the slide represent each of the four artistic processes, creating, performing/producing/presenting, responding and connecting.” Review the criteria for each category underneath each corresponding square.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8 &amp;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rtl="0" fontAlgn="base">
              <a:spcBef>
                <a:spcPts val="1000"/>
              </a:spcBef>
              <a:spcAft>
                <a:spcPts val="0"/>
              </a:spcAft>
              <a:buFont typeface="Arial" panose="020B0604020202020204" pitchFamily="34" charset="0"/>
              <a:buNone/>
            </a:pPr>
            <a:r>
              <a:rPr lang="en-US"/>
              <a:t>Explain: “In upcoming slides, we will discuss the importance of including </a:t>
            </a:r>
            <a:r>
              <a:rPr lang="en-US" sz="2400" b="0" i="0" u="none" strike="noStrike">
                <a:solidFill>
                  <a:schemeClr val="tx1"/>
                </a:solidFill>
                <a:effectLst/>
              </a:rPr>
              <a:t>all four artistic processes for a highly effective arts education. We will also explore the cyclical nature of the artistic processes and how the process order may vary.”</a:t>
            </a: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616318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8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697997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i="0"/>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1796369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pg. 8 of the </a:t>
            </a:r>
            <a:r>
              <a:rPr lang="en-US" i="1"/>
              <a:t>KAS for Visual and Performing Arts </a:t>
            </a:r>
            <a:r>
              <a:rPr lang="en-US" i="0"/>
              <a:t>where additional information for Performing/Producing/Presenting can be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1409124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1918561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8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ea typeface="Calibri"/>
              <a:cs typeface="Calibri"/>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205818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following sections of the </a:t>
            </a:r>
            <a:r>
              <a:rPr lang="en-US" i="1" dirty="0"/>
              <a:t>KAS for Visual and Performing Arts </a:t>
            </a:r>
            <a:r>
              <a:rPr lang="en-US" dirty="0"/>
              <a:t>will be covered in this section of the module. We will use this time to acquaint ourselves with the Table of Contents in the </a:t>
            </a:r>
            <a:r>
              <a:rPr lang="en-US" i="1" dirty="0"/>
              <a:t>KAS for Visual and Performing Arts.” </a:t>
            </a:r>
          </a:p>
          <a:p>
            <a:r>
              <a:rPr lang="en-US" dirty="0"/>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Table of Contents in the </a:t>
            </a:r>
            <a:r>
              <a:rPr lang="en-US" i="1" dirty="0"/>
              <a:t>KAS for Visual and Performing Arts.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238512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3683590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8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2169804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Invite participants to capture their response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52</a:t>
            </a:fld>
            <a:endParaRPr lang="en-US"/>
          </a:p>
        </p:txBody>
      </p:sp>
    </p:spTree>
    <p:extLst>
      <p:ext uri="{BB962C8B-B14F-4D97-AF65-F5344CB8AC3E}">
        <p14:creationId xmlns:p14="http://schemas.microsoft.com/office/powerpoint/2010/main" val="3656457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53</a:t>
            </a:fld>
            <a:endParaRPr lang="en-US"/>
          </a:p>
        </p:txBody>
      </p:sp>
    </p:spTree>
    <p:extLst>
      <p:ext uri="{BB962C8B-B14F-4D97-AF65-F5344CB8AC3E}">
        <p14:creationId xmlns:p14="http://schemas.microsoft.com/office/powerpoint/2010/main" val="1703046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Process order may vary - Explain: “A lesson or unit does not always have to be completed in the cycle order of Creating first, then performing and responding last. The natural flow of the artistic processes may begin with responding to the arts before creating by conceiving a new artistic idea or work and then performing or presenting the work. The cycle may also revisit one or more artistic process along the way. For example: responding, creating, responding, creating, performing, responding, creating, etc.”</a:t>
            </a:r>
          </a:p>
          <a:p>
            <a:endParaRPr lang="en-US"/>
          </a:p>
          <a:p>
            <a:r>
              <a:rPr lang="en-US"/>
              <a:t>Connecting is central – Explain: “The artistic process of connecting should be referenced throughout the cycle as a true connecting point. The process cycle should include Performing and Connecting, Creating and Connecting as well as Responding and Connecting.”</a:t>
            </a:r>
          </a:p>
        </p:txBody>
      </p:sp>
      <p:sp>
        <p:nvSpPr>
          <p:cNvPr id="4" name="Slide Number Placeholder 3"/>
          <p:cNvSpPr>
            <a:spLocks noGrp="1"/>
          </p:cNvSpPr>
          <p:nvPr>
            <p:ph type="sldNum" sz="quarter" idx="5"/>
          </p:nvPr>
        </p:nvSpPr>
        <p:spPr/>
        <p:txBody>
          <a:bodyPr/>
          <a:lstStyle/>
          <a:p>
            <a:fld id="{C1E2BC98-6EA0-4EE7-A97F-558F26662BCA}" type="slidenum">
              <a:rPr lang="en-US" smtClean="0"/>
              <a:t>54</a:t>
            </a:fld>
            <a:endParaRPr lang="en-US"/>
          </a:p>
        </p:txBody>
      </p:sp>
    </p:spTree>
    <p:extLst>
      <p:ext uri="{BB962C8B-B14F-4D97-AF65-F5344CB8AC3E}">
        <p14:creationId xmlns:p14="http://schemas.microsoft.com/office/powerpoint/2010/main" val="1909553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activity outlined on the slide.</a:t>
            </a:r>
          </a:p>
          <a:p>
            <a:r>
              <a:rPr lang="en-US"/>
              <a:t>Reference the table of contents in the </a:t>
            </a:r>
            <a:r>
              <a:rPr lang="en-US" i="1"/>
              <a:t>KAS for Visual and Performing Arts </a:t>
            </a:r>
            <a:r>
              <a:rPr lang="en-US" i="0"/>
              <a:t>to navigate to the chosen discipline for this reflection.</a:t>
            </a:r>
          </a:p>
          <a:p>
            <a:r>
              <a:rPr lang="en-US" i="0"/>
              <a:t>Instruct participants to choose one of the arts disciplines listed and click the hyperlink. It will give them access to a “force copy” of the activity.</a:t>
            </a:r>
          </a:p>
          <a:p>
            <a:r>
              <a:rPr lang="en-US" b="0" i="0"/>
              <a:t>- This activity is also available in the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55</a:t>
            </a:fld>
            <a:endParaRPr lang="en-US"/>
          </a:p>
        </p:txBody>
      </p:sp>
    </p:spTree>
    <p:extLst>
      <p:ext uri="{BB962C8B-B14F-4D97-AF65-F5344CB8AC3E}">
        <p14:creationId xmlns:p14="http://schemas.microsoft.com/office/powerpoint/2010/main" val="2797966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r>
              <a:rPr lang="en-US" b="0" i="0"/>
              <a:t>- Instruct participants to respond to the questions under the corresponding section of their note catcher for this session.</a:t>
            </a:r>
          </a:p>
          <a:p>
            <a:endParaRPr lang="en-US"/>
          </a:p>
          <a:p>
            <a:r>
              <a:rPr lang="en-US"/>
              <a:t>Differentiation: For participants who have not taught a cyclical lesson or may need more support, direct them back to slide 52 to choose a different arts discipline example. They will then be able to complete the questions outlined on this slide. </a:t>
            </a:r>
          </a:p>
        </p:txBody>
      </p:sp>
      <p:sp>
        <p:nvSpPr>
          <p:cNvPr id="4" name="Slide Number Placeholder 3"/>
          <p:cNvSpPr>
            <a:spLocks noGrp="1"/>
          </p:cNvSpPr>
          <p:nvPr>
            <p:ph type="sldNum" sz="quarter" idx="5"/>
          </p:nvPr>
        </p:nvSpPr>
        <p:spPr/>
        <p:txBody>
          <a:bodyPr/>
          <a:lstStyle/>
          <a:p>
            <a:fld id="{C1E2BC98-6EA0-4EE7-A97F-558F26662BCA}" type="slidenum">
              <a:rPr lang="en-US" smtClean="0"/>
              <a:t>56</a:t>
            </a:fld>
            <a:endParaRPr lang="en-US"/>
          </a:p>
        </p:txBody>
      </p:sp>
    </p:spTree>
    <p:extLst>
      <p:ext uri="{BB962C8B-B14F-4D97-AF65-F5344CB8AC3E}">
        <p14:creationId xmlns:p14="http://schemas.microsoft.com/office/powerpoint/2010/main" val="27481356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57</a:t>
            </a:fld>
            <a:endParaRPr lang="en-US"/>
          </a:p>
        </p:txBody>
      </p:sp>
    </p:spTree>
    <p:extLst>
      <p:ext uri="{BB962C8B-B14F-4D97-AF65-F5344CB8AC3E}">
        <p14:creationId xmlns:p14="http://schemas.microsoft.com/office/powerpoint/2010/main" val="3234588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58</a:t>
            </a:fld>
            <a:endParaRPr lang="en-US"/>
          </a:p>
        </p:txBody>
      </p:sp>
    </p:spTree>
    <p:extLst>
      <p:ext uri="{BB962C8B-B14F-4D97-AF65-F5344CB8AC3E}">
        <p14:creationId xmlns:p14="http://schemas.microsoft.com/office/powerpoint/2010/main" val="1226331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essential question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complete the reflection in the corresponding section of their note catcher for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59</a:t>
            </a:fld>
            <a:endParaRPr lang="en-US"/>
          </a:p>
        </p:txBody>
      </p:sp>
    </p:spTree>
    <p:extLst>
      <p:ext uri="{BB962C8B-B14F-4D97-AF65-F5344CB8AC3E}">
        <p14:creationId xmlns:p14="http://schemas.microsoft.com/office/powerpoint/2010/main" val="106166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a:t>
            </a:r>
            <a:endParaRPr lang="en-US" dirty="0">
              <a:cs typeface="Calibri"/>
            </a:endParaRPr>
          </a:p>
          <a:p>
            <a:r>
              <a:rPr lang="en-US" dirty="0"/>
              <a:t>Reference page 2 of the </a:t>
            </a:r>
            <a:r>
              <a:rPr lang="en-US" i="1" dirty="0"/>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notices/wonderings and reflections </a:t>
            </a:r>
            <a:br>
              <a:rPr lang="en-US" b="0" i="0"/>
            </a:br>
            <a:r>
              <a:rPr lang="en-US" b="0" i="0"/>
              <a:t>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66703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8C30-7125-8639-8B90-11F088785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64FF5-225B-2C8F-A9EB-68D8F3957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8A817-532A-203F-77AE-0B12CF96E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 and guide participants to access the feedback survey link. </a:t>
            </a:r>
          </a:p>
          <a:p>
            <a:r>
              <a:rPr lang="en-US" dirty="0">
                <a:solidFill>
                  <a:srgbClr val="FF0000"/>
                </a:solidFill>
              </a:rPr>
              <a:t>Link: https://forms.gle/6RKRAur1ZNbk8nu89 </a:t>
            </a: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attending and encourage them to complete Session A for an overview of the KAS for VPA architecture and Session C for a more in-depth look at the Anchor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participants can receive professional learning credit for the completion of the full module (sessions A, B, C).</a:t>
            </a:r>
          </a:p>
          <a:p>
            <a:endParaRPr lang="en-US" dirty="0"/>
          </a:p>
        </p:txBody>
      </p:sp>
      <p:sp>
        <p:nvSpPr>
          <p:cNvPr id="4" name="Slide Number Placeholder 3">
            <a:extLst>
              <a:ext uri="{FF2B5EF4-FFF2-40B4-BE49-F238E27FC236}">
                <a16:creationId xmlns:a16="http://schemas.microsoft.com/office/drawing/2014/main" id="{FCC39BD1-D92C-1CE2-7137-6997F7C0DF22}"/>
              </a:ext>
            </a:extLst>
          </p:cNvPr>
          <p:cNvSpPr>
            <a:spLocks noGrp="1"/>
          </p:cNvSpPr>
          <p:nvPr>
            <p:ph type="sldNum" sz="quarter" idx="5"/>
          </p:nvPr>
        </p:nvSpPr>
        <p:spPr/>
        <p:txBody>
          <a:bodyPr/>
          <a:lstStyle/>
          <a:p>
            <a:fld id="{C1E2BC98-6EA0-4EE7-A97F-558F26662BCA}" type="slidenum">
              <a:rPr lang="en-US" smtClean="0"/>
              <a:t>60</a:t>
            </a:fld>
            <a:endParaRPr lang="en-US"/>
          </a:p>
        </p:txBody>
      </p:sp>
    </p:spTree>
    <p:extLst>
      <p:ext uri="{BB962C8B-B14F-4D97-AF65-F5344CB8AC3E}">
        <p14:creationId xmlns:p14="http://schemas.microsoft.com/office/powerpoint/2010/main" val="185052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Officially welcome the participants. Introduce yourself (if necessary).</a:t>
            </a:r>
          </a:p>
          <a:p>
            <a:endParaRPr lang="en-US" dirty="0"/>
          </a:p>
          <a:p>
            <a:r>
              <a:rPr lang="en-US" dirty="0">
                <a:solidFill>
                  <a:srgbClr val="FF0000"/>
                </a:solidFill>
              </a:rPr>
              <a:t>Direct participants to the accompanying note catcher for this professional learning. </a:t>
            </a:r>
          </a:p>
          <a:p>
            <a:r>
              <a:rPr lang="en-US" dirty="0">
                <a:solidFill>
                  <a:srgbClr val="FF0000"/>
                </a:solidFill>
              </a:rPr>
              <a:t>Link: Pending</a:t>
            </a:r>
            <a:endParaRPr lang="en-US" dirty="0"/>
          </a:p>
          <a:p>
            <a:endParaRPr lang="en-US" dirty="0"/>
          </a:p>
          <a:p>
            <a:r>
              <a:rPr lang="en-US" dirty="0"/>
              <a:t>This module is intended to provide an introduction to the </a:t>
            </a:r>
            <a:r>
              <a:rPr lang="en-US" i="1" dirty="0"/>
              <a:t>KAS for Visual and Performing Arts </a:t>
            </a:r>
            <a:r>
              <a:rPr lang="en-US" dirty="0"/>
              <a:t>with a focus on the Anchor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Additional Information: </a:t>
            </a:r>
            <a:r>
              <a:rPr lang="en-US" dirty="0"/>
              <a:t>Facilitators wishing to explore the architecture of the document more deeply should access Section A: Understanding the Architecture and Components</a:t>
            </a:r>
          </a:p>
        </p:txBody>
      </p:sp>
      <p:sp>
        <p:nvSpPr>
          <p:cNvPr id="4" name="Slide Number Placeholder 3"/>
          <p:cNvSpPr>
            <a:spLocks noGrp="1"/>
          </p:cNvSpPr>
          <p:nvPr>
            <p:ph type="sldNum" sz="quarter" idx="5"/>
          </p:nvPr>
        </p:nvSpPr>
        <p:spPr/>
        <p:txBody>
          <a:bodyPr/>
          <a:lstStyle/>
          <a:p>
            <a:fld id="{C1E2BC98-6EA0-4EE7-A97F-558F26662BCA}" type="slidenum">
              <a:rPr lang="en-US" smtClean="0"/>
              <a:t>61</a:t>
            </a:fld>
            <a:endParaRPr lang="en-US"/>
          </a:p>
        </p:txBody>
      </p:sp>
    </p:spTree>
    <p:extLst>
      <p:ext uri="{BB962C8B-B14F-4D97-AF65-F5344CB8AC3E}">
        <p14:creationId xmlns:p14="http://schemas.microsoft.com/office/powerpoint/2010/main" val="31763373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 </a:t>
            </a:r>
          </a:p>
          <a:p>
            <a:endParaRPr lang="en-US"/>
          </a:p>
          <a:p>
            <a:r>
              <a:rPr lang="en-US"/>
              <a:t>After people are finished, ask: “Would you like to revise, edit or add any norms to the list?” If so, make changes on the slide; if not, move on to your discussion of the parking lot. </a:t>
            </a:r>
          </a:p>
          <a:p>
            <a:r>
              <a:rPr lang="en-US" sz="1200" kern="1200">
                <a:solidFill>
                  <a:schemeClr val="tx1"/>
                </a:solidFill>
                <a:latin typeface="+mn-lt"/>
                <a:ea typeface="+mn-ea"/>
                <a:cs typeface="+mn-cs"/>
              </a:rPr>
              <a:t>Additional Information: </a:t>
            </a:r>
            <a:r>
              <a:rPr lang="en-US" b="0"/>
              <a:t>If participants made changes to this slide in Section A or B, you will need to update this slide for their initial reading of the norms.</a:t>
            </a:r>
          </a:p>
          <a:p>
            <a:endParaRPr lang="en-US" b="1"/>
          </a:p>
          <a:p>
            <a:r>
              <a:rPr lang="en-US" b="0"/>
              <a:t>Explain: “I realize you may not want to pose every question to the whole group, or we may not have time in the session to get to every question. Therefore, I want us to have a place for those questions.” </a:t>
            </a:r>
          </a:p>
          <a:p>
            <a:endParaRPr lang="en-US" b="0"/>
          </a:p>
          <a:p>
            <a:r>
              <a:rPr lang="en-US" b="0"/>
              <a:t>Point out the location of the parking lot for questions. </a:t>
            </a:r>
          </a:p>
          <a:p>
            <a:r>
              <a:rPr lang="en-US" b="0"/>
              <a:t>For additional information on how to design the “parking lot” and address the questions, please see the note for the facilitator in Section A.</a:t>
            </a:r>
          </a:p>
        </p:txBody>
      </p:sp>
      <p:sp>
        <p:nvSpPr>
          <p:cNvPr id="4" name="Slide Number Placeholder 3"/>
          <p:cNvSpPr>
            <a:spLocks noGrp="1"/>
          </p:cNvSpPr>
          <p:nvPr>
            <p:ph type="sldNum" sz="quarter" idx="5"/>
          </p:nvPr>
        </p:nvSpPr>
        <p:spPr/>
        <p:txBody>
          <a:bodyPr/>
          <a:lstStyle/>
          <a:p>
            <a:fld id="{C1E2BC98-6EA0-4EE7-A97F-558F26662BCA}" type="slidenum">
              <a:rPr lang="en-US" smtClean="0"/>
              <a:t>62</a:t>
            </a:fld>
            <a:endParaRPr lang="en-US"/>
          </a:p>
        </p:txBody>
      </p:sp>
    </p:spTree>
    <p:extLst>
      <p:ext uri="{BB962C8B-B14F-4D97-AF65-F5344CB8AC3E}">
        <p14:creationId xmlns:p14="http://schemas.microsoft.com/office/powerpoint/2010/main" val="2567047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This module is intended to provide an introduction to the </a:t>
            </a:r>
            <a:r>
              <a:rPr lang="en-US" i="1" dirty="0"/>
              <a:t>KAS for Visual and Performing Arts</a:t>
            </a:r>
            <a:r>
              <a:rPr lang="en-US" dirty="0"/>
              <a:t>. In Sessions A &amp; B, we learned:</a:t>
            </a:r>
          </a:p>
          <a:p>
            <a:r>
              <a:rPr lang="en-US" dirty="0"/>
              <a:t>- the </a:t>
            </a:r>
            <a:r>
              <a:rPr lang="en-US" i="1" dirty="0"/>
              <a:t>Kentucky Academic Standards (KAS) for Visual and Performing Arts</a:t>
            </a:r>
            <a:r>
              <a:rPr lang="en-US" dirty="0"/>
              <a:t> depict what students must do and know to show proficiency in visual and performing arts.</a:t>
            </a:r>
          </a:p>
          <a:p>
            <a:r>
              <a:rPr lang="en-US" dirty="0"/>
              <a:t>- the importance of artistic literacy as the foundation of visual and performing arts.</a:t>
            </a:r>
          </a:p>
          <a:p>
            <a:r>
              <a:rPr lang="en-US" dirty="0"/>
              <a:t>- about the architecture and various components of the </a:t>
            </a:r>
            <a:r>
              <a:rPr lang="en-US" i="1" dirty="0"/>
              <a:t>KAS for Visual and Performing Arts.</a:t>
            </a:r>
            <a:endParaRPr lang="en-US" dirty="0"/>
          </a:p>
          <a:p>
            <a:pPr marL="171450" indent="-171450">
              <a:buFontTx/>
              <a:buChar char="-"/>
            </a:pPr>
            <a:r>
              <a:rPr lang="en-US" dirty="0"/>
              <a:t>the </a:t>
            </a:r>
            <a:r>
              <a:rPr lang="en-US" i="1" dirty="0"/>
              <a:t>KAS for Visual and Performing Arts </a:t>
            </a:r>
            <a:r>
              <a:rPr lang="en-US" dirty="0"/>
              <a:t>are composed of four artistic processes which are cyclical in nature.</a:t>
            </a:r>
          </a:p>
          <a:p>
            <a:pPr marL="171450" indent="-171450">
              <a:buFontTx/>
              <a:buChar char="-"/>
            </a:pPr>
            <a:endParaRPr lang="en-US" dirty="0"/>
          </a:p>
          <a:p>
            <a:pPr marL="0" indent="0">
              <a:buFontTx/>
              <a:buNone/>
            </a:pPr>
            <a:r>
              <a:rPr lang="en-US" dirty="0"/>
              <a:t>In Session C, we will build knowledge on the Anchor Standards as a unifying factor for the five arts disciplines.</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63</a:t>
            </a:fld>
            <a:endParaRPr lang="en-US"/>
          </a:p>
        </p:txBody>
      </p:sp>
    </p:spTree>
    <p:extLst>
      <p:ext uri="{BB962C8B-B14F-4D97-AF65-F5344CB8AC3E}">
        <p14:creationId xmlns:p14="http://schemas.microsoft.com/office/powerpoint/2010/main" val="1089250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“You will be able to answer the following question at the end of this section.” Refer to the question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64</a:t>
            </a:fld>
            <a:endParaRPr lang="en-US"/>
          </a:p>
        </p:txBody>
      </p:sp>
    </p:spTree>
    <p:extLst>
      <p:ext uri="{BB962C8B-B14F-4D97-AF65-F5344CB8AC3E}">
        <p14:creationId xmlns:p14="http://schemas.microsoft.com/office/powerpoint/2010/main" val="14394417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pages 8 - 9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1"/>
          </a:p>
        </p:txBody>
      </p:sp>
      <p:sp>
        <p:nvSpPr>
          <p:cNvPr id="4" name="Slide Number Placeholder 3"/>
          <p:cNvSpPr>
            <a:spLocks noGrp="1"/>
          </p:cNvSpPr>
          <p:nvPr>
            <p:ph type="sldNum" sz="quarter" idx="5"/>
          </p:nvPr>
        </p:nvSpPr>
        <p:spPr/>
        <p:txBody>
          <a:bodyPr/>
          <a:lstStyle/>
          <a:p>
            <a:fld id="{C1E2BC98-6EA0-4EE7-A97F-558F26662BCA}" type="slidenum">
              <a:rPr lang="en-US" smtClean="0"/>
              <a:t>65</a:t>
            </a:fld>
            <a:endParaRPr lang="en-US"/>
          </a:p>
        </p:txBody>
      </p:sp>
    </p:spTree>
    <p:extLst>
      <p:ext uri="{BB962C8B-B14F-4D97-AF65-F5344CB8AC3E}">
        <p14:creationId xmlns:p14="http://schemas.microsoft.com/office/powerpoint/2010/main" val="1324383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pages 9 &amp;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p:txBody>
      </p:sp>
      <p:sp>
        <p:nvSpPr>
          <p:cNvPr id="4" name="Slide Number Placeholder 3"/>
          <p:cNvSpPr>
            <a:spLocks noGrp="1"/>
          </p:cNvSpPr>
          <p:nvPr>
            <p:ph type="sldNum" sz="quarter" idx="5"/>
          </p:nvPr>
        </p:nvSpPr>
        <p:spPr/>
        <p:txBody>
          <a:bodyPr/>
          <a:lstStyle/>
          <a:p>
            <a:fld id="{C1E2BC98-6EA0-4EE7-A97F-558F26662BCA}" type="slidenum">
              <a:rPr lang="en-US" smtClean="0"/>
              <a:t>66</a:t>
            </a:fld>
            <a:endParaRPr lang="en-US"/>
          </a:p>
        </p:txBody>
      </p:sp>
    </p:spTree>
    <p:extLst>
      <p:ext uri="{BB962C8B-B14F-4D97-AF65-F5344CB8AC3E}">
        <p14:creationId xmlns:p14="http://schemas.microsoft.com/office/powerpoint/2010/main" val="23550633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-Invite participants to capture information from this slide in the designated space in their note catcher document. </a:t>
            </a:r>
          </a:p>
          <a:p>
            <a:endParaRPr lang="en-US" i="1"/>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67</a:t>
            </a:fld>
            <a:endParaRPr lang="en-US"/>
          </a:p>
        </p:txBody>
      </p:sp>
    </p:spTree>
    <p:extLst>
      <p:ext uri="{BB962C8B-B14F-4D97-AF65-F5344CB8AC3E}">
        <p14:creationId xmlns:p14="http://schemas.microsoft.com/office/powerpoint/2010/main" val="27247947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68</a:t>
            </a:fld>
            <a:endParaRPr lang="en-US"/>
          </a:p>
        </p:txBody>
      </p:sp>
    </p:spTree>
    <p:extLst>
      <p:ext uri="{BB962C8B-B14F-4D97-AF65-F5344CB8AC3E}">
        <p14:creationId xmlns:p14="http://schemas.microsoft.com/office/powerpoint/2010/main" val="3473255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69</a:t>
            </a:fld>
            <a:endParaRPr lang="en-US"/>
          </a:p>
        </p:txBody>
      </p:sp>
    </p:spTree>
    <p:extLst>
      <p:ext uri="{BB962C8B-B14F-4D97-AF65-F5344CB8AC3E}">
        <p14:creationId xmlns:p14="http://schemas.microsoft.com/office/powerpoint/2010/main" val="31659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5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8010304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10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70</a:t>
            </a:fld>
            <a:endParaRPr lang="en-US"/>
          </a:p>
        </p:txBody>
      </p:sp>
    </p:spTree>
    <p:extLst>
      <p:ext uri="{BB962C8B-B14F-4D97-AF65-F5344CB8AC3E}">
        <p14:creationId xmlns:p14="http://schemas.microsoft.com/office/powerpoint/2010/main" val="1559194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9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71</a:t>
            </a:fld>
            <a:endParaRPr lang="en-US"/>
          </a:p>
        </p:txBody>
      </p:sp>
    </p:spTree>
    <p:extLst>
      <p:ext uri="{BB962C8B-B14F-4D97-AF65-F5344CB8AC3E}">
        <p14:creationId xmlns:p14="http://schemas.microsoft.com/office/powerpoint/2010/main" val="21073312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72</a:t>
            </a:fld>
            <a:endParaRPr lang="en-US"/>
          </a:p>
        </p:txBody>
      </p:sp>
    </p:spTree>
    <p:extLst>
      <p:ext uri="{BB962C8B-B14F-4D97-AF65-F5344CB8AC3E}">
        <p14:creationId xmlns:p14="http://schemas.microsoft.com/office/powerpoint/2010/main" val="23160211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9 of the </a:t>
            </a:r>
            <a:r>
              <a:rPr lang="en-US" i="1"/>
              <a:t>KAS for Visual and Performing Arts.</a:t>
            </a:r>
          </a:p>
        </p:txBody>
      </p:sp>
      <p:sp>
        <p:nvSpPr>
          <p:cNvPr id="4" name="Slide Number Placeholder 3"/>
          <p:cNvSpPr>
            <a:spLocks noGrp="1"/>
          </p:cNvSpPr>
          <p:nvPr>
            <p:ph type="sldNum" sz="quarter" idx="5"/>
          </p:nvPr>
        </p:nvSpPr>
        <p:spPr/>
        <p:txBody>
          <a:bodyPr/>
          <a:lstStyle/>
          <a:p>
            <a:fld id="{C1E2BC98-6EA0-4EE7-A97F-558F26662BCA}" type="slidenum">
              <a:rPr lang="en-US" smtClean="0"/>
              <a:t>73</a:t>
            </a:fld>
            <a:endParaRPr lang="en-US"/>
          </a:p>
        </p:txBody>
      </p:sp>
    </p:spTree>
    <p:extLst>
      <p:ext uri="{BB962C8B-B14F-4D97-AF65-F5344CB8AC3E}">
        <p14:creationId xmlns:p14="http://schemas.microsoft.com/office/powerpoint/2010/main" val="4130051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“The anchor standard is indicated at the top of the standards layout within the foundational information box. The discipline-specific performance standards are listed by grade level or proficiency level within the standards language box”.</a:t>
            </a:r>
          </a:p>
        </p:txBody>
      </p:sp>
      <p:sp>
        <p:nvSpPr>
          <p:cNvPr id="4" name="Slide Number Placeholder 3"/>
          <p:cNvSpPr>
            <a:spLocks noGrp="1"/>
          </p:cNvSpPr>
          <p:nvPr>
            <p:ph type="sldNum" sz="quarter" idx="5"/>
          </p:nvPr>
        </p:nvSpPr>
        <p:spPr/>
        <p:txBody>
          <a:bodyPr/>
          <a:lstStyle/>
          <a:p>
            <a:fld id="{C1E2BC98-6EA0-4EE7-A97F-558F26662BCA}" type="slidenum">
              <a:rPr lang="en-US" smtClean="0"/>
              <a:t>74</a:t>
            </a:fld>
            <a:endParaRPr lang="en-US"/>
          </a:p>
        </p:txBody>
      </p:sp>
    </p:spTree>
    <p:extLst>
      <p:ext uri="{BB962C8B-B14F-4D97-AF65-F5344CB8AC3E}">
        <p14:creationId xmlns:p14="http://schemas.microsoft.com/office/powerpoint/2010/main" val="2364419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questions on the slide.</a:t>
            </a:r>
          </a:p>
          <a:p>
            <a:r>
              <a:rPr lang="en-US"/>
              <a:t>Reference the table of contents in the </a:t>
            </a:r>
            <a:r>
              <a:rPr lang="en-US" i="1"/>
              <a:t>KAS for Visual and Performing Arts </a:t>
            </a:r>
            <a:r>
              <a:rPr lang="en-US" i="0"/>
              <a:t>to navigate to the chosen discipline for this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respond to the questions under the corresponding section of their note catcher for this session.</a:t>
            </a:r>
          </a:p>
          <a:p>
            <a:endParaRPr lang="en-US" i="0"/>
          </a:p>
        </p:txBody>
      </p:sp>
      <p:sp>
        <p:nvSpPr>
          <p:cNvPr id="4" name="Slide Number Placeholder 3"/>
          <p:cNvSpPr>
            <a:spLocks noGrp="1"/>
          </p:cNvSpPr>
          <p:nvPr>
            <p:ph type="sldNum" sz="quarter" idx="5"/>
          </p:nvPr>
        </p:nvSpPr>
        <p:spPr/>
        <p:txBody>
          <a:bodyPr/>
          <a:lstStyle/>
          <a:p>
            <a:fld id="{C1E2BC98-6EA0-4EE7-A97F-558F26662BCA}" type="slidenum">
              <a:rPr lang="en-US" smtClean="0"/>
              <a:t>75</a:t>
            </a:fld>
            <a:endParaRPr lang="en-US"/>
          </a:p>
        </p:txBody>
      </p:sp>
    </p:spTree>
    <p:extLst>
      <p:ext uri="{BB962C8B-B14F-4D97-AF65-F5344CB8AC3E}">
        <p14:creationId xmlns:p14="http://schemas.microsoft.com/office/powerpoint/2010/main" val="12171200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p:txBody>
      </p:sp>
      <p:sp>
        <p:nvSpPr>
          <p:cNvPr id="4" name="Slide Number Placeholder 3"/>
          <p:cNvSpPr>
            <a:spLocks noGrp="1"/>
          </p:cNvSpPr>
          <p:nvPr>
            <p:ph type="sldNum" sz="quarter" idx="5"/>
          </p:nvPr>
        </p:nvSpPr>
        <p:spPr/>
        <p:txBody>
          <a:bodyPr/>
          <a:lstStyle/>
          <a:p>
            <a:fld id="{C1E2BC98-6EA0-4EE7-A97F-558F26662BCA}" type="slidenum">
              <a:rPr lang="en-US" smtClean="0"/>
              <a:t>76</a:t>
            </a:fld>
            <a:endParaRPr lang="en-US"/>
          </a:p>
        </p:txBody>
      </p:sp>
    </p:spTree>
    <p:extLst>
      <p:ext uri="{BB962C8B-B14F-4D97-AF65-F5344CB8AC3E}">
        <p14:creationId xmlns:p14="http://schemas.microsoft.com/office/powerpoint/2010/main" val="36122455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a:p>
            <a:r>
              <a:rPr lang="en-US"/>
              <a:t>Reference page 14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i="0"/>
          </a:p>
        </p:txBody>
      </p:sp>
      <p:sp>
        <p:nvSpPr>
          <p:cNvPr id="4" name="Slide Number Placeholder 3"/>
          <p:cNvSpPr>
            <a:spLocks noGrp="1"/>
          </p:cNvSpPr>
          <p:nvPr>
            <p:ph type="sldNum" sz="quarter" idx="5"/>
          </p:nvPr>
        </p:nvSpPr>
        <p:spPr/>
        <p:txBody>
          <a:bodyPr/>
          <a:lstStyle/>
          <a:p>
            <a:fld id="{C1E2BC98-6EA0-4EE7-A97F-558F26662BCA}" type="slidenum">
              <a:rPr lang="en-US" smtClean="0"/>
              <a:t>77</a:t>
            </a:fld>
            <a:endParaRPr lang="en-US"/>
          </a:p>
        </p:txBody>
      </p:sp>
    </p:spTree>
    <p:extLst>
      <p:ext uri="{BB962C8B-B14F-4D97-AF65-F5344CB8AC3E}">
        <p14:creationId xmlns:p14="http://schemas.microsoft.com/office/powerpoint/2010/main" val="29160245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1, 2, and 3 within the Artistic Process of Creating (blue). The chart is broken down by each of the five arts disciplines. The process components are the same for all grade level/proficiency levels within each of the arts disciplines. For Example, The Process Components for Music are Imagine for Anchor Standard 1, Develop for Anchor Standard 2 and Refine &amp; Present for Anchor Standard 3.” </a:t>
            </a:r>
          </a:p>
          <a:p>
            <a:endParaRPr lang="en-US"/>
          </a:p>
          <a:p>
            <a:r>
              <a:rPr lang="en-US" b="0"/>
              <a:t>Additional Information: </a:t>
            </a:r>
            <a:r>
              <a:rPr lang="en-US"/>
              <a:t>Music is the only discipline with multiple Process Components assigned to an Anchor Standard within the Artistic Processes of Creating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78</a:t>
            </a:fld>
            <a:endParaRPr lang="en-US"/>
          </a:p>
        </p:txBody>
      </p:sp>
    </p:spTree>
    <p:extLst>
      <p:ext uri="{BB962C8B-B14F-4D97-AF65-F5344CB8AC3E}">
        <p14:creationId xmlns:p14="http://schemas.microsoft.com/office/powerpoint/2010/main" val="1022569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4, 5, and 6 within the Artistic Process of Performing/Producing/Presenting (purple). The chart is broken down by each of the five arts disciplines. The process components are the same for all grade level/proficiency levels within each of the arts disciplines. For Example, The Process Components for Dance are Express for Anchor Standard 4, Embody for Anchor Standard 5 and Present for Anchor Standard 6.” </a:t>
            </a:r>
          </a:p>
          <a:p>
            <a:endParaRPr lang="en-US"/>
          </a:p>
          <a:p>
            <a:r>
              <a:rPr lang="en-US" b="0"/>
              <a:t>Additional Information: </a:t>
            </a:r>
            <a:r>
              <a:rPr lang="en-US"/>
              <a:t>Music is the only discipline with multiple Process Components assigned to an Anchor Standard within the Artistic Processes of Performing/Producing/Presenting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79</a:t>
            </a:fld>
            <a:endParaRPr lang="en-US"/>
          </a:p>
        </p:txBody>
      </p:sp>
    </p:spTree>
    <p:extLst>
      <p:ext uri="{BB962C8B-B14F-4D97-AF65-F5344CB8AC3E}">
        <p14:creationId xmlns:p14="http://schemas.microsoft.com/office/powerpoint/2010/main" val="366637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“How does the highlighted Writers’ Vision Statement example provided on the slide compare to what you recorded in your note catcher? What can you add or take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Possible examples of foundational beliefs are highlighted in the Writers’ Vision on this slide. Examples included: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Interdisciplinary connection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Student-focused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Explore the arts processes (creating, performing/producing/presenting, responding and connecting)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Soft Skills: Creativity, critical thinking, communication, collaboration, problem solving and investigating.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Content-specific professional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Equitable access to the 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High-quality arts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Equity in the 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agents now and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engagement, inclusivity and growth of all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“authentic, life-long connection to the arts as consumers, curators and creators.”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1863134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7, 8 and 9 within the Artistic Process of Responding (coral). The chart is broken down by each of the five arts disciplines. The process components are the same for all grade level/proficiency levels within each of the arts disciplines. For Example, The Process Components for Visual Arts are Perceive for Anchor Standard 7, Analyze for Anchor Standard 8 and Interpret for Anchor Standard 9.” </a:t>
            </a:r>
          </a:p>
          <a:p>
            <a:endParaRPr lang="en-US"/>
          </a:p>
          <a:p>
            <a:r>
              <a:rPr lang="en-US" b="0"/>
              <a:t>Additional Information: </a:t>
            </a:r>
            <a:r>
              <a:rPr lang="en-US"/>
              <a:t>Music is the only discipline with multiple Process Components assigned to an Anchor Standard within the Artistic Processes of Responding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80</a:t>
            </a:fld>
            <a:endParaRPr lang="en-US"/>
          </a:p>
        </p:txBody>
      </p:sp>
    </p:spTree>
    <p:extLst>
      <p:ext uri="{BB962C8B-B14F-4D97-AF65-F5344CB8AC3E}">
        <p14:creationId xmlns:p14="http://schemas.microsoft.com/office/powerpoint/2010/main" val="1312444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chart indicates the Process Components (action verbs) assigned to Anchor Standards 10 and 11 within the Artistic Process of Connecting. The chart is broken down by each of the five arts disciplines. The process components are the same for all grade level/proficiency levels within each of the arts disciplines. For Example, The Process Components for Theatre are Empathize for Anchor Standard 10 and Interrelate and Research for Anchor Standard 11.</a:t>
            </a:r>
          </a:p>
          <a:p>
            <a:endParaRPr lang="en-US"/>
          </a:p>
          <a:p>
            <a:r>
              <a:rPr lang="en-US"/>
              <a:t>Additional Information: Theatre is the only discipline with multiple Process Components assigned to an Anchor Standard within the Artistic Processes of Connecting which indicates multi-part performance standards with different focuses.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information from this slide in the designated space in their note catcher document. </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81</a:t>
            </a:fld>
            <a:endParaRPr lang="en-US"/>
          </a:p>
        </p:txBody>
      </p:sp>
    </p:spTree>
    <p:extLst>
      <p:ext uri="{BB962C8B-B14F-4D97-AF65-F5344CB8AC3E}">
        <p14:creationId xmlns:p14="http://schemas.microsoft.com/office/powerpoint/2010/main" val="1855768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title slide indicates the beginning of a new section and/or focus. </a:t>
            </a:r>
          </a:p>
        </p:txBody>
      </p:sp>
      <p:sp>
        <p:nvSpPr>
          <p:cNvPr id="4" name="Slide Number Placeholder 3"/>
          <p:cNvSpPr>
            <a:spLocks noGrp="1"/>
          </p:cNvSpPr>
          <p:nvPr>
            <p:ph type="sldNum" sz="quarter" idx="5"/>
          </p:nvPr>
        </p:nvSpPr>
        <p:spPr/>
        <p:txBody>
          <a:bodyPr/>
          <a:lstStyle/>
          <a:p>
            <a:fld id="{C1E2BC98-6EA0-4EE7-A97F-558F26662BCA}" type="slidenum">
              <a:rPr lang="en-US" smtClean="0"/>
              <a:t>82</a:t>
            </a:fld>
            <a:endParaRPr lang="en-US"/>
          </a:p>
        </p:txBody>
      </p:sp>
    </p:spTree>
    <p:extLst>
      <p:ext uri="{BB962C8B-B14F-4D97-AF65-F5344CB8AC3E}">
        <p14:creationId xmlns:p14="http://schemas.microsoft.com/office/powerpoint/2010/main" val="6055950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83</a:t>
            </a:fld>
            <a:endParaRPr lang="en-US"/>
          </a:p>
        </p:txBody>
      </p:sp>
    </p:spTree>
    <p:extLst>
      <p:ext uri="{BB962C8B-B14F-4D97-AF65-F5344CB8AC3E}">
        <p14:creationId xmlns:p14="http://schemas.microsoft.com/office/powerpoint/2010/main" val="13022295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question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add their reflection under the corresponding section of their note catcher for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84</a:t>
            </a:fld>
            <a:endParaRPr lang="en-US"/>
          </a:p>
        </p:txBody>
      </p:sp>
    </p:spTree>
    <p:extLst>
      <p:ext uri="{BB962C8B-B14F-4D97-AF65-F5344CB8AC3E}">
        <p14:creationId xmlns:p14="http://schemas.microsoft.com/office/powerpoint/2010/main" val="42248669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BCAC-5D03-3C6E-D3C9-2B3AE86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89C7D-A23C-1CB8-43F7-F14A62585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0F809-DCFB-7B7D-540B-1171204805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r>
              <a:rPr lang="en-US" dirty="0"/>
              <a:t>Review the information on the slide and guide participants to access the feedback survey link. </a:t>
            </a:r>
          </a:p>
          <a:p>
            <a:r>
              <a:rPr lang="en-US" dirty="0">
                <a:solidFill>
                  <a:srgbClr val="FF0000"/>
                </a:solidFill>
              </a:rPr>
              <a:t>Link: https://forms.gle/6RKRAur1ZNbk8nu89 </a:t>
            </a: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attending and encourage them to complete Session A for an overview of the KAS for VPA architecture and Session C for a more in-depth look at the Anchor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participants can receive professional learning credit for the completion of the full module (sessions A, B, C).</a:t>
            </a:r>
          </a:p>
          <a:p>
            <a:endParaRPr lang="en-US" dirty="0"/>
          </a:p>
        </p:txBody>
      </p:sp>
      <p:sp>
        <p:nvSpPr>
          <p:cNvPr id="4" name="Slide Number Placeholder 3">
            <a:extLst>
              <a:ext uri="{FF2B5EF4-FFF2-40B4-BE49-F238E27FC236}">
                <a16:creationId xmlns:a16="http://schemas.microsoft.com/office/drawing/2014/main" id="{028ADC58-C442-7808-7EEF-AF135CEBF72A}"/>
              </a:ext>
            </a:extLst>
          </p:cNvPr>
          <p:cNvSpPr>
            <a:spLocks noGrp="1"/>
          </p:cNvSpPr>
          <p:nvPr>
            <p:ph type="sldNum" sz="quarter" idx="5"/>
          </p:nvPr>
        </p:nvSpPr>
        <p:spPr/>
        <p:txBody>
          <a:bodyPr/>
          <a:lstStyle/>
          <a:p>
            <a:fld id="{C1E2BC98-6EA0-4EE7-A97F-558F26662BCA}" type="slidenum">
              <a:rPr lang="en-US" smtClean="0"/>
              <a:t>85</a:t>
            </a:fld>
            <a:endParaRPr lang="en-US"/>
          </a:p>
        </p:txBody>
      </p:sp>
    </p:spTree>
    <p:extLst>
      <p:ext uri="{BB962C8B-B14F-4D97-AF65-F5344CB8AC3E}">
        <p14:creationId xmlns:p14="http://schemas.microsoft.com/office/powerpoint/2010/main" val="24464964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questions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Instruct participants to add their reflections under the corresponding section of their note catcher for this session.</a:t>
            </a:r>
          </a:p>
        </p:txBody>
      </p:sp>
      <p:sp>
        <p:nvSpPr>
          <p:cNvPr id="4" name="Slide Number Placeholder 3"/>
          <p:cNvSpPr>
            <a:spLocks noGrp="1"/>
          </p:cNvSpPr>
          <p:nvPr>
            <p:ph type="sldNum" sz="quarter" idx="5"/>
          </p:nvPr>
        </p:nvSpPr>
        <p:spPr/>
        <p:txBody>
          <a:bodyPr/>
          <a:lstStyle/>
          <a:p>
            <a:fld id="{C1E2BC98-6EA0-4EE7-A97F-558F26662BCA}" type="slidenum">
              <a:rPr lang="en-US" smtClean="0"/>
              <a:t>86</a:t>
            </a:fld>
            <a:endParaRPr lang="en-US"/>
          </a:p>
        </p:txBody>
      </p:sp>
    </p:spTree>
    <p:extLst>
      <p:ext uri="{BB962C8B-B14F-4D97-AF65-F5344CB8AC3E}">
        <p14:creationId xmlns:p14="http://schemas.microsoft.com/office/powerpoint/2010/main" val="519546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information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attending and encourage them to access the link to receive professional learning credit for the completion of the full module (sessions A, B, C).</a:t>
            </a:r>
          </a:p>
          <a:p>
            <a:r>
              <a:rPr lang="en-US" dirty="0">
                <a:solidFill>
                  <a:srgbClr val="FF0000"/>
                </a:solidFill>
              </a:rPr>
              <a:t>Link: https://forms.gle/6RKRAur1ZNbk8nu89</a:t>
            </a:r>
          </a:p>
          <a:p>
            <a:r>
              <a:rPr lang="en-US"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87</a:t>
            </a:fld>
            <a:endParaRPr lang="en-US"/>
          </a:p>
        </p:txBody>
      </p:sp>
    </p:spTree>
    <p:extLst>
      <p:ext uri="{BB962C8B-B14F-4D97-AF65-F5344CB8AC3E}">
        <p14:creationId xmlns:p14="http://schemas.microsoft.com/office/powerpoint/2010/main" val="28269565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A038D-C8D2-05EE-41BA-016FBF06F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FB3B5-6B62-551E-88DA-2C149FC84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D31CB-AE7F-67D1-3699-164C74274D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Officially welcome the participants. Introduce yourself (if necessary).</a:t>
            </a:r>
          </a:p>
          <a:p>
            <a:endParaRPr lang="en-US"/>
          </a:p>
          <a:p>
            <a:r>
              <a:rPr lang="en-US"/>
              <a:t>This module is intended to provide an introduction to the </a:t>
            </a:r>
            <a:r>
              <a:rPr lang="en-US" i="1"/>
              <a:t>KAS for Visual and Performing Arts </a:t>
            </a:r>
            <a:r>
              <a:rPr lang="en-US"/>
              <a:t>with a focus on the Artistic Processes.</a:t>
            </a:r>
          </a:p>
        </p:txBody>
      </p:sp>
      <p:sp>
        <p:nvSpPr>
          <p:cNvPr id="4" name="Slide Number Placeholder 3">
            <a:extLst>
              <a:ext uri="{FF2B5EF4-FFF2-40B4-BE49-F238E27FC236}">
                <a16:creationId xmlns:a16="http://schemas.microsoft.com/office/drawing/2014/main" id="{8168A970-42B1-254F-A7AC-ADC51913F8DE}"/>
              </a:ext>
            </a:extLst>
          </p:cNvPr>
          <p:cNvSpPr>
            <a:spLocks noGrp="1"/>
          </p:cNvSpPr>
          <p:nvPr>
            <p:ph type="sldNum" sz="quarter" idx="5"/>
          </p:nvPr>
        </p:nvSpPr>
        <p:spPr/>
        <p:txBody>
          <a:bodyPr/>
          <a:lstStyle/>
          <a:p>
            <a:fld id="{C1E2BC98-6EA0-4EE7-A97F-558F26662BCA}" type="slidenum">
              <a:rPr lang="en-US" smtClean="0"/>
              <a:t>88</a:t>
            </a:fld>
            <a:endParaRPr lang="en-US"/>
          </a:p>
        </p:txBody>
      </p:sp>
    </p:spTree>
    <p:extLst>
      <p:ext uri="{BB962C8B-B14F-4D97-AF65-F5344CB8AC3E}">
        <p14:creationId xmlns:p14="http://schemas.microsoft.com/office/powerpoint/2010/main" val="22361989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ECEB-E5C8-766A-66E4-9FEE49FFE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844DD-1375-BB05-D86F-E787FAE80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E53B9-EF09-3412-001D-97AD3A93AD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“Group norms can help to create a safe space where participants feel comfortable sharing their ideas and experiences. Take a moment to read the norms.” </a:t>
            </a:r>
          </a:p>
          <a:p>
            <a:endParaRPr lang="en-US"/>
          </a:p>
          <a:p>
            <a:r>
              <a:rPr lang="en-US"/>
              <a:t>After people are finished, ask: “Would you like to revise, edit or add any norms to the list?” If so, make changes on the slide; if not, move on to your discussion of the parking lot. </a:t>
            </a:r>
          </a:p>
          <a:p>
            <a:endParaRPr lang="en-US" b="0"/>
          </a:p>
          <a:p>
            <a:r>
              <a:rPr lang="en-US" b="0"/>
              <a:t>Additional Information: If participants made changes to this slide in Section A, you will need to update this slide for their initial reading of the norms.</a:t>
            </a:r>
          </a:p>
          <a:p>
            <a:endParaRPr lang="en-US" b="1"/>
          </a:p>
          <a:p>
            <a:r>
              <a:rPr lang="en-US" b="0"/>
              <a:t>Explain: “I realize you may not want to pose every question to the whole group, or we may not have time in the session to get to every question. Therefore, I want us to have a place for those questions.”</a:t>
            </a:r>
          </a:p>
          <a:p>
            <a:endParaRPr lang="en-US" b="0"/>
          </a:p>
          <a:p>
            <a:r>
              <a:rPr lang="en-US" b="0"/>
              <a:t>Point out the location of the parking lot for questions. </a:t>
            </a:r>
          </a:p>
          <a:p>
            <a:r>
              <a:rPr lang="en-US" b="0"/>
              <a:t>For additional information on how to design the “parking lot” and address the questions, please see the note for the facilitator in Section A.</a:t>
            </a:r>
          </a:p>
        </p:txBody>
      </p:sp>
      <p:sp>
        <p:nvSpPr>
          <p:cNvPr id="4" name="Slide Number Placeholder 3">
            <a:extLst>
              <a:ext uri="{FF2B5EF4-FFF2-40B4-BE49-F238E27FC236}">
                <a16:creationId xmlns:a16="http://schemas.microsoft.com/office/drawing/2014/main" id="{59A3854C-ABAE-6A91-3F9D-72E7D38F967A}"/>
              </a:ext>
            </a:extLst>
          </p:cNvPr>
          <p:cNvSpPr>
            <a:spLocks noGrp="1"/>
          </p:cNvSpPr>
          <p:nvPr>
            <p:ph type="sldNum" sz="quarter" idx="5"/>
          </p:nvPr>
        </p:nvSpPr>
        <p:spPr/>
        <p:txBody>
          <a:bodyPr/>
          <a:lstStyle/>
          <a:p>
            <a:fld id="{C1E2BC98-6EA0-4EE7-A97F-558F26662BCA}" type="slidenum">
              <a:rPr lang="en-US" smtClean="0"/>
              <a:t>89</a:t>
            </a:fld>
            <a:endParaRPr lang="en-US"/>
          </a:p>
        </p:txBody>
      </p:sp>
    </p:spTree>
    <p:extLst>
      <p:ext uri="{BB962C8B-B14F-4D97-AF65-F5344CB8AC3E}">
        <p14:creationId xmlns:p14="http://schemas.microsoft.com/office/powerpoint/2010/main" val="271132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 </a:t>
            </a:r>
          </a:p>
          <a:p>
            <a:r>
              <a:rPr lang="en-US"/>
              <a:t>Review the information on the slide.</a:t>
            </a:r>
          </a:p>
          <a:p>
            <a:r>
              <a:rPr lang="en-US"/>
              <a:t>Reference page 5 of the </a:t>
            </a:r>
            <a:r>
              <a:rPr lang="en-US" i="1"/>
              <a:t>KAS for Visual and Performing 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 Invite participants to capture their reflection from this slide in the designated space in their note catcher document. </a:t>
            </a:r>
          </a:p>
          <a:p>
            <a:endParaRPr lang="en-US" b="1"/>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8284488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D8EFA-9D84-F2EA-3809-7235E0B1C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6B68A-D03A-533E-6E0D-EBC0DF17D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D9343-8EFE-D15C-78D7-71C0BE1568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This module is intended to provide an overview of the standards review and revision process in Kentucky according to KRS 158.6453.</a:t>
            </a:r>
          </a:p>
        </p:txBody>
      </p:sp>
      <p:sp>
        <p:nvSpPr>
          <p:cNvPr id="4" name="Slide Number Placeholder 3">
            <a:extLst>
              <a:ext uri="{FF2B5EF4-FFF2-40B4-BE49-F238E27FC236}">
                <a16:creationId xmlns:a16="http://schemas.microsoft.com/office/drawing/2014/main" id="{387CCFC4-D4DC-7220-A8A6-A46D7248A117}"/>
              </a:ext>
            </a:extLst>
          </p:cNvPr>
          <p:cNvSpPr>
            <a:spLocks noGrp="1"/>
          </p:cNvSpPr>
          <p:nvPr>
            <p:ph type="sldNum" sz="quarter" idx="5"/>
          </p:nvPr>
        </p:nvSpPr>
        <p:spPr/>
        <p:txBody>
          <a:bodyPr/>
          <a:lstStyle/>
          <a:p>
            <a:fld id="{C1E2BC98-6EA0-4EE7-A97F-558F26662BCA}" type="slidenum">
              <a:rPr lang="en-US" smtClean="0"/>
              <a:t>90</a:t>
            </a:fld>
            <a:endParaRPr lang="en-US"/>
          </a:p>
        </p:txBody>
      </p:sp>
    </p:spTree>
    <p:extLst>
      <p:ext uri="{BB962C8B-B14F-4D97-AF65-F5344CB8AC3E}">
        <p14:creationId xmlns:p14="http://schemas.microsoft.com/office/powerpoint/2010/main" val="31339079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Explain: “The process of standards review and revision is governed by the Kentucky Revised Statute outlined on the slide.” Review the information on the slide.</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91</a:t>
            </a:fld>
            <a:endParaRPr lang="en-US"/>
          </a:p>
        </p:txBody>
      </p:sp>
    </p:spTree>
    <p:extLst>
      <p:ext uri="{BB962C8B-B14F-4D97-AF65-F5344CB8AC3E}">
        <p14:creationId xmlns:p14="http://schemas.microsoft.com/office/powerpoint/2010/main" val="461925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92</a:t>
            </a:fld>
            <a:endParaRPr lang="en-US"/>
          </a:p>
        </p:txBody>
      </p:sp>
    </p:spTree>
    <p:extLst>
      <p:ext uri="{BB962C8B-B14F-4D97-AF65-F5344CB8AC3E}">
        <p14:creationId xmlns:p14="http://schemas.microsoft.com/office/powerpoint/2010/main" val="134347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 </a:t>
            </a:r>
          </a:p>
          <a:p>
            <a:r>
              <a:rPr lang="en-US"/>
              <a:t>Review the information on the slide.</a:t>
            </a:r>
          </a:p>
        </p:txBody>
      </p:sp>
      <p:sp>
        <p:nvSpPr>
          <p:cNvPr id="4" name="Slide Number Placeholder 3"/>
          <p:cNvSpPr>
            <a:spLocks noGrp="1"/>
          </p:cNvSpPr>
          <p:nvPr>
            <p:ph type="sldNum" sz="quarter" idx="5"/>
          </p:nvPr>
        </p:nvSpPr>
        <p:spPr/>
        <p:txBody>
          <a:bodyPr/>
          <a:lstStyle/>
          <a:p>
            <a:fld id="{C1E2BC98-6EA0-4EE7-A97F-558F26662BCA}" type="slidenum">
              <a:rPr lang="en-US" smtClean="0"/>
              <a:t>93</a:t>
            </a:fld>
            <a:endParaRPr lang="en-US"/>
          </a:p>
        </p:txBody>
      </p:sp>
    </p:spTree>
    <p:extLst>
      <p:ext uri="{BB962C8B-B14F-4D97-AF65-F5344CB8AC3E}">
        <p14:creationId xmlns:p14="http://schemas.microsoft.com/office/powerpoint/2010/main" val="40154131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latin typeface="+mn-lt"/>
              </a:rPr>
              <a:t>Facilitator Note: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a:latin typeface="+mn-lt"/>
              </a:rPr>
              <a:t>Review the information on the slide.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a:solidFill>
                  <a:srgbClr val="000000"/>
                </a:solidFill>
                <a:effectLst/>
                <a:highlight>
                  <a:srgbClr val="F5F5F5"/>
                </a:highlight>
                <a:latin typeface="+mn-lt"/>
              </a:rPr>
              <a:t>Explain:</a:t>
            </a:r>
          </a:p>
          <a:p>
            <a:pPr algn="l" rtl="0" fontAlgn="base"/>
            <a:r>
              <a:rPr lang="en-US" sz="1200" b="0" i="0" u="none" strike="noStrike">
                <a:solidFill>
                  <a:srgbClr val="000000"/>
                </a:solidFill>
                <a:effectLst/>
                <a:highlight>
                  <a:srgbClr val="F5F5F5"/>
                </a:highlight>
                <a:latin typeface="+mn-lt"/>
              </a:rPr>
              <a:t>“The committee found 4 main needs reflected in the first round of public feedback, </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Clarity in language (specific to the discipline)</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A need for a coherent vertical progression of developmentally appropriate skills,</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A desire for alignment with research based artistic processes for arts education and </a:t>
            </a:r>
            <a:r>
              <a:rPr lang="en-US" sz="1200" b="0" i="0">
                <a:solidFill>
                  <a:srgbClr val="444444"/>
                </a:solidFill>
                <a:effectLst/>
                <a:highlight>
                  <a:srgbClr val="F5F5F5"/>
                </a:highlight>
                <a:latin typeface="+mn-lt"/>
              </a:rPr>
              <a:t>​</a:t>
            </a:r>
          </a:p>
          <a:p>
            <a:pPr algn="l" rtl="0" fontAlgn="base">
              <a:buFont typeface="+mj-lt"/>
              <a:buAutoNum type="arabicPeriod"/>
            </a:pPr>
            <a:r>
              <a:rPr lang="en-US" sz="1200" b="0" i="0" u="none" strike="noStrike">
                <a:solidFill>
                  <a:srgbClr val="000000"/>
                </a:solidFill>
                <a:effectLst/>
                <a:highlight>
                  <a:srgbClr val="F5F5F5"/>
                </a:highlight>
                <a:latin typeface="+mn-lt"/>
              </a:rPr>
              <a:t>Providing clarity for new teachers while allowing for teacher autonomy. </a:t>
            </a:r>
            <a:r>
              <a:rPr lang="en-US" sz="1200" b="0" i="0">
                <a:solidFill>
                  <a:srgbClr val="444444"/>
                </a:solidFill>
                <a:effectLst/>
                <a:highlight>
                  <a:srgbClr val="F5F5F5"/>
                </a:highlight>
                <a:latin typeface="+mn-lt"/>
              </a:rPr>
              <a:t>​</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b="0" i="0" u="none" strike="noStrike">
              <a:solidFill>
                <a:srgbClr val="444444"/>
              </a:solidFill>
              <a:effectLst/>
              <a:highlight>
                <a:srgbClr val="F5F5F5"/>
              </a:highlight>
              <a:latin typeface="+mn-lt"/>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b="0" i="0" u="none" strike="noStrike">
                <a:solidFill>
                  <a:srgbClr val="444444"/>
                </a:solidFill>
                <a:effectLst/>
                <a:highlight>
                  <a:srgbClr val="F5F5F5"/>
                </a:highlight>
                <a:latin typeface="+mn-lt"/>
              </a:rPr>
              <a:t>“</a:t>
            </a:r>
            <a:r>
              <a:rPr lang="en-US" sz="1200" b="0" i="0" u="none" strike="noStrike">
                <a:solidFill>
                  <a:srgbClr val="000000"/>
                </a:solidFill>
                <a:effectLst/>
                <a:highlight>
                  <a:srgbClr val="F5F5F5"/>
                </a:highlight>
                <a:latin typeface="+mn-lt"/>
              </a:rPr>
              <a:t>The committee developed a Writer's Vision based on three themes: Destination, Purpose and Values. These themes guided their work throughout the process with a focus on equity and support, clarity and consistency, creativity and growth.”</a:t>
            </a:r>
          </a:p>
          <a:p>
            <a:pPr algn="l" rtl="0" fontAlgn="base">
              <a:buFont typeface="+mj-lt"/>
              <a:buAutoNum type="arabicPeriod"/>
            </a:pPr>
            <a:endParaRPr lang="en-US" sz="1200" b="0" i="0">
              <a:solidFill>
                <a:srgbClr val="444444"/>
              </a:solidFill>
              <a:effectLst/>
              <a:highlight>
                <a:srgbClr val="F5F5F5"/>
              </a:highlight>
              <a:latin typeface="+mn-lt"/>
            </a:endParaRPr>
          </a:p>
          <a:p>
            <a:pPr algn="l" rtl="0" fontAlgn="base"/>
            <a:r>
              <a:rPr lang="en-US" sz="1200" b="0" i="0">
                <a:solidFill>
                  <a:srgbClr val="444444"/>
                </a:solidFill>
                <a:effectLst/>
                <a:highlight>
                  <a:srgbClr val="F5F5F5"/>
                </a:highlight>
                <a:latin typeface="+mn-lt"/>
              </a:rPr>
              <a:t>​</a:t>
            </a:r>
          </a:p>
          <a:p>
            <a:pPr algn="l" rtl="0" fontAlgn="base"/>
            <a:endParaRPr lang="en-US" sz="1200" b="0" i="0" u="none" strike="noStrike">
              <a:solidFill>
                <a:srgbClr val="000000"/>
              </a:solidFill>
              <a:effectLst/>
              <a:highlight>
                <a:srgbClr val="F5F5F5"/>
              </a:highlight>
              <a:latin typeface="+mn-lt"/>
            </a:endParaRPr>
          </a:p>
          <a:p>
            <a:pPr algn="l" rtl="0" fontAlgn="base"/>
            <a:endParaRPr lang="en-US" b="0" i="0">
              <a:solidFill>
                <a:srgbClr val="444444"/>
              </a:solidFill>
              <a:effectLst/>
              <a:highlight>
                <a:srgbClr val="F5F5F5"/>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94</a:t>
            </a:fld>
            <a:endParaRPr lang="en-US"/>
          </a:p>
        </p:txBody>
      </p:sp>
    </p:spTree>
    <p:extLst>
      <p:ext uri="{BB962C8B-B14F-4D97-AF65-F5344CB8AC3E}">
        <p14:creationId xmlns:p14="http://schemas.microsoft.com/office/powerpoint/2010/main" val="3003454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3/28/2025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0665107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54206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26574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18433892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26782485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016766" y="6309650"/>
            <a:ext cx="683339" cy="365125"/>
          </a:xfrm>
          <a:prstGeom prst="rect">
            <a:avLst/>
          </a:prstGeom>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1800584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67320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9031806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61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57629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8840479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7903707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3/28/2025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6597643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3/28/2025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40814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3/28/2025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Isosceles Triangle 5">
            <a:extLst>
              <a:ext uri="{FF2B5EF4-FFF2-40B4-BE49-F238E27FC236}">
                <a16:creationId xmlns:a16="http://schemas.microsoft.com/office/drawing/2014/main" id="{C79EC1CE-8AC1-9FB3-B225-EED0BA48A81D}"/>
              </a:ext>
            </a:extLst>
          </p:cNvPr>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12362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28" r:id="rId14"/>
    <p:sldLayoutId id="2147483726" r:id="rId15"/>
    <p:sldLayoutId id="2147483731" r:id="rId16"/>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ocs.google.com/document/d/1GtZDxPkCnYwOT7Eg8O1mm0N7mcYIKt71JCDtn-XsK-E/copy" TargetMode="External"/><Relationship Id="rId7" Type="http://schemas.openxmlformats.org/officeDocument/2006/relationships/hyperlink" Target="https://docs.google.com/document/d/1ae2jUg722puVC4j8KJ3p1fyXRZJ3CVYOXLMgRDECZrc/copy"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hyperlink" Target="https://docs.google.com/document/d/17KHQm__ryxxkzYpMRcD5TzP40nOTHPctDzwFpJsiQt0/copy" TargetMode="External"/><Relationship Id="rId5" Type="http://schemas.openxmlformats.org/officeDocument/2006/relationships/hyperlink" Target="https://docs.google.com/document/d/1jMIhdHw2ycgaW1-F8qEr0MD42GWLIJRTE4zAkXBnpy8/copy" TargetMode="External"/><Relationship Id="rId10" Type="http://schemas.openxmlformats.org/officeDocument/2006/relationships/image" Target="../media/image7.png"/><Relationship Id="rId4" Type="http://schemas.openxmlformats.org/officeDocument/2006/relationships/hyperlink" Target="https://docs.google.com/document/d/1tFwWfMpCKb0Gu0U4lYI9gOBcHNna-sHsY2AGGRyIbzU/copy" TargetMode="External"/><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Visual_and_Performing_Arts.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hyperlink" Target="https://kystandards.org/standards-resources/vp-arts-resources/"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528" y="1041400"/>
            <a:ext cx="9144000" cy="2387600"/>
          </a:xfrm>
        </p:spPr>
        <p:txBody>
          <a:bodyPr anchor="b">
            <a:normAutofit fontScale="90000"/>
          </a:bodyPr>
          <a:lstStyle/>
          <a:p>
            <a:r>
              <a:rPr lang="en-US" sz="5100" dirty="0">
                <a:solidFill>
                  <a:schemeClr val="tx1"/>
                </a:solidFill>
              </a:rPr>
              <a:t>Getting to Know the </a:t>
            </a:r>
            <a:br>
              <a:rPr lang="en-US" sz="5100" dirty="0">
                <a:solidFill>
                  <a:schemeClr val="tx1"/>
                </a:solidFill>
              </a:rPr>
            </a:br>
            <a:r>
              <a:rPr lang="en-US" sz="5100" i="1" dirty="0">
                <a:solidFill>
                  <a:schemeClr val="tx1"/>
                </a:solidFill>
              </a:rPr>
              <a:t>Kentucky Academic Standards </a:t>
            </a:r>
            <a:br>
              <a:rPr lang="en-US" sz="5100" i="1" dirty="0">
                <a:solidFill>
                  <a:schemeClr val="tx1"/>
                </a:solidFill>
              </a:rPr>
            </a:br>
            <a:r>
              <a:rPr lang="en-US" sz="5100" i="1" dirty="0">
                <a:solidFill>
                  <a:schemeClr val="tx1"/>
                </a:solidFill>
              </a:rPr>
              <a:t>for Visual and Performing Arts</a:t>
            </a:r>
            <a:r>
              <a:rPr lang="en-US" sz="5100" dirty="0">
                <a:solidFill>
                  <a:schemeClr val="tx1"/>
                </a:solidFill>
              </a:rPr>
              <a:t>:</a:t>
            </a:r>
            <a:br>
              <a:rPr lang="en-US" sz="5100" dirty="0">
                <a:solidFill>
                  <a:schemeClr val="tx1"/>
                </a:solidFill>
              </a:rPr>
            </a:br>
            <a:r>
              <a:rPr lang="en-US" sz="5100" dirty="0">
                <a:solidFill>
                  <a:schemeClr val="tx1"/>
                </a:solidFill>
              </a:rPr>
              <a:t>Session A</a:t>
            </a:r>
          </a:p>
        </p:txBody>
      </p:sp>
      <p:sp>
        <p:nvSpPr>
          <p:cNvPr id="3" name="Text Placeholder 2"/>
          <p:cNvSpPr>
            <a:spLocks noGrp="1"/>
          </p:cNvSpPr>
          <p:nvPr>
            <p:ph type="subTitle" idx="1"/>
          </p:nvPr>
        </p:nvSpPr>
        <p:spPr>
          <a:xfrm>
            <a:off x="3297911" y="3429000"/>
            <a:ext cx="7657234" cy="1655762"/>
          </a:xfrm>
        </p:spPr>
        <p:txBody>
          <a:bodyPr>
            <a:normAutofit/>
          </a:bodyPr>
          <a:lstStyle/>
          <a:p>
            <a:r>
              <a:rPr lang="en-US" sz="4000" b="1" dirty="0"/>
              <a:t>Understanding the Architecture and Components</a:t>
            </a:r>
          </a:p>
        </p:txBody>
      </p:sp>
      <p:pic>
        <p:nvPicPr>
          <p:cNvPr id="5" name="Picture 4">
            <a:extLst>
              <a:ext uri="{FF2B5EF4-FFF2-40B4-BE49-F238E27FC236}">
                <a16:creationId xmlns:a16="http://schemas.microsoft.com/office/drawing/2014/main" id="{0D359679-56F6-ECB5-06A5-863DA11962A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716" y="5667650"/>
            <a:ext cx="725764" cy="725764"/>
          </a:xfrm>
          <a:prstGeom prst="rect">
            <a:avLst/>
          </a:prstGeom>
        </p:spPr>
      </p:pic>
    </p:spTree>
    <p:extLst>
      <p:ext uri="{BB962C8B-B14F-4D97-AF65-F5344CB8AC3E}">
        <p14:creationId xmlns:p14="http://schemas.microsoft.com/office/powerpoint/2010/main" val="270818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A597-BDBA-44D7-9536-852CDD2428A2}"/>
              </a:ext>
            </a:extLst>
          </p:cNvPr>
          <p:cNvSpPr>
            <a:spLocks noGrp="1"/>
          </p:cNvSpPr>
          <p:nvPr>
            <p:ph type="title"/>
          </p:nvPr>
        </p:nvSpPr>
        <p:spPr>
          <a:xfrm>
            <a:off x="1525749" y="3313770"/>
            <a:ext cx="10177732" cy="585308"/>
          </a:xfrm>
        </p:spPr>
        <p:txBody>
          <a:bodyPr>
            <a:noAutofit/>
          </a:bodyPr>
          <a:lstStyle/>
          <a:p>
            <a:pPr algn="ctr"/>
            <a:r>
              <a:rPr lang="en-US" sz="4800" i="1" dirty="0"/>
              <a:t>Standards Use and Development</a:t>
            </a:r>
            <a:endParaRPr lang="en-US" sz="4800" dirty="0"/>
          </a:p>
        </p:txBody>
      </p:sp>
      <p:pic>
        <p:nvPicPr>
          <p:cNvPr id="3" name="Picture 2">
            <a:extLst>
              <a:ext uri="{FF2B5EF4-FFF2-40B4-BE49-F238E27FC236}">
                <a16:creationId xmlns:a16="http://schemas.microsoft.com/office/drawing/2014/main" id="{7DAA6566-337A-13CB-B8A9-21C93CB6EDF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1725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F0E6-BEA3-2658-A472-6130941459CF}"/>
              </a:ext>
            </a:extLst>
          </p:cNvPr>
          <p:cNvSpPr>
            <a:spLocks noGrp="1"/>
          </p:cNvSpPr>
          <p:nvPr>
            <p:ph type="title" idx="4294967295"/>
          </p:nvPr>
        </p:nvSpPr>
        <p:spPr>
          <a:xfrm>
            <a:off x="422910" y="270571"/>
            <a:ext cx="8596313" cy="1320800"/>
          </a:xfrm>
          <a:prstGeom prst="rect">
            <a:avLst/>
          </a:prstGeom>
        </p:spPr>
        <p:txBody>
          <a:bodyPr/>
          <a:lstStyle/>
          <a:p>
            <a:r>
              <a:rPr lang="en-US"/>
              <a:t>Standards Use and Development</a:t>
            </a:r>
            <a:br>
              <a:rPr lang="en-US"/>
            </a:br>
            <a:r>
              <a:rPr lang="en-US"/>
              <a:t>Exploration</a:t>
            </a:r>
          </a:p>
        </p:txBody>
      </p:sp>
      <p:sp>
        <p:nvSpPr>
          <p:cNvPr id="9" name="TextBox 8">
            <a:extLst>
              <a:ext uri="{FF2B5EF4-FFF2-40B4-BE49-F238E27FC236}">
                <a16:creationId xmlns:a16="http://schemas.microsoft.com/office/drawing/2014/main" id="{09857EFF-7CEA-5CFF-7C43-A8DBD0A2E6CA}"/>
              </a:ext>
            </a:extLst>
          </p:cNvPr>
          <p:cNvSpPr txBox="1"/>
          <p:nvPr/>
        </p:nvSpPr>
        <p:spPr>
          <a:xfrm>
            <a:off x="1459504" y="1640011"/>
            <a:ext cx="9272992" cy="1877437"/>
          </a:xfrm>
          <a:prstGeom prst="rect">
            <a:avLst/>
          </a:prstGeom>
          <a:noFill/>
          <a:ln w="38100">
            <a:solidFill>
              <a:srgbClr val="0070C0"/>
            </a:solidFill>
          </a:ln>
        </p:spPr>
        <p:txBody>
          <a:bodyPr wrap="square">
            <a:spAutoFit/>
          </a:bodyPr>
          <a:lstStyle/>
          <a:p>
            <a:pPr algn="ctr"/>
            <a:r>
              <a:rPr lang="en-US" sz="3200"/>
              <a:t>“</a:t>
            </a:r>
            <a:r>
              <a:rPr lang="en-US" sz="3200">
                <a:effectLst/>
                <a:ea typeface="Calibri" panose="020F0502020204030204" pitchFamily="34" charset="0"/>
              </a:rPr>
              <a:t>The standards address what is to be learned, </a:t>
            </a:r>
          </a:p>
          <a:p>
            <a:pPr algn="ctr"/>
            <a:r>
              <a:rPr lang="en-US" sz="3200">
                <a:effectLst/>
                <a:ea typeface="Calibri" panose="020F0502020204030204" pitchFamily="34" charset="0"/>
              </a:rPr>
              <a:t>but do not address how learning experiences are to </a:t>
            </a:r>
          </a:p>
          <a:p>
            <a:pPr algn="ctr"/>
            <a:r>
              <a:rPr lang="en-US" sz="3200">
                <a:effectLst/>
                <a:ea typeface="Calibri" panose="020F0502020204030204" pitchFamily="34" charset="0"/>
              </a:rPr>
              <a:t>be designed or what resources should be used.”</a:t>
            </a:r>
          </a:p>
          <a:p>
            <a:pPr algn="ctr"/>
            <a:r>
              <a:rPr lang="en-US" sz="2000"/>
              <a:t>(</a:t>
            </a:r>
            <a:r>
              <a:rPr lang="en-US" sz="2000" i="1"/>
              <a:t>Kentucky Academic Standards for Visual and Performing Arts </a:t>
            </a:r>
            <a:r>
              <a:rPr lang="en-US" sz="2000"/>
              <a:t>page 7)</a:t>
            </a:r>
          </a:p>
        </p:txBody>
      </p:sp>
      <p:sp>
        <p:nvSpPr>
          <p:cNvPr id="5" name="TextBox 4">
            <a:extLst>
              <a:ext uri="{FF2B5EF4-FFF2-40B4-BE49-F238E27FC236}">
                <a16:creationId xmlns:a16="http://schemas.microsoft.com/office/drawing/2014/main" id="{050DDBB3-650D-EFC7-42A8-F821FBD52B69}"/>
              </a:ext>
            </a:extLst>
          </p:cNvPr>
          <p:cNvSpPr txBox="1"/>
          <p:nvPr/>
        </p:nvSpPr>
        <p:spPr>
          <a:xfrm>
            <a:off x="2362594" y="3647871"/>
            <a:ext cx="8117472" cy="1815882"/>
          </a:xfrm>
          <a:prstGeom prst="rect">
            <a:avLst/>
          </a:prstGeom>
          <a:noFill/>
        </p:spPr>
        <p:txBody>
          <a:bodyPr wrap="square" rtlCol="0">
            <a:spAutoFit/>
          </a:bodyPr>
          <a:lstStyle/>
          <a:p>
            <a:pPr marL="457200" indent="-457200">
              <a:buFont typeface="Wingdings" panose="05000000000000000000" pitchFamily="2" charset="2"/>
              <a:buChar char="ü"/>
            </a:pPr>
            <a:r>
              <a:rPr lang="en-US" sz="2800" b="0" i="0" u="none" strike="noStrike">
                <a:effectLst/>
                <a:latin typeface="Arial" panose="020B0604020202020204" pitchFamily="34" charset="0"/>
              </a:rPr>
              <a:t>As you review the Standards Use and Development information on pg. 7 of the </a:t>
            </a:r>
            <a:r>
              <a:rPr lang="en-US" sz="2800" b="0" i="1" u="none" strike="noStrike">
                <a:effectLst/>
                <a:latin typeface="Arial" panose="020B0604020202020204" pitchFamily="34" charset="0"/>
              </a:rPr>
              <a:t>KAS for Visual and Performing Arts</a:t>
            </a:r>
            <a:r>
              <a:rPr lang="en-US" sz="2800" b="0" i="0" u="none" strike="noStrike">
                <a:effectLst/>
                <a:latin typeface="Arial" panose="020B0604020202020204" pitchFamily="34" charset="0"/>
              </a:rPr>
              <a:t>, record what standards are and are NOT. </a:t>
            </a:r>
            <a:endParaRPr lang="en-US" sz="2800"/>
          </a:p>
        </p:txBody>
      </p:sp>
      <p:sp>
        <p:nvSpPr>
          <p:cNvPr id="4" name="TextBox 3">
            <a:extLst>
              <a:ext uri="{FF2B5EF4-FFF2-40B4-BE49-F238E27FC236}">
                <a16:creationId xmlns:a16="http://schemas.microsoft.com/office/drawing/2014/main" id="{6C528EFF-04DD-3492-ECBD-ED5FF0C8337A}"/>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7</a:t>
            </a:r>
          </a:p>
          <a:p>
            <a:r>
              <a:rPr lang="en-US" i="1" dirty="0">
                <a:solidFill>
                  <a:schemeClr val="bg1"/>
                </a:solidFill>
              </a:rPr>
              <a:t>Note Catcher, page 1</a:t>
            </a:r>
          </a:p>
        </p:txBody>
      </p:sp>
      <p:pic>
        <p:nvPicPr>
          <p:cNvPr id="13" name="Picture 12" descr="A pencil and paper with a black background">
            <a:extLst>
              <a:ext uri="{FF2B5EF4-FFF2-40B4-BE49-F238E27FC236}">
                <a16:creationId xmlns:a16="http://schemas.microsoft.com/office/drawing/2014/main" id="{DED84420-3646-DEE0-8DFE-DA4F2034A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9A97974C-3A82-A962-7D11-515C8C57FF8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42961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F0E6-BEA3-2658-A472-6130941459CF}"/>
              </a:ext>
            </a:extLst>
          </p:cNvPr>
          <p:cNvSpPr>
            <a:spLocks noGrp="1"/>
          </p:cNvSpPr>
          <p:nvPr>
            <p:ph type="title" idx="4294967295"/>
          </p:nvPr>
        </p:nvSpPr>
        <p:spPr>
          <a:xfrm>
            <a:off x="422910" y="270571"/>
            <a:ext cx="8596313" cy="1320800"/>
          </a:xfrm>
          <a:prstGeom prst="rect">
            <a:avLst/>
          </a:prstGeom>
        </p:spPr>
        <p:txBody>
          <a:bodyPr/>
          <a:lstStyle/>
          <a:p>
            <a:r>
              <a:rPr lang="en-US" dirty="0"/>
              <a:t>Standards Use and Development</a:t>
            </a:r>
            <a:br>
              <a:rPr lang="en-US" dirty="0"/>
            </a:br>
            <a:r>
              <a:rPr lang="en-US" dirty="0"/>
              <a:t>Exemplar</a:t>
            </a:r>
          </a:p>
        </p:txBody>
      </p:sp>
      <p:sp>
        <p:nvSpPr>
          <p:cNvPr id="3" name="Text Placeholder 2">
            <a:extLst>
              <a:ext uri="{FF2B5EF4-FFF2-40B4-BE49-F238E27FC236}">
                <a16:creationId xmlns:a16="http://schemas.microsoft.com/office/drawing/2014/main" id="{D6D47DA0-5EE2-A879-954A-440FFD70FF5C}"/>
              </a:ext>
            </a:extLst>
          </p:cNvPr>
          <p:cNvSpPr>
            <a:spLocks noGrp="1"/>
          </p:cNvSpPr>
          <p:nvPr>
            <p:ph type="body" idx="4294967295"/>
          </p:nvPr>
        </p:nvSpPr>
        <p:spPr>
          <a:xfrm>
            <a:off x="1266510" y="1591371"/>
            <a:ext cx="4240213" cy="2808287"/>
          </a:xfrm>
          <a:prstGeom prst="rect">
            <a:avLst/>
          </a:prstGeom>
        </p:spPr>
        <p:txBody>
          <a:bodyPr/>
          <a:lstStyle/>
          <a:p>
            <a:pPr marL="76198" indent="0">
              <a:buNone/>
            </a:pPr>
            <a:r>
              <a:rPr lang="en-US" sz="3200" u="sng">
                <a:solidFill>
                  <a:schemeClr val="tx1"/>
                </a:solidFill>
              </a:rPr>
              <a:t>Standards are:</a:t>
            </a:r>
          </a:p>
          <a:p>
            <a:pPr>
              <a:buFont typeface="Source Sans Pro" panose="020B0503030403020204" pitchFamily="34" charset="0"/>
              <a:buChar char="√"/>
            </a:pPr>
            <a:r>
              <a:rPr lang="en-US">
                <a:solidFill>
                  <a:schemeClr val="tx1"/>
                </a:solidFill>
              </a:rPr>
              <a:t>Statewide </a:t>
            </a:r>
            <a:r>
              <a:rPr lang="en-US" b="1">
                <a:solidFill>
                  <a:schemeClr val="tx1"/>
                </a:solidFill>
              </a:rPr>
              <a:t>baseline</a:t>
            </a:r>
            <a:r>
              <a:rPr lang="en-US">
                <a:solidFill>
                  <a:schemeClr val="tx1"/>
                </a:solidFill>
              </a:rPr>
              <a:t> of what students should know and be able to do after instruction</a:t>
            </a:r>
          </a:p>
        </p:txBody>
      </p:sp>
      <p:sp>
        <p:nvSpPr>
          <p:cNvPr id="7" name="TextBox 6">
            <a:extLst>
              <a:ext uri="{FF2B5EF4-FFF2-40B4-BE49-F238E27FC236}">
                <a16:creationId xmlns:a16="http://schemas.microsoft.com/office/drawing/2014/main" id="{50CD73F6-6BB2-A666-8907-C61B94C1CED3}"/>
              </a:ext>
            </a:extLst>
          </p:cNvPr>
          <p:cNvSpPr txBox="1"/>
          <p:nvPr/>
        </p:nvSpPr>
        <p:spPr>
          <a:xfrm>
            <a:off x="6096000" y="1409383"/>
            <a:ext cx="4143983" cy="2739211"/>
          </a:xfrm>
          <a:prstGeom prst="rect">
            <a:avLst/>
          </a:prstGeom>
          <a:noFill/>
        </p:spPr>
        <p:txBody>
          <a:bodyPr wrap="square" rtlCol="0">
            <a:spAutoFit/>
          </a:bodyPr>
          <a:lstStyle/>
          <a:p>
            <a:pPr>
              <a:lnSpc>
                <a:spcPct val="150000"/>
              </a:lnSpc>
              <a:spcBef>
                <a:spcPts val="600"/>
              </a:spcBef>
              <a:spcAft>
                <a:spcPts val="600"/>
              </a:spcAft>
            </a:pPr>
            <a:r>
              <a:rPr lang="en-US" sz="3200" u="sng">
                <a:latin typeface="Source Sans Pro" panose="020B0503030403020204" pitchFamily="34" charset="0"/>
                <a:ea typeface="Source Sans Pro" panose="020B0503030403020204" pitchFamily="34" charset="0"/>
              </a:rPr>
              <a:t>Standards are NOT: </a:t>
            </a:r>
          </a:p>
          <a:p>
            <a:pPr marL="457200" indent="-457200">
              <a:spcBef>
                <a:spcPts val="600"/>
              </a:spcBef>
              <a:spcAft>
                <a:spcPts val="600"/>
              </a:spcAft>
              <a:buFont typeface="Source Sans Pro" panose="020B0503030403020204" pitchFamily="34" charset="0"/>
              <a:buChar char="×"/>
            </a:pPr>
            <a:r>
              <a:rPr lang="en-US" sz="2700">
                <a:latin typeface="Source Sans Pro" panose="020B0503030403020204" pitchFamily="34" charset="0"/>
                <a:ea typeface="Source Sans Pro" panose="020B0503030403020204" pitchFamily="34" charset="0"/>
              </a:rPr>
              <a:t>A set of instructional or assessment tasks</a:t>
            </a:r>
          </a:p>
          <a:p>
            <a:pPr marL="457200" indent="-457200">
              <a:spcBef>
                <a:spcPts val="600"/>
              </a:spcBef>
              <a:spcAft>
                <a:spcPts val="600"/>
              </a:spcAft>
              <a:buFont typeface="Source Sans Pro" panose="020B0503030403020204" pitchFamily="34" charset="0"/>
              <a:buChar char="×"/>
            </a:pPr>
            <a:r>
              <a:rPr lang="en-US" sz="2700">
                <a:latin typeface="Source Sans Pro" panose="020B0503030403020204" pitchFamily="34" charset="0"/>
                <a:ea typeface="Source Sans Pro" panose="020B0503030403020204" pitchFamily="34" charset="0"/>
              </a:rPr>
              <a:t>Curriculum</a:t>
            </a:r>
          </a:p>
          <a:p>
            <a:endParaRPr lang="en-US"/>
          </a:p>
        </p:txBody>
      </p:sp>
      <p:sp>
        <p:nvSpPr>
          <p:cNvPr id="9" name="TextBox 8">
            <a:extLst>
              <a:ext uri="{FF2B5EF4-FFF2-40B4-BE49-F238E27FC236}">
                <a16:creationId xmlns:a16="http://schemas.microsoft.com/office/drawing/2014/main" id="{09857EFF-7CEA-5CFF-7C43-A8DBD0A2E6CA}"/>
              </a:ext>
            </a:extLst>
          </p:cNvPr>
          <p:cNvSpPr txBox="1"/>
          <p:nvPr/>
        </p:nvSpPr>
        <p:spPr>
          <a:xfrm>
            <a:off x="1311098" y="3973450"/>
            <a:ext cx="8391249" cy="1600438"/>
          </a:xfrm>
          <a:prstGeom prst="rect">
            <a:avLst/>
          </a:prstGeom>
          <a:noFill/>
        </p:spPr>
        <p:txBody>
          <a:bodyPr wrap="square">
            <a:spAutoFit/>
          </a:bodyPr>
          <a:lstStyle/>
          <a:p>
            <a:pPr algn="ctr"/>
            <a:r>
              <a:rPr lang="en-US" sz="2800"/>
              <a:t>“</a:t>
            </a:r>
            <a:r>
              <a:rPr lang="en-US" sz="2800">
                <a:effectLst/>
                <a:ea typeface="Calibri" panose="020F0502020204030204" pitchFamily="34" charset="0"/>
              </a:rPr>
              <a:t>The standards address what is to be learned, </a:t>
            </a:r>
          </a:p>
          <a:p>
            <a:pPr algn="ctr"/>
            <a:r>
              <a:rPr lang="en-US" sz="2800">
                <a:effectLst/>
                <a:ea typeface="Calibri" panose="020F0502020204030204" pitchFamily="34" charset="0"/>
              </a:rPr>
              <a:t>but do not address how learning experiences are to </a:t>
            </a:r>
          </a:p>
          <a:p>
            <a:pPr algn="ctr"/>
            <a:r>
              <a:rPr lang="en-US" sz="2800">
                <a:effectLst/>
                <a:ea typeface="Calibri" panose="020F0502020204030204" pitchFamily="34" charset="0"/>
              </a:rPr>
              <a:t>be designed or what resources should be used.”</a:t>
            </a:r>
            <a:endParaRPr lang="en-US" sz="2800"/>
          </a:p>
          <a:p>
            <a:pPr algn="ctr"/>
            <a:r>
              <a:rPr lang="en-US" sz="1400"/>
              <a:t>(</a:t>
            </a:r>
            <a:r>
              <a:rPr lang="en-US" sz="1400" i="1"/>
              <a:t>Kentucky Academic Standards for Visual and Performing Arts </a:t>
            </a:r>
            <a:r>
              <a:rPr lang="en-US" sz="1400"/>
              <a:t>page 7)</a:t>
            </a:r>
            <a:endParaRPr lang="en-US"/>
          </a:p>
        </p:txBody>
      </p:sp>
      <p:sp>
        <p:nvSpPr>
          <p:cNvPr id="4" name="TextBox 3">
            <a:extLst>
              <a:ext uri="{FF2B5EF4-FFF2-40B4-BE49-F238E27FC236}">
                <a16:creationId xmlns:a16="http://schemas.microsoft.com/office/drawing/2014/main" id="{2407939C-C731-F555-2751-C50B6E882A4E}"/>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 7</a:t>
            </a:r>
          </a:p>
        </p:txBody>
      </p:sp>
      <p:pic>
        <p:nvPicPr>
          <p:cNvPr id="6" name="Picture 5">
            <a:extLst>
              <a:ext uri="{FF2B5EF4-FFF2-40B4-BE49-F238E27FC236}">
                <a16:creationId xmlns:a16="http://schemas.microsoft.com/office/drawing/2014/main" id="{65328230-16F1-2EFC-A276-315A8373EB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6364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A330-888E-D640-588A-54648BA48183}"/>
              </a:ext>
            </a:extLst>
          </p:cNvPr>
          <p:cNvSpPr>
            <a:spLocks noGrp="1"/>
          </p:cNvSpPr>
          <p:nvPr>
            <p:ph type="title" idx="4294967295"/>
          </p:nvPr>
        </p:nvSpPr>
        <p:spPr>
          <a:xfrm>
            <a:off x="296068" y="0"/>
            <a:ext cx="8596313" cy="1320800"/>
          </a:xfrm>
          <a:prstGeom prst="rect">
            <a:avLst/>
          </a:prstGeom>
        </p:spPr>
        <p:txBody>
          <a:bodyPr/>
          <a:lstStyle/>
          <a:p>
            <a:r>
              <a:rPr lang="en-US"/>
              <a:t>Understanding the Architecture</a:t>
            </a:r>
          </a:p>
        </p:txBody>
      </p:sp>
      <p:sp>
        <p:nvSpPr>
          <p:cNvPr id="3" name="Text Placeholder 2">
            <a:extLst>
              <a:ext uri="{FF2B5EF4-FFF2-40B4-BE49-F238E27FC236}">
                <a16:creationId xmlns:a16="http://schemas.microsoft.com/office/drawing/2014/main" id="{06309288-3824-938B-0967-AE3945481970}"/>
              </a:ext>
            </a:extLst>
          </p:cNvPr>
          <p:cNvSpPr>
            <a:spLocks noGrp="1"/>
          </p:cNvSpPr>
          <p:nvPr>
            <p:ph type="body" idx="4294967295"/>
          </p:nvPr>
        </p:nvSpPr>
        <p:spPr>
          <a:xfrm>
            <a:off x="296068" y="1203960"/>
            <a:ext cx="10776226" cy="4419129"/>
          </a:xfrm>
          <a:prstGeom prst="rect">
            <a:avLst/>
          </a:prstGeom>
        </p:spPr>
        <p:txBody>
          <a:bodyPr vert="horz" lIns="91440" tIns="45720" rIns="91440" bIns="45720" rtlCol="0" anchor="t">
            <a:normAutofit/>
          </a:bodyPr>
          <a:lstStyle/>
          <a:p>
            <a:pPr>
              <a:spcBef>
                <a:spcPts val="0"/>
              </a:spcBef>
              <a:spcAft>
                <a:spcPts val="800"/>
              </a:spcAft>
            </a:pPr>
            <a:r>
              <a:rPr lang="en-US" sz="2400">
                <a:solidFill>
                  <a:schemeClr val="tx1"/>
                </a:solidFill>
              </a:rPr>
              <a:t>The Architecture and Layout provides a grade level view for each of the five </a:t>
            </a:r>
            <a:br>
              <a:rPr lang="en-US" sz="2400">
                <a:solidFill>
                  <a:schemeClr val="tx1"/>
                </a:solidFill>
              </a:rPr>
            </a:br>
            <a:r>
              <a:rPr lang="en-US" sz="2400" b="1">
                <a:solidFill>
                  <a:schemeClr val="tx1"/>
                </a:solidFill>
              </a:rPr>
              <a:t>arts disciplines </a:t>
            </a:r>
            <a:r>
              <a:rPr lang="en-US" sz="2400">
                <a:solidFill>
                  <a:schemeClr val="tx1"/>
                </a:solidFill>
              </a:rPr>
              <a:t>(dance, media arts, music, theatre and visual arts) followed </a:t>
            </a:r>
            <a:br>
              <a:rPr lang="en-US" sz="2400">
                <a:solidFill>
                  <a:schemeClr val="tx1"/>
                </a:solidFill>
              </a:rPr>
            </a:br>
            <a:r>
              <a:rPr lang="en-US" sz="2400">
                <a:solidFill>
                  <a:schemeClr val="tx1"/>
                </a:solidFill>
              </a:rPr>
              <a:t>by a discipline-specific glossary for further clarification of standards language.</a:t>
            </a:r>
          </a:p>
          <a:p>
            <a:r>
              <a:rPr lang="en-US" sz="2400">
                <a:solidFill>
                  <a:schemeClr val="tx1"/>
                </a:solidFill>
              </a:rPr>
              <a:t>Within the architecture, the </a:t>
            </a:r>
            <a:r>
              <a:rPr lang="en-US" sz="2400" b="1">
                <a:solidFill>
                  <a:schemeClr val="tx1"/>
                </a:solidFill>
              </a:rPr>
              <a:t>performance standards </a:t>
            </a:r>
            <a:r>
              <a:rPr lang="en-US" sz="2400">
                <a:solidFill>
                  <a:schemeClr val="tx1"/>
                </a:solidFill>
              </a:rPr>
              <a:t>place importance on achieving </a:t>
            </a:r>
            <a:r>
              <a:rPr lang="en-US" sz="2400" b="1">
                <a:solidFill>
                  <a:schemeClr val="tx1"/>
                </a:solidFill>
              </a:rPr>
              <a:t>artistic literacy</a:t>
            </a:r>
            <a:r>
              <a:rPr lang="en-US" sz="2400">
                <a:solidFill>
                  <a:schemeClr val="tx1"/>
                </a:solidFill>
              </a:rPr>
              <a:t> and engaging in the four </a:t>
            </a:r>
            <a:r>
              <a:rPr lang="en-US" sz="2400" b="1">
                <a:solidFill>
                  <a:schemeClr val="tx1"/>
                </a:solidFill>
              </a:rPr>
              <a:t>artistic processes </a:t>
            </a:r>
            <a:r>
              <a:rPr lang="en-US" sz="2400">
                <a:solidFill>
                  <a:schemeClr val="tx1"/>
                </a:solidFill>
              </a:rPr>
              <a:t>through </a:t>
            </a:r>
            <a:br>
              <a:rPr lang="en-US" sz="2400">
                <a:solidFill>
                  <a:schemeClr val="tx1"/>
                </a:solidFill>
              </a:rPr>
            </a:br>
            <a:r>
              <a:rPr lang="en-US" sz="2400">
                <a:solidFill>
                  <a:schemeClr val="tx1"/>
                </a:solidFill>
              </a:rPr>
              <a:t>the eleven </a:t>
            </a:r>
            <a:r>
              <a:rPr lang="en-US" sz="2400" b="1">
                <a:solidFill>
                  <a:schemeClr val="tx1"/>
                </a:solidFill>
              </a:rPr>
              <a:t>anchor standards</a:t>
            </a:r>
            <a:r>
              <a:rPr lang="en-US" sz="2400">
                <a:solidFill>
                  <a:schemeClr val="tx1"/>
                </a:solidFill>
              </a:rPr>
              <a:t> which are common across all five </a:t>
            </a:r>
            <a:r>
              <a:rPr lang="en-US" sz="2400" b="1">
                <a:solidFill>
                  <a:schemeClr val="tx1"/>
                </a:solidFill>
              </a:rPr>
              <a:t>arts disciplines</a:t>
            </a:r>
            <a:r>
              <a:rPr lang="en-US" sz="2400">
                <a:solidFill>
                  <a:schemeClr val="tx1"/>
                </a:solidFill>
              </a:rPr>
              <a:t>.  </a:t>
            </a:r>
            <a:br>
              <a:rPr lang="en-US" sz="2400">
                <a:solidFill>
                  <a:schemeClr val="tx1"/>
                </a:solidFill>
              </a:rPr>
            </a:br>
            <a:endParaRPr lang="en-US" sz="2400">
              <a:solidFill>
                <a:schemeClr val="tx1"/>
              </a:solidFill>
            </a:endParaRPr>
          </a:p>
          <a:p>
            <a:pPr lvl="1">
              <a:buFont typeface="Wingdings" panose="05000000000000000000" pitchFamily="2" charset="2"/>
              <a:buChar char="Ø"/>
            </a:pPr>
            <a:r>
              <a:rPr lang="en-US" b="1">
                <a:solidFill>
                  <a:schemeClr val="tx1"/>
                </a:solidFill>
              </a:rPr>
              <a:t>Artistic Literacy: </a:t>
            </a:r>
            <a:r>
              <a:rPr lang="en-US">
                <a:solidFill>
                  <a:schemeClr val="tx1"/>
                </a:solidFill>
              </a:rPr>
              <a:t>Literacy of the arts includes speaking, listening, observing/viewing, reading, writing and creating practices that </a:t>
            </a:r>
            <a:br>
              <a:rPr lang="en-US">
                <a:solidFill>
                  <a:schemeClr val="tx1"/>
                </a:solidFill>
              </a:rPr>
            </a:br>
            <a:r>
              <a:rPr lang="en-US">
                <a:solidFill>
                  <a:schemeClr val="tx1"/>
                </a:solidFill>
              </a:rPr>
              <a:t>students use to access, understand, analyze and communicate </a:t>
            </a:r>
            <a:br>
              <a:rPr lang="en-US">
                <a:solidFill>
                  <a:schemeClr val="tx1"/>
                </a:solidFill>
              </a:rPr>
            </a:br>
            <a:r>
              <a:rPr lang="en-US">
                <a:solidFill>
                  <a:schemeClr val="tx1"/>
                </a:solidFill>
              </a:rPr>
              <a:t>their knowledge about all disciplines of the visual performing arts.</a:t>
            </a:r>
          </a:p>
        </p:txBody>
      </p:sp>
      <p:sp>
        <p:nvSpPr>
          <p:cNvPr id="4" name="TextBox 3">
            <a:extLst>
              <a:ext uri="{FF2B5EF4-FFF2-40B4-BE49-F238E27FC236}">
                <a16:creationId xmlns:a16="http://schemas.microsoft.com/office/drawing/2014/main" id="{3AAABB8E-26A8-F74D-2215-7608765DC7EE}"/>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7-8</a:t>
            </a:r>
          </a:p>
          <a:p>
            <a:r>
              <a:rPr lang="en-US" i="1" dirty="0">
                <a:solidFill>
                  <a:schemeClr val="bg1"/>
                </a:solidFill>
              </a:rPr>
              <a:t>Note Catcher, page 1</a:t>
            </a:r>
          </a:p>
        </p:txBody>
      </p:sp>
      <p:pic>
        <p:nvPicPr>
          <p:cNvPr id="5" name="Picture 4" descr="A pencil and paper with a black background">
            <a:extLst>
              <a:ext uri="{FF2B5EF4-FFF2-40B4-BE49-F238E27FC236}">
                <a16:creationId xmlns:a16="http://schemas.microsoft.com/office/drawing/2014/main" id="{EFDC8C4F-E22D-EDC0-9747-D9F1DB2CF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66781B52-B39A-9A04-92B2-8CDCF15A676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24659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5E9E-6BE1-070E-185D-EE0F805E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97322-0452-A562-6BB2-900B12DBDF35}"/>
              </a:ext>
            </a:extLst>
          </p:cNvPr>
          <p:cNvSpPr>
            <a:spLocks noGrp="1"/>
          </p:cNvSpPr>
          <p:nvPr>
            <p:ph type="title"/>
          </p:nvPr>
        </p:nvSpPr>
        <p:spPr>
          <a:xfrm>
            <a:off x="1525749" y="3313770"/>
            <a:ext cx="10177732" cy="585308"/>
          </a:xfrm>
        </p:spPr>
        <p:txBody>
          <a:bodyPr>
            <a:noAutofit/>
          </a:bodyPr>
          <a:lstStyle/>
          <a:p>
            <a:pPr algn="ctr"/>
            <a:r>
              <a:rPr lang="en-US" sz="4800" i="1"/>
              <a:t>Organization of the Standards</a:t>
            </a:r>
            <a:endParaRPr lang="en-US" sz="4800"/>
          </a:p>
        </p:txBody>
      </p:sp>
      <p:pic>
        <p:nvPicPr>
          <p:cNvPr id="3" name="Picture 2">
            <a:extLst>
              <a:ext uri="{FF2B5EF4-FFF2-40B4-BE49-F238E27FC236}">
                <a16:creationId xmlns:a16="http://schemas.microsoft.com/office/drawing/2014/main" id="{7EAEEC46-05A0-9D3E-88D9-AA2741A28D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1993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415272"/>
            <a:ext cx="8596313" cy="994410"/>
          </a:xfrm>
          <a:prstGeom prst="rect">
            <a:avLst/>
          </a:prstGeom>
        </p:spPr>
        <p:txBody>
          <a:bodyPr>
            <a:normAutofit fontScale="90000"/>
          </a:bodyPr>
          <a:lstStyle/>
          <a:p>
            <a:r>
              <a:rPr lang="en-US"/>
              <a:t>Organization of the Standards</a:t>
            </a:r>
            <a:br>
              <a:rPr lang="en-US"/>
            </a:br>
            <a:r>
              <a:rPr lang="en-US"/>
              <a:t>Artistic Processes</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607270"/>
            <a:ext cx="11258550" cy="1366255"/>
          </a:xfrm>
          <a:prstGeom prst="rect">
            <a:avLst/>
          </a:prstGeom>
        </p:spPr>
        <p:txBody>
          <a:bodyPr>
            <a:normAutofit/>
          </a:bodyPr>
          <a:lstStyle/>
          <a:p>
            <a:pPr marL="76198" indent="0">
              <a:buNone/>
            </a:pPr>
            <a:r>
              <a:rPr lang="en-US" sz="2400" i="1">
                <a:solidFill>
                  <a:schemeClr val="tx1"/>
                </a:solidFill>
                <a:effectLst/>
                <a:latin typeface="Calibri" panose="020F0502020204030204" pitchFamily="34" charset="0"/>
                <a:ea typeface="Times New Roman" panose="02020603050405020304" pitchFamily="18" charset="0"/>
              </a:rPr>
              <a:t>The KAS for Visual and Performing Arts </a:t>
            </a:r>
            <a:r>
              <a:rPr lang="en-US" sz="2400">
                <a:solidFill>
                  <a:schemeClr val="tx1"/>
                </a:solidFill>
                <a:effectLst/>
                <a:latin typeface="Calibri" panose="020F0502020204030204" pitchFamily="34" charset="0"/>
                <a:ea typeface="Times New Roman" panose="02020603050405020304" pitchFamily="18" charset="0"/>
              </a:rPr>
              <a:t>focuses on nurturing artistic literacy through student engagement in the four artistic processes of creating, performing/presenting/producing, responding and connecting. </a:t>
            </a:r>
            <a:endParaRPr lang="en-US" sz="2400">
              <a:solidFill>
                <a:schemeClr val="tx1"/>
              </a:solidFill>
              <a:effectLst/>
              <a:latin typeface="Times New Roman" panose="02020603050405020304" pitchFamily="18" charset="0"/>
              <a:ea typeface="Times New Roman" panose="02020603050405020304" pitchFamily="18" charset="0"/>
            </a:endParaRPr>
          </a:p>
        </p:txBody>
      </p:sp>
      <p:pic>
        <p:nvPicPr>
          <p:cNvPr id="5" name="Picture 2" descr="A chart of the artistic processes: &#10;Creating (blue) - Conceiving and developing new artistic ideas and work &#10;Performing/Producing/Presenting (purple) - Realizing artistic ideas and work through interpretation and presentation&#10;Responding (coral) - Understanding and evaluating how the arts convey meaning. &#10;Connecting (yellow) - Relating artistic ideas and work with personal meaning and external context. ">
            <a:extLst>
              <a:ext uri="{FF2B5EF4-FFF2-40B4-BE49-F238E27FC236}">
                <a16:creationId xmlns:a16="http://schemas.microsoft.com/office/drawing/2014/main" id="{938E3048-F533-5675-FFEB-F83C618EF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2" b="51872"/>
          <a:stretch/>
        </p:blipFill>
        <p:spPr bwMode="auto">
          <a:xfrm>
            <a:off x="920500" y="2760329"/>
            <a:ext cx="9985018" cy="2747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AE3B58-6EB6-65F3-AF64-15A32BC12721}"/>
              </a:ext>
            </a:extLst>
          </p:cNvPr>
          <p:cNvSpPr txBox="1"/>
          <p:nvPr/>
        </p:nvSpPr>
        <p:spPr>
          <a:xfrm>
            <a:off x="778518" y="5933032"/>
            <a:ext cx="7443466" cy="861774"/>
          </a:xfrm>
          <a:prstGeom prst="rect">
            <a:avLst/>
          </a:prstGeom>
          <a:noFill/>
        </p:spPr>
        <p:txBody>
          <a:bodyPr wrap="square" rtlCol="0">
            <a:spAutoFit/>
          </a:bodyPr>
          <a:lstStyle/>
          <a:p>
            <a:r>
              <a:rPr lang="en-US" i="1" dirty="0">
                <a:solidFill>
                  <a:schemeClr val="bg1"/>
                </a:solidFill>
              </a:rPr>
              <a:t>KAS for Visual and Performing Arts, pages 8-9</a:t>
            </a:r>
          </a:p>
          <a:p>
            <a:r>
              <a:rPr lang="en-US" sz="1400" i="1" dirty="0">
                <a:solidFill>
                  <a:schemeClr val="bg1"/>
                </a:solidFill>
              </a:rPr>
              <a:t>Refer to Session B for a more in-depth review of the Artistic Processes </a:t>
            </a:r>
            <a:r>
              <a:rPr lang="en-US" sz="1200" i="1" dirty="0">
                <a:solidFill>
                  <a:schemeClr val="bg1"/>
                </a:solidFill>
              </a:rPr>
              <a:t>(beginning on slide 38)</a:t>
            </a:r>
          </a:p>
          <a:p>
            <a:r>
              <a:rPr lang="en-US" i="1" dirty="0">
                <a:solidFill>
                  <a:schemeClr val="bg1"/>
                </a:solidFill>
              </a:rPr>
              <a:t>Note Catcher, page 2</a:t>
            </a:r>
          </a:p>
        </p:txBody>
      </p:sp>
      <p:pic>
        <p:nvPicPr>
          <p:cNvPr id="6" name="Picture 5" descr="A pencil and paper with a black background">
            <a:extLst>
              <a:ext uri="{FF2B5EF4-FFF2-40B4-BE49-F238E27FC236}">
                <a16:creationId xmlns:a16="http://schemas.microsoft.com/office/drawing/2014/main" id="{F5DA5109-8E59-F1AA-F991-B759D10C7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8" name="Picture 7">
            <a:extLst>
              <a:ext uri="{FF2B5EF4-FFF2-40B4-BE49-F238E27FC236}">
                <a16:creationId xmlns:a16="http://schemas.microsoft.com/office/drawing/2014/main" id="{E0E7AC1F-8F62-C262-5B4D-98819862A87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03966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 uri="{C183D7F6-B498-43B3-948B-1728B52AA6E4}">
                <adec:decorative xmlns:adec="http://schemas.microsoft.com/office/drawing/2017/decorative" val="1"/>
              </a:ext>
            </a:extLst>
          </p:cNvPr>
          <p:cNvSpPr>
            <a:spLocks noGrp="1"/>
          </p:cNvSpPr>
          <p:nvPr>
            <p:ph type="title" idx="4294967295"/>
          </p:nvPr>
        </p:nvSpPr>
        <p:spPr>
          <a:xfrm>
            <a:off x="251460" y="401003"/>
            <a:ext cx="8596313" cy="994410"/>
          </a:xfrm>
          <a:prstGeom prst="rect">
            <a:avLst/>
          </a:prstGeom>
        </p:spPr>
        <p:txBody>
          <a:bodyPr>
            <a:normAutofit fontScale="90000"/>
          </a:bodyPr>
          <a:lstStyle/>
          <a:p>
            <a:r>
              <a:rPr lang="en-US"/>
              <a:t>Organization of the Standards</a:t>
            </a:r>
            <a:br>
              <a:rPr lang="en-US"/>
            </a:br>
            <a:r>
              <a:rPr lang="en-US"/>
              <a:t>Anchor Standards</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272670" y="1682568"/>
            <a:ext cx="4678759" cy="3865108"/>
          </a:xfrm>
          <a:prstGeom prst="rect">
            <a:avLst/>
          </a:prstGeom>
        </p:spPr>
        <p:txBody>
          <a:bodyPr vert="horz" lIns="91440" tIns="45720" rIns="91440" bIns="45720" rtlCol="0" anchor="t">
            <a:normAutofit/>
          </a:bodyPr>
          <a:lstStyle/>
          <a:p>
            <a:pPr marL="75565" indent="0">
              <a:buNone/>
            </a:pPr>
            <a:r>
              <a:rPr lang="en-US" sz="2800">
                <a:solidFill>
                  <a:schemeClr val="tx1"/>
                </a:solidFill>
              </a:rPr>
              <a:t>The eleven </a:t>
            </a:r>
            <a:r>
              <a:rPr lang="en-US" sz="2800" b="1">
                <a:solidFill>
                  <a:schemeClr val="tx1"/>
                </a:solidFill>
              </a:rPr>
              <a:t>anchor standards</a:t>
            </a:r>
            <a:r>
              <a:rPr lang="en-US" sz="2800">
                <a:solidFill>
                  <a:schemeClr val="tx1"/>
                </a:solidFill>
              </a:rPr>
              <a:t> are a unifying element across the five</a:t>
            </a:r>
            <a:r>
              <a:rPr lang="en-US" sz="2800" b="1">
                <a:solidFill>
                  <a:schemeClr val="tx1"/>
                </a:solidFill>
              </a:rPr>
              <a:t> arts disciplines</a:t>
            </a:r>
            <a:r>
              <a:rPr lang="en-US" sz="2800">
                <a:solidFill>
                  <a:schemeClr val="tx1"/>
                </a:solidFill>
              </a:rPr>
              <a:t> (dance, media arts, music, theatre and visual arts) that describe the </a:t>
            </a:r>
            <a:r>
              <a:rPr lang="en-US" sz="2800" b="1">
                <a:solidFill>
                  <a:schemeClr val="tx1"/>
                </a:solidFill>
              </a:rPr>
              <a:t>artistic literacy</a:t>
            </a:r>
            <a:r>
              <a:rPr lang="en-US" sz="2800">
                <a:solidFill>
                  <a:schemeClr val="tx1"/>
                </a:solidFill>
              </a:rPr>
              <a:t> that students should demonstrate throughout their education. </a:t>
            </a:r>
            <a:r>
              <a:rPr lang="en-US" sz="1100">
                <a:solidFill>
                  <a:schemeClr val="tx1"/>
                </a:solidFill>
                <a:effectLst/>
                <a:ea typeface="Times New Roman" panose="02020603050405020304" pitchFamily="18" charset="0"/>
                <a:cs typeface="Calibri"/>
              </a:rPr>
              <a:t> </a:t>
            </a:r>
            <a:endParaRPr lang="en-US" sz="1200">
              <a:solidFill>
                <a:schemeClr val="tx1"/>
              </a:solidFill>
              <a:effectLst/>
              <a:ea typeface="Times New Roman" panose="02020603050405020304" pitchFamily="18" charset="0"/>
              <a:cs typeface="Calibri"/>
            </a:endParaRPr>
          </a:p>
          <a:p>
            <a:pPr marL="75565" indent="0">
              <a:buNone/>
            </a:pPr>
            <a:endParaRPr lang="en-US" sz="1800"/>
          </a:p>
        </p:txBody>
      </p:sp>
      <p:pic>
        <p:nvPicPr>
          <p:cNvPr id="4" name="Picture 2">
            <a:extLst>
              <a:ext uri="{FF2B5EF4-FFF2-40B4-BE49-F238E27FC236}">
                <a16:creationId xmlns:a16="http://schemas.microsoft.com/office/drawing/2014/main" id="{BDB398C5-A134-F7FA-D201-7E30F860087D}"/>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a:stretch/>
        </p:blipFill>
        <p:spPr bwMode="auto">
          <a:xfrm>
            <a:off x="5068544" y="1395413"/>
            <a:ext cx="6850786" cy="4312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5A74FB-72F6-5349-B5BD-A1353BD236F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34CC1595-C856-B760-E5FF-23C81C8106A0}"/>
              </a:ext>
              <a:ext uri="{C183D7F6-B498-43B3-948B-1728B52AA6E4}">
                <adec:decorative xmlns:adec="http://schemas.microsoft.com/office/drawing/2017/decorative" val="1"/>
              </a:ext>
            </a:extLst>
          </p:cNvPr>
          <p:cNvSpPr txBox="1"/>
          <p:nvPr/>
        </p:nvSpPr>
        <p:spPr>
          <a:xfrm>
            <a:off x="778518" y="5933032"/>
            <a:ext cx="7400125" cy="861774"/>
          </a:xfrm>
          <a:prstGeom prst="rect">
            <a:avLst/>
          </a:prstGeom>
          <a:noFill/>
        </p:spPr>
        <p:txBody>
          <a:bodyPr wrap="square" rtlCol="0">
            <a:spAutoFit/>
          </a:bodyPr>
          <a:lstStyle/>
          <a:p>
            <a:r>
              <a:rPr lang="en-US" i="1" dirty="0">
                <a:solidFill>
                  <a:schemeClr val="bg1"/>
                </a:solidFill>
              </a:rPr>
              <a:t>KAS for Visual and Performing Arts, pages 9-10</a:t>
            </a:r>
          </a:p>
          <a:p>
            <a:r>
              <a:rPr lang="en-US" sz="1400" i="1" dirty="0">
                <a:solidFill>
                  <a:schemeClr val="bg1"/>
                </a:solidFill>
              </a:rPr>
              <a:t>Refer to Session C for a more in-depth review of the Anchor Standards </a:t>
            </a:r>
            <a:r>
              <a:rPr lang="en-US" sz="1200" i="1" dirty="0">
                <a:solidFill>
                  <a:schemeClr val="bg1"/>
                </a:solidFill>
              </a:rPr>
              <a:t>(beginning on slide 57)</a:t>
            </a:r>
          </a:p>
          <a:p>
            <a:r>
              <a:rPr lang="en-US" i="1" dirty="0">
                <a:solidFill>
                  <a:schemeClr val="bg1"/>
                </a:solidFill>
              </a:rPr>
              <a:t>Note Catcher, page 2</a:t>
            </a:r>
          </a:p>
        </p:txBody>
      </p:sp>
      <p:pic>
        <p:nvPicPr>
          <p:cNvPr id="5" name="Picture 4">
            <a:extLst>
              <a:ext uri="{FF2B5EF4-FFF2-40B4-BE49-F238E27FC236}">
                <a16:creationId xmlns:a16="http://schemas.microsoft.com/office/drawing/2014/main" id="{4B71AB44-16FB-B9E9-5ED3-B123956715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5778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7" y="182562"/>
            <a:ext cx="9025199" cy="1320800"/>
          </a:xfrm>
          <a:prstGeom prst="rect">
            <a:avLst/>
          </a:prstGeom>
        </p:spPr>
        <p:txBody>
          <a:bodyPr/>
          <a:lstStyle/>
          <a:p>
            <a:r>
              <a:rPr lang="en-US"/>
              <a:t>Organization of the Standards - Reflection</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06039"/>
            <a:ext cx="11205509" cy="3968898"/>
          </a:xfrm>
          <a:prstGeom prst="rect">
            <a:avLst/>
          </a:prstGeom>
        </p:spPr>
        <p:txBody>
          <a:bodyPr>
            <a:normAutofit/>
          </a:bodyPr>
          <a:lstStyle/>
          <a:p>
            <a:pPr marL="76198" indent="0">
              <a:buNone/>
            </a:pPr>
            <a:r>
              <a:rPr lang="en-US">
                <a:solidFill>
                  <a:schemeClr val="tx1"/>
                </a:solidFill>
              </a:rPr>
              <a:t>Reflect on your learning so far by responding to the following questions: </a:t>
            </a:r>
          </a:p>
          <a:p>
            <a:pPr marL="590548" indent="-514350">
              <a:buFont typeface="+mj-lt"/>
              <a:buAutoNum type="arabicPeriod"/>
            </a:pPr>
            <a:r>
              <a:rPr lang="en-US" b="1">
                <a:solidFill>
                  <a:schemeClr val="tx1"/>
                </a:solidFill>
              </a:rPr>
              <a:t>What I Knew… </a:t>
            </a:r>
          </a:p>
          <a:p>
            <a:pPr marL="533398" lvl="1" indent="0">
              <a:buNone/>
            </a:pPr>
            <a:r>
              <a:rPr lang="en-US">
                <a:solidFill>
                  <a:schemeClr val="tx1"/>
                </a:solidFill>
              </a:rPr>
              <a:t>What did I previously know about the organization of the standards?</a:t>
            </a:r>
            <a:br>
              <a:rPr lang="en-US">
                <a:solidFill>
                  <a:schemeClr val="tx1"/>
                </a:solidFill>
              </a:rPr>
            </a:br>
            <a:endParaRPr lang="en-US">
              <a:solidFill>
                <a:schemeClr val="tx1"/>
              </a:solidFill>
            </a:endParaRPr>
          </a:p>
          <a:p>
            <a:pPr marL="590548" indent="-514350">
              <a:buFont typeface="+mj-lt"/>
              <a:buAutoNum type="arabicPeriod"/>
            </a:pPr>
            <a:r>
              <a:rPr lang="en-US" b="1">
                <a:solidFill>
                  <a:schemeClr val="tx1"/>
                </a:solidFill>
              </a:rPr>
              <a:t>What I Know now…</a:t>
            </a:r>
          </a:p>
          <a:p>
            <a:pPr marL="533398" lvl="1" indent="0">
              <a:buNone/>
            </a:pPr>
            <a:r>
              <a:rPr lang="en-US">
                <a:solidFill>
                  <a:schemeClr val="tx1"/>
                </a:solidFill>
              </a:rPr>
              <a:t>What do I know now about the organization of the standards? </a:t>
            </a:r>
            <a:br>
              <a:rPr lang="en-US">
                <a:solidFill>
                  <a:schemeClr val="tx1"/>
                </a:solidFill>
              </a:rPr>
            </a:br>
            <a:endParaRPr lang="en-US">
              <a:solidFill>
                <a:schemeClr val="tx1"/>
              </a:solidFill>
            </a:endParaRPr>
          </a:p>
          <a:p>
            <a:pPr marL="590548" indent="-514350">
              <a:buFont typeface="+mj-lt"/>
              <a:buAutoNum type="arabicPeriod"/>
            </a:pPr>
            <a:r>
              <a:rPr lang="en-US" b="1">
                <a:solidFill>
                  <a:schemeClr val="tx1"/>
                </a:solidFill>
              </a:rPr>
              <a:t>What I want to Know…</a:t>
            </a:r>
          </a:p>
          <a:p>
            <a:pPr marL="533398" lvl="1" indent="0">
              <a:buNone/>
            </a:pPr>
            <a:r>
              <a:rPr lang="en-US">
                <a:solidFill>
                  <a:schemeClr val="tx1"/>
                </a:solidFill>
              </a:rPr>
              <a:t>What do I need to know about the organization of the standards? </a:t>
            </a:r>
          </a:p>
        </p:txBody>
      </p:sp>
      <p:pic>
        <p:nvPicPr>
          <p:cNvPr id="4" name="Picture 3">
            <a:extLst>
              <a:ext uri="{FF2B5EF4-FFF2-40B4-BE49-F238E27FC236}">
                <a16:creationId xmlns:a16="http://schemas.microsoft.com/office/drawing/2014/main" id="{04D20414-DFB5-6C58-6064-9F8D0CA3504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6" name="TextBox 5">
            <a:extLst>
              <a:ext uri="{FF2B5EF4-FFF2-40B4-BE49-F238E27FC236}">
                <a16:creationId xmlns:a16="http://schemas.microsoft.com/office/drawing/2014/main" id="{3DA933EB-C70F-49BE-D5ED-01AA45399973}"/>
              </a:ext>
              <a:ext uri="{C183D7F6-B498-43B3-948B-1728B52AA6E4}">
                <adec:decorative xmlns:adec="http://schemas.microsoft.com/office/drawing/2017/decorative" val="1"/>
              </a:ext>
            </a:extLst>
          </p:cNvPr>
          <p:cNvSpPr txBox="1"/>
          <p:nvPr/>
        </p:nvSpPr>
        <p:spPr>
          <a:xfrm>
            <a:off x="778518" y="6177569"/>
            <a:ext cx="6093724" cy="369332"/>
          </a:xfrm>
          <a:prstGeom prst="rect">
            <a:avLst/>
          </a:prstGeom>
          <a:noFill/>
        </p:spPr>
        <p:txBody>
          <a:bodyPr wrap="square">
            <a:spAutoFit/>
          </a:bodyPr>
          <a:lstStyle/>
          <a:p>
            <a:r>
              <a:rPr lang="en-US" i="1" dirty="0">
                <a:solidFill>
                  <a:schemeClr val="bg1"/>
                </a:solidFill>
              </a:rPr>
              <a:t>Note Catcher, page 2</a:t>
            </a:r>
          </a:p>
        </p:txBody>
      </p:sp>
      <p:pic>
        <p:nvPicPr>
          <p:cNvPr id="5" name="Picture 4">
            <a:extLst>
              <a:ext uri="{FF2B5EF4-FFF2-40B4-BE49-F238E27FC236}">
                <a16:creationId xmlns:a16="http://schemas.microsoft.com/office/drawing/2014/main" id="{7F840C6A-1A8D-33EC-CA6F-9A2DBC71659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8870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684C-690A-D48B-14DA-FF5DFC3CA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450CC-9B1C-FE25-BED7-82911A5306C2}"/>
              </a:ext>
            </a:extLst>
          </p:cNvPr>
          <p:cNvSpPr>
            <a:spLocks noGrp="1"/>
          </p:cNvSpPr>
          <p:nvPr>
            <p:ph type="title"/>
          </p:nvPr>
        </p:nvSpPr>
        <p:spPr>
          <a:xfrm>
            <a:off x="1007134" y="3136346"/>
            <a:ext cx="10177732" cy="585308"/>
          </a:xfrm>
        </p:spPr>
        <p:txBody>
          <a:bodyPr>
            <a:noAutofit/>
          </a:bodyPr>
          <a:lstStyle/>
          <a:p>
            <a:pPr algn="ctr"/>
            <a:r>
              <a:rPr lang="en-US" sz="4800" i="1"/>
              <a:t>Grade Level Overview</a:t>
            </a:r>
            <a:endParaRPr lang="en-US" sz="4800"/>
          </a:p>
        </p:txBody>
      </p:sp>
      <p:pic>
        <p:nvPicPr>
          <p:cNvPr id="4" name="Picture 3">
            <a:extLst>
              <a:ext uri="{FF2B5EF4-FFF2-40B4-BE49-F238E27FC236}">
                <a16:creationId xmlns:a16="http://schemas.microsoft.com/office/drawing/2014/main" id="{12352072-3438-3928-ECE1-29AB16CE2E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32320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 uri="{C183D7F6-B498-43B3-948B-1728B52AA6E4}">
                <adec:decorative xmlns:adec="http://schemas.microsoft.com/office/drawing/2017/decorative" val="1"/>
              </a:ext>
            </a:extLst>
          </p:cNvPr>
          <p:cNvSpPr>
            <a:spLocks noGrp="1"/>
          </p:cNvSpPr>
          <p:nvPr>
            <p:ph type="title" idx="4294967295"/>
          </p:nvPr>
        </p:nvSpPr>
        <p:spPr>
          <a:xfrm>
            <a:off x="283734" y="122913"/>
            <a:ext cx="8596313" cy="994410"/>
          </a:xfrm>
          <a:prstGeom prst="rect">
            <a:avLst/>
          </a:prstGeom>
        </p:spPr>
        <p:txBody>
          <a:bodyPr/>
          <a:lstStyle/>
          <a:p>
            <a:r>
              <a:rPr lang="en-US" dirty="0"/>
              <a:t>Grade Level Overview: Introduction</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283734" y="1277800"/>
            <a:ext cx="11554828" cy="4118581"/>
          </a:xfrm>
          <a:prstGeom prst="rect">
            <a:avLst/>
          </a:prstGeom>
        </p:spPr>
        <p:txBody>
          <a:bodyPr vert="horz" lIns="91440" tIns="45720" rIns="91440" bIns="45720" rtlCol="0" anchor="t">
            <a:normAutofit/>
          </a:bodyPr>
          <a:lstStyle/>
          <a:p>
            <a:pPr marL="75565" indent="0">
              <a:buNone/>
            </a:pPr>
            <a:r>
              <a:rPr lang="en-US" b="1">
                <a:solidFill>
                  <a:schemeClr val="tx1"/>
                </a:solidFill>
                <a:effectLst/>
                <a:ea typeface="Times New Roman" panose="02020603050405020304" pitchFamily="18" charset="0"/>
              </a:rPr>
              <a:t>Grade Level Overviews </a:t>
            </a:r>
            <a:r>
              <a:rPr lang="en-US">
                <a:solidFill>
                  <a:schemeClr val="tx1"/>
                </a:solidFill>
                <a:effectLst/>
                <a:ea typeface="Times New Roman" panose="02020603050405020304" pitchFamily="18" charset="0"/>
              </a:rPr>
              <a:t>were added for kindergarten through high school.</a:t>
            </a:r>
            <a:endParaRPr lang="en-US" sz="2600">
              <a:solidFill>
                <a:schemeClr val="tx1"/>
              </a:solidFill>
              <a:ea typeface="Times New Roman" panose="02020603050405020304" pitchFamily="18" charset="0"/>
            </a:endParaRPr>
          </a:p>
          <a:p>
            <a:pPr marL="75565" indent="0">
              <a:buNone/>
            </a:pPr>
            <a:r>
              <a:rPr lang="en-US">
                <a:solidFill>
                  <a:schemeClr val="tx1"/>
                </a:solidFill>
                <a:effectLst/>
                <a:ea typeface="Times New Roman" panose="02020603050405020304" pitchFamily="18" charset="0"/>
              </a:rPr>
              <a:t>These provide a focus for visual and performing arts at grades K-8 as grade level standards, and at the high school through proficiency levels. </a:t>
            </a:r>
            <a:endParaRPr lang="en-US">
              <a:solidFill>
                <a:schemeClr val="tx1"/>
              </a:solidFill>
              <a:ea typeface="Times New Roman" panose="02020603050405020304" pitchFamily="18" charset="0"/>
            </a:endParaRPr>
          </a:p>
          <a:p>
            <a:pPr marL="75565" indent="0">
              <a:buNone/>
            </a:pPr>
            <a:r>
              <a:rPr lang="en-US" sz="2600" b="1">
                <a:solidFill>
                  <a:schemeClr val="tx1"/>
                </a:solidFill>
                <a:ea typeface="Times New Roman" panose="02020603050405020304" pitchFamily="18" charset="0"/>
              </a:rPr>
              <a:t>	Elementary: </a:t>
            </a:r>
            <a:r>
              <a:rPr lang="en-US" sz="2600">
                <a:solidFill>
                  <a:schemeClr val="tx1"/>
                </a:solidFill>
                <a:ea typeface="Times New Roman" panose="02020603050405020304" pitchFamily="18" charset="0"/>
              </a:rPr>
              <a:t>Kindergarten - grade 5</a:t>
            </a:r>
            <a:br>
              <a:rPr lang="en-US" sz="2600">
                <a:solidFill>
                  <a:schemeClr val="tx1"/>
                </a:solidFill>
                <a:ea typeface="Times New Roman" panose="02020603050405020304" pitchFamily="18" charset="0"/>
              </a:rPr>
            </a:br>
            <a:r>
              <a:rPr lang="en-US" sz="2600">
                <a:solidFill>
                  <a:schemeClr val="tx1"/>
                </a:solidFill>
                <a:ea typeface="Times New Roman" panose="02020603050405020304" pitchFamily="18" charset="0"/>
              </a:rPr>
              <a:t>	</a:t>
            </a:r>
            <a:r>
              <a:rPr lang="en-US" sz="2600" b="1">
                <a:solidFill>
                  <a:schemeClr val="tx1"/>
                </a:solidFill>
                <a:ea typeface="Times New Roman" panose="02020603050405020304" pitchFamily="18" charset="0"/>
              </a:rPr>
              <a:t>Middle School: </a:t>
            </a:r>
            <a:r>
              <a:rPr lang="en-US" sz="2600">
                <a:solidFill>
                  <a:schemeClr val="tx1"/>
                </a:solidFill>
                <a:ea typeface="Times New Roman" panose="02020603050405020304" pitchFamily="18" charset="0"/>
              </a:rPr>
              <a:t>Grades 6 - 8 </a:t>
            </a:r>
            <a:br>
              <a:rPr lang="en-US" sz="2600">
                <a:solidFill>
                  <a:schemeClr val="tx1"/>
                </a:solidFill>
                <a:ea typeface="Times New Roman" panose="02020603050405020304" pitchFamily="18" charset="0"/>
              </a:rPr>
            </a:br>
            <a:r>
              <a:rPr lang="en-US" sz="2600">
                <a:solidFill>
                  <a:schemeClr val="tx1"/>
                </a:solidFill>
                <a:ea typeface="Times New Roman" panose="02020603050405020304" pitchFamily="18" charset="0"/>
              </a:rPr>
              <a:t>	</a:t>
            </a:r>
            <a:r>
              <a:rPr lang="en-US" sz="2600" b="1">
                <a:solidFill>
                  <a:schemeClr val="tx1"/>
                </a:solidFill>
                <a:ea typeface="Times New Roman" panose="02020603050405020304" pitchFamily="18" charset="0"/>
              </a:rPr>
              <a:t>High School: </a:t>
            </a:r>
            <a:r>
              <a:rPr lang="en-US" sz="2600">
                <a:solidFill>
                  <a:schemeClr val="tx1"/>
                </a:solidFill>
                <a:ea typeface="Times New Roman" panose="02020603050405020304" pitchFamily="18" charset="0"/>
              </a:rPr>
              <a:t>Proficiency Levels (Proficient, Accomplished and Advanced)</a:t>
            </a:r>
            <a:br>
              <a:rPr lang="en-US" sz="2600">
                <a:solidFill>
                  <a:schemeClr val="tx1"/>
                </a:solidFill>
                <a:ea typeface="Times New Roman" panose="02020603050405020304" pitchFamily="18" charset="0"/>
              </a:rPr>
            </a:br>
            <a:endParaRPr lang="en-US" sz="2400" b="0" i="0" u="none" strike="noStrike">
              <a:solidFill>
                <a:schemeClr val="tx1"/>
              </a:solidFill>
              <a:effectLst/>
            </a:endParaRPr>
          </a:p>
          <a:p>
            <a:pPr marL="1332865" lvl="2" indent="-342900">
              <a:buFont typeface="Wingdings" panose="05000000000000000000" pitchFamily="2" charset="2"/>
              <a:buChar char="ü"/>
            </a:pPr>
            <a:r>
              <a:rPr lang="en-US" sz="2800">
                <a:solidFill>
                  <a:schemeClr val="tx1"/>
                </a:solidFill>
              </a:rPr>
              <a:t>As you review the Grade Level Overview on page 11 of the </a:t>
            </a:r>
            <a:r>
              <a:rPr lang="en-US" sz="2800" i="1">
                <a:solidFill>
                  <a:schemeClr val="tx1"/>
                </a:solidFill>
              </a:rPr>
              <a:t>KAS for Visual and Performing Arts</a:t>
            </a:r>
            <a:r>
              <a:rPr lang="en-US" sz="2800">
                <a:solidFill>
                  <a:schemeClr val="tx1"/>
                </a:solidFill>
              </a:rPr>
              <a:t>, add words and/or phrases to the table in your note catcher that highlight the focus of each grade level.</a:t>
            </a:r>
          </a:p>
          <a:p>
            <a:pPr marL="532765" indent="-457200">
              <a:buFont typeface="Wingdings" panose="05000000000000000000" pitchFamily="2" charset="2"/>
              <a:buChar char="ü"/>
            </a:pPr>
            <a:endParaRPr lang="en-US" sz="2600">
              <a:ea typeface="Times New Roman" panose="02020603050405020304" pitchFamily="18" charset="0"/>
            </a:endParaRPr>
          </a:p>
        </p:txBody>
      </p:sp>
      <p:pic>
        <p:nvPicPr>
          <p:cNvPr id="4" name="Picture 3">
            <a:extLst>
              <a:ext uri="{FF2B5EF4-FFF2-40B4-BE49-F238E27FC236}">
                <a16:creationId xmlns:a16="http://schemas.microsoft.com/office/drawing/2014/main" id="{0716B107-928A-AC65-B860-1C10165FB1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986B1B21-DBF4-1CC5-D4E7-9F7A5B999B66}"/>
              </a:ext>
              <a:ext uri="{C183D7F6-B498-43B3-948B-1728B52AA6E4}">
                <adec:decorative xmlns:adec="http://schemas.microsoft.com/office/drawing/2017/decorative" val="1"/>
              </a:ext>
            </a:extLst>
          </p:cNvPr>
          <p:cNvSpPr txBox="1"/>
          <p:nvPr/>
        </p:nvSpPr>
        <p:spPr>
          <a:xfrm>
            <a:off x="778518" y="6040753"/>
            <a:ext cx="4902415" cy="646331"/>
          </a:xfrm>
          <a:prstGeom prst="rect">
            <a:avLst/>
          </a:prstGeom>
          <a:noFill/>
        </p:spPr>
        <p:txBody>
          <a:bodyPr wrap="square" rtlCol="0">
            <a:spAutoFit/>
          </a:bodyPr>
          <a:lstStyle/>
          <a:p>
            <a:r>
              <a:rPr lang="en-US" i="1" dirty="0">
                <a:solidFill>
                  <a:schemeClr val="bg1"/>
                </a:solidFill>
              </a:rPr>
              <a:t>KAS for Visual and Performing Arts, page 11</a:t>
            </a:r>
          </a:p>
          <a:p>
            <a:r>
              <a:rPr lang="en-US" i="1" dirty="0">
                <a:solidFill>
                  <a:schemeClr val="bg1"/>
                </a:solidFill>
              </a:rPr>
              <a:t>Note Catcher, page 2</a:t>
            </a:r>
          </a:p>
        </p:txBody>
      </p:sp>
      <p:pic>
        <p:nvPicPr>
          <p:cNvPr id="6" name="Picture 5">
            <a:extLst>
              <a:ext uri="{FF2B5EF4-FFF2-40B4-BE49-F238E27FC236}">
                <a16:creationId xmlns:a16="http://schemas.microsoft.com/office/drawing/2014/main" id="{CC697033-841A-E1B1-4C8C-A1E719CB96F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24982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a:t>Group Norms: Session A</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5" name="Picture 4">
            <a:extLst>
              <a:ext uri="{FF2B5EF4-FFF2-40B4-BE49-F238E27FC236}">
                <a16:creationId xmlns:a16="http://schemas.microsoft.com/office/drawing/2014/main" id="{221FD2C9-FFA5-684D-458E-67F5EC750A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92782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 uri="{C183D7F6-B498-43B3-948B-1728B52AA6E4}">
                <adec:decorative xmlns:adec="http://schemas.microsoft.com/office/drawing/2017/decorative" val="1"/>
              </a:ext>
            </a:extLst>
          </p:cNvPr>
          <p:cNvSpPr>
            <a:spLocks noGrp="1"/>
          </p:cNvSpPr>
          <p:nvPr>
            <p:ph type="title" idx="4294967295"/>
          </p:nvPr>
        </p:nvSpPr>
        <p:spPr>
          <a:xfrm>
            <a:off x="283734" y="208997"/>
            <a:ext cx="8596313" cy="994410"/>
          </a:xfrm>
          <a:prstGeom prst="rect">
            <a:avLst/>
          </a:prstGeom>
        </p:spPr>
        <p:txBody>
          <a:bodyPr>
            <a:normAutofit fontScale="90000"/>
          </a:bodyPr>
          <a:lstStyle/>
          <a:p>
            <a:r>
              <a:rPr lang="en-US"/>
              <a:t>Grade Level Overview:</a:t>
            </a:r>
            <a:br>
              <a:rPr lang="en-US"/>
            </a:br>
            <a:r>
              <a:rPr lang="en-US"/>
              <a:t>High School Proficiency Levels</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283734" y="1535913"/>
            <a:ext cx="11258550" cy="3566723"/>
          </a:xfrm>
          <a:prstGeom prst="rect">
            <a:avLst/>
          </a:prstGeom>
        </p:spPr>
        <p:txBody>
          <a:bodyPr>
            <a:normAutofit/>
          </a:bodyPr>
          <a:lstStyle/>
          <a:p>
            <a:pPr marL="76198" indent="0">
              <a:buNone/>
            </a:pPr>
            <a:r>
              <a:rPr lang="en-US" sz="2600">
                <a:solidFill>
                  <a:schemeClr val="tx1"/>
                </a:solidFill>
                <a:effectLst/>
                <a:ea typeface="Calibri" panose="020F0502020204030204" pitchFamily="34" charset="0"/>
              </a:rPr>
              <a:t>Students choosing not to specialize in an arts discipline will move beyond the grounding in the arts achieved at the middle school level toward proficiency in the arts (</a:t>
            </a:r>
            <a:r>
              <a:rPr lang="en-US" sz="2600" b="1">
                <a:solidFill>
                  <a:schemeClr val="tx1"/>
                </a:solidFill>
                <a:effectLst/>
                <a:ea typeface="Calibri" panose="020F0502020204030204" pitchFamily="34" charset="0"/>
              </a:rPr>
              <a:t>proficient, accomplished and advanced</a:t>
            </a:r>
            <a:r>
              <a:rPr lang="en-US" sz="2600">
                <a:solidFill>
                  <a:schemeClr val="tx1"/>
                </a:solidFill>
                <a:effectLst/>
                <a:ea typeface="Calibri" panose="020F0502020204030204" pitchFamily="34" charset="0"/>
              </a:rPr>
              <a:t>).</a:t>
            </a:r>
          </a:p>
          <a:p>
            <a:pPr marL="0" indent="0" rtl="0">
              <a:spcBef>
                <a:spcPts val="0"/>
              </a:spcBef>
              <a:spcAft>
                <a:spcPts val="0"/>
              </a:spcAft>
              <a:buNone/>
            </a:pPr>
            <a:endParaRPr lang="en-US" sz="2400" b="0" i="0" u="none" strike="noStrike">
              <a:solidFill>
                <a:schemeClr val="tx1"/>
              </a:solidFill>
              <a:effectLst/>
            </a:endParaRPr>
          </a:p>
          <a:p>
            <a:pPr lvl="1">
              <a:spcBef>
                <a:spcPts val="0"/>
              </a:spcBef>
              <a:buFont typeface="Wingdings" panose="05000000000000000000" pitchFamily="2" charset="2"/>
              <a:buChar char="ü"/>
            </a:pPr>
            <a:r>
              <a:rPr lang="en-US" sz="2600">
                <a:solidFill>
                  <a:schemeClr val="tx1"/>
                </a:solidFill>
                <a:ea typeface="Calibri" panose="020F0502020204030204" pitchFamily="34" charset="0"/>
              </a:rPr>
              <a:t>As you review the Descriptors for High School Proficiency Levels for Performance Standards chart on page 12 of the </a:t>
            </a:r>
            <a:r>
              <a:rPr lang="en-US" sz="2600" i="1">
                <a:solidFill>
                  <a:schemeClr val="tx1"/>
                </a:solidFill>
                <a:ea typeface="Calibri" panose="020F0502020204030204" pitchFamily="34" charset="0"/>
              </a:rPr>
              <a:t>KAS for Visual and Performing Arts</a:t>
            </a:r>
            <a:r>
              <a:rPr lang="en-US" sz="2600">
                <a:solidFill>
                  <a:schemeClr val="tx1"/>
                </a:solidFill>
                <a:ea typeface="Calibri" panose="020F0502020204030204" pitchFamily="34" charset="0"/>
              </a:rPr>
              <a:t>, complete “students might…” statements under the appropriate proficiency level to the table in the accompanying note catcher document. </a:t>
            </a:r>
          </a:p>
        </p:txBody>
      </p:sp>
      <p:pic>
        <p:nvPicPr>
          <p:cNvPr id="4" name="Picture 3">
            <a:extLst>
              <a:ext uri="{FF2B5EF4-FFF2-40B4-BE49-F238E27FC236}">
                <a16:creationId xmlns:a16="http://schemas.microsoft.com/office/drawing/2014/main" id="{4BBCA903-CD5E-197B-248B-93A00315BA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99C841C3-15E3-78EE-5129-BE58370C980F}"/>
              </a:ext>
              <a:ext uri="{C183D7F6-B498-43B3-948B-1728B52AA6E4}">
                <adec:decorative xmlns:adec="http://schemas.microsoft.com/office/drawing/2017/decorative" val="1"/>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12</a:t>
            </a:r>
          </a:p>
          <a:p>
            <a:r>
              <a:rPr lang="en-US" i="1" dirty="0">
                <a:solidFill>
                  <a:schemeClr val="bg1"/>
                </a:solidFill>
              </a:rPr>
              <a:t>Note Catcher, page 2</a:t>
            </a:r>
          </a:p>
        </p:txBody>
      </p:sp>
      <p:pic>
        <p:nvPicPr>
          <p:cNvPr id="6" name="Picture 5">
            <a:extLst>
              <a:ext uri="{FF2B5EF4-FFF2-40B4-BE49-F238E27FC236}">
                <a16:creationId xmlns:a16="http://schemas.microsoft.com/office/drawing/2014/main" id="{528E56E6-E651-9254-80E5-2BC77D6F638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08516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302685" y="298213"/>
            <a:ext cx="8596313" cy="994410"/>
          </a:xfrm>
          <a:prstGeom prst="rect">
            <a:avLst/>
          </a:prstGeom>
        </p:spPr>
        <p:txBody>
          <a:bodyPr>
            <a:normAutofit fontScale="90000"/>
          </a:bodyPr>
          <a:lstStyle/>
          <a:p>
            <a:r>
              <a:rPr lang="en-US"/>
              <a:t>Grade Level Overview</a:t>
            </a:r>
            <a:br>
              <a:rPr lang="en-US"/>
            </a:br>
            <a:r>
              <a:rPr lang="en-US"/>
              <a:t>Reflection</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739231" y="1886512"/>
            <a:ext cx="10025105" cy="2368054"/>
          </a:xfrm>
          <a:prstGeom prst="rect">
            <a:avLst/>
          </a:prstGeom>
        </p:spPr>
        <p:txBody>
          <a:bodyPr>
            <a:noAutofit/>
          </a:bodyPr>
          <a:lstStyle/>
          <a:p>
            <a:pPr marL="819148" indent="-742950">
              <a:buFont typeface="+mj-lt"/>
              <a:buAutoNum type="arabicPeriod"/>
            </a:pPr>
            <a:r>
              <a:rPr lang="en-US" sz="3600">
                <a:solidFill>
                  <a:schemeClr val="tx1"/>
                </a:solidFill>
                <a:ea typeface="Calibri" panose="020F0502020204030204" pitchFamily="34" charset="0"/>
              </a:rPr>
              <a:t>How do each of the grade levels scaffold on one another (or progress in complexity)? </a:t>
            </a:r>
          </a:p>
          <a:p>
            <a:pPr marL="819148" indent="-742950">
              <a:buFont typeface="+mj-lt"/>
              <a:buAutoNum type="arabicPeriod"/>
            </a:pPr>
            <a:r>
              <a:rPr lang="en-US" sz="3600">
                <a:solidFill>
                  <a:schemeClr val="tx1"/>
                </a:solidFill>
                <a:ea typeface="Calibri" panose="020F0502020204030204" pitchFamily="34" charset="0"/>
              </a:rPr>
              <a:t>How does understanding the progression of each grade level inform your implementation of the standards at your grade level(s)?</a:t>
            </a:r>
            <a:endParaRPr lang="en-US" sz="3600">
              <a:solidFill>
                <a:schemeClr val="tx1"/>
              </a:solidFill>
            </a:endParaRPr>
          </a:p>
        </p:txBody>
      </p:sp>
      <p:pic>
        <p:nvPicPr>
          <p:cNvPr id="4" name="Picture 3" descr="A pencil and paper with a black background">
            <a:extLst>
              <a:ext uri="{FF2B5EF4-FFF2-40B4-BE49-F238E27FC236}">
                <a16:creationId xmlns:a16="http://schemas.microsoft.com/office/drawing/2014/main" id="{29B38D00-BAE3-A22A-D47A-62CD58BA7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C11EDA5F-FFFC-71A1-2F6F-F0E8FADBB374}"/>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11-12</a:t>
            </a:r>
          </a:p>
          <a:p>
            <a:r>
              <a:rPr lang="en-US" i="1" dirty="0">
                <a:solidFill>
                  <a:schemeClr val="bg1"/>
                </a:solidFill>
              </a:rPr>
              <a:t>Note Catcher, page 3</a:t>
            </a:r>
          </a:p>
        </p:txBody>
      </p:sp>
      <p:pic>
        <p:nvPicPr>
          <p:cNvPr id="6" name="Picture 5">
            <a:extLst>
              <a:ext uri="{FF2B5EF4-FFF2-40B4-BE49-F238E27FC236}">
                <a16:creationId xmlns:a16="http://schemas.microsoft.com/office/drawing/2014/main" id="{C93E88AB-0364-C023-FCA6-0FA97604147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91585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CADA-1D55-B386-BFED-0694302CD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DC0A9-125E-B4A8-9AD1-E4A3179AD719}"/>
              </a:ext>
            </a:extLst>
          </p:cNvPr>
          <p:cNvSpPr>
            <a:spLocks noGrp="1"/>
          </p:cNvSpPr>
          <p:nvPr>
            <p:ph type="title"/>
          </p:nvPr>
        </p:nvSpPr>
        <p:spPr>
          <a:xfrm>
            <a:off x="1525749" y="3313770"/>
            <a:ext cx="10177732" cy="585308"/>
          </a:xfrm>
        </p:spPr>
        <p:txBody>
          <a:bodyPr>
            <a:noAutofit/>
          </a:bodyPr>
          <a:lstStyle/>
          <a:p>
            <a:pPr algn="ctr"/>
            <a:r>
              <a:rPr lang="en-US" sz="4800" i="1"/>
              <a:t>How to Read the Standards</a:t>
            </a:r>
            <a:endParaRPr lang="en-US" sz="4800"/>
          </a:p>
        </p:txBody>
      </p:sp>
      <p:pic>
        <p:nvPicPr>
          <p:cNvPr id="4" name="Picture 3">
            <a:extLst>
              <a:ext uri="{FF2B5EF4-FFF2-40B4-BE49-F238E27FC236}">
                <a16:creationId xmlns:a16="http://schemas.microsoft.com/office/drawing/2014/main" id="{4D9AB04C-AFB0-5325-C4F3-E48904556B6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2814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(1)</a:t>
            </a:r>
          </a:p>
        </p:txBody>
      </p:sp>
      <p:pic>
        <p:nvPicPr>
          <p:cNvPr id="2050" name="Picture 2" descr="A blue and white text on a white background">
            <a:extLst>
              <a:ext uri="{FF2B5EF4-FFF2-40B4-BE49-F238E27FC236}">
                <a16:creationId xmlns:a16="http://schemas.microsoft.com/office/drawing/2014/main" id="{6A7D9C84-1204-B787-3B4B-6D1688531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10" y="1000389"/>
            <a:ext cx="10683779" cy="4707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6BA30F-0377-DDA1-E0BD-7A5A9FE01146}"/>
              </a:ext>
            </a:extLst>
          </p:cNvPr>
          <p:cNvSpPr txBox="1"/>
          <p:nvPr/>
        </p:nvSpPr>
        <p:spPr>
          <a:xfrm>
            <a:off x="754110" y="6179253"/>
            <a:ext cx="5228066" cy="369332"/>
          </a:xfrm>
          <a:prstGeom prst="rect">
            <a:avLst/>
          </a:prstGeom>
          <a:noFill/>
        </p:spPr>
        <p:txBody>
          <a:bodyPr wrap="square" rtlCol="0">
            <a:spAutoFit/>
          </a:bodyPr>
          <a:lstStyle/>
          <a:p>
            <a:r>
              <a:rPr lang="en-US" i="1" dirty="0">
                <a:solidFill>
                  <a:schemeClr val="bg1"/>
                </a:solidFill>
              </a:rPr>
              <a:t>KAS for Visual and Performing Arts, pages 13 - 14</a:t>
            </a:r>
          </a:p>
        </p:txBody>
      </p:sp>
      <p:pic>
        <p:nvPicPr>
          <p:cNvPr id="4" name="Picture 3">
            <a:extLst>
              <a:ext uri="{FF2B5EF4-FFF2-40B4-BE49-F238E27FC236}">
                <a16:creationId xmlns:a16="http://schemas.microsoft.com/office/drawing/2014/main" id="{95241201-3EEF-B041-63DD-D4BEF090F4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4000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(2)</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281139"/>
            <a:ext cx="11258550" cy="3953125"/>
          </a:xfrm>
          <a:prstGeom prst="rect">
            <a:avLst/>
          </a:prstGeom>
        </p:spPr>
        <p:txBody>
          <a:bodyPr>
            <a:normAutofit/>
          </a:bodyPr>
          <a:lstStyle/>
          <a:p>
            <a:pPr marL="76198" indent="0">
              <a:buNone/>
            </a:pPr>
            <a:r>
              <a:rPr lang="en-US" sz="3200" b="1">
                <a:solidFill>
                  <a:schemeClr val="tx1"/>
                </a:solidFill>
              </a:rPr>
              <a:t>Identification Information</a:t>
            </a:r>
          </a:p>
          <a:p>
            <a:pPr marL="76198" indent="0">
              <a:buNone/>
            </a:pPr>
            <a:r>
              <a:rPr lang="en-US" sz="2000" i="1">
                <a:solidFill>
                  <a:schemeClr val="tx1"/>
                </a:solidFill>
                <a:effectLst/>
                <a:ea typeface="Calibri" panose="020F0502020204030204" pitchFamily="34" charset="0"/>
              </a:rPr>
              <a:t>The </a:t>
            </a:r>
            <a:r>
              <a:rPr lang="en-US" sz="2000" b="1" i="1">
                <a:solidFill>
                  <a:schemeClr val="tx1"/>
                </a:solidFill>
                <a:effectLst/>
                <a:ea typeface="Calibri" panose="020F0502020204030204" pitchFamily="34" charset="0"/>
              </a:rPr>
              <a:t>Arts Disciplines</a:t>
            </a:r>
            <a:r>
              <a:rPr lang="en-US" sz="2000" i="1">
                <a:solidFill>
                  <a:schemeClr val="tx1"/>
                </a:solidFill>
                <a:effectLst/>
                <a:ea typeface="Calibri" panose="020F0502020204030204" pitchFamily="34" charset="0"/>
              </a:rPr>
              <a:t> of visual and performing arts includes dance, media arts, music, theatre and visual arts. </a:t>
            </a:r>
          </a:p>
          <a:p>
            <a:pPr marL="76198" indent="0">
              <a:buNone/>
            </a:pPr>
            <a:r>
              <a:rPr lang="en-US" sz="2000" b="1">
                <a:solidFill>
                  <a:schemeClr val="tx1"/>
                </a:solidFill>
                <a:effectLst/>
                <a:ea typeface="Times New Roman" panose="02020603050405020304" pitchFamily="18" charset="0"/>
              </a:rPr>
              <a:t>Artistic Processes</a:t>
            </a:r>
            <a:r>
              <a:rPr lang="en-US" sz="2000">
                <a:solidFill>
                  <a:schemeClr val="tx1"/>
                </a:solidFill>
                <a:effectLst/>
                <a:ea typeface="Times New Roman" panose="02020603050405020304" pitchFamily="18" charset="0"/>
              </a:rPr>
              <a:t> are the cognitive and physical actions by which arts learning and making are realized and include creating, performing/producing/presenting, responding and connecting. These processes define and organize the relationship between the art and the learner. </a:t>
            </a:r>
          </a:p>
          <a:p>
            <a:pPr marL="76198" indent="0">
              <a:buNone/>
            </a:pPr>
            <a:r>
              <a:rPr lang="en-US" sz="2000" b="1">
                <a:solidFill>
                  <a:schemeClr val="tx1"/>
                </a:solidFill>
                <a:effectLst/>
                <a:ea typeface="Times New Roman" panose="02020603050405020304" pitchFamily="18" charset="0"/>
              </a:rPr>
              <a:t>Process Components</a:t>
            </a:r>
            <a:r>
              <a:rPr lang="en-US" sz="2000">
                <a:solidFill>
                  <a:schemeClr val="tx1"/>
                </a:solidFill>
                <a:effectLst/>
                <a:ea typeface="Times New Roman" panose="02020603050405020304" pitchFamily="18" charset="0"/>
              </a:rPr>
              <a:t> are the actions artists carry out as they complete each artistic process. Students’ ability to carry out these operational verbs empowers them to work through the artistic process independently.</a:t>
            </a:r>
          </a:p>
        </p:txBody>
      </p:sp>
      <p:pic>
        <p:nvPicPr>
          <p:cNvPr id="4" name="Picture 2" descr="A blue and white text on a white background&#10;Identification Information:&#10;1. Arts Discipline - arrow pointing to &quot;Dance&quot; within the &quot;button&quot;.&#10;2. Artistic Process - arrow pointing to &quot;Creating&quot; within the &quot;button&quot;&#10;3. Process Component - arrow pointing to &quot;Process Component: Explore&quot; within the &quot;button&quot;">
            <a:extLst>
              <a:ext uri="{FF2B5EF4-FFF2-40B4-BE49-F238E27FC236}">
                <a16:creationId xmlns:a16="http://schemas.microsoft.com/office/drawing/2014/main" id="{8FB9B7EE-A837-741B-E3AD-27BCA07BC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 t="1" r="64908" b="71854"/>
          <a:stretch/>
        </p:blipFill>
        <p:spPr bwMode="auto">
          <a:xfrm>
            <a:off x="4038489" y="4184712"/>
            <a:ext cx="3749040" cy="1324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C7A2B3-34A3-4CB9-92B0-E40420E7850F}"/>
              </a:ext>
            </a:extLst>
          </p:cNvPr>
          <p:cNvSpPr txBox="1"/>
          <p:nvPr/>
        </p:nvSpPr>
        <p:spPr>
          <a:xfrm>
            <a:off x="778518" y="6040753"/>
            <a:ext cx="5095344"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6" name="Picture 5" descr="A pencil and paper with a black background">
            <a:extLst>
              <a:ext uri="{FF2B5EF4-FFF2-40B4-BE49-F238E27FC236}">
                <a16:creationId xmlns:a16="http://schemas.microsoft.com/office/drawing/2014/main" id="{8666BE62-1B3B-8E9E-7872-E5654CAE5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769F4813-FB80-1413-7E73-DEF9207FAF7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19192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(3)</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noAutofit/>
          </a:bodyPr>
          <a:lstStyle/>
          <a:p>
            <a:pPr marL="0" indent="0">
              <a:spcBef>
                <a:spcPts val="1200"/>
              </a:spcBef>
              <a:spcAft>
                <a:spcPts val="500"/>
              </a:spcAft>
              <a:buSzPts val="1000"/>
              <a:buNone/>
              <a:tabLst>
                <a:tab pos="457200" algn="l"/>
              </a:tabLst>
            </a:pPr>
            <a:r>
              <a:rPr lang="en-US" sz="3200" b="1">
                <a:solidFill>
                  <a:schemeClr val="tx1"/>
                </a:solidFill>
              </a:rPr>
              <a:t>Foundational Information</a:t>
            </a:r>
          </a:p>
          <a:p>
            <a:pPr marL="0" marR="0" lv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Anchor Standards</a:t>
            </a:r>
            <a:r>
              <a:rPr lang="en-US" sz="2000">
                <a:solidFill>
                  <a:schemeClr val="tx1"/>
                </a:solidFill>
                <a:effectLst/>
                <a:ea typeface="Times New Roman" panose="02020603050405020304" pitchFamily="18" charset="0"/>
              </a:rPr>
              <a:t> describe the general knowledge and skill that teachers expect students to demonstrate throughout their education in the arts. These anchor standards are parallel across arts disciplines and grade levels and serve as the tangible educational expression of artistic literacy. </a:t>
            </a:r>
          </a:p>
          <a:p>
            <a:pPr marL="0" marR="0" lv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Enduring Understandings </a:t>
            </a:r>
            <a:r>
              <a:rPr lang="en-US" sz="2000">
                <a:solidFill>
                  <a:schemeClr val="tx1"/>
                </a:solidFill>
                <a:effectLst/>
                <a:ea typeface="Times New Roman" panose="02020603050405020304" pitchFamily="18" charset="0"/>
              </a:rPr>
              <a:t>summarize important ideas and processes that are central to an arts discipline. They</a:t>
            </a:r>
            <a:r>
              <a:rPr lang="en-US" sz="2000" b="1">
                <a:solidFill>
                  <a:schemeClr val="tx1"/>
                </a:solidFill>
                <a:effectLst/>
                <a:ea typeface="Times New Roman" panose="02020603050405020304" pitchFamily="18" charset="0"/>
              </a:rPr>
              <a:t> </a:t>
            </a:r>
            <a:r>
              <a:rPr lang="en-US" sz="2000">
                <a:solidFill>
                  <a:schemeClr val="tx1"/>
                </a:solidFill>
                <a:effectLst/>
                <a:ea typeface="Times New Roman" panose="02020603050405020304" pitchFamily="18" charset="0"/>
              </a:rPr>
              <a:t>allow the standards to be steeped in rigor and focused on students’ ability to demonstrate understanding through performance. </a:t>
            </a:r>
          </a:p>
        </p:txBody>
      </p:sp>
      <p:pic>
        <p:nvPicPr>
          <p:cNvPr id="5" name="Picture 2" descr="A blue and white text on a white background&#10;Foundational Information: &#10;4. Anchor Standard - arrow pointing to the sample language in the standards layout.&#10;5. Enduring Understanding - arrow pointing to the sample language in the standards layout.&#10;6. Essential Question - arrow pointing to the sample language in the standards layout.&#10;7. Key Vocabulary - arrow pointing to sample terms in the standards layout.">
            <a:extLst>
              <a:ext uri="{FF2B5EF4-FFF2-40B4-BE49-F238E27FC236}">
                <a16:creationId xmlns:a16="http://schemas.microsoft.com/office/drawing/2014/main" id="{6902AA3C-4544-476F-2C57-EC9A37C369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42" t="902" r="-3" b="71224"/>
          <a:stretch/>
        </p:blipFill>
        <p:spPr bwMode="auto">
          <a:xfrm>
            <a:off x="1876579" y="3797749"/>
            <a:ext cx="8438841" cy="1583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ncil and paper with a black background">
            <a:extLst>
              <a:ext uri="{FF2B5EF4-FFF2-40B4-BE49-F238E27FC236}">
                <a16:creationId xmlns:a16="http://schemas.microsoft.com/office/drawing/2014/main" id="{17C58303-A8CB-2FB6-3BA0-AAD1E1379E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E0BB0567-5FC9-C4E6-E11B-E9625F8444F6}"/>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4" name="Picture 3">
            <a:extLst>
              <a:ext uri="{FF2B5EF4-FFF2-40B4-BE49-F238E27FC236}">
                <a16:creationId xmlns:a16="http://schemas.microsoft.com/office/drawing/2014/main" id="{C5649C04-E5F1-01A1-A209-C5D454A3ECE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469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(4)</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3019871"/>
          </a:xfrm>
          <a:prstGeom prst="rect">
            <a:avLst/>
          </a:prstGeom>
        </p:spPr>
        <p:txBody>
          <a:bodyPr>
            <a:noAutofit/>
          </a:bodyPr>
          <a:lstStyle/>
          <a:p>
            <a:pPr marL="0" indent="0">
              <a:spcBef>
                <a:spcPts val="1200"/>
              </a:spcBef>
              <a:spcAft>
                <a:spcPts val="500"/>
              </a:spcAft>
              <a:buSzPts val="1000"/>
              <a:buNone/>
              <a:tabLst>
                <a:tab pos="457200" algn="l"/>
              </a:tabLst>
            </a:pPr>
            <a:r>
              <a:rPr lang="en-US" sz="3200" b="1">
                <a:solidFill>
                  <a:schemeClr val="tx1"/>
                </a:solidFill>
              </a:rPr>
              <a:t>Foundational Information Cont.</a:t>
            </a:r>
          </a:p>
          <a:p>
            <a:pPr mar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Essential Questions</a:t>
            </a:r>
            <a:r>
              <a:rPr lang="en-US" sz="2000">
                <a:solidFill>
                  <a:schemeClr val="tx1"/>
                </a:solidFill>
                <a:effectLst/>
                <a:ea typeface="Times New Roman" panose="02020603050405020304" pitchFamily="18" charset="0"/>
              </a:rPr>
              <a:t> guide students as they uncover enduring understandings. These questions are open-ended, designed to stimulate thought and empower students to work through the artistic processes independently.</a:t>
            </a:r>
          </a:p>
          <a:p>
            <a:pPr marL="0" marR="0" lvl="0" indent="0">
              <a:spcBef>
                <a:spcPts val="1200"/>
              </a:spcBef>
              <a:spcAft>
                <a:spcPts val="500"/>
              </a:spcAft>
              <a:buSzPts val="1000"/>
              <a:buNone/>
              <a:tabLst>
                <a:tab pos="457200" algn="l"/>
              </a:tabLst>
            </a:pPr>
            <a:r>
              <a:rPr lang="en-US" sz="2000" b="1">
                <a:solidFill>
                  <a:schemeClr val="tx1"/>
                </a:solidFill>
                <a:effectLst/>
                <a:ea typeface="Times New Roman" panose="02020603050405020304" pitchFamily="18" charset="0"/>
              </a:rPr>
              <a:t>Key Vocabulary</a:t>
            </a:r>
            <a:r>
              <a:rPr lang="en-US" sz="2000">
                <a:solidFill>
                  <a:schemeClr val="tx1"/>
                </a:solidFill>
                <a:effectLst/>
                <a:ea typeface="Times New Roman" panose="02020603050405020304" pitchFamily="18" charset="0"/>
              </a:rPr>
              <a:t> terms are specific to their use in the standards and the artistic discipline. They are defined in the discipline-specific glossary and are not the only terms that may be used in instruction. Demonstrating mastery of the standards requires students to go beyond knowing the definition of these terms. Key vocabulary is denoted within the standards language as an </a:t>
            </a:r>
            <a:r>
              <a:rPr lang="en-US" sz="2000" u="sng">
                <a:solidFill>
                  <a:schemeClr val="tx1"/>
                </a:solidFill>
                <a:effectLst/>
                <a:ea typeface="Times New Roman" panose="02020603050405020304" pitchFamily="18" charset="0"/>
              </a:rPr>
              <a:t>underlined</a:t>
            </a:r>
            <a:r>
              <a:rPr lang="en-US" sz="2000">
                <a:solidFill>
                  <a:schemeClr val="tx1"/>
                </a:solidFill>
                <a:effectLst/>
                <a:ea typeface="Times New Roman" panose="02020603050405020304" pitchFamily="18" charset="0"/>
              </a:rPr>
              <a:t> term, which links to the discipline-specific glossary at the end of each discipline’s set of performance standards.</a:t>
            </a:r>
          </a:p>
        </p:txBody>
      </p:sp>
      <p:pic>
        <p:nvPicPr>
          <p:cNvPr id="5" name="Picture 2" descr="A blue and white text on a white background&#10;Foundational Information: &#10;4. Anchor Standard - arrow pointing to the sample language in the standards layout.&#10;5. Enduring Understanding - arrow pointing to the sample language in the standards layout.&#10;6. Essential Question - arrow pointing to the sample language in the standards layout.&#10;7. Key Vocabulary - arrow pointing to sample terms in the standards layout.">
            <a:extLst>
              <a:ext uri="{FF2B5EF4-FFF2-40B4-BE49-F238E27FC236}">
                <a16:creationId xmlns:a16="http://schemas.microsoft.com/office/drawing/2014/main" id="{9ACC0449-C496-8B69-1F3E-56B5A550E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42" t="902" r="-3" b="71224"/>
          <a:stretch/>
        </p:blipFill>
        <p:spPr bwMode="auto">
          <a:xfrm>
            <a:off x="1905006" y="4155847"/>
            <a:ext cx="8025473" cy="1506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ncil and paper with a black background">
            <a:extLst>
              <a:ext uri="{FF2B5EF4-FFF2-40B4-BE49-F238E27FC236}">
                <a16:creationId xmlns:a16="http://schemas.microsoft.com/office/drawing/2014/main" id="{0578ABEC-AC2B-A5B2-B778-15CED9578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E0AA89BD-4B0B-EB01-4740-887D645B9D44}"/>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4" name="Picture 3">
            <a:extLst>
              <a:ext uri="{FF2B5EF4-FFF2-40B4-BE49-F238E27FC236}">
                <a16:creationId xmlns:a16="http://schemas.microsoft.com/office/drawing/2014/main" id="{47659E2E-1481-9669-3566-4B9576573FE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0778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(5)</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normAutofit/>
          </a:bodyPr>
          <a:lstStyle/>
          <a:p>
            <a:pPr marL="76198" indent="0">
              <a:buNone/>
            </a:pPr>
            <a:r>
              <a:rPr lang="en-US" sz="3200" b="1">
                <a:solidFill>
                  <a:schemeClr val="tx1"/>
                </a:solidFill>
              </a:rPr>
              <a:t>Clarification Statements</a:t>
            </a:r>
          </a:p>
          <a:p>
            <a:pPr marL="76198" indent="0">
              <a:buNone/>
            </a:pPr>
            <a:r>
              <a:rPr lang="en-US" sz="2000" b="1">
                <a:solidFill>
                  <a:schemeClr val="tx1"/>
                </a:solidFill>
                <a:effectLst/>
                <a:ea typeface="Calibri" panose="020F0502020204030204" pitchFamily="34" charset="0"/>
              </a:rPr>
              <a:t>Clarification Statements</a:t>
            </a:r>
            <a:r>
              <a:rPr lang="en-US" sz="2000">
                <a:solidFill>
                  <a:schemeClr val="tx1"/>
                </a:solidFill>
                <a:effectLst/>
                <a:ea typeface="Calibri" panose="020F0502020204030204" pitchFamily="34" charset="0"/>
              </a:rPr>
              <a:t> are one or two sentences that provide examples or particular emphasis that can assist in further understanding the expectations of the standard. The provided disciplinary clarifications are suggestions; they are not the only pathways and are not comprehensive to obtain mastery of the standards. Not all standards include a clarification statement.</a:t>
            </a:r>
            <a:endParaRPr lang="en-US" sz="2000">
              <a:solidFill>
                <a:schemeClr val="tx1"/>
              </a:solidFill>
            </a:endParaRPr>
          </a:p>
        </p:txBody>
      </p:sp>
      <p:pic>
        <p:nvPicPr>
          <p:cNvPr id="4" name="Picture 2" descr="A blue and white text on a white background&#10;Clarification: &#10;9. Standards Coding - arrow pointing to the sample coding in the &#10;standards layout.&#10;10. Clarification Statement - arrow pointing to the sample language in the standards layout.">
            <a:extLst>
              <a:ext uri="{FF2B5EF4-FFF2-40B4-BE49-F238E27FC236}">
                <a16:creationId xmlns:a16="http://schemas.microsoft.com/office/drawing/2014/main" id="{3068C98E-BD56-7D04-DD62-8301C50B9E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39" t="59350" r="603" b="1802"/>
          <a:stretch/>
        </p:blipFill>
        <p:spPr bwMode="auto">
          <a:xfrm>
            <a:off x="1008202" y="3044685"/>
            <a:ext cx="10175595" cy="2181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ncil and paper with a black background">
            <a:extLst>
              <a:ext uri="{FF2B5EF4-FFF2-40B4-BE49-F238E27FC236}">
                <a16:creationId xmlns:a16="http://schemas.microsoft.com/office/drawing/2014/main" id="{E5D7807E-D311-E849-8F5F-B013412CF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B5BC0EDB-41E2-FA8F-A60F-D565E67C871F}"/>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13-14</a:t>
            </a:r>
          </a:p>
          <a:p>
            <a:r>
              <a:rPr lang="en-US" i="1" dirty="0">
                <a:solidFill>
                  <a:schemeClr val="bg1"/>
                </a:solidFill>
              </a:rPr>
              <a:t>Note Catcher, page 3</a:t>
            </a:r>
          </a:p>
        </p:txBody>
      </p:sp>
      <p:pic>
        <p:nvPicPr>
          <p:cNvPr id="5" name="Picture 4">
            <a:extLst>
              <a:ext uri="{FF2B5EF4-FFF2-40B4-BE49-F238E27FC236}">
                <a16:creationId xmlns:a16="http://schemas.microsoft.com/office/drawing/2014/main" id="{61C167B1-E570-1FEB-F4CF-E667768583A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7218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Standards (6)</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sz="3200" b="1">
                <a:solidFill>
                  <a:schemeClr val="tx1"/>
                </a:solidFill>
              </a:rPr>
              <a:t>Standards Language</a:t>
            </a:r>
          </a:p>
          <a:p>
            <a:pPr marL="76198" indent="0">
              <a:buNone/>
            </a:pPr>
            <a:r>
              <a:rPr lang="en-US" sz="1900">
                <a:solidFill>
                  <a:schemeClr val="tx1"/>
                </a:solidFill>
                <a:effectLst/>
                <a:ea typeface="Times New Roman" panose="02020603050405020304" pitchFamily="18" charset="0"/>
              </a:rPr>
              <a:t>The</a:t>
            </a:r>
            <a:r>
              <a:rPr lang="en-US" sz="1900" b="1">
                <a:solidFill>
                  <a:schemeClr val="tx1"/>
                </a:solidFill>
                <a:effectLst/>
                <a:ea typeface="Times New Roman" panose="02020603050405020304" pitchFamily="18" charset="0"/>
              </a:rPr>
              <a:t> Grade/Proficiency Levels</a:t>
            </a:r>
            <a:r>
              <a:rPr lang="en-US" sz="1900">
                <a:solidFill>
                  <a:schemeClr val="tx1"/>
                </a:solidFill>
                <a:effectLst/>
                <a:ea typeface="Times New Roman" panose="02020603050405020304" pitchFamily="18" charset="0"/>
              </a:rPr>
              <a:t> </a:t>
            </a:r>
            <a:r>
              <a:rPr lang="en-US" sz="1900">
                <a:solidFill>
                  <a:schemeClr val="tx1"/>
                </a:solidFill>
                <a:effectLst/>
                <a:ea typeface="Times New Roman" panose="02020603050405020304" pitchFamily="18" charset="0"/>
                <a:cs typeface="Segoe UI" panose="020B0502040204020203" pitchFamily="34" charset="0"/>
              </a:rPr>
              <a:t>are indicated for Kindergarten (K) to grade 8. High school is organized </a:t>
            </a:r>
            <a:r>
              <a:rPr lang="en-US" sz="1900">
                <a:solidFill>
                  <a:schemeClr val="tx1"/>
                </a:solidFill>
                <a:effectLst/>
                <a:ea typeface="Times New Roman" panose="02020603050405020304" pitchFamily="18" charset="0"/>
              </a:rPr>
              <a:t>by these proficiency levels: proficient (prof), accomplished (acc) and advanced (adv).</a:t>
            </a:r>
          </a:p>
          <a:p>
            <a:pPr marL="76198" indent="0">
              <a:buNone/>
            </a:pPr>
            <a:r>
              <a:rPr lang="en-US" sz="1900" b="1">
                <a:solidFill>
                  <a:schemeClr val="tx1"/>
                </a:solidFill>
                <a:effectLst/>
                <a:ea typeface="Times New Roman" panose="02020603050405020304" pitchFamily="18" charset="0"/>
              </a:rPr>
              <a:t>Standards Coding</a:t>
            </a:r>
            <a:r>
              <a:rPr lang="en-US" sz="1900">
                <a:solidFill>
                  <a:schemeClr val="tx1"/>
                </a:solidFill>
                <a:effectLst/>
                <a:ea typeface="Times New Roman" panose="02020603050405020304" pitchFamily="18" charset="0"/>
              </a:rPr>
              <a:t> is shorthand identification for each performance standard, which reflects the arts discipline, artistic process, anchor standard, process component, grade level or proficiency level. </a:t>
            </a:r>
          </a:p>
          <a:p>
            <a:pPr marL="76198" indent="0">
              <a:buNone/>
            </a:pPr>
            <a:r>
              <a:rPr lang="en-US" sz="1900" b="1">
                <a:solidFill>
                  <a:schemeClr val="tx1"/>
                </a:solidFill>
                <a:effectLst/>
                <a:ea typeface="Times New Roman" panose="02020603050405020304" pitchFamily="18" charset="0"/>
              </a:rPr>
              <a:t>Standards Language</a:t>
            </a:r>
            <a:r>
              <a:rPr lang="en-US" sz="1900">
                <a:solidFill>
                  <a:schemeClr val="tx1"/>
                </a:solidFill>
                <a:effectLst/>
                <a:ea typeface="Times New Roman" panose="02020603050405020304" pitchFamily="18" charset="0"/>
              </a:rPr>
              <a:t> is the discipline-specific grade-by-grade or proficiency level articulation of student achievement in the arts discipline. They indicate what students should know and be able to do in grades K-8 and at three proficiency levels in high school.</a:t>
            </a:r>
          </a:p>
          <a:p>
            <a:pPr marL="76198" indent="0">
              <a:buNone/>
            </a:pPr>
            <a:endParaRPr lang="en-US"/>
          </a:p>
        </p:txBody>
      </p:sp>
      <p:pic>
        <p:nvPicPr>
          <p:cNvPr id="4" name="Picture 2" descr="A blue and white text on a white background&#10;Standards Information: &#10;8. Grade/Proficiency Level - arrow pointing to the sample language in the standards layout.&#10;9. Standards Coding - arrow pointing to the sample coding in the standards layout.&#10;10. Standards Language - arrow pointing to the sample language in the standards layout.&#10;7. Key Vocabulary - arrow pointing to underlined, sample terms in the standards layout.">
            <a:extLst>
              <a:ext uri="{FF2B5EF4-FFF2-40B4-BE49-F238E27FC236}">
                <a16:creationId xmlns:a16="http://schemas.microsoft.com/office/drawing/2014/main" id="{D1CB185E-C61C-170C-FF43-3E48F53C8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10" r="17103" b="40150"/>
          <a:stretch/>
        </p:blipFill>
        <p:spPr bwMode="auto">
          <a:xfrm>
            <a:off x="696619" y="3793503"/>
            <a:ext cx="10798762" cy="1821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ncil and paper with a black background">
            <a:extLst>
              <a:ext uri="{FF2B5EF4-FFF2-40B4-BE49-F238E27FC236}">
                <a16:creationId xmlns:a16="http://schemas.microsoft.com/office/drawing/2014/main" id="{E5E8067A-598E-11D8-69AA-721ABE2381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7" name="TextBox 6">
            <a:extLst>
              <a:ext uri="{FF2B5EF4-FFF2-40B4-BE49-F238E27FC236}">
                <a16:creationId xmlns:a16="http://schemas.microsoft.com/office/drawing/2014/main" id="{07161156-974E-6EC8-CEDE-AA1A0BEE03B6}"/>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13 -14</a:t>
            </a:r>
          </a:p>
          <a:p>
            <a:r>
              <a:rPr lang="en-US" i="1" dirty="0">
                <a:solidFill>
                  <a:schemeClr val="bg1"/>
                </a:solidFill>
              </a:rPr>
              <a:t>Note Catcher, page 3</a:t>
            </a:r>
          </a:p>
        </p:txBody>
      </p:sp>
      <p:pic>
        <p:nvPicPr>
          <p:cNvPr id="6" name="Picture 5">
            <a:extLst>
              <a:ext uri="{FF2B5EF4-FFF2-40B4-BE49-F238E27FC236}">
                <a16:creationId xmlns:a16="http://schemas.microsoft.com/office/drawing/2014/main" id="{A1FE536D-919D-86A0-DD52-70416B984ED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83346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 y="226695"/>
            <a:ext cx="9945303" cy="1320800"/>
          </a:xfrm>
          <a:prstGeom prst="rect">
            <a:avLst/>
          </a:prstGeom>
        </p:spPr>
        <p:txBody>
          <a:bodyPr/>
          <a:lstStyle/>
          <a:p>
            <a:r>
              <a:rPr lang="en-US"/>
              <a:t>Exploration of the Standards Layout</a:t>
            </a:r>
          </a:p>
        </p:txBody>
      </p:sp>
      <p:sp>
        <p:nvSpPr>
          <p:cNvPr id="3" name="Text Placeholder 2"/>
          <p:cNvSpPr>
            <a:spLocks noGrp="1"/>
          </p:cNvSpPr>
          <p:nvPr>
            <p:ph type="body" sz="quarter" idx="4294967295"/>
          </p:nvPr>
        </p:nvSpPr>
        <p:spPr>
          <a:xfrm>
            <a:off x="586740" y="1547495"/>
            <a:ext cx="10577789" cy="4071640"/>
          </a:xfrm>
          <a:prstGeom prst="rect">
            <a:avLst/>
          </a:prstGeom>
        </p:spPr>
        <p:txBody>
          <a:bodyPr>
            <a:normAutofit fontScale="62500" lnSpcReduction="20000"/>
          </a:bodyPr>
          <a:lstStyle/>
          <a:p>
            <a:pPr>
              <a:lnSpc>
                <a:spcPct val="120000"/>
              </a:lnSpc>
              <a:buFont typeface="Wingdings" panose="05000000000000000000" pitchFamily="2" charset="2"/>
              <a:buChar char="ü"/>
            </a:pPr>
            <a:r>
              <a:rPr lang="en-US" sz="4600">
                <a:solidFill>
                  <a:schemeClr val="tx1"/>
                </a:solidFill>
              </a:rPr>
              <a:t>Using your discipline within the </a:t>
            </a:r>
            <a:r>
              <a:rPr lang="en-US" sz="4600" i="1">
                <a:solidFill>
                  <a:schemeClr val="tx1"/>
                </a:solidFill>
              </a:rPr>
              <a:t>KAS for Visual and Performing Arts</a:t>
            </a:r>
            <a:r>
              <a:rPr lang="en-US" sz="4600">
                <a:solidFill>
                  <a:schemeClr val="tx1"/>
                </a:solidFill>
              </a:rPr>
              <a:t>, choose one page of a standards layout to annotate the following information: </a:t>
            </a:r>
            <a:br>
              <a:rPr lang="en-US" sz="4600">
                <a:solidFill>
                  <a:schemeClr val="tx1"/>
                </a:solidFill>
              </a:rPr>
            </a:br>
            <a:endParaRPr lang="en-US" sz="4600">
              <a:solidFill>
                <a:schemeClr val="tx1"/>
              </a:solidFill>
            </a:endParaRPr>
          </a:p>
          <a:p>
            <a:pPr lvl="1">
              <a:lnSpc>
                <a:spcPct val="120000"/>
              </a:lnSpc>
            </a:pPr>
            <a:r>
              <a:rPr lang="en-US" sz="4600">
                <a:solidFill>
                  <a:schemeClr val="tx1"/>
                </a:solidFill>
              </a:rPr>
              <a:t>Add an asterisks (*) beside the </a:t>
            </a:r>
            <a:r>
              <a:rPr lang="en-US" sz="4600" b="1">
                <a:solidFill>
                  <a:schemeClr val="tx1"/>
                </a:solidFill>
              </a:rPr>
              <a:t>Identification Information</a:t>
            </a:r>
          </a:p>
          <a:p>
            <a:pPr lvl="1">
              <a:lnSpc>
                <a:spcPct val="120000"/>
              </a:lnSpc>
            </a:pPr>
            <a:r>
              <a:rPr lang="en-US" sz="4600">
                <a:solidFill>
                  <a:schemeClr val="tx1"/>
                </a:solidFill>
              </a:rPr>
              <a:t>Add a plus sign (+) beside the </a:t>
            </a:r>
            <a:r>
              <a:rPr lang="en-US" sz="4600" b="1">
                <a:solidFill>
                  <a:schemeClr val="tx1"/>
                </a:solidFill>
              </a:rPr>
              <a:t>Foundational Information </a:t>
            </a:r>
          </a:p>
          <a:p>
            <a:pPr lvl="1">
              <a:lnSpc>
                <a:spcPct val="120000"/>
              </a:lnSpc>
            </a:pPr>
            <a:r>
              <a:rPr lang="en-US" sz="4600">
                <a:solidFill>
                  <a:schemeClr val="tx1"/>
                </a:solidFill>
                <a:highlight>
                  <a:srgbClr val="FFFF00"/>
                </a:highlight>
              </a:rPr>
              <a:t>Highlight</a:t>
            </a:r>
            <a:r>
              <a:rPr lang="en-US" sz="4600">
                <a:solidFill>
                  <a:schemeClr val="tx1"/>
                </a:solidFill>
              </a:rPr>
              <a:t> the </a:t>
            </a:r>
            <a:r>
              <a:rPr lang="en-US" sz="4600" b="1">
                <a:solidFill>
                  <a:schemeClr val="tx1"/>
                </a:solidFill>
              </a:rPr>
              <a:t>Standards Language</a:t>
            </a:r>
          </a:p>
          <a:p>
            <a:pPr lvl="2">
              <a:lnSpc>
                <a:spcPct val="120000"/>
              </a:lnSpc>
            </a:pPr>
            <a:r>
              <a:rPr lang="en-US" sz="3000" u="sng">
                <a:solidFill>
                  <a:schemeClr val="tx1"/>
                </a:solidFill>
              </a:rPr>
              <a:t>Underline</a:t>
            </a:r>
            <a:r>
              <a:rPr lang="en-US" sz="3000">
                <a:solidFill>
                  <a:schemeClr val="tx1"/>
                </a:solidFill>
              </a:rPr>
              <a:t> </a:t>
            </a:r>
            <a:r>
              <a:rPr lang="en-US" sz="3000" b="1">
                <a:solidFill>
                  <a:schemeClr val="tx1"/>
                </a:solidFill>
              </a:rPr>
              <a:t>Clarification Statement </a:t>
            </a:r>
            <a:r>
              <a:rPr lang="en-US" sz="3000">
                <a:solidFill>
                  <a:schemeClr val="tx1"/>
                </a:solidFill>
              </a:rPr>
              <a:t>(if applicable)</a:t>
            </a:r>
            <a:endParaRPr lang="en-US"/>
          </a:p>
        </p:txBody>
      </p:sp>
      <p:pic>
        <p:nvPicPr>
          <p:cNvPr id="4" name="Picture 3" descr="A pencil and paper with a black background">
            <a:extLst>
              <a:ext uri="{FF2B5EF4-FFF2-40B4-BE49-F238E27FC236}">
                <a16:creationId xmlns:a16="http://schemas.microsoft.com/office/drawing/2014/main" id="{C515476A-AED0-8CCC-451F-000F2921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6" name="TextBox 5">
            <a:extLst>
              <a:ext uri="{FF2B5EF4-FFF2-40B4-BE49-F238E27FC236}">
                <a16:creationId xmlns:a16="http://schemas.microsoft.com/office/drawing/2014/main" id="{58079DF9-A17E-FC6F-AAE3-523A5F2EE466}"/>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4</a:t>
            </a:r>
          </a:p>
        </p:txBody>
      </p:sp>
      <p:pic>
        <p:nvPicPr>
          <p:cNvPr id="5" name="Picture 4">
            <a:extLst>
              <a:ext uri="{FF2B5EF4-FFF2-40B4-BE49-F238E27FC236}">
                <a16:creationId xmlns:a16="http://schemas.microsoft.com/office/drawing/2014/main" id="{9874A953-60B1-B819-BE44-9F5F3F6244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3737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Session A</a:t>
            </a:r>
          </a:p>
        </p:txBody>
      </p:sp>
      <p:sp>
        <p:nvSpPr>
          <p:cNvPr id="3" name="Text Placeholder 2"/>
          <p:cNvSpPr>
            <a:spLocks noGrp="1"/>
          </p:cNvSpPr>
          <p:nvPr>
            <p:ph type="body" sz="quarter" idx="4294967295"/>
          </p:nvPr>
        </p:nvSpPr>
        <p:spPr>
          <a:xfrm>
            <a:off x="1200150" y="1877121"/>
            <a:ext cx="10021128" cy="3581983"/>
          </a:xfrm>
          <a:prstGeom prst="rect">
            <a:avLst/>
          </a:prstGeom>
        </p:spPr>
        <p:txBody>
          <a:bodyPr>
            <a:normAutofit/>
          </a:bodyPr>
          <a:lstStyle/>
          <a:p>
            <a:r>
              <a:rPr lang="en-US" b="1">
                <a:solidFill>
                  <a:schemeClr val="accent6"/>
                </a:solidFill>
              </a:rPr>
              <a:t>Session A: Understanding the Architecture and Components</a:t>
            </a:r>
            <a:br>
              <a:rPr lang="en-US"/>
            </a:br>
            <a:r>
              <a:rPr lang="en-US"/>
              <a:t> </a:t>
            </a:r>
            <a:endParaRPr lang="en-US" i="1"/>
          </a:p>
          <a:p>
            <a:r>
              <a:rPr lang="en-US" b="1">
                <a:solidFill>
                  <a:schemeClr val="tx1"/>
                </a:solidFill>
              </a:rPr>
              <a:t>Session B: </a:t>
            </a:r>
            <a:r>
              <a:rPr lang="en-US">
                <a:solidFill>
                  <a:schemeClr val="tx1"/>
                </a:solidFill>
              </a:rPr>
              <a:t>Spotlight – Artistic Processes</a:t>
            </a:r>
            <a:br>
              <a:rPr lang="en-US">
                <a:solidFill>
                  <a:schemeClr val="tx1"/>
                </a:solidFill>
              </a:rPr>
            </a:br>
            <a:endParaRPr lang="en-US">
              <a:solidFill>
                <a:schemeClr val="tx1"/>
              </a:solidFill>
            </a:endParaRPr>
          </a:p>
          <a:p>
            <a:r>
              <a:rPr lang="en-US" b="1">
                <a:solidFill>
                  <a:schemeClr val="tx1"/>
                </a:solidFill>
              </a:rPr>
              <a:t>Session C: </a:t>
            </a:r>
            <a:r>
              <a:rPr lang="en-US">
                <a:solidFill>
                  <a:schemeClr val="tx1"/>
                </a:solidFill>
              </a:rPr>
              <a:t>Spotlight – Anchor Standards</a:t>
            </a:r>
            <a:br>
              <a:rPr lang="en-US">
                <a:solidFill>
                  <a:schemeClr val="tx1"/>
                </a:solidFill>
              </a:rPr>
            </a:br>
            <a:endParaRPr lang="en-US">
              <a:solidFill>
                <a:schemeClr val="tx1"/>
              </a:solidFill>
            </a:endParaRPr>
          </a:p>
          <a:p>
            <a:r>
              <a:rPr lang="en-US" b="1">
                <a:solidFill>
                  <a:schemeClr val="tx1"/>
                </a:solidFill>
              </a:rPr>
              <a:t>Appendix: </a:t>
            </a:r>
            <a:r>
              <a:rPr lang="en-US">
                <a:solidFill>
                  <a:schemeClr val="tx1"/>
                </a:solidFill>
              </a:rPr>
              <a:t>Standards Creation Process</a:t>
            </a:r>
          </a:p>
        </p:txBody>
      </p:sp>
      <p:pic>
        <p:nvPicPr>
          <p:cNvPr id="4" name="Picture 3">
            <a:extLst>
              <a:ext uri="{FF2B5EF4-FFF2-40B4-BE49-F238E27FC236}">
                <a16:creationId xmlns:a16="http://schemas.microsoft.com/office/drawing/2014/main" id="{E968E2B3-9557-6B82-3CC7-B3DAE2EB808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02037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C8E75-823C-E16C-BAD1-5764D5A15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27D1D-7C91-DBB4-AAA7-9BCE3DEBA85A}"/>
              </a:ext>
            </a:extLst>
          </p:cNvPr>
          <p:cNvSpPr>
            <a:spLocks noGrp="1"/>
          </p:cNvSpPr>
          <p:nvPr>
            <p:ph type="title"/>
          </p:nvPr>
        </p:nvSpPr>
        <p:spPr>
          <a:xfrm>
            <a:off x="1007134" y="3136346"/>
            <a:ext cx="10177732" cy="585308"/>
          </a:xfrm>
        </p:spPr>
        <p:txBody>
          <a:bodyPr>
            <a:noAutofit/>
          </a:bodyPr>
          <a:lstStyle/>
          <a:p>
            <a:pPr algn="ctr"/>
            <a:r>
              <a:rPr lang="en-US" sz="4800" i="1"/>
              <a:t>How to Read the Coding</a:t>
            </a:r>
            <a:endParaRPr lang="en-US" sz="4800"/>
          </a:p>
        </p:txBody>
      </p:sp>
      <p:pic>
        <p:nvPicPr>
          <p:cNvPr id="4" name="Picture 3">
            <a:extLst>
              <a:ext uri="{FF2B5EF4-FFF2-40B4-BE49-F238E27FC236}">
                <a16:creationId xmlns:a16="http://schemas.microsoft.com/office/drawing/2014/main" id="{9172C5E2-EA4C-0784-145F-16F3A9E9ED4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46038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(1)</a:t>
            </a:r>
          </a:p>
        </p:txBody>
      </p:sp>
      <p:sp>
        <p:nvSpPr>
          <p:cNvPr id="4" name="TextBox 3">
            <a:extLst>
              <a:ext uri="{FF2B5EF4-FFF2-40B4-BE49-F238E27FC236}">
                <a16:creationId xmlns:a16="http://schemas.microsoft.com/office/drawing/2014/main" id="{2F793A39-15BC-285B-A5E9-35365576A9A0}"/>
              </a:ext>
            </a:extLst>
          </p:cNvPr>
          <p:cNvSpPr txBox="1"/>
          <p:nvPr/>
        </p:nvSpPr>
        <p:spPr>
          <a:xfrm>
            <a:off x="283734" y="1421629"/>
            <a:ext cx="9982587" cy="2677656"/>
          </a:xfrm>
          <a:prstGeom prst="rect">
            <a:avLst/>
          </a:prstGeom>
          <a:noFill/>
        </p:spPr>
        <p:txBody>
          <a:bodyPr wrap="square" rtlCol="0">
            <a:spAutoFit/>
          </a:bodyPr>
          <a:lstStyle/>
          <a:p>
            <a:r>
              <a:rPr lang="en-US" sz="2800">
                <a:effectLst/>
              </a:rPr>
              <a:t>Performance standards are coded to reflect the following: </a:t>
            </a:r>
          </a:p>
          <a:p>
            <a:pPr marL="914400" lvl="1" indent="-457200">
              <a:buFont typeface="Arial" panose="020B0604020202020204" pitchFamily="34" charset="0"/>
              <a:buChar char="•"/>
            </a:pPr>
            <a:r>
              <a:rPr lang="en-US" sz="2800">
                <a:effectLst/>
              </a:rPr>
              <a:t>Arts Discipline</a:t>
            </a:r>
            <a:endParaRPr lang="en-US" sz="2800"/>
          </a:p>
          <a:p>
            <a:pPr marL="914400" lvl="1" indent="-457200">
              <a:buFont typeface="Arial" panose="020B0604020202020204" pitchFamily="34" charset="0"/>
              <a:buChar char="•"/>
            </a:pPr>
            <a:r>
              <a:rPr lang="en-US" sz="2800">
                <a:effectLst/>
              </a:rPr>
              <a:t>Artistic Process</a:t>
            </a:r>
            <a:endParaRPr lang="en-US" sz="2800"/>
          </a:p>
          <a:p>
            <a:pPr marL="914400" lvl="1" indent="-457200">
              <a:buFont typeface="Arial" panose="020B0604020202020204" pitchFamily="34" charset="0"/>
              <a:buChar char="•"/>
            </a:pPr>
            <a:r>
              <a:rPr lang="en-US" sz="2800">
                <a:effectLst/>
              </a:rPr>
              <a:t>Anchor Standard</a:t>
            </a:r>
            <a:endParaRPr lang="en-US" sz="2800"/>
          </a:p>
          <a:p>
            <a:pPr marL="914400" lvl="1" indent="-457200">
              <a:buFont typeface="Arial" panose="020B0604020202020204" pitchFamily="34" charset="0"/>
              <a:buChar char="•"/>
            </a:pPr>
            <a:r>
              <a:rPr lang="en-US" sz="2800">
                <a:effectLst/>
              </a:rPr>
              <a:t>Process Component</a:t>
            </a:r>
          </a:p>
          <a:p>
            <a:pPr marL="914400" lvl="1" indent="-457200">
              <a:buFont typeface="Arial" panose="020B0604020202020204" pitchFamily="34" charset="0"/>
              <a:buChar char="•"/>
            </a:pPr>
            <a:r>
              <a:rPr lang="en-US" sz="2800">
                <a:effectLst/>
              </a:rPr>
              <a:t>Grade Level or High School Proficiency level</a:t>
            </a:r>
            <a:endParaRPr lang="en-US" sz="2800"/>
          </a:p>
        </p:txBody>
      </p:sp>
      <p:graphicFrame>
        <p:nvGraphicFramePr>
          <p:cNvPr id="3" name="Table 2">
            <a:extLst>
              <a:ext uri="{FF2B5EF4-FFF2-40B4-BE49-F238E27FC236}">
                <a16:creationId xmlns:a16="http://schemas.microsoft.com/office/drawing/2014/main" id="{3B7FF43B-94BF-CF73-5F62-91A1AF49B7C2}"/>
              </a:ext>
            </a:extLst>
          </p:cNvPr>
          <p:cNvGraphicFramePr>
            <a:graphicFrameLocks noGrp="1"/>
          </p:cNvGraphicFramePr>
          <p:nvPr>
            <p:extLst>
              <p:ext uri="{D42A27DB-BD31-4B8C-83A1-F6EECF244321}">
                <p14:modId xmlns:p14="http://schemas.microsoft.com/office/powerpoint/2010/main" val="4213995626"/>
              </p:ext>
            </p:extLst>
          </p:nvPr>
        </p:nvGraphicFramePr>
        <p:xfrm>
          <a:off x="1290190" y="4403591"/>
          <a:ext cx="9677872" cy="887158"/>
        </p:xfrm>
        <a:graphic>
          <a:graphicData uri="http://schemas.openxmlformats.org/drawingml/2006/table">
            <a:tbl>
              <a:tblPr firstRow="1" bandRow="1">
                <a:tableStyleId>{5C22544A-7EE6-4342-B048-85BDC9FD1C3A}</a:tableStyleId>
              </a:tblPr>
              <a:tblGrid>
                <a:gridCol w="1922324">
                  <a:extLst>
                    <a:ext uri="{9D8B030D-6E8A-4147-A177-3AD203B41FA5}">
                      <a16:colId xmlns:a16="http://schemas.microsoft.com/office/drawing/2014/main" val="468353906"/>
                    </a:ext>
                  </a:extLst>
                </a:gridCol>
                <a:gridCol w="1922324">
                  <a:extLst>
                    <a:ext uri="{9D8B030D-6E8A-4147-A177-3AD203B41FA5}">
                      <a16:colId xmlns:a16="http://schemas.microsoft.com/office/drawing/2014/main" val="2043825113"/>
                    </a:ext>
                  </a:extLst>
                </a:gridCol>
                <a:gridCol w="1922324">
                  <a:extLst>
                    <a:ext uri="{9D8B030D-6E8A-4147-A177-3AD203B41FA5}">
                      <a16:colId xmlns:a16="http://schemas.microsoft.com/office/drawing/2014/main" val="3602316253"/>
                    </a:ext>
                  </a:extLst>
                </a:gridCol>
                <a:gridCol w="1922324">
                  <a:extLst>
                    <a:ext uri="{9D8B030D-6E8A-4147-A177-3AD203B41FA5}">
                      <a16:colId xmlns:a16="http://schemas.microsoft.com/office/drawing/2014/main" val="4191928231"/>
                    </a:ext>
                  </a:extLst>
                </a:gridCol>
                <a:gridCol w="1988576">
                  <a:extLst>
                    <a:ext uri="{9D8B030D-6E8A-4147-A177-3AD203B41FA5}">
                      <a16:colId xmlns:a16="http://schemas.microsoft.com/office/drawing/2014/main" val="2108387488"/>
                    </a:ext>
                  </a:extLst>
                </a:gridCol>
              </a:tblGrid>
              <a:tr h="887158">
                <a:tc>
                  <a:txBody>
                    <a:bodyPr/>
                    <a:lstStyle/>
                    <a:p>
                      <a:pPr algn="ctr"/>
                      <a:r>
                        <a:rPr lang="en-US">
                          <a:solidFill>
                            <a:sysClr val="windowText" lastClr="000000"/>
                          </a:solidFill>
                        </a:rPr>
                        <a:t>Arts Discipline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a:solidFill>
                            <a:sysClr val="windowText" lastClr="000000"/>
                          </a:solidFill>
                        </a:rPr>
                        <a:t>Artistic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dirty="0">
                          <a:solidFill>
                            <a:sysClr val="windowText" lastClr="000000"/>
                          </a:solidFill>
                        </a:rPr>
                        <a:t>Anchor Standard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a:solidFill>
                            <a:sysClr val="windowText" lastClr="000000"/>
                          </a:solidFill>
                        </a:rPr>
                        <a:t>Process Component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tc>
                  <a:txBody>
                    <a:bodyPr/>
                    <a:lstStyle/>
                    <a:p>
                      <a:pPr algn="ctr"/>
                      <a:r>
                        <a:rPr lang="en-US" dirty="0">
                          <a:solidFill>
                            <a:sysClr val="windowText" lastClr="000000"/>
                          </a:solidFill>
                        </a:rPr>
                        <a:t>Grade/Proficiency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397"/>
                    </a:solidFill>
                  </a:tcPr>
                </a:tc>
                <a:extLst>
                  <a:ext uri="{0D108BD9-81ED-4DB2-BD59-A6C34878D82A}">
                    <a16:rowId xmlns:a16="http://schemas.microsoft.com/office/drawing/2014/main" val="1689639502"/>
                  </a:ext>
                </a:extLst>
              </a:tr>
            </a:tbl>
          </a:graphicData>
        </a:graphic>
      </p:graphicFrame>
      <p:sp>
        <p:nvSpPr>
          <p:cNvPr id="5" name="TextBox 4">
            <a:extLst>
              <a:ext uri="{FF2B5EF4-FFF2-40B4-BE49-F238E27FC236}">
                <a16:creationId xmlns:a16="http://schemas.microsoft.com/office/drawing/2014/main" id="{9B64F2A5-A097-A113-4CE3-9BA0ACB9BD39}"/>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 14</a:t>
            </a:r>
          </a:p>
        </p:txBody>
      </p:sp>
      <p:pic>
        <p:nvPicPr>
          <p:cNvPr id="6" name="Picture 5">
            <a:extLst>
              <a:ext uri="{FF2B5EF4-FFF2-40B4-BE49-F238E27FC236}">
                <a16:creationId xmlns:a16="http://schemas.microsoft.com/office/drawing/2014/main" id="{962A5C53-62B6-9894-A6BF-CD877782EED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779224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(2)</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sz="1800" dirty="0">
                <a:solidFill>
                  <a:schemeClr val="tx1"/>
                </a:solidFill>
                <a:effectLst/>
                <a:ea typeface="Calibri" panose="020F0502020204030204" pitchFamily="34" charset="0"/>
              </a:rPr>
              <a:t>The table below uses the standard </a:t>
            </a:r>
            <a:r>
              <a:rPr lang="en-US" sz="1800" b="1" dirty="0">
                <a:solidFill>
                  <a:schemeClr val="tx1"/>
                </a:solidFill>
                <a:effectLst/>
                <a:ea typeface="Calibri" panose="020F0502020204030204" pitchFamily="34" charset="0"/>
              </a:rPr>
              <a:t>DA:Cn10.1.K</a:t>
            </a:r>
            <a:r>
              <a:rPr lang="en-US" sz="1800" dirty="0">
                <a:solidFill>
                  <a:schemeClr val="tx1"/>
                </a:solidFill>
                <a:effectLst/>
                <a:ea typeface="Calibri" panose="020F0502020204030204" pitchFamily="34" charset="0"/>
              </a:rPr>
              <a:t> to explain the coding (Elementary):</a:t>
            </a: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p>
          <a:p>
            <a:pPr marL="76198" indent="0">
              <a:buNone/>
            </a:pPr>
            <a:endParaRPr lang="en-US" sz="1800" dirty="0"/>
          </a:p>
          <a:p>
            <a:pPr marL="76198" indent="0">
              <a:buNone/>
            </a:pPr>
            <a:endParaRPr lang="en-US" sz="1800" dirty="0"/>
          </a:p>
          <a:p>
            <a:pPr marL="76198" indent="0">
              <a:buNone/>
            </a:pPr>
            <a:br>
              <a:rPr lang="en-US" sz="1800" dirty="0">
                <a:solidFill>
                  <a:srgbClr val="000000"/>
                </a:solidFill>
                <a:latin typeface="Calibri" panose="020F0502020204030204" pitchFamily="34" charset="0"/>
                <a:ea typeface="Calibri" panose="020F0502020204030204" pitchFamily="34" charset="0"/>
              </a:rPr>
            </a:br>
            <a:br>
              <a:rPr lang="en-US" sz="1800" dirty="0">
                <a:solidFill>
                  <a:srgbClr val="000000"/>
                </a:solidFill>
                <a:latin typeface="Calibri" panose="020F0502020204030204" pitchFamily="34" charset="0"/>
                <a:ea typeface="Calibri" panose="020F0502020204030204" pitchFamily="34" charset="0"/>
              </a:rPr>
            </a:br>
            <a:r>
              <a:rPr lang="en-US" sz="1800" dirty="0">
                <a:solidFill>
                  <a:schemeClr val="tx1"/>
                </a:solidFill>
                <a:ea typeface="Calibri" panose="020F0502020204030204" pitchFamily="34" charset="0"/>
              </a:rPr>
              <a:t>The table below uses the standard </a:t>
            </a:r>
            <a:r>
              <a:rPr lang="en-US" sz="1800" b="1" dirty="0">
                <a:solidFill>
                  <a:schemeClr val="tx1"/>
                </a:solidFill>
                <a:ea typeface="Calibri" panose="020F0502020204030204" pitchFamily="34" charset="0"/>
              </a:rPr>
              <a:t>TH:Pr6.1.7 </a:t>
            </a:r>
            <a:r>
              <a:rPr lang="en-US" sz="1800" dirty="0">
                <a:solidFill>
                  <a:schemeClr val="tx1"/>
                </a:solidFill>
                <a:ea typeface="Calibri" panose="020F0502020204030204" pitchFamily="34" charset="0"/>
              </a:rPr>
              <a:t>to explain the coding (Middle School):</a:t>
            </a: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effectLst/>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p:txBody>
      </p:sp>
      <p:pic>
        <p:nvPicPr>
          <p:cNvPr id="5" name="Picture 4" descr="Example of standards coding&#10;DA - Arts discipline: Dance &#10;Cn - Artistic Process: Connecting&#10;10. - Anchor Standard: AS - 10&#10;1. - Process Component: first &#10;K - Grade Level: Kindergarten">
            <a:extLst>
              <a:ext uri="{FF2B5EF4-FFF2-40B4-BE49-F238E27FC236}">
                <a16:creationId xmlns:a16="http://schemas.microsoft.com/office/drawing/2014/main" id="{A9E37BCD-A3CE-10CC-76C1-FBD8091B9D40}"/>
              </a:ext>
            </a:extLst>
          </p:cNvPr>
          <p:cNvPicPr>
            <a:picLocks noChangeAspect="1"/>
          </p:cNvPicPr>
          <p:nvPr/>
        </p:nvPicPr>
        <p:blipFill>
          <a:blip r:embed="rId3">
            <a:extLst>
              <a:ext uri="{28A0092B-C50C-407E-A947-70E740481C1C}">
                <a14:useLocalDpi xmlns:a14="http://schemas.microsoft.com/office/drawing/2010/main" val="0"/>
              </a:ext>
            </a:extLst>
          </a:blip>
          <a:srcRect t="5895" b="7972"/>
          <a:stretch/>
        </p:blipFill>
        <p:spPr>
          <a:xfrm>
            <a:off x="1610973" y="1461246"/>
            <a:ext cx="8592868" cy="1595719"/>
          </a:xfrm>
          <a:prstGeom prst="rect">
            <a:avLst/>
          </a:prstGeom>
        </p:spPr>
      </p:pic>
      <p:pic>
        <p:nvPicPr>
          <p:cNvPr id="6" name="Picture 5" descr="Example of standards coding&#10;TH - Arts discipline: Theatre&#10;Pr - Artistic Process: Performing&#10;6. - Anchor Standard: AS - 6&#10;1. - Process Component: first &#10;7 - Grade Level: Grade 7">
            <a:extLst>
              <a:ext uri="{FF2B5EF4-FFF2-40B4-BE49-F238E27FC236}">
                <a16:creationId xmlns:a16="http://schemas.microsoft.com/office/drawing/2014/main" id="{F96A74E9-60B2-0F5C-E5AE-494C1CD45614}"/>
              </a:ext>
            </a:extLst>
          </p:cNvPr>
          <p:cNvPicPr>
            <a:picLocks noChangeAspect="1"/>
          </p:cNvPicPr>
          <p:nvPr/>
        </p:nvPicPr>
        <p:blipFill>
          <a:blip r:embed="rId4">
            <a:extLst>
              <a:ext uri="{28A0092B-C50C-407E-A947-70E740481C1C}">
                <a14:useLocalDpi xmlns:a14="http://schemas.microsoft.com/office/drawing/2010/main" val="0"/>
              </a:ext>
            </a:extLst>
          </a:blip>
          <a:srcRect t="7447" b="7447"/>
          <a:stretch/>
        </p:blipFill>
        <p:spPr>
          <a:xfrm>
            <a:off x="1394342" y="3695443"/>
            <a:ext cx="8980949" cy="1810535"/>
          </a:xfrm>
          <a:prstGeom prst="rect">
            <a:avLst/>
          </a:prstGeom>
        </p:spPr>
      </p:pic>
      <p:sp>
        <p:nvSpPr>
          <p:cNvPr id="4" name="TextBox 3">
            <a:extLst>
              <a:ext uri="{FF2B5EF4-FFF2-40B4-BE49-F238E27FC236}">
                <a16:creationId xmlns:a16="http://schemas.microsoft.com/office/drawing/2014/main" id="{4AD4E508-207A-5CEF-4792-E1A8C09E122B}"/>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pages 15-16</a:t>
            </a:r>
          </a:p>
        </p:txBody>
      </p:sp>
      <p:pic>
        <p:nvPicPr>
          <p:cNvPr id="7" name="Picture 6">
            <a:extLst>
              <a:ext uri="{FF2B5EF4-FFF2-40B4-BE49-F238E27FC236}">
                <a16:creationId xmlns:a16="http://schemas.microsoft.com/office/drawing/2014/main" id="{DE7AC9BF-7D5B-E0A7-39B7-909722D3F4E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25227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(3)</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b="1">
                <a:solidFill>
                  <a:schemeClr val="tx1"/>
                </a:solidFill>
              </a:rPr>
              <a:t>Multi-part Standards: </a:t>
            </a:r>
          </a:p>
          <a:p>
            <a:pPr marL="76198" indent="0">
              <a:buNone/>
            </a:pPr>
            <a:r>
              <a:rPr lang="en-US" sz="1800">
                <a:solidFill>
                  <a:schemeClr val="tx1"/>
                </a:solidFill>
                <a:effectLst/>
                <a:ea typeface="Calibri" panose="020F0502020204030204" pitchFamily="34" charset="0"/>
              </a:rPr>
              <a:t>The table below uses the standard </a:t>
            </a:r>
            <a:r>
              <a:rPr lang="en-US" sz="1800" b="1">
                <a:solidFill>
                  <a:schemeClr val="tx1"/>
                </a:solidFill>
                <a:effectLst/>
                <a:ea typeface="Calibri" panose="020F0502020204030204" pitchFamily="34" charset="0"/>
              </a:rPr>
              <a:t>MA:Cr3.1.2 </a:t>
            </a:r>
            <a:r>
              <a:rPr lang="en-US" sz="1800">
                <a:solidFill>
                  <a:schemeClr val="tx1"/>
                </a:solidFill>
                <a:effectLst/>
                <a:ea typeface="Calibri" panose="020F0502020204030204" pitchFamily="34" charset="0"/>
              </a:rPr>
              <a:t>to explain the coding for a multi-part standard (Elementary):</a:t>
            </a:r>
            <a:endParaRPr lang="en-US" sz="1800">
              <a:solidFill>
                <a:schemeClr val="tx1"/>
              </a:solidFill>
            </a:endParaRPr>
          </a:p>
          <a:p>
            <a:pPr marL="76198" indent="0">
              <a:buNone/>
            </a:pPr>
            <a:endParaRPr lang="en-US" sz="1800">
              <a:solidFill>
                <a:srgbClr val="000000"/>
              </a:solidFill>
              <a:latin typeface="Calibri" panose="020F0502020204030204" pitchFamily="34" charset="0"/>
              <a:ea typeface="Calibri" panose="020F0502020204030204" pitchFamily="34" charset="0"/>
            </a:endParaRPr>
          </a:p>
          <a:p>
            <a:pPr marL="76198" indent="0">
              <a:buNone/>
            </a:pPr>
            <a:endParaRPr lang="en-US" sz="1800">
              <a:solidFill>
                <a:srgbClr val="000000"/>
              </a:solidFill>
              <a:effectLst/>
              <a:latin typeface="Calibri" panose="020F0502020204030204" pitchFamily="34" charset="0"/>
              <a:ea typeface="Calibri" panose="020F0502020204030204" pitchFamily="34" charset="0"/>
            </a:endParaRPr>
          </a:p>
          <a:p>
            <a:pPr marL="76198" indent="0">
              <a:buNone/>
            </a:pPr>
            <a:endParaRPr lang="en-US" sz="1800">
              <a:solidFill>
                <a:srgbClr val="000000"/>
              </a:solidFill>
              <a:latin typeface="Calibri" panose="020F0502020204030204" pitchFamily="34" charset="0"/>
              <a:ea typeface="Calibri" panose="020F0502020204030204" pitchFamily="34" charset="0"/>
            </a:endParaRPr>
          </a:p>
          <a:p>
            <a:pPr marL="76198" indent="0">
              <a:buNone/>
            </a:pPr>
            <a:endParaRPr lang="en-US" sz="1800">
              <a:solidFill>
                <a:srgbClr val="000000"/>
              </a:solidFill>
              <a:effectLst/>
              <a:latin typeface="Calibri" panose="020F0502020204030204" pitchFamily="34" charset="0"/>
              <a:ea typeface="Calibri" panose="020F0502020204030204" pitchFamily="34" charset="0"/>
            </a:endParaRPr>
          </a:p>
          <a:p>
            <a:pPr marL="76198" indent="0">
              <a:buNone/>
            </a:pPr>
            <a:endParaRPr lang="en-US" sz="1800">
              <a:solidFill>
                <a:srgbClr val="000000"/>
              </a:solidFill>
              <a:effectLst/>
              <a:latin typeface="Calibri" panose="020F0502020204030204" pitchFamily="34" charset="0"/>
              <a:ea typeface="Calibri" panose="020F0502020204030204" pitchFamily="34" charset="0"/>
            </a:endParaRPr>
          </a:p>
          <a:p>
            <a:pPr marL="76198" indent="0">
              <a:buNone/>
            </a:pPr>
            <a:endParaRPr lang="en-US" sz="1800">
              <a:solidFill>
                <a:srgbClr val="000000"/>
              </a:solidFill>
              <a:latin typeface="Calibri" panose="020F0502020204030204" pitchFamily="34" charset="0"/>
              <a:ea typeface="Calibri" panose="020F0502020204030204" pitchFamily="34" charset="0"/>
            </a:endParaRPr>
          </a:p>
        </p:txBody>
      </p:sp>
      <p:pic>
        <p:nvPicPr>
          <p:cNvPr id="6" name="Picture 5" descr="Example 1 of standards coding&#10;MA - Arts discipline: Media Arts&#10;Cr - Artistic Process: Creating&#10;3. - Anchor Standard: AS - 3&#10;1. - Process Component: first &#10;2 - Grade Level: Grade 2&#10;a - Multi-part: Part a. &#10;&#10;Example 2 of standards coding&#10;MA - Arts discipline: Media Arts&#10;Cr - Artistic Process: Creating&#10;3. - Anchor Standard: AS - 3&#10;1. - Process Component: first &#10;2 - Grade Level: Grade 2&#10;b - Multi-part: Part b. ">
            <a:extLst>
              <a:ext uri="{FF2B5EF4-FFF2-40B4-BE49-F238E27FC236}">
                <a16:creationId xmlns:a16="http://schemas.microsoft.com/office/drawing/2014/main" id="{D392B295-83DB-0759-586D-393F606CDC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76564" y="2018638"/>
            <a:ext cx="8872890" cy="3551396"/>
          </a:xfrm>
          <a:prstGeom prst="rect">
            <a:avLst/>
          </a:prstGeom>
        </p:spPr>
      </p:pic>
      <p:sp>
        <p:nvSpPr>
          <p:cNvPr id="4" name="TextBox 3">
            <a:extLst>
              <a:ext uri="{FF2B5EF4-FFF2-40B4-BE49-F238E27FC236}">
                <a16:creationId xmlns:a16="http://schemas.microsoft.com/office/drawing/2014/main" id="{5210803A-C15A-89B0-E53B-155707369F7C}"/>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pages 15-16</a:t>
            </a:r>
          </a:p>
        </p:txBody>
      </p:sp>
      <p:pic>
        <p:nvPicPr>
          <p:cNvPr id="5" name="Picture 4">
            <a:extLst>
              <a:ext uri="{FF2B5EF4-FFF2-40B4-BE49-F238E27FC236}">
                <a16:creationId xmlns:a16="http://schemas.microsoft.com/office/drawing/2014/main" id="{75CDC816-E588-DAF9-B5B5-4A9856515AE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34868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a:t>How to Read the Coding (4)</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83734" y="1024228"/>
            <a:ext cx="11258550" cy="5547043"/>
          </a:xfrm>
          <a:prstGeom prst="rect">
            <a:avLst/>
          </a:prstGeom>
        </p:spPr>
        <p:txBody>
          <a:bodyPr/>
          <a:lstStyle/>
          <a:p>
            <a:pPr marL="76198" indent="0">
              <a:buNone/>
            </a:pPr>
            <a:r>
              <a:rPr lang="en-US" sz="2000" b="1" dirty="0">
                <a:solidFill>
                  <a:schemeClr val="tx1"/>
                </a:solidFill>
              </a:rPr>
              <a:t>High School Proficiency Levels: </a:t>
            </a:r>
          </a:p>
          <a:p>
            <a:pPr marL="76198" indent="0">
              <a:buNone/>
            </a:pPr>
            <a:r>
              <a:rPr lang="en-US" sz="1800" dirty="0">
                <a:solidFill>
                  <a:schemeClr val="tx1"/>
                </a:solidFill>
                <a:effectLst/>
                <a:ea typeface="Calibri" panose="020F0502020204030204" pitchFamily="34" charset="0"/>
              </a:rPr>
              <a:t>The table below uses the standard</a:t>
            </a:r>
            <a:r>
              <a:rPr lang="en-US" sz="1800" b="1" dirty="0">
                <a:solidFill>
                  <a:schemeClr val="tx1"/>
                </a:solidFill>
                <a:effectLst/>
                <a:ea typeface="Calibri" panose="020F0502020204030204" pitchFamily="34" charset="0"/>
              </a:rPr>
              <a:t> VA:Cr2.3.Acc </a:t>
            </a:r>
            <a:r>
              <a:rPr lang="en-US" sz="1800" dirty="0">
                <a:solidFill>
                  <a:schemeClr val="tx1"/>
                </a:solidFill>
                <a:effectLst/>
                <a:ea typeface="Calibri" panose="020F0502020204030204" pitchFamily="34" charset="0"/>
              </a:rPr>
              <a:t>to explain the coding (High School):</a:t>
            </a: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sz="1800" dirty="0">
              <a:solidFill>
                <a:srgbClr val="000000"/>
              </a:solidFill>
              <a:latin typeface="Calibri" panose="020F0502020204030204" pitchFamily="34" charset="0"/>
              <a:ea typeface="Calibri" panose="020F0502020204030204" pitchFamily="34" charset="0"/>
            </a:endParaRPr>
          </a:p>
          <a:p>
            <a:pPr marL="76198" indent="0">
              <a:buNone/>
            </a:pPr>
            <a:endParaRPr lang="en-US" dirty="0"/>
          </a:p>
          <a:p>
            <a:pPr marL="76198" indent="0">
              <a:buNone/>
            </a:pPr>
            <a:br>
              <a:rPr lang="en-US" dirty="0"/>
            </a:br>
            <a:r>
              <a:rPr lang="en-US" sz="2000" b="1" dirty="0">
                <a:solidFill>
                  <a:schemeClr val="tx1"/>
                </a:solidFill>
              </a:rPr>
              <a:t>High School Music Strand: </a:t>
            </a:r>
          </a:p>
          <a:p>
            <a:pPr marL="76198" indent="0">
              <a:buNone/>
            </a:pPr>
            <a:r>
              <a:rPr lang="en-US" sz="1800" dirty="0">
                <a:solidFill>
                  <a:schemeClr val="tx1"/>
                </a:solidFill>
                <a:ea typeface="Calibri" panose="020F0502020204030204" pitchFamily="34" charset="0"/>
              </a:rPr>
              <a:t>The table below uses the standard </a:t>
            </a:r>
            <a:r>
              <a:rPr lang="en-US" sz="1800" b="1" dirty="0">
                <a:solidFill>
                  <a:schemeClr val="tx1"/>
                </a:solidFill>
                <a:ea typeface="Calibri" panose="020F0502020204030204" pitchFamily="34" charset="0"/>
              </a:rPr>
              <a:t>MU:E.Re7.1.Adv </a:t>
            </a:r>
            <a:r>
              <a:rPr lang="en-US" sz="1800" dirty="0">
                <a:solidFill>
                  <a:schemeClr val="tx1"/>
                </a:solidFill>
                <a:ea typeface="Calibri" panose="020F0502020204030204" pitchFamily="34" charset="0"/>
              </a:rPr>
              <a:t>to explain the coding for a High School Music strand:</a:t>
            </a:r>
          </a:p>
          <a:p>
            <a:pPr marL="76198" indent="0">
              <a:buNone/>
            </a:pPr>
            <a:endParaRPr lang="en-US" dirty="0"/>
          </a:p>
        </p:txBody>
      </p:sp>
      <p:pic>
        <p:nvPicPr>
          <p:cNvPr id="5" name="Picture 4" descr="Example of standards coding&#10;VA - Arts discipline: Visual arts&#10;Cr - Artistic Process: Creating&#10;2. - Anchor Standard: AS - 2&#10;3. - Process Component: third&#10;Acc - HS Proficiency: Accomplished">
            <a:extLst>
              <a:ext uri="{FF2B5EF4-FFF2-40B4-BE49-F238E27FC236}">
                <a16:creationId xmlns:a16="http://schemas.microsoft.com/office/drawing/2014/main" id="{A443E2CE-D172-CC72-61A3-1ECB94B156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8444" y="1747449"/>
            <a:ext cx="7735112" cy="1618224"/>
          </a:xfrm>
          <a:prstGeom prst="rect">
            <a:avLst/>
          </a:prstGeom>
        </p:spPr>
      </p:pic>
      <p:pic>
        <p:nvPicPr>
          <p:cNvPr id="6" name="Picture 5" descr="Example of standards coding&#10;MU - Arts discipline: Music&#10;E. - HS Music Strand: Traditional and Emerging Ensemble&#10;Re - Artistic Process: Responding&#10;7. - Anchor Standard: AS - 7&#10;1. - Process Component: first&#10;Adv - HS Proficiency: Advanced">
            <a:extLst>
              <a:ext uri="{FF2B5EF4-FFF2-40B4-BE49-F238E27FC236}">
                <a16:creationId xmlns:a16="http://schemas.microsoft.com/office/drawing/2014/main" id="{1F1069B4-5ABB-8312-9F1B-9062B9CF12E8}"/>
              </a:ext>
            </a:extLst>
          </p:cNvPr>
          <p:cNvPicPr>
            <a:picLocks noChangeAspect="1"/>
          </p:cNvPicPr>
          <p:nvPr/>
        </p:nvPicPr>
        <p:blipFill>
          <a:blip r:embed="rId4">
            <a:extLst>
              <a:ext uri="{28A0092B-C50C-407E-A947-70E740481C1C}">
                <a14:useLocalDpi xmlns:a14="http://schemas.microsoft.com/office/drawing/2010/main" val="0"/>
              </a:ext>
            </a:extLst>
          </a:blip>
          <a:srcRect t="4622" b="4061"/>
          <a:stretch/>
        </p:blipFill>
        <p:spPr>
          <a:xfrm>
            <a:off x="1641879" y="4196755"/>
            <a:ext cx="8542260" cy="1477714"/>
          </a:xfrm>
          <a:prstGeom prst="rect">
            <a:avLst/>
          </a:prstGeom>
        </p:spPr>
      </p:pic>
      <p:sp>
        <p:nvSpPr>
          <p:cNvPr id="4" name="TextBox 3">
            <a:extLst>
              <a:ext uri="{FF2B5EF4-FFF2-40B4-BE49-F238E27FC236}">
                <a16:creationId xmlns:a16="http://schemas.microsoft.com/office/drawing/2014/main" id="{8996B4F3-B001-9345-81AF-5CF114049E03}"/>
              </a:ext>
            </a:extLst>
          </p:cNvPr>
          <p:cNvSpPr txBox="1"/>
          <p:nvPr/>
        </p:nvSpPr>
        <p:spPr>
          <a:xfrm>
            <a:off x="778518" y="6179253"/>
            <a:ext cx="4945886" cy="369332"/>
          </a:xfrm>
          <a:prstGeom prst="rect">
            <a:avLst/>
          </a:prstGeom>
          <a:noFill/>
        </p:spPr>
        <p:txBody>
          <a:bodyPr wrap="square" rtlCol="0">
            <a:spAutoFit/>
          </a:bodyPr>
          <a:lstStyle/>
          <a:p>
            <a:r>
              <a:rPr lang="en-US" i="1" dirty="0">
                <a:solidFill>
                  <a:schemeClr val="bg1"/>
                </a:solidFill>
              </a:rPr>
              <a:t>KAS for Visual and Performing Arts, pages 15-16</a:t>
            </a:r>
          </a:p>
        </p:txBody>
      </p:sp>
      <p:pic>
        <p:nvPicPr>
          <p:cNvPr id="7" name="Picture 6">
            <a:extLst>
              <a:ext uri="{FF2B5EF4-FFF2-40B4-BE49-F238E27FC236}">
                <a16:creationId xmlns:a16="http://schemas.microsoft.com/office/drawing/2014/main" id="{2A0A5F6B-AC9F-B95B-AABB-1E495FFC585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33847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 y="226695"/>
            <a:ext cx="8390573" cy="1320800"/>
          </a:xfrm>
          <a:prstGeom prst="rect">
            <a:avLst/>
          </a:prstGeom>
        </p:spPr>
        <p:txBody>
          <a:bodyPr/>
          <a:lstStyle/>
          <a:p>
            <a:r>
              <a:rPr lang="en-US" dirty="0"/>
              <a:t>Exploration of Standards Coding</a:t>
            </a:r>
          </a:p>
        </p:txBody>
      </p:sp>
      <p:sp>
        <p:nvSpPr>
          <p:cNvPr id="3" name="Text Placeholder 2"/>
          <p:cNvSpPr>
            <a:spLocks noGrp="1"/>
          </p:cNvSpPr>
          <p:nvPr>
            <p:ph type="body" sz="quarter" idx="4294967295"/>
          </p:nvPr>
        </p:nvSpPr>
        <p:spPr>
          <a:xfrm>
            <a:off x="480059" y="1423123"/>
            <a:ext cx="10270063" cy="1400620"/>
          </a:xfrm>
          <a:prstGeom prst="rect">
            <a:avLst/>
          </a:prstGeom>
        </p:spPr>
        <p:txBody>
          <a:bodyPr>
            <a:normAutofit/>
          </a:bodyPr>
          <a:lstStyle/>
          <a:p>
            <a:pPr>
              <a:buFont typeface="Wingdings" panose="05000000000000000000" pitchFamily="2" charset="2"/>
              <a:buChar char="ü"/>
            </a:pPr>
            <a:r>
              <a:rPr lang="en-US">
                <a:solidFill>
                  <a:schemeClr val="tx1"/>
                </a:solidFill>
              </a:rPr>
              <a:t>Using the examples provided in the accompanying note catcher document, assign each component of the standards coding to its appropriate place in the table.</a:t>
            </a:r>
          </a:p>
        </p:txBody>
      </p:sp>
      <p:sp>
        <p:nvSpPr>
          <p:cNvPr id="6" name="TextBox 5">
            <a:extLst>
              <a:ext uri="{FF2B5EF4-FFF2-40B4-BE49-F238E27FC236}">
                <a16:creationId xmlns:a16="http://schemas.microsoft.com/office/drawing/2014/main" id="{BFE2A3AB-9008-EAFE-C507-44B61FF82C35}"/>
              </a:ext>
            </a:extLst>
          </p:cNvPr>
          <p:cNvSpPr txBox="1"/>
          <p:nvPr/>
        </p:nvSpPr>
        <p:spPr>
          <a:xfrm>
            <a:off x="870180" y="5250211"/>
            <a:ext cx="10451640" cy="369332"/>
          </a:xfrm>
          <a:prstGeom prst="rect">
            <a:avLst/>
          </a:prstGeom>
          <a:noFill/>
        </p:spPr>
        <p:txBody>
          <a:bodyPr wrap="square" rtlCol="0">
            <a:spAutoFit/>
          </a:bodyPr>
          <a:lstStyle/>
          <a:p>
            <a:pPr algn="ctr"/>
            <a:r>
              <a:rPr lang="en-US"/>
              <a:t>* Some examples in the note catcher document will include additional components for identification</a:t>
            </a:r>
          </a:p>
        </p:txBody>
      </p:sp>
      <p:pic>
        <p:nvPicPr>
          <p:cNvPr id="7" name="Picture 6" descr="A pencil and paper with a black background">
            <a:extLst>
              <a:ext uri="{FF2B5EF4-FFF2-40B4-BE49-F238E27FC236}">
                <a16:creationId xmlns:a16="http://schemas.microsoft.com/office/drawing/2014/main" id="{CE38D6DD-60EB-00D5-7752-6A7229CDD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B95D6A51-F18E-325E-DC16-7354DA8AEA64}"/>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4</a:t>
            </a:r>
          </a:p>
        </p:txBody>
      </p:sp>
      <p:pic>
        <p:nvPicPr>
          <p:cNvPr id="4" name="Picture 3">
            <a:extLst>
              <a:ext uri="{FF2B5EF4-FFF2-40B4-BE49-F238E27FC236}">
                <a16:creationId xmlns:a16="http://schemas.microsoft.com/office/drawing/2014/main" id="{36A62F2C-5643-3687-79D6-1D3B1479BBD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338739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536EBC-10E5-F137-F872-E7BDDD5DA6AD}"/>
              </a:ext>
              <a:ext uri="{C183D7F6-B498-43B3-948B-1728B52AA6E4}">
                <adec:decorative xmlns:adec="http://schemas.microsoft.com/office/drawing/2017/decorative" val="1"/>
              </a:ext>
            </a:extLst>
          </p:cNvPr>
          <p:cNvSpPr txBox="1">
            <a:spLocks noGrp="1"/>
          </p:cNvSpPr>
          <p:nvPr>
            <p:ph type="title" idx="4294967295"/>
          </p:nvPr>
        </p:nvSpPr>
        <p:spPr>
          <a:xfrm>
            <a:off x="480060" y="226695"/>
            <a:ext cx="8390573" cy="1320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In Session A we, </a:t>
            </a:r>
          </a:p>
        </p:txBody>
      </p:sp>
      <p:pic>
        <p:nvPicPr>
          <p:cNvPr id="3" name="Picture 2">
            <a:extLst>
              <a:ext uri="{FF2B5EF4-FFF2-40B4-BE49-F238E27FC236}">
                <a16:creationId xmlns:a16="http://schemas.microsoft.com/office/drawing/2014/main" id="{7AB324C7-D258-5FB6-DE35-CFB9600E494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
        <p:nvSpPr>
          <p:cNvPr id="5" name="Text Placeholder 2">
            <a:extLst>
              <a:ext uri="{FF2B5EF4-FFF2-40B4-BE49-F238E27FC236}">
                <a16:creationId xmlns:a16="http://schemas.microsoft.com/office/drawing/2014/main" id="{443E5C6E-9BA2-7B2C-3D95-12952E5BDADB}"/>
              </a:ext>
              <a:ext uri="{C183D7F6-B498-43B3-948B-1728B52AA6E4}">
                <adec:decorative xmlns:adec="http://schemas.microsoft.com/office/drawing/2017/decorative" val="1"/>
              </a:ext>
            </a:extLst>
          </p:cNvPr>
          <p:cNvSpPr txBox="1">
            <a:spLocks/>
          </p:cNvSpPr>
          <p:nvPr/>
        </p:nvSpPr>
        <p:spPr>
          <a:xfrm>
            <a:off x="296067" y="1514475"/>
            <a:ext cx="11467949" cy="49006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explored the front matter of the </a:t>
            </a:r>
            <a:r>
              <a:rPr lang="en-US" i="1">
                <a:solidFill>
                  <a:schemeClr val="tx1"/>
                </a:solidFill>
              </a:rPr>
              <a:t>KAS for Visual and Performing Arts </a:t>
            </a:r>
            <a:r>
              <a:rPr lang="en-US">
                <a:solidFill>
                  <a:schemeClr val="tx1"/>
                </a:solidFill>
              </a:rPr>
              <a:t>including the Writers’ Vision.</a:t>
            </a:r>
          </a:p>
          <a:p>
            <a:r>
              <a:rPr lang="en-US">
                <a:solidFill>
                  <a:schemeClr val="tx1"/>
                </a:solidFill>
              </a:rPr>
              <a:t>investigated the general architecture and components of the </a:t>
            </a:r>
            <a:r>
              <a:rPr lang="en-US" i="1">
                <a:solidFill>
                  <a:schemeClr val="tx1"/>
                </a:solidFill>
              </a:rPr>
              <a:t>KAS for Visual and Performing Arts.</a:t>
            </a:r>
          </a:p>
          <a:p>
            <a:pPr marL="0" indent="0">
              <a:buNone/>
            </a:pPr>
            <a:r>
              <a:rPr lang="en-US">
                <a:solidFill>
                  <a:schemeClr val="tx1"/>
                </a:solidFill>
              </a:rPr>
              <a:t>	*</a:t>
            </a:r>
            <a:r>
              <a:rPr lang="en-US" sz="2800">
                <a:solidFill>
                  <a:schemeClr val="tx1"/>
                </a:solidFill>
              </a:rPr>
              <a:t>Future sections will investigate the components in more detail.</a:t>
            </a:r>
          </a:p>
          <a:p>
            <a:endParaRPr lang="en-US"/>
          </a:p>
          <a:p>
            <a:endParaRPr lang="en-US"/>
          </a:p>
        </p:txBody>
      </p:sp>
    </p:spTree>
    <p:extLst>
      <p:ext uri="{BB962C8B-B14F-4D97-AF65-F5344CB8AC3E}">
        <p14:creationId xmlns:p14="http://schemas.microsoft.com/office/powerpoint/2010/main" val="221895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F752-80C7-7517-764C-11973FADA879}"/>
              </a:ext>
              <a:ext uri="{C183D7F6-B498-43B3-948B-1728B52AA6E4}">
                <adec:decorative xmlns:adec="http://schemas.microsoft.com/office/drawing/2017/decorative" val="1"/>
              </a:ext>
            </a:extLst>
          </p:cNvPr>
          <p:cNvSpPr>
            <a:spLocks noGrp="1"/>
          </p:cNvSpPr>
          <p:nvPr>
            <p:ph type="title" idx="4294967295"/>
          </p:nvPr>
        </p:nvSpPr>
        <p:spPr>
          <a:xfrm>
            <a:off x="377190" y="571500"/>
            <a:ext cx="8219123" cy="860425"/>
          </a:xfrm>
          <a:prstGeom prst="rect">
            <a:avLst/>
          </a:prstGeom>
        </p:spPr>
        <p:txBody>
          <a:bodyPr>
            <a:normAutofit fontScale="90000"/>
          </a:bodyPr>
          <a:lstStyle/>
          <a:p>
            <a:r>
              <a:rPr lang="en-US" b="1" dirty="0"/>
              <a:t>Session A: </a:t>
            </a:r>
            <a:r>
              <a:rPr lang="en-US" dirty="0"/>
              <a:t>Essential Question Reflection</a:t>
            </a:r>
          </a:p>
        </p:txBody>
      </p:sp>
      <p:sp>
        <p:nvSpPr>
          <p:cNvPr id="3" name="Text Placeholder 2">
            <a:extLst>
              <a:ext uri="{FF2B5EF4-FFF2-40B4-BE49-F238E27FC236}">
                <a16:creationId xmlns:a16="http://schemas.microsoft.com/office/drawing/2014/main" id="{797DD873-1D3E-5F17-A27F-38C426472E64}"/>
              </a:ext>
              <a:ext uri="{C183D7F6-B498-43B3-948B-1728B52AA6E4}">
                <adec:decorative xmlns:adec="http://schemas.microsoft.com/office/drawing/2017/decorative" val="1"/>
              </a:ext>
            </a:extLst>
          </p:cNvPr>
          <p:cNvSpPr>
            <a:spLocks noGrp="1"/>
          </p:cNvSpPr>
          <p:nvPr>
            <p:ph type="body" idx="4294967295"/>
          </p:nvPr>
        </p:nvSpPr>
        <p:spPr>
          <a:xfrm>
            <a:off x="734362" y="2169848"/>
            <a:ext cx="10723275" cy="2754313"/>
          </a:xfrm>
          <a:prstGeom prst="rect">
            <a:avLst/>
          </a:prstGeom>
        </p:spPr>
        <p:txBody>
          <a:bodyPr>
            <a:normAutofit fontScale="85000" lnSpcReduction="20000"/>
          </a:bodyPr>
          <a:lstStyle/>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5200" dirty="0">
                <a:solidFill>
                  <a:schemeClr val="tx1"/>
                </a:solidFill>
                <a:sym typeface="Source Sans Pro"/>
              </a:rPr>
              <a:t>How might the components of the </a:t>
            </a:r>
            <a:br>
              <a:rPr lang="en-US" sz="5200" dirty="0">
                <a:solidFill>
                  <a:schemeClr val="tx1"/>
                </a:solidFill>
                <a:sym typeface="Source Sans Pro"/>
              </a:rPr>
            </a:br>
            <a:r>
              <a:rPr lang="en-US" sz="5200" dirty="0">
                <a:solidFill>
                  <a:schemeClr val="tx1"/>
                </a:solidFill>
                <a:sym typeface="Source Sans Pro"/>
              </a:rPr>
              <a:t>architecture support teachers </a:t>
            </a:r>
            <a:br>
              <a:rPr lang="en-US" sz="5200" dirty="0">
                <a:solidFill>
                  <a:schemeClr val="tx1"/>
                </a:solidFill>
                <a:sym typeface="Source Sans Pro"/>
              </a:rPr>
            </a:br>
            <a:r>
              <a:rPr lang="en-US" sz="5200" dirty="0">
                <a:solidFill>
                  <a:schemeClr val="tx1"/>
                </a:solidFill>
                <a:sym typeface="Source Sans Pro"/>
              </a:rPr>
              <a:t>while creating new opportunities </a:t>
            </a:r>
            <a:br>
              <a:rPr lang="en-US" sz="5200" dirty="0">
                <a:solidFill>
                  <a:schemeClr val="tx1"/>
                </a:solidFill>
                <a:sym typeface="Source Sans Pro"/>
              </a:rPr>
            </a:br>
            <a:r>
              <a:rPr lang="en-US" sz="5200" dirty="0">
                <a:solidFill>
                  <a:schemeClr val="tx1"/>
                </a:solidFill>
                <a:sym typeface="Source Sans Pro"/>
              </a:rPr>
              <a:t>for engaging other stakeholders? </a:t>
            </a:r>
          </a:p>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2900" dirty="0">
                <a:solidFill>
                  <a:schemeClr val="tx1"/>
                </a:solidFill>
                <a:sym typeface="Source Sans Pro"/>
              </a:rPr>
              <a:t>(stakeholders: students, parents, administrators, district leaders)</a:t>
            </a:r>
          </a:p>
          <a:p>
            <a:endParaRPr lang="en-US" dirty="0"/>
          </a:p>
        </p:txBody>
      </p:sp>
      <p:pic>
        <p:nvPicPr>
          <p:cNvPr id="5" name="Picture 4">
            <a:extLst>
              <a:ext uri="{FF2B5EF4-FFF2-40B4-BE49-F238E27FC236}">
                <a16:creationId xmlns:a16="http://schemas.microsoft.com/office/drawing/2014/main" id="{10C185B0-4AC8-3272-EDE8-A81ADE2E087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831" y="63438"/>
            <a:ext cx="1218445" cy="1368487"/>
          </a:xfrm>
          <a:prstGeom prst="rect">
            <a:avLst/>
          </a:prstGeom>
        </p:spPr>
      </p:pic>
      <p:sp>
        <p:nvSpPr>
          <p:cNvPr id="6" name="TextBox 5">
            <a:extLst>
              <a:ext uri="{FF2B5EF4-FFF2-40B4-BE49-F238E27FC236}">
                <a16:creationId xmlns:a16="http://schemas.microsoft.com/office/drawing/2014/main" id="{7CB02870-8826-18F5-C054-6911C2A3E53A}"/>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4</a:t>
            </a:r>
          </a:p>
        </p:txBody>
      </p:sp>
      <p:pic>
        <p:nvPicPr>
          <p:cNvPr id="4" name="Picture 3">
            <a:extLst>
              <a:ext uri="{FF2B5EF4-FFF2-40B4-BE49-F238E27FC236}">
                <a16:creationId xmlns:a16="http://schemas.microsoft.com/office/drawing/2014/main" id="{672286E3-CE2F-0CD6-9EEE-58D39D674C9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967636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25567-9173-D771-0E5A-F4E6C1F535F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90D3BFC-2DAE-2178-E583-3457D3BAF0D4}"/>
              </a:ext>
            </a:extLst>
          </p:cNvPr>
          <p:cNvSpPr txBox="1">
            <a:spLocks noGrp="1"/>
          </p:cNvSpPr>
          <p:nvPr>
            <p:ph type="title" idx="4294967295"/>
          </p:nvPr>
        </p:nvSpPr>
        <p:spPr>
          <a:xfrm>
            <a:off x="848466" y="867913"/>
            <a:ext cx="8596313" cy="1320800"/>
          </a:xfrm>
          <a:prstGeom prst="rect">
            <a:avLst/>
          </a:prstGeom>
          <a:noFill/>
          <a:ln>
            <a:noFill/>
            <a:prstDash/>
          </a:ln>
          <a:effectLst>
            <a:reflection blurRad="6350" stA="50000" endA="300" endPos="38500" dist="508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Session A Feedback</a:t>
            </a:r>
          </a:p>
        </p:txBody>
      </p:sp>
      <p:sp>
        <p:nvSpPr>
          <p:cNvPr id="6" name="Text Placeholder 2">
            <a:extLst>
              <a:ext uri="{FF2B5EF4-FFF2-40B4-BE49-F238E27FC236}">
                <a16:creationId xmlns:a16="http://schemas.microsoft.com/office/drawing/2014/main" id="{6D59593F-C773-4EBD-9FF2-61BE2EF486AB}"/>
              </a:ext>
            </a:extLst>
          </p:cNvPr>
          <p:cNvSpPr txBox="1">
            <a:spLocks/>
          </p:cNvSpPr>
          <p:nvPr/>
        </p:nvSpPr>
        <p:spPr>
          <a:xfrm>
            <a:off x="848466" y="1956041"/>
            <a:ext cx="11519414" cy="11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value your feedback to improve professional learning opportunities. Please complete the Feedback survey for this session: </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522EF549-BFEF-7E84-164C-E130EC7BFDE8}"/>
              </a:ext>
            </a:extLst>
          </p:cNvPr>
          <p:cNvSpPr txBox="1"/>
          <p:nvPr/>
        </p:nvSpPr>
        <p:spPr>
          <a:xfrm>
            <a:off x="1066680" y="3991714"/>
            <a:ext cx="3385073" cy="1600438"/>
          </a:xfrm>
          <a:prstGeom prst="rect">
            <a:avLst/>
          </a:prstGeom>
          <a:noFill/>
        </p:spPr>
        <p:txBody>
          <a:bodyPr wrap="square" rtlCol="0">
            <a:spAutoFit/>
          </a:bodyPr>
          <a:lstStyle/>
          <a:p>
            <a:pPr algn="ctr"/>
            <a:r>
              <a:rPr lang="en-US" sz="2000" dirty="0"/>
              <a:t>Additional feedback can be sent to the following email: </a:t>
            </a:r>
            <a:br>
              <a:rPr lang="en-US" sz="2000" dirty="0"/>
            </a:br>
            <a:endParaRPr lang="en-US" sz="2000" b="0" i="0" dirty="0">
              <a:solidFill>
                <a:srgbClr val="000000"/>
              </a:solidFill>
              <a:effectLst/>
            </a:endParaRPr>
          </a:p>
          <a:p>
            <a:pPr algn="ctr" rtl="0" fontAlgn="base"/>
            <a:r>
              <a:rPr lang="en-US" sz="2000" b="0" i="0" u="none" strike="noStrike" dirty="0">
                <a:solidFill>
                  <a:srgbClr val="007780"/>
                </a:solidFill>
                <a:effectLst/>
              </a:rPr>
              <a:t>kdearts@education.ky.gov</a:t>
            </a:r>
            <a:r>
              <a:rPr lang="en-US" sz="2000" b="0" i="0" dirty="0">
                <a:solidFill>
                  <a:srgbClr val="000000"/>
                </a:solidFill>
                <a:effectLst/>
              </a:rPr>
              <a:t> </a:t>
            </a:r>
            <a:br>
              <a:rPr lang="en-US" dirty="0"/>
            </a:br>
            <a:endParaRPr lang="en-US" dirty="0"/>
          </a:p>
        </p:txBody>
      </p:sp>
      <p:pic>
        <p:nvPicPr>
          <p:cNvPr id="2" name="Picture 1" descr="scannable QR code">
            <a:extLst>
              <a:ext uri="{FF2B5EF4-FFF2-40B4-BE49-F238E27FC236}">
                <a16:creationId xmlns:a16="http://schemas.microsoft.com/office/drawing/2014/main" id="{87BD07E1-E37C-2B18-5643-7880ECF4C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67" y="2853729"/>
            <a:ext cx="3876411" cy="3876411"/>
          </a:xfrm>
          <a:prstGeom prst="rect">
            <a:avLst/>
          </a:prstGeom>
        </p:spPr>
      </p:pic>
      <p:sp>
        <p:nvSpPr>
          <p:cNvPr id="9" name="TextBox 8">
            <a:extLst>
              <a:ext uri="{FF2B5EF4-FFF2-40B4-BE49-F238E27FC236}">
                <a16:creationId xmlns:a16="http://schemas.microsoft.com/office/drawing/2014/main" id="{5D6EE747-6E07-498D-6822-8CED1CEDCE9F}"/>
              </a:ext>
            </a:extLst>
          </p:cNvPr>
          <p:cNvSpPr txBox="1"/>
          <p:nvPr/>
        </p:nvSpPr>
        <p:spPr>
          <a:xfrm>
            <a:off x="8546378" y="4155862"/>
            <a:ext cx="3385073" cy="1272143"/>
          </a:xfrm>
          <a:prstGeom prst="rect">
            <a:avLst/>
          </a:prstGeom>
          <a:noFill/>
        </p:spPr>
        <p:txBody>
          <a:bodyPr wrap="square" rtlCol="0">
            <a:spAutoFit/>
          </a:bodyPr>
          <a:lstStyle/>
          <a:p>
            <a:pPr algn="ctr"/>
            <a:r>
              <a:rPr lang="en-US" sz="2000" dirty="0"/>
              <a:t>Connect on social media:</a:t>
            </a:r>
            <a:r>
              <a:rPr lang="en-US" sz="2000" b="0" i="0" dirty="0">
                <a:solidFill>
                  <a:srgbClr val="000000"/>
                </a:solidFill>
                <a:effectLst/>
              </a:rPr>
              <a:t> </a:t>
            </a:r>
          </a:p>
          <a:p>
            <a:pPr algn="ctr" rtl="0">
              <a:spcBef>
                <a:spcPts val="1000"/>
              </a:spcBef>
              <a:spcAft>
                <a:spcPts val="0"/>
              </a:spcAft>
            </a:pPr>
            <a:r>
              <a:rPr lang="en-US" sz="2000" b="0" i="0" u="none" strike="noStrike" dirty="0">
                <a:solidFill>
                  <a:srgbClr val="007780"/>
                </a:solidFill>
                <a:effectLst/>
              </a:rPr>
              <a:t>@KyDeptofEd</a:t>
            </a:r>
            <a:endParaRPr lang="en-US" sz="2000" b="0" dirty="0">
              <a:effectLst/>
            </a:endParaRPr>
          </a:p>
          <a:p>
            <a:pPr algn="ctr" rtl="0">
              <a:spcBef>
                <a:spcPts val="1000"/>
              </a:spcBef>
              <a:spcAft>
                <a:spcPts val="0"/>
              </a:spcAft>
            </a:pPr>
            <a:r>
              <a:rPr lang="en-US" sz="2000" b="0" i="0" u="none" strike="noStrike" dirty="0">
                <a:solidFill>
                  <a:srgbClr val="007780"/>
                </a:solidFill>
                <a:effectLst/>
              </a:rPr>
              <a:t>@UnitedWeLearnKY</a:t>
            </a:r>
            <a:endParaRPr lang="en-US" sz="2000" b="0" dirty="0">
              <a:effectLst/>
            </a:endParaRPr>
          </a:p>
        </p:txBody>
      </p:sp>
      <p:pic>
        <p:nvPicPr>
          <p:cNvPr id="3" name="Picture 2">
            <a:extLst>
              <a:ext uri="{FF2B5EF4-FFF2-40B4-BE49-F238E27FC236}">
                <a16:creationId xmlns:a16="http://schemas.microsoft.com/office/drawing/2014/main" id="{9796523B-D5DC-E327-D375-448664BF739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24144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528" y="1041400"/>
            <a:ext cx="9144000" cy="2387600"/>
          </a:xfrm>
        </p:spPr>
        <p:txBody>
          <a:bodyPr anchor="b">
            <a:normAutofit fontScale="90000"/>
          </a:bodyPr>
          <a:lstStyle/>
          <a:p>
            <a:r>
              <a:rPr lang="en-US" sz="5100">
                <a:solidFill>
                  <a:schemeClr val="tx1"/>
                </a:solidFill>
              </a:rPr>
              <a:t>Getting to Know the </a:t>
            </a:r>
            <a:br>
              <a:rPr lang="en-US" sz="5100">
                <a:solidFill>
                  <a:schemeClr val="tx1"/>
                </a:solidFill>
              </a:rPr>
            </a:br>
            <a:r>
              <a:rPr lang="en-US" sz="5100" i="1">
                <a:solidFill>
                  <a:schemeClr val="tx1"/>
                </a:solidFill>
              </a:rPr>
              <a:t>Kentucky Academic Standards </a:t>
            </a:r>
            <a:br>
              <a:rPr lang="en-US" sz="5100" i="1">
                <a:solidFill>
                  <a:schemeClr val="tx1"/>
                </a:solidFill>
              </a:rPr>
            </a:br>
            <a:r>
              <a:rPr lang="en-US" sz="5100" i="1">
                <a:solidFill>
                  <a:schemeClr val="tx1"/>
                </a:solidFill>
              </a:rPr>
              <a:t>for Visual and Performing Arts</a:t>
            </a:r>
            <a:r>
              <a:rPr lang="en-US" sz="5100">
                <a:solidFill>
                  <a:schemeClr val="tx1"/>
                </a:solidFill>
              </a:rPr>
              <a:t>:</a:t>
            </a:r>
            <a:br>
              <a:rPr lang="en-US" sz="5100">
                <a:solidFill>
                  <a:schemeClr val="tx1"/>
                </a:solidFill>
              </a:rPr>
            </a:br>
            <a:r>
              <a:rPr lang="en-US" sz="5100">
                <a:solidFill>
                  <a:schemeClr val="tx1"/>
                </a:solidFill>
              </a:rPr>
              <a:t>Session B</a:t>
            </a:r>
          </a:p>
        </p:txBody>
      </p:sp>
      <p:sp>
        <p:nvSpPr>
          <p:cNvPr id="3" name="Text Placeholder 2"/>
          <p:cNvSpPr>
            <a:spLocks noGrp="1"/>
          </p:cNvSpPr>
          <p:nvPr>
            <p:ph type="subTitle" idx="1"/>
          </p:nvPr>
        </p:nvSpPr>
        <p:spPr>
          <a:xfrm>
            <a:off x="3297911" y="3429000"/>
            <a:ext cx="7657234" cy="1655762"/>
          </a:xfrm>
        </p:spPr>
        <p:txBody>
          <a:bodyPr>
            <a:normAutofit/>
          </a:bodyPr>
          <a:lstStyle/>
          <a:p>
            <a:r>
              <a:rPr lang="en-US" sz="4000" b="1"/>
              <a:t>Spotlight – Artistic Processes</a:t>
            </a:r>
          </a:p>
          <a:p>
            <a:endParaRPr lang="en-US" sz="2800"/>
          </a:p>
        </p:txBody>
      </p:sp>
      <p:pic>
        <p:nvPicPr>
          <p:cNvPr id="4" name="Picture 3">
            <a:extLst>
              <a:ext uri="{FF2B5EF4-FFF2-40B4-BE49-F238E27FC236}">
                <a16:creationId xmlns:a16="http://schemas.microsoft.com/office/drawing/2014/main" id="{DD16CC21-C6DB-D30E-DC7E-F05BF6A95C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18" y="5647532"/>
            <a:ext cx="725764" cy="725764"/>
          </a:xfrm>
          <a:prstGeom prst="rect">
            <a:avLst/>
          </a:prstGeom>
        </p:spPr>
      </p:pic>
    </p:spTree>
    <p:extLst>
      <p:ext uri="{BB962C8B-B14F-4D97-AF65-F5344CB8AC3E}">
        <p14:creationId xmlns:p14="http://schemas.microsoft.com/office/powerpoint/2010/main" val="180343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F752-80C7-7517-764C-11973FADA879}"/>
              </a:ext>
            </a:extLst>
          </p:cNvPr>
          <p:cNvSpPr>
            <a:spLocks noGrp="1"/>
          </p:cNvSpPr>
          <p:nvPr>
            <p:ph type="title" idx="4294967295"/>
          </p:nvPr>
        </p:nvSpPr>
        <p:spPr>
          <a:xfrm>
            <a:off x="377190" y="571500"/>
            <a:ext cx="8219123" cy="860425"/>
          </a:xfrm>
          <a:prstGeom prst="rect">
            <a:avLst/>
          </a:prstGeom>
        </p:spPr>
        <p:txBody>
          <a:bodyPr/>
          <a:lstStyle/>
          <a:p>
            <a:r>
              <a:rPr lang="en-US" b="1"/>
              <a:t>Session A: </a:t>
            </a:r>
            <a:r>
              <a:rPr lang="en-US"/>
              <a:t>Essential Question</a:t>
            </a:r>
          </a:p>
        </p:txBody>
      </p:sp>
      <p:sp>
        <p:nvSpPr>
          <p:cNvPr id="3" name="Text Placeholder 2">
            <a:extLst>
              <a:ext uri="{FF2B5EF4-FFF2-40B4-BE49-F238E27FC236}">
                <a16:creationId xmlns:a16="http://schemas.microsoft.com/office/drawing/2014/main" id="{797DD873-1D3E-5F17-A27F-38C426472E64}"/>
              </a:ext>
            </a:extLst>
          </p:cNvPr>
          <p:cNvSpPr>
            <a:spLocks noGrp="1"/>
          </p:cNvSpPr>
          <p:nvPr>
            <p:ph type="body" idx="4294967295"/>
          </p:nvPr>
        </p:nvSpPr>
        <p:spPr>
          <a:xfrm>
            <a:off x="734362" y="2169848"/>
            <a:ext cx="10723275" cy="2754313"/>
          </a:xfrm>
          <a:prstGeom prst="rect">
            <a:avLst/>
          </a:prstGeom>
        </p:spPr>
        <p:txBody>
          <a:bodyPr>
            <a:normAutofit fontScale="85000" lnSpcReduction="20000"/>
          </a:bodyPr>
          <a:lstStyle/>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5200">
                <a:solidFill>
                  <a:schemeClr val="tx1"/>
                </a:solidFill>
                <a:sym typeface="Source Sans Pro"/>
              </a:rPr>
              <a:t>How might the components of the </a:t>
            </a:r>
            <a:br>
              <a:rPr lang="en-US" sz="5200">
                <a:solidFill>
                  <a:schemeClr val="tx1"/>
                </a:solidFill>
                <a:sym typeface="Source Sans Pro"/>
              </a:rPr>
            </a:br>
            <a:r>
              <a:rPr lang="en-US" sz="5200">
                <a:solidFill>
                  <a:schemeClr val="tx1"/>
                </a:solidFill>
                <a:sym typeface="Source Sans Pro"/>
              </a:rPr>
              <a:t>architecture support teachers </a:t>
            </a:r>
            <a:br>
              <a:rPr lang="en-US" sz="5200">
                <a:solidFill>
                  <a:schemeClr val="tx1"/>
                </a:solidFill>
                <a:sym typeface="Source Sans Pro"/>
              </a:rPr>
            </a:br>
            <a:r>
              <a:rPr lang="en-US" sz="5200">
                <a:solidFill>
                  <a:schemeClr val="tx1"/>
                </a:solidFill>
                <a:sym typeface="Source Sans Pro"/>
              </a:rPr>
              <a:t>while creating new opportunities </a:t>
            </a:r>
            <a:br>
              <a:rPr lang="en-US" sz="5200">
                <a:solidFill>
                  <a:schemeClr val="tx1"/>
                </a:solidFill>
                <a:sym typeface="Source Sans Pro"/>
              </a:rPr>
            </a:br>
            <a:r>
              <a:rPr lang="en-US" sz="5200">
                <a:solidFill>
                  <a:schemeClr val="tx1"/>
                </a:solidFill>
                <a:sym typeface="Source Sans Pro"/>
              </a:rPr>
              <a:t>for engaging other stakeholders? </a:t>
            </a:r>
          </a:p>
          <a:p>
            <a:pPr marL="114300" marR="0" lvl="0" indent="0" algn="ctr" defTabSz="914400" rtl="0" eaLnBrk="1" fontAlgn="auto" latinLnBrk="0" hangingPunct="1">
              <a:lnSpc>
                <a:spcPct val="100000"/>
              </a:lnSpc>
              <a:spcBef>
                <a:spcPts val="0"/>
              </a:spcBef>
              <a:spcAft>
                <a:spcPts val="0"/>
              </a:spcAft>
              <a:buClr>
                <a:srgbClr val="D2BD24"/>
              </a:buClr>
              <a:buSzPts val="1800"/>
              <a:buNone/>
              <a:tabLst/>
              <a:defRPr/>
            </a:pPr>
            <a:r>
              <a:rPr lang="en-US" sz="2900">
                <a:solidFill>
                  <a:schemeClr val="tx1"/>
                </a:solidFill>
                <a:sym typeface="Source Sans Pro"/>
              </a:rPr>
              <a:t>(stakeholders: students, parents, administrators, district leaders)</a:t>
            </a:r>
          </a:p>
          <a:p>
            <a:endParaRPr lang="en-US"/>
          </a:p>
        </p:txBody>
      </p:sp>
      <p:pic>
        <p:nvPicPr>
          <p:cNvPr id="7" name="Picture 6">
            <a:extLst>
              <a:ext uri="{FF2B5EF4-FFF2-40B4-BE49-F238E27FC236}">
                <a16:creationId xmlns:a16="http://schemas.microsoft.com/office/drawing/2014/main" id="{C9CCAF3D-9477-9518-6BF1-BF980F7B7DC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1" y="116973"/>
            <a:ext cx="1291471" cy="1314952"/>
          </a:xfrm>
          <a:prstGeom prst="rect">
            <a:avLst/>
          </a:prstGeom>
        </p:spPr>
      </p:pic>
      <p:pic>
        <p:nvPicPr>
          <p:cNvPr id="5" name="Picture 4">
            <a:extLst>
              <a:ext uri="{FF2B5EF4-FFF2-40B4-BE49-F238E27FC236}">
                <a16:creationId xmlns:a16="http://schemas.microsoft.com/office/drawing/2014/main" id="{19B0D0C2-87AF-9FCC-1A97-760AD51A4B3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3686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a:t>Group Norms: Session B</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4" name="Picture 3">
            <a:extLst>
              <a:ext uri="{FF2B5EF4-FFF2-40B4-BE49-F238E27FC236}">
                <a16:creationId xmlns:a16="http://schemas.microsoft.com/office/drawing/2014/main" id="{F973E78A-060E-74C6-1449-CC6AE6CCBEB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029324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Session B</a:t>
            </a:r>
          </a:p>
        </p:txBody>
      </p:sp>
      <p:sp>
        <p:nvSpPr>
          <p:cNvPr id="3" name="Text Placeholder 2"/>
          <p:cNvSpPr>
            <a:spLocks noGrp="1"/>
          </p:cNvSpPr>
          <p:nvPr>
            <p:ph type="body" sz="quarter" idx="4294967295"/>
          </p:nvPr>
        </p:nvSpPr>
        <p:spPr>
          <a:xfrm>
            <a:off x="1085436" y="1823956"/>
            <a:ext cx="10021128" cy="3580557"/>
          </a:xfrm>
          <a:prstGeom prst="rect">
            <a:avLst/>
          </a:prstGeom>
        </p:spPr>
        <p:txBody>
          <a:bodyPr>
            <a:normAutofit/>
          </a:bodyPr>
          <a:lstStyle/>
          <a:p>
            <a:r>
              <a:rPr lang="en-US" b="1">
                <a:solidFill>
                  <a:schemeClr val="tx1"/>
                </a:solidFill>
              </a:rPr>
              <a:t>Session A</a:t>
            </a:r>
            <a:r>
              <a:rPr lang="en-US">
                <a:solidFill>
                  <a:schemeClr val="tx1"/>
                </a:solidFill>
              </a:rPr>
              <a:t>: Understanding the Architecture and Components</a:t>
            </a:r>
            <a:br>
              <a:rPr lang="en-US"/>
            </a:br>
            <a:r>
              <a:rPr lang="en-US"/>
              <a:t> </a:t>
            </a:r>
            <a:endParaRPr lang="en-US" i="1"/>
          </a:p>
          <a:p>
            <a:r>
              <a:rPr lang="en-US" b="1">
                <a:solidFill>
                  <a:schemeClr val="accent6"/>
                </a:solidFill>
              </a:rPr>
              <a:t>Session B: Spotlight – Artistic Processes</a:t>
            </a:r>
            <a:br>
              <a:rPr lang="en-US"/>
            </a:br>
            <a:endParaRPr lang="en-US"/>
          </a:p>
          <a:p>
            <a:r>
              <a:rPr lang="en-US" b="1">
                <a:solidFill>
                  <a:schemeClr val="tx1"/>
                </a:solidFill>
              </a:rPr>
              <a:t>Session C: </a:t>
            </a:r>
            <a:r>
              <a:rPr lang="en-US">
                <a:solidFill>
                  <a:schemeClr val="tx1"/>
                </a:solidFill>
              </a:rPr>
              <a:t>Spotlight – Anchor Standards</a:t>
            </a:r>
            <a:br>
              <a:rPr lang="en-US">
                <a:solidFill>
                  <a:schemeClr val="tx1"/>
                </a:solidFill>
              </a:rPr>
            </a:br>
            <a:endParaRPr lang="en-US">
              <a:solidFill>
                <a:schemeClr val="tx1"/>
              </a:solidFill>
            </a:endParaRPr>
          </a:p>
          <a:p>
            <a:r>
              <a:rPr lang="en-US" b="1">
                <a:solidFill>
                  <a:schemeClr val="tx1"/>
                </a:solidFill>
              </a:rPr>
              <a:t>Appendix: </a:t>
            </a:r>
            <a:r>
              <a:rPr lang="en-US">
                <a:solidFill>
                  <a:schemeClr val="tx1"/>
                </a:solidFill>
              </a:rPr>
              <a:t>Standards Creation Process</a:t>
            </a:r>
          </a:p>
          <a:p>
            <a:endParaRPr lang="en-US">
              <a:solidFill>
                <a:schemeClr val="tx1"/>
              </a:solidFill>
            </a:endParaRPr>
          </a:p>
        </p:txBody>
      </p:sp>
      <p:pic>
        <p:nvPicPr>
          <p:cNvPr id="4" name="Picture 3">
            <a:extLst>
              <a:ext uri="{FF2B5EF4-FFF2-40B4-BE49-F238E27FC236}">
                <a16:creationId xmlns:a16="http://schemas.microsoft.com/office/drawing/2014/main" id="{44397E48-B433-BDC7-7E07-1B1FD36C82C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2454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B5C5-E851-DB7C-6EC0-07DF53DFB679}"/>
              </a:ext>
            </a:extLst>
          </p:cNvPr>
          <p:cNvSpPr>
            <a:spLocks noGrp="1"/>
          </p:cNvSpPr>
          <p:nvPr>
            <p:ph type="title" idx="4294967295"/>
          </p:nvPr>
        </p:nvSpPr>
        <p:spPr>
          <a:xfrm>
            <a:off x="411480" y="268605"/>
            <a:ext cx="8596313" cy="1320800"/>
          </a:xfrm>
          <a:prstGeom prst="rect">
            <a:avLst/>
          </a:prstGeom>
        </p:spPr>
        <p:txBody>
          <a:bodyPr/>
          <a:lstStyle/>
          <a:p>
            <a:r>
              <a:rPr lang="en-US"/>
              <a:t>Session B: Essential Question</a:t>
            </a:r>
          </a:p>
        </p:txBody>
      </p:sp>
      <p:sp>
        <p:nvSpPr>
          <p:cNvPr id="3" name="Text Placeholder 2">
            <a:extLst>
              <a:ext uri="{FF2B5EF4-FFF2-40B4-BE49-F238E27FC236}">
                <a16:creationId xmlns:a16="http://schemas.microsoft.com/office/drawing/2014/main" id="{BC06F7A6-5870-FDAD-2BEF-194B8F241171}"/>
              </a:ext>
            </a:extLst>
          </p:cNvPr>
          <p:cNvSpPr>
            <a:spLocks noGrp="1"/>
          </p:cNvSpPr>
          <p:nvPr>
            <p:ph type="body" sz="quarter" idx="4294967295"/>
          </p:nvPr>
        </p:nvSpPr>
        <p:spPr>
          <a:xfrm>
            <a:off x="1501775" y="2201583"/>
            <a:ext cx="9188450" cy="1876349"/>
          </a:xfrm>
          <a:prstGeom prst="rect">
            <a:avLst/>
          </a:prstGeom>
        </p:spPr>
        <p:txBody>
          <a:bodyPr>
            <a:normAutofit/>
          </a:bodyPr>
          <a:lstStyle/>
          <a:p>
            <a:pPr marL="0" indent="0" algn="ctr">
              <a:buNone/>
            </a:pPr>
            <a:r>
              <a:rPr lang="en-US" sz="4000">
                <a:solidFill>
                  <a:schemeClr val="tx1"/>
                </a:solidFill>
              </a:rPr>
              <a:t>What are the Artistic Processes </a:t>
            </a:r>
            <a:br>
              <a:rPr lang="en-US" sz="4000">
                <a:solidFill>
                  <a:schemeClr val="tx1"/>
                </a:solidFill>
              </a:rPr>
            </a:br>
            <a:r>
              <a:rPr lang="en-US" sz="4000">
                <a:solidFill>
                  <a:schemeClr val="tx1"/>
                </a:solidFill>
              </a:rPr>
              <a:t>and why are they important?</a:t>
            </a:r>
          </a:p>
        </p:txBody>
      </p:sp>
      <p:pic>
        <p:nvPicPr>
          <p:cNvPr id="4" name="Picture 3" descr="A sticker of a question mark">
            <a:extLst>
              <a:ext uri="{FF2B5EF4-FFF2-40B4-BE49-F238E27FC236}">
                <a16:creationId xmlns:a16="http://schemas.microsoft.com/office/drawing/2014/main" id="{43C896E6-0407-EA73-7ABA-269C1B476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1" y="116973"/>
            <a:ext cx="1291471" cy="1314952"/>
          </a:xfrm>
          <a:prstGeom prst="rect">
            <a:avLst/>
          </a:prstGeom>
        </p:spPr>
      </p:pic>
      <p:pic>
        <p:nvPicPr>
          <p:cNvPr id="5" name="Picture 4" descr="A colorful square with white text">
            <a:extLst>
              <a:ext uri="{FF2B5EF4-FFF2-40B4-BE49-F238E27FC236}">
                <a16:creationId xmlns:a16="http://schemas.microsoft.com/office/drawing/2014/main" id="{DDF63BF0-34DC-812A-A770-C9A740D74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38625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31AF-EACB-CC93-CF0B-477ECD267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A990D-BB0A-DFC0-1D27-5576E4EEAE2C}"/>
              </a:ext>
            </a:extLst>
          </p:cNvPr>
          <p:cNvSpPr>
            <a:spLocks noGrp="1"/>
          </p:cNvSpPr>
          <p:nvPr>
            <p:ph type="title"/>
          </p:nvPr>
        </p:nvSpPr>
        <p:spPr>
          <a:xfrm>
            <a:off x="1007134" y="3136346"/>
            <a:ext cx="10177732" cy="585308"/>
          </a:xfrm>
        </p:spPr>
        <p:txBody>
          <a:bodyPr>
            <a:noAutofit/>
          </a:bodyPr>
          <a:lstStyle/>
          <a:p>
            <a:pPr algn="ctr"/>
            <a:r>
              <a:rPr lang="en-US" sz="4800" i="1" dirty="0"/>
              <a:t>Artistic Processes</a:t>
            </a:r>
            <a:endParaRPr lang="en-US" sz="4800" dirty="0"/>
          </a:p>
        </p:txBody>
      </p:sp>
      <p:pic>
        <p:nvPicPr>
          <p:cNvPr id="7" name="Picture 6">
            <a:extLst>
              <a:ext uri="{FF2B5EF4-FFF2-40B4-BE49-F238E27FC236}">
                <a16:creationId xmlns:a16="http://schemas.microsoft.com/office/drawing/2014/main" id="{545A8F37-9E48-1A3A-6D20-8848829B17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27452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51460" y="590833"/>
            <a:ext cx="8596313" cy="994410"/>
          </a:xfrm>
          <a:prstGeom prst="rect">
            <a:avLst/>
          </a:prstGeom>
        </p:spPr>
        <p:txBody>
          <a:bodyPr>
            <a:normAutofit fontScale="90000"/>
          </a:bodyPr>
          <a:lstStyle/>
          <a:p>
            <a:r>
              <a:rPr lang="en-US" dirty="0"/>
              <a:t>Organization of the Standards</a:t>
            </a:r>
            <a:br>
              <a:rPr lang="en-US" dirty="0"/>
            </a:br>
            <a:r>
              <a:rPr lang="en-US" sz="4400" b="1" dirty="0">
                <a:solidFill>
                  <a:schemeClr val="tx1"/>
                </a:solidFill>
              </a:rPr>
              <a:t>Artistic Processes</a:t>
            </a:r>
            <a:br>
              <a:rPr lang="en-US" sz="4400" b="1" dirty="0">
                <a:solidFill>
                  <a:schemeClr val="tx1"/>
                </a:solidFill>
              </a:rPr>
            </a:br>
            <a:endParaRPr lang="en-US" dirty="0"/>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51460" y="1543435"/>
            <a:ext cx="11258550" cy="1971051"/>
          </a:xfrm>
          <a:prstGeom prst="rect">
            <a:avLst/>
          </a:prstGeom>
        </p:spPr>
        <p:txBody>
          <a:bodyPr>
            <a:normAutofit/>
          </a:bodyPr>
          <a:lstStyle/>
          <a:p>
            <a:pPr marL="76198" indent="0">
              <a:buNone/>
            </a:pPr>
            <a:r>
              <a:rPr lang="en-US" dirty="0">
                <a:solidFill>
                  <a:schemeClr val="tx1"/>
                </a:solidFill>
                <a:effectLst/>
                <a:ea typeface="Times New Roman" panose="02020603050405020304" pitchFamily="18" charset="0"/>
              </a:rPr>
              <a:t>The</a:t>
            </a:r>
            <a:r>
              <a:rPr lang="en-US" i="1" dirty="0">
                <a:solidFill>
                  <a:schemeClr val="tx1"/>
                </a:solidFill>
                <a:effectLst/>
                <a:ea typeface="Times New Roman" panose="02020603050405020304" pitchFamily="18" charset="0"/>
              </a:rPr>
              <a:t> KAS for Visual and Performing Arts</a:t>
            </a:r>
            <a:r>
              <a:rPr lang="en-US" dirty="0">
                <a:solidFill>
                  <a:schemeClr val="tx1"/>
                </a:solidFill>
                <a:effectLst/>
                <a:ea typeface="Times New Roman" panose="02020603050405020304" pitchFamily="18" charset="0"/>
              </a:rPr>
              <a:t> focuses on nurturing artistic literacy through student engagement in the four artistic processes of creating, performing/producing/presenting, responding and connecting. </a:t>
            </a:r>
          </a:p>
        </p:txBody>
      </p:sp>
      <p:pic>
        <p:nvPicPr>
          <p:cNvPr id="4" name="Picture 2" descr="A chart of the artistic processes: &#10;Creating (blue) - Conceiving and developing new artistic ideas and work &#10;Performing/Producing/Presenting (purple) - Realizing artistic ideas and work through interpretation and presentation&#10;Responding (coral) - Understanding and evaluating how the arts convey meaning. &#10;Connecting (yellow) - Relating artistic ideas and work with personal meaning and external context. ">
            <a:extLst>
              <a:ext uri="{FF2B5EF4-FFF2-40B4-BE49-F238E27FC236}">
                <a16:creationId xmlns:a16="http://schemas.microsoft.com/office/drawing/2014/main" id="{A7FBB64D-74B7-7AE1-AE7A-C1CAF3445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12" b="51872"/>
          <a:stretch/>
        </p:blipFill>
        <p:spPr bwMode="auto">
          <a:xfrm>
            <a:off x="1308201" y="2910797"/>
            <a:ext cx="9575597" cy="2635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B147AA-C355-F288-FD31-D27420DB2E45}"/>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pages 8-9</a:t>
            </a:r>
          </a:p>
          <a:p>
            <a:r>
              <a:rPr lang="en-US" i="1" dirty="0">
                <a:solidFill>
                  <a:schemeClr val="bg1"/>
                </a:solidFill>
              </a:rPr>
              <a:t>Note Catcher, page 5</a:t>
            </a:r>
          </a:p>
        </p:txBody>
      </p:sp>
      <p:pic>
        <p:nvPicPr>
          <p:cNvPr id="5" name="Picture 4" descr="A pencil and paper with a black background">
            <a:extLst>
              <a:ext uri="{FF2B5EF4-FFF2-40B4-BE49-F238E27FC236}">
                <a16:creationId xmlns:a16="http://schemas.microsoft.com/office/drawing/2014/main" id="{2F81EA94-7968-8F21-4A0E-A2F21A0CAF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108A17FA-0F78-A5FA-4E32-00DFEAAA9F3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864924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9C64-A3D3-03C7-36B7-D14D01A83AB9}"/>
              </a:ext>
            </a:extLst>
          </p:cNvPr>
          <p:cNvSpPr>
            <a:spLocks noGrp="1"/>
          </p:cNvSpPr>
          <p:nvPr>
            <p:ph type="title" idx="4294967295"/>
          </p:nvPr>
        </p:nvSpPr>
        <p:spPr>
          <a:xfrm>
            <a:off x="2210684" y="399879"/>
            <a:ext cx="4512845" cy="1325563"/>
          </a:xfrm>
        </p:spPr>
        <p:txBody>
          <a:bodyPr/>
          <a:lstStyle/>
          <a:p>
            <a:r>
              <a:rPr lang="en-US"/>
              <a:t>Artistic Process</a:t>
            </a:r>
            <a:br>
              <a:rPr lang="en-US"/>
            </a:br>
            <a:r>
              <a:rPr lang="en-US">
                <a:solidFill>
                  <a:srgbClr val="51BDE3"/>
                </a:solidFill>
              </a:rPr>
              <a:t>Creating</a:t>
            </a:r>
          </a:p>
        </p:txBody>
      </p:sp>
      <p:pic>
        <p:nvPicPr>
          <p:cNvPr id="4" name="Picture 2" descr="Creating: blue &quot;button&quot;">
            <a:extLst>
              <a:ext uri="{FF2B5EF4-FFF2-40B4-BE49-F238E27FC236}">
                <a16:creationId xmlns:a16="http://schemas.microsoft.com/office/drawing/2014/main" id="{2DAB23E5-C236-39C1-3ACE-AE39932FF1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12" r="74544" b="63826"/>
          <a:stretch/>
        </p:blipFill>
        <p:spPr bwMode="auto">
          <a:xfrm>
            <a:off x="466725" y="405141"/>
            <a:ext cx="1743959" cy="1315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466725" y="1720180"/>
            <a:ext cx="11258550" cy="3761508"/>
          </a:xfrm>
          <a:prstGeom prst="rect">
            <a:avLst/>
          </a:prstGeom>
        </p:spPr>
        <p:txBody>
          <a:bodyPr>
            <a:normAutofit/>
          </a:bodyPr>
          <a:lstStyle/>
          <a:p>
            <a:pPr marL="76198" indent="0">
              <a:buNone/>
            </a:pPr>
            <a:r>
              <a:rPr lang="en-US">
                <a:solidFill>
                  <a:schemeClr val="tx1"/>
                </a:solidFill>
                <a:effectLst/>
                <a:ea typeface="Times New Roman" panose="02020603050405020304" pitchFamily="18" charset="0"/>
              </a:rPr>
              <a:t>Creating includes conceiving and developing new artistic ideas and work. Standards within the Creating process are color-coded blue.</a:t>
            </a:r>
          </a:p>
          <a:p>
            <a:pPr marL="76198" indent="0">
              <a:buNone/>
            </a:pPr>
            <a:r>
              <a:rPr lang="en-US" b="1">
                <a:solidFill>
                  <a:schemeClr val="tx1"/>
                </a:solidFill>
                <a:ea typeface="Times New Roman" panose="02020603050405020304" pitchFamily="18" charset="0"/>
              </a:rPr>
              <a:t>	</a:t>
            </a:r>
            <a:r>
              <a:rPr lang="en-US" b="1">
                <a:solidFill>
                  <a:schemeClr val="tx1"/>
                </a:solidFill>
                <a:effectLst/>
                <a:ea typeface="Times New Roman" panose="02020603050405020304" pitchFamily="18" charset="0"/>
              </a:rPr>
              <a:t>Creating </a:t>
            </a:r>
            <a:r>
              <a:rPr lang="en-US">
                <a:solidFill>
                  <a:schemeClr val="tx1"/>
                </a:solidFill>
                <a:effectLst/>
                <a:ea typeface="Times New Roman" panose="02020603050405020304" pitchFamily="18" charset="0"/>
              </a:rPr>
              <a:t>involves planning and creating new dance, media arts, 	music, theatre, or visual arts. </a:t>
            </a:r>
          </a:p>
          <a:p>
            <a:pPr marL="76198" indent="0">
              <a:buNone/>
            </a:pPr>
            <a:r>
              <a:rPr lang="en-US">
                <a:solidFill>
                  <a:schemeClr val="tx1"/>
                </a:solidFill>
                <a:ea typeface="Times New Roman" panose="02020603050405020304" pitchFamily="18" charset="0"/>
              </a:rPr>
              <a:t>	</a:t>
            </a:r>
            <a:r>
              <a:rPr lang="en-US" b="1">
                <a:solidFill>
                  <a:schemeClr val="tx1"/>
                </a:solidFill>
                <a:effectLst/>
                <a:ea typeface="Times New Roman" panose="02020603050405020304" pitchFamily="18" charset="0"/>
              </a:rPr>
              <a:t>Creating</a:t>
            </a:r>
            <a:r>
              <a:rPr lang="en-US">
                <a:solidFill>
                  <a:schemeClr val="tx1"/>
                </a:solidFill>
                <a:effectLst/>
                <a:ea typeface="Times New Roman" panose="02020603050405020304" pitchFamily="18" charset="0"/>
              </a:rPr>
              <a:t> may also involve improvising in music, dance or theatre. 	Improvising is the composing of new music, reciting/acting new 	dramatic material or creating new dance movements on the spur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	of the moment. </a:t>
            </a:r>
          </a:p>
        </p:txBody>
      </p:sp>
      <p:sp>
        <p:nvSpPr>
          <p:cNvPr id="6" name="TextBox 5">
            <a:extLst>
              <a:ext uri="{FF2B5EF4-FFF2-40B4-BE49-F238E27FC236}">
                <a16:creationId xmlns:a16="http://schemas.microsoft.com/office/drawing/2014/main" id="{A25DA437-39F3-EC21-63EB-80AD9E17F67F}"/>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5</a:t>
            </a:r>
          </a:p>
        </p:txBody>
      </p:sp>
      <p:pic>
        <p:nvPicPr>
          <p:cNvPr id="5" name="Picture 4">
            <a:extLst>
              <a:ext uri="{FF2B5EF4-FFF2-40B4-BE49-F238E27FC236}">
                <a16:creationId xmlns:a16="http://schemas.microsoft.com/office/drawing/2014/main" id="{A794824C-AC3F-D0C8-0995-C252727FDDE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772CFAA6-BA0A-2820-4707-2E3A17DD345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73518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210685" y="399380"/>
            <a:ext cx="7180742" cy="1320800"/>
          </a:xfrm>
          <a:prstGeom prst="rect">
            <a:avLst/>
          </a:prstGeom>
        </p:spPr>
        <p:txBody>
          <a:bodyPr/>
          <a:lstStyle/>
          <a:p>
            <a:r>
              <a:rPr lang="en-US"/>
              <a:t>Artistic Process - Reflection</a:t>
            </a:r>
            <a:br>
              <a:rPr lang="en-US"/>
            </a:br>
            <a:r>
              <a:rPr lang="en-US">
                <a:solidFill>
                  <a:srgbClr val="51BDE3"/>
                </a:solidFill>
              </a:rPr>
              <a:t>Creating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73238"/>
            <a:ext cx="11285636" cy="4902200"/>
          </a:xfrm>
          <a:prstGeom prst="rect">
            <a:avLst/>
          </a:prstGeom>
        </p:spPr>
        <p:txBody>
          <a:bodyPr/>
          <a:lstStyle/>
          <a:p>
            <a:pPr marL="533398" indent="-457200">
              <a:buFont typeface="Wingdings" panose="05000000000000000000" pitchFamily="2" charset="2"/>
              <a:buChar char="Ø"/>
            </a:pPr>
            <a:r>
              <a:rPr lang="en-US" sz="2400">
                <a:solidFill>
                  <a:schemeClr val="tx1"/>
                </a:solidFill>
              </a:rPr>
              <a:t>Using one discipline of your choice (dance, media arts, music, theatre or visual arts), reflect on a Creating lesson, unit or assignment taught in your classroom, by asking the following questions: </a:t>
            </a:r>
            <a:br>
              <a:rPr lang="en-US" sz="2400">
                <a:solidFill>
                  <a:schemeClr val="tx1"/>
                </a:solidFill>
              </a:rPr>
            </a:br>
            <a:endParaRPr lang="en-US" sz="2400">
              <a:solidFill>
                <a:schemeClr val="tx1"/>
              </a:solidFill>
            </a:endParaRPr>
          </a:p>
          <a:p>
            <a:pPr marL="1047748" lvl="1" indent="-514350">
              <a:buFont typeface="+mj-lt"/>
              <a:buAutoNum type="arabicPeriod"/>
            </a:pPr>
            <a:r>
              <a:rPr lang="en-US">
                <a:solidFill>
                  <a:schemeClr val="tx1"/>
                </a:solidFill>
              </a:rPr>
              <a:t>How does the lesson, unit or assignment align with one of the revised Creating standards for your discipline to </a:t>
            </a:r>
            <a:r>
              <a:rPr lang="en-US">
                <a:solidFill>
                  <a:schemeClr val="tx1"/>
                </a:solidFill>
                <a:effectLst/>
                <a:ea typeface="Times New Roman" panose="02020603050405020304" pitchFamily="18" charset="0"/>
              </a:rPr>
              <a:t>conceive and develop new artistic ideas and work?</a:t>
            </a:r>
            <a:endParaRPr lang="en-US">
              <a:solidFill>
                <a:schemeClr val="tx1"/>
              </a:solidFill>
            </a:endParaRPr>
          </a:p>
          <a:p>
            <a:pPr marL="1047748" lvl="1" indent="-514350">
              <a:buFont typeface="+mj-lt"/>
              <a:buAutoNum type="arabicPeriod"/>
            </a:pPr>
            <a:r>
              <a:rPr lang="en-US">
                <a:solidFill>
                  <a:schemeClr val="tx1"/>
                </a:solidFill>
              </a:rPr>
              <a:t>What possible revisions could be made for the lesson, unit or assignment to better align with one of the revised Creating standards for your discipline to </a:t>
            </a:r>
            <a:r>
              <a:rPr lang="en-US">
                <a:solidFill>
                  <a:schemeClr val="tx1"/>
                </a:solidFill>
                <a:effectLst/>
                <a:ea typeface="Times New Roman" panose="02020603050405020304" pitchFamily="18" charset="0"/>
              </a:rPr>
              <a:t>conceive and develop new artistic ideas and work?</a:t>
            </a:r>
            <a:br>
              <a:rPr lang="en-US"/>
            </a:br>
            <a:endParaRPr lang="en-US"/>
          </a:p>
        </p:txBody>
      </p:sp>
      <p:pic>
        <p:nvPicPr>
          <p:cNvPr id="5" name="Picture 4">
            <a:extLst>
              <a:ext uri="{FF2B5EF4-FFF2-40B4-BE49-F238E27FC236}">
                <a16:creationId xmlns:a16="http://schemas.microsoft.com/office/drawing/2014/main" id="{8E8C078A-FA1B-509D-6120-A3C47FB1D1C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2">
            <a:extLst>
              <a:ext uri="{FF2B5EF4-FFF2-40B4-BE49-F238E27FC236}">
                <a16:creationId xmlns:a16="http://schemas.microsoft.com/office/drawing/2014/main" id="{36F2DDFE-66CF-8C93-4EDC-5F68E55B7552}"/>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12" r="74544" b="63826"/>
          <a:stretch/>
        </p:blipFill>
        <p:spPr bwMode="auto">
          <a:xfrm>
            <a:off x="466725" y="405141"/>
            <a:ext cx="1743959" cy="1315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9CFCF4-FFF9-9093-2556-76FDE4D086D1}"/>
              </a:ext>
              <a:ext uri="{C183D7F6-B498-43B3-948B-1728B52AA6E4}">
                <adec:decorative xmlns:adec="http://schemas.microsoft.com/office/drawing/2017/decorative" val="1"/>
              </a:ext>
            </a:extLst>
          </p:cNvPr>
          <p:cNvSpPr txBox="1"/>
          <p:nvPr/>
        </p:nvSpPr>
        <p:spPr>
          <a:xfrm>
            <a:off x="778518" y="6177808"/>
            <a:ext cx="6093724" cy="369332"/>
          </a:xfrm>
          <a:prstGeom prst="rect">
            <a:avLst/>
          </a:prstGeom>
          <a:noFill/>
        </p:spPr>
        <p:txBody>
          <a:bodyPr wrap="square">
            <a:spAutoFit/>
          </a:bodyPr>
          <a:lstStyle/>
          <a:p>
            <a:r>
              <a:rPr lang="en-US" i="1" dirty="0">
                <a:solidFill>
                  <a:schemeClr val="bg1"/>
                </a:solidFill>
              </a:rPr>
              <a:t>Note Catcher, page 5</a:t>
            </a:r>
          </a:p>
        </p:txBody>
      </p:sp>
      <p:pic>
        <p:nvPicPr>
          <p:cNvPr id="4" name="Picture 3">
            <a:extLst>
              <a:ext uri="{FF2B5EF4-FFF2-40B4-BE49-F238E27FC236}">
                <a16:creationId xmlns:a16="http://schemas.microsoft.com/office/drawing/2014/main" id="{CF4003C0-E93A-E2ED-772C-C6CEEFEFDD7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67841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A5A4-A79E-48CA-070D-4363F121C7F0}"/>
              </a:ext>
              <a:ext uri="{C183D7F6-B498-43B3-948B-1728B52AA6E4}">
                <adec:decorative xmlns:adec="http://schemas.microsoft.com/office/drawing/2017/decorative" val="1"/>
              </a:ext>
            </a:extLst>
          </p:cNvPr>
          <p:cNvSpPr>
            <a:spLocks noGrp="1"/>
          </p:cNvSpPr>
          <p:nvPr>
            <p:ph type="title" idx="4294967295"/>
          </p:nvPr>
        </p:nvSpPr>
        <p:spPr>
          <a:xfrm>
            <a:off x="2154123" y="365125"/>
            <a:ext cx="8783252" cy="1337853"/>
          </a:xfrm>
        </p:spPr>
        <p:txBody>
          <a:bodyPr/>
          <a:lstStyle/>
          <a:p>
            <a:r>
              <a:rPr lang="en-US"/>
              <a:t>Artistic Process</a:t>
            </a:r>
            <a:br>
              <a:rPr lang="en-US"/>
            </a:br>
            <a:r>
              <a:rPr lang="en-US">
                <a:solidFill>
                  <a:srgbClr val="BC80D7"/>
                </a:solidFill>
              </a:rPr>
              <a:t>Performing/Producing/Presenting</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466725" y="1643862"/>
            <a:ext cx="11258550" cy="3455849"/>
          </a:xfrm>
          <a:prstGeom prst="rect">
            <a:avLst/>
          </a:prstGeom>
        </p:spPr>
        <p:txBody>
          <a:bodyPr>
            <a:normAutofit/>
          </a:bodyPr>
          <a:lstStyle/>
          <a:p>
            <a:pPr marL="76198" indent="0">
              <a:buNone/>
            </a:pPr>
            <a:r>
              <a:rPr lang="en-US" sz="2200">
                <a:solidFill>
                  <a:schemeClr val="tx1"/>
                </a:solidFill>
                <a:effectLst/>
                <a:ea typeface="Times New Roman" panose="02020603050405020304" pitchFamily="18" charset="0"/>
              </a:rPr>
              <a:t>Realizing artistic ideas and work through interpretation and presentation. </a:t>
            </a:r>
            <a:br>
              <a:rPr lang="en-US" sz="2200">
                <a:solidFill>
                  <a:schemeClr val="tx1"/>
                </a:solidFill>
                <a:effectLst/>
                <a:ea typeface="Times New Roman" panose="02020603050405020304" pitchFamily="18" charset="0"/>
              </a:rPr>
            </a:br>
            <a:r>
              <a:rPr lang="en-US" sz="2200">
                <a:solidFill>
                  <a:schemeClr val="tx1"/>
                </a:solidFill>
                <a:effectLst/>
                <a:ea typeface="Times New Roman" panose="02020603050405020304" pitchFamily="18" charset="0"/>
              </a:rPr>
              <a:t>Standards within the Performing/Producing/Presenting process are color-coded purple.</a:t>
            </a:r>
            <a:br>
              <a:rPr lang="en-US" sz="2200">
                <a:solidFill>
                  <a:schemeClr val="tx1"/>
                </a:solidFill>
                <a:effectLst/>
                <a:ea typeface="Times New Roman" panose="02020603050405020304" pitchFamily="18" charset="0"/>
              </a:rPr>
            </a:br>
            <a:endParaRPr lang="en-US" sz="2200">
              <a:solidFill>
                <a:schemeClr val="tx1"/>
              </a:solidFill>
              <a:effectLst/>
              <a:ea typeface="Times New Roman" panose="02020603050405020304" pitchFamily="18" charset="0"/>
            </a:endParaRPr>
          </a:p>
          <a:p>
            <a:pPr marL="819148" lvl="1" indent="-285750">
              <a:buFont typeface="Wingdings" panose="05000000000000000000" pitchFamily="2" charset="2"/>
              <a:buChar char="§"/>
            </a:pPr>
            <a:r>
              <a:rPr lang="en-US" sz="1800" b="1" u="sng">
                <a:solidFill>
                  <a:schemeClr val="tx1"/>
                </a:solidFill>
              </a:rPr>
              <a:t>Performing</a:t>
            </a:r>
            <a:r>
              <a:rPr lang="en-US" sz="1800" b="1">
                <a:solidFill>
                  <a:schemeClr val="tx1"/>
                </a:solidFill>
              </a:rPr>
              <a:t> </a:t>
            </a:r>
            <a:r>
              <a:rPr lang="en-US" sz="1800">
                <a:solidFill>
                  <a:schemeClr val="tx1"/>
                </a:solidFill>
              </a:rPr>
              <a:t>is displayed in the performing arts of music, dance and theatre. Performing generally involves 	sharing previously created works with an audience.</a:t>
            </a:r>
            <a:br>
              <a:rPr lang="en-US" sz="1800">
                <a:solidFill>
                  <a:schemeClr val="tx1"/>
                </a:solidFill>
              </a:rPr>
            </a:br>
            <a:endParaRPr lang="en-US" sz="1800">
              <a:solidFill>
                <a:schemeClr val="tx1"/>
              </a:solidFill>
            </a:endParaRPr>
          </a:p>
          <a:p>
            <a:pPr marL="819148" lvl="1" indent="-285750">
              <a:buFont typeface="Wingdings" panose="05000000000000000000" pitchFamily="2" charset="2"/>
              <a:buChar char="§"/>
            </a:pPr>
            <a:r>
              <a:rPr lang="en-US" sz="1800" b="1" u="sng">
                <a:solidFill>
                  <a:schemeClr val="tx1"/>
                </a:solidFill>
              </a:rPr>
              <a:t>Producing</a:t>
            </a:r>
            <a:r>
              <a:rPr lang="en-US" sz="1800">
                <a:solidFill>
                  <a:schemeClr val="tx1"/>
                </a:solidFill>
              </a:rPr>
              <a:t> is the process of sharing work through media arts. Since media arts productions do not result in performances, the sharing process is different from the performing arts. </a:t>
            </a:r>
            <a:br>
              <a:rPr lang="en-US" sz="1800">
                <a:solidFill>
                  <a:schemeClr val="tx1"/>
                </a:solidFill>
              </a:rPr>
            </a:br>
            <a:endParaRPr lang="en-US" sz="1800">
              <a:solidFill>
                <a:schemeClr val="tx1"/>
              </a:solidFill>
            </a:endParaRPr>
          </a:p>
          <a:p>
            <a:pPr marL="819148" lvl="1" indent="-285750">
              <a:buFont typeface="Wingdings" panose="05000000000000000000" pitchFamily="2" charset="2"/>
              <a:buChar char="§"/>
            </a:pPr>
            <a:r>
              <a:rPr lang="en-US" sz="1800" b="1" u="sng">
                <a:solidFill>
                  <a:schemeClr val="tx1"/>
                </a:solidFill>
              </a:rPr>
              <a:t>Presenting</a:t>
            </a:r>
            <a:r>
              <a:rPr lang="en-US" sz="1800">
                <a:solidFill>
                  <a:schemeClr val="tx1"/>
                </a:solidFill>
              </a:rPr>
              <a:t> is often associated with sharing in more formal settings that could include, but is not limited to, an exhibition in the visual arts. When preparing works for presenting, considerations are made for the audience, venue and communication aspects of a presentation.</a:t>
            </a:r>
          </a:p>
          <a:p>
            <a:pPr marL="76198" indent="0">
              <a:buNone/>
            </a:pP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23F74E7-BC53-CA6F-DAC7-0ED9599EAAD9}"/>
              </a:ext>
              <a:ext uri="{C183D7F6-B498-43B3-948B-1728B52AA6E4}">
                <adec:decorative xmlns:adec="http://schemas.microsoft.com/office/drawing/2017/decorative" val="1"/>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5</a:t>
            </a:r>
          </a:p>
        </p:txBody>
      </p:sp>
      <p:pic>
        <p:nvPicPr>
          <p:cNvPr id="7" name="Picture 2">
            <a:extLst>
              <a:ext uri="{FF2B5EF4-FFF2-40B4-BE49-F238E27FC236}">
                <a16:creationId xmlns:a16="http://schemas.microsoft.com/office/drawing/2014/main" id="{4414374D-DB4B-FD47-E923-62DF4EB26A4F}"/>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56" t="8612" r="49913" b="65802"/>
          <a:stretch/>
        </p:blipFill>
        <p:spPr bwMode="auto">
          <a:xfrm>
            <a:off x="466725" y="365125"/>
            <a:ext cx="1687398" cy="12207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F4D593-0C06-D677-8ACE-FB019965F7B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4" name="Picture 3">
            <a:extLst>
              <a:ext uri="{FF2B5EF4-FFF2-40B4-BE49-F238E27FC236}">
                <a16:creationId xmlns:a16="http://schemas.microsoft.com/office/drawing/2014/main" id="{B3156291-5B4E-15C7-6E65-9FAD976E5C7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298321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154123" y="369122"/>
            <a:ext cx="8680287" cy="1339235"/>
          </a:xfrm>
          <a:prstGeom prst="rect">
            <a:avLst/>
          </a:prstGeom>
        </p:spPr>
        <p:txBody>
          <a:bodyPr>
            <a:normAutofit/>
          </a:bodyPr>
          <a:lstStyle/>
          <a:p>
            <a:r>
              <a:rPr lang="en-US"/>
              <a:t>Artistic Process – Reflection </a:t>
            </a:r>
            <a:br>
              <a:rPr lang="en-US">
                <a:solidFill>
                  <a:srgbClr val="BC80D7"/>
                </a:solidFill>
              </a:rPr>
            </a:br>
            <a:r>
              <a:rPr lang="en-US">
                <a:solidFill>
                  <a:srgbClr val="BC80D7"/>
                </a:solidFill>
              </a:rPr>
              <a:t>Performing/Producing/Presenting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453182" y="1806237"/>
            <a:ext cx="11285636" cy="3567041"/>
          </a:xfrm>
          <a:prstGeom prst="rect">
            <a:avLst/>
          </a:prstGeom>
        </p:spPr>
        <p:txBody>
          <a:bodyPr>
            <a:normAutofit lnSpcReduction="10000"/>
          </a:bodyPr>
          <a:lstStyle/>
          <a:p>
            <a:pPr marL="533398" indent="-457200">
              <a:buFont typeface="Wingdings" panose="05000000000000000000" pitchFamily="2" charset="2"/>
              <a:buChar char="Ø"/>
            </a:pPr>
            <a:r>
              <a:rPr lang="en-US" sz="2600">
                <a:solidFill>
                  <a:schemeClr val="tx1"/>
                </a:solidFill>
              </a:rPr>
              <a:t>Using one discipline of your choice (dance, media arts, music, theatre or visual arts), reflect on a Performing/Producing/Presenting lesson, unit or assignment taught in your classroom, by asking the following questions:  </a:t>
            </a:r>
            <a:br>
              <a:rPr lang="en-US" sz="2600">
                <a:solidFill>
                  <a:schemeClr val="tx1"/>
                </a:solidFill>
              </a:rPr>
            </a:br>
            <a:endParaRPr lang="en-US">
              <a:solidFill>
                <a:schemeClr val="tx1"/>
              </a:solidFill>
            </a:endParaRPr>
          </a:p>
          <a:p>
            <a:pPr marL="1047748" lvl="1" indent="-514350">
              <a:buFont typeface="+mj-lt"/>
              <a:buAutoNum type="arabicPeriod"/>
            </a:pPr>
            <a:r>
              <a:rPr lang="en-US">
                <a:solidFill>
                  <a:schemeClr val="tx1"/>
                </a:solidFill>
              </a:rPr>
              <a:t>How does the lesson, unit or assignment align with one of the revised Performing/Producing/Presenting standards for your discipline to r</a:t>
            </a:r>
            <a:r>
              <a:rPr lang="en-US">
                <a:solidFill>
                  <a:schemeClr val="tx1"/>
                </a:solidFill>
                <a:effectLst/>
                <a:ea typeface="Times New Roman" panose="02020603050405020304" pitchFamily="18" charset="0"/>
              </a:rPr>
              <a:t>ealize artistic ideas and work through interpretation and presentation</a:t>
            </a:r>
            <a:r>
              <a:rPr lang="en-US">
                <a:solidFill>
                  <a:schemeClr val="tx1"/>
                </a:solidFill>
              </a:rPr>
              <a:t>?</a:t>
            </a:r>
          </a:p>
          <a:p>
            <a:pPr marL="1047748" lvl="1" indent="-514350">
              <a:buFont typeface="+mj-lt"/>
              <a:buAutoNum type="arabicPeriod"/>
            </a:pPr>
            <a:r>
              <a:rPr lang="en-US">
                <a:solidFill>
                  <a:schemeClr val="tx1"/>
                </a:solidFill>
              </a:rPr>
              <a:t>What possible revisions could be made for the lesson, unit or assignment to better align with one of the revised Performing/Producing/Presenting standards for your discipline to r</a:t>
            </a:r>
            <a:r>
              <a:rPr lang="en-US">
                <a:solidFill>
                  <a:schemeClr val="tx1"/>
                </a:solidFill>
                <a:effectLst/>
                <a:ea typeface="Times New Roman" panose="02020603050405020304" pitchFamily="18" charset="0"/>
              </a:rPr>
              <a:t>ealize artistic ideas and work through interpretation and presentation</a:t>
            </a:r>
            <a:r>
              <a:rPr lang="en-US">
                <a:solidFill>
                  <a:schemeClr val="tx1"/>
                </a:solidFill>
              </a:rPr>
              <a:t>?</a:t>
            </a:r>
          </a:p>
        </p:txBody>
      </p:sp>
      <p:sp>
        <p:nvSpPr>
          <p:cNvPr id="6" name="TextBox 5">
            <a:extLst>
              <a:ext uri="{FF2B5EF4-FFF2-40B4-BE49-F238E27FC236}">
                <a16:creationId xmlns:a16="http://schemas.microsoft.com/office/drawing/2014/main" id="{B0CC45B0-C04A-57AE-0EC5-94D2E2F3734F}"/>
              </a:ext>
              <a:ext uri="{C183D7F6-B498-43B3-948B-1728B52AA6E4}">
                <adec:decorative xmlns:adec="http://schemas.microsoft.com/office/drawing/2017/decorative" val="1"/>
              </a:ext>
            </a:extLst>
          </p:cNvPr>
          <p:cNvSpPr txBox="1"/>
          <p:nvPr/>
        </p:nvSpPr>
        <p:spPr>
          <a:xfrm>
            <a:off x="1458014" y="5378595"/>
            <a:ext cx="9275972" cy="553998"/>
          </a:xfrm>
          <a:prstGeom prst="rect">
            <a:avLst/>
          </a:prstGeom>
          <a:noFill/>
        </p:spPr>
        <p:txBody>
          <a:bodyPr wrap="square" rtlCol="0">
            <a:spAutoFit/>
          </a:bodyPr>
          <a:lstStyle/>
          <a:p>
            <a:pPr marL="533398" lvl="1" indent="0">
              <a:buNone/>
            </a:pPr>
            <a:r>
              <a:rPr lang="en-US" sz="1200"/>
              <a:t>*Performing – Music, Dance, Theatre		*Producing – Media Arts		*Presenting – Visual Arts</a:t>
            </a:r>
          </a:p>
          <a:p>
            <a:endParaRPr lang="en-US"/>
          </a:p>
        </p:txBody>
      </p:sp>
      <p:sp>
        <p:nvSpPr>
          <p:cNvPr id="8" name="TextBox 7">
            <a:extLst>
              <a:ext uri="{FF2B5EF4-FFF2-40B4-BE49-F238E27FC236}">
                <a16:creationId xmlns:a16="http://schemas.microsoft.com/office/drawing/2014/main" id="{55D01A13-5170-3F9E-F2BC-F9C7542BAF31}"/>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a:solidFill>
                  <a:schemeClr val="bg1"/>
                </a:solidFill>
              </a:rPr>
              <a:t>Note Catcher, page 5</a:t>
            </a:r>
          </a:p>
        </p:txBody>
      </p:sp>
      <p:pic>
        <p:nvPicPr>
          <p:cNvPr id="7" name="Picture 2">
            <a:extLst>
              <a:ext uri="{FF2B5EF4-FFF2-40B4-BE49-F238E27FC236}">
                <a16:creationId xmlns:a16="http://schemas.microsoft.com/office/drawing/2014/main" id="{F455BEDE-ECB0-02F7-EEC7-CCCF031428D2}"/>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56" t="8612" r="49913" b="65802"/>
          <a:stretch/>
        </p:blipFill>
        <p:spPr bwMode="auto">
          <a:xfrm>
            <a:off x="466725" y="365125"/>
            <a:ext cx="1687398" cy="1220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B0C30F-E786-2A3D-558B-74E139388B6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C84CEAB-8D3A-D746-00D5-130B8FBB81F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967084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2C9B-BA97-A5F2-9413-19642B046CF8}"/>
              </a:ext>
              <a:ext uri="{C183D7F6-B498-43B3-948B-1728B52AA6E4}">
                <adec:decorative xmlns:adec="http://schemas.microsoft.com/office/drawing/2017/decorative" val="1"/>
              </a:ext>
            </a:extLst>
          </p:cNvPr>
          <p:cNvSpPr>
            <a:spLocks noGrp="1"/>
          </p:cNvSpPr>
          <p:nvPr>
            <p:ph type="title" idx="4294967295"/>
          </p:nvPr>
        </p:nvSpPr>
        <p:spPr>
          <a:xfrm>
            <a:off x="2149409" y="313377"/>
            <a:ext cx="4251391" cy="1325563"/>
          </a:xfrm>
        </p:spPr>
        <p:txBody>
          <a:bodyPr/>
          <a:lstStyle/>
          <a:p>
            <a:r>
              <a:rPr lang="en-US"/>
              <a:t>Artistic Process </a:t>
            </a:r>
            <a:br>
              <a:rPr lang="en-US"/>
            </a:br>
            <a:r>
              <a:rPr lang="en-US">
                <a:solidFill>
                  <a:srgbClr val="FE5E5E"/>
                </a:solidFill>
              </a:rPr>
              <a:t>Responding</a:t>
            </a:r>
          </a:p>
        </p:txBody>
      </p:sp>
      <p:sp>
        <p:nvSpPr>
          <p:cNvPr id="3" name="Text Placeholder 2">
            <a:extLst>
              <a:ext uri="{FF2B5EF4-FFF2-40B4-BE49-F238E27FC236}">
                <a16:creationId xmlns:a16="http://schemas.microsoft.com/office/drawing/2014/main" id="{7549CD99-D932-DF5D-9310-EA722566BEBB}"/>
              </a:ext>
              <a:ext uri="{C183D7F6-B498-43B3-948B-1728B52AA6E4}">
                <adec:decorative xmlns:adec="http://schemas.microsoft.com/office/drawing/2017/decorative" val="1"/>
              </a:ext>
            </a:extLst>
          </p:cNvPr>
          <p:cNvSpPr>
            <a:spLocks noGrp="1"/>
          </p:cNvSpPr>
          <p:nvPr>
            <p:ph type="body" idx="4294967295"/>
          </p:nvPr>
        </p:nvSpPr>
        <p:spPr>
          <a:xfrm>
            <a:off x="466725" y="1673141"/>
            <a:ext cx="11258550" cy="3671858"/>
          </a:xfrm>
          <a:prstGeom prst="rect">
            <a:avLst/>
          </a:prstGeom>
        </p:spPr>
        <p:txBody>
          <a:bodyPr>
            <a:normAutofit/>
          </a:bodyPr>
          <a:lstStyle/>
          <a:p>
            <a:pPr marL="76198" indent="0">
              <a:buNone/>
            </a:pPr>
            <a:r>
              <a:rPr lang="en-US">
                <a:solidFill>
                  <a:schemeClr val="tx1"/>
                </a:solidFill>
                <a:effectLst/>
                <a:ea typeface="Times New Roman" panose="02020603050405020304" pitchFamily="18" charset="0"/>
              </a:rPr>
              <a:t>Understanding and evaluating how the arts convey meaning.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Standards within the Responding process are color-coded coral.</a:t>
            </a:r>
          </a:p>
          <a:p>
            <a:pPr marL="76198" indent="0">
              <a:buNone/>
            </a:pPr>
            <a:r>
              <a:rPr lang="en-US" b="1">
                <a:solidFill>
                  <a:schemeClr val="tx1"/>
                </a:solidFill>
                <a:effectLst/>
                <a:ea typeface="Times New Roman" panose="02020603050405020304" pitchFamily="18" charset="0"/>
              </a:rPr>
              <a:t>	Responding </a:t>
            </a:r>
            <a:r>
              <a:rPr lang="en-US">
                <a:solidFill>
                  <a:schemeClr val="tx1"/>
                </a:solidFill>
                <a:effectLst/>
                <a:ea typeface="Times New Roman" panose="02020603050405020304" pitchFamily="18" charset="0"/>
              </a:rPr>
              <a:t>to the arts involves having the viewer interpret the 	meanings in artist works. The arts are created for the purpose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	of communication. </a:t>
            </a:r>
          </a:p>
          <a:p>
            <a:pPr marL="76198" indent="0">
              <a:buNone/>
            </a:pPr>
            <a:r>
              <a:rPr lang="en-US">
                <a:solidFill>
                  <a:schemeClr val="tx1"/>
                </a:solidFill>
                <a:ea typeface="Times New Roman" panose="02020603050405020304" pitchFamily="18" charset="0"/>
              </a:rPr>
              <a:t>	</a:t>
            </a:r>
            <a:r>
              <a:rPr lang="en-US" b="1">
                <a:solidFill>
                  <a:schemeClr val="tx1"/>
                </a:solidFill>
                <a:effectLst/>
                <a:ea typeface="Times New Roman" panose="02020603050405020304" pitchFamily="18" charset="0"/>
              </a:rPr>
              <a:t>Responding</a:t>
            </a:r>
            <a:r>
              <a:rPr lang="en-US">
                <a:solidFill>
                  <a:schemeClr val="tx1"/>
                </a:solidFill>
                <a:effectLst/>
                <a:ea typeface="Times New Roman" panose="02020603050405020304" pitchFamily="18" charset="0"/>
              </a:rPr>
              <a:t> to the arts enables the viewer and/or audience to 	gather the intent of the work and the message being shared </a:t>
            </a:r>
            <a:br>
              <a:rPr lang="en-US">
                <a:solidFill>
                  <a:schemeClr val="tx1"/>
                </a:solidFill>
                <a:effectLst/>
                <a:ea typeface="Times New Roman" panose="02020603050405020304" pitchFamily="18" charset="0"/>
              </a:rPr>
            </a:br>
            <a:r>
              <a:rPr lang="en-US">
                <a:solidFill>
                  <a:schemeClr val="tx1"/>
                </a:solidFill>
                <a:effectLst/>
                <a:ea typeface="Times New Roman" panose="02020603050405020304" pitchFamily="18" charset="0"/>
              </a:rPr>
              <a:t>	by the artist.</a:t>
            </a:r>
          </a:p>
          <a:p>
            <a:pPr marL="76198" indent="0">
              <a:buNone/>
            </a:pP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1BE3F32-A68A-3C30-6F0F-84F929903FDE}"/>
              </a:ext>
              <a:ext uri="{C183D7F6-B498-43B3-948B-1728B52AA6E4}">
                <adec:decorative xmlns:adec="http://schemas.microsoft.com/office/drawing/2017/decorative" val="1"/>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6</a:t>
            </a:r>
          </a:p>
        </p:txBody>
      </p:sp>
      <p:pic>
        <p:nvPicPr>
          <p:cNvPr id="4" name="Picture 2">
            <a:extLst>
              <a:ext uri="{FF2B5EF4-FFF2-40B4-BE49-F238E27FC236}">
                <a16:creationId xmlns:a16="http://schemas.microsoft.com/office/drawing/2014/main" id="{F924CF50-CC6D-4177-E8E6-E2774D9A1701}"/>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18" t="8612" r="25420" b="64319"/>
          <a:stretch/>
        </p:blipFill>
        <p:spPr bwMode="auto">
          <a:xfrm>
            <a:off x="466725" y="365125"/>
            <a:ext cx="1682684" cy="1291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BD708A-BF83-2795-F615-67835814C3E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5EAC75AF-760F-4E68-984B-9FD79FE2401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2541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3FD3-79EA-C924-013B-BC7C148555D6}"/>
              </a:ext>
            </a:extLst>
          </p:cNvPr>
          <p:cNvSpPr>
            <a:spLocks noGrp="1"/>
          </p:cNvSpPr>
          <p:nvPr>
            <p:ph type="title" idx="4294967295"/>
          </p:nvPr>
        </p:nvSpPr>
        <p:spPr/>
        <p:txBody>
          <a:bodyPr>
            <a:normAutofit/>
          </a:bodyPr>
          <a:lstStyle/>
          <a:p>
            <a:r>
              <a:rPr lang="en-US"/>
              <a:t>Components to the Kentucky Academic Standards</a:t>
            </a:r>
            <a:r>
              <a:rPr lang="en-US" baseline="0"/>
              <a:t> for Visual and Performing Arts</a:t>
            </a:r>
            <a:endParaRPr lang="en-US"/>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1578913" y="1690688"/>
            <a:ext cx="9034173" cy="3746156"/>
          </a:xfrm>
          <a:prstGeom prst="rect">
            <a:avLst/>
          </a:prstGeom>
        </p:spPr>
        <p:txBody>
          <a:bodyPr/>
          <a:lstStyle/>
          <a:p>
            <a:r>
              <a:rPr lang="en-US">
                <a:solidFill>
                  <a:schemeClr val="tx1"/>
                </a:solidFill>
              </a:rPr>
              <a:t>Background (page 2) </a:t>
            </a:r>
          </a:p>
          <a:p>
            <a:r>
              <a:rPr lang="en-US">
                <a:solidFill>
                  <a:schemeClr val="tx1"/>
                </a:solidFill>
              </a:rPr>
              <a:t>Kentucky Vision for Students (page 2)</a:t>
            </a:r>
          </a:p>
          <a:p>
            <a:r>
              <a:rPr lang="en-US">
                <a:solidFill>
                  <a:schemeClr val="tx1"/>
                </a:solidFill>
              </a:rPr>
              <a:t>Writers’ Vision Statement (page 5)</a:t>
            </a:r>
          </a:p>
          <a:p>
            <a:r>
              <a:rPr lang="en-US">
                <a:solidFill>
                  <a:schemeClr val="tx1"/>
                </a:solidFill>
              </a:rPr>
              <a:t>Standards Use and Development (page 7)</a:t>
            </a:r>
          </a:p>
          <a:p>
            <a:r>
              <a:rPr lang="en-US">
                <a:solidFill>
                  <a:schemeClr val="tx1"/>
                </a:solidFill>
              </a:rPr>
              <a:t>Organization of the Standards (page 7)</a:t>
            </a:r>
          </a:p>
          <a:p>
            <a:r>
              <a:rPr lang="en-US">
                <a:solidFill>
                  <a:schemeClr val="tx1"/>
                </a:solidFill>
              </a:rPr>
              <a:t>Grade Level Overviews (page 11)</a:t>
            </a:r>
          </a:p>
          <a:p>
            <a:r>
              <a:rPr lang="en-US">
                <a:solidFill>
                  <a:schemeClr val="tx1"/>
                </a:solidFill>
              </a:rPr>
              <a:t>How to Read the Standards/Standards Layout (page 13)</a:t>
            </a:r>
          </a:p>
        </p:txBody>
      </p:sp>
      <p:sp>
        <p:nvSpPr>
          <p:cNvPr id="4" name="TextBox 3">
            <a:extLst>
              <a:ext uri="{FF2B5EF4-FFF2-40B4-BE49-F238E27FC236}">
                <a16:creationId xmlns:a16="http://schemas.microsoft.com/office/drawing/2014/main" id="{206FE880-D8B0-FF17-7284-5DC3CAD93247}"/>
              </a:ext>
            </a:extLst>
          </p:cNvPr>
          <p:cNvSpPr txBox="1"/>
          <p:nvPr/>
        </p:nvSpPr>
        <p:spPr>
          <a:xfrm>
            <a:off x="732387" y="6179253"/>
            <a:ext cx="5472752" cy="369332"/>
          </a:xfrm>
          <a:prstGeom prst="rect">
            <a:avLst/>
          </a:prstGeom>
          <a:noFill/>
        </p:spPr>
        <p:txBody>
          <a:bodyPr wrap="square" rtlCol="0">
            <a:spAutoFit/>
          </a:bodyPr>
          <a:lstStyle/>
          <a:p>
            <a:r>
              <a:rPr lang="en-US" i="1" dirty="0">
                <a:solidFill>
                  <a:schemeClr val="bg1"/>
                </a:solidFill>
              </a:rPr>
              <a:t>KAS for Visual and Performing Arts, </a:t>
            </a:r>
            <a:r>
              <a:rPr lang="en-US" dirty="0">
                <a:solidFill>
                  <a:schemeClr val="bg1"/>
                </a:solidFill>
              </a:rPr>
              <a:t>Table of Contents</a:t>
            </a:r>
            <a:endParaRPr lang="en-US" i="1" dirty="0">
              <a:solidFill>
                <a:schemeClr val="bg1"/>
              </a:solidFill>
            </a:endParaRPr>
          </a:p>
        </p:txBody>
      </p:sp>
      <p:pic>
        <p:nvPicPr>
          <p:cNvPr id="6" name="Picture 5">
            <a:extLst>
              <a:ext uri="{FF2B5EF4-FFF2-40B4-BE49-F238E27FC236}">
                <a16:creationId xmlns:a16="http://schemas.microsoft.com/office/drawing/2014/main" id="{ED7FAC59-7F62-64D7-D83A-F3A3FD3A322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80635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274822" y="294923"/>
            <a:ext cx="7030544" cy="1320800"/>
          </a:xfrm>
          <a:prstGeom prst="rect">
            <a:avLst/>
          </a:prstGeom>
        </p:spPr>
        <p:txBody>
          <a:bodyPr/>
          <a:lstStyle/>
          <a:p>
            <a:r>
              <a:rPr lang="en-US"/>
              <a:t>Artistic Process – Reflection</a:t>
            </a:r>
            <a:br>
              <a:rPr lang="en-US"/>
            </a:br>
            <a:r>
              <a:rPr lang="en-US">
                <a:solidFill>
                  <a:srgbClr val="FE5E5E"/>
                </a:solidFill>
              </a:rPr>
              <a:t>Responding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630268"/>
            <a:ext cx="11285636" cy="4902200"/>
          </a:xfrm>
          <a:prstGeom prst="rect">
            <a:avLst/>
          </a:prstGeom>
        </p:spPr>
        <p:txBody>
          <a:bodyPr/>
          <a:lstStyle/>
          <a:p>
            <a:pPr marL="533398" indent="-457200">
              <a:buFont typeface="Wingdings" panose="05000000000000000000" pitchFamily="2" charset="2"/>
              <a:buChar char="Ø"/>
            </a:pPr>
            <a:r>
              <a:rPr lang="en-US">
                <a:solidFill>
                  <a:schemeClr val="tx1"/>
                </a:solidFill>
              </a:rPr>
              <a:t>Using one discipline of your choice (dance, media arts, music, theatre or visual arts), reflect on a Responding lesson, unit or assignment taught in your classroom, by asking the following questions:  </a:t>
            </a:r>
            <a:br>
              <a:rPr lang="en-US">
                <a:solidFill>
                  <a:schemeClr val="tx1"/>
                </a:solidFill>
              </a:rPr>
            </a:br>
            <a:endParaRPr lang="en-US">
              <a:solidFill>
                <a:schemeClr val="tx1"/>
              </a:solidFill>
            </a:endParaRPr>
          </a:p>
          <a:p>
            <a:pPr marL="1047748" lvl="1" indent="-514350">
              <a:buFont typeface="+mj-lt"/>
              <a:buAutoNum type="arabicPeriod"/>
            </a:pPr>
            <a:r>
              <a:rPr lang="en-US">
                <a:solidFill>
                  <a:schemeClr val="tx1"/>
                </a:solidFill>
              </a:rPr>
              <a:t>How does the lesson, unit or assignment align with one of the revised Responding standards for your discipline to u</a:t>
            </a:r>
            <a:r>
              <a:rPr lang="en-US">
                <a:solidFill>
                  <a:schemeClr val="tx1"/>
                </a:solidFill>
                <a:effectLst/>
                <a:ea typeface="Times New Roman" panose="02020603050405020304" pitchFamily="18" charset="0"/>
              </a:rPr>
              <a:t>nderstanding and evaluate how the arts convey meaning?</a:t>
            </a:r>
            <a:endParaRPr lang="en-US">
              <a:solidFill>
                <a:schemeClr val="tx1"/>
              </a:solidFill>
            </a:endParaRPr>
          </a:p>
          <a:p>
            <a:pPr marL="1047748" lvl="1" indent="-514350">
              <a:buFont typeface="+mj-lt"/>
              <a:buAutoNum type="arabicPeriod"/>
            </a:pPr>
            <a:r>
              <a:rPr lang="en-US">
                <a:solidFill>
                  <a:schemeClr val="tx1"/>
                </a:solidFill>
              </a:rPr>
              <a:t>What possible revisions could be made for the lesson, unit or assignment to better align with one of the revised Responding standards for your discipline to u</a:t>
            </a:r>
            <a:r>
              <a:rPr lang="en-US">
                <a:solidFill>
                  <a:schemeClr val="tx1"/>
                </a:solidFill>
                <a:effectLst/>
                <a:ea typeface="Times New Roman" panose="02020603050405020304" pitchFamily="18" charset="0"/>
              </a:rPr>
              <a:t>nderstand and evaluate how the arts convey meaning?</a:t>
            </a:r>
            <a:endParaRPr lang="en-US">
              <a:solidFill>
                <a:schemeClr val="tx1"/>
              </a:solidFill>
            </a:endParaRPr>
          </a:p>
        </p:txBody>
      </p:sp>
      <p:pic>
        <p:nvPicPr>
          <p:cNvPr id="7" name="Picture 2">
            <a:extLst>
              <a:ext uri="{FF2B5EF4-FFF2-40B4-BE49-F238E27FC236}">
                <a16:creationId xmlns:a16="http://schemas.microsoft.com/office/drawing/2014/main" id="{CE956FC9-B88F-03D8-AE57-1B5FE16AFBE1}"/>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18" t="8612" r="25420" b="64319"/>
          <a:stretch/>
        </p:blipFill>
        <p:spPr bwMode="auto">
          <a:xfrm>
            <a:off x="477482" y="296154"/>
            <a:ext cx="1682684" cy="1291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D08E31-0093-BF4B-CB2B-5FFA962FF2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6" name="TextBox 5">
            <a:extLst>
              <a:ext uri="{FF2B5EF4-FFF2-40B4-BE49-F238E27FC236}">
                <a16:creationId xmlns:a16="http://schemas.microsoft.com/office/drawing/2014/main" id="{DFCD05F2-725F-7067-39CF-D3656D73A781}"/>
              </a:ext>
              <a:ext uri="{C183D7F6-B498-43B3-948B-1728B52AA6E4}">
                <adec:decorative xmlns:adec="http://schemas.microsoft.com/office/drawing/2017/decorative" val="1"/>
              </a:ext>
            </a:extLst>
          </p:cNvPr>
          <p:cNvSpPr txBox="1"/>
          <p:nvPr/>
        </p:nvSpPr>
        <p:spPr>
          <a:xfrm>
            <a:off x="778518" y="6192514"/>
            <a:ext cx="6093724" cy="369332"/>
          </a:xfrm>
          <a:prstGeom prst="rect">
            <a:avLst/>
          </a:prstGeom>
          <a:noFill/>
        </p:spPr>
        <p:txBody>
          <a:bodyPr wrap="square">
            <a:spAutoFit/>
          </a:bodyPr>
          <a:lstStyle/>
          <a:p>
            <a:r>
              <a:rPr lang="en-US" i="1" dirty="0">
                <a:solidFill>
                  <a:schemeClr val="bg1"/>
                </a:solidFill>
              </a:rPr>
              <a:t>Note Catcher, page 6</a:t>
            </a:r>
          </a:p>
        </p:txBody>
      </p:sp>
      <p:pic>
        <p:nvPicPr>
          <p:cNvPr id="5" name="Picture 4">
            <a:extLst>
              <a:ext uri="{FF2B5EF4-FFF2-40B4-BE49-F238E27FC236}">
                <a16:creationId xmlns:a16="http://schemas.microsoft.com/office/drawing/2014/main" id="{3E1C35D4-E130-EC10-794C-E2425E2A857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782287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4438-BC6E-5DD0-4EBF-BCE74ACBDD41}"/>
              </a:ext>
            </a:extLst>
          </p:cNvPr>
          <p:cNvSpPr>
            <a:spLocks noGrp="1"/>
          </p:cNvSpPr>
          <p:nvPr>
            <p:ph type="title" idx="4294967295"/>
          </p:nvPr>
        </p:nvSpPr>
        <p:spPr>
          <a:xfrm>
            <a:off x="2242728" y="272603"/>
            <a:ext cx="4825046" cy="1325563"/>
          </a:xfrm>
        </p:spPr>
        <p:txBody>
          <a:bodyPr/>
          <a:lstStyle/>
          <a:p>
            <a:r>
              <a:rPr lang="en-US"/>
              <a:t>Artistic Process</a:t>
            </a:r>
            <a:br>
              <a:rPr lang="en-US"/>
            </a:br>
            <a:r>
              <a:rPr lang="en-US">
                <a:solidFill>
                  <a:srgbClr val="FEBD59"/>
                </a:solidFill>
              </a:rPr>
              <a:t>Connecting</a:t>
            </a:r>
          </a:p>
        </p:txBody>
      </p:sp>
      <p:pic>
        <p:nvPicPr>
          <p:cNvPr id="4" name="Picture 2" descr="Connecting: yellow &quot;button&quot;">
            <a:extLst>
              <a:ext uri="{FF2B5EF4-FFF2-40B4-BE49-F238E27FC236}">
                <a16:creationId xmlns:a16="http://schemas.microsoft.com/office/drawing/2014/main" id="{1317A31D-4448-2B65-5F4C-6E26B68929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0" t="8612" b="64319"/>
          <a:stretch/>
        </p:blipFill>
        <p:spPr bwMode="auto">
          <a:xfrm>
            <a:off x="501270" y="272603"/>
            <a:ext cx="1741458" cy="1291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501270" y="1564075"/>
            <a:ext cx="11258550" cy="4110204"/>
          </a:xfrm>
          <a:prstGeom prst="rect">
            <a:avLst/>
          </a:prstGeom>
        </p:spPr>
        <p:txBody>
          <a:bodyPr>
            <a:normAutofit/>
          </a:bodyPr>
          <a:lstStyle/>
          <a:p>
            <a:pPr marL="76198" indent="0">
              <a:buNone/>
            </a:pPr>
            <a:r>
              <a:rPr lang="en-US">
                <a:solidFill>
                  <a:schemeClr val="tx1"/>
                </a:solidFill>
                <a:effectLst/>
                <a:ea typeface="Times New Roman" panose="02020603050405020304" pitchFamily="18" charset="0"/>
              </a:rPr>
              <a:t>Relating artistic ideas and work with personal meaning and external context. Standards within the Connecting process are color-coded yellow.</a:t>
            </a:r>
          </a:p>
          <a:p>
            <a:pPr marL="76198" indent="0">
              <a:buNone/>
            </a:pPr>
            <a:r>
              <a:rPr lang="en-US" b="1">
                <a:solidFill>
                  <a:schemeClr val="tx1"/>
                </a:solidFill>
                <a:effectLst/>
                <a:ea typeface="Times New Roman" panose="02020603050405020304" pitchFamily="18" charset="0"/>
              </a:rPr>
              <a:t>	Connecting </a:t>
            </a:r>
            <a:r>
              <a:rPr lang="en-US">
                <a:solidFill>
                  <a:schemeClr val="tx1"/>
                </a:solidFill>
                <a:effectLst/>
                <a:ea typeface="Times New Roman" panose="02020603050405020304" pitchFamily="18" charset="0"/>
              </a:rPr>
              <a:t>involves both looking inward and outward. Artists use 	personal experiences and gained knowledge to inform their own 	creative works. They also relate artistic ideas with the world around 	them by making connections to society, culture and history. This 	deepens the understanding of the work and appreciation of those 	who create the arts.</a:t>
            </a:r>
          </a:p>
          <a:p>
            <a:pPr marL="76198" indent="0">
              <a:buNone/>
            </a:pP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DF33D5D-EA39-C5D4-1252-EF303078480D}"/>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8</a:t>
            </a:r>
          </a:p>
          <a:p>
            <a:r>
              <a:rPr lang="en-US" i="1" dirty="0">
                <a:solidFill>
                  <a:schemeClr val="bg1"/>
                </a:solidFill>
              </a:rPr>
              <a:t>Note Catcher, page 6</a:t>
            </a:r>
          </a:p>
        </p:txBody>
      </p:sp>
      <p:pic>
        <p:nvPicPr>
          <p:cNvPr id="5" name="Picture 4" descr="A pencil and paper with a black background">
            <a:extLst>
              <a:ext uri="{FF2B5EF4-FFF2-40B4-BE49-F238E27FC236}">
                <a16:creationId xmlns:a16="http://schemas.microsoft.com/office/drawing/2014/main" id="{E72FEA6A-CA80-B411-1A77-E6950AC6B9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38984DBB-CC04-D255-4714-CE4C1F3F31D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314526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2242729" y="284708"/>
            <a:ext cx="6965818" cy="1320800"/>
          </a:xfrm>
          <a:prstGeom prst="rect">
            <a:avLst/>
          </a:prstGeom>
        </p:spPr>
        <p:txBody>
          <a:bodyPr/>
          <a:lstStyle/>
          <a:p>
            <a:r>
              <a:rPr lang="en-US"/>
              <a:t>Artistic Process - Reflection </a:t>
            </a:r>
            <a:r>
              <a:rPr lang="en-US">
                <a:solidFill>
                  <a:srgbClr val="FEBD59"/>
                </a:solidFill>
              </a:rPr>
              <a:t>Connecting</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01270" y="1576180"/>
            <a:ext cx="11285636" cy="4902200"/>
          </a:xfrm>
          <a:prstGeom prst="rect">
            <a:avLst/>
          </a:prstGeom>
        </p:spPr>
        <p:txBody>
          <a:bodyPr vert="horz" lIns="91440" tIns="45720" rIns="91440" bIns="45720" rtlCol="0" anchor="t">
            <a:normAutofit/>
          </a:bodyPr>
          <a:lstStyle/>
          <a:p>
            <a:pPr marL="532765" indent="-457200">
              <a:buFont typeface="Wingdings" panose="05000000000000000000" pitchFamily="2" charset="2"/>
              <a:buChar char="Ø"/>
            </a:pPr>
            <a:r>
              <a:rPr lang="en-US" sz="2600">
                <a:solidFill>
                  <a:schemeClr val="tx1"/>
                </a:solidFill>
              </a:rPr>
              <a:t>Using one discipline of your choice (dance, media arts, music, theatre or visual arts), reflect on a Connecting lesson, unit or assignment taught in your classroom, by asking the following questions:  </a:t>
            </a:r>
            <a:br>
              <a:rPr lang="en-US" sz="2600">
                <a:solidFill>
                  <a:schemeClr val="tx1"/>
                </a:solidFill>
              </a:rPr>
            </a:br>
            <a:endParaRPr lang="en-US" sz="2600">
              <a:solidFill>
                <a:schemeClr val="tx1"/>
              </a:solidFill>
            </a:endParaRPr>
          </a:p>
          <a:p>
            <a:pPr marL="1047115" lvl="1" indent="-514350">
              <a:buFont typeface="+mj-lt"/>
              <a:buAutoNum type="arabicPeriod"/>
            </a:pPr>
            <a:r>
              <a:rPr lang="en-US">
                <a:solidFill>
                  <a:schemeClr val="tx1"/>
                </a:solidFill>
              </a:rPr>
              <a:t>How does the lesson, unit or assignment align with one of the revised Connecting standards for your discipline to r</a:t>
            </a:r>
            <a:r>
              <a:rPr lang="en-US">
                <a:solidFill>
                  <a:schemeClr val="tx1"/>
                </a:solidFill>
                <a:effectLst/>
                <a:ea typeface="Times New Roman" panose="02020603050405020304" pitchFamily="18" charset="0"/>
              </a:rPr>
              <a:t>elate artistic ideas and work with personal meaning and external context?</a:t>
            </a:r>
            <a:endParaRPr lang="en-US">
              <a:solidFill>
                <a:schemeClr val="tx1"/>
              </a:solidFill>
            </a:endParaRPr>
          </a:p>
          <a:p>
            <a:pPr marL="1047115" lvl="1" indent="-514350">
              <a:buFont typeface="+mj-lt"/>
              <a:buAutoNum type="arabicPeriod"/>
            </a:pPr>
            <a:r>
              <a:rPr lang="en-US">
                <a:solidFill>
                  <a:schemeClr val="tx1"/>
                </a:solidFill>
              </a:rPr>
              <a:t>What possible revisions could be made for the lesson, unit or assignment to better align with one of the revised Connecting standards for your discipline to relate artistic ideas and work with personal meaning and external context?</a:t>
            </a:r>
          </a:p>
        </p:txBody>
      </p:sp>
      <p:sp>
        <p:nvSpPr>
          <p:cNvPr id="7" name="TextBox 6">
            <a:extLst>
              <a:ext uri="{FF2B5EF4-FFF2-40B4-BE49-F238E27FC236}">
                <a16:creationId xmlns:a16="http://schemas.microsoft.com/office/drawing/2014/main" id="{D505EB7E-71D6-D90D-016C-9B449B46C1A0}"/>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6</a:t>
            </a:r>
          </a:p>
        </p:txBody>
      </p:sp>
      <p:pic>
        <p:nvPicPr>
          <p:cNvPr id="6" name="Picture 2">
            <a:extLst>
              <a:ext uri="{FF2B5EF4-FFF2-40B4-BE49-F238E27FC236}">
                <a16:creationId xmlns:a16="http://schemas.microsoft.com/office/drawing/2014/main" id="{B9E88553-AF41-88DF-0675-A8F99A1F3A22}"/>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0" t="8612" b="64319"/>
          <a:stretch/>
        </p:blipFill>
        <p:spPr bwMode="auto">
          <a:xfrm>
            <a:off x="501270" y="272603"/>
            <a:ext cx="1741458" cy="1291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6FD442-529D-1CF8-148B-EF240DADF37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4" name="Picture 3">
            <a:extLst>
              <a:ext uri="{FF2B5EF4-FFF2-40B4-BE49-F238E27FC236}">
                <a16:creationId xmlns:a16="http://schemas.microsoft.com/office/drawing/2014/main" id="{73E45784-B009-EC05-BA63-63F0EB1DDA6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470708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7F755-588E-487A-C7C1-32F3E24D2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C97F1-A927-5186-197C-211EB23E0345}"/>
              </a:ext>
            </a:extLst>
          </p:cNvPr>
          <p:cNvSpPr>
            <a:spLocks noGrp="1"/>
          </p:cNvSpPr>
          <p:nvPr>
            <p:ph type="title"/>
          </p:nvPr>
        </p:nvSpPr>
        <p:spPr>
          <a:xfrm>
            <a:off x="1007134" y="3136346"/>
            <a:ext cx="10177732" cy="585308"/>
          </a:xfrm>
        </p:spPr>
        <p:txBody>
          <a:bodyPr>
            <a:noAutofit/>
          </a:bodyPr>
          <a:lstStyle/>
          <a:p>
            <a:pPr algn="ctr"/>
            <a:r>
              <a:rPr lang="en-US" sz="4800" i="1"/>
              <a:t>Artistic Process: Cyclical</a:t>
            </a:r>
            <a:endParaRPr lang="en-US" sz="4800"/>
          </a:p>
        </p:txBody>
      </p:sp>
      <p:pic>
        <p:nvPicPr>
          <p:cNvPr id="4" name="Picture 3">
            <a:extLst>
              <a:ext uri="{FF2B5EF4-FFF2-40B4-BE49-F238E27FC236}">
                <a16:creationId xmlns:a16="http://schemas.microsoft.com/office/drawing/2014/main" id="{E01B2551-3985-9129-2732-F54617B8FA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084238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8" y="182562"/>
            <a:ext cx="6516562" cy="1320800"/>
          </a:xfrm>
          <a:prstGeom prst="rect">
            <a:avLst/>
          </a:prstGeom>
        </p:spPr>
        <p:txBody>
          <a:bodyPr/>
          <a:lstStyle/>
          <a:p>
            <a:r>
              <a:rPr lang="en-US"/>
              <a:t>Artistic Processes </a:t>
            </a:r>
            <a:br>
              <a:rPr lang="en-US"/>
            </a:br>
            <a:r>
              <a:rPr lang="en-US"/>
              <a:t>Cyclical in Nature</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73238"/>
            <a:ext cx="5978345" cy="3567047"/>
          </a:xfrm>
          <a:prstGeom prst="rect">
            <a:avLst/>
          </a:prstGeom>
        </p:spPr>
        <p:txBody>
          <a:bodyPr vert="horz" lIns="91440" tIns="45720" rIns="91440" bIns="45720" rtlCol="0" anchor="t">
            <a:normAutofit/>
          </a:bodyPr>
          <a:lstStyle/>
          <a:p>
            <a:pPr rtl="0" fontAlgn="base">
              <a:spcBef>
                <a:spcPts val="1000"/>
              </a:spcBef>
              <a:spcAft>
                <a:spcPts val="0"/>
              </a:spcAft>
              <a:buFont typeface="Arial" panose="020B0604020202020204" pitchFamily="34" charset="0"/>
              <a:buChar char="•"/>
            </a:pPr>
            <a:r>
              <a:rPr lang="en-US" sz="2400" b="0" i="0" u="none" strike="noStrike">
                <a:solidFill>
                  <a:schemeClr val="tx1"/>
                </a:solidFill>
                <a:effectLst/>
              </a:rPr>
              <a:t>A highly effective arts education must include all four artistic processes</a:t>
            </a:r>
            <a:r>
              <a:rPr lang="en-US" sz="2400">
                <a:solidFill>
                  <a:schemeClr val="tx1"/>
                </a:solidFill>
              </a:rPr>
              <a:t>.</a:t>
            </a:r>
            <a:br>
              <a:rPr lang="en-US" sz="2400" b="0" i="0" u="none" strike="noStrike">
                <a:solidFill>
                  <a:schemeClr val="tx1"/>
                </a:solidFill>
                <a:effectLst/>
              </a:rPr>
            </a:br>
            <a:endParaRPr lang="en-US" sz="2400" b="0" i="0" u="none" strike="noStrike">
              <a:solidFill>
                <a:schemeClr val="tx1"/>
              </a:solidFill>
              <a:effectLst/>
            </a:endParaRPr>
          </a:p>
          <a:p>
            <a:pPr rtl="0" fontAlgn="base">
              <a:spcBef>
                <a:spcPts val="1000"/>
              </a:spcBef>
              <a:spcAft>
                <a:spcPts val="0"/>
              </a:spcAft>
              <a:buFont typeface="Arial" panose="020B0604020202020204" pitchFamily="34" charset="0"/>
              <a:buChar char="•"/>
            </a:pPr>
            <a:r>
              <a:rPr lang="en-US" sz="2400" b="0" i="0" u="none" strike="noStrike">
                <a:solidFill>
                  <a:schemeClr val="tx1"/>
                </a:solidFill>
                <a:effectLst/>
              </a:rPr>
              <a:t>The process order may vary:</a:t>
            </a:r>
          </a:p>
          <a:p>
            <a:pPr marL="742950" lvl="1" indent="-285750" rtl="0" fontAlgn="base">
              <a:spcBef>
                <a:spcPts val="500"/>
              </a:spcBef>
              <a:spcAft>
                <a:spcPts val="0"/>
              </a:spcAft>
              <a:buFont typeface="Arial" panose="020B0604020202020204" pitchFamily="34" charset="0"/>
              <a:buChar char="•"/>
            </a:pPr>
            <a:r>
              <a:rPr lang="en-US" sz="2400" b="0" i="0" u="none" strike="noStrike">
                <a:solidFill>
                  <a:schemeClr val="tx1"/>
                </a:solidFill>
                <a:effectLst/>
              </a:rPr>
              <a:t>Reverse</a:t>
            </a:r>
          </a:p>
          <a:p>
            <a:pPr marL="742950" lvl="1" indent="-285750" rtl="0" fontAlgn="base">
              <a:spcBef>
                <a:spcPts val="500"/>
              </a:spcBef>
              <a:spcAft>
                <a:spcPts val="0"/>
              </a:spcAft>
              <a:buFont typeface="Arial" panose="020B0604020202020204" pitchFamily="34" charset="0"/>
              <a:buChar char="•"/>
            </a:pPr>
            <a:r>
              <a:rPr lang="en-US" sz="2400" b="0" i="0" u="none" strike="noStrike">
                <a:solidFill>
                  <a:schemeClr val="tx1"/>
                </a:solidFill>
                <a:effectLst/>
              </a:rPr>
              <a:t>Bounce Around </a:t>
            </a:r>
          </a:p>
          <a:p>
            <a:pPr marL="742950" lvl="1" indent="-285750" rtl="0" fontAlgn="base">
              <a:spcBef>
                <a:spcPts val="500"/>
              </a:spcBef>
              <a:spcAft>
                <a:spcPts val="0"/>
              </a:spcAft>
              <a:buFont typeface="Arial" panose="020B0604020202020204" pitchFamily="34" charset="0"/>
              <a:buChar char="•"/>
            </a:pPr>
            <a:r>
              <a:rPr lang="en-US" sz="2400" b="0" i="0" u="none" strike="noStrike">
                <a:solidFill>
                  <a:schemeClr val="tx1"/>
                </a:solidFill>
                <a:effectLst/>
              </a:rPr>
              <a:t>Repeat </a:t>
            </a:r>
            <a:br>
              <a:rPr lang="en-US" sz="2400" b="0" i="0" u="none" strike="noStrike">
                <a:solidFill>
                  <a:schemeClr val="tx1"/>
                </a:solidFill>
                <a:effectLst/>
              </a:rPr>
            </a:br>
            <a:endParaRPr lang="en-US" sz="2400" b="0" i="0" u="none" strike="noStrike">
              <a:solidFill>
                <a:schemeClr val="tx1"/>
              </a:solidFill>
              <a:effectLst/>
            </a:endParaRPr>
          </a:p>
          <a:p>
            <a:pPr rtl="0" fontAlgn="base">
              <a:spcBef>
                <a:spcPts val="1000"/>
              </a:spcBef>
              <a:spcAft>
                <a:spcPts val="0"/>
              </a:spcAft>
              <a:buFont typeface="Arial" panose="020B0604020202020204" pitchFamily="34" charset="0"/>
              <a:buChar char="•"/>
            </a:pPr>
            <a:r>
              <a:rPr lang="en-US" sz="2400" b="0" i="0" u="none" strike="noStrike">
                <a:solidFill>
                  <a:schemeClr val="tx1"/>
                </a:solidFill>
                <a:effectLst/>
              </a:rPr>
              <a:t>Connecting is central</a:t>
            </a:r>
          </a:p>
        </p:txBody>
      </p:sp>
      <p:pic>
        <p:nvPicPr>
          <p:cNvPr id="2050" name="Picture 2">
            <a:extLst>
              <a:ext uri="{FF2B5EF4-FFF2-40B4-BE49-F238E27FC236}">
                <a16:creationId xmlns:a16="http://schemas.microsoft.com/office/drawing/2014/main" id="{3FB2B06E-3CE8-1BE2-8859-DF1BC5CC657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363" y="207749"/>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4917B31-872C-AD04-72ED-7A2C1BC1A9A8}"/>
              </a:ext>
              <a:ext uri="{C183D7F6-B498-43B3-948B-1728B52AA6E4}">
                <adec:decorative xmlns:adec="http://schemas.microsoft.com/office/drawing/2017/decorative" val="1"/>
              </a:ext>
            </a:extLst>
          </p:cNvPr>
          <p:cNvSpPr txBox="1"/>
          <p:nvPr/>
        </p:nvSpPr>
        <p:spPr>
          <a:xfrm>
            <a:off x="8455843" y="292234"/>
            <a:ext cx="904973" cy="338554"/>
          </a:xfrm>
          <a:prstGeom prst="rect">
            <a:avLst/>
          </a:prstGeom>
          <a:noFill/>
        </p:spPr>
        <p:txBody>
          <a:bodyPr wrap="square" rtlCol="0">
            <a:spAutoFit/>
          </a:bodyPr>
          <a:lstStyle/>
          <a:p>
            <a:r>
              <a:rPr lang="en-US" sz="1600" b="1">
                <a:solidFill>
                  <a:schemeClr val="bg1"/>
                </a:solidFill>
              </a:rPr>
              <a:t>Creating</a:t>
            </a:r>
          </a:p>
        </p:txBody>
      </p:sp>
      <p:sp>
        <p:nvSpPr>
          <p:cNvPr id="23" name="TextBox 22">
            <a:extLst>
              <a:ext uri="{FF2B5EF4-FFF2-40B4-BE49-F238E27FC236}">
                <a16:creationId xmlns:a16="http://schemas.microsoft.com/office/drawing/2014/main" id="{1742E561-7AFC-F063-F624-ADA2568A754E}"/>
              </a:ext>
              <a:ext uri="{C183D7F6-B498-43B3-948B-1728B52AA6E4}">
                <adec:decorative xmlns:adec="http://schemas.microsoft.com/office/drawing/2017/decorative" val="1"/>
              </a:ext>
            </a:extLst>
          </p:cNvPr>
          <p:cNvSpPr txBox="1"/>
          <p:nvPr/>
        </p:nvSpPr>
        <p:spPr>
          <a:xfrm rot="6537699">
            <a:off x="9124983" y="1718229"/>
            <a:ext cx="1468193" cy="338554"/>
          </a:xfrm>
          <a:prstGeom prst="rect">
            <a:avLst/>
          </a:prstGeom>
          <a:noFill/>
        </p:spPr>
        <p:txBody>
          <a:bodyPr wrap="square" rtlCol="0">
            <a:spAutoFit/>
          </a:bodyPr>
          <a:lstStyle/>
          <a:p>
            <a:r>
              <a:rPr lang="en-US" sz="1600" b="1">
                <a:solidFill>
                  <a:schemeClr val="bg1"/>
                </a:solidFill>
              </a:rPr>
              <a:t>Performing</a:t>
            </a:r>
          </a:p>
        </p:txBody>
      </p:sp>
      <p:sp>
        <p:nvSpPr>
          <p:cNvPr id="26" name="TextBox 25">
            <a:extLst>
              <a:ext uri="{FF2B5EF4-FFF2-40B4-BE49-F238E27FC236}">
                <a16:creationId xmlns:a16="http://schemas.microsoft.com/office/drawing/2014/main" id="{0E05841B-8AEF-6ED2-A23D-B8E106EE1B61}"/>
              </a:ext>
              <a:ext uri="{C183D7F6-B498-43B3-948B-1728B52AA6E4}">
                <adec:decorative xmlns:adec="http://schemas.microsoft.com/office/drawing/2017/decorative" val="1"/>
              </a:ext>
            </a:extLst>
          </p:cNvPr>
          <p:cNvSpPr txBox="1"/>
          <p:nvPr/>
        </p:nvSpPr>
        <p:spPr>
          <a:xfrm rot="13625712">
            <a:off x="7550480" y="1770373"/>
            <a:ext cx="1468193" cy="338554"/>
          </a:xfrm>
          <a:prstGeom prst="rect">
            <a:avLst/>
          </a:prstGeom>
          <a:noFill/>
        </p:spPr>
        <p:txBody>
          <a:bodyPr wrap="square" rtlCol="0">
            <a:spAutoFit/>
          </a:bodyPr>
          <a:lstStyle/>
          <a:p>
            <a:r>
              <a:rPr lang="en-US" sz="1600" b="1">
                <a:solidFill>
                  <a:schemeClr val="bg1"/>
                </a:solidFill>
              </a:rPr>
              <a:t>Responding</a:t>
            </a:r>
          </a:p>
        </p:txBody>
      </p:sp>
      <p:sp>
        <p:nvSpPr>
          <p:cNvPr id="29" name="TextBox 28">
            <a:extLst>
              <a:ext uri="{FF2B5EF4-FFF2-40B4-BE49-F238E27FC236}">
                <a16:creationId xmlns:a16="http://schemas.microsoft.com/office/drawing/2014/main" id="{933A8458-2606-409D-6E5A-32CD95F3399C}"/>
              </a:ext>
              <a:ext uri="{C183D7F6-B498-43B3-948B-1728B52AA6E4}">
                <adec:decorative xmlns:adec="http://schemas.microsoft.com/office/drawing/2017/decorative" val="1"/>
              </a:ext>
            </a:extLst>
          </p:cNvPr>
          <p:cNvSpPr txBox="1"/>
          <p:nvPr/>
        </p:nvSpPr>
        <p:spPr>
          <a:xfrm>
            <a:off x="8304460" y="1175757"/>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8" name="Picture 2">
            <a:extLst>
              <a:ext uri="{FF2B5EF4-FFF2-40B4-BE49-F238E27FC236}">
                <a16:creationId xmlns:a16="http://schemas.microsoft.com/office/drawing/2014/main" id="{B6F82690-213A-43D7-0966-41E02DBBF22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012" y="2881460"/>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DAF1B4E-40A6-4669-1C6E-567B150D2181}"/>
              </a:ext>
              <a:ext uri="{C183D7F6-B498-43B3-948B-1728B52AA6E4}">
                <adec:decorative xmlns:adec="http://schemas.microsoft.com/office/drawing/2017/decorative" val="1"/>
              </a:ext>
            </a:extLst>
          </p:cNvPr>
          <p:cNvSpPr txBox="1"/>
          <p:nvPr/>
        </p:nvSpPr>
        <p:spPr>
          <a:xfrm>
            <a:off x="6736073" y="2992620"/>
            <a:ext cx="1468193" cy="338554"/>
          </a:xfrm>
          <a:prstGeom prst="rect">
            <a:avLst/>
          </a:prstGeom>
          <a:noFill/>
        </p:spPr>
        <p:txBody>
          <a:bodyPr wrap="square" rtlCol="0">
            <a:spAutoFit/>
          </a:bodyPr>
          <a:lstStyle/>
          <a:p>
            <a:r>
              <a:rPr lang="en-US" sz="1600" b="1">
                <a:solidFill>
                  <a:schemeClr val="bg1"/>
                </a:solidFill>
              </a:rPr>
              <a:t>Performing</a:t>
            </a:r>
          </a:p>
        </p:txBody>
      </p:sp>
      <p:sp>
        <p:nvSpPr>
          <p:cNvPr id="21" name="TextBox 20">
            <a:extLst>
              <a:ext uri="{FF2B5EF4-FFF2-40B4-BE49-F238E27FC236}">
                <a16:creationId xmlns:a16="http://schemas.microsoft.com/office/drawing/2014/main" id="{6ABD8F66-3AC3-4DC8-90C2-C1BF08A99469}"/>
              </a:ext>
              <a:ext uri="{C183D7F6-B498-43B3-948B-1728B52AA6E4}">
                <adec:decorative xmlns:adec="http://schemas.microsoft.com/office/drawing/2017/decorative" val="1"/>
              </a:ext>
            </a:extLst>
          </p:cNvPr>
          <p:cNvSpPr txBox="1"/>
          <p:nvPr/>
        </p:nvSpPr>
        <p:spPr>
          <a:xfrm rot="6144115">
            <a:off x="7829764" y="4186947"/>
            <a:ext cx="904973" cy="338554"/>
          </a:xfrm>
          <a:prstGeom prst="rect">
            <a:avLst/>
          </a:prstGeom>
          <a:noFill/>
        </p:spPr>
        <p:txBody>
          <a:bodyPr wrap="square" rtlCol="0">
            <a:spAutoFit/>
          </a:bodyPr>
          <a:lstStyle/>
          <a:p>
            <a:r>
              <a:rPr lang="en-US" sz="1600" b="1">
                <a:solidFill>
                  <a:schemeClr val="bg1"/>
                </a:solidFill>
              </a:rPr>
              <a:t>Creating</a:t>
            </a:r>
          </a:p>
        </p:txBody>
      </p:sp>
      <p:sp>
        <p:nvSpPr>
          <p:cNvPr id="27" name="TextBox 26">
            <a:extLst>
              <a:ext uri="{FF2B5EF4-FFF2-40B4-BE49-F238E27FC236}">
                <a16:creationId xmlns:a16="http://schemas.microsoft.com/office/drawing/2014/main" id="{2F1FB6E1-5703-36E8-6A77-DC3E890A8B73}"/>
              </a:ext>
              <a:ext uri="{C183D7F6-B498-43B3-948B-1728B52AA6E4}">
                <adec:decorative xmlns:adec="http://schemas.microsoft.com/office/drawing/2017/decorative" val="1"/>
              </a:ext>
            </a:extLst>
          </p:cNvPr>
          <p:cNvSpPr txBox="1"/>
          <p:nvPr/>
        </p:nvSpPr>
        <p:spPr>
          <a:xfrm rot="13625712">
            <a:off x="5904848" y="4406098"/>
            <a:ext cx="1468193" cy="338554"/>
          </a:xfrm>
          <a:prstGeom prst="rect">
            <a:avLst/>
          </a:prstGeom>
          <a:noFill/>
        </p:spPr>
        <p:txBody>
          <a:bodyPr wrap="square" rtlCol="0">
            <a:spAutoFit/>
          </a:bodyPr>
          <a:lstStyle/>
          <a:p>
            <a:r>
              <a:rPr lang="en-US" sz="1600" b="1">
                <a:solidFill>
                  <a:schemeClr val="bg1"/>
                </a:solidFill>
              </a:rPr>
              <a:t>Responding</a:t>
            </a:r>
          </a:p>
        </p:txBody>
      </p:sp>
      <p:sp>
        <p:nvSpPr>
          <p:cNvPr id="30" name="TextBox 29">
            <a:extLst>
              <a:ext uri="{FF2B5EF4-FFF2-40B4-BE49-F238E27FC236}">
                <a16:creationId xmlns:a16="http://schemas.microsoft.com/office/drawing/2014/main" id="{95346C01-AD2F-6DCF-BA28-486E44E6E9E3}"/>
              </a:ext>
              <a:ext uri="{C183D7F6-B498-43B3-948B-1728B52AA6E4}">
                <adec:decorative xmlns:adec="http://schemas.microsoft.com/office/drawing/2017/decorative" val="1"/>
              </a:ext>
            </a:extLst>
          </p:cNvPr>
          <p:cNvSpPr txBox="1"/>
          <p:nvPr/>
        </p:nvSpPr>
        <p:spPr>
          <a:xfrm>
            <a:off x="6714453" y="3811463"/>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9" name="Picture 2">
            <a:extLst>
              <a:ext uri="{FF2B5EF4-FFF2-40B4-BE49-F238E27FC236}">
                <a16:creationId xmlns:a16="http://schemas.microsoft.com/office/drawing/2014/main" id="{CAAE93C8-183A-C2CE-DB08-D8AFB632C92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3162" y="2824898"/>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87E948-479E-DC8C-99EA-A4ED538A3A82}"/>
              </a:ext>
              <a:ext uri="{C183D7F6-B498-43B3-948B-1728B52AA6E4}">
                <adec:decorative xmlns:adec="http://schemas.microsoft.com/office/drawing/2017/decorative" val="1"/>
              </a:ext>
            </a:extLst>
          </p:cNvPr>
          <p:cNvSpPr txBox="1"/>
          <p:nvPr/>
        </p:nvSpPr>
        <p:spPr>
          <a:xfrm>
            <a:off x="9949894" y="2936156"/>
            <a:ext cx="1468193" cy="338554"/>
          </a:xfrm>
          <a:prstGeom prst="rect">
            <a:avLst/>
          </a:prstGeom>
          <a:noFill/>
        </p:spPr>
        <p:txBody>
          <a:bodyPr wrap="square" rtlCol="0">
            <a:spAutoFit/>
          </a:bodyPr>
          <a:lstStyle/>
          <a:p>
            <a:r>
              <a:rPr lang="en-US" sz="1600" b="1">
                <a:solidFill>
                  <a:schemeClr val="bg1"/>
                </a:solidFill>
              </a:rPr>
              <a:t>Responding</a:t>
            </a:r>
          </a:p>
        </p:txBody>
      </p:sp>
      <p:sp>
        <p:nvSpPr>
          <p:cNvPr id="25" name="TextBox 24">
            <a:extLst>
              <a:ext uri="{FF2B5EF4-FFF2-40B4-BE49-F238E27FC236}">
                <a16:creationId xmlns:a16="http://schemas.microsoft.com/office/drawing/2014/main" id="{5683D4C1-44B9-E1E4-B200-5DB0E536C871}"/>
              </a:ext>
              <a:ext uri="{C183D7F6-B498-43B3-948B-1728B52AA6E4}">
                <adec:decorative xmlns:adec="http://schemas.microsoft.com/office/drawing/2017/decorative" val="1"/>
              </a:ext>
            </a:extLst>
          </p:cNvPr>
          <p:cNvSpPr txBox="1"/>
          <p:nvPr/>
        </p:nvSpPr>
        <p:spPr>
          <a:xfrm rot="6537699">
            <a:off x="10683991" y="4413313"/>
            <a:ext cx="1468193" cy="338554"/>
          </a:xfrm>
          <a:prstGeom prst="rect">
            <a:avLst/>
          </a:prstGeom>
          <a:noFill/>
        </p:spPr>
        <p:txBody>
          <a:bodyPr wrap="square" rtlCol="0">
            <a:spAutoFit/>
          </a:bodyPr>
          <a:lstStyle/>
          <a:p>
            <a:r>
              <a:rPr lang="en-US" sz="1600" b="1">
                <a:solidFill>
                  <a:schemeClr val="bg1"/>
                </a:solidFill>
              </a:rPr>
              <a:t>Performing</a:t>
            </a:r>
          </a:p>
        </p:txBody>
      </p:sp>
      <p:sp>
        <p:nvSpPr>
          <p:cNvPr id="22" name="TextBox 21">
            <a:extLst>
              <a:ext uri="{FF2B5EF4-FFF2-40B4-BE49-F238E27FC236}">
                <a16:creationId xmlns:a16="http://schemas.microsoft.com/office/drawing/2014/main" id="{9F11257A-2393-FC7C-B6E2-F2C5340E5CB7}"/>
              </a:ext>
              <a:ext uri="{C183D7F6-B498-43B3-948B-1728B52AA6E4}">
                <adec:decorative xmlns:adec="http://schemas.microsoft.com/office/drawing/2017/decorative" val="1"/>
              </a:ext>
            </a:extLst>
          </p:cNvPr>
          <p:cNvSpPr txBox="1"/>
          <p:nvPr/>
        </p:nvSpPr>
        <p:spPr>
          <a:xfrm rot="13993825">
            <a:off x="9413467" y="4451025"/>
            <a:ext cx="904973" cy="338554"/>
          </a:xfrm>
          <a:prstGeom prst="rect">
            <a:avLst/>
          </a:prstGeom>
          <a:noFill/>
        </p:spPr>
        <p:txBody>
          <a:bodyPr wrap="square" rtlCol="0">
            <a:spAutoFit/>
          </a:bodyPr>
          <a:lstStyle/>
          <a:p>
            <a:r>
              <a:rPr lang="en-US" sz="1600" b="1">
                <a:solidFill>
                  <a:schemeClr val="bg1"/>
                </a:solidFill>
              </a:rPr>
              <a:t>Creating</a:t>
            </a:r>
          </a:p>
        </p:txBody>
      </p:sp>
      <p:sp>
        <p:nvSpPr>
          <p:cNvPr id="31" name="TextBox 30">
            <a:extLst>
              <a:ext uri="{FF2B5EF4-FFF2-40B4-BE49-F238E27FC236}">
                <a16:creationId xmlns:a16="http://schemas.microsoft.com/office/drawing/2014/main" id="{2703A473-3C0A-6582-87E5-595B9416749D}"/>
              </a:ext>
              <a:ext uri="{C183D7F6-B498-43B3-948B-1728B52AA6E4}">
                <adec:decorative xmlns:adec="http://schemas.microsoft.com/office/drawing/2017/decorative" val="1"/>
              </a:ext>
            </a:extLst>
          </p:cNvPr>
          <p:cNvSpPr txBox="1"/>
          <p:nvPr/>
        </p:nvSpPr>
        <p:spPr>
          <a:xfrm>
            <a:off x="9923090" y="3882389"/>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4" name="Picture 3">
            <a:extLst>
              <a:ext uri="{FF2B5EF4-FFF2-40B4-BE49-F238E27FC236}">
                <a16:creationId xmlns:a16="http://schemas.microsoft.com/office/drawing/2014/main" id="{33236509-AACE-50EE-0898-3EDC18DAC49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095605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7" y="182562"/>
            <a:ext cx="9025199" cy="1320800"/>
          </a:xfrm>
          <a:prstGeom prst="rect">
            <a:avLst/>
          </a:prstGeom>
        </p:spPr>
        <p:txBody>
          <a:bodyPr/>
          <a:lstStyle/>
          <a:p>
            <a:r>
              <a:rPr lang="en-US"/>
              <a:t>Artistic Processes </a:t>
            </a:r>
            <a:br>
              <a:rPr lang="en-US"/>
            </a:br>
            <a:r>
              <a:rPr lang="en-US"/>
              <a:t>Explore: Cyclical Nature</a:t>
            </a: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592137" y="1773238"/>
            <a:ext cx="5978345" cy="3567047"/>
          </a:xfrm>
          <a:prstGeom prst="rect">
            <a:avLst/>
          </a:prstGeom>
        </p:spPr>
        <p:txBody>
          <a:bodyPr vert="horz" lIns="91440" tIns="45720" rIns="91440" bIns="45720" rtlCol="0" anchor="t">
            <a:normAutofit lnSpcReduction="10000"/>
          </a:bodyPr>
          <a:lstStyle/>
          <a:p>
            <a:pPr marL="457200" indent="-457200" rtl="0" fontAlgn="base">
              <a:spcBef>
                <a:spcPts val="1000"/>
              </a:spcBef>
              <a:spcAft>
                <a:spcPts val="0"/>
              </a:spcAft>
              <a:buFont typeface="+mj-lt"/>
              <a:buAutoNum type="arabicPeriod"/>
            </a:pPr>
            <a:r>
              <a:rPr lang="en-US" sz="2400">
                <a:solidFill>
                  <a:schemeClr val="tx1"/>
                </a:solidFill>
              </a:rPr>
              <a:t>Explore one of the discipline-specific learning experiences linked below. </a:t>
            </a:r>
          </a:p>
          <a:p>
            <a:pPr marL="457200" indent="-457200" rtl="0" fontAlgn="base">
              <a:spcBef>
                <a:spcPts val="1000"/>
              </a:spcBef>
              <a:spcAft>
                <a:spcPts val="0"/>
              </a:spcAft>
              <a:buFont typeface="+mj-lt"/>
              <a:buAutoNum type="arabicPeriod"/>
            </a:pPr>
            <a:r>
              <a:rPr lang="en-US" sz="2400">
                <a:solidFill>
                  <a:schemeClr val="tx1"/>
                </a:solidFill>
              </a:rPr>
              <a:t>Assign the appropriate artistic processes to each section of the learning experience. </a:t>
            </a:r>
          </a:p>
          <a:p>
            <a:pPr lvl="1" fontAlgn="base">
              <a:spcBef>
                <a:spcPts val="1000"/>
              </a:spcBef>
            </a:pPr>
            <a:r>
              <a:rPr lang="en-US" sz="2000">
                <a:hlinkClick r:id="rId3"/>
              </a:rPr>
              <a:t>Dance</a:t>
            </a:r>
            <a:r>
              <a:rPr lang="en-US" sz="2000"/>
              <a:t> </a:t>
            </a:r>
          </a:p>
          <a:p>
            <a:pPr lvl="1" fontAlgn="base">
              <a:spcBef>
                <a:spcPts val="1000"/>
              </a:spcBef>
            </a:pPr>
            <a:r>
              <a:rPr lang="en-US" sz="2000" b="0" i="0" u="none" strike="noStrike">
                <a:solidFill>
                  <a:srgbClr val="102649"/>
                </a:solidFill>
                <a:effectLst/>
                <a:hlinkClick r:id="rId4"/>
              </a:rPr>
              <a:t>Media Arts </a:t>
            </a:r>
            <a:endParaRPr lang="en-US" sz="2000" b="0" i="0" u="none" strike="noStrike">
              <a:solidFill>
                <a:srgbClr val="102649"/>
              </a:solidFill>
              <a:effectLst/>
            </a:endParaRPr>
          </a:p>
          <a:p>
            <a:pPr lvl="1" fontAlgn="base">
              <a:spcBef>
                <a:spcPts val="1000"/>
              </a:spcBef>
            </a:pPr>
            <a:r>
              <a:rPr lang="en-US" sz="2000" b="0" i="0" u="none" strike="noStrike">
                <a:solidFill>
                  <a:srgbClr val="102649"/>
                </a:solidFill>
                <a:effectLst/>
                <a:hlinkClick r:id="rId5"/>
              </a:rPr>
              <a:t>Music</a:t>
            </a:r>
            <a:endParaRPr lang="en-US" sz="2000" b="0" i="0" u="none" strike="noStrike">
              <a:solidFill>
                <a:srgbClr val="102649"/>
              </a:solidFill>
              <a:effectLst/>
            </a:endParaRPr>
          </a:p>
          <a:p>
            <a:pPr lvl="1" fontAlgn="base">
              <a:spcBef>
                <a:spcPts val="1000"/>
              </a:spcBef>
            </a:pPr>
            <a:r>
              <a:rPr lang="en-US" sz="2000">
                <a:hlinkClick r:id="rId6"/>
              </a:rPr>
              <a:t>Theatre</a:t>
            </a:r>
            <a:endParaRPr lang="en-US" sz="2000"/>
          </a:p>
          <a:p>
            <a:pPr lvl="1" fontAlgn="base">
              <a:spcBef>
                <a:spcPts val="1000"/>
              </a:spcBef>
            </a:pPr>
            <a:r>
              <a:rPr lang="en-US" sz="2000" b="0" i="0" u="none" strike="noStrike">
                <a:solidFill>
                  <a:srgbClr val="102649"/>
                </a:solidFill>
                <a:effectLst/>
                <a:hlinkClick r:id="rId7"/>
              </a:rPr>
              <a:t>Visual Arts</a:t>
            </a:r>
            <a:endParaRPr lang="en-US" sz="2000" b="0" i="0" u="none" strike="noStrike">
              <a:solidFill>
                <a:srgbClr val="102649"/>
              </a:solidFill>
              <a:effectLst/>
            </a:endParaRPr>
          </a:p>
        </p:txBody>
      </p:sp>
      <p:pic>
        <p:nvPicPr>
          <p:cNvPr id="8" name="Picture 2">
            <a:extLst>
              <a:ext uri="{FF2B5EF4-FFF2-40B4-BE49-F238E27FC236}">
                <a16:creationId xmlns:a16="http://schemas.microsoft.com/office/drawing/2014/main" id="{0E7DCB9A-1997-DCD3-2826-5CDA591AB73A}"/>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363" y="207749"/>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895527A-86FA-74C4-8EE6-F33BBAF6BB49}"/>
              </a:ext>
              <a:ext uri="{C183D7F6-B498-43B3-948B-1728B52AA6E4}">
                <adec:decorative xmlns:adec="http://schemas.microsoft.com/office/drawing/2017/decorative" val="1"/>
              </a:ext>
            </a:extLst>
          </p:cNvPr>
          <p:cNvSpPr txBox="1"/>
          <p:nvPr/>
        </p:nvSpPr>
        <p:spPr>
          <a:xfrm>
            <a:off x="8455843" y="292234"/>
            <a:ext cx="904973" cy="338554"/>
          </a:xfrm>
          <a:prstGeom prst="rect">
            <a:avLst/>
          </a:prstGeom>
          <a:noFill/>
        </p:spPr>
        <p:txBody>
          <a:bodyPr wrap="square" rtlCol="0">
            <a:spAutoFit/>
          </a:bodyPr>
          <a:lstStyle/>
          <a:p>
            <a:r>
              <a:rPr lang="en-US" sz="1600" b="1">
                <a:solidFill>
                  <a:schemeClr val="bg1"/>
                </a:solidFill>
              </a:rPr>
              <a:t>Creating</a:t>
            </a:r>
          </a:p>
        </p:txBody>
      </p:sp>
      <p:sp>
        <p:nvSpPr>
          <p:cNvPr id="10" name="TextBox 9">
            <a:extLst>
              <a:ext uri="{FF2B5EF4-FFF2-40B4-BE49-F238E27FC236}">
                <a16:creationId xmlns:a16="http://schemas.microsoft.com/office/drawing/2014/main" id="{A5330A0D-3677-B579-AB34-0160C217A0EC}"/>
              </a:ext>
              <a:ext uri="{C183D7F6-B498-43B3-948B-1728B52AA6E4}">
                <adec:decorative xmlns:adec="http://schemas.microsoft.com/office/drawing/2017/decorative" val="1"/>
              </a:ext>
            </a:extLst>
          </p:cNvPr>
          <p:cNvSpPr txBox="1"/>
          <p:nvPr/>
        </p:nvSpPr>
        <p:spPr>
          <a:xfrm rot="6537699">
            <a:off x="9124983" y="1718229"/>
            <a:ext cx="1468193" cy="338554"/>
          </a:xfrm>
          <a:prstGeom prst="rect">
            <a:avLst/>
          </a:prstGeom>
          <a:noFill/>
        </p:spPr>
        <p:txBody>
          <a:bodyPr wrap="square" rtlCol="0">
            <a:spAutoFit/>
          </a:bodyPr>
          <a:lstStyle/>
          <a:p>
            <a:r>
              <a:rPr lang="en-US" sz="1600" b="1">
                <a:solidFill>
                  <a:schemeClr val="bg1"/>
                </a:solidFill>
              </a:rPr>
              <a:t>Performing</a:t>
            </a:r>
          </a:p>
        </p:txBody>
      </p:sp>
      <p:sp>
        <p:nvSpPr>
          <p:cNvPr id="11" name="TextBox 10">
            <a:extLst>
              <a:ext uri="{FF2B5EF4-FFF2-40B4-BE49-F238E27FC236}">
                <a16:creationId xmlns:a16="http://schemas.microsoft.com/office/drawing/2014/main" id="{91851750-EA08-8F28-0216-595448698117}"/>
              </a:ext>
              <a:ext uri="{C183D7F6-B498-43B3-948B-1728B52AA6E4}">
                <adec:decorative xmlns:adec="http://schemas.microsoft.com/office/drawing/2017/decorative" val="1"/>
              </a:ext>
            </a:extLst>
          </p:cNvPr>
          <p:cNvSpPr txBox="1"/>
          <p:nvPr/>
        </p:nvSpPr>
        <p:spPr>
          <a:xfrm rot="13625712">
            <a:off x="7550480" y="1770373"/>
            <a:ext cx="1468193" cy="338554"/>
          </a:xfrm>
          <a:prstGeom prst="rect">
            <a:avLst/>
          </a:prstGeom>
          <a:noFill/>
        </p:spPr>
        <p:txBody>
          <a:bodyPr wrap="square" rtlCol="0">
            <a:spAutoFit/>
          </a:bodyPr>
          <a:lstStyle/>
          <a:p>
            <a:r>
              <a:rPr lang="en-US" sz="1600" b="1">
                <a:solidFill>
                  <a:schemeClr val="bg1"/>
                </a:solidFill>
              </a:rPr>
              <a:t>Responding</a:t>
            </a:r>
          </a:p>
        </p:txBody>
      </p:sp>
      <p:sp>
        <p:nvSpPr>
          <p:cNvPr id="12" name="TextBox 11">
            <a:extLst>
              <a:ext uri="{FF2B5EF4-FFF2-40B4-BE49-F238E27FC236}">
                <a16:creationId xmlns:a16="http://schemas.microsoft.com/office/drawing/2014/main" id="{9F389444-781C-4950-0043-6B863EB58517}"/>
              </a:ext>
              <a:ext uri="{C183D7F6-B498-43B3-948B-1728B52AA6E4}">
                <adec:decorative xmlns:adec="http://schemas.microsoft.com/office/drawing/2017/decorative" val="1"/>
              </a:ext>
            </a:extLst>
          </p:cNvPr>
          <p:cNvSpPr txBox="1"/>
          <p:nvPr/>
        </p:nvSpPr>
        <p:spPr>
          <a:xfrm>
            <a:off x="8304460" y="1175757"/>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3" name="Picture 2">
            <a:extLst>
              <a:ext uri="{FF2B5EF4-FFF2-40B4-BE49-F238E27FC236}">
                <a16:creationId xmlns:a16="http://schemas.microsoft.com/office/drawing/2014/main" id="{8CB4F5A5-D91E-9C47-EBCA-16EDD339BC11}"/>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0012" y="2881460"/>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E5A3689-1EC8-88C1-532C-722C04B86524}"/>
              </a:ext>
              <a:ext uri="{C183D7F6-B498-43B3-948B-1728B52AA6E4}">
                <adec:decorative xmlns:adec="http://schemas.microsoft.com/office/drawing/2017/decorative" val="1"/>
              </a:ext>
            </a:extLst>
          </p:cNvPr>
          <p:cNvSpPr txBox="1"/>
          <p:nvPr/>
        </p:nvSpPr>
        <p:spPr>
          <a:xfrm>
            <a:off x="6736073" y="2992620"/>
            <a:ext cx="1468193" cy="338554"/>
          </a:xfrm>
          <a:prstGeom prst="rect">
            <a:avLst/>
          </a:prstGeom>
          <a:noFill/>
        </p:spPr>
        <p:txBody>
          <a:bodyPr wrap="square" rtlCol="0">
            <a:spAutoFit/>
          </a:bodyPr>
          <a:lstStyle/>
          <a:p>
            <a:r>
              <a:rPr lang="en-US" sz="1600" b="1">
                <a:solidFill>
                  <a:schemeClr val="bg1"/>
                </a:solidFill>
              </a:rPr>
              <a:t>Performing</a:t>
            </a:r>
          </a:p>
        </p:txBody>
      </p:sp>
      <p:sp>
        <p:nvSpPr>
          <p:cNvPr id="15" name="TextBox 14">
            <a:extLst>
              <a:ext uri="{FF2B5EF4-FFF2-40B4-BE49-F238E27FC236}">
                <a16:creationId xmlns:a16="http://schemas.microsoft.com/office/drawing/2014/main" id="{B270AC34-27CA-7D5C-33F9-AE275D2F72FD}"/>
              </a:ext>
              <a:ext uri="{C183D7F6-B498-43B3-948B-1728B52AA6E4}">
                <adec:decorative xmlns:adec="http://schemas.microsoft.com/office/drawing/2017/decorative" val="1"/>
              </a:ext>
            </a:extLst>
          </p:cNvPr>
          <p:cNvSpPr txBox="1"/>
          <p:nvPr/>
        </p:nvSpPr>
        <p:spPr>
          <a:xfrm rot="6144115">
            <a:off x="7829764" y="4186947"/>
            <a:ext cx="904973" cy="338554"/>
          </a:xfrm>
          <a:prstGeom prst="rect">
            <a:avLst/>
          </a:prstGeom>
          <a:noFill/>
        </p:spPr>
        <p:txBody>
          <a:bodyPr wrap="square" rtlCol="0">
            <a:spAutoFit/>
          </a:bodyPr>
          <a:lstStyle/>
          <a:p>
            <a:r>
              <a:rPr lang="en-US" sz="1600" b="1">
                <a:solidFill>
                  <a:schemeClr val="bg1"/>
                </a:solidFill>
              </a:rPr>
              <a:t>Creating</a:t>
            </a:r>
          </a:p>
        </p:txBody>
      </p:sp>
      <p:sp>
        <p:nvSpPr>
          <p:cNvPr id="16" name="TextBox 15">
            <a:extLst>
              <a:ext uri="{FF2B5EF4-FFF2-40B4-BE49-F238E27FC236}">
                <a16:creationId xmlns:a16="http://schemas.microsoft.com/office/drawing/2014/main" id="{489A8A67-D873-4EF4-2FB9-1F1C161F1C52}"/>
              </a:ext>
              <a:ext uri="{C183D7F6-B498-43B3-948B-1728B52AA6E4}">
                <adec:decorative xmlns:adec="http://schemas.microsoft.com/office/drawing/2017/decorative" val="1"/>
              </a:ext>
            </a:extLst>
          </p:cNvPr>
          <p:cNvSpPr txBox="1"/>
          <p:nvPr/>
        </p:nvSpPr>
        <p:spPr>
          <a:xfrm rot="13625712">
            <a:off x="5904848" y="4406098"/>
            <a:ext cx="1468193" cy="338554"/>
          </a:xfrm>
          <a:prstGeom prst="rect">
            <a:avLst/>
          </a:prstGeom>
          <a:noFill/>
        </p:spPr>
        <p:txBody>
          <a:bodyPr wrap="square" rtlCol="0">
            <a:spAutoFit/>
          </a:bodyPr>
          <a:lstStyle/>
          <a:p>
            <a:r>
              <a:rPr lang="en-US" sz="1600" b="1">
                <a:solidFill>
                  <a:schemeClr val="bg1"/>
                </a:solidFill>
              </a:rPr>
              <a:t>Responding</a:t>
            </a:r>
          </a:p>
        </p:txBody>
      </p:sp>
      <p:sp>
        <p:nvSpPr>
          <p:cNvPr id="17" name="TextBox 16">
            <a:extLst>
              <a:ext uri="{FF2B5EF4-FFF2-40B4-BE49-F238E27FC236}">
                <a16:creationId xmlns:a16="http://schemas.microsoft.com/office/drawing/2014/main" id="{4A786A73-B598-2127-6EC5-1C07344FC337}"/>
              </a:ext>
              <a:ext uri="{C183D7F6-B498-43B3-948B-1728B52AA6E4}">
                <adec:decorative xmlns:adec="http://schemas.microsoft.com/office/drawing/2017/decorative" val="1"/>
              </a:ext>
            </a:extLst>
          </p:cNvPr>
          <p:cNvSpPr txBox="1"/>
          <p:nvPr/>
        </p:nvSpPr>
        <p:spPr>
          <a:xfrm>
            <a:off x="6714453" y="3811463"/>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32" name="Picture 2">
            <a:extLst>
              <a:ext uri="{FF2B5EF4-FFF2-40B4-BE49-F238E27FC236}">
                <a16:creationId xmlns:a16="http://schemas.microsoft.com/office/drawing/2014/main" id="{CBEF39BA-3995-D478-1137-FE6210F785E5}"/>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3162" y="2824898"/>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CF9D5D-E822-5B5B-2FDE-61C3A43B3116}"/>
              </a:ext>
              <a:ext uri="{C183D7F6-B498-43B3-948B-1728B52AA6E4}">
                <adec:decorative xmlns:adec="http://schemas.microsoft.com/office/drawing/2017/decorative" val="1"/>
              </a:ext>
            </a:extLst>
          </p:cNvPr>
          <p:cNvSpPr txBox="1"/>
          <p:nvPr/>
        </p:nvSpPr>
        <p:spPr>
          <a:xfrm>
            <a:off x="9949894" y="2936156"/>
            <a:ext cx="1468193" cy="338554"/>
          </a:xfrm>
          <a:prstGeom prst="rect">
            <a:avLst/>
          </a:prstGeom>
          <a:noFill/>
        </p:spPr>
        <p:txBody>
          <a:bodyPr wrap="square" rtlCol="0">
            <a:spAutoFit/>
          </a:bodyPr>
          <a:lstStyle/>
          <a:p>
            <a:r>
              <a:rPr lang="en-US" sz="1600" b="1">
                <a:solidFill>
                  <a:schemeClr val="bg1"/>
                </a:solidFill>
              </a:rPr>
              <a:t>Responding</a:t>
            </a:r>
          </a:p>
        </p:txBody>
      </p:sp>
      <p:sp>
        <p:nvSpPr>
          <p:cNvPr id="34" name="TextBox 33">
            <a:extLst>
              <a:ext uri="{FF2B5EF4-FFF2-40B4-BE49-F238E27FC236}">
                <a16:creationId xmlns:a16="http://schemas.microsoft.com/office/drawing/2014/main" id="{26284816-09B7-9133-2D16-FE22C9B55475}"/>
              </a:ext>
              <a:ext uri="{C183D7F6-B498-43B3-948B-1728B52AA6E4}">
                <adec:decorative xmlns:adec="http://schemas.microsoft.com/office/drawing/2017/decorative" val="1"/>
              </a:ext>
            </a:extLst>
          </p:cNvPr>
          <p:cNvSpPr txBox="1"/>
          <p:nvPr/>
        </p:nvSpPr>
        <p:spPr>
          <a:xfrm rot="6537699">
            <a:off x="10683991" y="4413313"/>
            <a:ext cx="1468193" cy="338554"/>
          </a:xfrm>
          <a:prstGeom prst="rect">
            <a:avLst/>
          </a:prstGeom>
          <a:noFill/>
        </p:spPr>
        <p:txBody>
          <a:bodyPr wrap="square" rtlCol="0">
            <a:spAutoFit/>
          </a:bodyPr>
          <a:lstStyle/>
          <a:p>
            <a:r>
              <a:rPr lang="en-US" sz="1600" b="1">
                <a:solidFill>
                  <a:schemeClr val="bg1"/>
                </a:solidFill>
              </a:rPr>
              <a:t>Performing</a:t>
            </a:r>
          </a:p>
        </p:txBody>
      </p:sp>
      <p:sp>
        <p:nvSpPr>
          <p:cNvPr id="35" name="TextBox 34">
            <a:extLst>
              <a:ext uri="{FF2B5EF4-FFF2-40B4-BE49-F238E27FC236}">
                <a16:creationId xmlns:a16="http://schemas.microsoft.com/office/drawing/2014/main" id="{265E0349-36B9-D85F-CF39-A93EC5269480}"/>
              </a:ext>
              <a:ext uri="{C183D7F6-B498-43B3-948B-1728B52AA6E4}">
                <adec:decorative xmlns:adec="http://schemas.microsoft.com/office/drawing/2017/decorative" val="1"/>
              </a:ext>
            </a:extLst>
          </p:cNvPr>
          <p:cNvSpPr txBox="1"/>
          <p:nvPr/>
        </p:nvSpPr>
        <p:spPr>
          <a:xfrm rot="13993825">
            <a:off x="9413467" y="4451025"/>
            <a:ext cx="904973" cy="338554"/>
          </a:xfrm>
          <a:prstGeom prst="rect">
            <a:avLst/>
          </a:prstGeom>
          <a:noFill/>
        </p:spPr>
        <p:txBody>
          <a:bodyPr wrap="square" rtlCol="0">
            <a:spAutoFit/>
          </a:bodyPr>
          <a:lstStyle/>
          <a:p>
            <a:r>
              <a:rPr lang="en-US" sz="1600" b="1">
                <a:solidFill>
                  <a:schemeClr val="bg1"/>
                </a:solidFill>
              </a:rPr>
              <a:t>Creating</a:t>
            </a:r>
          </a:p>
        </p:txBody>
      </p:sp>
      <p:sp>
        <p:nvSpPr>
          <p:cNvPr id="36" name="TextBox 35">
            <a:extLst>
              <a:ext uri="{FF2B5EF4-FFF2-40B4-BE49-F238E27FC236}">
                <a16:creationId xmlns:a16="http://schemas.microsoft.com/office/drawing/2014/main" id="{081EE62A-CBBF-8408-B280-73CCB75074FA}"/>
              </a:ext>
              <a:ext uri="{C183D7F6-B498-43B3-948B-1728B52AA6E4}">
                <adec:decorative xmlns:adec="http://schemas.microsoft.com/office/drawing/2017/decorative" val="1"/>
              </a:ext>
            </a:extLst>
          </p:cNvPr>
          <p:cNvSpPr txBox="1"/>
          <p:nvPr/>
        </p:nvSpPr>
        <p:spPr>
          <a:xfrm>
            <a:off x="9923090" y="3882389"/>
            <a:ext cx="1511432" cy="369332"/>
          </a:xfrm>
          <a:prstGeom prst="rect">
            <a:avLst/>
          </a:prstGeom>
          <a:noFill/>
        </p:spPr>
        <p:txBody>
          <a:bodyPr wrap="square" rtlCol="0">
            <a:spAutoFit/>
          </a:bodyPr>
          <a:lstStyle/>
          <a:p>
            <a:pPr algn="ctr"/>
            <a:r>
              <a:rPr lang="en-US" b="1">
                <a:solidFill>
                  <a:srgbClr val="0070C0"/>
                </a:solidFill>
              </a:rPr>
              <a:t>Connecting</a:t>
            </a:r>
          </a:p>
        </p:txBody>
      </p:sp>
      <p:sp>
        <p:nvSpPr>
          <p:cNvPr id="6" name="TextBox 5">
            <a:extLst>
              <a:ext uri="{FF2B5EF4-FFF2-40B4-BE49-F238E27FC236}">
                <a16:creationId xmlns:a16="http://schemas.microsoft.com/office/drawing/2014/main" id="{7F8893D1-3E0B-6F60-D1F1-09F457A5012F}"/>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7</a:t>
            </a:r>
          </a:p>
        </p:txBody>
      </p:sp>
      <p:pic>
        <p:nvPicPr>
          <p:cNvPr id="4" name="Picture 3">
            <a:extLst>
              <a:ext uri="{FF2B5EF4-FFF2-40B4-BE49-F238E27FC236}">
                <a16:creationId xmlns:a16="http://schemas.microsoft.com/office/drawing/2014/main" id="{ABBC0C0E-0D4B-561B-AB00-358804922CCD}"/>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AB56602-E39D-4426-924D-4CB47978B017}"/>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4270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 uri="{C183D7F6-B498-43B3-948B-1728B52AA6E4}">
                <adec:decorative xmlns:adec="http://schemas.microsoft.com/office/drawing/2017/decorative" val="1"/>
              </a:ext>
            </a:extLst>
          </p:cNvPr>
          <p:cNvSpPr>
            <a:spLocks noGrp="1"/>
          </p:cNvSpPr>
          <p:nvPr>
            <p:ph type="title" idx="4294967295"/>
          </p:nvPr>
        </p:nvSpPr>
        <p:spPr>
          <a:xfrm>
            <a:off x="592137" y="182562"/>
            <a:ext cx="9025199" cy="1320800"/>
          </a:xfrm>
          <a:prstGeom prst="rect">
            <a:avLst/>
          </a:prstGeom>
        </p:spPr>
        <p:txBody>
          <a:bodyPr/>
          <a:lstStyle/>
          <a:p>
            <a:r>
              <a:rPr lang="en-US"/>
              <a:t>Artistic Processes</a:t>
            </a:r>
            <a:br>
              <a:rPr lang="en-US"/>
            </a:br>
            <a:r>
              <a:rPr lang="en-US"/>
              <a:t>Reflect: Cyclical Nature</a:t>
            </a:r>
            <a:endParaRPr lang="en-US">
              <a:solidFill>
                <a:srgbClr val="506BA3"/>
              </a:solidFill>
            </a:endParaRPr>
          </a:p>
        </p:txBody>
      </p:sp>
      <p:sp>
        <p:nvSpPr>
          <p:cNvPr id="3" name="Text Placeholder 2">
            <a:extLst>
              <a:ext uri="{FF2B5EF4-FFF2-40B4-BE49-F238E27FC236}">
                <a16:creationId xmlns:a16="http://schemas.microsoft.com/office/drawing/2014/main" id="{B5BA342E-854F-C2B1-C5CA-C405EBFF5CD7}"/>
              </a:ext>
              <a:ext uri="{C183D7F6-B498-43B3-948B-1728B52AA6E4}">
                <adec:decorative xmlns:adec="http://schemas.microsoft.com/office/drawing/2017/decorative" val="1"/>
              </a:ext>
            </a:extLst>
          </p:cNvPr>
          <p:cNvSpPr>
            <a:spLocks noGrp="1"/>
          </p:cNvSpPr>
          <p:nvPr>
            <p:ph type="body" idx="4294967295"/>
          </p:nvPr>
        </p:nvSpPr>
        <p:spPr>
          <a:xfrm>
            <a:off x="309335" y="1773238"/>
            <a:ext cx="6257289" cy="3567047"/>
          </a:xfrm>
          <a:prstGeom prst="rect">
            <a:avLst/>
          </a:prstGeom>
        </p:spPr>
        <p:txBody>
          <a:bodyPr>
            <a:normAutofit fontScale="92500" lnSpcReduction="20000"/>
          </a:bodyPr>
          <a:lstStyle/>
          <a:p>
            <a:pPr rtl="0" fontAlgn="base">
              <a:spcBef>
                <a:spcPts val="1000"/>
              </a:spcBef>
              <a:spcAft>
                <a:spcPts val="0"/>
              </a:spcAft>
              <a:buFont typeface="Wingdings" panose="05000000000000000000" pitchFamily="2" charset="2"/>
              <a:buChar char="Ø"/>
            </a:pPr>
            <a:r>
              <a:rPr lang="en-US" sz="2400" b="0" i="0" u="none" strike="noStrike">
                <a:solidFill>
                  <a:schemeClr val="tx1"/>
                </a:solidFill>
                <a:effectLst/>
              </a:rPr>
              <a:t>Using one discipline of your choice </a:t>
            </a:r>
            <a:br>
              <a:rPr lang="en-US" sz="2400" b="0" i="0" u="none" strike="noStrike">
                <a:solidFill>
                  <a:schemeClr val="tx1"/>
                </a:solidFill>
                <a:effectLst/>
              </a:rPr>
            </a:br>
            <a:r>
              <a:rPr lang="en-US" sz="2400" b="0" i="0" u="none" strike="noStrike">
                <a:solidFill>
                  <a:schemeClr val="tx1"/>
                </a:solidFill>
                <a:effectLst/>
              </a:rPr>
              <a:t>(dance, media arts, music, theatre or visual arts), reflect on a cyclical lesson, unit or assignment</a:t>
            </a:r>
            <a:r>
              <a:rPr lang="en-US" sz="2400">
                <a:solidFill>
                  <a:schemeClr val="tx1"/>
                </a:solidFill>
              </a:rPr>
              <a:t> </a:t>
            </a:r>
            <a:r>
              <a:rPr lang="en-US" sz="2400" b="0" i="0" u="none" strike="noStrike">
                <a:solidFill>
                  <a:schemeClr val="tx1"/>
                </a:solidFill>
                <a:effectLst/>
              </a:rPr>
              <a:t>taught in your classroom:</a:t>
            </a:r>
            <a:br>
              <a:rPr lang="en-US" sz="2400" b="0" i="0" u="none" strike="noStrike">
                <a:solidFill>
                  <a:schemeClr val="tx1"/>
                </a:solidFill>
                <a:effectLst/>
              </a:rPr>
            </a:br>
            <a:endParaRPr lang="en-US" sz="2400" b="0" i="0" u="none" strike="noStrike">
              <a:solidFill>
                <a:schemeClr val="tx1"/>
              </a:solidFill>
              <a:effectLst/>
            </a:endParaRPr>
          </a:p>
          <a:p>
            <a:pPr marL="914400" lvl="1" indent="-457200" fontAlgn="base">
              <a:spcBef>
                <a:spcPts val="1000"/>
              </a:spcBef>
              <a:buFont typeface="+mj-lt"/>
              <a:buAutoNum type="arabicPeriod"/>
            </a:pPr>
            <a:r>
              <a:rPr lang="en-US" sz="2100">
                <a:solidFill>
                  <a:schemeClr val="tx1"/>
                </a:solidFill>
              </a:rPr>
              <a:t>After outlining the artistic process cycle of "creating, performing, responding and connecting“, explain why this process cycle </a:t>
            </a:r>
            <a:br>
              <a:rPr lang="en-US" sz="2100">
                <a:solidFill>
                  <a:schemeClr val="tx1"/>
                </a:solidFill>
              </a:rPr>
            </a:br>
            <a:r>
              <a:rPr lang="en-US" sz="2100">
                <a:solidFill>
                  <a:schemeClr val="tx1"/>
                </a:solidFill>
              </a:rPr>
              <a:t>is most appropriate.</a:t>
            </a:r>
          </a:p>
          <a:p>
            <a:pPr marL="914400" lvl="1" indent="-457200" fontAlgn="base">
              <a:spcBef>
                <a:spcPts val="1000"/>
              </a:spcBef>
              <a:buFont typeface="+mj-lt"/>
              <a:buAutoNum type="arabicPeriod"/>
            </a:pPr>
            <a:r>
              <a:rPr lang="en-US" sz="2100">
                <a:solidFill>
                  <a:schemeClr val="tx1"/>
                </a:solidFill>
              </a:rPr>
              <a:t>What possible </a:t>
            </a:r>
            <a:r>
              <a:rPr lang="en-US" sz="2000" b="0" i="0" u="none" strike="noStrike">
                <a:solidFill>
                  <a:schemeClr val="tx1"/>
                </a:solidFill>
                <a:effectLst/>
              </a:rPr>
              <a:t>revisions could be made to </a:t>
            </a:r>
            <a:br>
              <a:rPr lang="en-US" sz="2000" b="0" i="0" u="none" strike="noStrike">
                <a:solidFill>
                  <a:schemeClr val="tx1"/>
                </a:solidFill>
                <a:effectLst/>
              </a:rPr>
            </a:br>
            <a:r>
              <a:rPr lang="en-US" sz="2000" b="0" i="0" u="none" strike="noStrike">
                <a:solidFill>
                  <a:schemeClr val="tx1"/>
                </a:solidFill>
                <a:effectLst/>
              </a:rPr>
              <a:t>the lesson, unit or assignment to </a:t>
            </a:r>
            <a:r>
              <a:rPr lang="en-US" sz="2000">
                <a:solidFill>
                  <a:schemeClr val="tx1"/>
                </a:solidFill>
              </a:rPr>
              <a:t>approach </a:t>
            </a:r>
            <a:br>
              <a:rPr lang="en-US" sz="2000">
                <a:solidFill>
                  <a:schemeClr val="tx1"/>
                </a:solidFill>
              </a:rPr>
            </a:br>
            <a:r>
              <a:rPr lang="en-US" sz="2000">
                <a:solidFill>
                  <a:schemeClr val="tx1"/>
                </a:solidFill>
              </a:rPr>
              <a:t>the artistic process cycle of </a:t>
            </a:r>
            <a:r>
              <a:rPr lang="en-US" sz="2000" b="0" i="0" u="none" strike="noStrike">
                <a:solidFill>
                  <a:schemeClr val="tx1"/>
                </a:solidFill>
                <a:effectLst/>
              </a:rPr>
              <a:t>“creating, </a:t>
            </a:r>
            <a:br>
              <a:rPr lang="en-US" sz="2000" b="0" i="0" u="none" strike="noStrike">
                <a:solidFill>
                  <a:schemeClr val="tx1"/>
                </a:solidFill>
                <a:effectLst/>
              </a:rPr>
            </a:br>
            <a:r>
              <a:rPr lang="en-US" sz="2000" b="0" i="0" u="none" strike="noStrike">
                <a:solidFill>
                  <a:schemeClr val="tx1"/>
                </a:solidFill>
                <a:effectLst/>
              </a:rPr>
              <a:t>performing, responding and connecting” </a:t>
            </a:r>
            <a:br>
              <a:rPr lang="en-US" sz="2000" b="0" i="0" u="none" strike="noStrike">
                <a:solidFill>
                  <a:schemeClr val="tx1"/>
                </a:solidFill>
                <a:effectLst/>
              </a:rPr>
            </a:br>
            <a:r>
              <a:rPr lang="en-US" sz="2000">
                <a:solidFill>
                  <a:schemeClr val="tx1"/>
                </a:solidFill>
              </a:rPr>
              <a:t>in a different or more innovative way?</a:t>
            </a:r>
            <a:endParaRPr lang="en-US" sz="2000" b="0" i="0" u="none" strike="noStrike">
              <a:solidFill>
                <a:schemeClr val="tx1"/>
              </a:solidFill>
              <a:effectLst/>
            </a:endParaRPr>
          </a:p>
        </p:txBody>
      </p:sp>
      <p:pic>
        <p:nvPicPr>
          <p:cNvPr id="2050" name="Picture 2">
            <a:extLst>
              <a:ext uri="{FF2B5EF4-FFF2-40B4-BE49-F238E27FC236}">
                <a16:creationId xmlns:a16="http://schemas.microsoft.com/office/drawing/2014/main" id="{3FB2B06E-3CE8-1BE2-8859-DF1BC5CC657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363" y="207749"/>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4917B31-872C-AD04-72ED-7A2C1BC1A9A8}"/>
              </a:ext>
              <a:ext uri="{C183D7F6-B498-43B3-948B-1728B52AA6E4}">
                <adec:decorative xmlns:adec="http://schemas.microsoft.com/office/drawing/2017/decorative" val="1"/>
              </a:ext>
            </a:extLst>
          </p:cNvPr>
          <p:cNvSpPr txBox="1"/>
          <p:nvPr/>
        </p:nvSpPr>
        <p:spPr>
          <a:xfrm>
            <a:off x="8455843" y="292234"/>
            <a:ext cx="904973" cy="338554"/>
          </a:xfrm>
          <a:prstGeom prst="rect">
            <a:avLst/>
          </a:prstGeom>
          <a:noFill/>
        </p:spPr>
        <p:txBody>
          <a:bodyPr wrap="square" rtlCol="0">
            <a:spAutoFit/>
          </a:bodyPr>
          <a:lstStyle/>
          <a:p>
            <a:r>
              <a:rPr lang="en-US" sz="1600" b="1">
                <a:solidFill>
                  <a:schemeClr val="bg1"/>
                </a:solidFill>
              </a:rPr>
              <a:t>Creating</a:t>
            </a:r>
          </a:p>
        </p:txBody>
      </p:sp>
      <p:sp>
        <p:nvSpPr>
          <p:cNvPr id="23" name="TextBox 22">
            <a:extLst>
              <a:ext uri="{FF2B5EF4-FFF2-40B4-BE49-F238E27FC236}">
                <a16:creationId xmlns:a16="http://schemas.microsoft.com/office/drawing/2014/main" id="{1742E561-7AFC-F063-F624-ADA2568A754E}"/>
              </a:ext>
              <a:ext uri="{C183D7F6-B498-43B3-948B-1728B52AA6E4}">
                <adec:decorative xmlns:adec="http://schemas.microsoft.com/office/drawing/2017/decorative" val="1"/>
              </a:ext>
            </a:extLst>
          </p:cNvPr>
          <p:cNvSpPr txBox="1"/>
          <p:nvPr/>
        </p:nvSpPr>
        <p:spPr>
          <a:xfrm rot="6537699">
            <a:off x="9124983" y="1718229"/>
            <a:ext cx="1468193" cy="338554"/>
          </a:xfrm>
          <a:prstGeom prst="rect">
            <a:avLst/>
          </a:prstGeom>
          <a:noFill/>
        </p:spPr>
        <p:txBody>
          <a:bodyPr wrap="square" rtlCol="0">
            <a:spAutoFit/>
          </a:bodyPr>
          <a:lstStyle/>
          <a:p>
            <a:r>
              <a:rPr lang="en-US" sz="1600" b="1">
                <a:solidFill>
                  <a:schemeClr val="bg1"/>
                </a:solidFill>
              </a:rPr>
              <a:t>Performing</a:t>
            </a:r>
          </a:p>
        </p:txBody>
      </p:sp>
      <p:sp>
        <p:nvSpPr>
          <p:cNvPr id="26" name="TextBox 25">
            <a:extLst>
              <a:ext uri="{FF2B5EF4-FFF2-40B4-BE49-F238E27FC236}">
                <a16:creationId xmlns:a16="http://schemas.microsoft.com/office/drawing/2014/main" id="{0E05841B-8AEF-6ED2-A23D-B8E106EE1B61}"/>
              </a:ext>
              <a:ext uri="{C183D7F6-B498-43B3-948B-1728B52AA6E4}">
                <adec:decorative xmlns:adec="http://schemas.microsoft.com/office/drawing/2017/decorative" val="1"/>
              </a:ext>
            </a:extLst>
          </p:cNvPr>
          <p:cNvSpPr txBox="1"/>
          <p:nvPr/>
        </p:nvSpPr>
        <p:spPr>
          <a:xfrm rot="13625712">
            <a:off x="7550480" y="1770373"/>
            <a:ext cx="1468193" cy="338554"/>
          </a:xfrm>
          <a:prstGeom prst="rect">
            <a:avLst/>
          </a:prstGeom>
          <a:noFill/>
        </p:spPr>
        <p:txBody>
          <a:bodyPr wrap="square" rtlCol="0">
            <a:spAutoFit/>
          </a:bodyPr>
          <a:lstStyle/>
          <a:p>
            <a:r>
              <a:rPr lang="en-US" sz="1600" b="1">
                <a:solidFill>
                  <a:schemeClr val="bg1"/>
                </a:solidFill>
              </a:rPr>
              <a:t>Responding</a:t>
            </a:r>
          </a:p>
        </p:txBody>
      </p:sp>
      <p:sp>
        <p:nvSpPr>
          <p:cNvPr id="29" name="TextBox 28">
            <a:extLst>
              <a:ext uri="{FF2B5EF4-FFF2-40B4-BE49-F238E27FC236}">
                <a16:creationId xmlns:a16="http://schemas.microsoft.com/office/drawing/2014/main" id="{933A8458-2606-409D-6E5A-32CD95F3399C}"/>
              </a:ext>
              <a:ext uri="{C183D7F6-B498-43B3-948B-1728B52AA6E4}">
                <adec:decorative xmlns:adec="http://schemas.microsoft.com/office/drawing/2017/decorative" val="1"/>
              </a:ext>
            </a:extLst>
          </p:cNvPr>
          <p:cNvSpPr txBox="1"/>
          <p:nvPr/>
        </p:nvSpPr>
        <p:spPr>
          <a:xfrm>
            <a:off x="8304460" y="1175757"/>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8" name="Picture 2">
            <a:extLst>
              <a:ext uri="{FF2B5EF4-FFF2-40B4-BE49-F238E27FC236}">
                <a16:creationId xmlns:a16="http://schemas.microsoft.com/office/drawing/2014/main" id="{B6F82690-213A-43D7-0966-41E02DBBF22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920" y="2881460"/>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DAF1B4E-40A6-4669-1C6E-567B150D2181}"/>
              </a:ext>
              <a:ext uri="{C183D7F6-B498-43B3-948B-1728B52AA6E4}">
                <adec:decorative xmlns:adec="http://schemas.microsoft.com/office/drawing/2017/decorative" val="1"/>
              </a:ext>
            </a:extLst>
          </p:cNvPr>
          <p:cNvSpPr txBox="1"/>
          <p:nvPr/>
        </p:nvSpPr>
        <p:spPr>
          <a:xfrm>
            <a:off x="6750981" y="2992620"/>
            <a:ext cx="1468193" cy="338554"/>
          </a:xfrm>
          <a:prstGeom prst="rect">
            <a:avLst/>
          </a:prstGeom>
          <a:noFill/>
        </p:spPr>
        <p:txBody>
          <a:bodyPr wrap="square" rtlCol="0">
            <a:spAutoFit/>
          </a:bodyPr>
          <a:lstStyle/>
          <a:p>
            <a:r>
              <a:rPr lang="en-US" sz="1600" b="1">
                <a:solidFill>
                  <a:schemeClr val="bg1"/>
                </a:solidFill>
              </a:rPr>
              <a:t>Performing</a:t>
            </a:r>
          </a:p>
        </p:txBody>
      </p:sp>
      <p:sp>
        <p:nvSpPr>
          <p:cNvPr id="21" name="TextBox 20">
            <a:extLst>
              <a:ext uri="{FF2B5EF4-FFF2-40B4-BE49-F238E27FC236}">
                <a16:creationId xmlns:a16="http://schemas.microsoft.com/office/drawing/2014/main" id="{6ABD8F66-3AC3-4DC8-90C2-C1BF08A99469}"/>
              </a:ext>
              <a:ext uri="{C183D7F6-B498-43B3-948B-1728B52AA6E4}">
                <adec:decorative xmlns:adec="http://schemas.microsoft.com/office/drawing/2017/decorative" val="1"/>
              </a:ext>
            </a:extLst>
          </p:cNvPr>
          <p:cNvSpPr txBox="1"/>
          <p:nvPr/>
        </p:nvSpPr>
        <p:spPr>
          <a:xfrm rot="6144115">
            <a:off x="7844672" y="4186947"/>
            <a:ext cx="904973" cy="338554"/>
          </a:xfrm>
          <a:prstGeom prst="rect">
            <a:avLst/>
          </a:prstGeom>
          <a:noFill/>
        </p:spPr>
        <p:txBody>
          <a:bodyPr wrap="square" rtlCol="0">
            <a:spAutoFit/>
          </a:bodyPr>
          <a:lstStyle/>
          <a:p>
            <a:r>
              <a:rPr lang="en-US" sz="1600" b="1">
                <a:solidFill>
                  <a:schemeClr val="bg1"/>
                </a:solidFill>
              </a:rPr>
              <a:t>Creating</a:t>
            </a:r>
          </a:p>
        </p:txBody>
      </p:sp>
      <p:sp>
        <p:nvSpPr>
          <p:cNvPr id="27" name="TextBox 26">
            <a:extLst>
              <a:ext uri="{FF2B5EF4-FFF2-40B4-BE49-F238E27FC236}">
                <a16:creationId xmlns:a16="http://schemas.microsoft.com/office/drawing/2014/main" id="{2F1FB6E1-5703-36E8-6A77-DC3E890A8B73}"/>
              </a:ext>
              <a:ext uri="{C183D7F6-B498-43B3-948B-1728B52AA6E4}">
                <adec:decorative xmlns:adec="http://schemas.microsoft.com/office/drawing/2017/decorative" val="1"/>
              </a:ext>
            </a:extLst>
          </p:cNvPr>
          <p:cNvSpPr txBox="1"/>
          <p:nvPr/>
        </p:nvSpPr>
        <p:spPr>
          <a:xfrm rot="13625712">
            <a:off x="5919756" y="4406098"/>
            <a:ext cx="1468193" cy="338554"/>
          </a:xfrm>
          <a:prstGeom prst="rect">
            <a:avLst/>
          </a:prstGeom>
          <a:noFill/>
        </p:spPr>
        <p:txBody>
          <a:bodyPr wrap="square" rtlCol="0">
            <a:spAutoFit/>
          </a:bodyPr>
          <a:lstStyle/>
          <a:p>
            <a:r>
              <a:rPr lang="en-US" sz="1600" b="1">
                <a:solidFill>
                  <a:schemeClr val="bg1"/>
                </a:solidFill>
              </a:rPr>
              <a:t>Responding</a:t>
            </a:r>
          </a:p>
        </p:txBody>
      </p:sp>
      <p:sp>
        <p:nvSpPr>
          <p:cNvPr id="30" name="TextBox 29">
            <a:extLst>
              <a:ext uri="{FF2B5EF4-FFF2-40B4-BE49-F238E27FC236}">
                <a16:creationId xmlns:a16="http://schemas.microsoft.com/office/drawing/2014/main" id="{95346C01-AD2F-6DCF-BA28-486E44E6E9E3}"/>
              </a:ext>
              <a:ext uri="{C183D7F6-B498-43B3-948B-1728B52AA6E4}">
                <adec:decorative xmlns:adec="http://schemas.microsoft.com/office/drawing/2017/decorative" val="1"/>
              </a:ext>
            </a:extLst>
          </p:cNvPr>
          <p:cNvSpPr txBox="1"/>
          <p:nvPr/>
        </p:nvSpPr>
        <p:spPr>
          <a:xfrm>
            <a:off x="6729361" y="3811463"/>
            <a:ext cx="1511432" cy="369332"/>
          </a:xfrm>
          <a:prstGeom prst="rect">
            <a:avLst/>
          </a:prstGeom>
          <a:noFill/>
        </p:spPr>
        <p:txBody>
          <a:bodyPr wrap="square" rtlCol="0">
            <a:spAutoFit/>
          </a:bodyPr>
          <a:lstStyle/>
          <a:p>
            <a:pPr algn="ctr"/>
            <a:r>
              <a:rPr lang="en-US" b="1">
                <a:solidFill>
                  <a:srgbClr val="0070C0"/>
                </a:solidFill>
              </a:rPr>
              <a:t>Connecting</a:t>
            </a:r>
          </a:p>
        </p:txBody>
      </p:sp>
      <p:pic>
        <p:nvPicPr>
          <p:cNvPr id="19" name="Picture 2">
            <a:extLst>
              <a:ext uri="{FF2B5EF4-FFF2-40B4-BE49-F238E27FC236}">
                <a16:creationId xmlns:a16="http://schemas.microsoft.com/office/drawing/2014/main" id="{CAAE93C8-183A-C2CE-DB08-D8AFB632C92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8070" y="2824898"/>
            <a:ext cx="2573550" cy="240383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87E948-479E-DC8C-99EA-A4ED538A3A82}"/>
              </a:ext>
              <a:ext uri="{C183D7F6-B498-43B3-948B-1728B52AA6E4}">
                <adec:decorative xmlns:adec="http://schemas.microsoft.com/office/drawing/2017/decorative" val="1"/>
              </a:ext>
            </a:extLst>
          </p:cNvPr>
          <p:cNvSpPr txBox="1"/>
          <p:nvPr/>
        </p:nvSpPr>
        <p:spPr>
          <a:xfrm>
            <a:off x="9964802" y="2936156"/>
            <a:ext cx="1468193" cy="338554"/>
          </a:xfrm>
          <a:prstGeom prst="rect">
            <a:avLst/>
          </a:prstGeom>
          <a:noFill/>
        </p:spPr>
        <p:txBody>
          <a:bodyPr wrap="square" rtlCol="0">
            <a:spAutoFit/>
          </a:bodyPr>
          <a:lstStyle/>
          <a:p>
            <a:r>
              <a:rPr lang="en-US" sz="1600" b="1">
                <a:solidFill>
                  <a:schemeClr val="bg1"/>
                </a:solidFill>
              </a:rPr>
              <a:t>Responding</a:t>
            </a:r>
          </a:p>
        </p:txBody>
      </p:sp>
      <p:sp>
        <p:nvSpPr>
          <p:cNvPr id="25" name="TextBox 24">
            <a:extLst>
              <a:ext uri="{FF2B5EF4-FFF2-40B4-BE49-F238E27FC236}">
                <a16:creationId xmlns:a16="http://schemas.microsoft.com/office/drawing/2014/main" id="{5683D4C1-44B9-E1E4-B200-5DB0E536C871}"/>
              </a:ext>
              <a:ext uri="{C183D7F6-B498-43B3-948B-1728B52AA6E4}">
                <adec:decorative xmlns:adec="http://schemas.microsoft.com/office/drawing/2017/decorative" val="1"/>
              </a:ext>
            </a:extLst>
          </p:cNvPr>
          <p:cNvSpPr txBox="1"/>
          <p:nvPr/>
        </p:nvSpPr>
        <p:spPr>
          <a:xfrm rot="6537699">
            <a:off x="10698899" y="4413313"/>
            <a:ext cx="1468193" cy="338554"/>
          </a:xfrm>
          <a:prstGeom prst="rect">
            <a:avLst/>
          </a:prstGeom>
          <a:noFill/>
        </p:spPr>
        <p:txBody>
          <a:bodyPr wrap="square" rtlCol="0">
            <a:spAutoFit/>
          </a:bodyPr>
          <a:lstStyle/>
          <a:p>
            <a:r>
              <a:rPr lang="en-US" sz="1600" b="1">
                <a:solidFill>
                  <a:schemeClr val="bg1"/>
                </a:solidFill>
              </a:rPr>
              <a:t>Performing</a:t>
            </a:r>
          </a:p>
        </p:txBody>
      </p:sp>
      <p:sp>
        <p:nvSpPr>
          <p:cNvPr id="22" name="TextBox 21">
            <a:extLst>
              <a:ext uri="{FF2B5EF4-FFF2-40B4-BE49-F238E27FC236}">
                <a16:creationId xmlns:a16="http://schemas.microsoft.com/office/drawing/2014/main" id="{9F11257A-2393-FC7C-B6E2-F2C5340E5CB7}"/>
              </a:ext>
              <a:ext uri="{C183D7F6-B498-43B3-948B-1728B52AA6E4}">
                <adec:decorative xmlns:adec="http://schemas.microsoft.com/office/drawing/2017/decorative" val="1"/>
              </a:ext>
            </a:extLst>
          </p:cNvPr>
          <p:cNvSpPr txBox="1"/>
          <p:nvPr/>
        </p:nvSpPr>
        <p:spPr>
          <a:xfrm rot="13993825">
            <a:off x="9428375" y="4451025"/>
            <a:ext cx="904973" cy="338554"/>
          </a:xfrm>
          <a:prstGeom prst="rect">
            <a:avLst/>
          </a:prstGeom>
          <a:noFill/>
        </p:spPr>
        <p:txBody>
          <a:bodyPr wrap="square" rtlCol="0">
            <a:spAutoFit/>
          </a:bodyPr>
          <a:lstStyle/>
          <a:p>
            <a:r>
              <a:rPr lang="en-US" sz="1600" b="1">
                <a:solidFill>
                  <a:schemeClr val="bg1"/>
                </a:solidFill>
              </a:rPr>
              <a:t>Creating</a:t>
            </a:r>
          </a:p>
        </p:txBody>
      </p:sp>
      <p:sp>
        <p:nvSpPr>
          <p:cNvPr id="31" name="TextBox 30">
            <a:extLst>
              <a:ext uri="{FF2B5EF4-FFF2-40B4-BE49-F238E27FC236}">
                <a16:creationId xmlns:a16="http://schemas.microsoft.com/office/drawing/2014/main" id="{2703A473-3C0A-6582-87E5-595B9416749D}"/>
              </a:ext>
              <a:ext uri="{C183D7F6-B498-43B3-948B-1728B52AA6E4}">
                <adec:decorative xmlns:adec="http://schemas.microsoft.com/office/drawing/2017/decorative" val="1"/>
              </a:ext>
            </a:extLst>
          </p:cNvPr>
          <p:cNvSpPr txBox="1"/>
          <p:nvPr/>
        </p:nvSpPr>
        <p:spPr>
          <a:xfrm>
            <a:off x="9937998" y="3882389"/>
            <a:ext cx="1511432" cy="369332"/>
          </a:xfrm>
          <a:prstGeom prst="rect">
            <a:avLst/>
          </a:prstGeom>
          <a:noFill/>
        </p:spPr>
        <p:txBody>
          <a:bodyPr wrap="square" rtlCol="0">
            <a:spAutoFit/>
          </a:bodyPr>
          <a:lstStyle/>
          <a:p>
            <a:pPr algn="ctr"/>
            <a:r>
              <a:rPr lang="en-US" b="1">
                <a:solidFill>
                  <a:srgbClr val="0070C0"/>
                </a:solidFill>
              </a:rPr>
              <a:t>Connecting</a:t>
            </a:r>
          </a:p>
        </p:txBody>
      </p:sp>
      <p:sp>
        <p:nvSpPr>
          <p:cNvPr id="6" name="TextBox 5">
            <a:extLst>
              <a:ext uri="{FF2B5EF4-FFF2-40B4-BE49-F238E27FC236}">
                <a16:creationId xmlns:a16="http://schemas.microsoft.com/office/drawing/2014/main" id="{7228E289-A3ED-363D-0B17-654039961A6F}"/>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7</a:t>
            </a:r>
          </a:p>
        </p:txBody>
      </p:sp>
      <p:pic>
        <p:nvPicPr>
          <p:cNvPr id="4" name="Picture 3">
            <a:extLst>
              <a:ext uri="{FF2B5EF4-FFF2-40B4-BE49-F238E27FC236}">
                <a16:creationId xmlns:a16="http://schemas.microsoft.com/office/drawing/2014/main" id="{5BF8AB7D-90CD-53DB-2E24-8ECD9EFDE67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110E6D5-0E84-EEA1-B89F-9602D4E5EDD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112164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EEE21-3793-2BE9-63E2-CCC771E3B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2CE46-6E6F-68D0-9058-CCC34C9B5C57}"/>
              </a:ext>
            </a:extLst>
          </p:cNvPr>
          <p:cNvSpPr>
            <a:spLocks noGrp="1"/>
          </p:cNvSpPr>
          <p:nvPr>
            <p:ph type="title"/>
          </p:nvPr>
        </p:nvSpPr>
        <p:spPr>
          <a:xfrm>
            <a:off x="1007134" y="3136346"/>
            <a:ext cx="10177732" cy="585308"/>
          </a:xfrm>
        </p:spPr>
        <p:txBody>
          <a:bodyPr>
            <a:noAutofit/>
          </a:bodyPr>
          <a:lstStyle/>
          <a:p>
            <a:pPr algn="ctr"/>
            <a:r>
              <a:rPr lang="en-US" sz="4800" i="1" dirty="0"/>
              <a:t>Session B: Wrap Up</a:t>
            </a:r>
            <a:endParaRPr lang="en-US" sz="4800" dirty="0"/>
          </a:p>
        </p:txBody>
      </p:sp>
      <p:pic>
        <p:nvPicPr>
          <p:cNvPr id="4" name="Picture 3">
            <a:extLst>
              <a:ext uri="{FF2B5EF4-FFF2-40B4-BE49-F238E27FC236}">
                <a16:creationId xmlns:a16="http://schemas.microsoft.com/office/drawing/2014/main" id="{394CD093-69FD-662B-9844-EB8D85726CC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02008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p:spPr>
        <p:txBody>
          <a:bodyPr/>
          <a:lstStyle/>
          <a:p>
            <a:r>
              <a:rPr lang="en-US"/>
              <a:t>In Session B, we…</a:t>
            </a:r>
          </a:p>
        </p:txBody>
      </p:sp>
      <p:sp>
        <p:nvSpPr>
          <p:cNvPr id="3" name="Text Placeholder 2"/>
          <p:cNvSpPr>
            <a:spLocks noGrp="1"/>
          </p:cNvSpPr>
          <p:nvPr>
            <p:ph type="body" sz="quarter" idx="4294967295"/>
          </p:nvPr>
        </p:nvSpPr>
        <p:spPr>
          <a:xfrm>
            <a:off x="296067" y="1509857"/>
            <a:ext cx="10478769" cy="4902200"/>
          </a:xfrm>
          <a:prstGeom prst="rect">
            <a:avLst/>
          </a:prstGeom>
        </p:spPr>
        <p:txBody>
          <a:bodyPr/>
          <a:lstStyle/>
          <a:p>
            <a:r>
              <a:rPr lang="en-US">
                <a:solidFill>
                  <a:schemeClr val="tx1"/>
                </a:solidFill>
              </a:rPr>
              <a:t>determined the importance of the Artistic Processes.</a:t>
            </a:r>
          </a:p>
          <a:p>
            <a:r>
              <a:rPr lang="en-US">
                <a:solidFill>
                  <a:schemeClr val="tx1"/>
                </a:solidFill>
              </a:rPr>
              <a:t>explored the Artistic Processes and how their intentional application can support student learning. </a:t>
            </a:r>
          </a:p>
          <a:p>
            <a:r>
              <a:rPr lang="en-US">
                <a:solidFill>
                  <a:schemeClr val="tx1"/>
                </a:solidFill>
              </a:rPr>
              <a:t>examined the Artistic Processes within the </a:t>
            </a:r>
            <a:r>
              <a:rPr lang="en-US" i="1">
                <a:solidFill>
                  <a:schemeClr val="tx1"/>
                </a:solidFill>
              </a:rPr>
              <a:t>KAS for Visual and Performing Arts </a:t>
            </a:r>
            <a:r>
              <a:rPr lang="en-US">
                <a:solidFill>
                  <a:schemeClr val="tx1"/>
                </a:solidFill>
              </a:rPr>
              <a:t>and how their cyclical nature can enhance the student experience.</a:t>
            </a:r>
          </a:p>
        </p:txBody>
      </p:sp>
      <p:pic>
        <p:nvPicPr>
          <p:cNvPr id="4" name="Picture 3">
            <a:extLst>
              <a:ext uri="{FF2B5EF4-FFF2-40B4-BE49-F238E27FC236}">
                <a16:creationId xmlns:a16="http://schemas.microsoft.com/office/drawing/2014/main" id="{5C48731A-11EB-E7FE-72A5-7428B1BF82C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506838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a:effectLst>
            <a:reflection blurRad="6350" stA="50000" endA="300" endPos="38500" dist="50800" dir="5400000" sy="-100000" algn="bl" rotWithShape="0"/>
          </a:effectLst>
        </p:spPr>
        <p:txBody>
          <a:bodyPr/>
          <a:lstStyle/>
          <a:p>
            <a:r>
              <a:rPr lang="en-US"/>
              <a:t>Reflection for Session B</a:t>
            </a:r>
          </a:p>
        </p:txBody>
      </p:sp>
      <p:sp>
        <p:nvSpPr>
          <p:cNvPr id="3" name="Text Placeholder 2"/>
          <p:cNvSpPr>
            <a:spLocks noGrp="1"/>
          </p:cNvSpPr>
          <p:nvPr>
            <p:ph type="body" sz="quarter" idx="4294967295"/>
          </p:nvPr>
        </p:nvSpPr>
        <p:spPr>
          <a:xfrm>
            <a:off x="296066" y="1509857"/>
            <a:ext cx="10910649" cy="2945185"/>
          </a:xfrm>
          <a:prstGeom prst="rect">
            <a:avLst/>
          </a:prstGeom>
        </p:spPr>
        <p:txBody>
          <a:bodyPr>
            <a:normAutofit fontScale="92500" lnSpcReduction="10000"/>
          </a:bodyPr>
          <a:lstStyle/>
          <a:p>
            <a:pPr marL="0" indent="0">
              <a:buNone/>
            </a:pPr>
            <a:r>
              <a:rPr lang="en-US" sz="3200">
                <a:solidFill>
                  <a:schemeClr val="tx1"/>
                </a:solidFill>
              </a:rPr>
              <a:t>Now that you have completed Session B on Artistic Processes, respond to the essential question in the accompanying note catcher document.</a:t>
            </a:r>
          </a:p>
          <a:p>
            <a:pPr marL="0" indent="0">
              <a:buNone/>
            </a:pPr>
            <a:endParaRPr lang="en-US" sz="4000">
              <a:solidFill>
                <a:schemeClr val="tx1"/>
              </a:solidFill>
            </a:endParaRPr>
          </a:p>
          <a:p>
            <a:pPr marL="0" indent="0" algn="ctr">
              <a:buNone/>
            </a:pPr>
            <a:r>
              <a:rPr lang="en-US" sz="4000">
                <a:solidFill>
                  <a:schemeClr val="tx1"/>
                </a:solidFill>
              </a:rPr>
              <a:t>What are the Artistic Processes </a:t>
            </a:r>
            <a:br>
              <a:rPr lang="en-US" sz="4000">
                <a:solidFill>
                  <a:schemeClr val="tx1"/>
                </a:solidFill>
              </a:rPr>
            </a:br>
            <a:r>
              <a:rPr lang="en-US" sz="4000">
                <a:solidFill>
                  <a:schemeClr val="tx1"/>
                </a:solidFill>
              </a:rPr>
              <a:t>and why are they important?</a:t>
            </a:r>
          </a:p>
        </p:txBody>
      </p:sp>
      <p:pic>
        <p:nvPicPr>
          <p:cNvPr id="4" name="Picture 3" descr="A sticker of a question mark">
            <a:extLst>
              <a:ext uri="{FF2B5EF4-FFF2-40B4-BE49-F238E27FC236}">
                <a16:creationId xmlns:a16="http://schemas.microsoft.com/office/drawing/2014/main" id="{962F79EA-C821-315C-5010-096BFE5E0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831" y="63438"/>
            <a:ext cx="1218445" cy="1368487"/>
          </a:xfrm>
          <a:prstGeom prst="rect">
            <a:avLst/>
          </a:prstGeom>
        </p:spPr>
      </p:pic>
      <p:sp>
        <p:nvSpPr>
          <p:cNvPr id="6" name="TextBox 5">
            <a:extLst>
              <a:ext uri="{FF2B5EF4-FFF2-40B4-BE49-F238E27FC236}">
                <a16:creationId xmlns:a16="http://schemas.microsoft.com/office/drawing/2014/main" id="{E74D199B-1D20-40E1-AAB8-EB249A50B101}"/>
              </a:ext>
            </a:extLst>
          </p:cNvPr>
          <p:cNvSpPr txBox="1"/>
          <p:nvPr/>
        </p:nvSpPr>
        <p:spPr>
          <a:xfrm>
            <a:off x="778518" y="6213020"/>
            <a:ext cx="6093724" cy="369332"/>
          </a:xfrm>
          <a:prstGeom prst="rect">
            <a:avLst/>
          </a:prstGeom>
          <a:noFill/>
        </p:spPr>
        <p:txBody>
          <a:bodyPr wrap="square">
            <a:spAutoFit/>
          </a:bodyPr>
          <a:lstStyle/>
          <a:p>
            <a:r>
              <a:rPr lang="en-US" i="1" dirty="0">
                <a:solidFill>
                  <a:schemeClr val="bg1"/>
                </a:solidFill>
              </a:rPr>
              <a:t>Note Catcher, page 7</a:t>
            </a:r>
          </a:p>
        </p:txBody>
      </p:sp>
      <p:pic>
        <p:nvPicPr>
          <p:cNvPr id="5" name="Picture 4">
            <a:extLst>
              <a:ext uri="{FF2B5EF4-FFF2-40B4-BE49-F238E27FC236}">
                <a16:creationId xmlns:a16="http://schemas.microsoft.com/office/drawing/2014/main" id="{2A0DBFDE-96AC-885D-F71D-DC7B3557E83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8055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AF1-794B-7583-6CD3-18E0EC2D8469}"/>
              </a:ext>
            </a:extLst>
          </p:cNvPr>
          <p:cNvSpPr>
            <a:spLocks noGrp="1"/>
          </p:cNvSpPr>
          <p:nvPr>
            <p:ph type="title" idx="4294967295"/>
          </p:nvPr>
        </p:nvSpPr>
        <p:spPr>
          <a:xfrm>
            <a:off x="457200" y="257175"/>
            <a:ext cx="11304270" cy="1320800"/>
          </a:xfrm>
          <a:prstGeom prst="rect">
            <a:avLst/>
          </a:prstGeom>
        </p:spPr>
        <p:txBody>
          <a:bodyPr/>
          <a:lstStyle/>
          <a:p>
            <a:r>
              <a:rPr lang="en-US"/>
              <a:t>Background and </a:t>
            </a:r>
            <a:br>
              <a:rPr lang="en-US"/>
            </a:br>
            <a:r>
              <a:rPr lang="en-US"/>
              <a:t>Kentucky’s Vision for Students</a:t>
            </a:r>
          </a:p>
        </p:txBody>
      </p:sp>
      <p:sp>
        <p:nvSpPr>
          <p:cNvPr id="3" name="Text Placeholder 2">
            <a:extLst>
              <a:ext uri="{FF2B5EF4-FFF2-40B4-BE49-F238E27FC236}">
                <a16:creationId xmlns:a16="http://schemas.microsoft.com/office/drawing/2014/main" id="{BE39D372-489B-72D8-08C6-08A90B8BE489}"/>
              </a:ext>
            </a:extLst>
          </p:cNvPr>
          <p:cNvSpPr>
            <a:spLocks noGrp="1"/>
          </p:cNvSpPr>
          <p:nvPr>
            <p:ph type="body" idx="4294967295"/>
          </p:nvPr>
        </p:nvSpPr>
        <p:spPr>
          <a:xfrm>
            <a:off x="457200" y="1885950"/>
            <a:ext cx="10478346" cy="4789488"/>
          </a:xfrm>
          <a:prstGeom prst="rect">
            <a:avLst/>
          </a:prstGeom>
        </p:spPr>
        <p:txBody>
          <a:bodyPr/>
          <a:lstStyle/>
          <a:p>
            <a:r>
              <a:rPr lang="en-US">
                <a:solidFill>
                  <a:schemeClr val="tx1"/>
                </a:solidFill>
              </a:rPr>
              <a:t>Access page 2 of the </a:t>
            </a:r>
            <a:r>
              <a:rPr lang="en-US" i="1">
                <a:solidFill>
                  <a:schemeClr val="tx1"/>
                </a:solidFill>
                <a:hlinkClick r:id="rId3"/>
              </a:rPr>
              <a:t>Kentucky Academic Standards (KAS) for Visual and Performing Arts</a:t>
            </a:r>
            <a:r>
              <a:rPr lang="en-US" i="1">
                <a:solidFill>
                  <a:schemeClr val="tx1"/>
                </a:solidFill>
              </a:rPr>
              <a:t> </a:t>
            </a:r>
            <a:r>
              <a:rPr lang="en-US">
                <a:solidFill>
                  <a:schemeClr val="tx1"/>
                </a:solidFill>
              </a:rPr>
              <a:t>to read the </a:t>
            </a:r>
            <a:r>
              <a:rPr lang="en-US" b="1">
                <a:solidFill>
                  <a:schemeClr val="tx1"/>
                </a:solidFill>
              </a:rPr>
              <a:t>Background</a:t>
            </a:r>
            <a:r>
              <a:rPr lang="en-US">
                <a:solidFill>
                  <a:schemeClr val="tx1"/>
                </a:solidFill>
              </a:rPr>
              <a:t> and </a:t>
            </a:r>
            <a:r>
              <a:rPr lang="en-US" b="1">
                <a:solidFill>
                  <a:schemeClr val="tx1"/>
                </a:solidFill>
              </a:rPr>
              <a:t>Kentucky’s Vision for Students. </a:t>
            </a:r>
            <a:br>
              <a:rPr lang="en-US" b="1">
                <a:solidFill>
                  <a:schemeClr val="tx1"/>
                </a:solidFill>
              </a:rPr>
            </a:br>
            <a:endParaRPr lang="en-US" b="1">
              <a:solidFill>
                <a:schemeClr val="tx1"/>
              </a:solidFill>
            </a:endParaRPr>
          </a:p>
          <a:p>
            <a:r>
              <a:rPr lang="en-US">
                <a:solidFill>
                  <a:schemeClr val="tx1"/>
                </a:solidFill>
              </a:rPr>
              <a:t>With these two sections in mind:</a:t>
            </a:r>
          </a:p>
          <a:p>
            <a:pPr lvl="1"/>
            <a:r>
              <a:rPr lang="en-US">
                <a:solidFill>
                  <a:schemeClr val="tx1"/>
                </a:solidFill>
              </a:rPr>
              <a:t>What do you notice and wonder about the Background and Kentucky’s Vision for Students? </a:t>
            </a:r>
          </a:p>
          <a:p>
            <a:pPr lvl="1"/>
            <a:r>
              <a:rPr lang="en-US">
                <a:solidFill>
                  <a:schemeClr val="tx1"/>
                </a:solidFill>
              </a:rPr>
              <a:t>How does this information help us understand the rationale for the revision of the </a:t>
            </a:r>
            <a:r>
              <a:rPr lang="en-US" i="1">
                <a:solidFill>
                  <a:schemeClr val="tx1"/>
                </a:solidFill>
              </a:rPr>
              <a:t>KAS for Visual and Performing Arts</a:t>
            </a:r>
            <a:r>
              <a:rPr lang="en-US">
                <a:solidFill>
                  <a:schemeClr val="tx1"/>
                </a:solidFill>
              </a:rPr>
              <a:t>?</a:t>
            </a:r>
          </a:p>
        </p:txBody>
      </p:sp>
      <p:pic>
        <p:nvPicPr>
          <p:cNvPr id="4" name="Picture 3">
            <a:extLst>
              <a:ext uri="{FF2B5EF4-FFF2-40B4-BE49-F238E27FC236}">
                <a16:creationId xmlns:a16="http://schemas.microsoft.com/office/drawing/2014/main" id="{28B4032B-44C2-E9AD-A052-CE454F373E7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48A33326-BE55-02DD-82C9-A2DA26938CF7}"/>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a:t>
            </a:r>
            <a:r>
              <a:rPr lang="en-US" dirty="0">
                <a:solidFill>
                  <a:schemeClr val="bg1"/>
                </a:solidFill>
              </a:rPr>
              <a:t>page 2 </a:t>
            </a:r>
          </a:p>
          <a:p>
            <a:r>
              <a:rPr lang="en-US" i="1" dirty="0">
                <a:solidFill>
                  <a:schemeClr val="bg1"/>
                </a:solidFill>
              </a:rPr>
              <a:t>Note Catcher, page 1</a:t>
            </a:r>
          </a:p>
        </p:txBody>
      </p:sp>
      <p:pic>
        <p:nvPicPr>
          <p:cNvPr id="7" name="Picture 6">
            <a:extLst>
              <a:ext uri="{FF2B5EF4-FFF2-40B4-BE49-F238E27FC236}">
                <a16:creationId xmlns:a16="http://schemas.microsoft.com/office/drawing/2014/main" id="{2B7E8F3A-A1B2-0F82-5F33-E72FA2E38E5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83894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3437-4B22-119A-1474-A94BC11601F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591C133-CF81-D44D-0BAA-19AB4D7BD2AE}"/>
              </a:ext>
            </a:extLst>
          </p:cNvPr>
          <p:cNvSpPr txBox="1">
            <a:spLocks noGrp="1"/>
          </p:cNvSpPr>
          <p:nvPr>
            <p:ph type="title" idx="4294967295"/>
          </p:nvPr>
        </p:nvSpPr>
        <p:spPr>
          <a:xfrm>
            <a:off x="848466" y="867913"/>
            <a:ext cx="8596313" cy="1320800"/>
          </a:xfrm>
          <a:prstGeom prst="rect">
            <a:avLst/>
          </a:prstGeom>
          <a:noFill/>
          <a:ln>
            <a:noFill/>
            <a:prstDash/>
          </a:ln>
          <a:effectLst>
            <a:reflection blurRad="6350" stA="50000" endA="300" endPos="38500" dist="508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Session B Feedback</a:t>
            </a:r>
          </a:p>
        </p:txBody>
      </p:sp>
      <p:sp>
        <p:nvSpPr>
          <p:cNvPr id="6" name="Text Placeholder 2">
            <a:extLst>
              <a:ext uri="{FF2B5EF4-FFF2-40B4-BE49-F238E27FC236}">
                <a16:creationId xmlns:a16="http://schemas.microsoft.com/office/drawing/2014/main" id="{B5B26A9E-D96A-8FC8-9145-A0C5F8AE7708}"/>
              </a:ext>
            </a:extLst>
          </p:cNvPr>
          <p:cNvSpPr txBox="1">
            <a:spLocks/>
          </p:cNvSpPr>
          <p:nvPr/>
        </p:nvSpPr>
        <p:spPr>
          <a:xfrm>
            <a:off x="848466" y="1956041"/>
            <a:ext cx="11519414" cy="11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value your feedback to improve professional learning opportunities. Please complete the Feedback survey for this session: </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6B50425F-394A-E76F-CB0E-5700733BF083}"/>
              </a:ext>
            </a:extLst>
          </p:cNvPr>
          <p:cNvSpPr txBox="1"/>
          <p:nvPr/>
        </p:nvSpPr>
        <p:spPr>
          <a:xfrm>
            <a:off x="1066680" y="3827568"/>
            <a:ext cx="3385073" cy="1600438"/>
          </a:xfrm>
          <a:prstGeom prst="rect">
            <a:avLst/>
          </a:prstGeom>
          <a:noFill/>
        </p:spPr>
        <p:txBody>
          <a:bodyPr wrap="square" rtlCol="0">
            <a:spAutoFit/>
          </a:bodyPr>
          <a:lstStyle/>
          <a:p>
            <a:pPr algn="ctr"/>
            <a:r>
              <a:rPr lang="en-US" sz="2000" dirty="0"/>
              <a:t>Additional feedback can be sent to the following email: </a:t>
            </a:r>
            <a:br>
              <a:rPr lang="en-US" sz="2000" dirty="0"/>
            </a:br>
            <a:endParaRPr lang="en-US" sz="2000" b="0" i="0" dirty="0">
              <a:solidFill>
                <a:srgbClr val="000000"/>
              </a:solidFill>
              <a:effectLst/>
            </a:endParaRPr>
          </a:p>
          <a:p>
            <a:pPr algn="ctr" rtl="0" fontAlgn="base"/>
            <a:r>
              <a:rPr lang="en-US" sz="2000" b="0" i="0" u="none" strike="noStrike" dirty="0">
                <a:solidFill>
                  <a:srgbClr val="007780"/>
                </a:solidFill>
                <a:effectLst/>
              </a:rPr>
              <a:t>kdearts@education.ky.gov</a:t>
            </a:r>
            <a:r>
              <a:rPr lang="en-US" sz="2000" b="0" i="0" dirty="0">
                <a:solidFill>
                  <a:srgbClr val="000000"/>
                </a:solidFill>
                <a:effectLst/>
              </a:rPr>
              <a:t> </a:t>
            </a:r>
            <a:br>
              <a:rPr lang="en-US" dirty="0"/>
            </a:br>
            <a:endParaRPr lang="en-US" dirty="0"/>
          </a:p>
        </p:txBody>
      </p:sp>
      <p:pic>
        <p:nvPicPr>
          <p:cNvPr id="2" name="Picture 1" descr="scannable QR code">
            <a:extLst>
              <a:ext uri="{FF2B5EF4-FFF2-40B4-BE49-F238E27FC236}">
                <a16:creationId xmlns:a16="http://schemas.microsoft.com/office/drawing/2014/main" id="{80D3D37B-0115-53CB-F0B9-4982EE2C6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67" y="2853729"/>
            <a:ext cx="3876411" cy="3876411"/>
          </a:xfrm>
          <a:prstGeom prst="rect">
            <a:avLst/>
          </a:prstGeom>
        </p:spPr>
      </p:pic>
      <p:sp>
        <p:nvSpPr>
          <p:cNvPr id="9" name="TextBox 8">
            <a:extLst>
              <a:ext uri="{FF2B5EF4-FFF2-40B4-BE49-F238E27FC236}">
                <a16:creationId xmlns:a16="http://schemas.microsoft.com/office/drawing/2014/main" id="{85E2145E-CBD0-5488-0314-A4C6087CAC31}"/>
              </a:ext>
            </a:extLst>
          </p:cNvPr>
          <p:cNvSpPr txBox="1"/>
          <p:nvPr/>
        </p:nvSpPr>
        <p:spPr>
          <a:xfrm>
            <a:off x="8546378" y="3991716"/>
            <a:ext cx="3385073" cy="1272143"/>
          </a:xfrm>
          <a:prstGeom prst="rect">
            <a:avLst/>
          </a:prstGeom>
          <a:noFill/>
        </p:spPr>
        <p:txBody>
          <a:bodyPr wrap="square" rtlCol="0">
            <a:spAutoFit/>
          </a:bodyPr>
          <a:lstStyle/>
          <a:p>
            <a:pPr algn="ctr"/>
            <a:r>
              <a:rPr lang="en-US" sz="2000" dirty="0"/>
              <a:t>Connect on social media:</a:t>
            </a:r>
            <a:r>
              <a:rPr lang="en-US" sz="2000" b="0" i="0" dirty="0">
                <a:solidFill>
                  <a:srgbClr val="000000"/>
                </a:solidFill>
                <a:effectLst/>
              </a:rPr>
              <a:t> </a:t>
            </a:r>
          </a:p>
          <a:p>
            <a:pPr algn="ctr" rtl="0">
              <a:spcBef>
                <a:spcPts val="1000"/>
              </a:spcBef>
              <a:spcAft>
                <a:spcPts val="0"/>
              </a:spcAft>
            </a:pPr>
            <a:r>
              <a:rPr lang="en-US" sz="2000" b="0" i="0" u="none" strike="noStrike" dirty="0">
                <a:solidFill>
                  <a:srgbClr val="007780"/>
                </a:solidFill>
                <a:effectLst/>
              </a:rPr>
              <a:t>@KyDeptofEd</a:t>
            </a:r>
            <a:endParaRPr lang="en-US" sz="2000" b="0" dirty="0">
              <a:effectLst/>
            </a:endParaRPr>
          </a:p>
          <a:p>
            <a:pPr algn="ctr" rtl="0">
              <a:spcBef>
                <a:spcPts val="1000"/>
              </a:spcBef>
              <a:spcAft>
                <a:spcPts val="0"/>
              </a:spcAft>
            </a:pPr>
            <a:r>
              <a:rPr lang="en-US" sz="2000" b="0" i="0" u="none" strike="noStrike" dirty="0">
                <a:solidFill>
                  <a:srgbClr val="007780"/>
                </a:solidFill>
                <a:effectLst/>
              </a:rPr>
              <a:t>@UnitedWeLearnKY</a:t>
            </a:r>
            <a:endParaRPr lang="en-US" sz="2000" b="0" dirty="0">
              <a:effectLst/>
            </a:endParaRPr>
          </a:p>
        </p:txBody>
      </p:sp>
      <p:pic>
        <p:nvPicPr>
          <p:cNvPr id="3" name="Picture 2">
            <a:extLst>
              <a:ext uri="{FF2B5EF4-FFF2-40B4-BE49-F238E27FC236}">
                <a16:creationId xmlns:a16="http://schemas.microsoft.com/office/drawing/2014/main" id="{0B915A7E-F8B9-6328-A392-42C47259C6D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523955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528" y="1041400"/>
            <a:ext cx="9144000" cy="2387600"/>
          </a:xfrm>
        </p:spPr>
        <p:txBody>
          <a:bodyPr anchor="b">
            <a:normAutofit fontScale="90000"/>
          </a:bodyPr>
          <a:lstStyle/>
          <a:p>
            <a:r>
              <a:rPr lang="en-US" sz="5100">
                <a:solidFill>
                  <a:schemeClr val="tx1"/>
                </a:solidFill>
              </a:rPr>
              <a:t>Getting to Know the </a:t>
            </a:r>
            <a:br>
              <a:rPr lang="en-US" sz="5100">
                <a:solidFill>
                  <a:schemeClr val="tx1"/>
                </a:solidFill>
              </a:rPr>
            </a:br>
            <a:r>
              <a:rPr lang="en-US" sz="5100" i="1">
                <a:solidFill>
                  <a:schemeClr val="tx1"/>
                </a:solidFill>
              </a:rPr>
              <a:t>Kentucky Academic Standards </a:t>
            </a:r>
            <a:br>
              <a:rPr lang="en-US" sz="5100" i="1">
                <a:solidFill>
                  <a:schemeClr val="tx1"/>
                </a:solidFill>
              </a:rPr>
            </a:br>
            <a:r>
              <a:rPr lang="en-US" sz="5100" i="1">
                <a:solidFill>
                  <a:schemeClr val="tx1"/>
                </a:solidFill>
              </a:rPr>
              <a:t>for Visual and Performing Arts</a:t>
            </a:r>
            <a:r>
              <a:rPr lang="en-US" sz="5100">
                <a:solidFill>
                  <a:schemeClr val="tx1"/>
                </a:solidFill>
              </a:rPr>
              <a:t>:</a:t>
            </a:r>
            <a:br>
              <a:rPr lang="en-US" sz="5100">
                <a:solidFill>
                  <a:schemeClr val="tx1"/>
                </a:solidFill>
              </a:rPr>
            </a:br>
            <a:r>
              <a:rPr lang="en-US" sz="5100">
                <a:solidFill>
                  <a:schemeClr val="tx1"/>
                </a:solidFill>
              </a:rPr>
              <a:t>Session C</a:t>
            </a:r>
          </a:p>
        </p:txBody>
      </p:sp>
      <p:sp>
        <p:nvSpPr>
          <p:cNvPr id="3" name="Text Placeholder 2"/>
          <p:cNvSpPr>
            <a:spLocks noGrp="1"/>
          </p:cNvSpPr>
          <p:nvPr>
            <p:ph type="subTitle" idx="1"/>
          </p:nvPr>
        </p:nvSpPr>
        <p:spPr>
          <a:xfrm>
            <a:off x="3297911" y="3429000"/>
            <a:ext cx="7657234" cy="1655762"/>
          </a:xfrm>
        </p:spPr>
        <p:txBody>
          <a:bodyPr>
            <a:normAutofit/>
          </a:bodyPr>
          <a:lstStyle/>
          <a:p>
            <a:r>
              <a:rPr lang="en-US" sz="4000" b="1"/>
              <a:t>Spotlight – Anchor Standards</a:t>
            </a:r>
          </a:p>
        </p:txBody>
      </p:sp>
      <p:pic>
        <p:nvPicPr>
          <p:cNvPr id="4" name="Picture 3">
            <a:extLst>
              <a:ext uri="{FF2B5EF4-FFF2-40B4-BE49-F238E27FC236}">
                <a16:creationId xmlns:a16="http://schemas.microsoft.com/office/drawing/2014/main" id="{40C5D09F-01B4-25B9-C4F4-44C92BFED8F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118" y="5647532"/>
            <a:ext cx="725764" cy="725764"/>
          </a:xfrm>
          <a:prstGeom prst="rect">
            <a:avLst/>
          </a:prstGeom>
        </p:spPr>
      </p:pic>
    </p:spTree>
    <p:extLst>
      <p:ext uri="{BB962C8B-B14F-4D97-AF65-F5344CB8AC3E}">
        <p14:creationId xmlns:p14="http://schemas.microsoft.com/office/powerpoint/2010/main" val="608028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a:t>Group Norms</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4" name="Picture 3">
            <a:extLst>
              <a:ext uri="{FF2B5EF4-FFF2-40B4-BE49-F238E27FC236}">
                <a16:creationId xmlns:a16="http://schemas.microsoft.com/office/drawing/2014/main" id="{C5379974-B478-3CE5-91AB-11EE08302B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949110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Session C</a:t>
            </a:r>
          </a:p>
        </p:txBody>
      </p:sp>
      <p:sp>
        <p:nvSpPr>
          <p:cNvPr id="3" name="Text Placeholder 2"/>
          <p:cNvSpPr>
            <a:spLocks noGrp="1"/>
          </p:cNvSpPr>
          <p:nvPr>
            <p:ph type="body" sz="quarter" idx="4294967295"/>
          </p:nvPr>
        </p:nvSpPr>
        <p:spPr>
          <a:xfrm>
            <a:off x="1200150" y="1590039"/>
            <a:ext cx="10021128" cy="3828121"/>
          </a:xfrm>
          <a:prstGeom prst="rect">
            <a:avLst/>
          </a:prstGeom>
        </p:spPr>
        <p:txBody>
          <a:bodyPr>
            <a:normAutofit/>
          </a:bodyPr>
          <a:lstStyle/>
          <a:p>
            <a:r>
              <a:rPr lang="en-US" b="1">
                <a:solidFill>
                  <a:schemeClr val="tx1"/>
                </a:solidFill>
              </a:rPr>
              <a:t>Session A: Understanding the Architecture and Components</a:t>
            </a:r>
            <a:br>
              <a:rPr lang="en-US">
                <a:solidFill>
                  <a:schemeClr val="tx1"/>
                </a:solidFill>
              </a:rPr>
            </a:br>
            <a:r>
              <a:rPr lang="en-US">
                <a:solidFill>
                  <a:schemeClr val="tx1"/>
                </a:solidFill>
              </a:rPr>
              <a:t> </a:t>
            </a:r>
            <a:endParaRPr lang="en-US" i="1">
              <a:solidFill>
                <a:schemeClr val="tx1"/>
              </a:solidFill>
            </a:endParaRPr>
          </a:p>
          <a:p>
            <a:r>
              <a:rPr lang="en-US" b="1">
                <a:solidFill>
                  <a:schemeClr val="tx1"/>
                </a:solidFill>
              </a:rPr>
              <a:t>Session B: Spotlight – Artistic Processes</a:t>
            </a:r>
            <a:br>
              <a:rPr lang="en-US"/>
            </a:br>
            <a:endParaRPr lang="en-US"/>
          </a:p>
          <a:p>
            <a:r>
              <a:rPr lang="en-US" b="1">
                <a:solidFill>
                  <a:schemeClr val="accent6"/>
                </a:solidFill>
              </a:rPr>
              <a:t>Session C: Spotlight – Anchor Standards</a:t>
            </a:r>
            <a:br>
              <a:rPr lang="en-US" b="1">
                <a:solidFill>
                  <a:schemeClr val="accent6"/>
                </a:solidFill>
              </a:rPr>
            </a:br>
            <a:endParaRPr lang="en-US" b="1">
              <a:solidFill>
                <a:schemeClr val="accent6"/>
              </a:solidFill>
            </a:endParaRPr>
          </a:p>
          <a:p>
            <a:r>
              <a:rPr lang="en-US" b="1">
                <a:solidFill>
                  <a:schemeClr val="tx1"/>
                </a:solidFill>
              </a:rPr>
              <a:t>Appendix: </a:t>
            </a:r>
            <a:r>
              <a:rPr lang="en-US">
                <a:solidFill>
                  <a:schemeClr val="tx1"/>
                </a:solidFill>
              </a:rPr>
              <a:t>Standards Creation Process</a:t>
            </a:r>
          </a:p>
          <a:p>
            <a:endParaRPr lang="en-US"/>
          </a:p>
        </p:txBody>
      </p:sp>
      <p:pic>
        <p:nvPicPr>
          <p:cNvPr id="4" name="Picture 3">
            <a:extLst>
              <a:ext uri="{FF2B5EF4-FFF2-40B4-BE49-F238E27FC236}">
                <a16:creationId xmlns:a16="http://schemas.microsoft.com/office/drawing/2014/main" id="{1C98B144-8A07-55D8-F737-0BAB6246F36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54189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Session C: Essential Question</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1545320" y="1643476"/>
            <a:ext cx="9101359" cy="3445759"/>
          </a:xfrm>
          <a:prstGeom prst="rect">
            <a:avLst/>
          </a:prstGeom>
        </p:spPr>
        <p:txBody>
          <a:bodyPr>
            <a:normAutofit/>
          </a:bodyPr>
          <a:lstStyle/>
          <a:p>
            <a:pPr marL="0" indent="0">
              <a:buNone/>
            </a:pPr>
            <a:endParaRPr lang="en-US"/>
          </a:p>
          <a:p>
            <a:pPr marL="0" indent="0" algn="ctr">
              <a:buNone/>
            </a:pPr>
            <a:r>
              <a:rPr lang="en-US" sz="4000">
                <a:solidFill>
                  <a:schemeClr val="tx1"/>
                </a:solidFill>
              </a:rPr>
              <a:t>How do the Anchor Standards unify all five arts disciplines (dance, media arts, music, theatre and visual arts) and enhance artistic literacy for all students?</a:t>
            </a:r>
          </a:p>
        </p:txBody>
      </p:sp>
      <p:pic>
        <p:nvPicPr>
          <p:cNvPr id="4" name="Picture 3" descr="A sticker of a question mark">
            <a:extLst>
              <a:ext uri="{FF2B5EF4-FFF2-40B4-BE49-F238E27FC236}">
                <a16:creationId xmlns:a16="http://schemas.microsoft.com/office/drawing/2014/main" id="{A4D7FCB7-7D28-CFAC-BD29-E3190A884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1" y="116973"/>
            <a:ext cx="1291471" cy="1314952"/>
          </a:xfrm>
          <a:prstGeom prst="rect">
            <a:avLst/>
          </a:prstGeom>
        </p:spPr>
      </p:pic>
      <p:pic>
        <p:nvPicPr>
          <p:cNvPr id="5" name="Picture 4">
            <a:extLst>
              <a:ext uri="{FF2B5EF4-FFF2-40B4-BE49-F238E27FC236}">
                <a16:creationId xmlns:a16="http://schemas.microsoft.com/office/drawing/2014/main" id="{2ACFE578-6A85-77D6-7C3D-2948E811F56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57451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Anchor Standards (1)</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96068" y="1286497"/>
            <a:ext cx="10528142" cy="4902200"/>
          </a:xfrm>
          <a:prstGeom prst="rect">
            <a:avLst/>
          </a:prstGeom>
        </p:spPr>
        <p:txBody>
          <a:bodyPr/>
          <a:lstStyle/>
          <a:p>
            <a:pPr>
              <a:spcBef>
                <a:spcPts val="1200"/>
              </a:spcBef>
            </a:pPr>
            <a:r>
              <a:rPr lang="en-US">
                <a:solidFill>
                  <a:schemeClr val="tx1"/>
                </a:solidFill>
                <a:effectLst/>
                <a:ea typeface="Times New Roman" panose="02020603050405020304" pitchFamily="18" charset="0"/>
              </a:rPr>
              <a:t>The anchor standards describe the general knowledge and skill that teachers expect students to demonstrate throughout their education in the arts. </a:t>
            </a:r>
          </a:p>
          <a:p>
            <a:pPr>
              <a:spcBef>
                <a:spcPts val="1200"/>
              </a:spcBef>
            </a:pPr>
            <a:r>
              <a:rPr lang="en-US">
                <a:solidFill>
                  <a:schemeClr val="tx1"/>
                </a:solidFill>
                <a:effectLst/>
                <a:ea typeface="Times New Roman" panose="02020603050405020304" pitchFamily="18" charset="0"/>
              </a:rPr>
              <a:t>These anchor standards are parallel across arts</a:t>
            </a:r>
            <a:r>
              <a:rPr lang="en-US" i="1">
                <a:solidFill>
                  <a:schemeClr val="tx1"/>
                </a:solidFill>
                <a:effectLst/>
                <a:ea typeface="Times New Roman" panose="02020603050405020304" pitchFamily="18" charset="0"/>
              </a:rPr>
              <a:t> </a:t>
            </a:r>
            <a:r>
              <a:rPr lang="en-US">
                <a:solidFill>
                  <a:schemeClr val="tx1"/>
                </a:solidFill>
                <a:effectLst/>
                <a:ea typeface="Times New Roman" panose="02020603050405020304" pitchFamily="18" charset="0"/>
              </a:rPr>
              <a:t>disciplines and grade levels and serve as the tangible educational expression of artistic literacy. </a:t>
            </a:r>
          </a:p>
          <a:p>
            <a:pPr lvl="1">
              <a:spcBef>
                <a:spcPts val="1200"/>
              </a:spcBef>
              <a:buFont typeface="Wingdings" panose="05000000000000000000" pitchFamily="2" charset="2"/>
              <a:buChar char="Ø"/>
            </a:pPr>
            <a:r>
              <a:rPr lang="en-US" b="1">
                <a:solidFill>
                  <a:schemeClr val="tx1"/>
                </a:solidFill>
              </a:rPr>
              <a:t>Artistic Literacy: </a:t>
            </a:r>
            <a:r>
              <a:rPr lang="en-US">
                <a:solidFill>
                  <a:schemeClr val="tx1"/>
                </a:solidFill>
              </a:rPr>
              <a:t>Literacy of the arts includes speaking, listening, observing/viewing, reading, writing and creating practices that </a:t>
            </a:r>
            <a:br>
              <a:rPr lang="en-US">
                <a:solidFill>
                  <a:schemeClr val="tx1"/>
                </a:solidFill>
              </a:rPr>
            </a:br>
            <a:r>
              <a:rPr lang="en-US">
                <a:solidFill>
                  <a:schemeClr val="tx1"/>
                </a:solidFill>
              </a:rPr>
              <a:t>students use to access, understand, analyze and communicate </a:t>
            </a:r>
            <a:br>
              <a:rPr lang="en-US">
                <a:solidFill>
                  <a:schemeClr val="tx1"/>
                </a:solidFill>
              </a:rPr>
            </a:br>
            <a:r>
              <a:rPr lang="en-US">
                <a:solidFill>
                  <a:schemeClr val="tx1"/>
                </a:solidFill>
              </a:rPr>
              <a:t>their knowledge about all disciplines of the visual performing arts.</a:t>
            </a:r>
          </a:p>
          <a:p>
            <a:pPr marL="0" marR="0">
              <a:spcBef>
                <a:spcPts val="120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3E8738A-527E-8DC9-C5B7-6F1530D39DAA}"/>
              </a:ext>
            </a:extLst>
          </p:cNvPr>
          <p:cNvSpPr txBox="1"/>
          <p:nvPr/>
        </p:nvSpPr>
        <p:spPr>
          <a:xfrm>
            <a:off x="778518" y="6040753"/>
            <a:ext cx="4927681" cy="646331"/>
          </a:xfrm>
          <a:prstGeom prst="rect">
            <a:avLst/>
          </a:prstGeom>
          <a:noFill/>
        </p:spPr>
        <p:txBody>
          <a:bodyPr wrap="square" rtlCol="0">
            <a:spAutoFit/>
          </a:bodyPr>
          <a:lstStyle/>
          <a:p>
            <a:r>
              <a:rPr lang="en-US" i="1" dirty="0">
                <a:solidFill>
                  <a:schemeClr val="bg1"/>
                </a:solidFill>
              </a:rPr>
              <a:t>KAS for Visual and Performing Arts, pages 8-9</a:t>
            </a:r>
          </a:p>
          <a:p>
            <a:r>
              <a:rPr lang="en-US" i="1" dirty="0">
                <a:solidFill>
                  <a:schemeClr val="bg1"/>
                </a:solidFill>
              </a:rPr>
              <a:t>Note Catcher, page 8</a:t>
            </a:r>
          </a:p>
        </p:txBody>
      </p:sp>
      <p:pic>
        <p:nvPicPr>
          <p:cNvPr id="9" name="Picture 8" descr="A pencil and paper with a black background">
            <a:extLst>
              <a:ext uri="{FF2B5EF4-FFF2-40B4-BE49-F238E27FC236}">
                <a16:creationId xmlns:a16="http://schemas.microsoft.com/office/drawing/2014/main" id="{DF31182B-A439-3232-9064-BB2D3074D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5" name="Picture 4">
            <a:extLst>
              <a:ext uri="{FF2B5EF4-FFF2-40B4-BE49-F238E27FC236}">
                <a16:creationId xmlns:a16="http://schemas.microsoft.com/office/drawing/2014/main" id="{370AEC36-64BA-D50C-7A7E-055A98C2E5C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60639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Anchor Standards (2)</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53647" y="1710701"/>
            <a:ext cx="4608692" cy="3525887"/>
          </a:xfrm>
          <a:prstGeom prst="rect">
            <a:avLst/>
          </a:prstGeom>
        </p:spPr>
        <p:txBody>
          <a:bodyPr>
            <a:normAutofit fontScale="85000" lnSpcReduction="10000"/>
          </a:bodyPr>
          <a:lstStyle/>
          <a:p>
            <a:pPr marL="0" marR="0">
              <a:spcBef>
                <a:spcPts val="1200"/>
              </a:spcBef>
              <a:spcAft>
                <a:spcPts val="0"/>
              </a:spcAft>
            </a:pPr>
            <a:r>
              <a:rPr lang="en-US">
                <a:solidFill>
                  <a:schemeClr val="tx1"/>
                </a:solidFill>
                <a:effectLst/>
                <a:ea typeface="Times New Roman" panose="02020603050405020304" pitchFamily="18" charset="0"/>
              </a:rPr>
              <a:t>T</a:t>
            </a:r>
            <a:r>
              <a:rPr lang="en-US">
                <a:solidFill>
                  <a:schemeClr val="tx1"/>
                </a:solidFill>
              </a:rPr>
              <a:t>here are 11 anchor standards. </a:t>
            </a:r>
          </a:p>
          <a:p>
            <a:pPr marL="0" marR="0">
              <a:spcBef>
                <a:spcPts val="1200"/>
              </a:spcBef>
              <a:spcAft>
                <a:spcPts val="0"/>
              </a:spcAft>
            </a:pPr>
            <a:r>
              <a:rPr lang="en-US">
                <a:solidFill>
                  <a:schemeClr val="tx1"/>
                </a:solidFill>
              </a:rPr>
              <a:t>These anchor standards describe learning within each of the artistic processes: </a:t>
            </a:r>
          </a:p>
          <a:p>
            <a:pPr marL="457200" lvl="1">
              <a:spcBef>
                <a:spcPts val="1200"/>
              </a:spcBef>
            </a:pPr>
            <a:r>
              <a:rPr lang="en-US">
                <a:solidFill>
                  <a:schemeClr val="tx1"/>
                </a:solidFill>
              </a:rPr>
              <a:t>3 anchor standards - Creating</a:t>
            </a:r>
          </a:p>
          <a:p>
            <a:pPr marL="457200" lvl="1">
              <a:spcBef>
                <a:spcPts val="1200"/>
              </a:spcBef>
            </a:pPr>
            <a:r>
              <a:rPr lang="en-US">
                <a:solidFill>
                  <a:schemeClr val="tx1"/>
                </a:solidFill>
              </a:rPr>
              <a:t>3 anchor standards - Performing/Presenting/Producing</a:t>
            </a:r>
          </a:p>
          <a:p>
            <a:pPr marL="457200" lvl="1">
              <a:spcBef>
                <a:spcPts val="1200"/>
              </a:spcBef>
            </a:pPr>
            <a:r>
              <a:rPr lang="en-US">
                <a:solidFill>
                  <a:schemeClr val="tx1"/>
                </a:solidFill>
              </a:rPr>
              <a:t>3 anchor standards - Responding </a:t>
            </a:r>
          </a:p>
          <a:p>
            <a:pPr marL="457200" lvl="1">
              <a:spcBef>
                <a:spcPts val="1200"/>
              </a:spcBef>
            </a:pPr>
            <a:r>
              <a:rPr lang="en-US">
                <a:solidFill>
                  <a:schemeClr val="tx1"/>
                </a:solidFill>
              </a:rPr>
              <a:t>2 anchor standards – Connecting</a:t>
            </a:r>
          </a:p>
        </p:txBody>
      </p:sp>
      <p:pic>
        <p:nvPicPr>
          <p:cNvPr id="4" name="Picture 2" descr="A chart of the artistic processes with their corresponding anchor standards:  &#10;Creating (blue) - Conceiving and developing new artistic ideas and work. (Anchor Standards 1, 2, 3)&#10;Performing/Producing/Presenting (purple) - Realizing artistic ideas and work through interpretation and presentation. (Anchor Standards 4, 5, 6)&#10;Responding (coral) - Understanding and evaluating how the arts convey meaning. (Anchor Standards 7, 8, 9)&#10;Connecting (yellow) - Relating artistic ideas and work with personal meaning and external context. (Anchor Standards 10 &amp; 11)">
            <a:extLst>
              <a:ext uri="{FF2B5EF4-FFF2-40B4-BE49-F238E27FC236}">
                <a16:creationId xmlns:a16="http://schemas.microsoft.com/office/drawing/2014/main" id="{0887D56E-BFCE-A479-D316-1E75A5203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a:stretch/>
        </p:blipFill>
        <p:spPr bwMode="auto">
          <a:xfrm>
            <a:off x="4974535" y="1481567"/>
            <a:ext cx="6328620" cy="39841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71EBB2-D8FC-1004-8432-03E8DBECFC73}"/>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6" name="Picture 5" descr="A pencil and paper with a black background">
            <a:extLst>
              <a:ext uri="{FF2B5EF4-FFF2-40B4-BE49-F238E27FC236}">
                <a16:creationId xmlns:a16="http://schemas.microsoft.com/office/drawing/2014/main" id="{8BAA76C8-3B32-CC56-B747-113C03B6B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FF5DF8A0-E2C1-185A-A27E-D5E166CAA72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206604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10973676" cy="1320800"/>
          </a:xfrm>
          <a:prstGeom prst="rect">
            <a:avLst/>
          </a:prstGeom>
        </p:spPr>
        <p:txBody>
          <a:bodyPr/>
          <a:lstStyle/>
          <a:p>
            <a:r>
              <a:rPr lang="en-US"/>
              <a:t>Anchor Standards (3)</a:t>
            </a:r>
          </a:p>
        </p:txBody>
      </p:sp>
      <p:pic>
        <p:nvPicPr>
          <p:cNvPr id="3" name="Picture 2" descr="A chart of anchor standards&#10;Creating: Conceiving and developing new artistic ideas and work (AS 1, 2, 3)">
            <a:extLst>
              <a:ext uri="{FF2B5EF4-FFF2-40B4-BE49-F238E27FC236}">
                <a16:creationId xmlns:a16="http://schemas.microsoft.com/office/drawing/2014/main" id="{53688B7A-800F-D732-F3C7-C18974522F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r="74378"/>
          <a:stretch/>
        </p:blipFill>
        <p:spPr bwMode="auto">
          <a:xfrm>
            <a:off x="716081" y="1475960"/>
            <a:ext cx="1714366" cy="4212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22389C-85C7-868E-05E6-F0353E0338D4}"/>
              </a:ext>
            </a:extLst>
          </p:cNvPr>
          <p:cNvSpPr txBox="1"/>
          <p:nvPr/>
        </p:nvSpPr>
        <p:spPr>
          <a:xfrm>
            <a:off x="2697363" y="1600835"/>
            <a:ext cx="8730268" cy="3539430"/>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 </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Creating Anchor </a:t>
            </a:r>
            <a:r>
              <a:rPr lang="en-US" sz="2800"/>
              <a:t>S</a:t>
            </a:r>
            <a:r>
              <a:rPr lang="en-US" sz="2800">
                <a:effectLst/>
              </a:rPr>
              <a:t>tandards (1, 2, 3).</a:t>
            </a:r>
            <a:endParaRPr lang="en-US" sz="2800"/>
          </a:p>
        </p:txBody>
      </p:sp>
      <p:sp>
        <p:nvSpPr>
          <p:cNvPr id="5" name="TextBox 4">
            <a:extLst>
              <a:ext uri="{FF2B5EF4-FFF2-40B4-BE49-F238E27FC236}">
                <a16:creationId xmlns:a16="http://schemas.microsoft.com/office/drawing/2014/main" id="{D362E5E8-487D-58EB-316E-04F405119165}"/>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6" name="Picture 5" descr="A pencil and paper with a black background">
            <a:extLst>
              <a:ext uri="{FF2B5EF4-FFF2-40B4-BE49-F238E27FC236}">
                <a16:creationId xmlns:a16="http://schemas.microsoft.com/office/drawing/2014/main" id="{F35E90CE-F756-B90E-C9E3-16FD06755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7" name="Picture 6">
            <a:extLst>
              <a:ext uri="{FF2B5EF4-FFF2-40B4-BE49-F238E27FC236}">
                <a16:creationId xmlns:a16="http://schemas.microsoft.com/office/drawing/2014/main" id="{ABC2B2FD-E12E-4146-5AE7-8F754DD8E02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247927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(4)</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2" t="9605" r="50091"/>
          <a:stretch/>
        </p:blipFill>
        <p:spPr bwMode="auto">
          <a:xfrm>
            <a:off x="604413" y="1495630"/>
            <a:ext cx="1577774" cy="40898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40D0A5-A916-2F25-63A6-BEE745CFD005}"/>
              </a:ext>
              <a:ext uri="{C183D7F6-B498-43B3-948B-1728B52AA6E4}">
                <adec:decorative xmlns:adec="http://schemas.microsoft.com/office/drawing/2017/decorative" val="1"/>
              </a:ext>
            </a:extLst>
          </p:cNvPr>
          <p:cNvSpPr txBox="1"/>
          <p:nvPr/>
        </p:nvSpPr>
        <p:spPr>
          <a:xfrm>
            <a:off x="2490532" y="1495630"/>
            <a:ext cx="8723426" cy="3970318"/>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a:t>
            </a:r>
            <a:r>
              <a:rPr lang="en-US" sz="2800"/>
              <a:t>Performing/Producing/Presenting </a:t>
            </a:r>
            <a:r>
              <a:rPr lang="en-US" sz="2800">
                <a:effectLst/>
              </a:rPr>
              <a:t>Anchor </a:t>
            </a:r>
            <a:r>
              <a:rPr lang="en-US" sz="2800"/>
              <a:t>S</a:t>
            </a:r>
            <a:r>
              <a:rPr lang="en-US" sz="2800">
                <a:effectLst/>
              </a:rPr>
              <a:t>tandards (4, 5, 6).</a:t>
            </a:r>
            <a:endParaRPr lang="en-US" sz="2800"/>
          </a:p>
        </p:txBody>
      </p:sp>
      <p:sp>
        <p:nvSpPr>
          <p:cNvPr id="4" name="TextBox 3">
            <a:extLst>
              <a:ext uri="{FF2B5EF4-FFF2-40B4-BE49-F238E27FC236}">
                <a16:creationId xmlns:a16="http://schemas.microsoft.com/office/drawing/2014/main" id="{101C1265-1EF1-41D4-AA1D-11F499E9768F}"/>
              </a:ext>
              <a:ext uri="{C183D7F6-B498-43B3-948B-1728B52AA6E4}">
                <adec:decorative xmlns:adec="http://schemas.microsoft.com/office/drawing/2017/decorative" val="1"/>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5" name="Picture 4">
            <a:extLst>
              <a:ext uri="{FF2B5EF4-FFF2-40B4-BE49-F238E27FC236}">
                <a16:creationId xmlns:a16="http://schemas.microsoft.com/office/drawing/2014/main" id="{CD140C1E-A87A-86FC-7FF8-12F9D95E212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888B79F0-E064-4730-BB49-AC843C5EF9C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8064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(5)</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10" t="9605" r="25665"/>
          <a:stretch/>
        </p:blipFill>
        <p:spPr bwMode="auto">
          <a:xfrm>
            <a:off x="714415" y="1456999"/>
            <a:ext cx="1611341" cy="41532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C793AB-5E43-FD8C-9B73-D2677CD46EA0}"/>
              </a:ext>
              <a:ext uri="{C183D7F6-B498-43B3-948B-1728B52AA6E4}">
                <adec:decorative xmlns:adec="http://schemas.microsoft.com/office/drawing/2017/decorative" val="1"/>
              </a:ext>
            </a:extLst>
          </p:cNvPr>
          <p:cNvSpPr txBox="1"/>
          <p:nvPr/>
        </p:nvSpPr>
        <p:spPr>
          <a:xfrm>
            <a:off x="2546318" y="1659285"/>
            <a:ext cx="8572381" cy="3539430"/>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 </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a:t>
            </a:r>
            <a:r>
              <a:rPr lang="en-US" sz="2800"/>
              <a:t>Responding </a:t>
            </a:r>
            <a:r>
              <a:rPr lang="en-US" sz="2800">
                <a:effectLst/>
              </a:rPr>
              <a:t>Anchor </a:t>
            </a:r>
            <a:r>
              <a:rPr lang="en-US" sz="2800"/>
              <a:t>S</a:t>
            </a:r>
            <a:r>
              <a:rPr lang="en-US" sz="2800">
                <a:effectLst/>
              </a:rPr>
              <a:t>tandards (7, 8, 9).</a:t>
            </a:r>
            <a:endParaRPr lang="en-US" sz="2800"/>
          </a:p>
        </p:txBody>
      </p:sp>
      <p:sp>
        <p:nvSpPr>
          <p:cNvPr id="4" name="TextBox 3">
            <a:extLst>
              <a:ext uri="{FF2B5EF4-FFF2-40B4-BE49-F238E27FC236}">
                <a16:creationId xmlns:a16="http://schemas.microsoft.com/office/drawing/2014/main" id="{FCCF1960-6BA5-9ED5-3D2B-13E064272ED3}"/>
              </a:ext>
              <a:ext uri="{C183D7F6-B498-43B3-948B-1728B52AA6E4}">
                <adec:decorative xmlns:adec="http://schemas.microsoft.com/office/drawing/2017/decorative" val="1"/>
              </a:ext>
            </a:extLst>
          </p:cNvPr>
          <p:cNvSpPr txBox="1"/>
          <p:nvPr/>
        </p:nvSpPr>
        <p:spPr>
          <a:xfrm>
            <a:off x="778518" y="6040753"/>
            <a:ext cx="4999263" cy="646331"/>
          </a:xfrm>
          <a:prstGeom prst="rect">
            <a:avLst/>
          </a:prstGeom>
          <a:noFill/>
        </p:spPr>
        <p:txBody>
          <a:bodyPr wrap="square" rtlCol="0">
            <a:spAutoFit/>
          </a:bodyPr>
          <a:lstStyle/>
          <a:p>
            <a:r>
              <a:rPr lang="en-US" i="1" dirty="0">
                <a:solidFill>
                  <a:schemeClr val="bg1"/>
                </a:solidFill>
              </a:rPr>
              <a:t>KAS for Visual and Performing Arts, pages 9-10 Note Catcher, page 8</a:t>
            </a:r>
          </a:p>
        </p:txBody>
      </p:sp>
      <p:pic>
        <p:nvPicPr>
          <p:cNvPr id="5" name="Picture 4">
            <a:extLst>
              <a:ext uri="{FF2B5EF4-FFF2-40B4-BE49-F238E27FC236}">
                <a16:creationId xmlns:a16="http://schemas.microsoft.com/office/drawing/2014/main" id="{9F97EA0C-7CD2-2485-3045-17683886021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5B1F6011-C0A5-2088-85F7-9495BBC0FCD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40919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2F19-BC2F-B5B2-11E7-9604F40EC04B}"/>
              </a:ext>
            </a:extLst>
          </p:cNvPr>
          <p:cNvSpPr>
            <a:spLocks noGrp="1"/>
          </p:cNvSpPr>
          <p:nvPr>
            <p:ph type="title" idx="4294967295"/>
          </p:nvPr>
        </p:nvSpPr>
        <p:spPr/>
        <p:txBody>
          <a:bodyPr/>
          <a:lstStyle/>
          <a:p>
            <a:r>
              <a:rPr lang="en-US"/>
              <a:t>Writers’ Vision Statement</a:t>
            </a:r>
          </a:p>
        </p:txBody>
      </p:sp>
      <p:sp>
        <p:nvSpPr>
          <p:cNvPr id="3" name="Text Placeholder 2">
            <a:extLst>
              <a:ext uri="{FF2B5EF4-FFF2-40B4-BE49-F238E27FC236}">
                <a16:creationId xmlns:a16="http://schemas.microsoft.com/office/drawing/2014/main" id="{A7E233B1-2952-BCD2-4F88-E35B6B4A5721}"/>
              </a:ext>
            </a:extLst>
          </p:cNvPr>
          <p:cNvSpPr>
            <a:spLocks noGrp="1"/>
          </p:cNvSpPr>
          <p:nvPr>
            <p:ph type="body" idx="4294967295"/>
          </p:nvPr>
        </p:nvSpPr>
        <p:spPr>
          <a:xfrm>
            <a:off x="664152" y="1839170"/>
            <a:ext cx="10640296" cy="2320540"/>
          </a:xfrm>
          <a:prstGeom prst="rect">
            <a:avLst/>
          </a:prstGeom>
        </p:spPr>
        <p:txBody>
          <a:bodyPr>
            <a:normAutofit/>
          </a:bodyPr>
          <a:lstStyle/>
          <a:p>
            <a:pPr marL="0" indent="0">
              <a:buNone/>
            </a:pPr>
            <a:r>
              <a:rPr lang="en-US">
                <a:solidFill>
                  <a:schemeClr val="tx1"/>
                </a:solidFill>
              </a:rPr>
              <a:t>Go to page 5 of the </a:t>
            </a:r>
            <a:r>
              <a:rPr lang="en-US" i="1">
                <a:solidFill>
                  <a:schemeClr val="tx1"/>
                </a:solidFill>
              </a:rPr>
              <a:t>KAS for Visual and Performing Arts </a:t>
            </a:r>
            <a:r>
              <a:rPr lang="en-US">
                <a:solidFill>
                  <a:schemeClr val="tx1"/>
                </a:solidFill>
              </a:rPr>
              <a:t>to read the </a:t>
            </a:r>
            <a:r>
              <a:rPr lang="en-US" b="1">
                <a:solidFill>
                  <a:schemeClr val="tx1"/>
                </a:solidFill>
              </a:rPr>
              <a:t>Writers’ Vision Statement. </a:t>
            </a:r>
          </a:p>
          <a:p>
            <a:pPr marL="0" indent="0">
              <a:buNone/>
            </a:pPr>
            <a:endParaRPr lang="en-US">
              <a:solidFill>
                <a:schemeClr val="tx1"/>
              </a:solidFill>
            </a:endParaRPr>
          </a:p>
          <a:p>
            <a:pPr lvl="1">
              <a:buFont typeface="Wingdings" panose="05000000000000000000" pitchFamily="2" charset="2"/>
              <a:buChar char="ü"/>
            </a:pPr>
            <a:r>
              <a:rPr lang="en-US" sz="2800">
                <a:solidFill>
                  <a:schemeClr val="tx1"/>
                </a:solidFill>
              </a:rPr>
              <a:t>As you read, write down or highlight some of </a:t>
            </a:r>
            <a:br>
              <a:rPr lang="en-US" sz="2800">
                <a:solidFill>
                  <a:schemeClr val="tx1"/>
                </a:solidFill>
              </a:rPr>
            </a:br>
            <a:r>
              <a:rPr lang="en-US" sz="2800">
                <a:solidFill>
                  <a:schemeClr val="tx1"/>
                </a:solidFill>
              </a:rPr>
              <a:t>the foundational beliefs of the writers. </a:t>
            </a:r>
          </a:p>
          <a:p>
            <a:pPr marL="0" indent="0">
              <a:buNone/>
            </a:pPr>
            <a:endParaRPr lang="en-US"/>
          </a:p>
        </p:txBody>
      </p:sp>
      <p:pic>
        <p:nvPicPr>
          <p:cNvPr id="4" name="Picture 3">
            <a:extLst>
              <a:ext uri="{FF2B5EF4-FFF2-40B4-BE49-F238E27FC236}">
                <a16:creationId xmlns:a16="http://schemas.microsoft.com/office/drawing/2014/main" id="{A5CCEEFC-E2D2-E8F4-F035-054477A6DCD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DA4247A3-5AA2-3A1A-2612-7E3B91FCF7FE}"/>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5</a:t>
            </a:r>
          </a:p>
          <a:p>
            <a:r>
              <a:rPr lang="en-US" i="1" dirty="0">
                <a:solidFill>
                  <a:schemeClr val="bg1"/>
                </a:solidFill>
              </a:rPr>
              <a:t>Note Catcher, page 1</a:t>
            </a:r>
          </a:p>
        </p:txBody>
      </p:sp>
      <p:pic>
        <p:nvPicPr>
          <p:cNvPr id="7" name="Picture 6">
            <a:extLst>
              <a:ext uri="{FF2B5EF4-FFF2-40B4-BE49-F238E27FC236}">
                <a16:creationId xmlns:a16="http://schemas.microsoft.com/office/drawing/2014/main" id="{4E25EAFE-D320-4BDE-332F-BC0F970FEBB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453317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(6)</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78" t="9605" r="1447"/>
          <a:stretch/>
        </p:blipFill>
        <p:spPr bwMode="auto">
          <a:xfrm>
            <a:off x="795799" y="1535596"/>
            <a:ext cx="1535800" cy="4049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A6F74E-8302-A48A-75AB-818D5A46E6C4}"/>
              </a:ext>
              <a:ext uri="{C183D7F6-B498-43B3-948B-1728B52AA6E4}">
                <adec:decorative xmlns:adec="http://schemas.microsoft.com/office/drawing/2017/decorative" val="1"/>
              </a:ext>
            </a:extLst>
          </p:cNvPr>
          <p:cNvSpPr txBox="1"/>
          <p:nvPr/>
        </p:nvSpPr>
        <p:spPr>
          <a:xfrm>
            <a:off x="2546318" y="1659285"/>
            <a:ext cx="8572381" cy="3539430"/>
          </a:xfrm>
          <a:prstGeom prst="rect">
            <a:avLst/>
          </a:prstGeom>
          <a:noFill/>
        </p:spPr>
        <p:txBody>
          <a:bodyPr wrap="square" rtlCol="0">
            <a:spAutoFit/>
          </a:bodyPr>
          <a:lstStyle/>
          <a:p>
            <a:pPr algn="ctr"/>
            <a:r>
              <a:rPr lang="en-US" sz="2800">
                <a:effectLst/>
              </a:rPr>
              <a:t>"The anchor standards describe the general knowledge and skill that teachers expect students to demonstrate throughout their education in the arts." </a:t>
            </a:r>
          </a:p>
          <a:p>
            <a:endParaRPr lang="en-US" sz="2800">
              <a:effectLst/>
            </a:endParaRPr>
          </a:p>
          <a:p>
            <a:pPr marL="457200" indent="-457200">
              <a:buFont typeface="Wingdings" panose="05000000000000000000" pitchFamily="2" charset="2"/>
              <a:buChar char="§"/>
            </a:pPr>
            <a:r>
              <a:rPr lang="en-US" sz="2800">
                <a:effectLst/>
              </a:rPr>
              <a:t>Access page 10 of the </a:t>
            </a:r>
            <a:r>
              <a:rPr lang="en-US" sz="2800" i="1">
                <a:effectLst/>
              </a:rPr>
              <a:t>KAS for Visual and Performing Arts</a:t>
            </a:r>
            <a:r>
              <a:rPr lang="en-US" sz="2800">
                <a:effectLst/>
              </a:rPr>
              <a:t> and take note of any text or phrases that identify the general knowledge and/or skill found in the </a:t>
            </a:r>
            <a:r>
              <a:rPr lang="en-US" sz="2800"/>
              <a:t>Connecting </a:t>
            </a:r>
            <a:r>
              <a:rPr lang="en-US" sz="2800">
                <a:effectLst/>
              </a:rPr>
              <a:t>Anchor </a:t>
            </a:r>
            <a:r>
              <a:rPr lang="en-US" sz="2800"/>
              <a:t>S</a:t>
            </a:r>
            <a:r>
              <a:rPr lang="en-US" sz="2800">
                <a:effectLst/>
              </a:rPr>
              <a:t>tandards (10 &amp; 11).</a:t>
            </a:r>
            <a:endParaRPr lang="en-US" sz="2800"/>
          </a:p>
        </p:txBody>
      </p:sp>
      <p:sp>
        <p:nvSpPr>
          <p:cNvPr id="4" name="TextBox 3">
            <a:extLst>
              <a:ext uri="{FF2B5EF4-FFF2-40B4-BE49-F238E27FC236}">
                <a16:creationId xmlns:a16="http://schemas.microsoft.com/office/drawing/2014/main" id="{DAE131B6-379B-C88C-DB5E-31D4D1C6E3C2}"/>
              </a:ext>
              <a:ext uri="{C183D7F6-B498-43B3-948B-1728B52AA6E4}">
                <adec:decorative xmlns:adec="http://schemas.microsoft.com/office/drawing/2017/decorative" val="1"/>
              </a:ext>
            </a:extLst>
          </p:cNvPr>
          <p:cNvSpPr txBox="1"/>
          <p:nvPr/>
        </p:nvSpPr>
        <p:spPr>
          <a:xfrm>
            <a:off x="778518" y="6040753"/>
            <a:ext cx="4856434" cy="646331"/>
          </a:xfrm>
          <a:prstGeom prst="rect">
            <a:avLst/>
          </a:prstGeom>
          <a:noFill/>
        </p:spPr>
        <p:txBody>
          <a:bodyPr wrap="square" rtlCol="0">
            <a:spAutoFit/>
          </a:bodyPr>
          <a:lstStyle/>
          <a:p>
            <a:r>
              <a:rPr lang="en-US" i="1" dirty="0">
                <a:solidFill>
                  <a:schemeClr val="bg1"/>
                </a:solidFill>
              </a:rPr>
              <a:t>KAS for Visual and Performing Arts, pages 9-10</a:t>
            </a:r>
          </a:p>
          <a:p>
            <a:r>
              <a:rPr lang="en-US" i="1" dirty="0">
                <a:solidFill>
                  <a:schemeClr val="bg1"/>
                </a:solidFill>
              </a:rPr>
              <a:t>Note Catcher, page 8</a:t>
            </a:r>
          </a:p>
        </p:txBody>
      </p:sp>
      <p:pic>
        <p:nvPicPr>
          <p:cNvPr id="5" name="Picture 4">
            <a:extLst>
              <a:ext uri="{FF2B5EF4-FFF2-40B4-BE49-F238E27FC236}">
                <a16:creationId xmlns:a16="http://schemas.microsoft.com/office/drawing/2014/main" id="{A6B6C238-57FB-8DEF-8D4E-C57D4984C0C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8E39DF2F-53FF-C1EA-49E9-C2B8DF833BF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13452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a:t>Anchor Standards (7)</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96068" y="1211083"/>
            <a:ext cx="10639478" cy="4902200"/>
          </a:xfrm>
          <a:prstGeom prst="rect">
            <a:avLst/>
          </a:prstGeom>
        </p:spPr>
        <p:txBody>
          <a:bodyPr/>
          <a:lstStyle/>
          <a:p>
            <a:r>
              <a:rPr lang="en-US">
                <a:solidFill>
                  <a:schemeClr val="tx1"/>
                </a:solidFill>
                <a:effectLst/>
                <a:ea typeface="Times New Roman" panose="02020603050405020304" pitchFamily="18" charset="0"/>
              </a:rPr>
              <a:t>The 11 anchor standards are a unifying element across the arts disciplines that describe the artistic literacy that students should demonstrate throughout their education. </a:t>
            </a:r>
          </a:p>
          <a:p>
            <a:r>
              <a:rPr lang="en-US">
                <a:solidFill>
                  <a:schemeClr val="tx1"/>
                </a:solidFill>
                <a:effectLst/>
                <a:ea typeface="Times New Roman" panose="02020603050405020304" pitchFamily="18" charset="0"/>
              </a:rPr>
              <a:t>Collectively, the inclusion of the anchor standards creates a cohesive and aligned system that allows for both commonality across the disciplines and specificity within each discipline. </a:t>
            </a:r>
          </a:p>
          <a:p>
            <a:r>
              <a:rPr lang="en-US">
                <a:solidFill>
                  <a:schemeClr val="tx1"/>
                </a:solidFill>
                <a:effectLst/>
                <a:ea typeface="Times New Roman" panose="02020603050405020304" pitchFamily="18" charset="0"/>
              </a:rPr>
              <a:t>These are not to be confused with the discipline-specific </a:t>
            </a:r>
            <a:r>
              <a:rPr lang="en-US" b="1">
                <a:solidFill>
                  <a:schemeClr val="tx1"/>
                </a:solidFill>
                <a:ea typeface="Times New Roman" panose="02020603050405020304" pitchFamily="18" charset="0"/>
              </a:rPr>
              <a:t>P</a:t>
            </a:r>
            <a:r>
              <a:rPr lang="en-US" b="1">
                <a:solidFill>
                  <a:schemeClr val="tx1"/>
                </a:solidFill>
                <a:effectLst/>
                <a:ea typeface="Times New Roman" panose="02020603050405020304" pitchFamily="18" charset="0"/>
              </a:rPr>
              <a:t>erformance </a:t>
            </a:r>
            <a:r>
              <a:rPr lang="en-US" b="1">
                <a:solidFill>
                  <a:schemeClr val="tx1"/>
                </a:solidFill>
                <a:ea typeface="Times New Roman" panose="02020603050405020304" pitchFamily="18" charset="0"/>
              </a:rPr>
              <a:t>S</a:t>
            </a:r>
            <a:r>
              <a:rPr lang="en-US" b="1">
                <a:solidFill>
                  <a:schemeClr val="tx1"/>
                </a:solidFill>
                <a:effectLst/>
                <a:ea typeface="Times New Roman" panose="02020603050405020304" pitchFamily="18" charset="0"/>
              </a:rPr>
              <a:t>tandards</a:t>
            </a:r>
            <a:r>
              <a:rPr lang="en-US">
                <a:solidFill>
                  <a:schemeClr val="tx1"/>
                </a:solidFill>
                <a:effectLst/>
                <a:ea typeface="Times New Roman" panose="02020603050405020304" pitchFamily="18" charset="0"/>
              </a:rPr>
              <a:t>, which express individual measurable goals for learning in dance, media arts, music, theatre and visual arts. </a:t>
            </a:r>
          </a:p>
          <a:p>
            <a:pPr marL="0" indent="0">
              <a:buNone/>
            </a:pPr>
            <a:endParaRPr lang="en-US"/>
          </a:p>
        </p:txBody>
      </p:sp>
      <p:sp>
        <p:nvSpPr>
          <p:cNvPr id="4" name="TextBox 3">
            <a:extLst>
              <a:ext uri="{FF2B5EF4-FFF2-40B4-BE49-F238E27FC236}">
                <a16:creationId xmlns:a16="http://schemas.microsoft.com/office/drawing/2014/main" id="{8859D622-D9C7-42B0-011E-80A9918BA36B}"/>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9</a:t>
            </a:r>
          </a:p>
          <a:p>
            <a:r>
              <a:rPr lang="en-US" i="1" dirty="0">
                <a:solidFill>
                  <a:schemeClr val="bg1"/>
                </a:solidFill>
              </a:rPr>
              <a:t>Note Catcher, page 9</a:t>
            </a:r>
          </a:p>
        </p:txBody>
      </p:sp>
      <p:pic>
        <p:nvPicPr>
          <p:cNvPr id="5" name="Picture 4" descr="A pencil and paper with a black background">
            <a:extLst>
              <a:ext uri="{FF2B5EF4-FFF2-40B4-BE49-F238E27FC236}">
                <a16:creationId xmlns:a16="http://schemas.microsoft.com/office/drawing/2014/main" id="{C32C4429-33E9-B117-FC15-B1D54540D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586D1269-EBAB-4BD8-E960-0F1715B8AE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675804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ADB0-7B0E-ECDD-62F6-4C91EFA0F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020D2-9B36-4A8C-5E7F-21CF56827173}"/>
              </a:ext>
            </a:extLst>
          </p:cNvPr>
          <p:cNvSpPr>
            <a:spLocks noGrp="1"/>
          </p:cNvSpPr>
          <p:nvPr>
            <p:ph type="title"/>
          </p:nvPr>
        </p:nvSpPr>
        <p:spPr>
          <a:xfrm>
            <a:off x="1007134" y="3136346"/>
            <a:ext cx="10177732" cy="585308"/>
          </a:xfrm>
        </p:spPr>
        <p:txBody>
          <a:bodyPr>
            <a:noAutofit/>
          </a:bodyPr>
          <a:lstStyle/>
          <a:p>
            <a:pPr algn="ctr"/>
            <a:r>
              <a:rPr lang="en-US" sz="4800" i="1"/>
              <a:t>Performance Standards</a:t>
            </a:r>
            <a:endParaRPr lang="en-US" sz="4800"/>
          </a:p>
        </p:txBody>
      </p:sp>
      <p:pic>
        <p:nvPicPr>
          <p:cNvPr id="4" name="Picture 3" descr="A colorful square with white text">
            <a:extLst>
              <a:ext uri="{FF2B5EF4-FFF2-40B4-BE49-F238E27FC236}">
                <a16:creationId xmlns:a16="http://schemas.microsoft.com/office/drawing/2014/main" id="{795B9BBA-D0A1-6419-054C-F33C9B3F5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48128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Performance Standards (1)</a:t>
            </a:r>
          </a:p>
        </p:txBody>
      </p:sp>
      <p:sp>
        <p:nvSpPr>
          <p:cNvPr id="5" name="TextBox 4">
            <a:extLst>
              <a:ext uri="{FF2B5EF4-FFF2-40B4-BE49-F238E27FC236}">
                <a16:creationId xmlns:a16="http://schemas.microsoft.com/office/drawing/2014/main" id="{4803492C-9A5B-A6CB-20B3-7290F05365EE}"/>
              </a:ext>
            </a:extLst>
          </p:cNvPr>
          <p:cNvSpPr txBox="1"/>
          <p:nvPr/>
        </p:nvSpPr>
        <p:spPr>
          <a:xfrm>
            <a:off x="357780" y="1674304"/>
            <a:ext cx="10784264" cy="3539430"/>
          </a:xfrm>
          <a:prstGeom prst="rect">
            <a:avLst/>
          </a:prstGeom>
          <a:noFill/>
        </p:spPr>
        <p:txBody>
          <a:bodyPr wrap="square" rtlCol="0">
            <a:spAutoFit/>
          </a:bodyPr>
          <a:lstStyle/>
          <a:p>
            <a:pPr marL="457200" indent="-457200">
              <a:buFont typeface="Arial" panose="020B0604020202020204" pitchFamily="34" charset="0"/>
              <a:buChar char="•"/>
            </a:pPr>
            <a:r>
              <a:rPr lang="en-US" sz="2800">
                <a:effectLst/>
                <a:ea typeface="Times New Roman" panose="02020603050405020304" pitchFamily="18" charset="0"/>
              </a:rPr>
              <a:t>All </a:t>
            </a:r>
            <a:r>
              <a:rPr lang="en-US" sz="2800" b="1">
                <a:effectLst/>
                <a:ea typeface="Times New Roman" panose="02020603050405020304" pitchFamily="18" charset="0"/>
              </a:rPr>
              <a:t>Performance </a:t>
            </a:r>
            <a:r>
              <a:rPr lang="en-US" sz="2800" b="1">
                <a:ea typeface="Times New Roman" panose="02020603050405020304" pitchFamily="18" charset="0"/>
              </a:rPr>
              <a:t>S</a:t>
            </a:r>
            <a:r>
              <a:rPr lang="en-US" sz="2800" b="1">
                <a:effectLst/>
                <a:ea typeface="Times New Roman" panose="02020603050405020304" pitchFamily="18" charset="0"/>
              </a:rPr>
              <a:t>tandards </a:t>
            </a:r>
            <a:r>
              <a:rPr lang="en-US" sz="2800">
                <a:effectLst/>
                <a:ea typeface="Times New Roman" panose="02020603050405020304" pitchFamily="18" charset="0"/>
              </a:rPr>
              <a:t>align to the eleven overarching anchor standards and each arts discipline includes their own set.</a:t>
            </a:r>
          </a:p>
          <a:p>
            <a:pPr marL="457200" indent="-457200">
              <a:buFont typeface="Arial" panose="020B0604020202020204" pitchFamily="34" charset="0"/>
              <a:buChar char="•"/>
            </a:pPr>
            <a:r>
              <a:rPr lang="en-US" sz="2800">
                <a:effectLst/>
                <a:ea typeface="Times New Roman" panose="02020603050405020304" pitchFamily="18" charset="0"/>
              </a:rPr>
              <a:t>These standards illustrate what each of the anchor standards might look like as students engage in the artistic processes within an arts discipline. </a:t>
            </a:r>
          </a:p>
          <a:p>
            <a:pPr marL="457200" indent="-457200">
              <a:buFont typeface="Arial" panose="020B0604020202020204" pitchFamily="34" charset="0"/>
              <a:buChar char="•"/>
            </a:pPr>
            <a:r>
              <a:rPr lang="en-US" sz="2800" b="1">
                <a:effectLst/>
                <a:ea typeface="Times New Roman" panose="02020603050405020304" pitchFamily="18" charset="0"/>
              </a:rPr>
              <a:t>Performance Standards </a:t>
            </a:r>
            <a:r>
              <a:rPr lang="en-US" sz="2800">
                <a:effectLst/>
                <a:ea typeface="Times New Roman" panose="02020603050405020304" pitchFamily="18" charset="0"/>
              </a:rPr>
              <a:t>are written for grades K-8 as grade level standards, and at the high school in three proficiency levels; proficient, accomplished and advanced. </a:t>
            </a:r>
            <a:endParaRPr lang="en-US" sz="2800"/>
          </a:p>
        </p:txBody>
      </p:sp>
      <p:sp>
        <p:nvSpPr>
          <p:cNvPr id="3" name="TextBox 2">
            <a:extLst>
              <a:ext uri="{FF2B5EF4-FFF2-40B4-BE49-F238E27FC236}">
                <a16:creationId xmlns:a16="http://schemas.microsoft.com/office/drawing/2014/main" id="{4DC719DA-3574-20CA-61A2-C9E3584A1418}"/>
              </a:ext>
            </a:extLst>
          </p:cNvPr>
          <p:cNvSpPr txBox="1"/>
          <p:nvPr/>
        </p:nvSpPr>
        <p:spPr>
          <a:xfrm>
            <a:off x="778518" y="6179253"/>
            <a:ext cx="4511179" cy="369332"/>
          </a:xfrm>
          <a:prstGeom prst="rect">
            <a:avLst/>
          </a:prstGeom>
          <a:noFill/>
        </p:spPr>
        <p:txBody>
          <a:bodyPr wrap="square" rtlCol="0">
            <a:spAutoFit/>
          </a:bodyPr>
          <a:lstStyle/>
          <a:p>
            <a:r>
              <a:rPr lang="en-US" i="1" dirty="0">
                <a:solidFill>
                  <a:schemeClr val="bg1"/>
                </a:solidFill>
              </a:rPr>
              <a:t>KAS for Visual and Performing Arts, page 9</a:t>
            </a:r>
          </a:p>
        </p:txBody>
      </p:sp>
      <p:pic>
        <p:nvPicPr>
          <p:cNvPr id="4" name="Picture 3">
            <a:extLst>
              <a:ext uri="{FF2B5EF4-FFF2-40B4-BE49-F238E27FC236}">
                <a16:creationId xmlns:a16="http://schemas.microsoft.com/office/drawing/2014/main" id="{67E33210-25BD-E30D-761A-643EA7DA7A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084952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Performance Standards (2)</a:t>
            </a:r>
          </a:p>
        </p:txBody>
      </p:sp>
      <p:pic>
        <p:nvPicPr>
          <p:cNvPr id="6" name="Picture 5" descr="An example of the standards layout from the KAS for Visual and Performing Arts">
            <a:extLst>
              <a:ext uri="{FF2B5EF4-FFF2-40B4-BE49-F238E27FC236}">
                <a16:creationId xmlns:a16="http://schemas.microsoft.com/office/drawing/2014/main" id="{42986E8E-6B1E-AFCC-5BF7-2118069B74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16" b="8741"/>
          <a:stretch/>
        </p:blipFill>
        <p:spPr>
          <a:xfrm>
            <a:off x="1174124" y="1639956"/>
            <a:ext cx="9151576" cy="3831535"/>
          </a:xfrm>
          <a:prstGeom prst="rect">
            <a:avLst/>
          </a:prstGeom>
        </p:spPr>
      </p:pic>
      <p:pic>
        <p:nvPicPr>
          <p:cNvPr id="3" name="Picture 2">
            <a:extLst>
              <a:ext uri="{FF2B5EF4-FFF2-40B4-BE49-F238E27FC236}">
                <a16:creationId xmlns:a16="http://schemas.microsoft.com/office/drawing/2014/main" id="{2FDD6821-87CE-E6D8-2ACC-F468151F4F7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229366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Explore - Performance Standards</a:t>
            </a:r>
          </a:p>
        </p:txBody>
      </p:sp>
      <p:sp>
        <p:nvSpPr>
          <p:cNvPr id="4" name="Text Placeholder 2">
            <a:extLst>
              <a:ext uri="{FF2B5EF4-FFF2-40B4-BE49-F238E27FC236}">
                <a16:creationId xmlns:a16="http://schemas.microsoft.com/office/drawing/2014/main" id="{EAC5A501-2D22-CDEA-1373-85362B4B9419}"/>
              </a:ext>
              <a:ext uri="{C183D7F6-B498-43B3-948B-1728B52AA6E4}">
                <adec:decorative xmlns:adec="http://schemas.microsoft.com/office/drawing/2017/decorative" val="1"/>
              </a:ext>
            </a:extLst>
          </p:cNvPr>
          <p:cNvSpPr txBox="1">
            <a:spLocks/>
          </p:cNvSpPr>
          <p:nvPr/>
        </p:nvSpPr>
        <p:spPr>
          <a:xfrm>
            <a:off x="592137" y="1600367"/>
            <a:ext cx="11058172" cy="490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0548" indent="-514350">
              <a:buFont typeface="+mj-lt"/>
              <a:buAutoNum type="arabicPeriod"/>
            </a:pPr>
            <a:r>
              <a:rPr lang="en-US" sz="2600">
                <a:solidFill>
                  <a:schemeClr val="tx1"/>
                </a:solidFill>
              </a:rPr>
              <a:t>Choose one </a:t>
            </a:r>
            <a:r>
              <a:rPr lang="en-US" sz="2600" b="1">
                <a:solidFill>
                  <a:schemeClr val="tx1"/>
                </a:solidFill>
              </a:rPr>
              <a:t>Arts Discipline</a:t>
            </a:r>
            <a:r>
              <a:rPr lang="en-US" sz="2600">
                <a:solidFill>
                  <a:schemeClr val="tx1"/>
                </a:solidFill>
              </a:rPr>
              <a:t>. </a:t>
            </a:r>
            <a:br>
              <a:rPr lang="en-US" sz="2600">
                <a:solidFill>
                  <a:schemeClr val="tx1"/>
                </a:solidFill>
              </a:rPr>
            </a:br>
            <a:r>
              <a:rPr lang="en-US" sz="2400">
                <a:solidFill>
                  <a:schemeClr val="tx1"/>
                </a:solidFill>
              </a:rPr>
              <a:t>(Dance, Media Arts, Music, Theatre or Visual Arts)</a:t>
            </a:r>
          </a:p>
          <a:p>
            <a:pPr marL="590548" indent="-514350">
              <a:buFont typeface="+mj-lt"/>
              <a:buAutoNum type="arabicPeriod"/>
            </a:pPr>
            <a:r>
              <a:rPr lang="en-US" sz="2600">
                <a:solidFill>
                  <a:schemeClr val="tx1"/>
                </a:solidFill>
              </a:rPr>
              <a:t>Choose one </a:t>
            </a:r>
            <a:r>
              <a:rPr lang="en-US" sz="2600" b="1">
                <a:solidFill>
                  <a:schemeClr val="tx1"/>
                </a:solidFill>
              </a:rPr>
              <a:t>Artistic Process </a:t>
            </a:r>
            <a:r>
              <a:rPr lang="en-US" sz="2600">
                <a:solidFill>
                  <a:schemeClr val="tx1"/>
                </a:solidFill>
              </a:rPr>
              <a:t>within your chosen arts discipline. </a:t>
            </a:r>
            <a:br>
              <a:rPr lang="en-US" sz="2600">
                <a:solidFill>
                  <a:schemeClr val="tx1"/>
                </a:solidFill>
              </a:rPr>
            </a:br>
            <a:r>
              <a:rPr lang="en-US" sz="2400">
                <a:solidFill>
                  <a:schemeClr val="tx1"/>
                </a:solidFill>
              </a:rPr>
              <a:t>(Creating, Performing/Producing/Presenting, Responding or Connecting) </a:t>
            </a:r>
          </a:p>
          <a:p>
            <a:pPr marL="590548" indent="-514350">
              <a:buFont typeface="+mj-lt"/>
              <a:buAutoNum type="arabicPeriod"/>
            </a:pPr>
            <a:r>
              <a:rPr lang="en-US" sz="2600">
                <a:solidFill>
                  <a:schemeClr val="tx1"/>
                </a:solidFill>
              </a:rPr>
              <a:t>Choose one </a:t>
            </a:r>
            <a:r>
              <a:rPr lang="en-US" sz="2600" b="1">
                <a:solidFill>
                  <a:schemeClr val="tx1"/>
                </a:solidFill>
              </a:rPr>
              <a:t>Anchor Standard </a:t>
            </a:r>
            <a:r>
              <a:rPr lang="en-US" sz="2600">
                <a:solidFill>
                  <a:schemeClr val="tx1"/>
                </a:solidFill>
              </a:rPr>
              <a:t>from your chosen artistic process.</a:t>
            </a:r>
          </a:p>
          <a:p>
            <a:pPr marL="590548" indent="-514350">
              <a:buFont typeface="+mj-lt"/>
              <a:buAutoNum type="arabicPeriod"/>
            </a:pPr>
            <a:r>
              <a:rPr lang="en-US" sz="2600">
                <a:solidFill>
                  <a:schemeClr val="tx1"/>
                </a:solidFill>
              </a:rPr>
              <a:t>Focus on </a:t>
            </a:r>
            <a:r>
              <a:rPr lang="en-US" sz="2600" b="1">
                <a:solidFill>
                  <a:schemeClr val="tx1"/>
                </a:solidFill>
              </a:rPr>
              <a:t>one grade band </a:t>
            </a:r>
            <a:r>
              <a:rPr lang="en-US" sz="2600">
                <a:solidFill>
                  <a:schemeClr val="tx1"/>
                </a:solidFill>
              </a:rPr>
              <a:t>(K-2, 3-5, 6-8 or High School Proficiency) </a:t>
            </a:r>
            <a:br>
              <a:rPr lang="en-US" sz="2600">
                <a:solidFill>
                  <a:schemeClr val="tx1"/>
                </a:solidFill>
              </a:rPr>
            </a:br>
            <a:r>
              <a:rPr lang="en-US" sz="2600">
                <a:solidFill>
                  <a:schemeClr val="tx1"/>
                </a:solidFill>
              </a:rPr>
              <a:t>to answer the following question:  </a:t>
            </a:r>
          </a:p>
          <a:p>
            <a:pPr marL="76198" indent="0" algn="ctr">
              <a:buNone/>
            </a:pPr>
            <a:r>
              <a:rPr lang="en-US" sz="3200">
                <a:solidFill>
                  <a:schemeClr val="tx1"/>
                </a:solidFill>
              </a:rPr>
              <a:t>How does the progression of the performance standards deepen a student’s understanding of the anchor standard?</a:t>
            </a:r>
          </a:p>
        </p:txBody>
      </p:sp>
      <p:sp>
        <p:nvSpPr>
          <p:cNvPr id="3" name="TextBox 2">
            <a:extLst>
              <a:ext uri="{FF2B5EF4-FFF2-40B4-BE49-F238E27FC236}">
                <a16:creationId xmlns:a16="http://schemas.microsoft.com/office/drawing/2014/main" id="{4DC719DA-3574-20CA-61A2-C9E3584A1418}"/>
              </a:ext>
              <a:ext uri="{C183D7F6-B498-43B3-948B-1728B52AA6E4}">
                <adec:decorative xmlns:adec="http://schemas.microsoft.com/office/drawing/2017/decorative" val="1"/>
              </a:ext>
            </a:extLst>
          </p:cNvPr>
          <p:cNvSpPr txBox="1"/>
          <p:nvPr/>
        </p:nvSpPr>
        <p:spPr>
          <a:xfrm>
            <a:off x="778518" y="6179253"/>
            <a:ext cx="4511179" cy="369332"/>
          </a:xfrm>
          <a:prstGeom prst="rect">
            <a:avLst/>
          </a:prstGeom>
          <a:noFill/>
        </p:spPr>
        <p:txBody>
          <a:bodyPr wrap="square" rtlCol="0">
            <a:spAutoFit/>
          </a:bodyPr>
          <a:lstStyle/>
          <a:p>
            <a:r>
              <a:rPr lang="en-US" i="1" dirty="0">
                <a:solidFill>
                  <a:schemeClr val="bg1"/>
                </a:solidFill>
              </a:rPr>
              <a:t>Note Catcher, page 9</a:t>
            </a:r>
          </a:p>
        </p:txBody>
      </p:sp>
      <p:pic>
        <p:nvPicPr>
          <p:cNvPr id="5" name="Picture 4">
            <a:extLst>
              <a:ext uri="{FF2B5EF4-FFF2-40B4-BE49-F238E27FC236}">
                <a16:creationId xmlns:a16="http://schemas.microsoft.com/office/drawing/2014/main" id="{768A4152-F269-5EF5-6BF6-66C6443822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9EF220CB-3555-4929-4592-F03B247FC6B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671997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07DC8-A13E-4424-E96A-1C4E87BF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6170E-648E-EF99-39CB-6D0BC7770044}"/>
              </a:ext>
            </a:extLst>
          </p:cNvPr>
          <p:cNvSpPr>
            <a:spLocks noGrp="1"/>
          </p:cNvSpPr>
          <p:nvPr>
            <p:ph type="title"/>
          </p:nvPr>
        </p:nvSpPr>
        <p:spPr>
          <a:xfrm>
            <a:off x="1007134" y="3136346"/>
            <a:ext cx="10177732" cy="585308"/>
          </a:xfrm>
        </p:spPr>
        <p:txBody>
          <a:bodyPr>
            <a:noAutofit/>
          </a:bodyPr>
          <a:lstStyle/>
          <a:p>
            <a:pPr algn="ctr"/>
            <a:r>
              <a:rPr lang="en-US" sz="4800" i="1" dirty="0"/>
              <a:t>Process Components</a:t>
            </a:r>
            <a:endParaRPr lang="en-US" sz="4800" dirty="0"/>
          </a:p>
        </p:txBody>
      </p:sp>
      <p:pic>
        <p:nvPicPr>
          <p:cNvPr id="4" name="Picture 3">
            <a:extLst>
              <a:ext uri="{FF2B5EF4-FFF2-40B4-BE49-F238E27FC236}">
                <a16:creationId xmlns:a16="http://schemas.microsoft.com/office/drawing/2014/main" id="{2D72C2B8-A792-F477-ED33-CBD86555A25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997445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07689" cy="1320800"/>
          </a:xfrm>
          <a:prstGeom prst="rect">
            <a:avLst/>
          </a:prstGeom>
        </p:spPr>
        <p:txBody>
          <a:bodyPr/>
          <a:lstStyle/>
          <a:p>
            <a:r>
              <a:rPr lang="en-US"/>
              <a:t>Anchor Standards Alignment:</a:t>
            </a:r>
            <a:br>
              <a:rPr lang="en-US"/>
            </a:br>
            <a:r>
              <a:rPr lang="en-US"/>
              <a:t>Process Components (1)</a:t>
            </a:r>
          </a:p>
        </p:txBody>
      </p:sp>
      <p:sp>
        <p:nvSpPr>
          <p:cNvPr id="4" name="Text Placeholder 2">
            <a:extLst>
              <a:ext uri="{FF2B5EF4-FFF2-40B4-BE49-F238E27FC236}">
                <a16:creationId xmlns:a16="http://schemas.microsoft.com/office/drawing/2014/main" id="{EAC5A501-2D22-CDEA-1373-85362B4B9419}"/>
              </a:ext>
              <a:ext uri="{C183D7F6-B498-43B3-948B-1728B52AA6E4}">
                <adec:decorative xmlns:adec="http://schemas.microsoft.com/office/drawing/2017/decorative" val="1"/>
              </a:ext>
            </a:extLst>
          </p:cNvPr>
          <p:cNvSpPr txBox="1">
            <a:spLocks/>
          </p:cNvSpPr>
          <p:nvPr/>
        </p:nvSpPr>
        <p:spPr>
          <a:xfrm>
            <a:off x="592137" y="1600367"/>
            <a:ext cx="11058172" cy="490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0548" indent="-514350"/>
            <a:r>
              <a:rPr lang="en-US" sz="3200">
                <a:solidFill>
                  <a:schemeClr val="tx1"/>
                </a:solidFill>
              </a:rPr>
              <a:t>Process Components are the actions artists carry out as they complete each artistic process. </a:t>
            </a:r>
          </a:p>
          <a:p>
            <a:pPr marL="590548" indent="-514350"/>
            <a:r>
              <a:rPr lang="en-US" sz="3200">
                <a:solidFill>
                  <a:schemeClr val="tx1"/>
                </a:solidFill>
              </a:rPr>
              <a:t>Students’ ability to carry out these operational verbs empowers them to work through the artistic process independently. </a:t>
            </a:r>
          </a:p>
          <a:p>
            <a:pPr marL="590548" indent="-514350"/>
            <a:r>
              <a:rPr lang="en-US" sz="3200">
                <a:solidFill>
                  <a:schemeClr val="tx1"/>
                </a:solidFill>
              </a:rPr>
              <a:t>The process components are specific to each arts discipline.</a:t>
            </a:r>
          </a:p>
        </p:txBody>
      </p:sp>
      <p:sp>
        <p:nvSpPr>
          <p:cNvPr id="3" name="TextBox 2">
            <a:extLst>
              <a:ext uri="{FF2B5EF4-FFF2-40B4-BE49-F238E27FC236}">
                <a16:creationId xmlns:a16="http://schemas.microsoft.com/office/drawing/2014/main" id="{4DC719DA-3574-20CA-61A2-C9E3584A1418}"/>
              </a:ext>
              <a:ext uri="{C183D7F6-B498-43B3-948B-1728B52AA6E4}">
                <adec:decorative xmlns:adec="http://schemas.microsoft.com/office/drawing/2017/decorative" val="1"/>
              </a:ext>
            </a:extLst>
          </p:cNvPr>
          <p:cNvSpPr txBox="1"/>
          <p:nvPr/>
        </p:nvSpPr>
        <p:spPr>
          <a:xfrm>
            <a:off x="778518" y="6040753"/>
            <a:ext cx="4511179" cy="646331"/>
          </a:xfrm>
          <a:prstGeom prst="rect">
            <a:avLst/>
          </a:prstGeom>
          <a:noFill/>
        </p:spPr>
        <p:txBody>
          <a:bodyPr wrap="square" rtlCol="0">
            <a:spAutoFit/>
          </a:bodyPr>
          <a:lstStyle/>
          <a:p>
            <a:r>
              <a:rPr lang="en-US" i="1" dirty="0">
                <a:solidFill>
                  <a:schemeClr val="bg1"/>
                </a:solidFill>
              </a:rPr>
              <a:t>KAS for Visual and Performing Arts, page 14</a:t>
            </a:r>
          </a:p>
          <a:p>
            <a:r>
              <a:rPr lang="en-US" i="1" dirty="0">
                <a:solidFill>
                  <a:schemeClr val="bg1"/>
                </a:solidFill>
              </a:rPr>
              <a:t>Note Catcher, page 9</a:t>
            </a:r>
          </a:p>
        </p:txBody>
      </p:sp>
      <p:pic>
        <p:nvPicPr>
          <p:cNvPr id="5" name="Picture 4">
            <a:extLst>
              <a:ext uri="{FF2B5EF4-FFF2-40B4-BE49-F238E27FC236}">
                <a16:creationId xmlns:a16="http://schemas.microsoft.com/office/drawing/2014/main" id="{768A4152-F269-5EF5-6BF6-66C6443822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pic>
        <p:nvPicPr>
          <p:cNvPr id="6" name="Picture 5">
            <a:extLst>
              <a:ext uri="{FF2B5EF4-FFF2-40B4-BE49-F238E27FC236}">
                <a16:creationId xmlns:a16="http://schemas.microsoft.com/office/drawing/2014/main" id="{EB2BA83D-2231-A37C-7F3D-80850C30463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318508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(2)</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5" r="74378"/>
          <a:stretch/>
        </p:blipFill>
        <p:spPr bwMode="auto">
          <a:xfrm>
            <a:off x="716081" y="1475960"/>
            <a:ext cx="1714366" cy="42123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E5711A43-DE42-F0C8-57C7-20FADC6EDDA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4196130"/>
              </p:ext>
            </p:extLst>
          </p:nvPr>
        </p:nvGraphicFramePr>
        <p:xfrm>
          <a:off x="2786142" y="1646460"/>
          <a:ext cx="8266788" cy="2921347"/>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377798">
                  <a:extLst>
                    <a:ext uri="{9D8B030D-6E8A-4147-A177-3AD203B41FA5}">
                      <a16:colId xmlns:a16="http://schemas.microsoft.com/office/drawing/2014/main" val="104914051"/>
                    </a:ext>
                  </a:extLst>
                </a:gridCol>
                <a:gridCol w="1377798">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51BDE3"/>
                    </a:solidFill>
                  </a:tcPr>
                </a:tc>
                <a:tc>
                  <a:txBody>
                    <a:bodyPr/>
                    <a:lstStyle/>
                    <a:p>
                      <a:pPr algn="ctr"/>
                      <a:r>
                        <a:rPr lang="en-US" sz="2400" b="0">
                          <a:solidFill>
                            <a:schemeClr val="tx1"/>
                          </a:solidFill>
                        </a:rPr>
                        <a:t>Dance</a:t>
                      </a:r>
                    </a:p>
                  </a:txBody>
                  <a:tcPr anchor="ctr">
                    <a:solidFill>
                      <a:srgbClr val="51BDE3"/>
                    </a:solidFill>
                  </a:tcPr>
                </a:tc>
                <a:tc>
                  <a:txBody>
                    <a:bodyPr/>
                    <a:lstStyle/>
                    <a:p>
                      <a:pPr algn="ctr"/>
                      <a:r>
                        <a:rPr lang="en-US" sz="2400" b="0">
                          <a:solidFill>
                            <a:schemeClr val="tx1"/>
                          </a:solidFill>
                        </a:rPr>
                        <a:t>Media Arts</a:t>
                      </a:r>
                    </a:p>
                  </a:txBody>
                  <a:tcPr anchor="ctr">
                    <a:solidFill>
                      <a:srgbClr val="51BDE3"/>
                    </a:solidFill>
                  </a:tcPr>
                </a:tc>
                <a:tc>
                  <a:txBody>
                    <a:bodyPr/>
                    <a:lstStyle/>
                    <a:p>
                      <a:pPr algn="ctr"/>
                      <a:r>
                        <a:rPr lang="en-US" sz="2400" b="0">
                          <a:solidFill>
                            <a:schemeClr val="tx1"/>
                          </a:solidFill>
                        </a:rPr>
                        <a:t>Music</a:t>
                      </a:r>
                    </a:p>
                  </a:txBody>
                  <a:tcPr anchor="ctr">
                    <a:solidFill>
                      <a:srgbClr val="51BDE3"/>
                    </a:solidFill>
                  </a:tcPr>
                </a:tc>
                <a:tc>
                  <a:txBody>
                    <a:bodyPr/>
                    <a:lstStyle/>
                    <a:p>
                      <a:pPr algn="ctr"/>
                      <a:r>
                        <a:rPr lang="en-US" sz="2400" b="0">
                          <a:solidFill>
                            <a:schemeClr val="tx1"/>
                          </a:solidFill>
                        </a:rPr>
                        <a:t>Theatre</a:t>
                      </a:r>
                    </a:p>
                  </a:txBody>
                  <a:tcPr anchor="ctr">
                    <a:solidFill>
                      <a:srgbClr val="51BDE3"/>
                    </a:solidFill>
                  </a:tcPr>
                </a:tc>
                <a:tc>
                  <a:txBody>
                    <a:bodyPr/>
                    <a:lstStyle/>
                    <a:p>
                      <a:pPr algn="ctr"/>
                      <a:r>
                        <a:rPr lang="en-US" sz="2400" b="0">
                          <a:solidFill>
                            <a:schemeClr val="tx1"/>
                          </a:solidFill>
                        </a:rPr>
                        <a:t>Visual Arts</a:t>
                      </a:r>
                    </a:p>
                  </a:txBody>
                  <a:tcPr anchor="ctr">
                    <a:solidFill>
                      <a:srgbClr val="51BDE3"/>
                    </a:solidFill>
                  </a:tcPr>
                </a:tc>
                <a:extLst>
                  <a:ext uri="{0D108BD9-81ED-4DB2-BD59-A6C34878D82A}">
                    <a16:rowId xmlns:a16="http://schemas.microsoft.com/office/drawing/2014/main" val="468281589"/>
                  </a:ext>
                </a:extLst>
              </a:tr>
              <a:tr h="614511">
                <a:tc>
                  <a:txBody>
                    <a:bodyPr/>
                    <a:lstStyle/>
                    <a:p>
                      <a:pPr algn="ctr"/>
                      <a:r>
                        <a:rPr lang="en-US"/>
                        <a:t>1</a:t>
                      </a:r>
                    </a:p>
                  </a:txBody>
                  <a:tcPr anchor="ctr"/>
                </a:tc>
                <a:tc>
                  <a:txBody>
                    <a:bodyPr/>
                    <a:lstStyle/>
                    <a:p>
                      <a:pPr algn="ctr"/>
                      <a:r>
                        <a:rPr lang="en-US"/>
                        <a:t>Explore</a:t>
                      </a:r>
                    </a:p>
                  </a:txBody>
                  <a:tcPr anchor="ctr"/>
                </a:tc>
                <a:tc>
                  <a:txBody>
                    <a:bodyPr/>
                    <a:lstStyle/>
                    <a:p>
                      <a:pPr algn="ctr"/>
                      <a:r>
                        <a:rPr lang="en-US"/>
                        <a:t>Conceive</a:t>
                      </a:r>
                    </a:p>
                  </a:txBody>
                  <a:tcPr anchor="ctr"/>
                </a:tc>
                <a:tc>
                  <a:txBody>
                    <a:bodyPr/>
                    <a:lstStyle/>
                    <a:p>
                      <a:pPr algn="ctr"/>
                      <a:r>
                        <a:rPr lang="en-US"/>
                        <a:t>Imagine</a:t>
                      </a:r>
                    </a:p>
                  </a:txBody>
                  <a:tcPr anchor="ctr"/>
                </a:tc>
                <a:tc>
                  <a:txBody>
                    <a:bodyPr/>
                    <a:lstStyle/>
                    <a:p>
                      <a:pPr algn="ctr"/>
                      <a:r>
                        <a:rPr lang="en-US" sz="1500"/>
                        <a:t>Conceptualize</a:t>
                      </a:r>
                    </a:p>
                  </a:txBody>
                  <a:tcPr anchor="ctr"/>
                </a:tc>
                <a:tc>
                  <a:txBody>
                    <a:bodyPr/>
                    <a:lstStyle/>
                    <a:p>
                      <a:pPr algn="ctr"/>
                      <a:r>
                        <a:rPr lang="en-US"/>
                        <a:t>Develop</a:t>
                      </a:r>
                    </a:p>
                  </a:txBody>
                  <a:tcPr anchor="ctr"/>
                </a:tc>
                <a:extLst>
                  <a:ext uri="{0D108BD9-81ED-4DB2-BD59-A6C34878D82A}">
                    <a16:rowId xmlns:a16="http://schemas.microsoft.com/office/drawing/2014/main" val="265784130"/>
                  </a:ext>
                </a:extLst>
              </a:tr>
              <a:tr h="606093">
                <a:tc>
                  <a:txBody>
                    <a:bodyPr/>
                    <a:lstStyle/>
                    <a:p>
                      <a:pPr algn="ctr"/>
                      <a:r>
                        <a:rPr lang="en-US"/>
                        <a:t>2</a:t>
                      </a:r>
                    </a:p>
                  </a:txBody>
                  <a:tcPr anchor="ctr"/>
                </a:tc>
                <a:tc>
                  <a:txBody>
                    <a:bodyPr/>
                    <a:lstStyle/>
                    <a:p>
                      <a:pPr algn="ctr"/>
                      <a:r>
                        <a:rPr lang="en-US"/>
                        <a:t>Plan</a:t>
                      </a:r>
                    </a:p>
                  </a:txBody>
                  <a:tcPr anchor="ctr"/>
                </a:tc>
                <a:tc>
                  <a:txBody>
                    <a:bodyPr/>
                    <a:lstStyle/>
                    <a:p>
                      <a:pPr algn="ctr"/>
                      <a:r>
                        <a:rPr lang="en-US"/>
                        <a:t>Develop</a:t>
                      </a:r>
                    </a:p>
                  </a:txBody>
                  <a:tcPr anchor="ctr"/>
                </a:tc>
                <a:tc>
                  <a:txBody>
                    <a:bodyPr/>
                    <a:lstStyle/>
                    <a:p>
                      <a:pPr algn="ctr"/>
                      <a:r>
                        <a:rPr lang="en-US"/>
                        <a:t>Develop</a:t>
                      </a:r>
                    </a:p>
                  </a:txBody>
                  <a:tcPr anchor="ctr"/>
                </a:tc>
                <a:tc>
                  <a:txBody>
                    <a:bodyPr/>
                    <a:lstStyle/>
                    <a:p>
                      <a:pPr algn="ctr"/>
                      <a:r>
                        <a:rPr lang="en-US"/>
                        <a:t>Develop</a:t>
                      </a:r>
                    </a:p>
                  </a:txBody>
                  <a:tcPr anchor="ctr"/>
                </a:tc>
                <a:tc>
                  <a:txBody>
                    <a:bodyPr/>
                    <a:lstStyle/>
                    <a:p>
                      <a:pPr algn="ctr"/>
                      <a:r>
                        <a:rPr lang="en-US"/>
                        <a:t>Investigate</a:t>
                      </a:r>
                    </a:p>
                  </a:txBody>
                  <a:tcPr anchor="ctr"/>
                </a:tc>
                <a:extLst>
                  <a:ext uri="{0D108BD9-81ED-4DB2-BD59-A6C34878D82A}">
                    <a16:rowId xmlns:a16="http://schemas.microsoft.com/office/drawing/2014/main" val="2886138129"/>
                  </a:ext>
                </a:extLst>
              </a:tr>
              <a:tr h="614511">
                <a:tc>
                  <a:txBody>
                    <a:bodyPr/>
                    <a:lstStyle/>
                    <a:p>
                      <a:pPr algn="ctr"/>
                      <a:r>
                        <a:rPr lang="en-US"/>
                        <a:t>3</a:t>
                      </a:r>
                    </a:p>
                  </a:txBody>
                  <a:tcPr anchor="ctr"/>
                </a:tc>
                <a:tc>
                  <a:txBody>
                    <a:bodyPr/>
                    <a:lstStyle/>
                    <a:p>
                      <a:pPr algn="ctr"/>
                      <a:r>
                        <a:rPr lang="en-US"/>
                        <a:t>Revise</a:t>
                      </a:r>
                    </a:p>
                  </a:txBody>
                  <a:tcPr anchor="ctr"/>
                </a:tc>
                <a:tc>
                  <a:txBody>
                    <a:bodyPr/>
                    <a:lstStyle/>
                    <a:p>
                      <a:pPr algn="ctr"/>
                      <a:r>
                        <a:rPr lang="en-US"/>
                        <a:t>Construct</a:t>
                      </a:r>
                    </a:p>
                  </a:txBody>
                  <a:tcPr anchor="ctr"/>
                </a:tc>
                <a:tc>
                  <a:txBody>
                    <a:bodyPr/>
                    <a:lstStyle/>
                    <a:p>
                      <a:pPr algn="ctr"/>
                      <a:r>
                        <a:rPr lang="en-US"/>
                        <a:t>Refine</a:t>
                      </a:r>
                      <a:br>
                        <a:rPr lang="en-US"/>
                      </a:br>
                      <a:r>
                        <a:rPr lang="en-US"/>
                        <a:t>Present</a:t>
                      </a:r>
                    </a:p>
                  </a:txBody>
                  <a:tcPr anchor="ctr"/>
                </a:tc>
                <a:tc>
                  <a:txBody>
                    <a:bodyPr/>
                    <a:lstStyle/>
                    <a:p>
                      <a:pPr algn="ctr"/>
                      <a:r>
                        <a:rPr lang="en-US"/>
                        <a:t>Rehearse</a:t>
                      </a:r>
                    </a:p>
                  </a:txBody>
                  <a:tcPr anchor="ctr"/>
                </a:tc>
                <a:tc>
                  <a:txBody>
                    <a:bodyPr/>
                    <a:lstStyle/>
                    <a:p>
                      <a:pPr algn="ctr"/>
                      <a:r>
                        <a:rPr lang="en-US" dirty="0"/>
                        <a:t>Refine</a:t>
                      </a:r>
                    </a:p>
                  </a:txBody>
                  <a:tcPr anchor="ctr"/>
                </a:tc>
                <a:extLst>
                  <a:ext uri="{0D108BD9-81ED-4DB2-BD59-A6C34878D82A}">
                    <a16:rowId xmlns:a16="http://schemas.microsoft.com/office/drawing/2014/main" val="476526874"/>
                  </a:ext>
                </a:extLst>
              </a:tr>
            </a:tbl>
          </a:graphicData>
        </a:graphic>
      </p:graphicFrame>
      <p:sp>
        <p:nvSpPr>
          <p:cNvPr id="7" name="TextBox 6">
            <a:extLst>
              <a:ext uri="{FF2B5EF4-FFF2-40B4-BE49-F238E27FC236}">
                <a16:creationId xmlns:a16="http://schemas.microsoft.com/office/drawing/2014/main" id="{71E5F176-887F-9B43-ED42-B3DCEDC60528}"/>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a:t>
            </a:r>
          </a:p>
          <a:p>
            <a:pPr algn="ctr"/>
            <a:r>
              <a:rPr lang="en-US" sz="2000"/>
              <a:t>for the Creating Anchor Standards across all five arts disciplines?</a:t>
            </a:r>
          </a:p>
        </p:txBody>
      </p:sp>
      <p:pic>
        <p:nvPicPr>
          <p:cNvPr id="4" name="Picture 3">
            <a:extLst>
              <a:ext uri="{FF2B5EF4-FFF2-40B4-BE49-F238E27FC236}">
                <a16:creationId xmlns:a16="http://schemas.microsoft.com/office/drawing/2014/main" id="{427205BF-97CF-5188-3127-FC209FE121B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4BE5C530-75C1-DA21-106C-214E26505CA8}"/>
              </a:ext>
              <a:ext uri="{C183D7F6-B498-43B3-948B-1728B52AA6E4}">
                <adec:decorative xmlns:adec="http://schemas.microsoft.com/office/drawing/2017/decorative" val="1"/>
              </a:ext>
            </a:extLst>
          </p:cNvPr>
          <p:cNvSpPr txBox="1"/>
          <p:nvPr/>
        </p:nvSpPr>
        <p:spPr>
          <a:xfrm>
            <a:off x="825811"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5" name="Picture 4">
            <a:extLst>
              <a:ext uri="{FF2B5EF4-FFF2-40B4-BE49-F238E27FC236}">
                <a16:creationId xmlns:a16="http://schemas.microsoft.com/office/drawing/2014/main" id="{AE39DFD2-3A76-E947-D081-4A5FB9AC7CC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803347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(3)</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2" t="9605" r="50091"/>
          <a:stretch/>
        </p:blipFill>
        <p:spPr bwMode="auto">
          <a:xfrm>
            <a:off x="604413" y="1495630"/>
            <a:ext cx="1577774" cy="4089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4129353-A709-B31D-015C-44DC399C85E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2496509"/>
              </p:ext>
            </p:extLst>
          </p:nvPr>
        </p:nvGraphicFramePr>
        <p:xfrm>
          <a:off x="2736446" y="1600835"/>
          <a:ext cx="8266788" cy="3195667"/>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452950">
                  <a:extLst>
                    <a:ext uri="{9D8B030D-6E8A-4147-A177-3AD203B41FA5}">
                      <a16:colId xmlns:a16="http://schemas.microsoft.com/office/drawing/2014/main" val="104914051"/>
                    </a:ext>
                  </a:extLst>
                </a:gridCol>
                <a:gridCol w="1302646">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BC80D7"/>
                    </a:solidFill>
                  </a:tcPr>
                </a:tc>
                <a:tc>
                  <a:txBody>
                    <a:bodyPr/>
                    <a:lstStyle/>
                    <a:p>
                      <a:pPr algn="ctr"/>
                      <a:r>
                        <a:rPr lang="en-US" sz="2400" b="0">
                          <a:solidFill>
                            <a:schemeClr val="tx1"/>
                          </a:solidFill>
                        </a:rPr>
                        <a:t>Dance</a:t>
                      </a:r>
                    </a:p>
                  </a:txBody>
                  <a:tcPr anchor="ctr">
                    <a:solidFill>
                      <a:srgbClr val="BC80D7"/>
                    </a:solidFill>
                  </a:tcPr>
                </a:tc>
                <a:tc>
                  <a:txBody>
                    <a:bodyPr/>
                    <a:lstStyle/>
                    <a:p>
                      <a:pPr algn="ctr"/>
                      <a:r>
                        <a:rPr lang="en-US" sz="2400" b="0">
                          <a:solidFill>
                            <a:schemeClr val="tx1"/>
                          </a:solidFill>
                        </a:rPr>
                        <a:t>Media Arts</a:t>
                      </a:r>
                    </a:p>
                  </a:txBody>
                  <a:tcPr anchor="ctr">
                    <a:solidFill>
                      <a:srgbClr val="BC80D7"/>
                    </a:solidFill>
                  </a:tcPr>
                </a:tc>
                <a:tc>
                  <a:txBody>
                    <a:bodyPr/>
                    <a:lstStyle/>
                    <a:p>
                      <a:pPr algn="ctr"/>
                      <a:r>
                        <a:rPr lang="en-US" sz="2400" b="0">
                          <a:solidFill>
                            <a:schemeClr val="tx1"/>
                          </a:solidFill>
                        </a:rPr>
                        <a:t>Music</a:t>
                      </a:r>
                    </a:p>
                  </a:txBody>
                  <a:tcPr anchor="ctr">
                    <a:solidFill>
                      <a:srgbClr val="BC80D7"/>
                    </a:solidFill>
                  </a:tcPr>
                </a:tc>
                <a:tc>
                  <a:txBody>
                    <a:bodyPr/>
                    <a:lstStyle/>
                    <a:p>
                      <a:pPr algn="ctr"/>
                      <a:r>
                        <a:rPr lang="en-US" sz="2400" b="0">
                          <a:solidFill>
                            <a:schemeClr val="tx1"/>
                          </a:solidFill>
                        </a:rPr>
                        <a:t>Theatre</a:t>
                      </a:r>
                    </a:p>
                  </a:txBody>
                  <a:tcPr anchor="ctr">
                    <a:solidFill>
                      <a:srgbClr val="BC80D7"/>
                    </a:solidFill>
                  </a:tcPr>
                </a:tc>
                <a:tc>
                  <a:txBody>
                    <a:bodyPr/>
                    <a:lstStyle/>
                    <a:p>
                      <a:pPr algn="ctr"/>
                      <a:r>
                        <a:rPr lang="en-US" sz="2400" b="0">
                          <a:solidFill>
                            <a:schemeClr val="tx1"/>
                          </a:solidFill>
                        </a:rPr>
                        <a:t>Visual Arts</a:t>
                      </a:r>
                    </a:p>
                  </a:txBody>
                  <a:tcPr anchor="ctr">
                    <a:solidFill>
                      <a:srgbClr val="BC80D7"/>
                    </a:solidFill>
                  </a:tcPr>
                </a:tc>
                <a:extLst>
                  <a:ext uri="{0D108BD9-81ED-4DB2-BD59-A6C34878D82A}">
                    <a16:rowId xmlns:a16="http://schemas.microsoft.com/office/drawing/2014/main" val="468281589"/>
                  </a:ext>
                </a:extLst>
              </a:tr>
              <a:tr h="614511">
                <a:tc>
                  <a:txBody>
                    <a:bodyPr/>
                    <a:lstStyle/>
                    <a:p>
                      <a:pPr algn="ctr"/>
                      <a:r>
                        <a:rPr lang="en-US"/>
                        <a:t>4</a:t>
                      </a:r>
                    </a:p>
                  </a:txBody>
                  <a:tcPr anchor="ctr"/>
                </a:tc>
                <a:tc>
                  <a:txBody>
                    <a:bodyPr/>
                    <a:lstStyle/>
                    <a:p>
                      <a:pPr algn="ctr"/>
                      <a:r>
                        <a:rPr lang="en-US"/>
                        <a:t>Express</a:t>
                      </a:r>
                    </a:p>
                  </a:txBody>
                  <a:tcPr anchor="ctr"/>
                </a:tc>
                <a:tc>
                  <a:txBody>
                    <a:bodyPr/>
                    <a:lstStyle/>
                    <a:p>
                      <a:pPr algn="ctr"/>
                      <a:r>
                        <a:rPr lang="en-US"/>
                        <a:t>Integrate</a:t>
                      </a:r>
                    </a:p>
                  </a:txBody>
                  <a:tcPr anchor="ctr"/>
                </a:tc>
                <a:tc>
                  <a:txBody>
                    <a:bodyPr/>
                    <a:lstStyle/>
                    <a:p>
                      <a:pPr algn="ctr"/>
                      <a:r>
                        <a:rPr lang="en-US" sz="1800"/>
                        <a:t>Select</a:t>
                      </a:r>
                    </a:p>
                    <a:p>
                      <a:pPr algn="ctr"/>
                      <a:r>
                        <a:rPr lang="en-US" sz="1800"/>
                        <a:t>Analyze</a:t>
                      </a:r>
                    </a:p>
                    <a:p>
                      <a:pPr algn="ctr"/>
                      <a:r>
                        <a:rPr lang="en-US" sz="1800"/>
                        <a:t>Interpret</a:t>
                      </a:r>
                    </a:p>
                  </a:txBody>
                  <a:tcPr anchor="ctr"/>
                </a:tc>
                <a:tc>
                  <a:txBody>
                    <a:bodyPr/>
                    <a:lstStyle/>
                    <a:p>
                      <a:pPr algn="ctr"/>
                      <a:r>
                        <a:rPr lang="en-US"/>
                        <a:t>Select</a:t>
                      </a:r>
                    </a:p>
                  </a:txBody>
                  <a:tcPr anchor="ctr"/>
                </a:tc>
                <a:tc>
                  <a:txBody>
                    <a:bodyPr/>
                    <a:lstStyle/>
                    <a:p>
                      <a:pPr algn="ctr"/>
                      <a:r>
                        <a:rPr lang="en-US"/>
                        <a:t>Select</a:t>
                      </a:r>
                    </a:p>
                  </a:txBody>
                  <a:tcPr anchor="ctr"/>
                </a:tc>
                <a:extLst>
                  <a:ext uri="{0D108BD9-81ED-4DB2-BD59-A6C34878D82A}">
                    <a16:rowId xmlns:a16="http://schemas.microsoft.com/office/drawing/2014/main" val="265784130"/>
                  </a:ext>
                </a:extLst>
              </a:tr>
              <a:tr h="606093">
                <a:tc>
                  <a:txBody>
                    <a:bodyPr/>
                    <a:lstStyle/>
                    <a:p>
                      <a:pPr algn="ctr"/>
                      <a:r>
                        <a:rPr lang="en-US"/>
                        <a:t>5</a:t>
                      </a:r>
                    </a:p>
                  </a:txBody>
                  <a:tcPr anchor="ctr"/>
                </a:tc>
                <a:tc>
                  <a:txBody>
                    <a:bodyPr/>
                    <a:lstStyle/>
                    <a:p>
                      <a:pPr algn="ctr"/>
                      <a:r>
                        <a:rPr lang="en-US"/>
                        <a:t>Embody</a:t>
                      </a:r>
                    </a:p>
                  </a:txBody>
                  <a:tcPr anchor="ctr"/>
                </a:tc>
                <a:tc>
                  <a:txBody>
                    <a:bodyPr/>
                    <a:lstStyle/>
                    <a:p>
                      <a:pPr algn="ctr"/>
                      <a:r>
                        <a:rPr lang="en-US"/>
                        <a:t>Practice</a:t>
                      </a:r>
                    </a:p>
                  </a:txBody>
                  <a:tcPr anchor="ctr"/>
                </a:tc>
                <a:tc>
                  <a:txBody>
                    <a:bodyPr/>
                    <a:lstStyle/>
                    <a:p>
                      <a:pPr algn="ctr"/>
                      <a:r>
                        <a:rPr lang="en-US"/>
                        <a:t>Rehearse</a:t>
                      </a:r>
                    </a:p>
                  </a:txBody>
                  <a:tcPr anchor="ctr"/>
                </a:tc>
                <a:tc>
                  <a:txBody>
                    <a:bodyPr/>
                    <a:lstStyle/>
                    <a:p>
                      <a:pPr algn="ctr"/>
                      <a:r>
                        <a:rPr lang="en-US"/>
                        <a:t>Prepare</a:t>
                      </a:r>
                    </a:p>
                  </a:txBody>
                  <a:tcPr anchor="ctr"/>
                </a:tc>
                <a:tc>
                  <a:txBody>
                    <a:bodyPr/>
                    <a:lstStyle/>
                    <a:p>
                      <a:pPr algn="ctr"/>
                      <a:r>
                        <a:rPr lang="en-US"/>
                        <a:t>Analyze</a:t>
                      </a:r>
                    </a:p>
                  </a:txBody>
                  <a:tcPr anchor="ctr"/>
                </a:tc>
                <a:extLst>
                  <a:ext uri="{0D108BD9-81ED-4DB2-BD59-A6C34878D82A}">
                    <a16:rowId xmlns:a16="http://schemas.microsoft.com/office/drawing/2014/main" val="2886138129"/>
                  </a:ext>
                </a:extLst>
              </a:tr>
              <a:tr h="614511">
                <a:tc>
                  <a:txBody>
                    <a:bodyPr/>
                    <a:lstStyle/>
                    <a:p>
                      <a:pPr algn="ctr"/>
                      <a:r>
                        <a:rPr lang="en-US"/>
                        <a:t>6</a:t>
                      </a:r>
                    </a:p>
                  </a:txBody>
                  <a:tcPr anchor="ctr"/>
                </a:tc>
                <a:tc>
                  <a:txBody>
                    <a:bodyPr/>
                    <a:lstStyle/>
                    <a:p>
                      <a:pPr algn="ctr"/>
                      <a:r>
                        <a:rPr lang="en-US"/>
                        <a:t>Present</a:t>
                      </a:r>
                    </a:p>
                  </a:txBody>
                  <a:tcPr anchor="ctr"/>
                </a:tc>
                <a:tc>
                  <a:txBody>
                    <a:bodyPr/>
                    <a:lstStyle/>
                    <a:p>
                      <a:pPr algn="ctr"/>
                      <a:r>
                        <a:rPr lang="en-US"/>
                        <a:t>Present</a:t>
                      </a:r>
                    </a:p>
                  </a:txBody>
                  <a:tcPr anchor="ctr"/>
                </a:tc>
                <a:tc>
                  <a:txBody>
                    <a:bodyPr/>
                    <a:lstStyle/>
                    <a:p>
                      <a:pPr algn="ctr"/>
                      <a:r>
                        <a:rPr lang="en-US"/>
                        <a:t>Perform</a:t>
                      </a:r>
                    </a:p>
                  </a:txBody>
                  <a:tcPr anchor="ctr"/>
                </a:tc>
                <a:tc>
                  <a:txBody>
                    <a:bodyPr/>
                    <a:lstStyle/>
                    <a:p>
                      <a:pPr algn="ctr"/>
                      <a:r>
                        <a:rPr lang="en-US"/>
                        <a:t>Share</a:t>
                      </a:r>
                    </a:p>
                  </a:txBody>
                  <a:tcPr anchor="ctr"/>
                </a:tc>
                <a:tc>
                  <a:txBody>
                    <a:bodyPr/>
                    <a:lstStyle/>
                    <a:p>
                      <a:pPr algn="ctr"/>
                      <a:r>
                        <a:rPr lang="en-US" dirty="0"/>
                        <a:t>Share</a:t>
                      </a:r>
                    </a:p>
                  </a:txBody>
                  <a:tcPr anchor="ctr"/>
                </a:tc>
                <a:extLst>
                  <a:ext uri="{0D108BD9-81ED-4DB2-BD59-A6C34878D82A}">
                    <a16:rowId xmlns:a16="http://schemas.microsoft.com/office/drawing/2014/main" val="476526874"/>
                  </a:ext>
                </a:extLst>
              </a:tr>
            </a:tbl>
          </a:graphicData>
        </a:graphic>
      </p:graphicFrame>
      <p:sp>
        <p:nvSpPr>
          <p:cNvPr id="6" name="TextBox 5">
            <a:extLst>
              <a:ext uri="{FF2B5EF4-FFF2-40B4-BE49-F238E27FC236}">
                <a16:creationId xmlns:a16="http://schemas.microsoft.com/office/drawing/2014/main" id="{CD24E4D5-772A-F7BC-9867-7A5F26072A1D}"/>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for the Performing/Producing/Presenting Anchor Standards across all five arts disciplines?</a:t>
            </a:r>
          </a:p>
        </p:txBody>
      </p:sp>
      <p:pic>
        <p:nvPicPr>
          <p:cNvPr id="4" name="Picture 3">
            <a:extLst>
              <a:ext uri="{FF2B5EF4-FFF2-40B4-BE49-F238E27FC236}">
                <a16:creationId xmlns:a16="http://schemas.microsoft.com/office/drawing/2014/main" id="{B9AEC859-0550-8937-D0B3-8E83860DEE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3F5F6919-C940-D1C8-51E7-303B89B9066F}"/>
              </a:ext>
              <a:ext uri="{C183D7F6-B498-43B3-948B-1728B52AA6E4}">
                <adec:decorative xmlns:adec="http://schemas.microsoft.com/office/drawing/2017/decorative" val="1"/>
              </a:ext>
            </a:extLst>
          </p:cNvPr>
          <p:cNvSpPr txBox="1"/>
          <p:nvPr/>
        </p:nvSpPr>
        <p:spPr>
          <a:xfrm>
            <a:off x="766833"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7" name="Picture 6">
            <a:extLst>
              <a:ext uri="{FF2B5EF4-FFF2-40B4-BE49-F238E27FC236}">
                <a16:creationId xmlns:a16="http://schemas.microsoft.com/office/drawing/2014/main" id="{C7FA18B9-9422-4E58-92FD-BC2A04AFBB1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6244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A67A-C29F-D89E-7D5C-C2C04FFD0184}"/>
              </a:ext>
            </a:extLst>
          </p:cNvPr>
          <p:cNvSpPr>
            <a:spLocks noGrp="1"/>
          </p:cNvSpPr>
          <p:nvPr>
            <p:ph type="title" idx="4294967295"/>
          </p:nvPr>
        </p:nvSpPr>
        <p:spPr/>
        <p:txBody>
          <a:bodyPr/>
          <a:lstStyle/>
          <a:p>
            <a:r>
              <a:rPr lang="en-US"/>
              <a:t>Reviewing Foundational Beliefs</a:t>
            </a:r>
          </a:p>
        </p:txBody>
      </p:sp>
      <p:sp>
        <p:nvSpPr>
          <p:cNvPr id="3" name="Text Placeholder 2">
            <a:extLst>
              <a:ext uri="{FF2B5EF4-FFF2-40B4-BE49-F238E27FC236}">
                <a16:creationId xmlns:a16="http://schemas.microsoft.com/office/drawing/2014/main" id="{A7E233B1-2952-BCD2-4F88-E35B6B4A5721}"/>
              </a:ext>
            </a:extLst>
          </p:cNvPr>
          <p:cNvSpPr>
            <a:spLocks noGrp="1"/>
          </p:cNvSpPr>
          <p:nvPr>
            <p:ph type="body" idx="4294967295"/>
          </p:nvPr>
        </p:nvSpPr>
        <p:spPr>
          <a:xfrm>
            <a:off x="223534" y="1431925"/>
            <a:ext cx="11744932" cy="6027737"/>
          </a:xfrm>
          <a:prstGeom prst="rect">
            <a:avLst/>
          </a:prstGeom>
        </p:spPr>
        <p:txBody>
          <a:bodyPr>
            <a:normAutofit/>
          </a:bodyPr>
          <a:lstStyle/>
          <a:p>
            <a:pPr marL="0" marR="0" indent="0">
              <a:spcBef>
                <a:spcPts val="0"/>
              </a:spcBef>
              <a:spcAft>
                <a:spcPts val="0"/>
              </a:spcAft>
              <a:buNone/>
            </a:pPr>
            <a:r>
              <a:rPr lang="en-US" sz="1600">
                <a:solidFill>
                  <a:schemeClr val="tx1"/>
                </a:solidFill>
                <a:effectLst/>
                <a:ea typeface="Times New Roman" panose="02020603050405020304" pitchFamily="18" charset="0"/>
              </a:rPr>
              <a:t>Intentional inclusion of a rigorous visual and performing arts education is imperative to attaining the vision of the KBE where “each and every Kentucky learner will become an engaged citizen.”</a:t>
            </a:r>
            <a:r>
              <a:rPr lang="en-US" sz="1600" b="1">
                <a:solidFill>
                  <a:schemeClr val="tx1"/>
                </a:solidFill>
                <a:effectLst/>
                <a:ea typeface="Times New Roman" panose="02020603050405020304" pitchFamily="18" charset="0"/>
                <a:cs typeface="Times New Roman" panose="02020603050405020304" pitchFamily="18" charset="0"/>
              </a:rPr>
              <a:t> </a:t>
            </a:r>
            <a:r>
              <a:rPr lang="en-US" sz="1600">
                <a:solidFill>
                  <a:schemeClr val="tx1"/>
                </a:solidFill>
                <a:effectLst/>
                <a:ea typeface="Times New Roman" panose="02020603050405020304" pitchFamily="18" charset="0"/>
              </a:rPr>
              <a:t>In order to cultivate this significant </a:t>
            </a:r>
            <a:r>
              <a:rPr lang="en-US" sz="1600">
                <a:solidFill>
                  <a:schemeClr val="tx1"/>
                </a:solidFill>
                <a:effectLst/>
                <a:highlight>
                  <a:srgbClr val="FFFF00"/>
                </a:highlight>
                <a:ea typeface="Times New Roman" panose="02020603050405020304" pitchFamily="18" charset="0"/>
              </a:rPr>
              <a:t>interdisciplinary connection</a:t>
            </a:r>
            <a:r>
              <a:rPr lang="en-US" sz="1600">
                <a:solidFill>
                  <a:schemeClr val="tx1"/>
                </a:solidFill>
                <a:effectLst/>
                <a:ea typeface="Times New Roman" panose="02020603050405020304" pitchFamily="18" charset="0"/>
              </a:rPr>
              <a:t>, the writing team envisioned </a:t>
            </a:r>
            <a:r>
              <a:rPr lang="en-US" sz="1600">
                <a:solidFill>
                  <a:schemeClr val="tx1"/>
                </a:solidFill>
                <a:effectLst/>
                <a:highlight>
                  <a:srgbClr val="FFFF00"/>
                </a:highlight>
                <a:ea typeface="Times New Roman" panose="02020603050405020304" pitchFamily="18" charset="0"/>
              </a:rPr>
              <a:t>student-focused standards </a:t>
            </a:r>
            <a:r>
              <a:rPr lang="en-US" sz="1600">
                <a:solidFill>
                  <a:schemeClr val="tx1"/>
                </a:solidFill>
                <a:effectLst/>
                <a:ea typeface="Times New Roman" panose="02020603050405020304" pitchFamily="18" charset="0"/>
              </a:rPr>
              <a:t>that engage and empower all to </a:t>
            </a:r>
            <a:r>
              <a:rPr lang="en-US" sz="1600">
                <a:solidFill>
                  <a:schemeClr val="tx1"/>
                </a:solidFill>
                <a:effectLst/>
                <a:highlight>
                  <a:srgbClr val="FFFF00"/>
                </a:highlight>
                <a:ea typeface="Times New Roman" panose="02020603050405020304" pitchFamily="18" charset="0"/>
              </a:rPr>
              <a:t>explore the arts processes of creating, performing/producing/presenting, responding and connecting</a:t>
            </a:r>
            <a:r>
              <a:rPr lang="en-US" sz="1600">
                <a:solidFill>
                  <a:schemeClr val="tx1"/>
                </a:solidFill>
                <a:effectLst/>
                <a:ea typeface="Times New Roman" panose="02020603050405020304" pitchFamily="18" charset="0"/>
              </a:rPr>
              <a:t> through: </a:t>
            </a:r>
          </a:p>
          <a:p>
            <a:pPr fontAlgn="base">
              <a:spcBef>
                <a:spcPts val="0"/>
              </a:spcBef>
            </a:pPr>
            <a:r>
              <a:rPr lang="en-US" sz="1600">
                <a:solidFill>
                  <a:schemeClr val="tx1"/>
                </a:solidFill>
                <a:effectLst/>
                <a:highlight>
                  <a:srgbClr val="FFFF00"/>
                </a:highlight>
                <a:ea typeface="Times New Roman" panose="02020603050405020304" pitchFamily="18" charset="0"/>
              </a:rPr>
              <a:t>Creativity,</a:t>
            </a:r>
          </a:p>
          <a:p>
            <a:pPr fontAlgn="base">
              <a:spcBef>
                <a:spcPts val="0"/>
              </a:spcBef>
            </a:pPr>
            <a:r>
              <a:rPr lang="en-US" sz="1600">
                <a:solidFill>
                  <a:schemeClr val="tx1"/>
                </a:solidFill>
                <a:effectLst/>
                <a:highlight>
                  <a:srgbClr val="FFFF00"/>
                </a:highlight>
                <a:ea typeface="Times New Roman" panose="02020603050405020304" pitchFamily="18" charset="0"/>
              </a:rPr>
              <a:t>Critical thinking,</a:t>
            </a:r>
          </a:p>
          <a:p>
            <a:pPr fontAlgn="base">
              <a:spcBef>
                <a:spcPts val="0"/>
              </a:spcBef>
            </a:pPr>
            <a:r>
              <a:rPr lang="en-US" sz="1600">
                <a:solidFill>
                  <a:schemeClr val="tx1"/>
                </a:solidFill>
                <a:effectLst/>
                <a:highlight>
                  <a:srgbClr val="FFFF00"/>
                </a:highlight>
                <a:ea typeface="Times New Roman" panose="02020603050405020304" pitchFamily="18" charset="0"/>
              </a:rPr>
              <a:t>Communication,</a:t>
            </a:r>
          </a:p>
          <a:p>
            <a:pPr fontAlgn="base">
              <a:spcBef>
                <a:spcPts val="0"/>
              </a:spcBef>
            </a:pPr>
            <a:r>
              <a:rPr lang="en-US" sz="1600">
                <a:solidFill>
                  <a:schemeClr val="tx1"/>
                </a:solidFill>
                <a:effectLst/>
                <a:highlight>
                  <a:srgbClr val="FFFF00"/>
                </a:highlight>
                <a:ea typeface="Times New Roman" panose="02020603050405020304" pitchFamily="18" charset="0"/>
              </a:rPr>
              <a:t>Collaboration, </a:t>
            </a:r>
          </a:p>
          <a:p>
            <a:pPr fontAlgn="base">
              <a:spcBef>
                <a:spcPts val="0"/>
              </a:spcBef>
            </a:pPr>
            <a:r>
              <a:rPr lang="en-US" sz="1600">
                <a:solidFill>
                  <a:schemeClr val="tx1"/>
                </a:solidFill>
                <a:effectLst/>
                <a:highlight>
                  <a:srgbClr val="FFFF00"/>
                </a:highlight>
                <a:ea typeface="Times New Roman" panose="02020603050405020304" pitchFamily="18" charset="0"/>
              </a:rPr>
              <a:t>Problem Solving</a:t>
            </a:r>
            <a:r>
              <a:rPr lang="en-US" sz="1600">
                <a:solidFill>
                  <a:schemeClr val="tx1"/>
                </a:solidFill>
                <a:effectLst/>
                <a:ea typeface="Times New Roman" panose="02020603050405020304" pitchFamily="18" charset="0"/>
              </a:rPr>
              <a:t>, and</a:t>
            </a:r>
          </a:p>
          <a:p>
            <a:pPr fontAlgn="base">
              <a:spcBef>
                <a:spcPts val="0"/>
              </a:spcBef>
            </a:pPr>
            <a:r>
              <a:rPr lang="en-US" sz="1600">
                <a:solidFill>
                  <a:schemeClr val="tx1"/>
                </a:solidFill>
                <a:effectLst/>
                <a:highlight>
                  <a:srgbClr val="FFFF00"/>
                </a:highlight>
                <a:ea typeface="Times New Roman" panose="02020603050405020304" pitchFamily="18" charset="0"/>
              </a:rPr>
              <a:t>Investigating</a:t>
            </a:r>
            <a:r>
              <a:rPr lang="en-US" sz="1600">
                <a:solidFill>
                  <a:schemeClr val="tx1"/>
                </a:solidFill>
                <a:effectLst/>
                <a:ea typeface="Times New Roman" panose="02020603050405020304" pitchFamily="18" charset="0"/>
              </a:rPr>
              <a:t> the past, present and future.</a:t>
            </a:r>
          </a:p>
          <a:p>
            <a:pPr marL="0" marR="0" indent="0">
              <a:spcBef>
                <a:spcPts val="1200"/>
              </a:spcBef>
              <a:spcAft>
                <a:spcPts val="0"/>
              </a:spcAft>
              <a:buNone/>
            </a:pPr>
            <a:r>
              <a:rPr lang="en-US" sz="1600">
                <a:solidFill>
                  <a:schemeClr val="tx1"/>
                </a:solidFill>
                <a:effectLst/>
                <a:ea typeface="Times New Roman" panose="02020603050405020304" pitchFamily="18" charset="0"/>
              </a:rPr>
              <a:t>Through arts standards and </a:t>
            </a:r>
            <a:r>
              <a:rPr lang="en-US" sz="1600">
                <a:solidFill>
                  <a:schemeClr val="tx1"/>
                </a:solidFill>
                <a:effectLst/>
                <a:highlight>
                  <a:srgbClr val="FFFF00"/>
                </a:highlight>
                <a:ea typeface="Times New Roman" panose="02020603050405020304" pitchFamily="18" charset="0"/>
              </a:rPr>
              <a:t>content-specific professional learning </a:t>
            </a:r>
            <a:r>
              <a:rPr lang="en-US" sz="1600">
                <a:solidFill>
                  <a:schemeClr val="tx1"/>
                </a:solidFill>
                <a:effectLst/>
                <a:ea typeface="Times New Roman" panose="02020603050405020304" pitchFamily="18" charset="0"/>
              </a:rPr>
              <a:t>rooted in </a:t>
            </a:r>
            <a:r>
              <a:rPr lang="en-US" sz="1600">
                <a:solidFill>
                  <a:schemeClr val="tx1"/>
                </a:solidFill>
                <a:effectLst/>
                <a:highlight>
                  <a:srgbClr val="FFFF00"/>
                </a:highlight>
                <a:ea typeface="Times New Roman" panose="02020603050405020304" pitchFamily="18" charset="0"/>
              </a:rPr>
              <a:t>equitable access to the arts</a:t>
            </a:r>
            <a:r>
              <a:rPr lang="en-US" sz="1600">
                <a:solidFill>
                  <a:schemeClr val="tx1"/>
                </a:solidFill>
                <a:effectLst/>
                <a:ea typeface="Times New Roman" panose="02020603050405020304" pitchFamily="18" charset="0"/>
              </a:rPr>
              <a:t>, educators will provide a meaningful, </a:t>
            </a:r>
            <a:r>
              <a:rPr lang="en-US" sz="1600">
                <a:solidFill>
                  <a:schemeClr val="tx1"/>
                </a:solidFill>
                <a:effectLst/>
                <a:highlight>
                  <a:srgbClr val="FFFF00"/>
                </a:highlight>
                <a:ea typeface="Times New Roman" panose="02020603050405020304" pitchFamily="18" charset="0"/>
              </a:rPr>
              <a:t>high-quality arts education</a:t>
            </a:r>
            <a:r>
              <a:rPr lang="en-US" sz="1600">
                <a:solidFill>
                  <a:schemeClr val="tx1"/>
                </a:solidFill>
                <a:effectLst/>
                <a:ea typeface="Times New Roman" panose="02020603050405020304" pitchFamily="18" charset="0"/>
              </a:rPr>
              <a:t> for all K-12 students. </a:t>
            </a:r>
            <a:r>
              <a:rPr lang="en-US" sz="1600">
                <a:solidFill>
                  <a:schemeClr val="tx1"/>
                </a:solidFill>
                <a:effectLst/>
                <a:highlight>
                  <a:srgbClr val="FFFF00"/>
                </a:highlight>
                <a:ea typeface="Times New Roman" panose="02020603050405020304" pitchFamily="18" charset="0"/>
              </a:rPr>
              <a:t>Equity in the arts</a:t>
            </a:r>
            <a:r>
              <a:rPr lang="en-US" sz="1600">
                <a:solidFill>
                  <a:schemeClr val="tx1"/>
                </a:solidFill>
                <a:effectLst/>
                <a:ea typeface="Times New Roman" panose="02020603050405020304" pitchFamily="18" charset="0"/>
              </a:rPr>
              <a:t> includes identifying and eliminating conditions that prevent the ability of all students, including those in underserved communities, to reach their full potential. This foundation considers the needs and initiatives of students and </a:t>
            </a:r>
            <a:r>
              <a:rPr lang="en-US" sz="1600">
                <a:solidFill>
                  <a:schemeClr val="tx1"/>
                </a:solidFill>
                <a:effectLst/>
                <a:highlight>
                  <a:srgbClr val="FFFF00"/>
                </a:highlight>
                <a:ea typeface="Times New Roman" panose="02020603050405020304" pitchFamily="18" charset="0"/>
              </a:rPr>
              <a:t>enables young artists to become change agents now and in the future</a:t>
            </a:r>
            <a:r>
              <a:rPr lang="en-US" sz="1600">
                <a:solidFill>
                  <a:schemeClr val="tx1"/>
                </a:solidFill>
                <a:effectLst/>
                <a:ea typeface="Times New Roman" panose="02020603050405020304" pitchFamily="18" charset="0"/>
              </a:rPr>
              <a:t>. </a:t>
            </a:r>
          </a:p>
          <a:p>
            <a:pPr marL="0" marR="0" indent="0">
              <a:spcBef>
                <a:spcPts val="1200"/>
              </a:spcBef>
              <a:spcAft>
                <a:spcPts val="0"/>
              </a:spcAft>
              <a:buNone/>
            </a:pPr>
            <a:r>
              <a:rPr lang="en-US" sz="1600">
                <a:solidFill>
                  <a:schemeClr val="tx1"/>
                </a:solidFill>
                <a:effectLst/>
                <a:ea typeface="Times New Roman" panose="02020603050405020304" pitchFamily="18" charset="0"/>
              </a:rPr>
              <a:t>The study of diverse processes, people and backgrounds in the arts disciplines of dance, media arts, music, theatre and visual arts will directly impact the </a:t>
            </a:r>
            <a:r>
              <a:rPr lang="en-US" sz="1600">
                <a:solidFill>
                  <a:schemeClr val="tx1"/>
                </a:solidFill>
                <a:effectLst/>
                <a:highlight>
                  <a:srgbClr val="FFFF00"/>
                </a:highlight>
                <a:ea typeface="Times New Roman" panose="02020603050405020304" pitchFamily="18" charset="0"/>
              </a:rPr>
              <a:t>engagement, inclusivity and growth of all students </a:t>
            </a:r>
            <a:r>
              <a:rPr lang="en-US" sz="1600">
                <a:solidFill>
                  <a:schemeClr val="tx1"/>
                </a:solidFill>
                <a:effectLst/>
                <a:ea typeface="Times New Roman" panose="02020603050405020304" pitchFamily="18" charset="0"/>
              </a:rPr>
              <a:t>and encourage the development of </a:t>
            </a:r>
            <a:r>
              <a:rPr lang="en-US" sz="1600">
                <a:solidFill>
                  <a:schemeClr val="tx1"/>
                </a:solidFill>
                <a:effectLst/>
                <a:highlight>
                  <a:srgbClr val="FFFF00"/>
                </a:highlight>
                <a:ea typeface="Times New Roman" panose="02020603050405020304" pitchFamily="18" charset="0"/>
              </a:rPr>
              <a:t>authentic, life-long connections to the arts as consumers, curators and creators</a:t>
            </a:r>
            <a:r>
              <a:rPr lang="en-US" sz="1600">
                <a:solidFill>
                  <a:schemeClr val="tx1"/>
                </a:solidFill>
                <a:effectLst/>
                <a:ea typeface="Times New Roman" panose="02020603050405020304" pitchFamily="18" charset="0"/>
              </a:rPr>
              <a:t>.</a:t>
            </a:r>
            <a:endParaRPr lang="en-US" sz="1600">
              <a:effectLst/>
              <a:ea typeface="Times New Roman" panose="02020603050405020304" pitchFamily="18" charset="0"/>
            </a:endParaRPr>
          </a:p>
        </p:txBody>
      </p:sp>
      <p:sp>
        <p:nvSpPr>
          <p:cNvPr id="4" name="TextBox 3">
            <a:extLst>
              <a:ext uri="{FF2B5EF4-FFF2-40B4-BE49-F238E27FC236}">
                <a16:creationId xmlns:a16="http://schemas.microsoft.com/office/drawing/2014/main" id="{E17AD072-9798-F0C8-D638-6ED9F6CEB48E}"/>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5</a:t>
            </a:r>
          </a:p>
          <a:p>
            <a:r>
              <a:rPr lang="en-US" i="1" dirty="0">
                <a:solidFill>
                  <a:schemeClr val="bg1"/>
                </a:solidFill>
              </a:rPr>
              <a:t>Note Catcher, page 1</a:t>
            </a:r>
          </a:p>
        </p:txBody>
      </p:sp>
      <p:pic>
        <p:nvPicPr>
          <p:cNvPr id="6" name="Picture 5">
            <a:extLst>
              <a:ext uri="{FF2B5EF4-FFF2-40B4-BE49-F238E27FC236}">
                <a16:creationId xmlns:a16="http://schemas.microsoft.com/office/drawing/2014/main" id="{755729AD-661A-D167-4CB4-DC54A6FAA1A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07585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(4)</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10" t="9605" r="25665"/>
          <a:stretch/>
        </p:blipFill>
        <p:spPr bwMode="auto">
          <a:xfrm>
            <a:off x="714415" y="1456999"/>
            <a:ext cx="1611341" cy="415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A07B4DD3-0985-E27A-08C1-B0689DCA9A0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6269002"/>
              </p:ext>
            </p:extLst>
          </p:nvPr>
        </p:nvGraphicFramePr>
        <p:xfrm>
          <a:off x="2786141" y="1556905"/>
          <a:ext cx="8266788" cy="2921347"/>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377798">
                  <a:extLst>
                    <a:ext uri="{9D8B030D-6E8A-4147-A177-3AD203B41FA5}">
                      <a16:colId xmlns:a16="http://schemas.microsoft.com/office/drawing/2014/main" val="104914051"/>
                    </a:ext>
                  </a:extLst>
                </a:gridCol>
                <a:gridCol w="1377798">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FE5E5E"/>
                    </a:solidFill>
                  </a:tcPr>
                </a:tc>
                <a:tc>
                  <a:txBody>
                    <a:bodyPr/>
                    <a:lstStyle/>
                    <a:p>
                      <a:pPr algn="ctr"/>
                      <a:r>
                        <a:rPr lang="en-US" sz="2400" b="0">
                          <a:solidFill>
                            <a:schemeClr val="tx1"/>
                          </a:solidFill>
                        </a:rPr>
                        <a:t>Dance</a:t>
                      </a:r>
                    </a:p>
                  </a:txBody>
                  <a:tcPr anchor="ctr">
                    <a:solidFill>
                      <a:srgbClr val="FE5E5E"/>
                    </a:solidFill>
                  </a:tcPr>
                </a:tc>
                <a:tc>
                  <a:txBody>
                    <a:bodyPr/>
                    <a:lstStyle/>
                    <a:p>
                      <a:pPr algn="ctr"/>
                      <a:r>
                        <a:rPr lang="en-US" sz="2400" b="0">
                          <a:solidFill>
                            <a:schemeClr val="tx1"/>
                          </a:solidFill>
                        </a:rPr>
                        <a:t>Media Arts</a:t>
                      </a:r>
                    </a:p>
                  </a:txBody>
                  <a:tcPr anchor="ctr">
                    <a:solidFill>
                      <a:srgbClr val="FE5E5E"/>
                    </a:solidFill>
                  </a:tcPr>
                </a:tc>
                <a:tc>
                  <a:txBody>
                    <a:bodyPr/>
                    <a:lstStyle/>
                    <a:p>
                      <a:pPr algn="ctr"/>
                      <a:r>
                        <a:rPr lang="en-US" sz="2400" b="0">
                          <a:solidFill>
                            <a:schemeClr val="tx1"/>
                          </a:solidFill>
                        </a:rPr>
                        <a:t>Music</a:t>
                      </a:r>
                    </a:p>
                  </a:txBody>
                  <a:tcPr anchor="ctr">
                    <a:solidFill>
                      <a:srgbClr val="FE5E5E"/>
                    </a:solidFill>
                  </a:tcPr>
                </a:tc>
                <a:tc>
                  <a:txBody>
                    <a:bodyPr/>
                    <a:lstStyle/>
                    <a:p>
                      <a:pPr algn="ctr"/>
                      <a:r>
                        <a:rPr lang="en-US" sz="2400" b="0">
                          <a:solidFill>
                            <a:schemeClr val="tx1"/>
                          </a:solidFill>
                        </a:rPr>
                        <a:t>Theatre</a:t>
                      </a:r>
                    </a:p>
                  </a:txBody>
                  <a:tcPr anchor="ctr">
                    <a:solidFill>
                      <a:srgbClr val="FE5E5E"/>
                    </a:solidFill>
                  </a:tcPr>
                </a:tc>
                <a:tc>
                  <a:txBody>
                    <a:bodyPr/>
                    <a:lstStyle/>
                    <a:p>
                      <a:pPr algn="ctr"/>
                      <a:r>
                        <a:rPr lang="en-US" sz="2400" b="0">
                          <a:solidFill>
                            <a:schemeClr val="tx1"/>
                          </a:solidFill>
                        </a:rPr>
                        <a:t>Visual Arts</a:t>
                      </a:r>
                    </a:p>
                  </a:txBody>
                  <a:tcPr anchor="ctr">
                    <a:solidFill>
                      <a:srgbClr val="FE5E5E"/>
                    </a:solidFill>
                  </a:tcPr>
                </a:tc>
                <a:extLst>
                  <a:ext uri="{0D108BD9-81ED-4DB2-BD59-A6C34878D82A}">
                    <a16:rowId xmlns:a16="http://schemas.microsoft.com/office/drawing/2014/main" val="468281589"/>
                  </a:ext>
                </a:extLst>
              </a:tr>
              <a:tr h="614511">
                <a:tc>
                  <a:txBody>
                    <a:bodyPr/>
                    <a:lstStyle/>
                    <a:p>
                      <a:pPr algn="ctr"/>
                      <a:r>
                        <a:rPr lang="en-US"/>
                        <a:t>7</a:t>
                      </a:r>
                    </a:p>
                  </a:txBody>
                  <a:tcPr anchor="ctr" anchorCtr="1"/>
                </a:tc>
                <a:tc>
                  <a:txBody>
                    <a:bodyPr/>
                    <a:lstStyle/>
                    <a:p>
                      <a:pPr algn="ctr"/>
                      <a:r>
                        <a:rPr lang="en-US"/>
                        <a:t>Analyze</a:t>
                      </a:r>
                    </a:p>
                  </a:txBody>
                  <a:tcPr anchor="ctr"/>
                </a:tc>
                <a:tc>
                  <a:txBody>
                    <a:bodyPr/>
                    <a:lstStyle/>
                    <a:p>
                      <a:pPr algn="ctr"/>
                      <a:r>
                        <a:rPr lang="en-US"/>
                        <a:t>Perceive</a:t>
                      </a:r>
                    </a:p>
                  </a:txBody>
                  <a:tcPr anchor="ctr"/>
                </a:tc>
                <a:tc>
                  <a:txBody>
                    <a:bodyPr/>
                    <a:lstStyle/>
                    <a:p>
                      <a:pPr algn="ctr"/>
                      <a:r>
                        <a:rPr lang="en-US"/>
                        <a:t>Select</a:t>
                      </a:r>
                    </a:p>
                    <a:p>
                      <a:pPr algn="ctr"/>
                      <a:r>
                        <a:rPr lang="en-US"/>
                        <a:t>Analyze</a:t>
                      </a:r>
                    </a:p>
                  </a:txBody>
                  <a:tcPr anchor="ctr"/>
                </a:tc>
                <a:tc>
                  <a:txBody>
                    <a:bodyPr/>
                    <a:lstStyle/>
                    <a:p>
                      <a:pPr algn="ctr"/>
                      <a:r>
                        <a:rPr lang="en-US"/>
                        <a:t>Reflect</a:t>
                      </a:r>
                    </a:p>
                  </a:txBody>
                  <a:tcPr anchor="ctr"/>
                </a:tc>
                <a:tc>
                  <a:txBody>
                    <a:bodyPr/>
                    <a:lstStyle/>
                    <a:p>
                      <a:pPr algn="ctr"/>
                      <a:r>
                        <a:rPr lang="en-US"/>
                        <a:t>Perceive</a:t>
                      </a:r>
                    </a:p>
                  </a:txBody>
                  <a:tcPr anchor="ctr"/>
                </a:tc>
                <a:extLst>
                  <a:ext uri="{0D108BD9-81ED-4DB2-BD59-A6C34878D82A}">
                    <a16:rowId xmlns:a16="http://schemas.microsoft.com/office/drawing/2014/main" val="265784130"/>
                  </a:ext>
                </a:extLst>
              </a:tr>
              <a:tr h="606093">
                <a:tc>
                  <a:txBody>
                    <a:bodyPr/>
                    <a:lstStyle/>
                    <a:p>
                      <a:pPr algn="ctr"/>
                      <a:r>
                        <a:rPr lang="en-US"/>
                        <a:t>8</a:t>
                      </a:r>
                    </a:p>
                  </a:txBody>
                  <a:tcPr anchor="ctr" anchorCtr="1"/>
                </a:tc>
                <a:tc>
                  <a:txBody>
                    <a:bodyPr/>
                    <a:lstStyle/>
                    <a:p>
                      <a:pPr algn="ctr"/>
                      <a:r>
                        <a:rPr lang="en-US"/>
                        <a:t>Interpret</a:t>
                      </a:r>
                    </a:p>
                  </a:txBody>
                  <a:tcPr anchor="ctr"/>
                </a:tc>
                <a:tc>
                  <a:txBody>
                    <a:bodyPr/>
                    <a:lstStyle/>
                    <a:p>
                      <a:pPr algn="ctr"/>
                      <a:r>
                        <a:rPr lang="en-US"/>
                        <a:t>Interpret</a:t>
                      </a:r>
                    </a:p>
                  </a:txBody>
                  <a:tcPr anchor="ctr"/>
                </a:tc>
                <a:tc>
                  <a:txBody>
                    <a:bodyPr/>
                    <a:lstStyle/>
                    <a:p>
                      <a:pPr algn="ctr"/>
                      <a:r>
                        <a:rPr lang="en-US"/>
                        <a:t>Interpret</a:t>
                      </a:r>
                    </a:p>
                  </a:txBody>
                  <a:tcPr anchor="ctr"/>
                </a:tc>
                <a:tc>
                  <a:txBody>
                    <a:bodyPr/>
                    <a:lstStyle/>
                    <a:p>
                      <a:pPr algn="ctr"/>
                      <a:r>
                        <a:rPr lang="en-US"/>
                        <a:t>Interpret</a:t>
                      </a:r>
                    </a:p>
                  </a:txBody>
                  <a:tcPr anchor="ctr"/>
                </a:tc>
                <a:tc>
                  <a:txBody>
                    <a:bodyPr/>
                    <a:lstStyle/>
                    <a:p>
                      <a:pPr algn="ctr"/>
                      <a:r>
                        <a:rPr lang="en-US"/>
                        <a:t>Analyze</a:t>
                      </a:r>
                    </a:p>
                  </a:txBody>
                  <a:tcPr anchor="ctr"/>
                </a:tc>
                <a:extLst>
                  <a:ext uri="{0D108BD9-81ED-4DB2-BD59-A6C34878D82A}">
                    <a16:rowId xmlns:a16="http://schemas.microsoft.com/office/drawing/2014/main" val="2886138129"/>
                  </a:ext>
                </a:extLst>
              </a:tr>
              <a:tr h="614511">
                <a:tc>
                  <a:txBody>
                    <a:bodyPr/>
                    <a:lstStyle/>
                    <a:p>
                      <a:pPr algn="ctr"/>
                      <a:r>
                        <a:rPr lang="en-US"/>
                        <a:t>9</a:t>
                      </a:r>
                    </a:p>
                  </a:txBody>
                  <a:tcPr anchor="ctr" anchorCtr="1"/>
                </a:tc>
                <a:tc>
                  <a:txBody>
                    <a:bodyPr/>
                    <a:lstStyle/>
                    <a:p>
                      <a:pPr algn="ctr"/>
                      <a:r>
                        <a:rPr lang="en-US"/>
                        <a:t>Critique</a:t>
                      </a:r>
                    </a:p>
                  </a:txBody>
                  <a:tcPr anchor="ctr"/>
                </a:tc>
                <a:tc>
                  <a:txBody>
                    <a:bodyPr/>
                    <a:lstStyle/>
                    <a:p>
                      <a:pPr algn="ctr"/>
                      <a:r>
                        <a:rPr lang="en-US"/>
                        <a:t>Evaluate</a:t>
                      </a:r>
                    </a:p>
                  </a:txBody>
                  <a:tcPr anchor="ctr"/>
                </a:tc>
                <a:tc>
                  <a:txBody>
                    <a:bodyPr/>
                    <a:lstStyle/>
                    <a:p>
                      <a:pPr algn="ctr"/>
                      <a:r>
                        <a:rPr lang="en-US"/>
                        <a:t>Evaluate</a:t>
                      </a:r>
                    </a:p>
                  </a:txBody>
                  <a:tcPr anchor="ctr"/>
                </a:tc>
                <a:tc>
                  <a:txBody>
                    <a:bodyPr/>
                    <a:lstStyle/>
                    <a:p>
                      <a:pPr algn="ctr"/>
                      <a:r>
                        <a:rPr lang="en-US"/>
                        <a:t>Analyze</a:t>
                      </a:r>
                    </a:p>
                  </a:txBody>
                  <a:tcPr anchor="ctr"/>
                </a:tc>
                <a:tc>
                  <a:txBody>
                    <a:bodyPr/>
                    <a:lstStyle/>
                    <a:p>
                      <a:pPr algn="ctr"/>
                      <a:r>
                        <a:rPr lang="en-US" dirty="0"/>
                        <a:t>Interpret</a:t>
                      </a:r>
                    </a:p>
                  </a:txBody>
                  <a:tcPr anchor="ctr"/>
                </a:tc>
                <a:extLst>
                  <a:ext uri="{0D108BD9-81ED-4DB2-BD59-A6C34878D82A}">
                    <a16:rowId xmlns:a16="http://schemas.microsoft.com/office/drawing/2014/main" val="476526874"/>
                  </a:ext>
                </a:extLst>
              </a:tr>
            </a:tbl>
          </a:graphicData>
        </a:graphic>
      </p:graphicFrame>
      <p:sp>
        <p:nvSpPr>
          <p:cNvPr id="6" name="TextBox 5">
            <a:extLst>
              <a:ext uri="{FF2B5EF4-FFF2-40B4-BE49-F238E27FC236}">
                <a16:creationId xmlns:a16="http://schemas.microsoft.com/office/drawing/2014/main" id="{5A9443B5-049C-7A00-A58A-16B5A09DF491}"/>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a:t>
            </a:r>
          </a:p>
          <a:p>
            <a:pPr algn="ctr"/>
            <a:r>
              <a:rPr lang="en-US" sz="2000"/>
              <a:t>for the Responding Anchor Standards across all five arts disciplines?</a:t>
            </a:r>
          </a:p>
        </p:txBody>
      </p:sp>
      <p:pic>
        <p:nvPicPr>
          <p:cNvPr id="4" name="Picture 3">
            <a:extLst>
              <a:ext uri="{FF2B5EF4-FFF2-40B4-BE49-F238E27FC236}">
                <a16:creationId xmlns:a16="http://schemas.microsoft.com/office/drawing/2014/main" id="{8B66B6C6-B317-9078-5B86-072A4526D79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70CEF8DA-95BE-AC80-AFC1-0C9A97A2D14F}"/>
              </a:ext>
              <a:ext uri="{C183D7F6-B498-43B3-948B-1728B52AA6E4}">
                <adec:decorative xmlns:adec="http://schemas.microsoft.com/office/drawing/2017/decorative" val="1"/>
              </a:ext>
            </a:extLst>
          </p:cNvPr>
          <p:cNvSpPr txBox="1"/>
          <p:nvPr/>
        </p:nvSpPr>
        <p:spPr>
          <a:xfrm>
            <a:off x="776710"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7" name="Picture 6">
            <a:extLst>
              <a:ext uri="{FF2B5EF4-FFF2-40B4-BE49-F238E27FC236}">
                <a16:creationId xmlns:a16="http://schemas.microsoft.com/office/drawing/2014/main" id="{106EA00E-A507-470E-6025-48F03713DEC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512266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 uri="{C183D7F6-B498-43B3-948B-1728B52AA6E4}">
                <adec:decorative xmlns:adec="http://schemas.microsoft.com/office/drawing/2017/decorative" val="1"/>
              </a:ext>
            </a:extLst>
          </p:cNvPr>
          <p:cNvSpPr>
            <a:spLocks noGrp="1"/>
          </p:cNvSpPr>
          <p:nvPr>
            <p:ph type="title" idx="4294967295"/>
          </p:nvPr>
        </p:nvSpPr>
        <p:spPr>
          <a:xfrm>
            <a:off x="296068" y="280035"/>
            <a:ext cx="10973676" cy="1320800"/>
          </a:xfrm>
          <a:prstGeom prst="rect">
            <a:avLst/>
          </a:prstGeom>
        </p:spPr>
        <p:txBody>
          <a:bodyPr/>
          <a:lstStyle/>
          <a:p>
            <a:r>
              <a:rPr lang="en-US"/>
              <a:t>Anchor Standards Alignment:</a:t>
            </a:r>
            <a:br>
              <a:rPr lang="en-US"/>
            </a:br>
            <a:r>
              <a:rPr lang="en-US"/>
              <a:t>Process Components (5)</a:t>
            </a:r>
          </a:p>
        </p:txBody>
      </p:sp>
      <p:pic>
        <p:nvPicPr>
          <p:cNvPr id="3" name="Picture 2">
            <a:extLst>
              <a:ext uri="{FF2B5EF4-FFF2-40B4-BE49-F238E27FC236}">
                <a16:creationId xmlns:a16="http://schemas.microsoft.com/office/drawing/2014/main" id="{53688B7A-800F-D732-F3C7-C18974522F3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78" t="9605" r="1447"/>
          <a:stretch/>
        </p:blipFill>
        <p:spPr bwMode="auto">
          <a:xfrm>
            <a:off x="795799" y="1535596"/>
            <a:ext cx="1535800" cy="4049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76C49D2-1E73-9034-8539-CBFCE4C9DF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0952940"/>
              </p:ext>
            </p:extLst>
          </p:nvPr>
        </p:nvGraphicFramePr>
        <p:xfrm>
          <a:off x="2786141" y="1927949"/>
          <a:ext cx="8266788" cy="2315254"/>
        </p:xfrm>
        <a:graphic>
          <a:graphicData uri="http://schemas.openxmlformats.org/drawingml/2006/table">
            <a:tbl>
              <a:tblPr firstRow="1" bandRow="1">
                <a:tableStyleId>{F5AB1C69-6EDB-4FF4-983F-18BD219EF322}</a:tableStyleId>
              </a:tblPr>
              <a:tblGrid>
                <a:gridCol w="1377798">
                  <a:extLst>
                    <a:ext uri="{9D8B030D-6E8A-4147-A177-3AD203B41FA5}">
                      <a16:colId xmlns:a16="http://schemas.microsoft.com/office/drawing/2014/main" val="3642741618"/>
                    </a:ext>
                  </a:extLst>
                </a:gridCol>
                <a:gridCol w="1377798">
                  <a:extLst>
                    <a:ext uri="{9D8B030D-6E8A-4147-A177-3AD203B41FA5}">
                      <a16:colId xmlns:a16="http://schemas.microsoft.com/office/drawing/2014/main" val="557764181"/>
                    </a:ext>
                  </a:extLst>
                </a:gridCol>
                <a:gridCol w="1377798">
                  <a:extLst>
                    <a:ext uri="{9D8B030D-6E8A-4147-A177-3AD203B41FA5}">
                      <a16:colId xmlns:a16="http://schemas.microsoft.com/office/drawing/2014/main" val="104914051"/>
                    </a:ext>
                  </a:extLst>
                </a:gridCol>
                <a:gridCol w="1377798">
                  <a:extLst>
                    <a:ext uri="{9D8B030D-6E8A-4147-A177-3AD203B41FA5}">
                      <a16:colId xmlns:a16="http://schemas.microsoft.com/office/drawing/2014/main" val="1141020899"/>
                    </a:ext>
                  </a:extLst>
                </a:gridCol>
                <a:gridCol w="1377798">
                  <a:extLst>
                    <a:ext uri="{9D8B030D-6E8A-4147-A177-3AD203B41FA5}">
                      <a16:colId xmlns:a16="http://schemas.microsoft.com/office/drawing/2014/main" val="842911992"/>
                    </a:ext>
                  </a:extLst>
                </a:gridCol>
                <a:gridCol w="1377798">
                  <a:extLst>
                    <a:ext uri="{9D8B030D-6E8A-4147-A177-3AD203B41FA5}">
                      <a16:colId xmlns:a16="http://schemas.microsoft.com/office/drawing/2014/main" val="2208630599"/>
                    </a:ext>
                  </a:extLst>
                </a:gridCol>
              </a:tblGrid>
              <a:tr h="1060663">
                <a:tc>
                  <a:txBody>
                    <a:bodyPr/>
                    <a:lstStyle/>
                    <a:p>
                      <a:pPr algn="ctr"/>
                      <a:r>
                        <a:rPr lang="en-US" sz="2400" b="0">
                          <a:solidFill>
                            <a:schemeClr val="tx1"/>
                          </a:solidFill>
                        </a:rPr>
                        <a:t>Anchor Standard</a:t>
                      </a:r>
                    </a:p>
                  </a:txBody>
                  <a:tcPr anchor="ctr">
                    <a:solidFill>
                      <a:srgbClr val="FEBD59"/>
                    </a:solidFill>
                  </a:tcPr>
                </a:tc>
                <a:tc>
                  <a:txBody>
                    <a:bodyPr/>
                    <a:lstStyle/>
                    <a:p>
                      <a:pPr algn="ctr"/>
                      <a:r>
                        <a:rPr lang="en-US" sz="2400" b="0">
                          <a:solidFill>
                            <a:schemeClr val="tx1"/>
                          </a:solidFill>
                        </a:rPr>
                        <a:t>Dance</a:t>
                      </a:r>
                    </a:p>
                  </a:txBody>
                  <a:tcPr anchor="ctr">
                    <a:solidFill>
                      <a:srgbClr val="FEBD59"/>
                    </a:solidFill>
                  </a:tcPr>
                </a:tc>
                <a:tc>
                  <a:txBody>
                    <a:bodyPr/>
                    <a:lstStyle/>
                    <a:p>
                      <a:pPr algn="ctr"/>
                      <a:r>
                        <a:rPr lang="en-US" sz="2400" b="0">
                          <a:solidFill>
                            <a:schemeClr val="tx1"/>
                          </a:solidFill>
                        </a:rPr>
                        <a:t>Media Arts</a:t>
                      </a:r>
                    </a:p>
                  </a:txBody>
                  <a:tcPr anchor="ctr">
                    <a:solidFill>
                      <a:srgbClr val="FEBD59"/>
                    </a:solidFill>
                  </a:tcPr>
                </a:tc>
                <a:tc>
                  <a:txBody>
                    <a:bodyPr/>
                    <a:lstStyle/>
                    <a:p>
                      <a:pPr algn="ctr"/>
                      <a:r>
                        <a:rPr lang="en-US" sz="2400" b="0">
                          <a:solidFill>
                            <a:schemeClr val="tx1"/>
                          </a:solidFill>
                        </a:rPr>
                        <a:t>Music</a:t>
                      </a:r>
                    </a:p>
                  </a:txBody>
                  <a:tcPr anchor="ctr">
                    <a:solidFill>
                      <a:srgbClr val="FEBD59"/>
                    </a:solidFill>
                  </a:tcPr>
                </a:tc>
                <a:tc>
                  <a:txBody>
                    <a:bodyPr/>
                    <a:lstStyle/>
                    <a:p>
                      <a:pPr algn="ctr"/>
                      <a:r>
                        <a:rPr lang="en-US" sz="2400" b="0">
                          <a:solidFill>
                            <a:schemeClr val="tx1"/>
                          </a:solidFill>
                        </a:rPr>
                        <a:t>Theatre</a:t>
                      </a:r>
                    </a:p>
                  </a:txBody>
                  <a:tcPr anchor="ctr">
                    <a:solidFill>
                      <a:srgbClr val="FEBD59"/>
                    </a:solidFill>
                  </a:tcPr>
                </a:tc>
                <a:tc>
                  <a:txBody>
                    <a:bodyPr/>
                    <a:lstStyle/>
                    <a:p>
                      <a:pPr algn="ctr"/>
                      <a:r>
                        <a:rPr lang="en-US" sz="2400" b="0">
                          <a:solidFill>
                            <a:schemeClr val="tx1"/>
                          </a:solidFill>
                        </a:rPr>
                        <a:t>Visual Arts</a:t>
                      </a:r>
                    </a:p>
                  </a:txBody>
                  <a:tcPr anchor="ctr">
                    <a:solidFill>
                      <a:srgbClr val="FEBD59"/>
                    </a:solidFill>
                  </a:tcPr>
                </a:tc>
                <a:extLst>
                  <a:ext uri="{0D108BD9-81ED-4DB2-BD59-A6C34878D82A}">
                    <a16:rowId xmlns:a16="http://schemas.microsoft.com/office/drawing/2014/main" val="468281589"/>
                  </a:ext>
                </a:extLst>
              </a:tr>
              <a:tr h="614511">
                <a:tc>
                  <a:txBody>
                    <a:bodyPr/>
                    <a:lstStyle/>
                    <a:p>
                      <a:pPr algn="ctr"/>
                      <a:r>
                        <a:rPr lang="en-US"/>
                        <a:t>10</a:t>
                      </a:r>
                    </a:p>
                  </a:txBody>
                  <a:tcPr anchor="ctr"/>
                </a:tc>
                <a:tc>
                  <a:txBody>
                    <a:bodyPr/>
                    <a:lstStyle/>
                    <a:p>
                      <a:pPr algn="ctr"/>
                      <a:r>
                        <a:rPr lang="en-US"/>
                        <a:t>Synthesize</a:t>
                      </a:r>
                    </a:p>
                  </a:txBody>
                  <a:tcPr anchor="ctr"/>
                </a:tc>
                <a:tc>
                  <a:txBody>
                    <a:bodyPr/>
                    <a:lstStyle/>
                    <a:p>
                      <a:pPr algn="ctr"/>
                      <a:r>
                        <a:rPr lang="en-US"/>
                        <a:t>Synthesize</a:t>
                      </a:r>
                    </a:p>
                  </a:txBody>
                  <a:tcPr anchor="ctr"/>
                </a:tc>
                <a:tc>
                  <a:txBody>
                    <a:bodyPr/>
                    <a:lstStyle/>
                    <a:p>
                      <a:pPr algn="ctr"/>
                      <a:r>
                        <a:rPr lang="en-US"/>
                        <a:t>Connect</a:t>
                      </a:r>
                    </a:p>
                  </a:txBody>
                  <a:tcPr anchor="ctr"/>
                </a:tc>
                <a:tc>
                  <a:txBody>
                    <a:bodyPr/>
                    <a:lstStyle/>
                    <a:p>
                      <a:pPr algn="ctr"/>
                      <a:r>
                        <a:rPr lang="en-US"/>
                        <a:t>Empathize</a:t>
                      </a:r>
                    </a:p>
                  </a:txBody>
                  <a:tcPr anchor="ctr"/>
                </a:tc>
                <a:tc>
                  <a:txBody>
                    <a:bodyPr/>
                    <a:lstStyle/>
                    <a:p>
                      <a:pPr algn="ctr"/>
                      <a:r>
                        <a:rPr lang="en-US"/>
                        <a:t>Synthesize</a:t>
                      </a:r>
                    </a:p>
                  </a:txBody>
                  <a:tcPr anchor="ctr"/>
                </a:tc>
                <a:extLst>
                  <a:ext uri="{0D108BD9-81ED-4DB2-BD59-A6C34878D82A}">
                    <a16:rowId xmlns:a16="http://schemas.microsoft.com/office/drawing/2014/main" val="265784130"/>
                  </a:ext>
                </a:extLst>
              </a:tr>
              <a:tr h="606093">
                <a:tc>
                  <a:txBody>
                    <a:bodyPr/>
                    <a:lstStyle/>
                    <a:p>
                      <a:pPr algn="ctr"/>
                      <a:r>
                        <a:rPr lang="en-US"/>
                        <a:t>11</a:t>
                      </a:r>
                    </a:p>
                  </a:txBody>
                  <a:tcPr anchor="ctr"/>
                </a:tc>
                <a:tc>
                  <a:txBody>
                    <a:bodyPr/>
                    <a:lstStyle/>
                    <a:p>
                      <a:pPr algn="ctr"/>
                      <a:r>
                        <a:rPr lang="en-US"/>
                        <a:t>Relate</a:t>
                      </a:r>
                    </a:p>
                  </a:txBody>
                  <a:tcPr anchor="ctr"/>
                </a:tc>
                <a:tc>
                  <a:txBody>
                    <a:bodyPr/>
                    <a:lstStyle/>
                    <a:p>
                      <a:pPr algn="ctr"/>
                      <a:r>
                        <a:rPr lang="en-US"/>
                        <a:t>Relate</a:t>
                      </a:r>
                    </a:p>
                  </a:txBody>
                  <a:tcPr anchor="ctr"/>
                </a:tc>
                <a:tc>
                  <a:txBody>
                    <a:bodyPr/>
                    <a:lstStyle/>
                    <a:p>
                      <a:pPr algn="ctr"/>
                      <a:r>
                        <a:rPr lang="en-US"/>
                        <a:t>Relate</a:t>
                      </a:r>
                    </a:p>
                  </a:txBody>
                  <a:tcPr anchor="ctr"/>
                </a:tc>
                <a:tc>
                  <a:txBody>
                    <a:bodyPr/>
                    <a:lstStyle/>
                    <a:p>
                      <a:pPr algn="ctr"/>
                      <a:r>
                        <a:rPr lang="en-US" sz="1800"/>
                        <a:t>Interrelate</a:t>
                      </a:r>
                    </a:p>
                    <a:p>
                      <a:pPr algn="ctr"/>
                      <a:r>
                        <a:rPr lang="en-US" sz="1800"/>
                        <a:t>Research</a:t>
                      </a:r>
                    </a:p>
                  </a:txBody>
                  <a:tcPr anchor="ctr"/>
                </a:tc>
                <a:tc>
                  <a:txBody>
                    <a:bodyPr/>
                    <a:lstStyle/>
                    <a:p>
                      <a:pPr algn="ctr"/>
                      <a:r>
                        <a:rPr lang="en-US" dirty="0"/>
                        <a:t>Relate</a:t>
                      </a:r>
                    </a:p>
                  </a:txBody>
                  <a:tcPr anchor="ctr"/>
                </a:tc>
                <a:extLst>
                  <a:ext uri="{0D108BD9-81ED-4DB2-BD59-A6C34878D82A}">
                    <a16:rowId xmlns:a16="http://schemas.microsoft.com/office/drawing/2014/main" val="2886138129"/>
                  </a:ext>
                </a:extLst>
              </a:tr>
            </a:tbl>
          </a:graphicData>
        </a:graphic>
      </p:graphicFrame>
      <p:sp>
        <p:nvSpPr>
          <p:cNvPr id="6" name="TextBox 5">
            <a:extLst>
              <a:ext uri="{FF2B5EF4-FFF2-40B4-BE49-F238E27FC236}">
                <a16:creationId xmlns:a16="http://schemas.microsoft.com/office/drawing/2014/main" id="{8E84783E-7ACA-3D1C-FEE6-867C81AD0224}"/>
              </a:ext>
              <a:ext uri="{C183D7F6-B498-43B3-948B-1728B52AA6E4}">
                <adec:decorative xmlns:adec="http://schemas.microsoft.com/office/drawing/2017/decorative" val="1"/>
              </a:ext>
            </a:extLst>
          </p:cNvPr>
          <p:cNvSpPr txBox="1"/>
          <p:nvPr/>
        </p:nvSpPr>
        <p:spPr>
          <a:xfrm>
            <a:off x="1925686" y="4774676"/>
            <a:ext cx="9987699"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a:t>What “notices and wonderings” do you have about the process components </a:t>
            </a:r>
          </a:p>
          <a:p>
            <a:pPr algn="ctr"/>
            <a:r>
              <a:rPr lang="en-US" sz="2000"/>
              <a:t>for the Connecting Anchor Standards across all five arts disciplines?</a:t>
            </a:r>
          </a:p>
        </p:txBody>
      </p:sp>
      <p:pic>
        <p:nvPicPr>
          <p:cNvPr id="4" name="Picture 3">
            <a:extLst>
              <a:ext uri="{FF2B5EF4-FFF2-40B4-BE49-F238E27FC236}">
                <a16:creationId xmlns:a16="http://schemas.microsoft.com/office/drawing/2014/main" id="{25B5C33E-4329-ABCE-2706-FC0F9B04F98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8" name="TextBox 7">
            <a:extLst>
              <a:ext uri="{FF2B5EF4-FFF2-40B4-BE49-F238E27FC236}">
                <a16:creationId xmlns:a16="http://schemas.microsoft.com/office/drawing/2014/main" id="{C90AC137-ECEF-E0D4-99F7-D3BE55C55DFF}"/>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7" name="Picture 6">
            <a:extLst>
              <a:ext uri="{FF2B5EF4-FFF2-40B4-BE49-F238E27FC236}">
                <a16:creationId xmlns:a16="http://schemas.microsoft.com/office/drawing/2014/main" id="{2B2FFAEF-3E9F-6FC3-35CF-986FAED98D5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35246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3102-B3AE-C802-5329-2656B935B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C5CA0-DADE-94F2-E362-242377ADA820}"/>
              </a:ext>
            </a:extLst>
          </p:cNvPr>
          <p:cNvSpPr>
            <a:spLocks noGrp="1"/>
          </p:cNvSpPr>
          <p:nvPr>
            <p:ph type="title"/>
          </p:nvPr>
        </p:nvSpPr>
        <p:spPr>
          <a:xfrm>
            <a:off x="1007134" y="3136346"/>
            <a:ext cx="10177732" cy="585308"/>
          </a:xfrm>
        </p:spPr>
        <p:txBody>
          <a:bodyPr>
            <a:noAutofit/>
          </a:bodyPr>
          <a:lstStyle/>
          <a:p>
            <a:pPr algn="ctr"/>
            <a:r>
              <a:rPr lang="en-US" sz="4800" i="1" dirty="0"/>
              <a:t>Session C: Wrap Up</a:t>
            </a:r>
            <a:endParaRPr lang="en-US" sz="4800" dirty="0"/>
          </a:p>
        </p:txBody>
      </p:sp>
      <p:pic>
        <p:nvPicPr>
          <p:cNvPr id="4" name="Picture 3">
            <a:extLst>
              <a:ext uri="{FF2B5EF4-FFF2-40B4-BE49-F238E27FC236}">
                <a16:creationId xmlns:a16="http://schemas.microsoft.com/office/drawing/2014/main" id="{D11DDFBE-6323-0F4A-2297-C3CAE7FDA15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283776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4884"/>
            <a:ext cx="8596313" cy="1320800"/>
          </a:xfrm>
          <a:prstGeom prst="rect">
            <a:avLst/>
          </a:prstGeom>
        </p:spPr>
        <p:txBody>
          <a:bodyPr/>
          <a:lstStyle/>
          <a:p>
            <a:r>
              <a:rPr lang="en-US"/>
              <a:t>In Session C, we…</a:t>
            </a:r>
          </a:p>
        </p:txBody>
      </p:sp>
      <p:sp>
        <p:nvSpPr>
          <p:cNvPr id="3" name="Text Placeholder 2"/>
          <p:cNvSpPr>
            <a:spLocks noGrp="1"/>
          </p:cNvSpPr>
          <p:nvPr>
            <p:ph type="body" sz="quarter" idx="4294967295"/>
          </p:nvPr>
        </p:nvSpPr>
        <p:spPr>
          <a:xfrm>
            <a:off x="296068" y="1514475"/>
            <a:ext cx="10075028" cy="4900613"/>
          </a:xfrm>
          <a:prstGeom prst="rect">
            <a:avLst/>
          </a:prstGeom>
        </p:spPr>
        <p:txBody>
          <a:bodyPr>
            <a:normAutofit/>
          </a:bodyPr>
          <a:lstStyle/>
          <a:p>
            <a:r>
              <a:rPr lang="en-US" dirty="0">
                <a:solidFill>
                  <a:schemeClr val="tx1"/>
                </a:solidFill>
              </a:rPr>
              <a:t>developed a basic understanding of the anchor standards and their purpose as a unifying factor across all five arts disciplines.</a:t>
            </a:r>
          </a:p>
          <a:p>
            <a:r>
              <a:rPr lang="en-US" dirty="0">
                <a:solidFill>
                  <a:schemeClr val="tx1"/>
                </a:solidFill>
              </a:rPr>
              <a:t>considered how the anchor standards can increase artistic literacy for students.</a:t>
            </a:r>
          </a:p>
          <a:p>
            <a:r>
              <a:rPr lang="en-US" dirty="0">
                <a:solidFill>
                  <a:schemeClr val="tx1"/>
                </a:solidFill>
              </a:rPr>
              <a:t>examined the process components and their specificity to each arts discipline.</a:t>
            </a:r>
          </a:p>
          <a:p>
            <a:endParaRPr lang="en-US" dirty="0"/>
          </a:p>
          <a:p>
            <a:endParaRPr lang="en-US" dirty="0"/>
          </a:p>
        </p:txBody>
      </p:sp>
      <p:pic>
        <p:nvPicPr>
          <p:cNvPr id="4" name="Picture 3">
            <a:extLst>
              <a:ext uri="{FF2B5EF4-FFF2-40B4-BE49-F238E27FC236}">
                <a16:creationId xmlns:a16="http://schemas.microsoft.com/office/drawing/2014/main" id="{E46D3458-441C-09C7-A8DC-011D3215CC8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220601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idx="4294967295"/>
          </p:nvPr>
        </p:nvSpPr>
        <p:spPr>
          <a:xfrm>
            <a:off x="320039" y="257175"/>
            <a:ext cx="9269437" cy="1320800"/>
          </a:xfrm>
          <a:prstGeom prst="rect">
            <a:avLst/>
          </a:prstGeom>
        </p:spPr>
        <p:txBody>
          <a:bodyPr/>
          <a:lstStyle/>
          <a:p>
            <a:r>
              <a:rPr lang="en-US"/>
              <a:t>Reflection for Session C</a:t>
            </a:r>
          </a:p>
        </p:txBody>
      </p:sp>
      <p:sp>
        <p:nvSpPr>
          <p:cNvPr id="5" name="Text Placeholder 2">
            <a:extLst>
              <a:ext uri="{FF2B5EF4-FFF2-40B4-BE49-F238E27FC236}">
                <a16:creationId xmlns:a16="http://schemas.microsoft.com/office/drawing/2014/main" id="{EA3F505D-178B-C108-08C7-07BC23D6725B}"/>
              </a:ext>
              <a:ext uri="{C183D7F6-B498-43B3-948B-1728B52AA6E4}">
                <adec:decorative xmlns:adec="http://schemas.microsoft.com/office/drawing/2017/decorative" val="1"/>
              </a:ext>
            </a:extLst>
          </p:cNvPr>
          <p:cNvSpPr txBox="1">
            <a:spLocks/>
          </p:cNvSpPr>
          <p:nvPr/>
        </p:nvSpPr>
        <p:spPr>
          <a:xfrm>
            <a:off x="1545320" y="1643476"/>
            <a:ext cx="9101359" cy="344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chemeClr val="tx1"/>
              </a:solidFill>
            </a:endParaRPr>
          </a:p>
          <a:p>
            <a:pPr marL="0" indent="0" algn="ctr">
              <a:buFont typeface="Arial" panose="020B0604020202020204" pitchFamily="34" charset="0"/>
              <a:buNone/>
            </a:pPr>
            <a:r>
              <a:rPr lang="en-US" sz="4000">
                <a:solidFill>
                  <a:schemeClr val="tx1"/>
                </a:solidFill>
              </a:rPr>
              <a:t>How do the Anchor Standards unify all five arts disciplines (dance, media arts, music, theatre and visual arts) and enhance artistic literacy for all students?</a:t>
            </a:r>
          </a:p>
        </p:txBody>
      </p:sp>
      <p:pic>
        <p:nvPicPr>
          <p:cNvPr id="3" name="Picture 2">
            <a:extLst>
              <a:ext uri="{FF2B5EF4-FFF2-40B4-BE49-F238E27FC236}">
                <a16:creationId xmlns:a16="http://schemas.microsoft.com/office/drawing/2014/main" id="{1C485625-E1AA-4DD4-E052-E9D5C939331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831" y="63438"/>
            <a:ext cx="1218445" cy="1368487"/>
          </a:xfrm>
          <a:prstGeom prst="rect">
            <a:avLst/>
          </a:prstGeom>
        </p:spPr>
      </p:pic>
      <p:sp>
        <p:nvSpPr>
          <p:cNvPr id="6" name="TextBox 5">
            <a:extLst>
              <a:ext uri="{FF2B5EF4-FFF2-40B4-BE49-F238E27FC236}">
                <a16:creationId xmlns:a16="http://schemas.microsoft.com/office/drawing/2014/main" id="{A7DD7C5D-97B4-5E6E-F9EA-443F0742E667}"/>
              </a:ext>
              <a:ext uri="{C183D7F6-B498-43B3-948B-1728B52AA6E4}">
                <adec:decorative xmlns:adec="http://schemas.microsoft.com/office/drawing/2017/decorative" val="1"/>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4" name="Picture 3">
            <a:extLst>
              <a:ext uri="{FF2B5EF4-FFF2-40B4-BE49-F238E27FC236}">
                <a16:creationId xmlns:a16="http://schemas.microsoft.com/office/drawing/2014/main" id="{A962AC44-77C0-EBE0-D1BC-13AB87D0FA0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841970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81812-1D7D-9C62-E043-2BB566D0072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A635EC1-2F61-681C-0FFD-8DC25E2650B0}"/>
              </a:ext>
            </a:extLst>
          </p:cNvPr>
          <p:cNvSpPr txBox="1">
            <a:spLocks noGrp="1"/>
          </p:cNvSpPr>
          <p:nvPr>
            <p:ph type="title" idx="4294967295"/>
          </p:nvPr>
        </p:nvSpPr>
        <p:spPr>
          <a:xfrm>
            <a:off x="848466" y="867913"/>
            <a:ext cx="8596313" cy="1320800"/>
          </a:xfrm>
          <a:prstGeom prst="rect">
            <a:avLst/>
          </a:prstGeom>
          <a:noFill/>
          <a:ln>
            <a:noFill/>
            <a:prstDash/>
          </a:ln>
          <a:effectLst>
            <a:reflection blurRad="6350" stA="50000" endA="300" endPos="38500" dist="508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780"/>
                </a:solidFill>
                <a:effectLst/>
                <a:uLnTx/>
                <a:uFillTx/>
                <a:latin typeface="+mj-lt"/>
                <a:ea typeface="+mj-ea"/>
                <a:cs typeface="+mj-cs"/>
              </a:rPr>
              <a:t>Session C Feedback</a:t>
            </a:r>
          </a:p>
        </p:txBody>
      </p:sp>
      <p:sp>
        <p:nvSpPr>
          <p:cNvPr id="6" name="Text Placeholder 2">
            <a:extLst>
              <a:ext uri="{FF2B5EF4-FFF2-40B4-BE49-F238E27FC236}">
                <a16:creationId xmlns:a16="http://schemas.microsoft.com/office/drawing/2014/main" id="{13CFC35A-9F3A-71B1-94D4-19D5DAE1D95B}"/>
              </a:ext>
            </a:extLst>
          </p:cNvPr>
          <p:cNvSpPr txBox="1">
            <a:spLocks/>
          </p:cNvSpPr>
          <p:nvPr/>
        </p:nvSpPr>
        <p:spPr>
          <a:xfrm>
            <a:off x="848466" y="1956041"/>
            <a:ext cx="11519414" cy="113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value your feedback to improve professional learning opportunities. Please complete the feedback survey for this session: </a:t>
            </a:r>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E210EC5C-A1D2-188E-7F8C-179407462832}"/>
              </a:ext>
            </a:extLst>
          </p:cNvPr>
          <p:cNvSpPr txBox="1"/>
          <p:nvPr/>
        </p:nvSpPr>
        <p:spPr>
          <a:xfrm>
            <a:off x="848465" y="3991714"/>
            <a:ext cx="3385073" cy="1600438"/>
          </a:xfrm>
          <a:prstGeom prst="rect">
            <a:avLst/>
          </a:prstGeom>
          <a:noFill/>
        </p:spPr>
        <p:txBody>
          <a:bodyPr wrap="square" rtlCol="0">
            <a:spAutoFit/>
          </a:bodyPr>
          <a:lstStyle/>
          <a:p>
            <a:pPr algn="ctr"/>
            <a:r>
              <a:rPr lang="en-US" sz="2000" dirty="0"/>
              <a:t>Additional feedback can be sent to the following email: </a:t>
            </a:r>
            <a:br>
              <a:rPr lang="en-US" sz="2000" dirty="0"/>
            </a:br>
            <a:endParaRPr lang="en-US" sz="2000" b="0" i="0" dirty="0">
              <a:solidFill>
                <a:srgbClr val="000000"/>
              </a:solidFill>
              <a:effectLst/>
            </a:endParaRPr>
          </a:p>
          <a:p>
            <a:pPr algn="ctr" rtl="0" fontAlgn="base"/>
            <a:r>
              <a:rPr lang="en-US" sz="2000" b="0" i="0" u="none" strike="noStrike" dirty="0">
                <a:solidFill>
                  <a:srgbClr val="007780"/>
                </a:solidFill>
                <a:effectLst/>
              </a:rPr>
              <a:t>kdearts@education.ky.gov</a:t>
            </a:r>
            <a:r>
              <a:rPr lang="en-US" sz="2000" b="0" i="0" dirty="0">
                <a:solidFill>
                  <a:srgbClr val="000000"/>
                </a:solidFill>
                <a:effectLst/>
              </a:rPr>
              <a:t> </a:t>
            </a:r>
            <a:br>
              <a:rPr lang="en-US" dirty="0"/>
            </a:br>
            <a:endParaRPr lang="en-US" dirty="0"/>
          </a:p>
        </p:txBody>
      </p:sp>
      <p:pic>
        <p:nvPicPr>
          <p:cNvPr id="3" name="Picture 2" descr="scannable QR code">
            <a:extLst>
              <a:ext uri="{FF2B5EF4-FFF2-40B4-BE49-F238E27FC236}">
                <a16:creationId xmlns:a16="http://schemas.microsoft.com/office/drawing/2014/main" id="{F19C4777-AACE-5AB5-7FCA-B1057E4ED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67" y="2853729"/>
            <a:ext cx="3876411" cy="3876411"/>
          </a:xfrm>
          <a:prstGeom prst="rect">
            <a:avLst/>
          </a:prstGeom>
        </p:spPr>
      </p:pic>
      <p:sp>
        <p:nvSpPr>
          <p:cNvPr id="9" name="TextBox 8">
            <a:extLst>
              <a:ext uri="{FF2B5EF4-FFF2-40B4-BE49-F238E27FC236}">
                <a16:creationId xmlns:a16="http://schemas.microsoft.com/office/drawing/2014/main" id="{2D7D1837-9EDF-FD2C-A446-104A006FE849}"/>
              </a:ext>
            </a:extLst>
          </p:cNvPr>
          <p:cNvSpPr txBox="1"/>
          <p:nvPr/>
        </p:nvSpPr>
        <p:spPr>
          <a:xfrm>
            <a:off x="8546378" y="4155862"/>
            <a:ext cx="3385073" cy="1272143"/>
          </a:xfrm>
          <a:prstGeom prst="rect">
            <a:avLst/>
          </a:prstGeom>
          <a:noFill/>
        </p:spPr>
        <p:txBody>
          <a:bodyPr wrap="square" rtlCol="0">
            <a:spAutoFit/>
          </a:bodyPr>
          <a:lstStyle/>
          <a:p>
            <a:pPr algn="ctr"/>
            <a:r>
              <a:rPr lang="en-US" sz="2000" dirty="0"/>
              <a:t>Connect on social media:</a:t>
            </a:r>
            <a:r>
              <a:rPr lang="en-US" sz="2000" b="0" i="0" dirty="0">
                <a:solidFill>
                  <a:srgbClr val="000000"/>
                </a:solidFill>
                <a:effectLst/>
              </a:rPr>
              <a:t> </a:t>
            </a:r>
          </a:p>
          <a:p>
            <a:pPr algn="ctr" rtl="0">
              <a:spcBef>
                <a:spcPts val="1000"/>
              </a:spcBef>
              <a:spcAft>
                <a:spcPts val="0"/>
              </a:spcAft>
            </a:pPr>
            <a:r>
              <a:rPr lang="en-US" sz="2000" b="0" i="0" u="none" strike="noStrike" dirty="0">
                <a:solidFill>
                  <a:srgbClr val="007780"/>
                </a:solidFill>
                <a:effectLst/>
              </a:rPr>
              <a:t>@KyDeptofEd</a:t>
            </a:r>
            <a:endParaRPr lang="en-US" sz="2000" b="0" dirty="0">
              <a:effectLst/>
            </a:endParaRPr>
          </a:p>
          <a:p>
            <a:pPr algn="ctr" rtl="0">
              <a:spcBef>
                <a:spcPts val="1000"/>
              </a:spcBef>
              <a:spcAft>
                <a:spcPts val="0"/>
              </a:spcAft>
            </a:pPr>
            <a:r>
              <a:rPr lang="en-US" sz="2000" b="0" i="0" u="none" strike="noStrike" dirty="0">
                <a:solidFill>
                  <a:srgbClr val="007780"/>
                </a:solidFill>
                <a:effectLst/>
              </a:rPr>
              <a:t>@UnitedWeLearnKY</a:t>
            </a:r>
            <a:endParaRPr lang="en-US" sz="2000" b="0" dirty="0">
              <a:effectLst/>
            </a:endParaRPr>
          </a:p>
        </p:txBody>
      </p:sp>
      <p:pic>
        <p:nvPicPr>
          <p:cNvPr id="4" name="Picture 3">
            <a:extLst>
              <a:ext uri="{FF2B5EF4-FFF2-40B4-BE49-F238E27FC236}">
                <a16:creationId xmlns:a16="http://schemas.microsoft.com/office/drawing/2014/main" id="{8314776C-B4CD-A95E-F1CC-DF8B7DC63D8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3552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10883209" cy="1320800"/>
          </a:xfrm>
          <a:prstGeom prst="rect">
            <a:avLst/>
          </a:prstGeom>
          <a:effectLst>
            <a:reflection blurRad="6350" stA="50000" endA="300" endPos="38500" dist="50800" dir="5400000" sy="-100000" algn="bl" rotWithShape="0"/>
          </a:effectLst>
        </p:spPr>
        <p:txBody>
          <a:bodyPr/>
          <a:lstStyle/>
          <a:p>
            <a:r>
              <a:rPr lang="en-US"/>
              <a:t>Reflection: Getting to Know the KAS for VPA</a:t>
            </a:r>
          </a:p>
        </p:txBody>
      </p:sp>
      <p:sp>
        <p:nvSpPr>
          <p:cNvPr id="3" name="Text Placeholder 2"/>
          <p:cNvSpPr>
            <a:spLocks noGrp="1"/>
          </p:cNvSpPr>
          <p:nvPr>
            <p:ph type="body" sz="quarter" idx="4294967295"/>
          </p:nvPr>
        </p:nvSpPr>
        <p:spPr>
          <a:xfrm>
            <a:off x="296067" y="1219201"/>
            <a:ext cx="11298055" cy="1137138"/>
          </a:xfrm>
          <a:prstGeom prst="rect">
            <a:avLst/>
          </a:prstGeom>
        </p:spPr>
        <p:txBody>
          <a:bodyPr>
            <a:normAutofit/>
          </a:bodyPr>
          <a:lstStyle/>
          <a:p>
            <a:pPr marL="0" indent="0">
              <a:buNone/>
            </a:pPr>
            <a:r>
              <a:rPr lang="en-US" sz="3400">
                <a:solidFill>
                  <a:schemeClr val="tx1"/>
                </a:solidFill>
              </a:rPr>
              <a:t>Now that you have finished all three sessions of the module, please complete the reflection below:</a:t>
            </a:r>
          </a:p>
          <a:p>
            <a:pPr marL="0" indent="0">
              <a:buNone/>
            </a:pPr>
            <a:endParaRPr lang="en-US"/>
          </a:p>
        </p:txBody>
      </p:sp>
      <p:sp>
        <p:nvSpPr>
          <p:cNvPr id="5" name="Isosceles Triangle 4" descr="Triangle with the first reflection question: What three concepts am I taking away from this session?">
            <a:extLst>
              <a:ext uri="{FF2B5EF4-FFF2-40B4-BE49-F238E27FC236}">
                <a16:creationId xmlns:a16="http://schemas.microsoft.com/office/drawing/2014/main" id="{06A9A0D6-E037-0EBC-F387-0929AC1773C9}"/>
              </a:ext>
            </a:extLst>
          </p:cNvPr>
          <p:cNvSpPr/>
          <p:nvPr/>
        </p:nvSpPr>
        <p:spPr>
          <a:xfrm>
            <a:off x="296068" y="2393928"/>
            <a:ext cx="4062474" cy="295421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What three concepts am I taking away from the </a:t>
            </a:r>
            <a:r>
              <a:rPr lang="en-US" sz="2000" i="1"/>
              <a:t>KAS for VPA</a:t>
            </a:r>
            <a:r>
              <a:rPr lang="en-US" sz="2000"/>
              <a:t>?</a:t>
            </a:r>
          </a:p>
        </p:txBody>
      </p:sp>
      <p:sp>
        <p:nvSpPr>
          <p:cNvPr id="6" name="Rectangle 5" descr="Square with reflection question two: What about the session squares with my beliefs?">
            <a:extLst>
              <a:ext uri="{FF2B5EF4-FFF2-40B4-BE49-F238E27FC236}">
                <a16:creationId xmlns:a16="http://schemas.microsoft.com/office/drawing/2014/main" id="{00D3A417-F233-0067-E8C6-68AA6CCB7A67}"/>
              </a:ext>
            </a:extLst>
          </p:cNvPr>
          <p:cNvSpPr/>
          <p:nvPr/>
        </p:nvSpPr>
        <p:spPr>
          <a:xfrm>
            <a:off x="4495800" y="2393928"/>
            <a:ext cx="3200400" cy="2991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What about the </a:t>
            </a:r>
            <a:br>
              <a:rPr lang="en-US" sz="2400"/>
            </a:br>
            <a:r>
              <a:rPr lang="en-US" sz="2400" i="1"/>
              <a:t>KAS for VPA </a:t>
            </a:r>
            <a:r>
              <a:rPr lang="en-US" sz="2400"/>
              <a:t>squares with my beliefs?</a:t>
            </a:r>
          </a:p>
        </p:txBody>
      </p:sp>
      <p:sp>
        <p:nvSpPr>
          <p:cNvPr id="7" name="Oval 6" descr="Circle with reflection question 3: What questions are still circling my mind?">
            <a:extLst>
              <a:ext uri="{FF2B5EF4-FFF2-40B4-BE49-F238E27FC236}">
                <a16:creationId xmlns:a16="http://schemas.microsoft.com/office/drawing/2014/main" id="{763C43EF-19AB-ED98-5E30-ADDC8173E25F}"/>
              </a:ext>
            </a:extLst>
          </p:cNvPr>
          <p:cNvSpPr/>
          <p:nvPr/>
        </p:nvSpPr>
        <p:spPr>
          <a:xfrm>
            <a:off x="8405445" y="2356338"/>
            <a:ext cx="3051419" cy="2991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What questions are still circling my mind about the </a:t>
            </a:r>
            <a:r>
              <a:rPr lang="en-US" sz="2400" i="1"/>
              <a:t>KAS for VPA</a:t>
            </a:r>
            <a:r>
              <a:rPr lang="en-US" sz="2400"/>
              <a:t>?</a:t>
            </a:r>
          </a:p>
        </p:txBody>
      </p:sp>
      <p:pic>
        <p:nvPicPr>
          <p:cNvPr id="4" name="Picture 3" descr="A pencil and paper with a black background">
            <a:extLst>
              <a:ext uri="{FF2B5EF4-FFF2-40B4-BE49-F238E27FC236}">
                <a16:creationId xmlns:a16="http://schemas.microsoft.com/office/drawing/2014/main" id="{E3B764D1-5F15-B28C-568B-F8B45782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9" name="TextBox 8">
            <a:extLst>
              <a:ext uri="{FF2B5EF4-FFF2-40B4-BE49-F238E27FC236}">
                <a16:creationId xmlns:a16="http://schemas.microsoft.com/office/drawing/2014/main" id="{B2C4BDB1-98D3-582F-E3FB-F4E346C08307}"/>
              </a:ext>
            </a:extLst>
          </p:cNvPr>
          <p:cNvSpPr txBox="1"/>
          <p:nvPr/>
        </p:nvSpPr>
        <p:spPr>
          <a:xfrm>
            <a:off x="778518" y="6179253"/>
            <a:ext cx="6093724" cy="369332"/>
          </a:xfrm>
          <a:prstGeom prst="rect">
            <a:avLst/>
          </a:prstGeom>
          <a:noFill/>
        </p:spPr>
        <p:txBody>
          <a:bodyPr wrap="square">
            <a:spAutoFit/>
          </a:bodyPr>
          <a:lstStyle/>
          <a:p>
            <a:r>
              <a:rPr lang="en-US" i="1" dirty="0">
                <a:solidFill>
                  <a:schemeClr val="bg1"/>
                </a:solidFill>
              </a:rPr>
              <a:t>Note Catcher, page 10</a:t>
            </a:r>
          </a:p>
        </p:txBody>
      </p:sp>
      <p:pic>
        <p:nvPicPr>
          <p:cNvPr id="8" name="Picture 7">
            <a:extLst>
              <a:ext uri="{FF2B5EF4-FFF2-40B4-BE49-F238E27FC236}">
                <a16:creationId xmlns:a16="http://schemas.microsoft.com/office/drawing/2014/main" id="{7EC9C055-0457-F3F2-078A-C60A7156D3D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908185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219-EE94-D031-CA85-735B4D5C6C37}"/>
              </a:ext>
            </a:extLst>
          </p:cNvPr>
          <p:cNvSpPr>
            <a:spLocks noGrp="1"/>
          </p:cNvSpPr>
          <p:nvPr>
            <p:ph type="title" idx="4294967295"/>
          </p:nvPr>
        </p:nvSpPr>
        <p:spPr>
          <a:xfrm>
            <a:off x="366848" y="129092"/>
            <a:ext cx="8620125" cy="1325563"/>
          </a:xfrm>
          <a:prstGeom prst="rect">
            <a:avLst/>
          </a:prstGeom>
        </p:spPr>
        <p:txBody>
          <a:bodyPr>
            <a:normAutofit/>
          </a:bodyPr>
          <a:lstStyle/>
          <a:p>
            <a:r>
              <a:rPr lang="en-US" sz="4000"/>
              <a:t>Certificate of Completion</a:t>
            </a:r>
          </a:p>
        </p:txBody>
      </p:sp>
      <p:sp>
        <p:nvSpPr>
          <p:cNvPr id="6" name="TextBox 5">
            <a:extLst>
              <a:ext uri="{FF2B5EF4-FFF2-40B4-BE49-F238E27FC236}">
                <a16:creationId xmlns:a16="http://schemas.microsoft.com/office/drawing/2014/main" id="{C57D2229-B5A5-9229-2BF1-48BA85FA1DB3}"/>
              </a:ext>
            </a:extLst>
          </p:cNvPr>
          <p:cNvSpPr txBox="1"/>
          <p:nvPr/>
        </p:nvSpPr>
        <p:spPr>
          <a:xfrm>
            <a:off x="330507" y="1300959"/>
            <a:ext cx="11530985" cy="1077218"/>
          </a:xfrm>
          <a:prstGeom prst="rect">
            <a:avLst/>
          </a:prstGeom>
          <a:noFill/>
        </p:spPr>
        <p:txBody>
          <a:bodyPr wrap="square" rtlCol="0">
            <a:spAutoFit/>
          </a:bodyPr>
          <a:lstStyle/>
          <a:p>
            <a:pPr algn="ctr"/>
            <a:r>
              <a:rPr lang="en-US" sz="3200" dirty="0"/>
              <a:t>Thank you for completing this asynchronous module provided by </a:t>
            </a:r>
            <a:br>
              <a:rPr lang="en-US" sz="3200" dirty="0"/>
            </a:br>
            <a:r>
              <a:rPr lang="en-US" sz="3200" dirty="0"/>
              <a:t>the Kentucky Department of Education through </a:t>
            </a:r>
            <a:r>
              <a:rPr lang="en-US" sz="3200" dirty="0">
                <a:hlinkClick r:id="rId3"/>
              </a:rPr>
              <a:t>kystandards.org</a:t>
            </a:r>
            <a:r>
              <a:rPr lang="en-US" sz="3200" dirty="0"/>
              <a:t>.  </a:t>
            </a:r>
          </a:p>
        </p:txBody>
      </p:sp>
      <p:sp>
        <p:nvSpPr>
          <p:cNvPr id="3" name="TextBox 2">
            <a:extLst>
              <a:ext uri="{FF2B5EF4-FFF2-40B4-BE49-F238E27FC236}">
                <a16:creationId xmlns:a16="http://schemas.microsoft.com/office/drawing/2014/main" id="{D233A3F4-0AFC-E4EF-65D0-00316310D5C5}"/>
              </a:ext>
            </a:extLst>
          </p:cNvPr>
          <p:cNvSpPr txBox="1"/>
          <p:nvPr/>
        </p:nvSpPr>
        <p:spPr>
          <a:xfrm>
            <a:off x="-85061" y="2535516"/>
            <a:ext cx="8641068" cy="2246769"/>
          </a:xfrm>
          <a:prstGeom prst="rect">
            <a:avLst/>
          </a:prstGeom>
          <a:noFill/>
        </p:spPr>
        <p:txBody>
          <a:bodyPr wrap="square" rtlCol="0">
            <a:spAutoFit/>
          </a:bodyPr>
          <a:lstStyle/>
          <a:p>
            <a:pPr algn="ctr"/>
            <a:r>
              <a:rPr lang="en-US" sz="2800" dirty="0"/>
              <a:t>Please use the link below to obtain your</a:t>
            </a:r>
            <a:br>
              <a:rPr lang="en-US" sz="2800" dirty="0"/>
            </a:br>
            <a:r>
              <a:rPr lang="en-US" sz="2800" dirty="0"/>
              <a:t>certificate of completion:</a:t>
            </a:r>
          </a:p>
          <a:p>
            <a:pPr algn="ctr"/>
            <a:endParaRPr lang="en-US" sz="2800" dirty="0">
              <a:latin typeface="Georgia" panose="02040502050405020303" pitchFamily="18" charset="0"/>
            </a:endParaRPr>
          </a:p>
          <a:p>
            <a:pPr algn="ctr"/>
            <a:r>
              <a:rPr lang="en-US" sz="2800" u="sng" dirty="0"/>
              <a:t>Kentucky Department of Education </a:t>
            </a:r>
            <a:br>
              <a:rPr lang="en-US" sz="2800" u="sng" dirty="0"/>
            </a:br>
            <a:r>
              <a:rPr lang="en-US" sz="2800" u="sng" dirty="0"/>
              <a:t>Professional Learning Modules</a:t>
            </a:r>
          </a:p>
        </p:txBody>
      </p:sp>
      <p:sp>
        <p:nvSpPr>
          <p:cNvPr id="4" name="TextBox 3">
            <a:extLst>
              <a:ext uri="{FF2B5EF4-FFF2-40B4-BE49-F238E27FC236}">
                <a16:creationId xmlns:a16="http://schemas.microsoft.com/office/drawing/2014/main" id="{753FEBA5-70AA-8161-FBF7-FFEF23875DC5}"/>
              </a:ext>
            </a:extLst>
          </p:cNvPr>
          <p:cNvSpPr txBox="1"/>
          <p:nvPr/>
        </p:nvSpPr>
        <p:spPr>
          <a:xfrm>
            <a:off x="1752824" y="4987973"/>
            <a:ext cx="5135419" cy="1015663"/>
          </a:xfrm>
          <a:prstGeom prst="rect">
            <a:avLst/>
          </a:prstGeom>
          <a:noFill/>
        </p:spPr>
        <p:txBody>
          <a:bodyPr wrap="square" rtlCol="0">
            <a:spAutoFit/>
          </a:bodyPr>
          <a:lstStyle/>
          <a:p>
            <a:pPr algn="ctr" rtl="0">
              <a:spcBef>
                <a:spcPts val="0"/>
              </a:spcBef>
              <a:spcAft>
                <a:spcPts val="0"/>
              </a:spcAft>
            </a:pPr>
            <a:r>
              <a:rPr lang="en-US" sz="1200" b="0" i="1" u="none" strike="noStrike">
                <a:effectLst/>
              </a:rPr>
              <a:t>Educators can use the PLBB to find learning sessions, and it is the local school district who determines if they are acceptable for credit based on their district policies. See 704 KAR 3:035 for more details.  </a:t>
            </a:r>
            <a:endParaRPr lang="en-US" sz="1200" b="0" i="1">
              <a:effectLst/>
            </a:endParaRPr>
          </a:p>
          <a:p>
            <a:pPr algn="ctr"/>
            <a:br>
              <a:rPr lang="en-US" sz="1200">
                <a:latin typeface="Georgia" panose="02040502050405020303" pitchFamily="18" charset="0"/>
              </a:rPr>
            </a:br>
            <a:endParaRPr lang="en-US" sz="1200">
              <a:latin typeface="Georgia" panose="02040502050405020303" pitchFamily="18" charset="0"/>
            </a:endParaRPr>
          </a:p>
        </p:txBody>
      </p:sp>
      <p:pic>
        <p:nvPicPr>
          <p:cNvPr id="1026" name="Picture 2" descr="A conversation bubble with the text &quot;thank you&quot;">
            <a:extLst>
              <a:ext uri="{FF2B5EF4-FFF2-40B4-BE49-F238E27FC236}">
                <a16:creationId xmlns:a16="http://schemas.microsoft.com/office/drawing/2014/main" id="{CFC906E4-7899-C18A-DA73-95CD810107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11" b="11508"/>
          <a:stretch/>
        </p:blipFill>
        <p:spPr bwMode="auto">
          <a:xfrm>
            <a:off x="8389089" y="2404259"/>
            <a:ext cx="3508744"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36BE0D-EB66-5FF6-8E09-D5E31F4217CA}"/>
              </a:ext>
            </a:extLst>
          </p:cNvPr>
          <p:cNvSpPr txBox="1"/>
          <p:nvPr/>
        </p:nvSpPr>
        <p:spPr>
          <a:xfrm>
            <a:off x="778518" y="6179253"/>
            <a:ext cx="6134668" cy="369332"/>
          </a:xfrm>
          <a:prstGeom prst="rect">
            <a:avLst/>
          </a:prstGeom>
          <a:noFill/>
        </p:spPr>
        <p:txBody>
          <a:bodyPr wrap="square">
            <a:spAutoFit/>
          </a:bodyPr>
          <a:lstStyle/>
          <a:p>
            <a:r>
              <a:rPr lang="en-US" i="1" dirty="0">
                <a:solidFill>
                  <a:schemeClr val="bg1"/>
                </a:solidFill>
              </a:rPr>
              <a:t>Note Catcher, page 10</a:t>
            </a:r>
          </a:p>
        </p:txBody>
      </p:sp>
      <p:pic>
        <p:nvPicPr>
          <p:cNvPr id="5" name="Picture 4">
            <a:extLst>
              <a:ext uri="{FF2B5EF4-FFF2-40B4-BE49-F238E27FC236}">
                <a16:creationId xmlns:a16="http://schemas.microsoft.com/office/drawing/2014/main" id="{6B39EB5B-E2ED-A44E-BFBF-B449817C265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627878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576A-0674-C2D0-B6D4-8D906BA18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A9385-2485-C8DD-4550-322A33FD8E78}"/>
              </a:ext>
            </a:extLst>
          </p:cNvPr>
          <p:cNvSpPr>
            <a:spLocks noGrp="1"/>
          </p:cNvSpPr>
          <p:nvPr>
            <p:ph type="ctrTitle"/>
          </p:nvPr>
        </p:nvSpPr>
        <p:spPr>
          <a:xfrm>
            <a:off x="2554528" y="1041400"/>
            <a:ext cx="9144000" cy="2387600"/>
          </a:xfrm>
        </p:spPr>
        <p:txBody>
          <a:bodyPr anchor="b">
            <a:normAutofit fontScale="90000"/>
          </a:bodyPr>
          <a:lstStyle/>
          <a:p>
            <a:r>
              <a:rPr lang="en-US" sz="5100">
                <a:solidFill>
                  <a:schemeClr val="tx1"/>
                </a:solidFill>
              </a:rPr>
              <a:t>Getting to Know the </a:t>
            </a:r>
            <a:br>
              <a:rPr lang="en-US" sz="5100">
                <a:solidFill>
                  <a:schemeClr val="tx1"/>
                </a:solidFill>
              </a:rPr>
            </a:br>
            <a:r>
              <a:rPr lang="en-US" sz="5100" i="1">
                <a:solidFill>
                  <a:schemeClr val="tx1"/>
                </a:solidFill>
              </a:rPr>
              <a:t>Kentucky Academic Standards </a:t>
            </a:r>
            <a:br>
              <a:rPr lang="en-US" sz="5100" i="1">
                <a:solidFill>
                  <a:schemeClr val="tx1"/>
                </a:solidFill>
              </a:rPr>
            </a:br>
            <a:r>
              <a:rPr lang="en-US" sz="5100" i="1">
                <a:solidFill>
                  <a:schemeClr val="tx1"/>
                </a:solidFill>
              </a:rPr>
              <a:t>for Visual and Performing Arts</a:t>
            </a:r>
            <a:r>
              <a:rPr lang="en-US" sz="5100">
                <a:solidFill>
                  <a:schemeClr val="tx1"/>
                </a:solidFill>
              </a:rPr>
              <a:t>:</a:t>
            </a:r>
            <a:br>
              <a:rPr lang="en-US" sz="5100">
                <a:solidFill>
                  <a:schemeClr val="tx1"/>
                </a:solidFill>
              </a:rPr>
            </a:br>
            <a:r>
              <a:rPr lang="en-US" sz="5100">
                <a:solidFill>
                  <a:schemeClr val="tx1"/>
                </a:solidFill>
              </a:rPr>
              <a:t>Appendix</a:t>
            </a:r>
          </a:p>
        </p:txBody>
      </p:sp>
      <p:sp>
        <p:nvSpPr>
          <p:cNvPr id="3" name="Text Placeholder 2">
            <a:extLst>
              <a:ext uri="{FF2B5EF4-FFF2-40B4-BE49-F238E27FC236}">
                <a16:creationId xmlns:a16="http://schemas.microsoft.com/office/drawing/2014/main" id="{8B3B83ED-78EF-91B2-A38E-0A92931F2682}"/>
              </a:ext>
            </a:extLst>
          </p:cNvPr>
          <p:cNvSpPr>
            <a:spLocks noGrp="1"/>
          </p:cNvSpPr>
          <p:nvPr>
            <p:ph type="subTitle" idx="1"/>
          </p:nvPr>
        </p:nvSpPr>
        <p:spPr>
          <a:xfrm>
            <a:off x="3297911" y="3429000"/>
            <a:ext cx="7657234" cy="1655762"/>
          </a:xfrm>
        </p:spPr>
        <p:txBody>
          <a:bodyPr>
            <a:normAutofit/>
          </a:bodyPr>
          <a:lstStyle/>
          <a:p>
            <a:r>
              <a:rPr lang="en-US" sz="4000" b="1"/>
              <a:t>Standards Creation Process</a:t>
            </a:r>
          </a:p>
          <a:p>
            <a:endParaRPr lang="en-US" sz="2800"/>
          </a:p>
        </p:txBody>
      </p:sp>
      <p:pic>
        <p:nvPicPr>
          <p:cNvPr id="4" name="Picture 3">
            <a:extLst>
              <a:ext uri="{FF2B5EF4-FFF2-40B4-BE49-F238E27FC236}">
                <a16:creationId xmlns:a16="http://schemas.microsoft.com/office/drawing/2014/main" id="{FE26B7FB-4477-DBAB-D573-52D5EE0DC47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382" y="5647532"/>
            <a:ext cx="725764" cy="725764"/>
          </a:xfrm>
          <a:prstGeom prst="rect">
            <a:avLst/>
          </a:prstGeom>
        </p:spPr>
      </p:pic>
    </p:spTree>
    <p:extLst>
      <p:ext uri="{BB962C8B-B14F-4D97-AF65-F5344CB8AC3E}">
        <p14:creationId xmlns:p14="http://schemas.microsoft.com/office/powerpoint/2010/main" val="529902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88DB-577D-4637-D851-7BEB34ED9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1748E-0CF5-7EA6-B72C-320209E08EE0}"/>
              </a:ext>
            </a:extLst>
          </p:cNvPr>
          <p:cNvSpPr>
            <a:spLocks noGrp="1"/>
          </p:cNvSpPr>
          <p:nvPr>
            <p:ph type="title" idx="4294967295"/>
          </p:nvPr>
        </p:nvSpPr>
        <p:spPr>
          <a:xfrm>
            <a:off x="415636" y="257175"/>
            <a:ext cx="8180677" cy="1320800"/>
          </a:xfrm>
          <a:prstGeom prst="rect">
            <a:avLst/>
          </a:prstGeom>
        </p:spPr>
        <p:txBody>
          <a:bodyPr>
            <a:normAutofit/>
          </a:bodyPr>
          <a:lstStyle/>
          <a:p>
            <a:r>
              <a:rPr lang="en-US"/>
              <a:t>Group Norms: Appendix</a:t>
            </a:r>
          </a:p>
        </p:txBody>
      </p:sp>
      <p:sp>
        <p:nvSpPr>
          <p:cNvPr id="3" name="Text Placeholder 2">
            <a:extLst>
              <a:ext uri="{FF2B5EF4-FFF2-40B4-BE49-F238E27FC236}">
                <a16:creationId xmlns:a16="http://schemas.microsoft.com/office/drawing/2014/main" id="{42232AB0-8F3E-1776-7B70-F3841B498D36}"/>
              </a:ext>
            </a:extLst>
          </p:cNvPr>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a:solidFill>
                  <a:schemeClr val="tx1"/>
                </a:solidFill>
              </a:rPr>
              <a:t>Presume positive intentions.</a:t>
            </a:r>
          </a:p>
          <a:p>
            <a:r>
              <a:rPr lang="en-US">
                <a:solidFill>
                  <a:schemeClr val="tx1"/>
                </a:solidFill>
              </a:rPr>
              <a:t>Listen carefully to one another.</a:t>
            </a:r>
          </a:p>
          <a:p>
            <a:r>
              <a:rPr lang="en-US">
                <a:solidFill>
                  <a:schemeClr val="tx1"/>
                </a:solidFill>
              </a:rPr>
              <a:t>Be open to new ideas.</a:t>
            </a:r>
          </a:p>
          <a:p>
            <a:r>
              <a:rPr lang="en-US">
                <a:solidFill>
                  <a:schemeClr val="tx1"/>
                </a:solidFill>
              </a:rPr>
              <a:t>Be open to productive struggle.</a:t>
            </a:r>
          </a:p>
          <a:p>
            <a:r>
              <a:rPr lang="en-US">
                <a:solidFill>
                  <a:schemeClr val="tx1"/>
                </a:solidFill>
              </a:rPr>
              <a:t>Ask questions.</a:t>
            </a:r>
          </a:p>
          <a:p>
            <a:r>
              <a:rPr lang="en-US">
                <a:solidFill>
                  <a:schemeClr val="tx1"/>
                </a:solidFill>
              </a:rPr>
              <a:t>Allow a chance for everyone to participate.</a:t>
            </a:r>
          </a:p>
        </p:txBody>
      </p:sp>
      <p:pic>
        <p:nvPicPr>
          <p:cNvPr id="4" name="Picture 3">
            <a:extLst>
              <a:ext uri="{FF2B5EF4-FFF2-40B4-BE49-F238E27FC236}">
                <a16:creationId xmlns:a16="http://schemas.microsoft.com/office/drawing/2014/main" id="{F4AFD7D9-335A-882B-7BB6-4DEB3FC497E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78288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26A5-CF11-18FE-1657-AE1056925E10}"/>
              </a:ext>
            </a:extLst>
          </p:cNvPr>
          <p:cNvSpPr>
            <a:spLocks noGrp="1"/>
          </p:cNvSpPr>
          <p:nvPr>
            <p:ph type="title" idx="4294967295"/>
          </p:nvPr>
        </p:nvSpPr>
        <p:spPr/>
        <p:txBody>
          <a:bodyPr/>
          <a:lstStyle/>
          <a:p>
            <a:r>
              <a:rPr lang="en-US"/>
              <a:t>Reflect</a:t>
            </a:r>
            <a:r>
              <a:rPr lang="en-US" baseline="0"/>
              <a:t> on the Writers’ Vision</a:t>
            </a:r>
            <a:endParaRPr lang="en-US"/>
          </a:p>
        </p:txBody>
      </p:sp>
      <p:sp>
        <p:nvSpPr>
          <p:cNvPr id="3" name="Text Placeholder 2">
            <a:extLst>
              <a:ext uri="{FF2B5EF4-FFF2-40B4-BE49-F238E27FC236}">
                <a16:creationId xmlns:a16="http://schemas.microsoft.com/office/drawing/2014/main" id="{12F006F7-E9AF-25FA-82C1-1C06ADA09E26}"/>
              </a:ext>
            </a:extLst>
          </p:cNvPr>
          <p:cNvSpPr>
            <a:spLocks noGrp="1"/>
          </p:cNvSpPr>
          <p:nvPr>
            <p:ph type="body" idx="4294967295"/>
          </p:nvPr>
        </p:nvSpPr>
        <p:spPr>
          <a:xfrm>
            <a:off x="2077800" y="2014065"/>
            <a:ext cx="8036400" cy="2829870"/>
          </a:xfrm>
          <a:prstGeom prst="rect">
            <a:avLst/>
          </a:prstGeom>
        </p:spPr>
        <p:txBody>
          <a:bodyPr>
            <a:noAutofit/>
          </a:bodyPr>
          <a:lstStyle/>
          <a:p>
            <a:pPr marL="0" indent="0" algn="ctr" rtl="0" fontAlgn="base">
              <a:spcBef>
                <a:spcPts val="0"/>
              </a:spcBef>
              <a:spcAft>
                <a:spcPts val="0"/>
              </a:spcAft>
              <a:buNone/>
            </a:pPr>
            <a:r>
              <a:rPr lang="en-US" sz="4400" b="0" u="none" strike="noStrike">
                <a:solidFill>
                  <a:schemeClr val="tx1"/>
                </a:solidFill>
                <a:effectLst/>
              </a:rPr>
              <a:t>How could the identified foundational beliefs impact the student and teacher experiences in K-12 visual and performing arts education?</a:t>
            </a:r>
          </a:p>
        </p:txBody>
      </p:sp>
      <p:pic>
        <p:nvPicPr>
          <p:cNvPr id="4" name="Picture 3" descr="A pencil and paper with a black background">
            <a:extLst>
              <a:ext uri="{FF2B5EF4-FFF2-40B4-BE49-F238E27FC236}">
                <a16:creationId xmlns:a16="http://schemas.microsoft.com/office/drawing/2014/main" id="{45349D6D-3319-585D-BCA2-EC29DAE3E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546" y="97493"/>
            <a:ext cx="1193283" cy="1105914"/>
          </a:xfrm>
          <a:prstGeom prst="rect">
            <a:avLst/>
          </a:prstGeom>
        </p:spPr>
      </p:pic>
      <p:sp>
        <p:nvSpPr>
          <p:cNvPr id="5" name="TextBox 4">
            <a:extLst>
              <a:ext uri="{FF2B5EF4-FFF2-40B4-BE49-F238E27FC236}">
                <a16:creationId xmlns:a16="http://schemas.microsoft.com/office/drawing/2014/main" id="{3BFD8314-AC5E-249B-8103-707862BC6064}"/>
              </a:ext>
            </a:extLst>
          </p:cNvPr>
          <p:cNvSpPr txBox="1"/>
          <p:nvPr/>
        </p:nvSpPr>
        <p:spPr>
          <a:xfrm>
            <a:off x="778518" y="6040753"/>
            <a:ext cx="4945886" cy="646331"/>
          </a:xfrm>
          <a:prstGeom prst="rect">
            <a:avLst/>
          </a:prstGeom>
          <a:noFill/>
        </p:spPr>
        <p:txBody>
          <a:bodyPr wrap="square" rtlCol="0">
            <a:spAutoFit/>
          </a:bodyPr>
          <a:lstStyle/>
          <a:p>
            <a:r>
              <a:rPr lang="en-US" i="1" dirty="0">
                <a:solidFill>
                  <a:schemeClr val="bg1"/>
                </a:solidFill>
              </a:rPr>
              <a:t>KAS for Visual and Performing Arts, page 5</a:t>
            </a:r>
          </a:p>
          <a:p>
            <a:r>
              <a:rPr lang="en-US" i="1" dirty="0">
                <a:solidFill>
                  <a:schemeClr val="bg1"/>
                </a:solidFill>
              </a:rPr>
              <a:t>Note Catcher, page 1</a:t>
            </a:r>
          </a:p>
        </p:txBody>
      </p:sp>
      <p:pic>
        <p:nvPicPr>
          <p:cNvPr id="7" name="Picture 6">
            <a:extLst>
              <a:ext uri="{FF2B5EF4-FFF2-40B4-BE49-F238E27FC236}">
                <a16:creationId xmlns:a16="http://schemas.microsoft.com/office/drawing/2014/main" id="{53F791BC-F7A4-7C7B-0CF3-F67AA46B5C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5324462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43DB-443F-7379-4CEB-95F74EB84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80DFB-52B3-A7A7-3F0D-A88D62D1FB6D}"/>
              </a:ext>
            </a:extLst>
          </p:cNvPr>
          <p:cNvSpPr>
            <a:spLocks noGrp="1"/>
          </p:cNvSpPr>
          <p:nvPr>
            <p:ph type="title" idx="4294967295"/>
          </p:nvPr>
        </p:nvSpPr>
        <p:spPr>
          <a:xfrm>
            <a:off x="406400" y="257175"/>
            <a:ext cx="8189913" cy="1320800"/>
          </a:xfrm>
          <a:prstGeom prst="rect">
            <a:avLst/>
          </a:prstGeom>
        </p:spPr>
        <p:txBody>
          <a:bodyPr/>
          <a:lstStyle/>
          <a:p>
            <a:r>
              <a:rPr lang="en-US"/>
              <a:t>Components of this Module</a:t>
            </a:r>
            <a:br>
              <a:rPr lang="en-US"/>
            </a:br>
            <a:r>
              <a:rPr lang="en-US"/>
              <a:t>Appendix</a:t>
            </a:r>
          </a:p>
        </p:txBody>
      </p:sp>
      <p:sp>
        <p:nvSpPr>
          <p:cNvPr id="3" name="Text Placeholder 2">
            <a:extLst>
              <a:ext uri="{FF2B5EF4-FFF2-40B4-BE49-F238E27FC236}">
                <a16:creationId xmlns:a16="http://schemas.microsoft.com/office/drawing/2014/main" id="{1A153BA0-DCC2-4B9D-817F-93418D852118}"/>
              </a:ext>
            </a:extLst>
          </p:cNvPr>
          <p:cNvSpPr>
            <a:spLocks noGrp="1"/>
          </p:cNvSpPr>
          <p:nvPr>
            <p:ph type="body" sz="quarter" idx="4294967295"/>
          </p:nvPr>
        </p:nvSpPr>
        <p:spPr>
          <a:xfrm>
            <a:off x="1085436" y="1823956"/>
            <a:ext cx="10021128" cy="3580557"/>
          </a:xfrm>
          <a:prstGeom prst="rect">
            <a:avLst/>
          </a:prstGeom>
        </p:spPr>
        <p:txBody>
          <a:bodyPr>
            <a:normAutofit/>
          </a:bodyPr>
          <a:lstStyle/>
          <a:p>
            <a:r>
              <a:rPr lang="en-US" b="1">
                <a:solidFill>
                  <a:schemeClr val="tx1"/>
                </a:solidFill>
              </a:rPr>
              <a:t>Session A</a:t>
            </a:r>
            <a:r>
              <a:rPr lang="en-US">
                <a:solidFill>
                  <a:schemeClr val="tx1"/>
                </a:solidFill>
              </a:rPr>
              <a:t>: Understanding the Architecture and Components</a:t>
            </a:r>
            <a:br>
              <a:rPr lang="en-US"/>
            </a:br>
            <a:r>
              <a:rPr lang="en-US"/>
              <a:t> </a:t>
            </a:r>
            <a:endParaRPr lang="en-US" i="1"/>
          </a:p>
          <a:p>
            <a:r>
              <a:rPr lang="en-US" b="1">
                <a:solidFill>
                  <a:schemeClr val="tx1"/>
                </a:solidFill>
              </a:rPr>
              <a:t>Session B: Spotlight – Artistic Processes</a:t>
            </a:r>
            <a:br>
              <a:rPr lang="en-US"/>
            </a:br>
            <a:endParaRPr lang="en-US"/>
          </a:p>
          <a:p>
            <a:r>
              <a:rPr lang="en-US" b="1">
                <a:solidFill>
                  <a:schemeClr val="tx1"/>
                </a:solidFill>
              </a:rPr>
              <a:t>Session C: </a:t>
            </a:r>
            <a:r>
              <a:rPr lang="en-US">
                <a:solidFill>
                  <a:schemeClr val="tx1"/>
                </a:solidFill>
              </a:rPr>
              <a:t>Spotlight – Anchor Standards</a:t>
            </a:r>
            <a:br>
              <a:rPr lang="en-US">
                <a:solidFill>
                  <a:schemeClr val="tx1"/>
                </a:solidFill>
              </a:rPr>
            </a:br>
            <a:endParaRPr lang="en-US">
              <a:solidFill>
                <a:schemeClr val="tx1"/>
              </a:solidFill>
            </a:endParaRPr>
          </a:p>
          <a:p>
            <a:r>
              <a:rPr lang="en-US" b="1">
                <a:solidFill>
                  <a:schemeClr val="accent6"/>
                </a:solidFill>
              </a:rPr>
              <a:t>Appendix: </a:t>
            </a:r>
            <a:r>
              <a:rPr lang="en-US">
                <a:solidFill>
                  <a:schemeClr val="accent6"/>
                </a:solidFill>
              </a:rPr>
              <a:t>Standards Creation Process</a:t>
            </a:r>
          </a:p>
          <a:p>
            <a:endParaRPr lang="en-US">
              <a:solidFill>
                <a:schemeClr val="tx1"/>
              </a:solidFill>
            </a:endParaRPr>
          </a:p>
        </p:txBody>
      </p:sp>
      <p:pic>
        <p:nvPicPr>
          <p:cNvPr id="4" name="Picture 3">
            <a:extLst>
              <a:ext uri="{FF2B5EF4-FFF2-40B4-BE49-F238E27FC236}">
                <a16:creationId xmlns:a16="http://schemas.microsoft.com/office/drawing/2014/main" id="{602A97FB-0A5B-3DB1-9A94-F5B61C6709E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8085874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FA9F-9852-AAFC-3F37-05E6C1FBF9C7}"/>
              </a:ext>
            </a:extLst>
          </p:cNvPr>
          <p:cNvSpPr>
            <a:spLocks noGrp="1"/>
          </p:cNvSpPr>
          <p:nvPr>
            <p:ph type="title" idx="4294967295"/>
          </p:nvPr>
        </p:nvSpPr>
        <p:spPr/>
        <p:txBody>
          <a:bodyPr/>
          <a:lstStyle/>
          <a:p>
            <a:r>
              <a:rPr lang="en-US"/>
              <a:t>Standards Creation Process (1)</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94237" y="1360340"/>
            <a:ext cx="10927752" cy="4902200"/>
          </a:xfrm>
          <a:prstGeom prst="rect">
            <a:avLst/>
          </a:prstGeom>
        </p:spPr>
        <p:txBody>
          <a:bodyPr>
            <a:noAutofit/>
          </a:bodyPr>
          <a:lstStyle/>
          <a:p>
            <a:pPr marL="0" indent="0" algn="l" rtl="0" fontAlgn="base">
              <a:buNone/>
            </a:pPr>
            <a:r>
              <a:rPr lang="en-US" b="1" i="0" u="none" strike="noStrike">
                <a:solidFill>
                  <a:srgbClr val="007780"/>
                </a:solidFill>
                <a:effectLst/>
              </a:rPr>
              <a:t>Revision Requirements </a:t>
            </a:r>
          </a:p>
          <a:p>
            <a:pPr marL="0" indent="0" algn="l" rtl="0" fontAlgn="base">
              <a:buNone/>
            </a:pPr>
            <a:r>
              <a:rPr lang="en-US" b="1" i="0" u="none" strike="noStrike">
                <a:solidFill>
                  <a:srgbClr val="007780"/>
                </a:solidFill>
                <a:effectLst/>
              </a:rPr>
              <a:t>KRS 158.6453</a:t>
            </a:r>
            <a:endParaRPr lang="en-US" b="1">
              <a:solidFill>
                <a:srgbClr val="002060"/>
              </a:solidFill>
              <a:highlight>
                <a:srgbClr val="F5F5F5"/>
              </a:highlight>
            </a:endParaRPr>
          </a:p>
          <a:p>
            <a:pPr marL="0" indent="0" algn="l" rtl="0" fontAlgn="base">
              <a:buNone/>
            </a:pPr>
            <a:r>
              <a:rPr lang="en-US" sz="2200" b="0" i="0" u="none" strike="noStrike">
                <a:solidFill>
                  <a:schemeClr val="tx1"/>
                </a:solidFill>
                <a:effectLst/>
              </a:rPr>
              <a:t>“(18)(a) Beginning in fiscal year 2017-2018, and every six (6) years thereafter, the Kentucky Department of Education shall implement a comprehensive process for reviewing and revising the academic standards in visual and performing arts and practical living skills and career studies for all levels and in foreign language for middle and high schools. The department shall develop review committees for the standards for each of the content areas that include representation from certified specialist public school teachers and postsecondary teachers in those subject areas.</a:t>
            </a:r>
            <a:r>
              <a:rPr lang="en-US" sz="2200" b="0" i="0">
                <a:solidFill>
                  <a:schemeClr val="tx1"/>
                </a:solidFill>
                <a:effectLst/>
              </a:rPr>
              <a:t>​</a:t>
            </a:r>
          </a:p>
          <a:p>
            <a:pPr marL="0" indent="0" algn="l" rtl="0" fontAlgn="base">
              <a:buNone/>
            </a:pPr>
            <a:r>
              <a:rPr lang="en-US" sz="2200" b="0" i="0" u="none" strike="noStrike">
                <a:solidFill>
                  <a:schemeClr val="tx1"/>
                </a:solidFill>
                <a:effectLst/>
              </a:rPr>
              <a:t>(18)(d) The Kentucky Department of Education, in consultation with certified public school teachers of visual and performing arts, may develop program standards for the visual and performing arts.”</a:t>
            </a:r>
            <a:endParaRPr lang="en-US" sz="2200" b="0" i="0">
              <a:solidFill>
                <a:schemeClr val="tx1"/>
              </a:solidFill>
              <a:effectLst/>
            </a:endParaRPr>
          </a:p>
        </p:txBody>
      </p:sp>
      <p:pic>
        <p:nvPicPr>
          <p:cNvPr id="4" name="Picture 3">
            <a:extLst>
              <a:ext uri="{FF2B5EF4-FFF2-40B4-BE49-F238E27FC236}">
                <a16:creationId xmlns:a16="http://schemas.microsoft.com/office/drawing/2014/main" id="{55076A16-1FDD-B3CB-7BF1-D325E8E91B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91217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A81D-3E45-A659-4C10-7A696EA4CF92}"/>
              </a:ext>
            </a:extLst>
          </p:cNvPr>
          <p:cNvSpPr>
            <a:spLocks noGrp="1"/>
          </p:cNvSpPr>
          <p:nvPr>
            <p:ph type="title" idx="4294967295"/>
          </p:nvPr>
        </p:nvSpPr>
        <p:spPr/>
        <p:txBody>
          <a:bodyPr/>
          <a:lstStyle/>
          <a:p>
            <a:r>
              <a:rPr lang="en-US"/>
              <a:t>Standards Creation Process (2)</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65810" y="1355841"/>
            <a:ext cx="10841858" cy="4111705"/>
          </a:xfrm>
          <a:prstGeom prst="rect">
            <a:avLst/>
          </a:prstGeom>
        </p:spPr>
        <p:txBody>
          <a:bodyPr>
            <a:normAutofit/>
          </a:bodyPr>
          <a:lstStyle/>
          <a:p>
            <a:pPr marL="0" indent="0">
              <a:buNone/>
            </a:pPr>
            <a:r>
              <a:rPr lang="en-US" b="1">
                <a:solidFill>
                  <a:schemeClr val="tx1"/>
                </a:solidFill>
              </a:rPr>
              <a:t>Advisory Panels </a:t>
            </a:r>
          </a:p>
          <a:p>
            <a:r>
              <a:rPr lang="en-US">
                <a:solidFill>
                  <a:schemeClr val="tx1"/>
                </a:solidFill>
              </a:rPr>
              <a:t>The Visual and Performing Arts standards revision Advisory Panels (AP) included an elementary, middle and high school AP. </a:t>
            </a:r>
          </a:p>
          <a:p>
            <a:r>
              <a:rPr lang="en-US">
                <a:solidFill>
                  <a:schemeClr val="tx1"/>
                </a:solidFill>
              </a:rPr>
              <a:t>Each AP consisted of teachers, members from postsecondary education and business and community members. </a:t>
            </a:r>
          </a:p>
          <a:p>
            <a:r>
              <a:rPr lang="en-US">
                <a:solidFill>
                  <a:schemeClr val="tx1"/>
                </a:solidFill>
              </a:rPr>
              <a:t>The function of the AP was to review the standards and make recommendations for changes to the Review Committee (RC). </a:t>
            </a:r>
          </a:p>
          <a:p>
            <a:r>
              <a:rPr lang="en-US">
                <a:solidFill>
                  <a:schemeClr val="tx1"/>
                </a:solidFill>
              </a:rPr>
              <a:t>In addition to the standards revisions, the AP created a new architectural structure for the standards. </a:t>
            </a:r>
          </a:p>
          <a:p>
            <a:endParaRPr lang="en-US"/>
          </a:p>
        </p:txBody>
      </p:sp>
      <p:pic>
        <p:nvPicPr>
          <p:cNvPr id="4" name="Picture 3">
            <a:extLst>
              <a:ext uri="{FF2B5EF4-FFF2-40B4-BE49-F238E27FC236}">
                <a16:creationId xmlns:a16="http://schemas.microsoft.com/office/drawing/2014/main" id="{43723142-D49B-9DB6-F979-C8E1A91D93B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2680118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F74F-7410-8F7E-9675-59567E55071D}"/>
              </a:ext>
            </a:extLst>
          </p:cNvPr>
          <p:cNvSpPr>
            <a:spLocks noGrp="1"/>
          </p:cNvSpPr>
          <p:nvPr>
            <p:ph type="title" idx="4294967295"/>
          </p:nvPr>
        </p:nvSpPr>
        <p:spPr/>
        <p:txBody>
          <a:bodyPr/>
          <a:lstStyle/>
          <a:p>
            <a:r>
              <a:rPr lang="en-US"/>
              <a:t>Standards Creation Process (3)</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61097" y="1369983"/>
            <a:ext cx="10841858" cy="3673355"/>
          </a:xfrm>
          <a:prstGeom prst="rect">
            <a:avLst/>
          </a:prstGeom>
        </p:spPr>
        <p:txBody>
          <a:bodyPr>
            <a:normAutofit/>
          </a:bodyPr>
          <a:lstStyle/>
          <a:p>
            <a:pPr marL="0" indent="0">
              <a:buNone/>
            </a:pPr>
            <a:r>
              <a:rPr lang="en-US" b="1">
                <a:solidFill>
                  <a:schemeClr val="tx1"/>
                </a:solidFill>
              </a:rPr>
              <a:t>Review Committee </a:t>
            </a:r>
          </a:p>
          <a:p>
            <a:r>
              <a:rPr lang="en-US">
                <a:solidFill>
                  <a:schemeClr val="tx1"/>
                </a:solidFill>
              </a:rPr>
              <a:t>The Visual and Performing Arts standards revision Review Committee (RC) included elementary, middle and high school teachers, members from postsecondary education and business and community members. </a:t>
            </a:r>
          </a:p>
          <a:p>
            <a:r>
              <a:rPr lang="en-US">
                <a:solidFill>
                  <a:schemeClr val="tx1"/>
                </a:solidFill>
              </a:rPr>
              <a:t>The function of the RC was to review the work and findings from the Advisory Panels (AP) and make recommendations to revise or replace existing standards. </a:t>
            </a:r>
          </a:p>
        </p:txBody>
      </p:sp>
      <p:pic>
        <p:nvPicPr>
          <p:cNvPr id="4" name="Picture 3">
            <a:extLst>
              <a:ext uri="{FF2B5EF4-FFF2-40B4-BE49-F238E27FC236}">
                <a16:creationId xmlns:a16="http://schemas.microsoft.com/office/drawing/2014/main" id="{7861A84E-F31C-79AD-AF49-2AF05C3388D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18332266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CA54-14D5-9C22-CEF1-FCAE016F8640}"/>
              </a:ext>
            </a:extLst>
          </p:cNvPr>
          <p:cNvSpPr>
            <a:spLocks noGrp="1"/>
          </p:cNvSpPr>
          <p:nvPr>
            <p:ph type="title" idx="4294967295"/>
          </p:nvPr>
        </p:nvSpPr>
        <p:spPr/>
        <p:txBody>
          <a:bodyPr/>
          <a:lstStyle/>
          <a:p>
            <a:r>
              <a:rPr lang="en-US"/>
              <a:t>Guiding Principles</a:t>
            </a:r>
          </a:p>
        </p:txBody>
      </p:sp>
      <p:sp>
        <p:nvSpPr>
          <p:cNvPr id="9" name="TextBox 8">
            <a:extLst>
              <a:ext uri="{FF2B5EF4-FFF2-40B4-BE49-F238E27FC236}">
                <a16:creationId xmlns:a16="http://schemas.microsoft.com/office/drawing/2014/main" id="{D8528B21-23A3-E5E8-BDAA-9132F5CDD1CF}"/>
              </a:ext>
            </a:extLst>
          </p:cNvPr>
          <p:cNvSpPr txBox="1"/>
          <p:nvPr/>
        </p:nvSpPr>
        <p:spPr>
          <a:xfrm>
            <a:off x="410406" y="1311100"/>
            <a:ext cx="9502219" cy="369332"/>
          </a:xfrm>
          <a:prstGeom prst="rect">
            <a:avLst/>
          </a:prstGeom>
          <a:noFill/>
        </p:spPr>
        <p:txBody>
          <a:bodyPr wrap="square" rtlCol="0">
            <a:spAutoFit/>
          </a:bodyPr>
          <a:lstStyle/>
          <a:p>
            <a:r>
              <a:rPr lang="en-US" sz="1800" b="0" i="0" u="none" strike="noStrike">
                <a:solidFill>
                  <a:srgbClr val="007780"/>
                </a:solidFill>
                <a:effectLst/>
                <a:latin typeface="Franklin Gothic Medium" panose="020B0603020102020204" pitchFamily="34" charset="0"/>
              </a:rPr>
              <a:t>Determined by Review Committee (RC) and Advisory Panels (APs)</a:t>
            </a:r>
            <a:endParaRPr lang="en-US"/>
          </a:p>
        </p:txBody>
      </p:sp>
      <p:sp>
        <p:nvSpPr>
          <p:cNvPr id="6" name="Google Shape;122;p21">
            <a:extLst>
              <a:ext uri="{FF2B5EF4-FFF2-40B4-BE49-F238E27FC236}">
                <a16:creationId xmlns:a16="http://schemas.microsoft.com/office/drawing/2014/main" id="{6F59610B-84F4-7347-0902-F00DE446935D}"/>
              </a:ext>
            </a:extLst>
          </p:cNvPr>
          <p:cNvSpPr txBox="1">
            <a:spLocks noGrp="1"/>
          </p:cNvSpPr>
          <p:nvPr/>
        </p:nvSpPr>
        <p:spPr>
          <a:xfrm>
            <a:off x="377190" y="1793549"/>
            <a:ext cx="5718810" cy="354201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02649"/>
              </a:buClr>
              <a:buSzPts val="1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rgbClr val="102649"/>
              </a:buClr>
              <a:buSzPts val="18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rgbClr val="102649"/>
              </a:buClr>
              <a:buSzPts val="18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sym typeface="Calibri"/>
              </a:rPr>
              <a:t>Standards should be written in clear and precise language.</a:t>
            </a:r>
            <a:br>
              <a:rPr lang="en-US" sz="1800">
                <a:solidFill>
                  <a:schemeClr val="tx1"/>
                </a:solidFill>
                <a:latin typeface="Franklin Gothic Book"/>
                <a:ea typeface="Calibri"/>
                <a:cs typeface="Times New Roman"/>
              </a:rPr>
            </a:br>
            <a:endParaRPr lang="en-US" sz="1800">
              <a:solidFill>
                <a:schemeClr val="tx1"/>
              </a:solidFill>
              <a:latin typeface="Franklin Gothic Book"/>
              <a:ea typeface="Calibri"/>
              <a:cs typeface="Times New Roman"/>
            </a:endParaRPr>
          </a:p>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sym typeface="Calibri"/>
              </a:rPr>
              <a:t>Standards should be developmentally appropriate and progress logically across grade levels.</a:t>
            </a:r>
            <a:br>
              <a:rPr lang="en-US" sz="1800">
                <a:solidFill>
                  <a:schemeClr val="tx1"/>
                </a:solidFill>
                <a:latin typeface="Franklin Gothic Book"/>
                <a:ea typeface="Calibri"/>
                <a:cs typeface="Times New Roman"/>
              </a:rPr>
            </a:br>
            <a:endParaRPr lang="en-US" sz="1800">
              <a:solidFill>
                <a:schemeClr val="tx1"/>
              </a:solidFill>
              <a:latin typeface="Franklin Gothic Book"/>
              <a:ea typeface="Calibri"/>
              <a:cs typeface="Times New Roman"/>
            </a:endParaRPr>
          </a:p>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sym typeface="Calibri"/>
              </a:rPr>
              <a:t>Standards should be aligned with research-based artistic processes for arts education.</a:t>
            </a:r>
            <a:br>
              <a:rPr lang="en-US" sz="1800">
                <a:solidFill>
                  <a:schemeClr val="tx1"/>
                </a:solidFill>
                <a:latin typeface="Franklin Gothic Book"/>
                <a:ea typeface="Calibri"/>
                <a:cs typeface="Times New Roman"/>
              </a:rPr>
            </a:br>
            <a:endParaRPr lang="en-US" sz="1800">
              <a:solidFill>
                <a:schemeClr val="tx1"/>
              </a:solidFill>
              <a:latin typeface="Franklin Gothic Book"/>
              <a:ea typeface="Calibri"/>
              <a:cs typeface="Times New Roman"/>
              <a:sym typeface="Calibri"/>
            </a:endParaRPr>
          </a:p>
          <a:p>
            <a:pPr indent="-381000">
              <a:lnSpc>
                <a:spcPct val="100000"/>
              </a:lnSpc>
              <a:spcBef>
                <a:spcPts val="0"/>
              </a:spcBef>
              <a:buClr>
                <a:schemeClr val="dk1"/>
              </a:buClr>
              <a:buSzPts val="2400"/>
              <a:buFont typeface="Calibri"/>
              <a:buChar char="•"/>
            </a:pPr>
            <a:r>
              <a:rPr lang="en-US" sz="1800">
                <a:solidFill>
                  <a:schemeClr val="tx1"/>
                </a:solidFill>
                <a:latin typeface="Franklin Gothic Book"/>
                <a:ea typeface="Calibri"/>
                <a:cs typeface="Times New Roman"/>
              </a:rPr>
              <a:t>Standards should allow for teacher autonomy while still providing clarity for new teachers. </a:t>
            </a:r>
          </a:p>
        </p:txBody>
      </p:sp>
      <p:sp>
        <p:nvSpPr>
          <p:cNvPr id="7" name="Google Shape;123;p21">
            <a:extLst>
              <a:ext uri="{FF2B5EF4-FFF2-40B4-BE49-F238E27FC236}">
                <a16:creationId xmlns:a16="http://schemas.microsoft.com/office/drawing/2014/main" id="{16F5B3DB-21F3-C770-2583-AF3D97F4795A}"/>
              </a:ext>
            </a:extLst>
          </p:cNvPr>
          <p:cNvSpPr txBox="1">
            <a:spLocks noGrp="1"/>
          </p:cNvSpPr>
          <p:nvPr/>
        </p:nvSpPr>
        <p:spPr>
          <a:xfrm>
            <a:off x="6129216" y="1793549"/>
            <a:ext cx="5838112" cy="32798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02649"/>
              </a:buClr>
              <a:buSzPts val="1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rgbClr val="102649"/>
              </a:buClr>
              <a:buSzPts val="18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rgbClr val="102649"/>
              </a:buClr>
              <a:buSzPts val="18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indent="-381000">
              <a:lnSpc>
                <a:spcPct val="100000"/>
              </a:lnSpc>
              <a:spcBef>
                <a:spcPts val="0"/>
              </a:spcBef>
              <a:buClr>
                <a:schemeClr val="dk1"/>
              </a:buClr>
              <a:buSzPts val="2400"/>
              <a:buFont typeface="Calibri"/>
              <a:buChar char="•"/>
            </a:pPr>
            <a:r>
              <a:rPr lang="en-US" sz="1800" b="1">
                <a:solidFill>
                  <a:schemeClr val="tx1"/>
                </a:solidFill>
                <a:latin typeface="Franklin Gothic Book"/>
                <a:ea typeface="Calibri"/>
                <a:cs typeface="Times New Roman"/>
              </a:rPr>
              <a:t>Destination:</a:t>
            </a:r>
            <a:r>
              <a:rPr lang="en-US" sz="1800">
                <a:solidFill>
                  <a:schemeClr val="tx1"/>
                </a:solidFill>
                <a:latin typeface="Franklin Gothic Book"/>
                <a:ea typeface="Calibri"/>
                <a:cs typeface="Times New Roman"/>
              </a:rPr>
              <a:t> The picture of success for Visual and Performing Arts in Kentucky is equity and support.</a:t>
            </a:r>
            <a:br>
              <a:rPr lang="en-US" sz="1800">
                <a:solidFill>
                  <a:schemeClr val="tx1"/>
                </a:solidFill>
                <a:latin typeface="Franklin Gothic Book"/>
                <a:ea typeface="Calibri"/>
                <a:cs typeface="Times New Roman"/>
              </a:rPr>
            </a:br>
            <a:endParaRPr lang="en-US" sz="1800">
              <a:solidFill>
                <a:schemeClr val="tx1"/>
              </a:solidFill>
              <a:latin typeface="Franklin Gothic Book" panose="020B0503020102020204" pitchFamily="34" charset="0"/>
              <a:ea typeface="Calibri"/>
              <a:cs typeface="Times New Roman" panose="02020603050405020304" pitchFamily="18" charset="0"/>
            </a:endParaRPr>
          </a:p>
          <a:p>
            <a:pPr indent="-381000">
              <a:lnSpc>
                <a:spcPct val="100000"/>
              </a:lnSpc>
              <a:spcBef>
                <a:spcPts val="0"/>
              </a:spcBef>
              <a:buClr>
                <a:schemeClr val="dk1"/>
              </a:buClr>
              <a:buSzPts val="2400"/>
              <a:buFont typeface="Calibri"/>
              <a:buChar char="•"/>
            </a:pPr>
            <a:r>
              <a:rPr lang="en-US" sz="1800" b="1">
                <a:solidFill>
                  <a:schemeClr val="tx1"/>
                </a:solidFill>
                <a:latin typeface="Franklin Gothic Book"/>
                <a:ea typeface="Calibri"/>
                <a:cs typeface="Times New Roman"/>
              </a:rPr>
              <a:t>Purpose:</a:t>
            </a:r>
            <a:r>
              <a:rPr lang="en-US" sz="1800">
                <a:solidFill>
                  <a:schemeClr val="tx1"/>
                </a:solidFill>
                <a:latin typeface="Franklin Gothic Book"/>
                <a:ea typeface="Calibri"/>
                <a:cs typeface="Times New Roman"/>
              </a:rPr>
              <a:t> The K</a:t>
            </a:r>
            <a:r>
              <a:rPr lang="en-US" sz="1800" i="1">
                <a:solidFill>
                  <a:schemeClr val="tx1"/>
                </a:solidFill>
                <a:latin typeface="Franklin Gothic Book"/>
                <a:ea typeface="Calibri"/>
                <a:cs typeface="Times New Roman"/>
              </a:rPr>
              <a:t>entucky Academic Standards for Visual and Performing Arts</a:t>
            </a:r>
            <a:r>
              <a:rPr lang="en-US" sz="1800">
                <a:solidFill>
                  <a:schemeClr val="tx1"/>
                </a:solidFill>
                <a:latin typeface="Franklin Gothic Book"/>
                <a:ea typeface="Calibri"/>
                <a:cs typeface="Times New Roman"/>
              </a:rPr>
              <a:t> need to be revised to increase clarity and consistency of standards.</a:t>
            </a:r>
            <a:br>
              <a:rPr lang="en-US" sz="1800">
                <a:solidFill>
                  <a:schemeClr val="tx1"/>
                </a:solidFill>
                <a:latin typeface="Franklin Gothic Book"/>
                <a:ea typeface="Calibri"/>
                <a:cs typeface="Times New Roman"/>
              </a:rPr>
            </a:br>
            <a:endParaRPr lang="en-US" sz="1800" b="1">
              <a:solidFill>
                <a:schemeClr val="tx1"/>
              </a:solidFill>
              <a:latin typeface="Franklin Gothic Book" panose="020B0503020102020204" pitchFamily="34" charset="0"/>
              <a:ea typeface="Calibri"/>
              <a:cs typeface="Times New Roman" panose="02020603050405020304" pitchFamily="18" charset="0"/>
            </a:endParaRPr>
          </a:p>
          <a:p>
            <a:pPr indent="-381000">
              <a:lnSpc>
                <a:spcPct val="100000"/>
              </a:lnSpc>
              <a:spcBef>
                <a:spcPts val="0"/>
              </a:spcBef>
              <a:buClr>
                <a:schemeClr val="dk1"/>
              </a:buClr>
              <a:buSzPts val="2400"/>
              <a:buFont typeface="Calibri"/>
              <a:buChar char="•"/>
            </a:pPr>
            <a:r>
              <a:rPr lang="en-US" sz="1800" b="1">
                <a:solidFill>
                  <a:schemeClr val="tx1"/>
                </a:solidFill>
                <a:latin typeface="Franklin Gothic Book"/>
                <a:ea typeface="Calibri"/>
                <a:cs typeface="Times New Roman"/>
              </a:rPr>
              <a:t>Values: </a:t>
            </a:r>
            <a:r>
              <a:rPr lang="en-US" sz="1800">
                <a:solidFill>
                  <a:schemeClr val="tx1"/>
                </a:solidFill>
                <a:latin typeface="Franklin Gothic Book"/>
                <a:ea typeface="Calibri"/>
                <a:cs typeface="Times New Roman"/>
              </a:rPr>
              <a:t>The </a:t>
            </a:r>
            <a:r>
              <a:rPr lang="en-US" sz="1800" i="1">
                <a:solidFill>
                  <a:schemeClr val="tx1"/>
                </a:solidFill>
                <a:latin typeface="Franklin Gothic Book"/>
                <a:ea typeface="Calibri"/>
                <a:cs typeface="Times New Roman"/>
              </a:rPr>
              <a:t>KAS for Visual and Performing Arts</a:t>
            </a:r>
            <a:r>
              <a:rPr lang="en-US" sz="1800">
                <a:solidFill>
                  <a:schemeClr val="tx1"/>
                </a:solidFill>
                <a:latin typeface="Franklin Gothic Book"/>
                <a:ea typeface="Calibri"/>
                <a:cs typeface="Times New Roman"/>
              </a:rPr>
              <a:t> should include space for student creativity and growth through the artistic processes. </a:t>
            </a:r>
            <a:endParaRPr lang="en-US" sz="1800">
              <a:solidFill>
                <a:schemeClr val="tx1"/>
              </a:solidFill>
              <a:latin typeface="Franklin Gothic Book" panose="020B0503020102020204" pitchFamily="34" charset="0"/>
              <a:ea typeface="Calibri"/>
              <a:cs typeface="Times New Roman" panose="02020603050405020304" pitchFamily="18" charset="0"/>
            </a:endParaRPr>
          </a:p>
          <a:p>
            <a:pPr indent="-381000">
              <a:lnSpc>
                <a:spcPct val="100000"/>
              </a:lnSpc>
              <a:spcBef>
                <a:spcPts val="0"/>
              </a:spcBef>
              <a:buClr>
                <a:schemeClr val="dk1"/>
              </a:buClr>
              <a:buSzPts val="2400"/>
              <a:buFont typeface="Calibri"/>
              <a:buChar char="•"/>
            </a:pPr>
            <a:endParaRPr lang="en-US" sz="2000">
              <a:solidFill>
                <a:srgbClr val="002060"/>
              </a:solidFill>
              <a:latin typeface="Franklin Gothic Book" panose="020B0503020102020204" pitchFamily="34" charset="0"/>
              <a:ea typeface="Calibri"/>
              <a:cs typeface="Times New Roman" panose="02020603050405020304" pitchFamily="18" charset="0"/>
            </a:endParaRPr>
          </a:p>
        </p:txBody>
      </p:sp>
      <p:pic>
        <p:nvPicPr>
          <p:cNvPr id="3" name="Picture 2">
            <a:extLst>
              <a:ext uri="{FF2B5EF4-FFF2-40B4-BE49-F238E27FC236}">
                <a16:creationId xmlns:a16="http://schemas.microsoft.com/office/drawing/2014/main" id="{D3FD6743-BDB2-0BC8-324A-0CE0A1CF86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4" y="6001037"/>
            <a:ext cx="725764" cy="725764"/>
          </a:xfrm>
          <a:prstGeom prst="rect">
            <a:avLst/>
          </a:prstGeom>
        </p:spPr>
      </p:pic>
    </p:spTree>
    <p:extLst>
      <p:ext uri="{BB962C8B-B14F-4D97-AF65-F5344CB8AC3E}">
        <p14:creationId xmlns:p14="http://schemas.microsoft.com/office/powerpoint/2010/main" val="4282147204"/>
      </p:ext>
    </p:extLst>
  </p:cSld>
  <p:clrMapOvr>
    <a:masterClrMapping/>
  </p:clrMapOvr>
</p:sld>
</file>

<file path=ppt/theme/theme1.xml><?xml version="1.0" encoding="utf-8"?>
<a:theme xmlns:a="http://schemas.openxmlformats.org/drawingml/2006/main" name="2023 KD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KDE Theme" id="{4323FAAE-190B-4178-9545-6044D91DCD7A}" vid="{F784EB73-035A-4DA9-AEEF-DF510CDE67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2025-02-27T05:00:00+00:00</Publication_x0020_Date>
    <Audience1 xmlns="3a62de7d-ba57-4f43-9dae-9623ba637be0"/>
    <_dlc_DocId xmlns="3a62de7d-ba57-4f43-9dae-9623ba637be0">KYED-536-2206</_dlc_DocId>
    <_dlc_DocIdUrl xmlns="3a62de7d-ba57-4f43-9dae-9623ba637be0">
      <Url>https://www.education.ky.gov/curriculum/standards/kyacadstand/_layouts/15/DocIdRedir.aspx?ID=KYED-536-2206</Url>
      <Description>KYED-536-2206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BD4D4-FFEF-4CAE-81C5-6F432C7701C4}">
  <ds:schemaRefs>
    <ds:schemaRef ds:uri="http://schemas.microsoft.com/sharepoint/events"/>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c293217d-f476-4ee7-8bb4-9db98c641e90"/>
    <ds:schemaRef ds:uri="http://schemas.microsoft.com/office/2006/metadata/propertie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4A43D32C-E621-4339-B5A1-163290B0C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1583</TotalTime>
  <Words>11729</Words>
  <Application>Microsoft Office PowerPoint</Application>
  <PresentationFormat>Widescreen</PresentationFormat>
  <Paragraphs>1125</Paragraphs>
  <Slides>94</Slides>
  <Notes>94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94</vt:i4>
      </vt:variant>
    </vt:vector>
  </HeadingPairs>
  <TitlesOfParts>
    <vt:vector size="104" baseType="lpstr">
      <vt:lpstr>Arial</vt:lpstr>
      <vt:lpstr>Calibri</vt:lpstr>
      <vt:lpstr>Franklin Gothic Book</vt:lpstr>
      <vt:lpstr>Franklin Gothic Medium</vt:lpstr>
      <vt:lpstr>Georgia</vt:lpstr>
      <vt:lpstr>Segoe UI</vt:lpstr>
      <vt:lpstr>Source Sans Pro</vt:lpstr>
      <vt:lpstr>Times New Roman</vt:lpstr>
      <vt:lpstr>Wingdings</vt:lpstr>
      <vt:lpstr>2023 KDE Theme</vt:lpstr>
      <vt:lpstr>Getting to Know the  Kentucky Academic Standards  for Visual and Performing Arts: Session A</vt:lpstr>
      <vt:lpstr>Group Norms: Session A</vt:lpstr>
      <vt:lpstr>Components of this Module Session A</vt:lpstr>
      <vt:lpstr>Session A: Essential Question</vt:lpstr>
      <vt:lpstr>Components to the Kentucky Academic Standards for Visual and Performing Arts</vt:lpstr>
      <vt:lpstr>Background and  Kentucky’s Vision for Students</vt:lpstr>
      <vt:lpstr>Writers’ Vision Statement</vt:lpstr>
      <vt:lpstr>Reviewing Foundational Beliefs</vt:lpstr>
      <vt:lpstr>Reflect on the Writers’ Vision</vt:lpstr>
      <vt:lpstr>Standards Use and Development</vt:lpstr>
      <vt:lpstr>Standards Use and Development Exploration</vt:lpstr>
      <vt:lpstr>Standards Use and Development Exemplar</vt:lpstr>
      <vt:lpstr>Understanding the Architecture</vt:lpstr>
      <vt:lpstr>Organization of the Standards</vt:lpstr>
      <vt:lpstr>Organization of the Standards Artistic Processes</vt:lpstr>
      <vt:lpstr>Organization of the Standards Anchor Standards</vt:lpstr>
      <vt:lpstr>Organization of the Standards - Reflection</vt:lpstr>
      <vt:lpstr>Grade Level Overview</vt:lpstr>
      <vt:lpstr>Grade Level Overview: Introduction</vt:lpstr>
      <vt:lpstr>Grade Level Overview: High School Proficiency Levels</vt:lpstr>
      <vt:lpstr>Grade Level Overview Reflection</vt:lpstr>
      <vt:lpstr>How to Read the Standards</vt:lpstr>
      <vt:lpstr>How to Read the Standards (1)</vt:lpstr>
      <vt:lpstr>How to Read the Standards (2)</vt:lpstr>
      <vt:lpstr>How to Read the Standards (3)</vt:lpstr>
      <vt:lpstr>How to Read the Standards (4)</vt:lpstr>
      <vt:lpstr>How to Read the Standards (5)</vt:lpstr>
      <vt:lpstr>How to Read the Standards (6)</vt:lpstr>
      <vt:lpstr>Exploration of the Standards Layout</vt:lpstr>
      <vt:lpstr>How to Read the Coding</vt:lpstr>
      <vt:lpstr>How to Read the Coding (1)</vt:lpstr>
      <vt:lpstr>How to Read the Coding (2)</vt:lpstr>
      <vt:lpstr>How to Read the Coding (3)</vt:lpstr>
      <vt:lpstr>How to Read the Coding (4)</vt:lpstr>
      <vt:lpstr>Exploration of Standards Coding</vt:lpstr>
      <vt:lpstr>In Session A we, </vt:lpstr>
      <vt:lpstr>Session A: Essential Question Reflection</vt:lpstr>
      <vt:lpstr>Session A Feedback</vt:lpstr>
      <vt:lpstr>Getting to Know the  Kentucky Academic Standards  for Visual and Performing Arts: Session B</vt:lpstr>
      <vt:lpstr>Group Norms: Session B</vt:lpstr>
      <vt:lpstr>Components of this Module Session B</vt:lpstr>
      <vt:lpstr>Session B: Essential Question</vt:lpstr>
      <vt:lpstr>Artistic Processes</vt:lpstr>
      <vt:lpstr>Organization of the Standards Artistic Processes </vt:lpstr>
      <vt:lpstr>Artistic Process Creating</vt:lpstr>
      <vt:lpstr>Artistic Process - Reflection Creating</vt:lpstr>
      <vt:lpstr>Artistic Process Performing/Producing/Presenting</vt:lpstr>
      <vt:lpstr>Artistic Process – Reflection  Performing/Producing/Presenting</vt:lpstr>
      <vt:lpstr>Artistic Process  Responding</vt:lpstr>
      <vt:lpstr>Artistic Process – Reflection Responding</vt:lpstr>
      <vt:lpstr>Artistic Process Connecting</vt:lpstr>
      <vt:lpstr>Artistic Process - Reflection Connecting</vt:lpstr>
      <vt:lpstr>Artistic Process: Cyclical</vt:lpstr>
      <vt:lpstr>Artistic Processes  Cyclical in Nature</vt:lpstr>
      <vt:lpstr>Artistic Processes  Explore: Cyclical Nature</vt:lpstr>
      <vt:lpstr>Artistic Processes Reflect: Cyclical Nature</vt:lpstr>
      <vt:lpstr>Session B: Wrap Up</vt:lpstr>
      <vt:lpstr>In Session B, we…</vt:lpstr>
      <vt:lpstr>Reflection for Session B</vt:lpstr>
      <vt:lpstr>Session B Feedback</vt:lpstr>
      <vt:lpstr>Getting to Know the  Kentucky Academic Standards  for Visual and Performing Arts: Session C</vt:lpstr>
      <vt:lpstr>Group Norms</vt:lpstr>
      <vt:lpstr>Components of this Module Session C</vt:lpstr>
      <vt:lpstr>Session C: Essential Question</vt:lpstr>
      <vt:lpstr>Anchor Standards (1)</vt:lpstr>
      <vt:lpstr>Anchor Standards (2)</vt:lpstr>
      <vt:lpstr>Anchor Standards (3)</vt:lpstr>
      <vt:lpstr>Anchor Standards (4)</vt:lpstr>
      <vt:lpstr>Anchor Standards (5)</vt:lpstr>
      <vt:lpstr>Anchor Standards (6)</vt:lpstr>
      <vt:lpstr>Anchor Standards (7)</vt:lpstr>
      <vt:lpstr>Performance Standards</vt:lpstr>
      <vt:lpstr>Anchor Standards Alignment: Performance Standards (1)</vt:lpstr>
      <vt:lpstr>Anchor Standards Alignment: Performance Standards (2)</vt:lpstr>
      <vt:lpstr>Anchor Standards Alignment: Explore - Performance Standards</vt:lpstr>
      <vt:lpstr>Process Components</vt:lpstr>
      <vt:lpstr>Anchor Standards Alignment: Process Components (1)</vt:lpstr>
      <vt:lpstr>Anchor Standards Alignment: Process Components (2)</vt:lpstr>
      <vt:lpstr>Anchor Standards Alignment: Process Components (3)</vt:lpstr>
      <vt:lpstr>Anchor Standards Alignment: Process Components (4)</vt:lpstr>
      <vt:lpstr>Anchor Standards Alignment: Process Components (5)</vt:lpstr>
      <vt:lpstr>Session C: Wrap Up</vt:lpstr>
      <vt:lpstr>In Session C, we…</vt:lpstr>
      <vt:lpstr>Reflection for Session C</vt:lpstr>
      <vt:lpstr>Session C Feedback</vt:lpstr>
      <vt:lpstr>Reflection: Getting to Know the KAS for VPA</vt:lpstr>
      <vt:lpstr>Certificate of Completion</vt:lpstr>
      <vt:lpstr>Getting to Know the  Kentucky Academic Standards  for Visual and Performing Arts: Appendix</vt:lpstr>
      <vt:lpstr>Group Norms: Appendix</vt:lpstr>
      <vt:lpstr>Components of this Module Appendix</vt:lpstr>
      <vt:lpstr>Standards Creation Process (1)</vt:lpstr>
      <vt:lpstr>Standards Creation Process (2)</vt:lpstr>
      <vt:lpstr>Standards Creation Process (3)</vt:lpstr>
      <vt:lpstr>Guiding Principles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Kentucky Academic Standards for Science</dc:title>
  <dc:creator>Blessing, Rebecca - Director, Division of Communications</dc:creator>
  <cp:lastModifiedBy>Placido, Tabor - Office of Teaching and Learning</cp:lastModifiedBy>
  <cp:revision>4</cp:revision>
  <cp:lastPrinted>2019-07-10T12:26:56Z</cp:lastPrinted>
  <dcterms:created xsi:type="dcterms:W3CDTF">2016-05-23T03:56:12Z</dcterms:created>
  <dcterms:modified xsi:type="dcterms:W3CDTF">2025-03-28T18:01:27Z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0c59f207-836a-4f27-8e1a-32268604c4bb</vt:lpwstr>
  </property>
  <property fmtid="{D5CDD505-2E9C-101B-9397-08002B2CF9AE}" pid="4" name="MediaServiceImageTags">
    <vt:lpwstr/>
  </property>
  <property fmtid="{D5CDD505-2E9C-101B-9397-08002B2CF9AE}" pid="5" name="MSIP_Label_eb544694-0027-44fa-bee4-2648c0363f9d_Enabled">
    <vt:lpwstr>true</vt:lpwstr>
  </property>
  <property fmtid="{D5CDD505-2E9C-101B-9397-08002B2CF9AE}" pid="6" name="MSIP_Label_eb544694-0027-44fa-bee4-2648c0363f9d_SetDate">
    <vt:lpwstr>2024-06-11T16:35:33Z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e53dd104-2353-4a6c-93ee-543c8b9ca6cc</vt:lpwstr>
  </property>
  <property fmtid="{D5CDD505-2E9C-101B-9397-08002B2CF9AE}" pid="11" name="MSIP_Label_eb544694-0027-44fa-bee4-2648c0363f9d_ContentBits">
    <vt:lpwstr>0</vt:lpwstr>
  </property>
</Properties>
</file>