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embeddedFontLst>
    <p:embeddedFont>
      <p:font typeface="Franklin Gothic Book" panose="020B0503020102020204" pitchFamily="34" charset="0"/>
      <p:regular r:id="rId23"/>
      <p:italic r:id="rId24"/>
    </p:embeddedFont>
    <p:embeddedFont>
      <p:font typeface="Franklin Gothic Medium" panose="020B0603020102020204" pitchFamily="34" charset="0"/>
      <p:regular r:id="rId25"/>
      <p:italic r:id="rId26"/>
    </p:embeddedFont>
    <p:embeddedFont>
      <p:font typeface="Georgia" panose="02040502050405020303" pitchFamily="18" charset="0"/>
      <p:regular r:id="rId27"/>
      <p:bold r:id="rId28"/>
      <p:italic r:id="rId29"/>
      <p:boldItalic r:id="rId30"/>
    </p:embeddedFont>
    <p:embeddedFont>
      <p:font typeface="Libre Franklin" pitchFamily="2" charset="0"/>
      <p:regular r:id="rId31"/>
      <p:bold r:id="rId32"/>
      <p:italic r:id="rId33"/>
      <p:boldItalic r:id="rId34"/>
    </p:embeddedFont>
    <p:embeddedFont>
      <p:font typeface="Libre Franklin Medium"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PUke5uY79cQScrAv2tzs2FPhF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33973-7776-4071-A336-12473807ACD8}" v="6" dt="2024-07-30T18:07:44.151"/>
  </p1510:revLst>
</p1510:revInfo>
</file>

<file path=ppt/tableStyles.xml><?xml version="1.0" encoding="utf-8"?>
<a:tblStyleLst xmlns:a="http://schemas.openxmlformats.org/drawingml/2006/main" def="{83549CA6-6AE8-4CC9-83D7-68C6402A1114}">
  <a:tblStyle styleId="{83549CA6-6AE8-4CC9-83D7-68C6402A11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90" autoAdjust="0"/>
  </p:normalViewPr>
  <p:slideViewPr>
    <p:cSldViewPr snapToGrid="0">
      <p:cViewPr varScale="1">
        <p:scale>
          <a:sx n="59" d="100"/>
          <a:sy n="59" d="100"/>
        </p:scale>
        <p:origin x="10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0" dirty="0">
                <a:solidFill>
                  <a:schemeClr val="dk1"/>
                </a:solidFill>
                <a:latin typeface="Calibri"/>
                <a:ea typeface="Calibri"/>
                <a:cs typeface="Calibri"/>
                <a:sym typeface="Calibri"/>
              </a:rPr>
              <a:t>This module focuses on the Social Studies Student Work Review Protocol. It will focus on its purpose and how to use it effectively to determine the mastery demonstrated by students through their work.</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0d9ec1bb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60d9ec1bb5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 </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03" name="Google Shape;203;g260d9ec1bb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0d9ec1bb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0d9ec1bb5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0" name="Google Shape;210;g260d9ec1bb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e800ac0d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e800ac0d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8" name="Google Shape;218;g2ae800ac0d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0d9ec1bb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0d9ec1bb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26" name="Google Shape;226;g260d9ec1bb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32" name="Google Shape;2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After evaluating the work sample, consider the reflection questions on the slide.</a:t>
            </a:r>
            <a:endParaRPr/>
          </a:p>
        </p:txBody>
      </p:sp>
      <p:sp>
        <p:nvSpPr>
          <p:cNvPr id="238" name="Google Shape;2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a0ed875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3a0ed875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4" name="Google Shape;144;g23a0ed875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a0ed87563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a0ed87563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For more information on strongly aligned assignments to the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KAS for Social Studies,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visit </a:t>
            </a:r>
            <a:r>
              <a:rPr lang="en-US"/>
              <a:t>the Assignment Review Protocol module.</a:t>
            </a:r>
            <a:endParaRPr/>
          </a:p>
        </p:txBody>
      </p:sp>
      <p:sp>
        <p:nvSpPr>
          <p:cNvPr id="152" name="Google Shape;152;g23a0ed87563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a0ed8756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3a0ed8756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0" name="Google Shape;160;g23a0ed8756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a0ed8756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a0ed87563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Guiding Notes: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8" name="Google Shape;168;g23a0ed87563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a0ed87563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a0ed87563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assignment presented on the slide and its standards alignment. You will use this information to determine why the student work sample provided on a following slide demonstrates strong mastery of the </a:t>
            </a:r>
            <a:r>
              <a:rPr lang="en-US" i="1"/>
              <a:t>KAS for Social Studies. </a:t>
            </a:r>
            <a:endParaRPr/>
          </a:p>
        </p:txBody>
      </p:sp>
      <p:sp>
        <p:nvSpPr>
          <p:cNvPr id="176" name="Google Shape;176;g23a0ed87563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a0ed87563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a0ed87563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student sample presented on the slide and answer the following question: “How does this student work sample show demonstration of what students should know and be able to do based on the </a:t>
            </a:r>
            <a:r>
              <a:rPr lang="en-US" i="1"/>
              <a:t>KAS for Social Studies</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Annotate</a:t>
            </a:r>
            <a:r>
              <a:rPr lang="en-US"/>
              <a:t> the student sample to show how the student demonstrated the knowledge and skills required of the following standards: </a:t>
            </a:r>
            <a:endParaRPr/>
          </a:p>
          <a:p>
            <a:pPr marL="457200" lvl="0" indent="-304800" algn="l" rtl="0">
              <a:lnSpc>
                <a:spcPct val="115000"/>
              </a:lnSpc>
              <a:spcBef>
                <a:spcPts val="1200"/>
              </a:spcBef>
              <a:spcAft>
                <a:spcPts val="0"/>
              </a:spcAft>
              <a:buClr>
                <a:schemeClr val="dk1"/>
              </a:buClr>
              <a:buSzPts val="1200"/>
              <a:buFont typeface="Calibri"/>
              <a:buChar char="•"/>
            </a:pPr>
            <a:r>
              <a:rPr lang="en-US" b="1"/>
              <a:t>8.H.CO.2 </a:t>
            </a:r>
            <a:r>
              <a:rPr lang="en-US"/>
              <a:t>Describe the conflicts and compromises that shaped the development of the U.S. government between 1783-1877.</a:t>
            </a:r>
            <a:endParaRPr/>
          </a:p>
          <a:p>
            <a:pPr marL="457200" lvl="0" indent="-304800" algn="l" rtl="0">
              <a:lnSpc>
                <a:spcPct val="115000"/>
              </a:lnSpc>
              <a:spcBef>
                <a:spcPts val="0"/>
              </a:spcBef>
              <a:spcAft>
                <a:spcPts val="0"/>
              </a:spcAft>
              <a:buClr>
                <a:schemeClr val="dk1"/>
              </a:buClr>
              <a:buSzPts val="1200"/>
              <a:buFont typeface="Calibri"/>
              <a:buChar char="•"/>
            </a:pPr>
            <a:r>
              <a:rPr lang="en-US" b="1"/>
              <a:t>8.C.KGO.1</a:t>
            </a:r>
            <a:r>
              <a:rPr lang="en-US"/>
              <a:t> Examine the role of Kentucky and Kentuckians within national politics between 1792-1877.</a:t>
            </a:r>
            <a:endParaRPr/>
          </a:p>
          <a:p>
            <a:pPr marL="457200" lvl="0" indent="-304800" algn="l" rtl="0">
              <a:lnSpc>
                <a:spcPct val="115000"/>
              </a:lnSpc>
              <a:spcBef>
                <a:spcPts val="0"/>
              </a:spcBef>
              <a:spcAft>
                <a:spcPts val="0"/>
              </a:spcAft>
              <a:buClr>
                <a:schemeClr val="dk1"/>
              </a:buClr>
              <a:buSzPts val="1200"/>
              <a:buFont typeface="Calibri"/>
              <a:buChar char="•"/>
            </a:pPr>
            <a:r>
              <a:rPr lang="en-US" b="1"/>
              <a:t>8.I.UE.1</a:t>
            </a:r>
            <a:r>
              <a:rPr lang="en-US"/>
              <a:t> Use multiple sources to develop claims in response to compelling and supporting questions.</a:t>
            </a:r>
            <a:endParaRPr/>
          </a:p>
          <a:p>
            <a:pPr marL="457200" lvl="0" indent="-304800" algn="l" rtl="0">
              <a:lnSpc>
                <a:spcPct val="115000"/>
              </a:lnSpc>
              <a:spcBef>
                <a:spcPts val="0"/>
              </a:spcBef>
              <a:spcAft>
                <a:spcPts val="0"/>
              </a:spcAft>
              <a:buClr>
                <a:schemeClr val="dk1"/>
              </a:buClr>
              <a:buSzPts val="1200"/>
              <a:buFont typeface="Calibri"/>
              <a:buChar char="•"/>
            </a:pPr>
            <a:r>
              <a:rPr lang="en-US" b="1"/>
              <a:t>8.I.CC.3 </a:t>
            </a:r>
            <a:r>
              <a:rPr lang="en-US"/>
              <a:t>Evaluate how individuals and groups address local, regional and global problems concerning the development of the United States.</a:t>
            </a:r>
            <a:r>
              <a:rPr lang="en-US">
                <a:solidFill>
                  <a:srgbClr val="102649"/>
                </a:solidFill>
              </a:rPr>
              <a:t> </a:t>
            </a:r>
            <a:endParaRPr/>
          </a:p>
          <a:p>
            <a:pPr marL="0" lvl="0" indent="0" algn="l" rtl="0">
              <a:lnSpc>
                <a:spcPct val="100000"/>
              </a:lnSpc>
              <a:spcBef>
                <a:spcPts val="1200"/>
              </a:spcBef>
              <a:spcAft>
                <a:spcPts val="0"/>
              </a:spcAft>
              <a:buClr>
                <a:schemeClr val="dk1"/>
              </a:buClr>
              <a:buFont typeface="Arial"/>
              <a:buNone/>
            </a:pPr>
            <a:endParaRPr/>
          </a:p>
        </p:txBody>
      </p:sp>
      <p:sp>
        <p:nvSpPr>
          <p:cNvPr id="188" name="Google Shape;188;g23a0ed87563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bd809dfd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bd809dfd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Student Work Review Protocol, watch the video provided. We will explain each criteria and evaluate a different student sample for each criteria.</a:t>
            </a:r>
            <a:endParaRPr/>
          </a:p>
        </p:txBody>
      </p:sp>
      <p:sp>
        <p:nvSpPr>
          <p:cNvPr id="196" name="Google Shape;196;g23bd809dfd7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2"/>
          <p:cNvSpPr>
            <a:spLocks noGrp="1"/>
          </p:cNvSpPr>
          <p:nvPr>
            <p:ph type="pic" idx="2"/>
          </p:nvPr>
        </p:nvSpPr>
        <p:spPr>
          <a:xfrm>
            <a:off x="5183188" y="987425"/>
            <a:ext cx="6172500" cy="4873500"/>
          </a:xfrm>
          <a:prstGeom prst="rect">
            <a:avLst/>
          </a:prstGeom>
          <a:noFill/>
          <a:ln>
            <a:noFill/>
          </a:ln>
        </p:spPr>
      </p:sp>
      <p:sp>
        <p:nvSpPr>
          <p:cNvPr id="72" name="Google Shape;72;p6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6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65"/>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65"/>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6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66"/>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6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66"/>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67"/>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6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68"/>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6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68"/>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68"/>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69"/>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6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69"/>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69"/>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69"/>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69"/>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69"/>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69"/>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69"/>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69"/>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69"/>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69"/>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69"/>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69"/>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69"/>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69"/>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0"/>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0"/>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0"/>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0"/>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0"/>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5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5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4" name="Google Shape;34;p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5" name="Google Shape;3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56"/>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57"/>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5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5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59"/>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59"/>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59"/>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9"/>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1"/>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1"/>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1"/>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Student_Work_Review_Protocol.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cs.google.com/document/d/1S4MhbTd4FSEKMJUqnn1Ppcyh5KMqkds1yQbjB_c84bk/edit" TargetMode="External"/><Relationship Id="rId5" Type="http://schemas.openxmlformats.org/officeDocument/2006/relationships/hyperlink" Target="https://www.education.ky.gov/curriculum/standards/kyacadstand/Documents/Missouri_Compromise_Student_Sample.pdf" TargetMode="External"/><Relationship Id="rId4" Type="http://schemas.openxmlformats.org/officeDocument/2006/relationships/hyperlink" Target="https://docs.google.com/document/d/1Ty-KwnBKr6kGvwzdQbL4E7YI143fVgmdMz2HLtMLteo/edi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ducation.ky.gov/curriculum/standards/kyacadstand/Documents/Grade_4_Student_Work_Samples_for_Student_Work_Review_Protocol_Module.pdf" TargetMode="External"/><Relationship Id="rId3" Type="http://schemas.openxmlformats.org/officeDocument/2006/relationships/hyperlink" Target="https://docs.google.com/document/d/1Ty-KwnBKr6kGvwzdQbL4E7YI143fVgmdMz2HLtMLteo/edit" TargetMode="External"/><Relationship Id="rId7" Type="http://schemas.openxmlformats.org/officeDocument/2006/relationships/hyperlink" Target="https://education.ky.gov/curriculum/standards/kyacadstand/Documents/High_School_Student_Work_Samples_for_Student_Work_Review_Protocol_Modul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google.com/document/d/1L80qQMWMVGoNoKprd-0AJG8vRAlHG95qGMsuuO6sbFY/edit" TargetMode="External"/><Relationship Id="rId5" Type="http://schemas.openxmlformats.org/officeDocument/2006/relationships/hyperlink" Target="https://education.ky.gov/curriculum/standards/kyacadstand/Documents/Grade_8_Student_Work_Samples_for_Student_Work_Review_Protocol_Module.pdf" TargetMode="External"/><Relationship Id="rId4" Type="http://schemas.openxmlformats.org/officeDocument/2006/relationships/hyperlink" Target="https://education.ky.gov/curriculum/standards/kyacadstand/Documents/Grade_8_Social_Studies_Student_Work_Review_Protocol.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ky.gov/curriculum/standards/kyacadstand/Documents/Social_Studies_Student_Work_Review_Protocol.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issouri_Compromise_Student_Sampl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w7A0axKgzbI?feature=oembed" TargetMode="External"/><Relationship Id="rId5" Type="http://schemas.openxmlformats.org/officeDocument/2006/relationships/hyperlink" Target="https://www.education.ky.gov/curriculum/standards/kyacadstand/Documents/Social_Studies_Student_Work_Review_Protocol.docx"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2743275" y="121433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Social</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a:t>Studies Student Work Review Protocol</a:t>
            </a:r>
            <a:endParaRPr/>
          </a:p>
        </p:txBody>
      </p:sp>
      <p:sp>
        <p:nvSpPr>
          <p:cNvPr id="134" name="Google Shape;134;p1"/>
          <p:cNvSpPr txBox="1">
            <a:spLocks noGrp="1"/>
          </p:cNvSpPr>
          <p:nvPr>
            <p:ph type="subTitle" idx="1"/>
          </p:nvPr>
        </p:nvSpPr>
        <p:spPr>
          <a:xfrm>
            <a:off x="2823375" y="384571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60d9ec1bb5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Using</a:t>
            </a:r>
            <a:r>
              <a:rPr lang="en-US" sz="4200"/>
              <a:t> the Student Work Review Protocol </a:t>
            </a:r>
            <a:endParaRPr sz="4200"/>
          </a:p>
        </p:txBody>
      </p:sp>
      <p:sp>
        <p:nvSpPr>
          <p:cNvPr id="206" name="Google Shape;206;g260d9ec1bb5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9250" algn="l" rtl="0">
              <a:spcBef>
                <a:spcPts val="1100"/>
              </a:spcBef>
              <a:spcAft>
                <a:spcPts val="0"/>
              </a:spcAft>
              <a:buSzPts val="1900"/>
              <a:buChar char="•"/>
            </a:pPr>
            <a:r>
              <a:rPr lang="en-US"/>
              <a:t>The criteria from the Student Work Review Protocol should be used to determine whether or not a student demonstrated the knowledge and skills required of the </a:t>
            </a:r>
            <a:r>
              <a:rPr lang="en-US" i="1"/>
              <a:t>KAS for Social Studies</a:t>
            </a:r>
            <a:r>
              <a:rPr lang="en-US"/>
              <a:t>.</a:t>
            </a:r>
            <a:endParaRPr/>
          </a:p>
          <a:p>
            <a:pPr marL="457200" lvl="0" indent="-349250" algn="l" rtl="0">
              <a:spcBef>
                <a:spcPts val="1100"/>
              </a:spcBef>
              <a:spcAft>
                <a:spcPts val="0"/>
              </a:spcAft>
              <a:buSzPts val="1900"/>
              <a:buChar char="•"/>
            </a:pPr>
            <a:r>
              <a:rPr lang="en-US"/>
              <a:t>In this section, you will practice evaluating a student sample using the Student Work Review Protocol.</a:t>
            </a:r>
            <a:endParaRPr/>
          </a:p>
          <a:p>
            <a:pPr marL="457200" lvl="0" indent="-349250" algn="l" rtl="0">
              <a:spcBef>
                <a:spcPts val="1100"/>
              </a:spcBef>
              <a:spcAft>
                <a:spcPts val="0"/>
              </a:spcAft>
              <a:buSzPts val="1900"/>
              <a:buChar char="•"/>
            </a:pPr>
            <a:r>
              <a:rPr lang="en-US"/>
              <a:t>Then, you will use to tool to evaluate a student work sample from your classroom(s).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0d9ec1bb5_0_28"/>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Application</a:t>
            </a:r>
            <a:endParaRPr/>
          </a:p>
        </p:txBody>
      </p:sp>
      <p:sp>
        <p:nvSpPr>
          <p:cNvPr id="213" name="Google Shape;213;g260d9ec1bb5_0_28"/>
          <p:cNvSpPr txBox="1">
            <a:spLocks noGrp="1"/>
          </p:cNvSpPr>
          <p:nvPr>
            <p:ph type="body" idx="1"/>
          </p:nvPr>
        </p:nvSpPr>
        <p:spPr>
          <a:xfrm>
            <a:off x="586275" y="918800"/>
            <a:ext cx="10977300" cy="4783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a:solidFill>
                  <a:schemeClr val="dk1"/>
                </a:solidFill>
                <a:highlight>
                  <a:schemeClr val="lt1"/>
                </a:highlight>
              </a:rPr>
              <a:t>In this section of the module, you will determine whether or not the the student work sample provided shows that a student has demonstrated the knowledge and skills required of the </a:t>
            </a:r>
            <a:r>
              <a:rPr lang="en-US" sz="2100" i="1">
                <a:solidFill>
                  <a:schemeClr val="dk1"/>
                </a:solidFill>
                <a:highlight>
                  <a:schemeClr val="lt1"/>
                </a:highlight>
              </a:rPr>
              <a:t>KAS for Social Studies </a:t>
            </a:r>
            <a:r>
              <a:rPr lang="en-US" sz="2100">
                <a:solidFill>
                  <a:schemeClr val="dk1"/>
                </a:solidFill>
                <a:highlight>
                  <a:schemeClr val="lt1"/>
                </a:highlight>
              </a:rPr>
              <a:t>using the Student Work Review Protocol. </a:t>
            </a: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914400" lvl="0" indent="0" algn="ctr" rtl="0">
              <a:spcBef>
                <a:spcPts val="1100"/>
              </a:spcBef>
              <a:spcAft>
                <a:spcPts val="0"/>
              </a:spcAft>
              <a:buNone/>
            </a:pPr>
            <a:endParaRPr sz="2100"/>
          </a:p>
          <a:p>
            <a:pPr marL="914400" lvl="0" indent="0" algn="l" rtl="0">
              <a:spcBef>
                <a:spcPts val="1100"/>
              </a:spcBef>
              <a:spcAft>
                <a:spcPts val="0"/>
              </a:spcAft>
              <a:buNone/>
            </a:pPr>
            <a:endParaRPr sz="2100"/>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2100">
                <a:solidFill>
                  <a:schemeClr val="dk1"/>
                </a:solidFill>
                <a:highlight>
                  <a:schemeClr val="lt1"/>
                </a:highlight>
              </a:rPr>
              <a:t>Use the </a:t>
            </a:r>
            <a:r>
              <a:rPr lang="en-US" sz="2100" u="sng">
                <a:solidFill>
                  <a:schemeClr val="hlink"/>
                </a:solidFill>
                <a:highlight>
                  <a:schemeClr val="lt1"/>
                </a:highlight>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Student Work Review Protocol</a:t>
            </a:r>
            <a:r>
              <a:rPr lang="en-US" sz="2100">
                <a:solidFill>
                  <a:schemeClr val="dk1"/>
                </a:solidFill>
                <a:highlight>
                  <a:schemeClr val="lt1"/>
                </a:highlight>
              </a:rPr>
              <a:t> to</a:t>
            </a:r>
            <a:r>
              <a:rPr lang="en-US" sz="2100">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determine whether or not the student sample demonstrates strong, partial or weak mastery of the </a:t>
            </a:r>
            <a:r>
              <a:rPr lang="en-US" sz="2100" i="1">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KAS for Social Studies</a:t>
            </a:r>
            <a:r>
              <a:rPr lang="en-US" sz="2100">
                <a:solidFill>
                  <a:schemeClr val="dk1"/>
                </a:solidFill>
                <a:highlight>
                  <a:schemeClr val="lt1"/>
                </a:highlight>
              </a:rPr>
              <a:t>. </a:t>
            </a:r>
            <a:endParaRPr sz="2100"/>
          </a:p>
        </p:txBody>
      </p:sp>
      <p:graphicFrame>
        <p:nvGraphicFramePr>
          <p:cNvPr id="214" name="Google Shape;214;g260d9ec1bb5_0_28"/>
          <p:cNvGraphicFramePr/>
          <p:nvPr>
            <p:extLst>
              <p:ext uri="{D42A27DB-BD31-4B8C-83A1-F6EECF244321}">
                <p14:modId xmlns:p14="http://schemas.microsoft.com/office/powerpoint/2010/main" val="1554087191"/>
              </p:ext>
            </p:extLst>
          </p:nvPr>
        </p:nvGraphicFramePr>
        <p:xfrm>
          <a:off x="931425" y="2199700"/>
          <a:ext cx="9803750" cy="1781950"/>
        </p:xfrm>
        <a:graphic>
          <a:graphicData uri="http://schemas.openxmlformats.org/drawingml/2006/table">
            <a:tbl>
              <a:tblPr firstRow="1">
                <a:noFill/>
                <a:tableStyleId>{83549CA6-6AE8-4CC9-83D7-68C6402A1114}</a:tableStyleId>
              </a:tblPr>
              <a:tblGrid>
                <a:gridCol w="4901875">
                  <a:extLst>
                    <a:ext uri="{9D8B030D-6E8A-4147-A177-3AD203B41FA5}">
                      <a16:colId xmlns:a16="http://schemas.microsoft.com/office/drawing/2014/main" val="20000"/>
                    </a:ext>
                  </a:extLst>
                </a:gridCol>
                <a:gridCol w="4901875">
                  <a:extLst>
                    <a:ext uri="{9D8B030D-6E8A-4147-A177-3AD203B41FA5}">
                      <a16:colId xmlns:a16="http://schemas.microsoft.com/office/drawing/2014/main" val="20001"/>
                    </a:ext>
                  </a:extLst>
                </a:gridCol>
              </a:tblGrid>
              <a:tr h="663650">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4"/>
                        </a:rPr>
                        <a:t>Student Work Sample</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0"/>
                  </a:ext>
                </a:extLst>
              </a:tr>
              <a:tr h="55915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5"/>
                        </a:rPr>
                        <a:t>Student Work Sample</a:t>
                      </a:r>
                      <a:endParaRPr sz="1100" dirty="0"/>
                    </a:p>
                  </a:txBody>
                  <a:tcPr marL="91425" marR="91425" marT="91425" marB="91425"/>
                </a:tc>
                <a:extLst>
                  <a:ext uri="{0D108BD9-81ED-4DB2-BD59-A6C34878D82A}">
                    <a16:rowId xmlns:a16="http://schemas.microsoft.com/office/drawing/2014/main" val="10001"/>
                  </a:ext>
                </a:extLst>
              </a:tr>
              <a:tr h="55915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6"/>
                        </a:rPr>
                        <a:t>Student Work Sample</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ae800ac0d1_1_0"/>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Check Your Answers</a:t>
            </a:r>
            <a:endParaRPr/>
          </a:p>
        </p:txBody>
      </p:sp>
      <p:sp>
        <p:nvSpPr>
          <p:cNvPr id="221" name="Google Shape;221;g2ae800ac0d1_1_0"/>
          <p:cNvSpPr txBox="1">
            <a:spLocks noGrp="1"/>
          </p:cNvSpPr>
          <p:nvPr>
            <p:ph type="body" idx="1"/>
          </p:nvPr>
        </p:nvSpPr>
        <p:spPr>
          <a:xfrm>
            <a:off x="586275" y="1502350"/>
            <a:ext cx="10977300" cy="4199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dirty="0">
                <a:solidFill>
                  <a:schemeClr val="dk1"/>
                </a:solidFill>
                <a:highlight>
                  <a:schemeClr val="lt1"/>
                </a:highlight>
              </a:rPr>
              <a:t>To Check Your Answers, access the completed Student Work Review Protocol below. You will use this provided example on the following slide when analyzing your responses.  </a:t>
            </a: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914400" lvl="0" indent="0" algn="ctr" rtl="0">
              <a:spcBef>
                <a:spcPts val="1100"/>
              </a:spcBef>
              <a:spcAft>
                <a:spcPts val="0"/>
              </a:spcAft>
              <a:buNone/>
            </a:pPr>
            <a:endParaRPr sz="2100" dirty="0"/>
          </a:p>
          <a:p>
            <a:pPr marL="914400" lvl="0" indent="0" algn="l" rtl="0">
              <a:spcBef>
                <a:spcPts val="1100"/>
              </a:spcBef>
              <a:spcAft>
                <a:spcPts val="0"/>
              </a:spcAft>
              <a:buNone/>
            </a:pPr>
            <a:endParaRPr sz="2100" dirty="0"/>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p>
        </p:txBody>
      </p:sp>
      <p:graphicFrame>
        <p:nvGraphicFramePr>
          <p:cNvPr id="222" name="Google Shape;222;g2ae800ac0d1_1_0"/>
          <p:cNvGraphicFramePr/>
          <p:nvPr>
            <p:extLst>
              <p:ext uri="{D42A27DB-BD31-4B8C-83A1-F6EECF244321}">
                <p14:modId xmlns:p14="http://schemas.microsoft.com/office/powerpoint/2010/main" val="1270965795"/>
              </p:ext>
            </p:extLst>
          </p:nvPr>
        </p:nvGraphicFramePr>
        <p:xfrm>
          <a:off x="748525" y="3066338"/>
          <a:ext cx="10287000" cy="1456915"/>
        </p:xfrm>
        <a:graphic>
          <a:graphicData uri="http://schemas.openxmlformats.org/drawingml/2006/table">
            <a:tbl>
              <a:tblPr firstRow="1">
                <a:noFill/>
                <a:tableStyleId>{83549CA6-6AE8-4CC9-83D7-68C6402A1114}</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2575">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3"/>
                        </a:rPr>
                        <a:t>Student Work Sample</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u="sng" dirty="0">
                          <a:solidFill>
                            <a:schemeClr val="hlink"/>
                          </a:solidFill>
                          <a:hlinkClick r:id="rId4"/>
                        </a:rPr>
                        <a:t>Student Work Review Protocol</a:t>
                      </a:r>
                      <a:endParaRPr sz="180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5"/>
                        </a:rPr>
                        <a:t>Student Work Sample</a:t>
                      </a:r>
                      <a:endParaRPr sz="1100"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a:solidFill>
                            <a:schemeClr val="hlink"/>
                          </a:solidFill>
                          <a:hlinkClick r:id="rId6"/>
                        </a:rPr>
                        <a:t>Student Work Review Protocol</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7"/>
                        </a:rPr>
                        <a:t>Student Work Sample</a:t>
                      </a:r>
                      <a:endParaRPr sz="1800" dirty="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dirty="0">
                          <a:solidFill>
                            <a:schemeClr val="hlink"/>
                          </a:solidFill>
                          <a:hlinkClick r:id="rId8"/>
                        </a:rPr>
                        <a:t>Student Work Review Protocol</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0d9ec1bb5_0_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Is the sample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weakly, partially or strongly aligned to the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KAS for Social Studies? </a:t>
            </a:r>
            <a:endParaRPr i="1"/>
          </a:p>
        </p:txBody>
      </p:sp>
      <p:sp>
        <p:nvSpPr>
          <p:cNvPr id="229" name="Google Shape;229;g260d9ec1bb5_0_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highlight>
                  <a:schemeClr val="lt1"/>
                </a:highlight>
                <a:latin typeface="Calibri"/>
                <a:ea typeface="Calibri"/>
                <a:cs typeface="Calibri"/>
                <a:sym typeface="Calibri"/>
              </a:rPr>
              <a:t>Compare the results of your completed protocol with this sample completed protocol for Grade 4, Grade 8 or High School by answering the following questions:​</a:t>
            </a:r>
            <a:endParaRPr sz="24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Are there any discrepancies between how you rated the student work and how the student work is rated on the sample protocol? If not, move on to the next question. If so, reflect on the differences. Why were there differences in the responses?​</a:t>
            </a:r>
            <a:endParaRPr sz="24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Review the reflection section of the Student Work Review Protocol. What changes are needed to improve alignment to the </a:t>
            </a:r>
            <a:r>
              <a:rPr lang="en-US" sz="2400" i="1">
                <a:solidFill>
                  <a:schemeClr val="dk1"/>
                </a:solidFill>
                <a:highlight>
                  <a:schemeClr val="lt1"/>
                </a:highlight>
                <a:latin typeface="Calibri"/>
                <a:ea typeface="Calibri"/>
                <a:cs typeface="Calibri"/>
                <a:sym typeface="Calibri"/>
              </a:rPr>
              <a:t>KAS for Social Studies?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Application</a:t>
            </a:r>
            <a:endParaRPr/>
          </a:p>
        </p:txBody>
      </p:sp>
      <p:sp>
        <p:nvSpPr>
          <p:cNvPr id="235" name="Google Shape;235;p49"/>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dirty="0"/>
              <a:t>Now that you have practiced with other assignments, select a student work sample from your classroom.</a:t>
            </a:r>
            <a:endParaRPr dirty="0"/>
          </a:p>
          <a:p>
            <a:pPr marL="457200" lvl="0" indent="-349250" algn="l" rtl="0">
              <a:lnSpc>
                <a:spcPct val="90000"/>
              </a:lnSpc>
              <a:spcBef>
                <a:spcPts val="1100"/>
              </a:spcBef>
              <a:spcAft>
                <a:spcPts val="0"/>
              </a:spcAft>
              <a:buClr>
                <a:srgbClr val="102649"/>
              </a:buClr>
              <a:buSzPts val="1900"/>
              <a:buChar char="•"/>
            </a:pPr>
            <a:r>
              <a:rPr lang="en-US" dirty="0"/>
              <a:t>Analyze this student work sample and complete the </a:t>
            </a:r>
            <a:r>
              <a:rPr lang="en-US" u="sng" dirty="0">
                <a:solidFill>
                  <a:schemeClr val="hlink"/>
                </a:solidFill>
                <a:hlinkClick r:id="rId3"/>
              </a:rPr>
              <a:t>Student Work Review Protocol</a:t>
            </a:r>
            <a:r>
              <a:rPr lang="en-US" dirty="0"/>
              <a:t>.</a:t>
            </a:r>
            <a:endParaRPr dirty="0"/>
          </a:p>
          <a:p>
            <a:pPr marL="457200" lvl="0" indent="-349250" algn="l" rtl="0">
              <a:lnSpc>
                <a:spcPct val="90000"/>
              </a:lnSpc>
              <a:spcBef>
                <a:spcPts val="1100"/>
              </a:spcBef>
              <a:spcAft>
                <a:spcPts val="0"/>
              </a:spcAft>
              <a:buClr>
                <a:srgbClr val="102649"/>
              </a:buClr>
              <a:buSzPts val="1900"/>
              <a:buChar char="•"/>
            </a:pPr>
            <a:r>
              <a:rPr lang="en-US" dirty="0"/>
              <a:t>After evaluating your student work sample, complete the reflection for each section that did not score strongly aligned. Determine the support needed for the student to improve their demonstration of mastery of the </a:t>
            </a:r>
            <a:r>
              <a:rPr lang="en-US" i="1" dirty="0"/>
              <a:t>KAS for Social Studies.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Reflection</a:t>
            </a:r>
            <a:endParaRPr/>
          </a:p>
        </p:txBody>
      </p:sp>
      <p:sp>
        <p:nvSpPr>
          <p:cNvPr id="241" name="Google Shape;241;p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Which components of the Student Work Review Protocol scored well? Which ones scored lower?</a:t>
            </a:r>
            <a:endParaRPr/>
          </a:p>
          <a:p>
            <a:pPr marL="457200" lvl="0" indent="-349250" algn="l" rtl="0">
              <a:lnSpc>
                <a:spcPct val="90000"/>
              </a:lnSpc>
              <a:spcBef>
                <a:spcPts val="1100"/>
              </a:spcBef>
              <a:spcAft>
                <a:spcPts val="0"/>
              </a:spcAft>
              <a:buClr>
                <a:srgbClr val="102649"/>
              </a:buClr>
              <a:buSzPts val="1900"/>
              <a:buChar char="•"/>
            </a:pPr>
            <a:r>
              <a:rPr lang="en-US"/>
              <a:t>How could the student work be improved to better meet the demands of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As an educator, what support could you provide to the student to improve their demonstration of mastery of the aligned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1"/>
          <p:cNvSpPr txBox="1">
            <a:spLocks noGrp="1"/>
          </p:cNvSpPr>
          <p:nvPr>
            <p:ph type="ctrTitle"/>
          </p:nvPr>
        </p:nvSpPr>
        <p:spPr>
          <a:xfrm>
            <a:off x="2542200" y="106246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ts val="6000"/>
              <a:buFont typeface="Libre Franklin Medium"/>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Social</a:t>
            </a:r>
            <a:r>
              <a:rPr lang="en-US"/>
              <a:t> Studies Student Work Review Protocol</a:t>
            </a:r>
            <a:endParaRPr/>
          </a:p>
        </p:txBody>
      </p:sp>
      <p:sp>
        <p:nvSpPr>
          <p:cNvPr id="247" name="Google Shape;247;p51"/>
          <p:cNvSpPr txBox="1">
            <a:spLocks noGrp="1"/>
          </p:cNvSpPr>
          <p:nvPr>
            <p:ph type="subTitle" idx="1"/>
          </p:nvPr>
        </p:nvSpPr>
        <p:spPr>
          <a:xfrm>
            <a:off x="3342150" y="3602049"/>
            <a:ext cx="7325700" cy="15099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title"/>
          </p:nvPr>
        </p:nvSpPr>
        <p:spPr>
          <a:xfrm>
            <a:off x="418650" y="0"/>
            <a:ext cx="11354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780"/>
              </a:buClr>
              <a:buSzPts val="1900"/>
              <a:buNone/>
            </a:pPr>
            <a:r>
              <a:rPr lang="en-US" sz="3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Social Studies Student Work Review Protocol</a:t>
            </a:r>
            <a:endParaRPr sz="3400"/>
          </a:p>
        </p:txBody>
      </p:sp>
      <p:sp>
        <p:nvSpPr>
          <p:cNvPr id="140" name="Google Shape;140;p2"/>
          <p:cNvSpPr txBox="1">
            <a:spLocks noGrp="1"/>
          </p:cNvSpPr>
          <p:nvPr>
            <p:ph type="body" idx="1"/>
          </p:nvPr>
        </p:nvSpPr>
        <p:spPr>
          <a:xfrm>
            <a:off x="418650" y="980975"/>
            <a:ext cx="11612700" cy="476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100" b="1">
                <a:solidFill>
                  <a:srgbClr val="222222"/>
                </a:solidFill>
                <a:latin typeface="Calibri"/>
                <a:ea typeface="Calibri"/>
                <a:cs typeface="Calibri"/>
                <a:sym typeface="Calibri"/>
              </a:rPr>
              <a:t>Compelling Question: </a:t>
            </a:r>
            <a:endParaRPr sz="2100" b="1">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rgbClr val="222222"/>
                </a:solidFill>
                <a:latin typeface="Calibri"/>
                <a:ea typeface="Calibri"/>
                <a:cs typeface="Calibri"/>
                <a:sym typeface="Calibri"/>
              </a:rPr>
              <a:t>Does the student’s work demonstrate mastery of the </a:t>
            </a:r>
            <a:r>
              <a:rPr lang="en-US" sz="2100" i="1">
                <a:solidFill>
                  <a:srgbClr val="222222"/>
                </a:solidFill>
                <a:latin typeface="Calibri"/>
                <a:ea typeface="Calibri"/>
                <a:cs typeface="Calibri"/>
                <a:sym typeface="Calibri"/>
              </a:rPr>
              <a:t>KAS for Social Studies</a:t>
            </a:r>
            <a:r>
              <a:rPr lang="en-US" sz="2100">
                <a:solidFill>
                  <a:srgbClr val="222222"/>
                </a:solidFill>
                <a:latin typeface="Calibri"/>
                <a:ea typeface="Calibri"/>
                <a:cs typeface="Calibri"/>
                <a:sym typeface="Calibri"/>
              </a:rPr>
              <a:t>?</a:t>
            </a:r>
            <a:endParaRPr sz="2100">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Supporting Question: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What are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Learning Target:</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I can describe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Success Criteria:</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a:solidFill>
                  <a:schemeClr val="dk1"/>
                </a:solidFill>
                <a:latin typeface="Calibri"/>
                <a:ea typeface="Calibri"/>
                <a:cs typeface="Calibri"/>
                <a:sym typeface="Calibri"/>
              </a:rPr>
              <a:t>I will be successful when I can evaluate student work using the Student Work Review Protocol to determine if the work sample demonstrates strong, partial or weak mastery of the </a:t>
            </a:r>
            <a:r>
              <a:rPr lang="en-US" sz="2100" i="1">
                <a:solidFill>
                  <a:schemeClr val="dk1"/>
                </a:solidFill>
                <a:latin typeface="Calibri"/>
                <a:ea typeface="Calibri"/>
                <a:cs typeface="Calibri"/>
                <a:sym typeface="Calibri"/>
              </a:rPr>
              <a:t>KAS for Social Studies.</a:t>
            </a:r>
            <a:r>
              <a:rPr lang="en-US" sz="2000" i="1">
                <a:solidFill>
                  <a:schemeClr val="dk1"/>
                </a:solidFill>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3a0ed87563_0_0"/>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Organization</a:t>
            </a:r>
            <a:r>
              <a:rPr lang="en-US"/>
              <a:t> of the </a:t>
            </a:r>
            <a:r>
              <a:rPr lang="en-US" i="1"/>
              <a:t>KAS for Social Studies </a:t>
            </a:r>
            <a:endParaRPr i="1"/>
          </a:p>
        </p:txBody>
      </p:sp>
      <p:sp>
        <p:nvSpPr>
          <p:cNvPr id="147" name="Google Shape;147;g23a0ed87563_0_0"/>
          <p:cNvSpPr txBox="1">
            <a:spLocks noGrp="1"/>
          </p:cNvSpPr>
          <p:nvPr>
            <p:ph type="body" idx="1"/>
          </p:nvPr>
        </p:nvSpPr>
        <p:spPr>
          <a:xfrm>
            <a:off x="263150" y="1229425"/>
            <a:ext cx="7947300" cy="4458300"/>
          </a:xfrm>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8" name="Google Shape;148;g23a0ed87563_0_0"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3a0ed87563_0_164"/>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Organization</a:t>
            </a:r>
            <a:r>
              <a:rPr lang="en-US" sz="4200"/>
              <a:t> of the Standards and the Impact on Student Work (1)</a:t>
            </a:r>
            <a:endParaRPr sz="4200"/>
          </a:p>
        </p:txBody>
      </p:sp>
      <p:sp>
        <p:nvSpPr>
          <p:cNvPr id="155" name="Google Shape;155;g23a0ed87563_0_164"/>
          <p:cNvSpPr txBox="1">
            <a:spLocks noGrp="1"/>
          </p:cNvSpPr>
          <p:nvPr>
            <p:ph type="body" idx="1"/>
          </p:nvPr>
        </p:nvSpPr>
        <p:spPr>
          <a:xfrm>
            <a:off x="109025" y="1423675"/>
            <a:ext cx="80934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Student work that demonstrates strong mastery of the </a:t>
            </a:r>
            <a:r>
              <a:rPr lang="en-US" sz="2400" i="1"/>
              <a:t>KAS for Social Studies </a:t>
            </a:r>
            <a:r>
              <a:rPr lang="en-US" sz="2400"/>
              <a:t>requires a strongly aligned assignment. It is critical that assignments are aligned to both inquiry and disciplinary strand standards</a:t>
            </a:r>
            <a:endParaRPr sz="2400"/>
          </a:p>
          <a:p>
            <a:pPr marL="457200" lvl="0" indent="-381000" algn="l" rtl="0">
              <a:spcBef>
                <a:spcPts val="1100"/>
              </a:spcBef>
              <a:spcAft>
                <a:spcPts val="0"/>
              </a:spcAft>
              <a:buSzPts val="2400"/>
              <a:buChar char="•"/>
            </a:pPr>
            <a:r>
              <a:rPr lang="en-US" sz="2400"/>
              <a:t>Student work should demonstrate mastery of both inquiry and disciplinary strand standards.</a:t>
            </a:r>
            <a:endParaRPr sz="2400"/>
          </a:p>
          <a:p>
            <a:pPr marL="457200" lvl="0" indent="-381000" algn="l" rtl="0">
              <a:spcBef>
                <a:spcPts val="1100"/>
              </a:spcBef>
              <a:spcAft>
                <a:spcPts val="0"/>
              </a:spcAft>
              <a:buSzPts val="2400"/>
              <a:buChar char="•"/>
            </a:pPr>
            <a:r>
              <a:rPr lang="en-US" sz="2400">
                <a:solidFill>
                  <a:schemeClr val="dk1"/>
                </a:solidFill>
              </a:rPr>
              <a:t>Students should have opportunities to demonstrate their ability to craft arguments, apply reasoning, make comparisons, corroborate their sources and interpret and synthesize evidence as political scientists, economists, geographers and historians. </a:t>
            </a:r>
            <a:endParaRPr sz="2400"/>
          </a:p>
        </p:txBody>
      </p:sp>
      <p:pic>
        <p:nvPicPr>
          <p:cNvPr id="156" name="Google Shape;156;g23a0ed87563_0_164"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3a0ed87563_0_178"/>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t>
            </a: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Student</a:t>
            </a:r>
            <a:r>
              <a:rPr lang="en-US" sz="4200"/>
              <a:t> Work (2)</a:t>
            </a:r>
            <a:endParaRPr sz="4200"/>
          </a:p>
        </p:txBody>
      </p:sp>
      <p:sp>
        <p:nvSpPr>
          <p:cNvPr id="163" name="Google Shape;163;g23a0ed87563_0_178"/>
          <p:cNvSpPr txBox="1">
            <a:spLocks noGrp="1"/>
          </p:cNvSpPr>
          <p:nvPr>
            <p:ph type="body" idx="1"/>
          </p:nvPr>
        </p:nvSpPr>
        <p:spPr>
          <a:xfrm>
            <a:off x="109025" y="1481950"/>
            <a:ext cx="79350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A standard represents a goal or outcome of an educational program; standards are vertically aligned expected outcomes for all students. </a:t>
            </a:r>
            <a:endParaRPr sz="2400"/>
          </a:p>
          <a:p>
            <a:pPr marL="457200" lvl="0" indent="-381000" algn="l" rtl="0">
              <a:spcBef>
                <a:spcPts val="1100"/>
              </a:spcBef>
              <a:spcAft>
                <a:spcPts val="0"/>
              </a:spcAft>
              <a:buSzPts val="2400"/>
              <a:buChar char="•"/>
            </a:pPr>
            <a:r>
              <a:rPr lang="en-US" sz="2400"/>
              <a:t>The standards do not dictate the design of a lesson plan or how units should be organized. The standards establish a statewide baseline of what </a:t>
            </a:r>
            <a:r>
              <a:rPr lang="en-US" sz="2400" b="1"/>
              <a:t>students should know </a:t>
            </a:r>
            <a:r>
              <a:rPr lang="en-US" sz="2400"/>
              <a:t>and </a:t>
            </a:r>
            <a:r>
              <a:rPr lang="en-US" sz="2400" b="1"/>
              <a:t>be able to do</a:t>
            </a:r>
            <a:r>
              <a:rPr lang="en-US" sz="2400"/>
              <a:t> at the conclusion of a grade or grade-span. </a:t>
            </a:r>
            <a:endParaRPr sz="2400"/>
          </a:p>
          <a:p>
            <a:pPr marL="457200" lvl="0" indent="-381000" algn="l" rtl="0">
              <a:spcBef>
                <a:spcPts val="1100"/>
              </a:spcBef>
              <a:spcAft>
                <a:spcPts val="0"/>
              </a:spcAft>
              <a:buSzPts val="2400"/>
              <a:buChar char="•"/>
            </a:pPr>
            <a:r>
              <a:rPr lang="en-US" sz="2400"/>
              <a:t>Therefore, an evaluation of student work requires that educators determine whether or not students have demonstrated the concepts and practices found within the </a:t>
            </a:r>
            <a:r>
              <a:rPr lang="en-US" sz="2400" i="1"/>
              <a:t>KAS for Social Studies. </a:t>
            </a:r>
            <a:endParaRPr sz="2400" i="1"/>
          </a:p>
        </p:txBody>
      </p:sp>
      <p:pic>
        <p:nvPicPr>
          <p:cNvPr id="164" name="Google Shape;164;g23a0ed87563_0_178"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3a0ed87563_0_186"/>
          <p:cNvSpPr txBox="1">
            <a:spLocks noGrp="1"/>
          </p:cNvSpPr>
          <p:nvPr>
            <p:ph type="title"/>
          </p:nvPr>
        </p:nvSpPr>
        <p:spPr>
          <a:xfrm>
            <a:off x="724200" y="1941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Evaluating</a:t>
            </a:r>
            <a:r>
              <a:rPr lang="en-US"/>
              <a:t> Student Work</a:t>
            </a:r>
            <a:endParaRPr/>
          </a:p>
        </p:txBody>
      </p:sp>
      <p:sp>
        <p:nvSpPr>
          <p:cNvPr id="171" name="Google Shape;171;g23a0ed87563_0_186"/>
          <p:cNvSpPr txBox="1">
            <a:spLocks noGrp="1"/>
          </p:cNvSpPr>
          <p:nvPr>
            <p:ph type="body" idx="1"/>
          </p:nvPr>
        </p:nvSpPr>
        <p:spPr>
          <a:xfrm>
            <a:off x="420275" y="1519850"/>
            <a:ext cx="7771500" cy="3938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a:t>On the following slides, you will see an assignment that is strongly aligned to the </a:t>
            </a:r>
            <a:r>
              <a:rPr lang="en-US" i="1"/>
              <a:t>KAS for Social Studies</a:t>
            </a:r>
            <a:r>
              <a:rPr lang="en-US"/>
              <a:t> and a corresponding student sample from a Kentucky classroom.</a:t>
            </a:r>
            <a:endParaRPr/>
          </a:p>
          <a:p>
            <a:pPr marL="0" lvl="0" indent="0" algn="l" rtl="0">
              <a:spcBef>
                <a:spcPts val="1100"/>
              </a:spcBef>
              <a:spcAft>
                <a:spcPts val="0"/>
              </a:spcAft>
              <a:buNone/>
            </a:pPr>
            <a:endParaRPr/>
          </a:p>
          <a:p>
            <a:pPr marL="0" lvl="0" indent="0" algn="l" rtl="0">
              <a:spcBef>
                <a:spcPts val="1100"/>
              </a:spcBef>
              <a:spcAft>
                <a:spcPts val="0"/>
              </a:spcAft>
              <a:buNone/>
            </a:pPr>
            <a:r>
              <a:rPr lang="en-US"/>
              <a:t>As you read this assignment and evaluate the student sample, ask yourself, “How does this student work sample show demonstration of what students should know and be able to do based on the </a:t>
            </a:r>
            <a:r>
              <a:rPr lang="en-US" i="1"/>
              <a:t>KAS for Social Studies?”</a:t>
            </a:r>
            <a:endParaRPr/>
          </a:p>
        </p:txBody>
      </p:sp>
      <p:pic>
        <p:nvPicPr>
          <p:cNvPr id="172" name="Google Shape;172;g23a0ed87563_0_1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62100" y="1672250"/>
            <a:ext cx="3277501" cy="2465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3a0ed87563_0_145"/>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rgbClr val="007780"/>
              </a:buClr>
              <a:buSzPct val="48717"/>
              <a:buFont typeface="Arial"/>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How does</a:t>
            </a:r>
            <a:r>
              <a:rPr lang="en-US" sz="3900"/>
              <a:t> this</a:t>
            </a: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student work sample </a:t>
            </a:r>
            <a:r>
              <a:rPr lang="en-US" sz="3900"/>
              <a:t>show demonstration of what they should know and be able to do based on the </a:t>
            </a:r>
            <a:r>
              <a:rPr lang="en-US" sz="3900" i="1"/>
              <a:t>KAS for Social Studies?</a:t>
            </a:r>
            <a:endParaRPr sz="3900"/>
          </a:p>
        </p:txBody>
      </p:sp>
      <p:sp>
        <p:nvSpPr>
          <p:cNvPr id="179" name="Google Shape;179;g23a0ed87563_0_145"/>
          <p:cNvSpPr txBox="1">
            <a:spLocks noGrp="1"/>
          </p:cNvSpPr>
          <p:nvPr>
            <p:ph type="body" idx="1"/>
          </p:nvPr>
        </p:nvSpPr>
        <p:spPr>
          <a:xfrm>
            <a:off x="5019075" y="15238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Assignment</a:t>
            </a:r>
            <a:endParaRPr/>
          </a:p>
        </p:txBody>
      </p:sp>
      <p:sp>
        <p:nvSpPr>
          <p:cNvPr id="180" name="Google Shape;180;g23a0ed87563_0_145"/>
          <p:cNvSpPr txBox="1">
            <a:spLocks noGrp="1"/>
          </p:cNvSpPr>
          <p:nvPr>
            <p:ph type="body" idx="2"/>
          </p:nvPr>
        </p:nvSpPr>
        <p:spPr>
          <a:xfrm>
            <a:off x="5019075" y="2235150"/>
            <a:ext cx="6723300" cy="3338700"/>
          </a:xfrm>
          <a:prstGeom prst="rect">
            <a:avLst/>
          </a:prstGeom>
          <a:solidFill>
            <a:srgbClr val="DBE5F1"/>
          </a:solidFill>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1">
                <a:solidFill>
                  <a:schemeClr val="dk1"/>
                </a:solidFill>
                <a:latin typeface="Calibri"/>
                <a:ea typeface="Calibri"/>
                <a:cs typeface="Calibri"/>
                <a:sym typeface="Calibri"/>
              </a:rPr>
              <a:t>Task Aligned to the Supporting Question</a:t>
            </a: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Construct an explanation to answer the supporting question: “How did the Missouri Compromise temporarily save the Union?”</a:t>
            </a: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In your response:</a:t>
            </a:r>
            <a:endParaRPr sz="1700">
              <a:solidFill>
                <a:schemeClr val="dk1"/>
              </a:solidFill>
              <a:highlight>
                <a:srgbClr val="DBE5F1"/>
              </a:highlight>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conflicts and compromises that shaped the development of the U.S. government.</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role of Kentucky and Kentuckians within national politics.</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Evaluate how individuals and groups addressed a regional problem.</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Use multiple sources to develop a claim. </a:t>
            </a:r>
            <a:endParaRPr sz="1700" b="1">
              <a:solidFill>
                <a:schemeClr val="dk1"/>
              </a:solidFill>
              <a:latin typeface="Calibri"/>
              <a:ea typeface="Calibri"/>
              <a:cs typeface="Calibri"/>
              <a:sym typeface="Calibri"/>
            </a:endParaRPr>
          </a:p>
        </p:txBody>
      </p:sp>
      <p:sp>
        <p:nvSpPr>
          <p:cNvPr id="181" name="Google Shape;181;g23a0ed87563_0_145">
            <a:extLst>
              <a:ext uri="{C183D7F6-B498-43B3-948B-1728B52AA6E4}">
                <adec:decorative xmlns:adec="http://schemas.microsoft.com/office/drawing/2017/decorative" val="1"/>
              </a:ext>
            </a:extLst>
          </p:cNvPr>
          <p:cNvSpPr/>
          <p:nvPr/>
        </p:nvSpPr>
        <p:spPr>
          <a:xfrm>
            <a:off x="4845375" y="2139750"/>
            <a:ext cx="70941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23a0ed87563_0_145"/>
          <p:cNvSpPr txBox="1">
            <a:spLocks noGrp="1"/>
          </p:cNvSpPr>
          <p:nvPr>
            <p:ph type="body" idx="1"/>
          </p:nvPr>
        </p:nvSpPr>
        <p:spPr>
          <a:xfrm>
            <a:off x="241125" y="1523775"/>
            <a:ext cx="5289900" cy="539700"/>
          </a:xfrm>
          <a:prstGeom prst="rect">
            <a:avLst/>
          </a:prstGeom>
        </p:spPr>
        <p:txBody>
          <a:bodyPr spcFirstLastPara="1" wrap="square" lIns="91425" tIns="45700" rIns="91425" bIns="45700" anchor="b" anchorCtr="0">
            <a:noAutofit/>
          </a:bodyPr>
          <a:lstStyle/>
          <a:p>
            <a:pPr marL="0" lvl="0" indent="0" algn="l" rtl="0">
              <a:spcBef>
                <a:spcPts val="1100"/>
              </a:spcBef>
              <a:spcAft>
                <a:spcPts val="0"/>
              </a:spcAft>
              <a:buSzPts val="935"/>
              <a:buNone/>
            </a:pPr>
            <a:r>
              <a:rPr lang="en-US" sz="2240" i="1"/>
              <a:t>KAS for Social Studies </a:t>
            </a:r>
            <a:r>
              <a:rPr lang="en-US" sz="2240"/>
              <a:t>Alignment </a:t>
            </a:r>
            <a:endParaRPr sz="2240"/>
          </a:p>
        </p:txBody>
      </p:sp>
      <p:sp>
        <p:nvSpPr>
          <p:cNvPr id="183" name="Google Shape;183;g23a0ed87563_0_145">
            <a:extLst>
              <a:ext uri="{C183D7F6-B498-43B3-948B-1728B52AA6E4}">
                <adec:decorative xmlns:adec="http://schemas.microsoft.com/office/drawing/2017/decorative" val="1"/>
              </a:ext>
            </a:extLst>
          </p:cNvPr>
          <p:cNvSpPr/>
          <p:nvPr/>
        </p:nvSpPr>
        <p:spPr>
          <a:xfrm>
            <a:off x="378600" y="2139875"/>
            <a:ext cx="43176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23a0ed87563_0_145"/>
          <p:cNvSpPr txBox="1">
            <a:spLocks noGrp="1"/>
          </p:cNvSpPr>
          <p:nvPr>
            <p:ph type="body" idx="2"/>
          </p:nvPr>
        </p:nvSpPr>
        <p:spPr>
          <a:xfrm>
            <a:off x="555125" y="2348975"/>
            <a:ext cx="3969900" cy="3225000"/>
          </a:xfrm>
          <a:prstGeom prst="rect">
            <a:avLst/>
          </a:prstGeom>
          <a:solidFill>
            <a:srgbClr val="DBE5F1"/>
          </a:solidFill>
        </p:spPr>
        <p:txBody>
          <a:bodyPr spcFirstLastPara="1" wrap="square" lIns="91425" tIns="45700" rIns="91425" bIns="45700" anchor="t" anchorCtr="0">
            <a:noAutofit/>
          </a:bodyPr>
          <a:lstStyle/>
          <a:p>
            <a:pPr marL="171450" lvl="0" indent="-146050" algn="l" rtl="0">
              <a:lnSpc>
                <a:spcPct val="115000"/>
              </a:lnSpc>
              <a:spcBef>
                <a:spcPts val="120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8.H.CO.2 </a:t>
            </a:r>
            <a:r>
              <a:rPr lang="en-US" sz="1400">
                <a:solidFill>
                  <a:schemeClr val="dk1"/>
                </a:solidFill>
                <a:latin typeface="Calibri"/>
                <a:ea typeface="Calibri"/>
                <a:cs typeface="Calibri"/>
                <a:sym typeface="Calibri"/>
              </a:rPr>
              <a:t>Describe the conflicts and compromises that shaped the development of the U.S. government between 1783-1877.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8.C.KGO.1</a:t>
            </a:r>
            <a:r>
              <a:rPr lang="en-US" sz="1400">
                <a:solidFill>
                  <a:schemeClr val="dk1"/>
                </a:solidFill>
                <a:latin typeface="Calibri"/>
                <a:ea typeface="Calibri"/>
                <a:cs typeface="Calibri"/>
                <a:sym typeface="Calibri"/>
              </a:rPr>
              <a:t> Examine the role of Kentucky and Kentuckians within national politics between 1792-1877.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 8.I.UE.1</a:t>
            </a:r>
            <a:r>
              <a:rPr lang="en-US" sz="1400">
                <a:solidFill>
                  <a:schemeClr val="dk1"/>
                </a:solidFill>
                <a:latin typeface="Calibri"/>
                <a:ea typeface="Calibri"/>
                <a:cs typeface="Calibri"/>
                <a:sym typeface="Calibri"/>
              </a:rPr>
              <a:t> Use multiple sources to develop claims in response to compelling and supporting questions.</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8.I.CC.3 </a:t>
            </a:r>
            <a:r>
              <a:rPr lang="en-US" sz="1400">
                <a:solidFill>
                  <a:schemeClr val="dk1"/>
                </a:solidFill>
                <a:latin typeface="Calibri"/>
                <a:ea typeface="Calibri"/>
                <a:cs typeface="Calibri"/>
                <a:sym typeface="Calibri"/>
              </a:rPr>
              <a:t>Evaluate how individuals and groups address local, regional and global problems concerning the development of the United States.</a:t>
            </a:r>
            <a:r>
              <a:rPr lang="en-US" sz="1400">
                <a:latin typeface="Calibri"/>
                <a:ea typeface="Calibri"/>
                <a:cs typeface="Calibri"/>
                <a:sym typeface="Calibri"/>
              </a:rPr>
              <a:t>  </a:t>
            </a:r>
            <a:endParaRPr sz="1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3a0ed87563_0_156"/>
          <p:cNvSpPr txBox="1">
            <a:spLocks noGrp="1"/>
          </p:cNvSpPr>
          <p:nvPr>
            <p:ph type="title"/>
          </p:nvPr>
        </p:nvSpPr>
        <p:spPr>
          <a:xfrm>
            <a:off x="378600" y="480800"/>
            <a:ext cx="11642700" cy="101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1710"/>
              <a:buFont typeface="Arial"/>
              <a:buNone/>
            </a:pPr>
            <a:r>
              <a:rPr lang="en-US" sz="311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How does </a:t>
            </a:r>
            <a:r>
              <a:rPr lang="en-US" sz="3110"/>
              <a:t>this</a:t>
            </a:r>
            <a:r>
              <a:rPr lang="en-US" sz="311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student work sample </a:t>
            </a:r>
            <a:r>
              <a:rPr lang="en-US" sz="3110"/>
              <a:t>show demonstration of what students should know and be able to do based on the </a:t>
            </a:r>
            <a:r>
              <a:rPr lang="en-US" sz="3110" i="1"/>
              <a:t>KAS for Social Studies?</a:t>
            </a:r>
            <a:endParaRPr sz="3290"/>
          </a:p>
        </p:txBody>
      </p:sp>
      <p:sp>
        <p:nvSpPr>
          <p:cNvPr id="191" name="Google Shape;191;g23a0ed87563_0_156">
            <a:extLst>
              <a:ext uri="{C183D7F6-B498-43B3-948B-1728B52AA6E4}">
                <adec:decorative xmlns:adec="http://schemas.microsoft.com/office/drawing/2017/decorative" val="1"/>
              </a:ext>
            </a:extLst>
          </p:cNvPr>
          <p:cNvSpPr/>
          <p:nvPr/>
        </p:nvSpPr>
        <p:spPr>
          <a:xfrm>
            <a:off x="-46925" y="5668925"/>
            <a:ext cx="12192000" cy="11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23a0ed87563_0_156"/>
          <p:cNvSpPr txBox="1"/>
          <p:nvPr/>
        </p:nvSpPr>
        <p:spPr>
          <a:xfrm>
            <a:off x="611850" y="2398125"/>
            <a:ext cx="11091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Evaluate this </a:t>
            </a:r>
            <a:r>
              <a:rPr lang="en-US" sz="2800" u="sng" dirty="0">
                <a:solidFill>
                  <a:schemeClr val="hlink"/>
                </a:solidFill>
                <a:latin typeface="Libre Franklin"/>
                <a:ea typeface="Libre Franklin"/>
                <a:cs typeface="Libre Franklin"/>
                <a:sym typeface="Libre Franklin"/>
                <a:hlinkClick r:id="rId3"/>
              </a:rPr>
              <a:t>Grade 8 Student Work Sample</a:t>
            </a:r>
            <a:r>
              <a:rPr lang="en-US" sz="2800" dirty="0">
                <a:solidFill>
                  <a:srgbClr val="102649"/>
                </a:solidFill>
                <a:latin typeface="Libre Franklin"/>
                <a:ea typeface="Libre Franklin"/>
                <a:cs typeface="Libre Franklin"/>
                <a:sym typeface="Libre Franklin"/>
              </a:rPr>
              <a:t> that responds to the prompts on the previous slide.</a:t>
            </a: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Then, answer the question, “How does this student work sample show demonstration of what students should know and be able to do based on the </a:t>
            </a:r>
            <a:r>
              <a:rPr lang="en-US" sz="2800" i="1" dirty="0">
                <a:solidFill>
                  <a:srgbClr val="102649"/>
                </a:solidFill>
                <a:latin typeface="Libre Franklin"/>
                <a:ea typeface="Libre Franklin"/>
                <a:cs typeface="Libre Franklin"/>
                <a:sym typeface="Libre Franklin"/>
              </a:rPr>
              <a:t>KAS for Social Studies?”</a:t>
            </a:r>
            <a:r>
              <a:rPr lang="en-US" sz="2800" dirty="0">
                <a:solidFill>
                  <a:srgbClr val="102649"/>
                </a:solidFill>
                <a:latin typeface="Libre Franklin"/>
                <a:ea typeface="Libre Franklin"/>
                <a:cs typeface="Libre Franklin"/>
                <a:sym typeface="Libre Franklin"/>
              </a:rPr>
              <a:t> </a:t>
            </a:r>
            <a:endParaRPr sz="2800" dirty="0">
              <a:solidFill>
                <a:srgbClr val="102649"/>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bd809dfd7_0_10"/>
          <p:cNvSpPr txBox="1">
            <a:spLocks noGrp="1"/>
          </p:cNvSpPr>
          <p:nvPr>
            <p:ph type="title"/>
          </p:nvPr>
        </p:nvSpPr>
        <p:spPr>
          <a:xfrm>
            <a:off x="252039" y="131824"/>
            <a:ext cx="112080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How to Use the Student Work Review Protocol</a:t>
            </a:r>
            <a:endParaRPr dirty="0"/>
          </a:p>
        </p:txBody>
      </p:sp>
      <p:pic>
        <p:nvPicPr>
          <p:cNvPr id="2" name="Online Media 1" title="KDE - Social Studies - Student Work Review Protocol">
            <a:hlinkClick r:id="" action="ppaction://media"/>
            <a:extLst>
              <a:ext uri="{FF2B5EF4-FFF2-40B4-BE49-F238E27FC236}">
                <a16:creationId xmlns:a16="http://schemas.microsoft.com/office/drawing/2014/main" id="{8CC72F14-B7DE-100E-B126-E752933F7D1F}"/>
              </a:ext>
            </a:extLst>
          </p:cNvPr>
          <p:cNvPicPr>
            <a:picLocks noRot="1" noChangeAspect="1"/>
          </p:cNvPicPr>
          <p:nvPr>
            <a:videoFile r:link="rId1"/>
          </p:nvPr>
        </p:nvPicPr>
        <p:blipFill>
          <a:blip r:embed="rId4"/>
          <a:stretch>
            <a:fillRect/>
          </a:stretch>
        </p:blipFill>
        <p:spPr>
          <a:xfrm>
            <a:off x="2801567" y="1196233"/>
            <a:ext cx="6108970" cy="3448870"/>
          </a:xfrm>
          <a:prstGeom prst="rect">
            <a:avLst/>
          </a:prstGeom>
        </p:spPr>
      </p:pic>
      <p:sp>
        <p:nvSpPr>
          <p:cNvPr id="4" name="TextBox 3">
            <a:extLst>
              <a:ext uri="{FF2B5EF4-FFF2-40B4-BE49-F238E27FC236}">
                <a16:creationId xmlns:a16="http://schemas.microsoft.com/office/drawing/2014/main" id="{820247CF-2901-C070-84EE-298D63B440A4}"/>
              </a:ext>
            </a:extLst>
          </p:cNvPr>
          <p:cNvSpPr txBox="1"/>
          <p:nvPr/>
        </p:nvSpPr>
        <p:spPr>
          <a:xfrm>
            <a:off x="357807" y="4785764"/>
            <a:ext cx="11396871" cy="1015663"/>
          </a:xfrm>
          <a:prstGeom prst="rect">
            <a:avLst/>
          </a:prstGeom>
          <a:noFill/>
        </p:spPr>
        <p:txBody>
          <a:bodyPr wrap="square">
            <a:spAutoFit/>
          </a:bodyPr>
          <a:lstStyle/>
          <a:p>
            <a:pPr marL="0" lvl="0" indent="0" algn="l" rtl="0">
              <a:spcBef>
                <a:spcPts val="0"/>
              </a:spcBef>
              <a:spcAft>
                <a:spcPts val="0"/>
              </a:spcAft>
              <a:buNone/>
            </a:pPr>
            <a:r>
              <a:rPr lang="en-US" sz="2000" dirty="0">
                <a:solidFill>
                  <a:srgbClr val="102649"/>
                </a:solidFill>
                <a:latin typeface="Franklin Gothic Book" panose="020B0503020102020204" pitchFamily="34" charset="0"/>
                <a:ea typeface="Libre Franklin"/>
                <a:cs typeface="Libre Franklin"/>
                <a:sym typeface="Libre Franklin"/>
              </a:rPr>
              <a:t>Use this video along with the </a:t>
            </a:r>
            <a:r>
              <a:rPr lang="en-US" sz="2000" dirty="0">
                <a:solidFill>
                  <a:srgbClr val="102649"/>
                </a:solidFill>
                <a:latin typeface="Franklin Gothic Book" panose="020B0503020102020204" pitchFamily="34" charset="0"/>
                <a:ea typeface="Libre Franklin"/>
                <a:cs typeface="Libre Franklin"/>
                <a:sym typeface="Libre Franklin"/>
                <a:hlinkClick r:id="rId5"/>
              </a:rPr>
              <a:t>Student Work Review Protocol </a:t>
            </a:r>
            <a:r>
              <a:rPr lang="en-US" sz="2000" dirty="0">
                <a:solidFill>
                  <a:srgbClr val="102649"/>
                </a:solidFill>
                <a:latin typeface="Franklin Gothic Book" panose="020B0503020102020204" pitchFamily="34" charset="0"/>
                <a:ea typeface="Libre Franklin"/>
                <a:cs typeface="Libre Franklin"/>
                <a:sym typeface="Libre Franklin"/>
              </a:rPr>
              <a:t>to learn about each component of the protocol and practice evaluating student work with a variety of authentic samples from K-12 classrooms in Kentucky.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2024-01-31T18:30:02+00:00</Publication_x0020_Date>
    <Audience1 xmlns="3a62de7d-ba57-4f43-9dae-9623ba637be0"/>
    <_dlc_DocId xmlns="3a62de7d-ba57-4f43-9dae-9623ba637be0">KYED-536-1951</_dlc_DocId>
    <_dlc_DocIdUrl xmlns="3a62de7d-ba57-4f43-9dae-9623ba637be0">
      <Url>https://www.education.ky.gov/curriculum/standards/kyacadstand/_layouts/15/DocIdRedir.aspx?ID=KYED-536-1951</Url>
      <Description>KYED-536-1951</Description>
    </_dlc_DocIdUrl>
    <Content_x0020_Review_x0020_Status xmlns="3a62de7d-ba57-4f43-9dae-9623ba637be0"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74545-3411-4906-B75A-C5607D14E925}">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2.xml><?xml version="1.0" encoding="utf-8"?>
<ds:datastoreItem xmlns:ds="http://schemas.openxmlformats.org/officeDocument/2006/customXml" ds:itemID="{56368275-52AA-4ABE-AD02-2E48F9E9E0A4}">
  <ds:schemaRefs>
    <ds:schemaRef ds:uri="http://schemas.microsoft.com/sharepoint/events"/>
  </ds:schemaRefs>
</ds:datastoreItem>
</file>

<file path=customXml/itemProps3.xml><?xml version="1.0" encoding="utf-8"?>
<ds:datastoreItem xmlns:ds="http://schemas.openxmlformats.org/officeDocument/2006/customXml" ds:itemID="{342CC3BD-A467-4FE1-ADEB-83E60A397081}"/>
</file>

<file path=customXml/itemProps4.xml><?xml version="1.0" encoding="utf-8"?>
<ds:datastoreItem xmlns:ds="http://schemas.openxmlformats.org/officeDocument/2006/customXml" ds:itemID="{F27450DA-AB10-43F9-A814-9BFEA1FCC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1525</TotalTime>
  <Words>1803</Words>
  <Application>Microsoft Office PowerPoint</Application>
  <PresentationFormat>Widescreen</PresentationFormat>
  <Paragraphs>171</Paragraphs>
  <Slides>16</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Franklin Gothic Book</vt:lpstr>
      <vt:lpstr>Noto Sans Symbols</vt:lpstr>
      <vt:lpstr>Franklin Gothic Medium</vt:lpstr>
      <vt:lpstr>Libre Franklin Medium</vt:lpstr>
      <vt:lpstr>Calibri</vt:lpstr>
      <vt:lpstr>Arial</vt:lpstr>
      <vt:lpstr>Libre Franklin</vt:lpstr>
      <vt:lpstr>Georgia</vt:lpstr>
      <vt:lpstr>Office Theme</vt:lpstr>
      <vt:lpstr>Social Studies Student Work Review Protocol</vt:lpstr>
      <vt:lpstr>The Social Studies Student Work Review Protocol</vt:lpstr>
      <vt:lpstr>Organization of the KAS for Social Studies </vt:lpstr>
      <vt:lpstr>Organization of the Standards and the Impact on Student Work (1)</vt:lpstr>
      <vt:lpstr>Organization of the Standards and the Impact on Student Work (2)</vt:lpstr>
      <vt:lpstr>Evaluating Student Work</vt:lpstr>
      <vt:lpstr>How does this student work sample show demonstration of what they should know and be able to do based on the KAS for Social Studies?</vt:lpstr>
      <vt:lpstr>How does this student work sample show demonstration of what students should know and be able to do based on the KAS for Social Studies?</vt:lpstr>
      <vt:lpstr>How to Use the Student Work Review Protocol</vt:lpstr>
      <vt:lpstr>Using the Student Work Review Protocol </vt:lpstr>
      <vt:lpstr>Application</vt:lpstr>
      <vt:lpstr>Check Your Answers</vt:lpstr>
      <vt:lpstr>Is the sample weakly, partially or strongly aligned to the KAS for Social Studies? </vt:lpstr>
      <vt:lpstr>Application</vt:lpstr>
      <vt:lpstr>Reflection</vt:lpstr>
      <vt:lpstr>Social Studies Student Work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Student Work Review Protocol</dc:title>
  <dc:creator>Ransom, Heather - Division of Academic Program Standards</dc:creator>
  <cp:lastModifiedBy>Placido, Tabor - Office of Teaching and Learning</cp:lastModifiedBy>
  <cp:revision>5</cp:revision>
  <dcterms:created xsi:type="dcterms:W3CDTF">2023-03-28T16:48:50Z</dcterms:created>
  <dcterms:modified xsi:type="dcterms:W3CDTF">2024-07-31T19:46:14Z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81499b7b-2fce-4489-824a-eb5d55e84373</vt:lpwstr>
  </property>
  <property fmtid="{D5CDD505-2E9C-101B-9397-08002B2CF9AE}" pid="4" name="MSIP_Label_eb544694-0027-44fa-bee4-2648c0363f9d_Enabled">
    <vt:lpwstr>true</vt:lpwstr>
  </property>
  <property fmtid="{D5CDD505-2E9C-101B-9397-08002B2CF9AE}" pid="5" name="MSIP_Label_eb544694-0027-44fa-bee4-2648c0363f9d_SetDate">
    <vt:lpwstr>2024-07-29T16:51:28Z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96aebec7-66a5-4a62-bf39-60e1d3017c52</vt:lpwstr>
  </property>
  <property fmtid="{D5CDD505-2E9C-101B-9397-08002B2CF9AE}" pid="10" name="MSIP_Label_eb544694-0027-44fa-bee4-2648c0363f9d_ContentBits">
    <vt:lpwstr>0</vt:lpwstr>
  </property>
</Properties>
</file>