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 id="2147483679"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5715000" type="screen16x10"/>
  <p:notesSz cx="6858000" cy="9144000"/>
  <p:embeddedFontLst>
    <p:embeddedFont>
      <p:font typeface="Poppins" panose="00000500000000000000" pitchFamily="2" charset="0"/>
      <p:regular r:id="rId18"/>
      <p:bold r:id="rId19"/>
      <p:italic r:id="rId20"/>
      <p:boldItalic r:id="rId21"/>
    </p:embeddedFont>
    <p:embeddedFont>
      <p:font typeface="Poppins ExtraBold" panose="00000900000000000000" pitchFamily="2" charset="0"/>
      <p:bold r:id="rId22"/>
    </p:embeddedFont>
    <p:embeddedFont>
      <p:font typeface="Poppins SemiBold" panose="000007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5FED8-B6BD-260C-3E0C-C2166E3EC2AC}" v="9" dt="2025-12-17T18:59:00.972"/>
  </p1510:revLst>
</p1510:revInfo>
</file>

<file path=ppt/tableStyles.xml><?xml version="1.0" encoding="utf-8"?>
<a:tblStyleLst xmlns:a="http://schemas.openxmlformats.org/drawingml/2006/main" def="{7A1FF922-4F7D-44AF-8209-C3A83229898B}">
  <a:tblStyle styleId="{7A1FF922-4F7D-44AF-8209-C3A8322989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8" autoAdjust="0"/>
  </p:normalViewPr>
  <p:slideViewPr>
    <p:cSldViewPr snapToGrid="0">
      <p:cViewPr varScale="1">
        <p:scale>
          <a:sx n="63" d="100"/>
          <a:sy n="63" d="100"/>
        </p:scale>
        <p:origin x="374" y="48"/>
      </p:cViewPr>
      <p:guideLst>
        <p:guide pos="720"/>
        <p:guide pos="5040"/>
        <p:guide orient="horz" pos="1800"/>
      </p:guideLst>
    </p:cSldViewPr>
  </p:slideViewPr>
  <p:outlineViewPr>
    <p:cViewPr>
      <p:scale>
        <a:sx n="33" d="100"/>
        <a:sy n="33" d="100"/>
      </p:scale>
      <p:origin x="0" y="-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Frame: </a:t>
            </a:r>
            <a:r>
              <a:rPr lang="en" i="1">
                <a:solidFill>
                  <a:schemeClr val="dk1"/>
                </a:solidFill>
                <a:latin typeface="Poppins"/>
                <a:ea typeface="Poppins"/>
                <a:cs typeface="Poppins"/>
                <a:sym typeface="Poppins"/>
              </a:rPr>
              <a:t>“Welcome to our second sub-topic in our vocabulary content cycle! Today’s session will serve as an introduction to implicit vocabulary instruction and its role in supporting literacy.  We’ll start today’s session using what we know about Tier 2 and Tier 3 words to determine which words to teach.”</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Session Length:</a:t>
            </a:r>
            <a:r>
              <a:rPr lang="en">
                <a:solidFill>
                  <a:schemeClr val="dk1"/>
                </a:solidFill>
                <a:latin typeface="Poppins"/>
                <a:ea typeface="Poppins"/>
                <a:cs typeface="Poppins"/>
                <a:sym typeface="Poppins"/>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2fbebe51f_0_39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2fbebe51f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Now, we’ll have the chance to share our skits!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Facilitator asks for groups to volunteer to present their skits. As the rest of the group is watching the skit, they should consider the reflection questions on the slide.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Each group has 2 minutes to present. Afterwards, the facilitator can solicit 1-2 volunteers from the group to celebrate one thing that was effective about the example (this is so valuable for culture building on the team!)</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NOTE: Facilitator should determine how much time to allocate for celebrations (or questions) from the group depending on the size of the group and how many skits there are.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At end: Thank you all for your thoughtful and energetic skits! It’s powerful the way we can learn from each other, and it’s exciting to see this learning put into practice so quickly.</a:t>
            </a:r>
            <a:endParaRPr>
              <a:solidFill>
                <a:schemeClr val="dk1"/>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prioritize vocabulary words that: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Support key ideas in the text or could be distracting/confusing to students if not defined</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Are Tier 2 words that students are likely to see again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Are Tier 3 words that are unlikely to be encountered again outside of context of text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Able to be taught quickly in order to return to text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leverage implicit vocabulary strategies that allow words to be taught efficiently.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4 min</a:t>
            </a:r>
            <a:endParaRPr sz="1000" b="1">
              <a:solidFill>
                <a:schemeClr val="dk1"/>
              </a:solidFill>
              <a:latin typeface="Poppins"/>
              <a:ea typeface="Poppins"/>
              <a:cs typeface="Poppins"/>
              <a:sym typeface="Poppins"/>
            </a:endParaRPr>
          </a:p>
          <a:p>
            <a:pPr marL="0" lvl="0" indent="0" algn="l" rtl="0">
              <a:spcBef>
                <a:spcPts val="0"/>
              </a:spcBef>
              <a:spcAft>
                <a:spcPts val="0"/>
              </a:spcAft>
              <a:buNone/>
            </a:pPr>
            <a:r>
              <a:rPr lang="en" sz="1000" b="1" u="sng">
                <a:solidFill>
                  <a:schemeClr val="dk1"/>
                </a:solidFill>
                <a:latin typeface="Poppins"/>
                <a:ea typeface="Poppins"/>
                <a:cs typeface="Poppins"/>
                <a:sym typeface="Poppins"/>
              </a:rPr>
              <a:t>Reflection:</a:t>
            </a:r>
            <a:endParaRPr sz="1000" b="1" u="sng">
              <a:solidFill>
                <a:schemeClr val="dk1"/>
              </a:solidFill>
              <a:latin typeface="Poppins"/>
              <a:ea typeface="Poppins"/>
              <a:cs typeface="Poppins"/>
              <a:sym typeface="Poppins"/>
            </a:endParaRPr>
          </a:p>
          <a:p>
            <a:pPr marL="457200" lvl="0" indent="-292100" algn="l" rtl="0">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Finally, let’s conclude with a reflection on why this matters and where we go next! Take 1 minute to reflect.</a:t>
            </a:r>
            <a:endParaRPr sz="1000">
              <a:solidFill>
                <a:schemeClr val="dk1"/>
              </a:solidFill>
              <a:latin typeface="Poppins"/>
              <a:ea typeface="Poppins"/>
              <a:cs typeface="Poppins"/>
              <a:sym typeface="Poppins"/>
            </a:endParaRPr>
          </a:p>
          <a:p>
            <a:pPr lvl="1" indent="-292100">
              <a:buClr>
                <a:schemeClr val="dk1"/>
              </a:buClr>
              <a:buSzPts val="1000"/>
              <a:buFont typeface="Poppins"/>
              <a:buChar char="○"/>
            </a:pPr>
            <a:r>
              <a:rPr lang="en" sz="1000">
                <a:solidFill>
                  <a:schemeClr val="dk1"/>
                </a:solidFill>
                <a:latin typeface="Poppins"/>
                <a:ea typeface="Poppins"/>
                <a:cs typeface="Poppins"/>
                <a:sym typeface="Poppins"/>
              </a:rPr>
              <a:t>Consider one student in your classroom who is currently struggling with grade-level complex texts due to vocabulary. How can implicit vocabulary instruction help to ensure that this student has access to grade-level learning</a:t>
            </a:r>
            <a:r>
              <a:rPr lang="en" sz="1000" dirty="0">
                <a:solidFill>
                  <a:schemeClr val="dk1"/>
                </a:solidFill>
                <a:latin typeface="Poppins"/>
                <a:ea typeface="Poppins"/>
                <a:cs typeface="Poppins"/>
                <a:sym typeface="Poppins"/>
              </a:rPr>
              <a:t> in literacy?</a:t>
            </a:r>
            <a:endParaRPr sz="1000" dirty="0">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is one next step you can take in your classroom tomorrow?</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Stand up, find someone you haven’t talked with yet today, and share out your reflections.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reflect on a specific student and next step.</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Before we close out, I want to take a minute to preview the learning that we will engage in next week. We will have an opportunity to review an upcoming text and lesson and analyze it against our look fors. We will also get to practice delivering implicit instruction. </a:t>
            </a:r>
            <a:r>
              <a:rPr lang="en" b="1" i="1">
                <a:solidFill>
                  <a:schemeClr val="dk1"/>
                </a:solidFill>
                <a:latin typeface="Poppins"/>
                <a:ea typeface="Poppins"/>
                <a:cs typeface="Poppins"/>
                <a:sym typeface="Poppins"/>
              </a:rPr>
              <a:t>[Note: If teachers do not have a curricular resource that includes strong vocabulary instruction, direct them to prep an upcoming read aloud by identifying Tier 2 and 3 words and planning ways to teach some of those words implicitly]</a:t>
            </a:r>
            <a:endParaRPr b="1" i="1">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Char char="●"/>
            </a:pPr>
            <a:r>
              <a:rPr lang="en">
                <a:solidFill>
                  <a:schemeClr val="dk1"/>
                </a:solidFill>
                <a:latin typeface="Poppins"/>
                <a:ea typeface="Poppins"/>
                <a:cs typeface="Poppins"/>
                <a:sym typeface="Poppins"/>
              </a:rPr>
              <a:t>Thank you all for your engagement in today’s learning!</a:t>
            </a:r>
            <a:r>
              <a:rPr lang="en" sz="1400">
                <a:solidFill>
                  <a:schemeClr val="dk1"/>
                </a:solidFill>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Read short text from </a:t>
            </a:r>
            <a:r>
              <a:rPr lang="en" i="1">
                <a:solidFill>
                  <a:schemeClr val="dk1"/>
                </a:solidFill>
                <a:latin typeface="Poppins"/>
                <a:ea typeface="Poppins"/>
                <a:cs typeface="Poppins"/>
                <a:sym typeface="Poppins"/>
              </a:rPr>
              <a:t>Narrative of the Life of Frederick Douglass </a:t>
            </a:r>
            <a:r>
              <a:rPr lang="en">
                <a:solidFill>
                  <a:schemeClr val="dk1"/>
                </a:solidFill>
                <a:latin typeface="Poppins"/>
                <a:ea typeface="Poppins"/>
                <a:cs typeface="Poppins"/>
                <a:sym typeface="Poppins"/>
              </a:rPr>
              <a:t>from EL Education activity (in handout)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10 min: Participants work in partners to: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Identify two examples of Tier 2 Words and two examples of Tier 3 Words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Identify which words you would spend more or less time on teaching and why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is just some quick practice to get us into the work! Don’t worry about being perfect here!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Thank you all for digging into that practice! Today, we are going to extend our learning beyond identifying which words to teach and which ones we would spend more time on. We’re going to consider some strategies for teaching. Specifically, we’ll be focused on “implicit vocabulary instruction.”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identify 2 examples of tier 2 and tier 3 words.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reflect on which words they would teach considering which ones matter most to the text and would be likely seen in future texts.</a:t>
            </a:r>
            <a:endParaRPr>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b77e41403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b77e414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(read agenda)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3e0348d0c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3e0348d0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volunteers to popcorn read norms </a:t>
            </a:r>
            <a:endParaRPr>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12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i="1">
                <a:solidFill>
                  <a:schemeClr val="dk1"/>
                </a:solidFill>
                <a:latin typeface="Poppins"/>
                <a:ea typeface="Poppins"/>
                <a:cs typeface="Poppins"/>
                <a:sym typeface="Poppins"/>
              </a:rPr>
              <a:t>“Let’s begin by returning to our pre-work reading to make sure that we understand the key points around implicit vocabulary instruction.”</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Participants take out and review notes from pre-work.</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10 min: We are going to imagine we’re creating a one page flyer/advertisement for “implicit vocabulary” instruction, in order to clearly communicate to others the key points.  Please form teams of 2-3. In your groups, use a poster to create your advertisement. Feel free to use words or pictures, but be sure to answer all three questions! You have 10 minutes. You should bring with you: Pre-work reading and notes, and your creative spirit!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560860dff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656086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Principles of Implicit Vocabulary Instruction (5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Gallery Walk of ads: Ask teachers to review the key points on the slide, and look for them in the posters as they do a gallery walk of the ads.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After Gallery Walk: </a:t>
            </a:r>
            <a:r>
              <a:rPr lang="en" i="1">
                <a:solidFill>
                  <a:schemeClr val="dk1"/>
                </a:solidFill>
                <a:latin typeface="Poppins"/>
                <a:ea typeface="Poppins"/>
                <a:cs typeface="Poppins"/>
                <a:sym typeface="Poppins"/>
              </a:rPr>
              <a:t>“Thank you all for engaging! Really exciting to see the way you’ve named the important key points about implicit vocabulary instruction. We’ll now build upon this learning as we move into practice!”</a:t>
            </a:r>
            <a:endParaRPr i="1">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2fbebe51f_0_30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2fbebe51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Poppins"/>
                <a:ea typeface="Poppins"/>
                <a:cs typeface="Poppins"/>
                <a:sym typeface="Poppins"/>
              </a:rPr>
              <a:t>Frame (1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i="1">
                <a:solidFill>
                  <a:schemeClr val="dk1"/>
                </a:solidFill>
                <a:latin typeface="Poppins"/>
                <a:ea typeface="Poppins"/>
                <a:cs typeface="Poppins"/>
                <a:sym typeface="Poppins"/>
              </a:rPr>
              <a:t>“Here are the look fors that we are working toward in our planning and practice. Take a moment to read them. As you can see, we are working toward ensuring that our questions and tasks are focused on the most important words (like we talked about last week) and also that we are leveraging implicit vocabulary instruction to broaden students’ word knowledge as they read.”</a:t>
            </a:r>
            <a:endParaRPr b="1"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i="1">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2fbebe51f_0_39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2fbebe51f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17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Now that you’ve had a chance to reflect on principles of implicit vocabulary instruction, let’s jump into some practice!  We will return to the excerpt we read in our Do Now, </a:t>
            </a:r>
            <a:r>
              <a:rPr lang="en" i="1">
                <a:solidFill>
                  <a:schemeClr val="dk1"/>
                </a:solidFill>
                <a:latin typeface="Poppins"/>
                <a:ea typeface="Poppins"/>
                <a:cs typeface="Poppins"/>
                <a:sym typeface="Poppins"/>
              </a:rPr>
              <a:t>Narrative of the Life of Frederick Douglass</a:t>
            </a:r>
            <a:r>
              <a:rPr lang="en">
                <a:solidFill>
                  <a:schemeClr val="dk1"/>
                </a:solidFill>
                <a:latin typeface="Poppins"/>
                <a:ea typeface="Poppins"/>
                <a:cs typeface="Poppins"/>
                <a:sym typeface="Poppins"/>
              </a:rPr>
              <a: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 We will work in teams of 2-3 to apply our learning about implicit vocabulary instruction to this text! Take a moment to read the directions on the slide. Any clarifying questions before we begin?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15 min: Participants work in teams to identify 2 words they would implicitly teach and prepare their 2 minute classroom skit of instruction.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prioritize vocabulary words that: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Support key ideas in the text or could be distracting/confusing to students if not defined</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Are Tier 2 words that students are likely to see again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Are Tier 3 words that are unlikely to be encountered again outside of context of text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Able to be taught quickly in order to return to text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leverage implicit vocabulary strategies that allow words to be taught efficiently.</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87" name="Google Shape;87;p18"/>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8" name="Google Shape;88;p18"/>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8"/>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2" name="Google Shape;92;p19"/>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3" name="Google Shape;93;p19"/>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6" name="Google Shape;96;p20"/>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7" name="Google Shape;97;p20"/>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8" name="Google Shape;98;p20"/>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1" name="Google Shape;101;p21"/>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03" name="Google Shape;103;p21"/>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6" name="Google Shape;106;p22"/>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7"/>
        <p:cNvGrpSpPr/>
        <p:nvPr/>
      </p:nvGrpSpPr>
      <p:grpSpPr>
        <a:xfrm>
          <a:off x="0" y="0"/>
          <a:ext cx="0" cy="0"/>
          <a:chOff x="0" y="0"/>
          <a:chExt cx="0" cy="0"/>
        </a:xfrm>
      </p:grpSpPr>
      <p:pic>
        <p:nvPicPr>
          <p:cNvPr id="108" name="Google Shape;108;p23"/>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09" name="Google Shape;109;p23"/>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0" name="Google Shape;110;p23"/>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1" name="Google Shape;111;p23"/>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2" name="Google Shape;112;p23"/>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3"/>
        <p:cNvGrpSpPr/>
        <p:nvPr/>
      </p:nvGrpSpPr>
      <p:grpSpPr>
        <a:xfrm>
          <a:off x="0" y="0"/>
          <a:ext cx="0" cy="0"/>
          <a:chOff x="0" y="0"/>
          <a:chExt cx="0" cy="0"/>
        </a:xfrm>
      </p:grpSpPr>
      <p:pic>
        <p:nvPicPr>
          <p:cNvPr id="114" name="Google Shape;114;p24"/>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15" name="Google Shape;115;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6" name="Google Shape;116;p24"/>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7" name="Google Shape;117;p24"/>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0" name="Google Shape;120;p25"/>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1" name="Google Shape;121;p25"/>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2"/>
        <p:cNvGrpSpPr/>
        <p:nvPr/>
      </p:nvGrpSpPr>
      <p:grpSpPr>
        <a:xfrm>
          <a:off x="0" y="0"/>
          <a:ext cx="0" cy="0"/>
          <a:chOff x="0" y="0"/>
          <a:chExt cx="0" cy="0"/>
        </a:xfrm>
      </p:grpSpPr>
      <p:sp>
        <p:nvSpPr>
          <p:cNvPr id="123" name="Google Shape;123;p26"/>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24" name="Google Shape;124;p26"/>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5" name="Google Shape;125;p26"/>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6"/>
        <p:cNvGrpSpPr/>
        <p:nvPr/>
      </p:nvGrpSpPr>
      <p:grpSpPr>
        <a:xfrm>
          <a:off x="0" y="0"/>
          <a:ext cx="0" cy="0"/>
          <a:chOff x="0" y="0"/>
          <a:chExt cx="0" cy="0"/>
        </a:xfrm>
      </p:grpSpPr>
      <p:sp>
        <p:nvSpPr>
          <p:cNvPr id="127" name="Google Shape;127;p27"/>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7"/>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8"/>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1" name="Google Shape;131;p28"/>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4" name="Google Shape;134;p29"/>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9"/>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38" name="Google Shape;138;p30"/>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9" name="Google Shape;139;p30"/>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0" name="Google Shape;140;p30"/>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3" name="Google Shape;143;p31"/>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4" name="Google Shape;144;p31"/>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5" name="Google Shape;145;p31"/>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31"/>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47" name="Google Shape;147;p3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48" name="Google Shape;148;p31"/>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49" name="Google Shape;149;p31"/>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0" name="Google Shape;150;p31"/>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1" name="Google Shape;151;p31"/>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4" name="Google Shape;154;p32"/>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55" name="Google Shape;155;p32"/>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6" name="Google Shape;156;p32"/>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84" name="Google Shape;84;p1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2" name="Google Shape;162;p3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Implicit Vocabulary Instruction </a:t>
            </a:r>
            <a:endParaRPr dirty="0"/>
          </a:p>
        </p:txBody>
      </p:sp>
      <p:sp>
        <p:nvSpPr>
          <p:cNvPr id="161" name="Google Shape;161;p3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2</a:t>
            </a: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63" name="Google Shape;163;p3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47A325EF-227C-427F-A2F1-83BBDD89B4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914479" cy="914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1143000" y="808000"/>
            <a:ext cx="54441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Implicit Vocabulary Instruction Skits</a:t>
            </a:r>
            <a:endParaRPr dirty="0"/>
          </a:p>
        </p:txBody>
      </p:sp>
      <p:sp>
        <p:nvSpPr>
          <p:cNvPr id="241" name="Google Shape;241;p42"/>
          <p:cNvSpPr txBox="1"/>
          <p:nvPr/>
        </p:nvSpPr>
        <p:spPr>
          <a:xfrm>
            <a:off x="836550" y="1635638"/>
            <a:ext cx="7470900" cy="15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7F8080"/>
                </a:solidFill>
                <a:latin typeface="Poppins"/>
                <a:ea typeface="Poppins"/>
                <a:cs typeface="Poppins"/>
                <a:sym typeface="Poppins"/>
              </a:rPr>
              <a:t>As you watch, consider:</a:t>
            </a:r>
            <a:endParaRPr sz="1800" b="1">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What words did they focus on? Why?</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What implicit instruction strategies did they use to support students’ understanding of vocabulary?</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What was effective about the example?</a:t>
            </a:r>
            <a:endParaRPr sz="1800">
              <a:solidFill>
                <a:srgbClr val="7F8080"/>
              </a:solidFill>
              <a:latin typeface="Poppins"/>
              <a:ea typeface="Poppins"/>
              <a:cs typeface="Poppins"/>
              <a:sym typeface="Poppins"/>
            </a:endParaRPr>
          </a:p>
          <a:p>
            <a:pPr marL="0" lvl="0" indent="0" algn="l" rtl="0">
              <a:spcBef>
                <a:spcPts val="0"/>
              </a:spcBef>
              <a:spcAft>
                <a:spcPts val="0"/>
              </a:spcAft>
              <a:buNone/>
            </a:pPr>
            <a:endParaRPr sz="1800" b="1">
              <a:solidFill>
                <a:srgbClr val="7F8080"/>
              </a:solidFill>
              <a:latin typeface="Poppins"/>
              <a:ea typeface="Poppins"/>
              <a:cs typeface="Poppins"/>
              <a:sym typeface="Poppins"/>
            </a:endParaRPr>
          </a:p>
        </p:txBody>
      </p:sp>
      <p:sp>
        <p:nvSpPr>
          <p:cNvPr id="239" name="Google Shape;239;p42"/>
          <p:cNvSpPr/>
          <p:nvPr/>
        </p:nvSpPr>
        <p:spPr>
          <a:xfrm>
            <a:off x="807450" y="3299375"/>
            <a:ext cx="7529100" cy="13734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200" b="1">
                <a:solidFill>
                  <a:srgbClr val="2D68C4"/>
                </a:solidFill>
                <a:latin typeface="Poppins"/>
                <a:ea typeface="Poppins"/>
                <a:cs typeface="Poppins"/>
                <a:sym typeface="Poppins"/>
              </a:rPr>
              <a:t>Today’s Look Fors:</a:t>
            </a:r>
            <a:endParaRPr sz="1200" b="1">
              <a:solidFill>
                <a:srgbClr val="2D68C4"/>
              </a:solidFill>
              <a:latin typeface="Poppins"/>
              <a:ea typeface="Poppins"/>
              <a:cs typeface="Poppins"/>
              <a:sym typeface="Poppins"/>
            </a:endParaRPr>
          </a:p>
          <a:p>
            <a:pPr marL="914400" lvl="0" indent="-304800" algn="l" rtl="0">
              <a:spcBef>
                <a:spcPts val="0"/>
              </a:spcBef>
              <a:spcAft>
                <a:spcPts val="0"/>
              </a:spcAft>
              <a:buClr>
                <a:schemeClr val="dk1"/>
              </a:buClr>
              <a:buSzPts val="1200"/>
              <a:buFont typeface="Poppins"/>
              <a:buChar char="❏"/>
            </a:pPr>
            <a:r>
              <a:rPr lang="en" sz="120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1200">
              <a:solidFill>
                <a:srgbClr val="212121"/>
              </a:solidFill>
              <a:latin typeface="Poppins"/>
              <a:ea typeface="Poppins"/>
              <a:cs typeface="Poppins"/>
              <a:sym typeface="Poppins"/>
            </a:endParaRPr>
          </a:p>
          <a:p>
            <a:pPr marL="914400" lvl="0" indent="-304800" algn="l" rtl="0">
              <a:spcBef>
                <a:spcPts val="0"/>
              </a:spcBef>
              <a:spcAft>
                <a:spcPts val="0"/>
              </a:spcAft>
              <a:buClr>
                <a:srgbClr val="212121"/>
              </a:buClr>
              <a:buSzPts val="1200"/>
              <a:buFont typeface="Poppins"/>
              <a:buChar char="❏"/>
            </a:pPr>
            <a:r>
              <a:rPr lang="en" sz="1200">
                <a:solidFill>
                  <a:schemeClr val="accent2"/>
                </a:solidFill>
                <a:latin typeface="Poppins"/>
                <a:ea typeface="Poppins"/>
                <a:cs typeface="Poppins"/>
                <a:sym typeface="Poppins"/>
              </a:rPr>
              <a:t>Lesson broadens students’ word knowledge through instructional strategies (e.g. text-dependent questions, drop-in definitions, glossary, etc.) that teach words that can be understood quickly during reading </a:t>
            </a:r>
            <a:endParaRPr sz="1200">
              <a:solidFill>
                <a:srgbClr val="212121"/>
              </a:solidFill>
              <a:latin typeface="Poppins"/>
              <a:ea typeface="Poppins"/>
              <a:cs typeface="Poppins"/>
              <a:sym typeface="Poppins"/>
            </a:endParaRPr>
          </a:p>
        </p:txBody>
      </p:sp>
      <p:sp>
        <p:nvSpPr>
          <p:cNvPr id="240" name="Google Shape;240;p42">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2</a:t>
            </a:r>
            <a:endParaRPr sz="700" b="1">
              <a:solidFill>
                <a:srgbClr val="397ED0"/>
              </a:solidFill>
              <a:latin typeface="Poppins"/>
              <a:ea typeface="Poppins"/>
              <a:cs typeface="Poppins"/>
              <a:sym typeface="Poppins"/>
            </a:endParaRPr>
          </a:p>
        </p:txBody>
      </p:sp>
      <p:sp>
        <p:nvSpPr>
          <p:cNvPr id="238" name="Google Shape;238;p4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7A188419-DC0B-445F-A353-75FE677339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366" y="189101"/>
            <a:ext cx="914479" cy="9144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3" name="Picture 2">
            <a:extLst>
              <a:ext uri="{FF2B5EF4-FFF2-40B4-BE49-F238E27FC236}">
                <a16:creationId xmlns:a16="http://schemas.microsoft.com/office/drawing/2014/main" id="{C86237DC-ABB2-4B62-BD07-9E0D51FCC6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91" y="166726"/>
            <a:ext cx="914479" cy="914479"/>
          </a:xfrm>
          <a:prstGeom prst="rect">
            <a:avLst/>
          </a:prstGeom>
        </p:spPr>
      </p:pic>
      <p:sp>
        <p:nvSpPr>
          <p:cNvPr id="247" name="Google Shape;247;p43"/>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249" name="Google Shape;249;p43"/>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rgbClr val="002060"/>
                </a:solidFill>
              </a:rPr>
              <a:t>Reflection:  </a:t>
            </a:r>
            <a:r>
              <a:rPr lang="en" sz="1600" b="1" dirty="0">
                <a:solidFill>
                  <a:srgbClr val="002060"/>
                </a:solidFill>
              </a:rPr>
              <a:t> </a:t>
            </a:r>
            <a:endParaRPr sz="1600" b="1" dirty="0">
              <a:solidFill>
                <a:srgbClr val="002060"/>
              </a:solidFill>
            </a:endParaRPr>
          </a:p>
        </p:txBody>
      </p:sp>
      <p:sp>
        <p:nvSpPr>
          <p:cNvPr id="246" name="Google Shape;246;p43"/>
          <p:cNvSpPr txBox="1">
            <a:spLocks noGrp="1"/>
          </p:cNvSpPr>
          <p:nvPr>
            <p:ph type="body" idx="1"/>
          </p:nvPr>
        </p:nvSpPr>
        <p:spPr>
          <a:xfrm>
            <a:off x="1143000" y="1998125"/>
            <a:ext cx="4430700" cy="2912350"/>
          </a:xfrm>
          <a:prstGeom prst="rect">
            <a:avLst/>
          </a:prstGeom>
        </p:spPr>
        <p:txBody>
          <a:bodyPr spcFirstLastPara="1" wrap="square" lIns="0" tIns="0" rIns="0" bIns="0" anchor="t" anchorCtr="0">
            <a:noAutofit/>
          </a:bodyPr>
          <a:lstStyle/>
          <a:p>
            <a:pPr indent="-342900">
              <a:lnSpc>
                <a:spcPct val="100000"/>
              </a:lnSpc>
              <a:buSzPts val="1800"/>
            </a:pPr>
            <a:r>
              <a:rPr lang="en" sz="1800" dirty="0">
                <a:solidFill>
                  <a:srgbClr val="7F8080"/>
                </a:solidFill>
              </a:rPr>
              <a:t>Consider one student in your classroom who is currently struggling with grade-level complex texts due to vocabulary. How can </a:t>
            </a:r>
            <a:r>
              <a:rPr lang="en" sz="1800" b="1" dirty="0">
                <a:solidFill>
                  <a:srgbClr val="7F8080"/>
                </a:solidFill>
              </a:rPr>
              <a:t>implicit vocabulary instruction</a:t>
            </a:r>
            <a:r>
              <a:rPr lang="en" sz="1800" dirty="0">
                <a:solidFill>
                  <a:srgbClr val="7F8080"/>
                </a:solidFill>
              </a:rPr>
              <a:t> help to ensure that this </a:t>
            </a:r>
            <a:r>
              <a:rPr lang="en" sz="1800">
                <a:solidFill>
                  <a:srgbClr val="7F8080"/>
                </a:solidFill>
              </a:rPr>
              <a:t>student has </a:t>
            </a:r>
            <a:r>
              <a:rPr lang="en" sz="1800"/>
              <a:t>access to grade-level learning</a:t>
            </a:r>
            <a:r>
              <a:rPr lang="en" sz="1800" dirty="0"/>
              <a:t> </a:t>
            </a:r>
            <a:r>
              <a:rPr lang="en" sz="1800" dirty="0">
                <a:solidFill>
                  <a:srgbClr val="7F8080"/>
                </a:solidFill>
              </a:rPr>
              <a:t> in literacy?</a:t>
            </a:r>
            <a:endParaRPr sz="1800" dirty="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is one next step you can take in your classroom tomorrow?</a:t>
            </a:r>
            <a:endParaRPr sz="1800" b="1">
              <a:solidFill>
                <a:srgbClr val="7F8080"/>
              </a:solidFill>
            </a:endParaRPr>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
        <p:nvSpPr>
          <p:cNvPr id="248" name="Google Shape;248;p43"/>
          <p:cNvSpPr txBox="1">
            <a:spLocks noGrp="1"/>
          </p:cNvSpPr>
          <p:nvPr>
            <p:ph type="subTitle" idx="2"/>
          </p:nvPr>
        </p:nvSpPr>
        <p:spPr>
          <a:xfrm>
            <a:off x="5997800" y="1267525"/>
            <a:ext cx="2286900" cy="240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a:t>For Our Next Session: </a:t>
            </a:r>
            <a:endParaRPr sz="1400"/>
          </a:p>
          <a:p>
            <a:pPr marL="457200" lvl="0" indent="-317500" algn="l" rtl="0">
              <a:lnSpc>
                <a:spcPct val="100000"/>
              </a:lnSpc>
              <a:spcBef>
                <a:spcPts val="1000"/>
              </a:spcBef>
              <a:spcAft>
                <a:spcPts val="0"/>
              </a:spcAft>
              <a:buClr>
                <a:srgbClr val="2D68C4"/>
              </a:buClr>
              <a:buSzPts val="1400"/>
              <a:buFont typeface="Poppins"/>
              <a:buChar char="●"/>
            </a:pPr>
            <a:r>
              <a:rPr lang="en" sz="1400">
                <a:solidFill>
                  <a:srgbClr val="2D68C4"/>
                </a:solidFill>
                <a:latin typeface="Poppins"/>
                <a:ea typeface="Poppins"/>
                <a:cs typeface="Poppins"/>
                <a:sym typeface="Poppins"/>
              </a:rPr>
              <a:t>Bring an upcoming lesson and text.</a:t>
            </a:r>
            <a:endParaRPr sz="1400">
              <a:solidFill>
                <a:srgbClr val="2D68C4"/>
              </a:solidFill>
              <a:latin typeface="Poppins"/>
              <a:ea typeface="Poppins"/>
              <a:cs typeface="Poppins"/>
              <a:sym typeface="Poppins"/>
            </a:endParaRPr>
          </a:p>
          <a:p>
            <a:pPr marL="457200" lvl="0" indent="0" algn="l" rtl="0">
              <a:lnSpc>
                <a:spcPct val="100000"/>
              </a:lnSpc>
              <a:spcBef>
                <a:spcPts val="0"/>
              </a:spcBef>
              <a:spcAft>
                <a:spcPts val="0"/>
              </a:spcAft>
              <a:buNone/>
            </a:pPr>
            <a:endParaRPr sz="1400">
              <a:latin typeface="Poppins"/>
              <a:ea typeface="Poppins"/>
              <a:cs typeface="Poppins"/>
              <a:sym typeface="Poppins"/>
            </a:endParaRPr>
          </a:p>
          <a:p>
            <a:pPr marL="457200" lvl="0" indent="-317500" algn="l" rtl="0">
              <a:lnSpc>
                <a:spcPct val="100000"/>
              </a:lnSpc>
              <a:spcBef>
                <a:spcPts val="0"/>
              </a:spcBef>
              <a:spcAft>
                <a:spcPts val="0"/>
              </a:spcAft>
              <a:buClr>
                <a:srgbClr val="2D68C4"/>
              </a:buClr>
              <a:buSzPts val="1400"/>
              <a:buFont typeface="Poppins"/>
              <a:buChar char="●"/>
            </a:pPr>
            <a:r>
              <a:rPr lang="en" sz="1400">
                <a:solidFill>
                  <a:srgbClr val="2D68C4"/>
                </a:solidFill>
                <a:latin typeface="Poppins"/>
                <a:ea typeface="Poppins"/>
                <a:cs typeface="Poppins"/>
                <a:sym typeface="Poppins"/>
              </a:rPr>
              <a:t>What </a:t>
            </a:r>
            <a:r>
              <a:rPr lang="en" sz="1400">
                <a:latin typeface="Poppins"/>
                <a:ea typeface="Poppins"/>
                <a:cs typeface="Poppins"/>
                <a:sym typeface="Poppins"/>
              </a:rPr>
              <a:t>T</a:t>
            </a:r>
            <a:r>
              <a:rPr lang="en" sz="1400">
                <a:solidFill>
                  <a:srgbClr val="2D68C4"/>
                </a:solidFill>
                <a:latin typeface="Poppins"/>
                <a:ea typeface="Poppins"/>
                <a:cs typeface="Poppins"/>
                <a:sym typeface="Poppins"/>
              </a:rPr>
              <a:t>ier 2 and </a:t>
            </a:r>
            <a:r>
              <a:rPr lang="en" sz="1400">
                <a:latin typeface="Poppins"/>
                <a:ea typeface="Poppins"/>
                <a:cs typeface="Poppins"/>
                <a:sym typeface="Poppins"/>
              </a:rPr>
              <a:t>T</a:t>
            </a:r>
            <a:r>
              <a:rPr lang="en" sz="1400">
                <a:solidFill>
                  <a:srgbClr val="2D68C4"/>
                </a:solidFill>
                <a:latin typeface="Poppins"/>
                <a:ea typeface="Poppins"/>
                <a:cs typeface="Poppins"/>
                <a:sym typeface="Poppins"/>
              </a:rPr>
              <a:t>ier 3 vocabulary would you prioritize for that text? Why?</a:t>
            </a:r>
            <a:endParaRPr sz="1400">
              <a:solidFill>
                <a:srgbClr val="2D68C4"/>
              </a:solidFill>
              <a:latin typeface="Poppins"/>
              <a:ea typeface="Poppins"/>
              <a:cs typeface="Poppins"/>
              <a:sym typeface="Poppins"/>
            </a:endParaRPr>
          </a:p>
          <a:p>
            <a:pPr marL="457200" lvl="0" indent="0" algn="l" rtl="0">
              <a:lnSpc>
                <a:spcPct val="100000"/>
              </a:lnSpc>
              <a:spcBef>
                <a:spcPts val="0"/>
              </a:spcBef>
              <a:spcAft>
                <a:spcPts val="0"/>
              </a:spcAft>
              <a:buNone/>
            </a:pPr>
            <a:endParaRPr sz="1400">
              <a:solidFill>
                <a:srgbClr val="2D68C4"/>
              </a:solidFill>
            </a:endParaRPr>
          </a:p>
          <a:p>
            <a:pPr marL="0" lvl="0" indent="0" algn="l" rtl="0">
              <a:spcBef>
                <a:spcPts val="0"/>
              </a:spcBef>
              <a:spcAft>
                <a:spcPts val="100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169" name="Google Shape;169;p34"/>
          <p:cNvSpPr txBox="1">
            <a:spLocks noGrp="1"/>
          </p:cNvSpPr>
          <p:nvPr>
            <p:ph type="body" idx="1"/>
          </p:nvPr>
        </p:nvSpPr>
        <p:spPr>
          <a:xfrm>
            <a:off x="857725" y="1499750"/>
            <a:ext cx="7439700" cy="31707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Clr>
                <a:srgbClr val="7F8080"/>
              </a:buClr>
              <a:buSzPts val="1800"/>
              <a:buFont typeface="Poppins"/>
              <a:buChar char="●"/>
            </a:pPr>
            <a:r>
              <a:rPr lang="en" sz="1800">
                <a:solidFill>
                  <a:srgbClr val="7F8080"/>
                </a:solidFill>
              </a:rPr>
              <a:t>Read the excerpt from</a:t>
            </a:r>
            <a:r>
              <a:rPr lang="en" sz="1800"/>
              <a:t> </a:t>
            </a:r>
            <a:r>
              <a:rPr lang="en" sz="1800" i="1"/>
              <a:t>Narrative of the Life of Frederick Douglass </a:t>
            </a:r>
            <a:r>
              <a:rPr lang="en" sz="1800"/>
              <a:t>on the Participant Handout</a:t>
            </a:r>
            <a:r>
              <a:rPr lang="en" sz="1800" i="1">
                <a:solidFill>
                  <a:srgbClr val="7F8080"/>
                </a:solidFill>
              </a:rPr>
              <a:t> </a:t>
            </a:r>
            <a:endParaRPr sz="1800" i="1">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a:solidFill>
                  <a:srgbClr val="7F8080"/>
                </a:solidFill>
              </a:rPr>
              <a:t>Identify two examples each of Tier 2 word and Tier 3 Words.</a:t>
            </a:r>
            <a:endParaRPr sz="180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a:solidFill>
                  <a:srgbClr val="7F8080"/>
                </a:solidFill>
              </a:rPr>
              <a:t>With a partner, share your examples and why you identified them as Tier 2 or 3.</a:t>
            </a:r>
            <a:endParaRPr sz="180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a:solidFill>
                  <a:srgbClr val="7F8080"/>
                </a:solidFill>
              </a:rPr>
              <a:t>With your partner, identify which of these words you would spend more or less time teaching.</a:t>
            </a:r>
            <a:endParaRPr sz="1800">
              <a:solidFill>
                <a:srgbClr val="7F8080"/>
              </a:solidFill>
            </a:endParaRPr>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170" name="Google Shape;170;p3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2</a:t>
            </a:r>
            <a:endParaRPr sz="700" b="1">
              <a:solidFill>
                <a:srgbClr val="397ED0"/>
              </a:solidFill>
              <a:latin typeface="Poppins"/>
              <a:ea typeface="Poppins"/>
              <a:cs typeface="Poppins"/>
              <a:sym typeface="Poppins"/>
            </a:endParaRPr>
          </a:p>
        </p:txBody>
      </p:sp>
      <p:sp>
        <p:nvSpPr>
          <p:cNvPr id="171" name="Google Shape;171;p3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B7B9CF99-E30C-434F-9ABF-A61DFB21E3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0" y="206721"/>
            <a:ext cx="914479" cy="9144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5"/>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76" name="Google Shape;176;p35"/>
          <p:cNvGraphicFramePr/>
          <p:nvPr>
            <p:extLst>
              <p:ext uri="{D42A27DB-BD31-4B8C-83A1-F6EECF244321}">
                <p14:modId xmlns:p14="http://schemas.microsoft.com/office/powerpoint/2010/main" val="348443861"/>
              </p:ext>
            </p:extLst>
          </p:nvPr>
        </p:nvGraphicFramePr>
        <p:xfrm>
          <a:off x="1008325" y="1047700"/>
          <a:ext cx="6992675" cy="4415005"/>
        </p:xfrm>
        <a:graphic>
          <a:graphicData uri="http://schemas.openxmlformats.org/drawingml/2006/table">
            <a:tbl>
              <a:tblPr firstRow="1">
                <a:noFill/>
                <a:tableStyleId>{7A1FF922-4F7D-44AF-8209-C3A83229898B}</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78" name="Google Shape;178;p35" descr="Arrow pointing to Session 2, Shared Learning, Implicit Vocabulary Instruction"/>
          <p:cNvSpPr/>
          <p:nvPr/>
        </p:nvSpPr>
        <p:spPr>
          <a:xfrm>
            <a:off x="467525" y="173752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EE235CF-FA45-46EF-AEA3-1087E816BF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846" y="176860"/>
            <a:ext cx="914479" cy="914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BDA838A8-985F-4CCF-B9BB-CB8F1ECFFF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376" y="189211"/>
            <a:ext cx="914479" cy="914479"/>
          </a:xfrm>
          <a:prstGeom prst="rect">
            <a:avLst/>
          </a:prstGeom>
        </p:spPr>
      </p:pic>
      <p:sp>
        <p:nvSpPr>
          <p:cNvPr id="184" name="Google Shape;184;p36"/>
          <p:cNvSpPr txBox="1">
            <a:spLocks noGrp="1"/>
          </p:cNvSpPr>
          <p:nvPr>
            <p:ph type="title"/>
          </p:nvPr>
        </p:nvSpPr>
        <p:spPr>
          <a:xfrm>
            <a:off x="1143000" y="740087"/>
            <a:ext cx="3252900" cy="118317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86" name="Google Shape;186;p36"/>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dirty="0">
                <a:solidFill>
                  <a:srgbClr val="2D68C4"/>
                </a:solidFill>
              </a:rPr>
              <a:t>01.  Explain implicit vocabulary instruction and why it matters</a:t>
            </a:r>
            <a:endParaRPr sz="1800" b="1" dirty="0">
              <a:solidFill>
                <a:srgbClr val="2D68C4"/>
              </a:solidFill>
            </a:endParaRPr>
          </a:p>
          <a:p>
            <a:pPr marL="0" lvl="0" indent="0" algn="l" rtl="0">
              <a:lnSpc>
                <a:spcPct val="115000"/>
              </a:lnSpc>
              <a:spcBef>
                <a:spcPts val="1000"/>
              </a:spcBef>
              <a:spcAft>
                <a:spcPts val="0"/>
              </a:spcAft>
              <a:buNone/>
            </a:pPr>
            <a:r>
              <a:rPr lang="en" sz="1800" b="1" dirty="0">
                <a:solidFill>
                  <a:srgbClr val="2D68C4"/>
                </a:solidFill>
              </a:rPr>
              <a:t>02. Apply and analyze implicit vocabulary instruction</a:t>
            </a:r>
            <a:endParaRPr sz="1800" b="1" dirty="0">
              <a:solidFill>
                <a:srgbClr val="2D68C4"/>
              </a:solidFill>
            </a:endParaRPr>
          </a:p>
          <a:p>
            <a:pPr marL="0" lvl="0" indent="0" algn="l" rtl="0">
              <a:lnSpc>
                <a:spcPct val="115000"/>
              </a:lnSpc>
              <a:spcBef>
                <a:spcPts val="1000"/>
              </a:spcBef>
              <a:spcAft>
                <a:spcPts val="1000"/>
              </a:spcAft>
              <a:buNone/>
            </a:pPr>
            <a:endParaRPr sz="1800" dirty="0">
              <a:solidFill>
                <a:srgbClr val="2D68C4"/>
              </a:solidFill>
              <a:latin typeface="Poppins SemiBold"/>
              <a:ea typeface="Poppins SemiBold"/>
              <a:cs typeface="Poppins SemiBold"/>
              <a:sym typeface="Poppins SemiBold"/>
            </a:endParaRPr>
          </a:p>
        </p:txBody>
      </p:sp>
      <p:sp>
        <p:nvSpPr>
          <p:cNvPr id="185" name="Google Shape;185;p36"/>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dirty="0">
                <a:latin typeface="Poppins"/>
                <a:ea typeface="Poppins"/>
                <a:cs typeface="Poppins"/>
                <a:sym typeface="Poppins"/>
              </a:rPr>
              <a:t>Agenda</a:t>
            </a:r>
            <a:endParaRPr sz="3600" b="1" dirty="0">
              <a:latin typeface="Poppins"/>
              <a:ea typeface="Poppins"/>
              <a:cs typeface="Poppins"/>
              <a:sym typeface="Poppins"/>
            </a:endParaRPr>
          </a:p>
        </p:txBody>
      </p:sp>
      <p:sp>
        <p:nvSpPr>
          <p:cNvPr id="183" name="Google Shape;183;p36"/>
          <p:cNvSpPr txBox="1">
            <a:spLocks noGrp="1"/>
          </p:cNvSpPr>
          <p:nvPr>
            <p:ph type="body" idx="1"/>
          </p:nvPr>
        </p:nvSpPr>
        <p:spPr>
          <a:xfrm>
            <a:off x="5503200" y="1904600"/>
            <a:ext cx="2497800" cy="3157594"/>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dirty="0">
                <a:solidFill>
                  <a:srgbClr val="2D68C4"/>
                </a:solidFill>
                <a:latin typeface="Poppins SemiBold"/>
                <a:ea typeface="Poppins SemiBold"/>
                <a:cs typeface="Poppins SemiBold"/>
                <a:sym typeface="Poppins SemiBold"/>
              </a:rPr>
              <a:t>01.  Opening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02.  Principles of Implicit Vocabulary Instruction</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03. Practice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04. Analyzing and Adapting a Lesson</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dirty="0">
                <a:solidFill>
                  <a:srgbClr val="2D68C4"/>
                </a:solidFill>
                <a:latin typeface="Poppins SemiBold"/>
                <a:ea typeface="Poppins SemiBold"/>
                <a:cs typeface="Poppins SemiBold"/>
                <a:sym typeface="Poppins SemiBold"/>
              </a:rPr>
              <a:t>05. Reflection </a:t>
            </a:r>
            <a:endParaRPr sz="1800" dirty="0">
              <a:solidFill>
                <a:srgbClr val="2D68C4"/>
              </a:solidFill>
              <a:latin typeface="Poppins SemiBold"/>
              <a:ea typeface="Poppins SemiBold"/>
              <a:cs typeface="Poppins SemiBold"/>
              <a:sym typeface="Poppins SemiBold"/>
            </a:endParaRPr>
          </a:p>
        </p:txBody>
      </p:sp>
      <p:sp>
        <p:nvSpPr>
          <p:cNvPr id="188" name="Google Shape;188;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94" name="Google Shape;194;p37"/>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OWN </a:t>
            </a:r>
            <a:r>
              <a:rPr lang="en" sz="2000">
                <a:solidFill>
                  <a:srgbClr val="FFFFFF"/>
                </a:solidFill>
              </a:rPr>
              <a:t>your learning</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RESPECT </a:t>
            </a:r>
            <a:r>
              <a:rPr lang="en" sz="2000">
                <a:solidFill>
                  <a:srgbClr val="FFFFFF"/>
                </a:solidFill>
              </a:rPr>
              <a:t>the learning space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CONNECT </a:t>
            </a:r>
            <a:r>
              <a:rPr lang="en" sz="2000">
                <a:solidFill>
                  <a:srgbClr val="FFFFFF"/>
                </a:solidFill>
              </a:rPr>
              <a:t>with the learning tools and each other</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PROTECT </a:t>
            </a:r>
            <a:r>
              <a:rPr lang="en" sz="2000">
                <a:solidFill>
                  <a:srgbClr val="FFFFFF"/>
                </a:solidFill>
              </a:rPr>
              <a:t>learning</a:t>
            </a:r>
            <a:r>
              <a:rPr lang="en" sz="2000" b="1">
                <a:solidFill>
                  <a:srgbClr val="FFFFFF"/>
                </a:solidFill>
              </a:rPr>
              <a:t> </a:t>
            </a:r>
            <a:r>
              <a:rPr lang="en" sz="2000">
                <a:solidFill>
                  <a:srgbClr val="FFFFFF"/>
                </a:solidFill>
              </a:rPr>
              <a:t>time and minimize disruptions</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HONOR </a:t>
            </a:r>
            <a:r>
              <a:rPr lang="en" sz="2000">
                <a:solidFill>
                  <a:srgbClr val="FFFFFF"/>
                </a:solidFill>
              </a:rPr>
              <a:t>every voice and experience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PRACTICE </a:t>
            </a:r>
            <a:r>
              <a:rPr lang="en" sz="2000">
                <a:solidFill>
                  <a:srgbClr val="FFFFFF"/>
                </a:solidFill>
              </a:rPr>
              <a:t>vulnerability and trust</a:t>
            </a:r>
            <a:endParaRPr sz="2000" b="1">
              <a:solidFill>
                <a:srgbClr val="FFFFFF"/>
              </a:solidFill>
            </a:endParaRPr>
          </a:p>
        </p:txBody>
      </p:sp>
      <p:sp>
        <p:nvSpPr>
          <p:cNvPr id="195" name="Google Shape;195;p3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2</a:t>
            </a:r>
            <a:endParaRPr sz="700" b="1">
              <a:solidFill>
                <a:srgbClr val="FFFFFF"/>
              </a:solidFill>
              <a:latin typeface="Poppins"/>
              <a:ea typeface="Poppins"/>
              <a:cs typeface="Poppins"/>
              <a:sym typeface="Poppins"/>
            </a:endParaRPr>
          </a:p>
        </p:txBody>
      </p:sp>
      <p:sp>
        <p:nvSpPr>
          <p:cNvPr id="196" name="Google Shape;196;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97" name="Google Shape;197;p37">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 name="Picture 2">
            <a:extLst>
              <a:ext uri="{FF2B5EF4-FFF2-40B4-BE49-F238E27FC236}">
                <a16:creationId xmlns:a16="http://schemas.microsoft.com/office/drawing/2014/main" id="{572CD22C-CCFB-4BB4-ABC3-25423C6D340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685" y="122460"/>
            <a:ext cx="914479" cy="9144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8"/>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Principles of Implicit Vocabulary Instruction </a:t>
            </a:r>
            <a:endParaRPr dirty="0"/>
          </a:p>
        </p:txBody>
      </p:sp>
      <p:sp>
        <p:nvSpPr>
          <p:cNvPr id="204" name="Google Shape;204;p38"/>
          <p:cNvSpPr txBox="1">
            <a:spLocks noGrp="1"/>
          </p:cNvSpPr>
          <p:nvPr>
            <p:ph type="title" idx="3"/>
          </p:nvPr>
        </p:nvSpPr>
        <p:spPr>
          <a:xfrm>
            <a:off x="852000" y="156365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dirty="0">
                <a:solidFill>
                  <a:srgbClr val="002060"/>
                </a:solidFill>
              </a:rPr>
              <a:t>“</a:t>
            </a:r>
            <a:r>
              <a:rPr lang="en" sz="1800" b="1" dirty="0">
                <a:solidFill>
                  <a:srgbClr val="002060"/>
                </a:solidFill>
              </a:rPr>
              <a:t>Advertisement” should answer: </a:t>
            </a:r>
            <a:endParaRPr sz="1800" b="1" dirty="0">
              <a:solidFill>
                <a:srgbClr val="002060"/>
              </a:solidFill>
            </a:endParaRPr>
          </a:p>
        </p:txBody>
      </p:sp>
      <p:sp>
        <p:nvSpPr>
          <p:cNvPr id="202" name="Google Shape;202;p38"/>
          <p:cNvSpPr txBox="1">
            <a:spLocks noGrp="1"/>
          </p:cNvSpPr>
          <p:nvPr>
            <p:ph type="body" idx="1"/>
          </p:nvPr>
        </p:nvSpPr>
        <p:spPr>
          <a:xfrm>
            <a:off x="852000" y="1944850"/>
            <a:ext cx="4179000" cy="1835298"/>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Clr>
                <a:srgbClr val="7F8080"/>
              </a:buClr>
              <a:buSzPts val="1600"/>
              <a:buFont typeface="Poppins"/>
              <a:buChar char="●"/>
            </a:pPr>
            <a:r>
              <a:rPr lang="en" sz="1600" dirty="0">
                <a:solidFill>
                  <a:srgbClr val="7F8080"/>
                </a:solidFill>
              </a:rPr>
              <a:t>What is implicit vocabulary </a:t>
            </a:r>
            <a:r>
              <a:rPr lang="en" sz="1600">
                <a:solidFill>
                  <a:srgbClr val="7F8080"/>
                </a:solidFill>
              </a:rPr>
              <a:t>instruction? Why does it matter?</a:t>
            </a:r>
            <a:endParaRPr lang="en-US" sz="1600" dirty="0">
              <a:solidFill>
                <a:srgbClr val="7F8080"/>
              </a:solidFill>
            </a:endParaRPr>
          </a:p>
          <a:p>
            <a:pPr marL="457200" lvl="0" indent="-330200" algn="l" rtl="0">
              <a:lnSpc>
                <a:spcPct val="100000"/>
              </a:lnSpc>
              <a:spcBef>
                <a:spcPts val="0"/>
              </a:spcBef>
              <a:spcAft>
                <a:spcPts val="0"/>
              </a:spcAft>
              <a:buClr>
                <a:srgbClr val="7F8080"/>
              </a:buClr>
              <a:buSzPts val="1600"/>
              <a:buFont typeface="Poppins"/>
              <a:buChar char="●"/>
            </a:pPr>
            <a:r>
              <a:rPr lang="en" sz="1600" dirty="0">
                <a:solidFill>
                  <a:srgbClr val="7F8080"/>
                </a:solidFill>
              </a:rPr>
              <a:t>How do we determine which words to implicitly teach? </a:t>
            </a:r>
            <a:endParaRPr sz="1600" dirty="0">
              <a:solidFill>
                <a:srgbClr val="7F8080"/>
              </a:solidFill>
            </a:endParaRPr>
          </a:p>
          <a:p>
            <a:pPr marL="457200" lvl="0" indent="-330200" algn="l" rtl="0">
              <a:lnSpc>
                <a:spcPct val="100000"/>
              </a:lnSpc>
              <a:spcBef>
                <a:spcPts val="0"/>
              </a:spcBef>
              <a:spcAft>
                <a:spcPts val="0"/>
              </a:spcAft>
              <a:buClr>
                <a:srgbClr val="7F8080"/>
              </a:buClr>
              <a:buSzPts val="1600"/>
              <a:buFont typeface="Poppins"/>
              <a:buChar char="●"/>
            </a:pPr>
            <a:r>
              <a:rPr lang="en" sz="1600" dirty="0">
                <a:solidFill>
                  <a:srgbClr val="7F8080"/>
                </a:solidFill>
              </a:rPr>
              <a:t>What are some strategies for implicit vocabulary instruction?</a:t>
            </a:r>
            <a:endParaRPr sz="1600" dirty="0">
              <a:solidFill>
                <a:srgbClr val="7F8080"/>
              </a:solidFill>
            </a:endParaRPr>
          </a:p>
          <a:p>
            <a:pPr marL="0" lvl="0" indent="0" algn="l" rtl="0">
              <a:spcBef>
                <a:spcPts val="0"/>
              </a:spcBef>
              <a:spcAft>
                <a:spcPts val="0"/>
              </a:spcAft>
              <a:buNone/>
            </a:pPr>
            <a:endParaRPr sz="1600" dirty="0">
              <a:solidFill>
                <a:srgbClr val="7F8080"/>
              </a:solidFill>
            </a:endParaRPr>
          </a:p>
          <a:p>
            <a:pPr marL="914400" lvl="1" indent="-317500" algn="l" rtl="0">
              <a:lnSpc>
                <a:spcPct val="100000"/>
              </a:lnSpc>
              <a:spcBef>
                <a:spcPts val="1000"/>
              </a:spcBef>
              <a:spcAft>
                <a:spcPts val="0"/>
              </a:spcAft>
              <a:buClr>
                <a:srgbClr val="7F8080"/>
              </a:buClr>
              <a:buSzPts val="1400"/>
              <a:buFont typeface="Poppins"/>
              <a:buChar char="○"/>
            </a:pPr>
            <a:r>
              <a:rPr lang="en" sz="1400" dirty="0">
                <a:solidFill>
                  <a:srgbClr val="7F8080"/>
                </a:solidFill>
              </a:rPr>
              <a:t>Attention grabbing tagline or title</a:t>
            </a:r>
            <a:endParaRPr sz="1400" dirty="0">
              <a:solidFill>
                <a:srgbClr val="7F8080"/>
              </a:solidFill>
            </a:endParaRPr>
          </a:p>
          <a:p>
            <a:pPr marL="914400" lvl="1" indent="-317500" algn="l" rtl="0">
              <a:lnSpc>
                <a:spcPct val="100000"/>
              </a:lnSpc>
              <a:spcBef>
                <a:spcPts val="0"/>
              </a:spcBef>
              <a:spcAft>
                <a:spcPts val="0"/>
              </a:spcAft>
              <a:buClr>
                <a:srgbClr val="7F8080"/>
              </a:buClr>
              <a:buSzPts val="1400"/>
              <a:buFont typeface="Poppins"/>
              <a:buChar char="○"/>
            </a:pPr>
            <a:r>
              <a:rPr lang="en" sz="1400" dirty="0">
                <a:solidFill>
                  <a:srgbClr val="7F8080"/>
                </a:solidFill>
              </a:rPr>
              <a:t>Metaphors</a:t>
            </a:r>
            <a:endParaRPr sz="1400" dirty="0">
              <a:solidFill>
                <a:srgbClr val="7F8080"/>
              </a:solidFill>
            </a:endParaRPr>
          </a:p>
          <a:p>
            <a:pPr marL="914400" lvl="1" indent="-317500" algn="l" rtl="0">
              <a:lnSpc>
                <a:spcPct val="100000"/>
              </a:lnSpc>
              <a:spcBef>
                <a:spcPts val="0"/>
              </a:spcBef>
              <a:spcAft>
                <a:spcPts val="0"/>
              </a:spcAft>
              <a:buClr>
                <a:srgbClr val="7F8080"/>
              </a:buClr>
              <a:buSzPts val="1400"/>
              <a:buFont typeface="Poppins"/>
              <a:buChar char="○"/>
            </a:pPr>
            <a:r>
              <a:rPr lang="en" sz="1400" dirty="0">
                <a:solidFill>
                  <a:srgbClr val="7F8080"/>
                </a:solidFill>
              </a:rPr>
              <a:t>Drawings </a:t>
            </a:r>
            <a:endParaRPr sz="1400" dirty="0">
              <a:solidFill>
                <a:srgbClr val="7F8080"/>
              </a:solidFill>
            </a:endParaRPr>
          </a:p>
          <a:p>
            <a:pPr marL="914400" lvl="1" indent="-317500" algn="l" rtl="0">
              <a:lnSpc>
                <a:spcPct val="100000"/>
              </a:lnSpc>
              <a:spcBef>
                <a:spcPts val="0"/>
              </a:spcBef>
              <a:spcAft>
                <a:spcPts val="0"/>
              </a:spcAft>
              <a:buClr>
                <a:srgbClr val="7F8080"/>
              </a:buClr>
              <a:buSzPts val="1400"/>
              <a:buFont typeface="Poppins"/>
              <a:buChar char="○"/>
            </a:pPr>
            <a:r>
              <a:rPr lang="en" sz="1400" dirty="0">
                <a:solidFill>
                  <a:srgbClr val="7F8080"/>
                </a:solidFill>
              </a:rPr>
              <a:t>Addressing a possible teacher</a:t>
            </a:r>
            <a:endParaRPr sz="1400" dirty="0">
              <a:solidFill>
                <a:srgbClr val="7F8080"/>
              </a:solidFill>
            </a:endParaRPr>
          </a:p>
        </p:txBody>
      </p:sp>
      <p:sp>
        <p:nvSpPr>
          <p:cNvPr id="206" name="Google Shape;206;p38">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2</a:t>
            </a:r>
            <a:endParaRPr sz="700" b="1">
              <a:solidFill>
                <a:srgbClr val="397ED0"/>
              </a:solidFill>
              <a:latin typeface="Poppins"/>
              <a:ea typeface="Poppins"/>
              <a:cs typeface="Poppins"/>
              <a:sym typeface="Poppins"/>
            </a:endParaRPr>
          </a:p>
        </p:txBody>
      </p:sp>
      <p:sp>
        <p:nvSpPr>
          <p:cNvPr id="207" name="Google Shape;207;p38"/>
          <p:cNvSpPr txBox="1">
            <a:spLocks noGrp="1"/>
          </p:cNvSpPr>
          <p:nvPr>
            <p:ph type="title" idx="3"/>
          </p:nvPr>
        </p:nvSpPr>
        <p:spPr>
          <a:xfrm>
            <a:off x="1028775" y="3894825"/>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rgbClr val="002060"/>
                </a:solidFill>
              </a:rPr>
              <a:t>Get creative! Consider:  </a:t>
            </a:r>
            <a:endParaRPr sz="1800" b="1" dirty="0">
              <a:solidFill>
                <a:srgbClr val="002060"/>
              </a:solidFill>
            </a:endParaRPr>
          </a:p>
        </p:txBody>
      </p:sp>
      <p:pic>
        <p:nvPicPr>
          <p:cNvPr id="208" name="Google Shape;208;p38" descr="Picture of the book Reading Reconsidered by Doug Lemov."/>
          <p:cNvPicPr preferRelativeResize="0"/>
          <p:nvPr/>
        </p:nvPicPr>
        <p:blipFill>
          <a:blip r:embed="rId3">
            <a:alphaModFix/>
          </a:blip>
          <a:stretch>
            <a:fillRect/>
          </a:stretch>
        </p:blipFill>
        <p:spPr>
          <a:xfrm>
            <a:off x="5991000" y="1557059"/>
            <a:ext cx="2139625" cy="2830875"/>
          </a:xfrm>
          <a:prstGeom prst="rect">
            <a:avLst/>
          </a:prstGeom>
          <a:noFill/>
          <a:ln>
            <a:noFill/>
          </a:ln>
        </p:spPr>
      </p:pic>
      <p:sp>
        <p:nvSpPr>
          <p:cNvPr id="205" name="Google Shape;205;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62D83AD2-96C2-4011-BB0B-6EF6D4D2BB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296" y="170960"/>
            <a:ext cx="914479" cy="9144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12"/>
        <p:cNvGrpSpPr/>
        <p:nvPr/>
      </p:nvGrpSpPr>
      <p:grpSpPr>
        <a:xfrm>
          <a:off x="0" y="0"/>
          <a:ext cx="0" cy="0"/>
          <a:chOff x="0" y="0"/>
          <a:chExt cx="0" cy="0"/>
        </a:xfrm>
      </p:grpSpPr>
      <p:sp>
        <p:nvSpPr>
          <p:cNvPr id="214" name="Google Shape;214;p39"/>
          <p:cNvSpPr txBox="1">
            <a:spLocks noGrp="1"/>
          </p:cNvSpPr>
          <p:nvPr>
            <p:ph type="title" idx="4294967295"/>
          </p:nvPr>
        </p:nvSpPr>
        <p:spPr>
          <a:xfrm>
            <a:off x="1555425" y="117850"/>
            <a:ext cx="59037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Poppins"/>
                <a:ea typeface="Poppins"/>
                <a:cs typeface="Poppins"/>
                <a:sym typeface="Poppins"/>
              </a:rPr>
              <a:t>Key Takeaways: Principles of Implicit Vocabulary Instruction</a:t>
            </a:r>
          </a:p>
        </p:txBody>
      </p:sp>
      <p:sp>
        <p:nvSpPr>
          <p:cNvPr id="215" name="Google Shape;215;p39"/>
          <p:cNvSpPr txBox="1"/>
          <p:nvPr/>
        </p:nvSpPr>
        <p:spPr>
          <a:xfrm>
            <a:off x="0" y="797075"/>
            <a:ext cx="9144000" cy="4917900"/>
          </a:xfrm>
          <a:prstGeom prst="rect">
            <a:avLst/>
          </a:prstGeom>
          <a:noFill/>
          <a:ln>
            <a:noFill/>
          </a:ln>
        </p:spPr>
        <p:txBody>
          <a:bodyPr spcFirstLastPara="1" wrap="square" lIns="91425" tIns="91425" rIns="91425" bIns="91425" anchor="ctr" anchorCtr="0">
            <a:noAutofit/>
          </a:bodyPr>
          <a:lstStyle/>
          <a:p>
            <a:pPr marL="457200" lvl="0"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Implicit vocabulary instruction occurs “in the moment”</a:t>
            </a:r>
            <a:endParaRPr sz="1700">
              <a:solidFill>
                <a:srgbClr val="FFFFFF"/>
              </a:solidFill>
              <a:latin typeface="Poppins"/>
              <a:ea typeface="Poppins"/>
              <a:cs typeface="Poppins"/>
              <a:sym typeface="Poppins"/>
            </a:endParaRPr>
          </a:p>
          <a:p>
            <a:pPr marL="457200" lvl="0" indent="-336550" algn="l" rtl="0">
              <a:spcBef>
                <a:spcPts val="100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Goal is to maximize students’ vocabulary absorption rate</a:t>
            </a:r>
            <a:endParaRPr sz="1700">
              <a:solidFill>
                <a:srgbClr val="FFFFFF"/>
              </a:solidFill>
              <a:latin typeface="Poppins"/>
              <a:ea typeface="Poppins"/>
              <a:cs typeface="Poppins"/>
              <a:sym typeface="Poppins"/>
            </a:endParaRPr>
          </a:p>
          <a:p>
            <a:pPr marL="457200" lvl="0" indent="-336550" algn="l" rtl="0">
              <a:spcBef>
                <a:spcPts val="1000"/>
              </a:spcBef>
              <a:spcAft>
                <a:spcPts val="0"/>
              </a:spcAft>
              <a:buClr>
                <a:srgbClr val="FFFFFF"/>
              </a:buClr>
              <a:buSzPts val="1700"/>
              <a:buFont typeface="Poppins"/>
              <a:buChar char="●"/>
            </a:pPr>
            <a:r>
              <a:rPr lang="en" sz="1700" b="1">
                <a:solidFill>
                  <a:srgbClr val="FFFFFF"/>
                </a:solidFill>
                <a:latin typeface="Poppins"/>
                <a:ea typeface="Poppins"/>
                <a:cs typeface="Poppins"/>
                <a:sym typeface="Poppins"/>
              </a:rPr>
              <a:t>Key is to teach quickly in order to rapidly return to the text</a:t>
            </a:r>
            <a:endParaRPr sz="1700" b="1">
              <a:solidFill>
                <a:srgbClr val="FFFFFF"/>
              </a:solidFill>
              <a:latin typeface="Poppins"/>
              <a:ea typeface="Poppins"/>
              <a:cs typeface="Poppins"/>
              <a:sym typeface="Poppins"/>
            </a:endParaRPr>
          </a:p>
          <a:p>
            <a:pPr marL="457200" lvl="0" indent="-336550" algn="l" rtl="0">
              <a:spcBef>
                <a:spcPts val="100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Prioritize academic (Tier 2) or domain-specific (Tier 3) words most likely to be encountered again in the future/are most critical for comprehension</a:t>
            </a:r>
            <a:endParaRPr sz="1700">
              <a:solidFill>
                <a:srgbClr val="FFFFFF"/>
              </a:solidFill>
              <a:latin typeface="Poppins"/>
              <a:ea typeface="Poppins"/>
              <a:cs typeface="Poppins"/>
              <a:sym typeface="Poppins"/>
            </a:endParaRPr>
          </a:p>
          <a:p>
            <a:pPr marL="457200" lvl="0" indent="-336550" algn="l" rtl="0">
              <a:spcBef>
                <a:spcPts val="100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Engage students in practice with the word across all four literacy domains: listening, speaking, reading, and writing.</a:t>
            </a:r>
            <a:endParaRPr sz="1700">
              <a:solidFill>
                <a:srgbClr val="FFFFFF"/>
              </a:solidFill>
              <a:latin typeface="Poppins"/>
              <a:ea typeface="Poppins"/>
              <a:cs typeface="Poppins"/>
              <a:sym typeface="Poppins"/>
            </a:endParaRPr>
          </a:p>
          <a:p>
            <a:pPr marL="457200" lvl="0" indent="-336550" algn="l" rtl="0">
              <a:spcBef>
                <a:spcPts val="100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Methods include:</a:t>
            </a:r>
            <a:endParaRPr sz="1700">
              <a:solidFill>
                <a:srgbClr val="FFFFFF"/>
              </a:solidFill>
              <a:latin typeface="Poppins"/>
              <a:ea typeface="Poppins"/>
              <a:cs typeface="Poppins"/>
              <a:sym typeface="Poppins"/>
            </a:endParaRPr>
          </a:p>
          <a:p>
            <a:pPr marL="914400" lvl="1" indent="-336550" algn="l" rtl="0">
              <a:spcBef>
                <a:spcPts val="100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Word categorization (“A </a:t>
            </a:r>
            <a:r>
              <a:rPr lang="en" sz="1700" i="1">
                <a:solidFill>
                  <a:srgbClr val="FFFFFF"/>
                </a:solidFill>
                <a:latin typeface="Poppins"/>
                <a:ea typeface="Poppins"/>
                <a:cs typeface="Poppins"/>
                <a:sym typeface="Poppins"/>
              </a:rPr>
              <a:t>chrysanthemum</a:t>
            </a:r>
            <a:r>
              <a:rPr lang="en" sz="1700">
                <a:solidFill>
                  <a:srgbClr val="FFFFFF"/>
                </a:solidFill>
                <a:latin typeface="Poppins"/>
                <a:ea typeface="Poppins"/>
                <a:cs typeface="Poppins"/>
                <a:sym typeface="Poppins"/>
              </a:rPr>
              <a:t> is a type of flower.”)</a:t>
            </a:r>
            <a:endParaRPr sz="1700">
              <a:solidFill>
                <a:srgbClr val="FFFFFF"/>
              </a:solidFill>
              <a:latin typeface="Poppins"/>
              <a:ea typeface="Poppins"/>
              <a:cs typeface="Poppins"/>
              <a:sym typeface="Poppins"/>
            </a:endParaRPr>
          </a:p>
          <a:p>
            <a:pPr marL="914400" lvl="1"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Margin note/drop-in definition</a:t>
            </a:r>
            <a:endParaRPr sz="1700">
              <a:solidFill>
                <a:srgbClr val="FFFFFF"/>
              </a:solidFill>
              <a:latin typeface="Poppins"/>
              <a:ea typeface="Poppins"/>
              <a:cs typeface="Poppins"/>
              <a:sym typeface="Poppins"/>
            </a:endParaRPr>
          </a:p>
          <a:p>
            <a:pPr marL="914400" lvl="1"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Picture</a:t>
            </a:r>
            <a:endParaRPr sz="1700">
              <a:solidFill>
                <a:srgbClr val="FFFFFF"/>
              </a:solidFill>
              <a:latin typeface="Poppins"/>
              <a:ea typeface="Poppins"/>
              <a:cs typeface="Poppins"/>
              <a:sym typeface="Poppins"/>
            </a:endParaRPr>
          </a:p>
          <a:p>
            <a:pPr marL="914400" lvl="1"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Define and practice using follow-up question</a:t>
            </a:r>
            <a:endParaRPr sz="1700">
              <a:solidFill>
                <a:srgbClr val="FFFFFF"/>
              </a:solidFill>
              <a:latin typeface="Poppins"/>
              <a:ea typeface="Poppins"/>
              <a:cs typeface="Poppins"/>
              <a:sym typeface="Poppins"/>
            </a:endParaRPr>
          </a:p>
          <a:p>
            <a:pPr marL="914400" lvl="1"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Use clue &amp; contrast words (“The party felt </a:t>
            </a:r>
            <a:r>
              <a:rPr lang="en" sz="1700" i="1">
                <a:solidFill>
                  <a:srgbClr val="FFFFFF"/>
                </a:solidFill>
                <a:latin typeface="Poppins"/>
                <a:ea typeface="Poppins"/>
                <a:cs typeface="Poppins"/>
                <a:sym typeface="Poppins"/>
              </a:rPr>
              <a:t>dull</a:t>
            </a:r>
            <a:r>
              <a:rPr lang="en" sz="1700">
                <a:solidFill>
                  <a:srgbClr val="FFFFFF"/>
                </a:solidFill>
                <a:latin typeface="Poppins"/>
                <a:ea typeface="Poppins"/>
                <a:cs typeface="Poppins"/>
                <a:sym typeface="Poppins"/>
              </a:rPr>
              <a:t> </a:t>
            </a:r>
            <a:r>
              <a:rPr lang="en" sz="1700" u="sng">
                <a:solidFill>
                  <a:srgbClr val="FFFFFF"/>
                </a:solidFill>
                <a:latin typeface="Poppins"/>
                <a:ea typeface="Poppins"/>
                <a:cs typeface="Poppins"/>
                <a:sym typeface="Poppins"/>
              </a:rPr>
              <a:t>instead of exciting</a:t>
            </a:r>
            <a:r>
              <a:rPr lang="en" sz="1700">
                <a:solidFill>
                  <a:srgbClr val="FFFFFF"/>
                </a:solidFill>
                <a:latin typeface="Poppins"/>
                <a:ea typeface="Poppins"/>
                <a:cs typeface="Poppins"/>
                <a:sym typeface="Poppins"/>
              </a:rPr>
              <a:t>.”)</a:t>
            </a:r>
            <a:endParaRPr sz="1700">
              <a:solidFill>
                <a:srgbClr val="FFFFFF"/>
              </a:solidFill>
              <a:latin typeface="Poppins"/>
              <a:ea typeface="Poppins"/>
              <a:cs typeface="Poppins"/>
              <a:sym typeface="Poppins"/>
            </a:endParaRPr>
          </a:p>
          <a:p>
            <a:pPr marL="914400" lvl="1" indent="-336550" algn="l" rtl="0">
              <a:spcBef>
                <a:spcPts val="0"/>
              </a:spcBef>
              <a:spcAft>
                <a:spcPts val="0"/>
              </a:spcAft>
              <a:buClr>
                <a:srgbClr val="FFFFFF"/>
              </a:buClr>
              <a:buSzPts val="1700"/>
              <a:buFont typeface="Poppins"/>
              <a:buChar char="○"/>
            </a:pPr>
            <a:r>
              <a:rPr lang="en" sz="1700">
                <a:solidFill>
                  <a:srgbClr val="FFFFFF"/>
                </a:solidFill>
                <a:latin typeface="Poppins"/>
                <a:ea typeface="Poppins"/>
                <a:cs typeface="Poppins"/>
                <a:sym typeface="Poppins"/>
              </a:rPr>
              <a:t>Etymology</a:t>
            </a:r>
            <a:endParaRPr sz="1700">
              <a:solidFill>
                <a:srgbClr val="FFFFFF"/>
              </a:solidFill>
              <a:latin typeface="Poppins"/>
              <a:ea typeface="Poppins"/>
              <a:cs typeface="Poppins"/>
              <a:sym typeface="Poppins"/>
            </a:endParaRPr>
          </a:p>
        </p:txBody>
      </p:sp>
      <p:sp>
        <p:nvSpPr>
          <p:cNvPr id="213" name="Google Shape;213;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7</a:t>
            </a:fld>
            <a:endParaRPr sz="1200" b="1" i="0" u="none" strike="noStrike" cap="none">
              <a:solidFill>
                <a:srgbClr val="40C1AC"/>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A965252C-F920-4FF6-BC0E-7A2A52656D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376" y="181716"/>
            <a:ext cx="914479" cy="914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1143000" y="808000"/>
            <a:ext cx="4794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Today’s Look Fors</a:t>
            </a:r>
            <a:endParaRPr/>
          </a:p>
        </p:txBody>
      </p:sp>
      <p:sp>
        <p:nvSpPr>
          <p:cNvPr id="221" name="Google Shape;221;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22" name="Google Shape;222;p40"/>
          <p:cNvSpPr/>
          <p:nvPr/>
        </p:nvSpPr>
        <p:spPr>
          <a:xfrm>
            <a:off x="807450" y="1725250"/>
            <a:ext cx="7529100" cy="27474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914400" lvl="0" indent="-342900" algn="l" rtl="0">
              <a:spcBef>
                <a:spcPts val="0"/>
              </a:spcBef>
              <a:spcAft>
                <a:spcPts val="0"/>
              </a:spcAft>
              <a:buClr>
                <a:schemeClr val="dk1"/>
              </a:buClr>
              <a:buSzPts val="1800"/>
              <a:buFont typeface="Poppins"/>
              <a:buChar char="❏"/>
            </a:pPr>
            <a:r>
              <a:rPr lang="en" sz="180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1800">
              <a:solidFill>
                <a:srgbClr val="212121"/>
              </a:solidFill>
              <a:latin typeface="Poppins"/>
              <a:ea typeface="Poppins"/>
              <a:cs typeface="Poppins"/>
              <a:sym typeface="Poppins"/>
            </a:endParaRPr>
          </a:p>
          <a:p>
            <a:pPr marL="914400" lvl="0" indent="-342900" algn="l" rtl="0">
              <a:spcBef>
                <a:spcPts val="0"/>
              </a:spcBef>
              <a:spcAft>
                <a:spcPts val="0"/>
              </a:spcAft>
              <a:buClr>
                <a:srgbClr val="212121"/>
              </a:buClr>
              <a:buSzPts val="1800"/>
              <a:buFont typeface="Poppins"/>
              <a:buChar char="❏"/>
            </a:pPr>
            <a:r>
              <a:rPr lang="en" sz="1800">
                <a:solidFill>
                  <a:schemeClr val="accent2"/>
                </a:solidFill>
                <a:latin typeface="Poppins"/>
                <a:ea typeface="Poppins"/>
                <a:cs typeface="Poppins"/>
                <a:sym typeface="Poppins"/>
              </a:rPr>
              <a:t>Lesson broadens students’ word knowledge through instructional strategies (e.g. text-dependent questions, drop-in definitions, glossary, etc.) that teach words that can be understood quickly during reading </a:t>
            </a:r>
            <a:endParaRPr sz="1800">
              <a:solidFill>
                <a:srgbClr val="212121"/>
              </a:solidFill>
              <a:latin typeface="Poppins"/>
              <a:ea typeface="Poppins"/>
              <a:cs typeface="Poppins"/>
              <a:sym typeface="Poppins"/>
            </a:endParaRPr>
          </a:p>
        </p:txBody>
      </p:sp>
      <p:sp>
        <p:nvSpPr>
          <p:cNvPr id="223" name="Google Shape;223;p4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2</a:t>
            </a:r>
            <a:endParaRPr sz="700" b="1">
              <a:solidFill>
                <a:srgbClr val="397ED0"/>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A57C93AF-E3C3-403A-BF7C-0D72C08D6A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396" y="174221"/>
            <a:ext cx="914479" cy="9144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41"/>
          <p:cNvSpPr txBox="1">
            <a:spLocks noGrp="1"/>
          </p:cNvSpPr>
          <p:nvPr>
            <p:ph type="title"/>
          </p:nvPr>
        </p:nvSpPr>
        <p:spPr>
          <a:xfrm>
            <a:off x="852000" y="56610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Practice</a:t>
            </a:r>
            <a:endParaRPr dirty="0"/>
          </a:p>
        </p:txBody>
      </p:sp>
      <p:sp>
        <p:nvSpPr>
          <p:cNvPr id="230" name="Google Shape;230;p41"/>
          <p:cNvSpPr txBox="1">
            <a:spLocks noGrp="1"/>
          </p:cNvSpPr>
          <p:nvPr>
            <p:ph type="title" idx="3"/>
          </p:nvPr>
        </p:nvSpPr>
        <p:spPr>
          <a:xfrm>
            <a:off x="955525" y="1244121"/>
            <a:ext cx="3006300" cy="27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200" b="1" dirty="0">
                <a:solidFill>
                  <a:srgbClr val="002060"/>
                </a:solidFill>
              </a:rPr>
              <a:t>Directions (15 min): </a:t>
            </a:r>
            <a:endParaRPr sz="1200" b="1" dirty="0">
              <a:solidFill>
                <a:srgbClr val="002060"/>
              </a:solidFill>
            </a:endParaRPr>
          </a:p>
        </p:txBody>
      </p:sp>
      <p:sp>
        <p:nvSpPr>
          <p:cNvPr id="228" name="Google Shape;228;p41"/>
          <p:cNvSpPr txBox="1">
            <a:spLocks noGrp="1"/>
          </p:cNvSpPr>
          <p:nvPr>
            <p:ph type="body" idx="1"/>
          </p:nvPr>
        </p:nvSpPr>
        <p:spPr>
          <a:xfrm>
            <a:off x="728400" y="1608174"/>
            <a:ext cx="7443600" cy="4010575"/>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Clr>
                <a:srgbClr val="7F8080"/>
              </a:buClr>
              <a:buSzPts val="1600"/>
              <a:buChar char="●"/>
            </a:pPr>
            <a:r>
              <a:rPr lang="en" sz="1400" dirty="0">
                <a:solidFill>
                  <a:srgbClr val="7F8080"/>
                </a:solidFill>
              </a:rPr>
              <a:t>Revisit (and add to, if needed) your list of </a:t>
            </a:r>
            <a:r>
              <a:rPr lang="en" sz="1400" dirty="0"/>
              <a:t>T</a:t>
            </a:r>
            <a:r>
              <a:rPr lang="en" sz="1400" dirty="0">
                <a:solidFill>
                  <a:srgbClr val="7F8080"/>
                </a:solidFill>
              </a:rPr>
              <a:t>ier 2 and </a:t>
            </a:r>
            <a:r>
              <a:rPr lang="en" sz="1400" dirty="0"/>
              <a:t>T</a:t>
            </a:r>
            <a:r>
              <a:rPr lang="en" sz="1400" dirty="0">
                <a:solidFill>
                  <a:srgbClr val="7F8080"/>
                </a:solidFill>
              </a:rPr>
              <a:t>ier 3 words</a:t>
            </a:r>
            <a:r>
              <a:rPr lang="en" sz="1400" dirty="0"/>
              <a:t> from the text excerpt. </a:t>
            </a:r>
            <a:endParaRPr sz="1400" dirty="0"/>
          </a:p>
          <a:p>
            <a:pPr marL="457200" lvl="0" indent="-330200" algn="l" rtl="0">
              <a:lnSpc>
                <a:spcPct val="100000"/>
              </a:lnSpc>
              <a:spcBef>
                <a:spcPts val="0"/>
              </a:spcBef>
              <a:spcAft>
                <a:spcPts val="0"/>
              </a:spcAft>
              <a:buClr>
                <a:srgbClr val="7F8080"/>
              </a:buClr>
              <a:buSzPts val="1600"/>
              <a:buChar char="●"/>
            </a:pPr>
            <a:r>
              <a:rPr lang="en" sz="1400" dirty="0">
                <a:solidFill>
                  <a:srgbClr val="7F8080"/>
                </a:solidFill>
              </a:rPr>
              <a:t>Select 2-3 addi</a:t>
            </a:r>
            <a:r>
              <a:rPr lang="en" sz="1400" dirty="0"/>
              <a:t>tional </a:t>
            </a:r>
            <a:r>
              <a:rPr lang="en" sz="1400" dirty="0">
                <a:solidFill>
                  <a:srgbClr val="7F8080"/>
                </a:solidFill>
              </a:rPr>
              <a:t>words to implicitly teach.</a:t>
            </a:r>
            <a:endParaRPr sz="1400"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400" dirty="0">
                <a:solidFill>
                  <a:srgbClr val="7F8080"/>
                </a:solidFill>
              </a:rPr>
              <a:t>Plan how you would implicitly teach them using your choice of the strategies below. Prepare a 2 minute skit to share your plan with the group!</a:t>
            </a:r>
            <a:endParaRPr sz="1400" dirty="0">
              <a:solidFill>
                <a:srgbClr val="7F8080"/>
              </a:solidFill>
            </a:endParaRPr>
          </a:p>
          <a:p>
            <a:pPr marL="914400" lvl="1" indent="-317500" algn="l" rtl="0">
              <a:lnSpc>
                <a:spcPct val="100000"/>
              </a:lnSpc>
              <a:spcBef>
                <a:spcPts val="0"/>
              </a:spcBef>
              <a:spcAft>
                <a:spcPts val="0"/>
              </a:spcAft>
              <a:buClr>
                <a:srgbClr val="7F8080"/>
              </a:buClr>
              <a:buSzPts val="1400"/>
              <a:buChar char="○"/>
            </a:pPr>
            <a:r>
              <a:rPr lang="en" sz="1400" b="1" dirty="0">
                <a:solidFill>
                  <a:srgbClr val="7F8080"/>
                </a:solidFill>
              </a:rPr>
              <a:t>Drop in a Definition </a:t>
            </a:r>
            <a:endParaRPr sz="1400" dirty="0">
              <a:solidFill>
                <a:srgbClr val="7F8080"/>
              </a:solidFill>
            </a:endParaRPr>
          </a:p>
          <a:p>
            <a:pPr marL="1371600" lvl="2" indent="-317500" algn="l" rtl="0">
              <a:lnSpc>
                <a:spcPct val="100000"/>
              </a:lnSpc>
              <a:spcBef>
                <a:spcPts val="0"/>
              </a:spcBef>
              <a:spcAft>
                <a:spcPts val="0"/>
              </a:spcAft>
              <a:buClr>
                <a:srgbClr val="7F8080"/>
              </a:buClr>
              <a:buSzPts val="1400"/>
              <a:buChar char="■"/>
            </a:pPr>
            <a:r>
              <a:rPr lang="en" sz="1400" dirty="0"/>
              <a:t>Encourage a margin note! </a:t>
            </a:r>
            <a:endParaRPr sz="1400" dirty="0"/>
          </a:p>
          <a:p>
            <a:pPr marL="1371600" lvl="2" indent="-317500" algn="l" rtl="0">
              <a:lnSpc>
                <a:spcPct val="100000"/>
              </a:lnSpc>
              <a:spcBef>
                <a:spcPts val="0"/>
              </a:spcBef>
              <a:spcAft>
                <a:spcPts val="0"/>
              </a:spcAft>
              <a:buClr>
                <a:srgbClr val="7F8080"/>
              </a:buClr>
              <a:buSzPts val="1400"/>
              <a:buChar char="■"/>
            </a:pPr>
            <a:r>
              <a:rPr lang="en" sz="1400" dirty="0">
                <a:solidFill>
                  <a:srgbClr val="7F8080"/>
                </a:solidFill>
              </a:rPr>
              <a:t>Could follow this up with “Call and Response”</a:t>
            </a:r>
            <a:endParaRPr sz="1400" dirty="0">
              <a:solidFill>
                <a:srgbClr val="7F8080"/>
              </a:solidFill>
            </a:endParaRPr>
          </a:p>
          <a:p>
            <a:pPr marL="914400" lvl="1" indent="-317500" algn="l" rtl="0">
              <a:lnSpc>
                <a:spcPct val="100000"/>
              </a:lnSpc>
              <a:spcBef>
                <a:spcPts val="0"/>
              </a:spcBef>
              <a:spcAft>
                <a:spcPts val="0"/>
              </a:spcAft>
              <a:buClr>
                <a:srgbClr val="7F8080"/>
              </a:buClr>
              <a:buSzPts val="1400"/>
              <a:buChar char="○"/>
            </a:pPr>
            <a:r>
              <a:rPr lang="en" sz="1400" b="1" dirty="0">
                <a:solidFill>
                  <a:srgbClr val="7F8080"/>
                </a:solidFill>
              </a:rPr>
              <a:t>Drop in a Picture </a:t>
            </a:r>
            <a:endParaRPr sz="1400" b="1" dirty="0">
              <a:solidFill>
                <a:srgbClr val="7F8080"/>
              </a:solidFill>
            </a:endParaRPr>
          </a:p>
          <a:p>
            <a:pPr marL="914400" lvl="1" indent="-317500" algn="l" rtl="0">
              <a:lnSpc>
                <a:spcPct val="100000"/>
              </a:lnSpc>
              <a:spcBef>
                <a:spcPts val="0"/>
              </a:spcBef>
              <a:spcAft>
                <a:spcPts val="0"/>
              </a:spcAft>
              <a:buClr>
                <a:srgbClr val="7F8080"/>
              </a:buClr>
              <a:buSzPts val="1400"/>
              <a:buChar char="○"/>
            </a:pPr>
            <a:r>
              <a:rPr lang="en" sz="1400" b="1" dirty="0">
                <a:solidFill>
                  <a:srgbClr val="7F8080"/>
                </a:solidFill>
              </a:rPr>
              <a:t>Glossary</a:t>
            </a:r>
            <a:endParaRPr sz="1400" b="1" dirty="0">
              <a:solidFill>
                <a:srgbClr val="7F8080"/>
              </a:solidFill>
            </a:endParaRPr>
          </a:p>
          <a:p>
            <a:pPr marL="914400" lvl="1" indent="-317500" algn="l" rtl="0">
              <a:lnSpc>
                <a:spcPct val="100000"/>
              </a:lnSpc>
              <a:spcBef>
                <a:spcPts val="0"/>
              </a:spcBef>
              <a:spcAft>
                <a:spcPts val="0"/>
              </a:spcAft>
              <a:buClr>
                <a:srgbClr val="7F8080"/>
              </a:buClr>
              <a:buSzPts val="1400"/>
              <a:buFont typeface="Calibri"/>
              <a:buChar char="○"/>
            </a:pPr>
            <a:r>
              <a:rPr lang="en" sz="1400" b="1" dirty="0">
                <a:solidFill>
                  <a:srgbClr val="7F8080"/>
                </a:solidFill>
              </a:rPr>
              <a:t>Context Clues</a:t>
            </a:r>
            <a:r>
              <a:rPr lang="en" sz="1400" dirty="0">
                <a:solidFill>
                  <a:srgbClr val="7F8080"/>
                </a:solidFill>
              </a:rPr>
              <a:t> </a:t>
            </a:r>
            <a:endParaRPr sz="1400" dirty="0">
              <a:solidFill>
                <a:srgbClr val="7F8080"/>
              </a:solidFill>
            </a:endParaRPr>
          </a:p>
          <a:p>
            <a:pPr marL="1371600" lvl="2" indent="-317500" algn="l" rtl="0">
              <a:lnSpc>
                <a:spcPct val="100000"/>
              </a:lnSpc>
              <a:spcBef>
                <a:spcPts val="0"/>
              </a:spcBef>
              <a:spcAft>
                <a:spcPts val="0"/>
              </a:spcAft>
              <a:buClr>
                <a:srgbClr val="7F8080"/>
              </a:buClr>
              <a:buSzPts val="1400"/>
              <a:buChar char="■"/>
            </a:pPr>
            <a:r>
              <a:rPr lang="en" sz="1400" dirty="0">
                <a:solidFill>
                  <a:srgbClr val="7F8080"/>
                </a:solidFill>
              </a:rPr>
              <a:t>Teacher models or asks students to define word using context clues.</a:t>
            </a:r>
            <a:endParaRPr sz="1400" dirty="0">
              <a:solidFill>
                <a:srgbClr val="7F8080"/>
              </a:solidFill>
            </a:endParaRPr>
          </a:p>
          <a:p>
            <a:pPr marL="914400" lvl="1" indent="-317500" algn="l" rtl="0">
              <a:lnSpc>
                <a:spcPct val="100000"/>
              </a:lnSpc>
              <a:spcBef>
                <a:spcPts val="0"/>
              </a:spcBef>
              <a:spcAft>
                <a:spcPts val="0"/>
              </a:spcAft>
              <a:buClr>
                <a:srgbClr val="7F8080"/>
              </a:buClr>
              <a:buSzPts val="1400"/>
              <a:buChar char="○"/>
            </a:pPr>
            <a:r>
              <a:rPr lang="en" sz="1400" b="1" dirty="0">
                <a:solidFill>
                  <a:srgbClr val="7F8080"/>
                </a:solidFill>
              </a:rPr>
              <a:t>Define and Practice</a:t>
            </a:r>
            <a:endParaRPr sz="1400" b="1" dirty="0">
              <a:solidFill>
                <a:srgbClr val="7F8080"/>
              </a:solidFill>
            </a:endParaRPr>
          </a:p>
          <a:p>
            <a:pPr marL="1371600" lvl="2" indent="-317500" algn="l" rtl="0">
              <a:lnSpc>
                <a:spcPct val="100000"/>
              </a:lnSpc>
              <a:spcBef>
                <a:spcPts val="0"/>
              </a:spcBef>
              <a:spcAft>
                <a:spcPts val="0"/>
              </a:spcAft>
              <a:buSzPts val="1400"/>
              <a:buChar char="■"/>
            </a:pPr>
            <a:r>
              <a:rPr lang="en" sz="1400" dirty="0"/>
              <a:t>Students practice using the word through responding to questions about the text</a:t>
            </a:r>
            <a:endParaRPr sz="1400" dirty="0"/>
          </a:p>
          <a:p>
            <a:pPr marL="0" lvl="0" indent="0" algn="l" rtl="0">
              <a:spcBef>
                <a:spcPts val="0"/>
              </a:spcBef>
              <a:spcAft>
                <a:spcPts val="0"/>
              </a:spcAft>
              <a:buNone/>
            </a:pPr>
            <a:endParaRPr sz="1800" dirty="0"/>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231" name="Google Shape;231;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32" name="Google Shape;232;p41">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2</a:t>
            </a:r>
            <a:endParaRPr sz="700" b="1">
              <a:solidFill>
                <a:srgbClr val="397ED0"/>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33FA397A-0522-44E5-BC87-7F78E329F3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92" y="190479"/>
            <a:ext cx="914479" cy="91447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KYED-536-1121</_dlc_DocId>
    <_dlc_DocIdUrl xmlns="3a62de7d-ba57-4f43-9dae-9623ba637be0">
      <Url>https://www.education.ky.gov/curriculum/standards/kyacadstand/_layouts/15/DocIdRedir.aspx?ID=KYED-536-1121</Url>
      <Description>KYED-536-1121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CA6D524-5A42-4B1D-95CD-93628ADA3883}">
  <ds:schemaRefs>
    <ds:schemaRef ds:uri="http://schemas.microsoft.com/sharepoint/v3/contenttype/forms"/>
  </ds:schemaRefs>
</ds:datastoreItem>
</file>

<file path=customXml/itemProps2.xml><?xml version="1.0" encoding="utf-8"?>
<ds:datastoreItem xmlns:ds="http://schemas.openxmlformats.org/officeDocument/2006/customXml" ds:itemID="{50B13676-7BA5-405B-AF50-AE2F0BDEFD39}"/>
</file>

<file path=customXml/itemProps3.xml><?xml version="1.0" encoding="utf-8"?>
<ds:datastoreItem xmlns:ds="http://schemas.openxmlformats.org/officeDocument/2006/customXml" ds:itemID="{F412450B-8E01-4FC9-A621-B7F59AABB210}">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6A7E8674-3F24-4A31-B76B-B9198F9D9AA4}"/>
</file>

<file path=docProps/app.xml><?xml version="1.0" encoding="utf-8"?>
<Properties xmlns="http://schemas.openxmlformats.org/officeDocument/2006/extended-properties" xmlns:vt="http://schemas.openxmlformats.org/officeDocument/2006/docPropsVTypes">
  <TotalTime>96</TotalTime>
  <Words>2145</Words>
  <Application>Microsoft Office PowerPoint</Application>
  <PresentationFormat>On-screen Show (16:10)</PresentationFormat>
  <Paragraphs>219</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Poppins ExtraBold</vt:lpstr>
      <vt:lpstr>Poppins</vt:lpstr>
      <vt:lpstr>Calibri</vt:lpstr>
      <vt:lpstr>Bitter</vt:lpstr>
      <vt:lpstr>Arial</vt:lpstr>
      <vt:lpstr>Poppins SemiBold</vt:lpstr>
      <vt:lpstr>Simple Light</vt:lpstr>
      <vt:lpstr>Simple Light</vt:lpstr>
      <vt:lpstr>Implicit Vocabulary Instruction </vt:lpstr>
      <vt:lpstr>Do Now</vt:lpstr>
      <vt:lpstr>Content Cycle Overview </vt:lpstr>
      <vt:lpstr>Objectives</vt:lpstr>
      <vt:lpstr>Our Norms</vt:lpstr>
      <vt:lpstr>Principles of Implicit Vocabulary Instruction </vt:lpstr>
      <vt:lpstr>Key Takeaways: Principles of Implicit Vocabulary Instruction</vt:lpstr>
      <vt:lpstr>Today’s Look Fors</vt:lpstr>
      <vt:lpstr>Practice</vt:lpstr>
      <vt:lpstr>Implicit Vocabulary Instruction Skits</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Vocabulary Instruction </dc:title>
  <cp:lastModifiedBy>Clouse, Thomas - Division of Academic Program Standards</cp:lastModifiedBy>
  <cp:revision>15</cp:revision>
  <dcterms:modified xsi:type="dcterms:W3CDTF">2026-02-11T00:31:09Z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2024-08-13T17:41:28Z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e8922bb9-d113-42a8-b78f-e2d150a13bc6</vt:lpwstr>
  </property>
  <property fmtid="{D5CDD505-2E9C-101B-9397-08002B2CF9AE}" pid="9" name="MSIP_Label_eb544694-0027-44fa-bee4-2648c0363f9d_ContentBits">
    <vt:lpwstr>0</vt:lpwstr>
  </property>
  <property fmtid="{D5CDD505-2E9C-101B-9397-08002B2CF9AE}" pid="10" name="_dlc_DocIdItemGuid">
    <vt:lpwstr>bfa7ac07-a84c-4d38-ad02-0b65b2ee6cda</vt:lpwstr>
  </property>
</Properties>
</file>