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8"/>
  </p:notesMasterIdLst>
  <p:sldIdLst>
    <p:sldId id="256" r:id="rId5"/>
    <p:sldId id="1022" r:id="rId6"/>
    <p:sldId id="377" r:id="rId7"/>
    <p:sldId id="378" r:id="rId8"/>
    <p:sldId id="367" r:id="rId9"/>
    <p:sldId id="379" r:id="rId10"/>
    <p:sldId id="275" r:id="rId11"/>
    <p:sldId id="276" r:id="rId12"/>
    <p:sldId id="277" r:id="rId13"/>
    <p:sldId id="278" r:id="rId14"/>
    <p:sldId id="279" r:id="rId15"/>
    <p:sldId id="280" r:id="rId16"/>
    <p:sldId id="102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822606-89CE-37F5-0354-C7C7B03AE384}" name="Chandler, Melissa - Division of Assessment and Accountability Support" initials="CS" userId="S::melissa.chandler@education.ky.gov::c7c40c5a-5db2-409e-9ac5-b3fa8556cae3" providerId="AD"/>
  <p188:author id="{EEAF063B-8BCB-A246-0486-9A5ACA2B8CA4}" name="Roseberry, Christen - Division of Assessment and Accountability Support" initials="RCDoAaAS" userId="S::christen.roseberry@education.ky.gov::64f073a6-c0e0-4356-b5dd-074214d6d82f" providerId="AD"/>
  <p188:author id="{2C0FC13C-748B-D961-772C-145112EE73E3}" name="Sims, Rhonda - KDE Associate Commissioner" initials="SC" userId="S::rhonda.sims@education.ky.gov::bad20b3f-b7c8-4cb3-ae2a-6808ba4166df" providerId="AD"/>
  <p188:author id="{0C431B50-E267-7ED8-372B-1A1B808F8997}" name="Jones, Helen - Division of Assessment and Accountability Support" initials="HJ" userId="S::helen.jones@education.ky.gov::b7d6fb4f-88fd-4227-920b-6a3119e5e7a1" providerId="AD"/>
  <p188:author id="{771B6458-EC8F-ACB7-5084-9D6F069BC75D}" name="Avery, Devon - Division of Assessment and Accountability Support" initials="AS" userId="S::devon.avery@education.ky.gov::3c4d04ce-6fc5-4533-8afa-2b6776a03065" providerId="AD"/>
  <p188:author id="{436EC786-CEC7-8901-61CA-4BDABF115B31}" name="Savage, Shara - Division of Assessment and Accountability Support" initials="SS" userId="S::Shara.Savage@education.ky.gov::71eadb16-699f-453e-81d8-c9ac7aaf2dd6" providerId="AD"/>
  <p188:author id="{88138196-F698-FBED-D0A7-04A9C0FF3D88}" name="Stafford, Jennifer - KDE Division Director" initials="SD" userId="S::jennifer.stafford@education.ky.gov::0151abd4-297e-443f-a77b-a8c249c015ab" providerId="AD"/>
  <p188:author id="{5792059B-712A-A66F-966D-BE8B171CB42A}" name="O'Hair, Kevin - Office of Assessment and Accountability" initials="OA" userId="S::kevin.ohair@education.ky.gov::854929ff-e20a-4d14-a6ee-38bca46af5a2" providerId="AD"/>
  <p188:author id="{E0DB3AB3-8C22-653F-571B-3E25AA2E63A2}" name="Savage, Shara - Division of Assessment and Accountability Support" initials="SS" userId="S::shara.savage@education.ky.gov::71eadb16-699f-453e-81d8-c9ac7aaf2dd6" providerId="AD"/>
  <p188:author id="{7D43B8C9-392B-C6FB-E7A9-56D9325C2AC6}" name="Jett, Lisa - Division of Assessment and Accountability Support" initials="JLDoAaAS" userId="Jett, Lisa - Division of Assessment and Accountability Support" providerId="None"/>
  <p188:author id="{5FD6BBD4-89B8-DC90-B9A0-590DE6A9A122}" name="Larkins, Jennifer - Division of Assessment and Accountability Support" initials="LJDoAaAS" userId="S::jennifer.larkins@education.ky.gov::093879bc-4454-48e7-95b0-93a7f4bf4b00" providerId="AD"/>
  <p188:author id="{1DDE88F8-27C4-C73A-F768-A150E2731EB4}" name="Mullins, Krista" initials="MK" userId="S::krista.mullins@education.ky.gov::599e8b2c-da26-429c-a2a4-0d587b3d341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very, Devon - Division of Assessment and Accountability Support" initials="AD-DoAaAS" lastIdx="51" clrIdx="0">
    <p:extLst>
      <p:ext uri="{19B8F6BF-5375-455C-9EA6-DF929625EA0E}">
        <p15:presenceInfo xmlns:p15="http://schemas.microsoft.com/office/powerpoint/2012/main" userId="S::devon.avery@education.ky.gov::3c4d04ce-6fc5-4533-8afa-2b6776a03065" providerId="AD"/>
      </p:ext>
    </p:extLst>
  </p:cmAuthor>
  <p:cmAuthor id="2" name="Stafford, Jennifer - KDE Division Director" initials="SJ-KDD" lastIdx="3" clrIdx="1">
    <p:extLst>
      <p:ext uri="{19B8F6BF-5375-455C-9EA6-DF929625EA0E}">
        <p15:presenceInfo xmlns:p15="http://schemas.microsoft.com/office/powerpoint/2012/main" userId="S::jennifer.stafford@education.ky.gov::0151abd4-297e-443f-a77b-a8c249c015a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DEDF"/>
    <a:srgbClr val="057780"/>
    <a:srgbClr val="A7CBCD"/>
    <a:srgbClr val="102649"/>
    <a:srgbClr val="6AC398"/>
    <a:srgbClr val="83B2BE"/>
    <a:srgbClr val="7AE6E1"/>
    <a:srgbClr val="C0F6E4"/>
    <a:srgbClr val="D1FFFF"/>
    <a:srgbClr val="0077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040BFE-95CD-79FC-6449-0099D4EAF0A9}" v="1" dt="2025-07-31T15:59:54.126"/>
    <p1510:client id="{94B4092A-BC2F-A33D-C758-F18C5384A6B5}" v="2" dt="2025-07-30T19:52:43.0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680" autoAdjust="0"/>
  </p:normalViewPr>
  <p:slideViewPr>
    <p:cSldViewPr snapToGrid="0">
      <p:cViewPr varScale="1">
        <p:scale>
          <a:sx n="80" d="100"/>
          <a:sy n="80" d="100"/>
        </p:scale>
        <p:origin x="1758" y="9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 Id="rId27" Type="http://schemas.openxmlformats.org/officeDocument/2006/relationships/customXml" Target="../customXml/item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llins, Krista - Division of Assessment and Accountability Support" userId="S::krista.mullins@education.ky.gov::599e8b2c-da26-429c-a2a4-0d587b3d3416" providerId="AD" clId="Web-{7BEECD26-A8CB-DC2B-87D9-5F73F6046139}"/>
    <pc:docChg chg="delSld">
      <pc:chgData name="Mullins, Krista - Division of Assessment and Accountability Support" userId="S::krista.mullins@education.ky.gov::599e8b2c-da26-429c-a2a4-0d587b3d3416" providerId="AD" clId="Web-{7BEECD26-A8CB-DC2B-87D9-5F73F6046139}" dt="2025-07-21T12:11:18.040" v="22"/>
      <pc:docMkLst>
        <pc:docMk/>
      </pc:docMkLst>
      <pc:sldChg chg="del">
        <pc:chgData name="Mullins, Krista - Division of Assessment and Accountability Support" userId="S::krista.mullins@education.ky.gov::599e8b2c-da26-429c-a2a4-0d587b3d3416" providerId="AD" clId="Web-{7BEECD26-A8CB-DC2B-87D9-5F73F6046139}" dt="2025-07-21T12:11:18.009" v="1"/>
        <pc:sldMkLst>
          <pc:docMk/>
          <pc:sldMk cId="2612156673" sldId="283"/>
        </pc:sldMkLst>
      </pc:sldChg>
      <pc:sldChg chg="del">
        <pc:chgData name="Mullins, Krista - Division of Assessment and Accountability Support" userId="S::krista.mullins@education.ky.gov::599e8b2c-da26-429c-a2a4-0d587b3d3416" providerId="AD" clId="Web-{7BEECD26-A8CB-DC2B-87D9-5F73F6046139}" dt="2025-07-21T12:11:18.040" v="21"/>
        <pc:sldMkLst>
          <pc:docMk/>
          <pc:sldMk cId="3348022959" sldId="285"/>
        </pc:sldMkLst>
      </pc:sldChg>
      <pc:sldChg chg="del">
        <pc:chgData name="Mullins, Krista - Division of Assessment and Accountability Support" userId="S::krista.mullins@education.ky.gov::599e8b2c-da26-429c-a2a4-0d587b3d3416" providerId="AD" clId="Web-{7BEECD26-A8CB-DC2B-87D9-5F73F6046139}" dt="2025-07-21T12:11:18.040" v="19"/>
        <pc:sldMkLst>
          <pc:docMk/>
          <pc:sldMk cId="234480860" sldId="288"/>
        </pc:sldMkLst>
      </pc:sldChg>
      <pc:sldChg chg="del">
        <pc:chgData name="Mullins, Krista - Division of Assessment and Accountability Support" userId="S::krista.mullins@education.ky.gov::599e8b2c-da26-429c-a2a4-0d587b3d3416" providerId="AD" clId="Web-{7BEECD26-A8CB-DC2B-87D9-5F73F6046139}" dt="2025-07-21T12:11:18.040" v="18"/>
        <pc:sldMkLst>
          <pc:docMk/>
          <pc:sldMk cId="136207483" sldId="289"/>
        </pc:sldMkLst>
      </pc:sldChg>
      <pc:sldChg chg="del">
        <pc:chgData name="Mullins, Krista - Division of Assessment and Accountability Support" userId="S::krista.mullins@education.ky.gov::599e8b2c-da26-429c-a2a4-0d587b3d3416" providerId="AD" clId="Web-{7BEECD26-A8CB-DC2B-87D9-5F73F6046139}" dt="2025-07-21T12:11:18.040" v="16"/>
        <pc:sldMkLst>
          <pc:docMk/>
          <pc:sldMk cId="3101873491" sldId="292"/>
        </pc:sldMkLst>
      </pc:sldChg>
      <pc:sldChg chg="del">
        <pc:chgData name="Mullins, Krista - Division of Assessment and Accountability Support" userId="S::krista.mullins@education.ky.gov::599e8b2c-da26-429c-a2a4-0d587b3d3416" providerId="AD" clId="Web-{7BEECD26-A8CB-DC2B-87D9-5F73F6046139}" dt="2025-07-21T12:11:18.024" v="11"/>
        <pc:sldMkLst>
          <pc:docMk/>
          <pc:sldMk cId="4108913971" sldId="294"/>
        </pc:sldMkLst>
      </pc:sldChg>
      <pc:sldChg chg="del">
        <pc:chgData name="Mullins, Krista - Division of Assessment and Accountability Support" userId="S::krista.mullins@education.ky.gov::599e8b2c-da26-429c-a2a4-0d587b3d3416" providerId="AD" clId="Web-{7BEECD26-A8CB-DC2B-87D9-5F73F6046139}" dt="2025-07-21T12:11:18.024" v="14"/>
        <pc:sldMkLst>
          <pc:docMk/>
          <pc:sldMk cId="3818554510" sldId="295"/>
        </pc:sldMkLst>
      </pc:sldChg>
      <pc:sldChg chg="del">
        <pc:chgData name="Mullins, Krista - Division of Assessment and Accountability Support" userId="S::krista.mullins@education.ky.gov::599e8b2c-da26-429c-a2a4-0d587b3d3416" providerId="AD" clId="Web-{7BEECD26-A8CB-DC2B-87D9-5F73F6046139}" dt="2025-07-21T12:11:18.009" v="3"/>
        <pc:sldMkLst>
          <pc:docMk/>
          <pc:sldMk cId="2202567429" sldId="297"/>
        </pc:sldMkLst>
      </pc:sldChg>
      <pc:sldChg chg="del">
        <pc:chgData name="Mullins, Krista - Division of Assessment and Accountability Support" userId="S::krista.mullins@education.ky.gov::599e8b2c-da26-429c-a2a4-0d587b3d3416" providerId="AD" clId="Web-{7BEECD26-A8CB-DC2B-87D9-5F73F6046139}" dt="2025-07-21T12:11:18.024" v="9"/>
        <pc:sldMkLst>
          <pc:docMk/>
          <pc:sldMk cId="1917764453" sldId="300"/>
        </pc:sldMkLst>
      </pc:sldChg>
      <pc:sldChg chg="del">
        <pc:chgData name="Mullins, Krista - Division of Assessment and Accountability Support" userId="S::krista.mullins@education.ky.gov::599e8b2c-da26-429c-a2a4-0d587b3d3416" providerId="AD" clId="Web-{7BEECD26-A8CB-DC2B-87D9-5F73F6046139}" dt="2025-07-21T12:11:18.009" v="0"/>
        <pc:sldMkLst>
          <pc:docMk/>
          <pc:sldMk cId="2064220523" sldId="364"/>
        </pc:sldMkLst>
      </pc:sldChg>
      <pc:sldChg chg="del">
        <pc:chgData name="Mullins, Krista - Division of Assessment and Accountability Support" userId="S::krista.mullins@education.ky.gov::599e8b2c-da26-429c-a2a4-0d587b3d3416" providerId="AD" clId="Web-{7BEECD26-A8CB-DC2B-87D9-5F73F6046139}" dt="2025-07-21T12:11:18.040" v="22"/>
        <pc:sldMkLst>
          <pc:docMk/>
          <pc:sldMk cId="2782166062" sldId="380"/>
        </pc:sldMkLst>
      </pc:sldChg>
      <pc:sldChg chg="del">
        <pc:chgData name="Mullins, Krista - Division of Assessment and Accountability Support" userId="S::krista.mullins@education.ky.gov::599e8b2c-da26-429c-a2a4-0d587b3d3416" providerId="AD" clId="Web-{7BEECD26-A8CB-DC2B-87D9-5F73F6046139}" dt="2025-07-21T12:11:18.040" v="20"/>
        <pc:sldMkLst>
          <pc:docMk/>
          <pc:sldMk cId="571779757" sldId="381"/>
        </pc:sldMkLst>
      </pc:sldChg>
      <pc:sldChg chg="del">
        <pc:chgData name="Mullins, Krista - Division of Assessment and Accountability Support" userId="S::krista.mullins@education.ky.gov::599e8b2c-da26-429c-a2a4-0d587b3d3416" providerId="AD" clId="Web-{7BEECD26-A8CB-DC2B-87D9-5F73F6046139}" dt="2025-07-21T12:11:18.040" v="17"/>
        <pc:sldMkLst>
          <pc:docMk/>
          <pc:sldMk cId="1555527372" sldId="382"/>
        </pc:sldMkLst>
      </pc:sldChg>
      <pc:sldChg chg="del">
        <pc:chgData name="Mullins, Krista - Division of Assessment and Accountability Support" userId="S::krista.mullins@education.ky.gov::599e8b2c-da26-429c-a2a4-0d587b3d3416" providerId="AD" clId="Web-{7BEECD26-A8CB-DC2B-87D9-5F73F6046139}" dt="2025-07-21T12:11:18.040" v="15"/>
        <pc:sldMkLst>
          <pc:docMk/>
          <pc:sldMk cId="2277749156" sldId="383"/>
        </pc:sldMkLst>
      </pc:sldChg>
      <pc:sldChg chg="del">
        <pc:chgData name="Mullins, Krista - Division of Assessment and Accountability Support" userId="S::krista.mullins@education.ky.gov::599e8b2c-da26-429c-a2a4-0d587b3d3416" providerId="AD" clId="Web-{7BEECD26-A8CB-DC2B-87D9-5F73F6046139}" dt="2025-07-21T12:11:18.024" v="13"/>
        <pc:sldMkLst>
          <pc:docMk/>
          <pc:sldMk cId="3628373693" sldId="384"/>
        </pc:sldMkLst>
      </pc:sldChg>
      <pc:sldChg chg="del">
        <pc:chgData name="Mullins, Krista - Division of Assessment and Accountability Support" userId="S::krista.mullins@education.ky.gov::599e8b2c-da26-429c-a2a4-0d587b3d3416" providerId="AD" clId="Web-{7BEECD26-A8CB-DC2B-87D9-5F73F6046139}" dt="2025-07-21T12:11:18.024" v="10"/>
        <pc:sldMkLst>
          <pc:docMk/>
          <pc:sldMk cId="3995354905" sldId="385"/>
        </pc:sldMkLst>
      </pc:sldChg>
      <pc:sldChg chg="del">
        <pc:chgData name="Mullins, Krista - Division of Assessment and Accountability Support" userId="S::krista.mullins@education.ky.gov::599e8b2c-da26-429c-a2a4-0d587b3d3416" providerId="AD" clId="Web-{7BEECD26-A8CB-DC2B-87D9-5F73F6046139}" dt="2025-07-21T12:11:18.024" v="5"/>
        <pc:sldMkLst>
          <pc:docMk/>
          <pc:sldMk cId="3818258449" sldId="386"/>
        </pc:sldMkLst>
      </pc:sldChg>
      <pc:sldChg chg="del">
        <pc:chgData name="Mullins, Krista - Division of Assessment and Accountability Support" userId="S::krista.mullins@education.ky.gov::599e8b2c-da26-429c-a2a4-0d587b3d3416" providerId="AD" clId="Web-{7BEECD26-A8CB-DC2B-87D9-5F73F6046139}" dt="2025-07-21T12:11:18.024" v="4"/>
        <pc:sldMkLst>
          <pc:docMk/>
          <pc:sldMk cId="3116957422" sldId="387"/>
        </pc:sldMkLst>
      </pc:sldChg>
      <pc:sldChg chg="del">
        <pc:chgData name="Mullins, Krista - Division of Assessment and Accountability Support" userId="S::krista.mullins@education.ky.gov::599e8b2c-da26-429c-a2a4-0d587b3d3416" providerId="AD" clId="Web-{7BEECD26-A8CB-DC2B-87D9-5F73F6046139}" dt="2025-07-21T12:11:18.024" v="8"/>
        <pc:sldMkLst>
          <pc:docMk/>
          <pc:sldMk cId="1454982492" sldId="388"/>
        </pc:sldMkLst>
      </pc:sldChg>
      <pc:sldChg chg="del">
        <pc:chgData name="Mullins, Krista - Division of Assessment and Accountability Support" userId="S::krista.mullins@education.ky.gov::599e8b2c-da26-429c-a2a4-0d587b3d3416" providerId="AD" clId="Web-{7BEECD26-A8CB-DC2B-87D9-5F73F6046139}" dt="2025-07-21T12:11:18.024" v="7"/>
        <pc:sldMkLst>
          <pc:docMk/>
          <pc:sldMk cId="564152388" sldId="389"/>
        </pc:sldMkLst>
      </pc:sldChg>
      <pc:sldChg chg="del">
        <pc:chgData name="Mullins, Krista - Division of Assessment and Accountability Support" userId="S::krista.mullins@education.ky.gov::599e8b2c-da26-429c-a2a4-0d587b3d3416" providerId="AD" clId="Web-{7BEECD26-A8CB-DC2B-87D9-5F73F6046139}" dt="2025-07-21T12:11:18.024" v="12"/>
        <pc:sldMkLst>
          <pc:docMk/>
          <pc:sldMk cId="2419338142" sldId="390"/>
        </pc:sldMkLst>
      </pc:sldChg>
      <pc:sldChg chg="del">
        <pc:chgData name="Mullins, Krista - Division of Assessment and Accountability Support" userId="S::krista.mullins@education.ky.gov::599e8b2c-da26-429c-a2a4-0d587b3d3416" providerId="AD" clId="Web-{7BEECD26-A8CB-DC2B-87D9-5F73F6046139}" dt="2025-07-21T12:11:18.024" v="6"/>
        <pc:sldMkLst>
          <pc:docMk/>
          <pc:sldMk cId="3319157778" sldId="391"/>
        </pc:sldMkLst>
      </pc:sldChg>
      <pc:sldChg chg="del">
        <pc:chgData name="Mullins, Krista - Division of Assessment and Accountability Support" userId="S::krista.mullins@education.ky.gov::599e8b2c-da26-429c-a2a4-0d587b3d3416" providerId="AD" clId="Web-{7BEECD26-A8CB-DC2B-87D9-5F73F6046139}" dt="2025-07-21T12:11:18.009" v="2"/>
        <pc:sldMkLst>
          <pc:docMk/>
          <pc:sldMk cId="1024799714" sldId="392"/>
        </pc:sldMkLst>
      </pc:sldChg>
    </pc:docChg>
  </pc:docChgLst>
  <pc:docChgLst>
    <pc:chgData name="Avery, Devon - Division of Assessment and Accountability Support" userId="ea78a75c-c17e-4901-bc17-b64bcd9c9f6d" providerId="ADAL" clId="{7F434ADA-8259-4D46-9DE1-EC70E88B69EF}"/>
    <pc:docChg chg="addSld delSld modSld">
      <pc:chgData name="Avery, Devon - Division of Assessment and Accountability Support" userId="ea78a75c-c17e-4901-bc17-b64bcd9c9f6d" providerId="ADAL" clId="{7F434ADA-8259-4D46-9DE1-EC70E88B69EF}" dt="2025-07-10T16:14:44.194" v="356" actId="20577"/>
      <pc:docMkLst>
        <pc:docMk/>
      </pc:docMkLst>
      <pc:sldChg chg="del">
        <pc:chgData name="Avery, Devon - Division of Assessment and Accountability Support" userId="ea78a75c-c17e-4901-bc17-b64bcd9c9f6d" providerId="ADAL" clId="{7F434ADA-8259-4D46-9DE1-EC70E88B69EF}" dt="2025-07-10T16:12:32.640" v="8" actId="47"/>
        <pc:sldMkLst>
          <pc:docMk/>
          <pc:sldMk cId="1840474911" sldId="260"/>
        </pc:sldMkLst>
      </pc:sldChg>
      <pc:sldChg chg="del">
        <pc:chgData name="Avery, Devon - Division of Assessment and Accountability Support" userId="ea78a75c-c17e-4901-bc17-b64bcd9c9f6d" providerId="ADAL" clId="{7F434ADA-8259-4D46-9DE1-EC70E88B69EF}" dt="2025-07-10T16:12:33.699" v="12" actId="47"/>
        <pc:sldMkLst>
          <pc:docMk/>
          <pc:sldMk cId="378847968" sldId="264"/>
        </pc:sldMkLst>
      </pc:sldChg>
      <pc:sldChg chg="del">
        <pc:chgData name="Avery, Devon - Division of Assessment and Accountability Support" userId="ea78a75c-c17e-4901-bc17-b64bcd9c9f6d" providerId="ADAL" clId="{7F434ADA-8259-4D46-9DE1-EC70E88B69EF}" dt="2025-07-10T16:12:35.172" v="16" actId="47"/>
        <pc:sldMkLst>
          <pc:docMk/>
          <pc:sldMk cId="2449332411" sldId="265"/>
        </pc:sldMkLst>
      </pc:sldChg>
      <pc:sldChg chg="del">
        <pc:chgData name="Avery, Devon - Division of Assessment and Accountability Support" userId="ea78a75c-c17e-4901-bc17-b64bcd9c9f6d" providerId="ADAL" clId="{7F434ADA-8259-4D46-9DE1-EC70E88B69EF}" dt="2025-07-10T16:12:36.359" v="17" actId="47"/>
        <pc:sldMkLst>
          <pc:docMk/>
          <pc:sldMk cId="342678703" sldId="266"/>
        </pc:sldMkLst>
      </pc:sldChg>
      <pc:sldChg chg="del">
        <pc:chgData name="Avery, Devon - Division of Assessment and Accountability Support" userId="ea78a75c-c17e-4901-bc17-b64bcd9c9f6d" providerId="ADAL" clId="{7F434ADA-8259-4D46-9DE1-EC70E88B69EF}" dt="2025-07-10T16:12:31.804" v="7" actId="47"/>
        <pc:sldMkLst>
          <pc:docMk/>
          <pc:sldMk cId="656119500" sldId="369"/>
        </pc:sldMkLst>
      </pc:sldChg>
      <pc:sldChg chg="del">
        <pc:chgData name="Avery, Devon - Division of Assessment and Accountability Support" userId="ea78a75c-c17e-4901-bc17-b64bcd9c9f6d" providerId="ADAL" clId="{7F434ADA-8259-4D46-9DE1-EC70E88B69EF}" dt="2025-07-10T16:12:32.859" v="9" actId="47"/>
        <pc:sldMkLst>
          <pc:docMk/>
          <pc:sldMk cId="612955391" sldId="370"/>
        </pc:sldMkLst>
      </pc:sldChg>
      <pc:sldChg chg="del">
        <pc:chgData name="Avery, Devon - Division of Assessment and Accountability Support" userId="ea78a75c-c17e-4901-bc17-b64bcd9c9f6d" providerId="ADAL" clId="{7F434ADA-8259-4D46-9DE1-EC70E88B69EF}" dt="2025-07-10T16:12:34.466" v="14" actId="47"/>
        <pc:sldMkLst>
          <pc:docMk/>
          <pc:sldMk cId="1099746771" sldId="371"/>
        </pc:sldMkLst>
      </pc:sldChg>
      <pc:sldChg chg="del">
        <pc:chgData name="Avery, Devon - Division of Assessment and Accountability Support" userId="ea78a75c-c17e-4901-bc17-b64bcd9c9f6d" providerId="ADAL" clId="{7F434ADA-8259-4D46-9DE1-EC70E88B69EF}" dt="2025-07-10T16:12:33.077" v="10" actId="47"/>
        <pc:sldMkLst>
          <pc:docMk/>
          <pc:sldMk cId="3832520190" sldId="372"/>
        </pc:sldMkLst>
      </pc:sldChg>
      <pc:sldChg chg="del">
        <pc:chgData name="Avery, Devon - Division of Assessment and Accountability Support" userId="ea78a75c-c17e-4901-bc17-b64bcd9c9f6d" providerId="ADAL" clId="{7F434ADA-8259-4D46-9DE1-EC70E88B69EF}" dt="2025-07-10T16:12:33.296" v="11" actId="47"/>
        <pc:sldMkLst>
          <pc:docMk/>
          <pc:sldMk cId="2734630345" sldId="373"/>
        </pc:sldMkLst>
      </pc:sldChg>
      <pc:sldChg chg="del">
        <pc:chgData name="Avery, Devon - Division of Assessment and Accountability Support" userId="ea78a75c-c17e-4901-bc17-b64bcd9c9f6d" providerId="ADAL" clId="{7F434ADA-8259-4D46-9DE1-EC70E88B69EF}" dt="2025-07-10T16:12:34.098" v="13" actId="47"/>
        <pc:sldMkLst>
          <pc:docMk/>
          <pc:sldMk cId="3487835595" sldId="374"/>
        </pc:sldMkLst>
      </pc:sldChg>
      <pc:sldChg chg="del">
        <pc:chgData name="Avery, Devon - Division of Assessment and Accountability Support" userId="ea78a75c-c17e-4901-bc17-b64bcd9c9f6d" providerId="ADAL" clId="{7F434ADA-8259-4D46-9DE1-EC70E88B69EF}" dt="2025-07-10T16:12:34.655" v="15" actId="47"/>
        <pc:sldMkLst>
          <pc:docMk/>
          <pc:sldMk cId="811195388" sldId="375"/>
        </pc:sldMkLst>
      </pc:sldChg>
      <pc:sldChg chg="del">
        <pc:chgData name="Avery, Devon - Division of Assessment and Accountability Support" userId="ea78a75c-c17e-4901-bc17-b64bcd9c9f6d" providerId="ADAL" clId="{7F434ADA-8259-4D46-9DE1-EC70E88B69EF}" dt="2025-07-10T16:12:30.976" v="6" actId="47"/>
        <pc:sldMkLst>
          <pc:docMk/>
          <pc:sldMk cId="4276090994" sldId="393"/>
        </pc:sldMkLst>
      </pc:sldChg>
      <pc:sldChg chg="modSp mod modNotesTx">
        <pc:chgData name="Avery, Devon - Division of Assessment and Accountability Support" userId="ea78a75c-c17e-4901-bc17-b64bcd9c9f6d" providerId="ADAL" clId="{7F434ADA-8259-4D46-9DE1-EC70E88B69EF}" dt="2025-07-10T16:14:44.194" v="356" actId="20577"/>
        <pc:sldMkLst>
          <pc:docMk/>
          <pc:sldMk cId="478490726" sldId="1022"/>
        </pc:sldMkLst>
        <pc:spChg chg="mod">
          <ac:chgData name="Avery, Devon - Division of Assessment and Accountability Support" userId="ea78a75c-c17e-4901-bc17-b64bcd9c9f6d" providerId="ADAL" clId="{7F434ADA-8259-4D46-9DE1-EC70E88B69EF}" dt="2025-07-10T16:12:24.613" v="1" actId="20577"/>
          <ac:spMkLst>
            <pc:docMk/>
            <pc:sldMk cId="478490726" sldId="1022"/>
            <ac:spMk id="2" creationId="{4A54720F-4E21-922D-F092-F84342081FE6}"/>
          </ac:spMkLst>
        </pc:spChg>
        <pc:spChg chg="mod">
          <ac:chgData name="Avery, Devon - Division of Assessment and Accountability Support" userId="ea78a75c-c17e-4901-bc17-b64bcd9c9f6d" providerId="ADAL" clId="{7F434ADA-8259-4D46-9DE1-EC70E88B69EF}" dt="2025-07-10T16:14:05.680" v="132" actId="20577"/>
          <ac:spMkLst>
            <pc:docMk/>
            <pc:sldMk cId="478490726" sldId="1022"/>
            <ac:spMk id="6" creationId="{3DCC6E94-F52F-883C-E0B7-26EE1B5474DF}"/>
          </ac:spMkLst>
        </pc:spChg>
      </pc:sldChg>
      <pc:sldChg chg="add modNotesTx">
        <pc:chgData name="Avery, Devon - Division of Assessment and Accountability Support" userId="ea78a75c-c17e-4901-bc17-b64bcd9c9f6d" providerId="ADAL" clId="{7F434ADA-8259-4D46-9DE1-EC70E88B69EF}" dt="2025-07-10T16:13:14.039" v="42" actId="20577"/>
        <pc:sldMkLst>
          <pc:docMk/>
          <pc:sldMk cId="1380930331" sldId="1023"/>
        </pc:sldMkLst>
      </pc:sldChg>
      <pc:sldChg chg="del">
        <pc:chgData name="Avery, Devon - Division of Assessment and Accountability Support" userId="ea78a75c-c17e-4901-bc17-b64bcd9c9f6d" providerId="ADAL" clId="{7F434ADA-8259-4D46-9DE1-EC70E88B69EF}" dt="2025-07-10T16:12:38.892" v="18" actId="47"/>
        <pc:sldMkLst>
          <pc:docMk/>
          <pc:sldMk cId="2091131971" sldId="1023"/>
        </pc:sldMkLst>
      </pc:sldChg>
    </pc:docChg>
  </pc:docChgLst>
  <pc:docChgLst>
    <pc:chgData name="Avery, Devon - Division of Assessment and Accountability Support" userId="S::devon.avery@education.ky.gov::ea78a75c-c17e-4901-bc17-b64bcd9c9f6d" providerId="AD" clId="Web-{69040BFE-95CD-79FC-6449-0099D4EAF0A9}"/>
    <pc:docChg chg="modSld">
      <pc:chgData name="Avery, Devon - Division of Assessment and Accountability Support" userId="S::devon.avery@education.ky.gov::ea78a75c-c17e-4901-bc17-b64bcd9c9f6d" providerId="AD" clId="Web-{69040BFE-95CD-79FC-6449-0099D4EAF0A9}" dt="2025-07-31T15:59:51.032" v="24"/>
      <pc:docMkLst>
        <pc:docMk/>
      </pc:docMkLst>
      <pc:sldChg chg="modNotes">
        <pc:chgData name="Avery, Devon - Division of Assessment and Accountability Support" userId="S::devon.avery@education.ky.gov::ea78a75c-c17e-4901-bc17-b64bcd9c9f6d" providerId="AD" clId="Web-{69040BFE-95CD-79FC-6449-0099D4EAF0A9}" dt="2025-07-31T15:59:51.032" v="24"/>
        <pc:sldMkLst>
          <pc:docMk/>
          <pc:sldMk cId="1380930331" sldId="1023"/>
        </pc:sldMkLst>
      </pc:sldChg>
    </pc:docChg>
  </pc:docChgLst>
  <pc:docChgLst>
    <pc:chgData name="Mullins, Krista - Division of Assessment and Accountability Support" userId="S::krista.mullins@education.ky.gov::599e8b2c-da26-429c-a2a4-0d587b3d3416" providerId="AD" clId="Web-{24398519-3E3D-E784-A74B-D414105F75B3}"/>
    <pc:docChg chg="modSld">
      <pc:chgData name="Mullins, Krista - Division of Assessment and Accountability Support" userId="S::krista.mullins@education.ky.gov::599e8b2c-da26-429c-a2a4-0d587b3d3416" providerId="AD" clId="Web-{24398519-3E3D-E784-A74B-D414105F75B3}" dt="2025-07-21T12:15:10.734" v="2"/>
      <pc:docMkLst>
        <pc:docMk/>
      </pc:docMkLst>
      <pc:sldChg chg="modNotes">
        <pc:chgData name="Mullins, Krista - Division of Assessment and Accountability Support" userId="S::krista.mullins@education.ky.gov::599e8b2c-da26-429c-a2a4-0d587b3d3416" providerId="AD" clId="Web-{24398519-3E3D-E784-A74B-D414105F75B3}" dt="2025-07-21T12:15:10.734" v="2"/>
        <pc:sldMkLst>
          <pc:docMk/>
          <pc:sldMk cId="301902911" sldId="256"/>
        </pc:sldMkLst>
      </pc:sldChg>
    </pc:docChg>
  </pc:docChgLst>
  <pc:docChgLst>
    <pc:chgData name="Mullins, Krista - Division of Assessment and Accountability Support" userId="599e8b2c-da26-429c-a2a4-0d587b3d3416" providerId="ADAL" clId="{FA4956A3-B718-4091-A5C1-1FE2D8952092}"/>
    <pc:docChg chg="custSel modSld">
      <pc:chgData name="Mullins, Krista - Division of Assessment and Accountability Support" userId="599e8b2c-da26-429c-a2a4-0d587b3d3416" providerId="ADAL" clId="{FA4956A3-B718-4091-A5C1-1FE2D8952092}" dt="2025-07-21T21:00:35.723" v="0" actId="478"/>
      <pc:docMkLst>
        <pc:docMk/>
      </pc:docMkLst>
      <pc:sldChg chg="delSp mod">
        <pc:chgData name="Mullins, Krista - Division of Assessment and Accountability Support" userId="599e8b2c-da26-429c-a2a4-0d587b3d3416" providerId="ADAL" clId="{FA4956A3-B718-4091-A5C1-1FE2D8952092}" dt="2025-07-21T21:00:35.723" v="0" actId="478"/>
        <pc:sldMkLst>
          <pc:docMk/>
          <pc:sldMk cId="1380930331" sldId="1023"/>
        </pc:sldMkLst>
      </pc:sldChg>
    </pc:docChg>
  </pc:docChgLst>
  <pc:docChgLst>
    <pc:chgData name="Avery, Devon - Division of Assessment and Accountability Support" userId="S::devon.avery@education.ky.gov::ea78a75c-c17e-4901-bc17-b64bcd9c9f6d" providerId="AD" clId="Web-{94B4092A-BC2F-A33D-C758-F18C5384A6B5}"/>
    <pc:docChg chg="modSld">
      <pc:chgData name="Avery, Devon - Division of Assessment and Accountability Support" userId="S::devon.avery@education.ky.gov::ea78a75c-c17e-4901-bc17-b64bcd9c9f6d" providerId="AD" clId="Web-{94B4092A-BC2F-A33D-C758-F18C5384A6B5}" dt="2025-07-30T19:52:43.053" v="1"/>
      <pc:docMkLst>
        <pc:docMk/>
      </pc:docMkLst>
      <pc:sldChg chg="modSp">
        <pc:chgData name="Avery, Devon - Division of Assessment and Accountability Support" userId="S::devon.avery@education.ky.gov::ea78a75c-c17e-4901-bc17-b64bcd9c9f6d" providerId="AD" clId="Web-{94B4092A-BC2F-A33D-C758-F18C5384A6B5}" dt="2025-07-30T19:52:36.053" v="0"/>
        <pc:sldMkLst>
          <pc:docMk/>
          <pc:sldMk cId="689677422" sldId="378"/>
        </pc:sldMkLst>
        <pc:spChg chg="mod">
          <ac:chgData name="Avery, Devon - Division of Assessment and Accountability Support" userId="S::devon.avery@education.ky.gov::ea78a75c-c17e-4901-bc17-b64bcd9c9f6d" providerId="AD" clId="Web-{94B4092A-BC2F-A33D-C758-F18C5384A6B5}" dt="2025-07-30T19:52:36.053" v="0"/>
          <ac:spMkLst>
            <pc:docMk/>
            <pc:sldMk cId="689677422" sldId="378"/>
            <ac:spMk id="5" creationId="{5CE98353-34B8-D57F-18CE-3EE88613500B}"/>
          </ac:spMkLst>
        </pc:spChg>
      </pc:sldChg>
      <pc:sldChg chg="modSp">
        <pc:chgData name="Avery, Devon - Division of Assessment and Accountability Support" userId="S::devon.avery@education.ky.gov::ea78a75c-c17e-4901-bc17-b64bcd9c9f6d" providerId="AD" clId="Web-{94B4092A-BC2F-A33D-C758-F18C5384A6B5}" dt="2025-07-30T19:52:43.053" v="1"/>
        <pc:sldMkLst>
          <pc:docMk/>
          <pc:sldMk cId="478490726" sldId="1022"/>
        </pc:sldMkLst>
        <pc:spChg chg="ord">
          <ac:chgData name="Avery, Devon - Division of Assessment and Accountability Support" userId="S::devon.avery@education.ky.gov::ea78a75c-c17e-4901-bc17-b64bcd9c9f6d" providerId="AD" clId="Web-{94B4092A-BC2F-A33D-C758-F18C5384A6B5}" dt="2025-07-30T19:52:43.053" v="1"/>
          <ac:spMkLst>
            <pc:docMk/>
            <pc:sldMk cId="478490726" sldId="1022"/>
            <ac:spMk id="2" creationId="{4A54720F-4E21-922D-F092-F84342081FE6}"/>
          </ac:spMkLst>
        </pc:spChg>
      </pc:sldChg>
    </pc:docChg>
  </pc:docChgLst>
</pc:chgInfo>
</file>

<file path=ppt/diagrams/_rels/data1.xml.rels><?xml version="1.0" encoding="UTF-8" standalone="yes"?>
<Relationships xmlns="http://schemas.openxmlformats.org/package/2006/relationships"><Relationship Id="rId1" Type="http://schemas.openxmlformats.org/officeDocument/2006/relationships/hyperlink" Target="mailto:dacinfo@education.ky.gov"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mailto:dacinfo@education.ky.gov" TargetMode="Externa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2CDB05-86C6-4E3F-8115-B237F44B6524}" type="doc">
      <dgm:prSet loTypeId="urn:microsoft.com/office/officeart/2005/8/layout/list1" loCatId="list" qsTypeId="urn:microsoft.com/office/officeart/2005/8/quickstyle/3d1" qsCatId="3D" csTypeId="urn:microsoft.com/office/officeart/2005/8/colors/accent0_3" csCatId="mainScheme" phldr="1"/>
      <dgm:spPr/>
    </dgm:pt>
    <dgm:pt modelId="{1A60FDE9-8FDD-4F95-8761-9B8568EA05DF}">
      <dgm:prSet phldrT="[Text]"/>
      <dgm:spPr/>
      <dgm:t>
        <a:bodyPr/>
        <a:lstStyle/>
        <a:p>
          <a:r>
            <a:rPr lang="en-US">
              <a:latin typeface="+mn-lt"/>
              <a:cs typeface="Times New Roman" panose="02020603050405020304" pitchFamily="18" charset="0"/>
            </a:rPr>
            <a:t>Contact Information</a:t>
          </a:r>
          <a:endParaRPr lang="en-US">
            <a:latin typeface="+mn-lt"/>
          </a:endParaRPr>
        </a:p>
      </dgm:t>
    </dgm:pt>
    <dgm:pt modelId="{0EA27716-065F-4EC5-BBAA-E844C0E66BF7}" type="parTrans" cxnId="{3377A197-9616-49CB-A7A9-7F7740E243DA}">
      <dgm:prSet/>
      <dgm:spPr/>
      <dgm:t>
        <a:bodyPr/>
        <a:lstStyle/>
        <a:p>
          <a:endParaRPr lang="en-US"/>
        </a:p>
      </dgm:t>
    </dgm:pt>
    <dgm:pt modelId="{F982082A-35F6-4E4D-B386-9B512221BAE4}" type="sibTrans" cxnId="{3377A197-9616-49CB-A7A9-7F7740E243DA}">
      <dgm:prSet/>
      <dgm:spPr/>
      <dgm:t>
        <a:bodyPr/>
        <a:lstStyle/>
        <a:p>
          <a:endParaRPr lang="en-US"/>
        </a:p>
      </dgm:t>
    </dgm:pt>
    <dgm:pt modelId="{72F61F39-30A0-499F-8706-760CC6A7C0D7}">
      <dgm:prSet/>
      <dgm:spPr/>
      <dgm:t>
        <a:bodyPr/>
        <a:lstStyle/>
        <a:p>
          <a:r>
            <a:rPr lang="en-US">
              <a:latin typeface="+mn-lt"/>
              <a:cs typeface="Times New Roman" panose="02020603050405020304" pitchFamily="18" charset="0"/>
            </a:rPr>
            <a:t>KDE DAC Information</a:t>
          </a:r>
        </a:p>
      </dgm:t>
    </dgm:pt>
    <dgm:pt modelId="{82F4773D-7DE1-43AA-A2E4-74D779CBB4BB}" type="parTrans" cxnId="{B80F930E-2882-4F63-A969-F8A35E73591F}">
      <dgm:prSet/>
      <dgm:spPr/>
      <dgm:t>
        <a:bodyPr/>
        <a:lstStyle/>
        <a:p>
          <a:endParaRPr lang="en-US"/>
        </a:p>
      </dgm:t>
    </dgm:pt>
    <dgm:pt modelId="{A2761074-BFB1-4002-A86A-B47009A5A9BF}" type="sibTrans" cxnId="{B80F930E-2882-4F63-A969-F8A35E73591F}">
      <dgm:prSet/>
      <dgm:spPr/>
      <dgm:t>
        <a:bodyPr/>
        <a:lstStyle/>
        <a:p>
          <a:endParaRPr lang="en-US"/>
        </a:p>
      </dgm:t>
    </dgm:pt>
    <dgm:pt modelId="{2BA9582F-E630-4595-8145-1E00018ED96D}">
      <dgm:prSet/>
      <dgm:spPr/>
      <dgm:t>
        <a:bodyPr/>
        <a:lstStyle/>
        <a:p>
          <a:r>
            <a:rPr lang="en-US">
              <a:latin typeface="+mn-lt"/>
              <a:cs typeface="Times New Roman" panose="02020603050405020304" pitchFamily="18" charset="0"/>
              <a:hlinkClick xmlns:r="http://schemas.openxmlformats.org/officeDocument/2006/relationships" r:id="rId1"/>
            </a:rPr>
            <a:t>dacinfo@education.ky.gov</a:t>
          </a:r>
          <a:endParaRPr lang="en-US">
            <a:latin typeface="+mn-lt"/>
          </a:endParaRPr>
        </a:p>
      </dgm:t>
    </dgm:pt>
    <dgm:pt modelId="{BDB5F4C3-10BF-4AD6-8A9A-9D3D0D08F25E}" type="parTrans" cxnId="{E45F129F-CA0E-4EF0-8546-2D1C5870CD3D}">
      <dgm:prSet/>
      <dgm:spPr/>
      <dgm:t>
        <a:bodyPr/>
        <a:lstStyle/>
        <a:p>
          <a:endParaRPr lang="en-US"/>
        </a:p>
      </dgm:t>
    </dgm:pt>
    <dgm:pt modelId="{52E8EA40-1E0F-4250-A7BA-3A68CA585726}" type="sibTrans" cxnId="{E45F129F-CA0E-4EF0-8546-2D1C5870CD3D}">
      <dgm:prSet/>
      <dgm:spPr/>
      <dgm:t>
        <a:bodyPr/>
        <a:lstStyle/>
        <a:p>
          <a:endParaRPr lang="en-US"/>
        </a:p>
      </dgm:t>
    </dgm:pt>
    <dgm:pt modelId="{A6F512E1-3F4D-4A01-92E4-833856B09799}">
      <dgm:prSet phldrT="[Text]"/>
      <dgm:spPr/>
      <dgm:t>
        <a:bodyPr/>
        <a:lstStyle/>
        <a:p>
          <a:r>
            <a:rPr lang="en-US">
              <a:latin typeface="+mn-lt"/>
              <a:cs typeface="Times New Roman" panose="02020603050405020304" pitchFamily="18" charset="0"/>
            </a:rPr>
            <a:t>(502) 564-4394</a:t>
          </a:r>
          <a:endParaRPr lang="en-US">
            <a:latin typeface="+mn-lt"/>
          </a:endParaRPr>
        </a:p>
      </dgm:t>
    </dgm:pt>
    <dgm:pt modelId="{47253FEE-E279-4846-9EAC-5929CBAE8137}" type="parTrans" cxnId="{C45CEDFC-16BC-4A43-9EE6-F19706883AD8}">
      <dgm:prSet/>
      <dgm:spPr/>
      <dgm:t>
        <a:bodyPr/>
        <a:lstStyle/>
        <a:p>
          <a:endParaRPr lang="en-US"/>
        </a:p>
      </dgm:t>
    </dgm:pt>
    <dgm:pt modelId="{BF1C8A41-4644-471D-BA1F-39C804E0995F}" type="sibTrans" cxnId="{C45CEDFC-16BC-4A43-9EE6-F19706883AD8}">
      <dgm:prSet/>
      <dgm:spPr/>
      <dgm:t>
        <a:bodyPr/>
        <a:lstStyle/>
        <a:p>
          <a:endParaRPr lang="en-US"/>
        </a:p>
      </dgm:t>
    </dgm:pt>
    <dgm:pt modelId="{DEB62E53-5A95-4A43-B264-D6BCB375193B}" type="pres">
      <dgm:prSet presAssocID="{1B2CDB05-86C6-4E3F-8115-B237F44B6524}" presName="linear" presStyleCnt="0">
        <dgm:presLayoutVars>
          <dgm:dir/>
          <dgm:animLvl val="lvl"/>
          <dgm:resizeHandles val="exact"/>
        </dgm:presLayoutVars>
      </dgm:prSet>
      <dgm:spPr/>
    </dgm:pt>
    <dgm:pt modelId="{886C2857-E126-4BF5-BA53-008BA5B0817D}" type="pres">
      <dgm:prSet presAssocID="{1A60FDE9-8FDD-4F95-8761-9B8568EA05DF}" presName="parentLin" presStyleCnt="0"/>
      <dgm:spPr/>
    </dgm:pt>
    <dgm:pt modelId="{35A981A8-FE84-42A3-97F8-AEB93B8A75BE}" type="pres">
      <dgm:prSet presAssocID="{1A60FDE9-8FDD-4F95-8761-9B8568EA05DF}" presName="parentLeftMargin" presStyleLbl="node1" presStyleIdx="0" presStyleCnt="1"/>
      <dgm:spPr/>
    </dgm:pt>
    <dgm:pt modelId="{582781B1-11A1-43EE-AABF-775ACAB37D1D}" type="pres">
      <dgm:prSet presAssocID="{1A60FDE9-8FDD-4F95-8761-9B8568EA05DF}" presName="parentText" presStyleLbl="node1" presStyleIdx="0" presStyleCnt="1">
        <dgm:presLayoutVars>
          <dgm:chMax val="0"/>
          <dgm:bulletEnabled val="1"/>
        </dgm:presLayoutVars>
      </dgm:prSet>
      <dgm:spPr/>
    </dgm:pt>
    <dgm:pt modelId="{F5ACB861-CC0D-497A-AF35-30750F8AE795}" type="pres">
      <dgm:prSet presAssocID="{1A60FDE9-8FDD-4F95-8761-9B8568EA05DF}" presName="negativeSpace" presStyleCnt="0"/>
      <dgm:spPr/>
    </dgm:pt>
    <dgm:pt modelId="{EFC5904C-6172-4D21-AA6F-0A027056D3ED}" type="pres">
      <dgm:prSet presAssocID="{1A60FDE9-8FDD-4F95-8761-9B8568EA05DF}" presName="childText" presStyleLbl="conFgAcc1" presStyleIdx="0" presStyleCnt="1">
        <dgm:presLayoutVars>
          <dgm:bulletEnabled val="1"/>
        </dgm:presLayoutVars>
      </dgm:prSet>
      <dgm:spPr/>
    </dgm:pt>
  </dgm:ptLst>
  <dgm:cxnLst>
    <dgm:cxn modelId="{66E4170E-2115-4B7E-85F8-E40914A0580A}" type="presOf" srcId="{A6F512E1-3F4D-4A01-92E4-833856B09799}" destId="{EFC5904C-6172-4D21-AA6F-0A027056D3ED}" srcOrd="0" destOrd="2" presId="urn:microsoft.com/office/officeart/2005/8/layout/list1"/>
    <dgm:cxn modelId="{B80F930E-2882-4F63-A969-F8A35E73591F}" srcId="{1A60FDE9-8FDD-4F95-8761-9B8568EA05DF}" destId="{72F61F39-30A0-499F-8706-760CC6A7C0D7}" srcOrd="0" destOrd="0" parTransId="{82F4773D-7DE1-43AA-A2E4-74D779CBB4BB}" sibTransId="{A2761074-BFB1-4002-A86A-B47009A5A9BF}"/>
    <dgm:cxn modelId="{C5EB4443-1512-48F1-A0B6-9D6B749B867D}" type="presOf" srcId="{1A60FDE9-8FDD-4F95-8761-9B8568EA05DF}" destId="{35A981A8-FE84-42A3-97F8-AEB93B8A75BE}" srcOrd="0" destOrd="0" presId="urn:microsoft.com/office/officeart/2005/8/layout/list1"/>
    <dgm:cxn modelId="{D0D23471-B52A-4BF2-A02A-B02B232CE183}" type="presOf" srcId="{1A60FDE9-8FDD-4F95-8761-9B8568EA05DF}" destId="{582781B1-11A1-43EE-AABF-775ACAB37D1D}" srcOrd="1" destOrd="0" presId="urn:microsoft.com/office/officeart/2005/8/layout/list1"/>
    <dgm:cxn modelId="{FE63E579-0B90-499C-9B93-2C7DE11B5BE8}" type="presOf" srcId="{2BA9582F-E630-4595-8145-1E00018ED96D}" destId="{EFC5904C-6172-4D21-AA6F-0A027056D3ED}" srcOrd="0" destOrd="1" presId="urn:microsoft.com/office/officeart/2005/8/layout/list1"/>
    <dgm:cxn modelId="{3CF8F28B-CC6F-498D-ABFA-B26DAC3F53D8}" type="presOf" srcId="{72F61F39-30A0-499F-8706-760CC6A7C0D7}" destId="{EFC5904C-6172-4D21-AA6F-0A027056D3ED}" srcOrd="0" destOrd="0" presId="urn:microsoft.com/office/officeart/2005/8/layout/list1"/>
    <dgm:cxn modelId="{3377A197-9616-49CB-A7A9-7F7740E243DA}" srcId="{1B2CDB05-86C6-4E3F-8115-B237F44B6524}" destId="{1A60FDE9-8FDD-4F95-8761-9B8568EA05DF}" srcOrd="0" destOrd="0" parTransId="{0EA27716-065F-4EC5-BBAA-E844C0E66BF7}" sibTransId="{F982082A-35F6-4E4D-B386-9B512221BAE4}"/>
    <dgm:cxn modelId="{E45F129F-CA0E-4EF0-8546-2D1C5870CD3D}" srcId="{1A60FDE9-8FDD-4F95-8761-9B8568EA05DF}" destId="{2BA9582F-E630-4595-8145-1E00018ED96D}" srcOrd="1" destOrd="0" parTransId="{BDB5F4C3-10BF-4AD6-8A9A-9D3D0D08F25E}" sibTransId="{52E8EA40-1E0F-4250-A7BA-3A68CA585726}"/>
    <dgm:cxn modelId="{2C934FA4-475D-4C82-ADBB-74828992A638}" type="presOf" srcId="{1B2CDB05-86C6-4E3F-8115-B237F44B6524}" destId="{DEB62E53-5A95-4A43-B264-D6BCB375193B}" srcOrd="0" destOrd="0" presId="urn:microsoft.com/office/officeart/2005/8/layout/list1"/>
    <dgm:cxn modelId="{C45CEDFC-16BC-4A43-9EE6-F19706883AD8}" srcId="{1A60FDE9-8FDD-4F95-8761-9B8568EA05DF}" destId="{A6F512E1-3F4D-4A01-92E4-833856B09799}" srcOrd="2" destOrd="0" parTransId="{47253FEE-E279-4846-9EAC-5929CBAE8137}" sibTransId="{BF1C8A41-4644-471D-BA1F-39C804E0995F}"/>
    <dgm:cxn modelId="{E2AF0D19-D420-4BFD-AE8F-29C3AAFD2661}" type="presParOf" srcId="{DEB62E53-5A95-4A43-B264-D6BCB375193B}" destId="{886C2857-E126-4BF5-BA53-008BA5B0817D}" srcOrd="0" destOrd="0" presId="urn:microsoft.com/office/officeart/2005/8/layout/list1"/>
    <dgm:cxn modelId="{96CAB403-723A-4320-BA7D-BB82C7BE38A5}" type="presParOf" srcId="{886C2857-E126-4BF5-BA53-008BA5B0817D}" destId="{35A981A8-FE84-42A3-97F8-AEB93B8A75BE}" srcOrd="0" destOrd="0" presId="urn:microsoft.com/office/officeart/2005/8/layout/list1"/>
    <dgm:cxn modelId="{6EC43E5B-FDCB-44FB-8478-C5CBED8FC0CE}" type="presParOf" srcId="{886C2857-E126-4BF5-BA53-008BA5B0817D}" destId="{582781B1-11A1-43EE-AABF-775ACAB37D1D}" srcOrd="1" destOrd="0" presId="urn:microsoft.com/office/officeart/2005/8/layout/list1"/>
    <dgm:cxn modelId="{C320AEF0-4B4C-4593-8729-7C021F696170}" type="presParOf" srcId="{DEB62E53-5A95-4A43-B264-D6BCB375193B}" destId="{F5ACB861-CC0D-497A-AF35-30750F8AE795}" srcOrd="1" destOrd="0" presId="urn:microsoft.com/office/officeart/2005/8/layout/list1"/>
    <dgm:cxn modelId="{B9C128A1-C896-446A-B8C3-A1307AFF9157}" type="presParOf" srcId="{DEB62E53-5A95-4A43-B264-D6BCB375193B}" destId="{EFC5904C-6172-4D21-AA6F-0A027056D3ED}"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5904C-6172-4D21-AA6F-0A027056D3ED}">
      <dsp:nvSpPr>
        <dsp:cNvPr id="0" name=""/>
        <dsp:cNvSpPr/>
      </dsp:nvSpPr>
      <dsp:spPr>
        <a:xfrm>
          <a:off x="0" y="701420"/>
          <a:ext cx="7752799" cy="3187800"/>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1703" tIns="916432" rIns="601703" bIns="312928" numCol="1" spcCol="1270" anchor="t" anchorCtr="0">
          <a:noAutofit/>
        </a:bodyPr>
        <a:lstStyle/>
        <a:p>
          <a:pPr marL="285750" lvl="1" indent="-285750" algn="l" defTabSz="1955800">
            <a:lnSpc>
              <a:spcPct val="90000"/>
            </a:lnSpc>
            <a:spcBef>
              <a:spcPct val="0"/>
            </a:spcBef>
            <a:spcAft>
              <a:spcPct val="15000"/>
            </a:spcAft>
            <a:buChar char="•"/>
          </a:pPr>
          <a:r>
            <a:rPr lang="en-US" sz="4400" kern="1200">
              <a:latin typeface="+mn-lt"/>
              <a:cs typeface="Times New Roman" panose="02020603050405020304" pitchFamily="18" charset="0"/>
            </a:rPr>
            <a:t>KDE DAC Information</a:t>
          </a:r>
        </a:p>
        <a:p>
          <a:pPr marL="285750" lvl="1" indent="-285750" algn="l" defTabSz="1955800">
            <a:lnSpc>
              <a:spcPct val="90000"/>
            </a:lnSpc>
            <a:spcBef>
              <a:spcPct val="0"/>
            </a:spcBef>
            <a:spcAft>
              <a:spcPct val="15000"/>
            </a:spcAft>
            <a:buChar char="•"/>
          </a:pPr>
          <a:r>
            <a:rPr lang="en-US" sz="4400" kern="1200">
              <a:latin typeface="+mn-lt"/>
              <a:cs typeface="Times New Roman" panose="02020603050405020304" pitchFamily="18" charset="0"/>
              <a:hlinkClick xmlns:r="http://schemas.openxmlformats.org/officeDocument/2006/relationships" r:id="rId1"/>
            </a:rPr>
            <a:t>dacinfo@education.ky.gov</a:t>
          </a:r>
          <a:endParaRPr lang="en-US" sz="4400" kern="1200">
            <a:latin typeface="+mn-lt"/>
          </a:endParaRPr>
        </a:p>
        <a:p>
          <a:pPr marL="285750" lvl="1" indent="-285750" algn="l" defTabSz="1955800">
            <a:lnSpc>
              <a:spcPct val="90000"/>
            </a:lnSpc>
            <a:spcBef>
              <a:spcPct val="0"/>
            </a:spcBef>
            <a:spcAft>
              <a:spcPct val="15000"/>
            </a:spcAft>
            <a:buChar char="•"/>
          </a:pPr>
          <a:r>
            <a:rPr lang="en-US" sz="4400" kern="1200">
              <a:latin typeface="+mn-lt"/>
              <a:cs typeface="Times New Roman" panose="02020603050405020304" pitchFamily="18" charset="0"/>
            </a:rPr>
            <a:t>(502) 564-4394</a:t>
          </a:r>
          <a:endParaRPr lang="en-US" sz="4400" kern="1200">
            <a:latin typeface="+mn-lt"/>
          </a:endParaRPr>
        </a:p>
      </dsp:txBody>
      <dsp:txXfrm>
        <a:off x="0" y="701420"/>
        <a:ext cx="7752799" cy="3187800"/>
      </dsp:txXfrm>
    </dsp:sp>
    <dsp:sp modelId="{582781B1-11A1-43EE-AABF-775ACAB37D1D}">
      <dsp:nvSpPr>
        <dsp:cNvPr id="0" name=""/>
        <dsp:cNvSpPr/>
      </dsp:nvSpPr>
      <dsp:spPr>
        <a:xfrm>
          <a:off x="387639" y="51980"/>
          <a:ext cx="5426959" cy="129888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5126" tIns="0" rIns="205126" bIns="0" numCol="1" spcCol="1270" anchor="ctr" anchorCtr="0">
          <a:noAutofit/>
        </a:bodyPr>
        <a:lstStyle/>
        <a:p>
          <a:pPr marL="0" lvl="0" indent="0" algn="l" defTabSz="1955800">
            <a:lnSpc>
              <a:spcPct val="90000"/>
            </a:lnSpc>
            <a:spcBef>
              <a:spcPct val="0"/>
            </a:spcBef>
            <a:spcAft>
              <a:spcPct val="35000"/>
            </a:spcAft>
            <a:buNone/>
          </a:pPr>
          <a:r>
            <a:rPr lang="en-US" sz="4400" kern="1200">
              <a:latin typeface="+mn-lt"/>
              <a:cs typeface="Times New Roman" panose="02020603050405020304" pitchFamily="18" charset="0"/>
            </a:rPr>
            <a:t>Contact Information</a:t>
          </a:r>
          <a:endParaRPr lang="en-US" sz="4400" kern="1200">
            <a:latin typeface="+mn-lt"/>
          </a:endParaRPr>
        </a:p>
      </dsp:txBody>
      <dsp:txXfrm>
        <a:off x="451045" y="115386"/>
        <a:ext cx="5300147" cy="117206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EA3228-8D56-4A59-933F-19F42FB97D81}" type="datetimeFigureOut">
              <a:rPr lang="en-US" smtClean="0"/>
              <a:t>7/31/2025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18C404-F245-4374-89D2-29B5018900C6}" type="slidenum">
              <a:rPr lang="en-US" smtClean="0"/>
              <a:t>‹#›</a:t>
            </a:fld>
            <a:endParaRPr lang="en-US"/>
          </a:p>
        </p:txBody>
      </p:sp>
    </p:spTree>
    <p:extLst>
      <p:ext uri="{BB962C8B-B14F-4D97-AF65-F5344CB8AC3E}">
        <p14:creationId xmlns:p14="http://schemas.microsoft.com/office/powerpoint/2010/main" val="2239360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Welcome to </a:t>
            </a:r>
            <a:r>
              <a:rPr lang="en-US" dirty="0"/>
              <a:t>Module 2 of </a:t>
            </a:r>
            <a:r>
              <a:rPr lang="en-US"/>
              <a:t>the </a:t>
            </a:r>
            <a:r>
              <a:rPr lang="en-US" dirty="0"/>
              <a:t>Inclusion </a:t>
            </a:r>
            <a:r>
              <a:rPr lang="en-US"/>
              <a:t>of Special Populations Training 703 KAR 5:070. </a:t>
            </a:r>
            <a:endParaRPr lang="en-US" dirty="0">
              <a:solidFill>
                <a:srgbClr val="444444"/>
              </a:solidFill>
            </a:endParaRPr>
          </a:p>
          <a:p>
            <a:endParaRPr lang="en-US" kern="1200" dirty="0">
              <a:solidFill>
                <a:srgbClr val="444444"/>
              </a:solidFill>
              <a:effectLst/>
              <a:ea typeface="+mn-ea"/>
              <a:cs typeface="+mn-cs"/>
            </a:endParaRPr>
          </a:p>
          <a:p>
            <a:r>
              <a:rPr lang="en-US" dirty="0"/>
              <a:t>All four modules of this</a:t>
            </a:r>
            <a:r>
              <a:rPr lang="en-US" kern="1200" dirty="0">
                <a:solidFill>
                  <a:schemeClr val="tx1"/>
                </a:solidFill>
                <a:effectLst/>
              </a:rPr>
              <a:t> training must be completed prior to providing accommodations for any state-required assessments.</a:t>
            </a:r>
            <a:endParaRPr lang="en-US">
              <a:ea typeface="Calibri"/>
              <a:cs typeface="Calibri"/>
            </a:endParaRPr>
          </a:p>
        </p:txBody>
      </p:sp>
      <p:sp>
        <p:nvSpPr>
          <p:cNvPr id="4" name="Slide Number Placeholder 3"/>
          <p:cNvSpPr>
            <a:spLocks noGrp="1"/>
          </p:cNvSpPr>
          <p:nvPr>
            <p:ph type="sldNum" sz="quarter" idx="5"/>
          </p:nvPr>
        </p:nvSpPr>
        <p:spPr/>
        <p:txBody>
          <a:bodyPr/>
          <a:lstStyle/>
          <a:p>
            <a:fld id="{A018C404-F245-4374-89D2-29B5018900C6}" type="slidenum">
              <a:rPr lang="en-US" smtClean="0"/>
              <a:t>1</a:t>
            </a:fld>
            <a:endParaRPr lang="en-US"/>
          </a:p>
        </p:txBody>
      </p:sp>
    </p:spTree>
    <p:extLst>
      <p:ext uri="{BB962C8B-B14F-4D97-AF65-F5344CB8AC3E}">
        <p14:creationId xmlns:p14="http://schemas.microsoft.com/office/powerpoint/2010/main" val="33852516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Section 6 of the Inclusion of Special Populations regulation focuses on students who participate in the Kentucky Alternate Assessment.  This information can be found on pages 24-29 of the regulation document. Students who qualify for the Alternate Kentucky Summative Assessment (AKSA) are not able to access the general curriculum in the same manner as their peers even with access to accommodations. The content, while reflecting same grade content standards as peers, may need to be heavily modified for access and student demonstration of concepts.</a:t>
            </a:r>
          </a:p>
          <a:p>
            <a:endParaRPr lang="en-US">
              <a:cs typeface="Calibri"/>
            </a:endParaRPr>
          </a:p>
          <a:p>
            <a:r>
              <a:rPr lang="en-US">
                <a:cs typeface="Calibri"/>
              </a:rPr>
              <a:t>Students participating in the AKSA are expected to follow the same guidelines for use of accommodations; however, there are differences in the accommodations of reader and manipulatives. These students do not have to request a re-read; they may also have labels (but no content) on their 3x5 notecard. </a:t>
            </a:r>
          </a:p>
          <a:p>
            <a:endParaRPr lang="en-US">
              <a:cs typeface="Calibri"/>
            </a:endParaRPr>
          </a:p>
          <a:p>
            <a:r>
              <a:rPr lang="en-US">
                <a:cs typeface="Calibri"/>
              </a:rPr>
              <a:t>In order to participate in the AKSA, the ARC consider the participation guidelines established by the Kentucky Department of Education. A student may not qualify unless the ARC can answer yes to all parts of the guidelines. If a no is determined at any time, then the student would not qualify for participation. A direct link to those participation guidelines can be found </a:t>
            </a:r>
            <a:r>
              <a:rPr lang="en-US" b="1">
                <a:cs typeface="Calibri"/>
              </a:rPr>
              <a:t>on this slide. </a:t>
            </a:r>
          </a:p>
          <a:p>
            <a:endParaRPr lang="en-US"/>
          </a:p>
        </p:txBody>
      </p:sp>
      <p:sp>
        <p:nvSpPr>
          <p:cNvPr id="4" name="Slide Number Placeholder 3"/>
          <p:cNvSpPr>
            <a:spLocks noGrp="1"/>
          </p:cNvSpPr>
          <p:nvPr>
            <p:ph type="sldNum" sz="quarter" idx="5"/>
          </p:nvPr>
        </p:nvSpPr>
        <p:spPr/>
        <p:txBody>
          <a:bodyPr/>
          <a:lstStyle/>
          <a:p>
            <a:fld id="{A018C404-F245-4374-89D2-29B5018900C6}" type="slidenum">
              <a:rPr lang="en-US" smtClean="0"/>
              <a:t>10</a:t>
            </a:fld>
            <a:endParaRPr lang="en-US"/>
          </a:p>
        </p:txBody>
      </p:sp>
    </p:spTree>
    <p:extLst>
      <p:ext uri="{BB962C8B-B14F-4D97-AF65-F5344CB8AC3E}">
        <p14:creationId xmlns:p14="http://schemas.microsoft.com/office/powerpoint/2010/main" val="1738177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allegation prevention/best practice tip is to highlight specific training requirements. First, anyone who is involved in a state assessment must receive the Administration Code training. Those providing or assisting with accommodations must receive the Administration Code and the Inclusion of Special Populations trainings. Many districts do require both trainings to be completed by all test administrators and parties involved with state assessments. That is a local decision that may be enforced without the consent of KDE. </a:t>
            </a:r>
          </a:p>
          <a:p>
            <a:endParaRPr lang="en-US">
              <a:cs typeface="Calibri"/>
            </a:endParaRPr>
          </a:p>
          <a:p>
            <a:endParaRPr lang="en-US"/>
          </a:p>
        </p:txBody>
      </p:sp>
      <p:sp>
        <p:nvSpPr>
          <p:cNvPr id="4" name="Slide Number Placeholder 3"/>
          <p:cNvSpPr>
            <a:spLocks noGrp="1"/>
          </p:cNvSpPr>
          <p:nvPr>
            <p:ph type="sldNum" sz="quarter" idx="5"/>
          </p:nvPr>
        </p:nvSpPr>
        <p:spPr/>
        <p:txBody>
          <a:bodyPr/>
          <a:lstStyle/>
          <a:p>
            <a:fld id="{A018C404-F245-4374-89D2-29B5018900C6}" type="slidenum">
              <a:rPr lang="en-US" smtClean="0"/>
              <a:t>11</a:t>
            </a:fld>
            <a:endParaRPr lang="en-US"/>
          </a:p>
        </p:txBody>
      </p:sp>
    </p:spTree>
    <p:extLst>
      <p:ext uri="{BB962C8B-B14F-4D97-AF65-F5344CB8AC3E}">
        <p14:creationId xmlns:p14="http://schemas.microsoft.com/office/powerpoint/2010/main" val="268665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a:t>It is time for our second check for understanding, which will cover information about students who are included in state assessments. I’ll give you a few minutes to read and answer these yes/no questions, and then we will discuss.</a:t>
            </a:r>
          </a:p>
          <a:p>
            <a:pPr marL="0" indent="0">
              <a:buNone/>
            </a:pPr>
            <a:endParaRPr lang="en-US" sz="1200"/>
          </a:p>
          <a:p>
            <a:pPr marL="228600" indent="-228600">
              <a:buAutoNum type="arabicPeriod"/>
            </a:pPr>
            <a:r>
              <a:rPr lang="en-US" sz="1200"/>
              <a:t>Do students who are in an alternative placement or state agency have to take the required assessments? The answer is yes- students in alternative placements and state agency students have to take required assessments. (p.23-24)</a:t>
            </a:r>
          </a:p>
          <a:p>
            <a:pPr marL="0" indent="0">
              <a:buNone/>
            </a:pPr>
            <a:endParaRPr lang="en-US" sz="1200"/>
          </a:p>
          <a:p>
            <a:pPr marL="228600" indent="-228600">
              <a:buAutoNum type="arabicPeriod" startAt="2"/>
            </a:pPr>
            <a:r>
              <a:rPr lang="en-US" sz="1200"/>
              <a:t>For EL students, is one year of enrollment defined as 240 cumulative school days or 12 cumulative months? The answer is yes- one year of enrollment is 240 cumulative school days or 12 cumulative months. (p.15)</a:t>
            </a:r>
          </a:p>
          <a:p>
            <a:pPr marL="0" indent="0">
              <a:buNone/>
            </a:pPr>
            <a:endParaRPr lang="en-US" sz="1200"/>
          </a:p>
          <a:p>
            <a:pPr marL="228600" indent="-228600">
              <a:buAutoNum type="arabicPeriod" startAt="3"/>
            </a:pPr>
            <a:r>
              <a:rPr lang="en-US" sz="1200"/>
              <a:t>Do districts have to send medical emergency documentation to KDE? The answer is no. Forms completed should be kept at the local level. (P.19)</a:t>
            </a:r>
          </a:p>
          <a:p>
            <a:pPr marL="0" indent="0">
              <a:buNone/>
            </a:pPr>
            <a:endParaRPr lang="en-US" sz="1200"/>
          </a:p>
          <a:p>
            <a:pPr marL="228600" indent="-228600">
              <a:buAutoNum type="arabicPeriod" startAt="4"/>
            </a:pPr>
            <a:r>
              <a:rPr lang="en-US" sz="1200"/>
              <a:t>Are students who have withdrawn to home school required to take the state required assessments? The answer is no. While students who receive    </a:t>
            </a:r>
          </a:p>
          <a:p>
            <a:pPr marL="0" indent="0">
              <a:buNone/>
            </a:pPr>
            <a:r>
              <a:rPr lang="en-US" sz="1200"/>
              <a:t>      homebound or hospital instruction are not automatically exempt from state required assessments, students who have completely withdrawn to be        </a:t>
            </a:r>
          </a:p>
          <a:p>
            <a:pPr marL="0" indent="0">
              <a:buNone/>
            </a:pPr>
            <a:r>
              <a:rPr lang="en-US" sz="1200"/>
              <a:t>      home schooled are not required to complete state assessments. This includes students who may come to the school to receive services such as </a:t>
            </a:r>
          </a:p>
          <a:p>
            <a:pPr marL="0" indent="0">
              <a:buNone/>
            </a:pPr>
            <a:r>
              <a:rPr lang="en-US" sz="1200"/>
              <a:t>      Speech or OT but are not enrolled in that school for their primary enrollment. (p.24)</a:t>
            </a:r>
          </a:p>
        </p:txBody>
      </p:sp>
      <p:sp>
        <p:nvSpPr>
          <p:cNvPr id="4" name="Slide Number Placeholder 3"/>
          <p:cNvSpPr>
            <a:spLocks noGrp="1"/>
          </p:cNvSpPr>
          <p:nvPr>
            <p:ph type="sldNum" sz="quarter" idx="5"/>
          </p:nvPr>
        </p:nvSpPr>
        <p:spPr/>
        <p:txBody>
          <a:bodyPr/>
          <a:lstStyle/>
          <a:p>
            <a:fld id="{A018C404-F245-4374-89D2-29B5018900C6}" type="slidenum">
              <a:rPr lang="en-US" smtClean="0"/>
              <a:t>12</a:t>
            </a:fld>
            <a:endParaRPr lang="en-US"/>
          </a:p>
        </p:txBody>
      </p:sp>
    </p:spTree>
    <p:extLst>
      <p:ext uri="{BB962C8B-B14F-4D97-AF65-F5344CB8AC3E}">
        <p14:creationId xmlns:p14="http://schemas.microsoft.com/office/powerpoint/2010/main" val="290236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25D8B8-1DB5-5DA5-0279-BBF93CE9EE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6E33EF-1C86-8486-D6F5-CC3F9B1B53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22C7EE-024F-AD06-E19F-0B0EB3381CB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concludes Module 2 of the Inclusion of Special Populations regulation training. Please progress through all four modules to complete the training.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a:t>
            </a:r>
            <a:r>
              <a:rPr lang="en-US" baseline="0" dirty="0"/>
              <a:t> you </a:t>
            </a:r>
            <a:r>
              <a:rPr lang="en-US" dirty="0"/>
              <a:t>require</a:t>
            </a:r>
            <a:r>
              <a:rPr lang="en-US" baseline="0" dirty="0"/>
              <a:t> further clarification, please </a:t>
            </a:r>
            <a:r>
              <a:rPr lang="en-US" dirty="0"/>
              <a:t>email</a:t>
            </a:r>
            <a:r>
              <a:rPr lang="en-US" baseline="0" dirty="0"/>
              <a:t> dacinfo@education.ky.gov or </a:t>
            </a:r>
            <a:r>
              <a:rPr lang="en-US" dirty="0"/>
              <a:t>call</a:t>
            </a:r>
            <a:r>
              <a:rPr lang="en-US" baseline="0" dirty="0"/>
              <a:t> 502-564-4394.</a:t>
            </a:r>
            <a:endParaRPr lang="en-US" dirty="0">
              <a:ea typeface="Calibri"/>
              <a:cs typeface="Calibri"/>
            </a:endParaRPr>
          </a:p>
          <a:p>
            <a:endParaRPr lang="en-US" dirty="0"/>
          </a:p>
        </p:txBody>
      </p:sp>
      <p:sp>
        <p:nvSpPr>
          <p:cNvPr id="4" name="Slide Number Placeholder 3">
            <a:extLst>
              <a:ext uri="{FF2B5EF4-FFF2-40B4-BE49-F238E27FC236}">
                <a16:creationId xmlns:a16="http://schemas.microsoft.com/office/drawing/2014/main" id="{C7124742-6D1E-6E37-5650-503A6AAE4320}"/>
              </a:ext>
            </a:extLst>
          </p:cNvPr>
          <p:cNvSpPr>
            <a:spLocks noGrp="1"/>
          </p:cNvSpPr>
          <p:nvPr>
            <p:ph type="sldNum" sz="quarter" idx="5"/>
          </p:nvPr>
        </p:nvSpPr>
        <p:spPr/>
        <p:txBody>
          <a:bodyPr/>
          <a:lstStyle/>
          <a:p>
            <a:fld id="{A018C404-F245-4374-89D2-29B5018900C6}" type="slidenum">
              <a:rPr lang="en-US" smtClean="0"/>
              <a:t>13</a:t>
            </a:fld>
            <a:endParaRPr lang="en-US"/>
          </a:p>
        </p:txBody>
      </p:sp>
    </p:spTree>
    <p:extLst>
      <p:ext uri="{BB962C8B-B14F-4D97-AF65-F5344CB8AC3E}">
        <p14:creationId xmlns:p14="http://schemas.microsoft.com/office/powerpoint/2010/main" val="2488755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AF759A-C6C9-06E0-B19F-187CE86854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5E7546-909C-76A3-1967-8B8E12A96D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A74AC6-80C3-5102-3E32-CE62431182E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Module 2 will discuss the inclusion of students in state-required assessments, including students with an IEP, 504, English Learners as well as students on Home/Hospital instruction and Alternate Assessment. There will be some allegation prevention and best practices tips and a check for understanding at the end of the module.</a:t>
            </a:r>
            <a:endParaRPr lang="en-US" dirty="0">
              <a:cs typeface="Calibri"/>
            </a:endParaRPr>
          </a:p>
        </p:txBody>
      </p:sp>
      <p:sp>
        <p:nvSpPr>
          <p:cNvPr id="4" name="Slide Number Placeholder 3">
            <a:extLst>
              <a:ext uri="{FF2B5EF4-FFF2-40B4-BE49-F238E27FC236}">
                <a16:creationId xmlns:a16="http://schemas.microsoft.com/office/drawing/2014/main" id="{3BAACCB3-B5F0-BF20-182A-8522A183E7F3}"/>
              </a:ext>
            </a:extLst>
          </p:cNvPr>
          <p:cNvSpPr>
            <a:spLocks noGrp="1"/>
          </p:cNvSpPr>
          <p:nvPr>
            <p:ph type="sldNum" sz="quarter" idx="5"/>
          </p:nvPr>
        </p:nvSpPr>
        <p:spPr/>
        <p:txBody>
          <a:bodyPr/>
          <a:lstStyle/>
          <a:p>
            <a:fld id="{C1E2BC98-6EA0-4EE7-A97F-558F26662BCA}" type="slidenum">
              <a:rPr lang="en-US" smtClean="0"/>
              <a:t>2</a:t>
            </a:fld>
            <a:endParaRPr lang="en-US"/>
          </a:p>
        </p:txBody>
      </p:sp>
    </p:spTree>
    <p:extLst>
      <p:ext uri="{BB962C8B-B14F-4D97-AF65-F5344CB8AC3E}">
        <p14:creationId xmlns:p14="http://schemas.microsoft.com/office/powerpoint/2010/main" val="2380312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4935F1-59B4-4B5D-CC1C-4A93E40B4C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FFD313-255A-821E-939F-84C69C6FD4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20F478-284A-49AF-FDBC-BDF1FEC3DDE1}"/>
              </a:ext>
            </a:extLst>
          </p:cNvPr>
          <p:cNvSpPr>
            <a:spLocks noGrp="1"/>
          </p:cNvSpPr>
          <p:nvPr>
            <p:ph type="body" idx="1"/>
          </p:nvPr>
        </p:nvSpPr>
        <p:spPr/>
        <p:txBody>
          <a:bodyPr/>
          <a:lstStyle/>
          <a:p>
            <a:pPr>
              <a:defRPr/>
            </a:pPr>
            <a:endParaRPr lang="en-US"/>
          </a:p>
        </p:txBody>
      </p:sp>
      <p:sp>
        <p:nvSpPr>
          <p:cNvPr id="4" name="Slide Number Placeholder 3">
            <a:extLst>
              <a:ext uri="{FF2B5EF4-FFF2-40B4-BE49-F238E27FC236}">
                <a16:creationId xmlns:a16="http://schemas.microsoft.com/office/drawing/2014/main" id="{DE0CEA57-F146-C00A-982F-79E57A6986A2}"/>
              </a:ext>
            </a:extLst>
          </p:cNvPr>
          <p:cNvSpPr>
            <a:spLocks noGrp="1"/>
          </p:cNvSpPr>
          <p:nvPr>
            <p:ph type="sldNum" sz="quarter" idx="5"/>
          </p:nvPr>
        </p:nvSpPr>
        <p:spPr/>
        <p:txBody>
          <a:bodyPr/>
          <a:lstStyle/>
          <a:p>
            <a:fld id="{A018C404-F245-4374-89D2-29B5018900C6}" type="slidenum">
              <a:rPr lang="en-US" smtClean="0"/>
              <a:t>3</a:t>
            </a:fld>
            <a:endParaRPr lang="en-US"/>
          </a:p>
        </p:txBody>
      </p:sp>
    </p:spTree>
    <p:extLst>
      <p:ext uri="{BB962C8B-B14F-4D97-AF65-F5344CB8AC3E}">
        <p14:creationId xmlns:p14="http://schemas.microsoft.com/office/powerpoint/2010/main" val="1998840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C821DD-1D58-ED63-F302-77A034C03B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D473C7-5AE0-2A60-71C1-5EDDC50495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51DC42-183B-34FD-6669-A65ADB35B16F}"/>
              </a:ext>
            </a:extLst>
          </p:cNvPr>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Some students receive accommodations dictated by an IEP.  This information can be found on pages 8-13 of the regulation document. One of the focal points in this section is the importance of intentionally selecting accommodations based on evaluation information, observations, and progress monitoring data. When age appropriate, students should be involved in the selection and use of accommodations. </a:t>
            </a:r>
          </a:p>
          <a:p>
            <a:pPr rtl="0" fontAlgn="base"/>
            <a:endParaRPr lang="en-US" sz="1200" b="0" i="0" u="none" strike="noStrike" kern="1200">
              <a:solidFill>
                <a:schemeClr val="tx1"/>
              </a:solidFill>
              <a:effectLst/>
              <a:latin typeface="+mn-lt"/>
              <a:ea typeface="+mn-ea"/>
              <a:cs typeface="+mn-cs"/>
            </a:endParaRPr>
          </a:p>
          <a:p>
            <a:pPr rtl="0" fontAlgn="base"/>
            <a:r>
              <a:rPr lang="en-US" sz="1200" b="0" i="0" u="none" strike="noStrike" kern="1200">
                <a:solidFill>
                  <a:schemeClr val="tx1"/>
                </a:solidFill>
                <a:effectLst/>
                <a:latin typeface="+mn-lt"/>
                <a:ea typeface="+mn-ea"/>
                <a:cs typeface="+mn-cs"/>
              </a:rPr>
              <a:t>Everyone involved with testing is required to complete the Administration Code training. This particular training, Inclusion of Special Populations, is designed for those providing accommodations. Many districts choose to train all testing staff in both regulations to increase the number of trained staff available to provide accommodations. Any person not working in a certified position who is providing accommodations for special populations shall read and sign a nondisclosure agreement provided by the department.</a:t>
            </a:r>
            <a:endParaRPr lang="en-US" sz="1200" b="0" i="0" kern="1200">
              <a:solidFill>
                <a:schemeClr val="tx1"/>
              </a:solidFill>
              <a:effectLst/>
              <a:latin typeface="+mn-lt"/>
              <a:ea typeface="+mn-ea"/>
              <a:cs typeface="+mn-cs"/>
            </a:endParaRPr>
          </a:p>
          <a:p>
            <a:endParaRPr lang="en-US"/>
          </a:p>
        </p:txBody>
      </p:sp>
      <p:sp>
        <p:nvSpPr>
          <p:cNvPr id="4" name="Slide Number Placeholder 3">
            <a:extLst>
              <a:ext uri="{FF2B5EF4-FFF2-40B4-BE49-F238E27FC236}">
                <a16:creationId xmlns:a16="http://schemas.microsoft.com/office/drawing/2014/main" id="{456AB16D-9390-3F23-2F20-C48E104CBC90}"/>
              </a:ext>
            </a:extLst>
          </p:cNvPr>
          <p:cNvSpPr>
            <a:spLocks noGrp="1"/>
          </p:cNvSpPr>
          <p:nvPr>
            <p:ph type="sldNum" sz="quarter" idx="5"/>
          </p:nvPr>
        </p:nvSpPr>
        <p:spPr/>
        <p:txBody>
          <a:bodyPr/>
          <a:lstStyle/>
          <a:p>
            <a:fld id="{A018C404-F245-4374-89D2-29B5018900C6}" type="slidenum">
              <a:rPr lang="en-US" smtClean="0"/>
              <a:t>4</a:t>
            </a:fld>
            <a:endParaRPr lang="en-US"/>
          </a:p>
        </p:txBody>
      </p:sp>
    </p:spTree>
    <p:extLst>
      <p:ext uri="{BB962C8B-B14F-4D97-AF65-F5344CB8AC3E}">
        <p14:creationId xmlns:p14="http://schemas.microsoft.com/office/powerpoint/2010/main" val="3181504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t>Section 2 of the Inclusion of Special Populations regulation focuses on students who are identified as English Learners or EL.  This information can be found on pages 13-19 of the regulation document. </a:t>
            </a:r>
          </a:p>
          <a:p>
            <a:pPr>
              <a:spcBef>
                <a:spcPct val="0"/>
              </a:spcBef>
            </a:pPr>
            <a:endParaRPr lang="en-US" altLang="en-US"/>
          </a:p>
          <a:p>
            <a:pPr>
              <a:spcBef>
                <a:spcPct val="0"/>
              </a:spcBef>
            </a:pPr>
            <a:r>
              <a:rPr lang="en-US" altLang="en-US"/>
              <a:t>Students who enter </a:t>
            </a:r>
            <a:r>
              <a:rPr lang="en-US" altLang="en-US" baseline="0"/>
              <a:t>school </a:t>
            </a:r>
            <a:r>
              <a:rPr lang="en-US" altLang="en-US"/>
              <a:t>and have</a:t>
            </a:r>
            <a:r>
              <a:rPr lang="en-US" altLang="en-US" baseline="0"/>
              <a:t> English as a second language will be administered the Home Language Survey as the first part of the screening process.</a:t>
            </a:r>
            <a:r>
              <a:rPr lang="en-US" altLang="en-US"/>
              <a:t> </a:t>
            </a:r>
            <a:r>
              <a:rPr lang="en-US" altLang="en-US" baseline="0"/>
              <a:t> If a student is determined to be an EL student, a district or school committee must convene to design a Program Service Plan, or PSP, which determines instructionally consistent accommodations for the assessment administration. </a:t>
            </a:r>
          </a:p>
          <a:p>
            <a:pPr>
              <a:spcBef>
                <a:spcPct val="0"/>
              </a:spcBef>
            </a:pPr>
            <a:endParaRPr lang="en-US" baseline="0"/>
          </a:p>
          <a:p>
            <a:pPr marL="0" marR="0" lvl="0" indent="0" algn="l" defTabSz="914400" rtl="0" eaLnBrk="1" fontAlgn="auto" latinLnBrk="0" hangingPunct="1">
              <a:lnSpc>
                <a:spcPct val="100000"/>
              </a:lnSpc>
              <a:spcBef>
                <a:spcPct val="0"/>
              </a:spcBef>
              <a:spcAft>
                <a:spcPts val="0"/>
              </a:spcAft>
              <a:buClrTx/>
              <a:buSzTx/>
              <a:buFontTx/>
              <a:buNone/>
              <a:tabLst/>
              <a:defRPr/>
            </a:pPr>
            <a:r>
              <a:rPr lang="en-US" baseline="0"/>
              <a:t>EL students do not receive accommodations on the annual English language proficiency assessment unless they have a 504 or IEP. This is because that assessment measures the English language ability of the student. </a:t>
            </a:r>
            <a:r>
              <a:rPr lang="en-US" altLang="en-US" baseline="0"/>
              <a:t>A student’s score on the annual English language proficiency assessment determines whether the student identified remains EL or attains English language proficiency status. </a:t>
            </a:r>
          </a:p>
          <a:p>
            <a:pPr>
              <a:spcBef>
                <a:spcPct val="0"/>
              </a:spcBef>
            </a:pPr>
            <a:endParaRPr lang="en-US"/>
          </a:p>
          <a:p>
            <a:pPr>
              <a:spcBef>
                <a:spcPct val="0"/>
              </a:spcBef>
            </a:pPr>
            <a:r>
              <a:rPr lang="en-US"/>
              <a:t>For all EL students, PSP committees shall determine on an individual basis whether these students will participate with or without accommodations in the state-required Assessment and Accountability Programs. Because those assessments measure content knowledge, these accommodations shall be related to demonstrating what each individual student knows on a test written in English and the ability to access the curriculum.</a:t>
            </a:r>
          </a:p>
          <a:p>
            <a:pPr>
              <a:spcBef>
                <a:spcPct val="0"/>
              </a:spcBef>
            </a:pPr>
            <a:endParaRPr lang="en-US"/>
          </a:p>
          <a:p>
            <a:pPr marL="0" marR="0" lvl="0" indent="0" algn="l" defTabSz="914400" rtl="0" eaLnBrk="1" fontAlgn="auto" latinLnBrk="0" hangingPunct="1">
              <a:lnSpc>
                <a:spcPct val="100000"/>
              </a:lnSpc>
              <a:spcBef>
                <a:spcPct val="0"/>
              </a:spcBef>
              <a:spcAft>
                <a:spcPts val="0"/>
              </a:spcAft>
              <a:buClrTx/>
              <a:buSzTx/>
              <a:buFontTx/>
              <a:buNone/>
              <a:tabLst/>
              <a:defRPr/>
            </a:pPr>
            <a:r>
              <a:rPr lang="en-US" sz="1200"/>
              <a:t>Individuals providing assistance to a student with disabilities during the state-required content assessment shall be trained in their responsibilities yearly and sign a non-disclosure if not working in a certified position.</a:t>
            </a:r>
          </a:p>
          <a:p>
            <a:pPr>
              <a:spcBef>
                <a:spcPct val="0"/>
              </a:spcBef>
            </a:pPr>
            <a:endParaRPr lang="en-US"/>
          </a:p>
        </p:txBody>
      </p:sp>
      <p:sp>
        <p:nvSpPr>
          <p:cNvPr id="4" name="Slide Number Placeholder 3"/>
          <p:cNvSpPr>
            <a:spLocks noGrp="1"/>
          </p:cNvSpPr>
          <p:nvPr>
            <p:ph type="sldNum" sz="quarter" idx="5"/>
          </p:nvPr>
        </p:nvSpPr>
        <p:spPr/>
        <p:txBody>
          <a:bodyPr/>
          <a:lstStyle/>
          <a:p>
            <a:fld id="{A018C404-F245-4374-89D2-29B5018900C6}" type="slidenum">
              <a:rPr lang="en-US" smtClean="0"/>
              <a:t>5</a:t>
            </a:fld>
            <a:endParaRPr lang="en-US"/>
          </a:p>
        </p:txBody>
      </p:sp>
    </p:spTree>
    <p:extLst>
      <p:ext uri="{BB962C8B-B14F-4D97-AF65-F5344CB8AC3E}">
        <p14:creationId xmlns:p14="http://schemas.microsoft.com/office/powerpoint/2010/main" val="1900118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729D7-29E1-5555-CF7E-7B481D9C84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893634-AE7C-4B1D-34DC-26174827C1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884442-93F1-89C8-B01D-FC14B05F76D9}"/>
              </a:ext>
            </a:extLst>
          </p:cNvPr>
          <p:cNvSpPr>
            <a:spLocks noGrp="1"/>
          </p:cNvSpPr>
          <p:nvPr>
            <p:ph type="body" idx="1"/>
          </p:nvPr>
        </p:nvSpPr>
        <p:spPr/>
        <p:txBody>
          <a:bodyPr/>
          <a:lstStyle/>
          <a:p>
            <a:pPr>
              <a:spcBef>
                <a:spcPct val="0"/>
              </a:spcBef>
            </a:pPr>
            <a:r>
              <a:rPr lang="en-US"/>
              <a:t>All EL students must participate in the state-approved English language proficiency tests annually. This is regardless of time enrolled in a U.S. school. They must also participate in all state-required content assessments after one full year, which is defined as 240 cumulative days or 12 cumulative months.</a:t>
            </a:r>
          </a:p>
          <a:p>
            <a:pPr>
              <a:spcBef>
                <a:spcPct val="0"/>
              </a:spcBef>
            </a:pPr>
            <a:endParaRPr lang="en-US"/>
          </a:p>
          <a:p>
            <a:pPr>
              <a:spcBef>
                <a:spcPct val="0"/>
              </a:spcBef>
            </a:pPr>
            <a:r>
              <a:rPr lang="en-US"/>
              <a:t>First year EL students must participate in a mathematics test with appropriate accommodations if they are enrolled in a grade in which a mathematics test is administered. Likewise, they must participate in a science test with appropriate accommodations if they are enrolled in a grade in which a science test is administered. EL students in their first year of enrollment in a US school qualify for a one-time exemption.</a:t>
            </a:r>
          </a:p>
        </p:txBody>
      </p:sp>
      <p:sp>
        <p:nvSpPr>
          <p:cNvPr id="4" name="Slide Number Placeholder 3">
            <a:extLst>
              <a:ext uri="{FF2B5EF4-FFF2-40B4-BE49-F238E27FC236}">
                <a16:creationId xmlns:a16="http://schemas.microsoft.com/office/drawing/2014/main" id="{772F7446-FEF5-FD8B-D789-A8F76F60CCC0}"/>
              </a:ext>
            </a:extLst>
          </p:cNvPr>
          <p:cNvSpPr>
            <a:spLocks noGrp="1"/>
          </p:cNvSpPr>
          <p:nvPr>
            <p:ph type="sldNum" sz="quarter" idx="5"/>
          </p:nvPr>
        </p:nvSpPr>
        <p:spPr/>
        <p:txBody>
          <a:bodyPr/>
          <a:lstStyle/>
          <a:p>
            <a:fld id="{A018C404-F245-4374-89D2-29B5018900C6}" type="slidenum">
              <a:rPr lang="en-US" smtClean="0"/>
              <a:t>6</a:t>
            </a:fld>
            <a:endParaRPr lang="en-US"/>
          </a:p>
        </p:txBody>
      </p:sp>
    </p:spTree>
    <p:extLst>
      <p:ext uri="{BB962C8B-B14F-4D97-AF65-F5344CB8AC3E}">
        <p14:creationId xmlns:p14="http://schemas.microsoft.com/office/powerpoint/2010/main" val="2510909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t>Section 3 of the Inclusion of Special Populations regulation discusses students who have a 504 plan or medical emergency. This information can be found on pages 19-23 of the regulation document. </a:t>
            </a:r>
            <a:r>
              <a:rPr lang="en-US" altLang="en-US"/>
              <a:t>Anyone who qualifies with a 504 must have a current plan. The 504 plan focuses more on use of an accommodation due to a health impairment instead of accommodations related to learning disabilities. </a:t>
            </a:r>
            <a:endParaRPr lang="en-US" altLang="en-US">
              <a:cs typeface="Calibri"/>
            </a:endParaRPr>
          </a:p>
          <a:p>
            <a:pPr>
              <a:spcBef>
                <a:spcPct val="0"/>
              </a:spcBef>
            </a:pPr>
            <a:endParaRPr lang="en-US" altLang="en-US" baseline="0">
              <a:cs typeface="Calibri"/>
            </a:endParaRPr>
          </a:p>
          <a:p>
            <a:pPr>
              <a:spcBef>
                <a:spcPct val="0"/>
              </a:spcBef>
            </a:pPr>
            <a:r>
              <a:rPr lang="en-US" altLang="en-US"/>
              <a:t>The other part of this section focuses on medical emergencies. Examples include a student with a broken dominant arm or temporary paralysis due to illness who is now eligible for a scribe or a student with a concussion who requires a human reader due to not being able to medically focus on a computer screen or paper test for a long period of time.</a:t>
            </a:r>
          </a:p>
          <a:p>
            <a:pPr>
              <a:spcBef>
                <a:spcPct val="0"/>
              </a:spcBef>
            </a:pPr>
            <a:endParaRPr lang="en-US" altLang="en-US"/>
          </a:p>
          <a:p>
            <a:pPr>
              <a:spcBef>
                <a:spcPct val="0"/>
              </a:spcBef>
            </a:pPr>
            <a:r>
              <a:rPr lang="en-US" altLang="en-US"/>
              <a:t>Appropriate</a:t>
            </a:r>
            <a:r>
              <a:rPr lang="en-US" altLang="en-US" baseline="0"/>
              <a:t> documentation must be </a:t>
            </a:r>
            <a:r>
              <a:rPr lang="en-US" altLang="en-US"/>
              <a:t>kept on file at the school/district level and is not required to be submitted to KDE.  </a:t>
            </a:r>
            <a:endParaRPr lang="en-US" altLang="en-US">
              <a:cs typeface="Calibri"/>
            </a:endParaRPr>
          </a:p>
          <a:p>
            <a:endParaRPr lang="en-US"/>
          </a:p>
        </p:txBody>
      </p:sp>
      <p:sp>
        <p:nvSpPr>
          <p:cNvPr id="4" name="Slide Number Placeholder 3"/>
          <p:cNvSpPr>
            <a:spLocks noGrp="1"/>
          </p:cNvSpPr>
          <p:nvPr>
            <p:ph type="sldNum" sz="quarter" idx="5"/>
          </p:nvPr>
        </p:nvSpPr>
        <p:spPr/>
        <p:txBody>
          <a:bodyPr/>
          <a:lstStyle/>
          <a:p>
            <a:fld id="{A018C404-F245-4374-89D2-29B5018900C6}" type="slidenum">
              <a:rPr lang="en-US" smtClean="0"/>
              <a:t>7</a:t>
            </a:fld>
            <a:endParaRPr lang="en-US"/>
          </a:p>
        </p:txBody>
      </p:sp>
    </p:spTree>
    <p:extLst>
      <p:ext uri="{BB962C8B-B14F-4D97-AF65-F5344CB8AC3E}">
        <p14:creationId xmlns:p14="http://schemas.microsoft.com/office/powerpoint/2010/main" val="2531706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t>Section 4 of the Inclusion of Special Populations regulation focuses on students who receive services through an alternative program. This section also talks about the requirements of state agency children.  This information can be found on pages 23-24 of the regulation document.</a:t>
            </a:r>
          </a:p>
          <a:p>
            <a:pPr>
              <a:spcBef>
                <a:spcPct val="0"/>
              </a:spcBef>
            </a:pPr>
            <a:endParaRPr lang="en-US"/>
          </a:p>
          <a:p>
            <a:pPr>
              <a:spcBef>
                <a:spcPct val="0"/>
              </a:spcBef>
            </a:pPr>
            <a:r>
              <a:rPr lang="en-US"/>
              <a:t>Students attending programs classified as alternative programs shall be included in the overall accountability program system. Alternative programs are considered non-A1 or non-accountable programs. This does not always mean alternative placements for behavior; it applies to any alternative program that a student attends because that service is not available at their school or district of accountability (where they would be enrolled if they did not need that service). Kentucky School for the Deaf and Kentucky School for the Blind are examples of programs that provide programs to students who would not be able to receive those services at their school of accountability.</a:t>
            </a:r>
          </a:p>
          <a:p>
            <a:pPr>
              <a:spcBef>
                <a:spcPct val="0"/>
              </a:spcBef>
            </a:pPr>
            <a:endParaRPr lang="en-US">
              <a:cs typeface="Calibri"/>
            </a:endParaRPr>
          </a:p>
          <a:p>
            <a:pPr>
              <a:spcBef>
                <a:spcPct val="0"/>
              </a:spcBef>
            </a:pPr>
            <a:r>
              <a:rPr lang="en-US">
                <a:cs typeface="Calibri"/>
              </a:rPr>
              <a:t>State agency children, students who have been ordered or placed by the courts are also expected to complete all state assessments unless an approved non-participation would apply.</a:t>
            </a:r>
          </a:p>
          <a:p>
            <a:endParaRPr lang="en-US"/>
          </a:p>
        </p:txBody>
      </p:sp>
      <p:sp>
        <p:nvSpPr>
          <p:cNvPr id="4" name="Slide Number Placeholder 3"/>
          <p:cNvSpPr>
            <a:spLocks noGrp="1"/>
          </p:cNvSpPr>
          <p:nvPr>
            <p:ph type="sldNum" sz="quarter" idx="5"/>
          </p:nvPr>
        </p:nvSpPr>
        <p:spPr/>
        <p:txBody>
          <a:bodyPr/>
          <a:lstStyle/>
          <a:p>
            <a:fld id="{A018C404-F245-4374-89D2-29B5018900C6}" type="slidenum">
              <a:rPr lang="en-US" smtClean="0"/>
              <a:t>8</a:t>
            </a:fld>
            <a:endParaRPr lang="en-US"/>
          </a:p>
        </p:txBody>
      </p:sp>
    </p:spTree>
    <p:extLst>
      <p:ext uri="{BB962C8B-B14F-4D97-AF65-F5344CB8AC3E}">
        <p14:creationId xmlns:p14="http://schemas.microsoft.com/office/powerpoint/2010/main" val="3499591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t>Section 5 of the Inclusion of Special Populations regulation focuses on students who receive services in a homebound or hospital setting.  This information can be found on page 24 of the regulation document. This does not include students who have withdrawn to homeschool. </a:t>
            </a:r>
          </a:p>
          <a:p>
            <a:pPr>
              <a:spcBef>
                <a:spcPct val="0"/>
              </a:spcBef>
            </a:pPr>
            <a:endParaRPr lang="en-US"/>
          </a:p>
          <a:p>
            <a:pPr marL="0" marR="0" lvl="0" indent="0" algn="l" defTabSz="914400" rtl="0" eaLnBrk="1" fontAlgn="auto" latinLnBrk="0" hangingPunct="1">
              <a:lnSpc>
                <a:spcPct val="100000"/>
              </a:lnSpc>
              <a:spcBef>
                <a:spcPct val="0"/>
              </a:spcBef>
              <a:spcAft>
                <a:spcPts val="0"/>
              </a:spcAft>
              <a:buClrTx/>
              <a:buSzTx/>
              <a:buFontTx/>
              <a:buNone/>
              <a:tabLst/>
              <a:defRPr/>
            </a:pPr>
            <a:r>
              <a:rPr lang="en-US">
                <a:cs typeface="Calibri"/>
              </a:rPr>
              <a:t>School personnel shall determine on an individual basis how each student will participate. The student may participate fully, or the district may seek a medical exemption. If participation in the state-required content assessment would jeopardize a student’s physical, mental or emotional well-being, a school or district shall submit a medical non-participation request. An identified disability or handicapping condition alone are not grounds for a medical non-participation. Requests are subject to KDE approval.</a:t>
            </a:r>
            <a:endParaRPr lang="en-US"/>
          </a:p>
          <a:p>
            <a:pPr>
              <a:spcBef>
                <a:spcPct val="0"/>
              </a:spcBef>
            </a:pPr>
            <a:endParaRPr lang="en-US">
              <a:cs typeface="Calibri"/>
            </a:endParaRPr>
          </a:p>
        </p:txBody>
      </p:sp>
      <p:sp>
        <p:nvSpPr>
          <p:cNvPr id="4" name="Slide Number Placeholder 3"/>
          <p:cNvSpPr>
            <a:spLocks noGrp="1"/>
          </p:cNvSpPr>
          <p:nvPr>
            <p:ph type="sldNum" sz="quarter" idx="5"/>
          </p:nvPr>
        </p:nvSpPr>
        <p:spPr/>
        <p:txBody>
          <a:bodyPr/>
          <a:lstStyle/>
          <a:p>
            <a:fld id="{A018C404-F245-4374-89D2-29B5018900C6}" type="slidenum">
              <a:rPr lang="en-US" smtClean="0"/>
              <a:t>9</a:t>
            </a:fld>
            <a:endParaRPr lang="en-US"/>
          </a:p>
        </p:txBody>
      </p:sp>
    </p:spTree>
    <p:extLst>
      <p:ext uri="{BB962C8B-B14F-4D97-AF65-F5344CB8AC3E}">
        <p14:creationId xmlns:p14="http://schemas.microsoft.com/office/powerpoint/2010/main" val="4713157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endParaRPr lang="en-US"/>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r>
              <a:rPr lang="pt-BR"/>
              <a:t>KDE:OAA:DAAS:da:8/2022</a:t>
            </a:r>
            <a:endParaRPr lang="en-US"/>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7780"/>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398236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p:txBody>
          <a:bodyPr/>
          <a:lstStyle/>
          <a:p>
            <a:r>
              <a:rPr lang="pt-BR"/>
              <a:t>KDE:OAA:DAAS:da:8/2022</a:t>
            </a:r>
            <a:endParaRPr lang="en-US"/>
          </a:p>
        </p:txBody>
      </p:sp>
    </p:spTree>
    <p:extLst>
      <p:ext uri="{BB962C8B-B14F-4D97-AF65-F5344CB8AC3E}">
        <p14:creationId xmlns:p14="http://schemas.microsoft.com/office/powerpoint/2010/main" val="3022027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p:txBody>
          <a:bodyPr/>
          <a:lstStyle/>
          <a:p>
            <a:r>
              <a:rPr lang="pt-BR"/>
              <a:t>KDE:OAA:DAAS:da:8/2022</a:t>
            </a:r>
            <a:endParaRPr lang="en-US"/>
          </a:p>
        </p:txBody>
      </p:sp>
    </p:spTree>
    <p:extLst>
      <p:ext uri="{BB962C8B-B14F-4D97-AF65-F5344CB8AC3E}">
        <p14:creationId xmlns:p14="http://schemas.microsoft.com/office/powerpoint/2010/main" val="2416688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043"/>
            <a:ext cx="8596668" cy="978915"/>
          </a:xfrm>
        </p:spPr>
        <p:txBody>
          <a:bodyPr/>
          <a:lstStyle/>
          <a:p>
            <a:r>
              <a:rPr lang="en-US"/>
              <a:t>Click to edit Master title style</a:t>
            </a:r>
          </a:p>
        </p:txBody>
      </p:sp>
      <p:sp>
        <p:nvSpPr>
          <p:cNvPr id="5" name="Text Placeholder 4"/>
          <p:cNvSpPr>
            <a:spLocks noGrp="1"/>
          </p:cNvSpPr>
          <p:nvPr>
            <p:ph type="body" sz="quarter" idx="13"/>
          </p:nvPr>
        </p:nvSpPr>
        <p:spPr>
          <a:xfrm>
            <a:off x="555786" y="1117469"/>
            <a:ext cx="9188715" cy="4339114"/>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92690" y="5852450"/>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512603"/>
            <a:ext cx="1909629" cy="334354"/>
          </a:xfrm>
          <a:prstGeom prst="rect">
            <a:avLst/>
          </a:prstGeom>
        </p:spPr>
        <p:txBody>
          <a:bodyPr vert="horz" lIns="91440" tIns="45720" rIns="91440" bIns="45720" rtlCol="0" anchor="ctr"/>
          <a:lstStyle>
            <a:lvl1pPr algn="l">
              <a:defRPr sz="1200">
                <a:solidFill>
                  <a:schemeClr val="bg1"/>
                </a:solidFill>
              </a:defRPr>
            </a:lvl1pPr>
          </a:lstStyle>
          <a:p>
            <a:r>
              <a:rPr lang="pt-BR"/>
              <a:t>KDE:OAA:DAAS:da:8/2022</a:t>
            </a:r>
            <a:endParaRPr lang="en-US"/>
          </a:p>
        </p:txBody>
      </p:sp>
    </p:spTree>
    <p:extLst>
      <p:ext uri="{BB962C8B-B14F-4D97-AF65-F5344CB8AC3E}">
        <p14:creationId xmlns:p14="http://schemas.microsoft.com/office/powerpoint/2010/main" val="26031035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7558081" y="5854405"/>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4" name="Footer Placeholder 3"/>
          <p:cNvSpPr>
            <a:spLocks noGrp="1"/>
          </p:cNvSpPr>
          <p:nvPr>
            <p:ph type="ftr" sz="quarter" idx="3"/>
          </p:nvPr>
        </p:nvSpPr>
        <p:spPr>
          <a:xfrm>
            <a:off x="0" y="6492875"/>
            <a:ext cx="1640782" cy="365125"/>
          </a:xfrm>
          <a:prstGeom prst="rect">
            <a:avLst/>
          </a:prstGeom>
        </p:spPr>
        <p:txBody>
          <a:bodyPr vert="horz" lIns="91440" tIns="45720" rIns="91440" bIns="45720" rtlCol="0" anchor="ctr"/>
          <a:lstStyle>
            <a:lvl1pPr algn="l">
              <a:defRPr sz="1200">
                <a:solidFill>
                  <a:schemeClr val="bg1"/>
                </a:solidFill>
              </a:defRPr>
            </a:lvl1pPr>
          </a:lstStyle>
          <a:p>
            <a:r>
              <a:rPr lang="pt-BR"/>
              <a:t>KDE:OAA:DAAS:da:8/2022</a:t>
            </a:r>
            <a:endParaRPr lang="en-US"/>
          </a:p>
        </p:txBody>
      </p:sp>
    </p:spTree>
    <p:extLst>
      <p:ext uri="{BB962C8B-B14F-4D97-AF65-F5344CB8AC3E}">
        <p14:creationId xmlns:p14="http://schemas.microsoft.com/office/powerpoint/2010/main" val="867049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30E4B-79F6-0A4D-9360-91B7A9F1433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p:txBody>
          <a:bodyPr/>
          <a:lstStyle/>
          <a:p>
            <a:r>
              <a:rPr lang="pt-BR"/>
              <a:t>KDE:OAA:DAAS:da:8/2022</a:t>
            </a:r>
            <a:endParaRPr lang="en-US"/>
          </a:p>
        </p:txBody>
      </p:sp>
    </p:spTree>
    <p:extLst>
      <p:ext uri="{BB962C8B-B14F-4D97-AF65-F5344CB8AC3E}">
        <p14:creationId xmlns:p14="http://schemas.microsoft.com/office/powerpoint/2010/main" val="1146679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E4AF1-AF32-5744-9E56-22A24F35B1D1}"/>
              </a:ext>
            </a:extLst>
          </p:cNvPr>
          <p:cNvSpPr>
            <a:spLocks noGrp="1"/>
          </p:cNvSpPr>
          <p:nvPr>
            <p:ph type="dt" sz="half" idx="10"/>
          </p:nvPr>
        </p:nvSpPr>
        <p:spPr/>
        <p:txBody>
          <a:bodyPr/>
          <a:lstStyle>
            <a:lvl1pPr>
              <a:defRPr>
                <a:solidFill>
                  <a:srgbClr val="102649"/>
                </a:solidFill>
              </a:defRPr>
            </a:lvl1pPr>
          </a:lstStyle>
          <a:p>
            <a:endParaRPr lang="en-US"/>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4038600" y="6356350"/>
            <a:ext cx="4078266" cy="365125"/>
          </a:xfrm>
        </p:spPr>
        <p:txBody>
          <a:bodyPr/>
          <a:lstStyle>
            <a:lvl1pPr>
              <a:defRPr>
                <a:solidFill>
                  <a:srgbClr val="102649"/>
                </a:solidFill>
              </a:defRPr>
            </a:lvl1pPr>
          </a:lstStyle>
          <a:p>
            <a:r>
              <a:rPr lang="pt-BR"/>
              <a:t>KDE:OAA:DAAS:da:8/2022</a:t>
            </a:r>
            <a:endParaRPr lang="en-US"/>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8388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DDCC5-4054-D648-9589-53E6D120B71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p:txBody>
          <a:bodyPr/>
          <a:lstStyle/>
          <a:p>
            <a:r>
              <a:rPr lang="pt-BR"/>
              <a:t>KDE:OAA:DAAS:da:8/2022</a:t>
            </a:r>
            <a:endParaRPr lang="en-US"/>
          </a:p>
        </p:txBody>
      </p:sp>
    </p:spTree>
    <p:extLst>
      <p:ext uri="{BB962C8B-B14F-4D97-AF65-F5344CB8AC3E}">
        <p14:creationId xmlns:p14="http://schemas.microsoft.com/office/powerpoint/2010/main" val="258210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A177FD-8970-6E49-AE3A-3E99004152A2}"/>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p:txBody>
          <a:bodyPr/>
          <a:lstStyle/>
          <a:p>
            <a:r>
              <a:rPr lang="pt-BR"/>
              <a:t>KDE:OAA:DAAS:da:8/2022</a:t>
            </a:r>
            <a:endParaRPr lang="en-US"/>
          </a:p>
        </p:txBody>
      </p:sp>
    </p:spTree>
    <p:extLst>
      <p:ext uri="{BB962C8B-B14F-4D97-AF65-F5344CB8AC3E}">
        <p14:creationId xmlns:p14="http://schemas.microsoft.com/office/powerpoint/2010/main" val="2964063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defRPr>
                <a:solidFill>
                  <a:srgbClr val="102649"/>
                </a:solidFill>
              </a:defRPr>
            </a:lvl1pPr>
          </a:lstStyle>
          <a:p>
            <a:endParaRPr lang="en-US"/>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p:txBody>
          <a:bodyPr/>
          <a:lstStyle>
            <a:lvl1pPr>
              <a:defRPr>
                <a:solidFill>
                  <a:srgbClr val="102649"/>
                </a:solidFill>
              </a:defRPr>
            </a:lvl1pPr>
          </a:lstStyle>
          <a:p>
            <a:r>
              <a:rPr lang="pt-BR"/>
              <a:t>KDE:OAA:DAAS:da:8/2022</a:t>
            </a:r>
            <a:endParaRPr lang="en-US"/>
          </a:p>
        </p:txBody>
      </p:sp>
    </p:spTree>
    <p:extLst>
      <p:ext uri="{BB962C8B-B14F-4D97-AF65-F5344CB8AC3E}">
        <p14:creationId xmlns:p14="http://schemas.microsoft.com/office/powerpoint/2010/main" val="3274293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EA650-939E-F048-B947-6D573735B252}"/>
              </a:ext>
            </a:extLst>
          </p:cNvPr>
          <p:cNvSpPr>
            <a:spLocks noGrp="1"/>
          </p:cNvSpPr>
          <p:nvPr>
            <p:ph type="dt" sz="half" idx="10"/>
          </p:nvPr>
        </p:nvSpPr>
        <p:spPr/>
        <p:txBody>
          <a:bodyPr/>
          <a:lstStyle>
            <a:lvl1pPr>
              <a:defRPr>
                <a:solidFill>
                  <a:srgbClr val="102649"/>
                </a:solidFill>
              </a:defRPr>
            </a:lvl1pPr>
          </a:lstStyle>
          <a:p>
            <a:endParaRPr lang="en-US"/>
          </a:p>
        </p:txBody>
      </p:sp>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p:txBody>
          <a:bodyPr/>
          <a:lstStyle>
            <a:lvl1pPr>
              <a:defRPr>
                <a:solidFill>
                  <a:srgbClr val="102649"/>
                </a:solidFill>
              </a:defRPr>
            </a:lvl1pPr>
          </a:lstStyle>
          <a:p>
            <a:r>
              <a:rPr lang="pt-BR"/>
              <a:t>KDE:OAA:DAAS:da:8/2022</a:t>
            </a:r>
            <a:endParaRPr lang="en-US"/>
          </a:p>
        </p:txBody>
      </p:sp>
    </p:spTree>
    <p:extLst>
      <p:ext uri="{BB962C8B-B14F-4D97-AF65-F5344CB8AC3E}">
        <p14:creationId xmlns:p14="http://schemas.microsoft.com/office/powerpoint/2010/main" val="1203898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endParaRPr lang="en-US"/>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4038600" y="6356350"/>
            <a:ext cx="4040688" cy="365125"/>
          </a:xfrm>
        </p:spPr>
        <p:txBody>
          <a:bodyPr/>
          <a:lstStyle>
            <a:lvl1pPr>
              <a:defRPr>
                <a:solidFill>
                  <a:srgbClr val="102649"/>
                </a:solidFill>
              </a:defRPr>
            </a:lvl1pPr>
          </a:lstStyle>
          <a:p>
            <a:r>
              <a:rPr lang="pt-BR"/>
              <a:t>KDE:OAA:DAAS:da:8/2022</a:t>
            </a:r>
            <a:endParaRPr lang="en-US"/>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832705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p:txBody>
          <a:bodyPr/>
          <a:lstStyle/>
          <a:p>
            <a:r>
              <a:rPr lang="pt-BR"/>
              <a:t>KDE:OAA:DAAS:da:8/2022</a:t>
            </a:r>
            <a:endParaRPr lang="en-US"/>
          </a:p>
        </p:txBody>
      </p:sp>
    </p:spTree>
    <p:extLst>
      <p:ext uri="{BB962C8B-B14F-4D97-AF65-F5344CB8AC3E}">
        <p14:creationId xmlns:p14="http://schemas.microsoft.com/office/powerpoint/2010/main" val="1863610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r>
              <a:rPr lang="pt-BR"/>
              <a:t>KDE:OAA:DAAS:da:8/2022</a:t>
            </a:r>
            <a:endParaRPr lang="en-US"/>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5" r:id="rId12"/>
    <p:sldLayoutId id="2147483676" r:id="rId13"/>
  </p:sldLayoutIdLst>
  <p:hf hdr="0" ft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ducation.ky.gov/specialed/excep/instresources/Documents/KY_Alternate_Assessment_Participation_Guidelines_Documentation_Form.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ducation.ky.gov/AA/distsupp/Documents/Medical%20Emergency%20Form.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a:xfrm>
            <a:off x="1981200" y="866141"/>
            <a:ext cx="9144000" cy="2387600"/>
          </a:xfrm>
        </p:spPr>
        <p:txBody>
          <a:bodyPr>
            <a:normAutofit fontScale="90000"/>
          </a:bodyPr>
          <a:lstStyle/>
          <a:p>
            <a:r>
              <a:rPr lang="en-US"/>
              <a:t>Inclusion of Special Populations Training</a:t>
            </a:r>
            <a:br>
              <a:rPr lang="en-US"/>
            </a:br>
            <a:r>
              <a:rPr lang="en-US"/>
              <a:t>703 KAR 5:070</a:t>
            </a:r>
          </a:p>
        </p:txBody>
      </p:sp>
      <p:sp>
        <p:nvSpPr>
          <p:cNvPr id="7" name="Text Placeholder 2">
            <a:extLst>
              <a:ext uri="{FF2B5EF4-FFF2-40B4-BE49-F238E27FC236}">
                <a16:creationId xmlns:a16="http://schemas.microsoft.com/office/drawing/2014/main" id="{DC159F48-E805-458F-85AC-1BDC00856163}"/>
              </a:ext>
            </a:extLst>
          </p:cNvPr>
          <p:cNvSpPr txBox="1">
            <a:spLocks/>
          </p:cNvSpPr>
          <p:nvPr/>
        </p:nvSpPr>
        <p:spPr>
          <a:xfrm>
            <a:off x="3729311" y="3429000"/>
            <a:ext cx="5647778" cy="1500187"/>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00778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102649"/>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102649"/>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a:t>Office of Assessment and Accountability</a:t>
            </a:r>
          </a:p>
          <a:p>
            <a:endParaRPr lang="en-US" b="1">
              <a:solidFill>
                <a:schemeClr val="tx1"/>
              </a:solidFill>
            </a:endParaRPr>
          </a:p>
        </p:txBody>
      </p:sp>
    </p:spTree>
    <p:extLst>
      <p:ext uri="{BB962C8B-B14F-4D97-AF65-F5344CB8AC3E}">
        <p14:creationId xmlns:p14="http://schemas.microsoft.com/office/powerpoint/2010/main" val="301902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3BF80-290D-4EEF-ABA1-35444E3ED330}"/>
              </a:ext>
            </a:extLst>
          </p:cNvPr>
          <p:cNvSpPr>
            <a:spLocks noGrp="1"/>
          </p:cNvSpPr>
          <p:nvPr>
            <p:ph type="title"/>
          </p:nvPr>
        </p:nvSpPr>
        <p:spPr>
          <a:xfrm>
            <a:off x="234286" y="174056"/>
            <a:ext cx="11723427" cy="1325563"/>
          </a:xfrm>
        </p:spPr>
        <p:txBody>
          <a:bodyPr>
            <a:normAutofit/>
          </a:bodyPr>
          <a:lstStyle/>
          <a:p>
            <a:r>
              <a:rPr lang="en-US" sz="3600"/>
              <a:t>Students in the Kentucky Alternate Assessment </a:t>
            </a:r>
            <a:r>
              <a:rPr lang="en-US" sz="2800" baseline="-25000"/>
              <a:t>p.24-29 </a:t>
            </a:r>
            <a:r>
              <a:rPr lang="en-US" sz="3000"/>
              <a:t> </a:t>
            </a:r>
            <a:endParaRPr lang="en-US" sz="3000">
              <a:solidFill>
                <a:srgbClr val="057780"/>
              </a:solidFill>
            </a:endParaRPr>
          </a:p>
        </p:txBody>
      </p:sp>
      <p:sp>
        <p:nvSpPr>
          <p:cNvPr id="3" name="Content Placeholder 2">
            <a:extLst>
              <a:ext uri="{FF2B5EF4-FFF2-40B4-BE49-F238E27FC236}">
                <a16:creationId xmlns:a16="http://schemas.microsoft.com/office/drawing/2014/main" id="{DD61F947-EEBA-4146-B268-B52E5337F2B3}"/>
              </a:ext>
            </a:extLst>
          </p:cNvPr>
          <p:cNvSpPr>
            <a:spLocks noGrp="1"/>
          </p:cNvSpPr>
          <p:nvPr>
            <p:ph idx="1"/>
          </p:nvPr>
        </p:nvSpPr>
        <p:spPr>
          <a:xfrm>
            <a:off x="517745" y="1253331"/>
            <a:ext cx="10515600" cy="4351338"/>
          </a:xfrm>
        </p:spPr>
        <p:txBody>
          <a:bodyPr vert="horz" lIns="91440" tIns="45720" rIns="91440" bIns="45720" rtlCol="0" anchor="t">
            <a:normAutofit/>
          </a:bodyPr>
          <a:lstStyle/>
          <a:p>
            <a:r>
              <a:rPr lang="en-US"/>
              <a:t>ARC determines that the student is unable to access the general curriculum without extensive modifications and accommodations.</a:t>
            </a:r>
          </a:p>
          <a:p>
            <a:r>
              <a:rPr lang="en-US"/>
              <a:t>Must follow the General Conditions for Using Accommodations on Alternate Assessment Accommodations as noted in this regulation.</a:t>
            </a:r>
          </a:p>
          <a:p>
            <a:r>
              <a:rPr lang="en-US"/>
              <a:t>Some access to accommodations are permitted for alternate assessment students that may not be permitted on the general assessment. </a:t>
            </a:r>
            <a:r>
              <a:rPr lang="en-US" b="1">
                <a:solidFill>
                  <a:schemeClr val="accent2"/>
                </a:solidFill>
              </a:rPr>
              <a:t>(an example would be re-reading)</a:t>
            </a:r>
          </a:p>
          <a:p>
            <a:r>
              <a:rPr lang="en-US"/>
              <a:t>Must answer “yes” to all parts of the </a:t>
            </a:r>
            <a:r>
              <a:rPr lang="en-US">
                <a:hlinkClick r:id="rId3"/>
              </a:rPr>
              <a:t>Kentucky Alternate Assessment Participation Guidelines</a:t>
            </a:r>
            <a:endParaRPr lang="en-US"/>
          </a:p>
          <a:p>
            <a:endParaRPr lang="en-US"/>
          </a:p>
        </p:txBody>
      </p:sp>
      <p:sp>
        <p:nvSpPr>
          <p:cNvPr id="5" name="Rectangle 4">
            <a:extLst>
              <a:ext uri="{FF2B5EF4-FFF2-40B4-BE49-F238E27FC236}">
                <a16:creationId xmlns:a16="http://schemas.microsoft.com/office/drawing/2014/main" id="{43243ED2-C822-4BA7-B1C6-B8E361C802B8}"/>
              </a:ext>
            </a:extLst>
          </p:cNvPr>
          <p:cNvSpPr/>
          <p:nvPr/>
        </p:nvSpPr>
        <p:spPr>
          <a:xfrm>
            <a:off x="7503884" y="5969560"/>
            <a:ext cx="445828" cy="369332"/>
          </a:xfrm>
          <a:prstGeom prst="rect">
            <a:avLst/>
          </a:prstGeom>
        </p:spPr>
        <p:txBody>
          <a:bodyPr wrap="none">
            <a:spAutoFit/>
          </a:bodyPr>
          <a:lstStyle/>
          <a:p>
            <a:r>
              <a:rPr lang="en-US">
                <a:solidFill>
                  <a:schemeClr val="bg1"/>
                </a:solidFill>
              </a:rPr>
              <a:t>21</a:t>
            </a:r>
          </a:p>
        </p:txBody>
      </p:sp>
    </p:spTree>
    <p:extLst>
      <p:ext uri="{BB962C8B-B14F-4D97-AF65-F5344CB8AC3E}">
        <p14:creationId xmlns:p14="http://schemas.microsoft.com/office/powerpoint/2010/main" val="2266024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52CB3-4432-4AA1-9320-300D8EBE5556}"/>
              </a:ext>
            </a:extLst>
          </p:cNvPr>
          <p:cNvSpPr>
            <a:spLocks noGrp="1"/>
          </p:cNvSpPr>
          <p:nvPr>
            <p:ph type="title"/>
          </p:nvPr>
        </p:nvSpPr>
        <p:spPr>
          <a:xfrm>
            <a:off x="337351" y="230654"/>
            <a:ext cx="10881978" cy="1325563"/>
          </a:xfrm>
        </p:spPr>
        <p:txBody>
          <a:bodyPr/>
          <a:lstStyle/>
          <a:p>
            <a:r>
              <a:rPr lang="en-US"/>
              <a:t>Allegation Prevention/Best Practices</a:t>
            </a:r>
          </a:p>
        </p:txBody>
      </p:sp>
      <p:sp>
        <p:nvSpPr>
          <p:cNvPr id="3" name="Content Placeholder 2">
            <a:extLst>
              <a:ext uri="{FF2B5EF4-FFF2-40B4-BE49-F238E27FC236}">
                <a16:creationId xmlns:a16="http://schemas.microsoft.com/office/drawing/2014/main" id="{59023601-C604-4A60-ACC3-15724DFA952D}"/>
              </a:ext>
            </a:extLst>
          </p:cNvPr>
          <p:cNvSpPr>
            <a:spLocks noGrp="1"/>
          </p:cNvSpPr>
          <p:nvPr>
            <p:ph idx="1"/>
          </p:nvPr>
        </p:nvSpPr>
        <p:spPr>
          <a:xfrm>
            <a:off x="487161" y="1412782"/>
            <a:ext cx="10515600" cy="4351338"/>
          </a:xfrm>
        </p:spPr>
        <p:txBody>
          <a:bodyPr>
            <a:normAutofit/>
          </a:bodyPr>
          <a:lstStyle/>
          <a:p>
            <a:r>
              <a:rPr lang="en-US" sz="3000">
                <a:solidFill>
                  <a:schemeClr val="tx1"/>
                </a:solidFill>
              </a:rPr>
              <a:t>Anyone who will provide accommodations on a state assessment must complete both the Administration Code (703 KAR 5:080) and the Inclusion of Special Populations (703 KAR 5:070) trainings.</a:t>
            </a:r>
          </a:p>
          <a:p>
            <a:r>
              <a:rPr lang="en-US" sz="3000">
                <a:solidFill>
                  <a:schemeClr val="tx1"/>
                </a:solidFill>
              </a:rPr>
              <a:t>Anyone working outside of a certified position who is providing accommodations to students with an IEP, 504, or EL student must sign a nondisclosure.</a:t>
            </a:r>
          </a:p>
          <a:p>
            <a:pPr marL="0" indent="0">
              <a:buNone/>
            </a:pPr>
            <a:endParaRPr lang="en-US"/>
          </a:p>
        </p:txBody>
      </p:sp>
      <p:sp>
        <p:nvSpPr>
          <p:cNvPr id="5" name="Rectangle 4">
            <a:extLst>
              <a:ext uri="{FF2B5EF4-FFF2-40B4-BE49-F238E27FC236}">
                <a16:creationId xmlns:a16="http://schemas.microsoft.com/office/drawing/2014/main" id="{237A12BD-FFDD-4ADF-9B66-FA150BBCA24E}"/>
              </a:ext>
            </a:extLst>
          </p:cNvPr>
          <p:cNvSpPr/>
          <p:nvPr/>
        </p:nvSpPr>
        <p:spPr>
          <a:xfrm>
            <a:off x="7503884" y="5969560"/>
            <a:ext cx="453970" cy="369332"/>
          </a:xfrm>
          <a:prstGeom prst="rect">
            <a:avLst/>
          </a:prstGeom>
        </p:spPr>
        <p:txBody>
          <a:bodyPr wrap="none">
            <a:spAutoFit/>
          </a:bodyPr>
          <a:lstStyle/>
          <a:p>
            <a:r>
              <a:rPr lang="en-US">
                <a:solidFill>
                  <a:schemeClr val="bg1"/>
                </a:solidFill>
              </a:rPr>
              <a:t>22</a:t>
            </a:r>
          </a:p>
        </p:txBody>
      </p:sp>
    </p:spTree>
    <p:extLst>
      <p:ext uri="{BB962C8B-B14F-4D97-AF65-F5344CB8AC3E}">
        <p14:creationId xmlns:p14="http://schemas.microsoft.com/office/powerpoint/2010/main" val="2940899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E36AC-6E58-4E7B-9B31-3ABFBDC383AD}"/>
              </a:ext>
            </a:extLst>
          </p:cNvPr>
          <p:cNvSpPr>
            <a:spLocks noGrp="1"/>
          </p:cNvSpPr>
          <p:nvPr>
            <p:ph type="title"/>
          </p:nvPr>
        </p:nvSpPr>
        <p:spPr>
          <a:xfrm>
            <a:off x="282692" y="-206703"/>
            <a:ext cx="10515600" cy="1325563"/>
          </a:xfrm>
        </p:spPr>
        <p:txBody>
          <a:bodyPr/>
          <a:lstStyle/>
          <a:p>
            <a:r>
              <a:rPr lang="en-US"/>
              <a:t>Check for Understanding (2)</a:t>
            </a:r>
          </a:p>
        </p:txBody>
      </p:sp>
      <p:sp>
        <p:nvSpPr>
          <p:cNvPr id="3" name="Content Placeholder 2">
            <a:extLst>
              <a:ext uri="{FF2B5EF4-FFF2-40B4-BE49-F238E27FC236}">
                <a16:creationId xmlns:a16="http://schemas.microsoft.com/office/drawing/2014/main" id="{0A342D6C-0188-4E5A-9BD6-E21E9FC9147D}"/>
              </a:ext>
            </a:extLst>
          </p:cNvPr>
          <p:cNvSpPr>
            <a:spLocks noGrp="1"/>
          </p:cNvSpPr>
          <p:nvPr>
            <p:ph idx="1"/>
          </p:nvPr>
        </p:nvSpPr>
        <p:spPr>
          <a:xfrm>
            <a:off x="533400" y="852407"/>
            <a:ext cx="10515600" cy="4702880"/>
          </a:xfrm>
        </p:spPr>
        <p:txBody>
          <a:bodyPr vert="horz" lIns="91440" tIns="45720" rIns="91440" bIns="45720" rtlCol="0" anchor="t">
            <a:normAutofit/>
          </a:bodyPr>
          <a:lstStyle/>
          <a:p>
            <a:pPr marL="514350" indent="-514350">
              <a:buAutoNum type="arabicPeriod"/>
            </a:pPr>
            <a:r>
              <a:rPr lang="en-US" sz="3000"/>
              <a:t>Do students who are in an alternative placement or state agency have to take the required assessments?</a:t>
            </a:r>
          </a:p>
          <a:p>
            <a:pPr marL="514350" indent="-514350">
              <a:buAutoNum type="arabicPeriod"/>
            </a:pPr>
            <a:r>
              <a:rPr lang="en-US" sz="3000"/>
              <a:t>For EL students, is one year of enrollment defined as 240 cumulative school days or 12 cumulative months?</a:t>
            </a:r>
          </a:p>
          <a:p>
            <a:pPr marL="514350" indent="-514350">
              <a:buAutoNum type="arabicPeriod"/>
            </a:pPr>
            <a:r>
              <a:rPr lang="en-US" sz="3000"/>
              <a:t>Do districts have to send medical emergency documentation to KDE?</a:t>
            </a:r>
          </a:p>
          <a:p>
            <a:pPr marL="514350" indent="-514350">
              <a:buAutoNum type="arabicPeriod"/>
            </a:pPr>
            <a:r>
              <a:rPr lang="en-US" sz="3000"/>
              <a:t>Are students who have withdrawn to home school required to take the state required assessments?</a:t>
            </a:r>
          </a:p>
          <a:p>
            <a:pPr marL="514350" indent="-514350">
              <a:buAutoNum type="arabicPeriod"/>
            </a:pPr>
            <a:endParaRPr lang="en-US"/>
          </a:p>
          <a:p>
            <a:pPr marL="514350" indent="-514350">
              <a:buAutoNum type="arabicPeriod"/>
            </a:pPr>
            <a:endParaRPr lang="en-US"/>
          </a:p>
          <a:p>
            <a:pPr marL="514350" indent="-514350">
              <a:buAutoNum type="arabicPeriod"/>
            </a:pPr>
            <a:endParaRPr lang="en-US"/>
          </a:p>
        </p:txBody>
      </p:sp>
      <p:sp>
        <p:nvSpPr>
          <p:cNvPr id="5" name="Rectangle 4">
            <a:extLst>
              <a:ext uri="{FF2B5EF4-FFF2-40B4-BE49-F238E27FC236}">
                <a16:creationId xmlns:a16="http://schemas.microsoft.com/office/drawing/2014/main" id="{7CCCB444-9E3D-4B0D-8136-CBCD4336113D}"/>
              </a:ext>
            </a:extLst>
          </p:cNvPr>
          <p:cNvSpPr/>
          <p:nvPr/>
        </p:nvSpPr>
        <p:spPr>
          <a:xfrm>
            <a:off x="7503884" y="5969560"/>
            <a:ext cx="453970" cy="369332"/>
          </a:xfrm>
          <a:prstGeom prst="rect">
            <a:avLst/>
          </a:prstGeom>
        </p:spPr>
        <p:txBody>
          <a:bodyPr wrap="none">
            <a:spAutoFit/>
          </a:bodyPr>
          <a:lstStyle/>
          <a:p>
            <a:r>
              <a:rPr lang="en-US">
                <a:solidFill>
                  <a:schemeClr val="bg1"/>
                </a:solidFill>
              </a:rPr>
              <a:t>23</a:t>
            </a:r>
          </a:p>
        </p:txBody>
      </p:sp>
    </p:spTree>
    <p:extLst>
      <p:ext uri="{BB962C8B-B14F-4D97-AF65-F5344CB8AC3E}">
        <p14:creationId xmlns:p14="http://schemas.microsoft.com/office/powerpoint/2010/main" val="898961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024B5-69B2-8DA1-077F-018BB28FAC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9414FB-A561-19B5-B164-2E825EF9B994}"/>
              </a:ext>
            </a:extLst>
          </p:cNvPr>
          <p:cNvSpPr>
            <a:spLocks noGrp="1"/>
          </p:cNvSpPr>
          <p:nvPr>
            <p:ph type="title"/>
          </p:nvPr>
        </p:nvSpPr>
        <p:spPr/>
        <p:txBody>
          <a:bodyPr/>
          <a:lstStyle/>
          <a:p>
            <a:r>
              <a:rPr lang="en-US"/>
              <a:t>Division of Assessment and Accountability Support</a:t>
            </a:r>
          </a:p>
        </p:txBody>
      </p:sp>
      <p:graphicFrame>
        <p:nvGraphicFramePr>
          <p:cNvPr id="4" name="Content Placeholder 4" descr="To contact the Division of Assessment Support in the Office of Assessment and Accoutability, please email dacinfo@education.ky.gov or phone 502-564-4394." title="Contact Information">
            <a:extLst>
              <a:ext uri="{FF2B5EF4-FFF2-40B4-BE49-F238E27FC236}">
                <a16:creationId xmlns:a16="http://schemas.microsoft.com/office/drawing/2014/main" id="{F17331F6-C7F2-E327-23DD-F66EA0BFCBF6}"/>
              </a:ext>
            </a:extLst>
          </p:cNvPr>
          <p:cNvGraphicFramePr>
            <a:graphicFrameLocks/>
          </p:cNvGraphicFramePr>
          <p:nvPr/>
        </p:nvGraphicFramePr>
        <p:xfrm>
          <a:off x="2479773" y="1556656"/>
          <a:ext cx="7752799" cy="39412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80930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32DAF-7194-0F97-D494-4ED4F1989E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54720F-4E21-922D-F092-F84342081FE6}"/>
              </a:ext>
            </a:extLst>
          </p:cNvPr>
          <p:cNvSpPr>
            <a:spLocks noGrp="1"/>
          </p:cNvSpPr>
          <p:nvPr>
            <p:ph type="title"/>
          </p:nvPr>
        </p:nvSpPr>
        <p:spPr>
          <a:xfrm>
            <a:off x="186432" y="138554"/>
            <a:ext cx="11437495" cy="978915"/>
          </a:xfrm>
        </p:spPr>
        <p:txBody>
          <a:bodyPr anchor="ctr">
            <a:normAutofit/>
          </a:bodyPr>
          <a:lstStyle/>
          <a:p>
            <a:r>
              <a:rPr lang="en-US" dirty="0"/>
              <a:t>Module 2</a:t>
            </a:r>
            <a:endParaRPr lang="en-US" sz="4100" dirty="0"/>
          </a:p>
        </p:txBody>
      </p:sp>
      <p:sp>
        <p:nvSpPr>
          <p:cNvPr id="6" name="Text Placeholder 5">
            <a:extLst>
              <a:ext uri="{FF2B5EF4-FFF2-40B4-BE49-F238E27FC236}">
                <a16:creationId xmlns:a16="http://schemas.microsoft.com/office/drawing/2014/main" id="{3DCC6E94-F52F-883C-E0B7-26EE1B5474DF}"/>
              </a:ext>
            </a:extLst>
          </p:cNvPr>
          <p:cNvSpPr>
            <a:spLocks noGrp="1"/>
          </p:cNvSpPr>
          <p:nvPr>
            <p:ph type="body" sz="quarter" idx="13"/>
          </p:nvPr>
        </p:nvSpPr>
        <p:spPr>
          <a:xfrm>
            <a:off x="273518" y="1258983"/>
            <a:ext cx="9558070" cy="4339114"/>
          </a:xfrm>
        </p:spPr>
        <p:txBody>
          <a:bodyPr>
            <a:normAutofit/>
          </a:bodyPr>
          <a:lstStyle/>
          <a:p>
            <a:pPr marL="457200" indent="-457200">
              <a:buFont typeface="Wingdings" panose="05000000000000000000" pitchFamily="2" charset="2"/>
              <a:buChar char="Ø"/>
            </a:pPr>
            <a:r>
              <a:rPr lang="en-US" dirty="0"/>
              <a:t>Inclusion of Students</a:t>
            </a:r>
          </a:p>
          <a:p>
            <a:pPr marL="914400" lvl="1" indent="-457200">
              <a:buFont typeface="Wingdings" panose="05000000000000000000" pitchFamily="2" charset="2"/>
              <a:buChar char="Ø"/>
            </a:pPr>
            <a:r>
              <a:rPr lang="en-US" dirty="0"/>
              <a:t>IEP</a:t>
            </a:r>
          </a:p>
          <a:p>
            <a:pPr marL="914400" lvl="1" indent="-457200">
              <a:buFont typeface="Wingdings" panose="05000000000000000000" pitchFamily="2" charset="2"/>
              <a:buChar char="Ø"/>
            </a:pPr>
            <a:r>
              <a:rPr lang="en-US" dirty="0"/>
              <a:t>English Learners</a:t>
            </a:r>
          </a:p>
          <a:p>
            <a:pPr marL="914400" lvl="1" indent="-457200">
              <a:buFont typeface="Wingdings" panose="05000000000000000000" pitchFamily="2" charset="2"/>
              <a:buChar char="Ø"/>
            </a:pPr>
            <a:r>
              <a:rPr lang="en-US" dirty="0"/>
              <a:t>504</a:t>
            </a:r>
          </a:p>
          <a:p>
            <a:pPr marL="914400" lvl="1" indent="-457200">
              <a:buFont typeface="Wingdings" panose="05000000000000000000" pitchFamily="2" charset="2"/>
              <a:buChar char="Ø"/>
            </a:pPr>
            <a:r>
              <a:rPr lang="en-US" dirty="0"/>
              <a:t>Home/Hospital</a:t>
            </a:r>
          </a:p>
          <a:p>
            <a:pPr marL="914400" lvl="1" indent="-457200">
              <a:buFont typeface="Wingdings" panose="05000000000000000000" pitchFamily="2" charset="2"/>
              <a:buChar char="Ø"/>
            </a:pPr>
            <a:r>
              <a:rPr lang="en-US" dirty="0"/>
              <a:t>Alternate Assessment</a:t>
            </a:r>
          </a:p>
          <a:p>
            <a:pPr marL="457200" indent="-457200">
              <a:buFont typeface="Wingdings" panose="05000000000000000000" pitchFamily="2" charset="2"/>
              <a:buChar char="Ø"/>
            </a:pPr>
            <a:r>
              <a:rPr lang="en-US" dirty="0"/>
              <a:t>Allegation Prevention/Best Practices</a:t>
            </a:r>
          </a:p>
          <a:p>
            <a:pPr marL="457200" indent="-457200">
              <a:buFont typeface="Wingdings" panose="05000000000000000000" pitchFamily="2" charset="2"/>
              <a:buChar char="Ø"/>
            </a:pPr>
            <a:r>
              <a:rPr lang="en-US" dirty="0"/>
              <a:t>Check for Understanding 2</a:t>
            </a:r>
          </a:p>
        </p:txBody>
      </p:sp>
    </p:spTree>
    <p:extLst>
      <p:ext uri="{BB962C8B-B14F-4D97-AF65-F5344CB8AC3E}">
        <p14:creationId xmlns:p14="http://schemas.microsoft.com/office/powerpoint/2010/main" val="478490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D5B49A-A47A-7312-A11A-CD06231523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8936BA-4F2A-9856-7CA9-E145C8C9730B}"/>
              </a:ext>
            </a:extLst>
          </p:cNvPr>
          <p:cNvSpPr>
            <a:spLocks noGrp="1"/>
          </p:cNvSpPr>
          <p:nvPr>
            <p:ph type="title"/>
          </p:nvPr>
        </p:nvSpPr>
        <p:spPr>
          <a:xfrm>
            <a:off x="496471" y="1833063"/>
            <a:ext cx="10515600" cy="1325563"/>
          </a:xfrm>
        </p:spPr>
        <p:txBody>
          <a:bodyPr/>
          <a:lstStyle/>
          <a:p>
            <a:r>
              <a:rPr lang="en-US"/>
              <a:t>Inclusion of Students</a:t>
            </a:r>
          </a:p>
        </p:txBody>
      </p:sp>
      <p:sp>
        <p:nvSpPr>
          <p:cNvPr id="5" name="Rectangle 4">
            <a:extLst>
              <a:ext uri="{FF2B5EF4-FFF2-40B4-BE49-F238E27FC236}">
                <a16:creationId xmlns:a16="http://schemas.microsoft.com/office/drawing/2014/main" id="{C07C5FAC-30E9-5843-E263-185F903183D6}"/>
              </a:ext>
            </a:extLst>
          </p:cNvPr>
          <p:cNvSpPr/>
          <p:nvPr/>
        </p:nvSpPr>
        <p:spPr>
          <a:xfrm>
            <a:off x="7443640" y="5918721"/>
            <a:ext cx="446532" cy="369332"/>
          </a:xfrm>
          <a:prstGeom prst="rect">
            <a:avLst/>
          </a:prstGeom>
        </p:spPr>
        <p:txBody>
          <a:bodyPr wrap="none">
            <a:spAutoFit/>
          </a:bodyPr>
          <a:lstStyle/>
          <a:p>
            <a:r>
              <a:rPr lang="en-US">
                <a:solidFill>
                  <a:schemeClr val="bg1"/>
                </a:solidFill>
              </a:rPr>
              <a:t>14</a:t>
            </a:r>
          </a:p>
        </p:txBody>
      </p:sp>
    </p:spTree>
    <p:extLst>
      <p:ext uri="{BB962C8B-B14F-4D97-AF65-F5344CB8AC3E}">
        <p14:creationId xmlns:p14="http://schemas.microsoft.com/office/powerpoint/2010/main" val="966996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E35A5B-05B4-1875-AE96-89C07A9C0AF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B4C46A1-CD46-ACB9-47AF-40567A394405}"/>
              </a:ext>
            </a:extLst>
          </p:cNvPr>
          <p:cNvSpPr txBox="1"/>
          <p:nvPr/>
        </p:nvSpPr>
        <p:spPr>
          <a:xfrm>
            <a:off x="356480" y="835767"/>
            <a:ext cx="11479039" cy="4247317"/>
          </a:xfrm>
          <a:prstGeom prst="rect">
            <a:avLst/>
          </a:prstGeom>
          <a:noFill/>
        </p:spPr>
        <p:txBody>
          <a:bodyPr wrap="square">
            <a:spAutoFit/>
          </a:bodyPr>
          <a:lstStyle/>
          <a:p>
            <a:pPr marL="285750" indent="-285750">
              <a:buFont typeface="Arial" panose="020B0604020202020204" pitchFamily="34" charset="0"/>
              <a:buChar char="•"/>
            </a:pPr>
            <a:r>
              <a:rPr lang="en-US" sz="3000"/>
              <a:t>The ARC shall use a process of data analysis to determine which accommodation(s) improve student achievement toward independence</a:t>
            </a:r>
          </a:p>
          <a:p>
            <a:pPr marL="285750" indent="-285750">
              <a:buFont typeface="Arial" panose="020B0604020202020204" pitchFamily="34" charset="0"/>
              <a:buChar char="•"/>
            </a:pPr>
            <a:r>
              <a:rPr lang="en-US" sz="3000"/>
              <a:t>When age-appropriate, students should be involved in the selection and use of accommodations </a:t>
            </a:r>
          </a:p>
          <a:p>
            <a:pPr marL="285750" indent="-285750">
              <a:buFont typeface="Arial" panose="020B0604020202020204" pitchFamily="34" charset="0"/>
              <a:buChar char="•"/>
            </a:pPr>
            <a:r>
              <a:rPr lang="en-US" sz="3000"/>
              <a:t>Individuals providing assistance to a student with disabilities during the state-required content assessment shall be trained in their responsibilities yearly and sign a non-disclosure if not working in a certified position.</a:t>
            </a:r>
          </a:p>
        </p:txBody>
      </p:sp>
      <p:sp>
        <p:nvSpPr>
          <p:cNvPr id="5" name="Title 1">
            <a:extLst>
              <a:ext uri="{FF2B5EF4-FFF2-40B4-BE49-F238E27FC236}">
                <a16:creationId xmlns:a16="http://schemas.microsoft.com/office/drawing/2014/main" id="{5CE98353-34B8-D57F-18CE-3EE88613500B}"/>
              </a:ext>
            </a:extLst>
          </p:cNvPr>
          <p:cNvSpPr txBox="1">
            <a:spLocks noGrp="1"/>
          </p:cNvSpPr>
          <p:nvPr>
            <p:ph type="title" idx="4294967295"/>
          </p:nvPr>
        </p:nvSpPr>
        <p:spPr>
          <a:xfrm>
            <a:off x="530991" y="172986"/>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srgbClr val="007780"/>
                </a:solidFill>
                <a:effectLst/>
                <a:uLnTx/>
                <a:uFillTx/>
                <a:latin typeface="+mj-lt"/>
                <a:ea typeface="+mj-lt"/>
                <a:cs typeface="+mj-lt"/>
              </a:rPr>
              <a:t>Students with IEPs </a:t>
            </a:r>
            <a:r>
              <a:rPr kumimoji="0" lang="en-US" sz="3500" b="0" i="0" u="none" strike="noStrike" kern="1200" cap="none" spc="0" normalizeH="0" baseline="-25000" noProof="0">
                <a:ln>
                  <a:noFill/>
                </a:ln>
                <a:solidFill>
                  <a:srgbClr val="007780"/>
                </a:solidFill>
                <a:effectLst/>
                <a:uLnTx/>
                <a:uFillTx/>
                <a:latin typeface="+mj-lt"/>
                <a:ea typeface="+mj-ea"/>
                <a:cs typeface="+mj-cs"/>
              </a:rPr>
              <a:t>p.8-13</a:t>
            </a:r>
            <a:endParaRPr kumimoji="0" lang="en-US" sz="3500" b="0" i="0" u="none" strike="noStrike" kern="1200" cap="none" spc="0" normalizeH="0" baseline="-25000" noProof="0">
              <a:ln>
                <a:noFill/>
              </a:ln>
              <a:solidFill>
                <a:srgbClr val="007780"/>
              </a:solidFill>
              <a:effectLst/>
              <a:uLnTx/>
              <a:uFillTx/>
              <a:latin typeface="+mj-lt"/>
              <a:ea typeface="+mj-lt"/>
              <a:cs typeface="+mj-lt"/>
            </a:endParaRPr>
          </a:p>
        </p:txBody>
      </p:sp>
      <p:sp>
        <p:nvSpPr>
          <p:cNvPr id="6" name="Slide Number Placeholder 5">
            <a:extLst>
              <a:ext uri="{FF2B5EF4-FFF2-40B4-BE49-F238E27FC236}">
                <a16:creationId xmlns:a16="http://schemas.microsoft.com/office/drawing/2014/main" id="{0B0B9153-3237-3A98-185C-A59AD219E5CD}"/>
              </a:ext>
            </a:extLst>
          </p:cNvPr>
          <p:cNvSpPr>
            <a:spLocks noGrp="1"/>
          </p:cNvSpPr>
          <p:nvPr>
            <p:ph type="sldNum" sz="quarter" idx="10"/>
          </p:nvPr>
        </p:nvSpPr>
        <p:spPr/>
        <p:txBody>
          <a:bodyPr/>
          <a:lstStyle/>
          <a:p>
            <a:fld id="{354287DC-E20F-4BBE-91C2-47EE09564259}" type="slidenum">
              <a:rPr lang="en-US" smtClean="0"/>
              <a:pPr/>
              <a:t>4</a:t>
            </a:fld>
            <a:endParaRPr lang="en-US"/>
          </a:p>
        </p:txBody>
      </p:sp>
    </p:spTree>
    <p:extLst>
      <p:ext uri="{BB962C8B-B14F-4D97-AF65-F5344CB8AC3E}">
        <p14:creationId xmlns:p14="http://schemas.microsoft.com/office/powerpoint/2010/main" val="689677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EF80D-83D6-47EE-8D12-50E1AAAE011A}"/>
              </a:ext>
            </a:extLst>
          </p:cNvPr>
          <p:cNvSpPr>
            <a:spLocks noGrp="1"/>
          </p:cNvSpPr>
          <p:nvPr>
            <p:ph type="title"/>
          </p:nvPr>
        </p:nvSpPr>
        <p:spPr>
          <a:xfrm>
            <a:off x="244642" y="7212"/>
            <a:ext cx="11233426" cy="1336606"/>
          </a:xfrm>
        </p:spPr>
        <p:txBody>
          <a:bodyPr/>
          <a:lstStyle/>
          <a:p>
            <a:r>
              <a:rPr lang="en-US">
                <a:solidFill>
                  <a:srgbClr val="057780"/>
                </a:solidFill>
              </a:rPr>
              <a:t>English Learners (ELs)</a:t>
            </a:r>
            <a:r>
              <a:rPr lang="en-US" sz="4400" baseline="-25000"/>
              <a:t> </a:t>
            </a:r>
            <a:r>
              <a:rPr lang="en-US" sz="3500" baseline="-25000"/>
              <a:t>p.13-19</a:t>
            </a:r>
            <a:endParaRPr lang="en-US" sz="3500">
              <a:solidFill>
                <a:srgbClr val="057780"/>
              </a:solidFill>
            </a:endParaRPr>
          </a:p>
        </p:txBody>
      </p:sp>
      <p:sp>
        <p:nvSpPr>
          <p:cNvPr id="5" name="Rectangle 4">
            <a:extLst>
              <a:ext uri="{FF2B5EF4-FFF2-40B4-BE49-F238E27FC236}">
                <a16:creationId xmlns:a16="http://schemas.microsoft.com/office/drawing/2014/main" id="{13718F0B-D2BF-490C-AF3A-27B57F806E1C}"/>
              </a:ext>
            </a:extLst>
          </p:cNvPr>
          <p:cNvSpPr/>
          <p:nvPr/>
        </p:nvSpPr>
        <p:spPr>
          <a:xfrm>
            <a:off x="7503884" y="5969560"/>
            <a:ext cx="446084" cy="369332"/>
          </a:xfrm>
          <a:prstGeom prst="rect">
            <a:avLst/>
          </a:prstGeom>
        </p:spPr>
        <p:txBody>
          <a:bodyPr wrap="none">
            <a:spAutoFit/>
          </a:bodyPr>
          <a:lstStyle/>
          <a:p>
            <a:r>
              <a:rPr lang="en-US">
                <a:solidFill>
                  <a:schemeClr val="bg1"/>
                </a:solidFill>
              </a:rPr>
              <a:t>16</a:t>
            </a:r>
          </a:p>
        </p:txBody>
      </p:sp>
      <p:sp>
        <p:nvSpPr>
          <p:cNvPr id="4" name="TextBox 3">
            <a:extLst>
              <a:ext uri="{FF2B5EF4-FFF2-40B4-BE49-F238E27FC236}">
                <a16:creationId xmlns:a16="http://schemas.microsoft.com/office/drawing/2014/main" id="{A4DC5DB4-33B7-51FD-4C8A-51F24B7D669F}"/>
              </a:ext>
            </a:extLst>
          </p:cNvPr>
          <p:cNvSpPr txBox="1"/>
          <p:nvPr/>
        </p:nvSpPr>
        <p:spPr>
          <a:xfrm>
            <a:off x="121835" y="1075864"/>
            <a:ext cx="11479039" cy="4247317"/>
          </a:xfrm>
          <a:prstGeom prst="rect">
            <a:avLst/>
          </a:prstGeom>
          <a:noFill/>
        </p:spPr>
        <p:txBody>
          <a:bodyPr wrap="square">
            <a:spAutoFit/>
          </a:bodyPr>
          <a:lstStyle/>
          <a:p>
            <a:pPr marL="285750" indent="-285750">
              <a:buFont typeface="Arial" panose="020B0604020202020204" pitchFamily="34" charset="0"/>
              <a:buChar char="•"/>
            </a:pPr>
            <a:r>
              <a:rPr lang="en-US" sz="3000"/>
              <a:t>A district shall administer a Home Language Survey to all students upon first enrollment in the district and design a PSP for each student identified as EL.</a:t>
            </a:r>
          </a:p>
          <a:p>
            <a:pPr marL="285750" indent="-285750">
              <a:buFont typeface="Arial" panose="020B0604020202020204" pitchFamily="34" charset="0"/>
              <a:buChar char="•"/>
            </a:pPr>
            <a:r>
              <a:rPr lang="en-US" sz="3000"/>
              <a:t>EL students without an IEP or 504 will not receive accommodations on the annual English language proficiency assessment as it is a measure of the English language ability of an EL.</a:t>
            </a:r>
          </a:p>
          <a:p>
            <a:pPr marL="285750" indent="-285750">
              <a:buFont typeface="Arial" panose="020B0604020202020204" pitchFamily="34" charset="0"/>
              <a:buChar char="•"/>
            </a:pPr>
            <a:r>
              <a:rPr lang="en-US" sz="3000"/>
              <a:t>For all EL students, PSP committees shall determine on an individual basis the necessary accommodations in the state-required Assessment and Accountability Programs.</a:t>
            </a:r>
          </a:p>
        </p:txBody>
      </p:sp>
    </p:spTree>
    <p:extLst>
      <p:ext uri="{BB962C8B-B14F-4D97-AF65-F5344CB8AC3E}">
        <p14:creationId xmlns:p14="http://schemas.microsoft.com/office/powerpoint/2010/main" val="2050139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4E321-EAFF-AF5E-DD4C-71A6DE5F3F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8B624E-DBF5-6A92-B332-1C34513C0E37}"/>
              </a:ext>
            </a:extLst>
          </p:cNvPr>
          <p:cNvSpPr>
            <a:spLocks noGrp="1"/>
          </p:cNvSpPr>
          <p:nvPr>
            <p:ph type="title"/>
          </p:nvPr>
        </p:nvSpPr>
        <p:spPr>
          <a:xfrm>
            <a:off x="244642" y="-149195"/>
            <a:ext cx="11233426" cy="1336606"/>
          </a:xfrm>
        </p:spPr>
        <p:txBody>
          <a:bodyPr/>
          <a:lstStyle/>
          <a:p>
            <a:r>
              <a:rPr lang="en-US">
                <a:solidFill>
                  <a:srgbClr val="057780"/>
                </a:solidFill>
              </a:rPr>
              <a:t>English Learners, continued </a:t>
            </a:r>
            <a:r>
              <a:rPr lang="en-US" sz="3500" baseline="-25000"/>
              <a:t>p.13-19</a:t>
            </a:r>
            <a:endParaRPr lang="en-US" sz="3500">
              <a:solidFill>
                <a:srgbClr val="057780"/>
              </a:solidFill>
            </a:endParaRPr>
          </a:p>
        </p:txBody>
      </p:sp>
      <p:sp>
        <p:nvSpPr>
          <p:cNvPr id="5" name="Rectangle 4">
            <a:extLst>
              <a:ext uri="{FF2B5EF4-FFF2-40B4-BE49-F238E27FC236}">
                <a16:creationId xmlns:a16="http://schemas.microsoft.com/office/drawing/2014/main" id="{5178EF0A-C73E-74B5-459B-A155327516DD}"/>
              </a:ext>
            </a:extLst>
          </p:cNvPr>
          <p:cNvSpPr/>
          <p:nvPr/>
        </p:nvSpPr>
        <p:spPr>
          <a:xfrm>
            <a:off x="7503884" y="5969560"/>
            <a:ext cx="438069" cy="369332"/>
          </a:xfrm>
          <a:prstGeom prst="rect">
            <a:avLst/>
          </a:prstGeom>
        </p:spPr>
        <p:txBody>
          <a:bodyPr wrap="none">
            <a:spAutoFit/>
          </a:bodyPr>
          <a:lstStyle/>
          <a:p>
            <a:r>
              <a:rPr lang="en-US">
                <a:solidFill>
                  <a:schemeClr val="bg1"/>
                </a:solidFill>
              </a:rPr>
              <a:t>17</a:t>
            </a:r>
          </a:p>
        </p:txBody>
      </p:sp>
      <p:sp>
        <p:nvSpPr>
          <p:cNvPr id="4" name="TextBox 3">
            <a:extLst>
              <a:ext uri="{FF2B5EF4-FFF2-40B4-BE49-F238E27FC236}">
                <a16:creationId xmlns:a16="http://schemas.microsoft.com/office/drawing/2014/main" id="{70F07D03-03A9-0279-B487-CC8640C63594}"/>
              </a:ext>
            </a:extLst>
          </p:cNvPr>
          <p:cNvSpPr txBox="1"/>
          <p:nvPr/>
        </p:nvSpPr>
        <p:spPr>
          <a:xfrm>
            <a:off x="121835" y="794590"/>
            <a:ext cx="11825523" cy="4893647"/>
          </a:xfrm>
          <a:prstGeom prst="rect">
            <a:avLst/>
          </a:prstGeom>
          <a:noFill/>
        </p:spPr>
        <p:txBody>
          <a:bodyPr wrap="square">
            <a:spAutoFit/>
          </a:bodyPr>
          <a:lstStyle/>
          <a:p>
            <a:pPr marL="285750" indent="-285750">
              <a:buFont typeface="Arial" panose="020B0604020202020204" pitchFamily="34" charset="0"/>
              <a:buChar char="•"/>
            </a:pPr>
            <a:r>
              <a:rPr lang="en-US" sz="2400"/>
              <a:t>All ELs must participate in: </a:t>
            </a:r>
          </a:p>
          <a:p>
            <a:r>
              <a:rPr lang="en-US" sz="2400"/>
              <a:t>	• The state approved English language proficiency assessment annually</a:t>
            </a:r>
          </a:p>
          <a:p>
            <a:pPr marL="1257300" lvl="2" indent="-342900">
              <a:buFont typeface="Arial" panose="020B0604020202020204" pitchFamily="34" charset="0"/>
              <a:buChar char="•"/>
            </a:pPr>
            <a:r>
              <a:rPr lang="en-US" sz="2400"/>
              <a:t>All state-required content assessments after one full year of enrollment (240 cumulative days or 12 cumulative months). </a:t>
            </a:r>
          </a:p>
          <a:p>
            <a:pPr marL="342900" indent="-342900">
              <a:buFont typeface="Arial" panose="020B0604020202020204" pitchFamily="34" charset="0"/>
              <a:buChar char="•"/>
            </a:pPr>
            <a:r>
              <a:rPr lang="en-US" sz="2400"/>
              <a:t>First year EL students must participate in:</a:t>
            </a:r>
          </a:p>
          <a:p>
            <a:pPr marL="1257300" lvl="2" indent="-342900">
              <a:buFont typeface="Arial" panose="020B0604020202020204" pitchFamily="34" charset="0"/>
              <a:buChar char="•"/>
            </a:pPr>
            <a:r>
              <a:rPr lang="en-US" sz="2400"/>
              <a:t>A mathematics test for participation only (if a student is enrolled in a grade in which a mathematics test is administered) with appropriate accommodations noted in the EL’s PSP. </a:t>
            </a:r>
          </a:p>
          <a:p>
            <a:pPr lvl="2"/>
            <a:r>
              <a:rPr lang="en-US" sz="2400"/>
              <a:t>• A science test for participation only (if a student is enrolled in a grade in which a science test is administered) with appropriate accommodations noted in the EL’s PSP. </a:t>
            </a:r>
          </a:p>
          <a:p>
            <a:pPr marL="1257300" lvl="2" indent="-342900">
              <a:buFont typeface="Arial" panose="020B0604020202020204" pitchFamily="34" charset="0"/>
              <a:buChar char="•"/>
            </a:pPr>
            <a:r>
              <a:rPr lang="en-US" sz="2400"/>
              <a:t>ELs in their first year of enrollment in a U.S. school are not required to participate in the other state-required content assessments; this is a one-time exemption. </a:t>
            </a:r>
          </a:p>
        </p:txBody>
      </p:sp>
    </p:spTree>
    <p:extLst>
      <p:ext uri="{BB962C8B-B14F-4D97-AF65-F5344CB8AC3E}">
        <p14:creationId xmlns:p14="http://schemas.microsoft.com/office/powerpoint/2010/main" val="3430722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644FE-A71E-4A9B-BC01-2DF83D6B78DA}"/>
              </a:ext>
            </a:extLst>
          </p:cNvPr>
          <p:cNvSpPr>
            <a:spLocks noGrp="1"/>
          </p:cNvSpPr>
          <p:nvPr>
            <p:ph type="title"/>
          </p:nvPr>
        </p:nvSpPr>
        <p:spPr>
          <a:xfrm>
            <a:off x="136477" y="18255"/>
            <a:ext cx="11919045" cy="1325563"/>
          </a:xfrm>
        </p:spPr>
        <p:txBody>
          <a:bodyPr/>
          <a:lstStyle/>
          <a:p>
            <a:r>
              <a:rPr lang="en-US" sz="4000"/>
              <a:t>Students with 504 Plans/Medical Emergency</a:t>
            </a:r>
            <a:r>
              <a:rPr lang="en-US" sz="4000" baseline="-25000"/>
              <a:t> p.19-23</a:t>
            </a:r>
            <a:endParaRPr lang="en-US" sz="4000">
              <a:solidFill>
                <a:srgbClr val="057780"/>
              </a:solidFill>
            </a:endParaRPr>
          </a:p>
        </p:txBody>
      </p:sp>
      <p:sp>
        <p:nvSpPr>
          <p:cNvPr id="3" name="Content Placeholder 2">
            <a:extLst>
              <a:ext uri="{FF2B5EF4-FFF2-40B4-BE49-F238E27FC236}">
                <a16:creationId xmlns:a16="http://schemas.microsoft.com/office/drawing/2014/main" id="{FF4D115A-22A5-4265-8094-F965E9B358C3}"/>
              </a:ext>
            </a:extLst>
          </p:cNvPr>
          <p:cNvSpPr>
            <a:spLocks noGrp="1"/>
          </p:cNvSpPr>
          <p:nvPr>
            <p:ph idx="1"/>
          </p:nvPr>
        </p:nvSpPr>
        <p:spPr>
          <a:xfrm>
            <a:off x="387824" y="1074998"/>
            <a:ext cx="10515600" cy="4351338"/>
          </a:xfrm>
        </p:spPr>
        <p:txBody>
          <a:bodyPr vert="horz" lIns="91440" tIns="45720" rIns="91440" bIns="45720" rtlCol="0" anchor="t">
            <a:normAutofit/>
          </a:bodyPr>
          <a:lstStyle/>
          <a:p>
            <a:pPr>
              <a:lnSpc>
                <a:spcPct val="100000"/>
              </a:lnSpc>
            </a:pPr>
            <a:r>
              <a:rPr lang="en-US"/>
              <a:t>Students who qualify under Section 504 may receive the accommodations outlined in their most current plan</a:t>
            </a:r>
            <a:r>
              <a:rPr lang="en-US" baseline="-25000"/>
              <a:t> </a:t>
            </a:r>
          </a:p>
          <a:p>
            <a:pPr>
              <a:lnSpc>
                <a:spcPct val="100000"/>
              </a:lnSpc>
            </a:pPr>
            <a:r>
              <a:rPr lang="en-US"/>
              <a:t>A medical emergency is defined as an injury or ailment that restricts access to the general curriculum before or during a testing window</a:t>
            </a:r>
            <a:r>
              <a:rPr lang="en-US" baseline="-25000"/>
              <a:t> </a:t>
            </a:r>
          </a:p>
          <a:p>
            <a:pPr>
              <a:lnSpc>
                <a:spcPct val="100000"/>
              </a:lnSpc>
            </a:pPr>
            <a:r>
              <a:rPr lang="en-US">
                <a:hlinkClick r:id="rId3"/>
              </a:rPr>
              <a:t>Forms</a:t>
            </a:r>
            <a:r>
              <a:rPr lang="en-US"/>
              <a:t> for medical emergencies remain in the district. They are not required to be submitted to the Office of Assessment and Accountability (OAA).</a:t>
            </a:r>
          </a:p>
          <a:p>
            <a:endParaRPr lang="en-US"/>
          </a:p>
        </p:txBody>
      </p:sp>
      <p:sp>
        <p:nvSpPr>
          <p:cNvPr id="5" name="Rectangle 4">
            <a:extLst>
              <a:ext uri="{FF2B5EF4-FFF2-40B4-BE49-F238E27FC236}">
                <a16:creationId xmlns:a16="http://schemas.microsoft.com/office/drawing/2014/main" id="{A21B700D-829E-4E49-BB9C-38C242FEEFD5}"/>
              </a:ext>
            </a:extLst>
          </p:cNvPr>
          <p:cNvSpPr/>
          <p:nvPr/>
        </p:nvSpPr>
        <p:spPr>
          <a:xfrm>
            <a:off x="7503884" y="5969560"/>
            <a:ext cx="452368" cy="369332"/>
          </a:xfrm>
          <a:prstGeom prst="rect">
            <a:avLst/>
          </a:prstGeom>
        </p:spPr>
        <p:txBody>
          <a:bodyPr wrap="none">
            <a:spAutoFit/>
          </a:bodyPr>
          <a:lstStyle/>
          <a:p>
            <a:r>
              <a:rPr lang="en-US">
                <a:solidFill>
                  <a:schemeClr val="bg1"/>
                </a:solidFill>
              </a:rPr>
              <a:t>18</a:t>
            </a:r>
          </a:p>
        </p:txBody>
      </p:sp>
    </p:spTree>
    <p:extLst>
      <p:ext uri="{BB962C8B-B14F-4D97-AF65-F5344CB8AC3E}">
        <p14:creationId xmlns:p14="http://schemas.microsoft.com/office/powerpoint/2010/main" val="1640058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FAC0D-4D83-4246-B039-BA3EC2C67211}"/>
              </a:ext>
            </a:extLst>
          </p:cNvPr>
          <p:cNvSpPr>
            <a:spLocks noGrp="1"/>
          </p:cNvSpPr>
          <p:nvPr>
            <p:ph type="title"/>
          </p:nvPr>
        </p:nvSpPr>
        <p:spPr>
          <a:xfrm>
            <a:off x="276218" y="185990"/>
            <a:ext cx="11639564" cy="1325563"/>
          </a:xfrm>
        </p:spPr>
        <p:txBody>
          <a:bodyPr>
            <a:normAutofit/>
          </a:bodyPr>
          <a:lstStyle/>
          <a:p>
            <a:r>
              <a:rPr lang="en-US" sz="4000"/>
              <a:t>Students in Alternative Programs and State Agency Children </a:t>
            </a:r>
            <a:r>
              <a:rPr lang="en-US" sz="4000" baseline="-25000"/>
              <a:t>p.19-23 </a:t>
            </a:r>
            <a:r>
              <a:rPr lang="en-US" sz="4000"/>
              <a:t> </a:t>
            </a:r>
          </a:p>
        </p:txBody>
      </p:sp>
      <p:sp>
        <p:nvSpPr>
          <p:cNvPr id="3" name="Content Placeholder 2">
            <a:extLst>
              <a:ext uri="{FF2B5EF4-FFF2-40B4-BE49-F238E27FC236}">
                <a16:creationId xmlns:a16="http://schemas.microsoft.com/office/drawing/2014/main" id="{55E09E77-49F8-4D35-A7C8-5C84BF6582E2}"/>
              </a:ext>
            </a:extLst>
          </p:cNvPr>
          <p:cNvSpPr>
            <a:spLocks noGrp="1"/>
          </p:cNvSpPr>
          <p:nvPr>
            <p:ph idx="1"/>
          </p:nvPr>
        </p:nvSpPr>
        <p:spPr>
          <a:xfrm>
            <a:off x="703729" y="2032151"/>
            <a:ext cx="10515600" cy="3416811"/>
          </a:xfrm>
        </p:spPr>
        <p:txBody>
          <a:bodyPr vert="horz" lIns="91440" tIns="45720" rIns="91440" bIns="45720" rtlCol="0" anchor="t">
            <a:normAutofit/>
          </a:bodyPr>
          <a:lstStyle/>
          <a:p>
            <a:r>
              <a:rPr lang="en-US" sz="3000"/>
              <a:t>Students in alternative programs shall be included in state-required assessments.</a:t>
            </a:r>
            <a:r>
              <a:rPr lang="en-US" sz="3000" baseline="-25000"/>
              <a:t> </a:t>
            </a:r>
          </a:p>
          <a:p>
            <a:r>
              <a:rPr lang="en-US" sz="3000"/>
              <a:t>State agency children shall have the same assessments administered as other public-school students.</a:t>
            </a:r>
            <a:r>
              <a:rPr lang="en-US" sz="3000" baseline="-25000"/>
              <a:t> </a:t>
            </a:r>
            <a:endParaRPr lang="en-US" sz="3000"/>
          </a:p>
          <a:p>
            <a:endParaRPr lang="en-US"/>
          </a:p>
        </p:txBody>
      </p:sp>
      <p:sp>
        <p:nvSpPr>
          <p:cNvPr id="5" name="Rectangle 4">
            <a:extLst>
              <a:ext uri="{FF2B5EF4-FFF2-40B4-BE49-F238E27FC236}">
                <a16:creationId xmlns:a16="http://schemas.microsoft.com/office/drawing/2014/main" id="{63AAE52E-D273-4E90-9A8C-9DE3E356B532}"/>
              </a:ext>
            </a:extLst>
          </p:cNvPr>
          <p:cNvSpPr/>
          <p:nvPr/>
        </p:nvSpPr>
        <p:spPr>
          <a:xfrm>
            <a:off x="7503884" y="5969560"/>
            <a:ext cx="450957" cy="369332"/>
          </a:xfrm>
          <a:prstGeom prst="rect">
            <a:avLst/>
          </a:prstGeom>
        </p:spPr>
        <p:txBody>
          <a:bodyPr wrap="none">
            <a:spAutoFit/>
          </a:bodyPr>
          <a:lstStyle/>
          <a:p>
            <a:r>
              <a:rPr lang="en-US">
                <a:solidFill>
                  <a:schemeClr val="bg1"/>
                </a:solidFill>
              </a:rPr>
              <a:t>19</a:t>
            </a:r>
          </a:p>
        </p:txBody>
      </p:sp>
    </p:spTree>
    <p:extLst>
      <p:ext uri="{BB962C8B-B14F-4D97-AF65-F5344CB8AC3E}">
        <p14:creationId xmlns:p14="http://schemas.microsoft.com/office/powerpoint/2010/main" val="3080831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E5ABD-B93C-4C00-90E8-408587A4D748}"/>
              </a:ext>
            </a:extLst>
          </p:cNvPr>
          <p:cNvSpPr>
            <a:spLocks noGrp="1"/>
          </p:cNvSpPr>
          <p:nvPr>
            <p:ph type="title"/>
          </p:nvPr>
        </p:nvSpPr>
        <p:spPr>
          <a:xfrm>
            <a:off x="230703" y="18255"/>
            <a:ext cx="11907915" cy="1325563"/>
          </a:xfrm>
        </p:spPr>
        <p:txBody>
          <a:bodyPr>
            <a:normAutofit/>
          </a:bodyPr>
          <a:lstStyle/>
          <a:p>
            <a:r>
              <a:rPr lang="en-US" sz="4000"/>
              <a:t>Students Receiving In</a:t>
            </a:r>
            <a:r>
              <a:rPr lang="en-US" sz="4000">
                <a:solidFill>
                  <a:srgbClr val="057780"/>
                </a:solidFill>
              </a:rPr>
              <a:t>struction in Home/Hospital Settings </a:t>
            </a:r>
            <a:r>
              <a:rPr lang="en-US" sz="3500" baseline="-25000"/>
              <a:t>p.24 </a:t>
            </a:r>
            <a:r>
              <a:rPr lang="en-US" sz="3500"/>
              <a:t> </a:t>
            </a:r>
            <a:endParaRPr lang="en-US" sz="3500">
              <a:solidFill>
                <a:srgbClr val="057780"/>
              </a:solidFill>
            </a:endParaRPr>
          </a:p>
        </p:txBody>
      </p:sp>
      <p:sp>
        <p:nvSpPr>
          <p:cNvPr id="3" name="Content Placeholder 2">
            <a:extLst>
              <a:ext uri="{FF2B5EF4-FFF2-40B4-BE49-F238E27FC236}">
                <a16:creationId xmlns:a16="http://schemas.microsoft.com/office/drawing/2014/main" id="{4FBA7F5C-E3D1-41B7-A02D-DCA0DC5BF529}"/>
              </a:ext>
            </a:extLst>
          </p:cNvPr>
          <p:cNvSpPr>
            <a:spLocks noGrp="1"/>
          </p:cNvSpPr>
          <p:nvPr>
            <p:ph idx="1"/>
          </p:nvPr>
        </p:nvSpPr>
        <p:spPr>
          <a:xfrm>
            <a:off x="230702" y="1481020"/>
            <a:ext cx="10987757" cy="4351338"/>
          </a:xfrm>
        </p:spPr>
        <p:txBody>
          <a:bodyPr>
            <a:normAutofit lnSpcReduction="10000"/>
          </a:bodyPr>
          <a:lstStyle/>
          <a:p>
            <a:r>
              <a:rPr lang="en-US"/>
              <a:t>Home/Hospital instruction includes homebound services (not home school).</a:t>
            </a:r>
          </a:p>
          <a:p>
            <a:r>
              <a:rPr lang="en-US"/>
              <a:t>School personnel shall determine on an individual basis how each student will participate in the state-required Assessment and Accountability Programs.</a:t>
            </a:r>
          </a:p>
          <a:p>
            <a:pPr lvl="2"/>
            <a:r>
              <a:rPr lang="en-US" sz="2400"/>
              <a:t>Full participation</a:t>
            </a:r>
          </a:p>
          <a:p>
            <a:pPr lvl="2"/>
            <a:r>
              <a:rPr lang="en-US" sz="2400"/>
              <a:t>Medical exemption</a:t>
            </a:r>
            <a:endParaRPr lang="en-US"/>
          </a:p>
          <a:p>
            <a:r>
              <a:rPr lang="en-US"/>
              <a:t>Students testing in the home/hospital environments must follow the same testing guidelines for regular and alternate assessment.</a:t>
            </a:r>
          </a:p>
          <a:p>
            <a:r>
              <a:rPr lang="en-US"/>
              <a:t>Test administrators must follow requirements of the Administration Code and Inclusion of Special Populations regulations.</a:t>
            </a:r>
          </a:p>
          <a:p>
            <a:pPr marL="914400" lvl="2" indent="0">
              <a:buNone/>
            </a:pPr>
            <a:endParaRPr lang="en-US" sz="2400"/>
          </a:p>
        </p:txBody>
      </p:sp>
      <p:sp>
        <p:nvSpPr>
          <p:cNvPr id="5" name="Rectangle 4">
            <a:extLst>
              <a:ext uri="{FF2B5EF4-FFF2-40B4-BE49-F238E27FC236}">
                <a16:creationId xmlns:a16="http://schemas.microsoft.com/office/drawing/2014/main" id="{093E785F-3AF2-41CC-994B-4721B89A0A12}"/>
              </a:ext>
            </a:extLst>
          </p:cNvPr>
          <p:cNvSpPr/>
          <p:nvPr/>
        </p:nvSpPr>
        <p:spPr>
          <a:xfrm>
            <a:off x="7503884" y="5969560"/>
            <a:ext cx="453970" cy="369332"/>
          </a:xfrm>
          <a:prstGeom prst="rect">
            <a:avLst/>
          </a:prstGeom>
        </p:spPr>
        <p:txBody>
          <a:bodyPr wrap="none">
            <a:spAutoFit/>
          </a:bodyPr>
          <a:lstStyle/>
          <a:p>
            <a:r>
              <a:rPr lang="en-US">
                <a:solidFill>
                  <a:schemeClr val="bg1"/>
                </a:solidFill>
              </a:rPr>
              <a:t>20</a:t>
            </a:r>
          </a:p>
        </p:txBody>
      </p:sp>
    </p:spTree>
    <p:extLst>
      <p:ext uri="{BB962C8B-B14F-4D97-AF65-F5344CB8AC3E}">
        <p14:creationId xmlns:p14="http://schemas.microsoft.com/office/powerpoint/2010/main" val="1060588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KDE Document" ma:contentTypeID="0x0101001BEB557DBE01834EAB47A683706DCD5B008DF4EFBC6697154B9CE5CD9A6A2577BF" ma:contentTypeVersion="28" ma:contentTypeDescription="" ma:contentTypeScope="" ma:versionID="ae77851edb02d56725173df26e15d056">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cc7173c6cc043fdfba33aa37cc0b2b29"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element ref="ns2:Content_x0020_Review_x0020_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_x0020_Review_x0020_Status" ma:index="26" nillable="true" ma:displayName="Content Review Status" ma:description="- Verified: Periodically checked and confirmed to still be accurate and relevant.&#10;- Revise: Identified issues require updates or factual corrections.&#10;- Obsolete: No longer relevant; delete or move to internal archive." ma:format="RadioButtons" ma:internalName="Content_x0020_Review_x0020_Status">
      <xsd:simpleType>
        <xsd:restriction base="dms:Choice">
          <xsd:enumeration value="Verified"/>
          <xsd:enumeration value="Revise"/>
          <xsd:enumeration value="Obsolet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OAA - Office of Assessment and Accountability</Accessibility_x0020_Office>
    <Accessibility_x0020_Audit_x0020_Status xmlns="3a62de7d-ba57-4f43-9dae-9623ba637be0" xsi:nil="true"/>
    <Accessibility_x0020_Audience xmlns="3a62de7d-ba57-4f43-9dae-9623ba637be0">District</Accessibility_x0020_Audienc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Inclusion of Special Populations Training</RoutingRuleDescription>
    <PublishingExpirationDate xmlns="http://schemas.microsoft.com/sharepoint/v3" xsi:nil="true"/>
    <PublishingStartDate xmlns="http://schemas.microsoft.com/sharepoint/v3" xsi:nil="true"/>
    <Publication_x0020_Date xmlns="3a62de7d-ba57-4f43-9dae-9623ba637be0">2022-08-15T04:00:00+00:00</Publication_x0020_Date>
    <Audience1 xmlns="3a62de7d-ba57-4f43-9dae-9623ba637be0">
      <Value>1</Value>
      <Value>2</Value>
    </Audience1>
    <_dlc_DocId xmlns="3a62de7d-ba57-4f43-9dae-9623ba637be0">KYED-14-1801</_dlc_DocId>
    <_dlc_DocIdUrl xmlns="3a62de7d-ba57-4f43-9dae-9623ba637be0">
      <Url>https://www.education.ky.gov/AA/distsupp/_layouts/15/DocIdRedir.aspx?ID=KYED-14-1801</Url>
      <Description>KYED-14-1801</Description>
    </_dlc_DocIdUrl>
    <Content_x0020_Review_x0020_Status xmlns="3a62de7d-ba57-4f43-9dae-9623ba637be0" xsi:nil="true"/>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AE43AF4-C9DA-4948-8B48-B657A868B766}">
  <ds:schemaRefs>
    <ds:schemaRef ds:uri="http://schemas.microsoft.com/sharepoint/v3/contenttype/forms"/>
  </ds:schemaRefs>
</ds:datastoreItem>
</file>

<file path=customXml/itemProps2.xml><?xml version="1.0" encoding="utf-8"?>
<ds:datastoreItem xmlns:ds="http://schemas.openxmlformats.org/officeDocument/2006/customXml" ds:itemID="{864E8367-2EE9-4D2B-961A-CDAF5857C2DE}"/>
</file>

<file path=customXml/itemProps3.xml><?xml version="1.0" encoding="utf-8"?>
<ds:datastoreItem xmlns:ds="http://schemas.openxmlformats.org/officeDocument/2006/customXml" ds:itemID="{C70D4522-EDD2-4326-BD38-D65ABD3DF72F}">
  <ds:schemaRefs>
    <ds:schemaRef ds:uri="http://schemas.microsoft.com/office/infopath/2007/PartnerControls"/>
    <ds:schemaRef ds:uri="http://schemas.openxmlformats.org/package/2006/metadata/core-properties"/>
    <ds:schemaRef ds:uri="http://schemas.microsoft.com/office/2006/documentManagement/types"/>
    <ds:schemaRef ds:uri="http://www.w3.org/XML/1998/namespace"/>
    <ds:schemaRef ds:uri="http://purl.org/dc/elements/1.1/"/>
    <ds:schemaRef ds:uri="9b04f766-5820-4c9b-9d5c-24146d04858a"/>
    <ds:schemaRef ds:uri="http://purl.org/dc/dcmitype/"/>
    <ds:schemaRef ds:uri="http://schemas.microsoft.com/office/2006/metadata/properties"/>
    <ds:schemaRef ds:uri="f344e808-7514-4527-97db-90ea2673291c"/>
    <ds:schemaRef ds:uri="http://purl.org/dc/terms/"/>
  </ds:schemaRefs>
</ds:datastoreItem>
</file>

<file path=customXml/itemProps4.xml><?xml version="1.0" encoding="utf-8"?>
<ds:datastoreItem xmlns:ds="http://schemas.openxmlformats.org/officeDocument/2006/customXml" ds:itemID="{C8241FE8-6AD1-4F6F-B63B-D33CC85FCEE4}"/>
</file>

<file path=docProps/app.xml><?xml version="1.0" encoding="utf-8"?>
<Properties xmlns="http://schemas.openxmlformats.org/officeDocument/2006/extended-properties" xmlns:vt="http://schemas.openxmlformats.org/officeDocument/2006/docPropsVTypes">
  <Template>KDE PowerPoint Template 2021</Template>
  <TotalTime>5</TotalTime>
  <Words>2506</Words>
  <Application>Microsoft Office PowerPoint</Application>
  <PresentationFormat>Widescreen</PresentationFormat>
  <Paragraphs>137</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Inclusion of Special Populations Training 703 KAR 5:070</vt:lpstr>
      <vt:lpstr>Module 2</vt:lpstr>
      <vt:lpstr>Inclusion of Students</vt:lpstr>
      <vt:lpstr>Students with IEPs p.8-13</vt:lpstr>
      <vt:lpstr>English Learners (ELs) p.13-19</vt:lpstr>
      <vt:lpstr>English Learners, continued p.13-19</vt:lpstr>
      <vt:lpstr>Students with 504 Plans/Medical Emergency p.19-23</vt:lpstr>
      <vt:lpstr>Students in Alternative Programs and State Agency Children p.19-23  </vt:lpstr>
      <vt:lpstr>Students Receiving Instruction in Home/Hospital Settings p.24  </vt:lpstr>
      <vt:lpstr>Students in the Kentucky Alternate Assessment p.24-29  </vt:lpstr>
      <vt:lpstr>Allegation Prevention/Best Practices</vt:lpstr>
      <vt:lpstr>Check for Understanding (2)</vt:lpstr>
      <vt:lpstr>Division of Assessment and Accountability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Inclusion of Special Populations Training</dc:title>
  <dc:creator>Hackworth, Michael - Office of Assessment and Accountability</dc:creator>
  <cp:lastModifiedBy>Mullins, Krista - Division of Assessment and Accountability Support</cp:lastModifiedBy>
  <cp:revision>10</cp:revision>
  <dcterms:created xsi:type="dcterms:W3CDTF">2021-08-26T18:21:30Z</dcterms:created>
  <dcterms:modified xsi:type="dcterms:W3CDTF">2025-07-31T15:59:55Z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0x0101001BEB557DBE01834EAB47A683706DCD5B008DF4EFBC6697154B9CE5CD9A6A2577BF</vt:lpwstr>
  </property>
  <property fmtid="{D5CDD505-2E9C-101B-9397-08002B2CF9AE}" pid="3" name="_dlc_DocIdItemGuid">
    <vt:lpwstr>21ff2234-efd8-4d80-8f95-7c4c352f5326</vt:lpwstr>
  </property>
  <property fmtid="{D5CDD505-2E9C-101B-9397-08002B2CF9AE}" pid="4" name="MSIP_Label_eb544694-0027-44fa-bee4-2648c0363f9d_Enabled">
    <vt:lpwstr>true</vt:lpwstr>
  </property>
  <property fmtid="{D5CDD505-2E9C-101B-9397-08002B2CF9AE}" pid="5" name="MSIP_Label_eb544694-0027-44fa-bee4-2648c0363f9d_SetDate">
    <vt:lpwstr>2024-07-25T12:17:54Z</vt:lpwstr>
  </property>
  <property fmtid="{D5CDD505-2E9C-101B-9397-08002B2CF9AE}" pid="6" name="MSIP_Label_eb544694-0027-44fa-bee4-2648c0363f9d_Method">
    <vt:lpwstr>Standard</vt:lpwstr>
  </property>
  <property fmtid="{D5CDD505-2E9C-101B-9397-08002B2CF9AE}" pid="7" name="MSIP_Label_eb544694-0027-44fa-bee4-2648c0363f9d_Name">
    <vt:lpwstr>defa4170-0d19-0005-0004-bc88714345d2</vt:lpwstr>
  </property>
  <property fmtid="{D5CDD505-2E9C-101B-9397-08002B2CF9AE}" pid="8" name="MSIP_Label_eb544694-0027-44fa-bee4-2648c0363f9d_SiteId">
    <vt:lpwstr>9360c11f-90e6-4706-ad00-25fcdc9e2ed1</vt:lpwstr>
  </property>
  <property fmtid="{D5CDD505-2E9C-101B-9397-08002B2CF9AE}" pid="9" name="MSIP_Label_eb544694-0027-44fa-bee4-2648c0363f9d_ActionId">
    <vt:lpwstr>5f583716-1af8-4a7f-a82c-d8304a109f51</vt:lpwstr>
  </property>
  <property fmtid="{D5CDD505-2E9C-101B-9397-08002B2CF9AE}" pid="10" name="MSIP_Label_eb544694-0027-44fa-bee4-2648c0363f9d_ContentBits">
    <vt:lpwstr>0</vt:lpwstr>
  </property>
  <property fmtid="{D5CDD505-2E9C-101B-9397-08002B2CF9AE}" pid="11" name="MediaServiceImageTags">
    <vt:lpwstr/>
  </property>
</Properties>
</file>