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fntdata" ContentType="application/x-fontdata"/>
  <Default Extension="xml" ContentType="application/xml"/>
  <Default Extension="jpg" ContentType="image/jpeg"/>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2.xml" ContentType="application/vnd.openxmlformats-officedocument.presentationml.slideLayout+xml"/>
  <Override PartName="/ppt/notesSlides/notesSlide23.xml" ContentType="application/vnd.openxmlformats-officedocument.presentationml.notesSlide+xml"/>
  <Override PartName="/ppt/slideMasters/slideMaster1.xml" ContentType="application/vnd.openxmlformats-officedocument.presentationml.slideMaster+xml"/>
  <Override PartName="/ppt/notesSlides/notesSlide22.xml" ContentType="application/vnd.openxmlformats-officedocument.presentationml.notesSlide+xml"/>
  <Override PartName="/ppt/slideLayouts/slideLayout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0.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authors.xml" ContentType="application/vnd.ms-powerpoint.authors+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customXml/itemProps2.xml" ContentType="application/vnd.openxmlformats-officedocument.customXmlProperties+xml"/>
  <Override PartName="/customXml/itemProps3.xml" ContentType="application/vnd.openxmlformats-officedocument.customXmlProperties+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metadata" ContentType="application/binary"/>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28"/>
  </p:notesMasterIdLst>
  <p:sldIdLst>
    <p:sldId id="256" r:id="rId5"/>
    <p:sldId id="257" r:id="rId6"/>
    <p:sldId id="258" r:id="rId7"/>
    <p:sldId id="259" r:id="rId8"/>
    <p:sldId id="260" r:id="rId9"/>
    <p:sldId id="261" r:id="rId10"/>
    <p:sldId id="262"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3" r:id="rId26"/>
    <p:sldId id="284" r:id="rId27"/>
  </p:sldIdLst>
  <p:sldSz cx="9144000" cy="5143500" type="screen16x9"/>
  <p:notesSz cx="6858000" cy="9144000"/>
  <p:embeddedFontLst>
    <p:embeddedFont>
      <p:font typeface="Franklin Gothic Book" panose="020B0503020102020204" pitchFamily="34" charset="0"/>
      <p:regular r:id="rId29"/>
      <p:italic r:id="rId30"/>
    </p:embeddedFont>
    <p:embeddedFont>
      <p:font typeface="Franklin Gothic Medium" panose="020B0603020102020204" pitchFamily="34" charset="0"/>
      <p:regular r:id="rId31"/>
      <p:italic r:id="rId32"/>
    </p:embeddedFont>
    <p:embeddedFont>
      <p:font typeface="Georgia" panose="02040502050405020303" pitchFamily="18" charset="0"/>
      <p:regular r:id="rId33"/>
      <p:bold r:id="rId34"/>
      <p:italic r:id="rId35"/>
      <p:boldItalic r:id="rId36"/>
    </p:embeddedFont>
    <p:embeddedFont>
      <p:font typeface="Libre Franklin" pitchFamily="2" charset="0"/>
      <p:regular r:id="rId37"/>
      <p:bold r:id="rId38"/>
      <p:italic r:id="rId39"/>
      <p:boldItalic r:id="rId40"/>
    </p:embeddedFont>
    <p:embeddedFont>
      <p:font typeface="Libre Franklin Medium" pitchFamily="2" charset="0"/>
      <p:regular r:id="rId41"/>
      <p:bold r:id="rId42"/>
      <p:italic r:id="rId43"/>
      <p:boldItalic r:id="rId44"/>
    </p:embeddedFont>
    <p:embeddedFont>
      <p:font typeface="Trebuchet MS" panose="020B0603020202020204" pitchFamily="34"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9" roundtripDataSignature="AMtx7mgWBbEsNRXbX3A2qT08RIdLF+8faw=="/>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F137845-7882-EF76-159F-1424132156EE}" name="Ransom, Heather - Division of Academic Program Standards" initials="HR" userId="S::heather.ransom@education.ky.gov::ed548f38-0560-4130-ae33-b0b6cd237eeb"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Lauren Gallicchio" initials="" lastIdx="3"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4546A"/>
    <a:srgbClr val="C8CB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49920-2D98-48EE-B9C4-4D34619F1CFC}" v="1" dt="2025-05-16T15:00:31.846"/>
  </p1510:revLst>
</p1510:revInfo>
</file>

<file path=ppt/tableStyles.xml><?xml version="1.0" encoding="utf-8"?>
<a:tblStyleLst xmlns:a="http://schemas.openxmlformats.org/drawingml/2006/main" def="{0192B09E-AF4A-47EC-B7B4-B0F60F3A7197}">
  <a:tblStyle styleId="{0192B09E-AF4A-47EC-B7B4-B0F60F3A7197}"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 styleId="{C2FF41E0-BC98-4429-BCBA-5BAABC21D0C2}" styleName="Table_1">
    <a:wholeTbl>
      <a:tcTxStyle b="off" i="off">
        <a:font>
          <a:latin typeface="Franklin Gothic Medium"/>
          <a:ea typeface="Franklin Gothic Medium"/>
          <a:cs typeface="Franklin Gothic Medium"/>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AF1"/>
          </a:solidFill>
        </a:fill>
      </a:tcStyle>
    </a:wholeTbl>
    <a:band1H>
      <a:tcTxStyle b="off" i="off"/>
      <a:tcStyle>
        <a:tcBdr/>
        <a:fill>
          <a:solidFill>
            <a:srgbClr val="CED2E2"/>
          </a:solidFill>
        </a:fill>
      </a:tcStyle>
    </a:band1H>
    <a:band2H>
      <a:tcTxStyle b="off" i="off"/>
      <a:tcStyle>
        <a:tcBdr/>
      </a:tcStyle>
    </a:band2H>
    <a:band1V>
      <a:tcTxStyle b="off" i="off"/>
      <a:tcStyle>
        <a:tcBdr/>
        <a:fill>
          <a:solidFill>
            <a:srgbClr val="CED2E2"/>
          </a:solidFill>
        </a:fill>
      </a:tcStyle>
    </a:band1V>
    <a:band2V>
      <a:tcTxStyle b="off" i="off"/>
      <a:tcStyle>
        <a:tcBdr/>
      </a:tcStyle>
    </a:band2V>
    <a:lastCol>
      <a:tcTxStyle b="on" i="off">
        <a:font>
          <a:latin typeface="Franklin Gothic Medium"/>
          <a:ea typeface="Franklin Gothic Medium"/>
          <a:cs typeface="Franklin Gothic Medium"/>
        </a:font>
        <a:schemeClr val="lt1"/>
      </a:tcTxStyle>
      <a:tcStyle>
        <a:tcBdr/>
        <a:fill>
          <a:solidFill>
            <a:schemeClr val="accent1"/>
          </a:solidFill>
        </a:fill>
      </a:tcStyle>
    </a:lastCol>
    <a:firstCol>
      <a:tcTxStyle b="on" i="off">
        <a:font>
          <a:latin typeface="Franklin Gothic Medium"/>
          <a:ea typeface="Franklin Gothic Medium"/>
          <a:cs typeface="Franklin Gothic Medium"/>
        </a:font>
        <a:schemeClr val="lt1"/>
      </a:tcTxStyle>
      <a:tcStyle>
        <a:tcBdr/>
        <a:fill>
          <a:solidFill>
            <a:schemeClr val="accent1"/>
          </a:solidFill>
        </a:fill>
      </a:tcStyle>
    </a:firstCol>
    <a:lastRow>
      <a:tcTxStyle b="on" i="off">
        <a:font>
          <a:latin typeface="Franklin Gothic Medium"/>
          <a:ea typeface="Franklin Gothic Medium"/>
          <a:cs typeface="Franklin Gothic Medium"/>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Franklin Gothic Medium"/>
          <a:ea typeface="Franklin Gothic Medium"/>
          <a:cs typeface="Franklin Gothic Medium"/>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4528" autoAdjust="0"/>
  </p:normalViewPr>
  <p:slideViewPr>
    <p:cSldViewPr snapToGrid="0">
      <p:cViewPr varScale="1">
        <p:scale>
          <a:sx n="64" d="100"/>
          <a:sy n="64" d="100"/>
        </p:scale>
        <p:origin x="1790" y="53"/>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1.fntdata"/><Relationship Id="rId21" Type="http://schemas.openxmlformats.org/officeDocument/2006/relationships/slide" Target="slides/slide17.xml"/><Relationship Id="rId34" Type="http://schemas.openxmlformats.org/officeDocument/2006/relationships/font" Target="fonts/font6.fntdata"/><Relationship Id="rId42" Type="http://schemas.openxmlformats.org/officeDocument/2006/relationships/font" Target="fonts/font14.fntdata"/><Relationship Id="rId47" Type="http://schemas.openxmlformats.org/officeDocument/2006/relationships/font" Target="fonts/font19.fntdata"/><Relationship Id="rId50" Type="http://schemas.openxmlformats.org/officeDocument/2006/relationships/commentAuthors" Target="commentAuthor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1.fntdata"/><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font" Target="fonts/font12.fntdata"/><Relationship Id="rId45" Type="http://schemas.openxmlformats.org/officeDocument/2006/relationships/font" Target="fonts/font17.fntdata"/><Relationship Id="rId53"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font" Target="fonts/font2.fntdata"/><Relationship Id="rId35" Type="http://schemas.openxmlformats.org/officeDocument/2006/relationships/font" Target="fonts/font7.fntdata"/><Relationship Id="rId43" Type="http://schemas.openxmlformats.org/officeDocument/2006/relationships/font" Target="fonts/font15.fntdata"/><Relationship Id="rId48" Type="http://schemas.openxmlformats.org/officeDocument/2006/relationships/font" Target="fonts/font20.fntdata"/><Relationship Id="rId56" Type="http://schemas.microsoft.com/office/2018/10/relationships/authors" Target="authors.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5.fntdata"/><Relationship Id="rId38" Type="http://schemas.openxmlformats.org/officeDocument/2006/relationships/font" Target="fonts/font10.fntdata"/><Relationship Id="rId46" Type="http://schemas.openxmlformats.org/officeDocument/2006/relationships/font" Target="fonts/font18.fntdata"/><Relationship Id="rId20" Type="http://schemas.openxmlformats.org/officeDocument/2006/relationships/slide" Target="slides/slide16.xml"/><Relationship Id="rId41" Type="http://schemas.openxmlformats.org/officeDocument/2006/relationships/font" Target="fonts/font13.fntdata"/><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36" Type="http://schemas.openxmlformats.org/officeDocument/2006/relationships/font" Target="fonts/font8.fntdata"/><Relationship Id="rId49" Type="http://customschemas.google.com/relationships/presentationmetadata" Target="metadata"/><Relationship Id="rId57" Type="http://schemas.openxmlformats.org/officeDocument/2006/relationships/customXml" Target="../customXml/item4.xml"/><Relationship Id="rId10" Type="http://schemas.openxmlformats.org/officeDocument/2006/relationships/slide" Target="slides/slide6.xml"/><Relationship Id="rId31" Type="http://schemas.openxmlformats.org/officeDocument/2006/relationships/font" Target="fonts/font3.fntdata"/><Relationship Id="rId44" Type="http://schemas.openxmlformats.org/officeDocument/2006/relationships/font" Target="fonts/font16.fntdata"/><Relationship Id="rId5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Module_Three_Connecting_Standards_to_Assessment_Note_Catcher.docx"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Inquiry_Practices_of_KAS_for_Social_Studies.pptx"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kystandards.org/standards-resources/ss-resources/learning-goals-success-criteria-and-the-kas-for-social-stud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ducation.ky.gov/curriculum/standards/kyacadstand/Documents/Facilitator's_Guide_Module_2_Minding_the_Gap.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ducation.ky.gov/curriculum/standards/kyacadstand/Documents/Tool_to_Unpack_Standards_and_Identify_Gaps.xlsx"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education.ky.gov/_layouts/download.aspx?SourceUrl=/curriculum/standards/kyacadstand/Documents/Tool_to_Unpack_Standards_and_Identify_Gaps_BDS.xlsx"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Tool_to_Unpack_Standards_and_Identify_Gaps_BDS.xlsx"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Tool_to_Unpack_Standards_and_Identify_Gaps_BDS.xlsx"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Tool_to_Unpack_Standards_and_Identify_Gaps_BDS.xlsx"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Tool_to_Unpack_Standards_and_Identify_Gaps_BDS.xlsx"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100"/>
              <a:buNone/>
            </a:pPr>
            <a:r>
              <a:rPr lang="en-US" sz="1100" b="1" dirty="0">
                <a:solidFill>
                  <a:schemeClr val="tx1"/>
                </a:solidFill>
                <a:latin typeface="Calibri"/>
                <a:ea typeface="Calibri"/>
                <a:cs typeface="Calibri"/>
                <a:sym typeface="Calibri"/>
              </a:rPr>
              <a:t>Module Series Overview:</a:t>
            </a:r>
          </a:p>
          <a:p>
            <a:pPr marL="0" lvl="0" indent="0" algn="l" rtl="0">
              <a:lnSpc>
                <a:spcPct val="115000"/>
              </a:lnSpc>
              <a:spcBef>
                <a:spcPts val="0"/>
              </a:spcBef>
              <a:spcAft>
                <a:spcPts val="0"/>
              </a:spcAft>
              <a:buSzPts val="1100"/>
              <a:buNone/>
            </a:pPr>
            <a:r>
              <a:rPr lang="en-US" sz="1100" b="0" i="0" dirty="0">
                <a:solidFill>
                  <a:schemeClr val="tx1"/>
                </a:solidFill>
                <a:latin typeface="Calibri"/>
                <a:ea typeface="Calibri"/>
                <a:cs typeface="Calibri"/>
                <a:sym typeface="Calibri"/>
              </a:rPr>
              <a:t>The </a:t>
            </a:r>
            <a:r>
              <a:rPr lang="en-US" sz="1100" b="1" i="1" dirty="0">
                <a:solidFill>
                  <a:schemeClr val="tx1"/>
                </a:solidFill>
                <a:latin typeface="Calibri"/>
                <a:ea typeface="Calibri"/>
                <a:cs typeface="Calibri"/>
                <a:sym typeface="Calibri"/>
              </a:rPr>
              <a:t>Performance Assessments in Social Studies </a:t>
            </a:r>
            <a:r>
              <a:rPr lang="en-US" sz="1100" dirty="0">
                <a:solidFill>
                  <a:schemeClr val="tx1"/>
                </a:solidFill>
                <a:latin typeface="Calibri"/>
                <a:ea typeface="Calibri"/>
                <a:cs typeface="Calibri"/>
                <a:sym typeface="Calibri"/>
              </a:rPr>
              <a:t>module series is a set of five of modules designed to support teachers in implementing performance assessments determine student mastery of the </a:t>
            </a:r>
            <a:r>
              <a:rPr lang="en-US" sz="1100" i="1" dirty="0">
                <a:solidFill>
                  <a:schemeClr val="tx1"/>
                </a:solidFill>
                <a:latin typeface="Calibri"/>
                <a:ea typeface="Calibri"/>
                <a:cs typeface="Calibri"/>
                <a:sym typeface="Calibri"/>
              </a:rPr>
              <a:t>Kentucky Academic Standards (KAS) for Social Studies.</a:t>
            </a:r>
            <a:r>
              <a:rPr lang="en-US" sz="1100" dirty="0">
                <a:solidFill>
                  <a:schemeClr val="tx1"/>
                </a:solidFill>
                <a:latin typeface="Calibri"/>
                <a:ea typeface="Calibri"/>
                <a:cs typeface="Calibri"/>
                <a:sym typeface="Calibri"/>
              </a:rPr>
              <a:t> </a:t>
            </a:r>
          </a:p>
          <a:p>
            <a:pPr marL="0" lvl="0" indent="0" algn="l" rtl="0">
              <a:lnSpc>
                <a:spcPct val="115000"/>
              </a:lnSpc>
              <a:spcBef>
                <a:spcPts val="0"/>
              </a:spcBef>
              <a:spcAft>
                <a:spcPts val="0"/>
              </a:spcAft>
              <a:buSzPts val="1100"/>
              <a:buNone/>
            </a:pPr>
            <a:endParaRPr lang="en-US" sz="1100" dirty="0">
              <a:solidFill>
                <a:schemeClr val="tx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0" i="0" dirty="0">
                <a:solidFill>
                  <a:schemeClr val="tx1"/>
                </a:solidFill>
                <a:latin typeface="Calibri"/>
                <a:ea typeface="Calibri"/>
                <a:cs typeface="Calibri"/>
                <a:sym typeface="Calibri"/>
              </a:rPr>
              <a:t>The </a:t>
            </a:r>
            <a:r>
              <a:rPr lang="en-US" sz="1100" b="1" i="1" dirty="0">
                <a:solidFill>
                  <a:schemeClr val="tx1"/>
                </a:solidFill>
                <a:latin typeface="Calibri"/>
                <a:ea typeface="Calibri"/>
                <a:cs typeface="Calibri"/>
                <a:sym typeface="Calibri"/>
              </a:rPr>
              <a:t>Performance Assessments in Social Studies </a:t>
            </a:r>
            <a:r>
              <a:rPr lang="en-US" sz="1100" dirty="0">
                <a:solidFill>
                  <a:schemeClr val="tx1"/>
                </a:solidFill>
                <a:latin typeface="Calibri"/>
                <a:ea typeface="Calibri"/>
                <a:cs typeface="Calibri"/>
                <a:sym typeface="Calibri"/>
              </a:rPr>
              <a:t>module series is intended to support the successful implementation of the </a:t>
            </a:r>
            <a:r>
              <a:rPr lang="en-US" sz="1100" i="1" dirty="0">
                <a:solidFill>
                  <a:schemeClr val="tx1"/>
                </a:solidFill>
                <a:latin typeface="Calibri"/>
                <a:ea typeface="Calibri"/>
                <a:cs typeface="Calibri"/>
                <a:sym typeface="Calibri"/>
              </a:rPr>
              <a:t>KAS for Social Studies</a:t>
            </a:r>
            <a:r>
              <a:rPr lang="en-US" sz="1100" dirty="0">
                <a:solidFill>
                  <a:schemeClr val="tx1"/>
                </a:solidFill>
                <a:latin typeface="Calibri"/>
                <a:ea typeface="Calibri"/>
                <a:cs typeface="Calibri"/>
                <a:sym typeface="Calibri"/>
              </a:rPr>
              <a:t> in classrooms across the state. The duration of the module sections may be customized to accommodate local needs and conditions; however, it is important to </a:t>
            </a:r>
            <a:r>
              <a:rPr lang="en-US" sz="1100" b="1" dirty="0">
                <a:solidFill>
                  <a:schemeClr val="tx1"/>
                </a:solidFill>
                <a:latin typeface="Calibri"/>
                <a:ea typeface="Calibri"/>
                <a:cs typeface="Calibri"/>
                <a:sym typeface="Calibri"/>
              </a:rPr>
              <a:t>engage with this module linearly </a:t>
            </a:r>
            <a:r>
              <a:rPr lang="en-US" sz="1100" dirty="0">
                <a:solidFill>
                  <a:schemeClr val="tx1"/>
                </a:solidFill>
                <a:latin typeface="Calibri"/>
                <a:ea typeface="Calibri"/>
                <a:cs typeface="Calibri"/>
                <a:sym typeface="Calibri"/>
              </a:rPr>
              <a:t>as the </a:t>
            </a:r>
            <a:r>
              <a:rPr lang="en-US" dirty="0">
                <a:solidFill>
                  <a:schemeClr val="tx1"/>
                </a:solidFill>
                <a:latin typeface="Calibri"/>
                <a:ea typeface="Calibri"/>
                <a:cs typeface="Calibri"/>
                <a:sym typeface="Calibri"/>
              </a:rPr>
              <a:t>first sections support educators in understanding the purpose of performance assessments in the bigger picture of assessing learning. </a:t>
            </a:r>
            <a:r>
              <a:rPr lang="en-US" sz="1100" dirty="0">
                <a:solidFill>
                  <a:schemeClr val="tx1"/>
                </a:solidFill>
                <a:latin typeface="Calibri"/>
                <a:ea typeface="Calibri"/>
                <a:cs typeface="Calibri"/>
                <a:sym typeface="Calibri"/>
              </a:rPr>
              <a:t>Therefore, if you have not engaged with Module One of this series, it is recommended that you complete that module before continuing the learning here. </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Materials: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Note Catcher: </a:t>
            </a:r>
            <a:r>
              <a:rPr lang="en-US" sz="1800" u="sng" dirty="0">
                <a:solidFill>
                  <a:srgbClr val="000000"/>
                </a:solidFill>
                <a:effectLst/>
                <a:latin typeface="Aptos" panose="020B0004020202020204" pitchFamily="34" charset="0"/>
                <a:ea typeface="Times New Roman" panose="02020603050405020304" pitchFamily="18" charset="0"/>
                <a:cs typeface="Aptos" panose="020B0004020202020204" pitchFamily="34" charset="0"/>
                <a:hlinkClick r:id="rId3"/>
              </a:rPr>
              <a:t>https://www.education.ky.gov/_layouts/download.aspx?SourceUrl=/curriculum/standards/kyacadstand/Documents/Module_Three_Connecting_Standards_to_Assessment_Note_Catcher.docx</a:t>
            </a:r>
            <a:endParaRPr lang="en-US" sz="1800" u="sng" dirty="0">
              <a:solidFill>
                <a:srgbClr val="000000"/>
              </a:solidFill>
              <a:effectLst/>
              <a:latin typeface="Aptos" panose="020B0004020202020204" pitchFamily="34" charset="0"/>
              <a:ea typeface="Times New Roman" panose="02020603050405020304" pitchFamily="18" charset="0"/>
              <a:cs typeface="Aptos" panose="020B0004020202020204" pitchFamily="34" charset="0"/>
            </a:endParaRPr>
          </a:p>
          <a:p>
            <a:pPr marL="0" lvl="0" indent="0" algn="l" rtl="0">
              <a:lnSpc>
                <a:spcPct val="115000"/>
              </a:lnSpc>
              <a:spcBef>
                <a:spcPts val="0"/>
              </a:spcBef>
              <a:spcAft>
                <a:spcPts val="0"/>
              </a:spcAft>
              <a:buSzPts val="1100"/>
              <a:buNone/>
            </a:pPr>
            <a:endParaRPr lang="en-US" sz="11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US" sz="11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p>
          <a:p>
            <a:pPr marL="45720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Guiding Notes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Guiding notes are provided in the Notes section of the PowerPoint to support your learning. The information provided in the Notes section includes additional information, directions for the activities on the slide, and citations of used resources, where appropriate. It is critical that you read the material presented in the Notes section to ensure that you are acquiring the important knowledge, skills and understanding required when engaging with this module.</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Virtual Training Note:</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If you plan to engage with this module virtually as a group, consider directing participants to the Social Studies Professional Learning Modules page so that you may access the resources used directly from the links provided in the PowerPoint: </a:t>
            </a:r>
            <a:r>
              <a:rPr lang="en-US" sz="1100" u="sng" dirty="0">
                <a:solidFill>
                  <a:schemeClr val="dk1"/>
                </a:solidFill>
                <a:latin typeface="Calibri"/>
                <a:ea typeface="Calibri"/>
                <a:cs typeface="Calibri"/>
                <a:sym typeface="Calibri"/>
              </a:rPr>
              <a:t>https://kystandards.org/standards-resources/ss-resources/ss-pl-modules/</a:t>
            </a:r>
          </a:p>
          <a:p>
            <a:pPr marL="0" lvl="0" indent="0" algn="l" rtl="0">
              <a:lnSpc>
                <a:spcPct val="115000"/>
              </a:lnSpc>
              <a:spcBef>
                <a:spcPts val="0"/>
              </a:spcBef>
              <a:spcAft>
                <a:spcPts val="0"/>
              </a:spcAft>
              <a:buSzPts val="1100"/>
              <a:buNone/>
            </a:pPr>
            <a:endParaRPr lang="en-US" sz="11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Additionally, you may consider downloading the resources contained within each section of the module and placing them into a Google folder for you or your colleagues to access.</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spcBef>
                <a:spcPts val="0"/>
              </a:spcBef>
              <a:spcAft>
                <a:spcPts val="0"/>
              </a:spcAft>
              <a:buSzPts val="1100"/>
              <a:buNone/>
            </a:pPr>
            <a:r>
              <a:rPr lang="en-US" sz="1100" b="1" dirty="0">
                <a:latin typeface="Calibri"/>
                <a:ea typeface="Calibri"/>
                <a:cs typeface="Calibri"/>
                <a:sym typeface="Calibri"/>
              </a:rPr>
              <a:t>Module Three Compelling and Supporting Questions with Learning Goals and Success Criteria</a:t>
            </a: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Compelling Question: </a:t>
            </a:r>
            <a:r>
              <a:rPr lang="en-US" sz="1100" dirty="0">
                <a:latin typeface="Calibri"/>
                <a:ea typeface="Calibri"/>
                <a:cs typeface="Calibri"/>
                <a:sym typeface="Calibri"/>
              </a:rPr>
              <a:t>How do I implement performance assessments to assess student mastery of the </a:t>
            </a:r>
            <a:r>
              <a:rPr lang="en-US" sz="1100" i="1" dirty="0">
                <a:latin typeface="Calibri"/>
                <a:ea typeface="Calibri"/>
                <a:cs typeface="Calibri"/>
                <a:sym typeface="Calibri"/>
              </a:rPr>
              <a:t>KAS for Social Studies? </a:t>
            </a:r>
            <a:endParaRPr lang="en-US" sz="1100" b="0" i="1" dirty="0">
              <a:latin typeface="Calibri"/>
              <a:ea typeface="Calibri"/>
              <a:cs typeface="Calibri"/>
              <a:sym typeface="Calibri"/>
            </a:endParaRP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Supporting Question: </a:t>
            </a:r>
            <a:r>
              <a:rPr lang="en-US" sz="1100" b="1" dirty="0"/>
              <a:t> </a:t>
            </a:r>
            <a:r>
              <a:rPr lang="en-US" sz="1100" dirty="0">
                <a:solidFill>
                  <a:schemeClr val="dk1"/>
                </a:solidFill>
              </a:rPr>
              <a:t>How do I align standards to assessment?</a:t>
            </a: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Learning Target:  </a:t>
            </a:r>
            <a:r>
              <a:rPr lang="en-US" sz="1100" dirty="0">
                <a:latin typeface="Calibri"/>
                <a:ea typeface="Calibri"/>
                <a:cs typeface="Calibri"/>
                <a:sym typeface="Calibri"/>
              </a:rPr>
              <a:t>I can implement performance assessments that evaluate student mastery of the </a:t>
            </a:r>
            <a:r>
              <a:rPr lang="en-US" sz="1100" i="1" dirty="0">
                <a:latin typeface="Calibri"/>
                <a:ea typeface="Calibri"/>
                <a:cs typeface="Calibri"/>
                <a:sym typeface="Calibri"/>
              </a:rPr>
              <a:t>KAS for Social Studies</a:t>
            </a:r>
            <a:r>
              <a:rPr lang="en-US" sz="1100" dirty="0">
                <a:latin typeface="Calibri"/>
                <a:ea typeface="Calibri"/>
                <a:cs typeface="Calibri"/>
                <a:sym typeface="Calibri"/>
              </a:rPr>
              <a:t>. </a:t>
            </a: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Success Criteria</a:t>
            </a:r>
            <a:r>
              <a:rPr lang="en-US" sz="1100" dirty="0">
                <a:latin typeface="Calibri"/>
                <a:ea typeface="Calibri"/>
                <a:cs typeface="Calibri"/>
                <a:sym typeface="Calibri"/>
              </a:rPr>
              <a:t>: </a:t>
            </a:r>
            <a:r>
              <a:rPr lang="en" sz="1100" dirty="0">
                <a:solidFill>
                  <a:schemeClr val="dk1"/>
                </a:solidFill>
              </a:rPr>
              <a:t>I will be successful when I can determine if an assessment is aligned to the standards. </a:t>
            </a:r>
          </a:p>
          <a:p>
            <a:pPr marL="152400" lvl="0" indent="0" algn="l" rtl="0">
              <a:spcBef>
                <a:spcPts val="0"/>
              </a:spcBef>
              <a:spcAft>
                <a:spcPts val="0"/>
              </a:spcAft>
              <a:buClr>
                <a:srgbClr val="000000"/>
              </a:buClr>
              <a:buSzPts val="12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Intended Audiences:</a:t>
            </a: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Participants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Module participants may include, but are not limited to, district leadership, school administrators, instructional specialists/coaches, intervention specialists, department chairs, special educators and classroom teachers.</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Facilitators: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This module series may be implemented with by a teacher individually or a group of educators led by a facilitator. If this module is being completed as a group, facilitators may include, but are not limited to, district leaders, school administrators, instructional specialists/coaches, intervention specialists, department chairs, special educators and classroom teachers. Facilitators may need to revise specific tasks in order to meet the needs of the participants or to be respectful of the time planned within the work session. </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Helpful Hint for Facilitators: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The learning that will take place in this module may cause Kentucky educators to face changes in instructional practices amidst this transition. It is important to realize that while you are the facilitator of these work sessions, you may not have all the answers to the questions asked by participants, and that is okay. Throughout the module, participants may have questions that will be addressed in future work sessions. When that happens, reflect on this quote from Graham Fletcher, “Every teachable moment doesn’t need to be a teachable moment in that moment.” Use these moments to encourage participants to attend future work sessions where those questions will be addressed. If participants ask questions you are not prepared to answer, offer to follow up on that during the next work session.</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Planning Ahead for Facilitators:</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Determine which stakeholders to invite as participants. In the invitation, describe how the work sessions will benefit them.</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A few days before the meeting, you may want to remind participants to be prepared to have their documents available during the meeting. (See below for Participant Documents Needed.)</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Reserve adequate space and equipment. Tables or desks should be set up to support small-group discussion. If conducting this module virtually, ensure that your technology platform can support break out rooms to support small group collaboration.</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Ensure that participants have access to the Internet.</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Consider how you might handle participants who may not be in attendance at all work sessions. It might be worthwhile to consider how those participants might access missed sections of the module between work sessions in order to feel as prepared as the other participants.</a:t>
            </a:r>
          </a:p>
          <a:p>
            <a:pPr marL="0" lvl="0" indent="0" algn="l" rtl="0">
              <a:lnSpc>
                <a:spcPct val="115000"/>
              </a:lnSpc>
              <a:spcBef>
                <a:spcPts val="0"/>
              </a:spcBef>
              <a:spcAft>
                <a:spcPts val="0"/>
              </a:spcAft>
              <a:buSzPts val="11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Preparation</a:t>
            </a: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 </a:t>
            </a: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Participant Documents Needed:</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Plan ahead regarding how you will feel most comfortable engaging with the </a:t>
            </a:r>
            <a:r>
              <a:rPr lang="en-US" sz="1100" i="1" dirty="0">
                <a:solidFill>
                  <a:schemeClr val="dk1"/>
                </a:solidFill>
                <a:latin typeface="Calibri"/>
                <a:ea typeface="Calibri"/>
                <a:cs typeface="Calibri"/>
                <a:sym typeface="Calibri"/>
              </a:rPr>
              <a:t>KAS for Social Studie</a:t>
            </a:r>
            <a:r>
              <a:rPr lang="en-US" sz="1100" dirty="0">
                <a:solidFill>
                  <a:schemeClr val="dk1"/>
                </a:solidFill>
                <a:latin typeface="Calibri"/>
                <a:ea typeface="Calibri"/>
                <a:cs typeface="Calibri"/>
                <a:sym typeface="Calibri"/>
              </a:rPr>
              <a:t>s, either:</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A device with access to the </a:t>
            </a:r>
            <a:r>
              <a:rPr lang="en-US" sz="1100" i="1" dirty="0">
                <a:solidFill>
                  <a:schemeClr val="dk1"/>
                </a:solidFill>
                <a:latin typeface="Calibri"/>
                <a:ea typeface="Calibri"/>
                <a:cs typeface="Calibri"/>
                <a:sym typeface="Calibri"/>
              </a:rPr>
              <a:t>KAS for Social Studies</a:t>
            </a:r>
            <a:r>
              <a:rPr lang="en-US" sz="1100" dirty="0">
                <a:solidFill>
                  <a:schemeClr val="dk1"/>
                </a:solidFill>
                <a:latin typeface="Calibri"/>
                <a:ea typeface="Calibri"/>
                <a:cs typeface="Calibri"/>
                <a:sym typeface="Calibri"/>
              </a:rPr>
              <a:t>, or</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A hard copy of the </a:t>
            </a:r>
            <a:r>
              <a:rPr lang="en-US" sz="1100" i="1" dirty="0">
                <a:solidFill>
                  <a:schemeClr val="dk1"/>
                </a:solidFill>
                <a:latin typeface="Calibri"/>
                <a:ea typeface="Calibri"/>
                <a:cs typeface="Calibri"/>
                <a:sym typeface="Calibri"/>
              </a:rPr>
              <a:t>KAS for Social Studies</a:t>
            </a:r>
          </a:p>
          <a:p>
            <a:pPr marL="0" lvl="0" indent="0" algn="l" rtl="0">
              <a:lnSpc>
                <a:spcPct val="115000"/>
              </a:lnSpc>
              <a:spcBef>
                <a:spcPts val="0"/>
              </a:spcBef>
              <a:spcAft>
                <a:spcPts val="0"/>
              </a:spcAft>
              <a:buSzPts val="1100"/>
              <a:buNone/>
            </a:pPr>
            <a:endParaRPr lang="en-US" sz="11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Additional documents needed include: </a:t>
            </a:r>
          </a:p>
          <a:p>
            <a:pPr marL="457200" lvl="0" indent="-304800" algn="l" rtl="0">
              <a:lnSpc>
                <a:spcPct val="115000"/>
              </a:lnSpc>
              <a:spcBef>
                <a:spcPts val="0"/>
              </a:spcBef>
              <a:spcAft>
                <a:spcPts val="0"/>
              </a:spcAft>
              <a:buClr>
                <a:schemeClr val="dk1"/>
              </a:buClr>
              <a:buSzPts val="1200"/>
              <a:buChar char="●"/>
            </a:pPr>
            <a:r>
              <a:rPr lang="en-US" sz="1100" dirty="0">
                <a:solidFill>
                  <a:schemeClr val="dk1"/>
                </a:solidFill>
                <a:latin typeface="Calibri"/>
                <a:ea typeface="Calibri"/>
                <a:cs typeface="Calibri"/>
                <a:sym typeface="Calibri"/>
              </a:rPr>
              <a:t>Notetaking Guide:</a:t>
            </a:r>
            <a:endParaRPr lang="en-US" sz="1100" b="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Char char="●"/>
            </a:pPr>
            <a:endParaRPr lang="en-US" sz="1100" b="0" dirty="0">
              <a:solidFill>
                <a:schemeClr val="dk1"/>
              </a:solidFill>
              <a:latin typeface="Calibri"/>
              <a:ea typeface="Calibri"/>
              <a:cs typeface="Calibri"/>
              <a:sym typeface="Calibri"/>
            </a:endParaRPr>
          </a:p>
          <a:p>
            <a:pPr marL="152400" marR="0" lvl="0" indent="0" algn="l" defTabSz="914400" rtl="0" eaLnBrk="1" fontAlgn="auto" latinLnBrk="0" hangingPunct="1">
              <a:lnSpc>
                <a:spcPct val="115000"/>
              </a:lnSpc>
              <a:spcBef>
                <a:spcPts val="0"/>
              </a:spcBef>
              <a:spcAft>
                <a:spcPts val="0"/>
              </a:spcAft>
              <a:buClr>
                <a:schemeClr val="dk1"/>
              </a:buClr>
              <a:buSzPts val="1200"/>
              <a:buFont typeface="Arial"/>
              <a:buNone/>
              <a:tabLst/>
              <a:defRPr/>
            </a:pPr>
            <a:r>
              <a:rPr lang="en-US" sz="11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p>
          <a:p>
            <a:pPr marL="152400" lvl="0" indent="0" algn="l" rtl="0">
              <a:lnSpc>
                <a:spcPct val="115000"/>
              </a:lnSpc>
              <a:spcBef>
                <a:spcPts val="0"/>
              </a:spcBef>
              <a:spcAft>
                <a:spcPts val="0"/>
              </a:spcAft>
              <a:buClr>
                <a:schemeClr val="dk1"/>
              </a:buClr>
              <a:buSzPts val="12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Supplies Needed:</a:t>
            </a:r>
          </a:p>
          <a:p>
            <a:pPr marL="0" lvl="0" indent="0" algn="l" rtl="0">
              <a:lnSpc>
                <a:spcPct val="115000"/>
              </a:lnSpc>
              <a:spcBef>
                <a:spcPts val="0"/>
              </a:spcBef>
              <a:spcAft>
                <a:spcPts val="0"/>
              </a:spcAft>
              <a:buSzPts val="1100"/>
              <a:buNone/>
            </a:pPr>
            <a:r>
              <a:rPr lang="en-US" sz="1100" dirty="0">
                <a:solidFill>
                  <a:srgbClr val="262626"/>
                </a:solidFill>
                <a:latin typeface="Calibri"/>
                <a:ea typeface="Calibri"/>
                <a:cs typeface="Calibri"/>
                <a:sym typeface="Calibri"/>
              </a:rPr>
              <a:t>• </a:t>
            </a:r>
            <a:r>
              <a:rPr lang="en-US" sz="1100" dirty="0">
                <a:latin typeface="Calibri"/>
                <a:ea typeface="Calibri"/>
                <a:cs typeface="Calibri"/>
                <a:sym typeface="Calibri"/>
              </a:rPr>
              <a:t>Computer with </a:t>
            </a:r>
            <a:r>
              <a:rPr lang="en-US" sz="1100" i="1" dirty="0">
                <a:latin typeface="Calibri"/>
                <a:ea typeface="Calibri"/>
                <a:cs typeface="Calibri"/>
                <a:sym typeface="Calibri"/>
              </a:rPr>
              <a:t>Module Three: How do I determine if an assessment is aligned to the standards? </a:t>
            </a:r>
            <a:r>
              <a:rPr lang="en-US" sz="1100" dirty="0">
                <a:latin typeface="Calibri"/>
                <a:ea typeface="Calibri"/>
                <a:cs typeface="Calibri"/>
                <a:sym typeface="Calibri"/>
              </a:rPr>
              <a:t>PowerPoint presentation.</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Technology with projection capability if in person. Technology platform where presenters have sharing ability and breakout room options if virtual.</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Copies of the handouts needed for the session either in hard copy format or available in a folder online. Links to the participant handouts needed for the session also may be built right into the agenda.</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Parking Lot participants can access a Google document, for example, to post questions and that you can modify as the participants work through the sections of the module.</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Self-Sticking Notes (optional)</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Poster paper (optional)</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Highlighters and/or colored pens/markers (optional)</a:t>
            </a:r>
          </a:p>
          <a:p>
            <a:pPr marL="0" lvl="0" indent="0" algn="l" rtl="0">
              <a:lnSpc>
                <a:spcPct val="115000"/>
              </a:lnSpc>
              <a:spcBef>
                <a:spcPts val="0"/>
              </a:spcBef>
              <a:spcAft>
                <a:spcPts val="0"/>
              </a:spcAft>
              <a:buSzPts val="11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Building a Community:</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Building a community is important for any group that will work together, especially if participants have not worked together before. The concept is the same as building a safe, respectful, productive classroom climate. Incorporating community-building into each session builds trust, shows participants that they are valuable as individuals and engages them in the learning process. It is also useful for creating a professional learning network where participants can be supported in their work. Community-building can be as simple as allowing participants to introduce themselves and their role in the school/district, developing or refining group norms, allowing for questions, and/or the sharing of answers to reflection questions or individual discovery task items that are included in this module. Again, time allotted for community-building will allow participants to have a voice and be engaged as active contributors and learners in the sessions.</a:t>
            </a:r>
          </a:p>
          <a:p>
            <a:pPr marL="0" lvl="0" indent="0" algn="l" rtl="0">
              <a:spcBef>
                <a:spcPts val="0"/>
              </a:spcBef>
              <a:spcAft>
                <a:spcPts val="0"/>
              </a:spcAft>
              <a:buSzPts val="1100"/>
              <a:buNone/>
            </a:pPr>
            <a:endParaRPr lang="en-US" sz="1100" b="1" dirty="0">
              <a:solidFill>
                <a:schemeClr val="dk1"/>
              </a:solidFill>
              <a:latin typeface="Calibri"/>
              <a:ea typeface="Calibri"/>
              <a:cs typeface="Calibri"/>
              <a:sym typeface="Calibri"/>
            </a:endParaRPr>
          </a:p>
          <a:p>
            <a:pPr marL="0" lvl="0" indent="0" algn="l" rtl="0">
              <a:spcBef>
                <a:spcPts val="0"/>
              </a:spcBef>
              <a:spcAft>
                <a:spcPts val="0"/>
              </a:spcAft>
              <a:buSzPts val="1100"/>
              <a:buNone/>
            </a:pPr>
            <a:r>
              <a:rPr lang="en-US" sz="1100" b="1" dirty="0">
                <a:solidFill>
                  <a:schemeClr val="dk1"/>
                </a:solidFill>
                <a:latin typeface="Calibri"/>
                <a:ea typeface="Calibri"/>
                <a:cs typeface="Calibri"/>
                <a:sym typeface="Calibri"/>
              </a:rPr>
              <a:t>Virtual Training Options:</a:t>
            </a:r>
            <a:r>
              <a:rPr lang="en-US" sz="1100" dirty="0">
                <a:solidFill>
                  <a:schemeClr val="dk1"/>
                </a:solidFill>
                <a:latin typeface="Calibri"/>
                <a:ea typeface="Calibri"/>
                <a:cs typeface="Calibri"/>
                <a:sym typeface="Calibri"/>
              </a:rPr>
              <a:t> Be sure to conduct continual check-ins throughout the presentation. Build Google documents to continue to collect feedback, such as questions, hopes, and/or concerns to which participants may continually add.</a:t>
            </a:r>
            <a:endParaRPr lang="en-US"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
        <p:nvSpPr>
          <p:cNvPr id="112" name="Google Shape;112;p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a:t>
            </a:fld>
            <a:endParaRPr sz="14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2f6cf8d57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g32f6cf8d57c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Guiding Notes: </a:t>
            </a: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Performance Assessments in Social Studies module series has five modules that build on one another to support a participant in answering the compelling question: How do I implement performance assessments to assess student mastery of the </a:t>
            </a:r>
            <a:r>
              <a:rPr lang="en" sz="1200" i="1" dirty="0">
                <a:solidFill>
                  <a:schemeClr val="dk1"/>
                </a:solidFill>
                <a:latin typeface="Calibri"/>
                <a:ea typeface="Calibri"/>
                <a:cs typeface="Calibri"/>
                <a:sym typeface="Calibri"/>
              </a:rPr>
              <a:t>KAS for Social Studies? </a:t>
            </a:r>
            <a:r>
              <a:rPr lang="en" sz="1200" dirty="0">
                <a:solidFill>
                  <a:schemeClr val="dk1"/>
                </a:solidFill>
                <a:latin typeface="Calibri"/>
                <a:ea typeface="Calibri"/>
                <a:cs typeface="Calibri"/>
                <a:sym typeface="Calibri"/>
              </a:rPr>
              <a:t>Participants will answer this question after completing the module series. Answering this question will support participants in meeting the Learning Target:</a:t>
            </a:r>
            <a:r>
              <a:rPr lang="en" sz="1200" b="1" dirty="0">
                <a:solidFill>
                  <a:srgbClr val="102649"/>
                </a:solidFill>
                <a:latin typeface="Calibri"/>
                <a:ea typeface="Calibri"/>
                <a:cs typeface="Calibri"/>
                <a:sym typeface="Calibri"/>
              </a:rPr>
              <a:t> </a:t>
            </a:r>
            <a:r>
              <a:rPr lang="en" sz="1200" dirty="0">
                <a:solidFill>
                  <a:schemeClr val="dk1"/>
                </a:solidFill>
                <a:latin typeface="Calibri"/>
                <a:ea typeface="Calibri"/>
                <a:cs typeface="Calibri"/>
                <a:sym typeface="Calibri"/>
              </a:rPr>
              <a:t>I can implement performance assessments that evaluate student mastery of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Each module within the module series supports a participant in answering a supporting question. At the conclusion of engaging with Module Three of this series, participants will answer the supporting question: “</a:t>
            </a:r>
            <a:r>
              <a:rPr lang="en-US" sz="1200" dirty="0">
                <a:solidFill>
                  <a:schemeClr val="dk1"/>
                </a:solidFill>
                <a:latin typeface="Calibri"/>
                <a:ea typeface="Calibri"/>
                <a:cs typeface="Calibri"/>
                <a:sym typeface="Calibri"/>
              </a:rPr>
              <a:t>How do I align standards to assessment?”</a:t>
            </a:r>
          </a:p>
          <a:p>
            <a:pPr marL="0" lvl="0" indent="0" algn="l" rtl="0">
              <a:lnSpc>
                <a:spcPct val="100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rgbClr val="030303"/>
                </a:solidFill>
                <a:latin typeface="Calibri"/>
                <a:ea typeface="Calibri"/>
                <a:cs typeface="Calibri"/>
                <a:sym typeface="Calibri"/>
              </a:rPr>
              <a:t>Participants will meet the Success Criteria:</a:t>
            </a:r>
            <a:r>
              <a:rPr lang="en" sz="1200" dirty="0">
                <a:solidFill>
                  <a:schemeClr val="dk1"/>
                </a:solidFill>
                <a:latin typeface="Calibri"/>
                <a:ea typeface="Calibri"/>
                <a:cs typeface="Calibri"/>
                <a:sym typeface="Calibri"/>
              </a:rPr>
              <a:t> </a:t>
            </a:r>
            <a:r>
              <a:rPr lang="en" sz="1200" dirty="0">
                <a:solidFill>
                  <a:schemeClr val="dk1"/>
                </a:solidFill>
              </a:rPr>
              <a:t>I will be successful when I can determine if an assessment is aligned to the standards. </a:t>
            </a: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compelling questions, visit Section 3B: “What are Compelling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supporting questions, visit “Section C: What are Supporting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Learning Goals and Success Criteria and their alignment to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visit Learning Goals, Success Criteria and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r>
              <a:rPr lang="en" sz="1200" u="sng" dirty="0">
                <a:solidFill>
                  <a:schemeClr val="hlink"/>
                </a:solidFill>
                <a:latin typeface="Calibri"/>
                <a:ea typeface="Calibri"/>
                <a:cs typeface="Calibri"/>
                <a:sym typeface="Calibri"/>
                <a:hlinkClick r:id="rId4"/>
              </a:rPr>
              <a:t>https://kystandards.org/standards-resources/ss-resources/learning-goals-success-criteria-and-the-kas-for-social-studies/</a:t>
            </a:r>
            <a:endParaRPr sz="1200" dirty="0">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2f6cf8d57c_0_5: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5" name="Google Shape;125;g32f6cf8d57c_0_5: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dirty="0">
                <a:latin typeface="Calibri"/>
                <a:ea typeface="Calibri"/>
                <a:cs typeface="Calibri"/>
                <a:sym typeface="Calibri"/>
              </a:rPr>
              <a:t>Guiding Notes:</a:t>
            </a:r>
            <a:endParaRPr sz="1200" dirty="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dirty="0">
                <a:latin typeface="Calibri"/>
                <a:ea typeface="Calibri"/>
                <a:cs typeface="Calibri"/>
                <a:sym typeface="Calibri"/>
              </a:rPr>
              <a:t>Read the slide. </a:t>
            </a:r>
            <a:r>
              <a:rPr lang="en" sz="1200" dirty="0">
                <a:solidFill>
                  <a:schemeClr val="dk1"/>
                </a:solidFill>
                <a:latin typeface="Calibri"/>
                <a:ea typeface="Calibri"/>
                <a:cs typeface="Calibri"/>
                <a:sym typeface="Calibri"/>
              </a:rPr>
              <a:t>This image shows the different sections of this module. Module Three is focused on connecting standards to assessment. This visual also outlines the processes and steps to better understand the purpose and role of assessment in social studies.  It is a linear process – it is important to go through the first sections in order to better understand the purpose of performance assessments in the bigger picture of assessing learning.</a:t>
            </a:r>
            <a:endParaRPr sz="1200" dirty="0">
              <a:solidFill>
                <a:schemeClr val="dk1"/>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800" dirty="0">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Calibri"/>
              <a:buNone/>
            </a:pPr>
            <a:endParaRPr sz="1100" dirty="0">
              <a:latin typeface="Trebuchet MS"/>
              <a:ea typeface="Trebuchet MS"/>
              <a:cs typeface="Trebuchet MS"/>
              <a:sym typeface="Trebuchet MS"/>
            </a:endParaRPr>
          </a:p>
        </p:txBody>
      </p:sp>
      <p:sp>
        <p:nvSpPr>
          <p:cNvPr id="126" name="Google Shape;126;g32f6cf8d57c_0_5: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3</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dirty="0"/>
              <a:t>Guiding Notes:</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 dirty="0"/>
              <a:t>Use slides 4 8 to answer these questions on your note catcher where it says </a:t>
            </a:r>
            <a:r>
              <a:rPr lang="en" b="1" dirty="0"/>
              <a:t>Slide 4. </a:t>
            </a:r>
            <a:r>
              <a:rPr lang="en" b="0" dirty="0"/>
              <a:t> </a:t>
            </a:r>
          </a:p>
          <a:p>
            <a:pPr marL="0" lvl="0" indent="0" algn="l" rtl="0">
              <a:lnSpc>
                <a:spcPct val="100000"/>
              </a:lnSpc>
              <a:spcBef>
                <a:spcPts val="0"/>
              </a:spcBef>
              <a:spcAft>
                <a:spcPts val="0"/>
              </a:spcAft>
              <a:buSzPts val="1100"/>
              <a:buNone/>
            </a:pPr>
            <a:endParaRPr lang="en" sz="2200" b="0" dirty="0">
              <a:solidFill>
                <a:schemeClr val="dk1"/>
              </a:solidFill>
              <a:latin typeface="Franklin Gothic Book" panose="020B0503020102020204" pitchFamily="34" charset="0"/>
              <a:sym typeface="Libre Franklin"/>
            </a:endParaRPr>
          </a:p>
        </p:txBody>
      </p:sp>
      <p:sp>
        <p:nvSpPr>
          <p:cNvPr id="134" name="Google Shape;134;p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4</a:t>
            </a:fld>
            <a:endParaRPr sz="14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6: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Calibri"/>
              <a:buNone/>
            </a:pPr>
            <a:r>
              <a:rPr lang="en" sz="1100" dirty="0">
                <a:latin typeface="Calibri"/>
                <a:ea typeface="Calibri"/>
                <a:cs typeface="Calibri"/>
                <a:sym typeface="Calibri"/>
              </a:rPr>
              <a:t>Guiding Notes:</a:t>
            </a:r>
            <a:endParaRPr sz="1100" dirty="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endParaRPr sz="1100" dirty="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800"/>
              <a:buFont typeface="Calibri"/>
              <a:buNone/>
            </a:pPr>
            <a:r>
              <a:rPr lang="en" dirty="0">
                <a:latin typeface="Calibri"/>
                <a:ea typeface="Calibri"/>
                <a:cs typeface="Calibri"/>
                <a:sym typeface="Calibri"/>
              </a:rPr>
              <a:t>Read the slide. </a:t>
            </a:r>
            <a:r>
              <a:rPr lang="en" sz="1100" dirty="0">
                <a:latin typeface="Calibri"/>
                <a:ea typeface="Calibri"/>
                <a:cs typeface="Calibri"/>
                <a:sym typeface="Calibri"/>
              </a:rPr>
              <a:t>Review the content of the slide – </a:t>
            </a:r>
            <a:r>
              <a:rPr lang="en" dirty="0">
                <a:latin typeface="Calibri"/>
                <a:ea typeface="Calibri"/>
                <a:cs typeface="Calibri"/>
                <a:sym typeface="Calibri"/>
              </a:rPr>
              <a:t>I</a:t>
            </a:r>
            <a:r>
              <a:rPr lang="en" sz="1100" dirty="0">
                <a:latin typeface="Calibri"/>
                <a:ea typeface="Calibri"/>
                <a:cs typeface="Calibri"/>
                <a:sym typeface="Calibri"/>
              </a:rPr>
              <a:t>t is important to clearly understand and unpack each piece of a standard in order to be able to implement it with fidelity. Answer the question “What are standards?” </a:t>
            </a:r>
            <a:r>
              <a:rPr lang="en" dirty="0"/>
              <a:t>where it says </a:t>
            </a:r>
            <a:r>
              <a:rPr lang="en" b="1" dirty="0"/>
              <a:t>Slide 5. </a:t>
            </a:r>
            <a:endParaRPr sz="1100" dirty="0">
              <a:latin typeface="Calibri"/>
              <a:ea typeface="Calibri"/>
              <a:cs typeface="Calibri"/>
              <a:sym typeface="Calibri"/>
            </a:endParaRPr>
          </a:p>
          <a:p>
            <a:pPr marL="0" lvl="0" indent="0" algn="l" rtl="0">
              <a:lnSpc>
                <a:spcPct val="100000"/>
              </a:lnSpc>
              <a:spcBef>
                <a:spcPts val="0"/>
              </a:spcBef>
              <a:spcAft>
                <a:spcPts val="0"/>
              </a:spcAft>
              <a:buClr>
                <a:schemeClr val="dk1"/>
              </a:buClr>
              <a:buSzPts val="1200"/>
              <a:buFont typeface="Calibri"/>
              <a:buNone/>
            </a:pPr>
            <a:endParaRPr dirty="0">
              <a:latin typeface="Trebuchet MS"/>
              <a:ea typeface="Trebuchet MS"/>
              <a:cs typeface="Trebuchet MS"/>
              <a:sym typeface="Trebuchet MS"/>
            </a:endParaRPr>
          </a:p>
        </p:txBody>
      </p:sp>
      <p:sp>
        <p:nvSpPr>
          <p:cNvPr id="142" name="Google Shape;142;p6: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100" dirty="0">
                <a:solidFill>
                  <a:srgbClr val="000000"/>
                </a:solidFill>
                <a:latin typeface="Calibri"/>
                <a:ea typeface="Calibri"/>
                <a:cs typeface="Calibri"/>
                <a:sym typeface="Calibri"/>
              </a:rPr>
              <a:t>Guiding Notes:</a:t>
            </a:r>
            <a:endParaRPr sz="1100" dirty="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dirty="0">
                <a:latin typeface="Calibri"/>
                <a:ea typeface="Calibri"/>
                <a:cs typeface="Calibri"/>
                <a:sym typeface="Calibri"/>
              </a:rPr>
              <a:t>Read the slide. </a:t>
            </a:r>
            <a:r>
              <a:rPr lang="en" sz="1100" dirty="0">
                <a:solidFill>
                  <a:srgbClr val="000000"/>
                </a:solidFill>
                <a:latin typeface="Calibri"/>
                <a:ea typeface="Calibri"/>
                <a:cs typeface="Calibri"/>
                <a:sym typeface="Calibri"/>
              </a:rPr>
              <a:t>Rem</a:t>
            </a:r>
            <a:r>
              <a:rPr lang="en" dirty="0">
                <a:solidFill>
                  <a:srgbClr val="000000"/>
                </a:solidFill>
                <a:latin typeface="Calibri"/>
                <a:ea typeface="Calibri"/>
                <a:cs typeface="Calibri"/>
                <a:sym typeface="Calibri"/>
              </a:rPr>
              <a:t>ember DuFour’s que</a:t>
            </a:r>
            <a:r>
              <a:rPr lang="en" sz="1100" dirty="0">
                <a:solidFill>
                  <a:srgbClr val="000000"/>
                </a:solidFill>
                <a:latin typeface="Calibri"/>
                <a:ea typeface="Calibri"/>
                <a:cs typeface="Calibri"/>
                <a:sym typeface="Calibri"/>
              </a:rPr>
              <a:t>stions.  The first question to answer when planning learning experiences is “what do students need to know and be able to do?”.  The answer to the question in the standards.</a:t>
            </a:r>
            <a:endParaRPr sz="1100" dirty="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100"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
        <p:nvSpPr>
          <p:cNvPr id="150" name="Google Shape;15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Guiding Notes:</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
              <a:t>Read the slide. </a:t>
            </a:r>
            <a:endParaRPr dirty="0"/>
          </a:p>
        </p:txBody>
      </p:sp>
      <p:sp>
        <p:nvSpPr>
          <p:cNvPr id="170" name="Google Shape;170;p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7</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5: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15: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800"/>
              <a:buFont typeface="Calibri"/>
              <a:buNone/>
            </a:pPr>
            <a:r>
              <a:rPr lang="en" sz="1100" dirty="0"/>
              <a:t>Guiding Notes:</a:t>
            </a:r>
            <a:endParaRPr sz="1100" dirty="0"/>
          </a:p>
          <a:p>
            <a:pPr marL="0" lvl="0" indent="0" algn="l" rtl="0">
              <a:lnSpc>
                <a:spcPct val="100000"/>
              </a:lnSpc>
              <a:spcBef>
                <a:spcPts val="0"/>
              </a:spcBef>
              <a:spcAft>
                <a:spcPts val="0"/>
              </a:spcAft>
              <a:buClr>
                <a:schemeClr val="dk1"/>
              </a:buClr>
              <a:buSzPts val="1800"/>
              <a:buFont typeface="Calibri"/>
              <a:buNone/>
            </a:pPr>
            <a:endParaRPr sz="1100" dirty="0"/>
          </a:p>
          <a:p>
            <a:pPr marL="0" lvl="0" indent="0" algn="l" rtl="0">
              <a:lnSpc>
                <a:spcPct val="100000"/>
              </a:lnSpc>
              <a:spcBef>
                <a:spcPts val="0"/>
              </a:spcBef>
              <a:spcAft>
                <a:spcPts val="0"/>
              </a:spcAft>
              <a:buClr>
                <a:schemeClr val="dk1"/>
              </a:buClr>
              <a:buSzPts val="1800"/>
              <a:buFont typeface="Calibri"/>
              <a:buNone/>
            </a:pPr>
            <a:r>
              <a:rPr lang="en" sz="1100" dirty="0">
                <a:latin typeface="Calibri"/>
                <a:ea typeface="Calibri"/>
                <a:cs typeface="Calibri"/>
                <a:sym typeface="Calibri"/>
              </a:rPr>
              <a:t>Read the slide</a:t>
            </a:r>
            <a:r>
              <a:rPr lang="en" sz="1100" dirty="0"/>
              <a:t>. Consider the following to support you in answering the questions on your notecatcher where is says </a:t>
            </a:r>
            <a:r>
              <a:rPr lang="en" sz="1100" b="1" dirty="0"/>
              <a:t>Slide 4.</a:t>
            </a:r>
            <a:r>
              <a:rPr lang="en" sz="1100" b="0" dirty="0"/>
              <a:t> </a:t>
            </a:r>
            <a:endParaRPr lang="en" sz="1100" dirty="0"/>
          </a:p>
          <a:p>
            <a:pPr marL="0" lvl="0" indent="0" algn="l" rtl="0">
              <a:lnSpc>
                <a:spcPct val="100000"/>
              </a:lnSpc>
              <a:spcBef>
                <a:spcPts val="0"/>
              </a:spcBef>
              <a:spcAft>
                <a:spcPts val="0"/>
              </a:spcAft>
              <a:buClr>
                <a:schemeClr val="dk1"/>
              </a:buClr>
              <a:buSzPts val="1800"/>
              <a:buFont typeface="Calibri"/>
              <a:buNone/>
            </a:pPr>
            <a:endParaRPr lang="en" sz="1100" dirty="0">
              <a:latin typeface="Trebuchet MS"/>
              <a:ea typeface="Trebuchet MS"/>
              <a:cs typeface="Trebuchet MS"/>
              <a:sym typeface="Trebuchet MS"/>
            </a:endParaRPr>
          </a:p>
          <a:p>
            <a:pPr marL="0" marR="0" lvl="0" indent="0" algn="l" defTabSz="914400" rtl="0" eaLnBrk="1" fontAlgn="auto" latinLnBrk="0" hangingPunct="1">
              <a:lnSpc>
                <a:spcPct val="100000"/>
              </a:lnSpc>
              <a:spcBef>
                <a:spcPts val="0"/>
              </a:spcBef>
              <a:spcAft>
                <a:spcPts val="0"/>
              </a:spcAft>
              <a:buClr>
                <a:schemeClr val="dk1"/>
              </a:buClr>
              <a:buSzPts val="1800"/>
              <a:buFont typeface="Calibri"/>
              <a:buNone/>
              <a:tabLst/>
              <a:defRPr/>
            </a:pPr>
            <a:r>
              <a:rPr lang="en-US" sz="1100" b="0" dirty="0">
                <a:solidFill>
                  <a:schemeClr val="dk1"/>
                </a:solidFill>
                <a:latin typeface="Franklin Gothic Book" panose="020B0503020102020204" pitchFamily="34" charset="0"/>
                <a:sym typeface="Libre Franklin"/>
              </a:rPr>
              <a:t>Unpacking a standard means to break </a:t>
            </a:r>
            <a:r>
              <a:rPr lang="en-US" sz="1100" dirty="0">
                <a:solidFill>
                  <a:schemeClr val="dk1"/>
                </a:solidFill>
                <a:latin typeface="Franklin Gothic Book" panose="020B0503020102020204" pitchFamily="34" charset="0"/>
                <a:sym typeface="Libre Franklin"/>
              </a:rPr>
              <a:t>down and analyze the components of a standard into smaller, more explicit chunks for the purposes of curriculum development and/or unit and lesson planning. These conversations are best suited to occur in professional learning communities where you and your colleagues can complete this work together to ensure everyone has a clear understanding of the content and skill demands of the standard being discussed. </a:t>
            </a:r>
            <a:endParaRPr lang="en-US" b="1" dirty="0"/>
          </a:p>
          <a:p>
            <a:pPr marL="0" lvl="0" indent="0" algn="l" rtl="0">
              <a:lnSpc>
                <a:spcPct val="100000"/>
              </a:lnSpc>
              <a:spcBef>
                <a:spcPts val="0"/>
              </a:spcBef>
              <a:spcAft>
                <a:spcPts val="0"/>
              </a:spcAft>
              <a:buClr>
                <a:schemeClr val="dk1"/>
              </a:buClr>
              <a:buSzPts val="1800"/>
              <a:buFont typeface="Calibri"/>
              <a:buNone/>
            </a:pPr>
            <a:endParaRPr sz="1100" dirty="0">
              <a:latin typeface="Trebuchet MS"/>
              <a:ea typeface="Trebuchet MS"/>
              <a:cs typeface="Trebuchet MS"/>
              <a:sym typeface="Trebuchet MS"/>
            </a:endParaRPr>
          </a:p>
        </p:txBody>
      </p:sp>
      <p:sp>
        <p:nvSpPr>
          <p:cNvPr id="222" name="Google Shape;222;p15: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8</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0" name="Google Shape;230;p1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
              <a:t>Guiding Notes:</a:t>
            </a:r>
            <a:endParaRPr dirty="0"/>
          </a:p>
          <a:p>
            <a:pPr marL="0" lvl="0" indent="0" algn="l" rtl="0">
              <a:lnSpc>
                <a:spcPct val="100000"/>
              </a:lnSpc>
              <a:spcBef>
                <a:spcPts val="0"/>
              </a:spcBef>
              <a:spcAft>
                <a:spcPts val="0"/>
              </a:spcAft>
              <a:buSzPts val="1100"/>
              <a:buNone/>
            </a:pPr>
            <a:endParaRPr dirty="0"/>
          </a:p>
          <a:p>
            <a:pPr marL="0" marR="0" lvl="0" indent="0" algn="l" rtl="0">
              <a:lnSpc>
                <a:spcPct val="100000"/>
              </a:lnSpc>
              <a:spcBef>
                <a:spcPts val="0"/>
              </a:spcBef>
              <a:spcAft>
                <a:spcPts val="0"/>
              </a:spcAft>
              <a:buClr>
                <a:schemeClr val="dk1"/>
              </a:buClr>
              <a:buSzPts val="1200"/>
              <a:buFont typeface="Calibri"/>
              <a:buNone/>
            </a:pPr>
            <a:r>
              <a:rPr lang="en"/>
              <a:t>To access the Minding the Gap module mentioned here, visit the Social Studies Professional Learning Modules page on www.kystandards.org.  The direct link to the Social Studies Professional Learning Modules page may be accessed here: https://kystandards.org/standards-resources/ss-resources/ss-pl-modules/  </a:t>
            </a:r>
            <a:endParaRPr dirty="0"/>
          </a:p>
          <a:p>
            <a:pPr marL="0" lvl="0" indent="0" algn="l" rtl="0">
              <a:lnSpc>
                <a:spcPct val="100000"/>
              </a:lnSpc>
              <a:spcBef>
                <a:spcPts val="0"/>
              </a:spcBef>
              <a:spcAft>
                <a:spcPts val="0"/>
              </a:spcAft>
              <a:buSzPts val="1100"/>
              <a:buNone/>
            </a:pPr>
            <a:endParaRPr dirty="0"/>
          </a:p>
        </p:txBody>
      </p:sp>
      <p:sp>
        <p:nvSpPr>
          <p:cNvPr id="231" name="Google Shape;231;p1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9</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7: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7: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100" dirty="0"/>
              <a:t>Guiding Notes:</a:t>
            </a:r>
            <a:endParaRPr lang="en-US" sz="1100" dirty="0"/>
          </a:p>
          <a:p>
            <a:pPr marL="0" marR="0" lvl="0" indent="0" algn="l" rtl="0">
              <a:lnSpc>
                <a:spcPct val="107000"/>
              </a:lnSpc>
              <a:spcBef>
                <a:spcPts val="800"/>
              </a:spcBef>
              <a:spcAft>
                <a:spcPts val="800"/>
              </a:spcAft>
              <a:buSzPts val="1100"/>
              <a:buNone/>
            </a:pPr>
            <a:endParaRPr lang="en-US" sz="1100" dirty="0">
              <a:latin typeface="Calibri"/>
              <a:ea typeface="Calibri"/>
              <a:cs typeface="Calibri"/>
              <a:sym typeface="Calibri"/>
            </a:endParaRPr>
          </a:p>
          <a:p>
            <a:pPr marL="0" marR="0" lvl="0" indent="0" algn="l" rtl="0">
              <a:lnSpc>
                <a:spcPct val="107000"/>
              </a:lnSpc>
              <a:spcBef>
                <a:spcPts val="800"/>
              </a:spcBef>
              <a:spcAft>
                <a:spcPts val="800"/>
              </a:spcAft>
              <a:buSzPts val="1100"/>
              <a:buNone/>
            </a:pPr>
            <a:r>
              <a:rPr lang="en" sz="1100" dirty="0">
                <a:latin typeface="Calibri"/>
                <a:ea typeface="Calibri"/>
                <a:cs typeface="Calibri"/>
                <a:sym typeface="Calibri"/>
              </a:rPr>
              <a:t>Review the questions that are necessary for educators to ask in order to unpack the standards. Record these questions where it says </a:t>
            </a:r>
            <a:r>
              <a:rPr lang="en" sz="1100" b="1" dirty="0">
                <a:latin typeface="Calibri"/>
                <a:ea typeface="Calibri"/>
                <a:cs typeface="Calibri"/>
                <a:sym typeface="Calibri"/>
              </a:rPr>
              <a:t>slide 10</a:t>
            </a:r>
            <a:r>
              <a:rPr lang="en" sz="1100" b="0" dirty="0">
                <a:latin typeface="Calibri"/>
                <a:ea typeface="Calibri"/>
                <a:cs typeface="Calibri"/>
                <a:sym typeface="Calibri"/>
              </a:rPr>
              <a:t> on your notecatcher. </a:t>
            </a:r>
            <a:endParaRPr sz="1100" dirty="0">
              <a:latin typeface="Calibri"/>
              <a:ea typeface="Calibri"/>
              <a:cs typeface="Calibri"/>
              <a:sym typeface="Calibri"/>
            </a:endParaRPr>
          </a:p>
        </p:txBody>
      </p:sp>
      <p:sp>
        <p:nvSpPr>
          <p:cNvPr id="239" name="Google Shape;239;p17: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10</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1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100" dirty="0">
                <a:solidFill>
                  <a:srgbClr val="000000"/>
                </a:solidFill>
              </a:rPr>
              <a:t>Guiding Notes:</a:t>
            </a:r>
            <a:endParaRPr sz="1100" dirty="0">
              <a:solidFill>
                <a:srgbClr val="000000"/>
              </a:solidFill>
            </a:endParaRPr>
          </a:p>
          <a:p>
            <a:pPr marL="0" marR="0" lvl="0" indent="0" algn="l" rtl="0">
              <a:lnSpc>
                <a:spcPct val="107000"/>
              </a:lnSpc>
              <a:spcBef>
                <a:spcPts val="0"/>
              </a:spcBef>
              <a:spcAft>
                <a:spcPts val="0"/>
              </a:spcAft>
              <a:buSzPts val="1100"/>
              <a:buNone/>
            </a:pPr>
            <a:endParaRPr lang="en-US" sz="1100" dirty="0">
              <a:solidFill>
                <a:srgbClr val="000000"/>
              </a:solidFill>
            </a:endParaRPr>
          </a:p>
          <a:p>
            <a:pPr marL="0" marR="0" lvl="0" indent="0" algn="l" rtl="0">
              <a:lnSpc>
                <a:spcPct val="107000"/>
              </a:lnSpc>
              <a:spcBef>
                <a:spcPts val="0"/>
              </a:spcBef>
              <a:spcAft>
                <a:spcPts val="0"/>
              </a:spcAft>
              <a:buSzPts val="1100"/>
              <a:buNone/>
            </a:pPr>
            <a:r>
              <a:rPr lang="en-US" sz="1100" dirty="0">
                <a:solidFill>
                  <a:srgbClr val="000000"/>
                </a:solidFill>
              </a:rPr>
              <a:t>To start planning your Performance Assessment, we are going to start by unpacking a standard. </a:t>
            </a:r>
            <a:r>
              <a:rPr lang="en" sz="1100" dirty="0">
                <a:solidFill>
                  <a:srgbClr val="000000"/>
                </a:solidFill>
              </a:rPr>
              <a:t>G</a:t>
            </a:r>
            <a:r>
              <a:rPr lang="en" sz="1100" dirty="0">
                <a:solidFill>
                  <a:srgbClr val="000000"/>
                </a:solidFill>
                <a:latin typeface="Calibri"/>
                <a:ea typeface="Calibri"/>
                <a:cs typeface="Calibri"/>
                <a:sym typeface="Calibri"/>
              </a:rPr>
              <a:t>o to </a:t>
            </a:r>
            <a:r>
              <a:rPr lang="en" sz="1100" u="sng" dirty="0">
                <a:solidFill>
                  <a:srgbClr val="0000FF"/>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module 2</a:t>
            </a:r>
            <a:r>
              <a:rPr lang="en" sz="1100" dirty="0">
                <a:solidFill>
                  <a:srgbClr val="000000"/>
                </a:solidFill>
              </a:rPr>
              <a:t>, Section B</a:t>
            </a:r>
            <a:r>
              <a:rPr lang="en" sz="1100" dirty="0">
                <a:solidFill>
                  <a:srgbClr val="000000"/>
                </a:solidFill>
                <a:latin typeface="Calibri"/>
                <a:ea typeface="Calibri"/>
                <a:cs typeface="Calibri"/>
                <a:sym typeface="Calibri"/>
              </a:rPr>
              <a:t> to learn how to unpack standards.  This is a first step to be able to connect them to assessments. The Breaking Down a Social Studies Standard tool may be accessed at </a:t>
            </a:r>
            <a:r>
              <a:rPr lang="en-US" sz="1100" dirty="0">
                <a:solidFill>
                  <a:srgbClr val="000000"/>
                </a:solidFill>
                <a:latin typeface="Calibri"/>
                <a:ea typeface="Calibri"/>
                <a:cs typeface="Calibri"/>
                <a:sym typeface="Calibri"/>
              </a:rPr>
              <a:t>https://www.education.ky.gov/_layouts/download.aspx?SourceUrl=/curriculum/standards/kyacadstand/Documents/Tool_to_Unpack_Standards_and_Identify_Gaps_BDS.xlsx </a:t>
            </a:r>
            <a:endParaRPr lang="en" sz="1100" dirty="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100" dirty="0">
              <a:solidFill>
                <a:srgbClr val="000000"/>
              </a:solidFill>
              <a:latin typeface="Calibri"/>
              <a:ea typeface="Calibri"/>
              <a:cs typeface="Calibri"/>
              <a:sym typeface="Calibri"/>
            </a:endParaRPr>
          </a:p>
          <a:p>
            <a:pPr marL="0" marR="0" lvl="0" indent="0" algn="l" rtl="0">
              <a:lnSpc>
                <a:spcPct val="107000"/>
              </a:lnSpc>
              <a:spcBef>
                <a:spcPts val="800"/>
              </a:spcBef>
              <a:spcAft>
                <a:spcPts val="0"/>
              </a:spcAft>
              <a:buClr>
                <a:schemeClr val="dk1"/>
              </a:buClr>
              <a:buSzPts val="1800"/>
              <a:buFont typeface="Calibri"/>
              <a:buNone/>
            </a:pPr>
            <a:r>
              <a:rPr lang="en" sz="1100" dirty="0"/>
              <a:t>To access the Minding the Gap module mentioned here, visit the Social Studies Professional Learning Modules page on www.kystandards.org.  The direct link to the Social Studies Professional Learning Modules page may be accessed here: https://kystandards.org/standards-resources/ss-resources/ss-pl-modules/ </a:t>
            </a:r>
            <a:endParaRPr sz="1100" dirty="0"/>
          </a:p>
          <a:p>
            <a:pPr marL="0" marR="0" lvl="0" indent="0" algn="l" rtl="0">
              <a:lnSpc>
                <a:spcPct val="107000"/>
              </a:lnSpc>
              <a:spcBef>
                <a:spcPts val="800"/>
              </a:spcBef>
              <a:spcAft>
                <a:spcPts val="0"/>
              </a:spcAft>
              <a:buSzPts val="1100"/>
              <a:buNone/>
            </a:pPr>
            <a:endParaRPr sz="1800" dirty="0">
              <a:latin typeface="Calibri"/>
              <a:ea typeface="Calibri"/>
              <a:cs typeface="Calibri"/>
              <a:sym typeface="Calibri"/>
            </a:endParaRPr>
          </a:p>
        </p:txBody>
      </p:sp>
      <p:sp>
        <p:nvSpPr>
          <p:cNvPr id="247" name="Google Shape;247;p1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11</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100" dirty="0"/>
              <a:t>Guiding Notes:</a:t>
            </a:r>
            <a:endParaRPr sz="1100" dirty="0"/>
          </a:p>
          <a:p>
            <a:pPr marL="0" marR="0" lvl="0" indent="0" algn="l" rtl="0">
              <a:lnSpc>
                <a:spcPct val="107000"/>
              </a:lnSpc>
              <a:spcBef>
                <a:spcPts val="0"/>
              </a:spcBef>
              <a:spcAft>
                <a:spcPts val="0"/>
              </a:spcAft>
              <a:buSzPts val="1100"/>
              <a:buNone/>
            </a:pPr>
            <a:endParaRPr sz="1100" dirty="0"/>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r>
              <a:rPr lang="en" sz="1100" dirty="0"/>
              <a:t>You </a:t>
            </a:r>
            <a:r>
              <a:rPr lang="en" sz="1100" dirty="0">
                <a:latin typeface="Calibri"/>
                <a:ea typeface="Calibri"/>
                <a:cs typeface="Calibri"/>
                <a:sym typeface="Calibri"/>
              </a:rPr>
              <a:t>will need the </a:t>
            </a:r>
            <a:r>
              <a:rPr lang="en" sz="1100" u="sng" dirty="0">
                <a:solidFill>
                  <a:srgbClr val="0000FF"/>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Tool To Unpack Standards and Identify Gaps</a:t>
            </a:r>
            <a:r>
              <a:rPr lang="en" sz="1100" u="sng" dirty="0">
                <a:solidFill>
                  <a:srgbClr val="0000FF"/>
                </a:solidFill>
                <a:latin typeface="Calibri"/>
                <a:ea typeface="Calibri"/>
                <a:cs typeface="Calibri"/>
                <a:sym typeface="Calibri"/>
              </a:rPr>
              <a:t> </a:t>
            </a:r>
            <a:r>
              <a:rPr lang="en-US" sz="1800" u="sng" dirty="0">
                <a:solidFill>
                  <a:srgbClr val="0000FF"/>
                </a:solidFill>
                <a:effectLst/>
                <a:latin typeface="Calibri" panose="020F0502020204030204" pitchFamily="34" charset="0"/>
                <a:ea typeface="Calibri" panose="020F0502020204030204" pitchFamily="34" charset="0"/>
                <a:hlinkClick r:id="rId4"/>
              </a:rPr>
              <a:t>https://www.education.ky.gov/_layouts/download.aspx?SourceUrl=/curriculum/standards/kyacadstand/Documents/Tool_to_Unpack_Standards_and_Identify_Gaps_BDS.xlsx</a:t>
            </a:r>
            <a:r>
              <a:rPr lang="en-US" sz="1800" dirty="0">
                <a:effectLst/>
                <a:latin typeface="Calibri" panose="020F0502020204030204" pitchFamily="34" charset="0"/>
                <a:ea typeface="Calibri" panose="020F0502020204030204" pitchFamily="34" charset="0"/>
              </a:rPr>
              <a:t> </a:t>
            </a:r>
            <a:endParaRPr lang="en-US" sz="1800" dirty="0">
              <a:effectLst/>
              <a:latin typeface="Arial" panose="020B0604020202020204" pitchFamily="34" charset="0"/>
              <a:ea typeface="Arial" panose="020B0604020202020204" pitchFamily="34" charset="0"/>
            </a:endParaRPr>
          </a:p>
          <a:p>
            <a:pPr marL="0" marR="0" lvl="0" indent="0" algn="l" rtl="0">
              <a:lnSpc>
                <a:spcPct val="107000"/>
              </a:lnSpc>
              <a:spcBef>
                <a:spcPts val="0"/>
              </a:spcBef>
              <a:spcAft>
                <a:spcPts val="0"/>
              </a:spcAft>
              <a:buSzPts val="1100"/>
              <a:buNone/>
            </a:pPr>
            <a:endParaRPr lang="en" sz="1100" u="sng" dirty="0">
              <a:solidFill>
                <a:srgbClr val="0000FF"/>
              </a:solidFill>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100" dirty="0">
                <a:latin typeface="Calibri"/>
                <a:ea typeface="Calibri"/>
                <a:cs typeface="Calibri"/>
                <a:sym typeface="Calibri"/>
              </a:rPr>
              <a:t>For this portion of the work, the </a:t>
            </a:r>
            <a:r>
              <a:rPr lang="en" sz="1100" dirty="0"/>
              <a:t>you </a:t>
            </a:r>
            <a:r>
              <a:rPr lang="en" sz="1100" dirty="0">
                <a:latin typeface="Calibri"/>
                <a:ea typeface="Calibri"/>
                <a:cs typeface="Calibri"/>
                <a:sym typeface="Calibri"/>
              </a:rPr>
              <a:t>should </a:t>
            </a:r>
            <a:r>
              <a:rPr lang="en" sz="1100" dirty="0"/>
              <a:t>utilize </a:t>
            </a:r>
            <a:r>
              <a:rPr lang="en" sz="1100" dirty="0">
                <a:latin typeface="Calibri"/>
                <a:ea typeface="Calibri"/>
                <a:cs typeface="Calibri"/>
                <a:sym typeface="Calibri"/>
              </a:rPr>
              <a:t>the first four columns of this tool. The tool is a step by step process to begin to unpack a specific set of standards. Section </a:t>
            </a:r>
            <a:r>
              <a:rPr lang="en" sz="1100" dirty="0"/>
              <a:t>B</a:t>
            </a:r>
            <a:r>
              <a:rPr lang="en" sz="1100" dirty="0">
                <a:latin typeface="Calibri"/>
                <a:ea typeface="Calibri"/>
                <a:cs typeface="Calibri"/>
                <a:sym typeface="Calibri"/>
              </a:rPr>
              <a:t> focuses on the first four steps of the tool: </a:t>
            </a:r>
            <a:endParaRPr sz="1100" dirty="0"/>
          </a:p>
          <a:p>
            <a:pPr marL="0" marR="0" lvl="0" indent="0" algn="l" rtl="0">
              <a:lnSpc>
                <a:spcPct val="107000"/>
              </a:lnSpc>
              <a:spcBef>
                <a:spcPts val="800"/>
              </a:spcBef>
              <a:spcAft>
                <a:spcPts val="0"/>
              </a:spcAft>
              <a:buSzPts val="1100"/>
              <a:buNone/>
            </a:pPr>
            <a:endParaRPr sz="1100" dirty="0">
              <a:latin typeface="Calibri"/>
              <a:ea typeface="Calibri"/>
              <a:cs typeface="Calibri"/>
              <a:sym typeface="Calibri"/>
            </a:endParaRPr>
          </a:p>
          <a:p>
            <a:pPr marL="0" marR="0" lvl="0" indent="0" algn="l" rtl="0">
              <a:lnSpc>
                <a:spcPct val="107000"/>
              </a:lnSpc>
              <a:spcBef>
                <a:spcPts val="800"/>
              </a:spcBef>
              <a:spcAft>
                <a:spcPts val="0"/>
              </a:spcAft>
              <a:buSzPts val="1100"/>
              <a:buNone/>
            </a:pPr>
            <a:r>
              <a:rPr lang="en" sz="1100" dirty="0">
                <a:latin typeface="Calibri"/>
                <a:ea typeface="Calibri"/>
                <a:cs typeface="Calibri"/>
                <a:sym typeface="Calibri"/>
              </a:rPr>
              <a:t>Step 1: Identifying the standards you want to unpack </a:t>
            </a:r>
            <a:endParaRPr sz="1100" dirty="0">
              <a:latin typeface="Calibri"/>
              <a:ea typeface="Calibri"/>
              <a:cs typeface="Calibri"/>
              <a:sym typeface="Calibri"/>
            </a:endParaRPr>
          </a:p>
          <a:p>
            <a:pPr marL="0" marR="0" lvl="0" indent="0" algn="l" rtl="0">
              <a:lnSpc>
                <a:spcPct val="107000"/>
              </a:lnSpc>
              <a:spcBef>
                <a:spcPts val="800"/>
              </a:spcBef>
              <a:spcAft>
                <a:spcPts val="0"/>
              </a:spcAft>
              <a:buSzPts val="1100"/>
              <a:buNone/>
            </a:pPr>
            <a:r>
              <a:rPr lang="en" sz="1100" dirty="0">
                <a:latin typeface="Calibri"/>
                <a:ea typeface="Calibri"/>
                <a:cs typeface="Calibri"/>
                <a:sym typeface="Calibri"/>
              </a:rPr>
              <a:t>Step 2: What Knowledge/Concepts/ Vocabulary do students need to know to reach this standard?</a:t>
            </a:r>
            <a:endParaRPr sz="1100" dirty="0">
              <a:latin typeface="Calibri"/>
              <a:ea typeface="Calibri"/>
              <a:cs typeface="Calibri"/>
              <a:sym typeface="Calibri"/>
            </a:endParaRPr>
          </a:p>
          <a:p>
            <a:pPr marL="0" marR="0" lvl="0" indent="0" algn="l" rtl="0">
              <a:lnSpc>
                <a:spcPct val="107000"/>
              </a:lnSpc>
              <a:spcBef>
                <a:spcPts val="800"/>
              </a:spcBef>
              <a:spcAft>
                <a:spcPts val="0"/>
              </a:spcAft>
              <a:buSzPts val="1100"/>
              <a:buNone/>
            </a:pPr>
            <a:r>
              <a:rPr lang="en" sz="1100" dirty="0">
                <a:latin typeface="Calibri"/>
                <a:ea typeface="Calibri"/>
                <a:cs typeface="Calibri"/>
                <a:sym typeface="Calibri"/>
              </a:rPr>
              <a:t>Step 3: What skills do students need to be able to do to reach this standard? </a:t>
            </a:r>
            <a:endParaRPr sz="1100" dirty="0">
              <a:latin typeface="Calibri"/>
              <a:ea typeface="Calibri"/>
              <a:cs typeface="Calibri"/>
              <a:sym typeface="Calibri"/>
            </a:endParaRPr>
          </a:p>
          <a:p>
            <a:pPr marL="0" marR="0" lvl="0" indent="0" algn="l" rtl="0">
              <a:lnSpc>
                <a:spcPct val="107000"/>
              </a:lnSpc>
              <a:spcBef>
                <a:spcPts val="800"/>
              </a:spcBef>
              <a:spcAft>
                <a:spcPts val="0"/>
              </a:spcAft>
              <a:buSzPts val="1100"/>
              <a:buNone/>
            </a:pPr>
            <a:r>
              <a:rPr lang="en" sz="1100" dirty="0">
                <a:latin typeface="Calibri"/>
                <a:ea typeface="Calibri"/>
                <a:cs typeface="Calibri"/>
                <a:sym typeface="Calibri"/>
              </a:rPr>
              <a:t>Step 4: What level of proficiency do students need to be at in order to reach this standard?</a:t>
            </a:r>
            <a:endParaRPr sz="1100" dirty="0">
              <a:latin typeface="Calibri"/>
              <a:ea typeface="Calibri"/>
              <a:cs typeface="Calibri"/>
              <a:sym typeface="Calibri"/>
            </a:endParaRPr>
          </a:p>
        </p:txBody>
      </p:sp>
      <p:sp>
        <p:nvSpPr>
          <p:cNvPr id="267" name="Google Shape;26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3" name="Google Shape;283;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Guided Notes:</a:t>
            </a:r>
          </a:p>
          <a:p>
            <a:pPr marL="0" lvl="0" indent="0" algn="l" rtl="0">
              <a:lnSpc>
                <a:spcPct val="100000"/>
              </a:lnSpc>
              <a:spcBef>
                <a:spcPts val="0"/>
              </a:spcBef>
              <a:spcAft>
                <a:spcPts val="0"/>
              </a:spcAft>
              <a:buSzPts val="1100"/>
              <a:buNone/>
            </a:pPr>
            <a:endParaRPr lang="en-US"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To complete the work for the Performance Assessment Module, start by identifying a topic/unit you teach where a Performance Assessment would be an appropriate assessment type.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Next, identify a standard that you would like to consider using for a Performance Assessment. When designing a performance assessment, it should be aligned to both inquiry and disciplinary strand standards. For this section of the module, we will focus on one standard to review how to unpack a standard. </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To support you in learning how to unpack a standard for assessment design, a standard is provided here. However, this does not have to be the standard you use when you are designing your performance assessment. </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0" name="Google Shape;29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Using the standard you provided in the standard column, next identify the knowledge/concepts/vocabulary students need to know to reach the standard. Add it to column two of your </a:t>
            </a:r>
            <a:r>
              <a:rPr lang="en-US" sz="1800" u="sng" dirty="0">
                <a:solidFill>
                  <a:srgbClr val="0000FF"/>
                </a:solidFill>
                <a:effectLst/>
                <a:latin typeface="Calibri" panose="020F0502020204030204" pitchFamily="34" charset="0"/>
                <a:ea typeface="Calibri" panose="020F0502020204030204" pitchFamily="34" charset="0"/>
                <a:hlinkClick r:id="rId3"/>
              </a:rPr>
              <a:t>Breaking Down a Social Studies Standard tool</a:t>
            </a:r>
            <a:r>
              <a:rPr lang="en-US" sz="1800" u="sng" dirty="0">
                <a:solidFill>
                  <a:srgbClr val="0000FF"/>
                </a:solidFill>
                <a:effectLst/>
                <a:latin typeface="Calibri" panose="020F0502020204030204" pitchFamily="34" charset="0"/>
                <a:ea typeface="Calibri" panose="020F0502020204030204" pitchFamily="34" charset="0"/>
              </a:rPr>
              <a:t>.</a:t>
            </a:r>
            <a:r>
              <a:rPr lang="en-US" sz="1800" u="none" dirty="0">
                <a:solidFill>
                  <a:srgbClr val="0000FF"/>
                </a:solidFill>
                <a:effectLst/>
                <a:latin typeface="Calibri" panose="020F0502020204030204" pitchFamily="34" charset="0"/>
                <a:ea typeface="Calibri" panose="020F0502020204030204" pitchFamily="34" charset="0"/>
              </a:rPr>
              <a:t> The column on this screen has been completed using 1.C.RR.1 for your reference. </a:t>
            </a: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7" name="Google Shape;297;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Guided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Use the Disciplinary Clarifications for the standard you provided in column 1 to add any additional information in column two where knowledge/concepts/vocabulary students need to know to reach the standard is identified. </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4" name="Google Shape;304;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Using the standard you provided in the standard column, next identify the knowledge/concepts/vocabulary students need to know to reach the standard. Add it to column two of your </a:t>
            </a:r>
            <a:r>
              <a:rPr lang="en-US" sz="1800" u="sng" dirty="0">
                <a:solidFill>
                  <a:srgbClr val="0000FF"/>
                </a:solidFill>
                <a:effectLst/>
                <a:latin typeface="Calibri" panose="020F0502020204030204" pitchFamily="34" charset="0"/>
                <a:ea typeface="Calibri" panose="020F0502020204030204" pitchFamily="34" charset="0"/>
                <a:hlinkClick r:id="rId3"/>
              </a:rPr>
              <a:t>Breaking Down a Social Studies Standard tool</a:t>
            </a:r>
            <a:r>
              <a:rPr lang="en-US" sz="1800" u="sng" dirty="0">
                <a:solidFill>
                  <a:srgbClr val="0000FF"/>
                </a:solidFill>
                <a:effectLst/>
                <a:latin typeface="Calibri" panose="020F0502020204030204" pitchFamily="34" charset="0"/>
                <a:ea typeface="Calibri" panose="020F0502020204030204" pitchFamily="34" charset="0"/>
              </a:rPr>
              <a:t>.</a:t>
            </a:r>
            <a:r>
              <a:rPr lang="en-US" sz="1800" u="none" dirty="0">
                <a:solidFill>
                  <a:srgbClr val="0000FF"/>
                </a:solidFill>
                <a:effectLst/>
                <a:latin typeface="Calibri" panose="020F0502020204030204" pitchFamily="34" charset="0"/>
                <a:ea typeface="Calibri" panose="020F0502020204030204" pitchFamily="34" charset="0"/>
              </a:rPr>
              <a:t>  </a:t>
            </a:r>
            <a:r>
              <a:rPr lang="en-US" sz="1800" dirty="0"/>
              <a:t>Use the Disciplinary Clarifications for the standard you provided in column 1 to add any additional information in column two where knowledge/concepts/vocabulary students need to know to reach the standard is identified. </a:t>
            </a:r>
          </a:p>
          <a:p>
            <a:pPr marL="0" lvl="0" indent="0" algn="l" rtl="0">
              <a:lnSpc>
                <a:spcPct val="100000"/>
              </a:lnSpc>
              <a:spcBef>
                <a:spcPts val="0"/>
              </a:spcBef>
              <a:spcAft>
                <a:spcPts val="0"/>
              </a:spcAft>
              <a:buSzPts val="1100"/>
              <a:buNone/>
            </a:pPr>
            <a:endParaRPr lang="en-US" sz="1800" dirty="0"/>
          </a:p>
          <a:p>
            <a:pPr marL="0" lvl="0" indent="0" algn="l" rtl="0">
              <a:lnSpc>
                <a:spcPct val="100000"/>
              </a:lnSpc>
              <a:spcBef>
                <a:spcPts val="0"/>
              </a:spcBef>
              <a:spcAft>
                <a:spcPts val="0"/>
              </a:spcAft>
              <a:buSzPts val="1100"/>
              <a:buNone/>
            </a:pPr>
            <a:r>
              <a:rPr lang="en-US" sz="1800" u="none" dirty="0">
                <a:solidFill>
                  <a:srgbClr val="0000FF"/>
                </a:solidFill>
                <a:effectLst/>
                <a:latin typeface="Calibri" panose="020F0502020204030204" pitchFamily="34" charset="0"/>
                <a:ea typeface="Calibri" panose="020F0502020204030204" pitchFamily="34" charset="0"/>
              </a:rPr>
              <a:t>The column on this screen has been completed using 1.C.RR.1 for your reference. </a:t>
            </a:r>
            <a:endParaRPr lang="en-US"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1" name="Google Shape;311;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Using the standard you provided in the standard column, next identify the skills students need to do to reach the standard. Add it to column three of your </a:t>
            </a:r>
            <a:r>
              <a:rPr lang="en-US" sz="1100" u="sng" dirty="0">
                <a:solidFill>
                  <a:srgbClr val="0000FF"/>
                </a:solidFill>
                <a:effectLst/>
                <a:latin typeface="Calibri" panose="020F0502020204030204" pitchFamily="34" charset="0"/>
                <a:ea typeface="Calibri" panose="020F0502020204030204" pitchFamily="34" charset="0"/>
                <a:hlinkClick r:id="rId3"/>
              </a:rPr>
              <a:t>Breaking Down a Social Studies Standard tool</a:t>
            </a:r>
            <a:r>
              <a:rPr lang="en-US" sz="1100" u="sng" dirty="0">
                <a:solidFill>
                  <a:srgbClr val="0000FF"/>
                </a:solidFill>
                <a:effectLst/>
                <a:latin typeface="Calibri" panose="020F0502020204030204" pitchFamily="34" charset="0"/>
                <a:ea typeface="Calibri" panose="020F0502020204030204" pitchFamily="34" charset="0"/>
              </a:rPr>
              <a:t>.</a:t>
            </a:r>
            <a:r>
              <a:rPr lang="en-US" sz="1100" u="none" dirty="0">
                <a:solidFill>
                  <a:srgbClr val="0000FF"/>
                </a:solidFill>
                <a:effectLst/>
                <a:latin typeface="Calibri" panose="020F0502020204030204" pitchFamily="34" charset="0"/>
                <a:ea typeface="Calibri" panose="020F0502020204030204" pitchFamily="34" charset="0"/>
              </a:rPr>
              <a:t>  The column on this screen has been completed using 1.C.RR.1 for your reference. </a:t>
            </a:r>
            <a:endParaRPr lang="en-US"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8" name="Google Shape;318;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Using the standard you provided in the standard column, next identify the level of proficiency students need to be at to reach the standard. Add it to column four of your </a:t>
            </a:r>
            <a:r>
              <a:rPr lang="en-US" sz="1100" u="sng" dirty="0">
                <a:solidFill>
                  <a:srgbClr val="0000FF"/>
                </a:solidFill>
                <a:effectLst/>
                <a:latin typeface="Calibri" panose="020F0502020204030204" pitchFamily="34" charset="0"/>
                <a:ea typeface="Calibri" panose="020F0502020204030204" pitchFamily="34" charset="0"/>
                <a:hlinkClick r:id="rId3"/>
              </a:rPr>
              <a:t>Breaking Down a Social Studies Standard tool</a:t>
            </a:r>
            <a:r>
              <a:rPr lang="en-US" sz="1100" u="sng" dirty="0">
                <a:solidFill>
                  <a:srgbClr val="0000FF"/>
                </a:solidFill>
                <a:effectLst/>
                <a:latin typeface="Calibri" panose="020F0502020204030204" pitchFamily="34" charset="0"/>
                <a:ea typeface="Calibri" panose="020F0502020204030204" pitchFamily="34" charset="0"/>
              </a:rPr>
              <a:t>.</a:t>
            </a:r>
            <a:r>
              <a:rPr lang="en-US" sz="1100" u="none" dirty="0">
                <a:solidFill>
                  <a:srgbClr val="0000FF"/>
                </a:solidFill>
                <a:effectLst/>
                <a:latin typeface="Calibri" panose="020F0502020204030204" pitchFamily="34" charset="0"/>
                <a:ea typeface="Calibri" panose="020F0502020204030204" pitchFamily="34" charset="0"/>
              </a:rPr>
              <a:t>  The column on this screen has been completed using 1.C.RR.1 for your reference. </a:t>
            </a:r>
            <a:endParaRPr lang="en-US"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26: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5" name="Google Shape;325;p26: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800"/>
              <a:buFont typeface="Calibri"/>
              <a:buNone/>
            </a:pPr>
            <a:r>
              <a:rPr lang="en" sz="1100" dirty="0"/>
              <a:t>Guiding Notes:</a:t>
            </a:r>
            <a:endParaRPr sz="1100" dirty="0"/>
          </a:p>
          <a:p>
            <a:pPr marL="0" lvl="0" indent="0" algn="l" rtl="0">
              <a:lnSpc>
                <a:spcPct val="100000"/>
              </a:lnSpc>
              <a:spcBef>
                <a:spcPts val="0"/>
              </a:spcBef>
              <a:spcAft>
                <a:spcPts val="0"/>
              </a:spcAft>
              <a:buClr>
                <a:schemeClr val="dk1"/>
              </a:buClr>
              <a:buSzPts val="1800"/>
              <a:buFont typeface="Calibri"/>
              <a:buNone/>
            </a:pPr>
            <a:endParaRPr sz="1100" dirty="0"/>
          </a:p>
          <a:p>
            <a:pPr marL="0" lvl="0" indent="0" algn="l" rtl="0">
              <a:lnSpc>
                <a:spcPct val="100000"/>
              </a:lnSpc>
              <a:spcBef>
                <a:spcPts val="0"/>
              </a:spcBef>
              <a:spcAft>
                <a:spcPts val="0"/>
              </a:spcAft>
              <a:buClr>
                <a:schemeClr val="dk1"/>
              </a:buClr>
              <a:buSzPts val="1800"/>
              <a:buFont typeface="Calibri"/>
              <a:buNone/>
            </a:pPr>
            <a:r>
              <a:rPr lang="en" sz="1100" dirty="0">
                <a:latin typeface="Calibri"/>
                <a:ea typeface="Calibri"/>
                <a:cs typeface="Calibri"/>
                <a:sym typeface="Calibri"/>
              </a:rPr>
              <a:t>Read the slide</a:t>
            </a:r>
            <a:r>
              <a:rPr lang="en" sz="1100" dirty="0"/>
              <a:t>. </a:t>
            </a:r>
            <a:r>
              <a:rPr lang="en-US" sz="1800" dirty="0">
                <a:effectLst/>
                <a:latin typeface="Calibri" panose="020F0502020204030204" pitchFamily="34" charset="0"/>
                <a:ea typeface="Calibri" panose="020F0502020204030204" pitchFamily="34" charset="0"/>
              </a:rPr>
              <a:t>Identify any key words from this quote on your note catcher where it says </a:t>
            </a:r>
            <a:r>
              <a:rPr lang="en-US" sz="1800" b="1" dirty="0">
                <a:effectLst/>
                <a:latin typeface="Calibri" panose="020F0502020204030204" pitchFamily="34" charset="0"/>
                <a:ea typeface="Calibri" panose="020F0502020204030204" pitchFamily="34" charset="0"/>
              </a:rPr>
              <a:t>slide 19 </a:t>
            </a:r>
            <a:r>
              <a:rPr lang="en-US" sz="1800" dirty="0">
                <a:effectLst/>
                <a:latin typeface="Calibri" panose="020F0502020204030204" pitchFamily="34" charset="0"/>
                <a:ea typeface="Calibri" panose="020F0502020204030204" pitchFamily="34" charset="0"/>
              </a:rPr>
              <a:t>to capture the importance of unpacking standards.</a:t>
            </a:r>
            <a:endParaRPr sz="1100" dirty="0">
              <a:latin typeface="Trebuchet MS"/>
              <a:ea typeface="Trebuchet MS"/>
              <a:cs typeface="Trebuchet MS"/>
              <a:sym typeface="Trebuchet MS"/>
            </a:endParaRPr>
          </a:p>
        </p:txBody>
      </p:sp>
      <p:sp>
        <p:nvSpPr>
          <p:cNvPr id="326" name="Google Shape;326;p26: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19</a:t>
            </a:fld>
            <a:endParaRPr sz="1200" b="0" i="0" u="none" strike="noStrike" cap="none" dirty="0">
              <a:solidFill>
                <a:srgbClr val="000000"/>
              </a:solidFill>
              <a:latin typeface="Calibri"/>
              <a:ea typeface="Calibri"/>
              <a:cs typeface="Calibri"/>
              <a:sym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2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100" dirty="0">
                <a:solidFill>
                  <a:srgbClr val="000000"/>
                </a:solidFill>
              </a:rPr>
              <a:t>Guiding Notes:</a:t>
            </a:r>
            <a:endParaRPr sz="1100" dirty="0">
              <a:solidFill>
                <a:srgbClr val="000000"/>
              </a:solidFill>
            </a:endParaRPr>
          </a:p>
          <a:p>
            <a:pPr marL="0" lvl="0" indent="0" algn="l" rtl="0">
              <a:lnSpc>
                <a:spcPct val="100000"/>
              </a:lnSpc>
              <a:spcBef>
                <a:spcPts val="0"/>
              </a:spcBef>
              <a:spcAft>
                <a:spcPts val="0"/>
              </a:spcAft>
              <a:buSzPts val="1100"/>
              <a:buNone/>
            </a:pPr>
            <a:endParaRPr lang="en-US" sz="1100" dirty="0"/>
          </a:p>
          <a:p>
            <a:pPr marL="0" lvl="0" indent="0" algn="l" rtl="0">
              <a:lnSpc>
                <a:spcPct val="100000"/>
              </a:lnSpc>
              <a:spcBef>
                <a:spcPts val="0"/>
              </a:spcBef>
              <a:spcAft>
                <a:spcPts val="0"/>
              </a:spcAft>
              <a:buSzPts val="1100"/>
              <a:buNone/>
            </a:pPr>
            <a:r>
              <a:rPr lang="en-US" sz="1100" dirty="0"/>
              <a:t>Read the slide. </a:t>
            </a:r>
            <a:endParaRPr sz="1100" dirty="0"/>
          </a:p>
        </p:txBody>
      </p:sp>
      <p:sp>
        <p:nvSpPr>
          <p:cNvPr id="334" name="Google Shape;334;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2" name="Google Shape;352;p2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100" dirty="0"/>
              <a:t>Guiding Notes:</a:t>
            </a:r>
            <a:endParaRPr sz="1100" dirty="0"/>
          </a:p>
          <a:p>
            <a:pPr marL="0" lvl="0" indent="0" algn="l" rtl="0">
              <a:lnSpc>
                <a:spcPct val="100000"/>
              </a:lnSpc>
              <a:spcBef>
                <a:spcPts val="0"/>
              </a:spcBef>
              <a:spcAft>
                <a:spcPts val="0"/>
              </a:spcAft>
              <a:buSzPts val="1100"/>
              <a:buNone/>
            </a:pPr>
            <a:endParaRPr sz="1100" dirty="0"/>
          </a:p>
          <a:p>
            <a:pPr marL="0" lvl="0" indent="0" algn="l" rtl="0">
              <a:lnSpc>
                <a:spcPct val="100000"/>
              </a:lnSpc>
              <a:spcBef>
                <a:spcPts val="0"/>
              </a:spcBef>
              <a:spcAft>
                <a:spcPts val="0"/>
              </a:spcAft>
              <a:buSzPts val="1100"/>
              <a:buNone/>
            </a:pPr>
            <a:r>
              <a:rPr lang="en" sz="1100" dirty="0">
                <a:latin typeface="Calibri"/>
                <a:ea typeface="Calibri"/>
                <a:cs typeface="Calibri"/>
                <a:sym typeface="Calibri"/>
              </a:rPr>
              <a:t>Read through the statements on the slide.  It’s important to note that assessment does not only serve a summative purpose- it can also have a formative purpose and need to be used throughout a unit/lesson to continuously check if students are reaching the demands of the </a:t>
            </a:r>
            <a:r>
              <a:rPr lang="en" sz="1100" i="1" dirty="0">
                <a:latin typeface="Calibri"/>
                <a:ea typeface="Calibri"/>
                <a:cs typeface="Calibri"/>
                <a:sym typeface="Calibri"/>
              </a:rPr>
              <a:t>KAS for Social Studies</a:t>
            </a:r>
            <a:r>
              <a:rPr lang="en" sz="1100" dirty="0">
                <a:latin typeface="Calibri"/>
                <a:ea typeface="Calibri"/>
                <a:cs typeface="Calibri"/>
                <a:sym typeface="Calibri"/>
              </a:rPr>
              <a:t>.</a:t>
            </a:r>
            <a:endParaRPr sz="1100" dirty="0"/>
          </a:p>
        </p:txBody>
      </p:sp>
      <p:sp>
        <p:nvSpPr>
          <p:cNvPr id="353" name="Google Shape;353;p2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21</a:t>
            </a:fld>
            <a:endParaRPr sz="14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7" name="Google Shape;367;p3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and answer these questions on your note catcher where it says </a:t>
            </a:r>
            <a:r>
              <a:rPr lang="en" b="1" dirty="0">
                <a:solidFill>
                  <a:schemeClr val="dk1"/>
                </a:solidFill>
              </a:rPr>
              <a:t>Slide 23.</a:t>
            </a:r>
            <a:endParaRPr dirty="0"/>
          </a:p>
        </p:txBody>
      </p:sp>
      <p:sp>
        <p:nvSpPr>
          <p:cNvPr id="368" name="Google Shape;368;p3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22</a:t>
            </a:fld>
            <a:endParaRPr sz="14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a:extLst>
            <a:ext uri="{FF2B5EF4-FFF2-40B4-BE49-F238E27FC236}">
              <a16:creationId xmlns:a16="http://schemas.microsoft.com/office/drawing/2014/main" id="{88F3501B-CF1E-04EB-48E1-06B54CF6AE8C}"/>
            </a:ext>
          </a:extLst>
        </p:cNvPr>
        <p:cNvGrpSpPr/>
        <p:nvPr/>
      </p:nvGrpSpPr>
      <p:grpSpPr>
        <a:xfrm>
          <a:off x="0" y="0"/>
          <a:ext cx="0" cy="0"/>
          <a:chOff x="0" y="0"/>
          <a:chExt cx="0" cy="0"/>
        </a:xfrm>
      </p:grpSpPr>
      <p:sp>
        <p:nvSpPr>
          <p:cNvPr id="110" name="Google Shape;110;p1:notes">
            <a:extLst>
              <a:ext uri="{FF2B5EF4-FFF2-40B4-BE49-F238E27FC236}">
                <a16:creationId xmlns:a16="http://schemas.microsoft.com/office/drawing/2014/main" id="{34B82800-A809-DC69-A30A-26010DF63F1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1:notes">
            <a:extLst>
              <a:ext uri="{FF2B5EF4-FFF2-40B4-BE49-F238E27FC236}">
                <a16:creationId xmlns:a16="http://schemas.microsoft.com/office/drawing/2014/main" id="{F2B63BCB-7225-D686-955C-EAF107FF681D}"/>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200" b="0" dirty="0">
                <a:solidFill>
                  <a:schemeClr val="dk1"/>
                </a:solidFill>
                <a:latin typeface="Calibri"/>
                <a:ea typeface="Calibri"/>
                <a:cs typeface="Calibri"/>
                <a:sym typeface="Calibri"/>
              </a:rPr>
              <a:t>Thank you for completing </a:t>
            </a:r>
            <a:r>
              <a:rPr lang="en-US" sz="1200" b="0">
                <a:solidFill>
                  <a:schemeClr val="dk1"/>
                </a:solidFill>
                <a:latin typeface="Calibri"/>
                <a:ea typeface="Calibri"/>
                <a:cs typeface="Calibri"/>
                <a:sym typeface="Calibri"/>
              </a:rPr>
              <a:t>Module Three. </a:t>
            </a:r>
            <a:endParaRPr lang="en-US" sz="1200" b="0" dirty="0">
              <a:solidFill>
                <a:schemeClr val="dk1"/>
              </a:solidFill>
              <a:latin typeface="Calibri"/>
              <a:ea typeface="Calibri"/>
              <a:cs typeface="Calibri"/>
              <a:sym typeface="Calibri"/>
            </a:endParaRP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lang="en-US" sz="1100" dirty="0"/>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100" dirty="0"/>
              <a:t>The KDE needs your feedback on the effectiveness of this module, the learning platform and how the consultants may best support you as you take the next steps in the implementation process. We are going to complete a short survey to share our thinking and provide them with feedback on how the KDE can best meet our needs. Feedback from our surveys will be used by the KDE to plan and prepare future professional learning. </a:t>
            </a: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lang="en-US" sz="1100" dirty="0"/>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100" dirty="0"/>
              <a:t>Post-survey: </a:t>
            </a:r>
            <a:r>
              <a:rPr lang="en-US" sz="1100" b="0" i="0" dirty="0">
                <a:solidFill>
                  <a:srgbClr val="000000"/>
                </a:solidFill>
                <a:effectLst/>
                <a:latin typeface="Times New Roman" panose="02020603050405020304" pitchFamily="18" charset="0"/>
              </a:rPr>
              <a:t>https://docs.google.com/forms/d/e/1FAIpQLSd5pVVdKiDLKxM4wKq46V2JcO7UTMtFk8ELVR31du6HTO2Szg/viewform</a:t>
            </a:r>
            <a:endParaRPr lang="en-US" sz="1100" dirty="0"/>
          </a:p>
          <a:p>
            <a:pPr marL="0" lvl="0" indent="0" algn="l" rtl="0">
              <a:lnSpc>
                <a:spcPct val="100000"/>
              </a:lnSpc>
              <a:spcBef>
                <a:spcPts val="0"/>
              </a:spcBef>
              <a:spcAft>
                <a:spcPts val="0"/>
              </a:spcAft>
              <a:buSzPts val="1100"/>
              <a:buNone/>
            </a:pPr>
            <a:endParaRPr dirty="0"/>
          </a:p>
        </p:txBody>
      </p:sp>
      <p:sp>
        <p:nvSpPr>
          <p:cNvPr id="112" name="Google Shape;112;p1:notes">
            <a:extLst>
              <a:ext uri="{FF2B5EF4-FFF2-40B4-BE49-F238E27FC236}">
                <a16:creationId xmlns:a16="http://schemas.microsoft.com/office/drawing/2014/main" id="{CDF1D307-AF26-A1C9-C580-ED20D492A926}"/>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23</a:t>
            </a:fld>
            <a:endParaRPr sz="14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23886081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0"/>
        <p:cNvGrpSpPr/>
        <p:nvPr/>
      </p:nvGrpSpPr>
      <p:grpSpPr>
        <a:xfrm>
          <a:off x="0" y="0"/>
          <a:ext cx="0" cy="0"/>
          <a:chOff x="0" y="0"/>
          <a:chExt cx="0" cy="0"/>
        </a:xfrm>
      </p:grpSpPr>
      <p:sp>
        <p:nvSpPr>
          <p:cNvPr id="11" name="Google Shape;11;p32"/>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rgbClr val="102649"/>
              </a:buClr>
              <a:buSzPts val="4500"/>
              <a:buFont typeface="Libre Franklin Medium"/>
              <a:buNone/>
              <a:defRPr sz="4500">
                <a:solidFill>
                  <a:srgbClr val="102649"/>
                </a:solidFill>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2" name="Google Shape;12;p32"/>
          <p:cNvSpPr txBox="1">
            <a:spLocks noGrp="1"/>
          </p:cNvSpPr>
          <p:nvPr>
            <p:ph type="subTitle" idx="1"/>
          </p:nvPr>
        </p:nvSpPr>
        <p:spPr>
          <a:xfrm>
            <a:off x="1143000" y="2701529"/>
            <a:ext cx="6858000" cy="1241700"/>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rgbClr val="007780"/>
              </a:buClr>
              <a:buSzPts val="1800"/>
              <a:buNone/>
              <a:defRPr sz="1800">
                <a:solidFill>
                  <a:srgbClr val="007780"/>
                </a:solidFill>
                <a:latin typeface="Franklin Gothic Book" panose="020B0503020102020204" pitchFamily="34" charset="0"/>
              </a:defRPr>
            </a:lvl1pPr>
            <a:lvl2pPr lvl="1" algn="ctr">
              <a:lnSpc>
                <a:spcPct val="90000"/>
              </a:lnSpc>
              <a:spcBef>
                <a:spcPts val="400"/>
              </a:spcBef>
              <a:spcAft>
                <a:spcPts val="0"/>
              </a:spcAft>
              <a:buClr>
                <a:srgbClr val="102649"/>
              </a:buClr>
              <a:buSzPts val="1500"/>
              <a:buNone/>
              <a:defRPr sz="1500"/>
            </a:lvl2pPr>
            <a:lvl3pPr lvl="2" algn="ctr">
              <a:lnSpc>
                <a:spcPct val="90000"/>
              </a:lnSpc>
              <a:spcBef>
                <a:spcPts val="400"/>
              </a:spcBef>
              <a:spcAft>
                <a:spcPts val="0"/>
              </a:spcAft>
              <a:buClr>
                <a:srgbClr val="102649"/>
              </a:buClr>
              <a:buSzPts val="1400"/>
              <a:buNone/>
              <a:defRPr sz="1400"/>
            </a:lvl3pPr>
            <a:lvl4pPr lvl="3" algn="ctr">
              <a:lnSpc>
                <a:spcPct val="90000"/>
              </a:lnSpc>
              <a:spcBef>
                <a:spcPts val="400"/>
              </a:spcBef>
              <a:spcAft>
                <a:spcPts val="0"/>
              </a:spcAft>
              <a:buClr>
                <a:srgbClr val="102649"/>
              </a:buClr>
              <a:buSzPts val="1200"/>
              <a:buNone/>
              <a:defRPr sz="1200"/>
            </a:lvl4pPr>
            <a:lvl5pPr lvl="4" algn="ctr">
              <a:lnSpc>
                <a:spcPct val="90000"/>
              </a:lnSpc>
              <a:spcBef>
                <a:spcPts val="400"/>
              </a:spcBef>
              <a:spcAft>
                <a:spcPts val="0"/>
              </a:spcAft>
              <a:buClr>
                <a:srgbClr val="102649"/>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dirty="0"/>
          </a:p>
        </p:txBody>
      </p:sp>
      <p:sp>
        <p:nvSpPr>
          <p:cNvPr id="13" name="Google Shape;13;p32"/>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4" name="Google Shape;14;p32"/>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007780"/>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5" name="Google Shape;15;p32"/>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1">
  <p:cSld name="Title and Content">
    <p:spTree>
      <p:nvGrpSpPr>
        <p:cNvPr id="1" name="Shape 16"/>
        <p:cNvGrpSpPr/>
        <p:nvPr/>
      </p:nvGrpSpPr>
      <p:grpSpPr>
        <a:xfrm>
          <a:off x="0" y="0"/>
          <a:ext cx="0" cy="0"/>
          <a:chOff x="0" y="0"/>
          <a:chExt cx="0" cy="0"/>
        </a:xfrm>
      </p:grpSpPr>
      <p:sp>
        <p:nvSpPr>
          <p:cNvPr id="17" name="Google Shape;17;p33"/>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8" name="Google Shape;18;p33"/>
          <p:cNvSpPr txBox="1">
            <a:spLocks noGrp="1"/>
          </p:cNvSpPr>
          <p:nvPr>
            <p:ph type="body" idx="1"/>
          </p:nvPr>
        </p:nvSpPr>
        <p:spPr>
          <a:xfrm>
            <a:off x="416840" y="1330088"/>
            <a:ext cx="6891600" cy="36762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atin typeface="Franklin Gothic Book" panose="020B0503020102020204" pitchFamily="34" charset="0"/>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dirty="0"/>
          </a:p>
        </p:txBody>
      </p:sp>
      <p:sp>
        <p:nvSpPr>
          <p:cNvPr id="19" name="Google Shape;19;p33"/>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4"/>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2" name="Google Shape;22;p34"/>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23" name="Google Shape;23;p34"/>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4" name="Google Shape;24;p34"/>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25"/>
        <p:cNvGrpSpPr/>
        <p:nvPr/>
      </p:nvGrpSpPr>
      <p:grpSpPr>
        <a:xfrm>
          <a:off x="0" y="0"/>
          <a:ext cx="0" cy="0"/>
          <a:chOff x="0" y="0"/>
          <a:chExt cx="0" cy="0"/>
        </a:xfrm>
      </p:grpSpPr>
      <p:sp>
        <p:nvSpPr>
          <p:cNvPr id="26" name="Google Shape;26;p35"/>
          <p:cNvSpPr txBox="1">
            <a:spLocks noGrp="1"/>
          </p:cNvSpPr>
          <p:nvPr>
            <p:ph type="title"/>
          </p:nvPr>
        </p:nvSpPr>
        <p:spPr>
          <a:xfrm>
            <a:off x="623888" y="1282303"/>
            <a:ext cx="7886700" cy="21396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4500"/>
              <a:buFont typeface="Libre Franklin Medium"/>
              <a:buNone/>
              <a:defRPr sz="45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7" name="Google Shape;27;p35"/>
          <p:cNvSpPr txBox="1">
            <a:spLocks noGrp="1"/>
          </p:cNvSpPr>
          <p:nvPr>
            <p:ph type="body" idx="1"/>
          </p:nvPr>
        </p:nvSpPr>
        <p:spPr>
          <a:xfrm>
            <a:off x="623888" y="3442097"/>
            <a:ext cx="7886700" cy="11253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28" name="Google Shape;28;p35"/>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9" name="Google Shape;29;p35"/>
          <p:cNvSpPr txBox="1">
            <a:spLocks noGrp="1"/>
          </p:cNvSpPr>
          <p:nvPr>
            <p:ph type="ftr" idx="11"/>
          </p:nvPr>
        </p:nvSpPr>
        <p:spPr>
          <a:xfrm>
            <a:off x="3028950" y="4767263"/>
            <a:ext cx="30588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30" name="Google Shape;30;p35"/>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36"/>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33" name="Google Shape;33;p36"/>
          <p:cNvSpPr txBox="1">
            <a:spLocks noGrp="1"/>
          </p:cNvSpPr>
          <p:nvPr>
            <p:ph type="body" idx="1"/>
          </p:nvPr>
        </p:nvSpPr>
        <p:spPr>
          <a:xfrm>
            <a:off x="6286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atin typeface="Franklin Gothic Book" panose="020B0503020102020204" pitchFamily="34" charset="0"/>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dirty="0"/>
          </a:p>
        </p:txBody>
      </p:sp>
      <p:sp>
        <p:nvSpPr>
          <p:cNvPr id="34" name="Google Shape;34;p36"/>
          <p:cNvSpPr txBox="1">
            <a:spLocks noGrp="1"/>
          </p:cNvSpPr>
          <p:nvPr>
            <p:ph type="body" idx="2"/>
          </p:nvPr>
        </p:nvSpPr>
        <p:spPr>
          <a:xfrm>
            <a:off x="46291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atin typeface="Franklin Gothic Book" panose="020B0503020102020204" pitchFamily="34" charset="0"/>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dirty="0"/>
          </a:p>
        </p:txBody>
      </p:sp>
      <p:sp>
        <p:nvSpPr>
          <p:cNvPr id="35" name="Google Shape;35;p36"/>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36" name="Google Shape;36;p36"/>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37"/>
          <p:cNvSpPr txBox="1">
            <a:spLocks noGrp="1"/>
          </p:cNvSpPr>
          <p:nvPr>
            <p:ph type="title"/>
          </p:nvPr>
        </p:nvSpPr>
        <p:spPr>
          <a:xfrm>
            <a:off x="629841"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9" name="Google Shape;39;p37"/>
          <p:cNvSpPr txBox="1">
            <a:spLocks noGrp="1"/>
          </p:cNvSpPr>
          <p:nvPr>
            <p:ph type="body" idx="1"/>
          </p:nvPr>
        </p:nvSpPr>
        <p:spPr>
          <a:xfrm>
            <a:off x="629841" y="1260872"/>
            <a:ext cx="38685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40" name="Google Shape;40;p37"/>
          <p:cNvSpPr txBox="1">
            <a:spLocks noGrp="1"/>
          </p:cNvSpPr>
          <p:nvPr>
            <p:ph type="body" idx="2"/>
          </p:nvPr>
        </p:nvSpPr>
        <p:spPr>
          <a:xfrm>
            <a:off x="629841" y="1878806"/>
            <a:ext cx="38685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1" name="Google Shape;41;p37"/>
          <p:cNvSpPr txBox="1">
            <a:spLocks noGrp="1"/>
          </p:cNvSpPr>
          <p:nvPr>
            <p:ph type="body" idx="3"/>
          </p:nvPr>
        </p:nvSpPr>
        <p:spPr>
          <a:xfrm>
            <a:off x="4629150" y="1260872"/>
            <a:ext cx="38874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42" name="Google Shape;42;p37"/>
          <p:cNvSpPr txBox="1">
            <a:spLocks noGrp="1"/>
          </p:cNvSpPr>
          <p:nvPr>
            <p:ph type="body" idx="4"/>
          </p:nvPr>
        </p:nvSpPr>
        <p:spPr>
          <a:xfrm>
            <a:off x="4629150" y="1878806"/>
            <a:ext cx="38874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3" name="Google Shape;43;p37"/>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44" name="Google Shape;44;p37"/>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38"/>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7" name="Google Shape;47;p38"/>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48" name="Google Shape;48;p38"/>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39"/>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51" name="Google Shape;51;p39"/>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40"/>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4" name="Google Shape;54;p40"/>
          <p:cNvSpPr txBox="1">
            <a:spLocks noGrp="1"/>
          </p:cNvSpPr>
          <p:nvPr>
            <p:ph type="body" idx="1"/>
          </p:nvPr>
        </p:nvSpPr>
        <p:spPr>
          <a:xfrm>
            <a:off x="3887391" y="1418572"/>
            <a:ext cx="4629300" cy="2977200"/>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rgbClr val="102649"/>
              </a:buClr>
              <a:buSzPts val="2400"/>
              <a:buChar char="•"/>
              <a:defRPr sz="2400"/>
            </a:lvl1pPr>
            <a:lvl2pPr marL="914400" lvl="1" indent="-361950" algn="l">
              <a:lnSpc>
                <a:spcPct val="90000"/>
              </a:lnSpc>
              <a:spcBef>
                <a:spcPts val="400"/>
              </a:spcBef>
              <a:spcAft>
                <a:spcPts val="0"/>
              </a:spcAft>
              <a:buClr>
                <a:srgbClr val="102649"/>
              </a:buClr>
              <a:buSzPts val="2100"/>
              <a:buChar char="•"/>
              <a:defRPr sz="2100"/>
            </a:lvl2pPr>
            <a:lvl3pPr marL="1371600" lvl="2" indent="-342900" algn="l">
              <a:lnSpc>
                <a:spcPct val="90000"/>
              </a:lnSpc>
              <a:spcBef>
                <a:spcPts val="400"/>
              </a:spcBef>
              <a:spcAft>
                <a:spcPts val="0"/>
              </a:spcAft>
              <a:buClr>
                <a:srgbClr val="102649"/>
              </a:buClr>
              <a:buSzPts val="1800"/>
              <a:buChar char="•"/>
              <a:defRPr sz="1800"/>
            </a:lvl3pPr>
            <a:lvl4pPr marL="1828800" lvl="3" indent="-323850" algn="l">
              <a:lnSpc>
                <a:spcPct val="90000"/>
              </a:lnSpc>
              <a:spcBef>
                <a:spcPts val="400"/>
              </a:spcBef>
              <a:spcAft>
                <a:spcPts val="0"/>
              </a:spcAft>
              <a:buClr>
                <a:srgbClr val="102649"/>
              </a:buClr>
              <a:buSzPts val="1500"/>
              <a:buChar char="•"/>
              <a:defRPr sz="1500"/>
            </a:lvl4pPr>
            <a:lvl5pPr marL="2286000" lvl="4" indent="-323850" algn="l">
              <a:lnSpc>
                <a:spcPct val="90000"/>
              </a:lnSpc>
              <a:spcBef>
                <a:spcPts val="400"/>
              </a:spcBef>
              <a:spcAft>
                <a:spcPts val="0"/>
              </a:spcAft>
              <a:buClr>
                <a:srgbClr val="102649"/>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55" name="Google Shape;55;p40"/>
          <p:cNvSpPr txBox="1">
            <a:spLocks noGrp="1"/>
          </p:cNvSpPr>
          <p:nvPr>
            <p:ph type="body" idx="2"/>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56" name="Google Shape;56;p40"/>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57" name="Google Shape;57;p40"/>
          <p:cNvSpPr txBox="1">
            <a:spLocks noGrp="1"/>
          </p:cNvSpPr>
          <p:nvPr>
            <p:ph type="ftr" idx="11"/>
          </p:nvPr>
        </p:nvSpPr>
        <p:spPr>
          <a:xfrm>
            <a:off x="3028950" y="4767263"/>
            <a:ext cx="30306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58" name="Google Shape;58;p40"/>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9"/>
        <p:cNvGrpSpPr/>
        <p:nvPr/>
      </p:nvGrpSpPr>
      <p:grpSpPr>
        <a:xfrm>
          <a:off x="0" y="0"/>
          <a:ext cx="0" cy="0"/>
          <a:chOff x="0" y="0"/>
          <a:chExt cx="0" cy="0"/>
        </a:xfrm>
      </p:grpSpPr>
      <p:sp>
        <p:nvSpPr>
          <p:cNvPr id="60" name="Google Shape;60;p41"/>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1" name="Google Shape;61;p41"/>
          <p:cNvSpPr>
            <a:spLocks noGrp="1"/>
          </p:cNvSpPr>
          <p:nvPr>
            <p:ph type="pic" idx="2"/>
          </p:nvPr>
        </p:nvSpPr>
        <p:spPr>
          <a:xfrm>
            <a:off x="3887391" y="740569"/>
            <a:ext cx="4629300" cy="3655200"/>
          </a:xfrm>
          <a:prstGeom prst="rect">
            <a:avLst/>
          </a:prstGeom>
          <a:noFill/>
          <a:ln>
            <a:noFill/>
          </a:ln>
        </p:spPr>
      </p:sp>
      <p:sp>
        <p:nvSpPr>
          <p:cNvPr id="62" name="Google Shape;62;p41"/>
          <p:cNvSpPr txBox="1">
            <a:spLocks noGrp="1"/>
          </p:cNvSpPr>
          <p:nvPr>
            <p:ph type="body" idx="1"/>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63" name="Google Shape;63;p41"/>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64" name="Google Shape;64;p41"/>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
        <p:cNvGrpSpPr/>
        <p:nvPr/>
      </p:nvGrpSpPr>
      <p:grpSpPr>
        <a:xfrm>
          <a:off x="0" y="0"/>
          <a:ext cx="0" cy="0"/>
          <a:chOff x="0" y="0"/>
          <a:chExt cx="0" cy="0"/>
        </a:xfrm>
      </p:grpSpPr>
      <p:sp>
        <p:nvSpPr>
          <p:cNvPr id="66" name="Google Shape;66;p42"/>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7" name="Google Shape;67;p42"/>
          <p:cNvSpPr txBox="1">
            <a:spLocks noGrp="1"/>
          </p:cNvSpPr>
          <p:nvPr>
            <p:ph type="body" idx="1"/>
          </p:nvPr>
        </p:nvSpPr>
        <p:spPr>
          <a:xfrm rot="5400000">
            <a:off x="2940300" y="-942431"/>
            <a:ext cx="3263400"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8" name="Google Shape;68;p42"/>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69" name="Google Shape;69;p42"/>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0"/>
        <p:cNvGrpSpPr/>
        <p:nvPr/>
      </p:nvGrpSpPr>
      <p:grpSpPr>
        <a:xfrm>
          <a:off x="0" y="0"/>
          <a:ext cx="0" cy="0"/>
          <a:chOff x="0" y="0"/>
          <a:chExt cx="0" cy="0"/>
        </a:xfrm>
      </p:grpSpPr>
      <p:sp>
        <p:nvSpPr>
          <p:cNvPr id="71" name="Google Shape;71;p43"/>
          <p:cNvSpPr txBox="1">
            <a:spLocks noGrp="1"/>
          </p:cNvSpPr>
          <p:nvPr>
            <p:ph type="title"/>
          </p:nvPr>
        </p:nvSpPr>
        <p:spPr>
          <a:xfrm rot="5400000">
            <a:off x="5350050" y="1467544"/>
            <a:ext cx="4359000" cy="19716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43"/>
          <p:cNvSpPr txBox="1">
            <a:spLocks noGrp="1"/>
          </p:cNvSpPr>
          <p:nvPr>
            <p:ph type="body" idx="1"/>
          </p:nvPr>
        </p:nvSpPr>
        <p:spPr>
          <a:xfrm rot="5400000">
            <a:off x="1349475" y="-447056"/>
            <a:ext cx="4359000" cy="58008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3" name="Google Shape;73;p4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74" name="Google Shape;74;p43"/>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ustom Layout">
  <p:cSld name="Custom Layout">
    <p:bg>
      <p:bgPr>
        <a:blipFill>
          <a:blip r:embed="rId2">
            <a:alphaModFix/>
          </a:blip>
          <a:stretch>
            <a:fillRect/>
          </a:stretch>
        </a:blipFill>
        <a:effectLst/>
      </p:bgPr>
    </p:bg>
    <p:spTree>
      <p:nvGrpSpPr>
        <p:cNvPr id="1" name="Shape 75"/>
        <p:cNvGrpSpPr/>
        <p:nvPr/>
      </p:nvGrpSpPr>
      <p:grpSpPr>
        <a:xfrm>
          <a:off x="0" y="0"/>
          <a:ext cx="0" cy="0"/>
          <a:chOff x="0" y="0"/>
          <a:chExt cx="0" cy="0"/>
        </a:xfrm>
      </p:grpSpPr>
      <p:sp>
        <p:nvSpPr>
          <p:cNvPr id="76" name="Google Shape;76;p44"/>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77" name="Google Shape;77;p44"/>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Slide 1">
  <p:cSld name="Title Slide">
    <p:spTree>
      <p:nvGrpSpPr>
        <p:cNvPr id="1" name="Shape 78"/>
        <p:cNvGrpSpPr/>
        <p:nvPr/>
      </p:nvGrpSpPr>
      <p:grpSpPr>
        <a:xfrm>
          <a:off x="0" y="0"/>
          <a:ext cx="0" cy="0"/>
          <a:chOff x="0" y="0"/>
          <a:chExt cx="0" cy="0"/>
        </a:xfrm>
      </p:grpSpPr>
      <p:sp>
        <p:nvSpPr>
          <p:cNvPr id="79" name="Google Shape;79;p45"/>
          <p:cNvSpPr txBox="1">
            <a:spLocks noGrp="1"/>
          </p:cNvSpPr>
          <p:nvPr>
            <p:ph type="ctrTitle"/>
          </p:nvPr>
        </p:nvSpPr>
        <p:spPr>
          <a:xfrm>
            <a:off x="655852" y="1107828"/>
            <a:ext cx="6498600" cy="1234800"/>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rgbClr val="072B62"/>
              </a:buClr>
              <a:buSzPts val="4100"/>
              <a:buFont typeface="Georgia"/>
              <a:buNone/>
              <a:defRPr sz="4100">
                <a:solidFill>
                  <a:srgbClr val="072B62"/>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0" name="Google Shape;80;p45"/>
          <p:cNvSpPr txBox="1">
            <a:spLocks noGrp="1"/>
          </p:cNvSpPr>
          <p:nvPr>
            <p:ph type="subTitle" idx="1"/>
          </p:nvPr>
        </p:nvSpPr>
        <p:spPr>
          <a:xfrm>
            <a:off x="963826" y="2509659"/>
            <a:ext cx="6223800" cy="822600"/>
          </a:xfrm>
          <a:prstGeom prst="rect">
            <a:avLst/>
          </a:prstGeom>
          <a:noFill/>
          <a:ln>
            <a:noFill/>
          </a:ln>
        </p:spPr>
        <p:txBody>
          <a:bodyPr spcFirstLastPara="1" wrap="square" lIns="68575" tIns="34275" rIns="68575" bIns="34275" anchor="t" anchorCtr="0">
            <a:normAutofit/>
          </a:bodyPr>
          <a:lstStyle>
            <a:lvl1pPr lvl="0" algn="r">
              <a:lnSpc>
                <a:spcPct val="90000"/>
              </a:lnSpc>
              <a:spcBef>
                <a:spcPts val="800"/>
              </a:spcBef>
              <a:spcAft>
                <a:spcPts val="0"/>
              </a:spcAft>
              <a:buSzPts val="2100"/>
              <a:buNone/>
              <a:defRPr sz="2100">
                <a:solidFill>
                  <a:srgbClr val="7F7F7F"/>
                </a:solidFill>
              </a:defRPr>
            </a:lvl1pPr>
            <a:lvl2pPr lvl="1" algn="ctr">
              <a:lnSpc>
                <a:spcPct val="90000"/>
              </a:lnSpc>
              <a:spcBef>
                <a:spcPts val="800"/>
              </a:spcBef>
              <a:spcAft>
                <a:spcPts val="0"/>
              </a:spcAft>
              <a:buSzPts val="1900"/>
              <a:buNone/>
              <a:defRPr>
                <a:solidFill>
                  <a:srgbClr val="888888"/>
                </a:solidFill>
              </a:defRPr>
            </a:lvl2pPr>
            <a:lvl3pPr lvl="2" algn="ctr">
              <a:lnSpc>
                <a:spcPct val="90000"/>
              </a:lnSpc>
              <a:spcBef>
                <a:spcPts val="800"/>
              </a:spcBef>
              <a:spcAft>
                <a:spcPts val="0"/>
              </a:spcAft>
              <a:buSzPts val="2100"/>
              <a:buNone/>
              <a:defRPr>
                <a:solidFill>
                  <a:srgbClr val="888888"/>
                </a:solidFill>
              </a:defRPr>
            </a:lvl3pPr>
            <a:lvl4pPr lvl="3" algn="ctr">
              <a:lnSpc>
                <a:spcPct val="90000"/>
              </a:lnSpc>
              <a:spcBef>
                <a:spcPts val="800"/>
              </a:spcBef>
              <a:spcAft>
                <a:spcPts val="0"/>
              </a:spcAft>
              <a:buSzPts val="1800"/>
              <a:buNone/>
              <a:defRPr>
                <a:solidFill>
                  <a:srgbClr val="888888"/>
                </a:solidFill>
              </a:defRPr>
            </a:lvl4pPr>
            <a:lvl5pPr lvl="4" algn="ctr">
              <a:lnSpc>
                <a:spcPct val="90000"/>
              </a:lnSpc>
              <a:spcBef>
                <a:spcPts val="800"/>
              </a:spcBef>
              <a:spcAft>
                <a:spcPts val="0"/>
              </a:spcAft>
              <a:buSzPts val="1800"/>
              <a:buNone/>
              <a:defRPr>
                <a:solidFill>
                  <a:srgbClr val="888888"/>
                </a:solidFill>
              </a:defRPr>
            </a:lvl5pPr>
            <a:lvl6pPr lvl="5" algn="ctr">
              <a:lnSpc>
                <a:spcPct val="90000"/>
              </a:lnSpc>
              <a:spcBef>
                <a:spcPts val="800"/>
              </a:spcBef>
              <a:spcAft>
                <a:spcPts val="0"/>
              </a:spcAft>
              <a:buSzPts val="700"/>
              <a:buNone/>
              <a:defRPr>
                <a:solidFill>
                  <a:srgbClr val="888888"/>
                </a:solidFill>
              </a:defRPr>
            </a:lvl6pPr>
            <a:lvl7pPr lvl="6" algn="ctr">
              <a:lnSpc>
                <a:spcPct val="90000"/>
              </a:lnSpc>
              <a:spcBef>
                <a:spcPts val="800"/>
              </a:spcBef>
              <a:spcAft>
                <a:spcPts val="0"/>
              </a:spcAft>
              <a:buSzPts val="700"/>
              <a:buNone/>
              <a:defRPr>
                <a:solidFill>
                  <a:srgbClr val="888888"/>
                </a:solidFill>
              </a:defRPr>
            </a:lvl7pPr>
            <a:lvl8pPr lvl="7" algn="ctr">
              <a:lnSpc>
                <a:spcPct val="90000"/>
              </a:lnSpc>
              <a:spcBef>
                <a:spcPts val="800"/>
              </a:spcBef>
              <a:spcAft>
                <a:spcPts val="0"/>
              </a:spcAft>
              <a:buSzPts val="700"/>
              <a:buNone/>
              <a:defRPr>
                <a:solidFill>
                  <a:srgbClr val="888888"/>
                </a:solidFill>
              </a:defRPr>
            </a:lvl8pPr>
            <a:lvl9pPr lvl="8" algn="ctr">
              <a:lnSpc>
                <a:spcPct val="90000"/>
              </a:lnSpc>
              <a:spcBef>
                <a:spcPts val="800"/>
              </a:spcBef>
              <a:spcAft>
                <a:spcPts val="0"/>
              </a:spcAft>
              <a:buSzPts val="700"/>
              <a:buNone/>
              <a:defRPr>
                <a:solidFill>
                  <a:srgbClr val="888888"/>
                </a:solidFill>
              </a:defRPr>
            </a:lvl9pPr>
          </a:lstStyle>
          <a:p>
            <a:endParaRPr/>
          </a:p>
        </p:txBody>
      </p:sp>
      <p:grpSp>
        <p:nvGrpSpPr>
          <p:cNvPr id="81" name="Google Shape;81;p45"/>
          <p:cNvGrpSpPr/>
          <p:nvPr/>
        </p:nvGrpSpPr>
        <p:grpSpPr>
          <a:xfrm>
            <a:off x="0" y="0"/>
            <a:ext cx="9144100" cy="5149925"/>
            <a:chOff x="0" y="-8467"/>
            <a:chExt cx="12192133" cy="6866567"/>
          </a:xfrm>
        </p:grpSpPr>
        <p:cxnSp>
          <p:nvCxnSpPr>
            <p:cNvPr id="82" name="Google Shape;82;p45"/>
            <p:cNvCxnSpPr/>
            <p:nvPr/>
          </p:nvCxnSpPr>
          <p:spPr>
            <a:xfrm>
              <a:off x="9169166" y="-8467"/>
              <a:ext cx="1783200" cy="6856500"/>
            </a:xfrm>
            <a:prstGeom prst="straightConnector1">
              <a:avLst/>
            </a:prstGeom>
            <a:noFill/>
            <a:ln w="9525" cap="flat" cmpd="sng">
              <a:solidFill>
                <a:schemeClr val="accent1">
                  <a:alpha val="69411"/>
                </a:schemeClr>
              </a:solidFill>
              <a:prstDash val="solid"/>
              <a:round/>
              <a:headEnd type="none" w="sm" len="sm"/>
              <a:tailEnd type="none" w="sm" len="sm"/>
            </a:ln>
          </p:spPr>
        </p:cxnSp>
        <p:cxnSp>
          <p:nvCxnSpPr>
            <p:cNvPr id="83" name="Google Shape;83;p45"/>
            <p:cNvCxnSpPr/>
            <p:nvPr/>
          </p:nvCxnSpPr>
          <p:spPr>
            <a:xfrm flipH="1">
              <a:off x="8475125" y="3681413"/>
              <a:ext cx="3713700" cy="3166500"/>
            </a:xfrm>
            <a:prstGeom prst="straightConnector1">
              <a:avLst/>
            </a:prstGeom>
            <a:noFill/>
            <a:ln w="9525" cap="flat" cmpd="sng">
              <a:solidFill>
                <a:schemeClr val="accent1">
                  <a:alpha val="69411"/>
                </a:schemeClr>
              </a:solidFill>
              <a:prstDash val="solid"/>
              <a:round/>
              <a:headEnd type="none" w="sm" len="sm"/>
              <a:tailEnd type="none" w="sm" len="sm"/>
            </a:ln>
          </p:spPr>
        </p:cxnSp>
        <p:sp>
          <p:nvSpPr>
            <p:cNvPr id="84" name="Google Shape;84;p4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686"/>
              </a:schemeClr>
            </a:solidFill>
            <a:ln>
              <a:noFill/>
            </a:ln>
          </p:spPr>
        </p:sp>
        <p:sp>
          <p:nvSpPr>
            <p:cNvPr id="85" name="Google Shape;85;p45"/>
            <p:cNvSpPr/>
            <p:nvPr/>
          </p:nvSpPr>
          <p:spPr>
            <a:xfrm>
              <a:off x="9603442" y="-8467"/>
              <a:ext cx="258617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86" name="Google Shape;86;p45"/>
            <p:cNvSpPr/>
            <p:nvPr/>
          </p:nvSpPr>
          <p:spPr>
            <a:xfrm>
              <a:off x="8932333" y="3048000"/>
              <a:ext cx="3259800" cy="3810000"/>
            </a:xfrm>
            <a:prstGeom prst="triangle">
              <a:avLst>
                <a:gd name="adj" fmla="val 100000"/>
              </a:avLst>
            </a:prstGeom>
            <a:solidFill>
              <a:srgbClr val="374C81">
                <a:alpha val="6549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87" name="Google Shape;87;p45"/>
            <p:cNvSpPr/>
            <p:nvPr/>
          </p:nvSpPr>
          <p:spPr>
            <a:xfrm>
              <a:off x="9190612" y="-8467"/>
              <a:ext cx="3000914"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74C81">
                <a:alpha val="49411"/>
              </a:srgbClr>
            </a:solidFill>
            <a:ln>
              <a:noFill/>
            </a:ln>
          </p:spPr>
        </p:sp>
        <p:sp>
          <p:nvSpPr>
            <p:cNvPr id="88" name="Google Shape;88;p45"/>
            <p:cNvSpPr/>
            <p:nvPr/>
          </p:nvSpPr>
          <p:spPr>
            <a:xfrm>
              <a:off x="10898730" y="-8467"/>
              <a:ext cx="1290094" cy="6858000"/>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5963B8">
                <a:alpha val="69411"/>
              </a:srgbClr>
            </a:solidFill>
            <a:ln>
              <a:noFill/>
            </a:ln>
          </p:spPr>
        </p:sp>
        <p:sp>
          <p:nvSpPr>
            <p:cNvPr id="89" name="Google Shape;89;p45"/>
            <p:cNvSpPr/>
            <p:nvPr/>
          </p:nvSpPr>
          <p:spPr>
            <a:xfrm>
              <a:off x="10938999" y="-8467"/>
              <a:ext cx="1249825" cy="6858000"/>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8FA1CF"/>
            </a:solidFill>
            <a:ln>
              <a:noFill/>
            </a:ln>
          </p:spPr>
        </p:sp>
        <p:sp>
          <p:nvSpPr>
            <p:cNvPr id="90" name="Google Shape;90;p45"/>
            <p:cNvSpPr/>
            <p:nvPr/>
          </p:nvSpPr>
          <p:spPr>
            <a:xfrm>
              <a:off x="10371666" y="3589867"/>
              <a:ext cx="1817100" cy="3268200"/>
            </a:xfrm>
            <a:prstGeom prst="triangle">
              <a:avLst>
                <a:gd name="adj" fmla="val 100000"/>
              </a:avLst>
            </a:prstGeom>
            <a:solidFill>
              <a:srgbClr val="374C81">
                <a:alpha val="6549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91" name="Google Shape;91;p45"/>
            <p:cNvSpPr/>
            <p:nvPr/>
          </p:nvSpPr>
          <p:spPr>
            <a:xfrm>
              <a:off x="0" y="4013200"/>
              <a:ext cx="448800" cy="2844900"/>
            </a:xfrm>
            <a:prstGeom prst="triangle">
              <a:avLst>
                <a:gd name="adj" fmla="val 0"/>
              </a:avLst>
            </a:prstGeom>
            <a:solidFill>
              <a:srgbClr val="072B62">
                <a:alpha val="69411"/>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grpSp>
      <p:pic>
        <p:nvPicPr>
          <p:cNvPr id="92" name="Google Shape;92;p45"/>
          <p:cNvPicPr preferRelativeResize="0"/>
          <p:nvPr/>
        </p:nvPicPr>
        <p:blipFill rotWithShape="1">
          <a:blip r:embed="rId2">
            <a:alphaModFix/>
          </a:blip>
          <a:srcRect/>
          <a:stretch/>
        </p:blipFill>
        <p:spPr>
          <a:xfrm>
            <a:off x="7310329" y="0"/>
            <a:ext cx="1783080" cy="1783078"/>
          </a:xfrm>
          <a:prstGeom prst="rect">
            <a:avLst/>
          </a:prstGeom>
          <a:noFill/>
          <a:ln>
            <a:noFill/>
          </a:ln>
        </p:spPr>
      </p:pic>
      <p:sp>
        <p:nvSpPr>
          <p:cNvPr id="93" name="Google Shape;93;p45"/>
          <p:cNvSpPr/>
          <p:nvPr/>
        </p:nvSpPr>
        <p:spPr>
          <a:xfrm rot="10800000" flipH="1">
            <a:off x="1" y="-95"/>
            <a:ext cx="883200" cy="4002300"/>
          </a:xfrm>
          <a:prstGeom prst="triangle">
            <a:avLst>
              <a:gd name="adj" fmla="val 0"/>
            </a:avLst>
          </a:prstGeom>
          <a:solidFill>
            <a:srgbClr val="6F81AC">
              <a:alpha val="8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94" name="Google Shape;94;p45"/>
          <p:cNvSpPr txBox="1">
            <a:spLocks noGrp="1"/>
          </p:cNvSpPr>
          <p:nvPr>
            <p:ph type="dt" idx="10"/>
          </p:nvPr>
        </p:nvSpPr>
        <p:spPr>
          <a:xfrm>
            <a:off x="7988117" y="4717292"/>
            <a:ext cx="1062000" cy="291000"/>
          </a:xfrm>
          <a:prstGeom prst="rect">
            <a:avLst/>
          </a:prstGeom>
          <a:noFill/>
          <a:ln>
            <a:noFill/>
          </a:ln>
        </p:spPr>
        <p:txBody>
          <a:bodyPr spcFirstLastPara="1" wrap="square" lIns="68575" tIns="34275" rIns="68575" bIns="34275" anchor="t" anchorCtr="0">
            <a:noAutofit/>
          </a:bodyPr>
          <a:lstStyle>
            <a:lvl1pPr marR="0" lvl="0" algn="r">
              <a:lnSpc>
                <a:spcPct val="100000"/>
              </a:lnSpc>
              <a:spcBef>
                <a:spcPts val="0"/>
              </a:spcBef>
              <a:spcAft>
                <a:spcPts val="0"/>
              </a:spcAft>
              <a:buSzPts val="1100"/>
              <a:buNone/>
              <a:defRPr sz="1200" b="0" i="0" u="none" strike="noStrike" cap="none">
                <a:solidFill>
                  <a:schemeClr val="lt1"/>
                </a:solidFill>
                <a:latin typeface="Libre Franklin Medium"/>
                <a:ea typeface="Libre Franklin Medium"/>
                <a:cs typeface="Libre Franklin Medium"/>
                <a:sym typeface="Libre Franklin Medium"/>
              </a:defRPr>
            </a:lvl1pPr>
            <a:lvl2pPr marR="0" lvl="1"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2pPr>
            <a:lvl3pPr marR="0" lvl="2"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3pPr>
            <a:lvl4pPr marR="0" lvl="3"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4pPr>
            <a:lvl5pPr marR="0" lvl="4"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5pPr>
            <a:lvl6pPr marR="0" lvl="5"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6pPr>
            <a:lvl7pPr marR="0" lvl="6"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7pPr>
            <a:lvl8pPr marR="0" lvl="7"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8pPr>
            <a:lvl9pPr marR="0" lvl="8"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9pPr>
          </a:lstStyle>
          <a:p>
            <a:endParaRP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1">
  <p:cSld name="Two Content">
    <p:spTree>
      <p:nvGrpSpPr>
        <p:cNvPr id="1" name="Shape 95"/>
        <p:cNvGrpSpPr/>
        <p:nvPr/>
      </p:nvGrpSpPr>
      <p:grpSpPr>
        <a:xfrm>
          <a:off x="0" y="0"/>
          <a:ext cx="0" cy="0"/>
          <a:chOff x="0" y="0"/>
          <a:chExt cx="0" cy="0"/>
        </a:xfrm>
      </p:grpSpPr>
      <p:sp>
        <p:nvSpPr>
          <p:cNvPr id="96" name="Google Shape;96;p46"/>
          <p:cNvSpPr txBox="1">
            <a:spLocks noGrp="1"/>
          </p:cNvSpPr>
          <p:nvPr>
            <p:ph type="title"/>
          </p:nvPr>
        </p:nvSpPr>
        <p:spPr>
          <a:xfrm>
            <a:off x="436225" y="233535"/>
            <a:ext cx="6708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7" name="Google Shape;97;p46"/>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sp>
        <p:nvSpPr>
          <p:cNvPr id="98" name="Google Shape;98;p46"/>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99" name="Google Shape;99;p46"/>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ustom Layout 1">
  <p:cSld name="Custom Layout_1">
    <p:spTree>
      <p:nvGrpSpPr>
        <p:cNvPr id="1" name="Shape 100"/>
        <p:cNvGrpSpPr/>
        <p:nvPr/>
      </p:nvGrpSpPr>
      <p:grpSpPr>
        <a:xfrm>
          <a:off x="0" y="0"/>
          <a:ext cx="0" cy="0"/>
          <a:chOff x="0" y="0"/>
          <a:chExt cx="0" cy="0"/>
        </a:xfrm>
      </p:grpSpPr>
      <p:sp>
        <p:nvSpPr>
          <p:cNvPr id="101" name="Google Shape;101;p47"/>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2" name="Google Shape;102;p47"/>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sp>
        <p:nvSpPr>
          <p:cNvPr id="103" name="Google Shape;103;p47"/>
          <p:cNvSpPr txBox="1">
            <a:spLocks noGrp="1"/>
          </p:cNvSpPr>
          <p:nvPr>
            <p:ph type="body" idx="1"/>
          </p:nvPr>
        </p:nvSpPr>
        <p:spPr>
          <a:xfrm>
            <a:off x="436225" y="1347290"/>
            <a:ext cx="6817500" cy="36588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104"/>
        <p:cNvGrpSpPr/>
        <p:nvPr/>
      </p:nvGrpSpPr>
      <p:grpSpPr>
        <a:xfrm>
          <a:off x="0" y="0"/>
          <a:ext cx="0" cy="0"/>
          <a:chOff x="0" y="0"/>
          <a:chExt cx="0" cy="0"/>
        </a:xfrm>
      </p:grpSpPr>
      <p:sp>
        <p:nvSpPr>
          <p:cNvPr id="105" name="Google Shape;105;p48"/>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6" name="Google Shape;106;p48"/>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sp>
        <p:nvSpPr>
          <p:cNvPr id="107" name="Google Shape;107;p48"/>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108" name="Google Shape;108;p48"/>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sp>
        <p:nvSpPr>
          <p:cNvPr id="6" name="Google Shape;6;p31"/>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rgbClr val="007780"/>
              </a:buClr>
              <a:buSzPts val="3300"/>
              <a:buFont typeface="Libre Franklin Medium"/>
              <a:buNone/>
              <a:defRPr sz="33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7" name="Google Shape;7;p31"/>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rgbClr val="102649"/>
              </a:buClr>
              <a:buSzPts val="2100"/>
              <a:buFont typeface="Arial"/>
              <a:buChar char="•"/>
              <a:defRPr sz="2100" b="0" i="0" u="none" strike="noStrike" cap="none">
                <a:solidFill>
                  <a:srgbClr val="102649"/>
                </a:solidFill>
                <a:latin typeface="Libre Franklin"/>
                <a:ea typeface="Libre Franklin"/>
                <a:cs typeface="Libre Franklin"/>
                <a:sym typeface="Libre Franklin"/>
              </a:defRPr>
            </a:lvl1pPr>
            <a:lvl2pPr marL="914400" marR="0" lvl="1" indent="-342900" algn="l" rtl="0">
              <a:lnSpc>
                <a:spcPct val="90000"/>
              </a:lnSpc>
              <a:spcBef>
                <a:spcPts val="4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2pPr>
            <a:lvl3pPr marL="1371600" marR="0" lvl="2" indent="-323850" algn="l" rtl="0">
              <a:lnSpc>
                <a:spcPct val="90000"/>
              </a:lnSpc>
              <a:spcBef>
                <a:spcPts val="400"/>
              </a:spcBef>
              <a:spcAft>
                <a:spcPts val="0"/>
              </a:spcAft>
              <a:buClr>
                <a:srgbClr val="102649"/>
              </a:buClr>
              <a:buSzPts val="1500"/>
              <a:buFont typeface="Arial"/>
              <a:buChar char="•"/>
              <a:defRPr sz="1500" b="0" i="0" u="none" strike="noStrike" cap="none">
                <a:solidFill>
                  <a:srgbClr val="102649"/>
                </a:solidFill>
                <a:latin typeface="Libre Franklin"/>
                <a:ea typeface="Libre Franklin"/>
                <a:cs typeface="Libre Franklin"/>
                <a:sym typeface="Libre Franklin"/>
              </a:defRPr>
            </a:lvl3pPr>
            <a:lvl4pPr marL="1828800" marR="0" lvl="3"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4pPr>
            <a:lvl5pPr marL="2286000" marR="0" lvl="4"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9pPr>
          </a:lstStyle>
          <a:p>
            <a:endParaRPr/>
          </a:p>
        </p:txBody>
      </p:sp>
      <p:sp>
        <p:nvSpPr>
          <p:cNvPr id="8" name="Google Shape;8;p31"/>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dirty="0"/>
          </a:p>
        </p:txBody>
      </p:sp>
      <p:sp>
        <p:nvSpPr>
          <p:cNvPr id="9" name="Google Shape;9;p31"/>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tancoe.org/sites/default/files/instructional-support-services/resources/california-state-standards/CSS_descrip_social_studies.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static.pdesas.org/content/documents/m1-slide_19_dok_wheel_slide.pdf"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
          <p:cNvSpPr txBox="1">
            <a:spLocks noGrp="1"/>
          </p:cNvSpPr>
          <p:nvPr>
            <p:ph type="ctrTitle"/>
          </p:nvPr>
        </p:nvSpPr>
        <p:spPr>
          <a:xfrm>
            <a:off x="1942613" y="910754"/>
            <a:ext cx="68580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dirty="0"/>
              <a:t>Performance Assessments in Social Studies</a:t>
            </a:r>
            <a:endParaRPr dirty="0"/>
          </a:p>
        </p:txBody>
      </p:sp>
      <p:sp>
        <p:nvSpPr>
          <p:cNvPr id="115" name="Google Shape;115;p1"/>
          <p:cNvSpPr txBox="1">
            <a:spLocks noGrp="1"/>
          </p:cNvSpPr>
          <p:nvPr>
            <p:ph type="subTitle" idx="1"/>
          </p:nvPr>
        </p:nvSpPr>
        <p:spPr>
          <a:xfrm>
            <a:off x="2286000" y="2852804"/>
            <a:ext cx="6858000" cy="12417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0"/>
                  </a:ext>
                </a:extLst>
              </a:rPr>
              <a:t>Module Three: </a:t>
            </a:r>
            <a:endParaRPr dirty="0"/>
          </a:p>
          <a:p>
            <a:pPr marL="0" lvl="0" indent="0" algn="ctr" rtl="0">
              <a:lnSpc>
                <a:spcPct val="90000"/>
              </a:lnSpc>
              <a:spcBef>
                <a:spcPts val="0"/>
              </a:spcBef>
              <a:spcAft>
                <a:spcPts val="0"/>
              </a:spcAft>
              <a:buSzPts val="2100"/>
              <a:buNone/>
            </a:pPr>
            <a:r>
              <a:rPr lang="en-US" dirty="0"/>
              <a:t>How do I determine if an assessment is aligned to the standards? </a:t>
            </a:r>
          </a:p>
        </p:txBody>
      </p:sp>
      <p:sp>
        <p:nvSpPr>
          <p:cNvPr id="116" name="Google Shape;116;p1"/>
          <p:cNvSpPr txBox="1">
            <a:spLocks noGrp="1"/>
          </p:cNvSpPr>
          <p:nvPr>
            <p:ph type="sldNum" idx="12"/>
          </p:nvPr>
        </p:nvSpPr>
        <p:spPr>
          <a:xfrm>
            <a:off x="6490450" y="4759113"/>
            <a:ext cx="2057400" cy="273900"/>
          </a:xfrm>
          <a:prstGeom prst="rect">
            <a:avLst/>
          </a:prstGeom>
          <a:noFill/>
          <a:ln>
            <a:noFill/>
          </a:ln>
        </p:spPr>
        <p:txBody>
          <a:bodyPr spcFirstLastPara="1" wrap="square" lIns="68575" tIns="34275" rIns="68575" bIns="34275" anchor="ctr" anchorCtr="0">
            <a:noAutofit/>
          </a:bodyPr>
          <a:lstStyle/>
          <a:p>
            <a:pPr marL="0" lvl="0" indent="0" algn="l" rtl="0">
              <a:lnSpc>
                <a:spcPct val="100000"/>
              </a:lnSpc>
              <a:spcBef>
                <a:spcPts val="0"/>
              </a:spcBef>
              <a:spcAft>
                <a:spcPts val="0"/>
              </a:spcAft>
              <a:buClr>
                <a:srgbClr val="000000"/>
              </a:buClr>
              <a:buSzPts val="1400"/>
              <a:buFont typeface="Arial"/>
              <a:buNone/>
            </a:pPr>
            <a:fld id="{00000000-1234-1234-1234-123412341234}" type="slidenum">
              <a:rPr lang="en">
                <a:solidFill>
                  <a:srgbClr val="007780"/>
                </a:solidFill>
              </a:rPr>
              <a:t>1</a:t>
            </a:fld>
            <a:endParaRPr dirty="0">
              <a:solidFill>
                <a:srgbClr val="00778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g32f6cf8d57c_0_0"/>
          <p:cNvSpPr txBox="1">
            <a:spLocks noGrp="1"/>
          </p:cNvSpPr>
          <p:nvPr>
            <p:ph type="title"/>
          </p:nvPr>
        </p:nvSpPr>
        <p:spPr>
          <a:xfrm>
            <a:off x="481556" y="0"/>
            <a:ext cx="7886700" cy="9942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SzPts val="1400"/>
              <a:buNone/>
            </a:pPr>
            <a:r>
              <a:rPr lang="e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
                  </a:ext>
                </a:extLst>
              </a:rPr>
              <a:t>Introduction</a:t>
            </a:r>
            <a:endParaRPr dirty="0"/>
          </a:p>
        </p:txBody>
      </p:sp>
      <p:sp>
        <p:nvSpPr>
          <p:cNvPr id="122" name="Google Shape;122;g32f6cf8d57c_0_0"/>
          <p:cNvSpPr txBox="1">
            <a:spLocks noGrp="1"/>
          </p:cNvSpPr>
          <p:nvPr>
            <p:ph type="body" idx="1"/>
          </p:nvPr>
        </p:nvSpPr>
        <p:spPr>
          <a:xfrm>
            <a:off x="169500" y="768224"/>
            <a:ext cx="8805000" cy="3222900"/>
          </a:xfrm>
          <a:prstGeom prst="rect">
            <a:avLst/>
          </a:prstGeom>
          <a:noFill/>
          <a:ln>
            <a:noFill/>
          </a:ln>
        </p:spPr>
        <p:txBody>
          <a:bodyPr spcFirstLastPara="1" wrap="square" lIns="68575" tIns="34275" rIns="68575" bIns="34275" anchor="t" anchorCtr="0">
            <a:noAutofit/>
          </a:bodyPr>
          <a:lstStyle/>
          <a:p>
            <a:pPr marL="342900" lvl="0" indent="-279400" algn="l" rtl="0">
              <a:lnSpc>
                <a:spcPct val="90000"/>
              </a:lnSpc>
              <a:spcBef>
                <a:spcPts val="800"/>
              </a:spcBef>
              <a:spcAft>
                <a:spcPts val="0"/>
              </a:spcAft>
              <a:buSzPts val="1800"/>
              <a:buFont typeface="Calibri"/>
              <a:buChar char="•"/>
            </a:pPr>
            <a:r>
              <a:rPr lang="en" sz="1800" b="1" dirty="0"/>
              <a:t>Compelling Question: </a:t>
            </a:r>
            <a:r>
              <a:rPr lang="en" sz="1800" dirty="0">
                <a:solidFill>
                  <a:schemeClr val="dk1"/>
                </a:solidFill>
              </a:rPr>
              <a:t>How do I implement performance assessments to assess student mastery of the </a:t>
            </a:r>
            <a:r>
              <a:rPr lang="en" sz="1800" i="1" dirty="0">
                <a:solidFill>
                  <a:schemeClr val="dk1"/>
                </a:solidFill>
              </a:rPr>
              <a:t>KAS for Social Studies? </a:t>
            </a:r>
            <a:endParaRPr sz="1800" i="1" dirty="0">
              <a:solidFill>
                <a:schemeClr val="dk1"/>
              </a:solidFill>
            </a:endParaRPr>
          </a:p>
          <a:p>
            <a:pPr marL="457200" lvl="0" indent="0" algn="l" rtl="0">
              <a:lnSpc>
                <a:spcPct val="90000"/>
              </a:lnSpc>
              <a:spcBef>
                <a:spcPts val="800"/>
              </a:spcBef>
              <a:spcAft>
                <a:spcPts val="0"/>
              </a:spcAft>
              <a:buNone/>
            </a:pPr>
            <a:endParaRPr sz="1800" i="1" dirty="0">
              <a:solidFill>
                <a:schemeClr val="dk1"/>
              </a:solidFill>
            </a:endParaRPr>
          </a:p>
          <a:p>
            <a:pPr marL="342900" lvl="0" indent="-279400" algn="l" rtl="0">
              <a:lnSpc>
                <a:spcPct val="90000"/>
              </a:lnSpc>
              <a:spcBef>
                <a:spcPts val="800"/>
              </a:spcBef>
              <a:spcAft>
                <a:spcPts val="0"/>
              </a:spcAft>
              <a:buSzPts val="1800"/>
              <a:buFont typeface="Calibri"/>
              <a:buChar char="•"/>
            </a:pPr>
            <a:r>
              <a:rPr lang="en" sz="1800" b="1" dirty="0"/>
              <a:t>Supporting Questions: </a:t>
            </a:r>
            <a:r>
              <a:rPr lang="en" sz="1800" dirty="0">
                <a:solidFill>
                  <a:schemeClr val="dk1"/>
                </a:solidFill>
              </a:rPr>
              <a:t>How do I align standards to assessment?</a:t>
            </a:r>
            <a:endParaRPr sz="1800" dirty="0">
              <a:solidFill>
                <a:schemeClr val="dk1"/>
              </a:solidFill>
            </a:endParaRPr>
          </a:p>
          <a:p>
            <a:pPr marL="457200" lvl="0" indent="0" algn="l" rtl="0">
              <a:lnSpc>
                <a:spcPct val="90000"/>
              </a:lnSpc>
              <a:spcBef>
                <a:spcPts val="800"/>
              </a:spcBef>
              <a:spcAft>
                <a:spcPts val="0"/>
              </a:spcAft>
              <a:buNone/>
            </a:pPr>
            <a:endParaRPr sz="1800" dirty="0">
              <a:solidFill>
                <a:schemeClr val="dk1"/>
              </a:solidFill>
            </a:endParaRPr>
          </a:p>
          <a:p>
            <a:pPr marL="342900" lvl="0" indent="-279400" algn="l" rtl="0">
              <a:lnSpc>
                <a:spcPct val="90000"/>
              </a:lnSpc>
              <a:spcBef>
                <a:spcPts val="800"/>
              </a:spcBef>
              <a:spcAft>
                <a:spcPts val="0"/>
              </a:spcAft>
              <a:buSzPts val="1800"/>
              <a:buFont typeface="Calibri"/>
              <a:buChar char="•"/>
            </a:pPr>
            <a:r>
              <a:rPr lang="en" sz="1800" b="1" dirty="0"/>
              <a:t>Learning Target: </a:t>
            </a:r>
            <a:r>
              <a:rPr lang="en" sz="1800" dirty="0">
                <a:solidFill>
                  <a:schemeClr val="dk1"/>
                </a:solidFill>
              </a:rPr>
              <a:t>I can implement performance assessments that evaluate student mastery of the </a:t>
            </a:r>
            <a:r>
              <a:rPr lang="en" sz="1800" i="1" dirty="0">
                <a:solidFill>
                  <a:schemeClr val="dk1"/>
                </a:solidFill>
              </a:rPr>
              <a:t>KAS for Social Studies</a:t>
            </a:r>
            <a:r>
              <a:rPr lang="en" sz="1800" dirty="0">
                <a:solidFill>
                  <a:schemeClr val="dk1"/>
                </a:solidFill>
              </a:rPr>
              <a:t>. </a:t>
            </a:r>
            <a:endParaRPr sz="1800" dirty="0">
              <a:solidFill>
                <a:schemeClr val="dk1"/>
              </a:solidFill>
            </a:endParaRPr>
          </a:p>
          <a:p>
            <a:pPr marL="0" lvl="0" indent="0" algn="l" rtl="0">
              <a:lnSpc>
                <a:spcPct val="90000"/>
              </a:lnSpc>
              <a:spcBef>
                <a:spcPts val="800"/>
              </a:spcBef>
              <a:spcAft>
                <a:spcPts val="0"/>
              </a:spcAft>
              <a:buNone/>
            </a:pPr>
            <a:endParaRPr sz="1800" dirty="0">
              <a:solidFill>
                <a:schemeClr val="dk1"/>
              </a:solidFill>
            </a:endParaRPr>
          </a:p>
          <a:p>
            <a:pPr marL="342900" lvl="0" indent="-279400" algn="l" rtl="0">
              <a:lnSpc>
                <a:spcPct val="90000"/>
              </a:lnSpc>
              <a:spcBef>
                <a:spcPts val="800"/>
              </a:spcBef>
              <a:spcAft>
                <a:spcPts val="0"/>
              </a:spcAft>
              <a:buSzPts val="1800"/>
              <a:buChar char="•"/>
            </a:pPr>
            <a:r>
              <a:rPr lang="en" sz="1800" b="1" dirty="0"/>
              <a:t>Success Criteria</a:t>
            </a:r>
            <a:r>
              <a:rPr lang="en" sz="1800" dirty="0"/>
              <a:t>: </a:t>
            </a:r>
            <a:r>
              <a:rPr lang="en" sz="1800" dirty="0">
                <a:solidFill>
                  <a:schemeClr val="dk1"/>
                </a:solidFill>
              </a:rPr>
              <a:t> I will be successful when I can determine if an assessment is aligned to the standards. </a:t>
            </a:r>
            <a:endParaRPr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g32f6cf8d57c_0_5"/>
          <p:cNvSpPr txBox="1">
            <a:spLocks noGrp="1"/>
          </p:cNvSpPr>
          <p:nvPr>
            <p:ph type="title"/>
          </p:nvPr>
        </p:nvSpPr>
        <p:spPr>
          <a:xfrm>
            <a:off x="506025" y="171648"/>
            <a:ext cx="7886700" cy="6228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Overview of this module</a:t>
            </a:r>
            <a:endParaRPr dirty="0"/>
          </a:p>
        </p:txBody>
      </p:sp>
      <p:sp>
        <p:nvSpPr>
          <p:cNvPr id="130" name="Google Shape;130;g32f6cf8d57c_0_5"/>
          <p:cNvSpPr txBox="1">
            <a:spLocks noGrp="1"/>
          </p:cNvSpPr>
          <p:nvPr>
            <p:ph type="body" idx="1"/>
          </p:nvPr>
        </p:nvSpPr>
        <p:spPr>
          <a:xfrm>
            <a:off x="276750" y="2344025"/>
            <a:ext cx="8804100" cy="1833300"/>
          </a:xfrm>
          <a:prstGeom prst="rect">
            <a:avLst/>
          </a:prstGeom>
        </p:spPr>
        <p:txBody>
          <a:bodyPr spcFirstLastPara="1" wrap="square" lIns="68575" tIns="34275" rIns="68575" bIns="34275" anchor="t" anchorCtr="0">
            <a:normAutofit fontScale="85000" lnSpcReduction="20000"/>
          </a:bodyPr>
          <a:lstStyle/>
          <a:p>
            <a:pPr marL="0" lvl="0" indent="0" algn="l" rtl="0">
              <a:lnSpc>
                <a:spcPct val="107000"/>
              </a:lnSpc>
              <a:spcBef>
                <a:spcPts val="0"/>
              </a:spcBef>
              <a:spcAft>
                <a:spcPts val="0"/>
              </a:spcAft>
              <a:buNone/>
            </a:pPr>
            <a:r>
              <a:rPr lang="en" sz="2400" dirty="0">
                <a:solidFill>
                  <a:schemeClr val="dk1"/>
                </a:solidFill>
              </a:rPr>
              <a:t>The role of assessments in social studies is a </a:t>
            </a:r>
            <a:r>
              <a:rPr lang="en" sz="2400" b="1" dirty="0">
                <a:solidFill>
                  <a:schemeClr val="dk1"/>
                </a:solidFill>
              </a:rPr>
              <a:t>linear process</a:t>
            </a:r>
            <a:r>
              <a:rPr lang="en" sz="2400" dirty="0">
                <a:solidFill>
                  <a:schemeClr val="dk1"/>
                </a:solidFill>
              </a:rPr>
              <a:t>; therefore,  it is </a:t>
            </a:r>
            <a:r>
              <a:rPr lang="en" sz="2400" b="1" dirty="0">
                <a:solidFill>
                  <a:schemeClr val="dk1"/>
                </a:solidFill>
              </a:rPr>
              <a:t>important</a:t>
            </a:r>
            <a:r>
              <a:rPr lang="en" sz="2400" dirty="0">
                <a:solidFill>
                  <a:schemeClr val="dk1"/>
                </a:solidFill>
              </a:rPr>
              <a:t> to go through the </a:t>
            </a:r>
            <a:r>
              <a:rPr lang="en" sz="2400" b="1" dirty="0">
                <a:solidFill>
                  <a:schemeClr val="dk1"/>
                </a:solidFill>
              </a:rPr>
              <a:t>first sections</a:t>
            </a:r>
            <a:r>
              <a:rPr lang="en" sz="2400" dirty="0">
                <a:solidFill>
                  <a:schemeClr val="dk1"/>
                </a:solidFill>
              </a:rPr>
              <a:t> in order to better understand </a:t>
            </a:r>
            <a:r>
              <a:rPr lang="en" sz="2400" b="1" dirty="0">
                <a:solidFill>
                  <a:schemeClr val="dk1"/>
                </a:solidFill>
              </a:rPr>
              <a:t>the purpose of performance assessments </a:t>
            </a:r>
            <a:r>
              <a:rPr lang="en" sz="2400" dirty="0">
                <a:solidFill>
                  <a:schemeClr val="dk1"/>
                </a:solidFill>
              </a:rPr>
              <a:t>in the bigger picture of </a:t>
            </a:r>
            <a:r>
              <a:rPr lang="en" sz="2400" b="1" dirty="0">
                <a:solidFill>
                  <a:schemeClr val="dk1"/>
                </a:solidFill>
              </a:rPr>
              <a:t>assessing learning.</a:t>
            </a:r>
            <a:endParaRPr sz="2400" b="1" dirty="0">
              <a:solidFill>
                <a:schemeClr val="dk1"/>
              </a:solidFill>
            </a:endParaRPr>
          </a:p>
          <a:p>
            <a:pPr marL="0" lvl="0" indent="0" algn="l" rtl="0">
              <a:lnSpc>
                <a:spcPct val="107000"/>
              </a:lnSpc>
              <a:spcBef>
                <a:spcPts val="0"/>
              </a:spcBef>
              <a:spcAft>
                <a:spcPts val="0"/>
              </a:spcAft>
              <a:buNone/>
            </a:pPr>
            <a:endParaRPr sz="2400" dirty="0">
              <a:solidFill>
                <a:schemeClr val="dk1"/>
              </a:solidFill>
            </a:endParaRPr>
          </a:p>
          <a:p>
            <a:pPr marL="0" lvl="0" indent="0" algn="ctr" rtl="0">
              <a:lnSpc>
                <a:spcPct val="107000"/>
              </a:lnSpc>
              <a:spcBef>
                <a:spcPts val="0"/>
              </a:spcBef>
              <a:spcAft>
                <a:spcPts val="0"/>
              </a:spcAft>
              <a:buClr>
                <a:schemeClr val="dk1"/>
              </a:buClr>
              <a:buSzPct val="45833"/>
              <a:buFont typeface="Arial"/>
              <a:buNone/>
            </a:pPr>
            <a:r>
              <a:rPr lang="en" sz="2400" b="1" dirty="0">
                <a:solidFill>
                  <a:schemeClr val="dk1"/>
                </a:solidFill>
              </a:rPr>
              <a:t>Module Three</a:t>
            </a:r>
            <a:r>
              <a:rPr lang="en" sz="2400" dirty="0">
                <a:solidFill>
                  <a:schemeClr val="dk1"/>
                </a:solidFill>
              </a:rPr>
              <a:t> is focused connecting standards to assessment. </a:t>
            </a:r>
            <a:endParaRPr dirty="0"/>
          </a:p>
        </p:txBody>
      </p:sp>
      <p:pic>
        <p:nvPicPr>
          <p:cNvPr id="3" name="Picture 2">
            <a:extLst>
              <a:ext uri="{FF2B5EF4-FFF2-40B4-BE49-F238E27FC236}">
                <a16:creationId xmlns:a16="http://schemas.microsoft.com/office/drawing/2014/main" id="{CBD2734F-DC18-73C7-393A-0FB53ACF6EED}"/>
              </a:ext>
            </a:extLst>
          </p:cNvPr>
          <p:cNvPicPr>
            <a:picLocks noChangeAspect="1"/>
          </p:cNvPicPr>
          <p:nvPr/>
        </p:nvPicPr>
        <p:blipFill>
          <a:blip r:embed="rId3"/>
          <a:stretch>
            <a:fillRect/>
          </a:stretch>
        </p:blipFill>
        <p:spPr>
          <a:xfrm>
            <a:off x="650476" y="715595"/>
            <a:ext cx="7597798" cy="153937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5"/>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Warm-Up</a:t>
            </a:r>
            <a:endParaRPr dirty="0"/>
          </a:p>
        </p:txBody>
      </p:sp>
      <p:sp>
        <p:nvSpPr>
          <p:cNvPr id="137" name="Google Shape;137;p5"/>
          <p:cNvSpPr txBox="1">
            <a:spLocks noGrp="1"/>
          </p:cNvSpPr>
          <p:nvPr>
            <p:ph type="body" idx="1"/>
          </p:nvPr>
        </p:nvSpPr>
        <p:spPr>
          <a:xfrm>
            <a:off x="416848" y="1330097"/>
            <a:ext cx="5488800" cy="2843400"/>
          </a:xfrm>
          <a:prstGeom prst="rect">
            <a:avLst/>
          </a:prstGeom>
          <a:noFill/>
          <a:ln>
            <a:noFill/>
          </a:ln>
        </p:spPr>
        <p:txBody>
          <a:bodyPr spcFirstLastPara="1" wrap="square" lIns="68575" tIns="34275" rIns="68575" bIns="34275" anchor="t" anchorCtr="0">
            <a:normAutofit/>
          </a:bodyPr>
          <a:lstStyle/>
          <a:p>
            <a:pPr marL="254000" lvl="0" indent="-254000" algn="l" rtl="0">
              <a:lnSpc>
                <a:spcPct val="90000"/>
              </a:lnSpc>
              <a:spcBef>
                <a:spcPts val="0"/>
              </a:spcBef>
              <a:spcAft>
                <a:spcPts val="0"/>
              </a:spcAft>
              <a:buSzPts val="2400"/>
              <a:buChar char="•"/>
            </a:pPr>
            <a:r>
              <a:rPr lang="en" sz="2400" dirty="0"/>
              <a:t>What does it mean to unpack standards?</a:t>
            </a:r>
            <a:endParaRPr sz="2400" dirty="0"/>
          </a:p>
          <a:p>
            <a:pPr marL="457200" lvl="0" indent="0" algn="l" rtl="0">
              <a:lnSpc>
                <a:spcPct val="90000"/>
              </a:lnSpc>
              <a:spcBef>
                <a:spcPts val="0"/>
              </a:spcBef>
              <a:spcAft>
                <a:spcPts val="0"/>
              </a:spcAft>
              <a:buNone/>
            </a:pPr>
            <a:endParaRPr sz="2400" dirty="0"/>
          </a:p>
          <a:p>
            <a:pPr marL="254000" lvl="0" indent="-254000" algn="l" rtl="0">
              <a:lnSpc>
                <a:spcPct val="90000"/>
              </a:lnSpc>
              <a:spcBef>
                <a:spcPts val="800"/>
              </a:spcBef>
              <a:spcAft>
                <a:spcPts val="0"/>
              </a:spcAft>
              <a:buSzPts val="2400"/>
              <a:buChar char="•"/>
            </a:pPr>
            <a:r>
              <a:rPr lang="en" sz="2400" dirty="0"/>
              <a:t>Why is unpacking a standard essential to assessment design? </a:t>
            </a:r>
            <a:endParaRPr sz="2400" dirty="0"/>
          </a:p>
          <a:p>
            <a:pPr marL="152400" lvl="0" indent="0" algn="l" rtl="0">
              <a:lnSpc>
                <a:spcPct val="90000"/>
              </a:lnSpc>
              <a:spcBef>
                <a:spcPts val="800"/>
              </a:spcBef>
              <a:spcAft>
                <a:spcPts val="0"/>
              </a:spcAft>
              <a:buSzPts val="2400"/>
              <a:buNone/>
            </a:pPr>
            <a:endParaRPr sz="2400" dirty="0"/>
          </a:p>
          <a:p>
            <a:pPr marL="254000" lvl="0" indent="-101600" algn="l" rtl="0">
              <a:lnSpc>
                <a:spcPct val="90000"/>
              </a:lnSpc>
              <a:spcBef>
                <a:spcPts val="800"/>
              </a:spcBef>
              <a:spcAft>
                <a:spcPts val="0"/>
              </a:spcAft>
              <a:buSzPts val="2400"/>
              <a:buNone/>
            </a:pPr>
            <a:endParaRPr sz="2400" dirty="0"/>
          </a:p>
          <a:p>
            <a:pPr marL="254000" lvl="0" indent="-101600" algn="l" rtl="0">
              <a:lnSpc>
                <a:spcPct val="90000"/>
              </a:lnSpc>
              <a:spcBef>
                <a:spcPts val="800"/>
              </a:spcBef>
              <a:spcAft>
                <a:spcPts val="0"/>
              </a:spcAft>
              <a:buSzPts val="2400"/>
              <a:buNone/>
            </a:pPr>
            <a:endParaRPr sz="2400" dirty="0"/>
          </a:p>
        </p:txBody>
      </p:sp>
      <p:sp>
        <p:nvSpPr>
          <p:cNvPr id="138" name="Google Shape;138;p5"/>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4</a:t>
            </a:fld>
            <a:endParaRPr sz="1100" dirty="0">
              <a:solidFill>
                <a:srgbClr val="000000"/>
              </a:solidFill>
              <a:latin typeface="Arial"/>
              <a:ea typeface="Arial"/>
              <a:cs typeface="Arial"/>
              <a:sym typeface="Arial"/>
            </a:endParaRPr>
          </a:p>
        </p:txBody>
      </p:sp>
      <p:pic>
        <p:nvPicPr>
          <p:cNvPr id="139" name="Google Shape;139;p5" descr="Public Domain Clip Art Image | pen &amp; pencil | ID: 13969767611079 ..."/>
          <p:cNvPicPr preferRelativeResize="0"/>
          <p:nvPr/>
        </p:nvPicPr>
        <p:blipFill>
          <a:blip r:embed="rId3">
            <a:alphaModFix/>
          </a:blip>
          <a:stretch>
            <a:fillRect/>
          </a:stretch>
        </p:blipFill>
        <p:spPr>
          <a:xfrm>
            <a:off x="6347250" y="1335769"/>
            <a:ext cx="2491950" cy="2250038"/>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graphicFrame>
        <p:nvGraphicFramePr>
          <p:cNvPr id="144" name="Google Shape;144;p6" descr="This chart indicates the defintions of standards. " title="What are standards definition? "/>
          <p:cNvGraphicFramePr/>
          <p:nvPr>
            <p:extLst>
              <p:ext uri="{D42A27DB-BD31-4B8C-83A1-F6EECF244321}">
                <p14:modId xmlns:p14="http://schemas.microsoft.com/office/powerpoint/2010/main" val="3931794067"/>
              </p:ext>
            </p:extLst>
          </p:nvPr>
        </p:nvGraphicFramePr>
        <p:xfrm>
          <a:off x="441331" y="1681501"/>
          <a:ext cx="6736725" cy="2210168"/>
        </p:xfrm>
        <a:graphic>
          <a:graphicData uri="http://schemas.openxmlformats.org/drawingml/2006/table">
            <a:tbl>
              <a:tblPr firstRow="1">
                <a:noFill/>
                <a:tableStyleId>{0192B09E-AF4A-47EC-B7B4-B0F60F3A7197}</a:tableStyleId>
              </a:tblPr>
              <a:tblGrid>
                <a:gridCol w="987925">
                  <a:extLst>
                    <a:ext uri="{9D8B030D-6E8A-4147-A177-3AD203B41FA5}">
                      <a16:colId xmlns:a16="http://schemas.microsoft.com/office/drawing/2014/main" val="20000"/>
                    </a:ext>
                  </a:extLst>
                </a:gridCol>
                <a:gridCol w="5748800">
                  <a:extLst>
                    <a:ext uri="{9D8B030D-6E8A-4147-A177-3AD203B41FA5}">
                      <a16:colId xmlns:a16="http://schemas.microsoft.com/office/drawing/2014/main" val="20001"/>
                    </a:ext>
                  </a:extLst>
                </a:gridCol>
              </a:tblGrid>
              <a:tr h="250250">
                <a:tc>
                  <a:txBody>
                    <a:bodyPr/>
                    <a:lstStyle/>
                    <a:p>
                      <a:pPr marL="0" marR="0" lvl="0" indent="0" algn="l" rtl="0">
                        <a:lnSpc>
                          <a:spcPct val="100000"/>
                        </a:lnSpc>
                        <a:spcBef>
                          <a:spcPts val="0"/>
                        </a:spcBef>
                        <a:spcAft>
                          <a:spcPts val="0"/>
                        </a:spcAft>
                        <a:buClr>
                          <a:schemeClr val="dk1"/>
                        </a:buClr>
                        <a:buSzPts val="1400"/>
                        <a:buFont typeface="Libre Franklin Medium"/>
                        <a:buNone/>
                      </a:pPr>
                      <a:endParaRPr sz="1400" u="none" strike="noStrike" cap="none" dirty="0"/>
                    </a:p>
                  </a:txBody>
                  <a:tcPr marL="68575" marR="68575" marT="68575" marB="68575">
                    <a:solidFill>
                      <a:srgbClr val="B3C0DF"/>
                    </a:solidFill>
                  </a:tcPr>
                </a:tc>
                <a:tc>
                  <a:txBody>
                    <a:bodyPr/>
                    <a:lstStyle/>
                    <a:p>
                      <a:pPr marL="0" marR="0" lvl="0" indent="0" algn="ctr" rtl="0">
                        <a:lnSpc>
                          <a:spcPct val="115000"/>
                        </a:lnSpc>
                        <a:spcBef>
                          <a:spcPts val="0"/>
                        </a:spcBef>
                        <a:spcAft>
                          <a:spcPts val="0"/>
                        </a:spcAft>
                        <a:buClr>
                          <a:srgbClr val="3F3F3F"/>
                        </a:buClr>
                        <a:buSzPts val="1400"/>
                        <a:buFont typeface="Libre Franklin Medium"/>
                        <a:buNone/>
                      </a:pPr>
                      <a:r>
                        <a:rPr lang="en" sz="1400" b="1" u="none" strike="noStrike" cap="none">
                          <a:solidFill>
                            <a:srgbClr val="3F3F3F"/>
                          </a:solidFill>
                          <a:latin typeface="Libre Franklin Medium"/>
                          <a:ea typeface="Libre Franklin Medium"/>
                          <a:cs typeface="Libre Franklin Medium"/>
                          <a:sym typeface="Libre Franklin Medium"/>
                        </a:rPr>
                        <a:t>Definition</a:t>
                      </a:r>
                      <a:endParaRPr sz="1400" b="1"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solidFill>
                      <a:srgbClr val="B3C0DF"/>
                    </a:solidFill>
                  </a:tcPr>
                </a:tc>
                <a:extLst>
                  <a:ext uri="{0D108BD9-81ED-4DB2-BD59-A6C34878D82A}">
                    <a16:rowId xmlns:a16="http://schemas.microsoft.com/office/drawing/2014/main" val="10000"/>
                  </a:ext>
                </a:extLst>
              </a:tr>
              <a:tr h="442175">
                <a:tc>
                  <a:txBody>
                    <a:bodyPr/>
                    <a:lstStyle/>
                    <a:p>
                      <a:pPr marL="0" marR="0" lvl="0" indent="0" algn="l" rtl="0">
                        <a:lnSpc>
                          <a:spcPct val="115000"/>
                        </a:lnSpc>
                        <a:spcBef>
                          <a:spcPts val="0"/>
                        </a:spcBef>
                        <a:spcAft>
                          <a:spcPts val="0"/>
                        </a:spcAft>
                        <a:buClr>
                          <a:srgbClr val="3F3F3F"/>
                        </a:buClr>
                        <a:buSzPts val="1400"/>
                        <a:buFont typeface="Libre Franklin Medium"/>
                        <a:buNone/>
                      </a:pPr>
                      <a:r>
                        <a:rPr lang="en" sz="1400" b="1" u="none" strike="noStrike" cap="none">
                          <a:solidFill>
                            <a:srgbClr val="3F3F3F"/>
                          </a:solidFill>
                          <a:latin typeface="Libre Franklin Medium"/>
                          <a:ea typeface="Libre Franklin Medium"/>
                          <a:cs typeface="Libre Franklin Medium"/>
                          <a:sym typeface="Libre Franklin Medium"/>
                        </a:rPr>
                        <a:t>Know</a:t>
                      </a:r>
                      <a:endParaRPr sz="1400" b="1"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tc>
                <a:tc>
                  <a:txBody>
                    <a:bodyPr/>
                    <a:lstStyle/>
                    <a:p>
                      <a:pPr marL="0" marR="0" lvl="0" indent="0" algn="l" rtl="0">
                        <a:lnSpc>
                          <a:spcPct val="115000"/>
                        </a:lnSpc>
                        <a:spcBef>
                          <a:spcPts val="0"/>
                        </a:spcBef>
                        <a:spcAft>
                          <a:spcPts val="0"/>
                        </a:spcAft>
                        <a:buClr>
                          <a:srgbClr val="3F3F3F"/>
                        </a:buClr>
                        <a:buSzPts val="1400"/>
                        <a:buFont typeface="Libre Franklin Medium"/>
                        <a:buNone/>
                      </a:pPr>
                      <a:r>
                        <a:rPr lang="en" sz="1400" u="none" strike="noStrike" cap="none">
                          <a:solidFill>
                            <a:srgbClr val="3F3F3F"/>
                          </a:solidFill>
                          <a:latin typeface="Libre Franklin Medium"/>
                          <a:ea typeface="Libre Franklin Medium"/>
                          <a:cs typeface="Libre Franklin Medium"/>
                          <a:sym typeface="Libre Franklin Medium"/>
                        </a:rPr>
                        <a:t>Refers to facts, dates, places, people, definitions, rules or information</a:t>
                      </a:r>
                      <a:endParaRPr sz="1400"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tc>
                <a:extLst>
                  <a:ext uri="{0D108BD9-81ED-4DB2-BD59-A6C34878D82A}">
                    <a16:rowId xmlns:a16="http://schemas.microsoft.com/office/drawing/2014/main" val="10001"/>
                  </a:ext>
                </a:extLst>
              </a:tr>
              <a:tr h="246200">
                <a:tc>
                  <a:txBody>
                    <a:bodyPr/>
                    <a:lstStyle/>
                    <a:p>
                      <a:pPr marL="0" marR="0" lvl="0" indent="0" algn="l" rtl="0">
                        <a:lnSpc>
                          <a:spcPct val="115000"/>
                        </a:lnSpc>
                        <a:spcBef>
                          <a:spcPts val="0"/>
                        </a:spcBef>
                        <a:spcAft>
                          <a:spcPts val="0"/>
                        </a:spcAft>
                        <a:buClr>
                          <a:srgbClr val="3F3F3F"/>
                        </a:buClr>
                        <a:buSzPts val="1400"/>
                        <a:buFont typeface="Libre Franklin Medium"/>
                        <a:buNone/>
                      </a:pPr>
                      <a:r>
                        <a:rPr lang="en" sz="1400" b="1" u="none" strike="noStrike" cap="none">
                          <a:solidFill>
                            <a:srgbClr val="3F3F3F"/>
                          </a:solidFill>
                          <a:latin typeface="Libre Franklin Medium"/>
                          <a:ea typeface="Libre Franklin Medium"/>
                          <a:cs typeface="Libre Franklin Medium"/>
                          <a:sym typeface="Libre Franklin Medium"/>
                        </a:rPr>
                        <a:t>Understand</a:t>
                      </a:r>
                      <a:endParaRPr sz="1400" b="1"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tc>
                <a:tc>
                  <a:txBody>
                    <a:bodyPr/>
                    <a:lstStyle/>
                    <a:p>
                      <a:pPr marL="0" marR="0" lvl="0" indent="0" algn="l" rtl="0">
                        <a:lnSpc>
                          <a:spcPct val="115000"/>
                        </a:lnSpc>
                        <a:spcBef>
                          <a:spcPts val="0"/>
                        </a:spcBef>
                        <a:spcAft>
                          <a:spcPts val="0"/>
                        </a:spcAft>
                        <a:buClr>
                          <a:srgbClr val="3F3F3F"/>
                        </a:buClr>
                        <a:buSzPts val="1400"/>
                        <a:buFont typeface="Libre Franklin Medium"/>
                        <a:buNone/>
                      </a:pPr>
                      <a:r>
                        <a:rPr lang="en" sz="1400" u="none" strike="noStrike" cap="none">
                          <a:solidFill>
                            <a:srgbClr val="3F3F3F"/>
                          </a:solidFill>
                          <a:latin typeface="Libre Franklin Medium"/>
                          <a:ea typeface="Libre Franklin Medium"/>
                          <a:cs typeface="Libre Franklin Medium"/>
                          <a:sym typeface="Libre Franklin Medium"/>
                        </a:rPr>
                        <a:t>Refers to theories, generalizations or big ideas</a:t>
                      </a:r>
                      <a:endParaRPr sz="1400"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tc>
                <a:extLst>
                  <a:ext uri="{0D108BD9-81ED-4DB2-BD59-A6C34878D82A}">
                    <a16:rowId xmlns:a16="http://schemas.microsoft.com/office/drawing/2014/main" val="10002"/>
                  </a:ext>
                </a:extLst>
              </a:tr>
              <a:tr h="626000">
                <a:tc>
                  <a:txBody>
                    <a:bodyPr/>
                    <a:lstStyle/>
                    <a:p>
                      <a:pPr marL="0" marR="0" lvl="0" indent="0" algn="l" rtl="0">
                        <a:lnSpc>
                          <a:spcPct val="115000"/>
                        </a:lnSpc>
                        <a:spcBef>
                          <a:spcPts val="0"/>
                        </a:spcBef>
                        <a:spcAft>
                          <a:spcPts val="0"/>
                        </a:spcAft>
                        <a:buClr>
                          <a:srgbClr val="3F3F3F"/>
                        </a:buClr>
                        <a:buSzPts val="1400"/>
                        <a:buFont typeface="Libre Franklin Medium"/>
                        <a:buNone/>
                      </a:pPr>
                      <a:r>
                        <a:rPr lang="en" sz="1400" b="1" u="none" strike="noStrike" cap="none">
                          <a:solidFill>
                            <a:srgbClr val="3F3F3F"/>
                          </a:solidFill>
                          <a:latin typeface="Libre Franklin Medium"/>
                          <a:ea typeface="Libre Franklin Medium"/>
                          <a:cs typeface="Libre Franklin Medium"/>
                          <a:sym typeface="Libre Franklin Medium"/>
                        </a:rPr>
                        <a:t>Do</a:t>
                      </a:r>
                      <a:endParaRPr sz="1400" b="1"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tc>
                <a:tc>
                  <a:txBody>
                    <a:bodyPr/>
                    <a:lstStyle/>
                    <a:p>
                      <a:pPr marL="0" marR="0" lvl="0" indent="0" algn="l" rtl="0">
                        <a:lnSpc>
                          <a:spcPct val="115000"/>
                        </a:lnSpc>
                        <a:spcBef>
                          <a:spcPts val="0"/>
                        </a:spcBef>
                        <a:spcAft>
                          <a:spcPts val="0"/>
                        </a:spcAft>
                        <a:buClr>
                          <a:srgbClr val="3F3F3F"/>
                        </a:buClr>
                        <a:buSzPts val="1400"/>
                        <a:buFont typeface="Libre Franklin Medium"/>
                        <a:buNone/>
                      </a:pPr>
                      <a:r>
                        <a:rPr lang="en" sz="1400" u="none" strike="noStrike" cap="none" dirty="0">
                          <a:solidFill>
                            <a:srgbClr val="3F3F3F"/>
                          </a:solidFill>
                          <a:latin typeface="Libre Franklin Medium"/>
                          <a:ea typeface="Libre Franklin Medium"/>
                          <a:cs typeface="Libre Franklin Medium"/>
                          <a:sym typeface="Libre Franklin Medium"/>
                        </a:rPr>
                        <a:t>Refers to skills such as communication, reading, computation, application and transfer to new situations</a:t>
                      </a:r>
                      <a:endParaRPr sz="1400" u="none" strike="noStrike" cap="none" dirty="0">
                        <a:solidFill>
                          <a:srgbClr val="3F3F3F"/>
                        </a:solidFill>
                        <a:latin typeface="Libre Franklin Medium"/>
                        <a:ea typeface="Libre Franklin Medium"/>
                        <a:cs typeface="Libre Franklin Medium"/>
                        <a:sym typeface="Libre Franklin Medium"/>
                      </a:endParaRPr>
                    </a:p>
                  </a:txBody>
                  <a:tcPr marL="68575" marR="68575" marT="68575" marB="68575"/>
                </a:tc>
                <a:extLst>
                  <a:ext uri="{0D108BD9-81ED-4DB2-BD59-A6C34878D82A}">
                    <a16:rowId xmlns:a16="http://schemas.microsoft.com/office/drawing/2014/main" val="10003"/>
                  </a:ext>
                </a:extLst>
              </a:tr>
            </a:tbl>
          </a:graphicData>
        </a:graphic>
      </p:graphicFrame>
      <p:sp>
        <p:nvSpPr>
          <p:cNvPr id="145" name="Google Shape;145;p6"/>
          <p:cNvSpPr txBox="1"/>
          <p:nvPr/>
        </p:nvSpPr>
        <p:spPr>
          <a:xfrm>
            <a:off x="365733" y="875456"/>
            <a:ext cx="6523500" cy="726300"/>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595959"/>
              </a:buClr>
              <a:buSzPts val="1800"/>
              <a:buFont typeface="Libre Franklin Medium"/>
              <a:buNone/>
            </a:pPr>
            <a:r>
              <a:rPr lang="en" sz="1800" b="0" i="1" u="none" strike="noStrike" cap="none">
                <a:solidFill>
                  <a:srgbClr val="595959"/>
                </a:solidFill>
                <a:latin typeface="Libre Franklin Medium"/>
                <a:ea typeface="Libre Franklin Medium"/>
                <a:cs typeface="Libre Franklin Medium"/>
                <a:sym typeface="Libre Franklin Medium"/>
              </a:rPr>
              <a:t>Standards</a:t>
            </a:r>
            <a:r>
              <a:rPr lang="en" sz="1800" b="0" i="0" u="none" strike="noStrike" cap="none">
                <a:solidFill>
                  <a:srgbClr val="595959"/>
                </a:solidFill>
                <a:latin typeface="Libre Franklin Medium"/>
                <a:ea typeface="Libre Franklin Medium"/>
                <a:cs typeface="Libre Franklin Medium"/>
                <a:sym typeface="Libre Franklin Medium"/>
              </a:rPr>
              <a:t> define what students should</a:t>
            </a:r>
            <a:r>
              <a:rPr lang="en" sz="1800" b="0" i="1" u="none" strike="noStrike" cap="none">
                <a:solidFill>
                  <a:srgbClr val="595959"/>
                </a:solidFill>
                <a:latin typeface="Libre Franklin Medium"/>
                <a:ea typeface="Libre Franklin Medium"/>
                <a:cs typeface="Libre Franklin Medium"/>
                <a:sym typeface="Libre Franklin Medium"/>
              </a:rPr>
              <a:t> know</a:t>
            </a:r>
            <a:r>
              <a:rPr lang="en" sz="1800" b="0" i="0" u="none" strike="noStrike" cap="none">
                <a:solidFill>
                  <a:srgbClr val="595959"/>
                </a:solidFill>
                <a:latin typeface="Libre Franklin Medium"/>
                <a:ea typeface="Libre Franklin Medium"/>
                <a:cs typeface="Libre Franklin Medium"/>
                <a:sym typeface="Libre Franklin Medium"/>
              </a:rPr>
              <a:t>, </a:t>
            </a:r>
            <a:r>
              <a:rPr lang="en" sz="1800" b="0" i="1" u="none" strike="noStrike" cap="none">
                <a:solidFill>
                  <a:srgbClr val="595959"/>
                </a:solidFill>
                <a:latin typeface="Libre Franklin Medium"/>
                <a:ea typeface="Libre Franklin Medium"/>
                <a:cs typeface="Libre Franklin Medium"/>
                <a:sym typeface="Libre Franklin Medium"/>
              </a:rPr>
              <a:t>understand</a:t>
            </a:r>
            <a:r>
              <a:rPr lang="en" sz="1800" b="0" i="0" u="none" strike="noStrike" cap="none">
                <a:solidFill>
                  <a:srgbClr val="595959"/>
                </a:solidFill>
                <a:latin typeface="Libre Franklin Medium"/>
                <a:ea typeface="Libre Franklin Medium"/>
                <a:cs typeface="Libre Franklin Medium"/>
                <a:sym typeface="Libre Franklin Medium"/>
              </a:rPr>
              <a:t> and be able to </a:t>
            </a:r>
            <a:r>
              <a:rPr lang="en" sz="1800" b="0" i="1" u="none" strike="noStrike" cap="none">
                <a:solidFill>
                  <a:srgbClr val="595959"/>
                </a:solidFill>
                <a:latin typeface="Libre Franklin Medium"/>
                <a:ea typeface="Libre Franklin Medium"/>
                <a:cs typeface="Libre Franklin Medium"/>
                <a:sym typeface="Libre Franklin Medium"/>
              </a:rPr>
              <a:t>do</a:t>
            </a:r>
            <a:r>
              <a:rPr lang="en" sz="1800" b="0" i="0" u="none" strike="noStrike" cap="none">
                <a:solidFill>
                  <a:srgbClr val="595959"/>
                </a:solidFill>
                <a:latin typeface="Libre Franklin Medium"/>
                <a:ea typeface="Libre Franklin Medium"/>
                <a:cs typeface="Libre Franklin Medium"/>
                <a:sym typeface="Libre Franklin Medium"/>
              </a:rPr>
              <a:t> at the end of a grade level.</a:t>
            </a:r>
            <a:endParaRPr sz="1800" b="0" i="0" u="none" strike="noStrike" cap="none" dirty="0">
              <a:solidFill>
                <a:srgbClr val="595959"/>
              </a:solidFill>
              <a:latin typeface="Libre Franklin Medium"/>
              <a:ea typeface="Libre Franklin Medium"/>
              <a:cs typeface="Libre Franklin Medium"/>
              <a:sym typeface="Libre Franklin Medium"/>
            </a:endParaRPr>
          </a:p>
        </p:txBody>
      </p:sp>
      <p:sp>
        <p:nvSpPr>
          <p:cNvPr id="146" name="Google Shape;146;p6"/>
          <p:cNvSpPr txBox="1">
            <a:spLocks noGrp="1"/>
          </p:cNvSpPr>
          <p:nvPr>
            <p:ph type="title"/>
          </p:nvPr>
        </p:nvSpPr>
        <p:spPr>
          <a:xfrm>
            <a:off x="416840" y="192769"/>
            <a:ext cx="6447600" cy="7263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What Are Standards?</a:t>
            </a:r>
            <a:endParaRPr dirty="0"/>
          </a:p>
        </p:txBody>
      </p:sp>
      <p:sp>
        <p:nvSpPr>
          <p:cNvPr id="147" name="Google Shape;147;p6"/>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5</a:t>
            </a:fld>
            <a:endParaRPr sz="1100" dirty="0">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2" name="Rectangle 1">
            <a:extLst>
              <a:ext uri="{FF2B5EF4-FFF2-40B4-BE49-F238E27FC236}">
                <a16:creationId xmlns:a16="http://schemas.microsoft.com/office/drawing/2014/main" id="{6BA0200D-0CC5-0EA4-C614-FE03A6B4B044}"/>
              </a:ext>
            </a:extLst>
          </p:cNvPr>
          <p:cNvSpPr/>
          <p:nvPr/>
        </p:nvSpPr>
        <p:spPr>
          <a:xfrm>
            <a:off x="6215743" y="4266398"/>
            <a:ext cx="2721428" cy="87710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52" name="Google Shape;152;p7"/>
          <p:cNvSpPr txBox="1">
            <a:spLocks noGrp="1"/>
          </p:cNvSpPr>
          <p:nvPr>
            <p:ph type="title"/>
          </p:nvPr>
        </p:nvSpPr>
        <p:spPr>
          <a:xfrm>
            <a:off x="454478" y="169373"/>
            <a:ext cx="5091600" cy="997064"/>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Clr>
                <a:srgbClr val="072B62"/>
              </a:buClr>
              <a:buSzPts val="3300"/>
              <a:buFont typeface="Georgia"/>
              <a:buNone/>
            </a:pPr>
            <a:r>
              <a:rPr lang="en" sz="2800" b="0" dirty="0"/>
              <a:t>Critical Elements of Learning</a:t>
            </a:r>
            <a:r>
              <a:rPr lang="en" sz="2800" dirty="0"/>
              <a:t> </a:t>
            </a:r>
            <a:r>
              <a:rPr lang="en" sz="2800" b="0" dirty="0"/>
              <a:t>Theory Design</a:t>
            </a:r>
            <a:endParaRPr sz="2800" dirty="0"/>
          </a:p>
        </p:txBody>
      </p:sp>
      <p:grpSp>
        <p:nvGrpSpPr>
          <p:cNvPr id="153" name="Google Shape;153;p7">
            <a:extLst>
              <a:ext uri="{C183D7F6-B498-43B3-948B-1728B52AA6E4}">
                <adec:decorative xmlns:adec="http://schemas.microsoft.com/office/drawing/2017/decorative" val="1"/>
              </a:ext>
            </a:extLst>
          </p:cNvPr>
          <p:cNvGrpSpPr/>
          <p:nvPr/>
        </p:nvGrpSpPr>
        <p:grpSpPr>
          <a:xfrm>
            <a:off x="5812971" y="169373"/>
            <a:ext cx="3197871" cy="4776088"/>
            <a:chOff x="4337910" y="0"/>
            <a:chExt cx="3662267" cy="5954847"/>
          </a:xfrm>
        </p:grpSpPr>
        <p:sp>
          <p:nvSpPr>
            <p:cNvPr id="154" name="Google Shape;154;p7"/>
            <p:cNvSpPr/>
            <p:nvPr/>
          </p:nvSpPr>
          <p:spPr>
            <a:xfrm>
              <a:off x="5133977" y="0"/>
              <a:ext cx="2866200" cy="2866500"/>
            </a:xfrm>
            <a:custGeom>
              <a:avLst/>
              <a:gdLst/>
              <a:ahLst/>
              <a:cxnLst/>
              <a:rect l="l" t="t" r="r" b="b"/>
              <a:pathLst>
                <a:path w="120000" h="120000" extrusionOk="0">
                  <a:moveTo>
                    <a:pt x="8412" y="60000"/>
                  </a:moveTo>
                  <a:lnTo>
                    <a:pt x="8412" y="60000"/>
                  </a:lnTo>
                  <a:cubicBezTo>
                    <a:pt x="8412" y="32962"/>
                    <a:pt x="29287" y="10511"/>
                    <a:pt x="56253" y="8547"/>
                  </a:cubicBezTo>
                  <a:cubicBezTo>
                    <a:pt x="83219" y="6584"/>
                    <a:pt x="107127" y="25773"/>
                    <a:pt x="111044" y="52526"/>
                  </a:cubicBezTo>
                  <a:cubicBezTo>
                    <a:pt x="114961" y="79279"/>
                    <a:pt x="97558" y="104517"/>
                    <a:pt x="71161" y="110367"/>
                  </a:cubicBezTo>
                  <a:lnTo>
                    <a:pt x="70592" y="118429"/>
                  </a:lnTo>
                  <a:lnTo>
                    <a:pt x="56830" y="104890"/>
                  </a:lnTo>
                  <a:lnTo>
                    <a:pt x="72705" y="88507"/>
                  </a:lnTo>
                  <a:lnTo>
                    <a:pt x="72144" y="96444"/>
                  </a:lnTo>
                  <a:cubicBezTo>
                    <a:pt x="90761" y="90239"/>
                    <a:pt x="101708" y="71000"/>
                    <a:pt x="97532" y="51825"/>
                  </a:cubicBezTo>
                  <a:cubicBezTo>
                    <a:pt x="93356" y="32650"/>
                    <a:pt x="75400" y="19706"/>
                    <a:pt x="55889" y="21806"/>
                  </a:cubicBezTo>
                  <a:cubicBezTo>
                    <a:pt x="36379" y="23907"/>
                    <a:pt x="21588" y="40376"/>
                    <a:pt x="21588" y="60000"/>
                  </a:cubicBezTo>
                  <a:close/>
                </a:path>
              </a:pathLst>
            </a:custGeom>
            <a:gradFill>
              <a:gsLst>
                <a:gs pos="0">
                  <a:srgbClr val="8796AD"/>
                </a:gs>
                <a:gs pos="78000">
                  <a:srgbClr val="70829C"/>
                </a:gs>
                <a:gs pos="100000">
                  <a:srgbClr val="70829C"/>
                </a:gs>
              </a:gsLst>
              <a:lin ang="5400012" scaled="0"/>
            </a:gradFill>
            <a:ln>
              <a:noFill/>
            </a:ln>
            <a:effectLst>
              <a:outerShdw blurRad="38100" dist="254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55" name="Google Shape;155;p7"/>
            <p:cNvSpPr/>
            <p:nvPr/>
          </p:nvSpPr>
          <p:spPr>
            <a:xfrm>
              <a:off x="5767493" y="1034928"/>
              <a:ext cx="1592700" cy="796200"/>
            </a:xfrm>
            <a:prstGeom prst="rect">
              <a:avLst/>
            </a:prstGeom>
            <a:no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56" name="Google Shape;156;p7"/>
            <p:cNvSpPr txBox="1"/>
            <p:nvPr/>
          </p:nvSpPr>
          <p:spPr>
            <a:xfrm>
              <a:off x="5819029" y="899215"/>
              <a:ext cx="1592699" cy="796200"/>
            </a:xfrm>
            <a:prstGeom prst="rect">
              <a:avLst/>
            </a:prstGeom>
            <a:noFill/>
            <a:ln>
              <a:noFill/>
            </a:ln>
          </p:spPr>
          <p:txBody>
            <a:bodyPr spcFirstLastPara="1" wrap="square" lIns="7625" tIns="7625" rIns="7625" bIns="7625" anchor="ctr" anchorCtr="0">
              <a:noAutofit/>
            </a:bodyPr>
            <a:lstStyle/>
            <a:p>
              <a:pPr marL="0" marR="0" lvl="0" indent="0" algn="ctr" rtl="0">
                <a:lnSpc>
                  <a:spcPct val="90000"/>
                </a:lnSpc>
                <a:spcBef>
                  <a:spcPts val="0"/>
                </a:spcBef>
                <a:spcAft>
                  <a:spcPts val="0"/>
                </a:spcAft>
                <a:buClr>
                  <a:schemeClr val="dk1"/>
                </a:buClr>
                <a:buSzPts val="1200"/>
                <a:buFont typeface="Libre Franklin Medium"/>
                <a:buNone/>
              </a:pPr>
              <a:r>
                <a:rPr lang="en" sz="1100" b="1" i="0" u="none" strike="noStrike" cap="none" dirty="0">
                  <a:solidFill>
                    <a:schemeClr val="dk1"/>
                  </a:solidFill>
                  <a:latin typeface="Libre Franklin Medium"/>
                  <a:ea typeface="Libre Franklin Medium"/>
                  <a:cs typeface="Libre Franklin Medium"/>
                  <a:sym typeface="Libre Franklin Medium"/>
                </a:rPr>
                <a:t>What do students need to know and be able to do?</a:t>
              </a:r>
              <a:endParaRPr sz="1050" b="0" i="0" u="none" strike="noStrike" cap="none" dirty="0">
                <a:solidFill>
                  <a:srgbClr val="000000"/>
                </a:solidFill>
                <a:latin typeface="Arial"/>
                <a:ea typeface="Arial"/>
                <a:cs typeface="Arial"/>
                <a:sym typeface="Arial"/>
              </a:endParaRPr>
            </a:p>
          </p:txBody>
        </p:sp>
        <p:sp>
          <p:nvSpPr>
            <p:cNvPr id="157" name="Google Shape;157;p7"/>
            <p:cNvSpPr/>
            <p:nvPr/>
          </p:nvSpPr>
          <p:spPr>
            <a:xfrm>
              <a:off x="4337910" y="1647073"/>
              <a:ext cx="2866200" cy="2866500"/>
            </a:xfrm>
            <a:custGeom>
              <a:avLst/>
              <a:gdLst/>
              <a:ahLst/>
              <a:cxnLst/>
              <a:rect l="l" t="t" r="r" b="b"/>
              <a:pathLst>
                <a:path w="120000" h="120000" extrusionOk="0">
                  <a:moveTo>
                    <a:pt x="96480" y="23523"/>
                  </a:moveTo>
                  <a:lnTo>
                    <a:pt x="87164" y="32839"/>
                  </a:lnTo>
                  <a:cubicBezTo>
                    <a:pt x="75944" y="21617"/>
                    <a:pt x="58979" y="18450"/>
                    <a:pt x="44466" y="24867"/>
                  </a:cubicBezTo>
                  <a:cubicBezTo>
                    <a:pt x="29954" y="31284"/>
                    <a:pt x="20880" y="45966"/>
                    <a:pt x="21631" y="61817"/>
                  </a:cubicBezTo>
                  <a:cubicBezTo>
                    <a:pt x="22382" y="77668"/>
                    <a:pt x="32801" y="91427"/>
                    <a:pt x="47856" y="96444"/>
                  </a:cubicBezTo>
                  <a:lnTo>
                    <a:pt x="47295" y="88507"/>
                  </a:lnTo>
                  <a:lnTo>
                    <a:pt x="63170" y="104890"/>
                  </a:lnTo>
                  <a:lnTo>
                    <a:pt x="49408" y="118429"/>
                  </a:lnTo>
                  <a:lnTo>
                    <a:pt x="48839" y="110367"/>
                  </a:lnTo>
                  <a:lnTo>
                    <a:pt x="48839" y="110367"/>
                  </a:lnTo>
                  <a:cubicBezTo>
                    <a:pt x="27395" y="105615"/>
                    <a:pt x="11312" y="87807"/>
                    <a:pt x="8761" y="65991"/>
                  </a:cubicBezTo>
                  <a:cubicBezTo>
                    <a:pt x="6210" y="44176"/>
                    <a:pt x="17752" y="23137"/>
                    <a:pt x="37521" y="13566"/>
                  </a:cubicBezTo>
                  <a:cubicBezTo>
                    <a:pt x="57290" y="3996"/>
                    <a:pt x="80951" y="7991"/>
                    <a:pt x="96480" y="23523"/>
                  </a:cubicBezTo>
                  <a:close/>
                </a:path>
              </a:pathLst>
            </a:custGeom>
            <a:gradFill>
              <a:gsLst>
                <a:gs pos="0">
                  <a:srgbClr val="7697AE"/>
                </a:gs>
                <a:gs pos="78000">
                  <a:srgbClr val="5F849E"/>
                </a:gs>
                <a:gs pos="100000">
                  <a:srgbClr val="5F849E"/>
                </a:gs>
              </a:gsLst>
              <a:lin ang="5400012" scaled="0"/>
            </a:gradFill>
            <a:ln>
              <a:noFill/>
            </a:ln>
            <a:effectLst>
              <a:outerShdw blurRad="38100" dist="254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58" name="Google Shape;158;p7"/>
            <p:cNvSpPr/>
            <p:nvPr/>
          </p:nvSpPr>
          <p:spPr>
            <a:xfrm>
              <a:off x="4974656" y="2691529"/>
              <a:ext cx="1592700" cy="796200"/>
            </a:xfrm>
            <a:prstGeom prst="rect">
              <a:avLst/>
            </a:prstGeom>
            <a:no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59" name="Google Shape;159;p7"/>
            <p:cNvSpPr txBox="1"/>
            <p:nvPr/>
          </p:nvSpPr>
          <p:spPr>
            <a:xfrm>
              <a:off x="4974656" y="2691529"/>
              <a:ext cx="1592700" cy="796200"/>
            </a:xfrm>
            <a:prstGeom prst="rect">
              <a:avLst/>
            </a:prstGeom>
            <a:noFill/>
            <a:ln>
              <a:noFill/>
            </a:ln>
          </p:spPr>
          <p:txBody>
            <a:bodyPr spcFirstLastPara="1" wrap="square" lIns="7625" tIns="7625" rIns="7625" bIns="7625" anchor="ctr" anchorCtr="0">
              <a:noAutofit/>
            </a:bodyPr>
            <a:lstStyle/>
            <a:p>
              <a:pPr marL="0" marR="0" lvl="0" indent="0" algn="ctr" rtl="0">
                <a:lnSpc>
                  <a:spcPct val="90000"/>
                </a:lnSpc>
                <a:spcBef>
                  <a:spcPts val="0"/>
                </a:spcBef>
                <a:spcAft>
                  <a:spcPts val="0"/>
                </a:spcAft>
                <a:buClr>
                  <a:schemeClr val="dk1"/>
                </a:buClr>
                <a:buSzPts val="1200"/>
                <a:buFont typeface="Libre Franklin Medium"/>
                <a:buNone/>
              </a:pPr>
              <a:r>
                <a:rPr lang="en" sz="1200" b="1" i="0" u="none" strike="noStrike" cap="none">
                  <a:solidFill>
                    <a:schemeClr val="dk1"/>
                  </a:solidFill>
                  <a:latin typeface="Libre Franklin Medium"/>
                  <a:ea typeface="Libre Franklin Medium"/>
                  <a:cs typeface="Libre Franklin Medium"/>
                  <a:sym typeface="Libre Franklin Medium"/>
                </a:rPr>
                <a:t>How will we know they learned it?</a:t>
              </a:r>
              <a:endParaRPr sz="1100" b="0" i="0" u="none" strike="noStrike" cap="none" dirty="0">
                <a:solidFill>
                  <a:srgbClr val="000000"/>
                </a:solidFill>
                <a:latin typeface="Arial"/>
                <a:ea typeface="Arial"/>
                <a:cs typeface="Arial"/>
                <a:sym typeface="Arial"/>
              </a:endParaRPr>
            </a:p>
          </p:txBody>
        </p:sp>
        <p:sp>
          <p:nvSpPr>
            <p:cNvPr id="160" name="Google Shape;160;p7"/>
            <p:cNvSpPr/>
            <p:nvPr/>
          </p:nvSpPr>
          <p:spPr>
            <a:xfrm>
              <a:off x="5337972" y="3491247"/>
              <a:ext cx="2462400" cy="2463600"/>
            </a:xfrm>
            <a:prstGeom prst="blockArc">
              <a:avLst>
                <a:gd name="adj1" fmla="val 13500000"/>
                <a:gd name="adj2" fmla="val 10800000"/>
                <a:gd name="adj3" fmla="val 12740"/>
              </a:avLst>
            </a:prstGeom>
            <a:gradFill>
              <a:gsLst>
                <a:gs pos="0">
                  <a:srgbClr val="67A4B1"/>
                </a:gs>
                <a:gs pos="78000">
                  <a:srgbClr val="50909D"/>
                </a:gs>
                <a:gs pos="100000">
                  <a:srgbClr val="50909D"/>
                </a:gs>
              </a:gsLst>
              <a:lin ang="5400012" scaled="0"/>
            </a:gradFill>
            <a:ln>
              <a:noFill/>
            </a:ln>
            <a:effectLst>
              <a:outerShdw blurRad="38100" dist="254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61" name="Google Shape;161;p7"/>
            <p:cNvSpPr/>
            <p:nvPr/>
          </p:nvSpPr>
          <p:spPr>
            <a:xfrm>
              <a:off x="5771260" y="4350512"/>
              <a:ext cx="1592700" cy="796200"/>
            </a:xfrm>
            <a:prstGeom prst="rect">
              <a:avLst/>
            </a:prstGeom>
            <a:no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62" name="Google Shape;162;p7"/>
            <p:cNvSpPr txBox="1"/>
            <p:nvPr/>
          </p:nvSpPr>
          <p:spPr>
            <a:xfrm>
              <a:off x="5771260" y="4350512"/>
              <a:ext cx="1592700" cy="796200"/>
            </a:xfrm>
            <a:prstGeom prst="rect">
              <a:avLst/>
            </a:prstGeom>
            <a:noFill/>
            <a:ln>
              <a:noFill/>
            </a:ln>
          </p:spPr>
          <p:txBody>
            <a:bodyPr spcFirstLastPara="1" wrap="square" lIns="7625" tIns="7625" rIns="7625" bIns="7625" anchor="ctr" anchorCtr="0">
              <a:noAutofit/>
            </a:bodyPr>
            <a:lstStyle/>
            <a:p>
              <a:pPr marL="0" marR="0" lvl="0" indent="0" algn="ctr" rtl="0">
                <a:lnSpc>
                  <a:spcPct val="90000"/>
                </a:lnSpc>
                <a:spcBef>
                  <a:spcPts val="0"/>
                </a:spcBef>
                <a:spcAft>
                  <a:spcPts val="0"/>
                </a:spcAft>
                <a:buClr>
                  <a:schemeClr val="dk1"/>
                </a:buClr>
                <a:buSzPts val="1200"/>
                <a:buFont typeface="Libre Franklin Medium"/>
                <a:buNone/>
              </a:pPr>
              <a:r>
                <a:rPr lang="en" sz="1200" b="1" i="0" u="none" strike="noStrike" cap="none">
                  <a:solidFill>
                    <a:schemeClr val="dk1"/>
                  </a:solidFill>
                  <a:latin typeface="Libre Franklin Medium"/>
                  <a:ea typeface="Libre Franklin Medium"/>
                  <a:cs typeface="Libre Franklin Medium"/>
                  <a:sym typeface="Libre Franklin Medium"/>
                </a:rPr>
                <a:t>How will we get all students there?</a:t>
              </a:r>
              <a:endParaRPr sz="1100" b="0" i="0" u="none" strike="noStrike" cap="none" dirty="0">
                <a:solidFill>
                  <a:srgbClr val="000000"/>
                </a:solidFill>
                <a:latin typeface="Arial"/>
                <a:ea typeface="Arial"/>
                <a:cs typeface="Arial"/>
                <a:sym typeface="Arial"/>
              </a:endParaRPr>
            </a:p>
          </p:txBody>
        </p:sp>
      </p:grpSp>
      <p:sp>
        <p:nvSpPr>
          <p:cNvPr id="163" name="Google Shape;163;p7" descr="Indicates question 1: What do students need to know and be able to do? " title="Arrow"/>
          <p:cNvSpPr/>
          <p:nvPr/>
        </p:nvSpPr>
        <p:spPr>
          <a:xfrm rot="20185374">
            <a:off x="4906602" y="1028645"/>
            <a:ext cx="1490414" cy="498532"/>
          </a:xfrm>
          <a:prstGeom prst="rightArrow">
            <a:avLst>
              <a:gd name="adj1" fmla="val 50000"/>
              <a:gd name="adj2" fmla="val 50000"/>
            </a:avLst>
          </a:prstGeom>
          <a:solidFill>
            <a:schemeClr val="accent1"/>
          </a:solidFill>
          <a:ln w="19050" cap="rnd" cmpd="sng">
            <a:solidFill>
              <a:srgbClr val="364A7D"/>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chemeClr val="lt1"/>
              </a:buClr>
              <a:buSzPts val="1400"/>
              <a:buFont typeface="Libre Franklin Medium"/>
              <a:buNone/>
            </a:pPr>
            <a:endParaRPr sz="1400" b="0" i="0" u="none" strike="noStrike" cap="none" dirty="0">
              <a:solidFill>
                <a:srgbClr val="FFFFFF"/>
              </a:solidFill>
              <a:latin typeface="Libre Franklin Medium"/>
              <a:ea typeface="Libre Franklin Medium"/>
              <a:cs typeface="Libre Franklin Medium"/>
              <a:sym typeface="Libre Franklin Medium"/>
            </a:endParaRPr>
          </a:p>
        </p:txBody>
      </p:sp>
      <p:sp>
        <p:nvSpPr>
          <p:cNvPr id="164" name="Google Shape;164;p7"/>
          <p:cNvSpPr txBox="1">
            <a:spLocks noGrp="1"/>
          </p:cNvSpPr>
          <p:nvPr>
            <p:ph type="dt" idx="10"/>
          </p:nvPr>
        </p:nvSpPr>
        <p:spPr>
          <a:xfrm>
            <a:off x="307626" y="4671561"/>
            <a:ext cx="2057400" cy="273900"/>
          </a:xfrm>
          <a:prstGeom prst="rect">
            <a:avLst/>
          </a:prstGeom>
          <a:noFill/>
          <a:ln>
            <a:noFill/>
          </a:ln>
        </p:spPr>
        <p:txBody>
          <a:bodyPr spcFirstLastPara="1" wrap="square" lIns="68575" tIns="34275" rIns="68575" bIns="34275" anchor="ctr" anchorCtr="0">
            <a:noAutofit/>
          </a:bodyPr>
          <a:lstStyle/>
          <a:p>
            <a:pPr marL="0" lvl="0" indent="0"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pPr marL="0" lvl="0" indent="0" rtl="0">
                <a:lnSpc>
                  <a:spcPct val="100000"/>
                </a:lnSpc>
                <a:spcBef>
                  <a:spcPts val="0"/>
                </a:spcBef>
                <a:spcAft>
                  <a:spcPts val="0"/>
                </a:spcAft>
                <a:buClr>
                  <a:srgbClr val="000000"/>
                </a:buClr>
                <a:buSzPts val="1100"/>
                <a:buFont typeface="Arial"/>
                <a:buNone/>
              </a:pPr>
              <a:t>6</a:t>
            </a:fld>
            <a:endParaRPr sz="1100" dirty="0">
              <a:solidFill>
                <a:srgbClr val="000000"/>
              </a:solidFill>
              <a:latin typeface="Arial"/>
              <a:ea typeface="Arial"/>
              <a:cs typeface="Arial"/>
              <a:sym typeface="Arial"/>
            </a:endParaRPr>
          </a:p>
        </p:txBody>
      </p:sp>
      <p:sp>
        <p:nvSpPr>
          <p:cNvPr id="166" name="Google Shape;166;p7"/>
          <p:cNvSpPr txBox="1">
            <a:spLocks noGrp="1"/>
          </p:cNvSpPr>
          <p:nvPr>
            <p:ph type="body" idx="1"/>
          </p:nvPr>
        </p:nvSpPr>
        <p:spPr>
          <a:xfrm>
            <a:off x="307626" y="1774371"/>
            <a:ext cx="5270107" cy="2386146"/>
          </a:xfrm>
          <a:prstGeom prst="rect">
            <a:avLst/>
          </a:prstGeom>
        </p:spPr>
        <p:txBody>
          <a:bodyPr spcFirstLastPara="1" wrap="square" lIns="68575" tIns="34275" rIns="68575" bIns="34275" anchor="t" anchorCtr="0">
            <a:noAutofit/>
          </a:bodyPr>
          <a:lstStyle/>
          <a:p>
            <a:pPr marL="120650" lvl="0" indent="0" algn="l" rtl="0">
              <a:lnSpc>
                <a:spcPct val="107000"/>
              </a:lnSpc>
              <a:spcBef>
                <a:spcPts val="0"/>
              </a:spcBef>
              <a:spcAft>
                <a:spcPts val="0"/>
              </a:spcAft>
              <a:buClr>
                <a:schemeClr val="dk1"/>
              </a:buClr>
              <a:buSzPts val="1700"/>
              <a:buNone/>
            </a:pPr>
            <a:r>
              <a:rPr lang="en" sz="2000" dirty="0">
                <a:solidFill>
                  <a:schemeClr val="dk1"/>
                </a:solidFill>
              </a:rPr>
              <a:t>DuFour’s posed three questions to answer when planning learning experiences.</a:t>
            </a:r>
          </a:p>
          <a:p>
            <a:pPr marL="120650" lvl="0" indent="0" algn="l" rtl="0">
              <a:lnSpc>
                <a:spcPct val="107000"/>
              </a:lnSpc>
              <a:spcBef>
                <a:spcPts val="0"/>
              </a:spcBef>
              <a:spcAft>
                <a:spcPts val="0"/>
              </a:spcAft>
              <a:buClr>
                <a:schemeClr val="dk1"/>
              </a:buClr>
              <a:buSzPts val="1700"/>
              <a:buNone/>
            </a:pPr>
            <a:endParaRPr lang="en" sz="2000" dirty="0">
              <a:solidFill>
                <a:schemeClr val="dk1"/>
              </a:solidFill>
            </a:endParaRPr>
          </a:p>
          <a:p>
            <a:pPr marL="120650" lvl="0" indent="0" algn="l" rtl="0">
              <a:lnSpc>
                <a:spcPct val="107000"/>
              </a:lnSpc>
              <a:spcBef>
                <a:spcPts val="0"/>
              </a:spcBef>
              <a:spcAft>
                <a:spcPts val="0"/>
              </a:spcAft>
              <a:buClr>
                <a:schemeClr val="dk1"/>
              </a:buClr>
              <a:buSzPts val="1700"/>
              <a:buNone/>
            </a:pPr>
            <a:r>
              <a:rPr lang="en" sz="2000" dirty="0">
                <a:solidFill>
                  <a:schemeClr val="dk1"/>
                </a:solidFill>
              </a:rPr>
              <a:t>The answer to question one, </a:t>
            </a:r>
            <a:r>
              <a:rPr lang="en" sz="2000" b="1" i="1" dirty="0">
                <a:solidFill>
                  <a:schemeClr val="dk1"/>
                </a:solidFill>
              </a:rPr>
              <a:t>What do students need to know and be able to do?, </a:t>
            </a:r>
            <a:r>
              <a:rPr lang="en-US" sz="2000" dirty="0">
                <a:solidFill>
                  <a:schemeClr val="dk1"/>
                </a:solidFill>
              </a:rPr>
              <a:t>is answered by the standards.</a:t>
            </a:r>
            <a:endParaRPr sz="2000" dirty="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9"/>
          <p:cNvSpPr txBox="1">
            <a:spLocks noGrp="1"/>
          </p:cNvSpPr>
          <p:nvPr>
            <p:ph type="title"/>
          </p:nvPr>
        </p:nvSpPr>
        <p:spPr>
          <a:xfrm>
            <a:off x="416853" y="192775"/>
            <a:ext cx="84879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sz="290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2"/>
                  </a:ext>
                </a:extLst>
              </a:rPr>
              <a:t>Guiding </a:t>
            </a:r>
            <a:r>
              <a:rPr lang="en" sz="2900"/>
              <a:t>Principles for </a:t>
            </a:r>
            <a:r>
              <a:rPr lang="en" sz="2900" i="1"/>
              <a:t>KAS for Social Studies </a:t>
            </a:r>
            <a:endParaRPr sz="2900" dirty="0"/>
          </a:p>
        </p:txBody>
      </p:sp>
      <p:sp>
        <p:nvSpPr>
          <p:cNvPr id="173" name="Google Shape;173;p9"/>
          <p:cNvSpPr txBox="1">
            <a:spLocks noGrp="1"/>
          </p:cNvSpPr>
          <p:nvPr>
            <p:ph type="body" idx="1"/>
          </p:nvPr>
        </p:nvSpPr>
        <p:spPr>
          <a:xfrm>
            <a:off x="327450" y="834450"/>
            <a:ext cx="5343300" cy="3241500"/>
          </a:xfrm>
          <a:prstGeom prst="rect">
            <a:avLst/>
          </a:prstGeom>
          <a:noFill/>
          <a:ln>
            <a:noFill/>
          </a:ln>
        </p:spPr>
        <p:txBody>
          <a:bodyPr spcFirstLastPara="1" wrap="square" lIns="68575" tIns="34275" rIns="68575" bIns="34275" anchor="t" anchorCtr="0">
            <a:noAutofit/>
          </a:bodyPr>
          <a:lstStyle/>
          <a:p>
            <a:pPr marL="254000" lvl="0" indent="-234950" algn="l" rtl="0">
              <a:lnSpc>
                <a:spcPct val="90000"/>
              </a:lnSpc>
              <a:spcBef>
                <a:spcPts val="0"/>
              </a:spcBef>
              <a:spcAft>
                <a:spcPts val="0"/>
              </a:spcAft>
              <a:buSzPts val="2100"/>
              <a:buChar char="•"/>
            </a:pPr>
            <a:r>
              <a:rPr lang="en"/>
              <a:t>The</a:t>
            </a:r>
            <a:r>
              <a:rPr lang="en" b="1"/>
              <a:t> standards are based</a:t>
            </a:r>
            <a:r>
              <a:rPr lang="en"/>
              <a:t> on (and </a:t>
            </a:r>
            <a:r>
              <a:rPr lang="en" b="1"/>
              <a:t>refined </a:t>
            </a:r>
            <a:r>
              <a:rPr lang="en"/>
              <a:t>by) available </a:t>
            </a:r>
            <a:r>
              <a:rPr lang="en" b="1"/>
              <a:t>research</a:t>
            </a:r>
            <a:r>
              <a:rPr lang="en"/>
              <a:t> and </a:t>
            </a:r>
            <a:r>
              <a:rPr lang="en" b="1"/>
              <a:t>promising practices</a:t>
            </a:r>
            <a:r>
              <a:rPr lang="en"/>
              <a:t>. </a:t>
            </a:r>
            <a:endParaRPr dirty="0"/>
          </a:p>
          <a:p>
            <a:pPr marL="457200" lvl="0" indent="0" algn="l" rtl="0">
              <a:lnSpc>
                <a:spcPct val="90000"/>
              </a:lnSpc>
              <a:spcBef>
                <a:spcPts val="800"/>
              </a:spcBef>
              <a:spcAft>
                <a:spcPts val="0"/>
              </a:spcAft>
              <a:buNone/>
            </a:pPr>
            <a:endParaRPr dirty="0"/>
          </a:p>
          <a:p>
            <a:pPr marL="254000" lvl="0" indent="-234950" algn="l" rtl="0">
              <a:lnSpc>
                <a:spcPct val="90000"/>
              </a:lnSpc>
              <a:spcBef>
                <a:spcPts val="800"/>
              </a:spcBef>
              <a:spcAft>
                <a:spcPts val="0"/>
              </a:spcAft>
              <a:buSzPts val="2100"/>
              <a:buChar char="•"/>
            </a:pPr>
            <a:r>
              <a:rPr lang="en"/>
              <a:t>The </a:t>
            </a:r>
            <a:r>
              <a:rPr lang="en" b="1"/>
              <a:t>standards may not be linear but articulate movement toward increased understanding</a:t>
            </a:r>
            <a:r>
              <a:rPr lang="en"/>
              <a:t> (e.g., deeper, broader; ability to apply, generalize, or transfer; more sophisticated)—not just harder!</a:t>
            </a:r>
            <a:endParaRPr dirty="0"/>
          </a:p>
        </p:txBody>
      </p:sp>
      <p:sp>
        <p:nvSpPr>
          <p:cNvPr id="174" name="Google Shape;174;p9"/>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7</a:t>
            </a:fld>
            <a:endParaRPr sz="1100" dirty="0">
              <a:solidFill>
                <a:srgbClr val="000000"/>
              </a:solidFill>
              <a:latin typeface="Arial"/>
              <a:ea typeface="Arial"/>
              <a:cs typeface="Arial"/>
              <a:sym typeface="Arial"/>
            </a:endParaRPr>
          </a:p>
        </p:txBody>
      </p:sp>
      <p:pic>
        <p:nvPicPr>
          <p:cNvPr id="175" name="Google Shape;175;p9" descr="This is the graphic from the standards document with the four inquiry practices making the pieces of a pie, and there is an arrow from &quot;Investigating&quot; to 4 more pie pieces, which are the disciplinary strands of civics, geography, economics and history."/>
          <p:cNvPicPr preferRelativeResize="0"/>
          <p:nvPr/>
        </p:nvPicPr>
        <p:blipFill rotWithShape="1">
          <a:blip r:embed="rId3">
            <a:alphaModFix/>
          </a:blip>
          <a:srcRect/>
          <a:stretch/>
        </p:blipFill>
        <p:spPr>
          <a:xfrm>
            <a:off x="5888575" y="744081"/>
            <a:ext cx="3060896" cy="365533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15"/>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Why Unpack a Standard?</a:t>
            </a:r>
            <a:endParaRPr dirty="0"/>
          </a:p>
        </p:txBody>
      </p:sp>
      <p:sp>
        <p:nvSpPr>
          <p:cNvPr id="225" name="Google Shape;225;p15"/>
          <p:cNvSpPr txBox="1">
            <a:spLocks noGrp="1"/>
          </p:cNvSpPr>
          <p:nvPr>
            <p:ph type="body" idx="1"/>
          </p:nvPr>
        </p:nvSpPr>
        <p:spPr>
          <a:xfrm>
            <a:off x="416840" y="1330088"/>
            <a:ext cx="6765000" cy="3676200"/>
          </a:xfrm>
          <a:prstGeom prst="rect">
            <a:avLst/>
          </a:prstGeom>
          <a:noFill/>
          <a:ln>
            <a:noFill/>
          </a:ln>
        </p:spPr>
        <p:txBody>
          <a:bodyPr spcFirstLastPara="1" wrap="square" lIns="68575" tIns="34275" rIns="68575" bIns="34275" anchor="t" anchorCtr="0">
            <a:normAutofit/>
          </a:bodyPr>
          <a:lstStyle/>
          <a:p>
            <a:pPr marL="254000" lvl="0" indent="-254000" algn="l" rtl="0">
              <a:lnSpc>
                <a:spcPct val="90000"/>
              </a:lnSpc>
              <a:spcBef>
                <a:spcPts val="0"/>
              </a:spcBef>
              <a:spcAft>
                <a:spcPts val="0"/>
              </a:spcAft>
              <a:buSzPts val="2400"/>
              <a:buChar char="•"/>
            </a:pPr>
            <a:r>
              <a:rPr lang="en" sz="2400"/>
              <a:t>Enhances </a:t>
            </a:r>
            <a:r>
              <a:rPr lang="en" sz="2400" b="1"/>
              <a:t>student understanding</a:t>
            </a:r>
            <a:r>
              <a:rPr lang="en" sz="2400"/>
              <a:t> and </a:t>
            </a:r>
            <a:r>
              <a:rPr lang="en" sz="2400" b="1"/>
              <a:t>mastery</a:t>
            </a:r>
            <a:r>
              <a:rPr lang="en" sz="2400"/>
              <a:t>.</a:t>
            </a:r>
            <a:endParaRPr dirty="0"/>
          </a:p>
          <a:p>
            <a:pPr marL="254000" lvl="0" indent="-254000" algn="l" rtl="0">
              <a:lnSpc>
                <a:spcPct val="90000"/>
              </a:lnSpc>
              <a:spcBef>
                <a:spcPts val="800"/>
              </a:spcBef>
              <a:spcAft>
                <a:spcPts val="0"/>
              </a:spcAft>
              <a:buSzPts val="2400"/>
              <a:buChar char="•"/>
            </a:pPr>
            <a:r>
              <a:rPr lang="en" sz="2400"/>
              <a:t>Enables teachers to</a:t>
            </a:r>
            <a:r>
              <a:rPr lang="en" sz="2400" b="1"/>
              <a:t> interpret standards</a:t>
            </a:r>
            <a:r>
              <a:rPr lang="en" sz="2400"/>
              <a:t> the </a:t>
            </a:r>
            <a:r>
              <a:rPr lang="en" sz="2400" b="1"/>
              <a:t>same way.</a:t>
            </a:r>
            <a:endParaRPr b="1" dirty="0"/>
          </a:p>
          <a:p>
            <a:pPr marL="254000" lvl="0" indent="-254000" algn="l" rtl="0">
              <a:lnSpc>
                <a:spcPct val="90000"/>
              </a:lnSpc>
              <a:spcBef>
                <a:spcPts val="800"/>
              </a:spcBef>
              <a:spcAft>
                <a:spcPts val="0"/>
              </a:spcAft>
              <a:buSzPts val="2400"/>
              <a:buChar char="•"/>
            </a:pPr>
            <a:r>
              <a:rPr lang="en" sz="2400"/>
              <a:t>Provides teachers with a </a:t>
            </a:r>
            <a:r>
              <a:rPr lang="en" sz="2400" b="1"/>
              <a:t>common road map</a:t>
            </a:r>
            <a:r>
              <a:rPr lang="en" sz="2400"/>
              <a:t> for </a:t>
            </a:r>
            <a:r>
              <a:rPr lang="en" sz="2400" b="1"/>
              <a:t>developing unit </a:t>
            </a:r>
            <a:r>
              <a:rPr lang="en" sz="2400"/>
              <a:t>and </a:t>
            </a:r>
            <a:r>
              <a:rPr lang="en" sz="2400" b="1"/>
              <a:t>lesson plans</a:t>
            </a:r>
            <a:r>
              <a:rPr lang="en" sz="2400"/>
              <a:t>.</a:t>
            </a:r>
            <a:endParaRPr dirty="0"/>
          </a:p>
          <a:p>
            <a:pPr marL="0" lvl="0" indent="0" algn="l" rtl="0">
              <a:lnSpc>
                <a:spcPct val="90000"/>
              </a:lnSpc>
              <a:spcBef>
                <a:spcPts val="800"/>
              </a:spcBef>
              <a:spcAft>
                <a:spcPts val="0"/>
              </a:spcAft>
              <a:buSzPts val="2400"/>
              <a:buNone/>
            </a:pPr>
            <a:endParaRPr sz="2400" dirty="0">
              <a:latin typeface="Arial"/>
              <a:ea typeface="Arial"/>
              <a:cs typeface="Arial"/>
              <a:sym typeface="Arial"/>
            </a:endParaRPr>
          </a:p>
        </p:txBody>
      </p:sp>
      <p:sp>
        <p:nvSpPr>
          <p:cNvPr id="226" name="Google Shape;226;p15"/>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8</a:t>
            </a:fld>
            <a:endParaRPr sz="1100" dirty="0">
              <a:solidFill>
                <a:srgbClr val="000000"/>
              </a:solidFill>
              <a:latin typeface="Arial"/>
              <a:ea typeface="Arial"/>
              <a:cs typeface="Arial"/>
              <a:sym typeface="Arial"/>
            </a:endParaRPr>
          </a:p>
        </p:txBody>
      </p:sp>
      <p:pic>
        <p:nvPicPr>
          <p:cNvPr id="227" name="Google Shape;227;p15" descr="Image of a map" title="Map"/>
          <p:cNvPicPr preferRelativeResize="0"/>
          <p:nvPr/>
        </p:nvPicPr>
        <p:blipFill rotWithShape="1">
          <a:blip r:embed="rId3">
            <a:alphaModFix/>
          </a:blip>
          <a:srcRect/>
          <a:stretch/>
        </p:blipFill>
        <p:spPr>
          <a:xfrm rot="949130">
            <a:off x="7180927" y="470941"/>
            <a:ext cx="1114506" cy="116292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16"/>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Where to Start?</a:t>
            </a:r>
            <a:endParaRPr dirty="0"/>
          </a:p>
        </p:txBody>
      </p:sp>
      <p:sp>
        <p:nvSpPr>
          <p:cNvPr id="234" name="Google Shape;234;p16"/>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9</a:t>
            </a:fld>
            <a:endParaRPr sz="1100" dirty="0">
              <a:solidFill>
                <a:srgbClr val="000000"/>
              </a:solidFill>
              <a:latin typeface="Arial"/>
              <a:ea typeface="Arial"/>
              <a:cs typeface="Arial"/>
              <a:sym typeface="Arial"/>
            </a:endParaRPr>
          </a:p>
        </p:txBody>
      </p:sp>
      <p:pic>
        <p:nvPicPr>
          <p:cNvPr id="235" name="Google Shape;235;p16" descr="Thinking image" title="Image of thinking"/>
          <p:cNvPicPr preferRelativeResize="0"/>
          <p:nvPr/>
        </p:nvPicPr>
        <p:blipFill rotWithShape="1">
          <a:blip r:embed="rId3">
            <a:alphaModFix/>
          </a:blip>
          <a:srcRect/>
          <a:stretch/>
        </p:blipFill>
        <p:spPr>
          <a:xfrm>
            <a:off x="1777311" y="628650"/>
            <a:ext cx="5507325" cy="371701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7"/>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When Unpacking a Standard, </a:t>
            </a:r>
            <a:br>
              <a:rPr lang="en"/>
            </a:br>
            <a:r>
              <a:rPr lang="en"/>
              <a:t>Ask a Series of Questions:</a:t>
            </a:r>
            <a:endParaRPr dirty="0"/>
          </a:p>
        </p:txBody>
      </p:sp>
      <p:sp>
        <p:nvSpPr>
          <p:cNvPr id="242" name="Google Shape;242;p17"/>
          <p:cNvSpPr txBox="1">
            <a:spLocks noGrp="1"/>
          </p:cNvSpPr>
          <p:nvPr>
            <p:ph type="body" idx="1"/>
          </p:nvPr>
        </p:nvSpPr>
        <p:spPr>
          <a:xfrm>
            <a:off x="416852" y="1330100"/>
            <a:ext cx="7946400" cy="36762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0"/>
              </a:spcBef>
              <a:spcAft>
                <a:spcPts val="0"/>
              </a:spcAft>
              <a:buSzPts val="2400"/>
              <a:buChar char="•"/>
            </a:pPr>
            <a:r>
              <a:rPr lang="en" sz="2400"/>
              <a:t>What knowledge will students need to demonstrate the intended learning?</a:t>
            </a:r>
            <a:endParaRPr dirty="0"/>
          </a:p>
          <a:p>
            <a:pPr marL="254000" lvl="0" indent="-254000" algn="l" rtl="0">
              <a:lnSpc>
                <a:spcPct val="90000"/>
              </a:lnSpc>
              <a:spcBef>
                <a:spcPts val="800"/>
              </a:spcBef>
              <a:spcAft>
                <a:spcPts val="0"/>
              </a:spcAft>
              <a:buSzPts val="2400"/>
              <a:buChar char="•"/>
            </a:pPr>
            <a:r>
              <a:rPr lang="en" sz="2400"/>
              <a:t>What understandings will they need to master?</a:t>
            </a:r>
            <a:endParaRPr dirty="0"/>
          </a:p>
          <a:p>
            <a:pPr marL="254000" lvl="0" indent="-254000" algn="l" rtl="0">
              <a:lnSpc>
                <a:spcPct val="90000"/>
              </a:lnSpc>
              <a:spcBef>
                <a:spcPts val="800"/>
              </a:spcBef>
              <a:spcAft>
                <a:spcPts val="0"/>
              </a:spcAft>
              <a:buSzPts val="2400"/>
              <a:buChar char="•"/>
            </a:pPr>
            <a:r>
              <a:rPr lang="en" sz="2400"/>
              <a:t>What skills will they need to apply to demonstrate mastery?</a:t>
            </a:r>
            <a:endParaRPr dirty="0"/>
          </a:p>
          <a:p>
            <a:pPr marL="254000" lvl="0" indent="-254000" algn="l" rtl="0">
              <a:lnSpc>
                <a:spcPct val="90000"/>
              </a:lnSpc>
              <a:spcBef>
                <a:spcPts val="800"/>
              </a:spcBef>
              <a:spcAft>
                <a:spcPts val="0"/>
              </a:spcAft>
              <a:buSzPts val="2400"/>
              <a:buChar char="•"/>
            </a:pPr>
            <a:r>
              <a:rPr lang="en" sz="2400"/>
              <a:t>How might students demonstrate the requisite skills through learning experiences?</a:t>
            </a:r>
            <a:endParaRPr dirty="0"/>
          </a:p>
        </p:txBody>
      </p:sp>
      <p:sp>
        <p:nvSpPr>
          <p:cNvPr id="243" name="Google Shape;243;p17"/>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10</a:t>
            </a:fld>
            <a:endParaRPr sz="1100" dirty="0">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18"/>
          <p:cNvSpPr txBox="1">
            <a:spLocks noGrp="1"/>
          </p:cNvSpPr>
          <p:nvPr>
            <p:ph type="title"/>
          </p:nvPr>
        </p:nvSpPr>
        <p:spPr>
          <a:xfrm>
            <a:off x="402726" y="0"/>
            <a:ext cx="82353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Revisit Section B of the </a:t>
            </a:r>
            <a:r>
              <a:rPr lang="en" i="1"/>
              <a:t>Minding the Gap </a:t>
            </a:r>
            <a:r>
              <a:rPr lang="en"/>
              <a:t>Module</a:t>
            </a:r>
            <a:endParaRPr dirty="0"/>
          </a:p>
        </p:txBody>
      </p:sp>
      <p:sp>
        <p:nvSpPr>
          <p:cNvPr id="250" name="Google Shape;250;p18"/>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11</a:t>
            </a:fld>
            <a:endParaRPr sz="1100" dirty="0">
              <a:solidFill>
                <a:srgbClr val="000000"/>
              </a:solidFill>
              <a:latin typeface="Arial"/>
              <a:ea typeface="Arial"/>
              <a:cs typeface="Arial"/>
              <a:sym typeface="Arial"/>
            </a:endParaRPr>
          </a:p>
        </p:txBody>
      </p:sp>
      <p:grpSp>
        <p:nvGrpSpPr>
          <p:cNvPr id="251" name="Google Shape;251;p18" descr="Module 2b section on Unpacking the Standards is hlighlighted here. " title="Overviewo of Module 2b"/>
          <p:cNvGrpSpPr/>
          <p:nvPr/>
        </p:nvGrpSpPr>
        <p:grpSpPr>
          <a:xfrm>
            <a:off x="2092618" y="341477"/>
            <a:ext cx="3983277" cy="4064924"/>
            <a:chOff x="2733632" y="1109903"/>
            <a:chExt cx="5311036" cy="5419899"/>
          </a:xfrm>
        </p:grpSpPr>
        <p:sp>
          <p:nvSpPr>
            <p:cNvPr id="252" name="Google Shape;252;p18"/>
            <p:cNvSpPr/>
            <p:nvPr/>
          </p:nvSpPr>
          <p:spPr>
            <a:xfrm>
              <a:off x="3130190" y="1109903"/>
              <a:ext cx="4782300" cy="4782300"/>
            </a:xfrm>
            <a:custGeom>
              <a:avLst/>
              <a:gdLst/>
              <a:ahLst/>
              <a:cxnLst/>
              <a:rect l="l" t="t" r="r" b="b"/>
              <a:pathLst>
                <a:path w="120000" h="120000" extrusionOk="0">
                  <a:moveTo>
                    <a:pt x="4161" y="60475"/>
                  </a:moveTo>
                  <a:lnTo>
                    <a:pt x="4161" y="60475"/>
                  </a:lnTo>
                  <a:cubicBezTo>
                    <a:pt x="4090" y="52069"/>
                    <a:pt x="5917" y="43755"/>
                    <a:pt x="9507" y="36153"/>
                  </a:cubicBezTo>
                  <a:lnTo>
                    <a:pt x="5938" y="34046"/>
                  </a:lnTo>
                  <a:lnTo>
                    <a:pt x="14604" y="33191"/>
                  </a:lnTo>
                  <a:lnTo>
                    <a:pt x="18474" y="41449"/>
                  </a:lnTo>
                  <a:lnTo>
                    <a:pt x="14906" y="39342"/>
                  </a:lnTo>
                  <a:lnTo>
                    <a:pt x="14906" y="39342"/>
                  </a:lnTo>
                  <a:cubicBezTo>
                    <a:pt x="11877" y="45953"/>
                    <a:pt x="10339" y="53150"/>
                    <a:pt x="10401" y="60422"/>
                  </a:cubicBezTo>
                  <a:close/>
                </a:path>
              </a:pathLst>
            </a:custGeom>
            <a:solidFill>
              <a:srgbClr val="D8DFEF"/>
            </a:solidFill>
            <a:ln>
              <a:noFill/>
            </a:ln>
            <a:effectLst>
              <a:outerShdw blurRad="50800" dist="381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grpSp>
          <p:nvGrpSpPr>
            <p:cNvPr id="253" name="Google Shape;253;p18"/>
            <p:cNvGrpSpPr/>
            <p:nvPr/>
          </p:nvGrpSpPr>
          <p:grpSpPr>
            <a:xfrm>
              <a:off x="2733632" y="1294013"/>
              <a:ext cx="5311036" cy="5235789"/>
              <a:chOff x="2733632" y="1294013"/>
              <a:chExt cx="5311036" cy="5235789"/>
            </a:xfrm>
          </p:grpSpPr>
          <p:sp>
            <p:nvSpPr>
              <p:cNvPr id="254" name="Google Shape;254;p18"/>
              <p:cNvSpPr/>
              <p:nvPr/>
            </p:nvSpPr>
            <p:spPr>
              <a:xfrm>
                <a:off x="6759419" y="3951478"/>
                <a:ext cx="1275300" cy="914400"/>
              </a:xfrm>
              <a:prstGeom prst="roundRect">
                <a:avLst>
                  <a:gd name="adj" fmla="val 16667"/>
                </a:avLst>
              </a:prstGeom>
              <a:gradFill>
                <a:gsLst>
                  <a:gs pos="0">
                    <a:srgbClr val="98A5D9"/>
                  </a:gs>
                  <a:gs pos="50000">
                    <a:srgbClr val="C1C7E5"/>
                  </a:gs>
                  <a:gs pos="100000">
                    <a:srgbClr val="E0E3F2"/>
                  </a:gs>
                </a:gsLst>
                <a:lin ang="10800025" scaled="0"/>
              </a:gradFill>
              <a:ln w="19050" cap="rnd" cmpd="sng">
                <a:solidFill>
                  <a:srgbClr val="364A7D"/>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chemeClr val="lt1"/>
                  </a:buClr>
                  <a:buSzPts val="1400"/>
                  <a:buFont typeface="Libre Franklin Medium"/>
                  <a:buNone/>
                </a:pPr>
                <a:endParaRPr sz="1400" b="0" i="0" u="none" strike="noStrike" cap="none" dirty="0">
                  <a:solidFill>
                    <a:srgbClr val="FFFFFF"/>
                  </a:solidFill>
                  <a:latin typeface="Libre Franklin Medium"/>
                  <a:ea typeface="Libre Franklin Medium"/>
                  <a:cs typeface="Libre Franklin Medium"/>
                  <a:sym typeface="Libre Franklin Medium"/>
                </a:endParaRPr>
              </a:p>
            </p:txBody>
          </p:sp>
          <p:sp>
            <p:nvSpPr>
              <p:cNvPr id="255" name="Google Shape;255;p18"/>
              <p:cNvSpPr/>
              <p:nvPr/>
            </p:nvSpPr>
            <p:spPr>
              <a:xfrm>
                <a:off x="5998681" y="1416293"/>
                <a:ext cx="1275214" cy="1275214"/>
              </a:xfrm>
              <a:custGeom>
                <a:avLst/>
                <a:gdLst/>
                <a:ahLst/>
                <a:cxnLst/>
                <a:rect l="l" t="t" r="r" b="b"/>
                <a:pathLst>
                  <a:path w="1275214" h="1275214" extrusionOk="0">
                    <a:moveTo>
                      <a:pt x="0" y="0"/>
                    </a:moveTo>
                    <a:lnTo>
                      <a:pt x="1275214" y="0"/>
                    </a:lnTo>
                    <a:lnTo>
                      <a:pt x="1275214" y="1275214"/>
                    </a:lnTo>
                    <a:lnTo>
                      <a:pt x="0" y="1275214"/>
                    </a:lnTo>
                    <a:lnTo>
                      <a:pt x="0" y="0"/>
                    </a:lnTo>
                    <a:close/>
                  </a:path>
                </a:pathLst>
              </a:custGeom>
              <a:noFill/>
              <a:ln>
                <a:noFill/>
              </a:ln>
            </p:spPr>
            <p:txBody>
              <a:bodyPr spcFirstLastPara="1" wrap="square" lIns="14300" tIns="14300" rIns="14300" bIns="14300" anchor="ctr" anchorCtr="0">
                <a:noAutofit/>
              </a:bodyPr>
              <a:lstStyle/>
              <a:p>
                <a:pPr marL="0" marR="0" lvl="0" indent="0" algn="ctr" rtl="0">
                  <a:lnSpc>
                    <a:spcPct val="90000"/>
                  </a:lnSpc>
                  <a:spcBef>
                    <a:spcPts val="0"/>
                  </a:spcBef>
                  <a:spcAft>
                    <a:spcPts val="0"/>
                  </a:spcAft>
                  <a:buClr>
                    <a:srgbClr val="000000"/>
                  </a:buClr>
                  <a:buSzPts val="1100"/>
                  <a:buFont typeface="Libre Franklin"/>
                  <a:buNone/>
                </a:pPr>
                <a:r>
                  <a:rPr lang="en" sz="1100" b="1" i="0" u="none" strike="noStrike" cap="none">
                    <a:solidFill>
                      <a:srgbClr val="000000"/>
                    </a:solidFill>
                    <a:latin typeface="Libre Franklin"/>
                    <a:ea typeface="Libre Franklin"/>
                    <a:cs typeface="Libre Franklin"/>
                    <a:sym typeface="Libre Franklin"/>
                  </a:rPr>
                  <a:t>Module 2a:</a:t>
                </a:r>
                <a:r>
                  <a:rPr lang="en" sz="1100" b="0" i="0" u="none" strike="noStrike" cap="none">
                    <a:solidFill>
                      <a:srgbClr val="000000"/>
                    </a:solidFill>
                    <a:latin typeface="Libre Franklin"/>
                    <a:ea typeface="Libre Franklin"/>
                    <a:cs typeface="Libre Franklin"/>
                    <a:sym typeface="Libre Franklin"/>
                  </a:rPr>
                  <a:t> Understanding Progressions</a:t>
                </a:r>
                <a:endParaRPr sz="1100" b="0" i="0" u="none" strike="noStrike" cap="none" dirty="0">
                  <a:solidFill>
                    <a:srgbClr val="000000"/>
                  </a:solidFill>
                  <a:latin typeface="Libre Franklin"/>
                  <a:ea typeface="Libre Franklin"/>
                  <a:cs typeface="Libre Franklin"/>
                  <a:sym typeface="Libre Franklin"/>
                </a:endParaRPr>
              </a:p>
            </p:txBody>
          </p:sp>
          <p:sp>
            <p:nvSpPr>
              <p:cNvPr id="256" name="Google Shape;256;p18"/>
              <p:cNvSpPr/>
              <p:nvPr/>
            </p:nvSpPr>
            <p:spPr>
              <a:xfrm>
                <a:off x="2987292" y="1294013"/>
                <a:ext cx="4782300" cy="4782300"/>
              </a:xfrm>
              <a:custGeom>
                <a:avLst/>
                <a:gdLst/>
                <a:ahLst/>
                <a:cxnLst/>
                <a:rect l="l" t="t" r="r" b="b"/>
                <a:pathLst>
                  <a:path w="120000" h="120000" extrusionOk="0">
                    <a:moveTo>
                      <a:pt x="108082" y="31605"/>
                    </a:moveTo>
                    <a:lnTo>
                      <a:pt x="108082" y="31605"/>
                    </a:lnTo>
                    <a:cubicBezTo>
                      <a:pt x="112357" y="38843"/>
                      <a:pt x="114942" y="46953"/>
                      <a:pt x="115645" y="55330"/>
                    </a:cubicBezTo>
                    <a:lnTo>
                      <a:pt x="119790" y="55366"/>
                    </a:lnTo>
                    <a:lnTo>
                      <a:pt x="112719" y="60449"/>
                    </a:lnTo>
                    <a:lnTo>
                      <a:pt x="105232" y="55242"/>
                    </a:lnTo>
                    <a:lnTo>
                      <a:pt x="109375" y="55277"/>
                    </a:lnTo>
                    <a:cubicBezTo>
                      <a:pt x="108683" y="48038"/>
                      <a:pt x="106407" y="41039"/>
                      <a:pt x="102709" y="34778"/>
                    </a:cubicBezTo>
                    <a:close/>
                  </a:path>
                </a:pathLst>
              </a:custGeom>
              <a:solidFill>
                <a:srgbClr val="D8DFEF"/>
              </a:solidFill>
              <a:ln>
                <a:noFill/>
              </a:ln>
              <a:effectLst>
                <a:outerShdw blurRad="50800" dist="381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57" name="Google Shape;257;p18"/>
              <p:cNvSpPr/>
              <p:nvPr/>
            </p:nvSpPr>
            <p:spPr>
              <a:xfrm>
                <a:off x="6769454" y="3788489"/>
                <a:ext cx="1275214" cy="1275214"/>
              </a:xfrm>
              <a:custGeom>
                <a:avLst/>
                <a:gdLst/>
                <a:ahLst/>
                <a:cxnLst/>
                <a:rect l="l" t="t" r="r" b="b"/>
                <a:pathLst>
                  <a:path w="1275214" h="1275214" extrusionOk="0">
                    <a:moveTo>
                      <a:pt x="0" y="0"/>
                    </a:moveTo>
                    <a:lnTo>
                      <a:pt x="1275214" y="0"/>
                    </a:lnTo>
                    <a:lnTo>
                      <a:pt x="1275214" y="1275214"/>
                    </a:lnTo>
                    <a:lnTo>
                      <a:pt x="0" y="1275214"/>
                    </a:lnTo>
                    <a:lnTo>
                      <a:pt x="0" y="0"/>
                    </a:lnTo>
                    <a:close/>
                  </a:path>
                </a:pathLst>
              </a:custGeom>
              <a:noFill/>
              <a:ln>
                <a:noFill/>
              </a:ln>
            </p:spPr>
            <p:txBody>
              <a:bodyPr spcFirstLastPara="1" wrap="square" lIns="14300" tIns="14300" rIns="14300" bIns="14300" anchor="ctr" anchorCtr="0">
                <a:noAutofit/>
              </a:bodyPr>
              <a:lstStyle/>
              <a:p>
                <a:pPr marL="0" marR="0" lvl="0" indent="0" algn="ctr" rtl="0">
                  <a:lnSpc>
                    <a:spcPct val="90000"/>
                  </a:lnSpc>
                  <a:spcBef>
                    <a:spcPts val="0"/>
                  </a:spcBef>
                  <a:spcAft>
                    <a:spcPts val="0"/>
                  </a:spcAft>
                  <a:buClr>
                    <a:srgbClr val="000000"/>
                  </a:buClr>
                  <a:buSzPts val="1100"/>
                  <a:buFont typeface="Libre Franklin"/>
                  <a:buNone/>
                </a:pPr>
                <a:r>
                  <a:rPr lang="en" sz="1100" b="1" i="0" u="none" strike="noStrike" cap="none">
                    <a:solidFill>
                      <a:srgbClr val="000000"/>
                    </a:solidFill>
                    <a:latin typeface="Libre Franklin"/>
                    <a:ea typeface="Libre Franklin"/>
                    <a:cs typeface="Libre Franklin"/>
                    <a:sym typeface="Libre Franklin"/>
                  </a:rPr>
                  <a:t>Module 2b: </a:t>
                </a:r>
                <a:r>
                  <a:rPr lang="en" sz="1100" b="0" i="0" u="none" strike="noStrike" cap="none">
                    <a:solidFill>
                      <a:srgbClr val="000000"/>
                    </a:solidFill>
                    <a:latin typeface="Libre Franklin"/>
                    <a:ea typeface="Libre Franklin"/>
                    <a:cs typeface="Libre Franklin"/>
                    <a:sym typeface="Libre Franklin"/>
                  </a:rPr>
                  <a:t>Unpacking the Standards</a:t>
                </a:r>
                <a:endParaRPr sz="1100" b="0" i="0" u="none" strike="noStrike" cap="none" dirty="0">
                  <a:solidFill>
                    <a:srgbClr val="000000"/>
                  </a:solidFill>
                  <a:latin typeface="Arial"/>
                  <a:ea typeface="Arial"/>
                  <a:cs typeface="Arial"/>
                  <a:sym typeface="Arial"/>
                </a:endParaRPr>
              </a:p>
            </p:txBody>
          </p:sp>
          <p:sp>
            <p:nvSpPr>
              <p:cNvPr id="258" name="Google Shape;258;p18"/>
              <p:cNvSpPr/>
              <p:nvPr/>
            </p:nvSpPr>
            <p:spPr>
              <a:xfrm>
                <a:off x="3098044" y="1337558"/>
                <a:ext cx="4782300" cy="4782300"/>
              </a:xfrm>
              <a:custGeom>
                <a:avLst/>
                <a:gdLst/>
                <a:ahLst/>
                <a:cxnLst/>
                <a:rect l="l" t="t" r="r" b="b"/>
                <a:pathLst>
                  <a:path w="120000" h="120000" extrusionOk="0">
                    <a:moveTo>
                      <a:pt x="104269" y="94036"/>
                    </a:moveTo>
                    <a:lnTo>
                      <a:pt x="104269" y="94036"/>
                    </a:lnTo>
                    <a:cubicBezTo>
                      <a:pt x="98360" y="101721"/>
                      <a:pt x="90553" y="107736"/>
                      <a:pt x="81614" y="111488"/>
                    </a:cubicBezTo>
                    <a:lnTo>
                      <a:pt x="82860" y="115441"/>
                    </a:lnTo>
                    <a:lnTo>
                      <a:pt x="75843" y="110284"/>
                    </a:lnTo>
                    <a:lnTo>
                      <a:pt x="78485" y="101556"/>
                    </a:lnTo>
                    <a:lnTo>
                      <a:pt x="79730" y="105508"/>
                    </a:lnTo>
                    <a:lnTo>
                      <a:pt x="79730" y="105508"/>
                    </a:lnTo>
                    <a:cubicBezTo>
                      <a:pt x="87451" y="102160"/>
                      <a:pt x="94193" y="96904"/>
                      <a:pt x="99322" y="90233"/>
                    </a:cubicBezTo>
                    <a:close/>
                  </a:path>
                </a:pathLst>
              </a:custGeom>
              <a:solidFill>
                <a:srgbClr val="D8DFEF"/>
              </a:solidFill>
              <a:ln>
                <a:noFill/>
              </a:ln>
              <a:effectLst>
                <a:outerShdw blurRad="50800" dist="381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59" name="Google Shape;259;p18"/>
              <p:cNvSpPr/>
              <p:nvPr/>
            </p:nvSpPr>
            <p:spPr>
              <a:xfrm>
                <a:off x="4751543" y="5254588"/>
                <a:ext cx="1275214" cy="1275214"/>
              </a:xfrm>
              <a:custGeom>
                <a:avLst/>
                <a:gdLst/>
                <a:ahLst/>
                <a:cxnLst/>
                <a:rect l="l" t="t" r="r" b="b"/>
                <a:pathLst>
                  <a:path w="1275214" h="1275214" extrusionOk="0">
                    <a:moveTo>
                      <a:pt x="0" y="0"/>
                    </a:moveTo>
                    <a:lnTo>
                      <a:pt x="1275214" y="0"/>
                    </a:lnTo>
                    <a:lnTo>
                      <a:pt x="1275214" y="1275214"/>
                    </a:lnTo>
                    <a:lnTo>
                      <a:pt x="0" y="1275214"/>
                    </a:lnTo>
                    <a:lnTo>
                      <a:pt x="0" y="0"/>
                    </a:lnTo>
                    <a:close/>
                  </a:path>
                </a:pathLst>
              </a:custGeom>
              <a:noFill/>
              <a:ln>
                <a:noFill/>
              </a:ln>
            </p:spPr>
            <p:txBody>
              <a:bodyPr spcFirstLastPara="1" wrap="square" lIns="14300" tIns="14300" rIns="14300" bIns="14300" anchor="ctr" anchorCtr="0">
                <a:noAutofit/>
              </a:bodyPr>
              <a:lstStyle/>
              <a:p>
                <a:pPr marL="0" marR="0" lvl="0" indent="0" algn="ctr" rtl="0">
                  <a:lnSpc>
                    <a:spcPct val="90000"/>
                  </a:lnSpc>
                  <a:spcBef>
                    <a:spcPts val="0"/>
                  </a:spcBef>
                  <a:spcAft>
                    <a:spcPts val="0"/>
                  </a:spcAft>
                  <a:buClr>
                    <a:srgbClr val="000000"/>
                  </a:buClr>
                  <a:buSzPts val="1100"/>
                  <a:buFont typeface="Libre Franklin"/>
                  <a:buNone/>
                </a:pPr>
                <a:r>
                  <a:rPr lang="en" sz="1100" b="1" i="0" u="none" strike="noStrike" cap="none">
                    <a:solidFill>
                      <a:srgbClr val="000000"/>
                    </a:solidFill>
                    <a:latin typeface="Libre Franklin"/>
                    <a:ea typeface="Libre Franklin"/>
                    <a:cs typeface="Libre Franklin"/>
                    <a:sym typeface="Libre Franklin"/>
                  </a:rPr>
                  <a:t>Module 2c:</a:t>
                </a:r>
                <a:r>
                  <a:rPr lang="en" sz="1100" b="0" i="0" u="none" strike="noStrike" cap="none">
                    <a:solidFill>
                      <a:srgbClr val="000000"/>
                    </a:solidFill>
                    <a:latin typeface="Libre Franklin"/>
                    <a:ea typeface="Libre Franklin"/>
                    <a:cs typeface="Libre Franklin"/>
                    <a:sym typeface="Libre Franklin"/>
                  </a:rPr>
                  <a:t> Mapping the Standards to Current Practice</a:t>
                </a:r>
                <a:endParaRPr sz="1100" b="0" i="0" u="none" strike="noStrike" cap="none" dirty="0">
                  <a:solidFill>
                    <a:srgbClr val="000000"/>
                  </a:solidFill>
                  <a:latin typeface="Arial"/>
                  <a:ea typeface="Arial"/>
                  <a:cs typeface="Arial"/>
                  <a:sym typeface="Arial"/>
                </a:endParaRPr>
              </a:p>
            </p:txBody>
          </p:sp>
          <p:sp>
            <p:nvSpPr>
              <p:cNvPr id="260" name="Google Shape;260;p18"/>
              <p:cNvSpPr/>
              <p:nvPr/>
            </p:nvSpPr>
            <p:spPr>
              <a:xfrm>
                <a:off x="2897964" y="1362891"/>
                <a:ext cx="4782300" cy="4782300"/>
              </a:xfrm>
              <a:custGeom>
                <a:avLst/>
                <a:gdLst/>
                <a:ahLst/>
                <a:cxnLst/>
                <a:rect l="l" t="t" r="r" b="b"/>
                <a:pathLst>
                  <a:path w="120000" h="120000" extrusionOk="0">
                    <a:moveTo>
                      <a:pt x="43219" y="113260"/>
                    </a:moveTo>
                    <a:lnTo>
                      <a:pt x="43219" y="113260"/>
                    </a:lnTo>
                    <a:cubicBezTo>
                      <a:pt x="33974" y="110347"/>
                      <a:pt x="25645" y="105077"/>
                      <a:pt x="19054" y="97969"/>
                    </a:cubicBezTo>
                    <a:lnTo>
                      <a:pt x="15768" y="100495"/>
                    </a:lnTo>
                    <a:lnTo>
                      <a:pt x="18205" y="92135"/>
                    </a:lnTo>
                    <a:lnTo>
                      <a:pt x="27309" y="91622"/>
                    </a:lnTo>
                    <a:lnTo>
                      <a:pt x="24025" y="94147"/>
                    </a:lnTo>
                    <a:lnTo>
                      <a:pt x="24025" y="94147"/>
                    </a:lnTo>
                    <a:cubicBezTo>
                      <a:pt x="29818" y="100250"/>
                      <a:pt x="37069" y="104779"/>
                      <a:pt x="45095" y="107308"/>
                    </a:cubicBezTo>
                    <a:close/>
                  </a:path>
                </a:pathLst>
              </a:custGeom>
              <a:solidFill>
                <a:srgbClr val="D8DFEF"/>
              </a:solidFill>
              <a:ln>
                <a:noFill/>
              </a:ln>
              <a:effectLst>
                <a:outerShdw blurRad="50800" dist="381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61" name="Google Shape;261;p18"/>
              <p:cNvSpPr/>
              <p:nvPr/>
            </p:nvSpPr>
            <p:spPr>
              <a:xfrm>
                <a:off x="2733632" y="3788489"/>
                <a:ext cx="1275214" cy="1275214"/>
              </a:xfrm>
              <a:custGeom>
                <a:avLst/>
                <a:gdLst/>
                <a:ahLst/>
                <a:cxnLst/>
                <a:rect l="l" t="t" r="r" b="b"/>
                <a:pathLst>
                  <a:path w="1275214" h="1275214" extrusionOk="0">
                    <a:moveTo>
                      <a:pt x="0" y="0"/>
                    </a:moveTo>
                    <a:lnTo>
                      <a:pt x="1275214" y="0"/>
                    </a:lnTo>
                    <a:lnTo>
                      <a:pt x="1275214" y="1275214"/>
                    </a:lnTo>
                    <a:lnTo>
                      <a:pt x="0" y="1275214"/>
                    </a:lnTo>
                    <a:lnTo>
                      <a:pt x="0" y="0"/>
                    </a:lnTo>
                    <a:close/>
                  </a:path>
                </a:pathLst>
              </a:custGeom>
              <a:noFill/>
              <a:ln>
                <a:noFill/>
              </a:ln>
            </p:spPr>
            <p:txBody>
              <a:bodyPr spcFirstLastPara="1" wrap="square" lIns="14300" tIns="14300" rIns="14300" bIns="14300" anchor="ctr" anchorCtr="0">
                <a:noAutofit/>
              </a:bodyPr>
              <a:lstStyle/>
              <a:p>
                <a:pPr marL="0" marR="0" lvl="0" indent="0" algn="ctr" rtl="0">
                  <a:lnSpc>
                    <a:spcPct val="90000"/>
                  </a:lnSpc>
                  <a:spcBef>
                    <a:spcPts val="0"/>
                  </a:spcBef>
                  <a:spcAft>
                    <a:spcPts val="0"/>
                  </a:spcAft>
                  <a:buClr>
                    <a:srgbClr val="000000"/>
                  </a:buClr>
                  <a:buSzPts val="1100"/>
                  <a:buFont typeface="Libre Franklin"/>
                  <a:buNone/>
                </a:pPr>
                <a:r>
                  <a:rPr lang="en" sz="1100" b="1" i="0" u="none" strike="noStrike" cap="none">
                    <a:solidFill>
                      <a:srgbClr val="000000"/>
                    </a:solidFill>
                    <a:latin typeface="Libre Franklin"/>
                    <a:ea typeface="Libre Franklin"/>
                    <a:cs typeface="Libre Franklin"/>
                    <a:sym typeface="Libre Franklin"/>
                  </a:rPr>
                  <a:t>Module 2d:</a:t>
                </a:r>
                <a:r>
                  <a:rPr lang="en" sz="1100" b="0" i="0" u="none" strike="noStrike" cap="none">
                    <a:solidFill>
                      <a:srgbClr val="000000"/>
                    </a:solidFill>
                    <a:latin typeface="Libre Franklin"/>
                    <a:ea typeface="Libre Franklin"/>
                    <a:cs typeface="Libre Franklin"/>
                    <a:sym typeface="Libre Franklin"/>
                  </a:rPr>
                  <a:t> Identifying Gaps and Overlaps in the Standards</a:t>
                </a:r>
                <a:endParaRPr sz="1100" b="0" i="0" u="none" strike="noStrike" cap="none" dirty="0">
                  <a:solidFill>
                    <a:srgbClr val="000000"/>
                  </a:solidFill>
                  <a:latin typeface="Arial"/>
                  <a:ea typeface="Arial"/>
                  <a:cs typeface="Arial"/>
                  <a:sym typeface="Arial"/>
                </a:endParaRPr>
              </a:p>
            </p:txBody>
          </p:sp>
          <p:sp>
            <p:nvSpPr>
              <p:cNvPr id="262" name="Google Shape;262;p18"/>
              <p:cNvSpPr/>
              <p:nvPr/>
            </p:nvSpPr>
            <p:spPr>
              <a:xfrm>
                <a:off x="3504406" y="1416293"/>
                <a:ext cx="1275214" cy="1275214"/>
              </a:xfrm>
              <a:custGeom>
                <a:avLst/>
                <a:gdLst/>
                <a:ahLst/>
                <a:cxnLst/>
                <a:rect l="l" t="t" r="r" b="b"/>
                <a:pathLst>
                  <a:path w="1275214" h="1275214" extrusionOk="0">
                    <a:moveTo>
                      <a:pt x="0" y="0"/>
                    </a:moveTo>
                    <a:lnTo>
                      <a:pt x="1275214" y="0"/>
                    </a:lnTo>
                    <a:lnTo>
                      <a:pt x="1275214" y="1275214"/>
                    </a:lnTo>
                    <a:lnTo>
                      <a:pt x="0" y="1275214"/>
                    </a:lnTo>
                    <a:lnTo>
                      <a:pt x="0" y="0"/>
                    </a:lnTo>
                    <a:close/>
                  </a:path>
                </a:pathLst>
              </a:custGeom>
              <a:noFill/>
              <a:ln>
                <a:noFill/>
              </a:ln>
            </p:spPr>
            <p:txBody>
              <a:bodyPr spcFirstLastPara="1" wrap="square" lIns="14300" tIns="14300" rIns="14300" bIns="14300" anchor="ctr" anchorCtr="0">
                <a:noAutofit/>
              </a:bodyPr>
              <a:lstStyle/>
              <a:p>
                <a:pPr marL="0" marR="0" lvl="0" indent="0" algn="ctr" rtl="0">
                  <a:lnSpc>
                    <a:spcPct val="90000"/>
                  </a:lnSpc>
                  <a:spcBef>
                    <a:spcPts val="0"/>
                  </a:spcBef>
                  <a:spcAft>
                    <a:spcPts val="0"/>
                  </a:spcAft>
                  <a:buClr>
                    <a:srgbClr val="000000"/>
                  </a:buClr>
                  <a:buSzPts val="1100"/>
                  <a:buFont typeface="Libre Franklin"/>
                  <a:buNone/>
                </a:pPr>
                <a:r>
                  <a:rPr lang="en" sz="1100" b="1" i="0" u="none" strike="noStrike" cap="none">
                    <a:solidFill>
                      <a:srgbClr val="000000"/>
                    </a:solidFill>
                    <a:latin typeface="Libre Franklin"/>
                    <a:ea typeface="Libre Franklin"/>
                    <a:cs typeface="Libre Franklin"/>
                    <a:sym typeface="Libre Franklin"/>
                  </a:rPr>
                  <a:t>Module 2e:</a:t>
                </a:r>
                <a:r>
                  <a:rPr lang="en" sz="1100" b="0" i="0" u="none" strike="noStrike" cap="none">
                    <a:solidFill>
                      <a:srgbClr val="000000"/>
                    </a:solidFill>
                    <a:latin typeface="Libre Franklin"/>
                    <a:ea typeface="Libre Franklin"/>
                    <a:cs typeface="Libre Franklin"/>
                    <a:sym typeface="Libre Franklin"/>
                  </a:rPr>
                  <a:t> Bridging the Gaps</a:t>
                </a:r>
                <a:endParaRPr sz="1100" b="0" i="0" u="none" strike="noStrike" cap="none" dirty="0">
                  <a:solidFill>
                    <a:srgbClr val="000000"/>
                  </a:solidFill>
                  <a:latin typeface="Arial"/>
                  <a:ea typeface="Arial"/>
                  <a:cs typeface="Arial"/>
                  <a:sym typeface="Arial"/>
                </a:endParaRPr>
              </a:p>
            </p:txBody>
          </p:sp>
          <p:sp>
            <p:nvSpPr>
              <p:cNvPr id="263" name="Google Shape;263;p18"/>
              <p:cNvSpPr/>
              <p:nvPr/>
            </p:nvSpPr>
            <p:spPr>
              <a:xfrm>
                <a:off x="2919623" y="1379291"/>
                <a:ext cx="4782300" cy="4782300"/>
              </a:xfrm>
              <a:custGeom>
                <a:avLst/>
                <a:gdLst/>
                <a:ahLst/>
                <a:cxnLst/>
                <a:rect l="l" t="t" r="r" b="b"/>
                <a:pathLst>
                  <a:path w="120000" h="120000" extrusionOk="0">
                    <a:moveTo>
                      <a:pt x="43958" y="6513"/>
                    </a:moveTo>
                    <a:lnTo>
                      <a:pt x="43958" y="6513"/>
                    </a:lnTo>
                    <a:cubicBezTo>
                      <a:pt x="52748" y="3877"/>
                      <a:pt x="62052" y="3447"/>
                      <a:pt x="71047" y="5263"/>
                    </a:cubicBezTo>
                    <a:lnTo>
                      <a:pt x="72238" y="1293"/>
                    </a:lnTo>
                    <a:lnTo>
                      <a:pt x="75145" y="9502"/>
                    </a:lnTo>
                    <a:lnTo>
                      <a:pt x="68056" y="15237"/>
                    </a:lnTo>
                    <a:lnTo>
                      <a:pt x="69246" y="11269"/>
                    </a:lnTo>
                    <a:lnTo>
                      <a:pt x="69246" y="11269"/>
                    </a:lnTo>
                    <a:cubicBezTo>
                      <a:pt x="61430" y="9786"/>
                      <a:pt x="53371" y="10204"/>
                      <a:pt x="45751" y="12490"/>
                    </a:cubicBezTo>
                    <a:close/>
                  </a:path>
                </a:pathLst>
              </a:custGeom>
              <a:solidFill>
                <a:srgbClr val="D8DFEF"/>
              </a:solidFill>
              <a:ln>
                <a:noFill/>
              </a:ln>
              <a:effectLst>
                <a:outerShdw blurRad="50800" dist="381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64" name="Google Shape;264;p18"/>
              <p:cNvSpPr/>
              <p:nvPr/>
            </p:nvSpPr>
            <p:spPr>
              <a:xfrm>
                <a:off x="5998681" y="1416293"/>
                <a:ext cx="1275214" cy="1275214"/>
              </a:xfrm>
              <a:custGeom>
                <a:avLst/>
                <a:gdLst/>
                <a:ahLst/>
                <a:cxnLst/>
                <a:rect l="l" t="t" r="r" b="b"/>
                <a:pathLst>
                  <a:path w="1275214" h="1275214" extrusionOk="0">
                    <a:moveTo>
                      <a:pt x="0" y="0"/>
                    </a:moveTo>
                    <a:lnTo>
                      <a:pt x="1275214" y="0"/>
                    </a:lnTo>
                    <a:lnTo>
                      <a:pt x="1275214" y="1275214"/>
                    </a:lnTo>
                    <a:lnTo>
                      <a:pt x="0" y="1275214"/>
                    </a:lnTo>
                    <a:lnTo>
                      <a:pt x="0" y="0"/>
                    </a:lnTo>
                    <a:close/>
                  </a:path>
                </a:pathLst>
              </a:custGeom>
              <a:noFill/>
              <a:ln>
                <a:noFill/>
              </a:ln>
            </p:spPr>
            <p:txBody>
              <a:bodyPr spcFirstLastPara="1" wrap="square" lIns="14300" tIns="14300" rIns="14300" bIns="14300" anchor="ctr" anchorCtr="0">
                <a:noAutofit/>
              </a:bodyPr>
              <a:lstStyle/>
              <a:p>
                <a:pPr marL="0" marR="0" lvl="0" indent="0" algn="ctr" rtl="0">
                  <a:lnSpc>
                    <a:spcPct val="90000"/>
                  </a:lnSpc>
                  <a:spcBef>
                    <a:spcPts val="0"/>
                  </a:spcBef>
                  <a:spcAft>
                    <a:spcPts val="0"/>
                  </a:spcAft>
                  <a:buClr>
                    <a:srgbClr val="000000"/>
                  </a:buClr>
                  <a:buSzPts val="1100"/>
                  <a:buFont typeface="Libre Franklin"/>
                  <a:buNone/>
                </a:pPr>
                <a:r>
                  <a:rPr lang="en" sz="1100" b="1" i="0" u="none" strike="noStrike" cap="none">
                    <a:solidFill>
                      <a:srgbClr val="000000"/>
                    </a:solidFill>
                    <a:latin typeface="Libre Franklin"/>
                    <a:ea typeface="Libre Franklin"/>
                    <a:cs typeface="Libre Franklin"/>
                    <a:sym typeface="Libre Franklin"/>
                  </a:rPr>
                  <a:t>Module 2a:</a:t>
                </a:r>
                <a:r>
                  <a:rPr lang="en" sz="1100" b="0" i="0" u="none" strike="noStrike" cap="none">
                    <a:solidFill>
                      <a:srgbClr val="000000"/>
                    </a:solidFill>
                    <a:latin typeface="Libre Franklin"/>
                    <a:ea typeface="Libre Franklin"/>
                    <a:cs typeface="Libre Franklin"/>
                    <a:sym typeface="Libre Franklin"/>
                  </a:rPr>
                  <a:t> Understanding Progressions</a:t>
                </a:r>
                <a:endParaRPr sz="1100" b="0" i="0" u="none" strike="noStrike" cap="none" dirty="0">
                  <a:solidFill>
                    <a:srgbClr val="000000"/>
                  </a:solidFill>
                  <a:latin typeface="Libre Franklin"/>
                  <a:ea typeface="Libre Franklin"/>
                  <a:cs typeface="Libre Franklin"/>
                  <a:sym typeface="Libre Franklin"/>
                </a:endParaRPr>
              </a:p>
            </p:txBody>
          </p:sp>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19"/>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Tool to Unpack Standards</a:t>
            </a:r>
            <a:endParaRPr dirty="0"/>
          </a:p>
        </p:txBody>
      </p:sp>
      <p:sp>
        <p:nvSpPr>
          <p:cNvPr id="270" name="Google Shape;270;p19"/>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12</a:t>
            </a:fld>
            <a:endParaRPr sz="1100" dirty="0">
              <a:solidFill>
                <a:srgbClr val="000000"/>
              </a:solidFill>
              <a:latin typeface="Arial"/>
              <a:ea typeface="Arial"/>
              <a:cs typeface="Arial"/>
              <a:sym typeface="Arial"/>
            </a:endParaRPr>
          </a:p>
        </p:txBody>
      </p:sp>
      <p:sp>
        <p:nvSpPr>
          <p:cNvPr id="2" name="Google Shape;170;p43">
            <a:extLst>
              <a:ext uri="{FF2B5EF4-FFF2-40B4-BE49-F238E27FC236}">
                <a16:creationId xmlns:a16="http://schemas.microsoft.com/office/drawing/2014/main" id="{723DC239-193B-7426-46E2-ED35C60542FF}"/>
              </a:ext>
            </a:extLst>
          </p:cNvPr>
          <p:cNvSpPr txBox="1"/>
          <p:nvPr/>
        </p:nvSpPr>
        <p:spPr>
          <a:xfrm>
            <a:off x="695580" y="788923"/>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1</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3" name="Google Shape;171;p43" descr="Indicates that the first column is the standard. " title="Down arrow">
            <a:extLst>
              <a:ext uri="{FF2B5EF4-FFF2-40B4-BE49-F238E27FC236}">
                <a16:creationId xmlns:a16="http://schemas.microsoft.com/office/drawing/2014/main" id="{2FA9C07B-C12E-A3A3-82B5-315C232F66CB}"/>
              </a:ext>
            </a:extLst>
          </p:cNvPr>
          <p:cNvSpPr/>
          <p:nvPr/>
        </p:nvSpPr>
        <p:spPr>
          <a:xfrm>
            <a:off x="1025164" y="1321803"/>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4" name="Google Shape;172;p43">
            <a:extLst>
              <a:ext uri="{FF2B5EF4-FFF2-40B4-BE49-F238E27FC236}">
                <a16:creationId xmlns:a16="http://schemas.microsoft.com/office/drawing/2014/main" id="{86CCD3FD-2FCF-AF74-D7C6-C9C93EC7F53F}"/>
              </a:ext>
            </a:extLst>
          </p:cNvPr>
          <p:cNvSpPr txBox="1"/>
          <p:nvPr/>
        </p:nvSpPr>
        <p:spPr>
          <a:xfrm>
            <a:off x="3427267" y="688069"/>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2</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5" name="Google Shape;173;p43" descr="Indicates that the second step in this chart is to identify What Knowledge/Concepts/ Vocabulary do students need to know to reach this standard?&#10;" title="Down arrow Step Two">
            <a:extLst>
              <a:ext uri="{FF2B5EF4-FFF2-40B4-BE49-F238E27FC236}">
                <a16:creationId xmlns:a16="http://schemas.microsoft.com/office/drawing/2014/main" id="{E9CCAD26-EF8B-4B22-F9E6-391F8090DF53}"/>
              </a:ext>
            </a:extLst>
          </p:cNvPr>
          <p:cNvSpPr/>
          <p:nvPr/>
        </p:nvSpPr>
        <p:spPr>
          <a:xfrm>
            <a:off x="3747367" y="1057369"/>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6" name="Google Shape;174;p43">
            <a:extLst>
              <a:ext uri="{FF2B5EF4-FFF2-40B4-BE49-F238E27FC236}">
                <a16:creationId xmlns:a16="http://schemas.microsoft.com/office/drawing/2014/main" id="{ECED34B3-E081-EF0E-E585-79FAFEF8A319}"/>
              </a:ext>
            </a:extLst>
          </p:cNvPr>
          <p:cNvSpPr txBox="1"/>
          <p:nvPr/>
        </p:nvSpPr>
        <p:spPr>
          <a:xfrm>
            <a:off x="5022868" y="3887455"/>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3</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7" name="Google Shape;175;p43" descr="Indicates that step 3 is identifying what skills do students need to be able to do to reach this standard. &#10;" title="Upward arrow">
            <a:extLst>
              <a:ext uri="{FF2B5EF4-FFF2-40B4-BE49-F238E27FC236}">
                <a16:creationId xmlns:a16="http://schemas.microsoft.com/office/drawing/2014/main" id="{4C891316-22D2-A778-558D-AA8F865A5B2E}"/>
              </a:ext>
            </a:extLst>
          </p:cNvPr>
          <p:cNvSpPr/>
          <p:nvPr/>
        </p:nvSpPr>
        <p:spPr>
          <a:xfrm rot="10800000">
            <a:off x="5342969" y="3338754"/>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8" name="Google Shape;176;p43">
            <a:extLst>
              <a:ext uri="{FF2B5EF4-FFF2-40B4-BE49-F238E27FC236}">
                <a16:creationId xmlns:a16="http://schemas.microsoft.com/office/drawing/2014/main" id="{7A98D8F7-FCBB-5DF4-D45F-8E336B6BF650}"/>
              </a:ext>
            </a:extLst>
          </p:cNvPr>
          <p:cNvSpPr txBox="1"/>
          <p:nvPr/>
        </p:nvSpPr>
        <p:spPr>
          <a:xfrm>
            <a:off x="7610916" y="652643"/>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4</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9" name="Google Shape;177;p43" descr="Indicates that what level of proficiency do students need to be at in order to reach this standard needs to be identified. &#10;" title="Down arrow 4">
            <a:extLst>
              <a:ext uri="{FF2B5EF4-FFF2-40B4-BE49-F238E27FC236}">
                <a16:creationId xmlns:a16="http://schemas.microsoft.com/office/drawing/2014/main" id="{6E2C21A1-994E-EF80-9F75-8D31861BB8B1}"/>
              </a:ext>
            </a:extLst>
          </p:cNvPr>
          <p:cNvSpPr/>
          <p:nvPr/>
        </p:nvSpPr>
        <p:spPr>
          <a:xfrm>
            <a:off x="7981736" y="1051773"/>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10" name="Google Shape;178;p43">
            <a:extLst>
              <a:ext uri="{FF2B5EF4-FFF2-40B4-BE49-F238E27FC236}">
                <a16:creationId xmlns:a16="http://schemas.microsoft.com/office/drawing/2014/main" id="{56072AA7-861D-2BC1-F9C6-745D99889128}"/>
              </a:ext>
            </a:extLst>
          </p:cNvPr>
          <p:cNvSpPr txBox="1"/>
          <p:nvPr/>
        </p:nvSpPr>
        <p:spPr>
          <a:xfrm>
            <a:off x="2256269" y="1650812"/>
            <a:ext cx="6447601" cy="52318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11" name="Google Shape;179;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8D4E37D0-DE1A-AF81-1372-20AEE4400665}"/>
              </a:ext>
            </a:extLst>
          </p:cNvPr>
          <p:cNvGraphicFramePr/>
          <p:nvPr>
            <p:extLst>
              <p:ext uri="{D42A27DB-BD31-4B8C-83A1-F6EECF244321}">
                <p14:modId xmlns:p14="http://schemas.microsoft.com/office/powerpoint/2010/main" val="2105380702"/>
              </p:ext>
            </p:extLst>
          </p:nvPr>
        </p:nvGraphicFramePr>
        <p:xfrm>
          <a:off x="416840" y="2114748"/>
          <a:ext cx="8268022" cy="1158250"/>
        </p:xfrm>
        <a:graphic>
          <a:graphicData uri="http://schemas.openxmlformats.org/drawingml/2006/table">
            <a:tbl>
              <a:tblPr firstRow="1" firstCol="1">
                <a:noFill/>
              </a:tblPr>
              <a:tblGrid>
                <a:gridCol w="1820751">
                  <a:extLst>
                    <a:ext uri="{9D8B030D-6E8A-4147-A177-3AD203B41FA5}">
                      <a16:colId xmlns:a16="http://schemas.microsoft.com/office/drawing/2014/main" val="20000"/>
                    </a:ext>
                  </a:extLst>
                </a:gridCol>
                <a:gridCol w="2174317">
                  <a:extLst>
                    <a:ext uri="{9D8B030D-6E8A-4147-A177-3AD203B41FA5}">
                      <a16:colId xmlns:a16="http://schemas.microsoft.com/office/drawing/2014/main" val="20001"/>
                    </a:ext>
                  </a:extLst>
                </a:gridCol>
                <a:gridCol w="2138799">
                  <a:extLst>
                    <a:ext uri="{9D8B030D-6E8A-4147-A177-3AD203B41FA5}">
                      <a16:colId xmlns:a16="http://schemas.microsoft.com/office/drawing/2014/main" val="20002"/>
                    </a:ext>
                  </a:extLst>
                </a:gridCol>
                <a:gridCol w="2134155">
                  <a:extLst>
                    <a:ext uri="{9D8B030D-6E8A-4147-A177-3AD203B41FA5}">
                      <a16:colId xmlns:a16="http://schemas.microsoft.com/office/drawing/2014/main" val="20003"/>
                    </a:ext>
                  </a:extLst>
                </a:gridCol>
              </a:tblGrid>
              <a:tr h="930250">
                <a:tc>
                  <a:txBody>
                    <a:bodyPr/>
                    <a:lstStyle/>
                    <a:p>
                      <a:pPr marL="0" marR="0" lvl="0" indent="0" algn="l" rtl="0">
                        <a:lnSpc>
                          <a:spcPct val="100000"/>
                        </a:lnSpc>
                        <a:spcBef>
                          <a:spcPts val="0"/>
                        </a:spcBef>
                        <a:spcAft>
                          <a:spcPts val="0"/>
                        </a:spcAft>
                        <a:buNone/>
                      </a:pPr>
                      <a:endParaRPr sz="1400" u="none" strike="noStrike" cap="none" dirty="0"/>
                    </a:p>
                    <a:p>
                      <a:pPr marL="0" marR="0" lvl="0" indent="0" algn="l" rtl="0">
                        <a:lnSpc>
                          <a:spcPct val="100000"/>
                        </a:lnSpc>
                        <a:spcBef>
                          <a:spcPts val="0"/>
                        </a:spcBef>
                        <a:spcAft>
                          <a:spcPts val="0"/>
                        </a:spcAft>
                        <a:buNone/>
                      </a:pPr>
                      <a:r>
                        <a:rPr lang="en-US" sz="1400" u="none" strike="noStrike" cap="none" dirty="0">
                          <a:solidFill>
                            <a:schemeClr val="bg1"/>
                          </a:solidFill>
                        </a:rPr>
                        <a:t>Standard</a:t>
                      </a:r>
                      <a:endParaRPr dirty="0">
                        <a:solidFill>
                          <a:schemeClr val="bg1"/>
                        </a:solidFill>
                      </a:endParaRPr>
                    </a:p>
                  </a:txBody>
                  <a:tcPr marL="91450" marR="91450" marT="45725" marB="45725">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20"/>
          <p:cNvSpPr txBox="1">
            <a:spLocks noGrp="1"/>
          </p:cNvSpPr>
          <p:nvPr>
            <p:ph type="title"/>
          </p:nvPr>
        </p:nvSpPr>
        <p:spPr>
          <a:xfrm>
            <a:off x="233959" y="91544"/>
            <a:ext cx="8405521" cy="9906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SzPct val="38888"/>
              <a:buNone/>
            </a:pPr>
            <a:r>
              <a:rPr lang="en" sz="4000" dirty="0">
                <a:ea typeface="Arial"/>
                <a:cs typeface="Arial"/>
                <a:sym typeface="Arial"/>
              </a:rPr>
              <a:t>Step 1: List the Standards for Your Grade/Course</a:t>
            </a:r>
            <a:endParaRPr dirty="0"/>
          </a:p>
        </p:txBody>
      </p:sp>
      <p:sp>
        <p:nvSpPr>
          <p:cNvPr id="286" name="Google Shape;286;p20"/>
          <p:cNvSpPr txBox="1">
            <a:spLocks noGrp="1"/>
          </p:cNvSpPr>
          <p:nvPr>
            <p:ph type="body" idx="1"/>
          </p:nvPr>
        </p:nvSpPr>
        <p:spPr>
          <a:xfrm>
            <a:off x="233959" y="1082144"/>
            <a:ext cx="7886447" cy="36762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chemeClr val="dk1"/>
              </a:buClr>
              <a:buSzPts val="1100"/>
              <a:buFont typeface="Arial"/>
              <a:buNone/>
            </a:pPr>
            <a:r>
              <a:rPr lang="en" sz="2400" dirty="0">
                <a:ea typeface="Arial"/>
                <a:cs typeface="Arial"/>
                <a:sym typeface="Arial"/>
              </a:rPr>
              <a:t>Cut and paste the standards, including the inquiry practices, into the furthest left column of the spreadsheet</a:t>
            </a:r>
            <a:endParaRPr sz="2400" dirty="0">
              <a:ea typeface="Arial"/>
              <a:cs typeface="Arial"/>
              <a:sym typeface="Arial"/>
            </a:endParaRPr>
          </a:p>
          <a:p>
            <a:pPr marL="0" lvl="0" indent="0" algn="l" rtl="0">
              <a:lnSpc>
                <a:spcPct val="90000"/>
              </a:lnSpc>
              <a:spcBef>
                <a:spcPts val="800"/>
              </a:spcBef>
              <a:spcAft>
                <a:spcPts val="0"/>
              </a:spcAft>
              <a:buSzPts val="1400"/>
              <a:buNone/>
            </a:pPr>
            <a:endParaRPr dirty="0"/>
          </a:p>
        </p:txBody>
      </p:sp>
      <p:graphicFrame>
        <p:nvGraphicFramePr>
          <p:cNvPr id="4" name="Google Shape;558;p74"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a:extLst>
              <a:ext uri="{FF2B5EF4-FFF2-40B4-BE49-F238E27FC236}">
                <a16:creationId xmlns:a16="http://schemas.microsoft.com/office/drawing/2014/main" id="{67B6E182-6A9F-481F-5B04-19C95904D975}"/>
              </a:ext>
            </a:extLst>
          </p:cNvPr>
          <p:cNvGraphicFramePr/>
          <p:nvPr>
            <p:extLst>
              <p:ext uri="{D42A27DB-BD31-4B8C-83A1-F6EECF244321}">
                <p14:modId xmlns:p14="http://schemas.microsoft.com/office/powerpoint/2010/main" val="2898690950"/>
              </p:ext>
            </p:extLst>
          </p:nvPr>
        </p:nvGraphicFramePr>
        <p:xfrm>
          <a:off x="701957" y="2831663"/>
          <a:ext cx="8208084" cy="2103140"/>
        </p:xfrm>
        <a:graphic>
          <a:graphicData uri="http://schemas.openxmlformats.org/drawingml/2006/table">
            <a:tbl>
              <a:tblPr firstRow="1">
                <a:noFill/>
              </a:tblPr>
              <a:tblGrid>
                <a:gridCol w="1907874">
                  <a:extLst>
                    <a:ext uri="{9D8B030D-6E8A-4147-A177-3AD203B41FA5}">
                      <a16:colId xmlns:a16="http://schemas.microsoft.com/office/drawing/2014/main" val="20000"/>
                    </a:ext>
                  </a:extLst>
                </a:gridCol>
                <a:gridCol w="2058232">
                  <a:extLst>
                    <a:ext uri="{9D8B030D-6E8A-4147-A177-3AD203B41FA5}">
                      <a16:colId xmlns:a16="http://schemas.microsoft.com/office/drawing/2014/main" val="20001"/>
                    </a:ext>
                  </a:extLst>
                </a:gridCol>
                <a:gridCol w="2123294">
                  <a:extLst>
                    <a:ext uri="{9D8B030D-6E8A-4147-A177-3AD203B41FA5}">
                      <a16:colId xmlns:a16="http://schemas.microsoft.com/office/drawing/2014/main" val="20002"/>
                    </a:ext>
                  </a:extLst>
                </a:gridCol>
                <a:gridCol w="2118684">
                  <a:extLst>
                    <a:ext uri="{9D8B030D-6E8A-4147-A177-3AD203B41FA5}">
                      <a16:colId xmlns:a16="http://schemas.microsoft.com/office/drawing/2014/main" val="20003"/>
                    </a:ext>
                  </a:extLst>
                </a:gridCol>
              </a:tblGrid>
              <a:tr h="814444">
                <a:tc>
                  <a:txBody>
                    <a:bodyPr/>
                    <a:lstStyle/>
                    <a:p>
                      <a:r>
                        <a:rPr lang="en-US" dirty="0">
                          <a:solidFill>
                            <a:schemeClr val="bg1"/>
                          </a:solidFill>
                        </a:rPr>
                        <a:t>Standard</a:t>
                      </a:r>
                    </a:p>
                  </a:txBody>
                  <a:tcPr>
                    <a:solidFill>
                      <a:srgbClr val="44546A"/>
                    </a:solidFill>
                  </a:tcPr>
                </a:tc>
                <a:tc>
                  <a:txBody>
                    <a:bodyPr/>
                    <a:lstStyle/>
                    <a:p>
                      <a:pPr marL="0" marR="0" lvl="0" indent="0" algn="l" rtl="0">
                        <a:spcBef>
                          <a:spcPts val="0"/>
                        </a:spcBef>
                        <a:spcAft>
                          <a:spcPts val="0"/>
                        </a:spcAft>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r h="516160">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400" u="none" strike="noStrike" cap="none" dirty="0">
                          <a:solidFill>
                            <a:srgbClr val="3F3F3F"/>
                          </a:solidFill>
                        </a:rPr>
                        <a:t>1.C.RR.1 Identify the rights and responsibilities of citizens.</a:t>
                      </a:r>
                      <a:endParaRPr sz="1600" u="none" strike="noStrike" cap="none" dirty="0">
                        <a:solidFill>
                          <a:srgbClr val="3F3F3F"/>
                        </a:solidFill>
                        <a:latin typeface="Trebuchet MS"/>
                        <a:ea typeface="Trebuchet MS"/>
                        <a:cs typeface="Trebuchet MS"/>
                        <a:sym typeface="Trebuchet MS"/>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sp>
        <p:nvSpPr>
          <p:cNvPr id="5" name="Google Shape;178;p43">
            <a:extLst>
              <a:ext uri="{FF2B5EF4-FFF2-40B4-BE49-F238E27FC236}">
                <a16:creationId xmlns:a16="http://schemas.microsoft.com/office/drawing/2014/main" id="{A953ACB5-803F-3127-55C5-9AEFC359CE8C}"/>
              </a:ext>
            </a:extLst>
          </p:cNvPr>
          <p:cNvSpPr txBox="1"/>
          <p:nvPr/>
        </p:nvSpPr>
        <p:spPr>
          <a:xfrm>
            <a:off x="2624866" y="2293330"/>
            <a:ext cx="6285175" cy="52318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21"/>
          <p:cNvSpPr txBox="1">
            <a:spLocks noGrp="1"/>
          </p:cNvSpPr>
          <p:nvPr>
            <p:ph type="title"/>
          </p:nvPr>
        </p:nvSpPr>
        <p:spPr>
          <a:xfrm>
            <a:off x="0" y="0"/>
            <a:ext cx="8493600" cy="990600"/>
          </a:xfrm>
          <a:prstGeom prst="rect">
            <a:avLst/>
          </a:prstGeom>
          <a:noFill/>
          <a:ln>
            <a:noFill/>
          </a:ln>
        </p:spPr>
        <p:txBody>
          <a:bodyPr spcFirstLastPara="1" wrap="square" lIns="68575" tIns="34275" rIns="68575" bIns="34275" anchor="t" anchorCtr="0">
            <a:noAutofit/>
          </a:bodyPr>
          <a:lstStyle/>
          <a:p>
            <a:pPr marL="0" lvl="0" indent="0" algn="l" rtl="0">
              <a:lnSpc>
                <a:spcPct val="90000"/>
              </a:lnSpc>
              <a:spcBef>
                <a:spcPts val="0"/>
              </a:spcBef>
              <a:spcAft>
                <a:spcPts val="0"/>
              </a:spcAft>
              <a:buSzPts val="990"/>
              <a:buNone/>
            </a:pPr>
            <a:r>
              <a:rPr lang="en" sz="3659" dirty="0">
                <a:ea typeface="Arial"/>
                <a:cs typeface="Arial"/>
                <a:sym typeface="Arial"/>
              </a:rPr>
              <a:t>Step 2: What Knowledge, Concepts, Vocabulary Will They Need to Master?</a:t>
            </a:r>
            <a:endParaRPr sz="2670" dirty="0"/>
          </a:p>
        </p:txBody>
      </p:sp>
      <p:sp>
        <p:nvSpPr>
          <p:cNvPr id="293" name="Google Shape;293;p21"/>
          <p:cNvSpPr txBox="1">
            <a:spLocks noGrp="1"/>
          </p:cNvSpPr>
          <p:nvPr>
            <p:ph type="body" idx="1"/>
          </p:nvPr>
        </p:nvSpPr>
        <p:spPr>
          <a:xfrm>
            <a:off x="121950" y="990600"/>
            <a:ext cx="8249700" cy="3676200"/>
          </a:xfrm>
          <a:prstGeom prst="rect">
            <a:avLst/>
          </a:prstGeom>
          <a:noFill/>
          <a:ln>
            <a:noFill/>
          </a:ln>
        </p:spPr>
        <p:txBody>
          <a:bodyPr spcFirstLastPara="1" wrap="square" lIns="68575" tIns="34275" rIns="68575" bIns="34275" anchor="t" anchorCtr="0">
            <a:normAutofit/>
          </a:bodyPr>
          <a:lstStyle/>
          <a:p>
            <a:pPr marL="342900" indent="-342900">
              <a:spcBef>
                <a:spcPts val="0"/>
              </a:spcBef>
              <a:buClr>
                <a:schemeClr val="dk1"/>
              </a:buClr>
              <a:buSzPts val="1100"/>
            </a:pPr>
            <a:r>
              <a:rPr lang="en" dirty="0">
                <a:ea typeface="Arial"/>
                <a:cs typeface="Arial"/>
                <a:sym typeface="Arial"/>
              </a:rPr>
              <a:t>Closely look at each standard and identify the knowledge/Concepts/Vocabulary</a:t>
            </a:r>
            <a:endParaRPr dirty="0">
              <a:ea typeface="Arial"/>
              <a:cs typeface="Arial"/>
              <a:sym typeface="Arial"/>
            </a:endParaRPr>
          </a:p>
          <a:p>
            <a:pPr marL="342900" indent="-342900">
              <a:spcBef>
                <a:spcPts val="700"/>
              </a:spcBef>
              <a:buClr>
                <a:schemeClr val="dk1"/>
              </a:buClr>
              <a:buSzPts val="1100"/>
            </a:pPr>
            <a:r>
              <a:rPr lang="en" dirty="0">
                <a:ea typeface="Arial"/>
                <a:cs typeface="Arial"/>
                <a:sym typeface="Arial"/>
              </a:rPr>
              <a:t>The </a:t>
            </a:r>
            <a:r>
              <a:rPr lang="en" i="1" dirty="0">
                <a:ea typeface="Arial"/>
                <a:cs typeface="Arial"/>
                <a:sym typeface="Arial"/>
              </a:rPr>
              <a:t>“what”</a:t>
            </a:r>
            <a:r>
              <a:rPr lang="en" dirty="0">
                <a:ea typeface="Arial"/>
                <a:cs typeface="Arial"/>
                <a:sym typeface="Arial"/>
              </a:rPr>
              <a:t> that students should learn</a:t>
            </a:r>
            <a:endParaRPr dirty="0">
              <a:ea typeface="Arial"/>
              <a:cs typeface="Arial"/>
              <a:sym typeface="Arial"/>
            </a:endParaRPr>
          </a:p>
          <a:p>
            <a:pPr marL="0" lvl="0" indent="0" algn="l" rtl="0">
              <a:lnSpc>
                <a:spcPct val="90000"/>
              </a:lnSpc>
              <a:spcBef>
                <a:spcPts val="800"/>
              </a:spcBef>
              <a:spcAft>
                <a:spcPts val="0"/>
              </a:spcAft>
              <a:buSzPts val="1400"/>
              <a:buNone/>
            </a:pPr>
            <a:endParaRPr dirty="0"/>
          </a:p>
        </p:txBody>
      </p:sp>
      <p:graphicFrame>
        <p:nvGraphicFramePr>
          <p:cNvPr id="3" name="Google Shape;566;p75"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two is the focus and the following what Knowledge/Concepts/ Vocabulary do students need to know to reach this standard has been added. &#10;&#10;The following information has been added to column two: &#10;Rights and responsibilities of citizens&#10;&#10;&#10;" title="Unpacking the Standard table">
            <a:extLst>
              <a:ext uri="{FF2B5EF4-FFF2-40B4-BE49-F238E27FC236}">
                <a16:creationId xmlns:a16="http://schemas.microsoft.com/office/drawing/2014/main" id="{AA1A026E-823D-EFCD-A89E-8825985D8E73}"/>
              </a:ext>
            </a:extLst>
          </p:cNvPr>
          <p:cNvGraphicFramePr/>
          <p:nvPr>
            <p:extLst>
              <p:ext uri="{D42A27DB-BD31-4B8C-83A1-F6EECF244321}">
                <p14:modId xmlns:p14="http://schemas.microsoft.com/office/powerpoint/2010/main" val="3152547637"/>
              </p:ext>
            </p:extLst>
          </p:nvPr>
        </p:nvGraphicFramePr>
        <p:xfrm>
          <a:off x="688489" y="2571750"/>
          <a:ext cx="8165054" cy="2360090"/>
        </p:xfrm>
        <a:graphic>
          <a:graphicData uri="http://schemas.openxmlformats.org/drawingml/2006/table">
            <a:tbl>
              <a:tblPr firstRow="1">
                <a:noFill/>
              </a:tblPr>
              <a:tblGrid>
                <a:gridCol w="1897872">
                  <a:extLst>
                    <a:ext uri="{9D8B030D-6E8A-4147-A177-3AD203B41FA5}">
                      <a16:colId xmlns:a16="http://schemas.microsoft.com/office/drawing/2014/main" val="20000"/>
                    </a:ext>
                  </a:extLst>
                </a:gridCol>
                <a:gridCol w="2047442">
                  <a:extLst>
                    <a:ext uri="{9D8B030D-6E8A-4147-A177-3AD203B41FA5}">
                      <a16:colId xmlns:a16="http://schemas.microsoft.com/office/drawing/2014/main" val="20001"/>
                    </a:ext>
                  </a:extLst>
                </a:gridCol>
                <a:gridCol w="2112163">
                  <a:extLst>
                    <a:ext uri="{9D8B030D-6E8A-4147-A177-3AD203B41FA5}">
                      <a16:colId xmlns:a16="http://schemas.microsoft.com/office/drawing/2014/main" val="20002"/>
                    </a:ext>
                  </a:extLst>
                </a:gridCol>
                <a:gridCol w="2107577">
                  <a:extLst>
                    <a:ext uri="{9D8B030D-6E8A-4147-A177-3AD203B41FA5}">
                      <a16:colId xmlns:a16="http://schemas.microsoft.com/office/drawing/2014/main" val="20003"/>
                    </a:ext>
                  </a:extLst>
                </a:gridCol>
              </a:tblGrid>
              <a:tr h="1299759">
                <a:tc>
                  <a:txBody>
                    <a:bodyPr/>
                    <a:lstStyle/>
                    <a:p>
                      <a:r>
                        <a:rPr lang="en-US" dirty="0">
                          <a:solidFill>
                            <a:schemeClr val="bg1"/>
                          </a:solidFill>
                        </a:rPr>
                        <a:t>Standard</a:t>
                      </a:r>
                    </a:p>
                  </a:txBody>
                  <a:tcPr>
                    <a:solidFill>
                      <a:srgbClr val="44546A"/>
                    </a:solidFill>
                  </a:tcPr>
                </a:tc>
                <a:tc>
                  <a:txBody>
                    <a:bodyPr/>
                    <a:lstStyle/>
                    <a:p>
                      <a:pPr marL="0" marR="0" lvl="0" indent="0" algn="l" rtl="0">
                        <a:spcBef>
                          <a:spcPts val="0"/>
                        </a:spcBef>
                        <a:spcAft>
                          <a:spcPts val="0"/>
                        </a:spcAft>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r h="1060331">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400" u="none" strike="noStrike" cap="none" dirty="0">
                          <a:solidFill>
                            <a:srgbClr val="3F3F3F"/>
                          </a:solidFill>
                          <a:latin typeface="Libre Franklin Medium"/>
                          <a:ea typeface="Libre Franklin Medium"/>
                          <a:cs typeface="Libre Franklin Medium"/>
                          <a:sym typeface="Libre Franklin Medium"/>
                        </a:rPr>
                        <a:t>1.C.RR.1 Identify the rights and responsibilities of citizens.</a:t>
                      </a:r>
                      <a:endParaRPr sz="1600" u="none" strike="noStrike" cap="none" dirty="0">
                        <a:solidFill>
                          <a:srgbClr val="3F3F3F"/>
                        </a:solidFill>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400" b="0" i="0" u="none" strike="noStrike" cap="none" dirty="0">
                          <a:solidFill>
                            <a:srgbClr val="3F3F3F"/>
                          </a:solidFill>
                          <a:latin typeface="Libre Franklin Medium"/>
                          <a:ea typeface="Libre Franklin Medium"/>
                          <a:cs typeface="Libre Franklin Medium"/>
                          <a:sym typeface="Libre Franklin Medium"/>
                        </a:rPr>
                        <a:t>Rights and responsibilities of citizens of Kentucky</a:t>
                      </a:r>
                      <a:endParaRPr dirty="0"/>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sp>
        <p:nvSpPr>
          <p:cNvPr id="4" name="Google Shape;178;p43">
            <a:extLst>
              <a:ext uri="{FF2B5EF4-FFF2-40B4-BE49-F238E27FC236}">
                <a16:creationId xmlns:a16="http://schemas.microsoft.com/office/drawing/2014/main" id="{CB17C5D8-28BA-32FF-07B1-427C90F3D20C}"/>
              </a:ext>
            </a:extLst>
          </p:cNvPr>
          <p:cNvSpPr txBox="1"/>
          <p:nvPr/>
        </p:nvSpPr>
        <p:spPr>
          <a:xfrm>
            <a:off x="2574450" y="2045120"/>
            <a:ext cx="6279094" cy="52318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22"/>
          <p:cNvSpPr txBox="1">
            <a:spLocks noGrp="1"/>
          </p:cNvSpPr>
          <p:nvPr>
            <p:ph type="title"/>
          </p:nvPr>
        </p:nvSpPr>
        <p:spPr>
          <a:xfrm>
            <a:off x="416854" y="192775"/>
            <a:ext cx="8631600" cy="990600"/>
          </a:xfrm>
          <a:prstGeom prst="rect">
            <a:avLst/>
          </a:prstGeom>
          <a:noFill/>
          <a:ln>
            <a:noFill/>
          </a:ln>
        </p:spPr>
        <p:txBody>
          <a:bodyPr spcFirstLastPara="1" wrap="square" lIns="68575" tIns="34275" rIns="68575" bIns="34275" anchor="t" anchorCtr="0">
            <a:noAutofit/>
          </a:bodyPr>
          <a:lstStyle/>
          <a:p>
            <a:pPr marL="0" lvl="0" indent="0" algn="l" rtl="0">
              <a:lnSpc>
                <a:spcPct val="90000"/>
              </a:lnSpc>
              <a:spcBef>
                <a:spcPts val="0"/>
              </a:spcBef>
              <a:spcAft>
                <a:spcPts val="0"/>
              </a:spcAft>
              <a:buSzPts val="990"/>
              <a:buNone/>
            </a:pPr>
            <a:r>
              <a:rPr lang="en" sz="3559" dirty="0">
                <a:ea typeface="Arial"/>
                <a:cs typeface="Arial"/>
                <a:sym typeface="Arial"/>
              </a:rPr>
              <a:t>Step 2: What Knowledge, Concepts, Vocabulary Will They Need to Master? (2) </a:t>
            </a:r>
            <a:endParaRPr sz="2570" dirty="0"/>
          </a:p>
        </p:txBody>
      </p:sp>
      <p:sp>
        <p:nvSpPr>
          <p:cNvPr id="300" name="Google Shape;300;p22"/>
          <p:cNvSpPr txBox="1">
            <a:spLocks noGrp="1"/>
          </p:cNvSpPr>
          <p:nvPr>
            <p:ph type="body" idx="1"/>
          </p:nvPr>
        </p:nvSpPr>
        <p:spPr>
          <a:xfrm>
            <a:off x="416850" y="1646250"/>
            <a:ext cx="8376900" cy="3360000"/>
          </a:xfrm>
          <a:prstGeom prst="rect">
            <a:avLst/>
          </a:prstGeom>
          <a:noFill/>
          <a:ln>
            <a:noFill/>
          </a:ln>
        </p:spPr>
        <p:txBody>
          <a:bodyPr spcFirstLastPara="1" wrap="square" lIns="68575" tIns="34275" rIns="68575" bIns="34275" anchor="t" anchorCtr="0">
            <a:normAutofit/>
          </a:bodyPr>
          <a:lstStyle/>
          <a:p>
            <a:pPr marL="457200" lvl="0" indent="-317500" algn="l" rtl="0">
              <a:lnSpc>
                <a:spcPct val="100000"/>
              </a:lnSpc>
              <a:spcBef>
                <a:spcPts val="0"/>
              </a:spcBef>
              <a:spcAft>
                <a:spcPts val="1800"/>
              </a:spcAft>
              <a:buClr>
                <a:srgbClr val="262626"/>
              </a:buClr>
              <a:buSzPts val="1400"/>
              <a:buFont typeface="Arial"/>
              <a:buChar char="•"/>
            </a:pPr>
            <a:r>
              <a:rPr lang="en" sz="1600" dirty="0">
                <a:solidFill>
                  <a:srgbClr val="262626"/>
                </a:solidFill>
                <a:ea typeface="Arial"/>
                <a:cs typeface="Arial"/>
                <a:sym typeface="Arial"/>
              </a:rPr>
              <a:t>Teachers can use the disciplinary clarifications to determine the Knowledge/Concepts/Vocabulary.</a:t>
            </a:r>
            <a:endParaRPr lang="en-US" sz="1600" dirty="0">
              <a:solidFill>
                <a:srgbClr val="262626"/>
              </a:solidFill>
              <a:ea typeface="Arial"/>
              <a:cs typeface="Arial"/>
              <a:sym typeface="Arial"/>
            </a:endParaRPr>
          </a:p>
          <a:p>
            <a:pPr marL="457200" lvl="0" indent="-317500" algn="l" rtl="0">
              <a:lnSpc>
                <a:spcPct val="100000"/>
              </a:lnSpc>
              <a:spcBef>
                <a:spcPts val="0"/>
              </a:spcBef>
              <a:spcAft>
                <a:spcPts val="1800"/>
              </a:spcAft>
              <a:buClr>
                <a:srgbClr val="262626"/>
              </a:buClr>
              <a:buSzPts val="1400"/>
              <a:buFont typeface="Arial"/>
              <a:buChar char="•"/>
            </a:pPr>
            <a:r>
              <a:rPr lang="en" sz="1600" dirty="0">
                <a:solidFill>
                  <a:srgbClr val="262626"/>
                </a:solidFill>
                <a:ea typeface="Arial"/>
                <a:cs typeface="Arial"/>
                <a:sym typeface="Arial"/>
              </a:rPr>
              <a:t>To find your grade-level disciplinary clarifications, please refer to the Table of Contents found on page 2 of the </a:t>
            </a:r>
            <a:r>
              <a:rPr lang="en" sz="1600" i="1" dirty="0">
                <a:solidFill>
                  <a:srgbClr val="262626"/>
                </a:solidFill>
                <a:ea typeface="Arial"/>
                <a:cs typeface="Arial"/>
                <a:sym typeface="Arial"/>
              </a:rPr>
              <a:t>KAS for Social Studies.</a:t>
            </a:r>
            <a:endParaRPr sz="1600" i="1" dirty="0">
              <a:solidFill>
                <a:srgbClr val="262626"/>
              </a:solidFill>
              <a:ea typeface="Arial"/>
              <a:cs typeface="Arial"/>
              <a:sym typeface="Arial"/>
            </a:endParaRPr>
          </a:p>
          <a:p>
            <a:pPr marL="0" lvl="0" indent="0" algn="l" rtl="0">
              <a:lnSpc>
                <a:spcPct val="115000"/>
              </a:lnSpc>
              <a:spcBef>
                <a:spcPts val="1000"/>
              </a:spcBef>
              <a:spcAft>
                <a:spcPts val="0"/>
              </a:spcAft>
              <a:buClr>
                <a:schemeClr val="dk1"/>
              </a:buClr>
              <a:buSzPts val="1100"/>
              <a:buFont typeface="Arial"/>
              <a:buNone/>
            </a:pPr>
            <a:endParaRPr sz="1400" dirty="0">
              <a:solidFill>
                <a:srgbClr val="3F3F3F"/>
              </a:solidFill>
              <a:latin typeface="Arial"/>
              <a:ea typeface="Arial"/>
              <a:cs typeface="Arial"/>
              <a:sym typeface="Arial"/>
            </a:endParaRPr>
          </a:p>
          <a:p>
            <a:pPr marL="0" lvl="0" indent="0" algn="l" rtl="0">
              <a:lnSpc>
                <a:spcPct val="90000"/>
              </a:lnSpc>
              <a:spcBef>
                <a:spcPts val="800"/>
              </a:spcBef>
              <a:spcAft>
                <a:spcPts val="0"/>
              </a:spcAft>
              <a:buSzPts val="1400"/>
              <a:buNone/>
            </a:pPr>
            <a:endParaRPr dirty="0"/>
          </a:p>
        </p:txBody>
      </p:sp>
      <p:pic>
        <p:nvPicPr>
          <p:cNvPr id="2" name="Google Shape;574;p76" descr="An image of the disciplinary clarifications for standard 1.C.RR.1 Identify the rights and responsibilities of citizens has been added. The disciplinary clarification states rights and responsibilities may include, but are not limited to, the right to an education, the right to vote, freedom of speech and the responsibility to pay taxes and serve on a jury. " title="Disciplinary Clarifications image">
            <a:extLst>
              <a:ext uri="{FF2B5EF4-FFF2-40B4-BE49-F238E27FC236}">
                <a16:creationId xmlns:a16="http://schemas.microsoft.com/office/drawing/2014/main" id="{9700AC28-2DAD-B6D3-D4BF-B0F2E93AD768}"/>
              </a:ext>
            </a:extLst>
          </p:cNvPr>
          <p:cNvPicPr preferRelativeResize="0"/>
          <p:nvPr/>
        </p:nvPicPr>
        <p:blipFill rotWithShape="1">
          <a:blip r:embed="rId3">
            <a:alphaModFix/>
          </a:blip>
          <a:srcRect/>
          <a:stretch/>
        </p:blipFill>
        <p:spPr>
          <a:xfrm>
            <a:off x="416850" y="3092336"/>
            <a:ext cx="8631600" cy="7911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3"/>
          <p:cNvSpPr txBox="1">
            <a:spLocks noGrp="1"/>
          </p:cNvSpPr>
          <p:nvPr>
            <p:ph type="title"/>
          </p:nvPr>
        </p:nvSpPr>
        <p:spPr>
          <a:xfrm>
            <a:off x="416839" y="192769"/>
            <a:ext cx="8522765" cy="9906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SzPct val="35353"/>
              <a:buNone/>
            </a:pPr>
            <a:r>
              <a:rPr lang="en" sz="4400" dirty="0">
                <a:ea typeface="Arial"/>
                <a:cs typeface="Arial"/>
                <a:sym typeface="Arial"/>
              </a:rPr>
              <a:t>Step 2: What Knowledge, Concepts, Vocabulary Will They Need to Master? (2)</a:t>
            </a:r>
            <a:endParaRPr dirty="0"/>
          </a:p>
        </p:txBody>
      </p:sp>
      <p:graphicFrame>
        <p:nvGraphicFramePr>
          <p:cNvPr id="2" name="Google Shape;582;p77"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two is the focus and the following what Knowledge/Concepts/ Vocabulary do students need to know to reach this standard has been added. &#10;&#10;The following information has been added to column two: &#10;the right to an education, to vote, freedom of speech, responsibility to vote, and serve on a jury&#10;&#10;&#10;" title="Unpacking the Standard table">
            <a:extLst>
              <a:ext uri="{FF2B5EF4-FFF2-40B4-BE49-F238E27FC236}">
                <a16:creationId xmlns:a16="http://schemas.microsoft.com/office/drawing/2014/main" id="{EA541782-D361-5C84-0E24-3DA4C9EE9AA9}"/>
              </a:ext>
            </a:extLst>
          </p:cNvPr>
          <p:cNvGraphicFramePr/>
          <p:nvPr>
            <p:extLst>
              <p:ext uri="{D42A27DB-BD31-4B8C-83A1-F6EECF244321}">
                <p14:modId xmlns:p14="http://schemas.microsoft.com/office/powerpoint/2010/main" val="3935759984"/>
              </p:ext>
            </p:extLst>
          </p:nvPr>
        </p:nvGraphicFramePr>
        <p:xfrm>
          <a:off x="753221" y="1818990"/>
          <a:ext cx="8186383" cy="3169940"/>
        </p:xfrm>
        <a:graphic>
          <a:graphicData uri="http://schemas.openxmlformats.org/drawingml/2006/table">
            <a:tbl>
              <a:tblPr firstRow="1">
                <a:noFill/>
              </a:tblPr>
              <a:tblGrid>
                <a:gridCol w="1902830">
                  <a:extLst>
                    <a:ext uri="{9D8B030D-6E8A-4147-A177-3AD203B41FA5}">
                      <a16:colId xmlns:a16="http://schemas.microsoft.com/office/drawing/2014/main" val="20000"/>
                    </a:ext>
                  </a:extLst>
                </a:gridCol>
                <a:gridCol w="2052790">
                  <a:extLst>
                    <a:ext uri="{9D8B030D-6E8A-4147-A177-3AD203B41FA5}">
                      <a16:colId xmlns:a16="http://schemas.microsoft.com/office/drawing/2014/main" val="20001"/>
                    </a:ext>
                  </a:extLst>
                </a:gridCol>
                <a:gridCol w="2117680">
                  <a:extLst>
                    <a:ext uri="{9D8B030D-6E8A-4147-A177-3AD203B41FA5}">
                      <a16:colId xmlns:a16="http://schemas.microsoft.com/office/drawing/2014/main" val="20002"/>
                    </a:ext>
                  </a:extLst>
                </a:gridCol>
                <a:gridCol w="2113083">
                  <a:extLst>
                    <a:ext uri="{9D8B030D-6E8A-4147-A177-3AD203B41FA5}">
                      <a16:colId xmlns:a16="http://schemas.microsoft.com/office/drawing/2014/main" val="20003"/>
                    </a:ext>
                  </a:extLst>
                </a:gridCol>
              </a:tblGrid>
              <a:tr h="1003003">
                <a:tc>
                  <a:txBody>
                    <a:bodyPr/>
                    <a:lstStyle/>
                    <a:p>
                      <a:r>
                        <a:rPr lang="en-US" dirty="0">
                          <a:solidFill>
                            <a:schemeClr val="bg1"/>
                          </a:solidFill>
                        </a:rPr>
                        <a:t>Standard</a:t>
                      </a:r>
                    </a:p>
                  </a:txBody>
                  <a:tcPr>
                    <a:solidFill>
                      <a:srgbClr val="44546A"/>
                    </a:solidFill>
                  </a:tcPr>
                </a:tc>
                <a:tc>
                  <a:txBody>
                    <a:bodyPr/>
                    <a:lstStyle/>
                    <a:p>
                      <a:pPr marL="0" marR="0" lvl="0" indent="0" algn="l" rtl="0">
                        <a:spcBef>
                          <a:spcPts val="0"/>
                        </a:spcBef>
                        <a:spcAft>
                          <a:spcPts val="0"/>
                        </a:spcAft>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r h="1372527">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400" u="none" strike="noStrike" cap="none" dirty="0">
                          <a:latin typeface="Libre Franklin Medium"/>
                          <a:ea typeface="Libre Franklin Medium"/>
                          <a:cs typeface="Libre Franklin Medium"/>
                          <a:sym typeface="Libre Franklin Medium"/>
                        </a:rPr>
                        <a:t>1.C.RR.1 Identify the rights and responsibilities of citizens.</a:t>
                      </a:r>
                      <a:endParaRPr sz="1600" u="none" strike="noStrike" cap="none" dirty="0">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400" b="0" i="0" u="none" strike="noStrike" cap="none" dirty="0">
                          <a:latin typeface="Libre Franklin Medium"/>
                          <a:ea typeface="Libre Franklin Medium"/>
                          <a:cs typeface="Libre Franklin Medium"/>
                          <a:sym typeface="Libre Franklin Medium"/>
                        </a:rPr>
                        <a:t>Rights and responsibilities of citizens</a:t>
                      </a:r>
                      <a:endParaRPr dirty="0"/>
                    </a:p>
                    <a:p>
                      <a:pPr marL="0" marR="0" lvl="0" indent="0" algn="l" rtl="0">
                        <a:spcBef>
                          <a:spcPts val="0"/>
                        </a:spcBef>
                        <a:spcAft>
                          <a:spcPts val="0"/>
                        </a:spcAft>
                        <a:buNone/>
                      </a:pPr>
                      <a:r>
                        <a:rPr lang="en-US" sz="1400" u="none" strike="noStrike" cap="none" dirty="0">
                          <a:solidFill>
                            <a:srgbClr val="FF0000"/>
                          </a:solidFill>
                        </a:rPr>
                        <a:t>the right to an education</a:t>
                      </a:r>
                      <a:endParaRPr dirty="0"/>
                    </a:p>
                    <a:p>
                      <a:pPr marL="0" marR="0" lvl="0" indent="0" algn="l" rtl="0">
                        <a:spcBef>
                          <a:spcPts val="0"/>
                        </a:spcBef>
                        <a:spcAft>
                          <a:spcPts val="0"/>
                        </a:spcAft>
                        <a:buNone/>
                      </a:pPr>
                      <a:r>
                        <a:rPr lang="en-US" sz="1400" u="none" strike="noStrike" cap="none" dirty="0">
                          <a:solidFill>
                            <a:srgbClr val="FF0000"/>
                          </a:solidFill>
                        </a:rPr>
                        <a:t>the right to vote</a:t>
                      </a:r>
                      <a:endParaRPr dirty="0"/>
                    </a:p>
                    <a:p>
                      <a:pPr marL="0" marR="0" lvl="0" indent="0" algn="l" rtl="0">
                        <a:spcBef>
                          <a:spcPts val="0"/>
                        </a:spcBef>
                        <a:spcAft>
                          <a:spcPts val="0"/>
                        </a:spcAft>
                        <a:buNone/>
                      </a:pPr>
                      <a:r>
                        <a:rPr lang="en-US" sz="1400" u="none" strike="noStrike" cap="none" dirty="0">
                          <a:solidFill>
                            <a:srgbClr val="FF0000"/>
                          </a:solidFill>
                        </a:rPr>
                        <a:t>freedom of speech </a:t>
                      </a:r>
                      <a:endParaRPr dirty="0"/>
                    </a:p>
                    <a:p>
                      <a:pPr marL="0" marR="0" lvl="0" indent="0" algn="l" rtl="0">
                        <a:spcBef>
                          <a:spcPts val="0"/>
                        </a:spcBef>
                        <a:spcAft>
                          <a:spcPts val="0"/>
                        </a:spcAft>
                        <a:buNone/>
                      </a:pPr>
                      <a:r>
                        <a:rPr lang="en-US" sz="1400" u="none" strike="noStrike" cap="none" dirty="0">
                          <a:solidFill>
                            <a:srgbClr val="FF0000"/>
                          </a:solidFill>
                        </a:rPr>
                        <a:t>the responsibility to pay taxes and serve on a jury </a:t>
                      </a:r>
                      <a:endParaRPr sz="1400" b="0" i="0" u="none" strike="noStrike" cap="none" dirty="0">
                        <a:solidFill>
                          <a:srgbClr val="FF0000"/>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sp>
        <p:nvSpPr>
          <p:cNvPr id="3" name="Google Shape;178;p43">
            <a:extLst>
              <a:ext uri="{FF2B5EF4-FFF2-40B4-BE49-F238E27FC236}">
                <a16:creationId xmlns:a16="http://schemas.microsoft.com/office/drawing/2014/main" id="{A2F91C86-F1D8-2C2F-DA1F-0261AA83F565}"/>
              </a:ext>
            </a:extLst>
          </p:cNvPr>
          <p:cNvSpPr txBox="1"/>
          <p:nvPr/>
        </p:nvSpPr>
        <p:spPr>
          <a:xfrm>
            <a:off x="2646381" y="1276754"/>
            <a:ext cx="6293223" cy="52318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24"/>
          <p:cNvSpPr txBox="1">
            <a:spLocks noGrp="1"/>
          </p:cNvSpPr>
          <p:nvPr>
            <p:ph type="title"/>
          </p:nvPr>
        </p:nvSpPr>
        <p:spPr>
          <a:xfrm>
            <a:off x="104868" y="15439"/>
            <a:ext cx="8103216" cy="9906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SzPct val="35353"/>
              <a:buNone/>
            </a:pPr>
            <a:r>
              <a:rPr lang="en" sz="4400" dirty="0">
                <a:ea typeface="Arial"/>
                <a:cs typeface="Arial"/>
                <a:sym typeface="Arial"/>
              </a:rPr>
              <a:t>Step 3: What Skills Will They Need to Master?</a:t>
            </a:r>
            <a:endParaRPr dirty="0"/>
          </a:p>
        </p:txBody>
      </p:sp>
      <p:sp>
        <p:nvSpPr>
          <p:cNvPr id="314" name="Google Shape;314;p24"/>
          <p:cNvSpPr txBox="1">
            <a:spLocks noGrp="1"/>
          </p:cNvSpPr>
          <p:nvPr>
            <p:ph type="body" idx="1"/>
          </p:nvPr>
        </p:nvSpPr>
        <p:spPr>
          <a:xfrm>
            <a:off x="208500" y="1104189"/>
            <a:ext cx="8727000" cy="3676200"/>
          </a:xfrm>
          <a:prstGeom prst="rect">
            <a:avLst/>
          </a:prstGeom>
          <a:noFill/>
          <a:ln>
            <a:noFill/>
          </a:ln>
        </p:spPr>
        <p:txBody>
          <a:bodyPr spcFirstLastPara="1" wrap="square" lIns="68575" tIns="34275" rIns="68575" bIns="34275" anchor="t" anchorCtr="0">
            <a:normAutofit/>
          </a:bodyPr>
          <a:lstStyle/>
          <a:p>
            <a:pPr marL="285750" indent="-285750">
              <a:spcBef>
                <a:spcPts val="0"/>
              </a:spcBef>
              <a:buClr>
                <a:schemeClr val="dk1"/>
              </a:buClr>
              <a:buSzPts val="1100"/>
            </a:pPr>
            <a:r>
              <a:rPr lang="en" sz="1800" dirty="0">
                <a:ea typeface="Arial"/>
                <a:cs typeface="Arial"/>
                <a:sym typeface="Arial"/>
              </a:rPr>
              <a:t>Closely look at the standard and identify the skills</a:t>
            </a:r>
            <a:endParaRPr sz="1800" dirty="0">
              <a:ea typeface="Arial"/>
              <a:cs typeface="Arial"/>
              <a:sym typeface="Arial"/>
            </a:endParaRPr>
          </a:p>
          <a:p>
            <a:pPr marL="285750" indent="-285750">
              <a:spcBef>
                <a:spcPts val="700"/>
              </a:spcBef>
              <a:buClr>
                <a:schemeClr val="dk1"/>
              </a:buClr>
              <a:buSzPts val="1100"/>
            </a:pPr>
            <a:r>
              <a:rPr lang="en" sz="1800" b="1" i="1" dirty="0">
                <a:ea typeface="Arial"/>
                <a:cs typeface="Arial"/>
                <a:sym typeface="Arial"/>
              </a:rPr>
              <a:t>Skills</a:t>
            </a:r>
            <a:r>
              <a:rPr lang="en" sz="1800" dirty="0">
                <a:ea typeface="Arial"/>
                <a:cs typeface="Arial"/>
                <a:sym typeface="Arial"/>
              </a:rPr>
              <a:t> include the thinking skills and mental processes that require skillful application of the knowledge to solve problems, make a decision, etc. </a:t>
            </a:r>
            <a:endParaRPr sz="1800" dirty="0">
              <a:ea typeface="Arial"/>
              <a:cs typeface="Arial"/>
              <a:sym typeface="Arial"/>
            </a:endParaRPr>
          </a:p>
          <a:p>
            <a:pPr marL="0" lvl="0" indent="0" algn="l" rtl="0">
              <a:lnSpc>
                <a:spcPct val="90000"/>
              </a:lnSpc>
              <a:spcBef>
                <a:spcPts val="800"/>
              </a:spcBef>
              <a:spcAft>
                <a:spcPts val="0"/>
              </a:spcAft>
              <a:buSzPts val="1400"/>
              <a:buNone/>
            </a:pPr>
            <a:endParaRPr sz="1800" dirty="0"/>
          </a:p>
        </p:txBody>
      </p:sp>
      <p:graphicFrame>
        <p:nvGraphicFramePr>
          <p:cNvPr id="4" name="Google Shape;591;p78"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three is the focus: What skills do students need to be able to do to reach this standard?   &#10; &#10;&#10;The following information has been added to column three: identify&#10;&#10;&#10;" title="Unpacking the Standards table">
            <a:extLst>
              <a:ext uri="{FF2B5EF4-FFF2-40B4-BE49-F238E27FC236}">
                <a16:creationId xmlns:a16="http://schemas.microsoft.com/office/drawing/2014/main" id="{B7CF0DFB-411E-8060-C288-CFE3260FF51A}"/>
              </a:ext>
            </a:extLst>
          </p:cNvPr>
          <p:cNvGraphicFramePr/>
          <p:nvPr>
            <p:extLst>
              <p:ext uri="{D42A27DB-BD31-4B8C-83A1-F6EECF244321}">
                <p14:modId xmlns:p14="http://schemas.microsoft.com/office/powerpoint/2010/main" val="2301127735"/>
              </p:ext>
            </p:extLst>
          </p:nvPr>
        </p:nvGraphicFramePr>
        <p:xfrm>
          <a:off x="208500" y="2495774"/>
          <a:ext cx="8727001" cy="2514620"/>
        </p:xfrm>
        <a:graphic>
          <a:graphicData uri="http://schemas.openxmlformats.org/drawingml/2006/table">
            <a:tbl>
              <a:tblPr firstRow="1">
                <a:noFill/>
              </a:tblPr>
              <a:tblGrid>
                <a:gridCol w="2028490">
                  <a:extLst>
                    <a:ext uri="{9D8B030D-6E8A-4147-A177-3AD203B41FA5}">
                      <a16:colId xmlns:a16="http://schemas.microsoft.com/office/drawing/2014/main" val="20000"/>
                    </a:ext>
                  </a:extLst>
                </a:gridCol>
                <a:gridCol w="2188354">
                  <a:extLst>
                    <a:ext uri="{9D8B030D-6E8A-4147-A177-3AD203B41FA5}">
                      <a16:colId xmlns:a16="http://schemas.microsoft.com/office/drawing/2014/main" val="20001"/>
                    </a:ext>
                  </a:extLst>
                </a:gridCol>
                <a:gridCol w="2257529">
                  <a:extLst>
                    <a:ext uri="{9D8B030D-6E8A-4147-A177-3AD203B41FA5}">
                      <a16:colId xmlns:a16="http://schemas.microsoft.com/office/drawing/2014/main" val="20002"/>
                    </a:ext>
                  </a:extLst>
                </a:gridCol>
                <a:gridCol w="2252628">
                  <a:extLst>
                    <a:ext uri="{9D8B030D-6E8A-4147-A177-3AD203B41FA5}">
                      <a16:colId xmlns:a16="http://schemas.microsoft.com/office/drawing/2014/main" val="20003"/>
                    </a:ext>
                  </a:extLst>
                </a:gridCol>
              </a:tblGrid>
              <a:tr h="703522">
                <a:tc>
                  <a:txBody>
                    <a:bodyPr/>
                    <a:lstStyle/>
                    <a:p>
                      <a:r>
                        <a:rPr lang="en-US" dirty="0">
                          <a:solidFill>
                            <a:schemeClr val="bg1"/>
                          </a:solidFill>
                        </a:rPr>
                        <a:t>Standard</a:t>
                      </a:r>
                    </a:p>
                  </a:txBody>
                  <a:tcPr>
                    <a:solidFill>
                      <a:srgbClr val="44546A"/>
                    </a:solidFill>
                  </a:tcPr>
                </a:tc>
                <a:tc>
                  <a:txBody>
                    <a:bodyPr/>
                    <a:lstStyle/>
                    <a:p>
                      <a:pPr marL="0" marR="0" lvl="0" indent="0" algn="l" rtl="0">
                        <a:spcBef>
                          <a:spcPts val="0"/>
                        </a:spcBef>
                        <a:spcAft>
                          <a:spcPts val="0"/>
                        </a:spcAft>
                        <a:buNone/>
                      </a:pPr>
                      <a:r>
                        <a:rPr lang="en-US" sz="1200" u="none" strike="noStrike" cap="none" dirty="0">
                          <a:solidFill>
                            <a:schemeClr val="lt1"/>
                          </a:solidFill>
                        </a:rPr>
                        <a:t>What Knowledge/Concepts/ Vocabulary do students need to know to reach this standard?</a:t>
                      </a:r>
                      <a:endParaRPr sz="12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200" u="none" strike="noStrike" cap="none" dirty="0">
                          <a:solidFill>
                            <a:schemeClr val="lt1"/>
                          </a:solidFill>
                        </a:rPr>
                        <a:t>What skills do students need to be able to do to reach this standard?   </a:t>
                      </a:r>
                      <a:endParaRPr sz="12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200" u="none" strike="noStrike" cap="none" dirty="0">
                          <a:solidFill>
                            <a:schemeClr val="lt1"/>
                          </a:solidFill>
                        </a:rPr>
                        <a:t>What level of proficiency do students need to be at in order to reach this standard? </a:t>
                      </a:r>
                      <a:endParaRPr sz="11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r h="783025">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500" u="none" strike="noStrike" cap="none" dirty="0">
                          <a:latin typeface="Calibri"/>
                          <a:ea typeface="Calibri"/>
                          <a:cs typeface="Calibri"/>
                          <a:sym typeface="Calibri"/>
                        </a:rPr>
                        <a:t>1.C.RR.1 Identify the rights and responsibilities of citizens.</a:t>
                      </a:r>
                      <a:endParaRPr sz="1500" u="none" strike="noStrike" cap="none" dirty="0">
                        <a:latin typeface="Calibri"/>
                        <a:ea typeface="Calibri"/>
                        <a:cs typeface="Calibri"/>
                        <a:sym typeface="Calibri"/>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500" i="0" u="none" strike="noStrike" cap="none" dirty="0">
                          <a:latin typeface="Calibri"/>
                          <a:ea typeface="Calibri"/>
                          <a:cs typeface="Calibri"/>
                          <a:sym typeface="Calibri"/>
                        </a:rPr>
                        <a:t>Rights and responsibilities of citizens</a:t>
                      </a:r>
                      <a:endParaRPr sz="1500" dirty="0">
                        <a:latin typeface="Calibri"/>
                        <a:ea typeface="Calibri"/>
                        <a:cs typeface="Calibri"/>
                        <a:sym typeface="Calibri"/>
                      </a:endParaRPr>
                    </a:p>
                    <a:p>
                      <a:pPr marL="0" marR="0" lvl="0" indent="0" algn="l" rtl="0">
                        <a:spcBef>
                          <a:spcPts val="0"/>
                        </a:spcBef>
                        <a:spcAft>
                          <a:spcPts val="0"/>
                        </a:spcAft>
                        <a:buNone/>
                      </a:pPr>
                      <a:r>
                        <a:rPr lang="en-US" sz="1500" u="none" strike="noStrike" cap="none" dirty="0">
                          <a:latin typeface="Calibri"/>
                          <a:ea typeface="Calibri"/>
                          <a:cs typeface="Calibri"/>
                          <a:sym typeface="Calibri"/>
                        </a:rPr>
                        <a:t>the right to an education</a:t>
                      </a:r>
                      <a:endParaRPr sz="1500" dirty="0">
                        <a:latin typeface="Calibri"/>
                        <a:ea typeface="Calibri"/>
                        <a:cs typeface="Calibri"/>
                        <a:sym typeface="Calibri"/>
                      </a:endParaRPr>
                    </a:p>
                    <a:p>
                      <a:pPr marL="0" marR="0" lvl="0" indent="0" algn="l" rtl="0">
                        <a:spcBef>
                          <a:spcPts val="0"/>
                        </a:spcBef>
                        <a:spcAft>
                          <a:spcPts val="0"/>
                        </a:spcAft>
                        <a:buNone/>
                      </a:pPr>
                      <a:r>
                        <a:rPr lang="en-US" sz="1500" u="none" strike="noStrike" cap="none" dirty="0">
                          <a:latin typeface="Calibri"/>
                          <a:ea typeface="Calibri"/>
                          <a:cs typeface="Calibri"/>
                          <a:sym typeface="Calibri"/>
                        </a:rPr>
                        <a:t>the right to vote</a:t>
                      </a:r>
                      <a:endParaRPr sz="1500" dirty="0">
                        <a:latin typeface="Calibri"/>
                        <a:ea typeface="Calibri"/>
                        <a:cs typeface="Calibri"/>
                        <a:sym typeface="Calibri"/>
                      </a:endParaRPr>
                    </a:p>
                    <a:p>
                      <a:pPr marL="0" marR="0" lvl="0" indent="0" algn="l" rtl="0">
                        <a:spcBef>
                          <a:spcPts val="0"/>
                        </a:spcBef>
                        <a:spcAft>
                          <a:spcPts val="0"/>
                        </a:spcAft>
                        <a:buNone/>
                      </a:pPr>
                      <a:r>
                        <a:rPr lang="en-US" sz="1500" u="none" strike="noStrike" cap="none" dirty="0">
                          <a:latin typeface="Calibri"/>
                          <a:ea typeface="Calibri"/>
                          <a:cs typeface="Calibri"/>
                          <a:sym typeface="Calibri"/>
                        </a:rPr>
                        <a:t>freedom of speech </a:t>
                      </a:r>
                      <a:endParaRPr sz="1500" dirty="0">
                        <a:latin typeface="Calibri"/>
                        <a:ea typeface="Calibri"/>
                        <a:cs typeface="Calibri"/>
                        <a:sym typeface="Calibri"/>
                      </a:endParaRPr>
                    </a:p>
                    <a:p>
                      <a:pPr marL="0" marR="0" lvl="0" indent="0" algn="l" rtl="0">
                        <a:spcBef>
                          <a:spcPts val="0"/>
                        </a:spcBef>
                        <a:spcAft>
                          <a:spcPts val="0"/>
                        </a:spcAft>
                        <a:buNone/>
                      </a:pPr>
                      <a:r>
                        <a:rPr lang="en-US" sz="1500" u="none" strike="noStrike" cap="none" dirty="0">
                          <a:latin typeface="Calibri"/>
                          <a:ea typeface="Calibri"/>
                          <a:cs typeface="Calibri"/>
                          <a:sym typeface="Calibri"/>
                        </a:rPr>
                        <a:t>the responsibility to pay taxes and serve on a jury </a:t>
                      </a:r>
                      <a:endParaRPr sz="1500" i="0" u="none" strike="noStrike" cap="none"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400" b="0" i="0" u="none" strike="noStrike" cap="none" dirty="0">
                          <a:latin typeface="Libre Franklin Medium"/>
                          <a:ea typeface="Libre Franklin Medium"/>
                          <a:cs typeface="Libre Franklin Medium"/>
                          <a:sym typeface="Libre Franklin Medium"/>
                        </a:rPr>
                        <a:t>Identify</a:t>
                      </a:r>
                      <a:endParaRPr dirty="0"/>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sp>
        <p:nvSpPr>
          <p:cNvPr id="5" name="Google Shape;178;p43">
            <a:extLst>
              <a:ext uri="{FF2B5EF4-FFF2-40B4-BE49-F238E27FC236}">
                <a16:creationId xmlns:a16="http://schemas.microsoft.com/office/drawing/2014/main" id="{3100EA9C-D330-2566-C135-70D96EDCAA76}"/>
              </a:ext>
            </a:extLst>
          </p:cNvPr>
          <p:cNvSpPr txBox="1"/>
          <p:nvPr/>
        </p:nvSpPr>
        <p:spPr>
          <a:xfrm>
            <a:off x="2213238" y="1972594"/>
            <a:ext cx="6722262" cy="52318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25"/>
          <p:cNvSpPr txBox="1">
            <a:spLocks noGrp="1"/>
          </p:cNvSpPr>
          <p:nvPr>
            <p:ph type="title"/>
          </p:nvPr>
        </p:nvSpPr>
        <p:spPr>
          <a:xfrm>
            <a:off x="416853" y="0"/>
            <a:ext cx="8079900" cy="9906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SzPct val="48611"/>
              <a:buNone/>
            </a:pPr>
            <a:r>
              <a:rPr lang="en" sz="3200" dirty="0">
                <a:ea typeface="Arial"/>
                <a:cs typeface="Arial"/>
                <a:sym typeface="Arial"/>
              </a:rPr>
              <a:t>Step 4: What Level of Proficiency Do Students Need to Be at in Order to Reach This Standard? </a:t>
            </a:r>
            <a:endParaRPr dirty="0"/>
          </a:p>
        </p:txBody>
      </p:sp>
      <p:sp>
        <p:nvSpPr>
          <p:cNvPr id="321" name="Google Shape;321;p25"/>
          <p:cNvSpPr txBox="1">
            <a:spLocks noGrp="1"/>
          </p:cNvSpPr>
          <p:nvPr>
            <p:ph type="body" idx="1"/>
          </p:nvPr>
        </p:nvSpPr>
        <p:spPr>
          <a:xfrm>
            <a:off x="138147" y="733650"/>
            <a:ext cx="8855246" cy="3676200"/>
          </a:xfrm>
          <a:prstGeom prst="rect">
            <a:avLst/>
          </a:prstGeom>
          <a:noFill/>
          <a:ln>
            <a:noFill/>
          </a:ln>
        </p:spPr>
        <p:txBody>
          <a:bodyPr spcFirstLastPara="1" wrap="square" lIns="68575" tIns="34275" rIns="68575" bIns="34275" anchor="t" anchorCtr="0">
            <a:normAutofit/>
          </a:bodyPr>
          <a:lstStyle/>
          <a:p>
            <a:pPr marL="342900" indent="-342900">
              <a:spcBef>
                <a:spcPts val="700"/>
              </a:spcBef>
              <a:buClr>
                <a:schemeClr val="dk1"/>
              </a:buClr>
              <a:buSzPts val="1100"/>
            </a:pPr>
            <a:r>
              <a:rPr lang="en" dirty="0">
                <a:ea typeface="Arial"/>
                <a:cs typeface="Arial" panose="020B0604020202020204" pitchFamily="34" charset="0"/>
                <a:sym typeface="Arial"/>
              </a:rPr>
              <a:t>Look at the standard and identify what level of proficiency students will need to be at in order to reach this standard.</a:t>
            </a:r>
            <a:endParaRPr dirty="0">
              <a:ea typeface="Arial"/>
              <a:cs typeface="Arial" panose="020B0604020202020204" pitchFamily="34" charset="0"/>
              <a:sym typeface="Arial"/>
            </a:endParaRPr>
          </a:p>
          <a:p>
            <a:pPr marL="342900" indent="-342900">
              <a:spcBef>
                <a:spcPts val="700"/>
              </a:spcBef>
              <a:buClr>
                <a:schemeClr val="dk1"/>
              </a:buClr>
              <a:buSzPts val="1100"/>
            </a:pPr>
            <a:r>
              <a:rPr lang="en" dirty="0">
                <a:ea typeface="Arial"/>
                <a:cs typeface="Arial" panose="020B0604020202020204" pitchFamily="34" charset="0"/>
                <a:sym typeface="Arial"/>
              </a:rPr>
              <a:t>One way to determine answers to this question is to look at the</a:t>
            </a:r>
            <a:r>
              <a:rPr lang="en" dirty="0">
                <a:solidFill>
                  <a:schemeClr val="hlink"/>
                </a:solidFill>
                <a:uFill>
                  <a:noFill/>
                </a:uFill>
                <a:ea typeface="Arial"/>
                <a:cs typeface="Arial" panose="020B0604020202020204" pitchFamily="34" charset="0"/>
                <a:sym typeface="Arial"/>
                <a:hlinkClick r:id="rId3"/>
              </a:rPr>
              <a:t> </a:t>
            </a:r>
            <a:r>
              <a:rPr lang="en" b="1" u="sng" dirty="0">
                <a:solidFill>
                  <a:schemeClr val="hlink"/>
                </a:solidFill>
                <a:ea typeface="Arial"/>
                <a:cs typeface="Arial" panose="020B0604020202020204" pitchFamily="34" charset="0"/>
                <a:sym typeface="Arial"/>
                <a:hlinkClick r:id="rId3"/>
              </a:rPr>
              <a:t>Depth</a:t>
            </a:r>
            <a:r>
              <a:rPr lang="en" b="1" u="sng" dirty="0">
                <a:solidFill>
                  <a:schemeClr val="hlink"/>
                </a:solidFill>
                <a:ea typeface="Arial"/>
                <a:cs typeface="Arial" panose="020B0604020202020204" pitchFamily="34" charset="0"/>
                <a:sym typeface="Arial"/>
                <a:hlinkClick r:id="rId4"/>
              </a:rPr>
              <a:t> of</a:t>
            </a:r>
            <a:r>
              <a:rPr lang="en" b="1" u="sng" dirty="0">
                <a:solidFill>
                  <a:schemeClr val="hlink"/>
                </a:solidFill>
                <a:ea typeface="Arial"/>
                <a:cs typeface="Arial" panose="020B0604020202020204" pitchFamily="34" charset="0"/>
                <a:sym typeface="Arial"/>
                <a:hlinkClick r:id="rId3"/>
              </a:rPr>
              <a:t> Knowledge</a:t>
            </a:r>
            <a:r>
              <a:rPr lang="en" b="1" dirty="0">
                <a:ea typeface="Arial"/>
                <a:cs typeface="Arial" panose="020B0604020202020204" pitchFamily="34" charset="0"/>
                <a:sym typeface="Arial"/>
              </a:rPr>
              <a:t>.</a:t>
            </a:r>
            <a:endParaRPr b="1" dirty="0">
              <a:ea typeface="Arial"/>
              <a:cs typeface="Arial" panose="020B0604020202020204" pitchFamily="34" charset="0"/>
              <a:sym typeface="Arial"/>
            </a:endParaRPr>
          </a:p>
          <a:p>
            <a:pPr marL="0" lvl="0" indent="0" algn="l" rtl="0">
              <a:lnSpc>
                <a:spcPct val="90000"/>
              </a:lnSpc>
              <a:spcBef>
                <a:spcPts val="800"/>
              </a:spcBef>
              <a:spcAft>
                <a:spcPts val="0"/>
              </a:spcAft>
              <a:buSzPts val="1400"/>
              <a:buNone/>
            </a:pPr>
            <a:endParaRPr dirty="0"/>
          </a:p>
        </p:txBody>
      </p:sp>
      <p:graphicFrame>
        <p:nvGraphicFramePr>
          <p:cNvPr id="2" name="Google Shape;601;p7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four is the focus: &#10; What level of proficiency do students need to be at in order to reach this standard? &#10;&#10;&#10;The following information has been added to column four: Level 1&#10;&#10;" title="Unpacking the Standards table">
            <a:extLst>
              <a:ext uri="{FF2B5EF4-FFF2-40B4-BE49-F238E27FC236}">
                <a16:creationId xmlns:a16="http://schemas.microsoft.com/office/drawing/2014/main" id="{F368DCBB-C904-1005-5644-B6662CA83FB8}"/>
              </a:ext>
            </a:extLst>
          </p:cNvPr>
          <p:cNvGraphicFramePr/>
          <p:nvPr>
            <p:extLst>
              <p:ext uri="{D42A27DB-BD31-4B8C-83A1-F6EECF244321}">
                <p14:modId xmlns:p14="http://schemas.microsoft.com/office/powerpoint/2010/main" val="3016485916"/>
              </p:ext>
            </p:extLst>
          </p:nvPr>
        </p:nvGraphicFramePr>
        <p:xfrm>
          <a:off x="877460" y="2571750"/>
          <a:ext cx="8115933" cy="2434322"/>
        </p:xfrm>
        <a:graphic>
          <a:graphicData uri="http://schemas.openxmlformats.org/drawingml/2006/table">
            <a:tbl>
              <a:tblPr firstRow="1">
                <a:noFill/>
              </a:tblPr>
              <a:tblGrid>
                <a:gridCol w="1886455">
                  <a:extLst>
                    <a:ext uri="{9D8B030D-6E8A-4147-A177-3AD203B41FA5}">
                      <a16:colId xmlns:a16="http://schemas.microsoft.com/office/drawing/2014/main" val="20000"/>
                    </a:ext>
                  </a:extLst>
                </a:gridCol>
                <a:gridCol w="2035124">
                  <a:extLst>
                    <a:ext uri="{9D8B030D-6E8A-4147-A177-3AD203B41FA5}">
                      <a16:colId xmlns:a16="http://schemas.microsoft.com/office/drawing/2014/main" val="20001"/>
                    </a:ext>
                  </a:extLst>
                </a:gridCol>
                <a:gridCol w="2099456">
                  <a:extLst>
                    <a:ext uri="{9D8B030D-6E8A-4147-A177-3AD203B41FA5}">
                      <a16:colId xmlns:a16="http://schemas.microsoft.com/office/drawing/2014/main" val="20002"/>
                    </a:ext>
                  </a:extLst>
                </a:gridCol>
                <a:gridCol w="2094898">
                  <a:extLst>
                    <a:ext uri="{9D8B030D-6E8A-4147-A177-3AD203B41FA5}">
                      <a16:colId xmlns:a16="http://schemas.microsoft.com/office/drawing/2014/main" val="20003"/>
                    </a:ext>
                  </a:extLst>
                </a:gridCol>
              </a:tblGrid>
              <a:tr h="889466">
                <a:tc>
                  <a:txBody>
                    <a:bodyPr/>
                    <a:lstStyle/>
                    <a:p>
                      <a:r>
                        <a:rPr lang="en-US" dirty="0">
                          <a:solidFill>
                            <a:schemeClr val="bg1"/>
                          </a:solidFill>
                        </a:rPr>
                        <a:t>Standard</a:t>
                      </a:r>
                    </a:p>
                  </a:txBody>
                  <a:tcPr>
                    <a:solidFill>
                      <a:srgbClr val="44546A"/>
                    </a:solidFill>
                  </a:tcPr>
                </a:tc>
                <a:tc>
                  <a:txBody>
                    <a:bodyPr/>
                    <a:lstStyle/>
                    <a:p>
                      <a:pPr marL="0" marR="0" lvl="0" indent="0" algn="l" rtl="0">
                        <a:spcBef>
                          <a:spcPts val="0"/>
                        </a:spcBef>
                        <a:spcAft>
                          <a:spcPts val="0"/>
                        </a:spcAft>
                        <a:buNone/>
                      </a:pPr>
                      <a:r>
                        <a:rPr lang="en-US" sz="1200" u="none" strike="noStrike" cap="none" dirty="0">
                          <a:solidFill>
                            <a:schemeClr val="lt1"/>
                          </a:solidFill>
                        </a:rPr>
                        <a:t>What Knowledge/Concepts/ Vocabulary do students need to know to reach this standard?</a:t>
                      </a:r>
                      <a:endParaRPr sz="1200" b="1" i="0" u="none" strike="noStrike" cap="none" dirty="0">
                        <a:solidFill>
                          <a:schemeClr val="lt1"/>
                        </a:solidFill>
                        <a:latin typeface="Calibri"/>
                        <a:ea typeface="Calibri"/>
                        <a:cs typeface="Calibri"/>
                        <a:sym typeface="Calibri"/>
                      </a:endParaRPr>
                    </a:p>
                  </a:txBody>
                  <a:tcPr marL="45725" marR="45725" marT="45725" marB="45725" anchor="b">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200" u="none" strike="noStrike" cap="none" dirty="0">
                          <a:solidFill>
                            <a:schemeClr val="lt1"/>
                          </a:solidFill>
                        </a:rPr>
                        <a:t>What skills do students need to be able to do to reach this standard?   </a:t>
                      </a:r>
                      <a:endParaRPr sz="1200" b="1"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lgn="ctr">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spcBef>
                          <a:spcPts val="0"/>
                        </a:spcBef>
                        <a:spcAft>
                          <a:spcPts val="0"/>
                        </a:spcAft>
                        <a:buNone/>
                      </a:pPr>
                      <a:r>
                        <a:rPr lang="en-US" sz="1200" u="none" strike="noStrike" cap="none" dirty="0">
                          <a:solidFill>
                            <a:schemeClr val="lt1"/>
                          </a:solidFill>
                        </a:rPr>
                        <a:t>What level of proficiency do students need to be at in order to reach this standard? </a:t>
                      </a:r>
                      <a:endParaRPr sz="1100" b="0" i="0" u="none" strike="noStrike" cap="none" dirty="0">
                        <a:solidFill>
                          <a:schemeClr val="lt1"/>
                        </a:solidFill>
                        <a:latin typeface="Calibri"/>
                        <a:ea typeface="Calibri"/>
                        <a:cs typeface="Calibri"/>
                        <a:sym typeface="Calibri"/>
                      </a:endParaRPr>
                    </a:p>
                  </a:txBody>
                  <a:tcPr marL="45725" marR="45725" marT="45725" marB="45725" anchor="b">
                    <a:lnL w="12700" cap="flat" cmpd="sng" algn="ctr">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1"/>
                  </a:ext>
                </a:extLst>
              </a:tr>
              <a:tr h="1544856">
                <a:tc>
                  <a:txBody>
                    <a:bodyPr/>
                    <a:lstStyle/>
                    <a:p>
                      <a:pPr marL="0" marR="0" lvl="0" indent="0" algn="l" rtl="0">
                        <a:lnSpc>
                          <a:spcPct val="100000"/>
                        </a:lnSpc>
                        <a:spcBef>
                          <a:spcPts val="0"/>
                        </a:spcBef>
                        <a:spcAft>
                          <a:spcPts val="0"/>
                        </a:spcAft>
                        <a:buClr>
                          <a:srgbClr val="3F3F3F"/>
                        </a:buClr>
                        <a:buSzPts val="1400"/>
                        <a:buFont typeface="Libre Franklin Medium"/>
                        <a:buNone/>
                      </a:pPr>
                      <a:r>
                        <a:rPr lang="en-US" sz="1200" u="none" strike="noStrike" cap="none" dirty="0">
                          <a:latin typeface="Libre Franklin Medium"/>
                          <a:ea typeface="Libre Franklin Medium"/>
                          <a:cs typeface="Libre Franklin Medium"/>
                          <a:sym typeface="Libre Franklin Medium"/>
                        </a:rPr>
                        <a:t>1.C.RR.1 Identify the rights and responsibilities of citizens.</a:t>
                      </a:r>
                      <a:endParaRPr sz="1400" u="none" strike="noStrike" cap="none" dirty="0">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200" b="0" i="0" u="none" strike="noStrike" cap="none" dirty="0">
                          <a:latin typeface="Libre Franklin Medium"/>
                          <a:ea typeface="Libre Franklin Medium"/>
                          <a:cs typeface="Libre Franklin Medium"/>
                          <a:sym typeface="Libre Franklin Medium"/>
                        </a:rPr>
                        <a:t>Rights and responsibilities of citizens</a:t>
                      </a:r>
                      <a:endParaRPr sz="1200" dirty="0"/>
                    </a:p>
                    <a:p>
                      <a:pPr marL="0" marR="0" lvl="0" indent="0" algn="l" rtl="0">
                        <a:spcBef>
                          <a:spcPts val="0"/>
                        </a:spcBef>
                        <a:spcAft>
                          <a:spcPts val="0"/>
                        </a:spcAft>
                        <a:buNone/>
                      </a:pPr>
                      <a:r>
                        <a:rPr lang="en-US" sz="1200" u="none" strike="noStrike" cap="none" dirty="0"/>
                        <a:t>the right to an education</a:t>
                      </a:r>
                      <a:endParaRPr sz="1200" dirty="0"/>
                    </a:p>
                    <a:p>
                      <a:pPr marL="0" marR="0" lvl="0" indent="0" algn="l" rtl="0">
                        <a:spcBef>
                          <a:spcPts val="0"/>
                        </a:spcBef>
                        <a:spcAft>
                          <a:spcPts val="0"/>
                        </a:spcAft>
                        <a:buNone/>
                      </a:pPr>
                      <a:r>
                        <a:rPr lang="en-US" sz="1200" u="none" strike="noStrike" cap="none" dirty="0"/>
                        <a:t>the right to vote</a:t>
                      </a:r>
                      <a:endParaRPr sz="1200" dirty="0"/>
                    </a:p>
                    <a:p>
                      <a:pPr marL="0" marR="0" lvl="0" indent="0" algn="l" rtl="0">
                        <a:spcBef>
                          <a:spcPts val="0"/>
                        </a:spcBef>
                        <a:spcAft>
                          <a:spcPts val="0"/>
                        </a:spcAft>
                        <a:buNone/>
                      </a:pPr>
                      <a:r>
                        <a:rPr lang="en-US" sz="1200" u="none" strike="noStrike" cap="none" dirty="0"/>
                        <a:t>freedom of speech </a:t>
                      </a:r>
                      <a:endParaRPr sz="1200" dirty="0"/>
                    </a:p>
                    <a:p>
                      <a:pPr marL="0" marR="0" lvl="0" indent="0" algn="l" rtl="0">
                        <a:spcBef>
                          <a:spcPts val="0"/>
                        </a:spcBef>
                        <a:spcAft>
                          <a:spcPts val="0"/>
                        </a:spcAft>
                        <a:buNone/>
                      </a:pPr>
                      <a:r>
                        <a:rPr lang="en-US" sz="1200" u="none" strike="noStrike" cap="none" dirty="0"/>
                        <a:t>the responsibility to pay taxes and serve on a jury </a:t>
                      </a:r>
                      <a:endParaRPr sz="1200" b="0" i="0" u="none" strike="noStrike" cap="none"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200" b="0" i="0" u="none" strike="noStrike" cap="none" dirty="0">
                          <a:latin typeface="Libre Franklin Medium"/>
                          <a:ea typeface="Libre Franklin Medium"/>
                          <a:cs typeface="Libre Franklin Medium"/>
                          <a:sym typeface="Libre Franklin Medium"/>
                        </a:rPr>
                        <a:t>Identify</a:t>
                      </a:r>
                      <a:endParaRPr sz="1200" dirty="0"/>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spcBef>
                          <a:spcPts val="0"/>
                        </a:spcBef>
                        <a:spcAft>
                          <a:spcPts val="0"/>
                        </a:spcAft>
                        <a:buNone/>
                      </a:pPr>
                      <a:r>
                        <a:rPr lang="en-US" sz="1200" b="0" i="0" u="none" strike="noStrike" cap="none" dirty="0">
                          <a:latin typeface="Libre Franklin Medium"/>
                          <a:ea typeface="Libre Franklin Medium"/>
                          <a:cs typeface="Libre Franklin Medium"/>
                          <a:sym typeface="Libre Franklin Medium"/>
                        </a:rPr>
                        <a:t>Level 1</a:t>
                      </a:r>
                      <a:endParaRPr sz="1200" dirty="0"/>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2"/>
                  </a:ext>
                </a:extLst>
              </a:tr>
            </a:tbl>
          </a:graphicData>
        </a:graphic>
      </p:graphicFrame>
      <p:sp>
        <p:nvSpPr>
          <p:cNvPr id="3" name="Google Shape;178;p43">
            <a:extLst>
              <a:ext uri="{FF2B5EF4-FFF2-40B4-BE49-F238E27FC236}">
                <a16:creationId xmlns:a16="http://schemas.microsoft.com/office/drawing/2014/main" id="{C9E2D44C-3C1D-E64D-52D3-C00EB180FA9F}"/>
              </a:ext>
            </a:extLst>
          </p:cNvPr>
          <p:cNvSpPr txBox="1"/>
          <p:nvPr/>
        </p:nvSpPr>
        <p:spPr>
          <a:xfrm>
            <a:off x="2786231" y="2048570"/>
            <a:ext cx="6219622" cy="52318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26"/>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Importance of Unpacking Standards</a:t>
            </a:r>
            <a:endParaRPr dirty="0"/>
          </a:p>
        </p:txBody>
      </p:sp>
      <p:sp>
        <p:nvSpPr>
          <p:cNvPr id="329" name="Google Shape;329;p26"/>
          <p:cNvSpPr txBox="1"/>
          <p:nvPr/>
        </p:nvSpPr>
        <p:spPr>
          <a:xfrm>
            <a:off x="797465" y="1397671"/>
            <a:ext cx="6597000" cy="2964300"/>
          </a:xfrm>
          <a:prstGeom prst="rect">
            <a:avLst/>
          </a:prstGeom>
          <a:noFill/>
          <a:ln>
            <a:noFill/>
          </a:ln>
        </p:spPr>
        <p:txBody>
          <a:bodyPr spcFirstLastPara="1" wrap="square" lIns="68575" tIns="68575" rIns="68575" bIns="68575" anchor="ctr" anchorCtr="0">
            <a:noAutofit/>
          </a:bodyPr>
          <a:lstStyle/>
          <a:p>
            <a:pPr marL="0" marR="0" lvl="0" indent="0" algn="ctr" rtl="0">
              <a:lnSpc>
                <a:spcPct val="115000"/>
              </a:lnSpc>
              <a:spcBef>
                <a:spcPts val="600"/>
              </a:spcBef>
              <a:spcAft>
                <a:spcPts val="0"/>
              </a:spcAft>
              <a:buClr>
                <a:srgbClr val="242852"/>
              </a:buClr>
              <a:buSzPts val="2100"/>
              <a:buFont typeface="Georgia"/>
              <a:buNone/>
            </a:pPr>
            <a:r>
              <a:rPr lang="en" sz="2100" b="0" i="0" u="none" strike="noStrike" cap="none" dirty="0">
                <a:solidFill>
                  <a:srgbClr val="242852"/>
                </a:solidFill>
                <a:latin typeface="Franklin Gothic Book" panose="020B0503020102020204" pitchFamily="34" charset="0"/>
                <a:ea typeface="Georgia"/>
                <a:cs typeface="Georgia"/>
                <a:sym typeface="Georgia"/>
              </a:rPr>
              <a:t>“A standard has to be treated like any other nonfiction text; that is, we have to carefully analyze and interpret its meaning. A standard poses a challenge similar to the one posed by determining the meaning of the Bill of Rights in specific situations. In fact, a standard represents key principles that demand constant thought and discussion.”</a:t>
            </a:r>
            <a:endParaRPr sz="2100" b="0" i="0" u="none" strike="noStrike" cap="none" dirty="0">
              <a:solidFill>
                <a:srgbClr val="242852"/>
              </a:solidFill>
              <a:latin typeface="Franklin Gothic Book" panose="020B0503020102020204" pitchFamily="34" charset="0"/>
              <a:ea typeface="Georgia"/>
              <a:cs typeface="Georgia"/>
              <a:sym typeface="Georgia"/>
            </a:endParaRPr>
          </a:p>
          <a:p>
            <a:pPr marL="0" marR="0" lvl="0" indent="0" algn="ctr" rtl="0">
              <a:lnSpc>
                <a:spcPct val="115000"/>
              </a:lnSpc>
              <a:spcBef>
                <a:spcPts val="600"/>
              </a:spcBef>
              <a:spcAft>
                <a:spcPts val="0"/>
              </a:spcAft>
              <a:buClr>
                <a:schemeClr val="dk1"/>
              </a:buClr>
              <a:buSzPts val="900"/>
              <a:buFont typeface="Libre Franklin Medium"/>
              <a:buNone/>
            </a:pPr>
            <a:endParaRPr sz="900" b="0" i="0" u="none" strike="noStrike" cap="none" dirty="0">
              <a:solidFill>
                <a:srgbClr val="000000"/>
              </a:solidFill>
              <a:latin typeface="Libre Franklin Medium"/>
              <a:ea typeface="Libre Franklin Medium"/>
              <a:cs typeface="Libre Franklin Medium"/>
              <a:sym typeface="Libre Franklin Medium"/>
            </a:endParaRPr>
          </a:p>
        </p:txBody>
      </p:sp>
      <p:sp>
        <p:nvSpPr>
          <p:cNvPr id="330" name="Google Shape;330;p26"/>
          <p:cNvSpPr/>
          <p:nvPr/>
        </p:nvSpPr>
        <p:spPr>
          <a:xfrm>
            <a:off x="476793" y="4576253"/>
            <a:ext cx="5781300" cy="374400"/>
          </a:xfrm>
          <a:prstGeom prst="rect">
            <a:avLst/>
          </a:prstGeom>
          <a:noFill/>
          <a:ln>
            <a:noFill/>
          </a:ln>
        </p:spPr>
        <p:txBody>
          <a:bodyPr spcFirstLastPara="1" wrap="square" lIns="68575" tIns="34275" rIns="68575" bIns="34275" anchor="t" anchorCtr="0">
            <a:noAutofit/>
          </a:bodyPr>
          <a:lstStyle/>
          <a:p>
            <a:pPr marL="0" marR="0" lvl="0" indent="0" algn="l" rtl="0">
              <a:lnSpc>
                <a:spcPct val="115000"/>
              </a:lnSpc>
              <a:spcBef>
                <a:spcPts val="0"/>
              </a:spcBef>
              <a:spcAft>
                <a:spcPts val="0"/>
              </a:spcAft>
              <a:buClr>
                <a:srgbClr val="000000"/>
              </a:buClr>
              <a:buSzPts val="900"/>
              <a:buFont typeface="Arial"/>
              <a:buNone/>
            </a:pPr>
            <a:r>
              <a:rPr lang="en" sz="900" b="0" i="0" u="none" strike="noStrike" cap="none">
                <a:solidFill>
                  <a:srgbClr val="3F3F3F"/>
                </a:solidFill>
                <a:latin typeface="Libre Franklin Medium"/>
                <a:ea typeface="Libre Franklin Medium"/>
                <a:cs typeface="Libre Franklin Medium"/>
                <a:sym typeface="Libre Franklin Medium"/>
              </a:rPr>
              <a:t>Source: Wiggins, G., &amp; McTighe, J. (2012). </a:t>
            </a:r>
            <a:r>
              <a:rPr lang="en" sz="900" b="0" i="1" u="none" strike="noStrike" cap="none">
                <a:solidFill>
                  <a:srgbClr val="3F3F3F"/>
                </a:solidFill>
                <a:latin typeface="Libre Franklin Medium"/>
                <a:ea typeface="Libre Franklin Medium"/>
                <a:cs typeface="Libre Franklin Medium"/>
                <a:sym typeface="Libre Franklin Medium"/>
              </a:rPr>
              <a:t>The understanding by design guide to advanced concepts in creating and reviewing units. </a:t>
            </a:r>
            <a:r>
              <a:rPr lang="en" sz="900" b="0" i="0" u="none" strike="noStrike" cap="none">
                <a:solidFill>
                  <a:srgbClr val="3F3F3F"/>
                </a:solidFill>
                <a:latin typeface="Libre Franklin Medium"/>
                <a:ea typeface="Libre Franklin Medium"/>
                <a:cs typeface="Libre Franklin Medium"/>
                <a:sym typeface="Libre Franklin Medium"/>
              </a:rPr>
              <a:t>Alexandria, VA, ASCD. (pp. 4–12) </a:t>
            </a:r>
            <a:endParaRPr sz="900" b="0" i="0" u="none" strike="noStrike" cap="none" dirty="0">
              <a:solidFill>
                <a:srgbClr val="3F3F3F"/>
              </a:solidFill>
              <a:latin typeface="Libre Franklin Medium"/>
              <a:ea typeface="Libre Franklin Medium"/>
              <a:cs typeface="Libre Franklin Medium"/>
              <a:sym typeface="Libre Franklin Medium"/>
            </a:endParaRPr>
          </a:p>
        </p:txBody>
      </p:sp>
      <p:sp>
        <p:nvSpPr>
          <p:cNvPr id="331" name="Google Shape;331;p26"/>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19</a:t>
            </a:fld>
            <a:endParaRPr sz="1100" dirty="0">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27"/>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b="0"/>
              <a:t>Now What?</a:t>
            </a:r>
            <a:endParaRPr dirty="0"/>
          </a:p>
        </p:txBody>
      </p:sp>
      <p:grpSp>
        <p:nvGrpSpPr>
          <p:cNvPr id="337" name="Google Shape;337;p27">
            <a:extLst>
              <a:ext uri="{C183D7F6-B498-43B3-948B-1728B52AA6E4}">
                <adec:decorative xmlns:adec="http://schemas.microsoft.com/office/drawing/2017/decorative" val="1"/>
              </a:ext>
            </a:extLst>
          </p:cNvPr>
          <p:cNvGrpSpPr/>
          <p:nvPr/>
        </p:nvGrpSpPr>
        <p:grpSpPr>
          <a:xfrm>
            <a:off x="6397336" y="-1"/>
            <a:ext cx="2746700" cy="4466135"/>
            <a:chOff x="4337910" y="0"/>
            <a:chExt cx="3662267" cy="5954847"/>
          </a:xfrm>
        </p:grpSpPr>
        <p:sp>
          <p:nvSpPr>
            <p:cNvPr id="338" name="Google Shape;338;p27"/>
            <p:cNvSpPr/>
            <p:nvPr/>
          </p:nvSpPr>
          <p:spPr>
            <a:xfrm>
              <a:off x="5133977" y="0"/>
              <a:ext cx="2866200" cy="2866500"/>
            </a:xfrm>
            <a:custGeom>
              <a:avLst/>
              <a:gdLst/>
              <a:ahLst/>
              <a:cxnLst/>
              <a:rect l="l" t="t" r="r" b="b"/>
              <a:pathLst>
                <a:path w="120000" h="120000" extrusionOk="0">
                  <a:moveTo>
                    <a:pt x="8412" y="60000"/>
                  </a:moveTo>
                  <a:lnTo>
                    <a:pt x="8412" y="60000"/>
                  </a:lnTo>
                  <a:cubicBezTo>
                    <a:pt x="8412" y="32962"/>
                    <a:pt x="29287" y="10511"/>
                    <a:pt x="56253" y="8547"/>
                  </a:cubicBezTo>
                  <a:cubicBezTo>
                    <a:pt x="83219" y="6584"/>
                    <a:pt x="107127" y="25773"/>
                    <a:pt x="111044" y="52526"/>
                  </a:cubicBezTo>
                  <a:cubicBezTo>
                    <a:pt x="114961" y="79279"/>
                    <a:pt x="97558" y="104517"/>
                    <a:pt x="71161" y="110367"/>
                  </a:cubicBezTo>
                  <a:lnTo>
                    <a:pt x="70592" y="118429"/>
                  </a:lnTo>
                  <a:lnTo>
                    <a:pt x="56830" y="104890"/>
                  </a:lnTo>
                  <a:lnTo>
                    <a:pt x="72705" y="88507"/>
                  </a:lnTo>
                  <a:lnTo>
                    <a:pt x="72144" y="96444"/>
                  </a:lnTo>
                  <a:cubicBezTo>
                    <a:pt x="90761" y="90239"/>
                    <a:pt x="101708" y="71000"/>
                    <a:pt x="97532" y="51825"/>
                  </a:cubicBezTo>
                  <a:cubicBezTo>
                    <a:pt x="93356" y="32650"/>
                    <a:pt x="75400" y="19706"/>
                    <a:pt x="55889" y="21806"/>
                  </a:cubicBezTo>
                  <a:cubicBezTo>
                    <a:pt x="36379" y="23907"/>
                    <a:pt x="21588" y="40376"/>
                    <a:pt x="21588" y="60000"/>
                  </a:cubicBezTo>
                  <a:close/>
                </a:path>
              </a:pathLst>
            </a:custGeom>
            <a:gradFill>
              <a:gsLst>
                <a:gs pos="0">
                  <a:srgbClr val="8796AD"/>
                </a:gs>
                <a:gs pos="78000">
                  <a:srgbClr val="70829C"/>
                </a:gs>
                <a:gs pos="100000">
                  <a:srgbClr val="70829C"/>
                </a:gs>
              </a:gsLst>
              <a:lin ang="5400012" scaled="0"/>
            </a:gradFill>
            <a:ln>
              <a:noFill/>
            </a:ln>
            <a:effectLst>
              <a:outerShdw blurRad="38100" dist="254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39" name="Google Shape;339;p27"/>
            <p:cNvSpPr/>
            <p:nvPr/>
          </p:nvSpPr>
          <p:spPr>
            <a:xfrm>
              <a:off x="5767493" y="1034928"/>
              <a:ext cx="1592700" cy="796200"/>
            </a:xfrm>
            <a:prstGeom prst="rect">
              <a:avLst/>
            </a:prstGeom>
            <a:no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40" name="Google Shape;340;p27"/>
            <p:cNvSpPr txBox="1"/>
            <p:nvPr/>
          </p:nvSpPr>
          <p:spPr>
            <a:xfrm>
              <a:off x="5767493" y="1034928"/>
              <a:ext cx="1592700" cy="796200"/>
            </a:xfrm>
            <a:prstGeom prst="rect">
              <a:avLst/>
            </a:prstGeom>
            <a:noFill/>
            <a:ln>
              <a:noFill/>
            </a:ln>
          </p:spPr>
          <p:txBody>
            <a:bodyPr spcFirstLastPara="1" wrap="square" lIns="7625" tIns="7625" rIns="7625" bIns="7625" anchor="ctr" anchorCtr="0">
              <a:noAutofit/>
            </a:bodyPr>
            <a:lstStyle/>
            <a:p>
              <a:pPr marL="0" marR="0" lvl="0" indent="0" algn="ctr" rtl="0">
                <a:lnSpc>
                  <a:spcPct val="90000"/>
                </a:lnSpc>
                <a:spcBef>
                  <a:spcPts val="0"/>
                </a:spcBef>
                <a:spcAft>
                  <a:spcPts val="0"/>
                </a:spcAft>
                <a:buClr>
                  <a:schemeClr val="dk1"/>
                </a:buClr>
                <a:buSzPts val="1200"/>
                <a:buFont typeface="Libre Franklin Medium"/>
                <a:buNone/>
              </a:pPr>
              <a:r>
                <a:rPr lang="en" sz="1200" b="1" i="0" u="none" strike="noStrike" cap="none">
                  <a:solidFill>
                    <a:schemeClr val="dk1"/>
                  </a:solidFill>
                  <a:latin typeface="Libre Franklin Medium"/>
                  <a:ea typeface="Libre Franklin Medium"/>
                  <a:cs typeface="Libre Franklin Medium"/>
                  <a:sym typeface="Libre Franklin Medium"/>
                </a:rPr>
                <a:t>What do students need to know and be able to do?</a:t>
              </a:r>
              <a:endParaRPr sz="1100" b="0" i="0" u="none" strike="noStrike" cap="none" dirty="0">
                <a:solidFill>
                  <a:srgbClr val="000000"/>
                </a:solidFill>
                <a:latin typeface="Arial"/>
                <a:ea typeface="Arial"/>
                <a:cs typeface="Arial"/>
                <a:sym typeface="Arial"/>
              </a:endParaRPr>
            </a:p>
          </p:txBody>
        </p:sp>
        <p:sp>
          <p:nvSpPr>
            <p:cNvPr id="341" name="Google Shape;341;p27"/>
            <p:cNvSpPr/>
            <p:nvPr/>
          </p:nvSpPr>
          <p:spPr>
            <a:xfrm>
              <a:off x="4337910" y="1647073"/>
              <a:ext cx="2866200" cy="2866500"/>
            </a:xfrm>
            <a:custGeom>
              <a:avLst/>
              <a:gdLst/>
              <a:ahLst/>
              <a:cxnLst/>
              <a:rect l="l" t="t" r="r" b="b"/>
              <a:pathLst>
                <a:path w="120000" h="120000" extrusionOk="0">
                  <a:moveTo>
                    <a:pt x="96480" y="23523"/>
                  </a:moveTo>
                  <a:lnTo>
                    <a:pt x="87164" y="32839"/>
                  </a:lnTo>
                  <a:cubicBezTo>
                    <a:pt x="75944" y="21617"/>
                    <a:pt x="58979" y="18450"/>
                    <a:pt x="44466" y="24867"/>
                  </a:cubicBezTo>
                  <a:cubicBezTo>
                    <a:pt x="29954" y="31284"/>
                    <a:pt x="20880" y="45966"/>
                    <a:pt x="21631" y="61817"/>
                  </a:cubicBezTo>
                  <a:cubicBezTo>
                    <a:pt x="22382" y="77668"/>
                    <a:pt x="32801" y="91427"/>
                    <a:pt x="47856" y="96444"/>
                  </a:cubicBezTo>
                  <a:lnTo>
                    <a:pt x="47295" y="88507"/>
                  </a:lnTo>
                  <a:lnTo>
                    <a:pt x="63170" y="104890"/>
                  </a:lnTo>
                  <a:lnTo>
                    <a:pt x="49408" y="118429"/>
                  </a:lnTo>
                  <a:lnTo>
                    <a:pt x="48839" y="110367"/>
                  </a:lnTo>
                  <a:lnTo>
                    <a:pt x="48839" y="110367"/>
                  </a:lnTo>
                  <a:cubicBezTo>
                    <a:pt x="27395" y="105615"/>
                    <a:pt x="11312" y="87807"/>
                    <a:pt x="8761" y="65991"/>
                  </a:cubicBezTo>
                  <a:cubicBezTo>
                    <a:pt x="6210" y="44176"/>
                    <a:pt x="17752" y="23137"/>
                    <a:pt x="37521" y="13566"/>
                  </a:cubicBezTo>
                  <a:cubicBezTo>
                    <a:pt x="57290" y="3996"/>
                    <a:pt x="80951" y="7991"/>
                    <a:pt x="96480" y="23523"/>
                  </a:cubicBezTo>
                  <a:close/>
                </a:path>
              </a:pathLst>
            </a:custGeom>
            <a:gradFill>
              <a:gsLst>
                <a:gs pos="0">
                  <a:srgbClr val="7697AE"/>
                </a:gs>
                <a:gs pos="78000">
                  <a:srgbClr val="5F849E"/>
                </a:gs>
                <a:gs pos="100000">
                  <a:srgbClr val="5F849E"/>
                </a:gs>
              </a:gsLst>
              <a:lin ang="5400012" scaled="0"/>
            </a:gradFill>
            <a:ln>
              <a:noFill/>
            </a:ln>
            <a:effectLst>
              <a:outerShdw blurRad="38100" dist="254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42" name="Google Shape;342;p27"/>
            <p:cNvSpPr/>
            <p:nvPr/>
          </p:nvSpPr>
          <p:spPr>
            <a:xfrm>
              <a:off x="4974656" y="2691529"/>
              <a:ext cx="1592700" cy="796200"/>
            </a:xfrm>
            <a:prstGeom prst="rect">
              <a:avLst/>
            </a:prstGeom>
            <a:no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43" name="Google Shape;343;p27"/>
            <p:cNvSpPr txBox="1"/>
            <p:nvPr/>
          </p:nvSpPr>
          <p:spPr>
            <a:xfrm>
              <a:off x="4974656" y="2691529"/>
              <a:ext cx="1592700" cy="796200"/>
            </a:xfrm>
            <a:prstGeom prst="rect">
              <a:avLst/>
            </a:prstGeom>
            <a:noFill/>
            <a:ln>
              <a:noFill/>
            </a:ln>
          </p:spPr>
          <p:txBody>
            <a:bodyPr spcFirstLastPara="1" wrap="square" lIns="7625" tIns="7625" rIns="7625" bIns="7625" anchor="ctr" anchorCtr="0">
              <a:noAutofit/>
            </a:bodyPr>
            <a:lstStyle/>
            <a:p>
              <a:pPr marL="0" marR="0" lvl="0" indent="0" algn="ctr" rtl="0">
                <a:lnSpc>
                  <a:spcPct val="90000"/>
                </a:lnSpc>
                <a:spcBef>
                  <a:spcPts val="0"/>
                </a:spcBef>
                <a:spcAft>
                  <a:spcPts val="0"/>
                </a:spcAft>
                <a:buClr>
                  <a:schemeClr val="dk1"/>
                </a:buClr>
                <a:buSzPts val="1200"/>
                <a:buFont typeface="Libre Franklin Medium"/>
                <a:buNone/>
              </a:pPr>
              <a:r>
                <a:rPr lang="en" sz="1200" b="1" i="0" u="none" strike="noStrike" cap="none">
                  <a:solidFill>
                    <a:schemeClr val="dk1"/>
                  </a:solidFill>
                  <a:latin typeface="Libre Franklin Medium"/>
                  <a:ea typeface="Libre Franklin Medium"/>
                  <a:cs typeface="Libre Franklin Medium"/>
                  <a:sym typeface="Libre Franklin Medium"/>
                </a:rPr>
                <a:t>How will we know they learned it?</a:t>
              </a:r>
              <a:endParaRPr sz="1100" b="0" i="0" u="none" strike="noStrike" cap="none" dirty="0">
                <a:solidFill>
                  <a:srgbClr val="000000"/>
                </a:solidFill>
                <a:latin typeface="Arial"/>
                <a:ea typeface="Arial"/>
                <a:cs typeface="Arial"/>
                <a:sym typeface="Arial"/>
              </a:endParaRPr>
            </a:p>
          </p:txBody>
        </p:sp>
        <p:sp>
          <p:nvSpPr>
            <p:cNvPr id="344" name="Google Shape;344;p27"/>
            <p:cNvSpPr/>
            <p:nvPr/>
          </p:nvSpPr>
          <p:spPr>
            <a:xfrm>
              <a:off x="5337972" y="3491247"/>
              <a:ext cx="2462400" cy="2463600"/>
            </a:xfrm>
            <a:prstGeom prst="blockArc">
              <a:avLst>
                <a:gd name="adj1" fmla="val 13500000"/>
                <a:gd name="adj2" fmla="val 10800000"/>
                <a:gd name="adj3" fmla="val 12740"/>
              </a:avLst>
            </a:prstGeom>
            <a:gradFill>
              <a:gsLst>
                <a:gs pos="0">
                  <a:srgbClr val="67A4B1"/>
                </a:gs>
                <a:gs pos="78000">
                  <a:srgbClr val="50909D"/>
                </a:gs>
                <a:gs pos="100000">
                  <a:srgbClr val="50909D"/>
                </a:gs>
              </a:gsLst>
              <a:lin ang="5400012" scaled="0"/>
            </a:gradFill>
            <a:ln>
              <a:noFill/>
            </a:ln>
            <a:effectLst>
              <a:outerShdw blurRad="38100" dist="25400" dir="5400000" rotWithShape="0">
                <a:srgbClr val="000000">
                  <a:alpha val="34509"/>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45" name="Google Shape;345;p27"/>
            <p:cNvSpPr/>
            <p:nvPr/>
          </p:nvSpPr>
          <p:spPr>
            <a:xfrm>
              <a:off x="5771260" y="4350512"/>
              <a:ext cx="1592700" cy="796200"/>
            </a:xfrm>
            <a:prstGeom prst="rect">
              <a:avLst/>
            </a:prstGeom>
            <a:no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46" name="Google Shape;346;p27"/>
            <p:cNvSpPr txBox="1"/>
            <p:nvPr/>
          </p:nvSpPr>
          <p:spPr>
            <a:xfrm>
              <a:off x="5771260" y="4350512"/>
              <a:ext cx="1592700" cy="796200"/>
            </a:xfrm>
            <a:prstGeom prst="rect">
              <a:avLst/>
            </a:prstGeom>
            <a:noFill/>
            <a:ln>
              <a:noFill/>
            </a:ln>
          </p:spPr>
          <p:txBody>
            <a:bodyPr spcFirstLastPara="1" wrap="square" lIns="7625" tIns="7625" rIns="7625" bIns="7625" anchor="ctr" anchorCtr="0">
              <a:noAutofit/>
            </a:bodyPr>
            <a:lstStyle/>
            <a:p>
              <a:pPr marL="0" marR="0" lvl="0" indent="0" algn="ctr" rtl="0">
                <a:lnSpc>
                  <a:spcPct val="90000"/>
                </a:lnSpc>
                <a:spcBef>
                  <a:spcPts val="0"/>
                </a:spcBef>
                <a:spcAft>
                  <a:spcPts val="0"/>
                </a:spcAft>
                <a:buClr>
                  <a:schemeClr val="dk1"/>
                </a:buClr>
                <a:buSzPts val="1200"/>
                <a:buFont typeface="Libre Franklin Medium"/>
                <a:buNone/>
              </a:pPr>
              <a:r>
                <a:rPr lang="en" sz="1200" b="1" i="0" u="none" strike="noStrike" cap="none">
                  <a:solidFill>
                    <a:schemeClr val="dk1"/>
                  </a:solidFill>
                  <a:latin typeface="Libre Franklin Medium"/>
                  <a:ea typeface="Libre Franklin Medium"/>
                  <a:cs typeface="Libre Franklin Medium"/>
                  <a:sym typeface="Libre Franklin Medium"/>
                </a:rPr>
                <a:t>How will we get all students there?</a:t>
              </a:r>
              <a:endParaRPr sz="1100" b="0" i="0" u="none" strike="noStrike" cap="none" dirty="0">
                <a:solidFill>
                  <a:srgbClr val="000000"/>
                </a:solidFill>
                <a:latin typeface="Arial"/>
                <a:ea typeface="Arial"/>
                <a:cs typeface="Arial"/>
                <a:sym typeface="Arial"/>
              </a:endParaRPr>
            </a:p>
          </p:txBody>
        </p:sp>
      </p:grpSp>
      <p:sp>
        <p:nvSpPr>
          <p:cNvPr id="347" name="Google Shape;347;p27" descr="Arrow indicating question 2 " title="Arrow indicating question 2 "/>
          <p:cNvSpPr/>
          <p:nvPr/>
        </p:nvSpPr>
        <p:spPr>
          <a:xfrm>
            <a:off x="4907080" y="1894100"/>
            <a:ext cx="1330500" cy="555000"/>
          </a:xfrm>
          <a:prstGeom prst="rightArrow">
            <a:avLst>
              <a:gd name="adj1" fmla="val 50000"/>
              <a:gd name="adj2" fmla="val 50000"/>
            </a:avLst>
          </a:prstGeom>
          <a:solidFill>
            <a:schemeClr val="accent1"/>
          </a:solidFill>
          <a:ln w="19050" cap="rnd" cmpd="sng">
            <a:solidFill>
              <a:srgbClr val="364A7D"/>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chemeClr val="lt1"/>
              </a:buClr>
              <a:buSzPts val="1400"/>
              <a:buFont typeface="Libre Franklin Medium"/>
              <a:buNone/>
            </a:pPr>
            <a:endParaRPr sz="1400" b="0" i="0" u="none" strike="noStrike" cap="none" dirty="0">
              <a:solidFill>
                <a:srgbClr val="FFFFFF"/>
              </a:solidFill>
              <a:latin typeface="Libre Franklin Medium"/>
              <a:ea typeface="Libre Franklin Medium"/>
              <a:cs typeface="Libre Franklin Medium"/>
              <a:sym typeface="Libre Franklin Medium"/>
            </a:endParaRPr>
          </a:p>
        </p:txBody>
      </p:sp>
      <p:sp>
        <p:nvSpPr>
          <p:cNvPr id="348" name="Google Shape;348;p27"/>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20</a:t>
            </a:fld>
            <a:endParaRPr sz="1100" dirty="0">
              <a:solidFill>
                <a:srgbClr val="000000"/>
              </a:solidFill>
              <a:latin typeface="Arial"/>
              <a:ea typeface="Arial"/>
              <a:cs typeface="Arial"/>
              <a:sym typeface="Arial"/>
            </a:endParaRPr>
          </a:p>
        </p:txBody>
      </p:sp>
      <p:sp>
        <p:nvSpPr>
          <p:cNvPr id="349" name="Google Shape;349;p27"/>
          <p:cNvSpPr txBox="1"/>
          <p:nvPr/>
        </p:nvSpPr>
        <p:spPr>
          <a:xfrm>
            <a:off x="486825" y="1016000"/>
            <a:ext cx="4260600" cy="3132900"/>
          </a:xfrm>
          <a:prstGeom prst="rect">
            <a:avLst/>
          </a:prstGeom>
          <a:noFill/>
          <a:ln>
            <a:noFill/>
          </a:ln>
        </p:spPr>
        <p:txBody>
          <a:bodyPr spcFirstLastPara="1" wrap="square" lIns="91425" tIns="91425" rIns="91425" bIns="91425" anchor="t" anchorCtr="0">
            <a:noAutofit/>
          </a:bodyPr>
          <a:lstStyle/>
          <a:p>
            <a:pPr marL="457200" marR="0" lvl="0" indent="-349250" algn="l" rtl="0">
              <a:lnSpc>
                <a:spcPct val="100000"/>
              </a:lnSpc>
              <a:spcBef>
                <a:spcPts val="0"/>
              </a:spcBef>
              <a:spcAft>
                <a:spcPts val="1200"/>
              </a:spcAft>
              <a:buClr>
                <a:schemeClr val="dk1"/>
              </a:buClr>
              <a:buSzPts val="1900"/>
              <a:buFont typeface="Libre Franklin"/>
              <a:buChar char="●"/>
            </a:pPr>
            <a:r>
              <a:rPr lang="en" sz="1900" b="0" i="0" u="none" strike="noStrike" cap="none" dirty="0">
                <a:solidFill>
                  <a:schemeClr val="dk1"/>
                </a:solidFill>
                <a:latin typeface="Franklin Gothic Book" panose="020B0503020102020204" pitchFamily="34" charset="0"/>
                <a:ea typeface="Libre Franklin"/>
                <a:cs typeface="Libre Franklin"/>
                <a:sym typeface="Libre Franklin"/>
              </a:rPr>
              <a:t>Remember the DuFour questions from the </a:t>
            </a:r>
            <a:r>
              <a:rPr lang="en" sz="1900" dirty="0">
                <a:solidFill>
                  <a:schemeClr val="dk1"/>
                </a:solidFill>
                <a:latin typeface="Franklin Gothic Book" panose="020B0503020102020204" pitchFamily="34" charset="0"/>
                <a:ea typeface="Libre Franklin"/>
                <a:cs typeface="Libre Franklin"/>
                <a:sym typeface="Libre Franklin"/>
              </a:rPr>
              <a:t>introduction to the module series.</a:t>
            </a:r>
            <a:endParaRPr sz="1900" dirty="0">
              <a:solidFill>
                <a:schemeClr val="dk1"/>
              </a:solidFill>
              <a:latin typeface="Franklin Gothic Book" panose="020B0503020102020204" pitchFamily="34" charset="0"/>
              <a:ea typeface="Libre Franklin"/>
              <a:cs typeface="Libre Franklin"/>
              <a:sym typeface="Libre Franklin"/>
            </a:endParaRPr>
          </a:p>
          <a:p>
            <a:pPr marL="457200" marR="0" lvl="0" indent="-349250" algn="l" rtl="0">
              <a:lnSpc>
                <a:spcPct val="100000"/>
              </a:lnSpc>
              <a:spcBef>
                <a:spcPts val="0"/>
              </a:spcBef>
              <a:spcAft>
                <a:spcPts val="1200"/>
              </a:spcAft>
              <a:buClr>
                <a:schemeClr val="dk1"/>
              </a:buClr>
              <a:buSzPts val="1900"/>
              <a:buFont typeface="Libre Franklin"/>
              <a:buChar char="●"/>
            </a:pPr>
            <a:r>
              <a:rPr lang="en" sz="1900" b="1" i="0" u="none" strike="noStrike" cap="none" dirty="0">
                <a:solidFill>
                  <a:schemeClr val="dk1"/>
                </a:solidFill>
                <a:latin typeface="Franklin Gothic Book" panose="020B0503020102020204" pitchFamily="34" charset="0"/>
                <a:ea typeface="Libre Franklin"/>
                <a:cs typeface="Libre Franklin"/>
                <a:sym typeface="Libre Franklin"/>
              </a:rPr>
              <a:t>Unpacking the standards </a:t>
            </a:r>
            <a:r>
              <a:rPr lang="en" sz="1900" b="0" i="0" u="none" strike="noStrike" cap="none" dirty="0">
                <a:solidFill>
                  <a:schemeClr val="dk1"/>
                </a:solidFill>
                <a:latin typeface="Franklin Gothic Book" panose="020B0503020102020204" pitchFamily="34" charset="0"/>
                <a:ea typeface="Libre Franklin"/>
                <a:cs typeface="Libre Franklin"/>
                <a:sym typeface="Libre Franklin"/>
              </a:rPr>
              <a:t>help with answering </a:t>
            </a:r>
            <a:r>
              <a:rPr lang="en" sz="1900" b="1" i="0" u="none" strike="noStrike" cap="none" dirty="0">
                <a:solidFill>
                  <a:schemeClr val="dk1"/>
                </a:solidFill>
                <a:latin typeface="Franklin Gothic Book" panose="020B0503020102020204" pitchFamily="34" charset="0"/>
                <a:ea typeface="Libre Franklin"/>
                <a:cs typeface="Libre Franklin"/>
                <a:sym typeface="Libre Franklin"/>
              </a:rPr>
              <a:t>the first question.</a:t>
            </a:r>
            <a:endParaRPr sz="1900" b="1" dirty="0">
              <a:solidFill>
                <a:schemeClr val="dk1"/>
              </a:solidFill>
              <a:latin typeface="Franklin Gothic Book" panose="020B0503020102020204" pitchFamily="34" charset="0"/>
              <a:ea typeface="Libre Franklin"/>
              <a:cs typeface="Libre Franklin"/>
              <a:sym typeface="Libre Franklin"/>
            </a:endParaRPr>
          </a:p>
          <a:p>
            <a:pPr marL="457200" marR="0" lvl="0" indent="-349250" algn="l" rtl="0">
              <a:lnSpc>
                <a:spcPct val="100000"/>
              </a:lnSpc>
              <a:spcBef>
                <a:spcPts val="0"/>
              </a:spcBef>
              <a:spcAft>
                <a:spcPts val="1200"/>
              </a:spcAft>
              <a:buClr>
                <a:schemeClr val="dk1"/>
              </a:buClr>
              <a:buSzPts val="1900"/>
              <a:buFont typeface="Libre Franklin"/>
              <a:buChar char="●"/>
            </a:pPr>
            <a:r>
              <a:rPr lang="en" sz="1900" b="0" i="0" u="none" strike="noStrike" cap="none" dirty="0">
                <a:solidFill>
                  <a:schemeClr val="dk1"/>
                </a:solidFill>
                <a:latin typeface="Franklin Gothic Book" panose="020B0503020102020204" pitchFamily="34" charset="0"/>
                <a:ea typeface="Libre Franklin"/>
                <a:cs typeface="Libre Franklin"/>
                <a:sym typeface="Libre Franklin"/>
              </a:rPr>
              <a:t>The next question,</a:t>
            </a:r>
            <a:r>
              <a:rPr lang="en" sz="1900" b="1" i="0" u="none" strike="noStrike" cap="none" dirty="0">
                <a:solidFill>
                  <a:schemeClr val="dk1"/>
                </a:solidFill>
                <a:latin typeface="Franklin Gothic Book" panose="020B0503020102020204" pitchFamily="34" charset="0"/>
                <a:ea typeface="Libre Franklin"/>
                <a:cs typeface="Libre Franklin"/>
                <a:sym typeface="Libre Franklin"/>
              </a:rPr>
              <a:t> “how do we know they learned it?”</a:t>
            </a:r>
            <a:r>
              <a:rPr lang="en" sz="1900" b="0" i="0" u="none" strike="noStrike" cap="none" dirty="0">
                <a:solidFill>
                  <a:schemeClr val="dk1"/>
                </a:solidFill>
                <a:latin typeface="Franklin Gothic Book" panose="020B0503020102020204" pitchFamily="34" charset="0"/>
                <a:ea typeface="Libre Franklin"/>
                <a:cs typeface="Libre Franklin"/>
                <a:sym typeface="Libre Franklin"/>
              </a:rPr>
              <a:t> is the question that </a:t>
            </a:r>
            <a:r>
              <a:rPr lang="en" sz="1900" b="1" i="0" u="none" strike="noStrike" cap="none" dirty="0">
                <a:solidFill>
                  <a:schemeClr val="dk1"/>
                </a:solidFill>
                <a:latin typeface="Franklin Gothic Book" panose="020B0503020102020204" pitchFamily="34" charset="0"/>
                <a:ea typeface="Libre Franklin"/>
                <a:cs typeface="Libre Franklin"/>
                <a:sym typeface="Libre Franklin"/>
              </a:rPr>
              <a:t>connects to assessment.</a:t>
            </a:r>
            <a:endParaRPr sz="2200" b="1" i="0" u="none" strike="noStrike" cap="none" dirty="0">
              <a:solidFill>
                <a:srgbClr val="000000"/>
              </a:solidFill>
              <a:latin typeface="Franklin Gothic Book" panose="020B0503020102020204" pitchFamily="34" charset="0"/>
              <a:ea typeface="Libre Franklin"/>
              <a:cs typeface="Libre Franklin"/>
              <a:sym typeface="Libre Frankli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28"/>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Reminders</a:t>
            </a:r>
            <a:endParaRPr dirty="0"/>
          </a:p>
        </p:txBody>
      </p:sp>
      <p:sp>
        <p:nvSpPr>
          <p:cNvPr id="356" name="Google Shape;356;p28"/>
          <p:cNvSpPr txBox="1">
            <a:spLocks noGrp="1"/>
          </p:cNvSpPr>
          <p:nvPr>
            <p:ph type="body" idx="1"/>
          </p:nvPr>
        </p:nvSpPr>
        <p:spPr>
          <a:xfrm>
            <a:off x="416825" y="1061200"/>
            <a:ext cx="8106900" cy="31446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0"/>
              </a:spcBef>
              <a:spcAft>
                <a:spcPts val="0"/>
              </a:spcAft>
              <a:buSzPts val="2400"/>
              <a:buChar char="•"/>
            </a:pPr>
            <a:r>
              <a:rPr lang="en" sz="2400" b="1"/>
              <a:t>Assessment opportunities</a:t>
            </a:r>
            <a:r>
              <a:rPr lang="en" sz="2400"/>
              <a:t> include</a:t>
            </a:r>
            <a:r>
              <a:rPr lang="en" sz="2400" b="1"/>
              <a:t> all efforts</a:t>
            </a:r>
            <a:r>
              <a:rPr lang="en" sz="2400"/>
              <a:t> to </a:t>
            </a:r>
            <a:r>
              <a:rPr lang="en" sz="2400" b="1"/>
              <a:t>document students’ learning</a:t>
            </a:r>
            <a:r>
              <a:rPr lang="en" sz="2400"/>
              <a:t> before (</a:t>
            </a:r>
            <a:r>
              <a:rPr lang="en" sz="2400" b="1"/>
              <a:t>pre-assessment)</a:t>
            </a:r>
            <a:r>
              <a:rPr lang="en" sz="2400"/>
              <a:t>, during (</a:t>
            </a:r>
            <a:r>
              <a:rPr lang="en" sz="2400" b="1"/>
              <a:t>formative</a:t>
            </a:r>
            <a:r>
              <a:rPr lang="en" sz="2400"/>
              <a:t>), and at the end of a unit segment or at the culmination of the unit (</a:t>
            </a:r>
            <a:r>
              <a:rPr lang="en" sz="2400" b="1"/>
              <a:t>summative</a:t>
            </a:r>
            <a:r>
              <a:rPr lang="en" sz="2400"/>
              <a:t>). </a:t>
            </a:r>
            <a:endParaRPr dirty="0"/>
          </a:p>
          <a:p>
            <a:pPr marL="254000" lvl="0" indent="-254000" algn="l" rtl="0">
              <a:lnSpc>
                <a:spcPct val="90000"/>
              </a:lnSpc>
              <a:spcBef>
                <a:spcPts val="800"/>
              </a:spcBef>
              <a:spcAft>
                <a:spcPts val="0"/>
              </a:spcAft>
              <a:buSzPts val="2400"/>
              <a:buChar char="•"/>
            </a:pPr>
            <a:r>
              <a:rPr lang="en" sz="2400"/>
              <a:t>To serve both teachers and students well, </a:t>
            </a:r>
            <a:r>
              <a:rPr lang="en" sz="2400" b="1"/>
              <a:t>assessments should be seamlessly woven into the unit </a:t>
            </a:r>
            <a:r>
              <a:rPr lang="en" sz="2400"/>
              <a:t>so that teachers can use them to </a:t>
            </a:r>
            <a:r>
              <a:rPr lang="en" sz="2400" b="1"/>
              <a:t>support</a:t>
            </a:r>
            <a:r>
              <a:rPr lang="en" sz="2400"/>
              <a:t> as well as </a:t>
            </a:r>
            <a:r>
              <a:rPr lang="en" sz="2400" b="1"/>
              <a:t>measure </a:t>
            </a:r>
            <a:r>
              <a:rPr lang="en" sz="2400"/>
              <a:t>students’ learning.</a:t>
            </a:r>
            <a:endParaRPr dirty="0"/>
          </a:p>
        </p:txBody>
      </p:sp>
      <p:sp>
        <p:nvSpPr>
          <p:cNvPr id="357" name="Google Shape;357;p28"/>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21</a:t>
            </a:fld>
            <a:endParaRPr sz="1100" dirty="0">
              <a:solidFill>
                <a:srgbClr val="000000"/>
              </a:solidFill>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30"/>
          <p:cNvSpPr txBox="1">
            <a:spLocks noGrp="1"/>
          </p:cNvSpPr>
          <p:nvPr>
            <p:ph type="title"/>
          </p:nvPr>
        </p:nvSpPr>
        <p:spPr>
          <a:xfrm>
            <a:off x="412350" y="354275"/>
            <a:ext cx="8319300" cy="6819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Reflection</a:t>
            </a:r>
            <a:endParaRPr dirty="0"/>
          </a:p>
        </p:txBody>
      </p:sp>
      <p:sp>
        <p:nvSpPr>
          <p:cNvPr id="371" name="Google Shape;371;p30"/>
          <p:cNvSpPr txBox="1">
            <a:spLocks noGrp="1"/>
          </p:cNvSpPr>
          <p:nvPr>
            <p:ph type="body" idx="1"/>
          </p:nvPr>
        </p:nvSpPr>
        <p:spPr>
          <a:xfrm>
            <a:off x="412350" y="1127200"/>
            <a:ext cx="5737800" cy="3119100"/>
          </a:xfrm>
          <a:prstGeom prst="rect">
            <a:avLst/>
          </a:prstGeom>
          <a:noFill/>
          <a:ln>
            <a:noFill/>
          </a:ln>
        </p:spPr>
        <p:txBody>
          <a:bodyPr spcFirstLastPara="1" wrap="square" lIns="68575" tIns="34275" rIns="68575" bIns="34275" anchor="t" anchorCtr="0">
            <a:normAutofit fontScale="92500" lnSpcReduction="10000"/>
          </a:bodyPr>
          <a:lstStyle/>
          <a:p>
            <a:pPr marL="0" lvl="0" indent="0" algn="l" rtl="0">
              <a:lnSpc>
                <a:spcPct val="90000"/>
              </a:lnSpc>
              <a:spcBef>
                <a:spcPts val="0"/>
              </a:spcBef>
              <a:spcAft>
                <a:spcPts val="0"/>
              </a:spcAft>
              <a:buNone/>
            </a:pPr>
            <a:r>
              <a:rPr lang="en" sz="2400" dirty="0">
                <a:ea typeface="Libre Franklin Medium"/>
                <a:cs typeface="Libre Franklin Medium"/>
                <a:sym typeface="Libre Franklin Medium"/>
              </a:rPr>
              <a:t>Answer these questions on your note catcher:</a:t>
            </a:r>
            <a:endParaRPr sz="2400" dirty="0">
              <a:ea typeface="Libre Franklin Medium"/>
              <a:cs typeface="Libre Franklin Medium"/>
              <a:sym typeface="Libre Franklin Medium"/>
            </a:endParaRPr>
          </a:p>
          <a:p>
            <a:pPr marL="0" lvl="0" indent="0" algn="l" rtl="0">
              <a:lnSpc>
                <a:spcPct val="90000"/>
              </a:lnSpc>
              <a:spcBef>
                <a:spcPts val="0"/>
              </a:spcBef>
              <a:spcAft>
                <a:spcPts val="0"/>
              </a:spcAft>
              <a:buNone/>
            </a:pPr>
            <a:endParaRPr sz="2400" dirty="0">
              <a:ea typeface="Libre Franklin Medium"/>
              <a:cs typeface="Libre Franklin Medium"/>
              <a:sym typeface="Libre Franklin Medium"/>
            </a:endParaRPr>
          </a:p>
          <a:p>
            <a:pPr marL="254000" lvl="0" indent="-231140" algn="l" rtl="0">
              <a:lnSpc>
                <a:spcPct val="90000"/>
              </a:lnSpc>
              <a:spcBef>
                <a:spcPts val="0"/>
              </a:spcBef>
              <a:spcAft>
                <a:spcPts val="0"/>
              </a:spcAft>
              <a:buSzPct val="100000"/>
              <a:buChar char="•"/>
            </a:pPr>
            <a:r>
              <a:rPr lang="en" sz="2400" dirty="0">
                <a:ea typeface="Libre Franklin Medium"/>
                <a:cs typeface="Libre Franklin Medium"/>
                <a:sym typeface="Libre Franklin Medium"/>
              </a:rPr>
              <a:t>Why is it important to unpack standards as a first step in designing assessments?</a:t>
            </a:r>
            <a:endParaRPr dirty="0"/>
          </a:p>
          <a:p>
            <a:pPr marL="254000" lvl="0" indent="-231140" algn="l" rtl="0">
              <a:lnSpc>
                <a:spcPct val="90000"/>
              </a:lnSpc>
              <a:spcBef>
                <a:spcPts val="800"/>
              </a:spcBef>
              <a:spcAft>
                <a:spcPts val="0"/>
              </a:spcAft>
              <a:buSzPct val="100000"/>
              <a:buChar char="•"/>
            </a:pPr>
            <a:r>
              <a:rPr lang="en" sz="2400" dirty="0">
                <a:ea typeface="Libre Franklin Medium"/>
                <a:cs typeface="Libre Franklin Medium"/>
                <a:sym typeface="Libre Franklin Medium"/>
              </a:rPr>
              <a:t>How can you use Steps 2, 3 and 4 of your Unpacking Tool to build assessments?</a:t>
            </a:r>
            <a:endParaRPr dirty="0"/>
          </a:p>
          <a:p>
            <a:pPr marL="254000" lvl="0" indent="-231140" algn="l" rtl="0">
              <a:lnSpc>
                <a:spcPct val="90000"/>
              </a:lnSpc>
              <a:spcBef>
                <a:spcPts val="800"/>
              </a:spcBef>
              <a:spcAft>
                <a:spcPts val="0"/>
              </a:spcAft>
              <a:buSzPct val="100000"/>
              <a:buChar char="•"/>
            </a:pPr>
            <a:r>
              <a:rPr lang="en" sz="2400" dirty="0">
                <a:ea typeface="Libre Franklin Medium"/>
                <a:cs typeface="Libre Franklin Medium"/>
                <a:sym typeface="Libre Franklin Medium"/>
              </a:rPr>
              <a:t>What is one next step you will take to more directly connect assessments to the </a:t>
            </a:r>
            <a:r>
              <a:rPr lang="en" sz="2400" i="1" dirty="0">
                <a:ea typeface="Libre Franklin Medium"/>
                <a:cs typeface="Libre Franklin Medium"/>
                <a:sym typeface="Libre Franklin Medium"/>
              </a:rPr>
              <a:t>KAS for Social Studies</a:t>
            </a:r>
            <a:r>
              <a:rPr lang="en" sz="2400" dirty="0">
                <a:ea typeface="Libre Franklin Medium"/>
                <a:cs typeface="Libre Franklin Medium"/>
                <a:sym typeface="Libre Franklin Medium"/>
              </a:rPr>
              <a:t>?</a:t>
            </a:r>
            <a:endParaRPr dirty="0"/>
          </a:p>
          <a:p>
            <a:pPr marL="254000" lvl="0" indent="-231140" algn="l" rtl="0">
              <a:lnSpc>
                <a:spcPct val="90000"/>
              </a:lnSpc>
              <a:spcBef>
                <a:spcPts val="800"/>
              </a:spcBef>
              <a:spcAft>
                <a:spcPts val="0"/>
              </a:spcAft>
              <a:buSzPct val="100000"/>
              <a:buChar char="•"/>
            </a:pPr>
            <a:r>
              <a:rPr lang="en" sz="2400" dirty="0">
                <a:ea typeface="Libre Franklin Medium"/>
                <a:cs typeface="Libre Franklin Medium"/>
                <a:sym typeface="Libre Franklin Medium"/>
              </a:rPr>
              <a:t>What do you still wonder about?</a:t>
            </a:r>
            <a:endParaRPr sz="2400" dirty="0">
              <a:ea typeface="Libre Franklin Medium"/>
              <a:cs typeface="Libre Franklin Medium"/>
              <a:sym typeface="Libre Franklin Medium"/>
            </a:endParaRPr>
          </a:p>
        </p:txBody>
      </p:sp>
      <p:sp>
        <p:nvSpPr>
          <p:cNvPr id="372" name="Google Shape;372;p30"/>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p>
            <a:pPr marL="0" lvl="0" indent="0" algn="r" rtl="0">
              <a:lnSpc>
                <a:spcPct val="100000"/>
              </a:lnSpc>
              <a:spcBef>
                <a:spcPts val="0"/>
              </a:spcBef>
              <a:spcAft>
                <a:spcPts val="0"/>
              </a:spcAft>
              <a:buClr>
                <a:srgbClr val="000000"/>
              </a:buClr>
              <a:buSzPts val="1100"/>
              <a:buFont typeface="Arial"/>
              <a:buNone/>
            </a:pPr>
            <a:fld id="{00000000-1234-1234-1234-123412341234}" type="slidenum">
              <a:rPr lang="en" sz="1100">
                <a:solidFill>
                  <a:srgbClr val="000000"/>
                </a:solidFill>
                <a:latin typeface="Arial"/>
                <a:ea typeface="Arial"/>
                <a:cs typeface="Arial"/>
                <a:sym typeface="Arial"/>
              </a:rPr>
              <a:t>22</a:t>
            </a:fld>
            <a:endParaRPr sz="1100" dirty="0">
              <a:solidFill>
                <a:srgbClr val="000000"/>
              </a:solidFill>
              <a:latin typeface="Arial"/>
              <a:ea typeface="Arial"/>
              <a:cs typeface="Arial"/>
              <a:sym typeface="Arial"/>
            </a:endParaRPr>
          </a:p>
        </p:txBody>
      </p:sp>
      <p:pic>
        <p:nvPicPr>
          <p:cNvPr id="373" name="Google Shape;373;p30">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359975" y="1305975"/>
            <a:ext cx="2371676" cy="2371676"/>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13">
          <a:extLst>
            <a:ext uri="{FF2B5EF4-FFF2-40B4-BE49-F238E27FC236}">
              <a16:creationId xmlns:a16="http://schemas.microsoft.com/office/drawing/2014/main" id="{93B4B5E7-3A92-5A35-31E1-C9F3DE43B6F0}"/>
            </a:ext>
          </a:extLst>
        </p:cNvPr>
        <p:cNvGrpSpPr/>
        <p:nvPr/>
      </p:nvGrpSpPr>
      <p:grpSpPr>
        <a:xfrm>
          <a:off x="0" y="0"/>
          <a:ext cx="0" cy="0"/>
          <a:chOff x="0" y="0"/>
          <a:chExt cx="0" cy="0"/>
        </a:xfrm>
      </p:grpSpPr>
      <p:sp>
        <p:nvSpPr>
          <p:cNvPr id="114" name="Google Shape;114;p1">
            <a:extLst>
              <a:ext uri="{FF2B5EF4-FFF2-40B4-BE49-F238E27FC236}">
                <a16:creationId xmlns:a16="http://schemas.microsoft.com/office/drawing/2014/main" id="{4791FE38-806F-92B7-C049-2D060CA327DB}"/>
              </a:ext>
            </a:extLst>
          </p:cNvPr>
          <p:cNvSpPr txBox="1">
            <a:spLocks noGrp="1"/>
          </p:cNvSpPr>
          <p:nvPr>
            <p:ph type="ctrTitle"/>
          </p:nvPr>
        </p:nvSpPr>
        <p:spPr>
          <a:xfrm>
            <a:off x="1942613" y="910754"/>
            <a:ext cx="68580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dirty="0"/>
              <a:t>Performance Assessments in Social Studies</a:t>
            </a:r>
            <a:r>
              <a:rPr lang="en" dirty="0">
                <a:solidFill>
                  <a:schemeClr val="bg1"/>
                </a:solidFill>
              </a:rPr>
              <a:t>2</a:t>
            </a:r>
            <a:endParaRPr dirty="0">
              <a:solidFill>
                <a:schemeClr val="bg1"/>
              </a:solidFill>
            </a:endParaRPr>
          </a:p>
        </p:txBody>
      </p:sp>
      <p:sp>
        <p:nvSpPr>
          <p:cNvPr id="115" name="Google Shape;115;p1">
            <a:extLst>
              <a:ext uri="{FF2B5EF4-FFF2-40B4-BE49-F238E27FC236}">
                <a16:creationId xmlns:a16="http://schemas.microsoft.com/office/drawing/2014/main" id="{6E148F14-6873-A979-7C1A-B635A39B9E44}"/>
              </a:ext>
            </a:extLst>
          </p:cNvPr>
          <p:cNvSpPr txBox="1">
            <a:spLocks noGrp="1"/>
          </p:cNvSpPr>
          <p:nvPr>
            <p:ph type="subTitle" idx="1"/>
          </p:nvPr>
        </p:nvSpPr>
        <p:spPr>
          <a:xfrm>
            <a:off x="2286000" y="2875953"/>
            <a:ext cx="6858000" cy="12417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0"/>
                  </a:ext>
                </a:extLst>
              </a:rPr>
              <a:t>Module Three: </a:t>
            </a:r>
            <a:endParaRPr dirty="0"/>
          </a:p>
          <a:p>
            <a:pPr marL="0" lvl="0" indent="0" algn="ctr" rtl="0">
              <a:lnSpc>
                <a:spcPct val="90000"/>
              </a:lnSpc>
              <a:spcBef>
                <a:spcPts val="0"/>
              </a:spcBef>
              <a:spcAft>
                <a:spcPts val="0"/>
              </a:spcAft>
              <a:buSzPts val="2100"/>
              <a:buNone/>
            </a:pPr>
            <a:r>
              <a:rPr lang="en-US" dirty="0"/>
              <a:t>How do I determine if an assessment is aligned to the standards? </a:t>
            </a:r>
          </a:p>
        </p:txBody>
      </p:sp>
      <p:sp>
        <p:nvSpPr>
          <p:cNvPr id="116" name="Google Shape;116;p1">
            <a:extLst>
              <a:ext uri="{FF2B5EF4-FFF2-40B4-BE49-F238E27FC236}">
                <a16:creationId xmlns:a16="http://schemas.microsoft.com/office/drawing/2014/main" id="{8941FD40-6AF3-57C5-8C70-6F7FFD9A79D5}"/>
              </a:ext>
            </a:extLst>
          </p:cNvPr>
          <p:cNvSpPr txBox="1">
            <a:spLocks noGrp="1"/>
          </p:cNvSpPr>
          <p:nvPr>
            <p:ph type="sldNum" idx="12"/>
          </p:nvPr>
        </p:nvSpPr>
        <p:spPr>
          <a:xfrm>
            <a:off x="6490450" y="4759113"/>
            <a:ext cx="2057400" cy="273900"/>
          </a:xfrm>
          <a:prstGeom prst="rect">
            <a:avLst/>
          </a:prstGeom>
          <a:noFill/>
          <a:ln>
            <a:noFill/>
          </a:ln>
        </p:spPr>
        <p:txBody>
          <a:bodyPr spcFirstLastPara="1" wrap="square" lIns="68575" tIns="34275" rIns="68575" bIns="34275" anchor="ctr" anchorCtr="0">
            <a:noAutofit/>
          </a:bodyPr>
          <a:lstStyle/>
          <a:p>
            <a:pPr marL="0" lvl="0" indent="0" algn="l" rtl="0">
              <a:lnSpc>
                <a:spcPct val="100000"/>
              </a:lnSpc>
              <a:spcBef>
                <a:spcPts val="0"/>
              </a:spcBef>
              <a:spcAft>
                <a:spcPts val="0"/>
              </a:spcAft>
              <a:buClr>
                <a:srgbClr val="000000"/>
              </a:buClr>
              <a:buSzPts val="1400"/>
              <a:buFont typeface="Arial"/>
              <a:buNone/>
            </a:pPr>
            <a:fld id="{00000000-1234-1234-1234-123412341234}" type="slidenum">
              <a:rPr lang="en">
                <a:solidFill>
                  <a:srgbClr val="007780"/>
                </a:solidFill>
              </a:rPr>
              <a:t>23</a:t>
            </a:fld>
            <a:endParaRPr dirty="0">
              <a:solidFill>
                <a:srgbClr val="007780"/>
              </a:solidFill>
            </a:endParaRPr>
          </a:p>
        </p:txBody>
      </p:sp>
    </p:spTree>
    <p:extLst>
      <p:ext uri="{BB962C8B-B14F-4D97-AF65-F5344CB8AC3E}">
        <p14:creationId xmlns:p14="http://schemas.microsoft.com/office/powerpoint/2010/main" val="360774580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2025-06-06T18:07:11+00:00</Publication_x0020_Date>
    <Audience1 xmlns="3a62de7d-ba57-4f43-9dae-9623ba637be0"/>
    <_dlc_DocId xmlns="3a62de7d-ba57-4f43-9dae-9623ba637be0">KYED-536-2275</_dlc_DocId>
    <_dlc_DocIdUrl xmlns="3a62de7d-ba57-4f43-9dae-9623ba637be0">
      <Url>https://www.education.ky.gov/curriculum/standards/kyacadstand/_layouts/15/DocIdRedir.aspx?ID=KYED-536-2275</Url>
      <Description>KYED-536-2275</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EC919C0-7A87-4CA8-9BCA-4FFF736AFE74}">
  <ds:schemaRefs>
    <ds:schemaRef ds:uri="http://schemas.microsoft.com/sharepoint/v3/contenttype/forms"/>
  </ds:schemaRefs>
</ds:datastoreItem>
</file>

<file path=customXml/itemProps2.xml><?xml version="1.0" encoding="utf-8"?>
<ds:datastoreItem xmlns:ds="http://schemas.openxmlformats.org/officeDocument/2006/customXml" ds:itemID="{FE9F12CD-5BFC-414B-9A5A-DD4D8882C00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FCF9463-8DA4-4CA1-9630-9C401D147A6B}"/>
</file>

<file path=customXml/itemProps4.xml><?xml version="1.0" encoding="utf-8"?>
<ds:datastoreItem xmlns:ds="http://schemas.openxmlformats.org/officeDocument/2006/customXml" ds:itemID="{1B46F251-A99C-4A07-918E-7BCE5C35C236}"/>
</file>

<file path=docProps/app.xml><?xml version="1.0" encoding="utf-8"?>
<Properties xmlns="http://schemas.openxmlformats.org/officeDocument/2006/extended-properties" xmlns:vt="http://schemas.openxmlformats.org/officeDocument/2006/docPropsVTypes">
  <TotalTime>1594</TotalTime>
  <Words>4659</Words>
  <Application>Microsoft Office PowerPoint</Application>
  <PresentationFormat>On-screen Show (16:9)</PresentationFormat>
  <Paragraphs>343</Paragraphs>
  <Slides>23</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Aptos</vt:lpstr>
      <vt:lpstr>Franklin Gothic Book</vt:lpstr>
      <vt:lpstr>Franklin Gothic Medium</vt:lpstr>
      <vt:lpstr>Arial</vt:lpstr>
      <vt:lpstr>Times New Roman</vt:lpstr>
      <vt:lpstr>Libre Franklin Medium</vt:lpstr>
      <vt:lpstr>Libre Franklin</vt:lpstr>
      <vt:lpstr>Georgia</vt:lpstr>
      <vt:lpstr>Trebuchet MS</vt:lpstr>
      <vt:lpstr>Calibri</vt:lpstr>
      <vt:lpstr>Office Theme</vt:lpstr>
      <vt:lpstr>Performance Assessments in Social Studies</vt:lpstr>
      <vt:lpstr>Introduction</vt:lpstr>
      <vt:lpstr>Overview of this module</vt:lpstr>
      <vt:lpstr>Warm-Up</vt:lpstr>
      <vt:lpstr>What Are Standards?</vt:lpstr>
      <vt:lpstr>Critical Elements of Learning Theory Design</vt:lpstr>
      <vt:lpstr>Guiding Principles for KAS for Social Studies </vt:lpstr>
      <vt:lpstr>Why Unpack a Standard?</vt:lpstr>
      <vt:lpstr>Where to Start?</vt:lpstr>
      <vt:lpstr>When Unpacking a Standard,  Ask a Series of Questions:</vt:lpstr>
      <vt:lpstr>Revisit Section B of the Minding the Gap Module</vt:lpstr>
      <vt:lpstr>Tool to Unpack Standards</vt:lpstr>
      <vt:lpstr>Step 1: List the Standards for Your Grade/Course</vt:lpstr>
      <vt:lpstr>Step 2: What Knowledge, Concepts, Vocabulary Will They Need to Master?</vt:lpstr>
      <vt:lpstr>Step 2: What Knowledge, Concepts, Vocabulary Will They Need to Master? (2) </vt:lpstr>
      <vt:lpstr>Step 2: What Knowledge, Concepts, Vocabulary Will They Need to Master? (2)</vt:lpstr>
      <vt:lpstr>Step 3: What Skills Will They Need to Master?</vt:lpstr>
      <vt:lpstr>Step 4: What Level of Proficiency Do Students Need to Be at in Order to Reach This Standard? </vt:lpstr>
      <vt:lpstr>Importance of Unpacking Standards</vt:lpstr>
      <vt:lpstr>Now What?</vt:lpstr>
      <vt:lpstr>Reminders</vt:lpstr>
      <vt:lpstr>Reflection</vt:lpstr>
      <vt:lpstr>Performance Assessments in Social Studies2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Ransom, Heather - Division of Academic Program Standards</dc:creator>
  <cp:lastModifiedBy>Placido, Tabor - Office of Teaching and Learning</cp:lastModifiedBy>
  <cp:revision>5</cp:revision>
  <dcterms:modified xsi:type="dcterms:W3CDTF">2025-06-06T18:03:06Z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2025-03-12T19:08:34Z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d5ca7a0f-2a00-4857-8920-eac2f2cbc2a5</vt:lpwstr>
  </property>
  <property fmtid="{D5CDD505-2E9C-101B-9397-08002B2CF9AE}" pid="8" name="MSIP_Label_eb544694-0027-44fa-bee4-2648c0363f9d_ContentBits">
    <vt:lpwstr>0</vt:lpwstr>
  </property>
  <property fmtid="{D5CDD505-2E9C-101B-9397-08002B2CF9AE}" pid="9" name="MSIP_Label_eb544694-0027-44fa-bee4-2648c0363f9d_Tag">
    <vt:lpwstr>10, 3, 0, 1</vt:lpwstr>
  </property>
  <property fmtid="{D5CDD505-2E9C-101B-9397-08002B2CF9AE}" pid="10" name="ContentTypeId">
    <vt:lpwstr>0x0101001BEB557DBE01834EAB47A683706DCD5B001CB4B9AB93836842A61C86EAD5F20BA7</vt:lpwstr>
  </property>
  <property fmtid="{D5CDD505-2E9C-101B-9397-08002B2CF9AE}" pid="11" name="_dlc_DocIdItemGuid">
    <vt:lpwstr>db94c898-ea76-49ee-b4f4-8b4c1fb246da</vt:lpwstr>
  </property>
</Properties>
</file>