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 id="2147483673" r:id="rId6"/>
    <p:sldMasterId id="2147483685" r:id="rId7"/>
    <p:sldMasterId id="2147483693" r:id="rId8"/>
  </p:sldMasterIdLst>
  <p:notesMasterIdLst>
    <p:notesMasterId r:id="rId42"/>
  </p:notesMasterIdLst>
  <p:handoutMasterIdLst>
    <p:handoutMasterId r:id="rId43"/>
  </p:handoutMasterIdLst>
  <p:sldIdLst>
    <p:sldId id="256" r:id="rId9"/>
    <p:sldId id="257" r:id="rId10"/>
    <p:sldId id="258" r:id="rId11"/>
    <p:sldId id="259" r:id="rId12"/>
    <p:sldId id="260" r:id="rId13"/>
    <p:sldId id="261" r:id="rId14"/>
    <p:sldId id="262" r:id="rId15"/>
    <p:sldId id="264" r:id="rId16"/>
    <p:sldId id="3890" r:id="rId17"/>
    <p:sldId id="265" r:id="rId18"/>
    <p:sldId id="266" r:id="rId19"/>
    <p:sldId id="267" r:id="rId20"/>
    <p:sldId id="268" r:id="rId21"/>
    <p:sldId id="803" r:id="rId22"/>
    <p:sldId id="3861" r:id="rId23"/>
    <p:sldId id="286" r:id="rId24"/>
    <p:sldId id="3856" r:id="rId25"/>
    <p:sldId id="3860" r:id="rId26"/>
    <p:sldId id="3878" r:id="rId27"/>
    <p:sldId id="3871" r:id="rId28"/>
    <p:sldId id="3881" r:id="rId29"/>
    <p:sldId id="3882" r:id="rId30"/>
    <p:sldId id="3883" r:id="rId31"/>
    <p:sldId id="3884" r:id="rId32"/>
    <p:sldId id="3879" r:id="rId33"/>
    <p:sldId id="3858" r:id="rId34"/>
    <p:sldId id="3885" r:id="rId35"/>
    <p:sldId id="3886" r:id="rId36"/>
    <p:sldId id="3887" r:id="rId37"/>
    <p:sldId id="3888" r:id="rId38"/>
    <p:sldId id="3889" r:id="rId39"/>
    <p:sldId id="457" r:id="rId40"/>
    <p:sldId id="45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415D93-A274-4CEE-B6D0-ECDC7CD8715F}" v="2" dt="2024-10-31T18:49:39.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86405" autoAdjust="0"/>
  </p:normalViewPr>
  <p:slideViewPr>
    <p:cSldViewPr snapToGrid="0">
      <p:cViewPr varScale="1">
        <p:scale>
          <a:sx n="57" d="100"/>
          <a:sy n="57" d="100"/>
        </p:scale>
        <p:origin x="62" y="216"/>
      </p:cViewPr>
      <p:guideLst/>
    </p:cSldViewPr>
  </p:slideViewPr>
  <p:outlineViewPr>
    <p:cViewPr>
      <p:scale>
        <a:sx n="33" d="100"/>
        <a:sy n="33" d="100"/>
      </p:scale>
      <p:origin x="0" y="-7277"/>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ableStyles" Target="tableStyles.xml"/><Relationship Id="rId50" Type="http://schemas.openxmlformats.org/officeDocument/2006/relationships/customXml" Target="../customXml/item4.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handoutMaster" Target="handoutMasters/handoutMaster1.xml"/><Relationship Id="rId48"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acido, Tabor - Office of Teaching and Learning" userId="86d704ee-a297-4cdb-9fcb-094311e05f37" providerId="ADAL" clId="{B2415D93-A274-4CEE-B6D0-ECDC7CD8715F}"/>
    <pc:docChg chg="modSld">
      <pc:chgData name="Placido, Tabor - Office of Teaching and Learning" userId="86d704ee-a297-4cdb-9fcb-094311e05f37" providerId="ADAL" clId="{B2415D93-A274-4CEE-B6D0-ECDC7CD8715F}" dt="2024-10-31T18:50:11.958" v="8" actId="13244"/>
      <pc:docMkLst>
        <pc:docMk/>
      </pc:docMkLst>
      <pc:sldChg chg="modSp mod">
        <pc:chgData name="Placido, Tabor - Office of Teaching and Learning" userId="86d704ee-a297-4cdb-9fcb-094311e05f37" providerId="ADAL" clId="{B2415D93-A274-4CEE-B6D0-ECDC7CD8715F}" dt="2024-10-31T18:49:45.011" v="2" actId="13244"/>
        <pc:sldMkLst>
          <pc:docMk/>
          <pc:sldMk cId="223842311" sldId="286"/>
        </pc:sldMkLst>
        <pc:spChg chg="ord">
          <ac:chgData name="Placido, Tabor - Office of Teaching and Learning" userId="86d704ee-a297-4cdb-9fcb-094311e05f37" providerId="ADAL" clId="{B2415D93-A274-4CEE-B6D0-ECDC7CD8715F}" dt="2024-10-31T18:49:45.011" v="2" actId="13244"/>
          <ac:spMkLst>
            <pc:docMk/>
            <pc:sldMk cId="223842311" sldId="286"/>
            <ac:spMk id="2" creationId="{E57F6032-86FE-014E-CB59-01CA7A3911A3}"/>
          </ac:spMkLst>
        </pc:spChg>
        <pc:picChg chg="mod">
          <ac:chgData name="Placido, Tabor - Office of Teaching and Learning" userId="86d704ee-a297-4cdb-9fcb-094311e05f37" providerId="ADAL" clId="{B2415D93-A274-4CEE-B6D0-ECDC7CD8715F}" dt="2024-10-31T18:49:36.947" v="0" actId="962"/>
          <ac:picMkLst>
            <pc:docMk/>
            <pc:sldMk cId="223842311" sldId="286"/>
            <ac:picMk id="3080" creationId="{00000000-0000-0000-0000-000000000000}"/>
          </ac:picMkLst>
        </pc:picChg>
        <pc:picChg chg="mod">
          <ac:chgData name="Placido, Tabor - Office of Teaching and Learning" userId="86d704ee-a297-4cdb-9fcb-094311e05f37" providerId="ADAL" clId="{B2415D93-A274-4CEE-B6D0-ECDC7CD8715F}" dt="2024-10-31T18:49:39.976" v="1" actId="962"/>
          <ac:picMkLst>
            <pc:docMk/>
            <pc:sldMk cId="223842311" sldId="286"/>
            <ac:picMk id="3082" creationId="{00000000-0000-0000-0000-000000000000}"/>
          </ac:picMkLst>
        </pc:picChg>
      </pc:sldChg>
      <pc:sldChg chg="modSp mod">
        <pc:chgData name="Placido, Tabor - Office of Teaching and Learning" userId="86d704ee-a297-4cdb-9fcb-094311e05f37" providerId="ADAL" clId="{B2415D93-A274-4CEE-B6D0-ECDC7CD8715F}" dt="2024-10-31T18:50:11.958" v="8" actId="13244"/>
        <pc:sldMkLst>
          <pc:docMk/>
          <pc:sldMk cId="4035860014" sldId="3878"/>
        </pc:sldMkLst>
        <pc:spChg chg="mod">
          <ac:chgData name="Placido, Tabor - Office of Teaching and Learning" userId="86d704ee-a297-4cdb-9fcb-094311e05f37" providerId="ADAL" clId="{B2415D93-A274-4CEE-B6D0-ECDC7CD8715F}" dt="2024-10-31T18:49:59.140" v="6" actId="1035"/>
          <ac:spMkLst>
            <pc:docMk/>
            <pc:sldMk cId="4035860014" sldId="3878"/>
            <ac:spMk id="2" creationId="{F154E4AE-0B98-F5B9-7556-268803B5136B}"/>
          </ac:spMkLst>
        </pc:spChg>
        <pc:picChg chg="ord">
          <ac:chgData name="Placido, Tabor - Office of Teaching and Learning" userId="86d704ee-a297-4cdb-9fcb-094311e05f37" providerId="ADAL" clId="{B2415D93-A274-4CEE-B6D0-ECDC7CD8715F}" dt="2024-10-31T18:50:09.776" v="7" actId="13244"/>
          <ac:picMkLst>
            <pc:docMk/>
            <pc:sldMk cId="4035860014" sldId="3878"/>
            <ac:picMk id="12" creationId="{52E707AF-441A-B882-868B-1F02A0D8408B}"/>
          </ac:picMkLst>
        </pc:picChg>
        <pc:picChg chg="ord">
          <ac:chgData name="Placido, Tabor - Office of Teaching and Learning" userId="86d704ee-a297-4cdb-9fcb-094311e05f37" providerId="ADAL" clId="{B2415D93-A274-4CEE-B6D0-ECDC7CD8715F}" dt="2024-10-31T18:50:11.958" v="8" actId="13244"/>
          <ac:picMkLst>
            <pc:docMk/>
            <pc:sldMk cId="4035860014" sldId="3878"/>
            <ac:picMk id="14" creationId="{1A4F2D83-305D-C6E7-FB16-534D3DE3230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5AA1AB-BB0C-4531-BEBB-35DC738E552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Header1 </a:t>
            </a:r>
          </a:p>
        </p:txBody>
      </p:sp>
      <p:sp>
        <p:nvSpPr>
          <p:cNvPr id="3" name="Date Placeholder 2">
            <a:extLst>
              <a:ext uri="{FF2B5EF4-FFF2-40B4-BE49-F238E27FC236}">
                <a16:creationId xmlns:a16="http://schemas.microsoft.com/office/drawing/2014/main" id="{8D1BBB79-64D9-4486-92FC-EABBB673EF7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78F071-37E9-462B-89DC-1BC2EF5C78CE}" type="datetimeFigureOut">
              <a:rPr lang="en-US" smtClean="0"/>
              <a:t>10/31/2024</a:t>
            </a:fld>
            <a:endParaRPr lang="en-US"/>
          </a:p>
        </p:txBody>
      </p:sp>
      <p:sp>
        <p:nvSpPr>
          <p:cNvPr id="4" name="Footer Placeholder 3">
            <a:extLst>
              <a:ext uri="{FF2B5EF4-FFF2-40B4-BE49-F238E27FC236}">
                <a16:creationId xmlns:a16="http://schemas.microsoft.com/office/drawing/2014/main" id="{D47B4475-62DE-477F-8755-C60E9E4ABED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5DF9B91-3846-4D1B-BC6D-B46E636781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2CBA31-EA6E-4733-ACF3-243A0A892CE7}" type="slidenum">
              <a:rPr lang="en-US" smtClean="0"/>
              <a:t>‹#›</a:t>
            </a:fld>
            <a:endParaRPr lang="en-US"/>
          </a:p>
        </p:txBody>
      </p:sp>
    </p:spTree>
    <p:extLst>
      <p:ext uri="{BB962C8B-B14F-4D97-AF65-F5344CB8AC3E}">
        <p14:creationId xmlns:p14="http://schemas.microsoft.com/office/powerpoint/2010/main" val="4171601691"/>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Header1 </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110AE-C9B5-482E-9370-E2EF2DFE5D4E}" type="datetimeFigureOut">
              <a:rPr lang="en-US" smtClean="0"/>
              <a:t>10/31/2024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07AE88-A267-4A72-96A7-EF21694A824F}" type="slidenum">
              <a:rPr lang="en-US" smtClean="0"/>
              <a:t>‹#›</a:t>
            </a:fld>
            <a:endParaRPr lang="en-US"/>
          </a:p>
        </p:txBody>
      </p:sp>
    </p:spTree>
    <p:extLst>
      <p:ext uri="{BB962C8B-B14F-4D97-AF65-F5344CB8AC3E}">
        <p14:creationId xmlns:p14="http://schemas.microsoft.com/office/powerpoint/2010/main" val="1430957783"/>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136" name="Google Shape;136;p1: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7" name="Google Shape;137;p1: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8" name="Google Shape;138;p1: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39" name="Google Shape;139;p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b517606b8b_1_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b517606b8b_1_1: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g2b517606b8b_1_1: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3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52" name="Google Shape;152;p3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4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800"/>
              </a:spcBef>
              <a:spcAft>
                <a:spcPts val="0"/>
              </a:spcAft>
              <a:buClr>
                <a:schemeClr val="dk1"/>
              </a:buClr>
              <a:buSzPts val="1100"/>
              <a:buFont typeface="Arial"/>
              <a:buNone/>
            </a:pPr>
            <a:endParaRPr/>
          </a:p>
        </p:txBody>
      </p:sp>
      <p:sp>
        <p:nvSpPr>
          <p:cNvPr id="160" name="Google Shape;160;p4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4</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3: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400"/>
              <a:buNone/>
            </a:pPr>
            <a:endParaRPr/>
          </a:p>
        </p:txBody>
      </p:sp>
      <p:sp>
        <p:nvSpPr>
          <p:cNvPr id="167" name="Google Shape;167;p43: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44: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p4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4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45: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Calibri"/>
              <a:buNone/>
            </a:pPr>
            <a:endParaRPr>
              <a:solidFill>
                <a:srgbClr val="000000"/>
              </a:solidFill>
            </a:endParaRPr>
          </a:p>
        </p:txBody>
      </p:sp>
      <p:sp>
        <p:nvSpPr>
          <p:cNvPr id="191" name="Google Shape;191;p45: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7</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46: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06" name="Google Shape;206;p4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4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47: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
        <p:nvSpPr>
          <p:cNvPr id="215" name="Google Shape;215;p47: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10</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48: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48: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a:p>
            <a:pPr marL="0" lvl="0" indent="0" algn="l" rtl="0">
              <a:lnSpc>
                <a:spcPct val="100000"/>
              </a:lnSpc>
              <a:spcBef>
                <a:spcPts val="0"/>
              </a:spcBef>
              <a:spcAft>
                <a:spcPts val="0"/>
              </a:spcAft>
              <a:buClr>
                <a:schemeClr val="dk1"/>
              </a:buClr>
              <a:buSzPts val="1100"/>
              <a:buFont typeface="Arial"/>
              <a:buNone/>
            </a:pPr>
            <a:endParaRPr>
              <a:solidFill>
                <a:srgbClr val="000000"/>
              </a:solidFill>
            </a:endParaRPr>
          </a:p>
        </p:txBody>
      </p:sp>
      <p:sp>
        <p:nvSpPr>
          <p:cNvPr id="224" name="Google Shape;224;p48: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9: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49: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t>The fourth step is to determine the level of proficiency students are required to be at for a particular grade. Most often this can be identified using Bloom’s taxonomy and/or Webbs Depth of Knowledge. </a:t>
            </a:r>
            <a:endParaRPr/>
          </a:p>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Clr>
                <a:schemeClr val="dk1"/>
              </a:buClr>
              <a:buSzPts val="1100"/>
              <a:buFont typeface="Arial"/>
              <a:buNone/>
            </a:pPr>
            <a:r>
              <a:rPr lang="en-US"/>
              <a:t>It is important to note that when determining the DOK of a standard, the verb, such as analyze, should not be separated from the rest of the standard as the content and skills outlined in the standard impact the level of rigor students need to engage in order to demonstrate mastery of the standards. For example, in the DOK handout provided, “analyze similarities and differences in issues and problems” is a DOK 3 while “analyzing and synthesizing information from multiple sources” is a DOK 4. </a:t>
            </a:r>
            <a:endParaRPr/>
          </a:p>
        </p:txBody>
      </p:sp>
      <p:sp>
        <p:nvSpPr>
          <p:cNvPr id="234" name="Google Shape;234;p49: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b97e3c4ae1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2b97e3c4ae1_0_0:notes"/>
          <p:cNvSpPr txBox="1">
            <a:spLocks noGrp="1"/>
          </p:cNvSpPr>
          <p:nvPr>
            <p:ph type="body" idx="1"/>
          </p:nvPr>
        </p:nvSpPr>
        <p:spPr>
          <a:xfrm>
            <a:off x="685800" y="4482296"/>
            <a:ext cx="5486400" cy="3667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244" name="Google Shape;244;g2b97e3c4ae1_0_0:notes"/>
          <p:cNvSpPr txBox="1">
            <a:spLocks noGrp="1"/>
          </p:cNvSpPr>
          <p:nvPr>
            <p:ph type="hdr" idx="3"/>
          </p:nvPr>
        </p:nvSpPr>
        <p:spPr>
          <a:xfrm>
            <a:off x="0" y="0"/>
            <a:ext cx="2971800" cy="4674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5" name="Google Shape;245;g2b97e3c4ae1_0_0:notes"/>
          <p:cNvSpPr txBox="1">
            <a:spLocks noGrp="1"/>
          </p:cNvSpPr>
          <p:nvPr>
            <p:ph type="dt" idx="10"/>
          </p:nvPr>
        </p:nvSpPr>
        <p:spPr>
          <a:xfrm>
            <a:off x="3884613" y="0"/>
            <a:ext cx="2971800" cy="4674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6/1/2018</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6" name="Google Shape;246;g2b97e3c4ae1_0_0:notes"/>
          <p:cNvSpPr txBox="1">
            <a:spLocks noGrp="1"/>
          </p:cNvSpPr>
          <p:nvPr>
            <p:ph type="ftr" idx="11"/>
          </p:nvPr>
        </p:nvSpPr>
        <p:spPr>
          <a:xfrm>
            <a:off x="0" y="8846554"/>
            <a:ext cx="2971800" cy="467400"/>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Calibri"/>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47" name="Google Shape;247;g2b97e3c4ae1_0_0:notes"/>
          <p:cNvSpPr txBox="1">
            <a:spLocks noGrp="1"/>
          </p:cNvSpPr>
          <p:nvPr>
            <p:ph type="sldNum" idx="12"/>
          </p:nvPr>
        </p:nvSpPr>
        <p:spPr>
          <a:xfrm>
            <a:off x="3884613" y="8846554"/>
            <a:ext cx="2971800" cy="4674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13</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E21DAFB-897C-4F70-89FC-370D2ACCFBC5}" type="slidenum">
              <a:rPr lang="en-US" smtClean="0"/>
              <a:t>14</a:t>
            </a:fld>
            <a:endParaRPr lang="en-US"/>
          </a:p>
        </p:txBody>
      </p:sp>
    </p:spTree>
    <p:extLst>
      <p:ext uri="{BB962C8B-B14F-4D97-AF65-F5344CB8AC3E}">
        <p14:creationId xmlns:p14="http://schemas.microsoft.com/office/powerpoint/2010/main" val="41589838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023370-CACB-47F7-B2AF-A854BC0082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48969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4.xml"/><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5.xml"/><Relationship Id="rId4" Type="http://schemas.openxmlformats.org/officeDocument/2006/relationships/image" Target="../media/image21.emf"/></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0" y="1695451"/>
            <a:ext cx="2476500" cy="2714625"/>
          </a:xfrm>
          <a:prstGeom prst="rect">
            <a:avLst/>
          </a:prstGeom>
        </p:spPr>
      </p:pic>
    </p:spTree>
    <p:extLst>
      <p:ext uri="{BB962C8B-B14F-4D97-AF65-F5344CB8AC3E}">
        <p14:creationId xmlns:p14="http://schemas.microsoft.com/office/powerpoint/2010/main" val="266963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708219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612817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667959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836632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059448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882308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438011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007798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78732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831270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2417966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1" y="1695453"/>
            <a:ext cx="2476500" cy="2714625"/>
          </a:xfrm>
          <a:prstGeom prst="rect">
            <a:avLst/>
          </a:prstGeom>
        </p:spPr>
      </p:pic>
    </p:spTree>
    <p:extLst>
      <p:ext uri="{BB962C8B-B14F-4D97-AF65-F5344CB8AC3E}">
        <p14:creationId xmlns:p14="http://schemas.microsoft.com/office/powerpoint/2010/main" val="761138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8406834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1" y="1709740"/>
            <a:ext cx="105156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595932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867475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736859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959533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253838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830330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1906956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4691722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0157642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DD0C2A7-BD78-4DA3-9665-4D25ADDF211C}"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6603989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0C2A7-BD78-4DA3-9665-4D25ADDF211C}"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7997927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D0C2A7-BD78-4DA3-9665-4D25ADDF211C}"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7948844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D0C2A7-BD78-4DA3-9665-4D25ADDF211C}" type="datetimeFigureOut">
              <a:rPr lang="en-US" smtClean="0"/>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6334561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DD0C2A7-BD78-4DA3-9665-4D25ADDF211C}" type="datetimeFigureOut">
              <a:rPr lang="en-US" smtClean="0"/>
              <a:t>10/31/2024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928187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DD0C2A7-BD78-4DA3-9665-4D25ADDF211C}" type="datetimeFigureOut">
              <a:rPr lang="en-US" smtClean="0"/>
              <a:t>10/31/2024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3154690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D0C2A7-BD78-4DA3-9665-4D25ADDF211C}" type="datetimeFigureOut">
              <a:rPr lang="en-US" smtClean="0"/>
              <a:t>10/31/2024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41265754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D0C2A7-BD78-4DA3-9665-4D25ADDF211C}" type="datetimeFigureOut">
              <a:rPr lang="en-US" smtClean="0"/>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5702070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D0C2A7-BD78-4DA3-9665-4D25ADDF211C}" type="datetimeFigureOut">
              <a:rPr lang="en-US" smtClean="0"/>
              <a:t>10/31/2024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969533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0C2A7-BD78-4DA3-9665-4D25ADDF211C}"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9697902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DD0C2A7-BD78-4DA3-9665-4D25ADDF211C}" type="datetimeFigureOut">
              <a:rPr lang="en-US" smtClean="0"/>
              <a:t>10/31/2024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602833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4099" name="Rectangle 3"/>
          <p:cNvSpPr>
            <a:spLocks noGrp="1" noChangeArrowheads="1"/>
          </p:cNvSpPr>
          <p:nvPr>
            <p:ph type="ctrTitle" hasCustomPrompt="1"/>
          </p:nvPr>
        </p:nvSpPr>
        <p:spPr>
          <a:xfrm>
            <a:off x="3454400" y="1270000"/>
            <a:ext cx="8128000" cy="3073400"/>
          </a:xfrm>
        </p:spPr>
        <p:txBody>
          <a:bodyPr/>
          <a:lstStyle>
            <a:lvl1pPr algn="l">
              <a:defRPr sz="4800" b="1">
                <a:solidFill>
                  <a:srgbClr val="021C6E"/>
                </a:solidFill>
              </a:defRPr>
            </a:lvl1pPr>
          </a:lstStyle>
          <a:p>
            <a:r>
              <a:rPr lang="en-US" dirty="0"/>
              <a:t>Title</a:t>
            </a:r>
          </a:p>
        </p:txBody>
      </p:sp>
      <p:sp>
        <p:nvSpPr>
          <p:cNvPr id="13" name="Text Placeholder 12"/>
          <p:cNvSpPr>
            <a:spLocks noGrp="1"/>
          </p:cNvSpPr>
          <p:nvPr>
            <p:ph type="body" sz="quarter" idx="10"/>
          </p:nvPr>
        </p:nvSpPr>
        <p:spPr>
          <a:xfrm>
            <a:off x="3454400" y="4648201"/>
            <a:ext cx="7416800" cy="1625599"/>
          </a:xfrm>
        </p:spPr>
        <p:txBody>
          <a:bodyPr/>
          <a:lstStyle>
            <a:lvl1pPr marL="0" indent="0">
              <a:lnSpc>
                <a:spcPct val="90000"/>
              </a:lnSpc>
              <a:buNone/>
              <a:defRPr sz="2667" baseline="0">
                <a:solidFill>
                  <a:srgbClr val="606060"/>
                </a:solidFill>
              </a:defRPr>
            </a:lvl1pPr>
            <a:lvl2pPr marL="609585" indent="0">
              <a:buNone/>
              <a:defRPr/>
            </a:lvl2pPr>
          </a:lstStyle>
          <a:p>
            <a:pPr lvl="0"/>
            <a:r>
              <a:rPr lang="en-US"/>
              <a:t>Click to edit Master text styles</a:t>
            </a:r>
          </a:p>
        </p:txBody>
      </p:sp>
      <p:cxnSp>
        <p:nvCxnSpPr>
          <p:cNvPr id="23" name="Straight Connector 22"/>
          <p:cNvCxnSpPr/>
          <p:nvPr userDrawn="1"/>
        </p:nvCxnSpPr>
        <p:spPr bwMode="auto">
          <a:xfrm>
            <a:off x="3556000" y="4495800"/>
            <a:ext cx="8636000" cy="0"/>
          </a:xfrm>
          <a:prstGeom prst="line">
            <a:avLst/>
          </a:prstGeom>
          <a:solidFill>
            <a:schemeClr val="accent1"/>
          </a:solidFill>
          <a:ln w="57150" cap="flat" cmpd="sng" algn="ctr">
            <a:solidFill>
              <a:schemeClr val="bg1">
                <a:lumMod val="75000"/>
              </a:schemeClr>
            </a:solidFill>
            <a:prstDash val="solid"/>
            <a:round/>
            <a:headEnd type="none" w="med" len="med"/>
            <a:tailEnd type="none" w="med" len="med"/>
          </a:ln>
          <a:effectLst/>
        </p:spPr>
      </p:cxnSp>
      <p:sp>
        <p:nvSpPr>
          <p:cNvPr id="14" name="Rectangle 13"/>
          <p:cNvSpPr/>
          <p:nvPr userDrawn="1"/>
        </p:nvSpPr>
        <p:spPr bwMode="auto">
          <a:xfrm>
            <a:off x="0" y="0"/>
            <a:ext cx="2540000" cy="5969000"/>
          </a:xfrm>
          <a:prstGeom prst="rect">
            <a:avLst/>
          </a:prstGeom>
          <a:solidFill>
            <a:srgbClr val="02245A"/>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17" name="Picture 16" descr="indoor banner sample.pdf"/>
          <p:cNvPicPr>
            <a:picLocks noChangeAspect="1"/>
          </p:cNvPicPr>
          <p:nvPr userDrawn="1"/>
        </p:nvPicPr>
        <p:blipFill rotWithShape="1">
          <a:blip r:embed="rId2">
            <a:extLst>
              <a:ext uri="{28A0092B-C50C-407E-A947-70E740481C1C}">
                <a14:useLocalDpi xmlns:a14="http://schemas.microsoft.com/office/drawing/2010/main" val="0"/>
              </a:ext>
            </a:extLst>
          </a:blip>
          <a:srcRect t="81442"/>
          <a:stretch/>
        </p:blipFill>
        <p:spPr>
          <a:xfrm>
            <a:off x="0" y="5948961"/>
            <a:ext cx="2540000" cy="923883"/>
          </a:xfrm>
          <a:prstGeom prst="rect">
            <a:avLst/>
          </a:prstGeom>
        </p:spPr>
      </p:pic>
      <p:pic>
        <p:nvPicPr>
          <p:cNvPr id="3" name="Picture 2">
            <a:extLst>
              <a:ext uri="{FF2B5EF4-FFF2-40B4-BE49-F238E27FC236}">
                <a16:creationId xmlns:a16="http://schemas.microsoft.com/office/drawing/2014/main" id="{6EC9B737-3F48-634D-9013-DC00288F1463}"/>
              </a:ext>
            </a:extLst>
          </p:cNvPr>
          <p:cNvPicPr>
            <a:picLocks noChangeAspect="1"/>
          </p:cNvPicPr>
          <p:nvPr userDrawn="1"/>
        </p:nvPicPr>
        <p:blipFill>
          <a:blip r:embed="rId3"/>
          <a:stretch>
            <a:fillRect/>
          </a:stretch>
        </p:blipFill>
        <p:spPr>
          <a:xfrm>
            <a:off x="0" y="685801"/>
            <a:ext cx="2540000" cy="2812457"/>
          </a:xfrm>
          <a:prstGeom prst="rect">
            <a:avLst/>
          </a:prstGeom>
        </p:spPr>
      </p:pic>
    </p:spTree>
    <p:extLst>
      <p:ext uri="{BB962C8B-B14F-4D97-AF65-F5344CB8AC3E}">
        <p14:creationId xmlns:p14="http://schemas.microsoft.com/office/powerpoint/2010/main" val="12486950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3292906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sz="3733" b="1">
                <a:solidFill>
                  <a:srgbClr val="021C6E"/>
                </a:solidFill>
              </a:defRPr>
            </a:lvl1pPr>
          </a:lstStyle>
          <a:p>
            <a:r>
              <a:rPr lang="en-US"/>
              <a:t>Click to edit Master title style</a:t>
            </a:r>
            <a:endParaRPr lang="en-US" dirty="0"/>
          </a:p>
        </p:txBody>
      </p:sp>
    </p:spTree>
    <p:extLst>
      <p:ext uri="{BB962C8B-B14F-4D97-AF65-F5344CB8AC3E}">
        <p14:creationId xmlns:p14="http://schemas.microsoft.com/office/powerpoint/2010/main" val="21694326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2" name="Title 1"/>
          <p:cNvSpPr>
            <a:spLocks noGrp="1"/>
          </p:cNvSpPr>
          <p:nvPr>
            <p:ph type="title"/>
          </p:nvPr>
        </p:nvSpPr>
        <p:spPr>
          <a:xfrm>
            <a:off x="812800" y="482600"/>
            <a:ext cx="10769600" cy="838200"/>
          </a:xfrm>
        </p:spPr>
        <p:txBody>
          <a:bodyPr/>
          <a:lstStyle>
            <a:lvl1pPr>
              <a:defRPr sz="3733" b="1">
                <a:solidFill>
                  <a:srgbClr val="021C6E"/>
                </a:solidFill>
              </a:defRPr>
            </a:lvl1pPr>
          </a:lstStyle>
          <a:p>
            <a:r>
              <a:rPr lang="en-US"/>
              <a:t>Click to edit Master title style</a:t>
            </a:r>
            <a:endParaRPr lang="en-US" dirty="0"/>
          </a:p>
        </p:txBody>
      </p:sp>
    </p:spTree>
    <p:extLst>
      <p:ext uri="{BB962C8B-B14F-4D97-AF65-F5344CB8AC3E}">
        <p14:creationId xmlns:p14="http://schemas.microsoft.com/office/powerpoint/2010/main" val="7775747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sz="3733" b="1">
                <a:solidFill>
                  <a:srgbClr val="021C6E"/>
                </a:solidFill>
              </a:defRPr>
            </a:lvl1pPr>
          </a:lstStyle>
          <a:p>
            <a:r>
              <a:rPr lang="en-US"/>
              <a:t>Click to edit Master title style</a:t>
            </a:r>
            <a:endParaRPr lang="en-US" dirty="0"/>
          </a:p>
        </p:txBody>
      </p:sp>
      <p:sp>
        <p:nvSpPr>
          <p:cNvPr id="13" name="Text Placeholder 16"/>
          <p:cNvSpPr>
            <a:spLocks noGrp="1"/>
          </p:cNvSpPr>
          <p:nvPr>
            <p:ph type="body" sz="quarter" idx="12"/>
          </p:nvPr>
        </p:nvSpPr>
        <p:spPr>
          <a:xfrm>
            <a:off x="812800" y="6096000"/>
            <a:ext cx="9753600" cy="304800"/>
          </a:xfrm>
        </p:spPr>
        <p:txBody>
          <a:bodyPr/>
          <a:lstStyle>
            <a:lvl1pPr marL="0" indent="0" algn="l">
              <a:buNone/>
              <a:defRPr sz="1600" i="1" baseline="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24579032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2" name="Title 1"/>
          <p:cNvSpPr>
            <a:spLocks noGrp="1"/>
          </p:cNvSpPr>
          <p:nvPr>
            <p:ph type="title"/>
          </p:nvPr>
        </p:nvSpPr>
        <p:spPr>
          <a:xfrm>
            <a:off x="609600" y="381000"/>
            <a:ext cx="10668000" cy="914400"/>
          </a:xfrm>
        </p:spPr>
        <p:txBody>
          <a:bodyPr/>
          <a:lstStyle>
            <a:lvl1pPr>
              <a:defRPr sz="3733" b="1">
                <a:solidFill>
                  <a:srgbClr val="021C6E"/>
                </a:solidFill>
              </a:defRPr>
            </a:lvl1pPr>
          </a:lstStyle>
          <a:p>
            <a:r>
              <a:rPr lang="en-US"/>
              <a:t>Click to edit Master title style</a:t>
            </a:r>
            <a:endParaRPr lang="en-US" dirty="0"/>
          </a:p>
        </p:txBody>
      </p:sp>
      <p:sp>
        <p:nvSpPr>
          <p:cNvPr id="16" name="Picture Placeholder 2"/>
          <p:cNvSpPr>
            <a:spLocks noGrp="1"/>
          </p:cNvSpPr>
          <p:nvPr>
            <p:ph type="pic" idx="1"/>
          </p:nvPr>
        </p:nvSpPr>
        <p:spPr>
          <a:xfrm>
            <a:off x="4368800" y="1524001"/>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17" name="Text Placeholder 3"/>
          <p:cNvSpPr>
            <a:spLocks noGrp="1"/>
          </p:cNvSpPr>
          <p:nvPr>
            <p:ph type="body" sz="half" idx="2"/>
          </p:nvPr>
        </p:nvSpPr>
        <p:spPr>
          <a:xfrm>
            <a:off x="609602" y="1524001"/>
            <a:ext cx="3534887" cy="411480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22310537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0" name="Title 1">
            <a:extLst>
              <a:ext uri="{FF2B5EF4-FFF2-40B4-BE49-F238E27FC236}">
                <a16:creationId xmlns:a16="http://schemas.microsoft.com/office/drawing/2014/main" id="{77486FB4-AF20-64AF-CFDC-3DFD9D8218D0}"/>
              </a:ext>
            </a:extLst>
          </p:cNvPr>
          <p:cNvSpPr>
            <a:spLocks noGrp="1"/>
          </p:cNvSpPr>
          <p:nvPr userDrawn="1"/>
        </p:nvSpPr>
        <p:spPr bwMode="auto">
          <a:xfrm>
            <a:off x="258691" y="482600"/>
            <a:ext cx="8636000" cy="635341"/>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lnSpc>
                <a:spcPct val="80000"/>
              </a:lnSpc>
              <a:spcBef>
                <a:spcPct val="0"/>
              </a:spcBef>
              <a:spcAft>
                <a:spcPct val="0"/>
              </a:spcAft>
              <a:defRPr sz="3200" b="1" i="0" kern="1200" spc="-90">
                <a:solidFill>
                  <a:srgbClr val="001478"/>
                </a:solidFill>
                <a:latin typeface="Times New Roman"/>
                <a:ea typeface="+mj-ea"/>
                <a:cs typeface="Times New Roman"/>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a:lstStyle>
          <a:p>
            <a:r>
              <a:rPr lang="en-US" sz="3733" dirty="0">
                <a:latin typeface="Arial"/>
                <a:cs typeface="Arial"/>
              </a:rPr>
              <a:t>Connect with the St. Louis Fed</a:t>
            </a:r>
          </a:p>
        </p:txBody>
      </p:sp>
      <p:grpSp>
        <p:nvGrpSpPr>
          <p:cNvPr id="31" name="Group 30">
            <a:extLst>
              <a:ext uri="{FF2B5EF4-FFF2-40B4-BE49-F238E27FC236}">
                <a16:creationId xmlns:a16="http://schemas.microsoft.com/office/drawing/2014/main" id="{67C6FDD9-E8B6-72B6-35EB-A2D4ABC73F4F}"/>
              </a:ext>
            </a:extLst>
          </p:cNvPr>
          <p:cNvGrpSpPr/>
          <p:nvPr userDrawn="1"/>
        </p:nvGrpSpPr>
        <p:grpSpPr>
          <a:xfrm>
            <a:off x="6791548" y="4994212"/>
            <a:ext cx="5422408" cy="1363501"/>
            <a:chOff x="4947748" y="926697"/>
            <a:chExt cx="4066806" cy="1022626"/>
          </a:xfrm>
        </p:grpSpPr>
        <p:sp>
          <p:nvSpPr>
            <p:cNvPr id="32" name="Rectangle 31">
              <a:extLst>
                <a:ext uri="{FF2B5EF4-FFF2-40B4-BE49-F238E27FC236}">
                  <a16:creationId xmlns:a16="http://schemas.microsoft.com/office/drawing/2014/main" id="{2C0F790D-EF85-5BCF-0B9C-AF30C7C6F471}"/>
                </a:ext>
              </a:extLst>
            </p:cNvPr>
            <p:cNvSpPr/>
            <p:nvPr/>
          </p:nvSpPr>
          <p:spPr bwMode="auto">
            <a:xfrm>
              <a:off x="4947748" y="926697"/>
              <a:ext cx="4050339" cy="1022626"/>
            </a:xfrm>
            <a:prstGeom prst="rect">
              <a:avLst/>
            </a:prstGeom>
            <a:solidFill>
              <a:srgbClr val="D4E1EB">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33" name="TextBox 32">
              <a:extLst>
                <a:ext uri="{FF2B5EF4-FFF2-40B4-BE49-F238E27FC236}">
                  <a16:creationId xmlns:a16="http://schemas.microsoft.com/office/drawing/2014/main" id="{180853D7-E2B6-0594-F71B-25AB4AF14F72}"/>
                </a:ext>
              </a:extLst>
            </p:cNvPr>
            <p:cNvSpPr txBox="1"/>
            <p:nvPr/>
          </p:nvSpPr>
          <p:spPr>
            <a:xfrm>
              <a:off x="6022381" y="1040654"/>
              <a:ext cx="2992173" cy="609831"/>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Subscribe to email alerts:</a:t>
              </a:r>
            </a:p>
            <a:p>
              <a:pPr>
                <a:spcBef>
                  <a:spcPts val="0"/>
                </a:spcBef>
                <a:spcAft>
                  <a:spcPts val="0"/>
                </a:spcAft>
                <a:buSzPts val="1000"/>
                <a:tabLst>
                  <a:tab pos="609585" algn="l"/>
                </a:tabLst>
              </a:pPr>
              <a:r>
                <a:rPr lang="en-US" sz="1867" spc="-27" dirty="0">
                  <a:latin typeface="Arial" panose="020B0604020202020204" pitchFamily="34" charset="0"/>
                </a:rPr>
                <a:t>Get timely info direct to your inbox </a:t>
              </a:r>
              <a:endParaRPr lang="en-US" sz="1867" spc="-13" dirty="0">
                <a:effectLst/>
                <a:latin typeface="Calibri" panose="020F0502020204030204" pitchFamily="34" charset="0"/>
                <a:ea typeface="Calibri" panose="020F0502020204030204" pitchFamily="34" charset="0"/>
              </a:endParaRPr>
            </a:p>
          </p:txBody>
        </p:sp>
      </p:grpSp>
      <p:sp>
        <p:nvSpPr>
          <p:cNvPr id="34" name="TextBox 33">
            <a:extLst>
              <a:ext uri="{FF2B5EF4-FFF2-40B4-BE49-F238E27FC236}">
                <a16:creationId xmlns:a16="http://schemas.microsoft.com/office/drawing/2014/main" id="{358CDB22-D0DC-7E0F-68BE-4035B77D799C}"/>
              </a:ext>
            </a:extLst>
          </p:cNvPr>
          <p:cNvSpPr txBox="1"/>
          <p:nvPr userDrawn="1"/>
        </p:nvSpPr>
        <p:spPr>
          <a:xfrm>
            <a:off x="1562115" y="2066255"/>
            <a:ext cx="5207476" cy="4022127"/>
          </a:xfrm>
          <a:prstGeom prst="rect">
            <a:avLst/>
          </a:prstGeom>
          <a:noFill/>
        </p:spPr>
        <p:txBody>
          <a:bodyPr wrap="square">
            <a:spAutoFit/>
          </a:bodyPr>
          <a:lstStyle/>
          <a:p>
            <a:pPr>
              <a:spcBef>
                <a:spcPts val="3200"/>
              </a:spcBef>
              <a:spcAft>
                <a:spcPts val="400"/>
              </a:spcAft>
              <a:buSzPts val="1000"/>
              <a:tabLst>
                <a:tab pos="609585" algn="l"/>
              </a:tabLst>
            </a:pPr>
            <a:r>
              <a:rPr lang="en-US" sz="2067" spc="-27" dirty="0">
                <a:latin typeface="Arial" panose="020B0604020202020204" pitchFamily="34" charset="0"/>
              </a:rPr>
              <a:t>Research and analysis from </a:t>
            </a:r>
            <a:r>
              <a:rPr lang="en-US" sz="2067" spc="-27" dirty="0">
                <a:effectLst/>
                <a:latin typeface="Arial" panose="020B0604020202020204" pitchFamily="34" charset="0"/>
                <a:ea typeface="Calibri" panose="020F0502020204030204" pitchFamily="34" charset="0"/>
              </a:rPr>
              <a:t>experts, </a:t>
            </a:r>
            <a:br>
              <a:rPr lang="en-US" sz="2067" spc="-27" dirty="0">
                <a:effectLst/>
                <a:latin typeface="Arial" panose="020B0604020202020204" pitchFamily="34" charset="0"/>
                <a:ea typeface="Calibri" panose="020F0502020204030204" pitchFamily="34" charset="0"/>
              </a:rPr>
            </a:br>
            <a:r>
              <a:rPr lang="en-US" sz="2067" spc="-27" dirty="0">
                <a:effectLst/>
                <a:latin typeface="Arial" panose="020B0604020202020204" pitchFamily="34" charset="0"/>
                <a:ea typeface="Calibri" panose="020F0502020204030204" pitchFamily="34" charset="0"/>
              </a:rPr>
              <a:t>including President Jim Bullard</a:t>
            </a:r>
            <a:endParaRPr lang="en-US" sz="2067" b="1" spc="-27" dirty="0">
              <a:effectLst/>
              <a:latin typeface="Arial" panose="020B0604020202020204" pitchFamily="34" charset="0"/>
              <a:ea typeface="Calibri" panose="020F0502020204030204" pitchFamily="34" charset="0"/>
            </a:endParaRPr>
          </a:p>
          <a:p>
            <a:pPr marR="0" lvl="0">
              <a:spcBef>
                <a:spcPts val="3200"/>
              </a:spcBef>
              <a:spcAft>
                <a:spcPts val="400"/>
              </a:spcAft>
              <a:buSzPts val="1000"/>
              <a:tabLst>
                <a:tab pos="609585" algn="l"/>
              </a:tabLst>
            </a:pPr>
            <a:r>
              <a:rPr lang="en-US" sz="2067" spc="-13" dirty="0">
                <a:latin typeface="Arial" panose="020B0604020202020204" pitchFamily="34" charset="0"/>
                <a:ea typeface="Calibri" panose="020F0502020204030204" pitchFamily="34" charset="0"/>
              </a:rPr>
              <a:t>Aw</a:t>
            </a:r>
            <a:r>
              <a:rPr lang="en-US" sz="2067" spc="-13" dirty="0">
                <a:effectLst/>
                <a:latin typeface="Arial" panose="020B0604020202020204" pitchFamily="34" charset="0"/>
                <a:ea typeface="Calibri" panose="020F0502020204030204" pitchFamily="34" charset="0"/>
              </a:rPr>
              <a:t>ard-winning, free economic education resources for all learners</a:t>
            </a:r>
          </a:p>
          <a:p>
            <a:pPr>
              <a:spcBef>
                <a:spcPts val="3200"/>
              </a:spcBef>
              <a:spcAft>
                <a:spcPts val="400"/>
              </a:spcAft>
              <a:buSzPts val="1000"/>
              <a:tabLst>
                <a:tab pos="609585" algn="l"/>
              </a:tabLst>
            </a:pPr>
            <a:r>
              <a:rPr lang="en-US" sz="2067" spc="-13" dirty="0">
                <a:effectLst/>
                <a:latin typeface="Arial" panose="020B0604020202020204" pitchFamily="34" charset="0"/>
                <a:ea typeface="Calibri" panose="020F0502020204030204" pitchFamily="34" charset="0"/>
              </a:rPr>
              <a:t>FRED</a:t>
            </a:r>
            <a:r>
              <a:rPr lang="en-US" sz="2067" spc="-13" baseline="30000" dirty="0">
                <a:effectLst/>
                <a:latin typeface="Arial" panose="020B0604020202020204" pitchFamily="34" charset="0"/>
                <a:ea typeface="Calibri" panose="020F0502020204030204" pitchFamily="34" charset="0"/>
              </a:rPr>
              <a:t>®</a:t>
            </a:r>
            <a:r>
              <a:rPr lang="en-US" sz="2067" spc="-13" dirty="0">
                <a:effectLst/>
                <a:latin typeface="Arial" panose="020B0604020202020204" pitchFamily="34" charset="0"/>
                <a:ea typeface="Calibri" panose="020F0502020204030204" pitchFamily="34" charset="0"/>
              </a:rPr>
              <a:t>,</a:t>
            </a:r>
            <a:r>
              <a:rPr lang="en-US" sz="2067" b="1" spc="-13" dirty="0">
                <a:effectLst/>
                <a:latin typeface="Arial" panose="020B0604020202020204" pitchFamily="34" charset="0"/>
                <a:ea typeface="Calibri" panose="020F0502020204030204" pitchFamily="34" charset="0"/>
              </a:rPr>
              <a:t> </a:t>
            </a:r>
            <a:r>
              <a:rPr lang="en-US" sz="2067" spc="-13" dirty="0">
                <a:effectLst/>
                <a:latin typeface="Arial" panose="020B0604020202020204" pitchFamily="34" charset="0"/>
                <a:ea typeface="Calibri" panose="020F0502020204030204" pitchFamily="34" charset="0"/>
              </a:rPr>
              <a:t>a trusted source for timely economic data</a:t>
            </a:r>
            <a:endParaRPr lang="en-US" sz="2067" b="1" spc="-13" dirty="0">
              <a:effectLst/>
              <a:latin typeface="Arial" panose="020B0604020202020204" pitchFamily="34" charset="0"/>
              <a:ea typeface="Calibri" panose="020F0502020204030204" pitchFamily="34" charset="0"/>
            </a:endParaRPr>
          </a:p>
          <a:p>
            <a:pPr marR="0" lvl="0">
              <a:spcBef>
                <a:spcPts val="3200"/>
              </a:spcBef>
              <a:spcAft>
                <a:spcPts val="0"/>
              </a:spcAft>
              <a:buSzPts val="1000"/>
              <a:tabLst>
                <a:tab pos="609585" algn="l"/>
              </a:tabLst>
            </a:pPr>
            <a:r>
              <a:rPr lang="en-US" sz="2067" spc="-13" dirty="0">
                <a:latin typeface="Arial" panose="020B0604020202020204" pitchFamily="34" charset="0"/>
                <a:ea typeface="Calibri" panose="020F0502020204030204" pitchFamily="34" charset="0"/>
              </a:rPr>
              <a:t>Community development tools that support </a:t>
            </a:r>
            <a:r>
              <a:rPr lang="en-US" sz="2067" spc="-13" dirty="0">
                <a:effectLst/>
                <a:latin typeface="Arial" panose="020B0604020202020204" pitchFamily="34" charset="0"/>
                <a:ea typeface="Calibri" panose="020F0502020204030204" pitchFamily="34" charset="0"/>
              </a:rPr>
              <a:t>an economy </a:t>
            </a:r>
            <a:r>
              <a:rPr lang="en-US" sz="2067" spc="-13" dirty="0">
                <a:latin typeface="Arial" panose="020B0604020202020204" pitchFamily="34" charset="0"/>
                <a:ea typeface="Calibri" panose="020F0502020204030204" pitchFamily="34" charset="0"/>
              </a:rPr>
              <a:t>in which </a:t>
            </a:r>
            <a:r>
              <a:rPr lang="en-US" sz="2067" spc="-13" dirty="0">
                <a:effectLst/>
                <a:latin typeface="Arial" panose="020B0604020202020204" pitchFamily="34" charset="0"/>
                <a:ea typeface="Calibri" panose="020F0502020204030204" pitchFamily="34" charset="0"/>
              </a:rPr>
              <a:t>all can benefit</a:t>
            </a:r>
            <a:endParaRPr lang="en-US" sz="2067" spc="-13" dirty="0">
              <a:effectLst/>
              <a:latin typeface="Calibri" panose="020F0502020204030204" pitchFamily="34" charset="0"/>
              <a:ea typeface="Calibri" panose="020F0502020204030204" pitchFamily="34" charset="0"/>
            </a:endParaRPr>
          </a:p>
        </p:txBody>
      </p:sp>
      <p:grpSp>
        <p:nvGrpSpPr>
          <p:cNvPr id="35" name="Group 34">
            <a:extLst>
              <a:ext uri="{FF2B5EF4-FFF2-40B4-BE49-F238E27FC236}">
                <a16:creationId xmlns:a16="http://schemas.microsoft.com/office/drawing/2014/main" id="{24F79624-F374-238A-752C-2A5F9F42FCEC}"/>
              </a:ext>
            </a:extLst>
          </p:cNvPr>
          <p:cNvGrpSpPr/>
          <p:nvPr userDrawn="1"/>
        </p:nvGrpSpPr>
        <p:grpSpPr>
          <a:xfrm>
            <a:off x="6791549" y="1197122"/>
            <a:ext cx="5399609" cy="1561908"/>
            <a:chOff x="5093661" y="1806694"/>
            <a:chExt cx="4049707" cy="1171431"/>
          </a:xfrm>
        </p:grpSpPr>
        <p:sp>
          <p:nvSpPr>
            <p:cNvPr id="36" name="Rectangle 35">
              <a:extLst>
                <a:ext uri="{FF2B5EF4-FFF2-40B4-BE49-F238E27FC236}">
                  <a16:creationId xmlns:a16="http://schemas.microsoft.com/office/drawing/2014/main" id="{67DB4DD9-E71F-3CEB-566D-0F72EA433CB9}"/>
                </a:ext>
              </a:extLst>
            </p:cNvPr>
            <p:cNvSpPr/>
            <p:nvPr/>
          </p:nvSpPr>
          <p:spPr bwMode="auto">
            <a:xfrm>
              <a:off x="5093661" y="2004844"/>
              <a:ext cx="4049707" cy="973281"/>
            </a:xfrm>
            <a:prstGeom prst="rect">
              <a:avLst/>
            </a:prstGeom>
            <a:solidFill>
              <a:srgbClr val="D4E1EB">
                <a:alpha val="49957"/>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grpSp>
          <p:nvGrpSpPr>
            <p:cNvPr id="37" name="Group 36">
              <a:extLst>
                <a:ext uri="{FF2B5EF4-FFF2-40B4-BE49-F238E27FC236}">
                  <a16:creationId xmlns:a16="http://schemas.microsoft.com/office/drawing/2014/main" id="{C9002970-EAD0-A3F6-6EAC-A968E0AE2112}"/>
                </a:ext>
              </a:extLst>
            </p:cNvPr>
            <p:cNvGrpSpPr/>
            <p:nvPr/>
          </p:nvGrpSpPr>
          <p:grpSpPr>
            <a:xfrm>
              <a:off x="7754274" y="1806694"/>
              <a:ext cx="1315035" cy="1171431"/>
              <a:chOff x="3139119" y="3321070"/>
              <a:chExt cx="1635933" cy="1457286"/>
            </a:xfrm>
          </p:grpSpPr>
          <p:pic>
            <p:nvPicPr>
              <p:cNvPr id="59" name="Picture 58">
                <a:extLst>
                  <a:ext uri="{FF2B5EF4-FFF2-40B4-BE49-F238E27FC236}">
                    <a16:creationId xmlns:a16="http://schemas.microsoft.com/office/drawing/2014/main" id="{226501D7-7B62-6359-CD16-A26F2E05F25D}"/>
                  </a:ext>
                </a:extLst>
              </p:cNvPr>
              <p:cNvPicPr>
                <a:picLocks noChangeAspect="1"/>
              </p:cNvPicPr>
              <p:nvPr/>
            </p:nvPicPr>
            <p:blipFill rotWithShape="1">
              <a:blip r:embed="rId2">
                <a:extLst>
                  <a:ext uri="{28A0092B-C50C-407E-A947-70E740481C1C}">
                    <a14:useLocalDpi xmlns:a14="http://schemas.microsoft.com/office/drawing/2010/main" val="0"/>
                  </a:ext>
                </a:extLst>
              </a:blip>
              <a:srcRect l="82754" t="65198" r="8814" b="21997"/>
              <a:stretch/>
            </p:blipFill>
            <p:spPr>
              <a:xfrm>
                <a:off x="3139119" y="3321070"/>
                <a:ext cx="1635933" cy="1457286"/>
              </a:xfrm>
              <a:prstGeom prst="rect">
                <a:avLst/>
              </a:prstGeom>
            </p:spPr>
          </p:pic>
          <p:pic>
            <p:nvPicPr>
              <p:cNvPr id="60" name="Picture 59">
                <a:extLst>
                  <a:ext uri="{FF2B5EF4-FFF2-40B4-BE49-F238E27FC236}">
                    <a16:creationId xmlns:a16="http://schemas.microsoft.com/office/drawing/2014/main" id="{A011AD72-AE94-907F-BC06-EB5EFE752635}"/>
                  </a:ext>
                </a:extLst>
              </p:cNvPr>
              <p:cNvPicPr>
                <a:picLocks noChangeAspect="1"/>
              </p:cNvPicPr>
              <p:nvPr/>
            </p:nvPicPr>
            <p:blipFill rotWithShape="1">
              <a:blip r:embed="rId3"/>
              <a:srcRect l="1139" t="-530" r="232" b="18554"/>
              <a:stretch/>
            </p:blipFill>
            <p:spPr>
              <a:xfrm>
                <a:off x="3283264" y="3654886"/>
                <a:ext cx="1347641" cy="1053318"/>
              </a:xfrm>
              <a:prstGeom prst="rect">
                <a:avLst/>
              </a:prstGeom>
            </p:spPr>
          </p:pic>
          <p:pic>
            <p:nvPicPr>
              <p:cNvPr id="61" name="Picture 6" descr="Who Made That Twitter Bird? - The New York Times">
                <a:extLst>
                  <a:ext uri="{FF2B5EF4-FFF2-40B4-BE49-F238E27FC236}">
                    <a16:creationId xmlns:a16="http://schemas.microsoft.com/office/drawing/2014/main" id="{D0F48DB1-574C-832F-36ED-C527F095FD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44" r="13020"/>
              <a:stretch/>
            </p:blipFill>
            <p:spPr bwMode="auto">
              <a:xfrm>
                <a:off x="3305378" y="3656487"/>
                <a:ext cx="155561" cy="149831"/>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TextBox 57">
              <a:extLst>
                <a:ext uri="{FF2B5EF4-FFF2-40B4-BE49-F238E27FC236}">
                  <a16:creationId xmlns:a16="http://schemas.microsoft.com/office/drawing/2014/main" id="{6579C092-292C-B829-6F5D-893A1C18F072}"/>
                </a:ext>
              </a:extLst>
            </p:cNvPr>
            <p:cNvSpPr txBox="1"/>
            <p:nvPr/>
          </p:nvSpPr>
          <p:spPr>
            <a:xfrm>
              <a:off x="5241020" y="2072625"/>
              <a:ext cx="2859996" cy="825322"/>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Follow us on social:</a:t>
              </a:r>
            </a:p>
            <a:p>
              <a:pPr>
                <a:spcBef>
                  <a:spcPts val="0"/>
                </a:spcBef>
                <a:spcAft>
                  <a:spcPts val="0"/>
                </a:spcAft>
                <a:buSzPts val="1000"/>
                <a:tabLst>
                  <a:tab pos="609585" algn="l"/>
                </a:tabLst>
              </a:pPr>
              <a:r>
                <a:rPr lang="en-US" sz="1867" spc="-27" dirty="0">
                  <a:latin typeface="Arial" panose="020B0604020202020204" pitchFamily="34" charset="0"/>
                </a:rPr>
                <a:t>Catch </a:t>
              </a:r>
              <a:r>
                <a:rPr lang="en-US" sz="1867" spc="-27" dirty="0">
                  <a:solidFill>
                    <a:schemeClr val="tx2">
                      <a:lumMod val="60000"/>
                      <a:lumOff val="40000"/>
                    </a:schemeClr>
                  </a:solidFill>
                  <a:latin typeface="Arial" panose="020B0604020202020204" pitchFamily="34" charset="0"/>
                </a:rPr>
                <a:t>@stlouisfed </a:t>
              </a:r>
              <a:r>
                <a:rPr lang="en-US" sz="1867" spc="-27" dirty="0">
                  <a:latin typeface="Arial" panose="020B0604020202020204" pitchFamily="34" charset="0"/>
                </a:rPr>
                <a:t>on Twitter, LinkedIn, Instagram and more</a:t>
              </a:r>
              <a:endParaRPr lang="en-US" sz="1867" spc="-13" dirty="0">
                <a:effectLst/>
                <a:latin typeface="Calibri" panose="020F0502020204030204" pitchFamily="34" charset="0"/>
                <a:ea typeface="Calibri" panose="020F0502020204030204" pitchFamily="34" charset="0"/>
              </a:endParaRPr>
            </a:p>
          </p:txBody>
        </p:sp>
      </p:grpSp>
      <p:sp>
        <p:nvSpPr>
          <p:cNvPr id="62" name="TextBox 61">
            <a:extLst>
              <a:ext uri="{FF2B5EF4-FFF2-40B4-BE49-F238E27FC236}">
                <a16:creationId xmlns:a16="http://schemas.microsoft.com/office/drawing/2014/main" id="{37E1D852-EDA7-5B87-068C-70779CB8B241}"/>
              </a:ext>
            </a:extLst>
          </p:cNvPr>
          <p:cNvSpPr txBox="1"/>
          <p:nvPr userDrawn="1"/>
        </p:nvSpPr>
        <p:spPr>
          <a:xfrm>
            <a:off x="318160" y="1332256"/>
            <a:ext cx="5777840" cy="461665"/>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Visit stlouisfed.org for:</a:t>
            </a:r>
          </a:p>
        </p:txBody>
      </p:sp>
      <p:cxnSp>
        <p:nvCxnSpPr>
          <p:cNvPr id="63" name="Straight Connector 62">
            <a:extLst>
              <a:ext uri="{FF2B5EF4-FFF2-40B4-BE49-F238E27FC236}">
                <a16:creationId xmlns:a16="http://schemas.microsoft.com/office/drawing/2014/main" id="{7E8FAAD1-129C-2A17-7600-FB244DEFB5B4}"/>
              </a:ext>
            </a:extLst>
          </p:cNvPr>
          <p:cNvCxnSpPr>
            <a:cxnSpLocks/>
          </p:cNvCxnSpPr>
          <p:nvPr userDrawn="1"/>
        </p:nvCxnSpPr>
        <p:spPr bwMode="auto">
          <a:xfrm>
            <a:off x="1708566" y="3017227"/>
            <a:ext cx="4204644"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4" name="Straight Connector 63">
            <a:extLst>
              <a:ext uri="{FF2B5EF4-FFF2-40B4-BE49-F238E27FC236}">
                <a16:creationId xmlns:a16="http://schemas.microsoft.com/office/drawing/2014/main" id="{1353DB8F-0882-3FB6-8E80-BCF3C3768E1D}"/>
              </a:ext>
            </a:extLst>
          </p:cNvPr>
          <p:cNvCxnSpPr>
            <a:cxnSpLocks/>
          </p:cNvCxnSpPr>
          <p:nvPr userDrawn="1"/>
        </p:nvCxnSpPr>
        <p:spPr bwMode="auto">
          <a:xfrm>
            <a:off x="1708566" y="4077539"/>
            <a:ext cx="4204644"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5" name="Straight Connector 64">
            <a:extLst>
              <a:ext uri="{FF2B5EF4-FFF2-40B4-BE49-F238E27FC236}">
                <a16:creationId xmlns:a16="http://schemas.microsoft.com/office/drawing/2014/main" id="{FE514ACF-4981-E263-1434-D8B3F864613A}"/>
              </a:ext>
            </a:extLst>
          </p:cNvPr>
          <p:cNvCxnSpPr>
            <a:cxnSpLocks/>
          </p:cNvCxnSpPr>
          <p:nvPr userDrawn="1"/>
        </p:nvCxnSpPr>
        <p:spPr bwMode="auto">
          <a:xfrm>
            <a:off x="1708566" y="5146155"/>
            <a:ext cx="4173173"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pic>
        <p:nvPicPr>
          <p:cNvPr id="66" name="Picture 65">
            <a:extLst>
              <a:ext uri="{FF2B5EF4-FFF2-40B4-BE49-F238E27FC236}">
                <a16:creationId xmlns:a16="http://schemas.microsoft.com/office/drawing/2014/main" id="{A99EED57-DB7B-C2AD-C0F0-7D41321449FD}"/>
              </a:ext>
            </a:extLst>
          </p:cNvPr>
          <p:cNvPicPr>
            <a:picLocks noChangeAspect="1"/>
          </p:cNvPicPr>
          <p:nvPr userDrawn="1"/>
        </p:nvPicPr>
        <p:blipFill>
          <a:blip r:embed="rId5"/>
          <a:stretch>
            <a:fillRect/>
          </a:stretch>
        </p:blipFill>
        <p:spPr>
          <a:xfrm>
            <a:off x="419119" y="1986701"/>
            <a:ext cx="1051116" cy="800851"/>
          </a:xfrm>
          <a:prstGeom prst="rect">
            <a:avLst/>
          </a:prstGeom>
        </p:spPr>
      </p:pic>
      <p:pic>
        <p:nvPicPr>
          <p:cNvPr id="67" name="Picture 66">
            <a:extLst>
              <a:ext uri="{FF2B5EF4-FFF2-40B4-BE49-F238E27FC236}">
                <a16:creationId xmlns:a16="http://schemas.microsoft.com/office/drawing/2014/main" id="{952E32D3-DFAA-397C-60E4-6ABF33271181}"/>
              </a:ext>
            </a:extLst>
          </p:cNvPr>
          <p:cNvPicPr>
            <a:picLocks noChangeAspect="1"/>
          </p:cNvPicPr>
          <p:nvPr userDrawn="1"/>
        </p:nvPicPr>
        <p:blipFill>
          <a:blip r:embed="rId6"/>
          <a:stretch>
            <a:fillRect/>
          </a:stretch>
        </p:blipFill>
        <p:spPr>
          <a:xfrm>
            <a:off x="416853" y="4188585"/>
            <a:ext cx="821895" cy="809249"/>
          </a:xfrm>
          <a:prstGeom prst="rect">
            <a:avLst/>
          </a:prstGeom>
        </p:spPr>
      </p:pic>
      <p:pic>
        <p:nvPicPr>
          <p:cNvPr id="68" name="Picture 67">
            <a:extLst>
              <a:ext uri="{FF2B5EF4-FFF2-40B4-BE49-F238E27FC236}">
                <a16:creationId xmlns:a16="http://schemas.microsoft.com/office/drawing/2014/main" id="{7F28D2C4-B3B2-32B6-C462-FB8DA1EB9099}"/>
              </a:ext>
            </a:extLst>
          </p:cNvPr>
          <p:cNvPicPr>
            <a:picLocks noChangeAspect="1"/>
          </p:cNvPicPr>
          <p:nvPr userDrawn="1"/>
        </p:nvPicPr>
        <p:blipFill>
          <a:blip r:embed="rId7"/>
          <a:stretch>
            <a:fillRect/>
          </a:stretch>
        </p:blipFill>
        <p:spPr>
          <a:xfrm>
            <a:off x="435177" y="3025253"/>
            <a:ext cx="803072" cy="928552"/>
          </a:xfrm>
          <a:prstGeom prst="rect">
            <a:avLst/>
          </a:prstGeom>
        </p:spPr>
      </p:pic>
      <p:pic>
        <p:nvPicPr>
          <p:cNvPr id="69" name="Picture 68">
            <a:extLst>
              <a:ext uri="{FF2B5EF4-FFF2-40B4-BE49-F238E27FC236}">
                <a16:creationId xmlns:a16="http://schemas.microsoft.com/office/drawing/2014/main" id="{3FAEAFDF-DDEB-7592-A92B-1332664F6968}"/>
              </a:ext>
            </a:extLst>
          </p:cNvPr>
          <p:cNvPicPr>
            <a:picLocks noChangeAspect="1"/>
          </p:cNvPicPr>
          <p:nvPr userDrawn="1"/>
        </p:nvPicPr>
        <p:blipFill>
          <a:blip r:embed="rId8"/>
          <a:stretch>
            <a:fillRect/>
          </a:stretch>
        </p:blipFill>
        <p:spPr>
          <a:xfrm>
            <a:off x="432686" y="5260008"/>
            <a:ext cx="1100989" cy="782925"/>
          </a:xfrm>
          <a:prstGeom prst="rect">
            <a:avLst/>
          </a:prstGeom>
        </p:spPr>
      </p:pic>
      <p:sp>
        <p:nvSpPr>
          <p:cNvPr id="70" name="Rectangle 69">
            <a:extLst>
              <a:ext uri="{FF2B5EF4-FFF2-40B4-BE49-F238E27FC236}">
                <a16:creationId xmlns:a16="http://schemas.microsoft.com/office/drawing/2014/main" id="{AD0B9EDC-DE18-7FE0-4AEB-60FB4B0A000A}"/>
              </a:ext>
            </a:extLst>
          </p:cNvPr>
          <p:cNvSpPr/>
          <p:nvPr userDrawn="1"/>
        </p:nvSpPr>
        <p:spPr bwMode="auto">
          <a:xfrm>
            <a:off x="6799577" y="2764526"/>
            <a:ext cx="5392423" cy="2227620"/>
          </a:xfrm>
          <a:prstGeom prst="rect">
            <a:avLst/>
          </a:prstGeom>
          <a:solidFill>
            <a:schemeClr val="tx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71" name="TextBox 70">
            <a:extLst>
              <a:ext uri="{FF2B5EF4-FFF2-40B4-BE49-F238E27FC236}">
                <a16:creationId xmlns:a16="http://schemas.microsoft.com/office/drawing/2014/main" id="{47D3B349-2D90-829F-A8C4-FCB0DBCF4ADA}"/>
              </a:ext>
            </a:extLst>
          </p:cNvPr>
          <p:cNvSpPr txBox="1"/>
          <p:nvPr userDrawn="1"/>
        </p:nvSpPr>
        <p:spPr>
          <a:xfrm>
            <a:off x="6981752" y="2887555"/>
            <a:ext cx="3357280" cy="830997"/>
          </a:xfrm>
          <a:prstGeom prst="rect">
            <a:avLst/>
          </a:prstGeom>
          <a:noFill/>
        </p:spPr>
        <p:txBody>
          <a:bodyPr wrap="square">
            <a:spAutoFit/>
          </a:bodyPr>
          <a:lstStyle/>
          <a:p>
            <a:pPr marR="0">
              <a:spcBef>
                <a:spcPts val="0"/>
              </a:spcBef>
              <a:spcAft>
                <a:spcPts val="1600"/>
              </a:spcAft>
              <a:buSzPct val="125000"/>
            </a:pPr>
            <a:r>
              <a:rPr lang="en-US" sz="2400" b="1" spc="-67" dirty="0">
                <a:solidFill>
                  <a:srgbClr val="FFC000"/>
                </a:solidFill>
                <a:latin typeface="Arial"/>
                <a:ea typeface="+mn-ea"/>
                <a:cs typeface="Arial"/>
              </a:rPr>
              <a:t>Explore the </a:t>
            </a:r>
            <a:br>
              <a:rPr lang="en-US" sz="2400" b="1" spc="-67" dirty="0">
                <a:solidFill>
                  <a:srgbClr val="FFC000"/>
                </a:solidFill>
                <a:latin typeface="Arial"/>
                <a:ea typeface="+mn-ea"/>
                <a:cs typeface="Arial"/>
              </a:rPr>
            </a:br>
            <a:r>
              <a:rPr lang="en-US" sz="2400" b="1" spc="-67" dirty="0">
                <a:solidFill>
                  <a:srgbClr val="FFC000"/>
                </a:solidFill>
                <a:latin typeface="Arial"/>
                <a:ea typeface="+mn-ea"/>
                <a:cs typeface="Arial"/>
              </a:rPr>
              <a:t>Economy Museum:</a:t>
            </a:r>
            <a:endParaRPr lang="en-US" sz="2400" spc="-67" dirty="0">
              <a:solidFill>
                <a:srgbClr val="FFC000"/>
              </a:solidFill>
              <a:effectLst/>
              <a:latin typeface="Calibri" panose="020F0502020204030204" pitchFamily="34" charset="0"/>
              <a:ea typeface="Calibri" panose="020F0502020204030204" pitchFamily="34" charset="0"/>
            </a:endParaRPr>
          </a:p>
        </p:txBody>
      </p:sp>
      <p:pic>
        <p:nvPicPr>
          <p:cNvPr id="72" name="Picture 71" descr="Qr code&#10;&#10;Description automatically generated">
            <a:extLst>
              <a:ext uri="{FF2B5EF4-FFF2-40B4-BE49-F238E27FC236}">
                <a16:creationId xmlns:a16="http://schemas.microsoft.com/office/drawing/2014/main" id="{E8E8EC8C-75BC-F367-7AA4-67313D46AE7C}"/>
              </a:ext>
            </a:extLst>
          </p:cNvPr>
          <p:cNvPicPr>
            <a:picLocks noChangeAspect="1"/>
          </p:cNvPicPr>
          <p:nvPr userDrawn="1"/>
        </p:nvPicPr>
        <p:blipFill>
          <a:blip r:embed="rId9"/>
          <a:stretch>
            <a:fillRect/>
          </a:stretch>
        </p:blipFill>
        <p:spPr>
          <a:xfrm>
            <a:off x="7018109" y="5118475"/>
            <a:ext cx="1097280" cy="1097280"/>
          </a:xfrm>
          <a:prstGeom prst="rect">
            <a:avLst/>
          </a:prstGeom>
        </p:spPr>
      </p:pic>
      <p:pic>
        <p:nvPicPr>
          <p:cNvPr id="73" name="Picture 2" descr="Four young adults enthusiastically interact with exhibit.">
            <a:extLst>
              <a:ext uri="{FF2B5EF4-FFF2-40B4-BE49-F238E27FC236}">
                <a16:creationId xmlns:a16="http://schemas.microsoft.com/office/drawing/2014/main" id="{EEC9C82E-4E8F-F576-CADD-CD16B7EF2688}"/>
              </a:ext>
            </a:extLst>
          </p:cNvPr>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l="15696" r="18546"/>
          <a:stretch/>
        </p:blipFill>
        <p:spPr bwMode="auto">
          <a:xfrm>
            <a:off x="9945512" y="2967755"/>
            <a:ext cx="2058120" cy="1762619"/>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a:extLst>
              <a:ext uri="{FF2B5EF4-FFF2-40B4-BE49-F238E27FC236}">
                <a16:creationId xmlns:a16="http://schemas.microsoft.com/office/drawing/2014/main" id="{C6B9EBF0-1521-5A8E-BE3A-434D8CAAE588}"/>
              </a:ext>
            </a:extLst>
          </p:cNvPr>
          <p:cNvSpPr txBox="1"/>
          <p:nvPr userDrawn="1"/>
        </p:nvSpPr>
        <p:spPr>
          <a:xfrm>
            <a:off x="6981753" y="3671529"/>
            <a:ext cx="3441580" cy="1046633"/>
          </a:xfrm>
          <a:prstGeom prst="rect">
            <a:avLst/>
          </a:prstGeom>
          <a:noFill/>
        </p:spPr>
        <p:txBody>
          <a:bodyPr wrap="square">
            <a:spAutoFit/>
          </a:bodyPr>
          <a:lstStyle/>
          <a:p>
            <a:r>
              <a:rPr lang="en-US" sz="2067" spc="-40" dirty="0">
                <a:solidFill>
                  <a:schemeClr val="bg1"/>
                </a:solidFill>
                <a:latin typeface="Arial" panose="020B0604020202020204" pitchFamily="34" charset="0"/>
              </a:rPr>
              <a:t>Learn about money, </a:t>
            </a:r>
            <a:br>
              <a:rPr lang="en-US" sz="2067" spc="-40" dirty="0">
                <a:solidFill>
                  <a:schemeClr val="bg1"/>
                </a:solidFill>
                <a:latin typeface="Arial" panose="020B0604020202020204" pitchFamily="34" charset="0"/>
              </a:rPr>
            </a:br>
            <a:r>
              <a:rPr lang="en-US" sz="2067" spc="-40" dirty="0">
                <a:solidFill>
                  <a:schemeClr val="bg1"/>
                </a:solidFill>
                <a:latin typeface="Arial" panose="020B0604020202020204" pitchFamily="34" charset="0"/>
              </a:rPr>
              <a:t>history and </a:t>
            </a:r>
            <a:r>
              <a:rPr lang="en-US" sz="2067" spc="-53" dirty="0">
                <a:solidFill>
                  <a:schemeClr val="bg1"/>
                </a:solidFill>
                <a:latin typeface="Arial" panose="020B0604020202020204" pitchFamily="34" charset="0"/>
              </a:rPr>
              <a:t>economics</a:t>
            </a:r>
            <a:br>
              <a:rPr lang="en-US" sz="2067" spc="-53" dirty="0">
                <a:solidFill>
                  <a:schemeClr val="bg1"/>
                </a:solidFill>
                <a:latin typeface="Arial" panose="020B0604020202020204" pitchFamily="34" charset="0"/>
              </a:rPr>
            </a:br>
            <a:r>
              <a:rPr lang="en-US" sz="2067" spc="-53" dirty="0">
                <a:solidFill>
                  <a:schemeClr val="bg1"/>
                </a:solidFill>
                <a:latin typeface="Arial" panose="020B0604020202020204" pitchFamily="34" charset="0"/>
              </a:rPr>
              <a:t>in person or online</a:t>
            </a:r>
          </a:p>
        </p:txBody>
      </p:sp>
    </p:spTree>
    <p:extLst>
      <p:ext uri="{BB962C8B-B14F-4D97-AF65-F5344CB8AC3E}">
        <p14:creationId xmlns:p14="http://schemas.microsoft.com/office/powerpoint/2010/main" val="24408134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 name="Google Shape;20;p1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140361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30"/>
          <p:cNvSpPr txBox="1">
            <a:spLocks noGrp="1"/>
          </p:cNvSpPr>
          <p:nvPr>
            <p:ph type="sldNum" idx="12"/>
          </p:nvPr>
        </p:nvSpPr>
        <p:spPr>
          <a:xfrm>
            <a:off x="11016766" y="6309650"/>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endParaRPr/>
          </a:p>
        </p:txBody>
      </p:sp>
    </p:spTree>
    <p:extLst>
      <p:ext uri="{BB962C8B-B14F-4D97-AF65-F5344CB8AC3E}">
        <p14:creationId xmlns:p14="http://schemas.microsoft.com/office/powerpoint/2010/main" val="8041855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Libre Franklin Medium"/>
                <a:ea typeface="Libre Franklin Medium"/>
                <a:cs typeface="Libre Franklin Medium"/>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Libre Franklin"/>
                <a:ea typeface="Libre Franklin"/>
                <a:cs typeface="Libre Franklin"/>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0" name="Google Shape;30;p12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317669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090946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280893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67964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657593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66545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3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136"/>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13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66" name="Google Shape;66;p1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7" name="Google Shape;67;p136"/>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8" name="Google Shape;68;p1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245977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4112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746728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42537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002688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75279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408697602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848144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133694533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23595191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extLst>
      <p:ext uri="{BB962C8B-B14F-4D97-AF65-F5344CB8AC3E}">
        <p14:creationId xmlns:p14="http://schemas.microsoft.com/office/powerpoint/2010/main" val="37263840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Welcome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userDrawn="1"/>
        </p:nvSpPr>
        <p:spPr>
          <a:xfrm>
            <a:off x="2201390" y="1828116"/>
            <a:ext cx="7518400" cy="1200329"/>
          </a:xfrm>
          <a:prstGeom prst="rect">
            <a:avLst/>
          </a:prstGeom>
          <a:noFill/>
        </p:spPr>
        <p:txBody>
          <a:bodyPr wrap="square" rtlCol="0">
            <a:spAutoFit/>
          </a:bodyPr>
          <a:lstStyle/>
          <a:p>
            <a:pPr algn="ctr"/>
            <a:r>
              <a:rPr lang="en-US" sz="7200" b="1">
                <a:solidFill>
                  <a:srgbClr val="FF8300"/>
                </a:solidFill>
                <a:latin typeface="Libre Franklin" pitchFamily="2" charset="77"/>
              </a:rPr>
              <a:t>Welcome!</a:t>
            </a:r>
          </a:p>
        </p:txBody>
      </p:sp>
      <p:pic>
        <p:nvPicPr>
          <p:cNvPr id="4" name="Picture 3">
            <a:extLst>
              <a:ext uri="{FF2B5EF4-FFF2-40B4-BE49-F238E27FC236}">
                <a16:creationId xmlns:a16="http://schemas.microsoft.com/office/drawing/2014/main" id="{8F673EB2-B311-8E43-BBD9-928C3661D47F}"/>
              </a:ext>
            </a:extLst>
          </p:cNvPr>
          <p:cNvPicPr>
            <a:picLocks noChangeAspect="1"/>
          </p:cNvPicPr>
          <p:nvPr userDrawn="1"/>
        </p:nvPicPr>
        <p:blipFill>
          <a:blip r:embed="rId3"/>
          <a:stretch>
            <a:fillRect/>
          </a:stretch>
        </p:blipFill>
        <p:spPr>
          <a:xfrm rot="555489">
            <a:off x="2518293" y="0"/>
            <a:ext cx="6858000" cy="6858000"/>
          </a:xfrm>
          <a:prstGeom prst="rect">
            <a:avLst/>
          </a:prstGeom>
        </p:spPr>
      </p:pic>
      <p:pic>
        <p:nvPicPr>
          <p:cNvPr id="3" name="Picture 2">
            <a:extLst>
              <a:ext uri="{FF2B5EF4-FFF2-40B4-BE49-F238E27FC236}">
                <a16:creationId xmlns:a16="http://schemas.microsoft.com/office/drawing/2014/main" id="{6D07E18F-6D68-C94F-895C-9E962F1FF30A}"/>
              </a:ext>
            </a:extLst>
          </p:cNvPr>
          <p:cNvPicPr>
            <a:picLocks noChangeAspect="1"/>
          </p:cNvPicPr>
          <p:nvPr userDrawn="1"/>
        </p:nvPicPr>
        <p:blipFill>
          <a:blip r:embed="rId4"/>
          <a:stretch>
            <a:fillRect/>
          </a:stretch>
        </p:blipFill>
        <p:spPr>
          <a:xfrm>
            <a:off x="4054780" y="4504861"/>
            <a:ext cx="4165219" cy="1384335"/>
          </a:xfrm>
          <a:prstGeom prst="rect">
            <a:avLst/>
          </a:prstGeom>
        </p:spPr>
      </p:pic>
    </p:spTree>
    <p:extLst>
      <p:ext uri="{BB962C8B-B14F-4D97-AF65-F5344CB8AC3E}">
        <p14:creationId xmlns:p14="http://schemas.microsoft.com/office/powerpoint/2010/main" val="10558556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63FED576-9CE0-F501-430E-8465DE1D8904}"/>
              </a:ext>
            </a:extLst>
          </p:cNvPr>
          <p:cNvSpPr>
            <a:spLocks noGrp="1"/>
          </p:cNvSpPr>
          <p:nvPr>
            <p:ph type="ctrTitle"/>
          </p:nvPr>
        </p:nvSpPr>
        <p:spPr>
          <a:xfrm>
            <a:off x="451945" y="3534100"/>
            <a:ext cx="11204027" cy="1563415"/>
          </a:xfrm>
        </p:spPr>
        <p:txBody>
          <a:bodyPr anchor="b">
            <a:normAutofit/>
          </a:bodyPr>
          <a:lstStyle>
            <a:lvl1pPr algn="ctr">
              <a:defRPr sz="4800"/>
            </a:lvl1pPr>
          </a:lstStyle>
          <a:p>
            <a:r>
              <a:rPr lang="en-US"/>
              <a:t>Click to edit Master title style</a:t>
            </a:r>
          </a:p>
        </p:txBody>
      </p:sp>
      <p:sp>
        <p:nvSpPr>
          <p:cNvPr id="32" name="Subtitle 2">
            <a:extLst>
              <a:ext uri="{FF2B5EF4-FFF2-40B4-BE49-F238E27FC236}">
                <a16:creationId xmlns:a16="http://schemas.microsoft.com/office/drawing/2014/main" id="{247421DA-49C7-1DA7-E6A2-27296D7B2E80}"/>
              </a:ext>
            </a:extLst>
          </p:cNvPr>
          <p:cNvSpPr>
            <a:spLocks noGrp="1"/>
          </p:cNvSpPr>
          <p:nvPr>
            <p:ph type="subTitle" idx="1"/>
          </p:nvPr>
        </p:nvSpPr>
        <p:spPr>
          <a:xfrm>
            <a:off x="1524000" y="5097516"/>
            <a:ext cx="9144000" cy="809297"/>
          </a:xfrm>
        </p:spPr>
        <p:txBody>
          <a:bodyPr/>
          <a:lstStyle>
            <a:lvl1pPr marL="0" indent="0" algn="ctr">
              <a:buNone/>
              <a:defRPr sz="2400" i="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3" name="Picture 32">
            <a:extLst>
              <a:ext uri="{FF2B5EF4-FFF2-40B4-BE49-F238E27FC236}">
                <a16:creationId xmlns:a16="http://schemas.microsoft.com/office/drawing/2014/main" id="{D012C94C-23BD-F3C1-D9B7-F7E0C640E7AF}"/>
              </a:ext>
            </a:extLst>
          </p:cNvPr>
          <p:cNvPicPr>
            <a:picLocks noChangeAspect="1"/>
          </p:cNvPicPr>
          <p:nvPr userDrawn="1"/>
        </p:nvPicPr>
        <p:blipFill>
          <a:blip r:embed="rId2"/>
          <a:stretch>
            <a:fillRect/>
          </a:stretch>
        </p:blipFill>
        <p:spPr>
          <a:xfrm>
            <a:off x="2846143" y="689126"/>
            <a:ext cx="6499713" cy="2844975"/>
          </a:xfrm>
          <a:prstGeom prst="rect">
            <a:avLst/>
          </a:prstGeom>
        </p:spPr>
      </p:pic>
    </p:spTree>
    <p:extLst>
      <p:ext uri="{BB962C8B-B14F-4D97-AF65-F5344CB8AC3E}">
        <p14:creationId xmlns:p14="http://schemas.microsoft.com/office/powerpoint/2010/main" val="27258837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Green Backdrop">
  <p:cSld name="Green Backdrop">
    <p:bg>
      <p:bgPr>
        <a:solidFill>
          <a:srgbClr val="3ABEAC"/>
        </a:solidFill>
        <a:effectLst/>
      </p:bgPr>
    </p:bg>
    <p:spTree>
      <p:nvGrpSpPr>
        <p:cNvPr id="1" name="Shape 48"/>
        <p:cNvGrpSpPr/>
        <p:nvPr/>
      </p:nvGrpSpPr>
      <p:grpSpPr>
        <a:xfrm>
          <a:off x="0" y="0"/>
          <a:ext cx="0" cy="0"/>
          <a:chOff x="0" y="0"/>
          <a:chExt cx="0" cy="0"/>
        </a:xfrm>
      </p:grpSpPr>
      <p:sp>
        <p:nvSpPr>
          <p:cNvPr id="49" name="Google Shape;49;p80"/>
          <p:cNvSpPr txBox="1">
            <a:spLocks noGrp="1"/>
          </p:cNvSpPr>
          <p:nvPr>
            <p:ph type="sldNum" idx="12"/>
          </p:nvPr>
        </p:nvSpPr>
        <p:spPr>
          <a:xfrm>
            <a:off x="11101547" y="6356351"/>
            <a:ext cx="877613"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7F4F1"/>
              </a:buClr>
              <a:buSzPts val="1200"/>
              <a:buFont typeface="Libre Franklin Black"/>
              <a:buNone/>
              <a:defRPr>
                <a:solidFill>
                  <a:srgbClr val="F7F4F1"/>
                </a:solidFill>
              </a:defRPr>
            </a:lvl1pPr>
            <a:lvl2pPr marL="0" marR="0" lvl="1" indent="0" algn="r">
              <a:lnSpc>
                <a:spcPct val="100000"/>
              </a:lnSpc>
              <a:spcBef>
                <a:spcPts val="0"/>
              </a:spcBef>
              <a:spcAft>
                <a:spcPts val="0"/>
              </a:spcAft>
              <a:buClr>
                <a:srgbClr val="F7F4F1"/>
              </a:buClr>
              <a:buSzPts val="1200"/>
              <a:buFont typeface="Libre Franklin Black"/>
              <a:buNone/>
              <a:defRPr>
                <a:solidFill>
                  <a:srgbClr val="F7F4F1"/>
                </a:solidFill>
              </a:defRPr>
            </a:lvl2pPr>
            <a:lvl3pPr marL="0" marR="0" lvl="2" indent="0" algn="r">
              <a:lnSpc>
                <a:spcPct val="100000"/>
              </a:lnSpc>
              <a:spcBef>
                <a:spcPts val="0"/>
              </a:spcBef>
              <a:spcAft>
                <a:spcPts val="0"/>
              </a:spcAft>
              <a:buClr>
                <a:srgbClr val="F7F4F1"/>
              </a:buClr>
              <a:buSzPts val="1200"/>
              <a:buFont typeface="Libre Franklin Black"/>
              <a:buNone/>
              <a:defRPr>
                <a:solidFill>
                  <a:srgbClr val="F7F4F1"/>
                </a:solidFill>
              </a:defRPr>
            </a:lvl3pPr>
            <a:lvl4pPr marL="0" marR="0" lvl="3" indent="0" algn="r">
              <a:lnSpc>
                <a:spcPct val="100000"/>
              </a:lnSpc>
              <a:spcBef>
                <a:spcPts val="0"/>
              </a:spcBef>
              <a:spcAft>
                <a:spcPts val="0"/>
              </a:spcAft>
              <a:buClr>
                <a:srgbClr val="F7F4F1"/>
              </a:buClr>
              <a:buSzPts val="1200"/>
              <a:buFont typeface="Libre Franklin Black"/>
              <a:buNone/>
              <a:defRPr>
                <a:solidFill>
                  <a:srgbClr val="F7F4F1"/>
                </a:solidFill>
              </a:defRPr>
            </a:lvl4pPr>
            <a:lvl5pPr marL="0" marR="0" lvl="4" indent="0" algn="r">
              <a:lnSpc>
                <a:spcPct val="100000"/>
              </a:lnSpc>
              <a:spcBef>
                <a:spcPts val="0"/>
              </a:spcBef>
              <a:spcAft>
                <a:spcPts val="0"/>
              </a:spcAft>
              <a:buClr>
                <a:srgbClr val="F7F4F1"/>
              </a:buClr>
              <a:buSzPts val="1200"/>
              <a:buFont typeface="Libre Franklin Black"/>
              <a:buNone/>
              <a:defRPr>
                <a:solidFill>
                  <a:srgbClr val="F7F4F1"/>
                </a:solidFill>
              </a:defRPr>
            </a:lvl5pPr>
            <a:lvl6pPr marL="0" marR="0" lvl="5" indent="0" algn="r">
              <a:lnSpc>
                <a:spcPct val="100000"/>
              </a:lnSpc>
              <a:spcBef>
                <a:spcPts val="0"/>
              </a:spcBef>
              <a:spcAft>
                <a:spcPts val="0"/>
              </a:spcAft>
              <a:buClr>
                <a:srgbClr val="F7F4F1"/>
              </a:buClr>
              <a:buSzPts val="1200"/>
              <a:buFont typeface="Libre Franklin Black"/>
              <a:buNone/>
              <a:defRPr>
                <a:solidFill>
                  <a:srgbClr val="F7F4F1"/>
                </a:solidFill>
              </a:defRPr>
            </a:lvl6pPr>
            <a:lvl7pPr marL="0" marR="0" lvl="6" indent="0" algn="r">
              <a:lnSpc>
                <a:spcPct val="100000"/>
              </a:lnSpc>
              <a:spcBef>
                <a:spcPts val="0"/>
              </a:spcBef>
              <a:spcAft>
                <a:spcPts val="0"/>
              </a:spcAft>
              <a:buClr>
                <a:srgbClr val="F7F4F1"/>
              </a:buClr>
              <a:buSzPts val="1200"/>
              <a:buFont typeface="Libre Franklin Black"/>
              <a:buNone/>
              <a:defRPr>
                <a:solidFill>
                  <a:srgbClr val="F7F4F1"/>
                </a:solidFill>
              </a:defRPr>
            </a:lvl7pPr>
            <a:lvl8pPr marL="0" marR="0" lvl="7" indent="0" algn="r">
              <a:lnSpc>
                <a:spcPct val="100000"/>
              </a:lnSpc>
              <a:spcBef>
                <a:spcPts val="0"/>
              </a:spcBef>
              <a:spcAft>
                <a:spcPts val="0"/>
              </a:spcAft>
              <a:buClr>
                <a:srgbClr val="F7F4F1"/>
              </a:buClr>
              <a:buSzPts val="1200"/>
              <a:buFont typeface="Libre Franklin Black"/>
              <a:buNone/>
              <a:defRPr>
                <a:solidFill>
                  <a:srgbClr val="F7F4F1"/>
                </a:solidFill>
              </a:defRPr>
            </a:lvl8pPr>
            <a:lvl9pPr marL="0" marR="0" lvl="8" indent="0" algn="r">
              <a:lnSpc>
                <a:spcPct val="100000"/>
              </a:lnSpc>
              <a:spcBef>
                <a:spcPts val="0"/>
              </a:spcBef>
              <a:spcAft>
                <a:spcPts val="0"/>
              </a:spcAft>
              <a:buClr>
                <a:srgbClr val="F7F4F1"/>
              </a:buClr>
              <a:buSzPts val="1200"/>
              <a:buFont typeface="Libre Franklin Black"/>
              <a:buNone/>
              <a:defRPr>
                <a:solidFill>
                  <a:srgbClr val="F7F4F1"/>
                </a:solidFill>
              </a:defRPr>
            </a:lvl9pPr>
          </a:lstStyle>
          <a:p>
            <a:pPr marL="0" lvl="0" indent="0" algn="r" rtl="0">
              <a:spcBef>
                <a:spcPts val="0"/>
              </a:spcBef>
              <a:spcAft>
                <a:spcPts val="0"/>
              </a:spcAft>
              <a:buNone/>
            </a:pPr>
            <a:fld id="{00000000-1234-1234-1234-123412341234}" type="slidenum">
              <a:rPr lang="en-US"/>
              <a:t>‹#›</a:t>
            </a:fld>
            <a:endParaRPr sz="1200" b="1" i="0" u="none" strike="noStrike" cap="none">
              <a:latin typeface="Libre Franklin Black"/>
              <a:ea typeface="Libre Franklin Black"/>
              <a:cs typeface="Libre Franklin Black"/>
              <a:sym typeface="Libre Franklin Black"/>
            </a:endParaRPr>
          </a:p>
        </p:txBody>
      </p:sp>
      <p:sp>
        <p:nvSpPr>
          <p:cNvPr id="50" name="Google Shape;50;p80"/>
          <p:cNvSpPr txBox="1">
            <a:spLocks noGrp="1"/>
          </p:cNvSpPr>
          <p:nvPr>
            <p:ph type="ftr" idx="11"/>
          </p:nvPr>
        </p:nvSpPr>
        <p:spPr>
          <a:xfrm>
            <a:off x="4038603" y="6356351"/>
            <a:ext cx="6637282"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F7F4F1"/>
              </a:buClr>
              <a:buSzPts val="1200"/>
              <a:buFont typeface="Libre Franklin"/>
              <a:buNone/>
              <a:defRPr>
                <a:solidFill>
                  <a:srgbClr val="F7F4F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80"/>
          <p:cNvSpPr txBox="1">
            <a:spLocks noGrp="1"/>
          </p:cNvSpPr>
          <p:nvPr>
            <p:ph type="dt" idx="10"/>
          </p:nvPr>
        </p:nvSpPr>
        <p:spPr>
          <a:xfrm>
            <a:off x="2270235" y="6356351"/>
            <a:ext cx="1555531"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7F4F1"/>
              </a:buClr>
              <a:buSzPts val="1200"/>
              <a:buFont typeface="Libre Franklin"/>
              <a:buNone/>
              <a:defRPr>
                <a:solidFill>
                  <a:srgbClr val="F7F4F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52" name="Google Shape;52;p80"/>
          <p:cNvPicPr preferRelativeResize="0"/>
          <p:nvPr/>
        </p:nvPicPr>
        <p:blipFill rotWithShape="1">
          <a:blip r:embed="rId2">
            <a:alphaModFix/>
          </a:blip>
          <a:srcRect/>
          <a:stretch/>
        </p:blipFill>
        <p:spPr>
          <a:xfrm>
            <a:off x="357347" y="6238667"/>
            <a:ext cx="1443151" cy="564257"/>
          </a:xfrm>
          <a:prstGeom prst="rect">
            <a:avLst/>
          </a:prstGeom>
          <a:noFill/>
          <a:ln>
            <a:noFill/>
          </a:ln>
        </p:spPr>
      </p:pic>
      <p:sp>
        <p:nvSpPr>
          <p:cNvPr id="53" name="Google Shape;53;p80"/>
          <p:cNvSpPr txBox="1">
            <a:spLocks noGrp="1"/>
          </p:cNvSpPr>
          <p:nvPr>
            <p:ph type="title"/>
          </p:nvPr>
        </p:nvSpPr>
        <p:spPr>
          <a:xfrm>
            <a:off x="207577" y="136529"/>
            <a:ext cx="11771583"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7F4F1"/>
              </a:buClr>
              <a:buSzPts val="4400"/>
              <a:buFont typeface="Libre Franklin"/>
              <a:buNone/>
              <a:defRPr>
                <a:solidFill>
                  <a:srgbClr val="F7F4F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070413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Block - Primary">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34234780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Block - Gree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4"/>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25624466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Block - Orang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fld id="{74743CB8-03B1-D240-A0C2-C770526C1FDB}" type="slidenum">
              <a:rPr lang="en-US" smtClean="0"/>
              <a:pPr/>
              <a:t>‹#›</a:t>
            </a:fld>
            <a:endParaRPr lang="en-US"/>
          </a:p>
        </p:txBody>
      </p:sp>
      <p:sp>
        <p:nvSpPr>
          <p:cNvPr id="3" name="Rectangle 2">
            <a:extLst>
              <a:ext uri="{FF2B5EF4-FFF2-40B4-BE49-F238E27FC236}">
                <a16:creationId xmlns:a16="http://schemas.microsoft.com/office/drawing/2014/main" id="{93D423BE-5D1D-7FC5-BA8D-25A19C9DDF55}"/>
              </a:ext>
            </a:extLst>
          </p:cNvPr>
          <p:cNvSpPr/>
          <p:nvPr userDrawn="1"/>
        </p:nvSpPr>
        <p:spPr>
          <a:xfrm>
            <a:off x="7457662" y="0"/>
            <a:ext cx="473433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32137082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B57087B1-89C5-4C48-8AB8-A407B90CED65}" type="datetime1">
              <a:rPr lang="en-US" smtClean="0"/>
              <a:t>10/31/2024</a:t>
            </a:fld>
            <a:endParaRPr lang="en-US"/>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userDrawn="1"/>
        </p:nvPicPr>
        <p:blipFill>
          <a:blip r:embed="rId2" cstate="hq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3" name="Text Placeholder 2">
            <a:extLst>
              <a:ext uri="{FF2B5EF4-FFF2-40B4-BE49-F238E27FC236}">
                <a16:creationId xmlns:a16="http://schemas.microsoft.com/office/drawing/2014/main" id="{52DF55E6-D067-9082-6231-480DB699D97C}"/>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22580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lue Backdrop">
  <p:cSld name="Blue Backdrop">
    <p:bg>
      <p:bgPr>
        <a:solidFill>
          <a:schemeClr val="accent1"/>
        </a:solidFill>
        <a:effectLst/>
      </p:bgPr>
    </p:bg>
    <p:spTree>
      <p:nvGrpSpPr>
        <p:cNvPr id="1" name="Shape 93"/>
        <p:cNvGrpSpPr/>
        <p:nvPr/>
      </p:nvGrpSpPr>
      <p:grpSpPr>
        <a:xfrm>
          <a:off x="0" y="0"/>
          <a:ext cx="0" cy="0"/>
          <a:chOff x="0" y="0"/>
          <a:chExt cx="0" cy="0"/>
        </a:xfrm>
      </p:grpSpPr>
      <p:pic>
        <p:nvPicPr>
          <p:cNvPr id="94" name="Google Shape;94;p147"/>
          <p:cNvPicPr preferRelativeResize="0"/>
          <p:nvPr/>
        </p:nvPicPr>
        <p:blipFill rotWithShape="1">
          <a:blip r:embed="rId2">
            <a:alphaModFix/>
          </a:blip>
          <a:srcRect/>
          <a:stretch/>
        </p:blipFill>
        <p:spPr>
          <a:xfrm>
            <a:off x="84301" y="6406011"/>
            <a:ext cx="1026949" cy="401528"/>
          </a:xfrm>
          <a:prstGeom prst="rect">
            <a:avLst/>
          </a:prstGeom>
          <a:noFill/>
          <a:ln>
            <a:noFill/>
          </a:ln>
        </p:spPr>
      </p:pic>
      <p:sp>
        <p:nvSpPr>
          <p:cNvPr id="95" name="Google Shape;95;p147"/>
          <p:cNvSpPr txBox="1">
            <a:spLocks noGrp="1"/>
          </p:cNvSpPr>
          <p:nvPr>
            <p:ph type="title"/>
          </p:nvPr>
        </p:nvSpPr>
        <p:spPr>
          <a:xfrm>
            <a:off x="250371" y="136525"/>
            <a:ext cx="1172879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147"/>
          <p:cNvSpPr txBox="1">
            <a:spLocks noGrp="1"/>
          </p:cNvSpPr>
          <p:nvPr>
            <p:ph type="sldNum" idx="12"/>
          </p:nvPr>
        </p:nvSpPr>
        <p:spPr>
          <a:xfrm>
            <a:off x="11101549" y="6442414"/>
            <a:ext cx="877617"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1pPr>
            <a:lvl2pPr marL="0" lvl="1"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2pPr>
            <a:lvl3pPr marL="0" lvl="2"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3pPr>
            <a:lvl4pPr marL="0" lvl="3"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4pPr>
            <a:lvl5pPr marL="0" lvl="4"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5pPr>
            <a:lvl6pPr marL="0" lvl="5"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6pPr>
            <a:lvl7pPr marL="0" lvl="6"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7pPr>
            <a:lvl8pPr marL="0" lvl="7"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8pPr>
            <a:lvl9pPr marL="0" lvl="8"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9pPr>
          </a:lstStyle>
          <a:p>
            <a:pPr marL="0" lvl="0" indent="0" algn="ctr" rtl="0">
              <a:spcBef>
                <a:spcPts val="0"/>
              </a:spcBef>
              <a:spcAft>
                <a:spcPts val="0"/>
              </a:spcAft>
              <a:buNone/>
            </a:pPr>
            <a:fld id="{00000000-1234-1234-1234-123412341234}" type="slidenum">
              <a:rPr lang="en-US"/>
              <a:t>‹#›</a:t>
            </a:fld>
            <a:endParaRPr/>
          </a:p>
        </p:txBody>
      </p:sp>
      <p:sp>
        <p:nvSpPr>
          <p:cNvPr id="97" name="Google Shape;97;p147"/>
          <p:cNvSpPr txBox="1">
            <a:spLocks noGrp="1"/>
          </p:cNvSpPr>
          <p:nvPr>
            <p:ph type="ftr" idx="11"/>
          </p:nvPr>
        </p:nvSpPr>
        <p:spPr>
          <a:xfrm>
            <a:off x="4038600" y="6442414"/>
            <a:ext cx="663728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100" b="0" i="1">
                <a:solidFill>
                  <a:schemeClr val="dk2"/>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47"/>
          <p:cNvSpPr txBox="1">
            <a:spLocks noGrp="1"/>
          </p:cNvSpPr>
          <p:nvPr>
            <p:ph type="dt" idx="10"/>
          </p:nvPr>
        </p:nvSpPr>
        <p:spPr>
          <a:xfrm>
            <a:off x="2270234" y="6442414"/>
            <a:ext cx="155553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b="0" i="0">
                <a:solidFill>
                  <a:schemeClr val="dk2"/>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545165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100" b="1" i="0">
                <a:solidFill>
                  <a:schemeClr val="tx1"/>
                </a:solidFill>
                <a:latin typeface="Libre Franklin Black" pitchFamily="2" charset="77"/>
              </a:defRPr>
            </a:lvl1pPr>
          </a:lstStyle>
          <a:p>
            <a:fld id="{74743CB8-03B1-D240-A0C2-C770526C1FDB}" type="slidenum">
              <a:rPr lang="en-US" smtClean="0"/>
              <a:pPr/>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fld id="{D5B7602C-2812-1A42-9498-56458DBB1707}" type="datetimeFigureOut">
              <a:rPr lang="en-US" smtClean="0"/>
              <a:pPr/>
              <a:t>10/31/2024</a:t>
            </a:fld>
            <a:endParaRPr lang="en-US"/>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userDrawn="1"/>
        </p:nvPicPr>
        <p:blipFill>
          <a:blip r:embed="rId2" cstate="hq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10677982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Thank you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userDrawn="1"/>
        </p:nvSpPr>
        <p:spPr>
          <a:xfrm>
            <a:off x="2201390" y="1828116"/>
            <a:ext cx="7518400" cy="1200329"/>
          </a:xfrm>
          <a:prstGeom prst="rect">
            <a:avLst/>
          </a:prstGeom>
          <a:noFill/>
        </p:spPr>
        <p:txBody>
          <a:bodyPr wrap="square" rtlCol="0">
            <a:spAutoFit/>
          </a:bodyPr>
          <a:lstStyle/>
          <a:p>
            <a:pPr algn="ctr"/>
            <a:r>
              <a:rPr lang="en-US" sz="7200" b="1">
                <a:solidFill>
                  <a:srgbClr val="FF8300"/>
                </a:solidFill>
                <a:latin typeface="Libre Franklin" pitchFamily="2" charset="77"/>
              </a:rPr>
              <a:t>Thank You!</a:t>
            </a:r>
          </a:p>
        </p:txBody>
      </p:sp>
      <p:pic>
        <p:nvPicPr>
          <p:cNvPr id="3" name="Picture 2">
            <a:extLst>
              <a:ext uri="{FF2B5EF4-FFF2-40B4-BE49-F238E27FC236}">
                <a16:creationId xmlns:a16="http://schemas.microsoft.com/office/drawing/2014/main" id="{6D07E18F-6D68-C94F-895C-9E962F1FF30A}"/>
              </a:ext>
            </a:extLst>
          </p:cNvPr>
          <p:cNvPicPr>
            <a:picLocks noChangeAspect="1"/>
          </p:cNvPicPr>
          <p:nvPr userDrawn="1"/>
        </p:nvPicPr>
        <p:blipFill>
          <a:blip r:embed="rId3"/>
          <a:stretch>
            <a:fillRect/>
          </a:stretch>
        </p:blipFill>
        <p:spPr>
          <a:xfrm>
            <a:off x="4054780" y="4504861"/>
            <a:ext cx="4165219" cy="1384335"/>
          </a:xfrm>
          <a:prstGeom prst="rect">
            <a:avLst/>
          </a:prstGeom>
        </p:spPr>
      </p:pic>
      <p:pic>
        <p:nvPicPr>
          <p:cNvPr id="4" name="Picture 3">
            <a:extLst>
              <a:ext uri="{FF2B5EF4-FFF2-40B4-BE49-F238E27FC236}">
                <a16:creationId xmlns:a16="http://schemas.microsoft.com/office/drawing/2014/main" id="{8F673EB2-B311-8E43-BBD9-928C3661D47F}"/>
              </a:ext>
            </a:extLst>
          </p:cNvPr>
          <p:cNvPicPr>
            <a:picLocks noChangeAspect="1"/>
          </p:cNvPicPr>
          <p:nvPr userDrawn="1"/>
        </p:nvPicPr>
        <p:blipFill>
          <a:blip r:embed="rId4"/>
          <a:stretch>
            <a:fillRect/>
          </a:stretch>
        </p:blipFill>
        <p:spPr>
          <a:xfrm rot="555489">
            <a:off x="2708390" y="158269"/>
            <a:ext cx="6858000" cy="6858000"/>
          </a:xfrm>
          <a:prstGeom prst="rect">
            <a:avLst/>
          </a:prstGeom>
        </p:spPr>
      </p:pic>
    </p:spTree>
    <p:extLst>
      <p:ext uri="{BB962C8B-B14F-4D97-AF65-F5344CB8AC3E}">
        <p14:creationId xmlns:p14="http://schemas.microsoft.com/office/powerpoint/2010/main" val="4173913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slideLayout" Target="../slideLayouts/slideLayout70.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31" Type="http://schemas.openxmlformats.org/officeDocument/2006/relationships/image" Target="../media/image15.png"/><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30"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userDrawn="1"/>
        </p:nvPicPr>
        <p:blipFill>
          <a:blip r:embed="rId14"/>
          <a:stretch>
            <a:fillRect/>
          </a:stretch>
        </p:blipFill>
        <p:spPr>
          <a:xfrm>
            <a:off x="1" y="0"/>
            <a:ext cx="12192000" cy="1298561"/>
          </a:xfrm>
          <a:prstGeom prst="rect">
            <a:avLst/>
          </a:prstGeom>
        </p:spPr>
      </p:pic>
    </p:spTree>
    <p:extLst>
      <p:ext uri="{BB962C8B-B14F-4D97-AF65-F5344CB8AC3E}">
        <p14:creationId xmlns:p14="http://schemas.microsoft.com/office/powerpoint/2010/main" val="544317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31120B2-519F-4254-9883-746F1776B879}" type="datetimeFigureOut">
              <a:rPr lang="en-US" smtClean="0"/>
              <a:t>10/31/2024</a:t>
            </a:fld>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userDrawn="1"/>
        </p:nvPicPr>
        <p:blipFill>
          <a:blip r:embed="rId13"/>
          <a:stretch>
            <a:fillRect/>
          </a:stretch>
        </p:blipFill>
        <p:spPr>
          <a:xfrm>
            <a:off x="1" y="2"/>
            <a:ext cx="12192000" cy="1298561"/>
          </a:xfrm>
          <a:prstGeom prst="rect">
            <a:avLst/>
          </a:prstGeom>
        </p:spPr>
      </p:pic>
      <p:sp>
        <p:nvSpPr>
          <p:cNvPr id="2" name="MSIPCMContentMarking" descr="{&quot;HashCode&quot;:320688167,&quot;Placement&quot;:&quot;Header&quot;,&quot;Top&quot;:0.0,&quot;Left&quot;:0.0,&quot;SlideWidth&quot;:720,&quot;SlideHeight&quot;:540}">
            <a:extLst>
              <a:ext uri="{FF2B5EF4-FFF2-40B4-BE49-F238E27FC236}">
                <a16:creationId xmlns:a16="http://schemas.microsoft.com/office/drawing/2014/main" id="{D97603E1-29C6-A160-6C5E-B07EFA90777C}"/>
              </a:ext>
            </a:extLst>
          </p:cNvPr>
          <p:cNvSpPr txBox="1"/>
          <p:nvPr userDrawn="1"/>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41187035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D0C2A7-BD78-4DA3-9665-4D25ADDF211C}" type="datetimeFigureOut">
              <a:rPr lang="en-US" smtClean="0"/>
              <a:t>10/31/2024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BD73E4-51E6-433C-9B3F-D708D834DE03}" type="slidenum">
              <a:rPr lang="en-US" smtClean="0"/>
              <a:t>‹#›</a:t>
            </a:fld>
            <a:endParaRPr lang="en-US"/>
          </a:p>
        </p:txBody>
      </p:sp>
      <p:sp>
        <p:nvSpPr>
          <p:cNvPr id="7" name="MSIPCMContentMarking" descr="{&quot;HashCode&quot;:320688167,&quot;Placement&quot;:&quot;Header&quot;,&quot;Top&quot;:0.0,&quot;Left&quot;:0.0,&quot;SlideWidth&quot;:720,&quot;SlideHeight&quot;:540}">
            <a:extLst>
              <a:ext uri="{FF2B5EF4-FFF2-40B4-BE49-F238E27FC236}">
                <a16:creationId xmlns:a16="http://schemas.microsoft.com/office/drawing/2014/main" id="{3F89DD30-EBA6-4428-9F0C-064CE5942848}"/>
              </a:ext>
            </a:extLst>
          </p:cNvPr>
          <p:cNvSpPr txBox="1"/>
          <p:nvPr userDrawn="1"/>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39283064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0" y="6375401"/>
            <a:ext cx="12192000" cy="508000"/>
          </a:xfrm>
          <a:prstGeom prst="rect">
            <a:avLst/>
          </a:prstGeom>
          <a:solidFill>
            <a:srgbClr val="02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lt1"/>
              </a:solidFill>
            </a:endParaRPr>
          </a:p>
        </p:txBody>
      </p:sp>
      <p:sp>
        <p:nvSpPr>
          <p:cNvPr id="1026" name="Rectangle 3"/>
          <p:cNvSpPr>
            <a:spLocks noGrp="1" noChangeArrowheads="1"/>
          </p:cNvSpPr>
          <p:nvPr>
            <p:ph type="body" idx="1"/>
          </p:nvPr>
        </p:nvSpPr>
        <p:spPr bwMode="auto">
          <a:xfrm>
            <a:off x="812800" y="1600200"/>
            <a:ext cx="107696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7" name="Rectangle 2"/>
          <p:cNvSpPr>
            <a:spLocks noGrp="1" noChangeArrowheads="1"/>
          </p:cNvSpPr>
          <p:nvPr>
            <p:ph type="title"/>
          </p:nvPr>
        </p:nvSpPr>
        <p:spPr bwMode="auto">
          <a:xfrm>
            <a:off x="812800" y="457200"/>
            <a:ext cx="1076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6" name="Slide Number Placeholder 5"/>
          <p:cNvSpPr txBox="1">
            <a:spLocks/>
          </p:cNvSpPr>
          <p:nvPr userDrawn="1"/>
        </p:nvSpPr>
        <p:spPr>
          <a:xfrm>
            <a:off x="11480800" y="6416675"/>
            <a:ext cx="711200" cy="365125"/>
          </a:xfrm>
          <a:prstGeom prst="rect">
            <a:avLst/>
          </a:prstGeom>
        </p:spPr>
        <p:txBody>
          <a:bodyPr vert="horz" lIns="121920" tIns="60960" rIns="121920" bIns="6096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fld id="{1BA91BC2-D90A-5545-8384-32454DB790CB}" type="slidenum">
              <a:rPr lang="en-US" sz="1200" smtClean="0">
                <a:latin typeface="Calibri"/>
                <a:cs typeface="Calibri"/>
              </a:rPr>
              <a:pPr/>
              <a:t>‹#›</a:t>
            </a:fld>
            <a:endParaRPr lang="en-US" sz="1200" dirty="0">
              <a:latin typeface="Calibri"/>
              <a:cs typeface="Calibri"/>
            </a:endParaRPr>
          </a:p>
        </p:txBody>
      </p:sp>
      <p:pic>
        <p:nvPicPr>
          <p:cNvPr id="2" name="Picture 1" descr="footer-trans.png"/>
          <p:cNvPicPr>
            <a:picLocks noChangeAspect="1"/>
          </p:cNvPicPr>
          <p:nvPr userDrawn="1"/>
        </p:nvPicPr>
        <p:blipFill rotWithShape="1">
          <a:blip r:embed="rId9">
            <a:extLst>
              <a:ext uri="{28A0092B-C50C-407E-A947-70E740481C1C}">
                <a14:useLocalDpi xmlns:a14="http://schemas.microsoft.com/office/drawing/2010/main" val="0"/>
              </a:ext>
            </a:extLst>
          </a:blip>
          <a:srcRect t="12523" r="40170"/>
          <a:stretch/>
        </p:blipFill>
        <p:spPr>
          <a:xfrm>
            <a:off x="508000" y="6411467"/>
            <a:ext cx="6565064" cy="471932"/>
          </a:xfrm>
          <a:prstGeom prst="rect">
            <a:avLst/>
          </a:prstGeom>
        </p:spPr>
      </p:pic>
      <p:sp>
        <p:nvSpPr>
          <p:cNvPr id="4" name="TextBox 3">
            <a:extLst>
              <a:ext uri="{FF2B5EF4-FFF2-40B4-BE49-F238E27FC236}">
                <a16:creationId xmlns:a16="http://schemas.microsoft.com/office/drawing/2014/main" id="{E9272B17-1C1E-2CFC-3968-639C36395534}"/>
              </a:ext>
            </a:extLst>
          </p:cNvPr>
          <p:cNvSpPr txBox="1"/>
          <p:nvPr>
            <p:extLst>
              <p:ext uri="{1162E1C5-73C7-4A58-AE30-91384D911F3F}">
                <p184:classification xmlns:p184="http://schemas.microsoft.com/office/powerpoint/2018/4/main" val="hdr"/>
              </p:ext>
            </p:extLst>
          </p:nvPr>
        </p:nvSpPr>
        <p:spPr>
          <a:xfrm>
            <a:off x="63500" y="63500"/>
            <a:ext cx="1903413" cy="167640"/>
          </a:xfrm>
          <a:prstGeom prst="rect">
            <a:avLst/>
          </a:prstGeom>
        </p:spPr>
        <p:txBody>
          <a:bodyPr horzOverflow="overflow" lIns="0" tIns="0" rIns="0" bIns="0">
            <a:spAutoFit/>
          </a:bodyPr>
          <a:lstStyle/>
          <a:p>
            <a:pPr algn="l"/>
            <a:r>
              <a:rPr lang="en-US" sz="1100">
                <a:solidFill>
                  <a:srgbClr val="000000"/>
                </a:solidFill>
                <a:latin typeface="Calibri" panose="020F0502020204030204" pitchFamily="34" charset="0"/>
                <a:cs typeface="Calibri" panose="020F0502020204030204" pitchFamily="34" charset="0"/>
              </a:rPr>
              <a:t>NONCONFIDENTIAL // EXTERNAL</a:t>
            </a:r>
          </a:p>
        </p:txBody>
      </p:sp>
    </p:spTree>
    <p:extLst>
      <p:ext uri="{BB962C8B-B14F-4D97-AF65-F5344CB8AC3E}">
        <p14:creationId xmlns:p14="http://schemas.microsoft.com/office/powerpoint/2010/main" val="205595193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Lst>
  <p:hf hdr="0" ftr="0" dt="0"/>
  <p:txStyles>
    <p:titleStyle>
      <a:lvl1pPr algn="l" rtl="0" eaLnBrk="1" fontAlgn="base" hangingPunct="1">
        <a:lnSpc>
          <a:spcPct val="80000"/>
        </a:lnSpc>
        <a:spcBef>
          <a:spcPct val="0"/>
        </a:spcBef>
        <a:spcAft>
          <a:spcPct val="0"/>
        </a:spcAft>
        <a:defRPr sz="3733" b="1" kern="1200" spc="-120">
          <a:solidFill>
            <a:srgbClr val="021C6E"/>
          </a:solidFill>
          <a:latin typeface="Arial"/>
          <a:ea typeface="+mj-ea"/>
          <a:cs typeface="Arial"/>
        </a:defRPr>
      </a:lvl1pPr>
      <a:lvl2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5pPr>
      <a:lvl6pPr marL="609585" algn="l" rtl="0" eaLnBrk="1" fontAlgn="base" hangingPunct="1">
        <a:spcBef>
          <a:spcPct val="0"/>
        </a:spcBef>
        <a:spcAft>
          <a:spcPct val="0"/>
        </a:spcAft>
        <a:defRPr sz="4800">
          <a:solidFill>
            <a:srgbClr val="715A35"/>
          </a:solidFill>
          <a:latin typeface="Times" pitchFamily="-65" charset="0"/>
        </a:defRPr>
      </a:lvl6pPr>
      <a:lvl7pPr marL="1219170" algn="l" rtl="0" eaLnBrk="1" fontAlgn="base" hangingPunct="1">
        <a:spcBef>
          <a:spcPct val="0"/>
        </a:spcBef>
        <a:spcAft>
          <a:spcPct val="0"/>
        </a:spcAft>
        <a:defRPr sz="4800">
          <a:solidFill>
            <a:srgbClr val="715A35"/>
          </a:solidFill>
          <a:latin typeface="Times" pitchFamily="-65" charset="0"/>
        </a:defRPr>
      </a:lvl7pPr>
      <a:lvl8pPr marL="1828754" algn="l" rtl="0" eaLnBrk="1" fontAlgn="base" hangingPunct="1">
        <a:spcBef>
          <a:spcPct val="0"/>
        </a:spcBef>
        <a:spcAft>
          <a:spcPct val="0"/>
        </a:spcAft>
        <a:defRPr sz="4800">
          <a:solidFill>
            <a:srgbClr val="715A35"/>
          </a:solidFill>
          <a:latin typeface="Times" pitchFamily="-65" charset="0"/>
        </a:defRPr>
      </a:lvl8pPr>
      <a:lvl9pPr marL="2438339" algn="l" rtl="0" eaLnBrk="1" fontAlgn="base" hangingPunct="1">
        <a:spcBef>
          <a:spcPct val="0"/>
        </a:spcBef>
        <a:spcAft>
          <a:spcPct val="0"/>
        </a:spcAft>
        <a:defRPr sz="4800">
          <a:solidFill>
            <a:srgbClr val="715A35"/>
          </a:solidFill>
          <a:latin typeface="Times" pitchFamily="-65" charset="0"/>
        </a:defRPr>
      </a:lvl9pPr>
    </p:titleStyle>
    <p:bodyStyle>
      <a:lvl1pPr marL="341367" indent="-341367" algn="l" rtl="0" eaLnBrk="1" fontAlgn="base" hangingPunct="1">
        <a:spcBef>
          <a:spcPts val="0"/>
        </a:spcBef>
        <a:spcAft>
          <a:spcPts val="1600"/>
        </a:spcAft>
        <a:buSzPct val="125000"/>
        <a:buFont typeface="Arial"/>
        <a:buChar char="•"/>
        <a:defRPr sz="2667">
          <a:solidFill>
            <a:schemeClr val="tx1"/>
          </a:solidFill>
          <a:latin typeface="Arial"/>
          <a:ea typeface="+mn-ea"/>
          <a:cs typeface="Arial"/>
        </a:defRPr>
      </a:lvl1pPr>
      <a:lvl2pPr marL="865610" indent="-377943" algn="l" rtl="0" eaLnBrk="1" fontAlgn="base" hangingPunct="1">
        <a:spcBef>
          <a:spcPts val="0"/>
        </a:spcBef>
        <a:spcAft>
          <a:spcPts val="1600"/>
        </a:spcAft>
        <a:buClr>
          <a:schemeClr val="tx1"/>
        </a:buClr>
        <a:buSzPct val="90000"/>
        <a:buFont typeface="Lucida Grande"/>
        <a:buChar char="−"/>
        <a:defRPr sz="2400">
          <a:solidFill>
            <a:schemeClr val="tx1"/>
          </a:solidFill>
          <a:latin typeface="Arial"/>
          <a:ea typeface="+mn-ea"/>
          <a:cs typeface="Arial"/>
        </a:defRPr>
      </a:lvl2pPr>
      <a:lvl3pPr marL="1523962" indent="-304792" algn="l" rtl="0" eaLnBrk="1" fontAlgn="base" hangingPunct="1">
        <a:spcBef>
          <a:spcPct val="20000"/>
        </a:spcBef>
        <a:spcAft>
          <a:spcPct val="0"/>
        </a:spcAft>
        <a:buClr>
          <a:srgbClr val="715A35"/>
        </a:buClr>
        <a:buFont typeface="Times"/>
        <a:buChar char="•"/>
        <a:defRPr sz="2133">
          <a:solidFill>
            <a:schemeClr val="tx1"/>
          </a:solidFill>
          <a:latin typeface="Arial"/>
          <a:ea typeface="+mn-ea"/>
          <a:cs typeface="Arial"/>
        </a:defRPr>
      </a:lvl3pPr>
      <a:lvl4pPr marL="2133547" indent="-304792" algn="l" rtl="0" eaLnBrk="1" fontAlgn="base" hangingPunct="1">
        <a:spcBef>
          <a:spcPct val="20000"/>
        </a:spcBef>
        <a:spcAft>
          <a:spcPct val="0"/>
        </a:spcAft>
        <a:buFont typeface="Lucida Grande"/>
        <a:buChar char="−"/>
        <a:defRPr sz="1867">
          <a:solidFill>
            <a:schemeClr val="tx1"/>
          </a:solidFill>
          <a:latin typeface="Arial"/>
          <a:ea typeface="+mn-ea"/>
          <a:cs typeface="Arial"/>
        </a:defRPr>
      </a:lvl4pPr>
      <a:lvl5pPr marL="2743131" indent="-304792" algn="l" rtl="0" eaLnBrk="1" fontAlgn="base" hangingPunct="1">
        <a:spcBef>
          <a:spcPct val="20000"/>
        </a:spcBef>
        <a:spcAft>
          <a:spcPct val="0"/>
        </a:spcAft>
        <a:defRPr sz="1867">
          <a:solidFill>
            <a:schemeClr val="tx1"/>
          </a:solidFill>
          <a:latin typeface="Arial"/>
          <a:ea typeface="+mn-ea"/>
          <a:cs typeface="Arial"/>
        </a:defRPr>
      </a:lvl5pPr>
      <a:lvl6pPr marL="3352716" indent="-304792" algn="l" rtl="0" eaLnBrk="1" fontAlgn="base" hangingPunct="1">
        <a:spcBef>
          <a:spcPct val="20000"/>
        </a:spcBef>
        <a:spcAft>
          <a:spcPct val="0"/>
        </a:spcAft>
        <a:defRPr sz="1867">
          <a:solidFill>
            <a:schemeClr val="tx1"/>
          </a:solidFill>
          <a:latin typeface="+mn-lt"/>
          <a:ea typeface="+mn-ea"/>
        </a:defRPr>
      </a:lvl6pPr>
      <a:lvl7pPr marL="3962301" indent="-304792" algn="l" rtl="0" eaLnBrk="1" fontAlgn="base" hangingPunct="1">
        <a:spcBef>
          <a:spcPct val="20000"/>
        </a:spcBef>
        <a:spcAft>
          <a:spcPct val="0"/>
        </a:spcAft>
        <a:defRPr sz="1867">
          <a:solidFill>
            <a:schemeClr val="tx1"/>
          </a:solidFill>
          <a:latin typeface="+mn-lt"/>
          <a:ea typeface="+mn-ea"/>
        </a:defRPr>
      </a:lvl7pPr>
      <a:lvl8pPr marL="4571886" indent="-304792" algn="l" rtl="0" eaLnBrk="1" fontAlgn="base" hangingPunct="1">
        <a:spcBef>
          <a:spcPct val="20000"/>
        </a:spcBef>
        <a:spcAft>
          <a:spcPct val="0"/>
        </a:spcAft>
        <a:defRPr sz="1867">
          <a:solidFill>
            <a:schemeClr val="tx1"/>
          </a:solidFill>
          <a:latin typeface="+mn-lt"/>
          <a:ea typeface="+mn-ea"/>
        </a:defRPr>
      </a:lvl8pPr>
      <a:lvl9pPr marL="5181470" indent="-304792" algn="l" rtl="0" eaLnBrk="1" fontAlgn="base" hangingPunct="1">
        <a:spcBef>
          <a:spcPct val="20000"/>
        </a:spcBef>
        <a:spcAft>
          <a:spcPct val="0"/>
        </a:spcAft>
        <a:defRPr sz="1867">
          <a:solidFill>
            <a:schemeClr val="tx1"/>
          </a:solidFill>
          <a:latin typeface="+mn-lt"/>
          <a:ea typeface="+mn-ea"/>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1">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12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37645082"/>
      </p:ext>
    </p:extLst>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3" Type="http://schemas.openxmlformats.org/officeDocument/2006/relationships/hyperlink" Target="http://education.ky.gov/curriculum/standards/kyacadstand/Documents/Tool_to_Unpack_Standards_and_Identify_Gaps.xlsx" TargetMode="External"/><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9.xml.rels><?xml version="1.0" encoding="UTF-8" standalone="yes"?>
<Relationships xmlns="http://schemas.openxmlformats.org/package/2006/relationships"><Relationship Id="rId2" Type="http://schemas.openxmlformats.org/officeDocument/2006/relationships/hyperlink" Target="https://education.ky.gov/curriculum/standards/kyacadstand/Documents/KAS_for_Social_Studies_Glossary_of_Terms.pdf" TargetMode="External"/><Relationship Id="rId1" Type="http://schemas.openxmlformats.org/officeDocument/2006/relationships/slideLayout" Target="../slideLayouts/slideLayout4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3" Type="http://schemas.openxmlformats.org/officeDocument/2006/relationships/hyperlink" Target="https://static.pdesas.org/content/documents/m1-slide_19_dok_wheel_slide.pdf" TargetMode="External"/><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3" Type="http://schemas.openxmlformats.org/officeDocument/2006/relationships/hyperlink" Target="mailto:Amanda.Geiger@stls.frb.or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png"/><Relationship Id="rId9" Type="http://schemas.openxmlformats.org/officeDocument/2006/relationships/image" Target="../media/image3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image" Target="../media/image40.png"/><Relationship Id="rId1" Type="http://schemas.openxmlformats.org/officeDocument/2006/relationships/slideLayout" Target="../slideLayouts/slideLayout25.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5.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25.xml"/><Relationship Id="rId5" Type="http://schemas.openxmlformats.org/officeDocument/2006/relationships/image" Target="../media/image48.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1.png"/><Relationship Id="rId1" Type="http://schemas.openxmlformats.org/officeDocument/2006/relationships/slideLayout" Target="../slideLayouts/slideLayout25.xml"/><Relationship Id="rId5" Type="http://schemas.openxmlformats.org/officeDocument/2006/relationships/image" Target="../media/image50.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5.xml"/><Relationship Id="rId5" Type="http://schemas.openxmlformats.org/officeDocument/2006/relationships/image" Target="../media/image46.png"/><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youtube.com/watch?v=tgptnZIssl8" TargetMode="Externa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5.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8.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
          <p:cNvSpPr txBox="1">
            <a:spLocks noGrp="1"/>
          </p:cNvSpPr>
          <p:nvPr>
            <p:ph type="ctrTitle"/>
          </p:nvPr>
        </p:nvSpPr>
        <p:spPr>
          <a:xfrm>
            <a:off x="2571874" y="1617775"/>
            <a:ext cx="9344700" cy="1646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sym typeface="Libre Franklin Medium"/>
              </a:rPr>
              <a:t>What do the </a:t>
            </a:r>
            <a:r>
              <a:rPr lang="en-US" sz="5300" i="1" dirty="0">
                <a:latin typeface="Franklin Gothic Medium" panose="020B0603020102020204" pitchFamily="34" charset="0"/>
                <a:sym typeface="Libre Franklin Medium"/>
              </a:rPr>
              <a:t>Kentucky Academic Standards (KAS) for Social Studies</a:t>
            </a:r>
            <a:r>
              <a:rPr lang="en-US" sz="5300" dirty="0">
                <a:latin typeface="Franklin Gothic Medium" panose="020B0603020102020204" pitchFamily="34" charset="0"/>
                <a:sym typeface="Libre Franklin Medium"/>
              </a:rPr>
              <a:t> look like in practice?</a:t>
            </a:r>
            <a:endParaRPr sz="5300" dirty="0">
              <a:latin typeface="Franklin Gothic Medium" panose="020B0603020102020204" pitchFamily="34" charset="0"/>
              <a:sym typeface="Libre Franklin Medium"/>
            </a:endParaRPr>
          </a:p>
        </p:txBody>
      </p:sp>
      <p:sp>
        <p:nvSpPr>
          <p:cNvPr id="142" name="Google Shape;142;p1"/>
          <p:cNvSpPr txBox="1"/>
          <p:nvPr/>
        </p:nvSpPr>
        <p:spPr>
          <a:xfrm>
            <a:off x="3007175" y="3638925"/>
            <a:ext cx="8592000" cy="2247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A webinar designed to deepen social studies content knowledge and pedagogy.</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ctr"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Topic Focus:</a:t>
            </a: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 Grade 2 Economics</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2b517606b8b_1_1"/>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sym typeface="Libre Franklin Medium"/>
              </a:rPr>
              <a:t>Webinar Goals</a:t>
            </a:r>
            <a:endParaRPr dirty="0">
              <a:latin typeface="Franklin Gothic Medium" panose="020B0603020102020204" pitchFamily="34" charset="0"/>
              <a:sym typeface="Libre Franklin Medium"/>
            </a:endParaRPr>
          </a:p>
        </p:txBody>
      </p:sp>
      <p:sp>
        <p:nvSpPr>
          <p:cNvPr id="149" name="Google Shape;149;g2b517606b8b_1_1"/>
          <p:cNvSpPr txBox="1">
            <a:spLocks noGrp="1"/>
          </p:cNvSpPr>
          <p:nvPr>
            <p:ph type="body" idx="1"/>
          </p:nvPr>
        </p:nvSpPr>
        <p:spPr>
          <a:xfrm>
            <a:off x="555775" y="1259875"/>
            <a:ext cx="11035500" cy="4878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3600"/>
              <a:buNone/>
            </a:pPr>
            <a:r>
              <a:rPr lang="en-US"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Learning Goal</a:t>
            </a:r>
            <a:endParaRPr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457200" lvl="0" indent="-457200" algn="l" rtl="0">
              <a:lnSpc>
                <a:spcPct val="90000"/>
              </a:lnSpc>
              <a:spcBef>
                <a:spcPts val="1000"/>
              </a:spcBef>
              <a:spcAft>
                <a:spcPts val="0"/>
              </a:spcAft>
              <a:buSzPts val="3600"/>
              <a:buFont typeface="Libre Franklin"/>
              <a:buChar char="●"/>
            </a:pPr>
            <a:r>
              <a:rPr lang="en-US"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I am learning about how to design instructional experiences aligned</a:t>
            </a:r>
            <a:r>
              <a:rPr lang="en-US"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to the </a:t>
            </a:r>
            <a:r>
              <a:rPr lang="en-US" i="1"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KAS for Social Studies</a:t>
            </a:r>
            <a:r>
              <a:rPr lang="en-US" dirty="0">
                <a:latin typeface="Franklin Gothic Book" panose="020B0503020102020204" pitchFamily="34" charset="0"/>
                <a:sym typeface="Libre Frankli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 by engaging in a demonstration about Kentucky economics. </a:t>
            </a:r>
            <a:endParaRPr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r>
              <a:rPr lang="en-US" dirty="0">
                <a:latin typeface="Franklin Gothic Book" panose="020B0503020102020204" pitchFamily="34" charset="0"/>
                <a:sym typeface="Libre Franklin"/>
              </a:rPr>
              <a:t>Success Criteria </a:t>
            </a:r>
            <a:endParaRPr dirty="0">
              <a:latin typeface="Franklin Gothic Book" panose="020B0503020102020204" pitchFamily="34" charset="0"/>
              <a:sym typeface="Libre Franklin"/>
            </a:endParaRPr>
          </a:p>
          <a:p>
            <a:pPr marL="914400" lvl="1" indent="-457200" algn="l" rtl="0">
              <a:lnSpc>
                <a:spcPct val="90000"/>
              </a:lnSpc>
              <a:spcBef>
                <a:spcPts val="1000"/>
              </a:spcBef>
              <a:spcAft>
                <a:spcPts val="0"/>
              </a:spcAft>
              <a:buSzPts val="3600"/>
              <a:buChar char="●"/>
            </a:pPr>
            <a:r>
              <a:rPr lang="en-US" dirty="0">
                <a:latin typeface="Franklin Gothic Book" panose="020B0503020102020204" pitchFamily="34" charset="0"/>
                <a:sym typeface="Libre Franklin"/>
              </a:rPr>
              <a:t>I can analyze </a:t>
            </a:r>
            <a:r>
              <a:rPr lang="en-US" dirty="0">
                <a:latin typeface="Franklin Gothic Book" panose="020B0503020102020204" pitchFamily="34" charset="0"/>
              </a:rPr>
              <a:t>2.E.MA.2 </a:t>
            </a:r>
            <a:r>
              <a:rPr lang="en-US" dirty="0">
                <a:latin typeface="Franklin Gothic Book" panose="020B0503020102020204" pitchFamily="34" charset="0"/>
                <a:sym typeface="Libre Franklin"/>
              </a:rPr>
              <a:t>to understand what this standard requires students to know and be able to do.</a:t>
            </a:r>
            <a:endParaRPr dirty="0">
              <a:latin typeface="Franklin Gothic Book" panose="020B0503020102020204" pitchFamily="34" charset="0"/>
              <a:sym typeface="Libre Franklin"/>
            </a:endParaRPr>
          </a:p>
          <a:p>
            <a:pPr marL="914400" lvl="1" indent="-457200" algn="l" rtl="0">
              <a:lnSpc>
                <a:spcPct val="90000"/>
              </a:lnSpc>
              <a:spcBef>
                <a:spcPts val="1000"/>
              </a:spcBef>
              <a:spcAft>
                <a:spcPts val="1000"/>
              </a:spcAft>
              <a:buSzPts val="3600"/>
              <a:buChar char="●"/>
            </a:pPr>
            <a:r>
              <a:rPr lang="en-US" dirty="0">
                <a:latin typeface="Franklin Gothic Book" panose="020B0503020102020204" pitchFamily="34" charset="0"/>
                <a:sym typeface="Libre Franklin"/>
              </a:rPr>
              <a:t>I can improve my content knowledge and pedagogical skills after exploring a grade level sample. </a:t>
            </a:r>
            <a:endParaRPr dirty="0">
              <a:latin typeface="Franklin Gothic Book" panose="020B0503020102020204" pitchFamily="34" charset="0"/>
              <a:sym typeface="Libre Frankl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8"/>
          <p:cNvSpPr txBox="1">
            <a:spLocks noGrp="1"/>
          </p:cNvSpPr>
          <p:nvPr>
            <p:ph type="title"/>
          </p:nvPr>
        </p:nvSpPr>
        <p:spPr>
          <a:xfrm>
            <a:off x="555786" y="257216"/>
            <a:ext cx="89925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What are Standards?</a:t>
            </a:r>
            <a:endParaRPr dirty="0">
              <a:latin typeface="Franklin Gothic Medium" panose="020B0603020102020204" pitchFamily="34" charset="0"/>
              <a:sym typeface="Libre Franklin Medium"/>
            </a:endParaRPr>
          </a:p>
        </p:txBody>
      </p:sp>
      <p:sp>
        <p:nvSpPr>
          <p:cNvPr id="155" name="Google Shape;155;p38"/>
          <p:cNvSpPr txBox="1">
            <a:spLocks noGrp="1"/>
          </p:cNvSpPr>
          <p:nvPr>
            <p:ph type="body" idx="1"/>
          </p:nvPr>
        </p:nvSpPr>
        <p:spPr>
          <a:xfrm>
            <a:off x="534575" y="1035226"/>
            <a:ext cx="11024100" cy="1812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3600"/>
              <a:buNone/>
            </a:pPr>
            <a:r>
              <a:rPr lang="en-US" sz="3200" dirty="0">
                <a:solidFill>
                  <a:srgbClr val="595959"/>
                </a:solidFill>
                <a:latin typeface="Franklin Gothic Book" panose="020B0503020102020204" pitchFamily="34" charset="0"/>
                <a:sym typeface="Libre Franklin"/>
              </a:rPr>
              <a:t>Standards define what students should</a:t>
            </a:r>
            <a:r>
              <a:rPr lang="en-US" sz="3200" i="1" dirty="0">
                <a:solidFill>
                  <a:srgbClr val="595959"/>
                </a:solidFill>
                <a:latin typeface="Franklin Gothic Book" panose="020B0503020102020204" pitchFamily="34" charset="0"/>
                <a:sym typeface="Libre Franklin"/>
              </a:rPr>
              <a:t> know</a:t>
            </a:r>
            <a:r>
              <a:rPr lang="en-US" sz="3200" dirty="0">
                <a:solidFill>
                  <a:srgbClr val="595959"/>
                </a:solidFill>
                <a:latin typeface="Franklin Gothic Book" panose="020B0503020102020204" pitchFamily="34" charset="0"/>
                <a:sym typeface="Libre Franklin"/>
              </a:rPr>
              <a:t>, </a:t>
            </a:r>
            <a:r>
              <a:rPr lang="en-US" sz="3200" i="1" dirty="0">
                <a:solidFill>
                  <a:srgbClr val="595959"/>
                </a:solidFill>
                <a:latin typeface="Franklin Gothic Book" panose="020B0503020102020204" pitchFamily="34" charset="0"/>
                <a:sym typeface="Libre Franklin"/>
              </a:rPr>
              <a:t>understand</a:t>
            </a:r>
            <a:r>
              <a:rPr lang="en-US" sz="3200" dirty="0">
                <a:solidFill>
                  <a:srgbClr val="595959"/>
                </a:solidFill>
                <a:latin typeface="Franklin Gothic Book" panose="020B0503020102020204" pitchFamily="34" charset="0"/>
                <a:sym typeface="Libre Franklin"/>
              </a:rPr>
              <a:t> and be able to </a:t>
            </a:r>
            <a:r>
              <a:rPr lang="en-US" sz="3200" i="1" dirty="0">
                <a:solidFill>
                  <a:srgbClr val="595959"/>
                </a:solidFill>
                <a:latin typeface="Franklin Gothic Book" panose="020B0503020102020204" pitchFamily="34" charset="0"/>
                <a:sym typeface="Libre Franklin"/>
              </a:rPr>
              <a:t>do</a:t>
            </a:r>
            <a:r>
              <a:rPr lang="en-US" sz="3200" dirty="0">
                <a:solidFill>
                  <a:srgbClr val="595959"/>
                </a:solidFill>
                <a:latin typeface="Franklin Gothic Book" panose="020B0503020102020204" pitchFamily="34" charset="0"/>
                <a:sym typeface="Libre Franklin"/>
              </a:rPr>
              <a:t> at the end of a grade level.</a:t>
            </a:r>
            <a:endParaRPr sz="32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3200" dirty="0"/>
          </a:p>
        </p:txBody>
      </p:sp>
      <p:graphicFrame>
        <p:nvGraphicFramePr>
          <p:cNvPr id="156" name="Google Shape;156;p38" descr="Standards Definition Chart&#10;&#10;In this chart, the definition of a standard is explored through the terms know, understand and do. &#10;&#10;Know: Refers to facts, dates, places, people, definitions, rules, or information&#10;&#10;Understand: Refers to theories, generalizations, or “big ideas”&#10;&#10;Do: Refers to skills such as communication, reading, computation, application, and transfer to new situations" title="Standards Definition Chart"/>
          <p:cNvGraphicFramePr/>
          <p:nvPr/>
        </p:nvGraphicFramePr>
        <p:xfrm>
          <a:off x="1082200" y="2674167"/>
          <a:ext cx="10027600" cy="2672016"/>
        </p:xfrm>
        <a:graphic>
          <a:graphicData uri="http://schemas.openxmlformats.org/drawingml/2006/table">
            <a:tbl>
              <a:tblPr firstRow="1" firstCol="1">
                <a:noFill/>
              </a:tblPr>
              <a:tblGrid>
                <a:gridCol w="1470525">
                  <a:extLst>
                    <a:ext uri="{9D8B030D-6E8A-4147-A177-3AD203B41FA5}">
                      <a16:colId xmlns:a16="http://schemas.microsoft.com/office/drawing/2014/main" val="20000"/>
                    </a:ext>
                  </a:extLst>
                </a:gridCol>
                <a:gridCol w="8557075">
                  <a:extLst>
                    <a:ext uri="{9D8B030D-6E8A-4147-A177-3AD203B41FA5}">
                      <a16:colId xmlns:a16="http://schemas.microsoft.com/office/drawing/2014/main" val="20001"/>
                    </a:ext>
                  </a:extLst>
                </a:gridCol>
              </a:tblGrid>
              <a:tr h="457175">
                <a:tc>
                  <a:txBody>
                    <a:bodyPr/>
                    <a:lstStyle/>
                    <a:p>
                      <a:pPr marL="0" marR="0" lvl="0" indent="0" algn="l" rtl="0">
                        <a:lnSpc>
                          <a:spcPct val="100000"/>
                        </a:lnSpc>
                        <a:spcBef>
                          <a:spcPts val="0"/>
                        </a:spcBef>
                        <a:spcAft>
                          <a:spcPts val="0"/>
                        </a:spcAft>
                        <a:buClr>
                          <a:schemeClr val="dk1"/>
                        </a:buClr>
                        <a:buSzPts val="1800"/>
                        <a:buFont typeface="Libre Franklin Medium"/>
                        <a:buNone/>
                      </a:pPr>
                      <a:endParaRPr sz="1800" u="none" strike="noStrike" cap="none">
                        <a:latin typeface="Libre Franklin"/>
                        <a:ea typeface="Libre Franklin"/>
                        <a:cs typeface="Libre Franklin"/>
                        <a:sym typeface="Libre Franklin"/>
                      </a:endParaRPr>
                    </a:p>
                  </a:txBody>
                  <a:tcPr marL="91425" marR="91425" marT="91425" marB="91425">
                    <a:solidFill>
                      <a:srgbClr val="B3C0DF"/>
                    </a:solidFill>
                  </a:tcPr>
                </a:tc>
                <a:tc>
                  <a:txBody>
                    <a:bodyPr/>
                    <a:lstStyle/>
                    <a:p>
                      <a:pPr marL="0" marR="0" lvl="0" indent="0" algn="ctr" rtl="0">
                        <a:lnSpc>
                          <a:spcPct val="115000"/>
                        </a:lnSpc>
                        <a:spcBef>
                          <a:spcPts val="0"/>
                        </a:spcBef>
                        <a:spcAft>
                          <a:spcPts val="0"/>
                        </a:spcAft>
                        <a:buClr>
                          <a:srgbClr val="3F3F3F"/>
                        </a:buClr>
                        <a:buSzPts val="1800"/>
                        <a:buFont typeface="Libre Franklin Medium"/>
                        <a:buNone/>
                      </a:pPr>
                      <a:r>
                        <a:rPr lang="en-US" sz="1800" b="1" u="none" strike="noStrike" cap="none">
                          <a:solidFill>
                            <a:srgbClr val="3F3F3F"/>
                          </a:solidFill>
                          <a:latin typeface="Libre Franklin"/>
                          <a:ea typeface="Libre Franklin"/>
                          <a:cs typeface="Libre Franklin"/>
                          <a:sym typeface="Libre Franklin"/>
                        </a:rPr>
                        <a:t>Definition</a:t>
                      </a:r>
                      <a:endParaRPr sz="1800" b="1" u="none" strike="noStrike" cap="none">
                        <a:solidFill>
                          <a:srgbClr val="3F3F3F"/>
                        </a:solidFill>
                        <a:latin typeface="Libre Franklin"/>
                        <a:ea typeface="Libre Franklin"/>
                        <a:cs typeface="Libre Franklin"/>
                        <a:sym typeface="Libre Franklin"/>
                      </a:endParaRPr>
                    </a:p>
                  </a:txBody>
                  <a:tcPr marL="91425" marR="91425" marT="91425" marB="91425">
                    <a:solidFill>
                      <a:srgbClr val="B3C0DF"/>
                    </a:solidFill>
                  </a:tcPr>
                </a:tc>
                <a:extLst>
                  <a:ext uri="{0D108BD9-81ED-4DB2-BD59-A6C34878D82A}">
                    <a16:rowId xmlns:a16="http://schemas.microsoft.com/office/drawing/2014/main" val="10000"/>
                  </a:ext>
                </a:extLst>
              </a:tr>
              <a:tr h="5895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a:solidFill>
                            <a:srgbClr val="3F3F3F"/>
                          </a:solidFill>
                          <a:latin typeface="Libre Franklin"/>
                          <a:ea typeface="Libre Franklin"/>
                          <a:cs typeface="Libre Franklin"/>
                          <a:sym typeface="Libre Franklin"/>
                        </a:rPr>
                        <a:t>Know</a:t>
                      </a:r>
                      <a:endParaRPr sz="1800" b="1" u="none" strike="noStrike" cap="none">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a:solidFill>
                            <a:srgbClr val="3F3F3F"/>
                          </a:solidFill>
                          <a:latin typeface="Libre Franklin"/>
                          <a:ea typeface="Libre Franklin"/>
                          <a:cs typeface="Libre Franklin"/>
                          <a:sym typeface="Libre Franklin"/>
                        </a:rPr>
                        <a:t>Refers to facts, dates, places, people, definitions, rules or information</a:t>
                      </a:r>
                      <a:endParaRPr sz="1800" u="none" strike="noStrike" cap="none">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1"/>
                  </a:ext>
                </a:extLst>
              </a:tr>
              <a:tr h="77262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700" b="1" u="none" strike="noStrike" cap="none">
                          <a:solidFill>
                            <a:srgbClr val="3F3F3F"/>
                          </a:solidFill>
                          <a:latin typeface="Libre Franklin"/>
                          <a:ea typeface="Libre Franklin"/>
                          <a:cs typeface="Libre Franklin"/>
                          <a:sym typeface="Libre Franklin"/>
                        </a:rPr>
                        <a:t>Understand</a:t>
                      </a:r>
                      <a:endParaRPr sz="1700" b="1" u="none" strike="noStrike" cap="none">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a:solidFill>
                            <a:srgbClr val="3F3F3F"/>
                          </a:solidFill>
                          <a:latin typeface="Libre Franklin"/>
                          <a:ea typeface="Libre Franklin"/>
                          <a:cs typeface="Libre Franklin"/>
                          <a:sym typeface="Libre Franklin"/>
                        </a:rPr>
                        <a:t>Refers to theories, generalizations or “big ideas”</a:t>
                      </a:r>
                      <a:endParaRPr sz="1800" u="none" strike="noStrike" cap="none">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r h="834675">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b="1" u="none" strike="noStrike" cap="none">
                          <a:solidFill>
                            <a:srgbClr val="3F3F3F"/>
                          </a:solidFill>
                          <a:latin typeface="Libre Franklin"/>
                          <a:ea typeface="Libre Franklin"/>
                          <a:cs typeface="Libre Franklin"/>
                          <a:sym typeface="Libre Franklin"/>
                        </a:rPr>
                        <a:t>Do</a:t>
                      </a:r>
                      <a:endParaRPr sz="1800" b="1" u="none" strike="noStrike" cap="none">
                        <a:solidFill>
                          <a:srgbClr val="3F3F3F"/>
                        </a:solidFill>
                        <a:latin typeface="Libre Franklin"/>
                        <a:ea typeface="Libre Franklin"/>
                        <a:cs typeface="Libre Franklin"/>
                        <a:sym typeface="Libre Franklin"/>
                      </a:endParaRPr>
                    </a:p>
                  </a:txBody>
                  <a:tcPr marL="91425" marR="91425" marT="91425" marB="91425"/>
                </a:tc>
                <a:tc>
                  <a:txBody>
                    <a:bodyPr/>
                    <a:lstStyle/>
                    <a:p>
                      <a:pPr marL="0" marR="0" lvl="0" indent="0" algn="l" rtl="0">
                        <a:lnSpc>
                          <a:spcPct val="115000"/>
                        </a:lnSpc>
                        <a:spcBef>
                          <a:spcPts val="0"/>
                        </a:spcBef>
                        <a:spcAft>
                          <a:spcPts val="0"/>
                        </a:spcAft>
                        <a:buClr>
                          <a:srgbClr val="3F3F3F"/>
                        </a:buClr>
                        <a:buSzPts val="1800"/>
                        <a:buFont typeface="Libre Franklin Medium"/>
                        <a:buNone/>
                      </a:pPr>
                      <a:r>
                        <a:rPr lang="en-US" sz="1800" u="none" strike="noStrike" cap="none">
                          <a:solidFill>
                            <a:srgbClr val="3F3F3F"/>
                          </a:solidFill>
                          <a:latin typeface="Libre Franklin"/>
                          <a:ea typeface="Libre Franklin"/>
                          <a:cs typeface="Libre Franklin"/>
                          <a:sym typeface="Libre Franklin"/>
                        </a:rPr>
                        <a:t>Refers to skills such as communication, reading, computation, application and transfer to new situations</a:t>
                      </a:r>
                      <a:endParaRPr sz="1800" u="none" strike="noStrike" cap="none">
                        <a:solidFill>
                          <a:srgbClr val="3F3F3F"/>
                        </a:solidFill>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40"/>
          <p:cNvSpPr txBox="1">
            <a:spLocks noGrp="1"/>
          </p:cNvSpPr>
          <p:nvPr>
            <p:ph type="title"/>
          </p:nvPr>
        </p:nvSpPr>
        <p:spPr>
          <a:xfrm>
            <a:off x="416175" y="151025"/>
            <a:ext cx="11775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What Does it Mean to Unpack a Standard?</a:t>
            </a:r>
            <a:endParaRPr dirty="0">
              <a:latin typeface="Franklin Gothic Medium" panose="020B0603020102020204" pitchFamily="34" charset="0"/>
              <a:sym typeface="Libre Franklin Medium"/>
            </a:endParaRPr>
          </a:p>
        </p:txBody>
      </p:sp>
      <p:sp>
        <p:nvSpPr>
          <p:cNvPr id="163" name="Google Shape;163;p40"/>
          <p:cNvSpPr txBox="1">
            <a:spLocks noGrp="1"/>
          </p:cNvSpPr>
          <p:nvPr>
            <p:ph type="body" idx="1"/>
          </p:nvPr>
        </p:nvSpPr>
        <p:spPr>
          <a:xfrm>
            <a:off x="298011" y="978328"/>
            <a:ext cx="11064000" cy="4901400"/>
          </a:xfrm>
          <a:prstGeom prst="rect">
            <a:avLst/>
          </a:prstGeom>
          <a:noFill/>
          <a:ln>
            <a:noFill/>
          </a:ln>
        </p:spPr>
        <p:txBody>
          <a:bodyPr spcFirstLastPara="1" wrap="square" lIns="0" tIns="0" rIns="0" bIns="0" anchor="t" anchorCtr="0">
            <a:noAutofit/>
          </a:bodyPr>
          <a:lstStyle/>
          <a:p>
            <a:pPr marL="457200" lvl="0" indent="-368300" algn="l" rtl="0">
              <a:lnSpc>
                <a:spcPct val="115000"/>
              </a:lnSpc>
              <a:spcBef>
                <a:spcPts val="80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Breaking a standard into smaller, more explicit chunks for the purposes of curriculum development and/or unit and lesson planning.</a:t>
            </a:r>
            <a:endParaRPr sz="2200" dirty="0">
              <a:solidFill>
                <a:schemeClr val="dk1"/>
              </a:solidFill>
              <a:latin typeface="Franklin Gothic Book" panose="020B0503020102020204" pitchFamily="34" charset="0"/>
              <a:sym typeface="Libre Franklin"/>
            </a:endParaRPr>
          </a:p>
          <a:p>
            <a:pPr marL="457200" lvl="0" indent="0" algn="l" rtl="0">
              <a:lnSpc>
                <a:spcPct val="115000"/>
              </a:lnSpc>
              <a:spcBef>
                <a:spcPts val="800"/>
              </a:spcBef>
              <a:spcAft>
                <a:spcPts val="0"/>
              </a:spcAft>
              <a:buSzPts val="1900"/>
              <a:buNone/>
            </a:pPr>
            <a:endParaRPr sz="2200" dirty="0">
              <a:solidFill>
                <a:schemeClr val="dk1"/>
              </a:solidFill>
              <a:latin typeface="Franklin Gothic Book" panose="020B0503020102020204" pitchFamily="34" charset="0"/>
              <a:sym typeface="Libre Franklin"/>
            </a:endParaRPr>
          </a:p>
          <a:p>
            <a:pPr marL="457200" lvl="0" indent="-368300" algn="l" rtl="0">
              <a:lnSpc>
                <a:spcPct val="115000"/>
              </a:lnSpc>
              <a:spcBef>
                <a:spcPts val="80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For example, analyze the verb in the following standard to determine its meaning in terms of instruction and assessment.  </a:t>
            </a:r>
            <a:endParaRPr sz="2200" dirty="0">
              <a:solidFill>
                <a:schemeClr val="dk1"/>
              </a:solidFill>
              <a:latin typeface="Franklin Gothic Book" panose="020B0503020102020204" pitchFamily="34" charset="0"/>
              <a:sym typeface="Libre Franklin"/>
            </a:endParaRPr>
          </a:p>
          <a:p>
            <a:pPr marL="914400" lvl="1" indent="-368300" algn="l" rtl="0">
              <a:lnSpc>
                <a:spcPct val="115000"/>
              </a:lnSpc>
              <a:spcBef>
                <a:spcPts val="0"/>
              </a:spcBef>
              <a:spcAft>
                <a:spcPts val="0"/>
              </a:spcAft>
              <a:buClr>
                <a:schemeClr val="dk1"/>
              </a:buClr>
              <a:buSzPts val="2200"/>
              <a:buFont typeface="Libre Franklin"/>
              <a:buChar char="•"/>
            </a:pPr>
            <a:r>
              <a:rPr lang="en-US" sz="2200" dirty="0">
                <a:solidFill>
                  <a:schemeClr val="dk1"/>
                </a:solidFill>
                <a:latin typeface="Franklin Gothic Book" panose="020B0503020102020204" pitchFamily="34" charset="0"/>
                <a:sym typeface="Libre Franklin"/>
              </a:rPr>
              <a:t>“...</a:t>
            </a:r>
            <a:r>
              <a:rPr lang="en-US" sz="2200" b="1" dirty="0">
                <a:solidFill>
                  <a:schemeClr val="dk1"/>
                </a:solidFill>
                <a:latin typeface="Franklin Gothic Book" panose="020B0503020102020204" pitchFamily="34" charset="0"/>
                <a:sym typeface="Libre Franklin"/>
              </a:rPr>
              <a:t>understand </a:t>
            </a:r>
            <a:r>
              <a:rPr lang="en-US" sz="2200" dirty="0">
                <a:solidFill>
                  <a:schemeClr val="dk1"/>
                </a:solidFill>
                <a:latin typeface="Franklin Gothic Book" panose="020B0503020102020204" pitchFamily="34" charset="0"/>
                <a:sym typeface="Libre Franklin"/>
              </a:rPr>
              <a:t>the development of important community traditions and events.”</a:t>
            </a:r>
            <a:endParaRPr sz="2200" dirty="0">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a:t>
            </a:r>
            <a:r>
              <a:rPr lang="en-US" sz="1800" i="1" dirty="0">
                <a:solidFill>
                  <a:schemeClr val="dk1"/>
                </a:solidFill>
                <a:latin typeface="Franklin Gothic Book" panose="020B0503020102020204" pitchFamily="34" charset="0"/>
                <a:sym typeface="Libre Franklin"/>
              </a:rPr>
              <a:t>understand</a:t>
            </a:r>
            <a:r>
              <a:rPr lang="en-US" sz="1800" dirty="0">
                <a:solidFill>
                  <a:schemeClr val="dk1"/>
                </a:solidFill>
                <a:latin typeface="Franklin Gothic Book" panose="020B0503020102020204" pitchFamily="34" charset="0"/>
                <a:sym typeface="Libre Franklin"/>
              </a:rPr>
              <a:t> mean in this standard?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“make meaning of” or “transfer”?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Does it mean to “accurately state and explain”? Or, does it simply mean to “know”? </a:t>
            </a:r>
            <a:endParaRPr sz="1800" dirty="0">
              <a:solidFill>
                <a:schemeClr val="dk1"/>
              </a:solidFill>
              <a:latin typeface="Franklin Gothic Book" panose="020B0503020102020204" pitchFamily="34" charset="0"/>
              <a:sym typeface="Libre Franklin"/>
            </a:endParaRPr>
          </a:p>
          <a:p>
            <a:pPr marL="1308100" lvl="0" indent="-355600" algn="l" rtl="0">
              <a:lnSpc>
                <a:spcPct val="115000"/>
              </a:lnSpc>
              <a:spcBef>
                <a:spcPts val="800"/>
              </a:spcBef>
              <a:spcAft>
                <a:spcPts val="0"/>
              </a:spcAft>
              <a:buClr>
                <a:schemeClr val="dk1"/>
              </a:buClr>
              <a:buSzPts val="1800"/>
              <a:buChar char="•"/>
            </a:pPr>
            <a:r>
              <a:rPr lang="en-US" sz="1800" dirty="0">
                <a:solidFill>
                  <a:schemeClr val="dk1"/>
                </a:solidFill>
                <a:latin typeface="Franklin Gothic Book" panose="020B0503020102020204" pitchFamily="34" charset="0"/>
                <a:sym typeface="Libre Franklin"/>
              </a:rPr>
              <a:t>What does the verb demand in terms of student learning?</a:t>
            </a:r>
            <a:endParaRPr sz="1800" dirty="0">
              <a:solidFill>
                <a:schemeClr val="dk1"/>
              </a:solidFill>
              <a:latin typeface="Franklin Gothic Book" panose="020B0503020102020204" pitchFamily="34" charset="0"/>
              <a:sym typeface="Libre Frankl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4400"/>
              <a:buFont typeface="Georgia"/>
              <a:buNone/>
            </a:pPr>
            <a:r>
              <a:rPr lang="en-US" u="sng" dirty="0">
                <a:solidFill>
                  <a:schemeClr val="dk1"/>
                </a:solidFill>
                <a:latin typeface="Franklin Gothic Medium" panose="020B0603020102020204" pitchFamily="34" charset="0"/>
                <a:sym typeface="Libre Franklin Medium"/>
                <a:hlinkClick r:id="rId3">
                  <a:extLst>
                    <a:ext uri="{A12FA001-AC4F-418D-AE19-62706E023703}">
                      <ahyp:hlinkClr xmlns:ahyp="http://schemas.microsoft.com/office/drawing/2018/hyperlinkcolor" val="tx"/>
                    </a:ext>
                  </a:extLst>
                </a:hlinkClick>
              </a:rPr>
              <a:t>Tool to Unpack Standards</a:t>
            </a:r>
            <a:endParaRPr dirty="0">
              <a:solidFill>
                <a:schemeClr val="dk1"/>
              </a:solidFill>
              <a:latin typeface="Franklin Gothic Medium" panose="020B0603020102020204" pitchFamily="34" charset="0"/>
              <a:sym typeface="Libre Franklin Medium"/>
            </a:endParaRPr>
          </a:p>
        </p:txBody>
      </p:sp>
      <p:sp>
        <p:nvSpPr>
          <p:cNvPr id="170" name="Google Shape;170;p43"/>
          <p:cNvSpPr txBox="1"/>
          <p:nvPr/>
        </p:nvSpPr>
        <p:spPr>
          <a:xfrm>
            <a:off x="1169759" y="156535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a:ea typeface="Libre Franklin"/>
                <a:cs typeface="Libre Franklin"/>
                <a:sym typeface="Libre Franklin"/>
              </a:rPr>
              <a:t>Step 1</a:t>
            </a:r>
            <a:endParaRPr kumimoji="0" sz="1400" b="0" i="0" u="none" strike="noStrike" kern="0" cap="none" spc="0" normalizeH="0" baseline="0" noProof="0">
              <a:ln>
                <a:noFill/>
              </a:ln>
              <a:solidFill>
                <a:srgbClr val="000000"/>
              </a:solidFill>
              <a:effectLst/>
              <a:uLnTx/>
              <a:uFillTx/>
              <a:latin typeface="Libre Franklin"/>
              <a:ea typeface="Libre Franklin"/>
              <a:cs typeface="Libre Franklin"/>
              <a:sym typeface="Libre Franklin"/>
            </a:endParaRPr>
          </a:p>
        </p:txBody>
      </p:sp>
      <p:sp>
        <p:nvSpPr>
          <p:cNvPr id="171" name="Google Shape;171;p43" descr="Indicates that the first column is the standard. " title="Down arrow"/>
          <p:cNvSpPr/>
          <p:nvPr/>
        </p:nvSpPr>
        <p:spPr>
          <a:xfrm>
            <a:off x="1490993" y="197822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72" name="Google Shape;172;p43"/>
          <p:cNvSpPr txBox="1"/>
          <p:nvPr/>
        </p:nvSpPr>
        <p:spPr>
          <a:xfrm>
            <a:off x="3442317" y="132180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a:ea typeface="Libre Franklin"/>
                <a:cs typeface="Libre Franklin"/>
                <a:sym typeface="Libre Franklin"/>
              </a:rPr>
              <a:t>Step 2</a:t>
            </a:r>
            <a:endParaRPr kumimoji="0" sz="1400" b="0" i="0" u="none" strike="noStrike" kern="0" cap="none" spc="0" normalizeH="0" baseline="0" noProof="0">
              <a:ln>
                <a:noFill/>
              </a:ln>
              <a:solidFill>
                <a:srgbClr val="000000"/>
              </a:solidFill>
              <a:effectLst/>
              <a:uLnTx/>
              <a:uFillTx/>
              <a:latin typeface="Libre Franklin"/>
              <a:ea typeface="Libre Franklin"/>
              <a:cs typeface="Libre Franklin"/>
              <a:sym typeface="Libre Franklin"/>
            </a:endParaRPr>
          </a:p>
        </p:txBody>
      </p:sp>
      <p:sp>
        <p:nvSpPr>
          <p:cNvPr id="173" name="Google Shape;173;p43" descr="Indicates that the second step in this chart is to identify What Knowledge/Concepts/ Vocabulary do students need to know to reach this standard?&#10;" title="Down arrow Step Two"/>
          <p:cNvSpPr/>
          <p:nvPr/>
        </p:nvSpPr>
        <p:spPr>
          <a:xfrm>
            <a:off x="3747367" y="177505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74" name="Google Shape;174;p43"/>
          <p:cNvSpPr txBox="1"/>
          <p:nvPr/>
        </p:nvSpPr>
        <p:spPr>
          <a:xfrm>
            <a:off x="5712338" y="4792065"/>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a:ea typeface="Libre Franklin"/>
                <a:cs typeface="Libre Franklin"/>
                <a:sym typeface="Libre Franklin"/>
              </a:rPr>
              <a:t>Step 3</a:t>
            </a:r>
            <a:endParaRPr kumimoji="0" sz="1400" b="0" i="0" u="none" strike="noStrike" kern="0" cap="none" spc="0" normalizeH="0" baseline="0" noProof="0">
              <a:ln>
                <a:noFill/>
              </a:ln>
              <a:solidFill>
                <a:srgbClr val="000000"/>
              </a:solidFill>
              <a:effectLst/>
              <a:uLnTx/>
              <a:uFillTx/>
              <a:latin typeface="Libre Franklin"/>
              <a:ea typeface="Libre Franklin"/>
              <a:cs typeface="Libre Franklin"/>
              <a:sym typeface="Libre Franklin"/>
            </a:endParaRPr>
          </a:p>
        </p:txBody>
      </p:sp>
      <p:sp>
        <p:nvSpPr>
          <p:cNvPr id="175" name="Google Shape;175;p43" descr="Indicates that step 3 is identifying what skills do students need to be able to do to reach this standard. &#10;" title="Upward arrow"/>
          <p:cNvSpPr/>
          <p:nvPr/>
        </p:nvSpPr>
        <p:spPr>
          <a:xfrm rot="10800000">
            <a:off x="6032499" y="4189860"/>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76" name="Google Shape;176;p43"/>
          <p:cNvSpPr txBox="1"/>
          <p:nvPr/>
        </p:nvSpPr>
        <p:spPr>
          <a:xfrm>
            <a:off x="7987434" y="1321803"/>
            <a:ext cx="914400" cy="36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1B1E3D"/>
                </a:solidFill>
                <a:effectLst/>
                <a:uLnTx/>
                <a:uFillTx/>
                <a:latin typeface="Libre Franklin"/>
                <a:ea typeface="Libre Franklin"/>
                <a:cs typeface="Libre Franklin"/>
                <a:sym typeface="Libre Franklin"/>
              </a:rPr>
              <a:t>Step 4</a:t>
            </a:r>
            <a:endParaRPr kumimoji="0" sz="1400" b="0" i="0" u="none" strike="noStrike" kern="0" cap="none" spc="0" normalizeH="0" baseline="0" noProof="0">
              <a:ln>
                <a:noFill/>
              </a:ln>
              <a:solidFill>
                <a:srgbClr val="000000"/>
              </a:solidFill>
              <a:effectLst/>
              <a:uLnTx/>
              <a:uFillTx/>
              <a:latin typeface="Libre Franklin"/>
              <a:ea typeface="Libre Franklin"/>
              <a:cs typeface="Libre Franklin"/>
              <a:sym typeface="Libre Franklin"/>
            </a:endParaRPr>
          </a:p>
        </p:txBody>
      </p:sp>
      <p:sp>
        <p:nvSpPr>
          <p:cNvPr id="177" name="Google Shape;177;p43" descr="Indicates that what level of proficiency do students need to be at in order to reach this standard needs to be identified. &#10;" title="Down arrow 4"/>
          <p:cNvSpPr/>
          <p:nvPr/>
        </p:nvSpPr>
        <p:spPr>
          <a:xfrm>
            <a:off x="8307474" y="1799851"/>
            <a:ext cx="274200" cy="548700"/>
          </a:xfrm>
          <a:prstGeom prst="down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Arial"/>
              <a:buNone/>
              <a:tabLst/>
              <a:defRPr/>
            </a:pPr>
            <a:endParaRPr kumimoji="0" sz="1800" b="0"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p:txBody>
      </p:sp>
      <p:sp>
        <p:nvSpPr>
          <p:cNvPr id="178" name="Google Shape;178;p43"/>
          <p:cNvSpPr txBox="1"/>
          <p:nvPr/>
        </p:nvSpPr>
        <p:spPr>
          <a:xfrm>
            <a:off x="2794861" y="2432716"/>
            <a:ext cx="69411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179" name="Google Shape;179;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p:cNvGraphicFramePr/>
          <p:nvPr>
            <p:extLst>
              <p:ext uri="{D42A27DB-BD31-4B8C-83A1-F6EECF244321}">
                <p14:modId xmlns:p14="http://schemas.microsoft.com/office/powerpoint/2010/main" val="843612110"/>
              </p:ext>
            </p:extLst>
          </p:nvPr>
        </p:nvGraphicFramePr>
        <p:xfrm>
          <a:off x="699900" y="2956555"/>
          <a:ext cx="9036050" cy="1158250"/>
        </p:xfrm>
        <a:graphic>
          <a:graphicData uri="http://schemas.openxmlformats.org/drawingml/2006/table">
            <a:tbl>
              <a:tblPr firstRow="1" firstCol="1">
                <a:noFill/>
              </a:tblPr>
              <a:tblGrid>
                <a:gridCol w="2100325">
                  <a:extLst>
                    <a:ext uri="{9D8B030D-6E8A-4147-A177-3AD203B41FA5}">
                      <a16:colId xmlns:a16="http://schemas.microsoft.com/office/drawing/2014/main" val="20000"/>
                    </a:ext>
                  </a:extLst>
                </a:gridCol>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930250">
                <a:tc>
                  <a:txBody>
                    <a:bodyPr/>
                    <a:lstStyle/>
                    <a:p>
                      <a:pPr marL="0" marR="0" lvl="0" indent="0" algn="l" rtl="0">
                        <a:lnSpc>
                          <a:spcPct val="100000"/>
                        </a:lnSpc>
                        <a:spcBef>
                          <a:spcPts val="0"/>
                        </a:spcBef>
                        <a:spcAft>
                          <a:spcPts val="0"/>
                        </a:spcAft>
                        <a:buNone/>
                      </a:pPr>
                      <a:endParaRPr sz="1400" u="none" strike="noStrike" cap="none" dirty="0"/>
                    </a:p>
                    <a:p>
                      <a:pPr marL="0" marR="0" lvl="0" indent="0" algn="l" rtl="0">
                        <a:lnSpc>
                          <a:spcPct val="100000"/>
                        </a:lnSpc>
                        <a:spcBef>
                          <a:spcPts val="0"/>
                        </a:spcBef>
                        <a:spcAft>
                          <a:spcPts val="0"/>
                        </a:spcAft>
                        <a:buNone/>
                      </a:pPr>
                      <a:r>
                        <a:rPr lang="en-US" sz="1400" u="none" strike="noStrike" cap="none" dirty="0">
                          <a:solidFill>
                            <a:schemeClr val="bg1"/>
                          </a:solidFill>
                        </a:rPr>
                        <a:t>Standard</a:t>
                      </a:r>
                      <a:endParaRPr dirty="0">
                        <a:solidFill>
                          <a:schemeClr val="bg1"/>
                        </a:solidFill>
                      </a:endParaRPr>
                    </a:p>
                  </a:txBody>
                  <a:tcPr marL="91450" marR="91450" marT="45725" marB="45725">
                    <a:solidFill>
                      <a:srgbClr val="44546A"/>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Knowledge/Concepts/ Vocabulary do students need to know to reach this standard?</a:t>
                      </a:r>
                      <a:endParaRPr sz="1400" b="1" i="0" u="none" strike="noStrike" cap="none">
                        <a:solidFill>
                          <a:schemeClr val="lt1"/>
                        </a:solidFill>
                        <a:latin typeface="Calibri"/>
                        <a:ea typeface="Calibri"/>
                        <a:cs typeface="Calibri"/>
                        <a:sym typeface="Calibri"/>
                      </a:endParaRPr>
                    </a:p>
                  </a:txBody>
                  <a:tcPr marL="45725" marR="45725" marT="45725" marB="45725" anchor="b">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skills do students need to be able to do to reach this standard?   </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44"/>
          <p:cNvSpPr txBox="1">
            <a:spLocks noGrp="1"/>
          </p:cNvSpPr>
          <p:nvPr>
            <p:ph type="title"/>
          </p:nvPr>
        </p:nvSpPr>
        <p:spPr>
          <a:xfrm>
            <a:off x="235436" y="60350"/>
            <a:ext cx="10797900" cy="1325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000"/>
              <a:buFont typeface="Georgia"/>
              <a:buNone/>
            </a:pPr>
            <a:r>
              <a:rPr lang="en-US" sz="4000" dirty="0">
                <a:latin typeface="Franklin Gothic Medium" panose="020B0603020102020204" pitchFamily="34" charset="0"/>
                <a:sym typeface="Libre Franklin Medium"/>
              </a:rPr>
              <a:t>Step 1: List the Standard</a:t>
            </a:r>
            <a:endParaRPr dirty="0">
              <a:latin typeface="Franklin Gothic Medium" panose="020B0603020102020204" pitchFamily="34" charset="0"/>
              <a:sym typeface="Libre Franklin Medium"/>
            </a:endParaRPr>
          </a:p>
        </p:txBody>
      </p:sp>
      <p:sp>
        <p:nvSpPr>
          <p:cNvPr id="185" name="Google Shape;185;p44"/>
          <p:cNvSpPr txBox="1">
            <a:spLocks noGrp="1"/>
          </p:cNvSpPr>
          <p:nvPr>
            <p:ph type="body" idx="1"/>
          </p:nvPr>
        </p:nvSpPr>
        <p:spPr>
          <a:xfrm>
            <a:off x="555786" y="947026"/>
            <a:ext cx="9188700" cy="996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sz="2400" dirty="0">
                <a:latin typeface="Franklin Gothic Book" panose="020B0503020102020204" pitchFamily="34" charset="0"/>
                <a:sym typeface="Libre Franklin"/>
              </a:rPr>
              <a:t>Cut and paste the standards, including the inquiry practices, into the furthest left column of the spreadsheet</a:t>
            </a:r>
            <a:endParaRPr dirty="0">
              <a:latin typeface="Franklin Gothic Book" panose="020B0503020102020204" pitchFamily="34" charset="0"/>
              <a:sym typeface="Libre Franklin"/>
            </a:endParaRPr>
          </a:p>
        </p:txBody>
      </p:sp>
      <p:sp>
        <p:nvSpPr>
          <p:cNvPr id="186" name="Google Shape;186;p44"/>
          <p:cNvSpPr txBox="1"/>
          <p:nvPr/>
        </p:nvSpPr>
        <p:spPr>
          <a:xfrm>
            <a:off x="3698899" y="2028425"/>
            <a:ext cx="75012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187"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p:cNvGraphicFramePr/>
          <p:nvPr>
            <p:extLst>
              <p:ext uri="{D42A27DB-BD31-4B8C-83A1-F6EECF244321}">
                <p14:modId xmlns:p14="http://schemas.microsoft.com/office/powerpoint/2010/main" val="277457879"/>
              </p:ext>
            </p:extLst>
          </p:nvPr>
        </p:nvGraphicFramePr>
        <p:xfrm>
          <a:off x="555776" y="2551635"/>
          <a:ext cx="10617050" cy="246871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150675">
                  <a:extLst>
                    <a:ext uri="{9D8B030D-6E8A-4147-A177-3AD203B41FA5}">
                      <a16:colId xmlns:a16="http://schemas.microsoft.com/office/drawing/2014/main" val="20001"/>
                    </a:ext>
                  </a:extLst>
                </a:gridCol>
                <a:gridCol w="2264175">
                  <a:extLst>
                    <a:ext uri="{9D8B030D-6E8A-4147-A177-3AD203B41FA5}">
                      <a16:colId xmlns:a16="http://schemas.microsoft.com/office/drawing/2014/main" val="20002"/>
                    </a:ext>
                  </a:extLst>
                </a:gridCol>
                <a:gridCol w="308625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Knowledge/Concepts/ Vocabulary do students need to know to reach this standard?</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skills do students need to be able to do to reach this standard?   </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level of proficiency do students need to be at in order to reach this standard? </a:t>
                      </a:r>
                      <a:endParaRPr sz="1200" b="0"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1" dirty="0">
                          <a:solidFill>
                            <a:srgbClr val="3F3F3F"/>
                          </a:solidFill>
                        </a:rPr>
                        <a:t>2.E.MA.2 Explain the role of prices in an economic market.</a:t>
                      </a:r>
                    </a:p>
                    <a:p>
                      <a:pPr marL="0" marR="0" lvl="0" indent="0" algn="l" rtl="0">
                        <a:lnSpc>
                          <a:spcPct val="100000"/>
                        </a:lnSpc>
                        <a:spcBef>
                          <a:spcPts val="0"/>
                        </a:spcBef>
                        <a:spcAft>
                          <a:spcPts val="0"/>
                        </a:spcAft>
                        <a:buClr>
                          <a:srgbClr val="3F3F3F"/>
                        </a:buClr>
                        <a:buSzPts val="1400"/>
                        <a:buFont typeface="Libre Franklin Medium"/>
                        <a:buNone/>
                      </a:pP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5"/>
          <p:cNvSpPr txBox="1">
            <a:spLocks noGrp="1"/>
          </p:cNvSpPr>
          <p:nvPr>
            <p:ph type="title"/>
          </p:nvPr>
        </p:nvSpPr>
        <p:spPr>
          <a:xfrm>
            <a:off x="0" y="79050"/>
            <a:ext cx="117447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Step 2: What Knowledge, Concepts, Vocabulary will they need to Master? (1)</a:t>
            </a:r>
            <a:endParaRPr dirty="0">
              <a:latin typeface="Franklin Gothic Medium" panose="020B0603020102020204" pitchFamily="34" charset="0"/>
              <a:sym typeface="Libre Franklin Medium"/>
            </a:endParaRPr>
          </a:p>
        </p:txBody>
      </p:sp>
      <p:sp>
        <p:nvSpPr>
          <p:cNvPr id="194" name="Google Shape;194;p45"/>
          <p:cNvSpPr txBox="1">
            <a:spLocks noGrp="1"/>
          </p:cNvSpPr>
          <p:nvPr>
            <p:ph type="body" idx="1"/>
          </p:nvPr>
        </p:nvSpPr>
        <p:spPr>
          <a:xfrm>
            <a:off x="760200" y="1253407"/>
            <a:ext cx="10515600" cy="43512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Arial"/>
              <a:buChar char="•"/>
            </a:pPr>
            <a:r>
              <a:rPr lang="en-US" dirty="0">
                <a:latin typeface="Franklin Gothic Book" panose="020B0503020102020204" pitchFamily="34" charset="0"/>
                <a:sym typeface="Libre Franklin"/>
              </a:rPr>
              <a:t>Closely look at each standard and identify the Knowledge/Concepts/Vocabulary</a:t>
            </a:r>
            <a:endParaRPr sz="3200" dirty="0">
              <a:latin typeface="Franklin Gothic Book" panose="020B0503020102020204" pitchFamily="34" charset="0"/>
              <a:sym typeface="Libre Franklin"/>
            </a:endParaRPr>
          </a:p>
          <a:p>
            <a:pPr marL="342900" lvl="0" indent="-342900" algn="l" rtl="0">
              <a:lnSpc>
                <a:spcPct val="90000"/>
              </a:lnSpc>
              <a:spcBef>
                <a:spcPts val="700"/>
              </a:spcBef>
              <a:spcAft>
                <a:spcPts val="0"/>
              </a:spcAft>
              <a:buSzPts val="2400"/>
              <a:buFont typeface="Arial"/>
              <a:buChar char="•"/>
            </a:pPr>
            <a:r>
              <a:rPr lang="en-US" dirty="0">
                <a:latin typeface="Franklin Gothic Book" panose="020B0503020102020204" pitchFamily="34" charset="0"/>
                <a:sym typeface="Libre Franklin"/>
              </a:rPr>
              <a:t>The </a:t>
            </a:r>
            <a:r>
              <a:rPr lang="en-US" i="1" dirty="0">
                <a:latin typeface="Franklin Gothic Book" panose="020B0503020102020204" pitchFamily="34" charset="0"/>
                <a:sym typeface="Libre Franklin"/>
              </a:rPr>
              <a:t>“what”</a:t>
            </a:r>
            <a:r>
              <a:rPr lang="en-US" dirty="0">
                <a:latin typeface="Franklin Gothic Book" panose="020B0503020102020204" pitchFamily="34" charset="0"/>
                <a:sym typeface="Libre Franklin"/>
              </a:rPr>
              <a:t> that students should learn</a:t>
            </a:r>
            <a:endParaRPr sz="3200" dirty="0">
              <a:latin typeface="Franklin Gothic Book" panose="020B0503020102020204" pitchFamily="34" charset="0"/>
              <a:sym typeface="Libre Franklin"/>
            </a:endParaRPr>
          </a:p>
          <a:p>
            <a:pPr marL="342900" lvl="0" indent="-165100" algn="l" rtl="0">
              <a:lnSpc>
                <a:spcPct val="90000"/>
              </a:lnSpc>
              <a:spcBef>
                <a:spcPts val="1000"/>
              </a:spcBef>
              <a:spcAft>
                <a:spcPts val="0"/>
              </a:spcAft>
              <a:buSzPts val="2800"/>
              <a:buNone/>
            </a:pPr>
            <a:endParaRPr sz="2800" dirty="0">
              <a:latin typeface="Libre Franklin"/>
              <a:ea typeface="Libre Franklin"/>
              <a:cs typeface="Libre Franklin"/>
              <a:sym typeface="Libre Franklin"/>
            </a:endParaRPr>
          </a:p>
        </p:txBody>
      </p:sp>
      <p:sp>
        <p:nvSpPr>
          <p:cNvPr id="195" name="Google Shape;195;p45"/>
          <p:cNvSpPr txBox="1"/>
          <p:nvPr/>
        </p:nvSpPr>
        <p:spPr>
          <a:xfrm>
            <a:off x="3891015" y="2574307"/>
            <a:ext cx="76974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AFE5523B-D565-D897-9E80-5D60DFDB9865}"/>
              </a:ext>
            </a:extLst>
          </p:cNvPr>
          <p:cNvGraphicFramePr/>
          <p:nvPr>
            <p:extLst>
              <p:ext uri="{D42A27DB-BD31-4B8C-83A1-F6EECF244321}">
                <p14:modId xmlns:p14="http://schemas.microsoft.com/office/powerpoint/2010/main" val="2608852530"/>
              </p:ext>
            </p:extLst>
          </p:nvPr>
        </p:nvGraphicFramePr>
        <p:xfrm>
          <a:off x="760200" y="3135883"/>
          <a:ext cx="10832360" cy="225535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443370">
                  <a:extLst>
                    <a:ext uri="{9D8B030D-6E8A-4147-A177-3AD203B41FA5}">
                      <a16:colId xmlns:a16="http://schemas.microsoft.com/office/drawing/2014/main" val="20001"/>
                    </a:ext>
                  </a:extLst>
                </a:gridCol>
                <a:gridCol w="2428240">
                  <a:extLst>
                    <a:ext uri="{9D8B030D-6E8A-4147-A177-3AD203B41FA5}">
                      <a16:colId xmlns:a16="http://schemas.microsoft.com/office/drawing/2014/main" val="20002"/>
                    </a:ext>
                  </a:extLst>
                </a:gridCol>
                <a:gridCol w="284480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Knowledge/Concepts/ Vocabulary do students need to know to reach this standard?</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skills do students need to be able to do to reach this standard?   </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2.E.MA.2 Explain the role of prices in an economic market.</a:t>
                      </a:r>
                    </a:p>
                    <a:p>
                      <a:pPr marL="0" marR="0" lvl="0" indent="0" algn="l" rtl="0">
                        <a:lnSpc>
                          <a:spcPct val="100000"/>
                        </a:lnSpc>
                        <a:spcBef>
                          <a:spcPts val="0"/>
                        </a:spcBef>
                        <a:spcAft>
                          <a:spcPts val="0"/>
                        </a:spcAft>
                        <a:buClr>
                          <a:srgbClr val="3F3F3F"/>
                        </a:buClr>
                        <a:buSzPts val="1400"/>
                        <a:buFont typeface="Libre Franklin Medium"/>
                        <a:buNone/>
                      </a:pP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Prices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Economic market</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Role of prices</a:t>
                      </a:r>
                      <a:endParaRPr sz="18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9" name="Google Shape;209;p46"/>
          <p:cNvSpPr txBox="1">
            <a:spLocks noGrp="1"/>
          </p:cNvSpPr>
          <p:nvPr>
            <p:ph type="title"/>
          </p:nvPr>
        </p:nvSpPr>
        <p:spPr>
          <a:xfrm>
            <a:off x="136999" y="0"/>
            <a:ext cx="11635800" cy="1320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dirty="0">
                <a:latin typeface="Franklin Gothic Medium" panose="020B0603020102020204" pitchFamily="34" charset="0"/>
                <a:sym typeface="Libre Franklin Medium"/>
              </a:rPr>
              <a:t>Step 2: What Knowledge, Concepts, Vocabulary will they need to Master? (2)</a:t>
            </a:r>
            <a:endParaRPr dirty="0">
              <a:latin typeface="Franklin Gothic Medium" panose="020B0603020102020204" pitchFamily="34" charset="0"/>
              <a:sym typeface="Libre Franklin Medium"/>
            </a:endParaRPr>
          </a:p>
        </p:txBody>
      </p:sp>
      <p:sp>
        <p:nvSpPr>
          <p:cNvPr id="210" name="Google Shape;210;p46"/>
          <p:cNvSpPr txBox="1"/>
          <p:nvPr/>
        </p:nvSpPr>
        <p:spPr>
          <a:xfrm>
            <a:off x="138301" y="1191850"/>
            <a:ext cx="11915400" cy="4901400"/>
          </a:xfrm>
          <a:prstGeom prst="rect">
            <a:avLst/>
          </a:prstGeom>
          <a:noFill/>
          <a:ln>
            <a:noFill/>
          </a:ln>
        </p:spPr>
        <p:txBody>
          <a:bodyPr spcFirstLastPara="1" wrap="square" lIns="91425" tIns="45700" rIns="91425" bIns="45700" anchor="t" anchorCtr="0">
            <a:normAutofit/>
          </a:bodyPr>
          <a:lstStyle/>
          <a:p>
            <a:pPr marL="457200" marR="0" lvl="0" indent="-457200" algn="l" defTabSz="914400" rtl="0" eaLnBrk="1" fontAlgn="auto" latinLnBrk="0" hangingPunct="1">
              <a:lnSpc>
                <a:spcPct val="100000"/>
              </a:lnSpc>
              <a:spcBef>
                <a:spcPts val="0"/>
              </a:spcBef>
              <a:spcAft>
                <a:spcPts val="0"/>
              </a:spcAft>
              <a:buClr>
                <a:srgbClr val="262626"/>
              </a:buClr>
              <a:buSzPts val="2800"/>
              <a:buFont typeface="Arial"/>
              <a:buChar char="•"/>
              <a:tabLst/>
              <a:defRPr/>
            </a:pP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Teachers can use the disciplinary clarifications to determine the Knowledge/Concepts/Vocabulary.  </a:t>
            </a:r>
            <a:endParaRPr kumimoji="0"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endParaRPr>
          </a:p>
          <a:p>
            <a:pPr marL="742950" marR="0" lvl="1" indent="-285750" algn="l" defTabSz="914400" rtl="0" eaLnBrk="1" fontAlgn="auto" latinLnBrk="0" hangingPunct="1">
              <a:lnSpc>
                <a:spcPct val="100000"/>
              </a:lnSpc>
              <a:spcBef>
                <a:spcPts val="1000"/>
              </a:spcBef>
              <a:spcAft>
                <a:spcPts val="0"/>
              </a:spcAft>
              <a:buClr>
                <a:srgbClr val="262626"/>
              </a:buClr>
              <a:buSzPts val="1920"/>
              <a:buFont typeface="Calibri"/>
              <a:buChar char="●"/>
              <a:tabLst/>
              <a:defRPr/>
            </a:pP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The disciplinary clarifications for Grade 2 begin on page </a:t>
            </a:r>
            <a:r>
              <a:rPr lang="en-US" sz="2800" kern="0" dirty="0">
                <a:solidFill>
                  <a:srgbClr val="262626"/>
                </a:solidFill>
                <a:latin typeface="Franklin Gothic Book" panose="020B0503020102020204" pitchFamily="34" charset="0"/>
                <a:ea typeface="Libre Franklin"/>
                <a:cs typeface="Libre Franklin"/>
                <a:sym typeface="Libre Franklin"/>
              </a:rPr>
              <a:t>51</a:t>
            </a: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 of the </a:t>
            </a:r>
            <a:r>
              <a:rPr kumimoji="0" lang="en-US" sz="2800" b="0" i="1"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KAS for Social Studies</a:t>
            </a:r>
            <a:r>
              <a:rPr kumimoji="0" lang="en-US" sz="2800" b="0" i="0" u="none" strike="noStrike" kern="0" cap="none" spc="0" normalizeH="0" baseline="0" noProof="0" dirty="0">
                <a:ln>
                  <a:noFill/>
                </a:ln>
                <a:solidFill>
                  <a:srgbClr val="262626"/>
                </a:solidFill>
                <a:effectLst/>
                <a:uLnTx/>
                <a:uFillTx/>
                <a:latin typeface="Franklin Gothic Book" panose="020B0503020102020204" pitchFamily="34" charset="0"/>
                <a:ea typeface="Libre Franklin"/>
                <a:cs typeface="Libre Franklin"/>
                <a:sym typeface="Libre Franklin"/>
              </a:rPr>
              <a:t>.</a:t>
            </a:r>
            <a:endParaRPr kumimoji="0" sz="2800" b="0" i="0" u="none" strike="noStrike" kern="0" cap="none" spc="0" normalizeH="0" baseline="0" noProof="0" dirty="0">
              <a:ln>
                <a:noFill/>
              </a:ln>
              <a:solidFill>
                <a:srgbClr val="595959"/>
              </a:solidFill>
              <a:effectLst/>
              <a:uLnTx/>
              <a:uFillTx/>
              <a:latin typeface="Franklin Gothic Book" panose="020B0503020102020204" pitchFamily="34" charset="0"/>
              <a:ea typeface="Libre Franklin"/>
              <a:cs typeface="Libre Franklin"/>
              <a:sym typeface="Libre Franklin"/>
            </a:endParaRPr>
          </a:p>
          <a:p>
            <a:pPr marL="342900" marR="0" lvl="0" indent="-165100" algn="l" defTabSz="914400" rtl="0" eaLnBrk="1" fontAlgn="auto" latinLnBrk="0" hangingPunct="1">
              <a:lnSpc>
                <a:spcPct val="100000"/>
              </a:lnSpc>
              <a:spcBef>
                <a:spcPts val="1000"/>
              </a:spcBef>
              <a:spcAft>
                <a:spcPts val="0"/>
              </a:spcAft>
              <a:buClr>
                <a:srgbClr val="D2BD24"/>
              </a:buClr>
              <a:buSzPts val="2800"/>
              <a:buFont typeface="Noto Sans Symbols"/>
              <a:buNone/>
              <a:tabLst/>
              <a:defRPr/>
            </a:pPr>
            <a:endParaRPr kumimoji="0" sz="2800" b="0" i="0" u="none" strike="noStrike" kern="0" cap="none" spc="0" normalizeH="0" baseline="0" noProof="0" dirty="0">
              <a:ln>
                <a:noFill/>
              </a:ln>
              <a:solidFill>
                <a:srgbClr val="3F3F3F"/>
              </a:solidFill>
              <a:effectLst/>
              <a:uLnTx/>
              <a:uFillTx/>
              <a:latin typeface="Libre Franklin"/>
              <a:ea typeface="Libre Franklin"/>
              <a:cs typeface="Libre Franklin"/>
              <a:sym typeface="Libre Franklin"/>
            </a:endParaRPr>
          </a:p>
        </p:txBody>
      </p:sp>
      <p:graphicFrame>
        <p:nvGraphicFramePr>
          <p:cNvPr id="211" name="Google Shape;211;p46"/>
          <p:cNvGraphicFramePr/>
          <p:nvPr>
            <p:extLst>
              <p:ext uri="{D42A27DB-BD31-4B8C-83A1-F6EECF244321}">
                <p14:modId xmlns:p14="http://schemas.microsoft.com/office/powerpoint/2010/main" val="256466445"/>
              </p:ext>
            </p:extLst>
          </p:nvPr>
        </p:nvGraphicFramePr>
        <p:xfrm>
          <a:off x="547369" y="3391575"/>
          <a:ext cx="11097250" cy="1498640"/>
        </p:xfrm>
        <a:graphic>
          <a:graphicData uri="http://schemas.openxmlformats.org/drawingml/2006/table">
            <a:tbl>
              <a:tblPr firstRow="1" bandRow="1">
                <a:noFill/>
              </a:tblPr>
              <a:tblGrid>
                <a:gridCol w="2094225">
                  <a:extLst>
                    <a:ext uri="{9D8B030D-6E8A-4147-A177-3AD203B41FA5}">
                      <a16:colId xmlns:a16="http://schemas.microsoft.com/office/drawing/2014/main" val="20000"/>
                    </a:ext>
                  </a:extLst>
                </a:gridCol>
                <a:gridCol w="3756800">
                  <a:extLst>
                    <a:ext uri="{9D8B030D-6E8A-4147-A177-3AD203B41FA5}">
                      <a16:colId xmlns:a16="http://schemas.microsoft.com/office/drawing/2014/main" val="20001"/>
                    </a:ext>
                  </a:extLst>
                </a:gridCol>
                <a:gridCol w="5246225">
                  <a:extLst>
                    <a:ext uri="{9D8B030D-6E8A-4147-A177-3AD203B41FA5}">
                      <a16:colId xmlns:a16="http://schemas.microsoft.com/office/drawing/2014/main" val="20002"/>
                    </a:ext>
                  </a:extLst>
                </a:gridCol>
              </a:tblGrid>
              <a:tr h="553750">
                <a:tc>
                  <a:txBody>
                    <a:bodyPr/>
                    <a:lstStyle/>
                    <a:p>
                      <a:pPr marL="0" marR="0" lvl="0" indent="0" algn="l" rtl="0">
                        <a:lnSpc>
                          <a:spcPct val="100000"/>
                        </a:lnSpc>
                        <a:spcBef>
                          <a:spcPts val="0"/>
                        </a:spcBef>
                        <a:spcAft>
                          <a:spcPts val="0"/>
                        </a:spcAft>
                        <a:buNone/>
                      </a:pPr>
                      <a:r>
                        <a:rPr lang="en-US" sz="1400" b="1" u="none" strike="noStrike" cap="none">
                          <a:latin typeface="Libre Franklin"/>
                          <a:ea typeface="Libre Franklin"/>
                          <a:cs typeface="Libre Franklin"/>
                          <a:sym typeface="Libre Franklin"/>
                        </a:rPr>
                        <a:t>Concepts and Practices</a:t>
                      </a:r>
                      <a:endParaRPr/>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None/>
                      </a:pPr>
                      <a:r>
                        <a:rPr lang="en-US" sz="1400" b="1" u="none" strike="noStrike" cap="none">
                          <a:latin typeface="Libre Franklin"/>
                          <a:ea typeface="Libre Franklin"/>
                          <a:cs typeface="Libre Franklin"/>
                          <a:sym typeface="Libre Franklin"/>
                        </a:rPr>
                        <a:t>Standard</a:t>
                      </a:r>
                      <a:endParaRPr/>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tc>
                  <a:txBody>
                    <a:bodyPr/>
                    <a:lstStyle/>
                    <a:p>
                      <a:pPr marL="0" marR="0" lvl="0" indent="0" algn="l" rtl="0">
                        <a:lnSpc>
                          <a:spcPct val="100000"/>
                        </a:lnSpc>
                        <a:spcBef>
                          <a:spcPts val="0"/>
                        </a:spcBef>
                        <a:spcAft>
                          <a:spcPts val="0"/>
                        </a:spcAft>
                        <a:buNone/>
                      </a:pPr>
                      <a:r>
                        <a:rPr lang="en-US" sz="1400" b="1" u="none" strike="noStrike" cap="none">
                          <a:latin typeface="Libre Franklin"/>
                          <a:ea typeface="Libre Franklin"/>
                          <a:cs typeface="Libre Franklin"/>
                          <a:sym typeface="Libre Franklin"/>
                        </a:rPr>
                        <a:t>Disciplinary Clarifications</a:t>
                      </a:r>
                      <a:endParaRPr/>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rgbClr val="D0CECE"/>
                    </a:solidFill>
                  </a:tcPr>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b="1" dirty="0">
                          <a:latin typeface="Libre Franklin"/>
                          <a:sym typeface="Libre Franklin"/>
                        </a:rPr>
                        <a:t>E: Macroeconomics</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solidFill>
                      <a:schemeClr val="accent4">
                        <a:lumMod val="20000"/>
                        <a:lumOff val="80000"/>
                      </a:schemeClr>
                    </a:solidFill>
                  </a:tcPr>
                </a:tc>
                <a:tc>
                  <a:txBody>
                    <a:bodyPr/>
                    <a:lstStyle/>
                    <a:p>
                      <a:pPr marL="0" marR="0" lvl="0" indent="0" algn="l" rtl="0">
                        <a:lnSpc>
                          <a:spcPct val="100000"/>
                        </a:lnSpc>
                        <a:spcBef>
                          <a:spcPts val="0"/>
                        </a:spcBef>
                        <a:spcAft>
                          <a:spcPts val="0"/>
                        </a:spcAft>
                        <a:buNone/>
                      </a:pPr>
                      <a:r>
                        <a:rPr lang="en-US" dirty="0">
                          <a:latin typeface="Libre Franklin"/>
                          <a:ea typeface="Libre Franklin"/>
                          <a:cs typeface="Libre Franklin"/>
                          <a:sym typeface="Libre Franklin"/>
                        </a:rPr>
                        <a:t>2.E.MA.2 Explain the role of prices in an economic market. </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dirty="0">
                          <a:latin typeface="Libre Franklin"/>
                          <a:ea typeface="Libre Franklin"/>
                          <a:cs typeface="Libre Franklin"/>
                          <a:sym typeface="Libre Franklin"/>
                        </a:rPr>
                        <a:t>An economic market is created when goods and services are exchanged by producers and consumers. Prices are an indicator of what consumers are willing to pay for an item and what payment producers require to make an item. </a:t>
                      </a:r>
                      <a:endParaRPr dirty="0"/>
                    </a:p>
                  </a:txBody>
                  <a:tcPr marL="91450" marR="91450" marT="45725" marB="45725">
                    <a:lnL w="38100" cap="flat" cmpd="sng">
                      <a:solidFill>
                        <a:srgbClr val="000000"/>
                      </a:solidFill>
                      <a:prstDash val="solid"/>
                      <a:round/>
                      <a:headEnd type="none" w="sm" len="sm"/>
                      <a:tailEnd type="none" w="sm" len="sm"/>
                    </a:lnL>
                    <a:lnR w="38100" cap="flat" cmpd="sng">
                      <a:solidFill>
                        <a:srgbClr val="000000"/>
                      </a:solidFill>
                      <a:prstDash val="solid"/>
                      <a:round/>
                      <a:headEnd type="none" w="sm" len="sm"/>
                      <a:tailEnd type="none" w="sm" len="sm"/>
                    </a:lnR>
                    <a:lnT w="38100" cap="flat" cmpd="sng">
                      <a:solidFill>
                        <a:srgbClr val="000000"/>
                      </a:solidFill>
                      <a:prstDash val="solid"/>
                      <a:round/>
                      <a:headEnd type="none" w="sm" len="sm"/>
                      <a:tailEnd type="none" w="sm" len="sm"/>
                    </a:lnT>
                    <a:lnB w="381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8B390-8350-86E5-601D-E60D9D7FB18D}"/>
              </a:ext>
            </a:extLst>
          </p:cNvPr>
          <p:cNvSpPr>
            <a:spLocks noGrp="1"/>
          </p:cNvSpPr>
          <p:nvPr>
            <p:ph type="title"/>
          </p:nvPr>
        </p:nvSpPr>
        <p:spPr>
          <a:xfrm>
            <a:off x="193963" y="18325"/>
            <a:ext cx="10515600" cy="1325700"/>
          </a:xfrm>
        </p:spPr>
        <p:txBody>
          <a:bodyPr/>
          <a:lstStyle/>
          <a:p>
            <a:r>
              <a:rPr lang="en-US" dirty="0">
                <a:latin typeface="Franklin Gothic Medium" panose="020B0603020102020204" pitchFamily="34" charset="0"/>
                <a:sym typeface="Libre Franklin Medium"/>
              </a:rPr>
              <a:t>Step 2: What Knowledge, Concepts, Vocabulary will they need to Master? (3)</a:t>
            </a:r>
            <a:endParaRPr lang="en-US" dirty="0"/>
          </a:p>
        </p:txBody>
      </p:sp>
      <p:sp>
        <p:nvSpPr>
          <p:cNvPr id="3" name="Text Placeholder 2">
            <a:extLst>
              <a:ext uri="{FF2B5EF4-FFF2-40B4-BE49-F238E27FC236}">
                <a16:creationId xmlns:a16="http://schemas.microsoft.com/office/drawing/2014/main" id="{4F05DC2B-953B-DDAD-4075-F396D81595C6}"/>
              </a:ext>
            </a:extLst>
          </p:cNvPr>
          <p:cNvSpPr>
            <a:spLocks noGrp="1"/>
          </p:cNvSpPr>
          <p:nvPr>
            <p:ph type="body" idx="1"/>
          </p:nvPr>
        </p:nvSpPr>
        <p:spPr>
          <a:xfrm>
            <a:off x="193963" y="1253400"/>
            <a:ext cx="11662064" cy="4351200"/>
          </a:xfrm>
        </p:spPr>
        <p:txBody>
          <a:bodyPr>
            <a:normAutofit fontScale="92500" lnSpcReduction="20000"/>
          </a:bodyPr>
          <a:lstStyle/>
          <a:p>
            <a:pPr>
              <a:lnSpc>
                <a:spcPct val="100000"/>
              </a:lnSpc>
              <a:spcAft>
                <a:spcPts val="1200"/>
              </a:spcAft>
            </a:pPr>
            <a:r>
              <a:rPr lang="en-US" sz="2800" b="0" i="0" u="none" strike="noStrike" cap="none" dirty="0">
                <a:solidFill>
                  <a:srgbClr val="262626"/>
                </a:solidFill>
                <a:latin typeface="Franklin Gothic Book" panose="020B0503020102020204" pitchFamily="34" charset="0"/>
                <a:ea typeface="Libre Franklin"/>
                <a:cs typeface="Libre Franklin"/>
                <a:sym typeface="Libre Franklin"/>
              </a:rPr>
              <a:t>Teachers can use the </a:t>
            </a:r>
            <a:r>
              <a:rPr lang="en-US" sz="2800" i="1" u="sng" dirty="0">
                <a:solidFill>
                  <a:schemeClr val="hlink"/>
                </a:solidFill>
                <a:latin typeface="Franklin Gothic Book" panose="020B0503020102020204" pitchFamily="34" charset="0"/>
                <a:ea typeface="Libre Franklin"/>
                <a:cs typeface="Libre Franklin"/>
                <a:sym typeface="Libre Franklin"/>
                <a:hlinkClick r:id="rId2"/>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6"/>
                  </a:ext>
                </a:extLst>
              </a:rPr>
              <a:t>Glossary of Terms for the Kentucky Academic Standards (KAS) for Social Studies</a:t>
            </a:r>
            <a:r>
              <a:rPr lang="en-US" sz="2800" i="1" u="sng" dirty="0">
                <a:solidFill>
                  <a:schemeClr val="hlink"/>
                </a:solidFill>
                <a:latin typeface="Franklin Gothic Book" panose="020B0503020102020204" pitchFamily="34" charset="0"/>
                <a:ea typeface="Libre Franklin"/>
                <a:cs typeface="Libre Franklin"/>
                <a:sym typeface="Libre Franklin"/>
                <a:hlinkClick r:id="rId2"/>
              </a:rPr>
              <a:t> </a:t>
            </a:r>
            <a:r>
              <a:rPr lang="en-US" sz="2800" dirty="0">
                <a:solidFill>
                  <a:srgbClr val="262626"/>
                </a:solidFill>
                <a:latin typeface="Franklin Gothic Book" panose="020B0503020102020204" pitchFamily="34" charset="0"/>
                <a:ea typeface="Libre Franklin"/>
                <a:cs typeface="Libre Franklin"/>
                <a:sym typeface="Libre Franklin"/>
              </a:rPr>
              <a:t>to understand the definition of these terms.</a:t>
            </a:r>
            <a:endParaRPr lang="en-US" dirty="0">
              <a:effectLst/>
            </a:endParaRPr>
          </a:p>
          <a:p>
            <a:pPr marL="628650" lvl="1" indent="-171450">
              <a:lnSpc>
                <a:spcPct val="100000"/>
              </a:lnSpc>
              <a:spcBef>
                <a:spcPts val="0"/>
              </a:spcBef>
              <a:spcAft>
                <a:spcPts val="1200"/>
              </a:spcAft>
              <a:tabLst>
                <a:tab pos="914400" algn="l"/>
              </a:tabLst>
            </a:pPr>
            <a:r>
              <a:rPr lang="en-US" sz="2600" b="1"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Economic markets </a:t>
            </a:r>
            <a:r>
              <a:rPr lang="en-US" sz="2600"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 the exchange of goods and services by buyers and sellers.  </a:t>
            </a:r>
            <a:endParaRPr lang="en-US" sz="2600" dirty="0">
              <a:solidFill>
                <a:srgbClr val="000000"/>
              </a:solidFill>
              <a:effectLst/>
              <a:latin typeface="Franklin Gothic Book" panose="020B0503020102020204" pitchFamily="34" charset="0"/>
              <a:ea typeface="Aptos" panose="020B0004020202020204" pitchFamily="34" charset="0"/>
              <a:cs typeface="Aptos" panose="020B0004020202020204" pitchFamily="34" charset="0"/>
            </a:endParaRPr>
          </a:p>
          <a:p>
            <a:pPr marL="628650" lvl="1" indent="-171450">
              <a:lnSpc>
                <a:spcPct val="100000"/>
              </a:lnSpc>
              <a:spcBef>
                <a:spcPts val="0"/>
              </a:spcBef>
              <a:spcAft>
                <a:spcPts val="1200"/>
              </a:spcAft>
              <a:tabLst>
                <a:tab pos="914400" algn="l"/>
              </a:tabLst>
            </a:pPr>
            <a:r>
              <a:rPr lang="en-US" sz="2600" b="1"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Goods and services </a:t>
            </a:r>
            <a:r>
              <a:rPr lang="en-US" sz="2600"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 a good or a service is something you can buy. A good is something you can touch; a service is a job that you pay someone else to do.</a:t>
            </a:r>
            <a:endParaRPr lang="en-US" sz="2600" dirty="0">
              <a:solidFill>
                <a:srgbClr val="000000"/>
              </a:solidFill>
              <a:effectLst/>
              <a:latin typeface="Franklin Gothic Book" panose="020B0503020102020204" pitchFamily="34" charset="0"/>
              <a:ea typeface="Aptos" panose="020B0004020202020204" pitchFamily="34" charset="0"/>
              <a:cs typeface="Aptos" panose="020B0004020202020204" pitchFamily="34" charset="0"/>
            </a:endParaRPr>
          </a:p>
          <a:p>
            <a:pPr marL="628650" lvl="1" indent="-171450">
              <a:lnSpc>
                <a:spcPct val="100000"/>
              </a:lnSpc>
              <a:spcBef>
                <a:spcPts val="0"/>
              </a:spcBef>
              <a:spcAft>
                <a:spcPts val="1200"/>
              </a:spcAft>
              <a:tabLst>
                <a:tab pos="914400" algn="l"/>
              </a:tabLst>
            </a:pPr>
            <a:r>
              <a:rPr lang="en-US" sz="2600" b="1"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Goods</a:t>
            </a:r>
            <a:r>
              <a:rPr lang="en-US" sz="2600"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 - possessions or personal property; items of value used for trade or sale. </a:t>
            </a:r>
            <a:endParaRPr lang="en-US" sz="2600" dirty="0">
              <a:solidFill>
                <a:srgbClr val="000000"/>
              </a:solidFill>
              <a:effectLst/>
              <a:latin typeface="Franklin Gothic Book" panose="020B0503020102020204" pitchFamily="34" charset="0"/>
              <a:ea typeface="Aptos" panose="020B0004020202020204" pitchFamily="34" charset="0"/>
              <a:cs typeface="Aptos" panose="020B0004020202020204" pitchFamily="34" charset="0"/>
            </a:endParaRPr>
          </a:p>
          <a:p>
            <a:pPr marL="628650" lvl="1" indent="-171450">
              <a:lnSpc>
                <a:spcPct val="100000"/>
              </a:lnSpc>
              <a:spcBef>
                <a:spcPts val="0"/>
              </a:spcBef>
              <a:spcAft>
                <a:spcPts val="1200"/>
              </a:spcAft>
              <a:tabLst>
                <a:tab pos="914400" algn="l"/>
              </a:tabLst>
            </a:pPr>
            <a:r>
              <a:rPr lang="en-US" sz="2600" b="1"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Services</a:t>
            </a:r>
            <a:r>
              <a:rPr lang="en-US" sz="2600"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 - to supply help to someone; systems to meet public needs, such as utilities and transportation.  </a:t>
            </a:r>
            <a:endParaRPr lang="en-US" sz="2600" dirty="0">
              <a:solidFill>
                <a:srgbClr val="000000"/>
              </a:solidFill>
              <a:effectLst/>
              <a:latin typeface="Franklin Gothic Book" panose="020B0503020102020204" pitchFamily="34" charset="0"/>
              <a:ea typeface="Aptos" panose="020B0004020202020204" pitchFamily="34" charset="0"/>
              <a:cs typeface="Aptos" panose="020B0004020202020204" pitchFamily="34" charset="0"/>
            </a:endParaRPr>
          </a:p>
          <a:p>
            <a:pPr marL="628650" lvl="1" indent="-171450">
              <a:lnSpc>
                <a:spcPct val="100000"/>
              </a:lnSpc>
              <a:spcBef>
                <a:spcPts val="0"/>
              </a:spcBef>
              <a:spcAft>
                <a:spcPts val="1200"/>
              </a:spcAft>
              <a:tabLst>
                <a:tab pos="914400" algn="l"/>
              </a:tabLst>
            </a:pPr>
            <a:r>
              <a:rPr lang="en-US" sz="2600" b="1"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Producers</a:t>
            </a:r>
            <a:r>
              <a:rPr lang="en-US" sz="2600"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 - provide a good or service of economic value.  </a:t>
            </a:r>
            <a:endParaRPr lang="en-US" sz="2600" dirty="0">
              <a:solidFill>
                <a:srgbClr val="000000"/>
              </a:solidFill>
              <a:effectLst/>
              <a:latin typeface="Franklin Gothic Book" panose="020B0503020102020204" pitchFamily="34" charset="0"/>
              <a:ea typeface="Aptos" panose="020B0004020202020204" pitchFamily="34" charset="0"/>
              <a:cs typeface="Aptos" panose="020B0004020202020204" pitchFamily="34" charset="0"/>
            </a:endParaRPr>
          </a:p>
          <a:p>
            <a:pPr marL="628650" lvl="1" indent="-171450">
              <a:lnSpc>
                <a:spcPct val="100000"/>
              </a:lnSpc>
              <a:spcBef>
                <a:spcPts val="0"/>
              </a:spcBef>
              <a:spcAft>
                <a:spcPts val="1200"/>
              </a:spcAft>
              <a:tabLst>
                <a:tab pos="914400" algn="l"/>
              </a:tabLst>
            </a:pPr>
            <a:r>
              <a:rPr lang="en-US" sz="2600" b="1"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Consumers</a:t>
            </a:r>
            <a:r>
              <a:rPr lang="en-US" sz="2600" dirty="0">
                <a:solidFill>
                  <a:srgbClr val="000000"/>
                </a:solidFill>
                <a:effectLst/>
                <a:latin typeface="Franklin Gothic Book" panose="020B0503020102020204" pitchFamily="34" charset="0"/>
                <a:ea typeface="Times New Roman" panose="02020603050405020304" pitchFamily="18" charset="0"/>
                <a:cs typeface="Aptos" panose="020B0004020202020204" pitchFamily="34" charset="0"/>
              </a:rPr>
              <a:t> - a person who uses economic goods. </a:t>
            </a:r>
            <a:endParaRPr lang="en-US" sz="2600" dirty="0">
              <a:solidFill>
                <a:srgbClr val="000000"/>
              </a:solidFill>
              <a:effectLst/>
              <a:latin typeface="Franklin Gothic Book" panose="020B0503020102020204" pitchFamily="34" charset="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542532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8" name="Google Shape;218;p47"/>
          <p:cNvSpPr txBox="1">
            <a:spLocks noGrp="1"/>
          </p:cNvSpPr>
          <p:nvPr>
            <p:ph type="title"/>
          </p:nvPr>
        </p:nvSpPr>
        <p:spPr>
          <a:xfrm>
            <a:off x="642809" y="104659"/>
            <a:ext cx="10690800" cy="1003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sym typeface="Libre Franklin Medium"/>
              </a:rPr>
              <a:t>Step 2: What Knowledge, Concepts, Vocabulary will they need to Master? (4)</a:t>
            </a:r>
            <a:endParaRPr sz="3600" dirty="0">
              <a:latin typeface="Franklin Gothic Medium" panose="020B0603020102020204" pitchFamily="34" charset="0"/>
              <a:sym typeface="Libre Franklin Medium"/>
            </a:endParaRPr>
          </a:p>
        </p:txBody>
      </p:sp>
      <p:sp>
        <p:nvSpPr>
          <p:cNvPr id="219" name="Google Shape;219;p47"/>
          <p:cNvSpPr txBox="1"/>
          <p:nvPr/>
        </p:nvSpPr>
        <p:spPr>
          <a:xfrm>
            <a:off x="3636209" y="2094523"/>
            <a:ext cx="776818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90E0EEC4-F049-6702-82E8-1E4E7B55F2B6}"/>
              </a:ext>
            </a:extLst>
          </p:cNvPr>
          <p:cNvGraphicFramePr/>
          <p:nvPr>
            <p:extLst>
              <p:ext uri="{D42A27DB-BD31-4B8C-83A1-F6EECF244321}">
                <p14:modId xmlns:p14="http://schemas.microsoft.com/office/powerpoint/2010/main" val="1315934283"/>
              </p:ext>
            </p:extLst>
          </p:nvPr>
        </p:nvGraphicFramePr>
        <p:xfrm>
          <a:off x="572029" y="2617723"/>
          <a:ext cx="10832360" cy="295658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443370">
                  <a:extLst>
                    <a:ext uri="{9D8B030D-6E8A-4147-A177-3AD203B41FA5}">
                      <a16:colId xmlns:a16="http://schemas.microsoft.com/office/drawing/2014/main" val="20001"/>
                    </a:ext>
                  </a:extLst>
                </a:gridCol>
                <a:gridCol w="2428240">
                  <a:extLst>
                    <a:ext uri="{9D8B030D-6E8A-4147-A177-3AD203B41FA5}">
                      <a16:colId xmlns:a16="http://schemas.microsoft.com/office/drawing/2014/main" val="20002"/>
                    </a:ext>
                  </a:extLst>
                </a:gridCol>
                <a:gridCol w="284480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Knowledge/Concepts/ Vocabulary do students need to know to reach this standard?</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skills do students need to be able to do to reach this standard?   </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2.E.MA.2 Explain the role of prices in an economic market.</a:t>
                      </a:r>
                    </a:p>
                    <a:p>
                      <a:pPr marL="0" marR="0" lvl="0" indent="0" algn="l" rtl="0">
                        <a:lnSpc>
                          <a:spcPct val="100000"/>
                        </a:lnSpc>
                        <a:spcBef>
                          <a:spcPts val="0"/>
                        </a:spcBef>
                        <a:spcAft>
                          <a:spcPts val="0"/>
                        </a:spcAft>
                        <a:buClr>
                          <a:srgbClr val="3F3F3F"/>
                        </a:buClr>
                        <a:buSzPts val="1400"/>
                        <a:buFont typeface="Libre Franklin Medium"/>
                        <a:buNone/>
                      </a:pP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Prices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Economic market</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Role of prices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Goods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Services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Producers</a:t>
                      </a:r>
                    </a:p>
                    <a:p>
                      <a:pPr marL="0" marR="0" lvl="0" indent="0" algn="l" rtl="0">
                        <a:lnSpc>
                          <a:spcPct val="100000"/>
                        </a:lnSpc>
                        <a:spcBef>
                          <a:spcPts val="0"/>
                        </a:spcBef>
                        <a:spcAft>
                          <a:spcPts val="0"/>
                        </a:spcAft>
                        <a:buClr>
                          <a:srgbClr val="000000"/>
                        </a:buClr>
                        <a:buSzPts val="1400"/>
                        <a:buFont typeface="Arial"/>
                        <a:buNone/>
                      </a:pPr>
                      <a:r>
                        <a:rPr lang="en-US" sz="1800" b="1" i="0" u="none" strike="noStrike" cap="none" dirty="0">
                          <a:solidFill>
                            <a:schemeClr val="tx1"/>
                          </a:solidFill>
                          <a:latin typeface="Calibri"/>
                          <a:ea typeface="Calibri"/>
                          <a:cs typeface="Calibri"/>
                          <a:sym typeface="Calibri"/>
                        </a:rPr>
                        <a:t>Consumers</a:t>
                      </a:r>
                      <a:endParaRPr sz="18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7" name="Google Shape;227;p48"/>
          <p:cNvSpPr txBox="1">
            <a:spLocks noGrp="1"/>
          </p:cNvSpPr>
          <p:nvPr>
            <p:ph type="title"/>
          </p:nvPr>
        </p:nvSpPr>
        <p:spPr>
          <a:xfrm>
            <a:off x="-1" y="3"/>
            <a:ext cx="12485100" cy="13257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72B62"/>
              </a:buClr>
              <a:buSzPts val="4400"/>
              <a:buFont typeface="Georgia"/>
              <a:buNone/>
            </a:pPr>
            <a:r>
              <a:rPr lang="en-US" sz="3600" dirty="0">
                <a:latin typeface="Franklin Gothic Medium" panose="020B0603020102020204" pitchFamily="34" charset="0"/>
                <a:sym typeface="Libre Franklin Medium"/>
              </a:rPr>
              <a:t>Step 3: What Skills will they need to Master?</a:t>
            </a:r>
            <a:endParaRPr sz="3600" dirty="0">
              <a:latin typeface="Franklin Gothic Medium" panose="020B0603020102020204" pitchFamily="34" charset="0"/>
              <a:sym typeface="Libre Franklin Medium"/>
            </a:endParaRPr>
          </a:p>
        </p:txBody>
      </p:sp>
      <p:sp>
        <p:nvSpPr>
          <p:cNvPr id="228" name="Google Shape;228;p48"/>
          <p:cNvSpPr txBox="1">
            <a:spLocks noGrp="1"/>
          </p:cNvSpPr>
          <p:nvPr>
            <p:ph type="body" idx="1"/>
          </p:nvPr>
        </p:nvSpPr>
        <p:spPr>
          <a:xfrm>
            <a:off x="263700" y="607653"/>
            <a:ext cx="11403600" cy="4351200"/>
          </a:xfrm>
          <a:prstGeom prst="rect">
            <a:avLst/>
          </a:prstGeom>
          <a:noFill/>
          <a:ln>
            <a:noFill/>
          </a:ln>
        </p:spPr>
        <p:txBody>
          <a:bodyPr spcFirstLastPara="1" wrap="square" lIns="91425" tIns="45700" rIns="91425" bIns="45700" anchor="t" anchorCtr="0">
            <a:normAutofit/>
          </a:bodyPr>
          <a:lstStyle/>
          <a:p>
            <a:pPr marL="342900" lvl="0" indent="-323850" algn="l" rtl="0">
              <a:lnSpc>
                <a:spcPct val="90000"/>
              </a:lnSpc>
              <a:spcBef>
                <a:spcPts val="0"/>
              </a:spcBef>
              <a:spcAft>
                <a:spcPts val="0"/>
              </a:spcAft>
              <a:buSzPts val="2100"/>
              <a:buFont typeface="Arial"/>
              <a:buChar char="•"/>
            </a:pPr>
            <a:r>
              <a:rPr lang="en-US" sz="2500" dirty="0">
                <a:latin typeface="Franklin Gothic Book" panose="020B0503020102020204" pitchFamily="34" charset="0"/>
                <a:sym typeface="Libre Franklin"/>
              </a:rPr>
              <a:t>Closely look at the standard and identify the skills </a:t>
            </a:r>
            <a:endParaRPr sz="2900" dirty="0">
              <a:latin typeface="Franklin Gothic Book" panose="020B0503020102020204" pitchFamily="34" charset="0"/>
              <a:sym typeface="Libre Franklin"/>
            </a:endParaRPr>
          </a:p>
          <a:p>
            <a:pPr marL="342900" lvl="0" indent="-323850" algn="l" rtl="0">
              <a:lnSpc>
                <a:spcPct val="90000"/>
              </a:lnSpc>
              <a:spcBef>
                <a:spcPts val="700"/>
              </a:spcBef>
              <a:spcAft>
                <a:spcPts val="0"/>
              </a:spcAft>
              <a:buSzPts val="2100"/>
              <a:buFont typeface="Arial"/>
              <a:buChar char="•"/>
            </a:pPr>
            <a:r>
              <a:rPr lang="en-US" sz="2500" b="1" i="1" dirty="0">
                <a:latin typeface="Franklin Gothic Book" panose="020B0503020102020204" pitchFamily="34" charset="0"/>
                <a:sym typeface="Libre Franklin"/>
              </a:rPr>
              <a:t>Skills</a:t>
            </a:r>
            <a:r>
              <a:rPr lang="en-US" sz="2500" dirty="0">
                <a:latin typeface="Franklin Gothic Book" panose="020B0503020102020204" pitchFamily="34" charset="0"/>
                <a:sym typeface="Libre Franklin"/>
              </a:rPr>
              <a:t> include the thinking skills and mental processes that require skillful application of the knowledge to solve problems, make a decision, etc. </a:t>
            </a:r>
            <a:endParaRPr sz="2900" dirty="0">
              <a:latin typeface="Franklin Gothic Book" panose="020B0503020102020204" pitchFamily="34" charset="0"/>
              <a:sym typeface="Libre Franklin"/>
            </a:endParaRPr>
          </a:p>
          <a:p>
            <a:pPr marL="0" lvl="0" indent="0" algn="l" rtl="0">
              <a:lnSpc>
                <a:spcPct val="90000"/>
              </a:lnSpc>
              <a:spcBef>
                <a:spcPts val="1000"/>
              </a:spcBef>
              <a:spcAft>
                <a:spcPts val="0"/>
              </a:spcAft>
              <a:buSzPts val="3600"/>
              <a:buNone/>
            </a:pPr>
            <a:endParaRPr sz="2500" dirty="0">
              <a:solidFill>
                <a:schemeClr val="dk1"/>
              </a:solidFill>
            </a:endParaRPr>
          </a:p>
          <a:p>
            <a:pPr marL="0" lvl="0" indent="0" algn="l" rtl="0">
              <a:lnSpc>
                <a:spcPct val="90000"/>
              </a:lnSpc>
              <a:spcBef>
                <a:spcPts val="1000"/>
              </a:spcBef>
              <a:spcAft>
                <a:spcPts val="0"/>
              </a:spcAft>
              <a:buSzPts val="3600"/>
              <a:buNone/>
            </a:pPr>
            <a:endParaRPr sz="2500" dirty="0">
              <a:solidFill>
                <a:schemeClr val="dk1"/>
              </a:solidFill>
              <a:latin typeface="Arial"/>
              <a:ea typeface="Arial"/>
              <a:cs typeface="Arial"/>
              <a:sym typeface="Arial"/>
            </a:endParaRPr>
          </a:p>
          <a:p>
            <a:pPr marL="0" lvl="0" indent="0" algn="l" rtl="0">
              <a:lnSpc>
                <a:spcPct val="90000"/>
              </a:lnSpc>
              <a:spcBef>
                <a:spcPts val="1000"/>
              </a:spcBef>
              <a:spcAft>
                <a:spcPts val="0"/>
              </a:spcAft>
              <a:buSzPts val="3600"/>
              <a:buNone/>
            </a:pPr>
            <a:endParaRPr sz="2500" dirty="0">
              <a:latin typeface="Arial"/>
              <a:ea typeface="Arial"/>
              <a:cs typeface="Arial"/>
              <a:sym typeface="Arial"/>
            </a:endParaRPr>
          </a:p>
        </p:txBody>
      </p:sp>
      <p:sp>
        <p:nvSpPr>
          <p:cNvPr id="229" name="Google Shape;229;p48"/>
          <p:cNvSpPr txBox="1"/>
          <p:nvPr/>
        </p:nvSpPr>
        <p:spPr>
          <a:xfrm>
            <a:off x="3658129" y="2094523"/>
            <a:ext cx="774626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270A1D07-209C-673D-38E2-9E12FA9832C2}"/>
              </a:ext>
            </a:extLst>
          </p:cNvPr>
          <p:cNvGraphicFramePr/>
          <p:nvPr>
            <p:extLst>
              <p:ext uri="{D42A27DB-BD31-4B8C-83A1-F6EECF244321}">
                <p14:modId xmlns:p14="http://schemas.microsoft.com/office/powerpoint/2010/main" val="845312564"/>
              </p:ext>
            </p:extLst>
          </p:nvPr>
        </p:nvGraphicFramePr>
        <p:xfrm>
          <a:off x="572029" y="2617723"/>
          <a:ext cx="10832360" cy="295658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443370">
                  <a:extLst>
                    <a:ext uri="{9D8B030D-6E8A-4147-A177-3AD203B41FA5}">
                      <a16:colId xmlns:a16="http://schemas.microsoft.com/office/drawing/2014/main" val="20001"/>
                    </a:ext>
                  </a:extLst>
                </a:gridCol>
                <a:gridCol w="2428240">
                  <a:extLst>
                    <a:ext uri="{9D8B030D-6E8A-4147-A177-3AD203B41FA5}">
                      <a16:colId xmlns:a16="http://schemas.microsoft.com/office/drawing/2014/main" val="20002"/>
                    </a:ext>
                  </a:extLst>
                </a:gridCol>
                <a:gridCol w="284480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Knowledge/Concepts/ Vocabulary do students need to know to reach this standard?</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skills do students need to be able to do to reach this standard?   </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2.E.MA.2 Explain the role of prices in an economic market.</a:t>
                      </a:r>
                    </a:p>
                    <a:p>
                      <a:pPr marL="0" marR="0" lvl="0" indent="0" algn="l" rtl="0">
                        <a:lnSpc>
                          <a:spcPct val="100000"/>
                        </a:lnSpc>
                        <a:spcBef>
                          <a:spcPts val="0"/>
                        </a:spcBef>
                        <a:spcAft>
                          <a:spcPts val="0"/>
                        </a:spcAft>
                        <a:buClr>
                          <a:srgbClr val="3F3F3F"/>
                        </a:buClr>
                        <a:buSzPts val="1400"/>
                        <a:buFont typeface="Libre Franklin Medium"/>
                        <a:buNone/>
                      </a:pP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Prices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Economic market</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Role of prices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Goods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Services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Producers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Consumers</a:t>
                      </a:r>
                      <a:endParaRPr sz="18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000" b="1" i="0" u="none" strike="noStrike" cap="none" dirty="0">
                          <a:solidFill>
                            <a:schemeClr val="tx1"/>
                          </a:solidFill>
                          <a:latin typeface="Calibri"/>
                          <a:ea typeface="Calibri"/>
                          <a:cs typeface="Calibri"/>
                          <a:sym typeface="Calibri"/>
                        </a:rPr>
                        <a:t>Explain</a:t>
                      </a:r>
                      <a:endParaRPr sz="2000" b="1"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49"/>
          <p:cNvSpPr txBox="1">
            <a:spLocks noGrp="1"/>
          </p:cNvSpPr>
          <p:nvPr>
            <p:ph type="title"/>
          </p:nvPr>
        </p:nvSpPr>
        <p:spPr>
          <a:xfrm>
            <a:off x="64386" y="153998"/>
            <a:ext cx="11378400" cy="132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72B62"/>
              </a:buClr>
              <a:buSzPts val="3200"/>
              <a:buFont typeface="Georgia"/>
              <a:buNone/>
            </a:pPr>
            <a:r>
              <a:rPr lang="en-US" sz="3200" dirty="0">
                <a:latin typeface="Franklin Gothic Medium" panose="020B0603020102020204" pitchFamily="34" charset="0"/>
                <a:sym typeface="Libre Franklin Medium"/>
              </a:rPr>
              <a:t>Step 4: What Level of Proficiency do Students need to be in order to Reach this Standard? </a:t>
            </a:r>
            <a:endParaRPr dirty="0">
              <a:latin typeface="Franklin Gothic Medium" panose="020B0603020102020204" pitchFamily="34" charset="0"/>
              <a:sym typeface="Libre Franklin Medium"/>
            </a:endParaRPr>
          </a:p>
        </p:txBody>
      </p:sp>
      <p:sp>
        <p:nvSpPr>
          <p:cNvPr id="238" name="Google Shape;238;p49"/>
          <p:cNvSpPr txBox="1">
            <a:spLocks noGrp="1"/>
          </p:cNvSpPr>
          <p:nvPr>
            <p:ph type="body" idx="1"/>
          </p:nvPr>
        </p:nvSpPr>
        <p:spPr>
          <a:xfrm>
            <a:off x="161098" y="1051028"/>
            <a:ext cx="11869800" cy="4351200"/>
          </a:xfrm>
          <a:prstGeom prst="rect">
            <a:avLst/>
          </a:prstGeom>
          <a:noFill/>
          <a:ln>
            <a:noFill/>
          </a:ln>
        </p:spPr>
        <p:txBody>
          <a:bodyPr spcFirstLastPara="1" wrap="square" lIns="0" tIns="0" rIns="0" bIns="0" anchor="t" anchorCtr="0">
            <a:noAutofit/>
          </a:bodyPr>
          <a:lstStyle/>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Look at the standard and identify what level of proficiency students will need to be in order to reach this standard.</a:t>
            </a:r>
            <a:endParaRPr sz="2700" dirty="0">
              <a:latin typeface="Franklin Gothic Book" panose="020B0503020102020204" pitchFamily="34" charset="0"/>
              <a:sym typeface="Libre Franklin"/>
            </a:endParaRPr>
          </a:p>
          <a:p>
            <a:pPr marL="342900" lvl="0" indent="-336550" algn="l" rtl="0">
              <a:lnSpc>
                <a:spcPct val="90000"/>
              </a:lnSpc>
              <a:spcBef>
                <a:spcPts val="700"/>
              </a:spcBef>
              <a:spcAft>
                <a:spcPts val="0"/>
              </a:spcAft>
              <a:buSzPts val="2300"/>
              <a:buFont typeface="Arial"/>
              <a:buChar char="•"/>
            </a:pPr>
            <a:r>
              <a:rPr lang="en-US" sz="2300" dirty="0">
                <a:latin typeface="Franklin Gothic Book" panose="020B0503020102020204" pitchFamily="34" charset="0"/>
                <a:sym typeface="Libre Franklin"/>
              </a:rPr>
              <a:t>One way to determine answers to this question is to look at the </a:t>
            </a:r>
            <a:r>
              <a:rPr lang="en-US" sz="2300" b="1" u="sng" dirty="0">
                <a:solidFill>
                  <a:schemeClr val="hlink"/>
                </a:solidFill>
                <a:latin typeface="Franklin Gothic Book" panose="020B0503020102020204" pitchFamily="34" charset="0"/>
                <a:sym typeface="Libre Franklin"/>
                <a:hlinkClick r:id="rId3"/>
              </a:rPr>
              <a:t>Depth of Knowledge</a:t>
            </a:r>
            <a:r>
              <a:rPr lang="en-US" sz="2300" b="1" dirty="0">
                <a:latin typeface="Libre Franklin"/>
                <a:ea typeface="Libre Franklin"/>
                <a:cs typeface="Libre Franklin"/>
                <a:sym typeface="Libre Franklin"/>
              </a:rPr>
              <a:t>.</a:t>
            </a:r>
            <a:endParaRPr sz="2300" b="1" dirty="0">
              <a:latin typeface="Libre Franklin"/>
              <a:ea typeface="Libre Franklin"/>
              <a:cs typeface="Libre Franklin"/>
              <a:sym typeface="Libre Franklin"/>
            </a:endParaRPr>
          </a:p>
        </p:txBody>
      </p:sp>
      <p:sp>
        <p:nvSpPr>
          <p:cNvPr id="239" name="Google Shape;239;p49"/>
          <p:cNvSpPr txBox="1"/>
          <p:nvPr/>
        </p:nvSpPr>
        <p:spPr>
          <a:xfrm>
            <a:off x="3633300" y="2205840"/>
            <a:ext cx="7707935"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graphicFrame>
        <p:nvGraphicFramePr>
          <p:cNvPr id="2" name="Google Shape;187;p44" descr="In this table, there are four steps:&#10;&#10;1: Standard. &#10;&#10;2: What Knowledge/Concepts/ Vocabulary do students need to know to reach this standard?&#10;&#10;3: What skills do students need to be able to do to reach this standard?   &#10;&#10;4: What level of proficiency do students need to be at in order to reach this standard? &#10;&#10;In this slide, step one is the focus and the following standard has been added to the standard column:&#10;&#10;1.C.RR.1 Identify the rights and responsibilities of citizens.&#10;" title="Unpacking the standard table">
            <a:extLst>
              <a:ext uri="{FF2B5EF4-FFF2-40B4-BE49-F238E27FC236}">
                <a16:creationId xmlns:a16="http://schemas.microsoft.com/office/drawing/2014/main" id="{36866E24-F086-5DB4-9819-477D735E5AB3}"/>
              </a:ext>
            </a:extLst>
          </p:cNvPr>
          <p:cNvGraphicFramePr/>
          <p:nvPr>
            <p:extLst>
              <p:ext uri="{D42A27DB-BD31-4B8C-83A1-F6EECF244321}">
                <p14:modId xmlns:p14="http://schemas.microsoft.com/office/powerpoint/2010/main" val="2568959251"/>
              </p:ext>
            </p:extLst>
          </p:nvPr>
        </p:nvGraphicFramePr>
        <p:xfrm>
          <a:off x="508875" y="2723400"/>
          <a:ext cx="10832360" cy="2956580"/>
        </p:xfrm>
        <a:graphic>
          <a:graphicData uri="http://schemas.openxmlformats.org/drawingml/2006/table">
            <a:tbl>
              <a:tblPr firstRow="1">
                <a:noFill/>
              </a:tblPr>
              <a:tblGrid>
                <a:gridCol w="3115950">
                  <a:extLst>
                    <a:ext uri="{9D8B030D-6E8A-4147-A177-3AD203B41FA5}">
                      <a16:colId xmlns:a16="http://schemas.microsoft.com/office/drawing/2014/main" val="20000"/>
                    </a:ext>
                  </a:extLst>
                </a:gridCol>
                <a:gridCol w="2443370">
                  <a:extLst>
                    <a:ext uri="{9D8B030D-6E8A-4147-A177-3AD203B41FA5}">
                      <a16:colId xmlns:a16="http://schemas.microsoft.com/office/drawing/2014/main" val="20001"/>
                    </a:ext>
                  </a:extLst>
                </a:gridCol>
                <a:gridCol w="2428240">
                  <a:extLst>
                    <a:ext uri="{9D8B030D-6E8A-4147-A177-3AD203B41FA5}">
                      <a16:colId xmlns:a16="http://schemas.microsoft.com/office/drawing/2014/main" val="20002"/>
                    </a:ext>
                  </a:extLst>
                </a:gridCol>
                <a:gridCol w="2844800">
                  <a:extLst>
                    <a:ext uri="{9D8B030D-6E8A-4147-A177-3AD203B41FA5}">
                      <a16:colId xmlns:a16="http://schemas.microsoft.com/office/drawing/2014/main" val="20003"/>
                    </a:ext>
                  </a:extLst>
                </a:gridCol>
              </a:tblGrid>
              <a:tr h="826550">
                <a:tc>
                  <a:txBody>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Libre Franklin Medium"/>
                          <a:ea typeface="Libre Franklin Medium"/>
                          <a:cs typeface="Libre Franklin Medium"/>
                          <a:sym typeface="Libre Franklin Medium"/>
                        </a:rPr>
                        <a:t>Standard</a:t>
                      </a:r>
                      <a:endParaRPr sz="1400" b="1" i="0" u="none" strike="noStrike" cap="none" dirty="0">
                        <a:solidFill>
                          <a:schemeClr val="lt1"/>
                        </a:solidFill>
                        <a:latin typeface="Libre Franklin Medium"/>
                        <a:ea typeface="Libre Franklin Medium"/>
                        <a:cs typeface="Libre Franklin Medium"/>
                        <a:sym typeface="Libre Franklin Medium"/>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Knowledge/Concepts/ Vocabulary do students need to know to reach this standard?</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olidFill>
                            <a:schemeClr val="lt1"/>
                          </a:solidFill>
                        </a:rPr>
                        <a:t>What skills do students need to be able to do to reach this standard?   </a:t>
                      </a:r>
                      <a:endParaRPr sz="1400" b="1" i="0" u="none" strike="noStrike" cap="none">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734050">
                <a:tc>
                  <a:txBody>
                    <a:bodyPr/>
                    <a:lstStyle/>
                    <a:p>
                      <a:pPr marL="0" lvl="0" indent="0" algn="l" rtl="0">
                        <a:lnSpc>
                          <a:spcPct val="107000"/>
                        </a:lnSpc>
                        <a:spcBef>
                          <a:spcPts val="1200"/>
                        </a:spcBef>
                        <a:spcAft>
                          <a:spcPts val="0"/>
                        </a:spcAft>
                        <a:buClr>
                          <a:schemeClr val="dk1"/>
                        </a:buClr>
                        <a:buSzPts val="1100"/>
                        <a:buFont typeface="Arial"/>
                        <a:buNone/>
                      </a:pPr>
                      <a:r>
                        <a:rPr lang="en-US" sz="1900" b="0" dirty="0">
                          <a:solidFill>
                            <a:srgbClr val="3F3F3F"/>
                          </a:solidFill>
                        </a:rPr>
                        <a:t>2.E.MA.2 Explain the role of prices in an economic market.</a:t>
                      </a:r>
                    </a:p>
                    <a:p>
                      <a:pPr marL="0" marR="0" lvl="0" indent="0" algn="l" rtl="0">
                        <a:lnSpc>
                          <a:spcPct val="100000"/>
                        </a:lnSpc>
                        <a:spcBef>
                          <a:spcPts val="0"/>
                        </a:spcBef>
                        <a:spcAft>
                          <a:spcPts val="0"/>
                        </a:spcAft>
                        <a:buClr>
                          <a:srgbClr val="3F3F3F"/>
                        </a:buClr>
                        <a:buSzPts val="1400"/>
                        <a:buFont typeface="Libre Franklin Medium"/>
                        <a:buNone/>
                      </a:pPr>
                      <a:endParaRPr sz="1900" b="1" dirty="0">
                        <a:solidFill>
                          <a:srgbClr val="3F3F3F"/>
                        </a:solidFill>
                      </a:endParaRPr>
                    </a:p>
                  </a:txBody>
                  <a:tcPr marL="45725" marR="45725" marT="45725" marB="45725" anchor="b">
                    <a:lnL w="12700" cap="flat" cmpd="sng">
                      <a:solidFill>
                        <a:schemeClr val="dk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Prices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Economic market</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Role of prices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Goods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Services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Producers</a:t>
                      </a:r>
                    </a:p>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tx1"/>
                          </a:solidFill>
                          <a:latin typeface="Calibri"/>
                          <a:ea typeface="Calibri"/>
                          <a:cs typeface="Calibri"/>
                          <a:sym typeface="Calibri"/>
                        </a:rPr>
                        <a:t>Consumers</a:t>
                      </a:r>
                      <a:endParaRPr sz="18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2000" b="0" i="0" u="none" strike="noStrike" cap="none" dirty="0">
                          <a:solidFill>
                            <a:schemeClr val="tx1"/>
                          </a:solidFill>
                          <a:latin typeface="Calibri"/>
                          <a:ea typeface="Calibri"/>
                          <a:cs typeface="Calibri"/>
                          <a:sym typeface="Calibri"/>
                        </a:rPr>
                        <a:t>Explain</a:t>
                      </a:r>
                      <a:endParaRPr sz="20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2400" b="0" i="0" u="none" strike="noStrike" cap="none" dirty="0">
                          <a:solidFill>
                            <a:schemeClr val="tx1"/>
                          </a:solidFill>
                          <a:latin typeface="Calibri"/>
                          <a:ea typeface="Calibri"/>
                          <a:cs typeface="Calibri"/>
                          <a:sym typeface="Calibri"/>
                        </a:rPr>
                        <a:t>2</a:t>
                      </a:r>
                      <a:endParaRPr sz="1200" b="0" i="0" u="none" strike="noStrike" cap="none" dirty="0">
                        <a:solidFill>
                          <a:schemeClr val="tx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dk1"/>
                      </a:solidFill>
                      <a:prstDash val="solid"/>
                      <a:round/>
                      <a:headEnd type="none" w="sm" len="sm"/>
                      <a:tailEnd type="none" w="sm" len="sm"/>
                    </a:lnB>
                    <a:solidFill>
                      <a:srgbClr val="C8CBE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2b97e3c4ae1_0_0"/>
          <p:cNvSpPr txBox="1">
            <a:spLocks noGrp="1"/>
          </p:cNvSpPr>
          <p:nvPr>
            <p:ph type="ctrTitle"/>
          </p:nvPr>
        </p:nvSpPr>
        <p:spPr>
          <a:xfrm>
            <a:off x="2595199" y="1330100"/>
            <a:ext cx="9344700" cy="164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072B62"/>
              </a:buClr>
              <a:buSzPts val="5400"/>
              <a:buFont typeface="Georgia"/>
              <a:buNone/>
            </a:pPr>
            <a:r>
              <a:rPr lang="en-US" sz="5300" dirty="0">
                <a:latin typeface="Franklin Gothic Medium" panose="020B0603020102020204" pitchFamily="34" charset="0"/>
                <a:sym typeface="Libre Franklin Medium"/>
              </a:rPr>
              <a:t>What do the </a:t>
            </a:r>
            <a:r>
              <a:rPr lang="en-US" sz="5300" i="1" dirty="0">
                <a:latin typeface="Franklin Gothic Medium" panose="020B0603020102020204" pitchFamily="34" charset="0"/>
                <a:sym typeface="Libre Franklin Medium"/>
              </a:rPr>
              <a:t>KAS for Social Studies</a:t>
            </a:r>
            <a:r>
              <a:rPr lang="en-US" sz="5300" dirty="0">
                <a:latin typeface="Franklin Gothic Medium" panose="020B0603020102020204" pitchFamily="34" charset="0"/>
                <a:sym typeface="Libre Franklin Medium"/>
              </a:rPr>
              <a:t> look like in practice?</a:t>
            </a:r>
            <a:endParaRPr sz="5300" dirty="0">
              <a:latin typeface="Franklin Gothic Medium" panose="020B0603020102020204" pitchFamily="34" charset="0"/>
              <a:sym typeface="Libre Franklin Medium"/>
            </a:endParaRPr>
          </a:p>
        </p:txBody>
      </p:sp>
      <p:sp>
        <p:nvSpPr>
          <p:cNvPr id="250" name="Google Shape;250;g2b97e3c4ae1_0_0"/>
          <p:cNvSpPr txBox="1"/>
          <p:nvPr/>
        </p:nvSpPr>
        <p:spPr>
          <a:xfrm>
            <a:off x="2971549" y="3046025"/>
            <a:ext cx="8592000" cy="954300"/>
          </a:xfrm>
          <a:prstGeom prst="rect">
            <a:avLst/>
          </a:prstGeom>
          <a:noFill/>
          <a:ln>
            <a:noFill/>
          </a:ln>
        </p:spPr>
        <p:txBody>
          <a:bodyPr spcFirstLastPara="1" wrap="square" lIns="91425" tIns="45700" rIns="91425" bIns="45700" anchor="t" anchorCtr="0">
            <a:spAutoFit/>
          </a:bodyPr>
          <a:lstStyle/>
          <a:p>
            <a:pPr marL="0" marR="0" lvl="0" indent="457200" algn="ctr" defTabSz="914400" rtl="0" eaLnBrk="1" fontAlgn="auto" latinLnBrk="0" hangingPunct="1">
              <a:lnSpc>
                <a:spcPct val="100000"/>
              </a:lnSpc>
              <a:spcBef>
                <a:spcPts val="0"/>
              </a:spcBef>
              <a:spcAft>
                <a:spcPts val="0"/>
              </a:spcAft>
              <a:buClr>
                <a:srgbClr val="000000"/>
              </a:buClr>
              <a:buSzPts val="2800"/>
              <a:buFont typeface="Arial"/>
              <a:buNone/>
              <a:tabLst/>
              <a:defRPr/>
            </a:pPr>
            <a:r>
              <a:rPr kumimoji="0" lang="en-US" sz="2800" b="1"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Topic Focus:</a:t>
            </a:r>
            <a:r>
              <a:rPr kumimoji="0" lang="en-US"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rPr>
              <a:t> Grade 2 Economics</a:t>
            </a:r>
            <a:endParaRPr kumimoji="0" sz="2800" b="0" i="0" u="none" strike="noStrike" kern="0" cap="none" spc="0" normalizeH="0" baseline="0" noProof="0" dirty="0">
              <a:ln>
                <a:noFill/>
              </a:ln>
              <a:solidFill>
                <a:srgbClr val="3A757A"/>
              </a:solidFill>
              <a:effectLst/>
              <a:uLnTx/>
              <a:uFillTx/>
              <a:latin typeface="Franklin Gothic Medium" panose="020B0603020102020204" pitchFamily="34" charset="0"/>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2800"/>
              <a:buFont typeface="Arial"/>
              <a:buNone/>
              <a:tabLst/>
              <a:defRPr/>
            </a:pPr>
            <a:endParaRPr kumimoji="0" sz="2800" b="0" i="0" u="none" strike="noStrike" kern="0" cap="none" spc="0" normalizeH="0" baseline="0" noProof="0" dirty="0">
              <a:ln>
                <a:noFill/>
              </a:ln>
              <a:solidFill>
                <a:srgbClr val="3A757A"/>
              </a:solidFill>
              <a:effectLst/>
              <a:uLnTx/>
              <a:uFillTx/>
              <a:latin typeface="Libre Franklin Medium"/>
              <a:ea typeface="Libre Franklin Medium"/>
              <a:cs typeface="Libre Franklin Medium"/>
              <a:sym typeface="Libre Franklin Medium"/>
            </a:endParaRPr>
          </a:p>
        </p:txBody>
      </p:sp>
      <p:pic>
        <p:nvPicPr>
          <p:cNvPr id="3" name="Picture 2">
            <a:extLst>
              <a:ext uri="{FF2B5EF4-FFF2-40B4-BE49-F238E27FC236}">
                <a16:creationId xmlns:a16="http://schemas.microsoft.com/office/drawing/2014/main" id="{5586EDC8-6DCC-255E-CD15-6FA3D90668C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60399" y="4000325"/>
            <a:ext cx="3513518" cy="130319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204122" y="4642788"/>
            <a:ext cx="3782646" cy="1143001"/>
          </a:xfrm>
        </p:spPr>
        <p:style>
          <a:lnRef idx="2">
            <a:schemeClr val="accent4"/>
          </a:lnRef>
          <a:fillRef idx="1">
            <a:schemeClr val="lt1"/>
          </a:fillRef>
          <a:effectRef idx="0">
            <a:schemeClr val="accent4"/>
          </a:effectRef>
          <a:fontRef idx="minor">
            <a:schemeClr val="dk1"/>
          </a:fontRef>
        </p:style>
        <p:txBody>
          <a:bodyPr>
            <a:normAutofit/>
            <a:scene3d>
              <a:camera prst="orthographicFront"/>
              <a:lightRig rig="threePt" dir="t"/>
            </a:scene3d>
            <a:sp3d extrusionH="57150">
              <a:bevelT w="50800" h="38100" prst="riblet"/>
              <a:bevelB w="50800" h="38100" prst="riblet"/>
            </a:sp3d>
          </a:bodyPr>
          <a:lstStyle/>
          <a:p>
            <a:pPr marL="0" indent="0" algn="ctr">
              <a:buNone/>
            </a:pPr>
            <a:r>
              <a:rPr lang="en-US" sz="1600" b="1" dirty="0">
                <a:solidFill>
                  <a:schemeClr val="tx1"/>
                </a:solidFill>
                <a:effectLst>
                  <a:outerShdw blurRad="38100" dist="38100" dir="2700000" algn="tl">
                    <a:srgbClr val="000000">
                      <a:alpha val="43137"/>
                    </a:srgbClr>
                  </a:outerShdw>
                </a:effectLst>
              </a:rPr>
              <a:t>Amanda Geiger</a:t>
            </a:r>
          </a:p>
          <a:p>
            <a:pPr marL="0" indent="0" algn="ctr">
              <a:buNone/>
            </a:pPr>
            <a:r>
              <a:rPr lang="en-US" sz="1600" b="1" dirty="0">
                <a:solidFill>
                  <a:schemeClr val="tx1"/>
                </a:solidFill>
                <a:effectLst>
                  <a:outerShdw blurRad="38100" dist="38100" dir="2700000" algn="tl">
                    <a:srgbClr val="000000">
                      <a:alpha val="43137"/>
                    </a:srgbClr>
                  </a:outerShdw>
                </a:effectLst>
              </a:rPr>
              <a:t>Federal Reserve Bank of St. Louis</a:t>
            </a:r>
          </a:p>
          <a:p>
            <a:pPr marL="0" indent="0" algn="ctr">
              <a:buNone/>
            </a:pPr>
            <a:r>
              <a:rPr lang="en-US" sz="1600" b="1" dirty="0">
                <a:solidFill>
                  <a:schemeClr val="tx1"/>
                </a:solidFill>
                <a:effectLst>
                  <a:outerShdw blurRad="38100" dist="38100" dir="2700000" algn="tl">
                    <a:srgbClr val="000000">
                      <a:alpha val="43137"/>
                    </a:srgbClr>
                  </a:outerShdw>
                </a:effectLst>
                <a:hlinkClick r:id="rId3"/>
              </a:rPr>
              <a:t>Amanda.Geiger@stls.frb.org</a:t>
            </a:r>
            <a:r>
              <a:rPr lang="en-US" sz="1600" b="1" dirty="0">
                <a:solidFill>
                  <a:schemeClr val="tx1"/>
                </a:solidFill>
                <a:effectLst>
                  <a:outerShdw blurRad="38100" dist="38100" dir="2700000" algn="tl">
                    <a:srgbClr val="000000">
                      <a:alpha val="43137"/>
                    </a:srgbClr>
                  </a:outerShdw>
                </a:effectLst>
              </a:rPr>
              <a:t>	</a:t>
            </a:r>
          </a:p>
        </p:txBody>
      </p:sp>
      <p:sp>
        <p:nvSpPr>
          <p:cNvPr id="2" name="Rectangle 1">
            <a:extLst>
              <a:ext uri="{C183D7F6-B498-43B3-948B-1728B52AA6E4}">
                <adec:decorative xmlns:adec="http://schemas.microsoft.com/office/drawing/2017/decorative" val="1"/>
              </a:ext>
            </a:extLst>
          </p:cNvPr>
          <p:cNvSpPr/>
          <p:nvPr/>
        </p:nvSpPr>
        <p:spPr>
          <a:xfrm>
            <a:off x="1981200" y="6051242"/>
            <a:ext cx="8228490" cy="5715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E87D649-1E12-45C6-8904-CC1E2A8269DB}"/>
              </a:ext>
            </a:extLst>
          </p:cNvPr>
          <p:cNvSpPr txBox="1">
            <a:spLocks noGrp="1"/>
          </p:cNvSpPr>
          <p:nvPr>
            <p:ph type="title" idx="4294967295"/>
          </p:nvPr>
        </p:nvSpPr>
        <p:spPr>
          <a:xfrm>
            <a:off x="2286000" y="6062201"/>
            <a:ext cx="77724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The views expressed in the presentation are ours and are not the views of the Federal Reserve Bank of St. Louis or the Federal Reserve System.</a:t>
            </a:r>
          </a:p>
        </p:txBody>
      </p:sp>
      <p:pic>
        <p:nvPicPr>
          <p:cNvPr id="6" name="Picture 5">
            <a:extLst>
              <a:ext uri="{FF2B5EF4-FFF2-40B4-BE49-F238E27FC236}">
                <a16:creationId xmlns:a16="http://schemas.microsoft.com/office/drawing/2014/main" id="{EE20AF05-070D-B413-605D-2418C513623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23526" y="1975373"/>
            <a:ext cx="2863558" cy="20240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1593757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2CE36-C665-61C9-A6B1-9758C787FE18}"/>
              </a:ext>
            </a:extLst>
          </p:cNvPr>
          <p:cNvSpPr>
            <a:spLocks noGrp="1"/>
          </p:cNvSpPr>
          <p:nvPr>
            <p:ph type="title"/>
          </p:nvPr>
        </p:nvSpPr>
        <p:spPr>
          <a:xfrm>
            <a:off x="275493" y="1451463"/>
            <a:ext cx="10515600" cy="1325563"/>
          </a:xfrm>
        </p:spPr>
        <p:txBody>
          <a:bodyPr/>
          <a:lstStyle/>
          <a:p>
            <a:r>
              <a:rPr lang="en-US"/>
              <a:t>Disclaimer</a:t>
            </a:r>
          </a:p>
        </p:txBody>
      </p:sp>
      <p:sp>
        <p:nvSpPr>
          <p:cNvPr id="3" name="Content Placeholder 2">
            <a:extLst>
              <a:ext uri="{FF2B5EF4-FFF2-40B4-BE49-F238E27FC236}">
                <a16:creationId xmlns:a16="http://schemas.microsoft.com/office/drawing/2014/main" id="{3AEC6A6E-4137-1EEC-FEB0-A85846C0EEF6}"/>
              </a:ext>
            </a:extLst>
          </p:cNvPr>
          <p:cNvSpPr>
            <a:spLocks noGrp="1"/>
          </p:cNvSpPr>
          <p:nvPr>
            <p:ph idx="1"/>
          </p:nvPr>
        </p:nvSpPr>
        <p:spPr>
          <a:xfrm>
            <a:off x="812799" y="2426066"/>
            <a:ext cx="9821985" cy="2980471"/>
          </a:xfrm>
        </p:spPr>
        <p:txBody>
          <a:bodyPr/>
          <a:lstStyle/>
          <a:p>
            <a:pPr marL="0" indent="0">
              <a:buNone/>
            </a:pPr>
            <a:r>
              <a:rPr lang="en-US"/>
              <a:t>The views expressed in this presentation are our own and do not reflect official positions of the Federal Reserve Bank of St. Louis or the Federal Reserve System. </a:t>
            </a:r>
          </a:p>
        </p:txBody>
      </p:sp>
    </p:spTree>
    <p:extLst>
      <p:ext uri="{BB962C8B-B14F-4D97-AF65-F5344CB8AC3E}">
        <p14:creationId xmlns:p14="http://schemas.microsoft.com/office/powerpoint/2010/main" val="2487423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6032-86FE-014E-CB59-01CA7A3911A3}"/>
              </a:ext>
            </a:extLst>
          </p:cNvPr>
          <p:cNvSpPr>
            <a:spLocks noGrp="1"/>
          </p:cNvSpPr>
          <p:nvPr>
            <p:ph type="title"/>
          </p:nvPr>
        </p:nvSpPr>
        <p:spPr/>
        <p:txBody>
          <a:bodyPr/>
          <a:lstStyle/>
          <a:p>
            <a:r>
              <a:rPr lang="en-US" sz="100" dirty="0">
                <a:solidFill>
                  <a:schemeClr val="bg1"/>
                </a:solidFill>
              </a:rPr>
              <a:t>Books</a:t>
            </a:r>
          </a:p>
        </p:txBody>
      </p:sp>
      <p:pic>
        <p:nvPicPr>
          <p:cNvPr id="3084" name="Picture 1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32390">
            <a:off x="6370126" y="2023169"/>
            <a:ext cx="1757833" cy="23189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3559" y="1633607"/>
            <a:ext cx="2464594" cy="299085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a:extLs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501761">
            <a:off x="3877691" y="1897149"/>
            <a:ext cx="1755955" cy="23548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a:extLs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780111">
            <a:off x="6720546" y="3784917"/>
            <a:ext cx="1801221" cy="222841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80" name="Picture 8">
            <a:extLs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31070">
            <a:off x="4289949" y="3765979"/>
            <a:ext cx="2143125" cy="2143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a:extLs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414536">
            <a:off x="2211748" y="3623103"/>
            <a:ext cx="1571625" cy="24288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6" name="Picture 14">
            <a:extLs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134073">
            <a:off x="8251406" y="2467128"/>
            <a:ext cx="1857375" cy="15501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8" name="Picture 16">
            <a:extLs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718838" y="4000264"/>
            <a:ext cx="1857375" cy="15216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84231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1697B1-636F-199F-8E78-B4DB0A27E242}"/>
              </a:ext>
            </a:extLst>
          </p:cNvPr>
          <p:cNvSpPr txBox="1">
            <a:spLocks noGrp="1"/>
          </p:cNvSpPr>
          <p:nvPr>
            <p:ph type="title" idx="4294967295"/>
          </p:nvPr>
        </p:nvSpPr>
        <p:spPr>
          <a:xfrm>
            <a:off x="1385172" y="3315303"/>
            <a:ext cx="9946433"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Calibri" panose="020F0502020204030204" pitchFamily="34" charset="0"/>
                <a:ea typeface="Aptos" panose="020B0004020202020204" pitchFamily="34" charset="0"/>
                <a:cs typeface="+mn-cs"/>
              </a:rPr>
              <a:t>2.E.MA.2 Explain the role of prices in an economic market.</a:t>
            </a:r>
            <a:endParaRPr kumimoji="0" lang="en-US" sz="7200" b="0" i="0" u="none" strike="noStrike" kern="1200" cap="none" spc="0" normalizeH="0" baseline="0" noProof="0" dirty="0">
              <a:ln>
                <a:noFill/>
              </a:ln>
              <a:solidFill>
                <a:schemeClr val="tx1"/>
              </a:solidFill>
              <a:effectLst/>
              <a:uLnTx/>
              <a:uFillTx/>
              <a:latin typeface="+mn-lt"/>
              <a:ea typeface="+mn-ea"/>
              <a:cs typeface="Calibri"/>
            </a:endParaRPr>
          </a:p>
        </p:txBody>
      </p:sp>
    </p:spTree>
    <p:extLst>
      <p:ext uri="{BB962C8B-B14F-4D97-AF65-F5344CB8AC3E}">
        <p14:creationId xmlns:p14="http://schemas.microsoft.com/office/powerpoint/2010/main" val="418332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FF75-F154-7A29-D71F-F26137379C0A}"/>
              </a:ext>
            </a:extLst>
          </p:cNvPr>
          <p:cNvSpPr>
            <a:spLocks noGrp="1"/>
          </p:cNvSpPr>
          <p:nvPr>
            <p:ph type="title"/>
          </p:nvPr>
        </p:nvSpPr>
        <p:spPr>
          <a:xfrm>
            <a:off x="1025353" y="2792802"/>
            <a:ext cx="10515600" cy="2045206"/>
          </a:xfrm>
        </p:spPr>
        <p:txBody>
          <a:bodyPr/>
          <a:lstStyle/>
          <a:p>
            <a:pPr algn="ctr"/>
            <a:r>
              <a:rPr lang="en-US" sz="4800" b="1" dirty="0"/>
              <a:t>How does having to keep a spending budget influence our buying decisions?</a:t>
            </a:r>
            <a:endParaRPr lang="en-US" sz="8000" b="1" dirty="0">
              <a:latin typeface="Abadi" panose="020B0604020104020204" pitchFamily="34" charset="0"/>
            </a:endParaRPr>
          </a:p>
        </p:txBody>
      </p:sp>
    </p:spTree>
    <p:extLst>
      <p:ext uri="{BB962C8B-B14F-4D97-AF65-F5344CB8AC3E}">
        <p14:creationId xmlns:p14="http://schemas.microsoft.com/office/powerpoint/2010/main" val="3059262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Doctor thumb up">
            <a:extLst>
              <a:ext uri="{FF2B5EF4-FFF2-40B4-BE49-F238E27FC236}">
                <a16:creationId xmlns:a16="http://schemas.microsoft.com/office/drawing/2014/main" id="{52E707AF-441A-B882-868B-1F02A0D840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55" y="669430"/>
            <a:ext cx="1702168" cy="5181600"/>
          </a:xfrm>
          <a:prstGeom prst="rect">
            <a:avLst/>
          </a:prstGeom>
        </p:spPr>
      </p:pic>
      <p:pic>
        <p:nvPicPr>
          <p:cNvPr id="14" name="Picture 13" descr="This shows a printout with 4 rows and 2 columns of one dollar bills">
            <a:extLst>
              <a:ext uri="{FF2B5EF4-FFF2-40B4-BE49-F238E27FC236}">
                <a16:creationId xmlns:a16="http://schemas.microsoft.com/office/drawing/2014/main" id="{1A4F2D83-305D-C6E7-FB16-534D3DE3230E}"/>
              </a:ext>
            </a:extLst>
          </p:cNvPr>
          <p:cNvPicPr>
            <a:picLocks noChangeAspect="1"/>
          </p:cNvPicPr>
          <p:nvPr/>
        </p:nvPicPr>
        <p:blipFill>
          <a:blip r:embed="rId3"/>
          <a:stretch>
            <a:fillRect/>
          </a:stretch>
        </p:blipFill>
        <p:spPr>
          <a:xfrm>
            <a:off x="1882590" y="2341419"/>
            <a:ext cx="3067208" cy="2863997"/>
          </a:xfrm>
          <a:prstGeom prst="rect">
            <a:avLst/>
          </a:prstGeom>
        </p:spPr>
      </p:pic>
      <p:sp>
        <p:nvSpPr>
          <p:cNvPr id="2" name="Title 1">
            <a:extLst>
              <a:ext uri="{FF2B5EF4-FFF2-40B4-BE49-F238E27FC236}">
                <a16:creationId xmlns:a16="http://schemas.microsoft.com/office/drawing/2014/main" id="{F154E4AE-0B98-F5B9-7556-268803B5136B}"/>
              </a:ext>
            </a:extLst>
          </p:cNvPr>
          <p:cNvSpPr>
            <a:spLocks noGrp="1"/>
          </p:cNvSpPr>
          <p:nvPr>
            <p:ph type="title" idx="4294967295"/>
          </p:nvPr>
        </p:nvSpPr>
        <p:spPr>
          <a:xfrm>
            <a:off x="6143442" y="1418089"/>
            <a:ext cx="1692836"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Work</a:t>
            </a:r>
          </a:p>
        </p:txBody>
      </p:sp>
      <p:sp>
        <p:nvSpPr>
          <p:cNvPr id="3" name="Rectangle 2">
            <a:extLst>
              <a:ext uri="{FF2B5EF4-FFF2-40B4-BE49-F238E27FC236}">
                <a16:creationId xmlns:a16="http://schemas.microsoft.com/office/drawing/2014/main" id="{A52D7F8E-ED23-54C4-FE42-27559D77BDA7}"/>
              </a:ext>
            </a:extLst>
          </p:cNvPr>
          <p:cNvSpPr/>
          <p:nvPr/>
        </p:nvSpPr>
        <p:spPr>
          <a:xfrm>
            <a:off x="9029922" y="1455168"/>
            <a:ext cx="1449179"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Earn</a:t>
            </a:r>
          </a:p>
        </p:txBody>
      </p:sp>
      <p:sp>
        <p:nvSpPr>
          <p:cNvPr id="4" name="Rectangle 3">
            <a:extLst>
              <a:ext uri="{FF2B5EF4-FFF2-40B4-BE49-F238E27FC236}">
                <a16:creationId xmlns:a16="http://schemas.microsoft.com/office/drawing/2014/main" id="{2AF30232-8B3A-DF4F-6EE8-5F1C0860BFEF}"/>
              </a:ext>
            </a:extLst>
          </p:cNvPr>
          <p:cNvSpPr/>
          <p:nvPr/>
        </p:nvSpPr>
        <p:spPr>
          <a:xfrm>
            <a:off x="6036859" y="2858178"/>
            <a:ext cx="2274020"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Income</a:t>
            </a:r>
          </a:p>
        </p:txBody>
      </p:sp>
      <p:sp>
        <p:nvSpPr>
          <p:cNvPr id="6" name="Rectangle 5">
            <a:extLst>
              <a:ext uri="{FF2B5EF4-FFF2-40B4-BE49-F238E27FC236}">
                <a16:creationId xmlns:a16="http://schemas.microsoft.com/office/drawing/2014/main" id="{54E9DB22-F824-AC76-1568-7DB70081A79E}"/>
              </a:ext>
            </a:extLst>
          </p:cNvPr>
          <p:cNvSpPr/>
          <p:nvPr/>
        </p:nvSpPr>
        <p:spPr>
          <a:xfrm>
            <a:off x="8821618" y="2850087"/>
            <a:ext cx="221528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Market</a:t>
            </a:r>
          </a:p>
        </p:txBody>
      </p:sp>
      <p:sp>
        <p:nvSpPr>
          <p:cNvPr id="7" name="Rectangle 6">
            <a:extLst>
              <a:ext uri="{FF2B5EF4-FFF2-40B4-BE49-F238E27FC236}">
                <a16:creationId xmlns:a16="http://schemas.microsoft.com/office/drawing/2014/main" id="{EFD942B7-B954-7468-E888-9789E13520BC}"/>
              </a:ext>
            </a:extLst>
          </p:cNvPr>
          <p:cNvSpPr/>
          <p:nvPr/>
        </p:nvSpPr>
        <p:spPr>
          <a:xfrm>
            <a:off x="6096000" y="4253021"/>
            <a:ext cx="494090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Spending Budget</a:t>
            </a:r>
          </a:p>
        </p:txBody>
      </p:sp>
      <p:sp>
        <p:nvSpPr>
          <p:cNvPr id="9" name="Rectangle 8">
            <a:extLst>
              <a:ext uri="{FF2B5EF4-FFF2-40B4-BE49-F238E27FC236}">
                <a16:creationId xmlns:a16="http://schemas.microsoft.com/office/drawing/2014/main" id="{93F81388-413C-20CC-C512-23364356F519}"/>
              </a:ext>
            </a:extLst>
          </p:cNvPr>
          <p:cNvSpPr/>
          <p:nvPr/>
        </p:nvSpPr>
        <p:spPr>
          <a:xfrm>
            <a:off x="7860745" y="5389365"/>
            <a:ext cx="1472904"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Save</a:t>
            </a:r>
          </a:p>
        </p:txBody>
      </p:sp>
    </p:spTree>
    <p:extLst>
      <p:ext uri="{BB962C8B-B14F-4D97-AF65-F5344CB8AC3E}">
        <p14:creationId xmlns:p14="http://schemas.microsoft.com/office/powerpoint/2010/main" val="4035860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Young boy celebrating">
            <a:extLst>
              <a:ext uri="{FF2B5EF4-FFF2-40B4-BE49-F238E27FC236}">
                <a16:creationId xmlns:a16="http://schemas.microsoft.com/office/drawing/2014/main" id="{35CEB0D1-50C3-C4C4-0A4E-F6C9D2A5B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759" y="477983"/>
            <a:ext cx="1445837" cy="2840182"/>
          </a:xfrm>
          <a:prstGeom prst="rect">
            <a:avLst/>
          </a:prstGeom>
        </p:spPr>
      </p:pic>
      <p:pic>
        <p:nvPicPr>
          <p:cNvPr id="8" name="Picture 7" descr="Young girl using tablet smiling">
            <a:extLst>
              <a:ext uri="{FF2B5EF4-FFF2-40B4-BE49-F238E27FC236}">
                <a16:creationId xmlns:a16="http://schemas.microsoft.com/office/drawing/2014/main" id="{0F3D757B-1341-94AE-5468-65EB9A7D2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465" y="3544376"/>
            <a:ext cx="987752" cy="3134591"/>
          </a:xfrm>
          <a:prstGeom prst="rect">
            <a:avLst/>
          </a:prstGeom>
        </p:spPr>
      </p:pic>
      <p:pic>
        <p:nvPicPr>
          <p:cNvPr id="10" name="Picture 9" descr="Young boy using tablet smiling">
            <a:extLst>
              <a:ext uri="{FF2B5EF4-FFF2-40B4-BE49-F238E27FC236}">
                <a16:creationId xmlns:a16="http://schemas.microsoft.com/office/drawing/2014/main" id="{5BC1345E-817F-210E-1C65-5A49359F0B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4763" y="348418"/>
            <a:ext cx="1089349" cy="2916382"/>
          </a:xfrm>
          <a:prstGeom prst="rect">
            <a:avLst/>
          </a:prstGeom>
        </p:spPr>
      </p:pic>
      <p:pic>
        <p:nvPicPr>
          <p:cNvPr id="20" name="Picture 19" descr="Vanilla cake mix">
            <a:extLst>
              <a:ext uri="{FF2B5EF4-FFF2-40B4-BE49-F238E27FC236}">
                <a16:creationId xmlns:a16="http://schemas.microsoft.com/office/drawing/2014/main" id="{E942A7D3-7647-2B44-F016-E30738670694}"/>
              </a:ext>
            </a:extLst>
          </p:cNvPr>
          <p:cNvPicPr>
            <a:picLocks noChangeAspect="1"/>
          </p:cNvPicPr>
          <p:nvPr/>
        </p:nvPicPr>
        <p:blipFill>
          <a:blip r:embed="rId5"/>
          <a:stretch>
            <a:fillRect/>
          </a:stretch>
        </p:blipFill>
        <p:spPr>
          <a:xfrm>
            <a:off x="5065523" y="1058396"/>
            <a:ext cx="1340756" cy="1630963"/>
          </a:xfrm>
          <a:prstGeom prst="rect">
            <a:avLst/>
          </a:prstGeom>
        </p:spPr>
      </p:pic>
      <p:pic>
        <p:nvPicPr>
          <p:cNvPr id="22" name="Picture 21" descr="egg carton">
            <a:extLst>
              <a:ext uri="{FF2B5EF4-FFF2-40B4-BE49-F238E27FC236}">
                <a16:creationId xmlns:a16="http://schemas.microsoft.com/office/drawing/2014/main" id="{05438B78-1875-BF05-95A2-599FC8BFB24B}"/>
              </a:ext>
            </a:extLst>
          </p:cNvPr>
          <p:cNvPicPr>
            <a:picLocks noChangeAspect="1"/>
          </p:cNvPicPr>
          <p:nvPr/>
        </p:nvPicPr>
        <p:blipFill>
          <a:blip r:embed="rId6"/>
          <a:stretch>
            <a:fillRect/>
          </a:stretch>
        </p:blipFill>
        <p:spPr>
          <a:xfrm>
            <a:off x="2072948" y="1255770"/>
            <a:ext cx="1258906" cy="1565563"/>
          </a:xfrm>
          <a:prstGeom prst="rect">
            <a:avLst/>
          </a:prstGeom>
        </p:spPr>
      </p:pic>
      <p:pic>
        <p:nvPicPr>
          <p:cNvPr id="32" name="Picture 31" descr="can of frosting">
            <a:extLst>
              <a:ext uri="{FF2B5EF4-FFF2-40B4-BE49-F238E27FC236}">
                <a16:creationId xmlns:a16="http://schemas.microsoft.com/office/drawing/2014/main" id="{783C1F2C-1B3D-B1EB-E1A5-1EE9051E42BB}"/>
              </a:ext>
            </a:extLst>
          </p:cNvPr>
          <p:cNvPicPr>
            <a:picLocks noChangeAspect="1"/>
          </p:cNvPicPr>
          <p:nvPr/>
        </p:nvPicPr>
        <p:blipFill>
          <a:blip r:embed="rId7"/>
          <a:stretch>
            <a:fillRect/>
          </a:stretch>
        </p:blipFill>
        <p:spPr>
          <a:xfrm>
            <a:off x="2152596" y="4331322"/>
            <a:ext cx="937564" cy="1136378"/>
          </a:xfrm>
          <a:prstGeom prst="rect">
            <a:avLst/>
          </a:prstGeom>
        </p:spPr>
      </p:pic>
      <p:pic>
        <p:nvPicPr>
          <p:cNvPr id="35" name="Picture 34" descr="Young girl using tablet smiling">
            <a:extLst>
              <a:ext uri="{FF2B5EF4-FFF2-40B4-BE49-F238E27FC236}">
                <a16:creationId xmlns:a16="http://schemas.microsoft.com/office/drawing/2014/main" id="{996279D9-033C-E897-102C-17B41655B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8674" y="294409"/>
            <a:ext cx="987752" cy="3134591"/>
          </a:xfrm>
          <a:prstGeom prst="rect">
            <a:avLst/>
          </a:prstGeom>
        </p:spPr>
      </p:pic>
      <p:pic>
        <p:nvPicPr>
          <p:cNvPr id="36" name="Picture 35" descr="Young boy celebrating">
            <a:extLst>
              <a:ext uri="{FF2B5EF4-FFF2-40B4-BE49-F238E27FC236}">
                <a16:creationId xmlns:a16="http://schemas.microsoft.com/office/drawing/2014/main" id="{7537186D-A92D-1248-934E-9DC57445D5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1517" y="424618"/>
            <a:ext cx="1445837" cy="2840182"/>
          </a:xfrm>
          <a:prstGeom prst="rect">
            <a:avLst/>
          </a:prstGeom>
        </p:spPr>
      </p:pic>
      <p:pic>
        <p:nvPicPr>
          <p:cNvPr id="37" name="Picture 36" descr="Young boy using tablet smiling">
            <a:extLst>
              <a:ext uri="{FF2B5EF4-FFF2-40B4-BE49-F238E27FC236}">
                <a16:creationId xmlns:a16="http://schemas.microsoft.com/office/drawing/2014/main" id="{34CC1847-7CE0-B62F-3BAE-4FAA7B9F5D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8552" y="3729221"/>
            <a:ext cx="1089349" cy="2916382"/>
          </a:xfrm>
          <a:prstGeom prst="rect">
            <a:avLst/>
          </a:prstGeom>
        </p:spPr>
      </p:pic>
      <p:pic>
        <p:nvPicPr>
          <p:cNvPr id="38" name="Picture 37" descr="Young girl using tablet smiling">
            <a:extLst>
              <a:ext uri="{FF2B5EF4-FFF2-40B4-BE49-F238E27FC236}">
                <a16:creationId xmlns:a16="http://schemas.microsoft.com/office/drawing/2014/main" id="{EDF6D982-0A4B-DFA0-D4B6-E1E4AB04C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4920" y="3482291"/>
            <a:ext cx="987752" cy="3134591"/>
          </a:xfrm>
          <a:prstGeom prst="rect">
            <a:avLst/>
          </a:prstGeom>
        </p:spPr>
      </p:pic>
      <p:pic>
        <p:nvPicPr>
          <p:cNvPr id="39" name="Picture 38" descr="Young boy celebrating">
            <a:extLst>
              <a:ext uri="{FF2B5EF4-FFF2-40B4-BE49-F238E27FC236}">
                <a16:creationId xmlns:a16="http://schemas.microsoft.com/office/drawing/2014/main" id="{C55490EC-0E01-A5FB-0ED8-4E9ECEA8CD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2364" y="3627521"/>
            <a:ext cx="1445837" cy="2840182"/>
          </a:xfrm>
          <a:prstGeom prst="rect">
            <a:avLst/>
          </a:prstGeom>
        </p:spPr>
      </p:pic>
      <p:pic>
        <p:nvPicPr>
          <p:cNvPr id="30" name="Picture 29" descr="can of strawberry icing">
            <a:extLst>
              <a:ext uri="{FF2B5EF4-FFF2-40B4-BE49-F238E27FC236}">
                <a16:creationId xmlns:a16="http://schemas.microsoft.com/office/drawing/2014/main" id="{2A0ACCA5-A7A6-B26A-8B13-410555452319}"/>
              </a:ext>
            </a:extLst>
          </p:cNvPr>
          <p:cNvPicPr>
            <a:picLocks noChangeAspect="1"/>
          </p:cNvPicPr>
          <p:nvPr/>
        </p:nvPicPr>
        <p:blipFill>
          <a:blip r:embed="rId8"/>
          <a:stretch>
            <a:fillRect/>
          </a:stretch>
        </p:blipFill>
        <p:spPr>
          <a:xfrm>
            <a:off x="10550461" y="1112411"/>
            <a:ext cx="1276417" cy="1522935"/>
          </a:xfrm>
          <a:prstGeom prst="rect">
            <a:avLst/>
          </a:prstGeom>
        </p:spPr>
      </p:pic>
      <p:pic>
        <p:nvPicPr>
          <p:cNvPr id="24" name="Picture 23" descr="box of chocolate cake mix">
            <a:extLst>
              <a:ext uri="{FF2B5EF4-FFF2-40B4-BE49-F238E27FC236}">
                <a16:creationId xmlns:a16="http://schemas.microsoft.com/office/drawing/2014/main" id="{534C819B-CBAA-D46C-CC41-38748BDCD330}"/>
              </a:ext>
            </a:extLst>
          </p:cNvPr>
          <p:cNvPicPr>
            <a:picLocks noChangeAspect="1"/>
          </p:cNvPicPr>
          <p:nvPr/>
        </p:nvPicPr>
        <p:blipFill>
          <a:blip r:embed="rId9"/>
          <a:stretch>
            <a:fillRect/>
          </a:stretch>
        </p:blipFill>
        <p:spPr>
          <a:xfrm>
            <a:off x="7686426" y="4296189"/>
            <a:ext cx="1516039" cy="1733653"/>
          </a:xfrm>
          <a:prstGeom prst="rect">
            <a:avLst/>
          </a:prstGeom>
        </p:spPr>
      </p:pic>
      <p:pic>
        <p:nvPicPr>
          <p:cNvPr id="26" name="Picture 25" descr="egg carton with 2 eggs outside of it">
            <a:extLst>
              <a:ext uri="{FF2B5EF4-FFF2-40B4-BE49-F238E27FC236}">
                <a16:creationId xmlns:a16="http://schemas.microsoft.com/office/drawing/2014/main" id="{706EF275-3511-A71D-C3B2-640BC2B42E03}"/>
              </a:ext>
            </a:extLst>
          </p:cNvPr>
          <p:cNvPicPr>
            <a:picLocks noChangeAspect="1"/>
          </p:cNvPicPr>
          <p:nvPr/>
        </p:nvPicPr>
        <p:blipFill>
          <a:blip r:embed="rId10"/>
          <a:stretch>
            <a:fillRect/>
          </a:stretch>
        </p:blipFill>
        <p:spPr>
          <a:xfrm>
            <a:off x="7774939" y="1064186"/>
            <a:ext cx="1201374" cy="1484845"/>
          </a:xfrm>
          <a:prstGeom prst="rect">
            <a:avLst/>
          </a:prstGeom>
        </p:spPr>
      </p:pic>
      <p:pic>
        <p:nvPicPr>
          <p:cNvPr id="28" name="Picture 27" descr="bottle of canola oil">
            <a:extLst>
              <a:ext uri="{FF2B5EF4-FFF2-40B4-BE49-F238E27FC236}">
                <a16:creationId xmlns:a16="http://schemas.microsoft.com/office/drawing/2014/main" id="{6D979ADE-D23C-343A-314B-7958B8F2DDCC}"/>
              </a:ext>
            </a:extLst>
          </p:cNvPr>
          <p:cNvPicPr>
            <a:picLocks noChangeAspect="1"/>
          </p:cNvPicPr>
          <p:nvPr/>
        </p:nvPicPr>
        <p:blipFill>
          <a:blip r:embed="rId11"/>
          <a:stretch>
            <a:fillRect/>
          </a:stretch>
        </p:blipFill>
        <p:spPr>
          <a:xfrm>
            <a:off x="5136905" y="4296189"/>
            <a:ext cx="1325528" cy="1630963"/>
          </a:xfrm>
          <a:prstGeom prst="rect">
            <a:avLst/>
          </a:prstGeom>
        </p:spPr>
      </p:pic>
      <p:pic>
        <p:nvPicPr>
          <p:cNvPr id="34" name="Picture 33" descr="bottle of vegetable oil">
            <a:extLst>
              <a:ext uri="{FF2B5EF4-FFF2-40B4-BE49-F238E27FC236}">
                <a16:creationId xmlns:a16="http://schemas.microsoft.com/office/drawing/2014/main" id="{46DA2078-23E0-4F64-78F5-59DDD904A654}"/>
              </a:ext>
            </a:extLst>
          </p:cNvPr>
          <p:cNvPicPr>
            <a:picLocks noChangeAspect="1"/>
          </p:cNvPicPr>
          <p:nvPr/>
        </p:nvPicPr>
        <p:blipFill>
          <a:blip r:embed="rId12"/>
          <a:stretch>
            <a:fillRect/>
          </a:stretch>
        </p:blipFill>
        <p:spPr>
          <a:xfrm>
            <a:off x="10524216" y="4102881"/>
            <a:ext cx="1562974" cy="1889462"/>
          </a:xfrm>
          <a:prstGeom prst="rect">
            <a:avLst/>
          </a:prstGeom>
        </p:spPr>
      </p:pic>
      <p:sp>
        <p:nvSpPr>
          <p:cNvPr id="2" name="Title 1">
            <a:extLst>
              <a:ext uri="{FF2B5EF4-FFF2-40B4-BE49-F238E27FC236}">
                <a16:creationId xmlns:a16="http://schemas.microsoft.com/office/drawing/2014/main" id="{E1AFD4C2-F3C9-A5CB-F945-A5168CB3CC46}"/>
              </a:ext>
            </a:extLst>
          </p:cNvPr>
          <p:cNvSpPr>
            <a:spLocks noGrp="1"/>
          </p:cNvSpPr>
          <p:nvPr>
            <p:ph type="title"/>
          </p:nvPr>
        </p:nvSpPr>
        <p:spPr/>
        <p:txBody>
          <a:bodyPr>
            <a:normAutofit/>
          </a:bodyPr>
          <a:lstStyle/>
          <a:p>
            <a:r>
              <a:rPr lang="en-US" sz="900" dirty="0">
                <a:solidFill>
                  <a:schemeClr val="bg1"/>
                </a:solidFill>
              </a:rPr>
              <a:t>images</a:t>
            </a:r>
          </a:p>
        </p:txBody>
      </p:sp>
    </p:spTree>
    <p:extLst>
      <p:ext uri="{BB962C8B-B14F-4D97-AF65-F5344CB8AC3E}">
        <p14:creationId xmlns:p14="http://schemas.microsoft.com/office/powerpoint/2010/main" val="2339561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oung boy using tablet smiling">
            <a:extLst>
              <a:ext uri="{FF2B5EF4-FFF2-40B4-BE49-F238E27FC236}">
                <a16:creationId xmlns:a16="http://schemas.microsoft.com/office/drawing/2014/main" id="{F6EC90E0-EE8E-97D1-8D81-9E6F65287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9171" y="787484"/>
            <a:ext cx="1764629" cy="4724227"/>
          </a:xfrm>
          <a:prstGeom prst="rect">
            <a:avLst/>
          </a:prstGeom>
        </p:spPr>
      </p:pic>
      <p:pic>
        <p:nvPicPr>
          <p:cNvPr id="5" name="Picture 4" descr="box of vanilla cake mix">
            <a:extLst>
              <a:ext uri="{FF2B5EF4-FFF2-40B4-BE49-F238E27FC236}">
                <a16:creationId xmlns:a16="http://schemas.microsoft.com/office/drawing/2014/main" id="{E4DCE9D3-C407-3BA5-2A3B-65B4C2DD6BBC}"/>
              </a:ext>
            </a:extLst>
          </p:cNvPr>
          <p:cNvPicPr>
            <a:picLocks noChangeAspect="1"/>
          </p:cNvPicPr>
          <p:nvPr/>
        </p:nvPicPr>
        <p:blipFill>
          <a:blip r:embed="rId3"/>
          <a:stretch>
            <a:fillRect/>
          </a:stretch>
        </p:blipFill>
        <p:spPr>
          <a:xfrm>
            <a:off x="3865659" y="1927955"/>
            <a:ext cx="2137977" cy="2600743"/>
          </a:xfrm>
          <a:prstGeom prst="rect">
            <a:avLst/>
          </a:prstGeom>
        </p:spPr>
      </p:pic>
      <p:pic>
        <p:nvPicPr>
          <p:cNvPr id="6" name="Picture 5" descr="Young boy using tablet smiling">
            <a:extLst>
              <a:ext uri="{FF2B5EF4-FFF2-40B4-BE49-F238E27FC236}">
                <a16:creationId xmlns:a16="http://schemas.microsoft.com/office/drawing/2014/main" id="{E42A9A98-770F-BF08-482A-E5355B1F76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6286" y="800304"/>
            <a:ext cx="1764629" cy="4724228"/>
          </a:xfrm>
          <a:prstGeom prst="rect">
            <a:avLst/>
          </a:prstGeom>
        </p:spPr>
      </p:pic>
      <p:pic>
        <p:nvPicPr>
          <p:cNvPr id="7" name="Picture 6" descr="box of chocolate cake mix">
            <a:extLst>
              <a:ext uri="{FF2B5EF4-FFF2-40B4-BE49-F238E27FC236}">
                <a16:creationId xmlns:a16="http://schemas.microsoft.com/office/drawing/2014/main" id="{896A8CC8-6F2E-BA2B-8D97-DAF054301B99}"/>
              </a:ext>
            </a:extLst>
          </p:cNvPr>
          <p:cNvPicPr>
            <a:picLocks noChangeAspect="1"/>
          </p:cNvPicPr>
          <p:nvPr/>
        </p:nvPicPr>
        <p:blipFill>
          <a:blip r:embed="rId4"/>
          <a:stretch>
            <a:fillRect/>
          </a:stretch>
        </p:blipFill>
        <p:spPr>
          <a:xfrm>
            <a:off x="8488960" y="2065141"/>
            <a:ext cx="2154323" cy="2463557"/>
          </a:xfrm>
          <a:prstGeom prst="rect">
            <a:avLst/>
          </a:prstGeom>
        </p:spPr>
      </p:pic>
      <p:sp>
        <p:nvSpPr>
          <p:cNvPr id="8" name="Title 7">
            <a:extLst>
              <a:ext uri="{FF2B5EF4-FFF2-40B4-BE49-F238E27FC236}">
                <a16:creationId xmlns:a16="http://schemas.microsoft.com/office/drawing/2014/main" id="{A53AA8B5-7EBA-C7D9-E8F8-513ACF61ED80}"/>
              </a:ext>
            </a:extLst>
          </p:cNvPr>
          <p:cNvSpPr>
            <a:spLocks noGrp="1"/>
          </p:cNvSpPr>
          <p:nvPr>
            <p:ph type="title" idx="4294967295"/>
          </p:nvPr>
        </p:nvSpPr>
        <p:spPr>
          <a:xfrm>
            <a:off x="443300" y="5421149"/>
            <a:ext cx="886781"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$8</a:t>
            </a:r>
          </a:p>
        </p:txBody>
      </p:sp>
    </p:spTree>
    <p:extLst>
      <p:ext uri="{BB962C8B-B14F-4D97-AF65-F5344CB8AC3E}">
        <p14:creationId xmlns:p14="http://schemas.microsoft.com/office/powerpoint/2010/main" val="1807727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Young boy celebrating">
            <a:extLst>
              <a:ext uri="{FF2B5EF4-FFF2-40B4-BE49-F238E27FC236}">
                <a16:creationId xmlns:a16="http://schemas.microsoft.com/office/drawing/2014/main" id="{35CEB0D1-50C3-C4C4-0A4E-F6C9D2A5B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1569" y="721214"/>
            <a:ext cx="2756877" cy="5415571"/>
          </a:xfrm>
          <a:prstGeom prst="rect">
            <a:avLst/>
          </a:prstGeom>
        </p:spPr>
      </p:pic>
      <p:pic>
        <p:nvPicPr>
          <p:cNvPr id="22" name="Picture 21" descr="carton of eggs with 2 eggs outside of it, labeled 1 dozen">
            <a:extLst>
              <a:ext uri="{FF2B5EF4-FFF2-40B4-BE49-F238E27FC236}">
                <a16:creationId xmlns:a16="http://schemas.microsoft.com/office/drawing/2014/main" id="{05438B78-1875-BF05-95A2-599FC8BFB24B}"/>
              </a:ext>
            </a:extLst>
          </p:cNvPr>
          <p:cNvPicPr>
            <a:picLocks noChangeAspect="1"/>
          </p:cNvPicPr>
          <p:nvPr/>
        </p:nvPicPr>
        <p:blipFill>
          <a:blip r:embed="rId3"/>
          <a:stretch>
            <a:fillRect/>
          </a:stretch>
        </p:blipFill>
        <p:spPr>
          <a:xfrm>
            <a:off x="3889030" y="2162823"/>
            <a:ext cx="2206970" cy="2744566"/>
          </a:xfrm>
          <a:prstGeom prst="rect">
            <a:avLst/>
          </a:prstGeom>
        </p:spPr>
      </p:pic>
      <p:pic>
        <p:nvPicPr>
          <p:cNvPr id="35" name="Picture 34" descr="Young girl using tablet smiling">
            <a:extLst>
              <a:ext uri="{FF2B5EF4-FFF2-40B4-BE49-F238E27FC236}">
                <a16:creationId xmlns:a16="http://schemas.microsoft.com/office/drawing/2014/main" id="{996279D9-033C-E897-102C-17B41655B8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6478" y="721214"/>
            <a:ext cx="1711093" cy="5430085"/>
          </a:xfrm>
          <a:prstGeom prst="rect">
            <a:avLst/>
          </a:prstGeom>
        </p:spPr>
      </p:pic>
      <p:pic>
        <p:nvPicPr>
          <p:cNvPr id="26" name="Picture 25" descr="carton of eggs with 2 eggs outside of it, labeled 1 dozen">
            <a:extLst>
              <a:ext uri="{FF2B5EF4-FFF2-40B4-BE49-F238E27FC236}">
                <a16:creationId xmlns:a16="http://schemas.microsoft.com/office/drawing/2014/main" id="{706EF275-3511-A71D-C3B2-640BC2B42E03}"/>
              </a:ext>
            </a:extLst>
          </p:cNvPr>
          <p:cNvPicPr>
            <a:picLocks noChangeAspect="1"/>
          </p:cNvPicPr>
          <p:nvPr/>
        </p:nvPicPr>
        <p:blipFill>
          <a:blip r:embed="rId5"/>
          <a:stretch>
            <a:fillRect/>
          </a:stretch>
        </p:blipFill>
        <p:spPr>
          <a:xfrm>
            <a:off x="9455299" y="2268929"/>
            <a:ext cx="2048902" cy="2532353"/>
          </a:xfrm>
          <a:prstGeom prst="rect">
            <a:avLst/>
          </a:prstGeom>
        </p:spPr>
      </p:pic>
      <p:sp>
        <p:nvSpPr>
          <p:cNvPr id="2" name="Title 1">
            <a:extLst>
              <a:ext uri="{FF2B5EF4-FFF2-40B4-BE49-F238E27FC236}">
                <a16:creationId xmlns:a16="http://schemas.microsoft.com/office/drawing/2014/main" id="{7D22AE68-4B7B-9677-491D-0B7A64E1B0CC}"/>
              </a:ext>
            </a:extLst>
          </p:cNvPr>
          <p:cNvSpPr>
            <a:spLocks noGrp="1"/>
          </p:cNvSpPr>
          <p:nvPr>
            <p:ph type="title" idx="4294967295"/>
          </p:nvPr>
        </p:nvSpPr>
        <p:spPr>
          <a:xfrm>
            <a:off x="443300" y="5421149"/>
            <a:ext cx="886781"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$5</a:t>
            </a:r>
          </a:p>
        </p:txBody>
      </p:sp>
    </p:spTree>
    <p:extLst>
      <p:ext uri="{BB962C8B-B14F-4D97-AF65-F5344CB8AC3E}">
        <p14:creationId xmlns:p14="http://schemas.microsoft.com/office/powerpoint/2010/main" val="1029781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descr="Young girl using tablet smiling">
            <a:extLst>
              <a:ext uri="{FF2B5EF4-FFF2-40B4-BE49-F238E27FC236}">
                <a16:creationId xmlns:a16="http://schemas.microsoft.com/office/drawing/2014/main" id="{EDF6D982-0A4B-DFA0-D4B6-E1E4AB04C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7768" y="1166213"/>
            <a:ext cx="1562973" cy="4960032"/>
          </a:xfrm>
          <a:prstGeom prst="rect">
            <a:avLst/>
          </a:prstGeom>
        </p:spPr>
      </p:pic>
      <p:pic>
        <p:nvPicPr>
          <p:cNvPr id="39" name="Picture 38" descr="Young boy celebrating">
            <a:extLst>
              <a:ext uri="{FF2B5EF4-FFF2-40B4-BE49-F238E27FC236}">
                <a16:creationId xmlns:a16="http://schemas.microsoft.com/office/drawing/2014/main" id="{C55490EC-0E01-A5FB-0ED8-4E9ECEA8CD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2920" y="1191987"/>
            <a:ext cx="2479827" cy="4871338"/>
          </a:xfrm>
          <a:prstGeom prst="rect">
            <a:avLst/>
          </a:prstGeom>
        </p:spPr>
      </p:pic>
      <p:pic>
        <p:nvPicPr>
          <p:cNvPr id="28" name="Picture 27" descr="bottle of canola oil">
            <a:extLst>
              <a:ext uri="{FF2B5EF4-FFF2-40B4-BE49-F238E27FC236}">
                <a16:creationId xmlns:a16="http://schemas.microsoft.com/office/drawing/2014/main" id="{6D979ADE-D23C-343A-314B-7958B8F2DDCC}"/>
              </a:ext>
            </a:extLst>
          </p:cNvPr>
          <p:cNvPicPr>
            <a:picLocks noChangeAspect="1"/>
          </p:cNvPicPr>
          <p:nvPr/>
        </p:nvPicPr>
        <p:blipFill>
          <a:blip r:embed="rId4"/>
          <a:stretch>
            <a:fillRect/>
          </a:stretch>
        </p:blipFill>
        <p:spPr>
          <a:xfrm>
            <a:off x="2861878" y="2413833"/>
            <a:ext cx="1837646" cy="2261086"/>
          </a:xfrm>
          <a:prstGeom prst="rect">
            <a:avLst/>
          </a:prstGeom>
        </p:spPr>
      </p:pic>
      <p:pic>
        <p:nvPicPr>
          <p:cNvPr id="34" name="Picture 33" descr="bottle of vegetable oil">
            <a:extLst>
              <a:ext uri="{FF2B5EF4-FFF2-40B4-BE49-F238E27FC236}">
                <a16:creationId xmlns:a16="http://schemas.microsoft.com/office/drawing/2014/main" id="{46DA2078-23E0-4F64-78F5-59DDD904A654}"/>
              </a:ext>
            </a:extLst>
          </p:cNvPr>
          <p:cNvPicPr>
            <a:picLocks noChangeAspect="1"/>
          </p:cNvPicPr>
          <p:nvPr/>
        </p:nvPicPr>
        <p:blipFill>
          <a:blip r:embed="rId5"/>
          <a:stretch>
            <a:fillRect/>
          </a:stretch>
        </p:blipFill>
        <p:spPr>
          <a:xfrm>
            <a:off x="9330122" y="2321067"/>
            <a:ext cx="1832977" cy="2215865"/>
          </a:xfrm>
          <a:prstGeom prst="rect">
            <a:avLst/>
          </a:prstGeom>
        </p:spPr>
      </p:pic>
      <p:sp>
        <p:nvSpPr>
          <p:cNvPr id="2" name="Title 1">
            <a:extLst>
              <a:ext uri="{FF2B5EF4-FFF2-40B4-BE49-F238E27FC236}">
                <a16:creationId xmlns:a16="http://schemas.microsoft.com/office/drawing/2014/main" id="{70CDC647-F65E-43BF-D2EE-E7E89584B57C}"/>
              </a:ext>
            </a:extLst>
          </p:cNvPr>
          <p:cNvSpPr>
            <a:spLocks noGrp="1"/>
          </p:cNvSpPr>
          <p:nvPr>
            <p:ph type="title" idx="4294967295"/>
          </p:nvPr>
        </p:nvSpPr>
        <p:spPr>
          <a:xfrm>
            <a:off x="443300" y="5421149"/>
            <a:ext cx="886781"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$4</a:t>
            </a:r>
          </a:p>
        </p:txBody>
      </p:sp>
    </p:spTree>
    <p:extLst>
      <p:ext uri="{BB962C8B-B14F-4D97-AF65-F5344CB8AC3E}">
        <p14:creationId xmlns:p14="http://schemas.microsoft.com/office/powerpoint/2010/main" val="4039813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Young girl using tablet smiling">
            <a:extLst>
              <a:ext uri="{FF2B5EF4-FFF2-40B4-BE49-F238E27FC236}">
                <a16:creationId xmlns:a16="http://schemas.microsoft.com/office/drawing/2014/main" id="{0F3D757B-1341-94AE-5468-65EB9A7D2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9588" y="604126"/>
            <a:ext cx="1663386" cy="5278688"/>
          </a:xfrm>
          <a:prstGeom prst="rect">
            <a:avLst/>
          </a:prstGeom>
        </p:spPr>
      </p:pic>
      <p:pic>
        <p:nvPicPr>
          <p:cNvPr id="32" name="Picture 31" descr="can of chocolate icing">
            <a:extLst>
              <a:ext uri="{FF2B5EF4-FFF2-40B4-BE49-F238E27FC236}">
                <a16:creationId xmlns:a16="http://schemas.microsoft.com/office/drawing/2014/main" id="{783C1F2C-1B3D-B1EB-E1A5-1EE9051E42BB}"/>
              </a:ext>
            </a:extLst>
          </p:cNvPr>
          <p:cNvPicPr>
            <a:picLocks noChangeAspect="1"/>
          </p:cNvPicPr>
          <p:nvPr/>
        </p:nvPicPr>
        <p:blipFill>
          <a:blip r:embed="rId3"/>
          <a:stretch>
            <a:fillRect/>
          </a:stretch>
        </p:blipFill>
        <p:spPr>
          <a:xfrm>
            <a:off x="3675313" y="2437423"/>
            <a:ext cx="2065708" cy="2503749"/>
          </a:xfrm>
          <a:prstGeom prst="rect">
            <a:avLst/>
          </a:prstGeom>
        </p:spPr>
      </p:pic>
      <p:pic>
        <p:nvPicPr>
          <p:cNvPr id="36" name="Picture 35" descr="Young boy celebrating">
            <a:extLst>
              <a:ext uri="{FF2B5EF4-FFF2-40B4-BE49-F238E27FC236}">
                <a16:creationId xmlns:a16="http://schemas.microsoft.com/office/drawing/2014/main" id="{7537186D-A92D-1248-934E-9DC57445D5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6255" y="522264"/>
            <a:ext cx="2675069" cy="5254868"/>
          </a:xfrm>
          <a:prstGeom prst="rect">
            <a:avLst/>
          </a:prstGeom>
        </p:spPr>
      </p:pic>
      <p:pic>
        <p:nvPicPr>
          <p:cNvPr id="30" name="Picture 29" descr="can of strawberry icing">
            <a:extLst>
              <a:ext uri="{FF2B5EF4-FFF2-40B4-BE49-F238E27FC236}">
                <a16:creationId xmlns:a16="http://schemas.microsoft.com/office/drawing/2014/main" id="{2A0ACCA5-A7A6-B26A-8B13-410555452319}"/>
              </a:ext>
            </a:extLst>
          </p:cNvPr>
          <p:cNvPicPr>
            <a:picLocks noChangeAspect="1"/>
          </p:cNvPicPr>
          <p:nvPr/>
        </p:nvPicPr>
        <p:blipFill>
          <a:blip r:embed="rId5"/>
          <a:stretch>
            <a:fillRect/>
          </a:stretch>
        </p:blipFill>
        <p:spPr>
          <a:xfrm>
            <a:off x="8941324" y="2500775"/>
            <a:ext cx="2095606" cy="2500336"/>
          </a:xfrm>
          <a:prstGeom prst="rect">
            <a:avLst/>
          </a:prstGeom>
        </p:spPr>
      </p:pic>
      <p:sp>
        <p:nvSpPr>
          <p:cNvPr id="2" name="Title 1">
            <a:extLst>
              <a:ext uri="{FF2B5EF4-FFF2-40B4-BE49-F238E27FC236}">
                <a16:creationId xmlns:a16="http://schemas.microsoft.com/office/drawing/2014/main" id="{E63CA87A-4B9E-3F9F-2D89-AF36752DAC12}"/>
              </a:ext>
            </a:extLst>
          </p:cNvPr>
          <p:cNvSpPr>
            <a:spLocks noGrp="1"/>
          </p:cNvSpPr>
          <p:nvPr>
            <p:ph type="title" idx="4294967295"/>
          </p:nvPr>
        </p:nvSpPr>
        <p:spPr>
          <a:xfrm>
            <a:off x="443300" y="5421149"/>
            <a:ext cx="886781" cy="92333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chemeClr val="tx1"/>
                </a:solidFill>
                <a:effectLst>
                  <a:outerShdw blurRad="38100" dist="19050" dir="2700000" algn="tl" rotWithShape="0">
                    <a:schemeClr val="dk1">
                      <a:alpha val="40000"/>
                    </a:schemeClr>
                  </a:outerShdw>
                </a:effectLst>
                <a:uLnTx/>
                <a:uFillTx/>
                <a:latin typeface="+mn-lt"/>
                <a:ea typeface="+mn-ea"/>
                <a:cs typeface="+mn-cs"/>
              </a:rPr>
              <a:t>$2</a:t>
            </a:r>
          </a:p>
        </p:txBody>
      </p:sp>
    </p:spTree>
    <p:extLst>
      <p:ext uri="{BB962C8B-B14F-4D97-AF65-F5344CB8AC3E}">
        <p14:creationId xmlns:p14="http://schemas.microsoft.com/office/powerpoint/2010/main" val="4029516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7FF75-F154-7A29-D71F-F26137379C0A}"/>
              </a:ext>
            </a:extLst>
          </p:cNvPr>
          <p:cNvSpPr>
            <a:spLocks noGrp="1"/>
          </p:cNvSpPr>
          <p:nvPr>
            <p:ph type="title"/>
          </p:nvPr>
        </p:nvSpPr>
        <p:spPr>
          <a:xfrm>
            <a:off x="1025353" y="2792802"/>
            <a:ext cx="10515600" cy="2045206"/>
          </a:xfrm>
        </p:spPr>
        <p:txBody>
          <a:bodyPr/>
          <a:lstStyle/>
          <a:p>
            <a:pPr algn="ctr"/>
            <a:r>
              <a:rPr lang="en-US" sz="4800" b="1" dirty="0"/>
              <a:t>How does having to keep a spending budget influence our buying decisions?</a:t>
            </a:r>
            <a:endParaRPr lang="en-US" sz="8000" b="1" dirty="0">
              <a:latin typeface="Abadi" panose="020B0604020104020204" pitchFamily="34" charset="0"/>
            </a:endParaRPr>
          </a:p>
        </p:txBody>
      </p:sp>
    </p:spTree>
    <p:extLst>
      <p:ext uri="{BB962C8B-B14F-4D97-AF65-F5344CB8AC3E}">
        <p14:creationId xmlns:p14="http://schemas.microsoft.com/office/powerpoint/2010/main" val="4083759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F0753A-1A2F-85FC-DD4C-B408B37BC36C}"/>
              </a:ext>
            </a:extLst>
          </p:cNvPr>
          <p:cNvSpPr>
            <a:spLocks noGrp="1"/>
          </p:cNvSpPr>
          <p:nvPr>
            <p:ph type="title"/>
          </p:nvPr>
        </p:nvSpPr>
        <p:spPr>
          <a:xfrm>
            <a:off x="836679" y="723898"/>
            <a:ext cx="6002110" cy="1495425"/>
          </a:xfrm>
        </p:spPr>
        <p:txBody>
          <a:bodyPr vert="horz" lIns="91440" tIns="45720" rIns="91440" bIns="45720" rtlCol="0" anchor="ctr">
            <a:normAutofit/>
          </a:bodyPr>
          <a:lstStyle/>
          <a:p>
            <a:pPr algn="l">
              <a:lnSpc>
                <a:spcPct val="90000"/>
              </a:lnSpc>
            </a:pPr>
            <a:r>
              <a:rPr lang="en-US" sz="4000" dirty="0">
                <a:hlinkClick r:id="rId2"/>
              </a:rPr>
              <a:t>Splat the Cat Takes the Cake</a:t>
            </a:r>
            <a:endParaRPr lang="en-US" sz="4000" dirty="0"/>
          </a:p>
        </p:txBody>
      </p:sp>
      <p:sp>
        <p:nvSpPr>
          <p:cNvPr id="11" name="TextBox 10">
            <a:extLst>
              <a:ext uri="{FF2B5EF4-FFF2-40B4-BE49-F238E27FC236}">
                <a16:creationId xmlns:a16="http://schemas.microsoft.com/office/drawing/2014/main" id="{C59D6868-5153-A44B-00A5-4E5A2F6F3507}"/>
              </a:ext>
            </a:extLst>
          </p:cNvPr>
          <p:cNvSpPr txBox="1"/>
          <p:nvPr/>
        </p:nvSpPr>
        <p:spPr>
          <a:xfrm>
            <a:off x="836680" y="2405067"/>
            <a:ext cx="6002110" cy="372903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900" b="1"/>
              <a:t>Objectives</a:t>
            </a:r>
            <a:r>
              <a:rPr lang="en-US" sz="1900"/>
              <a:t> </a:t>
            </a:r>
          </a:p>
          <a:p>
            <a:pPr indent="-228600">
              <a:lnSpc>
                <a:spcPct val="90000"/>
              </a:lnSpc>
              <a:spcAft>
                <a:spcPts val="600"/>
              </a:spcAft>
              <a:buFont typeface="Arial" panose="020B0604020202020204" pitchFamily="34" charset="0"/>
              <a:buChar char="•"/>
            </a:pPr>
            <a:r>
              <a:rPr lang="en-US" sz="1900"/>
              <a:t>Students will be able to </a:t>
            </a:r>
          </a:p>
          <a:p>
            <a:pPr indent="-228600">
              <a:lnSpc>
                <a:spcPct val="90000"/>
              </a:lnSpc>
              <a:spcAft>
                <a:spcPts val="600"/>
              </a:spcAft>
              <a:buFont typeface="Arial" panose="020B0604020202020204" pitchFamily="34" charset="0"/>
              <a:buChar char="•"/>
            </a:pPr>
            <a:r>
              <a:rPr lang="en-US" sz="1900"/>
              <a:t>• define choice, earn, income, market, opportunity cost, save, spending budget, and work; </a:t>
            </a:r>
          </a:p>
          <a:p>
            <a:pPr indent="-228600">
              <a:lnSpc>
                <a:spcPct val="90000"/>
              </a:lnSpc>
              <a:spcAft>
                <a:spcPts val="600"/>
              </a:spcAft>
              <a:buFont typeface="Arial" panose="020B0604020202020204" pitchFamily="34" charset="0"/>
              <a:buChar char="•"/>
            </a:pPr>
            <a:r>
              <a:rPr lang="en-US" sz="1900"/>
              <a:t>• explain how people earn income; </a:t>
            </a:r>
          </a:p>
          <a:p>
            <a:pPr indent="-228600">
              <a:lnSpc>
                <a:spcPct val="90000"/>
              </a:lnSpc>
              <a:spcAft>
                <a:spcPts val="600"/>
              </a:spcAft>
              <a:buFont typeface="Arial" panose="020B0604020202020204" pitchFamily="34" charset="0"/>
              <a:buChar char="•"/>
            </a:pPr>
            <a:r>
              <a:rPr lang="en-US" sz="1900"/>
              <a:t>• identify the difference between saving and spending; </a:t>
            </a:r>
          </a:p>
          <a:p>
            <a:pPr indent="-228600">
              <a:lnSpc>
                <a:spcPct val="90000"/>
              </a:lnSpc>
              <a:spcAft>
                <a:spcPts val="600"/>
              </a:spcAft>
              <a:buFont typeface="Arial" panose="020B0604020202020204" pitchFamily="34" charset="0"/>
              <a:buChar char="•"/>
            </a:pPr>
            <a:r>
              <a:rPr lang="en-US" sz="1900"/>
              <a:t>• track and calculate a spending budget; </a:t>
            </a:r>
          </a:p>
          <a:p>
            <a:pPr indent="-228600">
              <a:lnSpc>
                <a:spcPct val="90000"/>
              </a:lnSpc>
              <a:spcAft>
                <a:spcPts val="600"/>
              </a:spcAft>
              <a:buFont typeface="Arial" panose="020B0604020202020204" pitchFamily="34" charset="0"/>
              <a:buChar char="•"/>
            </a:pPr>
            <a:r>
              <a:rPr lang="en-US" sz="1900"/>
              <a:t>• explain the cause and effect of decisions we make; and </a:t>
            </a:r>
          </a:p>
          <a:p>
            <a:pPr indent="-228600">
              <a:lnSpc>
                <a:spcPct val="90000"/>
              </a:lnSpc>
              <a:spcAft>
                <a:spcPts val="600"/>
              </a:spcAft>
              <a:buFont typeface="Arial" panose="020B0604020202020204" pitchFamily="34" charset="0"/>
              <a:buChar char="•"/>
            </a:pPr>
            <a:r>
              <a:rPr lang="en-US" sz="1900"/>
              <a:t>• make inferences using information they read and their background knowledge</a:t>
            </a:r>
          </a:p>
        </p:txBody>
      </p:sp>
      <p:pic>
        <p:nvPicPr>
          <p:cNvPr id="5" name="Picture 4" descr="picture of the cover of Splat the Cat">
            <a:extLst>
              <a:ext uri="{FF2B5EF4-FFF2-40B4-BE49-F238E27FC236}">
                <a16:creationId xmlns:a16="http://schemas.microsoft.com/office/drawing/2014/main" id="{96D7A5B8-52F2-56D5-4F43-0E19CF003DED}"/>
              </a:ext>
            </a:extLst>
          </p:cNvPr>
          <p:cNvPicPr>
            <a:picLocks noChangeAspect="1"/>
          </p:cNvPicPr>
          <p:nvPr/>
        </p:nvPicPr>
        <p:blipFill>
          <a:blip r:embed="rId3"/>
          <a:srcRect t="3465" r="-3" b="-3"/>
          <a:stretch/>
        </p:blipFill>
        <p:spPr>
          <a:xfrm>
            <a:off x="7199440" y="10"/>
            <a:ext cx="4992560" cy="6857990"/>
          </a:xfrm>
          <a:prstGeom prst="rect">
            <a:avLst/>
          </a:prstGeom>
          <a:effectLst/>
        </p:spPr>
      </p:pic>
    </p:spTree>
    <p:extLst>
      <p:ext uri="{BB962C8B-B14F-4D97-AF65-F5344CB8AC3E}">
        <p14:creationId xmlns:p14="http://schemas.microsoft.com/office/powerpoint/2010/main" val="5627991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96C8BAF-68F3-4B78-B238-35DF5D8656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4F4CD6D0-5A87-4BA2-A13A-0E40511C3C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34774" y="699565"/>
            <a:ext cx="3553132" cy="5156200"/>
            <a:chOff x="7807230" y="2012810"/>
            <a:chExt cx="3251252" cy="3459865"/>
          </a:xfrm>
        </p:grpSpPr>
        <p:sp>
          <p:nvSpPr>
            <p:cNvPr id="17" name="Rectangle 16">
              <a:extLst>
                <a:ext uri="{FF2B5EF4-FFF2-40B4-BE49-F238E27FC236}">
                  <a16:creationId xmlns:a16="http://schemas.microsoft.com/office/drawing/2014/main" id="{5877EAC0-2063-444D-8EE9-72FED2E03B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55BF8-661A-4F4A-B4EC-923105C69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Picture 4" descr="screenshot of a printout to use with students">
            <a:extLst>
              <a:ext uri="{FF2B5EF4-FFF2-40B4-BE49-F238E27FC236}">
                <a16:creationId xmlns:a16="http://schemas.microsoft.com/office/drawing/2014/main" id="{EF7FF0AA-6A4E-3CCC-A91C-A41AA4FE3285}"/>
              </a:ext>
            </a:extLst>
          </p:cNvPr>
          <p:cNvPicPr>
            <a:picLocks noChangeAspect="1"/>
          </p:cNvPicPr>
          <p:nvPr/>
        </p:nvPicPr>
        <p:blipFill>
          <a:blip r:embed="rId2"/>
          <a:stretch>
            <a:fillRect/>
          </a:stretch>
        </p:blipFill>
        <p:spPr>
          <a:xfrm>
            <a:off x="706568" y="1332487"/>
            <a:ext cx="3209544" cy="3890356"/>
          </a:xfrm>
          <a:prstGeom prst="rect">
            <a:avLst/>
          </a:prstGeom>
        </p:spPr>
      </p:pic>
      <p:grpSp>
        <p:nvGrpSpPr>
          <p:cNvPr id="20" name="Group 19">
            <a:extLst>
              <a:ext uri="{FF2B5EF4-FFF2-40B4-BE49-F238E27FC236}">
                <a16:creationId xmlns:a16="http://schemas.microsoft.com/office/drawing/2014/main" id="{E9537076-EF48-4F72-9164-FD8260D550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19434" y="699565"/>
            <a:ext cx="3553132" cy="5156200"/>
            <a:chOff x="7807230" y="2012810"/>
            <a:chExt cx="3251252" cy="3459865"/>
          </a:xfrm>
        </p:grpSpPr>
        <p:sp>
          <p:nvSpPr>
            <p:cNvPr id="21" name="Rectangle 20">
              <a:extLst>
                <a:ext uri="{FF2B5EF4-FFF2-40B4-BE49-F238E27FC236}">
                  <a16:creationId xmlns:a16="http://schemas.microsoft.com/office/drawing/2014/main" id="{689673CB-C48B-4D05-B6E4-B88CD5BAA0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6C31A20-B341-476E-8C04-A26C87E149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7" name="Picture 6" descr="screenshot of a printout to use with students">
            <a:extLst>
              <a:ext uri="{FF2B5EF4-FFF2-40B4-BE49-F238E27FC236}">
                <a16:creationId xmlns:a16="http://schemas.microsoft.com/office/drawing/2014/main" id="{D3655BAA-E4AE-2642-251A-FDC1DAE7C979}"/>
              </a:ext>
            </a:extLst>
          </p:cNvPr>
          <p:cNvPicPr>
            <a:picLocks noChangeAspect="1"/>
          </p:cNvPicPr>
          <p:nvPr/>
        </p:nvPicPr>
        <p:blipFill>
          <a:blip r:embed="rId3"/>
          <a:stretch>
            <a:fillRect/>
          </a:stretch>
        </p:blipFill>
        <p:spPr>
          <a:xfrm>
            <a:off x="4487333" y="1533347"/>
            <a:ext cx="3209544" cy="3488635"/>
          </a:xfrm>
          <a:prstGeom prst="rect">
            <a:avLst/>
          </a:prstGeom>
        </p:spPr>
      </p:pic>
      <p:grpSp>
        <p:nvGrpSpPr>
          <p:cNvPr id="24" name="Group 23">
            <a:extLst>
              <a:ext uri="{FF2B5EF4-FFF2-40B4-BE49-F238E27FC236}">
                <a16:creationId xmlns:a16="http://schemas.microsoft.com/office/drawing/2014/main" id="{6EFC3492-86BD-4D75-B5B4-C2DBFE0BD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04093" y="699565"/>
            <a:ext cx="3553132" cy="5156200"/>
            <a:chOff x="7807230" y="2012810"/>
            <a:chExt cx="3251252" cy="3459865"/>
          </a:xfrm>
        </p:grpSpPr>
        <p:sp>
          <p:nvSpPr>
            <p:cNvPr id="25" name="Rectangle 24">
              <a:extLst>
                <a:ext uri="{FF2B5EF4-FFF2-40B4-BE49-F238E27FC236}">
                  <a16:creationId xmlns:a16="http://schemas.microsoft.com/office/drawing/2014/main" id="{F72E5074-2516-4705-BFF1-F508394A0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2259E4C-F24C-4180-AEC3-76255D535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9" name="Picture 8" descr="screenshot of a printout to use with students">
            <a:extLst>
              <a:ext uri="{FF2B5EF4-FFF2-40B4-BE49-F238E27FC236}">
                <a16:creationId xmlns:a16="http://schemas.microsoft.com/office/drawing/2014/main" id="{2CD19623-5D3C-5211-A5F7-3BA9EA53243A}"/>
              </a:ext>
            </a:extLst>
          </p:cNvPr>
          <p:cNvPicPr>
            <a:picLocks noChangeAspect="1"/>
          </p:cNvPicPr>
          <p:nvPr/>
        </p:nvPicPr>
        <p:blipFill>
          <a:blip r:embed="rId4"/>
          <a:stretch>
            <a:fillRect/>
          </a:stretch>
        </p:blipFill>
        <p:spPr>
          <a:xfrm>
            <a:off x="8275887" y="1542776"/>
            <a:ext cx="3209544" cy="3469777"/>
          </a:xfrm>
          <a:prstGeom prst="rect">
            <a:avLst/>
          </a:prstGeom>
        </p:spPr>
      </p:pic>
      <p:sp>
        <p:nvSpPr>
          <p:cNvPr id="2" name="Title 1">
            <a:extLst>
              <a:ext uri="{FF2B5EF4-FFF2-40B4-BE49-F238E27FC236}">
                <a16:creationId xmlns:a16="http://schemas.microsoft.com/office/drawing/2014/main" id="{1F56BB39-E8C3-A410-C867-7B0AFCA37094}"/>
              </a:ext>
            </a:extLst>
          </p:cNvPr>
          <p:cNvSpPr>
            <a:spLocks noGrp="1"/>
          </p:cNvSpPr>
          <p:nvPr>
            <p:ph type="title"/>
          </p:nvPr>
        </p:nvSpPr>
        <p:spPr/>
        <p:txBody>
          <a:bodyPr>
            <a:normAutofit/>
          </a:bodyPr>
          <a:lstStyle/>
          <a:p>
            <a:r>
              <a:rPr lang="en-US" sz="800" dirty="0">
                <a:solidFill>
                  <a:schemeClr val="bg1"/>
                </a:solidFill>
              </a:rPr>
              <a:t>handouts</a:t>
            </a:r>
          </a:p>
        </p:txBody>
      </p:sp>
    </p:spTree>
    <p:extLst>
      <p:ext uri="{BB962C8B-B14F-4D97-AF65-F5344CB8AC3E}">
        <p14:creationId xmlns:p14="http://schemas.microsoft.com/office/powerpoint/2010/main" val="3480592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of a handout to use with students">
            <a:extLst>
              <a:ext uri="{FF2B5EF4-FFF2-40B4-BE49-F238E27FC236}">
                <a16:creationId xmlns:a16="http://schemas.microsoft.com/office/drawing/2014/main" id="{034AA010-DC17-A8FB-5A25-647E5E13D8FD}"/>
              </a:ext>
            </a:extLst>
          </p:cNvPr>
          <p:cNvPicPr>
            <a:picLocks noChangeAspect="1"/>
          </p:cNvPicPr>
          <p:nvPr/>
        </p:nvPicPr>
        <p:blipFill>
          <a:blip r:embed="rId2"/>
          <a:stretch>
            <a:fillRect/>
          </a:stretch>
        </p:blipFill>
        <p:spPr>
          <a:xfrm>
            <a:off x="6641437" y="349098"/>
            <a:ext cx="5024089" cy="6159803"/>
          </a:xfrm>
          <a:prstGeom prst="rect">
            <a:avLst/>
          </a:prstGeom>
        </p:spPr>
      </p:pic>
      <p:sp>
        <p:nvSpPr>
          <p:cNvPr id="6" name="Title 5">
            <a:extLst>
              <a:ext uri="{FF2B5EF4-FFF2-40B4-BE49-F238E27FC236}">
                <a16:creationId xmlns:a16="http://schemas.microsoft.com/office/drawing/2014/main" id="{31B0066C-FD92-8092-4B44-61A32DF6638D}"/>
              </a:ext>
            </a:extLst>
          </p:cNvPr>
          <p:cNvSpPr txBox="1">
            <a:spLocks noGrp="1"/>
          </p:cNvSpPr>
          <p:nvPr>
            <p:ph type="title" idx="4294967295"/>
          </p:nvPr>
        </p:nvSpPr>
        <p:spPr>
          <a:xfrm>
            <a:off x="1108365" y="1136073"/>
            <a:ext cx="5694218" cy="50167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Do you have what you need right now to make a cake like Splat did?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Do you have money to buy a cake and decorate it?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mn-lt"/>
                <a:ea typeface="+mn-ea"/>
                <a:cs typeface="+mn-cs"/>
              </a:rPr>
              <a:t>How can we earn some income so that we can buy a cake and decorate with it? </a:t>
            </a:r>
          </a:p>
        </p:txBody>
      </p:sp>
    </p:spTree>
    <p:extLst>
      <p:ext uri="{BB962C8B-B14F-4D97-AF65-F5344CB8AC3E}">
        <p14:creationId xmlns:p14="http://schemas.microsoft.com/office/powerpoint/2010/main" val="3424448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2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creenshot of a handout to use with students">
            <a:extLst>
              <a:ext uri="{FF2B5EF4-FFF2-40B4-BE49-F238E27FC236}">
                <a16:creationId xmlns:a16="http://schemas.microsoft.com/office/drawing/2014/main" id="{81A9CAE2-2DCE-DA92-FDA9-4C1CD4590205}"/>
              </a:ext>
            </a:extLst>
          </p:cNvPr>
          <p:cNvPicPr>
            <a:picLocks noChangeAspect="1"/>
          </p:cNvPicPr>
          <p:nvPr/>
        </p:nvPicPr>
        <p:blipFill>
          <a:blip r:embed="rId2"/>
          <a:stretch>
            <a:fillRect/>
          </a:stretch>
        </p:blipFill>
        <p:spPr>
          <a:xfrm>
            <a:off x="6722682" y="643467"/>
            <a:ext cx="4526490" cy="5571066"/>
          </a:xfrm>
          <a:prstGeom prst="rect">
            <a:avLst/>
          </a:prstGeom>
        </p:spPr>
      </p:pic>
      <p:sp>
        <p:nvSpPr>
          <p:cNvPr id="16" name="Rectangle 15">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reenshot of a handout to use with students">
            <a:extLst>
              <a:ext uri="{FF2B5EF4-FFF2-40B4-BE49-F238E27FC236}">
                <a16:creationId xmlns:a16="http://schemas.microsoft.com/office/drawing/2014/main" id="{A973E890-8A91-F194-259A-B37299F7E9EB}"/>
              </a:ext>
            </a:extLst>
          </p:cNvPr>
          <p:cNvPicPr>
            <a:picLocks noChangeAspect="1"/>
          </p:cNvPicPr>
          <p:nvPr/>
        </p:nvPicPr>
        <p:blipFill>
          <a:blip r:embed="rId3"/>
          <a:stretch>
            <a:fillRect/>
          </a:stretch>
        </p:blipFill>
        <p:spPr>
          <a:xfrm>
            <a:off x="685165" y="643467"/>
            <a:ext cx="5041813" cy="5571066"/>
          </a:xfrm>
          <a:prstGeom prst="rect">
            <a:avLst/>
          </a:prstGeom>
        </p:spPr>
      </p:pic>
      <p:sp>
        <p:nvSpPr>
          <p:cNvPr id="2" name="Title 1">
            <a:extLst>
              <a:ext uri="{FF2B5EF4-FFF2-40B4-BE49-F238E27FC236}">
                <a16:creationId xmlns:a16="http://schemas.microsoft.com/office/drawing/2014/main" id="{DDD186D1-5FFA-4383-7421-90F4BE5C00F6}"/>
              </a:ext>
            </a:extLst>
          </p:cNvPr>
          <p:cNvSpPr>
            <a:spLocks noGrp="1"/>
          </p:cNvSpPr>
          <p:nvPr>
            <p:ph type="title"/>
          </p:nvPr>
        </p:nvSpPr>
        <p:spPr>
          <a:xfrm>
            <a:off x="8731" y="480060"/>
            <a:ext cx="10972800" cy="1143000"/>
          </a:xfrm>
        </p:spPr>
        <p:txBody>
          <a:bodyPr>
            <a:normAutofit/>
          </a:bodyPr>
          <a:lstStyle/>
          <a:p>
            <a:r>
              <a:rPr lang="en-US" sz="100" dirty="0">
                <a:solidFill>
                  <a:schemeClr val="bg1"/>
                </a:solidFill>
              </a:rPr>
              <a:t>Handouts 2</a:t>
            </a:r>
          </a:p>
        </p:txBody>
      </p:sp>
    </p:spTree>
    <p:extLst>
      <p:ext uri="{BB962C8B-B14F-4D97-AF65-F5344CB8AC3E}">
        <p14:creationId xmlns:p14="http://schemas.microsoft.com/office/powerpoint/2010/main" val="1329069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B2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creenshot of a handout to use with students">
            <a:extLst>
              <a:ext uri="{FF2B5EF4-FFF2-40B4-BE49-F238E27FC236}">
                <a16:creationId xmlns:a16="http://schemas.microsoft.com/office/drawing/2014/main" id="{83AFF356-5389-8DAE-3F5D-6D5361CBD3B8}"/>
              </a:ext>
            </a:extLst>
          </p:cNvPr>
          <p:cNvPicPr>
            <a:picLocks noChangeAspect="1"/>
          </p:cNvPicPr>
          <p:nvPr/>
        </p:nvPicPr>
        <p:blipFill>
          <a:blip r:embed="rId2"/>
          <a:stretch>
            <a:fillRect/>
          </a:stretch>
        </p:blipFill>
        <p:spPr>
          <a:xfrm>
            <a:off x="6841066" y="643467"/>
            <a:ext cx="4289721" cy="5571066"/>
          </a:xfrm>
          <a:prstGeom prst="rect">
            <a:avLst/>
          </a:prstGeom>
        </p:spPr>
      </p:pic>
      <p:sp>
        <p:nvSpPr>
          <p:cNvPr id="25" name="Rectangle 24">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reenshot of a handout to use with students">
            <a:extLst>
              <a:ext uri="{FF2B5EF4-FFF2-40B4-BE49-F238E27FC236}">
                <a16:creationId xmlns:a16="http://schemas.microsoft.com/office/drawing/2014/main" id="{A973E890-8A91-F194-259A-B37299F7E9EB}"/>
              </a:ext>
            </a:extLst>
          </p:cNvPr>
          <p:cNvPicPr>
            <a:picLocks noChangeAspect="1"/>
          </p:cNvPicPr>
          <p:nvPr/>
        </p:nvPicPr>
        <p:blipFill>
          <a:blip r:embed="rId3"/>
          <a:stretch>
            <a:fillRect/>
          </a:stretch>
        </p:blipFill>
        <p:spPr>
          <a:xfrm>
            <a:off x="685165" y="643467"/>
            <a:ext cx="5041813" cy="5571066"/>
          </a:xfrm>
          <a:prstGeom prst="rect">
            <a:avLst/>
          </a:prstGeom>
        </p:spPr>
      </p:pic>
      <p:sp>
        <p:nvSpPr>
          <p:cNvPr id="2" name="Title 1">
            <a:extLst>
              <a:ext uri="{FF2B5EF4-FFF2-40B4-BE49-F238E27FC236}">
                <a16:creationId xmlns:a16="http://schemas.microsoft.com/office/drawing/2014/main" id="{47C1E9A0-F152-8985-4238-319FDB0DC71E}"/>
              </a:ext>
            </a:extLst>
          </p:cNvPr>
          <p:cNvSpPr>
            <a:spLocks noGrp="1"/>
          </p:cNvSpPr>
          <p:nvPr>
            <p:ph type="title"/>
          </p:nvPr>
        </p:nvSpPr>
        <p:spPr>
          <a:xfrm>
            <a:off x="-455112" y="900939"/>
            <a:ext cx="10972800" cy="1143000"/>
          </a:xfrm>
        </p:spPr>
        <p:txBody>
          <a:bodyPr>
            <a:normAutofit/>
          </a:bodyPr>
          <a:lstStyle/>
          <a:p>
            <a:r>
              <a:rPr lang="en-US" sz="300" dirty="0">
                <a:solidFill>
                  <a:schemeClr val="bg1"/>
                </a:solidFill>
              </a:rPr>
              <a:t>Handouts 3</a:t>
            </a:r>
          </a:p>
        </p:txBody>
      </p:sp>
    </p:spTree>
    <p:extLst>
      <p:ext uri="{BB962C8B-B14F-4D97-AF65-F5344CB8AC3E}">
        <p14:creationId xmlns:p14="http://schemas.microsoft.com/office/powerpoint/2010/main" val="3665117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creenshot of a handout to use with students">
            <a:extLst>
              <a:ext uri="{FF2B5EF4-FFF2-40B4-BE49-F238E27FC236}">
                <a16:creationId xmlns:a16="http://schemas.microsoft.com/office/drawing/2014/main" id="{B78AA646-5D09-AA2D-18F0-C501AD632425}"/>
              </a:ext>
            </a:extLst>
          </p:cNvPr>
          <p:cNvPicPr>
            <a:picLocks noChangeAspect="1"/>
          </p:cNvPicPr>
          <p:nvPr/>
        </p:nvPicPr>
        <p:blipFill>
          <a:blip r:embed="rId2"/>
          <a:stretch>
            <a:fillRect/>
          </a:stretch>
        </p:blipFill>
        <p:spPr>
          <a:xfrm>
            <a:off x="6327648" y="643467"/>
            <a:ext cx="5069669" cy="5571066"/>
          </a:xfrm>
          <a:prstGeom prst="rect">
            <a:avLst/>
          </a:prstGeom>
        </p:spPr>
      </p:pic>
      <p:sp>
        <p:nvSpPr>
          <p:cNvPr id="47" name="Rectangle 46">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creenshot of a handout to use with students">
            <a:extLst>
              <a:ext uri="{FF2B5EF4-FFF2-40B4-BE49-F238E27FC236}">
                <a16:creationId xmlns:a16="http://schemas.microsoft.com/office/drawing/2014/main" id="{F0E3172E-F7C1-1FA9-E75B-E62EBF80D560}"/>
              </a:ext>
            </a:extLst>
          </p:cNvPr>
          <p:cNvPicPr>
            <a:picLocks noChangeAspect="1"/>
          </p:cNvPicPr>
          <p:nvPr/>
        </p:nvPicPr>
        <p:blipFill>
          <a:blip r:embed="rId3"/>
          <a:stretch>
            <a:fillRect/>
          </a:stretch>
        </p:blipFill>
        <p:spPr>
          <a:xfrm>
            <a:off x="836464" y="643467"/>
            <a:ext cx="4986103" cy="5571066"/>
          </a:xfrm>
          <a:prstGeom prst="rect">
            <a:avLst/>
          </a:prstGeom>
        </p:spPr>
      </p:pic>
      <p:sp>
        <p:nvSpPr>
          <p:cNvPr id="2" name="Title 1">
            <a:extLst>
              <a:ext uri="{FF2B5EF4-FFF2-40B4-BE49-F238E27FC236}">
                <a16:creationId xmlns:a16="http://schemas.microsoft.com/office/drawing/2014/main" id="{536F4CD0-2745-F920-B2E3-CB8126E9D078}"/>
              </a:ext>
            </a:extLst>
          </p:cNvPr>
          <p:cNvSpPr>
            <a:spLocks noGrp="1"/>
          </p:cNvSpPr>
          <p:nvPr>
            <p:ph type="title"/>
          </p:nvPr>
        </p:nvSpPr>
        <p:spPr/>
        <p:txBody>
          <a:bodyPr>
            <a:normAutofit/>
          </a:bodyPr>
          <a:lstStyle/>
          <a:p>
            <a:r>
              <a:rPr lang="en-US" sz="600" dirty="0">
                <a:solidFill>
                  <a:schemeClr val="bg1"/>
                </a:solidFill>
              </a:rPr>
              <a:t>Handouts 4</a:t>
            </a:r>
          </a:p>
        </p:txBody>
      </p:sp>
    </p:spTree>
    <p:extLst>
      <p:ext uri="{BB962C8B-B14F-4D97-AF65-F5344CB8AC3E}">
        <p14:creationId xmlns:p14="http://schemas.microsoft.com/office/powerpoint/2010/main" val="1599241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shot of the St. Louis Fed's website for teacher resources">
            <a:extLst>
              <a:ext uri="{FF2B5EF4-FFF2-40B4-BE49-F238E27FC236}">
                <a16:creationId xmlns:a16="http://schemas.microsoft.com/office/drawing/2014/main" id="{13FE6727-AD06-A310-6336-1800F0B92450}"/>
              </a:ext>
            </a:extLst>
          </p:cNvPr>
          <p:cNvPicPr>
            <a:picLocks noChangeAspect="1"/>
          </p:cNvPicPr>
          <p:nvPr/>
        </p:nvPicPr>
        <p:blipFill>
          <a:blip r:embed="rId2"/>
          <a:stretch>
            <a:fillRect/>
          </a:stretch>
        </p:blipFill>
        <p:spPr>
          <a:xfrm>
            <a:off x="725349" y="2209144"/>
            <a:ext cx="7504252" cy="4241800"/>
          </a:xfrm>
          <a:prstGeom prst="rect">
            <a:avLst/>
          </a:prstGeom>
        </p:spPr>
      </p:pic>
      <p:sp>
        <p:nvSpPr>
          <p:cNvPr id="2" name="Text Placeholder 1">
            <a:extLst>
              <a:ext uri="{FF2B5EF4-FFF2-40B4-BE49-F238E27FC236}">
                <a16:creationId xmlns:a16="http://schemas.microsoft.com/office/drawing/2014/main" id="{8FA38F2D-CF0B-BD23-28CA-02558840773C}"/>
              </a:ext>
            </a:extLst>
          </p:cNvPr>
          <p:cNvSpPr>
            <a:spLocks noGrp="1"/>
          </p:cNvSpPr>
          <p:nvPr>
            <p:ph type="title" idx="4294967295"/>
          </p:nvPr>
        </p:nvSpPr>
        <p:spPr>
          <a:xfrm>
            <a:off x="-1116184" y="1415803"/>
            <a:ext cx="10769600" cy="1219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200" normalizeH="0" baseline="0" noProof="0" dirty="0">
                <a:ln>
                  <a:noFill/>
                </a:ln>
                <a:solidFill>
                  <a:schemeClr val="accent1">
                    <a:lumMod val="50000"/>
                  </a:schemeClr>
                </a:solidFill>
                <a:effectLst/>
                <a:uLnTx/>
                <a:uFillTx/>
                <a:latin typeface="+mn-lt"/>
                <a:ea typeface="+mn-ea"/>
                <a:cs typeface="+mn-cs"/>
              </a:rPr>
              <a:t>Where can you find more? </a:t>
            </a:r>
          </a:p>
        </p:txBody>
      </p:sp>
      <p:sp>
        <p:nvSpPr>
          <p:cNvPr id="4" name="TextBox 3">
            <a:extLst>
              <a:ext uri="{FF2B5EF4-FFF2-40B4-BE49-F238E27FC236}">
                <a16:creationId xmlns:a16="http://schemas.microsoft.com/office/drawing/2014/main" id="{2303982D-9DAB-0347-C981-E913BCD3457C}"/>
              </a:ext>
            </a:extLst>
          </p:cNvPr>
          <p:cNvSpPr txBox="1"/>
          <p:nvPr/>
        </p:nvSpPr>
        <p:spPr>
          <a:xfrm>
            <a:off x="8547694" y="2748666"/>
            <a:ext cx="3556000" cy="461665"/>
          </a:xfrm>
          <a:prstGeom prst="rect">
            <a:avLst/>
          </a:prstGeom>
          <a:noFill/>
        </p:spPr>
        <p:txBody>
          <a:bodyPr wrap="square" rtlCol="0">
            <a:spAutoFit/>
          </a:bodyPr>
          <a:lstStyle/>
          <a:p>
            <a:r>
              <a:rPr lang="en-US" sz="2400"/>
              <a:t>Stlouisfed.org/education</a:t>
            </a:r>
          </a:p>
        </p:txBody>
      </p:sp>
      <p:pic>
        <p:nvPicPr>
          <p:cNvPr id="7" name="Picture 6" descr="QR code for their website">
            <a:extLst>
              <a:ext uri="{FF2B5EF4-FFF2-40B4-BE49-F238E27FC236}">
                <a16:creationId xmlns:a16="http://schemas.microsoft.com/office/drawing/2014/main" id="{32F728FE-5803-572B-C6D1-7F8995F392F1}"/>
              </a:ext>
            </a:extLst>
          </p:cNvPr>
          <p:cNvPicPr>
            <a:picLocks noChangeAspect="1"/>
          </p:cNvPicPr>
          <p:nvPr/>
        </p:nvPicPr>
        <p:blipFill>
          <a:blip r:embed="rId3"/>
          <a:stretch>
            <a:fillRect/>
          </a:stretch>
        </p:blipFill>
        <p:spPr>
          <a:xfrm>
            <a:off x="8725257" y="3278874"/>
            <a:ext cx="2967271" cy="2967271"/>
          </a:xfrm>
          <a:prstGeom prst="rect">
            <a:avLst/>
          </a:prstGeom>
        </p:spPr>
      </p:pic>
    </p:spTree>
    <p:extLst>
      <p:ext uri="{BB962C8B-B14F-4D97-AF65-F5344CB8AC3E}">
        <p14:creationId xmlns:p14="http://schemas.microsoft.com/office/powerpoint/2010/main" val="1810614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FA38F2D-CF0B-BD23-28CA-02558840773C}"/>
              </a:ext>
            </a:extLst>
          </p:cNvPr>
          <p:cNvSpPr>
            <a:spLocks noGrp="1"/>
          </p:cNvSpPr>
          <p:nvPr>
            <p:ph type="body" sz="quarter" idx="11"/>
          </p:nvPr>
        </p:nvSpPr>
        <p:spPr>
          <a:xfrm>
            <a:off x="3657600" y="2268807"/>
            <a:ext cx="10769600" cy="3048000"/>
          </a:xfrm>
        </p:spPr>
        <p:txBody>
          <a:bodyPr/>
          <a:lstStyle/>
          <a:p>
            <a:r>
              <a:rPr lang="en-US" dirty="0"/>
              <a:t>Thank you! </a:t>
            </a:r>
          </a:p>
          <a:p>
            <a:endParaRPr lang="en-US" dirty="0"/>
          </a:p>
        </p:txBody>
      </p:sp>
      <p:sp>
        <p:nvSpPr>
          <p:cNvPr id="3" name="Text Placeholder 2">
            <a:extLst>
              <a:ext uri="{FF2B5EF4-FFF2-40B4-BE49-F238E27FC236}">
                <a16:creationId xmlns:a16="http://schemas.microsoft.com/office/drawing/2014/main" id="{EB0D1542-F05D-14C9-F891-045F64F53969}"/>
              </a:ext>
            </a:extLst>
          </p:cNvPr>
          <p:cNvSpPr txBox="1">
            <a:spLocks/>
          </p:cNvSpPr>
          <p:nvPr/>
        </p:nvSpPr>
        <p:spPr>
          <a:xfrm>
            <a:off x="5334000" y="3445417"/>
            <a:ext cx="7416800" cy="1625599"/>
          </a:xfrm>
          <a:prstGeom prst="rect">
            <a:avLst/>
          </a:prstGeom>
        </p:spPr>
        <p:txBody>
          <a:bodyPr/>
          <a:lstStyle>
            <a:lvl1pPr marL="256032" indent="-256032" algn="l" rtl="0" eaLnBrk="1" fontAlgn="base" hangingPunct="1">
              <a:spcBef>
                <a:spcPts val="0"/>
              </a:spcBef>
              <a:spcAft>
                <a:spcPts val="1200"/>
              </a:spcAft>
              <a:buSzPct val="125000"/>
              <a:buFont typeface="Arial"/>
              <a:buChar char="•"/>
              <a:defRPr sz="2000">
                <a:solidFill>
                  <a:schemeClr val="tx1"/>
                </a:solidFill>
                <a:latin typeface="Arial"/>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Arial"/>
                <a:ea typeface="+mn-ea"/>
                <a:cs typeface="Arial"/>
              </a:defRPr>
            </a:lvl2pPr>
            <a:lvl3pPr marL="1143000" indent="-228600" algn="l" rtl="0" eaLnBrk="1" fontAlgn="base" hangingPunct="1">
              <a:spcBef>
                <a:spcPct val="20000"/>
              </a:spcBef>
              <a:spcAft>
                <a:spcPct val="0"/>
              </a:spcAft>
              <a:buClr>
                <a:srgbClr val="715A35"/>
              </a:buClr>
              <a:buFont typeface="Times"/>
              <a:buChar char="•"/>
              <a:defRPr sz="1600">
                <a:solidFill>
                  <a:schemeClr val="tx1"/>
                </a:solidFill>
                <a:latin typeface="Arial"/>
                <a:ea typeface="+mn-ea"/>
                <a:cs typeface="Arial"/>
              </a:defRPr>
            </a:lvl3pPr>
            <a:lvl4pPr marL="1600200" indent="-228600" algn="l" rtl="0" eaLnBrk="1" fontAlgn="base" hangingPunct="1">
              <a:spcBef>
                <a:spcPct val="20000"/>
              </a:spcBef>
              <a:spcAft>
                <a:spcPct val="0"/>
              </a:spcAft>
              <a:buFont typeface="Lucida Grande"/>
              <a:buChar char="−"/>
              <a:defRPr sz="1400">
                <a:solidFill>
                  <a:schemeClr val="tx1"/>
                </a:solidFill>
                <a:latin typeface="Arial"/>
                <a:ea typeface="+mn-ea"/>
                <a:cs typeface="Arial"/>
              </a:defRPr>
            </a:lvl4pPr>
            <a:lvl5pPr marL="2057400" indent="-228600" algn="l" rtl="0" eaLnBrk="1" fontAlgn="base" hangingPunct="1">
              <a:spcBef>
                <a:spcPct val="20000"/>
              </a:spcBef>
              <a:spcAft>
                <a:spcPct val="0"/>
              </a:spcAft>
              <a:defRPr sz="1400">
                <a:solidFill>
                  <a:schemeClr val="tx1"/>
                </a:solidFill>
                <a:latin typeface="Arial"/>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0" marR="0" lvl="0" indent="0" algn="ctr" defTabSz="1219170" rtl="0" eaLnBrk="1" fontAlgn="base" latinLnBrk="0" hangingPunct="1">
              <a:lnSpc>
                <a:spcPct val="100000"/>
              </a:lnSpc>
              <a:spcBef>
                <a:spcPts val="0"/>
              </a:spcBef>
              <a:spcAft>
                <a:spcPts val="0"/>
              </a:spcAft>
              <a:buClrTx/>
              <a:buSzPct val="125000"/>
              <a:buFont typeface="Arial"/>
              <a:buNone/>
              <a:tabLst/>
              <a:defRPr/>
            </a:pPr>
            <a:r>
              <a:rPr kumimoji="0" lang="en-US" sz="2667" b="0" i="0" u="none" strike="noStrike" kern="0" cap="none" spc="0" normalizeH="0" baseline="0" noProof="0" dirty="0">
                <a:ln>
                  <a:noFill/>
                </a:ln>
                <a:solidFill>
                  <a:prstClr val="black"/>
                </a:solidFill>
                <a:effectLst/>
                <a:uLnTx/>
                <a:uFillTx/>
                <a:latin typeface="Arial"/>
                <a:ea typeface="ＭＳ Ｐゴシック"/>
                <a:cs typeface="Arial"/>
              </a:rPr>
              <a:t>Amanda Geiger</a:t>
            </a:r>
          </a:p>
          <a:p>
            <a:pPr marL="0" marR="0" lvl="0" indent="0" algn="ctr" defTabSz="1219170" rtl="0" eaLnBrk="1" fontAlgn="base" latinLnBrk="0" hangingPunct="1">
              <a:lnSpc>
                <a:spcPct val="100000"/>
              </a:lnSpc>
              <a:spcBef>
                <a:spcPts val="0"/>
              </a:spcBef>
              <a:spcAft>
                <a:spcPts val="0"/>
              </a:spcAft>
              <a:buClrTx/>
              <a:buSzPct val="125000"/>
              <a:buFont typeface="Arial"/>
              <a:buNone/>
              <a:tabLst/>
              <a:defRPr/>
            </a:pPr>
            <a:r>
              <a:rPr kumimoji="0" lang="en-US" sz="2400" b="0" i="0" u="none" strike="noStrike" kern="0" cap="none" spc="0" normalizeH="0" baseline="0" noProof="0" dirty="0">
                <a:ln>
                  <a:noFill/>
                </a:ln>
                <a:solidFill>
                  <a:prstClr val="black"/>
                </a:solidFill>
                <a:effectLst/>
                <a:uLnTx/>
                <a:uFillTx/>
                <a:latin typeface="Arial"/>
                <a:ea typeface="ＭＳ Ｐゴシック"/>
                <a:cs typeface="Arial"/>
              </a:rPr>
              <a:t>Senior Economic Education Specialist</a:t>
            </a:r>
          </a:p>
          <a:p>
            <a:pPr marL="0" marR="0" lvl="0" indent="0" algn="ctr" defTabSz="1219170" rtl="0" eaLnBrk="1" fontAlgn="base" latinLnBrk="0" hangingPunct="1">
              <a:lnSpc>
                <a:spcPct val="100000"/>
              </a:lnSpc>
              <a:spcBef>
                <a:spcPts val="0"/>
              </a:spcBef>
              <a:spcAft>
                <a:spcPts val="0"/>
              </a:spcAft>
              <a:buClrTx/>
              <a:buSzPct val="125000"/>
              <a:buFont typeface="Arial"/>
              <a:buNone/>
              <a:tabLst/>
              <a:defRPr/>
            </a:pPr>
            <a:r>
              <a:rPr kumimoji="0" lang="en-US" sz="2400" b="0" i="0" u="none" strike="noStrike" kern="0" cap="none" spc="0" normalizeH="0" baseline="0" noProof="0" dirty="0">
                <a:ln>
                  <a:noFill/>
                </a:ln>
                <a:solidFill>
                  <a:prstClr val="black"/>
                </a:solidFill>
                <a:effectLst/>
                <a:uLnTx/>
                <a:uFillTx/>
                <a:latin typeface="Arial"/>
                <a:ea typeface="ＭＳ Ｐゴシック"/>
                <a:cs typeface="Arial"/>
              </a:rPr>
              <a:t>Amanda.Geiger@stls.frb.org</a:t>
            </a:r>
          </a:p>
        </p:txBody>
      </p:sp>
      <p:pic>
        <p:nvPicPr>
          <p:cNvPr id="4" name="Content Placeholder 4" descr="QR code for their website">
            <a:extLst>
              <a:ext uri="{FF2B5EF4-FFF2-40B4-BE49-F238E27FC236}">
                <a16:creationId xmlns:a16="http://schemas.microsoft.com/office/drawing/2014/main" id="{79EDAE77-2E28-D890-D341-FCCA49DC7F51}"/>
              </a:ext>
            </a:extLst>
          </p:cNvPr>
          <p:cNvPicPr>
            <a:picLocks noChangeAspect="1"/>
          </p:cNvPicPr>
          <p:nvPr/>
        </p:nvPicPr>
        <p:blipFill>
          <a:blip r:embed="rId2"/>
          <a:stretch>
            <a:fillRect/>
          </a:stretch>
        </p:blipFill>
        <p:spPr>
          <a:xfrm>
            <a:off x="1828800" y="1786983"/>
            <a:ext cx="3284032" cy="3284032"/>
          </a:xfrm>
          <a:prstGeom prst="rect">
            <a:avLst/>
          </a:prstGeom>
        </p:spPr>
      </p:pic>
      <p:sp>
        <p:nvSpPr>
          <p:cNvPr id="5" name="Title 2">
            <a:extLst>
              <a:ext uri="{FF2B5EF4-FFF2-40B4-BE49-F238E27FC236}">
                <a16:creationId xmlns:a16="http://schemas.microsoft.com/office/drawing/2014/main" id="{C759E341-A796-5C1D-851B-BC21016F63E4}"/>
              </a:ext>
            </a:extLst>
          </p:cNvPr>
          <p:cNvSpPr txBox="1">
            <a:spLocks noGrp="1"/>
          </p:cNvSpPr>
          <p:nvPr>
            <p:ph type="title" idx="4294967295"/>
          </p:nvPr>
        </p:nvSpPr>
        <p:spPr>
          <a:xfrm>
            <a:off x="-1913984" y="990600"/>
            <a:ext cx="1076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1" fontAlgn="base" hangingPunct="1">
              <a:lnSpc>
                <a:spcPct val="80000"/>
              </a:lnSpc>
              <a:spcBef>
                <a:spcPct val="0"/>
              </a:spcBef>
              <a:spcAft>
                <a:spcPct val="0"/>
              </a:spcAft>
              <a:defRPr sz="2800" b="1" kern="1200" spc="-90">
                <a:solidFill>
                  <a:srgbClr val="021C6E"/>
                </a:solidFill>
                <a:latin typeface="Arial"/>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a:lstStyle>
          <a:p>
            <a:pPr marL="0" marR="0" lvl="0" indent="0" algn="ctr" defTabSz="1219170" rtl="0" eaLnBrk="1" fontAlgn="base" latinLnBrk="0" hangingPunct="1">
              <a:lnSpc>
                <a:spcPct val="80000"/>
              </a:lnSpc>
              <a:spcBef>
                <a:spcPct val="0"/>
              </a:spcBef>
              <a:spcAft>
                <a:spcPct val="0"/>
              </a:spcAft>
              <a:buClrTx/>
              <a:buSzTx/>
              <a:buFontTx/>
              <a:buNone/>
              <a:tabLst/>
              <a:defRPr/>
            </a:pPr>
            <a:r>
              <a:rPr kumimoji="0" lang="en-US" sz="3733" b="1" i="0" u="none" strike="noStrike" kern="1200" cap="none" spc="-120" normalizeH="0" baseline="0" noProof="0" dirty="0">
                <a:ln>
                  <a:noFill/>
                </a:ln>
                <a:solidFill>
                  <a:srgbClr val="021C6E"/>
                </a:solidFill>
                <a:effectLst/>
                <a:uLnTx/>
                <a:uFillTx/>
                <a:latin typeface="Arial"/>
                <a:ea typeface="ＭＳ Ｐゴシック"/>
                <a:cs typeface="Arial"/>
              </a:rPr>
              <a:t>Sign up for our newsletters!</a:t>
            </a:r>
            <a:br>
              <a:rPr kumimoji="0" lang="en-US" sz="3733" b="1" i="0" u="none" strike="noStrike" kern="1200" cap="none" spc="-120" normalizeH="0" baseline="0" noProof="0" dirty="0">
                <a:ln>
                  <a:noFill/>
                </a:ln>
                <a:solidFill>
                  <a:srgbClr val="021C6E"/>
                </a:solidFill>
                <a:effectLst/>
                <a:uLnTx/>
                <a:uFillTx/>
                <a:latin typeface="Arial"/>
                <a:ea typeface="ＭＳ Ｐゴシック"/>
                <a:cs typeface="Arial"/>
              </a:rPr>
            </a:br>
            <a:endParaRPr kumimoji="0" lang="en-US" sz="3733" b="1" i="0" u="none" strike="noStrike" kern="1200" cap="none" spc="-120" normalizeH="0" baseline="0" noProof="0" dirty="0">
              <a:ln>
                <a:noFill/>
              </a:ln>
              <a:solidFill>
                <a:srgbClr val="021C6E"/>
              </a:solidFill>
              <a:effectLst/>
              <a:uLnTx/>
              <a:uFillTx/>
              <a:latin typeface="Arial"/>
              <a:ea typeface="ＭＳ Ｐゴシック"/>
              <a:cs typeface="Arial"/>
            </a:endParaRPr>
          </a:p>
        </p:txBody>
      </p:sp>
    </p:spTree>
    <p:extLst>
      <p:ext uri="{BB962C8B-B14F-4D97-AF65-F5344CB8AC3E}">
        <p14:creationId xmlns:p14="http://schemas.microsoft.com/office/powerpoint/2010/main" val="1933061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FedSTL">
  <a:themeElements>
    <a:clrScheme name="Custom 1">
      <a:dk1>
        <a:sysClr val="windowText" lastClr="000000"/>
      </a:dk1>
      <a:lt1>
        <a:sysClr val="window" lastClr="FFFFFF"/>
      </a:lt1>
      <a:dk2>
        <a:srgbClr val="1F497D"/>
      </a:dk2>
      <a:lt2>
        <a:srgbClr val="EEECE1"/>
      </a:lt2>
      <a:accent1>
        <a:srgbClr val="021C45"/>
      </a:accent1>
      <a:accent2>
        <a:srgbClr val="C07C1A"/>
      </a:accent2>
      <a:accent3>
        <a:srgbClr val="9BBB59"/>
      </a:accent3>
      <a:accent4>
        <a:srgbClr val="8064A2"/>
      </a:accent4>
      <a:accent5>
        <a:srgbClr val="4BACC6"/>
      </a:accent5>
      <a:accent6>
        <a:srgbClr val="F79646"/>
      </a:accent6>
      <a:hlink>
        <a:srgbClr val="0000FF"/>
      </a:hlink>
      <a:folHlink>
        <a:srgbClr val="800080"/>
      </a:folHlink>
    </a:clrScheme>
    <a:fontScheme name="1_FedSTL">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ln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2" id="{0094DF05-D1FF-8B45-A5C8-2C7108B1CB40}" vid="{1D9A319D-FC18-DD47-B0DF-6372C9C1D630}"/>
    </a:ext>
  </a:extLst>
</a:theme>
</file>

<file path=ppt/theme/theme5.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2024-10-31T18:55:11+00:00</Publication_x0020_Date>
    <Audience1 xmlns="3a62de7d-ba57-4f43-9dae-9623ba637be0"/>
    <_dlc_DocId xmlns="3a62de7d-ba57-4f43-9dae-9623ba637be0">KYED-536-2104</_dlc_DocId>
    <_dlc_DocIdUrl xmlns="3a62de7d-ba57-4f43-9dae-9623ba637be0">
      <Url>https://www.education.ky.gov/curriculum/standards/kyacadstand/_layouts/15/DocIdRedir.aspx?ID=KYED-536-2104</Url>
      <Description>KYED-536-2104</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BCE795C-F3A4-47A3-8EA3-D3014F033CA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9300C2E-96C7-4F32-8436-B50E53F454C7}"/>
</file>

<file path=customXml/itemProps3.xml><?xml version="1.0" encoding="utf-8"?>
<ds:datastoreItem xmlns:ds="http://schemas.openxmlformats.org/officeDocument/2006/customXml" ds:itemID="{84D12F0E-D1E8-4C32-8B6D-741281C02AB8}">
  <ds:schemaRefs>
    <ds:schemaRef ds:uri="http://schemas.microsoft.com/sharepoint/v3/contenttype/forms"/>
  </ds:schemaRefs>
</ds:datastoreItem>
</file>

<file path=customXml/itemProps4.xml><?xml version="1.0" encoding="utf-8"?>
<ds:datastoreItem xmlns:ds="http://schemas.openxmlformats.org/officeDocument/2006/customXml" ds:itemID="{BAFDB6C7-751D-44FF-9580-A37E0CED4CDC}"/>
</file>

<file path=docProps/app.xml><?xml version="1.0" encoding="utf-8"?>
<Properties xmlns="http://schemas.openxmlformats.org/officeDocument/2006/extended-properties" xmlns:vt="http://schemas.openxmlformats.org/officeDocument/2006/docPropsVTypes">
  <TotalTime>814</TotalTime>
  <Words>1664</Words>
  <Application>Microsoft Office PowerPoint</Application>
  <PresentationFormat>Widescreen</PresentationFormat>
  <Paragraphs>191</Paragraphs>
  <Slides>33</Slides>
  <Notes>14</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33</vt:i4>
      </vt:variant>
    </vt:vector>
  </HeadingPairs>
  <TitlesOfParts>
    <vt:vector size="50" baseType="lpstr">
      <vt:lpstr>Abadi</vt:lpstr>
      <vt:lpstr>Arial</vt:lpstr>
      <vt:lpstr>Calibri</vt:lpstr>
      <vt:lpstr>Franklin Gothic Book</vt:lpstr>
      <vt:lpstr>Franklin Gothic Medium</vt:lpstr>
      <vt:lpstr>Georgia</vt:lpstr>
      <vt:lpstr>Libre Franklin</vt:lpstr>
      <vt:lpstr>Libre Franklin Black</vt:lpstr>
      <vt:lpstr>Libre Franklin Medium</vt:lpstr>
      <vt:lpstr>Lucida Grande</vt:lpstr>
      <vt:lpstr>Noto Sans Symbols</vt:lpstr>
      <vt:lpstr>Times</vt:lpstr>
      <vt:lpstr>Office Theme</vt:lpstr>
      <vt:lpstr>2_Office Theme</vt:lpstr>
      <vt:lpstr>1_Office Theme</vt:lpstr>
      <vt:lpstr>1_FedSTL</vt:lpstr>
      <vt:lpstr>3_Office Theme</vt:lpstr>
      <vt:lpstr>What do the Kentucky Academic Standards (KAS) for Social Studies look like in practice?</vt:lpstr>
      <vt:lpstr>Webinar Goals</vt:lpstr>
      <vt:lpstr>What are Standards?</vt:lpstr>
      <vt:lpstr>What Does it Mean to Unpack a Standard?</vt:lpstr>
      <vt:lpstr>Tool to Unpack Standards</vt:lpstr>
      <vt:lpstr>Step 1: List the Standard</vt:lpstr>
      <vt:lpstr>Step 2: What Knowledge, Concepts, Vocabulary will they need to Master? (1)</vt:lpstr>
      <vt:lpstr>Step 2: What Knowledge, Concepts, Vocabulary will they need to Master? (2)</vt:lpstr>
      <vt:lpstr>Step 2: What Knowledge, Concepts, Vocabulary will they need to Master? (3)</vt:lpstr>
      <vt:lpstr>Step 2: What Knowledge, Concepts, Vocabulary will they need to Master? (4)</vt:lpstr>
      <vt:lpstr>Step 3: What Skills will they need to Master?</vt:lpstr>
      <vt:lpstr>Step 4: What Level of Proficiency do Students need to be in order to Reach this Standard? </vt:lpstr>
      <vt:lpstr>What do the KAS for Social Studies look like in practice?</vt:lpstr>
      <vt:lpstr>The views expressed in the presentation are ours and are not the views of the Federal Reserve Bank of St. Louis or the Federal Reserve System.</vt:lpstr>
      <vt:lpstr>Disclaimer</vt:lpstr>
      <vt:lpstr>Books</vt:lpstr>
      <vt:lpstr>2.E.MA.2 Explain the role of prices in an economic market.</vt:lpstr>
      <vt:lpstr>How does having to keep a spending budget influence our buying decisions?</vt:lpstr>
      <vt:lpstr>Work</vt:lpstr>
      <vt:lpstr>images</vt:lpstr>
      <vt:lpstr>$8</vt:lpstr>
      <vt:lpstr>$5</vt:lpstr>
      <vt:lpstr>$4</vt:lpstr>
      <vt:lpstr>$2</vt:lpstr>
      <vt:lpstr>How does having to keep a spending budget influence our buying decisions?</vt:lpstr>
      <vt:lpstr>Splat the Cat Takes the Cake</vt:lpstr>
      <vt:lpstr>handouts</vt:lpstr>
      <vt:lpstr>Do you have what you need right now to make a cake like Splat did?   Do you have money to buy a cake and decorate it?   How can we earn some income so that we can buy a cake and decorate with it? </vt:lpstr>
      <vt:lpstr>Handouts 2</vt:lpstr>
      <vt:lpstr>Handouts 3</vt:lpstr>
      <vt:lpstr>Handouts 4</vt:lpstr>
      <vt:lpstr>Where can you find more? </vt:lpstr>
      <vt:lpstr>Sign up for our newsletters! </vt:lpstr>
    </vt:vector>
  </TitlesOfParts>
  <Company>Federal Reserve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Caceres- Santamaria, Andrea J</dc:creator>
  <cp:lastModifiedBy>Placido, Tabor - Office of Teaching and Learning</cp:lastModifiedBy>
  <cp:revision>6</cp:revision>
  <dcterms:created xsi:type="dcterms:W3CDTF">2022-06-27T15:46:24Z</dcterms:created>
  <dcterms:modified xsi:type="dcterms:W3CDTF">2024-10-31T18:50:17Z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e6f09575-f9e7-40d1-92fc-374b4bdcca2d</vt:lpwstr>
  </property>
  <property fmtid="{D5CDD505-2E9C-101B-9397-08002B2CF9AE}" pid="3" name="MSIP_Label_65269c60-0483-4c57-9e8c-3779d6900235_Enabled">
    <vt:lpwstr>true</vt:lpwstr>
  </property>
  <property fmtid="{D5CDD505-2E9C-101B-9397-08002B2CF9AE}" pid="4" name="MSIP_Label_65269c60-0483-4c57-9e8c-3779d6900235_SetDate">
    <vt:lpwstr>2023-01-27T19:57:06Z</vt:lpwstr>
  </property>
  <property fmtid="{D5CDD505-2E9C-101B-9397-08002B2CF9AE}" pid="5" name="MSIP_Label_65269c60-0483-4c57-9e8c-3779d6900235_Method">
    <vt:lpwstr>Privileged</vt:lpwstr>
  </property>
  <property fmtid="{D5CDD505-2E9C-101B-9397-08002B2CF9AE}" pid="6" name="MSIP_Label_65269c60-0483-4c57-9e8c-3779d6900235_Name">
    <vt:lpwstr>65269c60-0483-4c57-9e8c-3779d6900235</vt:lpwstr>
  </property>
  <property fmtid="{D5CDD505-2E9C-101B-9397-08002B2CF9AE}" pid="7" name="MSIP_Label_65269c60-0483-4c57-9e8c-3779d6900235_SiteId">
    <vt:lpwstr>b397c653-5b19-463f-b9fc-af658ded9128</vt:lpwstr>
  </property>
  <property fmtid="{D5CDD505-2E9C-101B-9397-08002B2CF9AE}" pid="8" name="MSIP_Label_65269c60-0483-4c57-9e8c-3779d6900235_ActionId">
    <vt:lpwstr>5d38e221-0780-4008-8e19-c2576ae38637</vt:lpwstr>
  </property>
  <property fmtid="{D5CDD505-2E9C-101B-9397-08002B2CF9AE}" pid="9" name="MSIP_Label_65269c60-0483-4c57-9e8c-3779d6900235_ContentBits">
    <vt:lpwstr>0</vt:lpwstr>
  </property>
  <property fmtid="{D5CDD505-2E9C-101B-9397-08002B2CF9AE}" pid="10" name="MSIP_Label_eb544694-0027-44fa-bee4-2648c0363f9d_Enabled">
    <vt:lpwstr>true</vt:lpwstr>
  </property>
  <property fmtid="{D5CDD505-2E9C-101B-9397-08002B2CF9AE}" pid="11" name="MSIP_Label_eb544694-0027-44fa-bee4-2648c0363f9d_SetDate">
    <vt:lpwstr>2024-10-21T14:00:28Z</vt:lpwstr>
  </property>
  <property fmtid="{D5CDD505-2E9C-101B-9397-08002B2CF9AE}" pid="12" name="MSIP_Label_eb544694-0027-44fa-bee4-2648c0363f9d_Method">
    <vt:lpwstr>Standard</vt:lpwstr>
  </property>
  <property fmtid="{D5CDD505-2E9C-101B-9397-08002B2CF9AE}" pid="13" name="MSIP_Label_eb544694-0027-44fa-bee4-2648c0363f9d_Name">
    <vt:lpwstr>defa4170-0d19-0005-0004-bc88714345d2</vt:lpwstr>
  </property>
  <property fmtid="{D5CDD505-2E9C-101B-9397-08002B2CF9AE}" pid="14" name="MSIP_Label_eb544694-0027-44fa-bee4-2648c0363f9d_SiteId">
    <vt:lpwstr>9360c11f-90e6-4706-ad00-25fcdc9e2ed1</vt:lpwstr>
  </property>
  <property fmtid="{D5CDD505-2E9C-101B-9397-08002B2CF9AE}" pid="15" name="MSIP_Label_eb544694-0027-44fa-bee4-2648c0363f9d_ActionId">
    <vt:lpwstr>9cb2c7b8-899b-4293-9dda-db4227a8cea5</vt:lpwstr>
  </property>
  <property fmtid="{D5CDD505-2E9C-101B-9397-08002B2CF9AE}" pid="16" name="MSIP_Label_eb544694-0027-44fa-bee4-2648c0363f9d_ContentBits">
    <vt:lpwstr>0</vt:lpwstr>
  </property>
  <property fmtid="{D5CDD505-2E9C-101B-9397-08002B2CF9AE}" pid="17" name="ContentTypeId">
    <vt:lpwstr>0x0101001BEB557DBE01834EAB47A683706DCD5B001CB4B9AB93836842A61C86EAD5F20BA7</vt:lpwstr>
  </property>
  <property fmtid="{D5CDD505-2E9C-101B-9397-08002B2CF9AE}" pid="18" name="_dlc_DocIdItemGuid">
    <vt:lpwstr>aa514a03-ffb4-4493-8d32-5f9e3e71f1bd</vt:lpwstr>
  </property>
</Properties>
</file>