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311" r:id="rId6"/>
    <p:sldId id="288" r:id="rId7"/>
    <p:sldId id="289" r:id="rId8"/>
    <p:sldId id="290" r:id="rId9"/>
    <p:sldId id="291" r:id="rId10"/>
    <p:sldId id="299" r:id="rId11"/>
    <p:sldId id="296" r:id="rId12"/>
    <p:sldId id="294" r:id="rId13"/>
    <p:sldId id="293" r:id="rId14"/>
    <p:sldId id="298" r:id="rId15"/>
    <p:sldId id="297" r:id="rId16"/>
    <p:sldId id="301" r:id="rId17"/>
    <p:sldId id="303" r:id="rId18"/>
    <p:sldId id="302" r:id="rId19"/>
    <p:sldId id="26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945D09-5BFB-2DBC-5148-0B9923A8D547}" name="Greene, Jessica - Division of Academic Program Standards" initials="GS" userId="S::jessica.greene@education.ky.gov::09bbee52-874e-4b23-8137-bf69fed52aa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102649"/>
    <a:srgbClr val="007780"/>
    <a:srgbClr val="FE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8669EA-3897-4646-94D1-DF21FF0042E6}" v="28" dt="2025-09-25T15:08:17.9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54" autoAdjust="0"/>
    <p:restoredTop sz="94694"/>
  </p:normalViewPr>
  <p:slideViewPr>
    <p:cSldViewPr snapToGrid="0" snapToObjects="1">
      <p:cViewPr varScale="1">
        <p:scale>
          <a:sx n="101" d="100"/>
          <a:sy n="101" d="100"/>
        </p:scale>
        <p:origin x="11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openxmlformats.org/officeDocument/2006/relationships/customXml" Target="../customXml/item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71603-8EF6-4028-AF47-E00EC912BADE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30A9B-DF5F-49B9-A4D9-5033C79B2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12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et.pbslearningmedia.org/resource/a043a463-51eb-4698-ae55-43d9a6cc7a63/dancesense-elements-of-dance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education.ky.gov/curriculum/standards/kyacadstand/Documents/Force_in_Dance_Concept_Map.pdf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ky.gov/curriculum/standards/kyacadstand/Documents/Force_in_Dance_Concept_Map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j9LL0Fv_X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education.ky.gov/curriculum/standards/kyacadstand/Documents/Force_in_Dance_Comparison_Chart.pdf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3jgGd7ekD8?feature=shared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-910yDAGwo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education.ky.gov/curriculum/standards/kyacadstand/Documents/Force_in_Dance_Comparison_Chart.pdf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43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63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Student-friendly adaptation of the KAS for Visual and Performing Arts, page 19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22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Video - </a:t>
            </a:r>
            <a:r>
              <a:rPr lang="en-US" sz="1200" b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DanceSense</a:t>
            </a:r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: Elements of Dance</a:t>
            </a:r>
            <a:endParaRPr lang="en-US" sz="1200" b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Force in Dance: Concept Map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85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Force in Dance: Concept Map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26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Video - </a:t>
            </a:r>
            <a:r>
              <a:rPr lang="en-US" sz="1200" b="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This That and the Third</a:t>
            </a:r>
            <a:endParaRPr lang="en-US" sz="1200" b="0" i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Force in Dance: Comparison Chart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92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-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Guided Improvisation: Force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30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91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98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Video - </a:t>
            </a:r>
            <a:r>
              <a:rPr lang="en-US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Ounce of Faith</a:t>
            </a:r>
            <a:endParaRPr lang="en-US" sz="1200" i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Force in Dance: Comparison Chart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85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1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14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29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83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21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30A9B-DF5F-49B9-A4D9-5033C79B215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21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8569-7959-0241-9BB6-EB4CB1A4E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0264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0594C-E6C1-9547-AD0F-AB6967F2D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778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A7D72-74A1-FB4F-ACD2-40B8F2296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3B05B-48C7-544E-97E6-CC2AA1DB1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78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0090F-0F27-4242-854F-4BE100FF7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780"/>
                </a:solidFill>
              </a:defRPr>
            </a:lvl1pPr>
          </a:lstStyle>
          <a:p>
            <a:fld id="{01152AFA-7C55-604E-8665-049907417E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62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B55A3-9192-AA4B-A28B-F665D0BBD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CF848-C4FD-8E4B-B94D-2FC841DBA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30E4B-79F6-0A4D-9360-91B7A9F14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54B59-D8EC-434F-A166-20C80AE0A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79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2AF73-9A4E-D146-900B-0DCB6902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8D449-E993-6C44-BBED-F872FBC17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E4AF1-AF32-5744-9E56-22A24F35B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392A0-E4A1-8D48-AC5B-1687A954F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078266" cy="365125"/>
          </a:xfr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1426B-CAD7-A248-9D25-832FA2DA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01152AFA-7C55-604E-8665-049907417E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29AE-3E3D-8D40-9357-256A736A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97DC4-37E3-C541-8F1C-EC9F203D4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A85B-13CF-DC4C-9B51-8C0EC0757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8DDCC5-4054-D648-9589-53E6D120B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10285-C8F1-CC49-B417-CA5C71B9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0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C529-84D4-2947-8D87-A9FE98A46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BF79D-E057-CE44-9D97-934038F08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7DC18-B0E2-5D48-BC36-CA6CE0554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6779E1-2F41-084E-B78A-9475EADB33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E98414-52E5-4E4B-BD61-22E50040F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A177FD-8970-6E49-AE3A-3E9900415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B81514-1649-6142-AC73-F89804C2E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06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95664-CBD9-5B44-AF8D-232A4D4E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453A43-613C-1740-9F57-1DA02F78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737E07-BDE7-EE4F-A7D2-BCC968B7D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93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CEA650-939E-F048-B947-6D573735B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3B547-38B5-CE45-9D41-AB9885E10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98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47C7-D880-DF47-A5AB-551081E93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D60D4-B40E-F34D-80B5-1FB5C0192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91430"/>
            <a:ext cx="6172200" cy="39696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E9781-5FD6-404C-9615-4A709D301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DCDF3-E889-1748-B70C-A614B28DB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3D8E5-FB74-B545-B35C-110FA0DCF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040688" cy="365125"/>
          </a:xfr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A720A-FAFC-0B47-B836-6026134BE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02649"/>
                </a:solidFill>
              </a:defRPr>
            </a:lvl1pPr>
          </a:lstStyle>
          <a:p>
            <a:fld id="{01152AFA-7C55-604E-8665-049907417E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05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EA58-8F14-9847-A5CC-481304CAC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80811-8AD9-384B-AAE6-7D7355D834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E1C3A-9866-3A4D-B8F8-421BAC501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9B453-B7EA-F54F-99BE-092E9693B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AE837-F714-D749-8672-F5ACD89AB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1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D2CF2-02DF-EB40-9C30-F603922C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DE25A-01D2-3842-897E-9F6C70707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2C0B9-4A3D-004D-A3C2-A486C0B21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7C0FF-A49D-F241-8819-70F0A0CC2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2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5D8CEE-7FBA-F449-BE55-F05E99DED9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7D7E5-BBC6-C94E-AF43-17FD8D82E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1A1BF-C169-454D-9CB3-0B7C89D94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885B2-8894-8044-8FDE-175D50DC384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9A9C6-28A1-0644-81AA-16813709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8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FAA31E-A6D5-0042-9274-104B04F9A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896C5-06B0-3147-AB94-8C999EE89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C9E41-8ACF-5A41-9EAC-CFD88AAFBF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0F885B2-8894-8044-8FDE-175D50DC384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268BD-BE55-F341-B9D2-8E463FCF8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3564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3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78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026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026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026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026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j9LL0Fv_Xg?feature=oembed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feature=shared&amp;v=q3jgGd7ekD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-910yDAGwo?feature=oembed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189A-6FB4-E44C-B710-7D3A72EB7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0378" y="95462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Responding to the Arts: Dance </a:t>
            </a:r>
            <a:br>
              <a:rPr lang="en-US" dirty="0"/>
            </a:br>
            <a:r>
              <a:rPr lang="en-US" sz="4900" dirty="0"/>
              <a:t>Comparing Movement – Grade 7</a:t>
            </a:r>
            <a:br>
              <a:rPr lang="en-US" sz="4900" dirty="0"/>
            </a:br>
            <a:r>
              <a:rPr lang="en-US" sz="4900" dirty="0">
                <a:solidFill>
                  <a:srgbClr val="007780"/>
                </a:solidFill>
              </a:rPr>
              <a:t>Implementation PowerPoint</a:t>
            </a:r>
            <a:endParaRPr lang="en-US" sz="4900" i="1" dirty="0">
              <a:solidFill>
                <a:srgbClr val="00778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75756-7273-374D-877B-DD347CC3B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2083" y="348661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Division of Program Standards</a:t>
            </a:r>
          </a:p>
          <a:p>
            <a:r>
              <a:rPr lang="en-US" dirty="0"/>
              <a:t>Office of Teaching and Learning</a:t>
            </a:r>
          </a:p>
          <a:p>
            <a:r>
              <a:rPr lang="en-US" dirty="0"/>
              <a:t>Kentucky Department of Education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4CDC59-3E74-4E3C-9FD1-0EC2CFC9A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579298" y="3338415"/>
            <a:ext cx="8962845" cy="381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5AC8077-ED5C-C615-FEB7-42264527E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8413" y="5679292"/>
            <a:ext cx="728053" cy="72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370D-D36B-D692-E81C-43886AA86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896A9-36DB-D928-A9CD-B16A2B1C7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Setting the Stage (1):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8DB0D-A990-5741-B381-252AC230E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718712"/>
          </a:xfrm>
        </p:spPr>
        <p:txBody>
          <a:bodyPr>
            <a:normAutofit/>
          </a:bodyPr>
          <a:lstStyle/>
          <a:p>
            <a:r>
              <a:rPr lang="en-US" dirty="0"/>
              <a:t>Introduce the learning goal and success criteria to students: </a:t>
            </a:r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E8D8241-0F34-E611-29F3-206A34E92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918503"/>
              </p:ext>
            </p:extLst>
          </p:nvPr>
        </p:nvGraphicFramePr>
        <p:xfrm>
          <a:off x="2032000" y="2407245"/>
          <a:ext cx="8128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99121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 Goal: </a:t>
                      </a: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will use the elements of dance to compare 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different dances convey meaning.</a:t>
                      </a:r>
                    </a:p>
                    <a:p>
                      <a:pPr algn="ctr"/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Success Criteria:</a:t>
                      </a: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use force to compare the meaning of dances.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6473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7CEB1C1-FB40-76EE-E1D9-27321F780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7E282D-FBB4-4E1A-ED5E-12BC16F12CB2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997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95F6-B3A9-41E9-8D2B-DB077E930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9A10E-0433-AF75-B5E3-C93E88CAC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Setting the Stage (2):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5F801-6CED-58DB-E90D-212574925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Prior to this learning experience, students should have a foundation in the elements of dance: 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190479E-346E-0FFD-2AEC-A64EC3FC4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443029"/>
              </p:ext>
            </p:extLst>
          </p:nvPr>
        </p:nvGraphicFramePr>
        <p:xfrm>
          <a:off x="1563131" y="2818725"/>
          <a:ext cx="81280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99121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Elements of Dance: 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Movement of the body using space, time and force.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6473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C42CA18-742F-A10A-3378-C508BF5B7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91D176-713D-9D0B-A8A5-5BE23466B8B4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035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1C877-F9A7-741B-0599-924F5463F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7D7B-E6D6-B4C8-8458-991726C50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Setting the Stage (3):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E7E62-ED93-E359-D9E5-504A22DF1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Add the sub-elements of force to the concept map as you watch the video “</a:t>
            </a:r>
            <a:r>
              <a:rPr lang="en-US" dirty="0" err="1"/>
              <a:t>DanceSense</a:t>
            </a:r>
            <a:r>
              <a:rPr lang="en-US" dirty="0"/>
              <a:t>: Elements of Dance”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 descr="A diagram of a diagram">
            <a:extLst>
              <a:ext uri="{FF2B5EF4-FFF2-40B4-BE49-F238E27FC236}">
                <a16:creationId xmlns:a16="http://schemas.microsoft.com/office/drawing/2014/main" id="{0FE141A3-21D1-F78B-28D0-74B49A4A7F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9" y="2001618"/>
            <a:ext cx="4464675" cy="34499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DanceSense Elements of Dance" descr="Image of the Force: Concept Map">
            <a:hlinkClick r:id="" action="ppaction://media"/>
            <a:extLst>
              <a:ext uri="{FF2B5EF4-FFF2-40B4-BE49-F238E27FC236}">
                <a16:creationId xmlns:a16="http://schemas.microsoft.com/office/drawing/2014/main" id="{1C4A1474-C50F-E100-2B4D-C5F00D3EA7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04548" y="2001618"/>
            <a:ext cx="6137783" cy="34499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E5AD6A-6C9B-4A8C-BA70-97A58BB221C6}"/>
              </a:ext>
            </a:extLst>
          </p:cNvPr>
          <p:cNvSpPr txBox="1"/>
          <p:nvPr/>
        </p:nvSpPr>
        <p:spPr>
          <a:xfrm>
            <a:off x="5316323" y="5431077"/>
            <a:ext cx="6314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Begin at 10:45 and watch through the end credits.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434827-4291-E11C-46F6-BA76B2EFF750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D29689-54B7-3D6B-2DB7-89F818A5E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0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2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830D6-9EB6-6738-BD45-32FACF698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F8A91-550B-AB0C-10FF-A70D37C9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Setting the Stage (4):</a:t>
            </a:r>
          </a:p>
        </p:txBody>
      </p:sp>
      <p:pic>
        <p:nvPicPr>
          <p:cNvPr id="7" name="Picture 6" descr="Screen shot of the exemplar linked in the slide indicated.">
            <a:extLst>
              <a:ext uri="{FF2B5EF4-FFF2-40B4-BE49-F238E27FC236}">
                <a16:creationId xmlns:a16="http://schemas.microsoft.com/office/drawing/2014/main" id="{83B9BE1E-B5FE-6D79-8F5E-352979257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7607" y="1229867"/>
            <a:ext cx="5573970" cy="4306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03C87-C5FC-B0B9-FE5B-B65179DDD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5221" y="2480229"/>
            <a:ext cx="4218432" cy="1806099"/>
          </a:xfrm>
        </p:spPr>
        <p:txBody>
          <a:bodyPr>
            <a:normAutofit/>
          </a:bodyPr>
          <a:lstStyle/>
          <a:p>
            <a:r>
              <a:rPr lang="en-US" dirty="0"/>
              <a:t>After students have completed the concept map, review for accuracy. </a:t>
            </a:r>
          </a:p>
          <a:p>
            <a:pPr marL="0" indent="0">
              <a:buNone/>
            </a:pPr>
            <a:r>
              <a:rPr lang="en-US" dirty="0"/>
              <a:t>   An example is included.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F055DD-21C8-01BA-A97F-0266CDD4C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672C3F-DC63-309D-8110-DF86E403C54F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8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8328D-CFEB-A61C-A947-8EE48D99E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4924-75D1-521D-BA96-0063B3DAA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Movement and Meaning – Part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D13BB-CE6C-6E53-4492-903210140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878347"/>
          </a:xfrm>
        </p:spPr>
        <p:txBody>
          <a:bodyPr>
            <a:normAutofit/>
          </a:bodyPr>
          <a:lstStyle/>
          <a:p>
            <a:r>
              <a:rPr lang="en-US" dirty="0"/>
              <a:t>Watch </a:t>
            </a:r>
            <a:r>
              <a:rPr lang="en-US" i="1" dirty="0"/>
              <a:t>This, That and the Third </a:t>
            </a:r>
            <a:r>
              <a:rPr lang="en-US" dirty="0"/>
              <a:t>and complete the “Dance 1” side of the Force in Dance: Comparison Chart.</a:t>
            </a:r>
          </a:p>
        </p:txBody>
      </p:sp>
      <p:pic>
        <p:nvPicPr>
          <p:cNvPr id="8" name="Picture 7" descr="A chart with text and images">
            <a:extLst>
              <a:ext uri="{FF2B5EF4-FFF2-40B4-BE49-F238E27FC236}">
                <a16:creationId xmlns:a16="http://schemas.microsoft.com/office/drawing/2014/main" id="{C969E257-FD3B-E1D8-6251-CCF72DD9C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122418"/>
            <a:ext cx="4336782" cy="33511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nline Media 5" title="IN PERFORMANCE: Hubbard Street Dance Chicago in Rena Butler's THIS, THAT, AND THE THIRD">
            <a:hlinkClick r:id="" action="ppaction://media"/>
            <a:extLst>
              <a:ext uri="{FF2B5EF4-FFF2-40B4-BE49-F238E27FC236}">
                <a16:creationId xmlns:a16="http://schemas.microsoft.com/office/drawing/2014/main" id="{18118671-08D7-6165-96E6-3D0B810A260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58384" y="2088805"/>
            <a:ext cx="5995416" cy="33847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00C540-1695-16B1-501B-9185B33CDB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611626-601C-5A41-D7FE-A9C63CDF60D5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53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368A7-B344-96EE-0F53-D0A2D1579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D61A0A8-00D5-DE0C-E048-9DA321478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Movement and Meaning – Part 2 (1):</a:t>
            </a:r>
          </a:p>
        </p:txBody>
      </p:sp>
      <p:pic>
        <p:nvPicPr>
          <p:cNvPr id="1026" name="Picture 2" descr="Two women dancing in a large studio">
            <a:hlinkClick r:id="rId3"/>
            <a:extLst>
              <a:ext uri="{FF2B5EF4-FFF2-40B4-BE49-F238E27FC236}">
                <a16:creationId xmlns:a16="http://schemas.microsoft.com/office/drawing/2014/main" id="{22D9DDE3-21B8-BE29-9EE5-41D1AEFED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444" y="1431080"/>
            <a:ext cx="7089112" cy="39958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wo women dancing in a large studio">
            <a:extLst>
              <a:ext uri="{FF2B5EF4-FFF2-40B4-BE49-F238E27FC236}">
                <a16:creationId xmlns:a16="http://schemas.microsoft.com/office/drawing/2014/main" id="{010E4053-1653-18B7-3A89-1EFF0BF45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7200" y="-416877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D9197A-2F15-CC5A-FACF-871FD7379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B2BE97-0BA8-9079-48BC-279B06D4FCBC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9" name="Picture 5">
            <a:hlinkClick r:id="rId3"/>
            <a:extLst>
              <a:ext uri="{FF2B5EF4-FFF2-40B4-BE49-F238E27FC236}">
                <a16:creationId xmlns:a16="http://schemas.microsoft.com/office/drawing/2014/main" id="{652A5CFC-4DCA-FC89-AC2E-9363CDBC9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786" y="2096267"/>
            <a:ext cx="2161838" cy="216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162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E6177-B0BC-7E60-4042-6A112A805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77C24-4813-5E93-6F68-12268162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Movement and Meaning – Part 2 (2):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0A5458-3B3E-EBD6-366A-496E2388A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1076432" cy="892552"/>
          </a:xfrm>
        </p:spPr>
        <p:txBody>
          <a:bodyPr>
            <a:normAutofit/>
          </a:bodyPr>
          <a:lstStyle/>
          <a:p>
            <a:r>
              <a:rPr lang="en-US" dirty="0"/>
              <a:t>Direct students through the following guided movement improvisation: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716E776-F07C-E00D-5DDD-18B2DF2E5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60980"/>
              </p:ext>
            </p:extLst>
          </p:nvPr>
        </p:nvGraphicFramePr>
        <p:xfrm>
          <a:off x="2113135" y="1778991"/>
          <a:ext cx="7965729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5729">
                  <a:extLst>
                    <a:ext uri="{9D8B030D-6E8A-4147-A177-3AD203B41FA5}">
                      <a16:colId xmlns:a16="http://schemas.microsoft.com/office/drawing/2014/main" val="1243689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/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Guided Movement Improvisation 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 freely around the space until you hear “heavy” announced.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with movement that has a heavy quality until the next sub-element is announced.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may then hear, “light” announced. 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with movement that has a light quality.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to adjust your movement as each sub-element is announced.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77299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F4742E8-D95C-6FB8-7E22-FC56A772C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A9BD83-0474-AE79-FF37-6BA407549D10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957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634C3-C938-F3DD-13AE-ED468A8A4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8C92885-7869-6F7B-A206-10BC9836C6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0"/>
            <a:ext cx="1135380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780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dirty="0"/>
              <a:t>Movement and Meaning – Part 2 (3):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78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3686B-BAC9-E6A9-D772-30B3FC028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Allow students to share about their movement experience using the following question: </a:t>
            </a:r>
          </a:p>
          <a:p>
            <a:endParaRPr lang="en-US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A8C8C55-B264-6745-87C9-92C2F9002C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628305"/>
              </p:ext>
            </p:extLst>
          </p:nvPr>
        </p:nvGraphicFramePr>
        <p:xfrm>
          <a:off x="2266144" y="2578560"/>
          <a:ext cx="6721973" cy="1774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1973">
                  <a:extLst>
                    <a:ext uri="{9D8B030D-6E8A-4147-A177-3AD203B41FA5}">
                      <a16:colId xmlns:a16="http://schemas.microsoft.com/office/drawing/2014/main" val="891434411"/>
                    </a:ext>
                  </a:extLst>
                </a:gridCol>
              </a:tblGrid>
              <a:tr h="1774609">
                <a:tc>
                  <a:txBody>
                    <a:bodyPr/>
                    <a:lstStyle/>
                    <a:p>
                      <a:pPr algn="ctr"/>
                      <a:b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does manipulating the sub-elements of force</a:t>
                      </a:r>
                      <a:b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convey meaning in </a:t>
                      </a:r>
                      <a:r>
                        <a:rPr lang="en-US" sz="24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This, That and the Third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45416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2267F05-6044-6E15-3DC2-F82CC93D6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5FB4DA-28D1-952C-8303-0E90D871E580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283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E86B0-F041-E29C-E2EA-8A47233E2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BA21-472A-50DE-614B-114A2FA3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Movement and Meaning – Part 2 (4):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C3F0B-BB62-FD18-F634-A319B414F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878347"/>
          </a:xfrm>
        </p:spPr>
        <p:txBody>
          <a:bodyPr>
            <a:normAutofit/>
          </a:bodyPr>
          <a:lstStyle/>
          <a:p>
            <a:r>
              <a:rPr lang="en-US" dirty="0"/>
              <a:t>Watch </a:t>
            </a:r>
            <a:r>
              <a:rPr lang="en-US" i="1" dirty="0"/>
              <a:t>Ounce of Faith </a:t>
            </a:r>
            <a:r>
              <a:rPr lang="en-US" dirty="0"/>
              <a:t>and complete the “Dance 2” side of the Force in Dance: Comparison Chart.</a:t>
            </a:r>
          </a:p>
        </p:txBody>
      </p:sp>
      <p:pic>
        <p:nvPicPr>
          <p:cNvPr id="8" name="Picture 7" descr="Image of the Force in Dance: Comparison Chart - Exemplar">
            <a:extLst>
              <a:ext uri="{FF2B5EF4-FFF2-40B4-BE49-F238E27FC236}">
                <a16:creationId xmlns:a16="http://schemas.microsoft.com/office/drawing/2014/main" id="{8B8E096A-F5F6-436F-7FE2-D4DFD4AAC8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38200" y="2122418"/>
            <a:ext cx="4336781" cy="33511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Online Media 6" title="Alvin Ailey American Dance Theater- Ounce of Faith">
            <a:hlinkClick r:id="" action="ppaction://media"/>
            <a:extLst>
              <a:ext uri="{FF2B5EF4-FFF2-40B4-BE49-F238E27FC236}">
                <a16:creationId xmlns:a16="http://schemas.microsoft.com/office/drawing/2014/main" id="{35BE0375-198B-B715-6BF6-1E088887555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62321" y="2122418"/>
            <a:ext cx="5935878" cy="33511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9E74CF-A432-2370-799F-3412B4E0E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66EE45-FB3A-9F31-95F6-842B484CBB20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3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D315-0890-38F0-95CA-126A68467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DFF81-B354-42C0-5A63-375D65083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Movement and Meaning – Part 2 (5):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3C9C5F-2CDE-FE31-DC12-CDCF88C13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1076432" cy="892552"/>
          </a:xfrm>
        </p:spPr>
        <p:txBody>
          <a:bodyPr>
            <a:normAutofit/>
          </a:bodyPr>
          <a:lstStyle/>
          <a:p>
            <a:r>
              <a:rPr lang="en-US" dirty="0"/>
              <a:t>Direct students through the following guided movement improvisation: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95F783F-0E1B-95DF-C792-9872C513B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669938"/>
              </p:ext>
            </p:extLst>
          </p:nvPr>
        </p:nvGraphicFramePr>
        <p:xfrm>
          <a:off x="2113135" y="1791356"/>
          <a:ext cx="7965729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5729">
                  <a:extLst>
                    <a:ext uri="{9D8B030D-6E8A-4147-A177-3AD203B41FA5}">
                      <a16:colId xmlns:a16="http://schemas.microsoft.com/office/drawing/2014/main" val="1243689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/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Guided Movement Improvisation </a:t>
                      </a:r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Move freely around the space until you hear “heavy” announced.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with movement that has a heavy quality until the next sub-element is announced.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may then hear, “light” announced. 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 with movement that has a light quality.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to adjust your movement as each sub-element is announced.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772990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68063618-7F7A-C1CF-8982-4FB8703BE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F36719-4F7D-C608-37AC-BCCE804FA741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390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492DA-E1FE-ABA0-5806-DD2258EAD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F17CAC0-86A5-29E1-4609-B5DC437EDD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0"/>
            <a:ext cx="1135380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780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dirty="0"/>
              <a:t>Movement and Meaning – Part 2 (6):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78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43274-351B-C9E1-CA21-ADB02E6F9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Allow students to share about their movement experience using the following question: </a:t>
            </a:r>
          </a:p>
          <a:p>
            <a:endParaRPr lang="en-US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31156D0-7C70-6F5E-40B2-02490F890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116637"/>
              </p:ext>
            </p:extLst>
          </p:nvPr>
        </p:nvGraphicFramePr>
        <p:xfrm>
          <a:off x="1863950" y="2818725"/>
          <a:ext cx="8464099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64099">
                  <a:extLst>
                    <a:ext uri="{9D8B030D-6E8A-4147-A177-3AD203B41FA5}">
                      <a16:colId xmlns:a16="http://schemas.microsoft.com/office/drawing/2014/main" val="891434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does manipulating the sub-elements of force convey meaning in </a:t>
                      </a:r>
                      <a:r>
                        <a:rPr lang="en-US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Ounce of Faith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b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dirty="0"/>
                    </a:p>
                  </a:txBody>
                  <a:tcP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45416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245CDA4-F4CC-AB1C-3F86-CB5E6B075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95A9CC-9240-9FBF-700B-2C4E47088838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98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05825-B3A0-3D5B-B3CF-9C85B8A62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83A34-BAE4-1DDA-1799-27A7A9182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Comparison: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D80AC-D2A5-625C-34E5-0E675CD01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347" y="1651560"/>
            <a:ext cx="4282440" cy="3352872"/>
          </a:xfrm>
        </p:spPr>
        <p:txBody>
          <a:bodyPr>
            <a:normAutofit/>
          </a:bodyPr>
          <a:lstStyle/>
          <a:p>
            <a:r>
              <a:rPr lang="en-US" dirty="0"/>
              <a:t>Allow students to work with partners to complete the comparison portion on the chart for:</a:t>
            </a:r>
            <a:br>
              <a:rPr lang="en-US" dirty="0"/>
            </a:br>
            <a:r>
              <a:rPr lang="en-US" dirty="0"/>
              <a:t>This, That and the Third and Ounce of Faith: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0DE825-666A-F011-265A-EC7E77F2E254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9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blue lined paper with text">
            <a:extLst>
              <a:ext uri="{FF2B5EF4-FFF2-40B4-BE49-F238E27FC236}">
                <a16:creationId xmlns:a16="http://schemas.microsoft.com/office/drawing/2014/main" id="{0FFC33EE-509A-1C55-DBE0-92F7AABBA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344" y="1032434"/>
            <a:ext cx="5941456" cy="4591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638FF0-9846-16B0-75F2-48E188AC7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45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E5C02-B59F-2120-9933-854F938D3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8090B-55DE-EDB0-71FF-BF681783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Student Reflection (1):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DD26F-A9E6-5A52-A6E5-693E28318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Remind students of the learning goal and success criteria for this learning experience: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B5650E7-EC29-CB67-48A2-9CA5383E9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636190"/>
              </p:ext>
            </p:extLst>
          </p:nvPr>
        </p:nvGraphicFramePr>
        <p:xfrm>
          <a:off x="2032000" y="2286000"/>
          <a:ext cx="8128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99121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 Goal: </a:t>
                      </a: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will use the elements of dance to compare how 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 dances convey meaning.</a:t>
                      </a:r>
                    </a:p>
                    <a:p>
                      <a:pPr algn="ctr"/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Success Criteria:</a:t>
                      </a: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can use force to compare the meaning of dances.</a:t>
                      </a:r>
                    </a:p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36473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D23988B-1C31-3CB6-4B01-AAE40BF35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0E02DE-9613-CF78-D1B9-FD468AED16FB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10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09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F9098-1B41-ED75-8931-7A10EBA40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69DBF-30E4-00EA-22F1-BFE07197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1353801" cy="1325563"/>
          </a:xfrm>
        </p:spPr>
        <p:txBody>
          <a:bodyPr/>
          <a:lstStyle/>
          <a:p>
            <a:r>
              <a:rPr lang="en-US" dirty="0"/>
              <a:t>Student Reflection (2):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723C6-AADD-9281-9172-FE4F998BE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25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Now, invite students to reflect on the following questions:</a:t>
            </a:r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6A0CA34-D248-175A-F51B-818E1A952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194589"/>
              </p:ext>
            </p:extLst>
          </p:nvPr>
        </p:nvGraphicFramePr>
        <p:xfrm>
          <a:off x="2100886" y="1776138"/>
          <a:ext cx="799022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0228">
                  <a:extLst>
                    <a:ext uri="{9D8B030D-6E8A-4147-A177-3AD203B41FA5}">
                      <a16:colId xmlns:a16="http://schemas.microsoft.com/office/drawing/2014/main" val="3389700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b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 Reflection Questions: </a:t>
                      </a:r>
                    </a:p>
                    <a:p>
                      <a:pPr algn="ctr"/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342900" lvl="0" indent="-342900" algn="l">
                        <a:buFont typeface="+mj-lt"/>
                        <a:buAutoNum type="arabicPeriod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was the most exciting part of this learning experience?</a:t>
                      </a:r>
                    </a:p>
                    <a:p>
                      <a:pPr marL="342900" lvl="0" indent="-342900" algn="l">
                        <a:buFont typeface="+mj-lt"/>
                        <a:buAutoNum type="arabicPeriod"/>
                      </a:pP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l">
                        <a:buFont typeface="+mj-lt"/>
                        <a:buAutoNum type="arabicPeriod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dance did you connect to most? Why?</a:t>
                      </a:r>
                    </a:p>
                    <a:p>
                      <a:pPr marL="342900" lvl="0" indent="-342900" algn="l">
                        <a:buFont typeface="+mj-lt"/>
                        <a:buAutoNum type="arabicPeriod"/>
                      </a:pP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l">
                        <a:buFont typeface="+mj-lt"/>
                        <a:buAutoNum type="arabicPeriod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did participating in movement impact your understanding of the sub-elements?</a:t>
                      </a:r>
                    </a:p>
                    <a:p>
                      <a:pPr marL="342900" lvl="0" indent="-342900" algn="l">
                        <a:buFont typeface="+mj-lt"/>
                        <a:buAutoNum type="arabicPeriod"/>
                      </a:pPr>
                      <a:endParaRPr lang="en-US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l">
                        <a:buFont typeface="+mj-lt"/>
                        <a:buAutoNum type="arabicPeriod"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Rate your comfort level with movement improvisation on a scale of 1 – 10 </a:t>
                      </a:r>
                      <a:b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 being uncomfortable and 10 being most comfortable).</a:t>
                      </a:r>
                    </a:p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0344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338684C-C578-4618-3B13-430A0CC0A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3025"/>
            <a:ext cx="878347" cy="8783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DE2C5C-D0C1-A70E-57B3-6E0B367E5583}"/>
              </a:ext>
            </a:extLst>
          </p:cNvPr>
          <p:cNvSpPr txBox="1"/>
          <p:nvPr/>
        </p:nvSpPr>
        <p:spPr>
          <a:xfrm>
            <a:off x="875299" y="5902169"/>
            <a:ext cx="4751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Responding to the Arts: Dance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Comparing Movement – DA:Re8.1.7</a:t>
            </a:r>
          </a:p>
          <a:p>
            <a:r>
              <a:rPr lang="en-US" sz="1600" dirty="0">
                <a:solidFill>
                  <a:schemeClr val="bg1"/>
                </a:solidFill>
              </a:rPr>
              <a:t>Teacher Notes, page 10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747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8F19-64A6-4C91-915E-7D77FB2B4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2539" y="38998"/>
            <a:ext cx="9144000" cy="2387600"/>
          </a:xfrm>
        </p:spPr>
        <p:txBody>
          <a:bodyPr/>
          <a:lstStyle/>
          <a:p>
            <a:r>
              <a:rPr lang="en-US" dirty="0"/>
              <a:t>Contact info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AD9BE9-4628-43F7-BFF8-58F221F1D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4466" y="2540140"/>
            <a:ext cx="9144000" cy="762101"/>
          </a:xfrm>
        </p:spPr>
        <p:txBody>
          <a:bodyPr>
            <a:normAutofit/>
          </a:bodyPr>
          <a:lstStyle/>
          <a:p>
            <a:r>
              <a:rPr lang="en-US" sz="4400" dirty="0"/>
              <a:t>kdearts@education.ky.gov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5EF14B-33DA-2B8E-86E9-0567EC8B2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8413" y="5679292"/>
            <a:ext cx="728053" cy="7280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E69534-BB85-1DED-42B5-BAA3DDFBD2F3}"/>
              </a:ext>
            </a:extLst>
          </p:cNvPr>
          <p:cNvSpPr txBox="1"/>
          <p:nvPr/>
        </p:nvSpPr>
        <p:spPr>
          <a:xfrm>
            <a:off x="4736678" y="3930891"/>
            <a:ext cx="62317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Also Follow our KDE accounts on Social Media:</a:t>
            </a:r>
          </a:p>
          <a:p>
            <a:pPr algn="ctr"/>
            <a:r>
              <a:rPr lang="en-US" sz="2400" dirty="0">
                <a:solidFill>
                  <a:srgbClr val="007780"/>
                </a:solidFill>
              </a:rPr>
              <a:t>@KyDeptofEd</a:t>
            </a:r>
          </a:p>
          <a:p>
            <a:pPr algn="ctr"/>
            <a:r>
              <a:rPr lang="en-US" sz="2400" dirty="0">
                <a:solidFill>
                  <a:srgbClr val="007780"/>
                </a:solidFill>
              </a:rPr>
              <a:t>@UnitedWeLearnKY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21503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nce Interactive Resource - Responding" id="{C19875B4-21C3-44C1-89F1-C879B9FF6EF6}" vid="{95700A1B-8675-41D7-8C14-6D41206AF2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 xsi:nil="true"/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>2025-07-17T04:00:00+00:00</Application_x0020_Date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2025-07-17T04:00:00+00:00</Publication_x0020_Date>
    <Audience1 xmlns="3a62de7d-ba57-4f43-9dae-9623ba637be0"/>
    <_dlc_DocId xmlns="3a62de7d-ba57-4f43-9dae-9623ba637be0">KYED-536-2429</_dlc_DocId>
    <_dlc_DocIdUrl xmlns="3a62de7d-ba57-4f43-9dae-9623ba637be0">
      <Url>https://www.education.ky.gov/curriculum/standards/kyacadstand/_layouts/15/DocIdRedir.aspx?ID=KYED-536-2429</Url>
      <Description>KYED-536-2429</Description>
    </_dlc_DocIdUrl>
    <Content_x0020_Review_x0020_Status xmlns="3a62de7d-ba57-4f43-9dae-9623ba637be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1CB4B9AB93836842A61C86EAD5F20BA7" ma:contentTypeVersion="28" ma:contentTypeDescription="" ma:contentTypeScope="" ma:versionID="90f6b0fbad01ffe2d30d7dbd0fd3d0a3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3d787dfc419280de891c12fcb19c7525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70D4522-EDD2-4326-BD38-D65ABD3DF72F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9a6c1cf9-7c62-4ca1-a4cf-7196ff2eaf5f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4B79B7D-E672-4558-97CC-F57F7892F87E}"/>
</file>

<file path=customXml/itemProps3.xml><?xml version="1.0" encoding="utf-8"?>
<ds:datastoreItem xmlns:ds="http://schemas.openxmlformats.org/officeDocument/2006/customXml" ds:itemID="{2AE43AF4-C9DA-4948-8B48-B657A868B76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CF1E8FC-CD56-4910-BE94-7112A50C6BC8}"/>
</file>

<file path=docProps/app.xml><?xml version="1.0" encoding="utf-8"?>
<Properties xmlns="http://schemas.openxmlformats.org/officeDocument/2006/extended-properties" xmlns:vt="http://schemas.openxmlformats.org/officeDocument/2006/docPropsVTypes">
  <Template>Dance Interactive Resource - Responding</Template>
  <TotalTime>232</TotalTime>
  <Words>1013</Words>
  <Application>Microsoft Office PowerPoint</Application>
  <PresentationFormat>Widescreen</PresentationFormat>
  <Paragraphs>123</Paragraphs>
  <Slides>16</Slides>
  <Notes>16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Responding to the Arts: Dance  Comparing Movement – Grade 7 Implementation PowerPoint</vt:lpstr>
      <vt:lpstr>Setting the Stage (1): </vt:lpstr>
      <vt:lpstr>Setting the Stage (2):</vt:lpstr>
      <vt:lpstr>Setting the Stage (3):</vt:lpstr>
      <vt:lpstr>Setting the Stage (4):</vt:lpstr>
      <vt:lpstr>Movement and Meaning – Part 1:</vt:lpstr>
      <vt:lpstr>Movement and Meaning – Part 2 (1):</vt:lpstr>
      <vt:lpstr>Movement and Meaning – Part 2 (2):</vt:lpstr>
      <vt:lpstr>Movement and Meaning – Part 2 (3):</vt:lpstr>
      <vt:lpstr>Movement and Meaning – Part 2 (4):</vt:lpstr>
      <vt:lpstr>Movement and Meaning – Part 2 (5):</vt:lpstr>
      <vt:lpstr>Movement and Meaning – Part 2 (6):</vt:lpstr>
      <vt:lpstr>Comparison:</vt:lpstr>
      <vt:lpstr>Student Reflection (1): </vt:lpstr>
      <vt:lpstr>Student Reflection (2):</vt:lpstr>
      <vt:lpstr>Contact info</vt:lpstr>
    </vt:vector>
  </TitlesOfParts>
  <Company>Kentucky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Greene, Jessica - Division of Academic Program Standards</dc:creator>
  <cp:lastModifiedBy>Greene, Jessica - Division of Academic Program Standards</cp:lastModifiedBy>
  <cp:revision>7</cp:revision>
  <dcterms:created xsi:type="dcterms:W3CDTF">2025-01-30T15:29:11Z</dcterms:created>
  <dcterms:modified xsi:type="dcterms:W3CDTF">2025-10-02T14:35:04Z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0x0101001BEB557DBE01834EAB47A683706DCD5B001CB4B9AB93836842A61C86EAD5F20BA7</vt:lpwstr>
  </property>
  <property fmtid="{D5CDD505-2E9C-101B-9397-08002B2CF9AE}" pid="3" name="MSIP_Label_eb544694-0027-44fa-bee4-2648c0363f9d_Enabled">
    <vt:lpwstr>true</vt:lpwstr>
  </property>
  <property fmtid="{D5CDD505-2E9C-101B-9397-08002B2CF9AE}" pid="4" name="MSIP_Label_eb544694-0027-44fa-bee4-2648c0363f9d_SetDate">
    <vt:lpwstr>2024-12-05T14:54:22Z</vt:lpwstr>
  </property>
  <property fmtid="{D5CDD505-2E9C-101B-9397-08002B2CF9AE}" pid="5" name="MSIP_Label_eb544694-0027-44fa-bee4-2648c0363f9d_Method">
    <vt:lpwstr>Standard</vt:lpwstr>
  </property>
  <property fmtid="{D5CDD505-2E9C-101B-9397-08002B2CF9AE}" pid="6" name="MSIP_Label_eb544694-0027-44fa-bee4-2648c0363f9d_Name">
    <vt:lpwstr>defa4170-0d19-0005-0004-bc88714345d2</vt:lpwstr>
  </property>
  <property fmtid="{D5CDD505-2E9C-101B-9397-08002B2CF9AE}" pid="7" name="MSIP_Label_eb544694-0027-44fa-bee4-2648c0363f9d_SiteId">
    <vt:lpwstr>9360c11f-90e6-4706-ad00-25fcdc9e2ed1</vt:lpwstr>
  </property>
  <property fmtid="{D5CDD505-2E9C-101B-9397-08002B2CF9AE}" pid="8" name="MSIP_Label_eb544694-0027-44fa-bee4-2648c0363f9d_ActionId">
    <vt:lpwstr>04acb6d3-4b5f-49cf-9556-9bd782da016f</vt:lpwstr>
  </property>
  <property fmtid="{D5CDD505-2E9C-101B-9397-08002B2CF9AE}" pid="9" name="MSIP_Label_eb544694-0027-44fa-bee4-2648c0363f9d_ContentBits">
    <vt:lpwstr>0</vt:lpwstr>
  </property>
  <property fmtid="{D5CDD505-2E9C-101B-9397-08002B2CF9AE}" pid="10" name="_dlc_DocIdItemGuid">
    <vt:lpwstr>c474d4af-b71d-4b21-b744-0ad4b740357b</vt:lpwstr>
  </property>
</Properties>
</file>