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256" r:id="rId5"/>
    <p:sldId id="288" r:id="rId6"/>
    <p:sldId id="271" r:id="rId7"/>
    <p:sldId id="357" r:id="rId8"/>
    <p:sldId id="289" r:id="rId9"/>
    <p:sldId id="359" r:id="rId10"/>
    <p:sldId id="360" r:id="rId11"/>
    <p:sldId id="361" r:id="rId12"/>
    <p:sldId id="362" r:id="rId13"/>
    <p:sldId id="363" r:id="rId14"/>
    <p:sldId id="293" r:id="rId15"/>
    <p:sldId id="364" r:id="rId16"/>
    <p:sldId id="365" r:id="rId17"/>
    <p:sldId id="375" r:id="rId18"/>
    <p:sldId id="367" r:id="rId19"/>
    <p:sldId id="368" r:id="rId20"/>
    <p:sldId id="369" r:id="rId21"/>
    <p:sldId id="336" r:id="rId22"/>
    <p:sldId id="371" r:id="rId23"/>
    <p:sldId id="374" r:id="rId24"/>
    <p:sldId id="372" r:id="rId25"/>
    <p:sldId id="341" r:id="rId26"/>
    <p:sldId id="342" r:id="rId27"/>
    <p:sldId id="325" r:id="rId28"/>
    <p:sldId id="343" r:id="rId29"/>
    <p:sldId id="327" r:id="rId30"/>
    <p:sldId id="303" r:id="rId31"/>
    <p:sldId id="302" r:id="rId32"/>
    <p:sldId id="35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80"/>
    <a:srgbClr val="FFFF47"/>
    <a:srgbClr val="FEA0A0"/>
    <a:srgbClr val="FD5E5E"/>
    <a:srgbClr val="1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DE0A1E-B576-4613-9721-6B0024A28943}" v="5" dt="2025-10-01T14:33:05.9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74966" autoAdjust="0"/>
  </p:normalViewPr>
  <p:slideViewPr>
    <p:cSldViewPr snapToGrid="0" snapToObjects="1">
      <p:cViewPr varScale="1">
        <p:scale>
          <a:sx n="62" d="100"/>
          <a:sy n="62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openxmlformats.org/officeDocument/2006/relationships/customXml" Target="../customXml/item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1603-8EF6-4028-AF47-E00EC912BADE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30A9B-DF5F-49B9-A4D9-5033C79B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12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s5ItMMIN4A?feature=shared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education.ky.gov/curriculum/standards/kyacadstand/Documents/Scenic_Elements_Guiding_Questions.pdf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s5ItMMIN4A?feature=shared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education.ky.gov/curriculum/standards/kyacadstand/Documents/Scenic_Elements_Guiding_Questions.pdf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s5ItMMIN4A?feature=shared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education.ky.gov/curriculum/standards/kyacadstand/Documents/Scenic_Elements_Guiding_Questions.pdf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s5ItMMIN4A?feature=shared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education.ky.gov/curriculum/standards/kyacadstand/Documents/Scenic_Elements_Guiding_Questions.pdf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Fqrf3mV7zQ?feature=shared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ky.gov/curriculum/standards/kyacadstand/Documents/Brainstorm_Web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ky.gov/curriculum/standards/kyacadstand/Documents/Brainstorm_Web_Reflection.pdf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ket.pbslearningmedia.org/resource/responding-to-art-animation/everyday-art-foundations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ky.gov/curriculum/standards/kyacadstand/Documents/Audience_Feedback_Form.pdf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heartofeducation.edu/2016/10/october-next-critique-gallery-walk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07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5FF55-495B-4B1C-C5C0-09ECA972E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8C49F9-20AD-EA57-CC6D-4F5590CD7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0E1401-F761-C7AE-DB05-8893D383F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4AC66-124F-5AB7-D0A7-7855C8921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78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12C3E-E288-3251-545F-BF8D0AB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AB020-DBC5-0859-5B93-1F130B0ED2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110F6-179C-825C-D9F0-BCE5FE95E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B0DDC-2290-6A97-4E5B-3C7E558B9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82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A0F00-1A46-4064-DE68-6376A900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BA5B25-095B-2018-13DF-C78C746CD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24BF6-3638-EDD6-712D-BAC82C9C3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03ABE-8E05-0056-197C-EBEC99CEE8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0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6739F-743E-402E-2B72-798D924DE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AC43A-5A08-523B-1D89-07A02DEF3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367AF5-8ADE-71D3-0EAE-2B18E5A6F0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CED73-E623-134C-FF7A-FB2309834B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8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38936-C9D4-2290-0E53-2ADFE6115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3125E-4628-1061-423B-722407C256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2A9EBD-A0FD-0F2F-6A8A-7A0B7DB8F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6CD66-3C66-0626-A530-CEBDA0522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56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Scenic Elements: Lexington Children’s Theatre &amp; “Charlotte’s Web”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Scenic Elements: Guiding Questions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99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Scenic Elements: Lexington Children’s Theatre &amp; “Charlotte’s Web”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Scenic Elements: Guiding Questions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11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Scenic Elements: Lexington Children’s Theatre &amp; “Charlotte’s Web”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Scenic Elements: Guiding Questions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28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Scenic Elements: Lexington Children’s Theatre &amp; “Charlotte’s Web”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Scenic Elements: Guiding Questions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77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65A4C-369B-53B8-C7DD-61176530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D8D23-3BB4-ACFA-C84C-97448268A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67A11-589D-0A4D-5A6A-D8A16E5E1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BB92A-3E08-CA7F-2E48-33845B374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47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9D0FF-A588-197A-D282-358A74312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0F9F94-D42C-58DC-DC9E-FDB99E6B8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B819F-56A6-4DE6-24EE-563591644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770F0-DEFB-6E28-5A52-08FB56742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41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Scenes from Charlotte's Web: Lexington Children's Theatre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97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2B2A-8386-6BB9-D8CC-ACCB6BAD7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54CD03-F3CE-E3F7-5C63-4CD46228F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DAC4F0-D6A6-2186-A716-0F41F05A4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Link: https://ket.pbslearningmedia.org/resource/pinka23-arts-musicalexp/musical-expression-pinkalicious-peterrific/?student=true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6FA5CB-8061-58CD-5F2F-643C5A3FF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37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60D91-66A4-09D6-768C-CD84C9320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66B386-7EA7-2A12-540A-A24EF2077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BB583-7CE4-32DF-A18F-19202226D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Brainstorm Web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54CD9-BC61-3765-28A0-CE07CBD6DF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560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68CBA-A507-9ECB-022D-22B3C42A7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71E247-C9CE-B73E-A513-7E9628018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20FA44-EE04-AFF6-02A4-2F83F6B04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Brainstorm Web Reflection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7DF62-2D42-95C7-045A-3375ED5B5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87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Responding to Art: Everyday Art Foundations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48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Audience Feedback Form</a:t>
            </a:r>
            <a:endParaRPr lang="en-US" sz="1200" b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 Resource: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“Why Your Next Critique Should Be a Gallery Walk”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8569-7959-0241-9BB6-EB4CB1A4E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0264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0594C-E6C1-9547-AD0F-AB6967F2D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77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A7D72-74A1-FB4F-ACD2-40B8F2296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B05B-48C7-544E-97E6-CC2AA1DB1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78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0090F-0F27-4242-854F-4BE100FF7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780"/>
                </a:solidFill>
              </a:defRPr>
            </a:lvl1pPr>
          </a:lstStyle>
          <a:p>
            <a:fld id="{01152AFA-7C55-604E-8665-049907417E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6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55A3-9192-AA4B-A28B-F665D0BB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CF848-C4FD-8E4B-B94D-2FC841DBA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30E4B-79F6-0A4D-9360-91B7A9F1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54B59-D8EC-434F-A166-20C80AE0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79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AF73-9A4E-D146-900B-0DCB6902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8D449-E993-6C44-BBED-F872FBC17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E4AF1-AF32-5744-9E56-22A24F35B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392A0-E4A1-8D48-AC5B-1687A954F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078266" cy="365125"/>
          </a:xfr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1426B-CAD7-A248-9D25-832FA2DA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01152AFA-7C55-604E-8665-049907417E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29AE-3E3D-8D40-9357-256A736A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97DC4-37E3-C541-8F1C-EC9F203D4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A85B-13CF-DC4C-9B51-8C0EC0757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8DDCC5-4054-D648-9589-53E6D120B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10285-C8F1-CC49-B417-CA5C71B9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0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C529-84D4-2947-8D87-A9FE98A46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BF79D-E057-CE44-9D97-934038F08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7DC18-B0E2-5D48-BC36-CA6CE0554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6779E1-2F41-084E-B78A-9475EADB33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E98414-52E5-4E4B-BD61-22E50040F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A177FD-8970-6E49-AE3A-3E9900415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B81514-1649-6142-AC73-F89804C2E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6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5664-CBD9-5B44-AF8D-232A4D4E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453A43-613C-1740-9F57-1DA02F78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737E07-BDE7-EE4F-A7D2-BCC968B7D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93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CEA650-939E-F048-B947-6D573735B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3B547-38B5-CE45-9D41-AB9885E10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9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47C7-D880-DF47-A5AB-551081E93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D60D4-B40E-F34D-80B5-1FB5C0192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91430"/>
            <a:ext cx="6172200" cy="39696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E9781-5FD6-404C-9615-4A709D301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DCDF3-E889-1748-B70C-A614B28DB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3D8E5-FB74-B545-B35C-110FA0DCF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040688" cy="365125"/>
          </a:xfr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A720A-FAFC-0B47-B836-6026134BE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01152AFA-7C55-604E-8665-049907417E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05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EA58-8F14-9847-A5CC-481304CA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80811-8AD9-384B-AAE6-7D7355D83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E1C3A-9866-3A4D-B8F8-421BAC501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9B453-B7EA-F54F-99BE-092E9693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AE837-F714-D749-8672-F5ACD89AB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2CF2-02DF-EB40-9C30-F603922C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DE25A-01D2-3842-897E-9F6C70707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2C0B9-4A3D-004D-A3C2-A486C0B21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7C0FF-A49D-F241-8819-70F0A0CC2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2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5D8CEE-7FBA-F449-BE55-F05E99DED9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7D7E5-BBC6-C94E-AF43-17FD8D82E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1A1BF-C169-454D-9CB3-0B7C89D94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9A9C6-28A1-0644-81AA-16813709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8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FAA31E-A6D5-0042-9274-104B04F9A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896C5-06B0-3147-AB94-8C999EE89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C9E41-8ACF-5A41-9EAC-CFD88AAFB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268BD-BE55-F341-B9D2-8E463FCF8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3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78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026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026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026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twinsfx.com/case-study/beanstalk/35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twinsfx.com/case-study/beanstalk/35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twinsfx.com/case-study/beanstalk/35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s5ItMMIN4A?start=1&amp;feature=oembed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s5ItMMIN4A?start=59&amp;feature=oembed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s5ItMMIN4A?start=196&amp;feature=oembed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s5ItMMIN4A?start=288&amp;feature=oembed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Fqrf3mV7zQ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file:///C:/Users/jgreene/Downloads/GK_D3_FB_web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hyperlink" Target="https://ket.pbslearningmedia.org/resource/responding-to-art-animation/everyday-art-foundations/" TargetMode="External"/><Relationship Id="rId4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189A-6FB4-E44C-B710-7D3A72EB7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0378" y="95462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Responding to the Arts:</a:t>
            </a:r>
            <a:br>
              <a:rPr lang="en-US" dirty="0"/>
            </a:br>
            <a:r>
              <a:rPr lang="en-US" dirty="0"/>
              <a:t>Theatre</a:t>
            </a:r>
            <a:br>
              <a:rPr lang="en-US" dirty="0"/>
            </a:br>
            <a:r>
              <a:rPr lang="en-US" sz="4700" dirty="0"/>
              <a:t>Exploring Technical Elements– Grade 3</a:t>
            </a:r>
            <a:endParaRPr lang="en-US" sz="47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75756-7273-374D-877B-DD347CC3B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2083" y="348661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Division of Program Standards</a:t>
            </a:r>
          </a:p>
          <a:p>
            <a:r>
              <a:rPr lang="en-US" dirty="0"/>
              <a:t>Office of Teaching and Learning</a:t>
            </a:r>
          </a:p>
          <a:p>
            <a:r>
              <a:rPr lang="en-US" dirty="0"/>
              <a:t>Kentucky Department of Education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4CDC59-3E74-4E3C-9FD1-0EC2CFC9A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579298" y="3338415"/>
            <a:ext cx="8962845" cy="381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8EE2078-B19B-8DC9-02CA-D63045C3D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413" y="5679292"/>
            <a:ext cx="728053" cy="72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95F6-B3A9-41E9-8D2B-DB077E930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9A10E-0433-AF75-B5E3-C93E88CAC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(1):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5F801-6CED-58DB-E90D-212574925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68942"/>
            <a:ext cx="10515600" cy="1283251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Share with students the definition of Technical Elements: </a:t>
            </a: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190479E-346E-0FFD-2AEC-A64EC3FC4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700196"/>
              </p:ext>
            </p:extLst>
          </p:nvPr>
        </p:nvGraphicFramePr>
        <p:xfrm>
          <a:off x="1563131" y="2480774"/>
          <a:ext cx="8128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Elements: 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elements that help to create the world of the play. 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These elements may include lighting, set, props, costumes, sound, etc.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A52222A-BEB7-34E1-D3CF-3D3777BC1B84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F7D538-88C4-9D29-28B4-0F8BFF62A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35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32BC3-364C-17F4-65F5-DA5EC2F3E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58059-14C4-FCB8-942F-7867CDE9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9F50C-F8B4-F9BC-C44A-FEABB8F0D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865"/>
            <a:ext cx="10515600" cy="672204"/>
          </a:xfrm>
        </p:spPr>
        <p:txBody>
          <a:bodyPr>
            <a:normAutofit/>
          </a:bodyPr>
          <a:lstStyle/>
          <a:p>
            <a:r>
              <a:rPr lang="en-US" dirty="0"/>
              <a:t>Introduce the learning goal and first success criteria to students: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C07654-B193-D500-4027-17C386B47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526054"/>
              </p:ext>
            </p:extLst>
          </p:nvPr>
        </p:nvGraphicFramePr>
        <p:xfrm>
          <a:off x="1779027" y="2428526"/>
          <a:ext cx="8633946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3946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Goal: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will discuss </a:t>
                      </a:r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elements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from multiple theatrical works. 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Success Criteria:</a:t>
                      </a:r>
                    </a:p>
                    <a:p>
                      <a:pPr lvl="0"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 can identify the purpose of a scenic element based on different characters’ needs.</a:t>
                      </a:r>
                    </a:p>
                    <a:p>
                      <a:pPr algn="ctr"/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A96FA01-26FA-9496-5CD3-869D9EBC45DB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66F91A-6500-C200-1DBA-BE647C51CF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75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53ACA-3FCF-BFC1-1128-02CDEE062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ADEC7-6093-086A-97D1-DE1475741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(3):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40181-DD55-5B49-C4C1-285D318A6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68942"/>
            <a:ext cx="10515600" cy="1283251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Share with students the definition of Scenic Elements: </a:t>
            </a: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F2CE876-AB19-4CAF-E494-0A1D2F89D08E}"/>
              </a:ext>
            </a:extLst>
          </p:cNvPr>
          <p:cNvGraphicFramePr>
            <a:graphicFrameLocks noGrp="1"/>
          </p:cNvGraphicFramePr>
          <p:nvPr/>
        </p:nvGraphicFramePr>
        <p:xfrm>
          <a:off x="1563131" y="2480774"/>
          <a:ext cx="81280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Scenic Element: 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part of the scenery that helps to create the setting.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A0B21CD-296E-CB38-3D00-DAD3C22F63E0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B7C974-9681-E8E8-7673-9F14F1308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74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1C877-F9A7-741B-0599-924F5463F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7D7B-E6D6-B4C8-8458-991726C50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sz="4400" dirty="0"/>
              <a:t>Exploring Technical Elements – </a:t>
            </a:r>
            <a:br>
              <a:rPr lang="en-US" sz="4400" dirty="0"/>
            </a:br>
            <a:r>
              <a:rPr lang="en-US" sz="4400" dirty="0"/>
              <a:t>The Pigeon’s Bus &amp; Jack’s Beanstalk (1):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E7E62-ED93-E359-D9E5-504A22DF1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440"/>
            <a:ext cx="10515600" cy="969072"/>
          </a:xfrm>
        </p:spPr>
        <p:txBody>
          <a:bodyPr>
            <a:normAutofit fontScale="77500" lnSpcReduction="2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Show students the following image from a production called </a:t>
            </a:r>
            <a:r>
              <a:rPr lang="en-US" i="1" dirty="0"/>
              <a:t>Don’t Let the Pigeon Drive the Bus </a:t>
            </a:r>
            <a:r>
              <a:rPr lang="en-US" dirty="0"/>
              <a:t>based on the book by Mo Willems and ask the following question 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719F58-D1B8-A39D-14C3-2ABF15724224}"/>
              </a:ext>
            </a:extLst>
          </p:cNvPr>
          <p:cNvSpPr/>
          <p:nvPr/>
        </p:nvSpPr>
        <p:spPr>
          <a:xfrm>
            <a:off x="875300" y="2187155"/>
            <a:ext cx="4751832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Question: 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What do you notice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about the image?</a:t>
            </a:r>
          </a:p>
        </p:txBody>
      </p:sp>
      <p:pic>
        <p:nvPicPr>
          <p:cNvPr id="4" name="Picture 3" descr="The pigeon talking with the bus driver as passengers look on from the bus windows">
            <a:extLst>
              <a:ext uri="{FF2B5EF4-FFF2-40B4-BE49-F238E27FC236}">
                <a16:creationId xmlns:a16="http://schemas.microsoft.com/office/drawing/2014/main" id="{DAD111DC-3540-AC0A-470C-27CD7DF5CA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203175"/>
            <a:ext cx="4660119" cy="309863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A041B3-EFFA-BC9A-5CAC-459FFCAABFD7}"/>
              </a:ext>
            </a:extLst>
          </p:cNvPr>
          <p:cNvSpPr txBox="1"/>
          <p:nvPr/>
        </p:nvSpPr>
        <p:spPr>
          <a:xfrm>
            <a:off x="5655231" y="5312542"/>
            <a:ext cx="55416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Photo by: Sally Horowitz – Lexington Children’s Theatre – Don’t Let the Pigeon Drive the Bus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32E0EF-7E53-6D7F-524A-FED3283516DA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</a:t>
            </a:r>
            <a:r>
              <a:rPr lang="en-US" sz="1600">
                <a:solidFill>
                  <a:schemeClr val="bg1"/>
                </a:solidFill>
              </a:rPr>
              <a:t>page 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5A2FCE-66B7-E37B-3942-164AE8006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00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32879-828A-CAD0-A23F-07694FAC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F995-5624-E08B-78D1-067F900D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– </a:t>
            </a:r>
            <a:br>
              <a:rPr lang="en-US" dirty="0"/>
            </a:br>
            <a:r>
              <a:rPr lang="en-US" dirty="0"/>
              <a:t>The Pigeon’s Bus &amp; Jack’s Beanstalk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590EA-8537-858A-74D0-9C58CF015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720"/>
            <a:ext cx="10515600" cy="969072"/>
          </a:xfrm>
        </p:spPr>
        <p:txBody>
          <a:bodyPr>
            <a:normAutofit/>
          </a:bodyPr>
          <a:lstStyle/>
          <a:p>
            <a:r>
              <a:rPr lang="en-US" dirty="0"/>
              <a:t>Review the story of </a:t>
            </a:r>
            <a:r>
              <a:rPr lang="en-US" i="1" dirty="0"/>
              <a:t>Don’t Let the Pigeon Drive the Bus: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83F6DE-38C1-3B0A-DC42-D5733ABFA9B6}"/>
              </a:ext>
            </a:extLst>
          </p:cNvPr>
          <p:cNvSpPr/>
          <p:nvPr/>
        </p:nvSpPr>
        <p:spPr>
          <a:xfrm>
            <a:off x="875300" y="2187155"/>
            <a:ext cx="4751832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kern="1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b="1" i="1" kern="1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Don’t Let the Pigeon Drive the Bus </a:t>
            </a:r>
          </a:p>
          <a:p>
            <a:pPr marL="0" marR="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kern="1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A bus driver asks the audience to keep an eye on his bus and ensure that a determined pigeon does not drive it. </a:t>
            </a:r>
          </a:p>
          <a:p>
            <a:pPr marL="0" marR="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kern="1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Throughout the musical, the pigeon uses clever arguments, pleading and humor to try to convince the audience to let him take the wheel.</a:t>
            </a:r>
          </a:p>
          <a:p>
            <a:pPr marL="0" marR="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kern="1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It teaches important lessons about patience, boundaries, and self-control, while remaining lighthearted and fun.</a:t>
            </a:r>
          </a:p>
        </p:txBody>
      </p:sp>
      <p:pic>
        <p:nvPicPr>
          <p:cNvPr id="4" name="Picture 3" descr="The pigeon talking to the bus driver as passengers look on from the bus windows">
            <a:extLst>
              <a:ext uri="{FF2B5EF4-FFF2-40B4-BE49-F238E27FC236}">
                <a16:creationId xmlns:a16="http://schemas.microsoft.com/office/drawing/2014/main" id="{09721A6A-D8D2-B11A-0DAB-CCAD7E8F8B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203175"/>
            <a:ext cx="4660119" cy="30986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E72416-2EA7-68F1-0530-02E2D4CC7BF5}"/>
              </a:ext>
            </a:extLst>
          </p:cNvPr>
          <p:cNvSpPr txBox="1"/>
          <p:nvPr/>
        </p:nvSpPr>
        <p:spPr>
          <a:xfrm>
            <a:off x="5655231" y="5312542"/>
            <a:ext cx="55416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Photo by: Sally Horowitz – Lexington Children’s Theatre – Don’t Let the Pigeon Drive the Bus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413DE0-34F7-05DA-EA9D-E4432E5EF518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5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1418AD-96A9-9F5D-D83B-D96214BA0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67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B795A-5ACB-3117-03DE-0BF43CD77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FF68B-9605-DDF7-EF07-876C7CE8F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– </a:t>
            </a:r>
            <a:br>
              <a:rPr lang="en-US" dirty="0"/>
            </a:br>
            <a:r>
              <a:rPr lang="en-US" dirty="0"/>
              <a:t>The Pigeon’s Bus &amp; Jack’s Beanstalk (3):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E7F0D-C8B7-7C83-84B1-14776CFEF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80"/>
            <a:ext cx="10515600" cy="969072"/>
          </a:xfrm>
        </p:spPr>
        <p:txBody>
          <a:bodyPr>
            <a:normAutofit/>
          </a:bodyPr>
          <a:lstStyle/>
          <a:p>
            <a:r>
              <a:rPr lang="en-US" dirty="0"/>
              <a:t>Allow students to answer the following questions with a partner: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D40BDA-591A-16B5-0F9E-6C3178AF0548}"/>
              </a:ext>
            </a:extLst>
          </p:cNvPr>
          <p:cNvSpPr/>
          <p:nvPr/>
        </p:nvSpPr>
        <p:spPr>
          <a:xfrm>
            <a:off x="875300" y="2187155"/>
            <a:ext cx="4751832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solidFill>
                  <a:schemeClr val="tx1"/>
                </a:solidFill>
              </a:rPr>
              <a:t>Questions: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Why is the scenic element of the bus important to the characters?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How does the scenic element of the bus help to tell the story?</a:t>
            </a:r>
          </a:p>
        </p:txBody>
      </p:sp>
      <p:pic>
        <p:nvPicPr>
          <p:cNvPr id="4" name="Picture 3" descr="The pigeon talking to the bus driver as passengers look on from the bus windows">
            <a:extLst>
              <a:ext uri="{FF2B5EF4-FFF2-40B4-BE49-F238E27FC236}">
                <a16:creationId xmlns:a16="http://schemas.microsoft.com/office/drawing/2014/main" id="{42500A46-E351-0F90-4C59-B708310F7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203175"/>
            <a:ext cx="4660119" cy="30986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E740E9-59BC-4AC7-4547-6166CC32BB8F}"/>
              </a:ext>
            </a:extLst>
          </p:cNvPr>
          <p:cNvSpPr txBox="1"/>
          <p:nvPr/>
        </p:nvSpPr>
        <p:spPr>
          <a:xfrm>
            <a:off x="5655231" y="5312542"/>
            <a:ext cx="55416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Photo by: Sally Horowitz – Lexington Children’s Theatre – Don’t Let the Pigeon Drive the Bus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2AB3AC-5DC8-A5EB-EF75-A0FDD78356E9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5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9BF4CE-FD15-EE02-4383-0321A96B2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80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1D37F-F52A-ADD9-D0B7-D1601AA67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9E254-A320-2E2F-86E4-A0D80EFCB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– </a:t>
            </a:r>
            <a:br>
              <a:rPr lang="en-US" dirty="0"/>
            </a:br>
            <a:r>
              <a:rPr lang="en-US" dirty="0"/>
              <a:t>The Pigeon’s </a:t>
            </a:r>
            <a:r>
              <a:rPr lang="en-US" b="1" dirty="0"/>
              <a:t>B</a:t>
            </a:r>
            <a:r>
              <a:rPr lang="en-US" dirty="0"/>
              <a:t>us &amp; Jack’s Beanstalk (4):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D3455-3182-D904-7B1D-581F8A04E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969072"/>
          </a:xfrm>
        </p:spPr>
        <p:txBody>
          <a:bodyPr>
            <a:normAutofit fontScale="92500" lnSpcReduction="1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Show students the following image from a production called </a:t>
            </a:r>
            <a:r>
              <a:rPr lang="en-US" i="1" dirty="0"/>
              <a:t>Jack and the Wonder Beans</a:t>
            </a:r>
            <a:endParaRPr lang="en-US" dirty="0"/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778D18-509C-7C7B-021D-0EB9132A3C90}"/>
              </a:ext>
            </a:extLst>
          </p:cNvPr>
          <p:cNvSpPr/>
          <p:nvPr/>
        </p:nvSpPr>
        <p:spPr>
          <a:xfrm>
            <a:off x="875300" y="2187155"/>
            <a:ext cx="4751832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Question: 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What do you notice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about the image?</a:t>
            </a:r>
          </a:p>
        </p:txBody>
      </p:sp>
      <p:pic>
        <p:nvPicPr>
          <p:cNvPr id="10" name="Picture 9" descr="Jack reaching towards the giant at the top of the beanstalk">
            <a:hlinkClick r:id="rId3"/>
            <a:extLst>
              <a:ext uri="{FF2B5EF4-FFF2-40B4-BE49-F238E27FC236}">
                <a16:creationId xmlns:a16="http://schemas.microsoft.com/office/drawing/2014/main" id="{57B7526C-EA54-1572-08C8-53FD7F8A22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974" y="1712648"/>
            <a:ext cx="2604003" cy="39006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D8468E-9ED9-8083-8229-2C7522952FAF}"/>
              </a:ext>
            </a:extLst>
          </p:cNvPr>
          <p:cNvSpPr txBox="1"/>
          <p:nvPr/>
        </p:nvSpPr>
        <p:spPr>
          <a:xfrm>
            <a:off x="8884409" y="3577563"/>
            <a:ext cx="16903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Photo by: Sally Horowitz</a:t>
            </a:r>
            <a:b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Lexington Children’s Theatre</a:t>
            </a:r>
            <a:br>
              <a:rPr lang="en-US" sz="1000" i="1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Jack and the Wonder Beans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5FCC89-12B0-B07B-4EB8-3FA8FE867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8B8ADFD-918B-6BF8-F243-587DEEDF703F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613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F97B9-650E-3946-2218-99FD2043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A5293-70E0-1805-D3B8-108529C4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– </a:t>
            </a:r>
            <a:br>
              <a:rPr lang="en-US" dirty="0"/>
            </a:br>
            <a:r>
              <a:rPr lang="en-US" dirty="0"/>
              <a:t>The Pigeon’s </a:t>
            </a:r>
            <a:r>
              <a:rPr lang="en-US" b="1" dirty="0"/>
              <a:t>B</a:t>
            </a:r>
            <a:r>
              <a:rPr lang="en-US" dirty="0"/>
              <a:t>us &amp; Jack’s Beanstalk (5):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62B1A-2E1B-F391-A5E5-4264B7314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2552"/>
            <a:ext cx="10515600" cy="969072"/>
          </a:xfrm>
        </p:spPr>
        <p:txBody>
          <a:bodyPr>
            <a:normAutofit/>
          </a:bodyPr>
          <a:lstStyle/>
          <a:p>
            <a:r>
              <a:rPr lang="en-US" dirty="0"/>
              <a:t>Review the story of </a:t>
            </a:r>
            <a:r>
              <a:rPr lang="en-US" i="1" dirty="0"/>
              <a:t>Jack and the Wonder Beans: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CCBA27-100E-B295-ECCB-5CB21FECC4C1}"/>
              </a:ext>
            </a:extLst>
          </p:cNvPr>
          <p:cNvSpPr/>
          <p:nvPr/>
        </p:nvSpPr>
        <p:spPr>
          <a:xfrm>
            <a:off x="875300" y="2187155"/>
            <a:ext cx="6470236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kern="1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b="1" i="1" kern="100" dirty="0">
                <a:solidFill>
                  <a:schemeClr val="tx1"/>
                </a:solidFill>
                <a:ea typeface="Aptos" panose="020B0004020202020204" pitchFamily="34" charset="0"/>
                <a:cs typeface="Arial" panose="020B0604020202020204" pitchFamily="34" charset="0"/>
              </a:rPr>
              <a:t>Jack and the Wonder Beans</a:t>
            </a:r>
            <a:br>
              <a:rPr lang="en-US" sz="1400" b="1" i="1" kern="100" dirty="0">
                <a:solidFill>
                  <a:schemeClr val="tx1"/>
                </a:solidFill>
                <a:ea typeface="Aptos" panose="020B0004020202020204" pitchFamily="34" charset="0"/>
                <a:cs typeface="Arial" panose="020B0604020202020204" pitchFamily="34" charset="0"/>
              </a:rPr>
            </a:br>
            <a:br>
              <a:rPr lang="en-US" sz="1400" kern="100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sz="1400" kern="100" dirty="0">
                <a:solidFill>
                  <a:schemeClr val="tx1"/>
                </a:solidFill>
                <a:cs typeface="Arial" panose="020B0604020202020204" pitchFamily="34" charset="0"/>
              </a:rPr>
              <a:t>In the story of "Jack and the Beanstalk," a young boy named Jack trades his family's cow for five magical beans, which his mother angrily throws out the window.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400" kern="100" dirty="0">
                <a:solidFill>
                  <a:schemeClr val="tx1"/>
                </a:solidFill>
                <a:cs typeface="Arial" panose="020B0604020202020204" pitchFamily="34" charset="0"/>
              </a:rPr>
              <a:t>Overnight, a giant beanstalk grows, reaching high into the clouds. Curious, Jack climbs the beanstalk and discovers a giant's castle filled with treasures, including a magical harp and a golden goose that lays golden eggs.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 dirty="0">
                <a:solidFill>
                  <a:schemeClr val="tx1"/>
                </a:solidFill>
                <a:cs typeface="Arial" panose="020B0604020202020204" pitchFamily="34" charset="0"/>
              </a:rPr>
              <a:t>Despite the giant's fierce nature, Jack cleverly outsmarts him and returns home with riches to help his mother.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 dirty="0">
                <a:solidFill>
                  <a:schemeClr val="tx1"/>
                </a:solidFill>
                <a:cs typeface="Arial" panose="020B0604020202020204" pitchFamily="34" charset="0"/>
              </a:rPr>
              <a:t>Ultimately, Jack's bravery and quick-thinking lead to a happier life for both.</a:t>
            </a:r>
          </a:p>
        </p:txBody>
      </p:sp>
      <p:pic>
        <p:nvPicPr>
          <p:cNvPr id="10" name="Picture 9" descr="Jack reaching towards the giant at the top of the beanstalk">
            <a:hlinkClick r:id="rId3"/>
            <a:extLst>
              <a:ext uri="{FF2B5EF4-FFF2-40B4-BE49-F238E27FC236}">
                <a16:creationId xmlns:a16="http://schemas.microsoft.com/office/drawing/2014/main" id="{9F6ABBDA-0F0F-4844-B34E-C8373F17F0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079" y="1647644"/>
            <a:ext cx="2604003" cy="39006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8F8FFA-D911-A6E9-4E57-3F0CF75548F0}"/>
              </a:ext>
            </a:extLst>
          </p:cNvPr>
          <p:cNvSpPr txBox="1"/>
          <p:nvPr/>
        </p:nvSpPr>
        <p:spPr>
          <a:xfrm>
            <a:off x="10327514" y="3512559"/>
            <a:ext cx="16903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Photo by: Sally Horowitz</a:t>
            </a:r>
            <a:b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Lexington Children’s Theatre</a:t>
            </a:r>
            <a:br>
              <a:rPr lang="en-US" sz="1000" i="1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Jack and the Wonder Beans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6CF87C-5354-C1BC-7E41-51BF462BC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612A36-9EA6-1EA6-BD20-2A13636C6B62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553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2E9C3-76DC-C6BA-2968-256CC9356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FEF21-37E4-BE59-DAED-0356BE76C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– </a:t>
            </a:r>
            <a:br>
              <a:rPr lang="en-US" dirty="0"/>
            </a:br>
            <a:r>
              <a:rPr lang="en-US" dirty="0"/>
              <a:t>The Pigeon’s </a:t>
            </a:r>
            <a:r>
              <a:rPr lang="en-US" b="1" dirty="0"/>
              <a:t>B</a:t>
            </a:r>
            <a:r>
              <a:rPr lang="en-US" dirty="0"/>
              <a:t>us &amp; Jack’s Beanstalk (6):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71D01-B5BE-4135-C5A4-5E4EE5182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2552"/>
            <a:ext cx="10515600" cy="969072"/>
          </a:xfrm>
        </p:spPr>
        <p:txBody>
          <a:bodyPr>
            <a:normAutofit/>
          </a:bodyPr>
          <a:lstStyle/>
          <a:p>
            <a:r>
              <a:rPr lang="en-US" dirty="0"/>
              <a:t>Allow students to answer the following questions with a partner: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71963A-A2FE-5DF7-9F3F-0C086D51161B}"/>
              </a:ext>
            </a:extLst>
          </p:cNvPr>
          <p:cNvSpPr/>
          <p:nvPr/>
        </p:nvSpPr>
        <p:spPr>
          <a:xfrm>
            <a:off x="875300" y="2187155"/>
            <a:ext cx="4751832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solidFill>
                  <a:schemeClr val="tx1"/>
                </a:solidFill>
              </a:rPr>
              <a:t>Questions: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Why is the scenic element of the beanstalk important to the characters?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How does the scenic element of the beanstalk help to tell the story?</a:t>
            </a:r>
          </a:p>
        </p:txBody>
      </p:sp>
      <p:pic>
        <p:nvPicPr>
          <p:cNvPr id="10" name="Picture 9" descr="Jack reaching towards the giant at the top of the beanstalk">
            <a:hlinkClick r:id="rId3"/>
            <a:extLst>
              <a:ext uri="{FF2B5EF4-FFF2-40B4-BE49-F238E27FC236}">
                <a16:creationId xmlns:a16="http://schemas.microsoft.com/office/drawing/2014/main" id="{2062E255-653D-E7FE-5911-9548DC45B3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988" y="1647644"/>
            <a:ext cx="2604003" cy="39006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9DCB5F-721F-6FA1-714E-D4C0D957D637}"/>
              </a:ext>
            </a:extLst>
          </p:cNvPr>
          <p:cNvSpPr txBox="1"/>
          <p:nvPr/>
        </p:nvSpPr>
        <p:spPr>
          <a:xfrm>
            <a:off x="9001423" y="3512559"/>
            <a:ext cx="16903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Photo by: Sally Horowitz</a:t>
            </a:r>
            <a:b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Lexington Children’s Theatre</a:t>
            </a:r>
            <a:br>
              <a:rPr lang="en-US" sz="1000" i="1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Jack and the Wonder Beans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E487CB-BBC3-8DAC-9BF4-1595111AF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20807F-B9A2-56DA-AF82-5BBDA646B3F3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072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E86B0-F041-E29C-E2EA-8A47233E2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BA21-472A-50DE-614B-114A2FA3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sz="4400" dirty="0"/>
              <a:t>Exploring Technical Elements – </a:t>
            </a:r>
            <a:br>
              <a:rPr lang="en-US" sz="4400" dirty="0"/>
            </a:br>
            <a:r>
              <a:rPr lang="en-US" sz="4400" dirty="0"/>
              <a:t>Charlotte’s Web (1):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C3F0B-BB62-FD18-F634-A319B414F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873" y="1323697"/>
            <a:ext cx="6659013" cy="101780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Watch the Section 1: “Scenic Elements”</a:t>
            </a:r>
            <a:br>
              <a:rPr lang="en-US" dirty="0"/>
            </a:br>
            <a:r>
              <a:rPr lang="en-US" dirty="0"/>
              <a:t>of the Exploration of Scenic Elements video and complete the questions:</a:t>
            </a:r>
          </a:p>
        </p:txBody>
      </p:sp>
      <p:pic>
        <p:nvPicPr>
          <p:cNvPr id="7" name="Picture 6" descr="The Guilding Questions Scenic Elements worksheet with &quot;Section 1&quot; highlighted">
            <a:extLst>
              <a:ext uri="{FF2B5EF4-FFF2-40B4-BE49-F238E27FC236}">
                <a16:creationId xmlns:a16="http://schemas.microsoft.com/office/drawing/2014/main" id="{F7E23E66-9564-C5AD-E3DA-92B9502EF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8566" y="1140817"/>
            <a:ext cx="3370845" cy="4362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4AA776E-834C-FCA8-3F0D-95299040C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82908" y="2249165"/>
            <a:ext cx="1828800" cy="177680"/>
          </a:xfrm>
          <a:prstGeom prst="roundRect">
            <a:avLst/>
          </a:prstGeom>
          <a:solidFill>
            <a:srgbClr val="FFFF47">
              <a:alpha val="50196"/>
            </a:srgbClr>
          </a:solidFill>
          <a:ln>
            <a:solidFill>
              <a:srgbClr val="FFFF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BC2E3A-58C8-48A6-20B6-FE05A480C4FF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87BCA-AAF6-732E-049D-7A42FFF86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pic>
        <p:nvPicPr>
          <p:cNvPr id="5" name="Online Media 4" title="Scenic Elements: Lexington Children's Theatre and Charlotte's Web">
            <a:hlinkClick r:id="" action="ppaction://media"/>
            <a:extLst>
              <a:ext uri="{FF2B5EF4-FFF2-40B4-BE49-F238E27FC236}">
                <a16:creationId xmlns:a16="http://schemas.microsoft.com/office/drawing/2014/main" id="{9A57BD94-74E2-67C7-CF4C-BEFFD8074D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417056" y="2350642"/>
            <a:ext cx="5446683" cy="307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3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FDA38-41DD-9AE2-6AF1-91B876A06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CA025-48AD-E2DA-D1F2-AF12F201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– </a:t>
            </a:r>
            <a:br>
              <a:rPr lang="en-US" dirty="0"/>
            </a:br>
            <a:r>
              <a:rPr lang="en-US" dirty="0"/>
              <a:t>Charlotte’s Web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38ABD-05CE-0AA4-4B09-31F0F48D2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873" y="1204825"/>
            <a:ext cx="6745686" cy="101780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Watch the Section 2: “The Design of  Charlotte’s Web”</a:t>
            </a:r>
            <a:br>
              <a:rPr lang="en-US" dirty="0"/>
            </a:br>
            <a:r>
              <a:rPr lang="en-US" dirty="0"/>
              <a:t>of the Exploration of Scenic Elements video </a:t>
            </a:r>
            <a:br>
              <a:rPr lang="en-US" dirty="0"/>
            </a:br>
            <a:r>
              <a:rPr lang="en-US" dirty="0"/>
              <a:t>and complete the questions:</a:t>
            </a:r>
          </a:p>
        </p:txBody>
      </p:sp>
      <p:pic>
        <p:nvPicPr>
          <p:cNvPr id="7" name="Picture 6" descr="The Guilding Questions Scenic Elements worksheet with &quot;Section 2&quot; highlighted">
            <a:extLst>
              <a:ext uri="{FF2B5EF4-FFF2-40B4-BE49-F238E27FC236}">
                <a16:creationId xmlns:a16="http://schemas.microsoft.com/office/drawing/2014/main" id="{8466F699-8DAB-7BF2-9799-C5ABAE231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8566" y="1140817"/>
            <a:ext cx="3370845" cy="4362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69A76E4-65C1-74F4-AB95-171DC72F2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30577" y="3322040"/>
            <a:ext cx="2717293" cy="177680"/>
          </a:xfrm>
          <a:prstGeom prst="roundRect">
            <a:avLst/>
          </a:prstGeom>
          <a:solidFill>
            <a:srgbClr val="FFFF47">
              <a:alpha val="50196"/>
            </a:srgbClr>
          </a:solidFill>
          <a:ln>
            <a:solidFill>
              <a:srgbClr val="FFFF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DAB313-9888-FA95-67B5-A44E3D75EA82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B84B4-5B98-EB79-5E66-8DA1C8491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pic>
        <p:nvPicPr>
          <p:cNvPr id="5" name="Online Media 4" title="Scenic Elements: Lexington Children's Theatre and Charlotte's Web">
            <a:hlinkClick r:id="" action="ppaction://media"/>
            <a:extLst>
              <a:ext uri="{FF2B5EF4-FFF2-40B4-BE49-F238E27FC236}">
                <a16:creationId xmlns:a16="http://schemas.microsoft.com/office/drawing/2014/main" id="{68BBD2E3-52E3-46DE-544D-BDE013F307A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285570" y="2231770"/>
            <a:ext cx="5572430" cy="314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6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ED7EF-2DE4-752B-9C05-C81BB1CBC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224FD-7A03-5543-07F6-BBC7754AE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– </a:t>
            </a:r>
            <a:br>
              <a:rPr lang="en-US" dirty="0"/>
            </a:br>
            <a:r>
              <a:rPr lang="en-US" dirty="0"/>
              <a:t>Charlotte’s Web (3):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FE930-FA00-8EBA-1349-BF98B2171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873" y="1250545"/>
            <a:ext cx="6659013" cy="101780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Watch the Section 3A: “Character Interactions”</a:t>
            </a:r>
            <a:br>
              <a:rPr lang="en-US" dirty="0"/>
            </a:br>
            <a:r>
              <a:rPr lang="en-US" dirty="0"/>
              <a:t>of the Exploration of Scenic Elements video</a:t>
            </a:r>
            <a:br>
              <a:rPr lang="en-US" dirty="0"/>
            </a:br>
            <a:r>
              <a:rPr lang="en-US" dirty="0"/>
              <a:t>and complete the questions:</a:t>
            </a:r>
          </a:p>
        </p:txBody>
      </p:sp>
      <p:pic>
        <p:nvPicPr>
          <p:cNvPr id="7" name="Picture 6" descr="The Guilding Questions Scenic Elements worksheet with &quot;Section 3&quot; highlighted">
            <a:extLst>
              <a:ext uri="{FF2B5EF4-FFF2-40B4-BE49-F238E27FC236}">
                <a16:creationId xmlns:a16="http://schemas.microsoft.com/office/drawing/2014/main" id="{24DE6BEF-07F5-2AEC-6FAA-2FA900C83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8566" y="1140817"/>
            <a:ext cx="3370845" cy="4362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EFF2CA-B32F-F759-6581-4B6953F6A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39246" y="4311982"/>
            <a:ext cx="2118847" cy="177680"/>
          </a:xfrm>
          <a:prstGeom prst="roundRect">
            <a:avLst/>
          </a:prstGeom>
          <a:solidFill>
            <a:srgbClr val="FFFF47">
              <a:alpha val="50196"/>
            </a:srgbClr>
          </a:solidFill>
          <a:ln>
            <a:solidFill>
              <a:srgbClr val="FFFF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24AAED-59AA-A418-219A-B344575D55D7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D980C8-DA29-A564-F8AA-A6E278DBC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pic>
        <p:nvPicPr>
          <p:cNvPr id="5" name="Online Media 4" title="Scenic Elements: Lexington Children's Theatre and Charlotte's Web">
            <a:hlinkClick r:id="" action="ppaction://media"/>
            <a:extLst>
              <a:ext uri="{FF2B5EF4-FFF2-40B4-BE49-F238E27FC236}">
                <a16:creationId xmlns:a16="http://schemas.microsoft.com/office/drawing/2014/main" id="{659285EB-6981-C9B1-FA5E-05DFCAC62D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174369" y="2277490"/>
            <a:ext cx="5729351" cy="3234553"/>
          </a:xfrm>
          <a:prstGeom prst="rect">
            <a:avLst/>
          </a:prstGeom>
        </p:spPr>
      </p:pic>
      <p:sp>
        <p:nvSpPr>
          <p:cNvPr id="8" name="Oval 7" descr="red circle">
            <a:extLst>
              <a:ext uri="{FF2B5EF4-FFF2-40B4-BE49-F238E27FC236}">
                <a16:creationId xmlns:a16="http://schemas.microsoft.com/office/drawing/2014/main" id="{0F05943E-B9B4-7171-571D-28706BDEDF71}"/>
              </a:ext>
            </a:extLst>
          </p:cNvPr>
          <p:cNvSpPr/>
          <p:nvPr/>
        </p:nvSpPr>
        <p:spPr>
          <a:xfrm>
            <a:off x="10039893" y="4238809"/>
            <a:ext cx="365760" cy="32402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9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481EB-AB57-DA8D-8057-EBF0D3755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2306E-A7CC-37FE-6F3B-37FB5B48C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Exploring Technical Elements – </a:t>
            </a:r>
            <a:br>
              <a:rPr lang="en-US" dirty="0"/>
            </a:br>
            <a:r>
              <a:rPr lang="en-US" dirty="0"/>
              <a:t>Charlotte’s Web (4):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F42FB-9F99-E837-DDC1-B3A69EFF2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873" y="1250545"/>
            <a:ext cx="6659013" cy="101780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Watch the Section 3B: “Character Interactions”</a:t>
            </a:r>
            <a:br>
              <a:rPr lang="en-US" dirty="0"/>
            </a:br>
            <a:r>
              <a:rPr lang="en-US" dirty="0"/>
              <a:t>of the Exploration of Scenic Elements video</a:t>
            </a:r>
            <a:br>
              <a:rPr lang="en-US" dirty="0"/>
            </a:br>
            <a:r>
              <a:rPr lang="en-US" dirty="0"/>
              <a:t>and complete the questions:</a:t>
            </a:r>
          </a:p>
        </p:txBody>
      </p:sp>
      <p:pic>
        <p:nvPicPr>
          <p:cNvPr id="7" name="Picture 6" descr="The Guilding Questions Scenic Elements worksheet with &quot;Section 3&quot; highlighted">
            <a:extLst>
              <a:ext uri="{FF2B5EF4-FFF2-40B4-BE49-F238E27FC236}">
                <a16:creationId xmlns:a16="http://schemas.microsoft.com/office/drawing/2014/main" id="{CD4BE9E1-FF3E-8A27-8796-C4E3F5986B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8566" y="1140817"/>
            <a:ext cx="3370845" cy="4362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96ED62C-4553-75ED-13E5-AB8ED4776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39246" y="4311982"/>
            <a:ext cx="2137442" cy="177680"/>
          </a:xfrm>
          <a:prstGeom prst="roundRect">
            <a:avLst/>
          </a:prstGeom>
          <a:solidFill>
            <a:srgbClr val="FFFF47">
              <a:alpha val="50196"/>
            </a:srgbClr>
          </a:solidFill>
          <a:ln>
            <a:solidFill>
              <a:srgbClr val="FFFF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1B2B56-F8A1-E07F-348C-F33334F00C9A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8DEAD5-5698-D182-3D64-32479FBD1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8" name="Oval 7" descr="red circle">
            <a:extLst>
              <a:ext uri="{FF2B5EF4-FFF2-40B4-BE49-F238E27FC236}">
                <a16:creationId xmlns:a16="http://schemas.microsoft.com/office/drawing/2014/main" id="{3700E7BB-F040-CE2C-028F-BC3D767F3121}"/>
              </a:ext>
            </a:extLst>
          </p:cNvPr>
          <p:cNvSpPr/>
          <p:nvPr/>
        </p:nvSpPr>
        <p:spPr>
          <a:xfrm>
            <a:off x="10405872" y="4238809"/>
            <a:ext cx="365760" cy="32402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nline Media 8" title="Scenic Elements: Lexington Children's Theatre and Charlotte's Web">
            <a:hlinkClick r:id="" action="ppaction://media"/>
            <a:extLst>
              <a:ext uri="{FF2B5EF4-FFF2-40B4-BE49-F238E27FC236}">
                <a16:creationId xmlns:a16="http://schemas.microsoft.com/office/drawing/2014/main" id="{157EBC3C-5951-5885-36BE-510D79138F2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251161" y="2268346"/>
            <a:ext cx="5643415" cy="31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8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3B484-EEBA-F2DB-C020-A737CA575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9BF04-B9A3-5245-96CC-D255964AA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Interacting with Scenic Elements (1):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60C53-4CBB-6696-ED2B-465E41BDE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969072"/>
          </a:xfrm>
        </p:spPr>
        <p:txBody>
          <a:bodyPr>
            <a:normAutofit/>
          </a:bodyPr>
          <a:lstStyle/>
          <a:p>
            <a:r>
              <a:rPr lang="en-US" dirty="0"/>
              <a:t>Review the story of </a:t>
            </a:r>
            <a:r>
              <a:rPr lang="en-US" i="1" dirty="0"/>
              <a:t>Charlotte’s Web: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55D31B-2736-9B3C-2775-F7221260FEC7}"/>
              </a:ext>
            </a:extLst>
          </p:cNvPr>
          <p:cNvSpPr/>
          <p:nvPr/>
        </p:nvSpPr>
        <p:spPr>
          <a:xfrm>
            <a:off x="838199" y="2070359"/>
            <a:ext cx="4751832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kern="1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i="1" kern="100" dirty="0">
                <a:solidFill>
                  <a:schemeClr val="tx1"/>
                </a:solidFill>
                <a:ea typeface="Aptos" panose="020B0004020202020204" pitchFamily="34" charset="0"/>
                <a:cs typeface="Arial" panose="020B0604020202020204" pitchFamily="34" charset="0"/>
              </a:rPr>
              <a:t>Charlotte’s Web</a:t>
            </a:r>
            <a:endParaRPr lang="en-US" sz="1400" i="1" kern="100" dirty="0">
              <a:solidFill>
                <a:schemeClr val="tx1"/>
              </a:solidFill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1400" kern="100" dirty="0">
                <a:solidFill>
                  <a:schemeClr val="tx1"/>
                </a:solidFill>
                <a:cs typeface="Arial" panose="020B0604020202020204" pitchFamily="34" charset="0"/>
              </a:rPr>
              <a:t>Charlotte's Web tells the story of a pig named Wilbur, who is saved from being slaughtered by a kind girl named Fern. Wilbur is moved to Fern’s uncle's farm where Wilbur becomes friends with a wise spider named Charlotte. When Wilbur's life is once again in danger, Charlotte devises a clever plan to save him by spinning words into her web that highlight how special he is.  </a:t>
            </a:r>
          </a:p>
          <a:p>
            <a:r>
              <a:rPr lang="en-US" sz="1400" kern="100" dirty="0">
                <a:solidFill>
                  <a:schemeClr val="tx1"/>
                </a:solidFill>
                <a:cs typeface="Arial" panose="020B0604020202020204" pitchFamily="34" charset="0"/>
              </a:rPr>
              <a:t>Her efforts bring attention to Wilbur and the story unfolds with themes of friendship, loyalty and the power of kindness.</a:t>
            </a:r>
          </a:p>
        </p:txBody>
      </p:sp>
      <p:pic>
        <p:nvPicPr>
          <p:cNvPr id="9" name="Picture 8" descr="Charlotte the spider standing in front of her web with the word &quot;Terrific&quot; ">
            <a:extLst>
              <a:ext uri="{FF2B5EF4-FFF2-40B4-BE49-F238E27FC236}">
                <a16:creationId xmlns:a16="http://schemas.microsoft.com/office/drawing/2014/main" id="{E5310F97-4E79-1F73-E167-6D8BF8969E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28" y="1963040"/>
            <a:ext cx="4975860" cy="3312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109054-2ADB-A959-2B1B-BB19354F1C2B}"/>
              </a:ext>
            </a:extLst>
          </p:cNvPr>
          <p:cNvSpPr txBox="1"/>
          <p:nvPr/>
        </p:nvSpPr>
        <p:spPr>
          <a:xfrm>
            <a:off x="5655231" y="5312542"/>
            <a:ext cx="55416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Photo by: Sally Horowitz – Lexington Children’s Theatre – Charlotte’s Web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AEF9B4-8FFA-745A-BB14-A4DE9D054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F6560F-9E34-81D8-8495-FC1084DE70C5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952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2BDB-6418-4799-A22B-D100165F3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D58E6-CEC4-123A-0F94-20D6ABF01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Interacting with Scenic Elements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C7D69-E55C-9204-5B91-0D0D57472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969072"/>
          </a:xfrm>
        </p:spPr>
        <p:txBody>
          <a:bodyPr>
            <a:normAutofit/>
          </a:bodyPr>
          <a:lstStyle/>
          <a:p>
            <a:r>
              <a:rPr lang="en-US" dirty="0"/>
              <a:t>Share the image from Charlotte’s Web and ask students to complete the following task as a whole class: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43BFD3-9AD0-85B7-7DEF-881B376BD667}"/>
              </a:ext>
            </a:extLst>
          </p:cNvPr>
          <p:cNvSpPr/>
          <p:nvPr/>
        </p:nvSpPr>
        <p:spPr>
          <a:xfrm>
            <a:off x="875299" y="2065271"/>
            <a:ext cx="4751832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Question: 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Identify the most important scenic element in this image from Charlotte’s Web.</a:t>
            </a:r>
          </a:p>
        </p:txBody>
      </p:sp>
      <p:pic>
        <p:nvPicPr>
          <p:cNvPr id="9" name="Picture 8" descr="Charlotte the spider standing in front of her web with the word Terrific written in it">
            <a:extLst>
              <a:ext uri="{FF2B5EF4-FFF2-40B4-BE49-F238E27FC236}">
                <a16:creationId xmlns:a16="http://schemas.microsoft.com/office/drawing/2014/main" id="{080CDA77-02A3-F138-0BD9-5D0C59C55C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28" y="1963040"/>
            <a:ext cx="4975860" cy="3312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83A224-90D6-CF77-A85A-E00AE5F6987D}"/>
              </a:ext>
            </a:extLst>
          </p:cNvPr>
          <p:cNvSpPr txBox="1"/>
          <p:nvPr/>
        </p:nvSpPr>
        <p:spPr>
          <a:xfrm>
            <a:off x="5655231" y="5312542"/>
            <a:ext cx="55416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1000" i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Photo by: Sally Horowitz – Lexington Children’s Theatre – Charlotte’s Web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433412-B7F3-533C-7A6A-FF94E975E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B836B1-FD2F-3C96-B7D7-BF702A6957C3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95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9F756-CE91-A191-2A38-2A4A9684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08532-DBAF-8CFA-001B-F1AFC882A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Interacting with Scenic Elements (3):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E97D6-67FA-5B73-2C8C-B31C611F8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873" y="1140817"/>
            <a:ext cx="6024567" cy="13255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Watch scenes from Charlotte’s Web.</a:t>
            </a:r>
            <a:br>
              <a:rPr lang="en-US" dirty="0"/>
            </a:br>
            <a:r>
              <a:rPr lang="en-US" dirty="0"/>
              <a:t>After the third scene, “Terrific”, </a:t>
            </a:r>
            <a:br>
              <a:rPr lang="en-US" dirty="0"/>
            </a:br>
            <a:r>
              <a:rPr lang="en-US" dirty="0"/>
              <a:t>answer the following questions: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81EE8-3E75-F415-698D-45F21B8843D3}"/>
              </a:ext>
            </a:extLst>
          </p:cNvPr>
          <p:cNvSpPr/>
          <p:nvPr/>
        </p:nvSpPr>
        <p:spPr>
          <a:xfrm>
            <a:off x="7063749" y="1707458"/>
            <a:ext cx="4751832" cy="39002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7000"/>
              </a:lnSpc>
            </a:pPr>
            <a:r>
              <a:rPr lang="en-US" sz="2400" b="1" dirty="0">
                <a:solidFill>
                  <a:schemeClr val="tx1"/>
                </a:solidFill>
              </a:rPr>
              <a:t>Questions: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342900" marR="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Why is the spider web important to Charlotte in the scene?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342900" marR="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How does the spider web help to tell the story?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342900" marR="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Identify how the purpose of the scenic element of a spider web changed based on the needs of the characters.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19923D-6E71-A7D6-E18F-AE3F9F7295BC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8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31CF2E-7763-8DB9-4524-DF8E9A08D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pic>
        <p:nvPicPr>
          <p:cNvPr id="5" name="Online Media 4" title="Scenes from Charlotte's Web: Lexington Children's Theatre">
            <a:hlinkClick r:id="" action="ppaction://media"/>
            <a:extLst>
              <a:ext uri="{FF2B5EF4-FFF2-40B4-BE49-F238E27FC236}">
                <a16:creationId xmlns:a16="http://schemas.microsoft.com/office/drawing/2014/main" id="{4C914210-C341-CA7F-C780-CA13B293245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44029" y="2561116"/>
            <a:ext cx="5051971" cy="285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5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C76C1-FEE1-92A4-F3D8-10C02C6B3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623E-3BB2-CAA4-CD7F-931B2D800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Design Phase (1):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4D0BE-FDF1-13BD-BA96-8799CD946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36200"/>
            <a:ext cx="10515600" cy="8282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Review the learning goal before introducing the second success criteria:</a:t>
            </a: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FA6E0D-A7FF-768F-889A-F6D11C3C26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379361"/>
              </p:ext>
            </p:extLst>
          </p:nvPr>
        </p:nvGraphicFramePr>
        <p:xfrm>
          <a:off x="1563131" y="2164418"/>
          <a:ext cx="81280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Goal: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will discuss </a:t>
                      </a:r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elements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from multiple theatrical works. 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Success Criteria: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I can create a scenic element based on a character’s need.</a:t>
                      </a:r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118CEDD-1C9F-88DF-25D7-75A8606A8E6D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9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F2A37E-0E76-92D6-1D3F-512F19044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465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78D04-73AC-4566-0DBB-F19B977C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E6983-6C84-E114-8F18-52A36CE4D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Design Phase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CA656-687F-7259-DE9F-1C5E5EDA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99" y="1122414"/>
            <a:ext cx="4751832" cy="11370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Review the story of </a:t>
            </a:r>
            <a:r>
              <a:rPr lang="en-US" i="1" dirty="0"/>
              <a:t>The Itsy Bitsy Spider before asking the question below: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AB5C6A-46A8-FCDF-60CB-804BBE1E7E7A}"/>
              </a:ext>
            </a:extLst>
          </p:cNvPr>
          <p:cNvSpPr/>
          <p:nvPr/>
        </p:nvSpPr>
        <p:spPr>
          <a:xfrm>
            <a:off x="875299" y="2352637"/>
            <a:ext cx="4751832" cy="30880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Question: 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What would the Itsy-Bitsy Spider need to communicate if it had a web?</a:t>
            </a:r>
          </a:p>
        </p:txBody>
      </p:sp>
      <p:pic>
        <p:nvPicPr>
          <p:cNvPr id="4" name="Picture 3" descr="The lyrics to the song &quot;The Itsy Bitsy Spider&quot;">
            <a:extLst>
              <a:ext uri="{FF2B5EF4-FFF2-40B4-BE49-F238E27FC236}">
                <a16:creationId xmlns:a16="http://schemas.microsoft.com/office/drawing/2014/main" id="{FC46391E-F66D-13B2-E805-E779F8C163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27" y="251780"/>
            <a:ext cx="4170627" cy="53949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43B54A-1F7C-5501-3D01-920843935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8E02F2-AA9B-E635-928C-A72E11E56C82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836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E6AAE-2088-DB4C-E214-88A99CAD5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F49B-23F3-E328-ADBA-3F665C5BC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Design Phase (3):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15D8B-DD76-319A-E871-7D7646A32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436" y="2112870"/>
            <a:ext cx="3709703" cy="2332686"/>
          </a:xfrm>
        </p:spPr>
        <p:txBody>
          <a:bodyPr>
            <a:normAutofit fontScale="85000" lnSpcReduction="20000"/>
          </a:bodyPr>
          <a:lstStyle/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/>
              <a:t>1. Complete part one of the Brainstorm Web.</a:t>
            </a:r>
          </a:p>
          <a:p>
            <a:pPr marL="0" marR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/>
              <a:t>2. Place students in groups to share the words and/or phrases they included on their Brainstorm Web.</a:t>
            </a:r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7" name="Picture 6" descr="The Brainstorm Web worksheet for the Itsy Bitsy Spider">
            <a:extLst>
              <a:ext uri="{FF2B5EF4-FFF2-40B4-BE49-F238E27FC236}">
                <a16:creationId xmlns:a16="http://schemas.microsoft.com/office/drawing/2014/main" id="{1F041A8D-3CBE-BAC9-3810-70545EE65B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4349" y="975070"/>
            <a:ext cx="6075416" cy="469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111C7-A8D6-3732-9118-6AB5D05D0BD3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10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8005AB-C4D2-298E-D35D-867C51FB6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46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67347-26CC-E522-7D39-D88E25002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FDB56-042D-9887-6284-D2D08A40D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Design Phase (4):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CA98978-03ED-0151-94EC-F4A43A6F20EA}"/>
              </a:ext>
            </a:extLst>
          </p:cNvPr>
          <p:cNvSpPr txBox="1">
            <a:spLocks/>
          </p:cNvSpPr>
          <p:nvPr/>
        </p:nvSpPr>
        <p:spPr>
          <a:xfrm>
            <a:off x="831436" y="2112870"/>
            <a:ext cx="3709703" cy="23326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0264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02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02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02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02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dirty="0"/>
              <a:t>1. Complete part two</a:t>
            </a:r>
            <a:br>
              <a:rPr lang="en-US" dirty="0"/>
            </a:br>
            <a:r>
              <a:rPr lang="en-US" dirty="0"/>
              <a:t>of the Brainstorm Web.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dirty="0"/>
              <a:t>2. Allow students to share their responses with the class. </a:t>
            </a:r>
          </a:p>
        </p:txBody>
      </p:sp>
      <p:pic>
        <p:nvPicPr>
          <p:cNvPr id="8" name="Picture 7" descr="The Brainstorm Web Reflection worksheet">
            <a:extLst>
              <a:ext uri="{FF2B5EF4-FFF2-40B4-BE49-F238E27FC236}">
                <a16:creationId xmlns:a16="http://schemas.microsoft.com/office/drawing/2014/main" id="{04B03C7C-DA1E-8608-F5F8-4CD6B3F3B2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3137" y="827143"/>
            <a:ext cx="6231226" cy="481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2FFF32-744A-46FA-6C72-2A7BD9B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8334D1-1872-DCB9-0388-BE559712112E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10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651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138BA-CB6D-FCB7-C961-30B7C4637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21D6B-75BF-0F01-68EE-7FFC133C9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3D Model: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64B62-7A44-45E5-4114-E16C90952919}"/>
              </a:ext>
            </a:extLst>
          </p:cNvPr>
          <p:cNvSpPr/>
          <p:nvPr/>
        </p:nvSpPr>
        <p:spPr>
          <a:xfrm>
            <a:off x="622662" y="1173621"/>
            <a:ext cx="5509451" cy="42870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Spider Web: 3D Model</a:t>
            </a:r>
          </a:p>
          <a:p>
            <a:pPr marL="342900" lvl="0" indent="-342900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Choose one word or phrase from the Brainstorm Web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342900" lvl="0" indent="-342900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Use construction paper, glue, yarn or other string, pipe cleaners and a variety of decorative art supplies.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342900" lvl="0" indent="-342900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Try different techniques and supplies to create your design.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342900" lvl="0" indent="-342900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Let your creation dry and prepare to share your final spider web in a gallery walk. </a:t>
            </a:r>
            <a:endParaRPr lang="en-US" sz="1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endParaRPr lang="en-US" i="1" u="sng" dirty="0">
              <a:solidFill>
                <a:srgbClr val="0563C1"/>
              </a:solidFill>
              <a:latin typeface="Calibri" panose="020F0502020204030204" pitchFamily="34" charset="0"/>
              <a:ea typeface="Aptos" panose="020B0004020202020204" pitchFamily="34" charset="0"/>
              <a:cs typeface="Arial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0" name="Picture 9" descr="a student example of a completed web with the word &quot;help&quot;">
            <a:extLst>
              <a:ext uri="{FF2B5EF4-FFF2-40B4-BE49-F238E27FC236}">
                <a16:creationId xmlns:a16="http://schemas.microsoft.com/office/drawing/2014/main" id="{54BAADAB-E5F5-142A-5FC7-687958573E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" r="-1"/>
          <a:stretch/>
        </p:blipFill>
        <p:spPr bwMode="auto">
          <a:xfrm>
            <a:off x="6347650" y="1394902"/>
            <a:ext cx="5430905" cy="384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69DF9E-FA4E-8571-8F39-B34B55677BEF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3474A8-DCDD-799F-6F19-909F2A9FE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B10817-3109-9D9A-194D-44A022B23886}"/>
              </a:ext>
            </a:extLst>
          </p:cNvPr>
          <p:cNvSpPr txBox="1"/>
          <p:nvPr/>
        </p:nvSpPr>
        <p:spPr>
          <a:xfrm>
            <a:off x="10077558" y="4888248"/>
            <a:ext cx="2114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By: Nyla Henning</a:t>
            </a:r>
          </a:p>
        </p:txBody>
      </p:sp>
    </p:spTree>
    <p:extLst>
      <p:ext uri="{BB962C8B-B14F-4D97-AF65-F5344CB8AC3E}">
        <p14:creationId xmlns:p14="http://schemas.microsoft.com/office/powerpoint/2010/main" val="2202663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2F079-967C-995B-C1EA-D9EB50704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186A-1FB2-3C20-99B3-777D0D0A7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Scenic Design Gallery Walk (1):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4F3C2-C268-14EA-19B4-221DF9E3C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7911"/>
            <a:ext cx="10515600" cy="7632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700" dirty="0"/>
              <a:t>To support their design choices, students will develop a justification statement. </a:t>
            </a:r>
          </a:p>
          <a:p>
            <a:pPr marL="0" indent="0">
              <a:buNone/>
            </a:pPr>
            <a:r>
              <a:rPr lang="en-US" sz="2700" dirty="0"/>
              <a:t>Use the Design Statement below to aid students in capturing their thoughts: </a:t>
            </a: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2A9FCD3-6D33-64CC-0A53-8EFA4436A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654069"/>
              </p:ext>
            </p:extLst>
          </p:nvPr>
        </p:nvGraphicFramePr>
        <p:xfrm>
          <a:off x="1563131" y="2603454"/>
          <a:ext cx="81280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Statement 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spider web communicates the word/phrase _____________, 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 the Itsy-Bitsy Spider needs ______________________.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491AAAA-B964-74AA-FEFC-E2A3C083FE86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12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7C3CFE-10E4-FC1B-FD96-BB3E1925C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2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5A83D-BA0D-3048-F3C2-087D21FD5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6A3BD-EE69-B005-4FB8-C11570C54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Scenic Design Gallery Walk (2):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95398-ECF8-B697-9815-95FC476F7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89255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Share the video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Responding to Art: Everyday Art Foundations</a:t>
            </a:r>
            <a:r>
              <a:rPr lang="en-US" dirty="0"/>
              <a:t> and the viewing guide to gain foundational understanding of the artistic process of responding. </a:t>
            </a:r>
            <a:br>
              <a:rPr lang="en-US" sz="1800" dirty="0">
                <a:effectLst/>
                <a:latin typeface="Calibri" panose="020F0502020204030204" pitchFamily="34" charset="0"/>
                <a:ea typeface="Yu Gothic" panose="020B0400000000000000" pitchFamily="34" charset="-128"/>
              </a:rPr>
            </a:b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F1D85D-789C-F468-5C86-60A927B3BADE}"/>
              </a:ext>
            </a:extLst>
          </p:cNvPr>
          <p:cNvSpPr/>
          <p:nvPr/>
        </p:nvSpPr>
        <p:spPr>
          <a:xfrm>
            <a:off x="788725" y="2056611"/>
            <a:ext cx="4611003" cy="33847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Responding to Art: Everyday Art Foundations</a:t>
            </a:r>
            <a:endParaRPr lang="en-US" sz="1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While Viewing</a:t>
            </a:r>
            <a:br>
              <a:rPr lang="en-US" sz="16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15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 attention to the three main strategies for responding to art as they appear onscreen–noticing, analyzing, and evaluating–and the different questions you can ask yourself for each.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After Viewing</a:t>
            </a:r>
            <a:b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15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Reflect on what you learned in the video.</a:t>
            </a:r>
          </a:p>
          <a:p>
            <a:r>
              <a:rPr lang="en-US" sz="15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did the kids in the video say what they liked or didn’t like about a work of art? </a:t>
            </a:r>
          </a:p>
        </p:txBody>
      </p:sp>
      <p:pic>
        <p:nvPicPr>
          <p:cNvPr id="6" name="responding-to-art-final_1080_7500_24" descr="Video: Responding to Art">
            <a:hlinkClick r:id="" action="ppaction://media"/>
            <a:extLst>
              <a:ext uri="{FF2B5EF4-FFF2-40B4-BE49-F238E27FC236}">
                <a16:creationId xmlns:a16="http://schemas.microsoft.com/office/drawing/2014/main" id="{FB938A27-6F4E-D5B0-6711-2DF08ECC68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27131" y="2056611"/>
            <a:ext cx="6245155" cy="3512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A6DFC3-2044-2954-8D83-D755620A0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B5C10B-9866-2C0A-E06B-05D7CDCF99F7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228F6-B2AF-CF05-2E42-F3DB3C530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1A6E-92D6-D135-6198-C52E5B6E1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Scenic Design Gallery Walk (3):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F44C9-1E90-4455-ADC7-B5DF3E63F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8029"/>
            <a:ext cx="3850810" cy="3877709"/>
          </a:xfrm>
        </p:spPr>
        <p:txBody>
          <a:bodyPr>
            <a:normAutofit fontScale="92500" lnSpcReduction="20000"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Write appropriate words or phrases about the web design under the appropriate column (meets expectations or exceeds expectations). 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Feedback forms will be used to guide discussion later. </a:t>
            </a:r>
          </a:p>
          <a:p>
            <a:endParaRPr lang="en-US" dirty="0"/>
          </a:p>
        </p:txBody>
      </p:sp>
      <p:pic>
        <p:nvPicPr>
          <p:cNvPr id="9" name="Picture 8" descr="example of the audience feedback form - linked in presenter notes">
            <a:extLst>
              <a:ext uri="{FF2B5EF4-FFF2-40B4-BE49-F238E27FC236}">
                <a16:creationId xmlns:a16="http://schemas.microsoft.com/office/drawing/2014/main" id="{035E5AB6-E090-4CF4-E522-068F91E083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44269" y="1282022"/>
            <a:ext cx="5585848" cy="42939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36D85C-4C48-C721-E541-EE218D5A0931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4AAD64-CDA4-65B5-59F8-1967D9161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12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73234-1DAF-A68D-F032-30DE85AF3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D883D-7324-10B3-2494-ECBB879A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Scenic Design Gallery Walk (4):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DF25C-934E-3951-5DEF-DD0950785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6035"/>
            <a:ext cx="10515600" cy="1031199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900" kern="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Invite students to share one piece of feedback by using the </a:t>
            </a:r>
            <a:br>
              <a:rPr lang="en-US" sz="2900" kern="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900" kern="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“two stars and a wish” discussion technique (outlined below):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7104B9-2A07-51A3-ACE3-ECA966E3738E}"/>
              </a:ext>
            </a:extLst>
          </p:cNvPr>
          <p:cNvSpPr/>
          <p:nvPr/>
        </p:nvSpPr>
        <p:spPr>
          <a:xfrm>
            <a:off x="533758" y="2398238"/>
            <a:ext cx="10192841" cy="14604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algn="ctr">
              <a:lnSpc>
                <a:spcPct val="107000"/>
              </a:lnSpc>
            </a:pPr>
            <a:br>
              <a:rPr lang="en-US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1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Feedback: Two Stars and a Wish</a:t>
            </a:r>
            <a:endParaRPr lang="en-US" b="1" kern="100" dirty="0">
              <a:solidFill>
                <a:schemeClr val="tx1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algn="ctr">
              <a:lnSpc>
                <a:spcPct val="107000"/>
              </a:lnSpc>
            </a:pPr>
            <a:endParaRPr lang="en-US" sz="1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marR="0" algn="ctr">
              <a:lnSpc>
                <a:spcPct val="107000"/>
              </a:lnSpc>
            </a:pPr>
            <a:r>
              <a:rPr lang="en-US" sz="1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What are one to two things, or “stars” (</a:t>
            </a:r>
            <a:r>
              <a:rPr lang="en-US" kern="1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design elements 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that worked well) in the 3D Model? Why?</a:t>
            </a:r>
            <a:endParaRPr lang="en-US" sz="1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What is one “wish” (design elements you would recommend changing)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in the 3D Model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? Why?</a:t>
            </a:r>
            <a:b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endParaRPr lang="en-US" sz="16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2D08EE-FED0-602D-E3AB-D2A72BDB8538}"/>
              </a:ext>
            </a:extLst>
          </p:cNvPr>
          <p:cNvSpPr txBox="1"/>
          <p:nvPr/>
        </p:nvSpPr>
        <p:spPr>
          <a:xfrm>
            <a:off x="1115960" y="3969682"/>
            <a:ext cx="9028437" cy="1503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</a:pPr>
            <a:r>
              <a:rPr lang="en-US" sz="29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Encourage students to give examples from the 3D model</a:t>
            </a:r>
            <a:br>
              <a:rPr lang="en-US" sz="29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29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to support their feedback. </a:t>
            </a:r>
            <a:br>
              <a:rPr lang="en-US" sz="29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29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Repeat the steps outlined above as much as time allows. </a:t>
            </a:r>
            <a:endParaRPr lang="en-US" sz="29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46FCC1-EF56-F0DB-2495-BE544BDE9AA3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7F26D-C62A-B002-7A38-0CB54FB4B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37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E5C02-B59F-2120-9933-854F938D3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8090B-55DE-EDB0-71FF-BF681783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Student Reflection (1):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DD26F-A9E6-5A52-A6E5-693E28318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Remind students of the learning goal and success criteria for this learning experience: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B5650E7-EC29-CB67-48A2-9CA5383E9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982791"/>
              </p:ext>
            </p:extLst>
          </p:nvPr>
        </p:nvGraphicFramePr>
        <p:xfrm>
          <a:off x="1217866" y="2206902"/>
          <a:ext cx="8824626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4626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Goal: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will discuss </a:t>
                      </a:r>
                      <a:r>
                        <a:rPr lang="en-US" sz="18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elements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from multiple theatrical works. 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Success Criteria: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I can identify the purpose of a scenic element based on different characters’ needs.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I can create a scenic element based on a character’s need.</a:t>
                      </a:r>
                      <a:br>
                        <a:rPr lang="en-US" sz="18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0AC091F-F52A-3F13-A206-45D12A70C057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472EC0-CD68-3576-8E90-E4A80551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09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F9098-1B41-ED75-8931-7A10EBA40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69DBF-30E4-00EA-22F1-BFE07197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Student Reflection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723C6-AADD-9281-9172-FE4F998BE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Now, invite students to reflect on the following questions:</a:t>
            </a: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A0CA34-D248-175A-F51B-818E1A952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004004"/>
              </p:ext>
            </p:extLst>
          </p:nvPr>
        </p:nvGraphicFramePr>
        <p:xfrm>
          <a:off x="1593097" y="1776138"/>
          <a:ext cx="9005805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5805">
                  <a:extLst>
                    <a:ext uri="{9D8B030D-6E8A-4147-A177-3AD203B41FA5}">
                      <a16:colId xmlns:a16="http://schemas.microsoft.com/office/drawing/2014/main" val="3389700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 Reflection Questions: </a:t>
                      </a:r>
                    </a:p>
                    <a:p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was the most exciting part of this learning experience?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could you apply the audience feedback you received to improve your final design?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did designing a 3D model impact your understanding of scenic elements?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you were to construct this design for the stage, what materials would you need to use? 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technical element would you like to learn more about?</a:t>
                      </a:r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0344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0EDA113-2292-8A71-BA10-E6A517958553}"/>
              </a:ext>
            </a:extLst>
          </p:cNvPr>
          <p:cNvSpPr txBox="1"/>
          <p:nvPr/>
        </p:nvSpPr>
        <p:spPr>
          <a:xfrm>
            <a:off x="878347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Theatre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Exploring Technical Elements – TH:Re8.1.3.b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94E65D-D692-7E06-2EEA-8109C48F4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47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8F19-64A6-4C91-915E-7D77FB2B4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2539" y="38998"/>
            <a:ext cx="9144000" cy="2387600"/>
          </a:xfrm>
        </p:spPr>
        <p:txBody>
          <a:bodyPr/>
          <a:lstStyle/>
          <a:p>
            <a:r>
              <a:rPr lang="en-US" dirty="0"/>
              <a:t>Contact info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AD9BE9-4628-43F7-BFF8-58F221F1D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4466" y="2540140"/>
            <a:ext cx="9144000" cy="762101"/>
          </a:xfrm>
        </p:spPr>
        <p:txBody>
          <a:bodyPr>
            <a:normAutofit/>
          </a:bodyPr>
          <a:lstStyle/>
          <a:p>
            <a:r>
              <a:rPr lang="en-US" sz="4400" dirty="0"/>
              <a:t>kdearts@education.ky.gov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5EF14B-33DA-2B8E-86E9-0567EC8B2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413" y="5679292"/>
            <a:ext cx="728053" cy="7280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E69534-BB85-1DED-42B5-BAA3DDFBD2F3}"/>
              </a:ext>
            </a:extLst>
          </p:cNvPr>
          <p:cNvSpPr txBox="1"/>
          <p:nvPr/>
        </p:nvSpPr>
        <p:spPr>
          <a:xfrm>
            <a:off x="4736678" y="3930891"/>
            <a:ext cx="62317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Also Follow our KDE accounts on Social Media:</a:t>
            </a:r>
          </a:p>
          <a:p>
            <a:pPr algn="ctr"/>
            <a:r>
              <a:rPr lang="en-US" sz="2400" dirty="0">
                <a:solidFill>
                  <a:srgbClr val="007780"/>
                </a:solidFill>
              </a:rPr>
              <a:t>@KyDeptofEd</a:t>
            </a:r>
          </a:p>
          <a:p>
            <a:pPr algn="ctr"/>
            <a:r>
              <a:rPr lang="en-US" sz="2400" dirty="0">
                <a:solidFill>
                  <a:srgbClr val="007780"/>
                </a:solidFill>
              </a:rPr>
              <a:t>@UnitedWeLearnKY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4882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nce Interactive Resource - Responding" id="{FD186AA1-419F-4475-8BBA-CAECF5E4BD78}" vid="{7C6CBE26-91E3-4FB7-A226-71F03B6954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1CB4B9AB93836842A61C86EAD5F20BA7" ma:contentTypeVersion="28" ma:contentTypeDescription="" ma:contentTypeScope="" ma:versionID="90f6b0fbad01ffe2d30d7dbd0fd3d0a3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3d787dfc419280de891c12fcb19c7525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2025-10-02T04:00:00+00:00</Publication_x0020_Date>
    <Audience1 xmlns="3a62de7d-ba57-4f43-9dae-9623ba637be0"/>
    <_dlc_DocId xmlns="3a62de7d-ba57-4f43-9dae-9623ba637be0">KYED-536-2448</_dlc_DocId>
    <_dlc_DocIdUrl xmlns="3a62de7d-ba57-4f43-9dae-9623ba637be0">
      <Url>https://www.education.ky.gov/curriculum/standards/kyacadstand/_layouts/15/DocIdRedir.aspx?ID=KYED-536-2448</Url>
      <Description>KYED-536-2448</Description>
    </_dlc_DocIdUrl>
    <Content_x0020_Review_x0020_Status xmlns="3a62de7d-ba57-4f43-9dae-9623ba637be0" xsi:nil="true"/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AFC9E74-ACC8-4494-AC68-002814A5DD87}"/>
</file>

<file path=customXml/itemProps2.xml><?xml version="1.0" encoding="utf-8"?>
<ds:datastoreItem xmlns:ds="http://schemas.openxmlformats.org/officeDocument/2006/customXml" ds:itemID="{2AE43AF4-C9DA-4948-8B48-B657A868B7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0D4522-EDD2-4326-BD38-D65ABD3DF72F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9a6c1cf9-7c62-4ca1-a4cf-7196ff2eaf5f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6FC5A5C9-7A30-4724-8286-5E2C6629CB56}"/>
</file>

<file path=docProps/app.xml><?xml version="1.0" encoding="utf-8"?>
<Properties xmlns="http://schemas.openxmlformats.org/officeDocument/2006/extended-properties" xmlns:vt="http://schemas.openxmlformats.org/officeDocument/2006/docPropsVTypes">
  <Template>Media Arts Interactive Resource - Responding</Template>
  <TotalTime>985</TotalTime>
  <Words>2534</Words>
  <Application>Microsoft Office PowerPoint</Application>
  <PresentationFormat>Widescreen</PresentationFormat>
  <Paragraphs>223</Paragraphs>
  <Slides>29</Slides>
  <Notes>18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Responding to the Arts: Theatre Exploring Technical Elements– Grade 3</vt:lpstr>
      <vt:lpstr>Exploring Technical Elements (1):</vt:lpstr>
      <vt:lpstr>Exploring Technical Elements (2):</vt:lpstr>
      <vt:lpstr>Exploring Technical Elements (3):</vt:lpstr>
      <vt:lpstr>Exploring Technical Elements –  The Pigeon’s Bus &amp; Jack’s Beanstalk (1):</vt:lpstr>
      <vt:lpstr>Exploring Technical Elements –  The Pigeon’s Bus &amp; Jack’s Beanstalk (2):</vt:lpstr>
      <vt:lpstr>Exploring Technical Elements –  The Pigeon’s Bus &amp; Jack’s Beanstalk (3):</vt:lpstr>
      <vt:lpstr>Exploring Technical Elements –  The Pigeon’s Bus &amp; Jack’s Beanstalk (4):</vt:lpstr>
      <vt:lpstr>Exploring Technical Elements –  The Pigeon’s Bus &amp; Jack’s Beanstalk (5):</vt:lpstr>
      <vt:lpstr>Exploring Technical Elements –  The Pigeon’s Bus &amp; Jack’s Beanstalk (6):</vt:lpstr>
      <vt:lpstr>Exploring Technical Elements –  Charlotte’s Web (1):</vt:lpstr>
      <vt:lpstr>Exploring Technical Elements –  Charlotte’s Web (2):</vt:lpstr>
      <vt:lpstr>Exploring Technical Elements –  Charlotte’s Web (3):</vt:lpstr>
      <vt:lpstr>Exploring Technical Elements –  Charlotte’s Web (4):</vt:lpstr>
      <vt:lpstr>Interacting with Scenic Elements (1):</vt:lpstr>
      <vt:lpstr>Interacting with Scenic Elements (2):</vt:lpstr>
      <vt:lpstr>Interacting with Scenic Elements (3):</vt:lpstr>
      <vt:lpstr>Design Phase (1):</vt:lpstr>
      <vt:lpstr>Design Phase (2):</vt:lpstr>
      <vt:lpstr>Design Phase (3):</vt:lpstr>
      <vt:lpstr>Design Phase (4):</vt:lpstr>
      <vt:lpstr>3D Model: </vt:lpstr>
      <vt:lpstr>Scenic Design Gallery Walk (1): </vt:lpstr>
      <vt:lpstr>Scenic Design Gallery Walk (2): </vt:lpstr>
      <vt:lpstr>Scenic Design Gallery Walk (3): </vt:lpstr>
      <vt:lpstr>Scenic Design Gallery Walk (4): </vt:lpstr>
      <vt:lpstr>Student Reflection (1):</vt:lpstr>
      <vt:lpstr>Student Reflection (2):</vt:lpstr>
      <vt:lpstr>Contact info</vt:lpstr>
    </vt:vector>
  </TitlesOfParts>
  <Company>Kentucky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Theatre Interactive Resource Responding</dc:title>
  <dc:creator>Greene, Jessica - Division of Academic Program Standards</dc:creator>
  <cp:lastModifiedBy>Greene, Jessica - Division of Academic Program Standards</cp:lastModifiedBy>
  <cp:revision>4</cp:revision>
  <dcterms:created xsi:type="dcterms:W3CDTF">2024-12-06T18:20:26Z</dcterms:created>
  <dcterms:modified xsi:type="dcterms:W3CDTF">2025-10-02T15:20:15Z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0x0101001BEB557DBE01834EAB47A683706DCD5B001CB4B9AB93836842A61C86EAD5F20BA7</vt:lpwstr>
  </property>
  <property fmtid="{D5CDD505-2E9C-101B-9397-08002B2CF9AE}" pid="3" name="MSIP_Label_eb544694-0027-44fa-bee4-2648c0363f9d_Enabled">
    <vt:lpwstr>true</vt:lpwstr>
  </property>
  <property fmtid="{D5CDD505-2E9C-101B-9397-08002B2CF9AE}" pid="4" name="MSIP_Label_eb544694-0027-44fa-bee4-2648c0363f9d_SetDate">
    <vt:lpwstr>2024-12-05T14:54:22Z</vt:lpwstr>
  </property>
  <property fmtid="{D5CDD505-2E9C-101B-9397-08002B2CF9AE}" pid="5" name="MSIP_Label_eb544694-0027-44fa-bee4-2648c0363f9d_Method">
    <vt:lpwstr>Standard</vt:lpwstr>
  </property>
  <property fmtid="{D5CDD505-2E9C-101B-9397-08002B2CF9AE}" pid="6" name="MSIP_Label_eb544694-0027-44fa-bee4-2648c0363f9d_Name">
    <vt:lpwstr>defa4170-0d19-0005-0004-bc88714345d2</vt:lpwstr>
  </property>
  <property fmtid="{D5CDD505-2E9C-101B-9397-08002B2CF9AE}" pid="7" name="MSIP_Label_eb544694-0027-44fa-bee4-2648c0363f9d_SiteId">
    <vt:lpwstr>9360c11f-90e6-4706-ad00-25fcdc9e2ed1</vt:lpwstr>
  </property>
  <property fmtid="{D5CDD505-2E9C-101B-9397-08002B2CF9AE}" pid="8" name="MSIP_Label_eb544694-0027-44fa-bee4-2648c0363f9d_ActionId">
    <vt:lpwstr>04acb6d3-4b5f-49cf-9556-9bd782da016f</vt:lpwstr>
  </property>
  <property fmtid="{D5CDD505-2E9C-101B-9397-08002B2CF9AE}" pid="9" name="MSIP_Label_eb544694-0027-44fa-bee4-2648c0363f9d_ContentBits">
    <vt:lpwstr>0</vt:lpwstr>
  </property>
  <property fmtid="{D5CDD505-2E9C-101B-9397-08002B2CF9AE}" pid="10" name="_dlc_DocIdItemGuid">
    <vt:lpwstr>789452e5-d9db-46f2-b1c3-fa308efaf213</vt:lpwstr>
  </property>
</Properties>
</file>