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 id="2147483827" r:id="rId5"/>
  </p:sldMasterIdLst>
  <p:notesMasterIdLst>
    <p:notesMasterId r:id="rId48"/>
  </p:notesMasterIdLst>
  <p:sldIdLst>
    <p:sldId id="2088197082" r:id="rId6"/>
    <p:sldId id="2088197084" r:id="rId7"/>
    <p:sldId id="2134805184" r:id="rId8"/>
    <p:sldId id="2134805187" r:id="rId9"/>
    <p:sldId id="2134805188" r:id="rId10"/>
    <p:sldId id="2134805186" r:id="rId11"/>
    <p:sldId id="2088197289" r:id="rId12"/>
    <p:sldId id="2134805151" r:id="rId13"/>
    <p:sldId id="2134805185" r:id="rId14"/>
    <p:sldId id="2134805189" r:id="rId15"/>
    <p:sldId id="256" r:id="rId16"/>
    <p:sldId id="257" r:id="rId17"/>
    <p:sldId id="258" r:id="rId18"/>
    <p:sldId id="259" r:id="rId19"/>
    <p:sldId id="260" r:id="rId20"/>
    <p:sldId id="261" r:id="rId21"/>
    <p:sldId id="262" r:id="rId22"/>
    <p:sldId id="263" r:id="rId23"/>
    <p:sldId id="2134805190" r:id="rId24"/>
    <p:sldId id="2134805191" r:id="rId25"/>
    <p:sldId id="2134805192" r:id="rId26"/>
    <p:sldId id="2134805193" r:id="rId27"/>
    <p:sldId id="2134805196" r:id="rId28"/>
    <p:sldId id="281" r:id="rId29"/>
    <p:sldId id="267" r:id="rId30"/>
    <p:sldId id="270" r:id="rId31"/>
    <p:sldId id="265" r:id="rId32"/>
    <p:sldId id="280" r:id="rId33"/>
    <p:sldId id="2134805180" r:id="rId34"/>
    <p:sldId id="272" r:id="rId35"/>
    <p:sldId id="273" r:id="rId36"/>
    <p:sldId id="275" r:id="rId37"/>
    <p:sldId id="276" r:id="rId38"/>
    <p:sldId id="283" r:id="rId39"/>
    <p:sldId id="282" r:id="rId40"/>
    <p:sldId id="278" r:id="rId41"/>
    <p:sldId id="279" r:id="rId42"/>
    <p:sldId id="2134805197" r:id="rId43"/>
    <p:sldId id="2134805198" r:id="rId44"/>
    <p:sldId id="271" r:id="rId45"/>
    <p:sldId id="2088197090" r:id="rId46"/>
    <p:sldId id="208819710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C40904-385E-6578-EC93-2F5898F423D2}" name="Ray, Micki - Office of Teaching and Learning" initials="RL" userId="S::micki.ray@education.ky.gov::a08fef2d-e290-42a4-abc6-bdc92162ba8c" providerId="AD"/>
  <p188:author id="{F82EC007-51C0-2A2F-FAE6-019C856D2F88}" name="Kinney, Robin - KDE Associate Commissioner" initials="KC" userId="S::robin.kinney@education.ky.gov::a083ddad-cdb3-4127-8214-90c9302e77cf" providerId="AD"/>
  <p188:author id="{5BD90D4C-25CF-D8C0-EF06-27663B70180B}" name="Perkins, Jacob - Division of Communications" initials="JP" userId="S::Jacob.Perkins@education.ky.gov::c40ba2c0-b4ef-4c71-9781-8024fdc37b7e" providerId="AD"/>
  <p188:author id="{DA1D8562-945C-5BE9-A027-B2C69832AD9F}" name="Satterwhite, Regan - Office of Career and Technical Education" initials="SROoCaTE" userId="S::regan.satterwhite@education.ky.gov::f293c650-a887-4416-9737-4a478a9e6d50" providerId="AD"/>
  <p188:author id="{4B853267-859B-9C8C-7E0C-FEA3BE7F138A}" name="Wickersham, David - Office of Special Education and Early Learning" initials="WDOoSEaEL" userId="S::david.wickersham@education.ky.gov::5797e2f3-9b4b-449e-9d75-2c99d6b37b40" providerId="AD"/>
  <p188:author id="{C3A5ABB2-D0C2-1061-A860-ECBEE8591BA9}" name="Cooper, Melody - Office of Special Education and Early Learning" initials="CL" userId="S::melody.cooper@education.ky.gov::3f52464a-92cd-4097-80f1-a8b231c404e3" providerId="AD"/>
  <p188:author id="{C3D873E3-4DC4-748B-D574-646FE133D5AE}" name="Turner, Rosalind - Division of Communications" initials="TRDoC" userId="S::rosalind.turner@education.ky.gov::7c9c7ca7-1d99-46ec-ad67-a660f1da40fc" providerId="AD"/>
  <p188:author id="{FF1DB8E6-9BC5-D7A1-3D63-D03938FB4549}" name="Wirth, Karen - KDE Division Director" initials="WD" userId="S::karen.wirth@education.ky.gov::fe13b13a-cd79-4f06-af36-854f2d303cdf" providerId="AD"/>
  <p188:author id="{1044FAF8-0E8B-995D-69A3-9A5120D4C13E}" name="Ross, Matt - Office of Finance and Operations" initials="RMOoFaO" userId="S::matt.ross@education.ky.gov::86d75603-2fcb-4094-b853-45bbfd6e220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redith, Tiffany - Division of Communications" initials="MT-DoC" lastIdx="47" clrIdx="0">
    <p:extLst>
      <p:ext uri="{19B8F6BF-5375-455C-9EA6-DF929625EA0E}">
        <p15:presenceInfo xmlns:p15="http://schemas.microsoft.com/office/powerpoint/2012/main" userId="S::tiffany.meredith@education.ky.gov::a432cccf-4692-40d2-9b6f-be44c307225d" providerId="AD"/>
      </p:ext>
    </p:extLst>
  </p:cmAuthor>
  <p:cmAuthor id="2" name="Ginn, Jennifer - Division of Communications" initials="GJ-DoC" lastIdx="8" clrIdx="1">
    <p:extLst>
      <p:ext uri="{19B8F6BF-5375-455C-9EA6-DF929625EA0E}">
        <p15:presenceInfo xmlns:p15="http://schemas.microsoft.com/office/powerpoint/2012/main" userId="S::jennifer.ginn@education.ky.gov::227ea014-7c96-47d4-bfb5-5034d8389375" providerId="AD"/>
      </p:ext>
    </p:extLst>
  </p:cmAuthor>
  <p:cmAuthor id="3" name="Konz Tatman, Toni - Interim Chief Communications Officer" initials="KTT-ICCO" lastIdx="5" clrIdx="2">
    <p:extLst>
      <p:ext uri="{19B8F6BF-5375-455C-9EA6-DF929625EA0E}">
        <p15:presenceInfo xmlns:p15="http://schemas.microsoft.com/office/powerpoint/2012/main" userId="S::toni.tatman@education.ky.gov::f89dee3b-69b0-4e27-b57f-a3e65ecfd88f" providerId="AD"/>
      </p:ext>
    </p:extLst>
  </p:cmAuthor>
  <p:cmAuthor id="4" name="David Cook" initials="" lastIdx="2" clrIdx="3"/>
  <p:cmAuthor id="5" name="Perkins, Jacob - Division of Communications" initials="PJDoC" lastIdx="3" clrIdx="4">
    <p:extLst>
      <p:ext uri="{19B8F6BF-5375-455C-9EA6-DF929625EA0E}">
        <p15:presenceInfo xmlns:p15="http://schemas.microsoft.com/office/powerpoint/2012/main" userId="S::Jacob.Perkins@education.ky.gov::c40ba2c0-b4ef-4c71-9781-8024fdc37b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6836"/>
    <a:srgbClr val="4472C4"/>
    <a:srgbClr val="4285F4"/>
    <a:srgbClr val="010507"/>
    <a:srgbClr val="FFFF9B"/>
    <a:srgbClr val="B4B000"/>
    <a:srgbClr val="B7DBEF"/>
    <a:srgbClr val="02539C"/>
    <a:srgbClr val="C2D0A4"/>
    <a:srgbClr val="071E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980D1F-FDC0-4965-8A76-A124EFFE41B8}" v="11" dt="2025-03-10T18:32:52.900"/>
    <p1510:client id="{C5E4F233-3300-4A97-BF81-A5C9035AE2FC}" v="170" dt="2025-03-10T17:23:01.5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87" autoAdjust="0"/>
    <p:restoredTop sz="85351" autoAdjust="0"/>
  </p:normalViewPr>
  <p:slideViewPr>
    <p:cSldViewPr snapToGrid="0" snapToObjects="1">
      <p:cViewPr varScale="1">
        <p:scale>
          <a:sx n="76" d="100"/>
          <a:sy n="76" d="100"/>
        </p:scale>
        <p:origin x="816" y="96"/>
      </p:cViewPr>
      <p:guideLst/>
    </p:cSldViewPr>
  </p:slideViewPr>
  <p:outlineViewPr>
    <p:cViewPr>
      <p:scale>
        <a:sx n="33" d="100"/>
        <a:sy n="33" d="100"/>
      </p:scale>
      <p:origin x="0" y="-1638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56" Type="http://schemas.microsoft.com/office/2018/10/relationships/authors" Target="authors.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 Id="rId57" Type="http://schemas.openxmlformats.org/officeDocument/2006/relationships/customXml" Target="../customXml/item4.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nn, Jennifer - KDE Division Director" userId="227ea014-7c96-47d4-bfb5-5034d8389375" providerId="ADAL" clId="{30980D1F-FDC0-4965-8A76-A124EFFE41B8}"/>
    <pc:docChg chg="undo redo custSel addSld modSld">
      <pc:chgData name="Ginn, Jennifer - KDE Division Director" userId="227ea014-7c96-47d4-bfb5-5034d8389375" providerId="ADAL" clId="{30980D1F-FDC0-4965-8A76-A124EFFE41B8}" dt="2025-03-11T16:33:37.294" v="524" actId="20577"/>
      <pc:docMkLst>
        <pc:docMk/>
      </pc:docMkLst>
      <pc:sldChg chg="add">
        <pc:chgData name="Ginn, Jennifer - KDE Division Director" userId="227ea014-7c96-47d4-bfb5-5034d8389375" providerId="ADAL" clId="{30980D1F-FDC0-4965-8A76-A124EFFE41B8}" dt="2025-03-10T18:03:58.232" v="79"/>
        <pc:sldMkLst>
          <pc:docMk/>
          <pc:sldMk cId="483046308" sldId="271"/>
        </pc:sldMkLst>
      </pc:sldChg>
      <pc:sldChg chg="modSp add mod">
        <pc:chgData name="Ginn, Jennifer - KDE Division Director" userId="227ea014-7c96-47d4-bfb5-5034d8389375" providerId="ADAL" clId="{30980D1F-FDC0-4965-8A76-A124EFFE41B8}" dt="2025-03-10T18:04:16.250" v="80" actId="14100"/>
        <pc:sldMkLst>
          <pc:docMk/>
          <pc:sldMk cId="3371968329" sldId="272"/>
        </pc:sldMkLst>
        <pc:spChg chg="mod">
          <ac:chgData name="Ginn, Jennifer - KDE Division Director" userId="227ea014-7c96-47d4-bfb5-5034d8389375" providerId="ADAL" clId="{30980D1F-FDC0-4965-8A76-A124EFFE41B8}" dt="2025-03-10T18:04:16.250" v="80" actId="14100"/>
          <ac:spMkLst>
            <pc:docMk/>
            <pc:sldMk cId="3371968329" sldId="272"/>
            <ac:spMk id="3" creationId="{E908287D-4DE6-6D04-119B-EEBD7A2DD172}"/>
          </ac:spMkLst>
        </pc:spChg>
      </pc:sldChg>
      <pc:sldChg chg="modSp add mod">
        <pc:chgData name="Ginn, Jennifer - KDE Division Director" userId="227ea014-7c96-47d4-bfb5-5034d8389375" providerId="ADAL" clId="{30980D1F-FDC0-4965-8A76-A124EFFE41B8}" dt="2025-03-10T18:08:29.636" v="228" actId="21"/>
        <pc:sldMkLst>
          <pc:docMk/>
          <pc:sldMk cId="1829952898" sldId="273"/>
        </pc:sldMkLst>
        <pc:spChg chg="mod">
          <ac:chgData name="Ginn, Jennifer - KDE Division Director" userId="227ea014-7c96-47d4-bfb5-5034d8389375" providerId="ADAL" clId="{30980D1F-FDC0-4965-8A76-A124EFFE41B8}" dt="2025-03-10T18:08:29.636" v="228" actId="21"/>
          <ac:spMkLst>
            <pc:docMk/>
            <pc:sldMk cId="1829952898" sldId="273"/>
            <ac:spMk id="3" creationId="{AF297C4B-186D-A242-C778-44235D602C61}"/>
          </ac:spMkLst>
        </pc:spChg>
      </pc:sldChg>
      <pc:sldChg chg="modSp add mod">
        <pc:chgData name="Ginn, Jennifer - KDE Division Director" userId="227ea014-7c96-47d4-bfb5-5034d8389375" providerId="ADAL" clId="{30980D1F-FDC0-4965-8A76-A124EFFE41B8}" dt="2025-03-10T18:11:31.260" v="301" actId="20577"/>
        <pc:sldMkLst>
          <pc:docMk/>
          <pc:sldMk cId="1081308768" sldId="275"/>
        </pc:sldMkLst>
        <pc:spChg chg="mod">
          <ac:chgData name="Ginn, Jennifer - KDE Division Director" userId="227ea014-7c96-47d4-bfb5-5034d8389375" providerId="ADAL" clId="{30980D1F-FDC0-4965-8A76-A124EFFE41B8}" dt="2025-03-10T18:11:31.260" v="301" actId="20577"/>
          <ac:spMkLst>
            <pc:docMk/>
            <pc:sldMk cId="1081308768" sldId="275"/>
            <ac:spMk id="3" creationId="{622E8F98-A6C5-74FE-3C79-7E914B9D396F}"/>
          </ac:spMkLst>
        </pc:spChg>
      </pc:sldChg>
      <pc:sldChg chg="modSp add mod">
        <pc:chgData name="Ginn, Jennifer - KDE Division Director" userId="227ea014-7c96-47d4-bfb5-5034d8389375" providerId="ADAL" clId="{30980D1F-FDC0-4965-8A76-A124EFFE41B8}" dt="2025-03-10T18:32:57.627" v="515" actId="2"/>
        <pc:sldMkLst>
          <pc:docMk/>
          <pc:sldMk cId="3411103542" sldId="276"/>
        </pc:sldMkLst>
        <pc:spChg chg="mod">
          <ac:chgData name="Ginn, Jennifer - KDE Division Director" userId="227ea014-7c96-47d4-bfb5-5034d8389375" providerId="ADAL" clId="{30980D1F-FDC0-4965-8A76-A124EFFE41B8}" dt="2025-03-10T18:11:49.878" v="303" actId="14100"/>
          <ac:spMkLst>
            <pc:docMk/>
            <pc:sldMk cId="3411103542" sldId="276"/>
            <ac:spMk id="2" creationId="{965D51EF-B7A8-5316-6F75-69426D4B793C}"/>
          </ac:spMkLst>
        </pc:spChg>
        <pc:spChg chg="mod">
          <ac:chgData name="Ginn, Jennifer - KDE Division Director" userId="227ea014-7c96-47d4-bfb5-5034d8389375" providerId="ADAL" clId="{30980D1F-FDC0-4965-8A76-A124EFFE41B8}" dt="2025-03-10T18:32:57.627" v="515" actId="2"/>
          <ac:spMkLst>
            <pc:docMk/>
            <pc:sldMk cId="3411103542" sldId="276"/>
            <ac:spMk id="6" creationId="{97072AEC-8690-2D06-754C-286772F1CDE3}"/>
          </ac:spMkLst>
        </pc:spChg>
      </pc:sldChg>
      <pc:sldChg chg="modSp add mod">
        <pc:chgData name="Ginn, Jennifer - KDE Division Director" userId="227ea014-7c96-47d4-bfb5-5034d8389375" providerId="ADAL" clId="{30980D1F-FDC0-4965-8A76-A124EFFE41B8}" dt="2025-03-10T18:17:03.226" v="363" actId="20577"/>
        <pc:sldMkLst>
          <pc:docMk/>
          <pc:sldMk cId="2575330753" sldId="278"/>
        </pc:sldMkLst>
        <pc:spChg chg="mod">
          <ac:chgData name="Ginn, Jennifer - KDE Division Director" userId="227ea014-7c96-47d4-bfb5-5034d8389375" providerId="ADAL" clId="{30980D1F-FDC0-4965-8A76-A124EFFE41B8}" dt="2025-03-10T18:15:42.376" v="337" actId="20577"/>
          <ac:spMkLst>
            <pc:docMk/>
            <pc:sldMk cId="2575330753" sldId="278"/>
            <ac:spMk id="2" creationId="{55BDC2DD-A675-15C0-8AD3-64F923220B41}"/>
          </ac:spMkLst>
        </pc:spChg>
        <pc:spChg chg="mod">
          <ac:chgData name="Ginn, Jennifer - KDE Division Director" userId="227ea014-7c96-47d4-bfb5-5034d8389375" providerId="ADAL" clId="{30980D1F-FDC0-4965-8A76-A124EFFE41B8}" dt="2025-03-10T18:17:03.226" v="363" actId="20577"/>
          <ac:spMkLst>
            <pc:docMk/>
            <pc:sldMk cId="2575330753" sldId="278"/>
            <ac:spMk id="3" creationId="{10F0B969-F03D-7B66-1DE4-C2D21445E523}"/>
          </ac:spMkLst>
        </pc:spChg>
      </pc:sldChg>
      <pc:sldChg chg="modSp add mod">
        <pc:chgData name="Ginn, Jennifer - KDE Division Director" userId="227ea014-7c96-47d4-bfb5-5034d8389375" providerId="ADAL" clId="{30980D1F-FDC0-4965-8A76-A124EFFE41B8}" dt="2025-03-10T18:23:51.071" v="422" actId="20577"/>
        <pc:sldMkLst>
          <pc:docMk/>
          <pc:sldMk cId="3381951606" sldId="279"/>
        </pc:sldMkLst>
        <pc:spChg chg="mod">
          <ac:chgData name="Ginn, Jennifer - KDE Division Director" userId="227ea014-7c96-47d4-bfb5-5034d8389375" providerId="ADAL" clId="{30980D1F-FDC0-4965-8A76-A124EFFE41B8}" dt="2025-03-10T18:23:51.071" v="422" actId="20577"/>
          <ac:spMkLst>
            <pc:docMk/>
            <pc:sldMk cId="3381951606" sldId="279"/>
            <ac:spMk id="3" creationId="{CDFD85F1-5AAA-ED99-7198-C8C95F64855A}"/>
          </ac:spMkLst>
        </pc:spChg>
      </pc:sldChg>
      <pc:sldChg chg="modSp add mod">
        <pc:chgData name="Ginn, Jennifer - KDE Division Director" userId="227ea014-7c96-47d4-bfb5-5034d8389375" providerId="ADAL" clId="{30980D1F-FDC0-4965-8A76-A124EFFE41B8}" dt="2025-03-10T18:15:10.362" v="334" actId="20577"/>
        <pc:sldMkLst>
          <pc:docMk/>
          <pc:sldMk cId="1115479218" sldId="282"/>
        </pc:sldMkLst>
        <pc:spChg chg="mod">
          <ac:chgData name="Ginn, Jennifer - KDE Division Director" userId="227ea014-7c96-47d4-bfb5-5034d8389375" providerId="ADAL" clId="{30980D1F-FDC0-4965-8A76-A124EFFE41B8}" dt="2025-03-10T18:15:10.362" v="334" actId="20577"/>
          <ac:spMkLst>
            <pc:docMk/>
            <pc:sldMk cId="1115479218" sldId="282"/>
            <ac:spMk id="3" creationId="{15468FCB-EE1D-56C3-750C-A4D9EDC0FCE9}"/>
          </ac:spMkLst>
        </pc:spChg>
      </pc:sldChg>
      <pc:sldChg chg="modSp add mod">
        <pc:chgData name="Ginn, Jennifer - KDE Division Director" userId="227ea014-7c96-47d4-bfb5-5034d8389375" providerId="ADAL" clId="{30980D1F-FDC0-4965-8A76-A124EFFE41B8}" dt="2025-03-10T18:14:46.775" v="331" actId="20577"/>
        <pc:sldMkLst>
          <pc:docMk/>
          <pc:sldMk cId="3916039229" sldId="283"/>
        </pc:sldMkLst>
        <pc:spChg chg="mod">
          <ac:chgData name="Ginn, Jennifer - KDE Division Director" userId="227ea014-7c96-47d4-bfb5-5034d8389375" providerId="ADAL" clId="{30980D1F-FDC0-4965-8A76-A124EFFE41B8}" dt="2025-03-10T18:14:46.775" v="331" actId="20577"/>
          <ac:spMkLst>
            <pc:docMk/>
            <pc:sldMk cId="3916039229" sldId="283"/>
            <ac:spMk id="3" creationId="{8D1F5A11-899E-99BD-3681-1899763114B0}"/>
          </ac:spMkLst>
        </pc:spChg>
      </pc:sldChg>
      <pc:sldChg chg="modSp mod">
        <pc:chgData name="Ginn, Jennifer - KDE Division Director" userId="227ea014-7c96-47d4-bfb5-5034d8389375" providerId="ADAL" clId="{30980D1F-FDC0-4965-8A76-A124EFFE41B8}" dt="2025-03-11T16:33:37.294" v="524" actId="20577"/>
        <pc:sldMkLst>
          <pc:docMk/>
          <pc:sldMk cId="301902911" sldId="2088197082"/>
        </pc:sldMkLst>
        <pc:spChg chg="mod">
          <ac:chgData name="Ginn, Jennifer - KDE Division Director" userId="227ea014-7c96-47d4-bfb5-5034d8389375" providerId="ADAL" clId="{30980D1F-FDC0-4965-8A76-A124EFFE41B8}" dt="2025-03-11T16:33:37.294" v="524" actId="20577"/>
          <ac:spMkLst>
            <pc:docMk/>
            <pc:sldMk cId="301902911" sldId="2088197082"/>
            <ac:spMk id="3" creationId="{15975756-7273-374D-877B-DD347CC3BB25}"/>
          </ac:spMkLst>
        </pc:spChg>
      </pc:sldChg>
      <pc:sldChg chg="modSp mod modCm">
        <pc:chgData name="Ginn, Jennifer - KDE Division Director" userId="227ea014-7c96-47d4-bfb5-5034d8389375" providerId="ADAL" clId="{30980D1F-FDC0-4965-8A76-A124EFFE41B8}" dt="2025-03-10T17:33:40.589" v="77" actId="20577"/>
        <pc:sldMkLst>
          <pc:docMk/>
          <pc:sldMk cId="3932414579" sldId="2134805185"/>
        </pc:sldMkLst>
        <pc:spChg chg="mod">
          <ac:chgData name="Ginn, Jennifer - KDE Division Director" userId="227ea014-7c96-47d4-bfb5-5034d8389375" providerId="ADAL" clId="{30980D1F-FDC0-4965-8A76-A124EFFE41B8}" dt="2025-03-10T17:33:40.589" v="77" actId="20577"/>
          <ac:spMkLst>
            <pc:docMk/>
            <pc:sldMk cId="3932414579" sldId="2134805185"/>
            <ac:spMk id="3" creationId="{3E440146-6F52-CAF3-4C89-23CAEAE9BF43}"/>
          </ac:spMkLst>
        </pc:spChg>
        <pc:extLst>
          <p:ext xmlns:p="http://schemas.openxmlformats.org/presentationml/2006/main" uri="{D6D511B9-2390-475A-947B-AFAB55BFBCF1}">
            <pc226:cmChg xmlns:pc226="http://schemas.microsoft.com/office/powerpoint/2022/06/main/command" chg="mod">
              <pc226:chgData name="Ginn, Jennifer - KDE Division Director" userId="227ea014-7c96-47d4-bfb5-5034d8389375" providerId="ADAL" clId="{30980D1F-FDC0-4965-8A76-A124EFFE41B8}" dt="2025-03-10T17:33:40.589" v="77" actId="20577"/>
              <pc2:cmMkLst xmlns:pc2="http://schemas.microsoft.com/office/powerpoint/2019/9/main/command">
                <pc:docMk/>
                <pc:sldMk cId="3932414579" sldId="2134805185"/>
                <pc2:cmMk id="{77DB01C6-4E7B-4CD1-AAAA-F04FDBBBD8DE}"/>
              </pc2:cmMkLst>
            </pc226:cmChg>
          </p:ext>
        </pc:extLst>
      </pc:sldChg>
      <pc:sldChg chg="modSp mod">
        <pc:chgData name="Ginn, Jennifer - KDE Division Director" userId="227ea014-7c96-47d4-bfb5-5034d8389375" providerId="ADAL" clId="{30980D1F-FDC0-4965-8A76-A124EFFE41B8}" dt="2025-03-10T17:34:22.959" v="78" actId="27636"/>
        <pc:sldMkLst>
          <pc:docMk/>
          <pc:sldMk cId="0" sldId="2134805192"/>
        </pc:sldMkLst>
        <pc:spChg chg="mod">
          <ac:chgData name="Ginn, Jennifer - KDE Division Director" userId="227ea014-7c96-47d4-bfb5-5034d8389375" providerId="ADAL" clId="{30980D1F-FDC0-4965-8A76-A124EFFE41B8}" dt="2025-03-10T17:34:22.959" v="78" actId="27636"/>
          <ac:spMkLst>
            <pc:docMk/>
            <pc:sldMk cId="0" sldId="2134805192"/>
            <ac:spMk id="161" creationId="{00000000-0000-0000-0000-000000000000}"/>
          </ac:spMkLst>
        </pc:spChg>
      </pc:sldChg>
      <pc:sldChg chg="modSp add mod">
        <pc:chgData name="Ginn, Jennifer - KDE Division Director" userId="227ea014-7c96-47d4-bfb5-5034d8389375" providerId="ADAL" clId="{30980D1F-FDC0-4965-8A76-A124EFFE41B8}" dt="2025-03-10T18:29:24.798" v="486" actId="20577"/>
        <pc:sldMkLst>
          <pc:docMk/>
          <pc:sldMk cId="82474348" sldId="2134805197"/>
        </pc:sldMkLst>
        <pc:spChg chg="mod">
          <ac:chgData name="Ginn, Jennifer - KDE Division Director" userId="227ea014-7c96-47d4-bfb5-5034d8389375" providerId="ADAL" clId="{30980D1F-FDC0-4965-8A76-A124EFFE41B8}" dt="2025-03-10T18:24:46.747" v="429" actId="20577"/>
          <ac:spMkLst>
            <pc:docMk/>
            <pc:sldMk cId="82474348" sldId="2134805197"/>
            <ac:spMk id="2" creationId="{5D786ECD-B55D-34F7-CA56-5AAA25D0AE8B}"/>
          </ac:spMkLst>
        </pc:spChg>
        <pc:spChg chg="mod">
          <ac:chgData name="Ginn, Jennifer - KDE Division Director" userId="227ea014-7c96-47d4-bfb5-5034d8389375" providerId="ADAL" clId="{30980D1F-FDC0-4965-8A76-A124EFFE41B8}" dt="2025-03-10T18:29:24.798" v="486" actId="20577"/>
          <ac:spMkLst>
            <pc:docMk/>
            <pc:sldMk cId="82474348" sldId="2134805197"/>
            <ac:spMk id="3" creationId="{107D6603-2AF2-55C5-D5A3-5F0D6BC60D95}"/>
          </ac:spMkLst>
        </pc:spChg>
      </pc:sldChg>
      <pc:sldChg chg="modSp add mod">
        <pc:chgData name="Ginn, Jennifer - KDE Division Director" userId="227ea014-7c96-47d4-bfb5-5034d8389375" providerId="ADAL" clId="{30980D1F-FDC0-4965-8A76-A124EFFE41B8}" dt="2025-03-10T18:31:35.540" v="512" actId="20577"/>
        <pc:sldMkLst>
          <pc:docMk/>
          <pc:sldMk cId="3470493700" sldId="2134805198"/>
        </pc:sldMkLst>
        <pc:spChg chg="mod">
          <ac:chgData name="Ginn, Jennifer - KDE Division Director" userId="227ea014-7c96-47d4-bfb5-5034d8389375" providerId="ADAL" clId="{30980D1F-FDC0-4965-8A76-A124EFFE41B8}" dt="2025-03-10T18:29:43.786" v="487" actId="14100"/>
          <ac:spMkLst>
            <pc:docMk/>
            <pc:sldMk cId="3470493700" sldId="2134805198"/>
            <ac:spMk id="2" creationId="{D6C630F4-B0DF-4359-422E-2FE76ED04A86}"/>
          </ac:spMkLst>
        </pc:spChg>
        <pc:spChg chg="mod">
          <ac:chgData name="Ginn, Jennifer - KDE Division Director" userId="227ea014-7c96-47d4-bfb5-5034d8389375" providerId="ADAL" clId="{30980D1F-FDC0-4965-8A76-A124EFFE41B8}" dt="2025-03-10T18:31:35.540" v="512" actId="20577"/>
          <ac:spMkLst>
            <pc:docMk/>
            <pc:sldMk cId="3470493700" sldId="2134805198"/>
            <ac:spMk id="3" creationId="{DC1AC0A0-EF21-883E-3E80-FFCC7D284F6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169929-1A00-4B39-BAB7-B500300888FC}"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US"/>
        </a:p>
      </dgm:t>
    </dgm:pt>
    <dgm:pt modelId="{27F0A3CF-5B14-424A-9756-5E1F5AE39F84}">
      <dgm:prSet phldrT="[Text]" custT="1"/>
      <dgm:spPr>
        <a:solidFill>
          <a:schemeClr val="tx2"/>
        </a:solidFill>
        <a:ln w="28575">
          <a:noFill/>
        </a:ln>
      </dgm:spPr>
      <dgm:t>
        <a:bodyPr/>
        <a:lstStyle/>
        <a:p>
          <a:r>
            <a:rPr lang="en-US" sz="2000" dirty="0">
              <a:solidFill>
                <a:schemeClr val="bg1"/>
              </a:solidFill>
            </a:rPr>
            <a:t>Commissioner’s Office</a:t>
          </a:r>
          <a:endParaRPr lang="en-US" sz="2000" i="1" dirty="0">
            <a:solidFill>
              <a:schemeClr val="bg1"/>
            </a:solidFill>
          </a:endParaRPr>
        </a:p>
      </dgm:t>
    </dgm:pt>
    <dgm:pt modelId="{C499392C-CCD8-4667-ABC7-27F285F4D7CD}" type="parTrans" cxnId="{4E9AA6E3-D355-401C-A6BF-119CB8513E5A}">
      <dgm:prSet/>
      <dgm:spPr/>
      <dgm:t>
        <a:bodyPr/>
        <a:lstStyle/>
        <a:p>
          <a:endParaRPr lang="en-US"/>
        </a:p>
      </dgm:t>
    </dgm:pt>
    <dgm:pt modelId="{9EE6FBBB-E592-4881-BC26-A964F93FED14}" type="sibTrans" cxnId="{4E9AA6E3-D355-401C-A6BF-119CB8513E5A}">
      <dgm:prSet/>
      <dgm:spPr/>
      <dgm:t>
        <a:bodyPr/>
        <a:lstStyle/>
        <a:p>
          <a:endParaRPr lang="en-US"/>
        </a:p>
      </dgm:t>
    </dgm:pt>
    <dgm:pt modelId="{4951533E-B55E-4DDB-A2A1-0DD1A410B39D}">
      <dgm:prSet phldrT="[Text]" custT="1"/>
      <dgm:spPr>
        <a:solidFill>
          <a:schemeClr val="accent1"/>
        </a:solidFill>
        <a:ln w="28575">
          <a:noFill/>
        </a:ln>
      </dgm:spPr>
      <dgm:t>
        <a:bodyPr/>
        <a:lstStyle/>
        <a:p>
          <a:r>
            <a:rPr lang="en-US" sz="2000" dirty="0">
              <a:solidFill>
                <a:schemeClr val="bg1"/>
              </a:solidFill>
            </a:rPr>
            <a:t>Maternal and Child Health</a:t>
          </a:r>
        </a:p>
      </dgm:t>
    </dgm:pt>
    <dgm:pt modelId="{77F292DC-768C-46DC-A5A2-2814249D4427}" type="parTrans" cxnId="{C561B666-7D7A-4CFF-A534-76A7B1AFDBA8}">
      <dgm:prSet custT="1"/>
      <dgm:spPr>
        <a:ln w="28575">
          <a:solidFill>
            <a:schemeClr val="bg1">
              <a:lumMod val="85000"/>
            </a:schemeClr>
          </a:solidFill>
        </a:ln>
      </dgm:spPr>
      <dgm:t>
        <a:bodyPr/>
        <a:lstStyle/>
        <a:p>
          <a:endParaRPr lang="en-US" sz="2000" dirty="0"/>
        </a:p>
      </dgm:t>
    </dgm:pt>
    <dgm:pt modelId="{AEAE29A3-FF9F-4497-962E-AEF9F1A7EAC9}" type="sibTrans" cxnId="{C561B666-7D7A-4CFF-A534-76A7B1AFDBA8}">
      <dgm:prSet/>
      <dgm:spPr/>
      <dgm:t>
        <a:bodyPr/>
        <a:lstStyle/>
        <a:p>
          <a:endParaRPr lang="en-US"/>
        </a:p>
      </dgm:t>
    </dgm:pt>
    <dgm:pt modelId="{5949EB21-4911-4926-8458-9EEBA62DC847}">
      <dgm:prSet phldrT="[Text]" custT="1"/>
      <dgm:spPr>
        <a:solidFill>
          <a:schemeClr val="accent6"/>
        </a:solidFill>
        <a:ln w="28575">
          <a:noFill/>
        </a:ln>
      </dgm:spPr>
      <dgm:t>
        <a:bodyPr/>
        <a:lstStyle/>
        <a:p>
          <a:r>
            <a:rPr lang="en-US" sz="2000" dirty="0">
              <a:solidFill>
                <a:schemeClr val="bg1"/>
              </a:solidFill>
            </a:rPr>
            <a:t>Women’s Health</a:t>
          </a:r>
        </a:p>
      </dgm:t>
    </dgm:pt>
    <dgm:pt modelId="{DE51D134-8779-4301-88E6-D2DB7E3DA2B0}" type="parTrans" cxnId="{D5460841-2773-499B-954B-032563B960E2}">
      <dgm:prSet custT="1"/>
      <dgm:spPr>
        <a:ln w="28575">
          <a:solidFill>
            <a:schemeClr val="bg1">
              <a:lumMod val="85000"/>
            </a:schemeClr>
          </a:solidFill>
        </a:ln>
      </dgm:spPr>
      <dgm:t>
        <a:bodyPr/>
        <a:lstStyle/>
        <a:p>
          <a:endParaRPr lang="en-US" sz="2000" dirty="0"/>
        </a:p>
      </dgm:t>
    </dgm:pt>
    <dgm:pt modelId="{8317971A-2589-4C00-BBB7-6A1EE6FEA2D8}" type="sibTrans" cxnId="{D5460841-2773-499B-954B-032563B960E2}">
      <dgm:prSet/>
      <dgm:spPr/>
      <dgm:t>
        <a:bodyPr/>
        <a:lstStyle/>
        <a:p>
          <a:endParaRPr lang="en-US"/>
        </a:p>
      </dgm:t>
    </dgm:pt>
    <dgm:pt modelId="{D6BC36C3-C210-4A00-9247-EC06B7C445C6}">
      <dgm:prSet phldrT="[Text]" custT="1"/>
      <dgm:spPr>
        <a:solidFill>
          <a:schemeClr val="accent2"/>
        </a:solidFill>
        <a:ln w="28575">
          <a:noFill/>
        </a:ln>
      </dgm:spPr>
      <dgm:t>
        <a:bodyPr/>
        <a:lstStyle/>
        <a:p>
          <a:r>
            <a:rPr lang="en-US" sz="2000" dirty="0">
              <a:solidFill>
                <a:schemeClr val="bg1"/>
              </a:solidFill>
            </a:rPr>
            <a:t>Prevention and Quality Improvement</a:t>
          </a:r>
        </a:p>
      </dgm:t>
    </dgm:pt>
    <dgm:pt modelId="{D14EEE02-1E0C-472A-AE60-766A94DFBC14}" type="parTrans" cxnId="{CC515B48-77B5-4D76-AA99-6C6B24B80A11}">
      <dgm:prSet custT="1"/>
      <dgm:spPr>
        <a:ln w="28575">
          <a:solidFill>
            <a:schemeClr val="bg1">
              <a:lumMod val="85000"/>
            </a:schemeClr>
          </a:solidFill>
        </a:ln>
      </dgm:spPr>
      <dgm:t>
        <a:bodyPr/>
        <a:lstStyle/>
        <a:p>
          <a:endParaRPr lang="en-US" sz="2000" dirty="0"/>
        </a:p>
      </dgm:t>
    </dgm:pt>
    <dgm:pt modelId="{7291E221-0BAB-4182-9161-51E79B6002CD}" type="sibTrans" cxnId="{CC515B48-77B5-4D76-AA99-6C6B24B80A11}">
      <dgm:prSet/>
      <dgm:spPr/>
      <dgm:t>
        <a:bodyPr/>
        <a:lstStyle/>
        <a:p>
          <a:endParaRPr lang="en-US"/>
        </a:p>
      </dgm:t>
    </dgm:pt>
    <dgm:pt modelId="{5D034D43-3765-4458-B6D9-C01B4EF1CE9C}">
      <dgm:prSet phldrT="[Text]" custT="1"/>
      <dgm:spPr>
        <a:solidFill>
          <a:schemeClr val="accent3"/>
        </a:solidFill>
        <a:ln w="28575">
          <a:noFill/>
        </a:ln>
      </dgm:spPr>
      <dgm:t>
        <a:bodyPr/>
        <a:lstStyle/>
        <a:p>
          <a:r>
            <a:rPr lang="en-US" sz="2000" dirty="0">
              <a:solidFill>
                <a:schemeClr val="bg1"/>
              </a:solidFill>
            </a:rPr>
            <a:t>Epidemiology and Health Planning</a:t>
          </a:r>
        </a:p>
      </dgm:t>
    </dgm:pt>
    <dgm:pt modelId="{D58D50F6-D6AB-466F-85E4-B320AD3F42A8}" type="parTrans" cxnId="{32E03D97-96E3-4DD7-9C7D-F279B56AB2CD}">
      <dgm:prSet/>
      <dgm:spPr>
        <a:ln w="28575">
          <a:solidFill>
            <a:schemeClr val="bg1">
              <a:lumMod val="85000"/>
            </a:schemeClr>
          </a:solidFill>
        </a:ln>
      </dgm:spPr>
      <dgm:t>
        <a:bodyPr/>
        <a:lstStyle/>
        <a:p>
          <a:endParaRPr lang="en-US" dirty="0"/>
        </a:p>
      </dgm:t>
    </dgm:pt>
    <dgm:pt modelId="{B6E60E56-7A91-4CB5-A6E6-7AFF437EEB83}" type="sibTrans" cxnId="{32E03D97-96E3-4DD7-9C7D-F279B56AB2CD}">
      <dgm:prSet/>
      <dgm:spPr/>
      <dgm:t>
        <a:bodyPr/>
        <a:lstStyle/>
        <a:p>
          <a:endParaRPr lang="en-US"/>
        </a:p>
      </dgm:t>
    </dgm:pt>
    <dgm:pt modelId="{A0E5D163-823F-4EB7-A974-8639FA53F1AE}">
      <dgm:prSet phldrT="[Text]" custT="1"/>
      <dgm:spPr>
        <a:solidFill>
          <a:schemeClr val="accent4"/>
        </a:solidFill>
        <a:ln w="28575">
          <a:noFill/>
        </a:ln>
      </dgm:spPr>
      <dgm:t>
        <a:bodyPr/>
        <a:lstStyle/>
        <a:p>
          <a:r>
            <a:rPr lang="en-US" sz="2000" dirty="0">
              <a:solidFill>
                <a:schemeClr val="bg1"/>
              </a:solidFill>
            </a:rPr>
            <a:t>Public Health Protection and Safety</a:t>
          </a:r>
        </a:p>
      </dgm:t>
    </dgm:pt>
    <dgm:pt modelId="{DFBE4F42-37DA-48B1-A71F-E90B731FF0F4}" type="parTrans" cxnId="{CEDEDDBB-1D2A-45B1-A3A9-2ADA843F3EB8}">
      <dgm:prSet custT="1"/>
      <dgm:spPr>
        <a:ln w="28575">
          <a:solidFill>
            <a:schemeClr val="bg1">
              <a:lumMod val="85000"/>
            </a:schemeClr>
          </a:solidFill>
        </a:ln>
      </dgm:spPr>
      <dgm:t>
        <a:bodyPr/>
        <a:lstStyle/>
        <a:p>
          <a:endParaRPr lang="en-US" sz="2000" dirty="0"/>
        </a:p>
      </dgm:t>
    </dgm:pt>
    <dgm:pt modelId="{BEB3162B-DD54-463B-949D-ACA9C47C6D7F}" type="sibTrans" cxnId="{CEDEDDBB-1D2A-45B1-A3A9-2ADA843F3EB8}">
      <dgm:prSet/>
      <dgm:spPr/>
      <dgm:t>
        <a:bodyPr/>
        <a:lstStyle/>
        <a:p>
          <a:endParaRPr lang="en-US"/>
        </a:p>
      </dgm:t>
    </dgm:pt>
    <dgm:pt modelId="{98F641F5-43FC-4A7F-91B1-545C5E7DD563}">
      <dgm:prSet phldrT="[Text]" custT="1"/>
      <dgm:spPr>
        <a:solidFill>
          <a:schemeClr val="accent1"/>
        </a:solidFill>
        <a:ln w="28575">
          <a:noFill/>
        </a:ln>
      </dgm:spPr>
      <dgm:t>
        <a:bodyPr/>
        <a:lstStyle/>
        <a:p>
          <a:r>
            <a:rPr lang="en-US" sz="2000" dirty="0">
              <a:solidFill>
                <a:schemeClr val="bg1"/>
              </a:solidFill>
            </a:rPr>
            <a:t>Laboratory Services</a:t>
          </a:r>
        </a:p>
      </dgm:t>
    </dgm:pt>
    <dgm:pt modelId="{06BED08C-6348-42D4-AD94-D8D52B989DCF}" type="parTrans" cxnId="{0DE76E73-D0DD-4E1C-AFAC-BDBD79BAA55B}">
      <dgm:prSet custT="1"/>
      <dgm:spPr>
        <a:ln w="28575">
          <a:solidFill>
            <a:schemeClr val="bg1">
              <a:lumMod val="85000"/>
            </a:schemeClr>
          </a:solidFill>
        </a:ln>
      </dgm:spPr>
      <dgm:t>
        <a:bodyPr/>
        <a:lstStyle/>
        <a:p>
          <a:endParaRPr lang="en-US" sz="2000" dirty="0"/>
        </a:p>
      </dgm:t>
    </dgm:pt>
    <dgm:pt modelId="{B846EDF0-E76C-4AEB-A3D6-6B60AD2CAC87}" type="sibTrans" cxnId="{0DE76E73-D0DD-4E1C-AFAC-BDBD79BAA55B}">
      <dgm:prSet/>
      <dgm:spPr/>
      <dgm:t>
        <a:bodyPr/>
        <a:lstStyle/>
        <a:p>
          <a:endParaRPr lang="en-US"/>
        </a:p>
      </dgm:t>
    </dgm:pt>
    <dgm:pt modelId="{B81D7114-4009-4981-9A51-5763C8737810}">
      <dgm:prSet phldrT="[Text]" custT="1"/>
      <dgm:spPr>
        <a:solidFill>
          <a:schemeClr val="accent2"/>
        </a:solidFill>
        <a:ln w="28575">
          <a:noFill/>
        </a:ln>
      </dgm:spPr>
      <dgm:t>
        <a:bodyPr/>
        <a:lstStyle/>
        <a:p>
          <a:r>
            <a:rPr lang="en-US" sz="2000" dirty="0">
              <a:solidFill>
                <a:schemeClr val="bg1"/>
              </a:solidFill>
            </a:rPr>
            <a:t>Administration and Financial Management</a:t>
          </a:r>
        </a:p>
      </dgm:t>
    </dgm:pt>
    <dgm:pt modelId="{A6D27D9B-563E-4B23-AA07-2FD5245494B2}" type="parTrans" cxnId="{DA305433-3FC2-43BA-A04A-E323652EA15F}">
      <dgm:prSet custT="1"/>
      <dgm:spPr>
        <a:ln w="28575">
          <a:solidFill>
            <a:schemeClr val="bg1">
              <a:lumMod val="85000"/>
            </a:schemeClr>
          </a:solidFill>
        </a:ln>
      </dgm:spPr>
      <dgm:t>
        <a:bodyPr/>
        <a:lstStyle/>
        <a:p>
          <a:endParaRPr lang="en-US" sz="2000" dirty="0"/>
        </a:p>
      </dgm:t>
    </dgm:pt>
    <dgm:pt modelId="{0E4AB4C3-DBBE-4007-A8B5-2BFA2173F09F}" type="sibTrans" cxnId="{DA305433-3FC2-43BA-A04A-E323652EA15F}">
      <dgm:prSet/>
      <dgm:spPr/>
      <dgm:t>
        <a:bodyPr/>
        <a:lstStyle/>
        <a:p>
          <a:endParaRPr lang="en-US"/>
        </a:p>
      </dgm:t>
    </dgm:pt>
    <dgm:pt modelId="{62AF9A13-65A2-4B89-B474-136A27FEBFF4}" type="pres">
      <dgm:prSet presAssocID="{B5169929-1A00-4B39-BAB7-B500300888FC}" presName="Name0" presStyleCnt="0">
        <dgm:presLayoutVars>
          <dgm:chPref val="1"/>
          <dgm:dir/>
          <dgm:animOne val="branch"/>
          <dgm:animLvl val="lvl"/>
          <dgm:resizeHandles val="exact"/>
        </dgm:presLayoutVars>
      </dgm:prSet>
      <dgm:spPr/>
    </dgm:pt>
    <dgm:pt modelId="{522EACD8-845C-4505-99D3-C608B1CCECD7}" type="pres">
      <dgm:prSet presAssocID="{27F0A3CF-5B14-424A-9756-5E1F5AE39F84}" presName="root1" presStyleCnt="0"/>
      <dgm:spPr/>
    </dgm:pt>
    <dgm:pt modelId="{59935916-D8C6-4C4E-B14F-48A57B6B9F68}" type="pres">
      <dgm:prSet presAssocID="{27F0A3CF-5B14-424A-9756-5E1F5AE39F84}" presName="LevelOneTextNode" presStyleLbl="node0" presStyleIdx="0" presStyleCnt="1" custScaleX="112923" custScaleY="145032">
        <dgm:presLayoutVars>
          <dgm:chPref val="3"/>
        </dgm:presLayoutVars>
      </dgm:prSet>
      <dgm:spPr/>
    </dgm:pt>
    <dgm:pt modelId="{CA3EF3A2-1DC4-4BDB-B04F-4D24F2890560}" type="pres">
      <dgm:prSet presAssocID="{27F0A3CF-5B14-424A-9756-5E1F5AE39F84}" presName="level2hierChild" presStyleCnt="0"/>
      <dgm:spPr/>
    </dgm:pt>
    <dgm:pt modelId="{D06C129D-FFB9-48A9-9033-F70ED61AAC72}" type="pres">
      <dgm:prSet presAssocID="{77F292DC-768C-46DC-A5A2-2814249D4427}" presName="conn2-1" presStyleLbl="parChTrans1D2" presStyleIdx="0" presStyleCnt="7"/>
      <dgm:spPr/>
    </dgm:pt>
    <dgm:pt modelId="{6B7C93FC-AC31-42CB-8D37-AAC8C06B8586}" type="pres">
      <dgm:prSet presAssocID="{77F292DC-768C-46DC-A5A2-2814249D4427}" presName="connTx" presStyleLbl="parChTrans1D2" presStyleIdx="0" presStyleCnt="7"/>
      <dgm:spPr/>
    </dgm:pt>
    <dgm:pt modelId="{62C357A9-C3C9-4EEB-907D-E3D082F6DCFE}" type="pres">
      <dgm:prSet presAssocID="{4951533E-B55E-4DDB-A2A1-0DD1A410B39D}" presName="root2" presStyleCnt="0"/>
      <dgm:spPr/>
    </dgm:pt>
    <dgm:pt modelId="{B73CF9B0-EB3F-4577-8369-54F3E07425DB}" type="pres">
      <dgm:prSet presAssocID="{4951533E-B55E-4DDB-A2A1-0DD1A410B39D}" presName="LevelTwoTextNode" presStyleLbl="node2" presStyleIdx="0" presStyleCnt="7" custScaleX="183188">
        <dgm:presLayoutVars>
          <dgm:chPref val="3"/>
        </dgm:presLayoutVars>
      </dgm:prSet>
      <dgm:spPr/>
    </dgm:pt>
    <dgm:pt modelId="{6AEF0428-383B-403D-A5CA-DEFA57A41D68}" type="pres">
      <dgm:prSet presAssocID="{4951533E-B55E-4DDB-A2A1-0DD1A410B39D}" presName="level3hierChild" presStyleCnt="0"/>
      <dgm:spPr/>
    </dgm:pt>
    <dgm:pt modelId="{6BE7391D-3772-45C7-BB03-B5B214683C6E}" type="pres">
      <dgm:prSet presAssocID="{DE51D134-8779-4301-88E6-D2DB7E3DA2B0}" presName="conn2-1" presStyleLbl="parChTrans1D2" presStyleIdx="1" presStyleCnt="7"/>
      <dgm:spPr/>
    </dgm:pt>
    <dgm:pt modelId="{35252E8D-499F-40C3-9DF8-944FDD4B4038}" type="pres">
      <dgm:prSet presAssocID="{DE51D134-8779-4301-88E6-D2DB7E3DA2B0}" presName="connTx" presStyleLbl="parChTrans1D2" presStyleIdx="1" presStyleCnt="7"/>
      <dgm:spPr/>
    </dgm:pt>
    <dgm:pt modelId="{3F801B38-308E-4676-8B59-C5383BD39DF0}" type="pres">
      <dgm:prSet presAssocID="{5949EB21-4911-4926-8458-9EEBA62DC847}" presName="root2" presStyleCnt="0"/>
      <dgm:spPr/>
    </dgm:pt>
    <dgm:pt modelId="{57F0B218-B8AE-4220-9430-48E42516228E}" type="pres">
      <dgm:prSet presAssocID="{5949EB21-4911-4926-8458-9EEBA62DC847}" presName="LevelTwoTextNode" presStyleLbl="node2" presStyleIdx="1" presStyleCnt="7" custScaleX="183188">
        <dgm:presLayoutVars>
          <dgm:chPref val="3"/>
        </dgm:presLayoutVars>
      </dgm:prSet>
      <dgm:spPr/>
    </dgm:pt>
    <dgm:pt modelId="{2FB9D030-40A9-492A-AA53-F0EC50F4389C}" type="pres">
      <dgm:prSet presAssocID="{5949EB21-4911-4926-8458-9EEBA62DC847}" presName="level3hierChild" presStyleCnt="0"/>
      <dgm:spPr/>
    </dgm:pt>
    <dgm:pt modelId="{31B24B2D-92AE-440C-A1A6-5F475784AD35}" type="pres">
      <dgm:prSet presAssocID="{D14EEE02-1E0C-472A-AE60-766A94DFBC14}" presName="conn2-1" presStyleLbl="parChTrans1D2" presStyleIdx="2" presStyleCnt="7"/>
      <dgm:spPr/>
    </dgm:pt>
    <dgm:pt modelId="{CAEB46D4-E49D-409F-B7A0-0E1F95B7EAE8}" type="pres">
      <dgm:prSet presAssocID="{D14EEE02-1E0C-472A-AE60-766A94DFBC14}" presName="connTx" presStyleLbl="parChTrans1D2" presStyleIdx="2" presStyleCnt="7"/>
      <dgm:spPr/>
    </dgm:pt>
    <dgm:pt modelId="{2903C718-9D6E-46DE-B199-F62A164DA655}" type="pres">
      <dgm:prSet presAssocID="{D6BC36C3-C210-4A00-9247-EC06B7C445C6}" presName="root2" presStyleCnt="0"/>
      <dgm:spPr/>
    </dgm:pt>
    <dgm:pt modelId="{7273DBFA-A064-4CD0-8B35-089175BB930D}" type="pres">
      <dgm:prSet presAssocID="{D6BC36C3-C210-4A00-9247-EC06B7C445C6}" presName="LevelTwoTextNode" presStyleLbl="node2" presStyleIdx="2" presStyleCnt="7" custScaleX="183188">
        <dgm:presLayoutVars>
          <dgm:chPref val="3"/>
        </dgm:presLayoutVars>
      </dgm:prSet>
      <dgm:spPr/>
    </dgm:pt>
    <dgm:pt modelId="{98C9F45B-CEA0-4652-9DBE-ECC32105B2AC}" type="pres">
      <dgm:prSet presAssocID="{D6BC36C3-C210-4A00-9247-EC06B7C445C6}" presName="level3hierChild" presStyleCnt="0"/>
      <dgm:spPr/>
    </dgm:pt>
    <dgm:pt modelId="{4014ECEF-0888-4009-892D-AB08DF214F2C}" type="pres">
      <dgm:prSet presAssocID="{D58D50F6-D6AB-466F-85E4-B320AD3F42A8}" presName="conn2-1" presStyleLbl="parChTrans1D2" presStyleIdx="3" presStyleCnt="7"/>
      <dgm:spPr/>
    </dgm:pt>
    <dgm:pt modelId="{A41A1603-939C-4827-9FCF-316C0B1C80C5}" type="pres">
      <dgm:prSet presAssocID="{D58D50F6-D6AB-466F-85E4-B320AD3F42A8}" presName="connTx" presStyleLbl="parChTrans1D2" presStyleIdx="3" presStyleCnt="7"/>
      <dgm:spPr/>
    </dgm:pt>
    <dgm:pt modelId="{7437248C-8024-4AE1-97C7-61D9E3CEE9D1}" type="pres">
      <dgm:prSet presAssocID="{5D034D43-3765-4458-B6D9-C01B4EF1CE9C}" presName="root2" presStyleCnt="0"/>
      <dgm:spPr/>
    </dgm:pt>
    <dgm:pt modelId="{6D7F8648-288A-4A1F-B54A-807646FA6E13}" type="pres">
      <dgm:prSet presAssocID="{5D034D43-3765-4458-B6D9-C01B4EF1CE9C}" presName="LevelTwoTextNode" presStyleLbl="node2" presStyleIdx="3" presStyleCnt="7" custScaleX="183188">
        <dgm:presLayoutVars>
          <dgm:chPref val="3"/>
        </dgm:presLayoutVars>
      </dgm:prSet>
      <dgm:spPr/>
    </dgm:pt>
    <dgm:pt modelId="{8EA85A96-18C3-432C-8347-38A97D9F76BA}" type="pres">
      <dgm:prSet presAssocID="{5D034D43-3765-4458-B6D9-C01B4EF1CE9C}" presName="level3hierChild" presStyleCnt="0"/>
      <dgm:spPr/>
    </dgm:pt>
    <dgm:pt modelId="{E20EDDB1-67FA-4D7D-9539-9F9A64C6DD66}" type="pres">
      <dgm:prSet presAssocID="{DFBE4F42-37DA-48B1-A71F-E90B731FF0F4}" presName="conn2-1" presStyleLbl="parChTrans1D2" presStyleIdx="4" presStyleCnt="7"/>
      <dgm:spPr/>
    </dgm:pt>
    <dgm:pt modelId="{379F408F-4D82-4738-A54E-47C405F251E4}" type="pres">
      <dgm:prSet presAssocID="{DFBE4F42-37DA-48B1-A71F-E90B731FF0F4}" presName="connTx" presStyleLbl="parChTrans1D2" presStyleIdx="4" presStyleCnt="7"/>
      <dgm:spPr/>
    </dgm:pt>
    <dgm:pt modelId="{02EA5F23-ACB4-460F-A1D6-28C5813F94CA}" type="pres">
      <dgm:prSet presAssocID="{A0E5D163-823F-4EB7-A974-8639FA53F1AE}" presName="root2" presStyleCnt="0"/>
      <dgm:spPr/>
    </dgm:pt>
    <dgm:pt modelId="{42D61C59-8415-4E78-A2CC-696EF3213CB7}" type="pres">
      <dgm:prSet presAssocID="{A0E5D163-823F-4EB7-A974-8639FA53F1AE}" presName="LevelTwoTextNode" presStyleLbl="node2" presStyleIdx="4" presStyleCnt="7" custScaleX="183188">
        <dgm:presLayoutVars>
          <dgm:chPref val="3"/>
        </dgm:presLayoutVars>
      </dgm:prSet>
      <dgm:spPr/>
    </dgm:pt>
    <dgm:pt modelId="{4D5A1A64-052A-4B82-B438-1CE50E7B9DDD}" type="pres">
      <dgm:prSet presAssocID="{A0E5D163-823F-4EB7-A974-8639FA53F1AE}" presName="level3hierChild" presStyleCnt="0"/>
      <dgm:spPr/>
    </dgm:pt>
    <dgm:pt modelId="{4BAC4599-5689-437F-90F2-D586D824B66C}" type="pres">
      <dgm:prSet presAssocID="{06BED08C-6348-42D4-AD94-D8D52B989DCF}" presName="conn2-1" presStyleLbl="parChTrans1D2" presStyleIdx="5" presStyleCnt="7"/>
      <dgm:spPr/>
    </dgm:pt>
    <dgm:pt modelId="{306D64F2-4C84-48E1-A409-2866D8738324}" type="pres">
      <dgm:prSet presAssocID="{06BED08C-6348-42D4-AD94-D8D52B989DCF}" presName="connTx" presStyleLbl="parChTrans1D2" presStyleIdx="5" presStyleCnt="7"/>
      <dgm:spPr/>
    </dgm:pt>
    <dgm:pt modelId="{F95CDC0B-1276-4756-985D-A337D52ECEA8}" type="pres">
      <dgm:prSet presAssocID="{98F641F5-43FC-4A7F-91B1-545C5E7DD563}" presName="root2" presStyleCnt="0"/>
      <dgm:spPr/>
    </dgm:pt>
    <dgm:pt modelId="{86B6F8FD-94AF-47EE-A573-412109D0A061}" type="pres">
      <dgm:prSet presAssocID="{98F641F5-43FC-4A7F-91B1-545C5E7DD563}" presName="LevelTwoTextNode" presStyleLbl="node2" presStyleIdx="5" presStyleCnt="7" custScaleX="183188">
        <dgm:presLayoutVars>
          <dgm:chPref val="3"/>
        </dgm:presLayoutVars>
      </dgm:prSet>
      <dgm:spPr/>
    </dgm:pt>
    <dgm:pt modelId="{3E0D6E4B-09BF-4222-8C28-376A9B26B17A}" type="pres">
      <dgm:prSet presAssocID="{98F641F5-43FC-4A7F-91B1-545C5E7DD563}" presName="level3hierChild" presStyleCnt="0"/>
      <dgm:spPr/>
    </dgm:pt>
    <dgm:pt modelId="{74114163-B4E1-492A-B948-61BB1E3023B2}" type="pres">
      <dgm:prSet presAssocID="{A6D27D9B-563E-4B23-AA07-2FD5245494B2}" presName="conn2-1" presStyleLbl="parChTrans1D2" presStyleIdx="6" presStyleCnt="7"/>
      <dgm:spPr/>
    </dgm:pt>
    <dgm:pt modelId="{7C7E430D-68D7-4EDE-AC27-89BFBE44E6D7}" type="pres">
      <dgm:prSet presAssocID="{A6D27D9B-563E-4B23-AA07-2FD5245494B2}" presName="connTx" presStyleLbl="parChTrans1D2" presStyleIdx="6" presStyleCnt="7"/>
      <dgm:spPr/>
    </dgm:pt>
    <dgm:pt modelId="{73B4E290-2265-4E2D-9A08-6E318366BF85}" type="pres">
      <dgm:prSet presAssocID="{B81D7114-4009-4981-9A51-5763C8737810}" presName="root2" presStyleCnt="0"/>
      <dgm:spPr/>
    </dgm:pt>
    <dgm:pt modelId="{0060CFB8-2A8A-4A1B-B7AA-F0317BA7B739}" type="pres">
      <dgm:prSet presAssocID="{B81D7114-4009-4981-9A51-5763C8737810}" presName="LevelTwoTextNode" presStyleLbl="node2" presStyleIdx="6" presStyleCnt="7" custScaleX="183188">
        <dgm:presLayoutVars>
          <dgm:chPref val="3"/>
        </dgm:presLayoutVars>
      </dgm:prSet>
      <dgm:spPr/>
    </dgm:pt>
    <dgm:pt modelId="{456D3CD5-F779-47AD-9A81-6FD6FE9F5B2F}" type="pres">
      <dgm:prSet presAssocID="{B81D7114-4009-4981-9A51-5763C8737810}" presName="level3hierChild" presStyleCnt="0"/>
      <dgm:spPr/>
    </dgm:pt>
  </dgm:ptLst>
  <dgm:cxnLst>
    <dgm:cxn modelId="{7900B103-A435-41DC-BBE9-8084DF8D33EC}" type="presOf" srcId="{B81D7114-4009-4981-9A51-5763C8737810}" destId="{0060CFB8-2A8A-4A1B-B7AA-F0317BA7B739}" srcOrd="0" destOrd="0" presId="urn:microsoft.com/office/officeart/2008/layout/HorizontalMultiLevelHierarchy"/>
    <dgm:cxn modelId="{74DBD207-88C1-4532-93B4-A9FBE038EACD}" type="presOf" srcId="{D58D50F6-D6AB-466F-85E4-B320AD3F42A8}" destId="{A41A1603-939C-4827-9FCF-316C0B1C80C5}" srcOrd="1" destOrd="0" presId="urn:microsoft.com/office/officeart/2008/layout/HorizontalMultiLevelHierarchy"/>
    <dgm:cxn modelId="{51EDDE22-961D-41EB-A8EC-0B77DE792D49}" type="presOf" srcId="{77F292DC-768C-46DC-A5A2-2814249D4427}" destId="{D06C129D-FFB9-48A9-9033-F70ED61AAC72}" srcOrd="0" destOrd="0" presId="urn:microsoft.com/office/officeart/2008/layout/HorizontalMultiLevelHierarchy"/>
    <dgm:cxn modelId="{3E3C8F25-3550-477D-9B90-F07F10EF85A2}" type="presOf" srcId="{D6BC36C3-C210-4A00-9247-EC06B7C445C6}" destId="{7273DBFA-A064-4CD0-8B35-089175BB930D}" srcOrd="0" destOrd="0" presId="urn:microsoft.com/office/officeart/2008/layout/HorizontalMultiLevelHierarchy"/>
    <dgm:cxn modelId="{3F778B27-C081-46B6-BA0F-3B531FC2E99F}" type="presOf" srcId="{4951533E-B55E-4DDB-A2A1-0DD1A410B39D}" destId="{B73CF9B0-EB3F-4577-8369-54F3E07425DB}" srcOrd="0" destOrd="0" presId="urn:microsoft.com/office/officeart/2008/layout/HorizontalMultiLevelHierarchy"/>
    <dgm:cxn modelId="{DA305433-3FC2-43BA-A04A-E323652EA15F}" srcId="{27F0A3CF-5B14-424A-9756-5E1F5AE39F84}" destId="{B81D7114-4009-4981-9A51-5763C8737810}" srcOrd="6" destOrd="0" parTransId="{A6D27D9B-563E-4B23-AA07-2FD5245494B2}" sibTransId="{0E4AB4C3-DBBE-4007-A8B5-2BFA2173F09F}"/>
    <dgm:cxn modelId="{A1F41535-11EB-417C-BE97-9902CCFE5F8F}" type="presOf" srcId="{A6D27D9B-563E-4B23-AA07-2FD5245494B2}" destId="{7C7E430D-68D7-4EDE-AC27-89BFBE44E6D7}" srcOrd="1" destOrd="0" presId="urn:microsoft.com/office/officeart/2008/layout/HorizontalMultiLevelHierarchy"/>
    <dgm:cxn modelId="{325B7936-EB04-4B28-8DED-A2BFCE252A6B}" type="presOf" srcId="{06BED08C-6348-42D4-AD94-D8D52B989DCF}" destId="{306D64F2-4C84-48E1-A409-2866D8738324}" srcOrd="1" destOrd="0" presId="urn:microsoft.com/office/officeart/2008/layout/HorizontalMultiLevelHierarchy"/>
    <dgm:cxn modelId="{D5460841-2773-499B-954B-032563B960E2}" srcId="{27F0A3CF-5B14-424A-9756-5E1F5AE39F84}" destId="{5949EB21-4911-4926-8458-9EEBA62DC847}" srcOrd="1" destOrd="0" parTransId="{DE51D134-8779-4301-88E6-D2DB7E3DA2B0}" sibTransId="{8317971A-2589-4C00-BBB7-6A1EE6FEA2D8}"/>
    <dgm:cxn modelId="{10F4CA64-C138-4FD2-BC9C-38223871F00B}" type="presOf" srcId="{77F292DC-768C-46DC-A5A2-2814249D4427}" destId="{6B7C93FC-AC31-42CB-8D37-AAC8C06B8586}" srcOrd="1" destOrd="0" presId="urn:microsoft.com/office/officeart/2008/layout/HorizontalMultiLevelHierarchy"/>
    <dgm:cxn modelId="{C561B666-7D7A-4CFF-A534-76A7B1AFDBA8}" srcId="{27F0A3CF-5B14-424A-9756-5E1F5AE39F84}" destId="{4951533E-B55E-4DDB-A2A1-0DD1A410B39D}" srcOrd="0" destOrd="0" parTransId="{77F292DC-768C-46DC-A5A2-2814249D4427}" sibTransId="{AEAE29A3-FF9F-4497-962E-AEF9F1A7EAC9}"/>
    <dgm:cxn modelId="{CC515B48-77B5-4D76-AA99-6C6B24B80A11}" srcId="{27F0A3CF-5B14-424A-9756-5E1F5AE39F84}" destId="{D6BC36C3-C210-4A00-9247-EC06B7C445C6}" srcOrd="2" destOrd="0" parTransId="{D14EEE02-1E0C-472A-AE60-766A94DFBC14}" sibTransId="{7291E221-0BAB-4182-9161-51E79B6002CD}"/>
    <dgm:cxn modelId="{8ACBA049-CD24-4F06-87A4-A2FAEA5BB835}" type="presOf" srcId="{27F0A3CF-5B14-424A-9756-5E1F5AE39F84}" destId="{59935916-D8C6-4C4E-B14F-48A57B6B9F68}" srcOrd="0" destOrd="0" presId="urn:microsoft.com/office/officeart/2008/layout/HorizontalMultiLevelHierarchy"/>
    <dgm:cxn modelId="{A898B26B-9AB3-4153-A628-E3E2F20D1824}" type="presOf" srcId="{D58D50F6-D6AB-466F-85E4-B320AD3F42A8}" destId="{4014ECEF-0888-4009-892D-AB08DF214F2C}" srcOrd="0" destOrd="0" presId="urn:microsoft.com/office/officeart/2008/layout/HorizontalMultiLevelHierarchy"/>
    <dgm:cxn modelId="{03B3BB6C-FFE9-44B6-9C93-8E803D7C28D0}" type="presOf" srcId="{06BED08C-6348-42D4-AD94-D8D52B989DCF}" destId="{4BAC4599-5689-437F-90F2-D586D824B66C}" srcOrd="0" destOrd="0" presId="urn:microsoft.com/office/officeart/2008/layout/HorizontalMultiLevelHierarchy"/>
    <dgm:cxn modelId="{0DE76E73-D0DD-4E1C-AFAC-BDBD79BAA55B}" srcId="{27F0A3CF-5B14-424A-9756-5E1F5AE39F84}" destId="{98F641F5-43FC-4A7F-91B1-545C5E7DD563}" srcOrd="5" destOrd="0" parTransId="{06BED08C-6348-42D4-AD94-D8D52B989DCF}" sibTransId="{B846EDF0-E76C-4AEB-A3D6-6B60AD2CAC87}"/>
    <dgm:cxn modelId="{D67BDE55-4492-4F91-8DBD-3C534EDF7BB9}" type="presOf" srcId="{D14EEE02-1E0C-472A-AE60-766A94DFBC14}" destId="{CAEB46D4-E49D-409F-B7A0-0E1F95B7EAE8}" srcOrd="1" destOrd="0" presId="urn:microsoft.com/office/officeart/2008/layout/HorizontalMultiLevelHierarchy"/>
    <dgm:cxn modelId="{FD2A0356-C497-4AD4-8A60-D4855A4C1C0F}" type="presOf" srcId="{DE51D134-8779-4301-88E6-D2DB7E3DA2B0}" destId="{35252E8D-499F-40C3-9DF8-944FDD4B4038}" srcOrd="1" destOrd="0" presId="urn:microsoft.com/office/officeart/2008/layout/HorizontalMultiLevelHierarchy"/>
    <dgm:cxn modelId="{96445356-D426-40E5-852B-5437C3AD0746}" type="presOf" srcId="{A0E5D163-823F-4EB7-A974-8639FA53F1AE}" destId="{42D61C59-8415-4E78-A2CC-696EF3213CB7}" srcOrd="0" destOrd="0" presId="urn:microsoft.com/office/officeart/2008/layout/HorizontalMultiLevelHierarchy"/>
    <dgm:cxn modelId="{CD374B58-0DAF-4506-9FB7-EE1037793173}" type="presOf" srcId="{DFBE4F42-37DA-48B1-A71F-E90B731FF0F4}" destId="{E20EDDB1-67FA-4D7D-9539-9F9A64C6DD66}" srcOrd="0" destOrd="0" presId="urn:microsoft.com/office/officeart/2008/layout/HorizontalMultiLevelHierarchy"/>
    <dgm:cxn modelId="{7AFB9489-8721-418B-821E-901FC5819AB3}" type="presOf" srcId="{D14EEE02-1E0C-472A-AE60-766A94DFBC14}" destId="{31B24B2D-92AE-440C-A1A6-5F475784AD35}" srcOrd="0" destOrd="0" presId="urn:microsoft.com/office/officeart/2008/layout/HorizontalMultiLevelHierarchy"/>
    <dgm:cxn modelId="{29073390-1CA2-479D-8643-76DAFB6107F1}" type="presOf" srcId="{5949EB21-4911-4926-8458-9EEBA62DC847}" destId="{57F0B218-B8AE-4220-9430-48E42516228E}" srcOrd="0" destOrd="0" presId="urn:microsoft.com/office/officeart/2008/layout/HorizontalMultiLevelHierarchy"/>
    <dgm:cxn modelId="{32E03D97-96E3-4DD7-9C7D-F279B56AB2CD}" srcId="{27F0A3CF-5B14-424A-9756-5E1F5AE39F84}" destId="{5D034D43-3765-4458-B6D9-C01B4EF1CE9C}" srcOrd="3" destOrd="0" parTransId="{D58D50F6-D6AB-466F-85E4-B320AD3F42A8}" sibTransId="{B6E60E56-7A91-4CB5-A6E6-7AFF437EEB83}"/>
    <dgm:cxn modelId="{52E189A3-B253-43A8-B623-F5746A9DF72F}" type="presOf" srcId="{DFBE4F42-37DA-48B1-A71F-E90B731FF0F4}" destId="{379F408F-4D82-4738-A54E-47C405F251E4}" srcOrd="1" destOrd="0" presId="urn:microsoft.com/office/officeart/2008/layout/HorizontalMultiLevelHierarchy"/>
    <dgm:cxn modelId="{8B4356B1-680C-46E0-9FE7-677DDA915187}" type="presOf" srcId="{5D034D43-3765-4458-B6D9-C01B4EF1CE9C}" destId="{6D7F8648-288A-4A1F-B54A-807646FA6E13}" srcOrd="0" destOrd="0" presId="urn:microsoft.com/office/officeart/2008/layout/HorizontalMultiLevelHierarchy"/>
    <dgm:cxn modelId="{CEDEDDBB-1D2A-45B1-A3A9-2ADA843F3EB8}" srcId="{27F0A3CF-5B14-424A-9756-5E1F5AE39F84}" destId="{A0E5D163-823F-4EB7-A974-8639FA53F1AE}" srcOrd="4" destOrd="0" parTransId="{DFBE4F42-37DA-48B1-A71F-E90B731FF0F4}" sibTransId="{BEB3162B-DD54-463B-949D-ACA9C47C6D7F}"/>
    <dgm:cxn modelId="{EB50B5D5-FAE6-4F48-A7BF-0B4147406890}" type="presOf" srcId="{DE51D134-8779-4301-88E6-D2DB7E3DA2B0}" destId="{6BE7391D-3772-45C7-BB03-B5B214683C6E}" srcOrd="0" destOrd="0" presId="urn:microsoft.com/office/officeart/2008/layout/HorizontalMultiLevelHierarchy"/>
    <dgm:cxn modelId="{4E9AA6E3-D355-401C-A6BF-119CB8513E5A}" srcId="{B5169929-1A00-4B39-BAB7-B500300888FC}" destId="{27F0A3CF-5B14-424A-9756-5E1F5AE39F84}" srcOrd="0" destOrd="0" parTransId="{C499392C-CCD8-4667-ABC7-27F285F4D7CD}" sibTransId="{9EE6FBBB-E592-4881-BC26-A964F93FED14}"/>
    <dgm:cxn modelId="{DB34F0E8-7771-41E8-B188-7744CE3A86D9}" type="presOf" srcId="{B5169929-1A00-4B39-BAB7-B500300888FC}" destId="{62AF9A13-65A2-4B89-B474-136A27FEBFF4}" srcOrd="0" destOrd="0" presId="urn:microsoft.com/office/officeart/2008/layout/HorizontalMultiLevelHierarchy"/>
    <dgm:cxn modelId="{F709E5F7-61B6-4691-815E-EE051131A205}" type="presOf" srcId="{A6D27D9B-563E-4B23-AA07-2FD5245494B2}" destId="{74114163-B4E1-492A-B948-61BB1E3023B2}" srcOrd="0" destOrd="0" presId="urn:microsoft.com/office/officeart/2008/layout/HorizontalMultiLevelHierarchy"/>
    <dgm:cxn modelId="{08917AFD-A714-4A5B-AF64-B3A4BA2BBA66}" type="presOf" srcId="{98F641F5-43FC-4A7F-91B1-545C5E7DD563}" destId="{86B6F8FD-94AF-47EE-A573-412109D0A061}" srcOrd="0" destOrd="0" presId="urn:microsoft.com/office/officeart/2008/layout/HorizontalMultiLevelHierarchy"/>
    <dgm:cxn modelId="{674BF87E-8CDE-4466-8418-F0680F6FCFE7}" type="presParOf" srcId="{62AF9A13-65A2-4B89-B474-136A27FEBFF4}" destId="{522EACD8-845C-4505-99D3-C608B1CCECD7}" srcOrd="0" destOrd="0" presId="urn:microsoft.com/office/officeart/2008/layout/HorizontalMultiLevelHierarchy"/>
    <dgm:cxn modelId="{94A2A3E5-1B9D-431B-AACA-FAF2481A9379}" type="presParOf" srcId="{522EACD8-845C-4505-99D3-C608B1CCECD7}" destId="{59935916-D8C6-4C4E-B14F-48A57B6B9F68}" srcOrd="0" destOrd="0" presId="urn:microsoft.com/office/officeart/2008/layout/HorizontalMultiLevelHierarchy"/>
    <dgm:cxn modelId="{72A8C9EA-8BE7-4A22-A443-BDD0209F8ED2}" type="presParOf" srcId="{522EACD8-845C-4505-99D3-C608B1CCECD7}" destId="{CA3EF3A2-1DC4-4BDB-B04F-4D24F2890560}" srcOrd="1" destOrd="0" presId="urn:microsoft.com/office/officeart/2008/layout/HorizontalMultiLevelHierarchy"/>
    <dgm:cxn modelId="{68BF7589-1910-4661-AC29-50CE56B72E2C}" type="presParOf" srcId="{CA3EF3A2-1DC4-4BDB-B04F-4D24F2890560}" destId="{D06C129D-FFB9-48A9-9033-F70ED61AAC72}" srcOrd="0" destOrd="0" presId="urn:microsoft.com/office/officeart/2008/layout/HorizontalMultiLevelHierarchy"/>
    <dgm:cxn modelId="{CE0AD8F4-E8F6-42D5-90F0-61AF12BAFC7D}" type="presParOf" srcId="{D06C129D-FFB9-48A9-9033-F70ED61AAC72}" destId="{6B7C93FC-AC31-42CB-8D37-AAC8C06B8586}" srcOrd="0" destOrd="0" presId="urn:microsoft.com/office/officeart/2008/layout/HorizontalMultiLevelHierarchy"/>
    <dgm:cxn modelId="{1DD6F2E0-975C-4C7A-9F3C-9139E0CD932B}" type="presParOf" srcId="{CA3EF3A2-1DC4-4BDB-B04F-4D24F2890560}" destId="{62C357A9-C3C9-4EEB-907D-E3D082F6DCFE}" srcOrd="1" destOrd="0" presId="urn:microsoft.com/office/officeart/2008/layout/HorizontalMultiLevelHierarchy"/>
    <dgm:cxn modelId="{556FDD79-09D7-4F44-8021-5A8C22C78A89}" type="presParOf" srcId="{62C357A9-C3C9-4EEB-907D-E3D082F6DCFE}" destId="{B73CF9B0-EB3F-4577-8369-54F3E07425DB}" srcOrd="0" destOrd="0" presId="urn:microsoft.com/office/officeart/2008/layout/HorizontalMultiLevelHierarchy"/>
    <dgm:cxn modelId="{B686E056-3EA9-41E4-9211-B295BBFDE71C}" type="presParOf" srcId="{62C357A9-C3C9-4EEB-907D-E3D082F6DCFE}" destId="{6AEF0428-383B-403D-A5CA-DEFA57A41D68}" srcOrd="1" destOrd="0" presId="urn:microsoft.com/office/officeart/2008/layout/HorizontalMultiLevelHierarchy"/>
    <dgm:cxn modelId="{4722D869-54C6-42A5-BA27-85C0879C4B16}" type="presParOf" srcId="{CA3EF3A2-1DC4-4BDB-B04F-4D24F2890560}" destId="{6BE7391D-3772-45C7-BB03-B5B214683C6E}" srcOrd="2" destOrd="0" presId="urn:microsoft.com/office/officeart/2008/layout/HorizontalMultiLevelHierarchy"/>
    <dgm:cxn modelId="{5FFC8F96-FA3D-4BAC-A7F9-177ABFECDD06}" type="presParOf" srcId="{6BE7391D-3772-45C7-BB03-B5B214683C6E}" destId="{35252E8D-499F-40C3-9DF8-944FDD4B4038}" srcOrd="0" destOrd="0" presId="urn:microsoft.com/office/officeart/2008/layout/HorizontalMultiLevelHierarchy"/>
    <dgm:cxn modelId="{3C96CD85-3CD9-45D2-9FAC-7A7CD006D69C}" type="presParOf" srcId="{CA3EF3A2-1DC4-4BDB-B04F-4D24F2890560}" destId="{3F801B38-308E-4676-8B59-C5383BD39DF0}" srcOrd="3" destOrd="0" presId="urn:microsoft.com/office/officeart/2008/layout/HorizontalMultiLevelHierarchy"/>
    <dgm:cxn modelId="{78E5B7A8-72A7-4CC5-A098-8E997007A447}" type="presParOf" srcId="{3F801B38-308E-4676-8B59-C5383BD39DF0}" destId="{57F0B218-B8AE-4220-9430-48E42516228E}" srcOrd="0" destOrd="0" presId="urn:microsoft.com/office/officeart/2008/layout/HorizontalMultiLevelHierarchy"/>
    <dgm:cxn modelId="{57A00D1C-3FEE-4670-93C8-9CB00ADC92C0}" type="presParOf" srcId="{3F801B38-308E-4676-8B59-C5383BD39DF0}" destId="{2FB9D030-40A9-492A-AA53-F0EC50F4389C}" srcOrd="1" destOrd="0" presId="urn:microsoft.com/office/officeart/2008/layout/HorizontalMultiLevelHierarchy"/>
    <dgm:cxn modelId="{E1458E52-F557-4174-9917-76A292FDC4BE}" type="presParOf" srcId="{CA3EF3A2-1DC4-4BDB-B04F-4D24F2890560}" destId="{31B24B2D-92AE-440C-A1A6-5F475784AD35}" srcOrd="4" destOrd="0" presId="urn:microsoft.com/office/officeart/2008/layout/HorizontalMultiLevelHierarchy"/>
    <dgm:cxn modelId="{4E7E23C0-497D-4508-A814-BFD3BB820CB3}" type="presParOf" srcId="{31B24B2D-92AE-440C-A1A6-5F475784AD35}" destId="{CAEB46D4-E49D-409F-B7A0-0E1F95B7EAE8}" srcOrd="0" destOrd="0" presId="urn:microsoft.com/office/officeart/2008/layout/HorizontalMultiLevelHierarchy"/>
    <dgm:cxn modelId="{45B95CC8-E58A-490C-8F18-3C9E8EAB8B3A}" type="presParOf" srcId="{CA3EF3A2-1DC4-4BDB-B04F-4D24F2890560}" destId="{2903C718-9D6E-46DE-B199-F62A164DA655}" srcOrd="5" destOrd="0" presId="urn:microsoft.com/office/officeart/2008/layout/HorizontalMultiLevelHierarchy"/>
    <dgm:cxn modelId="{F10A0546-A7C5-41A5-A17A-982E2415A112}" type="presParOf" srcId="{2903C718-9D6E-46DE-B199-F62A164DA655}" destId="{7273DBFA-A064-4CD0-8B35-089175BB930D}" srcOrd="0" destOrd="0" presId="urn:microsoft.com/office/officeart/2008/layout/HorizontalMultiLevelHierarchy"/>
    <dgm:cxn modelId="{6115D040-E413-4C40-A2D7-44511BFAE1E4}" type="presParOf" srcId="{2903C718-9D6E-46DE-B199-F62A164DA655}" destId="{98C9F45B-CEA0-4652-9DBE-ECC32105B2AC}" srcOrd="1" destOrd="0" presId="urn:microsoft.com/office/officeart/2008/layout/HorizontalMultiLevelHierarchy"/>
    <dgm:cxn modelId="{1AAEF572-ACA1-4340-9C54-01B4C0E1A0B9}" type="presParOf" srcId="{CA3EF3A2-1DC4-4BDB-B04F-4D24F2890560}" destId="{4014ECEF-0888-4009-892D-AB08DF214F2C}" srcOrd="6" destOrd="0" presId="urn:microsoft.com/office/officeart/2008/layout/HorizontalMultiLevelHierarchy"/>
    <dgm:cxn modelId="{8F7009F0-3C37-499A-9DCD-EF3883A1C3E7}" type="presParOf" srcId="{4014ECEF-0888-4009-892D-AB08DF214F2C}" destId="{A41A1603-939C-4827-9FCF-316C0B1C80C5}" srcOrd="0" destOrd="0" presId="urn:microsoft.com/office/officeart/2008/layout/HorizontalMultiLevelHierarchy"/>
    <dgm:cxn modelId="{CBA35821-7883-46FC-B2F2-36BB93B3607F}" type="presParOf" srcId="{CA3EF3A2-1DC4-4BDB-B04F-4D24F2890560}" destId="{7437248C-8024-4AE1-97C7-61D9E3CEE9D1}" srcOrd="7" destOrd="0" presId="urn:microsoft.com/office/officeart/2008/layout/HorizontalMultiLevelHierarchy"/>
    <dgm:cxn modelId="{EC260494-1D37-4E59-B840-46C156BD0037}" type="presParOf" srcId="{7437248C-8024-4AE1-97C7-61D9E3CEE9D1}" destId="{6D7F8648-288A-4A1F-B54A-807646FA6E13}" srcOrd="0" destOrd="0" presId="urn:microsoft.com/office/officeart/2008/layout/HorizontalMultiLevelHierarchy"/>
    <dgm:cxn modelId="{28C72C84-7C1C-41AC-B83A-3108FDDC299C}" type="presParOf" srcId="{7437248C-8024-4AE1-97C7-61D9E3CEE9D1}" destId="{8EA85A96-18C3-432C-8347-38A97D9F76BA}" srcOrd="1" destOrd="0" presId="urn:microsoft.com/office/officeart/2008/layout/HorizontalMultiLevelHierarchy"/>
    <dgm:cxn modelId="{646F0C40-8F1C-4E56-AF61-BC83BB262F12}" type="presParOf" srcId="{CA3EF3A2-1DC4-4BDB-B04F-4D24F2890560}" destId="{E20EDDB1-67FA-4D7D-9539-9F9A64C6DD66}" srcOrd="8" destOrd="0" presId="urn:microsoft.com/office/officeart/2008/layout/HorizontalMultiLevelHierarchy"/>
    <dgm:cxn modelId="{8A8EB2C6-B48D-489D-B8DD-5EABF67D9BE1}" type="presParOf" srcId="{E20EDDB1-67FA-4D7D-9539-9F9A64C6DD66}" destId="{379F408F-4D82-4738-A54E-47C405F251E4}" srcOrd="0" destOrd="0" presId="urn:microsoft.com/office/officeart/2008/layout/HorizontalMultiLevelHierarchy"/>
    <dgm:cxn modelId="{BE7A3239-C444-48E8-8EA9-68E364E1A27E}" type="presParOf" srcId="{CA3EF3A2-1DC4-4BDB-B04F-4D24F2890560}" destId="{02EA5F23-ACB4-460F-A1D6-28C5813F94CA}" srcOrd="9" destOrd="0" presId="urn:microsoft.com/office/officeart/2008/layout/HorizontalMultiLevelHierarchy"/>
    <dgm:cxn modelId="{15C09A17-7D4A-454E-8AFC-D73B23C6BEE7}" type="presParOf" srcId="{02EA5F23-ACB4-460F-A1D6-28C5813F94CA}" destId="{42D61C59-8415-4E78-A2CC-696EF3213CB7}" srcOrd="0" destOrd="0" presId="urn:microsoft.com/office/officeart/2008/layout/HorizontalMultiLevelHierarchy"/>
    <dgm:cxn modelId="{23836081-D33E-43EB-9CA2-58FED0D22662}" type="presParOf" srcId="{02EA5F23-ACB4-460F-A1D6-28C5813F94CA}" destId="{4D5A1A64-052A-4B82-B438-1CE50E7B9DDD}" srcOrd="1" destOrd="0" presId="urn:microsoft.com/office/officeart/2008/layout/HorizontalMultiLevelHierarchy"/>
    <dgm:cxn modelId="{7881A076-F630-48BA-B36C-D73F70893770}" type="presParOf" srcId="{CA3EF3A2-1DC4-4BDB-B04F-4D24F2890560}" destId="{4BAC4599-5689-437F-90F2-D586D824B66C}" srcOrd="10" destOrd="0" presId="urn:microsoft.com/office/officeart/2008/layout/HorizontalMultiLevelHierarchy"/>
    <dgm:cxn modelId="{16BAA4DD-A7E8-42A1-B851-702AEE18EFBC}" type="presParOf" srcId="{4BAC4599-5689-437F-90F2-D586D824B66C}" destId="{306D64F2-4C84-48E1-A409-2866D8738324}" srcOrd="0" destOrd="0" presId="urn:microsoft.com/office/officeart/2008/layout/HorizontalMultiLevelHierarchy"/>
    <dgm:cxn modelId="{3191AEEB-0282-4AF3-853E-15A296C6F169}" type="presParOf" srcId="{CA3EF3A2-1DC4-4BDB-B04F-4D24F2890560}" destId="{F95CDC0B-1276-4756-985D-A337D52ECEA8}" srcOrd="11" destOrd="0" presId="urn:microsoft.com/office/officeart/2008/layout/HorizontalMultiLevelHierarchy"/>
    <dgm:cxn modelId="{EF95FB5A-EDB1-41D3-ABA6-C4439CB02F54}" type="presParOf" srcId="{F95CDC0B-1276-4756-985D-A337D52ECEA8}" destId="{86B6F8FD-94AF-47EE-A573-412109D0A061}" srcOrd="0" destOrd="0" presId="urn:microsoft.com/office/officeart/2008/layout/HorizontalMultiLevelHierarchy"/>
    <dgm:cxn modelId="{AADA98D9-7720-42FA-9AE9-D85DF7968CE1}" type="presParOf" srcId="{F95CDC0B-1276-4756-985D-A337D52ECEA8}" destId="{3E0D6E4B-09BF-4222-8C28-376A9B26B17A}" srcOrd="1" destOrd="0" presId="urn:microsoft.com/office/officeart/2008/layout/HorizontalMultiLevelHierarchy"/>
    <dgm:cxn modelId="{B526D2F8-60EF-4BE9-ABA2-7F1399755E6D}" type="presParOf" srcId="{CA3EF3A2-1DC4-4BDB-B04F-4D24F2890560}" destId="{74114163-B4E1-492A-B948-61BB1E3023B2}" srcOrd="12" destOrd="0" presId="urn:microsoft.com/office/officeart/2008/layout/HorizontalMultiLevelHierarchy"/>
    <dgm:cxn modelId="{092BABCE-0E6F-4864-986A-A440E22C7677}" type="presParOf" srcId="{74114163-B4E1-492A-B948-61BB1E3023B2}" destId="{7C7E430D-68D7-4EDE-AC27-89BFBE44E6D7}" srcOrd="0" destOrd="0" presId="urn:microsoft.com/office/officeart/2008/layout/HorizontalMultiLevelHierarchy"/>
    <dgm:cxn modelId="{6C7463CA-747D-428E-9A3C-31C733FD6C78}" type="presParOf" srcId="{CA3EF3A2-1DC4-4BDB-B04F-4D24F2890560}" destId="{73B4E290-2265-4E2D-9A08-6E318366BF85}" srcOrd="13" destOrd="0" presId="urn:microsoft.com/office/officeart/2008/layout/HorizontalMultiLevelHierarchy"/>
    <dgm:cxn modelId="{CD8FAD67-82E0-4782-A75A-CAEF023B99DC}" type="presParOf" srcId="{73B4E290-2265-4E2D-9A08-6E318366BF85}" destId="{0060CFB8-2A8A-4A1B-B7AA-F0317BA7B739}" srcOrd="0" destOrd="0" presId="urn:microsoft.com/office/officeart/2008/layout/HorizontalMultiLevelHierarchy"/>
    <dgm:cxn modelId="{5C9CAC26-7870-486C-AF79-2E2D1F66F48F}" type="presParOf" srcId="{73B4E290-2265-4E2D-9A08-6E318366BF85}" destId="{456D3CD5-F779-47AD-9A81-6FD6FE9F5B2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14163-B4E1-492A-B948-61BB1E3023B2}">
      <dsp:nvSpPr>
        <dsp:cNvPr id="0" name=""/>
        <dsp:cNvSpPr/>
      </dsp:nvSpPr>
      <dsp:spPr>
        <a:xfrm>
          <a:off x="1317243" y="2836924"/>
          <a:ext cx="437421" cy="2500504"/>
        </a:xfrm>
        <a:custGeom>
          <a:avLst/>
          <a:gdLst/>
          <a:ahLst/>
          <a:cxnLst/>
          <a:rect l="0" t="0" r="0" b="0"/>
          <a:pathLst>
            <a:path>
              <a:moveTo>
                <a:pt x="0" y="0"/>
              </a:moveTo>
              <a:lnTo>
                <a:pt x="218710" y="0"/>
              </a:lnTo>
              <a:lnTo>
                <a:pt x="218710" y="2500504"/>
              </a:lnTo>
              <a:lnTo>
                <a:pt x="437421" y="2500504"/>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472491" y="4023714"/>
        <a:ext cx="126923" cy="126923"/>
      </dsp:txXfrm>
    </dsp:sp>
    <dsp:sp modelId="{4BAC4599-5689-437F-90F2-D586D824B66C}">
      <dsp:nvSpPr>
        <dsp:cNvPr id="0" name=""/>
        <dsp:cNvSpPr/>
      </dsp:nvSpPr>
      <dsp:spPr>
        <a:xfrm>
          <a:off x="1317243" y="2836924"/>
          <a:ext cx="437421" cy="1667002"/>
        </a:xfrm>
        <a:custGeom>
          <a:avLst/>
          <a:gdLst/>
          <a:ahLst/>
          <a:cxnLst/>
          <a:rect l="0" t="0" r="0" b="0"/>
          <a:pathLst>
            <a:path>
              <a:moveTo>
                <a:pt x="0" y="0"/>
              </a:moveTo>
              <a:lnTo>
                <a:pt x="218710" y="0"/>
              </a:lnTo>
              <a:lnTo>
                <a:pt x="218710" y="1667002"/>
              </a:lnTo>
              <a:lnTo>
                <a:pt x="437421" y="1667002"/>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492867" y="3627340"/>
        <a:ext cx="86171" cy="86171"/>
      </dsp:txXfrm>
    </dsp:sp>
    <dsp:sp modelId="{E20EDDB1-67FA-4D7D-9539-9F9A64C6DD66}">
      <dsp:nvSpPr>
        <dsp:cNvPr id="0" name=""/>
        <dsp:cNvSpPr/>
      </dsp:nvSpPr>
      <dsp:spPr>
        <a:xfrm>
          <a:off x="1317243" y="2836924"/>
          <a:ext cx="437421" cy="833501"/>
        </a:xfrm>
        <a:custGeom>
          <a:avLst/>
          <a:gdLst/>
          <a:ahLst/>
          <a:cxnLst/>
          <a:rect l="0" t="0" r="0" b="0"/>
          <a:pathLst>
            <a:path>
              <a:moveTo>
                <a:pt x="0" y="0"/>
              </a:moveTo>
              <a:lnTo>
                <a:pt x="218710" y="0"/>
              </a:lnTo>
              <a:lnTo>
                <a:pt x="218710" y="833501"/>
              </a:lnTo>
              <a:lnTo>
                <a:pt x="437421" y="833501"/>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512421" y="3230142"/>
        <a:ext cx="47065" cy="47065"/>
      </dsp:txXfrm>
    </dsp:sp>
    <dsp:sp modelId="{4014ECEF-0888-4009-892D-AB08DF214F2C}">
      <dsp:nvSpPr>
        <dsp:cNvPr id="0" name=""/>
        <dsp:cNvSpPr/>
      </dsp:nvSpPr>
      <dsp:spPr>
        <a:xfrm>
          <a:off x="1317243" y="2791204"/>
          <a:ext cx="437421" cy="91440"/>
        </a:xfrm>
        <a:custGeom>
          <a:avLst/>
          <a:gdLst/>
          <a:ahLst/>
          <a:cxnLst/>
          <a:rect l="0" t="0" r="0" b="0"/>
          <a:pathLst>
            <a:path>
              <a:moveTo>
                <a:pt x="0" y="45720"/>
              </a:moveTo>
              <a:lnTo>
                <a:pt x="437421" y="4572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25018" y="2825988"/>
        <a:ext cx="21871" cy="21871"/>
      </dsp:txXfrm>
    </dsp:sp>
    <dsp:sp modelId="{31B24B2D-92AE-440C-A1A6-5F475784AD35}">
      <dsp:nvSpPr>
        <dsp:cNvPr id="0" name=""/>
        <dsp:cNvSpPr/>
      </dsp:nvSpPr>
      <dsp:spPr>
        <a:xfrm>
          <a:off x="1317243" y="2003423"/>
          <a:ext cx="437421" cy="833501"/>
        </a:xfrm>
        <a:custGeom>
          <a:avLst/>
          <a:gdLst/>
          <a:ahLst/>
          <a:cxnLst/>
          <a:rect l="0" t="0" r="0" b="0"/>
          <a:pathLst>
            <a:path>
              <a:moveTo>
                <a:pt x="0" y="833501"/>
              </a:moveTo>
              <a:lnTo>
                <a:pt x="218710" y="833501"/>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512421" y="2396641"/>
        <a:ext cx="47065" cy="47065"/>
      </dsp:txXfrm>
    </dsp:sp>
    <dsp:sp modelId="{6BE7391D-3772-45C7-BB03-B5B214683C6E}">
      <dsp:nvSpPr>
        <dsp:cNvPr id="0" name=""/>
        <dsp:cNvSpPr/>
      </dsp:nvSpPr>
      <dsp:spPr>
        <a:xfrm>
          <a:off x="1317243" y="1169921"/>
          <a:ext cx="437421" cy="1667002"/>
        </a:xfrm>
        <a:custGeom>
          <a:avLst/>
          <a:gdLst/>
          <a:ahLst/>
          <a:cxnLst/>
          <a:rect l="0" t="0" r="0" b="0"/>
          <a:pathLst>
            <a:path>
              <a:moveTo>
                <a:pt x="0" y="1667002"/>
              </a:moveTo>
              <a:lnTo>
                <a:pt x="218710" y="1667002"/>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492867" y="1960337"/>
        <a:ext cx="86171" cy="86171"/>
      </dsp:txXfrm>
    </dsp:sp>
    <dsp:sp modelId="{D06C129D-FFB9-48A9-9033-F70ED61AAC72}">
      <dsp:nvSpPr>
        <dsp:cNvPr id="0" name=""/>
        <dsp:cNvSpPr/>
      </dsp:nvSpPr>
      <dsp:spPr>
        <a:xfrm>
          <a:off x="1317243" y="336420"/>
          <a:ext cx="437421" cy="2500504"/>
        </a:xfrm>
        <a:custGeom>
          <a:avLst/>
          <a:gdLst/>
          <a:ahLst/>
          <a:cxnLst/>
          <a:rect l="0" t="0" r="0" b="0"/>
          <a:pathLst>
            <a:path>
              <a:moveTo>
                <a:pt x="0" y="2500504"/>
              </a:moveTo>
              <a:lnTo>
                <a:pt x="218710" y="2500504"/>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472491" y="1523210"/>
        <a:ext cx="126923" cy="126923"/>
      </dsp:txXfrm>
    </dsp:sp>
    <dsp:sp modelId="{59935916-D8C6-4C4E-B14F-48A57B6B9F68}">
      <dsp:nvSpPr>
        <dsp:cNvPr id="0" name=""/>
        <dsp:cNvSpPr/>
      </dsp:nvSpPr>
      <dsp:spPr>
        <a:xfrm rot="16200000">
          <a:off x="-1604177" y="2460438"/>
          <a:ext cx="5089868" cy="752971"/>
        </a:xfrm>
        <a:prstGeom prst="rect">
          <a:avLst/>
        </a:prstGeom>
        <a:solidFill>
          <a:schemeClr val="tx2"/>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Commissioner’s Office</a:t>
          </a:r>
          <a:endParaRPr lang="en-US" sz="2000" i="1" kern="1200" dirty="0">
            <a:solidFill>
              <a:schemeClr val="bg1"/>
            </a:solidFill>
          </a:endParaRPr>
        </a:p>
      </dsp:txBody>
      <dsp:txXfrm>
        <a:off x="-1604177" y="2460438"/>
        <a:ext cx="5089868" cy="752971"/>
      </dsp:txXfrm>
    </dsp:sp>
    <dsp:sp modelId="{B73CF9B0-EB3F-4577-8369-54F3E07425DB}">
      <dsp:nvSpPr>
        <dsp:cNvPr id="0" name=""/>
        <dsp:cNvSpPr/>
      </dsp:nvSpPr>
      <dsp:spPr>
        <a:xfrm>
          <a:off x="1754664" y="3019"/>
          <a:ext cx="4006519" cy="666801"/>
        </a:xfrm>
        <a:prstGeom prst="rect">
          <a:avLst/>
        </a:prstGeom>
        <a:solidFill>
          <a:schemeClr val="accent1"/>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Maternal and Child Health</a:t>
          </a:r>
        </a:p>
      </dsp:txBody>
      <dsp:txXfrm>
        <a:off x="1754664" y="3019"/>
        <a:ext cx="4006519" cy="666801"/>
      </dsp:txXfrm>
    </dsp:sp>
    <dsp:sp modelId="{57F0B218-B8AE-4220-9430-48E42516228E}">
      <dsp:nvSpPr>
        <dsp:cNvPr id="0" name=""/>
        <dsp:cNvSpPr/>
      </dsp:nvSpPr>
      <dsp:spPr>
        <a:xfrm>
          <a:off x="1754664" y="836520"/>
          <a:ext cx="4006519" cy="666801"/>
        </a:xfrm>
        <a:prstGeom prst="rect">
          <a:avLst/>
        </a:prstGeom>
        <a:solidFill>
          <a:schemeClr val="accent6"/>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Women’s Health</a:t>
          </a:r>
        </a:p>
      </dsp:txBody>
      <dsp:txXfrm>
        <a:off x="1754664" y="836520"/>
        <a:ext cx="4006519" cy="666801"/>
      </dsp:txXfrm>
    </dsp:sp>
    <dsp:sp modelId="{7273DBFA-A064-4CD0-8B35-089175BB930D}">
      <dsp:nvSpPr>
        <dsp:cNvPr id="0" name=""/>
        <dsp:cNvSpPr/>
      </dsp:nvSpPr>
      <dsp:spPr>
        <a:xfrm>
          <a:off x="1754664" y="1670022"/>
          <a:ext cx="4006519" cy="666801"/>
        </a:xfrm>
        <a:prstGeom prst="rect">
          <a:avLst/>
        </a:prstGeom>
        <a:solidFill>
          <a:schemeClr val="accent2"/>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Prevention and Quality Improvement</a:t>
          </a:r>
        </a:p>
      </dsp:txBody>
      <dsp:txXfrm>
        <a:off x="1754664" y="1670022"/>
        <a:ext cx="4006519" cy="666801"/>
      </dsp:txXfrm>
    </dsp:sp>
    <dsp:sp modelId="{6D7F8648-288A-4A1F-B54A-807646FA6E13}">
      <dsp:nvSpPr>
        <dsp:cNvPr id="0" name=""/>
        <dsp:cNvSpPr/>
      </dsp:nvSpPr>
      <dsp:spPr>
        <a:xfrm>
          <a:off x="1754664" y="2503523"/>
          <a:ext cx="4006519" cy="666801"/>
        </a:xfrm>
        <a:prstGeom prst="rect">
          <a:avLst/>
        </a:prstGeom>
        <a:solidFill>
          <a:schemeClr val="accent3"/>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Epidemiology and Health Planning</a:t>
          </a:r>
        </a:p>
      </dsp:txBody>
      <dsp:txXfrm>
        <a:off x="1754664" y="2503523"/>
        <a:ext cx="4006519" cy="666801"/>
      </dsp:txXfrm>
    </dsp:sp>
    <dsp:sp modelId="{42D61C59-8415-4E78-A2CC-696EF3213CB7}">
      <dsp:nvSpPr>
        <dsp:cNvPr id="0" name=""/>
        <dsp:cNvSpPr/>
      </dsp:nvSpPr>
      <dsp:spPr>
        <a:xfrm>
          <a:off x="1754664" y="3337025"/>
          <a:ext cx="4006519" cy="666801"/>
        </a:xfrm>
        <a:prstGeom prst="rect">
          <a:avLst/>
        </a:prstGeom>
        <a:solidFill>
          <a:schemeClr val="accent4"/>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Public Health Protection and Safety</a:t>
          </a:r>
        </a:p>
      </dsp:txBody>
      <dsp:txXfrm>
        <a:off x="1754664" y="3337025"/>
        <a:ext cx="4006519" cy="666801"/>
      </dsp:txXfrm>
    </dsp:sp>
    <dsp:sp modelId="{86B6F8FD-94AF-47EE-A573-412109D0A061}">
      <dsp:nvSpPr>
        <dsp:cNvPr id="0" name=""/>
        <dsp:cNvSpPr/>
      </dsp:nvSpPr>
      <dsp:spPr>
        <a:xfrm>
          <a:off x="1754664" y="4170526"/>
          <a:ext cx="4006519" cy="666801"/>
        </a:xfrm>
        <a:prstGeom prst="rect">
          <a:avLst/>
        </a:prstGeom>
        <a:solidFill>
          <a:schemeClr val="accent1"/>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Laboratory Services</a:t>
          </a:r>
        </a:p>
      </dsp:txBody>
      <dsp:txXfrm>
        <a:off x="1754664" y="4170526"/>
        <a:ext cx="4006519" cy="666801"/>
      </dsp:txXfrm>
    </dsp:sp>
    <dsp:sp modelId="{0060CFB8-2A8A-4A1B-B7AA-F0317BA7B739}">
      <dsp:nvSpPr>
        <dsp:cNvPr id="0" name=""/>
        <dsp:cNvSpPr/>
      </dsp:nvSpPr>
      <dsp:spPr>
        <a:xfrm>
          <a:off x="1754664" y="5004028"/>
          <a:ext cx="4006519" cy="666801"/>
        </a:xfrm>
        <a:prstGeom prst="rect">
          <a:avLst/>
        </a:prstGeom>
        <a:solidFill>
          <a:schemeClr val="accent2"/>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Administration and Financial Management</a:t>
          </a:r>
        </a:p>
      </dsp:txBody>
      <dsp:txXfrm>
        <a:off x="1754664" y="5004028"/>
        <a:ext cx="4006519" cy="666801"/>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AE586D-E170-E546-A24B-480FC570B8E2}" type="datetimeFigureOut">
              <a:rPr lang="en-US" smtClean="0"/>
              <a:t>3/11/2025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540D41-6696-0343-B679-7E0DC9DA96C7}" type="slidenum">
              <a:rPr lang="en-US" smtClean="0"/>
              <a:t>‹#›</a:t>
            </a:fld>
            <a:endParaRPr lang="en-US" dirty="0"/>
          </a:p>
        </p:txBody>
      </p:sp>
    </p:spTree>
    <p:extLst>
      <p:ext uri="{BB962C8B-B14F-4D97-AF65-F5344CB8AC3E}">
        <p14:creationId xmlns:p14="http://schemas.microsoft.com/office/powerpoint/2010/main" val="2670158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Independent, non-profit. Use expert educators as part of resource reviews. KY educators participate in the process.</a:t>
            </a:r>
          </a:p>
        </p:txBody>
      </p:sp>
      <p:sp>
        <p:nvSpPr>
          <p:cNvPr id="4" name="Slide Number Placeholder 3"/>
          <p:cNvSpPr>
            <a:spLocks noGrp="1"/>
          </p:cNvSpPr>
          <p:nvPr>
            <p:ph type="sldNum" sz="quarter" idx="5"/>
          </p:nvPr>
        </p:nvSpPr>
        <p:spPr/>
        <p:txBody>
          <a:bodyPr/>
          <a:lstStyle/>
          <a:p>
            <a:fld id="{8F3C5E8A-B3FC-4492-A2FE-A267410164E3}" type="slidenum">
              <a:rPr lang="en-US" smtClean="0"/>
              <a:t>14</a:t>
            </a:fld>
            <a:endParaRPr lang="en-US" dirty="0"/>
          </a:p>
        </p:txBody>
      </p:sp>
    </p:spTree>
    <p:extLst>
      <p:ext uri="{BB962C8B-B14F-4D97-AF65-F5344CB8AC3E}">
        <p14:creationId xmlns:p14="http://schemas.microsoft.com/office/powerpoint/2010/main" val="4093953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31e4a2e076_0_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331e4a2e076_0_5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39ccf5aa1c_0_6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g339ccf5aa1c_0_6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1f38b6a0bc_1_413:notes"/>
          <p:cNvSpPr txBox="1">
            <a:spLocks noGrp="1"/>
          </p:cNvSpPr>
          <p:nvPr>
            <p:ph type="body" idx="1"/>
          </p:nvPr>
        </p:nvSpPr>
        <p:spPr>
          <a:xfrm>
            <a:off x="685801"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17" name="Google Shape;317;g31f38b6a0bc_1_4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F4BBC-E43C-4A16-A2E3-E74014122A26}" type="slidenum">
              <a:rPr lang="en-US" smtClean="0"/>
              <a:t>40</a:t>
            </a:fld>
            <a:endParaRPr lang="en-US" dirty="0"/>
          </a:p>
        </p:txBody>
      </p:sp>
    </p:spTree>
    <p:extLst>
      <p:ext uri="{BB962C8B-B14F-4D97-AF65-F5344CB8AC3E}">
        <p14:creationId xmlns:p14="http://schemas.microsoft.com/office/powerpoint/2010/main" val="1953685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540D41-6696-0343-B679-7E0DC9DA96C7}" type="slidenum">
              <a:rPr lang="en-US" smtClean="0"/>
              <a:t>42</a:t>
            </a:fld>
            <a:endParaRPr lang="en-US" dirty="0"/>
          </a:p>
        </p:txBody>
      </p:sp>
    </p:spTree>
    <p:extLst>
      <p:ext uri="{BB962C8B-B14F-4D97-AF65-F5344CB8AC3E}">
        <p14:creationId xmlns:p14="http://schemas.microsoft.com/office/powerpoint/2010/main" val="4068075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Supplementary resources are not included. </a:t>
            </a:r>
          </a:p>
        </p:txBody>
      </p:sp>
      <p:sp>
        <p:nvSpPr>
          <p:cNvPr id="4" name="Slide Number Placeholder 3"/>
          <p:cNvSpPr>
            <a:spLocks noGrp="1"/>
          </p:cNvSpPr>
          <p:nvPr>
            <p:ph type="sldNum" sz="quarter" idx="5"/>
          </p:nvPr>
        </p:nvSpPr>
        <p:spPr/>
        <p:txBody>
          <a:bodyPr/>
          <a:lstStyle/>
          <a:p>
            <a:fld id="{8F3C5E8A-B3FC-4492-A2FE-A267410164E3}" type="slidenum">
              <a:rPr lang="en-US" smtClean="0"/>
              <a:t>15</a:t>
            </a:fld>
            <a:endParaRPr lang="en-US" dirty="0"/>
          </a:p>
        </p:txBody>
      </p:sp>
    </p:spTree>
    <p:extLst>
      <p:ext uri="{BB962C8B-B14F-4D97-AF65-F5344CB8AC3E}">
        <p14:creationId xmlns:p14="http://schemas.microsoft.com/office/powerpoint/2010/main" val="193263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 list notification: Not on the approved list; unrated by EdReports; not currently green-rated. (i.e., Amplify Desmos Math or updates to publications that do not fundamentally change the HQIR). </a:t>
            </a:r>
          </a:p>
        </p:txBody>
      </p:sp>
      <p:sp>
        <p:nvSpPr>
          <p:cNvPr id="4" name="Slide Number Placeholder 3"/>
          <p:cNvSpPr>
            <a:spLocks noGrp="1"/>
          </p:cNvSpPr>
          <p:nvPr>
            <p:ph type="sldNum" sz="quarter" idx="5"/>
          </p:nvPr>
        </p:nvSpPr>
        <p:spPr/>
        <p:txBody>
          <a:bodyPr/>
          <a:lstStyle/>
          <a:p>
            <a:fld id="{8F3C5E8A-B3FC-4492-A2FE-A267410164E3}" type="slidenum">
              <a:rPr lang="en-US" smtClean="0"/>
              <a:t>16</a:t>
            </a:fld>
            <a:endParaRPr lang="en-US" dirty="0"/>
          </a:p>
        </p:txBody>
      </p:sp>
    </p:spTree>
    <p:extLst>
      <p:ext uri="{BB962C8B-B14F-4D97-AF65-F5344CB8AC3E}">
        <p14:creationId xmlns:p14="http://schemas.microsoft.com/office/powerpoint/2010/main" val="804074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1f38b6a0bc_1_3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31f38b6a0bc_1_349:notes"/>
          <p:cNvSpPr txBox="1">
            <a:spLocks noGrp="1"/>
          </p:cNvSpPr>
          <p:nvPr>
            <p:ph type="body" idx="1"/>
          </p:nvPr>
        </p:nvSpPr>
        <p:spPr>
          <a:xfrm>
            <a:off x="685801" y="4400550"/>
            <a:ext cx="5486400" cy="3600600"/>
          </a:xfrm>
          <a:prstGeom prst="rect">
            <a:avLst/>
          </a:prstGeom>
          <a:noFill/>
          <a:ln>
            <a:noFill/>
          </a:ln>
        </p:spPr>
        <p:txBody>
          <a:bodyPr spcFirstLastPara="1" wrap="square" lIns="91100" tIns="45550" rIns="91100" bIns="45550" anchor="t" anchorCtr="0">
            <a:noAutofit/>
          </a:bodyPr>
          <a:lstStyle/>
          <a:p>
            <a:pPr marL="0" lvl="0" indent="0" algn="l" rtl="0">
              <a:lnSpc>
                <a:spcPct val="100000"/>
              </a:lnSpc>
              <a:spcBef>
                <a:spcPts val="0"/>
              </a:spcBef>
              <a:spcAft>
                <a:spcPts val="0"/>
              </a:spcAft>
              <a:buSzPts val="1100"/>
              <a:buNone/>
            </a:pPr>
            <a:endParaRPr dirty="0"/>
          </a:p>
        </p:txBody>
      </p:sp>
      <p:sp>
        <p:nvSpPr>
          <p:cNvPr id="138" name="Google Shape;138;g31f38b6a0bc_1_349:notes"/>
          <p:cNvSpPr txBox="1">
            <a:spLocks noGrp="1"/>
          </p:cNvSpPr>
          <p:nvPr>
            <p:ph type="sldNum" idx="12"/>
          </p:nvPr>
        </p:nvSpPr>
        <p:spPr>
          <a:xfrm>
            <a:off x="3884613" y="8685213"/>
            <a:ext cx="2971800" cy="4590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19</a:t>
            </a:fld>
            <a:endParaRPr sz="13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31e4a2e076_0_9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g331e4a2e076_0_9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54000" algn="l" rtl="0">
              <a:lnSpc>
                <a:spcPct val="100000"/>
              </a:lnSpc>
              <a:spcBef>
                <a:spcPts val="1200"/>
              </a:spcBef>
              <a:spcAft>
                <a:spcPts val="0"/>
              </a:spcAft>
              <a:buClr>
                <a:schemeClr val="dk1"/>
              </a:buClr>
              <a:buSzPts val="400"/>
              <a:buFont typeface="Libre Franklin"/>
              <a:buChar char="●"/>
            </a:pPr>
            <a:endParaRPr sz="9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39ccf5aa1c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g339ccf5aa1c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39ccf5aa1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g339ccf5aa1c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39ccf5aa1c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g339ccf5aa1c_0_15:notes"/>
          <p:cNvSpPr txBox="1">
            <a:spLocks noGrp="1"/>
          </p:cNvSpPr>
          <p:nvPr>
            <p:ph type="body" idx="1"/>
          </p:nvPr>
        </p:nvSpPr>
        <p:spPr>
          <a:xfrm>
            <a:off x="685801" y="4400550"/>
            <a:ext cx="5486400" cy="3600600"/>
          </a:xfrm>
          <a:prstGeom prst="rect">
            <a:avLst/>
          </a:prstGeom>
          <a:noFill/>
          <a:ln>
            <a:noFill/>
          </a:ln>
        </p:spPr>
        <p:txBody>
          <a:bodyPr spcFirstLastPara="1" wrap="square" lIns="91100" tIns="45550" rIns="91100" bIns="45550" anchor="t" anchorCtr="0">
            <a:noAutofit/>
          </a:bodyPr>
          <a:lstStyle/>
          <a:p>
            <a:pPr marL="0" lvl="0" indent="0" algn="l" rtl="0">
              <a:lnSpc>
                <a:spcPct val="100000"/>
              </a:lnSpc>
              <a:spcBef>
                <a:spcPts val="0"/>
              </a:spcBef>
              <a:spcAft>
                <a:spcPts val="0"/>
              </a:spcAft>
              <a:buSzPts val="1100"/>
              <a:buNone/>
            </a:pPr>
            <a:endParaRPr sz="700" dirty="0"/>
          </a:p>
        </p:txBody>
      </p:sp>
      <p:sp>
        <p:nvSpPr>
          <p:cNvPr id="172" name="Google Shape;172;g339ccf5aa1c_0_15:notes"/>
          <p:cNvSpPr txBox="1">
            <a:spLocks noGrp="1"/>
          </p:cNvSpPr>
          <p:nvPr>
            <p:ph type="sldNum" idx="12"/>
          </p:nvPr>
        </p:nvSpPr>
        <p:spPr>
          <a:xfrm>
            <a:off x="3884613" y="8685213"/>
            <a:ext cx="2971800" cy="4590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23</a:t>
            </a:fld>
            <a:endParaRPr sz="13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39ccf5aa1c_0_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g339ccf5aa1c_0_4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Total of 28 sites for 2025-2026 school year</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ption 1">
    <p:spTree>
      <p:nvGrpSpPr>
        <p:cNvPr id="1" name=""/>
        <p:cNvGrpSpPr/>
        <p:nvPr/>
      </p:nvGrpSpPr>
      <p:grpSpPr>
        <a:xfrm>
          <a:off x="0" y="0"/>
          <a:ext cx="0" cy="0"/>
          <a:chOff x="0" y="0"/>
          <a:chExt cx="0" cy="0"/>
        </a:xfrm>
      </p:grpSpPr>
      <p:sp>
        <p:nvSpPr>
          <p:cNvPr id="18" name="Rectangle 17"/>
          <p:cNvSpPr/>
          <p:nvPr userDrawn="1"/>
        </p:nvSpPr>
        <p:spPr>
          <a:xfrm>
            <a:off x="0" y="1"/>
            <a:ext cx="12191998" cy="360827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838200" y="976393"/>
            <a:ext cx="10515600" cy="1896149"/>
          </a:xfrm>
          <a:noFill/>
        </p:spPr>
        <p:txBody>
          <a:bodyPr anchor="b">
            <a:normAutofit/>
          </a:bodyPr>
          <a:lstStyle>
            <a:lvl1pPr algn="ctr">
              <a:defRPr sz="4400" b="1">
                <a:solidFill>
                  <a:schemeClr val="bg1"/>
                </a:solidFill>
                <a:latin typeface="+mn-lt"/>
              </a:defRPr>
            </a:lvl1pPr>
          </a:lstStyle>
          <a:p>
            <a:r>
              <a:rPr lang="en-US" dirty="0"/>
              <a:t>Click to edit presentation title</a:t>
            </a:r>
          </a:p>
        </p:txBody>
      </p:sp>
      <p:sp>
        <p:nvSpPr>
          <p:cNvPr id="3" name="Subtitle 2"/>
          <p:cNvSpPr>
            <a:spLocks noGrp="1"/>
          </p:cNvSpPr>
          <p:nvPr>
            <p:ph type="subTitle" idx="1" hasCustomPrompt="1"/>
          </p:nvPr>
        </p:nvSpPr>
        <p:spPr bwMode="invGray">
          <a:xfrm>
            <a:off x="838200" y="2910456"/>
            <a:ext cx="10515600" cy="576664"/>
          </a:xfrm>
        </p:spPr>
        <p:txBody>
          <a:bodyPr>
            <a:normAutofit/>
          </a:bodyPr>
          <a:lstStyle>
            <a:lvl1pPr marL="0" indent="0" algn="ctr">
              <a:buNone/>
              <a:defRPr sz="3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a:t>
            </a:r>
          </a:p>
        </p:txBody>
      </p:sp>
      <p:sp>
        <p:nvSpPr>
          <p:cNvPr id="8" name="Subtitle 2"/>
          <p:cNvSpPr txBox="1">
            <a:spLocks/>
          </p:cNvSpPr>
          <p:nvPr userDrawn="1"/>
        </p:nvSpPr>
        <p:spPr>
          <a:xfrm>
            <a:off x="2012397" y="5676147"/>
            <a:ext cx="8167206" cy="7754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2"/>
              </a:buClr>
              <a:buFont typeface="Arial" panose="020B0604020202020204" pitchFamily="34" charset="0"/>
              <a:buNone/>
              <a:defRPr sz="2000" kern="1200">
                <a:solidFill>
                  <a:srgbClr val="000000"/>
                </a:solidFill>
                <a:latin typeface="+mn-lt"/>
                <a:ea typeface="+mn-ea"/>
                <a:cs typeface="+mn-cs"/>
              </a:defRPr>
            </a:lvl2pPr>
            <a:lvl3pPr marL="914400" indent="0" algn="ctr" defTabSz="914400" rtl="0" eaLnBrk="1" latinLnBrk="0" hangingPunct="1">
              <a:lnSpc>
                <a:spcPct val="90000"/>
              </a:lnSpc>
              <a:spcBef>
                <a:spcPts val="500"/>
              </a:spcBef>
              <a:buClr>
                <a:schemeClr val="accent2"/>
              </a:buClr>
              <a:buFont typeface="Arial" panose="020B0604020202020204" pitchFamily="34" charset="0"/>
              <a:buNone/>
              <a:defRPr sz="1800" kern="1200">
                <a:solidFill>
                  <a:srgbClr val="000000"/>
                </a:solidFill>
                <a:latin typeface="+mn-lt"/>
                <a:ea typeface="+mn-ea"/>
                <a:cs typeface="+mn-cs"/>
              </a:defRPr>
            </a:lvl3pPr>
            <a:lvl4pPr marL="13716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4pPr>
            <a:lvl5pPr marL="18288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90000"/>
              </a:lnSpc>
              <a:spcBef>
                <a:spcPts val="0"/>
              </a:spcBef>
            </a:pPr>
            <a:endParaRPr lang="en-US" sz="1600" i="1" dirty="0"/>
          </a:p>
        </p:txBody>
      </p:sp>
      <p:sp>
        <p:nvSpPr>
          <p:cNvPr id="17" name="Text Placeholder 16"/>
          <p:cNvSpPr>
            <a:spLocks noGrp="1"/>
          </p:cNvSpPr>
          <p:nvPr>
            <p:ph type="body" sz="quarter" idx="10" hasCustomPrompt="1"/>
          </p:nvPr>
        </p:nvSpPr>
        <p:spPr>
          <a:xfrm>
            <a:off x="838200" y="3627140"/>
            <a:ext cx="10515600" cy="573088"/>
          </a:xfrm>
        </p:spPr>
        <p:txBody>
          <a:bodyPr anchor="ctr">
            <a:normAutofit/>
          </a:bodyPr>
          <a:lstStyle>
            <a:lvl1pPr marL="0" indent="0" algn="ctr">
              <a:buNone/>
              <a:defRPr sz="22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date</a:t>
            </a:r>
          </a:p>
        </p:txBody>
      </p:sp>
      <p:grpSp>
        <p:nvGrpSpPr>
          <p:cNvPr id="12" name="Group 11"/>
          <p:cNvGrpSpPr/>
          <p:nvPr userDrawn="1"/>
        </p:nvGrpSpPr>
        <p:grpSpPr>
          <a:xfrm>
            <a:off x="-2" y="6470422"/>
            <a:ext cx="12188484" cy="387579"/>
            <a:chOff x="-2" y="6470422"/>
            <a:chExt cx="12188484" cy="387579"/>
          </a:xfrm>
        </p:grpSpPr>
        <p:sp>
          <p:nvSpPr>
            <p:cNvPr id="13" name="Rectangle 12"/>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012" y="4562856"/>
            <a:ext cx="2093976" cy="1127735"/>
          </a:xfrm>
          <a:prstGeom prst="rect">
            <a:avLst/>
          </a:prstGeom>
        </p:spPr>
      </p:pic>
    </p:spTree>
    <p:extLst>
      <p:ext uri="{BB962C8B-B14F-4D97-AF65-F5344CB8AC3E}">
        <p14:creationId xmlns:p14="http://schemas.microsoft.com/office/powerpoint/2010/main" val="306174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ption 3">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838200" y="967615"/>
            <a:ext cx="10515600" cy="1902191"/>
          </a:xfrm>
        </p:spPr>
        <p:txBody>
          <a:bodyPr anchor="b">
            <a:normAutofit/>
          </a:bodyPr>
          <a:lstStyle>
            <a:lvl1pPr algn="ctr">
              <a:defRPr sz="4400" b="1">
                <a:solidFill>
                  <a:schemeClr val="tx1"/>
                </a:solidFill>
                <a:latin typeface="+mn-lt"/>
              </a:defRPr>
            </a:lvl1pPr>
          </a:lstStyle>
          <a:p>
            <a:r>
              <a:rPr lang="en-US" dirty="0"/>
              <a:t>Click to edit presentation title</a:t>
            </a:r>
          </a:p>
        </p:txBody>
      </p:sp>
      <p:sp>
        <p:nvSpPr>
          <p:cNvPr id="15" name="Subtitle 2"/>
          <p:cNvSpPr>
            <a:spLocks noGrp="1"/>
          </p:cNvSpPr>
          <p:nvPr>
            <p:ph type="subTitle" idx="1" hasCustomPrompt="1"/>
          </p:nvPr>
        </p:nvSpPr>
        <p:spPr>
          <a:xfrm>
            <a:off x="838200" y="2972448"/>
            <a:ext cx="10515600" cy="576664"/>
          </a:xfrm>
        </p:spPr>
        <p:txBody>
          <a:bodyPr>
            <a:normAutofit/>
          </a:bodyPr>
          <a:lstStyle>
            <a:lvl1pPr marL="0" indent="0" algn="ctr">
              <a:buNone/>
              <a:defRPr sz="3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a:t>
            </a:r>
          </a:p>
        </p:txBody>
      </p:sp>
      <p:sp>
        <p:nvSpPr>
          <p:cNvPr id="16" name="Text Placeholder 16"/>
          <p:cNvSpPr>
            <a:spLocks noGrp="1"/>
          </p:cNvSpPr>
          <p:nvPr>
            <p:ph type="body" sz="quarter" idx="10" hasCustomPrompt="1"/>
          </p:nvPr>
        </p:nvSpPr>
        <p:spPr>
          <a:xfrm>
            <a:off x="838200" y="3627140"/>
            <a:ext cx="10515600" cy="573088"/>
          </a:xfrm>
        </p:spPr>
        <p:txBody>
          <a:bodyPr anchor="ctr">
            <a:normAutofit/>
          </a:bodyPr>
          <a:lstStyle>
            <a:lvl1pPr marL="0" indent="0" algn="ctr">
              <a:buNone/>
              <a:defRPr sz="2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date</a:t>
            </a:r>
          </a:p>
        </p:txBody>
      </p:sp>
      <p:grpSp>
        <p:nvGrpSpPr>
          <p:cNvPr id="21" name="Group 20"/>
          <p:cNvGrpSpPr/>
          <p:nvPr userDrawn="1"/>
        </p:nvGrpSpPr>
        <p:grpSpPr>
          <a:xfrm>
            <a:off x="-2" y="6470422"/>
            <a:ext cx="12188484" cy="387579"/>
            <a:chOff x="-2" y="6470422"/>
            <a:chExt cx="12188484" cy="387579"/>
          </a:xfrm>
        </p:grpSpPr>
        <p:sp>
          <p:nvSpPr>
            <p:cNvPr id="22" name="Rectangle 21"/>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7552" y="4809744"/>
            <a:ext cx="2596896" cy="1398588"/>
          </a:xfrm>
          <a:prstGeom prst="rect">
            <a:avLst/>
          </a:prstGeom>
        </p:spPr>
      </p:pic>
    </p:spTree>
    <p:extLst>
      <p:ext uri="{BB962C8B-B14F-4D97-AF65-F5344CB8AC3E}">
        <p14:creationId xmlns:p14="http://schemas.microsoft.com/office/powerpoint/2010/main" val="181417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0467B39D-87AC-4D39-8154-C6852A584385}" type="datetime1">
              <a:rPr lang="en-US" smtClean="0"/>
              <a:pPr/>
              <a:t>3/11/2025</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355948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8" name="Title 5"/>
          <p:cNvSpPr txBox="1">
            <a:spLocks/>
          </p:cNvSpPr>
          <p:nvPr userDrawn="1"/>
        </p:nvSpPr>
        <p:spPr>
          <a:xfrm>
            <a:off x="838200" y="381636"/>
            <a:ext cx="1051560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t>Kentucky Department for Public Health</a:t>
            </a:r>
          </a:p>
        </p:txBody>
      </p:sp>
      <p:sp>
        <p:nvSpPr>
          <p:cNvPr id="8" name="Rectangle 7"/>
          <p:cNvSpPr/>
          <p:nvPr userDrawn="1"/>
        </p:nvSpPr>
        <p:spPr>
          <a:xfrm>
            <a:off x="0" y="1938639"/>
            <a:ext cx="12192000" cy="43631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5"/>
          <p:cNvSpPr txBox="1">
            <a:spLocks/>
          </p:cNvSpPr>
          <p:nvPr userDrawn="1"/>
        </p:nvSpPr>
        <p:spPr>
          <a:xfrm>
            <a:off x="838200" y="1168400"/>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latin typeface="Calibri Light" panose="020F0302020204030204" pitchFamily="34" charset="0"/>
              </a:rPr>
              <a:t>About Us</a:t>
            </a:r>
          </a:p>
        </p:txBody>
      </p:sp>
      <p:sp>
        <p:nvSpPr>
          <p:cNvPr id="11" name="TextBox 10"/>
          <p:cNvSpPr txBox="1"/>
          <p:nvPr userDrawn="1"/>
        </p:nvSpPr>
        <p:spPr>
          <a:xfrm>
            <a:off x="6172200" y="2135062"/>
            <a:ext cx="5019261" cy="3970318"/>
          </a:xfrm>
          <a:prstGeom prst="rect">
            <a:avLst/>
          </a:prstGeom>
          <a:noFill/>
        </p:spPr>
        <p:txBody>
          <a:bodyPr wrap="square" rtlCol="0">
            <a:spAutoFit/>
          </a:bodyPr>
          <a:lstStyle/>
          <a:p>
            <a:r>
              <a:rPr lang="en-US" sz="1800" dirty="0">
                <a:latin typeface="Calibri Light" panose="020F0302020204030204" pitchFamily="34" charset="0"/>
              </a:rPr>
              <a:t>The Department for Public Health (DPH) is dedicated to improving health and</a:t>
            </a:r>
            <a:r>
              <a:rPr lang="en-US" sz="1800" baseline="0" dirty="0">
                <a:latin typeface="Calibri Light" panose="020F0302020204030204" pitchFamily="34" charset="0"/>
              </a:rPr>
              <a:t> safety of Kentuckians through </a:t>
            </a:r>
            <a:r>
              <a:rPr lang="en-US" sz="1800" i="1" baseline="0" dirty="0">
                <a:latin typeface="Calibri Light" panose="020F0302020204030204" pitchFamily="34" charset="0"/>
              </a:rPr>
              <a:t>prevention</a:t>
            </a:r>
            <a:r>
              <a:rPr lang="en-US" sz="1800" baseline="0" dirty="0">
                <a:latin typeface="Calibri Light" panose="020F0302020204030204" pitchFamily="34" charset="0"/>
              </a:rPr>
              <a:t>, </a:t>
            </a:r>
            <a:r>
              <a:rPr lang="en-US" sz="1800" i="1" baseline="0" dirty="0">
                <a:latin typeface="Calibri Light" panose="020F0302020204030204" pitchFamily="34" charset="0"/>
              </a:rPr>
              <a:t>promotion</a:t>
            </a:r>
            <a:r>
              <a:rPr lang="en-US" sz="1800" baseline="0" dirty="0">
                <a:latin typeface="Calibri Light" panose="020F0302020204030204" pitchFamily="34" charset="0"/>
              </a:rPr>
              <a:t>, and </a:t>
            </a:r>
            <a:r>
              <a:rPr lang="en-US" sz="1800" i="1" baseline="0" dirty="0">
                <a:latin typeface="Calibri Light" panose="020F0302020204030204" pitchFamily="34" charset="0"/>
              </a:rPr>
              <a:t>protection</a:t>
            </a:r>
            <a:r>
              <a:rPr lang="en-US" sz="1800" baseline="0" dirty="0">
                <a:latin typeface="Calibri Light" panose="020F0302020204030204" pitchFamily="34" charset="0"/>
              </a:rPr>
              <a:t>.</a:t>
            </a:r>
          </a:p>
          <a:p>
            <a:endParaRPr lang="en-US" sz="1800" baseline="0" dirty="0">
              <a:latin typeface="Calibri Light" panose="020F0302020204030204" pitchFamily="34" charset="0"/>
            </a:endParaRPr>
          </a:p>
          <a:p>
            <a:r>
              <a:rPr lang="en-US" sz="1800" baseline="0" dirty="0">
                <a:latin typeface="Calibri Light" panose="020F0302020204030204" pitchFamily="34" charset="0"/>
              </a:rPr>
              <a:t>As a major component of the Cabinet for Health and Family Services, DPH provides guidance and support for health departments in all 120 counties.</a:t>
            </a:r>
          </a:p>
          <a:p>
            <a:endParaRPr lang="en-US" sz="1800" baseline="0" dirty="0">
              <a:latin typeface="Calibri Light" panose="020F0302020204030204" pitchFamily="34" charset="0"/>
            </a:endParaRPr>
          </a:p>
          <a:p>
            <a:r>
              <a:rPr lang="en-US" sz="1800" baseline="0" dirty="0">
                <a:latin typeface="Calibri Light" panose="020F0302020204030204" pitchFamily="34" charset="0"/>
              </a:rPr>
              <a:t>Serving as Kentucky’s dedicated public health resource, DPH is responsible for identifying and allocating resources to communities and public health institutions in an effort to prevent and protect against diseases, outbreaks, hazards statewide. </a:t>
            </a:r>
            <a:endParaRPr lang="en-US" sz="1800" dirty="0">
              <a:latin typeface="Calibri Light" panose="020F0302020204030204" pitchFamily="34" charset="0"/>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ABB8925F-B6BB-49B0-9469-5285B9C99CB3}" type="slidenum">
              <a:rPr lang="en-US" smtClean="0"/>
              <a:pPr/>
              <a:t>‹#›</a:t>
            </a:fld>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8166" y="2924404"/>
            <a:ext cx="4833530" cy="2391634"/>
          </a:xfrm>
          <a:prstGeom prst="rect">
            <a:avLst/>
          </a:prstGeom>
        </p:spPr>
      </p:pic>
      <p:grpSp>
        <p:nvGrpSpPr>
          <p:cNvPr id="43" name="Group 42"/>
          <p:cNvGrpSpPr/>
          <p:nvPr userDrawn="1"/>
        </p:nvGrpSpPr>
        <p:grpSpPr>
          <a:xfrm>
            <a:off x="1758" y="1880473"/>
            <a:ext cx="12188484" cy="74025"/>
            <a:chOff x="-2" y="6470422"/>
            <a:chExt cx="12188484" cy="387579"/>
          </a:xfrm>
        </p:grpSpPr>
        <p:sp>
          <p:nvSpPr>
            <p:cNvPr id="44" name="Rectangle 43"/>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5" name="Rectangle 44"/>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Rectangle 45"/>
            <p:cNvSpPr/>
            <p:nvPr userDrawn="1"/>
          </p:nvSpPr>
          <p:spPr>
            <a:xfrm>
              <a:off x="4061460" y="6470422"/>
              <a:ext cx="4069080" cy="3875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nvGrpSpPr>
          <p:cNvPr id="47" name="Group 46"/>
          <p:cNvGrpSpPr/>
          <p:nvPr userDrawn="1"/>
        </p:nvGrpSpPr>
        <p:grpSpPr>
          <a:xfrm>
            <a:off x="3516" y="6301804"/>
            <a:ext cx="12188484" cy="74025"/>
            <a:chOff x="-2" y="6470422"/>
            <a:chExt cx="12188484" cy="387579"/>
          </a:xfrm>
        </p:grpSpPr>
        <p:sp>
          <p:nvSpPr>
            <p:cNvPr id="48" name="Rectangle 47"/>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9" name="Rectangle 48"/>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0" name="Rectangle 49"/>
            <p:cNvSpPr/>
            <p:nvPr userDrawn="1"/>
          </p:nvSpPr>
          <p:spPr>
            <a:xfrm>
              <a:off x="4061460" y="6470422"/>
              <a:ext cx="4069080" cy="3875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Tree>
    <p:extLst>
      <p:ext uri="{BB962C8B-B14F-4D97-AF65-F5344CB8AC3E}">
        <p14:creationId xmlns:p14="http://schemas.microsoft.com/office/powerpoint/2010/main" val="380941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ission &amp; Vision">
    <p:spTree>
      <p:nvGrpSpPr>
        <p:cNvPr id="1" name=""/>
        <p:cNvGrpSpPr/>
        <p:nvPr/>
      </p:nvGrpSpPr>
      <p:grpSpPr>
        <a:xfrm>
          <a:off x="0" y="0"/>
          <a:ext cx="0" cy="0"/>
          <a:chOff x="0" y="0"/>
          <a:chExt cx="0" cy="0"/>
        </a:xfrm>
      </p:grpSpPr>
      <p:sp>
        <p:nvSpPr>
          <p:cNvPr id="28" name="Title 5"/>
          <p:cNvSpPr txBox="1">
            <a:spLocks/>
          </p:cNvSpPr>
          <p:nvPr userDrawn="1"/>
        </p:nvSpPr>
        <p:spPr>
          <a:xfrm>
            <a:off x="838200" y="381636"/>
            <a:ext cx="1051560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t>Kentucky Department for Public Health</a:t>
            </a:r>
          </a:p>
        </p:txBody>
      </p:sp>
      <p:sp>
        <p:nvSpPr>
          <p:cNvPr id="8" name="Rectangle 7"/>
          <p:cNvSpPr/>
          <p:nvPr userDrawn="1"/>
        </p:nvSpPr>
        <p:spPr>
          <a:xfrm>
            <a:off x="0" y="1938639"/>
            <a:ext cx="12192000" cy="204959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5"/>
          <p:cNvSpPr txBox="1">
            <a:spLocks/>
          </p:cNvSpPr>
          <p:nvPr userDrawn="1"/>
        </p:nvSpPr>
        <p:spPr>
          <a:xfrm>
            <a:off x="838200" y="1168400"/>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latin typeface="Calibri Light" panose="020F0302020204030204" pitchFamily="34" charset="0"/>
              </a:rPr>
              <a:t>Mission and Vision in Action</a:t>
            </a:r>
          </a:p>
        </p:txBody>
      </p:sp>
      <p:sp>
        <p:nvSpPr>
          <p:cNvPr id="11" name="TextBox 10"/>
          <p:cNvSpPr txBox="1"/>
          <p:nvPr userDrawn="1"/>
        </p:nvSpPr>
        <p:spPr>
          <a:xfrm>
            <a:off x="6205591" y="2331486"/>
            <a:ext cx="4900773" cy="1015663"/>
          </a:xfrm>
          <a:prstGeom prst="rect">
            <a:avLst/>
          </a:prstGeom>
          <a:noFill/>
        </p:spPr>
        <p:txBody>
          <a:bodyPr wrap="square" rtlCol="0">
            <a:spAutoFit/>
          </a:bodyPr>
          <a:lstStyle/>
          <a:p>
            <a:r>
              <a:rPr lang="en-US" sz="2000" dirty="0">
                <a:latin typeface="Calibri Light" panose="020F0302020204030204" pitchFamily="34" charset="0"/>
              </a:rPr>
              <a:t>Our mission is to improve the health and safety of people in Kentucky through prevention, promotion and protection.</a:t>
            </a:r>
          </a:p>
        </p:txBody>
      </p:sp>
      <p:sp>
        <p:nvSpPr>
          <p:cNvPr id="12" name="Rectangle 11"/>
          <p:cNvSpPr/>
          <p:nvPr userDrawn="1"/>
        </p:nvSpPr>
        <p:spPr>
          <a:xfrm>
            <a:off x="838200" y="2300708"/>
            <a:ext cx="5141359" cy="1077218"/>
          </a:xfrm>
          <a:prstGeom prst="rect">
            <a:avLst/>
          </a:prstGeom>
        </p:spPr>
        <p:txBody>
          <a:bodyPr wrap="square">
            <a:spAutoFit/>
          </a:bodyPr>
          <a:lstStyle/>
          <a:p>
            <a:pPr algn="r"/>
            <a:r>
              <a:rPr lang="en-US" sz="3200" b="1" dirty="0"/>
              <a:t>Healthier People, </a:t>
            </a:r>
            <a:br>
              <a:rPr lang="en-US" sz="3200" b="1" dirty="0"/>
            </a:br>
            <a:r>
              <a:rPr lang="en-US" sz="3200" b="1" dirty="0"/>
              <a:t>Healthier Communities.</a:t>
            </a:r>
          </a:p>
        </p:txBody>
      </p:sp>
      <p:sp>
        <p:nvSpPr>
          <p:cNvPr id="14" name="Pentagon 13"/>
          <p:cNvSpPr/>
          <p:nvPr userDrawn="1"/>
        </p:nvSpPr>
        <p:spPr>
          <a:xfrm>
            <a:off x="7118195" y="3691136"/>
            <a:ext cx="2678644" cy="57887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5" name="Pentagon 14"/>
          <p:cNvSpPr/>
          <p:nvPr userDrawn="1"/>
        </p:nvSpPr>
        <p:spPr>
          <a:xfrm>
            <a:off x="4756678" y="3691136"/>
            <a:ext cx="2678644" cy="57887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6" name="Pentagon 15"/>
          <p:cNvSpPr/>
          <p:nvPr userDrawn="1"/>
        </p:nvSpPr>
        <p:spPr>
          <a:xfrm>
            <a:off x="2374613" y="3691136"/>
            <a:ext cx="2678644" cy="578875"/>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7" name="TextBox 16"/>
          <p:cNvSpPr txBox="1"/>
          <p:nvPr userDrawn="1"/>
        </p:nvSpPr>
        <p:spPr>
          <a:xfrm>
            <a:off x="3081428" y="3795907"/>
            <a:ext cx="1265014" cy="369332"/>
          </a:xfrm>
          <a:prstGeom prst="rect">
            <a:avLst/>
          </a:prstGeom>
          <a:noFill/>
        </p:spPr>
        <p:txBody>
          <a:bodyPr wrap="square" rtlCol="0">
            <a:spAutoFit/>
          </a:bodyPr>
          <a:lstStyle/>
          <a:p>
            <a:pPr algn="ctr"/>
            <a:r>
              <a:rPr lang="en-US" b="1" dirty="0">
                <a:solidFill>
                  <a:schemeClr val="bg1"/>
                </a:solidFill>
              </a:rPr>
              <a:t>Prevention</a:t>
            </a:r>
          </a:p>
        </p:txBody>
      </p:sp>
      <p:sp>
        <p:nvSpPr>
          <p:cNvPr id="18" name="TextBox 17"/>
          <p:cNvSpPr txBox="1"/>
          <p:nvPr userDrawn="1"/>
        </p:nvSpPr>
        <p:spPr>
          <a:xfrm>
            <a:off x="5488470" y="3795907"/>
            <a:ext cx="1215060" cy="369332"/>
          </a:xfrm>
          <a:prstGeom prst="rect">
            <a:avLst/>
          </a:prstGeom>
          <a:noFill/>
        </p:spPr>
        <p:txBody>
          <a:bodyPr wrap="square" rtlCol="0">
            <a:spAutoFit/>
          </a:bodyPr>
          <a:lstStyle/>
          <a:p>
            <a:pPr algn="ctr"/>
            <a:r>
              <a:rPr lang="en-US" b="1" dirty="0">
                <a:solidFill>
                  <a:schemeClr val="bg1"/>
                </a:solidFill>
              </a:rPr>
              <a:t>Protection</a:t>
            </a:r>
          </a:p>
        </p:txBody>
      </p:sp>
      <p:sp>
        <p:nvSpPr>
          <p:cNvPr id="19" name="TextBox 18"/>
          <p:cNvSpPr txBox="1"/>
          <p:nvPr userDrawn="1"/>
        </p:nvSpPr>
        <p:spPr>
          <a:xfrm>
            <a:off x="7838963" y="3795907"/>
            <a:ext cx="1237108" cy="369332"/>
          </a:xfrm>
          <a:prstGeom prst="rect">
            <a:avLst/>
          </a:prstGeom>
          <a:noFill/>
        </p:spPr>
        <p:txBody>
          <a:bodyPr wrap="square" rtlCol="0">
            <a:spAutoFit/>
          </a:bodyPr>
          <a:lstStyle/>
          <a:p>
            <a:pPr algn="ctr"/>
            <a:r>
              <a:rPr lang="en-US" b="1" dirty="0">
                <a:solidFill>
                  <a:schemeClr val="bg1"/>
                </a:solidFill>
              </a:rPr>
              <a:t>Promotion</a:t>
            </a:r>
          </a:p>
        </p:txBody>
      </p:sp>
      <p:cxnSp>
        <p:nvCxnSpPr>
          <p:cNvPr id="20" name="Straight Connector 19"/>
          <p:cNvCxnSpPr/>
          <p:nvPr userDrawn="1"/>
        </p:nvCxnSpPr>
        <p:spPr>
          <a:xfrm>
            <a:off x="3713935" y="4251846"/>
            <a:ext cx="0" cy="365760"/>
          </a:xfrm>
          <a:prstGeom prst="line">
            <a:avLst/>
          </a:prstGeom>
          <a:ln w="38100">
            <a:solidFill>
              <a:schemeClr val="tx2"/>
            </a:solidFill>
            <a:round/>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6096000" y="4251846"/>
            <a:ext cx="0" cy="365760"/>
          </a:xfrm>
          <a:prstGeom prst="line">
            <a:avLst/>
          </a:prstGeom>
          <a:ln w="38100">
            <a:solidFill>
              <a:schemeClr val="accent1"/>
            </a:solidFill>
            <a:round/>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8457517" y="4251846"/>
            <a:ext cx="0" cy="365760"/>
          </a:xfrm>
          <a:prstGeom prst="line">
            <a:avLst/>
          </a:prstGeom>
          <a:ln w="38100">
            <a:solidFill>
              <a:schemeClr val="accent2"/>
            </a:solidFill>
            <a:round/>
            <a:tailEnd type="ova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5126562" y="4893707"/>
            <a:ext cx="1970554" cy="1588127"/>
          </a:xfrm>
          <a:prstGeom prst="rect">
            <a:avLst/>
          </a:prstGeom>
          <a:noFill/>
        </p:spPr>
        <p:txBody>
          <a:bodyPr wrap="square" rtlCol="0">
            <a:spAutoFit/>
          </a:bodyPr>
          <a:lstStyle/>
          <a:p>
            <a:pPr algn="ctr">
              <a:lnSpc>
                <a:spcPct val="80000"/>
              </a:lnSpc>
              <a:spcAft>
                <a:spcPts val="1200"/>
              </a:spcAft>
            </a:pPr>
            <a:r>
              <a:rPr lang="en-US" sz="1400" dirty="0"/>
              <a:t>Environmental Inspections</a:t>
            </a:r>
          </a:p>
          <a:p>
            <a:pPr algn="ctr">
              <a:lnSpc>
                <a:spcPct val="80000"/>
              </a:lnSpc>
              <a:spcAft>
                <a:spcPts val="1200"/>
              </a:spcAft>
            </a:pPr>
            <a:r>
              <a:rPr lang="en-US" sz="1400" dirty="0"/>
              <a:t>Public Health &amp; Disaster Preparedness</a:t>
            </a:r>
          </a:p>
          <a:p>
            <a:pPr algn="ctr">
              <a:lnSpc>
                <a:spcPct val="80000"/>
              </a:lnSpc>
              <a:spcAft>
                <a:spcPts val="1200"/>
              </a:spcAft>
            </a:pPr>
            <a:r>
              <a:rPr lang="en-US" sz="1400" dirty="0"/>
              <a:t>Disease Surveillance</a:t>
            </a:r>
          </a:p>
          <a:p>
            <a:pPr algn="ctr">
              <a:lnSpc>
                <a:spcPct val="80000"/>
              </a:lnSpc>
              <a:spcAft>
                <a:spcPts val="1200"/>
              </a:spcAft>
            </a:pPr>
            <a:r>
              <a:rPr lang="en-US" sz="1400" dirty="0"/>
              <a:t>Mobile Harm Reduction</a:t>
            </a:r>
          </a:p>
        </p:txBody>
      </p:sp>
      <p:sp>
        <p:nvSpPr>
          <p:cNvPr id="24" name="TextBox 23"/>
          <p:cNvSpPr txBox="1"/>
          <p:nvPr userDrawn="1"/>
        </p:nvSpPr>
        <p:spPr>
          <a:xfrm>
            <a:off x="2728658" y="4891065"/>
            <a:ext cx="1970554" cy="1243417"/>
          </a:xfrm>
          <a:prstGeom prst="rect">
            <a:avLst/>
          </a:prstGeom>
          <a:noFill/>
        </p:spPr>
        <p:txBody>
          <a:bodyPr wrap="square" rtlCol="0">
            <a:spAutoFit/>
          </a:bodyPr>
          <a:lstStyle/>
          <a:p>
            <a:pPr algn="ctr">
              <a:lnSpc>
                <a:spcPct val="80000"/>
              </a:lnSpc>
              <a:spcAft>
                <a:spcPts val="1200"/>
              </a:spcAft>
            </a:pPr>
            <a:r>
              <a:rPr lang="en-US" sz="1400" dirty="0"/>
              <a:t>HANDS</a:t>
            </a:r>
          </a:p>
          <a:p>
            <a:pPr algn="ctr">
              <a:lnSpc>
                <a:spcPct val="80000"/>
              </a:lnSpc>
              <a:spcAft>
                <a:spcPts val="1200"/>
              </a:spcAft>
            </a:pPr>
            <a:r>
              <a:rPr lang="en-US" sz="1400" dirty="0"/>
              <a:t>First Steps</a:t>
            </a:r>
          </a:p>
          <a:p>
            <a:pPr algn="ctr">
              <a:lnSpc>
                <a:spcPct val="80000"/>
              </a:lnSpc>
              <a:spcAft>
                <a:spcPts val="1200"/>
              </a:spcAft>
            </a:pPr>
            <a:r>
              <a:rPr lang="en-US" sz="1400" dirty="0"/>
              <a:t>Immunizations</a:t>
            </a:r>
          </a:p>
          <a:p>
            <a:pPr algn="ctr">
              <a:lnSpc>
                <a:spcPct val="80000"/>
              </a:lnSpc>
              <a:spcAft>
                <a:spcPts val="1200"/>
              </a:spcAft>
            </a:pPr>
            <a:r>
              <a:rPr lang="en-US" sz="1400" dirty="0"/>
              <a:t>Newborn Screening</a:t>
            </a:r>
          </a:p>
        </p:txBody>
      </p:sp>
      <p:sp>
        <p:nvSpPr>
          <p:cNvPr id="25" name="TextBox 24"/>
          <p:cNvSpPr txBox="1"/>
          <p:nvPr userDrawn="1"/>
        </p:nvSpPr>
        <p:spPr>
          <a:xfrm>
            <a:off x="7472240" y="4891065"/>
            <a:ext cx="1970554" cy="1243417"/>
          </a:xfrm>
          <a:prstGeom prst="rect">
            <a:avLst/>
          </a:prstGeom>
          <a:noFill/>
        </p:spPr>
        <p:txBody>
          <a:bodyPr wrap="square" rtlCol="0">
            <a:spAutoFit/>
          </a:bodyPr>
          <a:lstStyle/>
          <a:p>
            <a:pPr algn="ctr">
              <a:lnSpc>
                <a:spcPct val="80000"/>
              </a:lnSpc>
              <a:spcAft>
                <a:spcPts val="1200"/>
              </a:spcAft>
            </a:pPr>
            <a:r>
              <a:rPr lang="en-US" sz="1400" dirty="0"/>
              <a:t>WIC</a:t>
            </a:r>
          </a:p>
          <a:p>
            <a:pPr algn="ctr">
              <a:lnSpc>
                <a:spcPct val="80000"/>
              </a:lnSpc>
              <a:spcAft>
                <a:spcPts val="1200"/>
              </a:spcAft>
            </a:pPr>
            <a:r>
              <a:rPr lang="en-US" sz="1400" dirty="0"/>
              <a:t>Smoking Cessation</a:t>
            </a:r>
          </a:p>
          <a:p>
            <a:pPr algn="ctr">
              <a:lnSpc>
                <a:spcPct val="80000"/>
              </a:lnSpc>
              <a:spcAft>
                <a:spcPts val="1200"/>
              </a:spcAft>
            </a:pPr>
            <a:r>
              <a:rPr lang="en-US" sz="1400" dirty="0"/>
              <a:t>Diabetes Prevention</a:t>
            </a:r>
          </a:p>
          <a:p>
            <a:pPr algn="ctr">
              <a:lnSpc>
                <a:spcPct val="80000"/>
              </a:lnSpc>
              <a:spcAft>
                <a:spcPts val="1200"/>
              </a:spcAft>
            </a:pPr>
            <a:r>
              <a:rPr lang="en-US" sz="1400" dirty="0"/>
              <a:t>Prescription Assistance</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341922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RSA Map">
    <p:spTree>
      <p:nvGrpSpPr>
        <p:cNvPr id="1" name=""/>
        <p:cNvGrpSpPr/>
        <p:nvPr/>
      </p:nvGrpSpPr>
      <p:grpSpPr>
        <a:xfrm>
          <a:off x="0" y="0"/>
          <a:ext cx="0" cy="0"/>
          <a:chOff x="0" y="0"/>
          <a:chExt cx="0" cy="0"/>
        </a:xfrm>
      </p:grpSpPr>
      <p:sp>
        <p:nvSpPr>
          <p:cNvPr id="28" name="Title 5"/>
          <p:cNvSpPr txBox="1">
            <a:spLocks/>
          </p:cNvSpPr>
          <p:nvPr userDrawn="1"/>
        </p:nvSpPr>
        <p:spPr>
          <a:xfrm>
            <a:off x="838200" y="381636"/>
            <a:ext cx="1051560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t>Kentucky Department for Public Health</a:t>
            </a:r>
          </a:p>
        </p:txBody>
      </p:sp>
      <p:sp>
        <p:nvSpPr>
          <p:cNvPr id="8" name="Rectangle 7"/>
          <p:cNvSpPr/>
          <p:nvPr userDrawn="1"/>
        </p:nvSpPr>
        <p:spPr>
          <a:xfrm>
            <a:off x="0" y="1938639"/>
            <a:ext cx="12192000" cy="24126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5"/>
          <p:cNvSpPr txBox="1">
            <a:spLocks/>
          </p:cNvSpPr>
          <p:nvPr userDrawn="1"/>
        </p:nvSpPr>
        <p:spPr>
          <a:xfrm>
            <a:off x="838200" y="1168400"/>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latin typeface="Calibri Light" panose="020F0302020204030204" pitchFamily="34" charset="0"/>
              </a:rPr>
              <a:t>Response to the Opioid Crisis</a:t>
            </a:r>
          </a:p>
        </p:txBody>
      </p:sp>
      <p:sp>
        <p:nvSpPr>
          <p:cNvPr id="14" name="Pentagon 13"/>
          <p:cNvSpPr/>
          <p:nvPr userDrawn="1"/>
        </p:nvSpPr>
        <p:spPr>
          <a:xfrm>
            <a:off x="8287050" y="3490913"/>
            <a:ext cx="2819314" cy="57887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5" name="Pentagon 14"/>
          <p:cNvSpPr/>
          <p:nvPr userDrawn="1"/>
        </p:nvSpPr>
        <p:spPr>
          <a:xfrm>
            <a:off x="8287050" y="2839317"/>
            <a:ext cx="2819314" cy="57887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6" name="Pentagon 15"/>
          <p:cNvSpPr/>
          <p:nvPr userDrawn="1"/>
        </p:nvSpPr>
        <p:spPr>
          <a:xfrm>
            <a:off x="8287050" y="2191675"/>
            <a:ext cx="2819314" cy="578875"/>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7" name="TextBox 16"/>
          <p:cNvSpPr txBox="1"/>
          <p:nvPr userDrawn="1"/>
        </p:nvSpPr>
        <p:spPr>
          <a:xfrm>
            <a:off x="8287050" y="2305057"/>
            <a:ext cx="2045134" cy="369332"/>
          </a:xfrm>
          <a:prstGeom prst="rect">
            <a:avLst/>
          </a:prstGeom>
          <a:noFill/>
        </p:spPr>
        <p:txBody>
          <a:bodyPr wrap="square" rtlCol="0">
            <a:spAutoFit/>
          </a:bodyPr>
          <a:lstStyle/>
          <a:p>
            <a:pPr algn="l"/>
            <a:r>
              <a:rPr lang="en-US" b="1" dirty="0">
                <a:solidFill>
                  <a:schemeClr val="bg1"/>
                </a:solidFill>
              </a:rPr>
              <a:t>Syringe Exchange</a:t>
            </a:r>
          </a:p>
        </p:txBody>
      </p:sp>
      <p:sp>
        <p:nvSpPr>
          <p:cNvPr id="18" name="TextBox 17"/>
          <p:cNvSpPr txBox="1"/>
          <p:nvPr userDrawn="1"/>
        </p:nvSpPr>
        <p:spPr>
          <a:xfrm>
            <a:off x="8287050" y="2954596"/>
            <a:ext cx="3045346" cy="369332"/>
          </a:xfrm>
          <a:prstGeom prst="rect">
            <a:avLst/>
          </a:prstGeom>
          <a:noFill/>
        </p:spPr>
        <p:txBody>
          <a:bodyPr wrap="square" rtlCol="0">
            <a:spAutoFit/>
          </a:bodyPr>
          <a:lstStyle/>
          <a:p>
            <a:pPr algn="l"/>
            <a:r>
              <a:rPr lang="en-US" b="1" dirty="0">
                <a:solidFill>
                  <a:schemeClr val="bg1"/>
                </a:solidFill>
              </a:rPr>
              <a:t>www.FindHelpNowKY.org</a:t>
            </a:r>
          </a:p>
        </p:txBody>
      </p:sp>
      <p:sp>
        <p:nvSpPr>
          <p:cNvPr id="19" name="TextBox 18"/>
          <p:cNvSpPr txBox="1"/>
          <p:nvPr userDrawn="1"/>
        </p:nvSpPr>
        <p:spPr>
          <a:xfrm>
            <a:off x="8287049" y="3606724"/>
            <a:ext cx="2538605" cy="369332"/>
          </a:xfrm>
          <a:prstGeom prst="rect">
            <a:avLst/>
          </a:prstGeom>
          <a:noFill/>
        </p:spPr>
        <p:txBody>
          <a:bodyPr wrap="square" rtlCol="0">
            <a:spAutoFit/>
          </a:bodyPr>
          <a:lstStyle/>
          <a:p>
            <a:pPr algn="l"/>
            <a:r>
              <a:rPr lang="en-US" b="1" dirty="0">
                <a:solidFill>
                  <a:schemeClr val="bg1"/>
                </a:solidFill>
              </a:rPr>
              <a:t>Naloxone Distribution</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ABB8925F-B6BB-49B0-9469-5285B9C99CB3}" type="slidenum">
              <a:rPr lang="en-US" smtClean="0"/>
              <a:pPr/>
              <a:t>‹#›</a:t>
            </a:fld>
            <a:endParaRPr lang="en-US" dirty="0"/>
          </a:p>
        </p:txBody>
      </p:sp>
      <p:sp>
        <p:nvSpPr>
          <p:cNvPr id="26" name="Picture Placeholder 2"/>
          <p:cNvSpPr>
            <a:spLocks noGrp="1"/>
          </p:cNvSpPr>
          <p:nvPr>
            <p:ph type="pic" idx="1" hasCustomPrompt="1"/>
          </p:nvPr>
        </p:nvSpPr>
        <p:spPr>
          <a:xfrm>
            <a:off x="495575" y="2191675"/>
            <a:ext cx="7510764" cy="437794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Updated Map</a:t>
            </a:r>
          </a:p>
        </p:txBody>
      </p:sp>
    </p:spTree>
    <p:extLst>
      <p:ext uri="{BB962C8B-B14F-4D97-AF65-F5344CB8AC3E}">
        <p14:creationId xmlns:p14="http://schemas.microsoft.com/office/powerpoint/2010/main" val="366563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 System1">
    <p:spTree>
      <p:nvGrpSpPr>
        <p:cNvPr id="1" name=""/>
        <p:cNvGrpSpPr/>
        <p:nvPr/>
      </p:nvGrpSpPr>
      <p:grpSpPr>
        <a:xfrm>
          <a:off x="0" y="0"/>
          <a:ext cx="0" cy="0"/>
          <a:chOff x="0" y="0"/>
          <a:chExt cx="0" cy="0"/>
        </a:xfrm>
      </p:grpSpPr>
      <p:sp>
        <p:nvSpPr>
          <p:cNvPr id="25" name="Title 5"/>
          <p:cNvSpPr txBox="1">
            <a:spLocks/>
          </p:cNvSpPr>
          <p:nvPr userDrawn="1"/>
        </p:nvSpPr>
        <p:spPr>
          <a:xfrm>
            <a:off x="675702" y="365124"/>
            <a:ext cx="10840597"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t>Public Health System in Kentucky</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BB8925F-B6BB-49B0-9469-5285B9C99CB3}" type="slidenum">
              <a:rPr lang="en-US" smtClean="0"/>
              <a:pPr/>
              <a:t>‹#›</a:t>
            </a:fld>
            <a:endParaRPr lang="en-US" dirty="0"/>
          </a:p>
        </p:txBody>
      </p:sp>
      <p:sp>
        <p:nvSpPr>
          <p:cNvPr id="9" name="Oval 8"/>
          <p:cNvSpPr/>
          <p:nvPr userDrawn="1"/>
        </p:nvSpPr>
        <p:spPr>
          <a:xfrm>
            <a:off x="1638300" y="2370553"/>
            <a:ext cx="1844675" cy="1844675"/>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userDrawn="1"/>
        </p:nvSpPr>
        <p:spPr>
          <a:xfrm>
            <a:off x="1734740" y="2466993"/>
            <a:ext cx="1651794" cy="1651794"/>
          </a:xfrm>
          <a:prstGeom prst="ellipse">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2078775" y="2785059"/>
            <a:ext cx="963725" cy="1015663"/>
          </a:xfrm>
          <a:prstGeom prst="rect">
            <a:avLst/>
          </a:prstGeom>
        </p:spPr>
        <p:txBody>
          <a:bodyPr wrap="none">
            <a:spAutoFit/>
          </a:bodyPr>
          <a:lstStyle/>
          <a:p>
            <a:r>
              <a:rPr lang="en-US" sz="6000" b="1" dirty="0">
                <a:solidFill>
                  <a:schemeClr val="bg1"/>
                </a:solidFill>
              </a:rPr>
              <a:t>61</a:t>
            </a:r>
          </a:p>
        </p:txBody>
      </p:sp>
      <p:cxnSp>
        <p:nvCxnSpPr>
          <p:cNvPr id="12" name="Straight Connector 11"/>
          <p:cNvCxnSpPr/>
          <p:nvPr userDrawn="1"/>
        </p:nvCxnSpPr>
        <p:spPr>
          <a:xfrm>
            <a:off x="2560637" y="4215228"/>
            <a:ext cx="0" cy="457200"/>
          </a:xfrm>
          <a:prstGeom prst="line">
            <a:avLst/>
          </a:prstGeom>
          <a:ln w="38100">
            <a:solidFill>
              <a:schemeClr val="tx2"/>
            </a:solidFill>
            <a:round/>
            <a:tailEnd type="ova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074737" y="4963942"/>
            <a:ext cx="2989263" cy="1200329"/>
          </a:xfrm>
          <a:prstGeom prst="rect">
            <a:avLst/>
          </a:prstGeom>
          <a:noFill/>
        </p:spPr>
        <p:txBody>
          <a:bodyPr wrap="square" rtlCol="0">
            <a:spAutoFit/>
          </a:bodyPr>
          <a:lstStyle/>
          <a:p>
            <a:pPr algn="ctr"/>
            <a:r>
              <a:rPr lang="en-US" dirty="0"/>
              <a:t>Partners with 61 local health departments to provide core services in all 120 counties</a:t>
            </a:r>
          </a:p>
          <a:p>
            <a:endParaRPr lang="en-US" dirty="0"/>
          </a:p>
        </p:txBody>
      </p:sp>
      <p:sp>
        <p:nvSpPr>
          <p:cNvPr id="14" name="Oval 13"/>
          <p:cNvSpPr/>
          <p:nvPr userDrawn="1"/>
        </p:nvSpPr>
        <p:spPr>
          <a:xfrm>
            <a:off x="5173662" y="2370553"/>
            <a:ext cx="1844675" cy="184467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userDrawn="1"/>
        </p:nvSpPr>
        <p:spPr>
          <a:xfrm>
            <a:off x="5270102" y="2466993"/>
            <a:ext cx="1651794" cy="1651794"/>
          </a:xfrm>
          <a:prstGeom prst="ellipse">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5489102" y="2860949"/>
            <a:ext cx="1213794" cy="935000"/>
          </a:xfrm>
          <a:prstGeom prst="rect">
            <a:avLst/>
          </a:prstGeom>
        </p:spPr>
        <p:txBody>
          <a:bodyPr wrap="none">
            <a:spAutoFit/>
          </a:bodyPr>
          <a:lstStyle/>
          <a:p>
            <a:pPr algn="ctr">
              <a:lnSpc>
                <a:spcPct val="60000"/>
              </a:lnSpc>
            </a:pPr>
            <a:r>
              <a:rPr lang="en-US" sz="6000" b="1" dirty="0">
                <a:solidFill>
                  <a:schemeClr val="bg1"/>
                </a:solidFill>
              </a:rPr>
              <a:t>4</a:t>
            </a:r>
            <a:br>
              <a:rPr lang="en-US" sz="6000" b="1" dirty="0">
                <a:solidFill>
                  <a:schemeClr val="bg1"/>
                </a:solidFill>
              </a:rPr>
            </a:br>
            <a:r>
              <a:rPr lang="en-US" sz="2800" b="1" dirty="0">
                <a:solidFill>
                  <a:schemeClr val="bg1"/>
                </a:solidFill>
              </a:rPr>
              <a:t>million</a:t>
            </a:r>
          </a:p>
        </p:txBody>
      </p:sp>
      <p:cxnSp>
        <p:nvCxnSpPr>
          <p:cNvPr id="17" name="Straight Connector 16"/>
          <p:cNvCxnSpPr/>
          <p:nvPr userDrawn="1"/>
        </p:nvCxnSpPr>
        <p:spPr>
          <a:xfrm>
            <a:off x="6095999" y="4215228"/>
            <a:ext cx="0" cy="457200"/>
          </a:xfrm>
          <a:prstGeom prst="line">
            <a:avLst/>
          </a:prstGeom>
          <a:ln w="38100">
            <a:solidFill>
              <a:schemeClr val="accent1"/>
            </a:solidFill>
            <a:round/>
            <a:tailEnd type="ova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4610099" y="4963942"/>
            <a:ext cx="2989263" cy="1200329"/>
          </a:xfrm>
          <a:prstGeom prst="rect">
            <a:avLst/>
          </a:prstGeom>
          <a:noFill/>
        </p:spPr>
        <p:txBody>
          <a:bodyPr wrap="square" rtlCol="0">
            <a:spAutoFit/>
          </a:bodyPr>
          <a:lstStyle/>
          <a:p>
            <a:pPr algn="ctr"/>
            <a:r>
              <a:rPr lang="en-US" dirty="0"/>
              <a:t>Delivers more than 4 million</a:t>
            </a:r>
            <a:r>
              <a:rPr lang="en-US" baseline="0" dirty="0"/>
              <a:t> </a:t>
            </a:r>
            <a:r>
              <a:rPr lang="en-US" dirty="0"/>
              <a:t>services to over 400,000 Kentuckians annually</a:t>
            </a:r>
          </a:p>
          <a:p>
            <a:endParaRPr lang="en-US" dirty="0"/>
          </a:p>
        </p:txBody>
      </p:sp>
      <p:sp>
        <p:nvSpPr>
          <p:cNvPr id="19" name="Oval 18"/>
          <p:cNvSpPr/>
          <p:nvPr userDrawn="1"/>
        </p:nvSpPr>
        <p:spPr>
          <a:xfrm>
            <a:off x="8917213" y="2370553"/>
            <a:ext cx="1844675" cy="1844675"/>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userDrawn="1"/>
        </p:nvSpPr>
        <p:spPr>
          <a:xfrm>
            <a:off x="9013653" y="2466993"/>
            <a:ext cx="1651794" cy="1651794"/>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9192578" y="2785058"/>
            <a:ext cx="1293944" cy="1015663"/>
          </a:xfrm>
          <a:prstGeom prst="rect">
            <a:avLst/>
          </a:prstGeom>
        </p:spPr>
        <p:txBody>
          <a:bodyPr wrap="none">
            <a:spAutoFit/>
          </a:bodyPr>
          <a:lstStyle/>
          <a:p>
            <a:r>
              <a:rPr lang="en-US" sz="6000" b="1" dirty="0">
                <a:solidFill>
                  <a:schemeClr val="bg1"/>
                </a:solidFill>
              </a:rPr>
              <a:t>1/3</a:t>
            </a:r>
          </a:p>
        </p:txBody>
      </p:sp>
      <p:cxnSp>
        <p:nvCxnSpPr>
          <p:cNvPr id="22" name="Straight Connector 21"/>
          <p:cNvCxnSpPr/>
          <p:nvPr userDrawn="1"/>
        </p:nvCxnSpPr>
        <p:spPr>
          <a:xfrm>
            <a:off x="9839550" y="4215228"/>
            <a:ext cx="0" cy="457200"/>
          </a:xfrm>
          <a:prstGeom prst="line">
            <a:avLst/>
          </a:prstGeom>
          <a:ln w="38100">
            <a:solidFill>
              <a:schemeClr val="accent2"/>
            </a:solidFill>
            <a:round/>
            <a:tailEnd type="ova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8353650" y="4963942"/>
            <a:ext cx="2989263" cy="923330"/>
          </a:xfrm>
          <a:prstGeom prst="rect">
            <a:avLst/>
          </a:prstGeom>
          <a:noFill/>
        </p:spPr>
        <p:txBody>
          <a:bodyPr wrap="square" rtlCol="0">
            <a:spAutoFit/>
          </a:bodyPr>
          <a:lstStyle/>
          <a:p>
            <a:pPr algn="ctr"/>
            <a:r>
              <a:rPr lang="en-US" dirty="0"/>
              <a:t>Regulates an estimated third of Kentucky’s economy</a:t>
            </a:r>
          </a:p>
          <a:p>
            <a:endParaRPr lang="en-US" dirty="0"/>
          </a:p>
        </p:txBody>
      </p:sp>
      <p:sp>
        <p:nvSpPr>
          <p:cNvPr id="24" name="Title 5"/>
          <p:cNvSpPr txBox="1">
            <a:spLocks/>
          </p:cNvSpPr>
          <p:nvPr userDrawn="1"/>
        </p:nvSpPr>
        <p:spPr>
          <a:xfrm>
            <a:off x="0" y="1182468"/>
            <a:ext cx="12192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latin typeface="Calibri Light" panose="020F0302020204030204" pitchFamily="34" charset="0"/>
              </a:rPr>
              <a:t>Overview of the Largest Healthcare System in Kentucky</a:t>
            </a:r>
          </a:p>
        </p:txBody>
      </p:sp>
    </p:spTree>
    <p:extLst>
      <p:ext uri="{BB962C8B-B14F-4D97-AF65-F5344CB8AC3E}">
        <p14:creationId xmlns:p14="http://schemas.microsoft.com/office/powerpoint/2010/main" val="299622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 System2">
    <p:spTree>
      <p:nvGrpSpPr>
        <p:cNvPr id="1" name=""/>
        <p:cNvGrpSpPr/>
        <p:nvPr/>
      </p:nvGrpSpPr>
      <p:grpSpPr>
        <a:xfrm>
          <a:off x="0" y="0"/>
          <a:ext cx="0" cy="0"/>
          <a:chOff x="0" y="0"/>
          <a:chExt cx="0" cy="0"/>
        </a:xfrm>
      </p:grpSpPr>
      <p:sp>
        <p:nvSpPr>
          <p:cNvPr id="25" name="Title 5"/>
          <p:cNvSpPr txBox="1">
            <a:spLocks/>
          </p:cNvSpPr>
          <p:nvPr userDrawn="1"/>
        </p:nvSpPr>
        <p:spPr>
          <a:xfrm>
            <a:off x="675702" y="365124"/>
            <a:ext cx="10840597"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t>Public Health System in Kentucky</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BB8925F-B6BB-49B0-9469-5285B9C99CB3}" type="slidenum">
              <a:rPr lang="en-US" smtClean="0"/>
              <a:pPr/>
              <a:t>‹#›</a:t>
            </a:fld>
            <a:endParaRPr lang="en-US" dirty="0"/>
          </a:p>
        </p:txBody>
      </p:sp>
      <p:sp>
        <p:nvSpPr>
          <p:cNvPr id="24" name="Title 5"/>
          <p:cNvSpPr txBox="1">
            <a:spLocks/>
          </p:cNvSpPr>
          <p:nvPr userDrawn="1"/>
        </p:nvSpPr>
        <p:spPr>
          <a:xfrm>
            <a:off x="0" y="1182468"/>
            <a:ext cx="12192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latin typeface="Calibri Light" panose="020F0302020204030204" pitchFamily="34" charset="0"/>
              </a:rPr>
              <a:t>Statewide Reach</a:t>
            </a:r>
          </a:p>
        </p:txBody>
      </p:sp>
      <p:sp>
        <p:nvSpPr>
          <p:cNvPr id="26" name="Picture Placeholder 2"/>
          <p:cNvSpPr>
            <a:spLocks noGrp="1"/>
          </p:cNvSpPr>
          <p:nvPr>
            <p:ph type="pic" idx="1" hasCustomPrompt="1"/>
          </p:nvPr>
        </p:nvSpPr>
        <p:spPr>
          <a:xfrm>
            <a:off x="1758" y="1954498"/>
            <a:ext cx="12188484" cy="4903502"/>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Updated Map</a:t>
            </a:r>
          </a:p>
        </p:txBody>
      </p:sp>
      <p:grpSp>
        <p:nvGrpSpPr>
          <p:cNvPr id="27" name="Group 26"/>
          <p:cNvGrpSpPr/>
          <p:nvPr userDrawn="1"/>
        </p:nvGrpSpPr>
        <p:grpSpPr>
          <a:xfrm>
            <a:off x="1758" y="1880473"/>
            <a:ext cx="12188484" cy="74025"/>
            <a:chOff x="-2" y="6470422"/>
            <a:chExt cx="12188484" cy="387579"/>
          </a:xfrm>
        </p:grpSpPr>
        <p:sp>
          <p:nvSpPr>
            <p:cNvPr id="28" name="Rectangle 27"/>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9" name="Rectangle 28"/>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0" name="Rectangle 29"/>
            <p:cNvSpPr/>
            <p:nvPr userDrawn="1"/>
          </p:nvSpPr>
          <p:spPr>
            <a:xfrm>
              <a:off x="4061460" y="6470422"/>
              <a:ext cx="4069080" cy="3875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Tree>
    <p:extLst>
      <p:ext uri="{BB962C8B-B14F-4D97-AF65-F5344CB8AC3E}">
        <p14:creationId xmlns:p14="http://schemas.microsoft.com/office/powerpoint/2010/main" val="343092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gram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467B39D-87AC-4D39-8154-C6852A584385}" type="datetime1">
              <a:rPr lang="en-US" smtClean="0"/>
              <a:pPr/>
              <a:t>3/11/2025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B8925F-B6BB-49B0-9469-5285B9C99CB3}" type="slidenum">
              <a:rPr lang="en-US" smtClean="0"/>
              <a:pPr/>
              <a:t>‹#›</a:t>
            </a:fld>
            <a:endParaRPr lang="en-US" dirty="0"/>
          </a:p>
        </p:txBody>
      </p:sp>
      <p:sp>
        <p:nvSpPr>
          <p:cNvPr id="10" name="Rectangle 9"/>
          <p:cNvSpPr/>
          <p:nvPr userDrawn="1"/>
        </p:nvSpPr>
        <p:spPr>
          <a:xfrm>
            <a:off x="-9331" y="0"/>
            <a:ext cx="4069080" cy="68694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5"/>
          <p:cNvSpPr txBox="1">
            <a:spLocks/>
          </p:cNvSpPr>
          <p:nvPr userDrawn="1"/>
        </p:nvSpPr>
        <p:spPr>
          <a:xfrm>
            <a:off x="470796" y="2488568"/>
            <a:ext cx="3162759" cy="872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chemeClr val="bg1"/>
                </a:solidFill>
                <a:latin typeface="Calibri Light" panose="020F0302020204030204" pitchFamily="34" charset="0"/>
              </a:rPr>
              <a:t>Organizational Chart</a:t>
            </a:r>
          </a:p>
        </p:txBody>
      </p:sp>
      <p:graphicFrame>
        <p:nvGraphicFramePr>
          <p:cNvPr id="13" name="Diagram 12"/>
          <p:cNvGraphicFramePr/>
          <p:nvPr userDrawn="1"/>
        </p:nvGraphicFramePr>
        <p:xfrm>
          <a:off x="3633555" y="592076"/>
          <a:ext cx="6325455" cy="5673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Rectangle 28"/>
          <p:cNvSpPr/>
          <p:nvPr userDrawn="1"/>
        </p:nvSpPr>
        <p:spPr>
          <a:xfrm>
            <a:off x="9450320" y="523957"/>
            <a:ext cx="2483372" cy="6067815"/>
          </a:xfrm>
          <a:prstGeom prst="rect">
            <a:avLst/>
          </a:prstGeom>
        </p:spPr>
        <p:txBody>
          <a:bodyPr wrap="none">
            <a:spAutoFit/>
          </a:bodyPr>
          <a:lstStyle/>
          <a:p>
            <a:pPr lvl="0" algn="l" defTabSz="889000">
              <a:lnSpc>
                <a:spcPct val="80000"/>
              </a:lnSpc>
              <a:spcBef>
                <a:spcPct val="0"/>
              </a:spcBef>
              <a:spcAft>
                <a:spcPct val="35000"/>
              </a:spcAft>
            </a:pPr>
            <a:r>
              <a:rPr lang="en-US" sz="1100" kern="1200" dirty="0">
                <a:solidFill>
                  <a:schemeClr val="tx2"/>
                </a:solidFill>
              </a:rPr>
              <a:t>Health Equity</a:t>
            </a:r>
          </a:p>
          <a:p>
            <a:pPr lvl="0" algn="l" defTabSz="889000">
              <a:lnSpc>
                <a:spcPct val="80000"/>
              </a:lnSpc>
              <a:spcBef>
                <a:spcPct val="0"/>
              </a:spcBef>
              <a:spcAft>
                <a:spcPct val="35000"/>
              </a:spcAft>
            </a:pPr>
            <a:r>
              <a:rPr lang="en-US" sz="1100" kern="1200" dirty="0">
                <a:solidFill>
                  <a:schemeClr val="accent1"/>
                </a:solidFill>
              </a:rPr>
              <a:t>Nutrition Services </a:t>
            </a:r>
          </a:p>
          <a:p>
            <a:pPr lvl="0" algn="l" defTabSz="889000">
              <a:lnSpc>
                <a:spcPct val="80000"/>
              </a:lnSpc>
              <a:spcBef>
                <a:spcPct val="0"/>
              </a:spcBef>
              <a:spcAft>
                <a:spcPct val="35000"/>
              </a:spcAft>
            </a:pPr>
            <a:r>
              <a:rPr lang="en-US" sz="1100" kern="1200" dirty="0">
                <a:solidFill>
                  <a:schemeClr val="accent1"/>
                </a:solidFill>
              </a:rPr>
              <a:t>Child and Family Health Improvement</a:t>
            </a:r>
          </a:p>
          <a:p>
            <a:pPr lvl="0" algn="l" defTabSz="889000">
              <a:lnSpc>
                <a:spcPct val="80000"/>
              </a:lnSpc>
              <a:spcBef>
                <a:spcPct val="0"/>
              </a:spcBef>
              <a:spcAft>
                <a:spcPct val="35000"/>
              </a:spcAft>
            </a:pPr>
            <a:r>
              <a:rPr lang="en-US" sz="1100" kern="1200" dirty="0">
                <a:solidFill>
                  <a:schemeClr val="accent1"/>
                </a:solidFill>
              </a:rPr>
              <a:t>Early Childhood Development</a:t>
            </a:r>
          </a:p>
          <a:p>
            <a:pPr lvl="0" algn="l" defTabSz="889000">
              <a:lnSpc>
                <a:spcPct val="80000"/>
              </a:lnSpc>
              <a:spcBef>
                <a:spcPct val="0"/>
              </a:spcBef>
              <a:spcAft>
                <a:spcPct val="35000"/>
              </a:spcAft>
            </a:pPr>
            <a:r>
              <a:rPr lang="en-US" sz="1100" kern="1200" baseline="0" dirty="0">
                <a:solidFill>
                  <a:schemeClr val="accent6"/>
                </a:solidFill>
              </a:rPr>
              <a:t>Adolescent Health Initiatives</a:t>
            </a:r>
          </a:p>
          <a:p>
            <a:pPr lvl="0" algn="l" defTabSz="889000">
              <a:lnSpc>
                <a:spcPct val="80000"/>
              </a:lnSpc>
              <a:spcBef>
                <a:spcPct val="0"/>
              </a:spcBef>
              <a:spcAft>
                <a:spcPct val="35000"/>
              </a:spcAft>
            </a:pPr>
            <a:r>
              <a:rPr lang="en-US" sz="1100" kern="1200" baseline="0" dirty="0">
                <a:solidFill>
                  <a:schemeClr val="accent6"/>
                </a:solidFill>
              </a:rPr>
              <a:t>Breast and Cervical Cancer Screening</a:t>
            </a:r>
          </a:p>
          <a:p>
            <a:pPr lvl="0" algn="l" defTabSz="889000">
              <a:lnSpc>
                <a:spcPct val="80000"/>
              </a:lnSpc>
              <a:spcBef>
                <a:spcPct val="0"/>
              </a:spcBef>
              <a:spcAft>
                <a:spcPct val="35000"/>
              </a:spcAft>
            </a:pPr>
            <a:r>
              <a:rPr lang="en-US" sz="1100" kern="1200" baseline="0" dirty="0">
                <a:solidFill>
                  <a:schemeClr val="accent6"/>
                </a:solidFill>
              </a:rPr>
              <a:t>Family Planning</a:t>
            </a:r>
          </a:p>
          <a:p>
            <a:pPr lvl="0" algn="l" defTabSz="889000">
              <a:lnSpc>
                <a:spcPct val="80000"/>
              </a:lnSpc>
              <a:spcBef>
                <a:spcPct val="0"/>
              </a:spcBef>
              <a:spcAft>
                <a:spcPct val="35000"/>
              </a:spcAft>
            </a:pPr>
            <a:r>
              <a:rPr lang="en-US" sz="1100" kern="1200" baseline="0" dirty="0">
                <a:solidFill>
                  <a:schemeClr val="accent6"/>
                </a:solidFill>
              </a:rPr>
              <a:t>Preconception Health </a:t>
            </a:r>
          </a:p>
          <a:p>
            <a:pPr lvl="0" algn="l" defTabSz="889000">
              <a:lnSpc>
                <a:spcPct val="80000"/>
              </a:lnSpc>
              <a:spcBef>
                <a:spcPct val="0"/>
              </a:spcBef>
              <a:spcAft>
                <a:spcPct val="35000"/>
              </a:spcAft>
            </a:pPr>
            <a:r>
              <a:rPr lang="en-US" sz="1100" kern="1200" baseline="0" dirty="0">
                <a:solidFill>
                  <a:schemeClr val="accent6"/>
                </a:solidFill>
              </a:rPr>
              <a:t>Ovarian Cancer Awareness</a:t>
            </a:r>
          </a:p>
          <a:p>
            <a:pPr lvl="0" algn="l" defTabSz="889000">
              <a:lnSpc>
                <a:spcPct val="80000"/>
              </a:lnSpc>
              <a:spcBef>
                <a:spcPct val="0"/>
              </a:spcBef>
              <a:spcAft>
                <a:spcPct val="35000"/>
              </a:spcAft>
            </a:pPr>
            <a:r>
              <a:rPr lang="en-US" sz="1100" kern="1200" baseline="0" dirty="0">
                <a:solidFill>
                  <a:schemeClr val="accent2"/>
                </a:solidFill>
              </a:rPr>
              <a:t>Chronic Disease Prevention</a:t>
            </a:r>
          </a:p>
          <a:p>
            <a:pPr lvl="0" algn="l" defTabSz="889000">
              <a:lnSpc>
                <a:spcPct val="80000"/>
              </a:lnSpc>
              <a:spcBef>
                <a:spcPct val="0"/>
              </a:spcBef>
              <a:spcAft>
                <a:spcPct val="35000"/>
              </a:spcAft>
            </a:pPr>
            <a:r>
              <a:rPr lang="en-US" sz="1100" kern="1200" baseline="0" dirty="0">
                <a:solidFill>
                  <a:schemeClr val="accent2"/>
                </a:solidFill>
              </a:rPr>
              <a:t>Health Care Access</a:t>
            </a:r>
          </a:p>
          <a:p>
            <a:pPr marL="0" marR="0" lvl="0" indent="0" algn="l" defTabSz="889000" rtl="0" eaLnBrk="1" fontAlgn="auto" latinLnBrk="0" hangingPunct="1">
              <a:lnSpc>
                <a:spcPct val="80000"/>
              </a:lnSpc>
              <a:spcBef>
                <a:spcPct val="0"/>
              </a:spcBef>
              <a:spcAft>
                <a:spcPct val="35000"/>
              </a:spcAft>
              <a:buClrTx/>
              <a:buSzTx/>
              <a:buFontTx/>
              <a:buNone/>
              <a:tabLst/>
              <a:defRPr/>
            </a:pPr>
            <a:r>
              <a:rPr lang="en-US" sz="1100" kern="1200" dirty="0">
                <a:solidFill>
                  <a:schemeClr val="accent2"/>
                </a:solidFill>
              </a:rPr>
              <a:t>Health</a:t>
            </a:r>
            <a:r>
              <a:rPr lang="en-US" sz="1100" kern="1200" baseline="0" dirty="0">
                <a:solidFill>
                  <a:schemeClr val="accent2"/>
                </a:solidFill>
              </a:rPr>
              <a:t> Promotion</a:t>
            </a:r>
          </a:p>
          <a:p>
            <a:pPr lvl="0" algn="l" defTabSz="889000">
              <a:lnSpc>
                <a:spcPct val="80000"/>
              </a:lnSpc>
              <a:spcBef>
                <a:spcPct val="0"/>
              </a:spcBef>
              <a:spcAft>
                <a:spcPct val="35000"/>
              </a:spcAft>
            </a:pPr>
            <a:r>
              <a:rPr lang="en-US" sz="1100" kern="1200" baseline="0" dirty="0">
                <a:solidFill>
                  <a:schemeClr val="accent3"/>
                </a:solidFill>
              </a:rPr>
              <a:t>HIV/AIDS</a:t>
            </a:r>
          </a:p>
          <a:p>
            <a:pPr lvl="0" algn="l" defTabSz="889000">
              <a:lnSpc>
                <a:spcPct val="80000"/>
              </a:lnSpc>
              <a:spcBef>
                <a:spcPct val="0"/>
              </a:spcBef>
              <a:spcAft>
                <a:spcPct val="35000"/>
              </a:spcAft>
            </a:pPr>
            <a:r>
              <a:rPr lang="en-US" sz="1100" kern="1200" baseline="0" dirty="0">
                <a:solidFill>
                  <a:schemeClr val="accent3"/>
                </a:solidFill>
              </a:rPr>
              <a:t>Infectious Disease</a:t>
            </a:r>
          </a:p>
          <a:p>
            <a:pPr lvl="0" algn="l" defTabSz="889000">
              <a:lnSpc>
                <a:spcPct val="80000"/>
              </a:lnSpc>
              <a:spcBef>
                <a:spcPct val="0"/>
              </a:spcBef>
              <a:spcAft>
                <a:spcPct val="35000"/>
              </a:spcAft>
            </a:pPr>
            <a:r>
              <a:rPr lang="en-US" sz="1100" kern="1200" baseline="0" dirty="0">
                <a:solidFill>
                  <a:schemeClr val="accent3"/>
                </a:solidFill>
              </a:rPr>
              <a:t>Vital Statistics</a:t>
            </a:r>
          </a:p>
          <a:p>
            <a:pPr lvl="0" algn="l" defTabSz="889000">
              <a:lnSpc>
                <a:spcPct val="80000"/>
              </a:lnSpc>
              <a:spcBef>
                <a:spcPct val="0"/>
              </a:spcBef>
              <a:spcAft>
                <a:spcPct val="35000"/>
              </a:spcAft>
            </a:pPr>
            <a:r>
              <a:rPr lang="en-US" sz="1100" kern="1200" baseline="0" dirty="0">
                <a:solidFill>
                  <a:schemeClr val="accent3"/>
                </a:solidFill>
              </a:rPr>
              <a:t>Immunizations</a:t>
            </a:r>
          </a:p>
          <a:p>
            <a:pPr lvl="0" algn="l" defTabSz="889000">
              <a:lnSpc>
                <a:spcPct val="80000"/>
              </a:lnSpc>
              <a:spcBef>
                <a:spcPct val="0"/>
              </a:spcBef>
              <a:spcAft>
                <a:spcPct val="35000"/>
              </a:spcAft>
            </a:pPr>
            <a:r>
              <a:rPr lang="en-US" sz="1100" kern="1200" baseline="0" dirty="0">
                <a:solidFill>
                  <a:schemeClr val="accent4"/>
                </a:solidFill>
              </a:rPr>
              <a:t>Milk Safety</a:t>
            </a:r>
          </a:p>
          <a:p>
            <a:pPr lvl="0" algn="l" defTabSz="889000">
              <a:lnSpc>
                <a:spcPct val="80000"/>
              </a:lnSpc>
              <a:spcBef>
                <a:spcPct val="0"/>
              </a:spcBef>
              <a:spcAft>
                <a:spcPct val="35000"/>
              </a:spcAft>
            </a:pPr>
            <a:r>
              <a:rPr lang="en-US" sz="1100" kern="1200" baseline="0" dirty="0">
                <a:solidFill>
                  <a:schemeClr val="accent4"/>
                </a:solidFill>
              </a:rPr>
              <a:t>Food Safety</a:t>
            </a:r>
          </a:p>
          <a:p>
            <a:pPr lvl="0" algn="l" defTabSz="889000">
              <a:lnSpc>
                <a:spcPct val="80000"/>
              </a:lnSpc>
              <a:spcBef>
                <a:spcPct val="0"/>
              </a:spcBef>
              <a:spcAft>
                <a:spcPct val="35000"/>
              </a:spcAft>
            </a:pPr>
            <a:r>
              <a:rPr lang="en-US" sz="1100" kern="1200" baseline="0" dirty="0">
                <a:solidFill>
                  <a:schemeClr val="accent4"/>
                </a:solidFill>
              </a:rPr>
              <a:t>Environmental Management</a:t>
            </a:r>
          </a:p>
          <a:p>
            <a:pPr lvl="0" algn="l" defTabSz="889000">
              <a:lnSpc>
                <a:spcPct val="80000"/>
              </a:lnSpc>
              <a:spcBef>
                <a:spcPct val="0"/>
              </a:spcBef>
              <a:spcAft>
                <a:spcPct val="35000"/>
              </a:spcAft>
            </a:pPr>
            <a:r>
              <a:rPr lang="en-US" sz="1100" kern="1200" baseline="0" dirty="0">
                <a:solidFill>
                  <a:schemeClr val="accent4"/>
                </a:solidFill>
              </a:rPr>
              <a:t>Radiation Health</a:t>
            </a:r>
          </a:p>
          <a:p>
            <a:pPr lvl="0" algn="l" defTabSz="889000">
              <a:lnSpc>
                <a:spcPct val="80000"/>
              </a:lnSpc>
              <a:spcBef>
                <a:spcPct val="0"/>
              </a:spcBef>
              <a:spcAft>
                <a:spcPct val="35000"/>
              </a:spcAft>
            </a:pPr>
            <a:r>
              <a:rPr lang="en-US" sz="1100" kern="1200" baseline="0" dirty="0">
                <a:solidFill>
                  <a:schemeClr val="accent4"/>
                </a:solidFill>
              </a:rPr>
              <a:t>Public Safety</a:t>
            </a:r>
          </a:p>
          <a:p>
            <a:pPr lvl="0" algn="l" defTabSz="889000">
              <a:lnSpc>
                <a:spcPct val="80000"/>
              </a:lnSpc>
              <a:spcBef>
                <a:spcPct val="0"/>
              </a:spcBef>
              <a:spcAft>
                <a:spcPct val="35000"/>
              </a:spcAft>
            </a:pPr>
            <a:r>
              <a:rPr lang="en-US" sz="1100" kern="1200" baseline="0" dirty="0">
                <a:solidFill>
                  <a:schemeClr val="accent4"/>
                </a:solidFill>
              </a:rPr>
              <a:t>Public Health Preparedness</a:t>
            </a:r>
          </a:p>
          <a:p>
            <a:pPr lvl="0" algn="l" defTabSz="889000">
              <a:lnSpc>
                <a:spcPct val="80000"/>
              </a:lnSpc>
              <a:spcBef>
                <a:spcPct val="0"/>
              </a:spcBef>
              <a:spcAft>
                <a:spcPct val="35000"/>
              </a:spcAft>
            </a:pPr>
            <a:r>
              <a:rPr lang="en-US" sz="1100" kern="1200" baseline="0" dirty="0">
                <a:solidFill>
                  <a:schemeClr val="accent1"/>
                </a:solidFill>
              </a:rPr>
              <a:t>Microbiology</a:t>
            </a:r>
          </a:p>
          <a:p>
            <a:pPr lvl="0" algn="l" defTabSz="889000">
              <a:lnSpc>
                <a:spcPct val="80000"/>
              </a:lnSpc>
              <a:spcBef>
                <a:spcPct val="0"/>
              </a:spcBef>
              <a:spcAft>
                <a:spcPct val="35000"/>
              </a:spcAft>
            </a:pPr>
            <a:r>
              <a:rPr lang="en-US" sz="1100" kern="1200" baseline="0" dirty="0">
                <a:solidFill>
                  <a:schemeClr val="accent1"/>
                </a:solidFill>
              </a:rPr>
              <a:t>Molecular and Clinical Chemistry</a:t>
            </a:r>
          </a:p>
          <a:p>
            <a:pPr lvl="0" algn="l" defTabSz="889000">
              <a:lnSpc>
                <a:spcPct val="80000"/>
              </a:lnSpc>
              <a:spcBef>
                <a:spcPct val="0"/>
              </a:spcBef>
              <a:spcAft>
                <a:spcPct val="35000"/>
              </a:spcAft>
            </a:pPr>
            <a:r>
              <a:rPr lang="en-US" sz="1100" kern="1200" baseline="0" dirty="0">
                <a:solidFill>
                  <a:schemeClr val="accent1"/>
                </a:solidFill>
              </a:rPr>
              <a:t>Global Preparedness and Environmental</a:t>
            </a:r>
          </a:p>
          <a:p>
            <a:pPr lvl="0" algn="l" defTabSz="889000">
              <a:lnSpc>
                <a:spcPct val="80000"/>
              </a:lnSpc>
              <a:spcBef>
                <a:spcPct val="0"/>
              </a:spcBef>
              <a:spcAft>
                <a:spcPct val="35000"/>
              </a:spcAft>
            </a:pPr>
            <a:r>
              <a:rPr lang="en-US" sz="1100" kern="1200" baseline="0" dirty="0">
                <a:solidFill>
                  <a:schemeClr val="accent1"/>
                </a:solidFill>
              </a:rPr>
              <a:t>Business Operations</a:t>
            </a:r>
          </a:p>
          <a:p>
            <a:pPr lvl="0" algn="l" defTabSz="889000">
              <a:lnSpc>
                <a:spcPct val="80000"/>
              </a:lnSpc>
              <a:spcBef>
                <a:spcPct val="0"/>
              </a:spcBef>
              <a:spcAft>
                <a:spcPct val="35000"/>
              </a:spcAft>
            </a:pPr>
            <a:r>
              <a:rPr lang="en-US" sz="1100" kern="1200" baseline="0" dirty="0">
                <a:solidFill>
                  <a:schemeClr val="accent2"/>
                </a:solidFill>
              </a:rPr>
              <a:t>Contracts and Payment</a:t>
            </a:r>
          </a:p>
          <a:p>
            <a:pPr lvl="0" algn="l" defTabSz="889000">
              <a:lnSpc>
                <a:spcPct val="80000"/>
              </a:lnSpc>
              <a:spcBef>
                <a:spcPct val="0"/>
              </a:spcBef>
              <a:spcAft>
                <a:spcPct val="35000"/>
              </a:spcAft>
            </a:pPr>
            <a:r>
              <a:rPr lang="en-US" sz="1100" kern="1200" baseline="0" dirty="0">
                <a:solidFill>
                  <a:schemeClr val="accent2"/>
                </a:solidFill>
              </a:rPr>
              <a:t>Local Health Operations</a:t>
            </a:r>
          </a:p>
          <a:p>
            <a:pPr lvl="0" algn="l" defTabSz="889000">
              <a:lnSpc>
                <a:spcPct val="80000"/>
              </a:lnSpc>
              <a:spcBef>
                <a:spcPct val="0"/>
              </a:spcBef>
              <a:spcAft>
                <a:spcPct val="35000"/>
              </a:spcAft>
            </a:pPr>
            <a:r>
              <a:rPr lang="en-US" sz="1100" kern="1200" baseline="0" dirty="0">
                <a:solidFill>
                  <a:schemeClr val="accent2"/>
                </a:solidFill>
              </a:rPr>
              <a:t>Budget</a:t>
            </a:r>
          </a:p>
          <a:p>
            <a:pPr lvl="0" algn="l" defTabSz="889000">
              <a:lnSpc>
                <a:spcPct val="80000"/>
              </a:lnSpc>
              <a:spcBef>
                <a:spcPct val="0"/>
              </a:spcBef>
              <a:spcAft>
                <a:spcPct val="35000"/>
              </a:spcAft>
            </a:pPr>
            <a:r>
              <a:rPr lang="en-US" sz="1100" kern="1200" baseline="0" dirty="0">
                <a:solidFill>
                  <a:schemeClr val="accent2"/>
                </a:solidFill>
              </a:rPr>
              <a:t>Local Health Personnel</a:t>
            </a:r>
          </a:p>
          <a:p>
            <a:pPr lvl="0" algn="l" defTabSz="889000">
              <a:lnSpc>
                <a:spcPct val="80000"/>
              </a:lnSpc>
              <a:spcBef>
                <a:spcPct val="0"/>
              </a:spcBef>
              <a:spcAft>
                <a:spcPct val="35000"/>
              </a:spcAft>
            </a:pPr>
            <a:r>
              <a:rPr lang="en-US" sz="1100" kern="1200" baseline="0" dirty="0">
                <a:solidFill>
                  <a:schemeClr val="accent2"/>
                </a:solidFill>
              </a:rPr>
              <a:t>Education and Workforce Development</a:t>
            </a:r>
          </a:p>
        </p:txBody>
      </p:sp>
      <p:sp>
        <p:nvSpPr>
          <p:cNvPr id="31" name="Title 5"/>
          <p:cNvSpPr txBox="1">
            <a:spLocks/>
          </p:cNvSpPr>
          <p:nvPr userDrawn="1"/>
        </p:nvSpPr>
        <p:spPr>
          <a:xfrm>
            <a:off x="5909" y="1026254"/>
            <a:ext cx="4038600" cy="872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4400" b="1" dirty="0">
                <a:solidFill>
                  <a:schemeClr val="bg1"/>
                </a:solidFill>
                <a:latin typeface="+mj-lt"/>
              </a:rPr>
              <a:t>Kentucky</a:t>
            </a:r>
            <a:br>
              <a:rPr lang="en-US" sz="4400" b="1" dirty="0">
                <a:solidFill>
                  <a:schemeClr val="bg1"/>
                </a:solidFill>
                <a:latin typeface="+mj-lt"/>
              </a:rPr>
            </a:br>
            <a:r>
              <a:rPr lang="en-US" sz="4400" b="1" dirty="0">
                <a:solidFill>
                  <a:schemeClr val="bg1"/>
                </a:solidFill>
                <a:latin typeface="+mj-lt"/>
              </a:rPr>
              <a:t>Department for</a:t>
            </a:r>
            <a:br>
              <a:rPr lang="en-US" sz="4400" b="1" dirty="0">
                <a:solidFill>
                  <a:schemeClr val="bg1"/>
                </a:solidFill>
                <a:latin typeface="+mj-lt"/>
              </a:rPr>
            </a:br>
            <a:r>
              <a:rPr lang="en-US" sz="4400" b="1" dirty="0">
                <a:solidFill>
                  <a:schemeClr val="bg1"/>
                </a:solidFill>
                <a:latin typeface="+mj-lt"/>
              </a:rPr>
              <a:t>Public Health</a:t>
            </a:r>
          </a:p>
        </p:txBody>
      </p:sp>
    </p:spTree>
    <p:extLst>
      <p:ext uri="{BB962C8B-B14F-4D97-AF65-F5344CB8AC3E}">
        <p14:creationId xmlns:p14="http://schemas.microsoft.com/office/powerpoint/2010/main" val="166463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3/11/2025</a:t>
            </a:fld>
            <a:endParaRPr lang="en-US" dirty="0"/>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dirty="0"/>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342035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3/11/2025</a:t>
            </a:fld>
            <a:endParaRPr lang="en-US" dirty="0"/>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47849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8" name="Group 17"/>
          <p:cNvGrpSpPr/>
          <p:nvPr userDrawn="1"/>
        </p:nvGrpSpPr>
        <p:grpSpPr>
          <a:xfrm>
            <a:off x="-2" y="6470422"/>
            <a:ext cx="12188484" cy="387579"/>
            <a:chOff x="-2" y="6470422"/>
            <a:chExt cx="12188484" cy="387579"/>
          </a:xfrm>
        </p:grpSpPr>
        <p:sp>
          <p:nvSpPr>
            <p:cNvPr id="19" name="Rectangle 18"/>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E62C3F8-06FB-4101-86A5-190C2C263B48}" type="datetime1">
              <a:rPr lang="en-US" smtClean="0"/>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B8925F-B6BB-49B0-9469-5285B9C99CB3}" type="slidenum">
              <a:rPr lang="en-US" smtClean="0"/>
              <a:t>‹#›</a:t>
            </a:fld>
            <a:endParaRPr lang="en-US" dirty="0"/>
          </a:p>
        </p:txBody>
      </p:sp>
    </p:spTree>
    <p:extLst>
      <p:ext uri="{BB962C8B-B14F-4D97-AF65-F5344CB8AC3E}">
        <p14:creationId xmlns:p14="http://schemas.microsoft.com/office/powerpoint/2010/main" val="279215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3/11/2025</a:t>
            </a:fld>
            <a:endParaRPr lang="en-US" dirty="0"/>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dirty="0"/>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4203995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3/11/2025</a:t>
            </a:fld>
            <a:endParaRPr lang="en-US" dirty="0"/>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87600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3/11/2025</a:t>
            </a:fld>
            <a:endParaRPr lang="en-US" dirty="0"/>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01847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3/11/2025</a:t>
            </a:fld>
            <a:endParaRPr lang="en-US" dirty="0"/>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1999091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3/11/2025</a:t>
            </a:fld>
            <a:endParaRPr lang="en-US" dirty="0"/>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3950859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3/11/2025</a:t>
            </a:fld>
            <a:endParaRPr lang="en-US" dirty="0"/>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dirty="0"/>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33279433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3/11/2025</a:t>
            </a:fld>
            <a:endParaRPr lang="en-US" dirty="0"/>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244838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3/11/2025</a:t>
            </a:fld>
            <a:endParaRPr lang="en-US" dirty="0"/>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322207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3/11/2025</a:t>
            </a:fld>
            <a:endParaRPr lang="en-US" dirty="0"/>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208449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7"/>
            <a:ext cx="9144000" cy="1655763"/>
          </a:xfrm>
        </p:spPr>
        <p:txBody>
          <a:bodyPr/>
          <a:lstStyle>
            <a:lvl1pPr marL="0" indent="0" algn="ctr">
              <a:buNone/>
              <a:defRPr sz="2400">
                <a:solidFill>
                  <a:srgbClr val="007780"/>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3/11/2025</a:t>
            </a:fld>
            <a:endParaRPr lang="en-US" dirty="0"/>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dirty="0"/>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1"/>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4235767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3" name="Group 22"/>
          <p:cNvGrpSpPr/>
          <p:nvPr userDrawn="1"/>
        </p:nvGrpSpPr>
        <p:grpSpPr>
          <a:xfrm>
            <a:off x="-2" y="6470422"/>
            <a:ext cx="12188484" cy="387579"/>
            <a:chOff x="-2" y="6470422"/>
            <a:chExt cx="12188484" cy="387579"/>
          </a:xfrm>
        </p:grpSpPr>
        <p:sp>
          <p:nvSpPr>
            <p:cNvPr id="24" name="Rectangle 23"/>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Date Placeholder 19"/>
          <p:cNvSpPr>
            <a:spLocks noGrp="1"/>
          </p:cNvSpPr>
          <p:nvPr>
            <p:ph type="dt" sz="half" idx="10"/>
          </p:nvPr>
        </p:nvSpPr>
        <p:spPr/>
        <p:txBody>
          <a:bodyPr/>
          <a:lstStyle/>
          <a:p>
            <a:fld id="{9A7F1E38-6BCE-4D70-B387-84CA5702158F}" type="datetime1">
              <a:rPr lang="en-US" smtClean="0"/>
              <a:t>3/11/2025</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22" name="Slide Number Placeholder 21"/>
          <p:cNvSpPr>
            <a:spLocks noGrp="1"/>
          </p:cNvSpPr>
          <p:nvPr>
            <p:ph type="sldNum" sz="quarter" idx="12"/>
          </p:nvPr>
        </p:nvSpPr>
        <p:spPr/>
        <p:txBody>
          <a:body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389063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3/11/2025</a:t>
            </a:fld>
            <a:endParaRPr lang="en-US" dirty="0"/>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34638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3/11/2025</a:t>
            </a:fld>
            <a:endParaRPr lang="en-US" dirty="0"/>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1"/>
            <a:ext cx="4078267" cy="365125"/>
          </a:xfrm>
        </p:spPr>
        <p:txBody>
          <a:bodyPr/>
          <a:lstStyle>
            <a:lvl1pPr>
              <a:defRPr>
                <a:solidFill>
                  <a:srgbClr val="102649"/>
                </a:solidFill>
              </a:defRPr>
            </a:lvl1pPr>
          </a:lstStyle>
          <a:p>
            <a:endParaRPr lang="en-US" dirty="0"/>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1"/>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3492879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3/11/2025</a:t>
            </a:fld>
            <a:endParaRPr lang="en-US" dirty="0"/>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827011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3/11/2025</a:t>
            </a:fld>
            <a:endParaRPr lang="en-US" dirty="0"/>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747478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3/11/2025</a:t>
            </a:fld>
            <a:endParaRPr lang="en-US" dirty="0"/>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11996929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3/11/2025</a:t>
            </a:fld>
            <a:endParaRPr lang="en-US" dirty="0"/>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40995208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1"/>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3/11/2025</a:t>
            </a:fld>
            <a:endParaRPr lang="en-US" dirty="0"/>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1"/>
            <a:ext cx="4040688" cy="365125"/>
          </a:xfrm>
        </p:spPr>
        <p:txBody>
          <a:bodyPr/>
          <a:lstStyle>
            <a:lvl1pPr>
              <a:defRPr>
                <a:solidFill>
                  <a:srgbClr val="102649"/>
                </a:solidFill>
              </a:defRPr>
            </a:lvl1pPr>
          </a:lstStyle>
          <a:p>
            <a:endParaRPr lang="en-US" dirty="0"/>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1"/>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16654852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3/11/2025</a:t>
            </a:fld>
            <a:endParaRPr lang="en-US" dirty="0"/>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223521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3/11/2025</a:t>
            </a:fld>
            <a:endParaRPr lang="en-US" dirty="0"/>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202691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3/11/2025</a:t>
            </a:fld>
            <a:endParaRPr lang="en-US" dirty="0"/>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63323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p:cNvGrpSpPr/>
          <p:nvPr userDrawn="1"/>
        </p:nvGrpSpPr>
        <p:grpSpPr>
          <a:xfrm>
            <a:off x="-2" y="6470422"/>
            <a:ext cx="12188484" cy="387579"/>
            <a:chOff x="-2" y="6470422"/>
            <a:chExt cx="12188484" cy="387579"/>
          </a:xfrm>
        </p:grpSpPr>
        <p:sp>
          <p:nvSpPr>
            <p:cNvPr id="18" name="Rectangle 17"/>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2C383FD5-3CC7-4907-89E9-8413BF81F2B2}" type="datetime1">
              <a:rPr lang="en-US" smtClean="0"/>
              <a:t>3/11/2025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B8925F-B6BB-49B0-9469-5285B9C99CB3}" type="slidenum">
              <a:rPr lang="en-US" smtClean="0"/>
              <a:t>‹#›</a:t>
            </a:fld>
            <a:endParaRPr lang="en-US" dirty="0"/>
          </a:p>
        </p:txBody>
      </p:sp>
    </p:spTree>
    <p:extLst>
      <p:ext uri="{BB962C8B-B14F-4D97-AF65-F5344CB8AC3E}">
        <p14:creationId xmlns:p14="http://schemas.microsoft.com/office/powerpoint/2010/main" val="107532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act Information">
  <p:cSld name="Contact Information">
    <p:spTree>
      <p:nvGrpSpPr>
        <p:cNvPr id="1" name="Shape 21"/>
        <p:cNvGrpSpPr/>
        <p:nvPr/>
      </p:nvGrpSpPr>
      <p:grpSpPr>
        <a:xfrm>
          <a:off x="0" y="0"/>
          <a:ext cx="0" cy="0"/>
          <a:chOff x="0" y="0"/>
          <a:chExt cx="0" cy="0"/>
        </a:xfrm>
      </p:grpSpPr>
      <p:sp>
        <p:nvSpPr>
          <p:cNvPr id="22" name="Google Shape;22;g331e4a2e076_0_946"/>
          <p:cNvSpPr txBox="1">
            <a:spLocks noGrp="1"/>
          </p:cNvSpPr>
          <p:nvPr>
            <p:ph type="body" idx="1"/>
          </p:nvPr>
        </p:nvSpPr>
        <p:spPr>
          <a:xfrm>
            <a:off x="415600" y="5640767"/>
            <a:ext cx="7998300" cy="8067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2800"/>
              <a:buNone/>
              <a:defRPr/>
            </a:lvl1pPr>
          </a:lstStyle>
          <a:p>
            <a:endParaRPr/>
          </a:p>
        </p:txBody>
      </p:sp>
      <p:sp>
        <p:nvSpPr>
          <p:cNvPr id="23" name="Google Shape;23;g331e4a2e076_0_94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44329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19" name="Group 18"/>
          <p:cNvGrpSpPr/>
          <p:nvPr userDrawn="1"/>
        </p:nvGrpSpPr>
        <p:grpSpPr>
          <a:xfrm>
            <a:off x="-2" y="6470422"/>
            <a:ext cx="12188484" cy="387579"/>
            <a:chOff x="-2" y="6470422"/>
            <a:chExt cx="12188484" cy="387579"/>
          </a:xfrm>
        </p:grpSpPr>
        <p:sp>
          <p:nvSpPr>
            <p:cNvPr id="20" name="Rectangle 19"/>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Date Placeholder 4"/>
          <p:cNvSpPr>
            <a:spLocks noGrp="1"/>
          </p:cNvSpPr>
          <p:nvPr>
            <p:ph type="dt" sz="half" idx="10"/>
          </p:nvPr>
        </p:nvSpPr>
        <p:spPr/>
        <p:txBody>
          <a:bodyPr/>
          <a:lstStyle>
            <a:lvl1pPr>
              <a:defRPr>
                <a:solidFill>
                  <a:schemeClr val="bg1"/>
                </a:solidFill>
              </a:defRPr>
            </a:lvl1pPr>
          </a:lstStyle>
          <a:p>
            <a:fld id="{98D00DDA-2BCB-4A26-B7F7-5EAAD0BA086D}" type="datetime1">
              <a:rPr lang="en-US" smtClean="0"/>
              <a:pPr/>
              <a:t>3/11/2025</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BB8925F-B6BB-49B0-9469-5285B9C99CB3}" type="slidenum">
              <a:rPr lang="en-US" smtClean="0"/>
              <a:pPr/>
              <a:t>‹#›</a:t>
            </a:fld>
            <a:endParaRPr lang="en-US" dirty="0"/>
          </a:p>
        </p:txBody>
      </p:sp>
      <p:sp>
        <p:nvSpPr>
          <p:cNvPr id="12" name="Title 1"/>
          <p:cNvSpPr>
            <a:spLocks noGrp="1"/>
          </p:cNvSpPr>
          <p:nvPr>
            <p:ph type="title"/>
          </p:nvPr>
        </p:nvSpPr>
        <p:spPr>
          <a:xfrm>
            <a:off x="839788" y="457200"/>
            <a:ext cx="3932237" cy="1600200"/>
          </a:xfrm>
        </p:spPr>
        <p:txBody>
          <a:bodyPr anchor="b">
            <a:normAutofit/>
          </a:bodyPr>
          <a:lstStyle>
            <a:lvl1pPr algn="l">
              <a:defRPr sz="4000"/>
            </a:lvl1pPr>
          </a:lstStyle>
          <a:p>
            <a:r>
              <a:rPr lang="en-US" dirty="0"/>
              <a:t>Click to edit Master title style</a:t>
            </a:r>
          </a:p>
        </p:txBody>
      </p:sp>
      <p:sp>
        <p:nvSpPr>
          <p:cNvPr id="1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33175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22" name="Group 21"/>
          <p:cNvGrpSpPr/>
          <p:nvPr userDrawn="1"/>
        </p:nvGrpSpPr>
        <p:grpSpPr>
          <a:xfrm>
            <a:off x="-2" y="6470422"/>
            <a:ext cx="12188484" cy="387579"/>
            <a:chOff x="-2" y="6470422"/>
            <a:chExt cx="12188484" cy="387579"/>
          </a:xfrm>
        </p:grpSpPr>
        <p:sp>
          <p:nvSpPr>
            <p:cNvPr id="23" name="Rectangle 22"/>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 Placeholder 16"/>
          <p:cNvSpPr>
            <a:spLocks noGrp="1"/>
          </p:cNvSpPr>
          <p:nvPr>
            <p:ph type="body" sz="quarter" idx="13"/>
          </p:nvPr>
        </p:nvSpPr>
        <p:spPr>
          <a:xfrm>
            <a:off x="5183189" y="987425"/>
            <a:ext cx="6170612" cy="48815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p:cNvSpPr>
            <a:spLocks noGrp="1"/>
          </p:cNvSpPr>
          <p:nvPr>
            <p:ph type="dt" sz="half" idx="10"/>
          </p:nvPr>
        </p:nvSpPr>
        <p:spPr/>
        <p:txBody>
          <a:bodyPr/>
          <a:lstStyle/>
          <a:p>
            <a:fld id="{0467B39D-87AC-4D39-8154-C6852A584385}" type="datetime1">
              <a:rPr lang="en-US" smtClean="0"/>
              <a:pPr/>
              <a:t>3/11/2025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B8925F-B6BB-49B0-9469-5285B9C99CB3}" type="slidenum">
              <a:rPr lang="en-US" smtClean="0"/>
              <a:pPr/>
              <a:t>‹#›</a:t>
            </a:fld>
            <a:endParaRPr lang="en-US" dirty="0"/>
          </a:p>
        </p:txBody>
      </p:sp>
      <p:sp>
        <p:nvSpPr>
          <p:cNvPr id="13" name="Title 1"/>
          <p:cNvSpPr>
            <a:spLocks noGrp="1"/>
          </p:cNvSpPr>
          <p:nvPr>
            <p:ph type="title"/>
          </p:nvPr>
        </p:nvSpPr>
        <p:spPr>
          <a:xfrm>
            <a:off x="839788" y="457200"/>
            <a:ext cx="3932237" cy="1600200"/>
          </a:xfrm>
        </p:spPr>
        <p:txBody>
          <a:bodyPr anchor="b">
            <a:normAutofit/>
          </a:bodyPr>
          <a:lstStyle>
            <a:lvl1pPr algn="l">
              <a:defRPr sz="4000"/>
            </a:lvl1pPr>
          </a:lstStyle>
          <a:p>
            <a:r>
              <a:rPr lang="en-US" dirty="0"/>
              <a:t>Click to edit Master title style</a:t>
            </a:r>
          </a:p>
        </p:txBody>
      </p:sp>
      <p:sp>
        <p:nvSpPr>
          <p:cNvPr id="15"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5795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Info - single presenter">
    <p:spTree>
      <p:nvGrpSpPr>
        <p:cNvPr id="1" name=""/>
        <p:cNvGrpSpPr/>
        <p:nvPr/>
      </p:nvGrpSpPr>
      <p:grpSpPr>
        <a:xfrm>
          <a:off x="0" y="0"/>
          <a:ext cx="0" cy="0"/>
          <a:chOff x="0" y="0"/>
          <a:chExt cx="0" cy="0"/>
        </a:xfrm>
      </p:grpSpPr>
      <p:sp>
        <p:nvSpPr>
          <p:cNvPr id="11" name="Text Placeholder 35"/>
          <p:cNvSpPr>
            <a:spLocks noGrp="1"/>
          </p:cNvSpPr>
          <p:nvPr>
            <p:ph type="body" sz="quarter" idx="15" hasCustomPrompt="1"/>
          </p:nvPr>
        </p:nvSpPr>
        <p:spPr>
          <a:xfrm>
            <a:off x="1189516" y="3610817"/>
            <a:ext cx="9822971" cy="460258"/>
          </a:xfrm>
          <a:solidFill>
            <a:schemeClr val="bg1"/>
          </a:solidFill>
        </p:spPr>
        <p:txBody>
          <a:bodyPr anchor="ctr">
            <a:normAutofit/>
          </a:bodyPr>
          <a:lstStyle>
            <a:lvl1pPr marL="0" indent="0" algn="ctr">
              <a:buNone/>
              <a:defRPr sz="2200" b="1">
                <a:solidFill>
                  <a:schemeClr val="tx1"/>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enter website</a:t>
            </a:r>
          </a:p>
        </p:txBody>
      </p:sp>
      <p:sp>
        <p:nvSpPr>
          <p:cNvPr id="12" name="Rectangle 11"/>
          <p:cNvSpPr/>
          <p:nvPr userDrawn="1"/>
        </p:nvSpPr>
        <p:spPr>
          <a:xfrm>
            <a:off x="1195387" y="1034810"/>
            <a:ext cx="9817100" cy="769441"/>
          </a:xfrm>
          <a:prstGeom prst="rect">
            <a:avLst/>
          </a:prstGeom>
        </p:spPr>
        <p:txBody>
          <a:bodyPr wrap="square">
            <a:spAutoFit/>
          </a:bodyPr>
          <a:lstStyle/>
          <a:p>
            <a:pPr lvl="0" algn="ctr"/>
            <a:r>
              <a:rPr lang="en-US" sz="4400" b="1" dirty="0">
                <a:solidFill>
                  <a:schemeClr val="tx1"/>
                </a:solidFill>
              </a:rPr>
              <a:t>Thank you!</a:t>
            </a:r>
          </a:p>
        </p:txBody>
      </p:sp>
      <p:sp>
        <p:nvSpPr>
          <p:cNvPr id="13" name="Text Placeholder 35"/>
          <p:cNvSpPr>
            <a:spLocks noGrp="1"/>
          </p:cNvSpPr>
          <p:nvPr>
            <p:ph type="body" sz="quarter" idx="14" hasCustomPrompt="1"/>
          </p:nvPr>
        </p:nvSpPr>
        <p:spPr>
          <a:xfrm>
            <a:off x="1190276" y="1804251"/>
            <a:ext cx="9822211" cy="1719211"/>
          </a:xfrm>
        </p:spPr>
        <p:txBody>
          <a:bodyPr anchor="t"/>
          <a:lstStyle>
            <a:lvl1pPr marL="0" indent="0" algn="ctr">
              <a:buNone/>
              <a:defRPr baseline="0">
                <a:solidFill>
                  <a:schemeClr val="tx1"/>
                </a:solidFill>
                <a:latin typeface="Calibri Light" panose="020F030202020403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presenter name, phone, email</a:t>
            </a:r>
          </a:p>
        </p:txBody>
      </p:sp>
      <p:grpSp>
        <p:nvGrpSpPr>
          <p:cNvPr id="22" name="Group 21"/>
          <p:cNvGrpSpPr/>
          <p:nvPr userDrawn="1"/>
        </p:nvGrpSpPr>
        <p:grpSpPr>
          <a:xfrm>
            <a:off x="-2" y="6470422"/>
            <a:ext cx="12188484" cy="387579"/>
            <a:chOff x="-2" y="6470422"/>
            <a:chExt cx="12188484" cy="387579"/>
          </a:xfrm>
        </p:grpSpPr>
        <p:sp>
          <p:nvSpPr>
            <p:cNvPr id="23" name="Rectangle 22"/>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7552" y="4809744"/>
            <a:ext cx="2596896" cy="1398588"/>
          </a:xfrm>
          <a:prstGeom prst="rect">
            <a:avLst/>
          </a:prstGeom>
        </p:spPr>
      </p:pic>
    </p:spTree>
    <p:extLst>
      <p:ext uri="{BB962C8B-B14F-4D97-AF65-F5344CB8AC3E}">
        <p14:creationId xmlns:p14="http://schemas.microsoft.com/office/powerpoint/2010/main" val="391393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Info - two presenters">
    <p:spTree>
      <p:nvGrpSpPr>
        <p:cNvPr id="1" name=""/>
        <p:cNvGrpSpPr/>
        <p:nvPr/>
      </p:nvGrpSpPr>
      <p:grpSpPr>
        <a:xfrm>
          <a:off x="0" y="0"/>
          <a:ext cx="0" cy="0"/>
          <a:chOff x="0" y="0"/>
          <a:chExt cx="0" cy="0"/>
        </a:xfrm>
      </p:grpSpPr>
      <p:sp>
        <p:nvSpPr>
          <p:cNvPr id="11" name="Text Placeholder 35"/>
          <p:cNvSpPr>
            <a:spLocks noGrp="1"/>
          </p:cNvSpPr>
          <p:nvPr>
            <p:ph type="body" sz="quarter" idx="15" hasCustomPrompt="1"/>
          </p:nvPr>
        </p:nvSpPr>
        <p:spPr>
          <a:xfrm>
            <a:off x="1189516" y="3610817"/>
            <a:ext cx="9726133" cy="460258"/>
          </a:xfrm>
          <a:solidFill>
            <a:schemeClr val="bg1"/>
          </a:solidFill>
        </p:spPr>
        <p:txBody>
          <a:bodyPr anchor="ctr">
            <a:normAutofit/>
          </a:bodyPr>
          <a:lstStyle>
            <a:lvl1pPr marL="0" indent="0" algn="ctr">
              <a:buNone/>
              <a:defRPr sz="2200" b="1">
                <a:solidFill>
                  <a:schemeClr val="tx1"/>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enter website</a:t>
            </a:r>
          </a:p>
        </p:txBody>
      </p:sp>
      <p:sp>
        <p:nvSpPr>
          <p:cNvPr id="12" name="Rectangle 11"/>
          <p:cNvSpPr/>
          <p:nvPr userDrawn="1"/>
        </p:nvSpPr>
        <p:spPr>
          <a:xfrm>
            <a:off x="1195387" y="1034810"/>
            <a:ext cx="9817100" cy="769441"/>
          </a:xfrm>
          <a:prstGeom prst="rect">
            <a:avLst/>
          </a:prstGeom>
        </p:spPr>
        <p:txBody>
          <a:bodyPr wrap="square">
            <a:spAutoFit/>
          </a:bodyPr>
          <a:lstStyle/>
          <a:p>
            <a:pPr lvl="0" algn="ctr"/>
            <a:r>
              <a:rPr lang="en-US" sz="4400" b="1" dirty="0">
                <a:solidFill>
                  <a:schemeClr val="tx1"/>
                </a:solidFill>
              </a:rPr>
              <a:t>Thank you!</a:t>
            </a:r>
          </a:p>
        </p:txBody>
      </p:sp>
      <p:sp>
        <p:nvSpPr>
          <p:cNvPr id="13" name="Text Placeholder 35"/>
          <p:cNvSpPr>
            <a:spLocks noGrp="1"/>
          </p:cNvSpPr>
          <p:nvPr>
            <p:ph type="body" sz="quarter" idx="14" hasCustomPrompt="1"/>
          </p:nvPr>
        </p:nvSpPr>
        <p:spPr>
          <a:xfrm>
            <a:off x="1190276" y="1804251"/>
            <a:ext cx="4811131" cy="1719211"/>
          </a:xfrm>
        </p:spPr>
        <p:txBody>
          <a:bodyPr anchor="t"/>
          <a:lstStyle>
            <a:lvl1pPr marL="0" indent="0" algn="ctr">
              <a:buNone/>
              <a:defRPr baseline="0">
                <a:solidFill>
                  <a:schemeClr val="tx1"/>
                </a:solidFill>
                <a:latin typeface="Calibri Light" panose="020F030202020403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presenter name, phone, email</a:t>
            </a:r>
          </a:p>
        </p:txBody>
      </p:sp>
      <p:sp>
        <p:nvSpPr>
          <p:cNvPr id="3" name="Text Placeholder 2"/>
          <p:cNvSpPr>
            <a:spLocks noGrp="1"/>
          </p:cNvSpPr>
          <p:nvPr>
            <p:ph type="body" sz="quarter" idx="16" hasCustomPrompt="1"/>
          </p:nvPr>
        </p:nvSpPr>
        <p:spPr>
          <a:xfrm>
            <a:off x="6103937" y="1804226"/>
            <a:ext cx="4811712" cy="1719262"/>
          </a:xfrm>
        </p:spPr>
        <p:txBody>
          <a:bodyPr/>
          <a:lstStyle>
            <a:lvl1pPr marL="0" indent="0" algn="ctr">
              <a:buNone/>
              <a:defRPr baseline="0">
                <a:latin typeface="Calibri Light" panose="020F0302020204030204" pitchFamily="34" charset="0"/>
              </a:defRPr>
            </a:lvl1pPr>
            <a:lvl2pPr marL="457200" indent="0">
              <a:buNone/>
              <a:defRPr>
                <a:latin typeface="Calibri Light" panose="020F0302020204030204" pitchFamily="34" charset="0"/>
              </a:defRPr>
            </a:lvl2pPr>
            <a:lvl3pPr marL="914400" indent="0">
              <a:buNone/>
              <a:defRPr>
                <a:latin typeface="Calibri Light" panose="020F0302020204030204" pitchFamily="34" charset="0"/>
              </a:defRPr>
            </a:lvl3pPr>
            <a:lvl4pPr marL="1371600" indent="0">
              <a:buNone/>
              <a:defRPr>
                <a:latin typeface="Calibri Light" panose="020F0302020204030204" pitchFamily="34" charset="0"/>
              </a:defRPr>
            </a:lvl4pPr>
            <a:lvl5pPr marL="1828800" indent="0">
              <a:buNone/>
              <a:defRPr>
                <a:latin typeface="Calibri Light" panose="020F0302020204030204" pitchFamily="34" charset="0"/>
              </a:defRPr>
            </a:lvl5pPr>
          </a:lstStyle>
          <a:p>
            <a:pPr lvl="0"/>
            <a:r>
              <a:rPr lang="en-US" dirty="0"/>
              <a:t>Click to edit second presenter name, phone, email</a:t>
            </a:r>
          </a:p>
        </p:txBody>
      </p:sp>
      <p:grpSp>
        <p:nvGrpSpPr>
          <p:cNvPr id="14" name="Group 13"/>
          <p:cNvGrpSpPr/>
          <p:nvPr userDrawn="1"/>
        </p:nvGrpSpPr>
        <p:grpSpPr>
          <a:xfrm>
            <a:off x="-2" y="6470422"/>
            <a:ext cx="12188484" cy="387579"/>
            <a:chOff x="-2" y="6470422"/>
            <a:chExt cx="12188484" cy="387579"/>
          </a:xfrm>
        </p:grpSpPr>
        <p:sp>
          <p:nvSpPr>
            <p:cNvPr id="15" name="Rectangle 14"/>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7552" y="4809744"/>
            <a:ext cx="2596896" cy="1398588"/>
          </a:xfrm>
          <a:prstGeom prst="rect">
            <a:avLst/>
          </a:prstGeom>
        </p:spPr>
      </p:pic>
    </p:spTree>
    <p:extLst>
      <p:ext uri="{BB962C8B-B14F-4D97-AF65-F5344CB8AC3E}">
        <p14:creationId xmlns:p14="http://schemas.microsoft.com/office/powerpoint/2010/main" val="254154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ption 2">
    <p:spTree>
      <p:nvGrpSpPr>
        <p:cNvPr id="1" name=""/>
        <p:cNvGrpSpPr/>
        <p:nvPr/>
      </p:nvGrpSpPr>
      <p:grpSpPr>
        <a:xfrm>
          <a:off x="0" y="0"/>
          <a:ext cx="0" cy="0"/>
          <a:chOff x="0" y="0"/>
          <a:chExt cx="0" cy="0"/>
        </a:xfrm>
      </p:grpSpPr>
      <p:sp>
        <p:nvSpPr>
          <p:cNvPr id="8" name="Rectangle 7"/>
          <p:cNvSpPr/>
          <p:nvPr userDrawn="1"/>
        </p:nvSpPr>
        <p:spPr>
          <a:xfrm>
            <a:off x="-9331" y="0"/>
            <a:ext cx="4069080" cy="68694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a:spLocks noGrp="1"/>
          </p:cNvSpPr>
          <p:nvPr>
            <p:ph type="ctrTitle" hasCustomPrompt="1"/>
          </p:nvPr>
        </p:nvSpPr>
        <p:spPr>
          <a:xfrm>
            <a:off x="4689451" y="1742388"/>
            <a:ext cx="6697565" cy="1902191"/>
          </a:xfrm>
        </p:spPr>
        <p:txBody>
          <a:bodyPr anchor="b">
            <a:normAutofit/>
          </a:bodyPr>
          <a:lstStyle>
            <a:lvl1pPr algn="l">
              <a:defRPr sz="4400" b="1">
                <a:solidFill>
                  <a:schemeClr val="tx1"/>
                </a:solidFill>
                <a:latin typeface="+mn-lt"/>
              </a:defRPr>
            </a:lvl1pPr>
          </a:lstStyle>
          <a:p>
            <a:r>
              <a:rPr lang="en-US" dirty="0"/>
              <a:t>Click to edit title</a:t>
            </a:r>
          </a:p>
        </p:txBody>
      </p:sp>
      <p:sp>
        <p:nvSpPr>
          <p:cNvPr id="16" name="Subtitle 2"/>
          <p:cNvSpPr>
            <a:spLocks noGrp="1"/>
          </p:cNvSpPr>
          <p:nvPr>
            <p:ph type="subTitle" idx="1" hasCustomPrompt="1"/>
          </p:nvPr>
        </p:nvSpPr>
        <p:spPr>
          <a:xfrm>
            <a:off x="4689451" y="3644579"/>
            <a:ext cx="6697565" cy="679306"/>
          </a:xfrm>
        </p:spPr>
        <p:txBody>
          <a:bodyPr>
            <a:normAutofit/>
          </a:bodyPr>
          <a:lstStyle>
            <a:lvl1pPr marL="0" indent="0" algn="l">
              <a:buNone/>
              <a:defRPr sz="3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a:t>
            </a:r>
          </a:p>
        </p:txBody>
      </p:sp>
      <p:sp>
        <p:nvSpPr>
          <p:cNvPr id="17" name="Text Placeholder 16"/>
          <p:cNvSpPr>
            <a:spLocks noGrp="1"/>
          </p:cNvSpPr>
          <p:nvPr>
            <p:ph type="body" sz="quarter" idx="13" hasCustomPrompt="1"/>
          </p:nvPr>
        </p:nvSpPr>
        <p:spPr>
          <a:xfrm>
            <a:off x="4689451" y="4342547"/>
            <a:ext cx="6697565" cy="651116"/>
          </a:xfrm>
        </p:spPr>
        <p:txBody>
          <a:bodyPr anchor="t">
            <a:normAutofit/>
          </a:bodyPr>
          <a:lstStyle>
            <a:lvl1pPr marL="0" indent="0" algn="l">
              <a:buNone/>
              <a:defRPr sz="2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date</a:t>
            </a:r>
          </a:p>
        </p:txBody>
      </p:sp>
      <p:grpSp>
        <p:nvGrpSpPr>
          <p:cNvPr id="22" name="Group 21"/>
          <p:cNvGrpSpPr/>
          <p:nvPr userDrawn="1"/>
        </p:nvGrpSpPr>
        <p:grpSpPr>
          <a:xfrm>
            <a:off x="-2" y="6470422"/>
            <a:ext cx="12188484" cy="387579"/>
            <a:chOff x="-2" y="6470422"/>
            <a:chExt cx="12188484" cy="387579"/>
          </a:xfrm>
        </p:grpSpPr>
        <p:sp>
          <p:nvSpPr>
            <p:cNvPr id="23" name="Rectangle 22"/>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45168" y="5230368"/>
            <a:ext cx="2048256" cy="1103112"/>
          </a:xfrm>
          <a:prstGeom prst="rect">
            <a:avLst/>
          </a:prstGeom>
        </p:spPr>
      </p:pic>
    </p:spTree>
    <p:extLst>
      <p:ext uri="{BB962C8B-B14F-4D97-AF65-F5344CB8AC3E}">
        <p14:creationId xmlns:p14="http://schemas.microsoft.com/office/powerpoint/2010/main" val="106240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image" Target="../media/image5.png"/><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theme" Target="../theme/theme2.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17847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456070"/>
            <a:ext cx="2743200" cy="254738"/>
          </a:xfrm>
          <a:prstGeom prst="rect">
            <a:avLst/>
          </a:prstGeom>
        </p:spPr>
        <p:txBody>
          <a:bodyPr vert="horz" lIns="91440" tIns="45720" rIns="91440" bIns="45720" rtlCol="0" anchor="ctr"/>
          <a:lstStyle>
            <a:lvl1pPr algn="l">
              <a:defRPr sz="800">
                <a:solidFill>
                  <a:schemeClr val="bg1">
                    <a:lumMod val="95000"/>
                  </a:schemeClr>
                </a:solidFill>
              </a:defRPr>
            </a:lvl1pPr>
          </a:lstStyle>
          <a:p>
            <a:fld id="{0467B39D-87AC-4D39-8154-C6852A584385}" type="datetime1">
              <a:rPr lang="en-US" smtClean="0"/>
              <a:pPr/>
              <a:t>3/11/2025</a:t>
            </a:fld>
            <a:endParaRPr lang="en-US" dirty="0"/>
          </a:p>
        </p:txBody>
      </p:sp>
      <p:sp>
        <p:nvSpPr>
          <p:cNvPr id="5" name="Footer Placeholder 4"/>
          <p:cNvSpPr>
            <a:spLocks noGrp="1"/>
          </p:cNvSpPr>
          <p:nvPr>
            <p:ph type="ftr" sz="quarter" idx="3"/>
          </p:nvPr>
        </p:nvSpPr>
        <p:spPr>
          <a:xfrm>
            <a:off x="4038600" y="6447966"/>
            <a:ext cx="4114800" cy="262842"/>
          </a:xfrm>
          <a:prstGeom prst="rect">
            <a:avLst/>
          </a:prstGeom>
        </p:spPr>
        <p:txBody>
          <a:bodyPr vert="horz" lIns="91440" tIns="45720" rIns="91440" bIns="45720" rtlCol="0" anchor="ctr"/>
          <a:lstStyle>
            <a:lvl1pPr algn="ctr">
              <a:defRPr sz="800">
                <a:solidFill>
                  <a:schemeClr val="bg1">
                    <a:lumMod val="95000"/>
                  </a:schemeClr>
                </a:solidFill>
              </a:defRPr>
            </a:lvl1pPr>
          </a:lstStyle>
          <a:p>
            <a:endParaRPr lang="en-US" dirty="0"/>
          </a:p>
        </p:txBody>
      </p:sp>
      <p:sp>
        <p:nvSpPr>
          <p:cNvPr id="6" name="Slide Number Placeholder 5"/>
          <p:cNvSpPr>
            <a:spLocks noGrp="1"/>
          </p:cNvSpPr>
          <p:nvPr>
            <p:ph type="sldNum" sz="quarter" idx="4"/>
          </p:nvPr>
        </p:nvSpPr>
        <p:spPr>
          <a:xfrm>
            <a:off x="11353799" y="6514978"/>
            <a:ext cx="695325" cy="251816"/>
          </a:xfrm>
          <a:prstGeom prst="rect">
            <a:avLst/>
          </a:prstGeom>
        </p:spPr>
        <p:txBody>
          <a:bodyPr vert="horz" lIns="91440" tIns="45720" rIns="91440" bIns="45720" rtlCol="0" anchor="ctr"/>
          <a:lstStyle>
            <a:lvl1pPr algn="r">
              <a:defRPr sz="1000" b="1">
                <a:solidFill>
                  <a:schemeClr val="bg1">
                    <a:lumMod val="95000"/>
                  </a:schemeClr>
                </a:solidFill>
              </a:defRPr>
            </a:lvl1pPr>
          </a:lstStyle>
          <a:p>
            <a:fld id="{ABB8925F-B6BB-49B0-9469-5285B9C99CB3}" type="slidenum">
              <a:rPr lang="en-US" smtClean="0"/>
              <a:pPr/>
              <a:t>‹#›</a:t>
            </a:fld>
            <a:endParaRPr lang="en-US" dirty="0"/>
          </a:p>
        </p:txBody>
      </p:sp>
      <p:sp>
        <p:nvSpPr>
          <p:cNvPr id="36" name="Title 5"/>
          <p:cNvSpPr txBox="1">
            <a:spLocks/>
          </p:cNvSpPr>
          <p:nvPr userDrawn="1"/>
        </p:nvSpPr>
        <p:spPr>
          <a:xfrm>
            <a:off x="754966" y="1415668"/>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endParaRPr lang="en-US" sz="3400" b="0" dirty="0">
              <a:latin typeface="Calibri Light" panose="020F0302020204030204" pitchFamily="34" charset="0"/>
            </a:endParaRPr>
          </a:p>
        </p:txBody>
      </p:sp>
    </p:spTree>
    <p:extLst>
      <p:ext uri="{BB962C8B-B14F-4D97-AF65-F5344CB8AC3E}">
        <p14:creationId xmlns:p14="http://schemas.microsoft.com/office/powerpoint/2010/main" val="264524731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3/11/2025</a:t>
            </a:fld>
            <a:endParaRPr lang="en-US" dirty="0"/>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3998493668"/>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4028" r:id="rId12"/>
    <p:sldLayoutId id="2147484029" r:id="rId13"/>
    <p:sldLayoutId id="2147484030" r:id="rId14"/>
    <p:sldLayoutId id="2147484031" r:id="rId15"/>
    <p:sldLayoutId id="2147484032" r:id="rId16"/>
    <p:sldLayoutId id="2147484033" r:id="rId17"/>
    <p:sldLayoutId id="2147484034" r:id="rId18"/>
    <p:sldLayoutId id="2147484035" r:id="rId19"/>
    <p:sldLayoutId id="2147484036" r:id="rId20"/>
    <p:sldLayoutId id="2147484037" r:id="rId21"/>
    <p:sldLayoutId id="2147484038" r:id="rId22"/>
    <p:sldLayoutId id="2147484039" r:id="rId23"/>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hyperlink" Target="mailto:sharon.collins@education.ky.gov" TargetMode="External"/><Relationship Id="rId2" Type="http://schemas.openxmlformats.org/officeDocument/2006/relationships/hyperlink" Target="https://forms.gle/VX2f5wPfq7xWfD628" TargetMode="Externa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hyperlink" Target="https://www.education.ky.gov/curriculum/standards/kyacadstand/Documents/High-Quality_Instructional_Resources.pdf" TargetMode="Externa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hyperlink" Target="https://apps.legislature.ky.gov/law/statutes/statute.aspx?id=54245" TargetMode="External"/><Relationship Id="rId2" Type="http://schemas.openxmlformats.org/officeDocument/2006/relationships/hyperlink" Target="https://apps.legislature.ky.gov/law/statutes/statute.aspx?id=53054" TargetMode="External"/><Relationship Id="rId1" Type="http://schemas.openxmlformats.org/officeDocument/2006/relationships/slideLayout" Target="../slideLayouts/slideLayout19.xml"/><Relationship Id="rId4" Type="http://schemas.openxmlformats.org/officeDocument/2006/relationships/hyperlink" Target="https://apps.legislature.ky.gov/law/statutes/statute.aspx?id=55617"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kystandards.org/standards-resources/model-curriculum-framework/"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hyperlink" Target="https://kystandards.org/standards-resources/inst-mats-align-rubric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hyperlink" Target="https://education.ky.gov/curriculum/standards/kyacadstand/Documents/KY_HQIR_List_Mathematics.pdf" TargetMode="External"/><Relationship Id="rId2" Type="http://schemas.openxmlformats.org/officeDocument/2006/relationships/hyperlink" Target="https://education.ky.gov/curriculum/standards/kyacadstand/Documents/KY_HQIR_List_Reading_and_Writing.pdf" TargetMode="External"/><Relationship Id="rId1" Type="http://schemas.openxmlformats.org/officeDocument/2006/relationships/slideLayout" Target="../slideLayouts/slideLayout19.xml"/><Relationship Id="rId4" Type="http://schemas.openxmlformats.org/officeDocument/2006/relationships/hyperlink" Target="mailto:Micki.ray@education.ky.gov"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jennifer.fraley@education.ky.gov"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0.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hyperlink" Target="https://www.education.ky.gov/curriculum/NumeracyCounts/Pages/Numeracy-Screening-Assessments.aspx" TargetMode="External"/><Relationship Id="rId7" Type="http://schemas.openxmlformats.org/officeDocument/2006/relationships/hyperlink" Target="https://www.kentuckymathematics.org/" TargetMode="External"/><Relationship Id="rId2" Type="http://schemas.openxmlformats.org/officeDocument/2006/relationships/notesSlide" Target="../notesSlides/notesSlide8.xml"/><Relationship Id="rId1" Type="http://schemas.openxmlformats.org/officeDocument/2006/relationships/slideLayout" Target="../slideLayouts/slideLayout40.xml"/><Relationship Id="rId6" Type="http://schemas.openxmlformats.org/officeDocument/2006/relationships/hyperlink" Target="https://pimser.org/" TargetMode="External"/><Relationship Id="rId5" Type="http://schemas.openxmlformats.org/officeDocument/2006/relationships/hyperlink" Target="https://www.advancekentucky.com/access-to-algebra" TargetMode="External"/><Relationship Id="rId4" Type="http://schemas.openxmlformats.org/officeDocument/2006/relationships/hyperlink" Target="https://epicnumeracy.o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drive.google.com/file/d/1d9mGbXjeWFMeaN2a34E4Jj-lahimWFoT/view" TargetMode="External"/><Relationship Id="rId2" Type="http://schemas.openxmlformats.org/officeDocument/2006/relationships/image" Target="../media/image14.png"/><Relationship Id="rId1" Type="http://schemas.openxmlformats.org/officeDocument/2006/relationships/slideLayout" Target="../slideLayouts/slideLayout21.xml"/><Relationship Id="rId5" Type="http://schemas.openxmlformats.org/officeDocument/2006/relationships/image" Target="../media/image15.png"/><Relationship Id="rId4" Type="http://schemas.openxmlformats.org/officeDocument/2006/relationships/hyperlink" Target="https://drive.google.com/file/d/1gqjf-C91StTLfNRzAtb5FZV8jN06fuEV/view"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image" Target="../media/image12.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8" Type="http://schemas.openxmlformats.org/officeDocument/2006/relationships/hyperlink" Target="mailto:Delong-delongk1@nku.edu" TargetMode="External"/><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20.png"/><Relationship Id="rId11" Type="http://schemas.openxmlformats.org/officeDocument/2006/relationships/image" Target="../media/image12.png"/><Relationship Id="rId5" Type="http://schemas.openxmlformats.org/officeDocument/2006/relationships/hyperlink" Target="mailto:rebecca.gaddie@grrec.org" TargetMode="External"/><Relationship Id="rId10" Type="http://schemas.openxmlformats.org/officeDocument/2006/relationships/hyperlink" Target="mailto:kim.zeidler@pimser.org" TargetMode="External"/><Relationship Id="rId4" Type="http://schemas.openxmlformats.org/officeDocument/2006/relationships/image" Target="../media/image19.png"/><Relationship Id="rId9"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hyperlink" Target="https://www.education.ky.gov/curriculum/conpro/Math/Documents/HB_162_(2024)_Implementation_Timeline_Kentucky_Numeracy_Counts_Act.pdf" TargetMode="External"/><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hyperlink" Target="https://www.education.ky.gov/curriculum/NumeracyCounts/Pages/default.aspx" TargetMode="External"/><Relationship Id="rId4" Type="http://schemas.openxmlformats.org/officeDocument/2006/relationships/hyperlink" Target="https://apps.legislature.ky.gov/record/24rs/hb162.htm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hyperlink" Target="https://ket.org/legislature/" TargetMode="External"/><Relationship Id="rId2" Type="http://schemas.openxmlformats.org/officeDocument/2006/relationships/hyperlink" Target="https://legislature.ky.gov/Schedules-Calendars/Pages/default.aspx" TargetMode="External"/><Relationship Id="rId1" Type="http://schemas.openxmlformats.org/officeDocument/2006/relationships/slideLayout" Target="../slideLayouts/slideLayout19.xml"/><Relationship Id="rId5" Type="http://schemas.openxmlformats.org/officeDocument/2006/relationships/hyperlink" Target="https://apps.legislature.ky.gov/record/25rs/record.html" TargetMode="External"/><Relationship Id="rId4" Type="http://schemas.openxmlformats.org/officeDocument/2006/relationships/hyperlink" Target="https://www.youtube.com/channel/UCmnoJBrwFmd7JK0HA9KcPaw"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hyperlink" Target="https://apps.legislature.ky.gov/record/25rs/sb23.html" TargetMode="Externa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hyperlink" Target="https://apps.legislature.ky.gov/record/25rs/sb73.html" TargetMode="Externa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hyperlink" Target="https://apps.legislature.ky.gov/record/25rs/sb268.html" TargetMode="External"/><Relationship Id="rId2" Type="http://schemas.openxmlformats.org/officeDocument/2006/relationships/hyperlink" Target="https://apps.legislature.ky.gov/record/25rs/hb241.html" TargetMode="Externa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hyperlink" Target="https://apps.legislature.ky.gov/record/25rs/hb193.html" TargetMode="External"/><Relationship Id="rId13" Type="http://schemas.openxmlformats.org/officeDocument/2006/relationships/hyperlink" Target="https://apps.legislature.ky.gov/record/25rs/hb298.html" TargetMode="External"/><Relationship Id="rId18" Type="http://schemas.openxmlformats.org/officeDocument/2006/relationships/hyperlink" Target="https://apps.legislature.ky.gov/record/25rs/hb441.html" TargetMode="External"/><Relationship Id="rId3" Type="http://schemas.openxmlformats.org/officeDocument/2006/relationships/hyperlink" Target="https://apps.legislature.ky.gov/record/25rs/hb44.html" TargetMode="External"/><Relationship Id="rId7" Type="http://schemas.openxmlformats.org/officeDocument/2006/relationships/hyperlink" Target="https://apps.legislature.ky.gov/record/25rs/hb190.html" TargetMode="External"/><Relationship Id="rId12" Type="http://schemas.openxmlformats.org/officeDocument/2006/relationships/hyperlink" Target="https://apps.legislature.ky.gov/record/25rs/hb272.html" TargetMode="External"/><Relationship Id="rId17" Type="http://schemas.openxmlformats.org/officeDocument/2006/relationships/hyperlink" Target="https://apps.legislature.ky.gov/record/25rs/hb433.html" TargetMode="External"/><Relationship Id="rId2" Type="http://schemas.openxmlformats.org/officeDocument/2006/relationships/hyperlink" Target="https://apps.legislature.ky.gov/record/25rs/hb14.html" TargetMode="External"/><Relationship Id="rId16" Type="http://schemas.openxmlformats.org/officeDocument/2006/relationships/hyperlink" Target="https://apps.legislature.ky.gov/record/25rs/hb430.html" TargetMode="External"/><Relationship Id="rId1" Type="http://schemas.openxmlformats.org/officeDocument/2006/relationships/slideLayout" Target="../slideLayouts/slideLayout19.xml"/><Relationship Id="rId6" Type="http://schemas.openxmlformats.org/officeDocument/2006/relationships/hyperlink" Target="https://apps.legislature.ky.gov/record/25rs/hb132.html" TargetMode="External"/><Relationship Id="rId11" Type="http://schemas.openxmlformats.org/officeDocument/2006/relationships/hyperlink" Target="https://apps.legislature.ky.gov/record/25rs/hb263.html" TargetMode="External"/><Relationship Id="rId5" Type="http://schemas.openxmlformats.org/officeDocument/2006/relationships/hyperlink" Target="https://apps.legislature.ky.gov/record/25rs/hb73.html" TargetMode="External"/><Relationship Id="rId15" Type="http://schemas.openxmlformats.org/officeDocument/2006/relationships/hyperlink" Target="https://apps.legislature.ky.gov/record/25rs/hb356.html" TargetMode="External"/><Relationship Id="rId10" Type="http://schemas.openxmlformats.org/officeDocument/2006/relationships/hyperlink" Target="https://apps.legislature.ky.gov/record/25rs/hb251.html" TargetMode="External"/><Relationship Id="rId19" Type="http://schemas.openxmlformats.org/officeDocument/2006/relationships/hyperlink" Target="https://apps.legislature.ky.gov/record/25rs/hb566.html" TargetMode="External"/><Relationship Id="rId4" Type="http://schemas.openxmlformats.org/officeDocument/2006/relationships/hyperlink" Target="https://apps.legislature.ky.gov/record/25rs/hb48.html" TargetMode="External"/><Relationship Id="rId9" Type="http://schemas.openxmlformats.org/officeDocument/2006/relationships/hyperlink" Target="https://apps.legislature.ky.gov/record/25rs/hb240.html" TargetMode="External"/><Relationship Id="rId14" Type="http://schemas.openxmlformats.org/officeDocument/2006/relationships/hyperlink" Target="https://apps.legislature.ky.gov/record/25rs/hb342.html"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apps.legislature.ky.gov/record/25rs/sb6.html" TargetMode="External"/><Relationship Id="rId13" Type="http://schemas.openxmlformats.org/officeDocument/2006/relationships/hyperlink" Target="https://apps.legislature.ky.gov/record/25rs/sb79.html" TargetMode="External"/><Relationship Id="rId3" Type="http://schemas.openxmlformats.org/officeDocument/2006/relationships/hyperlink" Target="https://apps.legislature.ky.gov/record/25rs/hb661.html" TargetMode="External"/><Relationship Id="rId7" Type="http://schemas.openxmlformats.org/officeDocument/2006/relationships/hyperlink" Target="https://apps.legislature.ky.gov/record/25rs/sb4.html" TargetMode="External"/><Relationship Id="rId12" Type="http://schemas.openxmlformats.org/officeDocument/2006/relationships/hyperlink" Target="https://apps.legislature.ky.gov/record/25rs/sb77.html" TargetMode="External"/><Relationship Id="rId17" Type="http://schemas.openxmlformats.org/officeDocument/2006/relationships/hyperlink" Target="https://apps.legislature.ky.gov/record/25rs/sb207.html" TargetMode="External"/><Relationship Id="rId2" Type="http://schemas.openxmlformats.org/officeDocument/2006/relationships/hyperlink" Target="https://apps.legislature.ky.gov/record/25rs/hb606.html" TargetMode="External"/><Relationship Id="rId16" Type="http://schemas.openxmlformats.org/officeDocument/2006/relationships/hyperlink" Target="https://apps.legislature.ky.gov/record/25rs/sb181.html" TargetMode="External"/><Relationship Id="rId1" Type="http://schemas.openxmlformats.org/officeDocument/2006/relationships/slideLayout" Target="../slideLayouts/slideLayout19.xml"/><Relationship Id="rId6" Type="http://schemas.openxmlformats.org/officeDocument/2006/relationships/hyperlink" Target="https://apps.legislature.ky.gov/record/25rs/hb694.html" TargetMode="External"/><Relationship Id="rId11" Type="http://schemas.openxmlformats.org/officeDocument/2006/relationships/hyperlink" Target="https://apps.legislature.ky.gov/record/25rs/sb68.html" TargetMode="External"/><Relationship Id="rId5" Type="http://schemas.openxmlformats.org/officeDocument/2006/relationships/hyperlink" Target="https://apps.legislature.ky.gov/record/25rs/hb688.html" TargetMode="External"/><Relationship Id="rId15" Type="http://schemas.openxmlformats.org/officeDocument/2006/relationships/hyperlink" Target="https://apps.legislature.ky.gov/record/25rs/sb120.html" TargetMode="External"/><Relationship Id="rId10" Type="http://schemas.openxmlformats.org/officeDocument/2006/relationships/hyperlink" Target="https://apps.legislature.ky.gov/record/25rs/sb38.html" TargetMode="External"/><Relationship Id="rId4" Type="http://schemas.openxmlformats.org/officeDocument/2006/relationships/hyperlink" Target="https://apps.legislature.ky.gov/record/25rs/hb669.html" TargetMode="External"/><Relationship Id="rId9" Type="http://schemas.openxmlformats.org/officeDocument/2006/relationships/hyperlink" Target="https://apps.legislature.ky.gov/record/25rs/sb19.html" TargetMode="External"/><Relationship Id="rId14" Type="http://schemas.openxmlformats.org/officeDocument/2006/relationships/hyperlink" Target="https://apps.legislature.ky.gov/record/25rs/sb83.html"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apps.legislature.ky.gov/record/25rs/hb324.html" TargetMode="External"/><Relationship Id="rId2" Type="http://schemas.openxmlformats.org/officeDocument/2006/relationships/hyperlink" Target="https://apps.legislature.ky.gov/record/25rs/hb208.html" TargetMode="External"/><Relationship Id="rId1" Type="http://schemas.openxmlformats.org/officeDocument/2006/relationships/slideLayout" Target="../slideLayouts/slideLayout19.xml"/><Relationship Id="rId6" Type="http://schemas.openxmlformats.org/officeDocument/2006/relationships/hyperlink" Target="https://apps.legislature.ky.gov/record/25rs/sb75.html" TargetMode="External"/><Relationship Id="rId5" Type="http://schemas.openxmlformats.org/officeDocument/2006/relationships/hyperlink" Target="https://apps.legislature.ky.gov/record/25rs/hb809.html" TargetMode="External"/><Relationship Id="rId4" Type="http://schemas.openxmlformats.org/officeDocument/2006/relationships/hyperlink" Target="https://apps.legislature.ky.gov/record/25rs/hb758.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kentuckyteacher.org/news/2025/02/latonia-elementary-school-administrative-assistant-kim-frank-earns-2024-2025-kentucky-education-support-staff-professional-award/" TargetMode="Externa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hyperlink" Target="mailto:brian.perry@education.ky.gov" TargetMode="External"/><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hyperlink" Target="mailto:Todd.Allen@education.ky.gov" TargetMode="Externa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mailto:jennifer.bryant@education.ky.gov" TargetMode="External"/><Relationship Id="rId2" Type="http://schemas.openxmlformats.org/officeDocument/2006/relationships/hyperlink" Target="https://education.ky.gov/districts/business/pages/competitive%20grants%20from%20kde.aspx" TargetMode="Externa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hyperlink" Target="mailto:standards@education.ky.gov" TargetMode="External"/><Relationship Id="rId2" Type="http://schemas.openxmlformats.org/officeDocument/2006/relationships/hyperlink" Target="https://www.surveymonkey.com/r/3FN5VQ7" TargetMode="Externa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2614669" y="1041400"/>
            <a:ext cx="9144000" cy="2387600"/>
          </a:xfrm>
        </p:spPr>
        <p:txBody>
          <a:bodyPr/>
          <a:lstStyle/>
          <a:p>
            <a:r>
              <a:rPr lang="en-US" dirty="0"/>
              <a:t>Superintendents Webcast</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697796" y="3602038"/>
            <a:ext cx="9144000" cy="1655762"/>
          </a:xfrm>
        </p:spPr>
        <p:txBody>
          <a:bodyPr/>
          <a:lstStyle/>
          <a:p>
            <a:r>
              <a:rPr lang="en-US"/>
              <a:t>March </a:t>
            </a:r>
            <a:r>
              <a:rPr lang="en-US" dirty="0"/>
              <a:t>11, 2025</a:t>
            </a:r>
          </a:p>
          <a:p>
            <a:endParaRPr lang="en-US" dirty="0"/>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BE206-6A3E-6337-881F-AD565569697B}"/>
              </a:ext>
            </a:extLst>
          </p:cNvPr>
          <p:cNvSpPr>
            <a:spLocks noGrp="1"/>
          </p:cNvSpPr>
          <p:nvPr>
            <p:ph type="title"/>
          </p:nvPr>
        </p:nvSpPr>
        <p:spPr>
          <a:xfrm>
            <a:off x="838200" y="365125"/>
            <a:ext cx="10515600" cy="1171575"/>
          </a:xfrm>
        </p:spPr>
        <p:txBody>
          <a:bodyPr>
            <a:normAutofit/>
          </a:bodyPr>
          <a:lstStyle/>
          <a:p>
            <a:r>
              <a:rPr lang="en-US" sz="3700" dirty="0"/>
              <a:t>Feedback Sought on Draft of Kentucky Academic Standards for Career Studies and Financial Literacy</a:t>
            </a:r>
          </a:p>
        </p:txBody>
      </p:sp>
      <p:sp>
        <p:nvSpPr>
          <p:cNvPr id="3" name="Content Placeholder 2">
            <a:extLst>
              <a:ext uri="{FF2B5EF4-FFF2-40B4-BE49-F238E27FC236}">
                <a16:creationId xmlns:a16="http://schemas.microsoft.com/office/drawing/2014/main" id="{234893C3-F251-F80E-FBB5-ED58F725C9C0}"/>
              </a:ext>
            </a:extLst>
          </p:cNvPr>
          <p:cNvSpPr>
            <a:spLocks noGrp="1"/>
          </p:cNvSpPr>
          <p:nvPr>
            <p:ph idx="1"/>
          </p:nvPr>
        </p:nvSpPr>
        <p:spPr>
          <a:xfrm>
            <a:off x="838200" y="1536701"/>
            <a:ext cx="6687904" cy="4064000"/>
          </a:xfrm>
        </p:spPr>
        <p:txBody>
          <a:bodyPr>
            <a:normAutofit fontScale="77500" lnSpcReduction="20000"/>
          </a:bodyPr>
          <a:lstStyle/>
          <a:p>
            <a:pPr algn="l">
              <a:spcBef>
                <a:spcPts val="500"/>
              </a:spcBef>
              <a:spcAft>
                <a:spcPts val="500"/>
              </a:spcAft>
            </a:pPr>
            <a:r>
              <a:rPr lang="en-US" b="0" i="0" dirty="0">
                <a:solidFill>
                  <a:schemeClr val="tx1"/>
                </a:solidFill>
                <a:effectLst/>
              </a:rPr>
              <a:t>KDE is seeking feedback on the draft </a:t>
            </a:r>
            <a:r>
              <a:rPr lang="en-US" b="0" i="1" dirty="0">
                <a:solidFill>
                  <a:schemeClr val="tx1"/>
                </a:solidFill>
                <a:effectLst/>
              </a:rPr>
              <a:t>Kentucky Academic Standards (KAS) for Career Studies </a:t>
            </a:r>
            <a:r>
              <a:rPr lang="en-US" b="0" i="0" dirty="0">
                <a:solidFill>
                  <a:schemeClr val="tx1"/>
                </a:solidFill>
                <a:effectLst/>
              </a:rPr>
              <a:t>and the draft</a:t>
            </a:r>
            <a:r>
              <a:rPr lang="en-US" b="0" i="1" dirty="0">
                <a:solidFill>
                  <a:schemeClr val="tx1"/>
                </a:solidFill>
                <a:effectLst/>
              </a:rPr>
              <a:t> KAS for Financial Literacy</a:t>
            </a:r>
            <a:r>
              <a:rPr lang="en-US" b="0" i="0" dirty="0">
                <a:solidFill>
                  <a:schemeClr val="tx1"/>
                </a:solidFill>
                <a:effectLst/>
              </a:rPr>
              <a:t>. </a:t>
            </a:r>
          </a:p>
          <a:p>
            <a:pPr algn="l">
              <a:spcBef>
                <a:spcPts val="500"/>
              </a:spcBef>
              <a:spcAft>
                <a:spcPts val="500"/>
              </a:spcAft>
            </a:pPr>
            <a:r>
              <a:rPr lang="en-US" b="0" i="0" dirty="0">
                <a:solidFill>
                  <a:schemeClr val="tx1"/>
                </a:solidFill>
                <a:effectLst/>
              </a:rPr>
              <a:t>The drafts were developed by the Advisory Panels and Review Committee, each made up of teachers, postsecondary educators, and business or industry partners from around the state.</a:t>
            </a:r>
          </a:p>
          <a:p>
            <a:pPr algn="l">
              <a:spcBef>
                <a:spcPts val="500"/>
              </a:spcBef>
              <a:spcAft>
                <a:spcPts val="500"/>
              </a:spcAft>
            </a:pPr>
            <a:r>
              <a:rPr lang="en-US" b="0" i="0" dirty="0">
                <a:solidFill>
                  <a:schemeClr val="tx1"/>
                </a:solidFill>
                <a:effectLst/>
              </a:rPr>
              <a:t>To provide feedback on the draft </a:t>
            </a:r>
            <a:r>
              <a:rPr lang="en-US" b="0" i="1" dirty="0">
                <a:solidFill>
                  <a:schemeClr val="tx1"/>
                </a:solidFill>
                <a:effectLst/>
              </a:rPr>
              <a:t>KAS for Career Studies </a:t>
            </a:r>
            <a:r>
              <a:rPr lang="en-US" b="0" i="0" dirty="0">
                <a:solidFill>
                  <a:schemeClr val="tx1"/>
                </a:solidFill>
                <a:effectLst/>
              </a:rPr>
              <a:t>and the draft</a:t>
            </a:r>
            <a:r>
              <a:rPr lang="en-US" b="0" i="1" dirty="0">
                <a:solidFill>
                  <a:schemeClr val="tx1"/>
                </a:solidFill>
                <a:effectLst/>
              </a:rPr>
              <a:t> KAS for Financial Literacy </a:t>
            </a:r>
            <a:r>
              <a:rPr lang="en-US" b="0" i="0" dirty="0">
                <a:solidFill>
                  <a:schemeClr val="tx1"/>
                </a:solidFill>
                <a:effectLst/>
              </a:rPr>
              <a:t>documents, please use the </a:t>
            </a:r>
            <a:r>
              <a:rPr lang="en-US" b="0" i="0" u="sng" dirty="0">
                <a:solidFill>
                  <a:srgbClr val="666666"/>
                </a:solidFill>
                <a:effectLst/>
                <a:hlinkClick r:id="rId2"/>
              </a:rPr>
              <a:t>Career Studies and Financial Literacy Public Comment Form</a:t>
            </a:r>
            <a:r>
              <a:rPr lang="en-US" b="0" i="0" dirty="0">
                <a:solidFill>
                  <a:srgbClr val="666666"/>
                </a:solidFill>
                <a:effectLst/>
              </a:rPr>
              <a:t>. Feedback on the standards will be collected through March 28.</a:t>
            </a:r>
          </a:p>
          <a:p>
            <a:pPr algn="l">
              <a:spcBef>
                <a:spcPts val="500"/>
              </a:spcBef>
              <a:spcAft>
                <a:spcPts val="500"/>
              </a:spcAft>
            </a:pPr>
            <a:r>
              <a:rPr lang="en-US" b="0" i="0" dirty="0">
                <a:solidFill>
                  <a:srgbClr val="666666"/>
                </a:solidFill>
                <a:effectLst/>
              </a:rPr>
              <a:t>Questions on this process can be directed to </a:t>
            </a:r>
            <a:r>
              <a:rPr lang="en-US" b="0" i="0" u="sng" dirty="0">
                <a:solidFill>
                  <a:srgbClr val="666666"/>
                </a:solidFill>
                <a:effectLst/>
                <a:hlinkClick r:id="rId3"/>
              </a:rPr>
              <a:t>Sharon Collins</a:t>
            </a:r>
            <a:r>
              <a:rPr lang="en-US" b="0" i="0" dirty="0">
                <a:solidFill>
                  <a:srgbClr val="666666"/>
                </a:solidFill>
                <a:effectLst/>
              </a:rPr>
              <a:t>.</a:t>
            </a:r>
          </a:p>
          <a:p>
            <a:endParaRPr lang="en-US" dirty="0"/>
          </a:p>
        </p:txBody>
      </p:sp>
      <p:pic>
        <p:nvPicPr>
          <p:cNvPr id="5" name="Picture 4">
            <a:extLst>
              <a:ext uri="{FF2B5EF4-FFF2-40B4-BE49-F238E27FC236}">
                <a16:creationId xmlns:a16="http://schemas.microsoft.com/office/drawing/2014/main" id="{E2C3C593-2A59-F7BA-F962-22F11A0D2D3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526104" y="2326716"/>
            <a:ext cx="4409136" cy="2204568"/>
          </a:xfrm>
          <a:prstGeom prst="rect">
            <a:avLst/>
          </a:prstGeom>
        </p:spPr>
      </p:pic>
    </p:spTree>
    <p:extLst>
      <p:ext uri="{BB962C8B-B14F-4D97-AF65-F5344CB8AC3E}">
        <p14:creationId xmlns:p14="http://schemas.microsoft.com/office/powerpoint/2010/main" val="4187704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3251200" y="1122363"/>
            <a:ext cx="7556500" cy="2387600"/>
          </a:xfrm>
        </p:spPr>
        <p:txBody>
          <a:bodyPr>
            <a:normAutofit fontScale="90000"/>
          </a:bodyPr>
          <a:lstStyle/>
          <a:p>
            <a:r>
              <a:rPr lang="en-US" dirty="0"/>
              <a:t>2025 Approved HQIRs for Reading/Writing and Mathematics</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p:txBody>
          <a:bodyPr/>
          <a:lstStyle/>
          <a:p>
            <a:pPr algn="r"/>
            <a:r>
              <a:rPr lang="en-US" dirty="0"/>
              <a:t>Micki Ray Marinelli</a:t>
            </a:r>
          </a:p>
          <a:p>
            <a:pPr algn="r"/>
            <a:r>
              <a:rPr lang="en-US" dirty="0"/>
              <a:t>Chief Academic Officer</a:t>
            </a:r>
          </a:p>
          <a:p>
            <a:pPr algn="r"/>
            <a:r>
              <a:rPr lang="en-US" dirty="0"/>
              <a:t>Office of Teaching and Learning</a:t>
            </a:r>
          </a:p>
        </p:txBody>
      </p:sp>
    </p:spTree>
    <p:extLst>
      <p:ext uri="{BB962C8B-B14F-4D97-AF65-F5344CB8AC3E}">
        <p14:creationId xmlns:p14="http://schemas.microsoft.com/office/powerpoint/2010/main" val="2007728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B8394-62FF-2B6A-4754-6BF8089C0DCF}"/>
              </a:ext>
            </a:extLst>
          </p:cNvPr>
          <p:cNvSpPr>
            <a:spLocks noGrp="1"/>
          </p:cNvSpPr>
          <p:nvPr>
            <p:ph type="title"/>
          </p:nvPr>
        </p:nvSpPr>
        <p:spPr/>
        <p:txBody>
          <a:bodyPr/>
          <a:lstStyle/>
          <a:p>
            <a:r>
              <a:rPr lang="en-US" dirty="0"/>
              <a:t>Current Marketplace for HQIRs</a:t>
            </a:r>
          </a:p>
        </p:txBody>
      </p:sp>
      <p:sp>
        <p:nvSpPr>
          <p:cNvPr id="3" name="Content Placeholder 2">
            <a:extLst>
              <a:ext uri="{FF2B5EF4-FFF2-40B4-BE49-F238E27FC236}">
                <a16:creationId xmlns:a16="http://schemas.microsoft.com/office/drawing/2014/main" id="{3459371B-DD47-900A-255C-A31901753793}"/>
              </a:ext>
            </a:extLst>
          </p:cNvPr>
          <p:cNvSpPr>
            <a:spLocks noGrp="1"/>
          </p:cNvSpPr>
          <p:nvPr>
            <p:ph idx="1"/>
          </p:nvPr>
        </p:nvSpPr>
        <p:spPr/>
        <p:txBody>
          <a:bodyPr/>
          <a:lstStyle/>
          <a:p>
            <a:r>
              <a:rPr lang="en-US" dirty="0"/>
              <a:t>Educators have more options than ever for instructional resources.</a:t>
            </a:r>
          </a:p>
          <a:p>
            <a:r>
              <a:rPr lang="en-US" dirty="0"/>
              <a:t>Finding </a:t>
            </a:r>
            <a:r>
              <a:rPr lang="en-US" dirty="0">
                <a:hlinkClick r:id="rId2"/>
              </a:rPr>
              <a:t>high-quality instructional resources </a:t>
            </a:r>
            <a:r>
              <a:rPr lang="en-US" dirty="0"/>
              <a:t>(HQIRs) aligned to </a:t>
            </a:r>
            <a:r>
              <a:rPr lang="en-US" i="1" dirty="0"/>
              <a:t>Kentucky Academic Standards</a:t>
            </a:r>
            <a:r>
              <a:rPr lang="en-US" dirty="0"/>
              <a:t> (KAS) can be challenging in a crowded marketplace.</a:t>
            </a:r>
          </a:p>
          <a:p>
            <a:r>
              <a:rPr lang="en-US" dirty="0"/>
              <a:t>The approved lists are meant to provide clarity, not be a hinderance to local autonomy and decision-making. </a:t>
            </a:r>
          </a:p>
          <a:p>
            <a:endParaRPr lang="en-US" dirty="0"/>
          </a:p>
        </p:txBody>
      </p:sp>
    </p:spTree>
    <p:extLst>
      <p:ext uri="{BB962C8B-B14F-4D97-AF65-F5344CB8AC3E}">
        <p14:creationId xmlns:p14="http://schemas.microsoft.com/office/powerpoint/2010/main" val="3417622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6B3C5-2664-F290-075E-7DE0CBA6FCB4}"/>
              </a:ext>
            </a:extLst>
          </p:cNvPr>
          <p:cNvSpPr>
            <a:spLocks noGrp="1"/>
          </p:cNvSpPr>
          <p:nvPr>
            <p:ph type="title"/>
          </p:nvPr>
        </p:nvSpPr>
        <p:spPr>
          <a:xfrm>
            <a:off x="838200" y="228599"/>
            <a:ext cx="10515600" cy="904875"/>
          </a:xfrm>
        </p:spPr>
        <p:txBody>
          <a:bodyPr/>
          <a:lstStyle/>
          <a:p>
            <a:r>
              <a:rPr lang="en-US" dirty="0"/>
              <a:t>State Law and the Role of Superintendent</a:t>
            </a:r>
          </a:p>
        </p:txBody>
      </p:sp>
      <p:sp>
        <p:nvSpPr>
          <p:cNvPr id="3" name="Content Placeholder 2">
            <a:extLst>
              <a:ext uri="{FF2B5EF4-FFF2-40B4-BE49-F238E27FC236}">
                <a16:creationId xmlns:a16="http://schemas.microsoft.com/office/drawing/2014/main" id="{BE2F5026-DBA5-5C8A-8FB3-BBBA0599DF85}"/>
              </a:ext>
            </a:extLst>
          </p:cNvPr>
          <p:cNvSpPr>
            <a:spLocks noGrp="1"/>
          </p:cNvSpPr>
          <p:nvPr>
            <p:ph idx="1"/>
          </p:nvPr>
        </p:nvSpPr>
        <p:spPr>
          <a:xfrm>
            <a:off x="838200" y="1095375"/>
            <a:ext cx="10325100" cy="4416425"/>
          </a:xfrm>
        </p:spPr>
        <p:txBody>
          <a:bodyPr>
            <a:normAutofit fontScale="92500" lnSpcReduction="20000"/>
          </a:bodyPr>
          <a:lstStyle/>
          <a:p>
            <a:r>
              <a:rPr lang="en-US" dirty="0"/>
              <a:t>Responsible for determining instructional resources for the district in consultation with local board of education, school principal and school council per </a:t>
            </a:r>
            <a:r>
              <a:rPr lang="en-US" dirty="0">
                <a:hlinkClick r:id="rId2"/>
              </a:rPr>
              <a:t>KRS 160.345</a:t>
            </a:r>
            <a:r>
              <a:rPr lang="en-US" dirty="0"/>
              <a:t>. </a:t>
            </a:r>
          </a:p>
          <a:p>
            <a:r>
              <a:rPr lang="en-US" dirty="0"/>
              <a:t>Shall adopt a common comprehensive reading program that is determined by the department to be reliable, valid and aligned to reading and writing standards required by KRS 158.6453 for K-3 for all schools or a subset of schools, with consultation of all affected elementary school councils (</a:t>
            </a:r>
            <a:r>
              <a:rPr lang="en-US" dirty="0">
                <a:hlinkClick r:id="rId3"/>
              </a:rPr>
              <a:t>KRS 158.305</a:t>
            </a:r>
            <a:r>
              <a:rPr lang="en-US" dirty="0"/>
              <a:t>).</a:t>
            </a:r>
          </a:p>
          <a:p>
            <a:r>
              <a:rPr lang="en-US" dirty="0"/>
              <a:t>Shall adopt an evidence-based curriculum along with high-quality instructional resources for mathematics that is determined by the department to be reliable, valid and aligned to the </a:t>
            </a:r>
            <a:r>
              <a:rPr lang="en-US" i="1" dirty="0"/>
              <a:t>Kentucky Academic Standards for Mathematics</a:t>
            </a:r>
            <a:r>
              <a:rPr lang="en-US" dirty="0"/>
              <a:t> required by KRS 158.6453 for K-3 (</a:t>
            </a:r>
            <a:r>
              <a:rPr lang="en-US" dirty="0">
                <a:hlinkClick r:id="rId4"/>
              </a:rPr>
              <a:t>KRS 158.8402</a:t>
            </a:r>
            <a:r>
              <a:rPr lang="en-US" dirty="0"/>
              <a:t>).</a:t>
            </a:r>
          </a:p>
        </p:txBody>
      </p:sp>
    </p:spTree>
    <p:extLst>
      <p:ext uri="{BB962C8B-B14F-4D97-AF65-F5344CB8AC3E}">
        <p14:creationId xmlns:p14="http://schemas.microsoft.com/office/powerpoint/2010/main" val="201327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63A0-AC03-5A5F-43B2-E7198289B131}"/>
              </a:ext>
            </a:extLst>
          </p:cNvPr>
          <p:cNvSpPr>
            <a:spLocks noGrp="1"/>
          </p:cNvSpPr>
          <p:nvPr>
            <p:ph type="title"/>
          </p:nvPr>
        </p:nvSpPr>
        <p:spPr>
          <a:xfrm>
            <a:off x="838200" y="235539"/>
            <a:ext cx="10515600" cy="894715"/>
          </a:xfrm>
        </p:spPr>
        <p:txBody>
          <a:bodyPr>
            <a:normAutofit/>
          </a:bodyPr>
          <a:lstStyle/>
          <a:p>
            <a:r>
              <a:rPr lang="en-US" sz="3600" dirty="0"/>
              <a:t>Kentucky Department of Education (KDE) Guidance</a:t>
            </a:r>
          </a:p>
        </p:txBody>
      </p:sp>
      <p:sp>
        <p:nvSpPr>
          <p:cNvPr id="3" name="Content Placeholder 2">
            <a:extLst>
              <a:ext uri="{FF2B5EF4-FFF2-40B4-BE49-F238E27FC236}">
                <a16:creationId xmlns:a16="http://schemas.microsoft.com/office/drawing/2014/main" id="{64494816-34BA-1C3F-A767-B9DAA82D1006}"/>
              </a:ext>
            </a:extLst>
          </p:cNvPr>
          <p:cNvSpPr>
            <a:spLocks noGrp="1"/>
          </p:cNvSpPr>
          <p:nvPr>
            <p:ph idx="1"/>
          </p:nvPr>
        </p:nvSpPr>
        <p:spPr>
          <a:xfrm>
            <a:off x="838200" y="1376408"/>
            <a:ext cx="10515600" cy="4351338"/>
          </a:xfrm>
        </p:spPr>
        <p:txBody>
          <a:bodyPr/>
          <a:lstStyle/>
          <a:p>
            <a:r>
              <a:rPr lang="en-US" dirty="0">
                <a:hlinkClick r:id="rId3"/>
              </a:rPr>
              <a:t>Model Curriculum Framework</a:t>
            </a:r>
            <a:r>
              <a:rPr lang="en-US" dirty="0"/>
              <a:t>, Curriculum Development Process</a:t>
            </a:r>
          </a:p>
          <a:p>
            <a:r>
              <a:rPr lang="en-US" dirty="0"/>
              <a:t>Instructional Resources </a:t>
            </a:r>
            <a:r>
              <a:rPr lang="en-US" dirty="0">
                <a:hlinkClick r:id="rId4"/>
              </a:rPr>
              <a:t>Consumer Guides </a:t>
            </a:r>
            <a:r>
              <a:rPr lang="en-US" dirty="0"/>
              <a:t>for Reading/Writing, Mathematics and Science</a:t>
            </a:r>
          </a:p>
          <a:p>
            <a:r>
              <a:rPr lang="en-US" dirty="0"/>
              <a:t>Instructional Resources </a:t>
            </a:r>
            <a:r>
              <a:rPr lang="en-US" dirty="0">
                <a:hlinkClick r:id="rId4"/>
              </a:rPr>
              <a:t>Alignment Rubrics</a:t>
            </a:r>
            <a:endParaRPr lang="en-US" dirty="0"/>
          </a:p>
          <a:p>
            <a:r>
              <a:rPr lang="en-US" dirty="0"/>
              <a:t>EdReports.org as the recommended starting point for local evaluation and selection:</a:t>
            </a:r>
          </a:p>
          <a:p>
            <a:pPr lvl="1"/>
            <a:r>
              <a:rPr lang="en-US" dirty="0"/>
              <a:t>Free reviews of K-12 instructional resources</a:t>
            </a:r>
          </a:p>
          <a:p>
            <a:pPr lvl="1"/>
            <a:r>
              <a:rPr lang="en-US" dirty="0"/>
              <a:t>Indicators of quality: Standards alignment and usability</a:t>
            </a:r>
          </a:p>
          <a:p>
            <a:pPr lvl="1"/>
            <a:r>
              <a:rPr lang="en-US" dirty="0"/>
              <a:t>Assurance of at least 80% alignment to </a:t>
            </a:r>
            <a:r>
              <a:rPr lang="en-US" i="1" dirty="0"/>
              <a:t>KAS</a:t>
            </a:r>
            <a:r>
              <a:rPr lang="en-US" dirty="0"/>
              <a:t> for green-rated resources</a:t>
            </a:r>
          </a:p>
        </p:txBody>
      </p:sp>
    </p:spTree>
    <p:extLst>
      <p:ext uri="{BB962C8B-B14F-4D97-AF65-F5344CB8AC3E}">
        <p14:creationId xmlns:p14="http://schemas.microsoft.com/office/powerpoint/2010/main" val="825936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71DF-415F-3DAD-E594-90D3946B899D}"/>
              </a:ext>
            </a:extLst>
          </p:cNvPr>
          <p:cNvSpPr>
            <a:spLocks noGrp="1"/>
          </p:cNvSpPr>
          <p:nvPr>
            <p:ph type="title"/>
          </p:nvPr>
        </p:nvSpPr>
        <p:spPr>
          <a:xfrm>
            <a:off x="838200" y="151765"/>
            <a:ext cx="10515600" cy="843915"/>
          </a:xfrm>
        </p:spPr>
        <p:txBody>
          <a:bodyPr>
            <a:normAutofit/>
          </a:bodyPr>
          <a:lstStyle/>
          <a:p>
            <a:r>
              <a:rPr lang="en-US" sz="3800" dirty="0"/>
              <a:t>KDE Approved Tier 1 Core Comprehensive HQIRs</a:t>
            </a:r>
          </a:p>
        </p:txBody>
      </p:sp>
      <p:sp>
        <p:nvSpPr>
          <p:cNvPr id="3" name="Content Placeholder 2">
            <a:extLst>
              <a:ext uri="{FF2B5EF4-FFF2-40B4-BE49-F238E27FC236}">
                <a16:creationId xmlns:a16="http://schemas.microsoft.com/office/drawing/2014/main" id="{A7021C13-F5A6-0AD0-BBB0-E3B254D12BCB}"/>
              </a:ext>
            </a:extLst>
          </p:cNvPr>
          <p:cNvSpPr>
            <a:spLocks noGrp="1"/>
          </p:cNvSpPr>
          <p:nvPr>
            <p:ph idx="1"/>
          </p:nvPr>
        </p:nvSpPr>
        <p:spPr>
          <a:xfrm>
            <a:off x="838200" y="1076961"/>
            <a:ext cx="10375900" cy="4536440"/>
          </a:xfrm>
        </p:spPr>
        <p:txBody>
          <a:bodyPr>
            <a:normAutofit fontScale="92500" lnSpcReduction="20000"/>
          </a:bodyPr>
          <a:lstStyle/>
          <a:p>
            <a:r>
              <a:rPr lang="en-US" dirty="0"/>
              <a:t>List of approved Tier 1 core comprehensive HQIRs for reading/writing and mathematics developed using the green-rated resources from EdReports and feedback from the Quality Curriculum Taskforce. </a:t>
            </a:r>
          </a:p>
          <a:p>
            <a:r>
              <a:rPr lang="en-US" dirty="0"/>
              <a:t>A “core comprehensive instructional resource” is one that serves as the primary means of instruction in a content area for a grade level or course.</a:t>
            </a:r>
          </a:p>
          <a:p>
            <a:r>
              <a:rPr lang="en-US" dirty="0"/>
              <a:t>Lists will be updated as core comprehensive green-rated resources are added to EdReports.org. Local HQIR coordinators will be notified when resources are added to the list, and communications will be shared via KDE media outlets. </a:t>
            </a:r>
          </a:p>
          <a:p>
            <a:r>
              <a:rPr lang="en-US" dirty="0"/>
              <a:t>Historically approved resources will not be removed, but rather, KDE will add newly reviewed resources that meet the criteria and earn a green rating. </a:t>
            </a:r>
          </a:p>
        </p:txBody>
      </p:sp>
    </p:spTree>
    <p:extLst>
      <p:ext uri="{BB962C8B-B14F-4D97-AF65-F5344CB8AC3E}">
        <p14:creationId xmlns:p14="http://schemas.microsoft.com/office/powerpoint/2010/main" val="2674621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302F6-EA23-50AF-19D3-7465CCC1DB39}"/>
              </a:ext>
            </a:extLst>
          </p:cNvPr>
          <p:cNvSpPr>
            <a:spLocks noGrp="1"/>
          </p:cNvSpPr>
          <p:nvPr>
            <p:ph type="title"/>
          </p:nvPr>
        </p:nvSpPr>
        <p:spPr>
          <a:xfrm>
            <a:off x="838200" y="187959"/>
            <a:ext cx="10515600" cy="986155"/>
          </a:xfrm>
        </p:spPr>
        <p:txBody>
          <a:bodyPr/>
          <a:lstStyle/>
          <a:p>
            <a:r>
              <a:rPr lang="en-US" dirty="0"/>
              <a:t>Importance of Local Review and Selection</a:t>
            </a:r>
          </a:p>
        </p:txBody>
      </p:sp>
      <p:sp>
        <p:nvSpPr>
          <p:cNvPr id="3" name="Content Placeholder 2">
            <a:extLst>
              <a:ext uri="{FF2B5EF4-FFF2-40B4-BE49-F238E27FC236}">
                <a16:creationId xmlns:a16="http://schemas.microsoft.com/office/drawing/2014/main" id="{DA0A7AA0-9E1D-D330-4A11-73572460B944}"/>
              </a:ext>
            </a:extLst>
          </p:cNvPr>
          <p:cNvSpPr>
            <a:spLocks noGrp="1"/>
          </p:cNvSpPr>
          <p:nvPr>
            <p:ph idx="1"/>
          </p:nvPr>
        </p:nvSpPr>
        <p:spPr>
          <a:xfrm>
            <a:off x="838200" y="1174115"/>
            <a:ext cx="10515600" cy="4439285"/>
          </a:xfrm>
        </p:spPr>
        <p:txBody>
          <a:bodyPr>
            <a:normAutofit fontScale="92500" lnSpcReduction="10000"/>
          </a:bodyPr>
          <a:lstStyle/>
          <a:p>
            <a:pPr>
              <a:lnSpc>
                <a:spcPct val="110000"/>
              </a:lnSpc>
            </a:pPr>
            <a:r>
              <a:rPr lang="en-US" sz="2500" dirty="0"/>
              <a:t>While all vendors on the approved list meet the KDE standards for HQIRs, districts should carefully review materials to determine which resource(s) best meets the local instructional vision, local priorities, and the needs of the teachers and students in the district.</a:t>
            </a:r>
          </a:p>
          <a:p>
            <a:pPr>
              <a:lnSpc>
                <a:spcPct val="110000"/>
              </a:lnSpc>
            </a:pPr>
            <a:r>
              <a:rPr lang="en-US" sz="2500" dirty="0"/>
              <a:t>Off-list notification is still protected and allowable per KRS 156.445: </a:t>
            </a:r>
          </a:p>
          <a:p>
            <a:pPr lvl="1">
              <a:lnSpc>
                <a:spcPct val="110000"/>
              </a:lnSpc>
            </a:pPr>
            <a:r>
              <a:rPr lang="en-US" sz="2500" i="1" dirty="0"/>
              <a:t>KAS</a:t>
            </a:r>
            <a:r>
              <a:rPr lang="en-US" sz="2500" dirty="0"/>
              <a:t> alignment using the Instructional Resource Alignment Rubric or a vendor crosswalk to the </a:t>
            </a:r>
            <a:r>
              <a:rPr lang="en-US" sz="2500" i="1" dirty="0"/>
              <a:t>KAS</a:t>
            </a:r>
          </a:p>
          <a:p>
            <a:pPr lvl="1">
              <a:lnSpc>
                <a:spcPct val="110000"/>
              </a:lnSpc>
            </a:pPr>
            <a:r>
              <a:rPr lang="en-US" sz="2500" dirty="0"/>
              <a:t>Research basis and/or external validation </a:t>
            </a:r>
          </a:p>
          <a:p>
            <a:pPr lvl="1">
              <a:lnSpc>
                <a:spcPct val="110000"/>
              </a:lnSpc>
            </a:pPr>
            <a:r>
              <a:rPr lang="en-US" sz="2500" dirty="0"/>
              <a:t>Local progress monitoring to determine impact on student learning</a:t>
            </a:r>
          </a:p>
          <a:p>
            <a:pPr>
              <a:lnSpc>
                <a:spcPct val="110000"/>
              </a:lnSpc>
            </a:pPr>
            <a:r>
              <a:rPr lang="en-US" sz="2500" dirty="0"/>
              <a:t>Notification is for off-list Tier 1 core comprehensive resources only, not supplemental resources (i.e., foundational reading skills or writing supplements). </a:t>
            </a:r>
          </a:p>
        </p:txBody>
      </p:sp>
    </p:spTree>
    <p:extLst>
      <p:ext uri="{BB962C8B-B14F-4D97-AF65-F5344CB8AC3E}">
        <p14:creationId xmlns:p14="http://schemas.microsoft.com/office/powerpoint/2010/main" val="3668211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10630-3C86-7532-B2BF-C2C863F9BB74}"/>
              </a:ext>
            </a:extLst>
          </p:cNvPr>
          <p:cNvSpPr>
            <a:spLocks noGrp="1"/>
          </p:cNvSpPr>
          <p:nvPr>
            <p:ph type="title"/>
          </p:nvPr>
        </p:nvSpPr>
        <p:spPr/>
        <p:txBody>
          <a:bodyPr/>
          <a:lstStyle/>
          <a:p>
            <a:r>
              <a:rPr lang="en-US" dirty="0"/>
              <a:t>Local Adoptions</a:t>
            </a:r>
          </a:p>
        </p:txBody>
      </p:sp>
      <p:sp>
        <p:nvSpPr>
          <p:cNvPr id="3" name="Content Placeholder 2">
            <a:extLst>
              <a:ext uri="{FF2B5EF4-FFF2-40B4-BE49-F238E27FC236}">
                <a16:creationId xmlns:a16="http://schemas.microsoft.com/office/drawing/2014/main" id="{876387B0-D179-8167-E0B9-C96933F24678}"/>
              </a:ext>
            </a:extLst>
          </p:cNvPr>
          <p:cNvSpPr>
            <a:spLocks noGrp="1"/>
          </p:cNvSpPr>
          <p:nvPr>
            <p:ph idx="1"/>
          </p:nvPr>
        </p:nvSpPr>
        <p:spPr>
          <a:xfrm>
            <a:off x="838200" y="1720170"/>
            <a:ext cx="10515600" cy="4351338"/>
          </a:xfrm>
        </p:spPr>
        <p:txBody>
          <a:bodyPr/>
          <a:lstStyle/>
          <a:p>
            <a:r>
              <a:rPr lang="en-US" dirty="0"/>
              <a:t>State-level vendor contracts and adoption cycles for materials are not currently applicable. </a:t>
            </a:r>
          </a:p>
          <a:p>
            <a:r>
              <a:rPr lang="en-US" dirty="0"/>
              <a:t>Superintendents have the authority to develop curriculum and select all instructional resources per KRS 160.345. </a:t>
            </a:r>
          </a:p>
          <a:p>
            <a:r>
              <a:rPr lang="en-US" dirty="0"/>
              <a:t>Therefore, districts should consider resource adoptions based on statutory requirements, academic standards review cycles, local needs assessments, student data and local contractual timelines. </a:t>
            </a:r>
          </a:p>
        </p:txBody>
      </p:sp>
    </p:spTree>
    <p:extLst>
      <p:ext uri="{BB962C8B-B14F-4D97-AF65-F5344CB8AC3E}">
        <p14:creationId xmlns:p14="http://schemas.microsoft.com/office/powerpoint/2010/main" val="3759438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B41ED-2797-0EE6-B649-4A4555EC1F91}"/>
              </a:ext>
            </a:extLst>
          </p:cNvPr>
          <p:cNvSpPr>
            <a:spLocks noGrp="1"/>
          </p:cNvSpPr>
          <p:nvPr>
            <p:ph type="title"/>
          </p:nvPr>
        </p:nvSpPr>
        <p:spPr/>
        <p:txBody>
          <a:bodyPr/>
          <a:lstStyle/>
          <a:p>
            <a:r>
              <a:rPr lang="en-US" dirty="0"/>
              <a:t>2025 Approved HQIR Lists</a:t>
            </a:r>
          </a:p>
        </p:txBody>
      </p:sp>
      <p:sp>
        <p:nvSpPr>
          <p:cNvPr id="3" name="Content Placeholder 2">
            <a:extLst>
              <a:ext uri="{FF2B5EF4-FFF2-40B4-BE49-F238E27FC236}">
                <a16:creationId xmlns:a16="http://schemas.microsoft.com/office/drawing/2014/main" id="{C4E09BE8-6CE5-0D4F-D95A-B4A45956861A}"/>
              </a:ext>
            </a:extLst>
          </p:cNvPr>
          <p:cNvSpPr>
            <a:spLocks noGrp="1"/>
          </p:cNvSpPr>
          <p:nvPr>
            <p:ph idx="1"/>
          </p:nvPr>
        </p:nvSpPr>
        <p:spPr>
          <a:xfrm>
            <a:off x="838200" y="1825625"/>
            <a:ext cx="10515600" cy="3965575"/>
          </a:xfrm>
        </p:spPr>
        <p:txBody>
          <a:bodyPr/>
          <a:lstStyle/>
          <a:p>
            <a:r>
              <a:rPr lang="en-US" dirty="0">
                <a:hlinkClick r:id="rId2"/>
              </a:rPr>
              <a:t>Reading and Writing</a:t>
            </a:r>
            <a:endParaRPr lang="en-US" dirty="0"/>
          </a:p>
          <a:p>
            <a:r>
              <a:rPr lang="en-US" dirty="0">
                <a:hlinkClick r:id="rId3"/>
              </a:rPr>
              <a:t>Mathematics</a:t>
            </a:r>
            <a:endParaRPr lang="en-US" dirty="0"/>
          </a:p>
          <a:p>
            <a:endParaRPr lang="en-US" dirty="0"/>
          </a:p>
          <a:p>
            <a:pPr marL="0" indent="0">
              <a:buNone/>
            </a:pPr>
            <a:endParaRPr lang="en-US" dirty="0"/>
          </a:p>
          <a:p>
            <a:pPr marL="0" indent="0">
              <a:buNone/>
            </a:pPr>
            <a:endParaRPr lang="en-US" dirty="0"/>
          </a:p>
          <a:p>
            <a:pPr marL="0" indent="0">
              <a:buNone/>
            </a:pPr>
            <a:r>
              <a:rPr lang="en-US" dirty="0"/>
              <a:t>For questions/concerns, please reach out to me at </a:t>
            </a:r>
            <a:r>
              <a:rPr lang="en-US" dirty="0">
                <a:hlinkClick r:id="rId4"/>
              </a:rPr>
              <a:t>Micki.ray@education.ky.gov</a:t>
            </a:r>
            <a:r>
              <a:rPr lang="en-US" dirty="0"/>
              <a:t>. </a:t>
            </a:r>
          </a:p>
          <a:p>
            <a:pPr marL="0" indent="0">
              <a:buNone/>
            </a:pPr>
            <a:endParaRPr lang="en-US" dirty="0"/>
          </a:p>
        </p:txBody>
      </p:sp>
    </p:spTree>
    <p:extLst>
      <p:ext uri="{BB962C8B-B14F-4D97-AF65-F5344CB8AC3E}">
        <p14:creationId xmlns:p14="http://schemas.microsoft.com/office/powerpoint/2010/main" val="1390941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31f38b6a0bc_1_349"/>
          <p:cNvSpPr txBox="1">
            <a:spLocks noGrp="1"/>
          </p:cNvSpPr>
          <p:nvPr>
            <p:ph type="ctrTitle"/>
          </p:nvPr>
        </p:nvSpPr>
        <p:spPr>
          <a:xfrm>
            <a:off x="2064091" y="1548807"/>
            <a:ext cx="9619800" cy="236443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102649"/>
              </a:buClr>
              <a:buSzPts val="4800"/>
              <a:buFont typeface="Libre Franklin Medium"/>
              <a:buNone/>
            </a:pPr>
            <a:br>
              <a:rPr lang="en-US" sz="4800" dirty="0">
                <a:latin typeface="Libre Franklin Medium"/>
                <a:ea typeface="Libre Franklin Medium"/>
                <a:cs typeface="Libre Franklin Medium"/>
                <a:sym typeface="Libre Franklin Medium"/>
              </a:rPr>
            </a:br>
            <a:r>
              <a:rPr lang="en-US" sz="4500" dirty="0">
                <a:ea typeface="Libre Franklin Medium"/>
                <a:cs typeface="Libre Franklin Medium"/>
                <a:sym typeface="Libre Franklin Medium"/>
              </a:rPr>
              <a:t>Kentucky Numeracy Counts Act  Professional Learning Academ</a:t>
            </a:r>
            <a:r>
              <a:rPr lang="en-US" sz="4500" dirty="0"/>
              <a:t>ies Update</a:t>
            </a:r>
            <a:br>
              <a:rPr lang="en-US" sz="4500" dirty="0">
                <a:latin typeface="Libre Franklin Medium"/>
                <a:ea typeface="Libre Franklin Medium"/>
                <a:cs typeface="Libre Franklin Medium"/>
                <a:sym typeface="Libre Franklin Medium"/>
              </a:rPr>
            </a:br>
            <a:endParaRPr sz="4500" dirty="0"/>
          </a:p>
        </p:txBody>
      </p:sp>
      <p:sp>
        <p:nvSpPr>
          <p:cNvPr id="141" name="Google Shape;141;g31f38b6a0bc_1_349"/>
          <p:cNvSpPr txBox="1"/>
          <p:nvPr/>
        </p:nvSpPr>
        <p:spPr>
          <a:xfrm>
            <a:off x="4968516" y="3223338"/>
            <a:ext cx="6715500" cy="17850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200"/>
              <a:buFont typeface="Arial"/>
              <a:buNone/>
            </a:pPr>
            <a:endParaRPr sz="2200" b="0" i="0" u="none" strike="noStrike" cap="none" dirty="0">
              <a:solidFill>
                <a:srgbClr val="007780"/>
              </a:solidFill>
              <a:latin typeface="Libre Franklin"/>
              <a:ea typeface="Libre Franklin"/>
              <a:cs typeface="Libre Franklin"/>
              <a:sym typeface="Libre Franklin"/>
            </a:endParaRPr>
          </a:p>
          <a:p>
            <a:pPr marL="0" marR="0" lvl="0" indent="0" algn="r" rtl="0">
              <a:lnSpc>
                <a:spcPct val="100000"/>
              </a:lnSpc>
              <a:spcBef>
                <a:spcPts val="0"/>
              </a:spcBef>
              <a:spcAft>
                <a:spcPts val="0"/>
              </a:spcAft>
              <a:buClr>
                <a:srgbClr val="000000"/>
              </a:buClr>
              <a:buSzPts val="2200"/>
              <a:buFont typeface="Arial"/>
              <a:buNone/>
            </a:pPr>
            <a:r>
              <a:rPr lang="en-US" sz="2200" b="0" i="0" u="none" strike="noStrike" cap="none" dirty="0">
                <a:solidFill>
                  <a:srgbClr val="007780"/>
                </a:solidFill>
                <a:ea typeface="Libre Franklin"/>
                <a:cs typeface="Libre Franklin"/>
                <a:sym typeface="Libre Franklin"/>
                <a:hlinkClick r:id="rId3"/>
              </a:rPr>
              <a:t>Dr. Jennifer Fraley</a:t>
            </a:r>
            <a:endParaRPr sz="1400" b="0" i="0" u="none" strike="noStrike" cap="none" dirty="0">
              <a:solidFill>
                <a:srgbClr val="000000"/>
              </a:solidFill>
              <a:ea typeface="Arial"/>
              <a:cs typeface="Arial"/>
              <a:sym typeface="Arial"/>
            </a:endParaRPr>
          </a:p>
          <a:p>
            <a:pPr marL="0" marR="0" lvl="0" indent="0" algn="r" rtl="0">
              <a:lnSpc>
                <a:spcPct val="100000"/>
              </a:lnSpc>
              <a:spcBef>
                <a:spcPts val="0"/>
              </a:spcBef>
              <a:spcAft>
                <a:spcPts val="0"/>
              </a:spcAft>
              <a:buClr>
                <a:srgbClr val="000000"/>
              </a:buClr>
              <a:buSzPts val="2200"/>
              <a:buFont typeface="Arial"/>
              <a:buNone/>
            </a:pPr>
            <a:r>
              <a:rPr lang="en-US" sz="2200" b="0" i="0" u="none" strike="noStrike" cap="none" dirty="0">
                <a:solidFill>
                  <a:srgbClr val="007780"/>
                </a:solidFill>
                <a:ea typeface="Libre Franklin"/>
                <a:cs typeface="Libre Franklin"/>
                <a:sym typeface="Libre Franklin"/>
              </a:rPr>
              <a:t> Director of Mathematics Education</a:t>
            </a:r>
            <a:endParaRPr sz="2000" b="0" i="0" u="none" strike="noStrike" cap="none" dirty="0">
              <a:solidFill>
                <a:srgbClr val="007780"/>
              </a:solidFill>
              <a:highlight>
                <a:srgbClr val="FFFF00"/>
              </a:highlight>
              <a:ea typeface="Libre Franklin"/>
              <a:cs typeface="Libre Franklin"/>
              <a:sym typeface="Libre Franklin"/>
            </a:endParaRPr>
          </a:p>
          <a:p>
            <a:pPr marL="0" marR="0" lvl="0" indent="0" algn="r" rtl="0">
              <a:lnSpc>
                <a:spcPct val="100000"/>
              </a:lnSpc>
              <a:spcBef>
                <a:spcPts val="0"/>
              </a:spcBef>
              <a:spcAft>
                <a:spcPts val="0"/>
              </a:spcAft>
              <a:buClr>
                <a:srgbClr val="007780"/>
              </a:buClr>
              <a:buSzPts val="1800"/>
              <a:buFont typeface="Arial"/>
              <a:buNone/>
            </a:pPr>
            <a:r>
              <a:rPr lang="en-US" sz="2200" b="0" i="0" u="none" strike="noStrike" cap="none" dirty="0">
                <a:solidFill>
                  <a:srgbClr val="007780"/>
                </a:solidFill>
                <a:ea typeface="Libre Franklin"/>
                <a:cs typeface="Libre Franklin"/>
                <a:sym typeface="Libre Franklin"/>
              </a:rPr>
              <a:t>Office of Teaching and Learning</a:t>
            </a:r>
          </a:p>
          <a:p>
            <a:pPr marL="0" marR="0" lvl="0" indent="0" algn="r" rtl="0">
              <a:lnSpc>
                <a:spcPct val="100000"/>
              </a:lnSpc>
              <a:spcBef>
                <a:spcPts val="0"/>
              </a:spcBef>
              <a:spcAft>
                <a:spcPts val="0"/>
              </a:spcAft>
              <a:buClr>
                <a:srgbClr val="007780"/>
              </a:buClr>
              <a:buSzPts val="1800"/>
              <a:buFont typeface="Arial"/>
              <a:buNone/>
            </a:pPr>
            <a:endParaRPr sz="2200" b="0" i="0" u="none" strike="noStrike" cap="none" dirty="0">
              <a:solidFill>
                <a:srgbClr val="007780"/>
              </a:solidFill>
              <a:latin typeface="Libre Franklin"/>
              <a:ea typeface="Libre Franklin"/>
              <a:cs typeface="Libre Franklin"/>
              <a:sym typeface="Libre Franklin"/>
            </a:endParaRPr>
          </a:p>
        </p:txBody>
      </p:sp>
      <p:pic>
        <p:nvPicPr>
          <p:cNvPr id="142" name="Google Shape;142;g31f38b6a0bc_1_34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0032024" y="5670673"/>
            <a:ext cx="1905000" cy="885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BDC2C-93DA-4F1C-9DB2-8B1B457E75BF}"/>
              </a:ext>
            </a:extLst>
          </p:cNvPr>
          <p:cNvSpPr>
            <a:spLocks noGrp="1"/>
          </p:cNvSpPr>
          <p:nvPr>
            <p:ph type="title"/>
          </p:nvPr>
        </p:nvSpPr>
        <p:spPr>
          <a:xfrm>
            <a:off x="838200" y="134977"/>
            <a:ext cx="10515600" cy="850543"/>
          </a:xfrm>
        </p:spPr>
        <p:txBody>
          <a:bodyPr>
            <a:normAutofit/>
          </a:bodyPr>
          <a:lstStyle/>
          <a:p>
            <a:pPr algn="ctr"/>
            <a:r>
              <a:rPr lang="en-US" sz="3500" dirty="0"/>
              <a:t>Agenda</a:t>
            </a:r>
          </a:p>
        </p:txBody>
      </p:sp>
      <p:sp>
        <p:nvSpPr>
          <p:cNvPr id="3" name="Content Placeholder 2">
            <a:extLst>
              <a:ext uri="{FF2B5EF4-FFF2-40B4-BE49-F238E27FC236}">
                <a16:creationId xmlns:a16="http://schemas.microsoft.com/office/drawing/2014/main" id="{B4C6C125-F76A-423E-AC51-77A01B44696F}"/>
              </a:ext>
            </a:extLst>
          </p:cNvPr>
          <p:cNvSpPr>
            <a:spLocks noGrp="1"/>
          </p:cNvSpPr>
          <p:nvPr>
            <p:ph idx="1"/>
          </p:nvPr>
        </p:nvSpPr>
        <p:spPr>
          <a:xfrm>
            <a:off x="482721" y="985520"/>
            <a:ext cx="11366901" cy="4388149"/>
          </a:xfrm>
        </p:spPr>
        <p:txBody>
          <a:bodyPr vert="horz" lIns="91440" tIns="45720" rIns="91440" bIns="45720" rtlCol="0" anchor="t">
            <a:noAutofit/>
          </a:bodyPr>
          <a:lstStyle/>
          <a:p>
            <a:pPr marL="0" indent="0" algn="ctr">
              <a:lnSpc>
                <a:spcPct val="120000"/>
              </a:lnSpc>
              <a:spcBef>
                <a:spcPts val="0"/>
              </a:spcBef>
              <a:buNone/>
            </a:pPr>
            <a:r>
              <a:rPr lang="en-US" sz="1600" b="1" dirty="0"/>
              <a:t>Welcome and Update</a:t>
            </a:r>
          </a:p>
          <a:p>
            <a:pPr marL="0" indent="0" algn="ctr">
              <a:lnSpc>
                <a:spcPct val="120000"/>
              </a:lnSpc>
              <a:spcBef>
                <a:spcPts val="0"/>
              </a:spcBef>
              <a:buNone/>
            </a:pPr>
            <a:r>
              <a:rPr lang="en-US" sz="1600" i="1" dirty="0"/>
              <a:t>Dr. Robbie Fletcher, Commissioner of Education</a:t>
            </a:r>
            <a:endParaRPr lang="en-US" sz="1600" b="1" dirty="0">
              <a:effectLst/>
              <a:ea typeface="Times New Roman" panose="02020603050405020304" pitchFamily="18" charset="0"/>
            </a:endParaRPr>
          </a:p>
          <a:p>
            <a:pPr marL="0" indent="0" algn="ctr">
              <a:lnSpc>
                <a:spcPct val="120000"/>
              </a:lnSpc>
              <a:spcBef>
                <a:spcPts val="0"/>
              </a:spcBef>
              <a:buNone/>
            </a:pPr>
            <a:endParaRPr lang="en-US" sz="400" b="1" dirty="0">
              <a:effectLst/>
              <a:ea typeface="Times New Roman" panose="02020603050405020304" pitchFamily="18" charset="0"/>
            </a:endParaRPr>
          </a:p>
          <a:p>
            <a:pPr marL="0" marR="0" lvl="0" indent="0" algn="ctr">
              <a:lnSpc>
                <a:spcPct val="120000"/>
              </a:lnSpc>
              <a:spcBef>
                <a:spcPts val="0"/>
              </a:spcBef>
              <a:spcAft>
                <a:spcPts val="0"/>
              </a:spcAft>
              <a:buNone/>
            </a:pPr>
            <a:r>
              <a:rPr lang="en-US" sz="1600" b="1" dirty="0">
                <a:effectLst/>
                <a:ea typeface="Times New Roman" panose="02020603050405020304" pitchFamily="18" charset="0"/>
              </a:rPr>
              <a:t>Kentucky Department of Education Updates</a:t>
            </a:r>
            <a:endParaRPr lang="en-US" sz="1600" b="1" dirty="0">
              <a:ea typeface="Times New Roman" panose="02020603050405020304" pitchFamily="18" charset="0"/>
            </a:endParaRPr>
          </a:p>
          <a:p>
            <a:pPr marL="0" marR="0" lvl="0" indent="0" algn="ctr">
              <a:lnSpc>
                <a:spcPct val="120000"/>
              </a:lnSpc>
              <a:spcBef>
                <a:spcPts val="0"/>
              </a:spcBef>
              <a:spcAft>
                <a:spcPts val="0"/>
              </a:spcAft>
              <a:buNone/>
            </a:pPr>
            <a:r>
              <a:rPr lang="en-US" sz="1600" i="1" dirty="0">
                <a:effectLst/>
                <a:ea typeface="Times New Roman" panose="02020603050405020304" pitchFamily="18" charset="0"/>
              </a:rPr>
              <a:t>Jennifer Ginn, </a:t>
            </a:r>
            <a:r>
              <a:rPr lang="en-US" sz="1600" i="1" dirty="0">
                <a:ea typeface="Times New Roman" panose="02020603050405020304" pitchFamily="18" charset="0"/>
              </a:rPr>
              <a:t>KDE Director of</a:t>
            </a:r>
            <a:r>
              <a:rPr lang="en-US" sz="1600" i="1" dirty="0">
                <a:effectLst/>
                <a:ea typeface="Times New Roman" panose="02020603050405020304" pitchFamily="18" charset="0"/>
              </a:rPr>
              <a:t> Communications</a:t>
            </a:r>
            <a:endParaRPr lang="en-US" sz="1600" b="1" dirty="0">
              <a:ea typeface="Times New Roman" panose="02020603050405020304" pitchFamily="18" charset="0"/>
            </a:endParaRPr>
          </a:p>
          <a:p>
            <a:pPr marL="0" marR="0" lvl="0" indent="0" algn="ctr">
              <a:lnSpc>
                <a:spcPct val="120000"/>
              </a:lnSpc>
              <a:spcBef>
                <a:spcPts val="0"/>
              </a:spcBef>
              <a:spcAft>
                <a:spcPts val="0"/>
              </a:spcAft>
              <a:buNone/>
            </a:pPr>
            <a:endParaRPr lang="en-US" sz="400" b="1" dirty="0">
              <a:ea typeface="Times New Roman" panose="02020603050405020304" pitchFamily="18" charset="0"/>
            </a:endParaRPr>
          </a:p>
          <a:p>
            <a:pPr marL="0" marR="0" lvl="0" indent="0" algn="ctr">
              <a:lnSpc>
                <a:spcPct val="120000"/>
              </a:lnSpc>
              <a:spcBef>
                <a:spcPts val="0"/>
              </a:spcBef>
              <a:spcAft>
                <a:spcPts val="0"/>
              </a:spcAft>
              <a:buNone/>
            </a:pPr>
            <a:r>
              <a:rPr lang="en-US" sz="1600" b="1" dirty="0">
                <a:ea typeface="Times New Roman" panose="02020603050405020304" pitchFamily="18" charset="0"/>
              </a:rPr>
              <a:t>2025 Approved HQIRs for Reading and Writing, Mathematics</a:t>
            </a:r>
          </a:p>
          <a:p>
            <a:pPr marL="0" marR="0" lvl="0" indent="0" algn="ctr">
              <a:lnSpc>
                <a:spcPct val="120000"/>
              </a:lnSpc>
              <a:spcBef>
                <a:spcPts val="0"/>
              </a:spcBef>
              <a:spcAft>
                <a:spcPts val="0"/>
              </a:spcAft>
              <a:buNone/>
            </a:pPr>
            <a:r>
              <a:rPr lang="en-US" sz="1600" i="1" dirty="0">
                <a:ea typeface="Times New Roman" panose="02020603050405020304" pitchFamily="18" charset="0"/>
              </a:rPr>
              <a:t>Micki Ray Marinelli, KDE Chief Academic Officer</a:t>
            </a:r>
            <a:endParaRPr lang="en-US" sz="1600" i="1" dirty="0">
              <a:effectLst/>
              <a:ea typeface="Times New Roman" panose="02020603050405020304" pitchFamily="18" charset="0"/>
            </a:endParaRPr>
          </a:p>
          <a:p>
            <a:pPr marL="0" marR="0" lvl="0" indent="0" algn="ctr">
              <a:lnSpc>
                <a:spcPct val="120000"/>
              </a:lnSpc>
              <a:spcBef>
                <a:spcPts val="0"/>
              </a:spcBef>
              <a:spcAft>
                <a:spcPts val="0"/>
              </a:spcAft>
              <a:buNone/>
            </a:pPr>
            <a:endParaRPr lang="en-US" sz="400" b="1" dirty="0">
              <a:ea typeface="Times New Roman" panose="02020603050405020304" pitchFamily="18" charset="0"/>
            </a:endParaRPr>
          </a:p>
          <a:p>
            <a:pPr marL="0" marR="0" lvl="0" indent="0" algn="ctr">
              <a:lnSpc>
                <a:spcPct val="120000"/>
              </a:lnSpc>
              <a:spcBef>
                <a:spcPts val="0"/>
              </a:spcBef>
              <a:spcAft>
                <a:spcPts val="0"/>
              </a:spcAft>
              <a:buNone/>
            </a:pPr>
            <a:r>
              <a:rPr lang="en-US" sz="1600" b="1" dirty="0">
                <a:ea typeface="Times New Roman" panose="02020603050405020304" pitchFamily="18" charset="0"/>
              </a:rPr>
              <a:t>Kentucky Numeracy Counts Act Professional Learning Academies Update</a:t>
            </a:r>
            <a:endParaRPr lang="en-US" sz="1600" b="1" dirty="0">
              <a:effectLst/>
              <a:ea typeface="Times New Roman" panose="02020603050405020304" pitchFamily="18" charset="0"/>
            </a:endParaRPr>
          </a:p>
          <a:p>
            <a:pPr marL="0" marR="0" lvl="0" indent="0" algn="ctr">
              <a:lnSpc>
                <a:spcPct val="120000"/>
              </a:lnSpc>
              <a:spcBef>
                <a:spcPts val="0"/>
              </a:spcBef>
              <a:spcAft>
                <a:spcPts val="0"/>
              </a:spcAft>
              <a:buNone/>
            </a:pPr>
            <a:r>
              <a:rPr lang="en-US" sz="1600" i="1" dirty="0">
                <a:effectLst/>
                <a:ea typeface="Times New Roman" panose="02020603050405020304" pitchFamily="18" charset="0"/>
              </a:rPr>
              <a:t>Jennifer Fraley, KDE Director of Mathematics Education</a:t>
            </a:r>
            <a:endParaRPr lang="en-US" sz="1600" i="1" dirty="0">
              <a:ea typeface="Times New Roman" panose="02020603050405020304" pitchFamily="18" charset="0"/>
            </a:endParaRPr>
          </a:p>
          <a:p>
            <a:pPr marL="0" marR="0" lvl="0" indent="0" algn="ctr">
              <a:lnSpc>
                <a:spcPct val="120000"/>
              </a:lnSpc>
              <a:spcBef>
                <a:spcPts val="0"/>
              </a:spcBef>
              <a:spcAft>
                <a:spcPts val="0"/>
              </a:spcAft>
              <a:buNone/>
            </a:pPr>
            <a:endParaRPr lang="en-US" sz="400" b="1" dirty="0">
              <a:ea typeface="Times New Roman" panose="02020603050405020304" pitchFamily="18" charset="0"/>
            </a:endParaRPr>
          </a:p>
          <a:p>
            <a:pPr marL="0" marR="0" lvl="0" indent="0" algn="ctr">
              <a:lnSpc>
                <a:spcPct val="120000"/>
              </a:lnSpc>
              <a:spcBef>
                <a:spcPts val="0"/>
              </a:spcBef>
              <a:spcAft>
                <a:spcPts val="0"/>
              </a:spcAft>
              <a:buNone/>
            </a:pPr>
            <a:r>
              <a:rPr lang="en-US" sz="1600" b="1" dirty="0">
                <a:ea typeface="Times New Roman" panose="02020603050405020304" pitchFamily="18" charset="0"/>
              </a:rPr>
              <a:t>Legislative Update</a:t>
            </a:r>
            <a:endParaRPr lang="en-US" sz="1600" b="1" dirty="0">
              <a:effectLst/>
              <a:ea typeface="Times New Roman" panose="02020603050405020304" pitchFamily="18" charset="0"/>
            </a:endParaRPr>
          </a:p>
          <a:p>
            <a:pPr marL="0" marR="0" lvl="0" indent="0" algn="ctr">
              <a:lnSpc>
                <a:spcPct val="120000"/>
              </a:lnSpc>
              <a:spcBef>
                <a:spcPts val="0"/>
              </a:spcBef>
              <a:spcAft>
                <a:spcPts val="0"/>
              </a:spcAft>
              <a:buNone/>
            </a:pPr>
            <a:r>
              <a:rPr lang="en-US" sz="1600" i="1" dirty="0">
                <a:ea typeface="Times New Roman" panose="02020603050405020304" pitchFamily="18" charset="0"/>
              </a:rPr>
              <a:t>Brian Perry, Ph.D., KDE Director of Government Relations</a:t>
            </a:r>
            <a:endParaRPr lang="en-US" sz="1600" i="1" dirty="0">
              <a:effectLst/>
              <a:ea typeface="Times New Roman" panose="02020603050405020304" pitchFamily="18" charset="0"/>
            </a:endParaRPr>
          </a:p>
          <a:p>
            <a:pPr marL="0" marR="0" lvl="0" indent="0" algn="ctr">
              <a:lnSpc>
                <a:spcPct val="120000"/>
              </a:lnSpc>
              <a:spcBef>
                <a:spcPts val="0"/>
              </a:spcBef>
              <a:spcAft>
                <a:spcPts val="0"/>
              </a:spcAft>
              <a:buNone/>
            </a:pPr>
            <a:endParaRPr lang="en-US" sz="400" i="1" dirty="0"/>
          </a:p>
          <a:p>
            <a:pPr marL="0" indent="0" algn="ctr">
              <a:lnSpc>
                <a:spcPct val="120000"/>
              </a:lnSpc>
              <a:spcBef>
                <a:spcPts val="0"/>
              </a:spcBef>
              <a:buNone/>
            </a:pPr>
            <a:r>
              <a:rPr lang="en-US" sz="1600" b="1" dirty="0"/>
              <a:t>Questions and Answers</a:t>
            </a:r>
          </a:p>
          <a:p>
            <a:pPr marL="0" indent="0" algn="ctr">
              <a:lnSpc>
                <a:spcPct val="120000"/>
              </a:lnSpc>
              <a:spcBef>
                <a:spcPts val="0"/>
              </a:spcBef>
              <a:buNone/>
            </a:pPr>
            <a:endParaRPr lang="en-US" sz="400" b="1" dirty="0"/>
          </a:p>
          <a:p>
            <a:pPr marL="0" indent="0" algn="ctr">
              <a:lnSpc>
                <a:spcPct val="120000"/>
              </a:lnSpc>
              <a:spcBef>
                <a:spcPts val="0"/>
              </a:spcBef>
              <a:buNone/>
            </a:pPr>
            <a:r>
              <a:rPr lang="en-US" sz="1600" b="1" dirty="0"/>
              <a:t>Important Dates</a:t>
            </a:r>
          </a:p>
          <a:p>
            <a:pPr marL="0" indent="0" algn="ctr">
              <a:lnSpc>
                <a:spcPct val="120000"/>
              </a:lnSpc>
              <a:spcBef>
                <a:spcPts val="0"/>
              </a:spcBef>
              <a:buNone/>
            </a:pPr>
            <a:endParaRPr lang="en-US" sz="1200" i="1" dirty="0"/>
          </a:p>
          <a:p>
            <a:pPr marL="0" indent="0" algn="ctr">
              <a:lnSpc>
                <a:spcPct val="120000"/>
              </a:lnSpc>
              <a:spcBef>
                <a:spcPts val="0"/>
              </a:spcBef>
              <a:buNone/>
            </a:pPr>
            <a:endParaRPr lang="en-US" sz="1400" i="1" dirty="0"/>
          </a:p>
          <a:p>
            <a:pPr marL="0" indent="0" algn="ctr">
              <a:lnSpc>
                <a:spcPct val="120000"/>
              </a:lnSpc>
              <a:spcBef>
                <a:spcPts val="0"/>
              </a:spcBef>
              <a:buNone/>
            </a:pPr>
            <a:endParaRPr lang="en-US" sz="1400" b="1" dirty="0">
              <a:effectLst/>
              <a:ea typeface="Times New Roman" panose="02020603050405020304" pitchFamily="18" charset="0"/>
            </a:endParaRPr>
          </a:p>
          <a:p>
            <a:pPr marL="0" marR="0" lvl="0" indent="0" algn="ctr">
              <a:lnSpc>
                <a:spcPct val="120000"/>
              </a:lnSpc>
              <a:spcBef>
                <a:spcPts val="0"/>
              </a:spcBef>
              <a:spcAft>
                <a:spcPts val="0"/>
              </a:spcAft>
              <a:buNone/>
            </a:pPr>
            <a:endParaRPr lang="en-US" sz="300" b="1" dirty="0">
              <a:effectLst/>
              <a:ea typeface="Times New Roman" panose="02020603050405020304" pitchFamily="18" charset="0"/>
            </a:endParaRPr>
          </a:p>
        </p:txBody>
      </p:sp>
    </p:spTree>
    <p:extLst>
      <p:ext uri="{BB962C8B-B14F-4D97-AF65-F5344CB8AC3E}">
        <p14:creationId xmlns:p14="http://schemas.microsoft.com/office/powerpoint/2010/main" val="1291585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331e4a2e076_0_99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What is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Numeracy</a:t>
            </a:r>
            <a:r>
              <a:rPr lang="en-US" dirty="0"/>
              <a:t>?</a:t>
            </a:r>
            <a:endParaRPr dirty="0"/>
          </a:p>
        </p:txBody>
      </p:sp>
      <p:sp>
        <p:nvSpPr>
          <p:cNvPr id="156" name="Google Shape;156;g331e4a2e076_0_99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sz="4000" dirty="0"/>
              <a:t>“Numeracy” means the development of the basic concepts which include counting, place value, addition and subtraction strategies, multiplication and division strategies, and the concepts of time, money and length. </a:t>
            </a:r>
            <a:r>
              <a:rPr lang="en-US" sz="2500" dirty="0"/>
              <a:t>(KRS 158.8401(14))</a:t>
            </a:r>
            <a:endParaRPr sz="2500" dirty="0"/>
          </a:p>
        </p:txBody>
      </p:sp>
      <p:pic>
        <p:nvPicPr>
          <p:cNvPr id="155" name="Google Shape;155;g331e4a2e076_0_99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006224" y="5103473"/>
            <a:ext cx="1905000" cy="8858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g339ccf5aa1c_0_35"/>
          <p:cNvSpPr txBox="1">
            <a:spLocks noGrp="1"/>
          </p:cNvSpPr>
          <p:nvPr>
            <p:ph type="title"/>
          </p:nvPr>
        </p:nvSpPr>
        <p:spPr>
          <a:xfrm>
            <a:off x="838200" y="365125"/>
            <a:ext cx="10515600" cy="7901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Numeracy ‘Myths’</a:t>
            </a:r>
            <a:endParaRPr dirty="0"/>
          </a:p>
        </p:txBody>
      </p:sp>
      <p:sp>
        <p:nvSpPr>
          <p:cNvPr id="161" name="Google Shape;161;g339ccf5aa1c_0_35"/>
          <p:cNvSpPr txBox="1">
            <a:spLocks noGrp="1"/>
          </p:cNvSpPr>
          <p:nvPr>
            <p:ph type="body" idx="1"/>
          </p:nvPr>
        </p:nvSpPr>
        <p:spPr>
          <a:xfrm>
            <a:off x="838200" y="1224525"/>
            <a:ext cx="10515600" cy="4351200"/>
          </a:xfrm>
          <a:prstGeom prst="rect">
            <a:avLst/>
          </a:prstGeom>
          <a:noFill/>
          <a:ln>
            <a:noFill/>
          </a:ln>
        </p:spPr>
        <p:txBody>
          <a:bodyPr spcFirstLastPara="1" wrap="square" lIns="91425" tIns="45700" rIns="91425" bIns="45700" anchor="t" anchorCtr="0">
            <a:normAutofit/>
          </a:bodyPr>
          <a:lstStyle/>
          <a:p>
            <a:pPr marL="457200" lvl="0" indent="-342900" algn="l" rtl="0">
              <a:lnSpc>
                <a:spcPct val="115000"/>
              </a:lnSpc>
              <a:spcBef>
                <a:spcPts val="1200"/>
              </a:spcBef>
              <a:spcAft>
                <a:spcPts val="0"/>
              </a:spcAft>
              <a:buClr>
                <a:schemeClr val="dk1"/>
              </a:buClr>
              <a:buSzPts val="1800"/>
              <a:buFont typeface="Franklin Gothic"/>
              <a:buChar char="❏"/>
            </a:pPr>
            <a:r>
              <a:rPr lang="en-US" dirty="0">
                <a:solidFill>
                  <a:schemeClr val="dk1"/>
                </a:solidFill>
                <a:latin typeface="Franklin Gothic"/>
                <a:ea typeface="Franklin Gothic"/>
                <a:cs typeface="Franklin Gothic"/>
                <a:sym typeface="Franklin Gothic"/>
              </a:rPr>
              <a:t>The “gene myth” that you either have a math gene or you don't</a:t>
            </a:r>
            <a:endParaRPr dirty="0">
              <a:solidFill>
                <a:schemeClr val="dk1"/>
              </a:solidFill>
              <a:latin typeface="Franklin Gothic"/>
              <a:ea typeface="Franklin Gothic"/>
              <a:cs typeface="Franklin Gothic"/>
              <a:sym typeface="Franklin Gothic"/>
            </a:endParaRPr>
          </a:p>
          <a:p>
            <a:pPr marL="457200" lvl="0" indent="-342900" algn="l" rtl="0">
              <a:lnSpc>
                <a:spcPct val="115000"/>
              </a:lnSpc>
              <a:spcBef>
                <a:spcPts val="0"/>
              </a:spcBef>
              <a:spcAft>
                <a:spcPts val="0"/>
              </a:spcAft>
              <a:buClr>
                <a:schemeClr val="dk1"/>
              </a:buClr>
              <a:buSzPts val="1800"/>
              <a:buFont typeface="Franklin Gothic"/>
              <a:buChar char="❏"/>
            </a:pPr>
            <a:r>
              <a:rPr lang="en-US" dirty="0">
                <a:solidFill>
                  <a:schemeClr val="dk1"/>
                </a:solidFill>
                <a:latin typeface="Franklin Gothic"/>
                <a:ea typeface="Franklin Gothic"/>
                <a:cs typeface="Franklin Gothic"/>
                <a:sym typeface="Franklin Gothic"/>
              </a:rPr>
              <a:t>The “gender myth” that one gender is better at math than another</a:t>
            </a:r>
            <a:endParaRPr dirty="0">
              <a:solidFill>
                <a:schemeClr val="dk1"/>
              </a:solidFill>
              <a:latin typeface="Franklin Gothic"/>
              <a:ea typeface="Franklin Gothic"/>
              <a:cs typeface="Franklin Gothic"/>
              <a:sym typeface="Franklin Gothic"/>
            </a:endParaRPr>
          </a:p>
          <a:p>
            <a:pPr marL="457200" lvl="0" indent="-342900" algn="l" rtl="0">
              <a:lnSpc>
                <a:spcPct val="115000"/>
              </a:lnSpc>
              <a:spcBef>
                <a:spcPts val="0"/>
              </a:spcBef>
              <a:spcAft>
                <a:spcPts val="0"/>
              </a:spcAft>
              <a:buClr>
                <a:schemeClr val="dk1"/>
              </a:buClr>
              <a:buSzPts val="1800"/>
              <a:buFont typeface="Franklin Gothic"/>
              <a:buChar char="❏"/>
            </a:pPr>
            <a:r>
              <a:rPr lang="en-US" dirty="0">
                <a:solidFill>
                  <a:schemeClr val="dk1"/>
                </a:solidFill>
                <a:latin typeface="Franklin Gothic"/>
                <a:ea typeface="Franklin Gothic"/>
                <a:cs typeface="Franklin Gothic"/>
                <a:sym typeface="Franklin Gothic"/>
              </a:rPr>
              <a:t>The “speed myth” that math ability is based on how quickly you solve problems</a:t>
            </a:r>
            <a:endParaRPr dirty="0">
              <a:solidFill>
                <a:schemeClr val="dk1"/>
              </a:solidFill>
              <a:latin typeface="Franklin Gothic"/>
              <a:ea typeface="Franklin Gothic"/>
              <a:cs typeface="Franklin Gothic"/>
              <a:sym typeface="Franklin Gothic"/>
            </a:endParaRPr>
          </a:p>
          <a:p>
            <a:pPr marL="457200" lvl="0" indent="-342900" algn="l" rtl="0">
              <a:lnSpc>
                <a:spcPct val="115000"/>
              </a:lnSpc>
              <a:spcBef>
                <a:spcPts val="0"/>
              </a:spcBef>
              <a:spcAft>
                <a:spcPts val="0"/>
              </a:spcAft>
              <a:buClr>
                <a:schemeClr val="dk1"/>
              </a:buClr>
              <a:buSzPts val="1800"/>
              <a:buFont typeface="Franklin Gothic"/>
              <a:buChar char="❏"/>
            </a:pPr>
            <a:r>
              <a:rPr lang="en-US" dirty="0">
                <a:solidFill>
                  <a:schemeClr val="dk1"/>
                </a:solidFill>
                <a:latin typeface="Franklin Gothic"/>
                <a:ea typeface="Franklin Gothic"/>
                <a:cs typeface="Franklin Gothic"/>
                <a:sym typeface="Franklin Gothic"/>
              </a:rPr>
              <a:t>The “memory myth” that math is just about memorizing facts</a:t>
            </a:r>
            <a:endParaRPr dirty="0">
              <a:solidFill>
                <a:schemeClr val="dk1"/>
              </a:solidFill>
              <a:latin typeface="Franklin Gothic"/>
              <a:ea typeface="Franklin Gothic"/>
              <a:cs typeface="Franklin Gothic"/>
              <a:sym typeface="Franklin Gothic"/>
            </a:endParaRPr>
          </a:p>
          <a:p>
            <a:pPr marL="457200" lvl="0" indent="-342900" algn="l" rtl="0">
              <a:lnSpc>
                <a:spcPct val="115000"/>
              </a:lnSpc>
              <a:spcBef>
                <a:spcPts val="0"/>
              </a:spcBef>
              <a:spcAft>
                <a:spcPts val="0"/>
              </a:spcAft>
              <a:buClr>
                <a:schemeClr val="dk1"/>
              </a:buClr>
              <a:buSzPts val="1800"/>
              <a:buFont typeface="Franklin Gothic"/>
              <a:buChar char="❏"/>
            </a:pPr>
            <a:r>
              <a:rPr lang="en-US" dirty="0">
                <a:solidFill>
                  <a:schemeClr val="dk1"/>
                </a:solidFill>
                <a:latin typeface="Franklin Gothic"/>
                <a:ea typeface="Franklin Gothic"/>
                <a:cs typeface="Franklin Gothic"/>
                <a:sym typeface="Franklin Gothic"/>
              </a:rPr>
              <a:t>The “perfection myth” that mathematicians never make mistakes</a:t>
            </a:r>
            <a:endParaRPr dirty="0">
              <a:solidFill>
                <a:schemeClr val="dk1"/>
              </a:solidFill>
              <a:latin typeface="Franklin Gothic"/>
              <a:ea typeface="Franklin Gothic"/>
              <a:cs typeface="Franklin Gothic"/>
              <a:sym typeface="Franklin Gothic"/>
            </a:endParaRPr>
          </a:p>
          <a:p>
            <a:pPr marL="457200" lvl="0" indent="-342900" algn="l" rtl="0">
              <a:lnSpc>
                <a:spcPct val="115000"/>
              </a:lnSpc>
              <a:spcBef>
                <a:spcPts val="0"/>
              </a:spcBef>
              <a:spcAft>
                <a:spcPts val="0"/>
              </a:spcAft>
              <a:buClr>
                <a:schemeClr val="dk1"/>
              </a:buClr>
              <a:buSzPts val="1800"/>
              <a:buFont typeface="Franklin Gothic"/>
              <a:buChar char="❏"/>
            </a:pPr>
            <a:r>
              <a:rPr lang="en-US" dirty="0">
                <a:solidFill>
                  <a:schemeClr val="dk1"/>
                </a:solidFill>
                <a:latin typeface="Franklin Gothic"/>
                <a:ea typeface="Franklin Gothic"/>
                <a:cs typeface="Franklin Gothic"/>
                <a:sym typeface="Franklin Gothic"/>
              </a:rPr>
              <a:t>The “creativity myth” that math is not creative</a:t>
            </a:r>
            <a:endParaRPr dirty="0">
              <a:solidFill>
                <a:schemeClr val="dk1"/>
              </a:solidFill>
              <a:latin typeface="Franklin Gothic"/>
              <a:ea typeface="Franklin Gothic"/>
              <a:cs typeface="Franklin Gothic"/>
              <a:sym typeface="Franklin Gothic"/>
            </a:endParaRPr>
          </a:p>
          <a:p>
            <a:pPr marL="0" lvl="0" indent="0" algn="l" rtl="0">
              <a:lnSpc>
                <a:spcPct val="90000"/>
              </a:lnSpc>
              <a:spcBef>
                <a:spcPts val="1200"/>
              </a:spcBef>
              <a:spcAft>
                <a:spcPts val="0"/>
              </a:spcAft>
              <a:buSzPts val="18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2" name="Title 1">
            <a:extLst>
              <a:ext uri="{FF2B5EF4-FFF2-40B4-BE49-F238E27FC236}">
                <a16:creationId xmlns:a16="http://schemas.microsoft.com/office/drawing/2014/main" id="{5D8A765F-15D3-3A39-D79A-B708FF302ED6}"/>
              </a:ext>
            </a:extLst>
          </p:cNvPr>
          <p:cNvSpPr>
            <a:spLocks noGrp="1"/>
          </p:cNvSpPr>
          <p:nvPr>
            <p:ph type="title" idx="4294967295"/>
          </p:nvPr>
        </p:nvSpPr>
        <p:spPr>
          <a:xfrm>
            <a:off x="838200" y="-1325700"/>
            <a:ext cx="10515600" cy="1135200"/>
          </a:xfrm>
        </p:spPr>
        <p:txBody>
          <a:bodyPr spcFirstLastPara="1" wrap="square" lIns="91425" tIns="45700" rIns="91425" bIns="45700" anchor="b" anchorCtr="0">
            <a:normAutofit fontScale="90000"/>
          </a:bodyPr>
          <a:lstStyle/>
          <a:p>
            <a:r>
              <a:rPr lang="en-US" dirty="0"/>
              <a:t>Numeracy is the intersection of mathematics classroom instruction and daily life.</a:t>
            </a:r>
          </a:p>
        </p:txBody>
      </p:sp>
      <p:pic>
        <p:nvPicPr>
          <p:cNvPr id="167" name="Google Shape;167;g339ccf5aa1c_0_5" descr="Venn diagram with Daily Life and Mathematics in outside circles and Numeracy in intersection."/>
          <p:cNvPicPr preferRelativeResize="0"/>
          <p:nvPr/>
        </p:nvPicPr>
        <p:blipFill rotWithShape="1">
          <a:blip r:embed="rId3">
            <a:alphaModFix/>
          </a:blip>
          <a:srcRect/>
          <a:stretch/>
        </p:blipFill>
        <p:spPr>
          <a:xfrm>
            <a:off x="1902587" y="443849"/>
            <a:ext cx="8025875" cy="4835900"/>
          </a:xfrm>
          <a:prstGeom prst="rect">
            <a:avLst/>
          </a:prstGeom>
          <a:noFill/>
          <a:ln>
            <a:noFill/>
          </a:ln>
        </p:spPr>
      </p:pic>
      <p:pic>
        <p:nvPicPr>
          <p:cNvPr id="168" name="Google Shape;168;g339ccf5aa1c_0_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9928449" y="4754948"/>
            <a:ext cx="1905000" cy="8858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339ccf5aa1c_0_15"/>
          <p:cNvSpPr txBox="1">
            <a:spLocks noGrp="1"/>
          </p:cNvSpPr>
          <p:nvPr>
            <p:ph type="title" idx="4294967295"/>
          </p:nvPr>
        </p:nvSpPr>
        <p:spPr>
          <a:xfrm>
            <a:off x="0" y="234950"/>
            <a:ext cx="10515600" cy="5508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7780"/>
              </a:buClr>
              <a:buSzPct val="100000"/>
              <a:buFont typeface="Libre Franklin Medium"/>
              <a:buNone/>
            </a:pPr>
            <a:r>
              <a:rPr lang="en-US" dirty="0"/>
              <a:t>Status of K-12 Implementation</a:t>
            </a:r>
            <a:endParaRPr dirty="0"/>
          </a:p>
        </p:txBody>
      </p:sp>
      <p:graphicFrame>
        <p:nvGraphicFramePr>
          <p:cNvPr id="175" name="Google Shape;175;g339ccf5aa1c_0_15"/>
          <p:cNvGraphicFramePr/>
          <p:nvPr>
            <p:extLst>
              <p:ext uri="{D42A27DB-BD31-4B8C-83A1-F6EECF244321}">
                <p14:modId xmlns:p14="http://schemas.microsoft.com/office/powerpoint/2010/main" val="33382980"/>
              </p:ext>
            </p:extLst>
          </p:nvPr>
        </p:nvGraphicFramePr>
        <p:xfrm>
          <a:off x="622301" y="892613"/>
          <a:ext cx="10871200" cy="4663490"/>
        </p:xfrm>
        <a:graphic>
          <a:graphicData uri="http://schemas.openxmlformats.org/drawingml/2006/table">
            <a:tbl>
              <a:tblPr firstRow="1">
                <a:noFill/>
              </a:tblPr>
              <a:tblGrid>
                <a:gridCol w="3423766">
                  <a:extLst>
                    <a:ext uri="{9D8B030D-6E8A-4147-A177-3AD203B41FA5}">
                      <a16:colId xmlns:a16="http://schemas.microsoft.com/office/drawing/2014/main" val="20000"/>
                    </a:ext>
                  </a:extLst>
                </a:gridCol>
                <a:gridCol w="7447434">
                  <a:extLst>
                    <a:ext uri="{9D8B030D-6E8A-4147-A177-3AD203B41FA5}">
                      <a16:colId xmlns:a16="http://schemas.microsoft.com/office/drawing/2014/main" val="20001"/>
                    </a:ext>
                  </a:extLst>
                </a:gridCol>
              </a:tblGrid>
              <a:tr h="300779">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dirty="0"/>
                        <a:t>Action Item</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dirty="0"/>
                        <a:t>Timeline</a:t>
                      </a:r>
                      <a:endParaRPr sz="1400" u="none" strike="noStrike" cap="none" dirty="0"/>
                    </a:p>
                  </a:txBody>
                  <a:tcPr marL="91450" marR="91450" marT="45725" marB="45725"/>
                </a:tc>
                <a:extLst>
                  <a:ext uri="{0D108BD9-81ED-4DB2-BD59-A6C34878D82A}">
                    <a16:rowId xmlns:a16="http://schemas.microsoft.com/office/drawing/2014/main" val="10000"/>
                  </a:ext>
                </a:extLst>
              </a:tr>
              <a:tr h="694108">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latin typeface="Franklin Gothic"/>
                          <a:ea typeface="Franklin Gothic"/>
                          <a:cs typeface="Franklin Gothic"/>
                          <a:sym typeface="Franklin Gothic"/>
                        </a:rPr>
                        <a:t>Published List of Universal Screeners and Diagnostics</a:t>
                      </a:r>
                      <a:endParaRPr sz="1600" u="none" strike="noStrike" cap="none" dirty="0">
                        <a:latin typeface="Franklin Gothic"/>
                        <a:ea typeface="Franklin Gothic"/>
                        <a:cs typeface="Franklin Gothic"/>
                        <a:sym typeface="Franklin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600" u="sng" strike="noStrike" cap="none" dirty="0">
                          <a:solidFill>
                            <a:schemeClr val="hlink"/>
                          </a:solidFill>
                          <a:latin typeface="Franklin Gothic"/>
                          <a:ea typeface="Franklin Gothic"/>
                          <a:cs typeface="Franklin Gothic"/>
                          <a:sym typeface="Franklin Gothic"/>
                          <a:hlinkClick r:id="rId3"/>
                        </a:rPr>
                        <a:t>Universal Screener and Diagnostic list</a:t>
                      </a:r>
                      <a:r>
                        <a:rPr lang="en-US" sz="1600" u="none" strike="noStrike" cap="none" dirty="0">
                          <a:latin typeface="Franklin Gothic"/>
                          <a:ea typeface="Franklin Gothic"/>
                          <a:cs typeface="Franklin Gothic"/>
                          <a:sym typeface="Franklin Gothic"/>
                        </a:rPr>
                        <a:t> published.</a:t>
                      </a:r>
                      <a:endParaRPr sz="1600" u="none" strike="noStrike" cap="none" dirty="0">
                        <a:latin typeface="Franklin Gothic"/>
                        <a:ea typeface="Franklin Gothic"/>
                        <a:cs typeface="Franklin Gothic"/>
                        <a:sym typeface="Franklin Gothic"/>
                      </a:endParaRPr>
                    </a:p>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latin typeface="Franklin Gothic"/>
                          <a:ea typeface="Franklin Gothic"/>
                          <a:cs typeface="Franklin Gothic"/>
                          <a:sym typeface="Franklin Gothic"/>
                        </a:rPr>
                        <a:t>Superintendent selects by January 2026.</a:t>
                      </a:r>
                      <a:endParaRPr sz="1600" u="none" strike="noStrike" cap="none" dirty="0">
                        <a:latin typeface="Franklin Gothic"/>
                        <a:ea typeface="Franklin Gothic"/>
                        <a:cs typeface="Franklin Gothic"/>
                        <a:sym typeface="Franklin Gothic"/>
                      </a:endParaRPr>
                    </a:p>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latin typeface="Franklin Gothic"/>
                          <a:ea typeface="Franklin Gothic"/>
                          <a:cs typeface="Franklin Gothic"/>
                          <a:sym typeface="Franklin Gothic"/>
                        </a:rPr>
                        <a:t>Local implementation begins the 2026-2027 academic year.</a:t>
                      </a:r>
                      <a:endParaRPr sz="1600" u="none" strike="noStrike" cap="none" dirty="0">
                        <a:latin typeface="Franklin Gothic"/>
                        <a:ea typeface="Franklin Gothic"/>
                        <a:cs typeface="Franklin Gothic"/>
                        <a:sym typeface="Franklin Gothic"/>
                      </a:endParaRPr>
                    </a:p>
                  </a:txBody>
                  <a:tcPr marL="91450" marR="91450" marT="45725" marB="45725"/>
                </a:tc>
                <a:extLst>
                  <a:ext uri="{0D108BD9-81ED-4DB2-BD59-A6C34878D82A}">
                    <a16:rowId xmlns:a16="http://schemas.microsoft.com/office/drawing/2014/main" val="10001"/>
                  </a:ext>
                </a:extLst>
              </a:tr>
              <a:tr h="1500865">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highlight>
                            <a:srgbClr val="FFFF00"/>
                          </a:highlight>
                          <a:latin typeface="Franklin Gothic"/>
                          <a:ea typeface="Franklin Gothic"/>
                          <a:cs typeface="Franklin Gothic"/>
                          <a:sym typeface="Franklin Gothic"/>
                        </a:rPr>
                        <a:t>K-8 Professional Learning Academies</a:t>
                      </a:r>
                      <a:endParaRPr sz="1600" u="none" strike="noStrike" cap="none" dirty="0">
                        <a:highlight>
                          <a:srgbClr val="FFFF00"/>
                        </a:highlight>
                        <a:latin typeface="Franklin Gothic"/>
                        <a:ea typeface="Franklin Gothic"/>
                        <a:cs typeface="Franklin Gothic"/>
                        <a:sym typeface="Franklin Gothic"/>
                      </a:endParaRPr>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800"/>
                        <a:buFont typeface="Franklin Gothic"/>
                        <a:buChar char="•"/>
                      </a:pPr>
                      <a:r>
                        <a:rPr lang="en-US" sz="1600" u="sng" strike="noStrike" cap="none" dirty="0">
                          <a:solidFill>
                            <a:schemeClr val="hlink"/>
                          </a:solidFill>
                          <a:highlight>
                            <a:srgbClr val="FFFF00"/>
                          </a:highlight>
                          <a:latin typeface="Franklin Gothic"/>
                          <a:ea typeface="Franklin Gothic"/>
                          <a:cs typeface="Franklin Gothic"/>
                          <a:sym typeface="Franklin Gothic"/>
                          <a:hlinkClick r:id="rId4"/>
                        </a:rPr>
                        <a:t>EPIC Numeracy Alliance </a:t>
                      </a:r>
                      <a:r>
                        <a:rPr lang="en-US" sz="1600" u="none" strike="noStrike" cap="none" dirty="0">
                          <a:highlight>
                            <a:srgbClr val="FFFF00"/>
                          </a:highlight>
                          <a:latin typeface="Franklin Gothic"/>
                          <a:ea typeface="Franklin Gothic"/>
                          <a:cs typeface="Franklin Gothic"/>
                          <a:sym typeface="Franklin Gothic"/>
                        </a:rPr>
                        <a:t>(3-8) – 200 math educators </a:t>
                      </a:r>
                      <a:endParaRPr sz="1600" u="none" strike="noStrike" cap="none" dirty="0">
                        <a:highlight>
                          <a:srgbClr val="FFFF00"/>
                        </a:highlight>
                        <a:latin typeface="Franklin Gothic"/>
                        <a:ea typeface="Franklin Gothic"/>
                        <a:cs typeface="Franklin Gothic"/>
                        <a:sym typeface="Franklin Gothic"/>
                      </a:endParaRPr>
                    </a:p>
                    <a:p>
                      <a:pPr marL="285750" marR="0" lvl="0" indent="-285750" algn="l" rtl="0">
                        <a:lnSpc>
                          <a:spcPct val="100000"/>
                        </a:lnSpc>
                        <a:spcBef>
                          <a:spcPts val="0"/>
                        </a:spcBef>
                        <a:spcAft>
                          <a:spcPts val="0"/>
                        </a:spcAft>
                        <a:buClr>
                          <a:schemeClr val="dk1"/>
                        </a:buClr>
                        <a:buSzPts val="1800"/>
                        <a:buFont typeface="Franklin Gothic"/>
                        <a:buChar char="•"/>
                      </a:pPr>
                      <a:r>
                        <a:rPr lang="en-US" sz="1600" u="sng" strike="noStrike" cap="none" dirty="0">
                          <a:solidFill>
                            <a:schemeClr val="hlink"/>
                          </a:solidFill>
                          <a:highlight>
                            <a:srgbClr val="FFFF00"/>
                          </a:highlight>
                          <a:latin typeface="Franklin Gothic"/>
                          <a:ea typeface="Franklin Gothic"/>
                          <a:cs typeface="Franklin Gothic"/>
                          <a:sym typeface="Franklin Gothic"/>
                          <a:hlinkClick r:id="rId5"/>
                        </a:rPr>
                        <a:t>AdvanceKY’s Access to Algebra</a:t>
                      </a:r>
                      <a:r>
                        <a:rPr lang="en-US" sz="1600" u="none" strike="noStrike" cap="none" dirty="0">
                          <a:highlight>
                            <a:srgbClr val="FFFF00"/>
                          </a:highlight>
                          <a:latin typeface="Franklin Gothic"/>
                          <a:ea typeface="Franklin Gothic"/>
                          <a:cs typeface="Franklin Gothic"/>
                          <a:sym typeface="Franklin Gothic"/>
                        </a:rPr>
                        <a:t> (MS) - 19 new schools</a:t>
                      </a:r>
                      <a:endParaRPr sz="1600" u="none" strike="noStrike" cap="none" dirty="0">
                        <a:highlight>
                          <a:srgbClr val="FFFF00"/>
                        </a:highlight>
                        <a:latin typeface="Franklin Gothic"/>
                        <a:ea typeface="Franklin Gothic"/>
                        <a:cs typeface="Franklin Gothic"/>
                        <a:sym typeface="Franklin Gothic"/>
                      </a:endParaRPr>
                    </a:p>
                    <a:p>
                      <a:pPr marL="285750" marR="0" lvl="0" indent="-285750" algn="l" rtl="0">
                        <a:lnSpc>
                          <a:spcPct val="100000"/>
                        </a:lnSpc>
                        <a:spcBef>
                          <a:spcPts val="0"/>
                        </a:spcBef>
                        <a:spcAft>
                          <a:spcPts val="0"/>
                        </a:spcAft>
                        <a:buClr>
                          <a:schemeClr val="dk1"/>
                        </a:buClr>
                        <a:buSzPts val="1800"/>
                        <a:buFont typeface="Franklin Gothic"/>
                        <a:buChar char="•"/>
                      </a:pPr>
                      <a:r>
                        <a:rPr lang="en-US" sz="1600" u="none" strike="noStrike" cap="none" dirty="0">
                          <a:highlight>
                            <a:srgbClr val="FFFF00"/>
                          </a:highlight>
                          <a:latin typeface="Franklin Gothic"/>
                          <a:ea typeface="Franklin Gothic"/>
                          <a:cs typeface="Franklin Gothic"/>
                          <a:sym typeface="Franklin Gothic"/>
                          <a:hlinkClick r:id="rId6"/>
                        </a:rPr>
                        <a:t>PIMSER</a:t>
                      </a:r>
                      <a:r>
                        <a:rPr lang="en-US" sz="1600" u="none" strike="noStrike" cap="none" dirty="0">
                          <a:highlight>
                            <a:srgbClr val="FFFF00"/>
                          </a:highlight>
                          <a:latin typeface="Franklin Gothic"/>
                          <a:ea typeface="Franklin Gothic"/>
                          <a:cs typeface="Franklin Gothic"/>
                          <a:sym typeface="Franklin Gothic"/>
                        </a:rPr>
                        <a:t> Numeracy Counts Administrator Academy (250 administrators). Application available March 17.</a:t>
                      </a:r>
                    </a:p>
                    <a:p>
                      <a:pPr marL="285750" marR="0" lvl="0" indent="-285750" algn="l" rtl="0">
                        <a:lnSpc>
                          <a:spcPct val="100000"/>
                        </a:lnSpc>
                        <a:spcBef>
                          <a:spcPts val="0"/>
                        </a:spcBef>
                        <a:spcAft>
                          <a:spcPts val="0"/>
                        </a:spcAft>
                        <a:buClr>
                          <a:schemeClr val="dk1"/>
                        </a:buClr>
                        <a:buSzPts val="1800"/>
                        <a:buFont typeface="Franklin Gothic"/>
                        <a:buChar char="•"/>
                      </a:pPr>
                      <a:r>
                        <a:rPr lang="en-US" sz="1600" u="none" strike="noStrike" cap="none" dirty="0">
                          <a:highlight>
                            <a:srgbClr val="FFFF00"/>
                          </a:highlight>
                          <a:latin typeface="Franklin Gothic"/>
                          <a:ea typeface="Franklin Gothic"/>
                          <a:cs typeface="Franklin Gothic"/>
                          <a:sym typeface="Franklin Gothic"/>
                        </a:rPr>
                        <a:t>Year One of </a:t>
                      </a:r>
                      <a:r>
                        <a:rPr lang="en-US" sz="1600" u="none" strike="noStrike" cap="none" dirty="0">
                          <a:highlight>
                            <a:srgbClr val="FFFF00"/>
                          </a:highlight>
                          <a:latin typeface="Franklin Gothic"/>
                          <a:ea typeface="Franklin Gothic"/>
                          <a:cs typeface="Franklin Gothic"/>
                          <a:sym typeface="Franklin Gothic"/>
                          <a:hlinkClick r:id="rId7"/>
                        </a:rPr>
                        <a:t>Kentucky Center for Mathematics’ </a:t>
                      </a:r>
                      <a:r>
                        <a:rPr lang="en-US" sz="1600" u="none" strike="noStrike" cap="none" dirty="0">
                          <a:highlight>
                            <a:srgbClr val="FFFF00"/>
                          </a:highlight>
                          <a:latin typeface="Franklin Gothic"/>
                          <a:ea typeface="Franklin Gothic"/>
                          <a:cs typeface="Franklin Gothic"/>
                          <a:sym typeface="Franklin Gothic"/>
                        </a:rPr>
                        <a:t>K-5 Numeracy Counts Academy (1,000 K-5 math teachers). Application available March 17</a:t>
                      </a:r>
                      <a:endParaRPr sz="1600" u="none" strike="noStrike" cap="none" dirty="0">
                        <a:highlight>
                          <a:srgbClr val="FFFF00"/>
                        </a:highlight>
                        <a:latin typeface="Franklin Gothic"/>
                        <a:ea typeface="Franklin Gothic"/>
                        <a:cs typeface="Franklin Gothic"/>
                        <a:sym typeface="Franklin Gothic"/>
                      </a:endParaRPr>
                    </a:p>
                  </a:txBody>
                  <a:tcPr marL="91450" marR="91450" marT="45725" marB="45725"/>
                </a:tc>
                <a:extLst>
                  <a:ext uri="{0D108BD9-81ED-4DB2-BD59-A6C34878D82A}">
                    <a16:rowId xmlns:a16="http://schemas.microsoft.com/office/drawing/2014/main" val="10002"/>
                  </a:ext>
                </a:extLst>
              </a:tr>
              <a:tr h="902336">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latin typeface="Franklin Gothic"/>
                          <a:ea typeface="Franklin Gothic"/>
                          <a:cs typeface="Franklin Gothic"/>
                          <a:sym typeface="Franklin Gothic"/>
                        </a:rPr>
                        <a:t>HQIR Grants</a:t>
                      </a:r>
                      <a:endParaRPr sz="1600" u="none" strike="noStrike" cap="none" dirty="0">
                        <a:latin typeface="Franklin Gothic"/>
                        <a:ea typeface="Franklin Gothic"/>
                        <a:cs typeface="Franklin Gothic"/>
                        <a:sym typeface="Franklin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latin typeface="Franklin Gothic"/>
                          <a:ea typeface="Franklin Gothic"/>
                          <a:cs typeface="Franklin Gothic"/>
                          <a:sym typeface="Franklin Gothic"/>
                        </a:rPr>
                        <a:t>Purpose: To support K-3 HQIR adoption and/or Curriculum-Based Professional Learning. Funding for 40 districts at $70,000 each</a:t>
                      </a:r>
                      <a:endParaRPr sz="1600" u="none" strike="noStrike" cap="none" dirty="0">
                        <a:latin typeface="Franklin Gothic"/>
                        <a:ea typeface="Franklin Gothic"/>
                        <a:cs typeface="Franklin Gothic"/>
                        <a:sym typeface="Franklin Gothic"/>
                      </a:endParaRPr>
                    </a:p>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latin typeface="Franklin Gothic"/>
                          <a:ea typeface="Franklin Gothic"/>
                          <a:cs typeface="Franklin Gothic"/>
                          <a:sym typeface="Franklin Gothic"/>
                        </a:rPr>
                        <a:t>Applications closed March 6, 2025. </a:t>
                      </a:r>
                      <a:endParaRPr sz="1600" u="none" strike="noStrike" cap="none" dirty="0">
                        <a:latin typeface="Franklin Gothic"/>
                        <a:ea typeface="Franklin Gothic"/>
                        <a:cs typeface="Franklin Gothic"/>
                        <a:sym typeface="Franklin Gothic"/>
                      </a:endParaRPr>
                    </a:p>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latin typeface="Franklin Gothic"/>
                          <a:ea typeface="Franklin Gothic"/>
                          <a:cs typeface="Franklin Gothic"/>
                          <a:sym typeface="Franklin Gothic"/>
                        </a:rPr>
                        <a:t>Spring 2025 - Grants awarded</a:t>
                      </a:r>
                      <a:endParaRPr sz="1600" u="none" strike="noStrike" cap="none" dirty="0">
                        <a:latin typeface="Franklin Gothic"/>
                        <a:ea typeface="Franklin Gothic"/>
                        <a:cs typeface="Franklin Gothic"/>
                        <a:sym typeface="Franklin Gothic"/>
                      </a:endParaRPr>
                    </a:p>
                  </a:txBody>
                  <a:tcPr marL="91450" marR="91450" marT="45725" marB="45725"/>
                </a:tc>
                <a:extLst>
                  <a:ext uri="{0D108BD9-81ED-4DB2-BD59-A6C34878D82A}">
                    <a16:rowId xmlns:a16="http://schemas.microsoft.com/office/drawing/2014/main" val="10003"/>
                  </a:ext>
                </a:extLst>
              </a:tr>
              <a:tr h="751201">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latin typeface="Franklin Gothic"/>
                          <a:ea typeface="Franklin Gothic"/>
                          <a:cs typeface="Franklin Gothic"/>
                          <a:sym typeface="Franklin Gothic"/>
                        </a:rPr>
                        <a:t>HQIR Adoption</a:t>
                      </a:r>
                      <a:endParaRPr sz="1600" u="none" strike="noStrike" cap="none" dirty="0">
                        <a:latin typeface="Franklin Gothic"/>
                        <a:ea typeface="Franklin Gothic"/>
                        <a:cs typeface="Franklin Gothic"/>
                        <a:sym typeface="Franklin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latin typeface="Franklin Gothic"/>
                          <a:ea typeface="Franklin Gothic"/>
                          <a:cs typeface="Franklin Gothic"/>
                          <a:sym typeface="Franklin Gothic"/>
                        </a:rPr>
                        <a:t>No later than January 2026</a:t>
                      </a:r>
                      <a:endParaRPr sz="1600" u="none" strike="noStrike" cap="none" dirty="0">
                        <a:latin typeface="Franklin Gothic"/>
                        <a:ea typeface="Franklin Gothic"/>
                        <a:cs typeface="Franklin Gothic"/>
                        <a:sym typeface="Franklin Gothic"/>
                      </a:endParaRPr>
                    </a:p>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latin typeface="Franklin Gothic"/>
                          <a:ea typeface="Franklin Gothic"/>
                          <a:cs typeface="Franklin Gothic"/>
                          <a:sym typeface="Franklin Gothic"/>
                        </a:rPr>
                        <a:t>KDE will be sharing an “approved list” with superintendents the week of March 10.</a:t>
                      </a:r>
                      <a:endParaRPr sz="1600" u="none" strike="noStrike" cap="none" dirty="0">
                        <a:latin typeface="Franklin Gothic"/>
                        <a:ea typeface="Franklin Gothic"/>
                        <a:cs typeface="Franklin Gothic"/>
                        <a:sym typeface="Franklin Gothic"/>
                      </a:endParaRPr>
                    </a:p>
                  </a:txBody>
                  <a:tcPr marL="91450" marR="91450" marT="45725" marB="45725"/>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95708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5892247-CDD5-8DF7-C441-8452990FB9D2}"/>
              </a:ext>
            </a:extLst>
          </p:cNvPr>
          <p:cNvSpPr>
            <a:spLocks noGrp="1"/>
          </p:cNvSpPr>
          <p:nvPr>
            <p:ph type="title"/>
          </p:nvPr>
        </p:nvSpPr>
        <p:spPr>
          <a:xfrm>
            <a:off x="838200" y="-1325700"/>
            <a:ext cx="10515600" cy="1109800"/>
          </a:xfrm>
        </p:spPr>
        <p:txBody>
          <a:bodyPr spcFirstLastPara="1" wrap="square" lIns="91425" tIns="45700" rIns="91425" bIns="45700" anchor="b" anchorCtr="0">
            <a:normAutofit/>
          </a:bodyPr>
          <a:lstStyle/>
          <a:p>
            <a:r>
              <a:rPr lang="en-US" dirty="0"/>
              <a:t>Numeracy Alliance Goals</a:t>
            </a:r>
          </a:p>
        </p:txBody>
      </p:sp>
      <p:pic>
        <p:nvPicPr>
          <p:cNvPr id="2052" name="Picture 4" descr="Image of EPIC Numeracy Alliance Goals:  Learning Together, Learning Individually, Communities of Practice, Customized Coaching">
            <a:extLst>
              <a:ext uri="{FF2B5EF4-FFF2-40B4-BE49-F238E27FC236}">
                <a16:creationId xmlns:a16="http://schemas.microsoft.com/office/drawing/2014/main" id="{74235457-F5FF-F498-6DDC-4F06E47CF5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75" t="6603" r="49355" b="12466"/>
          <a:stretch/>
        </p:blipFill>
        <p:spPr bwMode="auto">
          <a:xfrm>
            <a:off x="336755" y="681175"/>
            <a:ext cx="5336458" cy="5068529"/>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9FA4F61A-8A00-F4C6-B7CE-D05D38823325}"/>
              </a:ext>
            </a:extLst>
          </p:cNvPr>
          <p:cNvSpPr>
            <a:spLocks noGrp="1"/>
          </p:cNvSpPr>
          <p:nvPr>
            <p:ph type="body" idx="2"/>
          </p:nvPr>
        </p:nvSpPr>
        <p:spPr/>
        <p:txBody>
          <a:bodyPr>
            <a:normAutofit/>
          </a:bodyPr>
          <a:lstStyle/>
          <a:p>
            <a:r>
              <a:rPr lang="en-US" sz="1800" b="0" i="0" u="none" strike="noStrike" dirty="0">
                <a:solidFill>
                  <a:srgbClr val="102649"/>
                </a:solidFill>
                <a:effectLst/>
                <a:latin typeface="Libre Franklin" pitchFamily="2" charset="0"/>
              </a:rPr>
              <a:t>Carnegie Patterns Professional Learning</a:t>
            </a:r>
          </a:p>
          <a:p>
            <a:r>
              <a:rPr lang="en-US" sz="1800" b="0" i="0" u="none" strike="noStrike" dirty="0">
                <a:solidFill>
                  <a:srgbClr val="102649"/>
                </a:solidFill>
                <a:effectLst/>
                <a:latin typeface="Libre Franklin" pitchFamily="2" charset="0"/>
              </a:rPr>
              <a:t>Grades 3-5 focus on </a:t>
            </a:r>
            <a:r>
              <a:rPr lang="en-US" sz="1800" b="0" i="0" u="none" strike="noStrike" dirty="0">
                <a:solidFill>
                  <a:srgbClr val="102649"/>
                </a:solidFill>
                <a:effectLst/>
                <a:latin typeface="Libre Franklin" pitchFamily="2" charset="0"/>
                <a:hlinkClick r:id="rId3"/>
              </a:rPr>
              <a:t>Early Fraction Concepts</a:t>
            </a:r>
            <a:endParaRPr lang="en-US" sz="1800" b="0" i="0" u="none" strike="noStrike" dirty="0">
              <a:solidFill>
                <a:srgbClr val="102649"/>
              </a:solidFill>
              <a:effectLst/>
              <a:latin typeface="Libre Franklin" pitchFamily="2" charset="0"/>
            </a:endParaRPr>
          </a:p>
          <a:p>
            <a:r>
              <a:rPr lang="en-US" sz="1800" dirty="0">
                <a:latin typeface="Libre Franklin" pitchFamily="2" charset="0"/>
              </a:rPr>
              <a:t>Grades 6-8 focus on </a:t>
            </a:r>
            <a:r>
              <a:rPr lang="en-US" sz="1800" dirty="0">
                <a:latin typeface="Libre Franklin" pitchFamily="2" charset="0"/>
                <a:hlinkClick r:id="rId4"/>
              </a:rPr>
              <a:t>Proportional Reasoning</a:t>
            </a:r>
            <a:endParaRPr lang="en-US" sz="1800" b="0" i="0" u="none" strike="noStrike" dirty="0">
              <a:solidFill>
                <a:srgbClr val="102649"/>
              </a:solidFill>
              <a:effectLst/>
              <a:latin typeface="Libre Franklin" pitchFamily="2" charset="0"/>
            </a:endParaRPr>
          </a:p>
          <a:p>
            <a:pPr rtl="0">
              <a:spcBef>
                <a:spcPts val="1000"/>
              </a:spcBef>
              <a:buFont typeface="Arial" panose="020B0604020202020204" pitchFamily="34" charset="0"/>
              <a:buChar char="•"/>
            </a:pPr>
            <a:r>
              <a:rPr lang="en-US" sz="1800" b="0" i="0" u="none" strike="noStrike" dirty="0">
                <a:solidFill>
                  <a:srgbClr val="102649"/>
                </a:solidFill>
                <a:effectLst/>
                <a:latin typeface="Libre Franklin" pitchFamily="2" charset="0"/>
              </a:rPr>
              <a:t>Engaging synchronous and asynchronous virtual learning</a:t>
            </a:r>
            <a:endParaRPr lang="en-US" b="0" dirty="0">
              <a:effectLst/>
            </a:endParaRPr>
          </a:p>
          <a:p>
            <a:pPr rtl="0">
              <a:spcBef>
                <a:spcPts val="1000"/>
              </a:spcBef>
            </a:pPr>
            <a:r>
              <a:rPr lang="en-US" sz="1800" b="0" i="0" u="none" strike="noStrike" dirty="0">
                <a:solidFill>
                  <a:srgbClr val="102649"/>
                </a:solidFill>
                <a:effectLst/>
                <a:latin typeface="Libre Franklin" pitchFamily="2" charset="0"/>
              </a:rPr>
              <a:t>1:1 coaching sessions (onsite and virtual)</a:t>
            </a:r>
            <a:endParaRPr lang="en-US" b="0" dirty="0">
              <a:effectLst/>
            </a:endParaRPr>
          </a:p>
          <a:p>
            <a:pPr rtl="0">
              <a:spcBef>
                <a:spcPts val="1000"/>
              </a:spcBef>
            </a:pPr>
            <a:r>
              <a:rPr lang="en-US" sz="1800" b="0" i="0" u="none" strike="noStrike" dirty="0">
                <a:solidFill>
                  <a:srgbClr val="102649"/>
                </a:solidFill>
                <a:effectLst/>
                <a:latin typeface="Libre Franklin" pitchFamily="2" charset="0"/>
              </a:rPr>
              <a:t>Learning Community</a:t>
            </a:r>
            <a:endParaRPr lang="en-US" b="0" dirty="0">
              <a:effectLst/>
            </a:endParaRPr>
          </a:p>
          <a:p>
            <a:pPr rtl="0">
              <a:spcBef>
                <a:spcPts val="1000"/>
              </a:spcBef>
            </a:pPr>
            <a:r>
              <a:rPr lang="en-US" sz="1800" b="0" i="0" u="none" strike="noStrike" dirty="0">
                <a:solidFill>
                  <a:srgbClr val="102649"/>
                </a:solidFill>
                <a:effectLst/>
                <a:latin typeface="Libre Franklin" pitchFamily="2" charset="0"/>
              </a:rPr>
              <a:t>On-demand, just in time strategy videos </a:t>
            </a:r>
            <a:endParaRPr lang="en-US" b="0" dirty="0">
              <a:effectLst/>
            </a:endParaRPr>
          </a:p>
          <a:p>
            <a:pPr rtl="0">
              <a:spcBef>
                <a:spcPts val="1000"/>
              </a:spcBef>
            </a:pPr>
            <a:r>
              <a:rPr lang="en-US" sz="1800" b="0" i="0" u="none" strike="noStrike" dirty="0">
                <a:solidFill>
                  <a:srgbClr val="102649"/>
                </a:solidFill>
                <a:effectLst/>
                <a:latin typeface="Libre Franklin" pitchFamily="2" charset="0"/>
              </a:rPr>
              <a:t>Resources</a:t>
            </a:r>
            <a:endParaRPr lang="en-US" b="0" dirty="0">
              <a:effectLst/>
            </a:endParaRPr>
          </a:p>
          <a:p>
            <a:pPr marL="114300" indent="0">
              <a:buNone/>
            </a:pPr>
            <a:br>
              <a:rPr lang="en-US" dirty="0"/>
            </a:br>
            <a:endParaRPr lang="en-US" dirty="0"/>
          </a:p>
        </p:txBody>
      </p:sp>
      <p:pic>
        <p:nvPicPr>
          <p:cNvPr id="2054" name="Picture 6">
            <a:extLst>
              <a:ext uri="{FF2B5EF4-FFF2-40B4-BE49-F238E27FC236}">
                <a16:creationId xmlns:a16="http://schemas.microsoft.com/office/drawing/2014/main" id="{AA91863D-8EA6-5B38-F3C3-AA5AD362313D}"/>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4266" y="83267"/>
            <a:ext cx="1631233" cy="1631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553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339ccf5aa1c_0_467"/>
          <p:cNvSpPr txBox="1">
            <a:spLocks noGrp="1"/>
          </p:cNvSpPr>
          <p:nvPr>
            <p:ph type="title"/>
          </p:nvPr>
        </p:nvSpPr>
        <p:spPr>
          <a:xfrm>
            <a:off x="838200" y="165750"/>
            <a:ext cx="10515600" cy="118692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ct val="46153"/>
              <a:buNone/>
            </a:pPr>
            <a:r>
              <a:rPr lang="en-US" sz="3900" dirty="0"/>
              <a:t>AdvanceKY Access to Algebra: 19 new sites funded by KYNC (Total of 28 for 2025-2026)</a:t>
            </a:r>
            <a:endParaRPr sz="3900" dirty="0"/>
          </a:p>
        </p:txBody>
      </p:sp>
      <p:sp>
        <p:nvSpPr>
          <p:cNvPr id="218" name="Google Shape;218;g339ccf5aa1c_0_467"/>
          <p:cNvSpPr txBox="1">
            <a:spLocks noGrp="1"/>
          </p:cNvSpPr>
          <p:nvPr>
            <p:ph type="body" idx="1"/>
          </p:nvPr>
        </p:nvSpPr>
        <p:spPr>
          <a:xfrm>
            <a:off x="838200" y="1466975"/>
            <a:ext cx="5181600" cy="4133725"/>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1000"/>
              </a:spcBef>
              <a:spcAft>
                <a:spcPts val="0"/>
              </a:spcAft>
              <a:buSzPts val="1800"/>
              <a:buNone/>
            </a:pPr>
            <a:r>
              <a:rPr lang="en-US" sz="2200" dirty="0"/>
              <a:t>James E. Bazzell MS (Allen County)</a:t>
            </a:r>
            <a:endParaRPr sz="2200" dirty="0"/>
          </a:p>
          <a:p>
            <a:pPr marL="0" lvl="0" indent="0" algn="l" rtl="0">
              <a:lnSpc>
                <a:spcPct val="80000"/>
              </a:lnSpc>
              <a:spcBef>
                <a:spcPts val="1000"/>
              </a:spcBef>
              <a:spcAft>
                <a:spcPts val="0"/>
              </a:spcAft>
              <a:buSzPts val="1800"/>
              <a:buNone/>
            </a:pPr>
            <a:r>
              <a:rPr lang="en-US" sz="2200" dirty="0"/>
              <a:t>Bernheim MS (Bullitt County)</a:t>
            </a:r>
            <a:endParaRPr sz="2200" dirty="0"/>
          </a:p>
          <a:p>
            <a:pPr marL="0" indent="0">
              <a:lnSpc>
                <a:spcPct val="80000"/>
              </a:lnSpc>
              <a:buSzPts val="1800"/>
              <a:buNone/>
            </a:pPr>
            <a:r>
              <a:rPr lang="en-US" sz="2200" dirty="0"/>
              <a:t>Bullitt Lick MS (Bullitt County)</a:t>
            </a:r>
            <a:endParaRPr sz="2200" dirty="0"/>
          </a:p>
          <a:p>
            <a:pPr marL="0" indent="0">
              <a:lnSpc>
                <a:spcPct val="80000"/>
              </a:lnSpc>
              <a:buSzPts val="1800"/>
              <a:buNone/>
            </a:pPr>
            <a:r>
              <a:rPr lang="en-US" sz="2200" dirty="0"/>
              <a:t>Eastside MS (Bullitt County)</a:t>
            </a:r>
            <a:endParaRPr sz="2200" dirty="0"/>
          </a:p>
          <a:p>
            <a:pPr marL="0" indent="0">
              <a:lnSpc>
                <a:spcPct val="80000"/>
              </a:lnSpc>
              <a:buSzPts val="1800"/>
              <a:buNone/>
            </a:pPr>
            <a:r>
              <a:rPr lang="en-US" sz="2200" dirty="0"/>
              <a:t>Hebron MS (Bullitt County)</a:t>
            </a:r>
            <a:endParaRPr sz="2200" dirty="0"/>
          </a:p>
          <a:p>
            <a:pPr marL="0" indent="0">
              <a:lnSpc>
                <a:spcPct val="80000"/>
              </a:lnSpc>
              <a:buSzPts val="1800"/>
              <a:buNone/>
            </a:pPr>
            <a:r>
              <a:rPr lang="en-US" sz="2200" dirty="0"/>
              <a:t>Mt. Washington MS (Bullitt County)</a:t>
            </a:r>
            <a:endParaRPr sz="2200" dirty="0"/>
          </a:p>
          <a:p>
            <a:pPr marL="0" indent="0">
              <a:lnSpc>
                <a:spcPct val="80000"/>
              </a:lnSpc>
              <a:buSzPts val="1800"/>
              <a:buNone/>
            </a:pPr>
            <a:r>
              <a:rPr lang="en-US" sz="2200" dirty="0"/>
              <a:t>Zoneton MS (Bullitt County)</a:t>
            </a:r>
            <a:endParaRPr sz="2200" dirty="0"/>
          </a:p>
          <a:p>
            <a:pPr marL="0" lvl="0" indent="0" algn="l" rtl="0">
              <a:lnSpc>
                <a:spcPct val="80000"/>
              </a:lnSpc>
              <a:spcBef>
                <a:spcPts val="1000"/>
              </a:spcBef>
              <a:spcAft>
                <a:spcPts val="0"/>
              </a:spcAft>
              <a:buSzPts val="1800"/>
              <a:buNone/>
            </a:pPr>
            <a:r>
              <a:rPr lang="en-US" sz="2200" dirty="0"/>
              <a:t>Caldwell MS (Caldwell County)</a:t>
            </a:r>
            <a:endParaRPr sz="2200" dirty="0"/>
          </a:p>
          <a:p>
            <a:pPr marL="0" lvl="0" indent="0" algn="l" rtl="0">
              <a:lnSpc>
                <a:spcPct val="80000"/>
              </a:lnSpc>
              <a:spcBef>
                <a:spcPts val="1000"/>
              </a:spcBef>
              <a:spcAft>
                <a:spcPts val="0"/>
              </a:spcAft>
              <a:buClr>
                <a:schemeClr val="dk1"/>
              </a:buClr>
              <a:buSzPts val="1100"/>
              <a:buFont typeface="Arial"/>
              <a:buNone/>
            </a:pPr>
            <a:r>
              <a:rPr lang="en-US" sz="2200" dirty="0"/>
              <a:t>West Carter MS (Carter County)</a:t>
            </a:r>
            <a:endParaRPr sz="2200" dirty="0"/>
          </a:p>
          <a:p>
            <a:pPr marL="0" indent="0">
              <a:lnSpc>
                <a:spcPct val="80000"/>
              </a:lnSpc>
              <a:buClr>
                <a:schemeClr val="dk1"/>
              </a:buClr>
              <a:buSzPts val="1100"/>
              <a:buNone/>
            </a:pPr>
            <a:r>
              <a:rPr lang="en-US" sz="2200" dirty="0"/>
              <a:t>East Carter MS (Carter County)</a:t>
            </a:r>
          </a:p>
          <a:p>
            <a:pPr marL="0" lvl="0" indent="0" algn="l" rtl="0">
              <a:lnSpc>
                <a:spcPct val="80000"/>
              </a:lnSpc>
              <a:spcBef>
                <a:spcPts val="1000"/>
              </a:spcBef>
              <a:spcAft>
                <a:spcPts val="0"/>
              </a:spcAft>
              <a:buClr>
                <a:schemeClr val="dk1"/>
              </a:buClr>
              <a:buSzPts val="1100"/>
              <a:buFont typeface="Arial"/>
              <a:buNone/>
            </a:pPr>
            <a:endParaRPr sz="2200" dirty="0"/>
          </a:p>
        </p:txBody>
      </p:sp>
      <p:sp>
        <p:nvSpPr>
          <p:cNvPr id="219" name="Google Shape;219;g339ccf5aa1c_0_467"/>
          <p:cNvSpPr txBox="1">
            <a:spLocks noGrp="1"/>
          </p:cNvSpPr>
          <p:nvPr>
            <p:ph type="body" idx="2"/>
          </p:nvPr>
        </p:nvSpPr>
        <p:spPr>
          <a:xfrm>
            <a:off x="5613974" y="1581275"/>
            <a:ext cx="5841425" cy="35173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80000"/>
              </a:lnSpc>
              <a:spcBef>
                <a:spcPts val="1000"/>
              </a:spcBef>
              <a:spcAft>
                <a:spcPts val="0"/>
              </a:spcAft>
              <a:buSzPts val="1800"/>
              <a:buNone/>
            </a:pPr>
            <a:r>
              <a:rPr lang="en-US" sz="2200" dirty="0"/>
              <a:t>John W. Bate MS (Danville Independent)</a:t>
            </a:r>
            <a:endParaRPr sz="2200" dirty="0"/>
          </a:p>
          <a:p>
            <a:pPr marL="0" lvl="0" indent="0" algn="l" rtl="0">
              <a:lnSpc>
                <a:spcPct val="80000"/>
              </a:lnSpc>
              <a:spcBef>
                <a:spcPts val="1000"/>
              </a:spcBef>
              <a:spcAft>
                <a:spcPts val="0"/>
              </a:spcAft>
              <a:buSzPts val="1800"/>
              <a:buNone/>
            </a:pPr>
            <a:r>
              <a:rPr lang="en-US" sz="2200" dirty="0"/>
              <a:t>Crawford MS (Fayette County)</a:t>
            </a:r>
            <a:endParaRPr sz="2200" dirty="0"/>
          </a:p>
          <a:p>
            <a:pPr marL="0" lvl="0" indent="0" algn="l" rtl="0">
              <a:lnSpc>
                <a:spcPct val="80000"/>
              </a:lnSpc>
              <a:spcBef>
                <a:spcPts val="1000"/>
              </a:spcBef>
              <a:spcAft>
                <a:spcPts val="0"/>
              </a:spcAft>
              <a:buSzPts val="1800"/>
              <a:buNone/>
            </a:pPr>
            <a:r>
              <a:rPr lang="en-US" sz="2200" dirty="0"/>
              <a:t>Marion C. Moore (Jefferson County)</a:t>
            </a:r>
            <a:endParaRPr sz="2200" dirty="0"/>
          </a:p>
          <a:p>
            <a:pPr marL="0" lvl="0" indent="0" algn="l" rtl="0">
              <a:lnSpc>
                <a:spcPct val="80000"/>
              </a:lnSpc>
              <a:spcBef>
                <a:spcPts val="1000"/>
              </a:spcBef>
              <a:spcAft>
                <a:spcPts val="0"/>
              </a:spcAft>
              <a:buSzPts val="1800"/>
              <a:buNone/>
            </a:pPr>
            <a:r>
              <a:rPr lang="en-US" sz="2200" dirty="0"/>
              <a:t>Marion County MS</a:t>
            </a:r>
            <a:endParaRPr sz="2200" dirty="0"/>
          </a:p>
          <a:p>
            <a:pPr marL="0" lvl="0" indent="0" algn="l" rtl="0">
              <a:lnSpc>
                <a:spcPct val="80000"/>
              </a:lnSpc>
              <a:spcBef>
                <a:spcPts val="1000"/>
              </a:spcBef>
              <a:spcAft>
                <a:spcPts val="0"/>
              </a:spcAft>
              <a:buSzPts val="1800"/>
              <a:buNone/>
            </a:pPr>
            <a:r>
              <a:rPr lang="en-US" sz="2200" dirty="0"/>
              <a:t>Marion-Lebanon MS (Marion County)</a:t>
            </a:r>
            <a:endParaRPr sz="2200" dirty="0"/>
          </a:p>
          <a:p>
            <a:pPr marL="0" lvl="0" indent="0" algn="l" rtl="0">
              <a:lnSpc>
                <a:spcPct val="80000"/>
              </a:lnSpc>
              <a:spcBef>
                <a:spcPts val="1000"/>
              </a:spcBef>
              <a:spcAft>
                <a:spcPts val="0"/>
              </a:spcAft>
              <a:buSzPts val="1800"/>
              <a:buNone/>
            </a:pPr>
            <a:r>
              <a:rPr lang="en-US" sz="2200" dirty="0"/>
              <a:t>Pineville Independent</a:t>
            </a:r>
            <a:endParaRPr sz="2200" dirty="0"/>
          </a:p>
          <a:p>
            <a:pPr marL="0" lvl="0" indent="0" algn="l" rtl="0">
              <a:lnSpc>
                <a:spcPct val="80000"/>
              </a:lnSpc>
              <a:spcBef>
                <a:spcPts val="1000"/>
              </a:spcBef>
              <a:spcAft>
                <a:spcPts val="0"/>
              </a:spcAft>
              <a:buSzPts val="1800"/>
              <a:buNone/>
            </a:pPr>
            <a:r>
              <a:rPr lang="en-US" sz="2200" dirty="0"/>
              <a:t>Wayne County MS</a:t>
            </a:r>
            <a:endParaRPr sz="2200" dirty="0"/>
          </a:p>
          <a:p>
            <a:pPr marL="0" lvl="0" indent="0" algn="l" rtl="0">
              <a:lnSpc>
                <a:spcPct val="80000"/>
              </a:lnSpc>
              <a:spcBef>
                <a:spcPts val="1000"/>
              </a:spcBef>
              <a:spcAft>
                <a:spcPts val="0"/>
              </a:spcAft>
              <a:buSzPts val="1800"/>
              <a:buNone/>
            </a:pPr>
            <a:r>
              <a:rPr lang="en-US" sz="2200" dirty="0"/>
              <a:t>Paintsville MS (Paintsville Independent)</a:t>
            </a:r>
            <a:endParaRPr sz="2200" dirty="0"/>
          </a:p>
          <a:p>
            <a:pPr marL="0" lvl="0" indent="0" algn="l" rtl="0">
              <a:lnSpc>
                <a:spcPct val="80000"/>
              </a:lnSpc>
              <a:spcBef>
                <a:spcPts val="1000"/>
              </a:spcBef>
              <a:spcAft>
                <a:spcPts val="0"/>
              </a:spcAft>
              <a:buSzPts val="1800"/>
              <a:buNone/>
            </a:pPr>
            <a:r>
              <a:rPr lang="en-US" sz="2200" dirty="0"/>
              <a:t>Williamstown MS (Williamstown Independent</a:t>
            </a:r>
            <a:endParaRPr sz="2200" dirty="0"/>
          </a:p>
        </p:txBody>
      </p:sp>
      <p:pic>
        <p:nvPicPr>
          <p:cNvPr id="220" name="Google Shape;220;g339ccf5aa1c_0_46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925425" y="5098576"/>
            <a:ext cx="1793350" cy="8339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3" name="Title 2">
            <a:extLst>
              <a:ext uri="{FF2B5EF4-FFF2-40B4-BE49-F238E27FC236}">
                <a16:creationId xmlns:a16="http://schemas.microsoft.com/office/drawing/2014/main" id="{27538984-9DE3-324C-A2D9-2DF22FCEA267}"/>
              </a:ext>
              <a:ext uri="{C183D7F6-B498-43B3-948B-1728B52AA6E4}">
                <adec:decorative xmlns:adec="http://schemas.microsoft.com/office/drawing/2017/decorative" val="0"/>
              </a:ext>
            </a:extLst>
          </p:cNvPr>
          <p:cNvSpPr>
            <a:spLocks noGrp="1"/>
          </p:cNvSpPr>
          <p:nvPr>
            <p:ph type="title"/>
          </p:nvPr>
        </p:nvSpPr>
        <p:spPr>
          <a:xfrm>
            <a:off x="838200" y="-1325700"/>
            <a:ext cx="10515600" cy="1325700"/>
          </a:xfrm>
        </p:spPr>
        <p:txBody>
          <a:bodyPr spcFirstLastPara="1" wrap="square" lIns="91425" tIns="45700" rIns="91425" bIns="45700" anchor="b" anchorCtr="0">
            <a:normAutofit/>
          </a:bodyPr>
          <a:lstStyle/>
          <a:p>
            <a:r>
              <a:rPr lang="en-US" dirty="0"/>
              <a:t>KCM and PIMSER Goals</a:t>
            </a:r>
          </a:p>
        </p:txBody>
      </p:sp>
      <p:pic>
        <p:nvPicPr>
          <p:cNvPr id="241" name="Google Shape;241;g331e4a2e076_0_548" descr="KCM Numeracy Counts Logo">
            <a:extLst>
              <a:ext uri="{C183D7F6-B498-43B3-948B-1728B52AA6E4}">
                <adec:decorative xmlns:adec="http://schemas.microsoft.com/office/drawing/2017/decorative" val="0"/>
              </a:ext>
            </a:extLst>
          </p:cNvPr>
          <p:cNvPicPr preferRelativeResize="0"/>
          <p:nvPr/>
        </p:nvPicPr>
        <p:blipFill rotWithShape="1">
          <a:blip r:embed="rId3">
            <a:alphaModFix/>
          </a:blip>
          <a:srcRect/>
          <a:stretch/>
        </p:blipFill>
        <p:spPr>
          <a:xfrm>
            <a:off x="2215397" y="362126"/>
            <a:ext cx="2427206" cy="1147199"/>
          </a:xfrm>
          <a:prstGeom prst="rect">
            <a:avLst/>
          </a:prstGeom>
          <a:noFill/>
          <a:ln>
            <a:noFill/>
          </a:ln>
        </p:spPr>
      </p:pic>
      <p:sp>
        <p:nvSpPr>
          <p:cNvPr id="240" name="Google Shape;240;g331e4a2e076_0_548">
            <a:extLst>
              <a:ext uri="{C183D7F6-B498-43B3-948B-1728B52AA6E4}">
                <adec:decorative xmlns:adec="http://schemas.microsoft.com/office/drawing/2017/decorative" val="0"/>
              </a:ext>
            </a:extLst>
          </p:cNvPr>
          <p:cNvSpPr txBox="1">
            <a:spLocks noGrp="1"/>
          </p:cNvSpPr>
          <p:nvPr>
            <p:ph type="body" idx="1"/>
          </p:nvPr>
        </p:nvSpPr>
        <p:spPr>
          <a:xfrm>
            <a:off x="838200" y="1509325"/>
            <a:ext cx="5181600" cy="4371587"/>
          </a:xfrm>
          <a:prstGeom prst="rect">
            <a:avLst/>
          </a:prstGeom>
          <a:noFill/>
          <a:ln>
            <a:solidFill>
              <a:schemeClr val="accent1"/>
            </a:solidFill>
          </a:ln>
        </p:spPr>
        <p:txBody>
          <a:bodyPr spcFirstLastPara="1" wrap="square" lIns="91425" tIns="45700" rIns="91425" bIns="45700" anchor="t" anchorCtr="0">
            <a:normAutofit/>
          </a:bodyPr>
          <a:lstStyle/>
          <a:p>
            <a:pPr marL="609600" lvl="0" indent="-425450" algn="l" rtl="0">
              <a:lnSpc>
                <a:spcPct val="100000"/>
              </a:lnSpc>
              <a:spcBef>
                <a:spcPts val="1000"/>
              </a:spcBef>
              <a:spcAft>
                <a:spcPts val="0"/>
              </a:spcAft>
              <a:buClr>
                <a:schemeClr val="dk1"/>
              </a:buClr>
              <a:buSzPts val="1900"/>
              <a:buFont typeface="Poppins"/>
              <a:buChar char="•"/>
            </a:pPr>
            <a:r>
              <a:rPr lang="en-US" sz="1600" dirty="0">
                <a:solidFill>
                  <a:schemeClr val="dk1"/>
                </a:solidFill>
                <a:latin typeface="Franklin Gothic"/>
                <a:ea typeface="Franklin Gothic"/>
                <a:cs typeface="Franklin Gothic"/>
                <a:sym typeface="Franklin Gothic"/>
              </a:rPr>
              <a:t>KCM Numeracy Counts Academy launches in July 2025 - concludes in April 2027</a:t>
            </a:r>
            <a:endParaRPr sz="1600" dirty="0">
              <a:solidFill>
                <a:schemeClr val="dk1"/>
              </a:solidFill>
              <a:latin typeface="Franklin Gothic"/>
              <a:ea typeface="Franklin Gothic"/>
              <a:cs typeface="Franklin Gothic"/>
              <a:sym typeface="Franklin Gothic"/>
            </a:endParaRPr>
          </a:p>
          <a:p>
            <a:pPr marL="609600" lvl="0" indent="-425450" algn="l" rtl="0">
              <a:lnSpc>
                <a:spcPct val="100000"/>
              </a:lnSpc>
              <a:spcBef>
                <a:spcPts val="1000"/>
              </a:spcBef>
              <a:spcAft>
                <a:spcPts val="0"/>
              </a:spcAft>
              <a:buClr>
                <a:schemeClr val="dk1"/>
              </a:buClr>
              <a:buSzPts val="1900"/>
              <a:buFont typeface="Franklin Gothic"/>
              <a:buChar char="•"/>
            </a:pPr>
            <a:r>
              <a:rPr lang="en-US" sz="1600" dirty="0">
                <a:solidFill>
                  <a:schemeClr val="dk1"/>
                </a:solidFill>
                <a:latin typeface="Franklin Gothic"/>
                <a:ea typeface="Franklin Gothic"/>
                <a:cs typeface="Franklin Gothic"/>
                <a:sym typeface="Franklin Gothic"/>
              </a:rPr>
              <a:t>Six research-based, mathematics content focused modules</a:t>
            </a:r>
            <a:endParaRPr sz="1600" dirty="0">
              <a:solidFill>
                <a:schemeClr val="dk1"/>
              </a:solidFill>
              <a:latin typeface="Franklin Gothic"/>
              <a:ea typeface="Franklin Gothic"/>
              <a:cs typeface="Franklin Gothic"/>
              <a:sym typeface="Franklin Gothic"/>
            </a:endParaRPr>
          </a:p>
          <a:p>
            <a:pPr marL="609600" lvl="0" indent="-425450" algn="l" rtl="0">
              <a:lnSpc>
                <a:spcPct val="100000"/>
              </a:lnSpc>
              <a:spcBef>
                <a:spcPts val="1000"/>
              </a:spcBef>
              <a:spcAft>
                <a:spcPts val="0"/>
              </a:spcAft>
              <a:buClr>
                <a:schemeClr val="dk1"/>
              </a:buClr>
              <a:buSzPts val="1900"/>
              <a:buFont typeface="Poppins"/>
              <a:buChar char="•"/>
            </a:pPr>
            <a:r>
              <a:rPr lang="en-US" sz="1600" dirty="0">
                <a:solidFill>
                  <a:schemeClr val="dk1"/>
                </a:solidFill>
                <a:latin typeface="Franklin Gothic"/>
                <a:ea typeface="Franklin Gothic"/>
                <a:cs typeface="Franklin Gothic"/>
                <a:sym typeface="Franklin Gothic"/>
              </a:rPr>
              <a:t>Strengthen implementation of adopted HQIR</a:t>
            </a:r>
            <a:endParaRPr sz="1600" dirty="0">
              <a:solidFill>
                <a:schemeClr val="dk1"/>
              </a:solidFill>
              <a:latin typeface="Franklin Gothic"/>
              <a:ea typeface="Franklin Gothic"/>
              <a:cs typeface="Franklin Gothic"/>
              <a:sym typeface="Franklin Gothic"/>
            </a:endParaRPr>
          </a:p>
          <a:p>
            <a:pPr marL="609600" lvl="0" indent="-425450" algn="l" rtl="0">
              <a:lnSpc>
                <a:spcPct val="100000"/>
              </a:lnSpc>
              <a:spcBef>
                <a:spcPts val="1000"/>
              </a:spcBef>
              <a:spcAft>
                <a:spcPts val="0"/>
              </a:spcAft>
              <a:buClr>
                <a:schemeClr val="dk1"/>
              </a:buClr>
              <a:buSzPts val="1900"/>
              <a:buChar char="•"/>
            </a:pPr>
            <a:r>
              <a:rPr lang="en-US" sz="1600" dirty="0">
                <a:solidFill>
                  <a:schemeClr val="dk1"/>
                </a:solidFill>
                <a:latin typeface="Franklin Gothic"/>
                <a:ea typeface="Franklin Gothic"/>
                <a:cs typeface="Franklin Gothic"/>
                <a:sym typeface="Franklin Gothic"/>
              </a:rPr>
              <a:t>Active learning applied in teacher’s classroom </a:t>
            </a:r>
            <a:endParaRPr sz="1600" dirty="0">
              <a:solidFill>
                <a:schemeClr val="dk1"/>
              </a:solidFill>
              <a:latin typeface="Franklin Gothic"/>
              <a:ea typeface="Franklin Gothic"/>
              <a:cs typeface="Franklin Gothic"/>
              <a:sym typeface="Franklin Gothic"/>
            </a:endParaRPr>
          </a:p>
          <a:p>
            <a:pPr marL="609600" lvl="0" indent="-425450" algn="l" rtl="0">
              <a:lnSpc>
                <a:spcPct val="100000"/>
              </a:lnSpc>
              <a:spcBef>
                <a:spcPts val="1000"/>
              </a:spcBef>
              <a:spcAft>
                <a:spcPts val="0"/>
              </a:spcAft>
              <a:buClr>
                <a:schemeClr val="dk1"/>
              </a:buClr>
              <a:buSzPts val="1900"/>
              <a:buFont typeface="Franklin Gothic"/>
              <a:buChar char="•"/>
            </a:pPr>
            <a:r>
              <a:rPr lang="en-US" sz="1600" dirty="0">
                <a:solidFill>
                  <a:schemeClr val="dk1"/>
                </a:solidFill>
                <a:latin typeface="Franklin Gothic"/>
                <a:ea typeface="Franklin Gothic"/>
                <a:cs typeface="Franklin Gothic"/>
                <a:sym typeface="Franklin Gothic"/>
              </a:rPr>
              <a:t>Collegial and collaborative by region and statewide grade levels</a:t>
            </a:r>
            <a:endParaRPr sz="1600" dirty="0">
              <a:solidFill>
                <a:schemeClr val="dk1"/>
              </a:solidFill>
              <a:latin typeface="Franklin Gothic"/>
              <a:ea typeface="Franklin Gothic"/>
              <a:cs typeface="Franklin Gothic"/>
              <a:sym typeface="Franklin Gothic"/>
            </a:endParaRPr>
          </a:p>
          <a:p>
            <a:pPr marL="609600" lvl="0" indent="-425450" algn="l" rtl="0">
              <a:lnSpc>
                <a:spcPct val="100000"/>
              </a:lnSpc>
              <a:spcBef>
                <a:spcPts val="1000"/>
              </a:spcBef>
              <a:spcAft>
                <a:spcPts val="0"/>
              </a:spcAft>
              <a:buSzPts val="1900"/>
              <a:buFont typeface="Poppins"/>
              <a:buChar char="•"/>
            </a:pPr>
            <a:r>
              <a:rPr lang="en-US" sz="1600" dirty="0">
                <a:solidFill>
                  <a:schemeClr val="dk1"/>
                </a:solidFill>
                <a:latin typeface="Franklin Gothic"/>
                <a:ea typeface="Franklin Gothic"/>
                <a:cs typeface="Franklin Gothic"/>
                <a:sym typeface="Franklin Gothic"/>
              </a:rPr>
              <a:t>KCM Numeracy Counts mentors to guide the regional groups</a:t>
            </a:r>
            <a:r>
              <a:rPr lang="en-US" sz="1600" dirty="0">
                <a:latin typeface="Franklin Gothic"/>
                <a:ea typeface="Franklin Gothic"/>
                <a:cs typeface="Franklin Gothic"/>
                <a:sym typeface="Franklin Gothic"/>
              </a:rPr>
              <a:t> </a:t>
            </a:r>
            <a:endParaRPr sz="1600" dirty="0">
              <a:latin typeface="Franklin Gothic"/>
              <a:ea typeface="Franklin Gothic"/>
              <a:cs typeface="Franklin Gothic"/>
              <a:sym typeface="Franklin Gothic"/>
            </a:endParaRPr>
          </a:p>
        </p:txBody>
      </p:sp>
      <p:pic>
        <p:nvPicPr>
          <p:cNvPr id="1026" name="Picture 2" descr="Pimser Numeracy Counts Administrator Academy">
            <a:extLst>
              <a:ext uri="{FF2B5EF4-FFF2-40B4-BE49-F238E27FC236}">
                <a16:creationId xmlns:a16="http://schemas.microsoft.com/office/drawing/2014/main" id="{D72C536D-1E46-94AE-A92D-1655839A2565}"/>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0967" y="-1107273"/>
            <a:ext cx="5181600" cy="2616598"/>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5B873401-DA15-5DEB-CE48-A16C30573C7B}"/>
              </a:ext>
              <a:ext uri="{C183D7F6-B498-43B3-948B-1728B52AA6E4}">
                <adec:decorative xmlns:adec="http://schemas.microsoft.com/office/drawing/2017/decorative" val="0"/>
              </a:ext>
            </a:extLst>
          </p:cNvPr>
          <p:cNvSpPr>
            <a:spLocks noGrp="1"/>
          </p:cNvSpPr>
          <p:nvPr>
            <p:ph type="body" idx="2"/>
          </p:nvPr>
        </p:nvSpPr>
        <p:spPr>
          <a:xfrm>
            <a:off x="6172200" y="1509325"/>
            <a:ext cx="5181600" cy="4667500"/>
          </a:xfrm>
          <a:ln>
            <a:solidFill>
              <a:schemeClr val="accent1"/>
            </a:solidFill>
          </a:ln>
        </p:spPr>
        <p:txBody>
          <a:bodyPr>
            <a:normAutofit/>
          </a:bodyPr>
          <a:lstStyle/>
          <a:p>
            <a:pPr rtl="0">
              <a:spcAft>
                <a:spcPts val="1200"/>
              </a:spcAft>
            </a:pPr>
            <a:r>
              <a:rPr lang="en-US" sz="1600" b="1" i="0" u="none" strike="noStrike" dirty="0">
                <a:solidFill>
                  <a:srgbClr val="000000"/>
                </a:solidFill>
                <a:effectLst/>
                <a:latin typeface="Franklin Gothic" panose="020B0604020202020204" charset="0"/>
              </a:rPr>
              <a:t>PIMSER Administrator Academy launches in June 2025 and concludes June 2026</a:t>
            </a:r>
          </a:p>
          <a:p>
            <a:pPr rtl="0">
              <a:spcAft>
                <a:spcPts val="1200"/>
              </a:spcAft>
            </a:pPr>
            <a:r>
              <a:rPr lang="en-US" sz="1600" b="1" dirty="0">
                <a:solidFill>
                  <a:srgbClr val="000000"/>
                </a:solidFill>
                <a:latin typeface="Franklin Gothic" panose="020B0604020202020204" charset="0"/>
              </a:rPr>
              <a:t>Four</a:t>
            </a:r>
            <a:r>
              <a:rPr lang="en-US" sz="1600" b="1" i="0" u="none" strike="noStrike" dirty="0">
                <a:solidFill>
                  <a:srgbClr val="000000"/>
                </a:solidFill>
                <a:effectLst/>
                <a:latin typeface="Franklin Gothic" panose="020B0604020202020204" charset="0"/>
              </a:rPr>
              <a:t> 2-day face-to-face meetings over the school year (Summer 2025, Fall 2025, Spring 2026, Summer 2026)</a:t>
            </a:r>
          </a:p>
          <a:p>
            <a:pPr rtl="0">
              <a:spcAft>
                <a:spcPts val="1200"/>
              </a:spcAft>
            </a:pPr>
            <a:r>
              <a:rPr lang="en-US" sz="1600" b="1" i="0" u="none" strike="noStrike" dirty="0">
                <a:solidFill>
                  <a:srgbClr val="000000"/>
                </a:solidFill>
                <a:effectLst/>
                <a:latin typeface="Franklin Gothic" panose="020B0604020202020204" charset="0"/>
              </a:rPr>
              <a:t>Ongoing (synchronous and asynchronous) and onsite support for administrators and their local leadership team by experienced mathematics leaders.</a:t>
            </a:r>
            <a:endParaRPr lang="en-US" sz="1600" b="1" dirty="0">
              <a:effectLst/>
              <a:latin typeface="Franklin Gothic" panose="020B0604020202020204" charset="0"/>
            </a:endParaRPr>
          </a:p>
          <a:p>
            <a:pPr rtl="0">
              <a:spcAft>
                <a:spcPts val="1200"/>
              </a:spcAft>
            </a:pPr>
            <a:r>
              <a:rPr lang="en-US" sz="1600" b="1" i="0" u="none" strike="noStrike" dirty="0">
                <a:solidFill>
                  <a:srgbClr val="000000"/>
                </a:solidFill>
                <a:effectLst/>
                <a:latin typeface="Franklin Gothic" panose="020B0604020202020204" charset="0"/>
              </a:rPr>
              <a:t>Network with practitioner </a:t>
            </a:r>
            <a:r>
              <a:rPr lang="en-US" sz="1600" b="1" i="0" u="none" strike="noStrike" dirty="0">
                <a:solidFill>
                  <a:srgbClr val="FF0000"/>
                </a:solidFill>
                <a:effectLst/>
                <a:latin typeface="Franklin Gothic" panose="020B0604020202020204" charset="0"/>
              </a:rPr>
              <a:t>experts</a:t>
            </a:r>
            <a:r>
              <a:rPr lang="en-US" sz="1600" b="1" i="0" u="none" strike="noStrike" dirty="0">
                <a:solidFill>
                  <a:srgbClr val="000000"/>
                </a:solidFill>
                <a:effectLst/>
                <a:latin typeface="Franklin Gothic" panose="020B0604020202020204" charset="0"/>
              </a:rPr>
              <a:t> and other leaders to learn and grow mathematics teaching and learning with content aligned to KCM K-5 Teacher Academy, including successful implementation of HQIR.</a:t>
            </a:r>
            <a:endParaRPr lang="en-US" sz="1600" b="1" i="0" u="none" strike="noStrike" dirty="0">
              <a:solidFill>
                <a:srgbClr val="000000"/>
              </a:solidFill>
              <a:latin typeface="Franklin Gothic" panose="020B0604020202020204" charset="0"/>
            </a:endParaRPr>
          </a:p>
          <a:p>
            <a:pPr marL="114300" indent="0" rtl="0">
              <a:spcAft>
                <a:spcPts val="1200"/>
              </a:spcAft>
              <a:buNone/>
            </a:pPr>
            <a:endParaRPr lang="en-US" dirty="0"/>
          </a:p>
        </p:txBody>
      </p:sp>
      <p:pic>
        <p:nvPicPr>
          <p:cNvPr id="242" name="Google Shape;242;g331e4a2e076_0_548">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5853562" y="5880912"/>
            <a:ext cx="1905000" cy="8858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 name="Title 1">
            <a:extLst>
              <a:ext uri="{FF2B5EF4-FFF2-40B4-BE49-F238E27FC236}">
                <a16:creationId xmlns:a16="http://schemas.microsoft.com/office/drawing/2014/main" id="{6D0952A9-8A87-9E4F-69C2-97000CA44A8C}"/>
              </a:ext>
              <a:ext uri="{C183D7F6-B498-43B3-948B-1728B52AA6E4}">
                <adec:decorative xmlns:adec="http://schemas.microsoft.com/office/drawing/2017/decorative" val="0"/>
              </a:ext>
            </a:extLst>
          </p:cNvPr>
          <p:cNvSpPr>
            <a:spLocks noGrp="1"/>
          </p:cNvSpPr>
          <p:nvPr>
            <p:ph type="title"/>
          </p:nvPr>
        </p:nvSpPr>
        <p:spPr>
          <a:xfrm>
            <a:off x="838200" y="-1325700"/>
            <a:ext cx="10515600" cy="1325700"/>
          </a:xfrm>
        </p:spPr>
        <p:txBody>
          <a:bodyPr spcFirstLastPara="1" wrap="square" lIns="91425" tIns="45700" rIns="91425" bIns="45700" anchor="b" anchorCtr="0">
            <a:normAutofit/>
          </a:bodyPr>
          <a:lstStyle/>
          <a:p>
            <a:r>
              <a:rPr lang="en-US" dirty="0"/>
              <a:t>EPIC Contact Information</a:t>
            </a:r>
          </a:p>
        </p:txBody>
      </p:sp>
      <p:pic>
        <p:nvPicPr>
          <p:cNvPr id="16" name="Picture 15" descr="KY Numeracy Counts logo">
            <a:extLst>
              <a:ext uri="{FF2B5EF4-FFF2-40B4-BE49-F238E27FC236}">
                <a16:creationId xmlns:a16="http://schemas.microsoft.com/office/drawing/2014/main" id="{3D788D1A-AFAD-5DF9-DEEF-7A64C51C111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7835886" y="162344"/>
            <a:ext cx="2546979" cy="1212276"/>
          </a:xfrm>
          <a:prstGeom prst="rect">
            <a:avLst/>
          </a:prstGeom>
        </p:spPr>
      </p:pic>
      <p:sp>
        <p:nvSpPr>
          <p:cNvPr id="17" name="TextBox 16">
            <a:extLst>
              <a:ext uri="{FF2B5EF4-FFF2-40B4-BE49-F238E27FC236}">
                <a16:creationId xmlns:a16="http://schemas.microsoft.com/office/drawing/2014/main" id="{E76A550D-4F9E-E260-3F10-5170E1CA7326}"/>
              </a:ext>
            </a:extLst>
          </p:cNvPr>
          <p:cNvSpPr txBox="1"/>
          <p:nvPr/>
        </p:nvSpPr>
        <p:spPr>
          <a:xfrm>
            <a:off x="6021957" y="1329554"/>
            <a:ext cx="6427773" cy="461665"/>
          </a:xfrm>
          <a:prstGeom prst="rect">
            <a:avLst/>
          </a:prstGeom>
          <a:noFill/>
        </p:spPr>
        <p:txBody>
          <a:bodyPr wrap="square" rtlCol="0">
            <a:spAutoFit/>
          </a:bodyPr>
          <a:lstStyle/>
          <a:p>
            <a:r>
              <a:rPr lang="en-US" sz="2400" b="1" dirty="0">
                <a:latin typeface="Franklin Gothic Book" panose="020B0503020102020204" pitchFamily="34" charset="0"/>
              </a:rPr>
              <a:t>Professional Learning Academy Partners</a:t>
            </a:r>
          </a:p>
        </p:txBody>
      </p:sp>
      <p:pic>
        <p:nvPicPr>
          <p:cNvPr id="204" name="Google Shape;204;g339ccf5aa1c_0_624" descr="Education Professional Implementation Center logo">
            <a:extLst>
              <a:ext uri="{C183D7F6-B498-43B3-948B-1728B52AA6E4}">
                <adec:decorative xmlns:adec="http://schemas.microsoft.com/office/drawing/2017/decorative" val="0"/>
              </a:ext>
            </a:extLst>
          </p:cNvPr>
          <p:cNvPicPr preferRelativeResize="0"/>
          <p:nvPr/>
        </p:nvPicPr>
        <p:blipFill rotWithShape="1">
          <a:blip r:embed="rId4">
            <a:alphaModFix/>
          </a:blip>
          <a:srcRect/>
          <a:stretch/>
        </p:blipFill>
        <p:spPr>
          <a:xfrm>
            <a:off x="188418" y="271046"/>
            <a:ext cx="1553497" cy="1484671"/>
          </a:xfrm>
          <a:prstGeom prst="rect">
            <a:avLst/>
          </a:prstGeom>
          <a:noFill/>
          <a:ln>
            <a:noFill/>
          </a:ln>
        </p:spPr>
      </p:pic>
      <p:sp>
        <p:nvSpPr>
          <p:cNvPr id="203" name="Google Shape;203;g339ccf5aa1c_0_624">
            <a:extLst>
              <a:ext uri="{C183D7F6-B498-43B3-948B-1728B52AA6E4}">
                <adec:decorative xmlns:adec="http://schemas.microsoft.com/office/drawing/2017/decorative" val="0"/>
              </a:ext>
            </a:extLst>
          </p:cNvPr>
          <p:cNvSpPr txBox="1">
            <a:spLocks noGrp="1"/>
          </p:cNvSpPr>
          <p:nvPr>
            <p:ph type="body" idx="1"/>
          </p:nvPr>
        </p:nvSpPr>
        <p:spPr>
          <a:xfrm>
            <a:off x="1809135" y="235974"/>
            <a:ext cx="9544664" cy="594085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sz="1600" dirty="0"/>
              <a:t>Rebecca Gaddie</a:t>
            </a:r>
            <a:endParaRPr sz="1600" dirty="0"/>
          </a:p>
          <a:p>
            <a:pPr marL="0" lvl="0" indent="0" algn="l" rtl="0">
              <a:lnSpc>
                <a:spcPct val="90000"/>
              </a:lnSpc>
              <a:spcBef>
                <a:spcPts val="1000"/>
              </a:spcBef>
              <a:spcAft>
                <a:spcPts val="0"/>
              </a:spcAft>
              <a:buSzPts val="1800"/>
              <a:buNone/>
            </a:pPr>
            <a:r>
              <a:rPr lang="en-US" sz="1600" u="sng" dirty="0">
                <a:solidFill>
                  <a:schemeClr val="hlink"/>
                </a:solidFill>
                <a:hlinkClick r:id="rId5"/>
              </a:rPr>
              <a:t>rebecca.gaddie@grrec.org</a:t>
            </a:r>
            <a:endParaRPr sz="1600" dirty="0"/>
          </a:p>
          <a:p>
            <a:pPr marL="0" lvl="0" indent="0" algn="l" rtl="0">
              <a:lnSpc>
                <a:spcPct val="90000"/>
              </a:lnSpc>
              <a:spcBef>
                <a:spcPts val="1000"/>
              </a:spcBef>
              <a:spcAft>
                <a:spcPts val="0"/>
              </a:spcAft>
              <a:buSzPts val="1800"/>
              <a:buNone/>
            </a:pPr>
            <a:r>
              <a:rPr lang="en-US" sz="1600" dirty="0"/>
              <a:t>Audrey Harper</a:t>
            </a:r>
            <a:endParaRPr sz="1600" dirty="0"/>
          </a:p>
          <a:p>
            <a:pPr marL="0" lvl="0" indent="0" algn="l" rtl="0">
              <a:lnSpc>
                <a:spcPct val="90000"/>
              </a:lnSpc>
              <a:spcBef>
                <a:spcPts val="1000"/>
              </a:spcBef>
              <a:spcAft>
                <a:spcPts val="0"/>
              </a:spcAft>
              <a:buSzPts val="1800"/>
              <a:buNone/>
            </a:pPr>
            <a:r>
              <a:rPr lang="en-US" sz="1600" u="sng" dirty="0">
                <a:solidFill>
                  <a:schemeClr val="hlink"/>
                </a:solidFill>
              </a:rPr>
              <a:t>audrey.harper@grrec.or</a:t>
            </a:r>
            <a:endParaRPr sz="1600" dirty="0"/>
          </a:p>
        </p:txBody>
      </p:sp>
      <p:pic>
        <p:nvPicPr>
          <p:cNvPr id="3" name="Google Shape;228;g339ccf5aa1c_0_488" descr="Advance Kentucky logo">
            <a:extLst>
              <a:ext uri="{FF2B5EF4-FFF2-40B4-BE49-F238E27FC236}">
                <a16:creationId xmlns:a16="http://schemas.microsoft.com/office/drawing/2014/main" id="{0270967F-75AF-F527-1C39-EB69145A7780}"/>
              </a:ext>
              <a:ext uri="{C183D7F6-B498-43B3-948B-1728B52AA6E4}">
                <adec:decorative xmlns:adec="http://schemas.microsoft.com/office/drawing/2017/decorative" val="0"/>
              </a:ext>
            </a:extLst>
          </p:cNvPr>
          <p:cNvPicPr preferRelativeResize="0"/>
          <p:nvPr/>
        </p:nvPicPr>
        <p:blipFill rotWithShape="1">
          <a:blip r:embed="rId6">
            <a:alphaModFix/>
          </a:blip>
          <a:srcRect/>
          <a:stretch/>
        </p:blipFill>
        <p:spPr>
          <a:xfrm>
            <a:off x="359243" y="2001192"/>
            <a:ext cx="2032454" cy="910658"/>
          </a:xfrm>
          <a:prstGeom prst="rect">
            <a:avLst/>
          </a:prstGeom>
          <a:noFill/>
          <a:ln>
            <a:noFill/>
          </a:ln>
        </p:spPr>
      </p:pic>
      <p:sp>
        <p:nvSpPr>
          <p:cNvPr id="5" name="TextBox 4">
            <a:extLst>
              <a:ext uri="{FF2B5EF4-FFF2-40B4-BE49-F238E27FC236}">
                <a16:creationId xmlns:a16="http://schemas.microsoft.com/office/drawing/2014/main" id="{48B7168C-D314-75D5-73FE-93C8A62176D7}"/>
              </a:ext>
              <a:ext uri="{C183D7F6-B498-43B3-948B-1728B52AA6E4}">
                <adec:decorative xmlns:adec="http://schemas.microsoft.com/office/drawing/2017/decorative" val="0"/>
              </a:ext>
            </a:extLst>
          </p:cNvPr>
          <p:cNvSpPr txBox="1"/>
          <p:nvPr/>
        </p:nvSpPr>
        <p:spPr>
          <a:xfrm>
            <a:off x="2576052" y="2098745"/>
            <a:ext cx="8777748" cy="1363450"/>
          </a:xfrm>
          <a:prstGeom prst="rect">
            <a:avLst/>
          </a:prstGeom>
          <a:noFill/>
        </p:spPr>
        <p:txBody>
          <a:bodyPr wrap="square">
            <a:spAutoFit/>
          </a:bodyPr>
          <a:lstStyle/>
          <a:p>
            <a:pPr marL="0" lvl="0" indent="0" algn="l" rtl="0">
              <a:lnSpc>
                <a:spcPct val="90000"/>
              </a:lnSpc>
              <a:spcBef>
                <a:spcPts val="1000"/>
              </a:spcBef>
              <a:spcAft>
                <a:spcPts val="0"/>
              </a:spcAft>
              <a:buSzPts val="1800"/>
              <a:buNone/>
            </a:pPr>
            <a:r>
              <a:rPr lang="en-US" sz="1600" dirty="0">
                <a:latin typeface="Franklin Gothic Book" panose="020B0503020102020204" pitchFamily="34" charset="0"/>
              </a:rPr>
              <a:t>Anthony Mires-Executive Director </a:t>
            </a:r>
          </a:p>
          <a:p>
            <a:pPr marL="0" lvl="0" indent="0" algn="l" rtl="0">
              <a:lnSpc>
                <a:spcPct val="90000"/>
              </a:lnSpc>
              <a:spcBef>
                <a:spcPts val="1000"/>
              </a:spcBef>
              <a:spcAft>
                <a:spcPts val="0"/>
              </a:spcAft>
              <a:buSzPts val="1800"/>
              <a:buNone/>
            </a:pPr>
            <a:r>
              <a:rPr lang="en-US" sz="1600" u="sng" dirty="0">
                <a:solidFill>
                  <a:schemeClr val="hlink"/>
                </a:solidFill>
                <a:latin typeface="Franklin Gothic Book" panose="020B0503020102020204" pitchFamily="34" charset="0"/>
              </a:rPr>
              <a:t>amires@kstc.com</a:t>
            </a:r>
            <a:endParaRPr lang="en-US" sz="1600" dirty="0">
              <a:latin typeface="Franklin Gothic Book" panose="020B0503020102020204" pitchFamily="34" charset="0"/>
            </a:endParaRPr>
          </a:p>
          <a:p>
            <a:pPr marL="0" lvl="0" indent="0" algn="l" rtl="0">
              <a:lnSpc>
                <a:spcPct val="90000"/>
              </a:lnSpc>
              <a:spcBef>
                <a:spcPts val="1000"/>
              </a:spcBef>
              <a:spcAft>
                <a:spcPts val="0"/>
              </a:spcAft>
              <a:buSzPts val="1800"/>
              <a:buNone/>
            </a:pPr>
            <a:r>
              <a:rPr lang="en-US" sz="1600" dirty="0">
                <a:latin typeface="Franklin Gothic Book" panose="020B0503020102020204" pitchFamily="34" charset="0"/>
              </a:rPr>
              <a:t>Annette Williams Program Director-Access to Algebra</a:t>
            </a:r>
          </a:p>
          <a:p>
            <a:pPr marL="0" lvl="0" indent="0" algn="l" rtl="0">
              <a:lnSpc>
                <a:spcPct val="90000"/>
              </a:lnSpc>
              <a:spcBef>
                <a:spcPts val="1000"/>
              </a:spcBef>
              <a:spcAft>
                <a:spcPts val="0"/>
              </a:spcAft>
              <a:buSzPts val="1800"/>
              <a:buNone/>
            </a:pPr>
            <a:r>
              <a:rPr lang="en-US" sz="1600" u="sng" dirty="0">
                <a:solidFill>
                  <a:schemeClr val="hlink"/>
                </a:solidFill>
                <a:latin typeface="Franklin Gothic Book" panose="020B0503020102020204" pitchFamily="34" charset="0"/>
              </a:rPr>
              <a:t>awilliams@kstc.com</a:t>
            </a:r>
            <a:endParaRPr lang="en-US" sz="1600" dirty="0">
              <a:latin typeface="Franklin Gothic Book" panose="020B0503020102020204" pitchFamily="34" charset="0"/>
            </a:endParaRPr>
          </a:p>
        </p:txBody>
      </p:sp>
      <p:pic>
        <p:nvPicPr>
          <p:cNvPr id="6" name="Google Shape;268;g3325f454c2c_0_3" descr="KCM Kentucky Center for Mathematics Logo">
            <a:extLst>
              <a:ext uri="{FF2B5EF4-FFF2-40B4-BE49-F238E27FC236}">
                <a16:creationId xmlns:a16="http://schemas.microsoft.com/office/drawing/2014/main" id="{E3C53F42-4560-2E98-C13D-BC11B51D33A7}"/>
              </a:ext>
              <a:ext uri="{C183D7F6-B498-43B3-948B-1728B52AA6E4}">
                <adec:decorative xmlns:adec="http://schemas.microsoft.com/office/drawing/2017/decorative" val="0"/>
              </a:ext>
            </a:extLst>
          </p:cNvPr>
          <p:cNvPicPr preferRelativeResize="0"/>
          <p:nvPr/>
        </p:nvPicPr>
        <p:blipFill>
          <a:blip r:embed="rId7">
            <a:alphaModFix/>
          </a:blip>
          <a:stretch>
            <a:fillRect/>
          </a:stretch>
        </p:blipFill>
        <p:spPr>
          <a:xfrm>
            <a:off x="121197" y="3603081"/>
            <a:ext cx="2032455" cy="1212275"/>
          </a:xfrm>
          <a:prstGeom prst="rect">
            <a:avLst/>
          </a:prstGeom>
          <a:noFill/>
          <a:ln>
            <a:noFill/>
          </a:ln>
        </p:spPr>
      </p:pic>
      <p:sp>
        <p:nvSpPr>
          <p:cNvPr id="10" name="TextBox 9">
            <a:extLst>
              <a:ext uri="{FF2B5EF4-FFF2-40B4-BE49-F238E27FC236}">
                <a16:creationId xmlns:a16="http://schemas.microsoft.com/office/drawing/2014/main" id="{9F29B85F-C900-D80C-5330-B07F0CD1CFE5}"/>
              </a:ext>
              <a:ext uri="{C183D7F6-B498-43B3-948B-1728B52AA6E4}">
                <adec:decorative xmlns:adec="http://schemas.microsoft.com/office/drawing/2017/decorative" val="0"/>
              </a:ext>
            </a:extLst>
          </p:cNvPr>
          <p:cNvSpPr txBox="1"/>
          <p:nvPr/>
        </p:nvSpPr>
        <p:spPr>
          <a:xfrm>
            <a:off x="2239297" y="3842320"/>
            <a:ext cx="6096000" cy="713016"/>
          </a:xfrm>
          <a:prstGeom prst="rect">
            <a:avLst/>
          </a:prstGeom>
          <a:noFill/>
        </p:spPr>
        <p:txBody>
          <a:bodyPr wrap="square">
            <a:spAutoFit/>
          </a:bodyPr>
          <a:lstStyle/>
          <a:p>
            <a:pPr marL="0" lvl="0" indent="0" algn="l" rtl="0">
              <a:spcBef>
                <a:spcPts val="1000"/>
              </a:spcBef>
              <a:spcAft>
                <a:spcPts val="0"/>
              </a:spcAft>
              <a:buNone/>
            </a:pPr>
            <a:r>
              <a:rPr lang="en-US" sz="1600" dirty="0">
                <a:latin typeface="Franklin Gothic Book" panose="020B0503020102020204" pitchFamily="34" charset="0"/>
              </a:rPr>
              <a:t>Kelly Delong, KCM Executive Director  </a:t>
            </a:r>
          </a:p>
          <a:p>
            <a:pPr marL="0" lvl="0" indent="0" algn="l" rtl="0">
              <a:spcBef>
                <a:spcPts val="1000"/>
              </a:spcBef>
              <a:spcAft>
                <a:spcPts val="0"/>
              </a:spcAft>
              <a:buNone/>
            </a:pPr>
            <a:r>
              <a:rPr lang="en-US" sz="1600" u="sng" dirty="0">
                <a:solidFill>
                  <a:schemeClr val="hlink"/>
                </a:solidFill>
                <a:latin typeface="Franklin Gothic Book" panose="020B0503020102020204" pitchFamily="34" charset="0"/>
                <a:hlinkClick r:id="rId8"/>
              </a:rPr>
              <a:t>delongk1@nku.edu</a:t>
            </a:r>
            <a:endParaRPr lang="en-US" sz="1600" dirty="0">
              <a:latin typeface="Franklin Gothic Book" panose="020B0503020102020204" pitchFamily="34" charset="0"/>
            </a:endParaRPr>
          </a:p>
        </p:txBody>
      </p:sp>
      <p:pic>
        <p:nvPicPr>
          <p:cNvPr id="11" name="Google Shape;314;g3325f454c2c_0_16" descr="PIMSER logo">
            <a:extLst>
              <a:ext uri="{FF2B5EF4-FFF2-40B4-BE49-F238E27FC236}">
                <a16:creationId xmlns:a16="http://schemas.microsoft.com/office/drawing/2014/main" id="{54DAFFA1-AC0F-2CE5-9DA2-1FECE6E13E7A}"/>
              </a:ext>
            </a:extLst>
          </p:cNvPr>
          <p:cNvPicPr preferRelativeResize="0"/>
          <p:nvPr/>
        </p:nvPicPr>
        <p:blipFill>
          <a:blip r:embed="rId9">
            <a:alphaModFix/>
          </a:blip>
          <a:stretch>
            <a:fillRect/>
          </a:stretch>
        </p:blipFill>
        <p:spPr>
          <a:xfrm>
            <a:off x="121197" y="4938613"/>
            <a:ext cx="4783676" cy="532866"/>
          </a:xfrm>
          <a:prstGeom prst="rect">
            <a:avLst/>
          </a:prstGeom>
          <a:noFill/>
          <a:ln>
            <a:noFill/>
          </a:ln>
        </p:spPr>
      </p:pic>
      <p:sp>
        <p:nvSpPr>
          <p:cNvPr id="13" name="TextBox 12">
            <a:extLst>
              <a:ext uri="{FF2B5EF4-FFF2-40B4-BE49-F238E27FC236}">
                <a16:creationId xmlns:a16="http://schemas.microsoft.com/office/drawing/2014/main" id="{207FFC0E-C896-171D-7597-23483BF23E85}"/>
              </a:ext>
            </a:extLst>
          </p:cNvPr>
          <p:cNvSpPr txBox="1"/>
          <p:nvPr/>
        </p:nvSpPr>
        <p:spPr>
          <a:xfrm>
            <a:off x="4839734" y="4814681"/>
            <a:ext cx="6319683" cy="713016"/>
          </a:xfrm>
          <a:prstGeom prst="rect">
            <a:avLst/>
          </a:prstGeom>
          <a:noFill/>
        </p:spPr>
        <p:txBody>
          <a:bodyPr wrap="square">
            <a:spAutoFit/>
          </a:bodyPr>
          <a:lstStyle/>
          <a:p>
            <a:pPr marL="0" lvl="0" indent="0" algn="l" rtl="0">
              <a:spcBef>
                <a:spcPts val="1000"/>
              </a:spcBef>
              <a:spcAft>
                <a:spcPts val="0"/>
              </a:spcAft>
              <a:buNone/>
            </a:pPr>
            <a:r>
              <a:rPr lang="pl-PL" sz="1600" dirty="0">
                <a:latin typeface="Franklin Gothic Book" panose="020B0503020102020204" pitchFamily="34" charset="0"/>
              </a:rPr>
              <a:t>Kim Zeidler-Watters</a:t>
            </a:r>
          </a:p>
          <a:p>
            <a:pPr marL="0" lvl="0" indent="0" algn="l" rtl="0">
              <a:spcBef>
                <a:spcPts val="1000"/>
              </a:spcBef>
              <a:spcAft>
                <a:spcPts val="0"/>
              </a:spcAft>
              <a:buNone/>
            </a:pPr>
            <a:r>
              <a:rPr lang="pl-PL" sz="1600" u="sng" dirty="0">
                <a:solidFill>
                  <a:schemeClr val="hlink"/>
                </a:solidFill>
                <a:latin typeface="Franklin Gothic Book" panose="020B0503020102020204" pitchFamily="34" charset="0"/>
                <a:hlinkClick r:id="rId10"/>
              </a:rPr>
              <a:t>kim.zeidler@pimser.org</a:t>
            </a:r>
            <a:endParaRPr lang="pl-PL" sz="1600" dirty="0">
              <a:latin typeface="Franklin Gothic Book" panose="020B0503020102020204" pitchFamily="34" charset="0"/>
            </a:endParaRPr>
          </a:p>
        </p:txBody>
      </p:sp>
      <p:pic>
        <p:nvPicPr>
          <p:cNvPr id="205" name="Google Shape;205;g339ccf5aa1c_0_624">
            <a:extLst>
              <a:ext uri="{C183D7F6-B498-43B3-948B-1728B52AA6E4}">
                <adec:decorative xmlns:adec="http://schemas.microsoft.com/office/drawing/2017/decorative" val="1"/>
              </a:ext>
            </a:extLst>
          </p:cNvPr>
          <p:cNvPicPr preferRelativeResize="0"/>
          <p:nvPr/>
        </p:nvPicPr>
        <p:blipFill rotWithShape="1">
          <a:blip r:embed="rId11">
            <a:alphaModFix/>
          </a:blip>
          <a:srcRect/>
          <a:stretch/>
        </p:blipFill>
        <p:spPr>
          <a:xfrm>
            <a:off x="10123151" y="5124012"/>
            <a:ext cx="1905000" cy="8858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31f38b6a0bc_1_4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780"/>
              </a:buClr>
              <a:buSzPts val="4400"/>
              <a:buFont typeface="Libre Franklin Medium"/>
              <a:buNone/>
            </a:pPr>
            <a:r>
              <a:rPr lang="en-US" dirty="0"/>
              <a:t>Key Resources</a:t>
            </a:r>
            <a:endParaRPr dirty="0"/>
          </a:p>
        </p:txBody>
      </p:sp>
      <p:sp>
        <p:nvSpPr>
          <p:cNvPr id="320" name="Google Shape;320;g31f38b6a0bc_1_413"/>
          <p:cNvSpPr txBox="1">
            <a:spLocks noGrp="1"/>
          </p:cNvSpPr>
          <p:nvPr>
            <p:ph type="body" idx="1"/>
          </p:nvPr>
        </p:nvSpPr>
        <p:spPr>
          <a:xfrm>
            <a:off x="838200" y="1547446"/>
            <a:ext cx="10515600" cy="4629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02649"/>
              </a:buClr>
              <a:buSzPts val="2800"/>
              <a:buNone/>
            </a:pPr>
            <a:endParaRPr u="sng" dirty="0">
              <a:solidFill>
                <a:schemeClr val="hlink"/>
              </a:solidFill>
              <a:hlinkClick r:id="rId3"/>
            </a:endParaRPr>
          </a:p>
          <a:p>
            <a:pPr marL="0" lvl="0" indent="0" algn="l" rtl="0">
              <a:lnSpc>
                <a:spcPct val="90000"/>
              </a:lnSpc>
              <a:spcBef>
                <a:spcPts val="1000"/>
              </a:spcBef>
              <a:spcAft>
                <a:spcPts val="0"/>
              </a:spcAft>
              <a:buClr>
                <a:srgbClr val="102649"/>
              </a:buClr>
              <a:buSzPts val="2800"/>
              <a:buNone/>
            </a:pPr>
            <a:r>
              <a:rPr lang="en-US" u="sng" dirty="0">
                <a:solidFill>
                  <a:schemeClr val="hlink"/>
                </a:solidFill>
                <a:latin typeface="Franklin Gothic"/>
                <a:ea typeface="Franklin Gothic"/>
                <a:cs typeface="Franklin Gothic"/>
                <a:sym typeface="Franklin Gothic"/>
                <a:hlinkClick r:id="rId4"/>
              </a:rPr>
              <a:t>House Bill 162</a:t>
            </a:r>
            <a:r>
              <a:rPr lang="en-US" u="sng" dirty="0">
                <a:solidFill>
                  <a:schemeClr val="hlink"/>
                </a:solidFill>
                <a:latin typeface="Franklin Gothic"/>
                <a:ea typeface="Franklin Gothic"/>
                <a:cs typeface="Franklin Gothic"/>
                <a:sym typeface="Franklin Gothic"/>
              </a:rPr>
              <a:t> (2024)</a:t>
            </a:r>
            <a:endParaRPr dirty="0">
              <a:latin typeface="Franklin Gothic"/>
              <a:ea typeface="Franklin Gothic"/>
              <a:cs typeface="Franklin Gothic"/>
              <a:sym typeface="Franklin Gothic"/>
            </a:endParaRPr>
          </a:p>
          <a:p>
            <a:pPr marL="0" lvl="0" indent="0" algn="l" rtl="0">
              <a:lnSpc>
                <a:spcPct val="90000"/>
              </a:lnSpc>
              <a:spcBef>
                <a:spcPts val="1000"/>
              </a:spcBef>
              <a:spcAft>
                <a:spcPts val="0"/>
              </a:spcAft>
              <a:buClr>
                <a:srgbClr val="102649"/>
              </a:buClr>
              <a:buSzPts val="2800"/>
              <a:buNone/>
            </a:pPr>
            <a:endParaRPr u="sng" dirty="0">
              <a:solidFill>
                <a:schemeClr val="hlink"/>
              </a:solidFill>
              <a:latin typeface="Franklin Gothic"/>
              <a:ea typeface="Franklin Gothic"/>
              <a:cs typeface="Franklin Gothic"/>
              <a:sym typeface="Franklin Gothic"/>
              <a:hlinkClick r:id="rId3"/>
            </a:endParaRPr>
          </a:p>
          <a:p>
            <a:pPr marL="0" lvl="0" indent="0" algn="l" rtl="0">
              <a:lnSpc>
                <a:spcPct val="90000"/>
              </a:lnSpc>
              <a:spcBef>
                <a:spcPts val="1000"/>
              </a:spcBef>
              <a:spcAft>
                <a:spcPts val="0"/>
              </a:spcAft>
              <a:buClr>
                <a:srgbClr val="102649"/>
              </a:buClr>
              <a:buSzPts val="2800"/>
              <a:buNone/>
            </a:pPr>
            <a:r>
              <a:rPr lang="en-US" u="sng" dirty="0">
                <a:solidFill>
                  <a:schemeClr val="hlink"/>
                </a:solidFill>
                <a:latin typeface="Franklin Gothic"/>
                <a:ea typeface="Franklin Gothic"/>
                <a:cs typeface="Franklin Gothic"/>
                <a:sym typeface="Franklin Gothic"/>
                <a:hlinkClick r:id="rId3"/>
              </a:rPr>
              <a:t>House Bill 162 (2024) Kentucky Numeracy Counts Act Implementation Timeline </a:t>
            </a:r>
            <a:endParaRPr dirty="0">
              <a:latin typeface="Franklin Gothic"/>
              <a:ea typeface="Franklin Gothic"/>
              <a:cs typeface="Franklin Gothic"/>
              <a:sym typeface="Franklin Gothic"/>
            </a:endParaRPr>
          </a:p>
          <a:p>
            <a:pPr marL="0" lvl="0" indent="0" algn="l" rtl="0">
              <a:lnSpc>
                <a:spcPct val="90000"/>
              </a:lnSpc>
              <a:spcBef>
                <a:spcPts val="1000"/>
              </a:spcBef>
              <a:spcAft>
                <a:spcPts val="0"/>
              </a:spcAft>
              <a:buClr>
                <a:srgbClr val="102649"/>
              </a:buClr>
              <a:buSzPts val="2800"/>
              <a:buNone/>
            </a:pPr>
            <a:endParaRPr dirty="0">
              <a:latin typeface="Franklin Gothic"/>
              <a:ea typeface="Franklin Gothic"/>
              <a:cs typeface="Franklin Gothic"/>
              <a:sym typeface="Franklin Gothic"/>
            </a:endParaRPr>
          </a:p>
          <a:p>
            <a:pPr marL="0" lvl="0" indent="0" algn="l" rtl="0">
              <a:lnSpc>
                <a:spcPct val="90000"/>
              </a:lnSpc>
              <a:spcBef>
                <a:spcPts val="1000"/>
              </a:spcBef>
              <a:spcAft>
                <a:spcPts val="0"/>
              </a:spcAft>
              <a:buClr>
                <a:srgbClr val="102649"/>
              </a:buClr>
              <a:buSzPts val="2800"/>
              <a:buNone/>
            </a:pPr>
            <a:r>
              <a:rPr lang="en-US" u="sng" dirty="0">
                <a:solidFill>
                  <a:schemeClr val="hlink"/>
                </a:solidFill>
                <a:latin typeface="Franklin Gothic"/>
                <a:ea typeface="Franklin Gothic"/>
                <a:cs typeface="Franklin Gothic"/>
                <a:sym typeface="Franklin Gothic"/>
                <a:hlinkClick r:id="rId5"/>
              </a:rPr>
              <a:t>KY Numeracy Counts Webpage</a:t>
            </a:r>
            <a:endParaRPr dirty="0">
              <a:latin typeface="Franklin Gothic"/>
              <a:ea typeface="Franklin Gothic"/>
              <a:cs typeface="Franklin Gothic"/>
              <a:sym typeface="Franklin Gothic"/>
            </a:endParaRPr>
          </a:p>
        </p:txBody>
      </p:sp>
      <p:pic>
        <p:nvPicPr>
          <p:cNvPr id="321" name="Google Shape;321;g31f38b6a0bc_1_413">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9961686" y="5037627"/>
            <a:ext cx="1905000" cy="8858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C9CF3-09BD-D536-0608-CE512B4955B2}"/>
              </a:ext>
            </a:extLst>
          </p:cNvPr>
          <p:cNvSpPr>
            <a:spLocks noGrp="1"/>
          </p:cNvSpPr>
          <p:nvPr>
            <p:ph type="ctrTitle"/>
          </p:nvPr>
        </p:nvSpPr>
        <p:spPr>
          <a:xfrm>
            <a:off x="2906038" y="1122363"/>
            <a:ext cx="7761962" cy="1984092"/>
          </a:xfrm>
        </p:spPr>
        <p:txBody>
          <a:bodyPr>
            <a:normAutofit/>
          </a:bodyPr>
          <a:lstStyle/>
          <a:p>
            <a:r>
              <a:rPr lang="en-US" dirty="0"/>
              <a:t>Legislative Update</a:t>
            </a:r>
          </a:p>
        </p:txBody>
      </p:sp>
      <p:sp>
        <p:nvSpPr>
          <p:cNvPr id="3" name="Subtitle 2">
            <a:extLst>
              <a:ext uri="{FF2B5EF4-FFF2-40B4-BE49-F238E27FC236}">
                <a16:creationId xmlns:a16="http://schemas.microsoft.com/office/drawing/2014/main" id="{AD945639-0DD8-4296-E8D9-7AE0599A4166}"/>
              </a:ext>
            </a:extLst>
          </p:cNvPr>
          <p:cNvSpPr>
            <a:spLocks noGrp="1"/>
          </p:cNvSpPr>
          <p:nvPr>
            <p:ph type="subTitle" idx="1"/>
          </p:nvPr>
        </p:nvSpPr>
        <p:spPr>
          <a:xfrm>
            <a:off x="4536830" y="3602038"/>
            <a:ext cx="6131169" cy="1655762"/>
          </a:xfrm>
        </p:spPr>
        <p:txBody>
          <a:bodyPr>
            <a:normAutofit/>
          </a:bodyPr>
          <a:lstStyle/>
          <a:p>
            <a:r>
              <a:rPr lang="en-US" dirty="0"/>
              <a:t>Brian Perry, Ph.D. </a:t>
            </a:r>
          </a:p>
          <a:p>
            <a:r>
              <a:rPr lang="en-US" dirty="0"/>
              <a:t>KDE Director of Government Relations</a:t>
            </a:r>
          </a:p>
        </p:txBody>
      </p:sp>
    </p:spTree>
    <p:extLst>
      <p:ext uri="{BB962C8B-B14F-4D97-AF65-F5344CB8AC3E}">
        <p14:creationId xmlns:p14="http://schemas.microsoft.com/office/powerpoint/2010/main" val="2645737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47B1F-B3A4-090C-7102-B9995D7DB6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66190A-F051-0FCC-906F-E08DEE7CB656}"/>
              </a:ext>
            </a:extLst>
          </p:cNvPr>
          <p:cNvSpPr>
            <a:spLocks noGrp="1"/>
          </p:cNvSpPr>
          <p:nvPr>
            <p:ph type="ctrTitle"/>
          </p:nvPr>
        </p:nvSpPr>
        <p:spPr>
          <a:xfrm>
            <a:off x="2140944" y="1041400"/>
            <a:ext cx="9144000" cy="2387600"/>
          </a:xfrm>
        </p:spPr>
        <p:txBody>
          <a:bodyPr>
            <a:noAutofit/>
          </a:bodyPr>
          <a:lstStyle/>
          <a:p>
            <a:r>
              <a:rPr lang="en-US" dirty="0"/>
              <a:t>Welcome and Updates</a:t>
            </a:r>
          </a:p>
        </p:txBody>
      </p:sp>
      <p:sp>
        <p:nvSpPr>
          <p:cNvPr id="3" name="Subtitle 2">
            <a:extLst>
              <a:ext uri="{FF2B5EF4-FFF2-40B4-BE49-F238E27FC236}">
                <a16:creationId xmlns:a16="http://schemas.microsoft.com/office/drawing/2014/main" id="{732953D6-004E-41C4-4CE0-D887D53BE509}"/>
              </a:ext>
            </a:extLst>
          </p:cNvPr>
          <p:cNvSpPr>
            <a:spLocks noGrp="1"/>
          </p:cNvSpPr>
          <p:nvPr>
            <p:ph type="subTitle" idx="1"/>
          </p:nvPr>
        </p:nvSpPr>
        <p:spPr>
          <a:xfrm>
            <a:off x="2273147" y="3811358"/>
            <a:ext cx="9144000" cy="1655762"/>
          </a:xfrm>
        </p:spPr>
        <p:txBody>
          <a:bodyPr/>
          <a:lstStyle/>
          <a:p>
            <a:r>
              <a:rPr lang="en-US" dirty="0"/>
              <a:t>Dr. Robbie Fletcher</a:t>
            </a:r>
          </a:p>
          <a:p>
            <a:r>
              <a:rPr lang="en-US" dirty="0"/>
              <a:t>Commissioner of Education</a:t>
            </a:r>
          </a:p>
          <a:p>
            <a:endParaRPr lang="en-US" dirty="0"/>
          </a:p>
        </p:txBody>
      </p:sp>
    </p:spTree>
    <p:extLst>
      <p:ext uri="{BB962C8B-B14F-4D97-AF65-F5344CB8AC3E}">
        <p14:creationId xmlns:p14="http://schemas.microsoft.com/office/powerpoint/2010/main" val="3696771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59F5-C1F9-D08B-A6ED-C88D5E74DC70}"/>
              </a:ext>
            </a:extLst>
          </p:cNvPr>
          <p:cNvSpPr>
            <a:spLocks noGrp="1"/>
          </p:cNvSpPr>
          <p:nvPr>
            <p:ph type="title"/>
          </p:nvPr>
        </p:nvSpPr>
        <p:spPr/>
        <p:txBody>
          <a:bodyPr/>
          <a:lstStyle/>
          <a:p>
            <a:r>
              <a:rPr lang="en-US" dirty="0"/>
              <a:t>2025 Regular Session Schedule </a:t>
            </a:r>
          </a:p>
        </p:txBody>
      </p:sp>
      <p:sp>
        <p:nvSpPr>
          <p:cNvPr id="3" name="Content Placeholder 2">
            <a:extLst>
              <a:ext uri="{FF2B5EF4-FFF2-40B4-BE49-F238E27FC236}">
                <a16:creationId xmlns:a16="http://schemas.microsoft.com/office/drawing/2014/main" id="{E908287D-4DE6-6D04-119B-EEBD7A2DD172}"/>
              </a:ext>
            </a:extLst>
          </p:cNvPr>
          <p:cNvSpPr>
            <a:spLocks noGrp="1"/>
          </p:cNvSpPr>
          <p:nvPr>
            <p:ph idx="1"/>
          </p:nvPr>
        </p:nvSpPr>
        <p:spPr>
          <a:xfrm>
            <a:off x="637032" y="1587499"/>
            <a:ext cx="10515600" cy="4132263"/>
          </a:xfrm>
        </p:spPr>
        <p:txBody>
          <a:bodyPr>
            <a:normAutofit/>
          </a:bodyPr>
          <a:lstStyle/>
          <a:p>
            <a:r>
              <a:rPr lang="en-US" dirty="0"/>
              <a:t>The concurrence days are Thursday and Friday, March 13 and 14;</a:t>
            </a:r>
          </a:p>
          <a:p>
            <a:r>
              <a:rPr lang="en-US" dirty="0"/>
              <a:t>The veto recess is March 15 to March 26; and</a:t>
            </a:r>
          </a:p>
          <a:p>
            <a:r>
              <a:rPr lang="en-US" dirty="0"/>
              <a:t>The 29th and 30th (sine die) legislative days are Thursday and Friday, March 27 and 28.</a:t>
            </a:r>
          </a:p>
        </p:txBody>
      </p:sp>
    </p:spTree>
    <p:extLst>
      <p:ext uri="{BB962C8B-B14F-4D97-AF65-F5344CB8AC3E}">
        <p14:creationId xmlns:p14="http://schemas.microsoft.com/office/powerpoint/2010/main" val="3371968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08A6-8F40-6511-6D43-608D488D0441}"/>
              </a:ext>
            </a:extLst>
          </p:cNvPr>
          <p:cNvSpPr>
            <a:spLocks noGrp="1"/>
          </p:cNvSpPr>
          <p:nvPr>
            <p:ph type="title"/>
          </p:nvPr>
        </p:nvSpPr>
        <p:spPr>
          <a:xfrm>
            <a:off x="838200" y="255397"/>
            <a:ext cx="10515600" cy="1325563"/>
          </a:xfrm>
        </p:spPr>
        <p:txBody>
          <a:bodyPr/>
          <a:lstStyle/>
          <a:p>
            <a:r>
              <a:rPr lang="en-US" dirty="0"/>
              <a:t>How to Follow Along</a:t>
            </a:r>
          </a:p>
        </p:txBody>
      </p:sp>
      <p:sp>
        <p:nvSpPr>
          <p:cNvPr id="3" name="Content Placeholder 2">
            <a:extLst>
              <a:ext uri="{FF2B5EF4-FFF2-40B4-BE49-F238E27FC236}">
                <a16:creationId xmlns:a16="http://schemas.microsoft.com/office/drawing/2014/main" id="{AF297C4B-186D-A242-C778-44235D602C61}"/>
              </a:ext>
            </a:extLst>
          </p:cNvPr>
          <p:cNvSpPr>
            <a:spLocks noGrp="1"/>
          </p:cNvSpPr>
          <p:nvPr>
            <p:ph idx="1"/>
          </p:nvPr>
        </p:nvSpPr>
        <p:spPr>
          <a:xfrm>
            <a:off x="838200" y="1450721"/>
            <a:ext cx="10515600" cy="4351338"/>
          </a:xfrm>
        </p:spPr>
        <p:txBody>
          <a:bodyPr>
            <a:normAutofit/>
          </a:bodyPr>
          <a:lstStyle/>
          <a:p>
            <a:r>
              <a:rPr lang="en-US" dirty="0">
                <a:hlinkClick r:id="rId2"/>
              </a:rPr>
              <a:t>Session calendar and committee schedule</a:t>
            </a:r>
            <a:r>
              <a:rPr lang="en-US" dirty="0"/>
              <a:t>:</a:t>
            </a:r>
          </a:p>
          <a:p>
            <a:pPr marL="457200" lvl="1"/>
            <a:r>
              <a:rPr lang="en-US" sz="1800" dirty="0">
                <a:effectLst/>
                <a:latin typeface="Aptos" panose="020B0004020202020204" pitchFamily="34" charset="0"/>
                <a:ea typeface="Aptos" panose="020B0004020202020204" pitchFamily="34" charset="0"/>
                <a:cs typeface="Aptos" panose="020B0004020202020204" pitchFamily="34" charset="0"/>
              </a:rPr>
              <a:t>House Primary and Secondary Education meets on Wednesdays at </a:t>
            </a:r>
            <a:r>
              <a:rPr lang="en-US" sz="1800" dirty="0">
                <a:latin typeface="Aptos" panose="020B0004020202020204" pitchFamily="34" charset="0"/>
                <a:ea typeface="Aptos" panose="020B0004020202020204" pitchFamily="34" charset="0"/>
                <a:cs typeface="Aptos" panose="020B0004020202020204" pitchFamily="34" charset="0"/>
              </a:rPr>
              <a:t>8 a.m. ET</a:t>
            </a:r>
            <a:r>
              <a:rPr lang="en-US" sz="1800" dirty="0">
                <a:effectLst/>
                <a:latin typeface="Aptos" panose="020B0004020202020204" pitchFamily="34" charset="0"/>
                <a:ea typeface="Aptos" panose="020B0004020202020204" pitchFamily="34" charset="0"/>
                <a:cs typeface="Aptos" panose="020B0004020202020204" pitchFamily="34" charset="0"/>
              </a:rPr>
              <a:t>.</a:t>
            </a:r>
          </a:p>
          <a:p>
            <a:pPr marL="457200" lvl="1"/>
            <a:r>
              <a:rPr lang="en-US" sz="1800" dirty="0">
                <a:effectLst/>
                <a:latin typeface="Aptos" panose="020B0004020202020204" pitchFamily="34" charset="0"/>
                <a:ea typeface="Aptos" panose="020B0004020202020204" pitchFamily="34" charset="0"/>
                <a:cs typeface="Aptos" panose="020B0004020202020204" pitchFamily="34" charset="0"/>
              </a:rPr>
              <a:t>House Appropriations &amp; Revenue</a:t>
            </a:r>
            <a:r>
              <a:rPr lang="en-US" sz="1800" dirty="0">
                <a:latin typeface="Aptos" panose="020B0004020202020204" pitchFamily="34" charset="0"/>
                <a:ea typeface="Aptos" panose="020B0004020202020204" pitchFamily="34" charset="0"/>
                <a:cs typeface="Aptos" panose="020B0004020202020204" pitchFamily="34" charset="0"/>
              </a:rPr>
              <a:t> </a:t>
            </a:r>
            <a:r>
              <a:rPr lang="en-US" sz="1800" dirty="0">
                <a:effectLst/>
                <a:latin typeface="Aptos" panose="020B0004020202020204" pitchFamily="34" charset="0"/>
                <a:ea typeface="Aptos" panose="020B0004020202020204" pitchFamily="34" charset="0"/>
                <a:cs typeface="Aptos" panose="020B0004020202020204" pitchFamily="34" charset="0"/>
              </a:rPr>
              <a:t>meets on Tuesdays at 10 a.m. ET.</a:t>
            </a:r>
          </a:p>
          <a:p>
            <a:pPr marL="457200" lvl="1"/>
            <a:r>
              <a:rPr lang="en-US" sz="1800" dirty="0">
                <a:effectLst/>
                <a:latin typeface="Aptos" panose="020B0004020202020204" pitchFamily="34" charset="0"/>
                <a:ea typeface="Aptos" panose="020B0004020202020204" pitchFamily="34" charset="0"/>
                <a:cs typeface="Aptos" panose="020B0004020202020204" pitchFamily="34" charset="0"/>
              </a:rPr>
              <a:t>Senate Education meets on Thursdays at 10 a.m. ET.</a:t>
            </a:r>
          </a:p>
          <a:p>
            <a:pPr marL="457200" lvl="1"/>
            <a:r>
              <a:rPr lang="en-US" sz="1800" dirty="0">
                <a:effectLst/>
                <a:latin typeface="Aptos" panose="020B0004020202020204" pitchFamily="34" charset="0"/>
                <a:ea typeface="Aptos" panose="020B0004020202020204" pitchFamily="34" charset="0"/>
                <a:cs typeface="Aptos" panose="020B0004020202020204" pitchFamily="34" charset="0"/>
              </a:rPr>
              <a:t>Senate Appropriations &amp; Revenue meets on Wednesdays at </a:t>
            </a:r>
            <a:r>
              <a:rPr lang="en-US" sz="1800" dirty="0">
                <a:latin typeface="Aptos" panose="020B0004020202020204" pitchFamily="34" charset="0"/>
                <a:ea typeface="Aptos" panose="020B0004020202020204" pitchFamily="34" charset="0"/>
                <a:cs typeface="Aptos" panose="020B0004020202020204" pitchFamily="34" charset="0"/>
              </a:rPr>
              <a:t>9:30 a.m. ET</a:t>
            </a:r>
            <a:r>
              <a:rPr lang="en-US" sz="1800" dirty="0">
                <a:effectLst/>
                <a:latin typeface="Aptos" panose="020B0004020202020204" pitchFamily="34" charset="0"/>
                <a:ea typeface="Aptos" panose="020B0004020202020204" pitchFamily="34" charset="0"/>
                <a:cs typeface="Aptos" panose="020B0004020202020204" pitchFamily="34" charset="0"/>
              </a:rPr>
              <a:t>.</a:t>
            </a:r>
          </a:p>
          <a:p>
            <a:r>
              <a:rPr lang="en-US" dirty="0"/>
              <a:t>How to watch committee meetings</a:t>
            </a:r>
            <a:endParaRPr lang="en-US" dirty="0">
              <a:hlinkClick r:id="rId3"/>
            </a:endParaRPr>
          </a:p>
          <a:p>
            <a:pPr lvl="1"/>
            <a:r>
              <a:rPr lang="en-US" dirty="0">
                <a:hlinkClick r:id="rId3"/>
              </a:rPr>
              <a:t>KET</a:t>
            </a:r>
            <a:r>
              <a:rPr lang="en-US" dirty="0"/>
              <a:t> </a:t>
            </a:r>
          </a:p>
          <a:p>
            <a:pPr lvl="1"/>
            <a:r>
              <a:rPr lang="en-US" dirty="0">
                <a:hlinkClick r:id="rId4"/>
              </a:rPr>
              <a:t>Legislative Research Commission (LRC) YouTube channel</a:t>
            </a:r>
            <a:endParaRPr lang="en-US" dirty="0"/>
          </a:p>
          <a:p>
            <a:pPr lvl="1"/>
            <a:r>
              <a:rPr lang="en-US" dirty="0">
                <a:hlinkClick r:id="rId5"/>
              </a:rPr>
              <a:t>Follow bills on the LRC website</a:t>
            </a:r>
            <a:endParaRPr lang="en-US" dirty="0"/>
          </a:p>
        </p:txBody>
      </p:sp>
    </p:spTree>
    <p:extLst>
      <p:ext uri="{BB962C8B-B14F-4D97-AF65-F5344CB8AC3E}">
        <p14:creationId xmlns:p14="http://schemas.microsoft.com/office/powerpoint/2010/main" val="1829952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338A9-17E0-FB87-4BF7-A6BA41FE22AC}"/>
              </a:ext>
            </a:extLst>
          </p:cNvPr>
          <p:cNvSpPr>
            <a:spLocks noGrp="1"/>
          </p:cNvSpPr>
          <p:nvPr>
            <p:ph type="title"/>
          </p:nvPr>
        </p:nvSpPr>
        <p:spPr/>
        <p:txBody>
          <a:bodyPr/>
          <a:lstStyle/>
          <a:p>
            <a:r>
              <a:rPr lang="en-US" dirty="0"/>
              <a:t>Committee Changes</a:t>
            </a:r>
          </a:p>
        </p:txBody>
      </p:sp>
      <p:sp>
        <p:nvSpPr>
          <p:cNvPr id="3" name="Content Placeholder 2">
            <a:extLst>
              <a:ext uri="{FF2B5EF4-FFF2-40B4-BE49-F238E27FC236}">
                <a16:creationId xmlns:a16="http://schemas.microsoft.com/office/drawing/2014/main" id="{622E8F98-A6C5-74FE-3C79-7E914B9D396F}"/>
              </a:ext>
            </a:extLst>
          </p:cNvPr>
          <p:cNvSpPr>
            <a:spLocks noGrp="1"/>
          </p:cNvSpPr>
          <p:nvPr>
            <p:ph idx="1"/>
          </p:nvPr>
        </p:nvSpPr>
        <p:spPr>
          <a:xfrm>
            <a:off x="774192" y="1469009"/>
            <a:ext cx="10515600" cy="4351338"/>
          </a:xfrm>
        </p:spPr>
        <p:txBody>
          <a:bodyPr/>
          <a:lstStyle/>
          <a:p>
            <a:r>
              <a:rPr lang="en-US" dirty="0"/>
              <a:t>House split the Education Committee </a:t>
            </a:r>
          </a:p>
          <a:p>
            <a:pPr lvl="1"/>
            <a:r>
              <a:rPr lang="en-US" dirty="0"/>
              <a:t>Primary and Secondary Education committee </a:t>
            </a:r>
          </a:p>
          <a:p>
            <a:pPr lvl="2"/>
            <a:r>
              <a:rPr lang="en-US" dirty="0"/>
              <a:t>Rep. Scott Lewis chairs</a:t>
            </a:r>
          </a:p>
          <a:p>
            <a:pPr lvl="3"/>
            <a:r>
              <a:rPr lang="en-US" dirty="0"/>
              <a:t>Former superintendent of Hancock County and Ohio County</a:t>
            </a:r>
          </a:p>
          <a:p>
            <a:pPr lvl="2"/>
            <a:r>
              <a:rPr lang="en-US" dirty="0">
                <a:effectLst/>
                <a:latin typeface="Aptos" panose="020B0004020202020204" pitchFamily="34" charset="0"/>
                <a:ea typeface="Aptos" panose="020B0004020202020204" pitchFamily="34" charset="0"/>
                <a:cs typeface="Aptos" panose="020B0004020202020204" pitchFamily="34" charset="0"/>
              </a:rPr>
              <a:t>Rep. Mike Clines </a:t>
            </a:r>
            <a:r>
              <a:rPr lang="en-US" dirty="0">
                <a:latin typeface="Aptos" panose="020B0004020202020204" pitchFamily="34" charset="0"/>
                <a:ea typeface="Aptos" panose="020B0004020202020204" pitchFamily="34" charset="0"/>
                <a:cs typeface="Aptos" panose="020B0004020202020204" pitchFamily="34" charset="0"/>
              </a:rPr>
              <a:t>serves as </a:t>
            </a:r>
            <a:r>
              <a:rPr lang="en-US" dirty="0">
                <a:effectLst/>
                <a:latin typeface="Aptos" panose="020B0004020202020204" pitchFamily="34" charset="0"/>
                <a:ea typeface="Aptos" panose="020B0004020202020204" pitchFamily="34" charset="0"/>
                <a:cs typeface="Aptos" panose="020B0004020202020204" pitchFamily="34" charset="0"/>
              </a:rPr>
              <a:t>vice-chair</a:t>
            </a:r>
          </a:p>
          <a:p>
            <a:pPr lvl="3"/>
            <a:r>
              <a:rPr lang="en-US" dirty="0"/>
              <a:t>27 years with the Roman Catholic Diocese of Covington school system as a teacher, guidance counselor and principal</a:t>
            </a:r>
          </a:p>
          <a:p>
            <a:pPr lvl="1"/>
            <a:r>
              <a:rPr lang="en-US" dirty="0"/>
              <a:t>Postsecondary Education committee</a:t>
            </a:r>
          </a:p>
          <a:p>
            <a:pPr lvl="2"/>
            <a:r>
              <a:rPr lang="en-US" dirty="0"/>
              <a:t>Rep. James Tipton chairs</a:t>
            </a:r>
          </a:p>
          <a:p>
            <a:pPr lvl="2"/>
            <a:r>
              <a:rPr lang="en-US" dirty="0"/>
              <a:t>Rep. Shane Baker serves as vice-chair</a:t>
            </a:r>
          </a:p>
        </p:txBody>
      </p:sp>
    </p:spTree>
    <p:extLst>
      <p:ext uri="{BB962C8B-B14F-4D97-AF65-F5344CB8AC3E}">
        <p14:creationId xmlns:p14="http://schemas.microsoft.com/office/powerpoint/2010/main" val="1081308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D51EF-B7A8-5316-6F75-69426D4B793C}"/>
              </a:ext>
            </a:extLst>
          </p:cNvPr>
          <p:cNvSpPr>
            <a:spLocks noGrp="1"/>
          </p:cNvSpPr>
          <p:nvPr>
            <p:ph type="title"/>
          </p:nvPr>
        </p:nvSpPr>
        <p:spPr>
          <a:xfrm>
            <a:off x="838200" y="36893"/>
            <a:ext cx="10515600" cy="984853"/>
          </a:xfrm>
        </p:spPr>
        <p:txBody>
          <a:bodyPr>
            <a:normAutofit/>
          </a:bodyPr>
          <a:lstStyle/>
          <a:p>
            <a:r>
              <a:rPr lang="en-US" sz="4000" dirty="0"/>
              <a:t>Education Committee Members</a:t>
            </a:r>
          </a:p>
        </p:txBody>
      </p:sp>
      <p:sp>
        <p:nvSpPr>
          <p:cNvPr id="3" name="Content Placeholder 2">
            <a:extLst>
              <a:ext uri="{FF2B5EF4-FFF2-40B4-BE49-F238E27FC236}">
                <a16:creationId xmlns:a16="http://schemas.microsoft.com/office/drawing/2014/main" id="{98F39AC2-CB82-D5BA-F421-BDD9241B41E8}"/>
              </a:ext>
            </a:extLst>
          </p:cNvPr>
          <p:cNvSpPr>
            <a:spLocks noGrp="1"/>
          </p:cNvSpPr>
          <p:nvPr>
            <p:ph idx="1"/>
          </p:nvPr>
        </p:nvSpPr>
        <p:spPr>
          <a:xfrm>
            <a:off x="838200" y="1021746"/>
            <a:ext cx="4035552" cy="4814507"/>
          </a:xfrm>
        </p:spPr>
        <p:txBody>
          <a:bodyPr>
            <a:normAutofit fontScale="85000" lnSpcReduction="20000"/>
          </a:bodyPr>
          <a:lstStyle/>
          <a:p>
            <a:pPr marL="0" indent="0">
              <a:buNone/>
            </a:pPr>
            <a:r>
              <a:rPr lang="en-US" sz="2100" b="1" u="sng" dirty="0"/>
              <a:t>SENATE</a:t>
            </a:r>
          </a:p>
          <a:p>
            <a:r>
              <a:rPr lang="en-US" sz="2100" dirty="0"/>
              <a:t> Stephen West - Chair</a:t>
            </a:r>
          </a:p>
          <a:p>
            <a:r>
              <a:rPr lang="en-US" sz="2100" dirty="0"/>
              <a:t> Lindsey Tichenor - Vice Chair</a:t>
            </a:r>
          </a:p>
          <a:p>
            <a:r>
              <a:rPr lang="en-US" sz="2100" dirty="0"/>
              <a:t> Danny Carroll</a:t>
            </a:r>
          </a:p>
          <a:p>
            <a:r>
              <a:rPr lang="en-US" sz="2100" dirty="0"/>
              <a:t> David P. Givens</a:t>
            </a:r>
          </a:p>
          <a:p>
            <a:r>
              <a:rPr lang="en-US" sz="2100" dirty="0"/>
              <a:t> Jimmy Higdon</a:t>
            </a:r>
          </a:p>
          <a:p>
            <a:r>
              <a:rPr lang="en-US" sz="2100" dirty="0"/>
              <a:t> Stephen Meredith</a:t>
            </a:r>
          </a:p>
          <a:p>
            <a:r>
              <a:rPr lang="en-US" sz="2100" dirty="0"/>
              <a:t> Gerald A. Neal</a:t>
            </a:r>
          </a:p>
          <a:p>
            <a:r>
              <a:rPr lang="en-US" sz="2100" dirty="0"/>
              <a:t> Steve Rawlings</a:t>
            </a:r>
          </a:p>
          <a:p>
            <a:r>
              <a:rPr lang="en-US" sz="2100" dirty="0"/>
              <a:t> Aaron Reed</a:t>
            </a:r>
          </a:p>
          <a:p>
            <a:r>
              <a:rPr lang="en-US" sz="2100" dirty="0"/>
              <a:t> Reginald Thomas</a:t>
            </a:r>
          </a:p>
          <a:p>
            <a:r>
              <a:rPr lang="en-US" sz="2100" dirty="0"/>
              <a:t> Gex Williams</a:t>
            </a:r>
          </a:p>
          <a:p>
            <a:r>
              <a:rPr lang="en-US" sz="2100" dirty="0"/>
              <a:t> Mike Wilson</a:t>
            </a:r>
          </a:p>
          <a:p>
            <a:r>
              <a:rPr lang="en-US" sz="2100" dirty="0"/>
              <a:t> Max Wise </a:t>
            </a:r>
          </a:p>
          <a:p>
            <a:endParaRPr lang="en-US" dirty="0"/>
          </a:p>
        </p:txBody>
      </p:sp>
      <p:sp>
        <p:nvSpPr>
          <p:cNvPr id="6" name="TextBox 5">
            <a:extLst>
              <a:ext uri="{FF2B5EF4-FFF2-40B4-BE49-F238E27FC236}">
                <a16:creationId xmlns:a16="http://schemas.microsoft.com/office/drawing/2014/main" id="{97072AEC-8690-2D06-754C-286772F1CDE3}"/>
              </a:ext>
            </a:extLst>
          </p:cNvPr>
          <p:cNvSpPr txBox="1"/>
          <p:nvPr/>
        </p:nvSpPr>
        <p:spPr>
          <a:xfrm>
            <a:off x="5177790" y="903286"/>
            <a:ext cx="6094476" cy="4924425"/>
          </a:xfrm>
          <a:prstGeom prst="rect">
            <a:avLst/>
          </a:prstGeom>
          <a:noFill/>
        </p:spPr>
        <p:txBody>
          <a:bodyPr wrap="square">
            <a:spAutoFit/>
          </a:bodyPr>
          <a:lstStyle/>
          <a:p>
            <a:r>
              <a:rPr lang="en-US" b="1" u="sng" dirty="0"/>
              <a:t>HOUSE PRIMARY AND SECONDARY EDUCATION</a:t>
            </a:r>
          </a:p>
          <a:p>
            <a:pPr>
              <a:buFont typeface="Arial" panose="020B0604020202020204" pitchFamily="34" charset="0"/>
              <a:buChar char="•"/>
            </a:pPr>
            <a:r>
              <a:rPr lang="en-US" dirty="0"/>
              <a:t> </a:t>
            </a:r>
            <a:r>
              <a:rPr lang="en-US" sz="1600" dirty="0"/>
              <a:t>Scott Lewis - Chair</a:t>
            </a:r>
          </a:p>
          <a:p>
            <a:pPr>
              <a:buFont typeface="Arial" panose="020B0604020202020204" pitchFamily="34" charset="0"/>
              <a:buChar char="•"/>
            </a:pPr>
            <a:r>
              <a:rPr lang="en-US" sz="1600" dirty="0"/>
              <a:t>  Mike Clines - Vice Chair</a:t>
            </a:r>
          </a:p>
          <a:p>
            <a:pPr>
              <a:buFont typeface="Arial" panose="020B0604020202020204" pitchFamily="34" charset="0"/>
              <a:buChar char="•"/>
            </a:pPr>
            <a:r>
              <a:rPr lang="en-US" sz="1600" dirty="0"/>
              <a:t>  Tina Bojanowski</a:t>
            </a:r>
          </a:p>
          <a:p>
            <a:pPr>
              <a:buFont typeface="Arial" panose="020B0604020202020204" pitchFamily="34" charset="0"/>
              <a:buChar char="•"/>
            </a:pPr>
            <a:r>
              <a:rPr lang="en-US" sz="1600" dirty="0"/>
              <a:t>  Steve Bratcher</a:t>
            </a:r>
          </a:p>
          <a:p>
            <a:pPr>
              <a:buFont typeface="Arial" panose="020B0604020202020204" pitchFamily="34" charset="0"/>
              <a:buChar char="•"/>
            </a:pPr>
            <a:r>
              <a:rPr lang="en-US" sz="1600" dirty="0"/>
              <a:t>  Emily Callaway</a:t>
            </a:r>
          </a:p>
          <a:p>
            <a:pPr>
              <a:buFont typeface="Arial" panose="020B0604020202020204" pitchFamily="34" charset="0"/>
              <a:buChar char="•"/>
            </a:pPr>
            <a:r>
              <a:rPr lang="en-US" sz="1600" dirty="0"/>
              <a:t>  Josh Calloway</a:t>
            </a:r>
          </a:p>
          <a:p>
            <a:pPr>
              <a:buFont typeface="Arial" panose="020B0604020202020204" pitchFamily="34" charset="0"/>
              <a:buChar char="•"/>
            </a:pPr>
            <a:r>
              <a:rPr lang="en-US" sz="1600" dirty="0"/>
              <a:t>  Adrielle Camuel</a:t>
            </a:r>
          </a:p>
          <a:p>
            <a:pPr>
              <a:buFont typeface="Arial" panose="020B0604020202020204" pitchFamily="34" charset="0"/>
              <a:buChar char="•"/>
            </a:pPr>
            <a:r>
              <a:rPr lang="en-US" sz="1600" dirty="0"/>
              <a:t>  Steven Doan</a:t>
            </a:r>
          </a:p>
          <a:p>
            <a:pPr>
              <a:buFont typeface="Arial" panose="020B0604020202020204" pitchFamily="34" charset="0"/>
              <a:buChar char="•"/>
            </a:pPr>
            <a:r>
              <a:rPr lang="en-US" sz="1600" dirty="0"/>
              <a:t>  Ken Fleming</a:t>
            </a:r>
          </a:p>
          <a:p>
            <a:pPr>
              <a:buFont typeface="Arial" panose="020B0604020202020204" pitchFamily="34" charset="0"/>
              <a:buChar char="•"/>
            </a:pPr>
            <a:r>
              <a:rPr lang="en-US" sz="1600" dirty="0"/>
              <a:t>  Daniel Grossberg</a:t>
            </a:r>
          </a:p>
          <a:p>
            <a:pPr>
              <a:buFont typeface="Arial" panose="020B0604020202020204" pitchFamily="34" charset="0"/>
              <a:buChar char="•"/>
            </a:pPr>
            <a:r>
              <a:rPr lang="en-US" sz="1600" dirty="0"/>
              <a:t>  David Hale</a:t>
            </a:r>
          </a:p>
          <a:p>
            <a:pPr>
              <a:buFont typeface="Arial" panose="020B0604020202020204" pitchFamily="34" charset="0"/>
              <a:buChar char="•"/>
            </a:pPr>
            <a:r>
              <a:rPr lang="en-US" sz="1600" dirty="0"/>
              <a:t>  Kevin Jackson</a:t>
            </a:r>
          </a:p>
          <a:p>
            <a:pPr>
              <a:buFont typeface="Arial" panose="020B0604020202020204" pitchFamily="34" charset="0"/>
              <a:buChar char="•"/>
            </a:pPr>
            <a:r>
              <a:rPr lang="en-US" sz="1600" dirty="0"/>
              <a:t>  Marianne Proctor</a:t>
            </a:r>
          </a:p>
          <a:p>
            <a:pPr>
              <a:buFont typeface="Arial" panose="020B0604020202020204" pitchFamily="34" charset="0"/>
              <a:buChar char="•"/>
            </a:pPr>
            <a:r>
              <a:rPr lang="en-US" sz="1600" dirty="0"/>
              <a:t>  Felicia Rabourn</a:t>
            </a:r>
          </a:p>
          <a:p>
            <a:pPr>
              <a:buFont typeface="Arial" panose="020B0604020202020204" pitchFamily="34" charset="0"/>
              <a:buChar char="•"/>
            </a:pPr>
            <a:r>
              <a:rPr lang="en-US" sz="1600" dirty="0"/>
              <a:t>  Steve Riley</a:t>
            </a:r>
          </a:p>
          <a:p>
            <a:pPr>
              <a:buFont typeface="Arial" panose="020B0604020202020204" pitchFamily="34" charset="0"/>
              <a:buChar char="•"/>
            </a:pPr>
            <a:r>
              <a:rPr lang="en-US" sz="1600" dirty="0"/>
              <a:t>  James Tipton</a:t>
            </a:r>
          </a:p>
          <a:p>
            <a:pPr>
              <a:buFont typeface="Arial" panose="020B0604020202020204" pitchFamily="34" charset="0"/>
              <a:buChar char="•"/>
            </a:pPr>
            <a:r>
              <a:rPr lang="en-US" sz="1600" dirty="0"/>
              <a:t>  Timmy Truett</a:t>
            </a:r>
          </a:p>
          <a:p>
            <a:pPr>
              <a:buFont typeface="Arial" panose="020B0604020202020204" pitchFamily="34" charset="0"/>
              <a:buChar char="•"/>
            </a:pPr>
            <a:r>
              <a:rPr lang="en-US" sz="1600" dirty="0"/>
              <a:t>  Lisa Willner</a:t>
            </a:r>
          </a:p>
        </p:txBody>
      </p:sp>
    </p:spTree>
    <p:extLst>
      <p:ext uri="{BB962C8B-B14F-4D97-AF65-F5344CB8AC3E}">
        <p14:creationId xmlns:p14="http://schemas.microsoft.com/office/powerpoint/2010/main" val="3411103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7D12-C894-2233-E98A-02547D583CDE}"/>
              </a:ext>
            </a:extLst>
          </p:cNvPr>
          <p:cNvSpPr>
            <a:spLocks noGrp="1"/>
          </p:cNvSpPr>
          <p:nvPr>
            <p:ph type="title"/>
          </p:nvPr>
        </p:nvSpPr>
        <p:spPr/>
        <p:txBody>
          <a:bodyPr/>
          <a:lstStyle/>
          <a:p>
            <a:r>
              <a:rPr lang="en-US" dirty="0"/>
              <a:t>Signed/Otherwise became Law</a:t>
            </a:r>
          </a:p>
        </p:txBody>
      </p:sp>
      <p:sp>
        <p:nvSpPr>
          <p:cNvPr id="3" name="Content Placeholder 2">
            <a:extLst>
              <a:ext uri="{FF2B5EF4-FFF2-40B4-BE49-F238E27FC236}">
                <a16:creationId xmlns:a16="http://schemas.microsoft.com/office/drawing/2014/main" id="{8D1F5A11-899E-99BD-3681-1899763114B0}"/>
              </a:ext>
            </a:extLst>
          </p:cNvPr>
          <p:cNvSpPr>
            <a:spLocks noGrp="1"/>
          </p:cNvSpPr>
          <p:nvPr>
            <p:ph idx="1"/>
          </p:nvPr>
        </p:nvSpPr>
        <p:spPr/>
        <p:txBody>
          <a:bodyPr/>
          <a:lstStyle/>
          <a:p>
            <a:pPr marL="0" indent="0">
              <a:buNone/>
            </a:pPr>
            <a:r>
              <a:rPr lang="en-US"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Senate Bill (SB) 23</a:t>
            </a:r>
            <a:r>
              <a:rPr lang="en-US"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rPr>
              <a:t>: </a:t>
            </a:r>
            <a:r>
              <a:rPr lang="en-US" kern="100" dirty="0">
                <a:effectLst/>
                <a:latin typeface="Aptos" panose="020B0004020202020204" pitchFamily="34" charset="0"/>
                <a:ea typeface="Aptos" panose="020B0004020202020204" pitchFamily="34" charset="0"/>
                <a:cs typeface="Times New Roman" panose="02020603050405020304" pitchFamily="18" charset="0"/>
              </a:rPr>
              <a:t>AN ACT relating to administrative regulations and declaring an emergency.</a:t>
            </a:r>
          </a:p>
          <a:p>
            <a:endParaRPr lang="en-US" dirty="0"/>
          </a:p>
        </p:txBody>
      </p:sp>
    </p:spTree>
    <p:extLst>
      <p:ext uri="{BB962C8B-B14F-4D97-AF65-F5344CB8AC3E}">
        <p14:creationId xmlns:p14="http://schemas.microsoft.com/office/powerpoint/2010/main" val="3916039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BB71-BABB-DA74-852F-B04626049EC0}"/>
              </a:ext>
            </a:extLst>
          </p:cNvPr>
          <p:cNvSpPr>
            <a:spLocks noGrp="1"/>
          </p:cNvSpPr>
          <p:nvPr>
            <p:ph type="title"/>
          </p:nvPr>
        </p:nvSpPr>
        <p:spPr/>
        <p:txBody>
          <a:bodyPr/>
          <a:lstStyle/>
          <a:p>
            <a:r>
              <a:rPr lang="en-US" dirty="0"/>
              <a:t>Delivered to the Governor</a:t>
            </a:r>
          </a:p>
        </p:txBody>
      </p:sp>
      <p:sp>
        <p:nvSpPr>
          <p:cNvPr id="3" name="Content Placeholder 2">
            <a:extLst>
              <a:ext uri="{FF2B5EF4-FFF2-40B4-BE49-F238E27FC236}">
                <a16:creationId xmlns:a16="http://schemas.microsoft.com/office/drawing/2014/main" id="{15468FCB-EE1D-56C3-750C-A4D9EDC0FCE9}"/>
              </a:ext>
            </a:extLst>
          </p:cNvPr>
          <p:cNvSpPr>
            <a:spLocks noGrp="1"/>
          </p:cNvSpPr>
          <p:nvPr>
            <p:ph idx="1"/>
          </p:nvPr>
        </p:nvSpPr>
        <p:spPr/>
        <p:txBody>
          <a:bodyPr/>
          <a:lstStyle/>
          <a:p>
            <a:r>
              <a:rPr lang="en-US" sz="2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SB 73</a:t>
            </a:r>
            <a:r>
              <a:rPr lang="en-US" sz="2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rPr>
              <a:t>:</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AN ACT relating to sexual extortion.</a:t>
            </a:r>
          </a:p>
          <a:p>
            <a:endParaRPr lang="en-US" dirty="0"/>
          </a:p>
        </p:txBody>
      </p:sp>
    </p:spTree>
    <p:extLst>
      <p:ext uri="{BB962C8B-B14F-4D97-AF65-F5344CB8AC3E}">
        <p14:creationId xmlns:p14="http://schemas.microsoft.com/office/powerpoint/2010/main" val="1115479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DC2DD-A675-15C0-8AD3-64F923220B41}"/>
              </a:ext>
            </a:extLst>
          </p:cNvPr>
          <p:cNvSpPr>
            <a:spLocks noGrp="1"/>
          </p:cNvSpPr>
          <p:nvPr>
            <p:ph type="title"/>
          </p:nvPr>
        </p:nvSpPr>
        <p:spPr>
          <a:xfrm>
            <a:off x="838200" y="365125"/>
            <a:ext cx="10515600" cy="1184275"/>
          </a:xfrm>
        </p:spPr>
        <p:txBody>
          <a:bodyPr>
            <a:normAutofit fontScale="90000"/>
          </a:bodyPr>
          <a:lstStyle/>
          <a:p>
            <a:r>
              <a:rPr lang="en-US" dirty="0"/>
              <a:t>Back to Original Chamber for Concurrence/ Nonconcurrence</a:t>
            </a:r>
          </a:p>
        </p:txBody>
      </p:sp>
      <p:sp>
        <p:nvSpPr>
          <p:cNvPr id="3" name="Content Placeholder 2">
            <a:extLst>
              <a:ext uri="{FF2B5EF4-FFF2-40B4-BE49-F238E27FC236}">
                <a16:creationId xmlns:a16="http://schemas.microsoft.com/office/drawing/2014/main" id="{10F0B969-F03D-7B66-1DE4-C2D21445E523}"/>
              </a:ext>
            </a:extLst>
          </p:cNvPr>
          <p:cNvSpPr>
            <a:spLocks noGrp="1"/>
          </p:cNvSpPr>
          <p:nvPr>
            <p:ph idx="1"/>
          </p:nvPr>
        </p:nvSpPr>
        <p:spPr>
          <a:xfrm>
            <a:off x="694944" y="1778000"/>
            <a:ext cx="10658856" cy="4033203"/>
          </a:xfrm>
        </p:spPr>
        <p:txBody>
          <a:bodyPr>
            <a:normAutofit/>
          </a:bodyPr>
          <a:lstStyle/>
          <a:p>
            <a:pPr marL="0" indent="0">
              <a:buNone/>
            </a:pPr>
            <a:endParaRPr lang="en-US" dirty="0"/>
          </a:p>
          <a:p>
            <a:r>
              <a:rPr lang="en-US" u="sng" kern="100" dirty="0">
                <a:solidFill>
                  <a:srgbClr val="467886"/>
                </a:solidFill>
                <a:effectLst/>
                <a:ea typeface="Aptos" panose="020B0004020202020204" pitchFamily="34" charset="0"/>
                <a:cs typeface="Times New Roman" panose="02020603050405020304" pitchFamily="18" charset="0"/>
                <a:hlinkClick r:id="rId2"/>
              </a:rPr>
              <a:t>House Bill (HB) 241</a:t>
            </a:r>
            <a:r>
              <a:rPr lang="en-US" u="sng" kern="100" dirty="0">
                <a:solidFill>
                  <a:srgbClr val="467886"/>
                </a:solidFill>
                <a:ea typeface="Aptos" panose="020B0004020202020204" pitchFamily="34" charset="0"/>
                <a:cs typeface="Times New Roman" panose="02020603050405020304" pitchFamily="18" charset="0"/>
              </a:rPr>
              <a:t>:</a:t>
            </a:r>
            <a:r>
              <a:rPr lang="en-US" kern="100" dirty="0">
                <a:effectLst/>
                <a:ea typeface="Aptos" panose="020B0004020202020204" pitchFamily="34" charset="0"/>
                <a:cs typeface="Times New Roman" panose="02020603050405020304" pitchFamily="18" charset="0"/>
              </a:rPr>
              <a:t> AN ACT relating to school district calendars and declaring an emergency (now with </a:t>
            </a:r>
            <a:r>
              <a:rPr lang="en-US" u="sng" kern="100" dirty="0">
                <a:solidFill>
                  <a:srgbClr val="467886"/>
                </a:solidFill>
                <a:effectLst/>
                <a:ea typeface="Aptos" panose="020B0004020202020204" pitchFamily="34" charset="0"/>
                <a:cs typeface="Times New Roman" panose="02020603050405020304" pitchFamily="18" charset="0"/>
                <a:hlinkClick r:id="rId3"/>
              </a:rPr>
              <a:t>SB 268</a:t>
            </a:r>
            <a:r>
              <a:rPr lang="en-US" kern="100" dirty="0">
                <a:effectLst/>
                <a:ea typeface="Aptos" panose="020B0004020202020204" pitchFamily="34" charset="0"/>
                <a:cs typeface="Times New Roman" panose="02020603050405020304" pitchFamily="18" charset="0"/>
              </a:rPr>
              <a:t>, AN ACT relating to virtual education, included)</a:t>
            </a:r>
          </a:p>
          <a:p>
            <a:endParaRPr lang="en-US" dirty="0"/>
          </a:p>
        </p:txBody>
      </p:sp>
    </p:spTree>
    <p:extLst>
      <p:ext uri="{BB962C8B-B14F-4D97-AF65-F5344CB8AC3E}">
        <p14:creationId xmlns:p14="http://schemas.microsoft.com/office/powerpoint/2010/main" val="2575330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8D276-0D3E-FC62-16F4-6485FAB0FAB7}"/>
              </a:ext>
            </a:extLst>
          </p:cNvPr>
          <p:cNvSpPr>
            <a:spLocks noGrp="1"/>
          </p:cNvSpPr>
          <p:nvPr>
            <p:ph type="title"/>
          </p:nvPr>
        </p:nvSpPr>
        <p:spPr>
          <a:xfrm>
            <a:off x="374904" y="9779"/>
            <a:ext cx="10515600" cy="832739"/>
          </a:xfrm>
        </p:spPr>
        <p:txBody>
          <a:bodyPr/>
          <a:lstStyle/>
          <a:p>
            <a:r>
              <a:rPr lang="en-US" dirty="0"/>
              <a:t>Passed One Chamber</a:t>
            </a:r>
          </a:p>
        </p:txBody>
      </p:sp>
      <p:sp>
        <p:nvSpPr>
          <p:cNvPr id="3" name="Content Placeholder 2">
            <a:extLst>
              <a:ext uri="{FF2B5EF4-FFF2-40B4-BE49-F238E27FC236}">
                <a16:creationId xmlns:a16="http://schemas.microsoft.com/office/drawing/2014/main" id="{CDFD85F1-5AAA-ED99-7198-C8C95F64855A}"/>
              </a:ext>
            </a:extLst>
          </p:cNvPr>
          <p:cNvSpPr>
            <a:spLocks noGrp="1"/>
          </p:cNvSpPr>
          <p:nvPr>
            <p:ph idx="1"/>
          </p:nvPr>
        </p:nvSpPr>
        <p:spPr>
          <a:xfrm>
            <a:off x="374904" y="832739"/>
            <a:ext cx="10978896" cy="4854829"/>
          </a:xfrm>
        </p:spPr>
        <p:txBody>
          <a:bodyPr>
            <a:normAutofit fontScale="62500" lnSpcReduction="20000"/>
          </a:bodyPr>
          <a:lstStyle/>
          <a:p>
            <a:pPr marL="0" marR="0">
              <a:buNone/>
            </a:pPr>
            <a:r>
              <a:rPr lang="en-US" sz="2000" u="sng" kern="100" dirty="0">
                <a:solidFill>
                  <a:srgbClr val="467886"/>
                </a:solidFill>
                <a:effectLst/>
                <a:ea typeface="Aptos" panose="020B0004020202020204" pitchFamily="34" charset="0"/>
                <a:cs typeface="Times New Roman" panose="02020603050405020304" pitchFamily="18" charset="0"/>
                <a:hlinkClick r:id="rId2"/>
              </a:rPr>
              <a:t>HB 14</a:t>
            </a:r>
            <a:r>
              <a:rPr lang="en-US" sz="2000" u="sng" kern="100" dirty="0">
                <a:solidFill>
                  <a:srgbClr val="467886"/>
                </a:solidFill>
                <a:ea typeface="Aptos" panose="020B0004020202020204" pitchFamily="34" charset="0"/>
                <a:cs typeface="Times New Roman" panose="02020603050405020304" pitchFamily="18" charset="0"/>
              </a:rPr>
              <a:t>:</a:t>
            </a:r>
            <a:r>
              <a:rPr lang="en-US" sz="2000" kern="100" dirty="0">
                <a:effectLst/>
                <a:ea typeface="Aptos" panose="020B0004020202020204" pitchFamily="34" charset="0"/>
                <a:cs typeface="Times New Roman" panose="02020603050405020304" pitchFamily="18" charset="0"/>
              </a:rPr>
              <a:t> AN ACT relating to school safety.</a:t>
            </a:r>
          </a:p>
          <a:p>
            <a:pPr marL="0" marR="0">
              <a:buNone/>
            </a:pPr>
            <a:r>
              <a:rPr lang="en-US" sz="2000" u="sng" kern="100" dirty="0">
                <a:solidFill>
                  <a:srgbClr val="467886"/>
                </a:solidFill>
                <a:effectLst/>
                <a:ea typeface="Aptos" panose="020B0004020202020204" pitchFamily="34" charset="0"/>
                <a:cs typeface="Times New Roman" panose="02020603050405020304" pitchFamily="18" charset="0"/>
                <a:hlinkClick r:id="rId3"/>
              </a:rPr>
              <a:t>HB 44</a:t>
            </a:r>
            <a:r>
              <a:rPr lang="en-US" sz="2000" u="sng" kern="100" dirty="0">
                <a:solidFill>
                  <a:srgbClr val="467886"/>
                </a:solidFill>
                <a:ea typeface="Aptos" panose="020B0004020202020204" pitchFamily="34" charset="0"/>
                <a:cs typeface="Times New Roman" panose="02020603050405020304" pitchFamily="18" charset="0"/>
              </a:rPr>
              <a:t>:</a:t>
            </a:r>
            <a:r>
              <a:rPr lang="en-US" sz="2000" kern="100" dirty="0">
                <a:effectLst/>
                <a:ea typeface="Aptos" panose="020B0004020202020204" pitchFamily="34" charset="0"/>
                <a:cs typeface="Times New Roman" panose="02020603050405020304" pitchFamily="18" charset="0"/>
              </a:rPr>
              <a:t> AN ACT relating to choking prevention in schools.</a:t>
            </a:r>
          </a:p>
          <a:p>
            <a:pPr marL="0" marR="0">
              <a:buNone/>
            </a:pPr>
            <a:r>
              <a:rPr lang="en-US" sz="2000" u="sng" kern="100" dirty="0">
                <a:solidFill>
                  <a:srgbClr val="467886"/>
                </a:solidFill>
                <a:effectLst/>
                <a:ea typeface="Aptos" panose="020B0004020202020204" pitchFamily="34" charset="0"/>
                <a:cs typeface="Times New Roman" panose="02020603050405020304" pitchFamily="18" charset="0"/>
                <a:hlinkClick r:id="rId4"/>
              </a:rPr>
              <a:t>HB 48</a:t>
            </a:r>
            <a:r>
              <a:rPr lang="en-US" sz="2000" u="sng" kern="100" dirty="0">
                <a:solidFill>
                  <a:srgbClr val="467886"/>
                </a:solidFill>
                <a:ea typeface="Aptos" panose="020B0004020202020204" pitchFamily="34" charset="0"/>
                <a:cs typeface="Times New Roman" panose="02020603050405020304" pitchFamily="18" charset="0"/>
              </a:rPr>
              <a:t>:</a:t>
            </a:r>
            <a:r>
              <a:rPr lang="en-US" sz="2000" kern="100" dirty="0">
                <a:effectLst/>
                <a:ea typeface="Aptos" panose="020B0004020202020204" pitchFamily="34" charset="0"/>
                <a:cs typeface="Times New Roman" panose="02020603050405020304" pitchFamily="18" charset="0"/>
              </a:rPr>
              <a:t> AN ACT relating to education.</a:t>
            </a:r>
          </a:p>
          <a:p>
            <a:pPr marL="0" marR="0">
              <a:buNone/>
            </a:pPr>
            <a:r>
              <a:rPr lang="en-US" sz="2000" u="sng" kern="100" dirty="0">
                <a:solidFill>
                  <a:srgbClr val="467886"/>
                </a:solidFill>
                <a:effectLst/>
                <a:ea typeface="Aptos" panose="020B0004020202020204" pitchFamily="34" charset="0"/>
                <a:cs typeface="Times New Roman" panose="02020603050405020304" pitchFamily="18" charset="0"/>
                <a:hlinkClick r:id="rId5"/>
              </a:rPr>
              <a:t>HB 73</a:t>
            </a:r>
            <a:r>
              <a:rPr lang="en-US" sz="2000" u="sng" kern="100" dirty="0">
                <a:solidFill>
                  <a:srgbClr val="467886"/>
                </a:solidFill>
                <a:ea typeface="Aptos" panose="020B0004020202020204" pitchFamily="34" charset="0"/>
                <a:cs typeface="Times New Roman" panose="02020603050405020304" pitchFamily="18" charset="0"/>
              </a:rPr>
              <a:t>:</a:t>
            </a:r>
            <a:r>
              <a:rPr lang="en-US" sz="2000" kern="100" dirty="0">
                <a:effectLst/>
                <a:ea typeface="Aptos" panose="020B0004020202020204" pitchFamily="34" charset="0"/>
                <a:cs typeface="Times New Roman" panose="02020603050405020304" pitchFamily="18" charset="0"/>
              </a:rPr>
              <a:t> AN ACT relating to employers of the Teachers' Retirement System.</a:t>
            </a:r>
          </a:p>
          <a:p>
            <a:pPr marL="0" marR="0">
              <a:buNone/>
            </a:pPr>
            <a:r>
              <a:rPr lang="en-US" sz="2000" u="sng" kern="100" dirty="0">
                <a:solidFill>
                  <a:srgbClr val="467886"/>
                </a:solidFill>
                <a:effectLst/>
                <a:ea typeface="Aptos" panose="020B0004020202020204" pitchFamily="34" charset="0"/>
                <a:cs typeface="Times New Roman" panose="02020603050405020304" pitchFamily="18" charset="0"/>
                <a:hlinkClick r:id="rId6"/>
              </a:rPr>
              <a:t>HB 132</a:t>
            </a:r>
            <a:r>
              <a:rPr lang="en-US" sz="2000" u="sng" kern="100" dirty="0">
                <a:solidFill>
                  <a:srgbClr val="467886"/>
                </a:solidFill>
                <a:ea typeface="Aptos" panose="020B0004020202020204" pitchFamily="34" charset="0"/>
                <a:cs typeface="Times New Roman" panose="02020603050405020304" pitchFamily="18" charset="0"/>
              </a:rPr>
              <a:t>:</a:t>
            </a:r>
            <a:r>
              <a:rPr lang="en-US" sz="2000" kern="100" dirty="0">
                <a:effectLst/>
                <a:ea typeface="Aptos" panose="020B0004020202020204" pitchFamily="34" charset="0"/>
                <a:cs typeface="Times New Roman" panose="02020603050405020304" pitchFamily="18" charset="0"/>
              </a:rPr>
              <a:t> AN ACT relating to home and hospital instruction.</a:t>
            </a:r>
          </a:p>
          <a:p>
            <a:pPr marL="0" marR="0">
              <a:buNone/>
            </a:pPr>
            <a:r>
              <a:rPr lang="en-US" sz="2000" u="sng" kern="100" dirty="0">
                <a:solidFill>
                  <a:srgbClr val="467886"/>
                </a:solidFill>
                <a:effectLst/>
                <a:ea typeface="Aptos" panose="020B0004020202020204" pitchFamily="34" charset="0"/>
                <a:cs typeface="Times New Roman" panose="02020603050405020304" pitchFamily="18" charset="0"/>
                <a:hlinkClick r:id="rId7"/>
              </a:rPr>
              <a:t>HB 190</a:t>
            </a:r>
            <a:r>
              <a:rPr lang="en-US" sz="2000" u="sng" kern="100" dirty="0">
                <a:solidFill>
                  <a:srgbClr val="467886"/>
                </a:solidFill>
                <a:ea typeface="Aptos" panose="020B0004020202020204" pitchFamily="34" charset="0"/>
                <a:cs typeface="Times New Roman" panose="02020603050405020304" pitchFamily="18" charset="0"/>
              </a:rPr>
              <a:t>:</a:t>
            </a:r>
            <a:r>
              <a:rPr lang="en-US" sz="2000" kern="100" dirty="0">
                <a:effectLst/>
                <a:ea typeface="Aptos" panose="020B0004020202020204" pitchFamily="34" charset="0"/>
                <a:cs typeface="Times New Roman" panose="02020603050405020304" pitchFamily="18" charset="0"/>
              </a:rPr>
              <a:t> AN ACT relating to advanced educational opportunities.</a:t>
            </a:r>
          </a:p>
          <a:p>
            <a:pPr marL="0" marR="0">
              <a:buNone/>
            </a:pPr>
            <a:r>
              <a:rPr lang="en-US" sz="2000" u="sng" kern="100" dirty="0">
                <a:solidFill>
                  <a:srgbClr val="467886"/>
                </a:solidFill>
                <a:effectLst/>
                <a:ea typeface="Aptos" panose="020B0004020202020204" pitchFamily="34" charset="0"/>
                <a:cs typeface="Times New Roman" panose="02020603050405020304" pitchFamily="18" charset="0"/>
                <a:hlinkClick r:id="rId8"/>
              </a:rPr>
              <a:t>HB 193</a:t>
            </a:r>
            <a:r>
              <a:rPr lang="en-US" sz="2000" u="sng" kern="100" dirty="0">
                <a:solidFill>
                  <a:srgbClr val="467886"/>
                </a:solidFill>
                <a:ea typeface="Aptos" panose="020B0004020202020204" pitchFamily="34" charset="0"/>
                <a:cs typeface="Times New Roman" panose="02020603050405020304" pitchFamily="18" charset="0"/>
              </a:rPr>
              <a:t>:</a:t>
            </a:r>
            <a:r>
              <a:rPr lang="en-US" sz="2000" kern="100" dirty="0">
                <a:effectLst/>
                <a:ea typeface="Aptos" panose="020B0004020202020204" pitchFamily="34" charset="0"/>
                <a:cs typeface="Times New Roman" panose="02020603050405020304" pitchFamily="18" charset="0"/>
              </a:rPr>
              <a:t> AN ACT relating to dual credit scholarships.</a:t>
            </a:r>
          </a:p>
          <a:p>
            <a:pPr marL="0" marR="0">
              <a:buNone/>
            </a:pPr>
            <a:r>
              <a:rPr lang="en-US" sz="2000" u="sng" kern="100" dirty="0">
                <a:solidFill>
                  <a:srgbClr val="467886"/>
                </a:solidFill>
                <a:effectLst/>
                <a:ea typeface="Aptos" panose="020B0004020202020204" pitchFamily="34" charset="0"/>
                <a:cs typeface="Times New Roman" panose="02020603050405020304" pitchFamily="18" charset="0"/>
                <a:hlinkClick r:id="rId9"/>
              </a:rPr>
              <a:t>HB 240</a:t>
            </a:r>
            <a:r>
              <a:rPr lang="en-US" sz="2000" u="sng" kern="100" dirty="0">
                <a:solidFill>
                  <a:srgbClr val="467886"/>
                </a:solidFill>
                <a:ea typeface="Aptos" panose="020B0004020202020204" pitchFamily="34" charset="0"/>
                <a:cs typeface="Times New Roman" panose="02020603050405020304" pitchFamily="18" charset="0"/>
              </a:rPr>
              <a:t>:</a:t>
            </a:r>
            <a:r>
              <a:rPr lang="en-US" sz="2000" kern="100" dirty="0">
                <a:effectLst/>
                <a:ea typeface="Aptos" panose="020B0004020202020204" pitchFamily="34" charset="0"/>
                <a:cs typeface="Times New Roman" panose="02020603050405020304" pitchFamily="18" charset="0"/>
              </a:rPr>
              <a:t> AN ACT relating to primary school.</a:t>
            </a:r>
          </a:p>
          <a:p>
            <a:pPr marL="0" marR="0">
              <a:buNone/>
            </a:pPr>
            <a:r>
              <a:rPr lang="en-US" sz="2000" u="sng" kern="100" dirty="0">
                <a:solidFill>
                  <a:srgbClr val="467886"/>
                </a:solidFill>
                <a:effectLst/>
                <a:ea typeface="Aptos" panose="020B0004020202020204" pitchFamily="34" charset="0"/>
                <a:cs typeface="Times New Roman" panose="02020603050405020304" pitchFamily="18" charset="0"/>
                <a:hlinkClick r:id="rId10"/>
              </a:rPr>
              <a:t>HB 251</a:t>
            </a:r>
            <a:r>
              <a:rPr lang="en-US" sz="2000" u="sng" kern="100" dirty="0">
                <a:solidFill>
                  <a:srgbClr val="467886"/>
                </a:solidFill>
                <a:ea typeface="Aptos" panose="020B0004020202020204" pitchFamily="34" charset="0"/>
                <a:cs typeface="Times New Roman" panose="02020603050405020304" pitchFamily="18" charset="0"/>
              </a:rPr>
              <a:t>:</a:t>
            </a:r>
            <a:r>
              <a:rPr lang="en-US" sz="2000" kern="100" dirty="0">
                <a:effectLst/>
                <a:ea typeface="Aptos" panose="020B0004020202020204" pitchFamily="34" charset="0"/>
                <a:cs typeface="Times New Roman" panose="02020603050405020304" pitchFamily="18" charset="0"/>
              </a:rPr>
              <a:t> AN ACT relating to the evaluation of educator preparation programs.</a:t>
            </a:r>
          </a:p>
          <a:p>
            <a:pPr marL="0" marR="0">
              <a:buNone/>
            </a:pPr>
            <a:r>
              <a:rPr lang="en-US" sz="2000" u="sng" kern="100" dirty="0">
                <a:solidFill>
                  <a:srgbClr val="467886"/>
                </a:solidFill>
                <a:effectLst/>
                <a:ea typeface="Aptos" panose="020B0004020202020204" pitchFamily="34" charset="0"/>
                <a:cs typeface="Times New Roman" panose="02020603050405020304" pitchFamily="18" charset="0"/>
                <a:hlinkClick r:id="rId11"/>
              </a:rPr>
              <a:t>HB 263</a:t>
            </a:r>
            <a:r>
              <a:rPr lang="en-US" sz="2000" u="sng" kern="100" dirty="0">
                <a:solidFill>
                  <a:srgbClr val="467886"/>
                </a:solidFill>
                <a:ea typeface="Aptos" panose="020B0004020202020204" pitchFamily="34" charset="0"/>
                <a:cs typeface="Times New Roman" panose="02020603050405020304" pitchFamily="18" charset="0"/>
              </a:rPr>
              <a:t>:</a:t>
            </a:r>
            <a:r>
              <a:rPr lang="en-US" sz="2000" kern="100" dirty="0">
                <a:effectLst/>
                <a:ea typeface="Aptos" panose="020B0004020202020204" pitchFamily="34" charset="0"/>
                <a:cs typeface="Times New Roman" panose="02020603050405020304" pitchFamily="18" charset="0"/>
              </a:rPr>
              <a:t> AN ACT relating to the student teacher stipend program.</a:t>
            </a:r>
          </a:p>
          <a:p>
            <a:pPr marL="0" marR="0">
              <a:buNone/>
            </a:pPr>
            <a:r>
              <a:rPr lang="en-US" sz="2000" u="sng" kern="100" dirty="0">
                <a:solidFill>
                  <a:srgbClr val="467886"/>
                </a:solidFill>
                <a:effectLst/>
                <a:ea typeface="Aptos" panose="020B0004020202020204" pitchFamily="34" charset="0"/>
                <a:cs typeface="Times New Roman" panose="02020603050405020304" pitchFamily="18" charset="0"/>
                <a:hlinkClick r:id="rId12"/>
              </a:rPr>
              <a:t>HB 272</a:t>
            </a:r>
            <a:r>
              <a:rPr lang="en-US" sz="2000" u="sng" kern="100" dirty="0">
                <a:solidFill>
                  <a:srgbClr val="467886"/>
                </a:solidFill>
                <a:ea typeface="Aptos" panose="020B0004020202020204" pitchFamily="34" charset="0"/>
                <a:cs typeface="Times New Roman" panose="02020603050405020304" pitchFamily="18" charset="0"/>
              </a:rPr>
              <a:t>:</a:t>
            </a:r>
            <a:r>
              <a:rPr lang="en-US" sz="2000" kern="100" dirty="0">
                <a:effectLst/>
                <a:ea typeface="Aptos" panose="020B0004020202020204" pitchFamily="34" charset="0"/>
                <a:cs typeface="Times New Roman" panose="02020603050405020304" pitchFamily="18" charset="0"/>
              </a:rPr>
              <a:t> AN ACT relating to reading and writing in schools.</a:t>
            </a:r>
          </a:p>
          <a:p>
            <a:pPr marL="0" marR="0">
              <a:buNone/>
            </a:pPr>
            <a:r>
              <a:rPr lang="en-US" sz="2000" u="sng" kern="100" dirty="0">
                <a:solidFill>
                  <a:srgbClr val="467886"/>
                </a:solidFill>
                <a:effectLst/>
                <a:ea typeface="Aptos" panose="020B0004020202020204" pitchFamily="34" charset="0"/>
                <a:cs typeface="Times New Roman" panose="02020603050405020304" pitchFamily="18" charset="0"/>
                <a:hlinkClick r:id="rId13"/>
              </a:rPr>
              <a:t>HB 298</a:t>
            </a:r>
            <a:r>
              <a:rPr lang="en-US" sz="2000" kern="100" dirty="0">
                <a:ea typeface="Aptos" panose="020B0004020202020204" pitchFamily="34" charset="0"/>
                <a:cs typeface="Times New Roman" panose="02020603050405020304" pitchFamily="18" charset="0"/>
              </a:rPr>
              <a:t>: </a:t>
            </a:r>
            <a:r>
              <a:rPr lang="en-US" sz="2000" kern="100" dirty="0">
                <a:effectLst/>
                <a:ea typeface="Aptos" panose="020B0004020202020204" pitchFamily="34" charset="0"/>
                <a:cs typeface="Times New Roman" panose="02020603050405020304" pitchFamily="18" charset="0"/>
              </a:rPr>
              <a:t>AN ACT relating to schools identified for comprehensive support and improvement in schools.</a:t>
            </a:r>
          </a:p>
          <a:p>
            <a:pPr marL="0" marR="0">
              <a:buNone/>
            </a:pPr>
            <a:r>
              <a:rPr lang="en-US" sz="2000" u="sng" kern="100" dirty="0">
                <a:solidFill>
                  <a:srgbClr val="467886"/>
                </a:solidFill>
                <a:effectLst/>
                <a:ea typeface="Aptos" panose="020B0004020202020204" pitchFamily="34" charset="0"/>
                <a:cs typeface="Times New Roman" panose="02020603050405020304" pitchFamily="18" charset="0"/>
                <a:hlinkClick r:id="rId14"/>
              </a:rPr>
              <a:t>HB 342</a:t>
            </a:r>
            <a:r>
              <a:rPr lang="en-US" sz="2000" u="sng" kern="100" dirty="0">
                <a:solidFill>
                  <a:srgbClr val="467886"/>
                </a:solidFill>
                <a:ea typeface="Aptos" panose="020B0004020202020204" pitchFamily="34" charset="0"/>
                <a:cs typeface="Times New Roman" panose="02020603050405020304" pitchFamily="18" charset="0"/>
              </a:rPr>
              <a:t>:</a:t>
            </a:r>
            <a:r>
              <a:rPr lang="en-US" sz="2000" kern="100" dirty="0">
                <a:effectLst/>
                <a:ea typeface="Aptos" panose="020B0004020202020204" pitchFamily="34" charset="0"/>
                <a:cs typeface="Times New Roman" panose="02020603050405020304" pitchFamily="18" charset="0"/>
              </a:rPr>
              <a:t> AN ACT relating to financial literacy.</a:t>
            </a:r>
          </a:p>
          <a:p>
            <a:pPr marL="0" marR="0">
              <a:buNone/>
            </a:pPr>
            <a:r>
              <a:rPr lang="en-US" sz="2000" u="sng" kern="100" dirty="0">
                <a:solidFill>
                  <a:srgbClr val="467886"/>
                </a:solidFill>
                <a:effectLst/>
                <a:ea typeface="Aptos" panose="020B0004020202020204" pitchFamily="34" charset="0"/>
                <a:cs typeface="Times New Roman" panose="02020603050405020304" pitchFamily="18" charset="0"/>
                <a:hlinkClick r:id="rId15"/>
              </a:rPr>
              <a:t>HB 356</a:t>
            </a:r>
            <a:r>
              <a:rPr lang="en-US" sz="2000" u="sng" kern="100" dirty="0">
                <a:solidFill>
                  <a:srgbClr val="467886"/>
                </a:solidFill>
                <a:ea typeface="Aptos" panose="020B0004020202020204" pitchFamily="34" charset="0"/>
                <a:cs typeface="Times New Roman" panose="02020603050405020304" pitchFamily="18" charset="0"/>
              </a:rPr>
              <a:t>:</a:t>
            </a:r>
            <a:r>
              <a:rPr lang="en-US" sz="2000" kern="100" dirty="0">
                <a:effectLst/>
                <a:ea typeface="Aptos" panose="020B0004020202020204" pitchFamily="34" charset="0"/>
                <a:cs typeface="Times New Roman" panose="02020603050405020304" pitchFamily="18" charset="0"/>
              </a:rPr>
              <a:t> AN ACT relating to urban youth agriculture education.</a:t>
            </a:r>
          </a:p>
          <a:p>
            <a:pPr marL="0" marR="0">
              <a:buNone/>
            </a:pPr>
            <a:r>
              <a:rPr lang="en-US" sz="2000" u="sng" kern="100" dirty="0">
                <a:solidFill>
                  <a:srgbClr val="467886"/>
                </a:solidFill>
                <a:effectLst/>
                <a:ea typeface="Aptos" panose="020B0004020202020204" pitchFamily="34" charset="0"/>
                <a:cs typeface="Times New Roman" panose="02020603050405020304" pitchFamily="18" charset="0"/>
                <a:hlinkClick r:id="rId16"/>
              </a:rPr>
              <a:t>HB 430</a:t>
            </a:r>
            <a:r>
              <a:rPr lang="en-US" sz="2000" u="sng" kern="100" dirty="0">
                <a:solidFill>
                  <a:srgbClr val="467886"/>
                </a:solidFill>
                <a:ea typeface="Aptos" panose="020B0004020202020204" pitchFamily="34" charset="0"/>
                <a:cs typeface="Times New Roman" panose="02020603050405020304" pitchFamily="18" charset="0"/>
              </a:rPr>
              <a:t>:</a:t>
            </a:r>
            <a:r>
              <a:rPr lang="en-US" sz="2000" kern="100" dirty="0">
                <a:effectLst/>
                <a:ea typeface="Aptos" panose="020B0004020202020204" pitchFamily="34" charset="0"/>
                <a:cs typeface="Times New Roman" panose="02020603050405020304" pitchFamily="18" charset="0"/>
              </a:rPr>
              <a:t> AN ACT relating to school bus safety training.</a:t>
            </a:r>
          </a:p>
          <a:p>
            <a:pPr marL="0" marR="0">
              <a:buNone/>
            </a:pPr>
            <a:r>
              <a:rPr lang="en-US" sz="2000" u="sng" kern="100" dirty="0">
                <a:solidFill>
                  <a:srgbClr val="467886"/>
                </a:solidFill>
                <a:effectLst/>
                <a:ea typeface="Aptos" panose="020B0004020202020204" pitchFamily="34" charset="0"/>
                <a:cs typeface="Times New Roman" panose="02020603050405020304" pitchFamily="18" charset="0"/>
                <a:hlinkClick r:id="rId17"/>
              </a:rPr>
              <a:t>HB 433</a:t>
            </a:r>
            <a:r>
              <a:rPr lang="en-US" sz="2000" u="sng" kern="100" dirty="0">
                <a:solidFill>
                  <a:srgbClr val="467886"/>
                </a:solidFill>
                <a:ea typeface="Aptos" panose="020B0004020202020204" pitchFamily="34" charset="0"/>
                <a:cs typeface="Times New Roman" panose="02020603050405020304" pitchFamily="18" charset="0"/>
              </a:rPr>
              <a:t>:</a:t>
            </a:r>
            <a:r>
              <a:rPr lang="en-US" sz="2000" kern="100" dirty="0">
                <a:effectLst/>
                <a:ea typeface="Aptos" panose="020B0004020202020204" pitchFamily="34" charset="0"/>
                <a:cs typeface="Times New Roman" panose="02020603050405020304" pitchFamily="18" charset="0"/>
              </a:rPr>
              <a:t> AN ACT relating to school construction.</a:t>
            </a:r>
          </a:p>
          <a:p>
            <a:pPr marL="0" marR="0">
              <a:buNone/>
            </a:pPr>
            <a:r>
              <a:rPr lang="en-US" sz="2000" u="sng" kern="100" dirty="0">
                <a:solidFill>
                  <a:srgbClr val="467886"/>
                </a:solidFill>
                <a:effectLst/>
                <a:ea typeface="Aptos" panose="020B0004020202020204" pitchFamily="34" charset="0"/>
                <a:cs typeface="Times New Roman" panose="02020603050405020304" pitchFamily="18" charset="0"/>
                <a:hlinkClick r:id="rId18"/>
              </a:rPr>
              <a:t>HB 441</a:t>
            </a:r>
            <a:r>
              <a:rPr lang="en-US" sz="2000" u="sng" kern="100" dirty="0">
                <a:solidFill>
                  <a:srgbClr val="467886"/>
                </a:solidFill>
                <a:ea typeface="Aptos" panose="020B0004020202020204" pitchFamily="34" charset="0"/>
                <a:cs typeface="Times New Roman" panose="02020603050405020304" pitchFamily="18" charset="0"/>
              </a:rPr>
              <a:t>:</a:t>
            </a:r>
            <a:r>
              <a:rPr lang="en-US" sz="2000" kern="100" dirty="0">
                <a:effectLst/>
                <a:ea typeface="Aptos" panose="020B0004020202020204" pitchFamily="34" charset="0"/>
                <a:cs typeface="Times New Roman" panose="02020603050405020304" pitchFamily="18" charset="0"/>
              </a:rPr>
              <a:t> AN ACT relating to reemployment after retirement in the Teachers' Retirement System.</a:t>
            </a:r>
          </a:p>
          <a:p>
            <a:pPr marL="0" marR="0" indent="0">
              <a:buNone/>
            </a:pPr>
            <a:r>
              <a:rPr lang="en-US" sz="2000" u="sng" kern="100" dirty="0">
                <a:solidFill>
                  <a:srgbClr val="467886"/>
                </a:solidFill>
                <a:effectLst/>
                <a:ea typeface="Aptos" panose="020B0004020202020204" pitchFamily="34" charset="0"/>
                <a:cs typeface="Times New Roman" panose="02020603050405020304" pitchFamily="18" charset="0"/>
                <a:hlinkClick r:id="rId19"/>
              </a:rPr>
              <a:t>HB 566</a:t>
            </a:r>
            <a:r>
              <a:rPr lang="en-US" sz="2000" u="sng" kern="100" dirty="0">
                <a:solidFill>
                  <a:srgbClr val="467886"/>
                </a:solidFill>
                <a:ea typeface="Aptos" panose="020B0004020202020204" pitchFamily="34" charset="0"/>
                <a:cs typeface="Times New Roman" panose="02020603050405020304" pitchFamily="18" charset="0"/>
              </a:rPr>
              <a:t>:</a:t>
            </a:r>
            <a:r>
              <a:rPr lang="en-US" sz="2000" kern="100" dirty="0">
                <a:effectLst/>
                <a:ea typeface="Aptos" panose="020B0004020202020204" pitchFamily="34" charset="0"/>
                <a:cs typeface="Times New Roman" panose="02020603050405020304" pitchFamily="18" charset="0"/>
              </a:rPr>
              <a:t> AN ACT relating to the Kentucky Horse Racing and Gaming Corporation and declaring an emergency.</a:t>
            </a:r>
          </a:p>
          <a:p>
            <a:endParaRPr lang="en-US" dirty="0"/>
          </a:p>
        </p:txBody>
      </p:sp>
    </p:spTree>
    <p:extLst>
      <p:ext uri="{BB962C8B-B14F-4D97-AF65-F5344CB8AC3E}">
        <p14:creationId xmlns:p14="http://schemas.microsoft.com/office/powerpoint/2010/main" val="3381951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6ECD-B55D-34F7-CA56-5AAA25D0AE8B}"/>
              </a:ext>
            </a:extLst>
          </p:cNvPr>
          <p:cNvSpPr>
            <a:spLocks noGrp="1"/>
          </p:cNvSpPr>
          <p:nvPr>
            <p:ph type="title"/>
          </p:nvPr>
        </p:nvSpPr>
        <p:spPr>
          <a:xfrm>
            <a:off x="246888" y="81661"/>
            <a:ext cx="10515600" cy="686435"/>
          </a:xfrm>
        </p:spPr>
        <p:txBody>
          <a:bodyPr>
            <a:normAutofit fontScale="90000"/>
          </a:bodyPr>
          <a:lstStyle/>
          <a:p>
            <a:r>
              <a:rPr lang="en-US" dirty="0"/>
              <a:t>Passed One Chamber (Continued)</a:t>
            </a:r>
          </a:p>
        </p:txBody>
      </p:sp>
      <p:sp>
        <p:nvSpPr>
          <p:cNvPr id="3" name="Content Placeholder 2">
            <a:extLst>
              <a:ext uri="{FF2B5EF4-FFF2-40B4-BE49-F238E27FC236}">
                <a16:creationId xmlns:a16="http://schemas.microsoft.com/office/drawing/2014/main" id="{107D6603-2AF2-55C5-D5A3-5F0D6BC60D95}"/>
              </a:ext>
            </a:extLst>
          </p:cNvPr>
          <p:cNvSpPr>
            <a:spLocks noGrp="1"/>
          </p:cNvSpPr>
          <p:nvPr>
            <p:ph idx="1"/>
          </p:nvPr>
        </p:nvSpPr>
        <p:spPr>
          <a:xfrm>
            <a:off x="246888" y="768096"/>
            <a:ext cx="11539728" cy="4911344"/>
          </a:xfrm>
        </p:spPr>
        <p:txBody>
          <a:bodyPr>
            <a:normAutofit fontScale="92500" lnSpcReduction="20000"/>
          </a:bodyPr>
          <a:lstStyle/>
          <a:p>
            <a:pPr marL="0" marR="0">
              <a:buNone/>
            </a:pPr>
            <a:r>
              <a:rPr lang="en-US" sz="1800" u="sng" kern="100" dirty="0">
                <a:solidFill>
                  <a:srgbClr val="467886"/>
                </a:solidFill>
                <a:effectLst/>
                <a:ea typeface="Aptos" panose="020B0004020202020204" pitchFamily="34" charset="0"/>
                <a:cs typeface="Times New Roman" panose="02020603050405020304" pitchFamily="18" charset="0"/>
                <a:hlinkClick r:id="rId2"/>
              </a:rPr>
              <a:t>HB 606</a:t>
            </a:r>
            <a:r>
              <a:rPr lang="en-US" sz="1800" u="sng" kern="100" dirty="0">
                <a:solidFill>
                  <a:srgbClr val="467886"/>
                </a:solidFill>
                <a:ea typeface="Aptos" panose="020B0004020202020204" pitchFamily="34" charset="0"/>
                <a:cs typeface="Times New Roman" panose="02020603050405020304" pitchFamily="18" charset="0"/>
              </a:rPr>
              <a:t>:</a:t>
            </a:r>
            <a:r>
              <a:rPr lang="en-US" sz="1800" kern="100" dirty="0">
                <a:effectLst/>
                <a:ea typeface="Aptos" panose="020B0004020202020204" pitchFamily="34" charset="0"/>
                <a:cs typeface="Times New Roman" panose="02020603050405020304" pitchFamily="18" charset="0"/>
              </a:rPr>
              <a:t> AN ACT relating to general obligation bonds</a:t>
            </a:r>
          </a:p>
          <a:p>
            <a:pPr marL="0" marR="0">
              <a:buNone/>
            </a:pPr>
            <a:r>
              <a:rPr lang="en-US" sz="1800" u="sng" kern="100" dirty="0">
                <a:solidFill>
                  <a:srgbClr val="467886"/>
                </a:solidFill>
                <a:effectLst/>
                <a:ea typeface="Aptos" panose="020B0004020202020204" pitchFamily="34" charset="0"/>
                <a:cs typeface="Times New Roman" panose="02020603050405020304" pitchFamily="18" charset="0"/>
                <a:hlinkClick r:id="rId3"/>
              </a:rPr>
              <a:t>HB 661</a:t>
            </a:r>
            <a:r>
              <a:rPr lang="en-US" sz="1800" u="sng" kern="100" dirty="0">
                <a:solidFill>
                  <a:srgbClr val="467886"/>
                </a:solidFill>
                <a:ea typeface="Aptos" panose="020B0004020202020204" pitchFamily="34" charset="0"/>
                <a:cs typeface="Times New Roman" panose="02020603050405020304" pitchFamily="18" charset="0"/>
              </a:rPr>
              <a:t>:</a:t>
            </a:r>
            <a:r>
              <a:rPr lang="en-US" sz="1800" kern="100" dirty="0">
                <a:effectLst/>
                <a:ea typeface="Aptos" panose="020B0004020202020204" pitchFamily="34" charset="0"/>
                <a:cs typeface="Times New Roman" panose="02020603050405020304" pitchFamily="18" charset="0"/>
              </a:rPr>
              <a:t> AN ACT relating to the transportation of students and declaring an emergency.</a:t>
            </a:r>
          </a:p>
          <a:p>
            <a:pPr marL="0" marR="0">
              <a:buNone/>
            </a:pPr>
            <a:r>
              <a:rPr lang="en-US" sz="1800" u="sng" kern="100" dirty="0">
                <a:solidFill>
                  <a:srgbClr val="467886"/>
                </a:solidFill>
                <a:effectLst/>
                <a:ea typeface="Aptos" panose="020B0004020202020204" pitchFamily="34" charset="0"/>
                <a:cs typeface="Times New Roman" panose="02020603050405020304" pitchFamily="18" charset="0"/>
                <a:hlinkClick r:id="rId4"/>
              </a:rPr>
              <a:t>HB 669</a:t>
            </a:r>
            <a:r>
              <a:rPr lang="en-US" sz="1800" u="sng" kern="100" dirty="0">
                <a:solidFill>
                  <a:srgbClr val="467886"/>
                </a:solidFill>
                <a:ea typeface="Aptos" panose="020B0004020202020204" pitchFamily="34" charset="0"/>
                <a:cs typeface="Times New Roman" panose="02020603050405020304" pitchFamily="18" charset="0"/>
              </a:rPr>
              <a:t>:</a:t>
            </a:r>
            <a:r>
              <a:rPr lang="en-US" sz="1800" kern="100" dirty="0">
                <a:effectLst/>
                <a:ea typeface="Aptos" panose="020B0004020202020204" pitchFamily="34" charset="0"/>
                <a:cs typeface="Times New Roman" panose="02020603050405020304" pitchFamily="18" charset="0"/>
              </a:rPr>
              <a:t> AN ACT relating to student attendance days and declaring an emergency.</a:t>
            </a:r>
          </a:p>
          <a:p>
            <a:pPr marL="0" marR="0">
              <a:buNone/>
            </a:pPr>
            <a:r>
              <a:rPr lang="en-US" sz="1800" u="sng" kern="100" dirty="0">
                <a:solidFill>
                  <a:srgbClr val="467886"/>
                </a:solidFill>
                <a:effectLst/>
                <a:ea typeface="Aptos" panose="020B0004020202020204" pitchFamily="34" charset="0"/>
                <a:cs typeface="Times New Roman" panose="02020603050405020304" pitchFamily="18" charset="0"/>
                <a:hlinkClick r:id="rId5"/>
              </a:rPr>
              <a:t>HB 688</a:t>
            </a:r>
            <a:r>
              <a:rPr lang="en-US" sz="1800" u="sng" kern="100" dirty="0">
                <a:solidFill>
                  <a:srgbClr val="467886"/>
                </a:solidFill>
                <a:ea typeface="Aptos" panose="020B0004020202020204" pitchFamily="34" charset="0"/>
                <a:cs typeface="Times New Roman" panose="02020603050405020304" pitchFamily="18" charset="0"/>
              </a:rPr>
              <a:t>:</a:t>
            </a:r>
            <a:r>
              <a:rPr lang="en-US" sz="1800" kern="100" dirty="0">
                <a:effectLst/>
                <a:ea typeface="Aptos" panose="020B0004020202020204" pitchFamily="34" charset="0"/>
                <a:cs typeface="Times New Roman" panose="02020603050405020304" pitchFamily="18" charset="0"/>
              </a:rPr>
              <a:t> AN ACT relating to health care.</a:t>
            </a:r>
          </a:p>
          <a:p>
            <a:pPr marL="0" marR="0">
              <a:buNone/>
            </a:pPr>
            <a:r>
              <a:rPr lang="en-US" sz="1800" u="sng" kern="100" dirty="0">
                <a:solidFill>
                  <a:srgbClr val="467886"/>
                </a:solidFill>
                <a:effectLst/>
                <a:ea typeface="Aptos" panose="020B0004020202020204" pitchFamily="34" charset="0"/>
                <a:cs typeface="Times New Roman" panose="02020603050405020304" pitchFamily="18" charset="0"/>
                <a:hlinkClick r:id="rId6"/>
              </a:rPr>
              <a:t>HB 694</a:t>
            </a:r>
            <a:r>
              <a:rPr lang="en-US" sz="1800" u="sng" kern="100" dirty="0">
                <a:solidFill>
                  <a:srgbClr val="467886"/>
                </a:solidFill>
                <a:ea typeface="Aptos" panose="020B0004020202020204" pitchFamily="34" charset="0"/>
                <a:cs typeface="Times New Roman" panose="02020603050405020304" pitchFamily="18" charset="0"/>
              </a:rPr>
              <a:t>:</a:t>
            </a:r>
            <a:r>
              <a:rPr lang="en-US" sz="1800" kern="100" dirty="0">
                <a:effectLst/>
                <a:ea typeface="Aptos" panose="020B0004020202020204" pitchFamily="34" charset="0"/>
                <a:cs typeface="Times New Roman" panose="02020603050405020304" pitchFamily="18" charset="0"/>
              </a:rPr>
              <a:t> AN ACT relating to Teachers' Retirement System benefit funding.</a:t>
            </a:r>
          </a:p>
          <a:p>
            <a:pPr marL="0" marR="0">
              <a:buNone/>
            </a:pPr>
            <a:r>
              <a:rPr lang="en-US" sz="1800" u="sng" kern="100" dirty="0">
                <a:solidFill>
                  <a:srgbClr val="467886"/>
                </a:solidFill>
                <a:effectLst/>
                <a:ea typeface="Aptos" panose="020B0004020202020204" pitchFamily="34" charset="0"/>
                <a:cs typeface="Times New Roman" panose="02020603050405020304" pitchFamily="18" charset="0"/>
                <a:hlinkClick r:id="rId7"/>
              </a:rPr>
              <a:t>SB 4</a:t>
            </a:r>
            <a:r>
              <a:rPr lang="en-US" sz="1800" u="sng" kern="100" dirty="0">
                <a:solidFill>
                  <a:srgbClr val="467886"/>
                </a:solidFill>
                <a:ea typeface="Aptos" panose="020B0004020202020204" pitchFamily="34" charset="0"/>
                <a:cs typeface="Times New Roman" panose="02020603050405020304" pitchFamily="18" charset="0"/>
              </a:rPr>
              <a:t>:</a:t>
            </a:r>
            <a:r>
              <a:rPr lang="en-US" sz="1800" kern="100" dirty="0">
                <a:effectLst/>
                <a:ea typeface="Aptos" panose="020B0004020202020204" pitchFamily="34" charset="0"/>
                <a:cs typeface="Times New Roman" panose="02020603050405020304" pitchFamily="18" charset="0"/>
              </a:rPr>
              <a:t> AN ACT relating to protection of information and declaring an emergency.</a:t>
            </a:r>
          </a:p>
          <a:p>
            <a:pPr marL="0" marR="0">
              <a:buNone/>
            </a:pPr>
            <a:r>
              <a:rPr lang="en-US" sz="1800" u="sng" kern="100" dirty="0">
                <a:solidFill>
                  <a:srgbClr val="467886"/>
                </a:solidFill>
                <a:effectLst/>
                <a:ea typeface="Aptos" panose="020B0004020202020204" pitchFamily="34" charset="0"/>
                <a:cs typeface="Times New Roman" panose="02020603050405020304" pitchFamily="18" charset="0"/>
                <a:hlinkClick r:id="rId8"/>
              </a:rPr>
              <a:t>SB 6</a:t>
            </a:r>
            <a:r>
              <a:rPr lang="en-US" sz="1800" u="sng" kern="100" dirty="0">
                <a:solidFill>
                  <a:srgbClr val="467886"/>
                </a:solidFill>
                <a:ea typeface="Aptos" panose="020B0004020202020204" pitchFamily="34" charset="0"/>
                <a:cs typeface="Times New Roman" panose="02020603050405020304" pitchFamily="18" charset="0"/>
              </a:rPr>
              <a:t>:</a:t>
            </a:r>
            <a:r>
              <a:rPr lang="en-US" sz="1800" kern="100" dirty="0">
                <a:effectLst/>
                <a:ea typeface="Aptos" panose="020B0004020202020204" pitchFamily="34" charset="0"/>
                <a:cs typeface="Times New Roman" panose="02020603050405020304" pitchFamily="18" charset="0"/>
              </a:rPr>
              <a:t> AN ACT relating to the Support Education Excellence in Kentucky Program.</a:t>
            </a:r>
          </a:p>
          <a:p>
            <a:pPr marL="0" marR="0">
              <a:buNone/>
            </a:pPr>
            <a:r>
              <a:rPr lang="en-US" sz="1800" u="sng" kern="100" dirty="0">
                <a:solidFill>
                  <a:srgbClr val="467886"/>
                </a:solidFill>
                <a:effectLst/>
                <a:ea typeface="Aptos" panose="020B0004020202020204" pitchFamily="34" charset="0"/>
                <a:cs typeface="Times New Roman" panose="02020603050405020304" pitchFamily="18" charset="0"/>
                <a:hlinkClick r:id="rId9"/>
              </a:rPr>
              <a:t>SB 19</a:t>
            </a:r>
            <a:r>
              <a:rPr lang="en-US" sz="1800" u="sng" kern="100" dirty="0">
                <a:solidFill>
                  <a:srgbClr val="467886"/>
                </a:solidFill>
                <a:ea typeface="Aptos" panose="020B0004020202020204" pitchFamily="34" charset="0"/>
                <a:cs typeface="Times New Roman" panose="02020603050405020304" pitchFamily="18" charset="0"/>
              </a:rPr>
              <a:t>:</a:t>
            </a:r>
            <a:r>
              <a:rPr lang="en-US" sz="1800" kern="100" dirty="0">
                <a:effectLst/>
                <a:ea typeface="Aptos" panose="020B0004020202020204" pitchFamily="34" charset="0"/>
                <a:cs typeface="Times New Roman" panose="02020603050405020304" pitchFamily="18" charset="0"/>
              </a:rPr>
              <a:t> AN ACT relating to moments of silence and reflection.</a:t>
            </a:r>
          </a:p>
          <a:p>
            <a:pPr marL="0" marR="0">
              <a:buNone/>
            </a:pPr>
            <a:r>
              <a:rPr lang="en-US" sz="1800" u="sng" kern="100" dirty="0">
                <a:solidFill>
                  <a:srgbClr val="467886"/>
                </a:solidFill>
                <a:effectLst/>
                <a:ea typeface="Aptos" panose="020B0004020202020204" pitchFamily="34" charset="0"/>
                <a:cs typeface="Times New Roman" panose="02020603050405020304" pitchFamily="18" charset="0"/>
                <a:hlinkClick r:id="rId10"/>
              </a:rPr>
              <a:t>SB 38</a:t>
            </a:r>
            <a:r>
              <a:rPr lang="en-US" sz="1800" u="sng" kern="100" dirty="0">
                <a:solidFill>
                  <a:srgbClr val="467886"/>
                </a:solidFill>
                <a:ea typeface="Aptos" panose="020B0004020202020204" pitchFamily="34" charset="0"/>
                <a:cs typeface="Times New Roman" panose="02020603050405020304" pitchFamily="18" charset="0"/>
              </a:rPr>
              <a:t>:</a:t>
            </a:r>
            <a:r>
              <a:rPr lang="en-US" sz="1800" kern="100" dirty="0">
                <a:effectLst/>
                <a:ea typeface="Aptos" panose="020B0004020202020204" pitchFamily="34" charset="0"/>
                <a:cs typeface="Times New Roman" panose="02020603050405020304" pitchFamily="18" charset="0"/>
              </a:rPr>
              <a:t> AN ACT relating to school bus safety.</a:t>
            </a:r>
          </a:p>
          <a:p>
            <a:pPr marL="0" marR="0">
              <a:buNone/>
            </a:pPr>
            <a:r>
              <a:rPr lang="en-US" sz="1800" u="sng" kern="100" dirty="0">
                <a:solidFill>
                  <a:srgbClr val="467886"/>
                </a:solidFill>
                <a:effectLst/>
                <a:ea typeface="Aptos" panose="020B0004020202020204" pitchFamily="34" charset="0"/>
                <a:cs typeface="Times New Roman" panose="02020603050405020304" pitchFamily="18" charset="0"/>
                <a:hlinkClick r:id="rId11"/>
              </a:rPr>
              <a:t>SB 68</a:t>
            </a:r>
            <a:r>
              <a:rPr lang="en-US" sz="1800" u="sng" kern="100" dirty="0">
                <a:solidFill>
                  <a:srgbClr val="467886"/>
                </a:solidFill>
                <a:ea typeface="Aptos" panose="020B0004020202020204" pitchFamily="34" charset="0"/>
                <a:cs typeface="Times New Roman" panose="02020603050405020304" pitchFamily="18" charset="0"/>
              </a:rPr>
              <a:t>:</a:t>
            </a:r>
            <a:r>
              <a:rPr lang="en-US" sz="1800" kern="100" dirty="0">
                <a:effectLst/>
                <a:ea typeface="Aptos" panose="020B0004020202020204" pitchFamily="34" charset="0"/>
                <a:cs typeface="Times New Roman" panose="02020603050405020304" pitchFamily="18" charset="0"/>
              </a:rPr>
              <a:t> AN ACT relating to education.</a:t>
            </a:r>
          </a:p>
          <a:p>
            <a:pPr marL="0" marR="0">
              <a:buNone/>
            </a:pPr>
            <a:r>
              <a:rPr lang="en-US" sz="1800" u="sng" kern="100" dirty="0">
                <a:solidFill>
                  <a:srgbClr val="467886"/>
                </a:solidFill>
                <a:effectLst/>
                <a:ea typeface="Aptos" panose="020B0004020202020204" pitchFamily="34" charset="0"/>
                <a:cs typeface="Times New Roman" panose="02020603050405020304" pitchFamily="18" charset="0"/>
                <a:hlinkClick r:id="rId12"/>
              </a:rPr>
              <a:t>SB 77</a:t>
            </a:r>
            <a:r>
              <a:rPr lang="en-US" sz="1800" u="sng" kern="100" dirty="0">
                <a:solidFill>
                  <a:srgbClr val="467886"/>
                </a:solidFill>
                <a:ea typeface="Aptos" panose="020B0004020202020204" pitchFamily="34" charset="0"/>
                <a:cs typeface="Times New Roman" panose="02020603050405020304" pitchFamily="18" charset="0"/>
              </a:rPr>
              <a:t>:</a:t>
            </a:r>
            <a:r>
              <a:rPr lang="en-US" sz="1800" kern="100" dirty="0">
                <a:effectLst/>
                <a:ea typeface="Aptos" panose="020B0004020202020204" pitchFamily="34" charset="0"/>
                <a:cs typeface="Times New Roman" panose="02020603050405020304" pitchFamily="18" charset="0"/>
              </a:rPr>
              <a:t> AN ACT relating to the Education Professional Standards Board.</a:t>
            </a:r>
          </a:p>
          <a:p>
            <a:pPr marL="0" marR="0">
              <a:buNone/>
            </a:pPr>
            <a:r>
              <a:rPr lang="en-US" sz="1800" u="sng" kern="100" dirty="0">
                <a:solidFill>
                  <a:srgbClr val="467886"/>
                </a:solidFill>
                <a:effectLst/>
                <a:ea typeface="Aptos" panose="020B0004020202020204" pitchFamily="34" charset="0"/>
                <a:cs typeface="Times New Roman" panose="02020603050405020304" pitchFamily="18" charset="0"/>
                <a:hlinkClick r:id="rId13"/>
              </a:rPr>
              <a:t>SB 79</a:t>
            </a:r>
            <a:r>
              <a:rPr lang="en-US" sz="1800" u="sng" kern="100" dirty="0">
                <a:solidFill>
                  <a:srgbClr val="467886"/>
                </a:solidFill>
                <a:ea typeface="Aptos" panose="020B0004020202020204" pitchFamily="34" charset="0"/>
                <a:cs typeface="Times New Roman" panose="02020603050405020304" pitchFamily="18" charset="0"/>
              </a:rPr>
              <a:t>:</a:t>
            </a:r>
            <a:r>
              <a:rPr lang="en-US" sz="1800" kern="100" dirty="0">
                <a:effectLst/>
                <a:ea typeface="Aptos" panose="020B0004020202020204" pitchFamily="34" charset="0"/>
                <a:cs typeface="Times New Roman" panose="02020603050405020304" pitchFamily="18" charset="0"/>
              </a:rPr>
              <a:t> AN ACT relating to state personnel.</a:t>
            </a:r>
          </a:p>
          <a:p>
            <a:pPr marL="0" marR="0">
              <a:buNone/>
            </a:pPr>
            <a:r>
              <a:rPr lang="en-US" sz="1800" u="sng" kern="100" dirty="0">
                <a:solidFill>
                  <a:srgbClr val="467886"/>
                </a:solidFill>
                <a:effectLst/>
                <a:ea typeface="Aptos" panose="020B0004020202020204" pitchFamily="34" charset="0"/>
                <a:cs typeface="Times New Roman" panose="02020603050405020304" pitchFamily="18" charset="0"/>
                <a:hlinkClick r:id="rId14"/>
              </a:rPr>
              <a:t>SB 83</a:t>
            </a:r>
            <a:r>
              <a:rPr lang="en-US" sz="1800" u="sng" kern="100" dirty="0">
                <a:solidFill>
                  <a:srgbClr val="467886"/>
                </a:solidFill>
                <a:ea typeface="Aptos" panose="020B0004020202020204" pitchFamily="34" charset="0"/>
                <a:cs typeface="Times New Roman" panose="02020603050405020304" pitchFamily="18" charset="0"/>
              </a:rPr>
              <a:t>:</a:t>
            </a:r>
            <a:r>
              <a:rPr lang="en-US" sz="1800" kern="100" dirty="0">
                <a:effectLst/>
                <a:ea typeface="Aptos" panose="020B0004020202020204" pitchFamily="34" charset="0"/>
                <a:cs typeface="Times New Roman" panose="02020603050405020304" pitchFamily="18" charset="0"/>
              </a:rPr>
              <a:t> AN ACT relating to KEES scholarships for students attending noncertified schools.</a:t>
            </a:r>
          </a:p>
          <a:p>
            <a:pPr marL="0" marR="0">
              <a:buNone/>
            </a:pPr>
            <a:r>
              <a:rPr lang="en-US" sz="1800" u="sng" kern="100" dirty="0">
                <a:solidFill>
                  <a:srgbClr val="467886"/>
                </a:solidFill>
                <a:effectLst/>
                <a:ea typeface="Aptos" panose="020B0004020202020204" pitchFamily="34" charset="0"/>
                <a:cs typeface="Times New Roman" panose="02020603050405020304" pitchFamily="18" charset="0"/>
                <a:hlinkClick r:id="rId15"/>
              </a:rPr>
              <a:t>SB 120</a:t>
            </a:r>
            <a:r>
              <a:rPr lang="en-US" sz="1800" u="sng" kern="100" dirty="0">
                <a:solidFill>
                  <a:srgbClr val="467886"/>
                </a:solidFill>
                <a:ea typeface="Aptos" panose="020B0004020202020204" pitchFamily="34" charset="0"/>
                <a:cs typeface="Times New Roman" panose="02020603050405020304" pitchFamily="18" charset="0"/>
              </a:rPr>
              <a:t>:</a:t>
            </a:r>
            <a:r>
              <a:rPr lang="en-US" sz="1800" kern="100" dirty="0">
                <a:effectLst/>
                <a:ea typeface="Aptos" panose="020B0004020202020204" pitchFamily="34" charset="0"/>
                <a:cs typeface="Times New Roman" panose="02020603050405020304" pitchFamily="18" charset="0"/>
              </a:rPr>
              <a:t> AN ACT relating to interscholastic athletics</a:t>
            </a:r>
          </a:p>
          <a:p>
            <a:pPr marL="0" marR="0">
              <a:buNone/>
            </a:pPr>
            <a:r>
              <a:rPr lang="en-US" sz="1800" u="sng" kern="100" dirty="0">
                <a:solidFill>
                  <a:srgbClr val="467886"/>
                </a:solidFill>
                <a:effectLst/>
                <a:ea typeface="Aptos" panose="020B0004020202020204" pitchFamily="34" charset="0"/>
                <a:cs typeface="Times New Roman" panose="02020603050405020304" pitchFamily="18" charset="0"/>
                <a:hlinkClick r:id="rId16"/>
              </a:rPr>
              <a:t>SB 181</a:t>
            </a:r>
            <a:r>
              <a:rPr lang="en-US" sz="1800" u="sng" kern="100" dirty="0">
                <a:solidFill>
                  <a:srgbClr val="467886"/>
                </a:solidFill>
                <a:ea typeface="Aptos" panose="020B0004020202020204" pitchFamily="34" charset="0"/>
                <a:cs typeface="Times New Roman" panose="02020603050405020304" pitchFamily="18" charset="0"/>
              </a:rPr>
              <a:t>:</a:t>
            </a:r>
            <a:r>
              <a:rPr lang="en-US" sz="1800" kern="100" dirty="0">
                <a:effectLst/>
                <a:ea typeface="Aptos" panose="020B0004020202020204" pitchFamily="34" charset="0"/>
                <a:cs typeface="Times New Roman" panose="02020603050405020304" pitchFamily="18" charset="0"/>
              </a:rPr>
              <a:t> AN ACT relating to school employee and volunteer misconduct.</a:t>
            </a:r>
          </a:p>
          <a:p>
            <a:pPr marL="0" marR="0">
              <a:buNone/>
            </a:pPr>
            <a:r>
              <a:rPr lang="en-US" sz="1800" u="sng" kern="100" dirty="0">
                <a:solidFill>
                  <a:srgbClr val="467886"/>
                </a:solidFill>
                <a:effectLst/>
                <a:ea typeface="Aptos" panose="020B0004020202020204" pitchFamily="34" charset="0"/>
                <a:cs typeface="Times New Roman" panose="02020603050405020304" pitchFamily="18" charset="0"/>
                <a:hlinkClick r:id="rId17"/>
              </a:rPr>
              <a:t>SB 207</a:t>
            </a:r>
            <a:r>
              <a:rPr lang="en-US" sz="1800" u="sng" kern="100" dirty="0">
                <a:solidFill>
                  <a:srgbClr val="467886"/>
                </a:solidFill>
                <a:ea typeface="Aptos" panose="020B0004020202020204" pitchFamily="34" charset="0"/>
                <a:cs typeface="Times New Roman" panose="02020603050405020304" pitchFamily="18" charset="0"/>
              </a:rPr>
              <a:t>:</a:t>
            </a:r>
            <a:r>
              <a:rPr lang="en-US" sz="1800" kern="100" dirty="0">
                <a:effectLst/>
                <a:ea typeface="Aptos" panose="020B0004020202020204" pitchFamily="34" charset="0"/>
                <a:cs typeface="Times New Roman" panose="02020603050405020304" pitchFamily="18" charset="0"/>
              </a:rPr>
              <a:t> AN ACT relating to public school innovation.</a:t>
            </a:r>
          </a:p>
          <a:p>
            <a:endParaRPr lang="en-US" dirty="0"/>
          </a:p>
        </p:txBody>
      </p:sp>
    </p:spTree>
    <p:extLst>
      <p:ext uri="{BB962C8B-B14F-4D97-AF65-F5344CB8AC3E}">
        <p14:creationId xmlns:p14="http://schemas.microsoft.com/office/powerpoint/2010/main" val="82474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630F4-B0DF-4359-422E-2FE76ED04A86}"/>
              </a:ext>
            </a:extLst>
          </p:cNvPr>
          <p:cNvSpPr>
            <a:spLocks noGrp="1"/>
          </p:cNvSpPr>
          <p:nvPr>
            <p:ph type="title"/>
          </p:nvPr>
        </p:nvSpPr>
        <p:spPr>
          <a:xfrm>
            <a:off x="838200" y="365125"/>
            <a:ext cx="10515600" cy="772795"/>
          </a:xfrm>
        </p:spPr>
        <p:txBody>
          <a:bodyPr/>
          <a:lstStyle/>
          <a:p>
            <a:r>
              <a:rPr lang="en-US" dirty="0"/>
              <a:t>Awaiting a Floor Vote</a:t>
            </a:r>
          </a:p>
        </p:txBody>
      </p:sp>
      <p:sp>
        <p:nvSpPr>
          <p:cNvPr id="3" name="Content Placeholder 2">
            <a:extLst>
              <a:ext uri="{FF2B5EF4-FFF2-40B4-BE49-F238E27FC236}">
                <a16:creationId xmlns:a16="http://schemas.microsoft.com/office/drawing/2014/main" id="{DC1AC0A0-EF21-883E-3E80-FFCC7D284F63}"/>
              </a:ext>
            </a:extLst>
          </p:cNvPr>
          <p:cNvSpPr>
            <a:spLocks noGrp="1"/>
          </p:cNvSpPr>
          <p:nvPr>
            <p:ph idx="1"/>
          </p:nvPr>
        </p:nvSpPr>
        <p:spPr>
          <a:xfrm>
            <a:off x="838200" y="1478153"/>
            <a:ext cx="10515600" cy="2413127"/>
          </a:xfrm>
        </p:spPr>
        <p:txBody>
          <a:bodyPr/>
          <a:lstStyle/>
          <a:p>
            <a:pPr marL="0" marR="0">
              <a:buNone/>
            </a:pPr>
            <a:r>
              <a:rPr lang="en-US" sz="2000" u="sng" kern="100" dirty="0">
                <a:solidFill>
                  <a:srgbClr val="467886"/>
                </a:solidFill>
                <a:effectLst/>
                <a:ea typeface="Aptos" panose="020B0004020202020204" pitchFamily="34" charset="0"/>
                <a:cs typeface="Times New Roman" panose="02020603050405020304" pitchFamily="18" charset="0"/>
                <a:hlinkClick r:id="rId2"/>
              </a:rPr>
              <a:t>HB 208</a:t>
            </a:r>
            <a:r>
              <a:rPr lang="en-US" sz="2000" u="sng" kern="100" dirty="0">
                <a:solidFill>
                  <a:srgbClr val="467886"/>
                </a:solidFill>
                <a:ea typeface="Aptos" panose="020B0004020202020204" pitchFamily="34" charset="0"/>
                <a:cs typeface="Times New Roman" panose="02020603050405020304" pitchFamily="18" charset="0"/>
              </a:rPr>
              <a:t>:</a:t>
            </a:r>
            <a:r>
              <a:rPr lang="en-US" sz="2000" kern="100" dirty="0">
                <a:effectLst/>
                <a:ea typeface="Aptos" panose="020B0004020202020204" pitchFamily="34" charset="0"/>
                <a:cs typeface="Times New Roman" panose="02020603050405020304" pitchFamily="18" charset="0"/>
              </a:rPr>
              <a:t> AN ACT relating to technology in public schools.</a:t>
            </a:r>
          </a:p>
          <a:p>
            <a:pPr marL="0" marR="0">
              <a:buNone/>
            </a:pPr>
            <a:r>
              <a:rPr lang="en-US" sz="2000" u="sng" kern="100" dirty="0">
                <a:solidFill>
                  <a:srgbClr val="467886"/>
                </a:solidFill>
                <a:effectLst/>
                <a:ea typeface="Aptos" panose="020B0004020202020204" pitchFamily="34" charset="0"/>
                <a:cs typeface="Times New Roman" panose="02020603050405020304" pitchFamily="18" charset="0"/>
                <a:hlinkClick r:id="rId3"/>
              </a:rPr>
              <a:t>HB 324</a:t>
            </a:r>
            <a:r>
              <a:rPr lang="en-US" sz="2000" u="sng" kern="100" dirty="0">
                <a:solidFill>
                  <a:srgbClr val="467886"/>
                </a:solidFill>
                <a:ea typeface="Aptos" panose="020B0004020202020204" pitchFamily="34" charset="0"/>
                <a:cs typeface="Times New Roman" panose="02020603050405020304" pitchFamily="18" charset="0"/>
              </a:rPr>
              <a:t>:</a:t>
            </a:r>
            <a:r>
              <a:rPr lang="en-US" sz="2000" kern="100" dirty="0">
                <a:effectLst/>
                <a:ea typeface="Aptos" panose="020B0004020202020204" pitchFamily="34" charset="0"/>
                <a:cs typeface="Times New Roman" panose="02020603050405020304" pitchFamily="18" charset="0"/>
              </a:rPr>
              <a:t> AN ACT relating to educators.</a:t>
            </a:r>
          </a:p>
          <a:p>
            <a:pPr marL="0" marR="0">
              <a:buNone/>
            </a:pPr>
            <a:r>
              <a:rPr lang="en-US" sz="2000" u="sng" kern="100" dirty="0">
                <a:solidFill>
                  <a:srgbClr val="467886"/>
                </a:solidFill>
                <a:ea typeface="Aptos" panose="020B0004020202020204" pitchFamily="34" charset="0"/>
                <a:cs typeface="Times New Roman" panose="02020603050405020304" pitchFamily="18" charset="0"/>
                <a:hlinkClick r:id="rId4"/>
              </a:rPr>
              <a:t>HB 758</a:t>
            </a:r>
            <a:r>
              <a:rPr lang="en-US" sz="2000" u="sng" kern="100" dirty="0">
                <a:solidFill>
                  <a:srgbClr val="467886"/>
                </a:solidFill>
                <a:ea typeface="Aptos" panose="020B0004020202020204" pitchFamily="34" charset="0"/>
                <a:cs typeface="Times New Roman" panose="02020603050405020304" pitchFamily="18" charset="0"/>
              </a:rPr>
              <a:t>:</a:t>
            </a:r>
            <a:r>
              <a:rPr lang="en-US" sz="2000" kern="100" dirty="0">
                <a:effectLst/>
                <a:ea typeface="Aptos" panose="020B0004020202020204" pitchFamily="34" charset="0"/>
                <a:cs typeface="Times New Roman" panose="02020603050405020304" pitchFamily="18" charset="0"/>
              </a:rPr>
              <a:t> AN ACT relating to career and technical education.</a:t>
            </a:r>
          </a:p>
          <a:p>
            <a:pPr marL="0" marR="0">
              <a:buNone/>
            </a:pPr>
            <a:r>
              <a:rPr lang="en-US" sz="2000" u="sng" kern="100" dirty="0">
                <a:solidFill>
                  <a:srgbClr val="467886"/>
                </a:solidFill>
                <a:effectLst/>
                <a:ea typeface="Aptos" panose="020B0004020202020204" pitchFamily="34" charset="0"/>
                <a:cs typeface="Times New Roman" panose="02020603050405020304" pitchFamily="18" charset="0"/>
                <a:hlinkClick r:id="rId5"/>
              </a:rPr>
              <a:t>HB 809</a:t>
            </a:r>
            <a:r>
              <a:rPr lang="en-US" sz="2000" u="sng" kern="100" dirty="0">
                <a:solidFill>
                  <a:srgbClr val="467886"/>
                </a:solidFill>
                <a:ea typeface="Aptos" panose="020B0004020202020204" pitchFamily="34" charset="0"/>
                <a:cs typeface="Times New Roman" panose="02020603050405020304" pitchFamily="18" charset="0"/>
              </a:rPr>
              <a:t>:</a:t>
            </a:r>
            <a:r>
              <a:rPr lang="en-US" sz="2000" kern="100" dirty="0">
                <a:effectLst/>
                <a:ea typeface="Aptos" panose="020B0004020202020204" pitchFamily="34" charset="0"/>
                <a:cs typeface="Times New Roman" panose="02020603050405020304" pitchFamily="18" charset="0"/>
              </a:rPr>
              <a:t> AN ACT relating to student health.</a:t>
            </a:r>
          </a:p>
          <a:p>
            <a:pPr marL="0" marR="0" indent="0">
              <a:buNone/>
            </a:pPr>
            <a:r>
              <a:rPr lang="en-US" sz="2000" u="sng" kern="100" dirty="0">
                <a:solidFill>
                  <a:srgbClr val="467886"/>
                </a:solidFill>
                <a:effectLst/>
                <a:ea typeface="Aptos" panose="020B0004020202020204" pitchFamily="34" charset="0"/>
                <a:cs typeface="Times New Roman" panose="02020603050405020304" pitchFamily="18" charset="0"/>
                <a:hlinkClick r:id="rId6"/>
              </a:rPr>
              <a:t>SB 75</a:t>
            </a:r>
            <a:r>
              <a:rPr lang="en-US" sz="2000" u="sng" kern="100" dirty="0">
                <a:solidFill>
                  <a:srgbClr val="467886"/>
                </a:solidFill>
                <a:ea typeface="Aptos" panose="020B0004020202020204" pitchFamily="34" charset="0"/>
                <a:cs typeface="Times New Roman" panose="02020603050405020304" pitchFamily="18" charset="0"/>
              </a:rPr>
              <a:t>:</a:t>
            </a:r>
            <a:r>
              <a:rPr lang="en-US" sz="2000" kern="100" dirty="0">
                <a:effectLst/>
                <a:ea typeface="Aptos" panose="020B0004020202020204" pitchFamily="34" charset="0"/>
                <a:cs typeface="Times New Roman" panose="02020603050405020304" pitchFamily="18" charset="0"/>
              </a:rPr>
              <a:t> AN ACT relating to concealed deadly weapons.</a:t>
            </a:r>
          </a:p>
          <a:p>
            <a:endParaRPr lang="en-US" dirty="0"/>
          </a:p>
        </p:txBody>
      </p:sp>
    </p:spTree>
    <p:extLst>
      <p:ext uri="{BB962C8B-B14F-4D97-AF65-F5344CB8AC3E}">
        <p14:creationId xmlns:p14="http://schemas.microsoft.com/office/powerpoint/2010/main" val="3470493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68B04-4FD6-B713-2827-EB53E10D4160}"/>
              </a:ext>
            </a:extLst>
          </p:cNvPr>
          <p:cNvSpPr>
            <a:spLocks noGrp="1"/>
          </p:cNvSpPr>
          <p:nvPr>
            <p:ph type="title"/>
          </p:nvPr>
        </p:nvSpPr>
        <p:spPr>
          <a:xfrm>
            <a:off x="838200" y="365125"/>
            <a:ext cx="10515600" cy="1108075"/>
          </a:xfrm>
        </p:spPr>
        <p:txBody>
          <a:bodyPr>
            <a:noAutofit/>
          </a:bodyPr>
          <a:lstStyle/>
          <a:p>
            <a:r>
              <a:rPr lang="en-US" sz="3500" dirty="0"/>
              <a:t>Latonia Elementary’s Kim Frank Earns 2024-2025 Kentucky Education Support Staff Professional Award</a:t>
            </a:r>
          </a:p>
        </p:txBody>
      </p:sp>
      <p:sp>
        <p:nvSpPr>
          <p:cNvPr id="3" name="Content Placeholder 2">
            <a:extLst>
              <a:ext uri="{FF2B5EF4-FFF2-40B4-BE49-F238E27FC236}">
                <a16:creationId xmlns:a16="http://schemas.microsoft.com/office/drawing/2014/main" id="{C38078DB-C2CB-FE2E-A75D-2D86295ACE5D}"/>
              </a:ext>
            </a:extLst>
          </p:cNvPr>
          <p:cNvSpPr>
            <a:spLocks noGrp="1"/>
          </p:cNvSpPr>
          <p:nvPr>
            <p:ph idx="1"/>
          </p:nvPr>
        </p:nvSpPr>
        <p:spPr>
          <a:xfrm>
            <a:off x="838200" y="1574801"/>
            <a:ext cx="6948168" cy="3962399"/>
          </a:xfrm>
        </p:spPr>
        <p:txBody>
          <a:bodyPr>
            <a:normAutofit fontScale="77500" lnSpcReduction="20000"/>
          </a:bodyPr>
          <a:lstStyle/>
          <a:p>
            <a:r>
              <a:rPr lang="en-US" dirty="0"/>
              <a:t>Kim Frank is one of the first people visitors see at Latonia Elementary School (Covington Independent), where she serves as a school administrative assistant.</a:t>
            </a:r>
          </a:p>
          <a:p>
            <a:r>
              <a:rPr lang="en-US" dirty="0"/>
              <a:t>Frank’s dedication to the students, staff and school was honored on Feb. 21 with the 2024-2025 Kentucky Education Support Staff Professional (KESSP) Award. </a:t>
            </a:r>
          </a:p>
          <a:p>
            <a:r>
              <a:rPr lang="en-US" dirty="0"/>
              <a:t>Lt. Gov. Jacqueline Coleman, Commissioner of Education Robbie Fletcher, school district officials and Frank’s friends and family celebrated her achievement at the school.</a:t>
            </a:r>
          </a:p>
          <a:p>
            <a:r>
              <a:rPr lang="en-US" dirty="0"/>
              <a:t>The KESSP award was created in 2020 by Gov. Andy Beshear and Lt. Gov. Coleman to recognize more than 46,000 classified school employees in Kentucky.</a:t>
            </a:r>
          </a:p>
          <a:p>
            <a:r>
              <a:rPr lang="en-US" dirty="0">
                <a:hlinkClick r:id="rId2"/>
              </a:rPr>
              <a:t>Read more about Frank’s award on </a:t>
            </a:r>
            <a:r>
              <a:rPr lang="en-US" i="1" dirty="0">
                <a:hlinkClick r:id="rId2"/>
              </a:rPr>
              <a:t>Kentucky Teacher</a:t>
            </a:r>
            <a:r>
              <a:rPr lang="en-US" dirty="0"/>
              <a:t>.</a:t>
            </a:r>
          </a:p>
        </p:txBody>
      </p:sp>
      <p:pic>
        <p:nvPicPr>
          <p:cNvPr id="5" name="Picture 4">
            <a:extLst>
              <a:ext uri="{FF2B5EF4-FFF2-40B4-BE49-F238E27FC236}">
                <a16:creationId xmlns:a16="http://schemas.microsoft.com/office/drawing/2014/main" id="{10A615EF-2613-740B-C1B2-CCDA3DA25B7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86368" y="2113279"/>
            <a:ext cx="4107182" cy="2738121"/>
          </a:xfrm>
          <a:prstGeom prst="rect">
            <a:avLst/>
          </a:prstGeom>
        </p:spPr>
      </p:pic>
    </p:spTree>
    <p:extLst>
      <p:ext uri="{BB962C8B-B14F-4D97-AF65-F5344CB8AC3E}">
        <p14:creationId xmlns:p14="http://schemas.microsoft.com/office/powerpoint/2010/main" val="10895271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F2242-1F2D-4C2E-94C9-AC65B092611D}"/>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D02EC64F-1FCB-43EB-8573-E1DD2A582097}"/>
              </a:ext>
            </a:extLst>
          </p:cNvPr>
          <p:cNvSpPr>
            <a:spLocks noGrp="1"/>
          </p:cNvSpPr>
          <p:nvPr>
            <p:ph idx="1"/>
          </p:nvPr>
        </p:nvSpPr>
        <p:spPr>
          <a:xfrm>
            <a:off x="838200" y="1589319"/>
            <a:ext cx="10515600" cy="4351338"/>
          </a:xfrm>
        </p:spPr>
        <p:txBody>
          <a:bodyPr/>
          <a:lstStyle/>
          <a:p>
            <a:r>
              <a:rPr lang="en-US" dirty="0"/>
              <a:t>Brian Perry, Ph.D., Director of Government Relations, Office of the Commissioner</a:t>
            </a:r>
          </a:p>
          <a:p>
            <a:r>
              <a:rPr lang="en-US" dirty="0">
                <a:hlinkClick r:id="rId3"/>
              </a:rPr>
              <a:t>brian.perry@education.ky.gov</a:t>
            </a:r>
            <a:r>
              <a:rPr lang="en-US" dirty="0"/>
              <a:t> </a:t>
            </a:r>
          </a:p>
        </p:txBody>
      </p:sp>
    </p:spTree>
    <p:extLst>
      <p:ext uri="{BB962C8B-B14F-4D97-AF65-F5344CB8AC3E}">
        <p14:creationId xmlns:p14="http://schemas.microsoft.com/office/powerpoint/2010/main" val="4830463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845325" y="1915710"/>
            <a:ext cx="10407268" cy="2700357"/>
          </a:xfrm>
        </p:spPr>
        <p:txBody>
          <a:bodyPr>
            <a:normAutofit/>
          </a:bodyPr>
          <a:lstStyle/>
          <a:p>
            <a:r>
              <a:rPr lang="en-US" dirty="0"/>
              <a:t>Question and Answer Session</a:t>
            </a:r>
            <a:br>
              <a:rPr lang="en-US" dirty="0"/>
            </a:br>
            <a:br>
              <a:rPr lang="en-US" dirty="0"/>
            </a:br>
            <a:endParaRPr lang="en-US" dirty="0"/>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669755" y="4290774"/>
            <a:ext cx="9144000" cy="1655762"/>
          </a:xfrm>
        </p:spPr>
        <p:txBody>
          <a:bodyPr/>
          <a:lstStyle/>
          <a:p>
            <a:r>
              <a:rPr lang="en-US" dirty="0"/>
              <a:t>KDE Leadership</a:t>
            </a:r>
          </a:p>
        </p:txBody>
      </p:sp>
      <p:sp>
        <p:nvSpPr>
          <p:cNvPr id="4" name="TextBox 3">
            <a:extLst>
              <a:ext uri="{FF2B5EF4-FFF2-40B4-BE49-F238E27FC236}">
                <a16:creationId xmlns:a16="http://schemas.microsoft.com/office/drawing/2014/main" id="{1BC260BF-D292-4DC6-B35D-D128636BCC9C}"/>
              </a:ext>
            </a:extLst>
          </p:cNvPr>
          <p:cNvSpPr txBox="1"/>
          <p:nvPr/>
        </p:nvSpPr>
        <p:spPr>
          <a:xfrm>
            <a:off x="3938529" y="3429000"/>
            <a:ext cx="6408145" cy="800219"/>
          </a:xfrm>
          <a:prstGeom prst="rect">
            <a:avLst/>
          </a:prstGeom>
          <a:noFill/>
        </p:spPr>
        <p:txBody>
          <a:bodyPr wrap="square" rtlCol="0">
            <a:spAutoFit/>
          </a:bodyPr>
          <a:lstStyle/>
          <a:p>
            <a:pPr algn="ctr"/>
            <a:r>
              <a:rPr lang="en-US" sz="2800" i="1" dirty="0"/>
              <a:t>(Submit Questions in Teams)</a:t>
            </a:r>
            <a:endParaRPr lang="en-US" sz="2800" dirty="0"/>
          </a:p>
          <a:p>
            <a:endParaRPr lang="en-US" dirty="0"/>
          </a:p>
        </p:txBody>
      </p:sp>
    </p:spTree>
    <p:extLst>
      <p:ext uri="{BB962C8B-B14F-4D97-AF65-F5344CB8AC3E}">
        <p14:creationId xmlns:p14="http://schemas.microsoft.com/office/powerpoint/2010/main" val="20937444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2614669" y="318880"/>
            <a:ext cx="9144000" cy="947420"/>
          </a:xfrm>
        </p:spPr>
        <p:txBody>
          <a:bodyPr>
            <a:normAutofit/>
          </a:bodyPr>
          <a:lstStyle/>
          <a:p>
            <a:r>
              <a:rPr lang="en-US" dirty="0"/>
              <a:t>Important Dates</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673425" y="1751527"/>
            <a:ext cx="8825155" cy="3624748"/>
          </a:xfrm>
        </p:spPr>
        <p:txBody>
          <a:bodyPr>
            <a:normAutofit/>
          </a:bodyPr>
          <a:lstStyle/>
          <a:p>
            <a:pPr>
              <a:lnSpc>
                <a:spcPct val="120000"/>
              </a:lnSpc>
              <a:spcBef>
                <a:spcPts val="0"/>
              </a:spcBef>
            </a:pPr>
            <a:r>
              <a:rPr lang="en-US" sz="2200" dirty="0"/>
              <a:t>Agriculture Education Week</a:t>
            </a:r>
          </a:p>
          <a:p>
            <a:pPr>
              <a:lnSpc>
                <a:spcPct val="120000"/>
              </a:lnSpc>
              <a:spcBef>
                <a:spcPts val="0"/>
              </a:spcBef>
            </a:pPr>
            <a:r>
              <a:rPr lang="en-US" sz="2200" dirty="0"/>
              <a:t>March 17-21</a:t>
            </a:r>
          </a:p>
          <a:p>
            <a:pPr>
              <a:lnSpc>
                <a:spcPct val="120000"/>
              </a:lnSpc>
              <a:spcBef>
                <a:spcPts val="0"/>
              </a:spcBef>
            </a:pPr>
            <a:r>
              <a:rPr lang="en-US" sz="2200" dirty="0"/>
              <a:t>Kentucky United We Learn Council</a:t>
            </a:r>
          </a:p>
          <a:p>
            <a:pPr>
              <a:lnSpc>
                <a:spcPct val="120000"/>
              </a:lnSpc>
              <a:spcBef>
                <a:spcPts val="0"/>
              </a:spcBef>
            </a:pPr>
            <a:r>
              <a:rPr lang="en-US" sz="2200" dirty="0"/>
              <a:t>March 20</a:t>
            </a:r>
          </a:p>
          <a:p>
            <a:pPr>
              <a:lnSpc>
                <a:spcPct val="120000"/>
              </a:lnSpc>
              <a:spcBef>
                <a:spcPts val="0"/>
              </a:spcBef>
            </a:pPr>
            <a:r>
              <a:rPr lang="en-US" sz="2200" dirty="0"/>
              <a:t>Kentucky Board of Education</a:t>
            </a:r>
          </a:p>
          <a:p>
            <a:pPr>
              <a:lnSpc>
                <a:spcPct val="120000"/>
              </a:lnSpc>
              <a:spcBef>
                <a:spcPts val="0"/>
              </a:spcBef>
            </a:pPr>
            <a:r>
              <a:rPr lang="en-US" sz="2200" dirty="0"/>
              <a:t>March 26-27</a:t>
            </a:r>
          </a:p>
          <a:p>
            <a:pPr>
              <a:lnSpc>
                <a:spcPct val="120000"/>
              </a:lnSpc>
              <a:spcBef>
                <a:spcPts val="0"/>
              </a:spcBef>
            </a:pPr>
            <a:r>
              <a:rPr lang="en-US" sz="2200" dirty="0"/>
              <a:t>Superintendents Webcast</a:t>
            </a:r>
          </a:p>
          <a:p>
            <a:pPr>
              <a:lnSpc>
                <a:spcPct val="120000"/>
              </a:lnSpc>
              <a:spcBef>
                <a:spcPts val="0"/>
              </a:spcBef>
            </a:pPr>
            <a:r>
              <a:rPr lang="en-US" sz="2200" dirty="0"/>
              <a:t>April 8</a:t>
            </a:r>
          </a:p>
        </p:txBody>
      </p:sp>
    </p:spTree>
    <p:extLst>
      <p:ext uri="{BB962C8B-B14F-4D97-AF65-F5344CB8AC3E}">
        <p14:creationId xmlns:p14="http://schemas.microsoft.com/office/powerpoint/2010/main" val="3706036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8B9F2-BF63-0564-9219-FA208A37B092}"/>
              </a:ext>
            </a:extLst>
          </p:cNvPr>
          <p:cNvSpPr>
            <a:spLocks noGrp="1"/>
          </p:cNvSpPr>
          <p:nvPr>
            <p:ph type="title"/>
          </p:nvPr>
        </p:nvSpPr>
        <p:spPr>
          <a:xfrm>
            <a:off x="609600" y="365125"/>
            <a:ext cx="10744200" cy="1325563"/>
          </a:xfrm>
        </p:spPr>
        <p:txBody>
          <a:bodyPr>
            <a:normAutofit/>
          </a:bodyPr>
          <a:lstStyle/>
          <a:p>
            <a:r>
              <a:rPr lang="en-US" dirty="0"/>
              <a:t>Two Kentucky Schools Named 2024 National ESEA Distinguished Schools</a:t>
            </a:r>
          </a:p>
        </p:txBody>
      </p:sp>
      <p:sp>
        <p:nvSpPr>
          <p:cNvPr id="3" name="Content Placeholder 2">
            <a:extLst>
              <a:ext uri="{FF2B5EF4-FFF2-40B4-BE49-F238E27FC236}">
                <a16:creationId xmlns:a16="http://schemas.microsoft.com/office/drawing/2014/main" id="{330AB52B-61BC-29E8-1294-C8847ED30261}"/>
              </a:ext>
            </a:extLst>
          </p:cNvPr>
          <p:cNvSpPr>
            <a:spLocks noGrp="1"/>
          </p:cNvSpPr>
          <p:nvPr>
            <p:ph idx="1"/>
          </p:nvPr>
        </p:nvSpPr>
        <p:spPr>
          <a:xfrm>
            <a:off x="424180" y="1749426"/>
            <a:ext cx="6572968" cy="3819800"/>
          </a:xfrm>
        </p:spPr>
        <p:txBody>
          <a:bodyPr>
            <a:normAutofit fontScale="70000" lnSpcReduction="20000"/>
          </a:bodyPr>
          <a:lstStyle/>
          <a:p>
            <a:r>
              <a:rPr lang="en-US" dirty="0"/>
              <a:t>The National Association of ESEA State Program Administrators (NAESPA) named two Kentucky schools as National ESEA Distinguished Schools during its national conference on Feb. 19-21. The two are among 69 schools nationwide to receive the honor.</a:t>
            </a:r>
          </a:p>
          <a:p>
            <a:r>
              <a:rPr lang="en-US" dirty="0"/>
              <a:t>Glasscock Elementary School (Marion County) was recognized for exceptional student performance for two or more consecutive years. </a:t>
            </a:r>
          </a:p>
          <a:p>
            <a:r>
              <a:rPr lang="en-US" dirty="0"/>
              <a:t>Hopkins Elementary School (Somerset Independent) was recognized for excellence in serving special populations of students.</a:t>
            </a:r>
          </a:p>
          <a:p>
            <a:r>
              <a:rPr lang="en-US" dirty="0"/>
              <a:t>NAESPA implemented the National ESEA Distinguished Schools Program to highlight schools that have effectively used their federal Elementary and Secondary Education Act funds to improve education outcomes for students.</a:t>
            </a:r>
          </a:p>
        </p:txBody>
      </p:sp>
      <p:pic>
        <p:nvPicPr>
          <p:cNvPr id="5" name="Picture 4">
            <a:extLst>
              <a:ext uri="{FF2B5EF4-FFF2-40B4-BE49-F238E27FC236}">
                <a16:creationId xmlns:a16="http://schemas.microsoft.com/office/drawing/2014/main" id="{14A5B507-3AFE-A754-49DF-2EE23A0A8D8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104380" y="1984167"/>
            <a:ext cx="4663440" cy="3145536"/>
          </a:xfrm>
          <a:prstGeom prst="rect">
            <a:avLst/>
          </a:prstGeom>
        </p:spPr>
      </p:pic>
    </p:spTree>
    <p:extLst>
      <p:ext uri="{BB962C8B-B14F-4D97-AF65-F5344CB8AC3E}">
        <p14:creationId xmlns:p14="http://schemas.microsoft.com/office/powerpoint/2010/main" val="4148266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068C7-299B-0098-B69A-DD93BC5899AB}"/>
              </a:ext>
            </a:extLst>
          </p:cNvPr>
          <p:cNvSpPr>
            <a:spLocks noGrp="1"/>
          </p:cNvSpPr>
          <p:nvPr>
            <p:ph type="title"/>
          </p:nvPr>
        </p:nvSpPr>
        <p:spPr/>
        <p:txBody>
          <a:bodyPr>
            <a:normAutofit/>
          </a:bodyPr>
          <a:lstStyle/>
          <a:p>
            <a:r>
              <a:rPr lang="en-US" dirty="0"/>
              <a:t>KBE Seeking Applicants for KHSAA Board of Control At-large Position</a:t>
            </a:r>
          </a:p>
        </p:txBody>
      </p:sp>
      <p:sp>
        <p:nvSpPr>
          <p:cNvPr id="3" name="Content Placeholder 2">
            <a:extLst>
              <a:ext uri="{FF2B5EF4-FFF2-40B4-BE49-F238E27FC236}">
                <a16:creationId xmlns:a16="http://schemas.microsoft.com/office/drawing/2014/main" id="{7D50C853-D16C-1948-84D1-87B416E55242}"/>
              </a:ext>
            </a:extLst>
          </p:cNvPr>
          <p:cNvSpPr>
            <a:spLocks noGrp="1"/>
          </p:cNvSpPr>
          <p:nvPr>
            <p:ph idx="1"/>
          </p:nvPr>
        </p:nvSpPr>
        <p:spPr>
          <a:xfrm>
            <a:off x="838200" y="1690689"/>
            <a:ext cx="10718800" cy="3859212"/>
          </a:xfrm>
        </p:spPr>
        <p:txBody>
          <a:bodyPr>
            <a:normAutofit fontScale="92500" lnSpcReduction="20000"/>
          </a:bodyPr>
          <a:lstStyle/>
          <a:p>
            <a:r>
              <a:rPr lang="en-US" dirty="0"/>
              <a:t>The Kentucky Board of Education (KBE), through KDE, is seeking an individual to serve on the Kentucky High School Athletic Association’s (KHSAA’s) Board of Control to fill an at-large position that will become vacant on June 30. The individual currently holding the position is eligible for reappointment.</a:t>
            </a:r>
          </a:p>
          <a:p>
            <a:r>
              <a:rPr lang="en-US" dirty="0"/>
              <a:t>The KHSAA is the KBE’s designee to manage statewide interscholastic athletic programs.</a:t>
            </a:r>
          </a:p>
          <a:p>
            <a:r>
              <a:rPr lang="en-US" dirty="0"/>
              <a:t>The KBE appointed Board of Control member must not be a current employee of a Kentucky public school district.</a:t>
            </a:r>
          </a:p>
          <a:p>
            <a:r>
              <a:rPr lang="en-US" dirty="0"/>
              <a:t>The deadline for applications is March 30. Materials should be mailed to Todd Allen, General Counsel, Kentucky Department of Education, 300 Sower Blvd., Frankfort, KY 40601, or emailed to </a:t>
            </a:r>
            <a:r>
              <a:rPr lang="en-US" dirty="0">
                <a:hlinkClick r:id="rId2"/>
              </a:rPr>
              <a:t>Todd Allen</a:t>
            </a:r>
            <a:r>
              <a:rPr lang="en-US" dirty="0"/>
              <a:t>.</a:t>
            </a:r>
          </a:p>
        </p:txBody>
      </p:sp>
    </p:spTree>
    <p:extLst>
      <p:ext uri="{BB962C8B-B14F-4D97-AF65-F5344CB8AC3E}">
        <p14:creationId xmlns:p14="http://schemas.microsoft.com/office/powerpoint/2010/main" val="639744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2140944" y="1041400"/>
            <a:ext cx="9144000" cy="2387600"/>
          </a:xfrm>
        </p:spPr>
        <p:txBody>
          <a:bodyPr>
            <a:noAutofit/>
          </a:bodyPr>
          <a:lstStyle/>
          <a:p>
            <a:r>
              <a:rPr lang="en-US" dirty="0"/>
              <a:t>KDE Updates </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273147" y="3811358"/>
            <a:ext cx="9144000" cy="1655762"/>
          </a:xfrm>
        </p:spPr>
        <p:txBody>
          <a:bodyPr/>
          <a:lstStyle/>
          <a:p>
            <a:r>
              <a:rPr lang="en-US" dirty="0"/>
              <a:t>Jennifer Ginn</a:t>
            </a:r>
          </a:p>
          <a:p>
            <a:r>
              <a:rPr lang="en-US" dirty="0"/>
              <a:t>KDE Director of Communications</a:t>
            </a:r>
          </a:p>
          <a:p>
            <a:endParaRPr lang="en-US" dirty="0"/>
          </a:p>
        </p:txBody>
      </p:sp>
    </p:spTree>
    <p:extLst>
      <p:ext uri="{BB962C8B-B14F-4D97-AF65-F5344CB8AC3E}">
        <p14:creationId xmlns:p14="http://schemas.microsoft.com/office/powerpoint/2010/main" val="3760595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C9451-5413-4A58-710A-B11336F6E6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5FE40F-579A-26C2-E240-F940A50D8B7E}"/>
              </a:ext>
            </a:extLst>
          </p:cNvPr>
          <p:cNvSpPr>
            <a:spLocks noGrp="1"/>
          </p:cNvSpPr>
          <p:nvPr>
            <p:ph type="title"/>
          </p:nvPr>
        </p:nvSpPr>
        <p:spPr>
          <a:xfrm>
            <a:off x="464458" y="266164"/>
            <a:ext cx="10847777" cy="633724"/>
          </a:xfrm>
        </p:spPr>
        <p:txBody>
          <a:bodyPr>
            <a:normAutofit fontScale="90000"/>
          </a:bodyPr>
          <a:lstStyle/>
          <a:p>
            <a:r>
              <a:rPr lang="en-US" sz="4400" dirty="0">
                <a:solidFill>
                  <a:srgbClr val="009999"/>
                </a:solidFill>
              </a:rPr>
              <a:t>Competitive Grants from KDE</a:t>
            </a:r>
            <a:endParaRPr lang="en-US" dirty="0"/>
          </a:p>
        </p:txBody>
      </p:sp>
      <p:sp>
        <p:nvSpPr>
          <p:cNvPr id="3" name="TextBox 2">
            <a:extLst>
              <a:ext uri="{FF2B5EF4-FFF2-40B4-BE49-F238E27FC236}">
                <a16:creationId xmlns:a16="http://schemas.microsoft.com/office/drawing/2014/main" id="{578FC54A-6DA3-A3F6-CDA0-E528A3366532}"/>
              </a:ext>
            </a:extLst>
          </p:cNvPr>
          <p:cNvSpPr txBox="1"/>
          <p:nvPr/>
        </p:nvSpPr>
        <p:spPr>
          <a:xfrm>
            <a:off x="464458" y="955417"/>
            <a:ext cx="6667862" cy="4934684"/>
          </a:xfrm>
          <a:prstGeom prst="rect">
            <a:avLst/>
          </a:prstGeom>
          <a:noFill/>
        </p:spPr>
        <p:txBody>
          <a:bodyPr wrap="square" rtlCol="0">
            <a:spAutoFit/>
          </a:bodyPr>
          <a:lstStyle/>
          <a:p>
            <a:pPr marL="0" indent="0" algn="l">
              <a:spcAft>
                <a:spcPts val="750"/>
              </a:spcAft>
              <a:buNone/>
            </a:pPr>
            <a:r>
              <a:rPr lang="en-US" sz="2800" b="1" i="0" dirty="0">
                <a:solidFill>
                  <a:srgbClr val="333333"/>
                </a:solidFill>
                <a:effectLst/>
              </a:rPr>
              <a:t>FY25 KYILN Travel Grant</a:t>
            </a:r>
          </a:p>
          <a:p>
            <a:pPr marL="342900" indent="-342900" algn="l">
              <a:spcAft>
                <a:spcPts val="750"/>
              </a:spcAft>
              <a:buFont typeface="Arial" panose="020B0604020202020204" pitchFamily="34" charset="0"/>
              <a:buChar char="•"/>
            </a:pPr>
            <a:r>
              <a:rPr lang="en-US" sz="2000" b="0" i="0" dirty="0">
                <a:solidFill>
                  <a:srgbClr val="333333"/>
                </a:solidFill>
                <a:effectLst/>
                <a:ea typeface="Roboto" panose="02000000000000000000" pitchFamily="2" charset="0"/>
                <a:cs typeface="Roboto" panose="02000000000000000000" pitchFamily="2" charset="0"/>
              </a:rPr>
              <a:t>Grant applications due: April 24 at 4 p.m. ET</a:t>
            </a:r>
          </a:p>
          <a:p>
            <a:pPr marL="342900" indent="-342900" algn="l">
              <a:spcAft>
                <a:spcPts val="750"/>
              </a:spcAft>
              <a:buFont typeface="Arial" panose="020B0604020202020204" pitchFamily="34" charset="0"/>
              <a:buChar char="•"/>
            </a:pPr>
            <a:r>
              <a:rPr lang="en-US" sz="2000" b="0" i="0" dirty="0">
                <a:solidFill>
                  <a:srgbClr val="333333"/>
                </a:solidFill>
                <a:effectLst/>
                <a:ea typeface="Roboto" panose="02000000000000000000" pitchFamily="2" charset="0"/>
                <a:cs typeface="Roboto" panose="02000000000000000000" pitchFamily="2" charset="0"/>
              </a:rPr>
              <a:t>Award Amount: Up to $3,000</a:t>
            </a:r>
          </a:p>
          <a:p>
            <a:pPr marL="342900" indent="-342900" algn="l">
              <a:spcAft>
                <a:spcPts val="750"/>
              </a:spcAft>
              <a:buFont typeface="Arial" panose="020B0604020202020204" pitchFamily="34" charset="0"/>
              <a:buChar char="•"/>
            </a:pPr>
            <a:r>
              <a:rPr lang="en-US" sz="2000" b="0" i="0" dirty="0">
                <a:solidFill>
                  <a:srgbClr val="333333"/>
                </a:solidFill>
                <a:effectLst/>
                <a:ea typeface="Roboto" panose="02000000000000000000" pitchFamily="2" charset="0"/>
                <a:cs typeface="Roboto" panose="02000000000000000000" pitchFamily="2" charset="0"/>
              </a:rPr>
              <a:t>Matching Funds Requirement: No</a:t>
            </a:r>
          </a:p>
          <a:p>
            <a:pPr marL="0" indent="0" algn="l">
              <a:lnSpc>
                <a:spcPct val="100000"/>
              </a:lnSpc>
              <a:spcBef>
                <a:spcPts val="0"/>
              </a:spcBef>
              <a:buNone/>
            </a:pPr>
            <a:r>
              <a:rPr lang="en-US" sz="2000" spc="-10" dirty="0">
                <a:ea typeface="Roboto" panose="02000000000000000000" pitchFamily="2" charset="0"/>
                <a:cs typeface="Roboto" panose="02000000000000000000" pitchFamily="2" charset="0"/>
              </a:rPr>
              <a:t>The</a:t>
            </a:r>
            <a:r>
              <a:rPr lang="en-US" sz="2000" spc="-10" dirty="0">
                <a:effectLst/>
                <a:ea typeface="Roboto" panose="02000000000000000000" pitchFamily="2" charset="0"/>
                <a:cs typeface="Roboto" panose="02000000000000000000" pitchFamily="2" charset="0"/>
              </a:rPr>
              <a:t> </a:t>
            </a:r>
            <a:r>
              <a:rPr lang="en-US" sz="2000" dirty="0">
                <a:effectLst/>
                <a:ea typeface="Roboto" panose="02000000000000000000" pitchFamily="2" charset="0"/>
                <a:cs typeface="Roboto" panose="02000000000000000000" pitchFamily="2" charset="0"/>
              </a:rPr>
              <a:t>Kentucky</a:t>
            </a:r>
            <a:r>
              <a:rPr lang="en-US" sz="2000" spc="-10" dirty="0">
                <a:effectLst/>
                <a:ea typeface="Roboto" panose="02000000000000000000" pitchFamily="2" charset="0"/>
                <a:cs typeface="Roboto" panose="02000000000000000000" pitchFamily="2" charset="0"/>
              </a:rPr>
              <a:t> </a:t>
            </a:r>
            <a:r>
              <a:rPr lang="en-US" sz="2000" dirty="0">
                <a:effectLst/>
                <a:ea typeface="Roboto" panose="02000000000000000000" pitchFamily="2" charset="0"/>
                <a:cs typeface="Roboto" panose="02000000000000000000" pitchFamily="2" charset="0"/>
              </a:rPr>
              <a:t>Innovative</a:t>
            </a:r>
            <a:r>
              <a:rPr lang="en-US" sz="2000" spc="-10" dirty="0">
                <a:effectLst/>
                <a:ea typeface="Roboto" panose="02000000000000000000" pitchFamily="2" charset="0"/>
                <a:cs typeface="Roboto" panose="02000000000000000000" pitchFamily="2" charset="0"/>
              </a:rPr>
              <a:t> </a:t>
            </a:r>
            <a:r>
              <a:rPr lang="en-US" sz="2000" dirty="0">
                <a:effectLst/>
                <a:ea typeface="Roboto" panose="02000000000000000000" pitchFamily="2" charset="0"/>
                <a:cs typeface="Roboto" panose="02000000000000000000" pitchFamily="2" charset="0"/>
              </a:rPr>
              <a:t>Learning</a:t>
            </a:r>
            <a:r>
              <a:rPr lang="en-US" sz="2000" spc="-10" dirty="0">
                <a:effectLst/>
                <a:ea typeface="Roboto" panose="02000000000000000000" pitchFamily="2" charset="0"/>
                <a:cs typeface="Roboto" panose="02000000000000000000" pitchFamily="2" charset="0"/>
              </a:rPr>
              <a:t> </a:t>
            </a:r>
            <a:r>
              <a:rPr lang="en-US" sz="2000" dirty="0">
                <a:effectLst/>
                <a:ea typeface="Roboto" panose="02000000000000000000" pitchFamily="2" charset="0"/>
                <a:cs typeface="Roboto" panose="02000000000000000000" pitchFamily="2" charset="0"/>
              </a:rPr>
              <a:t>Network</a:t>
            </a:r>
            <a:r>
              <a:rPr lang="en-US" sz="2000" spc="-10" dirty="0">
                <a:effectLst/>
                <a:ea typeface="Roboto" panose="02000000000000000000" pitchFamily="2" charset="0"/>
                <a:cs typeface="Roboto" panose="02000000000000000000" pitchFamily="2" charset="0"/>
              </a:rPr>
              <a:t> </a:t>
            </a:r>
            <a:r>
              <a:rPr lang="en-US" sz="2000" dirty="0">
                <a:effectLst/>
                <a:ea typeface="Roboto" panose="02000000000000000000" pitchFamily="2" charset="0"/>
                <a:cs typeface="Roboto" panose="02000000000000000000" pitchFamily="2" charset="0"/>
              </a:rPr>
              <a:t>(KY-ILN)</a:t>
            </a:r>
            <a:r>
              <a:rPr lang="en-US" sz="2000" spc="-10" dirty="0">
                <a:effectLst/>
                <a:ea typeface="Roboto" panose="02000000000000000000" pitchFamily="2" charset="0"/>
                <a:cs typeface="Roboto" panose="02000000000000000000" pitchFamily="2" charset="0"/>
              </a:rPr>
              <a:t> </a:t>
            </a:r>
            <a:r>
              <a:rPr lang="en-US" sz="2000" dirty="0">
                <a:effectLst/>
                <a:ea typeface="Roboto" panose="02000000000000000000" pitchFamily="2" charset="0"/>
                <a:cs typeface="Roboto" panose="02000000000000000000" pitchFamily="2" charset="0"/>
              </a:rPr>
              <a:t>Travel</a:t>
            </a:r>
            <a:r>
              <a:rPr lang="en-US" sz="2000" spc="-10" dirty="0">
                <a:effectLst/>
                <a:ea typeface="Roboto" panose="02000000000000000000" pitchFamily="2" charset="0"/>
                <a:cs typeface="Roboto" panose="02000000000000000000" pitchFamily="2" charset="0"/>
              </a:rPr>
              <a:t> </a:t>
            </a:r>
            <a:r>
              <a:rPr lang="en-US" sz="2000" dirty="0">
                <a:effectLst/>
                <a:ea typeface="Roboto" panose="02000000000000000000" pitchFamily="2" charset="0"/>
                <a:cs typeface="Roboto" panose="02000000000000000000" pitchFamily="2" charset="0"/>
              </a:rPr>
              <a:t>Grant is intended to support travel to model schools</a:t>
            </a:r>
            <a:r>
              <a:rPr lang="en-US" sz="2000" spc="-5" dirty="0">
                <a:effectLst/>
                <a:ea typeface="Roboto" panose="02000000000000000000" pitchFamily="2" charset="0"/>
                <a:cs typeface="Roboto" panose="02000000000000000000" pitchFamily="2" charset="0"/>
              </a:rPr>
              <a:t> </a:t>
            </a:r>
            <a:r>
              <a:rPr lang="en-US" sz="2000" dirty="0">
                <a:effectLst/>
                <a:ea typeface="Roboto" panose="02000000000000000000" pitchFamily="2" charset="0"/>
                <a:cs typeface="Roboto" panose="02000000000000000000" pitchFamily="2" charset="0"/>
              </a:rPr>
              <a:t>and/or</a:t>
            </a:r>
            <a:r>
              <a:rPr lang="en-US" sz="2000" spc="-5" dirty="0">
                <a:effectLst/>
                <a:ea typeface="Roboto" panose="02000000000000000000" pitchFamily="2" charset="0"/>
                <a:cs typeface="Roboto" panose="02000000000000000000" pitchFamily="2" charset="0"/>
              </a:rPr>
              <a:t> </a:t>
            </a:r>
            <a:r>
              <a:rPr lang="en-US" sz="2000" dirty="0">
                <a:effectLst/>
                <a:ea typeface="Roboto" panose="02000000000000000000" pitchFamily="2" charset="0"/>
                <a:cs typeface="Roboto" panose="02000000000000000000" pitchFamily="2" charset="0"/>
              </a:rPr>
              <a:t>exemplary</a:t>
            </a:r>
            <a:r>
              <a:rPr lang="en-US" sz="2000" spc="-5" dirty="0">
                <a:effectLst/>
                <a:ea typeface="Roboto" panose="02000000000000000000" pitchFamily="2" charset="0"/>
                <a:cs typeface="Roboto" panose="02000000000000000000" pitchFamily="2" charset="0"/>
              </a:rPr>
              <a:t> </a:t>
            </a:r>
            <a:r>
              <a:rPr lang="en-US" sz="2000" dirty="0">
                <a:effectLst/>
                <a:ea typeface="Roboto" panose="02000000000000000000" pitchFamily="2" charset="0"/>
                <a:cs typeface="Roboto" panose="02000000000000000000" pitchFamily="2" charset="0"/>
              </a:rPr>
              <a:t>conferences</a:t>
            </a:r>
            <a:r>
              <a:rPr lang="en-US" sz="2000" spc="-5" dirty="0">
                <a:effectLst/>
                <a:ea typeface="Roboto" panose="02000000000000000000" pitchFamily="2" charset="0"/>
                <a:cs typeface="Roboto" panose="02000000000000000000" pitchFamily="2" charset="0"/>
              </a:rPr>
              <a:t> </a:t>
            </a:r>
            <a:r>
              <a:rPr lang="en-US" sz="2000" dirty="0">
                <a:effectLst/>
                <a:ea typeface="Roboto" panose="02000000000000000000" pitchFamily="2" charset="0"/>
                <a:cs typeface="Roboto" panose="02000000000000000000" pitchFamily="2" charset="0"/>
              </a:rPr>
              <a:t>that</a:t>
            </a:r>
            <a:r>
              <a:rPr lang="en-US" sz="2000" spc="-5" dirty="0">
                <a:effectLst/>
                <a:ea typeface="Roboto" panose="02000000000000000000" pitchFamily="2" charset="0"/>
                <a:cs typeface="Roboto" panose="02000000000000000000" pitchFamily="2" charset="0"/>
              </a:rPr>
              <a:t> </a:t>
            </a:r>
            <a:r>
              <a:rPr lang="en-US" sz="2000" dirty="0">
                <a:effectLst/>
                <a:ea typeface="Roboto" panose="02000000000000000000" pitchFamily="2" charset="0"/>
                <a:cs typeface="Roboto" panose="02000000000000000000" pitchFamily="2" charset="0"/>
              </a:rPr>
              <a:t>promote</a:t>
            </a:r>
            <a:r>
              <a:rPr lang="en-US" sz="2000" spc="-5" dirty="0">
                <a:effectLst/>
                <a:ea typeface="Roboto" panose="02000000000000000000" pitchFamily="2" charset="0"/>
                <a:cs typeface="Roboto" panose="02000000000000000000" pitchFamily="2" charset="0"/>
              </a:rPr>
              <a:t> </a:t>
            </a:r>
            <a:r>
              <a:rPr lang="en-US" sz="2000" dirty="0">
                <a:effectLst/>
                <a:ea typeface="Roboto" panose="02000000000000000000" pitchFamily="2" charset="0"/>
                <a:cs typeface="Roboto" panose="02000000000000000000" pitchFamily="2" charset="0"/>
              </a:rPr>
              <a:t>and</a:t>
            </a:r>
            <a:r>
              <a:rPr lang="en-US" sz="2000" spc="-5" dirty="0">
                <a:effectLst/>
                <a:ea typeface="Roboto" panose="02000000000000000000" pitchFamily="2" charset="0"/>
                <a:cs typeface="Roboto" panose="02000000000000000000" pitchFamily="2" charset="0"/>
              </a:rPr>
              <a:t> </a:t>
            </a:r>
            <a:r>
              <a:rPr lang="en-US" sz="2000" dirty="0">
                <a:effectLst/>
                <a:ea typeface="Roboto" panose="02000000000000000000" pitchFamily="2" charset="0"/>
                <a:cs typeface="Roboto" panose="02000000000000000000" pitchFamily="2" charset="0"/>
              </a:rPr>
              <a:t>concern</a:t>
            </a:r>
            <a:r>
              <a:rPr lang="en-US" sz="2000" spc="-5" dirty="0">
                <a:effectLst/>
                <a:ea typeface="Roboto" panose="02000000000000000000" pitchFamily="2" charset="0"/>
                <a:cs typeface="Roboto" panose="02000000000000000000" pitchFamily="2" charset="0"/>
              </a:rPr>
              <a:t> </a:t>
            </a:r>
            <a:r>
              <a:rPr lang="en-US" sz="2000" dirty="0">
                <a:effectLst/>
                <a:ea typeface="Roboto" panose="02000000000000000000" pitchFamily="2" charset="0"/>
                <a:cs typeface="Roboto" panose="02000000000000000000" pitchFamily="2" charset="0"/>
              </a:rPr>
              <a:t>learner-centered</a:t>
            </a:r>
            <a:r>
              <a:rPr lang="en-US" sz="2000" spc="-5" dirty="0">
                <a:effectLst/>
                <a:ea typeface="Roboto" panose="02000000000000000000" pitchFamily="2" charset="0"/>
                <a:cs typeface="Roboto" panose="02000000000000000000" pitchFamily="2" charset="0"/>
              </a:rPr>
              <a:t> </a:t>
            </a:r>
            <a:r>
              <a:rPr lang="en-US" sz="2000" dirty="0">
                <a:effectLst/>
                <a:ea typeface="Roboto" panose="02000000000000000000" pitchFamily="2" charset="0"/>
                <a:cs typeface="Roboto" panose="02000000000000000000" pitchFamily="2" charset="0"/>
              </a:rPr>
              <a:t>and</a:t>
            </a:r>
            <a:r>
              <a:rPr lang="en-US" sz="2000" spc="-5" dirty="0">
                <a:effectLst/>
                <a:ea typeface="Roboto" panose="02000000000000000000" pitchFamily="2" charset="0"/>
                <a:cs typeface="Roboto" panose="02000000000000000000" pitchFamily="2" charset="0"/>
              </a:rPr>
              <a:t> </a:t>
            </a:r>
            <a:r>
              <a:rPr lang="en-US" sz="2000" dirty="0">
                <a:effectLst/>
                <a:ea typeface="Roboto" panose="02000000000000000000" pitchFamily="2" charset="0"/>
                <a:cs typeface="Roboto" panose="02000000000000000000" pitchFamily="2" charset="0"/>
              </a:rPr>
              <a:t>innovative practices at their programmatic core.</a:t>
            </a:r>
          </a:p>
          <a:p>
            <a:pPr marL="0" indent="0" algn="l">
              <a:lnSpc>
                <a:spcPct val="100000"/>
              </a:lnSpc>
              <a:spcBef>
                <a:spcPts val="0"/>
              </a:spcBef>
              <a:buNone/>
            </a:pPr>
            <a:endParaRPr lang="en-US" sz="2000" b="1" dirty="0">
              <a:solidFill>
                <a:srgbClr val="333333"/>
              </a:solidFill>
              <a:ea typeface="Roboto" panose="02000000000000000000" pitchFamily="2" charset="0"/>
              <a:cs typeface="Roboto" panose="02000000000000000000" pitchFamily="2" charset="0"/>
            </a:endParaRPr>
          </a:p>
          <a:p>
            <a:pPr marL="0" indent="0" algn="l">
              <a:lnSpc>
                <a:spcPct val="100000"/>
              </a:lnSpc>
              <a:spcBef>
                <a:spcPts val="0"/>
              </a:spcBef>
              <a:buNone/>
            </a:pPr>
            <a:r>
              <a:rPr lang="en-US" sz="2000" dirty="0">
                <a:solidFill>
                  <a:srgbClr val="333333"/>
                </a:solidFill>
                <a:ea typeface="Roboto" panose="02000000000000000000" pitchFamily="2" charset="0"/>
                <a:cs typeface="Roboto" panose="02000000000000000000" pitchFamily="2" charset="0"/>
              </a:rPr>
              <a:t>More information about grants can be found on the</a:t>
            </a:r>
          </a:p>
          <a:p>
            <a:pPr marL="0" indent="0" algn="l">
              <a:lnSpc>
                <a:spcPct val="100000"/>
              </a:lnSpc>
              <a:spcBef>
                <a:spcPts val="0"/>
              </a:spcBef>
              <a:buNone/>
            </a:pPr>
            <a:r>
              <a:rPr lang="en-US" sz="2000" dirty="0">
                <a:solidFill>
                  <a:srgbClr val="333333"/>
                </a:solidFill>
                <a:ea typeface="Roboto" panose="02000000000000000000" pitchFamily="2" charset="0"/>
                <a:cs typeface="Roboto" panose="02000000000000000000" pitchFamily="2" charset="0"/>
                <a:hlinkClick r:id="rId2"/>
              </a:rPr>
              <a:t>KDE Competitive Grants webpage </a:t>
            </a:r>
            <a:r>
              <a:rPr lang="en-US" sz="2000" dirty="0">
                <a:solidFill>
                  <a:srgbClr val="333333"/>
                </a:solidFill>
                <a:ea typeface="Roboto" panose="02000000000000000000" pitchFamily="2" charset="0"/>
                <a:cs typeface="Roboto" panose="02000000000000000000" pitchFamily="2" charset="0"/>
              </a:rPr>
              <a:t>or by emailing </a:t>
            </a:r>
            <a:r>
              <a:rPr lang="en-US" sz="2000" dirty="0">
                <a:solidFill>
                  <a:srgbClr val="333333"/>
                </a:solidFill>
                <a:ea typeface="Roboto" panose="02000000000000000000" pitchFamily="2" charset="0"/>
                <a:cs typeface="Roboto" panose="02000000000000000000" pitchFamily="2" charset="0"/>
                <a:hlinkClick r:id="rId3"/>
              </a:rPr>
              <a:t>Jennifer Bryant</a:t>
            </a:r>
            <a:r>
              <a:rPr lang="en-US" sz="2000" dirty="0">
                <a:solidFill>
                  <a:srgbClr val="333333"/>
                </a:solidFill>
                <a:ea typeface="Roboto" panose="02000000000000000000" pitchFamily="2" charset="0"/>
                <a:cs typeface="Roboto" panose="02000000000000000000" pitchFamily="2" charset="0"/>
              </a:rPr>
              <a:t>.  </a:t>
            </a:r>
          </a:p>
          <a:p>
            <a:pPr marL="0" indent="0" algn="l">
              <a:lnSpc>
                <a:spcPct val="100000"/>
              </a:lnSpc>
              <a:spcBef>
                <a:spcPts val="0"/>
              </a:spcBef>
              <a:buNone/>
            </a:pPr>
            <a:endParaRPr lang="en-US" sz="2000" b="1" dirty="0">
              <a:solidFill>
                <a:srgbClr val="333333"/>
              </a:solidFill>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90048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0061D-DA0B-9513-F192-8C98989CBD43}"/>
              </a:ext>
            </a:extLst>
          </p:cNvPr>
          <p:cNvSpPr>
            <a:spLocks noGrp="1"/>
          </p:cNvSpPr>
          <p:nvPr>
            <p:ph type="title"/>
          </p:nvPr>
        </p:nvSpPr>
        <p:spPr>
          <a:xfrm>
            <a:off x="838200" y="263525"/>
            <a:ext cx="10515600" cy="1325563"/>
          </a:xfrm>
        </p:spPr>
        <p:txBody>
          <a:bodyPr>
            <a:normAutofit/>
          </a:bodyPr>
          <a:lstStyle/>
          <a:p>
            <a:r>
              <a:rPr lang="en-US" sz="3900" dirty="0">
                <a:effectLst/>
              </a:rPr>
              <a:t>Applications Sought for Social Studies Standards and Assessment Review Committees</a:t>
            </a:r>
            <a:endParaRPr lang="en-US" sz="3900" dirty="0"/>
          </a:p>
        </p:txBody>
      </p:sp>
      <p:sp>
        <p:nvSpPr>
          <p:cNvPr id="3" name="Content Placeholder 2">
            <a:extLst>
              <a:ext uri="{FF2B5EF4-FFF2-40B4-BE49-F238E27FC236}">
                <a16:creationId xmlns:a16="http://schemas.microsoft.com/office/drawing/2014/main" id="{3E440146-6F52-CAF3-4C89-23CAEAE9BF43}"/>
              </a:ext>
            </a:extLst>
          </p:cNvPr>
          <p:cNvSpPr>
            <a:spLocks noGrp="1"/>
          </p:cNvSpPr>
          <p:nvPr>
            <p:ph idx="1"/>
          </p:nvPr>
        </p:nvSpPr>
        <p:spPr>
          <a:xfrm>
            <a:off x="838200" y="1558925"/>
            <a:ext cx="10515600" cy="4351338"/>
          </a:xfrm>
        </p:spPr>
        <p:txBody>
          <a:bodyPr>
            <a:normAutofit fontScale="92500" lnSpcReduction="20000"/>
          </a:bodyPr>
          <a:lstStyle/>
          <a:p>
            <a:r>
              <a:rPr lang="en-US" dirty="0"/>
              <a:t>The review process for the </a:t>
            </a:r>
            <a:r>
              <a:rPr lang="en-US" i="1" dirty="0"/>
              <a:t>Kentucky Academic Standards (KAS) for Social Studies</a:t>
            </a:r>
            <a:r>
              <a:rPr lang="en-US" dirty="0"/>
              <a:t> will begin in April.</a:t>
            </a:r>
          </a:p>
          <a:p>
            <a:r>
              <a:rPr lang="en-US" dirty="0"/>
              <a:t>KDE is seeking current K-12 classroom teachers to participate in this work. Applicants will be required to meet in-person April 28-30, June 17-19 and Sept. 2-4. </a:t>
            </a:r>
          </a:p>
          <a:p>
            <a:r>
              <a:rPr lang="en-US" dirty="0"/>
              <a:t>If applicable, team members will receive reimbursement for travel expenses and the teacher’s school district will be reimbursed for substitute teacher expenses. </a:t>
            </a:r>
          </a:p>
          <a:p>
            <a:r>
              <a:rPr lang="en-US" dirty="0">
                <a:hlinkClick r:id="rId2"/>
              </a:rPr>
              <a:t>The online application for review committee and advisory panel members </a:t>
            </a:r>
            <a:r>
              <a:rPr lang="en-US" dirty="0"/>
              <a:t>will be posted for 30 days. Applications will be accepted through March 21. Selected team members will be notified by March 28.</a:t>
            </a:r>
          </a:p>
          <a:p>
            <a:r>
              <a:rPr lang="en-US" dirty="0"/>
              <a:t>Questions on this process can be emailed to the </a:t>
            </a:r>
            <a:r>
              <a:rPr lang="en-US" dirty="0">
                <a:hlinkClick r:id="rId3"/>
              </a:rPr>
              <a:t>Standards Team</a:t>
            </a:r>
            <a:r>
              <a:rPr lang="en-US" dirty="0"/>
              <a:t>.</a:t>
            </a:r>
          </a:p>
        </p:txBody>
      </p:sp>
    </p:spTree>
    <p:extLst>
      <p:ext uri="{BB962C8B-B14F-4D97-AF65-F5344CB8AC3E}">
        <p14:creationId xmlns:p14="http://schemas.microsoft.com/office/powerpoint/2010/main" val="3932414579"/>
      </p:ext>
    </p:extLst>
  </p:cSld>
  <p:clrMapOvr>
    <a:masterClrMapping/>
  </p:clrMapOvr>
</p:sld>
</file>

<file path=ppt/theme/theme1.xml><?xml version="1.0" encoding="utf-8"?>
<a:theme xmlns:a="http://schemas.openxmlformats.org/drawingml/2006/main" name="DPH Overview Slides">
  <a:themeElements>
    <a:clrScheme name="DPH Template">
      <a:dk1>
        <a:sysClr val="windowText" lastClr="000000"/>
      </a:dk1>
      <a:lt1>
        <a:sysClr val="window" lastClr="FFFFFF"/>
      </a:lt1>
      <a:dk2>
        <a:srgbClr val="002649"/>
      </a:dk2>
      <a:lt2>
        <a:srgbClr val="D8D8D8"/>
      </a:lt2>
      <a:accent1>
        <a:srgbClr val="518D7B"/>
      </a:accent1>
      <a:accent2>
        <a:srgbClr val="9F2936"/>
      </a:accent2>
      <a:accent3>
        <a:srgbClr val="DDA405"/>
      </a:accent3>
      <a:accent4>
        <a:srgbClr val="604878"/>
      </a:accent4>
      <a:accent5>
        <a:srgbClr val="005EB6"/>
      </a:accent5>
      <a:accent6>
        <a:srgbClr val="085494"/>
      </a:accent6>
      <a:hlink>
        <a:srgbClr val="C1A875"/>
      </a:hlink>
      <a:folHlink>
        <a:srgbClr val="C1A87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074D73E4C381FB4984F5F9E03B0821D3" ma:contentTypeVersion="28" ma:contentTypeDescription="" ma:contentTypeScope="" ma:versionID="4e5e30060730a98b1d6b33e79e245983">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f4f1e749b587719de6c80f7f02e8fff2"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 xsi:nil="true"/>
    <Accessibility_x0020_Audit_x0020_Status xmlns="3a62de7d-ba57-4f43-9dae-9623ba637be0" xsi:nil="true"/>
    <Accessibility_x0020_Audience xmlns="3a62de7d-ba57-4f43-9dae-9623ba637be0" xsi:nil="true"/>
    <Accessibility_x0020_Status xmlns="3a62de7d-ba57-4f43-9dae-9623ba637be0" xsi:nil="true"/>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2025-07-04T00:39:32+00:00</Publication_x0020_Date>
    <Audience1 xmlns="3a62de7d-ba57-4f43-9dae-9623ba637be0"/>
    <_dlc_DocId xmlns="3a62de7d-ba57-4f43-9dae-9623ba637be0">KYED-288-194</_dlc_DocId>
    <_dlc_DocIdUrl xmlns="3a62de7d-ba57-4f43-9dae-9623ba637be0">
      <Url>https://education-edit.ky.gov/CommOfEd/web/_layouts/15/DocIdRedir.aspx?ID=KYED-288-194</Url>
      <Description>KYED-288-194</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7E215CE-8DA0-48ED-90CB-3A72D736907F}"/>
</file>

<file path=customXml/itemProps2.xml><?xml version="1.0" encoding="utf-8"?>
<ds:datastoreItem xmlns:ds="http://schemas.openxmlformats.org/officeDocument/2006/customXml" ds:itemID="{41A3B5BA-9C50-4C18-98BA-E17A3F25C22D}">
  <ds:schemaRefs>
    <ds:schemaRef ds:uri="http://schemas.microsoft.com/office/2006/documentManagement/types"/>
    <ds:schemaRef ds:uri="http://purl.org/dc/elements/1.1/"/>
    <ds:schemaRef ds:uri="http://schemas.openxmlformats.org/package/2006/metadata/core-properties"/>
    <ds:schemaRef ds:uri="http://purl.org/dc/terms/"/>
    <ds:schemaRef ds:uri="http://schemas.microsoft.com/office/infopath/2007/PartnerControls"/>
    <ds:schemaRef ds:uri="5bc9d522-2386-425a-9f2a-a617cf877ec0"/>
    <ds:schemaRef ds:uri="74694ca2-3292-4053-86c1-ba8d1688b378"/>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60D13F2B-E197-439E-8E35-2FF40CCA4376}">
  <ds:schemaRefs>
    <ds:schemaRef ds:uri="http://schemas.microsoft.com/sharepoint/v3/contenttype/forms"/>
  </ds:schemaRefs>
</ds:datastoreItem>
</file>

<file path=customXml/itemProps4.xml><?xml version="1.0" encoding="utf-8"?>
<ds:datastoreItem xmlns:ds="http://schemas.openxmlformats.org/officeDocument/2006/customXml" ds:itemID="{601A5A35-76F2-47BB-8CD9-4FED73728634}"/>
</file>

<file path=docProps/app.xml><?xml version="1.0" encoding="utf-8"?>
<Properties xmlns="http://schemas.openxmlformats.org/officeDocument/2006/extended-properties" xmlns:vt="http://schemas.openxmlformats.org/officeDocument/2006/docPropsVTypes">
  <TotalTime>14971</TotalTime>
  <Words>3209</Words>
  <Application>Microsoft Office PowerPoint</Application>
  <PresentationFormat>Widescreen</PresentationFormat>
  <Paragraphs>340</Paragraphs>
  <Slides>42</Slides>
  <Notes>14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42</vt:i4>
      </vt:variant>
    </vt:vector>
  </HeadingPairs>
  <TitlesOfParts>
    <vt:vector size="56" baseType="lpstr">
      <vt:lpstr>Aptos</vt:lpstr>
      <vt:lpstr>Arial</vt:lpstr>
      <vt:lpstr>Calibri</vt:lpstr>
      <vt:lpstr>Calibri Light</vt:lpstr>
      <vt:lpstr>Franklin Gothic</vt:lpstr>
      <vt:lpstr>Franklin Gothic Book</vt:lpstr>
      <vt:lpstr>Franklin Gothic Medium</vt:lpstr>
      <vt:lpstr>Libre Franklin</vt:lpstr>
      <vt:lpstr>Libre Franklin Medium</vt:lpstr>
      <vt:lpstr>Poppins</vt:lpstr>
      <vt:lpstr>Roboto</vt:lpstr>
      <vt:lpstr>Times New Roman</vt:lpstr>
      <vt:lpstr>DPH Overview Slides</vt:lpstr>
      <vt:lpstr>1_Office Theme</vt:lpstr>
      <vt:lpstr>Superintendents Webcast</vt:lpstr>
      <vt:lpstr>Agenda</vt:lpstr>
      <vt:lpstr>Welcome and Updates</vt:lpstr>
      <vt:lpstr>Latonia Elementary’s Kim Frank Earns 2024-2025 Kentucky Education Support Staff Professional Award</vt:lpstr>
      <vt:lpstr>Two Kentucky Schools Named 2024 National ESEA Distinguished Schools</vt:lpstr>
      <vt:lpstr>KBE Seeking Applicants for KHSAA Board of Control At-large Position</vt:lpstr>
      <vt:lpstr>KDE Updates </vt:lpstr>
      <vt:lpstr>Competitive Grants from KDE</vt:lpstr>
      <vt:lpstr>Applications Sought for Social Studies Standards and Assessment Review Committees</vt:lpstr>
      <vt:lpstr>Feedback Sought on Draft of Kentucky Academic Standards for Career Studies and Financial Literacy</vt:lpstr>
      <vt:lpstr>2025 Approved HQIRs for Reading/Writing and Mathematics</vt:lpstr>
      <vt:lpstr>Current Marketplace for HQIRs</vt:lpstr>
      <vt:lpstr>State Law and the Role of Superintendent</vt:lpstr>
      <vt:lpstr>Kentucky Department of Education (KDE) Guidance</vt:lpstr>
      <vt:lpstr>KDE Approved Tier 1 Core Comprehensive HQIRs</vt:lpstr>
      <vt:lpstr>Importance of Local Review and Selection</vt:lpstr>
      <vt:lpstr>Local Adoptions</vt:lpstr>
      <vt:lpstr>2025 Approved HQIR Lists</vt:lpstr>
      <vt:lpstr> Kentucky Numeracy Counts Act  Professional Learning Academies Update </vt:lpstr>
      <vt:lpstr>What is Numeracy?</vt:lpstr>
      <vt:lpstr>Numeracy ‘Myths’</vt:lpstr>
      <vt:lpstr>Numeracy is the intersection of mathematics classroom instruction and daily life.</vt:lpstr>
      <vt:lpstr>Status of K-12 Implementation</vt:lpstr>
      <vt:lpstr>Numeracy Alliance Goals</vt:lpstr>
      <vt:lpstr>AdvanceKY Access to Algebra: 19 new sites funded by KYNC (Total of 28 for 2025-2026)</vt:lpstr>
      <vt:lpstr>KCM and PIMSER Goals</vt:lpstr>
      <vt:lpstr>EPIC Contact Information</vt:lpstr>
      <vt:lpstr>Key Resources</vt:lpstr>
      <vt:lpstr>Legislative Update</vt:lpstr>
      <vt:lpstr>2025 Regular Session Schedule </vt:lpstr>
      <vt:lpstr>How to Follow Along</vt:lpstr>
      <vt:lpstr>Committee Changes</vt:lpstr>
      <vt:lpstr>Education Committee Members</vt:lpstr>
      <vt:lpstr>Signed/Otherwise became Law</vt:lpstr>
      <vt:lpstr>Delivered to the Governor</vt:lpstr>
      <vt:lpstr>Back to Original Chamber for Concurrence/ Nonconcurrence</vt:lpstr>
      <vt:lpstr>Passed One Chamber</vt:lpstr>
      <vt:lpstr>Passed One Chamber (Continued)</vt:lpstr>
      <vt:lpstr>Awaiting a Floor Vote</vt:lpstr>
      <vt:lpstr>Questions</vt:lpstr>
      <vt:lpstr>Question and Answer Session  </vt:lpstr>
      <vt:lpstr>Important Dates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Superintendents Webcast March 2025</dc:title>
  <dc:creator>Ginn, Jennifer - Division of Communications</dc:creator>
  <cp:lastModifiedBy>Ginn, Jennifer - KDE Division Director</cp:lastModifiedBy>
  <cp:revision>978</cp:revision>
  <dcterms:created xsi:type="dcterms:W3CDTF">2021-12-14T15:27:39Z</dcterms:created>
  <dcterms:modified xsi:type="dcterms:W3CDTF">2025-03-11T16:33:38Z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MSIP_Label_eb544694-0027-44fa-bee4-2648c0363f9d_Enabled">
    <vt:lpwstr>true</vt:lpwstr>
  </property>
  <property fmtid="{D5CDD505-2E9C-101B-9397-08002B2CF9AE}" pid="4" name="MSIP_Label_eb544694-0027-44fa-bee4-2648c0363f9d_SetDate">
    <vt:lpwstr>2024-07-01T20:12:05Z</vt:lpwstr>
  </property>
  <property fmtid="{D5CDD505-2E9C-101B-9397-08002B2CF9AE}" pid="5" name="MSIP_Label_eb544694-0027-44fa-bee4-2648c0363f9d_Method">
    <vt:lpwstr>Standard</vt:lpwstr>
  </property>
  <property fmtid="{D5CDD505-2E9C-101B-9397-08002B2CF9AE}" pid="6" name="MSIP_Label_eb544694-0027-44fa-bee4-2648c0363f9d_Name">
    <vt:lpwstr>defa4170-0d19-0005-0004-bc88714345d2</vt:lpwstr>
  </property>
  <property fmtid="{D5CDD505-2E9C-101B-9397-08002B2CF9AE}" pid="7" name="MSIP_Label_eb544694-0027-44fa-bee4-2648c0363f9d_SiteId">
    <vt:lpwstr>9360c11f-90e6-4706-ad00-25fcdc9e2ed1</vt:lpwstr>
  </property>
  <property fmtid="{D5CDD505-2E9C-101B-9397-08002B2CF9AE}" pid="8" name="MSIP_Label_eb544694-0027-44fa-bee4-2648c0363f9d_ActionId">
    <vt:lpwstr>d56a342d-9a1b-4921-b7e2-7d08b9cc7927</vt:lpwstr>
  </property>
  <property fmtid="{D5CDD505-2E9C-101B-9397-08002B2CF9AE}" pid="9" name="MSIP_Label_eb544694-0027-44fa-bee4-2648c0363f9d_ContentBits">
    <vt:lpwstr>0</vt:lpwstr>
  </property>
  <property fmtid="{D5CDD505-2E9C-101B-9397-08002B2CF9AE}" pid="10" name="ContentTypeId">
    <vt:lpwstr>0x0101001BEB557DBE01834EAB47A683706DCD5B00074D73E4C381FB4984F5F9E03B0821D3</vt:lpwstr>
  </property>
  <property fmtid="{D5CDD505-2E9C-101B-9397-08002B2CF9AE}" pid="11" name="_dlc_DocIdItemGuid">
    <vt:lpwstr>9c41763e-899a-4978-bdfc-d671e63a0744</vt:lpwstr>
  </property>
</Properties>
</file>