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827" r:id="rId5"/>
    <p:sldMasterId id="2147484073" r:id="rId6"/>
    <p:sldMasterId id="2147484085" r:id="rId7"/>
    <p:sldMasterId id="2147484097" r:id="rId8"/>
    <p:sldMasterId id="2147484110" r:id="rId9"/>
  </p:sldMasterIdLst>
  <p:notesMasterIdLst>
    <p:notesMasterId r:id="rId46"/>
  </p:notesMasterIdLst>
  <p:sldIdLst>
    <p:sldId id="2088197082" r:id="rId10"/>
    <p:sldId id="2088197084" r:id="rId11"/>
    <p:sldId id="2134805184" r:id="rId12"/>
    <p:sldId id="2134805257" r:id="rId13"/>
    <p:sldId id="2134805272" r:id="rId14"/>
    <p:sldId id="2134805258" r:id="rId15"/>
    <p:sldId id="267" r:id="rId16"/>
    <p:sldId id="269" r:id="rId17"/>
    <p:sldId id="270" r:id="rId18"/>
    <p:sldId id="271" r:id="rId19"/>
    <p:sldId id="2088197289" r:id="rId20"/>
    <p:sldId id="2134805256" r:id="rId21"/>
    <p:sldId id="2134805271" r:id="rId22"/>
    <p:sldId id="2134805270" r:id="rId23"/>
    <p:sldId id="261" r:id="rId24"/>
    <p:sldId id="262" r:id="rId25"/>
    <p:sldId id="2134805259" r:id="rId26"/>
    <p:sldId id="257" r:id="rId27"/>
    <p:sldId id="258" r:id="rId28"/>
    <p:sldId id="259" r:id="rId29"/>
    <p:sldId id="260" r:id="rId30"/>
    <p:sldId id="2134805260" r:id="rId31"/>
    <p:sldId id="263" r:id="rId32"/>
    <p:sldId id="2134805261" r:id="rId33"/>
    <p:sldId id="266" r:id="rId34"/>
    <p:sldId id="2134805262" r:id="rId35"/>
    <p:sldId id="2134805263" r:id="rId36"/>
    <p:sldId id="272" r:id="rId37"/>
    <p:sldId id="2134805264" r:id="rId38"/>
    <p:sldId id="2134805265" r:id="rId39"/>
    <p:sldId id="2134805266" r:id="rId40"/>
    <p:sldId id="2134805267" r:id="rId41"/>
    <p:sldId id="2134805268" r:id="rId42"/>
    <p:sldId id="2134805269" r:id="rId43"/>
    <p:sldId id="2088197090" r:id="rId44"/>
    <p:sldId id="20881971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RL" userId="S::micki.ray@education.ky.gov::a08fef2d-e290-42a4-abc6-bdc92162ba8c" providerId="AD"/>
  <p188:author id="{F82EC007-51C0-2A2F-FAE6-019C856D2F88}" name="Kinney, Robin - KDE Associate Commissioner" initials="KC" userId="S::robin.kinney@education.ky.gov::a083ddad-cdb3-4127-8214-90c9302e77cf" providerId="AD"/>
  <p188:author id="{5BD90D4C-25CF-D8C0-EF06-27663B70180B}" name="Perkins, Jacob - Division of Communications" initials="JP" userId="S::Jacob.Perkins@education.ky.gov::c40ba2c0-b4ef-4c71-9781-8024fdc37b7e" providerId="AD"/>
  <p188:author id="{DA1D8562-945C-5BE9-A027-B2C69832AD9F}" name="Satterwhite, Regan - Office of Career and Technical Education" initials="SROoCaTE" userId="S::regan.satterwhite@education.ky.gov::f293c650-a887-4416-9737-4a478a9e6d50" providerId="AD"/>
  <p188:author id="{4B853267-859B-9C8C-7E0C-FEA3BE7F138A}" name="Wickersham, David - Office of Special Education and Early Learning" initials="WDOoSEaEL" userId="S::david.wickersham@education.ky.gov::5797e2f3-9b4b-449e-9d75-2c99d6b37b40" providerId="AD"/>
  <p188:author id="{C3A5ABB2-D0C2-1061-A860-ECBEE8591BA9}" name="Cooper, Melody - Office of Special Education and Early Learning" initials="CL" userId="S::melody.cooper@education.ky.gov::3f52464a-92cd-4097-80f1-a8b231c404e3" providerId="AD"/>
  <p188:author id="{C3D873E3-4DC4-748B-D574-646FE133D5AE}" name="Turner, Rosalind - Division of Communications" initials="TRDoC" userId="S::rosalind.turner@education.ky.gov::7c9c7ca7-1d99-46ec-ad67-a660f1da40fc" providerId="AD"/>
  <p188:author id="{FF1DB8E6-9BC5-D7A1-3D63-D03938FB4549}" name="Wirth, Karen - KDE Division Director" initials="WD" userId="S::karen.wirth@education.ky.gov::fe13b13a-cd79-4f06-af36-854f2d303cdf" providerId="AD"/>
  <p188:author id="{1044FAF8-0E8B-995D-69A3-9A5120D4C13E}" name="Ross, Matt - Office of Finance and Operations" initials="RMOoFaO" userId="S::matt.ross@education.ky.gov::86d75603-2fcb-4094-b853-45bbfd6e22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edith, Tiffany - Division of Communications" initials="MT-DoC" lastIdx="47" clrIdx="0">
    <p:extLst>
      <p:ext uri="{19B8F6BF-5375-455C-9EA6-DF929625EA0E}">
        <p15:presenceInfo xmlns:p15="http://schemas.microsoft.com/office/powerpoint/2012/main" userId="S::tiffany.meredith@education.ky.gov::a432cccf-4692-40d2-9b6f-be44c307225d" providerId="AD"/>
      </p:ext>
    </p:extLst>
  </p:cmAuthor>
  <p:cmAuthor id="2" name="Ginn, Jennifer - Division of Communications" initials="GJ-DoC" lastIdx="8" clrIdx="1">
    <p:extLst>
      <p:ext uri="{19B8F6BF-5375-455C-9EA6-DF929625EA0E}">
        <p15:presenceInfo xmlns:p15="http://schemas.microsoft.com/office/powerpoint/2012/main" userId="S::jennifer.ginn@education.ky.gov::227ea014-7c96-47d4-bfb5-5034d8389375" providerId="AD"/>
      </p:ext>
    </p:extLst>
  </p:cmAuthor>
  <p:cmAuthor id="3" name="Konz Tatman, Toni - Interim Chief Communications Officer" initials="KTT-ICCO" lastIdx="5" clrIdx="2">
    <p:extLst>
      <p:ext uri="{19B8F6BF-5375-455C-9EA6-DF929625EA0E}">
        <p15:presenceInfo xmlns:p15="http://schemas.microsoft.com/office/powerpoint/2012/main" userId="S::toni.tatman@education.ky.gov::f89dee3b-69b0-4e27-b57f-a3e65ecfd88f" providerId="AD"/>
      </p:ext>
    </p:extLst>
  </p:cmAuthor>
  <p:cmAuthor id="4" name="David Cook" initials="" lastIdx="2" clrIdx="3"/>
  <p:cmAuthor id="5" name="Perkins, Jacob - Division of Communications" initials="PJDoC" lastIdx="3" clrIdx="4">
    <p:extLst>
      <p:ext uri="{19B8F6BF-5375-455C-9EA6-DF929625EA0E}">
        <p15:presenceInfo xmlns:p15="http://schemas.microsoft.com/office/powerpoint/2012/main" userId="S::Jacob.Perkins@education.ky.gov::c40ba2c0-b4ef-4c71-9781-8024fdc37b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836"/>
    <a:srgbClr val="4472C4"/>
    <a:srgbClr val="4285F4"/>
    <a:srgbClr val="010507"/>
    <a:srgbClr val="FFFF9B"/>
    <a:srgbClr val="B4B000"/>
    <a:srgbClr val="B7DBEF"/>
    <a:srgbClr val="02539C"/>
    <a:srgbClr val="C2D0A4"/>
    <a:srgbClr val="071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7" autoAdjust="0"/>
    <p:restoredTop sz="85351" autoAdjust="0"/>
  </p:normalViewPr>
  <p:slideViewPr>
    <p:cSldViewPr snapToGrid="0" snapToObjects="1">
      <p:cViewPr varScale="1">
        <p:scale>
          <a:sx n="94" d="100"/>
          <a:sy n="94" d="100"/>
        </p:scale>
        <p:origin x="642" y="90"/>
      </p:cViewPr>
      <p:guideLst/>
    </p:cSldViewPr>
  </p:slideViewPr>
  <p:outlineViewPr>
    <p:cViewPr>
      <p:scale>
        <a:sx n="33" d="100"/>
        <a:sy n="33" d="100"/>
      </p:scale>
      <p:origin x="0" y="-163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 Jennifer - KDE Division Director" userId="227ea014-7c96-47d4-bfb5-5034d8389375" providerId="ADAL" clId="{F7635CE5-00FB-475D-989C-E160F3D8BD1A}"/>
    <pc:docChg chg="delSld modSld">
      <pc:chgData name="Ginn, Jennifer - KDE Division Director" userId="227ea014-7c96-47d4-bfb5-5034d8389375" providerId="ADAL" clId="{F7635CE5-00FB-475D-989C-E160F3D8BD1A}" dt="2025-08-12T18:48:07.635" v="2" actId="2696"/>
      <pc:docMkLst>
        <pc:docMk/>
      </pc:docMkLst>
      <pc:sldChg chg="del">
        <pc:chgData name="Ginn, Jennifer - KDE Division Director" userId="227ea014-7c96-47d4-bfb5-5034d8389375" providerId="ADAL" clId="{F7635CE5-00FB-475D-989C-E160F3D8BD1A}" dt="2025-08-12T18:48:07.635" v="2" actId="2696"/>
        <pc:sldMkLst>
          <pc:docMk/>
          <pc:sldMk cId="1654389175" sldId="2098"/>
        </pc:sldMkLst>
      </pc:sldChg>
      <pc:sldChg chg="modSp mod">
        <pc:chgData name="Ginn, Jennifer - KDE Division Director" userId="227ea014-7c96-47d4-bfb5-5034d8389375" providerId="ADAL" clId="{F7635CE5-00FB-475D-989C-E160F3D8BD1A}" dt="2025-08-12T18:47:06.365" v="1" actId="20577"/>
        <pc:sldMkLst>
          <pc:docMk/>
          <pc:sldMk cId="1291585225" sldId="2088197084"/>
        </pc:sldMkLst>
        <pc:spChg chg="mod">
          <ac:chgData name="Ginn, Jennifer - KDE Division Director" userId="227ea014-7c96-47d4-bfb5-5034d8389375" providerId="ADAL" clId="{F7635CE5-00FB-475D-989C-E160F3D8BD1A}" dt="2025-08-12T18:47:06.365" v="1" actId="20577"/>
          <ac:spMkLst>
            <pc:docMk/>
            <pc:sldMk cId="1291585225" sldId="2088197084"/>
            <ac:spMk id="3" creationId="{B4C6C125-F76A-423E-AC51-77A01B44696F}"/>
          </ac:spMkLst>
        </pc:spChg>
      </pc:sldChg>
      <pc:sldChg chg="del">
        <pc:chgData name="Ginn, Jennifer - KDE Division Director" userId="227ea014-7c96-47d4-bfb5-5034d8389375" providerId="ADAL" clId="{F7635CE5-00FB-475D-989C-E160F3D8BD1A}" dt="2025-08-12T18:48:07.635" v="2" actId="2696"/>
        <pc:sldMkLst>
          <pc:docMk/>
          <pc:sldMk cId="592021218" sldId="2088197542"/>
        </pc:sldMkLst>
      </pc:sldChg>
      <pc:sldChg chg="del">
        <pc:chgData name="Ginn, Jennifer - KDE Division Director" userId="227ea014-7c96-47d4-bfb5-5034d8389375" providerId="ADAL" clId="{F7635CE5-00FB-475D-989C-E160F3D8BD1A}" dt="2025-08-12T18:48:07.635" v="2" actId="2696"/>
        <pc:sldMkLst>
          <pc:docMk/>
          <pc:sldMk cId="3094318526" sldId="2088197543"/>
        </pc:sldMkLst>
      </pc:sldChg>
      <pc:sldChg chg="del">
        <pc:chgData name="Ginn, Jennifer - KDE Division Director" userId="227ea014-7c96-47d4-bfb5-5034d8389375" providerId="ADAL" clId="{F7635CE5-00FB-475D-989C-E160F3D8BD1A}" dt="2025-08-12T18:48:07.635" v="2" actId="2696"/>
        <pc:sldMkLst>
          <pc:docMk/>
          <pc:sldMk cId="2842591759" sldId="2088197544"/>
        </pc:sldMkLst>
      </pc:sldChg>
      <pc:sldChg chg="del">
        <pc:chgData name="Ginn, Jennifer - KDE Division Director" userId="227ea014-7c96-47d4-bfb5-5034d8389375" providerId="ADAL" clId="{F7635CE5-00FB-475D-989C-E160F3D8BD1A}" dt="2025-08-12T18:48:07.635" v="2" actId="2696"/>
        <pc:sldMkLst>
          <pc:docMk/>
          <pc:sldMk cId="2095508887" sldId="2088197545"/>
        </pc:sldMkLst>
      </pc:sldChg>
      <pc:sldChg chg="del">
        <pc:chgData name="Ginn, Jennifer - KDE Division Director" userId="227ea014-7c96-47d4-bfb5-5034d8389375" providerId="ADAL" clId="{F7635CE5-00FB-475D-989C-E160F3D8BD1A}" dt="2025-08-12T18:48:07.635" v="2" actId="2696"/>
        <pc:sldMkLst>
          <pc:docMk/>
          <pc:sldMk cId="3362981646" sldId="2088197547"/>
        </pc:sldMkLst>
      </pc:sldChg>
      <pc:sldChg chg="del">
        <pc:chgData name="Ginn, Jennifer - KDE Division Director" userId="227ea014-7c96-47d4-bfb5-5034d8389375" providerId="ADAL" clId="{F7635CE5-00FB-475D-989C-E160F3D8BD1A}" dt="2025-08-12T18:48:07.635" v="2" actId="2696"/>
        <pc:sldMkLst>
          <pc:docMk/>
          <pc:sldMk cId="1030700250" sldId="2088197549"/>
        </pc:sldMkLst>
      </pc:sldChg>
      <pc:sldChg chg="del">
        <pc:chgData name="Ginn, Jennifer - KDE Division Director" userId="227ea014-7c96-47d4-bfb5-5034d8389375" providerId="ADAL" clId="{F7635CE5-00FB-475D-989C-E160F3D8BD1A}" dt="2025-08-12T18:48:07.635" v="2" actId="2696"/>
        <pc:sldMkLst>
          <pc:docMk/>
          <pc:sldMk cId="4108536289" sldId="2134805274"/>
        </pc:sldMkLst>
      </pc:sldChg>
      <pc:sldChg chg="del">
        <pc:chgData name="Ginn, Jennifer - KDE Division Director" userId="227ea014-7c96-47d4-bfb5-5034d8389375" providerId="ADAL" clId="{F7635CE5-00FB-475D-989C-E160F3D8BD1A}" dt="2025-08-12T18:48:07.635" v="2" actId="2696"/>
        <pc:sldMkLst>
          <pc:docMk/>
          <pc:sldMk cId="394729790" sldId="21348052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chemeClr val="tx2"/>
        </a:solidFill>
        <a:ln w="28575">
          <a:noFill/>
        </a:ln>
      </dgm:spPr>
      <dgm:t>
        <a:bodyPr/>
        <a:lstStyle/>
        <a:p>
          <a:r>
            <a:rPr lang="en-US" sz="2000" dirty="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chemeClr val="accent1"/>
        </a:solidFill>
        <a:ln w="28575">
          <a:noFill/>
        </a:ln>
      </dgm:spPr>
      <dgm:t>
        <a:bodyPr/>
        <a:lstStyle/>
        <a:p>
          <a:r>
            <a:rPr lang="en-US" sz="2000" dirty="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dirty="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chemeClr val="accent6"/>
        </a:solidFill>
        <a:ln w="28575">
          <a:noFill/>
        </a:ln>
      </dgm:spPr>
      <dgm:t>
        <a:bodyPr/>
        <a:lstStyle/>
        <a:p>
          <a:r>
            <a:rPr lang="en-US" sz="2000" dirty="0">
              <a:solidFill>
                <a:schemeClr val="bg1"/>
              </a:solidFill>
            </a:rPr>
            <a:t>Women’s Health</a:t>
          </a: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dirty="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chemeClr val="accent2"/>
        </a:solidFill>
        <a:ln w="28575">
          <a:noFill/>
        </a:ln>
      </dgm:spPr>
      <dgm:t>
        <a:bodyPr/>
        <a:lstStyle/>
        <a:p>
          <a:r>
            <a:rPr lang="en-US" sz="2000" dirty="0">
              <a:solidFill>
                <a:schemeClr val="bg1"/>
              </a:solidFill>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dirty="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chemeClr val="accent3"/>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dirty="0"/>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chemeClr val="accent4"/>
        </a:solidFill>
        <a:ln w="28575">
          <a:noFill/>
        </a:ln>
      </dgm:spPr>
      <dgm:t>
        <a:bodyPr/>
        <a:lstStyle/>
        <a:p>
          <a:r>
            <a:rPr lang="en-US" sz="2000" dirty="0">
              <a:solidFill>
                <a:schemeClr val="bg1"/>
              </a:solidFill>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dirty="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chemeClr val="accent1"/>
        </a:solidFill>
        <a:ln w="28575">
          <a:noFill/>
        </a:ln>
      </dgm:spPr>
      <dgm:t>
        <a:bodyPr/>
        <a:lstStyle/>
        <a:p>
          <a:r>
            <a:rPr lang="en-US" sz="2000" dirty="0">
              <a:solidFill>
                <a:schemeClr val="bg1"/>
              </a:solidFill>
            </a:rPr>
            <a:t>Laboratory Services</a:t>
          </a: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dirty="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chemeClr val="accent2"/>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dirty="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chemeClr val="tx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Maternal and Child Health</a:t>
          </a: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chemeClr val="accent6"/>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Women’s Health</a:t>
          </a: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Prevention and Quality Improvement</a:t>
          </a: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chemeClr val="accent3"/>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chemeClr val="accent4"/>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Public Health Protection and Safety</a:t>
          </a: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Laboratory Services</a:t>
          </a: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754664" y="5004028"/>
        <a:ext cx="4006519" cy="6668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E586D-E170-E546-A24B-480FC570B8E2}" type="datetimeFigureOut">
              <a:rPr lang="en-US" smtClean="0"/>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40D41-6696-0343-B679-7E0DC9DA96C7}" type="slidenum">
              <a:rPr lang="en-US" smtClean="0"/>
              <a:t>‹#›</a:t>
            </a:fld>
            <a:endParaRPr lang="en-US" dirty="0"/>
          </a:p>
        </p:txBody>
      </p:sp>
    </p:spTree>
    <p:extLst>
      <p:ext uri="{BB962C8B-B14F-4D97-AF65-F5344CB8AC3E}">
        <p14:creationId xmlns:p14="http://schemas.microsoft.com/office/powerpoint/2010/main" val="267015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052b8bba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 name="Google Shape;214;g35052b8bba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da41cdec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da41cdec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Marty</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da41cdec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da41cdec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36747625c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36747625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40D41-6696-0343-B679-7E0DC9DA96C7}" type="slidenum">
              <a:rPr lang="en-US" smtClean="0"/>
              <a:t>36</a:t>
            </a:fld>
            <a:endParaRPr lang="en-US" dirty="0"/>
          </a:p>
        </p:txBody>
      </p:sp>
    </p:spTree>
    <p:extLst>
      <p:ext uri="{BB962C8B-B14F-4D97-AF65-F5344CB8AC3E}">
        <p14:creationId xmlns:p14="http://schemas.microsoft.com/office/powerpoint/2010/main" val="406807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cb6c062e0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cb6c062e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cbe1ce2c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cbe1ce2c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d4f87b56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d4f87b56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72df00e5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72df00e5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cb6c062e0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cb6c062e0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sz="1400" dirty="0">
                <a:solidFill>
                  <a:srgbClr val="595959"/>
                </a:solidFill>
              </a:rPr>
            </a:b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d4f87b56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d4f87b56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Marty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5cbe1ce2c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5cbe1ce2c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Marty</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0" y="1"/>
            <a:ext cx="12191998" cy="36082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38200" y="976393"/>
            <a:ext cx="10515600" cy="1896149"/>
          </a:xfrm>
          <a:noFill/>
        </p:spPr>
        <p:txBody>
          <a:bodyPr anchor="b">
            <a:normAutofit/>
          </a:bodyPr>
          <a:lstStyle>
            <a:lvl1pPr algn="ctr">
              <a:defRPr sz="4400" b="1">
                <a:solidFill>
                  <a:schemeClr val="bg1"/>
                </a:solidFill>
                <a:latin typeface="+mn-lt"/>
              </a:defRPr>
            </a:lvl1pPr>
          </a:lstStyle>
          <a:p>
            <a:r>
              <a:rPr lang="en-US" dirty="0"/>
              <a:t>Click to edit presentation title</a:t>
            </a:r>
          </a:p>
        </p:txBody>
      </p:sp>
      <p:sp>
        <p:nvSpPr>
          <p:cNvPr id="3" name="Subtitle 2"/>
          <p:cNvSpPr>
            <a:spLocks noGrp="1"/>
          </p:cNvSpPr>
          <p:nvPr>
            <p:ph type="subTitle" idx="1" hasCustomPrompt="1"/>
          </p:nvPr>
        </p:nvSpPr>
        <p:spPr bwMode="invGray">
          <a:xfrm>
            <a:off x="838200" y="2910456"/>
            <a:ext cx="10515600" cy="576664"/>
          </a:xfrm>
        </p:spPr>
        <p:txBody>
          <a:bodyPr>
            <a:normAutofit/>
          </a:bodyPr>
          <a:lstStyle>
            <a:lvl1pPr marL="0" indent="0" algn="ctr">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12" name="Group 11"/>
          <p:cNvGrpSpPr/>
          <p:nvPr userDrawn="1"/>
        </p:nvGrpSpPr>
        <p:grpSpPr>
          <a:xfrm>
            <a:off x="-2" y="6470422"/>
            <a:ext cx="12188484" cy="387579"/>
            <a:chOff x="-2" y="6470422"/>
            <a:chExt cx="12188484" cy="387579"/>
          </a:xfrm>
        </p:grpSpPr>
        <p:sp>
          <p:nvSpPr>
            <p:cNvPr id="13" name="Rectangle 1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012" y="4562856"/>
            <a:ext cx="2093976" cy="1127735"/>
          </a:xfrm>
          <a:prstGeom prst="rect">
            <a:avLst/>
          </a:prstGeom>
        </p:spPr>
      </p:pic>
    </p:spTree>
    <p:extLst>
      <p:ext uri="{BB962C8B-B14F-4D97-AF65-F5344CB8AC3E}">
        <p14:creationId xmlns:p14="http://schemas.microsoft.com/office/powerpoint/2010/main" val="306174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38200" y="967615"/>
            <a:ext cx="10515600" cy="1902191"/>
          </a:xfrm>
        </p:spPr>
        <p:txBody>
          <a:bodyPr anchor="b">
            <a:normAutofit/>
          </a:bodyPr>
          <a:lstStyle>
            <a:lvl1pPr algn="ctr">
              <a:defRPr sz="4400" b="1">
                <a:solidFill>
                  <a:schemeClr val="tx1"/>
                </a:solidFill>
                <a:latin typeface="+mn-lt"/>
              </a:defRPr>
            </a:lvl1pPr>
          </a:lstStyle>
          <a:p>
            <a:r>
              <a:rPr lang="en-US" dirty="0"/>
              <a:t>Click to edit presentation title</a:t>
            </a:r>
          </a:p>
        </p:txBody>
      </p:sp>
      <p:sp>
        <p:nvSpPr>
          <p:cNvPr id="15" name="Subtitle 2"/>
          <p:cNvSpPr>
            <a:spLocks noGrp="1"/>
          </p:cNvSpPr>
          <p:nvPr>
            <p:ph type="subTitle" idx="1" hasCustomPrompt="1"/>
          </p:nvPr>
        </p:nvSpPr>
        <p:spPr>
          <a:xfrm>
            <a:off x="838200" y="2972448"/>
            <a:ext cx="10515600" cy="576664"/>
          </a:xfrm>
        </p:spPr>
        <p:txBody>
          <a:bodyPr>
            <a:normAutofit/>
          </a:bodyPr>
          <a:lstStyle>
            <a:lvl1pPr marL="0" indent="0" algn="ctr">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21" name="Group 20"/>
          <p:cNvGrpSpPr/>
          <p:nvPr userDrawn="1"/>
        </p:nvGrpSpPr>
        <p:grpSpPr>
          <a:xfrm>
            <a:off x="-2" y="6470422"/>
            <a:ext cx="12188484" cy="387579"/>
            <a:chOff x="-2" y="6470422"/>
            <a:chExt cx="12188484" cy="387579"/>
          </a:xfrm>
        </p:grpSpPr>
        <p:sp>
          <p:nvSpPr>
            <p:cNvPr id="22" name="Rectangle 21"/>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181417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lstStyle>
          <a:p>
            <a:fld id="{0467B39D-87AC-4D39-8154-C6852A584385}" type="datetime1">
              <a:rPr lang="en-US" smtClean="0"/>
              <a:pPr/>
              <a:t>8/12/2025</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5594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436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About Us</a:t>
            </a:r>
          </a:p>
        </p:txBody>
      </p:sp>
      <p:sp>
        <p:nvSpPr>
          <p:cNvPr id="11" name="TextBox 10"/>
          <p:cNvSpPr txBox="1"/>
          <p:nvPr userDrawn="1"/>
        </p:nvSpPr>
        <p:spPr>
          <a:xfrm>
            <a:off x="6172200" y="2135062"/>
            <a:ext cx="5019261" cy="3970318"/>
          </a:xfrm>
          <a:prstGeom prst="rect">
            <a:avLst/>
          </a:prstGeom>
          <a:noFill/>
        </p:spPr>
        <p:txBody>
          <a:bodyPr wrap="square" rtlCol="0">
            <a:spAutoFit/>
          </a:bodyPr>
          <a:lstStyle/>
          <a:p>
            <a:r>
              <a:rPr lang="en-US" sz="1800" dirty="0">
                <a:latin typeface="Calibri Light" panose="020F0302020204030204" pitchFamily="34" charset="0"/>
              </a:rPr>
              <a:t>The Department for Public Health (DPH) is dedicated to improving health and</a:t>
            </a:r>
            <a:r>
              <a:rPr lang="en-US" sz="1800" baseline="0" dirty="0">
                <a:latin typeface="Calibri Light" panose="020F0302020204030204" pitchFamily="34" charset="0"/>
              </a:rPr>
              <a:t> safety of Kentuckians through </a:t>
            </a:r>
            <a:r>
              <a:rPr lang="en-US" sz="1800" i="1" baseline="0" dirty="0">
                <a:latin typeface="Calibri Light" panose="020F0302020204030204" pitchFamily="34" charset="0"/>
              </a:rPr>
              <a:t>prevention</a:t>
            </a:r>
            <a:r>
              <a:rPr lang="en-US" sz="1800" baseline="0" dirty="0">
                <a:latin typeface="Calibri Light" panose="020F0302020204030204" pitchFamily="34" charset="0"/>
              </a:rPr>
              <a:t>, </a:t>
            </a:r>
            <a:r>
              <a:rPr lang="en-US" sz="1800" i="1" baseline="0" dirty="0">
                <a:latin typeface="Calibri Light" panose="020F0302020204030204" pitchFamily="34" charset="0"/>
              </a:rPr>
              <a:t>promotion</a:t>
            </a:r>
            <a:r>
              <a:rPr lang="en-US" sz="1800" baseline="0" dirty="0">
                <a:latin typeface="Calibri Light" panose="020F0302020204030204" pitchFamily="34" charset="0"/>
              </a:rPr>
              <a:t>, and </a:t>
            </a:r>
            <a:r>
              <a:rPr lang="en-US" sz="1800" i="1" baseline="0" dirty="0">
                <a:latin typeface="Calibri Light" panose="020F0302020204030204" pitchFamily="34" charset="0"/>
              </a:rPr>
              <a:t>protection</a:t>
            </a:r>
            <a:r>
              <a:rPr lang="en-US" sz="1800" baseline="0" dirty="0">
                <a:latin typeface="Calibri Light" panose="020F0302020204030204" pitchFamily="34" charset="0"/>
              </a:rPr>
              <a:t>.</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a:latin typeface="Calibri Light" panose="020F0302020204030204"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166" y="2924404"/>
            <a:ext cx="4833530" cy="2391634"/>
          </a:xfrm>
          <a:prstGeom prst="rect">
            <a:avLst/>
          </a:prstGeom>
        </p:spPr>
      </p:pic>
      <p:grpSp>
        <p:nvGrpSpPr>
          <p:cNvPr id="43" name="Group 42"/>
          <p:cNvGrpSpPr/>
          <p:nvPr userDrawn="1"/>
        </p:nvGrpSpPr>
        <p:grpSpPr>
          <a:xfrm>
            <a:off x="1758" y="1880473"/>
            <a:ext cx="12188484" cy="74025"/>
            <a:chOff x="-2" y="6470422"/>
            <a:chExt cx="12188484" cy="387579"/>
          </a:xfrm>
        </p:grpSpPr>
        <p:sp>
          <p:nvSpPr>
            <p:cNvPr id="44" name="Rectangle 4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Rectangle 4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Rectangle 45"/>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7" name="Group 46"/>
          <p:cNvGrpSpPr/>
          <p:nvPr userDrawn="1"/>
        </p:nvGrpSpPr>
        <p:grpSpPr>
          <a:xfrm>
            <a:off x="3516" y="6301804"/>
            <a:ext cx="12188484" cy="74025"/>
            <a:chOff x="-2" y="6470422"/>
            <a:chExt cx="12188484" cy="387579"/>
          </a:xfrm>
        </p:grpSpPr>
        <p:sp>
          <p:nvSpPr>
            <p:cNvPr id="48" name="Rectangle 4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9" name="Rectangle 4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80941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204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Mission and Vision in Action</a:t>
            </a:r>
          </a:p>
        </p:txBody>
      </p:sp>
      <p:sp>
        <p:nvSpPr>
          <p:cNvPr id="11" name="TextBox 10"/>
          <p:cNvSpPr txBox="1"/>
          <p:nvPr userDrawn="1"/>
        </p:nvSpPr>
        <p:spPr>
          <a:xfrm>
            <a:off x="6205591" y="2331486"/>
            <a:ext cx="4900773" cy="1015663"/>
          </a:xfrm>
          <a:prstGeom prst="rect">
            <a:avLst/>
          </a:prstGeom>
          <a:noFill/>
        </p:spPr>
        <p:txBody>
          <a:bodyPr wrap="square" rtlCol="0">
            <a:spAutoFit/>
          </a:bodyPr>
          <a:lstStyle/>
          <a:p>
            <a:r>
              <a:rPr lang="en-US" sz="2000" dirty="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838200" y="2300708"/>
            <a:ext cx="5141359" cy="1077218"/>
          </a:xfrm>
          <a:prstGeom prst="rect">
            <a:avLst/>
          </a:prstGeom>
        </p:spPr>
        <p:txBody>
          <a:bodyPr wrap="square">
            <a:spAutoFit/>
          </a:bodyPr>
          <a:lstStyle/>
          <a:p>
            <a:pPr algn="r"/>
            <a:r>
              <a:rPr lang="en-US" sz="3200" b="1" dirty="0"/>
              <a:t>Healthier People, </a:t>
            </a:r>
            <a:br>
              <a:rPr lang="en-US" sz="3200" b="1" dirty="0"/>
            </a:br>
            <a:r>
              <a:rPr lang="en-US" sz="3200" b="1" dirty="0"/>
              <a:t>Healthier Communities.</a:t>
            </a:r>
          </a:p>
        </p:txBody>
      </p:sp>
      <p:sp>
        <p:nvSpPr>
          <p:cNvPr id="14" name="Pentagon 13"/>
          <p:cNvSpPr/>
          <p:nvPr userDrawn="1"/>
        </p:nvSpPr>
        <p:spPr>
          <a:xfrm>
            <a:off x="7118195" y="3691136"/>
            <a:ext cx="267864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4756678" y="3691136"/>
            <a:ext cx="267864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2374613" y="3691136"/>
            <a:ext cx="267864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a:solidFill>
                  <a:schemeClr val="bg1"/>
                </a:solidFill>
              </a:rPr>
              <a:t>Prevention</a:t>
            </a: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a:solidFill>
                  <a:schemeClr val="bg1"/>
                </a:solidFill>
              </a:rPr>
              <a:t>Protection</a:t>
            </a: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a:solidFill>
                  <a:schemeClr val="bg1"/>
                </a:solidFill>
              </a:rPr>
              <a:t>Promotion</a:t>
            </a:r>
          </a:p>
        </p:txBody>
      </p:sp>
      <p:cxnSp>
        <p:nvCxnSpPr>
          <p:cNvPr id="20" name="Straight Connector 19"/>
          <p:cNvCxnSpPr/>
          <p:nvPr userDrawn="1"/>
        </p:nvCxnSpPr>
        <p:spPr>
          <a:xfrm>
            <a:off x="3713935" y="4251846"/>
            <a:ext cx="0" cy="36576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a:t>Environmental Inspections</a:t>
            </a:r>
          </a:p>
          <a:p>
            <a:pPr algn="ctr">
              <a:lnSpc>
                <a:spcPct val="80000"/>
              </a:lnSpc>
              <a:spcAft>
                <a:spcPts val="1200"/>
              </a:spcAft>
            </a:pPr>
            <a:r>
              <a:rPr lang="en-US" sz="1400" dirty="0"/>
              <a:t>Public Health &amp; Disaster Preparedness</a:t>
            </a:r>
          </a:p>
          <a:p>
            <a:pPr algn="ctr">
              <a:lnSpc>
                <a:spcPct val="80000"/>
              </a:lnSpc>
              <a:spcAft>
                <a:spcPts val="1200"/>
              </a:spcAft>
            </a:pPr>
            <a:r>
              <a:rPr lang="en-US" sz="1400" dirty="0"/>
              <a:t>Disease Surveillance</a:t>
            </a:r>
          </a:p>
          <a:p>
            <a:pPr algn="ctr">
              <a:lnSpc>
                <a:spcPct val="80000"/>
              </a:lnSpc>
              <a:spcAft>
                <a:spcPts val="1200"/>
              </a:spcAft>
            </a:pPr>
            <a:r>
              <a:rPr lang="en-US" sz="1400" dirty="0"/>
              <a:t>Mobile Harm Reduction</a:t>
            </a:r>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a:t>HANDS</a:t>
            </a:r>
          </a:p>
          <a:p>
            <a:pPr algn="ctr">
              <a:lnSpc>
                <a:spcPct val="80000"/>
              </a:lnSpc>
              <a:spcAft>
                <a:spcPts val="1200"/>
              </a:spcAft>
            </a:pPr>
            <a:r>
              <a:rPr lang="en-US" sz="1400" dirty="0"/>
              <a:t>First Steps</a:t>
            </a:r>
          </a:p>
          <a:p>
            <a:pPr algn="ctr">
              <a:lnSpc>
                <a:spcPct val="80000"/>
              </a:lnSpc>
              <a:spcAft>
                <a:spcPts val="1200"/>
              </a:spcAft>
            </a:pPr>
            <a:r>
              <a:rPr lang="en-US" sz="1400" dirty="0"/>
              <a:t>Immunizations</a:t>
            </a:r>
          </a:p>
          <a:p>
            <a:pPr algn="ctr">
              <a:lnSpc>
                <a:spcPct val="80000"/>
              </a:lnSpc>
              <a:spcAft>
                <a:spcPts val="1200"/>
              </a:spcAft>
            </a:pPr>
            <a:r>
              <a:rPr lang="en-US" sz="1400" dirty="0"/>
              <a:t>Newborn Screening</a:t>
            </a:r>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a:t>WIC</a:t>
            </a:r>
          </a:p>
          <a:p>
            <a:pPr algn="ctr">
              <a:lnSpc>
                <a:spcPct val="80000"/>
              </a:lnSpc>
              <a:spcAft>
                <a:spcPts val="1200"/>
              </a:spcAft>
            </a:pPr>
            <a:r>
              <a:rPr lang="en-US" sz="1400" dirty="0"/>
              <a:t>Smoking Cessation</a:t>
            </a:r>
          </a:p>
          <a:p>
            <a:pPr algn="ctr">
              <a:lnSpc>
                <a:spcPct val="80000"/>
              </a:lnSpc>
              <a:spcAft>
                <a:spcPts val="1200"/>
              </a:spcAft>
            </a:pPr>
            <a:r>
              <a:rPr lang="en-US" sz="1400" dirty="0"/>
              <a:t>Diabetes Prevention</a:t>
            </a:r>
          </a:p>
          <a:p>
            <a:pPr algn="ctr">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41922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Response to the Opioid Crisis</a:t>
            </a:r>
          </a:p>
        </p:txBody>
      </p:sp>
      <p:sp>
        <p:nvSpPr>
          <p:cNvPr id="14" name="Pentagon 13"/>
          <p:cNvSpPr/>
          <p:nvPr userDrawn="1"/>
        </p:nvSpPr>
        <p:spPr>
          <a:xfrm>
            <a:off x="8287050" y="3490913"/>
            <a:ext cx="281931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8287050" y="2839317"/>
            <a:ext cx="281931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8287050" y="2191675"/>
            <a:ext cx="281931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a:solidFill>
                  <a:schemeClr val="bg1"/>
                </a:solidFill>
              </a:rPr>
              <a:t>Syringe Exchange</a:t>
            </a: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a:solidFill>
                  <a:schemeClr val="bg1"/>
                </a:solidFill>
              </a:rPr>
              <a:t>www.FindHelpNowKY.org</a:t>
            </a: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a:solidFill>
                  <a:schemeClr val="bg1"/>
                </a:solidFill>
              </a:rPr>
              <a:t>Naloxone Distribution</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Tree>
    <p:extLst>
      <p:ext uri="{BB962C8B-B14F-4D97-AF65-F5344CB8AC3E}">
        <p14:creationId xmlns:p14="http://schemas.microsoft.com/office/powerpoint/2010/main" val="366563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Public Health System in Kentucky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34740" y="2466993"/>
            <a:ext cx="1651794" cy="1651794"/>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5270102" y="2466993"/>
            <a:ext cx="1651794" cy="1651794"/>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t>Delivers more than 4 million</a:t>
            </a:r>
            <a:r>
              <a:rPr lang="en-US" baseline="0" dirty="0"/>
              <a:t> </a:t>
            </a:r>
            <a:r>
              <a:rPr lang="en-US" dirty="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9013653" y="2466993"/>
            <a:ext cx="1651794" cy="1651794"/>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0" y="4215228"/>
            <a:ext cx="0" cy="45720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Overview of the Largest Healthcare System in Kentucky</a:t>
            </a:r>
          </a:p>
        </p:txBody>
      </p:sp>
    </p:spTree>
    <p:extLst>
      <p:ext uri="{BB962C8B-B14F-4D97-AF65-F5344CB8AC3E}">
        <p14:creationId xmlns:p14="http://schemas.microsoft.com/office/powerpoint/2010/main" val="29962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Public Health System in Kentucky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Statewide Reach</a:t>
            </a:r>
          </a:p>
        </p:txBody>
      </p:sp>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grpSp>
        <p:nvGrpSpPr>
          <p:cNvPr id="27" name="Group 26"/>
          <p:cNvGrpSpPr/>
          <p:nvPr userDrawn="1"/>
        </p:nvGrpSpPr>
        <p:grpSpPr>
          <a:xfrm>
            <a:off x="1758" y="1880473"/>
            <a:ext cx="12188484" cy="74025"/>
            <a:chOff x="-2" y="6470422"/>
            <a:chExt cx="12188484" cy="387579"/>
          </a:xfrm>
        </p:grpSpPr>
        <p:sp>
          <p:nvSpPr>
            <p:cNvPr id="28" name="Rectangle 2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4309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0" name="Rectangle 9"/>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nvGraphicFramePr>
        <p:xfrm>
          <a:off x="3633555" y="592076"/>
          <a:ext cx="6325455"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523957"/>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a:solidFill>
                  <a:schemeClr val="tx2"/>
                </a:solidFill>
              </a:rPr>
              <a:t>Health Equity</a:t>
            </a:r>
          </a:p>
          <a:p>
            <a:pPr lvl="0" algn="l" defTabSz="889000">
              <a:lnSpc>
                <a:spcPct val="80000"/>
              </a:lnSpc>
              <a:spcBef>
                <a:spcPct val="0"/>
              </a:spcBef>
              <a:spcAft>
                <a:spcPct val="35000"/>
              </a:spcAft>
            </a:pPr>
            <a:r>
              <a:rPr lang="en-US" sz="1100" kern="1200" dirty="0">
                <a:solidFill>
                  <a:schemeClr val="accent1"/>
                </a:solidFill>
              </a:rPr>
              <a:t>Nutrition Services </a:t>
            </a:r>
          </a:p>
          <a:p>
            <a:pPr lvl="0" algn="l" defTabSz="889000">
              <a:lnSpc>
                <a:spcPct val="80000"/>
              </a:lnSpc>
              <a:spcBef>
                <a:spcPct val="0"/>
              </a:spcBef>
              <a:spcAft>
                <a:spcPct val="35000"/>
              </a:spcAft>
            </a:pPr>
            <a:r>
              <a:rPr lang="en-US" sz="1100" kern="1200" dirty="0">
                <a:solidFill>
                  <a:schemeClr val="accent1"/>
                </a:solidFill>
              </a:rPr>
              <a:t>Child and Family Health Improvement</a:t>
            </a:r>
          </a:p>
          <a:p>
            <a:pPr lvl="0" algn="l" defTabSz="889000">
              <a:lnSpc>
                <a:spcPct val="80000"/>
              </a:lnSpc>
              <a:spcBef>
                <a:spcPct val="0"/>
              </a:spcBef>
              <a:spcAft>
                <a:spcPct val="35000"/>
              </a:spcAft>
            </a:pPr>
            <a:r>
              <a:rPr lang="en-US" sz="1100" kern="1200" dirty="0">
                <a:solidFill>
                  <a:schemeClr val="accent1"/>
                </a:solidFill>
              </a:rPr>
              <a:t>Early Childhood Development</a:t>
            </a:r>
          </a:p>
          <a:p>
            <a:pPr lvl="0" algn="l" defTabSz="889000">
              <a:lnSpc>
                <a:spcPct val="80000"/>
              </a:lnSpc>
              <a:spcBef>
                <a:spcPct val="0"/>
              </a:spcBef>
              <a:spcAft>
                <a:spcPct val="35000"/>
              </a:spcAft>
            </a:pPr>
            <a:r>
              <a:rPr lang="en-US" sz="1100" kern="1200" baseline="0" dirty="0">
                <a:solidFill>
                  <a:schemeClr val="accent6"/>
                </a:solidFill>
              </a:rPr>
              <a:t>Adolescent Health Initiatives</a:t>
            </a:r>
          </a:p>
          <a:p>
            <a:pPr lvl="0" algn="l" defTabSz="889000">
              <a:lnSpc>
                <a:spcPct val="80000"/>
              </a:lnSpc>
              <a:spcBef>
                <a:spcPct val="0"/>
              </a:spcBef>
              <a:spcAft>
                <a:spcPct val="35000"/>
              </a:spcAft>
            </a:pPr>
            <a:r>
              <a:rPr lang="en-US" sz="1100" kern="1200" baseline="0" dirty="0">
                <a:solidFill>
                  <a:schemeClr val="accent6"/>
                </a:solidFill>
              </a:rPr>
              <a:t>Breast and Cervical Cancer Screening</a:t>
            </a:r>
          </a:p>
          <a:p>
            <a:pPr lvl="0" algn="l" defTabSz="889000">
              <a:lnSpc>
                <a:spcPct val="80000"/>
              </a:lnSpc>
              <a:spcBef>
                <a:spcPct val="0"/>
              </a:spcBef>
              <a:spcAft>
                <a:spcPct val="35000"/>
              </a:spcAft>
            </a:pPr>
            <a:r>
              <a:rPr lang="en-US" sz="1100" kern="1200" baseline="0" dirty="0">
                <a:solidFill>
                  <a:schemeClr val="accent6"/>
                </a:solidFill>
              </a:rPr>
              <a:t>Family Planning</a:t>
            </a:r>
          </a:p>
          <a:p>
            <a:pPr lvl="0" algn="l" defTabSz="889000">
              <a:lnSpc>
                <a:spcPct val="80000"/>
              </a:lnSpc>
              <a:spcBef>
                <a:spcPct val="0"/>
              </a:spcBef>
              <a:spcAft>
                <a:spcPct val="35000"/>
              </a:spcAft>
            </a:pPr>
            <a:r>
              <a:rPr lang="en-US" sz="1100" kern="1200" baseline="0" dirty="0">
                <a:solidFill>
                  <a:schemeClr val="accent6"/>
                </a:solidFill>
              </a:rPr>
              <a:t>Preconception Health </a:t>
            </a:r>
          </a:p>
          <a:p>
            <a:pPr lvl="0" algn="l" defTabSz="889000">
              <a:lnSpc>
                <a:spcPct val="80000"/>
              </a:lnSpc>
              <a:spcBef>
                <a:spcPct val="0"/>
              </a:spcBef>
              <a:spcAft>
                <a:spcPct val="35000"/>
              </a:spcAft>
            </a:pPr>
            <a:r>
              <a:rPr lang="en-US" sz="1100" kern="1200" baseline="0" dirty="0">
                <a:solidFill>
                  <a:schemeClr val="accent6"/>
                </a:solidFill>
              </a:rPr>
              <a:t>Ovarian Cancer Awareness</a:t>
            </a:r>
          </a:p>
          <a:p>
            <a:pPr lvl="0" algn="l" defTabSz="889000">
              <a:lnSpc>
                <a:spcPct val="80000"/>
              </a:lnSpc>
              <a:spcBef>
                <a:spcPct val="0"/>
              </a:spcBef>
              <a:spcAft>
                <a:spcPct val="35000"/>
              </a:spcAft>
            </a:pPr>
            <a:r>
              <a:rPr lang="en-US" sz="1100" kern="1200" baseline="0" dirty="0">
                <a:solidFill>
                  <a:schemeClr val="accent2"/>
                </a:solidFill>
              </a:rPr>
              <a:t>Chronic Disease Prevention</a:t>
            </a:r>
          </a:p>
          <a:p>
            <a:pPr lvl="0" algn="l" defTabSz="889000">
              <a:lnSpc>
                <a:spcPct val="80000"/>
              </a:lnSpc>
              <a:spcBef>
                <a:spcPct val="0"/>
              </a:spcBef>
              <a:spcAft>
                <a:spcPct val="35000"/>
              </a:spcAft>
            </a:pPr>
            <a:r>
              <a:rPr lang="en-US" sz="1100" kern="1200" baseline="0" dirty="0">
                <a:solidFill>
                  <a:schemeClr val="accent2"/>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chemeClr val="accent2"/>
                </a:solidFill>
              </a:rPr>
              <a:t>Health</a:t>
            </a:r>
            <a:r>
              <a:rPr lang="en-US" sz="1100" kern="1200" baseline="0" dirty="0">
                <a:solidFill>
                  <a:schemeClr val="accent2"/>
                </a:solidFill>
              </a:rPr>
              <a:t> Promotion</a:t>
            </a:r>
          </a:p>
          <a:p>
            <a:pPr lvl="0" algn="l" defTabSz="889000">
              <a:lnSpc>
                <a:spcPct val="80000"/>
              </a:lnSpc>
              <a:spcBef>
                <a:spcPct val="0"/>
              </a:spcBef>
              <a:spcAft>
                <a:spcPct val="35000"/>
              </a:spcAft>
            </a:pPr>
            <a:r>
              <a:rPr lang="en-US" sz="1100" kern="1200" baseline="0" dirty="0">
                <a:solidFill>
                  <a:schemeClr val="accent3"/>
                </a:solidFill>
              </a:rPr>
              <a:t>HIV/AIDS</a:t>
            </a:r>
          </a:p>
          <a:p>
            <a:pPr lvl="0" algn="l" defTabSz="889000">
              <a:lnSpc>
                <a:spcPct val="80000"/>
              </a:lnSpc>
              <a:spcBef>
                <a:spcPct val="0"/>
              </a:spcBef>
              <a:spcAft>
                <a:spcPct val="35000"/>
              </a:spcAft>
            </a:pPr>
            <a:r>
              <a:rPr lang="en-US" sz="1100" kern="1200" baseline="0" dirty="0">
                <a:solidFill>
                  <a:schemeClr val="accent3"/>
                </a:solidFill>
              </a:rPr>
              <a:t>Infectious Disease</a:t>
            </a:r>
          </a:p>
          <a:p>
            <a:pPr lvl="0" algn="l" defTabSz="889000">
              <a:lnSpc>
                <a:spcPct val="80000"/>
              </a:lnSpc>
              <a:spcBef>
                <a:spcPct val="0"/>
              </a:spcBef>
              <a:spcAft>
                <a:spcPct val="35000"/>
              </a:spcAft>
            </a:pPr>
            <a:r>
              <a:rPr lang="en-US" sz="1100" kern="1200" baseline="0" dirty="0">
                <a:solidFill>
                  <a:schemeClr val="accent3"/>
                </a:solidFill>
              </a:rPr>
              <a:t>Vital Statistics</a:t>
            </a:r>
          </a:p>
          <a:p>
            <a:pPr lvl="0" algn="l" defTabSz="889000">
              <a:lnSpc>
                <a:spcPct val="80000"/>
              </a:lnSpc>
              <a:spcBef>
                <a:spcPct val="0"/>
              </a:spcBef>
              <a:spcAft>
                <a:spcPct val="35000"/>
              </a:spcAft>
            </a:pPr>
            <a:r>
              <a:rPr lang="en-US" sz="1100" kern="1200" baseline="0" dirty="0">
                <a:solidFill>
                  <a:schemeClr val="accent3"/>
                </a:solidFill>
              </a:rPr>
              <a:t>Immunizations</a:t>
            </a:r>
          </a:p>
          <a:p>
            <a:pPr lvl="0" algn="l" defTabSz="889000">
              <a:lnSpc>
                <a:spcPct val="80000"/>
              </a:lnSpc>
              <a:spcBef>
                <a:spcPct val="0"/>
              </a:spcBef>
              <a:spcAft>
                <a:spcPct val="35000"/>
              </a:spcAft>
            </a:pPr>
            <a:r>
              <a:rPr lang="en-US" sz="1100" kern="1200" baseline="0" dirty="0">
                <a:solidFill>
                  <a:schemeClr val="accent4"/>
                </a:solidFill>
              </a:rPr>
              <a:t>Milk Safety</a:t>
            </a:r>
          </a:p>
          <a:p>
            <a:pPr lvl="0" algn="l" defTabSz="889000">
              <a:lnSpc>
                <a:spcPct val="80000"/>
              </a:lnSpc>
              <a:spcBef>
                <a:spcPct val="0"/>
              </a:spcBef>
              <a:spcAft>
                <a:spcPct val="35000"/>
              </a:spcAft>
            </a:pPr>
            <a:r>
              <a:rPr lang="en-US" sz="1100" kern="1200" baseline="0" dirty="0">
                <a:solidFill>
                  <a:schemeClr val="accent4"/>
                </a:solidFill>
              </a:rPr>
              <a:t>Food Safety</a:t>
            </a:r>
          </a:p>
          <a:p>
            <a:pPr lvl="0" algn="l" defTabSz="889000">
              <a:lnSpc>
                <a:spcPct val="80000"/>
              </a:lnSpc>
              <a:spcBef>
                <a:spcPct val="0"/>
              </a:spcBef>
              <a:spcAft>
                <a:spcPct val="35000"/>
              </a:spcAft>
            </a:pPr>
            <a:r>
              <a:rPr lang="en-US" sz="1100" kern="1200" baseline="0" dirty="0">
                <a:solidFill>
                  <a:schemeClr val="accent4"/>
                </a:solidFill>
              </a:rPr>
              <a:t>Environmental Management</a:t>
            </a:r>
          </a:p>
          <a:p>
            <a:pPr lvl="0" algn="l" defTabSz="889000">
              <a:lnSpc>
                <a:spcPct val="80000"/>
              </a:lnSpc>
              <a:spcBef>
                <a:spcPct val="0"/>
              </a:spcBef>
              <a:spcAft>
                <a:spcPct val="35000"/>
              </a:spcAft>
            </a:pPr>
            <a:r>
              <a:rPr lang="en-US" sz="1100" kern="1200" baseline="0" dirty="0">
                <a:solidFill>
                  <a:schemeClr val="accent4"/>
                </a:solidFill>
              </a:rPr>
              <a:t>Radiation Health</a:t>
            </a:r>
          </a:p>
          <a:p>
            <a:pPr lvl="0" algn="l" defTabSz="889000">
              <a:lnSpc>
                <a:spcPct val="80000"/>
              </a:lnSpc>
              <a:spcBef>
                <a:spcPct val="0"/>
              </a:spcBef>
              <a:spcAft>
                <a:spcPct val="35000"/>
              </a:spcAft>
            </a:pPr>
            <a:r>
              <a:rPr lang="en-US" sz="1100" kern="1200" baseline="0" dirty="0">
                <a:solidFill>
                  <a:schemeClr val="accent4"/>
                </a:solidFill>
              </a:rPr>
              <a:t>Public Safety</a:t>
            </a:r>
          </a:p>
          <a:p>
            <a:pPr lvl="0" algn="l" defTabSz="889000">
              <a:lnSpc>
                <a:spcPct val="80000"/>
              </a:lnSpc>
              <a:spcBef>
                <a:spcPct val="0"/>
              </a:spcBef>
              <a:spcAft>
                <a:spcPct val="35000"/>
              </a:spcAft>
            </a:pPr>
            <a:r>
              <a:rPr lang="en-US" sz="1100" kern="1200" baseline="0" dirty="0">
                <a:solidFill>
                  <a:schemeClr val="accent4"/>
                </a:solidFill>
              </a:rPr>
              <a:t>Public Health Preparedness</a:t>
            </a:r>
          </a:p>
          <a:p>
            <a:pPr lvl="0" algn="l" defTabSz="889000">
              <a:lnSpc>
                <a:spcPct val="80000"/>
              </a:lnSpc>
              <a:spcBef>
                <a:spcPct val="0"/>
              </a:spcBef>
              <a:spcAft>
                <a:spcPct val="35000"/>
              </a:spcAft>
            </a:pPr>
            <a:r>
              <a:rPr lang="en-US" sz="1100" kern="1200" baseline="0" dirty="0">
                <a:solidFill>
                  <a:schemeClr val="accent1"/>
                </a:solidFill>
              </a:rPr>
              <a:t>Microbiology</a:t>
            </a:r>
          </a:p>
          <a:p>
            <a:pPr lvl="0" algn="l" defTabSz="889000">
              <a:lnSpc>
                <a:spcPct val="80000"/>
              </a:lnSpc>
              <a:spcBef>
                <a:spcPct val="0"/>
              </a:spcBef>
              <a:spcAft>
                <a:spcPct val="35000"/>
              </a:spcAft>
            </a:pPr>
            <a:r>
              <a:rPr lang="en-US" sz="1100" kern="1200" baseline="0" dirty="0">
                <a:solidFill>
                  <a:schemeClr val="accent1"/>
                </a:solidFill>
              </a:rPr>
              <a:t>Molecular and Clinical Chemistry</a:t>
            </a:r>
          </a:p>
          <a:p>
            <a:pPr lvl="0" algn="l" defTabSz="889000">
              <a:lnSpc>
                <a:spcPct val="80000"/>
              </a:lnSpc>
              <a:spcBef>
                <a:spcPct val="0"/>
              </a:spcBef>
              <a:spcAft>
                <a:spcPct val="35000"/>
              </a:spcAft>
            </a:pPr>
            <a:r>
              <a:rPr lang="en-US" sz="1100" kern="1200" baseline="0" dirty="0">
                <a:solidFill>
                  <a:schemeClr val="accent1"/>
                </a:solidFill>
              </a:rPr>
              <a:t>Global Preparedness and Environmental</a:t>
            </a:r>
          </a:p>
          <a:p>
            <a:pPr lvl="0" algn="l" defTabSz="889000">
              <a:lnSpc>
                <a:spcPct val="80000"/>
              </a:lnSpc>
              <a:spcBef>
                <a:spcPct val="0"/>
              </a:spcBef>
              <a:spcAft>
                <a:spcPct val="35000"/>
              </a:spcAft>
            </a:pPr>
            <a:r>
              <a:rPr lang="en-US" sz="1100" kern="1200" baseline="0" dirty="0">
                <a:solidFill>
                  <a:schemeClr val="accent1"/>
                </a:solidFill>
              </a:rPr>
              <a:t>Business Operations</a:t>
            </a:r>
          </a:p>
          <a:p>
            <a:pPr lvl="0" algn="l" defTabSz="889000">
              <a:lnSpc>
                <a:spcPct val="80000"/>
              </a:lnSpc>
              <a:spcBef>
                <a:spcPct val="0"/>
              </a:spcBef>
              <a:spcAft>
                <a:spcPct val="35000"/>
              </a:spcAft>
            </a:pPr>
            <a:r>
              <a:rPr lang="en-US" sz="1100" kern="1200" baseline="0" dirty="0">
                <a:solidFill>
                  <a:schemeClr val="accent2"/>
                </a:solidFill>
              </a:rPr>
              <a:t>Contracts and Payment</a:t>
            </a:r>
          </a:p>
          <a:p>
            <a:pPr lvl="0" algn="l" defTabSz="889000">
              <a:lnSpc>
                <a:spcPct val="80000"/>
              </a:lnSpc>
              <a:spcBef>
                <a:spcPct val="0"/>
              </a:spcBef>
              <a:spcAft>
                <a:spcPct val="35000"/>
              </a:spcAft>
            </a:pPr>
            <a:r>
              <a:rPr lang="en-US" sz="1100" kern="1200" baseline="0" dirty="0">
                <a:solidFill>
                  <a:schemeClr val="accent2"/>
                </a:solidFill>
              </a:rPr>
              <a:t>Local Health Operations</a:t>
            </a:r>
          </a:p>
          <a:p>
            <a:pPr lvl="0" algn="l" defTabSz="889000">
              <a:lnSpc>
                <a:spcPct val="80000"/>
              </a:lnSpc>
              <a:spcBef>
                <a:spcPct val="0"/>
              </a:spcBef>
              <a:spcAft>
                <a:spcPct val="35000"/>
              </a:spcAft>
            </a:pPr>
            <a:r>
              <a:rPr lang="en-US" sz="1100" kern="1200" baseline="0" dirty="0">
                <a:solidFill>
                  <a:schemeClr val="accent2"/>
                </a:solidFill>
              </a:rPr>
              <a:t>Budget</a:t>
            </a:r>
          </a:p>
          <a:p>
            <a:pPr lvl="0" algn="l" defTabSz="889000">
              <a:lnSpc>
                <a:spcPct val="80000"/>
              </a:lnSpc>
              <a:spcBef>
                <a:spcPct val="0"/>
              </a:spcBef>
              <a:spcAft>
                <a:spcPct val="35000"/>
              </a:spcAft>
            </a:pPr>
            <a:r>
              <a:rPr lang="en-US" sz="1100" kern="1200" baseline="0" dirty="0">
                <a:solidFill>
                  <a:schemeClr val="accent2"/>
                </a:solidFill>
              </a:rPr>
              <a:t>Local Health Personnel</a:t>
            </a:r>
          </a:p>
          <a:p>
            <a:pPr lvl="0" algn="l" defTabSz="889000">
              <a:lnSpc>
                <a:spcPct val="80000"/>
              </a:lnSpc>
              <a:spcBef>
                <a:spcPct val="0"/>
              </a:spcBef>
              <a:spcAft>
                <a:spcPct val="35000"/>
              </a:spcAft>
            </a:pPr>
            <a:r>
              <a:rPr lang="en-US" sz="1100" kern="1200" baseline="0" dirty="0">
                <a:solidFill>
                  <a:schemeClr val="accent2"/>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a:solidFill>
                  <a:schemeClr val="bg1"/>
                </a:solidFill>
                <a:latin typeface="+mj-lt"/>
              </a:rPr>
              <a:t>Kentucky</a:t>
            </a:r>
            <a:br>
              <a:rPr lang="en-US" sz="4400" b="1" dirty="0">
                <a:solidFill>
                  <a:schemeClr val="bg1"/>
                </a:solidFill>
                <a:latin typeface="+mj-lt"/>
              </a:rPr>
            </a:br>
            <a:r>
              <a:rPr lang="en-US" sz="4400" b="1" dirty="0">
                <a:solidFill>
                  <a:schemeClr val="bg1"/>
                </a:solidFill>
                <a:latin typeface="+mj-lt"/>
              </a:rPr>
              <a:t>Department for</a:t>
            </a:r>
            <a:br>
              <a:rPr lang="en-US" sz="4400" b="1" dirty="0">
                <a:solidFill>
                  <a:schemeClr val="bg1"/>
                </a:solidFill>
                <a:latin typeface="+mj-lt"/>
              </a:rPr>
            </a:br>
            <a:r>
              <a:rPr lang="en-US" sz="4400" b="1" dirty="0">
                <a:solidFill>
                  <a:schemeClr val="bg1"/>
                </a:solidFill>
                <a:latin typeface="+mj-lt"/>
              </a:rPr>
              <a:t>Public Health</a:t>
            </a:r>
          </a:p>
        </p:txBody>
      </p:sp>
    </p:spTree>
    <p:extLst>
      <p:ext uri="{BB962C8B-B14F-4D97-AF65-F5344CB8AC3E}">
        <p14:creationId xmlns:p14="http://schemas.microsoft.com/office/powerpoint/2010/main" val="166463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2035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784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2" y="6470422"/>
            <a:ext cx="12188484" cy="387579"/>
            <a:chOff x="-2" y="6470422"/>
            <a:chExt cx="12188484" cy="387579"/>
          </a:xfrm>
        </p:grpSpPr>
        <p:sp>
          <p:nvSpPr>
            <p:cNvPr id="19" name="Rectangle 18"/>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E62C3F8-06FB-4101-86A5-190C2C263B48}" type="datetime1">
              <a:rPr lang="en-US" smtClean="0"/>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8925F-B6BB-49B0-9469-5285B9C99CB3}" type="slidenum">
              <a:rPr lang="en-US" smtClean="0"/>
              <a:t>‹#›</a:t>
            </a:fld>
            <a:endParaRPr lang="en-US" dirty="0"/>
          </a:p>
        </p:txBody>
      </p:sp>
    </p:spTree>
    <p:extLst>
      <p:ext uri="{BB962C8B-B14F-4D97-AF65-F5344CB8AC3E}">
        <p14:creationId xmlns:p14="http://schemas.microsoft.com/office/powerpoint/2010/main" val="27921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203995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7600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1847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999091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9508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327943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24483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2220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0844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7"/>
            <a:ext cx="9144000" cy="1655763"/>
          </a:xfrm>
        </p:spPr>
        <p:txBody>
          <a:bodyPr/>
          <a:lstStyle>
            <a:lvl1pPr marL="0" indent="0" algn="ctr">
              <a:buNone/>
              <a:defRPr sz="2400">
                <a:solidFill>
                  <a:srgbClr val="00778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1"/>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23576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3" name="Group 22"/>
          <p:cNvGrpSpPr/>
          <p:nvPr userDrawn="1"/>
        </p:nvGrpSpPr>
        <p:grpSpPr>
          <a:xfrm>
            <a:off x="-2" y="6470422"/>
            <a:ext cx="12188484" cy="387579"/>
            <a:chOff x="-2" y="6470422"/>
            <a:chExt cx="12188484" cy="387579"/>
          </a:xfrm>
        </p:grpSpPr>
        <p:sp>
          <p:nvSpPr>
            <p:cNvPr id="24" name="Rectangle 2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p:cNvSpPr>
            <a:spLocks noGrp="1"/>
          </p:cNvSpPr>
          <p:nvPr>
            <p:ph type="dt" sz="half" idx="10"/>
          </p:nvPr>
        </p:nvSpPr>
        <p:spPr/>
        <p:txBody>
          <a:bodyPr/>
          <a:lstStyle/>
          <a:p>
            <a:fld id="{9A7F1E38-6BCE-4D70-B387-84CA5702158F}" type="datetime1">
              <a:rPr lang="en-US" smtClean="0"/>
              <a:t>8/12/2025</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22" name="Slide Number Placeholder 21"/>
          <p:cNvSpPr>
            <a:spLocks noGrp="1"/>
          </p:cNvSpPr>
          <p:nvPr>
            <p:ph type="sldNum" sz="quarter" idx="12"/>
          </p:nvPr>
        </p:nvSpPr>
        <p:spPr/>
        <p:txBody>
          <a:body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8906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34638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1"/>
            <a:ext cx="4078267"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9287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82701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474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199692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4099520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1"/>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1"/>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665485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22352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20269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332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p:cNvGrpSpPr/>
          <p:nvPr userDrawn="1"/>
        </p:nvGrpSpPr>
        <p:grpSpPr>
          <a:xfrm>
            <a:off x="-2" y="6470422"/>
            <a:ext cx="12188484" cy="387579"/>
            <a:chOff x="-2" y="6470422"/>
            <a:chExt cx="12188484" cy="387579"/>
          </a:xfrm>
        </p:grpSpPr>
        <p:sp>
          <p:nvSpPr>
            <p:cNvPr id="18" name="Rectangle 1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C383FD5-3CC7-4907-89E9-8413BF81F2B2}" type="datetime1">
              <a:rPr lang="en-US" smtClean="0"/>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t>‹#›</a:t>
            </a:fld>
            <a:endParaRPr lang="en-US" dirty="0"/>
          </a:p>
        </p:txBody>
      </p:sp>
    </p:spTree>
    <p:extLst>
      <p:ext uri="{BB962C8B-B14F-4D97-AF65-F5344CB8AC3E}">
        <p14:creationId xmlns:p14="http://schemas.microsoft.com/office/powerpoint/2010/main" val="10753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4439092" y="1041400"/>
            <a:ext cx="7501386" cy="2387600"/>
          </a:xfrm>
        </p:spPr>
        <p:txBody>
          <a:bodyPr anchor="b"/>
          <a:lstStyle>
            <a:lvl1pPr algn="ctr">
              <a:defRPr sz="6000">
                <a:solidFill>
                  <a:srgbClr val="102649"/>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4439092" y="3589608"/>
            <a:ext cx="7501386"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78AB48FE-3DE4-4067-B48F-4FEA65E7B9CC}" type="datetimeFigureOut">
              <a:rPr lang="en-US" smtClean="0"/>
              <a:t>8/12/2025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EEE756F1-860A-477A-8846-705FD0E27DEB}" type="slidenum">
              <a:rPr lang="en-US" smtClean="0"/>
              <a:t>‹#›</a:t>
            </a:fld>
            <a:endParaRPr lang="en-US" dirty="0"/>
          </a:p>
        </p:txBody>
      </p:sp>
    </p:spTree>
    <p:extLst>
      <p:ext uri="{BB962C8B-B14F-4D97-AF65-F5344CB8AC3E}">
        <p14:creationId xmlns:p14="http://schemas.microsoft.com/office/powerpoint/2010/main" val="1994784637"/>
      </p:ext>
    </p:extLst>
  </p:cSld>
  <p:clrMapOvr>
    <a:masterClrMapping/>
  </p:clrMapOvr>
  <p:extLst>
    <p:ext uri="{DCECCB84-F9BA-43D5-87BE-67443E8EF086}">
      <p15:sldGuideLst xmlns:p15="http://schemas.microsoft.com/office/powerpoint/2012/main">
        <p15:guide id="1" orient="horz" pos="2160">
          <p15:clr>
            <a:srgbClr val="FBAE40"/>
          </p15:clr>
        </p15:guide>
        <p15:guide id="2" pos="52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78AB48FE-3DE4-4067-B48F-4FEA65E7B9CC}" type="datetimeFigureOut">
              <a:rPr lang="en-US" smtClean="0"/>
              <a:t>8/12/2025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9020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ctr"/>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78AB48FE-3DE4-4067-B48F-4FEA65E7B9CC}" type="datetimeFigureOut">
              <a:rPr lang="en-US" smtClean="0"/>
              <a:t>8/12/2025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EEE756F1-860A-477A-8846-705FD0E27DEB}" type="slidenum">
              <a:rPr lang="en-US" smtClean="0"/>
              <a:t>‹#›</a:t>
            </a:fld>
            <a:endParaRPr lang="en-US" dirty="0"/>
          </a:p>
        </p:txBody>
      </p:sp>
    </p:spTree>
    <p:extLst>
      <p:ext uri="{BB962C8B-B14F-4D97-AF65-F5344CB8AC3E}">
        <p14:creationId xmlns:p14="http://schemas.microsoft.com/office/powerpoint/2010/main" val="1943033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3798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798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78AB48FE-3DE4-4067-B48F-4FEA65E7B9CC}" type="datetimeFigureOut">
              <a:rPr lang="en-US" smtClean="0"/>
              <a:t>8/12/2025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91120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127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127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78AB48FE-3DE4-4067-B48F-4FEA65E7B9CC}" type="datetimeFigureOut">
              <a:rPr lang="en-US" smtClean="0"/>
              <a:t>8/12/2025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84484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78AB48FE-3DE4-4067-B48F-4FEA65E7B9CC}" type="datetimeFigureOut">
              <a:rPr lang="en-US" smtClean="0"/>
              <a:t>8/12/2025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607966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78AB48FE-3DE4-4067-B48F-4FEA65E7B9CC}" type="datetimeFigureOut">
              <a:rPr lang="en-US" smtClean="0"/>
              <a:t>8/12/2025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077030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989012"/>
            <a:ext cx="3932237" cy="106838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78AB48FE-3DE4-4067-B48F-4FEA65E7B9CC}" type="datetimeFigureOut">
              <a:rPr lang="en-US" smtClean="0"/>
              <a:t>8/12/2025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EEE756F1-860A-477A-8846-705FD0E27DEB}" type="slidenum">
              <a:rPr lang="en-US" smtClean="0"/>
              <a:t>‹#›</a:t>
            </a:fld>
            <a:endParaRPr lang="en-US" dirty="0"/>
          </a:p>
        </p:txBody>
      </p:sp>
    </p:spTree>
    <p:extLst>
      <p:ext uri="{BB962C8B-B14F-4D97-AF65-F5344CB8AC3E}">
        <p14:creationId xmlns:p14="http://schemas.microsoft.com/office/powerpoint/2010/main" val="3394391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6369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399"/>
            <a:ext cx="3932237" cy="35670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78AB48FE-3DE4-4067-B48F-4FEA65E7B9CC}" type="datetimeFigureOut">
              <a:rPr lang="en-US" smtClean="0"/>
              <a:t>8/12/2025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0122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78AB48FE-3DE4-4067-B48F-4FEA65E7B9CC}" type="datetimeFigureOut">
              <a:rPr lang="en-US" smtClean="0"/>
              <a:t>8/12/2025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901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9" name="Group 18"/>
          <p:cNvGrpSpPr/>
          <p:nvPr userDrawn="1"/>
        </p:nvGrpSpPr>
        <p:grpSpPr>
          <a:xfrm>
            <a:off x="-2" y="6470422"/>
            <a:ext cx="12188484" cy="387579"/>
            <a:chOff x="-2" y="6470422"/>
            <a:chExt cx="12188484" cy="387579"/>
          </a:xfrm>
        </p:grpSpPr>
        <p:sp>
          <p:nvSpPr>
            <p:cNvPr id="20" name="Rectangle 19"/>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p:cNvSpPr>
            <a:spLocks noGrp="1"/>
          </p:cNvSpPr>
          <p:nvPr>
            <p:ph type="dt" sz="half" idx="10"/>
          </p:nvPr>
        </p:nvSpPr>
        <p:spPr/>
        <p:txBody>
          <a:bodyPr/>
          <a:lstStyle>
            <a:lvl1pPr>
              <a:defRPr>
                <a:solidFill>
                  <a:schemeClr val="bg1"/>
                </a:solidFill>
              </a:defRPr>
            </a:lvl1pPr>
          </a:lstStyle>
          <a:p>
            <a:fld id="{98D00DDA-2BCB-4A26-B7F7-5EAAD0BA086D}" type="datetime1">
              <a:rPr lang="en-US" smtClean="0"/>
              <a:pPr/>
              <a:t>8/12/2025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a:t>Click to edit Master title style</a:t>
            </a:r>
          </a:p>
        </p:txBody>
      </p:sp>
      <p:sp>
        <p:nvSpPr>
          <p:cNvPr id="1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3175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78AB48FE-3DE4-4067-B48F-4FEA65E7B9CC}" type="datetimeFigureOut">
              <a:rPr lang="en-US" smtClean="0"/>
              <a:t>8/12/2025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75963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6263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2101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1431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0139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8325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4528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50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5688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589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p:cNvSpPr>
            <a:spLocks noGrp="1"/>
          </p:cNvSpPr>
          <p:nvPr>
            <p:ph type="body" sz="quarter" idx="13"/>
          </p:nvPr>
        </p:nvSpPr>
        <p:spPr>
          <a:xfrm>
            <a:off x="5183189" y="987425"/>
            <a:ext cx="6170612" cy="48815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p>
            <a:fld id="{0467B39D-87AC-4D39-8154-C6852A584385}" type="datetime1">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3"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a:t>Click to edit Master title style</a:t>
            </a:r>
          </a:p>
        </p:txBody>
      </p:sp>
      <p:sp>
        <p:nvSpPr>
          <p:cNvPr id="15"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5795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980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263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998189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94478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152533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4745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22147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576840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746653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021926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822971"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enter website</a:t>
            </a:r>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a:solidFill>
                  <a:schemeClr val="tx1"/>
                </a:solidFill>
              </a:rPr>
              <a:t>Thank you!</a:t>
            </a:r>
          </a:p>
        </p:txBody>
      </p:sp>
      <p:sp>
        <p:nvSpPr>
          <p:cNvPr id="13" name="Text Placeholder 35"/>
          <p:cNvSpPr>
            <a:spLocks noGrp="1"/>
          </p:cNvSpPr>
          <p:nvPr>
            <p:ph type="body" sz="quarter" idx="14" hasCustomPrompt="1"/>
          </p:nvPr>
        </p:nvSpPr>
        <p:spPr>
          <a:xfrm>
            <a:off x="1190276" y="1804251"/>
            <a:ext cx="982221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391393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7537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1890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34008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173324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518502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79976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93217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954226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65287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437021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726133"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enter website</a:t>
            </a:r>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a:solidFill>
                  <a:schemeClr val="tx1"/>
                </a:solidFill>
              </a:rPr>
              <a:t>Thank you!</a:t>
            </a:r>
          </a:p>
        </p:txBody>
      </p:sp>
      <p:sp>
        <p:nvSpPr>
          <p:cNvPr id="13" name="Text Placeholder 35"/>
          <p:cNvSpPr>
            <a:spLocks noGrp="1"/>
          </p:cNvSpPr>
          <p:nvPr>
            <p:ph type="body" sz="quarter" idx="14" hasCustomPrompt="1"/>
          </p:nvPr>
        </p:nvSpPr>
        <p:spPr>
          <a:xfrm>
            <a:off x="1190276" y="1804251"/>
            <a:ext cx="481113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7" y="1804226"/>
            <a:ext cx="4811712"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grpSp>
        <p:nvGrpSpPr>
          <p:cNvPr id="14" name="Group 13"/>
          <p:cNvGrpSpPr/>
          <p:nvPr userDrawn="1"/>
        </p:nvGrpSpPr>
        <p:grpSpPr>
          <a:xfrm>
            <a:off x="-2" y="6470422"/>
            <a:ext cx="12188484" cy="387579"/>
            <a:chOff x="-2" y="6470422"/>
            <a:chExt cx="12188484" cy="387579"/>
          </a:xfrm>
        </p:grpSpPr>
        <p:sp>
          <p:nvSpPr>
            <p:cNvPr id="15" name="Rectangle 14"/>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254154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7957430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0914821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56447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82426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08860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7"/>
            <a:ext cx="9144000" cy="1655763"/>
          </a:xfrm>
        </p:spPr>
        <p:txBody>
          <a:bodyPr/>
          <a:lstStyle>
            <a:lvl1pPr marL="0" indent="0" algn="ctr">
              <a:buNone/>
              <a:defRPr sz="2400">
                <a:solidFill>
                  <a:srgbClr val="00778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1"/>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9758214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57306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1"/>
            <a:ext cx="4078267"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42971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0418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5455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8" name="Rectangle 7"/>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chemeClr val="tx1"/>
                </a:solidFill>
                <a:latin typeface="+mn-lt"/>
              </a:defRPr>
            </a:lvl1pPr>
          </a:lstStyle>
          <a:p>
            <a:r>
              <a:rPr lang="en-US" dirty="0"/>
              <a:t>Click to edit title</a:t>
            </a:r>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45168" y="5230368"/>
            <a:ext cx="2048256" cy="1103112"/>
          </a:xfrm>
          <a:prstGeom prst="rect">
            <a:avLst/>
          </a:prstGeom>
        </p:spPr>
      </p:pic>
    </p:spTree>
    <p:extLst>
      <p:ext uri="{BB962C8B-B14F-4D97-AF65-F5344CB8AC3E}">
        <p14:creationId xmlns:p14="http://schemas.microsoft.com/office/powerpoint/2010/main" val="106240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6751698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900499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1"/>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8/12/2025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1"/>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359488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15023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14491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8/12/2025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76662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p:cSld name="2_Two Conten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body" idx="1"/>
          </p:nvPr>
        </p:nvSpPr>
        <p:spPr>
          <a:xfrm>
            <a:off x="644577" y="1253331"/>
            <a:ext cx="5181600" cy="4351200"/>
          </a:xfrm>
          <a:prstGeom prst="rect">
            <a:avLst/>
          </a:prstGeom>
          <a:noFill/>
          <a:ln>
            <a:noFill/>
          </a:ln>
        </p:spPr>
        <p:txBody>
          <a:bodyPr spcFirstLastPara="1" wrap="square" lIns="68575" tIns="34275" rIns="68575" bIns="34275" anchor="t" anchorCtr="0">
            <a:norm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16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16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body" idx="2"/>
          </p:nvPr>
        </p:nvSpPr>
        <p:spPr>
          <a:xfrm>
            <a:off x="6096000" y="1253331"/>
            <a:ext cx="5181600" cy="4351200"/>
          </a:xfrm>
          <a:prstGeom prst="rect">
            <a:avLst/>
          </a:prstGeom>
          <a:noFill/>
          <a:ln>
            <a:noFill/>
          </a:ln>
        </p:spPr>
        <p:txBody>
          <a:bodyPr spcFirstLastPara="1" wrap="square" lIns="68575" tIns="34275" rIns="68575" bIns="34275" anchor="t" anchorCtr="0">
            <a:norm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16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16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8870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5.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5.png"/><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heme" Target="../theme/theme6.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8/12/2025</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000" b="1">
                <a:solidFill>
                  <a:schemeClr val="bg1">
                    <a:lumMod val="95000"/>
                  </a:schemeClr>
                </a:solidFill>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26452473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99849366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8160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78AB48FE-3DE4-4067-B48F-4FEA65E7B9CC}" type="datetimeFigureOut">
              <a:rPr lang="en-US" smtClean="0"/>
              <a:t>8/12/2025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34721656"/>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3984382"/>
      </p:ext>
    </p:extLst>
  </p:cSld>
  <p:clrMap bg1="lt1" tx1="dk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180008693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8/12/2025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923048387"/>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 id="2147484133" r:id="rId2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forms/d/e/1FAIpQLSf7EiITe3NME9pAjFoSl125wPt-5NxQe8e22-sACgQ77My3Vg/viewform" TargetMode="External"/><Relationship Id="rId2" Type="http://schemas.openxmlformats.org/officeDocument/2006/relationships/notesSlide" Target="../notesSlides/notesSlide1.xml"/><Relationship Id="rId1" Type="http://schemas.openxmlformats.org/officeDocument/2006/relationships/slideLayout" Target="../slideLayouts/slideLayout9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mailto:jennifer.bryant@education.ky.gov" TargetMode="External"/><Relationship Id="rId2" Type="http://schemas.openxmlformats.org/officeDocument/2006/relationships/hyperlink" Target="https://education.ky.gov/districts/business/pages/competitive%20grants%20from%20kde.aspx"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forms.office.com/pages/responsepage.aspx?id=H8Fgk-aQBketACX83J4u0dVz1IpzXZFKkD-E39ZCqKhUQ0RUR0dXVU9CNzVLNVdJSzlGRUJZM0s0NCQlQCN0PWcu&amp;route=shorturl"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forms/d/e/1FAIpQLSf06PcodPZdnfjPZjn7swVqlH4k_t4JiEQSUt4KUNfrrihRpA/viewform" TargetMode="External"/><Relationship Id="rId2" Type="http://schemas.openxmlformats.org/officeDocument/2006/relationships/hyperlink" Target="https://goteachky.com/" TargetMode="External"/><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hyperlink" Target="https://www.kentuckyteacher.org/news/2025/08/applications-are-open-for-the-2025-2026-class-of-goteachky-ambassador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hyperlink" Target="https://site.pheedloop.com/event/25KYcis/summary" TargetMode="Externa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38.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hyperlink" Target="mailto:amy.tracy@education.ky.gov" TargetMode="Externa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www.education.ky.gov/UnitedWeLearn/futureofAccAssmt/Pages/default.aspx" TargetMode="External"/><Relationship Id="rId2" Type="http://schemas.openxmlformats.org/officeDocument/2006/relationships/hyperlink" Target="https://www.education.ky.gov/UnitedWeLearn/KUWLCouncil/Pages/default.aspx" TargetMode="Externa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hyperlink" Target="https://docs.google.com/forms/d/e/1FAIpQLSfzNNrShr3lii0XaEAeasqQPE2FJXZrWsn1KFfVJzuyLl698Q/viewfor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asa.org/extending-the-runway/"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9.xml"/><Relationship Id="rId1" Type="http://schemas.openxmlformats.org/officeDocument/2006/relationships/video" Target="https://www.youtube.com/embed/z8y6MmHVrwo?feature=oembed" TargetMode="External"/><Relationship Id="rId4" Type="http://schemas.openxmlformats.org/officeDocument/2006/relationships/hyperlink" Target="https://www.youtube.com/watch?v=z8y6MmHVrw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14669" y="1041400"/>
            <a:ext cx="9144000" cy="2387600"/>
          </a:xfrm>
        </p:spPr>
        <p:txBody>
          <a:bodyPr/>
          <a:lstStyle/>
          <a:p>
            <a:r>
              <a:rPr lang="en-US" dirty="0"/>
              <a:t>Superintendents Webcast</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3708400" y="3602038"/>
            <a:ext cx="6929120" cy="1655762"/>
          </a:xfrm>
        </p:spPr>
        <p:txBody>
          <a:bodyPr/>
          <a:lstStyle/>
          <a:p>
            <a:r>
              <a:rPr lang="en-US" dirty="0"/>
              <a:t>August 12, 2025</a:t>
            </a:r>
          </a:p>
          <a:p>
            <a:endParaRPr lang="en-US" dirty="0"/>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4" name="Google Shape;181;p28">
            <a:extLst>
              <a:ext uri="{FF2B5EF4-FFF2-40B4-BE49-F238E27FC236}">
                <a16:creationId xmlns:a16="http://schemas.microsoft.com/office/drawing/2014/main" id="{46727C65-ED77-6A13-FD03-B395295C2422}"/>
              </a:ext>
            </a:extLst>
          </p:cNvPr>
          <p:cNvSpPr txBox="1">
            <a:spLocks noGrp="1"/>
          </p:cNvSpPr>
          <p:nvPr>
            <p:ph type="title" idx="4294967295"/>
          </p:nvPr>
        </p:nvSpPr>
        <p:spPr>
          <a:xfrm>
            <a:off x="-1" y="554953"/>
            <a:ext cx="12192000" cy="1214637"/>
          </a:xfrm>
          <a:prstGeom prst="rect">
            <a:avLst/>
          </a:prstGeom>
          <a:noFill/>
          <a:ln>
            <a:noFill/>
            <a:prstDash/>
          </a:ln>
          <a:effectLst/>
        </p:spPr>
        <p:txBody>
          <a:bodyPr rot="0" spcFirstLastPara="1" vertOverflow="overflow" horzOverflow="overflow" vert="horz" wrap="square" lIns="162533" tIns="162533" rIns="162533" bIns="162533" numCol="1" spcCol="0" rtlCol="0" fromWordArt="0" anchor="t" anchorCtr="0" forceAA="0" compatLnSpc="1">
            <a:prstTxWarp prst="textNoShape">
              <a:avLst/>
            </a:prstTxWarp>
            <a:spAutoFit/>
          </a:bodyPr>
          <a:lstStyle/>
          <a:p>
            <a:pPr algn="ctr" defTabSz="1219170">
              <a:spcBef>
                <a:spcPts val="0"/>
              </a:spcBef>
              <a:buClr>
                <a:srgbClr val="000000"/>
              </a:buClr>
              <a:defRPr/>
            </a:pPr>
            <a:r>
              <a:rPr lang="en-US" sz="3200" i="1" kern="0" dirty="0">
                <a:solidFill>
                  <a:schemeClr val="tx1"/>
                </a:solidFill>
                <a:ea typeface="Calibri"/>
                <a:cs typeface="Calibri"/>
                <a:sym typeface="Calibri"/>
              </a:rPr>
              <a:t>Language Essentials for Teachers of Reading and Spelling </a:t>
            </a:r>
          </a:p>
          <a:p>
            <a:pPr algn="ctr" defTabSz="1219170">
              <a:spcBef>
                <a:spcPts val="0"/>
              </a:spcBef>
              <a:buClr>
                <a:srgbClr val="000000"/>
              </a:buClr>
              <a:defRPr/>
            </a:pPr>
            <a:r>
              <a:rPr lang="en-US" sz="3200" kern="0" dirty="0">
                <a:solidFill>
                  <a:schemeClr val="tx1"/>
                </a:solidFill>
                <a:ea typeface="Calibri"/>
                <a:cs typeface="Calibri"/>
                <a:sym typeface="Calibri"/>
              </a:rPr>
              <a:t>(LETRS) Professional Learning</a:t>
            </a:r>
          </a:p>
        </p:txBody>
      </p:sp>
      <p:sp>
        <p:nvSpPr>
          <p:cNvPr id="5" name="Google Shape;182;p28">
            <a:extLst>
              <a:ext uri="{FF2B5EF4-FFF2-40B4-BE49-F238E27FC236}">
                <a16:creationId xmlns:a16="http://schemas.microsoft.com/office/drawing/2014/main" id="{3D4B741E-6DEE-B4BA-EAEB-7D0C22911532}"/>
              </a:ext>
            </a:extLst>
          </p:cNvPr>
          <p:cNvSpPr txBox="1"/>
          <p:nvPr/>
        </p:nvSpPr>
        <p:spPr>
          <a:xfrm>
            <a:off x="373358" y="1521194"/>
            <a:ext cx="11445281" cy="4175448"/>
          </a:xfrm>
          <a:prstGeom prst="rect">
            <a:avLst/>
          </a:prstGeom>
          <a:noFill/>
          <a:ln>
            <a:noFill/>
          </a:ln>
        </p:spPr>
        <p:txBody>
          <a:bodyPr spcFirstLastPara="1" wrap="square" lIns="162533" tIns="162533" rIns="162533" bIns="162533" anchor="t" anchorCtr="0">
            <a:spAutoFit/>
          </a:bodyPr>
          <a:lstStyle/>
          <a:p>
            <a:pPr marL="457189" marR="0" lvl="0" indent="-457189" algn="l" defTabSz="914400" rtl="0" eaLnBrk="1" fontAlgn="auto" latinLnBrk="0" hangingPunct="1">
              <a:lnSpc>
                <a:spcPct val="100000"/>
              </a:lnSpc>
              <a:spcBef>
                <a:spcPts val="0"/>
              </a:spcBef>
              <a:spcAft>
                <a:spcPts val="0"/>
              </a:spcAft>
              <a:buClr>
                <a:srgbClr val="002060"/>
              </a:buClr>
              <a:buSzPts val="2500"/>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Franklin Gothic Book" panose="020B0503020102020204"/>
                <a:ea typeface="Calibri"/>
                <a:cs typeface="Calibri"/>
                <a:sym typeface="Calibri"/>
              </a:rPr>
              <a:t>Over 6,000 Kentucky educators and administrators in Cohorts 1-3 of LETRS professional learning.</a:t>
            </a:r>
            <a:r>
              <a:rPr kumimoji="0" lang="en-US" sz="2500" b="0" i="0" u="none" strike="noStrike" kern="1200" cap="none" spc="0" normalizeH="0" baseline="0" noProof="0" dirty="0">
                <a:ln>
                  <a:noFill/>
                </a:ln>
                <a:solidFill>
                  <a:prstClr val="black"/>
                </a:solidFill>
                <a:effectLst/>
                <a:highlight>
                  <a:prstClr val="white"/>
                </a:highlight>
                <a:uLnTx/>
                <a:uFillTx/>
                <a:latin typeface="Franklin Gothic Book" panose="020B0503020102020204"/>
                <a:ea typeface="Calibri"/>
                <a:cs typeface="Calibri"/>
                <a:sym typeface="Calibri"/>
              </a:rPr>
              <a:t> </a:t>
            </a:r>
          </a:p>
          <a:p>
            <a:pPr marL="465655" marR="0" lvl="0" indent="-457189" algn="l" defTabSz="914400" rtl="0" eaLnBrk="1" fontAlgn="auto" latinLnBrk="0" hangingPunct="1">
              <a:lnSpc>
                <a:spcPct val="100000"/>
              </a:lnSpc>
              <a:spcBef>
                <a:spcPts val="0"/>
              </a:spcBef>
              <a:spcAft>
                <a:spcPts val="0"/>
              </a:spcAft>
              <a:buClr>
                <a:srgbClr val="002060"/>
              </a:buClr>
              <a:buSzPts val="2300"/>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Franklin Gothic Book" panose="020B0503020102020204"/>
                <a:ea typeface="Calibri"/>
                <a:cs typeface="Calibri"/>
                <a:sym typeface="Calibri"/>
                <a:hlinkClick r:id="rId3"/>
              </a:rPr>
              <a:t>Cohort 4 (2025-2027) registration</a:t>
            </a:r>
            <a:r>
              <a:rPr kumimoji="0" lang="en-US" sz="2500" b="0" i="0" u="none" strike="noStrike" kern="1200" cap="none" spc="0" normalizeH="0" baseline="0" noProof="0" dirty="0">
                <a:ln>
                  <a:noFill/>
                </a:ln>
                <a:solidFill>
                  <a:prstClr val="black"/>
                </a:solidFill>
                <a:effectLst/>
                <a:uLnTx/>
                <a:uFillTx/>
                <a:latin typeface="Franklin Gothic Book" panose="020B0503020102020204"/>
                <a:ea typeface="Calibri"/>
                <a:cs typeface="Calibri"/>
                <a:sym typeface="Calibri"/>
              </a:rPr>
              <a:t> closes in August. </a:t>
            </a:r>
          </a:p>
          <a:p>
            <a:pPr marL="922855" marR="0" lvl="6" indent="-457189" algn="l" defTabSz="914400" rtl="0" eaLnBrk="1" fontAlgn="auto" latinLnBrk="0" hangingPunct="1">
              <a:lnSpc>
                <a:spcPct val="100000"/>
              </a:lnSpc>
              <a:spcBef>
                <a:spcPts val="0"/>
              </a:spcBef>
              <a:spcAft>
                <a:spcPts val="0"/>
              </a:spcAft>
              <a:buClr>
                <a:srgbClr val="002060"/>
              </a:buClr>
              <a:buSzPts val="2300"/>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Franklin Gothic Book" panose="020B0503020102020204"/>
                <a:ea typeface="Calibri"/>
                <a:cs typeface="Calibri"/>
                <a:sym typeface="Calibri"/>
              </a:rPr>
              <a:t>LETRS for Educators Cohort 4: This course is recommended for K-5 teachers, interventionists, reading specialists, instructional coaches and anyone providing reading instruction or intervention supports to early readers.</a:t>
            </a:r>
          </a:p>
          <a:p>
            <a:pPr marL="922855" marR="0" lvl="5" indent="-457189" algn="l" defTabSz="914400" rtl="0" eaLnBrk="1" fontAlgn="auto" latinLnBrk="0" hangingPunct="1">
              <a:lnSpc>
                <a:spcPct val="100000"/>
              </a:lnSpc>
              <a:spcBef>
                <a:spcPts val="0"/>
              </a:spcBef>
              <a:spcAft>
                <a:spcPts val="0"/>
              </a:spcAft>
              <a:buClr>
                <a:srgbClr val="002060"/>
              </a:buClr>
              <a:buSzPts val="2300"/>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Franklin Gothic Book" panose="020B0503020102020204"/>
                <a:ea typeface="Calibri"/>
                <a:cs typeface="Calibri"/>
                <a:sym typeface="Calibri"/>
              </a:rPr>
              <a:t>LETRS for Administrators Cohort 4: This course is recommended for instructional coaches who have completed LETRS for Educators, district leaders and building administrators. </a:t>
            </a:r>
          </a:p>
        </p:txBody>
      </p:sp>
      <p:pic>
        <p:nvPicPr>
          <p:cNvPr id="1026" name="Picture 2">
            <a:extLst>
              <a:ext uri="{FF2B5EF4-FFF2-40B4-BE49-F238E27FC236}">
                <a16:creationId xmlns:a16="http://schemas.microsoft.com/office/drawing/2014/main" id="{A0A872EF-0600-4486-B5BD-73434D20650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9" t="21570" r="-3419" b="21052"/>
          <a:stretch/>
        </p:blipFill>
        <p:spPr bwMode="auto">
          <a:xfrm>
            <a:off x="2483103" y="5959294"/>
            <a:ext cx="2311147" cy="8094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140944" y="1041400"/>
            <a:ext cx="9144000" cy="2387600"/>
          </a:xfrm>
        </p:spPr>
        <p:txBody>
          <a:bodyPr>
            <a:noAutofit/>
          </a:bodyPr>
          <a:lstStyle/>
          <a:p>
            <a:r>
              <a:rPr lang="en-US" dirty="0"/>
              <a:t>KDE Updates </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1914332" y="3811358"/>
            <a:ext cx="9144000" cy="1655762"/>
          </a:xfrm>
        </p:spPr>
        <p:txBody>
          <a:bodyPr/>
          <a:lstStyle/>
          <a:p>
            <a:r>
              <a:rPr lang="en-US" dirty="0"/>
              <a:t>Jennifer Ginn</a:t>
            </a:r>
          </a:p>
          <a:p>
            <a:r>
              <a:rPr lang="en-US" dirty="0"/>
              <a:t>KDE Director of Communications</a:t>
            </a:r>
          </a:p>
          <a:p>
            <a:endParaRPr lang="en-US" dirty="0"/>
          </a:p>
        </p:txBody>
      </p:sp>
    </p:spTree>
    <p:extLst>
      <p:ext uri="{BB962C8B-B14F-4D97-AF65-F5344CB8AC3E}">
        <p14:creationId xmlns:p14="http://schemas.microsoft.com/office/powerpoint/2010/main" val="376059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8904-97C0-264C-37AF-1107014D029D}"/>
              </a:ext>
            </a:extLst>
          </p:cNvPr>
          <p:cNvSpPr>
            <a:spLocks noGrp="1"/>
          </p:cNvSpPr>
          <p:nvPr>
            <p:ph type="title"/>
          </p:nvPr>
        </p:nvSpPr>
        <p:spPr>
          <a:xfrm>
            <a:off x="422031" y="365125"/>
            <a:ext cx="10931769" cy="915035"/>
          </a:xfrm>
        </p:spPr>
        <p:txBody>
          <a:bodyPr/>
          <a:lstStyle/>
          <a:p>
            <a:r>
              <a:rPr lang="en-US" dirty="0"/>
              <a:t>Competitive Grants from KDE </a:t>
            </a:r>
          </a:p>
        </p:txBody>
      </p:sp>
      <p:sp>
        <p:nvSpPr>
          <p:cNvPr id="3" name="TextBox 2">
            <a:extLst>
              <a:ext uri="{FF2B5EF4-FFF2-40B4-BE49-F238E27FC236}">
                <a16:creationId xmlns:a16="http://schemas.microsoft.com/office/drawing/2014/main" id="{80AF8F71-1C67-CA24-D295-D38AD07380B8}"/>
              </a:ext>
            </a:extLst>
          </p:cNvPr>
          <p:cNvSpPr txBox="1"/>
          <p:nvPr/>
        </p:nvSpPr>
        <p:spPr>
          <a:xfrm>
            <a:off x="319315" y="1224557"/>
            <a:ext cx="7572660" cy="5411738"/>
          </a:xfrm>
          <a:prstGeom prst="rect">
            <a:avLst/>
          </a:prstGeom>
          <a:noFill/>
        </p:spPr>
        <p:txBody>
          <a:bodyPr wrap="square" rtlCol="0">
            <a:spAutoFit/>
          </a:bodyPr>
          <a:lstStyle/>
          <a:p>
            <a:pPr>
              <a:spcAft>
                <a:spcPts val="750"/>
              </a:spcAft>
            </a:pPr>
            <a:r>
              <a:rPr lang="en-US" sz="1500" i="1" dirty="0">
                <a:solidFill>
                  <a:srgbClr val="333333"/>
                </a:solidFill>
              </a:rPr>
              <a:t>The FY26 grant year begins on July 1, 2025, and ends on June 30, 2026.  FY26 refers to the year the grant will be awarded, not when projects are expected to begin. Refer to the posted RFA for specific timelines. </a:t>
            </a:r>
          </a:p>
          <a:p>
            <a:pPr>
              <a:lnSpc>
                <a:spcPct val="100000"/>
              </a:lnSpc>
              <a:spcBef>
                <a:spcPts val="0"/>
              </a:spcBef>
              <a:buNone/>
            </a:pPr>
            <a:endParaRPr lang="en-US" sz="1000" dirty="0">
              <a:solidFill>
                <a:srgbClr val="333333"/>
              </a:solidFill>
              <a:ea typeface="Roboto" panose="02000000000000000000" pitchFamily="2" charset="0"/>
              <a:cs typeface="Roboto" panose="02000000000000000000" pitchFamily="2" charset="0"/>
            </a:endParaRPr>
          </a:p>
          <a:p>
            <a:pPr>
              <a:lnSpc>
                <a:spcPct val="100000"/>
              </a:lnSpc>
              <a:spcBef>
                <a:spcPts val="0"/>
              </a:spcBef>
              <a:buNone/>
            </a:pPr>
            <a:r>
              <a:rPr lang="en-US" sz="2200" b="1" dirty="0">
                <a:solidFill>
                  <a:srgbClr val="333333"/>
                </a:solidFill>
                <a:ea typeface="Roboto" panose="02000000000000000000" pitchFamily="2" charset="0"/>
                <a:cs typeface="Roboto" panose="02000000000000000000" pitchFamily="2" charset="0"/>
              </a:rPr>
              <a:t>FY26 CTE Innovation and Support Grant</a:t>
            </a:r>
          </a:p>
          <a:p>
            <a:pPr>
              <a:lnSpc>
                <a:spcPct val="100000"/>
              </a:lnSpc>
              <a:spcBef>
                <a:spcPts val="0"/>
              </a:spcBef>
              <a:buNone/>
            </a:pPr>
            <a:r>
              <a:rPr lang="en-US" b="1" dirty="0">
                <a:solidFill>
                  <a:srgbClr val="333333"/>
                </a:solidFill>
                <a:ea typeface="Roboto" panose="02000000000000000000" pitchFamily="2" charset="0"/>
                <a:cs typeface="Roboto" panose="02000000000000000000" pitchFamily="2" charset="0"/>
              </a:rPr>
              <a:t>Grant applications due: </a:t>
            </a:r>
            <a:r>
              <a:rPr lang="en-US" dirty="0">
                <a:solidFill>
                  <a:srgbClr val="333333"/>
                </a:solidFill>
                <a:ea typeface="Roboto" panose="02000000000000000000" pitchFamily="2" charset="0"/>
                <a:cs typeface="Roboto" panose="02000000000000000000" pitchFamily="2" charset="0"/>
              </a:rPr>
              <a:t>Nov. 20 at 4 p.m. ET</a:t>
            </a:r>
          </a:p>
          <a:p>
            <a:pPr>
              <a:lnSpc>
                <a:spcPct val="100000"/>
              </a:lnSpc>
              <a:spcBef>
                <a:spcPts val="0"/>
              </a:spcBef>
              <a:buNone/>
            </a:pPr>
            <a:r>
              <a:rPr lang="en-US" b="1" dirty="0">
                <a:solidFill>
                  <a:srgbClr val="333333"/>
                </a:solidFill>
                <a:ea typeface="Roboto" panose="02000000000000000000" pitchFamily="2" charset="0"/>
                <a:cs typeface="Roboto" panose="02000000000000000000" pitchFamily="2" charset="0"/>
              </a:rPr>
              <a:t>Award Amount: </a:t>
            </a:r>
            <a:r>
              <a:rPr lang="en-US" dirty="0">
                <a:solidFill>
                  <a:srgbClr val="333333"/>
                </a:solidFill>
                <a:ea typeface="Roboto" panose="02000000000000000000" pitchFamily="2" charset="0"/>
                <a:cs typeface="Roboto" panose="02000000000000000000" pitchFamily="2" charset="0"/>
              </a:rPr>
              <a:t>$100,000</a:t>
            </a:r>
          </a:p>
          <a:p>
            <a:pPr>
              <a:lnSpc>
                <a:spcPct val="100000"/>
              </a:lnSpc>
              <a:spcBef>
                <a:spcPts val="0"/>
              </a:spcBef>
              <a:buNone/>
            </a:pPr>
            <a:r>
              <a:rPr lang="en-US" b="1" dirty="0">
                <a:solidFill>
                  <a:srgbClr val="333333"/>
                </a:solidFill>
                <a:ea typeface="Roboto" panose="02000000000000000000" pitchFamily="2" charset="0"/>
                <a:cs typeface="Roboto" panose="02000000000000000000" pitchFamily="2" charset="0"/>
              </a:rPr>
              <a:t>Matching Funds Requirement</a:t>
            </a:r>
            <a:r>
              <a:rPr lang="en-US" dirty="0">
                <a:solidFill>
                  <a:srgbClr val="333333"/>
                </a:solidFill>
                <a:ea typeface="Roboto" panose="02000000000000000000" pitchFamily="2" charset="0"/>
                <a:cs typeface="Roboto" panose="02000000000000000000" pitchFamily="2" charset="0"/>
              </a:rPr>
              <a:t>: No</a:t>
            </a:r>
          </a:p>
          <a:p>
            <a:pPr>
              <a:lnSpc>
                <a:spcPct val="100000"/>
              </a:lnSpc>
              <a:spcBef>
                <a:spcPts val="0"/>
              </a:spcBef>
              <a:buNone/>
            </a:pPr>
            <a:endParaRPr lang="en-US" sz="1000" dirty="0">
              <a:solidFill>
                <a:srgbClr val="333333"/>
              </a:solidFill>
              <a:ea typeface="Roboto" panose="02000000000000000000" pitchFamily="2" charset="0"/>
              <a:cs typeface="Roboto" panose="02000000000000000000" pitchFamily="2" charset="0"/>
            </a:endParaRPr>
          </a:p>
          <a:p>
            <a:r>
              <a:rPr lang="en-US" dirty="0">
                <a:solidFill>
                  <a:srgbClr val="333333"/>
                </a:solidFill>
                <a:ea typeface="Roboto" panose="02000000000000000000" pitchFamily="2" charset="0"/>
                <a:cs typeface="Roboto" panose="02000000000000000000" pitchFamily="2" charset="0"/>
              </a:rPr>
              <a:t>The purpose of the Career and Technical Education (CTE) Innovation and Support grant is to </a:t>
            </a:r>
            <a:r>
              <a:rPr lang="en-US" dirty="0">
                <a:solidFill>
                  <a:srgbClr val="000000"/>
                </a:solidFill>
                <a:ea typeface="Roboto" panose="02000000000000000000" pitchFamily="2" charset="0"/>
                <a:cs typeface="Roboto" panose="02000000000000000000" pitchFamily="2" charset="0"/>
              </a:rPr>
              <a:t>support innovation in new or emerging career fields. </a:t>
            </a:r>
            <a:r>
              <a:rPr lang="en-US" dirty="0">
                <a:ea typeface="Roboto" panose="02000000000000000000" pitchFamily="2" charset="0"/>
                <a:cs typeface="Roboto" panose="02000000000000000000" pitchFamily="2" charset="0"/>
              </a:rPr>
              <a:t>The school district must submit a separate application for each CTE school or CTE program in a comprehensive high school. Area Technology Centers can submit an independent application. </a:t>
            </a:r>
            <a:endParaRPr lang="en-US" dirty="0">
              <a:solidFill>
                <a:srgbClr val="333333"/>
              </a:solidFill>
              <a:ea typeface="Roboto" panose="02000000000000000000" pitchFamily="2" charset="0"/>
              <a:cs typeface="Roboto" panose="02000000000000000000" pitchFamily="2" charset="0"/>
            </a:endParaRPr>
          </a:p>
          <a:p>
            <a:endParaRPr lang="en-US" dirty="0">
              <a:ea typeface="Roboto" panose="02000000000000000000" pitchFamily="2" charset="0"/>
              <a:cs typeface="Roboto" panose="02000000000000000000" pitchFamily="2" charset="0"/>
            </a:endParaRPr>
          </a:p>
          <a:p>
            <a:r>
              <a:rPr lang="en-US" dirty="0">
                <a:ea typeface="Roboto" panose="02000000000000000000" pitchFamily="2" charset="0"/>
                <a:cs typeface="Roboto" panose="02000000000000000000" pitchFamily="2" charset="0"/>
              </a:rPr>
              <a:t>Applicants are responsible for monitoring KDE’s Competitive Grants webpage for amendments and updates to the posted RFAs and supporting materials. </a:t>
            </a:r>
            <a:r>
              <a:rPr lang="en-US" dirty="0">
                <a:solidFill>
                  <a:srgbClr val="333333"/>
                </a:solidFill>
                <a:ea typeface="Roboto" panose="02000000000000000000" pitchFamily="2" charset="0"/>
                <a:cs typeface="Roboto" panose="02000000000000000000" pitchFamily="2" charset="0"/>
              </a:rPr>
              <a:t>More information about grants can be found on the</a:t>
            </a:r>
          </a:p>
          <a:p>
            <a:r>
              <a:rPr lang="en-US" dirty="0">
                <a:solidFill>
                  <a:srgbClr val="333333"/>
                </a:solidFill>
                <a:ea typeface="Roboto" panose="02000000000000000000" pitchFamily="2" charset="0"/>
                <a:cs typeface="Roboto" panose="02000000000000000000" pitchFamily="2" charset="0"/>
                <a:hlinkClick r:id="rId2"/>
              </a:rPr>
              <a:t>KDE Competitive Grants webpage</a:t>
            </a:r>
            <a:r>
              <a:rPr lang="en-US" dirty="0">
                <a:solidFill>
                  <a:srgbClr val="333333"/>
                </a:solidFill>
                <a:ea typeface="Roboto" panose="02000000000000000000" pitchFamily="2" charset="0"/>
                <a:cs typeface="Roboto" panose="02000000000000000000" pitchFamily="2" charset="0"/>
              </a:rPr>
              <a:t> or by emailing </a:t>
            </a:r>
            <a:r>
              <a:rPr lang="en-US" dirty="0">
                <a:solidFill>
                  <a:srgbClr val="333333"/>
                </a:solidFill>
                <a:ea typeface="Roboto" panose="02000000000000000000" pitchFamily="2" charset="0"/>
                <a:cs typeface="Roboto" panose="02000000000000000000" pitchFamily="2" charset="0"/>
                <a:hlinkClick r:id="rId3"/>
              </a:rPr>
              <a:t>Jennifer Bryant</a:t>
            </a:r>
            <a:r>
              <a:rPr lang="en-US" dirty="0">
                <a:solidFill>
                  <a:srgbClr val="333333"/>
                </a:solidFill>
                <a:ea typeface="Roboto" panose="02000000000000000000" pitchFamily="2" charset="0"/>
                <a:cs typeface="Roboto" panose="02000000000000000000" pitchFamily="2" charset="0"/>
              </a:rPr>
              <a:t>.</a:t>
            </a:r>
          </a:p>
          <a:p>
            <a:endParaRPr lang="en-US" dirty="0"/>
          </a:p>
        </p:txBody>
      </p:sp>
    </p:spTree>
    <p:extLst>
      <p:ext uri="{BB962C8B-B14F-4D97-AF65-F5344CB8AC3E}">
        <p14:creationId xmlns:p14="http://schemas.microsoft.com/office/powerpoint/2010/main" val="212106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9CB6-0A91-BCE0-1E7C-77FD5E7C6386}"/>
              </a:ext>
            </a:extLst>
          </p:cNvPr>
          <p:cNvSpPr>
            <a:spLocks noGrp="1"/>
          </p:cNvSpPr>
          <p:nvPr>
            <p:ph type="title"/>
          </p:nvPr>
        </p:nvSpPr>
        <p:spPr/>
        <p:txBody>
          <a:bodyPr>
            <a:normAutofit/>
          </a:bodyPr>
          <a:lstStyle/>
          <a:p>
            <a:r>
              <a:rPr lang="en-US" dirty="0"/>
              <a:t>Applications Open for 2026 U.S. Senate Youth Program</a:t>
            </a:r>
          </a:p>
        </p:txBody>
      </p:sp>
      <p:sp>
        <p:nvSpPr>
          <p:cNvPr id="3" name="Content Placeholder 2">
            <a:extLst>
              <a:ext uri="{FF2B5EF4-FFF2-40B4-BE49-F238E27FC236}">
                <a16:creationId xmlns:a16="http://schemas.microsoft.com/office/drawing/2014/main" id="{142DBAB8-4543-06DE-DA87-DB494C83DBD9}"/>
              </a:ext>
            </a:extLst>
          </p:cNvPr>
          <p:cNvSpPr>
            <a:spLocks noGrp="1"/>
          </p:cNvSpPr>
          <p:nvPr>
            <p:ph idx="1"/>
          </p:nvPr>
        </p:nvSpPr>
        <p:spPr>
          <a:xfrm>
            <a:off x="676895" y="1825625"/>
            <a:ext cx="6700089" cy="3732027"/>
          </a:xfrm>
        </p:spPr>
        <p:txBody>
          <a:bodyPr>
            <a:normAutofit fontScale="70000" lnSpcReduction="20000"/>
          </a:bodyPr>
          <a:lstStyle/>
          <a:p>
            <a:pPr>
              <a:spcAft>
                <a:spcPts val="700"/>
              </a:spcAft>
            </a:pPr>
            <a:r>
              <a:rPr lang="en-US" dirty="0"/>
              <a:t>The 2026 U.S. Senate Youth Program is a merit-based program that takes the most outstanding high school students from around the country to Washington, D.C., for a week-long study of the federal government and the people who lead it.</a:t>
            </a:r>
          </a:p>
          <a:p>
            <a:pPr>
              <a:spcAft>
                <a:spcPts val="700"/>
              </a:spcAft>
            </a:pPr>
            <a:r>
              <a:rPr lang="en-US" dirty="0"/>
              <a:t>Two Kentucky high school students will be selected this fall as delegates and will each receive a $10,000 college scholarship in the name of the U.S. Senate, with encouragement to continue coursework in history, government and public affairs.</a:t>
            </a:r>
          </a:p>
          <a:p>
            <a:pPr>
              <a:spcAft>
                <a:spcPts val="700"/>
              </a:spcAft>
            </a:pPr>
            <a:r>
              <a:rPr lang="en-US" dirty="0"/>
              <a:t>High school teachers and principals are encouraged to nominate qualified high school juniors and seniors to apply. </a:t>
            </a:r>
            <a:r>
              <a:rPr lang="en-US" u="sng" dirty="0">
                <a:hlinkClick r:id="rId2"/>
              </a:rPr>
              <a:t>Applications for the 2025 USSYP program</a:t>
            </a:r>
            <a:r>
              <a:rPr lang="en-US" dirty="0"/>
              <a:t> are available online and are due Sept. 29.</a:t>
            </a:r>
          </a:p>
        </p:txBody>
      </p:sp>
      <p:pic>
        <p:nvPicPr>
          <p:cNvPr id="5" name="Picture 4">
            <a:extLst>
              <a:ext uri="{FF2B5EF4-FFF2-40B4-BE49-F238E27FC236}">
                <a16:creationId xmlns:a16="http://schemas.microsoft.com/office/drawing/2014/main" id="{9418A64C-9605-866C-5069-B023985A29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12112" y="2479985"/>
            <a:ext cx="4406450" cy="2203225"/>
          </a:xfrm>
          <a:prstGeom prst="rect">
            <a:avLst/>
          </a:prstGeom>
        </p:spPr>
      </p:pic>
    </p:spTree>
    <p:extLst>
      <p:ext uri="{BB962C8B-B14F-4D97-AF65-F5344CB8AC3E}">
        <p14:creationId xmlns:p14="http://schemas.microsoft.com/office/powerpoint/2010/main" val="401830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05CB-9C3F-8D67-8AFB-AE9E65EB7289}"/>
              </a:ext>
            </a:extLst>
          </p:cNvPr>
          <p:cNvSpPr>
            <a:spLocks noGrp="1"/>
          </p:cNvSpPr>
          <p:nvPr>
            <p:ph type="title"/>
          </p:nvPr>
        </p:nvSpPr>
        <p:spPr>
          <a:xfrm>
            <a:off x="838200" y="365126"/>
            <a:ext cx="10515600" cy="1064281"/>
          </a:xfrm>
        </p:spPr>
        <p:txBody>
          <a:bodyPr>
            <a:normAutofit fontScale="90000"/>
          </a:bodyPr>
          <a:lstStyle/>
          <a:p>
            <a:r>
              <a:rPr lang="en-US" sz="4000" dirty="0"/>
              <a:t>Applications Open for the 2025-2026 Class </a:t>
            </a:r>
            <a:br>
              <a:rPr lang="en-US" sz="4000" dirty="0"/>
            </a:br>
            <a:r>
              <a:rPr lang="en-US" sz="4000" dirty="0"/>
              <a:t>of GoTeachKY Ambassadors</a:t>
            </a:r>
          </a:p>
        </p:txBody>
      </p:sp>
      <p:sp>
        <p:nvSpPr>
          <p:cNvPr id="3" name="Content Placeholder 2">
            <a:extLst>
              <a:ext uri="{FF2B5EF4-FFF2-40B4-BE49-F238E27FC236}">
                <a16:creationId xmlns:a16="http://schemas.microsoft.com/office/drawing/2014/main" id="{2C503B76-F471-D7B9-B6D9-2DFF46388924}"/>
              </a:ext>
            </a:extLst>
          </p:cNvPr>
          <p:cNvSpPr>
            <a:spLocks noGrp="1"/>
          </p:cNvSpPr>
          <p:nvPr>
            <p:ph idx="1"/>
          </p:nvPr>
        </p:nvSpPr>
        <p:spPr>
          <a:xfrm>
            <a:off x="838200" y="3265714"/>
            <a:ext cx="10515600" cy="2351315"/>
          </a:xfrm>
        </p:spPr>
        <p:txBody>
          <a:bodyPr>
            <a:normAutofit fontScale="70000" lnSpcReduction="20000"/>
          </a:bodyPr>
          <a:lstStyle/>
          <a:p>
            <a:pPr>
              <a:spcAft>
                <a:spcPts val="300"/>
              </a:spcAft>
            </a:pPr>
            <a:r>
              <a:rPr lang="en-US" dirty="0"/>
              <a:t>The mission of </a:t>
            </a:r>
            <a:r>
              <a:rPr lang="en-US" u="sng" dirty="0">
                <a:hlinkClick r:id="rId2"/>
              </a:rPr>
              <a:t>GoTeachKY</a:t>
            </a:r>
            <a:r>
              <a:rPr lang="en-US" dirty="0"/>
              <a:t>, an initiative of KDE, is to ensure that all students across the Commonwealth have equitable access to effective educators.</a:t>
            </a:r>
          </a:p>
          <a:p>
            <a:pPr>
              <a:spcAft>
                <a:spcPts val="300"/>
              </a:spcAft>
            </a:pPr>
            <a:r>
              <a:rPr lang="en-US" dirty="0"/>
              <a:t>Ambassadors act as the face of the GoTeachKY initiative, connecting with prospective educators and community members. They foster positive in-person connections with colleagues and students at secondary and post-secondary schools.</a:t>
            </a:r>
          </a:p>
          <a:p>
            <a:pPr>
              <a:spcAft>
                <a:spcPts val="300"/>
              </a:spcAft>
            </a:pPr>
            <a:r>
              <a:rPr lang="en-US" dirty="0"/>
              <a:t>Visit the </a:t>
            </a:r>
            <a:r>
              <a:rPr lang="en-US" u="sng" dirty="0">
                <a:hlinkClick r:id="rId3"/>
              </a:rPr>
              <a:t>GoTeachKY Ambassador Program Application</a:t>
            </a:r>
            <a:r>
              <a:rPr lang="en-US" dirty="0"/>
              <a:t> to get started today! Applications close on Sept. 30.</a:t>
            </a:r>
          </a:p>
          <a:p>
            <a:pPr>
              <a:spcAft>
                <a:spcPts val="300"/>
              </a:spcAft>
            </a:pPr>
            <a:r>
              <a:rPr lang="en-US" dirty="0">
                <a:hlinkClick r:id="rId4"/>
              </a:rPr>
              <a:t>To learn more about eligibility guidelines for GoTeachKY ambassadors, visit </a:t>
            </a:r>
            <a:r>
              <a:rPr lang="en-US" i="1" dirty="0">
                <a:hlinkClick r:id="rId4"/>
              </a:rPr>
              <a:t>Kentucky Teacher</a:t>
            </a:r>
            <a:r>
              <a:rPr lang="en-US" dirty="0"/>
              <a: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CD8F05C4-8C36-1083-298D-4B03A108B3B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54821" y="1531918"/>
            <a:ext cx="5174779" cy="1540199"/>
          </a:xfrm>
          <a:prstGeom prst="rect">
            <a:avLst/>
          </a:prstGeom>
        </p:spPr>
      </p:pic>
    </p:spTree>
    <p:extLst>
      <p:ext uri="{BB962C8B-B14F-4D97-AF65-F5344CB8AC3E}">
        <p14:creationId xmlns:p14="http://schemas.microsoft.com/office/powerpoint/2010/main" val="3638290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01B4-FD98-448A-90E3-8CDDF71DF1FB}"/>
              </a:ext>
            </a:extLst>
          </p:cNvPr>
          <p:cNvSpPr>
            <a:spLocks noGrp="1"/>
          </p:cNvSpPr>
          <p:nvPr>
            <p:ph type="ctrTitle"/>
          </p:nvPr>
        </p:nvSpPr>
        <p:spPr>
          <a:xfrm>
            <a:off x="3905689" y="1041400"/>
            <a:ext cx="7501386" cy="2387600"/>
          </a:xfrm>
        </p:spPr>
        <p:txBody>
          <a:bodyPr/>
          <a:lstStyle/>
          <a:p>
            <a:r>
              <a:rPr lang="en-US" dirty="0"/>
              <a:t>2025 Continuous Improvement Summit </a:t>
            </a:r>
          </a:p>
        </p:txBody>
      </p:sp>
      <p:sp>
        <p:nvSpPr>
          <p:cNvPr id="3" name="Subtitle 2">
            <a:extLst>
              <a:ext uri="{FF2B5EF4-FFF2-40B4-BE49-F238E27FC236}">
                <a16:creationId xmlns:a16="http://schemas.microsoft.com/office/drawing/2014/main" id="{0FAC0B3B-CEE1-4DC9-8F13-2FDE71AD1E0B}"/>
              </a:ext>
            </a:extLst>
          </p:cNvPr>
          <p:cNvSpPr>
            <a:spLocks noGrp="1"/>
          </p:cNvSpPr>
          <p:nvPr>
            <p:ph type="subTitle" idx="1"/>
          </p:nvPr>
        </p:nvSpPr>
        <p:spPr>
          <a:xfrm>
            <a:off x="3949233" y="3589608"/>
            <a:ext cx="7501386" cy="1655762"/>
          </a:xfrm>
        </p:spPr>
        <p:txBody>
          <a:bodyPr/>
          <a:lstStyle/>
          <a:p>
            <a:r>
              <a:rPr lang="en-US" dirty="0"/>
              <a:t>Kelly Foster, Ed.D.</a:t>
            </a:r>
          </a:p>
          <a:p>
            <a:r>
              <a:rPr lang="en-US" dirty="0"/>
              <a:t>Associate Commissioner </a:t>
            </a:r>
          </a:p>
          <a:p>
            <a:r>
              <a:rPr lang="en-US" dirty="0"/>
              <a:t>Office of Continuous Improvement and Support</a:t>
            </a:r>
          </a:p>
        </p:txBody>
      </p:sp>
    </p:spTree>
    <p:extLst>
      <p:ext uri="{BB962C8B-B14F-4D97-AF65-F5344CB8AC3E}">
        <p14:creationId xmlns:p14="http://schemas.microsoft.com/office/powerpoint/2010/main" val="422724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DB03-32F8-4A35-B823-9AE5CD8F4752}"/>
              </a:ext>
            </a:extLst>
          </p:cNvPr>
          <p:cNvSpPr>
            <a:spLocks noGrp="1"/>
          </p:cNvSpPr>
          <p:nvPr>
            <p:ph type="title"/>
          </p:nvPr>
        </p:nvSpPr>
        <p:spPr>
          <a:xfrm>
            <a:off x="838200" y="365126"/>
            <a:ext cx="10515600" cy="851200"/>
          </a:xfrm>
        </p:spPr>
        <p:txBody>
          <a:bodyPr/>
          <a:lstStyle/>
          <a:p>
            <a:r>
              <a:rPr lang="en-US" dirty="0"/>
              <a:t>2025 Continuous Improvement Summit</a:t>
            </a:r>
          </a:p>
        </p:txBody>
      </p:sp>
      <p:sp>
        <p:nvSpPr>
          <p:cNvPr id="3" name="Content Placeholder 2">
            <a:extLst>
              <a:ext uri="{FF2B5EF4-FFF2-40B4-BE49-F238E27FC236}">
                <a16:creationId xmlns:a16="http://schemas.microsoft.com/office/drawing/2014/main" id="{9E2C231E-CE5E-4D16-AF3E-A04E91F48A87}"/>
              </a:ext>
            </a:extLst>
          </p:cNvPr>
          <p:cNvSpPr>
            <a:spLocks noGrp="1"/>
          </p:cNvSpPr>
          <p:nvPr>
            <p:ph idx="1"/>
          </p:nvPr>
        </p:nvSpPr>
        <p:spPr>
          <a:xfrm>
            <a:off x="838200" y="1310947"/>
            <a:ext cx="10515600" cy="4167438"/>
          </a:xfrm>
        </p:spPr>
        <p:txBody>
          <a:bodyPr>
            <a:normAutofit fontScale="85000" lnSpcReduction="20000"/>
          </a:bodyPr>
          <a:lstStyle/>
          <a:p>
            <a:r>
              <a:rPr lang="en-US" dirty="0"/>
              <a:t>Registration for KDE’s 2025 Continuous Improvement Summit is open! </a:t>
            </a:r>
          </a:p>
          <a:p>
            <a:r>
              <a:rPr lang="en-US" dirty="0"/>
              <a:t>The summit will be held Sept. 22–23 at the Central Bank Center in Lexington.</a:t>
            </a:r>
          </a:p>
          <a:p>
            <a:r>
              <a:rPr lang="en-US" dirty="0"/>
              <a:t>This year’s keynote speaker is Missy Testerman, the 2024 National Teacher of the Year. She teaches English as a second language to students from kindergarten through 8th grade and is a passionate advocate for her students, their families and fellow teachers. A Tennessee native and first-generation college graduate, Testerman takes pride in her former students’ success and is dedicated to ensuring the next generation receives a broadened education while living in a rural setting. She emphasizes the importance of teachers holding high expectations for all students from the moment they step into the classroom.</a:t>
            </a:r>
          </a:p>
          <a:p>
            <a:r>
              <a:rPr lang="en-US" dirty="0"/>
              <a:t>The registration form can be found on the </a:t>
            </a:r>
            <a:r>
              <a:rPr lang="en-US" b="1" i="0" u="none" strike="noStrike" dirty="0">
                <a:solidFill>
                  <a:srgbClr val="102649"/>
                </a:solidFill>
                <a:effectLst/>
                <a:hlinkClick r:id="rId2"/>
              </a:rPr>
              <a:t>2025 Kentucky Continuous Improvement Summit event webpage​.</a:t>
            </a:r>
            <a:r>
              <a:rPr lang="en-US" b="1" i="0" dirty="0">
                <a:solidFill>
                  <a:srgbClr val="333333"/>
                </a:solidFill>
                <a:effectLst/>
              </a:rPr>
              <a:t> </a:t>
            </a:r>
            <a:endParaRPr lang="en-US" dirty="0"/>
          </a:p>
        </p:txBody>
      </p:sp>
    </p:spTree>
    <p:extLst>
      <p:ext uri="{BB962C8B-B14F-4D97-AF65-F5344CB8AC3E}">
        <p14:creationId xmlns:p14="http://schemas.microsoft.com/office/powerpoint/2010/main" val="32749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D1CC-1C8E-2D29-7E97-3A212C263852}"/>
              </a:ext>
            </a:extLst>
          </p:cNvPr>
          <p:cNvSpPr>
            <a:spLocks noGrp="1"/>
          </p:cNvSpPr>
          <p:nvPr>
            <p:ph type="ctrTitle"/>
          </p:nvPr>
        </p:nvSpPr>
        <p:spPr>
          <a:xfrm>
            <a:off x="2244436" y="1122363"/>
            <a:ext cx="8423564" cy="2133599"/>
          </a:xfrm>
        </p:spPr>
        <p:txBody>
          <a:bodyPr/>
          <a:lstStyle/>
          <a:p>
            <a:r>
              <a:rPr lang="en-US" dirty="0"/>
              <a:t>KY Learning Hub</a:t>
            </a:r>
          </a:p>
        </p:txBody>
      </p:sp>
      <p:sp>
        <p:nvSpPr>
          <p:cNvPr id="3" name="Subtitle 2">
            <a:extLst>
              <a:ext uri="{FF2B5EF4-FFF2-40B4-BE49-F238E27FC236}">
                <a16:creationId xmlns:a16="http://schemas.microsoft.com/office/drawing/2014/main" id="{230F47F5-0A4B-DDA7-D796-D8D32AD820C0}"/>
              </a:ext>
            </a:extLst>
          </p:cNvPr>
          <p:cNvSpPr>
            <a:spLocks noGrp="1"/>
          </p:cNvSpPr>
          <p:nvPr>
            <p:ph type="subTitle" idx="1"/>
          </p:nvPr>
        </p:nvSpPr>
        <p:spPr>
          <a:xfrm>
            <a:off x="3218215" y="3602038"/>
            <a:ext cx="7390409" cy="1655762"/>
          </a:xfrm>
        </p:spPr>
        <p:txBody>
          <a:bodyPr/>
          <a:lstStyle/>
          <a:p>
            <a:r>
              <a:rPr lang="en-US" dirty="0"/>
              <a:t>Micki Marinelli, KDE Chief Academic Officer, Office of Teaching and Learning</a:t>
            </a:r>
          </a:p>
          <a:p>
            <a:r>
              <a:rPr lang="en-US" dirty="0"/>
              <a:t>Marty Park, KDE Chief Digital Officer, Office of Education Technology</a:t>
            </a:r>
          </a:p>
          <a:p>
            <a:endParaRPr lang="en-US" dirty="0"/>
          </a:p>
        </p:txBody>
      </p:sp>
    </p:spTree>
    <p:extLst>
      <p:ext uri="{BB962C8B-B14F-4D97-AF65-F5344CB8AC3E}">
        <p14:creationId xmlns:p14="http://schemas.microsoft.com/office/powerpoint/2010/main" val="3932563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idx="4294967295"/>
          </p:nvPr>
        </p:nvSpPr>
        <p:spPr>
          <a:xfrm>
            <a:off x="483233" y="4857067"/>
            <a:ext cx="6911600" cy="11084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333" b="0" i="1"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t>Kentucky’s home for </a:t>
            </a:r>
            <a:br>
              <a:rPr kumimoji="0" lang="en-US" sz="3333" b="0" i="1"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br>
            <a:r>
              <a:rPr kumimoji="0" lang="en-US" sz="3333" b="0" i="1"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t>high-quality professional learning</a:t>
            </a:r>
            <a:r>
              <a:rPr kumimoji="0" lang="en-US" sz="3867" b="0" i="1"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t>!</a:t>
            </a:r>
          </a:p>
        </p:txBody>
      </p:sp>
      <p:sp>
        <p:nvSpPr>
          <p:cNvPr id="60" name="Google Shape;60;p14"/>
          <p:cNvSpPr txBox="1"/>
          <p:nvPr/>
        </p:nvSpPr>
        <p:spPr>
          <a:xfrm>
            <a:off x="199333" y="468401"/>
            <a:ext cx="42652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200" kern="0">
                <a:solidFill>
                  <a:srgbClr val="102649"/>
                </a:solidFill>
                <a:latin typeface="Open Sans Light"/>
                <a:ea typeface="Open Sans Light"/>
                <a:cs typeface="Open Sans Light"/>
                <a:sym typeface="Open Sans Light"/>
              </a:rPr>
              <a:t>Proudly Introducing:</a:t>
            </a:r>
            <a:r>
              <a:rPr lang="en" sz="3200" kern="0">
                <a:solidFill>
                  <a:srgbClr val="FFFFFF"/>
                </a:solidFill>
                <a:latin typeface="Open Sans Light"/>
                <a:ea typeface="Open Sans Light"/>
                <a:cs typeface="Open Sans Light"/>
                <a:sym typeface="Open Sans Light"/>
              </a:rPr>
              <a:t> </a:t>
            </a:r>
            <a:endParaRPr sz="3200" kern="0" dirty="0">
              <a:solidFill>
                <a:srgbClr val="FFFFFF"/>
              </a:solidFill>
              <a:latin typeface="Open Sans Light"/>
              <a:ea typeface="Open Sans Light"/>
              <a:cs typeface="Open Sans Light"/>
              <a:sym typeface="Open Sa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idx="4294967295"/>
          </p:nvPr>
        </p:nvSpPr>
        <p:spPr>
          <a:xfrm>
            <a:off x="596333" y="224833"/>
            <a:ext cx="4401600" cy="1376800"/>
          </a:xfrm>
          <a:prstGeom prst="rect">
            <a:avLst/>
          </a:prstGeom>
          <a:noFill/>
          <a:ln>
            <a:noFill/>
            <a:prstDash/>
          </a:ln>
          <a:effectLst>
            <a:outerShdw blurRad="57150" dist="19050" dir="5400000" algn="bl" rotWithShape="0">
              <a:schemeClr val="lt1">
                <a:alpha val="50000"/>
              </a:schemeClr>
            </a:outerShdw>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Josefin Sans"/>
                <a:ea typeface="Josefin Sans"/>
                <a:cs typeface="Josefin Sans"/>
                <a:sym typeface="Josefin Sans"/>
              </a:rPr>
              <a:t>the </a:t>
            </a:r>
            <a:r>
              <a:rPr kumimoji="0" lang="en-US" sz="7866" b="1" i="0" u="none" strike="noStrike" kern="0" cap="none" spc="0" normalizeH="0" baseline="0" noProof="0" dirty="0">
                <a:ln>
                  <a:noFill/>
                </a:ln>
                <a:solidFill>
                  <a:srgbClr val="102649"/>
                </a:solidFill>
                <a:effectLst/>
                <a:uLnTx/>
                <a:uFillTx/>
                <a:latin typeface="Josefin Sans"/>
                <a:ea typeface="Josefin Sans"/>
                <a:cs typeface="Josefin Sans"/>
                <a:sym typeface="Josefin Sans"/>
              </a:rPr>
              <a:t>WHY </a:t>
            </a:r>
          </a:p>
        </p:txBody>
      </p:sp>
      <p:pic>
        <p:nvPicPr>
          <p:cNvPr id="67" name="Google Shape;67;p15" descr="A white line drawing of two people with an x in a circle between them, with what appears to be steam rising between them"/>
          <p:cNvPicPr preferRelativeResize="0"/>
          <p:nvPr/>
        </p:nvPicPr>
        <p:blipFill>
          <a:blip r:embed="rId4">
            <a:alphaModFix/>
          </a:blip>
          <a:stretch>
            <a:fillRect/>
          </a:stretch>
        </p:blipFill>
        <p:spPr>
          <a:xfrm>
            <a:off x="1423801" y="2128118"/>
            <a:ext cx="1775967" cy="1775967"/>
          </a:xfrm>
          <a:prstGeom prst="rect">
            <a:avLst/>
          </a:prstGeom>
          <a:noFill/>
          <a:ln>
            <a:noFill/>
          </a:ln>
        </p:spPr>
      </p:pic>
      <p:sp>
        <p:nvSpPr>
          <p:cNvPr id="75" name="Google Shape;75;p15"/>
          <p:cNvSpPr txBox="1"/>
          <p:nvPr/>
        </p:nvSpPr>
        <p:spPr>
          <a:xfrm>
            <a:off x="920784" y="4300567"/>
            <a:ext cx="2782000" cy="177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kern="0">
                <a:solidFill>
                  <a:srgbClr val="003B45"/>
                </a:solidFill>
                <a:latin typeface="Josefin Sans SemiBold"/>
                <a:ea typeface="Josefin Sans SemiBold"/>
                <a:cs typeface="Josefin Sans SemiBold"/>
                <a:sym typeface="Josefin Sans SemiBold"/>
              </a:rPr>
              <a:t>Inconsistent User Experiences</a:t>
            </a:r>
            <a:endParaRPr sz="2800" kern="0" dirty="0">
              <a:solidFill>
                <a:srgbClr val="003B45"/>
              </a:solidFill>
              <a:latin typeface="Josefin Sans SemiBold"/>
              <a:ea typeface="Josefin Sans SemiBold"/>
              <a:cs typeface="Josefin Sans SemiBold"/>
              <a:sym typeface="Josefin Sans SemiBold"/>
            </a:endParaRPr>
          </a:p>
        </p:txBody>
      </p:sp>
      <p:pic>
        <p:nvPicPr>
          <p:cNvPr id="68" name="Google Shape;68;p15" descr="white icon illustration of a person climbing up a graph like a set of stairs&#10;&#10;"/>
          <p:cNvPicPr preferRelativeResize="0"/>
          <p:nvPr/>
        </p:nvPicPr>
        <p:blipFill>
          <a:blip r:embed="rId5">
            <a:alphaModFix/>
          </a:blip>
          <a:stretch>
            <a:fillRect/>
          </a:stretch>
        </p:blipFill>
        <p:spPr>
          <a:xfrm>
            <a:off x="5080533" y="2044367"/>
            <a:ext cx="1940067" cy="1940067"/>
          </a:xfrm>
          <a:prstGeom prst="rect">
            <a:avLst/>
          </a:prstGeom>
          <a:noFill/>
          <a:ln>
            <a:noFill/>
          </a:ln>
        </p:spPr>
      </p:pic>
      <p:sp>
        <p:nvSpPr>
          <p:cNvPr id="74" name="Google Shape;74;p15"/>
          <p:cNvSpPr txBox="1"/>
          <p:nvPr/>
        </p:nvSpPr>
        <p:spPr>
          <a:xfrm>
            <a:off x="4682817" y="4300567"/>
            <a:ext cx="2782000" cy="177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kern="0">
                <a:solidFill>
                  <a:srgbClr val="003B45"/>
                </a:solidFill>
                <a:latin typeface="Josefin Sans SemiBold"/>
                <a:ea typeface="Josefin Sans SemiBold"/>
                <a:cs typeface="Josefin Sans SemiBold"/>
                <a:sym typeface="Josefin Sans SemiBold"/>
              </a:rPr>
              <a:t>Unconfirmed Participant Growth</a:t>
            </a:r>
            <a:endParaRPr sz="3333" kern="0" dirty="0">
              <a:solidFill>
                <a:srgbClr val="003B45"/>
              </a:solidFill>
              <a:latin typeface="Josefin Sans SemiBold"/>
              <a:ea typeface="Josefin Sans SemiBold"/>
              <a:cs typeface="Josefin Sans SemiBold"/>
              <a:sym typeface="Josefin Sans SemiBold"/>
            </a:endParaRPr>
          </a:p>
        </p:txBody>
      </p:sp>
      <p:pic>
        <p:nvPicPr>
          <p:cNvPr id="69" name="Google Shape;69;p15" descr="white line drawing of four puzzle pieces, one has letter H, another letter Q, anoher with letter P, and last one that is not attached has the letter L on it with two arrows next to it&#10;"/>
          <p:cNvPicPr preferRelativeResize="0"/>
          <p:nvPr/>
        </p:nvPicPr>
        <p:blipFill>
          <a:blip r:embed="rId6">
            <a:alphaModFix/>
          </a:blip>
          <a:stretch>
            <a:fillRect/>
          </a:stretch>
        </p:blipFill>
        <p:spPr>
          <a:xfrm>
            <a:off x="8901368" y="2009516"/>
            <a:ext cx="2013233" cy="2013200"/>
          </a:xfrm>
          <a:prstGeom prst="rect">
            <a:avLst/>
          </a:prstGeom>
          <a:noFill/>
          <a:ln>
            <a:noFill/>
          </a:ln>
        </p:spPr>
      </p:pic>
      <p:sp>
        <p:nvSpPr>
          <p:cNvPr id="76" name="Google Shape;76;p15"/>
          <p:cNvSpPr txBox="1"/>
          <p:nvPr/>
        </p:nvSpPr>
        <p:spPr>
          <a:xfrm>
            <a:off x="8444833" y="4300567"/>
            <a:ext cx="2782000" cy="177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kern="0">
                <a:solidFill>
                  <a:srgbClr val="003B45"/>
                </a:solidFill>
                <a:latin typeface="Josefin Sans SemiBold"/>
                <a:ea typeface="Josefin Sans SemiBold"/>
                <a:cs typeface="Josefin Sans SemiBold"/>
                <a:sym typeface="Josefin Sans SemiBold"/>
              </a:rPr>
              <a:t>Characteristics and Structure of HQPL</a:t>
            </a:r>
            <a:endParaRPr sz="2800" kern="0" dirty="0">
              <a:solidFill>
                <a:srgbClr val="003B45"/>
              </a:solidFill>
              <a:latin typeface="Josefin Sans SemiBold"/>
              <a:ea typeface="Josefin Sans SemiBold"/>
              <a:cs typeface="Josefin Sans SemiBold"/>
              <a:sym typeface="Josefin Sans SemiBold"/>
            </a:endParaRPr>
          </a:p>
        </p:txBody>
      </p:sp>
      <p:sp>
        <p:nvSpPr>
          <p:cNvPr id="70" name="Google Shape;70;p15">
            <a:extLst>
              <a:ext uri="{C183D7F6-B498-43B3-948B-1728B52AA6E4}">
                <adec:decorative xmlns:adec="http://schemas.microsoft.com/office/drawing/2017/decorative" val="1"/>
              </a:ext>
            </a:extLst>
          </p:cNvPr>
          <p:cNvSpPr txBox="1"/>
          <p:nvPr/>
        </p:nvSpPr>
        <p:spPr>
          <a:xfrm>
            <a:off x="9055300" y="2128151"/>
            <a:ext cx="624400" cy="69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Josefin Sans SemiBold"/>
                <a:ea typeface="Josefin Sans SemiBold"/>
                <a:cs typeface="Josefin Sans SemiBold"/>
                <a:sym typeface="Josefin Sans SemiBold"/>
              </a:rPr>
              <a:t>H</a:t>
            </a:r>
            <a:endParaRPr sz="3600" kern="0" dirty="0">
              <a:solidFill>
                <a:srgbClr val="FFFFFF"/>
              </a:solidFill>
              <a:latin typeface="Josefin Sans SemiBold"/>
              <a:ea typeface="Josefin Sans SemiBold"/>
              <a:cs typeface="Josefin Sans SemiBold"/>
              <a:sym typeface="Josefin Sans SemiBold"/>
            </a:endParaRPr>
          </a:p>
        </p:txBody>
      </p:sp>
      <p:sp>
        <p:nvSpPr>
          <p:cNvPr id="71" name="Google Shape;71;p15">
            <a:extLst>
              <a:ext uri="{C183D7F6-B498-43B3-948B-1728B52AA6E4}">
                <adec:decorative xmlns:adec="http://schemas.microsoft.com/office/drawing/2017/decorative" val="1"/>
              </a:ext>
            </a:extLst>
          </p:cNvPr>
          <p:cNvSpPr txBox="1"/>
          <p:nvPr/>
        </p:nvSpPr>
        <p:spPr>
          <a:xfrm>
            <a:off x="9783633" y="2128151"/>
            <a:ext cx="624400" cy="69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Josefin Sans SemiBold"/>
                <a:ea typeface="Josefin Sans SemiBold"/>
                <a:cs typeface="Josefin Sans SemiBold"/>
                <a:sym typeface="Josefin Sans SemiBold"/>
              </a:rPr>
              <a:t>Q</a:t>
            </a:r>
            <a:endParaRPr sz="3600" kern="0" dirty="0">
              <a:solidFill>
                <a:srgbClr val="FFFFFF"/>
              </a:solidFill>
              <a:latin typeface="Josefin Sans SemiBold"/>
              <a:ea typeface="Josefin Sans SemiBold"/>
              <a:cs typeface="Josefin Sans SemiBold"/>
              <a:sym typeface="Josefin Sans SemiBold"/>
            </a:endParaRPr>
          </a:p>
        </p:txBody>
      </p:sp>
      <p:sp>
        <p:nvSpPr>
          <p:cNvPr id="72" name="Google Shape;72;p15">
            <a:extLst>
              <a:ext uri="{C183D7F6-B498-43B3-948B-1728B52AA6E4}">
                <adec:decorative xmlns:adec="http://schemas.microsoft.com/office/drawing/2017/decorative" val="1"/>
              </a:ext>
            </a:extLst>
          </p:cNvPr>
          <p:cNvSpPr txBox="1"/>
          <p:nvPr/>
        </p:nvSpPr>
        <p:spPr>
          <a:xfrm>
            <a:off x="9055300" y="2823751"/>
            <a:ext cx="624400" cy="69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Josefin Sans SemiBold"/>
                <a:ea typeface="Josefin Sans SemiBold"/>
                <a:cs typeface="Josefin Sans SemiBold"/>
                <a:sym typeface="Josefin Sans SemiBold"/>
              </a:rPr>
              <a:t>P</a:t>
            </a:r>
            <a:endParaRPr sz="3600" kern="0" dirty="0">
              <a:solidFill>
                <a:srgbClr val="FFFFFF"/>
              </a:solidFill>
              <a:latin typeface="Josefin Sans SemiBold"/>
              <a:ea typeface="Josefin Sans SemiBold"/>
              <a:cs typeface="Josefin Sans SemiBold"/>
              <a:sym typeface="Josefin Sans SemiBold"/>
            </a:endParaRPr>
          </a:p>
        </p:txBody>
      </p:sp>
      <p:sp>
        <p:nvSpPr>
          <p:cNvPr id="73" name="Google Shape;73;p15">
            <a:extLst>
              <a:ext uri="{C183D7F6-B498-43B3-948B-1728B52AA6E4}">
                <adec:decorative xmlns:adec="http://schemas.microsoft.com/office/drawing/2017/decorative" val="1"/>
              </a:ext>
            </a:extLst>
          </p:cNvPr>
          <p:cNvSpPr txBox="1"/>
          <p:nvPr/>
        </p:nvSpPr>
        <p:spPr>
          <a:xfrm>
            <a:off x="10015233" y="3055184"/>
            <a:ext cx="624400" cy="69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Josefin Sans SemiBold"/>
                <a:ea typeface="Josefin Sans SemiBold"/>
                <a:cs typeface="Josefin Sans SemiBold"/>
                <a:sym typeface="Josefin Sans SemiBold"/>
              </a:rPr>
              <a:t>L</a:t>
            </a:r>
            <a:endParaRPr sz="3600" kern="0" dirty="0">
              <a:solidFill>
                <a:srgbClr val="FFFFFF"/>
              </a:solidFill>
              <a:latin typeface="Josefin Sans SemiBold"/>
              <a:ea typeface="Josefin Sans SemiBold"/>
              <a:cs typeface="Josefin Sans SemiBold"/>
              <a:sym typeface="Josefin Sa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DC2C-93DA-4F1C-9DB2-8B1B457E75BF}"/>
              </a:ext>
            </a:extLst>
          </p:cNvPr>
          <p:cNvSpPr>
            <a:spLocks noGrp="1"/>
          </p:cNvSpPr>
          <p:nvPr>
            <p:ph type="title"/>
          </p:nvPr>
        </p:nvSpPr>
        <p:spPr>
          <a:xfrm>
            <a:off x="838200" y="134977"/>
            <a:ext cx="10515600" cy="685443"/>
          </a:xfrm>
        </p:spPr>
        <p:txBody>
          <a:bodyPr>
            <a:normAutofit/>
          </a:bodyPr>
          <a:lstStyle/>
          <a:p>
            <a:pPr algn="ctr"/>
            <a:r>
              <a:rPr lang="en-US" sz="3500" dirty="0"/>
              <a:t>Agenda</a:t>
            </a:r>
          </a:p>
        </p:txBody>
      </p:sp>
      <p:sp>
        <p:nvSpPr>
          <p:cNvPr id="3" name="Content Placeholder 2">
            <a:extLst>
              <a:ext uri="{FF2B5EF4-FFF2-40B4-BE49-F238E27FC236}">
                <a16:creationId xmlns:a16="http://schemas.microsoft.com/office/drawing/2014/main" id="{B4C6C125-F76A-423E-AC51-77A01B44696F}"/>
              </a:ext>
            </a:extLst>
          </p:cNvPr>
          <p:cNvSpPr>
            <a:spLocks noGrp="1"/>
          </p:cNvSpPr>
          <p:nvPr>
            <p:ph idx="1"/>
          </p:nvPr>
        </p:nvSpPr>
        <p:spPr>
          <a:xfrm>
            <a:off x="482721" y="774308"/>
            <a:ext cx="11366901" cy="4762109"/>
          </a:xfrm>
        </p:spPr>
        <p:txBody>
          <a:bodyPr vert="horz" lIns="91440" tIns="45720" rIns="91440" bIns="45720" rtlCol="0" anchor="t">
            <a:noAutofit/>
          </a:bodyPr>
          <a:lstStyle/>
          <a:p>
            <a:pPr marL="0" indent="0" algn="ctr">
              <a:lnSpc>
                <a:spcPct val="120000"/>
              </a:lnSpc>
              <a:spcBef>
                <a:spcPts val="0"/>
              </a:spcBef>
              <a:buNone/>
            </a:pPr>
            <a:r>
              <a:rPr lang="en-US" sz="1400" b="1" dirty="0"/>
              <a:t>Welcome and Updates</a:t>
            </a:r>
          </a:p>
          <a:p>
            <a:pPr marL="0" indent="0" algn="ctr">
              <a:lnSpc>
                <a:spcPct val="120000"/>
              </a:lnSpc>
              <a:spcBef>
                <a:spcPts val="0"/>
              </a:spcBef>
              <a:buNone/>
            </a:pPr>
            <a:r>
              <a:rPr lang="en-US" sz="1400" i="1" dirty="0"/>
              <a:t>Dr. Robbie Fletcher, Commissioner of Education</a:t>
            </a:r>
            <a:endParaRPr lang="en-US" sz="1400" b="1" dirty="0">
              <a:effectLst/>
              <a:ea typeface="Times New Roman" panose="02020603050405020304" pitchFamily="18" charset="0"/>
            </a:endParaRPr>
          </a:p>
          <a:p>
            <a:pPr marL="0" marR="0" lvl="0" indent="0" algn="ctr">
              <a:lnSpc>
                <a:spcPct val="120000"/>
              </a:lnSpc>
              <a:spcBef>
                <a:spcPts val="0"/>
              </a:spcBef>
              <a:spcAft>
                <a:spcPts val="0"/>
              </a:spcAft>
              <a:buNone/>
            </a:pPr>
            <a:endParaRPr lang="en-US" sz="300" b="1" dirty="0">
              <a:effectLst/>
              <a:ea typeface="Times New Roman" panose="02020603050405020304" pitchFamily="18" charset="0"/>
            </a:endParaRPr>
          </a:p>
          <a:p>
            <a:pPr marL="0" marR="0" lvl="0" indent="0" algn="ctr">
              <a:lnSpc>
                <a:spcPct val="120000"/>
              </a:lnSpc>
              <a:spcBef>
                <a:spcPts val="0"/>
              </a:spcBef>
              <a:spcAft>
                <a:spcPts val="0"/>
              </a:spcAft>
              <a:buNone/>
            </a:pPr>
            <a:r>
              <a:rPr lang="en-US" sz="1400" b="1" dirty="0">
                <a:effectLst/>
                <a:ea typeface="Times New Roman" panose="02020603050405020304" pitchFamily="18" charset="0"/>
              </a:rPr>
              <a:t>Kentucky Department of Education Update</a:t>
            </a:r>
            <a:endParaRPr lang="en-US" sz="1400" b="1" dirty="0">
              <a:ea typeface="Times New Roman" panose="02020603050405020304" pitchFamily="18" charset="0"/>
            </a:endParaRPr>
          </a:p>
          <a:p>
            <a:pPr marL="0" marR="0" lvl="0" indent="0" algn="ctr">
              <a:lnSpc>
                <a:spcPct val="120000"/>
              </a:lnSpc>
              <a:spcBef>
                <a:spcPts val="0"/>
              </a:spcBef>
              <a:spcAft>
                <a:spcPts val="0"/>
              </a:spcAft>
              <a:buNone/>
            </a:pPr>
            <a:r>
              <a:rPr lang="en-US" sz="1400" i="1" dirty="0">
                <a:effectLst/>
                <a:ea typeface="Times New Roman" panose="02020603050405020304" pitchFamily="18" charset="0"/>
              </a:rPr>
              <a:t>Jennifer Ginn, </a:t>
            </a:r>
            <a:r>
              <a:rPr lang="en-US" sz="1400" i="1" dirty="0">
                <a:ea typeface="Times New Roman" panose="02020603050405020304" pitchFamily="18" charset="0"/>
              </a:rPr>
              <a:t>KDE Director of</a:t>
            </a:r>
            <a:r>
              <a:rPr lang="en-US" sz="1400" i="1" dirty="0">
                <a:effectLst/>
                <a:ea typeface="Times New Roman" panose="02020603050405020304" pitchFamily="18" charset="0"/>
              </a:rPr>
              <a:t> Communications</a:t>
            </a:r>
            <a:endParaRPr lang="en-US" sz="1400" b="1" dirty="0">
              <a:ea typeface="Times New Roman" panose="02020603050405020304" pitchFamily="18" charset="0"/>
            </a:endParaRPr>
          </a:p>
          <a:p>
            <a:pPr marL="0" marR="0" lvl="0" indent="0" algn="ctr">
              <a:lnSpc>
                <a:spcPct val="120000"/>
              </a:lnSpc>
              <a:spcBef>
                <a:spcPts val="0"/>
              </a:spcBef>
              <a:spcAft>
                <a:spcPts val="0"/>
              </a:spcAft>
              <a:buNone/>
            </a:pPr>
            <a:endParaRPr lang="en-US" sz="300" b="1" dirty="0">
              <a:ea typeface="Times New Roman" panose="02020603050405020304" pitchFamily="18" charset="0"/>
            </a:endParaRPr>
          </a:p>
          <a:p>
            <a:pPr marL="0" marR="0" lvl="0" indent="0" algn="ctr">
              <a:lnSpc>
                <a:spcPct val="120000"/>
              </a:lnSpc>
              <a:spcBef>
                <a:spcPts val="0"/>
              </a:spcBef>
              <a:spcAft>
                <a:spcPts val="0"/>
              </a:spcAft>
              <a:buNone/>
            </a:pPr>
            <a:r>
              <a:rPr lang="en-US" sz="1400" b="1" dirty="0">
                <a:ea typeface="Times New Roman" panose="02020603050405020304" pitchFamily="18" charset="0"/>
              </a:rPr>
              <a:t>Continuous Improvement Summit</a:t>
            </a:r>
          </a:p>
          <a:p>
            <a:pPr marL="0" marR="0" lvl="0" indent="0" algn="ctr">
              <a:lnSpc>
                <a:spcPct val="120000"/>
              </a:lnSpc>
              <a:spcBef>
                <a:spcPts val="0"/>
              </a:spcBef>
              <a:spcAft>
                <a:spcPts val="0"/>
              </a:spcAft>
              <a:buNone/>
            </a:pPr>
            <a:r>
              <a:rPr lang="en-US" sz="1400" i="1" dirty="0">
                <a:ea typeface="Times New Roman" panose="02020603050405020304" pitchFamily="18" charset="0"/>
              </a:rPr>
              <a:t>Associate Commissioner Kelly Foster, KDE Office of Continuous Improvement and Support</a:t>
            </a:r>
          </a:p>
          <a:p>
            <a:pPr marL="0" marR="0" lvl="0" indent="0" algn="ctr">
              <a:lnSpc>
                <a:spcPct val="120000"/>
              </a:lnSpc>
              <a:spcBef>
                <a:spcPts val="0"/>
              </a:spcBef>
              <a:spcAft>
                <a:spcPts val="0"/>
              </a:spcAft>
              <a:buNone/>
            </a:pPr>
            <a:endParaRPr lang="en-US" sz="300" b="1" dirty="0">
              <a:ea typeface="Times New Roman" panose="02020603050405020304" pitchFamily="18" charset="0"/>
            </a:endParaRPr>
          </a:p>
          <a:p>
            <a:pPr marL="0" marR="0" lvl="0" indent="0" algn="ctr">
              <a:lnSpc>
                <a:spcPct val="120000"/>
              </a:lnSpc>
              <a:spcBef>
                <a:spcPts val="0"/>
              </a:spcBef>
              <a:spcAft>
                <a:spcPts val="0"/>
              </a:spcAft>
              <a:buNone/>
            </a:pPr>
            <a:r>
              <a:rPr lang="en-US" sz="1400" b="1" dirty="0">
                <a:ea typeface="Times New Roman" panose="02020603050405020304" pitchFamily="18" charset="0"/>
              </a:rPr>
              <a:t>KY Learning Hub</a:t>
            </a:r>
            <a:endParaRPr lang="en-US" sz="1400" b="1" dirty="0">
              <a:effectLst/>
              <a:ea typeface="Times New Roman" panose="02020603050405020304" pitchFamily="18" charset="0"/>
            </a:endParaRPr>
          </a:p>
          <a:p>
            <a:pPr marL="0" marR="0" lvl="0" indent="0" algn="ctr">
              <a:lnSpc>
                <a:spcPct val="120000"/>
              </a:lnSpc>
              <a:spcBef>
                <a:spcPts val="0"/>
              </a:spcBef>
              <a:spcAft>
                <a:spcPts val="0"/>
              </a:spcAft>
              <a:buNone/>
            </a:pPr>
            <a:r>
              <a:rPr lang="en-US" sz="1400" i="1" dirty="0">
                <a:ea typeface="Times New Roman" panose="02020603050405020304" pitchFamily="18" charset="0"/>
              </a:rPr>
              <a:t>Micki Marinelli, KDE Chief Academic Officer</a:t>
            </a:r>
          </a:p>
          <a:p>
            <a:pPr marL="0" marR="0" lvl="0" indent="0" algn="ctr">
              <a:lnSpc>
                <a:spcPct val="120000"/>
              </a:lnSpc>
              <a:spcBef>
                <a:spcPts val="0"/>
              </a:spcBef>
              <a:spcAft>
                <a:spcPts val="0"/>
              </a:spcAft>
              <a:buNone/>
            </a:pPr>
            <a:r>
              <a:rPr lang="en-US" sz="1400" i="1" dirty="0">
                <a:ea typeface="Times New Roman" panose="02020603050405020304" pitchFamily="18" charset="0"/>
              </a:rPr>
              <a:t>Marty Park, KDE Chief Digital Officer</a:t>
            </a:r>
          </a:p>
          <a:p>
            <a:pPr marL="0" marR="0" lvl="0" indent="0" algn="ctr">
              <a:lnSpc>
                <a:spcPct val="120000"/>
              </a:lnSpc>
              <a:spcBef>
                <a:spcPts val="0"/>
              </a:spcBef>
              <a:spcAft>
                <a:spcPts val="0"/>
              </a:spcAft>
              <a:buNone/>
            </a:pPr>
            <a:endParaRPr lang="en-US" sz="300" i="1" dirty="0">
              <a:ea typeface="Times New Roman" panose="02020603050405020304" pitchFamily="18" charset="0"/>
            </a:endParaRPr>
          </a:p>
          <a:p>
            <a:pPr marL="0" marR="0" lvl="0" indent="0" algn="ctr">
              <a:lnSpc>
                <a:spcPct val="120000"/>
              </a:lnSpc>
              <a:spcBef>
                <a:spcPts val="0"/>
              </a:spcBef>
              <a:spcAft>
                <a:spcPts val="0"/>
              </a:spcAft>
              <a:buNone/>
            </a:pPr>
            <a:r>
              <a:rPr lang="en-US" sz="1400" b="1" dirty="0">
                <a:ea typeface="Times New Roman" panose="02020603050405020304" pitchFamily="18" charset="0"/>
              </a:rPr>
              <a:t>Essential Workplace Ethics Survey</a:t>
            </a:r>
          </a:p>
          <a:p>
            <a:pPr marL="0" marR="0" lvl="0" indent="0" algn="ctr">
              <a:lnSpc>
                <a:spcPct val="120000"/>
              </a:lnSpc>
              <a:spcBef>
                <a:spcPts val="0"/>
              </a:spcBef>
              <a:spcAft>
                <a:spcPts val="0"/>
              </a:spcAft>
              <a:buNone/>
            </a:pPr>
            <a:r>
              <a:rPr lang="en-US" sz="1400" i="1" dirty="0">
                <a:ea typeface="Times New Roman" panose="02020603050405020304" pitchFamily="18" charset="0"/>
              </a:rPr>
              <a:t>Lauren Graves, KDE Policy Advisor, Office of Career and Technical Education</a:t>
            </a:r>
          </a:p>
          <a:p>
            <a:pPr marL="0" marR="0" lvl="0" indent="0" algn="ctr">
              <a:lnSpc>
                <a:spcPct val="120000"/>
              </a:lnSpc>
              <a:spcBef>
                <a:spcPts val="0"/>
              </a:spcBef>
              <a:spcAft>
                <a:spcPts val="0"/>
              </a:spcAft>
              <a:buNone/>
            </a:pPr>
            <a:endParaRPr lang="en-US" sz="300" b="1" dirty="0">
              <a:ea typeface="Times New Roman" panose="02020603050405020304" pitchFamily="18" charset="0"/>
            </a:endParaRPr>
          </a:p>
          <a:p>
            <a:pPr marL="0" marR="0" lvl="0" indent="0" algn="ctr">
              <a:lnSpc>
                <a:spcPct val="120000"/>
              </a:lnSpc>
              <a:spcBef>
                <a:spcPts val="0"/>
              </a:spcBef>
              <a:spcAft>
                <a:spcPts val="0"/>
              </a:spcAft>
              <a:buNone/>
            </a:pPr>
            <a:r>
              <a:rPr lang="en-US" sz="1400" b="1" dirty="0">
                <a:ea typeface="Times New Roman" panose="02020603050405020304" pitchFamily="18" charset="0"/>
              </a:rPr>
              <a:t>Fall 2025 Attend Hours</a:t>
            </a:r>
          </a:p>
          <a:p>
            <a:pPr marL="0" marR="0" lvl="0" indent="0" algn="ctr">
              <a:lnSpc>
                <a:spcPct val="120000"/>
              </a:lnSpc>
              <a:spcBef>
                <a:spcPts val="0"/>
              </a:spcBef>
              <a:spcAft>
                <a:spcPts val="0"/>
              </a:spcAft>
              <a:buNone/>
            </a:pPr>
            <a:r>
              <a:rPr lang="en-US" sz="1400" i="1" dirty="0">
                <a:ea typeface="Times New Roman" panose="02020603050405020304" pitchFamily="18" charset="0"/>
              </a:rPr>
              <a:t>Amy Tracy, KDE Data Manager, Office of Career and Technical Education</a:t>
            </a:r>
          </a:p>
          <a:p>
            <a:pPr marL="0" indent="0" algn="ctr">
              <a:lnSpc>
                <a:spcPct val="120000"/>
              </a:lnSpc>
              <a:spcBef>
                <a:spcPts val="0"/>
              </a:spcBef>
              <a:buNone/>
            </a:pPr>
            <a:endParaRPr lang="en-US" sz="300" b="1" dirty="0"/>
          </a:p>
          <a:p>
            <a:pPr marL="0" indent="0" algn="ctr">
              <a:lnSpc>
                <a:spcPct val="120000"/>
              </a:lnSpc>
              <a:spcBef>
                <a:spcPts val="0"/>
              </a:spcBef>
              <a:buNone/>
            </a:pPr>
            <a:r>
              <a:rPr lang="en-US" sz="1400" b="1" dirty="0"/>
              <a:t>Questions and Answers</a:t>
            </a:r>
          </a:p>
          <a:p>
            <a:pPr marL="0" indent="0" algn="ctr">
              <a:lnSpc>
                <a:spcPct val="120000"/>
              </a:lnSpc>
              <a:spcBef>
                <a:spcPts val="0"/>
              </a:spcBef>
              <a:buNone/>
            </a:pPr>
            <a:endParaRPr lang="en-US" sz="300" b="1" dirty="0"/>
          </a:p>
          <a:p>
            <a:pPr marL="0" indent="0" algn="ctr">
              <a:lnSpc>
                <a:spcPct val="120000"/>
              </a:lnSpc>
              <a:spcBef>
                <a:spcPts val="0"/>
              </a:spcBef>
              <a:buNone/>
            </a:pPr>
            <a:r>
              <a:rPr lang="en-US" sz="1400" b="1" dirty="0"/>
              <a:t>Important Dates</a:t>
            </a:r>
          </a:p>
        </p:txBody>
      </p:sp>
    </p:spTree>
    <p:extLst>
      <p:ext uri="{BB962C8B-B14F-4D97-AF65-F5344CB8AC3E}">
        <p14:creationId xmlns:p14="http://schemas.microsoft.com/office/powerpoint/2010/main" val="129158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latin typeface="Open Sans Light"/>
                <a:ea typeface="Open Sans Light"/>
                <a:cs typeface="Open Sans Light"/>
                <a:sym typeface="Open Sans Light"/>
              </a:rPr>
              <a:t>Collaboration with other states</a:t>
            </a:r>
            <a:endParaRPr dirty="0">
              <a:latin typeface="Open Sans Light"/>
              <a:ea typeface="Open Sans Light"/>
              <a:cs typeface="Open Sans Light"/>
              <a:sym typeface="Open Sans Light"/>
            </a:endParaRPr>
          </a:p>
        </p:txBody>
      </p:sp>
      <p:grpSp>
        <p:nvGrpSpPr>
          <p:cNvPr id="83" name="Google Shape;83;p16" descr="filled image in the shape of the state of West Virgina"/>
          <p:cNvGrpSpPr/>
          <p:nvPr/>
        </p:nvGrpSpPr>
        <p:grpSpPr>
          <a:xfrm>
            <a:off x="402367" y="1743801"/>
            <a:ext cx="1339771" cy="1516536"/>
            <a:chOff x="301775" y="1307850"/>
            <a:chExt cx="1004828" cy="1137402"/>
          </a:xfrm>
        </p:grpSpPr>
        <p:pic>
          <p:nvPicPr>
            <p:cNvPr id="84" name="Google Shape;84;p16">
              <a:extLst>
                <a:ext uri="{C183D7F6-B498-43B3-948B-1728B52AA6E4}">
                  <adec:decorative xmlns:adec="http://schemas.microsoft.com/office/drawing/2017/decorative" val="1"/>
                </a:ext>
              </a:extLst>
            </p:cNvPr>
            <p:cNvPicPr preferRelativeResize="0"/>
            <p:nvPr/>
          </p:nvPicPr>
          <p:blipFill>
            <a:blip r:embed="rId4">
              <a:alphaModFix amt="51000"/>
            </a:blip>
            <a:stretch>
              <a:fillRect/>
            </a:stretch>
          </p:blipFill>
          <p:spPr>
            <a:xfrm>
              <a:off x="463651" y="1307850"/>
              <a:ext cx="842952" cy="833475"/>
            </a:xfrm>
            <a:prstGeom prst="rect">
              <a:avLst/>
            </a:prstGeom>
            <a:noFill/>
            <a:ln>
              <a:noFill/>
            </a:ln>
          </p:spPr>
        </p:pic>
        <p:sp>
          <p:nvSpPr>
            <p:cNvPr id="85" name="Google Shape;85;p16"/>
            <p:cNvSpPr txBox="1"/>
            <p:nvPr/>
          </p:nvSpPr>
          <p:spPr>
            <a:xfrm>
              <a:off x="301775" y="2106775"/>
              <a:ext cx="936900" cy="33847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dirty="0">
                  <a:solidFill>
                    <a:srgbClr val="595959"/>
                  </a:solidFill>
                  <a:latin typeface="Open Sans Light"/>
                  <a:ea typeface="Open Sans Light"/>
                  <a:cs typeface="Open Sans Light"/>
                  <a:sym typeface="Open Sans Light"/>
                </a:rPr>
                <a:t>West Virginia</a:t>
              </a:r>
              <a:endParaRPr sz="1333" kern="0" dirty="0">
                <a:solidFill>
                  <a:srgbClr val="595959"/>
                </a:solidFill>
                <a:latin typeface="Open Sans Light"/>
                <a:ea typeface="Open Sans Light"/>
                <a:cs typeface="Open Sans Light"/>
                <a:sym typeface="Open Sans Light"/>
              </a:endParaRPr>
            </a:p>
          </p:txBody>
        </p:sp>
      </p:grpSp>
      <p:grpSp>
        <p:nvGrpSpPr>
          <p:cNvPr id="86" name="Google Shape;86;p16" descr="filled image in the shape of the state of Virgina"/>
          <p:cNvGrpSpPr/>
          <p:nvPr/>
        </p:nvGrpSpPr>
        <p:grpSpPr>
          <a:xfrm>
            <a:off x="2042251" y="1883433"/>
            <a:ext cx="1539716" cy="1376902"/>
            <a:chOff x="1379288" y="1412575"/>
            <a:chExt cx="1154787" cy="1032676"/>
          </a:xfrm>
        </p:grpSpPr>
        <p:pic>
          <p:nvPicPr>
            <p:cNvPr id="87" name="Google Shape;87;p16">
              <a:extLst>
                <a:ext uri="{C183D7F6-B498-43B3-948B-1728B52AA6E4}">
                  <adec:decorative xmlns:adec="http://schemas.microsoft.com/office/drawing/2017/decorative" val="1"/>
                </a:ext>
              </a:extLst>
            </p:cNvPr>
            <p:cNvPicPr preferRelativeResize="0"/>
            <p:nvPr/>
          </p:nvPicPr>
          <p:blipFill>
            <a:blip r:embed="rId5">
              <a:alphaModFix amt="51000"/>
            </a:blip>
            <a:stretch>
              <a:fillRect/>
            </a:stretch>
          </p:blipFill>
          <p:spPr>
            <a:xfrm>
              <a:off x="1379288" y="1412575"/>
              <a:ext cx="1121075" cy="624025"/>
            </a:xfrm>
            <a:prstGeom prst="rect">
              <a:avLst/>
            </a:prstGeom>
            <a:noFill/>
            <a:ln>
              <a:noFill/>
            </a:ln>
          </p:spPr>
        </p:pic>
        <p:sp>
          <p:nvSpPr>
            <p:cNvPr id="88" name="Google Shape;88;p16"/>
            <p:cNvSpPr txBox="1"/>
            <p:nvPr/>
          </p:nvSpPr>
          <p:spPr>
            <a:xfrm>
              <a:off x="1597175" y="2106775"/>
              <a:ext cx="936900" cy="33847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595959"/>
                  </a:solidFill>
                  <a:latin typeface="Open Sans Light"/>
                  <a:ea typeface="Open Sans Light"/>
                  <a:cs typeface="Open Sans Light"/>
                  <a:sym typeface="Open Sans Light"/>
                </a:rPr>
                <a:t>Virginia</a:t>
              </a:r>
              <a:endParaRPr sz="1333" kern="0" dirty="0">
                <a:solidFill>
                  <a:srgbClr val="595959"/>
                </a:solidFill>
                <a:latin typeface="Open Sans Light"/>
                <a:ea typeface="Open Sans Light"/>
                <a:cs typeface="Open Sans Light"/>
                <a:sym typeface="Open Sans Light"/>
              </a:endParaRPr>
            </a:p>
          </p:txBody>
        </p:sp>
      </p:grpSp>
      <p:pic>
        <p:nvPicPr>
          <p:cNvPr id="89" name="Google Shape;89;p16">
            <a:extLst>
              <a:ext uri="{C183D7F6-B498-43B3-948B-1728B52AA6E4}">
                <adec:decorative xmlns:adec="http://schemas.microsoft.com/office/drawing/2017/decorative" val="1"/>
              </a:ext>
            </a:extLst>
          </p:cNvPr>
          <p:cNvPicPr preferRelativeResize="0"/>
          <p:nvPr/>
        </p:nvPicPr>
        <p:blipFill>
          <a:blip r:embed="rId6">
            <a:alphaModFix amt="51000"/>
          </a:blip>
          <a:stretch>
            <a:fillRect/>
          </a:stretch>
        </p:blipFill>
        <p:spPr>
          <a:xfrm>
            <a:off x="4008134" y="1968817"/>
            <a:ext cx="1617633" cy="800135"/>
          </a:xfrm>
          <a:prstGeom prst="rect">
            <a:avLst/>
          </a:prstGeom>
          <a:noFill/>
          <a:ln>
            <a:noFill/>
          </a:ln>
        </p:spPr>
      </p:pic>
      <p:sp>
        <p:nvSpPr>
          <p:cNvPr id="90" name="Google Shape;90;p16"/>
          <p:cNvSpPr txBox="1"/>
          <p:nvPr/>
        </p:nvSpPr>
        <p:spPr>
          <a:xfrm>
            <a:off x="4192333" y="2809033"/>
            <a:ext cx="12492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a:solidFill>
                  <a:srgbClr val="595959"/>
                </a:solidFill>
                <a:latin typeface="Open Sans Light"/>
                <a:ea typeface="Open Sans Light"/>
                <a:cs typeface="Open Sans Light"/>
                <a:sym typeface="Open Sans Light"/>
              </a:rPr>
              <a:t>Maryland</a:t>
            </a:r>
            <a:endParaRPr sz="1333" kern="0" dirty="0">
              <a:solidFill>
                <a:srgbClr val="595959"/>
              </a:solidFill>
              <a:latin typeface="Open Sans Light"/>
              <a:ea typeface="Open Sans Light"/>
              <a:cs typeface="Open Sans Light"/>
              <a:sym typeface="Open Sans Light"/>
            </a:endParaRPr>
          </a:p>
        </p:txBody>
      </p:sp>
      <p:pic>
        <p:nvPicPr>
          <p:cNvPr id="101" name="Google Shape;101;p16">
            <a:extLst>
              <a:ext uri="{C183D7F6-B498-43B3-948B-1728B52AA6E4}">
                <adec:decorative xmlns:adec="http://schemas.microsoft.com/office/drawing/2017/decorative" val="1"/>
              </a:ext>
            </a:extLst>
          </p:cNvPr>
          <p:cNvPicPr preferRelativeResize="0"/>
          <p:nvPr/>
        </p:nvPicPr>
        <p:blipFill>
          <a:blip r:embed="rId7">
            <a:alphaModFix amt="51000"/>
          </a:blip>
          <a:stretch>
            <a:fillRect/>
          </a:stretch>
        </p:blipFill>
        <p:spPr>
          <a:xfrm>
            <a:off x="6353787" y="1952868"/>
            <a:ext cx="1899677" cy="832033"/>
          </a:xfrm>
          <a:prstGeom prst="rect">
            <a:avLst/>
          </a:prstGeom>
          <a:noFill/>
          <a:ln>
            <a:noFill/>
          </a:ln>
        </p:spPr>
      </p:pic>
      <p:sp>
        <p:nvSpPr>
          <p:cNvPr id="102" name="Google Shape;102;p16"/>
          <p:cNvSpPr txBox="1"/>
          <p:nvPr/>
        </p:nvSpPr>
        <p:spPr>
          <a:xfrm>
            <a:off x="6523637" y="2809033"/>
            <a:ext cx="156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a:solidFill>
                  <a:srgbClr val="595959"/>
                </a:solidFill>
                <a:latin typeface="Open Sans Light"/>
                <a:ea typeface="Open Sans Light"/>
                <a:cs typeface="Open Sans Light"/>
                <a:sym typeface="Open Sans Light"/>
              </a:rPr>
              <a:t>North Carolina</a:t>
            </a:r>
            <a:endParaRPr sz="1333" kern="0" dirty="0">
              <a:solidFill>
                <a:srgbClr val="595959"/>
              </a:solidFill>
              <a:latin typeface="Open Sans Light"/>
              <a:ea typeface="Open Sans Light"/>
              <a:cs typeface="Open Sans Light"/>
              <a:sym typeface="Open Sans Light"/>
            </a:endParaRPr>
          </a:p>
        </p:txBody>
      </p:sp>
      <p:grpSp>
        <p:nvGrpSpPr>
          <p:cNvPr id="91" name="Google Shape;91;p16" descr="filled image in the shape of the state of New Hampshire"/>
          <p:cNvGrpSpPr/>
          <p:nvPr/>
        </p:nvGrpSpPr>
        <p:grpSpPr>
          <a:xfrm>
            <a:off x="279569" y="3530600"/>
            <a:ext cx="1494800" cy="2023836"/>
            <a:chOff x="209677" y="2647950"/>
            <a:chExt cx="1121100" cy="1517877"/>
          </a:xfrm>
        </p:grpSpPr>
        <p:pic>
          <p:nvPicPr>
            <p:cNvPr id="92" name="Google Shape;92;p16">
              <a:extLst>
                <a:ext uri="{C183D7F6-B498-43B3-948B-1728B52AA6E4}">
                  <adec:decorative xmlns:adec="http://schemas.microsoft.com/office/drawing/2017/decorative" val="1"/>
                </a:ext>
              </a:extLst>
            </p:cNvPr>
            <p:cNvPicPr preferRelativeResize="0"/>
            <p:nvPr/>
          </p:nvPicPr>
          <p:blipFill>
            <a:blip r:embed="rId8">
              <a:alphaModFix amt="51000"/>
            </a:blip>
            <a:stretch>
              <a:fillRect/>
            </a:stretch>
          </p:blipFill>
          <p:spPr>
            <a:xfrm>
              <a:off x="365100" y="2647950"/>
              <a:ext cx="810250" cy="1190050"/>
            </a:xfrm>
            <a:prstGeom prst="rect">
              <a:avLst/>
            </a:prstGeom>
            <a:noFill/>
            <a:ln>
              <a:noFill/>
            </a:ln>
          </p:spPr>
        </p:pic>
        <p:sp>
          <p:nvSpPr>
            <p:cNvPr id="93" name="Google Shape;93;p16"/>
            <p:cNvSpPr txBox="1"/>
            <p:nvPr/>
          </p:nvSpPr>
          <p:spPr>
            <a:xfrm>
              <a:off x="209677" y="3827350"/>
              <a:ext cx="1121100" cy="33847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595959"/>
                  </a:solidFill>
                  <a:latin typeface="Open Sans Light"/>
                  <a:ea typeface="Open Sans Light"/>
                  <a:cs typeface="Open Sans Light"/>
                  <a:sym typeface="Open Sans Light"/>
                </a:rPr>
                <a:t>New Hampshire</a:t>
              </a:r>
              <a:endParaRPr sz="1333" kern="0" dirty="0">
                <a:solidFill>
                  <a:srgbClr val="595959"/>
                </a:solidFill>
                <a:latin typeface="Open Sans Light"/>
                <a:ea typeface="Open Sans Light"/>
                <a:cs typeface="Open Sans Light"/>
                <a:sym typeface="Open Sans Light"/>
              </a:endParaRPr>
            </a:p>
          </p:txBody>
        </p:sp>
      </p:grpSp>
      <p:grpSp>
        <p:nvGrpSpPr>
          <p:cNvPr id="97" name="Google Shape;97;p16" descr="filled image in the shape of the state of Utah"/>
          <p:cNvGrpSpPr/>
          <p:nvPr/>
        </p:nvGrpSpPr>
        <p:grpSpPr>
          <a:xfrm>
            <a:off x="2299217" y="3747235"/>
            <a:ext cx="980879" cy="1807202"/>
            <a:chOff x="1572012" y="2810425"/>
            <a:chExt cx="735659" cy="1355401"/>
          </a:xfrm>
        </p:grpSpPr>
        <p:pic>
          <p:nvPicPr>
            <p:cNvPr id="98" name="Google Shape;98;p16">
              <a:extLst>
                <a:ext uri="{C183D7F6-B498-43B3-948B-1728B52AA6E4}">
                  <adec:decorative xmlns:adec="http://schemas.microsoft.com/office/drawing/2017/decorative" val="1"/>
                </a:ext>
              </a:extLst>
            </p:cNvPr>
            <p:cNvPicPr preferRelativeResize="0"/>
            <p:nvPr/>
          </p:nvPicPr>
          <p:blipFill>
            <a:blip r:embed="rId9">
              <a:alphaModFix amt="51000"/>
            </a:blip>
            <a:stretch>
              <a:fillRect/>
            </a:stretch>
          </p:blipFill>
          <p:spPr>
            <a:xfrm>
              <a:off x="1572012" y="2810425"/>
              <a:ext cx="735659" cy="865087"/>
            </a:xfrm>
            <a:prstGeom prst="rect">
              <a:avLst/>
            </a:prstGeom>
            <a:noFill/>
            <a:ln>
              <a:noFill/>
            </a:ln>
          </p:spPr>
        </p:pic>
        <p:sp>
          <p:nvSpPr>
            <p:cNvPr id="99" name="Google Shape;99;p16"/>
            <p:cNvSpPr txBox="1"/>
            <p:nvPr/>
          </p:nvSpPr>
          <p:spPr>
            <a:xfrm>
              <a:off x="1591238" y="3827350"/>
              <a:ext cx="697200" cy="33847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a:solidFill>
                    <a:srgbClr val="595959"/>
                  </a:solidFill>
                  <a:latin typeface="Open Sans Light"/>
                  <a:ea typeface="Open Sans Light"/>
                  <a:cs typeface="Open Sans Light"/>
                  <a:sym typeface="Open Sans Light"/>
                </a:rPr>
                <a:t>Utah</a:t>
              </a:r>
              <a:endParaRPr sz="1333" kern="0" dirty="0">
                <a:solidFill>
                  <a:srgbClr val="595959"/>
                </a:solidFill>
                <a:latin typeface="Open Sans Light"/>
                <a:ea typeface="Open Sans Light"/>
                <a:cs typeface="Open Sans Light"/>
                <a:sym typeface="Open Sans Light"/>
              </a:endParaRPr>
            </a:p>
          </p:txBody>
        </p:sp>
      </p:grpSp>
      <p:grpSp>
        <p:nvGrpSpPr>
          <p:cNvPr id="94" name="Google Shape;94;p16" descr="filled image in the shape of the state of South Dakota"/>
          <p:cNvGrpSpPr/>
          <p:nvPr/>
        </p:nvGrpSpPr>
        <p:grpSpPr>
          <a:xfrm>
            <a:off x="4008136" y="3767086"/>
            <a:ext cx="1617633" cy="1787352"/>
            <a:chOff x="2853701" y="2825313"/>
            <a:chExt cx="1213225" cy="1340514"/>
          </a:xfrm>
        </p:grpSpPr>
        <p:pic>
          <p:nvPicPr>
            <p:cNvPr id="95" name="Google Shape;95;p16">
              <a:extLst>
                <a:ext uri="{C183D7F6-B498-43B3-948B-1728B52AA6E4}">
                  <adec:decorative xmlns:adec="http://schemas.microsoft.com/office/drawing/2017/decorative" val="1"/>
                </a:ext>
              </a:extLst>
            </p:cNvPr>
            <p:cNvPicPr preferRelativeResize="0"/>
            <p:nvPr/>
          </p:nvPicPr>
          <p:blipFill>
            <a:blip r:embed="rId10">
              <a:alphaModFix amt="51000"/>
            </a:blip>
            <a:stretch>
              <a:fillRect/>
            </a:stretch>
          </p:blipFill>
          <p:spPr>
            <a:xfrm>
              <a:off x="2853701" y="2825313"/>
              <a:ext cx="1213225" cy="826398"/>
            </a:xfrm>
            <a:prstGeom prst="rect">
              <a:avLst/>
            </a:prstGeom>
            <a:noFill/>
            <a:ln>
              <a:noFill/>
            </a:ln>
          </p:spPr>
        </p:pic>
        <p:sp>
          <p:nvSpPr>
            <p:cNvPr id="96" name="Google Shape;96;p16"/>
            <p:cNvSpPr txBox="1"/>
            <p:nvPr/>
          </p:nvSpPr>
          <p:spPr>
            <a:xfrm>
              <a:off x="2875316" y="3827350"/>
              <a:ext cx="1170000" cy="33847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a:solidFill>
                    <a:srgbClr val="595959"/>
                  </a:solidFill>
                  <a:latin typeface="Open Sans Light"/>
                  <a:ea typeface="Open Sans Light"/>
                  <a:cs typeface="Open Sans Light"/>
                  <a:sym typeface="Open Sans Light"/>
                </a:rPr>
                <a:t>South Dakota</a:t>
              </a:r>
              <a:endParaRPr sz="1333" kern="0" dirty="0">
                <a:solidFill>
                  <a:srgbClr val="595959"/>
                </a:solidFill>
                <a:latin typeface="Open Sans Light"/>
                <a:ea typeface="Open Sans Light"/>
                <a:cs typeface="Open Sans Light"/>
                <a:sym typeface="Open Sans Light"/>
              </a:endParaRPr>
            </a:p>
          </p:txBody>
        </p:sp>
      </p:grpSp>
      <p:pic>
        <p:nvPicPr>
          <p:cNvPr id="103" name="Google Shape;103;p16">
            <a:extLst>
              <a:ext uri="{C183D7F6-B498-43B3-948B-1728B52AA6E4}">
                <adec:decorative xmlns:adec="http://schemas.microsoft.com/office/drawing/2017/decorative" val="1"/>
              </a:ext>
            </a:extLst>
          </p:cNvPr>
          <p:cNvPicPr preferRelativeResize="0"/>
          <p:nvPr/>
        </p:nvPicPr>
        <p:blipFill>
          <a:blip r:embed="rId11">
            <a:alphaModFix amt="63000"/>
          </a:blip>
          <a:stretch>
            <a:fillRect/>
          </a:stretch>
        </p:blipFill>
        <p:spPr>
          <a:xfrm>
            <a:off x="6363951" y="3645500"/>
            <a:ext cx="1539700" cy="1399720"/>
          </a:xfrm>
          <a:prstGeom prst="rect">
            <a:avLst/>
          </a:prstGeom>
          <a:noFill/>
          <a:ln>
            <a:noFill/>
          </a:ln>
        </p:spPr>
      </p:pic>
      <p:sp>
        <p:nvSpPr>
          <p:cNvPr id="100" name="Google Shape;100;p16"/>
          <p:cNvSpPr txBox="1"/>
          <p:nvPr/>
        </p:nvSpPr>
        <p:spPr>
          <a:xfrm>
            <a:off x="6353804" y="5103133"/>
            <a:ext cx="1560000" cy="4513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dirty="0">
                <a:solidFill>
                  <a:srgbClr val="595959"/>
                </a:solidFill>
                <a:latin typeface="Open Sans Light"/>
                <a:ea typeface="Open Sans Light"/>
                <a:cs typeface="Open Sans Light"/>
                <a:sym typeface="Open Sans Light"/>
              </a:rPr>
              <a:t>South Carolina</a:t>
            </a:r>
            <a:endParaRPr sz="1333" kern="0" dirty="0">
              <a:solidFill>
                <a:srgbClr val="595959"/>
              </a:solidFill>
              <a:latin typeface="Open Sans Light"/>
              <a:ea typeface="Open Sans Light"/>
              <a:cs typeface="Open Sans Light"/>
              <a:sym typeface="Open Sans Light"/>
            </a:endParaRPr>
          </a:p>
        </p:txBody>
      </p:sp>
      <p:pic>
        <p:nvPicPr>
          <p:cNvPr id="82" name="Google Shape;82;p16">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415601" y="6271497"/>
            <a:ext cx="1985140" cy="41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latin typeface="Open Sans Light"/>
                <a:ea typeface="Open Sans Light"/>
                <a:cs typeface="Open Sans Light"/>
                <a:sym typeface="Open Sans Light"/>
              </a:rPr>
              <a:t>Aligning to HQPL</a:t>
            </a:r>
            <a:endParaRPr dirty="0">
              <a:latin typeface="Open Sans Light"/>
              <a:ea typeface="Open Sans Light"/>
              <a:cs typeface="Open Sans Light"/>
              <a:sym typeface="Open Sans Light"/>
            </a:endParaRPr>
          </a:p>
        </p:txBody>
      </p:sp>
      <p:sp>
        <p:nvSpPr>
          <p:cNvPr id="111" name="Google Shape;111;p17"/>
          <p:cNvSpPr txBox="1"/>
          <p:nvPr/>
        </p:nvSpPr>
        <p:spPr>
          <a:xfrm>
            <a:off x="1064500" y="1356951"/>
            <a:ext cx="3716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a:solidFill>
                  <a:srgbClr val="595959"/>
                </a:solidFill>
                <a:latin typeface="Open Sans Light"/>
                <a:ea typeface="Open Sans Light"/>
                <a:cs typeface="Open Sans Light"/>
                <a:sym typeface="Open Sans Light"/>
              </a:rPr>
              <a:t>Characteristics</a:t>
            </a:r>
            <a:endParaRPr sz="2400" kern="0" dirty="0">
              <a:solidFill>
                <a:srgbClr val="595959"/>
              </a:solidFill>
              <a:latin typeface="Open Sans Light"/>
              <a:ea typeface="Open Sans Light"/>
              <a:cs typeface="Open Sans Light"/>
              <a:sym typeface="Open Sans Light"/>
            </a:endParaRPr>
          </a:p>
        </p:txBody>
      </p:sp>
      <p:sp>
        <p:nvSpPr>
          <p:cNvPr id="109" name="Google Shape;109;p17"/>
          <p:cNvSpPr txBox="1">
            <a:spLocks noGrp="1"/>
          </p:cNvSpPr>
          <p:nvPr>
            <p:ph type="body" idx="1"/>
          </p:nvPr>
        </p:nvSpPr>
        <p:spPr>
          <a:xfrm>
            <a:off x="1202633" y="1904400"/>
            <a:ext cx="6655200" cy="1960000"/>
          </a:xfrm>
          <a:prstGeom prst="rect">
            <a:avLst/>
          </a:prstGeom>
        </p:spPr>
        <p:txBody>
          <a:bodyPr spcFirstLastPara="1" wrap="square" lIns="121900" tIns="121900" rIns="121900" bIns="121900" anchor="t" anchorCtr="0">
            <a:normAutofit fontScale="85000" lnSpcReduction="10000"/>
          </a:bodyPr>
          <a:lstStyle/>
          <a:p>
            <a:pPr indent="-411470">
              <a:buSzPct val="100000"/>
              <a:buFont typeface="Open Sans Light"/>
              <a:buChar char="●"/>
            </a:pPr>
            <a:r>
              <a:rPr lang="en" dirty="0">
                <a:latin typeface="Open Sans Light"/>
                <a:ea typeface="Open Sans Light"/>
                <a:cs typeface="Open Sans Light"/>
                <a:sym typeface="Open Sans Light"/>
              </a:rPr>
              <a:t>Content-focused and standards-aligned</a:t>
            </a:r>
            <a:endParaRPr dirty="0">
              <a:latin typeface="Open Sans Light"/>
              <a:ea typeface="Open Sans Light"/>
              <a:cs typeface="Open Sans Light"/>
              <a:sym typeface="Open Sans Light"/>
            </a:endParaRPr>
          </a:p>
          <a:p>
            <a:pPr indent="-411470">
              <a:buSzPct val="100000"/>
              <a:buFont typeface="Open Sans Light"/>
              <a:buChar char="●"/>
            </a:pPr>
            <a:r>
              <a:rPr lang="en" dirty="0">
                <a:latin typeface="Open Sans Light"/>
                <a:ea typeface="Open Sans Light"/>
                <a:cs typeface="Open Sans Light"/>
                <a:sym typeface="Open Sans Light"/>
              </a:rPr>
              <a:t>Considerate of adult learners</a:t>
            </a:r>
            <a:endParaRPr dirty="0">
              <a:latin typeface="Open Sans Light"/>
              <a:ea typeface="Open Sans Light"/>
              <a:cs typeface="Open Sans Light"/>
              <a:sym typeface="Open Sans Light"/>
            </a:endParaRPr>
          </a:p>
          <a:p>
            <a:pPr indent="-411470">
              <a:buSzPct val="100000"/>
              <a:buFont typeface="Open Sans Light"/>
              <a:buChar char="●"/>
            </a:pPr>
            <a:r>
              <a:rPr lang="en" dirty="0">
                <a:latin typeface="Open Sans Light"/>
                <a:ea typeface="Open Sans Light"/>
                <a:cs typeface="Open Sans Light"/>
                <a:sym typeface="Open Sans Light"/>
              </a:rPr>
              <a:t>Symmetrical to vibrant student learning experiences</a:t>
            </a:r>
            <a:endParaRPr dirty="0">
              <a:latin typeface="Open Sans Light"/>
              <a:ea typeface="Open Sans Light"/>
              <a:cs typeface="Open Sans Light"/>
              <a:sym typeface="Open Sans Light"/>
            </a:endParaRPr>
          </a:p>
          <a:p>
            <a:pPr indent="-411470">
              <a:buSzPct val="100000"/>
              <a:buFont typeface="Open Sans Light"/>
              <a:buChar char="●"/>
            </a:pPr>
            <a:r>
              <a:rPr lang="en" dirty="0">
                <a:latin typeface="Open Sans Light"/>
                <a:ea typeface="Open Sans Light"/>
                <a:cs typeface="Open Sans Light"/>
                <a:sym typeface="Open Sans Light"/>
              </a:rPr>
              <a:t>Using models of effective practices</a:t>
            </a:r>
            <a:endParaRPr dirty="0">
              <a:latin typeface="Open Sans Light"/>
              <a:ea typeface="Open Sans Light"/>
              <a:cs typeface="Open Sans Light"/>
              <a:sym typeface="Open Sans Light"/>
            </a:endParaRPr>
          </a:p>
          <a:p>
            <a:pPr indent="-411470">
              <a:buSzPct val="100000"/>
              <a:buFont typeface="Open Sans Light"/>
              <a:buChar char="●"/>
            </a:pPr>
            <a:r>
              <a:rPr lang="en" dirty="0">
                <a:latin typeface="Open Sans Light"/>
                <a:ea typeface="Open Sans Light"/>
                <a:cs typeface="Open Sans Light"/>
                <a:sym typeface="Open Sans Light"/>
              </a:rPr>
              <a:t>Providing coaching and expert support</a:t>
            </a:r>
            <a:endParaRPr dirty="0">
              <a:latin typeface="Open Sans Light"/>
              <a:ea typeface="Open Sans Light"/>
              <a:cs typeface="Open Sans Light"/>
              <a:sym typeface="Open Sans Light"/>
            </a:endParaRPr>
          </a:p>
          <a:p>
            <a:pPr indent="-411470">
              <a:buSzPct val="100000"/>
              <a:buFont typeface="Open Sans Light"/>
              <a:buChar char="●"/>
            </a:pPr>
            <a:r>
              <a:rPr lang="en" dirty="0">
                <a:latin typeface="Open Sans Light"/>
                <a:ea typeface="Open Sans Light"/>
                <a:cs typeface="Open Sans Light"/>
                <a:sym typeface="Open Sans Light"/>
              </a:rPr>
              <a:t>Focusing on feedback and reflection</a:t>
            </a:r>
            <a:endParaRPr dirty="0">
              <a:latin typeface="Open Sans Light"/>
              <a:ea typeface="Open Sans Light"/>
              <a:cs typeface="Open Sans Light"/>
              <a:sym typeface="Open Sans Light"/>
            </a:endParaRPr>
          </a:p>
          <a:p>
            <a:pPr indent="-411470">
              <a:buSzPct val="100000"/>
            </a:pPr>
            <a:r>
              <a:rPr lang="en" dirty="0">
                <a:latin typeface="Open Sans Light"/>
                <a:ea typeface="Open Sans Light"/>
                <a:cs typeface="Open Sans Light"/>
                <a:sym typeface="Open Sans Light"/>
              </a:rPr>
              <a:t>Is sustained, continuous and scalable</a:t>
            </a:r>
            <a:endParaRPr dirty="0">
              <a:latin typeface="Open Sans Light"/>
              <a:ea typeface="Open Sans Light"/>
              <a:cs typeface="Open Sans Light"/>
              <a:sym typeface="Open Sans Light"/>
            </a:endParaRPr>
          </a:p>
        </p:txBody>
      </p:sp>
      <p:sp>
        <p:nvSpPr>
          <p:cNvPr id="113" name="Google Shape;113;p17"/>
          <p:cNvSpPr txBox="1"/>
          <p:nvPr/>
        </p:nvSpPr>
        <p:spPr>
          <a:xfrm>
            <a:off x="1064500" y="3795368"/>
            <a:ext cx="55484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a:solidFill>
                  <a:srgbClr val="595959"/>
                </a:solidFill>
                <a:latin typeface="Open Sans Light"/>
                <a:ea typeface="Open Sans Light"/>
                <a:cs typeface="Open Sans Light"/>
                <a:sym typeface="Open Sans Light"/>
              </a:rPr>
              <a:t>Learning Structures that work</a:t>
            </a:r>
            <a:endParaRPr sz="2400" kern="0" dirty="0">
              <a:solidFill>
                <a:srgbClr val="595959"/>
              </a:solidFill>
              <a:latin typeface="Open Sans Light"/>
              <a:ea typeface="Open Sans Light"/>
              <a:cs typeface="Open Sans Light"/>
              <a:sym typeface="Open Sans Light"/>
            </a:endParaRPr>
          </a:p>
        </p:txBody>
      </p:sp>
      <p:sp>
        <p:nvSpPr>
          <p:cNvPr id="112" name="Google Shape;112;p17"/>
          <p:cNvSpPr txBox="1">
            <a:spLocks noGrp="1"/>
          </p:cNvSpPr>
          <p:nvPr>
            <p:ph type="body" idx="1"/>
          </p:nvPr>
        </p:nvSpPr>
        <p:spPr>
          <a:xfrm>
            <a:off x="1202633" y="4342800"/>
            <a:ext cx="6655200" cy="1960000"/>
          </a:xfrm>
          <a:prstGeom prst="rect">
            <a:avLst/>
          </a:prstGeom>
        </p:spPr>
        <p:txBody>
          <a:bodyPr spcFirstLastPara="1" wrap="square" lIns="121900" tIns="121900" rIns="121900" bIns="121900" anchor="t" anchorCtr="0">
            <a:normAutofit/>
          </a:bodyPr>
          <a:lstStyle/>
          <a:p>
            <a:pPr indent="-414432">
              <a:lnSpc>
                <a:spcPct val="95000"/>
              </a:lnSpc>
              <a:buSzPts val="1295"/>
              <a:buFont typeface="Open Sans Light"/>
              <a:buChar char="●"/>
            </a:pPr>
            <a:r>
              <a:rPr lang="en" sz="1727">
                <a:latin typeface="Open Sans Light"/>
                <a:ea typeface="Open Sans Light"/>
                <a:cs typeface="Open Sans Light"/>
                <a:sym typeface="Open Sans Light"/>
              </a:rPr>
              <a:t>Workshops</a:t>
            </a:r>
            <a:endParaRPr sz="1727" dirty="0">
              <a:latin typeface="Open Sans Light"/>
              <a:ea typeface="Open Sans Light"/>
              <a:cs typeface="Open Sans Light"/>
              <a:sym typeface="Open Sans Light"/>
            </a:endParaRPr>
          </a:p>
          <a:p>
            <a:pPr indent="-414432">
              <a:lnSpc>
                <a:spcPct val="95000"/>
              </a:lnSpc>
              <a:buSzPts val="1295"/>
              <a:buFont typeface="Open Sans Light"/>
              <a:buChar char="●"/>
            </a:pPr>
            <a:r>
              <a:rPr lang="en" sz="1727">
                <a:latin typeface="Open Sans Light"/>
                <a:ea typeface="Open Sans Light"/>
                <a:cs typeface="Open Sans Light"/>
                <a:sym typeface="Open Sans Light"/>
              </a:rPr>
              <a:t>PLC models</a:t>
            </a:r>
            <a:endParaRPr sz="1727" dirty="0">
              <a:latin typeface="Open Sans Light"/>
              <a:ea typeface="Open Sans Light"/>
              <a:cs typeface="Open Sans Light"/>
              <a:sym typeface="Open Sans Light"/>
            </a:endParaRPr>
          </a:p>
          <a:p>
            <a:pPr indent="-414432">
              <a:lnSpc>
                <a:spcPct val="95000"/>
              </a:lnSpc>
              <a:buSzPts val="1295"/>
              <a:buFont typeface="Open Sans Light"/>
              <a:buChar char="●"/>
            </a:pPr>
            <a:r>
              <a:rPr lang="en" sz="1727">
                <a:latin typeface="Open Sans Light"/>
                <a:ea typeface="Open Sans Light"/>
                <a:cs typeface="Open Sans Light"/>
                <a:sym typeface="Open Sans Light"/>
              </a:rPr>
              <a:t>Communities of practice</a:t>
            </a:r>
            <a:endParaRPr sz="1727" dirty="0">
              <a:latin typeface="Open Sans Light"/>
              <a:ea typeface="Open Sans Light"/>
              <a:cs typeface="Open Sans Light"/>
              <a:sym typeface="Open Sans Light"/>
            </a:endParaRPr>
          </a:p>
          <a:p>
            <a:pPr indent="-414432">
              <a:lnSpc>
                <a:spcPct val="95000"/>
              </a:lnSpc>
              <a:buSzPts val="1295"/>
              <a:buFont typeface="Open Sans Light"/>
              <a:buChar char="●"/>
            </a:pPr>
            <a:r>
              <a:rPr lang="en" sz="1727">
                <a:latin typeface="Open Sans Light"/>
                <a:ea typeface="Open Sans Light"/>
                <a:cs typeface="Open Sans Light"/>
                <a:sym typeface="Open Sans Light"/>
              </a:rPr>
              <a:t>Peer observation models</a:t>
            </a:r>
            <a:endParaRPr sz="1727" dirty="0">
              <a:latin typeface="Open Sans Light"/>
              <a:ea typeface="Open Sans Light"/>
              <a:cs typeface="Open Sans Light"/>
              <a:sym typeface="Open Sans Light"/>
            </a:endParaRPr>
          </a:p>
          <a:p>
            <a:pPr indent="-414432">
              <a:lnSpc>
                <a:spcPct val="95000"/>
              </a:lnSpc>
              <a:buSzPts val="1295"/>
              <a:buFont typeface="Open Sans Light"/>
              <a:buChar char="●"/>
            </a:pPr>
            <a:r>
              <a:rPr lang="en" sz="1727">
                <a:latin typeface="Open Sans Light"/>
                <a:ea typeface="Open Sans Light"/>
                <a:cs typeface="Open Sans Light"/>
                <a:sym typeface="Open Sans Light"/>
              </a:rPr>
              <a:t>Coaching models</a:t>
            </a:r>
            <a:endParaRPr sz="1727" dirty="0">
              <a:latin typeface="Open Sans Light"/>
              <a:ea typeface="Open Sans Light"/>
              <a:cs typeface="Open Sans Light"/>
              <a:sym typeface="Open Sans Light"/>
            </a:endParaRPr>
          </a:p>
          <a:p>
            <a:pPr indent="-414432">
              <a:lnSpc>
                <a:spcPct val="95000"/>
              </a:lnSpc>
              <a:buSzPts val="1295"/>
              <a:buFont typeface="Open Sans Light"/>
              <a:buChar char="●"/>
            </a:pPr>
            <a:r>
              <a:rPr lang="en" sz="1727">
                <a:latin typeface="Open Sans Light"/>
                <a:ea typeface="Open Sans Light"/>
                <a:cs typeface="Open Sans Light"/>
                <a:sym typeface="Open Sans Light"/>
              </a:rPr>
              <a:t>Consultation models</a:t>
            </a:r>
            <a:endParaRPr sz="1727" dirty="0">
              <a:latin typeface="Open Sans Light"/>
              <a:ea typeface="Open Sans Light"/>
              <a:cs typeface="Open Sans Light"/>
              <a:sym typeface="Open Sans Light"/>
            </a:endParaRPr>
          </a:p>
        </p:txBody>
      </p:sp>
      <p:pic>
        <p:nvPicPr>
          <p:cNvPr id="110" name="Google Shape;110;p1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15601" y="6271497"/>
            <a:ext cx="1985140" cy="412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22" name="Google Shape;122;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latin typeface="Open Sans Light"/>
                <a:ea typeface="Open Sans Light"/>
                <a:cs typeface="Open Sans Light"/>
                <a:sym typeface="Open Sans Light"/>
              </a:rPr>
              <a:t>Adult Learning Designs</a:t>
            </a:r>
            <a:endParaRPr dirty="0">
              <a:latin typeface="Open Sans Light"/>
              <a:ea typeface="Open Sans Light"/>
              <a:cs typeface="Open Sans Light"/>
              <a:sym typeface="Open Sans Light"/>
            </a:endParaRPr>
          </a:p>
        </p:txBody>
      </p:sp>
      <p:pic>
        <p:nvPicPr>
          <p:cNvPr id="121" name="Google Shape;121;p18" descr="Two circles with illustrations inside with the letters VS and a line between them. First circle is labeled as “synchronous” with icons of people in front of laptops surrounding a traditional clock. The second circle is the same image of people with laptops, but with individual clocks on their laptops"/>
          <p:cNvPicPr preferRelativeResize="0"/>
          <p:nvPr/>
        </p:nvPicPr>
        <p:blipFill rotWithShape="1">
          <a:blip r:embed="rId4">
            <a:alphaModFix/>
          </a:blip>
          <a:srcRect t="-5970" b="5970"/>
          <a:stretch/>
        </p:blipFill>
        <p:spPr>
          <a:xfrm>
            <a:off x="120201" y="435852"/>
            <a:ext cx="4391265" cy="4391265"/>
          </a:xfrm>
          <a:prstGeom prst="rect">
            <a:avLst/>
          </a:prstGeom>
          <a:noFill/>
          <a:ln>
            <a:noFill/>
          </a:ln>
        </p:spPr>
      </p:pic>
      <p:pic>
        <p:nvPicPr>
          <p:cNvPr id="120" name="Google Shape;120;p18" descr="Two circles with illustrations inside with the letters VS and a line between them. The first circle is labeled “Facilitated” with a large person icon, with three lines to three more smaller people icons with computers. The second circle is labeled is “Unfacilitated” with three separate people icons with their own computer screens. "/>
          <p:cNvPicPr preferRelativeResize="0"/>
          <p:nvPr/>
        </p:nvPicPr>
        <p:blipFill rotWithShape="1">
          <a:blip r:embed="rId5">
            <a:alphaModFix/>
          </a:blip>
          <a:srcRect t="3620" b="-3619"/>
          <a:stretch/>
        </p:blipFill>
        <p:spPr>
          <a:xfrm>
            <a:off x="4173767" y="811851"/>
            <a:ext cx="4598835" cy="4598835"/>
          </a:xfrm>
          <a:prstGeom prst="rect">
            <a:avLst/>
          </a:prstGeom>
          <a:noFill/>
          <a:ln>
            <a:noFill/>
          </a:ln>
        </p:spPr>
      </p:pic>
      <p:pic>
        <p:nvPicPr>
          <p:cNvPr id="119" name="Google Shape;119;p18" descr="Two circles with illustrations inside with the letters VS and a line between them. The first circle is labeled “On-Demand” with a large single laptop image with a play button showing. The second circle is labeled as “Self-paced/Scheduled” with a calendar icon and small play button icon"/>
          <p:cNvPicPr preferRelativeResize="0"/>
          <p:nvPr/>
        </p:nvPicPr>
        <p:blipFill>
          <a:blip r:embed="rId6">
            <a:alphaModFix/>
          </a:blip>
          <a:stretch>
            <a:fillRect/>
          </a:stretch>
        </p:blipFill>
        <p:spPr>
          <a:xfrm>
            <a:off x="4236349" y="3161633"/>
            <a:ext cx="4473667" cy="4473667"/>
          </a:xfrm>
          <a:prstGeom prst="rect">
            <a:avLst/>
          </a:prstGeom>
          <a:noFill/>
          <a:ln>
            <a:noFill/>
          </a:ln>
        </p:spPr>
      </p:pic>
      <p:sp>
        <p:nvSpPr>
          <p:cNvPr id="124" name="Google Shape;124;p18"/>
          <p:cNvSpPr txBox="1"/>
          <p:nvPr/>
        </p:nvSpPr>
        <p:spPr>
          <a:xfrm>
            <a:off x="284500" y="4546701"/>
            <a:ext cx="2577600" cy="1112187"/>
          </a:xfrm>
          <a:prstGeom prst="rect">
            <a:avLst/>
          </a:prstGeom>
          <a:noFill/>
          <a:ln>
            <a:noFill/>
          </a:ln>
        </p:spPr>
        <p:txBody>
          <a:bodyPr spcFirstLastPara="1" wrap="square" lIns="121900" tIns="121900" rIns="121900" bIns="121900" anchor="t" anchorCtr="0">
            <a:spAutoFit/>
          </a:bodyPr>
          <a:lstStyle/>
          <a:p>
            <a:pPr marL="609585" defTabSz="1219170">
              <a:lnSpc>
                <a:spcPct val="115000"/>
              </a:lnSpc>
              <a:spcAft>
                <a:spcPts val="1600"/>
              </a:spcAft>
              <a:buClr>
                <a:srgbClr val="000000"/>
              </a:buClr>
            </a:pPr>
            <a:r>
              <a:rPr lang="en" sz="1867" kern="0">
                <a:solidFill>
                  <a:srgbClr val="000000"/>
                </a:solidFill>
                <a:latin typeface="Open Sans Light"/>
                <a:ea typeface="Open Sans Light"/>
                <a:cs typeface="Open Sans Light"/>
                <a:sym typeface="Open Sans Light"/>
              </a:rPr>
              <a:t>Intrinsically</a:t>
            </a:r>
            <a:br>
              <a:rPr lang="en" sz="1867" kern="0">
                <a:solidFill>
                  <a:srgbClr val="000000"/>
                </a:solidFill>
                <a:latin typeface="Open Sans Light"/>
                <a:ea typeface="Open Sans Light"/>
                <a:cs typeface="Open Sans Light"/>
                <a:sym typeface="Open Sans Light"/>
              </a:rPr>
            </a:br>
            <a:r>
              <a:rPr lang="en" sz="1867" kern="0">
                <a:solidFill>
                  <a:srgbClr val="000000"/>
                </a:solidFill>
                <a:latin typeface="Open Sans Light"/>
                <a:ea typeface="Open Sans Light"/>
                <a:cs typeface="Open Sans Light"/>
                <a:sym typeface="Open Sans Light"/>
              </a:rPr>
              <a:t>Motivated</a:t>
            </a:r>
            <a:endParaRPr sz="1867" kern="0" dirty="0">
              <a:solidFill>
                <a:srgbClr val="000000"/>
              </a:solidFill>
              <a:latin typeface="Open Sans Light"/>
              <a:ea typeface="Open Sans Light"/>
              <a:cs typeface="Open Sans Light"/>
              <a:sym typeface="Open Sans Light"/>
            </a:endParaRPr>
          </a:p>
        </p:txBody>
      </p:sp>
      <p:pic>
        <p:nvPicPr>
          <p:cNvPr id="123" name="Google Shape;123;p18" descr="Graphic of a person running along the slope of an arrow pointed upward."/>
          <p:cNvPicPr preferRelativeResize="0"/>
          <p:nvPr/>
        </p:nvPicPr>
        <p:blipFill rotWithShape="1">
          <a:blip r:embed="rId7">
            <a:alphaModFix/>
          </a:blip>
          <a:srcRect l="-3150" r="3149"/>
          <a:stretch/>
        </p:blipFill>
        <p:spPr>
          <a:xfrm>
            <a:off x="1948733" y="4254033"/>
            <a:ext cx="2083032" cy="2083032"/>
          </a:xfrm>
          <a:prstGeom prst="rect">
            <a:avLst/>
          </a:prstGeom>
          <a:noFill/>
          <a:ln>
            <a:noFill/>
          </a:ln>
        </p:spPr>
      </p:pic>
      <p:pic>
        <p:nvPicPr>
          <p:cNvPr id="118" name="Google Shape;118;p18">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415601" y="6271497"/>
            <a:ext cx="1985140" cy="41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0"/>
          <p:cNvSpPr txBox="1">
            <a:spLocks noGrp="1"/>
          </p:cNvSpPr>
          <p:nvPr>
            <p:ph type="title" idx="4294967295"/>
          </p:nvPr>
        </p:nvSpPr>
        <p:spPr>
          <a:xfrm>
            <a:off x="894167" y="340633"/>
            <a:ext cx="4180400" cy="13768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102649"/>
                </a:solidFill>
                <a:effectLst/>
                <a:uLnTx/>
                <a:uFillTx/>
                <a:latin typeface="Josefin Sans"/>
                <a:ea typeface="Josefin Sans"/>
                <a:cs typeface="Josefin Sans"/>
                <a:sym typeface="Josefin Sans"/>
              </a:rPr>
              <a:t>the </a:t>
            </a:r>
            <a:r>
              <a:rPr kumimoji="0" lang="en-US" sz="7866" b="1" i="0" u="none" strike="noStrike" kern="0" cap="none" spc="0" normalizeH="0" baseline="0" noProof="0" dirty="0">
                <a:ln>
                  <a:noFill/>
                </a:ln>
                <a:solidFill>
                  <a:srgbClr val="102649"/>
                </a:solidFill>
                <a:effectLst/>
                <a:uLnTx/>
                <a:uFillTx/>
                <a:latin typeface="Josefin Sans"/>
                <a:ea typeface="Josefin Sans"/>
                <a:cs typeface="Josefin Sans"/>
                <a:sym typeface="Josefin Sans"/>
              </a:rPr>
              <a:t>WHO </a:t>
            </a:r>
          </a:p>
        </p:txBody>
      </p:sp>
      <p:sp>
        <p:nvSpPr>
          <p:cNvPr id="142" name="Google Shape;142;p20"/>
          <p:cNvSpPr txBox="1"/>
          <p:nvPr/>
        </p:nvSpPr>
        <p:spPr>
          <a:xfrm>
            <a:off x="131335" y="2015500"/>
            <a:ext cx="2840400" cy="867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533" kern="0" dirty="0">
                <a:solidFill>
                  <a:srgbClr val="003B45"/>
                </a:solidFill>
                <a:latin typeface="Open Sans Light"/>
                <a:ea typeface="Open Sans Light"/>
                <a:cs typeface="Open Sans Light"/>
                <a:sym typeface="Open Sans Light"/>
              </a:rPr>
              <a:t>Classified Staff</a:t>
            </a:r>
            <a:endParaRPr sz="2533" kern="0" dirty="0">
              <a:solidFill>
                <a:srgbClr val="003B45"/>
              </a:solidFill>
              <a:latin typeface="Open Sans Light"/>
              <a:ea typeface="Open Sans Light"/>
              <a:cs typeface="Open Sans Light"/>
              <a:sym typeface="Open Sans Light"/>
            </a:endParaRPr>
          </a:p>
        </p:txBody>
      </p:sp>
      <p:pic>
        <p:nvPicPr>
          <p:cNvPr id="138" name="Google Shape;138;p2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432267" y="3333833"/>
            <a:ext cx="1283200" cy="1283200"/>
          </a:xfrm>
          <a:prstGeom prst="rect">
            <a:avLst/>
          </a:prstGeom>
          <a:noFill/>
          <a:ln>
            <a:noFill/>
          </a:ln>
        </p:spPr>
      </p:pic>
      <p:sp>
        <p:nvSpPr>
          <p:cNvPr id="143" name="Google Shape;143;p20"/>
          <p:cNvSpPr txBox="1"/>
          <p:nvPr/>
        </p:nvSpPr>
        <p:spPr>
          <a:xfrm>
            <a:off x="2971735" y="2015500"/>
            <a:ext cx="2840400" cy="867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533" kern="0" dirty="0">
                <a:solidFill>
                  <a:srgbClr val="003B45"/>
                </a:solidFill>
                <a:latin typeface="Open Sans Light"/>
                <a:ea typeface="Open Sans Light"/>
                <a:cs typeface="Open Sans Light"/>
                <a:sym typeface="Open Sans Light"/>
              </a:rPr>
              <a:t>Certified Staff</a:t>
            </a:r>
            <a:endParaRPr sz="2533" kern="0" dirty="0">
              <a:solidFill>
                <a:srgbClr val="003B45"/>
              </a:solidFill>
              <a:latin typeface="Open Sans Light"/>
              <a:ea typeface="Open Sans Light"/>
              <a:cs typeface="Open Sans Light"/>
              <a:sym typeface="Open Sans Light"/>
            </a:endParaRPr>
          </a:p>
        </p:txBody>
      </p:sp>
      <p:pic>
        <p:nvPicPr>
          <p:cNvPr id="137" name="Google Shape;137;p2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059267" y="3253667"/>
            <a:ext cx="1443533" cy="1443533"/>
          </a:xfrm>
          <a:prstGeom prst="rect">
            <a:avLst/>
          </a:prstGeom>
          <a:noFill/>
          <a:ln>
            <a:noFill/>
          </a:ln>
        </p:spPr>
      </p:pic>
      <p:sp>
        <p:nvSpPr>
          <p:cNvPr id="144" name="Google Shape;144;p20"/>
          <p:cNvSpPr txBox="1"/>
          <p:nvPr/>
        </p:nvSpPr>
        <p:spPr>
          <a:xfrm>
            <a:off x="5684767" y="2015500"/>
            <a:ext cx="3405600" cy="867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533" kern="0" dirty="0">
                <a:solidFill>
                  <a:srgbClr val="003B45"/>
                </a:solidFill>
                <a:latin typeface="Open Sans Light"/>
                <a:ea typeface="Open Sans Light"/>
                <a:cs typeface="Open Sans Light"/>
                <a:sym typeface="Open Sans Light"/>
              </a:rPr>
              <a:t>Required Trainings</a:t>
            </a:r>
            <a:endParaRPr sz="2533" kern="0" dirty="0">
              <a:solidFill>
                <a:srgbClr val="003B45"/>
              </a:solidFill>
              <a:latin typeface="Open Sans Light"/>
              <a:ea typeface="Open Sans Light"/>
              <a:cs typeface="Open Sans Light"/>
              <a:sym typeface="Open Sans Light"/>
            </a:endParaRPr>
          </a:p>
        </p:txBody>
      </p:sp>
      <p:pic>
        <p:nvPicPr>
          <p:cNvPr id="139" name="Google Shape;139;p2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846600" y="3333855"/>
            <a:ext cx="1283200" cy="1283159"/>
          </a:xfrm>
          <a:prstGeom prst="rect">
            <a:avLst/>
          </a:prstGeom>
          <a:noFill/>
          <a:ln>
            <a:noFill/>
          </a:ln>
        </p:spPr>
      </p:pic>
      <p:sp>
        <p:nvSpPr>
          <p:cNvPr id="145" name="Google Shape;145;p20"/>
          <p:cNvSpPr txBox="1"/>
          <p:nvPr/>
        </p:nvSpPr>
        <p:spPr>
          <a:xfrm>
            <a:off x="8988767" y="2015500"/>
            <a:ext cx="2988000" cy="867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533" kern="0">
                <a:solidFill>
                  <a:srgbClr val="003B45"/>
                </a:solidFill>
                <a:latin typeface="Open Sans Light"/>
                <a:ea typeface="Open Sans Light"/>
                <a:cs typeface="Open Sans Light"/>
                <a:sym typeface="Open Sans Light"/>
              </a:rPr>
              <a:t>Invited to Learn</a:t>
            </a:r>
            <a:endParaRPr sz="2533" kern="0" dirty="0">
              <a:solidFill>
                <a:srgbClr val="003B45"/>
              </a:solidFill>
              <a:latin typeface="Open Sans Light"/>
              <a:ea typeface="Open Sans Light"/>
              <a:cs typeface="Open Sans Light"/>
              <a:sym typeface="Open Sans Light"/>
            </a:endParaRPr>
          </a:p>
        </p:txBody>
      </p:sp>
      <p:pic>
        <p:nvPicPr>
          <p:cNvPr id="140" name="Google Shape;140;p20">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9473600" y="3383900"/>
            <a:ext cx="1183067" cy="1183067"/>
          </a:xfrm>
          <a:prstGeom prst="rect">
            <a:avLst/>
          </a:prstGeom>
          <a:noFill/>
          <a:ln>
            <a:noFill/>
          </a:ln>
        </p:spPr>
      </p:pic>
      <p:pic>
        <p:nvPicPr>
          <p:cNvPr id="141" name="Google Shape;141;p20">
            <a:extLst>
              <a:ext uri="{C183D7F6-B498-43B3-948B-1728B52AA6E4}">
                <adec:decorative xmlns:adec="http://schemas.microsoft.com/office/drawing/2017/decorative" val="1"/>
              </a:ext>
            </a:extLst>
          </p:cNvPr>
          <p:cNvPicPr preferRelativeResize="0"/>
          <p:nvPr/>
        </p:nvPicPr>
        <p:blipFill rotWithShape="1">
          <a:blip r:embed="rId8">
            <a:alphaModFix/>
          </a:blip>
          <a:srcRect l="47802"/>
          <a:stretch/>
        </p:blipFill>
        <p:spPr>
          <a:xfrm>
            <a:off x="10204934" y="3704967"/>
            <a:ext cx="282367" cy="5409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61" name="Google Shape;161;p22"/>
          <p:cNvSpPr txBox="1">
            <a:spLocks noGrp="1"/>
          </p:cNvSpPr>
          <p:nvPr>
            <p:ph type="title" idx="4294967295"/>
          </p:nvPr>
        </p:nvSpPr>
        <p:spPr>
          <a:xfrm>
            <a:off x="567467" y="224800"/>
            <a:ext cx="4705200" cy="1376800"/>
          </a:xfrm>
          <a:prstGeom prst="rect">
            <a:avLst/>
          </a:prstGeom>
          <a:noFill/>
          <a:ln>
            <a:noFill/>
            <a:prstDash/>
          </a:ln>
          <a:effectLst>
            <a:outerShdw blurRad="57150" dist="19050" dir="5400000" algn="bl" rotWithShape="0">
              <a:schemeClr val="lt1">
                <a:alpha val="50000"/>
              </a:schemeClr>
            </a:outerShdw>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FFFFFF"/>
                </a:solidFill>
                <a:effectLst/>
                <a:uLnTx/>
                <a:uFillTx/>
                <a:latin typeface="Josefin Sans"/>
                <a:ea typeface="Josefin Sans"/>
                <a:cs typeface="Josefin Sans"/>
                <a:sym typeface="Josefin Sans"/>
              </a:rPr>
              <a:t>the </a:t>
            </a:r>
            <a:r>
              <a:rPr kumimoji="0" lang="en-US" sz="7866" b="1" i="0" u="none" strike="noStrike" kern="0" cap="none" spc="0" normalizeH="0" baseline="0" noProof="0" dirty="0">
                <a:ln>
                  <a:noFill/>
                </a:ln>
                <a:solidFill>
                  <a:srgbClr val="102649"/>
                </a:solidFill>
                <a:effectLst/>
                <a:uLnTx/>
                <a:uFillTx/>
                <a:latin typeface="Josefin Sans"/>
                <a:ea typeface="Josefin Sans"/>
                <a:cs typeface="Josefin Sans"/>
                <a:sym typeface="Josefin Sans"/>
              </a:rPr>
              <a:t>WHAT </a:t>
            </a:r>
          </a:p>
        </p:txBody>
      </p:sp>
      <p:sp>
        <p:nvSpPr>
          <p:cNvPr id="159" name="Google Shape;159;p22"/>
          <p:cNvSpPr txBox="1"/>
          <p:nvPr/>
        </p:nvSpPr>
        <p:spPr>
          <a:xfrm>
            <a:off x="920784" y="4300567"/>
            <a:ext cx="2782000" cy="177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kern="0" dirty="0">
                <a:solidFill>
                  <a:srgbClr val="003B45"/>
                </a:solidFill>
                <a:latin typeface="Josefin Sans SemiBold"/>
                <a:ea typeface="Josefin Sans SemiBold"/>
                <a:cs typeface="Josefin Sans SemiBold"/>
                <a:sym typeface="Josefin Sans SemiBold"/>
              </a:rPr>
              <a:t>Catalog</a:t>
            </a:r>
            <a:endParaRPr sz="2800" kern="0" dirty="0">
              <a:solidFill>
                <a:srgbClr val="003B45"/>
              </a:solidFill>
              <a:latin typeface="Josefin Sans SemiBold"/>
              <a:ea typeface="Josefin Sans SemiBold"/>
              <a:cs typeface="Josefin Sans SemiBold"/>
              <a:sym typeface="Josefin Sans SemiBold"/>
            </a:endParaRPr>
          </a:p>
        </p:txBody>
      </p:sp>
      <p:sp>
        <p:nvSpPr>
          <p:cNvPr id="158" name="Google Shape;158;p22"/>
          <p:cNvSpPr txBox="1"/>
          <p:nvPr/>
        </p:nvSpPr>
        <p:spPr>
          <a:xfrm>
            <a:off x="4682817" y="4300567"/>
            <a:ext cx="2782000" cy="177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kern="0">
                <a:solidFill>
                  <a:srgbClr val="003B45"/>
                </a:solidFill>
                <a:latin typeface="Josefin Sans SemiBold"/>
                <a:ea typeface="Josefin Sans SemiBold"/>
                <a:cs typeface="Josefin Sans SemiBold"/>
                <a:sym typeface="Josefin Sans SemiBold"/>
              </a:rPr>
              <a:t>Canvas</a:t>
            </a:r>
            <a:endParaRPr sz="3333" kern="0" dirty="0">
              <a:solidFill>
                <a:srgbClr val="003B45"/>
              </a:solidFill>
              <a:latin typeface="Josefin Sans SemiBold"/>
              <a:ea typeface="Josefin Sans SemiBold"/>
              <a:cs typeface="Josefin Sans SemiBold"/>
              <a:sym typeface="Josefin Sans SemiBold"/>
            </a:endParaRPr>
          </a:p>
        </p:txBody>
      </p:sp>
      <p:sp>
        <p:nvSpPr>
          <p:cNvPr id="160" name="Google Shape;160;p22"/>
          <p:cNvSpPr txBox="1"/>
          <p:nvPr/>
        </p:nvSpPr>
        <p:spPr>
          <a:xfrm>
            <a:off x="8444833" y="4300567"/>
            <a:ext cx="2782000" cy="1776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800" kern="0">
                <a:solidFill>
                  <a:srgbClr val="003B45"/>
                </a:solidFill>
                <a:latin typeface="Josefin Sans SemiBold"/>
                <a:ea typeface="Josefin Sans SemiBold"/>
                <a:cs typeface="Josefin Sans SemiBold"/>
                <a:sym typeface="Josefin Sans SemiBold"/>
              </a:rPr>
              <a:t>PLBB</a:t>
            </a:r>
            <a:endParaRPr sz="2800" kern="0" dirty="0">
              <a:solidFill>
                <a:srgbClr val="003B45"/>
              </a:solidFill>
              <a:latin typeface="Josefin Sans SemiBold"/>
              <a:ea typeface="Josefin Sans SemiBold"/>
              <a:cs typeface="Josefin Sans SemiBold"/>
              <a:sym typeface="Josefin Sa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2032967" y="2772200"/>
            <a:ext cx="6423200" cy="763600"/>
          </a:xfrm>
          <a:prstGeom prst="rect">
            <a:avLst/>
          </a:prstGeom>
        </p:spPr>
        <p:txBody>
          <a:bodyPr spcFirstLastPara="1" wrap="square" lIns="121900" tIns="121900" rIns="121900" bIns="121900" anchor="t" anchorCtr="0">
            <a:noAutofit/>
          </a:bodyPr>
          <a:lstStyle/>
          <a:p>
            <a:pPr>
              <a:buSzPts val="990"/>
            </a:pPr>
            <a:r>
              <a:rPr lang="en" sz="5360">
                <a:latin typeface="Open Sans Light"/>
                <a:ea typeface="Open Sans Light"/>
                <a:cs typeface="Open Sans Light"/>
                <a:sym typeface="Open Sans Light"/>
              </a:rPr>
              <a:t>KyLearningHub.org</a:t>
            </a:r>
            <a:endParaRPr sz="5360" dirty="0">
              <a:latin typeface="Open Sans Light"/>
              <a:ea typeface="Open Sans Light"/>
              <a:cs typeface="Open Sans Light"/>
              <a:sym typeface="Open Sans Light"/>
            </a:endParaRPr>
          </a:p>
        </p:txBody>
      </p:sp>
      <p:pic>
        <p:nvPicPr>
          <p:cNvPr id="167" name="Google Shape;167;p2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15601" y="6271497"/>
            <a:ext cx="1985140" cy="412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2" name="Title 1">
            <a:extLst>
              <a:ext uri="{FF2B5EF4-FFF2-40B4-BE49-F238E27FC236}">
                <a16:creationId xmlns:a16="http://schemas.microsoft.com/office/drawing/2014/main" id="{7F310EF6-40B5-2BCB-3138-8DF28E792F30}"/>
              </a:ext>
            </a:extLst>
          </p:cNvPr>
          <p:cNvSpPr>
            <a:spLocks noGrp="1"/>
          </p:cNvSpPr>
          <p:nvPr>
            <p:ph type="title"/>
          </p:nvPr>
        </p:nvSpPr>
        <p:spPr>
          <a:xfrm>
            <a:off x="415600" y="-867568"/>
            <a:ext cx="11360800" cy="625830"/>
          </a:xfrm>
        </p:spPr>
        <p:txBody>
          <a:bodyPr>
            <a:normAutofit fontScale="90000"/>
          </a:bodyPr>
          <a:lstStyle/>
          <a:p>
            <a:r>
              <a:rPr lang="en-US" dirty="0"/>
              <a:t>How to Access the KYLearningHub</a:t>
            </a:r>
            <a:br>
              <a:rPr lang="en-US" dirty="0"/>
            </a:br>
            <a:endParaRPr lang="en-US" dirty="0"/>
          </a:p>
        </p:txBody>
      </p:sp>
      <p:pic>
        <p:nvPicPr>
          <p:cNvPr id="174" name="Google Shape;174;p24" descr="A screenshot of a computer containing the KyLearningHub icon, and the text “District/KDE Staff: use your district or KDE-provided email address and password by clicking the button below. The butt contains the text “Sign in for the district/kde staff” Below this is text: If you do not have a KY public school district email address, or you are an external partner, please click here to log in below using your Google or Microsoft account."/>
          <p:cNvPicPr preferRelativeResize="0"/>
          <p:nvPr/>
        </p:nvPicPr>
        <p:blipFill>
          <a:blip r:embed="rId4">
            <a:alphaModFix/>
          </a:blip>
          <a:stretch>
            <a:fillRect/>
          </a:stretch>
        </p:blipFill>
        <p:spPr>
          <a:xfrm>
            <a:off x="114659" y="447459"/>
            <a:ext cx="5199200" cy="3404000"/>
          </a:xfrm>
          <a:prstGeom prst="roundRect">
            <a:avLst>
              <a:gd name="adj" fmla="val 16667"/>
            </a:avLst>
          </a:prstGeom>
          <a:noFill/>
          <a:ln>
            <a:noFill/>
          </a:ln>
        </p:spPr>
      </p:pic>
      <p:pic>
        <p:nvPicPr>
          <p:cNvPr id="175" name="Google Shape;175;p24" descr="A screenshot of a computer containing the KyLearningHub icon, and the text “District/KDE Staff: use your district or KDE-provided email address and password by clicking the button below. The butt contains the text “Sign in for the district/kde staff” Below this is text: If you do not have a KY public school district email address, or you are an external partner, please click here to log in below using your Google or Microsoft account. Log into KyLearningHub using: below this, two buttons. The first is “login with Google” and the second is “login with O365/Microsoft."/>
          <p:cNvPicPr preferRelativeResize="0"/>
          <p:nvPr/>
        </p:nvPicPr>
        <p:blipFill>
          <a:blip r:embed="rId5">
            <a:alphaModFix/>
          </a:blip>
          <a:stretch>
            <a:fillRect/>
          </a:stretch>
        </p:blipFill>
        <p:spPr>
          <a:xfrm>
            <a:off x="4917264" y="2499933"/>
            <a:ext cx="4336400" cy="3467600"/>
          </a:xfrm>
          <a:prstGeom prst="roundRect">
            <a:avLst>
              <a:gd name="adj" fmla="val 16667"/>
            </a:avLst>
          </a:prstGeom>
          <a:noFill/>
          <a:ln>
            <a:noFill/>
          </a:ln>
        </p:spPr>
      </p:pic>
      <p:pic>
        <p:nvPicPr>
          <p:cNvPr id="173" name="Google Shape;173;p2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15601" y="6271497"/>
            <a:ext cx="1985140" cy="41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2" name="Title 1">
            <a:extLst>
              <a:ext uri="{FF2B5EF4-FFF2-40B4-BE49-F238E27FC236}">
                <a16:creationId xmlns:a16="http://schemas.microsoft.com/office/drawing/2014/main" id="{4289C7AC-48E4-492A-97C2-15DDE459EEF1}"/>
              </a:ext>
            </a:extLst>
          </p:cNvPr>
          <p:cNvSpPr>
            <a:spLocks noGrp="1"/>
          </p:cNvSpPr>
          <p:nvPr>
            <p:ph type="title"/>
          </p:nvPr>
        </p:nvSpPr>
        <p:spPr>
          <a:xfrm>
            <a:off x="415600" y="-878072"/>
            <a:ext cx="11360800" cy="763600"/>
          </a:xfrm>
        </p:spPr>
        <p:txBody>
          <a:bodyPr/>
          <a:lstStyle/>
          <a:p>
            <a:r>
              <a:rPr lang="en-US" dirty="0"/>
              <a:t>What’s Available on the KYLearningHub</a:t>
            </a:r>
          </a:p>
        </p:txBody>
      </p:sp>
      <p:pic>
        <p:nvPicPr>
          <p:cNvPr id="181" name="Google Shape;181;p25" descr="screen shot of the KyLearningHub listings page. Browse listings. Then five cards. Card one is “Canvas resources” with a map image of the state of KY. The second card is the STLP logo labeled “creative digital arts.” The third card is “Cooperating Teacher Preparation with an image of a teacher and students. The fourth is the KDE logo. The fourth is the KDE logo labeled “The Council’s Role with Continuous Improvement.”"/>
          <p:cNvPicPr preferRelativeResize="0"/>
          <p:nvPr/>
        </p:nvPicPr>
        <p:blipFill>
          <a:blip r:embed="rId4">
            <a:alphaModFix/>
          </a:blip>
          <a:stretch>
            <a:fillRect/>
          </a:stretch>
        </p:blipFill>
        <p:spPr>
          <a:xfrm>
            <a:off x="139434" y="61267"/>
            <a:ext cx="6516013" cy="6796732"/>
          </a:xfrm>
          <a:prstGeom prst="rect">
            <a:avLst/>
          </a:prstGeom>
          <a:noFill/>
          <a:ln>
            <a:noFill/>
          </a:ln>
        </p:spPr>
      </p:pic>
      <p:pic>
        <p:nvPicPr>
          <p:cNvPr id="182" name="Google Shape;182;p25" descr="Card reading who's next?">
            <a:extLst>
              <a:ext uri="{C183D7F6-B498-43B3-948B-1728B52AA6E4}">
                <adec:decorative xmlns:adec="http://schemas.microsoft.com/office/drawing/2017/decorative" val="0"/>
              </a:ext>
            </a:extLst>
          </p:cNvPr>
          <p:cNvPicPr preferRelativeResize="0"/>
          <p:nvPr/>
        </p:nvPicPr>
        <p:blipFill rotWithShape="1">
          <a:blip r:embed="rId4">
            <a:alphaModFix/>
          </a:blip>
          <a:srcRect t="69957" r="73277"/>
          <a:stretch/>
        </p:blipFill>
        <p:spPr>
          <a:xfrm>
            <a:off x="1711997" y="4816100"/>
            <a:ext cx="1741235" cy="2041901"/>
          </a:xfrm>
          <a:prstGeom prst="rect">
            <a:avLst/>
          </a:prstGeom>
          <a:noFill/>
          <a:ln>
            <a:noFill/>
          </a:ln>
        </p:spPr>
      </p:pic>
      <p:pic>
        <p:nvPicPr>
          <p:cNvPr id="183" name="Google Shape;183;p25" descr="Card reading who's next?">
            <a:extLst>
              <a:ext uri="{C183D7F6-B498-43B3-948B-1728B52AA6E4}">
                <adec:decorative xmlns:adec="http://schemas.microsoft.com/office/drawing/2017/decorative" val="0"/>
              </a:ext>
            </a:extLst>
          </p:cNvPr>
          <p:cNvPicPr preferRelativeResize="0"/>
          <p:nvPr/>
        </p:nvPicPr>
        <p:blipFill rotWithShape="1">
          <a:blip r:embed="rId4">
            <a:alphaModFix/>
          </a:blip>
          <a:srcRect t="69957" r="73277"/>
          <a:stretch/>
        </p:blipFill>
        <p:spPr>
          <a:xfrm>
            <a:off x="3287609" y="4816100"/>
            <a:ext cx="1741235" cy="2041901"/>
          </a:xfrm>
          <a:prstGeom prst="rect">
            <a:avLst/>
          </a:prstGeom>
          <a:noFill/>
          <a:ln>
            <a:noFill/>
          </a:ln>
        </p:spPr>
      </p:pic>
      <p:pic>
        <p:nvPicPr>
          <p:cNvPr id="184" name="Google Shape;184;p25" descr="Card reading who's next?">
            <a:extLst>
              <a:ext uri="{C183D7F6-B498-43B3-948B-1728B52AA6E4}">
                <adec:decorative xmlns:adec="http://schemas.microsoft.com/office/drawing/2017/decorative" val="0"/>
              </a:ext>
            </a:extLst>
          </p:cNvPr>
          <p:cNvPicPr preferRelativeResize="0"/>
          <p:nvPr/>
        </p:nvPicPr>
        <p:blipFill rotWithShape="1">
          <a:blip r:embed="rId4">
            <a:alphaModFix/>
          </a:blip>
          <a:srcRect l="1612" t="69957" r="73278"/>
          <a:stretch/>
        </p:blipFill>
        <p:spPr>
          <a:xfrm>
            <a:off x="4967699" y="4803167"/>
            <a:ext cx="1636133" cy="2041901"/>
          </a:xfrm>
          <a:prstGeom prst="rect">
            <a:avLst/>
          </a:prstGeom>
          <a:noFill/>
          <a:ln>
            <a:noFill/>
          </a:ln>
        </p:spPr>
      </p:pic>
      <p:grpSp>
        <p:nvGrpSpPr>
          <p:cNvPr id="185" name="Google Shape;185;p25">
            <a:extLst>
              <a:ext uri="{C183D7F6-B498-43B3-948B-1728B52AA6E4}">
                <adec:decorative xmlns:adec="http://schemas.microsoft.com/office/drawing/2017/decorative" val="1"/>
              </a:ext>
            </a:extLst>
          </p:cNvPr>
          <p:cNvGrpSpPr/>
          <p:nvPr/>
        </p:nvGrpSpPr>
        <p:grpSpPr>
          <a:xfrm>
            <a:off x="1920897" y="5122534"/>
            <a:ext cx="1337201" cy="2271351"/>
            <a:chOff x="1450351" y="3841900"/>
            <a:chExt cx="1002901" cy="1703513"/>
          </a:xfrm>
        </p:grpSpPr>
        <p:sp>
          <p:nvSpPr>
            <p:cNvPr id="186" name="Google Shape;186;p25">
              <a:extLst>
                <a:ext uri="{C183D7F6-B498-43B3-948B-1728B52AA6E4}">
                  <adec:decorative xmlns:adec="http://schemas.microsoft.com/office/drawing/2017/decorative" val="1"/>
                </a:ext>
              </a:extLst>
            </p:cNvPr>
            <p:cNvSpPr/>
            <p:nvPr/>
          </p:nvSpPr>
          <p:spPr>
            <a:xfrm>
              <a:off x="1709252" y="3841900"/>
              <a:ext cx="744000" cy="14805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sp>
          <p:nvSpPr>
            <p:cNvPr id="187" name="Google Shape;187;p25">
              <a:extLst>
                <a:ext uri="{C183D7F6-B498-43B3-948B-1728B52AA6E4}">
                  <adec:decorative xmlns:adec="http://schemas.microsoft.com/office/drawing/2017/decorative" val="1"/>
                </a:ext>
              </a:extLst>
            </p:cNvPr>
            <p:cNvSpPr/>
            <p:nvPr/>
          </p:nvSpPr>
          <p:spPr>
            <a:xfrm>
              <a:off x="1450351" y="4064913"/>
              <a:ext cx="822600" cy="14805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grpSp>
      <p:grpSp>
        <p:nvGrpSpPr>
          <p:cNvPr id="188" name="Google Shape;188;p25">
            <a:extLst>
              <a:ext uri="{C183D7F6-B498-43B3-948B-1728B52AA6E4}">
                <adec:decorative xmlns:adec="http://schemas.microsoft.com/office/drawing/2017/decorative" val="1"/>
              </a:ext>
            </a:extLst>
          </p:cNvPr>
          <p:cNvGrpSpPr/>
          <p:nvPr/>
        </p:nvGrpSpPr>
        <p:grpSpPr>
          <a:xfrm>
            <a:off x="3496689" y="5132213"/>
            <a:ext cx="1337203" cy="2271351"/>
            <a:chOff x="1450350" y="3841900"/>
            <a:chExt cx="1002902" cy="1703513"/>
          </a:xfrm>
        </p:grpSpPr>
        <p:sp>
          <p:nvSpPr>
            <p:cNvPr id="189" name="Google Shape;189;p25">
              <a:extLst>
                <a:ext uri="{C183D7F6-B498-43B3-948B-1728B52AA6E4}">
                  <adec:decorative xmlns:adec="http://schemas.microsoft.com/office/drawing/2017/decorative" val="1"/>
                </a:ext>
              </a:extLst>
            </p:cNvPr>
            <p:cNvSpPr/>
            <p:nvPr/>
          </p:nvSpPr>
          <p:spPr>
            <a:xfrm>
              <a:off x="1709252" y="3841900"/>
              <a:ext cx="744000" cy="14805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sp>
          <p:nvSpPr>
            <p:cNvPr id="190" name="Google Shape;190;p25">
              <a:extLst>
                <a:ext uri="{C183D7F6-B498-43B3-948B-1728B52AA6E4}">
                  <adec:decorative xmlns:adec="http://schemas.microsoft.com/office/drawing/2017/decorative" val="1"/>
                </a:ext>
              </a:extLst>
            </p:cNvPr>
            <p:cNvSpPr/>
            <p:nvPr/>
          </p:nvSpPr>
          <p:spPr>
            <a:xfrm>
              <a:off x="1450350" y="4064913"/>
              <a:ext cx="822600" cy="14805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grpSp>
      <p:grpSp>
        <p:nvGrpSpPr>
          <p:cNvPr id="191" name="Google Shape;191;p25">
            <a:extLst>
              <a:ext uri="{C183D7F6-B498-43B3-948B-1728B52AA6E4}">
                <adec:decorative xmlns:adec="http://schemas.microsoft.com/office/drawing/2017/decorative" val="1"/>
              </a:ext>
            </a:extLst>
          </p:cNvPr>
          <p:cNvGrpSpPr/>
          <p:nvPr/>
        </p:nvGrpSpPr>
        <p:grpSpPr>
          <a:xfrm>
            <a:off x="5072492" y="5112858"/>
            <a:ext cx="1337203" cy="2271351"/>
            <a:chOff x="1450350" y="3841900"/>
            <a:chExt cx="1002902" cy="1703513"/>
          </a:xfrm>
        </p:grpSpPr>
        <p:sp>
          <p:nvSpPr>
            <p:cNvPr id="192" name="Google Shape;192;p25">
              <a:extLst>
                <a:ext uri="{C183D7F6-B498-43B3-948B-1728B52AA6E4}">
                  <adec:decorative xmlns:adec="http://schemas.microsoft.com/office/drawing/2017/decorative" val="1"/>
                </a:ext>
              </a:extLst>
            </p:cNvPr>
            <p:cNvSpPr/>
            <p:nvPr/>
          </p:nvSpPr>
          <p:spPr>
            <a:xfrm>
              <a:off x="1709252" y="3841900"/>
              <a:ext cx="744000" cy="14805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sp>
          <p:nvSpPr>
            <p:cNvPr id="193" name="Google Shape;193;p25">
              <a:extLst>
                <a:ext uri="{C183D7F6-B498-43B3-948B-1728B52AA6E4}">
                  <adec:decorative xmlns:adec="http://schemas.microsoft.com/office/drawing/2017/decorative" val="1"/>
                </a:ext>
              </a:extLst>
            </p:cNvPr>
            <p:cNvSpPr/>
            <p:nvPr/>
          </p:nvSpPr>
          <p:spPr>
            <a:xfrm>
              <a:off x="1450350" y="4064913"/>
              <a:ext cx="822600" cy="14805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grpSp>
      <p:sp>
        <p:nvSpPr>
          <p:cNvPr id="194" name="Google Shape;194;p25">
            <a:extLst>
              <a:ext uri="{C183D7F6-B498-43B3-948B-1728B52AA6E4}">
                <adec:decorative xmlns:adec="http://schemas.microsoft.com/office/drawing/2017/decorative" val="1"/>
              </a:ext>
            </a:extLst>
          </p:cNvPr>
          <p:cNvSpPr txBox="1"/>
          <p:nvPr/>
        </p:nvSpPr>
        <p:spPr>
          <a:xfrm>
            <a:off x="5376500" y="5149967"/>
            <a:ext cx="7292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7466" kern="0">
                <a:solidFill>
                  <a:srgbClr val="EFEFEF"/>
                </a:solidFill>
                <a:latin typeface="Arial"/>
                <a:cs typeface="Arial"/>
                <a:sym typeface="Arial"/>
              </a:rPr>
              <a:t>?</a:t>
            </a:r>
            <a:endParaRPr sz="7866" kern="0" dirty="0">
              <a:solidFill>
                <a:srgbClr val="EFEFEF"/>
              </a:solidFill>
              <a:latin typeface="Arial"/>
              <a:cs typeface="Arial"/>
              <a:sym typeface="Arial"/>
            </a:endParaRPr>
          </a:p>
        </p:txBody>
      </p:sp>
      <p:sp>
        <p:nvSpPr>
          <p:cNvPr id="195" name="Google Shape;195;p25"/>
          <p:cNvSpPr txBox="1"/>
          <p:nvPr/>
        </p:nvSpPr>
        <p:spPr>
          <a:xfrm>
            <a:off x="5112100" y="5601051"/>
            <a:ext cx="12580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595959"/>
                </a:solidFill>
                <a:latin typeface="Open Sans Light"/>
                <a:ea typeface="Open Sans Light"/>
                <a:cs typeface="Open Sans Light"/>
                <a:sym typeface="Open Sans Light"/>
              </a:rPr>
              <a:t>Who’s next?</a:t>
            </a:r>
            <a:endParaRPr sz="1467" kern="0" dirty="0">
              <a:solidFill>
                <a:srgbClr val="595959"/>
              </a:solidFill>
              <a:latin typeface="Open Sans Light"/>
              <a:ea typeface="Open Sans Light"/>
              <a:cs typeface="Open Sans Light"/>
              <a:sym typeface="Open Sans Light"/>
            </a:endParaRPr>
          </a:p>
        </p:txBody>
      </p:sp>
      <p:sp>
        <p:nvSpPr>
          <p:cNvPr id="196" name="Google Shape;196;p25">
            <a:extLst>
              <a:ext uri="{C183D7F6-B498-43B3-948B-1728B52AA6E4}">
                <adec:decorative xmlns:adec="http://schemas.microsoft.com/office/drawing/2017/decorative" val="1"/>
              </a:ext>
            </a:extLst>
          </p:cNvPr>
          <p:cNvSpPr txBox="1"/>
          <p:nvPr/>
        </p:nvSpPr>
        <p:spPr>
          <a:xfrm>
            <a:off x="3828131" y="5148334"/>
            <a:ext cx="7292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7466" kern="0">
                <a:solidFill>
                  <a:srgbClr val="EFEFEF"/>
                </a:solidFill>
                <a:latin typeface="Arial"/>
                <a:cs typeface="Arial"/>
                <a:sym typeface="Arial"/>
              </a:rPr>
              <a:t>?</a:t>
            </a:r>
            <a:endParaRPr sz="7866" kern="0" dirty="0">
              <a:solidFill>
                <a:srgbClr val="EFEFEF"/>
              </a:solidFill>
              <a:latin typeface="Arial"/>
              <a:cs typeface="Arial"/>
              <a:sym typeface="Arial"/>
            </a:endParaRPr>
          </a:p>
        </p:txBody>
      </p:sp>
      <p:sp>
        <p:nvSpPr>
          <p:cNvPr id="197" name="Google Shape;197;p25">
            <a:extLst>
              <a:ext uri="{C183D7F6-B498-43B3-948B-1728B52AA6E4}">
                <adec:decorative xmlns:adec="http://schemas.microsoft.com/office/drawing/2017/decorative" val="1"/>
              </a:ext>
            </a:extLst>
          </p:cNvPr>
          <p:cNvSpPr txBox="1"/>
          <p:nvPr/>
        </p:nvSpPr>
        <p:spPr>
          <a:xfrm>
            <a:off x="2263595" y="5166070"/>
            <a:ext cx="729200" cy="139508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7466" kern="0">
                <a:solidFill>
                  <a:srgbClr val="EFEFEF"/>
                </a:solidFill>
                <a:latin typeface="Arial"/>
                <a:cs typeface="Arial"/>
                <a:sym typeface="Arial"/>
              </a:rPr>
              <a:t>?</a:t>
            </a:r>
            <a:endParaRPr sz="7866" kern="0" dirty="0">
              <a:solidFill>
                <a:srgbClr val="EFEFEF"/>
              </a:solidFill>
              <a:latin typeface="Arial"/>
              <a:cs typeface="Arial"/>
              <a:sym typeface="Arial"/>
            </a:endParaRPr>
          </a:p>
        </p:txBody>
      </p:sp>
      <p:sp>
        <p:nvSpPr>
          <p:cNvPr id="198" name="Google Shape;198;p25"/>
          <p:cNvSpPr txBox="1"/>
          <p:nvPr/>
        </p:nvSpPr>
        <p:spPr>
          <a:xfrm>
            <a:off x="3562107" y="5601051"/>
            <a:ext cx="12580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595959"/>
                </a:solidFill>
                <a:latin typeface="Open Sans Light"/>
                <a:ea typeface="Open Sans Light"/>
                <a:cs typeface="Open Sans Light"/>
                <a:sym typeface="Open Sans Light"/>
              </a:rPr>
              <a:t>Who’s next?</a:t>
            </a:r>
            <a:endParaRPr sz="1467" kern="0" dirty="0">
              <a:solidFill>
                <a:srgbClr val="595959"/>
              </a:solidFill>
              <a:latin typeface="Open Sans Light"/>
              <a:ea typeface="Open Sans Light"/>
              <a:cs typeface="Open Sans Light"/>
              <a:sym typeface="Open Sans Light"/>
            </a:endParaRPr>
          </a:p>
        </p:txBody>
      </p:sp>
      <p:sp>
        <p:nvSpPr>
          <p:cNvPr id="199" name="Google Shape;199;p25"/>
          <p:cNvSpPr txBox="1"/>
          <p:nvPr/>
        </p:nvSpPr>
        <p:spPr>
          <a:xfrm>
            <a:off x="1985940" y="5601051"/>
            <a:ext cx="12580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595959"/>
                </a:solidFill>
                <a:latin typeface="Open Sans Light"/>
                <a:ea typeface="Open Sans Light"/>
                <a:cs typeface="Open Sans Light"/>
                <a:sym typeface="Open Sans Light"/>
              </a:rPr>
              <a:t>Who’s next?</a:t>
            </a:r>
            <a:endParaRPr sz="1467" kern="0" dirty="0">
              <a:solidFill>
                <a:srgbClr val="595959"/>
              </a:solidFill>
              <a:latin typeface="Open Sans Light"/>
              <a:ea typeface="Open Sans Light"/>
              <a:cs typeface="Open Sans Light"/>
              <a:sym typeface="Open Sans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3" name="Google Shape;223;p29"/>
          <p:cNvSpPr txBox="1">
            <a:spLocks noGrp="1"/>
          </p:cNvSpPr>
          <p:nvPr>
            <p:ph type="title" idx="4294967295"/>
          </p:nvPr>
        </p:nvSpPr>
        <p:spPr>
          <a:xfrm>
            <a:off x="842233" y="1252167"/>
            <a:ext cx="7406800" cy="2269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600" b="0" i="0" u="none" strike="noStrike" kern="0" cap="none" spc="0" normalizeH="0" baseline="0" noProof="0">
                <a:ln>
                  <a:noFill/>
                </a:ln>
                <a:solidFill>
                  <a:srgbClr val="595959"/>
                </a:solidFill>
                <a:effectLst/>
                <a:uLnTx/>
                <a:uFillTx/>
                <a:latin typeface="Pacifico"/>
                <a:ea typeface="Pacifico"/>
                <a:cs typeface="Pacifico"/>
                <a:sym typeface="Pacifico"/>
              </a:rPr>
              <a:t>Questions?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600" b="0" i="0" u="none" strike="noStrike" kern="0" cap="none" spc="0" normalizeH="0" baseline="0" noProof="0">
              <a:ln>
                <a:noFill/>
              </a:ln>
              <a:solidFill>
                <a:srgbClr val="595959"/>
              </a:solidFill>
              <a:effectLst/>
              <a:uLnTx/>
              <a:uFillTx/>
              <a:latin typeface="Pacifico"/>
              <a:ea typeface="Pacifico"/>
              <a:cs typeface="Pacifico"/>
              <a:sym typeface="Pacifico"/>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600" b="0" i="0" u="none" strike="noStrike" kern="0" cap="none" spc="0" normalizeH="0" baseline="0" noProof="0">
                <a:ln>
                  <a:noFill/>
                </a:ln>
                <a:solidFill>
                  <a:srgbClr val="595959"/>
                </a:solidFill>
                <a:effectLst/>
                <a:uLnTx/>
                <a:uFillTx/>
                <a:latin typeface="Pacifico"/>
                <a:ea typeface="Pacifico"/>
                <a:cs typeface="Pacifico"/>
                <a:sym typeface="Pacifico"/>
              </a:rPr>
              <a:t>Thank you!</a:t>
            </a:r>
            <a:endParaRPr kumimoji="0" lang="en-US" sz="7600" b="0" i="0" u="none" strike="noStrike" kern="0" cap="none" spc="0" normalizeH="0" baseline="0" noProof="0" dirty="0">
              <a:ln>
                <a:noFill/>
              </a:ln>
              <a:solidFill>
                <a:srgbClr val="595959"/>
              </a:solidFill>
              <a:effectLst/>
              <a:uLnTx/>
              <a:uFillTx/>
              <a:latin typeface="Pacifico"/>
              <a:ea typeface="Pacifico"/>
              <a:cs typeface="Pacifico"/>
              <a:sym typeface="Pacifico"/>
            </a:endParaRPr>
          </a:p>
        </p:txBody>
      </p:sp>
      <p:pic>
        <p:nvPicPr>
          <p:cNvPr id="222" name="Google Shape;222;p2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15601" y="6271497"/>
            <a:ext cx="1985140" cy="412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B74C-E102-AF96-4F95-034FC13B78C4}"/>
              </a:ext>
            </a:extLst>
          </p:cNvPr>
          <p:cNvSpPr>
            <a:spLocks noGrp="1"/>
          </p:cNvSpPr>
          <p:nvPr>
            <p:ph type="ctrTitle"/>
          </p:nvPr>
        </p:nvSpPr>
        <p:spPr>
          <a:xfrm>
            <a:off x="2826327" y="880792"/>
            <a:ext cx="8419605" cy="2387600"/>
          </a:xfrm>
        </p:spPr>
        <p:txBody>
          <a:bodyPr>
            <a:normAutofit/>
          </a:bodyPr>
          <a:lstStyle/>
          <a:p>
            <a:r>
              <a:rPr lang="en-US" dirty="0"/>
              <a:t>Essential Workplace Ethics Survey</a:t>
            </a:r>
          </a:p>
        </p:txBody>
      </p:sp>
      <p:sp>
        <p:nvSpPr>
          <p:cNvPr id="3" name="Subtitle 2">
            <a:extLst>
              <a:ext uri="{FF2B5EF4-FFF2-40B4-BE49-F238E27FC236}">
                <a16:creationId xmlns:a16="http://schemas.microsoft.com/office/drawing/2014/main" id="{FCC66702-E909-F09C-4A17-ECA7405BA683}"/>
              </a:ext>
            </a:extLst>
          </p:cNvPr>
          <p:cNvSpPr>
            <a:spLocks noGrp="1"/>
          </p:cNvSpPr>
          <p:nvPr>
            <p:ph type="subTitle" idx="1"/>
          </p:nvPr>
        </p:nvSpPr>
        <p:spPr>
          <a:xfrm>
            <a:off x="3598225" y="3613358"/>
            <a:ext cx="7410202" cy="1655762"/>
          </a:xfrm>
        </p:spPr>
        <p:txBody>
          <a:bodyPr/>
          <a:lstStyle/>
          <a:p>
            <a:r>
              <a:rPr lang="en-US" dirty="0"/>
              <a:t>Lauren Graves, KDE Policy Advisor </a:t>
            </a:r>
          </a:p>
          <a:p>
            <a:r>
              <a:rPr lang="en-US" dirty="0"/>
              <a:t>Office of Career and Technical Education</a:t>
            </a:r>
          </a:p>
        </p:txBody>
      </p:sp>
    </p:spTree>
    <p:extLst>
      <p:ext uri="{BB962C8B-B14F-4D97-AF65-F5344CB8AC3E}">
        <p14:creationId xmlns:p14="http://schemas.microsoft.com/office/powerpoint/2010/main" val="676451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7B1F-B3A4-090C-7102-B9995D7DB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6190A-F051-0FCC-906F-E08DEE7CB656}"/>
              </a:ext>
            </a:extLst>
          </p:cNvPr>
          <p:cNvSpPr>
            <a:spLocks noGrp="1"/>
          </p:cNvSpPr>
          <p:nvPr>
            <p:ph type="ctrTitle"/>
          </p:nvPr>
        </p:nvSpPr>
        <p:spPr>
          <a:xfrm>
            <a:off x="2140944" y="1041400"/>
            <a:ext cx="9144000" cy="2387600"/>
          </a:xfrm>
        </p:spPr>
        <p:txBody>
          <a:bodyPr>
            <a:noAutofit/>
          </a:bodyPr>
          <a:lstStyle/>
          <a:p>
            <a:r>
              <a:rPr lang="en-US" dirty="0"/>
              <a:t>Welcome and Updates</a:t>
            </a:r>
            <a:br>
              <a:rPr lang="en-US" dirty="0"/>
            </a:br>
            <a:endParaRPr lang="en-US" dirty="0"/>
          </a:p>
        </p:txBody>
      </p:sp>
      <p:sp>
        <p:nvSpPr>
          <p:cNvPr id="3" name="Subtitle 2">
            <a:extLst>
              <a:ext uri="{FF2B5EF4-FFF2-40B4-BE49-F238E27FC236}">
                <a16:creationId xmlns:a16="http://schemas.microsoft.com/office/drawing/2014/main" id="{732953D6-004E-41C4-4CE0-D887D53BE509}"/>
              </a:ext>
            </a:extLst>
          </p:cNvPr>
          <p:cNvSpPr>
            <a:spLocks noGrp="1"/>
          </p:cNvSpPr>
          <p:nvPr>
            <p:ph type="subTitle" idx="1"/>
          </p:nvPr>
        </p:nvSpPr>
        <p:spPr>
          <a:xfrm>
            <a:off x="2273147" y="3811358"/>
            <a:ext cx="9144000" cy="1655762"/>
          </a:xfrm>
        </p:spPr>
        <p:txBody>
          <a:bodyPr/>
          <a:lstStyle/>
          <a:p>
            <a:r>
              <a:rPr lang="en-US" dirty="0"/>
              <a:t>Dr. Robbie Fletcher</a:t>
            </a:r>
          </a:p>
          <a:p>
            <a:r>
              <a:rPr lang="en-US" dirty="0"/>
              <a:t>Commissioner of Education</a:t>
            </a:r>
          </a:p>
          <a:p>
            <a:endParaRPr lang="en-US" dirty="0"/>
          </a:p>
        </p:txBody>
      </p:sp>
    </p:spTree>
    <p:extLst>
      <p:ext uri="{BB962C8B-B14F-4D97-AF65-F5344CB8AC3E}">
        <p14:creationId xmlns:p14="http://schemas.microsoft.com/office/powerpoint/2010/main" val="3696771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E1D5F-A418-C3A0-E2A8-70FF0A03F7A5}"/>
              </a:ext>
            </a:extLst>
          </p:cNvPr>
          <p:cNvSpPr>
            <a:spLocks noGrp="1"/>
          </p:cNvSpPr>
          <p:nvPr>
            <p:ph type="title"/>
          </p:nvPr>
        </p:nvSpPr>
        <p:spPr>
          <a:xfrm>
            <a:off x="359228" y="365125"/>
            <a:ext cx="10994571" cy="919389"/>
          </a:xfrm>
        </p:spPr>
        <p:txBody>
          <a:bodyPr/>
          <a:lstStyle/>
          <a:p>
            <a:r>
              <a:rPr lang="en-US" dirty="0"/>
              <a:t>Essential Workplace Ethics Survey </a:t>
            </a:r>
          </a:p>
        </p:txBody>
      </p:sp>
      <p:sp>
        <p:nvSpPr>
          <p:cNvPr id="3" name="Content Placeholder 2">
            <a:extLst>
              <a:ext uri="{FF2B5EF4-FFF2-40B4-BE49-F238E27FC236}">
                <a16:creationId xmlns:a16="http://schemas.microsoft.com/office/drawing/2014/main" id="{BACA7F1B-DEED-D1F4-6932-5F9B9B1A5121}"/>
              </a:ext>
            </a:extLst>
          </p:cNvPr>
          <p:cNvSpPr>
            <a:spLocks noGrp="1"/>
          </p:cNvSpPr>
          <p:nvPr>
            <p:ph idx="1"/>
          </p:nvPr>
        </p:nvSpPr>
        <p:spPr>
          <a:xfrm>
            <a:off x="359229" y="1555659"/>
            <a:ext cx="11310257" cy="4017827"/>
          </a:xfrm>
        </p:spPr>
        <p:txBody>
          <a:bodyPr>
            <a:normAutofit lnSpcReduction="10000"/>
          </a:bodyPr>
          <a:lstStyle/>
          <a:p>
            <a:r>
              <a:rPr lang="en-US" dirty="0"/>
              <a:t>Per KRS 158.1413, Section 5:</a:t>
            </a:r>
          </a:p>
          <a:p>
            <a:pPr marL="0" indent="0">
              <a:buNone/>
            </a:pPr>
            <a:r>
              <a:rPr lang="en-US" sz="2600" dirty="0"/>
              <a:t>By September 1, 2019, and every two years thereafter, the superintendent of each school district shall provide to the commissioner of education and the Kentucky Workforce Innovation Board a report, in a format specified by the commissioner, describing the school district’s essential workplace ethics programs and how they are being implemented at each school. A summary report compiled by the commissioner that includes information from all local school district reports shall be provided to the Kentucky Board of Education, the Interim Joint Committee on Education, the Kentucky Workforce Innovation Board and each Kentucky superintendent and principal in order to foster program improvement and sharing of best practices. </a:t>
            </a:r>
          </a:p>
        </p:txBody>
      </p:sp>
    </p:spTree>
    <p:extLst>
      <p:ext uri="{BB962C8B-B14F-4D97-AF65-F5344CB8AC3E}">
        <p14:creationId xmlns:p14="http://schemas.microsoft.com/office/powerpoint/2010/main" val="1275485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9881-CA72-F1A2-025A-9C83D88B39A4}"/>
              </a:ext>
            </a:extLst>
          </p:cNvPr>
          <p:cNvSpPr>
            <a:spLocks noGrp="1"/>
          </p:cNvSpPr>
          <p:nvPr>
            <p:ph type="title"/>
          </p:nvPr>
        </p:nvSpPr>
        <p:spPr>
          <a:xfrm>
            <a:off x="576942" y="365125"/>
            <a:ext cx="10776857" cy="1325563"/>
          </a:xfrm>
        </p:spPr>
        <p:txBody>
          <a:bodyPr/>
          <a:lstStyle/>
          <a:p>
            <a:r>
              <a:rPr lang="en-US" dirty="0"/>
              <a:t>Survey </a:t>
            </a:r>
          </a:p>
        </p:txBody>
      </p:sp>
      <p:sp>
        <p:nvSpPr>
          <p:cNvPr id="3" name="Content Placeholder 2">
            <a:extLst>
              <a:ext uri="{FF2B5EF4-FFF2-40B4-BE49-F238E27FC236}">
                <a16:creationId xmlns:a16="http://schemas.microsoft.com/office/drawing/2014/main" id="{2C41B14F-62B5-0758-E7BC-17AE95FFB1F1}"/>
              </a:ext>
            </a:extLst>
          </p:cNvPr>
          <p:cNvSpPr>
            <a:spLocks noGrp="1"/>
          </p:cNvSpPr>
          <p:nvPr>
            <p:ph idx="1"/>
          </p:nvPr>
        </p:nvSpPr>
        <p:spPr>
          <a:xfrm>
            <a:off x="576941" y="1705879"/>
            <a:ext cx="11081659" cy="3464832"/>
          </a:xfrm>
        </p:spPr>
        <p:txBody>
          <a:bodyPr/>
          <a:lstStyle/>
          <a:p>
            <a:r>
              <a:rPr lang="en-US" dirty="0"/>
              <a:t>The survey covers program characteristics (adaptability, diligence, initiative, knowledge, reliability, remaining drug-free and working well with others), instructional programming overview, compliance, collaboration with local partners and student awards. </a:t>
            </a:r>
          </a:p>
          <a:p>
            <a:r>
              <a:rPr lang="en-US" dirty="0"/>
              <a:t>The link was provided via email on June 10, 2025.</a:t>
            </a:r>
          </a:p>
          <a:p>
            <a:r>
              <a:rPr lang="en-US" dirty="0"/>
              <a:t>One survey submission per district.  </a:t>
            </a:r>
          </a:p>
          <a:p>
            <a:r>
              <a:rPr lang="en-US" dirty="0"/>
              <a:t>Due by Sept. 1, 2025. </a:t>
            </a:r>
          </a:p>
        </p:txBody>
      </p:sp>
    </p:spTree>
    <p:extLst>
      <p:ext uri="{BB962C8B-B14F-4D97-AF65-F5344CB8AC3E}">
        <p14:creationId xmlns:p14="http://schemas.microsoft.com/office/powerpoint/2010/main" val="1486186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A1B5-4E16-448F-0235-5A8407939F17}"/>
              </a:ext>
            </a:extLst>
          </p:cNvPr>
          <p:cNvSpPr>
            <a:spLocks noGrp="1"/>
          </p:cNvSpPr>
          <p:nvPr>
            <p:ph type="ctrTitle"/>
          </p:nvPr>
        </p:nvSpPr>
        <p:spPr>
          <a:xfrm>
            <a:off x="3051954" y="1122363"/>
            <a:ext cx="7770421" cy="2387600"/>
          </a:xfrm>
        </p:spPr>
        <p:txBody>
          <a:bodyPr/>
          <a:lstStyle/>
          <a:p>
            <a:r>
              <a:rPr lang="en-US" dirty="0"/>
              <a:t>Fall 2025 Attend Hours</a:t>
            </a:r>
          </a:p>
        </p:txBody>
      </p:sp>
      <p:sp>
        <p:nvSpPr>
          <p:cNvPr id="3" name="Subtitle 2">
            <a:extLst>
              <a:ext uri="{FF2B5EF4-FFF2-40B4-BE49-F238E27FC236}">
                <a16:creationId xmlns:a16="http://schemas.microsoft.com/office/drawing/2014/main" id="{E8F7FB37-FDDE-0F40-1D9D-3488F65AF3FE}"/>
              </a:ext>
            </a:extLst>
          </p:cNvPr>
          <p:cNvSpPr>
            <a:spLocks noGrp="1"/>
          </p:cNvSpPr>
          <p:nvPr>
            <p:ph type="subTitle" idx="1"/>
          </p:nvPr>
        </p:nvSpPr>
        <p:spPr>
          <a:xfrm>
            <a:off x="2897578" y="3788228"/>
            <a:ext cx="7770421" cy="1469571"/>
          </a:xfrm>
        </p:spPr>
        <p:txBody>
          <a:bodyPr/>
          <a:lstStyle/>
          <a:p>
            <a:r>
              <a:rPr lang="en-US" dirty="0"/>
              <a:t>Amy Tracy, KDE Data Manager</a:t>
            </a:r>
          </a:p>
          <a:p>
            <a:r>
              <a:rPr lang="en-US" dirty="0"/>
              <a:t>Office of Career and Technical Education</a:t>
            </a:r>
          </a:p>
        </p:txBody>
      </p:sp>
    </p:spTree>
    <p:extLst>
      <p:ext uri="{BB962C8B-B14F-4D97-AF65-F5344CB8AC3E}">
        <p14:creationId xmlns:p14="http://schemas.microsoft.com/office/powerpoint/2010/main" val="134613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E09A-F638-3A3C-0FCA-F4BE71B25140}"/>
              </a:ext>
            </a:extLst>
          </p:cNvPr>
          <p:cNvSpPr>
            <a:spLocks noGrp="1"/>
          </p:cNvSpPr>
          <p:nvPr>
            <p:ph type="title"/>
          </p:nvPr>
        </p:nvSpPr>
        <p:spPr>
          <a:xfrm>
            <a:off x="838200" y="365126"/>
            <a:ext cx="10515600" cy="1094740"/>
          </a:xfrm>
        </p:spPr>
        <p:txBody>
          <a:bodyPr/>
          <a:lstStyle/>
          <a:p>
            <a:r>
              <a:rPr lang="en-US" dirty="0"/>
              <a:t>Attend Hours --- New Process</a:t>
            </a:r>
          </a:p>
        </p:txBody>
      </p:sp>
      <p:sp>
        <p:nvSpPr>
          <p:cNvPr id="3" name="Content Placeholder 2">
            <a:extLst>
              <a:ext uri="{FF2B5EF4-FFF2-40B4-BE49-F238E27FC236}">
                <a16:creationId xmlns:a16="http://schemas.microsoft.com/office/drawing/2014/main" id="{D50E7697-E0AB-D881-ADAE-2FF6284C918A}"/>
              </a:ext>
            </a:extLst>
          </p:cNvPr>
          <p:cNvSpPr>
            <a:spLocks noGrp="1"/>
          </p:cNvSpPr>
          <p:nvPr>
            <p:ph idx="1"/>
          </p:nvPr>
        </p:nvSpPr>
        <p:spPr>
          <a:xfrm>
            <a:off x="742406" y="1459865"/>
            <a:ext cx="10515600" cy="4113621"/>
          </a:xfrm>
        </p:spPr>
        <p:txBody>
          <a:bodyPr>
            <a:normAutofit fontScale="92500" lnSpcReduction="10000"/>
          </a:bodyPr>
          <a:lstStyle/>
          <a:p>
            <a:r>
              <a:rPr lang="en-US" dirty="0"/>
              <a:t>Change to Process</a:t>
            </a:r>
          </a:p>
          <a:p>
            <a:pPr lvl="1"/>
            <a:r>
              <a:rPr lang="en-US" b="1" dirty="0"/>
              <a:t>New</a:t>
            </a:r>
            <a:r>
              <a:rPr lang="en-US" dirty="0"/>
              <a:t>: We will pull these for your schools and email the reports to the career and technical education (CTE) point of contact (POC) listed on the KDE Open House webpage. We will request the CTE POC to verify the accuracy and approve this through email. This will be the deliverable for the CTE Supplemental Funding for the 2026-2027 year.  (You will no longer need to pull this report and upload to SharePoint.)</a:t>
            </a:r>
          </a:p>
          <a:p>
            <a:pPr lvl="1"/>
            <a:r>
              <a:rPr lang="en-US" b="1" dirty="0"/>
              <a:t>UPDATE:</a:t>
            </a:r>
            <a:r>
              <a:rPr lang="en-US" dirty="0"/>
              <a:t> Please ensure your CTE POC is correct on the Open House webpage and update that role if necessary. This is to ensure your report will be sent to the appropriate person for verification and return approval as the deliverable for the district’s CTE Supplemental Funding for school year 2026-2027.</a:t>
            </a:r>
          </a:p>
          <a:p>
            <a:pPr lvl="1"/>
            <a:r>
              <a:rPr lang="en-US" b="1" dirty="0"/>
              <a:t>QUESTIONS</a:t>
            </a:r>
            <a:r>
              <a:rPr lang="en-US" dirty="0"/>
              <a:t>: If you have questions, please </a:t>
            </a:r>
            <a:r>
              <a:rPr lang="en-US" dirty="0">
                <a:hlinkClick r:id="rId2"/>
              </a:rPr>
              <a:t>email Amy Tracy</a:t>
            </a:r>
            <a:r>
              <a:rPr lang="en-US" dirty="0"/>
              <a:t>, Office of Career and Technical Education Data Manager, or call (502) 564-4286, ext. 4277.</a:t>
            </a:r>
          </a:p>
        </p:txBody>
      </p:sp>
    </p:spTree>
    <p:extLst>
      <p:ext uri="{BB962C8B-B14F-4D97-AF65-F5344CB8AC3E}">
        <p14:creationId xmlns:p14="http://schemas.microsoft.com/office/powerpoint/2010/main" val="1155423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56B7-B46A-EFC8-0331-C5501DFAC287}"/>
              </a:ext>
            </a:extLst>
          </p:cNvPr>
          <p:cNvSpPr>
            <a:spLocks noGrp="1"/>
          </p:cNvSpPr>
          <p:nvPr>
            <p:ph type="title"/>
          </p:nvPr>
        </p:nvSpPr>
        <p:spPr/>
        <p:txBody>
          <a:bodyPr/>
          <a:lstStyle/>
          <a:p>
            <a:r>
              <a:rPr lang="en-US" dirty="0"/>
              <a:t>Change to Dates</a:t>
            </a:r>
          </a:p>
        </p:txBody>
      </p:sp>
      <p:sp>
        <p:nvSpPr>
          <p:cNvPr id="3" name="Content Placeholder 2">
            <a:extLst>
              <a:ext uri="{FF2B5EF4-FFF2-40B4-BE49-F238E27FC236}">
                <a16:creationId xmlns:a16="http://schemas.microsoft.com/office/drawing/2014/main" id="{9BBFF780-46DA-2F55-0126-6CC7726AA435}"/>
              </a:ext>
            </a:extLst>
          </p:cNvPr>
          <p:cNvSpPr>
            <a:spLocks noGrp="1"/>
          </p:cNvSpPr>
          <p:nvPr>
            <p:ph idx="1"/>
          </p:nvPr>
        </p:nvSpPr>
        <p:spPr/>
        <p:txBody>
          <a:bodyPr/>
          <a:lstStyle/>
          <a:p>
            <a:r>
              <a:rPr lang="en-US" b="1" dirty="0"/>
              <a:t>Attend Hours Due</a:t>
            </a:r>
            <a:r>
              <a:rPr lang="en-US" dirty="0"/>
              <a:t>:  </a:t>
            </a:r>
            <a:r>
              <a:rPr lang="en-US" dirty="0">
                <a:highlight>
                  <a:srgbClr val="FFFF00"/>
                </a:highlight>
              </a:rPr>
              <a:t>Nov. 30</a:t>
            </a:r>
            <a:r>
              <a:rPr lang="en-US" dirty="0"/>
              <a:t> annually – Information in TEDS – </a:t>
            </a:r>
            <a:r>
              <a:rPr lang="en-US" dirty="0">
                <a:highlight>
                  <a:srgbClr val="FFFF00"/>
                </a:highlight>
              </a:rPr>
              <a:t>no report to submit</a:t>
            </a:r>
          </a:p>
          <a:p>
            <a:r>
              <a:rPr lang="en-US" b="1" dirty="0"/>
              <a:t>Email Verification for Attend Hours Sent</a:t>
            </a:r>
            <a:r>
              <a:rPr lang="en-US" dirty="0"/>
              <a:t>: CTE point of contact for the district </a:t>
            </a:r>
            <a:r>
              <a:rPr lang="en-US" dirty="0">
                <a:highlight>
                  <a:srgbClr val="FFFF00"/>
                </a:highlight>
              </a:rPr>
              <a:t>should receive this by mid December</a:t>
            </a:r>
            <a:r>
              <a:rPr lang="en-US" dirty="0"/>
              <a:t>. **Make sure this is updated and correct in Open House by </a:t>
            </a:r>
            <a:r>
              <a:rPr lang="en-US" dirty="0">
                <a:highlight>
                  <a:srgbClr val="00FF00"/>
                </a:highlight>
              </a:rPr>
              <a:t>Nov. 30</a:t>
            </a:r>
            <a:r>
              <a:rPr lang="en-US" dirty="0"/>
              <a:t>.** </a:t>
            </a:r>
          </a:p>
          <a:p>
            <a:r>
              <a:rPr lang="en-US" b="1" dirty="0"/>
              <a:t>Email Verification for Attend Hours Approval</a:t>
            </a:r>
            <a:r>
              <a:rPr lang="en-US" dirty="0"/>
              <a:t>: Return email of verification of Attend Hours </a:t>
            </a:r>
            <a:r>
              <a:rPr lang="en-US" dirty="0">
                <a:highlight>
                  <a:srgbClr val="FFFF00"/>
                </a:highlight>
              </a:rPr>
              <a:t>due back by end of December</a:t>
            </a:r>
            <a:r>
              <a:rPr lang="en-US" dirty="0"/>
              <a:t>.</a:t>
            </a:r>
          </a:p>
          <a:p>
            <a:pPr marL="0" indent="0">
              <a:buNone/>
            </a:pPr>
            <a:endParaRPr lang="en-US" dirty="0"/>
          </a:p>
        </p:txBody>
      </p:sp>
    </p:spTree>
    <p:extLst>
      <p:ext uri="{BB962C8B-B14F-4D97-AF65-F5344CB8AC3E}">
        <p14:creationId xmlns:p14="http://schemas.microsoft.com/office/powerpoint/2010/main" val="290368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845325" y="1915710"/>
            <a:ext cx="10407268" cy="2700357"/>
          </a:xfrm>
        </p:spPr>
        <p:txBody>
          <a:bodyPr>
            <a:normAutofit/>
          </a:bodyPr>
          <a:lstStyle/>
          <a:p>
            <a:r>
              <a:rPr lang="en-US" dirty="0"/>
              <a:t>Question and Answer Session</a:t>
            </a:r>
            <a:br>
              <a:rPr lang="en-US" dirty="0"/>
            </a:br>
            <a:br>
              <a:rPr lang="en-US" dirty="0"/>
            </a:br>
            <a:endParaRPr lang="en-US" dirty="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69755" y="4290774"/>
            <a:ext cx="9144000" cy="1655762"/>
          </a:xfrm>
        </p:spPr>
        <p:txBody>
          <a:bodyPr/>
          <a:lstStyle/>
          <a:p>
            <a:r>
              <a:rPr lang="en-US" dirty="0"/>
              <a:t>KDE Leadership</a:t>
            </a:r>
          </a:p>
        </p:txBody>
      </p:sp>
      <p:sp>
        <p:nvSpPr>
          <p:cNvPr id="4" name="TextBox 3">
            <a:extLst>
              <a:ext uri="{FF2B5EF4-FFF2-40B4-BE49-F238E27FC236}">
                <a16:creationId xmlns:a16="http://schemas.microsoft.com/office/drawing/2014/main" id="{1BC260BF-D292-4DC6-B35D-D128636BCC9C}"/>
              </a:ext>
            </a:extLst>
          </p:cNvPr>
          <p:cNvSpPr txBox="1"/>
          <p:nvPr/>
        </p:nvSpPr>
        <p:spPr>
          <a:xfrm>
            <a:off x="3938529" y="3429000"/>
            <a:ext cx="6408145" cy="800219"/>
          </a:xfrm>
          <a:prstGeom prst="rect">
            <a:avLst/>
          </a:prstGeom>
          <a:noFill/>
        </p:spPr>
        <p:txBody>
          <a:bodyPr wrap="square" rtlCol="0">
            <a:spAutoFit/>
          </a:bodyPr>
          <a:lstStyle/>
          <a:p>
            <a:pPr algn="ctr"/>
            <a:r>
              <a:rPr lang="en-US" sz="2800" i="1" dirty="0"/>
              <a:t>(Submit Questions in Teams)</a:t>
            </a:r>
            <a:endParaRPr lang="en-US" sz="2800" dirty="0"/>
          </a:p>
          <a:p>
            <a:endParaRPr lang="en-US" dirty="0"/>
          </a:p>
        </p:txBody>
      </p:sp>
    </p:spTree>
    <p:extLst>
      <p:ext uri="{BB962C8B-B14F-4D97-AF65-F5344CB8AC3E}">
        <p14:creationId xmlns:p14="http://schemas.microsoft.com/office/powerpoint/2010/main" val="209374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14669" y="318880"/>
            <a:ext cx="9144000" cy="947420"/>
          </a:xfrm>
        </p:spPr>
        <p:txBody>
          <a:bodyPr>
            <a:normAutofit/>
          </a:bodyPr>
          <a:lstStyle/>
          <a:p>
            <a:r>
              <a:rPr lang="en-US" dirty="0"/>
              <a:t>Important Dates</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73425" y="1383632"/>
            <a:ext cx="8825155" cy="3992643"/>
          </a:xfrm>
        </p:spPr>
        <p:txBody>
          <a:bodyPr>
            <a:normAutofit lnSpcReduction="10000"/>
          </a:bodyPr>
          <a:lstStyle/>
          <a:p>
            <a:pPr>
              <a:lnSpc>
                <a:spcPct val="120000"/>
              </a:lnSpc>
              <a:spcBef>
                <a:spcPts val="0"/>
              </a:spcBef>
            </a:pPr>
            <a:r>
              <a:rPr lang="en-US" sz="2300" dirty="0"/>
              <a:t>Education Professional Standards Board</a:t>
            </a:r>
          </a:p>
          <a:p>
            <a:pPr>
              <a:lnSpc>
                <a:spcPct val="120000"/>
              </a:lnSpc>
              <a:spcBef>
                <a:spcPts val="0"/>
              </a:spcBef>
            </a:pPr>
            <a:r>
              <a:rPr lang="en-US" sz="2300" dirty="0"/>
              <a:t>Aug. 19</a:t>
            </a:r>
          </a:p>
          <a:p>
            <a:pPr>
              <a:lnSpc>
                <a:spcPct val="120000"/>
              </a:lnSpc>
              <a:spcBef>
                <a:spcPts val="0"/>
              </a:spcBef>
            </a:pPr>
            <a:r>
              <a:rPr lang="en-US" sz="2300" dirty="0"/>
              <a:t>Superintendents Advisory Council</a:t>
            </a:r>
          </a:p>
          <a:p>
            <a:pPr>
              <a:lnSpc>
                <a:spcPct val="120000"/>
              </a:lnSpc>
              <a:spcBef>
                <a:spcPts val="0"/>
              </a:spcBef>
            </a:pPr>
            <a:r>
              <a:rPr lang="en-US" sz="2300" dirty="0"/>
              <a:t>Aug. 26</a:t>
            </a:r>
          </a:p>
          <a:p>
            <a:pPr>
              <a:lnSpc>
                <a:spcPct val="120000"/>
              </a:lnSpc>
              <a:spcBef>
                <a:spcPts val="0"/>
              </a:spcBef>
            </a:pPr>
            <a:r>
              <a:rPr lang="en-US" sz="2300" dirty="0"/>
              <a:t>Superintendents Webcast</a:t>
            </a:r>
          </a:p>
          <a:p>
            <a:pPr>
              <a:lnSpc>
                <a:spcPct val="120000"/>
              </a:lnSpc>
              <a:spcBef>
                <a:spcPts val="0"/>
              </a:spcBef>
            </a:pPr>
            <a:r>
              <a:rPr lang="en-US" sz="2300" dirty="0"/>
              <a:t>Sept. 9</a:t>
            </a:r>
          </a:p>
          <a:p>
            <a:pPr>
              <a:lnSpc>
                <a:spcPct val="120000"/>
              </a:lnSpc>
              <a:spcBef>
                <a:spcPts val="0"/>
              </a:spcBef>
            </a:pPr>
            <a:r>
              <a:rPr lang="en-US" sz="2300" dirty="0"/>
              <a:t>All in for Ag Education Week</a:t>
            </a:r>
          </a:p>
          <a:p>
            <a:pPr>
              <a:lnSpc>
                <a:spcPct val="120000"/>
              </a:lnSpc>
              <a:spcBef>
                <a:spcPts val="0"/>
              </a:spcBef>
            </a:pPr>
            <a:r>
              <a:rPr lang="en-US" sz="2300" dirty="0"/>
              <a:t>Sept. 15-19</a:t>
            </a:r>
          </a:p>
          <a:p>
            <a:pPr>
              <a:lnSpc>
                <a:spcPct val="120000"/>
              </a:lnSpc>
              <a:spcBef>
                <a:spcPts val="0"/>
              </a:spcBef>
            </a:pPr>
            <a:r>
              <a:rPr lang="en-US" sz="2300" dirty="0"/>
              <a:t>Kentucky Board of Education</a:t>
            </a:r>
          </a:p>
          <a:p>
            <a:pPr>
              <a:lnSpc>
                <a:spcPct val="120000"/>
              </a:lnSpc>
              <a:spcBef>
                <a:spcPts val="0"/>
              </a:spcBef>
            </a:pPr>
            <a:r>
              <a:rPr lang="en-US" sz="2300" dirty="0"/>
              <a:t>Oct. 1-2</a:t>
            </a:r>
          </a:p>
        </p:txBody>
      </p:sp>
    </p:spTree>
    <p:extLst>
      <p:ext uri="{BB962C8B-B14F-4D97-AF65-F5344CB8AC3E}">
        <p14:creationId xmlns:p14="http://schemas.microsoft.com/office/powerpoint/2010/main" val="370603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FD65-0A87-6513-FC45-84531EF90244}"/>
              </a:ext>
            </a:extLst>
          </p:cNvPr>
          <p:cNvSpPr>
            <a:spLocks noGrp="1"/>
          </p:cNvSpPr>
          <p:nvPr>
            <p:ph type="title"/>
          </p:nvPr>
        </p:nvSpPr>
        <p:spPr>
          <a:xfrm>
            <a:off x="838200" y="365125"/>
            <a:ext cx="10515600" cy="763031"/>
          </a:xfrm>
        </p:spPr>
        <p:txBody>
          <a:bodyPr>
            <a:normAutofit fontScale="90000"/>
          </a:bodyPr>
          <a:lstStyle/>
          <a:p>
            <a:r>
              <a:rPr lang="en-US" dirty="0"/>
              <a:t>KDE Seeking New Kentucky United We Learn Council Members</a:t>
            </a:r>
          </a:p>
        </p:txBody>
      </p:sp>
      <p:sp>
        <p:nvSpPr>
          <p:cNvPr id="3" name="Content Placeholder 2">
            <a:extLst>
              <a:ext uri="{FF2B5EF4-FFF2-40B4-BE49-F238E27FC236}">
                <a16:creationId xmlns:a16="http://schemas.microsoft.com/office/drawing/2014/main" id="{0786B250-CF99-241C-63E4-76E710D9AB72}"/>
              </a:ext>
            </a:extLst>
          </p:cNvPr>
          <p:cNvSpPr>
            <a:spLocks noGrp="1"/>
          </p:cNvSpPr>
          <p:nvPr>
            <p:ph idx="1"/>
          </p:nvPr>
        </p:nvSpPr>
        <p:spPr>
          <a:xfrm>
            <a:off x="838201" y="1401288"/>
            <a:ext cx="6868886" cy="4132613"/>
          </a:xfrm>
        </p:spPr>
        <p:txBody>
          <a:bodyPr>
            <a:normAutofit fontScale="70000" lnSpcReduction="20000"/>
          </a:bodyPr>
          <a:lstStyle/>
          <a:p>
            <a:pPr>
              <a:spcAft>
                <a:spcPts val="500"/>
              </a:spcAft>
            </a:pPr>
            <a:r>
              <a:rPr lang="en-US" dirty="0"/>
              <a:t>KDE is seeking new members – particularly high school students and their families – for the </a:t>
            </a:r>
            <a:r>
              <a:rPr lang="en-US" u="sng" dirty="0">
                <a:hlinkClick r:id="rId2"/>
              </a:rPr>
              <a:t>Kentucky United We Learn Council</a:t>
            </a:r>
            <a:r>
              <a:rPr lang="en-US" dirty="0"/>
              <a:t>.</a:t>
            </a:r>
          </a:p>
          <a:p>
            <a:pPr>
              <a:spcAft>
                <a:spcPts val="500"/>
              </a:spcAft>
            </a:pPr>
            <a:r>
              <a:rPr lang="en-US" dirty="0"/>
              <a:t>The council and KDE have worked closely together to create a new </a:t>
            </a:r>
            <a:r>
              <a:rPr lang="en-US" u="sng" dirty="0">
                <a:hlinkClick r:id="rId3"/>
              </a:rPr>
              <a:t>Model Framework</a:t>
            </a:r>
            <a:r>
              <a:rPr lang="en-US" dirty="0"/>
              <a:t> that details recommendations for a new vision of the state’s assessment and accountability systems, focusing on more local input and encouraging vibrant learning experiences for every student.</a:t>
            </a:r>
          </a:p>
          <a:p>
            <a:pPr>
              <a:spcAft>
                <a:spcPts val="500"/>
              </a:spcAft>
            </a:pPr>
            <a:r>
              <a:rPr lang="en-US" dirty="0"/>
              <a:t>Going forward, the council will help champion the work already underway in Kentucky schools and offer valuable input on bold, innovative next steps to shape the future of the high school experience in the Commonwealth. </a:t>
            </a:r>
          </a:p>
          <a:p>
            <a:pPr>
              <a:spcAft>
                <a:spcPts val="500"/>
              </a:spcAft>
            </a:pPr>
            <a:r>
              <a:rPr lang="en-US" dirty="0"/>
              <a:t>If you’re passionate about education, please fill out the </a:t>
            </a:r>
            <a:r>
              <a:rPr lang="en-US" u="sng" dirty="0">
                <a:hlinkClick r:id="rId4"/>
              </a:rPr>
              <a:t>Kentucky United We Learn Council application</a:t>
            </a:r>
            <a:r>
              <a:rPr lang="en-US" dirty="0"/>
              <a:t> and share it with members of your community. Applications will be accepted through Sept. 26.</a:t>
            </a:r>
          </a:p>
        </p:txBody>
      </p:sp>
      <p:pic>
        <p:nvPicPr>
          <p:cNvPr id="5" name="Picture 4">
            <a:extLst>
              <a:ext uri="{FF2B5EF4-FFF2-40B4-BE49-F238E27FC236}">
                <a16:creationId xmlns:a16="http://schemas.microsoft.com/office/drawing/2014/main" id="{379F6E6B-1599-5CBB-8663-37F0A8AAB3B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07087" y="2393326"/>
            <a:ext cx="4142694" cy="2071347"/>
          </a:xfrm>
          <a:prstGeom prst="rect">
            <a:avLst/>
          </a:prstGeom>
        </p:spPr>
      </p:pic>
    </p:spTree>
    <p:extLst>
      <p:ext uri="{BB962C8B-B14F-4D97-AF65-F5344CB8AC3E}">
        <p14:creationId xmlns:p14="http://schemas.microsoft.com/office/powerpoint/2010/main" val="1552982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B3A1-6C8A-211D-493C-78D0F54CA4C8}"/>
              </a:ext>
            </a:extLst>
          </p:cNvPr>
          <p:cNvSpPr>
            <a:spLocks noGrp="1"/>
          </p:cNvSpPr>
          <p:nvPr>
            <p:ph type="title"/>
          </p:nvPr>
        </p:nvSpPr>
        <p:spPr>
          <a:xfrm>
            <a:off x="838200" y="333595"/>
            <a:ext cx="10515600" cy="1148365"/>
          </a:xfrm>
        </p:spPr>
        <p:txBody>
          <a:bodyPr>
            <a:normAutofit fontScale="90000"/>
          </a:bodyPr>
          <a:lstStyle/>
          <a:p>
            <a:r>
              <a:rPr lang="en-US" sz="4000" dirty="0"/>
              <a:t>Kentucky to Participate in Middle School Career Learning Network Grant Program</a:t>
            </a:r>
          </a:p>
        </p:txBody>
      </p:sp>
      <p:sp>
        <p:nvSpPr>
          <p:cNvPr id="3" name="Content Placeholder 2">
            <a:extLst>
              <a:ext uri="{FF2B5EF4-FFF2-40B4-BE49-F238E27FC236}">
                <a16:creationId xmlns:a16="http://schemas.microsoft.com/office/drawing/2014/main" id="{51D362CD-FF2B-E5C6-64BB-10A2454BD4D2}"/>
              </a:ext>
            </a:extLst>
          </p:cNvPr>
          <p:cNvSpPr>
            <a:spLocks noGrp="1"/>
          </p:cNvSpPr>
          <p:nvPr>
            <p:ph idx="1"/>
          </p:nvPr>
        </p:nvSpPr>
        <p:spPr>
          <a:xfrm>
            <a:off x="735725" y="1466504"/>
            <a:ext cx="6653048" cy="4061938"/>
          </a:xfrm>
        </p:spPr>
        <p:txBody>
          <a:bodyPr>
            <a:noAutofit/>
          </a:bodyPr>
          <a:lstStyle/>
          <a:p>
            <a:pPr>
              <a:spcAft>
                <a:spcPts val="600"/>
              </a:spcAft>
            </a:pPr>
            <a:r>
              <a:rPr lang="en-US" sz="1600" dirty="0"/>
              <a:t>Kentucky is participating in a new national grant program – the Middle School Career Impact and Learning Network – which will help establish the gold standard for what middle school career exploration should look like.</a:t>
            </a:r>
          </a:p>
          <a:p>
            <a:pPr>
              <a:spcAft>
                <a:spcPts val="600"/>
              </a:spcAft>
            </a:pPr>
            <a:r>
              <a:rPr lang="en-US" sz="1600" dirty="0"/>
              <a:t>The program is run by American Student Assistance, a national nonprofit helping students learn about careers and prepare for their futures, with support from Education Strategy Group, an organization committed to expanding economic mobility by increasing educational attainment. </a:t>
            </a:r>
          </a:p>
          <a:p>
            <a:pPr>
              <a:spcAft>
                <a:spcPts val="600"/>
              </a:spcAft>
            </a:pPr>
            <a:r>
              <a:rPr lang="en-US" sz="1600" dirty="0"/>
              <a:t>Kentucky is one of five inaugural member states identified as a leading state in the “</a:t>
            </a:r>
            <a:r>
              <a:rPr lang="en-US" sz="1600" u="sng" dirty="0">
                <a:hlinkClick r:id="rId2"/>
              </a:rPr>
              <a:t>Extending the Runway: A 50-State Analysis of Middle School Career Exploration</a:t>
            </a:r>
            <a:r>
              <a:rPr lang="en-US" sz="1600" dirty="0"/>
              <a:t> report. The others are Arizona, Arkansas, Pennsylvania and Washington.</a:t>
            </a:r>
          </a:p>
          <a:p>
            <a:pPr>
              <a:spcAft>
                <a:spcPts val="600"/>
              </a:spcAft>
            </a:pPr>
            <a:r>
              <a:rPr lang="en-US" sz="1600" dirty="0"/>
              <a:t>These states were invited to join the network because their leadership demonstrates a commitment to middle school career exploration with a strong policy foundation and infrastructure to build upon.</a:t>
            </a:r>
          </a:p>
        </p:txBody>
      </p:sp>
      <p:pic>
        <p:nvPicPr>
          <p:cNvPr id="5" name="Picture 4">
            <a:extLst>
              <a:ext uri="{FF2B5EF4-FFF2-40B4-BE49-F238E27FC236}">
                <a16:creationId xmlns:a16="http://schemas.microsoft.com/office/drawing/2014/main" id="{3238C03A-9664-17CF-80EC-A43A4D133E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88772" y="1933649"/>
            <a:ext cx="4424855" cy="2947378"/>
          </a:xfrm>
          <a:prstGeom prst="rect">
            <a:avLst/>
          </a:prstGeom>
        </p:spPr>
      </p:pic>
    </p:spTree>
    <p:extLst>
      <p:ext uri="{BB962C8B-B14F-4D97-AF65-F5344CB8AC3E}">
        <p14:creationId xmlns:p14="http://schemas.microsoft.com/office/powerpoint/2010/main" val="150492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57B5-DCA2-C774-4F7E-931AE3D0C5DE}"/>
              </a:ext>
            </a:extLst>
          </p:cNvPr>
          <p:cNvSpPr>
            <a:spLocks noGrp="1"/>
          </p:cNvSpPr>
          <p:nvPr>
            <p:ph type="title"/>
          </p:nvPr>
        </p:nvSpPr>
        <p:spPr>
          <a:xfrm>
            <a:off x="838200" y="365126"/>
            <a:ext cx="10515600" cy="810532"/>
          </a:xfrm>
        </p:spPr>
        <p:txBody>
          <a:bodyPr/>
          <a:lstStyle/>
          <a:p>
            <a:r>
              <a:rPr lang="en-US" dirty="0"/>
              <a:t>Chronic Absentee Campaign</a:t>
            </a:r>
          </a:p>
        </p:txBody>
      </p:sp>
      <p:pic>
        <p:nvPicPr>
          <p:cNvPr id="5" name="Picture 4" descr="A poster with many smiling students on it reading: You belong! Attendance matters.">
            <a:extLst>
              <a:ext uri="{FF2B5EF4-FFF2-40B4-BE49-F238E27FC236}">
                <a16:creationId xmlns:a16="http://schemas.microsoft.com/office/drawing/2014/main" id="{558F76C8-DEA8-8287-EDF5-B0D48E7E4A15}"/>
              </a:ext>
            </a:extLst>
          </p:cNvPr>
          <p:cNvPicPr>
            <a:picLocks noChangeAspect="1"/>
          </p:cNvPicPr>
          <p:nvPr/>
        </p:nvPicPr>
        <p:blipFill>
          <a:blip r:embed="rId2"/>
          <a:stretch>
            <a:fillRect/>
          </a:stretch>
        </p:blipFill>
        <p:spPr>
          <a:xfrm>
            <a:off x="575504" y="1322174"/>
            <a:ext cx="7209252" cy="4126929"/>
          </a:xfrm>
          <a:prstGeom prst="rect">
            <a:avLst/>
          </a:prstGeom>
        </p:spPr>
      </p:pic>
      <p:sp>
        <p:nvSpPr>
          <p:cNvPr id="3" name="Content Placeholder 2">
            <a:extLst>
              <a:ext uri="{FF2B5EF4-FFF2-40B4-BE49-F238E27FC236}">
                <a16:creationId xmlns:a16="http://schemas.microsoft.com/office/drawing/2014/main" id="{84D45AE5-9DBE-3612-C405-107E06375290}"/>
              </a:ext>
            </a:extLst>
          </p:cNvPr>
          <p:cNvSpPr>
            <a:spLocks noGrp="1"/>
          </p:cNvSpPr>
          <p:nvPr>
            <p:ph idx="1"/>
          </p:nvPr>
        </p:nvSpPr>
        <p:spPr>
          <a:xfrm>
            <a:off x="7895967" y="1322174"/>
            <a:ext cx="3818237" cy="4223604"/>
          </a:xfrm>
        </p:spPr>
        <p:txBody>
          <a:bodyPr>
            <a:normAutofit fontScale="92500" lnSpcReduction="10000"/>
          </a:bodyPr>
          <a:lstStyle/>
          <a:p>
            <a:r>
              <a:rPr lang="en-US" dirty="0"/>
              <a:t>KDE has kicked off another marketing campaign aimed at helping reduce chronic absenteeism.</a:t>
            </a:r>
          </a:p>
          <a:p>
            <a:r>
              <a:rPr lang="en-US" dirty="0"/>
              <a:t>Last school year’s campaign was aimed at raising awareness of chronic absenteeism. This year is focused on students feeling they belong at school.</a:t>
            </a:r>
          </a:p>
        </p:txBody>
      </p:sp>
    </p:spTree>
    <p:extLst>
      <p:ext uri="{BB962C8B-B14F-4D97-AF65-F5344CB8AC3E}">
        <p14:creationId xmlns:p14="http://schemas.microsoft.com/office/powerpoint/2010/main" val="367138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61156-9C20-8F9C-EAC9-9F30B4F18D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464838-EAA8-6646-04D2-FBC920ED723A}"/>
              </a:ext>
            </a:extLst>
          </p:cNvPr>
          <p:cNvSpPr>
            <a:spLocks noGrp="1"/>
          </p:cNvSpPr>
          <p:nvPr>
            <p:ph type="title"/>
          </p:nvPr>
        </p:nvSpPr>
        <p:spPr>
          <a:xfrm>
            <a:off x="838200" y="365126"/>
            <a:ext cx="10515600" cy="917409"/>
          </a:xfrm>
        </p:spPr>
        <p:txBody>
          <a:bodyPr/>
          <a:lstStyle/>
          <a:p>
            <a:r>
              <a:rPr lang="en-US" sz="4800" dirty="0"/>
              <a:t>Chronic Absentee Campaign (2)</a:t>
            </a:r>
          </a:p>
        </p:txBody>
      </p:sp>
      <p:sp>
        <p:nvSpPr>
          <p:cNvPr id="6" name="TextBox 5">
            <a:extLst>
              <a:ext uri="{FF2B5EF4-FFF2-40B4-BE49-F238E27FC236}">
                <a16:creationId xmlns:a16="http://schemas.microsoft.com/office/drawing/2014/main" id="{9EB0BA01-2A5B-B72D-5248-5FC2F4346404}"/>
              </a:ext>
            </a:extLst>
          </p:cNvPr>
          <p:cNvSpPr txBox="1"/>
          <p:nvPr/>
        </p:nvSpPr>
        <p:spPr>
          <a:xfrm>
            <a:off x="854085" y="1219437"/>
            <a:ext cx="1049971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t>KDE’s chronic absentee campaign will be heard and seen across the state</a:t>
            </a:r>
          </a:p>
          <a:p>
            <a:pPr marL="342900" indent="-342900">
              <a:buFont typeface="Arial" panose="020B0604020202020204" pitchFamily="34" charset="0"/>
              <a:buChar char="•"/>
            </a:pPr>
            <a:r>
              <a:rPr lang="en-US" sz="2000" dirty="0"/>
              <a:t>YouTube ad, audio streaming ad, online streaming, display ads</a:t>
            </a:r>
          </a:p>
          <a:p>
            <a:pPr marL="342900" indent="-342900">
              <a:buFont typeface="Arial" panose="020B0604020202020204" pitchFamily="34" charset="0"/>
              <a:buChar char="•"/>
            </a:pPr>
            <a:r>
              <a:rPr lang="en-US" sz="2000" dirty="0"/>
              <a:t>Rupp Arena exterior display board</a:t>
            </a:r>
          </a:p>
          <a:p>
            <a:pPr marL="342900" indent="-342900">
              <a:buFont typeface="Arial" panose="020B0604020202020204" pitchFamily="34" charset="0"/>
              <a:buChar char="•"/>
            </a:pPr>
            <a:r>
              <a:rPr lang="en-US" sz="2000" dirty="0"/>
              <a:t>Yum Center exterior display board, 400 interior display screens</a:t>
            </a:r>
          </a:p>
          <a:p>
            <a:pPr marL="342900" indent="-342900">
              <a:buFont typeface="Arial" panose="020B0604020202020204" pitchFamily="34" charset="0"/>
              <a:buChar char="•"/>
            </a:pPr>
            <a:r>
              <a:rPr lang="en-US" sz="2000" dirty="0"/>
              <a:t>38 billboards located around the state</a:t>
            </a:r>
          </a:p>
          <a:p>
            <a:pPr marL="342900" indent="-342900">
              <a:buFont typeface="Arial" panose="020B0604020202020204" pitchFamily="34" charset="0"/>
              <a:buChar char="•"/>
            </a:pPr>
            <a:r>
              <a:rPr lang="en-US" sz="2000" dirty="0"/>
              <a:t>All 48 LexTran buses will have two advertisements </a:t>
            </a:r>
            <a:r>
              <a:rPr lang="en-US" dirty="0"/>
              <a:t>– one in English and one in Spanish – </a:t>
            </a:r>
            <a:r>
              <a:rPr lang="en-US" sz="2000" dirty="0"/>
              <a:t>located on the interior; 12 buses will have exterior side panel graphics. </a:t>
            </a:r>
          </a:p>
          <a:p>
            <a:pPr marL="342900" indent="-342900">
              <a:buFont typeface="Arial" panose="020B0604020202020204" pitchFamily="34" charset="0"/>
              <a:buChar char="•"/>
            </a:pPr>
            <a:r>
              <a:rPr lang="en-US" sz="2000" dirty="0"/>
              <a:t>All 85 TARC Transit (Louisville) buses will have two advertisements located on the interior; four buses will have exterior side panel graphics; 50 bus shelters will have large interior and exterior graphics.</a:t>
            </a:r>
          </a:p>
          <a:p>
            <a:pPr marL="342900" indent="-342900">
              <a:buFont typeface="Arial" panose="020B0604020202020204" pitchFamily="34" charset="0"/>
              <a:buChar char="•"/>
            </a:pPr>
            <a:r>
              <a:rPr lang="en-US" sz="2000" dirty="0"/>
              <a:t>The main gates at the Kentucky Exposition Center will have ads running on the large screens above the ticketing booths</a:t>
            </a:r>
          </a:p>
        </p:txBody>
      </p:sp>
    </p:spTree>
    <p:custDataLst>
      <p:tags r:id="rId1"/>
    </p:custDataLst>
    <p:extLst>
      <p:ext uri="{BB962C8B-B14F-4D97-AF65-F5344CB8AC3E}">
        <p14:creationId xmlns:p14="http://schemas.microsoft.com/office/powerpoint/2010/main" val="129777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9D26E-B3E6-D42A-26BD-07F8C80FF23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CB89533-28A7-98E4-D841-7A14460581F6}"/>
              </a:ext>
            </a:extLst>
          </p:cNvPr>
          <p:cNvSpPr>
            <a:spLocks noGrp="1"/>
          </p:cNvSpPr>
          <p:nvPr>
            <p:ph type="title"/>
          </p:nvPr>
        </p:nvSpPr>
        <p:spPr>
          <a:xfrm>
            <a:off x="838200" y="-932341"/>
            <a:ext cx="10515600" cy="746983"/>
          </a:xfrm>
        </p:spPr>
        <p:txBody>
          <a:bodyPr/>
          <a:lstStyle/>
          <a:p>
            <a:r>
              <a:rPr lang="en-US" dirty="0"/>
              <a:t>Chronic Absentee Campaign (3)</a:t>
            </a:r>
          </a:p>
        </p:txBody>
      </p:sp>
      <p:pic>
        <p:nvPicPr>
          <p:cNvPr id="3" name="Picture 2" descr="A large billboard on the side of Rupp Arena in Lexington reading You Belong. Attendance Matters.">
            <a:extLst>
              <a:ext uri="{FF2B5EF4-FFF2-40B4-BE49-F238E27FC236}">
                <a16:creationId xmlns:a16="http://schemas.microsoft.com/office/drawing/2014/main" id="{826FFFAF-64B6-89AE-31D4-0D42B65E61C3}"/>
              </a:ext>
            </a:extLst>
          </p:cNvPr>
          <p:cNvPicPr>
            <a:picLocks noChangeAspect="1"/>
          </p:cNvPicPr>
          <p:nvPr/>
        </p:nvPicPr>
        <p:blipFill>
          <a:blip r:embed="rId3"/>
          <a:srcRect l="3331" r="7355" b="-3"/>
          <a:stretch>
            <a:fillRect/>
          </a:stretch>
        </p:blipFill>
        <p:spPr>
          <a:xfrm>
            <a:off x="130219" y="444844"/>
            <a:ext cx="5889582" cy="4945878"/>
          </a:xfrm>
          <a:prstGeom prst="rect">
            <a:avLst/>
          </a:prstGeom>
          <a:noFill/>
        </p:spPr>
      </p:pic>
      <p:pic>
        <p:nvPicPr>
          <p:cNvPr id="5" name="Picture 4" descr="A large billboard outside of the Yum Center in Louisville reading: You Belong. Attendance Matter">
            <a:extLst>
              <a:ext uri="{FF2B5EF4-FFF2-40B4-BE49-F238E27FC236}">
                <a16:creationId xmlns:a16="http://schemas.microsoft.com/office/drawing/2014/main" id="{BA5022BB-7753-60AE-4EAA-3A42357F77F9}"/>
              </a:ext>
            </a:extLst>
          </p:cNvPr>
          <p:cNvPicPr>
            <a:picLocks noChangeAspect="1"/>
          </p:cNvPicPr>
          <p:nvPr/>
        </p:nvPicPr>
        <p:blipFill>
          <a:blip r:embed="rId4"/>
          <a:srcRect l="6445" r="4242" b="-3"/>
          <a:stretch>
            <a:fillRect/>
          </a:stretch>
        </p:blipFill>
        <p:spPr>
          <a:xfrm>
            <a:off x="6172200" y="444844"/>
            <a:ext cx="5753370" cy="4831492"/>
          </a:xfrm>
          <a:prstGeom prst="rect">
            <a:avLst/>
          </a:prstGeom>
          <a:noFill/>
        </p:spPr>
      </p:pic>
    </p:spTree>
    <p:custDataLst>
      <p:tags r:id="rId1"/>
    </p:custDataLst>
    <p:extLst>
      <p:ext uri="{BB962C8B-B14F-4D97-AF65-F5344CB8AC3E}">
        <p14:creationId xmlns:p14="http://schemas.microsoft.com/office/powerpoint/2010/main" val="123926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C62B2A-2212-602D-0669-B960EEA23C04}"/>
              </a:ext>
            </a:extLst>
          </p:cNvPr>
          <p:cNvSpPr>
            <a:spLocks noGrp="1"/>
          </p:cNvSpPr>
          <p:nvPr>
            <p:ph type="title"/>
          </p:nvPr>
        </p:nvSpPr>
        <p:spPr>
          <a:xfrm>
            <a:off x="838200" y="-1352471"/>
            <a:ext cx="10515600" cy="1117693"/>
          </a:xfrm>
        </p:spPr>
        <p:txBody>
          <a:bodyPr/>
          <a:lstStyle/>
          <a:p>
            <a:r>
              <a:rPr lang="en-US" dirty="0"/>
              <a:t>Watch KDE’s Chronic Absentee Ad</a:t>
            </a:r>
          </a:p>
        </p:txBody>
      </p:sp>
      <p:pic>
        <p:nvPicPr>
          <p:cNvPr id="4" name="Online Media 3" descr="Screen shot of KDE's chronic absentee ad, showing Kentucky students smiling and the words: You belong! Attendance matters. #All in KY">
            <a:hlinkClick r:id="" action="ppaction://media"/>
            <a:extLst>
              <a:ext uri="{FF2B5EF4-FFF2-40B4-BE49-F238E27FC236}">
                <a16:creationId xmlns:a16="http://schemas.microsoft.com/office/drawing/2014/main" id="{2625FB25-C478-4C1B-304B-0E1E0F775F0E}"/>
              </a:ext>
            </a:extLst>
          </p:cNvPr>
          <p:cNvPicPr>
            <a:picLocks noRot="1" noChangeAspect="1"/>
          </p:cNvPicPr>
          <p:nvPr>
            <a:videoFile r:link="rId1"/>
          </p:nvPr>
        </p:nvPicPr>
        <p:blipFill>
          <a:blip r:embed="rId3"/>
          <a:stretch>
            <a:fillRect/>
          </a:stretch>
        </p:blipFill>
        <p:spPr>
          <a:xfrm>
            <a:off x="1959429" y="454366"/>
            <a:ext cx="7633223" cy="4310055"/>
          </a:xfrm>
          <a:prstGeom prst="rect">
            <a:avLst/>
          </a:prstGeom>
        </p:spPr>
      </p:pic>
      <p:sp>
        <p:nvSpPr>
          <p:cNvPr id="2" name="TextBox 1">
            <a:extLst>
              <a:ext uri="{FF2B5EF4-FFF2-40B4-BE49-F238E27FC236}">
                <a16:creationId xmlns:a16="http://schemas.microsoft.com/office/drawing/2014/main" id="{0E41D07E-D88C-C63A-9AE0-15FB6F487F89}"/>
              </a:ext>
            </a:extLst>
          </p:cNvPr>
          <p:cNvSpPr txBox="1"/>
          <p:nvPr/>
        </p:nvSpPr>
        <p:spPr>
          <a:xfrm>
            <a:off x="1603170" y="4892635"/>
            <a:ext cx="9381506" cy="646331"/>
          </a:xfrm>
          <a:prstGeom prst="rect">
            <a:avLst/>
          </a:prstGeom>
          <a:noFill/>
        </p:spPr>
        <p:txBody>
          <a:bodyPr wrap="square" rtlCol="0">
            <a:spAutoFit/>
          </a:bodyPr>
          <a:lstStyle/>
          <a:p>
            <a:r>
              <a:rPr lang="en-US" dirty="0">
                <a:hlinkClick r:id="rId4"/>
              </a:rPr>
              <a:t>Watch the chronic absentee ad</a:t>
            </a:r>
            <a:r>
              <a:rPr lang="en-US" dirty="0"/>
              <a:t>, featuring Kentucky public school students, on KDE’s YouTube channel. </a:t>
            </a:r>
          </a:p>
        </p:txBody>
      </p:sp>
    </p:spTree>
    <p:extLst>
      <p:ext uri="{BB962C8B-B14F-4D97-AF65-F5344CB8AC3E}">
        <p14:creationId xmlns:p14="http://schemas.microsoft.com/office/powerpoint/2010/main" val="37381019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3.xml><?xml version="1.0" encoding="utf-8"?>
<a:theme xmlns:a="http://schemas.openxmlformats.org/drawingml/2006/main" name="KDE Main 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Main 2021" id="{E4898E3F-B850-4AC9-8265-A6D9216E53BD}" vid="{EAD7006D-975D-4501-903A-61F31B4F3049}"/>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83FF93C1-DDFF-4E4A-9BDB-44FA9DC0C13E}" vid="{908069C5-8236-4155-87BE-C125CAA55C64}"/>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Commissioner's Office</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2025-08-14T04:00:00+00:00</Publication_x0020_Date>
    <Audience1 xmlns="3a62de7d-ba57-4f43-9dae-9623ba637be0"/>
    <_dlc_DocId xmlns="3a62de7d-ba57-4f43-9dae-9623ba637be0">KYED-288-196</_dlc_DocId>
    <_dlc_DocIdUrl xmlns="3a62de7d-ba57-4f43-9dae-9623ba637be0">
      <Url>https://education-edit.ky.gov/CommOfEd/web/_layouts/15/DocIdRedir.aspx?ID=KYED-288-196</Url>
      <Description>KYED-288-196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074D73E4C381FB4984F5F9E03B0821D3" ma:contentTypeVersion="28" ma:contentTypeDescription="" ma:contentTypeScope="" ma:versionID="4e5e30060730a98b1d6b33e79e245983">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f4f1e749b587719de6c80f7f02e8fff2"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0D13F2B-E197-439E-8E35-2FF40CCA4376}">
  <ds:schemaRefs>
    <ds:schemaRef ds:uri="http://schemas.microsoft.com/sharepoint/v3/contenttype/forms"/>
  </ds:schemaRefs>
</ds:datastoreItem>
</file>

<file path=customXml/itemProps2.xml><?xml version="1.0" encoding="utf-8"?>
<ds:datastoreItem xmlns:ds="http://schemas.openxmlformats.org/officeDocument/2006/customXml" ds:itemID="{41A3B5BA-9C50-4C18-98BA-E17A3F25C22D}">
  <ds:schemaRefs>
    <ds:schemaRef ds:uri="http://purl.org/dc/elements/1.1/"/>
    <ds:schemaRef ds:uri="5bc9d522-2386-425a-9f2a-a617cf877ec0"/>
    <ds:schemaRef ds:uri="http://schemas.microsoft.com/office/2006/documentManagement/types"/>
    <ds:schemaRef ds:uri="74694ca2-3292-4053-86c1-ba8d1688b378"/>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9B5F1AA-A070-4161-9D38-BB56DDB6EEC1}"/>
</file>

<file path=customXml/itemProps4.xml><?xml version="1.0" encoding="utf-8"?>
<ds:datastoreItem xmlns:ds="http://schemas.openxmlformats.org/officeDocument/2006/customXml" ds:itemID="{B76A590D-0C14-4F1E-AA55-B02234A50A5A}"/>
</file>

<file path=docProps/app.xml><?xml version="1.0" encoding="utf-8"?>
<Properties xmlns="http://schemas.openxmlformats.org/officeDocument/2006/extended-properties" xmlns:vt="http://schemas.openxmlformats.org/officeDocument/2006/docPropsVTypes">
  <TotalTime>16976</TotalTime>
  <Words>2027</Words>
  <Application>Microsoft Office PowerPoint</Application>
  <PresentationFormat>Widescreen</PresentationFormat>
  <Paragraphs>196</Paragraphs>
  <Slides>36</Slides>
  <Notes>13</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36</vt:i4>
      </vt:variant>
    </vt:vector>
  </HeadingPairs>
  <TitlesOfParts>
    <vt:vector size="53" baseType="lpstr">
      <vt:lpstr>Arial</vt:lpstr>
      <vt:lpstr>Calibri</vt:lpstr>
      <vt:lpstr>Calibri Light</vt:lpstr>
      <vt:lpstr>Franklin Gothic Book</vt:lpstr>
      <vt:lpstr>Franklin Gothic Medium</vt:lpstr>
      <vt:lpstr>Josefin Sans</vt:lpstr>
      <vt:lpstr>Josefin Sans SemiBold</vt:lpstr>
      <vt:lpstr>Open Sans Light</vt:lpstr>
      <vt:lpstr>Pacifico</vt:lpstr>
      <vt:lpstr>Roboto</vt:lpstr>
      <vt:lpstr>Times New Roman</vt:lpstr>
      <vt:lpstr>DPH Overview Slides</vt:lpstr>
      <vt:lpstr>1_Office Theme</vt:lpstr>
      <vt:lpstr>KDE Main 2021</vt:lpstr>
      <vt:lpstr>Simple Light</vt:lpstr>
      <vt:lpstr>Office Theme</vt:lpstr>
      <vt:lpstr>2_Office Theme</vt:lpstr>
      <vt:lpstr>Superintendents Webcast</vt:lpstr>
      <vt:lpstr>Agenda</vt:lpstr>
      <vt:lpstr>Welcome and Updates </vt:lpstr>
      <vt:lpstr>KDE Seeking New Kentucky United We Learn Council Members</vt:lpstr>
      <vt:lpstr>Kentucky to Participate in Middle School Career Learning Network Grant Program</vt:lpstr>
      <vt:lpstr>Chronic Absentee Campaign</vt:lpstr>
      <vt:lpstr>Chronic Absentee Campaign (2)</vt:lpstr>
      <vt:lpstr>Chronic Absentee Campaign (3)</vt:lpstr>
      <vt:lpstr>Watch KDE’s Chronic Absentee Ad</vt:lpstr>
      <vt:lpstr>Language Essentials for Teachers of Reading and Spelling  (LETRS) Professional Learning</vt:lpstr>
      <vt:lpstr>KDE Updates </vt:lpstr>
      <vt:lpstr>Competitive Grants from KDE </vt:lpstr>
      <vt:lpstr>Applications Open for 2026 U.S. Senate Youth Program</vt:lpstr>
      <vt:lpstr>Applications Open for the 2025-2026 Class  of GoTeachKY Ambassadors</vt:lpstr>
      <vt:lpstr>2025 Continuous Improvement Summit </vt:lpstr>
      <vt:lpstr>2025 Continuous Improvement Summit</vt:lpstr>
      <vt:lpstr>KY Learning Hub</vt:lpstr>
      <vt:lpstr>Kentucky’s home for  high-quality professional learning!</vt:lpstr>
      <vt:lpstr>the WHY </vt:lpstr>
      <vt:lpstr>Collaboration with other states</vt:lpstr>
      <vt:lpstr>Aligning to HQPL</vt:lpstr>
      <vt:lpstr>Adult Learning Designs</vt:lpstr>
      <vt:lpstr>the WHO </vt:lpstr>
      <vt:lpstr>the WHAT </vt:lpstr>
      <vt:lpstr>KyLearningHub.org</vt:lpstr>
      <vt:lpstr>How to Access the KYLearningHub </vt:lpstr>
      <vt:lpstr>What’s Available on the KYLearningHub</vt:lpstr>
      <vt:lpstr>Questions?  Thank you!</vt:lpstr>
      <vt:lpstr>Essential Workplace Ethics Survey</vt:lpstr>
      <vt:lpstr>Essential Workplace Ethics Survey </vt:lpstr>
      <vt:lpstr>Survey </vt:lpstr>
      <vt:lpstr>Fall 2025 Attend Hours</vt:lpstr>
      <vt:lpstr>Attend Hours --- New Process</vt:lpstr>
      <vt:lpstr>Change to Dates</vt:lpstr>
      <vt:lpstr>Question and Answer Session  </vt:lpstr>
      <vt:lpstr>Important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Webcast August 2025</dc:title>
  <dc:creator>Ginn, Jennifer - Division of Communications</dc:creator>
  <cp:lastModifiedBy>Ginn, Jennifer - KDE Division Director</cp:lastModifiedBy>
  <cp:revision>984</cp:revision>
  <dcterms:created xsi:type="dcterms:W3CDTF">2021-12-14T15:27:39Z</dcterms:created>
  <dcterms:modified xsi:type="dcterms:W3CDTF">2025-08-12T18:48:10Z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eb544694-0027-44fa-bee4-2648c0363f9d_Enabled">
    <vt:lpwstr>true</vt:lpwstr>
  </property>
  <property fmtid="{D5CDD505-2E9C-101B-9397-08002B2CF9AE}" pid="4" name="MSIP_Label_eb544694-0027-44fa-bee4-2648c0363f9d_SetDate">
    <vt:lpwstr>2024-07-01T20:12:05Z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d56a342d-9a1b-4921-b7e2-7d08b9cc7927</vt:lpwstr>
  </property>
  <property fmtid="{D5CDD505-2E9C-101B-9397-08002B2CF9AE}" pid="9" name="MSIP_Label_eb544694-0027-44fa-bee4-2648c0363f9d_ContentBits">
    <vt:lpwstr>0</vt:lpwstr>
  </property>
  <property fmtid="{D5CDD505-2E9C-101B-9397-08002B2CF9AE}" pid="10" name="ContentTypeId">
    <vt:lpwstr>0x0101001BEB557DBE01834EAB47A683706DCD5B00074D73E4C381FB4984F5F9E03B0821D3</vt:lpwstr>
  </property>
  <property fmtid="{D5CDD505-2E9C-101B-9397-08002B2CF9AE}" pid="11" name="_dlc_DocIdItemGuid">
    <vt:lpwstr>db07553f-1f7c-4d97-8515-2268ea03bda8</vt:lpwstr>
  </property>
</Properties>
</file>