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6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6.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authors.xml" ContentType="application/vnd.ms-powerpoint.authors+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827" r:id="rId5"/>
    <p:sldMasterId id="2147484060" r:id="rId6"/>
    <p:sldMasterId id="2147484074" r:id="rId7"/>
    <p:sldMasterId id="2147484087" r:id="rId8"/>
    <p:sldMasterId id="2147484099" r:id="rId9"/>
  </p:sldMasterIdLst>
  <p:notesMasterIdLst>
    <p:notesMasterId r:id="rId48"/>
  </p:notesMasterIdLst>
  <p:sldIdLst>
    <p:sldId id="2088197082" r:id="rId10"/>
    <p:sldId id="2088197084" r:id="rId11"/>
    <p:sldId id="2134805184" r:id="rId12"/>
    <p:sldId id="2134805260" r:id="rId13"/>
    <p:sldId id="2134805258" r:id="rId14"/>
    <p:sldId id="2134805257" r:id="rId15"/>
    <p:sldId id="2134805259" r:id="rId16"/>
    <p:sldId id="2134805204" r:id="rId17"/>
    <p:sldId id="2088197289" r:id="rId18"/>
    <p:sldId id="2134805261" r:id="rId19"/>
    <p:sldId id="2134805262" r:id="rId20"/>
    <p:sldId id="271" r:id="rId21"/>
    <p:sldId id="265" r:id="rId22"/>
    <p:sldId id="2134805263" r:id="rId23"/>
    <p:sldId id="2134805255" r:id="rId24"/>
    <p:sldId id="258" r:id="rId25"/>
    <p:sldId id="259" r:id="rId26"/>
    <p:sldId id="260" r:id="rId27"/>
    <p:sldId id="261" r:id="rId28"/>
    <p:sldId id="262" r:id="rId29"/>
    <p:sldId id="263" r:id="rId30"/>
    <p:sldId id="264" r:id="rId31"/>
    <p:sldId id="2134805256" r:id="rId32"/>
    <p:sldId id="2134805254" r:id="rId33"/>
    <p:sldId id="256" r:id="rId34"/>
    <p:sldId id="278" r:id="rId35"/>
    <p:sldId id="279" r:id="rId36"/>
    <p:sldId id="273" r:id="rId37"/>
    <p:sldId id="277" r:id="rId38"/>
    <p:sldId id="276" r:id="rId39"/>
    <p:sldId id="280" r:id="rId40"/>
    <p:sldId id="2134805264" r:id="rId41"/>
    <p:sldId id="1045" r:id="rId42"/>
    <p:sldId id="1171" r:id="rId43"/>
    <p:sldId id="1169" r:id="rId44"/>
    <p:sldId id="2134805265" r:id="rId45"/>
    <p:sldId id="2088197090" r:id="rId46"/>
    <p:sldId id="20881971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F82EC007-51C0-2A2F-FAE6-019C856D2F88}" name="Kinney, Robin - KDE Associate Commissioner" initials="KC" userId="S::robin.kinney@education.ky.gov::a083ddad-cdb3-4127-8214-90c9302e77cf" providerId="AD"/>
  <p188:author id="{5BD90D4C-25CF-D8C0-EF06-27663B70180B}" name="Perkins, Jacob - Division of Communications" initials="JP" userId="S::Jacob.Perkins@education.ky.gov::c40ba2c0-b4ef-4c71-9781-8024fdc37b7e" providerId="AD"/>
  <p188:author id="{DA1D8562-945C-5BE9-A027-B2C69832AD9F}" name="Satterwhite, Regan - Office of Career and Technical Education" initials="SROoCaTE" userId="S::regan.satterwhite@education.ky.gov::f293c650-a887-4416-9737-4a478a9e6d50" providerId="AD"/>
  <p188:author id="{4B853267-859B-9C8C-7E0C-FEA3BE7F138A}" name="Wickersham, David - Office of Special Education and Early Learning" initials="WDOoSEaEL" userId="S::david.wickersham@education.ky.gov::5797e2f3-9b4b-449e-9d75-2c99d6b37b40" providerId="AD"/>
  <p188:author id="{C3A5ABB2-D0C2-1061-A860-ECBEE8591BA9}" name="Cooper, Melody - Office of Special Education and Early Learning" initials="CL" userId="S::melody.cooper@education.ky.gov::3f52464a-92cd-4097-80f1-a8b231c404e3" providerId="AD"/>
  <p188:author id="{C3D873E3-4DC4-748B-D574-646FE133D5AE}" name="Turner, Rosalind - Division of Communications" initials="TRDoC" userId="S::rosalind.turner@education.ky.gov::7c9c7ca7-1d99-46ec-ad67-a660f1da40fc" providerId="AD"/>
  <p188:author id="{FF1DB8E6-9BC5-D7A1-3D63-D03938FB4549}" name="Wirth, Karen - KDE Division Director" initials="WD" userId="S::karen.wirth@education.ky.gov::fe13b13a-cd79-4f06-af36-854f2d303cdf" providerId="AD"/>
  <p188:author id="{1044FAF8-0E8B-995D-69A3-9A5120D4C13E}" name="Ross, Matt - Office of Finance and Operations" initials="RMOoFaO" userId="S::matt.ross@education.ky.gov::86d75603-2fcb-4094-b853-45bbfd6e22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edith, Tiffany - Division of Communications" initials="MT-DoC" lastIdx="47" clrIdx="0">
    <p:extLst>
      <p:ext uri="{19B8F6BF-5375-455C-9EA6-DF929625EA0E}">
        <p15:presenceInfo xmlns:p15="http://schemas.microsoft.com/office/powerpoint/2012/main" userId="S::tiffany.meredith@education.ky.gov::a432cccf-4692-40d2-9b6f-be44c307225d" providerId="AD"/>
      </p:ext>
    </p:extLst>
  </p:cmAuthor>
  <p:cmAuthor id="2" name="Ginn, Jennifer - Division of Communications" initials="GJ-DoC" lastIdx="8" clrIdx="1">
    <p:extLst>
      <p:ext uri="{19B8F6BF-5375-455C-9EA6-DF929625EA0E}">
        <p15:presenceInfo xmlns:p15="http://schemas.microsoft.com/office/powerpoint/2012/main" userId="S::jennifer.ginn@education.ky.gov::227ea014-7c96-47d4-bfb5-5034d8389375" providerId="AD"/>
      </p:ext>
    </p:extLst>
  </p:cmAuthor>
  <p:cmAuthor id="3" name="Konz Tatman, Toni - Interim Chief Communications Officer" initials="KTT-ICCO" lastIdx="5" clrIdx="2">
    <p:extLst>
      <p:ext uri="{19B8F6BF-5375-455C-9EA6-DF929625EA0E}">
        <p15:presenceInfo xmlns:p15="http://schemas.microsoft.com/office/powerpoint/2012/main" userId="S::toni.tatman@education.ky.gov::f89dee3b-69b0-4e27-b57f-a3e65ecfd88f" providerId="AD"/>
      </p:ext>
    </p:extLst>
  </p:cmAuthor>
  <p:cmAuthor id="4" name="David Cook" initials="" lastIdx="2" clrIdx="3"/>
  <p:cmAuthor id="5" name="Perkins, Jacob - Division of Communications" initials="PJDoC" lastIdx="3" clrIdx="4">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836"/>
    <a:srgbClr val="4472C4"/>
    <a:srgbClr val="4285F4"/>
    <a:srgbClr val="010507"/>
    <a:srgbClr val="FFFF9B"/>
    <a:srgbClr val="B4B000"/>
    <a:srgbClr val="B7DBEF"/>
    <a:srgbClr val="02539C"/>
    <a:srgbClr val="C2D0A4"/>
    <a:srgbClr val="071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5CE7A-56ED-4D3E-B07B-3C1D512E045A}" v="40" dt="2025-07-10T15:47:08.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7" autoAdjust="0"/>
    <p:restoredTop sz="85351" autoAdjust="0"/>
  </p:normalViewPr>
  <p:slideViewPr>
    <p:cSldViewPr snapToGrid="0" snapToObjects="1">
      <p:cViewPr varScale="1">
        <p:scale>
          <a:sx n="66" d="100"/>
          <a:sy n="66" d="100"/>
        </p:scale>
        <p:origin x="48" y="144"/>
      </p:cViewPr>
      <p:guideLst/>
    </p:cSldViewPr>
  </p:slideViewPr>
  <p:outlineViewPr>
    <p:cViewPr>
      <p:scale>
        <a:sx n="33" d="100"/>
        <a:sy n="33" d="100"/>
      </p:scale>
      <p:origin x="0" y="-163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chemeClr val="tx2"/>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chemeClr val="accent1"/>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dirty="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chemeClr val="accent6"/>
        </a:solidFill>
        <a:ln w="28575">
          <a:noFill/>
        </a:ln>
      </dgm:spPr>
      <dgm:t>
        <a:bodyPr/>
        <a:lstStyle/>
        <a:p>
          <a:r>
            <a:rPr lang="en-US" sz="2000" dirty="0">
              <a:solidFill>
                <a:schemeClr val="bg1"/>
              </a:solidFill>
            </a:rPr>
            <a:t>Women’s Health</a:t>
          </a: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dirty="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chemeClr val="accent2"/>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dirty="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chemeClr val="accent3"/>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dirty="0"/>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chemeClr val="accent4"/>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dirty="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chemeClr val="accent1"/>
        </a:solidFill>
        <a:ln w="28575">
          <a:noFill/>
        </a:ln>
      </dgm:spPr>
      <dgm:t>
        <a:bodyPr/>
        <a:lstStyle/>
        <a:p>
          <a:r>
            <a:rPr lang="en-US" sz="2000" dirty="0">
              <a:solidFill>
                <a:schemeClr val="bg1"/>
              </a:solidFill>
            </a:rPr>
            <a:t>Laboratory Services</a:t>
          </a: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dirty="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chemeClr val="accent2"/>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dirty="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chemeClr val="tx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Women’s Health</a:t>
          </a: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chemeClr val="accent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Laboratory Services</a:t>
          </a: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E586D-E170-E546-A24B-480FC570B8E2}" type="datetimeFigureOut">
              <a:rPr lang="en-US" smtClean="0"/>
              <a:t>7/11/2025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40D41-6696-0343-B679-7E0DC9DA96C7}" type="slidenum">
              <a:rPr lang="en-US" smtClean="0"/>
              <a:t>‹#›</a:t>
            </a:fld>
            <a:endParaRPr lang="en-US" dirty="0"/>
          </a:p>
        </p:txBody>
      </p:sp>
    </p:spTree>
    <p:extLst>
      <p:ext uri="{BB962C8B-B14F-4D97-AF65-F5344CB8AC3E}">
        <p14:creationId xmlns:p14="http://schemas.microsoft.com/office/powerpoint/2010/main" val="26701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052b8bba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 name="Google Shape;214;g35052b8bba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136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ct val="0"/>
              </a:spcAft>
              <a:buFontTx/>
              <a:buNone/>
            </a:pPr>
            <a:endParaRPr lang="en-US" altLang="en-US" b="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09EE-EFFB-4C2B-B61C-95D0EF5BD9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8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5F1B-3735-AA06-487B-5D82053F9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8FFB8-53D0-2196-D8D0-A60A146D5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94983-3383-ED73-1EBA-731D2D67F662}"/>
              </a:ext>
            </a:extLst>
          </p:cNvPr>
          <p:cNvSpPr>
            <a:spLocks noGrp="1"/>
          </p:cNvSpPr>
          <p:nvPr>
            <p:ph type="body" idx="1"/>
          </p:nvPr>
        </p:nvSpPr>
        <p:spPr/>
        <p:txBody>
          <a:bodyPr/>
          <a:lstStyle/>
          <a:p>
            <a:pPr marL="0" indent="0" eaLnBrk="0" fontAlgn="base" hangingPunct="0">
              <a:lnSpc>
                <a:spcPct val="100000"/>
              </a:lnSpc>
              <a:spcBef>
                <a:spcPct val="0"/>
              </a:spcBef>
              <a:spcAft>
                <a:spcPct val="0"/>
              </a:spcAft>
              <a:buFontTx/>
              <a:buNone/>
            </a:pPr>
            <a:endParaRPr lang="en-US" altLang="en-US" b="0" dirty="0">
              <a:solidFill>
                <a:schemeClr val="tx1"/>
              </a:solidFill>
            </a:endParaRPr>
          </a:p>
        </p:txBody>
      </p:sp>
      <p:sp>
        <p:nvSpPr>
          <p:cNvPr id="4" name="Slide Number Placeholder 3">
            <a:extLst>
              <a:ext uri="{FF2B5EF4-FFF2-40B4-BE49-F238E27FC236}">
                <a16:creationId xmlns:a16="http://schemas.microsoft.com/office/drawing/2014/main" id="{22ADCE8D-BF1D-6168-D43B-709DB690B3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09EE-EFFB-4C2B-B61C-95D0EF5BD9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4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4353C-BEBD-3278-D95B-B92B07A69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276A3-8127-891A-9EDC-AC4771F2D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8D762-0B6A-B77A-70D6-A93BBDBA8ADD}"/>
              </a:ext>
            </a:extLst>
          </p:cNvPr>
          <p:cNvSpPr>
            <a:spLocks noGrp="1"/>
          </p:cNvSpPr>
          <p:nvPr>
            <p:ph type="body" idx="1"/>
          </p:nvPr>
        </p:nvSpPr>
        <p:spPr/>
        <p:txBody>
          <a:bodyPr/>
          <a:lstStyle/>
          <a:p>
            <a:pPr>
              <a:spcBef>
                <a:spcPct val="0"/>
              </a:spcBef>
              <a:spcAft>
                <a:spcPct val="0"/>
              </a:spcAft>
            </a:pPr>
            <a:endParaRPr lang="en-US" dirty="0">
              <a:solidFill>
                <a:srgbClr val="424242"/>
              </a:solidFill>
            </a:endParaRPr>
          </a:p>
        </p:txBody>
      </p:sp>
      <p:sp>
        <p:nvSpPr>
          <p:cNvPr id="4" name="Slide Number Placeholder 3">
            <a:extLst>
              <a:ext uri="{FF2B5EF4-FFF2-40B4-BE49-F238E27FC236}">
                <a16:creationId xmlns:a16="http://schemas.microsoft.com/office/drawing/2014/main" id="{9DCB43BC-9967-0657-DE82-B6F8D39B1E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09EE-EFFB-4C2B-B61C-95D0EF5BD9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40D41-6696-0343-B679-7E0DC9DA96C7}" type="slidenum">
              <a:rPr lang="en-US" smtClean="0"/>
              <a:t>38</a:t>
            </a:fld>
            <a:endParaRPr lang="en-US" dirty="0"/>
          </a:p>
        </p:txBody>
      </p:sp>
    </p:spTree>
    <p:extLst>
      <p:ext uri="{BB962C8B-B14F-4D97-AF65-F5344CB8AC3E}">
        <p14:creationId xmlns:p14="http://schemas.microsoft.com/office/powerpoint/2010/main" val="406807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13</a:t>
            </a:fld>
            <a:endParaRPr lang="en-US" dirty="0"/>
          </a:p>
        </p:txBody>
      </p:sp>
    </p:spTree>
    <p:extLst>
      <p:ext uri="{BB962C8B-B14F-4D97-AF65-F5344CB8AC3E}">
        <p14:creationId xmlns:p14="http://schemas.microsoft.com/office/powerpoint/2010/main" val="334357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F4BBC-E43C-4A16-A2E3-E74014122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1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8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Kentucky Judicial Commission on Mental Health was</a:t>
            </a:r>
            <a:r>
              <a:rPr lang="en-US" baseline="0" dirty="0"/>
              <a:t> established on </a:t>
            </a:r>
            <a:r>
              <a:rPr lang="en-US" dirty="0"/>
              <a:t>August 11</a:t>
            </a:r>
            <a:r>
              <a:rPr lang="en-US" baseline="30000" dirty="0"/>
              <a:t>th</a:t>
            </a:r>
            <a:r>
              <a:rPr lang="en-US" baseline="0" dirty="0"/>
              <a:t>, 2022</a:t>
            </a:r>
            <a:r>
              <a:rPr lang="en-US" baseline="30000" dirty="0"/>
              <a:t>nd</a:t>
            </a:r>
            <a:r>
              <a:rPr lang="en-US" baseline="0" dirty="0"/>
              <a:t> as a Supreme Court initiative</a:t>
            </a:r>
            <a:br>
              <a:rPr lang="en-US" baseline="0" dirty="0"/>
            </a:br>
            <a:r>
              <a:rPr lang="en-US" baseline="0" dirty="0"/>
              <a:t>It is chaired by Deputy Chief Justice Conley of the Kentucky Supreme Court</a:t>
            </a:r>
            <a:br>
              <a:rPr lang="en-US" baseline="0" dirty="0"/>
            </a:br>
            <a:r>
              <a:rPr lang="en-US" baseline="0" dirty="0"/>
              <a:t>The Commission has 10 different working groups each charged with e</a:t>
            </a:r>
            <a:r>
              <a:rPr lang="en-US" b="0" i="0" dirty="0">
                <a:solidFill>
                  <a:srgbClr val="0E3050"/>
                </a:solidFill>
                <a:effectLst/>
                <a:latin typeface="Arial" panose="020B0604020202020204" pitchFamily="34" charset="0"/>
              </a:rPr>
              <a:t>xploring, recommending, and implementing transformational changes to improve system wide responses to justice-involved individuals experiencing mental health needs​, substance use, and/or intellectual and developmental disabilities.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9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Commission’s Domestic Violence Workgroup is chaired by Judge Brown and comprised of about 62 members. </a:t>
            </a:r>
          </a:p>
          <a:p>
            <a:endParaRPr lang="en-US" baseline="0" dirty="0"/>
          </a:p>
          <a:p>
            <a:r>
              <a:rPr lang="en-US" baseline="0" dirty="0"/>
              <a:t>The workgroup is focused on many different focus areas, such as creating education and training materials for our courts, mapping out domestic violence resources throughout Kentucky, and expanding domestic violence advocacy services in Kentucky schools.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4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87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5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07C08-B61C-4F3F-9311-463E0C36B3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76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012" y="4562856"/>
            <a:ext cx="2093976" cy="1127735"/>
          </a:xfrm>
          <a:prstGeom prst="rect">
            <a:avLst/>
          </a:prstGeom>
        </p:spPr>
      </p:pic>
    </p:spTree>
    <p:extLst>
      <p:ext uri="{BB962C8B-B14F-4D97-AF65-F5344CB8AC3E}">
        <p14:creationId xmlns:p14="http://schemas.microsoft.com/office/powerpoint/2010/main" val="30617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8200" y="967615"/>
            <a:ext cx="10515600" cy="1902191"/>
          </a:xfrm>
        </p:spPr>
        <p:txBody>
          <a:bodyPr anchor="b">
            <a:normAutofit/>
          </a:bodyPr>
          <a:lstStyle>
            <a:lvl1pPr algn="ctr">
              <a:defRPr sz="4400" b="1">
                <a:solidFill>
                  <a:schemeClr val="tx1"/>
                </a:solidFill>
                <a:latin typeface="+mn-lt"/>
              </a:defRPr>
            </a:lvl1pPr>
          </a:lstStyle>
          <a:p>
            <a:r>
              <a:rPr lang="en-US" dirty="0"/>
              <a:t>Click to edit presentation title</a:t>
            </a:r>
          </a:p>
        </p:txBody>
      </p:sp>
      <p:sp>
        <p:nvSpPr>
          <p:cNvPr id="15" name="Subtitle 2"/>
          <p:cNvSpPr>
            <a:spLocks noGrp="1"/>
          </p:cNvSpPr>
          <p:nvPr>
            <p:ph type="subTitle" idx="1" hasCustomPrompt="1"/>
          </p:nvPr>
        </p:nvSpPr>
        <p:spPr>
          <a:xfrm>
            <a:off x="838200" y="2972448"/>
            <a:ext cx="10515600" cy="576664"/>
          </a:xfrm>
        </p:spPr>
        <p:txBody>
          <a:bodyPr>
            <a:normAutofit/>
          </a:bodyPr>
          <a:lstStyle>
            <a:lvl1pPr marL="0" indent="0" algn="ctr">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1" name="Group 20"/>
          <p:cNvGrpSpPr/>
          <p:nvPr userDrawn="1"/>
        </p:nvGrpSpPr>
        <p:grpSpPr>
          <a:xfrm>
            <a:off x="-2" y="6470422"/>
            <a:ext cx="12188484" cy="387579"/>
            <a:chOff x="-2" y="6470422"/>
            <a:chExt cx="12188484" cy="387579"/>
          </a:xfrm>
        </p:grpSpPr>
        <p:sp>
          <p:nvSpPr>
            <p:cNvPr id="22" name="Rectangle 21"/>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181417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lstStyle>
          <a:p>
            <a:fld id="{0467B39D-87AC-4D39-8154-C6852A584385}" type="datetime1">
              <a:rPr lang="en-US" smtClean="0"/>
              <a:pPr/>
              <a:t>7/11/2025</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5594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436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About Us</a:t>
            </a:r>
          </a:p>
        </p:txBody>
      </p:sp>
      <p:sp>
        <p:nvSpPr>
          <p:cNvPr id="11" name="TextBox 10"/>
          <p:cNvSpPr txBox="1"/>
          <p:nvPr userDrawn="1"/>
        </p:nvSpPr>
        <p:spPr>
          <a:xfrm>
            <a:off x="6172200" y="2135062"/>
            <a:ext cx="5019261" cy="3970318"/>
          </a:xfrm>
          <a:prstGeom prst="rect">
            <a:avLst/>
          </a:prstGeom>
          <a:noFill/>
        </p:spPr>
        <p:txBody>
          <a:bodyPr wrap="square" rtlCol="0">
            <a:spAutoFit/>
          </a:bodyPr>
          <a:lstStyle/>
          <a:p>
            <a:r>
              <a:rPr lang="en-US" sz="1800" dirty="0">
                <a:latin typeface="Calibri Light" panose="020F0302020204030204" pitchFamily="34" charset="0"/>
              </a:rPr>
              <a:t>The Department for Public Health (DPH) is dedicated to improving health and</a:t>
            </a:r>
            <a:r>
              <a:rPr lang="en-US" sz="1800" baseline="0" dirty="0">
                <a:latin typeface="Calibri Light" panose="020F0302020204030204" pitchFamily="34" charset="0"/>
              </a:rPr>
              <a:t> safety of Kentuckians through </a:t>
            </a:r>
            <a:r>
              <a:rPr lang="en-US" sz="1800" i="1" baseline="0" dirty="0">
                <a:latin typeface="Calibri Light" panose="020F0302020204030204" pitchFamily="34" charset="0"/>
              </a:rPr>
              <a:t>prevention</a:t>
            </a:r>
            <a:r>
              <a:rPr lang="en-US" sz="1800" baseline="0" dirty="0">
                <a:latin typeface="Calibri Light" panose="020F0302020204030204" pitchFamily="34" charset="0"/>
              </a:rPr>
              <a:t>, </a:t>
            </a:r>
            <a:r>
              <a:rPr lang="en-US" sz="1800" i="1" baseline="0" dirty="0">
                <a:latin typeface="Calibri Light" panose="020F0302020204030204" pitchFamily="34" charset="0"/>
              </a:rPr>
              <a:t>promotion</a:t>
            </a:r>
            <a:r>
              <a:rPr lang="en-US" sz="1800" baseline="0" dirty="0">
                <a:latin typeface="Calibri Light" panose="020F0302020204030204" pitchFamily="34" charset="0"/>
              </a:rPr>
              <a:t>, and </a:t>
            </a:r>
            <a:r>
              <a:rPr lang="en-US" sz="1800" i="1" baseline="0" dirty="0">
                <a:latin typeface="Calibri Light" panose="020F0302020204030204" pitchFamily="34" charset="0"/>
              </a:rPr>
              <a:t>protection</a:t>
            </a:r>
            <a:r>
              <a:rPr lang="en-US" sz="1800" baseline="0" dirty="0">
                <a:latin typeface="Calibri Light" panose="020F0302020204030204" pitchFamily="34" charset="0"/>
              </a:rPr>
              <a:t>.</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166" y="2924404"/>
            <a:ext cx="4833530" cy="2391634"/>
          </a:xfrm>
          <a:prstGeom prst="rect">
            <a:avLst/>
          </a:prstGeom>
        </p:spPr>
      </p:pic>
      <p:grpSp>
        <p:nvGrpSpPr>
          <p:cNvPr id="43" name="Group 42"/>
          <p:cNvGrpSpPr/>
          <p:nvPr userDrawn="1"/>
        </p:nvGrpSpPr>
        <p:grpSpPr>
          <a:xfrm>
            <a:off x="1758" y="1880473"/>
            <a:ext cx="12188484" cy="74025"/>
            <a:chOff x="-2" y="6470422"/>
            <a:chExt cx="12188484" cy="387579"/>
          </a:xfrm>
        </p:grpSpPr>
        <p:sp>
          <p:nvSpPr>
            <p:cNvPr id="44" name="Rectangle 4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Rectangle 4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Rectangle 45"/>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7" name="Group 46"/>
          <p:cNvGrpSpPr/>
          <p:nvPr userDrawn="1"/>
        </p:nvGrpSpPr>
        <p:grpSpPr>
          <a:xfrm>
            <a:off x="3516" y="6301804"/>
            <a:ext cx="12188484" cy="74025"/>
            <a:chOff x="-2" y="6470422"/>
            <a:chExt cx="12188484" cy="387579"/>
          </a:xfrm>
        </p:grpSpPr>
        <p:sp>
          <p:nvSpPr>
            <p:cNvPr id="48" name="Rectangle 4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Rectangle 4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8094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04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Mission and Vision in Action</a:t>
            </a:r>
          </a:p>
        </p:txBody>
      </p:sp>
      <p:sp>
        <p:nvSpPr>
          <p:cNvPr id="11" name="TextBox 10"/>
          <p:cNvSpPr txBox="1"/>
          <p:nvPr userDrawn="1"/>
        </p:nvSpPr>
        <p:spPr>
          <a:xfrm>
            <a:off x="6205591" y="2331486"/>
            <a:ext cx="4900773" cy="1015663"/>
          </a:xfrm>
          <a:prstGeom prst="rect">
            <a:avLst/>
          </a:prstGeom>
          <a:noFill/>
        </p:spPr>
        <p:txBody>
          <a:bodyPr wrap="square" rtlCol="0">
            <a:spAutoFit/>
          </a:bodyPr>
          <a:lstStyle/>
          <a:p>
            <a:r>
              <a:rPr lang="en-US" sz="2000" dirty="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838200" y="2300708"/>
            <a:ext cx="5141359" cy="1077218"/>
          </a:xfrm>
          <a:prstGeom prst="rect">
            <a:avLst/>
          </a:prstGeom>
        </p:spPr>
        <p:txBody>
          <a:bodyPr wrap="square">
            <a:spAutoFit/>
          </a:bodyPr>
          <a:lstStyle/>
          <a:p>
            <a:pPr algn="r"/>
            <a:r>
              <a:rPr lang="en-US" sz="3200" b="1" dirty="0"/>
              <a:t>Healthier People, </a:t>
            </a:r>
            <a:br>
              <a:rPr lang="en-US" sz="3200" b="1" dirty="0"/>
            </a:br>
            <a:r>
              <a:rPr lang="en-US" sz="3200" b="1" dirty="0"/>
              <a:t>Healthier Communities.</a:t>
            </a:r>
          </a:p>
        </p:txBody>
      </p:sp>
      <p:sp>
        <p:nvSpPr>
          <p:cNvPr id="14" name="Pentagon 13"/>
          <p:cNvSpPr/>
          <p:nvPr userDrawn="1"/>
        </p:nvSpPr>
        <p:spPr>
          <a:xfrm>
            <a:off x="7118195" y="3691136"/>
            <a:ext cx="267864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4756678" y="3691136"/>
            <a:ext cx="267864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2374613" y="3691136"/>
            <a:ext cx="267864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a:solidFill>
                  <a:schemeClr val="bg1"/>
                </a:solidFill>
              </a:rPr>
              <a:t>Prevention</a:t>
            </a: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3713935" y="4251846"/>
            <a:ext cx="0" cy="36576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a:t>Environmental Inspections</a:t>
            </a:r>
          </a:p>
          <a:p>
            <a:pPr algn="ctr">
              <a:lnSpc>
                <a:spcPct val="80000"/>
              </a:lnSpc>
              <a:spcAft>
                <a:spcPts val="1200"/>
              </a:spcAft>
            </a:pPr>
            <a:r>
              <a:rPr lang="en-US" sz="1400" dirty="0"/>
              <a:t>Public Health &amp; Disaster Preparedness</a:t>
            </a:r>
          </a:p>
          <a:p>
            <a:pPr algn="ctr">
              <a:lnSpc>
                <a:spcPct val="80000"/>
              </a:lnSpc>
              <a:spcAft>
                <a:spcPts val="1200"/>
              </a:spcAft>
            </a:pPr>
            <a:r>
              <a:rPr lang="en-US" sz="1400" dirty="0"/>
              <a:t>Disease Surveillance</a:t>
            </a:r>
          </a:p>
          <a:p>
            <a:pPr algn="ctr">
              <a:lnSpc>
                <a:spcPct val="80000"/>
              </a:lnSpc>
              <a:spcAft>
                <a:spcPts val="1200"/>
              </a:spcAft>
            </a:pPr>
            <a:r>
              <a:rPr lang="en-US" sz="1400" dirty="0"/>
              <a:t>Mobile Harm Reduction</a:t>
            </a:r>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a:t>HANDS</a:t>
            </a:r>
          </a:p>
          <a:p>
            <a:pPr algn="ctr">
              <a:lnSpc>
                <a:spcPct val="80000"/>
              </a:lnSpc>
              <a:spcAft>
                <a:spcPts val="1200"/>
              </a:spcAft>
            </a:pPr>
            <a:r>
              <a:rPr lang="en-US" sz="1400" dirty="0"/>
              <a:t>First Steps</a:t>
            </a:r>
          </a:p>
          <a:p>
            <a:pPr algn="ctr">
              <a:lnSpc>
                <a:spcPct val="80000"/>
              </a:lnSpc>
              <a:spcAft>
                <a:spcPts val="1200"/>
              </a:spcAft>
            </a:pPr>
            <a:r>
              <a:rPr lang="en-US" sz="1400" dirty="0"/>
              <a:t>Immunizations</a:t>
            </a:r>
          </a:p>
          <a:p>
            <a:pPr algn="ctr">
              <a:lnSpc>
                <a:spcPct val="80000"/>
              </a:lnSpc>
              <a:spcAft>
                <a:spcPts val="1200"/>
              </a:spcAft>
            </a:pPr>
            <a:r>
              <a:rPr lang="en-US" sz="1400" dirty="0"/>
              <a:t>Newborn Screening</a:t>
            </a:r>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a:t>WIC</a:t>
            </a:r>
          </a:p>
          <a:p>
            <a:pPr algn="ctr">
              <a:lnSpc>
                <a:spcPct val="80000"/>
              </a:lnSpc>
              <a:spcAft>
                <a:spcPts val="1200"/>
              </a:spcAft>
            </a:pPr>
            <a:r>
              <a:rPr lang="en-US" sz="1400" dirty="0"/>
              <a:t>Smoking Cessation</a:t>
            </a:r>
          </a:p>
          <a:p>
            <a:pPr algn="ctr">
              <a:lnSpc>
                <a:spcPct val="80000"/>
              </a:lnSpc>
              <a:spcAft>
                <a:spcPts val="1200"/>
              </a:spcAft>
            </a:pPr>
            <a:r>
              <a:rPr lang="en-US" sz="1400" dirty="0"/>
              <a:t>Diabetes Prevention</a:t>
            </a:r>
          </a:p>
          <a:p>
            <a:pPr algn="ctr">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4192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8287050" y="2839317"/>
            <a:ext cx="281931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8287050" y="2191675"/>
            <a:ext cx="281931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a:solidFill>
                  <a:schemeClr val="bg1"/>
                </a:solidFill>
              </a:rPr>
              <a:t>Syringe Exchange</a:t>
            </a: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a:solidFill>
                  <a:schemeClr val="bg1"/>
                </a:solidFill>
              </a:rPr>
              <a:t>www.FindHelpNowKY.org</a:t>
            </a: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a:solidFill>
                  <a:schemeClr val="bg1"/>
                </a:solidFill>
              </a:rPr>
              <a:t>Naloxone Distribution</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36656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34740" y="2466993"/>
            <a:ext cx="1651794" cy="1651794"/>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5270102" y="2466993"/>
            <a:ext cx="1651794" cy="165179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9013653" y="2466993"/>
            <a:ext cx="1651794" cy="1651794"/>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Overview of the Largest Healthcare System in Kentucky</a:t>
            </a:r>
          </a:p>
        </p:txBody>
      </p:sp>
    </p:spTree>
    <p:extLst>
      <p:ext uri="{BB962C8B-B14F-4D97-AF65-F5344CB8AC3E}">
        <p14:creationId xmlns:p14="http://schemas.microsoft.com/office/powerpoint/2010/main" val="29962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Statewide Reach</a:t>
            </a:r>
          </a:p>
        </p:txBody>
      </p:sp>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grpSp>
        <p:nvGrpSpPr>
          <p:cNvPr id="27" name="Group 26"/>
          <p:cNvGrpSpPr/>
          <p:nvPr userDrawn="1"/>
        </p:nvGrpSpPr>
        <p:grpSpPr>
          <a:xfrm>
            <a:off x="1758" y="1880473"/>
            <a:ext cx="12188484" cy="74025"/>
            <a:chOff x="-2" y="6470422"/>
            <a:chExt cx="12188484" cy="387579"/>
          </a:xfrm>
        </p:grpSpPr>
        <p:sp>
          <p:nvSpPr>
            <p:cNvPr id="28" name="Rectangle 2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4309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7/11/2025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0" name="Rectangle 9"/>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523957"/>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a:solidFill>
                  <a:schemeClr val="tx2"/>
                </a:solidFill>
              </a:rPr>
              <a:t>Health Equity</a:t>
            </a:r>
          </a:p>
          <a:p>
            <a:pPr lvl="0" algn="l" defTabSz="889000">
              <a:lnSpc>
                <a:spcPct val="80000"/>
              </a:lnSpc>
              <a:spcBef>
                <a:spcPct val="0"/>
              </a:spcBef>
              <a:spcAft>
                <a:spcPct val="35000"/>
              </a:spcAft>
            </a:pPr>
            <a:r>
              <a:rPr lang="en-US" sz="1100" kern="1200" dirty="0">
                <a:solidFill>
                  <a:schemeClr val="accent1"/>
                </a:solidFill>
              </a:rPr>
              <a:t>Nutrition Services </a:t>
            </a:r>
          </a:p>
          <a:p>
            <a:pPr lvl="0" algn="l" defTabSz="889000">
              <a:lnSpc>
                <a:spcPct val="80000"/>
              </a:lnSpc>
              <a:spcBef>
                <a:spcPct val="0"/>
              </a:spcBef>
              <a:spcAft>
                <a:spcPct val="35000"/>
              </a:spcAft>
            </a:pPr>
            <a:r>
              <a:rPr lang="en-US" sz="1100" kern="1200" dirty="0">
                <a:solidFill>
                  <a:schemeClr val="accent1"/>
                </a:solidFill>
              </a:rPr>
              <a:t>Child and Family Health Improvement</a:t>
            </a:r>
          </a:p>
          <a:p>
            <a:pPr lvl="0" algn="l" defTabSz="889000">
              <a:lnSpc>
                <a:spcPct val="80000"/>
              </a:lnSpc>
              <a:spcBef>
                <a:spcPct val="0"/>
              </a:spcBef>
              <a:spcAft>
                <a:spcPct val="35000"/>
              </a:spcAft>
            </a:pPr>
            <a:r>
              <a:rPr lang="en-US" sz="1100" kern="1200" dirty="0">
                <a:solidFill>
                  <a:schemeClr val="accent1"/>
                </a:solidFill>
              </a:rPr>
              <a:t>Early Childhood Development</a:t>
            </a:r>
          </a:p>
          <a:p>
            <a:pPr lvl="0" algn="l" defTabSz="889000">
              <a:lnSpc>
                <a:spcPct val="80000"/>
              </a:lnSpc>
              <a:spcBef>
                <a:spcPct val="0"/>
              </a:spcBef>
              <a:spcAft>
                <a:spcPct val="35000"/>
              </a:spcAft>
            </a:pPr>
            <a:r>
              <a:rPr lang="en-US" sz="1100" kern="1200" baseline="0" dirty="0">
                <a:solidFill>
                  <a:schemeClr val="accent6"/>
                </a:solidFill>
              </a:rPr>
              <a:t>Adolescent Health Initiatives</a:t>
            </a:r>
          </a:p>
          <a:p>
            <a:pPr lvl="0" algn="l" defTabSz="889000">
              <a:lnSpc>
                <a:spcPct val="80000"/>
              </a:lnSpc>
              <a:spcBef>
                <a:spcPct val="0"/>
              </a:spcBef>
              <a:spcAft>
                <a:spcPct val="35000"/>
              </a:spcAft>
            </a:pPr>
            <a:r>
              <a:rPr lang="en-US" sz="1100" kern="1200" baseline="0" dirty="0">
                <a:solidFill>
                  <a:schemeClr val="accent6"/>
                </a:solidFill>
              </a:rPr>
              <a:t>Breast and Cervical Cancer Screening</a:t>
            </a:r>
          </a:p>
          <a:p>
            <a:pPr lvl="0" algn="l" defTabSz="889000">
              <a:lnSpc>
                <a:spcPct val="80000"/>
              </a:lnSpc>
              <a:spcBef>
                <a:spcPct val="0"/>
              </a:spcBef>
              <a:spcAft>
                <a:spcPct val="35000"/>
              </a:spcAft>
            </a:pPr>
            <a:r>
              <a:rPr lang="en-US" sz="1100" kern="1200" baseline="0" dirty="0">
                <a:solidFill>
                  <a:schemeClr val="accent6"/>
                </a:solidFill>
              </a:rPr>
              <a:t>Family Planning</a:t>
            </a:r>
          </a:p>
          <a:p>
            <a:pPr lvl="0" algn="l" defTabSz="889000">
              <a:lnSpc>
                <a:spcPct val="80000"/>
              </a:lnSpc>
              <a:spcBef>
                <a:spcPct val="0"/>
              </a:spcBef>
              <a:spcAft>
                <a:spcPct val="35000"/>
              </a:spcAft>
            </a:pPr>
            <a:r>
              <a:rPr lang="en-US" sz="1100" kern="1200" baseline="0" dirty="0">
                <a:solidFill>
                  <a:schemeClr val="accent6"/>
                </a:solidFill>
              </a:rPr>
              <a:t>Preconception Health </a:t>
            </a:r>
          </a:p>
          <a:p>
            <a:pPr lvl="0" algn="l" defTabSz="889000">
              <a:lnSpc>
                <a:spcPct val="80000"/>
              </a:lnSpc>
              <a:spcBef>
                <a:spcPct val="0"/>
              </a:spcBef>
              <a:spcAft>
                <a:spcPct val="35000"/>
              </a:spcAft>
            </a:pPr>
            <a:r>
              <a:rPr lang="en-US" sz="1100" kern="1200" baseline="0" dirty="0">
                <a:solidFill>
                  <a:schemeClr val="accent6"/>
                </a:solidFill>
              </a:rPr>
              <a:t>Ovarian Cancer Awareness</a:t>
            </a:r>
          </a:p>
          <a:p>
            <a:pPr lvl="0" algn="l" defTabSz="889000">
              <a:lnSpc>
                <a:spcPct val="80000"/>
              </a:lnSpc>
              <a:spcBef>
                <a:spcPct val="0"/>
              </a:spcBef>
              <a:spcAft>
                <a:spcPct val="35000"/>
              </a:spcAft>
            </a:pPr>
            <a:r>
              <a:rPr lang="en-US" sz="1100" kern="1200" baseline="0" dirty="0">
                <a:solidFill>
                  <a:schemeClr val="accent2"/>
                </a:solidFill>
              </a:rPr>
              <a:t>Chronic Disease Prevention</a:t>
            </a:r>
          </a:p>
          <a:p>
            <a:pPr lvl="0" algn="l" defTabSz="889000">
              <a:lnSpc>
                <a:spcPct val="80000"/>
              </a:lnSpc>
              <a:spcBef>
                <a:spcPct val="0"/>
              </a:spcBef>
              <a:spcAft>
                <a:spcPct val="35000"/>
              </a:spcAft>
            </a:pPr>
            <a:r>
              <a:rPr lang="en-US" sz="1100" kern="1200" baseline="0" dirty="0">
                <a:solidFill>
                  <a:schemeClr val="accent2"/>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chemeClr val="accent2"/>
                </a:solidFill>
              </a:rPr>
              <a:t>Health</a:t>
            </a:r>
            <a:r>
              <a:rPr lang="en-US" sz="1100" kern="1200" baseline="0" dirty="0">
                <a:solidFill>
                  <a:schemeClr val="accent2"/>
                </a:solidFill>
              </a:rPr>
              <a:t> Promotion</a:t>
            </a:r>
          </a:p>
          <a:p>
            <a:pPr lvl="0" algn="l" defTabSz="889000">
              <a:lnSpc>
                <a:spcPct val="80000"/>
              </a:lnSpc>
              <a:spcBef>
                <a:spcPct val="0"/>
              </a:spcBef>
              <a:spcAft>
                <a:spcPct val="35000"/>
              </a:spcAft>
            </a:pPr>
            <a:r>
              <a:rPr lang="en-US" sz="1100" kern="1200" baseline="0" dirty="0">
                <a:solidFill>
                  <a:schemeClr val="accent3"/>
                </a:solidFill>
              </a:rPr>
              <a:t>HIV/AIDS</a:t>
            </a:r>
          </a:p>
          <a:p>
            <a:pPr lvl="0" algn="l" defTabSz="889000">
              <a:lnSpc>
                <a:spcPct val="80000"/>
              </a:lnSpc>
              <a:spcBef>
                <a:spcPct val="0"/>
              </a:spcBef>
              <a:spcAft>
                <a:spcPct val="35000"/>
              </a:spcAft>
            </a:pPr>
            <a:r>
              <a:rPr lang="en-US" sz="1100" kern="1200" baseline="0" dirty="0">
                <a:solidFill>
                  <a:schemeClr val="accent3"/>
                </a:solidFill>
              </a:rPr>
              <a:t>Infectious Disease</a:t>
            </a:r>
          </a:p>
          <a:p>
            <a:pPr lvl="0" algn="l" defTabSz="889000">
              <a:lnSpc>
                <a:spcPct val="80000"/>
              </a:lnSpc>
              <a:spcBef>
                <a:spcPct val="0"/>
              </a:spcBef>
              <a:spcAft>
                <a:spcPct val="35000"/>
              </a:spcAft>
            </a:pPr>
            <a:r>
              <a:rPr lang="en-US" sz="1100" kern="1200" baseline="0" dirty="0">
                <a:solidFill>
                  <a:schemeClr val="accent3"/>
                </a:solidFill>
              </a:rPr>
              <a:t>Vital Statistics</a:t>
            </a:r>
          </a:p>
          <a:p>
            <a:pPr lvl="0" algn="l" defTabSz="889000">
              <a:lnSpc>
                <a:spcPct val="80000"/>
              </a:lnSpc>
              <a:spcBef>
                <a:spcPct val="0"/>
              </a:spcBef>
              <a:spcAft>
                <a:spcPct val="35000"/>
              </a:spcAft>
            </a:pPr>
            <a:r>
              <a:rPr lang="en-US" sz="1100" kern="1200" baseline="0" dirty="0">
                <a:solidFill>
                  <a:schemeClr val="accent3"/>
                </a:solidFill>
              </a:rPr>
              <a:t>Immunizations</a:t>
            </a:r>
          </a:p>
          <a:p>
            <a:pPr lvl="0" algn="l" defTabSz="889000">
              <a:lnSpc>
                <a:spcPct val="80000"/>
              </a:lnSpc>
              <a:spcBef>
                <a:spcPct val="0"/>
              </a:spcBef>
              <a:spcAft>
                <a:spcPct val="35000"/>
              </a:spcAft>
            </a:pPr>
            <a:r>
              <a:rPr lang="en-US" sz="1100" kern="1200" baseline="0" dirty="0">
                <a:solidFill>
                  <a:schemeClr val="accent4"/>
                </a:solidFill>
              </a:rPr>
              <a:t>Milk Safety</a:t>
            </a:r>
          </a:p>
          <a:p>
            <a:pPr lvl="0" algn="l" defTabSz="889000">
              <a:lnSpc>
                <a:spcPct val="80000"/>
              </a:lnSpc>
              <a:spcBef>
                <a:spcPct val="0"/>
              </a:spcBef>
              <a:spcAft>
                <a:spcPct val="35000"/>
              </a:spcAft>
            </a:pPr>
            <a:r>
              <a:rPr lang="en-US" sz="1100" kern="1200" baseline="0" dirty="0">
                <a:solidFill>
                  <a:schemeClr val="accent4"/>
                </a:solidFill>
              </a:rPr>
              <a:t>Food Safety</a:t>
            </a:r>
          </a:p>
          <a:p>
            <a:pPr lvl="0" algn="l" defTabSz="889000">
              <a:lnSpc>
                <a:spcPct val="80000"/>
              </a:lnSpc>
              <a:spcBef>
                <a:spcPct val="0"/>
              </a:spcBef>
              <a:spcAft>
                <a:spcPct val="35000"/>
              </a:spcAft>
            </a:pPr>
            <a:r>
              <a:rPr lang="en-US" sz="1100" kern="1200" baseline="0" dirty="0">
                <a:solidFill>
                  <a:schemeClr val="accent4"/>
                </a:solidFill>
              </a:rPr>
              <a:t>Environmental Management</a:t>
            </a:r>
          </a:p>
          <a:p>
            <a:pPr lvl="0" algn="l" defTabSz="889000">
              <a:lnSpc>
                <a:spcPct val="80000"/>
              </a:lnSpc>
              <a:spcBef>
                <a:spcPct val="0"/>
              </a:spcBef>
              <a:spcAft>
                <a:spcPct val="35000"/>
              </a:spcAft>
            </a:pPr>
            <a:r>
              <a:rPr lang="en-US" sz="1100" kern="1200" baseline="0" dirty="0">
                <a:solidFill>
                  <a:schemeClr val="accent4"/>
                </a:solidFill>
              </a:rPr>
              <a:t>Radiation Health</a:t>
            </a:r>
          </a:p>
          <a:p>
            <a:pPr lvl="0" algn="l" defTabSz="889000">
              <a:lnSpc>
                <a:spcPct val="80000"/>
              </a:lnSpc>
              <a:spcBef>
                <a:spcPct val="0"/>
              </a:spcBef>
              <a:spcAft>
                <a:spcPct val="35000"/>
              </a:spcAft>
            </a:pPr>
            <a:r>
              <a:rPr lang="en-US" sz="1100" kern="1200" baseline="0" dirty="0">
                <a:solidFill>
                  <a:schemeClr val="accent4"/>
                </a:solidFill>
              </a:rPr>
              <a:t>Public Safety</a:t>
            </a:r>
          </a:p>
          <a:p>
            <a:pPr lvl="0" algn="l" defTabSz="889000">
              <a:lnSpc>
                <a:spcPct val="80000"/>
              </a:lnSpc>
              <a:spcBef>
                <a:spcPct val="0"/>
              </a:spcBef>
              <a:spcAft>
                <a:spcPct val="35000"/>
              </a:spcAft>
            </a:pPr>
            <a:r>
              <a:rPr lang="en-US" sz="1100" kern="1200" baseline="0" dirty="0">
                <a:solidFill>
                  <a:schemeClr val="accent4"/>
                </a:solidFill>
              </a:rPr>
              <a:t>Public Health Preparedness</a:t>
            </a:r>
          </a:p>
          <a:p>
            <a:pPr lvl="0" algn="l" defTabSz="889000">
              <a:lnSpc>
                <a:spcPct val="80000"/>
              </a:lnSpc>
              <a:spcBef>
                <a:spcPct val="0"/>
              </a:spcBef>
              <a:spcAft>
                <a:spcPct val="35000"/>
              </a:spcAft>
            </a:pPr>
            <a:r>
              <a:rPr lang="en-US" sz="1100" kern="1200" baseline="0" dirty="0">
                <a:solidFill>
                  <a:schemeClr val="accent1"/>
                </a:solidFill>
              </a:rPr>
              <a:t>Microbiology</a:t>
            </a:r>
          </a:p>
          <a:p>
            <a:pPr lvl="0" algn="l" defTabSz="889000">
              <a:lnSpc>
                <a:spcPct val="80000"/>
              </a:lnSpc>
              <a:spcBef>
                <a:spcPct val="0"/>
              </a:spcBef>
              <a:spcAft>
                <a:spcPct val="35000"/>
              </a:spcAft>
            </a:pPr>
            <a:r>
              <a:rPr lang="en-US" sz="1100" kern="1200" baseline="0" dirty="0">
                <a:solidFill>
                  <a:schemeClr val="accent1"/>
                </a:solidFill>
              </a:rPr>
              <a:t>Molecular and Clinical Chemistry</a:t>
            </a:r>
          </a:p>
          <a:p>
            <a:pPr lvl="0" algn="l" defTabSz="889000">
              <a:lnSpc>
                <a:spcPct val="80000"/>
              </a:lnSpc>
              <a:spcBef>
                <a:spcPct val="0"/>
              </a:spcBef>
              <a:spcAft>
                <a:spcPct val="35000"/>
              </a:spcAft>
            </a:pPr>
            <a:r>
              <a:rPr lang="en-US" sz="1100" kern="1200" baseline="0" dirty="0">
                <a:solidFill>
                  <a:schemeClr val="accent1"/>
                </a:solidFill>
              </a:rPr>
              <a:t>Global Preparedness and Environmental</a:t>
            </a:r>
          </a:p>
          <a:p>
            <a:pPr lvl="0" algn="l" defTabSz="889000">
              <a:lnSpc>
                <a:spcPct val="80000"/>
              </a:lnSpc>
              <a:spcBef>
                <a:spcPct val="0"/>
              </a:spcBef>
              <a:spcAft>
                <a:spcPct val="35000"/>
              </a:spcAft>
            </a:pPr>
            <a:r>
              <a:rPr lang="en-US" sz="1100" kern="1200" baseline="0" dirty="0">
                <a:solidFill>
                  <a:schemeClr val="accent1"/>
                </a:solidFill>
              </a:rPr>
              <a:t>Business Operations</a:t>
            </a:r>
          </a:p>
          <a:p>
            <a:pPr lvl="0" algn="l" defTabSz="889000">
              <a:lnSpc>
                <a:spcPct val="80000"/>
              </a:lnSpc>
              <a:spcBef>
                <a:spcPct val="0"/>
              </a:spcBef>
              <a:spcAft>
                <a:spcPct val="35000"/>
              </a:spcAft>
            </a:pPr>
            <a:r>
              <a:rPr lang="en-US" sz="1100" kern="1200" baseline="0" dirty="0">
                <a:solidFill>
                  <a:schemeClr val="accent2"/>
                </a:solidFill>
              </a:rPr>
              <a:t>Contracts and Payment</a:t>
            </a:r>
          </a:p>
          <a:p>
            <a:pPr lvl="0" algn="l" defTabSz="889000">
              <a:lnSpc>
                <a:spcPct val="80000"/>
              </a:lnSpc>
              <a:spcBef>
                <a:spcPct val="0"/>
              </a:spcBef>
              <a:spcAft>
                <a:spcPct val="35000"/>
              </a:spcAft>
            </a:pPr>
            <a:r>
              <a:rPr lang="en-US" sz="1100" kern="1200" baseline="0" dirty="0">
                <a:solidFill>
                  <a:schemeClr val="accent2"/>
                </a:solidFill>
              </a:rPr>
              <a:t>Local Health Operations</a:t>
            </a:r>
          </a:p>
          <a:p>
            <a:pPr lvl="0" algn="l" defTabSz="889000">
              <a:lnSpc>
                <a:spcPct val="80000"/>
              </a:lnSpc>
              <a:spcBef>
                <a:spcPct val="0"/>
              </a:spcBef>
              <a:spcAft>
                <a:spcPct val="35000"/>
              </a:spcAft>
            </a:pPr>
            <a:r>
              <a:rPr lang="en-US" sz="1100" kern="1200" baseline="0" dirty="0">
                <a:solidFill>
                  <a:schemeClr val="accent2"/>
                </a:solidFill>
              </a:rPr>
              <a:t>Budget</a:t>
            </a:r>
          </a:p>
          <a:p>
            <a:pPr lvl="0" algn="l" defTabSz="889000">
              <a:lnSpc>
                <a:spcPct val="80000"/>
              </a:lnSpc>
              <a:spcBef>
                <a:spcPct val="0"/>
              </a:spcBef>
              <a:spcAft>
                <a:spcPct val="35000"/>
              </a:spcAft>
            </a:pPr>
            <a:r>
              <a:rPr lang="en-US" sz="1100" kern="1200" baseline="0" dirty="0">
                <a:solidFill>
                  <a:schemeClr val="accent2"/>
                </a:solidFill>
              </a:rPr>
              <a:t>Local Health Personnel</a:t>
            </a:r>
          </a:p>
          <a:p>
            <a:pPr lvl="0" algn="l" defTabSz="889000">
              <a:lnSpc>
                <a:spcPct val="80000"/>
              </a:lnSpc>
              <a:spcBef>
                <a:spcPct val="0"/>
              </a:spcBef>
              <a:spcAft>
                <a:spcPct val="35000"/>
              </a:spcAft>
            </a:pPr>
            <a:r>
              <a:rPr lang="en-US" sz="1100" kern="1200" baseline="0" dirty="0">
                <a:solidFill>
                  <a:schemeClr val="accent2"/>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a:solidFill>
                  <a:schemeClr val="bg1"/>
                </a:solidFill>
                <a:latin typeface="+mj-lt"/>
              </a:rPr>
              <a:t>Kentucky</a:t>
            </a:r>
            <a:br>
              <a:rPr lang="en-US" sz="4400" b="1" dirty="0">
                <a:solidFill>
                  <a:schemeClr val="bg1"/>
                </a:solidFill>
                <a:latin typeface="+mj-lt"/>
              </a:rPr>
            </a:br>
            <a:r>
              <a:rPr lang="en-US" sz="4400" b="1" dirty="0">
                <a:solidFill>
                  <a:schemeClr val="bg1"/>
                </a:solidFill>
                <a:latin typeface="+mj-lt"/>
              </a:rPr>
              <a:t>Department for</a:t>
            </a:r>
            <a:br>
              <a:rPr lang="en-US" sz="4400" b="1" dirty="0">
                <a:solidFill>
                  <a:schemeClr val="bg1"/>
                </a:solidFill>
                <a:latin typeface="+mj-lt"/>
              </a:rPr>
            </a:br>
            <a:r>
              <a:rPr lang="en-US" sz="4400" b="1" dirty="0">
                <a:solidFill>
                  <a:schemeClr val="bg1"/>
                </a:solidFill>
                <a:latin typeface="+mj-lt"/>
              </a:rPr>
              <a:t>Public Health</a:t>
            </a:r>
          </a:p>
        </p:txBody>
      </p:sp>
    </p:spTree>
    <p:extLst>
      <p:ext uri="{BB962C8B-B14F-4D97-AF65-F5344CB8AC3E}">
        <p14:creationId xmlns:p14="http://schemas.microsoft.com/office/powerpoint/2010/main" val="166463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2035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784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2" y="6470422"/>
            <a:ext cx="12188484" cy="387579"/>
            <a:chOff x="-2" y="6470422"/>
            <a:chExt cx="12188484" cy="387579"/>
          </a:xfrm>
        </p:grpSpPr>
        <p:sp>
          <p:nvSpPr>
            <p:cNvPr id="19" name="Rectangle 18"/>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62C3F8-06FB-4101-86A5-190C2C263B48}" type="datetime1">
              <a:rPr lang="en-US" smtClean="0"/>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27921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03995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760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1847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999091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9508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327943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24483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2220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084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7"/>
            <a:ext cx="9144000" cy="1655763"/>
          </a:xfrm>
        </p:spPr>
        <p:txBody>
          <a:bodyPr/>
          <a:lstStyle>
            <a:lvl1pPr marL="0" indent="0" algn="ctr">
              <a:buNone/>
              <a:defRPr sz="2400">
                <a:solidFill>
                  <a:srgbClr val="00778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1"/>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3576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3" name="Group 22"/>
          <p:cNvGrpSpPr/>
          <p:nvPr userDrawn="1"/>
        </p:nvGrpSpPr>
        <p:grpSpPr>
          <a:xfrm>
            <a:off x="-2" y="6470422"/>
            <a:ext cx="12188484" cy="387579"/>
            <a:chOff x="-2" y="6470422"/>
            <a:chExt cx="12188484" cy="387579"/>
          </a:xfrm>
        </p:grpSpPr>
        <p:sp>
          <p:nvSpPr>
            <p:cNvPr id="24" name="Rectangle 2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p:cNvSpPr>
            <a:spLocks noGrp="1"/>
          </p:cNvSpPr>
          <p:nvPr>
            <p:ph type="dt" sz="half" idx="10"/>
          </p:nvPr>
        </p:nvSpPr>
        <p:spPr/>
        <p:txBody>
          <a:bodyPr/>
          <a:lstStyle/>
          <a:p>
            <a:fld id="{9A7F1E38-6BCE-4D70-B387-84CA5702158F}" type="datetime1">
              <a:rPr lang="en-US" smtClean="0"/>
              <a:t>7/11/2025</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8906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4638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1"/>
            <a:ext cx="4078267"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928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82701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474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199692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4099520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1"/>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1"/>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665485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2352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026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332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userDrawn="1"/>
        </p:nvGrpSpPr>
        <p:grpSpPr>
          <a:xfrm>
            <a:off x="-2" y="6470422"/>
            <a:ext cx="12188484" cy="387579"/>
            <a:chOff x="-2" y="6470422"/>
            <a:chExt cx="12188484" cy="387579"/>
          </a:xfrm>
        </p:grpSpPr>
        <p:sp>
          <p:nvSpPr>
            <p:cNvPr id="18" name="Rectangle 1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C383FD5-3CC7-4907-89E9-8413BF81F2B2}" type="datetime1">
              <a:rPr lang="en-US" smtClean="0"/>
              <a:t>7/11/2025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10753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2_Two Conten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body" idx="1"/>
          </p:nvPr>
        </p:nvSpPr>
        <p:spPr>
          <a:xfrm>
            <a:off x="644577" y="1253331"/>
            <a:ext cx="5181600" cy="4351200"/>
          </a:xfrm>
          <a:prstGeom prst="rect">
            <a:avLst/>
          </a:prstGeom>
          <a:noFill/>
          <a:ln>
            <a:noFill/>
          </a:ln>
        </p:spPr>
        <p:txBody>
          <a:bodyPr spcFirstLastPara="1" wrap="square" lIns="68575" tIns="34275" rIns="68575" bIns="34275" anchor="t" anchorCtr="0">
            <a:norm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body" idx="2"/>
          </p:nvPr>
        </p:nvSpPr>
        <p:spPr>
          <a:xfrm>
            <a:off x="6096000" y="1253331"/>
            <a:ext cx="5181600" cy="4351200"/>
          </a:xfrm>
          <a:prstGeom prst="rect">
            <a:avLst/>
          </a:prstGeom>
          <a:noFill/>
          <a:ln>
            <a:noFill/>
          </a:ln>
        </p:spPr>
        <p:txBody>
          <a:bodyPr spcFirstLastPara="1" wrap="square" lIns="68575" tIns="34275" rIns="68575" bIns="34275" anchor="t" anchorCtr="0">
            <a:norm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65655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016620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44917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068391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96506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1871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291874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495726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887569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209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9" name="Group 18"/>
          <p:cNvGrpSpPr/>
          <p:nvPr userDrawn="1"/>
        </p:nvGrpSpPr>
        <p:grpSpPr>
          <a:xfrm>
            <a:off x="-2" y="6470422"/>
            <a:ext cx="12188484" cy="387579"/>
            <a:chOff x="-2" y="6470422"/>
            <a:chExt cx="12188484" cy="387579"/>
          </a:xfrm>
        </p:grpSpPr>
        <p:sp>
          <p:nvSpPr>
            <p:cNvPr id="20" name="Rectangle 19"/>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p:cNvSpPr>
            <a:spLocks noGrp="1"/>
          </p:cNvSpPr>
          <p:nvPr>
            <p:ph type="dt" sz="half" idx="10"/>
          </p:nvPr>
        </p:nvSpPr>
        <p:spPr/>
        <p:txBody>
          <a:bodyPr/>
          <a:lstStyle>
            <a:lvl1pPr>
              <a:defRPr>
                <a:solidFill>
                  <a:schemeClr val="bg1"/>
                </a:solidFill>
              </a:defRPr>
            </a:lvl1pPr>
          </a:lstStyle>
          <a:p>
            <a:fld id="{98D00DDA-2BCB-4A26-B7F7-5EAAD0BA086D}" type="datetime1">
              <a:rPr lang="en-US" smtClean="0"/>
              <a:pPr/>
              <a:t>7/11/2025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317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350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08219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532457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580612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1387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557062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9008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58303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928523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5813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p:cNvSpPr>
            <a:spLocks noGrp="1"/>
          </p:cNvSpPr>
          <p:nvPr>
            <p:ph type="body" sz="quarter" idx="13"/>
          </p:nvPr>
        </p:nvSpPr>
        <p:spPr>
          <a:xfrm>
            <a:off x="5183189" y="987425"/>
            <a:ext cx="6170612" cy="48815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p>
            <a:fld id="{0467B39D-87AC-4D39-8154-C6852A584385}" type="datetime1">
              <a:rPr lang="en-US" smtClean="0"/>
              <a:pPr/>
              <a:t>7/11/2025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3"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5"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79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15234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77170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2537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7/11/2025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9702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4170153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2731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46144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27898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8355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8359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39139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25926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4421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38842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dirty="0"/>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90123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7136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0769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r>
              <a:rPr lang="en-US" dirty="0"/>
              <a:t>‹#›</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dirty="0"/>
              <a:t>OAA_DAAS_DAC_Webcast_06092022</a:t>
            </a:r>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182504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A0CA0-7796-385F-3633-43E5BDF02CD0}"/>
              </a:ext>
            </a:extLst>
          </p:cNvPr>
          <p:cNvSpPr>
            <a:spLocks noGrp="1"/>
          </p:cNvSpPr>
          <p:nvPr>
            <p:ph type="dt" sz="half" idx="10"/>
          </p:nvPr>
        </p:nvSpPr>
        <p:spPr/>
        <p:txBody>
          <a:bodyPr/>
          <a:lstStyle/>
          <a:p>
            <a:r>
              <a:rPr lang="en-US" dirty="0"/>
              <a:t>‹#›</a:t>
            </a:r>
          </a:p>
        </p:txBody>
      </p:sp>
      <p:sp>
        <p:nvSpPr>
          <p:cNvPr id="8" name="Footer Placeholder 7">
            <a:extLst>
              <a:ext uri="{FF2B5EF4-FFF2-40B4-BE49-F238E27FC236}">
                <a16:creationId xmlns:a16="http://schemas.microsoft.com/office/drawing/2014/main" id="{0083658F-AC2F-ABDA-75B4-10E88370B498}"/>
              </a:ext>
            </a:extLst>
          </p:cNvPr>
          <p:cNvSpPr>
            <a:spLocks noGrp="1"/>
          </p:cNvSpPr>
          <p:nvPr>
            <p:ph type="ftr" sz="quarter" idx="11"/>
          </p:nvPr>
        </p:nvSpPr>
        <p:spPr/>
        <p:txBody>
          <a:bodyPr/>
          <a:lstStyle/>
          <a:p>
            <a:r>
              <a:rPr lang="en-US" dirty="0"/>
              <a:t>OAA_DAAS_DAC_Webcast_06092022</a:t>
            </a:r>
          </a:p>
        </p:txBody>
      </p:sp>
      <p:sp>
        <p:nvSpPr>
          <p:cNvPr id="9" name="Slide Number Placeholder 8">
            <a:extLst>
              <a:ext uri="{FF2B5EF4-FFF2-40B4-BE49-F238E27FC236}">
                <a16:creationId xmlns:a16="http://schemas.microsoft.com/office/drawing/2014/main" id="{295FFF68-9DD0-272B-2564-D90D3BC884A7}"/>
              </a:ext>
            </a:extLst>
          </p:cNvPr>
          <p:cNvSpPr>
            <a:spLocks noGrp="1"/>
          </p:cNvSpPr>
          <p:nvPr>
            <p:ph type="sldNum" sz="quarter" idx="12"/>
          </p:nvPr>
        </p:nvSpPr>
        <p:spPr>
          <a:xfrm>
            <a:off x="8955156" y="5561220"/>
            <a:ext cx="2743200" cy="365125"/>
          </a:xfrm>
        </p:spPr>
        <p:txBody>
          <a:bodyPr/>
          <a:lstStyle/>
          <a:p>
            <a:fld id="{431B21FD-B47C-42BD-B60B-31D83F7ABA07}" type="slidenum">
              <a:rPr lang="en-US" smtClean="0"/>
              <a:t>‹#›</a:t>
            </a:fld>
            <a:endParaRPr lang="en-US" dirty="0"/>
          </a:p>
        </p:txBody>
      </p:sp>
    </p:spTree>
    <p:extLst>
      <p:ext uri="{BB962C8B-B14F-4D97-AF65-F5344CB8AC3E}">
        <p14:creationId xmlns:p14="http://schemas.microsoft.com/office/powerpoint/2010/main" val="2561394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r>
              <a:rPr lang="en-US" dirty="0"/>
              <a:t>‹#›</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r>
              <a:rPr lang="en-US" dirty="0"/>
              <a:t>OAA_DAAS_DAC_Webcast_06092022</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964798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a:xfrm>
            <a:off x="8763000" y="5607602"/>
            <a:ext cx="2743200" cy="365125"/>
          </a:xfrm>
        </p:spPr>
        <p:txBody>
          <a:bodyPr/>
          <a:lstStyle>
            <a:lvl1pPr>
              <a:defRPr>
                <a:solidFill>
                  <a:schemeClr val="tx1"/>
                </a:solidFill>
              </a:defRPr>
            </a:lvl1pPr>
          </a:lstStyle>
          <a:p>
            <a:pPr algn="r"/>
            <a:r>
              <a:rPr lang="en-US" dirty="0"/>
              <a:t>‹#›</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r>
              <a:rPr lang="en-US" dirty="0"/>
              <a:t>OAA_DAAS_DAC_Webcast_06092022</a:t>
            </a:r>
          </a:p>
        </p:txBody>
      </p:sp>
    </p:spTree>
    <p:extLst>
      <p:ext uri="{BB962C8B-B14F-4D97-AF65-F5344CB8AC3E}">
        <p14:creationId xmlns:p14="http://schemas.microsoft.com/office/powerpoint/2010/main" val="38272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726133"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481113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7" y="1804226"/>
            <a:ext cx="4811712"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grpSp>
        <p:nvGrpSpPr>
          <p:cNvPr id="14" name="Group 13"/>
          <p:cNvGrpSpPr/>
          <p:nvPr userDrawn="1"/>
        </p:nvGrpSpPr>
        <p:grpSpPr>
          <a:xfrm>
            <a:off x="-2" y="6470422"/>
            <a:ext cx="12188484" cy="387579"/>
            <a:chOff x="-2" y="6470422"/>
            <a:chExt cx="12188484" cy="387579"/>
          </a:xfrm>
        </p:grpSpPr>
        <p:sp>
          <p:nvSpPr>
            <p:cNvPr id="15" name="Rectangle 14"/>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254154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fld id="{CC8F76F6-DE5B-4210-817A-FC5544BA54BC}" type="slidenum">
              <a:rPr lang="en-US" smtClean="0"/>
              <a:pPr/>
              <a:t>‹#›</a:t>
            </a:fld>
            <a:r>
              <a:rPr lang="en-US" dirty="0"/>
              <a:t>  OAA_DAAS_DAC_Webcast_06092022</a:t>
            </a:r>
          </a:p>
        </p:txBody>
      </p:sp>
    </p:spTree>
    <p:extLst>
      <p:ext uri="{BB962C8B-B14F-4D97-AF65-F5344CB8AC3E}">
        <p14:creationId xmlns:p14="http://schemas.microsoft.com/office/powerpoint/2010/main" val="3264183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r>
              <a:rPr lang="en-US" dirty="0"/>
              <a:t>‹#›</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r>
              <a:rPr lang="en-US" dirty="0"/>
              <a:t>OAA_DAAS_DAC_Webcast_06092022</a:t>
            </a:r>
          </a:p>
        </p:txBody>
      </p:sp>
    </p:spTree>
    <p:extLst>
      <p:ext uri="{BB962C8B-B14F-4D97-AF65-F5344CB8AC3E}">
        <p14:creationId xmlns:p14="http://schemas.microsoft.com/office/powerpoint/2010/main" val="1438327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r>
              <a:rPr lang="en-US" dirty="0"/>
              <a:t>‹#›</a:t>
            </a:r>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r>
              <a:rPr lang="en-US" dirty="0"/>
              <a:t>OAA_DAAS_DAC_Webcast_06092022</a:t>
            </a:r>
          </a:p>
        </p:txBody>
      </p:sp>
    </p:spTree>
    <p:extLst>
      <p:ext uri="{BB962C8B-B14F-4D97-AF65-F5344CB8AC3E}">
        <p14:creationId xmlns:p14="http://schemas.microsoft.com/office/powerpoint/2010/main" val="4199807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r>
              <a:rPr lang="en-US" dirty="0"/>
              <a:t>‹#›</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r>
              <a:rPr lang="en-US" dirty="0"/>
              <a:t>OAA_DAAS_DAC_Webcast_06092022</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5876375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r>
              <a:rPr lang="en-US" dirty="0"/>
              <a:t>‹#›</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r>
              <a:rPr lang="en-US" dirty="0"/>
              <a:t>OAA_DAAS_DAC_Webcast_06092022</a:t>
            </a:r>
          </a:p>
        </p:txBody>
      </p:sp>
    </p:spTree>
    <p:extLst>
      <p:ext uri="{BB962C8B-B14F-4D97-AF65-F5344CB8AC3E}">
        <p14:creationId xmlns:p14="http://schemas.microsoft.com/office/powerpoint/2010/main" val="1723910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r>
              <a:rPr lang="en-US" dirty="0"/>
              <a:t>OAA_DAAS_DAC_Webcast_06092022</a:t>
            </a:r>
          </a:p>
        </p:txBody>
      </p:sp>
    </p:spTree>
    <p:extLst>
      <p:ext uri="{BB962C8B-B14F-4D97-AF65-F5344CB8AC3E}">
        <p14:creationId xmlns:p14="http://schemas.microsoft.com/office/powerpoint/2010/main" val="4260605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r>
              <a:rPr lang="en-US" dirty="0"/>
              <a:t>OAA_DAAS_DAC_Webcast_06092022</a:t>
            </a:r>
          </a:p>
        </p:txBody>
      </p:sp>
    </p:spTree>
    <p:extLst>
      <p:ext uri="{BB962C8B-B14F-4D97-AF65-F5344CB8AC3E}">
        <p14:creationId xmlns:p14="http://schemas.microsoft.com/office/powerpoint/2010/main" val="1393143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9550" y="31411"/>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556696" y="1365503"/>
            <a:ext cx="9090025" cy="5309271"/>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3409950" y="6492212"/>
            <a:ext cx="4114800" cy="365125"/>
          </a:xfrm>
          <a:prstGeom prst="rect">
            <a:avLst/>
          </a:prstGeom>
        </p:spPr>
        <p:txBody>
          <a:bodyPr vert="horz" lIns="91440" tIns="45720" rIns="91440" bIns="45720" rtlCol="0" anchor="ctr"/>
          <a:lstStyle>
            <a:lvl1pPr algn="l">
              <a:defRPr sz="1400">
                <a:solidFill>
                  <a:schemeClr val="bg1"/>
                </a:solidFill>
              </a:defRPr>
            </a:lvl1pPr>
          </a:lstStyle>
          <a:p>
            <a:r>
              <a:rPr lang="en-US" dirty="0"/>
              <a:t>OAA_DAAS_DAC_Webcast_06092022</a:t>
            </a:r>
          </a:p>
        </p:txBody>
      </p:sp>
      <p:sp>
        <p:nvSpPr>
          <p:cNvPr id="4" name="Rectangle 3">
            <a:extLst>
              <a:ext uri="{FF2B5EF4-FFF2-40B4-BE49-F238E27FC236}">
                <a16:creationId xmlns:a16="http://schemas.microsoft.com/office/drawing/2014/main" id="{C70AE97E-F04C-4904-A2A7-A509EE5D6B9E}"/>
              </a:ext>
            </a:extLst>
          </p:cNvPr>
          <p:cNvSpPr/>
          <p:nvPr userDrawn="1"/>
        </p:nvSpPr>
        <p:spPr>
          <a:xfrm>
            <a:off x="10725150" y="5602254"/>
            <a:ext cx="566194" cy="369332"/>
          </a:xfrm>
          <a:prstGeom prst="rect">
            <a:avLst/>
          </a:prstGeom>
        </p:spPr>
        <p:txBody>
          <a:bodyPr wrap="square">
            <a:spAutoFit/>
          </a:bodyPr>
          <a:lstStyle/>
          <a:p>
            <a:fld id="{538B8E2E-C797-459B-B452-530BCC5A0CCC}" type="slidenum">
              <a:rPr lang="en-US" smtClean="0"/>
              <a:t>‹#›</a:t>
            </a:fld>
            <a:endParaRPr lang="en-US" dirty="0"/>
          </a:p>
        </p:txBody>
      </p:sp>
    </p:spTree>
    <p:extLst>
      <p:ext uri="{BB962C8B-B14F-4D97-AF65-F5344CB8AC3E}">
        <p14:creationId xmlns:p14="http://schemas.microsoft.com/office/powerpoint/2010/main" val="24159779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43486" y="6419378"/>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dirty="0"/>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dirty="0"/>
          </a:p>
        </p:txBody>
      </p:sp>
    </p:spTree>
    <p:extLst>
      <p:ext uri="{BB962C8B-B14F-4D97-AF65-F5344CB8AC3E}">
        <p14:creationId xmlns:p14="http://schemas.microsoft.com/office/powerpoint/2010/main" val="1771351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dirty="0"/>
          </a:p>
        </p:txBody>
      </p:sp>
      <p:sp>
        <p:nvSpPr>
          <p:cNvPr id="7"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dirty="0"/>
          </a:p>
        </p:txBody>
      </p:sp>
    </p:spTree>
    <p:extLst>
      <p:ext uri="{BB962C8B-B14F-4D97-AF65-F5344CB8AC3E}">
        <p14:creationId xmlns:p14="http://schemas.microsoft.com/office/powerpoint/2010/main" val="229598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8" name="Rectangle 7"/>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chemeClr val="tx1"/>
                </a:solidFill>
                <a:latin typeface="+mn-lt"/>
              </a:defRPr>
            </a:lvl1pPr>
          </a:lstStyle>
          <a:p>
            <a:r>
              <a:rPr lang="en-US" dirty="0"/>
              <a:t>Click to edit title</a:t>
            </a:r>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45168" y="5230368"/>
            <a:ext cx="2048256" cy="1103112"/>
          </a:xfrm>
          <a:prstGeom prst="rect">
            <a:avLst/>
          </a:prstGeom>
        </p:spPr>
      </p:pic>
    </p:spTree>
    <p:extLst>
      <p:ext uri="{BB962C8B-B14F-4D97-AF65-F5344CB8AC3E}">
        <p14:creationId xmlns:p14="http://schemas.microsoft.com/office/powerpoint/2010/main" val="10624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7/11/2025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28881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5.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5.pn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7/11/2025</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000" b="1">
                <a:solidFill>
                  <a:schemeClr val="bg1">
                    <a:lumMod val="95000"/>
                  </a:schemeClr>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26452473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99849366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73" r:id="rId2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54616073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7/11/2025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2590809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7/11/2025</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701405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dirty="0"/>
              <a:t>‹#›</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dirty="0"/>
              <a:t>OAA_DAAS_DAC_Webcast_06092022</a:t>
            </a:r>
          </a:p>
        </p:txBody>
      </p:sp>
      <p:sp>
        <p:nvSpPr>
          <p:cNvPr id="6" name="Slide Number Placeholder 5">
            <a:extLst>
              <a:ext uri="{FF2B5EF4-FFF2-40B4-BE49-F238E27FC236}">
                <a16:creationId xmlns:a16="http://schemas.microsoft.com/office/drawing/2014/main" id="{942E0CAA-5115-48E2-923C-2B2EA3028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B21FD-B47C-42BD-B60B-31D83F7ABA07}" type="slidenum">
              <a:rPr lang="en-US" smtClean="0"/>
              <a:t>‹#›</a:t>
            </a:fld>
            <a:endParaRPr lang="en-US" dirty="0"/>
          </a:p>
        </p:txBody>
      </p:sp>
    </p:spTree>
    <p:extLst>
      <p:ext uri="{BB962C8B-B14F-4D97-AF65-F5344CB8AC3E}">
        <p14:creationId xmlns:p14="http://schemas.microsoft.com/office/powerpoint/2010/main" val="60271957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Lst>
  <p:hf hd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mailto:jennifer.bryant@education.ky.gov" TargetMode="External"/><Relationship Id="rId2" Type="http://schemas.openxmlformats.org/officeDocument/2006/relationships/hyperlink" Target="https://education.ky.gov/districts/business/pages/competitive%20grants%20from%20kde.aspx" TargetMode="Externa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forms/d/e/1FAIpQLSf7EiITe3NME9pAjFoSl125wPt-5NxQe8e22-sACgQ77My3Vg/viewform"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design/DAGr-6dBWG4/u46bqU_VcQzvFLkaJJVtPQ/view?utm_content=DAGr-6dBWG4"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hyperlink" Target="mailto:elly.gilbert@education.ky.gov" TargetMode="Externa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youthrelationships.org/" TargetMode="External"/><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hyperlink" Target="https://www.blueprintsprograms.org/programs/44999999/safe-dates/"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0.xml"/><Relationship Id="rId5" Type="http://schemas.openxmlformats.org/officeDocument/2006/relationships/image" Target="../media/image2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mailto:indicameeks@kycourts.net" TargetMode="External"/><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hyperlink" Target="mailto:ncleveland@zerov.or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hyperlink" Target="https://forms.office.com/g/i6zRxcfuZm" TargetMode="External"/><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apps.legislature.ky.gov/law/statutes/statute.aspx?id=56685"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 Id="rId5" Type="http://schemas.openxmlformats.org/officeDocument/2006/relationships/hyperlink" Target="https://k12.collegeboard.org/media/pdf/sat-assesses-college-career-readiness-ada.pdf" TargetMode="External"/><Relationship Id="rId4" Type="http://schemas.openxmlformats.org/officeDocument/2006/relationships/hyperlink" Target="https://cpe.ky.gov/policies/academicaffairs/collegereadinessindicators2025-27.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hyperlink" Target="https://staffkyschools.sharepoint.com/sites/kde/offices/commish/Lists/ImportantDates/AllItems.aspx"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educationrecoveryscorecard.org/"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kentuckyteacher.org/news/2025/06/kentucky-educators-complete-nisl-leadership-program-and-registration-launches-for-next-cohort/"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1041400"/>
            <a:ext cx="9144000" cy="2387600"/>
          </a:xfrm>
        </p:spPr>
        <p:txBody>
          <a:bodyPr/>
          <a:lstStyle/>
          <a:p>
            <a:r>
              <a:rPr lang="en-US" dirty="0"/>
              <a:t>Superintendents Webcast</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97796" y="3602038"/>
            <a:ext cx="9144000" cy="1655762"/>
          </a:xfrm>
        </p:spPr>
        <p:txBody>
          <a:bodyPr/>
          <a:lstStyle/>
          <a:p>
            <a:r>
              <a:rPr lang="en-US" dirty="0"/>
              <a:t>July 15, 2025</a:t>
            </a:r>
          </a:p>
          <a:p>
            <a:endParaRPr lang="en-US" dirty="0"/>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11A3-8C05-AE81-F67E-51AF4DD000AB}"/>
              </a:ext>
            </a:extLst>
          </p:cNvPr>
          <p:cNvSpPr>
            <a:spLocks noGrp="1"/>
          </p:cNvSpPr>
          <p:nvPr>
            <p:ph type="title"/>
          </p:nvPr>
        </p:nvSpPr>
        <p:spPr>
          <a:xfrm>
            <a:off x="627961" y="365126"/>
            <a:ext cx="10725839" cy="769612"/>
          </a:xfrm>
        </p:spPr>
        <p:txBody>
          <a:bodyPr/>
          <a:lstStyle/>
          <a:p>
            <a:r>
              <a:rPr lang="en-US" sz="4400" dirty="0">
                <a:solidFill>
                  <a:srgbClr val="009999"/>
                </a:solidFill>
                <a:latin typeface="Franklin Gothic Medium" panose="020B0603020102020204" pitchFamily="34" charset="0"/>
              </a:rPr>
              <a:t>Competitive Grants from KDE </a:t>
            </a:r>
            <a:endParaRPr lang="en-US" dirty="0"/>
          </a:p>
        </p:txBody>
      </p:sp>
      <p:sp>
        <p:nvSpPr>
          <p:cNvPr id="3" name="TextBox 2">
            <a:extLst>
              <a:ext uri="{FF2B5EF4-FFF2-40B4-BE49-F238E27FC236}">
                <a16:creationId xmlns:a16="http://schemas.microsoft.com/office/drawing/2014/main" id="{1F14C5E5-6B54-8D18-1292-81F82C8056DB}"/>
              </a:ext>
            </a:extLst>
          </p:cNvPr>
          <p:cNvSpPr txBox="1"/>
          <p:nvPr/>
        </p:nvSpPr>
        <p:spPr>
          <a:xfrm>
            <a:off x="627962" y="1172894"/>
            <a:ext cx="7105879" cy="5355312"/>
          </a:xfrm>
          <a:prstGeom prst="rect">
            <a:avLst/>
          </a:prstGeom>
          <a:noFill/>
        </p:spPr>
        <p:txBody>
          <a:bodyPr wrap="square" rtlCol="0">
            <a:spAutoFit/>
          </a:bodyPr>
          <a:lstStyle/>
          <a:p>
            <a:pPr marL="0" indent="0" algn="l">
              <a:spcBef>
                <a:spcPts val="800"/>
              </a:spcBef>
              <a:spcAft>
                <a:spcPts val="800"/>
              </a:spcAft>
              <a:buNone/>
            </a:pPr>
            <a:r>
              <a:rPr lang="en-US" sz="1600" i="0" dirty="0">
                <a:solidFill>
                  <a:srgbClr val="333333"/>
                </a:solidFill>
                <a:effectLst/>
                <a:latin typeface="Franklin Gothic Book" panose="020B0503020102020204" pitchFamily="34" charset="0"/>
              </a:rPr>
              <a:t>The FY26 grant year </a:t>
            </a:r>
            <a:r>
              <a:rPr lang="en-US" sz="1600" dirty="0">
                <a:solidFill>
                  <a:srgbClr val="333333"/>
                </a:solidFill>
                <a:latin typeface="Franklin Gothic Book" panose="020B0503020102020204" pitchFamily="34" charset="0"/>
              </a:rPr>
              <a:t>begins on July 1, 2025, and ends on </a:t>
            </a:r>
            <a:r>
              <a:rPr lang="en-US" sz="1600" i="0" dirty="0">
                <a:solidFill>
                  <a:srgbClr val="333333"/>
                </a:solidFill>
                <a:effectLst/>
                <a:latin typeface="Franklin Gothic Book" panose="020B0503020102020204" pitchFamily="34" charset="0"/>
              </a:rPr>
              <a:t>June 30, 2026.  </a:t>
            </a:r>
            <a:r>
              <a:rPr lang="en-US" sz="1600" dirty="0">
                <a:solidFill>
                  <a:srgbClr val="333333"/>
                </a:solidFill>
                <a:latin typeface="Franklin Gothic Book" panose="020B0503020102020204" pitchFamily="34" charset="0"/>
              </a:rPr>
              <a:t>FY26 refers to when the grant will be awarded, not when projects will begin.  Refer to the posted RFA for specific timelines. </a:t>
            </a:r>
            <a:endParaRPr lang="en-US" sz="1600" i="0" dirty="0">
              <a:solidFill>
                <a:srgbClr val="333333"/>
              </a:solidFill>
              <a:effectLst/>
              <a:latin typeface="Franklin Gothic Book" panose="020B0503020102020204" pitchFamily="34" charset="0"/>
            </a:endParaRPr>
          </a:p>
          <a:p>
            <a:pPr algn="l">
              <a:spcBef>
                <a:spcPts val="800"/>
              </a:spcBef>
              <a:spcAft>
                <a:spcPts val="800"/>
              </a:spcAft>
              <a:buNone/>
            </a:pPr>
            <a:r>
              <a:rPr lang="en-US" sz="2300" b="1" i="0" dirty="0">
                <a:solidFill>
                  <a:srgbClr val="333333"/>
                </a:solidFill>
                <a:effectLst/>
                <a:latin typeface="Franklin Gothic Book" panose="020B0503020102020204" pitchFamily="34" charset="0"/>
              </a:rPr>
              <a:t>FY26 Community Education RFA</a:t>
            </a:r>
          </a:p>
          <a:p>
            <a:pPr marL="285750" indent="-285750" algn="l">
              <a:spcBef>
                <a:spcPts val="200"/>
              </a:spcBef>
              <a:spcAft>
                <a:spcPts val="200"/>
              </a:spcAft>
              <a:buFont typeface="Arial" panose="020B0604020202020204" pitchFamily="34" charset="0"/>
              <a:buChar char="•"/>
            </a:pPr>
            <a:r>
              <a:rPr lang="en-US" sz="1700" b="1"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Grant applications due</a:t>
            </a: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 July 17, 4 </a:t>
            </a:r>
            <a:r>
              <a:rPr lang="en-US" sz="1700" dirty="0">
                <a:solidFill>
                  <a:srgbClr val="333333"/>
                </a:solidFill>
                <a:latin typeface="Franklin Gothic Book" panose="020B0503020102020204" pitchFamily="34" charset="0"/>
                <a:ea typeface="Roboto" panose="02000000000000000000" pitchFamily="2" charset="0"/>
                <a:cs typeface="Roboto" panose="02000000000000000000" pitchFamily="2" charset="0"/>
              </a:rPr>
              <a:t>p.m.</a:t>
            </a: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 ET</a:t>
            </a:r>
          </a:p>
          <a:p>
            <a:pPr marL="285750" indent="-285750" algn="l">
              <a:spcBef>
                <a:spcPts val="200"/>
              </a:spcBef>
              <a:spcAft>
                <a:spcPts val="200"/>
              </a:spcAft>
              <a:buFont typeface="Arial" panose="020B0604020202020204" pitchFamily="34" charset="0"/>
              <a:buChar char="•"/>
            </a:pPr>
            <a:r>
              <a:rPr lang="en-US" sz="1700" b="1"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Award Amount: </a:t>
            </a: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$20,000 per awarded district                                           </a:t>
            </a:r>
          </a:p>
          <a:p>
            <a:pPr marL="285750" indent="-285750" algn="l">
              <a:spcBef>
                <a:spcPts val="200"/>
              </a:spcBef>
              <a:spcAft>
                <a:spcPts val="200"/>
              </a:spcAft>
              <a:buFont typeface="Arial" panose="020B0604020202020204" pitchFamily="34" charset="0"/>
              <a:buChar char="•"/>
            </a:pPr>
            <a:r>
              <a:rPr lang="en-US" sz="1700" b="1"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Matching Funds Requirement: </a:t>
            </a: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Yes, $5,000 salary match.</a:t>
            </a:r>
          </a:p>
          <a:p>
            <a:pPr marL="0" indent="0" algn="l">
              <a:spcBef>
                <a:spcPts val="800"/>
              </a:spcBef>
              <a:spcAft>
                <a:spcPts val="800"/>
              </a:spcAft>
              <a:buNone/>
            </a:pP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KDE is issuing a request for application (RFA) to implement local community education initiatives. Community education allows all members in a community to become meaningfully involved in the decisions that impact community support of public education, helps students acquire the skills and competencies needed for success after high school, expands the use of public facilities to meet the needs of all community members, provides programs and services that address the needs of all ages, creates a spirit of collaboration among community agencies and works to improve home, school and community relations. </a:t>
            </a:r>
          </a:p>
          <a:p>
            <a:pPr marL="0" indent="0" algn="l">
              <a:spcBef>
                <a:spcPts val="800"/>
              </a:spcBef>
              <a:spcAft>
                <a:spcPts val="800"/>
              </a:spcAft>
              <a:buNone/>
            </a:pPr>
            <a:r>
              <a:rPr lang="en-US" sz="1700" b="0" i="0" dirty="0">
                <a:solidFill>
                  <a:srgbClr val="333333"/>
                </a:solidFill>
                <a:effectLst/>
                <a:latin typeface="Franklin Gothic Book" panose="020B0503020102020204" pitchFamily="34" charset="0"/>
                <a:ea typeface="Roboto" panose="02000000000000000000" pitchFamily="2" charset="0"/>
                <a:cs typeface="Roboto" panose="02000000000000000000" pitchFamily="2" charset="0"/>
              </a:rPr>
              <a:t>Current grantees do not need to reapply. </a:t>
            </a:r>
          </a:p>
        </p:txBody>
      </p:sp>
    </p:spTree>
    <p:extLst>
      <p:ext uri="{BB962C8B-B14F-4D97-AF65-F5344CB8AC3E}">
        <p14:creationId xmlns:p14="http://schemas.microsoft.com/office/powerpoint/2010/main" val="145030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6DB4-5C23-8AE7-4D8D-5FAC05D30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EBB2E-A2A5-553F-AEF6-21A161C1F501}"/>
              </a:ext>
            </a:extLst>
          </p:cNvPr>
          <p:cNvSpPr>
            <a:spLocks noGrp="1"/>
          </p:cNvSpPr>
          <p:nvPr>
            <p:ph type="title"/>
          </p:nvPr>
        </p:nvSpPr>
        <p:spPr>
          <a:xfrm>
            <a:off x="627961" y="199871"/>
            <a:ext cx="10725839" cy="769612"/>
          </a:xfrm>
        </p:spPr>
        <p:txBody>
          <a:bodyPr/>
          <a:lstStyle/>
          <a:p>
            <a:r>
              <a:rPr lang="en-US" sz="4400" dirty="0">
                <a:solidFill>
                  <a:srgbClr val="009999"/>
                </a:solidFill>
                <a:latin typeface="Franklin Gothic Medium" panose="020B0603020102020204" pitchFamily="34" charset="0"/>
              </a:rPr>
              <a:t>Competitive Grants from KDE (2)</a:t>
            </a:r>
            <a:endParaRPr lang="en-US" dirty="0"/>
          </a:p>
        </p:txBody>
      </p:sp>
      <p:sp>
        <p:nvSpPr>
          <p:cNvPr id="3" name="TextBox 2">
            <a:extLst>
              <a:ext uri="{FF2B5EF4-FFF2-40B4-BE49-F238E27FC236}">
                <a16:creationId xmlns:a16="http://schemas.microsoft.com/office/drawing/2014/main" id="{AB7AB8C9-8700-4D28-E35A-61BED9301FB2}"/>
              </a:ext>
            </a:extLst>
          </p:cNvPr>
          <p:cNvSpPr txBox="1"/>
          <p:nvPr/>
        </p:nvSpPr>
        <p:spPr>
          <a:xfrm>
            <a:off x="572877" y="1007639"/>
            <a:ext cx="7304183" cy="5339923"/>
          </a:xfrm>
          <a:prstGeom prst="rect">
            <a:avLst/>
          </a:prstGeom>
          <a:noFill/>
        </p:spPr>
        <p:txBody>
          <a:bodyPr wrap="square" rtlCol="0">
            <a:spAutoFit/>
          </a:bodyPr>
          <a:lstStyle/>
          <a:p>
            <a:pPr algn="l">
              <a:lnSpc>
                <a:spcPct val="100000"/>
              </a:lnSpc>
              <a:spcBef>
                <a:spcPts val="0"/>
              </a:spcBef>
              <a:buNone/>
            </a:pPr>
            <a:r>
              <a:rPr lang="en-US" b="1" i="0" dirty="0">
                <a:solidFill>
                  <a:srgbClr val="333333"/>
                </a:solidFill>
                <a:effectLst/>
                <a:ea typeface="Roboto" panose="02000000000000000000" pitchFamily="2" charset="0"/>
                <a:cs typeface="Roboto" panose="02000000000000000000" pitchFamily="2" charset="0"/>
              </a:rPr>
              <a:t>FY26 Fresh Fruit and Vegetable Program (FFVP)</a:t>
            </a: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Grant applications due: </a:t>
            </a:r>
            <a:r>
              <a:rPr lang="en-US" sz="1500" b="0" i="0" dirty="0">
                <a:solidFill>
                  <a:srgbClr val="333333"/>
                </a:solidFill>
                <a:effectLst/>
                <a:ea typeface="Roboto" panose="02000000000000000000" pitchFamily="2" charset="0"/>
                <a:cs typeface="Roboto" panose="02000000000000000000" pitchFamily="2" charset="0"/>
              </a:rPr>
              <a:t>July 25 at 4 p.m. ET</a:t>
            </a: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Award Amount: </a:t>
            </a:r>
            <a:r>
              <a:rPr lang="en-US" sz="1500" b="0" i="0" dirty="0">
                <a:solidFill>
                  <a:srgbClr val="333333"/>
                </a:solidFill>
                <a:effectLst/>
                <a:ea typeface="Roboto" panose="02000000000000000000" pitchFamily="2" charset="0"/>
                <a:cs typeface="Roboto" panose="02000000000000000000" pitchFamily="2" charset="0"/>
              </a:rPr>
              <a:t>Varies by # of students served.</a:t>
            </a: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Matching Funds Requirement</a:t>
            </a:r>
            <a:r>
              <a:rPr lang="en-US" sz="1500" b="0" i="0" dirty="0">
                <a:solidFill>
                  <a:srgbClr val="333333"/>
                </a:solidFill>
                <a:effectLst/>
                <a:ea typeface="Roboto" panose="02000000000000000000" pitchFamily="2" charset="0"/>
                <a:cs typeface="Roboto" panose="02000000000000000000" pitchFamily="2" charset="0"/>
              </a:rPr>
              <a:t>: No</a:t>
            </a:r>
          </a:p>
          <a:p>
            <a:pPr marL="0" indent="0" algn="l">
              <a:lnSpc>
                <a:spcPct val="100000"/>
              </a:lnSpc>
              <a:spcBef>
                <a:spcPts val="0"/>
              </a:spcBef>
              <a:buNone/>
            </a:pPr>
            <a:endParaRPr lang="en-US" sz="1500" b="0" i="0" dirty="0">
              <a:solidFill>
                <a:srgbClr val="333333"/>
              </a:solidFill>
              <a:effectLst/>
              <a:ea typeface="Roboto" panose="02000000000000000000" pitchFamily="2" charset="0"/>
              <a:cs typeface="Roboto" panose="02000000000000000000" pitchFamily="2" charset="0"/>
            </a:endParaRPr>
          </a:p>
          <a:p>
            <a:pPr marL="0" indent="0" algn="l">
              <a:lnSpc>
                <a:spcPct val="100000"/>
              </a:lnSpc>
              <a:spcBef>
                <a:spcPts val="0"/>
              </a:spcBef>
              <a:buNone/>
            </a:pPr>
            <a:r>
              <a:rPr lang="en-US" sz="1400" b="0" i="0" dirty="0">
                <a:solidFill>
                  <a:srgbClr val="333333"/>
                </a:solidFill>
                <a:effectLst/>
                <a:ea typeface="Roboto" panose="02000000000000000000" pitchFamily="2" charset="0"/>
                <a:cs typeface="Roboto" panose="02000000000000000000" pitchFamily="2" charset="0"/>
              </a:rPr>
              <a:t>The purpose of the Fresh Fruit and Vegetable program is to increase fresh fruit and vegetable consumption in elementary schools. Elementary schools that represent the state's highest free and reduced-price enrollment are eligible to participate in the program and are given priority for being selected due to their high level of need. ​</a:t>
            </a:r>
          </a:p>
          <a:p>
            <a:pPr marL="0" indent="0" algn="l">
              <a:lnSpc>
                <a:spcPct val="100000"/>
              </a:lnSpc>
              <a:spcBef>
                <a:spcPts val="0"/>
              </a:spcBef>
              <a:buNone/>
            </a:pPr>
            <a:endParaRPr lang="en-US" sz="1600" dirty="0">
              <a:solidFill>
                <a:srgbClr val="333333"/>
              </a:solidFill>
              <a:ea typeface="Roboto" panose="02000000000000000000" pitchFamily="2" charset="0"/>
              <a:cs typeface="Roboto" panose="02000000000000000000" pitchFamily="2" charset="0"/>
            </a:endParaRPr>
          </a:p>
          <a:p>
            <a:pPr algn="l">
              <a:lnSpc>
                <a:spcPct val="100000"/>
              </a:lnSpc>
              <a:spcBef>
                <a:spcPts val="0"/>
              </a:spcBef>
              <a:buNone/>
            </a:pPr>
            <a:r>
              <a:rPr lang="en-US" b="1" i="0" dirty="0">
                <a:solidFill>
                  <a:srgbClr val="333333"/>
                </a:solidFill>
                <a:effectLst/>
                <a:ea typeface="Roboto" panose="02000000000000000000" pitchFamily="2" charset="0"/>
                <a:cs typeface="Roboto" panose="02000000000000000000" pitchFamily="2" charset="0"/>
              </a:rPr>
              <a:t>FY26 CTE Innovation and Support Grant(CTEI)</a:t>
            </a: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Grant applications due: </a:t>
            </a:r>
            <a:r>
              <a:rPr lang="en-US" sz="1500" b="0" i="0" dirty="0">
                <a:solidFill>
                  <a:srgbClr val="333333"/>
                </a:solidFill>
                <a:effectLst/>
                <a:ea typeface="Roboto" panose="02000000000000000000" pitchFamily="2" charset="0"/>
                <a:cs typeface="Roboto" panose="02000000000000000000" pitchFamily="2" charset="0"/>
              </a:rPr>
              <a:t>Nov. 20 at 4 p.m. ET</a:t>
            </a: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Award Amount: </a:t>
            </a:r>
            <a:r>
              <a:rPr lang="en-US" sz="1500" i="0" dirty="0">
                <a:solidFill>
                  <a:srgbClr val="333333"/>
                </a:solidFill>
                <a:effectLst/>
                <a:ea typeface="Roboto" panose="02000000000000000000" pitchFamily="2" charset="0"/>
                <a:cs typeface="Roboto" panose="02000000000000000000" pitchFamily="2" charset="0"/>
              </a:rPr>
              <a:t>$100,000</a:t>
            </a:r>
            <a:endParaRPr lang="en-US" sz="1500" dirty="0">
              <a:solidFill>
                <a:srgbClr val="333333"/>
              </a:solidFill>
              <a:ea typeface="Roboto" panose="02000000000000000000" pitchFamily="2" charset="0"/>
              <a:cs typeface="Roboto" panose="02000000000000000000" pitchFamily="2" charset="0"/>
            </a:endParaRPr>
          </a:p>
          <a:p>
            <a:pPr marL="285750" indent="-285750" algn="l">
              <a:lnSpc>
                <a:spcPct val="100000"/>
              </a:lnSpc>
              <a:spcBef>
                <a:spcPts val="0"/>
              </a:spcBef>
              <a:buFont typeface="Arial" panose="020B0604020202020204" pitchFamily="34" charset="0"/>
              <a:buChar char="•"/>
            </a:pPr>
            <a:r>
              <a:rPr lang="en-US" sz="1500" b="1" i="0" dirty="0">
                <a:solidFill>
                  <a:srgbClr val="333333"/>
                </a:solidFill>
                <a:effectLst/>
                <a:ea typeface="Roboto" panose="02000000000000000000" pitchFamily="2" charset="0"/>
                <a:cs typeface="Roboto" panose="02000000000000000000" pitchFamily="2" charset="0"/>
              </a:rPr>
              <a:t>Matching Funds Requirement</a:t>
            </a:r>
            <a:r>
              <a:rPr lang="en-US" sz="1500" b="0" i="0" dirty="0">
                <a:solidFill>
                  <a:srgbClr val="333333"/>
                </a:solidFill>
                <a:effectLst/>
                <a:ea typeface="Roboto" panose="02000000000000000000" pitchFamily="2" charset="0"/>
                <a:cs typeface="Roboto" panose="02000000000000000000" pitchFamily="2" charset="0"/>
              </a:rPr>
              <a:t>: No</a:t>
            </a:r>
          </a:p>
          <a:p>
            <a:pPr marL="0" indent="0">
              <a:lnSpc>
                <a:spcPct val="100000"/>
              </a:lnSpc>
              <a:spcBef>
                <a:spcPts val="0"/>
              </a:spcBef>
              <a:buNone/>
            </a:pPr>
            <a:endParaRPr lang="en-US" sz="1600" b="0" i="0" dirty="0">
              <a:solidFill>
                <a:srgbClr val="333333"/>
              </a:solidFill>
              <a:effectLst/>
              <a:ea typeface="Roboto" panose="02000000000000000000" pitchFamily="2" charset="0"/>
              <a:cs typeface="Roboto" panose="02000000000000000000" pitchFamily="2" charset="0"/>
            </a:endParaRPr>
          </a:p>
          <a:p>
            <a:pPr marL="0" indent="0">
              <a:lnSpc>
                <a:spcPct val="100000"/>
              </a:lnSpc>
              <a:spcBef>
                <a:spcPts val="0"/>
              </a:spcBef>
              <a:buNone/>
            </a:pPr>
            <a:r>
              <a:rPr lang="en-US" sz="1400" b="0" i="0" dirty="0">
                <a:solidFill>
                  <a:srgbClr val="333333"/>
                </a:solidFill>
                <a:effectLst/>
                <a:ea typeface="Roboto" panose="02000000000000000000" pitchFamily="2" charset="0"/>
                <a:cs typeface="Roboto" panose="02000000000000000000" pitchFamily="2" charset="0"/>
              </a:rPr>
              <a:t>The purpose of the Career and Technical Education (CTE) Innovation and Support grant is to </a:t>
            </a:r>
            <a:r>
              <a:rPr lang="en-US" sz="1400" dirty="0">
                <a:solidFill>
                  <a:srgbClr val="000000"/>
                </a:solidFill>
                <a:effectLst/>
                <a:ea typeface="Roboto" panose="02000000000000000000" pitchFamily="2" charset="0"/>
                <a:cs typeface="Roboto" panose="02000000000000000000" pitchFamily="2" charset="0"/>
              </a:rPr>
              <a:t>support innovation in new or emerging career fields. </a:t>
            </a:r>
            <a:r>
              <a:rPr lang="en-US" sz="1400" dirty="0">
                <a:effectLst/>
                <a:ea typeface="Roboto" panose="02000000000000000000" pitchFamily="2" charset="0"/>
                <a:cs typeface="Roboto" panose="02000000000000000000" pitchFamily="2" charset="0"/>
              </a:rPr>
              <a:t>The school district must submit a separate application for each CTE school or CTE program in a comprehensive high school. Area Technology Centers (ATC)</a:t>
            </a:r>
            <a:r>
              <a:rPr lang="en-US" sz="1400" dirty="0">
                <a:ea typeface="Roboto" panose="02000000000000000000" pitchFamily="2" charset="0"/>
                <a:cs typeface="Roboto" panose="02000000000000000000" pitchFamily="2" charset="0"/>
              </a:rPr>
              <a:t> can submit an independent application</a:t>
            </a:r>
            <a:r>
              <a:rPr lang="en-US" sz="1400" dirty="0">
                <a:effectLst/>
                <a:ea typeface="Roboto" panose="02000000000000000000" pitchFamily="2" charset="0"/>
                <a:cs typeface="Roboto" panose="02000000000000000000" pitchFamily="2" charset="0"/>
              </a:rPr>
              <a:t>. </a:t>
            </a:r>
          </a:p>
          <a:p>
            <a:pPr marL="0" indent="0" algn="l">
              <a:lnSpc>
                <a:spcPct val="100000"/>
              </a:lnSpc>
              <a:spcBef>
                <a:spcPts val="0"/>
              </a:spcBef>
              <a:buNone/>
            </a:pPr>
            <a:endParaRPr lang="en-US" sz="1400" b="0" i="0" dirty="0">
              <a:solidFill>
                <a:srgbClr val="333333"/>
              </a:solidFill>
              <a:effectLst/>
              <a:ea typeface="Roboto" panose="02000000000000000000" pitchFamily="2" charset="0"/>
              <a:cs typeface="Roboto" panose="02000000000000000000" pitchFamily="2" charset="0"/>
            </a:endParaRPr>
          </a:p>
          <a:p>
            <a:pPr marL="0" indent="0">
              <a:lnSpc>
                <a:spcPct val="100000"/>
              </a:lnSpc>
              <a:spcBef>
                <a:spcPts val="0"/>
              </a:spcBef>
              <a:buNone/>
            </a:pPr>
            <a:r>
              <a:rPr lang="en-US" sz="1400" dirty="0">
                <a:effectLst/>
                <a:ea typeface="Roboto" panose="02000000000000000000" pitchFamily="2" charset="0"/>
                <a:cs typeface="Roboto" panose="02000000000000000000" pitchFamily="2" charset="0"/>
              </a:rPr>
              <a:t>Applicants are responsible for monitoring KDE’s Competitive Grants webpage for amendments and updates to the posted RFAs and supporting materials. </a:t>
            </a:r>
            <a:r>
              <a:rPr lang="en-US" sz="1400" dirty="0">
                <a:solidFill>
                  <a:srgbClr val="333333"/>
                </a:solidFill>
                <a:ea typeface="Roboto" panose="02000000000000000000" pitchFamily="2" charset="0"/>
                <a:cs typeface="Roboto" panose="02000000000000000000" pitchFamily="2" charset="0"/>
              </a:rPr>
              <a:t>More information about grants can be found on the </a:t>
            </a:r>
            <a:r>
              <a:rPr lang="en-US" sz="1400" dirty="0">
                <a:solidFill>
                  <a:srgbClr val="333333"/>
                </a:solidFill>
                <a:ea typeface="Roboto" panose="02000000000000000000" pitchFamily="2" charset="0"/>
                <a:cs typeface="Roboto" panose="02000000000000000000" pitchFamily="2" charset="0"/>
                <a:hlinkClick r:id="rId2"/>
              </a:rPr>
              <a:t>KDE Competitive Grants webpage</a:t>
            </a:r>
            <a:r>
              <a:rPr lang="en-US" sz="1400" dirty="0">
                <a:solidFill>
                  <a:srgbClr val="333333"/>
                </a:solidFill>
                <a:ea typeface="Roboto" panose="02000000000000000000" pitchFamily="2" charset="0"/>
                <a:cs typeface="Roboto" panose="02000000000000000000" pitchFamily="2" charset="0"/>
              </a:rPr>
              <a:t> or by emailing </a:t>
            </a:r>
            <a:r>
              <a:rPr lang="en-US" sz="1400" dirty="0">
                <a:solidFill>
                  <a:srgbClr val="333333"/>
                </a:solidFill>
                <a:ea typeface="Roboto" panose="02000000000000000000" pitchFamily="2" charset="0"/>
                <a:cs typeface="Roboto" panose="02000000000000000000" pitchFamily="2" charset="0"/>
                <a:hlinkClick r:id="rId3"/>
              </a:rPr>
              <a:t>Jennifer Bryant</a:t>
            </a:r>
            <a:r>
              <a:rPr lang="en-US" sz="1400" dirty="0">
                <a:solidFill>
                  <a:srgbClr val="333333"/>
                </a:solidFill>
                <a:ea typeface="Roboto" panose="02000000000000000000" pitchFamily="2" charset="0"/>
                <a:cs typeface="Roboto" panose="02000000000000000000" pitchFamily="2" charset="0"/>
              </a:rPr>
              <a:t>.</a:t>
            </a:r>
            <a:endParaRPr lang="en-US" sz="1400" b="0" i="0" dirty="0">
              <a:solidFill>
                <a:srgbClr val="333333"/>
              </a:solidFill>
              <a:effectLs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9923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Google Shape;181;p28">
            <a:extLst>
              <a:ext uri="{FF2B5EF4-FFF2-40B4-BE49-F238E27FC236}">
                <a16:creationId xmlns:a16="http://schemas.microsoft.com/office/drawing/2014/main" id="{46727C65-ED77-6A13-FD03-B395295C2422}"/>
              </a:ext>
            </a:extLst>
          </p:cNvPr>
          <p:cNvSpPr txBox="1">
            <a:spLocks noGrp="1"/>
          </p:cNvSpPr>
          <p:nvPr>
            <p:ph type="title" idx="4294967295"/>
          </p:nvPr>
        </p:nvSpPr>
        <p:spPr>
          <a:xfrm>
            <a:off x="-1" y="554953"/>
            <a:ext cx="12192000" cy="1214637"/>
          </a:xfrm>
          <a:prstGeom prst="rect">
            <a:avLst/>
          </a:prstGeom>
          <a:noFill/>
          <a:ln>
            <a:noFill/>
            <a:prstDash/>
          </a:ln>
          <a:effectLst/>
        </p:spPr>
        <p:txBody>
          <a:bodyPr rot="0" spcFirstLastPara="1" vertOverflow="overflow" horzOverflow="overflow" vert="horz" wrap="square" lIns="162533" tIns="162533" rIns="162533" bIns="162533" numCol="1" spcCol="0" rtlCol="0" fromWordArt="0" anchor="t" anchorCtr="0" forceAA="0" compatLnSpc="1">
            <a:prstTxWarp prst="textNoShape">
              <a:avLst/>
            </a:prstTxWarp>
            <a:spAutoFit/>
          </a:bodyPr>
          <a:lstStyle/>
          <a:p>
            <a:pPr algn="ctr" defTabSz="1219170">
              <a:spcBef>
                <a:spcPts val="0"/>
              </a:spcBef>
              <a:buClr>
                <a:srgbClr val="000000"/>
              </a:buClr>
              <a:defRPr/>
            </a:pPr>
            <a:r>
              <a:rPr lang="en-US" sz="3200" i="1" kern="0" dirty="0">
                <a:solidFill>
                  <a:schemeClr val="tx1"/>
                </a:solidFill>
                <a:ea typeface="Calibri"/>
                <a:cs typeface="Calibri"/>
                <a:sym typeface="Calibri"/>
              </a:rPr>
              <a:t>Language Essentials for Teachers of Reading and Spelling </a:t>
            </a:r>
          </a:p>
          <a:p>
            <a:pPr algn="ctr" defTabSz="1219170">
              <a:spcBef>
                <a:spcPts val="0"/>
              </a:spcBef>
              <a:buClr>
                <a:srgbClr val="000000"/>
              </a:buClr>
              <a:defRPr/>
            </a:pPr>
            <a:r>
              <a:rPr lang="en-US" sz="3200" kern="0" dirty="0">
                <a:solidFill>
                  <a:schemeClr val="tx1"/>
                </a:solidFill>
                <a:ea typeface="Calibri"/>
                <a:cs typeface="Calibri"/>
                <a:sym typeface="Calibri"/>
              </a:rPr>
              <a:t>(LETRS) Professional Learning</a:t>
            </a:r>
          </a:p>
        </p:txBody>
      </p:sp>
      <p:sp>
        <p:nvSpPr>
          <p:cNvPr id="5" name="Google Shape;182;p28">
            <a:extLst>
              <a:ext uri="{FF2B5EF4-FFF2-40B4-BE49-F238E27FC236}">
                <a16:creationId xmlns:a16="http://schemas.microsoft.com/office/drawing/2014/main" id="{3D4B741E-6DEE-B4BA-EAEB-7D0C22911532}"/>
              </a:ext>
            </a:extLst>
          </p:cNvPr>
          <p:cNvSpPr txBox="1"/>
          <p:nvPr/>
        </p:nvSpPr>
        <p:spPr>
          <a:xfrm>
            <a:off x="373358" y="1521194"/>
            <a:ext cx="11445281" cy="4175448"/>
          </a:xfrm>
          <a:prstGeom prst="rect">
            <a:avLst/>
          </a:prstGeom>
          <a:noFill/>
          <a:ln>
            <a:noFill/>
          </a:ln>
        </p:spPr>
        <p:txBody>
          <a:bodyPr spcFirstLastPara="1" wrap="square" lIns="162533" tIns="162533" rIns="162533" bIns="162533" anchor="t" anchorCtr="0">
            <a:spAutoFit/>
          </a:bodyPr>
          <a:lstStyle/>
          <a:p>
            <a:pPr marL="457189" indent="-457189">
              <a:buClr>
                <a:srgbClr val="002060"/>
              </a:buClr>
              <a:buSzPts val="2500"/>
              <a:buFont typeface="Arial" panose="020B0604020202020204" pitchFamily="34" charset="0"/>
              <a:buChar char="•"/>
            </a:pPr>
            <a:r>
              <a:rPr lang="en-US" sz="2500" dirty="0">
                <a:ea typeface="Calibri"/>
                <a:cs typeface="Calibri"/>
                <a:sym typeface="Calibri"/>
              </a:rPr>
              <a:t>Over 6,000 Kentucky educators and administrators in Cohorts 1-3 of LETRS professional learning.</a:t>
            </a:r>
            <a:r>
              <a:rPr lang="en-US" sz="2500" dirty="0">
                <a:highlight>
                  <a:schemeClr val="lt1"/>
                </a:highlight>
                <a:ea typeface="Calibri"/>
                <a:cs typeface="Calibri"/>
                <a:sym typeface="Calibri"/>
              </a:rPr>
              <a:t> </a:t>
            </a:r>
          </a:p>
          <a:p>
            <a:pPr marL="465655" indent="-457189">
              <a:buClr>
                <a:srgbClr val="002060"/>
              </a:buClr>
              <a:buSzPts val="2300"/>
              <a:buFont typeface="Arial" panose="020B0604020202020204" pitchFamily="34" charset="0"/>
              <a:buChar char="•"/>
            </a:pPr>
            <a:r>
              <a:rPr lang="en-US" sz="2500" dirty="0">
                <a:ea typeface="Calibri"/>
                <a:cs typeface="Calibri"/>
                <a:sym typeface="Calibri"/>
                <a:hlinkClick r:id="rId3"/>
              </a:rPr>
              <a:t>Cohort 4 (2025-2027) registration</a:t>
            </a:r>
            <a:r>
              <a:rPr lang="en-US" sz="2500" dirty="0">
                <a:ea typeface="Calibri"/>
                <a:cs typeface="Calibri"/>
                <a:sym typeface="Calibri"/>
              </a:rPr>
              <a:t> closes in August. </a:t>
            </a:r>
          </a:p>
          <a:p>
            <a:pPr marL="922855" lvl="6" indent="-457189">
              <a:buClr>
                <a:srgbClr val="002060"/>
              </a:buClr>
              <a:buSzPts val="2300"/>
              <a:buFont typeface="Arial" panose="020B0604020202020204" pitchFamily="34" charset="0"/>
              <a:buChar char="•"/>
            </a:pPr>
            <a:r>
              <a:rPr lang="en-US" sz="2500" dirty="0">
                <a:ea typeface="Calibri"/>
                <a:cs typeface="Calibri"/>
                <a:sym typeface="Calibri"/>
              </a:rPr>
              <a:t>LETRS for Educators Cohort 4: This course is recommended for K-5 teachers, interventionists, reading specialists, instructional coaches and anyone providing reading instruction or intervention supports to early readers.</a:t>
            </a:r>
          </a:p>
          <a:p>
            <a:pPr marL="922855" lvl="5" indent="-457189">
              <a:buClr>
                <a:srgbClr val="002060"/>
              </a:buClr>
              <a:buSzPts val="2300"/>
              <a:buFont typeface="Arial" panose="020B0604020202020204" pitchFamily="34" charset="0"/>
              <a:buChar char="•"/>
            </a:pPr>
            <a:r>
              <a:rPr lang="en-US" sz="2500" dirty="0">
                <a:ea typeface="Calibri"/>
                <a:cs typeface="Calibri"/>
                <a:sym typeface="Calibri"/>
              </a:rPr>
              <a:t>LETRS for Administrators Cohort 4: This course is recommended for instructional coaches who have completed LETRS for Educators, district leaders and building administrators. </a:t>
            </a:r>
          </a:p>
        </p:txBody>
      </p:sp>
      <p:pic>
        <p:nvPicPr>
          <p:cNvPr id="1026" name="Picture 2">
            <a:extLst>
              <a:ext uri="{FF2B5EF4-FFF2-40B4-BE49-F238E27FC236}">
                <a16:creationId xmlns:a16="http://schemas.microsoft.com/office/drawing/2014/main" id="{A0A872EF-0600-4486-B5BD-73434D20650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9" t="21570" r="-3419" b="21052"/>
          <a:stretch/>
        </p:blipFill>
        <p:spPr bwMode="auto">
          <a:xfrm>
            <a:off x="2483103" y="5959294"/>
            <a:ext cx="2311147" cy="809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9227" y="1431235"/>
            <a:ext cx="8298206" cy="1669774"/>
          </a:xfrm>
        </p:spPr>
        <p:txBody>
          <a:bodyPr>
            <a:normAutofit fontScale="90000"/>
          </a:bodyPr>
          <a:lstStyle/>
          <a:p>
            <a:r>
              <a:rPr lang="en-US" dirty="0">
                <a:solidFill>
                  <a:schemeClr val="tx1"/>
                </a:solidFill>
              </a:rPr>
              <a:t>Agriculture Education Week</a:t>
            </a:r>
          </a:p>
        </p:txBody>
      </p:sp>
      <p:sp>
        <p:nvSpPr>
          <p:cNvPr id="3" name="Subtitle 2"/>
          <p:cNvSpPr>
            <a:spLocks noGrp="1"/>
          </p:cNvSpPr>
          <p:nvPr>
            <p:ph type="subTitle" idx="1"/>
          </p:nvPr>
        </p:nvSpPr>
        <p:spPr>
          <a:xfrm>
            <a:off x="3322416" y="3428999"/>
            <a:ext cx="8015017" cy="1490337"/>
          </a:xfrm>
        </p:spPr>
        <p:txBody>
          <a:bodyPr vert="horz" lIns="91440" tIns="45720" rIns="91440" bIns="45720" rtlCol="0" anchor="t">
            <a:normAutofit/>
          </a:bodyPr>
          <a:lstStyle/>
          <a:p>
            <a:r>
              <a:rPr lang="en-US" dirty="0"/>
              <a:t>Bethany Mattingly</a:t>
            </a:r>
          </a:p>
          <a:p>
            <a:pPr marL="0" marR="0" lvl="0" indent="0" algn="ctr">
              <a:lnSpc>
                <a:spcPct val="120000"/>
              </a:lnSpc>
              <a:spcBef>
                <a:spcPts val="0"/>
              </a:spcBef>
              <a:spcAft>
                <a:spcPts val="0"/>
              </a:spcAft>
              <a:buNone/>
            </a:pPr>
            <a:r>
              <a:rPr lang="en-US" sz="2400" dirty="0">
                <a:ea typeface="Times New Roman" panose="02020603050405020304" pitchFamily="18" charset="0"/>
              </a:rPr>
              <a:t>Kentucky Department of Agriculture</a:t>
            </a:r>
            <a:endParaRPr lang="en-US" sz="2400" dirty="0"/>
          </a:p>
        </p:txBody>
      </p:sp>
    </p:spTree>
    <p:extLst>
      <p:ext uri="{BB962C8B-B14F-4D97-AF65-F5344CB8AC3E}">
        <p14:creationId xmlns:p14="http://schemas.microsoft.com/office/powerpoint/2010/main" val="3477655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0A1D-1345-747B-87E1-B42964E5665F}"/>
              </a:ext>
            </a:extLst>
          </p:cNvPr>
          <p:cNvSpPr>
            <a:spLocks noGrp="1"/>
          </p:cNvSpPr>
          <p:nvPr>
            <p:ph type="title"/>
          </p:nvPr>
        </p:nvSpPr>
        <p:spPr>
          <a:xfrm>
            <a:off x="838200" y="365125"/>
            <a:ext cx="10515600" cy="956899"/>
          </a:xfrm>
        </p:spPr>
        <p:txBody>
          <a:bodyPr>
            <a:normAutofit/>
          </a:bodyPr>
          <a:lstStyle/>
          <a:p>
            <a:r>
              <a:rPr lang="en-US" sz="4300" dirty="0"/>
              <a:t>Next Ag Education Week Set for Sept. 15-19</a:t>
            </a:r>
          </a:p>
        </p:txBody>
      </p:sp>
      <p:pic>
        <p:nvPicPr>
          <p:cNvPr id="5" name="Content Placeholder 4" descr="Screenshot of a video presentation called &quot;Fall all in for Ag Education Week Sept. 15-19, 2025.&quot; ">
            <a:hlinkClick r:id="rId2"/>
            <a:extLst>
              <a:ext uri="{FF2B5EF4-FFF2-40B4-BE49-F238E27FC236}">
                <a16:creationId xmlns:a16="http://schemas.microsoft.com/office/drawing/2014/main" id="{9EB6B670-E43C-69DB-1AB5-9451F4E1283E}"/>
              </a:ext>
            </a:extLst>
          </p:cNvPr>
          <p:cNvPicPr>
            <a:picLocks noGrp="1" noChangeAspect="1"/>
          </p:cNvPicPr>
          <p:nvPr>
            <p:ph idx="1"/>
          </p:nvPr>
        </p:nvPicPr>
        <p:blipFill>
          <a:blip r:embed="rId3"/>
          <a:stretch>
            <a:fillRect/>
          </a:stretch>
        </p:blipFill>
        <p:spPr>
          <a:xfrm>
            <a:off x="2765232" y="1402034"/>
            <a:ext cx="6898153" cy="3097427"/>
          </a:xfrm>
        </p:spPr>
      </p:pic>
    </p:spTree>
    <p:extLst>
      <p:ext uri="{BB962C8B-B14F-4D97-AF65-F5344CB8AC3E}">
        <p14:creationId xmlns:p14="http://schemas.microsoft.com/office/powerpoint/2010/main" val="1546623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872292" y="1122363"/>
            <a:ext cx="7795708" cy="2387600"/>
          </a:xfrm>
        </p:spPr>
        <p:txBody>
          <a:bodyPr/>
          <a:lstStyle/>
          <a:p>
            <a:r>
              <a:rPr lang="en-US" dirty="0"/>
              <a:t>Impact KY</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3193576" y="3689872"/>
            <a:ext cx="7474423" cy="1567927"/>
          </a:xfrm>
        </p:spPr>
        <p:txBody>
          <a:bodyPr/>
          <a:lstStyle/>
          <a:p>
            <a:r>
              <a:rPr lang="en-US" dirty="0"/>
              <a:t>Associate Commissioner Meredith Brewer, Ph.D.</a:t>
            </a:r>
          </a:p>
          <a:p>
            <a:r>
              <a:rPr lang="en-US" dirty="0"/>
              <a:t>Elly Gilbert, Assistant Director, KDE Division of Educator Recruitment and Development</a:t>
            </a:r>
          </a:p>
        </p:txBody>
      </p:sp>
    </p:spTree>
    <p:extLst>
      <p:ext uri="{BB962C8B-B14F-4D97-AF65-F5344CB8AC3E}">
        <p14:creationId xmlns:p14="http://schemas.microsoft.com/office/powerpoint/2010/main" val="386661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1BE-2992-53AD-CF61-B2F8E3F0A3B2}"/>
              </a:ext>
            </a:extLst>
          </p:cNvPr>
          <p:cNvSpPr>
            <a:spLocks noGrp="1"/>
          </p:cNvSpPr>
          <p:nvPr>
            <p:ph type="title"/>
          </p:nvPr>
        </p:nvSpPr>
        <p:spPr>
          <a:xfrm>
            <a:off x="838200" y="365126"/>
            <a:ext cx="10515600" cy="1140118"/>
          </a:xfrm>
        </p:spPr>
        <p:txBody>
          <a:bodyPr/>
          <a:lstStyle/>
          <a:p>
            <a:r>
              <a:rPr lang="en-US" dirty="0"/>
              <a:t>Impact Kentucky 2025-2026</a:t>
            </a:r>
          </a:p>
        </p:txBody>
      </p:sp>
      <p:sp>
        <p:nvSpPr>
          <p:cNvPr id="3" name="Content Placeholder 2">
            <a:extLst>
              <a:ext uri="{FF2B5EF4-FFF2-40B4-BE49-F238E27FC236}">
                <a16:creationId xmlns:a16="http://schemas.microsoft.com/office/drawing/2014/main" id="{4F967DAB-5DF2-336E-4452-4CAB9CCE562D}"/>
              </a:ext>
            </a:extLst>
          </p:cNvPr>
          <p:cNvSpPr>
            <a:spLocks noGrp="1"/>
          </p:cNvSpPr>
          <p:nvPr>
            <p:ph idx="1"/>
          </p:nvPr>
        </p:nvSpPr>
        <p:spPr>
          <a:xfrm>
            <a:off x="838200" y="1825625"/>
            <a:ext cx="10515600" cy="3755118"/>
          </a:xfrm>
        </p:spPr>
        <p:txBody>
          <a:bodyPr/>
          <a:lstStyle/>
          <a:p>
            <a:r>
              <a:rPr lang="en-US" dirty="0"/>
              <a:t>A statewide working conditions survey for certified public school staff</a:t>
            </a:r>
          </a:p>
          <a:p>
            <a:r>
              <a:rPr lang="en-US" dirty="0"/>
              <a:t>Administered Nov. 10 – Dec. 19, 2025</a:t>
            </a:r>
          </a:p>
          <a:p>
            <a:r>
              <a:rPr lang="en-US" dirty="0"/>
              <a:t>Implemented by KDE in partnership with Panorama Education</a:t>
            </a:r>
          </a:p>
          <a:p>
            <a:r>
              <a:rPr lang="en-US" dirty="0"/>
              <a:t>Collects educator voice on key priorities and concerns</a:t>
            </a:r>
          </a:p>
        </p:txBody>
      </p:sp>
    </p:spTree>
    <p:extLst>
      <p:ext uri="{BB962C8B-B14F-4D97-AF65-F5344CB8AC3E}">
        <p14:creationId xmlns:p14="http://schemas.microsoft.com/office/powerpoint/2010/main" val="3915830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02405-4633-5740-0503-04E246E84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19577-4228-A464-3019-B0760091046D}"/>
              </a:ext>
            </a:extLst>
          </p:cNvPr>
          <p:cNvSpPr>
            <a:spLocks noGrp="1"/>
          </p:cNvSpPr>
          <p:nvPr>
            <p:ph type="title"/>
          </p:nvPr>
        </p:nvSpPr>
        <p:spPr>
          <a:xfrm>
            <a:off x="838200" y="365126"/>
            <a:ext cx="10515600" cy="1028246"/>
          </a:xfrm>
        </p:spPr>
        <p:txBody>
          <a:bodyPr/>
          <a:lstStyle/>
          <a:p>
            <a:r>
              <a:rPr lang="en-US" dirty="0"/>
              <a:t>Why is this survey important?</a:t>
            </a:r>
          </a:p>
        </p:txBody>
      </p:sp>
      <p:sp>
        <p:nvSpPr>
          <p:cNvPr id="3" name="Content Placeholder 2">
            <a:extLst>
              <a:ext uri="{FF2B5EF4-FFF2-40B4-BE49-F238E27FC236}">
                <a16:creationId xmlns:a16="http://schemas.microsoft.com/office/drawing/2014/main" id="{F525F447-AC47-B695-EE3E-DFEDEF3AAF2C}"/>
              </a:ext>
            </a:extLst>
          </p:cNvPr>
          <p:cNvSpPr>
            <a:spLocks noGrp="1"/>
          </p:cNvSpPr>
          <p:nvPr>
            <p:ph idx="1"/>
          </p:nvPr>
        </p:nvSpPr>
        <p:spPr>
          <a:xfrm>
            <a:off x="838200" y="1825625"/>
            <a:ext cx="10515600" cy="3624489"/>
          </a:xfrm>
        </p:spPr>
        <p:txBody>
          <a:bodyPr/>
          <a:lstStyle/>
          <a:p>
            <a:r>
              <a:rPr lang="en-US" dirty="0"/>
              <a:t>Trusted, data-driven tool for over 10 years (from TELL to Impact)</a:t>
            </a:r>
          </a:p>
          <a:p>
            <a:r>
              <a:rPr lang="en-US" dirty="0"/>
              <a:t>Shapes school and district improvement</a:t>
            </a:r>
          </a:p>
          <a:p>
            <a:r>
              <a:rPr lang="en-US" dirty="0"/>
              <a:t>Empowers educators to be heard</a:t>
            </a:r>
          </a:p>
          <a:p>
            <a:r>
              <a:rPr lang="en-US" dirty="0"/>
              <a:t>Results guide decisions around professional learning, culture and working conditions</a:t>
            </a:r>
          </a:p>
          <a:p>
            <a:endParaRPr lang="en-US" dirty="0"/>
          </a:p>
        </p:txBody>
      </p:sp>
    </p:spTree>
    <p:extLst>
      <p:ext uri="{BB962C8B-B14F-4D97-AF65-F5344CB8AC3E}">
        <p14:creationId xmlns:p14="http://schemas.microsoft.com/office/powerpoint/2010/main" val="53287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7C7C-A8D4-7305-AC9C-E053622E5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459EF-5C0E-E1FF-F6AA-E16269313A35}"/>
              </a:ext>
            </a:extLst>
          </p:cNvPr>
          <p:cNvSpPr>
            <a:spLocks noGrp="1"/>
          </p:cNvSpPr>
          <p:nvPr>
            <p:ph type="title"/>
          </p:nvPr>
        </p:nvSpPr>
        <p:spPr>
          <a:xfrm>
            <a:off x="838200" y="365126"/>
            <a:ext cx="10515600" cy="1151618"/>
          </a:xfrm>
        </p:spPr>
        <p:txBody>
          <a:bodyPr/>
          <a:lstStyle/>
          <a:p>
            <a:r>
              <a:rPr lang="en-US" dirty="0"/>
              <a:t>Who makes it happen?</a:t>
            </a:r>
          </a:p>
        </p:txBody>
      </p:sp>
      <p:sp>
        <p:nvSpPr>
          <p:cNvPr id="3" name="Content Placeholder 2">
            <a:extLst>
              <a:ext uri="{FF2B5EF4-FFF2-40B4-BE49-F238E27FC236}">
                <a16:creationId xmlns:a16="http://schemas.microsoft.com/office/drawing/2014/main" id="{5EE5D52B-195D-83FD-2EED-99D278602DD5}"/>
              </a:ext>
            </a:extLst>
          </p:cNvPr>
          <p:cNvSpPr>
            <a:spLocks noGrp="1"/>
          </p:cNvSpPr>
          <p:nvPr>
            <p:ph idx="1"/>
          </p:nvPr>
        </p:nvSpPr>
        <p:spPr>
          <a:xfrm>
            <a:off x="838200" y="1825625"/>
            <a:ext cx="10515600" cy="3609975"/>
          </a:xfrm>
        </p:spPr>
        <p:txBody>
          <a:bodyPr/>
          <a:lstStyle/>
          <a:p>
            <a:r>
              <a:rPr lang="en-US" dirty="0"/>
              <a:t>KDE and Panorama Education oversee statewide implementation</a:t>
            </a:r>
          </a:p>
          <a:p>
            <a:r>
              <a:rPr lang="en-US" b="1" dirty="0"/>
              <a:t>Aug. 15:</a:t>
            </a:r>
            <a:r>
              <a:rPr lang="en-US" dirty="0"/>
              <a:t> Superintendents receive an email with survey instructions</a:t>
            </a:r>
          </a:p>
          <a:p>
            <a:r>
              <a:rPr lang="en-US" dirty="0"/>
              <a:t>Superintendents (or designees) contact principals</a:t>
            </a:r>
          </a:p>
          <a:p>
            <a:r>
              <a:rPr lang="en-US" dirty="0"/>
              <a:t>Principals, in partnership with their SBDM council, appoint a </a:t>
            </a:r>
            <a:r>
              <a:rPr lang="en-US" b="1" dirty="0"/>
              <a:t>school survey coordinator</a:t>
            </a:r>
          </a:p>
          <a:p>
            <a:r>
              <a:rPr lang="en-US" dirty="0"/>
              <a:t>Coordinators support survey rollout at the school level</a:t>
            </a:r>
          </a:p>
          <a:p>
            <a:endParaRPr lang="en-US" dirty="0"/>
          </a:p>
        </p:txBody>
      </p:sp>
    </p:spTree>
    <p:extLst>
      <p:ext uri="{BB962C8B-B14F-4D97-AF65-F5344CB8AC3E}">
        <p14:creationId xmlns:p14="http://schemas.microsoft.com/office/powerpoint/2010/main" val="149611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0439-DC10-F856-F8AC-B8CA461210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F698B-50F2-ADC5-6230-517C592183A6}"/>
              </a:ext>
            </a:extLst>
          </p:cNvPr>
          <p:cNvSpPr>
            <a:spLocks noGrp="1"/>
          </p:cNvSpPr>
          <p:nvPr>
            <p:ph type="title"/>
          </p:nvPr>
        </p:nvSpPr>
        <p:spPr/>
        <p:txBody>
          <a:bodyPr/>
          <a:lstStyle/>
          <a:p>
            <a:r>
              <a:rPr lang="en-US" dirty="0"/>
              <a:t>Each School Needs One Coordinator</a:t>
            </a:r>
          </a:p>
        </p:txBody>
      </p:sp>
      <p:sp>
        <p:nvSpPr>
          <p:cNvPr id="3" name="Content Placeholder 2">
            <a:extLst>
              <a:ext uri="{FF2B5EF4-FFF2-40B4-BE49-F238E27FC236}">
                <a16:creationId xmlns:a16="http://schemas.microsoft.com/office/drawing/2014/main" id="{D78EA91F-DDCF-156B-F356-638B26178990}"/>
              </a:ext>
            </a:extLst>
          </p:cNvPr>
          <p:cNvSpPr>
            <a:spLocks noGrp="1"/>
          </p:cNvSpPr>
          <p:nvPr>
            <p:ph idx="1"/>
          </p:nvPr>
        </p:nvSpPr>
        <p:spPr/>
        <p:txBody>
          <a:bodyPr/>
          <a:lstStyle/>
          <a:p>
            <a:r>
              <a:rPr lang="en-US" dirty="0"/>
              <a:t>Distributes survey access codes</a:t>
            </a:r>
          </a:p>
          <a:p>
            <a:r>
              <a:rPr lang="en-US" dirty="0"/>
              <a:t>Monitors participation</a:t>
            </a:r>
          </a:p>
          <a:p>
            <a:r>
              <a:rPr lang="en-US" dirty="0"/>
              <a:t>Main contact for survey-related communication</a:t>
            </a:r>
          </a:p>
          <a:p>
            <a:r>
              <a:rPr lang="en-US" dirty="0"/>
              <a:t>Must be a teacher leader</a:t>
            </a:r>
          </a:p>
          <a:p>
            <a:endParaRPr lang="en-US" dirty="0"/>
          </a:p>
        </p:txBody>
      </p:sp>
    </p:spTree>
    <p:extLst>
      <p:ext uri="{BB962C8B-B14F-4D97-AF65-F5344CB8AC3E}">
        <p14:creationId xmlns:p14="http://schemas.microsoft.com/office/powerpoint/2010/main" val="320289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DC2C-93DA-4F1C-9DB2-8B1B457E75BF}"/>
              </a:ext>
            </a:extLst>
          </p:cNvPr>
          <p:cNvSpPr>
            <a:spLocks noGrp="1"/>
          </p:cNvSpPr>
          <p:nvPr>
            <p:ph type="title"/>
          </p:nvPr>
        </p:nvSpPr>
        <p:spPr>
          <a:xfrm>
            <a:off x="838200" y="134977"/>
            <a:ext cx="10515600" cy="685443"/>
          </a:xfrm>
        </p:spPr>
        <p:txBody>
          <a:bodyPr>
            <a:normAutofit/>
          </a:bodyPr>
          <a:lstStyle/>
          <a:p>
            <a:pPr algn="ctr"/>
            <a:r>
              <a:rPr lang="en-US" sz="3500" dirty="0"/>
              <a:t>Agenda</a:t>
            </a:r>
          </a:p>
        </p:txBody>
      </p:sp>
      <p:sp>
        <p:nvSpPr>
          <p:cNvPr id="3" name="Content Placeholder 2">
            <a:extLst>
              <a:ext uri="{FF2B5EF4-FFF2-40B4-BE49-F238E27FC236}">
                <a16:creationId xmlns:a16="http://schemas.microsoft.com/office/drawing/2014/main" id="{B4C6C125-F76A-423E-AC51-77A01B44696F}"/>
              </a:ext>
            </a:extLst>
          </p:cNvPr>
          <p:cNvSpPr>
            <a:spLocks noGrp="1"/>
          </p:cNvSpPr>
          <p:nvPr>
            <p:ph idx="1"/>
          </p:nvPr>
        </p:nvSpPr>
        <p:spPr>
          <a:xfrm>
            <a:off x="482721" y="773526"/>
            <a:ext cx="11366901" cy="4328515"/>
          </a:xfrm>
        </p:spPr>
        <p:txBody>
          <a:bodyPr vert="horz" lIns="91440" tIns="45720" rIns="91440" bIns="45720" rtlCol="0" anchor="t">
            <a:noAutofit/>
          </a:bodyPr>
          <a:lstStyle/>
          <a:p>
            <a:pPr marL="0" indent="0" algn="ctr">
              <a:lnSpc>
                <a:spcPct val="120000"/>
              </a:lnSpc>
              <a:spcBef>
                <a:spcPts val="0"/>
              </a:spcBef>
              <a:buNone/>
            </a:pPr>
            <a:r>
              <a:rPr lang="en-US" sz="1400" b="1" dirty="0"/>
              <a:t>Welcome and Updates</a:t>
            </a:r>
          </a:p>
          <a:p>
            <a:pPr marL="0" indent="0" algn="ctr">
              <a:lnSpc>
                <a:spcPct val="120000"/>
              </a:lnSpc>
              <a:spcBef>
                <a:spcPts val="0"/>
              </a:spcBef>
              <a:buNone/>
            </a:pPr>
            <a:r>
              <a:rPr lang="en-US" sz="1400" i="1" dirty="0"/>
              <a:t>Dr. Robbie Fletcher, Commissioner of Education</a:t>
            </a:r>
            <a:endParaRPr lang="en-US" sz="1400" b="1" dirty="0">
              <a:effectLst/>
              <a:ea typeface="Times New Roman" panose="02020603050405020304" pitchFamily="18" charset="0"/>
            </a:endParaRPr>
          </a:p>
          <a:p>
            <a:pPr marL="0" marR="0" lvl="0" indent="0" algn="ctr">
              <a:lnSpc>
                <a:spcPct val="120000"/>
              </a:lnSpc>
              <a:spcBef>
                <a:spcPts val="0"/>
              </a:spcBef>
              <a:spcAft>
                <a:spcPts val="0"/>
              </a:spcAft>
              <a:buNone/>
            </a:pPr>
            <a:endParaRPr lang="en-US" sz="500" b="1" dirty="0">
              <a:effectLst/>
              <a:ea typeface="Times New Roman" panose="02020603050405020304" pitchFamily="18" charset="0"/>
            </a:endParaRPr>
          </a:p>
          <a:p>
            <a:pPr marL="0" marR="0" lvl="0" indent="0" algn="ctr">
              <a:lnSpc>
                <a:spcPct val="120000"/>
              </a:lnSpc>
              <a:spcBef>
                <a:spcPts val="0"/>
              </a:spcBef>
              <a:spcAft>
                <a:spcPts val="0"/>
              </a:spcAft>
              <a:buNone/>
            </a:pPr>
            <a:r>
              <a:rPr lang="en-US" sz="1400" b="1" dirty="0">
                <a:effectLst/>
                <a:ea typeface="Times New Roman" panose="02020603050405020304" pitchFamily="18" charset="0"/>
              </a:rPr>
              <a:t>Kentucky Department of Education Update</a:t>
            </a:r>
            <a:endParaRPr lang="en-US" sz="1400" b="1" dirty="0">
              <a:ea typeface="Times New Roman" panose="02020603050405020304" pitchFamily="18" charset="0"/>
            </a:endParaRPr>
          </a:p>
          <a:p>
            <a:pPr marL="0" marR="0" lvl="0" indent="0" algn="ctr">
              <a:lnSpc>
                <a:spcPct val="120000"/>
              </a:lnSpc>
              <a:spcBef>
                <a:spcPts val="0"/>
              </a:spcBef>
              <a:spcAft>
                <a:spcPts val="0"/>
              </a:spcAft>
              <a:buNone/>
            </a:pPr>
            <a:r>
              <a:rPr lang="en-US" sz="1400" i="1" dirty="0">
                <a:effectLst/>
                <a:ea typeface="Times New Roman" panose="02020603050405020304" pitchFamily="18" charset="0"/>
              </a:rPr>
              <a:t>Jennifer Ginn, </a:t>
            </a:r>
            <a:r>
              <a:rPr lang="en-US" sz="1400" i="1" dirty="0">
                <a:ea typeface="Times New Roman" panose="02020603050405020304" pitchFamily="18" charset="0"/>
              </a:rPr>
              <a:t>KDE Director of</a:t>
            </a:r>
            <a:r>
              <a:rPr lang="en-US" sz="1400" i="1" dirty="0">
                <a:effectLst/>
                <a:ea typeface="Times New Roman" panose="02020603050405020304" pitchFamily="18" charset="0"/>
              </a:rPr>
              <a:t> Communications</a:t>
            </a:r>
            <a:endParaRPr lang="en-US" sz="1400" b="1" dirty="0">
              <a:ea typeface="Times New Roman" panose="02020603050405020304" pitchFamily="18" charset="0"/>
            </a:endParaRPr>
          </a:p>
          <a:p>
            <a:pPr marL="0" marR="0" lvl="0" indent="0" algn="ctr">
              <a:lnSpc>
                <a:spcPct val="120000"/>
              </a:lnSpc>
              <a:spcBef>
                <a:spcPts val="0"/>
              </a:spcBef>
              <a:spcAft>
                <a:spcPts val="0"/>
              </a:spcAft>
              <a:buNone/>
            </a:pPr>
            <a:endParaRPr lang="en-US" sz="500" b="1" dirty="0">
              <a:ea typeface="Times New Roman" panose="02020603050405020304" pitchFamily="18" charset="0"/>
            </a:endParaRPr>
          </a:p>
          <a:p>
            <a:pPr marL="0" marR="0" lvl="0" indent="0" algn="ctr">
              <a:lnSpc>
                <a:spcPct val="120000"/>
              </a:lnSpc>
              <a:spcBef>
                <a:spcPts val="0"/>
              </a:spcBef>
              <a:spcAft>
                <a:spcPts val="0"/>
              </a:spcAft>
              <a:buNone/>
            </a:pPr>
            <a:r>
              <a:rPr lang="en-US" sz="1400" b="1" dirty="0">
                <a:effectLst/>
                <a:ea typeface="Times New Roman" panose="02020603050405020304" pitchFamily="18" charset="0"/>
              </a:rPr>
              <a:t>Agriculture Education Week</a:t>
            </a:r>
          </a:p>
          <a:p>
            <a:pPr marL="0" marR="0" lvl="0" indent="0" algn="ctr">
              <a:lnSpc>
                <a:spcPct val="120000"/>
              </a:lnSpc>
              <a:spcBef>
                <a:spcPts val="0"/>
              </a:spcBef>
              <a:spcAft>
                <a:spcPts val="0"/>
              </a:spcAft>
              <a:buNone/>
            </a:pPr>
            <a:r>
              <a:rPr lang="en-US" sz="1400" i="1" dirty="0">
                <a:ea typeface="Times New Roman" panose="02020603050405020304" pitchFamily="18" charset="0"/>
              </a:rPr>
              <a:t>Bethany Mattingly, Kentucky Department of Agriculture</a:t>
            </a:r>
            <a:endParaRPr lang="en-US" sz="1400" i="1" dirty="0"/>
          </a:p>
          <a:p>
            <a:pPr marL="0" indent="0" algn="ctr">
              <a:lnSpc>
                <a:spcPct val="120000"/>
              </a:lnSpc>
              <a:spcBef>
                <a:spcPts val="0"/>
              </a:spcBef>
              <a:buNone/>
            </a:pPr>
            <a:endParaRPr lang="en-US" sz="500" b="1" dirty="0"/>
          </a:p>
          <a:p>
            <a:pPr marL="0" indent="0" algn="ctr">
              <a:lnSpc>
                <a:spcPct val="120000"/>
              </a:lnSpc>
              <a:spcBef>
                <a:spcPts val="0"/>
              </a:spcBef>
              <a:buNone/>
            </a:pPr>
            <a:r>
              <a:rPr lang="en-US" sz="1400" b="1" dirty="0"/>
              <a:t>Impact KY</a:t>
            </a:r>
          </a:p>
          <a:p>
            <a:pPr marL="0" indent="0" algn="ctr">
              <a:lnSpc>
                <a:spcPct val="120000"/>
              </a:lnSpc>
              <a:spcBef>
                <a:spcPts val="0"/>
              </a:spcBef>
              <a:buNone/>
            </a:pPr>
            <a:r>
              <a:rPr lang="en-US" sz="1400" i="1" dirty="0"/>
              <a:t>Elly Gilbert, Assistant Director, Division of Educator Recruitment and Development</a:t>
            </a:r>
          </a:p>
          <a:p>
            <a:pPr marL="0" indent="0" algn="ctr">
              <a:lnSpc>
                <a:spcPct val="120000"/>
              </a:lnSpc>
              <a:spcBef>
                <a:spcPts val="0"/>
              </a:spcBef>
              <a:buNone/>
            </a:pPr>
            <a:endParaRPr lang="en-US" sz="500" b="1" dirty="0"/>
          </a:p>
          <a:p>
            <a:pPr marL="0" indent="0" algn="ctr">
              <a:lnSpc>
                <a:spcPct val="120000"/>
              </a:lnSpc>
              <a:spcBef>
                <a:spcPts val="0"/>
              </a:spcBef>
              <a:buNone/>
            </a:pPr>
            <a:r>
              <a:rPr lang="en-US" sz="1400" b="1" dirty="0"/>
              <a:t>Violence Prevention in Youth Dating Relationships</a:t>
            </a:r>
          </a:p>
          <a:p>
            <a:pPr marL="0" indent="0" algn="ctr">
              <a:lnSpc>
                <a:spcPct val="120000"/>
              </a:lnSpc>
              <a:spcBef>
                <a:spcPts val="0"/>
              </a:spcBef>
              <a:buNone/>
            </a:pPr>
            <a:r>
              <a:rPr lang="en-US" sz="1400" i="1" dirty="0"/>
              <a:t>Indica Meeks, Behavioral Health Liaison, Administrative Office of the Courts</a:t>
            </a:r>
          </a:p>
          <a:p>
            <a:pPr marL="0" indent="0" algn="ctr">
              <a:lnSpc>
                <a:spcPct val="120000"/>
              </a:lnSpc>
              <a:spcBef>
                <a:spcPts val="0"/>
              </a:spcBef>
              <a:buNone/>
            </a:pPr>
            <a:r>
              <a:rPr lang="en-US" sz="1400" i="1" dirty="0"/>
              <a:t>Nakela Cleveland, Senior Program Specialist, ZeroV.org</a:t>
            </a:r>
          </a:p>
          <a:p>
            <a:pPr marL="0" indent="0" algn="ctr">
              <a:lnSpc>
                <a:spcPct val="120000"/>
              </a:lnSpc>
              <a:spcBef>
                <a:spcPts val="0"/>
              </a:spcBef>
              <a:buNone/>
            </a:pPr>
            <a:r>
              <a:rPr lang="en-US" sz="1400" b="1" dirty="0"/>
              <a:t>College Admissions Exam</a:t>
            </a:r>
          </a:p>
          <a:p>
            <a:pPr marL="0" indent="0" algn="ctr">
              <a:lnSpc>
                <a:spcPct val="120000"/>
              </a:lnSpc>
              <a:spcBef>
                <a:spcPts val="0"/>
              </a:spcBef>
              <a:buNone/>
            </a:pPr>
            <a:r>
              <a:rPr lang="en-US" sz="1400" i="1" dirty="0"/>
              <a:t>Associate Commissioner Jennifer Stafford, KDE Office of Assessment and Accountability</a:t>
            </a:r>
          </a:p>
          <a:p>
            <a:pPr marL="0" indent="0" algn="ctr">
              <a:lnSpc>
                <a:spcPct val="120000"/>
              </a:lnSpc>
              <a:spcBef>
                <a:spcPts val="0"/>
              </a:spcBef>
              <a:buNone/>
            </a:pPr>
            <a:endParaRPr lang="en-US" sz="500" b="1" dirty="0"/>
          </a:p>
          <a:p>
            <a:pPr marL="0" indent="0" algn="ctr">
              <a:lnSpc>
                <a:spcPct val="120000"/>
              </a:lnSpc>
              <a:spcBef>
                <a:spcPts val="0"/>
              </a:spcBef>
              <a:buNone/>
            </a:pPr>
            <a:r>
              <a:rPr lang="en-US" sz="1400" b="1" dirty="0"/>
              <a:t>Senate Bill 181 Questions and Answers</a:t>
            </a:r>
          </a:p>
          <a:p>
            <a:pPr marL="0" indent="0" algn="ctr">
              <a:lnSpc>
                <a:spcPct val="120000"/>
              </a:lnSpc>
              <a:spcBef>
                <a:spcPts val="0"/>
              </a:spcBef>
              <a:buNone/>
            </a:pPr>
            <a:r>
              <a:rPr lang="en-US" sz="1400" i="1" dirty="0"/>
              <a:t>Deputy Commissioner Todd Allen, KDE Chief Legal Counsel</a:t>
            </a:r>
            <a:endParaRPr lang="en-US" sz="1400" b="1" dirty="0"/>
          </a:p>
          <a:p>
            <a:pPr marL="0" indent="0" algn="ctr">
              <a:lnSpc>
                <a:spcPct val="120000"/>
              </a:lnSpc>
              <a:spcBef>
                <a:spcPts val="0"/>
              </a:spcBef>
              <a:buNone/>
            </a:pPr>
            <a:endParaRPr lang="en-US" sz="500" b="1" dirty="0"/>
          </a:p>
          <a:p>
            <a:pPr marL="0" indent="0" algn="ctr">
              <a:lnSpc>
                <a:spcPct val="120000"/>
              </a:lnSpc>
              <a:spcBef>
                <a:spcPts val="0"/>
              </a:spcBef>
              <a:buNone/>
            </a:pPr>
            <a:r>
              <a:rPr lang="en-US" sz="1400" b="1" dirty="0"/>
              <a:t>Important Dates</a:t>
            </a:r>
          </a:p>
          <a:p>
            <a:pPr marL="0" indent="0" algn="ctr">
              <a:lnSpc>
                <a:spcPct val="120000"/>
              </a:lnSpc>
              <a:spcBef>
                <a:spcPts val="0"/>
              </a:spcBef>
              <a:buNone/>
            </a:pPr>
            <a:endParaRPr lang="en-US" sz="1200" i="1" dirty="0"/>
          </a:p>
          <a:p>
            <a:pPr marL="0" indent="0" algn="ctr">
              <a:lnSpc>
                <a:spcPct val="120000"/>
              </a:lnSpc>
              <a:spcBef>
                <a:spcPts val="0"/>
              </a:spcBef>
              <a:buNone/>
            </a:pPr>
            <a:endParaRPr lang="en-US" sz="1400" i="1" dirty="0"/>
          </a:p>
          <a:p>
            <a:pPr marL="0" indent="0" algn="ctr">
              <a:lnSpc>
                <a:spcPct val="120000"/>
              </a:lnSpc>
              <a:spcBef>
                <a:spcPts val="0"/>
              </a:spcBef>
              <a:buNone/>
            </a:pPr>
            <a:endParaRPr lang="en-US" sz="1400" b="1" dirty="0">
              <a:effectLst/>
              <a:ea typeface="Times New Roman" panose="02020603050405020304" pitchFamily="18" charset="0"/>
            </a:endParaRPr>
          </a:p>
          <a:p>
            <a:pPr marL="0" marR="0" lvl="0" indent="0" algn="ctr">
              <a:lnSpc>
                <a:spcPct val="120000"/>
              </a:lnSpc>
              <a:spcBef>
                <a:spcPts val="0"/>
              </a:spcBef>
              <a:spcAft>
                <a:spcPts val="0"/>
              </a:spcAft>
              <a:buNone/>
            </a:pPr>
            <a:endParaRPr lang="en-US" sz="300" b="1" dirty="0">
              <a:effectLst/>
              <a:ea typeface="Times New Roman" panose="02020603050405020304" pitchFamily="18" charset="0"/>
            </a:endParaRPr>
          </a:p>
        </p:txBody>
      </p:sp>
    </p:spTree>
    <p:extLst>
      <p:ext uri="{BB962C8B-B14F-4D97-AF65-F5344CB8AC3E}">
        <p14:creationId xmlns:p14="http://schemas.microsoft.com/office/powerpoint/2010/main" val="129158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8F1B-064E-8942-01D2-01E25F8AF358}"/>
              </a:ext>
            </a:extLst>
          </p:cNvPr>
          <p:cNvSpPr>
            <a:spLocks noGrp="1"/>
          </p:cNvSpPr>
          <p:nvPr>
            <p:ph type="title"/>
          </p:nvPr>
        </p:nvSpPr>
        <p:spPr/>
        <p:txBody>
          <a:bodyPr/>
          <a:lstStyle/>
          <a:p>
            <a:r>
              <a:rPr lang="en-US" dirty="0"/>
              <a:t>Steps to Identify Survey Coordinators</a:t>
            </a:r>
          </a:p>
        </p:txBody>
      </p:sp>
      <p:sp>
        <p:nvSpPr>
          <p:cNvPr id="3" name="Content Placeholder 2">
            <a:extLst>
              <a:ext uri="{FF2B5EF4-FFF2-40B4-BE49-F238E27FC236}">
                <a16:creationId xmlns:a16="http://schemas.microsoft.com/office/drawing/2014/main" id="{66BA3B27-3872-CB31-F556-1C208996247A}"/>
              </a:ext>
            </a:extLst>
          </p:cNvPr>
          <p:cNvSpPr>
            <a:spLocks noGrp="1"/>
          </p:cNvSpPr>
          <p:nvPr>
            <p:ph idx="1"/>
          </p:nvPr>
        </p:nvSpPr>
        <p:spPr/>
        <p:txBody>
          <a:bodyPr/>
          <a:lstStyle/>
          <a:p>
            <a:r>
              <a:rPr lang="en-US" dirty="0"/>
              <a:t>SBDM coordinators will contact all schools by </a:t>
            </a:r>
            <a:r>
              <a:rPr lang="en-US" b="1" dirty="0"/>
              <a:t>Friday, Oct. 3</a:t>
            </a:r>
          </a:p>
          <a:p>
            <a:r>
              <a:rPr lang="en-US" dirty="0"/>
              <a:t>Schools will choose a teacher leader as survey coordinator</a:t>
            </a:r>
          </a:p>
          <a:p>
            <a:r>
              <a:rPr lang="en-US" dirty="0"/>
              <a:t>Two options to register:</a:t>
            </a:r>
          </a:p>
          <a:p>
            <a:pPr lvl="1"/>
            <a:r>
              <a:rPr lang="en-US" dirty="0"/>
              <a:t>Have each coordinator register themselves via survey form</a:t>
            </a:r>
          </a:p>
          <a:p>
            <a:pPr lvl="1"/>
            <a:r>
              <a:rPr lang="en-US" dirty="0"/>
              <a:t>Principal can register coordinator via survey form</a:t>
            </a:r>
          </a:p>
        </p:txBody>
      </p:sp>
    </p:spTree>
    <p:extLst>
      <p:ext uri="{BB962C8B-B14F-4D97-AF65-F5344CB8AC3E}">
        <p14:creationId xmlns:p14="http://schemas.microsoft.com/office/powerpoint/2010/main" val="314093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21AE-D97D-1367-00EB-C2EFFDC393F4}"/>
              </a:ext>
            </a:extLst>
          </p:cNvPr>
          <p:cNvSpPr>
            <a:spLocks noGrp="1"/>
          </p:cNvSpPr>
          <p:nvPr>
            <p:ph type="title"/>
          </p:nvPr>
        </p:nvSpPr>
        <p:spPr/>
        <p:txBody>
          <a:bodyPr>
            <a:normAutofit/>
          </a:bodyPr>
          <a:lstStyle/>
          <a:p>
            <a:r>
              <a:rPr lang="en-US" dirty="0"/>
              <a:t>Principals and Coordinators Should </a:t>
            </a:r>
            <a:br>
              <a:rPr lang="en-US" dirty="0"/>
            </a:br>
            <a:r>
              <a:rPr lang="en-US" dirty="0"/>
              <a:t>Work Together to:</a:t>
            </a:r>
          </a:p>
        </p:txBody>
      </p:sp>
      <p:sp>
        <p:nvSpPr>
          <p:cNvPr id="3" name="Content Placeholder 2">
            <a:extLst>
              <a:ext uri="{FF2B5EF4-FFF2-40B4-BE49-F238E27FC236}">
                <a16:creationId xmlns:a16="http://schemas.microsoft.com/office/drawing/2014/main" id="{8C4C28C2-725A-4467-01F5-07CA90F18ED2}"/>
              </a:ext>
            </a:extLst>
          </p:cNvPr>
          <p:cNvSpPr>
            <a:spLocks noGrp="1"/>
          </p:cNvSpPr>
          <p:nvPr>
            <p:ph idx="1"/>
          </p:nvPr>
        </p:nvSpPr>
        <p:spPr/>
        <p:txBody>
          <a:bodyPr/>
          <a:lstStyle/>
          <a:p>
            <a:r>
              <a:rPr lang="en-US" dirty="0"/>
              <a:t>Provide an accurate count of </a:t>
            </a:r>
            <a:r>
              <a:rPr lang="en-US" b="1" dirty="0"/>
              <a:t>certified staff </a:t>
            </a:r>
            <a:r>
              <a:rPr lang="en-US" dirty="0"/>
              <a:t>working at least half-time in your building</a:t>
            </a:r>
          </a:p>
          <a:p>
            <a:r>
              <a:rPr lang="en-US" dirty="0"/>
              <a:t>Include teachers, counselors, assistant principals, principals, therapists</a:t>
            </a:r>
          </a:p>
          <a:p>
            <a:r>
              <a:rPr lang="en-US" i="1" dirty="0"/>
              <a:t>Do not overestimate – more codes can always be requested!</a:t>
            </a:r>
            <a:endParaRPr lang="en-US" dirty="0"/>
          </a:p>
          <a:p>
            <a:endParaRPr lang="en-US" dirty="0"/>
          </a:p>
        </p:txBody>
      </p:sp>
    </p:spTree>
    <p:extLst>
      <p:ext uri="{BB962C8B-B14F-4D97-AF65-F5344CB8AC3E}">
        <p14:creationId xmlns:p14="http://schemas.microsoft.com/office/powerpoint/2010/main" val="375180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0E66-6B8F-3AF7-025F-940AC45595AC}"/>
              </a:ext>
            </a:extLst>
          </p:cNvPr>
          <p:cNvSpPr>
            <a:spLocks noGrp="1"/>
          </p:cNvSpPr>
          <p:nvPr>
            <p:ph type="title"/>
          </p:nvPr>
        </p:nvSpPr>
        <p:spPr/>
        <p:txBody>
          <a:bodyPr/>
          <a:lstStyle/>
          <a:p>
            <a:r>
              <a:rPr lang="en-US" dirty="0"/>
              <a:t>Important Dates</a:t>
            </a:r>
          </a:p>
        </p:txBody>
      </p:sp>
      <p:sp>
        <p:nvSpPr>
          <p:cNvPr id="3" name="Content Placeholder 2">
            <a:extLst>
              <a:ext uri="{FF2B5EF4-FFF2-40B4-BE49-F238E27FC236}">
                <a16:creationId xmlns:a16="http://schemas.microsoft.com/office/drawing/2014/main" id="{1507F3F4-CB92-3734-D2B1-0BDED69AB211}"/>
              </a:ext>
            </a:extLst>
          </p:cNvPr>
          <p:cNvSpPr>
            <a:spLocks noGrp="1"/>
          </p:cNvSpPr>
          <p:nvPr>
            <p:ph idx="1"/>
          </p:nvPr>
        </p:nvSpPr>
        <p:spPr/>
        <p:txBody>
          <a:bodyPr/>
          <a:lstStyle/>
          <a:p>
            <a:r>
              <a:rPr lang="en-US" b="1" dirty="0"/>
              <a:t>Aug. 15: </a:t>
            </a:r>
            <a:r>
              <a:rPr lang="en-US" dirty="0"/>
              <a:t>Superintendent email goes out</a:t>
            </a:r>
          </a:p>
          <a:p>
            <a:r>
              <a:rPr lang="en-US" b="1" dirty="0"/>
              <a:t>Sept. 15:</a:t>
            </a:r>
            <a:r>
              <a:rPr lang="en-US" dirty="0"/>
              <a:t> Principal email goes out</a:t>
            </a:r>
          </a:p>
          <a:p>
            <a:r>
              <a:rPr lang="en-US" b="1" dirty="0"/>
              <a:t>Oct. 3:</a:t>
            </a:r>
            <a:r>
              <a:rPr lang="en-US" dirty="0"/>
              <a:t> All principals have been contacted to identify coordinators</a:t>
            </a:r>
          </a:p>
          <a:p>
            <a:r>
              <a:rPr lang="en-US" b="1" dirty="0"/>
              <a:t>Oct. 10:</a:t>
            </a:r>
            <a:r>
              <a:rPr lang="en-US" dirty="0"/>
              <a:t> Deadline to register school survey coordinators</a:t>
            </a:r>
          </a:p>
          <a:p>
            <a:r>
              <a:rPr lang="en-US" b="1" dirty="0"/>
              <a:t>Nov. 10-Dec. 19:</a:t>
            </a:r>
            <a:r>
              <a:rPr lang="en-US" dirty="0"/>
              <a:t> Survey administration window</a:t>
            </a:r>
          </a:p>
          <a:p>
            <a:r>
              <a:rPr lang="en-US" b="1" dirty="0"/>
              <a:t>February 2026:</a:t>
            </a:r>
            <a:r>
              <a:rPr lang="en-US" dirty="0"/>
              <a:t> Results available</a:t>
            </a:r>
          </a:p>
        </p:txBody>
      </p:sp>
    </p:spTree>
    <p:extLst>
      <p:ext uri="{BB962C8B-B14F-4D97-AF65-F5344CB8AC3E}">
        <p14:creationId xmlns:p14="http://schemas.microsoft.com/office/powerpoint/2010/main" val="3898856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980A-0812-4067-DEA1-738E7FFB4D45}"/>
              </a:ext>
            </a:extLst>
          </p:cNvPr>
          <p:cNvSpPr>
            <a:spLocks noGrp="1"/>
          </p:cNvSpPr>
          <p:nvPr>
            <p:ph type="title"/>
          </p:nvPr>
        </p:nvSpPr>
        <p:spPr/>
        <p:txBody>
          <a:bodyPr/>
          <a:lstStyle/>
          <a:p>
            <a:r>
              <a:rPr lang="en-US" dirty="0"/>
              <a:t>For Questions or Support</a:t>
            </a:r>
          </a:p>
        </p:txBody>
      </p:sp>
      <p:sp>
        <p:nvSpPr>
          <p:cNvPr id="3" name="Content Placeholder 2">
            <a:extLst>
              <a:ext uri="{FF2B5EF4-FFF2-40B4-BE49-F238E27FC236}">
                <a16:creationId xmlns:a16="http://schemas.microsoft.com/office/drawing/2014/main" id="{D97F82E4-AB2D-54EC-C753-6C31E9617D42}"/>
              </a:ext>
            </a:extLst>
          </p:cNvPr>
          <p:cNvSpPr>
            <a:spLocks noGrp="1"/>
          </p:cNvSpPr>
          <p:nvPr>
            <p:ph idx="1"/>
          </p:nvPr>
        </p:nvSpPr>
        <p:spPr/>
        <p:txBody>
          <a:bodyPr/>
          <a:lstStyle/>
          <a:p>
            <a:pPr marL="0" indent="0" algn="ctr" fontAlgn="base">
              <a:buNone/>
            </a:pPr>
            <a:r>
              <a:rPr lang="en-US" dirty="0"/>
              <a:t>Elly Gilbert​</a:t>
            </a:r>
          </a:p>
          <a:p>
            <a:pPr marL="0" indent="0" algn="ctr" fontAlgn="base">
              <a:buNone/>
            </a:pPr>
            <a:r>
              <a:rPr lang="en-US" dirty="0"/>
              <a:t>Assistant Director, Educator Recruitment and Development​</a:t>
            </a:r>
          </a:p>
          <a:p>
            <a:pPr marL="0" indent="0" algn="ctr" fontAlgn="base">
              <a:buNone/>
            </a:pPr>
            <a:r>
              <a:rPr lang="en-US" dirty="0"/>
              <a:t>Office of Educator Licensure and Effectiveness​</a:t>
            </a:r>
          </a:p>
          <a:p>
            <a:pPr marL="0" indent="0" algn="ctr" fontAlgn="base">
              <a:buNone/>
            </a:pPr>
            <a:r>
              <a:rPr lang="en-US" dirty="0"/>
              <a:t>Kentucky Department of Education​</a:t>
            </a:r>
          </a:p>
          <a:p>
            <a:pPr marL="0" indent="0" algn="ctr" fontAlgn="base">
              <a:buNone/>
            </a:pPr>
            <a:r>
              <a:rPr lang="en-US" dirty="0">
                <a:hlinkClick r:id="rId2"/>
              </a:rPr>
              <a:t>elly.gilbert@education.ky.gov</a:t>
            </a:r>
            <a:endParaRPr lang="en-US" dirty="0"/>
          </a:p>
          <a:p>
            <a:endParaRPr lang="en-US" dirty="0"/>
          </a:p>
        </p:txBody>
      </p:sp>
    </p:spTree>
    <p:extLst>
      <p:ext uri="{BB962C8B-B14F-4D97-AF65-F5344CB8AC3E}">
        <p14:creationId xmlns:p14="http://schemas.microsoft.com/office/powerpoint/2010/main" val="2465655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3305061" y="1122363"/>
            <a:ext cx="6632155" cy="2387600"/>
          </a:xfrm>
        </p:spPr>
        <p:txBody>
          <a:bodyPr>
            <a:normAutofit fontScale="90000"/>
          </a:bodyPr>
          <a:lstStyle/>
          <a:p>
            <a:r>
              <a:rPr lang="en-US" dirty="0"/>
              <a:t>Violence Prevention in Youth Dating Relationships</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3525398" y="3701666"/>
            <a:ext cx="7142602" cy="1556133"/>
          </a:xfrm>
        </p:spPr>
        <p:txBody>
          <a:bodyPr>
            <a:normAutofit/>
          </a:bodyPr>
          <a:lstStyle/>
          <a:p>
            <a:r>
              <a:rPr lang="en-US" dirty="0"/>
              <a:t>Indica Meeks, Behavioral Health Liaison, Administrative Office of the Courts</a:t>
            </a:r>
          </a:p>
          <a:p>
            <a:r>
              <a:rPr lang="en-US" dirty="0"/>
              <a:t>Nakela Cleveland, Senior Program Specialist, ZeroV.org</a:t>
            </a:r>
          </a:p>
        </p:txBody>
      </p:sp>
    </p:spTree>
    <p:extLst>
      <p:ext uri="{BB962C8B-B14F-4D97-AF65-F5344CB8AC3E}">
        <p14:creationId xmlns:p14="http://schemas.microsoft.com/office/powerpoint/2010/main" val="156517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14BE-65B6-2AE3-73BB-BB219F299DB8}"/>
              </a:ext>
            </a:extLst>
          </p:cNvPr>
          <p:cNvSpPr>
            <a:spLocks noGrp="1"/>
          </p:cNvSpPr>
          <p:nvPr>
            <p:ph type="title"/>
          </p:nvPr>
        </p:nvSpPr>
        <p:spPr>
          <a:xfrm>
            <a:off x="304799" y="-942373"/>
            <a:ext cx="11548533" cy="735993"/>
          </a:xfrm>
        </p:spPr>
        <p:txBody>
          <a:bodyPr>
            <a:normAutofit/>
          </a:bodyPr>
          <a:lstStyle/>
          <a:p>
            <a:pPr algn="l"/>
            <a:r>
              <a:rPr lang="en-US" dirty="0"/>
              <a:t>Kentucky Judicial Commission on Mental Health</a:t>
            </a:r>
          </a:p>
        </p:txBody>
      </p:sp>
      <p:pic>
        <p:nvPicPr>
          <p:cNvPr id="3" name="Picture 2">
            <a:extLst>
              <a:ext uri="{FF2B5EF4-FFF2-40B4-BE49-F238E27FC236}">
                <a16:creationId xmlns:a16="http://schemas.microsoft.com/office/drawing/2014/main" id="{9F8D63F3-0A3E-42D7-80C5-C76602ECCF0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8392" b="8392"/>
          <a:stretch/>
        </p:blipFill>
        <p:spPr>
          <a:xfrm>
            <a:off x="0" y="0"/>
            <a:ext cx="12192000" cy="6858000"/>
          </a:xfrm>
          <a:prstGeom prst="rect">
            <a:avLst/>
          </a:prstGeom>
          <a:noFill/>
        </p:spPr>
      </p:pic>
      <p:sp>
        <p:nvSpPr>
          <p:cNvPr id="11" name="TextBox 11"/>
          <p:cNvSpPr txBox="1"/>
          <p:nvPr/>
        </p:nvSpPr>
        <p:spPr>
          <a:xfrm>
            <a:off x="0" y="5511800"/>
            <a:ext cx="12192000" cy="403828"/>
          </a:xfrm>
          <a:prstGeom prst="rect">
            <a:avLst/>
          </a:prstGeom>
        </p:spPr>
        <p:txBody>
          <a:bodyPr wrap="square" lIns="0" tIns="0" rIns="0" bIns="0" rtlCol="0" anchor="t">
            <a:spAutoFit/>
          </a:bodyPr>
          <a:lstStyle/>
          <a:p>
            <a:pPr algn="ctr" defTabSz="609630">
              <a:lnSpc>
                <a:spcPts val="3360"/>
              </a:lnSpc>
            </a:pPr>
            <a:r>
              <a:rPr lang="en-US" sz="2400" dirty="0">
                <a:solidFill>
                  <a:prstClr val="white"/>
                </a:solidFill>
                <a:effectLst>
                  <a:outerShdw blurRad="50800" dist="50800" dir="5400000" algn="ctr" rotWithShape="0">
                    <a:prstClr val="black"/>
                  </a:outerShdw>
                </a:effectLst>
                <a:latin typeface="Myriad Pro" panose="020B0503030403020204" pitchFamily="34" charset="0"/>
              </a:rPr>
              <a:t>Administrative Office of the Courts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51F31D9-562D-6751-F1B4-8C6A5999F408}"/>
              </a:ext>
            </a:extLst>
          </p:cNvPr>
          <p:cNvSpPr>
            <a:spLocks noGrp="1"/>
          </p:cNvSpPr>
          <p:nvPr>
            <p:ph type="title"/>
          </p:nvPr>
        </p:nvSpPr>
        <p:spPr>
          <a:xfrm>
            <a:off x="304800" y="-923220"/>
            <a:ext cx="11706578" cy="762000"/>
          </a:xfrm>
        </p:spPr>
        <p:txBody>
          <a:bodyPr>
            <a:normAutofit fontScale="90000"/>
          </a:bodyPr>
          <a:lstStyle/>
          <a:p>
            <a:br>
              <a:rPr lang="en-US" dirty="0"/>
            </a:br>
            <a:r>
              <a:rPr lang="en-US" dirty="0"/>
              <a:t>What is the Kentucky Judicial Commission on Mental Health?</a:t>
            </a:r>
          </a:p>
        </p:txBody>
      </p:sp>
      <p:pic>
        <p:nvPicPr>
          <p:cNvPr id="6" name="Picture 5">
            <a:extLst>
              <a:ext uri="{FF2B5EF4-FFF2-40B4-BE49-F238E27FC236}">
                <a16:creationId xmlns:a16="http://schemas.microsoft.com/office/drawing/2014/main" id="{7D77897C-4267-480D-A515-C7D3AD6A4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44710" y="1130581"/>
            <a:ext cx="8885382" cy="5727419"/>
          </a:xfrm>
          <a:prstGeom prst="rect">
            <a:avLst/>
          </a:prstGeom>
        </p:spPr>
      </p:pic>
      <p:grpSp>
        <p:nvGrpSpPr>
          <p:cNvPr id="3" name="Group 2">
            <a:extLst>
              <a:ext uri="{FF2B5EF4-FFF2-40B4-BE49-F238E27FC236}">
                <a16:creationId xmlns:a16="http://schemas.microsoft.com/office/drawing/2014/main" id="{040D309F-2E85-4899-B621-886D2261BA91}"/>
              </a:ext>
              <a:ext uri="{C183D7F6-B498-43B3-948B-1728B52AA6E4}">
                <adec:decorative xmlns:adec="http://schemas.microsoft.com/office/drawing/2017/decorative" val="1"/>
              </a:ext>
            </a:extLst>
          </p:cNvPr>
          <p:cNvGrpSpPr/>
          <p:nvPr/>
        </p:nvGrpSpPr>
        <p:grpSpPr>
          <a:xfrm>
            <a:off x="0" y="-11861"/>
            <a:ext cx="12187382" cy="1142441"/>
            <a:chOff x="0" y="-17792"/>
            <a:chExt cx="18281073" cy="1713661"/>
          </a:xfrm>
        </p:grpSpPr>
        <p:pic>
          <p:nvPicPr>
            <p:cNvPr id="7" name="Picture 6">
              <a:extLst>
                <a:ext uri="{FF2B5EF4-FFF2-40B4-BE49-F238E27FC236}">
                  <a16:creationId xmlns:a16="http://schemas.microsoft.com/office/drawing/2014/main" id="{93492190-5C32-41C9-B966-608F10175F8C}"/>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7819"/>
            <a:stretch/>
          </p:blipFill>
          <p:spPr>
            <a:xfrm>
              <a:off x="0" y="-17792"/>
              <a:ext cx="18281073" cy="1713661"/>
            </a:xfrm>
            <a:prstGeom prst="rect">
              <a:avLst/>
            </a:prstGeom>
            <a:effectLst>
              <a:glow rad="177800">
                <a:schemeClr val="bg1">
                  <a:alpha val="40000"/>
                </a:schemeClr>
              </a:glow>
            </a:effectLst>
          </p:spPr>
        </p:pic>
        <p:pic>
          <p:nvPicPr>
            <p:cNvPr id="8" name="Picture 7">
              <a:extLst>
                <a:ext uri="{FF2B5EF4-FFF2-40B4-BE49-F238E27FC236}">
                  <a16:creationId xmlns:a16="http://schemas.microsoft.com/office/drawing/2014/main" id="{5120E52F-AF3E-4BE2-A6B3-613094198B5E}"/>
                </a:ext>
                <a:ext uri="{C183D7F6-B498-43B3-948B-1728B52AA6E4}">
                  <adec:decorative xmlns:adec="http://schemas.microsoft.com/office/drawing/2017/decorative" val="1"/>
                </a:ext>
              </a:extLst>
            </p:cNvPr>
            <p:cNvPicPr>
              <a:picLocks noChangeAspect="1"/>
            </p:cNvPicPr>
            <p:nvPr/>
          </p:nvPicPr>
          <p:blipFill rotWithShape="1">
            <a:blip r:embed="rId5"/>
            <a:srcRect t="13459" r="25000" b="22118"/>
            <a:stretch/>
          </p:blipFill>
          <p:spPr>
            <a:xfrm>
              <a:off x="16306800" y="0"/>
              <a:ext cx="1974273" cy="1695868"/>
            </a:xfrm>
            <a:prstGeom prst="rect">
              <a:avLst/>
            </a:prstGeom>
          </p:spPr>
        </p:pic>
      </p:grpSp>
      <p:sp>
        <p:nvSpPr>
          <p:cNvPr id="27" name="AutoShape 2">
            <a:extLst>
              <a:ext uri="{FF2B5EF4-FFF2-40B4-BE49-F238E27FC236}">
                <a16:creationId xmlns:a16="http://schemas.microsoft.com/office/drawing/2014/main" id="{50EDDB50-C76E-4335-A67B-6C2A1E6A67BD}"/>
              </a:ext>
              <a:ext uri="{C183D7F6-B498-43B3-948B-1728B52AA6E4}">
                <adec:decorative xmlns:adec="http://schemas.microsoft.com/office/drawing/2017/decorative" val="1"/>
              </a:ext>
            </a:extLst>
          </p:cNvPr>
          <p:cNvSpPr/>
          <p:nvPr/>
        </p:nvSpPr>
        <p:spPr>
          <a:xfrm>
            <a:off x="0" y="1130579"/>
            <a:ext cx="3302000" cy="5727421"/>
          </a:xfrm>
          <a:prstGeom prst="rect">
            <a:avLst/>
          </a:prstGeom>
          <a:gradFill flip="none" rotWithShape="1">
            <a:gsLst>
              <a:gs pos="0">
                <a:srgbClr val="6FAF8D"/>
              </a:gs>
              <a:gs pos="50000">
                <a:srgbClr val="004AA3"/>
              </a:gs>
              <a:gs pos="100000">
                <a:srgbClr val="002060"/>
              </a:gs>
            </a:gsLst>
            <a:lin ang="5400000" scaled="1"/>
            <a:tileRect/>
          </a:gradFill>
        </p:spPr>
        <p:txBody>
          <a:bodyPr/>
          <a:lstStyle/>
          <a:p>
            <a:pPr defTabSz="609630"/>
            <a:endParaRPr lang="en-US" sz="1200" dirty="0">
              <a:solidFill>
                <a:prstClr val="black"/>
              </a:solidFill>
              <a:latin typeface="Calibri"/>
            </a:endParaRPr>
          </a:p>
        </p:txBody>
      </p:sp>
      <p:sp>
        <p:nvSpPr>
          <p:cNvPr id="2" name="TextBox 1">
            <a:extLst>
              <a:ext uri="{FF2B5EF4-FFF2-40B4-BE49-F238E27FC236}">
                <a16:creationId xmlns:a16="http://schemas.microsoft.com/office/drawing/2014/main" id="{F0C02471-4A2E-DDF2-71FE-71817F002F72}"/>
              </a:ext>
            </a:extLst>
          </p:cNvPr>
          <p:cNvSpPr txBox="1"/>
          <p:nvPr/>
        </p:nvSpPr>
        <p:spPr>
          <a:xfrm>
            <a:off x="304800" y="396897"/>
            <a:ext cx="10261600" cy="584775"/>
          </a:xfrm>
          <a:prstGeom prst="rect">
            <a:avLst/>
          </a:prstGeom>
          <a:noFill/>
        </p:spPr>
        <p:txBody>
          <a:bodyPr wrap="square" rtlCol="0">
            <a:spAutoFit/>
          </a:bodyPr>
          <a:lstStyle/>
          <a:p>
            <a:pPr defTabSz="609630"/>
            <a:r>
              <a:rPr lang="en-US" sz="3200" b="1" dirty="0">
                <a:solidFill>
                  <a:prstClr val="white"/>
                </a:solidFill>
                <a:latin typeface="Myriad Pro" panose="020B0503030403020204" charset="0"/>
              </a:rPr>
              <a:t>The Kentucky Judicial Commission on Mental Health </a:t>
            </a:r>
          </a:p>
        </p:txBody>
      </p:sp>
      <p:sp>
        <p:nvSpPr>
          <p:cNvPr id="15" name="TextBox 10">
            <a:extLst>
              <a:ext uri="{FF2B5EF4-FFF2-40B4-BE49-F238E27FC236}">
                <a16:creationId xmlns:a16="http://schemas.microsoft.com/office/drawing/2014/main" id="{BBAF62DD-2A08-4F83-A2F2-69F73FC7C2A0}"/>
              </a:ext>
              <a:ext uri="{C183D7F6-B498-43B3-948B-1728B52AA6E4}">
                <adec:decorative xmlns:adec="http://schemas.microsoft.com/office/drawing/2017/decorative" val="1"/>
              </a:ext>
            </a:extLst>
          </p:cNvPr>
          <p:cNvSpPr txBox="1"/>
          <p:nvPr/>
        </p:nvSpPr>
        <p:spPr>
          <a:xfrm>
            <a:off x="3789201" y="1935153"/>
            <a:ext cx="7996399" cy="246799"/>
          </a:xfrm>
          <a:prstGeom prst="rect">
            <a:avLst/>
          </a:prstGeom>
        </p:spPr>
        <p:txBody>
          <a:bodyPr lIns="0" tIns="0" rIns="0" bIns="0" rtlCol="0" anchor="t">
            <a:spAutoFit/>
          </a:bodyPr>
          <a:lstStyle/>
          <a:p>
            <a:pPr defTabSz="609630">
              <a:lnSpc>
                <a:spcPts val="2100"/>
              </a:lnSpc>
            </a:pPr>
            <a:endParaRPr lang="en-US" sz="1400" dirty="0">
              <a:solidFill>
                <a:srgbClr val="011C50"/>
              </a:solidFill>
              <a:latin typeface="Myriad Pro" panose="020B0503030403020204" pitchFamily="34" charset="0"/>
            </a:endParaRPr>
          </a:p>
        </p:txBody>
      </p:sp>
      <p:pic>
        <p:nvPicPr>
          <p:cNvPr id="9" name="Picture 8">
            <a:extLst>
              <a:ext uri="{FF2B5EF4-FFF2-40B4-BE49-F238E27FC236}">
                <a16:creationId xmlns:a16="http://schemas.microsoft.com/office/drawing/2014/main" id="{F8D60804-BDAB-A2BD-93BD-1C425FE58B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936" y="1130578"/>
            <a:ext cx="3384645" cy="3876281"/>
          </a:xfrm>
          <a:prstGeom prst="rect">
            <a:avLst/>
          </a:prstGeom>
        </p:spPr>
      </p:pic>
      <p:sp>
        <p:nvSpPr>
          <p:cNvPr id="5" name="Rectangle: Rounded Corners 4">
            <a:extLst>
              <a:ext uri="{FF2B5EF4-FFF2-40B4-BE49-F238E27FC236}">
                <a16:creationId xmlns:a16="http://schemas.microsoft.com/office/drawing/2014/main" id="{D39E7769-056C-99EB-4B8B-E48F75D3DCE2}"/>
              </a:ext>
              <a:ext uri="{C183D7F6-B498-43B3-948B-1728B52AA6E4}">
                <adec:decorative xmlns:adec="http://schemas.microsoft.com/office/drawing/2017/decorative" val="1"/>
              </a:ext>
            </a:extLst>
          </p:cNvPr>
          <p:cNvSpPr/>
          <p:nvPr/>
        </p:nvSpPr>
        <p:spPr>
          <a:xfrm>
            <a:off x="3638180" y="1623207"/>
            <a:ext cx="7842620" cy="68012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85776577-7035-07AF-8AB0-46A4DE1D8531}"/>
              </a:ext>
              <a:ext uri="{C183D7F6-B498-43B3-948B-1728B52AA6E4}">
                <adec:decorative xmlns:adec="http://schemas.microsoft.com/office/drawing/2017/decorative" val="1"/>
              </a:ext>
            </a:extLst>
          </p:cNvPr>
          <p:cNvSpPr/>
          <p:nvPr/>
        </p:nvSpPr>
        <p:spPr>
          <a:xfrm>
            <a:off x="3843918" y="1776235"/>
            <a:ext cx="374434" cy="37406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A507A204-474E-7FCC-52C7-EE6653079781}"/>
              </a:ext>
            </a:extLst>
          </p:cNvPr>
          <p:cNvSpPr/>
          <p:nvPr/>
        </p:nvSpPr>
        <p:spPr>
          <a:xfrm>
            <a:off x="4424090" y="1623207"/>
            <a:ext cx="6727415" cy="680790"/>
          </a:xfrm>
          <a:custGeom>
            <a:avLst/>
            <a:gdLst>
              <a:gd name="connsiteX0" fmla="*/ 0 w 6727415"/>
              <a:gd name="connsiteY0" fmla="*/ 0 h 680790"/>
              <a:gd name="connsiteX1" fmla="*/ 6727415 w 6727415"/>
              <a:gd name="connsiteY1" fmla="*/ 0 h 680790"/>
              <a:gd name="connsiteX2" fmla="*/ 6727415 w 6727415"/>
              <a:gd name="connsiteY2" fmla="*/ 680790 h 680790"/>
              <a:gd name="connsiteX3" fmla="*/ 0 w 6727415"/>
              <a:gd name="connsiteY3" fmla="*/ 680790 h 680790"/>
              <a:gd name="connsiteX4" fmla="*/ 0 w 6727415"/>
              <a:gd name="connsiteY4" fmla="*/ 0 h 68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15" h="680790">
                <a:moveTo>
                  <a:pt x="0" y="0"/>
                </a:moveTo>
                <a:lnTo>
                  <a:pt x="6727415" y="0"/>
                </a:lnTo>
                <a:lnTo>
                  <a:pt x="6727415" y="680790"/>
                </a:lnTo>
                <a:lnTo>
                  <a:pt x="0" y="680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50" tIns="72050" rIns="72050" bIns="72050" numCol="1" spcCol="1270" anchor="ctr" anchorCtr="0">
            <a:noAutofit/>
          </a:bodyPr>
          <a:lstStyle/>
          <a:p>
            <a:pPr marL="0" lvl="0" indent="0" algn="l" defTabSz="1066800">
              <a:lnSpc>
                <a:spcPct val="100000"/>
              </a:lnSpc>
              <a:spcBef>
                <a:spcPct val="0"/>
              </a:spcBef>
              <a:spcAft>
                <a:spcPct val="35000"/>
              </a:spcAft>
              <a:buNone/>
            </a:pPr>
            <a:r>
              <a:rPr lang="en-US" sz="2400" kern="1200" dirty="0"/>
              <a:t>August 11, 2022, a Supreme Court initiative</a:t>
            </a:r>
          </a:p>
        </p:txBody>
      </p:sp>
      <p:sp>
        <p:nvSpPr>
          <p:cNvPr id="13" name="Rectangle: Rounded Corners 12">
            <a:extLst>
              <a:ext uri="{FF2B5EF4-FFF2-40B4-BE49-F238E27FC236}">
                <a16:creationId xmlns:a16="http://schemas.microsoft.com/office/drawing/2014/main" id="{66AFC31D-88AA-8B43-70A3-B167D0677133}"/>
              </a:ext>
              <a:ext uri="{C183D7F6-B498-43B3-948B-1728B52AA6E4}">
                <adec:decorative xmlns:adec="http://schemas.microsoft.com/office/drawing/2017/decorative" val="1"/>
              </a:ext>
            </a:extLst>
          </p:cNvPr>
          <p:cNvSpPr/>
          <p:nvPr/>
        </p:nvSpPr>
        <p:spPr>
          <a:xfrm>
            <a:off x="3638180" y="2427778"/>
            <a:ext cx="7842620" cy="68012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E2DBF672-0214-E8C3-C964-0D27D25FD7D2}"/>
              </a:ext>
              <a:ext uri="{C183D7F6-B498-43B3-948B-1728B52AA6E4}">
                <adec:decorative xmlns:adec="http://schemas.microsoft.com/office/drawing/2017/decorative" val="1"/>
              </a:ext>
            </a:extLst>
          </p:cNvPr>
          <p:cNvSpPr/>
          <p:nvPr/>
        </p:nvSpPr>
        <p:spPr>
          <a:xfrm>
            <a:off x="3843918" y="2580806"/>
            <a:ext cx="374434" cy="37406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C30AD072-33B5-B365-2073-36755A9447C1}"/>
              </a:ext>
            </a:extLst>
          </p:cNvPr>
          <p:cNvSpPr/>
          <p:nvPr/>
        </p:nvSpPr>
        <p:spPr>
          <a:xfrm>
            <a:off x="4424090" y="2427778"/>
            <a:ext cx="6727415" cy="680790"/>
          </a:xfrm>
          <a:custGeom>
            <a:avLst/>
            <a:gdLst>
              <a:gd name="connsiteX0" fmla="*/ 0 w 6727415"/>
              <a:gd name="connsiteY0" fmla="*/ 0 h 680790"/>
              <a:gd name="connsiteX1" fmla="*/ 6727415 w 6727415"/>
              <a:gd name="connsiteY1" fmla="*/ 0 h 680790"/>
              <a:gd name="connsiteX2" fmla="*/ 6727415 w 6727415"/>
              <a:gd name="connsiteY2" fmla="*/ 680790 h 680790"/>
              <a:gd name="connsiteX3" fmla="*/ 0 w 6727415"/>
              <a:gd name="connsiteY3" fmla="*/ 680790 h 680790"/>
              <a:gd name="connsiteX4" fmla="*/ 0 w 6727415"/>
              <a:gd name="connsiteY4" fmla="*/ 0 h 68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15" h="680790">
                <a:moveTo>
                  <a:pt x="0" y="0"/>
                </a:moveTo>
                <a:lnTo>
                  <a:pt x="6727415" y="0"/>
                </a:lnTo>
                <a:lnTo>
                  <a:pt x="6727415" y="680790"/>
                </a:lnTo>
                <a:lnTo>
                  <a:pt x="0" y="680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50" tIns="72050" rIns="72050" bIns="72050" numCol="1" spcCol="1270" anchor="ctr" anchorCtr="0">
            <a:noAutofit/>
          </a:bodyPr>
          <a:lstStyle/>
          <a:p>
            <a:pPr marL="0" lvl="0" indent="0" algn="l" defTabSz="1066800">
              <a:lnSpc>
                <a:spcPct val="100000"/>
              </a:lnSpc>
              <a:spcBef>
                <a:spcPct val="0"/>
              </a:spcBef>
              <a:spcAft>
                <a:spcPct val="35000"/>
              </a:spcAft>
              <a:buNone/>
            </a:pPr>
            <a:r>
              <a:rPr lang="en-US" sz="2400" kern="1200" dirty="0"/>
              <a:t>Chaired by Deputy Chief Justice Robert B. Conley, Kentucky Supreme Court </a:t>
            </a:r>
            <a:br>
              <a:rPr lang="en-US" sz="1600" kern="1200" dirty="0"/>
            </a:br>
            <a:endParaRPr lang="en-US" sz="1600" kern="1200" dirty="0"/>
          </a:p>
        </p:txBody>
      </p:sp>
      <p:sp>
        <p:nvSpPr>
          <p:cNvPr id="17" name="Rectangle: Rounded Corners 16">
            <a:extLst>
              <a:ext uri="{FF2B5EF4-FFF2-40B4-BE49-F238E27FC236}">
                <a16:creationId xmlns:a16="http://schemas.microsoft.com/office/drawing/2014/main" id="{EB8E803F-A392-4DC3-F1FA-EEAC34CAE2BA}"/>
              </a:ext>
              <a:ext uri="{C183D7F6-B498-43B3-948B-1728B52AA6E4}">
                <adec:decorative xmlns:adec="http://schemas.microsoft.com/office/drawing/2017/decorative" val="1"/>
              </a:ext>
            </a:extLst>
          </p:cNvPr>
          <p:cNvSpPr/>
          <p:nvPr/>
        </p:nvSpPr>
        <p:spPr>
          <a:xfrm>
            <a:off x="3638180" y="3232349"/>
            <a:ext cx="7842620" cy="68012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a:extLst>
              <a:ext uri="{FF2B5EF4-FFF2-40B4-BE49-F238E27FC236}">
                <a16:creationId xmlns:a16="http://schemas.microsoft.com/office/drawing/2014/main" id="{83842A05-6863-B5D5-9B8C-8867AC49A29C}"/>
              </a:ext>
              <a:ext uri="{C183D7F6-B498-43B3-948B-1728B52AA6E4}">
                <adec:decorative xmlns:adec="http://schemas.microsoft.com/office/drawing/2017/decorative" val="1"/>
              </a:ext>
            </a:extLst>
          </p:cNvPr>
          <p:cNvSpPr/>
          <p:nvPr/>
        </p:nvSpPr>
        <p:spPr>
          <a:xfrm>
            <a:off x="3843918" y="3385377"/>
            <a:ext cx="374434" cy="37406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C6F78720-E04A-AD41-A70C-8A47982CC3FA}"/>
              </a:ext>
            </a:extLst>
          </p:cNvPr>
          <p:cNvSpPr/>
          <p:nvPr/>
        </p:nvSpPr>
        <p:spPr>
          <a:xfrm>
            <a:off x="4424090" y="3232349"/>
            <a:ext cx="6727415" cy="680790"/>
          </a:xfrm>
          <a:custGeom>
            <a:avLst/>
            <a:gdLst>
              <a:gd name="connsiteX0" fmla="*/ 0 w 6727415"/>
              <a:gd name="connsiteY0" fmla="*/ 0 h 680790"/>
              <a:gd name="connsiteX1" fmla="*/ 6727415 w 6727415"/>
              <a:gd name="connsiteY1" fmla="*/ 0 h 680790"/>
              <a:gd name="connsiteX2" fmla="*/ 6727415 w 6727415"/>
              <a:gd name="connsiteY2" fmla="*/ 680790 h 680790"/>
              <a:gd name="connsiteX3" fmla="*/ 0 w 6727415"/>
              <a:gd name="connsiteY3" fmla="*/ 680790 h 680790"/>
              <a:gd name="connsiteX4" fmla="*/ 0 w 6727415"/>
              <a:gd name="connsiteY4" fmla="*/ 0 h 68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15" h="680790">
                <a:moveTo>
                  <a:pt x="0" y="0"/>
                </a:moveTo>
                <a:lnTo>
                  <a:pt x="6727415" y="0"/>
                </a:lnTo>
                <a:lnTo>
                  <a:pt x="6727415" y="680790"/>
                </a:lnTo>
                <a:lnTo>
                  <a:pt x="0" y="680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50" tIns="72050" rIns="72050" bIns="72050" numCol="1" spcCol="1270" anchor="ctr" anchorCtr="0">
            <a:noAutofit/>
          </a:bodyPr>
          <a:lstStyle/>
          <a:p>
            <a:pPr marL="0" lvl="0" indent="0" algn="l" defTabSz="1066800">
              <a:lnSpc>
                <a:spcPct val="100000"/>
              </a:lnSpc>
              <a:spcBef>
                <a:spcPct val="0"/>
              </a:spcBef>
              <a:spcAft>
                <a:spcPct val="35000"/>
              </a:spcAft>
              <a:buNone/>
            </a:pPr>
            <a:r>
              <a:rPr lang="en-US" sz="2400" kern="1200" dirty="0"/>
              <a:t>10 workgroups </a:t>
            </a:r>
            <a:br>
              <a:rPr lang="en-US" sz="1600" kern="1200" dirty="0"/>
            </a:br>
            <a:endParaRPr lang="en-US" sz="1600" kern="1200" dirty="0"/>
          </a:p>
        </p:txBody>
      </p:sp>
      <p:sp>
        <p:nvSpPr>
          <p:cNvPr id="20" name="Rectangle: Rounded Corners 19">
            <a:extLst>
              <a:ext uri="{FF2B5EF4-FFF2-40B4-BE49-F238E27FC236}">
                <a16:creationId xmlns:a16="http://schemas.microsoft.com/office/drawing/2014/main" id="{157A0431-350D-177C-0A04-D0CF31E17AAD}"/>
              </a:ext>
              <a:ext uri="{C183D7F6-B498-43B3-948B-1728B52AA6E4}">
                <adec:decorative xmlns:adec="http://schemas.microsoft.com/office/drawing/2017/decorative" val="1"/>
              </a:ext>
            </a:extLst>
          </p:cNvPr>
          <p:cNvSpPr/>
          <p:nvPr/>
        </p:nvSpPr>
        <p:spPr>
          <a:xfrm>
            <a:off x="3638180" y="4036919"/>
            <a:ext cx="7842620" cy="68012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6D1CF68B-9D03-5C9E-CEA3-EECF243C9555}"/>
              </a:ext>
              <a:ext uri="{C183D7F6-B498-43B3-948B-1728B52AA6E4}">
                <adec:decorative xmlns:adec="http://schemas.microsoft.com/office/drawing/2017/decorative" val="1"/>
              </a:ext>
            </a:extLst>
          </p:cNvPr>
          <p:cNvSpPr/>
          <p:nvPr/>
        </p:nvSpPr>
        <p:spPr>
          <a:xfrm>
            <a:off x="3843918" y="4189948"/>
            <a:ext cx="374434" cy="374069"/>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1A5B2B55-9219-FF4C-D252-FF38A51DC1EC}"/>
              </a:ext>
            </a:extLst>
          </p:cNvPr>
          <p:cNvSpPr/>
          <p:nvPr/>
        </p:nvSpPr>
        <p:spPr>
          <a:xfrm>
            <a:off x="4424090" y="4036919"/>
            <a:ext cx="6727415" cy="680790"/>
          </a:xfrm>
          <a:custGeom>
            <a:avLst/>
            <a:gdLst>
              <a:gd name="connsiteX0" fmla="*/ 0 w 6727415"/>
              <a:gd name="connsiteY0" fmla="*/ 0 h 680790"/>
              <a:gd name="connsiteX1" fmla="*/ 6727415 w 6727415"/>
              <a:gd name="connsiteY1" fmla="*/ 0 h 680790"/>
              <a:gd name="connsiteX2" fmla="*/ 6727415 w 6727415"/>
              <a:gd name="connsiteY2" fmla="*/ 680790 h 680790"/>
              <a:gd name="connsiteX3" fmla="*/ 0 w 6727415"/>
              <a:gd name="connsiteY3" fmla="*/ 680790 h 680790"/>
              <a:gd name="connsiteX4" fmla="*/ 0 w 6727415"/>
              <a:gd name="connsiteY4" fmla="*/ 0 h 68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15" h="680790">
                <a:moveTo>
                  <a:pt x="0" y="0"/>
                </a:moveTo>
                <a:lnTo>
                  <a:pt x="6727415" y="0"/>
                </a:lnTo>
                <a:lnTo>
                  <a:pt x="6727415" y="680790"/>
                </a:lnTo>
                <a:lnTo>
                  <a:pt x="0" y="680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50" tIns="72050" rIns="72050" bIns="72050" numCol="1" spcCol="1270" anchor="ctr" anchorCtr="0">
            <a:noAutofit/>
          </a:bodyPr>
          <a:lstStyle/>
          <a:p>
            <a:pPr marL="0" lvl="0" indent="0" algn="l" defTabSz="1066800">
              <a:lnSpc>
                <a:spcPct val="100000"/>
              </a:lnSpc>
              <a:spcBef>
                <a:spcPct val="0"/>
              </a:spcBef>
              <a:spcAft>
                <a:spcPct val="35000"/>
              </a:spcAft>
              <a:buNone/>
            </a:pPr>
            <a:r>
              <a:rPr lang="en-US" sz="2400" kern="1200" dirty="0"/>
              <a:t>Charged with exploring, recommending and implementing transformational changes to improve system wide responses</a:t>
            </a:r>
            <a:br>
              <a:rPr lang="en-US" sz="1600" kern="1200" dirty="0"/>
            </a:br>
            <a:endParaRPr lang="en-US" sz="1600" kern="1200" dirty="0"/>
          </a:p>
        </p:txBody>
      </p:sp>
    </p:spTree>
    <p:extLst>
      <p:ext uri="{BB962C8B-B14F-4D97-AF65-F5344CB8AC3E}">
        <p14:creationId xmlns:p14="http://schemas.microsoft.com/office/powerpoint/2010/main" val="217082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77897C-4267-480D-A515-C7D3AD6A4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3688" y="1127403"/>
            <a:ext cx="8885382" cy="5727419"/>
          </a:xfrm>
          <a:prstGeom prst="rect">
            <a:avLst/>
          </a:prstGeom>
        </p:spPr>
      </p:pic>
      <p:grpSp>
        <p:nvGrpSpPr>
          <p:cNvPr id="3" name="Group 2">
            <a:extLst>
              <a:ext uri="{FF2B5EF4-FFF2-40B4-BE49-F238E27FC236}">
                <a16:creationId xmlns:a16="http://schemas.microsoft.com/office/drawing/2014/main" id="{040D309F-2E85-4899-B621-886D2261BA91}"/>
              </a:ext>
              <a:ext uri="{C183D7F6-B498-43B3-948B-1728B52AA6E4}">
                <adec:decorative xmlns:adec="http://schemas.microsoft.com/office/drawing/2017/decorative" val="1"/>
              </a:ext>
            </a:extLst>
          </p:cNvPr>
          <p:cNvGrpSpPr/>
          <p:nvPr/>
        </p:nvGrpSpPr>
        <p:grpSpPr>
          <a:xfrm>
            <a:off x="0" y="-11861"/>
            <a:ext cx="12187382" cy="1142441"/>
            <a:chOff x="0" y="-17792"/>
            <a:chExt cx="18281073" cy="1713661"/>
          </a:xfrm>
        </p:grpSpPr>
        <p:pic>
          <p:nvPicPr>
            <p:cNvPr id="7" name="Picture 6">
              <a:extLst>
                <a:ext uri="{FF2B5EF4-FFF2-40B4-BE49-F238E27FC236}">
                  <a16:creationId xmlns:a16="http://schemas.microsoft.com/office/drawing/2014/main" id="{93492190-5C32-41C9-B966-608F10175F8C}"/>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7819"/>
            <a:stretch/>
          </p:blipFill>
          <p:spPr>
            <a:xfrm>
              <a:off x="0" y="-17792"/>
              <a:ext cx="18281073" cy="1713661"/>
            </a:xfrm>
            <a:prstGeom prst="rect">
              <a:avLst/>
            </a:prstGeom>
            <a:effectLst>
              <a:glow rad="177800">
                <a:schemeClr val="bg1">
                  <a:alpha val="40000"/>
                </a:schemeClr>
              </a:glow>
            </a:effectLst>
          </p:spPr>
        </p:pic>
        <p:pic>
          <p:nvPicPr>
            <p:cNvPr id="8" name="Picture 7">
              <a:extLst>
                <a:ext uri="{FF2B5EF4-FFF2-40B4-BE49-F238E27FC236}">
                  <a16:creationId xmlns:a16="http://schemas.microsoft.com/office/drawing/2014/main" id="{5120E52F-AF3E-4BE2-A6B3-613094198B5E}"/>
                </a:ext>
                <a:ext uri="{C183D7F6-B498-43B3-948B-1728B52AA6E4}">
                  <adec:decorative xmlns:adec="http://schemas.microsoft.com/office/drawing/2017/decorative" val="1"/>
                </a:ext>
              </a:extLst>
            </p:cNvPr>
            <p:cNvPicPr>
              <a:picLocks noChangeAspect="1"/>
            </p:cNvPicPr>
            <p:nvPr/>
          </p:nvPicPr>
          <p:blipFill rotWithShape="1">
            <a:blip r:embed="rId5"/>
            <a:srcRect t="13459" r="25000" b="22118"/>
            <a:stretch/>
          </p:blipFill>
          <p:spPr>
            <a:xfrm>
              <a:off x="16306800" y="0"/>
              <a:ext cx="1974273" cy="1695868"/>
            </a:xfrm>
            <a:prstGeom prst="rect">
              <a:avLst/>
            </a:prstGeom>
          </p:spPr>
        </p:pic>
      </p:grpSp>
      <p:sp>
        <p:nvSpPr>
          <p:cNvPr id="2" name="Title 1">
            <a:extLst>
              <a:ext uri="{FF2B5EF4-FFF2-40B4-BE49-F238E27FC236}">
                <a16:creationId xmlns:a16="http://schemas.microsoft.com/office/drawing/2014/main" id="{F0C02471-4A2E-DDF2-71FE-71817F002F72}"/>
              </a:ext>
            </a:extLst>
          </p:cNvPr>
          <p:cNvSpPr txBox="1">
            <a:spLocks noGrp="1"/>
          </p:cNvSpPr>
          <p:nvPr>
            <p:ph type="title" idx="4294967295"/>
          </p:nvPr>
        </p:nvSpPr>
        <p:spPr>
          <a:xfrm>
            <a:off x="304800" y="396897"/>
            <a:ext cx="102616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yriad Pro" panose="020B0503030403020204" charset="0"/>
                <a:ea typeface="+mn-ea"/>
                <a:cs typeface="+mn-cs"/>
              </a:rPr>
              <a:t>The Domestic Violence Workgroup  </a:t>
            </a:r>
          </a:p>
        </p:txBody>
      </p:sp>
      <p:sp>
        <p:nvSpPr>
          <p:cNvPr id="27" name="AutoShape 2">
            <a:extLst>
              <a:ext uri="{FF2B5EF4-FFF2-40B4-BE49-F238E27FC236}">
                <a16:creationId xmlns:a16="http://schemas.microsoft.com/office/drawing/2014/main" id="{50EDDB50-C76E-4335-A67B-6C2A1E6A67BD}"/>
              </a:ext>
              <a:ext uri="{C183D7F6-B498-43B3-948B-1728B52AA6E4}">
                <adec:decorative xmlns:adec="http://schemas.microsoft.com/office/drawing/2017/decorative" val="1"/>
              </a:ext>
            </a:extLst>
          </p:cNvPr>
          <p:cNvSpPr/>
          <p:nvPr/>
        </p:nvSpPr>
        <p:spPr>
          <a:xfrm>
            <a:off x="0" y="1130579"/>
            <a:ext cx="3302000" cy="5727421"/>
          </a:xfrm>
          <a:prstGeom prst="rect">
            <a:avLst/>
          </a:prstGeom>
          <a:gradFill flip="none" rotWithShape="1">
            <a:gsLst>
              <a:gs pos="0">
                <a:srgbClr val="6FAF8D"/>
              </a:gs>
              <a:gs pos="50000">
                <a:srgbClr val="004AA3"/>
              </a:gs>
              <a:gs pos="100000">
                <a:srgbClr val="002060"/>
              </a:gs>
            </a:gsLst>
            <a:lin ang="5400000" scaled="1"/>
            <a:tileRect/>
          </a:grad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4F72462E-D94C-6799-61C1-C7D43160AC4E}"/>
              </a:ext>
            </a:extLst>
          </p:cNvPr>
          <p:cNvSpPr txBox="1"/>
          <p:nvPr/>
        </p:nvSpPr>
        <p:spPr>
          <a:xfrm>
            <a:off x="3556000" y="1453537"/>
            <a:ext cx="7842620" cy="2041841"/>
          </a:xfrm>
          <a:prstGeom prst="rect">
            <a:avLst/>
          </a:prstGeom>
          <a:noFill/>
        </p:spPr>
        <p:txBody>
          <a:bodyPr wrap="square" rtlCol="0">
            <a:spAutoFit/>
          </a:bodyPr>
          <a:lstStyle/>
          <a:p>
            <a:pPr marL="190510" indent="-190510" defTabSz="609630">
              <a:buFont typeface="Arial" panose="020B0604020202020204" pitchFamily="34" charset="0"/>
              <a:buChar char="•"/>
            </a:pPr>
            <a:r>
              <a:rPr lang="en-US" sz="1867" dirty="0">
                <a:solidFill>
                  <a:prstClr val="black"/>
                </a:solidFill>
                <a:latin typeface="Calibri"/>
              </a:rPr>
              <a:t>Chaired by Judge Denise Brown, 30th Judicial Circuit</a:t>
            </a:r>
          </a:p>
          <a:p>
            <a:pPr marL="190510" indent="-190510" defTabSz="609630">
              <a:buFont typeface="Arial" panose="020B0604020202020204" pitchFamily="34" charset="0"/>
              <a:buChar char="•"/>
            </a:pPr>
            <a:endParaRPr lang="en-US" sz="1867" dirty="0">
              <a:solidFill>
                <a:prstClr val="black"/>
              </a:solidFill>
              <a:latin typeface="Calibri"/>
            </a:endParaRPr>
          </a:p>
          <a:p>
            <a:pPr marL="190510" indent="-190510" defTabSz="609630">
              <a:buFont typeface="Arial" panose="020B0604020202020204" pitchFamily="34" charset="0"/>
              <a:buChar char="•"/>
            </a:pPr>
            <a:r>
              <a:rPr lang="en-US" sz="1867" dirty="0">
                <a:solidFill>
                  <a:prstClr val="black"/>
                </a:solidFill>
                <a:latin typeface="Calibri"/>
              </a:rPr>
              <a:t>Comprised of 62 members </a:t>
            </a:r>
          </a:p>
          <a:p>
            <a:pPr defTabSz="609630"/>
            <a:endParaRPr lang="en-US" sz="1867" dirty="0">
              <a:solidFill>
                <a:prstClr val="black"/>
              </a:solidFill>
              <a:latin typeface="Calibri"/>
            </a:endParaRPr>
          </a:p>
          <a:p>
            <a:pPr marL="190510" indent="-190510" defTabSz="609630">
              <a:buFont typeface="Arial" panose="020B0604020202020204" pitchFamily="34" charset="0"/>
              <a:buChar char="•"/>
            </a:pPr>
            <a:r>
              <a:rPr lang="en-US" sz="1867" dirty="0">
                <a:solidFill>
                  <a:prstClr val="black"/>
                </a:solidFill>
                <a:latin typeface="Calibri"/>
              </a:rPr>
              <a:t>Workgroup’s goal is: </a:t>
            </a:r>
          </a:p>
          <a:p>
            <a:pPr marL="190510" indent="-190510" defTabSz="609630">
              <a:buFont typeface="Arial" panose="020B0604020202020204" pitchFamily="34" charset="0"/>
              <a:buChar char="•"/>
            </a:pPr>
            <a:endParaRPr lang="en-US" sz="2133" dirty="0">
              <a:solidFill>
                <a:prstClr val="black"/>
              </a:solidFill>
              <a:latin typeface="Calibri"/>
            </a:endParaRPr>
          </a:p>
          <a:p>
            <a:pPr marL="190510" indent="-190510" defTabSz="609630">
              <a:buFont typeface="Arial" panose="020B0604020202020204" pitchFamily="34" charset="0"/>
              <a:buChar char="•"/>
            </a:pPr>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DF35BEB8-9A29-7DB4-399F-5C47494D7FDA}"/>
              </a:ext>
            </a:extLst>
          </p:cNvPr>
          <p:cNvSpPr txBox="1"/>
          <p:nvPr/>
        </p:nvSpPr>
        <p:spPr>
          <a:xfrm>
            <a:off x="3896225" y="3420533"/>
            <a:ext cx="7842620" cy="2103589"/>
          </a:xfrm>
          <a:prstGeom prst="rect">
            <a:avLst/>
          </a:prstGeom>
          <a:noFill/>
        </p:spPr>
        <p:txBody>
          <a:bodyPr wrap="square" rtlCol="0">
            <a:spAutoFit/>
          </a:bodyPr>
          <a:lstStyle/>
          <a:p>
            <a:pPr defTabSz="609630"/>
            <a:r>
              <a:rPr lang="en-US" sz="1867" i="1" dirty="0">
                <a:solidFill>
                  <a:prstClr val="black"/>
                </a:solidFill>
                <a:latin typeface="Calibri"/>
              </a:rPr>
              <a:t>To understand, explore and implement trauma-informed and evidence-based solutions to assist the court community and stakeholders in best serving persons involved in domestic violence or interpersonal violence cases, including individuals who are or may be experiencing mental illness, substance use disorder, or intellectual and/or developmental disabilities, through a lens of physical and psychological safety, accountability, and effective implementation techniques.</a:t>
            </a:r>
          </a:p>
        </p:txBody>
      </p:sp>
      <p:pic>
        <p:nvPicPr>
          <p:cNvPr id="9" name="Picture 8">
            <a:extLst>
              <a:ext uri="{FF2B5EF4-FFF2-40B4-BE49-F238E27FC236}">
                <a16:creationId xmlns:a16="http://schemas.microsoft.com/office/drawing/2014/main" id="{F8D60804-BDAB-A2BD-93BD-1C425FE58B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710" y="1127402"/>
            <a:ext cx="3387419" cy="3879457"/>
          </a:xfrm>
          <a:prstGeom prst="rect">
            <a:avLst/>
          </a:prstGeom>
        </p:spPr>
      </p:pic>
    </p:spTree>
    <p:extLst>
      <p:ext uri="{BB962C8B-B14F-4D97-AF65-F5344CB8AC3E}">
        <p14:creationId xmlns:p14="http://schemas.microsoft.com/office/powerpoint/2010/main" val="2907793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4A98">
                <a:shade val="30000"/>
                <a:satMod val="115000"/>
              </a:srgbClr>
            </a:gs>
            <a:gs pos="50000">
              <a:srgbClr val="004A98">
                <a:shade val="67500"/>
                <a:satMod val="115000"/>
              </a:srgbClr>
            </a:gs>
            <a:gs pos="100000">
              <a:srgbClr val="004A98">
                <a:shade val="100000"/>
                <a:satMod val="115000"/>
              </a:srgb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77897C-4267-480D-A515-C7D3AD6A4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44710" y="1130581"/>
            <a:ext cx="8885382" cy="5727419"/>
          </a:xfrm>
          <a:prstGeom prst="rect">
            <a:avLst/>
          </a:prstGeom>
        </p:spPr>
      </p:pic>
      <p:sp>
        <p:nvSpPr>
          <p:cNvPr id="16" name="TextBox 11">
            <a:extLst>
              <a:ext uri="{FF2B5EF4-FFF2-40B4-BE49-F238E27FC236}">
                <a16:creationId xmlns:a16="http://schemas.microsoft.com/office/drawing/2014/main" id="{DB697C66-1D87-4221-A9BB-6FAAD7080A23}"/>
              </a:ext>
            </a:extLst>
          </p:cNvPr>
          <p:cNvSpPr txBox="1">
            <a:spLocks noGrp="1"/>
          </p:cNvSpPr>
          <p:nvPr>
            <p:ph type="title" idx="4294967295"/>
          </p:nvPr>
        </p:nvSpPr>
        <p:spPr>
          <a:xfrm>
            <a:off x="3638180" y="1285756"/>
            <a:ext cx="7996399" cy="6946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2773"/>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1C50"/>
                </a:solidFill>
                <a:effectLst/>
                <a:uLnTx/>
                <a:uFillTx/>
                <a:latin typeface="Myriad Pro" panose="020B0503030403020204" pitchFamily="34" charset="0"/>
                <a:ea typeface="+mn-ea"/>
                <a:cs typeface="+mn-cs"/>
              </a:rPr>
              <a:t>KJCMH Domestic Violence Advocacy in Schools Subgroup: Healthy Relationships Initiative</a:t>
            </a:r>
          </a:p>
        </p:txBody>
      </p:sp>
      <p:grpSp>
        <p:nvGrpSpPr>
          <p:cNvPr id="3" name="Group 2">
            <a:extLst>
              <a:ext uri="{FF2B5EF4-FFF2-40B4-BE49-F238E27FC236}">
                <a16:creationId xmlns:a16="http://schemas.microsoft.com/office/drawing/2014/main" id="{040D309F-2E85-4899-B621-886D2261BA91}"/>
              </a:ext>
              <a:ext uri="{C183D7F6-B498-43B3-948B-1728B52AA6E4}">
                <adec:decorative xmlns:adec="http://schemas.microsoft.com/office/drawing/2017/decorative" val="1"/>
              </a:ext>
            </a:extLst>
          </p:cNvPr>
          <p:cNvGrpSpPr/>
          <p:nvPr/>
        </p:nvGrpSpPr>
        <p:grpSpPr>
          <a:xfrm>
            <a:off x="0" y="-11861"/>
            <a:ext cx="12187382" cy="1142441"/>
            <a:chOff x="0" y="-17792"/>
            <a:chExt cx="18281073" cy="1713661"/>
          </a:xfrm>
        </p:grpSpPr>
        <p:pic>
          <p:nvPicPr>
            <p:cNvPr id="7" name="Picture 6">
              <a:extLst>
                <a:ext uri="{FF2B5EF4-FFF2-40B4-BE49-F238E27FC236}">
                  <a16:creationId xmlns:a16="http://schemas.microsoft.com/office/drawing/2014/main" id="{93492190-5C32-41C9-B966-608F10175F8C}"/>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7819"/>
            <a:stretch/>
          </p:blipFill>
          <p:spPr>
            <a:xfrm>
              <a:off x="0" y="-17792"/>
              <a:ext cx="18281073" cy="1713661"/>
            </a:xfrm>
            <a:prstGeom prst="rect">
              <a:avLst/>
            </a:prstGeom>
            <a:effectLst>
              <a:glow rad="177800">
                <a:schemeClr val="bg1">
                  <a:alpha val="40000"/>
                </a:schemeClr>
              </a:glow>
            </a:effectLst>
          </p:spPr>
        </p:pic>
        <p:pic>
          <p:nvPicPr>
            <p:cNvPr id="8" name="Picture 7">
              <a:extLst>
                <a:ext uri="{FF2B5EF4-FFF2-40B4-BE49-F238E27FC236}">
                  <a16:creationId xmlns:a16="http://schemas.microsoft.com/office/drawing/2014/main" id="{5120E52F-AF3E-4BE2-A6B3-613094198B5E}"/>
                </a:ext>
                <a:ext uri="{C183D7F6-B498-43B3-948B-1728B52AA6E4}">
                  <adec:decorative xmlns:adec="http://schemas.microsoft.com/office/drawing/2017/decorative" val="1"/>
                </a:ext>
              </a:extLst>
            </p:cNvPr>
            <p:cNvPicPr>
              <a:picLocks noChangeAspect="1"/>
            </p:cNvPicPr>
            <p:nvPr/>
          </p:nvPicPr>
          <p:blipFill rotWithShape="1">
            <a:blip r:embed="rId5"/>
            <a:srcRect t="13459" r="25000" b="22118"/>
            <a:stretch/>
          </p:blipFill>
          <p:spPr>
            <a:xfrm>
              <a:off x="16306800" y="0"/>
              <a:ext cx="1974273" cy="1695868"/>
            </a:xfrm>
            <a:prstGeom prst="rect">
              <a:avLst/>
            </a:prstGeom>
          </p:spPr>
        </p:pic>
      </p:grpSp>
      <p:sp>
        <p:nvSpPr>
          <p:cNvPr id="27" name="AutoShape 2">
            <a:extLst>
              <a:ext uri="{FF2B5EF4-FFF2-40B4-BE49-F238E27FC236}">
                <a16:creationId xmlns:a16="http://schemas.microsoft.com/office/drawing/2014/main" id="{50EDDB50-C76E-4335-A67B-6C2A1E6A67BD}"/>
              </a:ext>
              <a:ext uri="{C183D7F6-B498-43B3-948B-1728B52AA6E4}">
                <adec:decorative xmlns:adec="http://schemas.microsoft.com/office/drawing/2017/decorative" val="1"/>
              </a:ext>
            </a:extLst>
          </p:cNvPr>
          <p:cNvSpPr/>
          <p:nvPr/>
        </p:nvSpPr>
        <p:spPr>
          <a:xfrm>
            <a:off x="0" y="1130579"/>
            <a:ext cx="3302000" cy="5727421"/>
          </a:xfrm>
          <a:prstGeom prst="rect">
            <a:avLst/>
          </a:prstGeom>
          <a:gradFill flip="none" rotWithShape="1">
            <a:gsLst>
              <a:gs pos="0">
                <a:srgbClr val="6FAF8D"/>
              </a:gs>
              <a:gs pos="50000">
                <a:srgbClr val="004AA3"/>
              </a:gs>
              <a:gs pos="100000">
                <a:srgbClr val="002060"/>
              </a:gs>
            </a:gsLst>
            <a:lin ang="5400000" scaled="1"/>
            <a:tileRect/>
          </a:gradFill>
        </p:spPr>
        <p:txBody>
          <a:bodyPr/>
          <a:lstStyle/>
          <a:p>
            <a:pPr defTabSz="609630"/>
            <a:endParaRPr lang="en-US" sz="1200" dirty="0">
              <a:solidFill>
                <a:prstClr val="black"/>
              </a:solidFill>
              <a:latin typeface="Calibri"/>
            </a:endParaRPr>
          </a:p>
        </p:txBody>
      </p:sp>
      <p:sp>
        <p:nvSpPr>
          <p:cNvPr id="18" name="TextBox 13">
            <a:extLst>
              <a:ext uri="{FF2B5EF4-FFF2-40B4-BE49-F238E27FC236}">
                <a16:creationId xmlns:a16="http://schemas.microsoft.com/office/drawing/2014/main" id="{7F532136-C416-4492-AE29-B94FD73F0BF1}"/>
              </a:ext>
            </a:extLst>
          </p:cNvPr>
          <p:cNvSpPr txBox="1"/>
          <p:nvPr/>
        </p:nvSpPr>
        <p:spPr>
          <a:xfrm>
            <a:off x="3746491" y="2243730"/>
            <a:ext cx="8293109" cy="2873222"/>
          </a:xfrm>
          <a:prstGeom prst="rect">
            <a:avLst/>
          </a:prstGeom>
        </p:spPr>
        <p:txBody>
          <a:bodyPr wrap="square" lIns="0" tIns="0" rIns="0" bIns="0" rtlCol="0" anchor="t">
            <a:spAutoFit/>
          </a:bodyPr>
          <a:lstStyle/>
          <a:p>
            <a:pPr defTabSz="609630"/>
            <a:r>
              <a:rPr lang="en-US" sz="1867" dirty="0">
                <a:solidFill>
                  <a:prstClr val="black"/>
                </a:solidFill>
                <a:latin typeface="Calibri"/>
              </a:rPr>
              <a:t>The KJCMH Domestic Violence Advocacy in Schools Subgroup aims to strengthen awareness of dating violence and promote collaboration between schools and advocacy organizations. This effort underscores the importance of early education and support for youth who may be impacted. The initiative seeks to foster safe and supportive environments by promoting awareness and the promotion of healthy relationship education across school communities.</a:t>
            </a:r>
          </a:p>
          <a:p>
            <a:pPr defTabSz="609630"/>
            <a:endParaRPr lang="en-US" sz="1867" dirty="0">
              <a:solidFill>
                <a:prstClr val="black"/>
              </a:solidFill>
              <a:latin typeface="Calibri"/>
            </a:endParaRPr>
          </a:p>
          <a:p>
            <a:pPr defTabSz="609630"/>
            <a:r>
              <a:rPr lang="en-US" sz="1867" dirty="0">
                <a:solidFill>
                  <a:prstClr val="black"/>
                </a:solidFill>
                <a:latin typeface="Calibri"/>
              </a:rPr>
              <a:t>Two evidence-based curricula identified to support the KJCMH Subgroup’s Healthy Relationships initiative are Safe Dates and the Fourth R Program. Please explore each curriculum via the hyperlinks provided: </a:t>
            </a:r>
            <a:r>
              <a:rPr lang="en-US" sz="1867"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6"/>
              </a:rPr>
              <a:t>Safe Dates</a:t>
            </a: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and </a:t>
            </a:r>
            <a:r>
              <a:rPr lang="en-US" sz="1867"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7"/>
              </a:rPr>
              <a:t>4th R Program</a:t>
            </a: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00702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E68D-388B-52F3-6454-D28F8DF00D76}"/>
              </a:ext>
            </a:extLst>
          </p:cNvPr>
          <p:cNvSpPr>
            <a:spLocks noGrp="1"/>
          </p:cNvSpPr>
          <p:nvPr>
            <p:ph type="title"/>
          </p:nvPr>
        </p:nvSpPr>
        <p:spPr>
          <a:xfrm>
            <a:off x="304799" y="-857427"/>
            <a:ext cx="11435255" cy="633187"/>
          </a:xfrm>
        </p:spPr>
        <p:txBody>
          <a:bodyPr/>
          <a:lstStyle/>
          <a:p>
            <a:pPr algn="l"/>
            <a:r>
              <a:rPr lang="en-US" dirty="0"/>
              <a:t>What the curriculums cover</a:t>
            </a:r>
          </a:p>
        </p:txBody>
      </p:sp>
      <p:pic>
        <p:nvPicPr>
          <p:cNvPr id="37" name="Picture 36">
            <a:extLst>
              <a:ext uri="{FF2B5EF4-FFF2-40B4-BE49-F238E27FC236}">
                <a16:creationId xmlns:a16="http://schemas.microsoft.com/office/drawing/2014/main" id="{3060A74C-B674-43B4-B417-763302360C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08663"/>
            <a:ext cx="12192000" cy="5749336"/>
          </a:xfrm>
          <a:prstGeom prst="rect">
            <a:avLst/>
          </a:prstGeom>
        </p:spPr>
      </p:pic>
      <p:sp>
        <p:nvSpPr>
          <p:cNvPr id="41" name="TextBox 11">
            <a:extLst>
              <a:ext uri="{FF2B5EF4-FFF2-40B4-BE49-F238E27FC236}">
                <a16:creationId xmlns:a16="http://schemas.microsoft.com/office/drawing/2014/main" id="{BDA62CEC-6F10-48B2-980A-794CC654C535}"/>
              </a:ext>
            </a:extLst>
          </p:cNvPr>
          <p:cNvSpPr txBox="1"/>
          <p:nvPr/>
        </p:nvSpPr>
        <p:spPr>
          <a:xfrm>
            <a:off x="609600" y="1839707"/>
            <a:ext cx="4530619" cy="335541"/>
          </a:xfrm>
          <a:prstGeom prst="rect">
            <a:avLst/>
          </a:prstGeom>
        </p:spPr>
        <p:txBody>
          <a:bodyPr lIns="0" tIns="0" rIns="0" bIns="0" rtlCol="0" anchor="t">
            <a:spAutoFit/>
          </a:bodyPr>
          <a:lstStyle/>
          <a:p>
            <a:pPr defTabSz="609630">
              <a:lnSpc>
                <a:spcPts val="2773"/>
              </a:lnSpc>
            </a:pPr>
            <a:r>
              <a:rPr lang="en-US" sz="2133" b="1" dirty="0">
                <a:solidFill>
                  <a:srgbClr val="011C50"/>
                </a:solidFill>
                <a:latin typeface="Myriad Pro" panose="020B0503030403020204" pitchFamily="34" charset="0"/>
              </a:rPr>
              <a:t>Safe Dates</a:t>
            </a:r>
          </a:p>
        </p:txBody>
      </p:sp>
      <p:sp>
        <p:nvSpPr>
          <p:cNvPr id="40" name="TextBox 10">
            <a:extLst>
              <a:ext uri="{FF2B5EF4-FFF2-40B4-BE49-F238E27FC236}">
                <a16:creationId xmlns:a16="http://schemas.microsoft.com/office/drawing/2014/main" id="{BE74E775-8FFC-4374-AA1E-0D737EB63ED4}"/>
              </a:ext>
            </a:extLst>
          </p:cNvPr>
          <p:cNvSpPr txBox="1"/>
          <p:nvPr/>
        </p:nvSpPr>
        <p:spPr>
          <a:xfrm>
            <a:off x="609600" y="2276258"/>
            <a:ext cx="4530619" cy="2939844"/>
          </a:xfrm>
          <a:prstGeom prst="rect">
            <a:avLst/>
          </a:prstGeom>
        </p:spPr>
        <p:txBody>
          <a:bodyPr lIns="0" tIns="0" rIns="0" bIns="0" rtlCol="0" anchor="t">
            <a:spAutoFit/>
          </a:bodyPr>
          <a:lstStyle/>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10 session program</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45–50 minutes</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Middle/high school students</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Topics: defining caring relationships, defining dating abuse, why people abuse, helping friends, overcoming gender stereotypes, equal power through communication, how we feel/how we deal, and preventing sexual assault</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Can be presented by classroom teachers or advocacy center certified presenters</a:t>
            </a:r>
          </a:p>
          <a:p>
            <a:pPr marL="228611" indent="-228611" defTabSz="609630">
              <a:lnSpc>
                <a:spcPts val="2100"/>
              </a:lnSpc>
              <a:buFont typeface="Arial" panose="020B0604020202020204" pitchFamily="34" charset="0"/>
              <a:buChar char="•"/>
            </a:pPr>
            <a:endParaRPr lang="en-US" sz="1400" dirty="0">
              <a:solidFill>
                <a:srgbClr val="011C50"/>
              </a:solidFill>
              <a:latin typeface="Myriad Pro" panose="020B0503030403020204" pitchFamily="34" charset="0"/>
            </a:endParaRPr>
          </a:p>
        </p:txBody>
      </p:sp>
      <p:sp>
        <p:nvSpPr>
          <p:cNvPr id="50" name="TextBox 11">
            <a:extLst>
              <a:ext uri="{FF2B5EF4-FFF2-40B4-BE49-F238E27FC236}">
                <a16:creationId xmlns:a16="http://schemas.microsoft.com/office/drawing/2014/main" id="{8489B95A-DF39-413F-8DBC-7F84AC21F4F4}"/>
              </a:ext>
            </a:extLst>
          </p:cNvPr>
          <p:cNvSpPr txBox="1"/>
          <p:nvPr/>
        </p:nvSpPr>
        <p:spPr>
          <a:xfrm>
            <a:off x="6975581" y="1803401"/>
            <a:ext cx="4530619" cy="335541"/>
          </a:xfrm>
          <a:prstGeom prst="rect">
            <a:avLst/>
          </a:prstGeom>
        </p:spPr>
        <p:txBody>
          <a:bodyPr lIns="0" tIns="0" rIns="0" bIns="0" rtlCol="0" anchor="t">
            <a:spAutoFit/>
          </a:bodyPr>
          <a:lstStyle/>
          <a:p>
            <a:pPr defTabSz="609630">
              <a:lnSpc>
                <a:spcPts val="2773"/>
              </a:lnSpc>
            </a:pPr>
            <a:r>
              <a:rPr lang="en-US" sz="2133" b="1" dirty="0">
                <a:solidFill>
                  <a:srgbClr val="011C50"/>
                </a:solidFill>
                <a:latin typeface="Myriad Pro" panose="020B0503030403020204" pitchFamily="34" charset="0"/>
              </a:rPr>
              <a:t>4th R Program</a:t>
            </a:r>
          </a:p>
        </p:txBody>
      </p:sp>
      <p:sp>
        <p:nvSpPr>
          <p:cNvPr id="49" name="TextBox 10">
            <a:extLst>
              <a:ext uri="{FF2B5EF4-FFF2-40B4-BE49-F238E27FC236}">
                <a16:creationId xmlns:a16="http://schemas.microsoft.com/office/drawing/2014/main" id="{428B4AC1-F430-4FE3-8642-2E2864471008}"/>
              </a:ext>
            </a:extLst>
          </p:cNvPr>
          <p:cNvSpPr txBox="1"/>
          <p:nvPr/>
        </p:nvSpPr>
        <p:spPr>
          <a:xfrm>
            <a:off x="6975581" y="2239952"/>
            <a:ext cx="4530619" cy="3209148"/>
          </a:xfrm>
          <a:prstGeom prst="rect">
            <a:avLst/>
          </a:prstGeom>
        </p:spPr>
        <p:txBody>
          <a:bodyPr lIns="0" tIns="0" rIns="0" bIns="0" rtlCol="0" anchor="t">
            <a:spAutoFit/>
          </a:bodyPr>
          <a:lstStyle/>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Taught in the classroom</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Skill-focused and relationship-based</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Grades 7, 8 and 9</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Topics: personal safety &amp; injury prevention, substance use, addictions &amp; related behaviors, human development &amp; sexual health, and healthy eating</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Grade 7: 27 lesson plans; 40-45 minutes</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Grade 8: 28 lesson plans; 35-40 minutes</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Grade 9: 26 lesson plans; 70 minutes</a:t>
            </a:r>
          </a:p>
          <a:p>
            <a:pPr marL="228611" indent="-228611" defTabSz="609630">
              <a:lnSpc>
                <a:spcPts val="2100"/>
              </a:lnSpc>
              <a:buFont typeface="Arial" panose="020B0604020202020204" pitchFamily="34" charset="0"/>
              <a:buChar char="•"/>
            </a:pPr>
            <a:r>
              <a:rPr lang="en-US" sz="1400" dirty="0">
                <a:solidFill>
                  <a:srgbClr val="011C50"/>
                </a:solidFill>
                <a:latin typeface="Myriad Pro" panose="020B0503030403020204" pitchFamily="34" charset="0"/>
              </a:rPr>
              <a:t>Can be presented by classroom teachers</a:t>
            </a:r>
          </a:p>
          <a:p>
            <a:pPr marL="228611" indent="-228611" defTabSz="609630">
              <a:lnSpc>
                <a:spcPts val="2100"/>
              </a:lnSpc>
              <a:buFont typeface="Arial" panose="020B0604020202020204" pitchFamily="34" charset="0"/>
              <a:buChar char="•"/>
            </a:pPr>
            <a:endParaRPr lang="en-US" sz="1400" dirty="0">
              <a:solidFill>
                <a:srgbClr val="011C50"/>
              </a:solidFill>
              <a:latin typeface="Myriad Pro" panose="020B0503030403020204" pitchFamily="34" charset="0"/>
            </a:endParaRPr>
          </a:p>
          <a:p>
            <a:pPr marL="228611" indent="-228611" defTabSz="609630">
              <a:lnSpc>
                <a:spcPts val="2100"/>
              </a:lnSpc>
              <a:buFont typeface="Arial" panose="020B0604020202020204" pitchFamily="34" charset="0"/>
              <a:buChar char="•"/>
            </a:pPr>
            <a:endParaRPr lang="en-US" sz="1400" dirty="0">
              <a:solidFill>
                <a:srgbClr val="011C50"/>
              </a:solidFill>
              <a:latin typeface="Myriad Pro" panose="020B0503030403020204" pitchFamily="34" charset="0"/>
            </a:endParaRPr>
          </a:p>
        </p:txBody>
      </p:sp>
      <p:grpSp>
        <p:nvGrpSpPr>
          <p:cNvPr id="26" name="Group 25">
            <a:extLst>
              <a:ext uri="{FF2B5EF4-FFF2-40B4-BE49-F238E27FC236}">
                <a16:creationId xmlns:a16="http://schemas.microsoft.com/office/drawing/2014/main" id="{3666A734-AEF8-4CA9-8B5A-441B32CB1934}"/>
              </a:ext>
              <a:ext uri="{C183D7F6-B498-43B3-948B-1728B52AA6E4}">
                <adec:decorative xmlns:adec="http://schemas.microsoft.com/office/drawing/2017/decorative" val="1"/>
              </a:ext>
            </a:extLst>
          </p:cNvPr>
          <p:cNvGrpSpPr/>
          <p:nvPr/>
        </p:nvGrpSpPr>
        <p:grpSpPr>
          <a:xfrm>
            <a:off x="0" y="-11861"/>
            <a:ext cx="12187382" cy="1142441"/>
            <a:chOff x="0" y="-17792"/>
            <a:chExt cx="18281073" cy="1713661"/>
          </a:xfrm>
        </p:grpSpPr>
        <p:pic>
          <p:nvPicPr>
            <p:cNvPr id="27" name="Picture 26">
              <a:extLst>
                <a:ext uri="{FF2B5EF4-FFF2-40B4-BE49-F238E27FC236}">
                  <a16:creationId xmlns:a16="http://schemas.microsoft.com/office/drawing/2014/main" id="{7E405EE0-16E8-4646-9AAF-4A1AC4BBD51A}"/>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7819"/>
            <a:stretch/>
          </p:blipFill>
          <p:spPr>
            <a:xfrm>
              <a:off x="0" y="-17792"/>
              <a:ext cx="18281073" cy="1713661"/>
            </a:xfrm>
            <a:prstGeom prst="rect">
              <a:avLst/>
            </a:prstGeom>
            <a:effectLst>
              <a:glow rad="177800">
                <a:schemeClr val="bg1">
                  <a:alpha val="40000"/>
                </a:schemeClr>
              </a:glow>
            </a:effectLst>
          </p:spPr>
        </p:pic>
        <p:pic>
          <p:nvPicPr>
            <p:cNvPr id="28" name="Picture 27">
              <a:extLst>
                <a:ext uri="{FF2B5EF4-FFF2-40B4-BE49-F238E27FC236}">
                  <a16:creationId xmlns:a16="http://schemas.microsoft.com/office/drawing/2014/main" id="{7EC92790-BB62-4450-9749-6BFACE32A65F}"/>
                </a:ext>
                <a:ext uri="{C183D7F6-B498-43B3-948B-1728B52AA6E4}">
                  <adec:decorative xmlns:adec="http://schemas.microsoft.com/office/drawing/2017/decorative" val="1"/>
                </a:ext>
              </a:extLst>
            </p:cNvPr>
            <p:cNvPicPr>
              <a:picLocks noChangeAspect="1"/>
            </p:cNvPicPr>
            <p:nvPr/>
          </p:nvPicPr>
          <p:blipFill rotWithShape="1">
            <a:blip r:embed="rId5"/>
            <a:srcRect t="13459" r="25000" b="22118"/>
            <a:stretch/>
          </p:blipFill>
          <p:spPr>
            <a:xfrm>
              <a:off x="16306800" y="0"/>
              <a:ext cx="1974273" cy="1695868"/>
            </a:xfrm>
            <a:prstGeom prst="rect">
              <a:avLst/>
            </a:prstGeom>
          </p:spPr>
        </p:pic>
      </p:grpSp>
    </p:spTree>
    <p:extLst>
      <p:ext uri="{BB962C8B-B14F-4D97-AF65-F5344CB8AC3E}">
        <p14:creationId xmlns:p14="http://schemas.microsoft.com/office/powerpoint/2010/main" val="221654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7B1F-B3A4-090C-7102-B9995D7D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6190A-F051-0FCC-906F-E08DEE7CB656}"/>
              </a:ext>
            </a:extLst>
          </p:cNvPr>
          <p:cNvSpPr>
            <a:spLocks noGrp="1"/>
          </p:cNvSpPr>
          <p:nvPr>
            <p:ph type="ctrTitle"/>
          </p:nvPr>
        </p:nvSpPr>
        <p:spPr>
          <a:xfrm>
            <a:off x="2140944" y="1041400"/>
            <a:ext cx="9144000" cy="2387600"/>
          </a:xfrm>
        </p:spPr>
        <p:txBody>
          <a:bodyPr>
            <a:noAutofit/>
          </a:bodyPr>
          <a:lstStyle/>
          <a:p>
            <a:r>
              <a:rPr lang="en-US" dirty="0"/>
              <a:t>Welcome and Updates</a:t>
            </a:r>
            <a:br>
              <a:rPr lang="en-US" dirty="0"/>
            </a:br>
            <a:endParaRPr lang="en-US" dirty="0"/>
          </a:p>
        </p:txBody>
      </p:sp>
      <p:sp>
        <p:nvSpPr>
          <p:cNvPr id="3" name="Subtitle 2">
            <a:extLst>
              <a:ext uri="{FF2B5EF4-FFF2-40B4-BE49-F238E27FC236}">
                <a16:creationId xmlns:a16="http://schemas.microsoft.com/office/drawing/2014/main" id="{732953D6-004E-41C4-4CE0-D887D53BE509}"/>
              </a:ext>
            </a:extLst>
          </p:cNvPr>
          <p:cNvSpPr>
            <a:spLocks noGrp="1"/>
          </p:cNvSpPr>
          <p:nvPr>
            <p:ph type="subTitle" idx="1"/>
          </p:nvPr>
        </p:nvSpPr>
        <p:spPr>
          <a:xfrm>
            <a:off x="2273147" y="3811358"/>
            <a:ext cx="9144000" cy="1655762"/>
          </a:xfrm>
        </p:spPr>
        <p:txBody>
          <a:bodyPr/>
          <a:lstStyle/>
          <a:p>
            <a:r>
              <a:rPr lang="en-US" dirty="0"/>
              <a:t>Dr. Robbie Fletcher</a:t>
            </a:r>
          </a:p>
          <a:p>
            <a:r>
              <a:rPr lang="en-US" dirty="0"/>
              <a:t>Commissioner of Education</a:t>
            </a:r>
          </a:p>
          <a:p>
            <a:endParaRPr lang="en-US" dirty="0"/>
          </a:p>
        </p:txBody>
      </p:sp>
    </p:spTree>
    <p:extLst>
      <p:ext uri="{BB962C8B-B14F-4D97-AF65-F5344CB8AC3E}">
        <p14:creationId xmlns:p14="http://schemas.microsoft.com/office/powerpoint/2010/main" val="3696771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2">
            <a:extLst>
              <a:ext uri="{FF2B5EF4-FFF2-40B4-BE49-F238E27FC236}">
                <a16:creationId xmlns:a16="http://schemas.microsoft.com/office/drawing/2014/main" id="{78B5410B-CE53-4D24-8657-40C097082FE9}"/>
              </a:ext>
              <a:ext uri="{C183D7F6-B498-43B3-948B-1728B52AA6E4}">
                <adec:decorative xmlns:adec="http://schemas.microsoft.com/office/drawing/2017/decorative" val="1"/>
              </a:ext>
            </a:extLst>
          </p:cNvPr>
          <p:cNvSpPr/>
          <p:nvPr/>
        </p:nvSpPr>
        <p:spPr>
          <a:xfrm>
            <a:off x="0" y="1572850"/>
            <a:ext cx="12192000" cy="5281554"/>
          </a:xfrm>
          <a:prstGeom prst="rect">
            <a:avLst/>
          </a:prstGeom>
          <a:gradFill flip="none" rotWithShape="1">
            <a:gsLst>
              <a:gs pos="19000">
                <a:srgbClr val="6FAF8D">
                  <a:alpha val="39000"/>
                </a:srgbClr>
              </a:gs>
              <a:gs pos="66000">
                <a:srgbClr val="004AA3">
                  <a:alpha val="19000"/>
                </a:srgbClr>
              </a:gs>
              <a:gs pos="100000">
                <a:srgbClr val="002060">
                  <a:alpha val="22000"/>
                </a:srgbClr>
              </a:gs>
            </a:gsLst>
            <a:lin ang="5400000" scaled="1"/>
            <a:tileRect/>
          </a:gradFill>
        </p:spPr>
        <p:txBody>
          <a:bodyPr/>
          <a:lstStyle/>
          <a:p>
            <a:pPr defTabSz="609630"/>
            <a:endParaRPr lang="en-US" sz="1200" dirty="0">
              <a:solidFill>
                <a:prstClr val="black"/>
              </a:solidFill>
              <a:latin typeface="Calibri"/>
            </a:endParaRPr>
          </a:p>
        </p:txBody>
      </p:sp>
      <p:sp>
        <p:nvSpPr>
          <p:cNvPr id="26" name="TextBox 6">
            <a:extLst>
              <a:ext uri="{FF2B5EF4-FFF2-40B4-BE49-F238E27FC236}">
                <a16:creationId xmlns:a16="http://schemas.microsoft.com/office/drawing/2014/main" id="{025C8215-08BF-4767-8FB0-75DE62C718A7}"/>
              </a:ext>
            </a:extLst>
          </p:cNvPr>
          <p:cNvSpPr txBox="1">
            <a:spLocks noGrp="1"/>
          </p:cNvSpPr>
          <p:nvPr>
            <p:ph type="title" idx="4294967295"/>
          </p:nvPr>
        </p:nvSpPr>
        <p:spPr>
          <a:xfrm>
            <a:off x="558800" y="2045112"/>
            <a:ext cx="9906000" cy="654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512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Contact Us</a:t>
            </a:r>
          </a:p>
        </p:txBody>
      </p:sp>
      <p:sp>
        <p:nvSpPr>
          <p:cNvPr id="10" name="TextBox 10">
            <a:extLst>
              <a:ext uri="{C183D7F6-B498-43B3-948B-1728B52AA6E4}">
                <adec:decorative xmlns:adec="http://schemas.microsoft.com/office/drawing/2017/decorative" val="1"/>
              </a:ext>
            </a:extLst>
          </p:cNvPr>
          <p:cNvSpPr txBox="1"/>
          <p:nvPr/>
        </p:nvSpPr>
        <p:spPr>
          <a:xfrm>
            <a:off x="685800" y="4426387"/>
            <a:ext cx="7196369" cy="367665"/>
          </a:xfrm>
          <a:prstGeom prst="rect">
            <a:avLst/>
          </a:prstGeom>
        </p:spPr>
        <p:txBody>
          <a:bodyPr lIns="0" tIns="0" rIns="0" bIns="0" rtlCol="0" anchor="t">
            <a:spAutoFit/>
          </a:bodyPr>
          <a:lstStyle/>
          <a:p>
            <a:pPr defTabSz="609630">
              <a:lnSpc>
                <a:spcPts val="3360"/>
              </a:lnSpc>
            </a:pPr>
            <a:endParaRPr sz="1200" dirty="0">
              <a:solidFill>
                <a:prstClr val="black"/>
              </a:solidFill>
              <a:latin typeface="Calibri"/>
            </a:endParaRPr>
          </a:p>
        </p:txBody>
      </p:sp>
      <p:sp>
        <p:nvSpPr>
          <p:cNvPr id="29" name="TextBox 9">
            <a:extLst>
              <a:ext uri="{FF2B5EF4-FFF2-40B4-BE49-F238E27FC236}">
                <a16:creationId xmlns:a16="http://schemas.microsoft.com/office/drawing/2014/main" id="{AC8C4B72-027D-429A-9387-823319B4D47C}"/>
              </a:ext>
            </a:extLst>
          </p:cNvPr>
          <p:cNvSpPr txBox="1"/>
          <p:nvPr/>
        </p:nvSpPr>
        <p:spPr>
          <a:xfrm>
            <a:off x="668053" y="3346070"/>
            <a:ext cx="3700747" cy="1037143"/>
          </a:xfrm>
          <a:prstGeom prst="rect">
            <a:avLst/>
          </a:prstGeom>
        </p:spPr>
        <p:txBody>
          <a:bodyPr wrap="square" lIns="0" tIns="0" rIns="0" bIns="0" rtlCol="0" anchor="t">
            <a:spAutoFit/>
          </a:bodyPr>
          <a:lstStyle/>
          <a:p>
            <a:pPr defTabSz="609630">
              <a:lnSpc>
                <a:spcPts val="2773"/>
              </a:lnSpc>
            </a:pPr>
            <a:r>
              <a:rPr lang="en-US" sz="2133" b="1" dirty="0">
                <a:solidFill>
                  <a:srgbClr val="002060"/>
                </a:solidFill>
                <a:latin typeface="Myriad Pro" panose="020B0503030403020204" pitchFamily="34" charset="0"/>
              </a:rPr>
              <a:t>Indica Meeks, MSCJ</a:t>
            </a:r>
          </a:p>
          <a:p>
            <a:pPr defTabSz="609630">
              <a:lnSpc>
                <a:spcPts val="2773"/>
              </a:lnSpc>
            </a:pPr>
            <a:r>
              <a:rPr lang="en-US" sz="2133" b="1" dirty="0">
                <a:solidFill>
                  <a:srgbClr val="002060"/>
                </a:solidFill>
                <a:latin typeface="Myriad Pro" panose="020B0503030403020204" pitchFamily="34" charset="0"/>
              </a:rPr>
              <a:t>Behavioral Health Liaison</a:t>
            </a:r>
          </a:p>
          <a:p>
            <a:pPr defTabSz="609630">
              <a:lnSpc>
                <a:spcPts val="2773"/>
              </a:lnSpc>
            </a:pPr>
            <a:r>
              <a:rPr lang="en-US" sz="1600" b="1" dirty="0">
                <a:solidFill>
                  <a:srgbClr val="002060"/>
                </a:solidFill>
                <a:latin typeface="Myriad Pro" panose="020B0503030403020204" pitchFamily="34" charset="0"/>
              </a:rPr>
              <a:t>AOC-Office of Statewide Programs</a:t>
            </a:r>
          </a:p>
        </p:txBody>
      </p:sp>
      <p:sp>
        <p:nvSpPr>
          <p:cNvPr id="30" name="TextBox 10">
            <a:extLst>
              <a:ext uri="{FF2B5EF4-FFF2-40B4-BE49-F238E27FC236}">
                <a16:creationId xmlns:a16="http://schemas.microsoft.com/office/drawing/2014/main" id="{C67894D9-BE08-4382-B592-1647A6666645}"/>
              </a:ext>
            </a:extLst>
          </p:cNvPr>
          <p:cNvSpPr txBox="1"/>
          <p:nvPr/>
        </p:nvSpPr>
        <p:spPr>
          <a:xfrm>
            <a:off x="691143" y="4443065"/>
            <a:ext cx="3393072" cy="573490"/>
          </a:xfrm>
          <a:prstGeom prst="rect">
            <a:avLst/>
          </a:prstGeom>
        </p:spPr>
        <p:txBody>
          <a:bodyPr lIns="0" tIns="0" rIns="0" bIns="0" rtlCol="0" anchor="t">
            <a:spAutoFit/>
          </a:bodyPr>
          <a:lstStyle/>
          <a:p>
            <a:pPr defTabSz="609630">
              <a:lnSpc>
                <a:spcPts val="2253"/>
              </a:lnSpc>
            </a:pPr>
            <a:r>
              <a:rPr lang="en-US" sz="1733" b="1" dirty="0">
                <a:solidFill>
                  <a:srgbClr val="002060"/>
                </a:solidFill>
                <a:latin typeface="Open Sans"/>
              </a:rPr>
              <a:t>502.542.3855</a:t>
            </a:r>
          </a:p>
          <a:p>
            <a:pPr defTabSz="609630">
              <a:lnSpc>
                <a:spcPts val="2253"/>
              </a:lnSpc>
            </a:pPr>
            <a:r>
              <a:rPr lang="en-US" sz="1733" b="1" dirty="0">
                <a:solidFill>
                  <a:srgbClr val="002060"/>
                </a:solidFill>
                <a:latin typeface="Open Sans"/>
                <a:hlinkClick r:id="rId3"/>
              </a:rPr>
              <a:t>indicameeks@kycourts.net</a:t>
            </a:r>
            <a:r>
              <a:rPr lang="en-US" sz="1733" b="1" dirty="0">
                <a:solidFill>
                  <a:srgbClr val="002060"/>
                </a:solidFill>
                <a:latin typeface="Open Sans"/>
              </a:rPr>
              <a:t> </a:t>
            </a:r>
          </a:p>
        </p:txBody>
      </p:sp>
      <p:sp>
        <p:nvSpPr>
          <p:cNvPr id="35" name="TextBox 12">
            <a:extLst>
              <a:ext uri="{FF2B5EF4-FFF2-40B4-BE49-F238E27FC236}">
                <a16:creationId xmlns:a16="http://schemas.microsoft.com/office/drawing/2014/main" id="{08BD1597-A9BA-4204-ABBB-EC55AA4E0DE3}"/>
              </a:ext>
            </a:extLst>
          </p:cNvPr>
          <p:cNvSpPr txBox="1"/>
          <p:nvPr/>
        </p:nvSpPr>
        <p:spPr>
          <a:xfrm>
            <a:off x="4613723" y="3330169"/>
            <a:ext cx="5749477" cy="2122697"/>
          </a:xfrm>
          <a:prstGeom prst="rect">
            <a:avLst/>
          </a:prstGeom>
        </p:spPr>
        <p:txBody>
          <a:bodyPr wrap="square" lIns="0" tIns="0" rIns="0" bIns="0" rtlCol="0" anchor="t">
            <a:spAutoFit/>
          </a:bodyPr>
          <a:lstStyle/>
          <a:p>
            <a:pPr defTabSz="609630">
              <a:lnSpc>
                <a:spcPts val="2773"/>
              </a:lnSpc>
            </a:pPr>
            <a:r>
              <a:rPr lang="en-US" sz="2133" b="1" dirty="0">
                <a:solidFill>
                  <a:srgbClr val="002060"/>
                </a:solidFill>
                <a:latin typeface="Myriad Pro" panose="020B0503030403020204" pitchFamily="34" charset="0"/>
              </a:rPr>
              <a:t>Nakela Cleveland, CSW</a:t>
            </a:r>
          </a:p>
          <a:p>
            <a:pPr defTabSz="609630">
              <a:lnSpc>
                <a:spcPts val="2773"/>
              </a:lnSpc>
            </a:pPr>
            <a:r>
              <a:rPr lang="en-US" sz="2133" b="1" dirty="0">
                <a:solidFill>
                  <a:srgbClr val="002060"/>
                </a:solidFill>
                <a:latin typeface="Myriad Pro" panose="020B0503030403020204" pitchFamily="34" charset="0"/>
              </a:rPr>
              <a:t>Senior Program Specialist</a:t>
            </a:r>
          </a:p>
          <a:p>
            <a:pPr defTabSz="609630">
              <a:lnSpc>
                <a:spcPts val="2773"/>
              </a:lnSpc>
            </a:pPr>
            <a:r>
              <a:rPr lang="en-US" sz="1600" b="1" dirty="0">
                <a:solidFill>
                  <a:srgbClr val="002060"/>
                </a:solidFill>
                <a:latin typeface="Myriad Pro" panose="020B0503030403020204" pitchFamily="34" charset="0"/>
              </a:rPr>
              <a:t>ZeroV.org- Education, Accountability and Change Program</a:t>
            </a:r>
          </a:p>
          <a:p>
            <a:pPr defTabSz="609630">
              <a:lnSpc>
                <a:spcPts val="2773"/>
              </a:lnSpc>
            </a:pPr>
            <a:r>
              <a:rPr lang="en-US" sz="1733" b="1" dirty="0">
                <a:solidFill>
                  <a:srgbClr val="002060"/>
                </a:solidFill>
                <a:latin typeface="Myriad Pro" panose="020B0503030403020204" pitchFamily="34" charset="0"/>
              </a:rPr>
              <a:t>502.209.5382</a:t>
            </a:r>
          </a:p>
          <a:p>
            <a:pPr defTabSz="609630">
              <a:lnSpc>
                <a:spcPts val="2773"/>
              </a:lnSpc>
            </a:pPr>
            <a:r>
              <a:rPr lang="en-US" sz="1733" b="1" dirty="0">
                <a:solidFill>
                  <a:srgbClr val="002060"/>
                </a:solidFill>
                <a:latin typeface="Myriad Pro" panose="020B0503030403020204" pitchFamily="34" charset="0"/>
                <a:hlinkClick r:id="rId4"/>
              </a:rPr>
              <a:t>ncleveland@zerov.org</a:t>
            </a:r>
            <a:r>
              <a:rPr lang="en-US" sz="1733" b="1" dirty="0">
                <a:solidFill>
                  <a:srgbClr val="002060"/>
                </a:solidFill>
                <a:latin typeface="Myriad Pro" panose="020B0503030403020204" pitchFamily="34" charset="0"/>
              </a:rPr>
              <a:t> </a:t>
            </a:r>
          </a:p>
          <a:p>
            <a:pPr defTabSz="609630">
              <a:lnSpc>
                <a:spcPts val="2773"/>
              </a:lnSpc>
            </a:pPr>
            <a:endParaRPr lang="en-US" sz="1867" b="1" dirty="0">
              <a:solidFill>
                <a:srgbClr val="002060"/>
              </a:solidFill>
              <a:latin typeface="Myriad Pro" panose="020B0503030403020204" pitchFamily="34" charset="0"/>
            </a:endParaRPr>
          </a:p>
        </p:txBody>
      </p:sp>
      <p:grpSp>
        <p:nvGrpSpPr>
          <p:cNvPr id="4" name="Group 3">
            <a:extLst>
              <a:ext uri="{FF2B5EF4-FFF2-40B4-BE49-F238E27FC236}">
                <a16:creationId xmlns:a16="http://schemas.microsoft.com/office/drawing/2014/main" id="{D82AE94B-E87C-4CC6-B678-FB685F223CAC}"/>
              </a:ext>
              <a:ext uri="{C183D7F6-B498-43B3-948B-1728B52AA6E4}">
                <adec:decorative xmlns:adec="http://schemas.microsoft.com/office/drawing/2017/decorative" val="1"/>
              </a:ext>
            </a:extLst>
          </p:cNvPr>
          <p:cNvGrpSpPr/>
          <p:nvPr/>
        </p:nvGrpSpPr>
        <p:grpSpPr>
          <a:xfrm>
            <a:off x="0" y="0"/>
            <a:ext cx="12192000" cy="2082800"/>
            <a:chOff x="0" y="0"/>
            <a:chExt cx="18288000" cy="3124200"/>
          </a:xfrm>
        </p:grpSpPr>
        <p:pic>
          <p:nvPicPr>
            <p:cNvPr id="38" name="Picture 37">
              <a:extLst>
                <a:ext uri="{FF2B5EF4-FFF2-40B4-BE49-F238E27FC236}">
                  <a16:creationId xmlns:a16="http://schemas.microsoft.com/office/drawing/2014/main" id="{7C171EEB-97CF-4999-B6E5-AEF1B881BA66}"/>
                </a:ext>
                <a:ext uri="{C183D7F6-B498-43B3-948B-1728B52AA6E4}">
                  <adec:decorative xmlns:adec="http://schemas.microsoft.com/office/drawing/2017/decorative" val="1"/>
                </a:ext>
              </a:extLst>
            </p:cNvPr>
            <p:cNvPicPr>
              <a:picLocks noChangeAspect="1"/>
            </p:cNvPicPr>
            <p:nvPr/>
          </p:nvPicPr>
          <p:blipFill rotWithShape="1">
            <a:blip r:embed="rId5"/>
            <a:srcRect t="6609" b="11544"/>
            <a:stretch/>
          </p:blipFill>
          <p:spPr>
            <a:xfrm>
              <a:off x="0" y="5394"/>
              <a:ext cx="18288000" cy="2359274"/>
            </a:xfrm>
            <a:prstGeom prst="rect">
              <a:avLst/>
            </a:prstGeom>
            <a:effectLst>
              <a:glow rad="241300">
                <a:schemeClr val="bg1">
                  <a:alpha val="45000"/>
                </a:schemeClr>
              </a:glow>
            </a:effectLst>
          </p:spPr>
        </p:pic>
        <p:pic>
          <p:nvPicPr>
            <p:cNvPr id="39" name="Picture 7">
              <a:extLst>
                <a:ext uri="{FF2B5EF4-FFF2-40B4-BE49-F238E27FC236}">
                  <a16:creationId xmlns:a16="http://schemas.microsoft.com/office/drawing/2014/main" id="{033FA73C-0695-426C-888E-2C5537BAA4BC}"/>
                </a:ext>
                <a:ext uri="{C183D7F6-B498-43B3-948B-1728B52AA6E4}">
                  <adec:decorative xmlns:adec="http://schemas.microsoft.com/office/drawing/2017/decorative" val="1"/>
                </a:ext>
              </a:extLst>
            </p:cNvPr>
            <p:cNvPicPr>
              <a:picLocks noChangeAspect="1"/>
            </p:cNvPicPr>
            <p:nvPr/>
          </p:nvPicPr>
          <p:blipFill rotWithShape="1">
            <a:blip r:embed="rId6"/>
            <a:srcRect t="14584" r="25000"/>
            <a:stretch/>
          </p:blipFill>
          <p:spPr>
            <a:xfrm>
              <a:off x="15544800" y="0"/>
              <a:ext cx="2743200" cy="3124200"/>
            </a:xfrm>
            <a:prstGeom prst="rect">
              <a:avLst/>
            </a:prstGeom>
          </p:spPr>
        </p:pic>
      </p:grpSp>
    </p:spTree>
    <p:extLst>
      <p:ext uri="{BB962C8B-B14F-4D97-AF65-F5344CB8AC3E}">
        <p14:creationId xmlns:p14="http://schemas.microsoft.com/office/powerpoint/2010/main" val="1229093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4A98">
                <a:shade val="30000"/>
                <a:satMod val="115000"/>
              </a:srgbClr>
            </a:gs>
            <a:gs pos="50000">
              <a:srgbClr val="004A98">
                <a:shade val="67500"/>
                <a:satMod val="115000"/>
              </a:srgbClr>
            </a:gs>
            <a:gs pos="100000">
              <a:srgbClr val="004A98">
                <a:shade val="100000"/>
                <a:satMod val="115000"/>
              </a:srgbClr>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356A2B-B562-A1B2-D92C-7D207F05D5BE}"/>
              </a:ext>
            </a:extLst>
          </p:cNvPr>
          <p:cNvSpPr>
            <a:spLocks noGrp="1"/>
          </p:cNvSpPr>
          <p:nvPr>
            <p:ph type="title"/>
          </p:nvPr>
        </p:nvSpPr>
        <p:spPr>
          <a:xfrm>
            <a:off x="304800" y="-723621"/>
            <a:ext cx="5486400" cy="617222"/>
          </a:xfrm>
        </p:spPr>
        <p:txBody>
          <a:bodyPr>
            <a:normAutofit/>
          </a:bodyPr>
          <a:lstStyle/>
          <a:p>
            <a:r>
              <a:rPr lang="en-US" dirty="0"/>
              <a:t>Tell us how we’re doing</a:t>
            </a:r>
          </a:p>
        </p:txBody>
      </p:sp>
      <p:pic>
        <p:nvPicPr>
          <p:cNvPr id="6" name="Picture 5">
            <a:extLst>
              <a:ext uri="{FF2B5EF4-FFF2-40B4-BE49-F238E27FC236}">
                <a16:creationId xmlns:a16="http://schemas.microsoft.com/office/drawing/2014/main" id="{7D77897C-4267-480D-A515-C7D3AD6A4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44710" y="1130581"/>
            <a:ext cx="8885382" cy="5727419"/>
          </a:xfrm>
          <a:prstGeom prst="rect">
            <a:avLst/>
          </a:prstGeom>
        </p:spPr>
      </p:pic>
      <p:grpSp>
        <p:nvGrpSpPr>
          <p:cNvPr id="3" name="Group 2">
            <a:extLst>
              <a:ext uri="{FF2B5EF4-FFF2-40B4-BE49-F238E27FC236}">
                <a16:creationId xmlns:a16="http://schemas.microsoft.com/office/drawing/2014/main" id="{040D309F-2E85-4899-B621-886D2261BA91}"/>
              </a:ext>
              <a:ext uri="{C183D7F6-B498-43B3-948B-1728B52AA6E4}">
                <adec:decorative xmlns:adec="http://schemas.microsoft.com/office/drawing/2017/decorative" val="1"/>
              </a:ext>
            </a:extLst>
          </p:cNvPr>
          <p:cNvGrpSpPr/>
          <p:nvPr/>
        </p:nvGrpSpPr>
        <p:grpSpPr>
          <a:xfrm>
            <a:off x="0" y="-11861"/>
            <a:ext cx="12187382" cy="1142441"/>
            <a:chOff x="0" y="-17792"/>
            <a:chExt cx="18281073" cy="1713661"/>
          </a:xfrm>
        </p:grpSpPr>
        <p:pic>
          <p:nvPicPr>
            <p:cNvPr id="7" name="Picture 6">
              <a:extLst>
                <a:ext uri="{FF2B5EF4-FFF2-40B4-BE49-F238E27FC236}">
                  <a16:creationId xmlns:a16="http://schemas.microsoft.com/office/drawing/2014/main" id="{93492190-5C32-41C9-B966-608F10175F8C}"/>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7819"/>
            <a:stretch/>
          </p:blipFill>
          <p:spPr>
            <a:xfrm>
              <a:off x="0" y="-17792"/>
              <a:ext cx="18281073" cy="1713661"/>
            </a:xfrm>
            <a:prstGeom prst="rect">
              <a:avLst/>
            </a:prstGeom>
            <a:effectLst>
              <a:glow rad="177800">
                <a:schemeClr val="bg1">
                  <a:alpha val="40000"/>
                </a:schemeClr>
              </a:glow>
            </a:effectLst>
          </p:spPr>
        </p:pic>
        <p:pic>
          <p:nvPicPr>
            <p:cNvPr id="8" name="Picture 7">
              <a:extLst>
                <a:ext uri="{FF2B5EF4-FFF2-40B4-BE49-F238E27FC236}">
                  <a16:creationId xmlns:a16="http://schemas.microsoft.com/office/drawing/2014/main" id="{5120E52F-AF3E-4BE2-A6B3-613094198B5E}"/>
                </a:ext>
                <a:ext uri="{C183D7F6-B498-43B3-948B-1728B52AA6E4}">
                  <adec:decorative xmlns:adec="http://schemas.microsoft.com/office/drawing/2017/decorative" val="1"/>
                </a:ext>
              </a:extLst>
            </p:cNvPr>
            <p:cNvPicPr>
              <a:picLocks noChangeAspect="1"/>
            </p:cNvPicPr>
            <p:nvPr/>
          </p:nvPicPr>
          <p:blipFill rotWithShape="1">
            <a:blip r:embed="rId5"/>
            <a:srcRect t="13459" r="25000" b="22118"/>
            <a:stretch/>
          </p:blipFill>
          <p:spPr>
            <a:xfrm>
              <a:off x="16306800" y="0"/>
              <a:ext cx="1974273" cy="1695868"/>
            </a:xfrm>
            <a:prstGeom prst="rect">
              <a:avLst/>
            </a:prstGeom>
          </p:spPr>
        </p:pic>
      </p:grpSp>
      <p:sp>
        <p:nvSpPr>
          <p:cNvPr id="27" name="AutoShape 2">
            <a:extLst>
              <a:ext uri="{FF2B5EF4-FFF2-40B4-BE49-F238E27FC236}">
                <a16:creationId xmlns:a16="http://schemas.microsoft.com/office/drawing/2014/main" id="{50EDDB50-C76E-4335-A67B-6C2A1E6A67BD}"/>
              </a:ext>
              <a:ext uri="{C183D7F6-B498-43B3-948B-1728B52AA6E4}">
                <adec:decorative xmlns:adec="http://schemas.microsoft.com/office/drawing/2017/decorative" val="1"/>
              </a:ext>
            </a:extLst>
          </p:cNvPr>
          <p:cNvSpPr/>
          <p:nvPr/>
        </p:nvSpPr>
        <p:spPr>
          <a:xfrm>
            <a:off x="0" y="1130579"/>
            <a:ext cx="3302000" cy="5727421"/>
          </a:xfrm>
          <a:prstGeom prst="rect">
            <a:avLst/>
          </a:prstGeom>
          <a:gradFill flip="none" rotWithShape="1">
            <a:gsLst>
              <a:gs pos="0">
                <a:srgbClr val="6FAF8D"/>
              </a:gs>
              <a:gs pos="50000">
                <a:srgbClr val="004AA3"/>
              </a:gs>
              <a:gs pos="100000">
                <a:srgbClr val="002060"/>
              </a:gs>
            </a:gsLst>
            <a:lin ang="5400000" scaled="1"/>
            <a:tileRect/>
          </a:gradFill>
        </p:spPr>
        <p:txBody>
          <a:bodyPr/>
          <a:lstStyle/>
          <a:p>
            <a:pPr defTabSz="609630"/>
            <a:endParaRPr lang="en-US" sz="1200" dirty="0">
              <a:solidFill>
                <a:prstClr val="black"/>
              </a:solidFill>
              <a:latin typeface="Calibri"/>
            </a:endParaRPr>
          </a:p>
        </p:txBody>
      </p:sp>
      <p:sp>
        <p:nvSpPr>
          <p:cNvPr id="16" name="TextBox 11">
            <a:extLst>
              <a:ext uri="{FF2B5EF4-FFF2-40B4-BE49-F238E27FC236}">
                <a16:creationId xmlns:a16="http://schemas.microsoft.com/office/drawing/2014/main" id="{DB697C66-1D87-4221-A9BB-6FAAD7080A23}"/>
              </a:ext>
            </a:extLst>
          </p:cNvPr>
          <p:cNvSpPr txBox="1"/>
          <p:nvPr/>
        </p:nvSpPr>
        <p:spPr>
          <a:xfrm>
            <a:off x="3638180" y="1285756"/>
            <a:ext cx="7996399" cy="1059649"/>
          </a:xfrm>
          <a:prstGeom prst="rect">
            <a:avLst/>
          </a:prstGeom>
        </p:spPr>
        <p:txBody>
          <a:bodyPr lIns="0" tIns="0" rIns="0" bIns="0" rtlCol="0" anchor="t">
            <a:spAutoFit/>
          </a:bodyPr>
          <a:lstStyle/>
          <a:p>
            <a:pPr algn="ctr" defTabSz="609630">
              <a:lnSpc>
                <a:spcPts val="2773"/>
              </a:lnSpc>
            </a:pPr>
            <a:r>
              <a:rPr lang="en-US" sz="2133" dirty="0">
                <a:solidFill>
                  <a:prstClr val="black"/>
                </a:solidFill>
                <a:latin typeface="Calibri"/>
              </a:rPr>
              <a:t>We value your input—please take a moment to complete the evaluation form using the QR code provided. Your feedback helps us better understand and serve the unique needs of your community.</a:t>
            </a:r>
          </a:p>
        </p:txBody>
      </p:sp>
      <p:pic>
        <p:nvPicPr>
          <p:cNvPr id="2" name="Picture 1">
            <a:extLst>
              <a:ext uri="{FF2B5EF4-FFF2-40B4-BE49-F238E27FC236}">
                <a16:creationId xmlns:a16="http://schemas.microsoft.com/office/drawing/2014/main" id="{2B067E4E-BE58-6104-DBED-AB3478E2FD7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5" y="1141110"/>
            <a:ext cx="3373281" cy="3862690"/>
          </a:xfrm>
          <a:prstGeom prst="rect">
            <a:avLst/>
          </a:prstGeom>
        </p:spPr>
      </p:pic>
      <p:pic>
        <p:nvPicPr>
          <p:cNvPr id="4" name="Picture 3" descr="QR code for the KJCMH Domestic Violence Advocacy in Schools Subgroup Healthy Relationships Initiative survey. ">
            <a:hlinkClick r:id="rId7"/>
            <a:extLst>
              <a:ext uri="{FF2B5EF4-FFF2-40B4-BE49-F238E27FC236}">
                <a16:creationId xmlns:a16="http://schemas.microsoft.com/office/drawing/2014/main" id="{B44804BB-8A5E-A795-3220-05ADBDBED8E1}"/>
              </a:ext>
            </a:extLst>
          </p:cNvPr>
          <p:cNvPicPr>
            <a:picLocks noChangeAspect="1"/>
          </p:cNvPicPr>
          <p:nvPr/>
        </p:nvPicPr>
        <p:blipFill>
          <a:blip r:embed="rId8"/>
          <a:stretch>
            <a:fillRect/>
          </a:stretch>
        </p:blipFill>
        <p:spPr>
          <a:xfrm>
            <a:off x="5802044" y="2420914"/>
            <a:ext cx="3885293" cy="3885293"/>
          </a:xfrm>
          <a:prstGeom prst="rect">
            <a:avLst/>
          </a:prstGeom>
        </p:spPr>
      </p:pic>
    </p:spTree>
    <p:extLst>
      <p:ext uri="{BB962C8B-B14F-4D97-AF65-F5344CB8AC3E}">
        <p14:creationId xmlns:p14="http://schemas.microsoft.com/office/powerpoint/2010/main" val="3077078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7BBB-4498-069E-2C63-63752FBFC3FE}"/>
              </a:ext>
            </a:extLst>
          </p:cNvPr>
          <p:cNvSpPr>
            <a:spLocks noGrp="1"/>
          </p:cNvSpPr>
          <p:nvPr>
            <p:ph type="ctrTitle"/>
          </p:nvPr>
        </p:nvSpPr>
        <p:spPr>
          <a:xfrm>
            <a:off x="2908452" y="1122363"/>
            <a:ext cx="7759547" cy="2387600"/>
          </a:xfrm>
        </p:spPr>
        <p:txBody>
          <a:bodyPr>
            <a:normAutofit/>
          </a:bodyPr>
          <a:lstStyle/>
          <a:p>
            <a:r>
              <a:rPr lang="en-US" dirty="0"/>
              <a:t>College Admissions Exam</a:t>
            </a:r>
          </a:p>
        </p:txBody>
      </p:sp>
      <p:sp>
        <p:nvSpPr>
          <p:cNvPr id="3" name="Subtitle 2">
            <a:extLst>
              <a:ext uri="{FF2B5EF4-FFF2-40B4-BE49-F238E27FC236}">
                <a16:creationId xmlns:a16="http://schemas.microsoft.com/office/drawing/2014/main" id="{492CDCB5-38BC-9656-E8BB-524277A83289}"/>
              </a:ext>
            </a:extLst>
          </p:cNvPr>
          <p:cNvSpPr>
            <a:spLocks noGrp="1"/>
          </p:cNvSpPr>
          <p:nvPr>
            <p:ph type="subTitle" idx="1"/>
          </p:nvPr>
        </p:nvSpPr>
        <p:spPr>
          <a:xfrm>
            <a:off x="2699132" y="3712684"/>
            <a:ext cx="7968867" cy="1545116"/>
          </a:xfrm>
        </p:spPr>
        <p:txBody>
          <a:bodyPr/>
          <a:lstStyle/>
          <a:p>
            <a:r>
              <a:rPr lang="en-US" dirty="0"/>
              <a:t>Associate Commissioner Jennifer Stafford, </a:t>
            </a:r>
          </a:p>
          <a:p>
            <a:r>
              <a:rPr lang="en-US" dirty="0"/>
              <a:t>KDE Office of Assessment and Accountability</a:t>
            </a:r>
          </a:p>
        </p:txBody>
      </p:sp>
    </p:spTree>
    <p:extLst>
      <p:ext uri="{BB962C8B-B14F-4D97-AF65-F5344CB8AC3E}">
        <p14:creationId xmlns:p14="http://schemas.microsoft.com/office/powerpoint/2010/main" val="1491167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8261-C6F6-47F4-AD08-B14D501D2FE3}"/>
              </a:ext>
              <a:ext uri="{C183D7F6-B498-43B3-948B-1728B52AA6E4}">
                <adec:decorative xmlns:adec="http://schemas.microsoft.com/office/drawing/2017/decorative" val="0"/>
              </a:ext>
            </a:extLst>
          </p:cNvPr>
          <p:cNvSpPr>
            <a:spLocks noGrp="1"/>
          </p:cNvSpPr>
          <p:nvPr>
            <p:ph type="title"/>
          </p:nvPr>
        </p:nvSpPr>
        <p:spPr>
          <a:xfrm>
            <a:off x="0" y="0"/>
            <a:ext cx="12192000" cy="1125591"/>
          </a:xfrm>
        </p:spPr>
        <p:txBody>
          <a:bodyPr>
            <a:normAutofit/>
          </a:bodyPr>
          <a:lstStyle/>
          <a:p>
            <a:pPr marL="233363"/>
            <a:r>
              <a:rPr lang="en-US" sz="4000" dirty="0"/>
              <a:t>College Admissions Exam – New Vendor</a:t>
            </a:r>
          </a:p>
        </p:txBody>
      </p:sp>
      <p:sp>
        <p:nvSpPr>
          <p:cNvPr id="5" name="Content Placeholder 4">
            <a:extLst>
              <a:ext uri="{FF2B5EF4-FFF2-40B4-BE49-F238E27FC236}">
                <a16:creationId xmlns:a16="http://schemas.microsoft.com/office/drawing/2014/main" id="{A15330FB-199A-F877-2137-950EB6DB7970}"/>
              </a:ext>
            </a:extLst>
          </p:cNvPr>
          <p:cNvSpPr>
            <a:spLocks noGrp="1"/>
          </p:cNvSpPr>
          <p:nvPr>
            <p:ph idx="1"/>
          </p:nvPr>
        </p:nvSpPr>
        <p:spPr>
          <a:xfrm>
            <a:off x="838200" y="1477925"/>
            <a:ext cx="10515600" cy="3999003"/>
          </a:xfrm>
        </p:spPr>
        <p:txBody>
          <a:bodyPr vert="horz" lIns="91440" tIns="45720" rIns="91440" bIns="45720" rtlCol="0" anchor="t">
            <a:normAutofit fontScale="70000" lnSpcReduction="20000"/>
          </a:bodyPr>
          <a:lstStyle/>
          <a:p>
            <a:pPr>
              <a:lnSpc>
                <a:spcPct val="110000"/>
              </a:lnSpc>
              <a:spcBef>
                <a:spcPts val="0"/>
              </a:spcBef>
              <a:spcAft>
                <a:spcPts val="600"/>
              </a:spcAft>
            </a:pPr>
            <a:r>
              <a:rPr lang="en-US" dirty="0"/>
              <a:t>Beginning with the 2025–2026 school year, College Board was awarded the contract to provide the SAT for the state administration of the college admissions exam as required by </a:t>
            </a:r>
            <a:r>
              <a:rPr lang="en-US" u="sng" dirty="0">
                <a:hlinkClick r:id="rId3"/>
              </a:rPr>
              <a:t>KRS 158.6453</a:t>
            </a:r>
            <a:r>
              <a:rPr lang="en-US" dirty="0"/>
              <a:t>. </a:t>
            </a:r>
          </a:p>
          <a:p>
            <a:pPr>
              <a:lnSpc>
                <a:spcPct val="110000"/>
              </a:lnSpc>
              <a:spcBef>
                <a:spcPts val="0"/>
              </a:spcBef>
              <a:spcAft>
                <a:spcPts val="600"/>
              </a:spcAft>
            </a:pPr>
            <a:r>
              <a:rPr lang="en-US" dirty="0"/>
              <a:t>Rising seniors (Class of 2026) took the ACT. Rising juniors (Class of 2027) will be impacted by this contract. </a:t>
            </a:r>
          </a:p>
          <a:p>
            <a:pPr>
              <a:lnSpc>
                <a:spcPct val="110000"/>
              </a:lnSpc>
              <a:spcBef>
                <a:spcPts val="0"/>
              </a:spcBef>
              <a:spcAft>
                <a:spcPts val="600"/>
              </a:spcAft>
            </a:pPr>
            <a:r>
              <a:rPr lang="en-US" dirty="0"/>
              <a:t>Many districts are already familiar with College Board through the Advanced Placement (AP) courses and exams. This existing relationship is expected to ease the transition and support a smooth implementation across Kentucky high schools.</a:t>
            </a:r>
          </a:p>
          <a:p>
            <a:pPr>
              <a:lnSpc>
                <a:spcPct val="110000"/>
              </a:lnSpc>
              <a:spcBef>
                <a:spcPts val="0"/>
              </a:spcBef>
              <a:spcAft>
                <a:spcPts val="600"/>
              </a:spcAft>
            </a:pPr>
            <a:r>
              <a:rPr lang="en-US" dirty="0"/>
              <a:t>This transition will provide students with a high-quality assessment that continues to support Postsecondary Readiness. The </a:t>
            </a:r>
            <a:r>
              <a:rPr lang="en-US" u="sng" dirty="0">
                <a:hlinkClick r:id="rId4"/>
              </a:rPr>
              <a:t>SAT benchmark scores</a:t>
            </a:r>
            <a:r>
              <a:rPr lang="en-US" dirty="0"/>
              <a:t> that determine academic readiness are established by the Kentucky Council on Postsecondary Education. More information can be found on how </a:t>
            </a:r>
            <a:r>
              <a:rPr lang="en-US" u="sng" dirty="0">
                <a:hlinkClick r:id="rId5"/>
              </a:rPr>
              <a:t>SAT assesses college and career readiness</a:t>
            </a:r>
            <a:r>
              <a:rPr lang="en-US" dirty="0"/>
              <a:t>. </a:t>
            </a:r>
          </a:p>
        </p:txBody>
      </p:sp>
    </p:spTree>
    <p:extLst>
      <p:ext uri="{BB962C8B-B14F-4D97-AF65-F5344CB8AC3E}">
        <p14:creationId xmlns:p14="http://schemas.microsoft.com/office/powerpoint/2010/main" val="811543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820BE-9BD3-3FE4-5695-8E8CAE286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9D90F-B91B-D77D-CADD-A6DDED1DE5CF}"/>
              </a:ext>
              <a:ext uri="{C183D7F6-B498-43B3-948B-1728B52AA6E4}">
                <adec:decorative xmlns:adec="http://schemas.microsoft.com/office/drawing/2017/decorative" val="0"/>
              </a:ext>
            </a:extLst>
          </p:cNvPr>
          <p:cNvSpPr>
            <a:spLocks noGrp="1"/>
          </p:cNvSpPr>
          <p:nvPr>
            <p:ph type="title"/>
          </p:nvPr>
        </p:nvSpPr>
        <p:spPr>
          <a:xfrm>
            <a:off x="0" y="0"/>
            <a:ext cx="12192000" cy="1125591"/>
          </a:xfrm>
        </p:spPr>
        <p:txBody>
          <a:bodyPr>
            <a:normAutofit/>
          </a:bodyPr>
          <a:lstStyle/>
          <a:p>
            <a:pPr marL="233363"/>
            <a:r>
              <a:rPr lang="en-US" sz="4000" dirty="0"/>
              <a:t>College Admissions Exam – SAT Assessment</a:t>
            </a:r>
          </a:p>
        </p:txBody>
      </p:sp>
      <p:sp>
        <p:nvSpPr>
          <p:cNvPr id="5" name="Content Placeholder 4">
            <a:extLst>
              <a:ext uri="{FF2B5EF4-FFF2-40B4-BE49-F238E27FC236}">
                <a16:creationId xmlns:a16="http://schemas.microsoft.com/office/drawing/2014/main" id="{8030E66E-2F88-FA32-198A-401FA3A3372D}"/>
              </a:ext>
            </a:extLst>
          </p:cNvPr>
          <p:cNvSpPr>
            <a:spLocks noGrp="1"/>
          </p:cNvSpPr>
          <p:nvPr>
            <p:ph idx="1"/>
          </p:nvPr>
        </p:nvSpPr>
        <p:spPr>
          <a:xfrm>
            <a:off x="838200" y="1477925"/>
            <a:ext cx="10515600" cy="3999003"/>
          </a:xfrm>
        </p:spPr>
        <p:txBody>
          <a:bodyPr vert="horz" lIns="91440" tIns="45720" rIns="91440" bIns="45720" rtlCol="0" anchor="t">
            <a:normAutofit/>
          </a:bodyPr>
          <a:lstStyle/>
          <a:p>
            <a:pPr>
              <a:spcBef>
                <a:spcPts val="0"/>
              </a:spcBef>
              <a:spcAft>
                <a:spcPts val="600"/>
              </a:spcAft>
            </a:pPr>
            <a:r>
              <a:rPr lang="en-US" dirty="0"/>
              <a:t>The SAT Junior State Administration is an adaptive exam. It is a two hour and 14-minute exam that assesses students’ reading, writing, math and science skills. The test has two sections, Reading &amp; Writing and Math, generating a score for each section on a 200-800 scale. Through its unique design, the SAT also delivers an Analysis in Science score generated by students’ performance on relevant questions within the Reading &amp; Writing and Math sections.  </a:t>
            </a:r>
          </a:p>
        </p:txBody>
      </p:sp>
    </p:spTree>
    <p:extLst>
      <p:ext uri="{BB962C8B-B14F-4D97-AF65-F5344CB8AC3E}">
        <p14:creationId xmlns:p14="http://schemas.microsoft.com/office/powerpoint/2010/main" val="424516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FE7C4-C480-08B5-30FA-28DB71368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DD9FA-94DC-13ED-32AD-41402A5079C8}"/>
              </a:ext>
              <a:ext uri="{C183D7F6-B498-43B3-948B-1728B52AA6E4}">
                <adec:decorative xmlns:adec="http://schemas.microsoft.com/office/drawing/2017/decorative" val="0"/>
              </a:ext>
            </a:extLst>
          </p:cNvPr>
          <p:cNvSpPr>
            <a:spLocks noGrp="1"/>
          </p:cNvSpPr>
          <p:nvPr>
            <p:ph type="title"/>
          </p:nvPr>
        </p:nvSpPr>
        <p:spPr>
          <a:xfrm>
            <a:off x="0" y="0"/>
            <a:ext cx="11049000" cy="1719618"/>
          </a:xfrm>
        </p:spPr>
        <p:txBody>
          <a:bodyPr>
            <a:normAutofit/>
          </a:bodyPr>
          <a:lstStyle/>
          <a:p>
            <a:pPr marL="233363"/>
            <a:r>
              <a:rPr lang="en-US" sz="4000" dirty="0"/>
              <a:t>College Admissions Exam – Resources &amp; Schedule of Events</a:t>
            </a:r>
          </a:p>
        </p:txBody>
      </p:sp>
      <p:sp>
        <p:nvSpPr>
          <p:cNvPr id="5" name="Content Placeholder 4">
            <a:extLst>
              <a:ext uri="{FF2B5EF4-FFF2-40B4-BE49-F238E27FC236}">
                <a16:creationId xmlns:a16="http://schemas.microsoft.com/office/drawing/2014/main" id="{1F1B4221-44EE-2F71-B357-1C43F52D02F1}"/>
              </a:ext>
            </a:extLst>
          </p:cNvPr>
          <p:cNvSpPr>
            <a:spLocks noGrp="1"/>
          </p:cNvSpPr>
          <p:nvPr>
            <p:ph idx="1"/>
          </p:nvPr>
        </p:nvSpPr>
        <p:spPr>
          <a:xfrm>
            <a:off x="974678" y="1971229"/>
            <a:ext cx="9465860" cy="3380678"/>
          </a:xfrm>
        </p:spPr>
        <p:txBody>
          <a:bodyPr vert="horz" lIns="91440" tIns="45720" rIns="91440" bIns="45720" rtlCol="0" anchor="t">
            <a:normAutofit/>
          </a:bodyPr>
          <a:lstStyle/>
          <a:p>
            <a:pPr fontAlgn="base"/>
            <a:r>
              <a:rPr lang="en-US" dirty="0"/>
              <a:t>More details to come</a:t>
            </a:r>
          </a:p>
        </p:txBody>
      </p:sp>
    </p:spTree>
    <p:extLst>
      <p:ext uri="{BB962C8B-B14F-4D97-AF65-F5344CB8AC3E}">
        <p14:creationId xmlns:p14="http://schemas.microsoft.com/office/powerpoint/2010/main" val="109050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EAEC-D5A1-E016-052C-45EA7678D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3A6AA-C47C-3A13-FEFB-4866A59D1761}"/>
              </a:ext>
            </a:extLst>
          </p:cNvPr>
          <p:cNvSpPr>
            <a:spLocks noGrp="1"/>
          </p:cNvSpPr>
          <p:nvPr>
            <p:ph type="ctrTitle"/>
          </p:nvPr>
        </p:nvSpPr>
        <p:spPr>
          <a:xfrm>
            <a:off x="2908452" y="1122363"/>
            <a:ext cx="7759547" cy="2387600"/>
          </a:xfrm>
        </p:spPr>
        <p:txBody>
          <a:bodyPr>
            <a:normAutofit fontScale="90000"/>
          </a:bodyPr>
          <a:lstStyle/>
          <a:p>
            <a:r>
              <a:rPr lang="en-US" dirty="0"/>
              <a:t>Senate Bill 181 Questions and Answers</a:t>
            </a:r>
          </a:p>
        </p:txBody>
      </p:sp>
      <p:sp>
        <p:nvSpPr>
          <p:cNvPr id="3" name="Subtitle 2">
            <a:extLst>
              <a:ext uri="{FF2B5EF4-FFF2-40B4-BE49-F238E27FC236}">
                <a16:creationId xmlns:a16="http://schemas.microsoft.com/office/drawing/2014/main" id="{AFA1CA64-D3BA-B4B9-B269-2CCA0ED0D2A2}"/>
              </a:ext>
            </a:extLst>
          </p:cNvPr>
          <p:cNvSpPr>
            <a:spLocks noGrp="1"/>
          </p:cNvSpPr>
          <p:nvPr>
            <p:ph type="subTitle" idx="1"/>
          </p:nvPr>
        </p:nvSpPr>
        <p:spPr>
          <a:xfrm>
            <a:off x="2699132" y="3712684"/>
            <a:ext cx="7968867" cy="1545116"/>
          </a:xfrm>
        </p:spPr>
        <p:txBody>
          <a:bodyPr/>
          <a:lstStyle/>
          <a:p>
            <a:r>
              <a:rPr lang="en-US" dirty="0"/>
              <a:t>Deputy Commissioner Todd Allen, </a:t>
            </a:r>
          </a:p>
          <a:p>
            <a:r>
              <a:rPr lang="en-US" dirty="0"/>
              <a:t>KDE Chief Legal Counsel</a:t>
            </a:r>
          </a:p>
        </p:txBody>
      </p:sp>
    </p:spTree>
    <p:extLst>
      <p:ext uri="{BB962C8B-B14F-4D97-AF65-F5344CB8AC3E}">
        <p14:creationId xmlns:p14="http://schemas.microsoft.com/office/powerpoint/2010/main" val="28255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845325" y="1915710"/>
            <a:ext cx="10407268" cy="2700357"/>
          </a:xfrm>
        </p:spPr>
        <p:txBody>
          <a:bodyPr>
            <a:normAutofit/>
          </a:bodyPr>
          <a:lstStyle/>
          <a:p>
            <a:r>
              <a:rPr lang="en-US" dirty="0"/>
              <a:t>Question and Answer Session</a:t>
            </a:r>
            <a:br>
              <a:rPr lang="en-US" dirty="0"/>
            </a:br>
            <a:br>
              <a:rPr lang="en-US" dirty="0"/>
            </a:br>
            <a:endParaRPr lang="en-US" dirty="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69755" y="4290774"/>
            <a:ext cx="9144000" cy="1655762"/>
          </a:xfrm>
        </p:spPr>
        <p:txBody>
          <a:bodyPr/>
          <a:lstStyle/>
          <a:p>
            <a:r>
              <a:rPr lang="en-US" dirty="0"/>
              <a:t>KDE Leadership</a:t>
            </a:r>
          </a:p>
        </p:txBody>
      </p:sp>
      <p:sp>
        <p:nvSpPr>
          <p:cNvPr id="4" name="TextBox 3">
            <a:extLst>
              <a:ext uri="{FF2B5EF4-FFF2-40B4-BE49-F238E27FC236}">
                <a16:creationId xmlns:a16="http://schemas.microsoft.com/office/drawing/2014/main" id="{1BC260BF-D292-4DC6-B35D-D128636BCC9C}"/>
              </a:ext>
            </a:extLst>
          </p:cNvPr>
          <p:cNvSpPr txBox="1"/>
          <p:nvPr/>
        </p:nvSpPr>
        <p:spPr>
          <a:xfrm>
            <a:off x="3938529" y="3429000"/>
            <a:ext cx="6408145" cy="800219"/>
          </a:xfrm>
          <a:prstGeom prst="rect">
            <a:avLst/>
          </a:prstGeom>
          <a:noFill/>
        </p:spPr>
        <p:txBody>
          <a:bodyPr wrap="square" rtlCol="0">
            <a:spAutoFit/>
          </a:bodyPr>
          <a:lstStyle/>
          <a:p>
            <a:pPr algn="ctr"/>
            <a:r>
              <a:rPr lang="en-US" sz="2800" i="1" dirty="0"/>
              <a:t>(Submit Questions in Teams)</a:t>
            </a:r>
            <a:endParaRPr lang="en-US" sz="2800" dirty="0"/>
          </a:p>
          <a:p>
            <a:endParaRPr lang="en-US" dirty="0"/>
          </a:p>
        </p:txBody>
      </p:sp>
    </p:spTree>
    <p:extLst>
      <p:ext uri="{BB962C8B-B14F-4D97-AF65-F5344CB8AC3E}">
        <p14:creationId xmlns:p14="http://schemas.microsoft.com/office/powerpoint/2010/main" val="209374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318880"/>
            <a:ext cx="9144000" cy="947420"/>
          </a:xfrm>
        </p:spPr>
        <p:txBody>
          <a:bodyPr>
            <a:normAutofit/>
          </a:bodyPr>
          <a:lstStyle/>
          <a:p>
            <a:r>
              <a:rPr lang="en-US" dirty="0"/>
              <a:t>Important Dates </a:t>
            </a:r>
            <a:r>
              <a:rPr lang="en-US" dirty="0">
                <a:solidFill>
                  <a:schemeClr val="bg1"/>
                </a:solidFill>
              </a:rPr>
              <a:t>(2)</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73425" y="1547446"/>
            <a:ext cx="8825155" cy="3828829"/>
          </a:xfrm>
        </p:spPr>
        <p:txBody>
          <a:bodyPr>
            <a:normAutofit/>
          </a:bodyPr>
          <a:lstStyle/>
          <a:p>
            <a:pPr>
              <a:lnSpc>
                <a:spcPct val="120000"/>
              </a:lnSpc>
              <a:spcBef>
                <a:spcPts val="0"/>
              </a:spcBef>
            </a:pPr>
            <a:r>
              <a:rPr lang="en-US" sz="2300" dirty="0"/>
              <a:t>Education Professional Standards Board</a:t>
            </a:r>
          </a:p>
          <a:p>
            <a:pPr>
              <a:lnSpc>
                <a:spcPct val="120000"/>
              </a:lnSpc>
              <a:spcBef>
                <a:spcPts val="0"/>
              </a:spcBef>
            </a:pPr>
            <a:r>
              <a:rPr lang="en-US" sz="2300" dirty="0"/>
              <a:t>July 28</a:t>
            </a:r>
          </a:p>
          <a:p>
            <a:pPr>
              <a:lnSpc>
                <a:spcPct val="120000"/>
              </a:lnSpc>
              <a:spcBef>
                <a:spcPts val="0"/>
              </a:spcBef>
            </a:pPr>
            <a:r>
              <a:rPr lang="en-US" sz="2300" dirty="0"/>
              <a:t>Local Superintendents Advisory Council</a:t>
            </a:r>
          </a:p>
          <a:p>
            <a:pPr>
              <a:lnSpc>
                <a:spcPct val="120000"/>
              </a:lnSpc>
              <a:spcBef>
                <a:spcPts val="0"/>
              </a:spcBef>
            </a:pPr>
            <a:r>
              <a:rPr lang="en-US" sz="2300" dirty="0"/>
              <a:t>July 29</a:t>
            </a:r>
          </a:p>
          <a:p>
            <a:pPr>
              <a:lnSpc>
                <a:spcPct val="120000"/>
              </a:lnSpc>
              <a:spcBef>
                <a:spcPts val="0"/>
              </a:spcBef>
            </a:pPr>
            <a:r>
              <a:rPr lang="en-US" sz="2300" dirty="0"/>
              <a:t>Kentucky Board of Education</a:t>
            </a:r>
          </a:p>
          <a:p>
            <a:pPr>
              <a:lnSpc>
                <a:spcPct val="120000"/>
              </a:lnSpc>
              <a:spcBef>
                <a:spcPts val="0"/>
              </a:spcBef>
            </a:pPr>
            <a:r>
              <a:rPr lang="en-US" sz="2300" dirty="0"/>
              <a:t>Aug. 6-7</a:t>
            </a:r>
          </a:p>
          <a:p>
            <a:pPr>
              <a:lnSpc>
                <a:spcPct val="120000"/>
              </a:lnSpc>
              <a:spcBef>
                <a:spcPts val="0"/>
              </a:spcBef>
            </a:pPr>
            <a:r>
              <a:rPr lang="en-US" sz="2300" dirty="0"/>
              <a:t>Superintendents Webcast</a:t>
            </a:r>
          </a:p>
          <a:p>
            <a:pPr>
              <a:lnSpc>
                <a:spcPct val="120000"/>
              </a:lnSpc>
              <a:spcBef>
                <a:spcPts val="0"/>
              </a:spcBef>
            </a:pPr>
            <a:r>
              <a:rPr lang="en-US" sz="2300" dirty="0"/>
              <a:t>Aug. 12</a:t>
            </a:r>
          </a:p>
        </p:txBody>
      </p:sp>
    </p:spTree>
    <p:extLst>
      <p:ext uri="{BB962C8B-B14F-4D97-AF65-F5344CB8AC3E}">
        <p14:creationId xmlns:p14="http://schemas.microsoft.com/office/powerpoint/2010/main" val="370603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828E-C96C-F849-9F78-8B3CA7A17D71}"/>
              </a:ext>
            </a:extLst>
          </p:cNvPr>
          <p:cNvSpPr>
            <a:spLocks noGrp="1"/>
          </p:cNvSpPr>
          <p:nvPr>
            <p:ph type="title"/>
          </p:nvPr>
        </p:nvSpPr>
        <p:spPr/>
        <p:txBody>
          <a:bodyPr/>
          <a:lstStyle/>
          <a:p>
            <a:r>
              <a:rPr lang="en-US" dirty="0"/>
              <a:t>Important Due Dates</a:t>
            </a:r>
          </a:p>
        </p:txBody>
      </p:sp>
      <p:sp>
        <p:nvSpPr>
          <p:cNvPr id="3" name="Content Placeholder 2">
            <a:extLst>
              <a:ext uri="{FF2B5EF4-FFF2-40B4-BE49-F238E27FC236}">
                <a16:creationId xmlns:a16="http://schemas.microsoft.com/office/drawing/2014/main" id="{577EF092-CC8C-EEBE-9FEE-292C3F70D596}"/>
              </a:ext>
            </a:extLst>
          </p:cNvPr>
          <p:cNvSpPr>
            <a:spLocks noGrp="1"/>
          </p:cNvSpPr>
          <p:nvPr>
            <p:ph idx="1"/>
          </p:nvPr>
        </p:nvSpPr>
        <p:spPr>
          <a:xfrm>
            <a:off x="838200" y="1825625"/>
            <a:ext cx="10515600" cy="3606184"/>
          </a:xfrm>
        </p:spPr>
        <p:txBody>
          <a:bodyPr/>
          <a:lstStyle/>
          <a:p>
            <a:r>
              <a:rPr lang="en-US" dirty="0"/>
              <a:t>The </a:t>
            </a:r>
            <a:r>
              <a:rPr lang="en-US" dirty="0">
                <a:hlinkClick r:id="rId2"/>
              </a:rPr>
              <a:t>Important Due Dates for Superintendents</a:t>
            </a:r>
            <a:r>
              <a:rPr lang="en-US" dirty="0"/>
              <a:t> document is updated and available on SharePoint.</a:t>
            </a:r>
          </a:p>
        </p:txBody>
      </p:sp>
    </p:spTree>
    <p:extLst>
      <p:ext uri="{BB962C8B-B14F-4D97-AF65-F5344CB8AC3E}">
        <p14:creationId xmlns:p14="http://schemas.microsoft.com/office/powerpoint/2010/main" val="88868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097-7F18-313E-077F-49E3AC0C568B}"/>
              </a:ext>
            </a:extLst>
          </p:cNvPr>
          <p:cNvSpPr>
            <a:spLocks noGrp="1"/>
          </p:cNvSpPr>
          <p:nvPr>
            <p:ph type="title"/>
          </p:nvPr>
        </p:nvSpPr>
        <p:spPr/>
        <p:txBody>
          <a:bodyPr>
            <a:normAutofit/>
          </a:bodyPr>
          <a:lstStyle/>
          <a:p>
            <a:r>
              <a:rPr lang="en-US" dirty="0"/>
              <a:t>Wolfe County Ranks First in the Nation on Education Recovery Scorecard</a:t>
            </a:r>
          </a:p>
        </p:txBody>
      </p:sp>
      <p:sp>
        <p:nvSpPr>
          <p:cNvPr id="3" name="Content Placeholder 2">
            <a:extLst>
              <a:ext uri="{FF2B5EF4-FFF2-40B4-BE49-F238E27FC236}">
                <a16:creationId xmlns:a16="http://schemas.microsoft.com/office/drawing/2014/main" id="{6C4706A2-4A02-478D-9A7B-061882D41B4D}"/>
              </a:ext>
            </a:extLst>
          </p:cNvPr>
          <p:cNvSpPr>
            <a:spLocks noGrp="1"/>
          </p:cNvSpPr>
          <p:nvPr>
            <p:ph idx="1"/>
          </p:nvPr>
        </p:nvSpPr>
        <p:spPr>
          <a:xfrm>
            <a:off x="619832" y="1771033"/>
            <a:ext cx="7009263" cy="3742662"/>
          </a:xfrm>
        </p:spPr>
        <p:txBody>
          <a:bodyPr>
            <a:normAutofit fontScale="70000" lnSpcReduction="20000"/>
          </a:bodyPr>
          <a:lstStyle/>
          <a:p>
            <a:pPr>
              <a:spcAft>
                <a:spcPts val="700"/>
              </a:spcAft>
            </a:pPr>
            <a:r>
              <a:rPr lang="en-US" dirty="0"/>
              <a:t>The Wolfe County school district ranked as the number one district in the nation in math growth on the 2024 Education Recovery Scorecard by Stanford and Harvard.</a:t>
            </a:r>
          </a:p>
          <a:p>
            <a:pPr>
              <a:spcAft>
                <a:spcPts val="700"/>
              </a:spcAft>
            </a:pPr>
            <a:r>
              <a:rPr lang="en-US" dirty="0"/>
              <a:t>The </a:t>
            </a:r>
            <a:r>
              <a:rPr lang="en-US" dirty="0">
                <a:hlinkClick r:id="rId2"/>
              </a:rPr>
              <a:t>Education Recovery Scorecard</a:t>
            </a:r>
            <a:r>
              <a:rPr lang="en-US" dirty="0"/>
              <a:t> is a collaboration between the Center for Education Policy Research at Harvard University and The Educational Opportunity Project at Stanford University. Each year, they issue a report on district-level student growth in math and reading.</a:t>
            </a:r>
          </a:p>
          <a:p>
            <a:pPr>
              <a:spcAft>
                <a:spcPts val="700"/>
              </a:spcAft>
            </a:pPr>
            <a:r>
              <a:rPr lang="en-US" dirty="0"/>
              <a:t>The 2024 edition measures education recovery efforts in nearly 7,500 districts post COVID-19.</a:t>
            </a:r>
          </a:p>
          <a:p>
            <a:pPr>
              <a:spcAft>
                <a:spcPts val="700"/>
              </a:spcAft>
            </a:pPr>
            <a:r>
              <a:rPr lang="en-US" dirty="0"/>
              <a:t>Wolfe County placed number one in math growth with 1.45 grade levels gained between 2022 to 2024. They placed as the number four district in reading scores with 1.03 grade levels gained between 2022 to 2024.</a:t>
            </a:r>
          </a:p>
        </p:txBody>
      </p:sp>
      <p:pic>
        <p:nvPicPr>
          <p:cNvPr id="5" name="Picture 4">
            <a:extLst>
              <a:ext uri="{FF2B5EF4-FFF2-40B4-BE49-F238E27FC236}">
                <a16:creationId xmlns:a16="http://schemas.microsoft.com/office/drawing/2014/main" id="{B645FB7F-13C1-7251-62D0-D8343BAB7F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9095" y="2149996"/>
            <a:ext cx="4266013" cy="3197159"/>
          </a:xfrm>
          <a:prstGeom prst="rect">
            <a:avLst/>
          </a:prstGeom>
        </p:spPr>
      </p:pic>
    </p:spTree>
    <p:extLst>
      <p:ext uri="{BB962C8B-B14F-4D97-AF65-F5344CB8AC3E}">
        <p14:creationId xmlns:p14="http://schemas.microsoft.com/office/powerpoint/2010/main" val="376253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30CB-7BAC-6587-1E96-DC0E0E465569}"/>
              </a:ext>
            </a:extLst>
          </p:cNvPr>
          <p:cNvSpPr>
            <a:spLocks noGrp="1"/>
          </p:cNvSpPr>
          <p:nvPr>
            <p:ph type="title"/>
          </p:nvPr>
        </p:nvSpPr>
        <p:spPr>
          <a:xfrm>
            <a:off x="838200" y="365126"/>
            <a:ext cx="10515600" cy="1177072"/>
          </a:xfrm>
        </p:spPr>
        <p:txBody>
          <a:bodyPr>
            <a:normAutofit/>
          </a:bodyPr>
          <a:lstStyle/>
          <a:p>
            <a:r>
              <a:rPr lang="en-US" sz="3800" dirty="0"/>
              <a:t>Kentucky Educators Complete NISL Leadership Program</a:t>
            </a:r>
          </a:p>
        </p:txBody>
      </p:sp>
      <p:sp>
        <p:nvSpPr>
          <p:cNvPr id="3" name="Content Placeholder 2">
            <a:extLst>
              <a:ext uri="{FF2B5EF4-FFF2-40B4-BE49-F238E27FC236}">
                <a16:creationId xmlns:a16="http://schemas.microsoft.com/office/drawing/2014/main" id="{40C0AFE9-D1E9-098F-B0FD-4F399EE93FF3}"/>
              </a:ext>
            </a:extLst>
          </p:cNvPr>
          <p:cNvSpPr>
            <a:spLocks noGrp="1"/>
          </p:cNvSpPr>
          <p:nvPr>
            <p:ph idx="1"/>
          </p:nvPr>
        </p:nvSpPr>
        <p:spPr>
          <a:xfrm>
            <a:off x="838200" y="4107975"/>
            <a:ext cx="10939818" cy="1660068"/>
          </a:xfrm>
        </p:spPr>
        <p:txBody>
          <a:bodyPr>
            <a:normAutofit fontScale="62500" lnSpcReduction="20000"/>
          </a:bodyPr>
          <a:lstStyle/>
          <a:p>
            <a:r>
              <a:rPr lang="en-US" dirty="0"/>
              <a:t>A group of 68 Kentucky educators successfully completed the nationally recognized National Institute for School and System Leadership (NISL) program during the 2024-2025 school year.</a:t>
            </a:r>
          </a:p>
          <a:p>
            <a:r>
              <a:rPr lang="en-US" dirty="0"/>
              <a:t>Offered through a long-standing partnership between the KDE and the National Center on Education and the Economy, this leadership development experience equips school and district leaders with skills, strategies and vision to drive meaningful and sustainable change in their learning communities. </a:t>
            </a:r>
          </a:p>
          <a:p>
            <a:r>
              <a:rPr lang="en-US" dirty="0">
                <a:hlinkClick r:id="rId2"/>
              </a:rPr>
              <a:t>Learn more about the NISL program on </a:t>
            </a:r>
            <a:r>
              <a:rPr lang="en-US" i="1" dirty="0">
                <a:hlinkClick r:id="rId2"/>
              </a:rPr>
              <a:t>Kentucky Teacher</a:t>
            </a:r>
            <a:r>
              <a:rPr lang="en-US" dirty="0"/>
              <a:t>.</a:t>
            </a:r>
          </a:p>
        </p:txBody>
      </p:sp>
      <p:pic>
        <p:nvPicPr>
          <p:cNvPr id="5" name="Picture 4">
            <a:extLst>
              <a:ext uri="{FF2B5EF4-FFF2-40B4-BE49-F238E27FC236}">
                <a16:creationId xmlns:a16="http://schemas.microsoft.com/office/drawing/2014/main" id="{F724A8D2-2516-440F-6708-261EBA8265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9487" y="1089957"/>
            <a:ext cx="5486400" cy="2842117"/>
          </a:xfrm>
          <a:prstGeom prst="rect">
            <a:avLst/>
          </a:prstGeom>
        </p:spPr>
      </p:pic>
    </p:spTree>
    <p:extLst>
      <p:ext uri="{BB962C8B-B14F-4D97-AF65-F5344CB8AC3E}">
        <p14:creationId xmlns:p14="http://schemas.microsoft.com/office/powerpoint/2010/main" val="7365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150C-BC78-38DB-81FF-50DBF3398E81}"/>
              </a:ext>
            </a:extLst>
          </p:cNvPr>
          <p:cNvSpPr>
            <a:spLocks noGrp="1"/>
          </p:cNvSpPr>
          <p:nvPr>
            <p:ph type="title"/>
          </p:nvPr>
        </p:nvSpPr>
        <p:spPr/>
        <p:txBody>
          <a:bodyPr>
            <a:normAutofit/>
          </a:bodyPr>
          <a:lstStyle/>
          <a:p>
            <a:r>
              <a:rPr lang="en-US" dirty="0"/>
              <a:t>Educators Rising Kentucky Names State Officers for 2025-2026 Academic Year</a:t>
            </a:r>
          </a:p>
        </p:txBody>
      </p:sp>
      <p:sp>
        <p:nvSpPr>
          <p:cNvPr id="3" name="Content Placeholder 2">
            <a:extLst>
              <a:ext uri="{FF2B5EF4-FFF2-40B4-BE49-F238E27FC236}">
                <a16:creationId xmlns:a16="http://schemas.microsoft.com/office/drawing/2014/main" id="{1933A0E9-ACE2-D5A8-31D5-9354D04DBDDE}"/>
              </a:ext>
            </a:extLst>
          </p:cNvPr>
          <p:cNvSpPr>
            <a:spLocks noGrp="1"/>
          </p:cNvSpPr>
          <p:nvPr>
            <p:ph idx="1"/>
          </p:nvPr>
        </p:nvSpPr>
        <p:spPr>
          <a:xfrm>
            <a:off x="395785" y="1858550"/>
            <a:ext cx="6741993" cy="3709738"/>
          </a:xfrm>
        </p:spPr>
        <p:txBody>
          <a:bodyPr>
            <a:normAutofit fontScale="62500" lnSpcReduction="20000"/>
          </a:bodyPr>
          <a:lstStyle/>
          <a:p>
            <a:r>
              <a:rPr lang="en-US" dirty="0"/>
              <a:t>Educators Rising Kentucky named six students to its team of state officers for the 2025-2026 academic year. This leadership team will begin their term on July 1.</a:t>
            </a:r>
          </a:p>
          <a:p>
            <a:r>
              <a:rPr lang="en-US" dirty="0"/>
              <a:t>The student state officers include:</a:t>
            </a:r>
          </a:p>
          <a:p>
            <a:pPr lvl="1"/>
            <a:r>
              <a:rPr lang="en-US" dirty="0"/>
              <a:t>President: Hunter Carr, Graves County High School – Region 1;</a:t>
            </a:r>
          </a:p>
          <a:p>
            <a:pPr lvl="1"/>
            <a:r>
              <a:rPr lang="en-US" dirty="0"/>
              <a:t>President-elect: Lily Russell, Ignite Institute (Boone County) – Region 6;</a:t>
            </a:r>
          </a:p>
          <a:p>
            <a:pPr lvl="1"/>
            <a:r>
              <a:rPr lang="en-US" dirty="0"/>
              <a:t>Director of Membership: Alyssa Pollard, Ballard High School (Jefferson County) – Region 3;</a:t>
            </a:r>
          </a:p>
          <a:p>
            <a:pPr lvl="1"/>
            <a:r>
              <a:rPr lang="en-US" dirty="0"/>
              <a:t>Co-director of Communications: Haley Chowning, Seneca High School (Jefferson County) – Region 3;</a:t>
            </a:r>
          </a:p>
          <a:p>
            <a:pPr lvl="1"/>
            <a:r>
              <a:rPr lang="en-US" dirty="0"/>
              <a:t>Co-director of Communications: Kelly Esquivel Hernandez, Central High Magnet Career Academy (Jefferson County) – Region 3; and</a:t>
            </a:r>
          </a:p>
          <a:p>
            <a:pPr lvl="1"/>
            <a:r>
              <a:rPr lang="en-US" dirty="0"/>
              <a:t>Director of Outreach and Service: Nia Serikali, Central High Magnet Career Academy (Jefferson County) – Region 3.</a:t>
            </a:r>
          </a:p>
          <a:p>
            <a:r>
              <a:rPr lang="en-US" dirty="0"/>
              <a:t>Educators Rising Kentucky is the career and technical student organization for middle and high school students interested in education-related careers. </a:t>
            </a:r>
          </a:p>
        </p:txBody>
      </p:sp>
      <p:pic>
        <p:nvPicPr>
          <p:cNvPr id="5" name="Picture 4">
            <a:extLst>
              <a:ext uri="{FF2B5EF4-FFF2-40B4-BE49-F238E27FC236}">
                <a16:creationId xmlns:a16="http://schemas.microsoft.com/office/drawing/2014/main" id="{0DA20663-16E8-36E9-6EAD-049E72E03F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33395" y="2523153"/>
            <a:ext cx="4462819" cy="2231410"/>
          </a:xfrm>
          <a:prstGeom prst="rect">
            <a:avLst/>
          </a:prstGeom>
        </p:spPr>
      </p:pic>
    </p:spTree>
    <p:extLst>
      <p:ext uri="{BB962C8B-B14F-4D97-AF65-F5344CB8AC3E}">
        <p14:creationId xmlns:p14="http://schemas.microsoft.com/office/powerpoint/2010/main" val="49512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0D9D-3A89-5301-37B1-A68399C2768E}"/>
              </a:ext>
            </a:extLst>
          </p:cNvPr>
          <p:cNvSpPr>
            <a:spLocks noGrp="1"/>
          </p:cNvSpPr>
          <p:nvPr>
            <p:ph type="title"/>
          </p:nvPr>
        </p:nvSpPr>
        <p:spPr/>
        <p:txBody>
          <a:bodyPr>
            <a:normAutofit/>
          </a:bodyPr>
          <a:lstStyle/>
          <a:p>
            <a:r>
              <a:rPr lang="en-US" dirty="0">
                <a:latin typeface="Franklin Gothic Medium" panose="020B0603020102020204" pitchFamily="34" charset="0"/>
              </a:rPr>
              <a:t>Jennifer Stafford Takes Over as KDE’s Associate Commissioner for OAA</a:t>
            </a:r>
          </a:p>
        </p:txBody>
      </p:sp>
      <p:sp>
        <p:nvSpPr>
          <p:cNvPr id="3" name="Text Placeholder 2">
            <a:extLst>
              <a:ext uri="{FF2B5EF4-FFF2-40B4-BE49-F238E27FC236}">
                <a16:creationId xmlns:a16="http://schemas.microsoft.com/office/drawing/2014/main" id="{8B2462EC-4DB9-1036-49CB-752248071D00}"/>
              </a:ext>
            </a:extLst>
          </p:cNvPr>
          <p:cNvSpPr>
            <a:spLocks noGrp="1"/>
          </p:cNvSpPr>
          <p:nvPr>
            <p:ph type="body" idx="1"/>
          </p:nvPr>
        </p:nvSpPr>
        <p:spPr>
          <a:xfrm>
            <a:off x="838200" y="1825626"/>
            <a:ext cx="7831667" cy="3796241"/>
          </a:xfrm>
        </p:spPr>
        <p:txBody>
          <a:bodyPr>
            <a:normAutofit fontScale="92500" lnSpcReduction="20000"/>
          </a:bodyPr>
          <a:lstStyle/>
          <a:p>
            <a:r>
              <a:rPr lang="en-US" dirty="0">
                <a:latin typeface="Franklin Gothic Book" panose="020B0503020102020204" pitchFamily="34" charset="0"/>
              </a:rPr>
              <a:t>Stafford began her new position on July 1, replacing longtime Associate Commissioner Rhonda Sims, who is retiring on June 30. </a:t>
            </a:r>
          </a:p>
          <a:p>
            <a:r>
              <a:rPr lang="en-US" dirty="0">
                <a:latin typeface="Franklin Gothic Book" panose="020B0503020102020204" pitchFamily="34" charset="0"/>
              </a:rPr>
              <a:t>Stafford brings more than two decades of experience in education and assessment to her new role. </a:t>
            </a:r>
          </a:p>
          <a:p>
            <a:r>
              <a:rPr lang="en-US" dirty="0">
                <a:latin typeface="Franklin Gothic Book" panose="020B0503020102020204" pitchFamily="34" charset="0"/>
              </a:rPr>
              <a:t>A long-time leader within KDE, she has served as the director of the Division of Assessment and Accountability Support since 2015. She also has been actively involved with the Kentucky United We Learn Council and its efforts to help transform the Commonwealth’s assessment and accountability systems.</a:t>
            </a:r>
          </a:p>
          <a:p>
            <a:endParaRPr lang="en-US" dirty="0">
              <a:latin typeface="Franklin Gothic Book" panose="020B0503020102020204" pitchFamily="34" charset="0"/>
            </a:endParaRPr>
          </a:p>
          <a:p>
            <a:endParaRPr lang="en-US" dirty="0">
              <a:latin typeface="Franklin Gothic Book" panose="020B0503020102020204" pitchFamily="34" charset="0"/>
            </a:endParaRPr>
          </a:p>
          <a:p>
            <a:endParaRPr lang="en-US" dirty="0"/>
          </a:p>
        </p:txBody>
      </p:sp>
      <p:pic>
        <p:nvPicPr>
          <p:cNvPr id="7" name="Picture 6">
            <a:extLst>
              <a:ext uri="{FF2B5EF4-FFF2-40B4-BE49-F238E27FC236}">
                <a16:creationId xmlns:a16="http://schemas.microsoft.com/office/drawing/2014/main" id="{5C3B885A-4B3C-2E5D-8161-35E33466F9D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9867" y="2131810"/>
            <a:ext cx="2733040" cy="2811127"/>
          </a:xfrm>
          <a:prstGeom prst="rect">
            <a:avLst/>
          </a:prstGeom>
        </p:spPr>
      </p:pic>
    </p:spTree>
    <p:extLst>
      <p:ext uri="{BB962C8B-B14F-4D97-AF65-F5344CB8AC3E}">
        <p14:creationId xmlns:p14="http://schemas.microsoft.com/office/powerpoint/2010/main" val="20695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40944" y="1041400"/>
            <a:ext cx="9144000" cy="2387600"/>
          </a:xfrm>
        </p:spPr>
        <p:txBody>
          <a:bodyPr>
            <a:noAutofit/>
          </a:bodyPr>
          <a:lstStyle/>
          <a:p>
            <a:r>
              <a:rPr lang="en-US" dirty="0"/>
              <a:t>KDE Updates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914332" y="3811358"/>
            <a:ext cx="9144000" cy="1655762"/>
          </a:xfrm>
        </p:spPr>
        <p:txBody>
          <a:bodyPr/>
          <a:lstStyle/>
          <a:p>
            <a:r>
              <a:rPr lang="en-US" dirty="0"/>
              <a:t>Jennifer Ginn</a:t>
            </a:r>
          </a:p>
          <a:p>
            <a:r>
              <a:rPr lang="en-US" dirty="0"/>
              <a:t>KDE Director of Communications</a:t>
            </a:r>
          </a:p>
          <a:p>
            <a:endParaRPr lang="en-US" dirty="0"/>
          </a:p>
        </p:txBody>
      </p:sp>
    </p:spTree>
    <p:extLst>
      <p:ext uri="{BB962C8B-B14F-4D97-AF65-F5344CB8AC3E}">
        <p14:creationId xmlns:p14="http://schemas.microsoft.com/office/powerpoint/2010/main" val="3760595797"/>
      </p:ext>
    </p:extLst>
  </p:cSld>
  <p:clrMapOvr>
    <a:masterClrMapping/>
  </p:clrMapOvr>
</p:sld>
</file>

<file path=ppt/theme/theme1.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potx" id="{04ED75E9-8D58-41D2-9CF6-323636BE50B7}" vid="{843C60AB-BB62-4D3F-B875-5488F5C0D8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JC on Mental Health" id="{771D34F4-FD1A-4672-95C5-8958D71C1936}" vid="{A788C7A8-FD07-496A-911F-9B0FFB42BB3F}"/>
    </a:ext>
  </a:extLst>
</a:theme>
</file>

<file path=ppt/theme/theme6.xml><?xml version="1.0" encoding="utf-8"?>
<a:theme xmlns:a="http://schemas.openxmlformats.org/drawingml/2006/main" name="4_Office Theme">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6B9F25"/>
      </a:accent6>
      <a:hlink>
        <a:srgbClr val="2683C6"/>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074D73E4C381FB4984F5F9E03B0821D3" ma:contentTypeVersion="28" ma:contentTypeDescription="" ma:contentTypeScope="" ma:versionID="4e5e30060730a98b1d6b33e79e245983">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f4f1e749b587719de6c80f7f02e8fff2"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 xsi:nil="true"/>
    <Accessibility_x0020_Audit_x0020_Status xmlns="3a62de7d-ba57-4f43-9dae-9623ba637be0" xsi:nil="true"/>
    <Accessibility_x0020_Audience xmlns="3a62de7d-ba57-4f43-9dae-9623ba637be0" xsi:nil="true"/>
    <Accessibility_x0020_Status xmlns="3a62de7d-ba57-4f43-9dae-9623ba637be0" xsi:nil="true"/>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2025-07-15T20:30:04+00:00</Publication_x0020_Date>
    <Audience1 xmlns="3a62de7d-ba57-4f43-9dae-9623ba637be0"/>
    <_dlc_DocId xmlns="3a62de7d-ba57-4f43-9dae-9623ba637be0">KYED-288-195</_dlc_DocId>
    <_dlc_DocIdUrl xmlns="3a62de7d-ba57-4f43-9dae-9623ba637be0">
      <Url>https://education-edit.ky.gov/CommOfEd/web/_layouts/15/DocIdRedir.aspx?ID=KYED-288-195</Url>
      <Description>KYED-288-195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564DAC3-4F24-496A-8DEE-97E15AA1B073}"/>
</file>

<file path=customXml/itemProps2.xml><?xml version="1.0" encoding="utf-8"?>
<ds:datastoreItem xmlns:ds="http://schemas.openxmlformats.org/officeDocument/2006/customXml" ds:itemID="{60D13F2B-E197-439E-8E35-2FF40CCA4376}">
  <ds:schemaRefs>
    <ds:schemaRef ds:uri="http://schemas.microsoft.com/sharepoint/v3/contenttype/forms"/>
  </ds:schemaRefs>
</ds:datastoreItem>
</file>

<file path=customXml/itemProps3.xml><?xml version="1.0" encoding="utf-8"?>
<ds:datastoreItem xmlns:ds="http://schemas.openxmlformats.org/officeDocument/2006/customXml" ds:itemID="{41A3B5BA-9C50-4C18-98BA-E17A3F25C22D}">
  <ds:schemaRefs>
    <ds:schemaRef ds:uri="http://purl.org/dc/terms/"/>
    <ds:schemaRef ds:uri="http://purl.org/dc/dcmitype/"/>
    <ds:schemaRef ds:uri="http://schemas.microsoft.com/office/infopath/2007/PartnerControls"/>
    <ds:schemaRef ds:uri="http://www.w3.org/XML/1998/namespace"/>
    <ds:schemaRef ds:uri="74694ca2-3292-4053-86c1-ba8d1688b378"/>
    <ds:schemaRef ds:uri="http://schemas.microsoft.com/office/2006/documentManagement/types"/>
    <ds:schemaRef ds:uri="http://purl.org/dc/elements/1.1/"/>
    <ds:schemaRef ds:uri="http://schemas.openxmlformats.org/package/2006/metadata/core-properties"/>
    <ds:schemaRef ds:uri="5bc9d522-2386-425a-9f2a-a617cf877ec0"/>
    <ds:schemaRef ds:uri="http://schemas.microsoft.com/office/2006/metadata/properties"/>
  </ds:schemaRefs>
</ds:datastoreItem>
</file>

<file path=customXml/itemProps4.xml><?xml version="1.0" encoding="utf-8"?>
<ds:datastoreItem xmlns:ds="http://schemas.openxmlformats.org/officeDocument/2006/customXml" ds:itemID="{F88FB88A-EC18-4095-A143-A94EBEAB024F}"/>
</file>

<file path=docProps/app.xml><?xml version="1.0" encoding="utf-8"?>
<Properties xmlns="http://schemas.openxmlformats.org/officeDocument/2006/extended-properties" xmlns:vt="http://schemas.openxmlformats.org/officeDocument/2006/docPropsVTypes">
  <TotalTime>16455</TotalTime>
  <Words>2529</Words>
  <Application>Microsoft Office PowerPoint</Application>
  <PresentationFormat>Widescreen</PresentationFormat>
  <Paragraphs>235</Paragraphs>
  <Slides>38</Slides>
  <Notes>14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38</vt:i4>
      </vt:variant>
    </vt:vector>
  </HeadingPairs>
  <TitlesOfParts>
    <vt:vector size="54" baseType="lpstr">
      <vt:lpstr>Aptos</vt:lpstr>
      <vt:lpstr>Arial</vt:lpstr>
      <vt:lpstr>Calibri</vt:lpstr>
      <vt:lpstr>Calibri Light</vt:lpstr>
      <vt:lpstr>Franklin Gothic Book</vt:lpstr>
      <vt:lpstr>Franklin Gothic Medium</vt:lpstr>
      <vt:lpstr>Myriad Pro</vt:lpstr>
      <vt:lpstr>Open Sans</vt:lpstr>
      <vt:lpstr>Roboto</vt:lpstr>
      <vt:lpstr>Times New Roman</vt:lpstr>
      <vt:lpstr>DPH Overview Slides</vt:lpstr>
      <vt:lpstr>1_Office Theme</vt:lpstr>
      <vt:lpstr>3_Office Theme</vt:lpstr>
      <vt:lpstr>Office Theme</vt:lpstr>
      <vt:lpstr>2_Office Theme</vt:lpstr>
      <vt:lpstr>4_Office Theme</vt:lpstr>
      <vt:lpstr>Superintendents Webcast</vt:lpstr>
      <vt:lpstr>Agenda</vt:lpstr>
      <vt:lpstr>Welcome and Updates </vt:lpstr>
      <vt:lpstr>Important Due Dates</vt:lpstr>
      <vt:lpstr>Wolfe County Ranks First in the Nation on Education Recovery Scorecard</vt:lpstr>
      <vt:lpstr>Kentucky Educators Complete NISL Leadership Program</vt:lpstr>
      <vt:lpstr>Educators Rising Kentucky Names State Officers for 2025-2026 Academic Year</vt:lpstr>
      <vt:lpstr>Jennifer Stafford Takes Over as KDE’s Associate Commissioner for OAA</vt:lpstr>
      <vt:lpstr>KDE Updates </vt:lpstr>
      <vt:lpstr>Competitive Grants from KDE </vt:lpstr>
      <vt:lpstr>Competitive Grants from KDE (2)</vt:lpstr>
      <vt:lpstr>Language Essentials for Teachers of Reading and Spelling  (LETRS) Professional Learning</vt:lpstr>
      <vt:lpstr>Agriculture Education Week</vt:lpstr>
      <vt:lpstr>Next Ag Education Week Set for Sept. 15-19</vt:lpstr>
      <vt:lpstr>Impact KY</vt:lpstr>
      <vt:lpstr>Impact Kentucky 2025-2026</vt:lpstr>
      <vt:lpstr>Why is this survey important?</vt:lpstr>
      <vt:lpstr>Who makes it happen?</vt:lpstr>
      <vt:lpstr>Each School Needs One Coordinator</vt:lpstr>
      <vt:lpstr>Steps to Identify Survey Coordinators</vt:lpstr>
      <vt:lpstr>Principals and Coordinators Should  Work Together to:</vt:lpstr>
      <vt:lpstr>Important Dates</vt:lpstr>
      <vt:lpstr>For Questions or Support</vt:lpstr>
      <vt:lpstr>Violence Prevention in Youth Dating Relationships</vt:lpstr>
      <vt:lpstr>Kentucky Judicial Commission on Mental Health</vt:lpstr>
      <vt:lpstr> What is the Kentucky Judicial Commission on Mental Health?</vt:lpstr>
      <vt:lpstr>The Domestic Violence Workgroup  </vt:lpstr>
      <vt:lpstr>KJCMH Domestic Violence Advocacy in Schools Subgroup: Healthy Relationships Initiative</vt:lpstr>
      <vt:lpstr>What the curriculums cover</vt:lpstr>
      <vt:lpstr>Contact Us</vt:lpstr>
      <vt:lpstr>Tell us how we’re doing</vt:lpstr>
      <vt:lpstr>College Admissions Exam</vt:lpstr>
      <vt:lpstr>College Admissions Exam – New Vendor</vt:lpstr>
      <vt:lpstr>College Admissions Exam – SAT Assessment</vt:lpstr>
      <vt:lpstr>College Admissions Exam – Resources &amp; Schedule of Events</vt:lpstr>
      <vt:lpstr>Senate Bill 181 Questions and Answers</vt:lpstr>
      <vt:lpstr>Question and Answer Session  </vt:lpstr>
      <vt:lpstr>Important Dates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Webcast July 2025</dc:title>
  <dc:creator>Ginn, Jennifer - Division of Communications</dc:creator>
  <cp:lastModifiedBy>Perkins, Jacob - Division of Communications</cp:lastModifiedBy>
  <cp:revision>984</cp:revision>
  <dcterms:created xsi:type="dcterms:W3CDTF">2021-12-14T15:27:39Z</dcterms:created>
  <dcterms:modified xsi:type="dcterms:W3CDTF">2025-07-11T19:08:08Z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eb544694-0027-44fa-bee4-2648c0363f9d_Enabled">
    <vt:lpwstr>true</vt:lpwstr>
  </property>
  <property fmtid="{D5CDD505-2E9C-101B-9397-08002B2CF9AE}" pid="4" name="MSIP_Label_eb544694-0027-44fa-bee4-2648c0363f9d_SetDate">
    <vt:lpwstr>2024-07-01T20:12:05Z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d56a342d-9a1b-4921-b7e2-7d08b9cc7927</vt:lpwstr>
  </property>
  <property fmtid="{D5CDD505-2E9C-101B-9397-08002B2CF9AE}" pid="9" name="MSIP_Label_eb544694-0027-44fa-bee4-2648c0363f9d_ContentBits">
    <vt:lpwstr>0</vt:lpwstr>
  </property>
  <property fmtid="{D5CDD505-2E9C-101B-9397-08002B2CF9AE}" pid="10" name="ContentTypeId">
    <vt:lpwstr>0x0101001BEB557DBE01834EAB47A683706DCD5B00074D73E4C381FB4984F5F9E03B0821D3</vt:lpwstr>
  </property>
  <property fmtid="{D5CDD505-2E9C-101B-9397-08002B2CF9AE}" pid="11" name="_dlc_DocIdItemGuid">
    <vt:lpwstr>7c731ff0-3a03-4b23-9ff3-8f824adf5379</vt:lpwstr>
  </property>
</Properties>
</file>