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 id="2147483827" r:id="rId5"/>
    <p:sldMasterId id="2147484039" r:id="rId6"/>
    <p:sldMasterId id="2147484047" r:id="rId7"/>
    <p:sldMasterId id="2147484060" r:id="rId8"/>
  </p:sldMasterIdLst>
  <p:notesMasterIdLst>
    <p:notesMasterId r:id="rId44"/>
  </p:notesMasterIdLst>
  <p:sldIdLst>
    <p:sldId id="2088197082" r:id="rId9"/>
    <p:sldId id="2088197084" r:id="rId10"/>
    <p:sldId id="2134805184" r:id="rId11"/>
    <p:sldId id="2134805250" r:id="rId12"/>
    <p:sldId id="2134805251" r:id="rId13"/>
    <p:sldId id="2134805143" r:id="rId14"/>
    <p:sldId id="2134805142" r:id="rId15"/>
    <p:sldId id="2088197312" r:id="rId16"/>
    <p:sldId id="2134805141" r:id="rId17"/>
    <p:sldId id="2088197289" r:id="rId18"/>
    <p:sldId id="2134805213" r:id="rId19"/>
    <p:sldId id="256" r:id="rId20"/>
    <p:sldId id="2134805252" r:id="rId21"/>
    <p:sldId id="2134805253" r:id="rId22"/>
    <p:sldId id="265" r:id="rId23"/>
    <p:sldId id="258" r:id="rId24"/>
    <p:sldId id="259" r:id="rId25"/>
    <p:sldId id="257" r:id="rId26"/>
    <p:sldId id="266" r:id="rId27"/>
    <p:sldId id="267" r:id="rId28"/>
    <p:sldId id="317" r:id="rId29"/>
    <p:sldId id="2134805255" r:id="rId30"/>
    <p:sldId id="2134805256" r:id="rId31"/>
    <p:sldId id="2134805257" r:id="rId32"/>
    <p:sldId id="2134805258" r:id="rId33"/>
    <p:sldId id="260" r:id="rId34"/>
    <p:sldId id="262" r:id="rId35"/>
    <p:sldId id="261" r:id="rId36"/>
    <p:sldId id="263" r:id="rId37"/>
    <p:sldId id="2134805254" r:id="rId38"/>
    <p:sldId id="272" r:id="rId39"/>
    <p:sldId id="291" r:id="rId40"/>
    <p:sldId id="271" r:id="rId41"/>
    <p:sldId id="2088197090" r:id="rId42"/>
    <p:sldId id="208819710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C40904-385E-6578-EC93-2F5898F423D2}" name="Ray, Micki - Office of Teaching and Learning" initials="RL" userId="S::micki.ray@education.ky.gov::a08fef2d-e290-42a4-abc6-bdc92162ba8c" providerId="AD"/>
  <p188:author id="{F82EC007-51C0-2A2F-FAE6-019C856D2F88}" name="Kinney, Robin - KDE Associate Commissioner" initials="KC" userId="S::robin.kinney@education.ky.gov::a083ddad-cdb3-4127-8214-90c9302e77cf" providerId="AD"/>
  <p188:author id="{5BD90D4C-25CF-D8C0-EF06-27663B70180B}" name="Perkins, Jacob - Division of Communications" initials="JP" userId="S::Jacob.Perkins@education.ky.gov::c40ba2c0-b4ef-4c71-9781-8024fdc37b7e" providerId="AD"/>
  <p188:author id="{DA1D8562-945C-5BE9-A027-B2C69832AD9F}" name="Satterwhite, Regan - Office of Career and Technical Education" initials="SROoCaTE" userId="S::regan.satterwhite@education.ky.gov::f293c650-a887-4416-9737-4a478a9e6d50" providerId="AD"/>
  <p188:author id="{4B853267-859B-9C8C-7E0C-FEA3BE7F138A}" name="Wickersham, David - Office of Special Education and Early Learning" initials="WDOoSEaEL" userId="S::david.wickersham@education.ky.gov::5797e2f3-9b4b-449e-9d75-2c99d6b37b40" providerId="AD"/>
  <p188:author id="{C3A5ABB2-D0C2-1061-A860-ECBEE8591BA9}" name="Cooper, Melody - Office of Special Education and Early Learning" initials="CL" userId="S::melody.cooper@education.ky.gov::3f52464a-92cd-4097-80f1-a8b231c404e3" providerId="AD"/>
  <p188:author id="{C3D873E3-4DC4-748B-D574-646FE133D5AE}" name="Turner, Rosalind - Division of Communications" initials="TRDoC" userId="S::rosalind.turner@education.ky.gov::7c9c7ca7-1d99-46ec-ad67-a660f1da40fc" providerId="AD"/>
  <p188:author id="{FF1DB8E6-9BC5-D7A1-3D63-D03938FB4549}" name="Wirth, Karen - KDE Division Director" initials="WD" userId="S::karen.wirth@education.ky.gov::fe13b13a-cd79-4f06-af36-854f2d303cdf" providerId="AD"/>
  <p188:author id="{1044FAF8-0E8B-995D-69A3-9A5120D4C13E}" name="Ross, Matt - Office of Finance and Operations" initials="RMOoFaO" userId="S::matt.ross@education.ky.gov::86d75603-2fcb-4094-b853-45bbfd6e220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redith, Tiffany - Division of Communications" initials="MT-DoC" lastIdx="47" clrIdx="0">
    <p:extLst>
      <p:ext uri="{19B8F6BF-5375-455C-9EA6-DF929625EA0E}">
        <p15:presenceInfo xmlns:p15="http://schemas.microsoft.com/office/powerpoint/2012/main" userId="S::tiffany.meredith@education.ky.gov::a432cccf-4692-40d2-9b6f-be44c307225d" providerId="AD"/>
      </p:ext>
    </p:extLst>
  </p:cmAuthor>
  <p:cmAuthor id="2" name="Ginn, Jennifer - Division of Communications" initials="GJ-DoC" lastIdx="8" clrIdx="1">
    <p:extLst>
      <p:ext uri="{19B8F6BF-5375-455C-9EA6-DF929625EA0E}">
        <p15:presenceInfo xmlns:p15="http://schemas.microsoft.com/office/powerpoint/2012/main" userId="S::jennifer.ginn@education.ky.gov::227ea014-7c96-47d4-bfb5-5034d8389375" providerId="AD"/>
      </p:ext>
    </p:extLst>
  </p:cmAuthor>
  <p:cmAuthor id="3" name="Konz Tatman, Toni - Interim Chief Communications Officer" initials="KTT-ICCO" lastIdx="5" clrIdx="2">
    <p:extLst>
      <p:ext uri="{19B8F6BF-5375-455C-9EA6-DF929625EA0E}">
        <p15:presenceInfo xmlns:p15="http://schemas.microsoft.com/office/powerpoint/2012/main" userId="S::toni.tatman@education.ky.gov::f89dee3b-69b0-4e27-b57f-a3e65ecfd88f" providerId="AD"/>
      </p:ext>
    </p:extLst>
  </p:cmAuthor>
  <p:cmAuthor id="4" name="David Cook" initials="" lastIdx="2" clrIdx="3"/>
  <p:cmAuthor id="5" name="Perkins, Jacob - Division of Communications" initials="PJDoC" lastIdx="3" clrIdx="4">
    <p:extLst>
      <p:ext uri="{19B8F6BF-5375-455C-9EA6-DF929625EA0E}">
        <p15:presenceInfo xmlns:p15="http://schemas.microsoft.com/office/powerpoint/2012/main" userId="S::Jacob.Perkins@education.ky.gov::c40ba2c0-b4ef-4c71-9781-8024fdc37b7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6836"/>
    <a:srgbClr val="4472C4"/>
    <a:srgbClr val="4285F4"/>
    <a:srgbClr val="010507"/>
    <a:srgbClr val="FFFF9B"/>
    <a:srgbClr val="B4B000"/>
    <a:srgbClr val="B7DBEF"/>
    <a:srgbClr val="02539C"/>
    <a:srgbClr val="C2D0A4"/>
    <a:srgbClr val="071E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B95476-3EF2-4E5E-8EF4-A14A2949990C}" v="4" dt="2025-05-09T14:00:37.0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87" autoAdjust="0"/>
    <p:restoredTop sz="85351" autoAdjust="0"/>
  </p:normalViewPr>
  <p:slideViewPr>
    <p:cSldViewPr snapToGrid="0" snapToObjects="1">
      <p:cViewPr varScale="1">
        <p:scale>
          <a:sx n="89" d="100"/>
          <a:sy n="89" d="100"/>
        </p:scale>
        <p:origin x="1026" y="96"/>
      </p:cViewPr>
      <p:guideLst/>
    </p:cSldViewPr>
  </p:slideViewPr>
  <p:outlineViewPr>
    <p:cViewPr>
      <p:scale>
        <a:sx n="33" d="100"/>
        <a:sy n="33" d="100"/>
      </p:scale>
      <p:origin x="0" y="-1638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commentAuthors" Target="commentAuthors.xml"/><Relationship Id="rId53" Type="http://schemas.openxmlformats.org/officeDocument/2006/relationships/customXml" Target="../customXml/item4.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heme" Target="theme/theme1.xml"/><Relationship Id="rId8" Type="http://schemas.openxmlformats.org/officeDocument/2006/relationships/slideMaster" Target="slideMasters/slideMaster5.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nn, Jennifer - KDE Division Director" userId="227ea014-7c96-47d4-bfb5-5034d8389375" providerId="ADAL" clId="{5BB95476-3EF2-4E5E-8EF4-A14A2949990C}"/>
    <pc:docChg chg="custSel addSld delSld modSld">
      <pc:chgData name="Ginn, Jennifer - KDE Division Director" userId="227ea014-7c96-47d4-bfb5-5034d8389375" providerId="ADAL" clId="{5BB95476-3EF2-4E5E-8EF4-A14A2949990C}" dt="2025-05-12T18:55:12.748" v="117" actId="20577"/>
      <pc:docMkLst>
        <pc:docMk/>
      </pc:docMkLst>
      <pc:sldChg chg="modSp add del mod">
        <pc:chgData name="Ginn, Jennifer - KDE Division Director" userId="227ea014-7c96-47d4-bfb5-5034d8389375" providerId="ADAL" clId="{5BB95476-3EF2-4E5E-8EF4-A14A2949990C}" dt="2025-05-09T14:02:14.095" v="20" actId="1035"/>
        <pc:sldMkLst>
          <pc:docMk/>
          <pc:sldMk cId="2200092302" sldId="257"/>
        </pc:sldMkLst>
        <pc:spChg chg="mod">
          <ac:chgData name="Ginn, Jennifer - KDE Division Director" userId="227ea014-7c96-47d4-bfb5-5034d8389375" providerId="ADAL" clId="{5BB95476-3EF2-4E5E-8EF4-A14A2949990C}" dt="2025-05-09T14:02:14.095" v="20" actId="1035"/>
          <ac:spMkLst>
            <pc:docMk/>
            <pc:sldMk cId="2200092302" sldId="257"/>
            <ac:spMk id="3" creationId="{E143B154-4D47-0235-8D3A-C9B952742848}"/>
          </ac:spMkLst>
        </pc:spChg>
      </pc:sldChg>
      <pc:sldChg chg="modSp mod">
        <pc:chgData name="Ginn, Jennifer - KDE Division Director" userId="227ea014-7c96-47d4-bfb5-5034d8389375" providerId="ADAL" clId="{5BB95476-3EF2-4E5E-8EF4-A14A2949990C}" dt="2025-05-08T16:54:09.299" v="3" actId="20577"/>
        <pc:sldMkLst>
          <pc:docMk/>
          <pc:sldMk cId="41690921" sldId="263"/>
        </pc:sldMkLst>
        <pc:spChg chg="mod">
          <ac:chgData name="Ginn, Jennifer - KDE Division Director" userId="227ea014-7c96-47d4-bfb5-5034d8389375" providerId="ADAL" clId="{5BB95476-3EF2-4E5E-8EF4-A14A2949990C}" dt="2025-05-08T16:54:09.299" v="3" actId="20577"/>
          <ac:spMkLst>
            <pc:docMk/>
            <pc:sldMk cId="41690921" sldId="263"/>
            <ac:spMk id="3" creationId="{7A4DD73F-0B2F-20C5-1455-850873978D8C}"/>
          </ac:spMkLst>
        </pc:spChg>
      </pc:sldChg>
      <pc:sldChg chg="modSp mod">
        <pc:chgData name="Ginn, Jennifer - KDE Division Director" userId="227ea014-7c96-47d4-bfb5-5034d8389375" providerId="ADAL" clId="{5BB95476-3EF2-4E5E-8EF4-A14A2949990C}" dt="2025-05-12T18:55:12.748" v="117" actId="20577"/>
        <pc:sldMkLst>
          <pc:docMk/>
          <pc:sldMk cId="3477655453" sldId="265"/>
        </pc:sldMkLst>
        <pc:spChg chg="mod">
          <ac:chgData name="Ginn, Jennifer - KDE Division Director" userId="227ea014-7c96-47d4-bfb5-5034d8389375" providerId="ADAL" clId="{5BB95476-3EF2-4E5E-8EF4-A14A2949990C}" dt="2025-05-12T18:55:12.748" v="117" actId="20577"/>
          <ac:spMkLst>
            <pc:docMk/>
            <pc:sldMk cId="3477655453" sldId="265"/>
            <ac:spMk id="3" creationId="{00000000-0000-0000-0000-000000000000}"/>
          </ac:spMkLst>
        </pc:spChg>
      </pc:sldChg>
      <pc:sldChg chg="modSp mod">
        <pc:chgData name="Ginn, Jennifer - KDE Division Director" userId="227ea014-7c96-47d4-bfb5-5034d8389375" providerId="ADAL" clId="{5BB95476-3EF2-4E5E-8EF4-A14A2949990C}" dt="2025-05-12T18:55:01.122" v="116" actId="20577"/>
        <pc:sldMkLst>
          <pc:docMk/>
          <pc:sldMk cId="1291585225" sldId="2088197084"/>
        </pc:sldMkLst>
        <pc:spChg chg="mod">
          <ac:chgData name="Ginn, Jennifer - KDE Division Director" userId="227ea014-7c96-47d4-bfb5-5034d8389375" providerId="ADAL" clId="{5BB95476-3EF2-4E5E-8EF4-A14A2949990C}" dt="2025-05-12T18:55:01.122" v="116" actId="20577"/>
          <ac:spMkLst>
            <pc:docMk/>
            <pc:sldMk cId="1291585225" sldId="2088197084"/>
            <ac:spMk id="3" creationId="{B4C6C125-F76A-423E-AC51-77A01B44696F}"/>
          </ac:spMkLst>
        </pc:spChg>
      </pc:sldChg>
      <pc:sldChg chg="del">
        <pc:chgData name="Ginn, Jennifer - KDE Division Director" userId="227ea014-7c96-47d4-bfb5-5034d8389375" providerId="ADAL" clId="{5BB95476-3EF2-4E5E-8EF4-A14A2949990C}" dt="2025-05-08T13:17:34.751" v="0" actId="2696"/>
        <pc:sldMkLst>
          <pc:docMk/>
          <pc:sldMk cId="390048408" sldId="2134805151"/>
        </pc:sldMkLst>
      </pc:sldChg>
      <pc:sldChg chg="modSp mod">
        <pc:chgData name="Ginn, Jennifer - KDE Division Director" userId="227ea014-7c96-47d4-bfb5-5034d8389375" providerId="ADAL" clId="{5BB95476-3EF2-4E5E-8EF4-A14A2949990C}" dt="2025-05-12T17:58:17.732" v="115" actId="948"/>
        <pc:sldMkLst>
          <pc:docMk/>
          <pc:sldMk cId="3044431533" sldId="2134805252"/>
        </pc:sldMkLst>
        <pc:spChg chg="mod">
          <ac:chgData name="Ginn, Jennifer - KDE Division Director" userId="227ea014-7c96-47d4-bfb5-5034d8389375" providerId="ADAL" clId="{5BB95476-3EF2-4E5E-8EF4-A14A2949990C}" dt="2025-05-12T17:57:43.790" v="102" actId="27636"/>
          <ac:spMkLst>
            <pc:docMk/>
            <pc:sldMk cId="3044431533" sldId="2134805252"/>
            <ac:spMk id="2" creationId="{F3F8C7EF-6377-0AA4-3410-110E8E2A3DF2}"/>
          </ac:spMkLst>
        </pc:spChg>
        <pc:spChg chg="mod">
          <ac:chgData name="Ginn, Jennifer - KDE Division Director" userId="227ea014-7c96-47d4-bfb5-5034d8389375" providerId="ADAL" clId="{5BB95476-3EF2-4E5E-8EF4-A14A2949990C}" dt="2025-05-12T17:58:17.732" v="115" actId="948"/>
          <ac:spMkLst>
            <pc:docMk/>
            <pc:sldMk cId="3044431533" sldId="2134805252"/>
            <ac:spMk id="3" creationId="{709EC5D9-695C-4D28-F2D4-320AEFA055F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169929-1A00-4B39-BAB7-B500300888FC}" type="doc">
      <dgm:prSet loTypeId="urn:microsoft.com/office/officeart/2008/layout/HorizontalMultiLevelHierarchy" loCatId="hierarchy" qsTypeId="urn:microsoft.com/office/officeart/2005/8/quickstyle/simple1" qsCatId="simple" csTypeId="urn:microsoft.com/office/officeart/2005/8/colors/colorful1" csCatId="colorful" phldr="1"/>
      <dgm:spPr/>
      <dgm:t>
        <a:bodyPr/>
        <a:lstStyle/>
        <a:p>
          <a:endParaRPr lang="en-US"/>
        </a:p>
      </dgm:t>
    </dgm:pt>
    <dgm:pt modelId="{27F0A3CF-5B14-424A-9756-5E1F5AE39F84}">
      <dgm:prSet phldrT="[Text]" custT="1"/>
      <dgm:spPr>
        <a:solidFill>
          <a:schemeClr val="tx2"/>
        </a:solidFill>
        <a:ln w="28575">
          <a:noFill/>
        </a:ln>
      </dgm:spPr>
      <dgm:t>
        <a:bodyPr/>
        <a:lstStyle/>
        <a:p>
          <a:r>
            <a:rPr lang="en-US" sz="2000" dirty="0">
              <a:solidFill>
                <a:schemeClr val="bg1"/>
              </a:solidFill>
            </a:rPr>
            <a:t>Commissioner’s Office</a:t>
          </a:r>
          <a:endParaRPr lang="en-US" sz="2000" i="1" dirty="0">
            <a:solidFill>
              <a:schemeClr val="bg1"/>
            </a:solidFill>
          </a:endParaRPr>
        </a:p>
      </dgm:t>
    </dgm:pt>
    <dgm:pt modelId="{C499392C-CCD8-4667-ABC7-27F285F4D7CD}" type="parTrans" cxnId="{4E9AA6E3-D355-401C-A6BF-119CB8513E5A}">
      <dgm:prSet/>
      <dgm:spPr/>
      <dgm:t>
        <a:bodyPr/>
        <a:lstStyle/>
        <a:p>
          <a:endParaRPr lang="en-US"/>
        </a:p>
      </dgm:t>
    </dgm:pt>
    <dgm:pt modelId="{9EE6FBBB-E592-4881-BC26-A964F93FED14}" type="sibTrans" cxnId="{4E9AA6E3-D355-401C-A6BF-119CB8513E5A}">
      <dgm:prSet/>
      <dgm:spPr/>
      <dgm:t>
        <a:bodyPr/>
        <a:lstStyle/>
        <a:p>
          <a:endParaRPr lang="en-US"/>
        </a:p>
      </dgm:t>
    </dgm:pt>
    <dgm:pt modelId="{4951533E-B55E-4DDB-A2A1-0DD1A410B39D}">
      <dgm:prSet phldrT="[Text]" custT="1"/>
      <dgm:spPr>
        <a:solidFill>
          <a:schemeClr val="accent1"/>
        </a:solidFill>
        <a:ln w="28575">
          <a:noFill/>
        </a:ln>
      </dgm:spPr>
      <dgm:t>
        <a:bodyPr/>
        <a:lstStyle/>
        <a:p>
          <a:r>
            <a:rPr lang="en-US" sz="2000" dirty="0">
              <a:solidFill>
                <a:schemeClr val="bg1"/>
              </a:solidFill>
            </a:rPr>
            <a:t>Maternal and Child Health</a:t>
          </a:r>
        </a:p>
      </dgm:t>
    </dgm:pt>
    <dgm:pt modelId="{77F292DC-768C-46DC-A5A2-2814249D4427}" type="parTrans" cxnId="{C561B666-7D7A-4CFF-A534-76A7B1AFDBA8}">
      <dgm:prSet custT="1"/>
      <dgm:spPr>
        <a:ln w="28575">
          <a:solidFill>
            <a:schemeClr val="bg1">
              <a:lumMod val="85000"/>
            </a:schemeClr>
          </a:solidFill>
        </a:ln>
      </dgm:spPr>
      <dgm:t>
        <a:bodyPr/>
        <a:lstStyle/>
        <a:p>
          <a:endParaRPr lang="en-US" sz="2000" dirty="0"/>
        </a:p>
      </dgm:t>
    </dgm:pt>
    <dgm:pt modelId="{AEAE29A3-FF9F-4497-962E-AEF9F1A7EAC9}" type="sibTrans" cxnId="{C561B666-7D7A-4CFF-A534-76A7B1AFDBA8}">
      <dgm:prSet/>
      <dgm:spPr/>
      <dgm:t>
        <a:bodyPr/>
        <a:lstStyle/>
        <a:p>
          <a:endParaRPr lang="en-US"/>
        </a:p>
      </dgm:t>
    </dgm:pt>
    <dgm:pt modelId="{5949EB21-4911-4926-8458-9EEBA62DC847}">
      <dgm:prSet phldrT="[Text]" custT="1"/>
      <dgm:spPr>
        <a:solidFill>
          <a:schemeClr val="accent6"/>
        </a:solidFill>
        <a:ln w="28575">
          <a:noFill/>
        </a:ln>
      </dgm:spPr>
      <dgm:t>
        <a:bodyPr/>
        <a:lstStyle/>
        <a:p>
          <a:r>
            <a:rPr lang="en-US" sz="2000" dirty="0">
              <a:solidFill>
                <a:schemeClr val="bg1"/>
              </a:solidFill>
            </a:rPr>
            <a:t>Women’s Health</a:t>
          </a:r>
        </a:p>
      </dgm:t>
    </dgm:pt>
    <dgm:pt modelId="{DE51D134-8779-4301-88E6-D2DB7E3DA2B0}" type="parTrans" cxnId="{D5460841-2773-499B-954B-032563B960E2}">
      <dgm:prSet custT="1"/>
      <dgm:spPr>
        <a:ln w="28575">
          <a:solidFill>
            <a:schemeClr val="bg1">
              <a:lumMod val="85000"/>
            </a:schemeClr>
          </a:solidFill>
        </a:ln>
      </dgm:spPr>
      <dgm:t>
        <a:bodyPr/>
        <a:lstStyle/>
        <a:p>
          <a:endParaRPr lang="en-US" sz="2000" dirty="0"/>
        </a:p>
      </dgm:t>
    </dgm:pt>
    <dgm:pt modelId="{8317971A-2589-4C00-BBB7-6A1EE6FEA2D8}" type="sibTrans" cxnId="{D5460841-2773-499B-954B-032563B960E2}">
      <dgm:prSet/>
      <dgm:spPr/>
      <dgm:t>
        <a:bodyPr/>
        <a:lstStyle/>
        <a:p>
          <a:endParaRPr lang="en-US"/>
        </a:p>
      </dgm:t>
    </dgm:pt>
    <dgm:pt modelId="{D6BC36C3-C210-4A00-9247-EC06B7C445C6}">
      <dgm:prSet phldrT="[Text]" custT="1"/>
      <dgm:spPr>
        <a:solidFill>
          <a:schemeClr val="accent2"/>
        </a:solidFill>
        <a:ln w="28575">
          <a:noFill/>
        </a:ln>
      </dgm:spPr>
      <dgm:t>
        <a:bodyPr/>
        <a:lstStyle/>
        <a:p>
          <a:r>
            <a:rPr lang="en-US" sz="2000" dirty="0">
              <a:solidFill>
                <a:schemeClr val="bg1"/>
              </a:solidFill>
            </a:rPr>
            <a:t>Prevention and Quality Improvement</a:t>
          </a:r>
        </a:p>
      </dgm:t>
    </dgm:pt>
    <dgm:pt modelId="{D14EEE02-1E0C-472A-AE60-766A94DFBC14}" type="parTrans" cxnId="{CC515B48-77B5-4D76-AA99-6C6B24B80A11}">
      <dgm:prSet custT="1"/>
      <dgm:spPr>
        <a:ln w="28575">
          <a:solidFill>
            <a:schemeClr val="bg1">
              <a:lumMod val="85000"/>
            </a:schemeClr>
          </a:solidFill>
        </a:ln>
      </dgm:spPr>
      <dgm:t>
        <a:bodyPr/>
        <a:lstStyle/>
        <a:p>
          <a:endParaRPr lang="en-US" sz="2000" dirty="0"/>
        </a:p>
      </dgm:t>
    </dgm:pt>
    <dgm:pt modelId="{7291E221-0BAB-4182-9161-51E79B6002CD}" type="sibTrans" cxnId="{CC515B48-77B5-4D76-AA99-6C6B24B80A11}">
      <dgm:prSet/>
      <dgm:spPr/>
      <dgm:t>
        <a:bodyPr/>
        <a:lstStyle/>
        <a:p>
          <a:endParaRPr lang="en-US"/>
        </a:p>
      </dgm:t>
    </dgm:pt>
    <dgm:pt modelId="{5D034D43-3765-4458-B6D9-C01B4EF1CE9C}">
      <dgm:prSet phldrT="[Text]" custT="1"/>
      <dgm:spPr>
        <a:solidFill>
          <a:schemeClr val="accent3"/>
        </a:solidFill>
        <a:ln w="28575">
          <a:noFill/>
        </a:ln>
      </dgm:spPr>
      <dgm:t>
        <a:bodyPr/>
        <a:lstStyle/>
        <a:p>
          <a:r>
            <a:rPr lang="en-US" sz="2000" dirty="0">
              <a:solidFill>
                <a:schemeClr val="bg1"/>
              </a:solidFill>
            </a:rPr>
            <a:t>Epidemiology and Health Planning</a:t>
          </a:r>
        </a:p>
      </dgm:t>
    </dgm:pt>
    <dgm:pt modelId="{D58D50F6-D6AB-466F-85E4-B320AD3F42A8}" type="parTrans" cxnId="{32E03D97-96E3-4DD7-9C7D-F279B56AB2CD}">
      <dgm:prSet/>
      <dgm:spPr>
        <a:ln w="28575">
          <a:solidFill>
            <a:schemeClr val="bg1">
              <a:lumMod val="85000"/>
            </a:schemeClr>
          </a:solidFill>
        </a:ln>
      </dgm:spPr>
      <dgm:t>
        <a:bodyPr/>
        <a:lstStyle/>
        <a:p>
          <a:endParaRPr lang="en-US" dirty="0"/>
        </a:p>
      </dgm:t>
    </dgm:pt>
    <dgm:pt modelId="{B6E60E56-7A91-4CB5-A6E6-7AFF437EEB83}" type="sibTrans" cxnId="{32E03D97-96E3-4DD7-9C7D-F279B56AB2CD}">
      <dgm:prSet/>
      <dgm:spPr/>
      <dgm:t>
        <a:bodyPr/>
        <a:lstStyle/>
        <a:p>
          <a:endParaRPr lang="en-US"/>
        </a:p>
      </dgm:t>
    </dgm:pt>
    <dgm:pt modelId="{A0E5D163-823F-4EB7-A974-8639FA53F1AE}">
      <dgm:prSet phldrT="[Text]" custT="1"/>
      <dgm:spPr>
        <a:solidFill>
          <a:schemeClr val="accent4"/>
        </a:solidFill>
        <a:ln w="28575">
          <a:noFill/>
        </a:ln>
      </dgm:spPr>
      <dgm:t>
        <a:bodyPr/>
        <a:lstStyle/>
        <a:p>
          <a:r>
            <a:rPr lang="en-US" sz="2000" dirty="0">
              <a:solidFill>
                <a:schemeClr val="bg1"/>
              </a:solidFill>
            </a:rPr>
            <a:t>Public Health Protection and Safety</a:t>
          </a:r>
        </a:p>
      </dgm:t>
    </dgm:pt>
    <dgm:pt modelId="{DFBE4F42-37DA-48B1-A71F-E90B731FF0F4}" type="parTrans" cxnId="{CEDEDDBB-1D2A-45B1-A3A9-2ADA843F3EB8}">
      <dgm:prSet custT="1"/>
      <dgm:spPr>
        <a:ln w="28575">
          <a:solidFill>
            <a:schemeClr val="bg1">
              <a:lumMod val="85000"/>
            </a:schemeClr>
          </a:solidFill>
        </a:ln>
      </dgm:spPr>
      <dgm:t>
        <a:bodyPr/>
        <a:lstStyle/>
        <a:p>
          <a:endParaRPr lang="en-US" sz="2000" dirty="0"/>
        </a:p>
      </dgm:t>
    </dgm:pt>
    <dgm:pt modelId="{BEB3162B-DD54-463B-949D-ACA9C47C6D7F}" type="sibTrans" cxnId="{CEDEDDBB-1D2A-45B1-A3A9-2ADA843F3EB8}">
      <dgm:prSet/>
      <dgm:spPr/>
      <dgm:t>
        <a:bodyPr/>
        <a:lstStyle/>
        <a:p>
          <a:endParaRPr lang="en-US"/>
        </a:p>
      </dgm:t>
    </dgm:pt>
    <dgm:pt modelId="{98F641F5-43FC-4A7F-91B1-545C5E7DD563}">
      <dgm:prSet phldrT="[Text]" custT="1"/>
      <dgm:spPr>
        <a:solidFill>
          <a:schemeClr val="accent1"/>
        </a:solidFill>
        <a:ln w="28575">
          <a:noFill/>
        </a:ln>
      </dgm:spPr>
      <dgm:t>
        <a:bodyPr/>
        <a:lstStyle/>
        <a:p>
          <a:r>
            <a:rPr lang="en-US" sz="2000" dirty="0">
              <a:solidFill>
                <a:schemeClr val="bg1"/>
              </a:solidFill>
            </a:rPr>
            <a:t>Laboratory Services</a:t>
          </a:r>
        </a:p>
      </dgm:t>
    </dgm:pt>
    <dgm:pt modelId="{06BED08C-6348-42D4-AD94-D8D52B989DCF}" type="parTrans" cxnId="{0DE76E73-D0DD-4E1C-AFAC-BDBD79BAA55B}">
      <dgm:prSet custT="1"/>
      <dgm:spPr>
        <a:ln w="28575">
          <a:solidFill>
            <a:schemeClr val="bg1">
              <a:lumMod val="85000"/>
            </a:schemeClr>
          </a:solidFill>
        </a:ln>
      </dgm:spPr>
      <dgm:t>
        <a:bodyPr/>
        <a:lstStyle/>
        <a:p>
          <a:endParaRPr lang="en-US" sz="2000" dirty="0"/>
        </a:p>
      </dgm:t>
    </dgm:pt>
    <dgm:pt modelId="{B846EDF0-E76C-4AEB-A3D6-6B60AD2CAC87}" type="sibTrans" cxnId="{0DE76E73-D0DD-4E1C-AFAC-BDBD79BAA55B}">
      <dgm:prSet/>
      <dgm:spPr/>
      <dgm:t>
        <a:bodyPr/>
        <a:lstStyle/>
        <a:p>
          <a:endParaRPr lang="en-US"/>
        </a:p>
      </dgm:t>
    </dgm:pt>
    <dgm:pt modelId="{B81D7114-4009-4981-9A51-5763C8737810}">
      <dgm:prSet phldrT="[Text]" custT="1"/>
      <dgm:spPr>
        <a:solidFill>
          <a:schemeClr val="accent2"/>
        </a:solidFill>
        <a:ln w="28575">
          <a:noFill/>
        </a:ln>
      </dgm:spPr>
      <dgm:t>
        <a:bodyPr/>
        <a:lstStyle/>
        <a:p>
          <a:r>
            <a:rPr lang="en-US" sz="2000" dirty="0">
              <a:solidFill>
                <a:schemeClr val="bg1"/>
              </a:solidFill>
            </a:rPr>
            <a:t>Administration and Financial Management</a:t>
          </a:r>
        </a:p>
      </dgm:t>
    </dgm:pt>
    <dgm:pt modelId="{A6D27D9B-563E-4B23-AA07-2FD5245494B2}" type="parTrans" cxnId="{DA305433-3FC2-43BA-A04A-E323652EA15F}">
      <dgm:prSet custT="1"/>
      <dgm:spPr>
        <a:ln w="28575">
          <a:solidFill>
            <a:schemeClr val="bg1">
              <a:lumMod val="85000"/>
            </a:schemeClr>
          </a:solidFill>
        </a:ln>
      </dgm:spPr>
      <dgm:t>
        <a:bodyPr/>
        <a:lstStyle/>
        <a:p>
          <a:endParaRPr lang="en-US" sz="2000" dirty="0"/>
        </a:p>
      </dgm:t>
    </dgm:pt>
    <dgm:pt modelId="{0E4AB4C3-DBBE-4007-A8B5-2BFA2173F09F}" type="sibTrans" cxnId="{DA305433-3FC2-43BA-A04A-E323652EA15F}">
      <dgm:prSet/>
      <dgm:spPr/>
      <dgm:t>
        <a:bodyPr/>
        <a:lstStyle/>
        <a:p>
          <a:endParaRPr lang="en-US"/>
        </a:p>
      </dgm:t>
    </dgm:pt>
    <dgm:pt modelId="{62AF9A13-65A2-4B89-B474-136A27FEBFF4}" type="pres">
      <dgm:prSet presAssocID="{B5169929-1A00-4B39-BAB7-B500300888FC}" presName="Name0" presStyleCnt="0">
        <dgm:presLayoutVars>
          <dgm:chPref val="1"/>
          <dgm:dir/>
          <dgm:animOne val="branch"/>
          <dgm:animLvl val="lvl"/>
          <dgm:resizeHandles val="exact"/>
        </dgm:presLayoutVars>
      </dgm:prSet>
      <dgm:spPr/>
    </dgm:pt>
    <dgm:pt modelId="{522EACD8-845C-4505-99D3-C608B1CCECD7}" type="pres">
      <dgm:prSet presAssocID="{27F0A3CF-5B14-424A-9756-5E1F5AE39F84}" presName="root1" presStyleCnt="0"/>
      <dgm:spPr/>
    </dgm:pt>
    <dgm:pt modelId="{59935916-D8C6-4C4E-B14F-48A57B6B9F68}" type="pres">
      <dgm:prSet presAssocID="{27F0A3CF-5B14-424A-9756-5E1F5AE39F84}" presName="LevelOneTextNode" presStyleLbl="node0" presStyleIdx="0" presStyleCnt="1" custScaleX="112923" custScaleY="145032">
        <dgm:presLayoutVars>
          <dgm:chPref val="3"/>
        </dgm:presLayoutVars>
      </dgm:prSet>
      <dgm:spPr/>
    </dgm:pt>
    <dgm:pt modelId="{CA3EF3A2-1DC4-4BDB-B04F-4D24F2890560}" type="pres">
      <dgm:prSet presAssocID="{27F0A3CF-5B14-424A-9756-5E1F5AE39F84}" presName="level2hierChild" presStyleCnt="0"/>
      <dgm:spPr/>
    </dgm:pt>
    <dgm:pt modelId="{D06C129D-FFB9-48A9-9033-F70ED61AAC72}" type="pres">
      <dgm:prSet presAssocID="{77F292DC-768C-46DC-A5A2-2814249D4427}" presName="conn2-1" presStyleLbl="parChTrans1D2" presStyleIdx="0" presStyleCnt="7"/>
      <dgm:spPr/>
    </dgm:pt>
    <dgm:pt modelId="{6B7C93FC-AC31-42CB-8D37-AAC8C06B8586}" type="pres">
      <dgm:prSet presAssocID="{77F292DC-768C-46DC-A5A2-2814249D4427}" presName="connTx" presStyleLbl="parChTrans1D2" presStyleIdx="0" presStyleCnt="7"/>
      <dgm:spPr/>
    </dgm:pt>
    <dgm:pt modelId="{62C357A9-C3C9-4EEB-907D-E3D082F6DCFE}" type="pres">
      <dgm:prSet presAssocID="{4951533E-B55E-4DDB-A2A1-0DD1A410B39D}" presName="root2" presStyleCnt="0"/>
      <dgm:spPr/>
    </dgm:pt>
    <dgm:pt modelId="{B73CF9B0-EB3F-4577-8369-54F3E07425DB}" type="pres">
      <dgm:prSet presAssocID="{4951533E-B55E-4DDB-A2A1-0DD1A410B39D}" presName="LevelTwoTextNode" presStyleLbl="node2" presStyleIdx="0" presStyleCnt="7" custScaleX="183188">
        <dgm:presLayoutVars>
          <dgm:chPref val="3"/>
        </dgm:presLayoutVars>
      </dgm:prSet>
      <dgm:spPr/>
    </dgm:pt>
    <dgm:pt modelId="{6AEF0428-383B-403D-A5CA-DEFA57A41D68}" type="pres">
      <dgm:prSet presAssocID="{4951533E-B55E-4DDB-A2A1-0DD1A410B39D}" presName="level3hierChild" presStyleCnt="0"/>
      <dgm:spPr/>
    </dgm:pt>
    <dgm:pt modelId="{6BE7391D-3772-45C7-BB03-B5B214683C6E}" type="pres">
      <dgm:prSet presAssocID="{DE51D134-8779-4301-88E6-D2DB7E3DA2B0}" presName="conn2-1" presStyleLbl="parChTrans1D2" presStyleIdx="1" presStyleCnt="7"/>
      <dgm:spPr/>
    </dgm:pt>
    <dgm:pt modelId="{35252E8D-499F-40C3-9DF8-944FDD4B4038}" type="pres">
      <dgm:prSet presAssocID="{DE51D134-8779-4301-88E6-D2DB7E3DA2B0}" presName="connTx" presStyleLbl="parChTrans1D2" presStyleIdx="1" presStyleCnt="7"/>
      <dgm:spPr/>
    </dgm:pt>
    <dgm:pt modelId="{3F801B38-308E-4676-8B59-C5383BD39DF0}" type="pres">
      <dgm:prSet presAssocID="{5949EB21-4911-4926-8458-9EEBA62DC847}" presName="root2" presStyleCnt="0"/>
      <dgm:spPr/>
    </dgm:pt>
    <dgm:pt modelId="{57F0B218-B8AE-4220-9430-48E42516228E}" type="pres">
      <dgm:prSet presAssocID="{5949EB21-4911-4926-8458-9EEBA62DC847}" presName="LevelTwoTextNode" presStyleLbl="node2" presStyleIdx="1" presStyleCnt="7" custScaleX="183188">
        <dgm:presLayoutVars>
          <dgm:chPref val="3"/>
        </dgm:presLayoutVars>
      </dgm:prSet>
      <dgm:spPr/>
    </dgm:pt>
    <dgm:pt modelId="{2FB9D030-40A9-492A-AA53-F0EC50F4389C}" type="pres">
      <dgm:prSet presAssocID="{5949EB21-4911-4926-8458-9EEBA62DC847}" presName="level3hierChild" presStyleCnt="0"/>
      <dgm:spPr/>
    </dgm:pt>
    <dgm:pt modelId="{31B24B2D-92AE-440C-A1A6-5F475784AD35}" type="pres">
      <dgm:prSet presAssocID="{D14EEE02-1E0C-472A-AE60-766A94DFBC14}" presName="conn2-1" presStyleLbl="parChTrans1D2" presStyleIdx="2" presStyleCnt="7"/>
      <dgm:spPr/>
    </dgm:pt>
    <dgm:pt modelId="{CAEB46D4-E49D-409F-B7A0-0E1F95B7EAE8}" type="pres">
      <dgm:prSet presAssocID="{D14EEE02-1E0C-472A-AE60-766A94DFBC14}" presName="connTx" presStyleLbl="parChTrans1D2" presStyleIdx="2" presStyleCnt="7"/>
      <dgm:spPr/>
    </dgm:pt>
    <dgm:pt modelId="{2903C718-9D6E-46DE-B199-F62A164DA655}" type="pres">
      <dgm:prSet presAssocID="{D6BC36C3-C210-4A00-9247-EC06B7C445C6}" presName="root2" presStyleCnt="0"/>
      <dgm:spPr/>
    </dgm:pt>
    <dgm:pt modelId="{7273DBFA-A064-4CD0-8B35-089175BB930D}" type="pres">
      <dgm:prSet presAssocID="{D6BC36C3-C210-4A00-9247-EC06B7C445C6}" presName="LevelTwoTextNode" presStyleLbl="node2" presStyleIdx="2" presStyleCnt="7" custScaleX="183188">
        <dgm:presLayoutVars>
          <dgm:chPref val="3"/>
        </dgm:presLayoutVars>
      </dgm:prSet>
      <dgm:spPr/>
    </dgm:pt>
    <dgm:pt modelId="{98C9F45B-CEA0-4652-9DBE-ECC32105B2AC}" type="pres">
      <dgm:prSet presAssocID="{D6BC36C3-C210-4A00-9247-EC06B7C445C6}" presName="level3hierChild" presStyleCnt="0"/>
      <dgm:spPr/>
    </dgm:pt>
    <dgm:pt modelId="{4014ECEF-0888-4009-892D-AB08DF214F2C}" type="pres">
      <dgm:prSet presAssocID="{D58D50F6-D6AB-466F-85E4-B320AD3F42A8}" presName="conn2-1" presStyleLbl="parChTrans1D2" presStyleIdx="3" presStyleCnt="7"/>
      <dgm:spPr/>
    </dgm:pt>
    <dgm:pt modelId="{A41A1603-939C-4827-9FCF-316C0B1C80C5}" type="pres">
      <dgm:prSet presAssocID="{D58D50F6-D6AB-466F-85E4-B320AD3F42A8}" presName="connTx" presStyleLbl="parChTrans1D2" presStyleIdx="3" presStyleCnt="7"/>
      <dgm:spPr/>
    </dgm:pt>
    <dgm:pt modelId="{7437248C-8024-4AE1-97C7-61D9E3CEE9D1}" type="pres">
      <dgm:prSet presAssocID="{5D034D43-3765-4458-B6D9-C01B4EF1CE9C}" presName="root2" presStyleCnt="0"/>
      <dgm:spPr/>
    </dgm:pt>
    <dgm:pt modelId="{6D7F8648-288A-4A1F-B54A-807646FA6E13}" type="pres">
      <dgm:prSet presAssocID="{5D034D43-3765-4458-B6D9-C01B4EF1CE9C}" presName="LevelTwoTextNode" presStyleLbl="node2" presStyleIdx="3" presStyleCnt="7" custScaleX="183188">
        <dgm:presLayoutVars>
          <dgm:chPref val="3"/>
        </dgm:presLayoutVars>
      </dgm:prSet>
      <dgm:spPr/>
    </dgm:pt>
    <dgm:pt modelId="{8EA85A96-18C3-432C-8347-38A97D9F76BA}" type="pres">
      <dgm:prSet presAssocID="{5D034D43-3765-4458-B6D9-C01B4EF1CE9C}" presName="level3hierChild" presStyleCnt="0"/>
      <dgm:spPr/>
    </dgm:pt>
    <dgm:pt modelId="{E20EDDB1-67FA-4D7D-9539-9F9A64C6DD66}" type="pres">
      <dgm:prSet presAssocID="{DFBE4F42-37DA-48B1-A71F-E90B731FF0F4}" presName="conn2-1" presStyleLbl="parChTrans1D2" presStyleIdx="4" presStyleCnt="7"/>
      <dgm:spPr/>
    </dgm:pt>
    <dgm:pt modelId="{379F408F-4D82-4738-A54E-47C405F251E4}" type="pres">
      <dgm:prSet presAssocID="{DFBE4F42-37DA-48B1-A71F-E90B731FF0F4}" presName="connTx" presStyleLbl="parChTrans1D2" presStyleIdx="4" presStyleCnt="7"/>
      <dgm:spPr/>
    </dgm:pt>
    <dgm:pt modelId="{02EA5F23-ACB4-460F-A1D6-28C5813F94CA}" type="pres">
      <dgm:prSet presAssocID="{A0E5D163-823F-4EB7-A974-8639FA53F1AE}" presName="root2" presStyleCnt="0"/>
      <dgm:spPr/>
    </dgm:pt>
    <dgm:pt modelId="{42D61C59-8415-4E78-A2CC-696EF3213CB7}" type="pres">
      <dgm:prSet presAssocID="{A0E5D163-823F-4EB7-A974-8639FA53F1AE}" presName="LevelTwoTextNode" presStyleLbl="node2" presStyleIdx="4" presStyleCnt="7" custScaleX="183188">
        <dgm:presLayoutVars>
          <dgm:chPref val="3"/>
        </dgm:presLayoutVars>
      </dgm:prSet>
      <dgm:spPr/>
    </dgm:pt>
    <dgm:pt modelId="{4D5A1A64-052A-4B82-B438-1CE50E7B9DDD}" type="pres">
      <dgm:prSet presAssocID="{A0E5D163-823F-4EB7-A974-8639FA53F1AE}" presName="level3hierChild" presStyleCnt="0"/>
      <dgm:spPr/>
    </dgm:pt>
    <dgm:pt modelId="{4BAC4599-5689-437F-90F2-D586D824B66C}" type="pres">
      <dgm:prSet presAssocID="{06BED08C-6348-42D4-AD94-D8D52B989DCF}" presName="conn2-1" presStyleLbl="parChTrans1D2" presStyleIdx="5" presStyleCnt="7"/>
      <dgm:spPr/>
    </dgm:pt>
    <dgm:pt modelId="{306D64F2-4C84-48E1-A409-2866D8738324}" type="pres">
      <dgm:prSet presAssocID="{06BED08C-6348-42D4-AD94-D8D52B989DCF}" presName="connTx" presStyleLbl="parChTrans1D2" presStyleIdx="5" presStyleCnt="7"/>
      <dgm:spPr/>
    </dgm:pt>
    <dgm:pt modelId="{F95CDC0B-1276-4756-985D-A337D52ECEA8}" type="pres">
      <dgm:prSet presAssocID="{98F641F5-43FC-4A7F-91B1-545C5E7DD563}" presName="root2" presStyleCnt="0"/>
      <dgm:spPr/>
    </dgm:pt>
    <dgm:pt modelId="{86B6F8FD-94AF-47EE-A573-412109D0A061}" type="pres">
      <dgm:prSet presAssocID="{98F641F5-43FC-4A7F-91B1-545C5E7DD563}" presName="LevelTwoTextNode" presStyleLbl="node2" presStyleIdx="5" presStyleCnt="7" custScaleX="183188">
        <dgm:presLayoutVars>
          <dgm:chPref val="3"/>
        </dgm:presLayoutVars>
      </dgm:prSet>
      <dgm:spPr/>
    </dgm:pt>
    <dgm:pt modelId="{3E0D6E4B-09BF-4222-8C28-376A9B26B17A}" type="pres">
      <dgm:prSet presAssocID="{98F641F5-43FC-4A7F-91B1-545C5E7DD563}" presName="level3hierChild" presStyleCnt="0"/>
      <dgm:spPr/>
    </dgm:pt>
    <dgm:pt modelId="{74114163-B4E1-492A-B948-61BB1E3023B2}" type="pres">
      <dgm:prSet presAssocID="{A6D27D9B-563E-4B23-AA07-2FD5245494B2}" presName="conn2-1" presStyleLbl="parChTrans1D2" presStyleIdx="6" presStyleCnt="7"/>
      <dgm:spPr/>
    </dgm:pt>
    <dgm:pt modelId="{7C7E430D-68D7-4EDE-AC27-89BFBE44E6D7}" type="pres">
      <dgm:prSet presAssocID="{A6D27D9B-563E-4B23-AA07-2FD5245494B2}" presName="connTx" presStyleLbl="parChTrans1D2" presStyleIdx="6" presStyleCnt="7"/>
      <dgm:spPr/>
    </dgm:pt>
    <dgm:pt modelId="{73B4E290-2265-4E2D-9A08-6E318366BF85}" type="pres">
      <dgm:prSet presAssocID="{B81D7114-4009-4981-9A51-5763C8737810}" presName="root2" presStyleCnt="0"/>
      <dgm:spPr/>
    </dgm:pt>
    <dgm:pt modelId="{0060CFB8-2A8A-4A1B-B7AA-F0317BA7B739}" type="pres">
      <dgm:prSet presAssocID="{B81D7114-4009-4981-9A51-5763C8737810}" presName="LevelTwoTextNode" presStyleLbl="node2" presStyleIdx="6" presStyleCnt="7" custScaleX="183188">
        <dgm:presLayoutVars>
          <dgm:chPref val="3"/>
        </dgm:presLayoutVars>
      </dgm:prSet>
      <dgm:spPr/>
    </dgm:pt>
    <dgm:pt modelId="{456D3CD5-F779-47AD-9A81-6FD6FE9F5B2F}" type="pres">
      <dgm:prSet presAssocID="{B81D7114-4009-4981-9A51-5763C8737810}" presName="level3hierChild" presStyleCnt="0"/>
      <dgm:spPr/>
    </dgm:pt>
  </dgm:ptLst>
  <dgm:cxnLst>
    <dgm:cxn modelId="{7900B103-A435-41DC-BBE9-8084DF8D33EC}" type="presOf" srcId="{B81D7114-4009-4981-9A51-5763C8737810}" destId="{0060CFB8-2A8A-4A1B-B7AA-F0317BA7B739}" srcOrd="0" destOrd="0" presId="urn:microsoft.com/office/officeart/2008/layout/HorizontalMultiLevelHierarchy"/>
    <dgm:cxn modelId="{74DBD207-88C1-4532-93B4-A9FBE038EACD}" type="presOf" srcId="{D58D50F6-D6AB-466F-85E4-B320AD3F42A8}" destId="{A41A1603-939C-4827-9FCF-316C0B1C80C5}" srcOrd="1" destOrd="0" presId="urn:microsoft.com/office/officeart/2008/layout/HorizontalMultiLevelHierarchy"/>
    <dgm:cxn modelId="{51EDDE22-961D-41EB-A8EC-0B77DE792D49}" type="presOf" srcId="{77F292DC-768C-46DC-A5A2-2814249D4427}" destId="{D06C129D-FFB9-48A9-9033-F70ED61AAC72}" srcOrd="0" destOrd="0" presId="urn:microsoft.com/office/officeart/2008/layout/HorizontalMultiLevelHierarchy"/>
    <dgm:cxn modelId="{3E3C8F25-3550-477D-9B90-F07F10EF85A2}" type="presOf" srcId="{D6BC36C3-C210-4A00-9247-EC06B7C445C6}" destId="{7273DBFA-A064-4CD0-8B35-089175BB930D}" srcOrd="0" destOrd="0" presId="urn:microsoft.com/office/officeart/2008/layout/HorizontalMultiLevelHierarchy"/>
    <dgm:cxn modelId="{3F778B27-C081-46B6-BA0F-3B531FC2E99F}" type="presOf" srcId="{4951533E-B55E-4DDB-A2A1-0DD1A410B39D}" destId="{B73CF9B0-EB3F-4577-8369-54F3E07425DB}" srcOrd="0" destOrd="0" presId="urn:microsoft.com/office/officeart/2008/layout/HorizontalMultiLevelHierarchy"/>
    <dgm:cxn modelId="{DA305433-3FC2-43BA-A04A-E323652EA15F}" srcId="{27F0A3CF-5B14-424A-9756-5E1F5AE39F84}" destId="{B81D7114-4009-4981-9A51-5763C8737810}" srcOrd="6" destOrd="0" parTransId="{A6D27D9B-563E-4B23-AA07-2FD5245494B2}" sibTransId="{0E4AB4C3-DBBE-4007-A8B5-2BFA2173F09F}"/>
    <dgm:cxn modelId="{A1F41535-11EB-417C-BE97-9902CCFE5F8F}" type="presOf" srcId="{A6D27D9B-563E-4B23-AA07-2FD5245494B2}" destId="{7C7E430D-68D7-4EDE-AC27-89BFBE44E6D7}" srcOrd="1" destOrd="0" presId="urn:microsoft.com/office/officeart/2008/layout/HorizontalMultiLevelHierarchy"/>
    <dgm:cxn modelId="{325B7936-EB04-4B28-8DED-A2BFCE252A6B}" type="presOf" srcId="{06BED08C-6348-42D4-AD94-D8D52B989DCF}" destId="{306D64F2-4C84-48E1-A409-2866D8738324}" srcOrd="1" destOrd="0" presId="urn:microsoft.com/office/officeart/2008/layout/HorizontalMultiLevelHierarchy"/>
    <dgm:cxn modelId="{D5460841-2773-499B-954B-032563B960E2}" srcId="{27F0A3CF-5B14-424A-9756-5E1F5AE39F84}" destId="{5949EB21-4911-4926-8458-9EEBA62DC847}" srcOrd="1" destOrd="0" parTransId="{DE51D134-8779-4301-88E6-D2DB7E3DA2B0}" sibTransId="{8317971A-2589-4C00-BBB7-6A1EE6FEA2D8}"/>
    <dgm:cxn modelId="{10F4CA64-C138-4FD2-BC9C-38223871F00B}" type="presOf" srcId="{77F292DC-768C-46DC-A5A2-2814249D4427}" destId="{6B7C93FC-AC31-42CB-8D37-AAC8C06B8586}" srcOrd="1" destOrd="0" presId="urn:microsoft.com/office/officeart/2008/layout/HorizontalMultiLevelHierarchy"/>
    <dgm:cxn modelId="{C561B666-7D7A-4CFF-A534-76A7B1AFDBA8}" srcId="{27F0A3CF-5B14-424A-9756-5E1F5AE39F84}" destId="{4951533E-B55E-4DDB-A2A1-0DD1A410B39D}" srcOrd="0" destOrd="0" parTransId="{77F292DC-768C-46DC-A5A2-2814249D4427}" sibTransId="{AEAE29A3-FF9F-4497-962E-AEF9F1A7EAC9}"/>
    <dgm:cxn modelId="{CC515B48-77B5-4D76-AA99-6C6B24B80A11}" srcId="{27F0A3CF-5B14-424A-9756-5E1F5AE39F84}" destId="{D6BC36C3-C210-4A00-9247-EC06B7C445C6}" srcOrd="2" destOrd="0" parTransId="{D14EEE02-1E0C-472A-AE60-766A94DFBC14}" sibTransId="{7291E221-0BAB-4182-9161-51E79B6002CD}"/>
    <dgm:cxn modelId="{8ACBA049-CD24-4F06-87A4-A2FAEA5BB835}" type="presOf" srcId="{27F0A3CF-5B14-424A-9756-5E1F5AE39F84}" destId="{59935916-D8C6-4C4E-B14F-48A57B6B9F68}" srcOrd="0" destOrd="0" presId="urn:microsoft.com/office/officeart/2008/layout/HorizontalMultiLevelHierarchy"/>
    <dgm:cxn modelId="{A898B26B-9AB3-4153-A628-E3E2F20D1824}" type="presOf" srcId="{D58D50F6-D6AB-466F-85E4-B320AD3F42A8}" destId="{4014ECEF-0888-4009-892D-AB08DF214F2C}" srcOrd="0" destOrd="0" presId="urn:microsoft.com/office/officeart/2008/layout/HorizontalMultiLevelHierarchy"/>
    <dgm:cxn modelId="{03B3BB6C-FFE9-44B6-9C93-8E803D7C28D0}" type="presOf" srcId="{06BED08C-6348-42D4-AD94-D8D52B989DCF}" destId="{4BAC4599-5689-437F-90F2-D586D824B66C}" srcOrd="0" destOrd="0" presId="urn:microsoft.com/office/officeart/2008/layout/HorizontalMultiLevelHierarchy"/>
    <dgm:cxn modelId="{0DE76E73-D0DD-4E1C-AFAC-BDBD79BAA55B}" srcId="{27F0A3CF-5B14-424A-9756-5E1F5AE39F84}" destId="{98F641F5-43FC-4A7F-91B1-545C5E7DD563}" srcOrd="5" destOrd="0" parTransId="{06BED08C-6348-42D4-AD94-D8D52B989DCF}" sibTransId="{B846EDF0-E76C-4AEB-A3D6-6B60AD2CAC87}"/>
    <dgm:cxn modelId="{D67BDE55-4492-4F91-8DBD-3C534EDF7BB9}" type="presOf" srcId="{D14EEE02-1E0C-472A-AE60-766A94DFBC14}" destId="{CAEB46D4-E49D-409F-B7A0-0E1F95B7EAE8}" srcOrd="1" destOrd="0" presId="urn:microsoft.com/office/officeart/2008/layout/HorizontalMultiLevelHierarchy"/>
    <dgm:cxn modelId="{FD2A0356-C497-4AD4-8A60-D4855A4C1C0F}" type="presOf" srcId="{DE51D134-8779-4301-88E6-D2DB7E3DA2B0}" destId="{35252E8D-499F-40C3-9DF8-944FDD4B4038}" srcOrd="1" destOrd="0" presId="urn:microsoft.com/office/officeart/2008/layout/HorizontalMultiLevelHierarchy"/>
    <dgm:cxn modelId="{96445356-D426-40E5-852B-5437C3AD0746}" type="presOf" srcId="{A0E5D163-823F-4EB7-A974-8639FA53F1AE}" destId="{42D61C59-8415-4E78-A2CC-696EF3213CB7}" srcOrd="0" destOrd="0" presId="urn:microsoft.com/office/officeart/2008/layout/HorizontalMultiLevelHierarchy"/>
    <dgm:cxn modelId="{CD374B58-0DAF-4506-9FB7-EE1037793173}" type="presOf" srcId="{DFBE4F42-37DA-48B1-A71F-E90B731FF0F4}" destId="{E20EDDB1-67FA-4D7D-9539-9F9A64C6DD66}" srcOrd="0" destOrd="0" presId="urn:microsoft.com/office/officeart/2008/layout/HorizontalMultiLevelHierarchy"/>
    <dgm:cxn modelId="{7AFB9489-8721-418B-821E-901FC5819AB3}" type="presOf" srcId="{D14EEE02-1E0C-472A-AE60-766A94DFBC14}" destId="{31B24B2D-92AE-440C-A1A6-5F475784AD35}" srcOrd="0" destOrd="0" presId="urn:microsoft.com/office/officeart/2008/layout/HorizontalMultiLevelHierarchy"/>
    <dgm:cxn modelId="{29073390-1CA2-479D-8643-76DAFB6107F1}" type="presOf" srcId="{5949EB21-4911-4926-8458-9EEBA62DC847}" destId="{57F0B218-B8AE-4220-9430-48E42516228E}" srcOrd="0" destOrd="0" presId="urn:microsoft.com/office/officeart/2008/layout/HorizontalMultiLevelHierarchy"/>
    <dgm:cxn modelId="{32E03D97-96E3-4DD7-9C7D-F279B56AB2CD}" srcId="{27F0A3CF-5B14-424A-9756-5E1F5AE39F84}" destId="{5D034D43-3765-4458-B6D9-C01B4EF1CE9C}" srcOrd="3" destOrd="0" parTransId="{D58D50F6-D6AB-466F-85E4-B320AD3F42A8}" sibTransId="{B6E60E56-7A91-4CB5-A6E6-7AFF437EEB83}"/>
    <dgm:cxn modelId="{52E189A3-B253-43A8-B623-F5746A9DF72F}" type="presOf" srcId="{DFBE4F42-37DA-48B1-A71F-E90B731FF0F4}" destId="{379F408F-4D82-4738-A54E-47C405F251E4}" srcOrd="1" destOrd="0" presId="urn:microsoft.com/office/officeart/2008/layout/HorizontalMultiLevelHierarchy"/>
    <dgm:cxn modelId="{8B4356B1-680C-46E0-9FE7-677DDA915187}" type="presOf" srcId="{5D034D43-3765-4458-B6D9-C01B4EF1CE9C}" destId="{6D7F8648-288A-4A1F-B54A-807646FA6E13}" srcOrd="0" destOrd="0" presId="urn:microsoft.com/office/officeart/2008/layout/HorizontalMultiLevelHierarchy"/>
    <dgm:cxn modelId="{CEDEDDBB-1D2A-45B1-A3A9-2ADA843F3EB8}" srcId="{27F0A3CF-5B14-424A-9756-5E1F5AE39F84}" destId="{A0E5D163-823F-4EB7-A974-8639FA53F1AE}" srcOrd="4" destOrd="0" parTransId="{DFBE4F42-37DA-48B1-A71F-E90B731FF0F4}" sibTransId="{BEB3162B-DD54-463B-949D-ACA9C47C6D7F}"/>
    <dgm:cxn modelId="{EB50B5D5-FAE6-4F48-A7BF-0B4147406890}" type="presOf" srcId="{DE51D134-8779-4301-88E6-D2DB7E3DA2B0}" destId="{6BE7391D-3772-45C7-BB03-B5B214683C6E}" srcOrd="0" destOrd="0" presId="urn:microsoft.com/office/officeart/2008/layout/HorizontalMultiLevelHierarchy"/>
    <dgm:cxn modelId="{4E9AA6E3-D355-401C-A6BF-119CB8513E5A}" srcId="{B5169929-1A00-4B39-BAB7-B500300888FC}" destId="{27F0A3CF-5B14-424A-9756-5E1F5AE39F84}" srcOrd="0" destOrd="0" parTransId="{C499392C-CCD8-4667-ABC7-27F285F4D7CD}" sibTransId="{9EE6FBBB-E592-4881-BC26-A964F93FED14}"/>
    <dgm:cxn modelId="{DB34F0E8-7771-41E8-B188-7744CE3A86D9}" type="presOf" srcId="{B5169929-1A00-4B39-BAB7-B500300888FC}" destId="{62AF9A13-65A2-4B89-B474-136A27FEBFF4}" srcOrd="0" destOrd="0" presId="urn:microsoft.com/office/officeart/2008/layout/HorizontalMultiLevelHierarchy"/>
    <dgm:cxn modelId="{F709E5F7-61B6-4691-815E-EE051131A205}" type="presOf" srcId="{A6D27D9B-563E-4B23-AA07-2FD5245494B2}" destId="{74114163-B4E1-492A-B948-61BB1E3023B2}" srcOrd="0" destOrd="0" presId="urn:microsoft.com/office/officeart/2008/layout/HorizontalMultiLevelHierarchy"/>
    <dgm:cxn modelId="{08917AFD-A714-4A5B-AF64-B3A4BA2BBA66}" type="presOf" srcId="{98F641F5-43FC-4A7F-91B1-545C5E7DD563}" destId="{86B6F8FD-94AF-47EE-A573-412109D0A061}" srcOrd="0" destOrd="0" presId="urn:microsoft.com/office/officeart/2008/layout/HorizontalMultiLevelHierarchy"/>
    <dgm:cxn modelId="{674BF87E-8CDE-4466-8418-F0680F6FCFE7}" type="presParOf" srcId="{62AF9A13-65A2-4B89-B474-136A27FEBFF4}" destId="{522EACD8-845C-4505-99D3-C608B1CCECD7}" srcOrd="0" destOrd="0" presId="urn:microsoft.com/office/officeart/2008/layout/HorizontalMultiLevelHierarchy"/>
    <dgm:cxn modelId="{94A2A3E5-1B9D-431B-AACA-FAF2481A9379}" type="presParOf" srcId="{522EACD8-845C-4505-99D3-C608B1CCECD7}" destId="{59935916-D8C6-4C4E-B14F-48A57B6B9F68}" srcOrd="0" destOrd="0" presId="urn:microsoft.com/office/officeart/2008/layout/HorizontalMultiLevelHierarchy"/>
    <dgm:cxn modelId="{72A8C9EA-8BE7-4A22-A443-BDD0209F8ED2}" type="presParOf" srcId="{522EACD8-845C-4505-99D3-C608B1CCECD7}" destId="{CA3EF3A2-1DC4-4BDB-B04F-4D24F2890560}" srcOrd="1" destOrd="0" presId="urn:microsoft.com/office/officeart/2008/layout/HorizontalMultiLevelHierarchy"/>
    <dgm:cxn modelId="{68BF7589-1910-4661-AC29-50CE56B72E2C}" type="presParOf" srcId="{CA3EF3A2-1DC4-4BDB-B04F-4D24F2890560}" destId="{D06C129D-FFB9-48A9-9033-F70ED61AAC72}" srcOrd="0" destOrd="0" presId="urn:microsoft.com/office/officeart/2008/layout/HorizontalMultiLevelHierarchy"/>
    <dgm:cxn modelId="{CE0AD8F4-E8F6-42D5-90F0-61AF12BAFC7D}" type="presParOf" srcId="{D06C129D-FFB9-48A9-9033-F70ED61AAC72}" destId="{6B7C93FC-AC31-42CB-8D37-AAC8C06B8586}" srcOrd="0" destOrd="0" presId="urn:microsoft.com/office/officeart/2008/layout/HorizontalMultiLevelHierarchy"/>
    <dgm:cxn modelId="{1DD6F2E0-975C-4C7A-9F3C-9139E0CD932B}" type="presParOf" srcId="{CA3EF3A2-1DC4-4BDB-B04F-4D24F2890560}" destId="{62C357A9-C3C9-4EEB-907D-E3D082F6DCFE}" srcOrd="1" destOrd="0" presId="urn:microsoft.com/office/officeart/2008/layout/HorizontalMultiLevelHierarchy"/>
    <dgm:cxn modelId="{556FDD79-09D7-4F44-8021-5A8C22C78A89}" type="presParOf" srcId="{62C357A9-C3C9-4EEB-907D-E3D082F6DCFE}" destId="{B73CF9B0-EB3F-4577-8369-54F3E07425DB}" srcOrd="0" destOrd="0" presId="urn:microsoft.com/office/officeart/2008/layout/HorizontalMultiLevelHierarchy"/>
    <dgm:cxn modelId="{B686E056-3EA9-41E4-9211-B295BBFDE71C}" type="presParOf" srcId="{62C357A9-C3C9-4EEB-907D-E3D082F6DCFE}" destId="{6AEF0428-383B-403D-A5CA-DEFA57A41D68}" srcOrd="1" destOrd="0" presId="urn:microsoft.com/office/officeart/2008/layout/HorizontalMultiLevelHierarchy"/>
    <dgm:cxn modelId="{4722D869-54C6-42A5-BA27-85C0879C4B16}" type="presParOf" srcId="{CA3EF3A2-1DC4-4BDB-B04F-4D24F2890560}" destId="{6BE7391D-3772-45C7-BB03-B5B214683C6E}" srcOrd="2" destOrd="0" presId="urn:microsoft.com/office/officeart/2008/layout/HorizontalMultiLevelHierarchy"/>
    <dgm:cxn modelId="{5FFC8F96-FA3D-4BAC-A7F9-177ABFECDD06}" type="presParOf" srcId="{6BE7391D-3772-45C7-BB03-B5B214683C6E}" destId="{35252E8D-499F-40C3-9DF8-944FDD4B4038}" srcOrd="0" destOrd="0" presId="urn:microsoft.com/office/officeart/2008/layout/HorizontalMultiLevelHierarchy"/>
    <dgm:cxn modelId="{3C96CD85-3CD9-45D2-9FAC-7A7CD006D69C}" type="presParOf" srcId="{CA3EF3A2-1DC4-4BDB-B04F-4D24F2890560}" destId="{3F801B38-308E-4676-8B59-C5383BD39DF0}" srcOrd="3" destOrd="0" presId="urn:microsoft.com/office/officeart/2008/layout/HorizontalMultiLevelHierarchy"/>
    <dgm:cxn modelId="{78E5B7A8-72A7-4CC5-A098-8E997007A447}" type="presParOf" srcId="{3F801B38-308E-4676-8B59-C5383BD39DF0}" destId="{57F0B218-B8AE-4220-9430-48E42516228E}" srcOrd="0" destOrd="0" presId="urn:microsoft.com/office/officeart/2008/layout/HorizontalMultiLevelHierarchy"/>
    <dgm:cxn modelId="{57A00D1C-3FEE-4670-93C8-9CB00ADC92C0}" type="presParOf" srcId="{3F801B38-308E-4676-8B59-C5383BD39DF0}" destId="{2FB9D030-40A9-492A-AA53-F0EC50F4389C}" srcOrd="1" destOrd="0" presId="urn:microsoft.com/office/officeart/2008/layout/HorizontalMultiLevelHierarchy"/>
    <dgm:cxn modelId="{E1458E52-F557-4174-9917-76A292FDC4BE}" type="presParOf" srcId="{CA3EF3A2-1DC4-4BDB-B04F-4D24F2890560}" destId="{31B24B2D-92AE-440C-A1A6-5F475784AD35}" srcOrd="4" destOrd="0" presId="urn:microsoft.com/office/officeart/2008/layout/HorizontalMultiLevelHierarchy"/>
    <dgm:cxn modelId="{4E7E23C0-497D-4508-A814-BFD3BB820CB3}" type="presParOf" srcId="{31B24B2D-92AE-440C-A1A6-5F475784AD35}" destId="{CAEB46D4-E49D-409F-B7A0-0E1F95B7EAE8}" srcOrd="0" destOrd="0" presId="urn:microsoft.com/office/officeart/2008/layout/HorizontalMultiLevelHierarchy"/>
    <dgm:cxn modelId="{45B95CC8-E58A-490C-8F18-3C9E8EAB8B3A}" type="presParOf" srcId="{CA3EF3A2-1DC4-4BDB-B04F-4D24F2890560}" destId="{2903C718-9D6E-46DE-B199-F62A164DA655}" srcOrd="5" destOrd="0" presId="urn:microsoft.com/office/officeart/2008/layout/HorizontalMultiLevelHierarchy"/>
    <dgm:cxn modelId="{F10A0546-A7C5-41A5-A17A-982E2415A112}" type="presParOf" srcId="{2903C718-9D6E-46DE-B199-F62A164DA655}" destId="{7273DBFA-A064-4CD0-8B35-089175BB930D}" srcOrd="0" destOrd="0" presId="urn:microsoft.com/office/officeart/2008/layout/HorizontalMultiLevelHierarchy"/>
    <dgm:cxn modelId="{6115D040-E413-4C40-A2D7-44511BFAE1E4}" type="presParOf" srcId="{2903C718-9D6E-46DE-B199-F62A164DA655}" destId="{98C9F45B-CEA0-4652-9DBE-ECC32105B2AC}" srcOrd="1" destOrd="0" presId="urn:microsoft.com/office/officeart/2008/layout/HorizontalMultiLevelHierarchy"/>
    <dgm:cxn modelId="{1AAEF572-ACA1-4340-9C54-01B4C0E1A0B9}" type="presParOf" srcId="{CA3EF3A2-1DC4-4BDB-B04F-4D24F2890560}" destId="{4014ECEF-0888-4009-892D-AB08DF214F2C}" srcOrd="6" destOrd="0" presId="urn:microsoft.com/office/officeart/2008/layout/HorizontalMultiLevelHierarchy"/>
    <dgm:cxn modelId="{8F7009F0-3C37-499A-9DCD-EF3883A1C3E7}" type="presParOf" srcId="{4014ECEF-0888-4009-892D-AB08DF214F2C}" destId="{A41A1603-939C-4827-9FCF-316C0B1C80C5}" srcOrd="0" destOrd="0" presId="urn:microsoft.com/office/officeart/2008/layout/HorizontalMultiLevelHierarchy"/>
    <dgm:cxn modelId="{CBA35821-7883-46FC-B2F2-36BB93B3607F}" type="presParOf" srcId="{CA3EF3A2-1DC4-4BDB-B04F-4D24F2890560}" destId="{7437248C-8024-4AE1-97C7-61D9E3CEE9D1}" srcOrd="7" destOrd="0" presId="urn:microsoft.com/office/officeart/2008/layout/HorizontalMultiLevelHierarchy"/>
    <dgm:cxn modelId="{EC260494-1D37-4E59-B840-46C156BD0037}" type="presParOf" srcId="{7437248C-8024-4AE1-97C7-61D9E3CEE9D1}" destId="{6D7F8648-288A-4A1F-B54A-807646FA6E13}" srcOrd="0" destOrd="0" presId="urn:microsoft.com/office/officeart/2008/layout/HorizontalMultiLevelHierarchy"/>
    <dgm:cxn modelId="{28C72C84-7C1C-41AC-B83A-3108FDDC299C}" type="presParOf" srcId="{7437248C-8024-4AE1-97C7-61D9E3CEE9D1}" destId="{8EA85A96-18C3-432C-8347-38A97D9F76BA}" srcOrd="1" destOrd="0" presId="urn:microsoft.com/office/officeart/2008/layout/HorizontalMultiLevelHierarchy"/>
    <dgm:cxn modelId="{646F0C40-8F1C-4E56-AF61-BC83BB262F12}" type="presParOf" srcId="{CA3EF3A2-1DC4-4BDB-B04F-4D24F2890560}" destId="{E20EDDB1-67FA-4D7D-9539-9F9A64C6DD66}" srcOrd="8" destOrd="0" presId="urn:microsoft.com/office/officeart/2008/layout/HorizontalMultiLevelHierarchy"/>
    <dgm:cxn modelId="{8A8EB2C6-B48D-489D-B8DD-5EABF67D9BE1}" type="presParOf" srcId="{E20EDDB1-67FA-4D7D-9539-9F9A64C6DD66}" destId="{379F408F-4D82-4738-A54E-47C405F251E4}" srcOrd="0" destOrd="0" presId="urn:microsoft.com/office/officeart/2008/layout/HorizontalMultiLevelHierarchy"/>
    <dgm:cxn modelId="{BE7A3239-C444-48E8-8EA9-68E364E1A27E}" type="presParOf" srcId="{CA3EF3A2-1DC4-4BDB-B04F-4D24F2890560}" destId="{02EA5F23-ACB4-460F-A1D6-28C5813F94CA}" srcOrd="9" destOrd="0" presId="urn:microsoft.com/office/officeart/2008/layout/HorizontalMultiLevelHierarchy"/>
    <dgm:cxn modelId="{15C09A17-7D4A-454E-8AFC-D73B23C6BEE7}" type="presParOf" srcId="{02EA5F23-ACB4-460F-A1D6-28C5813F94CA}" destId="{42D61C59-8415-4E78-A2CC-696EF3213CB7}" srcOrd="0" destOrd="0" presId="urn:microsoft.com/office/officeart/2008/layout/HorizontalMultiLevelHierarchy"/>
    <dgm:cxn modelId="{23836081-D33E-43EB-9CA2-58FED0D22662}" type="presParOf" srcId="{02EA5F23-ACB4-460F-A1D6-28C5813F94CA}" destId="{4D5A1A64-052A-4B82-B438-1CE50E7B9DDD}" srcOrd="1" destOrd="0" presId="urn:microsoft.com/office/officeart/2008/layout/HorizontalMultiLevelHierarchy"/>
    <dgm:cxn modelId="{7881A076-F630-48BA-B36C-D73F70893770}" type="presParOf" srcId="{CA3EF3A2-1DC4-4BDB-B04F-4D24F2890560}" destId="{4BAC4599-5689-437F-90F2-D586D824B66C}" srcOrd="10" destOrd="0" presId="urn:microsoft.com/office/officeart/2008/layout/HorizontalMultiLevelHierarchy"/>
    <dgm:cxn modelId="{16BAA4DD-A7E8-42A1-B851-702AEE18EFBC}" type="presParOf" srcId="{4BAC4599-5689-437F-90F2-D586D824B66C}" destId="{306D64F2-4C84-48E1-A409-2866D8738324}" srcOrd="0" destOrd="0" presId="urn:microsoft.com/office/officeart/2008/layout/HorizontalMultiLevelHierarchy"/>
    <dgm:cxn modelId="{3191AEEB-0282-4AF3-853E-15A296C6F169}" type="presParOf" srcId="{CA3EF3A2-1DC4-4BDB-B04F-4D24F2890560}" destId="{F95CDC0B-1276-4756-985D-A337D52ECEA8}" srcOrd="11" destOrd="0" presId="urn:microsoft.com/office/officeart/2008/layout/HorizontalMultiLevelHierarchy"/>
    <dgm:cxn modelId="{EF95FB5A-EDB1-41D3-ABA6-C4439CB02F54}" type="presParOf" srcId="{F95CDC0B-1276-4756-985D-A337D52ECEA8}" destId="{86B6F8FD-94AF-47EE-A573-412109D0A061}" srcOrd="0" destOrd="0" presId="urn:microsoft.com/office/officeart/2008/layout/HorizontalMultiLevelHierarchy"/>
    <dgm:cxn modelId="{AADA98D9-7720-42FA-9AE9-D85DF7968CE1}" type="presParOf" srcId="{F95CDC0B-1276-4756-985D-A337D52ECEA8}" destId="{3E0D6E4B-09BF-4222-8C28-376A9B26B17A}" srcOrd="1" destOrd="0" presId="urn:microsoft.com/office/officeart/2008/layout/HorizontalMultiLevelHierarchy"/>
    <dgm:cxn modelId="{B526D2F8-60EF-4BE9-ABA2-7F1399755E6D}" type="presParOf" srcId="{CA3EF3A2-1DC4-4BDB-B04F-4D24F2890560}" destId="{74114163-B4E1-492A-B948-61BB1E3023B2}" srcOrd="12" destOrd="0" presId="urn:microsoft.com/office/officeart/2008/layout/HorizontalMultiLevelHierarchy"/>
    <dgm:cxn modelId="{092BABCE-0E6F-4864-986A-A440E22C7677}" type="presParOf" srcId="{74114163-B4E1-492A-B948-61BB1E3023B2}" destId="{7C7E430D-68D7-4EDE-AC27-89BFBE44E6D7}" srcOrd="0" destOrd="0" presId="urn:microsoft.com/office/officeart/2008/layout/HorizontalMultiLevelHierarchy"/>
    <dgm:cxn modelId="{6C7463CA-747D-428E-9A3C-31C733FD6C78}" type="presParOf" srcId="{CA3EF3A2-1DC4-4BDB-B04F-4D24F2890560}" destId="{73B4E290-2265-4E2D-9A08-6E318366BF85}" srcOrd="13" destOrd="0" presId="urn:microsoft.com/office/officeart/2008/layout/HorizontalMultiLevelHierarchy"/>
    <dgm:cxn modelId="{CD8FAD67-82E0-4782-A75A-CAEF023B99DC}" type="presParOf" srcId="{73B4E290-2265-4E2D-9A08-6E318366BF85}" destId="{0060CFB8-2A8A-4A1B-B7AA-F0317BA7B739}" srcOrd="0" destOrd="0" presId="urn:microsoft.com/office/officeart/2008/layout/HorizontalMultiLevelHierarchy"/>
    <dgm:cxn modelId="{5C9CAC26-7870-486C-AF79-2E2D1F66F48F}" type="presParOf" srcId="{73B4E290-2265-4E2D-9A08-6E318366BF85}" destId="{456D3CD5-F779-47AD-9A81-6FD6FE9F5B2F}"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14163-B4E1-492A-B948-61BB1E3023B2}">
      <dsp:nvSpPr>
        <dsp:cNvPr id="0" name=""/>
        <dsp:cNvSpPr/>
      </dsp:nvSpPr>
      <dsp:spPr>
        <a:xfrm>
          <a:off x="1317243" y="2836924"/>
          <a:ext cx="437421" cy="2500504"/>
        </a:xfrm>
        <a:custGeom>
          <a:avLst/>
          <a:gdLst/>
          <a:ahLst/>
          <a:cxnLst/>
          <a:rect l="0" t="0" r="0" b="0"/>
          <a:pathLst>
            <a:path>
              <a:moveTo>
                <a:pt x="0" y="0"/>
              </a:moveTo>
              <a:lnTo>
                <a:pt x="218710" y="0"/>
              </a:lnTo>
              <a:lnTo>
                <a:pt x="218710" y="2500504"/>
              </a:lnTo>
              <a:lnTo>
                <a:pt x="437421" y="2500504"/>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472491" y="4023714"/>
        <a:ext cx="126923" cy="126923"/>
      </dsp:txXfrm>
    </dsp:sp>
    <dsp:sp modelId="{4BAC4599-5689-437F-90F2-D586D824B66C}">
      <dsp:nvSpPr>
        <dsp:cNvPr id="0" name=""/>
        <dsp:cNvSpPr/>
      </dsp:nvSpPr>
      <dsp:spPr>
        <a:xfrm>
          <a:off x="1317243" y="2836924"/>
          <a:ext cx="437421" cy="1667002"/>
        </a:xfrm>
        <a:custGeom>
          <a:avLst/>
          <a:gdLst/>
          <a:ahLst/>
          <a:cxnLst/>
          <a:rect l="0" t="0" r="0" b="0"/>
          <a:pathLst>
            <a:path>
              <a:moveTo>
                <a:pt x="0" y="0"/>
              </a:moveTo>
              <a:lnTo>
                <a:pt x="218710" y="0"/>
              </a:lnTo>
              <a:lnTo>
                <a:pt x="218710" y="1667002"/>
              </a:lnTo>
              <a:lnTo>
                <a:pt x="437421" y="1667002"/>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492867" y="3627340"/>
        <a:ext cx="86171" cy="86171"/>
      </dsp:txXfrm>
    </dsp:sp>
    <dsp:sp modelId="{E20EDDB1-67FA-4D7D-9539-9F9A64C6DD66}">
      <dsp:nvSpPr>
        <dsp:cNvPr id="0" name=""/>
        <dsp:cNvSpPr/>
      </dsp:nvSpPr>
      <dsp:spPr>
        <a:xfrm>
          <a:off x="1317243" y="2836924"/>
          <a:ext cx="437421" cy="833501"/>
        </a:xfrm>
        <a:custGeom>
          <a:avLst/>
          <a:gdLst/>
          <a:ahLst/>
          <a:cxnLst/>
          <a:rect l="0" t="0" r="0" b="0"/>
          <a:pathLst>
            <a:path>
              <a:moveTo>
                <a:pt x="0" y="0"/>
              </a:moveTo>
              <a:lnTo>
                <a:pt x="218710" y="0"/>
              </a:lnTo>
              <a:lnTo>
                <a:pt x="218710" y="833501"/>
              </a:lnTo>
              <a:lnTo>
                <a:pt x="437421" y="833501"/>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512421" y="3230142"/>
        <a:ext cx="47065" cy="47065"/>
      </dsp:txXfrm>
    </dsp:sp>
    <dsp:sp modelId="{4014ECEF-0888-4009-892D-AB08DF214F2C}">
      <dsp:nvSpPr>
        <dsp:cNvPr id="0" name=""/>
        <dsp:cNvSpPr/>
      </dsp:nvSpPr>
      <dsp:spPr>
        <a:xfrm>
          <a:off x="1317243" y="2791204"/>
          <a:ext cx="437421" cy="91440"/>
        </a:xfrm>
        <a:custGeom>
          <a:avLst/>
          <a:gdLst/>
          <a:ahLst/>
          <a:cxnLst/>
          <a:rect l="0" t="0" r="0" b="0"/>
          <a:pathLst>
            <a:path>
              <a:moveTo>
                <a:pt x="0" y="45720"/>
              </a:moveTo>
              <a:lnTo>
                <a:pt x="437421" y="4572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25018" y="2825988"/>
        <a:ext cx="21871" cy="21871"/>
      </dsp:txXfrm>
    </dsp:sp>
    <dsp:sp modelId="{31B24B2D-92AE-440C-A1A6-5F475784AD35}">
      <dsp:nvSpPr>
        <dsp:cNvPr id="0" name=""/>
        <dsp:cNvSpPr/>
      </dsp:nvSpPr>
      <dsp:spPr>
        <a:xfrm>
          <a:off x="1317243" y="2003423"/>
          <a:ext cx="437421" cy="833501"/>
        </a:xfrm>
        <a:custGeom>
          <a:avLst/>
          <a:gdLst/>
          <a:ahLst/>
          <a:cxnLst/>
          <a:rect l="0" t="0" r="0" b="0"/>
          <a:pathLst>
            <a:path>
              <a:moveTo>
                <a:pt x="0" y="833501"/>
              </a:moveTo>
              <a:lnTo>
                <a:pt x="218710" y="833501"/>
              </a:lnTo>
              <a:lnTo>
                <a:pt x="218710" y="0"/>
              </a:lnTo>
              <a:lnTo>
                <a:pt x="437421" y="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512421" y="2396641"/>
        <a:ext cx="47065" cy="47065"/>
      </dsp:txXfrm>
    </dsp:sp>
    <dsp:sp modelId="{6BE7391D-3772-45C7-BB03-B5B214683C6E}">
      <dsp:nvSpPr>
        <dsp:cNvPr id="0" name=""/>
        <dsp:cNvSpPr/>
      </dsp:nvSpPr>
      <dsp:spPr>
        <a:xfrm>
          <a:off x="1317243" y="1169921"/>
          <a:ext cx="437421" cy="1667002"/>
        </a:xfrm>
        <a:custGeom>
          <a:avLst/>
          <a:gdLst/>
          <a:ahLst/>
          <a:cxnLst/>
          <a:rect l="0" t="0" r="0" b="0"/>
          <a:pathLst>
            <a:path>
              <a:moveTo>
                <a:pt x="0" y="1667002"/>
              </a:moveTo>
              <a:lnTo>
                <a:pt x="218710" y="1667002"/>
              </a:lnTo>
              <a:lnTo>
                <a:pt x="218710" y="0"/>
              </a:lnTo>
              <a:lnTo>
                <a:pt x="437421" y="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492867" y="1960337"/>
        <a:ext cx="86171" cy="86171"/>
      </dsp:txXfrm>
    </dsp:sp>
    <dsp:sp modelId="{D06C129D-FFB9-48A9-9033-F70ED61AAC72}">
      <dsp:nvSpPr>
        <dsp:cNvPr id="0" name=""/>
        <dsp:cNvSpPr/>
      </dsp:nvSpPr>
      <dsp:spPr>
        <a:xfrm>
          <a:off x="1317243" y="336420"/>
          <a:ext cx="437421" cy="2500504"/>
        </a:xfrm>
        <a:custGeom>
          <a:avLst/>
          <a:gdLst/>
          <a:ahLst/>
          <a:cxnLst/>
          <a:rect l="0" t="0" r="0" b="0"/>
          <a:pathLst>
            <a:path>
              <a:moveTo>
                <a:pt x="0" y="2500504"/>
              </a:moveTo>
              <a:lnTo>
                <a:pt x="218710" y="2500504"/>
              </a:lnTo>
              <a:lnTo>
                <a:pt x="218710" y="0"/>
              </a:lnTo>
              <a:lnTo>
                <a:pt x="437421" y="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472491" y="1523210"/>
        <a:ext cx="126923" cy="126923"/>
      </dsp:txXfrm>
    </dsp:sp>
    <dsp:sp modelId="{59935916-D8C6-4C4E-B14F-48A57B6B9F68}">
      <dsp:nvSpPr>
        <dsp:cNvPr id="0" name=""/>
        <dsp:cNvSpPr/>
      </dsp:nvSpPr>
      <dsp:spPr>
        <a:xfrm rot="16200000">
          <a:off x="-1604177" y="2460438"/>
          <a:ext cx="5089868" cy="752971"/>
        </a:xfrm>
        <a:prstGeom prst="rect">
          <a:avLst/>
        </a:prstGeom>
        <a:solidFill>
          <a:schemeClr val="tx2"/>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Commissioner’s Office</a:t>
          </a:r>
          <a:endParaRPr lang="en-US" sz="2000" i="1" kern="1200" dirty="0">
            <a:solidFill>
              <a:schemeClr val="bg1"/>
            </a:solidFill>
          </a:endParaRPr>
        </a:p>
      </dsp:txBody>
      <dsp:txXfrm>
        <a:off x="-1604177" y="2460438"/>
        <a:ext cx="5089868" cy="752971"/>
      </dsp:txXfrm>
    </dsp:sp>
    <dsp:sp modelId="{B73CF9B0-EB3F-4577-8369-54F3E07425DB}">
      <dsp:nvSpPr>
        <dsp:cNvPr id="0" name=""/>
        <dsp:cNvSpPr/>
      </dsp:nvSpPr>
      <dsp:spPr>
        <a:xfrm>
          <a:off x="1754664" y="3019"/>
          <a:ext cx="4006519" cy="666801"/>
        </a:xfrm>
        <a:prstGeom prst="rect">
          <a:avLst/>
        </a:prstGeom>
        <a:solidFill>
          <a:schemeClr val="accent1"/>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Maternal and Child Health</a:t>
          </a:r>
        </a:p>
      </dsp:txBody>
      <dsp:txXfrm>
        <a:off x="1754664" y="3019"/>
        <a:ext cx="4006519" cy="666801"/>
      </dsp:txXfrm>
    </dsp:sp>
    <dsp:sp modelId="{57F0B218-B8AE-4220-9430-48E42516228E}">
      <dsp:nvSpPr>
        <dsp:cNvPr id="0" name=""/>
        <dsp:cNvSpPr/>
      </dsp:nvSpPr>
      <dsp:spPr>
        <a:xfrm>
          <a:off x="1754664" y="836520"/>
          <a:ext cx="4006519" cy="666801"/>
        </a:xfrm>
        <a:prstGeom prst="rect">
          <a:avLst/>
        </a:prstGeom>
        <a:solidFill>
          <a:schemeClr val="accent6"/>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Women’s Health</a:t>
          </a:r>
        </a:p>
      </dsp:txBody>
      <dsp:txXfrm>
        <a:off x="1754664" y="836520"/>
        <a:ext cx="4006519" cy="666801"/>
      </dsp:txXfrm>
    </dsp:sp>
    <dsp:sp modelId="{7273DBFA-A064-4CD0-8B35-089175BB930D}">
      <dsp:nvSpPr>
        <dsp:cNvPr id="0" name=""/>
        <dsp:cNvSpPr/>
      </dsp:nvSpPr>
      <dsp:spPr>
        <a:xfrm>
          <a:off x="1754664" y="1670022"/>
          <a:ext cx="4006519" cy="666801"/>
        </a:xfrm>
        <a:prstGeom prst="rect">
          <a:avLst/>
        </a:prstGeom>
        <a:solidFill>
          <a:schemeClr val="accent2"/>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Prevention and Quality Improvement</a:t>
          </a:r>
        </a:p>
      </dsp:txBody>
      <dsp:txXfrm>
        <a:off x="1754664" y="1670022"/>
        <a:ext cx="4006519" cy="666801"/>
      </dsp:txXfrm>
    </dsp:sp>
    <dsp:sp modelId="{6D7F8648-288A-4A1F-B54A-807646FA6E13}">
      <dsp:nvSpPr>
        <dsp:cNvPr id="0" name=""/>
        <dsp:cNvSpPr/>
      </dsp:nvSpPr>
      <dsp:spPr>
        <a:xfrm>
          <a:off x="1754664" y="2503523"/>
          <a:ext cx="4006519" cy="666801"/>
        </a:xfrm>
        <a:prstGeom prst="rect">
          <a:avLst/>
        </a:prstGeom>
        <a:solidFill>
          <a:schemeClr val="accent3"/>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Epidemiology and Health Planning</a:t>
          </a:r>
        </a:p>
      </dsp:txBody>
      <dsp:txXfrm>
        <a:off x="1754664" y="2503523"/>
        <a:ext cx="4006519" cy="666801"/>
      </dsp:txXfrm>
    </dsp:sp>
    <dsp:sp modelId="{42D61C59-8415-4E78-A2CC-696EF3213CB7}">
      <dsp:nvSpPr>
        <dsp:cNvPr id="0" name=""/>
        <dsp:cNvSpPr/>
      </dsp:nvSpPr>
      <dsp:spPr>
        <a:xfrm>
          <a:off x="1754664" y="3337025"/>
          <a:ext cx="4006519" cy="666801"/>
        </a:xfrm>
        <a:prstGeom prst="rect">
          <a:avLst/>
        </a:prstGeom>
        <a:solidFill>
          <a:schemeClr val="accent4"/>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Public Health Protection and Safety</a:t>
          </a:r>
        </a:p>
      </dsp:txBody>
      <dsp:txXfrm>
        <a:off x="1754664" y="3337025"/>
        <a:ext cx="4006519" cy="666801"/>
      </dsp:txXfrm>
    </dsp:sp>
    <dsp:sp modelId="{86B6F8FD-94AF-47EE-A573-412109D0A061}">
      <dsp:nvSpPr>
        <dsp:cNvPr id="0" name=""/>
        <dsp:cNvSpPr/>
      </dsp:nvSpPr>
      <dsp:spPr>
        <a:xfrm>
          <a:off x="1754664" y="4170526"/>
          <a:ext cx="4006519" cy="666801"/>
        </a:xfrm>
        <a:prstGeom prst="rect">
          <a:avLst/>
        </a:prstGeom>
        <a:solidFill>
          <a:schemeClr val="accent1"/>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Laboratory Services</a:t>
          </a:r>
        </a:p>
      </dsp:txBody>
      <dsp:txXfrm>
        <a:off x="1754664" y="4170526"/>
        <a:ext cx="4006519" cy="666801"/>
      </dsp:txXfrm>
    </dsp:sp>
    <dsp:sp modelId="{0060CFB8-2A8A-4A1B-B7AA-F0317BA7B739}">
      <dsp:nvSpPr>
        <dsp:cNvPr id="0" name=""/>
        <dsp:cNvSpPr/>
      </dsp:nvSpPr>
      <dsp:spPr>
        <a:xfrm>
          <a:off x="1754664" y="5004028"/>
          <a:ext cx="4006519" cy="666801"/>
        </a:xfrm>
        <a:prstGeom prst="rect">
          <a:avLst/>
        </a:prstGeom>
        <a:solidFill>
          <a:schemeClr val="accent2"/>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Administration and Financial Management</a:t>
          </a:r>
        </a:p>
      </dsp:txBody>
      <dsp:txXfrm>
        <a:off x="1754664" y="5004028"/>
        <a:ext cx="4006519" cy="666801"/>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AE586D-E170-E546-A24B-480FC570B8E2}" type="datetimeFigureOut">
              <a:rPr lang="en-US" smtClean="0"/>
              <a:t>5/12/2025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540D41-6696-0343-B679-7E0DC9DA96C7}" type="slidenum">
              <a:rPr lang="en-US" smtClean="0"/>
              <a:t>‹#›</a:t>
            </a:fld>
            <a:endParaRPr lang="en-US" dirty="0"/>
          </a:p>
        </p:txBody>
      </p:sp>
    </p:spTree>
    <p:extLst>
      <p:ext uri="{BB962C8B-B14F-4D97-AF65-F5344CB8AC3E}">
        <p14:creationId xmlns:p14="http://schemas.microsoft.com/office/powerpoint/2010/main" val="2670158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461637-5E54-4084-A9B7-A8B721274893}" type="slidenum">
              <a:rPr lang="en-US" smtClean="0"/>
              <a:t>7</a:t>
            </a:fld>
            <a:endParaRPr lang="en-US" dirty="0"/>
          </a:p>
        </p:txBody>
      </p:sp>
    </p:spTree>
    <p:extLst>
      <p:ext uri="{BB962C8B-B14F-4D97-AF65-F5344CB8AC3E}">
        <p14:creationId xmlns:p14="http://schemas.microsoft.com/office/powerpoint/2010/main" val="973055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461637-5E54-4084-A9B7-A8B721274893}" type="slidenum">
              <a:rPr lang="en-US" smtClean="0"/>
              <a:t>8</a:t>
            </a:fld>
            <a:endParaRPr lang="en-US" dirty="0"/>
          </a:p>
        </p:txBody>
      </p:sp>
    </p:spTree>
    <p:extLst>
      <p:ext uri="{BB962C8B-B14F-4D97-AF65-F5344CB8AC3E}">
        <p14:creationId xmlns:p14="http://schemas.microsoft.com/office/powerpoint/2010/main" val="2267437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15</a:t>
            </a:fld>
            <a:endParaRPr lang="en-US" dirty="0"/>
          </a:p>
        </p:txBody>
      </p:sp>
    </p:spTree>
    <p:extLst>
      <p:ext uri="{BB962C8B-B14F-4D97-AF65-F5344CB8AC3E}">
        <p14:creationId xmlns:p14="http://schemas.microsoft.com/office/powerpoint/2010/main" val="3343572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0A76CA-6C66-4249-8D27-2BC7CC43ACA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70184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97F203-CA03-4F15-8A74-2527D7EEDD7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133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CF4BBC-E43C-4A16-A2E3-E74014122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715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CF4BBC-E43C-4A16-A2E3-E74014122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685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540D41-6696-0343-B679-7E0DC9DA96C7}" type="slidenum">
              <a:rPr lang="en-US" smtClean="0"/>
              <a:t>35</a:t>
            </a:fld>
            <a:endParaRPr lang="en-US" dirty="0"/>
          </a:p>
        </p:txBody>
      </p:sp>
    </p:spTree>
    <p:extLst>
      <p:ext uri="{BB962C8B-B14F-4D97-AF65-F5344CB8AC3E}">
        <p14:creationId xmlns:p14="http://schemas.microsoft.com/office/powerpoint/2010/main" val="40680756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sp>
        <p:nvSpPr>
          <p:cNvPr id="18" name="Rectangle 17"/>
          <p:cNvSpPr/>
          <p:nvPr userDrawn="1"/>
        </p:nvSpPr>
        <p:spPr>
          <a:xfrm>
            <a:off x="0" y="1"/>
            <a:ext cx="12191998" cy="360827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838200" y="976393"/>
            <a:ext cx="10515600" cy="1896149"/>
          </a:xfrm>
          <a:noFill/>
        </p:spPr>
        <p:txBody>
          <a:bodyPr anchor="b">
            <a:normAutofit/>
          </a:bodyPr>
          <a:lstStyle>
            <a:lvl1pPr algn="ctr">
              <a:defRPr sz="4400" b="1">
                <a:solidFill>
                  <a:schemeClr val="bg1"/>
                </a:solidFill>
                <a:latin typeface="+mn-lt"/>
              </a:defRPr>
            </a:lvl1pPr>
          </a:lstStyle>
          <a:p>
            <a:r>
              <a:rPr lang="en-US" dirty="0"/>
              <a:t>Click to edit presentation title</a:t>
            </a:r>
          </a:p>
        </p:txBody>
      </p:sp>
      <p:sp>
        <p:nvSpPr>
          <p:cNvPr id="3" name="Subtitle 2"/>
          <p:cNvSpPr>
            <a:spLocks noGrp="1"/>
          </p:cNvSpPr>
          <p:nvPr>
            <p:ph type="subTitle" idx="1" hasCustomPrompt="1"/>
          </p:nvPr>
        </p:nvSpPr>
        <p:spPr bwMode="invGray">
          <a:xfrm>
            <a:off x="838200" y="2910456"/>
            <a:ext cx="10515600" cy="576664"/>
          </a:xfrm>
        </p:spPr>
        <p:txBody>
          <a:bodyPr>
            <a:normAutofit/>
          </a:bodyPr>
          <a:lstStyle>
            <a:lvl1pPr marL="0" indent="0" algn="ctr">
              <a:buNone/>
              <a:defRPr sz="3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a:t>
            </a:r>
          </a:p>
        </p:txBody>
      </p:sp>
      <p:sp>
        <p:nvSpPr>
          <p:cNvPr id="8" name="Subtitle 2"/>
          <p:cNvSpPr txBox="1">
            <a:spLocks/>
          </p:cNvSpPr>
          <p:nvPr userDrawn="1"/>
        </p:nvSpPr>
        <p:spPr>
          <a:xfrm>
            <a:off x="2012397" y="5676147"/>
            <a:ext cx="8167206" cy="7754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Clr>
                <a:schemeClr val="accent2"/>
              </a:buClr>
              <a:buFont typeface="Arial" panose="020B0604020202020204" pitchFamily="34" charset="0"/>
              <a:buNone/>
              <a:defRPr sz="2000" kern="1200">
                <a:solidFill>
                  <a:srgbClr val="000000"/>
                </a:solidFill>
                <a:latin typeface="+mn-lt"/>
                <a:ea typeface="+mn-ea"/>
                <a:cs typeface="+mn-cs"/>
              </a:defRPr>
            </a:lvl2pPr>
            <a:lvl3pPr marL="914400" indent="0" algn="ctr" defTabSz="914400" rtl="0" eaLnBrk="1" latinLnBrk="0" hangingPunct="1">
              <a:lnSpc>
                <a:spcPct val="90000"/>
              </a:lnSpc>
              <a:spcBef>
                <a:spcPts val="500"/>
              </a:spcBef>
              <a:buClr>
                <a:schemeClr val="accent2"/>
              </a:buClr>
              <a:buFont typeface="Arial" panose="020B0604020202020204" pitchFamily="34" charset="0"/>
              <a:buNone/>
              <a:defRPr sz="1800" kern="1200">
                <a:solidFill>
                  <a:srgbClr val="000000"/>
                </a:solidFill>
                <a:latin typeface="+mn-lt"/>
                <a:ea typeface="+mn-ea"/>
                <a:cs typeface="+mn-cs"/>
              </a:defRPr>
            </a:lvl3pPr>
            <a:lvl4pPr marL="1371600" indent="0" algn="ctr" defTabSz="914400" rtl="0" eaLnBrk="1" latinLnBrk="0" hangingPunct="1">
              <a:lnSpc>
                <a:spcPct val="90000"/>
              </a:lnSpc>
              <a:spcBef>
                <a:spcPts val="500"/>
              </a:spcBef>
              <a:buClr>
                <a:schemeClr val="accent2"/>
              </a:buClr>
              <a:buFont typeface="Arial" panose="020B0604020202020204" pitchFamily="34" charset="0"/>
              <a:buNone/>
              <a:defRPr sz="1600" kern="1200">
                <a:solidFill>
                  <a:srgbClr val="000000"/>
                </a:solidFill>
                <a:latin typeface="+mn-lt"/>
                <a:ea typeface="+mn-ea"/>
                <a:cs typeface="+mn-cs"/>
              </a:defRPr>
            </a:lvl4pPr>
            <a:lvl5pPr marL="1828800" indent="0" algn="ctr" defTabSz="914400" rtl="0" eaLnBrk="1" latinLnBrk="0" hangingPunct="1">
              <a:lnSpc>
                <a:spcPct val="90000"/>
              </a:lnSpc>
              <a:spcBef>
                <a:spcPts val="500"/>
              </a:spcBef>
              <a:buClr>
                <a:schemeClr val="accent2"/>
              </a:buClr>
              <a:buFont typeface="Arial" panose="020B0604020202020204" pitchFamily="34" charset="0"/>
              <a:buNone/>
              <a:defRPr sz="1600" kern="120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90000"/>
              </a:lnSpc>
              <a:spcBef>
                <a:spcPts val="0"/>
              </a:spcBef>
            </a:pPr>
            <a:endParaRPr lang="en-US" sz="1600" i="1" dirty="0"/>
          </a:p>
        </p:txBody>
      </p:sp>
      <p:sp>
        <p:nvSpPr>
          <p:cNvPr id="17" name="Text Placeholder 16"/>
          <p:cNvSpPr>
            <a:spLocks noGrp="1"/>
          </p:cNvSpPr>
          <p:nvPr>
            <p:ph type="body" sz="quarter" idx="10" hasCustomPrompt="1"/>
          </p:nvPr>
        </p:nvSpPr>
        <p:spPr>
          <a:xfrm>
            <a:off x="838200" y="3627140"/>
            <a:ext cx="10515600" cy="573088"/>
          </a:xfrm>
        </p:spPr>
        <p:txBody>
          <a:bodyPr anchor="ctr">
            <a:normAutofit/>
          </a:bodyPr>
          <a:lstStyle>
            <a:lvl1pPr marL="0" indent="0" algn="ctr">
              <a:buNone/>
              <a:defRPr sz="22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date</a:t>
            </a:r>
          </a:p>
        </p:txBody>
      </p:sp>
      <p:grpSp>
        <p:nvGrpSpPr>
          <p:cNvPr id="12" name="Group 11"/>
          <p:cNvGrpSpPr/>
          <p:nvPr userDrawn="1"/>
        </p:nvGrpSpPr>
        <p:grpSpPr>
          <a:xfrm>
            <a:off x="-2" y="6470422"/>
            <a:ext cx="12188484" cy="387579"/>
            <a:chOff x="-2" y="6470422"/>
            <a:chExt cx="12188484" cy="387579"/>
          </a:xfrm>
        </p:grpSpPr>
        <p:sp>
          <p:nvSpPr>
            <p:cNvPr id="13" name="Rectangle 12"/>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012" y="4562856"/>
            <a:ext cx="2093976" cy="1127735"/>
          </a:xfrm>
          <a:prstGeom prst="rect">
            <a:avLst/>
          </a:prstGeom>
        </p:spPr>
      </p:pic>
    </p:spTree>
    <p:extLst>
      <p:ext uri="{BB962C8B-B14F-4D97-AF65-F5344CB8AC3E}">
        <p14:creationId xmlns:p14="http://schemas.microsoft.com/office/powerpoint/2010/main" val="306174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ption 3">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838200" y="967615"/>
            <a:ext cx="10515600" cy="1902191"/>
          </a:xfrm>
        </p:spPr>
        <p:txBody>
          <a:bodyPr anchor="b">
            <a:normAutofit/>
          </a:bodyPr>
          <a:lstStyle>
            <a:lvl1pPr algn="ctr">
              <a:defRPr sz="4400" b="1">
                <a:solidFill>
                  <a:schemeClr val="tx1"/>
                </a:solidFill>
                <a:latin typeface="+mn-lt"/>
              </a:defRPr>
            </a:lvl1pPr>
          </a:lstStyle>
          <a:p>
            <a:r>
              <a:rPr lang="en-US" dirty="0"/>
              <a:t>Click to edit presentation title</a:t>
            </a:r>
          </a:p>
        </p:txBody>
      </p:sp>
      <p:sp>
        <p:nvSpPr>
          <p:cNvPr id="15" name="Subtitle 2"/>
          <p:cNvSpPr>
            <a:spLocks noGrp="1"/>
          </p:cNvSpPr>
          <p:nvPr>
            <p:ph type="subTitle" idx="1" hasCustomPrompt="1"/>
          </p:nvPr>
        </p:nvSpPr>
        <p:spPr>
          <a:xfrm>
            <a:off x="838200" y="2972448"/>
            <a:ext cx="10515600" cy="576664"/>
          </a:xfrm>
        </p:spPr>
        <p:txBody>
          <a:bodyPr>
            <a:normAutofit/>
          </a:bodyPr>
          <a:lstStyle>
            <a:lvl1pPr marL="0" indent="0" algn="ctr">
              <a:buNone/>
              <a:defRPr sz="3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a:t>
            </a:r>
          </a:p>
        </p:txBody>
      </p:sp>
      <p:sp>
        <p:nvSpPr>
          <p:cNvPr id="16" name="Text Placeholder 16"/>
          <p:cNvSpPr>
            <a:spLocks noGrp="1"/>
          </p:cNvSpPr>
          <p:nvPr>
            <p:ph type="body" sz="quarter" idx="10" hasCustomPrompt="1"/>
          </p:nvPr>
        </p:nvSpPr>
        <p:spPr>
          <a:xfrm>
            <a:off x="838200" y="3627140"/>
            <a:ext cx="10515600" cy="573088"/>
          </a:xfrm>
        </p:spPr>
        <p:txBody>
          <a:bodyPr anchor="ctr">
            <a:normAutofit/>
          </a:bodyPr>
          <a:lstStyle>
            <a:lvl1pPr marL="0" indent="0" algn="ctr">
              <a:buNone/>
              <a:defRPr sz="2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date</a:t>
            </a:r>
          </a:p>
        </p:txBody>
      </p:sp>
      <p:grpSp>
        <p:nvGrpSpPr>
          <p:cNvPr id="21" name="Group 20"/>
          <p:cNvGrpSpPr/>
          <p:nvPr userDrawn="1"/>
        </p:nvGrpSpPr>
        <p:grpSpPr>
          <a:xfrm>
            <a:off x="-2" y="6470422"/>
            <a:ext cx="12188484" cy="387579"/>
            <a:chOff x="-2" y="6470422"/>
            <a:chExt cx="12188484" cy="387579"/>
          </a:xfrm>
        </p:grpSpPr>
        <p:sp>
          <p:nvSpPr>
            <p:cNvPr id="22" name="Rectangle 21"/>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7552" y="4809744"/>
            <a:ext cx="2596896" cy="1398588"/>
          </a:xfrm>
          <a:prstGeom prst="rect">
            <a:avLst/>
          </a:prstGeom>
        </p:spPr>
      </p:pic>
    </p:spTree>
    <p:extLst>
      <p:ext uri="{BB962C8B-B14F-4D97-AF65-F5344CB8AC3E}">
        <p14:creationId xmlns:p14="http://schemas.microsoft.com/office/powerpoint/2010/main" val="181417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1"/>
                </a:solidFill>
              </a:defRPr>
            </a:lvl1pPr>
          </a:lstStyle>
          <a:p>
            <a:fld id="{0467B39D-87AC-4D39-8154-C6852A584385}" type="datetime1">
              <a:rPr lang="en-US" smtClean="0"/>
              <a:pPr/>
              <a:t>5/12/2025</a:t>
            </a:fld>
            <a:endParaRPr lang="en-US" dirty="0"/>
          </a:p>
        </p:txBody>
      </p:sp>
      <p:sp>
        <p:nvSpPr>
          <p:cNvPr id="4" name="Footer Placeholder 3"/>
          <p:cNvSpPr>
            <a:spLocks noGrp="1"/>
          </p:cNvSpPr>
          <p:nvPr>
            <p:ph type="ftr" sz="quarter" idx="11"/>
          </p:nvPr>
        </p:nvSpPr>
        <p:spPr/>
        <p:txBody>
          <a:bodyPr/>
          <a:lstStyle>
            <a:lvl1pPr>
              <a:defRPr>
                <a:solidFill>
                  <a:schemeClr val="tx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355948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28" name="Title 5"/>
          <p:cNvSpPr txBox="1">
            <a:spLocks/>
          </p:cNvSpPr>
          <p:nvPr userDrawn="1"/>
        </p:nvSpPr>
        <p:spPr>
          <a:xfrm>
            <a:off x="838200" y="381636"/>
            <a:ext cx="10515600"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t>Kentucky Department for Public Health</a:t>
            </a:r>
          </a:p>
        </p:txBody>
      </p:sp>
      <p:sp>
        <p:nvSpPr>
          <p:cNvPr id="8" name="Rectangle 7"/>
          <p:cNvSpPr/>
          <p:nvPr userDrawn="1"/>
        </p:nvSpPr>
        <p:spPr>
          <a:xfrm>
            <a:off x="0" y="1938639"/>
            <a:ext cx="12192000" cy="43631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5"/>
          <p:cNvSpPr txBox="1">
            <a:spLocks/>
          </p:cNvSpPr>
          <p:nvPr userDrawn="1"/>
        </p:nvSpPr>
        <p:spPr>
          <a:xfrm>
            <a:off x="838200" y="1168400"/>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latin typeface="Calibri Light" panose="020F0302020204030204" pitchFamily="34" charset="0"/>
              </a:rPr>
              <a:t>About Us</a:t>
            </a:r>
          </a:p>
        </p:txBody>
      </p:sp>
      <p:sp>
        <p:nvSpPr>
          <p:cNvPr id="11" name="TextBox 10"/>
          <p:cNvSpPr txBox="1"/>
          <p:nvPr userDrawn="1"/>
        </p:nvSpPr>
        <p:spPr>
          <a:xfrm>
            <a:off x="6172200" y="2135062"/>
            <a:ext cx="5019261" cy="3970318"/>
          </a:xfrm>
          <a:prstGeom prst="rect">
            <a:avLst/>
          </a:prstGeom>
          <a:noFill/>
        </p:spPr>
        <p:txBody>
          <a:bodyPr wrap="square" rtlCol="0">
            <a:spAutoFit/>
          </a:bodyPr>
          <a:lstStyle/>
          <a:p>
            <a:r>
              <a:rPr lang="en-US" sz="1800" dirty="0">
                <a:latin typeface="Calibri Light" panose="020F0302020204030204" pitchFamily="34" charset="0"/>
              </a:rPr>
              <a:t>The Department for Public Health (DPH) is dedicated to improving health and</a:t>
            </a:r>
            <a:r>
              <a:rPr lang="en-US" sz="1800" baseline="0" dirty="0">
                <a:latin typeface="Calibri Light" panose="020F0302020204030204" pitchFamily="34" charset="0"/>
              </a:rPr>
              <a:t> safety of Kentuckians through </a:t>
            </a:r>
            <a:r>
              <a:rPr lang="en-US" sz="1800" i="1" baseline="0" dirty="0">
                <a:latin typeface="Calibri Light" panose="020F0302020204030204" pitchFamily="34" charset="0"/>
              </a:rPr>
              <a:t>prevention</a:t>
            </a:r>
            <a:r>
              <a:rPr lang="en-US" sz="1800" baseline="0" dirty="0">
                <a:latin typeface="Calibri Light" panose="020F0302020204030204" pitchFamily="34" charset="0"/>
              </a:rPr>
              <a:t>, </a:t>
            </a:r>
            <a:r>
              <a:rPr lang="en-US" sz="1800" i="1" baseline="0" dirty="0">
                <a:latin typeface="Calibri Light" panose="020F0302020204030204" pitchFamily="34" charset="0"/>
              </a:rPr>
              <a:t>promotion</a:t>
            </a:r>
            <a:r>
              <a:rPr lang="en-US" sz="1800" baseline="0" dirty="0">
                <a:latin typeface="Calibri Light" panose="020F0302020204030204" pitchFamily="34" charset="0"/>
              </a:rPr>
              <a:t>, and </a:t>
            </a:r>
            <a:r>
              <a:rPr lang="en-US" sz="1800" i="1" baseline="0" dirty="0">
                <a:latin typeface="Calibri Light" panose="020F0302020204030204" pitchFamily="34" charset="0"/>
              </a:rPr>
              <a:t>protection</a:t>
            </a:r>
            <a:r>
              <a:rPr lang="en-US" sz="1800" baseline="0" dirty="0">
                <a:latin typeface="Calibri Light" panose="020F0302020204030204" pitchFamily="34" charset="0"/>
              </a:rPr>
              <a:t>.</a:t>
            </a:r>
          </a:p>
          <a:p>
            <a:endParaRPr lang="en-US" sz="1800" baseline="0" dirty="0">
              <a:latin typeface="Calibri Light" panose="020F0302020204030204" pitchFamily="34" charset="0"/>
            </a:endParaRPr>
          </a:p>
          <a:p>
            <a:r>
              <a:rPr lang="en-US" sz="1800" baseline="0" dirty="0">
                <a:latin typeface="Calibri Light" panose="020F0302020204030204" pitchFamily="34" charset="0"/>
              </a:rPr>
              <a:t>As a major component of the Cabinet for Health and Family Services, DPH provides guidance and support for health departments in all 120 counties.</a:t>
            </a:r>
          </a:p>
          <a:p>
            <a:endParaRPr lang="en-US" sz="1800" baseline="0" dirty="0">
              <a:latin typeface="Calibri Light" panose="020F0302020204030204" pitchFamily="34" charset="0"/>
            </a:endParaRPr>
          </a:p>
          <a:p>
            <a:r>
              <a:rPr lang="en-US" sz="1800" baseline="0" dirty="0">
                <a:latin typeface="Calibri Light" panose="020F0302020204030204" pitchFamily="34" charset="0"/>
              </a:rPr>
              <a:t>Serving as Kentucky’s dedicated public health resource, DPH is responsible for identifying and allocating resources to communities and public health institutions in an effort to prevent and protect against diseases, outbreaks, hazards statewide. </a:t>
            </a:r>
            <a:endParaRPr lang="en-US" sz="1800" dirty="0">
              <a:latin typeface="Calibri Light" panose="020F0302020204030204" pitchFamily="34" charset="0"/>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ABB8925F-B6BB-49B0-9469-5285B9C99CB3}" type="slidenum">
              <a:rPr lang="en-US" smtClean="0"/>
              <a:pPr/>
              <a:t>‹#›</a:t>
            </a:fld>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8166" y="2924404"/>
            <a:ext cx="4833530" cy="2391634"/>
          </a:xfrm>
          <a:prstGeom prst="rect">
            <a:avLst/>
          </a:prstGeom>
        </p:spPr>
      </p:pic>
      <p:grpSp>
        <p:nvGrpSpPr>
          <p:cNvPr id="43" name="Group 42"/>
          <p:cNvGrpSpPr/>
          <p:nvPr userDrawn="1"/>
        </p:nvGrpSpPr>
        <p:grpSpPr>
          <a:xfrm>
            <a:off x="1758" y="1880473"/>
            <a:ext cx="12188484" cy="74025"/>
            <a:chOff x="-2" y="6470422"/>
            <a:chExt cx="12188484" cy="387579"/>
          </a:xfrm>
        </p:grpSpPr>
        <p:sp>
          <p:nvSpPr>
            <p:cNvPr id="44" name="Rectangle 43"/>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5" name="Rectangle 44"/>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6" name="Rectangle 45"/>
            <p:cNvSpPr/>
            <p:nvPr userDrawn="1"/>
          </p:nvSpPr>
          <p:spPr>
            <a:xfrm>
              <a:off x="4061460" y="6470422"/>
              <a:ext cx="4069080" cy="387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47" name="Group 46"/>
          <p:cNvGrpSpPr/>
          <p:nvPr userDrawn="1"/>
        </p:nvGrpSpPr>
        <p:grpSpPr>
          <a:xfrm>
            <a:off x="3516" y="6301804"/>
            <a:ext cx="12188484" cy="74025"/>
            <a:chOff x="-2" y="6470422"/>
            <a:chExt cx="12188484" cy="387579"/>
          </a:xfrm>
        </p:grpSpPr>
        <p:sp>
          <p:nvSpPr>
            <p:cNvPr id="48" name="Rectangle 47"/>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9" name="Rectangle 48"/>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0" name="Rectangle 49"/>
            <p:cNvSpPr/>
            <p:nvPr userDrawn="1"/>
          </p:nvSpPr>
          <p:spPr>
            <a:xfrm>
              <a:off x="4061460" y="6470422"/>
              <a:ext cx="4069080" cy="387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Tree>
    <p:extLst>
      <p:ext uri="{BB962C8B-B14F-4D97-AF65-F5344CB8AC3E}">
        <p14:creationId xmlns:p14="http://schemas.microsoft.com/office/powerpoint/2010/main" val="380941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ission &amp; Vision">
    <p:spTree>
      <p:nvGrpSpPr>
        <p:cNvPr id="1" name=""/>
        <p:cNvGrpSpPr/>
        <p:nvPr/>
      </p:nvGrpSpPr>
      <p:grpSpPr>
        <a:xfrm>
          <a:off x="0" y="0"/>
          <a:ext cx="0" cy="0"/>
          <a:chOff x="0" y="0"/>
          <a:chExt cx="0" cy="0"/>
        </a:xfrm>
      </p:grpSpPr>
      <p:sp>
        <p:nvSpPr>
          <p:cNvPr id="28" name="Title 5"/>
          <p:cNvSpPr txBox="1">
            <a:spLocks/>
          </p:cNvSpPr>
          <p:nvPr userDrawn="1"/>
        </p:nvSpPr>
        <p:spPr>
          <a:xfrm>
            <a:off x="838200" y="381636"/>
            <a:ext cx="10515600"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t>Kentucky Department for Public Health</a:t>
            </a:r>
          </a:p>
        </p:txBody>
      </p:sp>
      <p:sp>
        <p:nvSpPr>
          <p:cNvPr id="8" name="Rectangle 7"/>
          <p:cNvSpPr/>
          <p:nvPr userDrawn="1"/>
        </p:nvSpPr>
        <p:spPr>
          <a:xfrm>
            <a:off x="0" y="1938639"/>
            <a:ext cx="12192000" cy="204959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5"/>
          <p:cNvSpPr txBox="1">
            <a:spLocks/>
          </p:cNvSpPr>
          <p:nvPr userDrawn="1"/>
        </p:nvSpPr>
        <p:spPr>
          <a:xfrm>
            <a:off x="838200" y="1168400"/>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latin typeface="Calibri Light" panose="020F0302020204030204" pitchFamily="34" charset="0"/>
              </a:rPr>
              <a:t>Mission and Vision in Action</a:t>
            </a:r>
          </a:p>
        </p:txBody>
      </p:sp>
      <p:sp>
        <p:nvSpPr>
          <p:cNvPr id="11" name="TextBox 10"/>
          <p:cNvSpPr txBox="1"/>
          <p:nvPr userDrawn="1"/>
        </p:nvSpPr>
        <p:spPr>
          <a:xfrm>
            <a:off x="6205591" y="2331486"/>
            <a:ext cx="4900773" cy="1015663"/>
          </a:xfrm>
          <a:prstGeom prst="rect">
            <a:avLst/>
          </a:prstGeom>
          <a:noFill/>
        </p:spPr>
        <p:txBody>
          <a:bodyPr wrap="square" rtlCol="0">
            <a:spAutoFit/>
          </a:bodyPr>
          <a:lstStyle/>
          <a:p>
            <a:r>
              <a:rPr lang="en-US" sz="2000" dirty="0">
                <a:latin typeface="Calibri Light" panose="020F0302020204030204" pitchFamily="34" charset="0"/>
              </a:rPr>
              <a:t>Our mission is to improve the health and safety of people in Kentucky through prevention, promotion and protection.</a:t>
            </a:r>
          </a:p>
        </p:txBody>
      </p:sp>
      <p:sp>
        <p:nvSpPr>
          <p:cNvPr id="12" name="Rectangle 11"/>
          <p:cNvSpPr/>
          <p:nvPr userDrawn="1"/>
        </p:nvSpPr>
        <p:spPr>
          <a:xfrm>
            <a:off x="838200" y="2300708"/>
            <a:ext cx="5141359" cy="1077218"/>
          </a:xfrm>
          <a:prstGeom prst="rect">
            <a:avLst/>
          </a:prstGeom>
        </p:spPr>
        <p:txBody>
          <a:bodyPr wrap="square">
            <a:spAutoFit/>
          </a:bodyPr>
          <a:lstStyle/>
          <a:p>
            <a:pPr algn="r"/>
            <a:r>
              <a:rPr lang="en-US" sz="3200" b="1" dirty="0"/>
              <a:t>Healthier People, </a:t>
            </a:r>
            <a:br>
              <a:rPr lang="en-US" sz="3200" b="1" dirty="0"/>
            </a:br>
            <a:r>
              <a:rPr lang="en-US" sz="3200" b="1" dirty="0"/>
              <a:t>Healthier Communities.</a:t>
            </a:r>
          </a:p>
        </p:txBody>
      </p:sp>
      <p:sp>
        <p:nvSpPr>
          <p:cNvPr id="14" name="Pentagon 13"/>
          <p:cNvSpPr/>
          <p:nvPr userDrawn="1"/>
        </p:nvSpPr>
        <p:spPr>
          <a:xfrm>
            <a:off x="7118195" y="3691136"/>
            <a:ext cx="2678644" cy="57887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5" name="Pentagon 14"/>
          <p:cNvSpPr/>
          <p:nvPr userDrawn="1"/>
        </p:nvSpPr>
        <p:spPr>
          <a:xfrm>
            <a:off x="4756678" y="3691136"/>
            <a:ext cx="2678644" cy="578875"/>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6" name="Pentagon 15"/>
          <p:cNvSpPr/>
          <p:nvPr userDrawn="1"/>
        </p:nvSpPr>
        <p:spPr>
          <a:xfrm>
            <a:off x="2374613" y="3691136"/>
            <a:ext cx="2678644" cy="578875"/>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7" name="TextBox 16"/>
          <p:cNvSpPr txBox="1"/>
          <p:nvPr userDrawn="1"/>
        </p:nvSpPr>
        <p:spPr>
          <a:xfrm>
            <a:off x="3081428" y="3795907"/>
            <a:ext cx="1265014" cy="369332"/>
          </a:xfrm>
          <a:prstGeom prst="rect">
            <a:avLst/>
          </a:prstGeom>
          <a:noFill/>
        </p:spPr>
        <p:txBody>
          <a:bodyPr wrap="square" rtlCol="0">
            <a:spAutoFit/>
          </a:bodyPr>
          <a:lstStyle/>
          <a:p>
            <a:pPr algn="ctr"/>
            <a:r>
              <a:rPr lang="en-US" b="1" dirty="0">
                <a:solidFill>
                  <a:schemeClr val="bg1"/>
                </a:solidFill>
              </a:rPr>
              <a:t>Prevention</a:t>
            </a:r>
          </a:p>
        </p:txBody>
      </p:sp>
      <p:sp>
        <p:nvSpPr>
          <p:cNvPr id="18" name="TextBox 17"/>
          <p:cNvSpPr txBox="1"/>
          <p:nvPr userDrawn="1"/>
        </p:nvSpPr>
        <p:spPr>
          <a:xfrm>
            <a:off x="5488470" y="3795907"/>
            <a:ext cx="1215060" cy="369332"/>
          </a:xfrm>
          <a:prstGeom prst="rect">
            <a:avLst/>
          </a:prstGeom>
          <a:noFill/>
        </p:spPr>
        <p:txBody>
          <a:bodyPr wrap="square" rtlCol="0">
            <a:spAutoFit/>
          </a:bodyPr>
          <a:lstStyle/>
          <a:p>
            <a:pPr algn="ctr"/>
            <a:r>
              <a:rPr lang="en-US" b="1" dirty="0">
                <a:solidFill>
                  <a:schemeClr val="bg1"/>
                </a:solidFill>
              </a:rPr>
              <a:t>Protection</a:t>
            </a:r>
          </a:p>
        </p:txBody>
      </p:sp>
      <p:sp>
        <p:nvSpPr>
          <p:cNvPr id="19" name="TextBox 18"/>
          <p:cNvSpPr txBox="1"/>
          <p:nvPr userDrawn="1"/>
        </p:nvSpPr>
        <p:spPr>
          <a:xfrm>
            <a:off x="7838963" y="3795907"/>
            <a:ext cx="1237108" cy="369332"/>
          </a:xfrm>
          <a:prstGeom prst="rect">
            <a:avLst/>
          </a:prstGeom>
          <a:noFill/>
        </p:spPr>
        <p:txBody>
          <a:bodyPr wrap="square" rtlCol="0">
            <a:spAutoFit/>
          </a:bodyPr>
          <a:lstStyle/>
          <a:p>
            <a:pPr algn="ctr"/>
            <a:r>
              <a:rPr lang="en-US" b="1" dirty="0">
                <a:solidFill>
                  <a:schemeClr val="bg1"/>
                </a:solidFill>
              </a:rPr>
              <a:t>Promotion</a:t>
            </a:r>
          </a:p>
        </p:txBody>
      </p:sp>
      <p:cxnSp>
        <p:nvCxnSpPr>
          <p:cNvPr id="20" name="Straight Connector 19"/>
          <p:cNvCxnSpPr/>
          <p:nvPr userDrawn="1"/>
        </p:nvCxnSpPr>
        <p:spPr>
          <a:xfrm>
            <a:off x="3713935" y="4251846"/>
            <a:ext cx="0" cy="365760"/>
          </a:xfrm>
          <a:prstGeom prst="line">
            <a:avLst/>
          </a:prstGeom>
          <a:ln w="38100">
            <a:solidFill>
              <a:schemeClr val="tx2"/>
            </a:solidFill>
            <a:round/>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6096000" y="4251846"/>
            <a:ext cx="0" cy="365760"/>
          </a:xfrm>
          <a:prstGeom prst="line">
            <a:avLst/>
          </a:prstGeom>
          <a:ln w="38100">
            <a:solidFill>
              <a:schemeClr val="accent1"/>
            </a:solidFill>
            <a:round/>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8457517" y="4251846"/>
            <a:ext cx="0" cy="365760"/>
          </a:xfrm>
          <a:prstGeom prst="line">
            <a:avLst/>
          </a:prstGeom>
          <a:ln w="38100">
            <a:solidFill>
              <a:schemeClr val="accent2"/>
            </a:solidFill>
            <a:round/>
            <a:tailEnd type="ova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5126562" y="4893707"/>
            <a:ext cx="1970554" cy="1588127"/>
          </a:xfrm>
          <a:prstGeom prst="rect">
            <a:avLst/>
          </a:prstGeom>
          <a:noFill/>
        </p:spPr>
        <p:txBody>
          <a:bodyPr wrap="square" rtlCol="0">
            <a:spAutoFit/>
          </a:bodyPr>
          <a:lstStyle/>
          <a:p>
            <a:pPr algn="ctr">
              <a:lnSpc>
                <a:spcPct val="80000"/>
              </a:lnSpc>
              <a:spcAft>
                <a:spcPts val="1200"/>
              </a:spcAft>
            </a:pPr>
            <a:r>
              <a:rPr lang="en-US" sz="1400" dirty="0"/>
              <a:t>Environmental Inspections</a:t>
            </a:r>
          </a:p>
          <a:p>
            <a:pPr algn="ctr">
              <a:lnSpc>
                <a:spcPct val="80000"/>
              </a:lnSpc>
              <a:spcAft>
                <a:spcPts val="1200"/>
              </a:spcAft>
            </a:pPr>
            <a:r>
              <a:rPr lang="en-US" sz="1400" dirty="0"/>
              <a:t>Public Health &amp; Disaster Preparedness</a:t>
            </a:r>
          </a:p>
          <a:p>
            <a:pPr algn="ctr">
              <a:lnSpc>
                <a:spcPct val="80000"/>
              </a:lnSpc>
              <a:spcAft>
                <a:spcPts val="1200"/>
              </a:spcAft>
            </a:pPr>
            <a:r>
              <a:rPr lang="en-US" sz="1400" dirty="0"/>
              <a:t>Disease Surveillance</a:t>
            </a:r>
          </a:p>
          <a:p>
            <a:pPr algn="ctr">
              <a:lnSpc>
                <a:spcPct val="80000"/>
              </a:lnSpc>
              <a:spcAft>
                <a:spcPts val="1200"/>
              </a:spcAft>
            </a:pPr>
            <a:r>
              <a:rPr lang="en-US" sz="1400" dirty="0"/>
              <a:t>Mobile Harm Reduction</a:t>
            </a:r>
          </a:p>
        </p:txBody>
      </p:sp>
      <p:sp>
        <p:nvSpPr>
          <p:cNvPr id="24" name="TextBox 23"/>
          <p:cNvSpPr txBox="1"/>
          <p:nvPr userDrawn="1"/>
        </p:nvSpPr>
        <p:spPr>
          <a:xfrm>
            <a:off x="2728658" y="4891065"/>
            <a:ext cx="1970554" cy="1243417"/>
          </a:xfrm>
          <a:prstGeom prst="rect">
            <a:avLst/>
          </a:prstGeom>
          <a:noFill/>
        </p:spPr>
        <p:txBody>
          <a:bodyPr wrap="square" rtlCol="0">
            <a:spAutoFit/>
          </a:bodyPr>
          <a:lstStyle/>
          <a:p>
            <a:pPr algn="ctr">
              <a:lnSpc>
                <a:spcPct val="80000"/>
              </a:lnSpc>
              <a:spcAft>
                <a:spcPts val="1200"/>
              </a:spcAft>
            </a:pPr>
            <a:r>
              <a:rPr lang="en-US" sz="1400" dirty="0"/>
              <a:t>HANDS</a:t>
            </a:r>
          </a:p>
          <a:p>
            <a:pPr algn="ctr">
              <a:lnSpc>
                <a:spcPct val="80000"/>
              </a:lnSpc>
              <a:spcAft>
                <a:spcPts val="1200"/>
              </a:spcAft>
            </a:pPr>
            <a:r>
              <a:rPr lang="en-US" sz="1400" dirty="0"/>
              <a:t>First Steps</a:t>
            </a:r>
          </a:p>
          <a:p>
            <a:pPr algn="ctr">
              <a:lnSpc>
                <a:spcPct val="80000"/>
              </a:lnSpc>
              <a:spcAft>
                <a:spcPts val="1200"/>
              </a:spcAft>
            </a:pPr>
            <a:r>
              <a:rPr lang="en-US" sz="1400" dirty="0"/>
              <a:t>Immunizations</a:t>
            </a:r>
          </a:p>
          <a:p>
            <a:pPr algn="ctr">
              <a:lnSpc>
                <a:spcPct val="80000"/>
              </a:lnSpc>
              <a:spcAft>
                <a:spcPts val="1200"/>
              </a:spcAft>
            </a:pPr>
            <a:r>
              <a:rPr lang="en-US" sz="1400" dirty="0"/>
              <a:t>Newborn Screening</a:t>
            </a:r>
          </a:p>
        </p:txBody>
      </p:sp>
      <p:sp>
        <p:nvSpPr>
          <p:cNvPr id="25" name="TextBox 24"/>
          <p:cNvSpPr txBox="1"/>
          <p:nvPr userDrawn="1"/>
        </p:nvSpPr>
        <p:spPr>
          <a:xfrm>
            <a:off x="7472240" y="4891065"/>
            <a:ext cx="1970554" cy="1243417"/>
          </a:xfrm>
          <a:prstGeom prst="rect">
            <a:avLst/>
          </a:prstGeom>
          <a:noFill/>
        </p:spPr>
        <p:txBody>
          <a:bodyPr wrap="square" rtlCol="0">
            <a:spAutoFit/>
          </a:bodyPr>
          <a:lstStyle/>
          <a:p>
            <a:pPr algn="ctr">
              <a:lnSpc>
                <a:spcPct val="80000"/>
              </a:lnSpc>
              <a:spcAft>
                <a:spcPts val="1200"/>
              </a:spcAft>
            </a:pPr>
            <a:r>
              <a:rPr lang="en-US" sz="1400" dirty="0"/>
              <a:t>WIC</a:t>
            </a:r>
          </a:p>
          <a:p>
            <a:pPr algn="ctr">
              <a:lnSpc>
                <a:spcPct val="80000"/>
              </a:lnSpc>
              <a:spcAft>
                <a:spcPts val="1200"/>
              </a:spcAft>
            </a:pPr>
            <a:r>
              <a:rPr lang="en-US" sz="1400" dirty="0"/>
              <a:t>Smoking Cessation</a:t>
            </a:r>
          </a:p>
          <a:p>
            <a:pPr algn="ctr">
              <a:lnSpc>
                <a:spcPct val="80000"/>
              </a:lnSpc>
              <a:spcAft>
                <a:spcPts val="1200"/>
              </a:spcAft>
            </a:pPr>
            <a:r>
              <a:rPr lang="en-US" sz="1400" dirty="0"/>
              <a:t>Diabetes Prevention</a:t>
            </a:r>
          </a:p>
          <a:p>
            <a:pPr algn="ctr">
              <a:lnSpc>
                <a:spcPct val="80000"/>
              </a:lnSpc>
              <a:spcAft>
                <a:spcPts val="1200"/>
              </a:spcAft>
            </a:pPr>
            <a:r>
              <a:rPr lang="en-US" sz="1400" dirty="0"/>
              <a:t>Prescription Assistance</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341922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RSA Map">
    <p:spTree>
      <p:nvGrpSpPr>
        <p:cNvPr id="1" name=""/>
        <p:cNvGrpSpPr/>
        <p:nvPr/>
      </p:nvGrpSpPr>
      <p:grpSpPr>
        <a:xfrm>
          <a:off x="0" y="0"/>
          <a:ext cx="0" cy="0"/>
          <a:chOff x="0" y="0"/>
          <a:chExt cx="0" cy="0"/>
        </a:xfrm>
      </p:grpSpPr>
      <p:sp>
        <p:nvSpPr>
          <p:cNvPr id="28" name="Title 5"/>
          <p:cNvSpPr txBox="1">
            <a:spLocks/>
          </p:cNvSpPr>
          <p:nvPr userDrawn="1"/>
        </p:nvSpPr>
        <p:spPr>
          <a:xfrm>
            <a:off x="838200" y="381636"/>
            <a:ext cx="10515600"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t>Kentucky Department for Public Health</a:t>
            </a:r>
          </a:p>
        </p:txBody>
      </p:sp>
      <p:sp>
        <p:nvSpPr>
          <p:cNvPr id="8" name="Rectangle 7"/>
          <p:cNvSpPr/>
          <p:nvPr userDrawn="1"/>
        </p:nvSpPr>
        <p:spPr>
          <a:xfrm>
            <a:off x="0" y="1938639"/>
            <a:ext cx="12192000" cy="24126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5"/>
          <p:cNvSpPr txBox="1">
            <a:spLocks/>
          </p:cNvSpPr>
          <p:nvPr userDrawn="1"/>
        </p:nvSpPr>
        <p:spPr>
          <a:xfrm>
            <a:off x="838200" y="1168400"/>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latin typeface="Calibri Light" panose="020F0302020204030204" pitchFamily="34" charset="0"/>
              </a:rPr>
              <a:t>Response to the Opioid Crisis</a:t>
            </a:r>
          </a:p>
        </p:txBody>
      </p:sp>
      <p:sp>
        <p:nvSpPr>
          <p:cNvPr id="14" name="Pentagon 13"/>
          <p:cNvSpPr/>
          <p:nvPr userDrawn="1"/>
        </p:nvSpPr>
        <p:spPr>
          <a:xfrm>
            <a:off x="8287050" y="3490913"/>
            <a:ext cx="2819314" cy="57887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5" name="Pentagon 14"/>
          <p:cNvSpPr/>
          <p:nvPr userDrawn="1"/>
        </p:nvSpPr>
        <p:spPr>
          <a:xfrm>
            <a:off x="8287050" y="2839317"/>
            <a:ext cx="2819314" cy="578875"/>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6" name="Pentagon 15"/>
          <p:cNvSpPr/>
          <p:nvPr userDrawn="1"/>
        </p:nvSpPr>
        <p:spPr>
          <a:xfrm>
            <a:off x="8287050" y="2191675"/>
            <a:ext cx="2819314" cy="578875"/>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7" name="TextBox 16"/>
          <p:cNvSpPr txBox="1"/>
          <p:nvPr userDrawn="1"/>
        </p:nvSpPr>
        <p:spPr>
          <a:xfrm>
            <a:off x="8287050" y="2305057"/>
            <a:ext cx="2045134" cy="369332"/>
          </a:xfrm>
          <a:prstGeom prst="rect">
            <a:avLst/>
          </a:prstGeom>
          <a:noFill/>
        </p:spPr>
        <p:txBody>
          <a:bodyPr wrap="square" rtlCol="0">
            <a:spAutoFit/>
          </a:bodyPr>
          <a:lstStyle/>
          <a:p>
            <a:pPr algn="l"/>
            <a:r>
              <a:rPr lang="en-US" b="1" dirty="0">
                <a:solidFill>
                  <a:schemeClr val="bg1"/>
                </a:solidFill>
              </a:rPr>
              <a:t>Syringe Exchange</a:t>
            </a:r>
          </a:p>
        </p:txBody>
      </p:sp>
      <p:sp>
        <p:nvSpPr>
          <p:cNvPr id="18" name="TextBox 17"/>
          <p:cNvSpPr txBox="1"/>
          <p:nvPr userDrawn="1"/>
        </p:nvSpPr>
        <p:spPr>
          <a:xfrm>
            <a:off x="8287050" y="2954596"/>
            <a:ext cx="3045346" cy="369332"/>
          </a:xfrm>
          <a:prstGeom prst="rect">
            <a:avLst/>
          </a:prstGeom>
          <a:noFill/>
        </p:spPr>
        <p:txBody>
          <a:bodyPr wrap="square" rtlCol="0">
            <a:spAutoFit/>
          </a:bodyPr>
          <a:lstStyle/>
          <a:p>
            <a:pPr algn="l"/>
            <a:r>
              <a:rPr lang="en-US" b="1" dirty="0">
                <a:solidFill>
                  <a:schemeClr val="bg1"/>
                </a:solidFill>
              </a:rPr>
              <a:t>www.FindHelpNowKY.org</a:t>
            </a:r>
          </a:p>
        </p:txBody>
      </p:sp>
      <p:sp>
        <p:nvSpPr>
          <p:cNvPr id="19" name="TextBox 18"/>
          <p:cNvSpPr txBox="1"/>
          <p:nvPr userDrawn="1"/>
        </p:nvSpPr>
        <p:spPr>
          <a:xfrm>
            <a:off x="8287049" y="3606724"/>
            <a:ext cx="2538605" cy="369332"/>
          </a:xfrm>
          <a:prstGeom prst="rect">
            <a:avLst/>
          </a:prstGeom>
          <a:noFill/>
        </p:spPr>
        <p:txBody>
          <a:bodyPr wrap="square" rtlCol="0">
            <a:spAutoFit/>
          </a:bodyPr>
          <a:lstStyle/>
          <a:p>
            <a:pPr algn="l"/>
            <a:r>
              <a:rPr lang="en-US" b="1" dirty="0">
                <a:solidFill>
                  <a:schemeClr val="bg1"/>
                </a:solidFill>
              </a:rPr>
              <a:t>Naloxone Distribution</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ABB8925F-B6BB-49B0-9469-5285B9C99CB3}" type="slidenum">
              <a:rPr lang="en-US" smtClean="0"/>
              <a:pPr/>
              <a:t>‹#›</a:t>
            </a:fld>
            <a:endParaRPr lang="en-US" dirty="0"/>
          </a:p>
        </p:txBody>
      </p:sp>
      <p:sp>
        <p:nvSpPr>
          <p:cNvPr id="26" name="Picture Placeholder 2"/>
          <p:cNvSpPr>
            <a:spLocks noGrp="1"/>
          </p:cNvSpPr>
          <p:nvPr>
            <p:ph type="pic" idx="1" hasCustomPrompt="1"/>
          </p:nvPr>
        </p:nvSpPr>
        <p:spPr>
          <a:xfrm>
            <a:off x="495575" y="2191675"/>
            <a:ext cx="7510764" cy="437794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Updated Map</a:t>
            </a:r>
          </a:p>
        </p:txBody>
      </p:sp>
    </p:spTree>
    <p:extLst>
      <p:ext uri="{BB962C8B-B14F-4D97-AF65-F5344CB8AC3E}">
        <p14:creationId xmlns:p14="http://schemas.microsoft.com/office/powerpoint/2010/main" val="366563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 System1">
    <p:spTree>
      <p:nvGrpSpPr>
        <p:cNvPr id="1" name=""/>
        <p:cNvGrpSpPr/>
        <p:nvPr/>
      </p:nvGrpSpPr>
      <p:grpSpPr>
        <a:xfrm>
          <a:off x="0" y="0"/>
          <a:ext cx="0" cy="0"/>
          <a:chOff x="0" y="0"/>
          <a:chExt cx="0" cy="0"/>
        </a:xfrm>
      </p:grpSpPr>
      <p:sp>
        <p:nvSpPr>
          <p:cNvPr id="25" name="Title 5"/>
          <p:cNvSpPr txBox="1">
            <a:spLocks/>
          </p:cNvSpPr>
          <p:nvPr userDrawn="1"/>
        </p:nvSpPr>
        <p:spPr>
          <a:xfrm>
            <a:off x="675702" y="365124"/>
            <a:ext cx="10840597"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t>Public Health System in Kentucky</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BB8925F-B6BB-49B0-9469-5285B9C99CB3}" type="slidenum">
              <a:rPr lang="en-US" smtClean="0"/>
              <a:pPr/>
              <a:t>‹#›</a:t>
            </a:fld>
            <a:endParaRPr lang="en-US" dirty="0"/>
          </a:p>
        </p:txBody>
      </p:sp>
      <p:sp>
        <p:nvSpPr>
          <p:cNvPr id="9" name="Oval 8"/>
          <p:cNvSpPr/>
          <p:nvPr userDrawn="1"/>
        </p:nvSpPr>
        <p:spPr>
          <a:xfrm>
            <a:off x="1638300" y="2370553"/>
            <a:ext cx="1844675" cy="1844675"/>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34740" y="2466993"/>
            <a:ext cx="1651794" cy="1651794"/>
          </a:xfrm>
          <a:prstGeom prst="ellipse">
            <a:avLst/>
          </a:prstGeom>
          <a:solidFill>
            <a:schemeClr val="tx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2078775" y="2785059"/>
            <a:ext cx="963725" cy="1015663"/>
          </a:xfrm>
          <a:prstGeom prst="rect">
            <a:avLst/>
          </a:prstGeom>
        </p:spPr>
        <p:txBody>
          <a:bodyPr wrap="none">
            <a:spAutoFit/>
          </a:bodyPr>
          <a:lstStyle/>
          <a:p>
            <a:r>
              <a:rPr lang="en-US" sz="6000" b="1" dirty="0">
                <a:solidFill>
                  <a:schemeClr val="bg1"/>
                </a:solidFill>
              </a:rPr>
              <a:t>61</a:t>
            </a:r>
          </a:p>
        </p:txBody>
      </p:sp>
      <p:cxnSp>
        <p:nvCxnSpPr>
          <p:cNvPr id="12" name="Straight Connector 11"/>
          <p:cNvCxnSpPr/>
          <p:nvPr userDrawn="1"/>
        </p:nvCxnSpPr>
        <p:spPr>
          <a:xfrm>
            <a:off x="2560637" y="4215228"/>
            <a:ext cx="0" cy="457200"/>
          </a:xfrm>
          <a:prstGeom prst="line">
            <a:avLst/>
          </a:prstGeom>
          <a:ln w="38100">
            <a:solidFill>
              <a:schemeClr val="tx2"/>
            </a:solidFill>
            <a:round/>
            <a:tailEnd type="ova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1074737" y="4963942"/>
            <a:ext cx="2989263" cy="1200329"/>
          </a:xfrm>
          <a:prstGeom prst="rect">
            <a:avLst/>
          </a:prstGeom>
          <a:noFill/>
        </p:spPr>
        <p:txBody>
          <a:bodyPr wrap="square" rtlCol="0">
            <a:spAutoFit/>
          </a:bodyPr>
          <a:lstStyle/>
          <a:p>
            <a:pPr algn="ctr"/>
            <a:r>
              <a:rPr lang="en-US" dirty="0"/>
              <a:t>Partners with 61 local health departments to provide core services in all 120 counties</a:t>
            </a:r>
          </a:p>
          <a:p>
            <a:endParaRPr lang="en-US" dirty="0"/>
          </a:p>
        </p:txBody>
      </p:sp>
      <p:sp>
        <p:nvSpPr>
          <p:cNvPr id="14" name="Oval 13"/>
          <p:cNvSpPr/>
          <p:nvPr userDrawn="1"/>
        </p:nvSpPr>
        <p:spPr>
          <a:xfrm>
            <a:off x="5173662" y="2370553"/>
            <a:ext cx="1844675" cy="184467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userDrawn="1"/>
        </p:nvSpPr>
        <p:spPr>
          <a:xfrm>
            <a:off x="5270102" y="2466993"/>
            <a:ext cx="1651794" cy="1651794"/>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489102" y="2860949"/>
            <a:ext cx="1213794" cy="935000"/>
          </a:xfrm>
          <a:prstGeom prst="rect">
            <a:avLst/>
          </a:prstGeom>
        </p:spPr>
        <p:txBody>
          <a:bodyPr wrap="none">
            <a:spAutoFit/>
          </a:bodyPr>
          <a:lstStyle/>
          <a:p>
            <a:pPr algn="ctr">
              <a:lnSpc>
                <a:spcPct val="60000"/>
              </a:lnSpc>
            </a:pPr>
            <a:r>
              <a:rPr lang="en-US" sz="6000" b="1" dirty="0">
                <a:solidFill>
                  <a:schemeClr val="bg1"/>
                </a:solidFill>
              </a:rPr>
              <a:t>4</a:t>
            </a:r>
            <a:br>
              <a:rPr lang="en-US" sz="6000" b="1" dirty="0">
                <a:solidFill>
                  <a:schemeClr val="bg1"/>
                </a:solidFill>
              </a:rPr>
            </a:br>
            <a:r>
              <a:rPr lang="en-US" sz="2800" b="1" dirty="0">
                <a:solidFill>
                  <a:schemeClr val="bg1"/>
                </a:solidFill>
              </a:rPr>
              <a:t>million</a:t>
            </a:r>
          </a:p>
        </p:txBody>
      </p:sp>
      <p:cxnSp>
        <p:nvCxnSpPr>
          <p:cNvPr id="17" name="Straight Connector 16"/>
          <p:cNvCxnSpPr/>
          <p:nvPr userDrawn="1"/>
        </p:nvCxnSpPr>
        <p:spPr>
          <a:xfrm>
            <a:off x="6095999" y="4215228"/>
            <a:ext cx="0" cy="457200"/>
          </a:xfrm>
          <a:prstGeom prst="line">
            <a:avLst/>
          </a:prstGeom>
          <a:ln w="38100">
            <a:solidFill>
              <a:schemeClr val="accent1"/>
            </a:solidFill>
            <a:round/>
            <a:tailEnd type="ova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4610099" y="4963942"/>
            <a:ext cx="2989263" cy="1200329"/>
          </a:xfrm>
          <a:prstGeom prst="rect">
            <a:avLst/>
          </a:prstGeom>
          <a:noFill/>
        </p:spPr>
        <p:txBody>
          <a:bodyPr wrap="square" rtlCol="0">
            <a:spAutoFit/>
          </a:bodyPr>
          <a:lstStyle/>
          <a:p>
            <a:pPr algn="ctr"/>
            <a:r>
              <a:rPr lang="en-US" dirty="0"/>
              <a:t>Delivers more than 4 million</a:t>
            </a:r>
            <a:r>
              <a:rPr lang="en-US" baseline="0" dirty="0"/>
              <a:t> </a:t>
            </a:r>
            <a:r>
              <a:rPr lang="en-US" dirty="0"/>
              <a:t>services to over 400,000 Kentuckians annually</a:t>
            </a:r>
          </a:p>
          <a:p>
            <a:endParaRPr lang="en-US" dirty="0"/>
          </a:p>
        </p:txBody>
      </p:sp>
      <p:sp>
        <p:nvSpPr>
          <p:cNvPr id="19" name="Oval 18"/>
          <p:cNvSpPr/>
          <p:nvPr userDrawn="1"/>
        </p:nvSpPr>
        <p:spPr>
          <a:xfrm>
            <a:off x="8917213" y="2370553"/>
            <a:ext cx="1844675" cy="1844675"/>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9013653" y="2466993"/>
            <a:ext cx="1651794" cy="1651794"/>
          </a:xfrm>
          <a:prstGeom prst="ellips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9192578" y="2785058"/>
            <a:ext cx="1293944" cy="1015663"/>
          </a:xfrm>
          <a:prstGeom prst="rect">
            <a:avLst/>
          </a:prstGeom>
        </p:spPr>
        <p:txBody>
          <a:bodyPr wrap="none">
            <a:spAutoFit/>
          </a:bodyPr>
          <a:lstStyle/>
          <a:p>
            <a:r>
              <a:rPr lang="en-US" sz="6000" b="1" dirty="0">
                <a:solidFill>
                  <a:schemeClr val="bg1"/>
                </a:solidFill>
              </a:rPr>
              <a:t>1/3</a:t>
            </a:r>
          </a:p>
        </p:txBody>
      </p:sp>
      <p:cxnSp>
        <p:nvCxnSpPr>
          <p:cNvPr id="22" name="Straight Connector 21"/>
          <p:cNvCxnSpPr/>
          <p:nvPr userDrawn="1"/>
        </p:nvCxnSpPr>
        <p:spPr>
          <a:xfrm>
            <a:off x="9839550" y="4215228"/>
            <a:ext cx="0" cy="457200"/>
          </a:xfrm>
          <a:prstGeom prst="line">
            <a:avLst/>
          </a:prstGeom>
          <a:ln w="38100">
            <a:solidFill>
              <a:schemeClr val="accent2"/>
            </a:solidFill>
            <a:round/>
            <a:tailEnd type="ova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8353650" y="4963942"/>
            <a:ext cx="2989263" cy="923330"/>
          </a:xfrm>
          <a:prstGeom prst="rect">
            <a:avLst/>
          </a:prstGeom>
          <a:noFill/>
        </p:spPr>
        <p:txBody>
          <a:bodyPr wrap="square" rtlCol="0">
            <a:spAutoFit/>
          </a:bodyPr>
          <a:lstStyle/>
          <a:p>
            <a:pPr algn="ctr"/>
            <a:r>
              <a:rPr lang="en-US" dirty="0"/>
              <a:t>Regulates an estimated third of Kentucky’s economy</a:t>
            </a:r>
          </a:p>
          <a:p>
            <a:endParaRPr lang="en-US" dirty="0"/>
          </a:p>
        </p:txBody>
      </p:sp>
      <p:sp>
        <p:nvSpPr>
          <p:cNvPr id="24" name="Title 5"/>
          <p:cNvSpPr txBox="1">
            <a:spLocks/>
          </p:cNvSpPr>
          <p:nvPr userDrawn="1"/>
        </p:nvSpPr>
        <p:spPr>
          <a:xfrm>
            <a:off x="0" y="1182468"/>
            <a:ext cx="12192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latin typeface="Calibri Light" panose="020F0302020204030204" pitchFamily="34" charset="0"/>
              </a:rPr>
              <a:t>Overview of the Largest Healthcare System in Kentucky</a:t>
            </a:r>
          </a:p>
        </p:txBody>
      </p:sp>
    </p:spTree>
    <p:extLst>
      <p:ext uri="{BB962C8B-B14F-4D97-AF65-F5344CB8AC3E}">
        <p14:creationId xmlns:p14="http://schemas.microsoft.com/office/powerpoint/2010/main" val="299622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 System2">
    <p:spTree>
      <p:nvGrpSpPr>
        <p:cNvPr id="1" name=""/>
        <p:cNvGrpSpPr/>
        <p:nvPr/>
      </p:nvGrpSpPr>
      <p:grpSpPr>
        <a:xfrm>
          <a:off x="0" y="0"/>
          <a:ext cx="0" cy="0"/>
          <a:chOff x="0" y="0"/>
          <a:chExt cx="0" cy="0"/>
        </a:xfrm>
      </p:grpSpPr>
      <p:sp>
        <p:nvSpPr>
          <p:cNvPr id="25" name="Title 5"/>
          <p:cNvSpPr txBox="1">
            <a:spLocks/>
          </p:cNvSpPr>
          <p:nvPr userDrawn="1"/>
        </p:nvSpPr>
        <p:spPr>
          <a:xfrm>
            <a:off x="675702" y="365124"/>
            <a:ext cx="10840597"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t>Public Health System in Kentucky</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BB8925F-B6BB-49B0-9469-5285B9C99CB3}" type="slidenum">
              <a:rPr lang="en-US" smtClean="0"/>
              <a:pPr/>
              <a:t>‹#›</a:t>
            </a:fld>
            <a:endParaRPr lang="en-US" dirty="0"/>
          </a:p>
        </p:txBody>
      </p:sp>
      <p:sp>
        <p:nvSpPr>
          <p:cNvPr id="24" name="Title 5"/>
          <p:cNvSpPr txBox="1">
            <a:spLocks/>
          </p:cNvSpPr>
          <p:nvPr userDrawn="1"/>
        </p:nvSpPr>
        <p:spPr>
          <a:xfrm>
            <a:off x="0" y="1182468"/>
            <a:ext cx="12192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latin typeface="Calibri Light" panose="020F0302020204030204" pitchFamily="34" charset="0"/>
              </a:rPr>
              <a:t>Statewide Reach</a:t>
            </a:r>
          </a:p>
        </p:txBody>
      </p:sp>
      <p:sp>
        <p:nvSpPr>
          <p:cNvPr id="26" name="Picture Placeholder 2"/>
          <p:cNvSpPr>
            <a:spLocks noGrp="1"/>
          </p:cNvSpPr>
          <p:nvPr>
            <p:ph type="pic" idx="1" hasCustomPrompt="1"/>
          </p:nvPr>
        </p:nvSpPr>
        <p:spPr>
          <a:xfrm>
            <a:off x="1758" y="1954498"/>
            <a:ext cx="12188484" cy="4903502"/>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Updated Map</a:t>
            </a:r>
          </a:p>
        </p:txBody>
      </p:sp>
      <p:grpSp>
        <p:nvGrpSpPr>
          <p:cNvPr id="27" name="Group 26"/>
          <p:cNvGrpSpPr/>
          <p:nvPr userDrawn="1"/>
        </p:nvGrpSpPr>
        <p:grpSpPr>
          <a:xfrm>
            <a:off x="1758" y="1880473"/>
            <a:ext cx="12188484" cy="74025"/>
            <a:chOff x="-2" y="6470422"/>
            <a:chExt cx="12188484" cy="387579"/>
          </a:xfrm>
        </p:grpSpPr>
        <p:sp>
          <p:nvSpPr>
            <p:cNvPr id="28" name="Rectangle 27"/>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9" name="Rectangle 28"/>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0" name="Rectangle 29"/>
            <p:cNvSpPr/>
            <p:nvPr userDrawn="1"/>
          </p:nvSpPr>
          <p:spPr>
            <a:xfrm>
              <a:off x="4061460" y="6470422"/>
              <a:ext cx="4069080" cy="387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Tree>
    <p:extLst>
      <p:ext uri="{BB962C8B-B14F-4D97-AF65-F5344CB8AC3E}">
        <p14:creationId xmlns:p14="http://schemas.microsoft.com/office/powerpoint/2010/main" val="343092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gram Char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467B39D-87AC-4D39-8154-C6852A584385}" type="datetime1">
              <a:rPr lang="en-US" smtClean="0"/>
              <a:pPr/>
              <a:t>5/12/2025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B8925F-B6BB-49B0-9469-5285B9C99CB3}" type="slidenum">
              <a:rPr lang="en-US" smtClean="0"/>
              <a:pPr/>
              <a:t>‹#›</a:t>
            </a:fld>
            <a:endParaRPr lang="en-US" dirty="0"/>
          </a:p>
        </p:txBody>
      </p:sp>
      <p:sp>
        <p:nvSpPr>
          <p:cNvPr id="10" name="Rectangle 9"/>
          <p:cNvSpPr/>
          <p:nvPr userDrawn="1"/>
        </p:nvSpPr>
        <p:spPr>
          <a:xfrm>
            <a:off x="-9331" y="0"/>
            <a:ext cx="4069080" cy="68694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5"/>
          <p:cNvSpPr txBox="1">
            <a:spLocks/>
          </p:cNvSpPr>
          <p:nvPr userDrawn="1"/>
        </p:nvSpPr>
        <p:spPr>
          <a:xfrm>
            <a:off x="470796" y="2488568"/>
            <a:ext cx="3162759" cy="8721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solidFill>
                  <a:schemeClr val="bg1"/>
                </a:solidFill>
                <a:latin typeface="Calibri Light" panose="020F0302020204030204" pitchFamily="34" charset="0"/>
              </a:rPr>
              <a:t>Organizational Chart</a:t>
            </a:r>
          </a:p>
        </p:txBody>
      </p:sp>
      <p:graphicFrame>
        <p:nvGraphicFramePr>
          <p:cNvPr id="13" name="Diagram 12"/>
          <p:cNvGraphicFramePr/>
          <p:nvPr userDrawn="1"/>
        </p:nvGraphicFramePr>
        <p:xfrm>
          <a:off x="3633555" y="592076"/>
          <a:ext cx="6325455" cy="56738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9" name="Rectangle 28"/>
          <p:cNvSpPr/>
          <p:nvPr userDrawn="1"/>
        </p:nvSpPr>
        <p:spPr>
          <a:xfrm>
            <a:off x="9450320" y="523957"/>
            <a:ext cx="2483372" cy="6067815"/>
          </a:xfrm>
          <a:prstGeom prst="rect">
            <a:avLst/>
          </a:prstGeom>
        </p:spPr>
        <p:txBody>
          <a:bodyPr wrap="none">
            <a:spAutoFit/>
          </a:bodyPr>
          <a:lstStyle/>
          <a:p>
            <a:pPr lvl="0" algn="l" defTabSz="889000">
              <a:lnSpc>
                <a:spcPct val="80000"/>
              </a:lnSpc>
              <a:spcBef>
                <a:spcPct val="0"/>
              </a:spcBef>
              <a:spcAft>
                <a:spcPct val="35000"/>
              </a:spcAft>
            </a:pPr>
            <a:r>
              <a:rPr lang="en-US" sz="1100" kern="1200" dirty="0">
                <a:solidFill>
                  <a:schemeClr val="tx2"/>
                </a:solidFill>
              </a:rPr>
              <a:t>Health Equity</a:t>
            </a:r>
          </a:p>
          <a:p>
            <a:pPr lvl="0" algn="l" defTabSz="889000">
              <a:lnSpc>
                <a:spcPct val="80000"/>
              </a:lnSpc>
              <a:spcBef>
                <a:spcPct val="0"/>
              </a:spcBef>
              <a:spcAft>
                <a:spcPct val="35000"/>
              </a:spcAft>
            </a:pPr>
            <a:r>
              <a:rPr lang="en-US" sz="1100" kern="1200" dirty="0">
                <a:solidFill>
                  <a:schemeClr val="accent1"/>
                </a:solidFill>
              </a:rPr>
              <a:t>Nutrition Services </a:t>
            </a:r>
          </a:p>
          <a:p>
            <a:pPr lvl="0" algn="l" defTabSz="889000">
              <a:lnSpc>
                <a:spcPct val="80000"/>
              </a:lnSpc>
              <a:spcBef>
                <a:spcPct val="0"/>
              </a:spcBef>
              <a:spcAft>
                <a:spcPct val="35000"/>
              </a:spcAft>
            </a:pPr>
            <a:r>
              <a:rPr lang="en-US" sz="1100" kern="1200" dirty="0">
                <a:solidFill>
                  <a:schemeClr val="accent1"/>
                </a:solidFill>
              </a:rPr>
              <a:t>Child and Family Health Improvement</a:t>
            </a:r>
          </a:p>
          <a:p>
            <a:pPr lvl="0" algn="l" defTabSz="889000">
              <a:lnSpc>
                <a:spcPct val="80000"/>
              </a:lnSpc>
              <a:spcBef>
                <a:spcPct val="0"/>
              </a:spcBef>
              <a:spcAft>
                <a:spcPct val="35000"/>
              </a:spcAft>
            </a:pPr>
            <a:r>
              <a:rPr lang="en-US" sz="1100" kern="1200" dirty="0">
                <a:solidFill>
                  <a:schemeClr val="accent1"/>
                </a:solidFill>
              </a:rPr>
              <a:t>Early Childhood Development</a:t>
            </a:r>
          </a:p>
          <a:p>
            <a:pPr lvl="0" algn="l" defTabSz="889000">
              <a:lnSpc>
                <a:spcPct val="80000"/>
              </a:lnSpc>
              <a:spcBef>
                <a:spcPct val="0"/>
              </a:spcBef>
              <a:spcAft>
                <a:spcPct val="35000"/>
              </a:spcAft>
            </a:pPr>
            <a:r>
              <a:rPr lang="en-US" sz="1100" kern="1200" baseline="0" dirty="0">
                <a:solidFill>
                  <a:schemeClr val="accent6"/>
                </a:solidFill>
              </a:rPr>
              <a:t>Adolescent Health Initiatives</a:t>
            </a:r>
          </a:p>
          <a:p>
            <a:pPr lvl="0" algn="l" defTabSz="889000">
              <a:lnSpc>
                <a:spcPct val="80000"/>
              </a:lnSpc>
              <a:spcBef>
                <a:spcPct val="0"/>
              </a:spcBef>
              <a:spcAft>
                <a:spcPct val="35000"/>
              </a:spcAft>
            </a:pPr>
            <a:r>
              <a:rPr lang="en-US" sz="1100" kern="1200" baseline="0" dirty="0">
                <a:solidFill>
                  <a:schemeClr val="accent6"/>
                </a:solidFill>
              </a:rPr>
              <a:t>Breast and Cervical Cancer Screening</a:t>
            </a:r>
          </a:p>
          <a:p>
            <a:pPr lvl="0" algn="l" defTabSz="889000">
              <a:lnSpc>
                <a:spcPct val="80000"/>
              </a:lnSpc>
              <a:spcBef>
                <a:spcPct val="0"/>
              </a:spcBef>
              <a:spcAft>
                <a:spcPct val="35000"/>
              </a:spcAft>
            </a:pPr>
            <a:r>
              <a:rPr lang="en-US" sz="1100" kern="1200" baseline="0" dirty="0">
                <a:solidFill>
                  <a:schemeClr val="accent6"/>
                </a:solidFill>
              </a:rPr>
              <a:t>Family Planning</a:t>
            </a:r>
          </a:p>
          <a:p>
            <a:pPr lvl="0" algn="l" defTabSz="889000">
              <a:lnSpc>
                <a:spcPct val="80000"/>
              </a:lnSpc>
              <a:spcBef>
                <a:spcPct val="0"/>
              </a:spcBef>
              <a:spcAft>
                <a:spcPct val="35000"/>
              </a:spcAft>
            </a:pPr>
            <a:r>
              <a:rPr lang="en-US" sz="1100" kern="1200" baseline="0" dirty="0">
                <a:solidFill>
                  <a:schemeClr val="accent6"/>
                </a:solidFill>
              </a:rPr>
              <a:t>Preconception Health </a:t>
            </a:r>
          </a:p>
          <a:p>
            <a:pPr lvl="0" algn="l" defTabSz="889000">
              <a:lnSpc>
                <a:spcPct val="80000"/>
              </a:lnSpc>
              <a:spcBef>
                <a:spcPct val="0"/>
              </a:spcBef>
              <a:spcAft>
                <a:spcPct val="35000"/>
              </a:spcAft>
            </a:pPr>
            <a:r>
              <a:rPr lang="en-US" sz="1100" kern="1200" baseline="0" dirty="0">
                <a:solidFill>
                  <a:schemeClr val="accent6"/>
                </a:solidFill>
              </a:rPr>
              <a:t>Ovarian Cancer Awareness</a:t>
            </a:r>
          </a:p>
          <a:p>
            <a:pPr lvl="0" algn="l" defTabSz="889000">
              <a:lnSpc>
                <a:spcPct val="80000"/>
              </a:lnSpc>
              <a:spcBef>
                <a:spcPct val="0"/>
              </a:spcBef>
              <a:spcAft>
                <a:spcPct val="35000"/>
              </a:spcAft>
            </a:pPr>
            <a:r>
              <a:rPr lang="en-US" sz="1100" kern="1200" baseline="0" dirty="0">
                <a:solidFill>
                  <a:schemeClr val="accent2"/>
                </a:solidFill>
              </a:rPr>
              <a:t>Chronic Disease Prevention</a:t>
            </a:r>
          </a:p>
          <a:p>
            <a:pPr lvl="0" algn="l" defTabSz="889000">
              <a:lnSpc>
                <a:spcPct val="80000"/>
              </a:lnSpc>
              <a:spcBef>
                <a:spcPct val="0"/>
              </a:spcBef>
              <a:spcAft>
                <a:spcPct val="35000"/>
              </a:spcAft>
            </a:pPr>
            <a:r>
              <a:rPr lang="en-US" sz="1100" kern="1200" baseline="0" dirty="0">
                <a:solidFill>
                  <a:schemeClr val="accent2"/>
                </a:solidFill>
              </a:rPr>
              <a:t>Health Care Access</a:t>
            </a:r>
          </a:p>
          <a:p>
            <a:pPr marL="0" marR="0" lvl="0" indent="0" algn="l" defTabSz="889000" rtl="0" eaLnBrk="1" fontAlgn="auto" latinLnBrk="0" hangingPunct="1">
              <a:lnSpc>
                <a:spcPct val="80000"/>
              </a:lnSpc>
              <a:spcBef>
                <a:spcPct val="0"/>
              </a:spcBef>
              <a:spcAft>
                <a:spcPct val="35000"/>
              </a:spcAft>
              <a:buClrTx/>
              <a:buSzTx/>
              <a:buFontTx/>
              <a:buNone/>
              <a:tabLst/>
              <a:defRPr/>
            </a:pPr>
            <a:r>
              <a:rPr lang="en-US" sz="1100" kern="1200" dirty="0">
                <a:solidFill>
                  <a:schemeClr val="accent2"/>
                </a:solidFill>
              </a:rPr>
              <a:t>Health</a:t>
            </a:r>
            <a:r>
              <a:rPr lang="en-US" sz="1100" kern="1200" baseline="0" dirty="0">
                <a:solidFill>
                  <a:schemeClr val="accent2"/>
                </a:solidFill>
              </a:rPr>
              <a:t> Promotion</a:t>
            </a:r>
          </a:p>
          <a:p>
            <a:pPr lvl="0" algn="l" defTabSz="889000">
              <a:lnSpc>
                <a:spcPct val="80000"/>
              </a:lnSpc>
              <a:spcBef>
                <a:spcPct val="0"/>
              </a:spcBef>
              <a:spcAft>
                <a:spcPct val="35000"/>
              </a:spcAft>
            </a:pPr>
            <a:r>
              <a:rPr lang="en-US" sz="1100" kern="1200" baseline="0" dirty="0">
                <a:solidFill>
                  <a:schemeClr val="accent3"/>
                </a:solidFill>
              </a:rPr>
              <a:t>HIV/AIDS</a:t>
            </a:r>
          </a:p>
          <a:p>
            <a:pPr lvl="0" algn="l" defTabSz="889000">
              <a:lnSpc>
                <a:spcPct val="80000"/>
              </a:lnSpc>
              <a:spcBef>
                <a:spcPct val="0"/>
              </a:spcBef>
              <a:spcAft>
                <a:spcPct val="35000"/>
              </a:spcAft>
            </a:pPr>
            <a:r>
              <a:rPr lang="en-US" sz="1100" kern="1200" baseline="0" dirty="0">
                <a:solidFill>
                  <a:schemeClr val="accent3"/>
                </a:solidFill>
              </a:rPr>
              <a:t>Infectious Disease</a:t>
            </a:r>
          </a:p>
          <a:p>
            <a:pPr lvl="0" algn="l" defTabSz="889000">
              <a:lnSpc>
                <a:spcPct val="80000"/>
              </a:lnSpc>
              <a:spcBef>
                <a:spcPct val="0"/>
              </a:spcBef>
              <a:spcAft>
                <a:spcPct val="35000"/>
              </a:spcAft>
            </a:pPr>
            <a:r>
              <a:rPr lang="en-US" sz="1100" kern="1200" baseline="0" dirty="0">
                <a:solidFill>
                  <a:schemeClr val="accent3"/>
                </a:solidFill>
              </a:rPr>
              <a:t>Vital Statistics</a:t>
            </a:r>
          </a:p>
          <a:p>
            <a:pPr lvl="0" algn="l" defTabSz="889000">
              <a:lnSpc>
                <a:spcPct val="80000"/>
              </a:lnSpc>
              <a:spcBef>
                <a:spcPct val="0"/>
              </a:spcBef>
              <a:spcAft>
                <a:spcPct val="35000"/>
              </a:spcAft>
            </a:pPr>
            <a:r>
              <a:rPr lang="en-US" sz="1100" kern="1200" baseline="0" dirty="0">
                <a:solidFill>
                  <a:schemeClr val="accent3"/>
                </a:solidFill>
              </a:rPr>
              <a:t>Immunizations</a:t>
            </a:r>
          </a:p>
          <a:p>
            <a:pPr lvl="0" algn="l" defTabSz="889000">
              <a:lnSpc>
                <a:spcPct val="80000"/>
              </a:lnSpc>
              <a:spcBef>
                <a:spcPct val="0"/>
              </a:spcBef>
              <a:spcAft>
                <a:spcPct val="35000"/>
              </a:spcAft>
            </a:pPr>
            <a:r>
              <a:rPr lang="en-US" sz="1100" kern="1200" baseline="0" dirty="0">
                <a:solidFill>
                  <a:schemeClr val="accent4"/>
                </a:solidFill>
              </a:rPr>
              <a:t>Milk Safety</a:t>
            </a:r>
          </a:p>
          <a:p>
            <a:pPr lvl="0" algn="l" defTabSz="889000">
              <a:lnSpc>
                <a:spcPct val="80000"/>
              </a:lnSpc>
              <a:spcBef>
                <a:spcPct val="0"/>
              </a:spcBef>
              <a:spcAft>
                <a:spcPct val="35000"/>
              </a:spcAft>
            </a:pPr>
            <a:r>
              <a:rPr lang="en-US" sz="1100" kern="1200" baseline="0" dirty="0">
                <a:solidFill>
                  <a:schemeClr val="accent4"/>
                </a:solidFill>
              </a:rPr>
              <a:t>Food Safety</a:t>
            </a:r>
          </a:p>
          <a:p>
            <a:pPr lvl="0" algn="l" defTabSz="889000">
              <a:lnSpc>
                <a:spcPct val="80000"/>
              </a:lnSpc>
              <a:spcBef>
                <a:spcPct val="0"/>
              </a:spcBef>
              <a:spcAft>
                <a:spcPct val="35000"/>
              </a:spcAft>
            </a:pPr>
            <a:r>
              <a:rPr lang="en-US" sz="1100" kern="1200" baseline="0" dirty="0">
                <a:solidFill>
                  <a:schemeClr val="accent4"/>
                </a:solidFill>
              </a:rPr>
              <a:t>Environmental Management</a:t>
            </a:r>
          </a:p>
          <a:p>
            <a:pPr lvl="0" algn="l" defTabSz="889000">
              <a:lnSpc>
                <a:spcPct val="80000"/>
              </a:lnSpc>
              <a:spcBef>
                <a:spcPct val="0"/>
              </a:spcBef>
              <a:spcAft>
                <a:spcPct val="35000"/>
              </a:spcAft>
            </a:pPr>
            <a:r>
              <a:rPr lang="en-US" sz="1100" kern="1200" baseline="0" dirty="0">
                <a:solidFill>
                  <a:schemeClr val="accent4"/>
                </a:solidFill>
              </a:rPr>
              <a:t>Radiation Health</a:t>
            </a:r>
          </a:p>
          <a:p>
            <a:pPr lvl="0" algn="l" defTabSz="889000">
              <a:lnSpc>
                <a:spcPct val="80000"/>
              </a:lnSpc>
              <a:spcBef>
                <a:spcPct val="0"/>
              </a:spcBef>
              <a:spcAft>
                <a:spcPct val="35000"/>
              </a:spcAft>
            </a:pPr>
            <a:r>
              <a:rPr lang="en-US" sz="1100" kern="1200" baseline="0" dirty="0">
                <a:solidFill>
                  <a:schemeClr val="accent4"/>
                </a:solidFill>
              </a:rPr>
              <a:t>Public Safety</a:t>
            </a:r>
          </a:p>
          <a:p>
            <a:pPr lvl="0" algn="l" defTabSz="889000">
              <a:lnSpc>
                <a:spcPct val="80000"/>
              </a:lnSpc>
              <a:spcBef>
                <a:spcPct val="0"/>
              </a:spcBef>
              <a:spcAft>
                <a:spcPct val="35000"/>
              </a:spcAft>
            </a:pPr>
            <a:r>
              <a:rPr lang="en-US" sz="1100" kern="1200" baseline="0" dirty="0">
                <a:solidFill>
                  <a:schemeClr val="accent4"/>
                </a:solidFill>
              </a:rPr>
              <a:t>Public Health Preparedness</a:t>
            </a:r>
          </a:p>
          <a:p>
            <a:pPr lvl="0" algn="l" defTabSz="889000">
              <a:lnSpc>
                <a:spcPct val="80000"/>
              </a:lnSpc>
              <a:spcBef>
                <a:spcPct val="0"/>
              </a:spcBef>
              <a:spcAft>
                <a:spcPct val="35000"/>
              </a:spcAft>
            </a:pPr>
            <a:r>
              <a:rPr lang="en-US" sz="1100" kern="1200" baseline="0" dirty="0">
                <a:solidFill>
                  <a:schemeClr val="accent1"/>
                </a:solidFill>
              </a:rPr>
              <a:t>Microbiology</a:t>
            </a:r>
          </a:p>
          <a:p>
            <a:pPr lvl="0" algn="l" defTabSz="889000">
              <a:lnSpc>
                <a:spcPct val="80000"/>
              </a:lnSpc>
              <a:spcBef>
                <a:spcPct val="0"/>
              </a:spcBef>
              <a:spcAft>
                <a:spcPct val="35000"/>
              </a:spcAft>
            </a:pPr>
            <a:r>
              <a:rPr lang="en-US" sz="1100" kern="1200" baseline="0" dirty="0">
                <a:solidFill>
                  <a:schemeClr val="accent1"/>
                </a:solidFill>
              </a:rPr>
              <a:t>Molecular and Clinical Chemistry</a:t>
            </a:r>
          </a:p>
          <a:p>
            <a:pPr lvl="0" algn="l" defTabSz="889000">
              <a:lnSpc>
                <a:spcPct val="80000"/>
              </a:lnSpc>
              <a:spcBef>
                <a:spcPct val="0"/>
              </a:spcBef>
              <a:spcAft>
                <a:spcPct val="35000"/>
              </a:spcAft>
            </a:pPr>
            <a:r>
              <a:rPr lang="en-US" sz="1100" kern="1200" baseline="0" dirty="0">
                <a:solidFill>
                  <a:schemeClr val="accent1"/>
                </a:solidFill>
              </a:rPr>
              <a:t>Global Preparedness and Environmental</a:t>
            </a:r>
          </a:p>
          <a:p>
            <a:pPr lvl="0" algn="l" defTabSz="889000">
              <a:lnSpc>
                <a:spcPct val="80000"/>
              </a:lnSpc>
              <a:spcBef>
                <a:spcPct val="0"/>
              </a:spcBef>
              <a:spcAft>
                <a:spcPct val="35000"/>
              </a:spcAft>
            </a:pPr>
            <a:r>
              <a:rPr lang="en-US" sz="1100" kern="1200" baseline="0" dirty="0">
                <a:solidFill>
                  <a:schemeClr val="accent1"/>
                </a:solidFill>
              </a:rPr>
              <a:t>Business Operations</a:t>
            </a:r>
          </a:p>
          <a:p>
            <a:pPr lvl="0" algn="l" defTabSz="889000">
              <a:lnSpc>
                <a:spcPct val="80000"/>
              </a:lnSpc>
              <a:spcBef>
                <a:spcPct val="0"/>
              </a:spcBef>
              <a:spcAft>
                <a:spcPct val="35000"/>
              </a:spcAft>
            </a:pPr>
            <a:r>
              <a:rPr lang="en-US" sz="1100" kern="1200" baseline="0" dirty="0">
                <a:solidFill>
                  <a:schemeClr val="accent2"/>
                </a:solidFill>
              </a:rPr>
              <a:t>Contracts and Payment</a:t>
            </a:r>
          </a:p>
          <a:p>
            <a:pPr lvl="0" algn="l" defTabSz="889000">
              <a:lnSpc>
                <a:spcPct val="80000"/>
              </a:lnSpc>
              <a:spcBef>
                <a:spcPct val="0"/>
              </a:spcBef>
              <a:spcAft>
                <a:spcPct val="35000"/>
              </a:spcAft>
            </a:pPr>
            <a:r>
              <a:rPr lang="en-US" sz="1100" kern="1200" baseline="0" dirty="0">
                <a:solidFill>
                  <a:schemeClr val="accent2"/>
                </a:solidFill>
              </a:rPr>
              <a:t>Local Health Operations</a:t>
            </a:r>
          </a:p>
          <a:p>
            <a:pPr lvl="0" algn="l" defTabSz="889000">
              <a:lnSpc>
                <a:spcPct val="80000"/>
              </a:lnSpc>
              <a:spcBef>
                <a:spcPct val="0"/>
              </a:spcBef>
              <a:spcAft>
                <a:spcPct val="35000"/>
              </a:spcAft>
            </a:pPr>
            <a:r>
              <a:rPr lang="en-US" sz="1100" kern="1200" baseline="0" dirty="0">
                <a:solidFill>
                  <a:schemeClr val="accent2"/>
                </a:solidFill>
              </a:rPr>
              <a:t>Budget</a:t>
            </a:r>
          </a:p>
          <a:p>
            <a:pPr lvl="0" algn="l" defTabSz="889000">
              <a:lnSpc>
                <a:spcPct val="80000"/>
              </a:lnSpc>
              <a:spcBef>
                <a:spcPct val="0"/>
              </a:spcBef>
              <a:spcAft>
                <a:spcPct val="35000"/>
              </a:spcAft>
            </a:pPr>
            <a:r>
              <a:rPr lang="en-US" sz="1100" kern="1200" baseline="0" dirty="0">
                <a:solidFill>
                  <a:schemeClr val="accent2"/>
                </a:solidFill>
              </a:rPr>
              <a:t>Local Health Personnel</a:t>
            </a:r>
          </a:p>
          <a:p>
            <a:pPr lvl="0" algn="l" defTabSz="889000">
              <a:lnSpc>
                <a:spcPct val="80000"/>
              </a:lnSpc>
              <a:spcBef>
                <a:spcPct val="0"/>
              </a:spcBef>
              <a:spcAft>
                <a:spcPct val="35000"/>
              </a:spcAft>
            </a:pPr>
            <a:r>
              <a:rPr lang="en-US" sz="1100" kern="1200" baseline="0" dirty="0">
                <a:solidFill>
                  <a:schemeClr val="accent2"/>
                </a:solidFill>
              </a:rPr>
              <a:t>Education and Workforce Development</a:t>
            </a:r>
          </a:p>
        </p:txBody>
      </p:sp>
      <p:sp>
        <p:nvSpPr>
          <p:cNvPr id="31" name="Title 5"/>
          <p:cNvSpPr txBox="1">
            <a:spLocks/>
          </p:cNvSpPr>
          <p:nvPr userDrawn="1"/>
        </p:nvSpPr>
        <p:spPr>
          <a:xfrm>
            <a:off x="5909" y="1026254"/>
            <a:ext cx="4038600" cy="8721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4400" b="1" dirty="0">
                <a:solidFill>
                  <a:schemeClr val="bg1"/>
                </a:solidFill>
                <a:latin typeface="+mj-lt"/>
              </a:rPr>
              <a:t>Kentucky</a:t>
            </a:r>
            <a:br>
              <a:rPr lang="en-US" sz="4400" b="1" dirty="0">
                <a:solidFill>
                  <a:schemeClr val="bg1"/>
                </a:solidFill>
                <a:latin typeface="+mj-lt"/>
              </a:rPr>
            </a:br>
            <a:r>
              <a:rPr lang="en-US" sz="4400" b="1" dirty="0">
                <a:solidFill>
                  <a:schemeClr val="bg1"/>
                </a:solidFill>
                <a:latin typeface="+mj-lt"/>
              </a:rPr>
              <a:t>Department for</a:t>
            </a:r>
            <a:br>
              <a:rPr lang="en-US" sz="4400" b="1" dirty="0">
                <a:solidFill>
                  <a:schemeClr val="bg1"/>
                </a:solidFill>
                <a:latin typeface="+mj-lt"/>
              </a:rPr>
            </a:br>
            <a:r>
              <a:rPr lang="en-US" sz="4400" b="1" dirty="0">
                <a:solidFill>
                  <a:schemeClr val="bg1"/>
                </a:solidFill>
                <a:latin typeface="+mj-lt"/>
              </a:rPr>
              <a:t>Public Health</a:t>
            </a:r>
          </a:p>
        </p:txBody>
      </p:sp>
    </p:spTree>
    <p:extLst>
      <p:ext uri="{BB962C8B-B14F-4D97-AF65-F5344CB8AC3E}">
        <p14:creationId xmlns:p14="http://schemas.microsoft.com/office/powerpoint/2010/main" val="166463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5/12/2025</a:t>
            </a:fld>
            <a:endParaRPr lang="en-US" dirty="0"/>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dirty="0"/>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342035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5/12/2025</a:t>
            </a:fld>
            <a:endParaRPr lang="en-US" dirty="0"/>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47849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8" name="Group 17"/>
          <p:cNvGrpSpPr/>
          <p:nvPr userDrawn="1"/>
        </p:nvGrpSpPr>
        <p:grpSpPr>
          <a:xfrm>
            <a:off x="-2" y="6470422"/>
            <a:ext cx="12188484" cy="387579"/>
            <a:chOff x="-2" y="6470422"/>
            <a:chExt cx="12188484" cy="387579"/>
          </a:xfrm>
        </p:grpSpPr>
        <p:sp>
          <p:nvSpPr>
            <p:cNvPr id="19" name="Rectangle 18"/>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E62C3F8-06FB-4101-86A5-190C2C263B48}" type="datetime1">
              <a:rPr lang="en-US" smtClean="0"/>
              <a:t>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B8925F-B6BB-49B0-9469-5285B9C99CB3}" type="slidenum">
              <a:rPr lang="en-US" smtClean="0"/>
              <a:t>‹#›</a:t>
            </a:fld>
            <a:endParaRPr lang="en-US" dirty="0"/>
          </a:p>
        </p:txBody>
      </p:sp>
    </p:spTree>
    <p:extLst>
      <p:ext uri="{BB962C8B-B14F-4D97-AF65-F5344CB8AC3E}">
        <p14:creationId xmlns:p14="http://schemas.microsoft.com/office/powerpoint/2010/main" val="279215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5/12/2025</a:t>
            </a:fld>
            <a:endParaRPr lang="en-US" dirty="0"/>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dirty="0"/>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4203995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5/12/2025</a:t>
            </a:fld>
            <a:endParaRPr lang="en-US" dirty="0"/>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87600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5/12/2025</a:t>
            </a:fld>
            <a:endParaRPr lang="en-US" dirty="0"/>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018470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5/12/2025</a:t>
            </a:fld>
            <a:endParaRPr lang="en-US" dirty="0"/>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1999091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5/12/2025</a:t>
            </a:fld>
            <a:endParaRPr lang="en-US" dirty="0"/>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395085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5/12/2025</a:t>
            </a:fld>
            <a:endParaRPr lang="en-US" dirty="0"/>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dirty="0"/>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33279433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5/12/2025</a:t>
            </a:fld>
            <a:endParaRPr lang="en-US" dirty="0"/>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244838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5/12/2025</a:t>
            </a:fld>
            <a:endParaRPr lang="en-US" dirty="0"/>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322207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5/12/2025</a:t>
            </a:fld>
            <a:endParaRPr lang="en-US" dirty="0"/>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20844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7"/>
            <a:ext cx="9144000" cy="1655763"/>
          </a:xfrm>
        </p:spPr>
        <p:txBody>
          <a:bodyPr/>
          <a:lstStyle>
            <a:lvl1pPr marL="0" indent="0" algn="ctr">
              <a:buNone/>
              <a:defRPr sz="2400">
                <a:solidFill>
                  <a:srgbClr val="00778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5/12/2025</a:t>
            </a:fld>
            <a:endParaRPr lang="en-US" dirty="0"/>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dirty="0"/>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1"/>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4235767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23" name="Group 22"/>
          <p:cNvGrpSpPr/>
          <p:nvPr userDrawn="1"/>
        </p:nvGrpSpPr>
        <p:grpSpPr>
          <a:xfrm>
            <a:off x="-2" y="6470422"/>
            <a:ext cx="12188484" cy="387579"/>
            <a:chOff x="-2" y="6470422"/>
            <a:chExt cx="12188484" cy="387579"/>
          </a:xfrm>
        </p:grpSpPr>
        <p:sp>
          <p:nvSpPr>
            <p:cNvPr id="24" name="Rectangle 23"/>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Date Placeholder 19"/>
          <p:cNvSpPr>
            <a:spLocks noGrp="1"/>
          </p:cNvSpPr>
          <p:nvPr>
            <p:ph type="dt" sz="half" idx="10"/>
          </p:nvPr>
        </p:nvSpPr>
        <p:spPr/>
        <p:txBody>
          <a:bodyPr/>
          <a:lstStyle/>
          <a:p>
            <a:fld id="{9A7F1E38-6BCE-4D70-B387-84CA5702158F}" type="datetime1">
              <a:rPr lang="en-US" smtClean="0"/>
              <a:t>5/12/2025</a:t>
            </a:fld>
            <a:endParaRPr lang="en-US" dirty="0"/>
          </a:p>
        </p:txBody>
      </p:sp>
      <p:sp>
        <p:nvSpPr>
          <p:cNvPr id="21" name="Footer Placeholder 20"/>
          <p:cNvSpPr>
            <a:spLocks noGrp="1"/>
          </p:cNvSpPr>
          <p:nvPr>
            <p:ph type="ftr" sz="quarter" idx="11"/>
          </p:nvPr>
        </p:nvSpPr>
        <p:spPr/>
        <p:txBody>
          <a:bodyPr/>
          <a:lstStyle/>
          <a:p>
            <a:endParaRPr lang="en-US" dirty="0"/>
          </a:p>
        </p:txBody>
      </p:sp>
      <p:sp>
        <p:nvSpPr>
          <p:cNvPr id="22" name="Slide Number Placeholder 21"/>
          <p:cNvSpPr>
            <a:spLocks noGrp="1"/>
          </p:cNvSpPr>
          <p:nvPr>
            <p:ph type="sldNum" sz="quarter" idx="12"/>
          </p:nvPr>
        </p:nvSpPr>
        <p:spPr/>
        <p:txBody>
          <a:body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389063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5/12/2025</a:t>
            </a:fld>
            <a:endParaRPr lang="en-US" dirty="0"/>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34638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5/12/2025</a:t>
            </a:fld>
            <a:endParaRPr lang="en-US" dirty="0"/>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1"/>
            <a:ext cx="4078267" cy="365125"/>
          </a:xfrm>
        </p:spPr>
        <p:txBody>
          <a:bodyPr/>
          <a:lstStyle>
            <a:lvl1pPr>
              <a:defRPr>
                <a:solidFill>
                  <a:srgbClr val="102649"/>
                </a:solidFill>
              </a:defRPr>
            </a:lvl1pPr>
          </a:lstStyle>
          <a:p>
            <a:endParaRPr lang="en-US" dirty="0"/>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1"/>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349287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5/12/2025</a:t>
            </a:fld>
            <a:endParaRPr lang="en-US" dirty="0"/>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827011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5/12/2025</a:t>
            </a:fld>
            <a:endParaRPr lang="en-US" dirty="0"/>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747478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5/12/2025</a:t>
            </a:fld>
            <a:endParaRPr lang="en-US" dirty="0"/>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11996929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5/12/2025</a:t>
            </a:fld>
            <a:endParaRPr lang="en-US" dirty="0"/>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40995208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1"/>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5/12/2025</a:t>
            </a:fld>
            <a:endParaRPr lang="en-US" dirty="0"/>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1"/>
            <a:ext cx="4040688" cy="365125"/>
          </a:xfrm>
        </p:spPr>
        <p:txBody>
          <a:bodyPr/>
          <a:lstStyle>
            <a:lvl1pPr>
              <a:defRPr>
                <a:solidFill>
                  <a:srgbClr val="102649"/>
                </a:solidFill>
              </a:defRPr>
            </a:lvl1pPr>
          </a:lstStyle>
          <a:p>
            <a:endParaRPr lang="en-US" dirty="0"/>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1"/>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16654852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5/12/2025</a:t>
            </a:fld>
            <a:endParaRPr lang="en-US" dirty="0"/>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223521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5/12/2025</a:t>
            </a:fld>
            <a:endParaRPr lang="en-US" dirty="0"/>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202691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5/12/2025</a:t>
            </a:fld>
            <a:endParaRPr lang="en-US" dirty="0"/>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63323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7" name="Group 16"/>
          <p:cNvGrpSpPr/>
          <p:nvPr userDrawn="1"/>
        </p:nvGrpSpPr>
        <p:grpSpPr>
          <a:xfrm>
            <a:off x="-2" y="6470422"/>
            <a:ext cx="12188484" cy="387579"/>
            <a:chOff x="-2" y="6470422"/>
            <a:chExt cx="12188484" cy="387579"/>
          </a:xfrm>
        </p:grpSpPr>
        <p:sp>
          <p:nvSpPr>
            <p:cNvPr id="18" name="Rectangle 17"/>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2C383FD5-3CC7-4907-89E9-8413BF81F2B2}" type="datetime1">
              <a:rPr lang="en-US" smtClean="0"/>
              <a:t>5/12/2025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B8925F-B6BB-49B0-9469-5285B9C99CB3}" type="slidenum">
              <a:rPr lang="en-US" smtClean="0"/>
              <a:t>‹#›</a:t>
            </a:fld>
            <a:endParaRPr lang="en-US" dirty="0"/>
          </a:p>
        </p:txBody>
      </p:sp>
    </p:spTree>
    <p:extLst>
      <p:ext uri="{BB962C8B-B14F-4D97-AF65-F5344CB8AC3E}">
        <p14:creationId xmlns:p14="http://schemas.microsoft.com/office/powerpoint/2010/main" val="1075321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104D-7CAF-E7FC-147C-988ABA12AA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EFDFF5-3EAF-3C23-9E32-CBF034254C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747337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AF2FF0-2D56-6B66-28C9-DE14FBB4033B}"/>
              </a:ext>
            </a:extLst>
          </p:cNvPr>
          <p:cNvSpPr>
            <a:spLocks noGrp="1"/>
          </p:cNvSpPr>
          <p:nvPr>
            <p:ph idx="1"/>
          </p:nvPr>
        </p:nvSpPr>
        <p:spPr>
          <a:xfrm>
            <a:off x="838200" y="501154"/>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57886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AC6CE-91DB-E242-5A9D-49447754C852}"/>
              </a:ext>
            </a:extLst>
          </p:cNvPr>
          <p:cNvSpPr>
            <a:spLocks noGrp="1"/>
          </p:cNvSpPr>
          <p:nvPr>
            <p:ph type="title"/>
          </p:nvPr>
        </p:nvSpPr>
        <p:spPr>
          <a:xfrm>
            <a:off x="838200" y="72702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4FF16F-57FF-74E9-8BAF-F473DDCCF757}"/>
              </a:ext>
            </a:extLst>
          </p:cNvPr>
          <p:cNvSpPr>
            <a:spLocks noGrp="1"/>
          </p:cNvSpPr>
          <p:nvPr>
            <p:ph type="body" idx="1"/>
          </p:nvPr>
        </p:nvSpPr>
        <p:spPr>
          <a:xfrm>
            <a:off x="838200" y="3697962"/>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16165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FD0416-5EF5-65CA-5B0D-ACF52EF48380}"/>
              </a:ext>
            </a:extLst>
          </p:cNvPr>
          <p:cNvSpPr>
            <a:spLocks noGrp="1"/>
          </p:cNvSpPr>
          <p:nvPr>
            <p:ph sz="half" idx="1"/>
          </p:nvPr>
        </p:nvSpPr>
        <p:spPr>
          <a:xfrm>
            <a:off x="644577" y="1253331"/>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133A2E-D610-F6EA-C3FF-73D37B3BF273}"/>
              </a:ext>
            </a:extLst>
          </p:cNvPr>
          <p:cNvSpPr>
            <a:spLocks noGrp="1"/>
          </p:cNvSpPr>
          <p:nvPr>
            <p:ph sz="half" idx="2"/>
          </p:nvPr>
        </p:nvSpPr>
        <p:spPr>
          <a:xfrm>
            <a:off x="6096000" y="1253331"/>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7539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0437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3331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8931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5/12/2025</a:t>
            </a:fld>
            <a:endParaRPr lang="en-US" dirty="0"/>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dirty="0"/>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9467613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5/12/2025</a:t>
            </a:fld>
            <a:endParaRPr lang="en-US" dirty="0"/>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3304357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5/12/2025</a:t>
            </a:fld>
            <a:endParaRPr lang="en-US" dirty="0"/>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dirty="0"/>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3798483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19" name="Group 18"/>
          <p:cNvGrpSpPr/>
          <p:nvPr userDrawn="1"/>
        </p:nvGrpSpPr>
        <p:grpSpPr>
          <a:xfrm>
            <a:off x="-2" y="6470422"/>
            <a:ext cx="12188484" cy="387579"/>
            <a:chOff x="-2" y="6470422"/>
            <a:chExt cx="12188484" cy="387579"/>
          </a:xfrm>
        </p:grpSpPr>
        <p:sp>
          <p:nvSpPr>
            <p:cNvPr id="20" name="Rectangle 19"/>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Date Placeholder 4"/>
          <p:cNvSpPr>
            <a:spLocks noGrp="1"/>
          </p:cNvSpPr>
          <p:nvPr>
            <p:ph type="dt" sz="half" idx="10"/>
          </p:nvPr>
        </p:nvSpPr>
        <p:spPr/>
        <p:txBody>
          <a:bodyPr/>
          <a:lstStyle>
            <a:lvl1pPr>
              <a:defRPr>
                <a:solidFill>
                  <a:schemeClr val="bg1"/>
                </a:solidFill>
              </a:defRPr>
            </a:lvl1pPr>
          </a:lstStyle>
          <a:p>
            <a:fld id="{98D00DDA-2BCB-4A26-B7F7-5EAAD0BA086D}" type="datetime1">
              <a:rPr lang="en-US" smtClean="0"/>
              <a:pPr/>
              <a:t>5/12/2025</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ABB8925F-B6BB-49B0-9469-5285B9C99CB3}" type="slidenum">
              <a:rPr lang="en-US" smtClean="0"/>
              <a:pPr/>
              <a:t>‹#›</a:t>
            </a:fld>
            <a:endParaRPr lang="en-US" dirty="0"/>
          </a:p>
        </p:txBody>
      </p:sp>
      <p:sp>
        <p:nvSpPr>
          <p:cNvPr id="12" name="Title 1"/>
          <p:cNvSpPr>
            <a:spLocks noGrp="1"/>
          </p:cNvSpPr>
          <p:nvPr>
            <p:ph type="title"/>
          </p:nvPr>
        </p:nvSpPr>
        <p:spPr>
          <a:xfrm>
            <a:off x="839788" y="457200"/>
            <a:ext cx="3932237" cy="1600200"/>
          </a:xfrm>
        </p:spPr>
        <p:txBody>
          <a:bodyPr anchor="b">
            <a:normAutofit/>
          </a:bodyPr>
          <a:lstStyle>
            <a:lvl1pPr algn="l">
              <a:defRPr sz="4000"/>
            </a:lvl1pPr>
          </a:lstStyle>
          <a:p>
            <a:r>
              <a:rPr lang="en-US" dirty="0"/>
              <a:t>Click to edit Master title style</a:t>
            </a:r>
          </a:p>
        </p:txBody>
      </p:sp>
      <p:sp>
        <p:nvSpPr>
          <p:cNvPr id="1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3175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5/12/2025</a:t>
            </a:fld>
            <a:endParaRPr lang="en-US" dirty="0"/>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1029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5/12/2025</a:t>
            </a:fld>
            <a:endParaRPr lang="en-US" dirty="0"/>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374043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5/12/2025</a:t>
            </a:fld>
            <a:endParaRPr lang="en-US" dirty="0"/>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21507950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5/12/2025</a:t>
            </a:fld>
            <a:endParaRPr lang="en-US" dirty="0"/>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33159523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5/12/2025</a:t>
            </a:fld>
            <a:endParaRPr lang="en-US" dirty="0"/>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dirty="0"/>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34927674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5/12/2025</a:t>
            </a:fld>
            <a:endParaRPr lang="en-US" dirty="0"/>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198094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5/12/2025</a:t>
            </a:fld>
            <a:endParaRPr lang="en-US" dirty="0"/>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539513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5/12/2025</a:t>
            </a:fld>
            <a:endParaRPr lang="en-US" dirty="0"/>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367236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5/12/2025</a:t>
            </a:fld>
            <a:endParaRPr lang="en-US" dirty="0"/>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dirty="0"/>
          </a:p>
        </p:txBody>
      </p:sp>
      <p:sp>
        <p:nvSpPr>
          <p:cNvPr id="2" name="Title 1">
            <a:extLst>
              <a:ext uri="{FF2B5EF4-FFF2-40B4-BE49-F238E27FC236}">
                <a16:creationId xmlns:a16="http://schemas.microsoft.com/office/drawing/2014/main" id="{B7E8C20D-A7B4-A745-99FE-F5545C06A2BC}"/>
              </a:ext>
            </a:extLst>
          </p:cNvPr>
          <p:cNvSpPr>
            <a:spLocks noGrp="1"/>
          </p:cNvSpPr>
          <p:nvPr>
            <p:ph type="title"/>
          </p:nvPr>
        </p:nvSpPr>
        <p:spPr>
          <a:xfrm>
            <a:off x="838200" y="-1507218"/>
            <a:ext cx="10515600" cy="1325563"/>
          </a:xfrm>
        </p:spPr>
        <p:txBody>
          <a:bodyPr/>
          <a:lstStyle/>
          <a:p>
            <a:r>
              <a:rPr lang="en-US"/>
              <a:t>Click to edit Master title style</a:t>
            </a:r>
          </a:p>
        </p:txBody>
      </p:sp>
    </p:spTree>
    <p:extLst>
      <p:ext uri="{BB962C8B-B14F-4D97-AF65-F5344CB8AC3E}">
        <p14:creationId xmlns:p14="http://schemas.microsoft.com/office/powerpoint/2010/main" val="15626957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5/12/2025</a:t>
            </a:fld>
            <a:endParaRPr lang="en-US" dirty="0"/>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dirty="0"/>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4016620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22" name="Group 21"/>
          <p:cNvGrpSpPr/>
          <p:nvPr userDrawn="1"/>
        </p:nvGrpSpPr>
        <p:grpSpPr>
          <a:xfrm>
            <a:off x="-2" y="6470422"/>
            <a:ext cx="12188484" cy="387579"/>
            <a:chOff x="-2" y="6470422"/>
            <a:chExt cx="12188484" cy="387579"/>
          </a:xfrm>
        </p:grpSpPr>
        <p:sp>
          <p:nvSpPr>
            <p:cNvPr id="23" name="Rectangle 22"/>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 Placeholder 16"/>
          <p:cNvSpPr>
            <a:spLocks noGrp="1"/>
          </p:cNvSpPr>
          <p:nvPr>
            <p:ph type="body" sz="quarter" idx="13"/>
          </p:nvPr>
        </p:nvSpPr>
        <p:spPr>
          <a:xfrm>
            <a:off x="5183189" y="987425"/>
            <a:ext cx="6170612" cy="48815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p:cNvSpPr>
            <a:spLocks noGrp="1"/>
          </p:cNvSpPr>
          <p:nvPr>
            <p:ph type="dt" sz="half" idx="10"/>
          </p:nvPr>
        </p:nvSpPr>
        <p:spPr/>
        <p:txBody>
          <a:bodyPr/>
          <a:lstStyle/>
          <a:p>
            <a:fld id="{0467B39D-87AC-4D39-8154-C6852A584385}" type="datetime1">
              <a:rPr lang="en-US" smtClean="0"/>
              <a:pPr/>
              <a:t>5/12/2025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B8925F-B6BB-49B0-9469-5285B9C99CB3}" type="slidenum">
              <a:rPr lang="en-US" smtClean="0"/>
              <a:pPr/>
              <a:t>‹#›</a:t>
            </a:fld>
            <a:endParaRPr lang="en-US" dirty="0"/>
          </a:p>
        </p:txBody>
      </p:sp>
      <p:sp>
        <p:nvSpPr>
          <p:cNvPr id="13" name="Title 1"/>
          <p:cNvSpPr>
            <a:spLocks noGrp="1"/>
          </p:cNvSpPr>
          <p:nvPr>
            <p:ph type="title"/>
          </p:nvPr>
        </p:nvSpPr>
        <p:spPr>
          <a:xfrm>
            <a:off x="839788" y="457200"/>
            <a:ext cx="3932237" cy="1600200"/>
          </a:xfrm>
        </p:spPr>
        <p:txBody>
          <a:bodyPr anchor="b">
            <a:normAutofit/>
          </a:bodyPr>
          <a:lstStyle>
            <a:lvl1pPr algn="l">
              <a:defRPr sz="4000"/>
            </a:lvl1pPr>
          </a:lstStyle>
          <a:p>
            <a:r>
              <a:rPr lang="en-US" dirty="0"/>
              <a:t>Click to edit Master title style</a:t>
            </a:r>
          </a:p>
        </p:txBody>
      </p:sp>
      <p:sp>
        <p:nvSpPr>
          <p:cNvPr id="15"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55795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5/12/2025</a:t>
            </a:fld>
            <a:endParaRPr lang="en-US" dirty="0"/>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449175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5/12/2025</a:t>
            </a:fld>
            <a:endParaRPr lang="en-US" dirty="0"/>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dirty="0"/>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10683911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5/12/2025</a:t>
            </a:fld>
            <a:endParaRPr lang="en-US" dirty="0"/>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965066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5/12/2025</a:t>
            </a:fld>
            <a:endParaRPr lang="en-US" dirty="0"/>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218716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5/12/2025</a:t>
            </a:fld>
            <a:endParaRPr lang="en-US" dirty="0"/>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32918746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5/12/2025</a:t>
            </a:fld>
            <a:endParaRPr lang="en-US" dirty="0"/>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14957269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5/12/2025</a:t>
            </a:fld>
            <a:endParaRPr lang="en-US" dirty="0"/>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dirty="0"/>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28875698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5/12/2025</a:t>
            </a:fld>
            <a:endParaRPr lang="en-US" dirty="0"/>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820936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5/12/2025</a:t>
            </a:fld>
            <a:endParaRPr lang="en-US" dirty="0"/>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03502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5/12/2025</a:t>
            </a:fld>
            <a:endParaRPr lang="en-US" dirty="0"/>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08219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act Info - single presenter">
    <p:spTree>
      <p:nvGrpSpPr>
        <p:cNvPr id="1" name=""/>
        <p:cNvGrpSpPr/>
        <p:nvPr/>
      </p:nvGrpSpPr>
      <p:grpSpPr>
        <a:xfrm>
          <a:off x="0" y="0"/>
          <a:ext cx="0" cy="0"/>
          <a:chOff x="0" y="0"/>
          <a:chExt cx="0" cy="0"/>
        </a:xfrm>
      </p:grpSpPr>
      <p:sp>
        <p:nvSpPr>
          <p:cNvPr id="11" name="Text Placeholder 35"/>
          <p:cNvSpPr>
            <a:spLocks noGrp="1"/>
          </p:cNvSpPr>
          <p:nvPr>
            <p:ph type="body" sz="quarter" idx="15" hasCustomPrompt="1"/>
          </p:nvPr>
        </p:nvSpPr>
        <p:spPr>
          <a:xfrm>
            <a:off x="1189516" y="3610817"/>
            <a:ext cx="9822971" cy="460258"/>
          </a:xfrm>
          <a:solidFill>
            <a:schemeClr val="bg1"/>
          </a:solidFill>
        </p:spPr>
        <p:txBody>
          <a:bodyPr anchor="ctr">
            <a:normAutofit/>
          </a:bodyPr>
          <a:lstStyle>
            <a:lvl1pPr marL="0" indent="0" algn="ctr">
              <a:buNone/>
              <a:defRPr sz="2200" b="1">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enter website</a:t>
            </a:r>
          </a:p>
        </p:txBody>
      </p:sp>
      <p:sp>
        <p:nvSpPr>
          <p:cNvPr id="12" name="Rectangle 11"/>
          <p:cNvSpPr/>
          <p:nvPr userDrawn="1"/>
        </p:nvSpPr>
        <p:spPr>
          <a:xfrm>
            <a:off x="1195387" y="1034810"/>
            <a:ext cx="9817100" cy="769441"/>
          </a:xfrm>
          <a:prstGeom prst="rect">
            <a:avLst/>
          </a:prstGeom>
        </p:spPr>
        <p:txBody>
          <a:bodyPr wrap="square">
            <a:spAutoFit/>
          </a:bodyPr>
          <a:lstStyle/>
          <a:p>
            <a:pPr lvl="0" algn="ctr"/>
            <a:r>
              <a:rPr lang="en-US" sz="4400" b="1" dirty="0">
                <a:solidFill>
                  <a:schemeClr val="tx1"/>
                </a:solidFill>
              </a:rPr>
              <a:t>Thank you!</a:t>
            </a:r>
          </a:p>
        </p:txBody>
      </p:sp>
      <p:sp>
        <p:nvSpPr>
          <p:cNvPr id="13" name="Text Placeholder 35"/>
          <p:cNvSpPr>
            <a:spLocks noGrp="1"/>
          </p:cNvSpPr>
          <p:nvPr>
            <p:ph type="body" sz="quarter" idx="14" hasCustomPrompt="1"/>
          </p:nvPr>
        </p:nvSpPr>
        <p:spPr>
          <a:xfrm>
            <a:off x="1190276" y="1804251"/>
            <a:ext cx="9822211" cy="1719211"/>
          </a:xfrm>
        </p:spPr>
        <p:txBody>
          <a:bodyPr anchor="t"/>
          <a:lstStyle>
            <a:lvl1pPr marL="0" indent="0" algn="ctr">
              <a:buNone/>
              <a:defRPr baseline="0">
                <a:solidFill>
                  <a:schemeClr val="tx1"/>
                </a:solidFill>
                <a:latin typeface="Calibri Light" panose="020F030202020403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presenter name, phone, email</a:t>
            </a:r>
          </a:p>
        </p:txBody>
      </p:sp>
      <p:grpSp>
        <p:nvGrpSpPr>
          <p:cNvPr id="22" name="Group 21"/>
          <p:cNvGrpSpPr/>
          <p:nvPr userDrawn="1"/>
        </p:nvGrpSpPr>
        <p:grpSpPr>
          <a:xfrm>
            <a:off x="-2" y="6470422"/>
            <a:ext cx="12188484" cy="387579"/>
            <a:chOff x="-2" y="6470422"/>
            <a:chExt cx="12188484" cy="387579"/>
          </a:xfrm>
        </p:grpSpPr>
        <p:sp>
          <p:nvSpPr>
            <p:cNvPr id="23" name="Rectangle 22"/>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7552" y="4809744"/>
            <a:ext cx="2596896" cy="1398588"/>
          </a:xfrm>
          <a:prstGeom prst="rect">
            <a:avLst/>
          </a:prstGeom>
        </p:spPr>
      </p:pic>
    </p:spTree>
    <p:extLst>
      <p:ext uri="{BB962C8B-B14F-4D97-AF65-F5344CB8AC3E}">
        <p14:creationId xmlns:p14="http://schemas.microsoft.com/office/powerpoint/2010/main" val="391393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5/12/2025</a:t>
            </a:fld>
            <a:endParaRPr lang="en-US" dirty="0"/>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532457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act Info - two presenters">
    <p:spTree>
      <p:nvGrpSpPr>
        <p:cNvPr id="1" name=""/>
        <p:cNvGrpSpPr/>
        <p:nvPr/>
      </p:nvGrpSpPr>
      <p:grpSpPr>
        <a:xfrm>
          <a:off x="0" y="0"/>
          <a:ext cx="0" cy="0"/>
          <a:chOff x="0" y="0"/>
          <a:chExt cx="0" cy="0"/>
        </a:xfrm>
      </p:grpSpPr>
      <p:sp>
        <p:nvSpPr>
          <p:cNvPr id="11" name="Text Placeholder 35"/>
          <p:cNvSpPr>
            <a:spLocks noGrp="1"/>
          </p:cNvSpPr>
          <p:nvPr>
            <p:ph type="body" sz="quarter" idx="15" hasCustomPrompt="1"/>
          </p:nvPr>
        </p:nvSpPr>
        <p:spPr>
          <a:xfrm>
            <a:off x="1189516" y="3610817"/>
            <a:ext cx="9726133" cy="460258"/>
          </a:xfrm>
          <a:solidFill>
            <a:schemeClr val="bg1"/>
          </a:solidFill>
        </p:spPr>
        <p:txBody>
          <a:bodyPr anchor="ctr">
            <a:normAutofit/>
          </a:bodyPr>
          <a:lstStyle>
            <a:lvl1pPr marL="0" indent="0" algn="ctr">
              <a:buNone/>
              <a:defRPr sz="2200" b="1">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enter website</a:t>
            </a:r>
          </a:p>
        </p:txBody>
      </p:sp>
      <p:sp>
        <p:nvSpPr>
          <p:cNvPr id="12" name="Rectangle 11"/>
          <p:cNvSpPr/>
          <p:nvPr userDrawn="1"/>
        </p:nvSpPr>
        <p:spPr>
          <a:xfrm>
            <a:off x="1195387" y="1034810"/>
            <a:ext cx="9817100" cy="769441"/>
          </a:xfrm>
          <a:prstGeom prst="rect">
            <a:avLst/>
          </a:prstGeom>
        </p:spPr>
        <p:txBody>
          <a:bodyPr wrap="square">
            <a:spAutoFit/>
          </a:bodyPr>
          <a:lstStyle/>
          <a:p>
            <a:pPr lvl="0" algn="ctr"/>
            <a:r>
              <a:rPr lang="en-US" sz="4400" b="1" dirty="0">
                <a:solidFill>
                  <a:schemeClr val="tx1"/>
                </a:solidFill>
              </a:rPr>
              <a:t>Thank you!</a:t>
            </a:r>
          </a:p>
        </p:txBody>
      </p:sp>
      <p:sp>
        <p:nvSpPr>
          <p:cNvPr id="13" name="Text Placeholder 35"/>
          <p:cNvSpPr>
            <a:spLocks noGrp="1"/>
          </p:cNvSpPr>
          <p:nvPr>
            <p:ph type="body" sz="quarter" idx="14" hasCustomPrompt="1"/>
          </p:nvPr>
        </p:nvSpPr>
        <p:spPr>
          <a:xfrm>
            <a:off x="1190276" y="1804251"/>
            <a:ext cx="4811131" cy="1719211"/>
          </a:xfrm>
        </p:spPr>
        <p:txBody>
          <a:bodyPr anchor="t"/>
          <a:lstStyle>
            <a:lvl1pPr marL="0" indent="0" algn="ctr">
              <a:buNone/>
              <a:defRPr baseline="0">
                <a:solidFill>
                  <a:schemeClr val="tx1"/>
                </a:solidFill>
                <a:latin typeface="Calibri Light" panose="020F030202020403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presenter name, phone, email</a:t>
            </a:r>
          </a:p>
        </p:txBody>
      </p:sp>
      <p:sp>
        <p:nvSpPr>
          <p:cNvPr id="3" name="Text Placeholder 2"/>
          <p:cNvSpPr>
            <a:spLocks noGrp="1"/>
          </p:cNvSpPr>
          <p:nvPr>
            <p:ph type="body" sz="quarter" idx="16" hasCustomPrompt="1"/>
          </p:nvPr>
        </p:nvSpPr>
        <p:spPr>
          <a:xfrm>
            <a:off x="6103937" y="1804226"/>
            <a:ext cx="4811712" cy="1719262"/>
          </a:xfrm>
        </p:spPr>
        <p:txBody>
          <a:bodyPr/>
          <a:lstStyle>
            <a:lvl1pPr marL="0" indent="0" algn="ctr">
              <a:buNone/>
              <a:defRPr baseline="0">
                <a:latin typeface="Calibri Light" panose="020F0302020204030204" pitchFamily="34" charset="0"/>
              </a:defRPr>
            </a:lvl1pPr>
            <a:lvl2pPr marL="457200" indent="0">
              <a:buNone/>
              <a:defRPr>
                <a:latin typeface="Calibri Light" panose="020F0302020204030204" pitchFamily="34" charset="0"/>
              </a:defRPr>
            </a:lvl2pPr>
            <a:lvl3pPr marL="914400" indent="0">
              <a:buNone/>
              <a:defRPr>
                <a:latin typeface="Calibri Light" panose="020F0302020204030204" pitchFamily="34" charset="0"/>
              </a:defRPr>
            </a:lvl3pPr>
            <a:lvl4pPr marL="1371600" indent="0">
              <a:buNone/>
              <a:defRPr>
                <a:latin typeface="Calibri Light" panose="020F0302020204030204" pitchFamily="34" charset="0"/>
              </a:defRPr>
            </a:lvl4pPr>
            <a:lvl5pPr marL="1828800" indent="0">
              <a:buNone/>
              <a:defRPr>
                <a:latin typeface="Calibri Light" panose="020F0302020204030204" pitchFamily="34" charset="0"/>
              </a:defRPr>
            </a:lvl5pPr>
          </a:lstStyle>
          <a:p>
            <a:pPr lvl="0"/>
            <a:r>
              <a:rPr lang="en-US" dirty="0"/>
              <a:t>Click to edit second presenter name, phone, email</a:t>
            </a:r>
          </a:p>
        </p:txBody>
      </p:sp>
      <p:grpSp>
        <p:nvGrpSpPr>
          <p:cNvPr id="14" name="Group 13"/>
          <p:cNvGrpSpPr/>
          <p:nvPr userDrawn="1"/>
        </p:nvGrpSpPr>
        <p:grpSpPr>
          <a:xfrm>
            <a:off x="-2" y="6470422"/>
            <a:ext cx="12188484" cy="387579"/>
            <a:chOff x="-2" y="6470422"/>
            <a:chExt cx="12188484" cy="387579"/>
          </a:xfrm>
        </p:grpSpPr>
        <p:sp>
          <p:nvSpPr>
            <p:cNvPr id="15" name="Rectangle 14"/>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7552" y="4809744"/>
            <a:ext cx="2596896" cy="1398588"/>
          </a:xfrm>
          <a:prstGeom prst="rect">
            <a:avLst/>
          </a:prstGeom>
        </p:spPr>
      </p:pic>
    </p:spTree>
    <p:extLst>
      <p:ext uri="{BB962C8B-B14F-4D97-AF65-F5344CB8AC3E}">
        <p14:creationId xmlns:p14="http://schemas.microsoft.com/office/powerpoint/2010/main" val="254154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ption 2">
    <p:spTree>
      <p:nvGrpSpPr>
        <p:cNvPr id="1" name=""/>
        <p:cNvGrpSpPr/>
        <p:nvPr/>
      </p:nvGrpSpPr>
      <p:grpSpPr>
        <a:xfrm>
          <a:off x="0" y="0"/>
          <a:ext cx="0" cy="0"/>
          <a:chOff x="0" y="0"/>
          <a:chExt cx="0" cy="0"/>
        </a:xfrm>
      </p:grpSpPr>
      <p:sp>
        <p:nvSpPr>
          <p:cNvPr id="8" name="Rectangle 7"/>
          <p:cNvSpPr/>
          <p:nvPr userDrawn="1"/>
        </p:nvSpPr>
        <p:spPr>
          <a:xfrm>
            <a:off x="-9331" y="0"/>
            <a:ext cx="4069080" cy="68694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a:spLocks noGrp="1"/>
          </p:cNvSpPr>
          <p:nvPr>
            <p:ph type="ctrTitle" hasCustomPrompt="1"/>
          </p:nvPr>
        </p:nvSpPr>
        <p:spPr>
          <a:xfrm>
            <a:off x="4689451" y="1742388"/>
            <a:ext cx="6697565" cy="1902191"/>
          </a:xfrm>
        </p:spPr>
        <p:txBody>
          <a:bodyPr anchor="b">
            <a:normAutofit/>
          </a:bodyPr>
          <a:lstStyle>
            <a:lvl1pPr algn="l">
              <a:defRPr sz="4400" b="1">
                <a:solidFill>
                  <a:schemeClr val="tx1"/>
                </a:solidFill>
                <a:latin typeface="+mn-lt"/>
              </a:defRPr>
            </a:lvl1pPr>
          </a:lstStyle>
          <a:p>
            <a:r>
              <a:rPr lang="en-US" dirty="0"/>
              <a:t>Click to edit title</a:t>
            </a:r>
          </a:p>
        </p:txBody>
      </p:sp>
      <p:sp>
        <p:nvSpPr>
          <p:cNvPr id="16" name="Subtitle 2"/>
          <p:cNvSpPr>
            <a:spLocks noGrp="1"/>
          </p:cNvSpPr>
          <p:nvPr>
            <p:ph type="subTitle" idx="1" hasCustomPrompt="1"/>
          </p:nvPr>
        </p:nvSpPr>
        <p:spPr>
          <a:xfrm>
            <a:off x="4689451" y="3644579"/>
            <a:ext cx="6697565" cy="679306"/>
          </a:xfrm>
        </p:spPr>
        <p:txBody>
          <a:bodyPr>
            <a:normAutofit/>
          </a:bodyPr>
          <a:lstStyle>
            <a:lvl1pPr marL="0" indent="0" algn="l">
              <a:buNone/>
              <a:defRPr sz="3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a:t>
            </a:r>
          </a:p>
        </p:txBody>
      </p:sp>
      <p:sp>
        <p:nvSpPr>
          <p:cNvPr id="17" name="Text Placeholder 16"/>
          <p:cNvSpPr>
            <a:spLocks noGrp="1"/>
          </p:cNvSpPr>
          <p:nvPr>
            <p:ph type="body" sz="quarter" idx="13" hasCustomPrompt="1"/>
          </p:nvPr>
        </p:nvSpPr>
        <p:spPr>
          <a:xfrm>
            <a:off x="4689451" y="4342547"/>
            <a:ext cx="6697565" cy="651116"/>
          </a:xfrm>
        </p:spPr>
        <p:txBody>
          <a:bodyPr anchor="t">
            <a:normAutofit/>
          </a:bodyPr>
          <a:lstStyle>
            <a:lvl1pPr marL="0" indent="0" algn="l">
              <a:buNone/>
              <a:defRPr sz="2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date</a:t>
            </a:r>
          </a:p>
        </p:txBody>
      </p:sp>
      <p:grpSp>
        <p:nvGrpSpPr>
          <p:cNvPr id="22" name="Group 21"/>
          <p:cNvGrpSpPr/>
          <p:nvPr userDrawn="1"/>
        </p:nvGrpSpPr>
        <p:grpSpPr>
          <a:xfrm>
            <a:off x="-2" y="6470422"/>
            <a:ext cx="12188484" cy="387579"/>
            <a:chOff x="-2" y="6470422"/>
            <a:chExt cx="12188484" cy="387579"/>
          </a:xfrm>
        </p:grpSpPr>
        <p:sp>
          <p:nvSpPr>
            <p:cNvPr id="23" name="Rectangle 22"/>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45168" y="5230368"/>
            <a:ext cx="2048256" cy="1103112"/>
          </a:xfrm>
          <a:prstGeom prst="rect">
            <a:avLst/>
          </a:prstGeom>
        </p:spPr>
      </p:pic>
    </p:spTree>
    <p:extLst>
      <p:ext uri="{BB962C8B-B14F-4D97-AF65-F5344CB8AC3E}">
        <p14:creationId xmlns:p14="http://schemas.microsoft.com/office/powerpoint/2010/main" val="106240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image" Target="../media/image5.png"/><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theme" Target="../theme/theme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1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5.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17847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456070"/>
            <a:ext cx="2743200" cy="254738"/>
          </a:xfrm>
          <a:prstGeom prst="rect">
            <a:avLst/>
          </a:prstGeom>
        </p:spPr>
        <p:txBody>
          <a:bodyPr vert="horz" lIns="91440" tIns="45720" rIns="91440" bIns="45720" rtlCol="0" anchor="ctr"/>
          <a:lstStyle>
            <a:lvl1pPr algn="l">
              <a:defRPr sz="800">
                <a:solidFill>
                  <a:schemeClr val="bg1">
                    <a:lumMod val="95000"/>
                  </a:schemeClr>
                </a:solidFill>
              </a:defRPr>
            </a:lvl1pPr>
          </a:lstStyle>
          <a:p>
            <a:fld id="{0467B39D-87AC-4D39-8154-C6852A584385}" type="datetime1">
              <a:rPr lang="en-US" smtClean="0"/>
              <a:pPr/>
              <a:t>5/12/2025</a:t>
            </a:fld>
            <a:endParaRPr lang="en-US" dirty="0"/>
          </a:p>
        </p:txBody>
      </p:sp>
      <p:sp>
        <p:nvSpPr>
          <p:cNvPr id="5" name="Footer Placeholder 4"/>
          <p:cNvSpPr>
            <a:spLocks noGrp="1"/>
          </p:cNvSpPr>
          <p:nvPr>
            <p:ph type="ftr" sz="quarter" idx="3"/>
          </p:nvPr>
        </p:nvSpPr>
        <p:spPr>
          <a:xfrm>
            <a:off x="4038600" y="6447966"/>
            <a:ext cx="4114800" cy="262842"/>
          </a:xfrm>
          <a:prstGeom prst="rect">
            <a:avLst/>
          </a:prstGeom>
        </p:spPr>
        <p:txBody>
          <a:bodyPr vert="horz" lIns="91440" tIns="45720" rIns="91440" bIns="45720" rtlCol="0" anchor="ctr"/>
          <a:lstStyle>
            <a:lvl1pPr algn="ctr">
              <a:defRPr sz="800">
                <a:solidFill>
                  <a:schemeClr val="bg1">
                    <a:lumMod val="95000"/>
                  </a:schemeClr>
                </a:solidFill>
              </a:defRPr>
            </a:lvl1pPr>
          </a:lstStyle>
          <a:p>
            <a:endParaRPr lang="en-US" dirty="0"/>
          </a:p>
        </p:txBody>
      </p:sp>
      <p:sp>
        <p:nvSpPr>
          <p:cNvPr id="6" name="Slide Number Placeholder 5"/>
          <p:cNvSpPr>
            <a:spLocks noGrp="1"/>
          </p:cNvSpPr>
          <p:nvPr>
            <p:ph type="sldNum" sz="quarter" idx="4"/>
          </p:nvPr>
        </p:nvSpPr>
        <p:spPr>
          <a:xfrm>
            <a:off x="11353799" y="6514978"/>
            <a:ext cx="695325" cy="251816"/>
          </a:xfrm>
          <a:prstGeom prst="rect">
            <a:avLst/>
          </a:prstGeom>
        </p:spPr>
        <p:txBody>
          <a:bodyPr vert="horz" lIns="91440" tIns="45720" rIns="91440" bIns="45720" rtlCol="0" anchor="ctr"/>
          <a:lstStyle>
            <a:lvl1pPr algn="r">
              <a:defRPr sz="1000" b="1">
                <a:solidFill>
                  <a:schemeClr val="bg1">
                    <a:lumMod val="95000"/>
                  </a:schemeClr>
                </a:solidFill>
              </a:defRPr>
            </a:lvl1pPr>
          </a:lstStyle>
          <a:p>
            <a:fld id="{ABB8925F-B6BB-49B0-9469-5285B9C99CB3}" type="slidenum">
              <a:rPr lang="en-US" smtClean="0"/>
              <a:pPr/>
              <a:t>‹#›</a:t>
            </a:fld>
            <a:endParaRPr lang="en-US" dirty="0"/>
          </a:p>
        </p:txBody>
      </p:sp>
      <p:sp>
        <p:nvSpPr>
          <p:cNvPr id="36" name="Title 5"/>
          <p:cNvSpPr txBox="1">
            <a:spLocks/>
          </p:cNvSpPr>
          <p:nvPr userDrawn="1"/>
        </p:nvSpPr>
        <p:spPr>
          <a:xfrm>
            <a:off x="754966" y="1415668"/>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endParaRPr lang="en-US" sz="3400" b="0" dirty="0">
              <a:latin typeface="Calibri Light" panose="020F0302020204030204" pitchFamily="34" charset="0"/>
            </a:endParaRPr>
          </a:p>
        </p:txBody>
      </p:sp>
    </p:spTree>
    <p:extLst>
      <p:ext uri="{BB962C8B-B14F-4D97-AF65-F5344CB8AC3E}">
        <p14:creationId xmlns:p14="http://schemas.microsoft.com/office/powerpoint/2010/main" val="264524731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5/12/2025</a:t>
            </a:fld>
            <a:endParaRPr lang="en-US" dirty="0"/>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Tree>
    <p:extLst>
      <p:ext uri="{BB962C8B-B14F-4D97-AF65-F5344CB8AC3E}">
        <p14:creationId xmlns:p14="http://schemas.microsoft.com/office/powerpoint/2010/main" val="3998493668"/>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4028" r:id="rId12"/>
    <p:sldLayoutId id="2147484029" r:id="rId13"/>
    <p:sldLayoutId id="2147484030" r:id="rId14"/>
    <p:sldLayoutId id="2147484031" r:id="rId15"/>
    <p:sldLayoutId id="2147484032" r:id="rId16"/>
    <p:sldLayoutId id="2147484033" r:id="rId17"/>
    <p:sldLayoutId id="2147484034" r:id="rId18"/>
    <p:sldLayoutId id="2147484035" r:id="rId19"/>
    <p:sldLayoutId id="2147484036" r:id="rId20"/>
    <p:sldLayoutId id="2147484037" r:id="rId21"/>
    <p:sldLayoutId id="2147484038" r:id="rId22"/>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A81A5E-962F-E76C-48C7-BCB0E5653569}"/>
              </a:ext>
            </a:extLst>
          </p:cNvPr>
          <p:cNvSpPr>
            <a:spLocks noGrp="1"/>
          </p:cNvSpPr>
          <p:nvPr>
            <p:ph type="title"/>
          </p:nvPr>
        </p:nvSpPr>
        <p:spPr>
          <a:xfrm>
            <a:off x="5261547" y="2538698"/>
            <a:ext cx="6092253" cy="1325563"/>
          </a:xfrm>
          <a:prstGeom prst="rect">
            <a:avLst/>
          </a:prstGeom>
        </p:spPr>
        <p:txBody>
          <a:bodyPr vert="horz" lIns="91440" tIns="45720" rIns="91440" bIns="45720" rtlCol="0" anchor="ctr">
            <a:normAutofit/>
          </a:bodyPr>
          <a:lstStyle/>
          <a:p>
            <a:r>
              <a:rPr lang="en-US" dirty="0"/>
              <a:t>Title</a:t>
            </a:r>
          </a:p>
        </p:txBody>
      </p:sp>
    </p:spTree>
    <p:extLst>
      <p:ext uri="{BB962C8B-B14F-4D97-AF65-F5344CB8AC3E}">
        <p14:creationId xmlns:p14="http://schemas.microsoft.com/office/powerpoint/2010/main" val="420642334"/>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Lst>
  <p:txStyles>
    <p:titleStyle>
      <a:lvl1pPr algn="ctr" defTabSz="914400" rtl="0" eaLnBrk="1" latinLnBrk="0" hangingPunct="1">
        <a:lnSpc>
          <a:spcPct val="90000"/>
        </a:lnSpc>
        <a:spcBef>
          <a:spcPct val="0"/>
        </a:spcBef>
        <a:buNone/>
        <a:defRPr sz="7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5/12/2025</a:t>
            </a:fld>
            <a:endParaRPr lang="en-US" dirty="0"/>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Tree>
    <p:extLst>
      <p:ext uri="{BB962C8B-B14F-4D97-AF65-F5344CB8AC3E}">
        <p14:creationId xmlns:p14="http://schemas.microsoft.com/office/powerpoint/2010/main" val="366253178"/>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5/12/2025</a:t>
            </a:fld>
            <a:endParaRPr lang="en-US" dirty="0"/>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Tree>
    <p:extLst>
      <p:ext uri="{BB962C8B-B14F-4D97-AF65-F5344CB8AC3E}">
        <p14:creationId xmlns:p14="http://schemas.microsoft.com/office/powerpoint/2010/main" val="2546160731"/>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 id="2147484072" r:id="rId12"/>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www.youtube.com/watch?v=HThcF-OYFjo" TargetMode="Externa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site.pheedloop.com/event/kyrts25/home" TargetMode="Externa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hyperlink" Target="https://bit.ly/3DGgpqo" TargetMode="External"/><Relationship Id="rId2" Type="http://schemas.openxmlformats.org/officeDocument/2006/relationships/hyperlink" Target="https://forms.office.com/pages/responsepage.aspx?id=H8Fgk-aQBketACX83J4u0aqTqnZkXt9NlLJBAYPZccFUMEZDSlJGUkVNSDJTTDNPWEQ1WVozRDNLWC4u&amp;route=shorturl" TargetMode="Externa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hyperlink" Target="https://docs.google.com/forms/d/e/1FAIpQLSe8Tf-KVVFIcEtxdTnRInabSHpdady7YMLYhUJile3IUW5B3w/viewform" TargetMode="Externa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2" Type="http://schemas.openxmlformats.org/officeDocument/2006/relationships/hyperlink" Target="https://learn.nasn.org/courses/36927" TargetMode="Externa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48.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hyperlink" Target="https://www.education.ky.gov/districts/SHS/Documents/23-24%20School%20Health%20Services%20Infographic.pdf" TargetMode="Externa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8" Type="http://schemas.openxmlformats.org/officeDocument/2006/relationships/hyperlink" Target="mailto:Abby.henshaw@education.ky.gov" TargetMode="External"/><Relationship Id="rId3" Type="http://schemas.openxmlformats.org/officeDocument/2006/relationships/hyperlink" Target="mailto:jim.tackett@education.ky.gov" TargetMode="External"/><Relationship Id="rId7" Type="http://schemas.openxmlformats.org/officeDocument/2006/relationships/hyperlink" Target="mailto:Angela.mcdonald@education.ky.gov" TargetMode="External"/><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hyperlink" Target="mailto:Tonia.hickman@education.ky.gov" TargetMode="External"/><Relationship Id="rId5" Type="http://schemas.openxmlformats.org/officeDocument/2006/relationships/hyperlink" Target="mailto:Jalynnstubbs@education.ky.gov" TargetMode="External"/><Relationship Id="rId10" Type="http://schemas.openxmlformats.org/officeDocument/2006/relationships/hyperlink" Target="mailto:caitlyn.mounce@education.ky.gov" TargetMode="External"/><Relationship Id="rId4" Type="http://schemas.openxmlformats.org/officeDocument/2006/relationships/hyperlink" Target="mailto:Stephanie.bunge@education.ky.gov" TargetMode="External"/><Relationship Id="rId9" Type="http://schemas.openxmlformats.org/officeDocument/2006/relationships/hyperlink" Target="mailto:crystal.dillingham@education.ky.gov"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2" Type="http://schemas.openxmlformats.org/officeDocument/2006/relationships/hyperlink" Target="https://www.education.ky.gov/districts/LegislativeGuidance/Pages/default.aspx" TargetMode="External"/><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2" Type="http://schemas.openxmlformats.org/officeDocument/2006/relationships/hyperlink" Target="https://legislature.ky.gov/Documents/2025%20Interim%20Calendar.pdf" TargetMode="External"/><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3" Type="http://schemas.openxmlformats.org/officeDocument/2006/relationships/hyperlink" Target="mailto:brian.perry@education.ky.gov" TargetMode="External"/><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9.xml"/><Relationship Id="rId5" Type="http://schemas.openxmlformats.org/officeDocument/2006/relationships/image" Target="../media/image21.jpg"/><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kentuckyteacher.org/news/2025/04/pair-of-kentucky-schools-win-u-s-department-of-energy-west-kentucky-regional-science-bowl/" TargetMode="External"/><Relationship Id="rId1" Type="http://schemas.openxmlformats.org/officeDocument/2006/relationships/slideLayout" Target="../slideLayouts/slideLayout19.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2614669" y="1041400"/>
            <a:ext cx="9144000" cy="2387600"/>
          </a:xfrm>
        </p:spPr>
        <p:txBody>
          <a:bodyPr/>
          <a:lstStyle/>
          <a:p>
            <a:r>
              <a:rPr lang="en-US" dirty="0"/>
              <a:t>Superintendents Webcast</a:t>
            </a:r>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2697796" y="3602038"/>
            <a:ext cx="9144000" cy="1655762"/>
          </a:xfrm>
        </p:spPr>
        <p:txBody>
          <a:bodyPr/>
          <a:lstStyle/>
          <a:p>
            <a:r>
              <a:rPr lang="en-US" dirty="0"/>
              <a:t>May 13, 2025</a:t>
            </a:r>
          </a:p>
          <a:p>
            <a:endParaRPr lang="en-US" dirty="0"/>
          </a:p>
        </p:txBody>
      </p:sp>
    </p:spTree>
    <p:extLst>
      <p:ext uri="{BB962C8B-B14F-4D97-AF65-F5344CB8AC3E}">
        <p14:creationId xmlns:p14="http://schemas.microsoft.com/office/powerpoint/2010/main" val="3019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2140944" y="1041400"/>
            <a:ext cx="9144000" cy="2387600"/>
          </a:xfrm>
        </p:spPr>
        <p:txBody>
          <a:bodyPr>
            <a:noAutofit/>
          </a:bodyPr>
          <a:lstStyle/>
          <a:p>
            <a:r>
              <a:rPr lang="en-US" dirty="0"/>
              <a:t>KDE Updates </a:t>
            </a:r>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1914332" y="3811358"/>
            <a:ext cx="9144000" cy="1655762"/>
          </a:xfrm>
        </p:spPr>
        <p:txBody>
          <a:bodyPr/>
          <a:lstStyle/>
          <a:p>
            <a:r>
              <a:rPr lang="en-US" dirty="0"/>
              <a:t>Myles Young</a:t>
            </a:r>
          </a:p>
          <a:p>
            <a:r>
              <a:rPr lang="en-US" dirty="0"/>
              <a:t>KDE Assistant Director of Communications</a:t>
            </a:r>
          </a:p>
          <a:p>
            <a:endParaRPr lang="en-US" dirty="0"/>
          </a:p>
        </p:txBody>
      </p:sp>
    </p:spTree>
    <p:extLst>
      <p:ext uri="{BB962C8B-B14F-4D97-AF65-F5344CB8AC3E}">
        <p14:creationId xmlns:p14="http://schemas.microsoft.com/office/powerpoint/2010/main" val="3760595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294BF-D37C-C80F-836E-E2D5FAE0B8FF}"/>
              </a:ext>
            </a:extLst>
          </p:cNvPr>
          <p:cNvSpPr>
            <a:spLocks noGrp="1"/>
          </p:cNvSpPr>
          <p:nvPr>
            <p:ph type="title"/>
          </p:nvPr>
        </p:nvSpPr>
        <p:spPr>
          <a:xfrm>
            <a:off x="838200" y="365126"/>
            <a:ext cx="10515600" cy="901423"/>
          </a:xfrm>
        </p:spPr>
        <p:txBody>
          <a:bodyPr>
            <a:normAutofit/>
          </a:bodyPr>
          <a:lstStyle/>
          <a:p>
            <a:r>
              <a:rPr lang="en-US" sz="5333" dirty="0">
                <a:latin typeface="Franklin Gothic Medium" panose="020B0603020102020204" pitchFamily="34" charset="0"/>
              </a:rPr>
              <a:t>Meet Team KDE!</a:t>
            </a:r>
          </a:p>
        </p:txBody>
      </p:sp>
      <p:sp>
        <p:nvSpPr>
          <p:cNvPr id="3" name="Text Placeholder 2">
            <a:extLst>
              <a:ext uri="{FF2B5EF4-FFF2-40B4-BE49-F238E27FC236}">
                <a16:creationId xmlns:a16="http://schemas.microsoft.com/office/drawing/2014/main" id="{4E1F6470-FCE7-BF63-9BF1-64A8C549C445}"/>
              </a:ext>
            </a:extLst>
          </p:cNvPr>
          <p:cNvSpPr>
            <a:spLocks noGrp="1"/>
          </p:cNvSpPr>
          <p:nvPr>
            <p:ph type="body" idx="1"/>
          </p:nvPr>
        </p:nvSpPr>
        <p:spPr>
          <a:xfrm>
            <a:off x="838202" y="1266549"/>
            <a:ext cx="4914831" cy="4391487"/>
          </a:xfrm>
        </p:spPr>
        <p:txBody>
          <a:bodyPr>
            <a:normAutofit/>
          </a:bodyPr>
          <a:lstStyle/>
          <a:p>
            <a:r>
              <a:rPr lang="en-US" sz="2400" dirty="0">
                <a:latin typeface="Franklin Gothic Book" panose="020B0503020102020204" pitchFamily="34" charset="0"/>
              </a:rPr>
              <a:t>KDE communications staff are kicking off a new social media video series highlighting KDE staff and the work they do for the children of the Commonwealth. </a:t>
            </a:r>
          </a:p>
          <a:p>
            <a:r>
              <a:rPr lang="en-US" sz="2400" dirty="0">
                <a:latin typeface="Franklin Gothic Book" panose="020B0503020102020204" pitchFamily="34" charset="0"/>
              </a:rPr>
              <a:t>Videos will feature staff from across the agency and the work they do for Kentucky’s schools and districts. </a:t>
            </a:r>
          </a:p>
          <a:p>
            <a:r>
              <a:rPr lang="en-US" sz="2400" dirty="0">
                <a:latin typeface="Franklin Gothic Book" panose="020B0503020102020204" pitchFamily="34" charset="0"/>
              </a:rPr>
              <a:t>Check out </a:t>
            </a:r>
            <a:r>
              <a:rPr lang="en-US" sz="2400" dirty="0">
                <a:latin typeface="Franklin Gothic Book" panose="020B0503020102020204" pitchFamily="34" charset="0"/>
                <a:hlinkClick r:id="rId2"/>
              </a:rPr>
              <a:t>the first Meet Team KDE video.</a:t>
            </a:r>
            <a:endParaRPr lang="en-US" sz="2400" dirty="0">
              <a:latin typeface="Franklin Gothic Book" panose="020B0503020102020204" pitchFamily="34" charset="0"/>
            </a:endParaRPr>
          </a:p>
        </p:txBody>
      </p:sp>
      <p:pic>
        <p:nvPicPr>
          <p:cNvPr id="5" name="Picture 4">
            <a:extLst>
              <a:ext uri="{FF2B5EF4-FFF2-40B4-BE49-F238E27FC236}">
                <a16:creationId xmlns:a16="http://schemas.microsoft.com/office/drawing/2014/main" id="{15934639-89BB-C820-825E-2E547E22D11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30284" y="1394933"/>
            <a:ext cx="5600768" cy="3150432"/>
          </a:xfrm>
          <a:prstGeom prst="rect">
            <a:avLst/>
          </a:prstGeom>
        </p:spPr>
      </p:pic>
    </p:spTree>
    <p:extLst>
      <p:ext uri="{BB962C8B-B14F-4D97-AF65-F5344CB8AC3E}">
        <p14:creationId xmlns:p14="http://schemas.microsoft.com/office/powerpoint/2010/main" val="966852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A5ABE1D-6684-07EE-3EE4-F8F870305B60}"/>
              </a:ext>
            </a:extLst>
          </p:cNvPr>
          <p:cNvSpPr>
            <a:spLocks noGrp="1"/>
          </p:cNvSpPr>
          <p:nvPr>
            <p:ph type="title" idx="4294967295"/>
          </p:nvPr>
        </p:nvSpPr>
        <p:spPr>
          <a:xfrm>
            <a:off x="119063" y="847725"/>
            <a:ext cx="11734800" cy="7715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tx1"/>
                </a:solidFill>
                <a:effectLst/>
                <a:uLnTx/>
                <a:uFillTx/>
                <a:latin typeface="Franklin Gothic Medium" panose="020B0603020102020204" pitchFamily="34" charset="0"/>
                <a:ea typeface="Calibri"/>
                <a:cs typeface="Calibri"/>
              </a:rPr>
              <a:t>KY Reads to Succeed Summer Reading Conference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chemeClr val="tx1"/>
              </a:solidFill>
              <a:effectLst/>
              <a:uLnTx/>
              <a:uFillTx/>
              <a:latin typeface="+mn-lt"/>
              <a:ea typeface="Calibri"/>
              <a:cs typeface="Calibri"/>
            </a:endParaRPr>
          </a:p>
        </p:txBody>
      </p:sp>
      <p:sp>
        <p:nvSpPr>
          <p:cNvPr id="10" name="TextBox 9">
            <a:extLst>
              <a:ext uri="{FF2B5EF4-FFF2-40B4-BE49-F238E27FC236}">
                <a16:creationId xmlns:a16="http://schemas.microsoft.com/office/drawing/2014/main" id="{32A57925-EBA2-8AE7-FB19-7066172AAC44}"/>
              </a:ext>
            </a:extLst>
          </p:cNvPr>
          <p:cNvSpPr txBox="1"/>
          <p:nvPr/>
        </p:nvSpPr>
        <p:spPr>
          <a:xfrm>
            <a:off x="812635" y="1756589"/>
            <a:ext cx="6007923" cy="37702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a:cs typeface="Calibri"/>
              </a:rPr>
              <a:t>June 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a:cs typeface="Calibri"/>
              </a:rPr>
              <a:t>The Galt House, Louisville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Franklin Gothic Book" panose="020B0503020102020204" pitchFamily="34" charset="0"/>
                <a:ea typeface="Calibri"/>
                <a:cs typeface="Calibri"/>
              </a:rPr>
              <a:t>FREE</a:t>
            </a:r>
            <a:r>
              <a:rPr kumimoji="0" lang="en-US" sz="3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a:cs typeface="Calibri"/>
              </a:rPr>
              <a:t> for all K-12 public educators and administrators to attend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Franklin Gothic Book" panose="020B0503020102020204" pitchFamily="34" charset="0"/>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Franklin Gothic Book" panose="020B0503020102020204" pitchFamily="34" charset="0"/>
                <a:ea typeface="Calibri"/>
                <a:cs typeface="Calibri"/>
                <a:hlinkClick r:id="rId2"/>
              </a:rPr>
              <a:t>Summer Reading C</a:t>
            </a:r>
            <a:r>
              <a:rPr kumimoji="0" lang="en-US" sz="3200" b="0" i="0" u="none" strike="noStrike" kern="1200" cap="none" spc="0" normalizeH="0" baseline="0" noProof="0" dirty="0" err="1">
                <a:ln>
                  <a:noFill/>
                </a:ln>
                <a:solidFill>
                  <a:prstClr val="black"/>
                </a:solidFill>
                <a:effectLst/>
                <a:uLnTx/>
                <a:uFillTx/>
                <a:latin typeface="Franklin Gothic Book" panose="020B0503020102020204" pitchFamily="34" charset="0"/>
                <a:ea typeface="Calibri"/>
                <a:cs typeface="Calibri"/>
                <a:hlinkClick r:id="rId2"/>
              </a:rPr>
              <a:t>onference</a:t>
            </a:r>
            <a:r>
              <a:rPr kumimoji="0" lang="en-US" sz="3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a:cs typeface="Calibri"/>
                <a:hlinkClick r:id="rId2"/>
              </a:rPr>
              <a:t> registration link</a:t>
            </a:r>
            <a:endParaRPr kumimoji="0" lang="en-US" sz="3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a:cs typeface="Calibri"/>
            </a:endParaRPr>
          </a:p>
        </p:txBody>
      </p:sp>
      <p:pic>
        <p:nvPicPr>
          <p:cNvPr id="12" name="Picture 11" descr="A picture of Anita Archer, who is the KY Reads to Succeed Summer Reading Conference keynote speaker. ">
            <a:extLst>
              <a:ext uri="{FF2B5EF4-FFF2-40B4-BE49-F238E27FC236}">
                <a16:creationId xmlns:a16="http://schemas.microsoft.com/office/drawing/2014/main" id="{7702C99D-7FC7-F888-DDF5-AC68BC80A97A}"/>
              </a:ext>
            </a:extLst>
          </p:cNvPr>
          <p:cNvPicPr>
            <a:picLocks noChangeAspect="1"/>
          </p:cNvPicPr>
          <p:nvPr/>
        </p:nvPicPr>
        <p:blipFill>
          <a:blip r:embed="rId3"/>
          <a:srcRect l="57501" t="18212" r="3791" b="28499"/>
          <a:stretch/>
        </p:blipFill>
        <p:spPr>
          <a:xfrm>
            <a:off x="7136686" y="1464184"/>
            <a:ext cx="4717857" cy="3654526"/>
          </a:xfrm>
          <a:prstGeom prst="rect">
            <a:avLst/>
          </a:prstGeom>
        </p:spPr>
      </p:pic>
      <p:sp>
        <p:nvSpPr>
          <p:cNvPr id="13" name="TextBox 12">
            <a:extLst>
              <a:ext uri="{FF2B5EF4-FFF2-40B4-BE49-F238E27FC236}">
                <a16:creationId xmlns:a16="http://schemas.microsoft.com/office/drawing/2014/main" id="{9A8E4AC3-229A-78C5-A1DA-4247D6440F7D}"/>
              </a:ext>
            </a:extLst>
          </p:cNvPr>
          <p:cNvSpPr txBox="1"/>
          <p:nvPr/>
        </p:nvSpPr>
        <p:spPr>
          <a:xfrm>
            <a:off x="7646233" y="5118710"/>
            <a:ext cx="41039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Franklin Gothic Book" panose="020B0503020102020204" pitchFamily="34" charset="0"/>
                <a:ea typeface="Calibri"/>
                <a:cs typeface="Calibri"/>
              </a:rPr>
              <a:t>Keynote: Anita Archer, Ph.D.</a:t>
            </a:r>
            <a:endParaRPr kumimoji="0" lang="en-US" sz="1800" b="1" i="0" u="none" strike="noStrike" kern="1200" cap="none" spc="0" normalizeH="0" baseline="0" noProof="0" dirty="0">
              <a:ln>
                <a:noFill/>
              </a:ln>
              <a:solidFill>
                <a:srgbClr val="0070C0"/>
              </a:solidFill>
              <a:effectLst/>
              <a:uLnTx/>
              <a:uFillTx/>
              <a:latin typeface="Franklin Gothic Book" panose="020B0503020102020204" pitchFamily="34" charset="0"/>
              <a:ea typeface="Calibri" panose="020F0502020204030204"/>
              <a:cs typeface="Calibri" panose="020F0502020204030204"/>
            </a:endParaRPr>
          </a:p>
        </p:txBody>
      </p:sp>
      <p:pic>
        <p:nvPicPr>
          <p:cNvPr id="4" name="Picture 3">
            <a:extLst>
              <a:ext uri="{FF2B5EF4-FFF2-40B4-BE49-F238E27FC236}">
                <a16:creationId xmlns:a16="http://schemas.microsoft.com/office/drawing/2014/main" id="{2EFF958D-6607-2C56-8352-9D0135A3CEB6}"/>
              </a:ext>
              <a:ext uri="{C183D7F6-B498-43B3-948B-1728B52AA6E4}">
                <adec:decorative xmlns:adec="http://schemas.microsoft.com/office/drawing/2017/decorative" val="1"/>
              </a:ext>
            </a:extLst>
          </p:cNvPr>
          <p:cNvPicPr>
            <a:picLocks noChangeAspect="1"/>
          </p:cNvPicPr>
          <p:nvPr/>
        </p:nvPicPr>
        <p:blipFill>
          <a:blip r:embed="rId3"/>
          <a:srcRect t="16507" r="45997" b="25912"/>
          <a:stretch/>
        </p:blipFill>
        <p:spPr>
          <a:xfrm>
            <a:off x="0" y="5447791"/>
            <a:ext cx="2411286" cy="1390619"/>
          </a:xfrm>
          <a:prstGeom prst="rect">
            <a:avLst/>
          </a:prstGeom>
        </p:spPr>
      </p:pic>
    </p:spTree>
    <p:extLst>
      <p:ext uri="{BB962C8B-B14F-4D97-AF65-F5344CB8AC3E}">
        <p14:creationId xmlns:p14="http://schemas.microsoft.com/office/powerpoint/2010/main" val="2083492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8C7EF-6377-0AA4-3410-110E8E2A3DF2}"/>
              </a:ext>
            </a:extLst>
          </p:cNvPr>
          <p:cNvSpPr>
            <a:spLocks noGrp="1"/>
          </p:cNvSpPr>
          <p:nvPr>
            <p:ph type="title"/>
          </p:nvPr>
        </p:nvSpPr>
        <p:spPr>
          <a:xfrm>
            <a:off x="838200" y="365125"/>
            <a:ext cx="10515600" cy="1205491"/>
          </a:xfrm>
        </p:spPr>
        <p:txBody>
          <a:bodyPr>
            <a:normAutofit fontScale="90000"/>
          </a:bodyPr>
          <a:lstStyle/>
          <a:p>
            <a:r>
              <a:rPr lang="en-US" dirty="0"/>
              <a:t>Nominations Open for 2025 Kentucky Exemplary Educators Program</a:t>
            </a:r>
          </a:p>
        </p:txBody>
      </p:sp>
      <p:sp>
        <p:nvSpPr>
          <p:cNvPr id="3" name="Content Placeholder 2">
            <a:extLst>
              <a:ext uri="{FF2B5EF4-FFF2-40B4-BE49-F238E27FC236}">
                <a16:creationId xmlns:a16="http://schemas.microsoft.com/office/drawing/2014/main" id="{709EC5D9-695C-4D28-F2D4-320AEFA055F8}"/>
              </a:ext>
            </a:extLst>
          </p:cNvPr>
          <p:cNvSpPr>
            <a:spLocks noGrp="1"/>
          </p:cNvSpPr>
          <p:nvPr>
            <p:ph idx="1"/>
          </p:nvPr>
        </p:nvSpPr>
        <p:spPr>
          <a:xfrm>
            <a:off x="838199" y="1707287"/>
            <a:ext cx="10650967" cy="3854413"/>
          </a:xfrm>
        </p:spPr>
        <p:txBody>
          <a:bodyPr>
            <a:normAutofit fontScale="92500" lnSpcReduction="20000"/>
          </a:bodyPr>
          <a:lstStyle/>
          <a:p>
            <a:r>
              <a:rPr lang="en-US" dirty="0"/>
              <a:t>Superintendents, curriculum and professional development supervisors, principals, representatives from teacher training institutions and other education leaders are invited to recommend up to three individuals. </a:t>
            </a:r>
          </a:p>
          <a:p>
            <a:r>
              <a:rPr lang="en-US" dirty="0"/>
              <a:t>Those recommended should have at least five years of experience and showcase exceptional educational talent as evidenced by effective and innovative instructional practices and student learning results.</a:t>
            </a:r>
          </a:p>
          <a:p>
            <a:pPr>
              <a:spcAft>
                <a:spcPts val="600"/>
              </a:spcAft>
            </a:pPr>
            <a:r>
              <a:rPr lang="en-US" b="0" i="0" dirty="0">
                <a:solidFill>
                  <a:schemeClr val="tx1"/>
                </a:solidFill>
                <a:effectLst/>
              </a:rPr>
              <a:t>To nominate a candidate, visit the </a:t>
            </a:r>
            <a:r>
              <a:rPr lang="en-US" b="0" i="0" u="sng" dirty="0">
                <a:solidFill>
                  <a:srgbClr val="003B45"/>
                </a:solidFill>
                <a:effectLst/>
                <a:hlinkClick r:id="rId2"/>
              </a:rPr>
              <a:t>2025 Kentucky Exemplary Educators Program recommendation form</a:t>
            </a:r>
            <a:r>
              <a:rPr lang="en-US" b="0" i="0" dirty="0">
                <a:solidFill>
                  <a:srgbClr val="666666"/>
                </a:solidFill>
                <a:effectLst/>
              </a:rPr>
              <a:t>. </a:t>
            </a:r>
            <a:r>
              <a:rPr lang="en-US" b="0" i="0" dirty="0">
                <a:solidFill>
                  <a:schemeClr val="tx1"/>
                </a:solidFill>
                <a:effectLst/>
              </a:rPr>
              <a:t>Refer to the </a:t>
            </a:r>
            <a:r>
              <a:rPr lang="en-US" b="0" i="0" u="sng" dirty="0">
                <a:solidFill>
                  <a:srgbClr val="003B45"/>
                </a:solidFill>
                <a:effectLst/>
                <a:hlinkClick r:id="rId3"/>
              </a:rPr>
              <a:t>KEEP information sheet</a:t>
            </a:r>
            <a:r>
              <a:rPr lang="en-US" b="0" i="0" dirty="0">
                <a:solidFill>
                  <a:srgbClr val="666666"/>
                </a:solidFill>
                <a:effectLst/>
              </a:rPr>
              <a:t> for </a:t>
            </a:r>
            <a:r>
              <a:rPr lang="en-US" b="0" i="0" dirty="0">
                <a:solidFill>
                  <a:schemeClr val="tx1"/>
                </a:solidFill>
                <a:effectLst/>
              </a:rPr>
              <a:t>required information and additional details about the recommendation process.</a:t>
            </a:r>
          </a:p>
          <a:p>
            <a:pPr>
              <a:spcAft>
                <a:spcPts val="500"/>
              </a:spcAft>
            </a:pPr>
            <a:r>
              <a:rPr lang="en-US" dirty="0">
                <a:solidFill>
                  <a:schemeClr val="tx1"/>
                </a:solidFill>
              </a:rPr>
              <a:t>The deadline for nominations is May 16.</a:t>
            </a:r>
          </a:p>
        </p:txBody>
      </p:sp>
    </p:spTree>
    <p:extLst>
      <p:ext uri="{BB962C8B-B14F-4D97-AF65-F5344CB8AC3E}">
        <p14:creationId xmlns:p14="http://schemas.microsoft.com/office/powerpoint/2010/main" val="3044431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D4F91-DE19-FF44-BFB6-09971CA2D33F}"/>
              </a:ext>
            </a:extLst>
          </p:cNvPr>
          <p:cNvSpPr>
            <a:spLocks noGrp="1"/>
          </p:cNvSpPr>
          <p:nvPr>
            <p:ph type="title"/>
          </p:nvPr>
        </p:nvSpPr>
        <p:spPr>
          <a:xfrm>
            <a:off x="838200" y="365125"/>
            <a:ext cx="10515600" cy="1197457"/>
          </a:xfrm>
        </p:spPr>
        <p:txBody>
          <a:bodyPr>
            <a:normAutofit fontScale="90000"/>
          </a:bodyPr>
          <a:lstStyle/>
          <a:p>
            <a:r>
              <a:rPr lang="en-US" dirty="0"/>
              <a:t>KDE Offering Kentucky Career and Technical Education Summer Program Scholarships</a:t>
            </a:r>
          </a:p>
        </p:txBody>
      </p:sp>
      <p:sp>
        <p:nvSpPr>
          <p:cNvPr id="3" name="Content Placeholder 2">
            <a:extLst>
              <a:ext uri="{FF2B5EF4-FFF2-40B4-BE49-F238E27FC236}">
                <a16:creationId xmlns:a16="http://schemas.microsoft.com/office/drawing/2014/main" id="{EB5F02F0-CD08-ADBC-9A46-38B708509ECD}"/>
              </a:ext>
            </a:extLst>
          </p:cNvPr>
          <p:cNvSpPr>
            <a:spLocks noGrp="1"/>
          </p:cNvSpPr>
          <p:nvPr>
            <p:ph idx="1"/>
          </p:nvPr>
        </p:nvSpPr>
        <p:spPr>
          <a:xfrm>
            <a:off x="838200" y="1562582"/>
            <a:ext cx="10515600" cy="3946967"/>
          </a:xfrm>
        </p:spPr>
        <p:txBody>
          <a:bodyPr>
            <a:normAutofit fontScale="70000" lnSpcReduction="20000"/>
          </a:bodyPr>
          <a:lstStyle/>
          <a:p>
            <a:pPr>
              <a:lnSpc>
                <a:spcPct val="120000"/>
              </a:lnSpc>
              <a:spcBef>
                <a:spcPts val="0"/>
              </a:spcBef>
              <a:spcAft>
                <a:spcPts val="1000"/>
              </a:spcAft>
            </a:pPr>
            <a:r>
              <a:rPr lang="en-US" b="0" i="0" dirty="0">
                <a:solidFill>
                  <a:schemeClr val="tx1"/>
                </a:solidFill>
                <a:effectLst/>
              </a:rPr>
              <a:t>KDE’s Office of Special Education and Early Learning is offering a scholarship opportunity for special education teachers to attend the 2025 Kentucky Career and Technical Education Summer Program, scheduled for July 28-31 at the Galt House in downtown Louisville.</a:t>
            </a:r>
          </a:p>
          <a:p>
            <a:pPr>
              <a:lnSpc>
                <a:spcPct val="120000"/>
              </a:lnSpc>
              <a:spcBef>
                <a:spcPts val="0"/>
              </a:spcBef>
              <a:spcAft>
                <a:spcPts val="1000"/>
              </a:spcAft>
            </a:pPr>
            <a:r>
              <a:rPr lang="en-US" b="0" i="0" dirty="0">
                <a:solidFill>
                  <a:schemeClr val="tx1"/>
                </a:solidFill>
                <a:effectLst/>
              </a:rPr>
              <a:t>This scholarship opportunity is open to special education professionals dedicated to supporting students with disabilities in career and technical education (CTE) environments, including but not limited to directors of special education, special education teachers and paraprofessionals. </a:t>
            </a:r>
          </a:p>
          <a:p>
            <a:pPr>
              <a:lnSpc>
                <a:spcPct val="120000"/>
              </a:lnSpc>
              <a:spcBef>
                <a:spcPts val="0"/>
              </a:spcBef>
              <a:spcAft>
                <a:spcPts val="1000"/>
              </a:spcAft>
            </a:pPr>
            <a:r>
              <a:rPr lang="en-US" b="0" i="0" dirty="0">
                <a:solidFill>
                  <a:schemeClr val="tx1"/>
                </a:solidFill>
                <a:effectLst/>
              </a:rPr>
              <a:t>Scholarship recipients will receive an $800 stipend to support their attendance at the 2025 Kentucky CTE Summer Program.</a:t>
            </a:r>
          </a:p>
          <a:p>
            <a:pPr>
              <a:lnSpc>
                <a:spcPct val="120000"/>
              </a:lnSpc>
              <a:spcBef>
                <a:spcPts val="0"/>
              </a:spcBef>
              <a:spcAft>
                <a:spcPts val="1000"/>
              </a:spcAft>
            </a:pPr>
            <a:r>
              <a:rPr lang="en-US" b="0" i="0" dirty="0">
                <a:solidFill>
                  <a:schemeClr val="tx1"/>
                </a:solidFill>
                <a:effectLst/>
              </a:rPr>
              <a:t>The deadline to apply is May 15. Additional information can be found within the </a:t>
            </a:r>
            <a:r>
              <a:rPr lang="en-US" b="0" i="0" dirty="0">
                <a:solidFill>
                  <a:schemeClr val="tx1"/>
                </a:solidFill>
                <a:effectLst/>
                <a:hlinkClick r:id="rId2"/>
              </a:rPr>
              <a:t>Kentucky CTE Summer Program special education teacher scholarship application</a:t>
            </a:r>
            <a:r>
              <a:rPr lang="en-US" b="0" i="0" dirty="0">
                <a:solidFill>
                  <a:schemeClr val="tx1"/>
                </a:solidFill>
                <a:effectLst/>
              </a:rPr>
              <a:t>.</a:t>
            </a:r>
            <a:endParaRPr lang="en-US" dirty="0">
              <a:solidFill>
                <a:schemeClr val="tx1"/>
              </a:solidFill>
            </a:endParaRPr>
          </a:p>
        </p:txBody>
      </p:sp>
    </p:spTree>
    <p:extLst>
      <p:ext uri="{BB962C8B-B14F-4D97-AF65-F5344CB8AC3E}">
        <p14:creationId xmlns:p14="http://schemas.microsoft.com/office/powerpoint/2010/main" val="2014437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39227" y="1431235"/>
            <a:ext cx="8298206" cy="1669774"/>
          </a:xfrm>
        </p:spPr>
        <p:txBody>
          <a:bodyPr>
            <a:normAutofit/>
          </a:bodyPr>
          <a:lstStyle/>
          <a:p>
            <a:r>
              <a:rPr lang="en-US" dirty="0">
                <a:solidFill>
                  <a:schemeClr val="tx1"/>
                </a:solidFill>
              </a:rPr>
              <a:t>School Health Updates</a:t>
            </a:r>
          </a:p>
        </p:txBody>
      </p:sp>
      <p:sp>
        <p:nvSpPr>
          <p:cNvPr id="3" name="Subtitle 2"/>
          <p:cNvSpPr>
            <a:spLocks noGrp="1"/>
          </p:cNvSpPr>
          <p:nvPr>
            <p:ph type="subTitle" idx="1"/>
          </p:nvPr>
        </p:nvSpPr>
        <p:spPr>
          <a:xfrm>
            <a:off x="3322416" y="3428999"/>
            <a:ext cx="8015017" cy="1490337"/>
          </a:xfrm>
        </p:spPr>
        <p:txBody>
          <a:bodyPr vert="horz" lIns="91440" tIns="45720" rIns="91440" bIns="45720" rtlCol="0" anchor="t">
            <a:normAutofit/>
          </a:bodyPr>
          <a:lstStyle/>
          <a:p>
            <a:r>
              <a:rPr lang="en-US"/>
              <a:t>Jim Tackett</a:t>
            </a:r>
            <a:endParaRPr lang="en-US" dirty="0"/>
          </a:p>
          <a:p>
            <a:pPr marL="0" marR="0" lvl="0" indent="0" algn="ctr">
              <a:lnSpc>
                <a:spcPct val="120000"/>
              </a:lnSpc>
              <a:spcBef>
                <a:spcPts val="0"/>
              </a:spcBef>
              <a:spcAft>
                <a:spcPts val="0"/>
              </a:spcAft>
              <a:buNone/>
            </a:pPr>
            <a:r>
              <a:rPr lang="en-US" sz="2400" dirty="0">
                <a:ea typeface="Times New Roman" panose="02020603050405020304" pitchFamily="18" charset="0"/>
              </a:rPr>
              <a:t>KDE School Health Branch Manager</a:t>
            </a:r>
            <a:endParaRPr lang="en-US" sz="2400" dirty="0"/>
          </a:p>
        </p:txBody>
      </p:sp>
    </p:spTree>
    <p:extLst>
      <p:ext uri="{BB962C8B-B14F-4D97-AF65-F5344CB8AC3E}">
        <p14:creationId xmlns:p14="http://schemas.microsoft.com/office/powerpoint/2010/main" val="3477655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2E66B-069D-3CD4-9E52-59FBB3CFEC40}"/>
              </a:ext>
            </a:extLst>
          </p:cNvPr>
          <p:cNvSpPr>
            <a:spLocks noGrp="1"/>
          </p:cNvSpPr>
          <p:nvPr>
            <p:ph type="title"/>
          </p:nvPr>
        </p:nvSpPr>
        <p:spPr>
          <a:xfrm>
            <a:off x="838200" y="365126"/>
            <a:ext cx="10515600" cy="931239"/>
          </a:xfrm>
        </p:spPr>
        <p:txBody>
          <a:bodyPr/>
          <a:lstStyle/>
          <a:p>
            <a:r>
              <a:rPr lang="en-US" dirty="0"/>
              <a:t>District Health Coordinator (DHC)</a:t>
            </a:r>
          </a:p>
        </p:txBody>
      </p:sp>
      <p:sp>
        <p:nvSpPr>
          <p:cNvPr id="3" name="Content Placeholder 2">
            <a:extLst>
              <a:ext uri="{FF2B5EF4-FFF2-40B4-BE49-F238E27FC236}">
                <a16:creationId xmlns:a16="http://schemas.microsoft.com/office/drawing/2014/main" id="{F56CAB74-63CD-996C-D0F8-A3135ABE913F}"/>
              </a:ext>
            </a:extLst>
          </p:cNvPr>
          <p:cNvSpPr>
            <a:spLocks noGrp="1"/>
          </p:cNvSpPr>
          <p:nvPr>
            <p:ph idx="1"/>
          </p:nvPr>
        </p:nvSpPr>
        <p:spPr>
          <a:xfrm>
            <a:off x="838200" y="1371725"/>
            <a:ext cx="10515600" cy="4149396"/>
          </a:xfrm>
        </p:spPr>
        <p:txBody>
          <a:bodyPr>
            <a:normAutofit/>
          </a:bodyPr>
          <a:lstStyle/>
          <a:p>
            <a:pPr marL="0" marR="0" indent="0">
              <a:spcBef>
                <a:spcPts val="0"/>
              </a:spcBef>
              <a:spcAft>
                <a:spcPts val="0"/>
              </a:spcAft>
              <a:buNone/>
              <a:tabLst>
                <a:tab pos="182880" algn="l"/>
              </a:tabLst>
            </a:pPr>
            <a:r>
              <a:rPr lang="en-US" sz="1800" kern="100" dirty="0">
                <a:solidFill>
                  <a:srgbClr val="000000"/>
                </a:solidFill>
                <a:effectLst/>
                <a:ea typeface="Times New Roman" panose="02020603050405020304" pitchFamily="18" charset="0"/>
                <a:cs typeface="Times New Roman" panose="02020603050405020304" pitchFamily="18" charset="0"/>
              </a:rPr>
              <a:t>The person designated shall meet the following minimum qualifications:</a:t>
            </a:r>
          </a:p>
          <a:p>
            <a:pPr marL="0" marR="0" indent="0">
              <a:spcBef>
                <a:spcPts val="0"/>
              </a:spcBef>
              <a:spcAft>
                <a:spcPts val="0"/>
              </a:spcAft>
              <a:buNone/>
              <a:tabLst>
                <a:tab pos="182880" algn="l"/>
              </a:tabLst>
            </a:pPr>
            <a:endParaRPr lang="en-US" sz="1800" kern="100" dirty="0">
              <a:solidFill>
                <a:srgbClr val="000000"/>
              </a:solidFill>
              <a:effectLst/>
              <a:ea typeface="Times New Roman" panose="02020603050405020304" pitchFamily="18" charset="0"/>
              <a:cs typeface="Times New Roman" panose="02020603050405020304" pitchFamily="18" charset="0"/>
            </a:endParaRPr>
          </a:p>
          <a:p>
            <a:pPr marL="297180" marR="0" indent="-342900">
              <a:spcBef>
                <a:spcPts val="800"/>
              </a:spcBef>
              <a:spcAft>
                <a:spcPts val="800"/>
              </a:spcAft>
              <a:buFont typeface="+mj-lt"/>
              <a:buAutoNum type="alphaLcParenR"/>
              <a:tabLst>
                <a:tab pos="182880" algn="l"/>
              </a:tabLst>
            </a:pPr>
            <a:r>
              <a:rPr lang="en-US" sz="1800" kern="100" dirty="0">
                <a:solidFill>
                  <a:srgbClr val="000000"/>
                </a:solidFill>
                <a:effectLst/>
                <a:ea typeface="Times New Roman" panose="02020603050405020304" pitchFamily="18" charset="0"/>
                <a:cs typeface="Times New Roman" panose="02020603050405020304" pitchFamily="18" charset="0"/>
              </a:rPr>
              <a:t>A valid license to practice as a </a:t>
            </a:r>
            <a:r>
              <a:rPr lang="en-US" sz="1800" b="1" kern="100" dirty="0">
                <a:solidFill>
                  <a:srgbClr val="000000"/>
                </a:solidFill>
                <a:effectLst/>
                <a:ea typeface="Times New Roman" panose="02020603050405020304" pitchFamily="18" charset="0"/>
                <a:cs typeface="Times New Roman" panose="02020603050405020304" pitchFamily="18" charset="0"/>
              </a:rPr>
              <a:t>registered nurse</a:t>
            </a:r>
            <a:r>
              <a:rPr lang="en-US" sz="1800" kern="100" dirty="0">
                <a:solidFill>
                  <a:srgbClr val="000000"/>
                </a:solidFill>
                <a:effectLst/>
                <a:ea typeface="Times New Roman" panose="02020603050405020304" pitchFamily="18" charset="0"/>
                <a:cs typeface="Times New Roman" panose="02020603050405020304" pitchFamily="18" charset="0"/>
              </a:rPr>
              <a:t>, issued under KRS 314.041 by the Kentucky Board of Nursing, and 3 years of registered nursing practice, as defined in KRS 314.011(6);</a:t>
            </a:r>
            <a:endParaRPr lang="en-US" sz="1800" kern="100" dirty="0">
              <a:solidFill>
                <a:srgbClr val="000000"/>
              </a:solidFill>
              <a:ea typeface="Times New Roman" panose="02020603050405020304" pitchFamily="18" charset="0"/>
              <a:cs typeface="Times New Roman" panose="02020603050405020304" pitchFamily="18" charset="0"/>
            </a:endParaRPr>
          </a:p>
          <a:p>
            <a:pPr marL="297180" marR="0" indent="-342900">
              <a:spcBef>
                <a:spcPts val="800"/>
              </a:spcBef>
              <a:spcAft>
                <a:spcPts val="800"/>
              </a:spcAft>
              <a:buFont typeface="+mj-lt"/>
              <a:buAutoNum type="alphaLcParenR"/>
              <a:tabLst>
                <a:tab pos="182880" algn="l"/>
              </a:tabLst>
            </a:pPr>
            <a:r>
              <a:rPr lang="en-US" sz="1800" kern="100" dirty="0">
                <a:solidFill>
                  <a:srgbClr val="000000"/>
                </a:solidFill>
                <a:effectLst/>
                <a:ea typeface="Times New Roman" panose="02020603050405020304" pitchFamily="18" charset="0"/>
                <a:cs typeface="Times New Roman" panose="02020603050405020304" pitchFamily="18" charset="0"/>
              </a:rPr>
              <a:t>A </a:t>
            </a:r>
            <a:r>
              <a:rPr lang="en-US" sz="1800" b="1" kern="100" dirty="0">
                <a:solidFill>
                  <a:srgbClr val="000000"/>
                </a:solidFill>
                <a:effectLst/>
                <a:ea typeface="Times New Roman" panose="02020603050405020304" pitchFamily="18" charset="0"/>
                <a:cs typeface="Times New Roman" panose="02020603050405020304" pitchFamily="18" charset="0"/>
              </a:rPr>
              <a:t>school psychologist </a:t>
            </a:r>
            <a:r>
              <a:rPr lang="en-US" sz="1800" kern="100" dirty="0">
                <a:solidFill>
                  <a:srgbClr val="000000"/>
                </a:solidFill>
                <a:effectLst/>
                <a:ea typeface="Times New Roman" panose="02020603050405020304" pitchFamily="18" charset="0"/>
                <a:cs typeface="Times New Roman" panose="02020603050405020304" pitchFamily="18" charset="0"/>
              </a:rPr>
              <a:t>certificate, issued by the Education Professional Standards Board (EPSB) pursuant to 16 KAR 2:090, and a minimum of 3 years of related work experience in a school setting; or</a:t>
            </a:r>
          </a:p>
          <a:p>
            <a:pPr marL="297180" marR="0" indent="-342900">
              <a:spcBef>
                <a:spcPts val="800"/>
              </a:spcBef>
              <a:spcAft>
                <a:spcPts val="800"/>
              </a:spcAft>
              <a:buFont typeface="+mj-lt"/>
              <a:buAutoNum type="alphaLcParenR"/>
              <a:tabLst>
                <a:tab pos="182880" algn="l"/>
              </a:tabLst>
            </a:pPr>
            <a:r>
              <a:rPr lang="en-US" sz="1800" kern="100" dirty="0">
                <a:solidFill>
                  <a:srgbClr val="000000"/>
                </a:solidFill>
                <a:effectLst/>
                <a:ea typeface="Times New Roman" panose="02020603050405020304" pitchFamily="18" charset="0"/>
                <a:cs typeface="Times New Roman" panose="02020603050405020304" pitchFamily="18" charset="0"/>
              </a:rPr>
              <a:t>A </a:t>
            </a:r>
            <a:r>
              <a:rPr lang="en-US" sz="1800" b="1" kern="100" dirty="0">
                <a:solidFill>
                  <a:srgbClr val="000000"/>
                </a:solidFill>
                <a:effectLst/>
                <a:ea typeface="Times New Roman" panose="02020603050405020304" pitchFamily="18" charset="0"/>
                <a:cs typeface="Times New Roman" panose="02020603050405020304" pitchFamily="18" charset="0"/>
              </a:rPr>
              <a:t>school social worker </a:t>
            </a:r>
            <a:r>
              <a:rPr lang="en-US" sz="1800" kern="100" dirty="0">
                <a:solidFill>
                  <a:srgbClr val="000000"/>
                </a:solidFill>
                <a:effectLst/>
                <a:ea typeface="Times New Roman" panose="02020603050405020304" pitchFamily="18" charset="0"/>
                <a:cs typeface="Times New Roman" panose="02020603050405020304" pitchFamily="18" charset="0"/>
              </a:rPr>
              <a:t>certificate, issued by the EPSB pursuant to 16 KAR 2:070, and a minimum of 3 years of work experience practicing social work in a school setting.</a:t>
            </a:r>
          </a:p>
          <a:p>
            <a:pPr marL="182880" marR="0">
              <a:spcBef>
                <a:spcPts val="0"/>
              </a:spcBef>
              <a:spcAft>
                <a:spcPts val="0"/>
              </a:spcAft>
              <a:tabLst>
                <a:tab pos="182880" algn="l"/>
              </a:tabLst>
            </a:pPr>
            <a:endParaRPr lang="en-US" sz="1800" kern="100" dirty="0">
              <a:solidFill>
                <a:srgbClr val="000000"/>
              </a:solidFill>
              <a:effectLst/>
              <a:ea typeface="Times New Roman" panose="02020603050405020304" pitchFamily="18" charset="0"/>
              <a:cs typeface="Times New Roman" panose="02020603050405020304" pitchFamily="18" charset="0"/>
            </a:endParaRPr>
          </a:p>
          <a:p>
            <a:pPr>
              <a:spcBef>
                <a:spcPts val="0"/>
              </a:spcBef>
              <a:tabLst>
                <a:tab pos="182880" algn="l"/>
              </a:tabLst>
              <a:defRPr/>
            </a:pPr>
            <a:r>
              <a:rPr kumimoji="0" lang="en-US" sz="19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rPr>
              <a:t>The school health coordinator shall work in cooperation with all school personnel, the local board of education, the department, the local health department and family resource and youth services centers, in promoting and implementing a school health services program.</a:t>
            </a:r>
          </a:p>
          <a:p>
            <a:endParaRPr lang="en-US" dirty="0"/>
          </a:p>
        </p:txBody>
      </p:sp>
    </p:spTree>
    <p:extLst>
      <p:ext uri="{BB962C8B-B14F-4D97-AF65-F5344CB8AC3E}">
        <p14:creationId xmlns:p14="http://schemas.microsoft.com/office/powerpoint/2010/main" val="1541838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00FE6-12B0-D69B-8F5A-1CAC1DE69D11}"/>
              </a:ext>
            </a:extLst>
          </p:cNvPr>
          <p:cNvSpPr>
            <a:spLocks noGrp="1"/>
          </p:cNvSpPr>
          <p:nvPr>
            <p:ph type="title"/>
          </p:nvPr>
        </p:nvSpPr>
        <p:spPr>
          <a:xfrm>
            <a:off x="838200" y="240433"/>
            <a:ext cx="10515600" cy="1325563"/>
          </a:xfrm>
        </p:spPr>
        <p:txBody>
          <a:bodyPr>
            <a:normAutofit/>
          </a:bodyPr>
          <a:lstStyle/>
          <a:p>
            <a:r>
              <a:rPr lang="en-US" sz="4200" dirty="0"/>
              <a:t>Just a Few Examples of Responsibilities of District Health Coordinators …</a:t>
            </a:r>
          </a:p>
        </p:txBody>
      </p:sp>
      <p:sp>
        <p:nvSpPr>
          <p:cNvPr id="3" name="Content Placeholder 2">
            <a:extLst>
              <a:ext uri="{FF2B5EF4-FFF2-40B4-BE49-F238E27FC236}">
                <a16:creationId xmlns:a16="http://schemas.microsoft.com/office/drawing/2014/main" id="{92263463-D93F-BF53-70F4-9C28D9BCE91A}"/>
              </a:ext>
            </a:extLst>
          </p:cNvPr>
          <p:cNvSpPr>
            <a:spLocks noGrp="1"/>
          </p:cNvSpPr>
          <p:nvPr>
            <p:ph idx="1"/>
          </p:nvPr>
        </p:nvSpPr>
        <p:spPr>
          <a:xfrm>
            <a:off x="838200" y="1565996"/>
            <a:ext cx="10515600" cy="3862531"/>
          </a:xfrm>
        </p:spPr>
        <p:txBody>
          <a:bodyPr>
            <a:normAutofit fontScale="92500"/>
          </a:bodyPr>
          <a:lstStyle/>
          <a:p>
            <a:r>
              <a:rPr lang="en-US" sz="2700" dirty="0"/>
              <a:t>Ensuring that a registered nurse has properly trained and properly delegated medical procedures/med administration to unlicensed staff, according to </a:t>
            </a:r>
            <a:r>
              <a:rPr lang="en-US" sz="2700" b="1" dirty="0"/>
              <a:t>201 KAR 20:400 </a:t>
            </a:r>
            <a:r>
              <a:rPr lang="en-US" sz="2700" dirty="0"/>
              <a:t>and </a:t>
            </a:r>
            <a:r>
              <a:rPr lang="en-US" sz="2700" b="1" dirty="0">
                <a:effectLst/>
                <a:latin typeface="Calibri" panose="020F0502020204030204" pitchFamily="34" charset="0"/>
                <a:ea typeface="Calibri" panose="020F0502020204030204" pitchFamily="34" charset="0"/>
                <a:cs typeface="Times New Roman" panose="02020603050405020304" pitchFamily="18" charset="0"/>
              </a:rPr>
              <a:t>702 KAR 1:160 Section 5.</a:t>
            </a:r>
            <a:endParaRPr lang="en-US" sz="2700" dirty="0"/>
          </a:p>
          <a:p>
            <a:r>
              <a:rPr lang="en-US" sz="2700" dirty="0"/>
              <a:t>Ensuring that staff are trained and automated external defibrillators are maintained, according to</a:t>
            </a:r>
            <a:r>
              <a:rPr lang="en-US" sz="2700" b="1" dirty="0">
                <a:effectLst/>
                <a:latin typeface="Calibri" panose="020F0502020204030204" pitchFamily="34" charset="0"/>
                <a:ea typeface="Calibri" panose="020F0502020204030204" pitchFamily="34" charset="0"/>
                <a:cs typeface="Times New Roman" panose="02020603050405020304" pitchFamily="18" charset="0"/>
              </a:rPr>
              <a:t> </a:t>
            </a:r>
            <a:r>
              <a:rPr lang="en-US" sz="2700" b="1" dirty="0">
                <a:latin typeface="Franklin Gothic Book" panose="020B0503020102020204" pitchFamily="34" charset="0"/>
                <a:ea typeface="Calibri" panose="020F0502020204030204" pitchFamily="34" charset="0"/>
                <a:cs typeface="Times New Roman" panose="02020603050405020304" pitchFamily="18" charset="0"/>
              </a:rPr>
              <a:t>KRS 1</a:t>
            </a:r>
            <a:r>
              <a:rPr lang="en-US" sz="2700" b="1" dirty="0">
                <a:effectLst/>
                <a:latin typeface="Franklin Gothic Book" panose="020B0503020102020204" pitchFamily="34" charset="0"/>
                <a:ea typeface="Calibri" panose="020F0502020204030204" pitchFamily="34" charset="0"/>
                <a:cs typeface="Times New Roman" panose="02020603050405020304" pitchFamily="18" charset="0"/>
              </a:rPr>
              <a:t>58.162 (Amended by HB 169, 2024).</a:t>
            </a:r>
          </a:p>
          <a:p>
            <a:r>
              <a:rPr lang="en-US" sz="2700" dirty="0"/>
              <a:t>Ensuring that medical director orders are on file for all student medications and procedures required to meet student health needs in the district. </a:t>
            </a:r>
          </a:p>
          <a:p>
            <a:r>
              <a:rPr lang="en-US" sz="2700" dirty="0"/>
              <a:t>Ensuring that all required data reports are correct and submitted to KDE at the end of the year (June 1).</a:t>
            </a:r>
          </a:p>
          <a:p>
            <a:pPr marL="0" indent="0">
              <a:buNone/>
            </a:pPr>
            <a:endParaRPr lang="en-US" sz="2700" dirty="0"/>
          </a:p>
        </p:txBody>
      </p:sp>
    </p:spTree>
    <p:extLst>
      <p:ext uri="{BB962C8B-B14F-4D97-AF65-F5344CB8AC3E}">
        <p14:creationId xmlns:p14="http://schemas.microsoft.com/office/powerpoint/2010/main" val="4167417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FFA4C-EFC2-1399-92B4-A81B3CFD4C33}"/>
              </a:ext>
            </a:extLst>
          </p:cNvPr>
          <p:cNvSpPr>
            <a:spLocks noGrp="1"/>
          </p:cNvSpPr>
          <p:nvPr>
            <p:ph type="title"/>
          </p:nvPr>
        </p:nvSpPr>
        <p:spPr>
          <a:xfrm>
            <a:off x="734024" y="365126"/>
            <a:ext cx="10898529" cy="1035412"/>
          </a:xfrm>
        </p:spPr>
        <p:txBody>
          <a:bodyPr>
            <a:normAutofit/>
          </a:bodyPr>
          <a:lstStyle/>
          <a:p>
            <a:r>
              <a:rPr lang="en-US" sz="4000" dirty="0"/>
              <a:t>New Medication Administration Training Program </a:t>
            </a:r>
          </a:p>
        </p:txBody>
      </p:sp>
      <p:sp>
        <p:nvSpPr>
          <p:cNvPr id="3" name="Content Placeholder 2">
            <a:extLst>
              <a:ext uri="{FF2B5EF4-FFF2-40B4-BE49-F238E27FC236}">
                <a16:creationId xmlns:a16="http://schemas.microsoft.com/office/drawing/2014/main" id="{E143B154-4D47-0235-8D3A-C9B952742848}"/>
              </a:ext>
            </a:extLst>
          </p:cNvPr>
          <p:cNvSpPr>
            <a:spLocks noGrp="1"/>
          </p:cNvSpPr>
          <p:nvPr>
            <p:ph idx="1"/>
          </p:nvPr>
        </p:nvSpPr>
        <p:spPr>
          <a:xfrm>
            <a:off x="838200" y="1451827"/>
            <a:ext cx="10515600" cy="3847387"/>
          </a:xfrm>
        </p:spPr>
        <p:txBody>
          <a:bodyPr>
            <a:normAutofit fontScale="92500" lnSpcReduction="10000"/>
          </a:bodyPr>
          <a:lstStyle/>
          <a:p>
            <a:r>
              <a:rPr lang="en-US" sz="2800" dirty="0"/>
              <a:t>This training manual will replace the current Medication Administration Training Material beginning July 1, 2025</a:t>
            </a:r>
          </a:p>
          <a:p>
            <a:r>
              <a:rPr lang="en-US" sz="2800" dirty="0"/>
              <a:t>Old training materials should not be used after this date</a:t>
            </a:r>
          </a:p>
          <a:p>
            <a:r>
              <a:rPr lang="en-US" sz="2800" dirty="0"/>
              <a:t>American Academy of Pediatrics 2024 policy statement has been incorporated.</a:t>
            </a:r>
          </a:p>
          <a:p>
            <a:r>
              <a:rPr lang="en-US" sz="2800" dirty="0"/>
              <a:t>National Association of School Nurses’ school nursing evidence-based clinical guideline: </a:t>
            </a:r>
            <a:r>
              <a:rPr lang="en-US" sz="2800" i="1" u="sng" dirty="0">
                <a:hlinkClick r:id="rId2"/>
              </a:rPr>
              <a:t>Medication Administration in Schools Implementation Toolkit</a:t>
            </a:r>
            <a:r>
              <a:rPr lang="en-US" sz="2800" dirty="0"/>
              <a:t> (2022)</a:t>
            </a:r>
          </a:p>
          <a:p>
            <a:r>
              <a:rPr lang="en-US" sz="2800" dirty="0"/>
              <a:t>Kentucky Board of Nursing advisory opinions regarding school nursing include Advisory Opinion Statements 16 and 30.</a:t>
            </a:r>
          </a:p>
          <a:p>
            <a:endParaRPr lang="en-US" dirty="0"/>
          </a:p>
        </p:txBody>
      </p:sp>
    </p:spTree>
    <p:extLst>
      <p:ext uri="{BB962C8B-B14F-4D97-AF65-F5344CB8AC3E}">
        <p14:creationId xmlns:p14="http://schemas.microsoft.com/office/powerpoint/2010/main" val="2200092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FC88A-7C62-2BAD-B4AE-B9548D6C5E4E}"/>
              </a:ext>
            </a:extLst>
          </p:cNvPr>
          <p:cNvSpPr>
            <a:spLocks noGrp="1"/>
          </p:cNvSpPr>
          <p:nvPr>
            <p:ph type="title"/>
          </p:nvPr>
        </p:nvSpPr>
        <p:spPr>
          <a:xfrm>
            <a:off x="728891" y="365125"/>
            <a:ext cx="10781791" cy="721995"/>
          </a:xfrm>
        </p:spPr>
        <p:txBody>
          <a:bodyPr>
            <a:noAutofit/>
          </a:bodyPr>
          <a:lstStyle/>
          <a:p>
            <a:r>
              <a:rPr lang="en-US" sz="3700" dirty="0"/>
              <a:t>What does this mean for schools and school nurses?</a:t>
            </a:r>
          </a:p>
        </p:txBody>
      </p:sp>
      <p:sp>
        <p:nvSpPr>
          <p:cNvPr id="8" name="Rectangle 7">
            <a:extLst>
              <a:ext uri="{FF2B5EF4-FFF2-40B4-BE49-F238E27FC236}">
                <a16:creationId xmlns:a16="http://schemas.microsoft.com/office/drawing/2014/main" id="{B1D1C45E-D9F9-A16D-B43E-4B87DA567B61}"/>
              </a:ext>
              <a:ext uri="{C183D7F6-B498-43B3-948B-1728B52AA6E4}">
                <adec:decorative xmlns:adec="http://schemas.microsoft.com/office/drawing/2017/decorative" val="1"/>
              </a:ext>
            </a:extLst>
          </p:cNvPr>
          <p:cNvSpPr/>
          <p:nvPr/>
        </p:nvSpPr>
        <p:spPr>
          <a:xfrm>
            <a:off x="1062383" y="1230947"/>
            <a:ext cx="1529257" cy="152925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3" name="Content Placeholder 2">
            <a:extLst>
              <a:ext uri="{FF2B5EF4-FFF2-40B4-BE49-F238E27FC236}">
                <a16:creationId xmlns:a16="http://schemas.microsoft.com/office/drawing/2014/main" id="{9D9B7534-0F92-05EB-35F4-5437423920F1}"/>
              </a:ext>
            </a:extLst>
          </p:cNvPr>
          <p:cNvSpPr>
            <a:spLocks noGrp="1"/>
          </p:cNvSpPr>
          <p:nvPr>
            <p:ph idx="1"/>
          </p:nvPr>
        </p:nvSpPr>
        <p:spPr>
          <a:xfrm>
            <a:off x="521150" y="2731839"/>
            <a:ext cx="3058160" cy="2895214"/>
          </a:xfrm>
        </p:spPr>
        <p:txBody>
          <a:bodyPr>
            <a:normAutofit fontScale="47500" lnSpcReduction="20000"/>
          </a:bodyPr>
          <a:lstStyle/>
          <a:p>
            <a:pPr marL="0" indent="0">
              <a:lnSpc>
                <a:spcPct val="120000"/>
              </a:lnSpc>
              <a:buNone/>
            </a:pPr>
            <a:r>
              <a:rPr lang="en-US" sz="3800" dirty="0"/>
              <a:t>Beginning with the 2025 school year, trained school staff and school nurses will no longer be able to administer </a:t>
            </a:r>
            <a:r>
              <a:rPr lang="en-US" sz="3800" b="1" dirty="0"/>
              <a:t>any </a:t>
            </a:r>
            <a:r>
              <a:rPr lang="en-US" sz="3800" dirty="0"/>
              <a:t>medication, either prescribed or over-the-counter medications, without a medical provider’s order and parent/guardian’s signature</a:t>
            </a:r>
          </a:p>
          <a:p>
            <a:pPr marL="0" indent="0">
              <a:buNone/>
            </a:pPr>
            <a:endParaRPr lang="en-US" dirty="0"/>
          </a:p>
        </p:txBody>
      </p:sp>
      <p:sp>
        <p:nvSpPr>
          <p:cNvPr id="9" name="Rectangle 8">
            <a:extLst>
              <a:ext uri="{FF2B5EF4-FFF2-40B4-BE49-F238E27FC236}">
                <a16:creationId xmlns:a16="http://schemas.microsoft.com/office/drawing/2014/main" id="{501CAB8F-D0ED-2CEF-9AAD-FAAAB397B586}"/>
              </a:ext>
              <a:ext uri="{C183D7F6-B498-43B3-948B-1728B52AA6E4}">
                <adec:decorative xmlns:adec="http://schemas.microsoft.com/office/drawing/2017/decorative" val="1"/>
              </a:ext>
            </a:extLst>
          </p:cNvPr>
          <p:cNvSpPr/>
          <p:nvPr/>
        </p:nvSpPr>
        <p:spPr>
          <a:xfrm>
            <a:off x="5112931" y="1320800"/>
            <a:ext cx="1529257" cy="1529257"/>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5" name="TextBox 4">
            <a:extLst>
              <a:ext uri="{FF2B5EF4-FFF2-40B4-BE49-F238E27FC236}">
                <a16:creationId xmlns:a16="http://schemas.microsoft.com/office/drawing/2014/main" id="{ED738A27-F9BC-44FE-8053-5D2CE99DB368}"/>
              </a:ext>
            </a:extLst>
          </p:cNvPr>
          <p:cNvSpPr txBox="1"/>
          <p:nvPr/>
        </p:nvSpPr>
        <p:spPr>
          <a:xfrm>
            <a:off x="4348479" y="2964606"/>
            <a:ext cx="305816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Parents can no longer send in a student supply of over-the-counter medications </a:t>
            </a:r>
            <a:r>
              <a:rPr lang="en-US" sz="1800" dirty="0">
                <a:effectLst/>
                <a:latin typeface="Aptos" panose="020B0004020202020204" pitchFamily="34" charset="0"/>
                <a:ea typeface="Aptos" panose="020B0004020202020204" pitchFamily="34" charset="0"/>
                <a:cs typeface="Times New Roman" panose="02020603050405020304" pitchFamily="18" charset="0"/>
              </a:rPr>
              <a:t>–</a:t>
            </a: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such as Tylenol or allergy medication </a:t>
            </a:r>
            <a:r>
              <a:rPr lang="en-US" sz="1800" dirty="0">
                <a:effectLst/>
                <a:latin typeface="Aptos" panose="020B0004020202020204" pitchFamily="34" charset="0"/>
                <a:ea typeface="Aptos" panose="020B0004020202020204" pitchFamily="34" charset="0"/>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with a parent note only. You must have a medical provider’s order as well</a:t>
            </a:r>
          </a:p>
        </p:txBody>
      </p:sp>
      <p:sp>
        <p:nvSpPr>
          <p:cNvPr id="10" name="Rectangle 9">
            <a:extLst>
              <a:ext uri="{FF2B5EF4-FFF2-40B4-BE49-F238E27FC236}">
                <a16:creationId xmlns:a16="http://schemas.microsoft.com/office/drawing/2014/main" id="{E7DB32A0-2393-4A88-C57C-9547E64ED412}"/>
              </a:ext>
              <a:ext uri="{C183D7F6-B498-43B3-948B-1728B52AA6E4}">
                <adec:decorative xmlns:adec="http://schemas.microsoft.com/office/drawing/2017/decorative" val="1"/>
              </a:ext>
            </a:extLst>
          </p:cNvPr>
          <p:cNvSpPr/>
          <p:nvPr/>
        </p:nvSpPr>
        <p:spPr>
          <a:xfrm>
            <a:off x="9207411" y="1406984"/>
            <a:ext cx="1529257" cy="1529257"/>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7" name="TextBox 6">
            <a:extLst>
              <a:ext uri="{FF2B5EF4-FFF2-40B4-BE49-F238E27FC236}">
                <a16:creationId xmlns:a16="http://schemas.microsoft.com/office/drawing/2014/main" id="{A2F70894-3D36-0367-25DD-ABFFA94CFC4E}"/>
              </a:ext>
            </a:extLst>
          </p:cNvPr>
          <p:cNvSpPr txBox="1"/>
          <p:nvPr/>
        </p:nvSpPr>
        <p:spPr>
          <a:xfrm>
            <a:off x="8290560" y="2964606"/>
            <a:ext cx="336296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This will also prohibit parents from sending in short-term medication, such as antibiotics, with a parent note to administer unless they have a provider’s order to administer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864413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BDC2C-93DA-4F1C-9DB2-8B1B457E75BF}"/>
              </a:ext>
            </a:extLst>
          </p:cNvPr>
          <p:cNvSpPr>
            <a:spLocks noGrp="1"/>
          </p:cNvSpPr>
          <p:nvPr>
            <p:ph type="title"/>
          </p:nvPr>
        </p:nvSpPr>
        <p:spPr>
          <a:xfrm>
            <a:off x="838200" y="134977"/>
            <a:ext cx="10515600" cy="685443"/>
          </a:xfrm>
        </p:spPr>
        <p:txBody>
          <a:bodyPr>
            <a:normAutofit/>
          </a:bodyPr>
          <a:lstStyle/>
          <a:p>
            <a:pPr algn="ctr"/>
            <a:r>
              <a:rPr lang="en-US" sz="3500" dirty="0"/>
              <a:t>Agenda</a:t>
            </a:r>
          </a:p>
        </p:txBody>
      </p:sp>
      <p:sp>
        <p:nvSpPr>
          <p:cNvPr id="3" name="Content Placeholder 2">
            <a:extLst>
              <a:ext uri="{FF2B5EF4-FFF2-40B4-BE49-F238E27FC236}">
                <a16:creationId xmlns:a16="http://schemas.microsoft.com/office/drawing/2014/main" id="{B4C6C125-F76A-423E-AC51-77A01B44696F}"/>
              </a:ext>
            </a:extLst>
          </p:cNvPr>
          <p:cNvSpPr>
            <a:spLocks noGrp="1"/>
          </p:cNvSpPr>
          <p:nvPr>
            <p:ph idx="1"/>
          </p:nvPr>
        </p:nvSpPr>
        <p:spPr>
          <a:xfrm>
            <a:off x="482721" y="850900"/>
            <a:ext cx="11366901" cy="4328515"/>
          </a:xfrm>
        </p:spPr>
        <p:txBody>
          <a:bodyPr vert="horz" lIns="91440" tIns="45720" rIns="91440" bIns="45720" rtlCol="0" anchor="t">
            <a:noAutofit/>
          </a:bodyPr>
          <a:lstStyle/>
          <a:p>
            <a:pPr marL="0" indent="0" algn="ctr">
              <a:lnSpc>
                <a:spcPct val="120000"/>
              </a:lnSpc>
              <a:spcBef>
                <a:spcPts val="0"/>
              </a:spcBef>
              <a:buNone/>
            </a:pPr>
            <a:r>
              <a:rPr lang="en-US" sz="1600" b="1" dirty="0"/>
              <a:t>Welcome and Updates</a:t>
            </a:r>
          </a:p>
          <a:p>
            <a:pPr marL="0" indent="0" algn="ctr">
              <a:lnSpc>
                <a:spcPct val="120000"/>
              </a:lnSpc>
              <a:spcBef>
                <a:spcPts val="0"/>
              </a:spcBef>
              <a:buNone/>
            </a:pPr>
            <a:r>
              <a:rPr lang="en-US" sz="1600" i="1" dirty="0"/>
              <a:t>Dr. Robbie Fletcher, Commissioner of Education</a:t>
            </a:r>
            <a:endParaRPr lang="en-US" sz="1600" b="1" dirty="0">
              <a:effectLst/>
              <a:ea typeface="Times New Roman" panose="02020603050405020304" pitchFamily="18" charset="0"/>
            </a:endParaRPr>
          </a:p>
          <a:p>
            <a:pPr marL="0" marR="0" lvl="0" indent="0" algn="ctr">
              <a:lnSpc>
                <a:spcPct val="120000"/>
              </a:lnSpc>
              <a:spcBef>
                <a:spcPts val="0"/>
              </a:spcBef>
              <a:spcAft>
                <a:spcPts val="0"/>
              </a:spcAft>
              <a:buNone/>
            </a:pPr>
            <a:endParaRPr lang="en-US" sz="500" b="1" dirty="0">
              <a:effectLst/>
              <a:ea typeface="Times New Roman" panose="02020603050405020304" pitchFamily="18" charset="0"/>
            </a:endParaRPr>
          </a:p>
          <a:p>
            <a:pPr marL="0" marR="0" lvl="0" indent="0" algn="ctr">
              <a:lnSpc>
                <a:spcPct val="120000"/>
              </a:lnSpc>
              <a:spcBef>
                <a:spcPts val="0"/>
              </a:spcBef>
              <a:spcAft>
                <a:spcPts val="0"/>
              </a:spcAft>
              <a:buNone/>
            </a:pPr>
            <a:r>
              <a:rPr lang="en-US" sz="1600" b="1" dirty="0">
                <a:effectLst/>
                <a:ea typeface="Times New Roman" panose="02020603050405020304" pitchFamily="18" charset="0"/>
              </a:rPr>
              <a:t>Kentucky Department of Education Update</a:t>
            </a:r>
            <a:endParaRPr lang="en-US" sz="1600" b="1" dirty="0">
              <a:ea typeface="Times New Roman" panose="02020603050405020304" pitchFamily="18" charset="0"/>
            </a:endParaRPr>
          </a:p>
          <a:p>
            <a:pPr marL="0" marR="0" lvl="0" indent="0" algn="ctr">
              <a:lnSpc>
                <a:spcPct val="120000"/>
              </a:lnSpc>
              <a:spcBef>
                <a:spcPts val="0"/>
              </a:spcBef>
              <a:spcAft>
                <a:spcPts val="0"/>
              </a:spcAft>
              <a:buNone/>
            </a:pPr>
            <a:r>
              <a:rPr lang="en-US" sz="1600" i="1" dirty="0">
                <a:effectLst/>
                <a:ea typeface="Times New Roman" panose="02020603050405020304" pitchFamily="18" charset="0"/>
              </a:rPr>
              <a:t>Myles Young, </a:t>
            </a:r>
            <a:r>
              <a:rPr lang="en-US" sz="1600" i="1" dirty="0">
                <a:ea typeface="Times New Roman" panose="02020603050405020304" pitchFamily="18" charset="0"/>
              </a:rPr>
              <a:t>KDE Assistant Director of</a:t>
            </a:r>
            <a:r>
              <a:rPr lang="en-US" sz="1600" i="1" dirty="0">
                <a:effectLst/>
                <a:ea typeface="Times New Roman" panose="02020603050405020304" pitchFamily="18" charset="0"/>
              </a:rPr>
              <a:t> Communications</a:t>
            </a:r>
            <a:endParaRPr lang="en-US" sz="1600" b="1" dirty="0">
              <a:ea typeface="Times New Roman" panose="02020603050405020304" pitchFamily="18" charset="0"/>
            </a:endParaRPr>
          </a:p>
          <a:p>
            <a:pPr marL="0" marR="0" lvl="0" indent="0" algn="ctr">
              <a:lnSpc>
                <a:spcPct val="120000"/>
              </a:lnSpc>
              <a:spcBef>
                <a:spcPts val="0"/>
              </a:spcBef>
              <a:spcAft>
                <a:spcPts val="0"/>
              </a:spcAft>
              <a:buNone/>
            </a:pPr>
            <a:endParaRPr lang="en-US" sz="500" b="1" dirty="0">
              <a:ea typeface="Times New Roman" panose="02020603050405020304" pitchFamily="18" charset="0"/>
            </a:endParaRPr>
          </a:p>
          <a:p>
            <a:pPr marL="0" marR="0" lvl="0" indent="0" algn="ctr">
              <a:lnSpc>
                <a:spcPct val="120000"/>
              </a:lnSpc>
              <a:spcBef>
                <a:spcPts val="0"/>
              </a:spcBef>
              <a:spcAft>
                <a:spcPts val="0"/>
              </a:spcAft>
              <a:buNone/>
            </a:pPr>
            <a:r>
              <a:rPr lang="en-US" sz="1600" b="1" dirty="0">
                <a:ea typeface="Times New Roman" panose="02020603050405020304" pitchFamily="18" charset="0"/>
              </a:rPr>
              <a:t>School Health Updates</a:t>
            </a:r>
            <a:endParaRPr lang="en-US" sz="1600" b="1" dirty="0">
              <a:effectLst/>
              <a:ea typeface="Times New Roman" panose="02020603050405020304" pitchFamily="18" charset="0"/>
            </a:endParaRPr>
          </a:p>
          <a:p>
            <a:pPr marL="0" marR="0" lvl="0" indent="0" algn="ctr">
              <a:lnSpc>
                <a:spcPct val="120000"/>
              </a:lnSpc>
              <a:spcBef>
                <a:spcPts val="0"/>
              </a:spcBef>
              <a:spcAft>
                <a:spcPts val="0"/>
              </a:spcAft>
              <a:buNone/>
            </a:pPr>
            <a:r>
              <a:rPr lang="en-US" sz="1600" i="1" dirty="0">
                <a:ea typeface="Times New Roman" panose="02020603050405020304" pitchFamily="18" charset="0"/>
              </a:rPr>
              <a:t>Jim Tackett, KDE School Health Branch Manager</a:t>
            </a:r>
            <a:endParaRPr lang="en-US" sz="1600" i="1" dirty="0"/>
          </a:p>
          <a:p>
            <a:pPr marL="0" indent="0" algn="ctr">
              <a:lnSpc>
                <a:spcPct val="120000"/>
              </a:lnSpc>
              <a:spcBef>
                <a:spcPts val="0"/>
              </a:spcBef>
              <a:buNone/>
            </a:pPr>
            <a:endParaRPr lang="en-US" sz="500" b="1" dirty="0"/>
          </a:p>
          <a:p>
            <a:pPr marL="0" indent="0" algn="ctr">
              <a:lnSpc>
                <a:spcPct val="120000"/>
              </a:lnSpc>
              <a:spcBef>
                <a:spcPts val="0"/>
              </a:spcBef>
              <a:buNone/>
            </a:pPr>
            <a:r>
              <a:rPr lang="en-US" sz="1600" b="1" dirty="0"/>
              <a:t>New Teacher Survey</a:t>
            </a:r>
          </a:p>
          <a:p>
            <a:pPr marL="0" indent="0" algn="ctr">
              <a:lnSpc>
                <a:spcPct val="120000"/>
              </a:lnSpc>
              <a:spcBef>
                <a:spcPts val="0"/>
              </a:spcBef>
              <a:buNone/>
            </a:pPr>
            <a:r>
              <a:rPr lang="en-US" sz="1600" i="1" dirty="0"/>
              <a:t>Associate Commissioner Meredith Brewer, Office of Educator Licensure and Effectiveness</a:t>
            </a:r>
          </a:p>
          <a:p>
            <a:pPr marL="0" indent="0" algn="ctr">
              <a:lnSpc>
                <a:spcPct val="120000"/>
              </a:lnSpc>
              <a:spcBef>
                <a:spcPts val="0"/>
              </a:spcBef>
              <a:buNone/>
            </a:pPr>
            <a:endParaRPr lang="en-US" sz="500" b="1" dirty="0"/>
          </a:p>
          <a:p>
            <a:pPr marL="0" indent="0" algn="ctr">
              <a:lnSpc>
                <a:spcPct val="120000"/>
              </a:lnSpc>
              <a:spcBef>
                <a:spcPts val="0"/>
              </a:spcBef>
              <a:buNone/>
            </a:pPr>
            <a:r>
              <a:rPr lang="en-US" sz="1600" b="1" dirty="0"/>
              <a:t>Legislative Guidance Update</a:t>
            </a:r>
          </a:p>
          <a:p>
            <a:pPr marL="0" indent="0" algn="ctr">
              <a:lnSpc>
                <a:spcPct val="120000"/>
              </a:lnSpc>
              <a:spcBef>
                <a:spcPts val="0"/>
              </a:spcBef>
              <a:buNone/>
            </a:pPr>
            <a:r>
              <a:rPr lang="en-US" sz="1600" i="1" dirty="0"/>
              <a:t>Brian Perry, Ph.D., KDE Director of Government Relations</a:t>
            </a:r>
          </a:p>
          <a:p>
            <a:pPr marL="0" indent="0" algn="ctr">
              <a:lnSpc>
                <a:spcPct val="120000"/>
              </a:lnSpc>
              <a:spcBef>
                <a:spcPts val="0"/>
              </a:spcBef>
              <a:buNone/>
            </a:pPr>
            <a:endParaRPr lang="en-US" sz="500" b="1" dirty="0"/>
          </a:p>
          <a:p>
            <a:pPr marL="0" indent="0" algn="ctr">
              <a:lnSpc>
                <a:spcPct val="120000"/>
              </a:lnSpc>
              <a:spcBef>
                <a:spcPts val="0"/>
              </a:spcBef>
              <a:buNone/>
            </a:pPr>
            <a:r>
              <a:rPr lang="en-US" sz="1600" b="1" dirty="0"/>
              <a:t>Questions and Answers</a:t>
            </a:r>
          </a:p>
          <a:p>
            <a:pPr marL="0" indent="0" algn="ctr">
              <a:lnSpc>
                <a:spcPct val="120000"/>
              </a:lnSpc>
              <a:spcBef>
                <a:spcPts val="0"/>
              </a:spcBef>
              <a:buNone/>
            </a:pPr>
            <a:endParaRPr lang="en-US" sz="500" b="1" dirty="0"/>
          </a:p>
          <a:p>
            <a:pPr marL="0" indent="0" algn="ctr">
              <a:lnSpc>
                <a:spcPct val="120000"/>
              </a:lnSpc>
              <a:spcBef>
                <a:spcPts val="0"/>
              </a:spcBef>
              <a:buNone/>
            </a:pPr>
            <a:r>
              <a:rPr lang="en-US" sz="1600" b="1" dirty="0"/>
              <a:t>Important Dates</a:t>
            </a:r>
          </a:p>
          <a:p>
            <a:pPr marL="0" indent="0" algn="ctr">
              <a:lnSpc>
                <a:spcPct val="120000"/>
              </a:lnSpc>
              <a:spcBef>
                <a:spcPts val="0"/>
              </a:spcBef>
              <a:buNone/>
            </a:pPr>
            <a:endParaRPr lang="en-US" sz="1200" i="1" dirty="0"/>
          </a:p>
          <a:p>
            <a:pPr marL="0" indent="0" algn="ctr">
              <a:lnSpc>
                <a:spcPct val="120000"/>
              </a:lnSpc>
              <a:spcBef>
                <a:spcPts val="0"/>
              </a:spcBef>
              <a:buNone/>
            </a:pPr>
            <a:endParaRPr lang="en-US" sz="1400" i="1" dirty="0"/>
          </a:p>
          <a:p>
            <a:pPr marL="0" indent="0" algn="ctr">
              <a:lnSpc>
                <a:spcPct val="120000"/>
              </a:lnSpc>
              <a:spcBef>
                <a:spcPts val="0"/>
              </a:spcBef>
              <a:buNone/>
            </a:pPr>
            <a:endParaRPr lang="en-US" sz="1400" b="1" dirty="0">
              <a:effectLst/>
              <a:ea typeface="Times New Roman" panose="02020603050405020304" pitchFamily="18" charset="0"/>
            </a:endParaRPr>
          </a:p>
          <a:p>
            <a:pPr marL="0" marR="0" lvl="0" indent="0" algn="ctr">
              <a:lnSpc>
                <a:spcPct val="120000"/>
              </a:lnSpc>
              <a:spcBef>
                <a:spcPts val="0"/>
              </a:spcBef>
              <a:spcAft>
                <a:spcPts val="0"/>
              </a:spcAft>
              <a:buNone/>
            </a:pPr>
            <a:endParaRPr lang="en-US" sz="300" b="1" dirty="0">
              <a:effectLst/>
              <a:ea typeface="Times New Roman" panose="02020603050405020304" pitchFamily="18" charset="0"/>
            </a:endParaRPr>
          </a:p>
        </p:txBody>
      </p:sp>
    </p:spTree>
    <p:extLst>
      <p:ext uri="{BB962C8B-B14F-4D97-AF65-F5344CB8AC3E}">
        <p14:creationId xmlns:p14="http://schemas.microsoft.com/office/powerpoint/2010/main" val="1291585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23D8D-4419-6A91-888A-4BF296A650FE}"/>
              </a:ext>
            </a:extLst>
          </p:cNvPr>
          <p:cNvSpPr>
            <a:spLocks noGrp="1"/>
          </p:cNvSpPr>
          <p:nvPr>
            <p:ph type="title"/>
          </p:nvPr>
        </p:nvSpPr>
        <p:spPr/>
        <p:txBody>
          <a:bodyPr/>
          <a:lstStyle/>
          <a:p>
            <a:r>
              <a:rPr lang="en-US" dirty="0"/>
              <a:t>School Health Data Reporting</a:t>
            </a:r>
          </a:p>
        </p:txBody>
      </p:sp>
      <p:sp>
        <p:nvSpPr>
          <p:cNvPr id="3" name="Content Placeholder 2">
            <a:extLst>
              <a:ext uri="{FF2B5EF4-FFF2-40B4-BE49-F238E27FC236}">
                <a16:creationId xmlns:a16="http://schemas.microsoft.com/office/drawing/2014/main" id="{E4156643-F948-455A-773C-8340B5D1B053}"/>
              </a:ext>
            </a:extLst>
          </p:cNvPr>
          <p:cNvSpPr>
            <a:spLocks noGrp="1"/>
          </p:cNvSpPr>
          <p:nvPr>
            <p:ph idx="1"/>
          </p:nvPr>
        </p:nvSpPr>
        <p:spPr>
          <a:xfrm>
            <a:off x="838200" y="1825625"/>
            <a:ext cx="10306722" cy="3617744"/>
          </a:xfrm>
        </p:spPr>
        <p:txBody>
          <a:bodyPr/>
          <a:lstStyle/>
          <a:p>
            <a:r>
              <a:rPr lang="en-US" dirty="0"/>
              <a:t>2024-2025 School Year Data due June 1</a:t>
            </a:r>
          </a:p>
          <a:p>
            <a:r>
              <a:rPr lang="en-US" dirty="0">
                <a:solidFill>
                  <a:srgbClr val="1F1F1F"/>
                </a:solidFill>
                <a:latin typeface="Google Sans"/>
              </a:rPr>
              <a:t>A</a:t>
            </a:r>
            <a:r>
              <a:rPr lang="en-US" b="0" i="0" dirty="0">
                <a:solidFill>
                  <a:srgbClr val="1F1F1F"/>
                </a:solidFill>
                <a:effectLst/>
                <a:latin typeface="Google Sans"/>
              </a:rPr>
              <a:t>utomated external defibrillator (</a:t>
            </a:r>
            <a:r>
              <a:rPr lang="en-US" dirty="0"/>
              <a:t>AED) data is due:</a:t>
            </a:r>
          </a:p>
          <a:p>
            <a:pPr lvl="1"/>
            <a:r>
              <a:rPr lang="en-US" dirty="0"/>
              <a:t>August 1 (AED building counts)</a:t>
            </a:r>
          </a:p>
          <a:p>
            <a:pPr lvl="1"/>
            <a:r>
              <a:rPr lang="en-US" dirty="0"/>
              <a:t>November 1 (Trained staff listing, challenges, plan for improvement)</a:t>
            </a:r>
          </a:p>
          <a:p>
            <a:pPr marL="0" indent="0">
              <a:buNone/>
            </a:pPr>
            <a:endParaRPr lang="en-US" dirty="0"/>
          </a:p>
          <a:p>
            <a:pPr marL="0" indent="0">
              <a:buNone/>
            </a:pPr>
            <a:r>
              <a:rPr lang="en-US" dirty="0">
                <a:hlinkClick r:id="rId2"/>
              </a:rPr>
              <a:t>Health Services Infographic (2023-2024)</a:t>
            </a:r>
            <a:endParaRPr lang="en-US" dirty="0"/>
          </a:p>
        </p:txBody>
      </p:sp>
    </p:spTree>
    <p:extLst>
      <p:ext uri="{BB962C8B-B14F-4D97-AF65-F5344CB8AC3E}">
        <p14:creationId xmlns:p14="http://schemas.microsoft.com/office/powerpoint/2010/main" val="1893424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93600-A454-8C3B-7A05-C02C225AD6CA}"/>
              </a:ext>
            </a:extLst>
          </p:cNvPr>
          <p:cNvSpPr>
            <a:spLocks noGrp="1"/>
          </p:cNvSpPr>
          <p:nvPr>
            <p:ph type="title"/>
          </p:nvPr>
        </p:nvSpPr>
        <p:spPr>
          <a:xfrm>
            <a:off x="838200" y="365126"/>
            <a:ext cx="10515600" cy="910002"/>
          </a:xfrm>
        </p:spPr>
        <p:txBody>
          <a:bodyPr>
            <a:normAutofit fontScale="90000"/>
          </a:bodyPr>
          <a:lstStyle/>
          <a:p>
            <a:r>
              <a:rPr lang="en-US" dirty="0"/>
              <a:t>Contact Your KDE School Health Branch Staff</a:t>
            </a:r>
          </a:p>
        </p:txBody>
      </p:sp>
      <p:sp>
        <p:nvSpPr>
          <p:cNvPr id="3" name="Content Placeholder 2">
            <a:extLst>
              <a:ext uri="{FF2B5EF4-FFF2-40B4-BE49-F238E27FC236}">
                <a16:creationId xmlns:a16="http://schemas.microsoft.com/office/drawing/2014/main" id="{B67508B5-892E-6C4B-57B2-0AE98680E4DC}"/>
              </a:ext>
            </a:extLst>
          </p:cNvPr>
          <p:cNvSpPr>
            <a:spLocks noGrp="1"/>
          </p:cNvSpPr>
          <p:nvPr>
            <p:ph idx="1"/>
          </p:nvPr>
        </p:nvSpPr>
        <p:spPr>
          <a:xfrm>
            <a:off x="838200" y="1384754"/>
            <a:ext cx="5644243" cy="4351338"/>
          </a:xfrm>
        </p:spPr>
        <p:txBody>
          <a:bodyPr>
            <a:normAutofit/>
          </a:bodyPr>
          <a:lstStyle/>
          <a:p>
            <a:r>
              <a:rPr lang="en-US" sz="1900" b="1" dirty="0">
                <a:latin typeface="Calibri" panose="020F0502020204030204" pitchFamily="34" charset="0"/>
                <a:ea typeface="Calibri" panose="020F0502020204030204" pitchFamily="34" charset="0"/>
                <a:cs typeface="Calibri" panose="020F0502020204030204" pitchFamily="34" charset="0"/>
              </a:rPr>
              <a:t>Branch Manager</a:t>
            </a:r>
          </a:p>
          <a:p>
            <a:pPr lvl="1">
              <a:buFont typeface="Courier New" panose="020B0604020202020204" pitchFamily="34" charset="0"/>
              <a:buChar char="o"/>
            </a:pPr>
            <a:r>
              <a:rPr lang="en-US" sz="1900" dirty="0">
                <a:latin typeface="Calibri" panose="020F0502020204030204" pitchFamily="34" charset="0"/>
                <a:ea typeface="Calibri" panose="020F0502020204030204" pitchFamily="34" charset="0"/>
                <a:cs typeface="Calibri" panose="020F0502020204030204" pitchFamily="34" charset="0"/>
              </a:rPr>
              <a:t>Jim Tackett</a:t>
            </a:r>
          </a:p>
          <a:p>
            <a:pPr marL="457200" lvl="1" indent="0">
              <a:buNone/>
            </a:pPr>
            <a:r>
              <a:rPr lang="en-US" sz="1900" dirty="0">
                <a:latin typeface="Calibri" panose="020F0502020204030204" pitchFamily="34" charset="0"/>
                <a:ea typeface="Calibri" panose="020F0502020204030204" pitchFamily="34" charset="0"/>
                <a:cs typeface="Calibri" panose="020F0502020204030204" pitchFamily="34" charset="0"/>
                <a:hlinkClick r:id="rId3"/>
              </a:rPr>
              <a:t>jim.tackett@education.ky.gov</a:t>
            </a:r>
            <a:r>
              <a:rPr lang="en-US" sz="1900" dirty="0">
                <a:latin typeface="Calibri" panose="020F0502020204030204" pitchFamily="34" charset="0"/>
                <a:ea typeface="Calibri" panose="020F0502020204030204" pitchFamily="34" charset="0"/>
                <a:cs typeface="Calibri" panose="020F0502020204030204" pitchFamily="34" charset="0"/>
              </a:rPr>
              <a:t> </a:t>
            </a:r>
          </a:p>
          <a:p>
            <a:r>
              <a:rPr lang="en-US" sz="1900" b="1" dirty="0">
                <a:latin typeface="Calibri" panose="020F0502020204030204" pitchFamily="34" charset="0"/>
                <a:ea typeface="Calibri" panose="020F0502020204030204" pitchFamily="34" charset="0"/>
                <a:cs typeface="Calibri" panose="020F0502020204030204" pitchFamily="34" charset="0"/>
              </a:rPr>
              <a:t>Whole School, Whole Community, Whole Child</a:t>
            </a:r>
          </a:p>
          <a:p>
            <a:pPr lvl="1">
              <a:buFont typeface="Courier New" panose="020B0604020202020204" pitchFamily="34" charset="0"/>
              <a:buChar char="o"/>
            </a:pPr>
            <a:r>
              <a:rPr lang="en-US" sz="1900" dirty="0">
                <a:latin typeface="Calibri" panose="020F0502020204030204" pitchFamily="34" charset="0"/>
                <a:ea typeface="Calibri" panose="020F0502020204030204" pitchFamily="34" charset="0"/>
                <a:cs typeface="Calibri" panose="020F0502020204030204" pitchFamily="34" charset="0"/>
              </a:rPr>
              <a:t>Stephanie Bunge </a:t>
            </a:r>
          </a:p>
          <a:p>
            <a:pPr marL="457200" lvl="1" indent="0">
              <a:buNone/>
            </a:pPr>
            <a:r>
              <a:rPr lang="en-US" sz="1900" dirty="0">
                <a:latin typeface="Calibri" panose="020F0502020204030204" pitchFamily="34" charset="0"/>
                <a:ea typeface="Calibri" panose="020F0502020204030204" pitchFamily="34" charset="0"/>
                <a:cs typeface="Calibri" panose="020F0502020204030204" pitchFamily="34" charset="0"/>
                <a:hlinkClick r:id="rId4"/>
              </a:rPr>
              <a:t>stephanie.bunge@education.ky.gov</a:t>
            </a:r>
            <a:endParaRPr lang="en-US" sz="1900" dirty="0">
              <a:latin typeface="Calibri" panose="020F0502020204030204" pitchFamily="34" charset="0"/>
              <a:ea typeface="Calibri" panose="020F0502020204030204" pitchFamily="34" charset="0"/>
              <a:cs typeface="Calibri" panose="020F0502020204030204" pitchFamily="34" charset="0"/>
            </a:endParaRPr>
          </a:p>
          <a:p>
            <a:pPr lvl="1">
              <a:buFont typeface="Courier New" panose="020B0604020202020204" pitchFamily="34" charset="0"/>
              <a:buChar char="o"/>
            </a:pPr>
            <a:r>
              <a:rPr lang="en-US" sz="1900" dirty="0">
                <a:latin typeface="Calibri" panose="020F0502020204030204" pitchFamily="34" charset="0"/>
                <a:ea typeface="Calibri" panose="020F0502020204030204" pitchFamily="34" charset="0"/>
                <a:cs typeface="Calibri" panose="020F0502020204030204" pitchFamily="34" charset="0"/>
              </a:rPr>
              <a:t>Jalynn Stubbs </a:t>
            </a:r>
          </a:p>
          <a:p>
            <a:pPr marL="457200" lvl="1" indent="0">
              <a:buNone/>
            </a:pPr>
            <a:r>
              <a:rPr lang="en-US" sz="1900" dirty="0">
                <a:latin typeface="Calibri" panose="020F0502020204030204" pitchFamily="34" charset="0"/>
                <a:ea typeface="Calibri" panose="020F0502020204030204" pitchFamily="34" charset="0"/>
                <a:cs typeface="Calibri" panose="020F0502020204030204" pitchFamily="34" charset="0"/>
                <a:hlinkClick r:id="rId5"/>
              </a:rPr>
              <a:t>jalynnstubbs@education.ky.gov</a:t>
            </a:r>
            <a:endParaRPr lang="en-US" sz="1900" dirty="0">
              <a:latin typeface="Calibri" panose="020F0502020204030204" pitchFamily="34" charset="0"/>
              <a:ea typeface="Calibri" panose="020F0502020204030204" pitchFamily="34" charset="0"/>
              <a:cs typeface="Calibri" panose="020F0502020204030204" pitchFamily="34" charset="0"/>
            </a:endParaRPr>
          </a:p>
          <a:p>
            <a:r>
              <a:rPr lang="en-US" sz="1900" b="1" dirty="0">
                <a:latin typeface="Calibri" panose="020F0502020204030204" pitchFamily="34" charset="0"/>
                <a:ea typeface="Calibri" panose="020F0502020204030204" pitchFamily="34" charset="0"/>
                <a:cs typeface="Calibri" panose="020F0502020204030204" pitchFamily="34" charset="0"/>
              </a:rPr>
              <a:t>Data, Reporting and Infinite Campus</a:t>
            </a:r>
          </a:p>
          <a:p>
            <a:pPr lvl="1">
              <a:buFont typeface="Courier New" panose="020B0604020202020204" pitchFamily="34" charset="0"/>
              <a:buChar char="o"/>
            </a:pPr>
            <a:r>
              <a:rPr lang="en-US" sz="1900" dirty="0">
                <a:latin typeface="Calibri" panose="020F0502020204030204" pitchFamily="34" charset="0"/>
                <a:ea typeface="Calibri" panose="020F0502020204030204" pitchFamily="34" charset="0"/>
                <a:cs typeface="Calibri" panose="020F0502020204030204" pitchFamily="34" charset="0"/>
              </a:rPr>
              <a:t>Tonia Hickman </a:t>
            </a:r>
          </a:p>
          <a:p>
            <a:pPr marL="457200" lvl="1" indent="0">
              <a:buNone/>
            </a:pPr>
            <a:r>
              <a:rPr lang="en-US" sz="1900" dirty="0">
                <a:latin typeface="Calibri" panose="020F0502020204030204" pitchFamily="34" charset="0"/>
                <a:ea typeface="Calibri" panose="020F0502020204030204" pitchFamily="34" charset="0"/>
                <a:cs typeface="Calibri" panose="020F0502020204030204" pitchFamily="34" charset="0"/>
                <a:hlinkClick r:id="rId6"/>
              </a:rPr>
              <a:t>tonia.hickman@education.ky.gov</a:t>
            </a:r>
            <a:r>
              <a:rPr lang="en-US" sz="1900" dirty="0">
                <a:latin typeface="Calibri" panose="020F0502020204030204" pitchFamily="34" charset="0"/>
                <a:ea typeface="Calibri" panose="020F0502020204030204" pitchFamily="34" charset="0"/>
                <a:cs typeface="Calibri" panose="020F0502020204030204" pitchFamily="34" charset="0"/>
              </a:rPr>
              <a:t> </a:t>
            </a:r>
          </a:p>
          <a:p>
            <a:endParaRPr lang="en-US" dirty="0"/>
          </a:p>
        </p:txBody>
      </p:sp>
      <p:sp>
        <p:nvSpPr>
          <p:cNvPr id="4" name="TextBox 3">
            <a:extLst>
              <a:ext uri="{FF2B5EF4-FFF2-40B4-BE49-F238E27FC236}">
                <a16:creationId xmlns:a16="http://schemas.microsoft.com/office/drawing/2014/main" id="{F220537D-C1A7-9D28-A733-CCC29A8DE534}"/>
              </a:ext>
            </a:extLst>
          </p:cNvPr>
          <p:cNvSpPr txBox="1"/>
          <p:nvPr/>
        </p:nvSpPr>
        <p:spPr>
          <a:xfrm>
            <a:off x="6483985" y="1782987"/>
            <a:ext cx="4869815" cy="3139321"/>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State School Nurse Consultant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Courier New" panose="020B0604020202020204" pitchFamily="34" charset="0"/>
              <a:buChar char="o"/>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Angela McDonald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7"/>
              </a:rPr>
              <a:t>angela.mcdonald@education.ky.gov</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Regional Field Staff</a:t>
            </a:r>
          </a:p>
          <a:p>
            <a:pPr marL="800100" marR="0" lvl="1" indent="-342900" algn="l" defTabSz="914400" rtl="0" eaLnBrk="1" fontAlgn="auto" latinLnBrk="0" hangingPunct="1">
              <a:lnSpc>
                <a:spcPct val="100000"/>
              </a:lnSpc>
              <a:spcBef>
                <a:spcPts val="0"/>
              </a:spcBef>
              <a:spcAft>
                <a:spcPts val="0"/>
              </a:spcAft>
              <a:buClrTx/>
              <a:buSzTx/>
              <a:buFont typeface="Courier New" panose="020B0604020202020204" pitchFamily="34" charset="0"/>
              <a:buChar char="o"/>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Western Kentucky:</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Abby Henshaw</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8"/>
              </a:rPr>
              <a:t>abby.henshaw@education.ky.gov</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800100" marR="0" lvl="1" indent="-342900" algn="l" defTabSz="914400" rtl="0" eaLnBrk="1" fontAlgn="auto" latinLnBrk="0" hangingPunct="1">
              <a:lnSpc>
                <a:spcPct val="100000"/>
              </a:lnSpc>
              <a:spcBef>
                <a:spcPts val="0"/>
              </a:spcBef>
              <a:spcAft>
                <a:spcPts val="0"/>
              </a:spcAft>
              <a:buClrTx/>
              <a:buSzTx/>
              <a:buFont typeface="Courier New" panose="020B0604020202020204" pitchFamily="34" charset="0"/>
              <a:buChar char="o"/>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Central Kentucky:</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Crystal Dillingham</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9"/>
              </a:rPr>
              <a:t>crystal.dillingham@education.ky.gov</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Courier New" panose="020B0604020202020204" pitchFamily="34" charset="0"/>
              <a:buChar char="o"/>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Eastern Kentucky: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Caitlyn Mounce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10"/>
              </a:rPr>
              <a:t>caitlyn.mounce@education.ky.gov</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154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2872292" y="1122363"/>
            <a:ext cx="7795708" cy="2387600"/>
          </a:xfrm>
        </p:spPr>
        <p:txBody>
          <a:bodyPr/>
          <a:lstStyle/>
          <a:p>
            <a:r>
              <a:rPr lang="en-US" dirty="0"/>
              <a:t>New Teacher Survey</a:t>
            </a:r>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2678654" y="3689872"/>
            <a:ext cx="7989345" cy="1567927"/>
          </a:xfrm>
        </p:spPr>
        <p:txBody>
          <a:bodyPr/>
          <a:lstStyle/>
          <a:p>
            <a:r>
              <a:rPr lang="en-US" dirty="0"/>
              <a:t>Associate Commissioner Meredith Brewer, Ph.D.</a:t>
            </a:r>
          </a:p>
          <a:p>
            <a:r>
              <a:rPr lang="en-US" dirty="0"/>
              <a:t>Office of Educator Licensure and Effectiveness</a:t>
            </a:r>
          </a:p>
        </p:txBody>
      </p:sp>
    </p:spTree>
    <p:extLst>
      <p:ext uri="{BB962C8B-B14F-4D97-AF65-F5344CB8AC3E}">
        <p14:creationId xmlns:p14="http://schemas.microsoft.com/office/powerpoint/2010/main" val="3866618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EAA4A-4159-F167-3DB7-89501237460E}"/>
              </a:ext>
            </a:extLst>
          </p:cNvPr>
          <p:cNvSpPr>
            <a:spLocks noGrp="1"/>
          </p:cNvSpPr>
          <p:nvPr>
            <p:ph type="title"/>
          </p:nvPr>
        </p:nvSpPr>
        <p:spPr>
          <a:xfrm>
            <a:off x="838200" y="365126"/>
            <a:ext cx="10515600" cy="1237764"/>
          </a:xfrm>
        </p:spPr>
        <p:txBody>
          <a:bodyPr/>
          <a:lstStyle/>
          <a:p>
            <a:r>
              <a:rPr lang="en-US" dirty="0"/>
              <a:t>Kentucky Educator Mentorship Program</a:t>
            </a:r>
          </a:p>
        </p:txBody>
      </p:sp>
      <p:sp>
        <p:nvSpPr>
          <p:cNvPr id="5" name="Content Placeholder 4">
            <a:extLst>
              <a:ext uri="{FF2B5EF4-FFF2-40B4-BE49-F238E27FC236}">
                <a16:creationId xmlns:a16="http://schemas.microsoft.com/office/drawing/2014/main" id="{FF682D6E-4CE2-B19C-E1C4-CF1ABE4CECC1}"/>
              </a:ext>
            </a:extLst>
          </p:cNvPr>
          <p:cNvSpPr>
            <a:spLocks noGrp="1"/>
          </p:cNvSpPr>
          <p:nvPr>
            <p:ph idx="1"/>
          </p:nvPr>
        </p:nvSpPr>
        <p:spPr>
          <a:xfrm>
            <a:off x="838200" y="1602889"/>
            <a:ext cx="10515600" cy="4044876"/>
          </a:xfrm>
        </p:spPr>
        <p:txBody>
          <a:bodyPr>
            <a:normAutofit/>
          </a:bodyPr>
          <a:lstStyle/>
          <a:p>
            <a:r>
              <a:rPr lang="en-US" sz="3200" dirty="0"/>
              <a:t>KRS 161.031 established the Kentucky Educator Mentorship Program (KEMP) and required the Education Professional Standards Board (EPSB) to develop standards and guidance for school districts to implement new teacher induction programs.</a:t>
            </a:r>
          </a:p>
          <a:p>
            <a:r>
              <a:rPr lang="en-US" sz="3200" dirty="0"/>
              <a:t>The Education Professional Standards Board (EPSB) is required to submit an annual report to the Legislative Research Commission (LRC) on KEMP implementation.</a:t>
            </a:r>
          </a:p>
        </p:txBody>
      </p:sp>
    </p:spTree>
    <p:extLst>
      <p:ext uri="{BB962C8B-B14F-4D97-AF65-F5344CB8AC3E}">
        <p14:creationId xmlns:p14="http://schemas.microsoft.com/office/powerpoint/2010/main" val="4002393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F2347-E1D7-0A2A-3AE9-0B948E4E1119}"/>
              </a:ext>
            </a:extLst>
          </p:cNvPr>
          <p:cNvSpPr>
            <a:spLocks noGrp="1"/>
          </p:cNvSpPr>
          <p:nvPr>
            <p:ph type="title"/>
          </p:nvPr>
        </p:nvSpPr>
        <p:spPr/>
        <p:txBody>
          <a:bodyPr/>
          <a:lstStyle/>
          <a:p>
            <a:r>
              <a:rPr lang="en-US" dirty="0"/>
              <a:t>HB 48 (2025)</a:t>
            </a:r>
          </a:p>
        </p:txBody>
      </p:sp>
      <p:sp>
        <p:nvSpPr>
          <p:cNvPr id="3" name="Content Placeholder 2">
            <a:extLst>
              <a:ext uri="{FF2B5EF4-FFF2-40B4-BE49-F238E27FC236}">
                <a16:creationId xmlns:a16="http://schemas.microsoft.com/office/drawing/2014/main" id="{4E99A6C2-6D75-22D7-0AB3-3BBF9F59C34C}"/>
              </a:ext>
            </a:extLst>
          </p:cNvPr>
          <p:cNvSpPr>
            <a:spLocks noGrp="1"/>
          </p:cNvSpPr>
          <p:nvPr>
            <p:ph idx="1"/>
          </p:nvPr>
        </p:nvSpPr>
        <p:spPr>
          <a:xfrm>
            <a:off x="838200" y="1706174"/>
            <a:ext cx="10515600" cy="4351338"/>
          </a:xfrm>
        </p:spPr>
        <p:txBody>
          <a:bodyPr/>
          <a:lstStyle/>
          <a:p>
            <a:r>
              <a:rPr lang="en-US" sz="3200" dirty="0">
                <a:effectLst/>
                <a:ea typeface="Calibri" panose="020F0502020204030204" pitchFamily="34" charset="0"/>
                <a:cs typeface="Calibri" panose="020F0502020204030204" pitchFamily="34" charset="0"/>
              </a:rPr>
              <a:t>Section 8 of </a:t>
            </a:r>
            <a:r>
              <a:rPr lang="en-US" sz="3200" dirty="0">
                <a:ea typeface="Calibri" panose="020F0502020204030204" pitchFamily="34" charset="0"/>
                <a:cs typeface="Calibri" panose="020F0502020204030204" pitchFamily="34" charset="0"/>
              </a:rPr>
              <a:t>House Bill (H</a:t>
            </a:r>
            <a:r>
              <a:rPr lang="en-US" sz="3200" dirty="0">
                <a:effectLst/>
                <a:ea typeface="Calibri" panose="020F0502020204030204" pitchFamily="34" charset="0"/>
                <a:cs typeface="Calibri" panose="020F0502020204030204" pitchFamily="34" charset="0"/>
              </a:rPr>
              <a:t>B) 48 amends KRS 161.031 by </a:t>
            </a:r>
            <a:r>
              <a:rPr lang="en-US" sz="3200" dirty="0">
                <a:solidFill>
                  <a:schemeClr val="tx1"/>
                </a:solidFill>
                <a:effectLst/>
                <a:ea typeface="Calibri" panose="020F0502020204030204" pitchFamily="34" charset="0"/>
                <a:cs typeface="Calibri" panose="020F0502020204030204" pitchFamily="34" charset="0"/>
              </a:rPr>
              <a:t>encouraging,</a:t>
            </a:r>
            <a:r>
              <a:rPr lang="en-US" sz="3200" dirty="0">
                <a:effectLst/>
                <a:ea typeface="Calibri" panose="020F0502020204030204" pitchFamily="34" charset="0"/>
                <a:cs typeface="Calibri" panose="020F0502020204030204" pitchFamily="34" charset="0"/>
              </a:rPr>
              <a:t> rather than requiring, school districts to provide an induction program for new teachers. </a:t>
            </a:r>
          </a:p>
          <a:p>
            <a:r>
              <a:rPr lang="en-US" sz="3200" dirty="0">
                <a:ea typeface="Calibri" panose="020F0502020204030204" pitchFamily="34" charset="0"/>
                <a:cs typeface="Calibri" panose="020F0502020204030204" pitchFamily="34" charset="0"/>
              </a:rPr>
              <a:t>A</a:t>
            </a:r>
            <a:r>
              <a:rPr lang="en-US" sz="3200" dirty="0">
                <a:effectLst/>
                <a:ea typeface="Calibri" panose="020F0502020204030204" pitchFamily="34" charset="0"/>
                <a:cs typeface="Calibri" panose="020F0502020204030204" pitchFamily="34" charset="0"/>
              </a:rPr>
              <a:t>dds a new requirement for EPSB to identify in its annual report any school districts that have not implemented an induction program that aligns with the EPSB established standards and guidance. </a:t>
            </a:r>
            <a:endParaRPr lang="en-US" sz="3200" dirty="0">
              <a:effectLst/>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22288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CB701-0AD7-D4F0-7833-F9F54E863A59}"/>
              </a:ext>
            </a:extLst>
          </p:cNvPr>
          <p:cNvSpPr>
            <a:spLocks noGrp="1"/>
          </p:cNvSpPr>
          <p:nvPr>
            <p:ph type="title"/>
          </p:nvPr>
        </p:nvSpPr>
        <p:spPr>
          <a:xfrm>
            <a:off x="838200" y="365126"/>
            <a:ext cx="10515600" cy="1011854"/>
          </a:xfrm>
        </p:spPr>
        <p:txBody>
          <a:bodyPr/>
          <a:lstStyle/>
          <a:p>
            <a:r>
              <a:rPr lang="en-US" dirty="0"/>
              <a:t>New </a:t>
            </a:r>
            <a:r>
              <a:rPr lang="en-US"/>
              <a:t>Teacher Survey Roles</a:t>
            </a:r>
            <a:endParaRPr lang="en-US" dirty="0"/>
          </a:p>
        </p:txBody>
      </p:sp>
      <p:pic>
        <p:nvPicPr>
          <p:cNvPr id="5" name="Picture 4">
            <a:extLst>
              <a:ext uri="{FF2B5EF4-FFF2-40B4-BE49-F238E27FC236}">
                <a16:creationId xmlns:a16="http://schemas.microsoft.com/office/drawing/2014/main" id="{6A1044E4-3D52-094E-6828-108B41F8C26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53208" y="1620350"/>
            <a:ext cx="2703007" cy="2703007"/>
          </a:xfrm>
          <a:prstGeom prst="rect">
            <a:avLst/>
          </a:prstGeom>
        </p:spPr>
      </p:pic>
      <p:sp>
        <p:nvSpPr>
          <p:cNvPr id="12" name="TextBox 11">
            <a:extLst>
              <a:ext uri="{FF2B5EF4-FFF2-40B4-BE49-F238E27FC236}">
                <a16:creationId xmlns:a16="http://schemas.microsoft.com/office/drawing/2014/main" id="{9B9E1646-AA2C-5661-C913-0A96CDB99DD6}"/>
              </a:ext>
            </a:extLst>
          </p:cNvPr>
          <p:cNvSpPr txBox="1"/>
          <p:nvPr/>
        </p:nvSpPr>
        <p:spPr>
          <a:xfrm>
            <a:off x="430549" y="4421674"/>
            <a:ext cx="3348324" cy="523220"/>
          </a:xfrm>
          <a:prstGeom prst="rect">
            <a:avLst/>
          </a:prstGeom>
          <a:noFill/>
        </p:spPr>
        <p:txBody>
          <a:bodyPr wrap="square" rtlCol="0">
            <a:spAutoFit/>
          </a:bodyPr>
          <a:lstStyle/>
          <a:p>
            <a:r>
              <a:rPr lang="en-US" sz="2800" dirty="0"/>
              <a:t>District Administrator</a:t>
            </a:r>
          </a:p>
        </p:txBody>
      </p:sp>
      <p:pic>
        <p:nvPicPr>
          <p:cNvPr id="11" name="Picture 10">
            <a:extLst>
              <a:ext uri="{FF2B5EF4-FFF2-40B4-BE49-F238E27FC236}">
                <a16:creationId xmlns:a16="http://schemas.microsoft.com/office/drawing/2014/main" id="{87B61200-A246-8497-BAEB-A4AE5B90CC61}"/>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4744496" y="1690688"/>
            <a:ext cx="2703007" cy="2703007"/>
          </a:xfrm>
          <a:prstGeom prst="rect">
            <a:avLst/>
          </a:prstGeom>
        </p:spPr>
      </p:pic>
      <p:sp>
        <p:nvSpPr>
          <p:cNvPr id="13" name="TextBox 12">
            <a:extLst>
              <a:ext uri="{FF2B5EF4-FFF2-40B4-BE49-F238E27FC236}">
                <a16:creationId xmlns:a16="http://schemas.microsoft.com/office/drawing/2014/main" id="{BAE9E29A-610B-374A-2AEC-B77018087FBF}"/>
              </a:ext>
            </a:extLst>
          </p:cNvPr>
          <p:cNvSpPr txBox="1"/>
          <p:nvPr/>
        </p:nvSpPr>
        <p:spPr>
          <a:xfrm>
            <a:off x="5036538" y="4421674"/>
            <a:ext cx="2118922" cy="523220"/>
          </a:xfrm>
          <a:prstGeom prst="rect">
            <a:avLst/>
          </a:prstGeom>
          <a:noFill/>
        </p:spPr>
        <p:txBody>
          <a:bodyPr wrap="square" rtlCol="0">
            <a:spAutoFit/>
          </a:bodyPr>
          <a:lstStyle/>
          <a:p>
            <a:r>
              <a:rPr lang="en-US" sz="2800" dirty="0"/>
              <a:t>New Teacher</a:t>
            </a:r>
          </a:p>
        </p:txBody>
      </p:sp>
      <p:pic>
        <p:nvPicPr>
          <p:cNvPr id="10" name="Picture 9">
            <a:extLst>
              <a:ext uri="{FF2B5EF4-FFF2-40B4-BE49-F238E27FC236}">
                <a16:creationId xmlns:a16="http://schemas.microsoft.com/office/drawing/2014/main" id="{1BFC8CA8-A82E-FE69-61DA-0B2E366A5A6F}"/>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8735784" y="1620350"/>
            <a:ext cx="2703007" cy="2703007"/>
          </a:xfrm>
          <a:prstGeom prst="rect">
            <a:avLst/>
          </a:prstGeom>
        </p:spPr>
      </p:pic>
      <p:sp>
        <p:nvSpPr>
          <p:cNvPr id="14" name="TextBox 13">
            <a:extLst>
              <a:ext uri="{FF2B5EF4-FFF2-40B4-BE49-F238E27FC236}">
                <a16:creationId xmlns:a16="http://schemas.microsoft.com/office/drawing/2014/main" id="{2EDF5A69-2F9D-5AD8-63BA-40E1BD3EAAB9}"/>
              </a:ext>
            </a:extLst>
          </p:cNvPr>
          <p:cNvSpPr txBox="1"/>
          <p:nvPr/>
        </p:nvSpPr>
        <p:spPr>
          <a:xfrm>
            <a:off x="9432041" y="4421356"/>
            <a:ext cx="1310492" cy="523220"/>
          </a:xfrm>
          <a:prstGeom prst="rect">
            <a:avLst/>
          </a:prstGeom>
          <a:noFill/>
        </p:spPr>
        <p:txBody>
          <a:bodyPr wrap="square" rtlCol="0">
            <a:spAutoFit/>
          </a:bodyPr>
          <a:lstStyle/>
          <a:p>
            <a:r>
              <a:rPr lang="en-US" sz="2800" dirty="0"/>
              <a:t>Mentor</a:t>
            </a:r>
          </a:p>
        </p:txBody>
      </p:sp>
    </p:spTree>
    <p:extLst>
      <p:ext uri="{BB962C8B-B14F-4D97-AF65-F5344CB8AC3E}">
        <p14:creationId xmlns:p14="http://schemas.microsoft.com/office/powerpoint/2010/main" val="1282491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11896-9B04-5EA7-75F0-230A347135C6}"/>
              </a:ext>
            </a:extLst>
          </p:cNvPr>
          <p:cNvSpPr>
            <a:spLocks noGrp="1"/>
          </p:cNvSpPr>
          <p:nvPr>
            <p:ph type="title"/>
          </p:nvPr>
        </p:nvSpPr>
        <p:spPr>
          <a:xfrm>
            <a:off x="838200" y="365126"/>
            <a:ext cx="10515600" cy="1011854"/>
          </a:xfrm>
        </p:spPr>
        <p:txBody>
          <a:bodyPr/>
          <a:lstStyle/>
          <a:p>
            <a:r>
              <a:rPr lang="en-US" dirty="0"/>
              <a:t>District Administrator</a:t>
            </a:r>
          </a:p>
        </p:txBody>
      </p:sp>
      <p:sp>
        <p:nvSpPr>
          <p:cNvPr id="3" name="Content Placeholder 2">
            <a:extLst>
              <a:ext uri="{FF2B5EF4-FFF2-40B4-BE49-F238E27FC236}">
                <a16:creationId xmlns:a16="http://schemas.microsoft.com/office/drawing/2014/main" id="{9A134871-761B-3508-A177-CEAA1961FB93}"/>
              </a:ext>
            </a:extLst>
          </p:cNvPr>
          <p:cNvSpPr>
            <a:spLocks noGrp="1"/>
          </p:cNvSpPr>
          <p:nvPr>
            <p:ph sz="half" idx="1"/>
          </p:nvPr>
        </p:nvSpPr>
        <p:spPr>
          <a:xfrm>
            <a:off x="838200" y="1439736"/>
            <a:ext cx="5181600" cy="4164933"/>
          </a:xfrm>
        </p:spPr>
        <p:txBody>
          <a:bodyPr/>
          <a:lstStyle/>
          <a:p>
            <a:pPr>
              <a:buFont typeface="Arial" panose="020B0604020202020204" pitchFamily="34" charset="0"/>
              <a:buChar char="•"/>
            </a:pPr>
            <a:r>
              <a:rPr lang="en-US" b="0" i="0" dirty="0">
                <a:solidFill>
                  <a:srgbClr val="000000"/>
                </a:solidFill>
                <a:effectLst/>
              </a:rPr>
              <a:t>Components of district’s new teacher program</a:t>
            </a:r>
            <a:endParaRPr lang="en-US" dirty="0"/>
          </a:p>
          <a:p>
            <a:pPr>
              <a:buFont typeface="Arial" panose="020B0604020202020204" pitchFamily="34" charset="0"/>
              <a:buChar char="•"/>
            </a:pPr>
            <a:r>
              <a:rPr lang="en-US" b="0" i="0" dirty="0">
                <a:solidFill>
                  <a:srgbClr val="000000"/>
                </a:solidFill>
                <a:effectLst/>
              </a:rPr>
              <a:t>Types of training</a:t>
            </a:r>
            <a:endParaRPr lang="en-US" dirty="0"/>
          </a:p>
          <a:p>
            <a:pPr>
              <a:buFont typeface="Arial" panose="020B0604020202020204" pitchFamily="34" charset="0"/>
              <a:buChar char="•"/>
            </a:pPr>
            <a:r>
              <a:rPr lang="en-US" b="0" i="0" dirty="0">
                <a:solidFill>
                  <a:srgbClr val="000000"/>
                </a:solidFill>
                <a:effectLst/>
              </a:rPr>
              <a:t>Organization and management of induction program</a:t>
            </a:r>
            <a:endParaRPr lang="en-US" dirty="0"/>
          </a:p>
          <a:p>
            <a:pPr>
              <a:buFont typeface="Arial" panose="020B0604020202020204" pitchFamily="34" charset="0"/>
              <a:buChar char="•"/>
            </a:pPr>
            <a:r>
              <a:rPr lang="en-US" b="0" i="0" dirty="0">
                <a:solidFill>
                  <a:srgbClr val="000000"/>
                </a:solidFill>
                <a:effectLst/>
              </a:rPr>
              <a:t>Funding, duration and timeframe for induction program</a:t>
            </a:r>
            <a:endParaRPr lang="en-US" dirty="0"/>
          </a:p>
          <a:p>
            <a:pPr>
              <a:buFont typeface="Arial" panose="020B0604020202020204" pitchFamily="34" charset="0"/>
              <a:buChar char="•"/>
            </a:pPr>
            <a:r>
              <a:rPr lang="en-US" b="0" i="0" dirty="0">
                <a:solidFill>
                  <a:srgbClr val="000000"/>
                </a:solidFill>
                <a:effectLst/>
              </a:rPr>
              <a:t>Evaluation of induction program</a:t>
            </a:r>
            <a:endParaRPr lang="en-US" dirty="0"/>
          </a:p>
          <a:p>
            <a:pPr marL="0" indent="0">
              <a:buNone/>
            </a:pPr>
            <a:endParaRPr lang="en-US" dirty="0"/>
          </a:p>
        </p:txBody>
      </p:sp>
      <p:pic>
        <p:nvPicPr>
          <p:cNvPr id="6" name="Content Placeholder 5">
            <a:extLst>
              <a:ext uri="{FF2B5EF4-FFF2-40B4-BE49-F238E27FC236}">
                <a16:creationId xmlns:a16="http://schemas.microsoft.com/office/drawing/2014/main" id="{96235E7B-8B4C-DBAE-B28E-F942AECB41F5}"/>
              </a:ext>
              <a:ext uri="{C183D7F6-B498-43B3-948B-1728B52AA6E4}">
                <adec:decorative xmlns:adec="http://schemas.microsoft.com/office/drawing/2017/decorative" val="1"/>
              </a:ext>
            </a:extLst>
          </p:cNvPr>
          <p:cNvPicPr>
            <a:picLocks noGrp="1" noChangeAspect="1"/>
          </p:cNvPicPr>
          <p:nvPr>
            <p:ph sz="half" idx="2"/>
          </p:nvPr>
        </p:nvPicPr>
        <p:blipFill>
          <a:blip r:embed="rId2"/>
          <a:stretch>
            <a:fillRect/>
          </a:stretch>
        </p:blipFill>
        <p:spPr>
          <a:xfrm>
            <a:off x="7002462" y="1253331"/>
            <a:ext cx="4351338" cy="4351338"/>
          </a:xfrm>
        </p:spPr>
      </p:pic>
    </p:spTree>
    <p:extLst>
      <p:ext uri="{BB962C8B-B14F-4D97-AF65-F5344CB8AC3E}">
        <p14:creationId xmlns:p14="http://schemas.microsoft.com/office/powerpoint/2010/main" val="2713119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88C81-3CD5-D5DC-ACA3-230A4AEAAD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B8ED6C-28BA-EA7B-8422-FB2D16125931}"/>
              </a:ext>
            </a:extLst>
          </p:cNvPr>
          <p:cNvSpPr>
            <a:spLocks noGrp="1"/>
          </p:cNvSpPr>
          <p:nvPr>
            <p:ph type="title"/>
          </p:nvPr>
        </p:nvSpPr>
        <p:spPr>
          <a:xfrm>
            <a:off x="838200" y="365126"/>
            <a:ext cx="10515600" cy="866626"/>
          </a:xfrm>
        </p:spPr>
        <p:txBody>
          <a:bodyPr/>
          <a:lstStyle/>
          <a:p>
            <a:r>
              <a:rPr lang="en-US" dirty="0"/>
              <a:t>New Teacher</a:t>
            </a:r>
          </a:p>
        </p:txBody>
      </p:sp>
      <p:sp>
        <p:nvSpPr>
          <p:cNvPr id="3" name="Content Placeholder 2">
            <a:extLst>
              <a:ext uri="{FF2B5EF4-FFF2-40B4-BE49-F238E27FC236}">
                <a16:creationId xmlns:a16="http://schemas.microsoft.com/office/drawing/2014/main" id="{1268C373-4AA2-28A3-BADD-A0CBFEC91FF3}"/>
              </a:ext>
            </a:extLst>
          </p:cNvPr>
          <p:cNvSpPr>
            <a:spLocks noGrp="1"/>
          </p:cNvSpPr>
          <p:nvPr>
            <p:ph sz="half" idx="1"/>
          </p:nvPr>
        </p:nvSpPr>
        <p:spPr>
          <a:xfrm>
            <a:off x="838200" y="1333948"/>
            <a:ext cx="5181600" cy="4292301"/>
          </a:xfrm>
        </p:spPr>
        <p:txBody>
          <a:bodyPr>
            <a:normAutofit fontScale="92500" lnSpcReduction="20000"/>
          </a:bodyPr>
          <a:lstStyle/>
          <a:p>
            <a:pPr>
              <a:spcAft>
                <a:spcPts val="300"/>
              </a:spcAft>
            </a:pPr>
            <a:r>
              <a:rPr lang="en-US" b="0" i="0" dirty="0">
                <a:solidFill>
                  <a:srgbClr val="000000"/>
                </a:solidFill>
                <a:effectLst/>
              </a:rPr>
              <a:t>Components of district’s new teacher program</a:t>
            </a:r>
          </a:p>
          <a:p>
            <a:pPr>
              <a:spcAft>
                <a:spcPts val="300"/>
              </a:spcAft>
              <a:buFont typeface="Arial" panose="020B0604020202020204" pitchFamily="34" charset="0"/>
              <a:buChar char="•"/>
            </a:pPr>
            <a:r>
              <a:rPr lang="en-US" b="0" i="0" dirty="0">
                <a:solidFill>
                  <a:srgbClr val="000000"/>
                </a:solidFill>
                <a:effectLst/>
              </a:rPr>
              <a:t>Perception of effectiveness of their educator preparation program (EPP)</a:t>
            </a:r>
          </a:p>
          <a:p>
            <a:pPr>
              <a:spcAft>
                <a:spcPts val="300"/>
              </a:spcAft>
              <a:buFont typeface="Arial" panose="020B0604020202020204" pitchFamily="34" charset="0"/>
              <a:buChar char="•"/>
            </a:pPr>
            <a:r>
              <a:rPr lang="en-US" dirty="0">
                <a:solidFill>
                  <a:srgbClr val="000000"/>
                </a:solidFill>
              </a:rPr>
              <a:t>Suggestions for remediation or support not covered in EPP</a:t>
            </a:r>
          </a:p>
          <a:p>
            <a:pPr>
              <a:spcAft>
                <a:spcPts val="300"/>
              </a:spcAft>
              <a:buFont typeface="Arial" panose="020B0604020202020204" pitchFamily="34" charset="0"/>
              <a:buChar char="•"/>
            </a:pPr>
            <a:r>
              <a:rPr lang="en-US" dirty="0">
                <a:solidFill>
                  <a:srgbClr val="000000"/>
                </a:solidFill>
              </a:rPr>
              <a:t>Frequency of meetings with assigned mentor </a:t>
            </a:r>
          </a:p>
          <a:p>
            <a:pPr>
              <a:spcAft>
                <a:spcPts val="300"/>
              </a:spcAft>
              <a:buFont typeface="Arial" panose="020B0604020202020204" pitchFamily="34" charset="0"/>
              <a:buChar char="•"/>
            </a:pPr>
            <a:r>
              <a:rPr lang="en-US" dirty="0">
                <a:solidFill>
                  <a:srgbClr val="000000"/>
                </a:solidFill>
              </a:rPr>
              <a:t>Impact of participation in the induction program on professional plans</a:t>
            </a:r>
            <a:endParaRPr lang="en-US" dirty="0"/>
          </a:p>
          <a:p>
            <a:pPr marL="0" indent="0">
              <a:buNone/>
            </a:pPr>
            <a:endParaRPr lang="en-US" dirty="0"/>
          </a:p>
        </p:txBody>
      </p:sp>
      <p:pic>
        <p:nvPicPr>
          <p:cNvPr id="6" name="Content Placeholder 5">
            <a:extLst>
              <a:ext uri="{FF2B5EF4-FFF2-40B4-BE49-F238E27FC236}">
                <a16:creationId xmlns:a16="http://schemas.microsoft.com/office/drawing/2014/main" id="{06012588-DB7F-C3CE-F5AC-B1AB4EFC020C}"/>
              </a:ext>
              <a:ext uri="{C183D7F6-B498-43B3-948B-1728B52AA6E4}">
                <adec:decorative xmlns:adec="http://schemas.microsoft.com/office/drawing/2017/decorative" val="1"/>
              </a:ext>
            </a:extLst>
          </p:cNvPr>
          <p:cNvPicPr>
            <a:picLocks noGrp="1" noChangeAspect="1"/>
          </p:cNvPicPr>
          <p:nvPr>
            <p:ph sz="half" idx="2"/>
          </p:nvPr>
        </p:nvPicPr>
        <p:blipFill>
          <a:blip r:embed="rId2"/>
          <a:srcRect/>
          <a:stretch/>
        </p:blipFill>
        <p:spPr>
          <a:xfrm>
            <a:off x="6923233" y="1027906"/>
            <a:ext cx="4351338" cy="4351338"/>
          </a:xfrm>
        </p:spPr>
      </p:pic>
    </p:spTree>
    <p:extLst>
      <p:ext uri="{BB962C8B-B14F-4D97-AF65-F5344CB8AC3E}">
        <p14:creationId xmlns:p14="http://schemas.microsoft.com/office/powerpoint/2010/main" val="23470506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B9215-5DBB-D65A-763D-50DBCFD9C0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95BAA1-B65C-605E-D2B6-7654BEB69064}"/>
              </a:ext>
            </a:extLst>
          </p:cNvPr>
          <p:cNvSpPr>
            <a:spLocks noGrp="1"/>
          </p:cNvSpPr>
          <p:nvPr>
            <p:ph type="title"/>
          </p:nvPr>
        </p:nvSpPr>
        <p:spPr>
          <a:xfrm>
            <a:off x="838200" y="365126"/>
            <a:ext cx="10515600" cy="958066"/>
          </a:xfrm>
        </p:spPr>
        <p:txBody>
          <a:bodyPr/>
          <a:lstStyle/>
          <a:p>
            <a:r>
              <a:rPr lang="en-US" dirty="0"/>
              <a:t>Mentor</a:t>
            </a:r>
          </a:p>
        </p:txBody>
      </p:sp>
      <p:sp>
        <p:nvSpPr>
          <p:cNvPr id="7" name="Content Placeholder 2">
            <a:extLst>
              <a:ext uri="{FF2B5EF4-FFF2-40B4-BE49-F238E27FC236}">
                <a16:creationId xmlns:a16="http://schemas.microsoft.com/office/drawing/2014/main" id="{2DFF00D2-2CDA-95A4-EB8F-D936B4F24181}"/>
              </a:ext>
            </a:extLst>
          </p:cNvPr>
          <p:cNvSpPr>
            <a:spLocks noGrp="1"/>
          </p:cNvSpPr>
          <p:nvPr>
            <p:ph sz="half" idx="1"/>
          </p:nvPr>
        </p:nvSpPr>
        <p:spPr>
          <a:xfrm>
            <a:off x="838200" y="1323192"/>
            <a:ext cx="5508812" cy="4260027"/>
          </a:xfrm>
        </p:spPr>
        <p:txBody>
          <a:bodyPr>
            <a:normAutofit fontScale="92500" lnSpcReduction="20000"/>
          </a:bodyPr>
          <a:lstStyle/>
          <a:p>
            <a:pPr>
              <a:spcAft>
                <a:spcPts val="300"/>
              </a:spcAft>
            </a:pPr>
            <a:r>
              <a:rPr lang="en-US" b="0" i="0" dirty="0">
                <a:solidFill>
                  <a:srgbClr val="000000"/>
                </a:solidFill>
                <a:effectLst/>
              </a:rPr>
              <a:t>Components of district’s new teacher program</a:t>
            </a:r>
          </a:p>
          <a:p>
            <a:pPr>
              <a:spcAft>
                <a:spcPts val="300"/>
              </a:spcAft>
              <a:buFont typeface="Arial" panose="020B0604020202020204" pitchFamily="34" charset="0"/>
              <a:buChar char="•"/>
            </a:pPr>
            <a:r>
              <a:rPr lang="en-US" b="0" i="0" dirty="0">
                <a:solidFill>
                  <a:srgbClr val="000000"/>
                </a:solidFill>
                <a:effectLst/>
              </a:rPr>
              <a:t>Perception of effectiveness of the assigned new teacher’s educator preparation program (EPP)</a:t>
            </a:r>
          </a:p>
          <a:p>
            <a:pPr>
              <a:spcAft>
                <a:spcPts val="300"/>
              </a:spcAft>
              <a:buFont typeface="Arial" panose="020B0604020202020204" pitchFamily="34" charset="0"/>
              <a:buChar char="•"/>
            </a:pPr>
            <a:r>
              <a:rPr lang="en-US" dirty="0">
                <a:solidFill>
                  <a:srgbClr val="000000"/>
                </a:solidFill>
              </a:rPr>
              <a:t>Suggestions for remediation or support not covered in EPP</a:t>
            </a:r>
          </a:p>
          <a:p>
            <a:pPr>
              <a:spcAft>
                <a:spcPts val="300"/>
              </a:spcAft>
              <a:buFont typeface="Arial" panose="020B0604020202020204" pitchFamily="34" charset="0"/>
              <a:buChar char="•"/>
            </a:pPr>
            <a:r>
              <a:rPr lang="en-US" dirty="0">
                <a:solidFill>
                  <a:srgbClr val="000000"/>
                </a:solidFill>
              </a:rPr>
              <a:t>Frequency of meetings with assigned new teacher </a:t>
            </a:r>
          </a:p>
          <a:p>
            <a:pPr>
              <a:spcAft>
                <a:spcPts val="300"/>
              </a:spcAft>
              <a:buFont typeface="Arial" panose="020B0604020202020204" pitchFamily="34" charset="0"/>
              <a:buChar char="•"/>
            </a:pPr>
            <a:r>
              <a:rPr lang="en-US" dirty="0">
                <a:solidFill>
                  <a:srgbClr val="000000"/>
                </a:solidFill>
              </a:rPr>
              <a:t>Impact of participation in the induction program on professional plans</a:t>
            </a:r>
            <a:endParaRPr lang="en-US" dirty="0"/>
          </a:p>
          <a:p>
            <a:pPr marL="0" indent="0">
              <a:buNone/>
            </a:pPr>
            <a:endParaRPr lang="en-US" dirty="0"/>
          </a:p>
        </p:txBody>
      </p:sp>
      <p:pic>
        <p:nvPicPr>
          <p:cNvPr id="6" name="Content Placeholder 5">
            <a:extLst>
              <a:ext uri="{FF2B5EF4-FFF2-40B4-BE49-F238E27FC236}">
                <a16:creationId xmlns:a16="http://schemas.microsoft.com/office/drawing/2014/main" id="{ED57F15A-79D3-0A93-5A81-481F2E274856}"/>
              </a:ext>
              <a:ext uri="{C183D7F6-B498-43B3-948B-1728B52AA6E4}">
                <adec:decorative xmlns:adec="http://schemas.microsoft.com/office/drawing/2017/decorative" val="1"/>
              </a:ext>
            </a:extLst>
          </p:cNvPr>
          <p:cNvPicPr>
            <a:picLocks noGrp="1" noChangeAspect="1"/>
          </p:cNvPicPr>
          <p:nvPr>
            <p:ph sz="half" idx="2"/>
          </p:nvPr>
        </p:nvPicPr>
        <p:blipFill>
          <a:blip r:embed="rId2"/>
          <a:srcRect/>
          <a:stretch/>
        </p:blipFill>
        <p:spPr>
          <a:xfrm>
            <a:off x="6923233" y="1027906"/>
            <a:ext cx="4351338" cy="4351338"/>
          </a:xfrm>
        </p:spPr>
      </p:pic>
    </p:spTree>
    <p:extLst>
      <p:ext uri="{BB962C8B-B14F-4D97-AF65-F5344CB8AC3E}">
        <p14:creationId xmlns:p14="http://schemas.microsoft.com/office/powerpoint/2010/main" val="751494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DFF68-CCD3-CDF5-CA3A-9774FBFF5F05}"/>
              </a:ext>
            </a:extLst>
          </p:cNvPr>
          <p:cNvSpPr>
            <a:spLocks noGrp="1"/>
          </p:cNvSpPr>
          <p:nvPr>
            <p:ph type="title"/>
          </p:nvPr>
        </p:nvSpPr>
        <p:spPr>
          <a:xfrm>
            <a:off x="838200" y="159236"/>
            <a:ext cx="10515600" cy="1325563"/>
          </a:xfrm>
        </p:spPr>
        <p:txBody>
          <a:bodyPr/>
          <a:lstStyle/>
          <a:p>
            <a:r>
              <a:rPr lang="en-US" dirty="0"/>
              <a:t>Next Steps</a:t>
            </a:r>
          </a:p>
        </p:txBody>
      </p:sp>
      <p:sp>
        <p:nvSpPr>
          <p:cNvPr id="3" name="Content Placeholder 2">
            <a:extLst>
              <a:ext uri="{FF2B5EF4-FFF2-40B4-BE49-F238E27FC236}">
                <a16:creationId xmlns:a16="http://schemas.microsoft.com/office/drawing/2014/main" id="{7A4DD73F-0B2F-20C5-1455-850873978D8C}"/>
              </a:ext>
            </a:extLst>
          </p:cNvPr>
          <p:cNvSpPr>
            <a:spLocks noGrp="1"/>
          </p:cNvSpPr>
          <p:nvPr>
            <p:ph idx="1"/>
          </p:nvPr>
        </p:nvSpPr>
        <p:spPr>
          <a:xfrm>
            <a:off x="838200" y="1247802"/>
            <a:ext cx="10515600" cy="4399964"/>
          </a:xfrm>
        </p:spPr>
        <p:txBody>
          <a:bodyPr>
            <a:normAutofit lnSpcReduction="10000"/>
          </a:bodyPr>
          <a:lstStyle/>
          <a:p>
            <a:r>
              <a:rPr lang="en-US" dirty="0"/>
              <a:t>Identify an individual to complete the district administrator survey on behalf of the </a:t>
            </a:r>
            <a:r>
              <a:rPr lang="en-US" b="1" dirty="0">
                <a:solidFill>
                  <a:srgbClr val="007780"/>
                </a:solidFill>
              </a:rPr>
              <a:t>district</a:t>
            </a:r>
            <a:r>
              <a:rPr lang="en-US" dirty="0"/>
              <a:t>. </a:t>
            </a:r>
          </a:p>
          <a:p>
            <a:r>
              <a:rPr lang="en-US" dirty="0"/>
              <a:t>Share the survey with </a:t>
            </a:r>
            <a:r>
              <a:rPr lang="en-US" b="1" dirty="0">
                <a:solidFill>
                  <a:srgbClr val="007780"/>
                </a:solidFill>
              </a:rPr>
              <a:t>school-level</a:t>
            </a:r>
            <a:r>
              <a:rPr lang="en-US" dirty="0"/>
              <a:t> administrators to disseminate to all new teachers and mentors. Please note: School-level administrators should not complete the survey.</a:t>
            </a:r>
          </a:p>
          <a:p>
            <a:r>
              <a:rPr lang="en-US" dirty="0"/>
              <a:t>Please encourage all eligible respondents (new teachers/mentors) to complete the survey by the deadline.</a:t>
            </a:r>
          </a:p>
          <a:p>
            <a:endParaRPr lang="en-US" sz="1100" dirty="0"/>
          </a:p>
          <a:p>
            <a:pPr marL="0" indent="0" algn="ctr">
              <a:buNone/>
            </a:pPr>
            <a:r>
              <a:rPr lang="en-US" sz="3200" b="1" dirty="0">
                <a:solidFill>
                  <a:srgbClr val="007780"/>
                </a:solidFill>
              </a:rPr>
              <a:t>Survey will close on Sept. 15, 2025.</a:t>
            </a:r>
          </a:p>
          <a:p>
            <a:pPr marL="0" indent="0" algn="ctr">
              <a:buNone/>
            </a:pPr>
            <a:r>
              <a:rPr lang="en-US" sz="3200" b="1" dirty="0">
                <a:solidFill>
                  <a:srgbClr val="007780"/>
                </a:solidFill>
              </a:rPr>
              <a:t>Report due to LRC by Oct. 1, 2025.</a:t>
            </a:r>
          </a:p>
        </p:txBody>
      </p:sp>
    </p:spTree>
    <p:extLst>
      <p:ext uri="{BB962C8B-B14F-4D97-AF65-F5344CB8AC3E}">
        <p14:creationId xmlns:p14="http://schemas.microsoft.com/office/powerpoint/2010/main" val="41690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47B1F-B3A4-090C-7102-B9995D7DB6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66190A-F051-0FCC-906F-E08DEE7CB656}"/>
              </a:ext>
            </a:extLst>
          </p:cNvPr>
          <p:cNvSpPr>
            <a:spLocks noGrp="1"/>
          </p:cNvSpPr>
          <p:nvPr>
            <p:ph type="ctrTitle"/>
          </p:nvPr>
        </p:nvSpPr>
        <p:spPr>
          <a:xfrm>
            <a:off x="2140944" y="1041400"/>
            <a:ext cx="9144000" cy="2387600"/>
          </a:xfrm>
        </p:spPr>
        <p:txBody>
          <a:bodyPr>
            <a:noAutofit/>
          </a:bodyPr>
          <a:lstStyle/>
          <a:p>
            <a:r>
              <a:rPr lang="en-US" dirty="0"/>
              <a:t>Welcome and Updates</a:t>
            </a:r>
            <a:br>
              <a:rPr lang="en-US" dirty="0"/>
            </a:br>
            <a:endParaRPr lang="en-US" dirty="0"/>
          </a:p>
        </p:txBody>
      </p:sp>
      <p:sp>
        <p:nvSpPr>
          <p:cNvPr id="3" name="Subtitle 2">
            <a:extLst>
              <a:ext uri="{FF2B5EF4-FFF2-40B4-BE49-F238E27FC236}">
                <a16:creationId xmlns:a16="http://schemas.microsoft.com/office/drawing/2014/main" id="{732953D6-004E-41C4-4CE0-D887D53BE509}"/>
              </a:ext>
            </a:extLst>
          </p:cNvPr>
          <p:cNvSpPr>
            <a:spLocks noGrp="1"/>
          </p:cNvSpPr>
          <p:nvPr>
            <p:ph type="subTitle" idx="1"/>
          </p:nvPr>
        </p:nvSpPr>
        <p:spPr>
          <a:xfrm>
            <a:off x="2273147" y="3811358"/>
            <a:ext cx="9144000" cy="1655762"/>
          </a:xfrm>
        </p:spPr>
        <p:txBody>
          <a:bodyPr/>
          <a:lstStyle/>
          <a:p>
            <a:r>
              <a:rPr lang="en-US" dirty="0"/>
              <a:t>Dr. Robbie Fletcher</a:t>
            </a:r>
          </a:p>
          <a:p>
            <a:r>
              <a:rPr lang="en-US" dirty="0"/>
              <a:t>Commissioner of Education</a:t>
            </a:r>
          </a:p>
          <a:p>
            <a:endParaRPr lang="en-US" dirty="0"/>
          </a:p>
        </p:txBody>
      </p:sp>
    </p:spTree>
    <p:extLst>
      <p:ext uri="{BB962C8B-B14F-4D97-AF65-F5344CB8AC3E}">
        <p14:creationId xmlns:p14="http://schemas.microsoft.com/office/powerpoint/2010/main" val="3696771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p:txBody>
          <a:bodyPr>
            <a:normAutofit/>
          </a:bodyPr>
          <a:lstStyle/>
          <a:p>
            <a:r>
              <a:rPr lang="en-US" dirty="0"/>
              <a:t>Legislative Update</a:t>
            </a:r>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p:txBody>
          <a:bodyPr/>
          <a:lstStyle/>
          <a:p>
            <a:r>
              <a:rPr lang="en-US" dirty="0"/>
              <a:t>Brian Perry, Ph.D.</a:t>
            </a:r>
          </a:p>
          <a:p>
            <a:r>
              <a:rPr lang="en-US" dirty="0"/>
              <a:t>Director of Government Relations</a:t>
            </a:r>
          </a:p>
          <a:p>
            <a:endParaRPr lang="en-US" dirty="0"/>
          </a:p>
        </p:txBody>
      </p:sp>
    </p:spTree>
    <p:extLst>
      <p:ext uri="{BB962C8B-B14F-4D97-AF65-F5344CB8AC3E}">
        <p14:creationId xmlns:p14="http://schemas.microsoft.com/office/powerpoint/2010/main" val="1565174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59F5-C1F9-D08B-A6ED-C88D5E74DC70}"/>
              </a:ext>
            </a:extLst>
          </p:cNvPr>
          <p:cNvSpPr>
            <a:spLocks noGrp="1"/>
          </p:cNvSpPr>
          <p:nvPr>
            <p:ph type="title"/>
          </p:nvPr>
        </p:nvSpPr>
        <p:spPr>
          <a:xfrm>
            <a:off x="637032" y="182246"/>
            <a:ext cx="10515600" cy="1076400"/>
          </a:xfrm>
        </p:spPr>
        <p:txBody>
          <a:bodyPr/>
          <a:lstStyle/>
          <a:p>
            <a:r>
              <a:rPr lang="en-US" dirty="0"/>
              <a:t>KDE Non-regulatory Legislative Guidance</a:t>
            </a:r>
          </a:p>
        </p:txBody>
      </p:sp>
      <p:sp>
        <p:nvSpPr>
          <p:cNvPr id="3" name="Content Placeholder 2">
            <a:extLst>
              <a:ext uri="{FF2B5EF4-FFF2-40B4-BE49-F238E27FC236}">
                <a16:creationId xmlns:a16="http://schemas.microsoft.com/office/drawing/2014/main" id="{E908287D-4DE6-6D04-119B-EEBD7A2DD172}"/>
              </a:ext>
            </a:extLst>
          </p:cNvPr>
          <p:cNvSpPr>
            <a:spLocks noGrp="1"/>
          </p:cNvSpPr>
          <p:nvPr>
            <p:ph idx="1"/>
          </p:nvPr>
        </p:nvSpPr>
        <p:spPr>
          <a:xfrm>
            <a:off x="637032" y="1368425"/>
            <a:ext cx="10515600" cy="4351338"/>
          </a:xfrm>
        </p:spPr>
        <p:txBody>
          <a:bodyPr>
            <a:normAutofit lnSpcReduction="10000"/>
          </a:bodyPr>
          <a:lstStyle/>
          <a:p>
            <a:r>
              <a:rPr lang="en-US" dirty="0"/>
              <a:t>Guidance on passed bills will be released soon.</a:t>
            </a:r>
          </a:p>
          <a:p>
            <a:r>
              <a:rPr lang="en-US" dirty="0"/>
              <a:t>One main document plus supplemental guidance on specific bills as needed.</a:t>
            </a:r>
          </a:p>
          <a:p>
            <a:r>
              <a:rPr lang="en-US" dirty="0"/>
              <a:t>All materials will be posted on </a:t>
            </a:r>
            <a:r>
              <a:rPr lang="en-US" dirty="0">
                <a:hlinkClick r:id="rId2"/>
              </a:rPr>
              <a:t>KDE’s Legislative Guidance webpage</a:t>
            </a:r>
            <a:r>
              <a:rPr lang="en-US" dirty="0"/>
              <a:t>.</a:t>
            </a:r>
          </a:p>
          <a:p>
            <a:r>
              <a:rPr lang="en-US" dirty="0"/>
              <a:t>Please let KDE staff know if you have specific questions on bills.</a:t>
            </a:r>
          </a:p>
          <a:p>
            <a:r>
              <a:rPr lang="en-US" dirty="0"/>
              <a:t>Per Attorney General opinion OAG 25-05, the effective date of legislation passed during this session, other than general appropriation bills and acts containing emergency or delayed effective date provisions, is Friday, June 27, 2025.</a:t>
            </a:r>
          </a:p>
          <a:p>
            <a:endParaRPr lang="en-US" dirty="0"/>
          </a:p>
        </p:txBody>
      </p:sp>
    </p:spTree>
    <p:extLst>
      <p:ext uri="{BB962C8B-B14F-4D97-AF65-F5344CB8AC3E}">
        <p14:creationId xmlns:p14="http://schemas.microsoft.com/office/powerpoint/2010/main" val="3371968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11E1E-B3FD-095B-C63F-F3D1798E84B6}"/>
              </a:ext>
            </a:extLst>
          </p:cNvPr>
          <p:cNvSpPr>
            <a:spLocks noGrp="1"/>
          </p:cNvSpPr>
          <p:nvPr>
            <p:ph type="title"/>
          </p:nvPr>
        </p:nvSpPr>
        <p:spPr>
          <a:xfrm>
            <a:off x="838200" y="145669"/>
            <a:ext cx="10515600" cy="1325563"/>
          </a:xfrm>
        </p:spPr>
        <p:txBody>
          <a:bodyPr>
            <a:normAutofit/>
          </a:bodyPr>
          <a:lstStyle/>
          <a:p>
            <a:r>
              <a:rPr lang="en-US" sz="4000" dirty="0"/>
              <a:t>Interim Period</a:t>
            </a:r>
          </a:p>
        </p:txBody>
      </p:sp>
      <p:sp>
        <p:nvSpPr>
          <p:cNvPr id="3" name="Content Placeholder 2">
            <a:extLst>
              <a:ext uri="{FF2B5EF4-FFF2-40B4-BE49-F238E27FC236}">
                <a16:creationId xmlns:a16="http://schemas.microsoft.com/office/drawing/2014/main" id="{204BEC7F-9D6D-5937-3BF9-A1D158979965}"/>
              </a:ext>
            </a:extLst>
          </p:cNvPr>
          <p:cNvSpPr>
            <a:spLocks noGrp="1"/>
          </p:cNvSpPr>
          <p:nvPr>
            <p:ph idx="1"/>
          </p:nvPr>
        </p:nvSpPr>
        <p:spPr>
          <a:xfrm>
            <a:off x="838199" y="1139824"/>
            <a:ext cx="10823089" cy="4475667"/>
          </a:xfrm>
        </p:spPr>
        <p:txBody>
          <a:bodyPr numCol="2">
            <a:normAutofit/>
          </a:bodyPr>
          <a:lstStyle/>
          <a:p>
            <a:r>
              <a:rPr lang="en-US" dirty="0">
                <a:hlinkClick r:id="rId2"/>
              </a:rPr>
              <a:t>Interim calendar</a:t>
            </a:r>
            <a:endParaRPr lang="en-US" dirty="0"/>
          </a:p>
          <a:p>
            <a:pPr marL="0" indent="0">
              <a:buNone/>
            </a:pPr>
            <a:endParaRPr lang="en-US" sz="1800" b="1" dirty="0">
              <a:effectLst/>
              <a:ea typeface="Aptos" panose="020B0004020202020204" pitchFamily="34" charset="0"/>
              <a:cs typeface="Aptos" panose="020B0004020202020204" pitchFamily="34" charset="0"/>
            </a:endParaRPr>
          </a:p>
          <a:p>
            <a:pPr marL="0" indent="0">
              <a:buNone/>
            </a:pPr>
            <a:r>
              <a:rPr lang="en-US" sz="1800" b="1" dirty="0">
                <a:effectLst/>
                <a:ea typeface="Aptos" panose="020B0004020202020204" pitchFamily="34" charset="0"/>
                <a:cs typeface="Aptos" panose="020B0004020202020204" pitchFamily="34" charset="0"/>
              </a:rPr>
              <a:t>IJCE </a:t>
            </a:r>
            <a:r>
              <a:rPr lang="en-US" sz="1800" dirty="0">
                <a:effectLst/>
                <a:ea typeface="Aptos" panose="020B0004020202020204" pitchFamily="34" charset="0"/>
                <a:cs typeface="Aptos" panose="020B0004020202020204" pitchFamily="34" charset="0"/>
              </a:rPr>
              <a:t>will meet at 11 a.m. ET on the following dates:</a:t>
            </a:r>
          </a:p>
          <a:p>
            <a:pPr marL="57150" indent="-285750"/>
            <a:r>
              <a:rPr lang="en-US" sz="1800" dirty="0">
                <a:effectLst/>
                <a:ea typeface="Aptos" panose="020B0004020202020204" pitchFamily="34" charset="0"/>
                <a:cs typeface="Aptos" panose="020B0004020202020204" pitchFamily="34" charset="0"/>
              </a:rPr>
              <a:t>June 3</a:t>
            </a:r>
          </a:p>
          <a:p>
            <a:pPr marL="57150" indent="-285750"/>
            <a:r>
              <a:rPr lang="en-US" sz="1800" dirty="0">
                <a:effectLst/>
                <a:ea typeface="Aptos" panose="020B0004020202020204" pitchFamily="34" charset="0"/>
                <a:cs typeface="Aptos" panose="020B0004020202020204" pitchFamily="34" charset="0"/>
              </a:rPr>
              <a:t>July 14</a:t>
            </a:r>
          </a:p>
          <a:p>
            <a:pPr marL="57150" indent="-285750"/>
            <a:r>
              <a:rPr lang="en-US" sz="1800" dirty="0">
                <a:effectLst/>
                <a:ea typeface="Aptos" panose="020B0004020202020204" pitchFamily="34" charset="0"/>
                <a:cs typeface="Aptos" panose="020B0004020202020204" pitchFamily="34" charset="0"/>
              </a:rPr>
              <a:t>Aug. 19</a:t>
            </a:r>
          </a:p>
          <a:p>
            <a:pPr marL="57150" indent="-285750"/>
            <a:r>
              <a:rPr lang="en-US" sz="1800" dirty="0">
                <a:effectLst/>
                <a:ea typeface="Aptos" panose="020B0004020202020204" pitchFamily="34" charset="0"/>
                <a:cs typeface="Aptos" panose="020B0004020202020204" pitchFamily="34" charset="0"/>
              </a:rPr>
              <a:t>Sept. 16</a:t>
            </a:r>
          </a:p>
          <a:p>
            <a:pPr marL="57150" indent="-285750"/>
            <a:r>
              <a:rPr lang="en-US" sz="1800" dirty="0">
                <a:effectLst/>
                <a:ea typeface="Aptos" panose="020B0004020202020204" pitchFamily="34" charset="0"/>
                <a:cs typeface="Aptos" panose="020B0004020202020204" pitchFamily="34" charset="0"/>
              </a:rPr>
              <a:t>Oct. 14</a:t>
            </a:r>
          </a:p>
          <a:p>
            <a:pPr marL="57150" indent="-285750"/>
            <a:r>
              <a:rPr lang="en-US" sz="1800" dirty="0">
                <a:effectLst/>
                <a:ea typeface="Aptos" panose="020B0004020202020204" pitchFamily="34" charset="0"/>
                <a:cs typeface="Aptos" panose="020B0004020202020204" pitchFamily="34" charset="0"/>
              </a:rPr>
              <a:t>Nov. 4</a:t>
            </a:r>
          </a:p>
          <a:p>
            <a:pPr marL="0" marR="0">
              <a:buNone/>
            </a:pPr>
            <a:r>
              <a:rPr lang="en-US" sz="1800" dirty="0">
                <a:effectLst/>
                <a:ea typeface="Aptos" panose="020B0004020202020204" pitchFamily="34" charset="0"/>
                <a:cs typeface="Aptos" panose="020B0004020202020204" pitchFamily="34" charset="0"/>
              </a:rPr>
              <a:t> </a:t>
            </a:r>
            <a:endParaRPr lang="en-US" sz="1800" b="1" dirty="0">
              <a:effectLst/>
              <a:ea typeface="Aptos" panose="020B0004020202020204" pitchFamily="34" charset="0"/>
              <a:cs typeface="Aptos" panose="020B0004020202020204" pitchFamily="34" charset="0"/>
            </a:endParaRPr>
          </a:p>
          <a:p>
            <a:pPr marL="0" marR="0">
              <a:buNone/>
            </a:pPr>
            <a:endParaRPr lang="en-US" sz="1800" b="1" dirty="0">
              <a:ea typeface="Aptos" panose="020B0004020202020204" pitchFamily="34" charset="0"/>
              <a:cs typeface="Aptos" panose="020B0004020202020204" pitchFamily="34" charset="0"/>
            </a:endParaRPr>
          </a:p>
          <a:p>
            <a:pPr marL="0" marR="0">
              <a:buNone/>
            </a:pPr>
            <a:endParaRPr lang="en-US" sz="1800" b="1" dirty="0">
              <a:effectLst/>
              <a:ea typeface="Aptos" panose="020B0004020202020204" pitchFamily="34" charset="0"/>
              <a:cs typeface="Aptos" panose="020B0004020202020204" pitchFamily="34" charset="0"/>
            </a:endParaRPr>
          </a:p>
          <a:p>
            <a:pPr marL="0" marR="0">
              <a:buNone/>
            </a:pPr>
            <a:endParaRPr lang="en-US" sz="1800" b="1" dirty="0">
              <a:ea typeface="Aptos" panose="020B0004020202020204" pitchFamily="34" charset="0"/>
              <a:cs typeface="Aptos" panose="020B0004020202020204" pitchFamily="34" charset="0"/>
            </a:endParaRPr>
          </a:p>
          <a:p>
            <a:pPr marL="0" marR="0">
              <a:buNone/>
            </a:pPr>
            <a:r>
              <a:rPr lang="en-US" sz="1800" b="1" dirty="0">
                <a:ea typeface="Aptos" panose="020B0004020202020204" pitchFamily="34" charset="0"/>
                <a:cs typeface="Aptos" panose="020B0004020202020204" pitchFamily="34" charset="0"/>
              </a:rPr>
              <a:t>I</a:t>
            </a:r>
            <a:r>
              <a:rPr lang="en-US" sz="1800" b="1" dirty="0">
                <a:effectLst/>
                <a:ea typeface="Aptos" panose="020B0004020202020204" pitchFamily="34" charset="0"/>
                <a:cs typeface="Aptos" panose="020B0004020202020204" pitchFamily="34" charset="0"/>
              </a:rPr>
              <a:t>JC A&amp;R </a:t>
            </a:r>
            <a:r>
              <a:rPr lang="en-US" sz="1800" dirty="0">
                <a:effectLst/>
                <a:ea typeface="Aptos" panose="020B0004020202020204" pitchFamily="34" charset="0"/>
                <a:cs typeface="Aptos" panose="020B0004020202020204" pitchFamily="34" charset="0"/>
              </a:rPr>
              <a:t>will meet at 1 p</a:t>
            </a:r>
            <a:r>
              <a:rPr lang="en-US" sz="1800" dirty="0">
                <a:ea typeface="Aptos" panose="020B0004020202020204" pitchFamily="34" charset="0"/>
                <a:cs typeface="Aptos" panose="020B0004020202020204" pitchFamily="34" charset="0"/>
              </a:rPr>
              <a:t>.</a:t>
            </a:r>
            <a:r>
              <a:rPr lang="en-US" sz="1800" dirty="0">
                <a:effectLst/>
                <a:ea typeface="Aptos" panose="020B0004020202020204" pitchFamily="34" charset="0"/>
                <a:cs typeface="Aptos" panose="020B0004020202020204" pitchFamily="34" charset="0"/>
              </a:rPr>
              <a:t>m. ET on the following dates:</a:t>
            </a:r>
          </a:p>
          <a:p>
            <a:pPr marL="57150" indent="-285750"/>
            <a:r>
              <a:rPr lang="en-US" sz="1800" dirty="0">
                <a:effectLst/>
                <a:ea typeface="Aptos" panose="020B0004020202020204" pitchFamily="34" charset="0"/>
                <a:cs typeface="Aptos" panose="020B0004020202020204" pitchFamily="34" charset="0"/>
              </a:rPr>
              <a:t>June 4</a:t>
            </a:r>
          </a:p>
          <a:p>
            <a:pPr marL="57150" indent="-285750"/>
            <a:r>
              <a:rPr lang="en-US" sz="1800" dirty="0">
                <a:effectLst/>
                <a:ea typeface="Aptos" panose="020B0004020202020204" pitchFamily="34" charset="0"/>
                <a:cs typeface="Aptos" panose="020B0004020202020204" pitchFamily="34" charset="0"/>
              </a:rPr>
              <a:t>July 15</a:t>
            </a:r>
          </a:p>
          <a:p>
            <a:pPr marL="57150" indent="-285750"/>
            <a:r>
              <a:rPr lang="en-US" sz="1800" dirty="0">
                <a:effectLst/>
                <a:ea typeface="Aptos" panose="020B0004020202020204" pitchFamily="34" charset="0"/>
                <a:cs typeface="Aptos" panose="020B0004020202020204" pitchFamily="34" charset="0"/>
              </a:rPr>
              <a:t>August 20</a:t>
            </a:r>
          </a:p>
          <a:p>
            <a:pPr marL="57150" indent="-285750"/>
            <a:r>
              <a:rPr lang="en-US" sz="1800" dirty="0">
                <a:effectLst/>
                <a:ea typeface="Aptos" panose="020B0004020202020204" pitchFamily="34" charset="0"/>
                <a:cs typeface="Aptos" panose="020B0004020202020204" pitchFamily="34" charset="0"/>
              </a:rPr>
              <a:t>Sept. 17</a:t>
            </a:r>
          </a:p>
          <a:p>
            <a:pPr marL="57150" indent="-285750"/>
            <a:r>
              <a:rPr lang="en-US" sz="1800" dirty="0">
                <a:effectLst/>
                <a:ea typeface="Aptos" panose="020B0004020202020204" pitchFamily="34" charset="0"/>
                <a:cs typeface="Aptos" panose="020B0004020202020204" pitchFamily="34" charset="0"/>
              </a:rPr>
              <a:t>Oct. 15</a:t>
            </a:r>
          </a:p>
          <a:p>
            <a:r>
              <a:rPr lang="en-US" sz="1800" dirty="0">
                <a:effectLst/>
                <a:ea typeface="Aptos" panose="020B0004020202020204" pitchFamily="34" charset="0"/>
                <a:cs typeface="Aptos" panose="020B0004020202020204" pitchFamily="34" charset="0"/>
              </a:rPr>
              <a:t>Nov. 5</a:t>
            </a:r>
          </a:p>
          <a:p>
            <a:pPr marL="0" indent="0">
              <a:buNone/>
            </a:pPr>
            <a:endParaRPr lang="en-US" dirty="0"/>
          </a:p>
        </p:txBody>
      </p:sp>
    </p:spTree>
    <p:extLst>
      <p:ext uri="{BB962C8B-B14F-4D97-AF65-F5344CB8AC3E}">
        <p14:creationId xmlns:p14="http://schemas.microsoft.com/office/powerpoint/2010/main" val="88908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F2242-1F2D-4C2E-94C9-AC65B092611D}"/>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D02EC64F-1FCB-43EB-8573-E1DD2A582097}"/>
              </a:ext>
            </a:extLst>
          </p:cNvPr>
          <p:cNvSpPr>
            <a:spLocks noGrp="1"/>
          </p:cNvSpPr>
          <p:nvPr>
            <p:ph idx="1"/>
          </p:nvPr>
        </p:nvSpPr>
        <p:spPr>
          <a:xfrm>
            <a:off x="838200" y="1589319"/>
            <a:ext cx="10515600" cy="4351338"/>
          </a:xfrm>
        </p:spPr>
        <p:txBody>
          <a:bodyPr/>
          <a:lstStyle/>
          <a:p>
            <a:r>
              <a:rPr lang="en-US" dirty="0"/>
              <a:t>Brian Perry, Ph.D., Director of Government Relations, Office of the Commissioner</a:t>
            </a:r>
          </a:p>
          <a:p>
            <a:r>
              <a:rPr lang="en-US" dirty="0">
                <a:hlinkClick r:id="rId3"/>
              </a:rPr>
              <a:t>brian.perry@education.ky.gov</a:t>
            </a:r>
            <a:r>
              <a:rPr lang="en-US" dirty="0"/>
              <a:t> </a:t>
            </a:r>
          </a:p>
        </p:txBody>
      </p:sp>
    </p:spTree>
    <p:extLst>
      <p:ext uri="{BB962C8B-B14F-4D97-AF65-F5344CB8AC3E}">
        <p14:creationId xmlns:p14="http://schemas.microsoft.com/office/powerpoint/2010/main" val="4830463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1845325" y="1915710"/>
            <a:ext cx="10407268" cy="2700357"/>
          </a:xfrm>
        </p:spPr>
        <p:txBody>
          <a:bodyPr>
            <a:normAutofit/>
          </a:bodyPr>
          <a:lstStyle/>
          <a:p>
            <a:r>
              <a:rPr lang="en-US" dirty="0"/>
              <a:t>Question and Answer Session</a:t>
            </a:r>
            <a:br>
              <a:rPr lang="en-US" dirty="0"/>
            </a:br>
            <a:br>
              <a:rPr lang="en-US" dirty="0"/>
            </a:br>
            <a:endParaRPr lang="en-US" dirty="0"/>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2669755" y="4290774"/>
            <a:ext cx="9144000" cy="1655762"/>
          </a:xfrm>
        </p:spPr>
        <p:txBody>
          <a:bodyPr/>
          <a:lstStyle/>
          <a:p>
            <a:r>
              <a:rPr lang="en-US" dirty="0"/>
              <a:t>KDE Leadership</a:t>
            </a:r>
          </a:p>
        </p:txBody>
      </p:sp>
      <p:sp>
        <p:nvSpPr>
          <p:cNvPr id="4" name="TextBox 3">
            <a:extLst>
              <a:ext uri="{FF2B5EF4-FFF2-40B4-BE49-F238E27FC236}">
                <a16:creationId xmlns:a16="http://schemas.microsoft.com/office/drawing/2014/main" id="{1BC260BF-D292-4DC6-B35D-D128636BCC9C}"/>
              </a:ext>
            </a:extLst>
          </p:cNvPr>
          <p:cNvSpPr txBox="1"/>
          <p:nvPr/>
        </p:nvSpPr>
        <p:spPr>
          <a:xfrm>
            <a:off x="3938529" y="3429000"/>
            <a:ext cx="6408145" cy="800219"/>
          </a:xfrm>
          <a:prstGeom prst="rect">
            <a:avLst/>
          </a:prstGeom>
          <a:noFill/>
        </p:spPr>
        <p:txBody>
          <a:bodyPr wrap="square" rtlCol="0">
            <a:spAutoFit/>
          </a:bodyPr>
          <a:lstStyle/>
          <a:p>
            <a:pPr algn="ctr"/>
            <a:r>
              <a:rPr lang="en-US" sz="2800" i="1" dirty="0"/>
              <a:t>(Submit Questions in Teams)</a:t>
            </a:r>
            <a:endParaRPr lang="en-US" sz="2800" dirty="0"/>
          </a:p>
          <a:p>
            <a:endParaRPr lang="en-US" dirty="0"/>
          </a:p>
        </p:txBody>
      </p:sp>
    </p:spTree>
    <p:extLst>
      <p:ext uri="{BB962C8B-B14F-4D97-AF65-F5344CB8AC3E}">
        <p14:creationId xmlns:p14="http://schemas.microsoft.com/office/powerpoint/2010/main" val="20937444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2614669" y="318880"/>
            <a:ext cx="9144000" cy="947420"/>
          </a:xfrm>
        </p:spPr>
        <p:txBody>
          <a:bodyPr>
            <a:normAutofit/>
          </a:bodyPr>
          <a:lstStyle/>
          <a:p>
            <a:r>
              <a:rPr lang="en-US" dirty="0"/>
              <a:t>Important Dates</a:t>
            </a:r>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2673425" y="1383632"/>
            <a:ext cx="8825155" cy="3992643"/>
          </a:xfrm>
        </p:spPr>
        <p:txBody>
          <a:bodyPr>
            <a:normAutofit lnSpcReduction="10000"/>
          </a:bodyPr>
          <a:lstStyle/>
          <a:p>
            <a:pPr>
              <a:lnSpc>
                <a:spcPct val="120000"/>
              </a:lnSpc>
              <a:spcBef>
                <a:spcPts val="0"/>
              </a:spcBef>
            </a:pPr>
            <a:r>
              <a:rPr lang="en-US" sz="2300" dirty="0"/>
              <a:t>Local Superintendents Advisory Council</a:t>
            </a:r>
          </a:p>
          <a:p>
            <a:pPr>
              <a:lnSpc>
                <a:spcPct val="120000"/>
              </a:lnSpc>
              <a:spcBef>
                <a:spcPts val="0"/>
              </a:spcBef>
            </a:pPr>
            <a:r>
              <a:rPr lang="en-US" sz="2300" dirty="0"/>
              <a:t>May 27</a:t>
            </a:r>
          </a:p>
          <a:p>
            <a:pPr>
              <a:lnSpc>
                <a:spcPct val="120000"/>
              </a:lnSpc>
              <a:spcBef>
                <a:spcPts val="0"/>
              </a:spcBef>
            </a:pPr>
            <a:r>
              <a:rPr lang="en-US" sz="2300" dirty="0"/>
              <a:t>Kentucky Board of Education</a:t>
            </a:r>
          </a:p>
          <a:p>
            <a:pPr>
              <a:lnSpc>
                <a:spcPct val="120000"/>
              </a:lnSpc>
              <a:spcBef>
                <a:spcPts val="0"/>
              </a:spcBef>
            </a:pPr>
            <a:r>
              <a:rPr lang="en-US" sz="2300" dirty="0"/>
              <a:t>June 4-5</a:t>
            </a:r>
          </a:p>
          <a:p>
            <a:pPr>
              <a:lnSpc>
                <a:spcPct val="120000"/>
              </a:lnSpc>
              <a:spcBef>
                <a:spcPts val="0"/>
              </a:spcBef>
            </a:pPr>
            <a:r>
              <a:rPr lang="en-US" sz="2300" dirty="0"/>
              <a:t>Persistence to Graduation Summit</a:t>
            </a:r>
          </a:p>
          <a:p>
            <a:pPr>
              <a:lnSpc>
                <a:spcPct val="120000"/>
              </a:lnSpc>
              <a:spcBef>
                <a:spcPts val="0"/>
              </a:spcBef>
            </a:pPr>
            <a:r>
              <a:rPr lang="en-US" sz="2300" dirty="0"/>
              <a:t>June 12-13</a:t>
            </a:r>
          </a:p>
          <a:p>
            <a:pPr>
              <a:lnSpc>
                <a:spcPct val="120000"/>
              </a:lnSpc>
              <a:spcBef>
                <a:spcPts val="0"/>
              </a:spcBef>
            </a:pPr>
            <a:r>
              <a:rPr lang="en-US" sz="2300" dirty="0"/>
              <a:t>Education Professional Standards Board</a:t>
            </a:r>
          </a:p>
          <a:p>
            <a:pPr>
              <a:lnSpc>
                <a:spcPct val="120000"/>
              </a:lnSpc>
              <a:spcBef>
                <a:spcPts val="0"/>
              </a:spcBef>
            </a:pPr>
            <a:r>
              <a:rPr lang="en-US" sz="2300" dirty="0"/>
              <a:t>June 17</a:t>
            </a:r>
          </a:p>
          <a:p>
            <a:pPr>
              <a:lnSpc>
                <a:spcPct val="120000"/>
              </a:lnSpc>
              <a:spcBef>
                <a:spcPts val="0"/>
              </a:spcBef>
            </a:pPr>
            <a:r>
              <a:rPr lang="en-US" sz="2300" dirty="0"/>
              <a:t>Superintendents Webcast</a:t>
            </a:r>
          </a:p>
          <a:p>
            <a:pPr>
              <a:lnSpc>
                <a:spcPct val="120000"/>
              </a:lnSpc>
              <a:spcBef>
                <a:spcPts val="0"/>
              </a:spcBef>
            </a:pPr>
            <a:r>
              <a:rPr lang="en-US" sz="2300" dirty="0"/>
              <a:t>July 15</a:t>
            </a:r>
          </a:p>
        </p:txBody>
      </p:sp>
    </p:spTree>
    <p:extLst>
      <p:ext uri="{BB962C8B-B14F-4D97-AF65-F5344CB8AC3E}">
        <p14:creationId xmlns:p14="http://schemas.microsoft.com/office/powerpoint/2010/main" val="3706036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96889-B0BD-8065-01BE-BA17798E2504}"/>
              </a:ext>
            </a:extLst>
          </p:cNvPr>
          <p:cNvSpPr>
            <a:spLocks noGrp="1"/>
          </p:cNvSpPr>
          <p:nvPr>
            <p:ph type="title"/>
          </p:nvPr>
        </p:nvSpPr>
        <p:spPr>
          <a:xfrm>
            <a:off x="838200" y="365125"/>
            <a:ext cx="10515600" cy="715816"/>
          </a:xfrm>
        </p:spPr>
        <p:txBody>
          <a:bodyPr/>
          <a:lstStyle/>
          <a:p>
            <a:r>
              <a:rPr lang="en-US" dirty="0"/>
              <a:t>2025 STLP State Championship</a:t>
            </a:r>
          </a:p>
        </p:txBody>
      </p:sp>
      <p:sp>
        <p:nvSpPr>
          <p:cNvPr id="3" name="Text Placeholder 2">
            <a:extLst>
              <a:ext uri="{FF2B5EF4-FFF2-40B4-BE49-F238E27FC236}">
                <a16:creationId xmlns:a16="http://schemas.microsoft.com/office/drawing/2014/main" id="{33B53CAE-199E-299C-D573-4A6863217B5A}"/>
              </a:ext>
            </a:extLst>
          </p:cNvPr>
          <p:cNvSpPr>
            <a:spLocks noGrp="1"/>
          </p:cNvSpPr>
          <p:nvPr>
            <p:ph type="body" idx="1"/>
          </p:nvPr>
        </p:nvSpPr>
        <p:spPr>
          <a:xfrm>
            <a:off x="838201" y="1080941"/>
            <a:ext cx="10247721" cy="716436"/>
          </a:xfrm>
        </p:spPr>
        <p:txBody>
          <a:bodyPr>
            <a:normAutofit/>
          </a:bodyPr>
          <a:lstStyle/>
          <a:p>
            <a:r>
              <a:rPr lang="en-US" sz="2400" dirty="0"/>
              <a:t>Thanks to all of our districts who have students participating in STLP!</a:t>
            </a:r>
          </a:p>
        </p:txBody>
      </p:sp>
      <p:pic>
        <p:nvPicPr>
          <p:cNvPr id="7" name="Picture 6" descr="A group of five young men stand in front of their project at the STLP state championship.">
            <a:extLst>
              <a:ext uri="{FF2B5EF4-FFF2-40B4-BE49-F238E27FC236}">
                <a16:creationId xmlns:a16="http://schemas.microsoft.com/office/drawing/2014/main" id="{799F5D83-CCDE-EBE9-68EF-F412DAAD7384}"/>
              </a:ext>
            </a:extLst>
          </p:cNvPr>
          <p:cNvPicPr>
            <a:picLocks noChangeAspect="1"/>
          </p:cNvPicPr>
          <p:nvPr/>
        </p:nvPicPr>
        <p:blipFill>
          <a:blip r:embed="rId2"/>
          <a:stretch>
            <a:fillRect/>
          </a:stretch>
        </p:blipFill>
        <p:spPr>
          <a:xfrm>
            <a:off x="449738" y="1797376"/>
            <a:ext cx="3999716" cy="2666477"/>
          </a:xfrm>
          <a:prstGeom prst="rect">
            <a:avLst/>
          </a:prstGeom>
        </p:spPr>
      </p:pic>
      <p:pic>
        <p:nvPicPr>
          <p:cNvPr id="5" name="Picture 4" descr="Two young girls and a young boy use iPads to maneuver robots around large crayons made out of cardboard tubes on a mini golf course.">
            <a:extLst>
              <a:ext uri="{FF2B5EF4-FFF2-40B4-BE49-F238E27FC236}">
                <a16:creationId xmlns:a16="http://schemas.microsoft.com/office/drawing/2014/main" id="{3035C71A-A315-E06E-ED56-88D60A024EE2}"/>
              </a:ext>
            </a:extLst>
          </p:cNvPr>
          <p:cNvPicPr>
            <a:picLocks noChangeAspect="1"/>
          </p:cNvPicPr>
          <p:nvPr/>
        </p:nvPicPr>
        <p:blipFill>
          <a:blip r:embed="rId3"/>
          <a:stretch>
            <a:fillRect/>
          </a:stretch>
        </p:blipFill>
        <p:spPr>
          <a:xfrm>
            <a:off x="4755234" y="1750765"/>
            <a:ext cx="4309817" cy="2873211"/>
          </a:xfrm>
          <a:prstGeom prst="rect">
            <a:avLst/>
          </a:prstGeom>
        </p:spPr>
      </p:pic>
      <p:pic>
        <p:nvPicPr>
          <p:cNvPr id="9" name="Picture 8" descr="A seated woman gives directions to a visitor at the 2025 STLP State Championships. A sign next to her reads: Ask Me.">
            <a:extLst>
              <a:ext uri="{FF2B5EF4-FFF2-40B4-BE49-F238E27FC236}">
                <a16:creationId xmlns:a16="http://schemas.microsoft.com/office/drawing/2014/main" id="{B1A66A80-0898-E341-6555-AEC8F0BF2145}"/>
              </a:ext>
            </a:extLst>
          </p:cNvPr>
          <p:cNvPicPr>
            <a:picLocks noChangeAspect="1"/>
          </p:cNvPicPr>
          <p:nvPr/>
        </p:nvPicPr>
        <p:blipFill>
          <a:blip r:embed="rId4"/>
          <a:stretch>
            <a:fillRect/>
          </a:stretch>
        </p:blipFill>
        <p:spPr>
          <a:xfrm>
            <a:off x="1638102" y="4008092"/>
            <a:ext cx="3817861" cy="2545240"/>
          </a:xfrm>
          <a:prstGeom prst="rect">
            <a:avLst/>
          </a:prstGeom>
        </p:spPr>
      </p:pic>
      <p:pic>
        <p:nvPicPr>
          <p:cNvPr id="11" name="Picture 10" descr="Four students stand behind a table filled with pictures while speaking to a judge.">
            <a:extLst>
              <a:ext uri="{FF2B5EF4-FFF2-40B4-BE49-F238E27FC236}">
                <a16:creationId xmlns:a16="http://schemas.microsoft.com/office/drawing/2014/main" id="{3698A155-6729-6FE7-FA82-642BC0280280}"/>
              </a:ext>
            </a:extLst>
          </p:cNvPr>
          <p:cNvPicPr>
            <a:picLocks noChangeAspect="1"/>
          </p:cNvPicPr>
          <p:nvPr/>
        </p:nvPicPr>
        <p:blipFill>
          <a:blip r:embed="rId5"/>
          <a:stretch>
            <a:fillRect/>
          </a:stretch>
        </p:blipFill>
        <p:spPr>
          <a:xfrm>
            <a:off x="7905948" y="4008094"/>
            <a:ext cx="3999715" cy="2666476"/>
          </a:xfrm>
          <a:prstGeom prst="rect">
            <a:avLst/>
          </a:prstGeom>
        </p:spPr>
      </p:pic>
    </p:spTree>
    <p:extLst>
      <p:ext uri="{BB962C8B-B14F-4D97-AF65-F5344CB8AC3E}">
        <p14:creationId xmlns:p14="http://schemas.microsoft.com/office/powerpoint/2010/main" val="433435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A65A5-169F-BA84-73D4-2F95E6BB2988}"/>
              </a:ext>
            </a:extLst>
          </p:cNvPr>
          <p:cNvSpPr>
            <a:spLocks noGrp="1"/>
          </p:cNvSpPr>
          <p:nvPr>
            <p:ph type="title"/>
          </p:nvPr>
        </p:nvSpPr>
        <p:spPr>
          <a:xfrm>
            <a:off x="577516" y="365126"/>
            <a:ext cx="11069052" cy="611176"/>
          </a:xfrm>
        </p:spPr>
        <p:txBody>
          <a:bodyPr>
            <a:normAutofit/>
          </a:bodyPr>
          <a:lstStyle/>
          <a:p>
            <a:r>
              <a:rPr lang="en-US" sz="3500" dirty="0"/>
              <a:t>Educators Rising Kentucky Announces State Delegates</a:t>
            </a:r>
          </a:p>
        </p:txBody>
      </p:sp>
      <p:pic>
        <p:nvPicPr>
          <p:cNvPr id="6" name="Picture 5">
            <a:extLst>
              <a:ext uri="{FF2B5EF4-FFF2-40B4-BE49-F238E27FC236}">
                <a16:creationId xmlns:a16="http://schemas.microsoft.com/office/drawing/2014/main" id="{3B7EE3E4-C60C-1980-0612-2EBB6E5D31D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543800" y="1176751"/>
            <a:ext cx="4648200" cy="1859280"/>
          </a:xfrm>
          <a:prstGeom prst="rect">
            <a:avLst/>
          </a:prstGeom>
        </p:spPr>
      </p:pic>
      <p:sp>
        <p:nvSpPr>
          <p:cNvPr id="3" name="Content Placeholder 2">
            <a:extLst>
              <a:ext uri="{FF2B5EF4-FFF2-40B4-BE49-F238E27FC236}">
                <a16:creationId xmlns:a16="http://schemas.microsoft.com/office/drawing/2014/main" id="{DA3BA29B-5271-E2F6-57CA-CA71CA286844}"/>
              </a:ext>
            </a:extLst>
          </p:cNvPr>
          <p:cNvSpPr>
            <a:spLocks noGrp="1"/>
          </p:cNvSpPr>
          <p:nvPr>
            <p:ph idx="1"/>
          </p:nvPr>
        </p:nvSpPr>
        <p:spPr>
          <a:xfrm>
            <a:off x="681788" y="1031534"/>
            <a:ext cx="7920791" cy="2156834"/>
          </a:xfrm>
        </p:spPr>
        <p:txBody>
          <a:bodyPr>
            <a:normAutofit fontScale="92500" lnSpcReduction="20000"/>
          </a:bodyPr>
          <a:lstStyle/>
          <a:p>
            <a:pPr>
              <a:spcAft>
                <a:spcPts val="300"/>
              </a:spcAft>
            </a:pPr>
            <a:r>
              <a:rPr lang="en-US" sz="2000" dirty="0"/>
              <a:t>Educators Rising Kentucky has selected 10 students to represent aspiring educators from across the Commonwealth at the 2025 national conference, which will be held in June in Orlando, Fla.</a:t>
            </a:r>
          </a:p>
          <a:p>
            <a:pPr>
              <a:spcAft>
                <a:spcPts val="300"/>
              </a:spcAft>
            </a:pPr>
            <a:r>
              <a:rPr lang="en-US" sz="2000" dirty="0"/>
              <a:t>Each year, Educators Rising hosts a national conference to bring together their network of rising educators and teacher leaders. It’s a unique opportunity for all attendees to compete, connect, network and gain knowledge.</a:t>
            </a:r>
          </a:p>
          <a:p>
            <a:pPr>
              <a:spcAft>
                <a:spcPts val="300"/>
              </a:spcAft>
            </a:pPr>
            <a:r>
              <a:rPr lang="en-US" sz="2000" dirty="0"/>
              <a:t>Congratulations to the following students</a:t>
            </a:r>
          </a:p>
          <a:p>
            <a:endParaRPr lang="en-US" dirty="0"/>
          </a:p>
        </p:txBody>
      </p:sp>
      <p:sp>
        <p:nvSpPr>
          <p:cNvPr id="4" name="TextBox 3">
            <a:extLst>
              <a:ext uri="{FF2B5EF4-FFF2-40B4-BE49-F238E27FC236}">
                <a16:creationId xmlns:a16="http://schemas.microsoft.com/office/drawing/2014/main" id="{C14BF0B2-3D31-B866-B7B7-7ACBA31321BA}"/>
              </a:ext>
            </a:extLst>
          </p:cNvPr>
          <p:cNvSpPr txBox="1"/>
          <p:nvPr/>
        </p:nvSpPr>
        <p:spPr>
          <a:xfrm>
            <a:off x="986589" y="3236481"/>
            <a:ext cx="10335127" cy="2308324"/>
          </a:xfrm>
          <a:prstGeom prst="rect">
            <a:avLst/>
          </a:prstGeom>
          <a:noFill/>
        </p:spPr>
        <p:txBody>
          <a:bodyPr wrap="square" numCol="2" rtlCol="0">
            <a:spAutoFit/>
          </a:bodyPr>
          <a:lstStyle/>
          <a:p>
            <a:pPr marL="285750" indent="-285750">
              <a:buFont typeface="Arial" panose="020B0604020202020204" pitchFamily="34" charset="0"/>
              <a:buChar char="•"/>
            </a:pPr>
            <a:r>
              <a:rPr lang="en-US" dirty="0"/>
              <a:t>Mckinley Heard, lead delegate, South Warren High School (Warren County);</a:t>
            </a:r>
          </a:p>
          <a:p>
            <a:pPr marL="285750" indent="-285750">
              <a:buFont typeface="Arial" panose="020B0604020202020204" pitchFamily="34" charset="0"/>
              <a:buChar char="•"/>
            </a:pPr>
            <a:r>
              <a:rPr lang="en-US" dirty="0"/>
              <a:t>Skylar Smith, Ballard High School (Jefferson County);</a:t>
            </a:r>
          </a:p>
          <a:p>
            <a:pPr marL="285750" indent="-285750">
              <a:buFont typeface="Arial" panose="020B0604020202020204" pitchFamily="34" charset="0"/>
              <a:buChar char="•"/>
            </a:pPr>
            <a:r>
              <a:rPr lang="en-US" dirty="0"/>
              <a:t>Abby Seavers, Graves County High School;</a:t>
            </a:r>
          </a:p>
          <a:p>
            <a:pPr marL="285750" indent="-285750">
              <a:buFont typeface="Arial" panose="020B0604020202020204" pitchFamily="34" charset="0"/>
              <a:buChar char="•"/>
            </a:pPr>
            <a:r>
              <a:rPr lang="en-US" dirty="0"/>
              <a:t>Kaylenn Morganti, Graves County High School;</a:t>
            </a:r>
          </a:p>
          <a:p>
            <a:pPr marL="285750" indent="-285750">
              <a:buFont typeface="Arial" panose="020B0604020202020204" pitchFamily="34" charset="0"/>
              <a:buChar char="•"/>
            </a:pPr>
            <a:r>
              <a:rPr lang="en-US" dirty="0"/>
              <a:t>Marley Cobb, Henry County High School;</a:t>
            </a:r>
          </a:p>
          <a:p>
            <a:pPr marL="285750" indent="-285750">
              <a:buFont typeface="Arial" panose="020B0604020202020204" pitchFamily="34" charset="0"/>
              <a:buChar char="•"/>
            </a:pPr>
            <a:r>
              <a:rPr lang="en-US" dirty="0"/>
              <a:t>Lily Russell, Ignite Institute (Boone County);</a:t>
            </a:r>
          </a:p>
          <a:p>
            <a:pPr marL="285750" indent="-285750">
              <a:buFont typeface="Arial" panose="020B0604020202020204" pitchFamily="34" charset="0"/>
              <a:buChar char="•"/>
            </a:pPr>
            <a:r>
              <a:rPr lang="en-US" dirty="0"/>
              <a:t>Makenzi Downs, Nelson County Schools/Grow Nelson;</a:t>
            </a:r>
          </a:p>
          <a:p>
            <a:pPr marL="285750" indent="-285750">
              <a:buFont typeface="Arial" panose="020B0604020202020204" pitchFamily="34" charset="0"/>
              <a:buChar char="•"/>
            </a:pPr>
            <a:r>
              <a:rPr lang="en-US" dirty="0"/>
              <a:t>Jermaine Hayden, Waggener High School (Jefferson County);</a:t>
            </a:r>
          </a:p>
          <a:p>
            <a:pPr marL="285750" indent="-285750">
              <a:buFont typeface="Arial" panose="020B0604020202020204" pitchFamily="34" charset="0"/>
              <a:buChar char="•"/>
            </a:pPr>
            <a:r>
              <a:rPr lang="en-US" dirty="0"/>
              <a:t>Jacob Ridener, Whitley County High School; and</a:t>
            </a:r>
          </a:p>
          <a:p>
            <a:pPr marL="285750" indent="-285750">
              <a:buFont typeface="Arial" panose="020B0604020202020204" pitchFamily="34" charset="0"/>
              <a:buChar char="•"/>
            </a:pPr>
            <a:r>
              <a:rPr lang="en-US" dirty="0"/>
              <a:t>Garrett Sharp, Whitley County High School.</a:t>
            </a:r>
          </a:p>
        </p:txBody>
      </p:sp>
    </p:spTree>
    <p:extLst>
      <p:ext uri="{BB962C8B-B14F-4D97-AF65-F5344CB8AC3E}">
        <p14:creationId xmlns:p14="http://schemas.microsoft.com/office/powerpoint/2010/main" val="371734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99F6-59C9-EE51-36BC-1A69C8D823A4}"/>
              </a:ext>
            </a:extLst>
          </p:cNvPr>
          <p:cNvSpPr>
            <a:spLocks noGrp="1"/>
          </p:cNvSpPr>
          <p:nvPr>
            <p:ph type="title"/>
          </p:nvPr>
        </p:nvSpPr>
        <p:spPr>
          <a:xfrm>
            <a:off x="695325" y="430155"/>
            <a:ext cx="10515600" cy="880197"/>
          </a:xfrm>
        </p:spPr>
        <p:txBody>
          <a:bodyPr>
            <a:noAutofit/>
          </a:bodyPr>
          <a:lstStyle/>
          <a:p>
            <a:r>
              <a:rPr lang="en-US" sz="4000" dirty="0"/>
              <a:t>Seven Campbell County Schools Earn Family Friendly Certification</a:t>
            </a:r>
          </a:p>
        </p:txBody>
      </p:sp>
      <p:pic>
        <p:nvPicPr>
          <p:cNvPr id="4" name="Picture 3" descr="Representatives from Campbell County Schools pose for a photo while holding Family Friendly certificates inside the Kentucky State Capitol Rotunda">
            <a:extLst>
              <a:ext uri="{FF2B5EF4-FFF2-40B4-BE49-F238E27FC236}">
                <a16:creationId xmlns:a16="http://schemas.microsoft.com/office/drawing/2014/main" id="{F9176EC3-4B27-9565-E8AF-46B5C20621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1153" y="1965435"/>
            <a:ext cx="4501708" cy="2998569"/>
          </a:xfrm>
          <a:prstGeom prst="rect">
            <a:avLst/>
          </a:prstGeom>
          <a:noFill/>
          <a:ln w="12700">
            <a:solidFill>
              <a:srgbClr val="007780"/>
            </a:solidFill>
          </a:ln>
        </p:spPr>
      </p:pic>
      <p:sp>
        <p:nvSpPr>
          <p:cNvPr id="3" name="Content Placeholder 2">
            <a:extLst>
              <a:ext uri="{FF2B5EF4-FFF2-40B4-BE49-F238E27FC236}">
                <a16:creationId xmlns:a16="http://schemas.microsoft.com/office/drawing/2014/main" id="{0EF3F849-EAAC-9D17-4466-E08158AB8C70}"/>
              </a:ext>
            </a:extLst>
          </p:cNvPr>
          <p:cNvSpPr>
            <a:spLocks noGrp="1"/>
          </p:cNvSpPr>
          <p:nvPr>
            <p:ph idx="1"/>
          </p:nvPr>
        </p:nvSpPr>
        <p:spPr>
          <a:xfrm>
            <a:off x="5248274" y="1458410"/>
            <a:ext cx="6662075" cy="4121555"/>
          </a:xfrm>
        </p:spPr>
        <p:txBody>
          <a:bodyPr>
            <a:noAutofit/>
          </a:bodyPr>
          <a:lstStyle/>
          <a:p>
            <a:pPr marL="0" marR="0">
              <a:lnSpc>
                <a:spcPct val="115000"/>
              </a:lnSpc>
              <a:spcBef>
                <a:spcPts val="600"/>
              </a:spcBef>
              <a:spcAft>
                <a:spcPts val="600"/>
              </a:spcAft>
            </a:pPr>
            <a:r>
              <a:rPr lang="en-US" sz="1800" kern="100" dirty="0">
                <a:effectLst/>
                <a:latin typeface="Franklin Gothic Book" panose="020B0503020102020204" pitchFamily="34" charset="0"/>
                <a:ea typeface="Aptos" panose="020B0004020202020204" pitchFamily="34" charset="0"/>
                <a:cs typeface="Times New Roman" panose="02020603050405020304" pitchFamily="18" charset="0"/>
              </a:rPr>
              <a:t>The Prichard Committee has recognized all seven schools in Campbell County as Family Friendly Schools, highlighting their commitment to creating supportive environments for students and their families.</a:t>
            </a:r>
          </a:p>
          <a:p>
            <a:pPr marL="0" marR="0">
              <a:lnSpc>
                <a:spcPct val="115000"/>
              </a:lnSpc>
              <a:spcBef>
                <a:spcPts val="600"/>
              </a:spcBef>
              <a:spcAft>
                <a:spcPts val="600"/>
              </a:spcAft>
            </a:pPr>
            <a:r>
              <a:rPr lang="en-US" sz="1800" kern="100" dirty="0">
                <a:effectLst/>
                <a:latin typeface="Franklin Gothic Book" panose="020B0503020102020204" pitchFamily="34" charset="0"/>
                <a:ea typeface="Aptos" panose="020B0004020202020204" pitchFamily="34" charset="0"/>
                <a:cs typeface="Times New Roman" panose="02020603050405020304" pitchFamily="18" charset="0"/>
              </a:rPr>
              <a:t>This recognition comes after a rigorous year-long application process where schools submitted detailed narratives with evidence showcasing their efforts in fostering family engagement and support. </a:t>
            </a:r>
          </a:p>
          <a:p>
            <a:pPr marL="0" marR="0">
              <a:lnSpc>
                <a:spcPct val="115000"/>
              </a:lnSpc>
              <a:spcBef>
                <a:spcPts val="600"/>
              </a:spcBef>
              <a:spcAft>
                <a:spcPts val="600"/>
              </a:spcAft>
            </a:pPr>
            <a:r>
              <a:rPr lang="en-US" sz="1800" kern="100" dirty="0">
                <a:effectLst/>
                <a:latin typeface="Franklin Gothic Book" panose="020B0503020102020204" pitchFamily="34" charset="0"/>
                <a:ea typeface="Aptos" panose="020B0004020202020204" pitchFamily="34" charset="0"/>
                <a:cs typeface="Times New Roman" panose="02020603050405020304" pitchFamily="18" charset="0"/>
              </a:rPr>
              <a:t>By being recognized as Family Friendly Schools, these schools demonstrate their dedication to building strong partnerships with families, ultimately enhancing the educational experience for students.</a:t>
            </a:r>
          </a:p>
        </p:txBody>
      </p:sp>
    </p:spTree>
    <p:extLst>
      <p:ext uri="{BB962C8B-B14F-4D97-AF65-F5344CB8AC3E}">
        <p14:creationId xmlns:p14="http://schemas.microsoft.com/office/powerpoint/2010/main" val="3294086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C7630-C62D-88E0-59BB-291723A70E62}"/>
              </a:ext>
            </a:extLst>
          </p:cNvPr>
          <p:cNvSpPr>
            <a:spLocks noGrp="1"/>
          </p:cNvSpPr>
          <p:nvPr>
            <p:ph type="title"/>
          </p:nvPr>
        </p:nvSpPr>
        <p:spPr>
          <a:xfrm>
            <a:off x="429483" y="382298"/>
            <a:ext cx="10515600" cy="1325563"/>
          </a:xfrm>
        </p:spPr>
        <p:txBody>
          <a:bodyPr>
            <a:normAutofit/>
          </a:bodyPr>
          <a:lstStyle/>
          <a:p>
            <a:r>
              <a:rPr lang="en-US" dirty="0"/>
              <a:t>Two Middle School Educators Honored with 2025 SHAPE Teacher of the Year Award</a:t>
            </a:r>
          </a:p>
        </p:txBody>
      </p:sp>
      <p:sp>
        <p:nvSpPr>
          <p:cNvPr id="3" name="Content Placeholder 2">
            <a:extLst>
              <a:ext uri="{FF2B5EF4-FFF2-40B4-BE49-F238E27FC236}">
                <a16:creationId xmlns:a16="http://schemas.microsoft.com/office/drawing/2014/main" id="{085CB416-919A-EE76-4051-ACE4CD320632}"/>
              </a:ext>
            </a:extLst>
          </p:cNvPr>
          <p:cNvSpPr>
            <a:spLocks noGrp="1"/>
          </p:cNvSpPr>
          <p:nvPr>
            <p:ph idx="1"/>
          </p:nvPr>
        </p:nvSpPr>
        <p:spPr>
          <a:xfrm>
            <a:off x="429483" y="1687486"/>
            <a:ext cx="6932781" cy="3860251"/>
          </a:xfrm>
        </p:spPr>
        <p:txBody>
          <a:bodyPr>
            <a:noAutofit/>
          </a:bodyPr>
          <a:lstStyle/>
          <a:p>
            <a:pPr marL="0" marR="0">
              <a:lnSpc>
                <a:spcPct val="115000"/>
              </a:lnSpc>
              <a:spcAft>
                <a:spcPts val="800"/>
              </a:spcAft>
            </a:pPr>
            <a:r>
              <a:rPr lang="en-US" sz="2000" b="1" kern="100" dirty="0">
                <a:effectLst/>
                <a:latin typeface="Franklin Gothic Book" panose="020B0503020102020204" pitchFamily="34" charset="0"/>
                <a:ea typeface="Aptos" panose="020B0004020202020204" pitchFamily="34" charset="0"/>
                <a:cs typeface="Times New Roman" panose="02020603050405020304" pitchFamily="18" charset="0"/>
              </a:rPr>
              <a:t>Juli Neace </a:t>
            </a:r>
            <a:r>
              <a:rPr lang="en-US" sz="2000" kern="100" dirty="0">
                <a:effectLst/>
                <a:latin typeface="Franklin Gothic Book" panose="020B0503020102020204" pitchFamily="34" charset="0"/>
                <a:ea typeface="Aptos" panose="020B0004020202020204" pitchFamily="34" charset="0"/>
                <a:cs typeface="Times New Roman" panose="02020603050405020304" pitchFamily="18" charset="0"/>
              </a:rPr>
              <a:t>of Highlands Middle School (Fort Thomas Independent) and </a:t>
            </a:r>
            <a:r>
              <a:rPr lang="en-US" sz="2000" b="1" kern="100" dirty="0">
                <a:effectLst/>
                <a:latin typeface="Franklin Gothic Book" panose="020B0503020102020204" pitchFamily="34" charset="0"/>
                <a:ea typeface="Aptos" panose="020B0004020202020204" pitchFamily="34" charset="0"/>
                <a:cs typeface="Times New Roman" panose="02020603050405020304" pitchFamily="18" charset="0"/>
              </a:rPr>
              <a:t>Melanie Smith </a:t>
            </a:r>
            <a:r>
              <a:rPr lang="en-US" sz="2000" kern="100" dirty="0">
                <a:effectLst/>
                <a:latin typeface="Franklin Gothic Book" panose="020B0503020102020204" pitchFamily="34" charset="0"/>
                <a:ea typeface="Aptos" panose="020B0004020202020204" pitchFamily="34" charset="0"/>
                <a:cs typeface="Times New Roman" panose="02020603050405020304" pitchFamily="18" charset="0"/>
              </a:rPr>
              <a:t>of Model Laboratory School in Richmond have been recognized as 2025 Southern District Teachers of the Year by the Society of Health and Physical Educators (SHAPE America).</a:t>
            </a:r>
          </a:p>
          <a:p>
            <a:pPr marL="0" marR="0">
              <a:lnSpc>
                <a:spcPct val="115000"/>
              </a:lnSpc>
              <a:spcAft>
                <a:spcPts val="800"/>
              </a:spcAft>
            </a:pPr>
            <a:r>
              <a:rPr lang="en-US" sz="2000" kern="100" dirty="0">
                <a:effectLst/>
                <a:latin typeface="Franklin Gothic Book" panose="020B0503020102020204" pitchFamily="34" charset="0"/>
                <a:ea typeface="Aptos" panose="020B0004020202020204" pitchFamily="34" charset="0"/>
                <a:cs typeface="Times New Roman" panose="02020603050405020304" pitchFamily="18" charset="0"/>
              </a:rPr>
              <a:t>Neace is being highlighted for her work in middle school physical education and Smith for her work in health education. </a:t>
            </a:r>
          </a:p>
          <a:p>
            <a:pPr marL="0" marR="0">
              <a:lnSpc>
                <a:spcPct val="115000"/>
              </a:lnSpc>
              <a:spcAft>
                <a:spcPts val="800"/>
              </a:spcAft>
            </a:pPr>
            <a:r>
              <a:rPr lang="en-US" sz="2000" kern="100" dirty="0">
                <a:effectLst/>
                <a:latin typeface="Franklin Gothic Book" panose="020B0503020102020204" pitchFamily="34" charset="0"/>
                <a:ea typeface="Aptos" panose="020B0004020202020204" pitchFamily="34" charset="0"/>
                <a:cs typeface="Times New Roman" panose="02020603050405020304" pitchFamily="18" charset="0"/>
              </a:rPr>
              <a:t>The Teacher of the Year awards are given in recognition of outstanding teaching performance and the ability to motivate today's youth to participate in a lifetime of physical activity.</a:t>
            </a:r>
          </a:p>
        </p:txBody>
      </p:sp>
      <p:pic>
        <p:nvPicPr>
          <p:cNvPr id="4" name="Picture 3" descr="SHAPE America 2025 Southern District Teachers of the Year: Juli Neace of Highlands Middle School (Fort Thomas Independent) for physical education and Melanie Smith of Model Laboratory Schools for health education">
            <a:extLst>
              <a:ext uri="{FF2B5EF4-FFF2-40B4-BE49-F238E27FC236}">
                <a16:creationId xmlns:a16="http://schemas.microsoft.com/office/drawing/2014/main" id="{FC64EF15-A430-B83F-3F3C-5BFA617820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3352" y="2474611"/>
            <a:ext cx="4572000" cy="2286000"/>
          </a:xfrm>
          <a:prstGeom prst="rect">
            <a:avLst/>
          </a:prstGeom>
          <a:noFill/>
          <a:ln w="12700">
            <a:solidFill>
              <a:srgbClr val="007780"/>
            </a:solidFill>
          </a:ln>
        </p:spPr>
      </p:pic>
    </p:spTree>
    <p:extLst>
      <p:ext uri="{BB962C8B-B14F-4D97-AF65-F5344CB8AC3E}">
        <p14:creationId xmlns:p14="http://schemas.microsoft.com/office/powerpoint/2010/main" val="2824369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E663D-71AC-6996-F9BC-504C29ACC190}"/>
              </a:ext>
            </a:extLst>
          </p:cNvPr>
          <p:cNvSpPr>
            <a:spLocks noGrp="1"/>
          </p:cNvSpPr>
          <p:nvPr>
            <p:ph type="title"/>
          </p:nvPr>
        </p:nvSpPr>
        <p:spPr>
          <a:xfrm>
            <a:off x="529936" y="411393"/>
            <a:ext cx="10515600" cy="1017741"/>
          </a:xfrm>
        </p:spPr>
        <p:txBody>
          <a:bodyPr>
            <a:noAutofit/>
          </a:bodyPr>
          <a:lstStyle/>
          <a:p>
            <a:r>
              <a:rPr lang="en-US" sz="3700" dirty="0"/>
              <a:t>2025 Kentucky World Language Teacher of the Year Advances to Nationals</a:t>
            </a:r>
          </a:p>
        </p:txBody>
      </p:sp>
      <p:pic>
        <p:nvPicPr>
          <p:cNvPr id="3" name="Picture 2" descr="Stephanie Bellot-Donaldson, center, a Spanish teacher at Hawthorne Elementary School (Jefferson County), stands with Nadine Jacobsen-McLean, left, a Spanish teacher at Hawthorne Elementary School, and M. Beck Sexton, a Spanish teacher at Eastern High School (Jefferson County) and Kentucky World Language Association president. Photo courtesy Kentucky World Language Association">
            <a:extLst>
              <a:ext uri="{FF2B5EF4-FFF2-40B4-BE49-F238E27FC236}">
                <a16:creationId xmlns:a16="http://schemas.microsoft.com/office/drawing/2014/main" id="{4D97CAE0-C8AE-9D4B-4892-F60EE50BB4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4549" y="1562582"/>
            <a:ext cx="4609223" cy="3070185"/>
          </a:xfrm>
          <a:prstGeom prst="rect">
            <a:avLst/>
          </a:prstGeom>
          <a:noFill/>
          <a:ln w="12700">
            <a:solidFill>
              <a:srgbClr val="007780"/>
            </a:solidFill>
          </a:ln>
        </p:spPr>
      </p:pic>
      <p:sp>
        <p:nvSpPr>
          <p:cNvPr id="4" name="TextBox 3">
            <a:extLst>
              <a:ext uri="{FF2B5EF4-FFF2-40B4-BE49-F238E27FC236}">
                <a16:creationId xmlns:a16="http://schemas.microsoft.com/office/drawing/2014/main" id="{262301A3-046E-5DBB-49B1-BA6E804E1B55}"/>
              </a:ext>
            </a:extLst>
          </p:cNvPr>
          <p:cNvSpPr txBox="1"/>
          <p:nvPr/>
        </p:nvSpPr>
        <p:spPr>
          <a:xfrm>
            <a:off x="704548" y="4722467"/>
            <a:ext cx="4609223" cy="938719"/>
          </a:xfrm>
          <a:prstGeom prst="rect">
            <a:avLst/>
          </a:prstGeom>
          <a:noFill/>
        </p:spPr>
        <p:txBody>
          <a:bodyPr wrap="square" rtlCol="0">
            <a:spAutoFit/>
          </a:bodyPr>
          <a:lstStyle/>
          <a:p>
            <a:r>
              <a:rPr lang="en-US" sz="1100" b="0" i="1" dirty="0">
                <a:solidFill>
                  <a:srgbClr val="666666"/>
                </a:solidFill>
                <a:effectLst/>
              </a:rPr>
              <a:t>Stephanie Bellot-Donaldson, center, a Spanish teacher at Hawthorne Elementary School (Jefferson County), stands with Nadine Jacobsen-McLean, left, a Spanish teacher at Hawthorne Elementary School, and M. Beck Sexton, a Spanish teacher at Eastern High School (Jefferson County) and Kentucky World Language Association president.</a:t>
            </a:r>
            <a:endParaRPr lang="en-US" sz="1100" i="1" dirty="0"/>
          </a:p>
        </p:txBody>
      </p:sp>
      <p:sp>
        <p:nvSpPr>
          <p:cNvPr id="6" name="Content Placeholder 5">
            <a:extLst>
              <a:ext uri="{FF2B5EF4-FFF2-40B4-BE49-F238E27FC236}">
                <a16:creationId xmlns:a16="http://schemas.microsoft.com/office/drawing/2014/main" id="{3945563F-FB65-CA16-D62F-F6241C596170}"/>
              </a:ext>
            </a:extLst>
          </p:cNvPr>
          <p:cNvSpPr>
            <a:spLocks noGrp="1"/>
          </p:cNvSpPr>
          <p:nvPr>
            <p:ph sz="quarter" idx="4"/>
          </p:nvPr>
        </p:nvSpPr>
        <p:spPr>
          <a:xfrm>
            <a:off x="5489864" y="1562582"/>
            <a:ext cx="6172200" cy="4033570"/>
          </a:xfrm>
        </p:spPr>
        <p:txBody>
          <a:bodyPr>
            <a:noAutofit/>
          </a:bodyPr>
          <a:lstStyle/>
          <a:p>
            <a:pPr>
              <a:lnSpc>
                <a:spcPct val="100000"/>
              </a:lnSpc>
              <a:spcAft>
                <a:spcPts val="800"/>
              </a:spcAft>
            </a:pPr>
            <a:r>
              <a:rPr lang="en-US" sz="1800" b="1" kern="100" dirty="0">
                <a:effectLst/>
                <a:ea typeface="Aptos" panose="020B0004020202020204" pitchFamily="34" charset="0"/>
                <a:cs typeface="Times New Roman" panose="02020603050405020304" pitchFamily="18" charset="0"/>
              </a:rPr>
              <a:t>Stephanie Bellot-Donaldson</a:t>
            </a:r>
            <a:r>
              <a:rPr lang="en-US" sz="1800" kern="100" dirty="0">
                <a:effectLst/>
                <a:ea typeface="Aptos" panose="020B0004020202020204" pitchFamily="34" charset="0"/>
                <a:cs typeface="Times New Roman" panose="02020603050405020304" pitchFamily="18" charset="0"/>
              </a:rPr>
              <a:t>, a Spanish </a:t>
            </a:r>
            <a:r>
              <a:rPr lang="en-US" sz="1800" kern="100" dirty="0">
                <a:ea typeface="Aptos" panose="020B0004020202020204" pitchFamily="34" charset="0"/>
                <a:cs typeface="Times New Roman" panose="02020603050405020304" pitchFamily="18" charset="0"/>
              </a:rPr>
              <a:t>L</a:t>
            </a:r>
            <a:r>
              <a:rPr lang="en-US" sz="1800" kern="100" dirty="0">
                <a:effectLst/>
                <a:ea typeface="Aptos" panose="020B0004020202020204" pitchFamily="34" charset="0"/>
                <a:cs typeface="Times New Roman" panose="02020603050405020304" pitchFamily="18" charset="0"/>
              </a:rPr>
              <a:t>iteracy teacher at Hawthorne Elementary School (Jefferson County) and 2024 Kentucky World Language Association (KWLA) Outstanding Teacher of the Year, has been selected as the recipient of the 2025 Southern Conference on Language Teaching regional Teacher of the Year award. </a:t>
            </a:r>
          </a:p>
          <a:p>
            <a:pPr>
              <a:lnSpc>
                <a:spcPct val="100000"/>
              </a:lnSpc>
              <a:spcAft>
                <a:spcPts val="800"/>
              </a:spcAft>
            </a:pPr>
            <a:r>
              <a:rPr lang="en-US" sz="1800" kern="100" dirty="0">
                <a:effectLst/>
                <a:ea typeface="Aptos" panose="020B0004020202020204" pitchFamily="34" charset="0"/>
                <a:cs typeface="Times New Roman" panose="02020603050405020304" pitchFamily="18" charset="0"/>
              </a:rPr>
              <a:t>She received the award on March 21 at the SCOLT Conference in Nashville, Tenn.</a:t>
            </a:r>
          </a:p>
          <a:p>
            <a:pPr>
              <a:lnSpc>
                <a:spcPct val="100000"/>
              </a:lnSpc>
              <a:spcAft>
                <a:spcPts val="800"/>
              </a:spcAft>
            </a:pPr>
            <a:r>
              <a:rPr lang="en-US" sz="1800" kern="100" dirty="0">
                <a:effectLst/>
                <a:ea typeface="Aptos" panose="020B0004020202020204" pitchFamily="34" charset="0"/>
                <a:cs typeface="Times New Roman" panose="02020603050405020304" pitchFamily="18" charset="0"/>
              </a:rPr>
              <a:t>This award is intended to elevate the status and the public profile of the language profession at the state, regional and national levels by creating opportunities to recognize accomplished members of the world languages profession. </a:t>
            </a:r>
          </a:p>
        </p:txBody>
      </p:sp>
    </p:spTree>
    <p:extLst>
      <p:ext uri="{BB962C8B-B14F-4D97-AF65-F5344CB8AC3E}">
        <p14:creationId xmlns:p14="http://schemas.microsoft.com/office/powerpoint/2010/main" val="4074330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7">
            <a:extLst>
              <a:ext uri="{FF2B5EF4-FFF2-40B4-BE49-F238E27FC236}">
                <a16:creationId xmlns:a16="http://schemas.microsoft.com/office/drawing/2014/main" id="{259300D0-1111-E2A5-CB44-1A1F151DB64B}"/>
              </a:ext>
            </a:extLst>
          </p:cNvPr>
          <p:cNvSpPr>
            <a:spLocks noGrp="1"/>
          </p:cNvSpPr>
          <p:nvPr>
            <p:ph type="title"/>
          </p:nvPr>
        </p:nvSpPr>
        <p:spPr>
          <a:xfrm>
            <a:off x="567159" y="477982"/>
            <a:ext cx="11015241" cy="691061"/>
          </a:xfrm>
        </p:spPr>
        <p:txBody>
          <a:bodyPr anchor="ctr">
            <a:normAutofit/>
          </a:bodyPr>
          <a:lstStyle/>
          <a:p>
            <a:r>
              <a:rPr lang="en-US" sz="3800" dirty="0"/>
              <a:t>Calloway and Owensboro Teams Win Science Bowl</a:t>
            </a:r>
          </a:p>
        </p:txBody>
      </p:sp>
      <p:sp>
        <p:nvSpPr>
          <p:cNvPr id="11" name="TextBox 10">
            <a:extLst>
              <a:ext uri="{FF2B5EF4-FFF2-40B4-BE49-F238E27FC236}">
                <a16:creationId xmlns:a16="http://schemas.microsoft.com/office/drawing/2014/main" id="{5C9DD3A5-906F-D81B-C6A5-784E10B90936}"/>
              </a:ext>
            </a:extLst>
          </p:cNvPr>
          <p:cNvSpPr txBox="1"/>
          <p:nvPr/>
        </p:nvSpPr>
        <p:spPr>
          <a:xfrm>
            <a:off x="485892" y="1496013"/>
            <a:ext cx="6945056" cy="4093428"/>
          </a:xfrm>
          <a:prstGeom prst="rect">
            <a:avLst/>
          </a:prstGeom>
          <a:noFill/>
        </p:spPr>
        <p:txBody>
          <a:bodyPr wrap="square">
            <a:spAutoFit/>
          </a:bodyPr>
          <a:lstStyle/>
          <a:p>
            <a:pPr marL="285750" indent="-285750">
              <a:buFont typeface="Arial" panose="020B0604020202020204" pitchFamily="34" charset="0"/>
              <a:buChar char="•"/>
            </a:pPr>
            <a:r>
              <a:rPr lang="en-US" sz="2000" b="1" dirty="0"/>
              <a:t>Calloway County Middle School and Owensboro High School </a:t>
            </a:r>
            <a:r>
              <a:rPr lang="en-US" sz="2000" dirty="0"/>
              <a:t>(Owensboro Independent) emerged victorious in the U.S. Department of Energy (DOE) West Kentucky Regional Science Bowl, showcasing their dedication and expertise in science and mathematics.</a:t>
            </a:r>
          </a:p>
          <a:p>
            <a:pPr marL="285750" indent="-285750">
              <a:buFont typeface="Arial" panose="020B0604020202020204" pitchFamily="34" charset="0"/>
              <a:buChar char="•"/>
            </a:pPr>
            <a:r>
              <a:rPr lang="en-US" sz="2000" dirty="0"/>
              <a:t>Calloway County Middle and Owensboro High School each won $1,200 for their respective school. </a:t>
            </a:r>
          </a:p>
          <a:p>
            <a:pPr marL="285750" indent="-285750">
              <a:buFont typeface="Arial" panose="020B0604020202020204" pitchFamily="34" charset="0"/>
              <a:buChar char="•"/>
            </a:pPr>
            <a:r>
              <a:rPr lang="en-US" sz="2000" dirty="0"/>
              <a:t>The five-member team from each school traveled to Washington, D.C., for the National Science Bowl this spring. This marks Calloway County Middle School’s third trip to the finals.</a:t>
            </a:r>
          </a:p>
          <a:p>
            <a:pPr marL="285750" indent="-285750">
              <a:buFont typeface="Arial" panose="020B0604020202020204" pitchFamily="34" charset="0"/>
              <a:buChar char="•"/>
            </a:pPr>
            <a:r>
              <a:rPr lang="en-US" sz="2000" dirty="0">
                <a:hlinkClick r:id="rId2"/>
              </a:rPr>
              <a:t>Read more about the science bowl wins on </a:t>
            </a:r>
            <a:r>
              <a:rPr lang="en-US" sz="2000" i="1" dirty="0">
                <a:hlinkClick r:id="rId2"/>
              </a:rPr>
              <a:t>Kentucky Teacher</a:t>
            </a:r>
            <a:r>
              <a:rPr lang="en-US" sz="2000" dirty="0"/>
              <a:t>, </a:t>
            </a:r>
          </a:p>
        </p:txBody>
      </p:sp>
      <p:pic>
        <p:nvPicPr>
          <p:cNvPr id="4" name="Picture 3" descr="Ava Bogard, center, with the Calloway County Middle School team, discusses a toss-up question during the U.S. Department of Energy’s West Kentucky Regional Science Bowl. Photo courtesy U.S. Department of Energy">
            <a:extLst>
              <a:ext uri="{FF2B5EF4-FFF2-40B4-BE49-F238E27FC236}">
                <a16:creationId xmlns:a16="http://schemas.microsoft.com/office/drawing/2014/main" id="{4705ED9C-2297-86A1-40BE-EE252F07C571}"/>
              </a:ext>
            </a:extLst>
          </p:cNvPr>
          <p:cNvPicPr>
            <a:picLocks noChangeAspect="1"/>
          </p:cNvPicPr>
          <p:nvPr/>
        </p:nvPicPr>
        <p:blipFill>
          <a:blip r:embed="rId3">
            <a:extLst>
              <a:ext uri="{28A0092B-C50C-407E-A947-70E740481C1C}">
                <a14:useLocalDpi xmlns:a14="http://schemas.microsoft.com/office/drawing/2010/main" val="0"/>
              </a:ext>
            </a:extLst>
          </a:blip>
          <a:srcRect b="6038"/>
          <a:stretch/>
        </p:blipFill>
        <p:spPr bwMode="auto">
          <a:xfrm>
            <a:off x="7967931" y="1384343"/>
            <a:ext cx="3448812" cy="2158527"/>
          </a:xfrm>
          <a:prstGeom prst="rect">
            <a:avLst/>
          </a:prstGeom>
          <a:noFill/>
          <a:ln w="12700">
            <a:solidFill>
              <a:srgbClr val="007780"/>
            </a:solidFill>
          </a:ln>
        </p:spPr>
      </p:pic>
      <p:pic>
        <p:nvPicPr>
          <p:cNvPr id="13" name="Picture 12" descr="Owensboro High School team members Kaleb Horn, second from left, and Landon Block, second from right, discuss an answer to a toss-up question during the U.S. Department of Energy’s West Kentucky Regional Science Bowl. Photo courtesy U.S. Department of Energy">
            <a:extLst>
              <a:ext uri="{FF2B5EF4-FFF2-40B4-BE49-F238E27FC236}">
                <a16:creationId xmlns:a16="http://schemas.microsoft.com/office/drawing/2014/main" id="{F7364C4A-BB86-351F-7087-C2205641B052}"/>
              </a:ext>
            </a:extLst>
          </p:cNvPr>
          <p:cNvPicPr>
            <a:picLocks noChangeAspect="1"/>
          </p:cNvPicPr>
          <p:nvPr/>
        </p:nvPicPr>
        <p:blipFill>
          <a:blip r:embed="rId4">
            <a:extLst>
              <a:ext uri="{28A0092B-C50C-407E-A947-70E740481C1C}">
                <a14:useLocalDpi xmlns:a14="http://schemas.microsoft.com/office/drawing/2010/main" val="0"/>
              </a:ext>
            </a:extLst>
          </a:blip>
          <a:srcRect b="6038"/>
          <a:stretch/>
        </p:blipFill>
        <p:spPr bwMode="auto">
          <a:xfrm>
            <a:off x="7967931" y="3653999"/>
            <a:ext cx="3448812" cy="2158527"/>
          </a:xfrm>
          <a:prstGeom prst="rect">
            <a:avLst/>
          </a:prstGeom>
          <a:noFill/>
          <a:ln w="12700">
            <a:solidFill>
              <a:srgbClr val="007780"/>
            </a:solidFill>
          </a:ln>
        </p:spPr>
      </p:pic>
    </p:spTree>
    <p:extLst>
      <p:ext uri="{BB962C8B-B14F-4D97-AF65-F5344CB8AC3E}">
        <p14:creationId xmlns:p14="http://schemas.microsoft.com/office/powerpoint/2010/main" val="1421210"/>
      </p:ext>
    </p:extLst>
  </p:cSld>
  <p:clrMapOvr>
    <a:masterClrMapping/>
  </p:clrMapOvr>
</p:sld>
</file>

<file path=ppt/theme/theme1.xml><?xml version="1.0" encoding="utf-8"?>
<a:theme xmlns:a="http://schemas.openxmlformats.org/drawingml/2006/main" name="DPH Overview Slides">
  <a:themeElements>
    <a:clrScheme name="DPH Template">
      <a:dk1>
        <a:sysClr val="windowText" lastClr="000000"/>
      </a:dk1>
      <a:lt1>
        <a:sysClr val="window" lastClr="FFFFFF"/>
      </a:lt1>
      <a:dk2>
        <a:srgbClr val="002649"/>
      </a:dk2>
      <a:lt2>
        <a:srgbClr val="D8D8D8"/>
      </a:lt2>
      <a:accent1>
        <a:srgbClr val="518D7B"/>
      </a:accent1>
      <a:accent2>
        <a:srgbClr val="9F2936"/>
      </a:accent2>
      <a:accent3>
        <a:srgbClr val="DDA405"/>
      </a:accent3>
      <a:accent4>
        <a:srgbClr val="604878"/>
      </a:accent4>
      <a:accent5>
        <a:srgbClr val="005EB6"/>
      </a:accent5>
      <a:accent6>
        <a:srgbClr val="085494"/>
      </a:accent6>
      <a:hlink>
        <a:srgbClr val="C1A875"/>
      </a:hlink>
      <a:folHlink>
        <a:srgbClr val="C1A87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FCA05B1-E313-6D46-8EEA-D906E14B24AB}" vid="{B7719CA3-B6BF-1B46-93F3-629B5464271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7FBE5B2A-CD3D-714B-9930-BE87C8129126}" vid="{9AB9E420-1C99-A846-8EA1-98E84B7A525F}"/>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perintendents' Webinar - May 25" id="{10216C31-0E84-48E4-B219-36EE99AEB387}" vid="{1A64453F-68A7-4BB1-81EB-6FE825AA18D0}"/>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DE PowerPoint Template 2021.potx" id="{04ED75E9-8D58-41D2-9CF6-323636BE50B7}" vid="{843C60AB-BB62-4D3F-B875-5488F5C0D86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KDE Document" ma:contentTypeID="0x0101001BEB557DBE01834EAB47A683706DCD5B00074D73E4C381FB4984F5F9E03B0821D3" ma:contentTypeVersion="28" ma:contentTypeDescription="" ma:contentTypeScope="" ma:versionID="4e5e30060730a98b1d6b33e79e245983">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f4f1e749b587719de6c80f7f02e8fff2"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 xsi:nil="true"/>
    <Accessibility_x0020_Audit_x0020_Status xmlns="3a62de7d-ba57-4f43-9dae-9623ba637be0" xsi:nil="true"/>
    <Accessibility_x0020_Audience xmlns="3a62de7d-ba57-4f43-9dae-9623ba637be0" xsi:nil="true"/>
    <Accessibility_x0020_Status xmlns="3a62de7d-ba57-4f43-9dae-9623ba637be0" xsi:nil="true"/>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2025-07-04T00:39:25+00:00</Publication_x0020_Date>
    <Audience1 xmlns="3a62de7d-ba57-4f43-9dae-9623ba637be0"/>
    <_dlc_DocId xmlns="3a62de7d-ba57-4f43-9dae-9623ba637be0">KYED-288-193</_dlc_DocId>
    <_dlc_DocIdUrl xmlns="3a62de7d-ba57-4f43-9dae-9623ba637be0">
      <Url>https://education-edit.ky.gov/CommOfEd/web/_layouts/15/DocIdRedir.aspx?ID=KYED-288-193</Url>
      <Description>KYED-288-193</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D1ADA15-F3CB-4045-AA2B-97BFE29B4580}"/>
</file>

<file path=customXml/itemProps2.xml><?xml version="1.0" encoding="utf-8"?>
<ds:datastoreItem xmlns:ds="http://schemas.openxmlformats.org/officeDocument/2006/customXml" ds:itemID="{60D13F2B-E197-439E-8E35-2FF40CCA4376}">
  <ds:schemaRefs>
    <ds:schemaRef ds:uri="http://schemas.microsoft.com/sharepoint/v3/contenttype/forms"/>
  </ds:schemaRefs>
</ds:datastoreItem>
</file>

<file path=customXml/itemProps3.xml><?xml version="1.0" encoding="utf-8"?>
<ds:datastoreItem xmlns:ds="http://schemas.openxmlformats.org/officeDocument/2006/customXml" ds:itemID="{41A3B5BA-9C50-4C18-98BA-E17A3F25C22D}">
  <ds:schemaRefs>
    <ds:schemaRef ds:uri="http://schemas.microsoft.com/office/2006/metadata/properties"/>
    <ds:schemaRef ds:uri="74694ca2-3292-4053-86c1-ba8d1688b378"/>
    <ds:schemaRef ds:uri="5bc9d522-2386-425a-9f2a-a617cf877ec0"/>
    <ds:schemaRef ds:uri="http://www.w3.org/XML/1998/namespace"/>
    <ds:schemaRef ds:uri="http://purl.org/dc/terms/"/>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s>
</ds:datastoreItem>
</file>

<file path=customXml/itemProps4.xml><?xml version="1.0" encoding="utf-8"?>
<ds:datastoreItem xmlns:ds="http://schemas.openxmlformats.org/officeDocument/2006/customXml" ds:itemID="{FAA657C7-8856-43CA-B920-62AB6A72E992}"/>
</file>

<file path=docProps/app.xml><?xml version="1.0" encoding="utf-8"?>
<Properties xmlns="http://schemas.openxmlformats.org/officeDocument/2006/extended-properties" xmlns:vt="http://schemas.openxmlformats.org/officeDocument/2006/docPropsVTypes">
  <TotalTime>15950</TotalTime>
  <Words>2370</Words>
  <Application>Microsoft Office PowerPoint</Application>
  <PresentationFormat>Widescreen</PresentationFormat>
  <Paragraphs>233</Paragraphs>
  <Slides>35</Slides>
  <Notes>8</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35</vt:i4>
      </vt:variant>
    </vt:vector>
  </HeadingPairs>
  <TitlesOfParts>
    <vt:vector size="49" baseType="lpstr">
      <vt:lpstr>Aptos</vt:lpstr>
      <vt:lpstr>Arial</vt:lpstr>
      <vt:lpstr>Calibri</vt:lpstr>
      <vt:lpstr>Calibri Light</vt:lpstr>
      <vt:lpstr>Courier New</vt:lpstr>
      <vt:lpstr>Franklin Gothic Book</vt:lpstr>
      <vt:lpstr>Franklin Gothic Medium</vt:lpstr>
      <vt:lpstr>Google Sans</vt:lpstr>
      <vt:lpstr>Times New Roman</vt:lpstr>
      <vt:lpstr>DPH Overview Slides</vt:lpstr>
      <vt:lpstr>1_Office Theme</vt:lpstr>
      <vt:lpstr>Office Theme</vt:lpstr>
      <vt:lpstr>2_Office Theme</vt:lpstr>
      <vt:lpstr>3_Office Theme</vt:lpstr>
      <vt:lpstr>Superintendents Webcast</vt:lpstr>
      <vt:lpstr>Agenda</vt:lpstr>
      <vt:lpstr>Welcome and Updates </vt:lpstr>
      <vt:lpstr>2025 STLP State Championship</vt:lpstr>
      <vt:lpstr>Educators Rising Kentucky Announces State Delegates</vt:lpstr>
      <vt:lpstr>Seven Campbell County Schools Earn Family Friendly Certification</vt:lpstr>
      <vt:lpstr>Two Middle School Educators Honored with 2025 SHAPE Teacher of the Year Award</vt:lpstr>
      <vt:lpstr>2025 Kentucky World Language Teacher of the Year Advances to Nationals</vt:lpstr>
      <vt:lpstr>Calloway and Owensboro Teams Win Science Bowl</vt:lpstr>
      <vt:lpstr>KDE Updates </vt:lpstr>
      <vt:lpstr>Meet Team KDE!</vt:lpstr>
      <vt:lpstr>KY Reads to Succeed Summer Reading Conference  </vt:lpstr>
      <vt:lpstr>Nominations Open for 2025 Kentucky Exemplary Educators Program</vt:lpstr>
      <vt:lpstr>KDE Offering Kentucky Career and Technical Education Summer Program Scholarships</vt:lpstr>
      <vt:lpstr>School Health Updates</vt:lpstr>
      <vt:lpstr>District Health Coordinator (DHC)</vt:lpstr>
      <vt:lpstr>Just a Few Examples of Responsibilities of District Health Coordinators …</vt:lpstr>
      <vt:lpstr>New Medication Administration Training Program </vt:lpstr>
      <vt:lpstr>What does this mean for schools and school nurses?</vt:lpstr>
      <vt:lpstr>School Health Data Reporting</vt:lpstr>
      <vt:lpstr>Contact Your KDE School Health Branch Staff</vt:lpstr>
      <vt:lpstr>New Teacher Survey</vt:lpstr>
      <vt:lpstr>Kentucky Educator Mentorship Program</vt:lpstr>
      <vt:lpstr>HB 48 (2025)</vt:lpstr>
      <vt:lpstr>New Teacher Survey Roles</vt:lpstr>
      <vt:lpstr>District Administrator</vt:lpstr>
      <vt:lpstr>New Teacher</vt:lpstr>
      <vt:lpstr>Mentor</vt:lpstr>
      <vt:lpstr>Next Steps</vt:lpstr>
      <vt:lpstr>Legislative Update</vt:lpstr>
      <vt:lpstr>KDE Non-regulatory Legislative Guidance</vt:lpstr>
      <vt:lpstr>Interim Period</vt:lpstr>
      <vt:lpstr>Questions</vt:lpstr>
      <vt:lpstr>Question and Answer Session  </vt:lpstr>
      <vt:lpstr>Important Dates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Superintendents Webcast May 2025</dc:title>
  <dc:creator>Ginn, Jennifer - Division of Communications</dc:creator>
  <cp:lastModifiedBy>Ginn, Jennifer - KDE Division Director</cp:lastModifiedBy>
  <cp:revision>982</cp:revision>
  <dcterms:created xsi:type="dcterms:W3CDTF">2021-12-14T15:27:39Z</dcterms:created>
  <dcterms:modified xsi:type="dcterms:W3CDTF">2025-05-12T18:55:21Z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eb544694-0027-44fa-bee4-2648c0363f9d_Enabled">
    <vt:lpwstr>true</vt:lpwstr>
  </property>
  <property fmtid="{D5CDD505-2E9C-101B-9397-08002B2CF9AE}" pid="4" name="MSIP_Label_eb544694-0027-44fa-bee4-2648c0363f9d_SetDate">
    <vt:lpwstr>2024-07-01T20:12:05Z</vt:lpwstr>
  </property>
  <property fmtid="{D5CDD505-2E9C-101B-9397-08002B2CF9AE}" pid="5" name="MSIP_Label_eb544694-0027-44fa-bee4-2648c0363f9d_Method">
    <vt:lpwstr>Standard</vt:lpwstr>
  </property>
  <property fmtid="{D5CDD505-2E9C-101B-9397-08002B2CF9AE}" pid="6" name="MSIP_Label_eb544694-0027-44fa-bee4-2648c0363f9d_Name">
    <vt:lpwstr>defa4170-0d19-0005-0004-bc88714345d2</vt:lpwstr>
  </property>
  <property fmtid="{D5CDD505-2E9C-101B-9397-08002B2CF9AE}" pid="7" name="MSIP_Label_eb544694-0027-44fa-bee4-2648c0363f9d_SiteId">
    <vt:lpwstr>9360c11f-90e6-4706-ad00-25fcdc9e2ed1</vt:lpwstr>
  </property>
  <property fmtid="{D5CDD505-2E9C-101B-9397-08002B2CF9AE}" pid="8" name="MSIP_Label_eb544694-0027-44fa-bee4-2648c0363f9d_ActionId">
    <vt:lpwstr>d56a342d-9a1b-4921-b7e2-7d08b9cc7927</vt:lpwstr>
  </property>
  <property fmtid="{D5CDD505-2E9C-101B-9397-08002B2CF9AE}" pid="9" name="MSIP_Label_eb544694-0027-44fa-bee4-2648c0363f9d_ContentBits">
    <vt:lpwstr>0</vt:lpwstr>
  </property>
  <property fmtid="{D5CDD505-2E9C-101B-9397-08002B2CF9AE}" pid="10" name="ContentTypeId">
    <vt:lpwstr>0x0101001BEB557DBE01834EAB47A683706DCD5B00074D73E4C381FB4984F5F9E03B0821D3</vt:lpwstr>
  </property>
  <property fmtid="{D5CDD505-2E9C-101B-9397-08002B2CF9AE}" pid="11" name="_dlc_DocIdItemGuid">
    <vt:lpwstr>9aad0c86-79cc-4009-af8a-085e1bd75014</vt:lpwstr>
  </property>
</Properties>
</file>