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827" r:id="rId5"/>
    <p:sldMasterId id="2147484040" r:id="rId6"/>
  </p:sldMasterIdLst>
  <p:notesMasterIdLst>
    <p:notesMasterId r:id="rId31"/>
  </p:notesMasterIdLst>
  <p:sldIdLst>
    <p:sldId id="2088197082" r:id="rId7"/>
    <p:sldId id="2088197084" r:id="rId8"/>
    <p:sldId id="2134805184" r:id="rId9"/>
    <p:sldId id="2134805212" r:id="rId10"/>
    <p:sldId id="2088197289" r:id="rId11"/>
    <p:sldId id="2134805151" r:id="rId12"/>
    <p:sldId id="265" r:id="rId13"/>
    <p:sldId id="2126" r:id="rId14"/>
    <p:sldId id="2127" r:id="rId15"/>
    <p:sldId id="2129" r:id="rId16"/>
    <p:sldId id="2134805199" r:id="rId17"/>
    <p:sldId id="2134805210" r:id="rId18"/>
    <p:sldId id="2134805211" r:id="rId19"/>
    <p:sldId id="256" r:id="rId20"/>
    <p:sldId id="262" r:id="rId21"/>
    <p:sldId id="2134805180" r:id="rId22"/>
    <p:sldId id="272" r:id="rId23"/>
    <p:sldId id="283" r:id="rId24"/>
    <p:sldId id="289" r:id="rId25"/>
    <p:sldId id="290" r:id="rId26"/>
    <p:sldId id="271" r:id="rId27"/>
    <p:sldId id="2134805213" r:id="rId28"/>
    <p:sldId id="2088197090" r:id="rId29"/>
    <p:sldId id="20881971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 id="{F82EC007-51C0-2A2F-FAE6-019C856D2F88}" name="Kinney, Robin - KDE Associate Commissioner" initials="KC" userId="S::robin.kinney@education.ky.gov::a083ddad-cdb3-4127-8214-90c9302e77cf" providerId="AD"/>
  <p188:author id="{5BD90D4C-25CF-D8C0-EF06-27663B70180B}" name="Perkins, Jacob - Division of Communications" initials="JP" userId="S::Jacob.Perkins@education.ky.gov::c40ba2c0-b4ef-4c71-9781-8024fdc37b7e" providerId="AD"/>
  <p188:author id="{DA1D8562-945C-5BE9-A027-B2C69832AD9F}" name="Satterwhite, Regan - Office of Career and Technical Education" initials="SROoCaTE" userId="S::regan.satterwhite@education.ky.gov::f293c650-a887-4416-9737-4a478a9e6d50" providerId="AD"/>
  <p188:author id="{4B853267-859B-9C8C-7E0C-FEA3BE7F138A}" name="Wickersham, David - Office of Special Education and Early Learning" initials="WDOoSEaEL" userId="S::david.wickersham@education.ky.gov::5797e2f3-9b4b-449e-9d75-2c99d6b37b40" providerId="AD"/>
  <p188:author id="{C3A5ABB2-D0C2-1061-A860-ECBEE8591BA9}" name="Cooper, Melody - Office of Special Education and Early Learning" initials="CL" userId="S::melody.cooper@education.ky.gov::3f52464a-92cd-4097-80f1-a8b231c404e3" providerId="AD"/>
  <p188:author id="{C3D873E3-4DC4-748B-D574-646FE133D5AE}" name="Turner, Rosalind - Division of Communications" initials="TRDoC" userId="S::rosalind.turner@education.ky.gov::7c9c7ca7-1d99-46ec-ad67-a660f1da40fc" providerId="AD"/>
  <p188:author id="{FF1DB8E6-9BC5-D7A1-3D63-D03938FB4549}" name="Wirth, Karen - KDE Division Director" initials="WD" userId="S::karen.wirth@education.ky.gov::fe13b13a-cd79-4f06-af36-854f2d303cdf" providerId="AD"/>
  <p188:author id="{1044FAF8-0E8B-995D-69A3-9A5120D4C13E}" name="Ross, Matt - Office of Finance and Operations" initials="RMOoFaO" userId="S::matt.ross@education.ky.gov::86d75603-2fcb-4094-b853-45bbfd6e22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edith, Tiffany - Division of Communications" initials="MT-DoC" lastIdx="47" clrIdx="0">
    <p:extLst>
      <p:ext uri="{19B8F6BF-5375-455C-9EA6-DF929625EA0E}">
        <p15:presenceInfo xmlns:p15="http://schemas.microsoft.com/office/powerpoint/2012/main" userId="S::tiffany.meredith@education.ky.gov::a432cccf-4692-40d2-9b6f-be44c307225d" providerId="AD"/>
      </p:ext>
    </p:extLst>
  </p:cmAuthor>
  <p:cmAuthor id="2" name="Ginn, Jennifer - Division of Communications" initials="GJ-DoC" lastIdx="8" clrIdx="1">
    <p:extLst>
      <p:ext uri="{19B8F6BF-5375-455C-9EA6-DF929625EA0E}">
        <p15:presenceInfo xmlns:p15="http://schemas.microsoft.com/office/powerpoint/2012/main" userId="S::jennifer.ginn@education.ky.gov::227ea014-7c96-47d4-bfb5-5034d8389375" providerId="AD"/>
      </p:ext>
    </p:extLst>
  </p:cmAuthor>
  <p:cmAuthor id="3" name="Konz Tatman, Toni - Interim Chief Communications Officer" initials="KTT-ICCO" lastIdx="5" clrIdx="2">
    <p:extLst>
      <p:ext uri="{19B8F6BF-5375-455C-9EA6-DF929625EA0E}">
        <p15:presenceInfo xmlns:p15="http://schemas.microsoft.com/office/powerpoint/2012/main" userId="S::toni.tatman@education.ky.gov::f89dee3b-69b0-4e27-b57f-a3e65ecfd88f" providerId="AD"/>
      </p:ext>
    </p:extLst>
  </p:cmAuthor>
  <p:cmAuthor id="4" name="David Cook" initials="" lastIdx="2" clrIdx="3"/>
  <p:cmAuthor id="5" name="Perkins, Jacob - Division of Communications" initials="PJDoC" lastIdx="3" clrIdx="4">
    <p:extLst>
      <p:ext uri="{19B8F6BF-5375-455C-9EA6-DF929625EA0E}">
        <p15:presenceInfo xmlns:p15="http://schemas.microsoft.com/office/powerpoint/2012/main" userId="S::Jacob.Perkins@education.ky.gov::c40ba2c0-b4ef-4c71-9781-8024fdc37b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836"/>
    <a:srgbClr val="4472C4"/>
    <a:srgbClr val="4285F4"/>
    <a:srgbClr val="010507"/>
    <a:srgbClr val="FFFF9B"/>
    <a:srgbClr val="B4B000"/>
    <a:srgbClr val="B7DBEF"/>
    <a:srgbClr val="02539C"/>
    <a:srgbClr val="C2D0A4"/>
    <a:srgbClr val="07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D5FBA-48CE-4B60-9B33-75DF1CBC31D9}" v="37" dt="2025-04-07T17:11:45.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85351" autoAdjust="0"/>
  </p:normalViewPr>
  <p:slideViewPr>
    <p:cSldViewPr snapToGrid="0" snapToObjects="1">
      <p:cViewPr varScale="1">
        <p:scale>
          <a:sx n="96" d="100"/>
          <a:sy n="96" d="100"/>
        </p:scale>
        <p:origin x="336" y="84"/>
      </p:cViewPr>
      <p:guideLst/>
    </p:cSldViewPr>
  </p:slideViewPr>
  <p:outlineViewPr>
    <p:cViewPr>
      <p:scale>
        <a:sx n="33" d="100"/>
        <a:sy n="33" d="100"/>
      </p:scale>
      <p:origin x="0" y="-163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 Jennifer - KDE Division Director" userId="227ea014-7c96-47d4-bfb5-5034d8389375" providerId="ADAL" clId="{651ACD10-815E-4A29-A233-B8300556697F}"/>
    <pc:docChg chg="undo redo custSel addSld modSld sldOrd">
      <pc:chgData name="Ginn, Jennifer - KDE Division Director" userId="227ea014-7c96-47d4-bfb5-5034d8389375" providerId="ADAL" clId="{651ACD10-815E-4A29-A233-B8300556697F}" dt="2025-04-08T11:56:49.506" v="42" actId="20577"/>
      <pc:docMkLst>
        <pc:docMk/>
      </pc:docMkLst>
      <pc:sldChg chg="modSp mod">
        <pc:chgData name="Ginn, Jennifer - KDE Division Director" userId="227ea014-7c96-47d4-bfb5-5034d8389375" providerId="ADAL" clId="{651ACD10-815E-4A29-A233-B8300556697F}" dt="2025-04-08T11:56:49.506" v="42" actId="20577"/>
        <pc:sldMkLst>
          <pc:docMk/>
          <pc:sldMk cId="3371968329" sldId="272"/>
        </pc:sldMkLst>
        <pc:spChg chg="mod">
          <ac:chgData name="Ginn, Jennifer - KDE Division Director" userId="227ea014-7c96-47d4-bfb5-5034d8389375" providerId="ADAL" clId="{651ACD10-815E-4A29-A233-B8300556697F}" dt="2025-04-08T11:56:49.506" v="42" actId="20577"/>
          <ac:spMkLst>
            <pc:docMk/>
            <pc:sldMk cId="3371968329" sldId="272"/>
            <ac:spMk id="3" creationId="{E908287D-4DE6-6D04-119B-EEBD7A2DD172}"/>
          </ac:spMkLst>
        </pc:spChg>
      </pc:sldChg>
      <pc:sldChg chg="modSp add mod ord">
        <pc:chgData name="Ginn, Jennifer - KDE Division Director" userId="227ea014-7c96-47d4-bfb5-5034d8389375" providerId="ADAL" clId="{651ACD10-815E-4A29-A233-B8300556697F}" dt="2025-04-07T19:54:57.563" v="31" actId="20577"/>
        <pc:sldMkLst>
          <pc:docMk/>
          <pc:sldMk cId="1351838740" sldId="2134805213"/>
        </pc:sldMkLst>
        <pc:spChg chg="mod">
          <ac:chgData name="Ginn, Jennifer - KDE Division Director" userId="227ea014-7c96-47d4-bfb5-5034d8389375" providerId="ADAL" clId="{651ACD10-815E-4A29-A233-B8300556697F}" dt="2025-04-07T19:54:57.563" v="31" actId="20577"/>
          <ac:spMkLst>
            <pc:docMk/>
            <pc:sldMk cId="1351838740" sldId="2134805213"/>
            <ac:spMk id="2" creationId="{FF8C08CA-B39C-4122-75FA-BEB4BF1C7A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chemeClr val="tx2"/>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chemeClr val="accent1"/>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dirty="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chemeClr val="accent6"/>
        </a:solidFill>
        <a:ln w="28575">
          <a:noFill/>
        </a:ln>
      </dgm:spPr>
      <dgm:t>
        <a:bodyPr/>
        <a:lstStyle/>
        <a:p>
          <a:r>
            <a:rPr lang="en-US" sz="2000" dirty="0">
              <a:solidFill>
                <a:schemeClr val="bg1"/>
              </a:solidFill>
            </a:rPr>
            <a:t>Women’s Health</a:t>
          </a: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dirty="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chemeClr val="accent2"/>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dirty="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chemeClr val="accent3"/>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dirty="0"/>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chemeClr val="accent4"/>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dirty="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chemeClr val="accent1"/>
        </a:solidFill>
        <a:ln w="28575">
          <a:noFill/>
        </a:ln>
      </dgm:spPr>
      <dgm:t>
        <a:bodyPr/>
        <a:lstStyle/>
        <a:p>
          <a:r>
            <a:rPr lang="en-US" sz="2000" dirty="0">
              <a:solidFill>
                <a:schemeClr val="bg1"/>
              </a:solidFill>
            </a:rPr>
            <a:t>Laboratory Services</a:t>
          </a: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dirty="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chemeClr val="accent2"/>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dirty="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83188">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83188">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83188">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83188">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83188">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83188">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83188">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317243"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4023714"/>
        <a:ext cx="126923" cy="126923"/>
      </dsp:txXfrm>
    </dsp:sp>
    <dsp:sp modelId="{4BAC4599-5689-437F-90F2-D586D824B66C}">
      <dsp:nvSpPr>
        <dsp:cNvPr id="0" name=""/>
        <dsp:cNvSpPr/>
      </dsp:nvSpPr>
      <dsp:spPr>
        <a:xfrm>
          <a:off x="1317243"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3627340"/>
        <a:ext cx="86171" cy="86171"/>
      </dsp:txXfrm>
    </dsp:sp>
    <dsp:sp modelId="{E20EDDB1-67FA-4D7D-9539-9F9A64C6DD66}">
      <dsp:nvSpPr>
        <dsp:cNvPr id="0" name=""/>
        <dsp:cNvSpPr/>
      </dsp:nvSpPr>
      <dsp:spPr>
        <a:xfrm>
          <a:off x="1317243"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3230142"/>
        <a:ext cx="47065" cy="47065"/>
      </dsp:txXfrm>
    </dsp:sp>
    <dsp:sp modelId="{4014ECEF-0888-4009-892D-AB08DF214F2C}">
      <dsp:nvSpPr>
        <dsp:cNvPr id="0" name=""/>
        <dsp:cNvSpPr/>
      </dsp:nvSpPr>
      <dsp:spPr>
        <a:xfrm>
          <a:off x="1317243"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5018" y="2825988"/>
        <a:ext cx="21871" cy="21871"/>
      </dsp:txXfrm>
    </dsp:sp>
    <dsp:sp modelId="{31B24B2D-92AE-440C-A1A6-5F475784AD35}">
      <dsp:nvSpPr>
        <dsp:cNvPr id="0" name=""/>
        <dsp:cNvSpPr/>
      </dsp:nvSpPr>
      <dsp:spPr>
        <a:xfrm>
          <a:off x="1317243"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2396641"/>
        <a:ext cx="47065" cy="47065"/>
      </dsp:txXfrm>
    </dsp:sp>
    <dsp:sp modelId="{6BE7391D-3772-45C7-BB03-B5B214683C6E}">
      <dsp:nvSpPr>
        <dsp:cNvPr id="0" name=""/>
        <dsp:cNvSpPr/>
      </dsp:nvSpPr>
      <dsp:spPr>
        <a:xfrm>
          <a:off x="1317243"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1960337"/>
        <a:ext cx="86171" cy="86171"/>
      </dsp:txXfrm>
    </dsp:sp>
    <dsp:sp modelId="{D06C129D-FFB9-48A9-9033-F70ED61AAC72}">
      <dsp:nvSpPr>
        <dsp:cNvPr id="0" name=""/>
        <dsp:cNvSpPr/>
      </dsp:nvSpPr>
      <dsp:spPr>
        <a:xfrm>
          <a:off x="1317243"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1523210"/>
        <a:ext cx="126923" cy="126923"/>
      </dsp:txXfrm>
    </dsp:sp>
    <dsp:sp modelId="{59935916-D8C6-4C4E-B14F-48A57B6B9F68}">
      <dsp:nvSpPr>
        <dsp:cNvPr id="0" name=""/>
        <dsp:cNvSpPr/>
      </dsp:nvSpPr>
      <dsp:spPr>
        <a:xfrm rot="16200000">
          <a:off x="-1604177" y="2460438"/>
          <a:ext cx="5089868" cy="752971"/>
        </a:xfrm>
        <a:prstGeom prst="rect">
          <a:avLst/>
        </a:prstGeom>
        <a:solidFill>
          <a:schemeClr val="tx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604177" y="2460438"/>
        <a:ext cx="5089868" cy="752971"/>
      </dsp:txXfrm>
    </dsp:sp>
    <dsp:sp modelId="{B73CF9B0-EB3F-4577-8369-54F3E07425DB}">
      <dsp:nvSpPr>
        <dsp:cNvPr id="0" name=""/>
        <dsp:cNvSpPr/>
      </dsp:nvSpPr>
      <dsp:spPr>
        <a:xfrm>
          <a:off x="1754664" y="3019"/>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754664" y="3019"/>
        <a:ext cx="4006519" cy="666801"/>
      </dsp:txXfrm>
    </dsp:sp>
    <dsp:sp modelId="{57F0B218-B8AE-4220-9430-48E42516228E}">
      <dsp:nvSpPr>
        <dsp:cNvPr id="0" name=""/>
        <dsp:cNvSpPr/>
      </dsp:nvSpPr>
      <dsp:spPr>
        <a:xfrm>
          <a:off x="1754664" y="836520"/>
          <a:ext cx="4006519" cy="666801"/>
        </a:xfrm>
        <a:prstGeom prst="rect">
          <a:avLst/>
        </a:prstGeom>
        <a:solidFill>
          <a:schemeClr val="accent6"/>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Women’s Health</a:t>
          </a:r>
        </a:p>
      </dsp:txBody>
      <dsp:txXfrm>
        <a:off x="1754664" y="836520"/>
        <a:ext cx="4006519" cy="666801"/>
      </dsp:txXfrm>
    </dsp:sp>
    <dsp:sp modelId="{7273DBFA-A064-4CD0-8B35-089175BB930D}">
      <dsp:nvSpPr>
        <dsp:cNvPr id="0" name=""/>
        <dsp:cNvSpPr/>
      </dsp:nvSpPr>
      <dsp:spPr>
        <a:xfrm>
          <a:off x="1754664" y="1670022"/>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754664" y="1670022"/>
        <a:ext cx="4006519" cy="666801"/>
      </dsp:txXfrm>
    </dsp:sp>
    <dsp:sp modelId="{6D7F8648-288A-4A1F-B54A-807646FA6E13}">
      <dsp:nvSpPr>
        <dsp:cNvPr id="0" name=""/>
        <dsp:cNvSpPr/>
      </dsp:nvSpPr>
      <dsp:spPr>
        <a:xfrm>
          <a:off x="1754664" y="2503523"/>
          <a:ext cx="4006519" cy="666801"/>
        </a:xfrm>
        <a:prstGeom prst="rect">
          <a:avLst/>
        </a:prstGeom>
        <a:solidFill>
          <a:schemeClr val="accent3"/>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754664" y="2503523"/>
        <a:ext cx="4006519" cy="666801"/>
      </dsp:txXfrm>
    </dsp:sp>
    <dsp:sp modelId="{42D61C59-8415-4E78-A2CC-696EF3213CB7}">
      <dsp:nvSpPr>
        <dsp:cNvPr id="0" name=""/>
        <dsp:cNvSpPr/>
      </dsp:nvSpPr>
      <dsp:spPr>
        <a:xfrm>
          <a:off x="1754664" y="3337025"/>
          <a:ext cx="4006519" cy="666801"/>
        </a:xfrm>
        <a:prstGeom prst="rect">
          <a:avLst/>
        </a:prstGeom>
        <a:solidFill>
          <a:schemeClr val="accent4"/>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754664" y="3337025"/>
        <a:ext cx="4006519" cy="666801"/>
      </dsp:txXfrm>
    </dsp:sp>
    <dsp:sp modelId="{86B6F8FD-94AF-47EE-A573-412109D0A061}">
      <dsp:nvSpPr>
        <dsp:cNvPr id="0" name=""/>
        <dsp:cNvSpPr/>
      </dsp:nvSpPr>
      <dsp:spPr>
        <a:xfrm>
          <a:off x="1754664" y="4170526"/>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Laboratory Services</a:t>
          </a:r>
        </a:p>
      </dsp:txBody>
      <dsp:txXfrm>
        <a:off x="1754664" y="4170526"/>
        <a:ext cx="4006519" cy="666801"/>
      </dsp:txXfrm>
    </dsp:sp>
    <dsp:sp modelId="{0060CFB8-2A8A-4A1B-B7AA-F0317BA7B739}">
      <dsp:nvSpPr>
        <dsp:cNvPr id="0" name=""/>
        <dsp:cNvSpPr/>
      </dsp:nvSpPr>
      <dsp:spPr>
        <a:xfrm>
          <a:off x="1754664" y="5004028"/>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754664" y="5004028"/>
        <a:ext cx="4006519"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E586D-E170-E546-A24B-480FC570B8E2}"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40D41-6696-0343-B679-7E0DC9DA96C7}" type="slidenum">
              <a:rPr lang="en-US" smtClean="0"/>
              <a:t>‹#›</a:t>
            </a:fld>
            <a:endParaRPr lang="en-US" dirty="0"/>
          </a:p>
        </p:txBody>
      </p:sp>
    </p:spTree>
    <p:extLst>
      <p:ext uri="{BB962C8B-B14F-4D97-AF65-F5344CB8AC3E}">
        <p14:creationId xmlns:p14="http://schemas.microsoft.com/office/powerpoint/2010/main" val="267015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dirty="0"/>
          </a:p>
        </p:txBody>
      </p:sp>
    </p:spTree>
    <p:extLst>
      <p:ext uri="{BB962C8B-B14F-4D97-AF65-F5344CB8AC3E}">
        <p14:creationId xmlns:p14="http://schemas.microsoft.com/office/powerpoint/2010/main" val="334357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C2503-16FF-4608-B9F9-99EE4709CEC7}" type="slidenum">
              <a:rPr lang="en-US" smtClean="0"/>
              <a:t>8</a:t>
            </a:fld>
            <a:endParaRPr lang="en-US" dirty="0"/>
          </a:p>
        </p:txBody>
      </p:sp>
    </p:spTree>
    <p:extLst>
      <p:ext uri="{BB962C8B-B14F-4D97-AF65-F5344CB8AC3E}">
        <p14:creationId xmlns:p14="http://schemas.microsoft.com/office/powerpoint/2010/main" val="412773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use paper/pencil assessments</a:t>
            </a:r>
          </a:p>
          <a:p>
            <a:endParaRPr lang="en-US" dirty="0"/>
          </a:p>
          <a:p>
            <a:r>
              <a:rPr lang="en-US" dirty="0"/>
              <a:t>Tools must be reliable, valid. They MAY NOT be something district/teacher created. </a:t>
            </a:r>
          </a:p>
          <a:p>
            <a:endParaRPr lang="en-US" dirty="0"/>
          </a:p>
          <a:p>
            <a:r>
              <a:rPr lang="en-US" dirty="0"/>
              <a:t>Must report the name of assessment used on COS form, GMAP and the preschool tab. </a:t>
            </a:r>
          </a:p>
          <a:p>
            <a:endParaRPr lang="en-US" dirty="0"/>
          </a:p>
          <a:p>
            <a:r>
              <a:rPr lang="en-US" dirty="0"/>
              <a:t>This change will occur 2025-2026 school year. </a:t>
            </a:r>
          </a:p>
        </p:txBody>
      </p:sp>
      <p:sp>
        <p:nvSpPr>
          <p:cNvPr id="4" name="Slide Number Placeholder 3"/>
          <p:cNvSpPr>
            <a:spLocks noGrp="1"/>
          </p:cNvSpPr>
          <p:nvPr>
            <p:ph type="sldNum" sz="quarter" idx="5"/>
          </p:nvPr>
        </p:nvSpPr>
        <p:spPr/>
        <p:txBody>
          <a:bodyPr/>
          <a:lstStyle/>
          <a:p>
            <a:fld id="{049C2503-16FF-4608-B9F9-99EE4709CEC7}" type="slidenum">
              <a:rPr lang="en-US" smtClean="0"/>
              <a:t>10</a:t>
            </a:fld>
            <a:endParaRPr lang="en-US" dirty="0"/>
          </a:p>
        </p:txBody>
      </p:sp>
    </p:spTree>
    <p:extLst>
      <p:ext uri="{BB962C8B-B14F-4D97-AF65-F5344CB8AC3E}">
        <p14:creationId xmlns:p14="http://schemas.microsoft.com/office/powerpoint/2010/main" val="103405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F4BBC-E43C-4A16-A2E3-E74014122A26}" type="slidenum">
              <a:rPr lang="en-US" smtClean="0"/>
              <a:t>21</a:t>
            </a:fld>
            <a:endParaRPr lang="en-US" dirty="0"/>
          </a:p>
        </p:txBody>
      </p:sp>
    </p:spTree>
    <p:extLst>
      <p:ext uri="{BB962C8B-B14F-4D97-AF65-F5344CB8AC3E}">
        <p14:creationId xmlns:p14="http://schemas.microsoft.com/office/powerpoint/2010/main" val="19536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540D41-6696-0343-B679-7E0DC9DA96C7}" type="slidenum">
              <a:rPr lang="en-US" smtClean="0"/>
              <a:t>24</a:t>
            </a:fld>
            <a:endParaRPr lang="en-US" dirty="0"/>
          </a:p>
        </p:txBody>
      </p:sp>
    </p:spTree>
    <p:extLst>
      <p:ext uri="{BB962C8B-B14F-4D97-AF65-F5344CB8AC3E}">
        <p14:creationId xmlns:p14="http://schemas.microsoft.com/office/powerpoint/2010/main" val="4068075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0" y="1"/>
            <a:ext cx="12191998" cy="36082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38200" y="976393"/>
            <a:ext cx="1051560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838200" y="2910456"/>
            <a:ext cx="10515600" cy="576664"/>
          </a:xfrm>
        </p:spPr>
        <p:txBody>
          <a:bodyPr>
            <a:normAutofit/>
          </a:bodyPr>
          <a:lstStyle>
            <a:lvl1pPr marL="0" indent="0" algn="ctr">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12" name="Group 11"/>
          <p:cNvGrpSpPr/>
          <p:nvPr userDrawn="1"/>
        </p:nvGrpSpPr>
        <p:grpSpPr>
          <a:xfrm>
            <a:off x="-2" y="6470422"/>
            <a:ext cx="12188484" cy="387579"/>
            <a:chOff x="-2" y="6470422"/>
            <a:chExt cx="12188484" cy="387579"/>
          </a:xfrm>
        </p:grpSpPr>
        <p:sp>
          <p:nvSpPr>
            <p:cNvPr id="13" name="Rectangle 1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012" y="4562856"/>
            <a:ext cx="2093976" cy="1127735"/>
          </a:xfrm>
          <a:prstGeom prst="rect">
            <a:avLst/>
          </a:prstGeom>
        </p:spPr>
      </p:pic>
    </p:spTree>
    <p:extLst>
      <p:ext uri="{BB962C8B-B14F-4D97-AF65-F5344CB8AC3E}">
        <p14:creationId xmlns:p14="http://schemas.microsoft.com/office/powerpoint/2010/main" val="30617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838200" y="967615"/>
            <a:ext cx="10515600" cy="1902191"/>
          </a:xfrm>
        </p:spPr>
        <p:txBody>
          <a:bodyPr anchor="b">
            <a:normAutofit/>
          </a:bodyPr>
          <a:lstStyle>
            <a:lvl1pPr algn="ctr">
              <a:defRPr sz="4400" b="1">
                <a:solidFill>
                  <a:schemeClr val="tx1"/>
                </a:solidFill>
                <a:latin typeface="+mn-lt"/>
              </a:defRPr>
            </a:lvl1pPr>
          </a:lstStyle>
          <a:p>
            <a:r>
              <a:rPr lang="en-US" dirty="0"/>
              <a:t>Click to edit presentation title</a:t>
            </a:r>
          </a:p>
        </p:txBody>
      </p:sp>
      <p:sp>
        <p:nvSpPr>
          <p:cNvPr id="15" name="Subtitle 2"/>
          <p:cNvSpPr>
            <a:spLocks noGrp="1"/>
          </p:cNvSpPr>
          <p:nvPr>
            <p:ph type="subTitle" idx="1" hasCustomPrompt="1"/>
          </p:nvPr>
        </p:nvSpPr>
        <p:spPr>
          <a:xfrm>
            <a:off x="838200" y="2972448"/>
            <a:ext cx="10515600" cy="576664"/>
          </a:xfrm>
        </p:spPr>
        <p:txBody>
          <a:bodyPr>
            <a:normAutofit/>
          </a:bodyPr>
          <a:lstStyle>
            <a:lvl1pPr marL="0" indent="0" algn="ctr">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1" name="Group 20"/>
          <p:cNvGrpSpPr/>
          <p:nvPr userDrawn="1"/>
        </p:nvGrpSpPr>
        <p:grpSpPr>
          <a:xfrm>
            <a:off x="-2" y="6470422"/>
            <a:ext cx="12188484" cy="387579"/>
            <a:chOff x="-2" y="6470422"/>
            <a:chExt cx="12188484" cy="387579"/>
          </a:xfrm>
        </p:grpSpPr>
        <p:sp>
          <p:nvSpPr>
            <p:cNvPr id="22" name="Rectangle 21"/>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81417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467B39D-87AC-4D39-8154-C6852A584385}" type="datetime1">
              <a:rPr lang="en-US" smtClean="0"/>
              <a:pPr/>
              <a:t>4/8/2025</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5948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436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About Us</a:t>
            </a:r>
          </a:p>
        </p:txBody>
      </p:sp>
      <p:sp>
        <p:nvSpPr>
          <p:cNvPr id="11" name="TextBox 10"/>
          <p:cNvSpPr txBox="1"/>
          <p:nvPr userDrawn="1"/>
        </p:nvSpPr>
        <p:spPr>
          <a:xfrm>
            <a:off x="6172200" y="2135062"/>
            <a:ext cx="5019261" cy="3970318"/>
          </a:xfrm>
          <a:prstGeom prst="rect">
            <a:avLst/>
          </a:prstGeom>
          <a:noFill/>
        </p:spPr>
        <p:txBody>
          <a:bodyPr wrap="square" rtlCol="0">
            <a:spAutoFit/>
          </a:bodyPr>
          <a:lstStyle/>
          <a:p>
            <a:r>
              <a:rPr lang="en-US" sz="1800" dirty="0">
                <a:latin typeface="Calibri Light" panose="020F0302020204030204" pitchFamily="34" charset="0"/>
              </a:rPr>
              <a:t>The Department for Public Health (DPH) is dedicated to improving health and</a:t>
            </a:r>
            <a:r>
              <a:rPr lang="en-US" sz="1800" baseline="0" dirty="0">
                <a:latin typeface="Calibri Light" panose="020F0302020204030204" pitchFamily="34" charset="0"/>
              </a:rPr>
              <a:t> safety of Kentuckians through </a:t>
            </a:r>
            <a:r>
              <a:rPr lang="en-US" sz="1800" i="1" baseline="0" dirty="0">
                <a:latin typeface="Calibri Light" panose="020F0302020204030204" pitchFamily="34" charset="0"/>
              </a:rPr>
              <a:t>prevention</a:t>
            </a:r>
            <a:r>
              <a:rPr lang="en-US" sz="1800" baseline="0" dirty="0">
                <a:latin typeface="Calibri Light" panose="020F0302020204030204" pitchFamily="34" charset="0"/>
              </a:rPr>
              <a:t>, </a:t>
            </a:r>
            <a:r>
              <a:rPr lang="en-US" sz="1800" i="1" baseline="0" dirty="0">
                <a:latin typeface="Calibri Light" panose="020F0302020204030204" pitchFamily="34" charset="0"/>
              </a:rPr>
              <a:t>promotion</a:t>
            </a:r>
            <a:r>
              <a:rPr lang="en-US" sz="1800" baseline="0" dirty="0">
                <a:latin typeface="Calibri Light" panose="020F0302020204030204" pitchFamily="34" charset="0"/>
              </a:rPr>
              <a:t>, and </a:t>
            </a:r>
            <a:r>
              <a:rPr lang="en-US" sz="1800" i="1" baseline="0" dirty="0">
                <a:latin typeface="Calibri Light" panose="020F0302020204030204" pitchFamily="34" charset="0"/>
              </a:rPr>
              <a:t>protection</a:t>
            </a:r>
            <a:r>
              <a:rPr lang="en-US" sz="1800" baseline="0" dirty="0">
                <a:latin typeface="Calibri Light" panose="020F0302020204030204" pitchFamily="34" charset="0"/>
              </a:rPr>
              <a:t>.</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As a major component of the Cabinet for Health and Family Services, DPH provides guidance and support for health departments in all 120 counties.</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8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66" y="2924404"/>
            <a:ext cx="4833530" cy="2391634"/>
          </a:xfrm>
          <a:prstGeom prst="rect">
            <a:avLst/>
          </a:prstGeom>
        </p:spPr>
      </p:pic>
      <p:grpSp>
        <p:nvGrpSpPr>
          <p:cNvPr id="43" name="Group 42"/>
          <p:cNvGrpSpPr/>
          <p:nvPr userDrawn="1"/>
        </p:nvGrpSpPr>
        <p:grpSpPr>
          <a:xfrm>
            <a:off x="1758" y="1880473"/>
            <a:ext cx="12188484" cy="74025"/>
            <a:chOff x="-2" y="6470422"/>
            <a:chExt cx="12188484" cy="387579"/>
          </a:xfrm>
        </p:grpSpPr>
        <p:sp>
          <p:nvSpPr>
            <p:cNvPr id="44" name="Rectangle 4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Rectangle 4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Rectangle 45"/>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47" name="Group 46"/>
          <p:cNvGrpSpPr/>
          <p:nvPr userDrawn="1"/>
        </p:nvGrpSpPr>
        <p:grpSpPr>
          <a:xfrm>
            <a:off x="3516" y="6301804"/>
            <a:ext cx="12188484" cy="74025"/>
            <a:chOff x="-2" y="6470422"/>
            <a:chExt cx="12188484" cy="387579"/>
          </a:xfrm>
        </p:grpSpPr>
        <p:sp>
          <p:nvSpPr>
            <p:cNvPr id="48" name="Rectangle 4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9" name="Rectangle 4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0" name="Rectangle 4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380941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049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Mission and Vision in Action</a:t>
            </a:r>
          </a:p>
        </p:txBody>
      </p:sp>
      <p:sp>
        <p:nvSpPr>
          <p:cNvPr id="11" name="TextBox 10"/>
          <p:cNvSpPr txBox="1"/>
          <p:nvPr userDrawn="1"/>
        </p:nvSpPr>
        <p:spPr>
          <a:xfrm>
            <a:off x="6205591" y="2331486"/>
            <a:ext cx="4900773" cy="1015663"/>
          </a:xfrm>
          <a:prstGeom prst="rect">
            <a:avLst/>
          </a:prstGeom>
          <a:noFill/>
        </p:spPr>
        <p:txBody>
          <a:bodyPr wrap="square" rtlCol="0">
            <a:spAutoFit/>
          </a:bodyPr>
          <a:lstStyle/>
          <a:p>
            <a:r>
              <a:rPr lang="en-US" sz="2000" dirty="0">
                <a:latin typeface="Calibri Light" panose="020F0302020204030204" pitchFamily="34" charset="0"/>
              </a:rPr>
              <a:t>Our mission is to improve the health and safety of people in Kentucky through prevention, promotion and protection.</a:t>
            </a:r>
          </a:p>
        </p:txBody>
      </p:sp>
      <p:sp>
        <p:nvSpPr>
          <p:cNvPr id="12" name="Rectangle 11"/>
          <p:cNvSpPr/>
          <p:nvPr userDrawn="1"/>
        </p:nvSpPr>
        <p:spPr>
          <a:xfrm>
            <a:off x="838200" y="2300708"/>
            <a:ext cx="5141359" cy="1077218"/>
          </a:xfrm>
          <a:prstGeom prst="rect">
            <a:avLst/>
          </a:prstGeom>
        </p:spPr>
        <p:txBody>
          <a:bodyPr wrap="square">
            <a:spAutoFit/>
          </a:bodyPr>
          <a:lstStyle/>
          <a:p>
            <a:pPr algn="r"/>
            <a:r>
              <a:rPr lang="en-US" sz="3200" b="1" dirty="0"/>
              <a:t>Healthier People, </a:t>
            </a:r>
            <a:br>
              <a:rPr lang="en-US" sz="3200" b="1" dirty="0"/>
            </a:br>
            <a:r>
              <a:rPr lang="en-US" sz="3200" b="1" dirty="0"/>
              <a:t>Healthier Communities.</a:t>
            </a:r>
          </a:p>
        </p:txBody>
      </p:sp>
      <p:sp>
        <p:nvSpPr>
          <p:cNvPr id="14" name="Pentagon 13"/>
          <p:cNvSpPr/>
          <p:nvPr userDrawn="1"/>
        </p:nvSpPr>
        <p:spPr>
          <a:xfrm>
            <a:off x="7118195" y="3691136"/>
            <a:ext cx="267864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4756678" y="3691136"/>
            <a:ext cx="267864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2374613" y="3691136"/>
            <a:ext cx="267864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3081428" y="3795907"/>
            <a:ext cx="1265014" cy="369332"/>
          </a:xfrm>
          <a:prstGeom prst="rect">
            <a:avLst/>
          </a:prstGeom>
          <a:noFill/>
        </p:spPr>
        <p:txBody>
          <a:bodyPr wrap="square" rtlCol="0">
            <a:spAutoFit/>
          </a:bodyPr>
          <a:lstStyle/>
          <a:p>
            <a:pPr algn="ctr"/>
            <a:r>
              <a:rPr lang="en-US" b="1" dirty="0">
                <a:solidFill>
                  <a:schemeClr val="bg1"/>
                </a:solidFill>
              </a:rPr>
              <a:t>Prevention</a:t>
            </a:r>
          </a:p>
        </p:txBody>
      </p:sp>
      <p:sp>
        <p:nvSpPr>
          <p:cNvPr id="18" name="TextBox 17"/>
          <p:cNvSpPr txBox="1"/>
          <p:nvPr userDrawn="1"/>
        </p:nvSpPr>
        <p:spPr>
          <a:xfrm>
            <a:off x="5488470" y="3795907"/>
            <a:ext cx="1215060"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7838963" y="3795907"/>
            <a:ext cx="1237108"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3713935" y="4251846"/>
            <a:ext cx="0" cy="36576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96000" y="4251846"/>
            <a:ext cx="0" cy="36576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457517" y="4251846"/>
            <a:ext cx="0" cy="36576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126562" y="4893707"/>
            <a:ext cx="1970554" cy="1588127"/>
          </a:xfrm>
          <a:prstGeom prst="rect">
            <a:avLst/>
          </a:prstGeom>
          <a:noFill/>
        </p:spPr>
        <p:txBody>
          <a:bodyPr wrap="square" rtlCol="0">
            <a:spAutoFit/>
          </a:bodyPr>
          <a:lstStyle/>
          <a:p>
            <a:pPr algn="ctr">
              <a:lnSpc>
                <a:spcPct val="80000"/>
              </a:lnSpc>
              <a:spcAft>
                <a:spcPts val="1200"/>
              </a:spcAft>
            </a:pPr>
            <a:r>
              <a:rPr lang="en-US" sz="1400" dirty="0"/>
              <a:t>Environmental Inspections</a:t>
            </a:r>
          </a:p>
          <a:p>
            <a:pPr algn="ctr">
              <a:lnSpc>
                <a:spcPct val="80000"/>
              </a:lnSpc>
              <a:spcAft>
                <a:spcPts val="1200"/>
              </a:spcAft>
            </a:pPr>
            <a:r>
              <a:rPr lang="en-US" sz="1400" dirty="0"/>
              <a:t>Public Health &amp; Disaster Preparedness</a:t>
            </a:r>
          </a:p>
          <a:p>
            <a:pPr algn="ctr">
              <a:lnSpc>
                <a:spcPct val="80000"/>
              </a:lnSpc>
              <a:spcAft>
                <a:spcPts val="1200"/>
              </a:spcAft>
            </a:pPr>
            <a:r>
              <a:rPr lang="en-US" sz="1400" dirty="0"/>
              <a:t>Disease Surveillance</a:t>
            </a:r>
          </a:p>
          <a:p>
            <a:pPr algn="ctr">
              <a:lnSpc>
                <a:spcPct val="80000"/>
              </a:lnSpc>
              <a:spcAft>
                <a:spcPts val="1200"/>
              </a:spcAft>
            </a:pPr>
            <a:r>
              <a:rPr lang="en-US" sz="1400" dirty="0"/>
              <a:t>Mobile Harm Reduction</a:t>
            </a:r>
          </a:p>
        </p:txBody>
      </p:sp>
      <p:sp>
        <p:nvSpPr>
          <p:cNvPr id="24" name="TextBox 23"/>
          <p:cNvSpPr txBox="1"/>
          <p:nvPr userDrawn="1"/>
        </p:nvSpPr>
        <p:spPr>
          <a:xfrm>
            <a:off x="2728658" y="4891065"/>
            <a:ext cx="1970554" cy="1243417"/>
          </a:xfrm>
          <a:prstGeom prst="rect">
            <a:avLst/>
          </a:prstGeom>
          <a:noFill/>
        </p:spPr>
        <p:txBody>
          <a:bodyPr wrap="square" rtlCol="0">
            <a:spAutoFit/>
          </a:bodyPr>
          <a:lstStyle/>
          <a:p>
            <a:pPr algn="ctr">
              <a:lnSpc>
                <a:spcPct val="80000"/>
              </a:lnSpc>
              <a:spcAft>
                <a:spcPts val="1200"/>
              </a:spcAft>
            </a:pPr>
            <a:r>
              <a:rPr lang="en-US" sz="1400" dirty="0"/>
              <a:t>HANDS</a:t>
            </a:r>
          </a:p>
          <a:p>
            <a:pPr algn="ctr">
              <a:lnSpc>
                <a:spcPct val="80000"/>
              </a:lnSpc>
              <a:spcAft>
                <a:spcPts val="1200"/>
              </a:spcAft>
            </a:pPr>
            <a:r>
              <a:rPr lang="en-US" sz="1400" dirty="0"/>
              <a:t>First Steps</a:t>
            </a:r>
          </a:p>
          <a:p>
            <a:pPr algn="ctr">
              <a:lnSpc>
                <a:spcPct val="80000"/>
              </a:lnSpc>
              <a:spcAft>
                <a:spcPts val="1200"/>
              </a:spcAft>
            </a:pPr>
            <a:r>
              <a:rPr lang="en-US" sz="1400" dirty="0"/>
              <a:t>Immunizations</a:t>
            </a:r>
          </a:p>
          <a:p>
            <a:pPr algn="ctr">
              <a:lnSpc>
                <a:spcPct val="80000"/>
              </a:lnSpc>
              <a:spcAft>
                <a:spcPts val="1200"/>
              </a:spcAft>
            </a:pPr>
            <a:r>
              <a:rPr lang="en-US" sz="1400" dirty="0"/>
              <a:t>Newborn Screening</a:t>
            </a:r>
          </a:p>
        </p:txBody>
      </p:sp>
      <p:sp>
        <p:nvSpPr>
          <p:cNvPr id="25" name="TextBox 24"/>
          <p:cNvSpPr txBox="1"/>
          <p:nvPr userDrawn="1"/>
        </p:nvSpPr>
        <p:spPr>
          <a:xfrm>
            <a:off x="7472240" y="4891065"/>
            <a:ext cx="1970554" cy="1243417"/>
          </a:xfrm>
          <a:prstGeom prst="rect">
            <a:avLst/>
          </a:prstGeom>
          <a:noFill/>
        </p:spPr>
        <p:txBody>
          <a:bodyPr wrap="square" rtlCol="0">
            <a:spAutoFit/>
          </a:bodyPr>
          <a:lstStyle/>
          <a:p>
            <a:pPr algn="ctr">
              <a:lnSpc>
                <a:spcPct val="80000"/>
              </a:lnSpc>
              <a:spcAft>
                <a:spcPts val="1200"/>
              </a:spcAft>
            </a:pPr>
            <a:r>
              <a:rPr lang="en-US" sz="1400" dirty="0"/>
              <a:t>WIC</a:t>
            </a:r>
          </a:p>
          <a:p>
            <a:pPr algn="ctr">
              <a:lnSpc>
                <a:spcPct val="80000"/>
              </a:lnSpc>
              <a:spcAft>
                <a:spcPts val="1200"/>
              </a:spcAft>
            </a:pPr>
            <a:r>
              <a:rPr lang="en-US" sz="1400" dirty="0"/>
              <a:t>Smoking Cessation</a:t>
            </a:r>
          </a:p>
          <a:p>
            <a:pPr algn="ctr">
              <a:lnSpc>
                <a:spcPct val="80000"/>
              </a:lnSpc>
              <a:spcAft>
                <a:spcPts val="1200"/>
              </a:spcAft>
            </a:pPr>
            <a:r>
              <a:rPr lang="en-US" sz="1400" dirty="0"/>
              <a:t>Diabetes Prevention</a:t>
            </a:r>
          </a:p>
          <a:p>
            <a:pPr algn="ctr">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4192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8287050" y="2839317"/>
            <a:ext cx="281931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8287050" y="2191675"/>
            <a:ext cx="281931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8287050" y="2305057"/>
            <a:ext cx="2045134" cy="369332"/>
          </a:xfrm>
          <a:prstGeom prst="rect">
            <a:avLst/>
          </a:prstGeom>
          <a:noFill/>
        </p:spPr>
        <p:txBody>
          <a:bodyPr wrap="square" rtlCol="0">
            <a:spAutoFit/>
          </a:bodyPr>
          <a:lstStyle/>
          <a:p>
            <a:pPr algn="l"/>
            <a:r>
              <a:rPr lang="en-US" b="1" dirty="0">
                <a:solidFill>
                  <a:schemeClr val="bg1"/>
                </a:solidFill>
              </a:rPr>
              <a:t>Syringe Exchange</a:t>
            </a:r>
          </a:p>
        </p:txBody>
      </p:sp>
      <p:sp>
        <p:nvSpPr>
          <p:cNvPr id="18" name="TextBox 17"/>
          <p:cNvSpPr txBox="1"/>
          <p:nvPr userDrawn="1"/>
        </p:nvSpPr>
        <p:spPr>
          <a:xfrm>
            <a:off x="8287050" y="2954596"/>
            <a:ext cx="3045346" cy="369332"/>
          </a:xfrm>
          <a:prstGeom prst="rect">
            <a:avLst/>
          </a:prstGeom>
          <a:noFill/>
        </p:spPr>
        <p:txBody>
          <a:bodyPr wrap="square" rtlCol="0">
            <a:spAutoFit/>
          </a:bodyPr>
          <a:lstStyle/>
          <a:p>
            <a:pPr algn="l"/>
            <a:r>
              <a:rPr lang="en-US" b="1" dirty="0">
                <a:solidFill>
                  <a:schemeClr val="bg1"/>
                </a:solidFill>
              </a:rPr>
              <a:t>www.FindHelpNowKY.org</a:t>
            </a:r>
          </a:p>
        </p:txBody>
      </p:sp>
      <p:sp>
        <p:nvSpPr>
          <p:cNvPr id="19" name="TextBox 18"/>
          <p:cNvSpPr txBox="1"/>
          <p:nvPr userDrawn="1"/>
        </p:nvSpPr>
        <p:spPr>
          <a:xfrm>
            <a:off x="8287049" y="3606724"/>
            <a:ext cx="2538605" cy="369332"/>
          </a:xfrm>
          <a:prstGeom prst="rect">
            <a:avLst/>
          </a:prstGeom>
          <a:noFill/>
        </p:spPr>
        <p:txBody>
          <a:bodyPr wrap="square" rtlCol="0">
            <a:spAutoFit/>
          </a:bodyPr>
          <a:lstStyle/>
          <a:p>
            <a:pPr algn="l"/>
            <a:r>
              <a:rPr lang="en-US" b="1" dirty="0">
                <a:solidFill>
                  <a:schemeClr val="bg1"/>
                </a:solidFill>
              </a:rPr>
              <a:t>Naloxone Distribution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36656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1734740" y="2466993"/>
            <a:ext cx="1651794" cy="1651794"/>
          </a:xfrm>
          <a:prstGeom prst="ellipse">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78775"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5270102" y="2466993"/>
            <a:ext cx="1651794" cy="165179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9013653" y="2466993"/>
            <a:ext cx="1651794" cy="165179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192578"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Overview of the Largest Healthcare System in Kentucky</a:t>
            </a:r>
          </a:p>
        </p:txBody>
      </p:sp>
    </p:spTree>
    <p:extLst>
      <p:ext uri="{BB962C8B-B14F-4D97-AF65-F5344CB8AC3E}">
        <p14:creationId xmlns:p14="http://schemas.microsoft.com/office/powerpoint/2010/main" val="29962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Statewide Reach</a:t>
            </a:r>
          </a:p>
        </p:txBody>
      </p:sp>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grpSp>
        <p:nvGrpSpPr>
          <p:cNvPr id="27" name="Group 26"/>
          <p:cNvGrpSpPr/>
          <p:nvPr userDrawn="1"/>
        </p:nvGrpSpPr>
        <p:grpSpPr>
          <a:xfrm>
            <a:off x="1758" y="1880473"/>
            <a:ext cx="12188484" cy="74025"/>
            <a:chOff x="-2" y="6470422"/>
            <a:chExt cx="12188484" cy="387579"/>
          </a:xfrm>
        </p:grpSpPr>
        <p:sp>
          <p:nvSpPr>
            <p:cNvPr id="28" name="Rectangle 2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2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343092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0" name="Rectangle 9"/>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5"/>
          <p:cNvSpPr txBox="1">
            <a:spLocks/>
          </p:cNvSpPr>
          <p:nvPr userDrawn="1"/>
        </p:nvSpPr>
        <p:spPr>
          <a:xfrm>
            <a:off x="470796" y="2488568"/>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nvGraphicFramePr>
        <p:xfrm>
          <a:off x="3633555" y="592076"/>
          <a:ext cx="6325455"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450320" y="523957"/>
            <a:ext cx="2483372" cy="6067815"/>
          </a:xfrm>
          <a:prstGeom prst="rect">
            <a:avLst/>
          </a:prstGeom>
        </p:spPr>
        <p:txBody>
          <a:bodyPr wrap="none">
            <a:spAutoFit/>
          </a:bodyPr>
          <a:lstStyle/>
          <a:p>
            <a:pPr lvl="0" algn="l" defTabSz="889000">
              <a:lnSpc>
                <a:spcPct val="80000"/>
              </a:lnSpc>
              <a:spcBef>
                <a:spcPct val="0"/>
              </a:spcBef>
              <a:spcAft>
                <a:spcPct val="35000"/>
              </a:spcAft>
            </a:pPr>
            <a:r>
              <a:rPr lang="en-US" sz="1100" kern="1200" dirty="0">
                <a:solidFill>
                  <a:schemeClr val="tx2"/>
                </a:solidFill>
              </a:rPr>
              <a:t>Health Equity</a:t>
            </a:r>
          </a:p>
          <a:p>
            <a:pPr lvl="0" algn="l" defTabSz="889000">
              <a:lnSpc>
                <a:spcPct val="80000"/>
              </a:lnSpc>
              <a:spcBef>
                <a:spcPct val="0"/>
              </a:spcBef>
              <a:spcAft>
                <a:spcPct val="35000"/>
              </a:spcAft>
            </a:pPr>
            <a:r>
              <a:rPr lang="en-US" sz="1100" kern="1200" dirty="0">
                <a:solidFill>
                  <a:schemeClr val="accent1"/>
                </a:solidFill>
              </a:rPr>
              <a:t>Nutrition Services </a:t>
            </a:r>
          </a:p>
          <a:p>
            <a:pPr lvl="0" algn="l" defTabSz="889000">
              <a:lnSpc>
                <a:spcPct val="80000"/>
              </a:lnSpc>
              <a:spcBef>
                <a:spcPct val="0"/>
              </a:spcBef>
              <a:spcAft>
                <a:spcPct val="35000"/>
              </a:spcAft>
            </a:pPr>
            <a:r>
              <a:rPr lang="en-US" sz="1100" kern="1200" dirty="0">
                <a:solidFill>
                  <a:schemeClr val="accent1"/>
                </a:solidFill>
              </a:rPr>
              <a:t>Child and Family Health Improvement</a:t>
            </a:r>
          </a:p>
          <a:p>
            <a:pPr lvl="0" algn="l" defTabSz="889000">
              <a:lnSpc>
                <a:spcPct val="80000"/>
              </a:lnSpc>
              <a:spcBef>
                <a:spcPct val="0"/>
              </a:spcBef>
              <a:spcAft>
                <a:spcPct val="35000"/>
              </a:spcAft>
            </a:pPr>
            <a:r>
              <a:rPr lang="en-US" sz="1100" kern="1200" dirty="0">
                <a:solidFill>
                  <a:schemeClr val="accent1"/>
                </a:solidFill>
              </a:rPr>
              <a:t>Early Childhood Development</a:t>
            </a:r>
          </a:p>
          <a:p>
            <a:pPr lvl="0" algn="l" defTabSz="889000">
              <a:lnSpc>
                <a:spcPct val="80000"/>
              </a:lnSpc>
              <a:spcBef>
                <a:spcPct val="0"/>
              </a:spcBef>
              <a:spcAft>
                <a:spcPct val="35000"/>
              </a:spcAft>
            </a:pPr>
            <a:r>
              <a:rPr lang="en-US" sz="1100" kern="1200" baseline="0" dirty="0">
                <a:solidFill>
                  <a:schemeClr val="accent6"/>
                </a:solidFill>
              </a:rPr>
              <a:t>Adolescent Health Initiatives</a:t>
            </a:r>
          </a:p>
          <a:p>
            <a:pPr lvl="0" algn="l" defTabSz="889000">
              <a:lnSpc>
                <a:spcPct val="80000"/>
              </a:lnSpc>
              <a:spcBef>
                <a:spcPct val="0"/>
              </a:spcBef>
              <a:spcAft>
                <a:spcPct val="35000"/>
              </a:spcAft>
            </a:pPr>
            <a:r>
              <a:rPr lang="en-US" sz="1100" kern="1200" baseline="0" dirty="0">
                <a:solidFill>
                  <a:schemeClr val="accent6"/>
                </a:solidFill>
              </a:rPr>
              <a:t>Breast and Cervical Cancer Screening</a:t>
            </a:r>
          </a:p>
          <a:p>
            <a:pPr lvl="0" algn="l" defTabSz="889000">
              <a:lnSpc>
                <a:spcPct val="80000"/>
              </a:lnSpc>
              <a:spcBef>
                <a:spcPct val="0"/>
              </a:spcBef>
              <a:spcAft>
                <a:spcPct val="35000"/>
              </a:spcAft>
            </a:pPr>
            <a:r>
              <a:rPr lang="en-US" sz="1100" kern="1200" baseline="0" dirty="0">
                <a:solidFill>
                  <a:schemeClr val="accent6"/>
                </a:solidFill>
              </a:rPr>
              <a:t>Family Planning</a:t>
            </a:r>
          </a:p>
          <a:p>
            <a:pPr lvl="0" algn="l" defTabSz="889000">
              <a:lnSpc>
                <a:spcPct val="80000"/>
              </a:lnSpc>
              <a:spcBef>
                <a:spcPct val="0"/>
              </a:spcBef>
              <a:spcAft>
                <a:spcPct val="35000"/>
              </a:spcAft>
            </a:pPr>
            <a:r>
              <a:rPr lang="en-US" sz="1100" kern="1200" baseline="0" dirty="0">
                <a:solidFill>
                  <a:schemeClr val="accent6"/>
                </a:solidFill>
              </a:rPr>
              <a:t>Preconception Health </a:t>
            </a:r>
          </a:p>
          <a:p>
            <a:pPr lvl="0" algn="l" defTabSz="889000">
              <a:lnSpc>
                <a:spcPct val="80000"/>
              </a:lnSpc>
              <a:spcBef>
                <a:spcPct val="0"/>
              </a:spcBef>
              <a:spcAft>
                <a:spcPct val="35000"/>
              </a:spcAft>
            </a:pPr>
            <a:r>
              <a:rPr lang="en-US" sz="1100" kern="1200" baseline="0" dirty="0">
                <a:solidFill>
                  <a:schemeClr val="accent6"/>
                </a:solidFill>
              </a:rPr>
              <a:t>Ovarian Cancer Awareness</a:t>
            </a:r>
          </a:p>
          <a:p>
            <a:pPr lvl="0" algn="l" defTabSz="889000">
              <a:lnSpc>
                <a:spcPct val="80000"/>
              </a:lnSpc>
              <a:spcBef>
                <a:spcPct val="0"/>
              </a:spcBef>
              <a:spcAft>
                <a:spcPct val="35000"/>
              </a:spcAft>
            </a:pPr>
            <a:r>
              <a:rPr lang="en-US" sz="1100" kern="1200" baseline="0" dirty="0">
                <a:solidFill>
                  <a:schemeClr val="accent2"/>
                </a:solidFill>
              </a:rPr>
              <a:t>Chronic Disease Prevention</a:t>
            </a:r>
          </a:p>
          <a:p>
            <a:pPr lvl="0" algn="l" defTabSz="889000">
              <a:lnSpc>
                <a:spcPct val="80000"/>
              </a:lnSpc>
              <a:spcBef>
                <a:spcPct val="0"/>
              </a:spcBef>
              <a:spcAft>
                <a:spcPct val="35000"/>
              </a:spcAft>
            </a:pPr>
            <a:r>
              <a:rPr lang="en-US" sz="1100" kern="1200" baseline="0" dirty="0">
                <a:solidFill>
                  <a:schemeClr val="accent2"/>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chemeClr val="accent2"/>
                </a:solidFill>
              </a:rPr>
              <a:t>Health</a:t>
            </a:r>
            <a:r>
              <a:rPr lang="en-US" sz="1100" kern="1200" baseline="0" dirty="0">
                <a:solidFill>
                  <a:schemeClr val="accent2"/>
                </a:solidFill>
              </a:rPr>
              <a:t> Promotion</a:t>
            </a:r>
          </a:p>
          <a:p>
            <a:pPr lvl="0" algn="l" defTabSz="889000">
              <a:lnSpc>
                <a:spcPct val="80000"/>
              </a:lnSpc>
              <a:spcBef>
                <a:spcPct val="0"/>
              </a:spcBef>
              <a:spcAft>
                <a:spcPct val="35000"/>
              </a:spcAft>
            </a:pPr>
            <a:r>
              <a:rPr lang="en-US" sz="1100" kern="1200" baseline="0" dirty="0">
                <a:solidFill>
                  <a:schemeClr val="accent3"/>
                </a:solidFill>
              </a:rPr>
              <a:t>HIV/AIDS</a:t>
            </a:r>
          </a:p>
          <a:p>
            <a:pPr lvl="0" algn="l" defTabSz="889000">
              <a:lnSpc>
                <a:spcPct val="80000"/>
              </a:lnSpc>
              <a:spcBef>
                <a:spcPct val="0"/>
              </a:spcBef>
              <a:spcAft>
                <a:spcPct val="35000"/>
              </a:spcAft>
            </a:pPr>
            <a:r>
              <a:rPr lang="en-US" sz="1100" kern="1200" baseline="0" dirty="0">
                <a:solidFill>
                  <a:schemeClr val="accent3"/>
                </a:solidFill>
              </a:rPr>
              <a:t>Infectious Disease</a:t>
            </a:r>
          </a:p>
          <a:p>
            <a:pPr lvl="0" algn="l" defTabSz="889000">
              <a:lnSpc>
                <a:spcPct val="80000"/>
              </a:lnSpc>
              <a:spcBef>
                <a:spcPct val="0"/>
              </a:spcBef>
              <a:spcAft>
                <a:spcPct val="35000"/>
              </a:spcAft>
            </a:pPr>
            <a:r>
              <a:rPr lang="en-US" sz="1100" kern="1200" baseline="0" dirty="0">
                <a:solidFill>
                  <a:schemeClr val="accent3"/>
                </a:solidFill>
              </a:rPr>
              <a:t>Vital Statistics</a:t>
            </a:r>
          </a:p>
          <a:p>
            <a:pPr lvl="0" algn="l" defTabSz="889000">
              <a:lnSpc>
                <a:spcPct val="80000"/>
              </a:lnSpc>
              <a:spcBef>
                <a:spcPct val="0"/>
              </a:spcBef>
              <a:spcAft>
                <a:spcPct val="35000"/>
              </a:spcAft>
            </a:pPr>
            <a:r>
              <a:rPr lang="en-US" sz="1100" kern="1200" baseline="0" dirty="0">
                <a:solidFill>
                  <a:schemeClr val="accent3"/>
                </a:solidFill>
              </a:rPr>
              <a:t>Immunizations</a:t>
            </a:r>
          </a:p>
          <a:p>
            <a:pPr lvl="0" algn="l" defTabSz="889000">
              <a:lnSpc>
                <a:spcPct val="80000"/>
              </a:lnSpc>
              <a:spcBef>
                <a:spcPct val="0"/>
              </a:spcBef>
              <a:spcAft>
                <a:spcPct val="35000"/>
              </a:spcAft>
            </a:pPr>
            <a:r>
              <a:rPr lang="en-US" sz="1100" kern="1200" baseline="0" dirty="0">
                <a:solidFill>
                  <a:schemeClr val="accent4"/>
                </a:solidFill>
              </a:rPr>
              <a:t>Milk Safety</a:t>
            </a:r>
          </a:p>
          <a:p>
            <a:pPr lvl="0" algn="l" defTabSz="889000">
              <a:lnSpc>
                <a:spcPct val="80000"/>
              </a:lnSpc>
              <a:spcBef>
                <a:spcPct val="0"/>
              </a:spcBef>
              <a:spcAft>
                <a:spcPct val="35000"/>
              </a:spcAft>
            </a:pPr>
            <a:r>
              <a:rPr lang="en-US" sz="1100" kern="1200" baseline="0" dirty="0">
                <a:solidFill>
                  <a:schemeClr val="accent4"/>
                </a:solidFill>
              </a:rPr>
              <a:t>Food Safety</a:t>
            </a:r>
          </a:p>
          <a:p>
            <a:pPr lvl="0" algn="l" defTabSz="889000">
              <a:lnSpc>
                <a:spcPct val="80000"/>
              </a:lnSpc>
              <a:spcBef>
                <a:spcPct val="0"/>
              </a:spcBef>
              <a:spcAft>
                <a:spcPct val="35000"/>
              </a:spcAft>
            </a:pPr>
            <a:r>
              <a:rPr lang="en-US" sz="1100" kern="1200" baseline="0" dirty="0">
                <a:solidFill>
                  <a:schemeClr val="accent4"/>
                </a:solidFill>
              </a:rPr>
              <a:t>Environmental Management</a:t>
            </a:r>
          </a:p>
          <a:p>
            <a:pPr lvl="0" algn="l" defTabSz="889000">
              <a:lnSpc>
                <a:spcPct val="80000"/>
              </a:lnSpc>
              <a:spcBef>
                <a:spcPct val="0"/>
              </a:spcBef>
              <a:spcAft>
                <a:spcPct val="35000"/>
              </a:spcAft>
            </a:pPr>
            <a:r>
              <a:rPr lang="en-US" sz="1100" kern="1200" baseline="0" dirty="0">
                <a:solidFill>
                  <a:schemeClr val="accent4"/>
                </a:solidFill>
              </a:rPr>
              <a:t>Radiation Health</a:t>
            </a:r>
          </a:p>
          <a:p>
            <a:pPr lvl="0" algn="l" defTabSz="889000">
              <a:lnSpc>
                <a:spcPct val="80000"/>
              </a:lnSpc>
              <a:spcBef>
                <a:spcPct val="0"/>
              </a:spcBef>
              <a:spcAft>
                <a:spcPct val="35000"/>
              </a:spcAft>
            </a:pPr>
            <a:r>
              <a:rPr lang="en-US" sz="1100" kern="1200" baseline="0" dirty="0">
                <a:solidFill>
                  <a:schemeClr val="accent4"/>
                </a:solidFill>
              </a:rPr>
              <a:t>Public Safety</a:t>
            </a:r>
          </a:p>
          <a:p>
            <a:pPr lvl="0" algn="l" defTabSz="889000">
              <a:lnSpc>
                <a:spcPct val="80000"/>
              </a:lnSpc>
              <a:spcBef>
                <a:spcPct val="0"/>
              </a:spcBef>
              <a:spcAft>
                <a:spcPct val="35000"/>
              </a:spcAft>
            </a:pPr>
            <a:r>
              <a:rPr lang="en-US" sz="1100" kern="1200" baseline="0" dirty="0">
                <a:solidFill>
                  <a:schemeClr val="accent4"/>
                </a:solidFill>
              </a:rPr>
              <a:t>Public Health Preparedness</a:t>
            </a:r>
          </a:p>
          <a:p>
            <a:pPr lvl="0" algn="l" defTabSz="889000">
              <a:lnSpc>
                <a:spcPct val="80000"/>
              </a:lnSpc>
              <a:spcBef>
                <a:spcPct val="0"/>
              </a:spcBef>
              <a:spcAft>
                <a:spcPct val="35000"/>
              </a:spcAft>
            </a:pPr>
            <a:r>
              <a:rPr lang="en-US" sz="1100" kern="1200" baseline="0" dirty="0">
                <a:solidFill>
                  <a:schemeClr val="accent1"/>
                </a:solidFill>
              </a:rPr>
              <a:t>Microbiology</a:t>
            </a:r>
          </a:p>
          <a:p>
            <a:pPr lvl="0" algn="l" defTabSz="889000">
              <a:lnSpc>
                <a:spcPct val="80000"/>
              </a:lnSpc>
              <a:spcBef>
                <a:spcPct val="0"/>
              </a:spcBef>
              <a:spcAft>
                <a:spcPct val="35000"/>
              </a:spcAft>
            </a:pPr>
            <a:r>
              <a:rPr lang="en-US" sz="1100" kern="1200" baseline="0" dirty="0">
                <a:solidFill>
                  <a:schemeClr val="accent1"/>
                </a:solidFill>
              </a:rPr>
              <a:t>Molecular and Clinical Chemistry</a:t>
            </a:r>
          </a:p>
          <a:p>
            <a:pPr lvl="0" algn="l" defTabSz="889000">
              <a:lnSpc>
                <a:spcPct val="80000"/>
              </a:lnSpc>
              <a:spcBef>
                <a:spcPct val="0"/>
              </a:spcBef>
              <a:spcAft>
                <a:spcPct val="35000"/>
              </a:spcAft>
            </a:pPr>
            <a:r>
              <a:rPr lang="en-US" sz="1100" kern="1200" baseline="0" dirty="0">
                <a:solidFill>
                  <a:schemeClr val="accent1"/>
                </a:solidFill>
              </a:rPr>
              <a:t>Global Preparedness and Environmental</a:t>
            </a:r>
          </a:p>
          <a:p>
            <a:pPr lvl="0" algn="l" defTabSz="889000">
              <a:lnSpc>
                <a:spcPct val="80000"/>
              </a:lnSpc>
              <a:spcBef>
                <a:spcPct val="0"/>
              </a:spcBef>
              <a:spcAft>
                <a:spcPct val="35000"/>
              </a:spcAft>
            </a:pPr>
            <a:r>
              <a:rPr lang="en-US" sz="1100" kern="1200" baseline="0" dirty="0">
                <a:solidFill>
                  <a:schemeClr val="accent1"/>
                </a:solidFill>
              </a:rPr>
              <a:t>Business Operations</a:t>
            </a:r>
          </a:p>
          <a:p>
            <a:pPr lvl="0" algn="l" defTabSz="889000">
              <a:lnSpc>
                <a:spcPct val="80000"/>
              </a:lnSpc>
              <a:spcBef>
                <a:spcPct val="0"/>
              </a:spcBef>
              <a:spcAft>
                <a:spcPct val="35000"/>
              </a:spcAft>
            </a:pPr>
            <a:r>
              <a:rPr lang="en-US" sz="1100" kern="1200" baseline="0" dirty="0">
                <a:solidFill>
                  <a:schemeClr val="accent2"/>
                </a:solidFill>
              </a:rPr>
              <a:t>Contracts and Payment</a:t>
            </a:r>
          </a:p>
          <a:p>
            <a:pPr lvl="0" algn="l" defTabSz="889000">
              <a:lnSpc>
                <a:spcPct val="80000"/>
              </a:lnSpc>
              <a:spcBef>
                <a:spcPct val="0"/>
              </a:spcBef>
              <a:spcAft>
                <a:spcPct val="35000"/>
              </a:spcAft>
            </a:pPr>
            <a:r>
              <a:rPr lang="en-US" sz="1100" kern="1200" baseline="0" dirty="0">
                <a:solidFill>
                  <a:schemeClr val="accent2"/>
                </a:solidFill>
              </a:rPr>
              <a:t>Local Health Operations</a:t>
            </a:r>
          </a:p>
          <a:p>
            <a:pPr lvl="0" algn="l" defTabSz="889000">
              <a:lnSpc>
                <a:spcPct val="80000"/>
              </a:lnSpc>
              <a:spcBef>
                <a:spcPct val="0"/>
              </a:spcBef>
              <a:spcAft>
                <a:spcPct val="35000"/>
              </a:spcAft>
            </a:pPr>
            <a:r>
              <a:rPr lang="en-US" sz="1100" kern="1200" baseline="0" dirty="0">
                <a:solidFill>
                  <a:schemeClr val="accent2"/>
                </a:solidFill>
              </a:rPr>
              <a:t>Budget</a:t>
            </a:r>
          </a:p>
          <a:p>
            <a:pPr lvl="0" algn="l" defTabSz="889000">
              <a:lnSpc>
                <a:spcPct val="80000"/>
              </a:lnSpc>
              <a:spcBef>
                <a:spcPct val="0"/>
              </a:spcBef>
              <a:spcAft>
                <a:spcPct val="35000"/>
              </a:spcAft>
            </a:pPr>
            <a:r>
              <a:rPr lang="en-US" sz="1100" kern="1200" baseline="0" dirty="0">
                <a:solidFill>
                  <a:schemeClr val="accent2"/>
                </a:solidFill>
              </a:rPr>
              <a:t>Local Health Personnel</a:t>
            </a:r>
          </a:p>
          <a:p>
            <a:pPr lvl="0" algn="l" defTabSz="889000">
              <a:lnSpc>
                <a:spcPct val="80000"/>
              </a:lnSpc>
              <a:spcBef>
                <a:spcPct val="0"/>
              </a:spcBef>
              <a:spcAft>
                <a:spcPct val="35000"/>
              </a:spcAft>
            </a:pPr>
            <a:r>
              <a:rPr lang="en-US" sz="1100" kern="1200" baseline="0" dirty="0">
                <a:solidFill>
                  <a:schemeClr val="accent2"/>
                </a:solidFill>
              </a:rPr>
              <a:t>Education and Workforce Development</a:t>
            </a:r>
          </a:p>
        </p:txBody>
      </p:sp>
      <p:sp>
        <p:nvSpPr>
          <p:cNvPr id="31" name="Title 5"/>
          <p:cNvSpPr txBox="1">
            <a:spLocks/>
          </p:cNvSpPr>
          <p:nvPr userDrawn="1"/>
        </p:nvSpPr>
        <p:spPr>
          <a:xfrm>
            <a:off x="5909" y="1026254"/>
            <a:ext cx="4038600"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b="1" dirty="0">
                <a:solidFill>
                  <a:schemeClr val="bg1"/>
                </a:solidFill>
                <a:latin typeface="+mj-lt"/>
              </a:rPr>
              <a:t>Kentucky</a:t>
            </a:r>
            <a:br>
              <a:rPr lang="en-US" sz="4400" b="1" dirty="0">
                <a:solidFill>
                  <a:schemeClr val="bg1"/>
                </a:solidFill>
                <a:latin typeface="+mj-lt"/>
              </a:rPr>
            </a:br>
            <a:r>
              <a:rPr lang="en-US" sz="4400" b="1" dirty="0">
                <a:solidFill>
                  <a:schemeClr val="bg1"/>
                </a:solidFill>
                <a:latin typeface="+mj-lt"/>
              </a:rPr>
              <a:t>Department for</a:t>
            </a:r>
            <a:br>
              <a:rPr lang="en-US" sz="4400" b="1" dirty="0">
                <a:solidFill>
                  <a:schemeClr val="bg1"/>
                </a:solidFill>
                <a:latin typeface="+mj-lt"/>
              </a:rPr>
            </a:br>
            <a:r>
              <a:rPr lang="en-US" sz="4400" b="1" dirty="0">
                <a:solidFill>
                  <a:schemeClr val="bg1"/>
                </a:solidFill>
                <a:latin typeface="+mj-lt"/>
              </a:rPr>
              <a:t>Public Health</a:t>
            </a:r>
          </a:p>
        </p:txBody>
      </p:sp>
    </p:spTree>
    <p:extLst>
      <p:ext uri="{BB962C8B-B14F-4D97-AF65-F5344CB8AC3E}">
        <p14:creationId xmlns:p14="http://schemas.microsoft.com/office/powerpoint/2010/main" val="16646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4/8/2025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4203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4784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2" y="6470422"/>
            <a:ext cx="12188484" cy="387579"/>
            <a:chOff x="-2" y="6470422"/>
            <a:chExt cx="12188484" cy="387579"/>
          </a:xfrm>
        </p:grpSpPr>
        <p:sp>
          <p:nvSpPr>
            <p:cNvPr id="19" name="Rectangle 18"/>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2C3F8-06FB-4101-86A5-190C2C263B48}" type="datetime1">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t>‹#›</a:t>
            </a:fld>
            <a:endParaRPr lang="en-US" dirty="0"/>
          </a:p>
        </p:txBody>
      </p:sp>
    </p:spTree>
    <p:extLst>
      <p:ext uri="{BB962C8B-B14F-4D97-AF65-F5344CB8AC3E}">
        <p14:creationId xmlns:p14="http://schemas.microsoft.com/office/powerpoint/2010/main" val="27921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4203995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760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184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999091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95085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327943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4483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222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0844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7"/>
            <a:ext cx="9144000" cy="1655763"/>
          </a:xfrm>
        </p:spPr>
        <p:txBody>
          <a:bodyPr/>
          <a:lstStyle>
            <a:lvl1pPr marL="0" indent="0" algn="ctr">
              <a:buNone/>
              <a:defRPr sz="2400">
                <a:solidFill>
                  <a:srgbClr val="00778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4/8/2025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1"/>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423576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3" name="Group 22"/>
          <p:cNvGrpSpPr/>
          <p:nvPr userDrawn="1"/>
        </p:nvGrpSpPr>
        <p:grpSpPr>
          <a:xfrm>
            <a:off x="-2" y="6470422"/>
            <a:ext cx="12188484" cy="387579"/>
            <a:chOff x="-2" y="6470422"/>
            <a:chExt cx="12188484" cy="387579"/>
          </a:xfrm>
        </p:grpSpPr>
        <p:sp>
          <p:nvSpPr>
            <p:cNvPr id="24" name="Rectangle 2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0"/>
          </p:nvPr>
        </p:nvSpPr>
        <p:spPr/>
        <p:txBody>
          <a:bodyPr/>
          <a:lstStyle/>
          <a:p>
            <a:fld id="{9A7F1E38-6BCE-4D70-B387-84CA5702158F}" type="datetime1">
              <a:rPr lang="en-US" smtClean="0"/>
              <a:t>4/8/2025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8906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4638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1"/>
            <a:ext cx="4078267"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1"/>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49287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2701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474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19969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4099520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1"/>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4/8/2025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1"/>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1"/>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1665485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2235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0269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4/8/2025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33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p:cNvGrpSpPr/>
          <p:nvPr userDrawn="1"/>
        </p:nvGrpSpPr>
        <p:grpSpPr>
          <a:xfrm>
            <a:off x="-2" y="6470422"/>
            <a:ext cx="12188484" cy="387579"/>
            <a:chOff x="-2" y="6470422"/>
            <a:chExt cx="12188484" cy="387579"/>
          </a:xfrm>
        </p:grpSpPr>
        <p:sp>
          <p:nvSpPr>
            <p:cNvPr id="18" name="Rectangle 1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C383FD5-3CC7-4907-89E9-8413BF81F2B2}" type="datetime1">
              <a:rPr lang="en-US" smtClean="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t>‹#›</a:t>
            </a:fld>
            <a:endParaRPr lang="en-US" dirty="0"/>
          </a:p>
        </p:txBody>
      </p:sp>
    </p:spTree>
    <p:extLst>
      <p:ext uri="{BB962C8B-B14F-4D97-AF65-F5344CB8AC3E}">
        <p14:creationId xmlns:p14="http://schemas.microsoft.com/office/powerpoint/2010/main" val="107532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75108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1634076" cy="6857999"/>
          </a:xfrm>
          <a:prstGeom prst="rect">
            <a:avLst/>
          </a:prstGeom>
        </p:spPr>
      </p:pic>
      <p:sp>
        <p:nvSpPr>
          <p:cNvPr id="2" name="Holder 2"/>
          <p:cNvSpPr>
            <a:spLocks noGrp="1"/>
          </p:cNvSpPr>
          <p:nvPr>
            <p:ph type="ctrTitle"/>
          </p:nvPr>
        </p:nvSpPr>
        <p:spPr>
          <a:xfrm>
            <a:off x="5608167" y="2282647"/>
            <a:ext cx="2834640" cy="678180"/>
          </a:xfrm>
          <a:prstGeom prst="rect">
            <a:avLst/>
          </a:prstGeom>
        </p:spPr>
        <p:txBody>
          <a:bodyPr wrap="square" lIns="0" tIns="0" rIns="0" bIns="0">
            <a:spAutoFit/>
          </a:bodyPr>
          <a:lstStyle>
            <a:lvl1pPr>
              <a:defRPr sz="3600" b="0" i="0">
                <a:solidFill>
                  <a:schemeClr val="bg1"/>
                </a:solidFill>
                <a:latin typeface="Franklin Gothic Book"/>
                <a:cs typeface="Franklin Gothic Boo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60174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52002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Franklin Gothic Book"/>
                <a:cs typeface="Franklin Gothic Boo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8258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0669" y="5796587"/>
            <a:ext cx="11579198" cy="814358"/>
          </a:xfrm>
          <a:prstGeom prst="rect">
            <a:avLst/>
          </a:prstGeom>
        </p:spPr>
      </p:pic>
      <p:pic>
        <p:nvPicPr>
          <p:cNvPr id="17" name="bg object 17"/>
          <p:cNvPicPr/>
          <p:nvPr/>
        </p:nvPicPr>
        <p:blipFill>
          <a:blip r:embed="rId3" cstate="print"/>
          <a:stretch>
            <a:fillRect/>
          </a:stretch>
        </p:blipFill>
        <p:spPr>
          <a:xfrm>
            <a:off x="5162549" y="-1"/>
            <a:ext cx="7029450" cy="6858000"/>
          </a:xfrm>
          <a:prstGeom prst="rect">
            <a:avLst/>
          </a:prstGeom>
        </p:spPr>
      </p:pic>
      <p:pic>
        <p:nvPicPr>
          <p:cNvPr id="18" name="bg object 18"/>
          <p:cNvPicPr/>
          <p:nvPr/>
        </p:nvPicPr>
        <p:blipFill>
          <a:blip r:embed="rId4" cstate="print"/>
          <a:stretch>
            <a:fillRect/>
          </a:stretch>
        </p:blipFill>
        <p:spPr>
          <a:xfrm>
            <a:off x="1921261" y="3581400"/>
            <a:ext cx="1529794" cy="1368270"/>
          </a:xfrm>
          <a:prstGeom prst="rect">
            <a:avLst/>
          </a:prstGeom>
        </p:spPr>
      </p:pic>
      <p:pic>
        <p:nvPicPr>
          <p:cNvPr id="19" name="bg object 19"/>
          <p:cNvPicPr/>
          <p:nvPr/>
        </p:nvPicPr>
        <p:blipFill>
          <a:blip r:embed="rId5" cstate="print"/>
          <a:stretch>
            <a:fillRect/>
          </a:stretch>
        </p:blipFill>
        <p:spPr>
          <a:xfrm>
            <a:off x="1171575" y="847725"/>
            <a:ext cx="3119501" cy="1300099"/>
          </a:xfrm>
          <a:prstGeom prst="rect">
            <a:avLst/>
          </a:prstGeom>
        </p:spPr>
      </p:pic>
      <p:pic>
        <p:nvPicPr>
          <p:cNvPr id="20" name="bg object 20"/>
          <p:cNvPicPr/>
          <p:nvPr/>
        </p:nvPicPr>
        <p:blipFill>
          <a:blip r:embed="rId6" cstate="print"/>
          <a:stretch>
            <a:fillRect/>
          </a:stretch>
        </p:blipFill>
        <p:spPr>
          <a:xfrm>
            <a:off x="714375" y="1514475"/>
            <a:ext cx="2119376" cy="1300099"/>
          </a:xfrm>
          <a:prstGeom prst="rect">
            <a:avLst/>
          </a:prstGeom>
        </p:spPr>
      </p:pic>
      <p:pic>
        <p:nvPicPr>
          <p:cNvPr id="21" name="bg object 21"/>
          <p:cNvPicPr/>
          <p:nvPr/>
        </p:nvPicPr>
        <p:blipFill>
          <a:blip r:embed="rId7" cstate="print"/>
          <a:stretch>
            <a:fillRect/>
          </a:stretch>
        </p:blipFill>
        <p:spPr>
          <a:xfrm>
            <a:off x="2085975" y="1514475"/>
            <a:ext cx="890587" cy="1300099"/>
          </a:xfrm>
          <a:prstGeom prst="rect">
            <a:avLst/>
          </a:prstGeom>
        </p:spPr>
      </p:pic>
      <p:pic>
        <p:nvPicPr>
          <p:cNvPr id="22" name="bg object 22"/>
          <p:cNvPicPr/>
          <p:nvPr/>
        </p:nvPicPr>
        <p:blipFill>
          <a:blip r:embed="rId8" cstate="print"/>
          <a:stretch>
            <a:fillRect/>
          </a:stretch>
        </p:blipFill>
        <p:spPr>
          <a:xfrm>
            <a:off x="2228850" y="1514475"/>
            <a:ext cx="2528951" cy="1300099"/>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32625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71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9" name="Group 18"/>
          <p:cNvGrpSpPr/>
          <p:nvPr userDrawn="1"/>
        </p:nvGrpSpPr>
        <p:grpSpPr>
          <a:xfrm>
            <a:off x="-2" y="6470422"/>
            <a:ext cx="12188484" cy="387579"/>
            <a:chOff x="-2" y="6470422"/>
            <a:chExt cx="12188484" cy="387579"/>
          </a:xfrm>
        </p:grpSpPr>
        <p:sp>
          <p:nvSpPr>
            <p:cNvPr id="20" name="Rectangle 19"/>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Date Placeholder 4"/>
          <p:cNvSpPr>
            <a:spLocks noGrp="1"/>
          </p:cNvSpPr>
          <p:nvPr>
            <p:ph type="dt" sz="half" idx="10"/>
          </p:nvPr>
        </p:nvSpPr>
        <p:spPr/>
        <p:txBody>
          <a:bodyPr/>
          <a:lstStyle>
            <a:lvl1pPr>
              <a:defRPr>
                <a:solidFill>
                  <a:schemeClr val="bg1"/>
                </a:solidFill>
              </a:defRPr>
            </a:lvl1pPr>
          </a:lstStyle>
          <a:p>
            <a:fld id="{98D00DDA-2BCB-4A26-B7F7-5EAAD0BA086D}" type="datetime1">
              <a:rPr lang="en-US" smtClean="0"/>
              <a:pPr/>
              <a:t>4/8/2025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317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 Placeholder 16"/>
          <p:cNvSpPr>
            <a:spLocks noGrp="1"/>
          </p:cNvSpPr>
          <p:nvPr>
            <p:ph type="body" sz="quarter" idx="13"/>
          </p:nvPr>
        </p:nvSpPr>
        <p:spPr>
          <a:xfrm>
            <a:off x="5183189" y="987425"/>
            <a:ext cx="6170612" cy="4881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fld id="{0467B39D-87AC-4D39-8154-C6852A584385}" type="datetime1">
              <a:rPr lang="en-US" smtClean="0"/>
              <a:pPr/>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3"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795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822971"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982221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39139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726133"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481113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7" y="1804226"/>
            <a:ext cx="4811712" cy="1719262"/>
          </a:xfrm>
        </p:spPr>
        <p:txBody>
          <a:bodyPr/>
          <a:lstStyle>
            <a:lvl1pPr marL="0" indent="0" algn="ctr">
              <a:buNone/>
              <a:defRPr baseline="0">
                <a:latin typeface="Calibri Light" panose="020F03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grpSp>
        <p:nvGrpSpPr>
          <p:cNvPr id="14" name="Group 13"/>
          <p:cNvGrpSpPr/>
          <p:nvPr userDrawn="1"/>
        </p:nvGrpSpPr>
        <p:grpSpPr>
          <a:xfrm>
            <a:off x="-2" y="6470422"/>
            <a:ext cx="12188484" cy="387579"/>
            <a:chOff x="-2" y="6470422"/>
            <a:chExt cx="12188484" cy="387579"/>
          </a:xfrm>
        </p:grpSpPr>
        <p:sp>
          <p:nvSpPr>
            <p:cNvPr id="15" name="Rectangle 14"/>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25415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8" name="Rectangle 7"/>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4689451" y="1742388"/>
            <a:ext cx="6697565" cy="1902191"/>
          </a:xfrm>
        </p:spPr>
        <p:txBody>
          <a:bodyPr anchor="b">
            <a:normAutofit/>
          </a:bodyPr>
          <a:lstStyle>
            <a:lvl1pPr algn="l">
              <a:defRPr sz="4400" b="1">
                <a:solidFill>
                  <a:schemeClr val="tx1"/>
                </a:solidFill>
                <a:latin typeface="+mn-lt"/>
              </a:defRPr>
            </a:lvl1pPr>
          </a:lstStyle>
          <a:p>
            <a:r>
              <a:rPr lang="en-US" dirty="0"/>
              <a:t>Click to edit title</a:t>
            </a:r>
          </a:p>
        </p:txBody>
      </p:sp>
      <p:sp>
        <p:nvSpPr>
          <p:cNvPr id="16" name="Subtitle 2"/>
          <p:cNvSpPr>
            <a:spLocks noGrp="1"/>
          </p:cNvSpPr>
          <p:nvPr>
            <p:ph type="subTitle" idx="1" hasCustomPrompt="1"/>
          </p:nvPr>
        </p:nvSpPr>
        <p:spPr>
          <a:xfrm>
            <a:off x="4689451" y="3644579"/>
            <a:ext cx="6697565" cy="679306"/>
          </a:xfrm>
        </p:spPr>
        <p:txBody>
          <a:bodyPr>
            <a:normAutofit/>
          </a:bodyPr>
          <a:lstStyle>
            <a:lvl1pPr marL="0" indent="0" algn="l">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7" name="Text Placeholder 16"/>
          <p:cNvSpPr>
            <a:spLocks noGrp="1"/>
          </p:cNvSpPr>
          <p:nvPr>
            <p:ph type="body" sz="quarter" idx="13" hasCustomPrompt="1"/>
          </p:nvPr>
        </p:nvSpPr>
        <p:spPr>
          <a:xfrm>
            <a:off x="4689451" y="4342547"/>
            <a:ext cx="6697565" cy="651116"/>
          </a:xfrm>
        </p:spPr>
        <p:txBody>
          <a:bodyPr anchor="t">
            <a:normAutofit/>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5168" y="5230368"/>
            <a:ext cx="2048256" cy="1103112"/>
          </a:xfrm>
          <a:prstGeom prst="rect">
            <a:avLst/>
          </a:prstGeom>
        </p:spPr>
      </p:pic>
    </p:spTree>
    <p:extLst>
      <p:ext uri="{BB962C8B-B14F-4D97-AF65-F5344CB8AC3E}">
        <p14:creationId xmlns:p14="http://schemas.microsoft.com/office/powerpoint/2010/main" val="10624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3.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4/8/2025</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2645247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4/8/2025</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9984936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365" y="135889"/>
            <a:ext cx="11632565" cy="1492503"/>
          </a:xfrm>
          <a:prstGeom prst="rect">
            <a:avLst/>
          </a:prstGeom>
        </p:spPr>
        <p:txBody>
          <a:bodyPr wrap="square" lIns="0" tIns="0" rIns="0" bIns="0">
            <a:spAutoFit/>
          </a:bodyPr>
          <a:lstStyle>
            <a:lvl1pPr>
              <a:defRPr sz="3600" b="0" i="0">
                <a:solidFill>
                  <a:schemeClr val="bg1"/>
                </a:solidFill>
                <a:latin typeface="Franklin Gothic Book"/>
                <a:cs typeface="Franklin Gothic Book"/>
              </a:defRPr>
            </a:lvl1pPr>
          </a:lstStyle>
          <a:p>
            <a:endParaRPr/>
          </a:p>
        </p:txBody>
      </p:sp>
      <p:sp>
        <p:nvSpPr>
          <p:cNvPr id="3" name="Holder 3"/>
          <p:cNvSpPr>
            <a:spLocks noGrp="1"/>
          </p:cNvSpPr>
          <p:nvPr>
            <p:ph type="body" idx="1"/>
          </p:nvPr>
        </p:nvSpPr>
        <p:spPr>
          <a:xfrm>
            <a:off x="593090" y="1586992"/>
            <a:ext cx="8327390" cy="41173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4/8/2025</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4064342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bluebook.collegeboard.org/students/practice" TargetMode="External"/><Relationship Id="rId2" Type="http://schemas.openxmlformats.org/officeDocument/2006/relationships/hyperlink" Target="https://apcentral.collegeboard.org/exam-administration-ordering-scores/digital-ap-exams/digital-resource-library" TargetMode="External"/><Relationship Id="rId1" Type="http://schemas.openxmlformats.org/officeDocument/2006/relationships/slideLayout" Target="../slideLayouts/slideLayout19.xml"/><Relationship Id="rId4" Type="http://schemas.openxmlformats.org/officeDocument/2006/relationships/hyperlink" Target="mailto:myoho@collegeboard.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ky.gov/CTE/cter/Documents/Non-CourseCode_KBE_Approval_Application_for_WBL.pdf" TargetMode="External"/><Relationship Id="rId2" Type="http://schemas.openxmlformats.org/officeDocument/2006/relationships/image" Target="../media/image17.jpg"/><Relationship Id="rId1" Type="http://schemas.openxmlformats.org/officeDocument/2006/relationships/slideLayout" Target="../slideLayouts/slideLayout42.xml"/><Relationship Id="rId6" Type="http://schemas.openxmlformats.org/officeDocument/2006/relationships/hyperlink" Target="https://www.education.ky.gov/CTE/cter/Documents/FAQ_Co-op-Internship_for_StateAccountability.pdf" TargetMode="External"/><Relationship Id="rId5" Type="http://schemas.openxmlformats.org/officeDocument/2006/relationships/hyperlink" Target="https://apps.legislature.ky.gov/law/statutes/statute.aspx?id=53468" TargetMode="External"/><Relationship Id="rId4" Type="http://schemas.openxmlformats.org/officeDocument/2006/relationships/hyperlink" Target="https://staffkyschools.sharepoint.com/sites/kde/WBLApplication/SitePages/Homepage.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www.education.ky.gov/districts/LegislativeGuidance/Pages/default.aspx"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hyperlink" Target="https://apps.legislature.ky.gov/record/25rs/sb120.html" TargetMode="External"/><Relationship Id="rId3" Type="http://schemas.openxmlformats.org/officeDocument/2006/relationships/hyperlink" Target="https://apps.legislature.ky.gov/record/25rs/sb9.html" TargetMode="External"/><Relationship Id="rId7" Type="http://schemas.openxmlformats.org/officeDocument/2006/relationships/hyperlink" Target="https://apps.legislature.ky.gov/record/25rs/sb77.html" TargetMode="External"/><Relationship Id="rId2" Type="http://schemas.openxmlformats.org/officeDocument/2006/relationships/hyperlink" Target="https://apps.legislature.ky.gov/record/25rs/sb4.html" TargetMode="External"/><Relationship Id="rId1" Type="http://schemas.openxmlformats.org/officeDocument/2006/relationships/slideLayout" Target="../slideLayouts/slideLayout19.xml"/><Relationship Id="rId6" Type="http://schemas.openxmlformats.org/officeDocument/2006/relationships/hyperlink" Target="https://apps.legislature.ky.gov/record/25rs/sb73.html" TargetMode="External"/><Relationship Id="rId5" Type="http://schemas.openxmlformats.org/officeDocument/2006/relationships/hyperlink" Target="https://apps.legislature.ky.gov/record/25rs/sb68.html" TargetMode="External"/><Relationship Id="rId10" Type="http://schemas.openxmlformats.org/officeDocument/2006/relationships/hyperlink" Target="https://apps.legislature.ky.gov/record/25rs/sb207.html" TargetMode="External"/><Relationship Id="rId4" Type="http://schemas.openxmlformats.org/officeDocument/2006/relationships/hyperlink" Target="https://apps.legislature.ky.gov/record/25rs/sb19.html" TargetMode="External"/><Relationship Id="rId9" Type="http://schemas.openxmlformats.org/officeDocument/2006/relationships/hyperlink" Target="https://apps.legislature.ky.gov/record/25rs/sb181.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pps.legislature.ky.gov/record/25rs/hb240.html" TargetMode="External"/><Relationship Id="rId3" Type="http://schemas.openxmlformats.org/officeDocument/2006/relationships/hyperlink" Target="https://apps.legislature.ky.gov/record/25rs/hb73.html" TargetMode="External"/><Relationship Id="rId7" Type="http://schemas.openxmlformats.org/officeDocument/2006/relationships/hyperlink" Target="https://apps.legislature.ky.gov/record/25rs/hb208.html" TargetMode="External"/><Relationship Id="rId12" Type="http://schemas.openxmlformats.org/officeDocument/2006/relationships/hyperlink" Target="https://apps.legislature.ky.gov/record/25rs/hb298.html" TargetMode="External"/><Relationship Id="rId2" Type="http://schemas.openxmlformats.org/officeDocument/2006/relationships/hyperlink" Target="https://apps.legislature.ky.gov/record/25rs/hb48.html" TargetMode="External"/><Relationship Id="rId1" Type="http://schemas.openxmlformats.org/officeDocument/2006/relationships/slideLayout" Target="../slideLayouts/slideLayout19.xml"/><Relationship Id="rId6" Type="http://schemas.openxmlformats.org/officeDocument/2006/relationships/hyperlink" Target="https://apps.legislature.ky.gov/record/25rs/hb198.html" TargetMode="External"/><Relationship Id="rId11" Type="http://schemas.openxmlformats.org/officeDocument/2006/relationships/hyperlink" Target="https://apps.legislature.ky.gov/record/25rs/hb263.html" TargetMode="External"/><Relationship Id="rId5" Type="http://schemas.openxmlformats.org/officeDocument/2006/relationships/hyperlink" Target="https://apps.legislature.ky.gov/record/25rs/hb190.html" TargetMode="External"/><Relationship Id="rId10" Type="http://schemas.openxmlformats.org/officeDocument/2006/relationships/hyperlink" Target="https://apps.legislature.ky.gov/record/25rs/hb251.html" TargetMode="External"/><Relationship Id="rId4" Type="http://schemas.openxmlformats.org/officeDocument/2006/relationships/hyperlink" Target="https://apps.legislature.ky.gov/record/25rs/hb132.html" TargetMode="External"/><Relationship Id="rId9" Type="http://schemas.openxmlformats.org/officeDocument/2006/relationships/hyperlink" Target="https://apps.legislature.ky.gov/record/25rs/hb24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hyperlink" Target="https://apps.legislature.ky.gov/record/25rs/hb606.html" TargetMode="External"/><Relationship Id="rId3" Type="http://schemas.openxmlformats.org/officeDocument/2006/relationships/hyperlink" Target="https://apps.legislature.ky.gov/record/25rs/hb422.html" TargetMode="External"/><Relationship Id="rId7" Type="http://schemas.openxmlformats.org/officeDocument/2006/relationships/hyperlink" Target="https://apps.legislature.ky.gov/record/25rs/hb566.html" TargetMode="External"/><Relationship Id="rId2" Type="http://schemas.openxmlformats.org/officeDocument/2006/relationships/hyperlink" Target="https://apps.legislature.ky.gov/record/25rs/hb342.html" TargetMode="External"/><Relationship Id="rId1" Type="http://schemas.openxmlformats.org/officeDocument/2006/relationships/slideLayout" Target="../slideLayouts/slideLayout19.xml"/><Relationship Id="rId6" Type="http://schemas.openxmlformats.org/officeDocument/2006/relationships/hyperlink" Target="https://apps.legislature.ky.gov/record/25rs/hb544.html" TargetMode="External"/><Relationship Id="rId11" Type="http://schemas.openxmlformats.org/officeDocument/2006/relationships/hyperlink" Target="https://apps.legislature.ky.gov/record/25rs/hjr32.html" TargetMode="External"/><Relationship Id="rId5" Type="http://schemas.openxmlformats.org/officeDocument/2006/relationships/hyperlink" Target="https://apps.legislature.ky.gov/record/25rs/hb441.html" TargetMode="External"/><Relationship Id="rId10" Type="http://schemas.openxmlformats.org/officeDocument/2006/relationships/hyperlink" Target="https://apps.legislature.ky.gov/record/25rs/hb694.html" TargetMode="External"/><Relationship Id="rId4" Type="http://schemas.openxmlformats.org/officeDocument/2006/relationships/hyperlink" Target="https://apps.legislature.ky.gov/record/25rs/hb430.html" TargetMode="External"/><Relationship Id="rId9" Type="http://schemas.openxmlformats.org/officeDocument/2006/relationships/hyperlink" Target="https://apps.legislature.ky.gov/record/25rs/hb622.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rian.perry@education.ky.gov"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mailto:jennifer.bryant@education.ky.gov" TargetMode="External"/><Relationship Id="rId2" Type="http://schemas.openxmlformats.org/officeDocument/2006/relationships/hyperlink" Target="https://education.ky.gov/districts/business/pages/competitive%20grants%20from%20kde.aspx"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uscode.house.gov/view.xhtml?req=granuleid:USC-prelim-title20-section1416&amp;num=0&amp;edition=prelim"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hyperlink" Target="https://apps.legislature.ky.gov/law/kar/titles/704/003/41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614669" y="1041400"/>
            <a:ext cx="9144000" cy="2387600"/>
          </a:xfrm>
        </p:spPr>
        <p:txBody>
          <a:bodyPr/>
          <a:lstStyle/>
          <a:p>
            <a:r>
              <a:rPr lang="en-US" dirty="0"/>
              <a:t>Superintendents Webcast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697796" y="3602038"/>
            <a:ext cx="9144000" cy="1655762"/>
          </a:xfrm>
        </p:spPr>
        <p:txBody>
          <a:bodyPr/>
          <a:lstStyle/>
          <a:p>
            <a:r>
              <a:rPr lang="en-US" dirty="0"/>
              <a:t>April 8, 2025</a:t>
            </a:r>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B686-1E12-7DCD-8A77-CE4FDF9A08F5}"/>
              </a:ext>
            </a:extLst>
          </p:cNvPr>
          <p:cNvSpPr>
            <a:spLocks noGrp="1"/>
          </p:cNvSpPr>
          <p:nvPr>
            <p:ph type="title"/>
          </p:nvPr>
        </p:nvSpPr>
        <p:spPr>
          <a:xfrm>
            <a:off x="555786" y="257025"/>
            <a:ext cx="8596668" cy="935899"/>
          </a:xfrm>
        </p:spPr>
        <p:txBody>
          <a:bodyPr/>
          <a:lstStyle/>
          <a:p>
            <a:r>
              <a:rPr lang="en-US" dirty="0"/>
              <a:t>Continuous Assessments 	</a:t>
            </a:r>
          </a:p>
        </p:txBody>
      </p:sp>
      <p:sp>
        <p:nvSpPr>
          <p:cNvPr id="3" name="Text Placeholder 2">
            <a:extLst>
              <a:ext uri="{FF2B5EF4-FFF2-40B4-BE49-F238E27FC236}">
                <a16:creationId xmlns:a16="http://schemas.microsoft.com/office/drawing/2014/main" id="{C75EAB95-A0EF-3E4A-B419-BC35BAA9CE09}"/>
              </a:ext>
            </a:extLst>
          </p:cNvPr>
          <p:cNvSpPr>
            <a:spLocks noGrp="1"/>
          </p:cNvSpPr>
          <p:nvPr>
            <p:ph type="body" sz="quarter" idx="13"/>
          </p:nvPr>
        </p:nvSpPr>
        <p:spPr>
          <a:xfrm>
            <a:off x="555786" y="1400227"/>
            <a:ext cx="11080428" cy="4264849"/>
          </a:xfrm>
        </p:spPr>
        <p:txBody>
          <a:bodyPr vert="horz" lIns="91440" tIns="45720" rIns="91440" bIns="45720" rtlCol="0" anchor="t">
            <a:normAutofit lnSpcReduction="10000"/>
          </a:bodyPr>
          <a:lstStyle/>
          <a:p>
            <a:r>
              <a:rPr lang="en-US" dirty="0"/>
              <a:t>Beginning with the 2025-2026 school year, Kentucky school districts with state-funded preschool students will no longer be required to use one of the five approved continuous assessments in their programs.</a:t>
            </a:r>
          </a:p>
          <a:p>
            <a:r>
              <a:rPr lang="en-US" dirty="0"/>
              <a:t>Districts will be required to provide the assessment name on the Grant Management Application and Planning (GMAP) program details page, on the COS form and in Infinite Campus, in the preschool tab for each child.</a:t>
            </a:r>
          </a:p>
          <a:p>
            <a:r>
              <a:rPr lang="en-US" dirty="0"/>
              <a:t>Districts are encouraged to reach out to their Early Childhood Regional Training Center for support if choosing a new assessment.</a:t>
            </a:r>
          </a:p>
          <a:p>
            <a:pPr marL="0" indent="0">
              <a:buNone/>
            </a:pPr>
            <a:r>
              <a:rPr lang="en-US" dirty="0"/>
              <a:t> </a:t>
            </a:r>
          </a:p>
        </p:txBody>
      </p:sp>
    </p:spTree>
    <p:extLst>
      <p:ext uri="{BB962C8B-B14F-4D97-AF65-F5344CB8AC3E}">
        <p14:creationId xmlns:p14="http://schemas.microsoft.com/office/powerpoint/2010/main" val="148874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8737-E1C2-74E5-2017-F15FBD18AC21}"/>
              </a:ext>
            </a:extLst>
          </p:cNvPr>
          <p:cNvSpPr>
            <a:spLocks noGrp="1"/>
          </p:cNvSpPr>
          <p:nvPr>
            <p:ph type="ctrTitle"/>
          </p:nvPr>
        </p:nvSpPr>
        <p:spPr>
          <a:xfrm>
            <a:off x="3678620" y="1480457"/>
            <a:ext cx="6989379" cy="1775505"/>
          </a:xfrm>
        </p:spPr>
        <p:txBody>
          <a:bodyPr>
            <a:normAutofit fontScale="90000"/>
          </a:bodyPr>
          <a:lstStyle/>
          <a:p>
            <a:r>
              <a:rPr lang="en-US" dirty="0"/>
              <a:t>Advanced Placement Testing Update</a:t>
            </a:r>
          </a:p>
        </p:txBody>
      </p:sp>
      <p:sp>
        <p:nvSpPr>
          <p:cNvPr id="3" name="Subtitle 2">
            <a:extLst>
              <a:ext uri="{FF2B5EF4-FFF2-40B4-BE49-F238E27FC236}">
                <a16:creationId xmlns:a16="http://schemas.microsoft.com/office/drawing/2014/main" id="{FAE2B0C6-BAE7-0188-AE3B-0C2B10D08095}"/>
              </a:ext>
            </a:extLst>
          </p:cNvPr>
          <p:cNvSpPr>
            <a:spLocks noGrp="1"/>
          </p:cNvSpPr>
          <p:nvPr>
            <p:ph type="subTitle" idx="1"/>
          </p:nvPr>
        </p:nvSpPr>
        <p:spPr>
          <a:xfrm>
            <a:off x="3394839" y="3602038"/>
            <a:ext cx="7850103" cy="1579562"/>
          </a:xfrm>
        </p:spPr>
        <p:txBody>
          <a:bodyPr>
            <a:normAutofit/>
          </a:bodyPr>
          <a:lstStyle/>
          <a:p>
            <a:r>
              <a:rPr lang="en-US" dirty="0"/>
              <a:t>Thomas Tucker, KDE Deputy Commissioner</a:t>
            </a:r>
          </a:p>
          <a:p>
            <a:r>
              <a:rPr lang="en-US" dirty="0"/>
              <a:t>Michelle Sircy, Program Coordinator for Comprehensive School Counseling, KDE Office of Teaching and Learning </a:t>
            </a:r>
          </a:p>
          <a:p>
            <a:endParaRPr lang="en-US" dirty="0"/>
          </a:p>
        </p:txBody>
      </p:sp>
    </p:spTree>
    <p:extLst>
      <p:ext uri="{BB962C8B-B14F-4D97-AF65-F5344CB8AC3E}">
        <p14:creationId xmlns:p14="http://schemas.microsoft.com/office/powerpoint/2010/main" val="344377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237B-73BB-2E13-91DF-535B01AF0B03}"/>
              </a:ext>
            </a:extLst>
          </p:cNvPr>
          <p:cNvSpPr>
            <a:spLocks noGrp="1"/>
          </p:cNvSpPr>
          <p:nvPr>
            <p:ph type="title"/>
          </p:nvPr>
        </p:nvSpPr>
        <p:spPr>
          <a:xfrm>
            <a:off x="838200" y="332468"/>
            <a:ext cx="10515600" cy="948668"/>
          </a:xfrm>
        </p:spPr>
        <p:txBody>
          <a:bodyPr/>
          <a:lstStyle/>
          <a:p>
            <a:r>
              <a:rPr lang="en-US" dirty="0"/>
              <a:t>Here’s What’s Happening</a:t>
            </a:r>
          </a:p>
        </p:txBody>
      </p:sp>
      <p:sp>
        <p:nvSpPr>
          <p:cNvPr id="3" name="Content Placeholder 2">
            <a:extLst>
              <a:ext uri="{FF2B5EF4-FFF2-40B4-BE49-F238E27FC236}">
                <a16:creationId xmlns:a16="http://schemas.microsoft.com/office/drawing/2014/main" id="{F2C53EAB-CB8E-2681-7A80-F1ABB84651EB}"/>
              </a:ext>
            </a:extLst>
          </p:cNvPr>
          <p:cNvSpPr>
            <a:spLocks noGrp="1"/>
          </p:cNvSpPr>
          <p:nvPr>
            <p:ph idx="1"/>
          </p:nvPr>
        </p:nvSpPr>
        <p:spPr>
          <a:xfrm>
            <a:off x="627994" y="1184494"/>
            <a:ext cx="10515600" cy="4351338"/>
          </a:xfrm>
        </p:spPr>
        <p:txBody>
          <a:bodyPr>
            <a:normAutofit fontScale="92500" lnSpcReduction="10000"/>
          </a:bodyPr>
          <a:lstStyle/>
          <a:p>
            <a:r>
              <a:rPr lang="en-US" dirty="0"/>
              <a:t>Starting in May 2025, standard paper will be discontinued for 28 exams.</a:t>
            </a:r>
          </a:p>
          <a:p>
            <a:r>
              <a:rPr lang="en-US" dirty="0"/>
              <a:t>All schools, including schools and test centers outside of the United States, must administer the 28 Advanced Placement (AP) Exams digitally.</a:t>
            </a:r>
          </a:p>
          <a:p>
            <a:r>
              <a:rPr lang="en-US" dirty="0"/>
              <a:t>Students will take digital exams in Bluebook, the same platform used for the SAT Suite of Assessments. </a:t>
            </a:r>
          </a:p>
          <a:p>
            <a:r>
              <a:rPr lang="en-US" dirty="0"/>
              <a:t>AP coordinators and proctors will administer digital exams using the Test Day Toolkit web application.  </a:t>
            </a:r>
          </a:p>
          <a:p>
            <a:r>
              <a:rPr lang="en-US" dirty="0"/>
              <a:t>For math, science and economics exams that require graphing or symbolic notation, students will view free-response questions and prompts in Bluebook and write their answers in paper exam booklets. </a:t>
            </a:r>
          </a:p>
          <a:p>
            <a:endParaRPr lang="en-US" dirty="0"/>
          </a:p>
        </p:txBody>
      </p:sp>
    </p:spTree>
    <p:extLst>
      <p:ext uri="{BB962C8B-B14F-4D97-AF65-F5344CB8AC3E}">
        <p14:creationId xmlns:p14="http://schemas.microsoft.com/office/powerpoint/2010/main" val="114043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9123-245F-790B-8168-7D5F622D0ABA}"/>
              </a:ext>
            </a:extLst>
          </p:cNvPr>
          <p:cNvSpPr>
            <a:spLocks noGrp="1"/>
          </p:cNvSpPr>
          <p:nvPr>
            <p:ph type="title"/>
          </p:nvPr>
        </p:nvSpPr>
        <p:spPr>
          <a:xfrm>
            <a:off x="838200" y="365125"/>
            <a:ext cx="10515600" cy="1043261"/>
          </a:xfrm>
        </p:spPr>
        <p:txBody>
          <a:bodyPr/>
          <a:lstStyle/>
          <a:p>
            <a:r>
              <a:rPr lang="en-US" dirty="0"/>
              <a:t>What We Can Do to Support Our Schools</a:t>
            </a:r>
          </a:p>
        </p:txBody>
      </p:sp>
      <p:sp>
        <p:nvSpPr>
          <p:cNvPr id="3" name="Content Placeholder 2">
            <a:extLst>
              <a:ext uri="{FF2B5EF4-FFF2-40B4-BE49-F238E27FC236}">
                <a16:creationId xmlns:a16="http://schemas.microsoft.com/office/drawing/2014/main" id="{31BA3E49-2141-945F-67E4-1DEDEDFF1B5E}"/>
              </a:ext>
            </a:extLst>
          </p:cNvPr>
          <p:cNvSpPr>
            <a:spLocks noGrp="1"/>
          </p:cNvSpPr>
          <p:nvPr>
            <p:ph idx="1"/>
          </p:nvPr>
        </p:nvSpPr>
        <p:spPr>
          <a:xfrm>
            <a:off x="796160" y="1342156"/>
            <a:ext cx="10515600" cy="4270368"/>
          </a:xfrm>
        </p:spPr>
        <p:txBody>
          <a:bodyPr>
            <a:normAutofit fontScale="85000" lnSpcReduction="10000"/>
          </a:bodyPr>
          <a:lstStyle/>
          <a:p>
            <a:pPr>
              <a:spcAft>
                <a:spcPts val="500"/>
              </a:spcAft>
            </a:pPr>
            <a:r>
              <a:rPr lang="en-US" dirty="0"/>
              <a:t>Encourage attendance to KDE and College Board’s joint 2025 AP Digital Administration webinar for Kentucky’s schools, planned for April 9 at 10 a.m. ET, further details to come.</a:t>
            </a:r>
          </a:p>
          <a:p>
            <a:pPr>
              <a:spcAft>
                <a:spcPts val="500"/>
              </a:spcAft>
            </a:pPr>
            <a:r>
              <a:rPr lang="en-US" dirty="0"/>
              <a:t>Advise AP staff to visit the </a:t>
            </a:r>
            <a:r>
              <a:rPr lang="en-US" dirty="0">
                <a:hlinkClick r:id="rId2"/>
              </a:rPr>
              <a:t>digital AP exam homepage</a:t>
            </a:r>
            <a:r>
              <a:rPr lang="en-US" dirty="0"/>
              <a:t> to access AP coordinator manuals, watch recorded webinars, register for upcoming webinars, receive information regarding technology, the Bluebook app and more.</a:t>
            </a:r>
          </a:p>
          <a:p>
            <a:pPr>
              <a:spcAft>
                <a:spcPts val="500"/>
              </a:spcAft>
            </a:pPr>
            <a:r>
              <a:rPr lang="en-US" dirty="0"/>
              <a:t>Encourage students and staff to </a:t>
            </a:r>
            <a:r>
              <a:rPr lang="en-US" dirty="0">
                <a:hlinkClick r:id="rId3"/>
              </a:rPr>
              <a:t>preview the testing experience on Bluebook</a:t>
            </a:r>
            <a:r>
              <a:rPr lang="en-US" dirty="0"/>
              <a:t> so students are familiar with the testing platform if they haven’t participated in the PSAT, SAT or a prior year’s digital AP administration.</a:t>
            </a:r>
          </a:p>
          <a:p>
            <a:pPr>
              <a:spcAft>
                <a:spcPts val="500"/>
              </a:spcAft>
            </a:pPr>
            <a:r>
              <a:rPr lang="en-US" dirty="0"/>
              <a:t>Please feel free to reach out to </a:t>
            </a:r>
            <a:r>
              <a:rPr lang="en-US" dirty="0">
                <a:hlinkClick r:id="rId4"/>
              </a:rPr>
              <a:t>Mark Yoho</a:t>
            </a:r>
            <a:r>
              <a:rPr lang="en-US" dirty="0"/>
              <a:t> if you have any specific needs.</a:t>
            </a:r>
          </a:p>
          <a:p>
            <a:endParaRPr lang="en-US" dirty="0"/>
          </a:p>
        </p:txBody>
      </p:sp>
    </p:spTree>
    <p:extLst>
      <p:ext uri="{BB962C8B-B14F-4D97-AF65-F5344CB8AC3E}">
        <p14:creationId xmlns:p14="http://schemas.microsoft.com/office/powerpoint/2010/main" val="306655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831774" y="1360715"/>
            <a:ext cx="6781800" cy="2324995"/>
          </a:xfrm>
          <a:prstGeom prst="rect">
            <a:avLst/>
          </a:prstGeom>
          <a:noFill/>
          <a:ln>
            <a:noFill/>
            <a:prstDash/>
          </a:ln>
          <a:effectLst/>
        </p:spPr>
        <p:txBody>
          <a:bodyPr rot="0" spcFirstLastPara="0" vertOverflow="overflow" horzOverflow="overflow" vert="horz" wrap="square" lIns="0" tIns="16510" rIns="0" bIns="0" numCol="1" spcCol="0" rtlCol="0" fromWordArt="0" anchor="t" anchorCtr="0" forceAA="0" compatLnSpc="1">
            <a:prstTxWarp prst="textNoShape">
              <a:avLst/>
            </a:prstTxWarp>
            <a:spAutoFit/>
          </a:bodyPr>
          <a:lstStyle/>
          <a:p>
            <a:pPr marL="12700" marR="0" lvl="0" indent="0" algn="ctr" defTabSz="914400" eaLnBrk="1" fontAlgn="auto" latinLnBrk="0" hangingPunct="1">
              <a:lnSpc>
                <a:spcPct val="100000"/>
              </a:lnSpc>
              <a:spcBef>
                <a:spcPts val="130"/>
              </a:spcBef>
              <a:spcAft>
                <a:spcPts val="0"/>
              </a:spcAft>
              <a:buClrTx/>
              <a:buSzTx/>
              <a:buFontTx/>
              <a:buNone/>
              <a:tabLst/>
              <a:defRPr/>
            </a:pPr>
            <a:r>
              <a:rPr lang="en-US" sz="5000" dirty="0">
                <a:solidFill>
                  <a:schemeClr val="tx1"/>
                </a:solidFill>
                <a:effectLst/>
                <a:latin typeface="Franklin Gothic Medium" panose="020B0603020102020204" pitchFamily="34" charset="0"/>
                <a:ea typeface="Aptos" panose="020B0004020202020204" pitchFamily="34" charset="0"/>
                <a:cs typeface="Times New Roman" panose="02020603050405020304" pitchFamily="18" charset="0"/>
              </a:rPr>
              <a:t>Non-Course Code Work-Based Learning (WBL) Deadline Reminder</a:t>
            </a:r>
            <a:endParaRPr kumimoji="0" lang="en-US" sz="5000" i="0" u="none" strike="noStrike" kern="0" cap="none" spc="0" normalizeH="0" baseline="0" noProof="0" dirty="0">
              <a:ln>
                <a:noFill/>
              </a:ln>
              <a:solidFill>
                <a:schemeClr val="tx1"/>
              </a:solidFill>
              <a:effectLst/>
              <a:uLnTx/>
              <a:uFillTx/>
              <a:latin typeface="Franklin Gothic Medium" panose="020B0603020102020204" pitchFamily="34" charset="0"/>
              <a:cs typeface="Franklin Gothic Medium"/>
            </a:endParaRPr>
          </a:p>
        </p:txBody>
      </p:sp>
      <p:sp>
        <p:nvSpPr>
          <p:cNvPr id="3" name="TextBox 2">
            <a:extLst>
              <a:ext uri="{FF2B5EF4-FFF2-40B4-BE49-F238E27FC236}">
                <a16:creationId xmlns:a16="http://schemas.microsoft.com/office/drawing/2014/main" id="{9944BF83-7C57-FF9F-542D-CED22776120A}"/>
              </a:ext>
            </a:extLst>
          </p:cNvPr>
          <p:cNvSpPr txBox="1"/>
          <p:nvPr/>
        </p:nvSpPr>
        <p:spPr>
          <a:xfrm>
            <a:off x="3995057" y="4114802"/>
            <a:ext cx="7217229"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780"/>
                </a:solidFill>
                <a:effectLst/>
                <a:uLnTx/>
                <a:uFillTx/>
                <a:latin typeface="Franklin Gothic Book" panose="020B0503020102020204"/>
                <a:ea typeface="+mn-ea"/>
                <a:cs typeface="+mn-cs"/>
              </a:rPr>
              <a:t>Tina Brogli, Kentucky Technical Training and Development Specialist, KDE Office of Career and Technical Education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0" y="356853"/>
            <a:ext cx="11844441" cy="6501145"/>
          </a:xfrm>
          <a:prstGeom prst="rect">
            <a:avLst/>
          </a:prstGeom>
        </p:spPr>
      </p:pic>
      <p:sp>
        <p:nvSpPr>
          <p:cNvPr id="3" name="object 3"/>
          <p:cNvSpPr txBox="1">
            <a:spLocks noGrp="1"/>
          </p:cNvSpPr>
          <p:nvPr>
            <p:ph type="title"/>
          </p:nvPr>
        </p:nvSpPr>
        <p:spPr>
          <a:xfrm>
            <a:off x="5562601" y="326643"/>
            <a:ext cx="6096000" cy="657872"/>
          </a:xfrm>
          <a:prstGeom prst="rect">
            <a:avLst/>
          </a:prstGeom>
        </p:spPr>
        <p:txBody>
          <a:bodyPr vert="horz" wrap="square" lIns="0" tIns="16510" rIns="0" bIns="0" rtlCol="0">
            <a:spAutoFit/>
          </a:bodyPr>
          <a:lstStyle/>
          <a:p>
            <a:pPr marR="5080" algn="r">
              <a:lnSpc>
                <a:spcPts val="5005"/>
              </a:lnSpc>
              <a:spcBef>
                <a:spcPts val="130"/>
              </a:spcBef>
            </a:pPr>
            <a:r>
              <a:rPr lang="en-US" sz="4400" dirty="0">
                <a:solidFill>
                  <a:srgbClr val="007780"/>
                </a:solidFill>
                <a:latin typeface="Franklin Gothic Medium"/>
                <a:cs typeface="Franklin Gothic Medium"/>
              </a:rPr>
              <a:t>Non-Course Code WBL</a:t>
            </a:r>
            <a:endParaRPr sz="4400" dirty="0">
              <a:latin typeface="Franklin Gothic Medium"/>
              <a:cs typeface="Franklin Gothic Medium"/>
            </a:endParaRPr>
          </a:p>
        </p:txBody>
      </p:sp>
      <p:sp>
        <p:nvSpPr>
          <p:cNvPr id="4" name="object 4"/>
          <p:cNvSpPr txBox="1"/>
          <p:nvPr/>
        </p:nvSpPr>
        <p:spPr>
          <a:xfrm>
            <a:off x="593090" y="1695844"/>
            <a:ext cx="10749824" cy="3445174"/>
          </a:xfrm>
          <a:prstGeom prst="rect">
            <a:avLst/>
          </a:prstGeom>
        </p:spPr>
        <p:txBody>
          <a:bodyPr vert="horz" wrap="square" lIns="0" tIns="145415" rIns="0" bIns="0" rtlCol="0">
            <a:spAutoFit/>
          </a:bodyPr>
          <a:lstStyle/>
          <a:p>
            <a:pPr marL="241300" marR="0" lvl="0" indent="-228600" defTabSz="914400" eaLnBrk="1" fontAlgn="auto" latinLnBrk="0" hangingPunct="1">
              <a:lnSpc>
                <a:spcPct val="100000"/>
              </a:lnSpc>
              <a:spcBef>
                <a:spcPts val="1145"/>
              </a:spcBef>
              <a:spcAft>
                <a:spcPts val="0"/>
              </a:spcAft>
              <a:buClrTx/>
              <a:buSzTx/>
              <a:buFont typeface="Arial"/>
              <a:buChar char="•"/>
              <a:tabLst>
                <a:tab pos="241300" algn="l"/>
              </a:tabLst>
              <a:defRPr/>
            </a:pP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Applications for the </a:t>
            </a:r>
            <a:r>
              <a:rPr kumimoji="0" lang="en-US" sz="2800" b="0" i="0" u="sng" strike="noStrike" kern="0" cap="none" spc="0" normalizeH="0" baseline="0" noProof="0" dirty="0">
                <a:ln>
                  <a:noFill/>
                </a:ln>
                <a:solidFill>
                  <a:srgbClr val="467886"/>
                </a:solidFill>
                <a:effectLst/>
                <a:uLnTx/>
                <a:uFillTx/>
                <a:latin typeface="Franklin Gothic Book" panose="020B0503020102020204" pitchFamily="34" charset="0"/>
                <a:ea typeface="Aptos" panose="020B0004020202020204" pitchFamily="34" charset="0"/>
                <a:cs typeface="Times New Roman" panose="02020603050405020304" pitchFamily="18" charset="0"/>
                <a:hlinkClick r:id="rId3"/>
              </a:rPr>
              <a:t>Non-Course Code (WBL) KBE Approval</a:t>
            </a: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  accountability process must be submitted by May 1, 2025</a:t>
            </a:r>
          </a:p>
          <a:p>
            <a:pPr marL="241300" marR="0" lvl="0" indent="-228600" defTabSz="914400" eaLnBrk="1" fontAlgn="auto" latinLnBrk="0" hangingPunct="1">
              <a:lnSpc>
                <a:spcPct val="100000"/>
              </a:lnSpc>
              <a:spcBef>
                <a:spcPts val="1145"/>
              </a:spcBef>
              <a:spcAft>
                <a:spcPts val="0"/>
              </a:spcAft>
              <a:buClrTx/>
              <a:buSzTx/>
              <a:buFont typeface="Arial"/>
              <a:buChar char="•"/>
              <a:tabLst>
                <a:tab pos="241300" algn="l"/>
              </a:tabLst>
              <a:defRPr/>
            </a:pP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cs typeface="Times New Roman" panose="02020603050405020304" pitchFamily="18" charset="0"/>
              </a:rPr>
              <a:t>Submissions should be made </a:t>
            </a: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using the </a:t>
            </a:r>
            <a:r>
              <a:rPr kumimoji="0" lang="en-US" sz="2800" b="0" i="0" u="sng" strike="noStrike" kern="0" cap="none" spc="0" normalizeH="0" baseline="0" noProof="0" dirty="0">
                <a:ln>
                  <a:noFill/>
                </a:ln>
                <a:solidFill>
                  <a:srgbClr val="467886"/>
                </a:solidFill>
                <a:effectLst/>
                <a:uLnTx/>
                <a:uFillTx/>
                <a:latin typeface="Franklin Gothic Book" panose="020B0503020102020204" pitchFamily="34" charset="0"/>
                <a:ea typeface="Aptos" panose="020B0004020202020204" pitchFamily="34" charset="0"/>
                <a:cs typeface="Times New Roman" panose="02020603050405020304" pitchFamily="18" charset="0"/>
                <a:hlinkClick r:id="rId4"/>
              </a:rPr>
              <a:t>Non-Course Cooperative (Co-op) or Internship Approval Request SharePoint</a:t>
            </a: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 site</a:t>
            </a:r>
          </a:p>
          <a:p>
            <a:pPr marL="241300" marR="0" lvl="0" indent="-228600" defTabSz="914400" eaLnBrk="1" fontAlgn="auto" latinLnBrk="0" hangingPunct="1">
              <a:lnSpc>
                <a:spcPct val="100000"/>
              </a:lnSpc>
              <a:spcBef>
                <a:spcPts val="1145"/>
              </a:spcBef>
              <a:spcAft>
                <a:spcPts val="0"/>
              </a:spcAft>
              <a:buClrTx/>
              <a:buSzTx/>
              <a:buFont typeface="Arial"/>
              <a:buChar char="•"/>
              <a:tabLst>
                <a:tab pos="241300" algn="l"/>
              </a:tabLst>
              <a:defRPr/>
            </a:pP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For additional information on cooperative education and internships for state accountability pursuant to </a:t>
            </a:r>
            <a:r>
              <a:rPr kumimoji="0" lang="en-US" sz="2800" b="0" i="0" u="sng" strike="noStrike" kern="0" cap="none" spc="0" normalizeH="0" baseline="0" noProof="0" dirty="0">
                <a:ln>
                  <a:noFill/>
                </a:ln>
                <a:solidFill>
                  <a:srgbClr val="467886"/>
                </a:solidFill>
                <a:effectLst/>
                <a:uLnTx/>
                <a:uFillTx/>
                <a:latin typeface="Franklin Gothic Book" panose="020B0503020102020204" pitchFamily="34" charset="0"/>
                <a:ea typeface="Aptos" panose="020B0004020202020204" pitchFamily="34" charset="0"/>
                <a:cs typeface="Times New Roman" panose="02020603050405020304" pitchFamily="18" charset="0"/>
                <a:hlinkClick r:id="rId5"/>
              </a:rPr>
              <a:t>KRS 158.6455</a:t>
            </a: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 please reference the </a:t>
            </a:r>
            <a:r>
              <a:rPr kumimoji="0" lang="en-US" sz="2800" b="0" i="0" u="sng" strike="noStrike" kern="0" cap="none" spc="0" normalizeH="0" baseline="0" noProof="0" dirty="0">
                <a:ln>
                  <a:noFill/>
                </a:ln>
                <a:solidFill>
                  <a:srgbClr val="467886"/>
                </a:solidFill>
                <a:effectLst/>
                <a:uLnTx/>
                <a:uFillTx/>
                <a:latin typeface="Franklin Gothic Book" panose="020B0503020102020204" pitchFamily="34" charset="0"/>
                <a:ea typeface="Aptos" panose="020B0004020202020204" pitchFamily="34" charset="0"/>
                <a:cs typeface="Times New Roman" panose="02020603050405020304" pitchFamily="18" charset="0"/>
                <a:hlinkClick r:id="rId6"/>
              </a:rPr>
              <a:t>FAQ Co-ops and Internships for State Accountability</a:t>
            </a:r>
            <a:r>
              <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Aptos" panose="020B0004020202020204" pitchFamily="34" charset="0"/>
                <a:cs typeface="Times New Roman" panose="02020603050405020304" pitchFamily="18" charset="0"/>
              </a:rPr>
              <a:t> document</a:t>
            </a:r>
            <a:endParaRPr kumimoji="0" lang="en-US"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cs typeface="Franklin Gothic 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9CF3-09BD-D536-0608-CE512B4955B2}"/>
              </a:ext>
            </a:extLst>
          </p:cNvPr>
          <p:cNvSpPr>
            <a:spLocks noGrp="1"/>
          </p:cNvSpPr>
          <p:nvPr>
            <p:ph type="ctrTitle"/>
          </p:nvPr>
        </p:nvSpPr>
        <p:spPr>
          <a:xfrm>
            <a:off x="2906038" y="1122363"/>
            <a:ext cx="7761962" cy="1984092"/>
          </a:xfrm>
        </p:spPr>
        <p:txBody>
          <a:bodyPr>
            <a:normAutofit/>
          </a:bodyPr>
          <a:lstStyle/>
          <a:p>
            <a:r>
              <a:rPr lang="en-US" dirty="0"/>
              <a:t>Legislative Update</a:t>
            </a:r>
          </a:p>
        </p:txBody>
      </p:sp>
      <p:sp>
        <p:nvSpPr>
          <p:cNvPr id="3" name="Subtitle 2">
            <a:extLst>
              <a:ext uri="{FF2B5EF4-FFF2-40B4-BE49-F238E27FC236}">
                <a16:creationId xmlns:a16="http://schemas.microsoft.com/office/drawing/2014/main" id="{AD945639-0DD8-4296-E8D9-7AE0599A4166}"/>
              </a:ext>
            </a:extLst>
          </p:cNvPr>
          <p:cNvSpPr>
            <a:spLocks noGrp="1"/>
          </p:cNvSpPr>
          <p:nvPr>
            <p:ph type="subTitle" idx="1"/>
          </p:nvPr>
        </p:nvSpPr>
        <p:spPr>
          <a:xfrm>
            <a:off x="4536830" y="3602038"/>
            <a:ext cx="6131169" cy="1655762"/>
          </a:xfrm>
        </p:spPr>
        <p:txBody>
          <a:bodyPr>
            <a:normAutofit/>
          </a:bodyPr>
          <a:lstStyle/>
          <a:p>
            <a:r>
              <a:rPr lang="en-US" dirty="0"/>
              <a:t>Brian Perry, Ph.D. </a:t>
            </a:r>
          </a:p>
          <a:p>
            <a:r>
              <a:rPr lang="en-US" dirty="0"/>
              <a:t>KDE Director of Government Relations</a:t>
            </a:r>
          </a:p>
        </p:txBody>
      </p:sp>
    </p:spTree>
    <p:extLst>
      <p:ext uri="{BB962C8B-B14F-4D97-AF65-F5344CB8AC3E}">
        <p14:creationId xmlns:p14="http://schemas.microsoft.com/office/powerpoint/2010/main" val="264573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59F5-C1F9-D08B-A6ED-C88D5E74DC70}"/>
              </a:ext>
            </a:extLst>
          </p:cNvPr>
          <p:cNvSpPr>
            <a:spLocks noGrp="1"/>
          </p:cNvSpPr>
          <p:nvPr>
            <p:ph type="title"/>
          </p:nvPr>
        </p:nvSpPr>
        <p:spPr>
          <a:xfrm>
            <a:off x="637032" y="182245"/>
            <a:ext cx="10515600" cy="1325563"/>
          </a:xfrm>
        </p:spPr>
        <p:txBody>
          <a:bodyPr/>
          <a:lstStyle/>
          <a:p>
            <a:r>
              <a:rPr lang="en-US" dirty="0"/>
              <a:t>KDE Non-regulatory Legislative Guidance</a:t>
            </a:r>
          </a:p>
        </p:txBody>
      </p:sp>
      <p:sp>
        <p:nvSpPr>
          <p:cNvPr id="3" name="Content Placeholder 2">
            <a:extLst>
              <a:ext uri="{FF2B5EF4-FFF2-40B4-BE49-F238E27FC236}">
                <a16:creationId xmlns:a16="http://schemas.microsoft.com/office/drawing/2014/main" id="{E908287D-4DE6-6D04-119B-EEBD7A2DD172}"/>
              </a:ext>
            </a:extLst>
          </p:cNvPr>
          <p:cNvSpPr>
            <a:spLocks noGrp="1"/>
          </p:cNvSpPr>
          <p:nvPr>
            <p:ph idx="1"/>
          </p:nvPr>
        </p:nvSpPr>
        <p:spPr>
          <a:xfrm>
            <a:off x="637032" y="1368425"/>
            <a:ext cx="10515600" cy="4351338"/>
          </a:xfrm>
        </p:spPr>
        <p:txBody>
          <a:bodyPr>
            <a:normAutofit lnSpcReduction="10000"/>
          </a:bodyPr>
          <a:lstStyle/>
          <a:p>
            <a:r>
              <a:rPr lang="en-US" dirty="0"/>
              <a:t>Guidance on passed bills will be released in early May.</a:t>
            </a:r>
          </a:p>
          <a:p>
            <a:r>
              <a:rPr lang="en-US" dirty="0"/>
              <a:t>There will be one main document, plus supplemental guidance on specific bills as needed.</a:t>
            </a:r>
          </a:p>
          <a:p>
            <a:r>
              <a:rPr lang="en-US" dirty="0"/>
              <a:t>All materials will be posted on </a:t>
            </a:r>
            <a:r>
              <a:rPr lang="en-US" dirty="0">
                <a:hlinkClick r:id="rId2"/>
              </a:rPr>
              <a:t>KDE’s Legislative Guidance webpage</a:t>
            </a:r>
            <a:r>
              <a:rPr lang="en-US" dirty="0"/>
              <a:t>. </a:t>
            </a:r>
          </a:p>
          <a:p>
            <a:r>
              <a:rPr lang="en-US" dirty="0"/>
              <a:t>Please let KDE staff know if you have specific questions on bills.</a:t>
            </a:r>
          </a:p>
          <a:p>
            <a:r>
              <a:rPr lang="en-US" dirty="0"/>
              <a:t>Per Attorney General opinion OAG 25-05, the effective date </a:t>
            </a:r>
            <a:r>
              <a:rPr lang="en-US"/>
              <a:t>of legislation passed during this session, </a:t>
            </a:r>
            <a:r>
              <a:rPr lang="en-US" dirty="0"/>
              <a:t>other than general appropriation bills and acts containing emergency or delayed effective date provisions</a:t>
            </a:r>
            <a:r>
              <a:rPr lang="en-US"/>
              <a:t>, is </a:t>
            </a:r>
            <a:r>
              <a:rPr lang="en-US" dirty="0"/>
              <a:t>Friday, June 27, </a:t>
            </a:r>
            <a:r>
              <a:rPr lang="en-US"/>
              <a:t>2025.</a:t>
            </a:r>
            <a:endParaRPr lang="en-US" dirty="0"/>
          </a:p>
          <a:p>
            <a:endParaRPr lang="en-US" dirty="0"/>
          </a:p>
        </p:txBody>
      </p:sp>
    </p:spTree>
    <p:extLst>
      <p:ext uri="{BB962C8B-B14F-4D97-AF65-F5344CB8AC3E}">
        <p14:creationId xmlns:p14="http://schemas.microsoft.com/office/powerpoint/2010/main" val="337196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7D12-C894-2233-E98A-02547D583CDE}"/>
              </a:ext>
            </a:extLst>
          </p:cNvPr>
          <p:cNvSpPr>
            <a:spLocks noGrp="1"/>
          </p:cNvSpPr>
          <p:nvPr>
            <p:ph type="title"/>
          </p:nvPr>
        </p:nvSpPr>
        <p:spPr>
          <a:xfrm>
            <a:off x="838200" y="0"/>
            <a:ext cx="10515600" cy="1325563"/>
          </a:xfrm>
        </p:spPr>
        <p:txBody>
          <a:bodyPr/>
          <a:lstStyle/>
          <a:p>
            <a:r>
              <a:rPr lang="en-US" dirty="0"/>
              <a:t>Senate Bills</a:t>
            </a:r>
          </a:p>
        </p:txBody>
      </p:sp>
      <p:sp>
        <p:nvSpPr>
          <p:cNvPr id="6" name="TextBox 5">
            <a:extLst>
              <a:ext uri="{FF2B5EF4-FFF2-40B4-BE49-F238E27FC236}">
                <a16:creationId xmlns:a16="http://schemas.microsoft.com/office/drawing/2014/main" id="{221BE1EA-7869-9C81-618C-FD76D870A93C}"/>
              </a:ext>
            </a:extLst>
          </p:cNvPr>
          <p:cNvSpPr txBox="1"/>
          <p:nvPr/>
        </p:nvSpPr>
        <p:spPr>
          <a:xfrm>
            <a:off x="838200" y="1197864"/>
            <a:ext cx="10814304" cy="3354573"/>
          </a:xfrm>
          <a:prstGeom prst="rect">
            <a:avLst/>
          </a:prstGeom>
          <a:noFill/>
        </p:spPr>
        <p:txBody>
          <a:bodyPr wrap="square">
            <a:spAutoFit/>
          </a:bodyPr>
          <a:lstStyle/>
          <a:p>
            <a:pPr algn="l" rtl="0" fontAlgn="base">
              <a:lnSpc>
                <a:spcPts val="1538"/>
              </a:lnSpc>
              <a:buNone/>
            </a:pPr>
            <a:r>
              <a:rPr lang="en-US" sz="2000" b="0" i="0" u="sng" strike="noStrike" dirty="0">
                <a:solidFill>
                  <a:srgbClr val="4472C4"/>
                </a:solidFill>
                <a:effectLst/>
                <a:hlinkClick r:id="rId2"/>
              </a:rPr>
              <a:t>SB 4</a:t>
            </a:r>
            <a:r>
              <a:rPr lang="en-US" sz="2000" b="0" i="0" u="sng" dirty="0">
                <a:solidFill>
                  <a:srgbClr val="4472C4"/>
                </a:solidFill>
                <a:effectLst/>
              </a:rPr>
              <a:t> </a:t>
            </a:r>
            <a:r>
              <a:rPr lang="en-US" sz="2000" b="0" i="0" dirty="0">
                <a:effectLst/>
              </a:rPr>
              <a:t>- AN ACT relating to protection of information and declaring a emergency</a:t>
            </a:r>
            <a:r>
              <a:rPr lang="en-US" sz="2000" b="0" i="0" dirty="0">
                <a:solidFill>
                  <a:srgbClr val="000000"/>
                </a:solidFill>
                <a:effectLst/>
              </a:rPr>
              <a:t>  </a:t>
            </a:r>
            <a:endParaRPr lang="en-US" sz="2000" b="0" i="0" dirty="0">
              <a:effectLst/>
            </a:endParaRPr>
          </a:p>
          <a:p>
            <a:pPr algn="l" rtl="0" fontAlgn="base">
              <a:lnSpc>
                <a:spcPts val="1538"/>
              </a:lnSpc>
              <a:buNone/>
            </a:pPr>
            <a:r>
              <a:rPr lang="en-US" sz="2000" b="0" i="0" dirty="0">
                <a:effectLst/>
              </a:rPr>
              <a:t>  </a:t>
            </a:r>
          </a:p>
          <a:p>
            <a:pPr algn="l" rtl="0" fontAlgn="base">
              <a:lnSpc>
                <a:spcPts val="1376"/>
              </a:lnSpc>
              <a:buNone/>
            </a:pPr>
            <a:r>
              <a:rPr lang="en-US" sz="2000" b="0" i="0" u="sng" strike="noStrike" dirty="0">
                <a:solidFill>
                  <a:srgbClr val="4472C4"/>
                </a:solidFill>
                <a:effectLst/>
                <a:hlinkClick r:id="rId3"/>
              </a:rPr>
              <a:t>SB 9</a:t>
            </a:r>
            <a:r>
              <a:rPr lang="en-US" sz="2000" b="0" i="0" u="sng" strike="noStrike" dirty="0">
                <a:solidFill>
                  <a:srgbClr val="4472C4"/>
                </a:solidFill>
                <a:effectLst/>
              </a:rPr>
              <a:t> </a:t>
            </a:r>
            <a:r>
              <a:rPr lang="en-US" sz="2000" b="0" i="0" dirty="0">
                <a:effectLst/>
              </a:rPr>
              <a:t>- AN ACT relating to teacher benefit provisions and declaring an emergency </a:t>
            </a:r>
          </a:p>
          <a:p>
            <a:pPr algn="l" rtl="0" fontAlgn="base">
              <a:lnSpc>
                <a:spcPts val="1538"/>
              </a:lnSpc>
              <a:buNone/>
            </a:pPr>
            <a:r>
              <a:rPr lang="en-US" sz="2000" b="0" i="0" dirty="0">
                <a:effectLst/>
              </a:rPr>
              <a:t> </a:t>
            </a:r>
          </a:p>
          <a:p>
            <a:pPr algn="l" rtl="0" fontAlgn="base">
              <a:lnSpc>
                <a:spcPts val="1538"/>
              </a:lnSpc>
              <a:buNone/>
            </a:pPr>
            <a:r>
              <a:rPr lang="en-US" sz="2000" b="0" i="0" u="sng" strike="noStrike" dirty="0">
                <a:solidFill>
                  <a:srgbClr val="4472C4"/>
                </a:solidFill>
                <a:effectLst/>
                <a:hlinkClick r:id="rId4"/>
              </a:rPr>
              <a:t>SB 19</a:t>
            </a:r>
            <a:r>
              <a:rPr lang="en-US" sz="2000" b="0" i="0" dirty="0">
                <a:effectLst/>
              </a:rPr>
              <a:t> - AN ACT relating to moments of silence and reflection</a:t>
            </a:r>
          </a:p>
          <a:p>
            <a:pPr algn="l" rtl="0" fontAlgn="base">
              <a:lnSpc>
                <a:spcPts val="1538"/>
              </a:lnSpc>
              <a:buNone/>
            </a:pPr>
            <a:r>
              <a:rPr lang="en-US" sz="2000" b="0" i="0" dirty="0">
                <a:effectLst/>
              </a:rPr>
              <a:t> </a:t>
            </a:r>
          </a:p>
          <a:p>
            <a:pPr algn="l" rtl="0" fontAlgn="base">
              <a:lnSpc>
                <a:spcPts val="1538"/>
              </a:lnSpc>
              <a:buNone/>
            </a:pPr>
            <a:r>
              <a:rPr lang="en-US" sz="2000" b="0" i="0" u="sng" strike="noStrike" dirty="0">
                <a:solidFill>
                  <a:srgbClr val="4472C4"/>
                </a:solidFill>
                <a:effectLst/>
                <a:hlinkClick r:id="rId5"/>
              </a:rPr>
              <a:t>SB 68</a:t>
            </a:r>
            <a:r>
              <a:rPr lang="en-US" sz="2000" b="0" i="0" dirty="0">
                <a:effectLst/>
              </a:rPr>
              <a:t> - AN ACT relating to education</a:t>
            </a:r>
          </a:p>
          <a:p>
            <a:pPr algn="l" rtl="0" fontAlgn="base">
              <a:lnSpc>
                <a:spcPts val="1538"/>
              </a:lnSpc>
              <a:buNone/>
            </a:pPr>
            <a:r>
              <a:rPr lang="en-US" sz="2000" b="0" i="0" dirty="0">
                <a:effectLst/>
              </a:rPr>
              <a:t> </a:t>
            </a:r>
          </a:p>
          <a:p>
            <a:pPr algn="l" rtl="0" fontAlgn="base">
              <a:lnSpc>
                <a:spcPts val="1538"/>
              </a:lnSpc>
              <a:buNone/>
            </a:pPr>
            <a:r>
              <a:rPr lang="en-US" sz="2000" b="0" i="0" u="sng" strike="noStrike" dirty="0">
                <a:solidFill>
                  <a:srgbClr val="4472C4"/>
                </a:solidFill>
                <a:effectLst/>
                <a:hlinkClick r:id="rId6"/>
              </a:rPr>
              <a:t>SB 73</a:t>
            </a:r>
            <a:r>
              <a:rPr lang="en-US" sz="2000" b="0" i="0" dirty="0">
                <a:effectLst/>
              </a:rPr>
              <a:t> - AN ACT relating to sexual extortion </a:t>
            </a:r>
          </a:p>
          <a:p>
            <a:pPr algn="l" rtl="0" fontAlgn="base">
              <a:lnSpc>
                <a:spcPts val="1538"/>
              </a:lnSpc>
              <a:buNone/>
            </a:pPr>
            <a:r>
              <a:rPr lang="en-US" sz="2000" b="0" i="0" dirty="0">
                <a:effectLst/>
              </a:rPr>
              <a:t> </a:t>
            </a:r>
          </a:p>
          <a:p>
            <a:pPr algn="l" rtl="0" fontAlgn="base">
              <a:lnSpc>
                <a:spcPts val="1538"/>
              </a:lnSpc>
              <a:buNone/>
            </a:pPr>
            <a:r>
              <a:rPr lang="en-US" sz="2000" b="0" i="0" u="sng" strike="noStrike" dirty="0">
                <a:solidFill>
                  <a:srgbClr val="4472C4"/>
                </a:solidFill>
                <a:effectLst/>
                <a:hlinkClick r:id="rId7"/>
              </a:rPr>
              <a:t>SB 77</a:t>
            </a:r>
            <a:r>
              <a:rPr lang="en-US" sz="2000" b="0" i="0" dirty="0">
                <a:effectLst/>
              </a:rPr>
              <a:t> - AN ACT relating to the Education Professional Standards Board </a:t>
            </a:r>
          </a:p>
          <a:p>
            <a:pPr algn="l" rtl="0" fontAlgn="base">
              <a:lnSpc>
                <a:spcPts val="1538"/>
              </a:lnSpc>
              <a:buNone/>
            </a:pPr>
            <a:r>
              <a:rPr lang="en-US" sz="2000" b="0" i="0" dirty="0">
                <a:effectLst/>
              </a:rPr>
              <a:t> </a:t>
            </a:r>
          </a:p>
          <a:p>
            <a:pPr algn="l" rtl="0" fontAlgn="base">
              <a:lnSpc>
                <a:spcPts val="1538"/>
              </a:lnSpc>
              <a:buNone/>
            </a:pPr>
            <a:r>
              <a:rPr lang="en-US" sz="2000" b="0" i="0" u="sng" strike="noStrike" dirty="0">
                <a:solidFill>
                  <a:srgbClr val="4472C4"/>
                </a:solidFill>
                <a:effectLst/>
                <a:hlinkClick r:id="rId8"/>
              </a:rPr>
              <a:t>SB 120</a:t>
            </a:r>
            <a:r>
              <a:rPr lang="en-US" sz="2000" b="0" i="0" dirty="0">
                <a:effectLst/>
              </a:rPr>
              <a:t> - AN ACT relating to interscholastic athletics</a:t>
            </a:r>
          </a:p>
          <a:p>
            <a:pPr algn="l" rtl="0" fontAlgn="base">
              <a:lnSpc>
                <a:spcPts val="1538"/>
              </a:lnSpc>
              <a:buNone/>
            </a:pPr>
            <a:r>
              <a:rPr lang="en-US" sz="2000" b="0" i="0" dirty="0">
                <a:effectLst/>
              </a:rPr>
              <a:t> </a:t>
            </a:r>
          </a:p>
          <a:p>
            <a:pPr algn="l" rtl="0" fontAlgn="base">
              <a:lnSpc>
                <a:spcPts val="1376"/>
              </a:lnSpc>
              <a:buNone/>
            </a:pPr>
            <a:r>
              <a:rPr lang="en-US" sz="2000" b="0" i="0" u="sng" strike="noStrike" dirty="0">
                <a:solidFill>
                  <a:srgbClr val="4472C4"/>
                </a:solidFill>
                <a:effectLst/>
                <a:hlinkClick r:id="rId9"/>
              </a:rPr>
              <a:t>SB 181</a:t>
            </a:r>
            <a:r>
              <a:rPr lang="en-US" sz="2000" b="0" i="0" dirty="0">
                <a:effectLst/>
              </a:rPr>
              <a:t> - AN ACT relating to school employee and volunteer misconduct</a:t>
            </a:r>
          </a:p>
          <a:p>
            <a:pPr algn="l" rtl="0" fontAlgn="base">
              <a:lnSpc>
                <a:spcPts val="1538"/>
              </a:lnSpc>
              <a:buNone/>
            </a:pPr>
            <a:r>
              <a:rPr lang="en-US" sz="2000" b="0" i="0" dirty="0">
                <a:effectLst/>
              </a:rPr>
              <a:t> </a:t>
            </a:r>
          </a:p>
          <a:p>
            <a:pPr algn="l" rtl="0" fontAlgn="base">
              <a:lnSpc>
                <a:spcPts val="1538"/>
              </a:lnSpc>
            </a:pPr>
            <a:r>
              <a:rPr lang="en-US" sz="2000" b="0" i="0" u="sng" strike="noStrike" dirty="0">
                <a:solidFill>
                  <a:srgbClr val="4472C4"/>
                </a:solidFill>
                <a:effectLst/>
                <a:hlinkClick r:id="rId10"/>
              </a:rPr>
              <a:t>SB 207</a:t>
            </a:r>
            <a:r>
              <a:rPr lang="en-US" sz="2000" b="0" i="0" dirty="0">
                <a:effectLst/>
              </a:rPr>
              <a:t> - AN ACT relating to public school innovation</a:t>
            </a:r>
          </a:p>
        </p:txBody>
      </p:sp>
    </p:spTree>
    <p:extLst>
      <p:ext uri="{BB962C8B-B14F-4D97-AF65-F5344CB8AC3E}">
        <p14:creationId xmlns:p14="http://schemas.microsoft.com/office/powerpoint/2010/main" val="391603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14D7-C47B-CCAE-F3E4-9C567F7A9D48}"/>
              </a:ext>
            </a:extLst>
          </p:cNvPr>
          <p:cNvSpPr>
            <a:spLocks noGrp="1"/>
          </p:cNvSpPr>
          <p:nvPr>
            <p:ph type="title"/>
          </p:nvPr>
        </p:nvSpPr>
        <p:spPr>
          <a:xfrm>
            <a:off x="838200" y="34855"/>
            <a:ext cx="10515600" cy="1325563"/>
          </a:xfrm>
        </p:spPr>
        <p:txBody>
          <a:bodyPr/>
          <a:lstStyle/>
          <a:p>
            <a:r>
              <a:rPr lang="en-US" dirty="0"/>
              <a:t>House Bills</a:t>
            </a:r>
          </a:p>
        </p:txBody>
      </p:sp>
      <p:sp>
        <p:nvSpPr>
          <p:cNvPr id="5" name="TextBox 4">
            <a:extLst>
              <a:ext uri="{FF2B5EF4-FFF2-40B4-BE49-F238E27FC236}">
                <a16:creationId xmlns:a16="http://schemas.microsoft.com/office/drawing/2014/main" id="{A37A6936-AFE6-6F39-1796-EF10D840747F}"/>
              </a:ext>
            </a:extLst>
          </p:cNvPr>
          <p:cNvSpPr txBox="1"/>
          <p:nvPr/>
        </p:nvSpPr>
        <p:spPr>
          <a:xfrm>
            <a:off x="838200" y="1076954"/>
            <a:ext cx="10210800" cy="4277966"/>
          </a:xfrm>
          <a:prstGeom prst="rect">
            <a:avLst/>
          </a:prstGeom>
          <a:noFill/>
        </p:spPr>
        <p:txBody>
          <a:bodyPr wrap="square">
            <a:spAutoFit/>
          </a:bodyPr>
          <a:lstStyle/>
          <a:p>
            <a:pPr algn="l" rtl="0" fontAlgn="base">
              <a:lnSpc>
                <a:spcPts val="1376"/>
              </a:lnSpc>
              <a:buNone/>
            </a:pPr>
            <a:r>
              <a:rPr lang="en-US" sz="1800" b="0" i="0" u="sng" strike="noStrike" dirty="0">
                <a:solidFill>
                  <a:srgbClr val="4472C4"/>
                </a:solidFill>
                <a:effectLst/>
                <a:hlinkClick r:id="rId2"/>
              </a:rPr>
              <a:t>HB 48</a:t>
            </a:r>
            <a:r>
              <a:rPr lang="en-US" sz="1600" b="0" i="0" dirty="0">
                <a:effectLst/>
              </a:rPr>
              <a:t> - AN ACT relating to education </a:t>
            </a:r>
            <a:endParaRPr lang="en-US" sz="1800" b="0" i="0" dirty="0">
              <a:effectLst/>
            </a:endParaRPr>
          </a:p>
          <a:p>
            <a:pPr algn="l" rtl="0" fontAlgn="base">
              <a:lnSpc>
                <a:spcPts val="1376"/>
              </a:lnSpc>
              <a:buNone/>
            </a:pPr>
            <a:r>
              <a:rPr lang="en-US" sz="16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3"/>
              </a:rPr>
              <a:t>HB 73</a:t>
            </a:r>
            <a:r>
              <a:rPr lang="en-US" sz="1800" b="0" i="0" dirty="0">
                <a:effectLst/>
              </a:rPr>
              <a:t> - AN ACT relating to employers of the Teachers' Retirement System</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4"/>
              </a:rPr>
              <a:t>HB 132</a:t>
            </a:r>
            <a:r>
              <a:rPr lang="en-US" sz="1800" b="0" i="0" dirty="0">
                <a:effectLst/>
              </a:rPr>
              <a:t> - AN ACT relating to home and hospital instruction</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376"/>
              </a:lnSpc>
              <a:buNone/>
            </a:pPr>
            <a:r>
              <a:rPr lang="en-US" sz="1800" b="0" i="0" u="sng" strike="noStrike" dirty="0">
                <a:solidFill>
                  <a:srgbClr val="4472C4"/>
                </a:solidFill>
                <a:effectLst/>
                <a:hlinkClick r:id="rId5"/>
              </a:rPr>
              <a:t>HB 190</a:t>
            </a:r>
            <a:r>
              <a:rPr lang="en-US" sz="1600" b="0" i="0" dirty="0">
                <a:effectLst/>
              </a:rPr>
              <a:t> - AN ACT relating to advanced educational opportunities</a:t>
            </a:r>
            <a:endParaRPr lang="en-US" b="0" i="0" dirty="0">
              <a:effectLst/>
            </a:endParaRPr>
          </a:p>
          <a:p>
            <a:pPr algn="l" rtl="0" fontAlgn="base">
              <a:lnSpc>
                <a:spcPts val="1376"/>
              </a:lnSpc>
              <a:buNone/>
            </a:pPr>
            <a:r>
              <a:rPr lang="en-US" sz="16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6"/>
              </a:rPr>
              <a:t>HB 193</a:t>
            </a:r>
            <a:r>
              <a:rPr lang="en-US" sz="1800" b="0" i="0" dirty="0">
                <a:effectLst/>
              </a:rPr>
              <a:t> - AN ACT relating to dual credit scholarships</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7"/>
              </a:rPr>
              <a:t>HB 208</a:t>
            </a:r>
            <a:r>
              <a:rPr lang="en-US" sz="1800" b="0" i="0" dirty="0">
                <a:effectLst/>
              </a:rPr>
              <a:t> - AN ACT relating to technology in public schools</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8"/>
              </a:rPr>
              <a:t>HB 240</a:t>
            </a:r>
            <a:r>
              <a:rPr lang="en-US" sz="1800" b="0" i="0" dirty="0">
                <a:effectLst/>
              </a:rPr>
              <a:t> - AN ACT relating to primary school</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9"/>
              </a:rPr>
              <a:t>HB 241</a:t>
            </a:r>
            <a:r>
              <a:rPr lang="en-US" sz="1800" b="0" i="0" u="sng" strike="noStrike" dirty="0">
                <a:solidFill>
                  <a:srgbClr val="4472C4"/>
                </a:solidFill>
                <a:effectLst/>
              </a:rPr>
              <a:t> </a:t>
            </a:r>
            <a:r>
              <a:rPr lang="en-US" sz="1800" b="0" i="0" dirty="0">
                <a:effectLst/>
              </a:rPr>
              <a:t>- AN ACT relating to school district calendars and declaring an emergency </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10"/>
              </a:rPr>
              <a:t>HB 251</a:t>
            </a:r>
            <a:r>
              <a:rPr lang="en-US" sz="1800" b="0" i="0" dirty="0">
                <a:effectLst/>
              </a:rPr>
              <a:t> - AN ACT relating to the evaluation of educator preparation programs</a:t>
            </a:r>
          </a:p>
          <a:p>
            <a:pPr algn="l" rtl="0" fontAlgn="base">
              <a:lnSpc>
                <a:spcPts val="1538"/>
              </a:lnSpc>
              <a:buNone/>
            </a:pPr>
            <a:endParaRPr lang="en-US" sz="1800" b="0" i="0" dirty="0">
              <a:effectLst/>
            </a:endParaRPr>
          </a:p>
          <a:p>
            <a:pPr algn="l" rtl="0" fontAlgn="base">
              <a:lnSpc>
                <a:spcPts val="1538"/>
              </a:lnSpc>
              <a:buNone/>
            </a:pPr>
            <a:r>
              <a:rPr lang="en-US" sz="1800" b="0" i="0" u="sng" strike="noStrike" dirty="0">
                <a:solidFill>
                  <a:srgbClr val="4472C4"/>
                </a:solidFill>
                <a:effectLst/>
                <a:hlinkClick r:id="rId11"/>
              </a:rPr>
              <a:t>HB 263</a:t>
            </a:r>
            <a:r>
              <a:rPr lang="en-US" sz="1800" b="0" i="0" dirty="0">
                <a:effectLst/>
              </a:rPr>
              <a:t> - AN ACT relating to teacher scholarships</a:t>
            </a:r>
            <a:endParaRPr lang="en-US" b="0" i="0" dirty="0">
              <a:effectLst/>
            </a:endParaRPr>
          </a:p>
          <a:p>
            <a:pPr algn="l" rtl="0" fontAlgn="base">
              <a:lnSpc>
                <a:spcPts val="1538"/>
              </a:lnSpc>
              <a:buNone/>
            </a:pPr>
            <a:r>
              <a:rPr lang="en-US" sz="1800" b="0" i="0" dirty="0">
                <a:effectLst/>
              </a:rPr>
              <a:t> </a:t>
            </a:r>
            <a:endParaRPr lang="en-US" b="0" i="0" dirty="0">
              <a:effectLst/>
            </a:endParaRPr>
          </a:p>
          <a:p>
            <a:pPr algn="l" rtl="0" fontAlgn="base">
              <a:lnSpc>
                <a:spcPts val="1538"/>
              </a:lnSpc>
              <a:buNone/>
            </a:pPr>
            <a:r>
              <a:rPr lang="en-US" sz="1800" b="0" i="0" u="sng" strike="noStrike" dirty="0">
                <a:solidFill>
                  <a:srgbClr val="4472C4"/>
                </a:solidFill>
                <a:effectLst/>
                <a:hlinkClick r:id="rId12"/>
              </a:rPr>
              <a:t>HB 298</a:t>
            </a:r>
            <a:r>
              <a:rPr lang="en-US" sz="1800" b="0" i="0" dirty="0">
                <a:effectLst/>
              </a:rPr>
              <a:t> - AN ACT relating to schools identified for comprehensive support and improvement in schools </a:t>
            </a:r>
            <a:endParaRPr lang="en-US" b="0" i="0" dirty="0">
              <a:effectLst/>
            </a:endParaRPr>
          </a:p>
          <a:p>
            <a:pPr algn="l" rtl="0" fontAlgn="base">
              <a:lnSpc>
                <a:spcPts val="1538"/>
              </a:lnSpc>
              <a:buNone/>
            </a:pPr>
            <a:r>
              <a:rPr lang="en-US" sz="1800" b="0" i="0" dirty="0">
                <a:effectLst/>
              </a:rPr>
              <a:t> </a:t>
            </a:r>
            <a:endParaRPr lang="en-US" b="0" i="0" dirty="0">
              <a:effectLst/>
            </a:endParaRPr>
          </a:p>
        </p:txBody>
      </p:sp>
    </p:spTree>
    <p:extLst>
      <p:ext uri="{BB962C8B-B14F-4D97-AF65-F5344CB8AC3E}">
        <p14:creationId xmlns:p14="http://schemas.microsoft.com/office/powerpoint/2010/main" val="22413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DC2C-93DA-4F1C-9DB2-8B1B457E75BF}"/>
              </a:ext>
            </a:extLst>
          </p:cNvPr>
          <p:cNvSpPr>
            <a:spLocks noGrp="1"/>
          </p:cNvSpPr>
          <p:nvPr>
            <p:ph type="title"/>
          </p:nvPr>
        </p:nvSpPr>
        <p:spPr>
          <a:xfrm>
            <a:off x="838200" y="134977"/>
            <a:ext cx="10515600" cy="685443"/>
          </a:xfrm>
        </p:spPr>
        <p:txBody>
          <a:bodyPr>
            <a:normAutofit/>
          </a:bodyPr>
          <a:lstStyle/>
          <a:p>
            <a:pPr algn="ctr"/>
            <a:r>
              <a:rPr lang="en-US" sz="3500" dirty="0"/>
              <a:t>Agenda</a:t>
            </a:r>
          </a:p>
        </p:txBody>
      </p:sp>
      <p:sp>
        <p:nvSpPr>
          <p:cNvPr id="3" name="Content Placeholder 2">
            <a:extLst>
              <a:ext uri="{FF2B5EF4-FFF2-40B4-BE49-F238E27FC236}">
                <a16:creationId xmlns:a16="http://schemas.microsoft.com/office/drawing/2014/main" id="{B4C6C125-F76A-423E-AC51-77A01B44696F}"/>
              </a:ext>
            </a:extLst>
          </p:cNvPr>
          <p:cNvSpPr>
            <a:spLocks noGrp="1"/>
          </p:cNvSpPr>
          <p:nvPr>
            <p:ph idx="1"/>
          </p:nvPr>
        </p:nvSpPr>
        <p:spPr>
          <a:xfrm>
            <a:off x="482721" y="760786"/>
            <a:ext cx="11366901" cy="4388149"/>
          </a:xfrm>
        </p:spPr>
        <p:txBody>
          <a:bodyPr vert="horz" lIns="91440" tIns="45720" rIns="91440" bIns="45720" rtlCol="0" anchor="t">
            <a:noAutofit/>
          </a:bodyPr>
          <a:lstStyle/>
          <a:p>
            <a:pPr marL="0" indent="0" algn="ctr">
              <a:lnSpc>
                <a:spcPct val="120000"/>
              </a:lnSpc>
              <a:spcBef>
                <a:spcPts val="0"/>
              </a:spcBef>
              <a:buNone/>
            </a:pPr>
            <a:r>
              <a:rPr lang="en-US" sz="1300" b="1" dirty="0"/>
              <a:t>Welcome</a:t>
            </a:r>
          </a:p>
          <a:p>
            <a:pPr marL="0" indent="0" algn="ctr">
              <a:lnSpc>
                <a:spcPct val="120000"/>
              </a:lnSpc>
              <a:spcBef>
                <a:spcPts val="0"/>
              </a:spcBef>
              <a:buNone/>
            </a:pPr>
            <a:r>
              <a:rPr lang="en-US" sz="1300" i="1" dirty="0"/>
              <a:t>Dr. Robbie Fletcher, Commissioner of Education</a:t>
            </a:r>
            <a:endParaRPr lang="en-US" sz="1300" b="1" dirty="0">
              <a:effectLst/>
              <a:ea typeface="Times New Roman" panose="02020603050405020304" pitchFamily="18" charset="0"/>
            </a:endParaRPr>
          </a:p>
          <a:p>
            <a:pPr marL="0" indent="0" algn="ctr">
              <a:lnSpc>
                <a:spcPct val="120000"/>
              </a:lnSpc>
              <a:spcBef>
                <a:spcPts val="0"/>
              </a:spcBef>
              <a:buNone/>
            </a:pPr>
            <a:endParaRPr lang="en-US" sz="400" b="1" dirty="0">
              <a:effectLst/>
              <a:ea typeface="Times New Roman" panose="02020603050405020304" pitchFamily="18" charset="0"/>
            </a:endParaRPr>
          </a:p>
          <a:p>
            <a:pPr marL="0" marR="0" lvl="0" indent="0" algn="ctr">
              <a:lnSpc>
                <a:spcPct val="120000"/>
              </a:lnSpc>
              <a:spcBef>
                <a:spcPts val="0"/>
              </a:spcBef>
              <a:spcAft>
                <a:spcPts val="0"/>
              </a:spcAft>
              <a:buNone/>
            </a:pPr>
            <a:r>
              <a:rPr lang="en-US" sz="1300" b="1" dirty="0">
                <a:effectLst/>
                <a:ea typeface="Times New Roman" panose="02020603050405020304" pitchFamily="18" charset="0"/>
              </a:rPr>
              <a:t>Kentucky Emergency Management</a:t>
            </a:r>
            <a:endParaRPr lang="en-US" sz="1300" b="1" dirty="0">
              <a:ea typeface="Times New Roman" panose="02020603050405020304" pitchFamily="18" charset="0"/>
            </a:endParaRPr>
          </a:p>
          <a:p>
            <a:pPr marL="0" marR="0" lvl="0" indent="0" algn="ctr">
              <a:lnSpc>
                <a:spcPct val="120000"/>
              </a:lnSpc>
              <a:spcBef>
                <a:spcPts val="0"/>
              </a:spcBef>
              <a:spcAft>
                <a:spcPts val="0"/>
              </a:spcAft>
              <a:buNone/>
            </a:pPr>
            <a:r>
              <a:rPr lang="en-US" sz="1300" i="1" dirty="0">
                <a:effectLst/>
                <a:ea typeface="Times New Roman" panose="02020603050405020304" pitchFamily="18" charset="0"/>
              </a:rPr>
              <a:t>Director Eric Gibson, Kentucky Emergency Management </a:t>
            </a:r>
            <a:endParaRPr lang="en-US" sz="1300" b="1" dirty="0">
              <a:ea typeface="Times New Roman" panose="02020603050405020304" pitchFamily="18" charset="0"/>
            </a:endParaRPr>
          </a:p>
          <a:p>
            <a:pPr marL="0" marR="0" lvl="0" indent="0" algn="ctr">
              <a:lnSpc>
                <a:spcPct val="120000"/>
              </a:lnSpc>
              <a:spcBef>
                <a:spcPts val="0"/>
              </a:spcBef>
              <a:spcAft>
                <a:spcPts val="0"/>
              </a:spcAft>
              <a:buNone/>
            </a:pPr>
            <a:endParaRPr lang="en-US" sz="400" b="1" dirty="0">
              <a:effectLst/>
              <a:ea typeface="Times New Roman" panose="02020603050405020304" pitchFamily="18" charset="0"/>
            </a:endParaRPr>
          </a:p>
          <a:p>
            <a:pPr marL="0" marR="0" lvl="0" indent="0" algn="ctr">
              <a:lnSpc>
                <a:spcPct val="120000"/>
              </a:lnSpc>
              <a:spcBef>
                <a:spcPts val="0"/>
              </a:spcBef>
              <a:spcAft>
                <a:spcPts val="0"/>
              </a:spcAft>
              <a:buNone/>
            </a:pPr>
            <a:r>
              <a:rPr lang="en-US" sz="1300" b="1" dirty="0">
                <a:effectLst/>
                <a:ea typeface="Times New Roman" panose="02020603050405020304" pitchFamily="18" charset="0"/>
              </a:rPr>
              <a:t>Kentucky Department of Education Update</a:t>
            </a:r>
            <a:endParaRPr lang="en-US" sz="1300" b="1" dirty="0">
              <a:ea typeface="Times New Roman" panose="02020603050405020304" pitchFamily="18" charset="0"/>
            </a:endParaRPr>
          </a:p>
          <a:p>
            <a:pPr marL="0" marR="0" lvl="0" indent="0" algn="ctr">
              <a:lnSpc>
                <a:spcPct val="120000"/>
              </a:lnSpc>
              <a:spcBef>
                <a:spcPts val="0"/>
              </a:spcBef>
              <a:spcAft>
                <a:spcPts val="0"/>
              </a:spcAft>
              <a:buNone/>
            </a:pPr>
            <a:r>
              <a:rPr lang="en-US" sz="1300" i="1" dirty="0">
                <a:effectLst/>
                <a:ea typeface="Times New Roman" panose="02020603050405020304" pitchFamily="18" charset="0"/>
              </a:rPr>
              <a:t>Jennifer Ginn, </a:t>
            </a:r>
            <a:r>
              <a:rPr lang="en-US" sz="1300" i="1" dirty="0">
                <a:ea typeface="Times New Roman" panose="02020603050405020304" pitchFamily="18" charset="0"/>
              </a:rPr>
              <a:t>KDE Director of</a:t>
            </a:r>
            <a:r>
              <a:rPr lang="en-US" sz="1300" i="1" dirty="0">
                <a:effectLst/>
                <a:ea typeface="Times New Roman" panose="02020603050405020304" pitchFamily="18" charset="0"/>
              </a:rPr>
              <a:t> Communications</a:t>
            </a:r>
            <a:endParaRPr lang="en-US" sz="1300" b="1" dirty="0">
              <a:ea typeface="Times New Roman" panose="02020603050405020304" pitchFamily="18" charset="0"/>
            </a:endParaRPr>
          </a:p>
          <a:p>
            <a:pPr marL="0" marR="0" lvl="0" indent="0" algn="ctr">
              <a:lnSpc>
                <a:spcPct val="120000"/>
              </a:lnSpc>
              <a:spcBef>
                <a:spcPts val="0"/>
              </a:spcBef>
              <a:spcAft>
                <a:spcPts val="0"/>
              </a:spcAft>
              <a:buNone/>
            </a:pPr>
            <a:endParaRPr lang="en-US" sz="400" b="1" dirty="0">
              <a:ea typeface="Times New Roman" panose="02020603050405020304" pitchFamily="18" charset="0"/>
            </a:endParaRPr>
          </a:p>
          <a:p>
            <a:pPr marL="0" marR="0" lvl="0" indent="0" algn="ctr">
              <a:lnSpc>
                <a:spcPct val="120000"/>
              </a:lnSpc>
              <a:spcBef>
                <a:spcPts val="0"/>
              </a:spcBef>
              <a:spcAft>
                <a:spcPts val="0"/>
              </a:spcAft>
              <a:buNone/>
            </a:pPr>
            <a:r>
              <a:rPr lang="en-US" sz="1300" b="1" dirty="0">
                <a:ea typeface="Times New Roman" panose="02020603050405020304" pitchFamily="18" charset="0"/>
              </a:rPr>
              <a:t>Preschool Continuous Assessment Update</a:t>
            </a:r>
          </a:p>
          <a:p>
            <a:pPr marL="0" marR="0" lvl="0" indent="0" algn="ctr">
              <a:lnSpc>
                <a:spcPct val="120000"/>
              </a:lnSpc>
              <a:spcBef>
                <a:spcPts val="0"/>
              </a:spcBef>
              <a:spcAft>
                <a:spcPts val="0"/>
              </a:spcAft>
              <a:buNone/>
            </a:pPr>
            <a:r>
              <a:rPr lang="en-US" sz="1300" i="1" dirty="0">
                <a:ea typeface="Times New Roman" panose="02020603050405020304" pitchFamily="18" charset="0"/>
              </a:rPr>
              <a:t>Andrea Bartholomew, School Readiness Branch Manager, KDE Office of Special Education and Early Learning</a:t>
            </a:r>
          </a:p>
          <a:p>
            <a:pPr marL="0" marR="0" lvl="0" indent="0" algn="ctr">
              <a:lnSpc>
                <a:spcPct val="120000"/>
              </a:lnSpc>
              <a:spcBef>
                <a:spcPts val="0"/>
              </a:spcBef>
              <a:spcAft>
                <a:spcPts val="0"/>
              </a:spcAft>
              <a:buNone/>
            </a:pPr>
            <a:endParaRPr lang="en-US" sz="400" b="1" dirty="0">
              <a:ea typeface="Times New Roman" panose="02020603050405020304" pitchFamily="18" charset="0"/>
            </a:endParaRPr>
          </a:p>
          <a:p>
            <a:pPr marL="0" marR="0" lvl="0" indent="0" algn="ctr">
              <a:lnSpc>
                <a:spcPct val="120000"/>
              </a:lnSpc>
              <a:spcBef>
                <a:spcPts val="0"/>
              </a:spcBef>
              <a:spcAft>
                <a:spcPts val="0"/>
              </a:spcAft>
              <a:buNone/>
            </a:pPr>
            <a:r>
              <a:rPr lang="en-US" sz="1300" b="1" dirty="0">
                <a:ea typeface="Times New Roman" panose="02020603050405020304" pitchFamily="18" charset="0"/>
              </a:rPr>
              <a:t>Advanced Placement Testing Update</a:t>
            </a:r>
          </a:p>
          <a:p>
            <a:pPr marL="0" marR="0" lvl="0" indent="0" algn="ctr">
              <a:lnSpc>
                <a:spcPct val="120000"/>
              </a:lnSpc>
              <a:spcBef>
                <a:spcPts val="0"/>
              </a:spcBef>
              <a:spcAft>
                <a:spcPts val="0"/>
              </a:spcAft>
              <a:buNone/>
            </a:pPr>
            <a:r>
              <a:rPr lang="en-US" sz="1300" i="1" dirty="0">
                <a:ea typeface="Times New Roman" panose="02020603050405020304" pitchFamily="18" charset="0"/>
              </a:rPr>
              <a:t>Thomas Tucker, Deputy Commissioner, Kentucky Department of Education</a:t>
            </a:r>
          </a:p>
          <a:p>
            <a:pPr marL="0" marR="0" lvl="0" indent="0" algn="ctr">
              <a:lnSpc>
                <a:spcPct val="120000"/>
              </a:lnSpc>
              <a:spcBef>
                <a:spcPts val="0"/>
              </a:spcBef>
              <a:spcAft>
                <a:spcPts val="0"/>
              </a:spcAft>
              <a:buNone/>
            </a:pPr>
            <a:r>
              <a:rPr lang="en-US" sz="1300" i="1" dirty="0">
                <a:ea typeface="Times New Roman" panose="02020603050405020304" pitchFamily="18" charset="0"/>
              </a:rPr>
              <a:t>Michelle Sircy, Program Coordinator for Comprehensive School Counseling, KDE Office of Teaching and Learning </a:t>
            </a:r>
          </a:p>
          <a:p>
            <a:pPr marL="0" marR="0" lvl="0" indent="0" algn="ctr">
              <a:lnSpc>
                <a:spcPct val="120000"/>
              </a:lnSpc>
              <a:spcBef>
                <a:spcPts val="0"/>
              </a:spcBef>
              <a:spcAft>
                <a:spcPts val="0"/>
              </a:spcAft>
              <a:buNone/>
            </a:pPr>
            <a:endParaRPr lang="en-US" sz="400" i="1" dirty="0">
              <a:ea typeface="Times New Roman" panose="02020603050405020304" pitchFamily="18" charset="0"/>
            </a:endParaRPr>
          </a:p>
          <a:p>
            <a:pPr marL="0" marR="0" lvl="0" indent="0" algn="ctr">
              <a:lnSpc>
                <a:spcPct val="120000"/>
              </a:lnSpc>
              <a:spcBef>
                <a:spcPts val="0"/>
              </a:spcBef>
              <a:spcAft>
                <a:spcPts val="0"/>
              </a:spcAft>
              <a:buNone/>
            </a:pPr>
            <a:r>
              <a:rPr lang="en-US" sz="1300" b="1" dirty="0">
                <a:ea typeface="Times New Roman" panose="02020603050405020304" pitchFamily="18" charset="0"/>
              </a:rPr>
              <a:t>Non-Course Code Work-Based Learning (WBL) Deadline Reminder</a:t>
            </a:r>
          </a:p>
          <a:p>
            <a:pPr marL="0" marR="0" lvl="0" indent="0" algn="ctr">
              <a:lnSpc>
                <a:spcPct val="120000"/>
              </a:lnSpc>
              <a:spcBef>
                <a:spcPts val="0"/>
              </a:spcBef>
              <a:spcAft>
                <a:spcPts val="0"/>
              </a:spcAft>
              <a:buNone/>
            </a:pPr>
            <a:r>
              <a:rPr lang="en-US" sz="1300" i="1" dirty="0">
                <a:ea typeface="Times New Roman" panose="02020603050405020304" pitchFamily="18" charset="0"/>
              </a:rPr>
              <a:t>Tina Brogli, Kentucky Technical Training and Development Specialist, KDE Office of Career and Technical Education</a:t>
            </a:r>
          </a:p>
          <a:p>
            <a:pPr marL="0" marR="0" lvl="0" indent="0" algn="ctr">
              <a:lnSpc>
                <a:spcPct val="120000"/>
              </a:lnSpc>
              <a:spcBef>
                <a:spcPts val="0"/>
              </a:spcBef>
              <a:spcAft>
                <a:spcPts val="0"/>
              </a:spcAft>
              <a:buNone/>
            </a:pPr>
            <a:endParaRPr lang="en-US" sz="400" b="1" dirty="0">
              <a:ea typeface="Times New Roman" panose="02020603050405020304" pitchFamily="18" charset="0"/>
            </a:endParaRPr>
          </a:p>
          <a:p>
            <a:pPr marL="0" marR="0" lvl="0" indent="0" algn="ctr">
              <a:lnSpc>
                <a:spcPct val="120000"/>
              </a:lnSpc>
              <a:spcBef>
                <a:spcPts val="0"/>
              </a:spcBef>
              <a:spcAft>
                <a:spcPts val="0"/>
              </a:spcAft>
              <a:buNone/>
            </a:pPr>
            <a:r>
              <a:rPr lang="en-US" sz="1300" b="1" dirty="0">
                <a:ea typeface="Times New Roman" panose="02020603050405020304" pitchFamily="18" charset="0"/>
              </a:rPr>
              <a:t>Legislative Update</a:t>
            </a:r>
            <a:endParaRPr lang="en-US" sz="1300" b="1" dirty="0">
              <a:effectLst/>
              <a:ea typeface="Times New Roman" panose="02020603050405020304" pitchFamily="18" charset="0"/>
            </a:endParaRPr>
          </a:p>
          <a:p>
            <a:pPr marL="0" marR="0" lvl="0" indent="0" algn="ctr">
              <a:lnSpc>
                <a:spcPct val="120000"/>
              </a:lnSpc>
              <a:spcBef>
                <a:spcPts val="0"/>
              </a:spcBef>
              <a:spcAft>
                <a:spcPts val="0"/>
              </a:spcAft>
              <a:buNone/>
            </a:pPr>
            <a:r>
              <a:rPr lang="en-US" sz="1300" i="1" dirty="0">
                <a:ea typeface="Times New Roman" panose="02020603050405020304" pitchFamily="18" charset="0"/>
              </a:rPr>
              <a:t>Brian Perry, Ph.D., KDE Director of Government Relations</a:t>
            </a:r>
            <a:endParaRPr lang="en-US" sz="1300" i="1" dirty="0">
              <a:effectLst/>
              <a:ea typeface="Times New Roman" panose="02020603050405020304" pitchFamily="18" charset="0"/>
            </a:endParaRPr>
          </a:p>
          <a:p>
            <a:pPr marL="0" marR="0" lvl="0" indent="0" algn="ctr">
              <a:lnSpc>
                <a:spcPct val="120000"/>
              </a:lnSpc>
              <a:spcBef>
                <a:spcPts val="0"/>
              </a:spcBef>
              <a:spcAft>
                <a:spcPts val="0"/>
              </a:spcAft>
              <a:buNone/>
            </a:pPr>
            <a:endParaRPr lang="en-US" sz="400" i="1" dirty="0"/>
          </a:p>
          <a:p>
            <a:pPr marL="0" indent="0" algn="ctr">
              <a:lnSpc>
                <a:spcPct val="120000"/>
              </a:lnSpc>
              <a:spcBef>
                <a:spcPts val="0"/>
              </a:spcBef>
              <a:buNone/>
            </a:pPr>
            <a:r>
              <a:rPr lang="en-US" sz="1300" b="1" dirty="0"/>
              <a:t>Questions and Answers</a:t>
            </a:r>
          </a:p>
          <a:p>
            <a:pPr marL="0" indent="0" algn="ctr">
              <a:lnSpc>
                <a:spcPct val="120000"/>
              </a:lnSpc>
              <a:spcBef>
                <a:spcPts val="0"/>
              </a:spcBef>
              <a:buNone/>
            </a:pPr>
            <a:endParaRPr lang="en-US" sz="400" b="1" dirty="0"/>
          </a:p>
          <a:p>
            <a:pPr marL="0" indent="0" algn="ctr">
              <a:lnSpc>
                <a:spcPct val="120000"/>
              </a:lnSpc>
              <a:spcBef>
                <a:spcPts val="0"/>
              </a:spcBef>
              <a:buNone/>
            </a:pPr>
            <a:r>
              <a:rPr lang="en-US" sz="1300" b="1" dirty="0"/>
              <a:t>Important Dates</a:t>
            </a:r>
          </a:p>
          <a:p>
            <a:pPr marL="0" indent="0" algn="ctr">
              <a:lnSpc>
                <a:spcPct val="120000"/>
              </a:lnSpc>
              <a:spcBef>
                <a:spcPts val="0"/>
              </a:spcBef>
              <a:buNone/>
            </a:pPr>
            <a:endParaRPr lang="en-US" sz="1200" i="1" dirty="0"/>
          </a:p>
          <a:p>
            <a:pPr marL="0" indent="0" algn="ctr">
              <a:lnSpc>
                <a:spcPct val="120000"/>
              </a:lnSpc>
              <a:spcBef>
                <a:spcPts val="0"/>
              </a:spcBef>
              <a:buNone/>
            </a:pPr>
            <a:endParaRPr lang="en-US" sz="1400" i="1" dirty="0"/>
          </a:p>
          <a:p>
            <a:pPr marL="0" indent="0" algn="ctr">
              <a:lnSpc>
                <a:spcPct val="120000"/>
              </a:lnSpc>
              <a:spcBef>
                <a:spcPts val="0"/>
              </a:spcBef>
              <a:buNone/>
            </a:pPr>
            <a:endParaRPr lang="en-US" sz="1400" b="1" dirty="0">
              <a:effectLst/>
              <a:ea typeface="Times New Roman" panose="02020603050405020304" pitchFamily="18" charset="0"/>
            </a:endParaRPr>
          </a:p>
          <a:p>
            <a:pPr marL="0" marR="0" lvl="0" indent="0" algn="ctr">
              <a:lnSpc>
                <a:spcPct val="120000"/>
              </a:lnSpc>
              <a:spcBef>
                <a:spcPts val="0"/>
              </a:spcBef>
              <a:spcAft>
                <a:spcPts val="0"/>
              </a:spcAft>
              <a:buNone/>
            </a:pPr>
            <a:endParaRPr lang="en-US" sz="300" b="1" dirty="0">
              <a:effectLst/>
              <a:ea typeface="Times New Roman" panose="02020603050405020304" pitchFamily="18" charset="0"/>
            </a:endParaRPr>
          </a:p>
        </p:txBody>
      </p:sp>
    </p:spTree>
    <p:extLst>
      <p:ext uri="{BB962C8B-B14F-4D97-AF65-F5344CB8AC3E}">
        <p14:creationId xmlns:p14="http://schemas.microsoft.com/office/powerpoint/2010/main" val="129158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3013-617B-3084-4DAA-E063EAC252A9}"/>
              </a:ext>
            </a:extLst>
          </p:cNvPr>
          <p:cNvSpPr>
            <a:spLocks noGrp="1"/>
          </p:cNvSpPr>
          <p:nvPr>
            <p:ph type="title"/>
          </p:nvPr>
        </p:nvSpPr>
        <p:spPr>
          <a:xfrm>
            <a:off x="838200" y="365125"/>
            <a:ext cx="10555224" cy="768731"/>
          </a:xfrm>
        </p:spPr>
        <p:txBody>
          <a:bodyPr>
            <a:normAutofit/>
          </a:bodyPr>
          <a:lstStyle/>
          <a:p>
            <a:r>
              <a:rPr lang="en-US" dirty="0"/>
              <a:t>House Bills (continued)</a:t>
            </a:r>
          </a:p>
        </p:txBody>
      </p:sp>
      <p:sp>
        <p:nvSpPr>
          <p:cNvPr id="5" name="TextBox 4">
            <a:extLst>
              <a:ext uri="{FF2B5EF4-FFF2-40B4-BE49-F238E27FC236}">
                <a16:creationId xmlns:a16="http://schemas.microsoft.com/office/drawing/2014/main" id="{7F9F03AE-A67B-3654-F878-7B6BDAD3CEFB}"/>
              </a:ext>
            </a:extLst>
          </p:cNvPr>
          <p:cNvSpPr txBox="1"/>
          <p:nvPr/>
        </p:nvSpPr>
        <p:spPr>
          <a:xfrm>
            <a:off x="838200" y="1168942"/>
            <a:ext cx="10792968" cy="3836948"/>
          </a:xfrm>
          <a:prstGeom prst="rect">
            <a:avLst/>
          </a:prstGeom>
          <a:noFill/>
        </p:spPr>
        <p:txBody>
          <a:bodyPr wrap="square">
            <a:spAutoFit/>
          </a:bodyPr>
          <a:lstStyle/>
          <a:p>
            <a:pPr algn="l" rtl="0" fontAlgn="base">
              <a:buNone/>
            </a:pPr>
            <a:r>
              <a:rPr lang="en-US" sz="2000" b="0" i="0" u="sng" strike="noStrike" dirty="0">
                <a:solidFill>
                  <a:srgbClr val="4472C4"/>
                </a:solidFill>
                <a:effectLst/>
                <a:hlinkClick r:id="rId2"/>
              </a:rPr>
              <a:t>HB 342</a:t>
            </a:r>
            <a:r>
              <a:rPr lang="en-US" sz="2000" b="0" i="0" dirty="0">
                <a:effectLst/>
              </a:rPr>
              <a:t> - AN ACT relating to financial literacy</a:t>
            </a:r>
          </a:p>
          <a:p>
            <a:pPr algn="l" rtl="0" fontAlgn="base">
              <a:buNone/>
            </a:pPr>
            <a:r>
              <a:rPr lang="en-US" sz="2000" b="0" i="0" u="sng" strike="noStrike" dirty="0">
                <a:solidFill>
                  <a:srgbClr val="4472C4"/>
                </a:solidFill>
                <a:effectLst/>
                <a:hlinkClick r:id="rId3"/>
              </a:rPr>
              <a:t>HB 422</a:t>
            </a:r>
            <a:r>
              <a:rPr lang="en-US" sz="2000" b="0" i="0" dirty="0">
                <a:effectLst/>
              </a:rPr>
              <a:t> - AN ACT relating to administrative regulations</a:t>
            </a:r>
          </a:p>
          <a:p>
            <a:pPr algn="l" rtl="0" fontAlgn="base">
              <a:buNone/>
            </a:pPr>
            <a:r>
              <a:rPr lang="en-US" sz="2000" b="0" i="0" u="sng" strike="noStrike" dirty="0">
                <a:solidFill>
                  <a:srgbClr val="4472C4"/>
                </a:solidFill>
                <a:effectLst/>
                <a:hlinkClick r:id="rId4"/>
              </a:rPr>
              <a:t>HB 430</a:t>
            </a:r>
            <a:r>
              <a:rPr lang="en-US" sz="2000" b="0" i="0" dirty="0">
                <a:effectLst/>
              </a:rPr>
              <a:t> - AN ACT relating to school bus safety training</a:t>
            </a:r>
          </a:p>
          <a:p>
            <a:pPr algn="l" rtl="0" fontAlgn="base">
              <a:spcBef>
                <a:spcPts val="200"/>
              </a:spcBef>
              <a:buNone/>
            </a:pPr>
            <a:r>
              <a:rPr lang="en-US" sz="2000" b="0" i="0" u="sng" strike="noStrike" dirty="0">
                <a:solidFill>
                  <a:srgbClr val="4472C4"/>
                </a:solidFill>
                <a:effectLst/>
                <a:hlinkClick r:id="rId5"/>
              </a:rPr>
              <a:t>HB 441</a:t>
            </a:r>
            <a:r>
              <a:rPr lang="en-US" sz="2000" b="0" i="0" u="none" strike="noStrike" dirty="0">
                <a:solidFill>
                  <a:srgbClr val="4472C4"/>
                </a:solidFill>
                <a:effectLst/>
              </a:rPr>
              <a:t> </a:t>
            </a:r>
            <a:r>
              <a:rPr lang="en-US" sz="2000" b="0" i="0" u="none" strike="noStrike" dirty="0">
                <a:solidFill>
                  <a:srgbClr val="000000"/>
                </a:solidFill>
                <a:effectLst/>
              </a:rPr>
              <a:t>- AN ACT relating to re-employment after retirement in the Teachers' Retirement System</a:t>
            </a:r>
            <a:endParaRPr lang="en-US" sz="2000" b="0" i="0" dirty="0">
              <a:effectLst/>
            </a:endParaRPr>
          </a:p>
          <a:p>
            <a:pPr algn="l" rtl="0" fontAlgn="base">
              <a:spcBef>
                <a:spcPts val="200"/>
              </a:spcBef>
              <a:buNone/>
            </a:pPr>
            <a:r>
              <a:rPr lang="en-US" sz="2000" b="0" i="0" u="sng" strike="noStrike" dirty="0">
                <a:solidFill>
                  <a:srgbClr val="0563C1"/>
                </a:solidFill>
                <a:effectLst/>
                <a:hlinkClick r:id="rId6"/>
              </a:rPr>
              <a:t>HB 544</a:t>
            </a:r>
            <a:r>
              <a:rPr lang="en-US" sz="2000" b="0" i="0" u="none" strike="noStrike" dirty="0">
                <a:solidFill>
                  <a:srgbClr val="000000"/>
                </a:solidFill>
                <a:effectLst/>
              </a:rPr>
              <a:t>- AN ACT relating to disaster relief, making an appropriation therefor, and declaring an emergency</a:t>
            </a:r>
            <a:endParaRPr lang="en-US" sz="2000" b="0" i="0" dirty="0">
              <a:effectLst/>
            </a:endParaRPr>
          </a:p>
          <a:p>
            <a:pPr algn="l" rtl="0" fontAlgn="base">
              <a:buNone/>
            </a:pPr>
            <a:r>
              <a:rPr lang="en-US" sz="2000" b="0" i="0" u="sng" strike="noStrike" dirty="0">
                <a:solidFill>
                  <a:srgbClr val="4472C4"/>
                </a:solidFill>
                <a:effectLst/>
                <a:hlinkClick r:id="rId7"/>
              </a:rPr>
              <a:t>HB 566</a:t>
            </a:r>
            <a:r>
              <a:rPr lang="en-US" sz="2000" b="0" i="0" dirty="0">
                <a:effectLst/>
              </a:rPr>
              <a:t> - AN ACT relating to the Kentucky Horse Racing and Gaming Corporation and declaring an emergency </a:t>
            </a:r>
          </a:p>
          <a:p>
            <a:pPr algn="l" rtl="0" fontAlgn="base">
              <a:buNone/>
            </a:pPr>
            <a:r>
              <a:rPr lang="en-US" sz="2000" b="0" i="0" u="sng" strike="noStrike" dirty="0">
                <a:solidFill>
                  <a:srgbClr val="4472C4"/>
                </a:solidFill>
                <a:effectLst/>
                <a:hlinkClick r:id="rId8"/>
              </a:rPr>
              <a:t>HB 606</a:t>
            </a:r>
            <a:r>
              <a:rPr lang="en-US" sz="2000" b="0" i="0" u="sng" dirty="0">
                <a:solidFill>
                  <a:srgbClr val="4472C4"/>
                </a:solidFill>
                <a:effectLst/>
              </a:rPr>
              <a:t> </a:t>
            </a:r>
            <a:r>
              <a:rPr lang="en-US" sz="2000" b="0" i="0" dirty="0">
                <a:effectLst/>
              </a:rPr>
              <a:t>- AN ACT relating to general obligation bonds </a:t>
            </a:r>
            <a:endParaRPr lang="en-US" sz="2000" dirty="0"/>
          </a:p>
          <a:p>
            <a:pPr fontAlgn="base"/>
            <a:r>
              <a:rPr lang="en-US" sz="2000" i="0" u="sng" strike="noStrike" dirty="0">
                <a:solidFill>
                  <a:srgbClr val="467886"/>
                </a:solidFill>
                <a:effectLst/>
                <a:hlinkClick r:id="rId9"/>
              </a:rPr>
              <a:t>HB 622</a:t>
            </a:r>
            <a:r>
              <a:rPr lang="en-US" sz="2000" i="0" dirty="0">
                <a:effectLst/>
              </a:rPr>
              <a:t> </a:t>
            </a:r>
            <a:r>
              <a:rPr lang="en-US" sz="2000" b="0" i="0" dirty="0">
                <a:effectLst/>
              </a:rPr>
              <a:t>- AN ACT relating to government contracts and declaring an emergency</a:t>
            </a:r>
          </a:p>
          <a:p>
            <a:pPr algn="l" rtl="0" fontAlgn="base">
              <a:buNone/>
            </a:pPr>
            <a:r>
              <a:rPr lang="en-US" sz="2000" b="0" i="0" u="sng" strike="noStrike" dirty="0">
                <a:solidFill>
                  <a:srgbClr val="4472C4"/>
                </a:solidFill>
                <a:effectLst/>
                <a:hlinkClick r:id="rId10"/>
              </a:rPr>
              <a:t>HB 694</a:t>
            </a:r>
            <a:r>
              <a:rPr lang="en-US" sz="2000" b="0" i="0" dirty="0">
                <a:effectLst/>
              </a:rPr>
              <a:t> - AN ACT relating to Teachers' Retirement System benefit funding</a:t>
            </a:r>
          </a:p>
          <a:p>
            <a:pPr algn="l" rtl="0" fontAlgn="base"/>
            <a:r>
              <a:rPr lang="en-US" sz="2000" b="0" i="0" u="sng" strike="noStrike" dirty="0">
                <a:solidFill>
                  <a:srgbClr val="4472C4"/>
                </a:solidFill>
                <a:effectLst/>
                <a:hlinkClick r:id="rId11"/>
              </a:rPr>
              <a:t>HJR 32</a:t>
            </a:r>
            <a:r>
              <a:rPr lang="en-US" sz="2000" b="0" i="0" dirty="0">
                <a:effectLst/>
              </a:rPr>
              <a:t> - A JOINT RESOLUTION authorizing the release of funds</a:t>
            </a:r>
          </a:p>
        </p:txBody>
      </p:sp>
    </p:spTree>
    <p:extLst>
      <p:ext uri="{BB962C8B-B14F-4D97-AF65-F5344CB8AC3E}">
        <p14:creationId xmlns:p14="http://schemas.microsoft.com/office/powerpoint/2010/main" val="235962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2242-1F2D-4C2E-94C9-AC65B092611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02EC64F-1FCB-43EB-8573-E1DD2A582097}"/>
              </a:ext>
            </a:extLst>
          </p:cNvPr>
          <p:cNvSpPr>
            <a:spLocks noGrp="1"/>
          </p:cNvSpPr>
          <p:nvPr>
            <p:ph idx="1"/>
          </p:nvPr>
        </p:nvSpPr>
        <p:spPr>
          <a:xfrm>
            <a:off x="838200" y="1589319"/>
            <a:ext cx="10515600" cy="4351338"/>
          </a:xfrm>
        </p:spPr>
        <p:txBody>
          <a:bodyPr/>
          <a:lstStyle/>
          <a:p>
            <a:r>
              <a:rPr lang="en-US" dirty="0"/>
              <a:t>Brian Perry, Ph.D., Director of Government Relations, Office of the Commissioner</a:t>
            </a:r>
          </a:p>
          <a:p>
            <a:r>
              <a:rPr lang="en-US" dirty="0">
                <a:hlinkClick r:id="rId3"/>
              </a:rPr>
              <a:t>brian.perry@education.ky.gov</a:t>
            </a:r>
            <a:r>
              <a:rPr lang="en-US" dirty="0"/>
              <a:t> </a:t>
            </a:r>
          </a:p>
        </p:txBody>
      </p:sp>
    </p:spTree>
    <p:extLst>
      <p:ext uri="{BB962C8B-B14F-4D97-AF65-F5344CB8AC3E}">
        <p14:creationId xmlns:p14="http://schemas.microsoft.com/office/powerpoint/2010/main" val="48304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9FF0B-9D94-F42D-E8BA-39ED3D79C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C08CA-B39C-4122-75FA-BEB4BF1C7A40}"/>
              </a:ext>
            </a:extLst>
          </p:cNvPr>
          <p:cNvSpPr>
            <a:spLocks noGrp="1"/>
          </p:cNvSpPr>
          <p:nvPr>
            <p:ph type="ctrTitle"/>
          </p:nvPr>
        </p:nvSpPr>
        <p:spPr>
          <a:xfrm>
            <a:off x="2140944" y="1041400"/>
            <a:ext cx="9144000" cy="2387600"/>
          </a:xfrm>
        </p:spPr>
        <p:txBody>
          <a:bodyPr>
            <a:noAutofit/>
          </a:bodyPr>
          <a:lstStyle/>
          <a:p>
            <a:r>
              <a:rPr lang="en-US" dirty="0"/>
              <a:t>Updates from </a:t>
            </a:r>
            <a:r>
              <a:rPr lang="en-US"/>
              <a:t>the Commissioner</a:t>
            </a:r>
            <a:endParaRPr lang="en-US" dirty="0"/>
          </a:p>
        </p:txBody>
      </p:sp>
      <p:sp>
        <p:nvSpPr>
          <p:cNvPr id="3" name="Subtitle 2">
            <a:extLst>
              <a:ext uri="{FF2B5EF4-FFF2-40B4-BE49-F238E27FC236}">
                <a16:creationId xmlns:a16="http://schemas.microsoft.com/office/drawing/2014/main" id="{DCA112C9-F630-03AA-0EFF-75E9870D9F81}"/>
              </a:ext>
            </a:extLst>
          </p:cNvPr>
          <p:cNvSpPr>
            <a:spLocks noGrp="1"/>
          </p:cNvSpPr>
          <p:nvPr>
            <p:ph type="subTitle" idx="1"/>
          </p:nvPr>
        </p:nvSpPr>
        <p:spPr>
          <a:xfrm>
            <a:off x="2273147" y="3811358"/>
            <a:ext cx="9144000" cy="1655762"/>
          </a:xfrm>
        </p:spPr>
        <p:txBody>
          <a:bodyPr/>
          <a:lstStyle/>
          <a:p>
            <a:r>
              <a:rPr lang="en-US" dirty="0"/>
              <a:t>Dr. Robbie Fletcher</a:t>
            </a:r>
          </a:p>
          <a:p>
            <a:r>
              <a:rPr lang="en-US" dirty="0"/>
              <a:t>Commissioner of Education</a:t>
            </a:r>
          </a:p>
          <a:p>
            <a:endParaRPr lang="en-US" dirty="0"/>
          </a:p>
        </p:txBody>
      </p:sp>
    </p:spTree>
    <p:extLst>
      <p:ext uri="{BB962C8B-B14F-4D97-AF65-F5344CB8AC3E}">
        <p14:creationId xmlns:p14="http://schemas.microsoft.com/office/powerpoint/2010/main" val="135183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845325" y="1915710"/>
            <a:ext cx="10407268" cy="2700357"/>
          </a:xfrm>
        </p:spPr>
        <p:txBody>
          <a:bodyPr>
            <a:normAutofit/>
          </a:bodyPr>
          <a:lstStyle/>
          <a:p>
            <a:r>
              <a:rPr lang="en-US" dirty="0"/>
              <a:t>Question and Answer Session</a:t>
            </a:r>
            <a:br>
              <a:rPr lang="en-US" dirty="0"/>
            </a:br>
            <a:br>
              <a:rPr lang="en-US" dirty="0"/>
            </a:br>
            <a:endParaRPr lang="en-US"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669755" y="4290774"/>
            <a:ext cx="9144000" cy="1655762"/>
          </a:xfrm>
        </p:spPr>
        <p:txBody>
          <a:bodyPr/>
          <a:lstStyle/>
          <a:p>
            <a:r>
              <a:rPr lang="en-US" dirty="0"/>
              <a:t>KDE Leadership</a:t>
            </a:r>
          </a:p>
        </p:txBody>
      </p:sp>
      <p:sp>
        <p:nvSpPr>
          <p:cNvPr id="4" name="TextBox 3">
            <a:extLst>
              <a:ext uri="{FF2B5EF4-FFF2-40B4-BE49-F238E27FC236}">
                <a16:creationId xmlns:a16="http://schemas.microsoft.com/office/drawing/2014/main" id="{1BC260BF-D292-4DC6-B35D-D128636BCC9C}"/>
              </a:ext>
            </a:extLst>
          </p:cNvPr>
          <p:cNvSpPr txBox="1"/>
          <p:nvPr/>
        </p:nvSpPr>
        <p:spPr>
          <a:xfrm>
            <a:off x="3938529" y="3429000"/>
            <a:ext cx="6408145" cy="800219"/>
          </a:xfrm>
          <a:prstGeom prst="rect">
            <a:avLst/>
          </a:prstGeom>
          <a:noFill/>
        </p:spPr>
        <p:txBody>
          <a:bodyPr wrap="square" rtlCol="0">
            <a:spAutoFit/>
          </a:bodyPr>
          <a:lstStyle/>
          <a:p>
            <a:pPr algn="ctr"/>
            <a:r>
              <a:rPr lang="en-US" sz="2800" i="1" dirty="0"/>
              <a:t>(Submit Questions in Teams)</a:t>
            </a:r>
            <a:endParaRPr lang="en-US" sz="2800" dirty="0"/>
          </a:p>
          <a:p>
            <a:endParaRPr lang="en-US" dirty="0"/>
          </a:p>
        </p:txBody>
      </p:sp>
    </p:spTree>
    <p:extLst>
      <p:ext uri="{BB962C8B-B14F-4D97-AF65-F5344CB8AC3E}">
        <p14:creationId xmlns:p14="http://schemas.microsoft.com/office/powerpoint/2010/main" val="209374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614669" y="318880"/>
            <a:ext cx="9144000" cy="947420"/>
          </a:xfrm>
        </p:spPr>
        <p:txBody>
          <a:bodyPr>
            <a:normAutofit/>
          </a:bodyPr>
          <a:lstStyle/>
          <a:p>
            <a:r>
              <a:rPr lang="en-US" dirty="0"/>
              <a:t>Important Dates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673425" y="1751527"/>
            <a:ext cx="8825155" cy="3624748"/>
          </a:xfrm>
        </p:spPr>
        <p:txBody>
          <a:bodyPr>
            <a:normAutofit/>
          </a:bodyPr>
          <a:lstStyle/>
          <a:p>
            <a:pPr>
              <a:lnSpc>
                <a:spcPct val="120000"/>
              </a:lnSpc>
              <a:spcBef>
                <a:spcPts val="0"/>
              </a:spcBef>
            </a:pPr>
            <a:r>
              <a:rPr lang="en-US" sz="2300" dirty="0"/>
              <a:t>Education Professional Standards Board</a:t>
            </a:r>
          </a:p>
          <a:p>
            <a:pPr>
              <a:lnSpc>
                <a:spcPct val="120000"/>
              </a:lnSpc>
              <a:spcBef>
                <a:spcPts val="0"/>
              </a:spcBef>
            </a:pPr>
            <a:r>
              <a:rPr lang="en-US" sz="2300" dirty="0"/>
              <a:t>April 22</a:t>
            </a:r>
          </a:p>
          <a:p>
            <a:pPr>
              <a:lnSpc>
                <a:spcPct val="120000"/>
              </a:lnSpc>
              <a:spcBef>
                <a:spcPts val="0"/>
              </a:spcBef>
            </a:pPr>
            <a:r>
              <a:rPr lang="en-US" sz="2300" dirty="0"/>
              <a:t>STLP State Championship</a:t>
            </a:r>
          </a:p>
          <a:p>
            <a:pPr>
              <a:lnSpc>
                <a:spcPct val="120000"/>
              </a:lnSpc>
              <a:spcBef>
                <a:spcPts val="0"/>
              </a:spcBef>
            </a:pPr>
            <a:r>
              <a:rPr lang="en-US" sz="2300" dirty="0"/>
              <a:t>April 23</a:t>
            </a:r>
          </a:p>
          <a:p>
            <a:pPr>
              <a:lnSpc>
                <a:spcPct val="120000"/>
              </a:lnSpc>
              <a:spcBef>
                <a:spcPts val="0"/>
              </a:spcBef>
            </a:pPr>
            <a:r>
              <a:rPr lang="en-US" sz="2300" dirty="0"/>
              <a:t>Superintendents Webcast</a:t>
            </a:r>
          </a:p>
          <a:p>
            <a:pPr>
              <a:lnSpc>
                <a:spcPct val="120000"/>
              </a:lnSpc>
              <a:spcBef>
                <a:spcPts val="0"/>
              </a:spcBef>
            </a:pPr>
            <a:r>
              <a:rPr lang="en-US" sz="2300" dirty="0"/>
              <a:t>May 13</a:t>
            </a:r>
          </a:p>
          <a:p>
            <a:pPr>
              <a:lnSpc>
                <a:spcPct val="120000"/>
              </a:lnSpc>
              <a:spcBef>
                <a:spcPts val="0"/>
              </a:spcBef>
            </a:pPr>
            <a:r>
              <a:rPr lang="en-US" sz="2300" dirty="0"/>
              <a:t>Kentucky Board of Education</a:t>
            </a:r>
          </a:p>
          <a:p>
            <a:pPr>
              <a:lnSpc>
                <a:spcPct val="120000"/>
              </a:lnSpc>
              <a:spcBef>
                <a:spcPts val="0"/>
              </a:spcBef>
            </a:pPr>
            <a:r>
              <a:rPr lang="en-US" sz="2300" dirty="0"/>
              <a:t>June 4-5</a:t>
            </a:r>
          </a:p>
        </p:txBody>
      </p:sp>
    </p:spTree>
    <p:extLst>
      <p:ext uri="{BB962C8B-B14F-4D97-AF65-F5344CB8AC3E}">
        <p14:creationId xmlns:p14="http://schemas.microsoft.com/office/powerpoint/2010/main" val="370603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47B1F-B3A4-090C-7102-B9995D7DB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6190A-F051-0FCC-906F-E08DEE7CB656}"/>
              </a:ext>
            </a:extLst>
          </p:cNvPr>
          <p:cNvSpPr>
            <a:spLocks noGrp="1"/>
          </p:cNvSpPr>
          <p:nvPr>
            <p:ph type="ctrTitle"/>
          </p:nvPr>
        </p:nvSpPr>
        <p:spPr>
          <a:xfrm>
            <a:off x="2140944" y="1041400"/>
            <a:ext cx="9144000" cy="2387600"/>
          </a:xfrm>
        </p:spPr>
        <p:txBody>
          <a:bodyPr>
            <a:noAutofit/>
          </a:bodyPr>
          <a:lstStyle/>
          <a:p>
            <a:r>
              <a:rPr lang="en-US" dirty="0"/>
              <a:t>Welcome</a:t>
            </a:r>
          </a:p>
        </p:txBody>
      </p:sp>
      <p:sp>
        <p:nvSpPr>
          <p:cNvPr id="3" name="Subtitle 2">
            <a:extLst>
              <a:ext uri="{FF2B5EF4-FFF2-40B4-BE49-F238E27FC236}">
                <a16:creationId xmlns:a16="http://schemas.microsoft.com/office/drawing/2014/main" id="{732953D6-004E-41C4-4CE0-D887D53BE509}"/>
              </a:ext>
            </a:extLst>
          </p:cNvPr>
          <p:cNvSpPr>
            <a:spLocks noGrp="1"/>
          </p:cNvSpPr>
          <p:nvPr>
            <p:ph type="subTitle" idx="1"/>
          </p:nvPr>
        </p:nvSpPr>
        <p:spPr>
          <a:xfrm>
            <a:off x="2273147" y="3811358"/>
            <a:ext cx="9144000" cy="1655762"/>
          </a:xfrm>
        </p:spPr>
        <p:txBody>
          <a:bodyPr/>
          <a:lstStyle/>
          <a:p>
            <a:r>
              <a:rPr lang="en-US" dirty="0"/>
              <a:t>Dr. Robbie Fletcher</a:t>
            </a:r>
          </a:p>
          <a:p>
            <a:r>
              <a:rPr lang="en-US" dirty="0"/>
              <a:t>Commissioner of Education</a:t>
            </a:r>
          </a:p>
          <a:p>
            <a:endParaRPr lang="en-US" dirty="0"/>
          </a:p>
        </p:txBody>
      </p:sp>
    </p:spTree>
    <p:extLst>
      <p:ext uri="{BB962C8B-B14F-4D97-AF65-F5344CB8AC3E}">
        <p14:creationId xmlns:p14="http://schemas.microsoft.com/office/powerpoint/2010/main" val="369677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41922-71ED-BC2B-D92D-E4CE8A2E0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46511-60E3-B7EE-1EF7-EC7A75E4ACD8}"/>
              </a:ext>
            </a:extLst>
          </p:cNvPr>
          <p:cNvSpPr>
            <a:spLocks noGrp="1"/>
          </p:cNvSpPr>
          <p:nvPr>
            <p:ph type="ctrTitle"/>
          </p:nvPr>
        </p:nvSpPr>
        <p:spPr>
          <a:xfrm>
            <a:off x="2140944" y="1041400"/>
            <a:ext cx="9144000" cy="2387600"/>
          </a:xfrm>
        </p:spPr>
        <p:txBody>
          <a:bodyPr>
            <a:noAutofit/>
          </a:bodyPr>
          <a:lstStyle/>
          <a:p>
            <a:r>
              <a:rPr lang="en-US" dirty="0"/>
              <a:t>Kentucky Emergency Management</a:t>
            </a:r>
          </a:p>
        </p:txBody>
      </p:sp>
      <p:sp>
        <p:nvSpPr>
          <p:cNvPr id="3" name="Subtitle 2">
            <a:extLst>
              <a:ext uri="{FF2B5EF4-FFF2-40B4-BE49-F238E27FC236}">
                <a16:creationId xmlns:a16="http://schemas.microsoft.com/office/drawing/2014/main" id="{EC9C462F-6E5F-0AE2-AE3E-089685FFDB10}"/>
              </a:ext>
            </a:extLst>
          </p:cNvPr>
          <p:cNvSpPr>
            <a:spLocks noGrp="1"/>
          </p:cNvSpPr>
          <p:nvPr>
            <p:ph type="subTitle" idx="1"/>
          </p:nvPr>
        </p:nvSpPr>
        <p:spPr>
          <a:xfrm>
            <a:off x="2779485" y="3811358"/>
            <a:ext cx="8637661" cy="1655762"/>
          </a:xfrm>
        </p:spPr>
        <p:txBody>
          <a:bodyPr/>
          <a:lstStyle/>
          <a:p>
            <a:r>
              <a:rPr lang="en-US" dirty="0"/>
              <a:t>Director Eric Gibson</a:t>
            </a:r>
          </a:p>
          <a:p>
            <a:r>
              <a:rPr lang="en-US" dirty="0"/>
              <a:t>Kentucky Emergency Management</a:t>
            </a:r>
          </a:p>
        </p:txBody>
      </p:sp>
    </p:spTree>
    <p:extLst>
      <p:ext uri="{BB962C8B-B14F-4D97-AF65-F5344CB8AC3E}">
        <p14:creationId xmlns:p14="http://schemas.microsoft.com/office/powerpoint/2010/main" val="400207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140944" y="1041400"/>
            <a:ext cx="9144000" cy="2387600"/>
          </a:xfrm>
        </p:spPr>
        <p:txBody>
          <a:bodyPr>
            <a:noAutofit/>
          </a:bodyPr>
          <a:lstStyle/>
          <a:p>
            <a:r>
              <a:rPr lang="en-US" dirty="0"/>
              <a:t>KDE Updates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273147" y="3811358"/>
            <a:ext cx="9144000" cy="1655762"/>
          </a:xfrm>
        </p:spPr>
        <p:txBody>
          <a:bodyPr/>
          <a:lstStyle/>
          <a:p>
            <a:r>
              <a:rPr lang="en-US" dirty="0"/>
              <a:t>Jennifer Ginn</a:t>
            </a:r>
          </a:p>
          <a:p>
            <a:r>
              <a:rPr lang="en-US" dirty="0"/>
              <a:t>KDE Director of Communications</a:t>
            </a:r>
          </a:p>
          <a:p>
            <a:endParaRPr lang="en-US" dirty="0"/>
          </a:p>
        </p:txBody>
      </p:sp>
    </p:spTree>
    <p:extLst>
      <p:ext uri="{BB962C8B-B14F-4D97-AF65-F5344CB8AC3E}">
        <p14:creationId xmlns:p14="http://schemas.microsoft.com/office/powerpoint/2010/main" val="376059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9451-5413-4A58-710A-B11336F6E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FE40F-579A-26C2-E240-F940A50D8B7E}"/>
              </a:ext>
            </a:extLst>
          </p:cNvPr>
          <p:cNvSpPr>
            <a:spLocks noGrp="1"/>
          </p:cNvSpPr>
          <p:nvPr>
            <p:ph type="title"/>
          </p:nvPr>
        </p:nvSpPr>
        <p:spPr>
          <a:xfrm>
            <a:off x="464458" y="266164"/>
            <a:ext cx="10847777" cy="633724"/>
          </a:xfrm>
        </p:spPr>
        <p:txBody>
          <a:bodyPr>
            <a:normAutofit fontScale="90000"/>
          </a:bodyPr>
          <a:lstStyle/>
          <a:p>
            <a:r>
              <a:rPr lang="en-US" sz="4400" dirty="0">
                <a:solidFill>
                  <a:srgbClr val="009999"/>
                </a:solidFill>
              </a:rPr>
              <a:t>Competitive Grants from KDE</a:t>
            </a:r>
            <a:endParaRPr lang="en-US" dirty="0"/>
          </a:p>
        </p:txBody>
      </p:sp>
      <p:sp>
        <p:nvSpPr>
          <p:cNvPr id="3" name="TextBox 2">
            <a:extLst>
              <a:ext uri="{FF2B5EF4-FFF2-40B4-BE49-F238E27FC236}">
                <a16:creationId xmlns:a16="http://schemas.microsoft.com/office/drawing/2014/main" id="{578FC54A-6DA3-A3F6-CDA0-E528A3366532}"/>
              </a:ext>
            </a:extLst>
          </p:cNvPr>
          <p:cNvSpPr txBox="1"/>
          <p:nvPr/>
        </p:nvSpPr>
        <p:spPr>
          <a:xfrm>
            <a:off x="464458" y="955417"/>
            <a:ext cx="6667862" cy="4934684"/>
          </a:xfrm>
          <a:prstGeom prst="rect">
            <a:avLst/>
          </a:prstGeom>
          <a:noFill/>
        </p:spPr>
        <p:txBody>
          <a:bodyPr wrap="square" rtlCol="0">
            <a:spAutoFit/>
          </a:bodyPr>
          <a:lstStyle/>
          <a:p>
            <a:pPr marL="0" indent="0" algn="l">
              <a:spcAft>
                <a:spcPts val="750"/>
              </a:spcAft>
              <a:buNone/>
            </a:pPr>
            <a:r>
              <a:rPr lang="en-US" sz="2800" b="1" i="0" dirty="0">
                <a:solidFill>
                  <a:srgbClr val="333333"/>
                </a:solidFill>
                <a:effectLst/>
              </a:rPr>
              <a:t>FY25 KYILN Travel Grant</a:t>
            </a:r>
          </a:p>
          <a:p>
            <a:pPr marL="342900" indent="-342900" algn="l">
              <a:spcAft>
                <a:spcPts val="750"/>
              </a:spcAft>
              <a:buFont typeface="Arial" panose="020B0604020202020204" pitchFamily="34" charset="0"/>
              <a:buChar char="•"/>
            </a:pPr>
            <a:r>
              <a:rPr lang="en-US" sz="2000" b="0" i="0" dirty="0">
                <a:solidFill>
                  <a:srgbClr val="333333"/>
                </a:solidFill>
                <a:effectLst/>
                <a:ea typeface="Roboto" panose="02000000000000000000" pitchFamily="2" charset="0"/>
                <a:cs typeface="Roboto" panose="02000000000000000000" pitchFamily="2" charset="0"/>
              </a:rPr>
              <a:t>Grant applications due: April 24 at 4 p.m. ET</a:t>
            </a:r>
          </a:p>
          <a:p>
            <a:pPr marL="342900" indent="-342900" algn="l">
              <a:spcAft>
                <a:spcPts val="750"/>
              </a:spcAft>
              <a:buFont typeface="Arial" panose="020B0604020202020204" pitchFamily="34" charset="0"/>
              <a:buChar char="•"/>
            </a:pPr>
            <a:r>
              <a:rPr lang="en-US" sz="2000" b="0" i="0" dirty="0">
                <a:solidFill>
                  <a:srgbClr val="333333"/>
                </a:solidFill>
                <a:effectLst/>
                <a:ea typeface="Roboto" panose="02000000000000000000" pitchFamily="2" charset="0"/>
                <a:cs typeface="Roboto" panose="02000000000000000000" pitchFamily="2" charset="0"/>
              </a:rPr>
              <a:t>Award Amount: Up to $3,000</a:t>
            </a:r>
          </a:p>
          <a:p>
            <a:pPr marL="342900" indent="-342900" algn="l">
              <a:spcAft>
                <a:spcPts val="750"/>
              </a:spcAft>
              <a:buFont typeface="Arial" panose="020B0604020202020204" pitchFamily="34" charset="0"/>
              <a:buChar char="•"/>
            </a:pPr>
            <a:r>
              <a:rPr lang="en-US" sz="2000" b="0" i="0" dirty="0">
                <a:solidFill>
                  <a:srgbClr val="333333"/>
                </a:solidFill>
                <a:effectLst/>
                <a:ea typeface="Roboto" panose="02000000000000000000" pitchFamily="2" charset="0"/>
                <a:cs typeface="Roboto" panose="02000000000000000000" pitchFamily="2" charset="0"/>
              </a:rPr>
              <a:t>Matching Funds Requirement: No</a:t>
            </a:r>
          </a:p>
          <a:p>
            <a:pPr marL="0" indent="0" algn="l">
              <a:lnSpc>
                <a:spcPct val="100000"/>
              </a:lnSpc>
              <a:spcBef>
                <a:spcPts val="0"/>
              </a:spcBef>
              <a:buNone/>
            </a:pPr>
            <a:r>
              <a:rPr lang="en-US" sz="2000" spc="-10" dirty="0">
                <a:ea typeface="Roboto" panose="02000000000000000000" pitchFamily="2" charset="0"/>
                <a:cs typeface="Roboto" panose="02000000000000000000" pitchFamily="2" charset="0"/>
              </a:rPr>
              <a:t>The</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Kentucky</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Innovative</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Learning</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Network</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(KY-ILN)</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Travel</a:t>
            </a:r>
            <a:r>
              <a:rPr lang="en-US" sz="2000" spc="-10"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Grant is intended to support travel to model schools</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and/or</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exemplary</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conferences</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that</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promote</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and</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concern</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learner-centered</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and</a:t>
            </a:r>
            <a:r>
              <a:rPr lang="en-US" sz="2000" spc="-5" dirty="0">
                <a:effectLst/>
                <a:ea typeface="Roboto" panose="02000000000000000000" pitchFamily="2" charset="0"/>
                <a:cs typeface="Roboto" panose="02000000000000000000" pitchFamily="2" charset="0"/>
              </a:rPr>
              <a:t> </a:t>
            </a:r>
            <a:r>
              <a:rPr lang="en-US" sz="2000" dirty="0">
                <a:effectLst/>
                <a:ea typeface="Roboto" panose="02000000000000000000" pitchFamily="2" charset="0"/>
                <a:cs typeface="Roboto" panose="02000000000000000000" pitchFamily="2" charset="0"/>
              </a:rPr>
              <a:t>innovative practices at their programmatic core.</a:t>
            </a:r>
          </a:p>
          <a:p>
            <a:pPr marL="0" indent="0" algn="l">
              <a:lnSpc>
                <a:spcPct val="100000"/>
              </a:lnSpc>
              <a:spcBef>
                <a:spcPts val="0"/>
              </a:spcBef>
              <a:buNone/>
            </a:pPr>
            <a:endParaRPr lang="en-US" sz="2000" b="1" dirty="0">
              <a:solidFill>
                <a:srgbClr val="333333"/>
              </a:solidFill>
              <a:ea typeface="Roboto" panose="02000000000000000000" pitchFamily="2" charset="0"/>
              <a:cs typeface="Roboto" panose="02000000000000000000" pitchFamily="2" charset="0"/>
            </a:endParaRPr>
          </a:p>
          <a:p>
            <a:pPr marL="0" indent="0" algn="l">
              <a:lnSpc>
                <a:spcPct val="100000"/>
              </a:lnSpc>
              <a:spcBef>
                <a:spcPts val="0"/>
              </a:spcBef>
              <a:buNone/>
            </a:pPr>
            <a:r>
              <a:rPr lang="en-US" sz="2000" dirty="0">
                <a:solidFill>
                  <a:srgbClr val="333333"/>
                </a:solidFill>
                <a:ea typeface="Roboto" panose="02000000000000000000" pitchFamily="2" charset="0"/>
                <a:cs typeface="Roboto" panose="02000000000000000000" pitchFamily="2" charset="0"/>
              </a:rPr>
              <a:t>More information about grants can be found on the</a:t>
            </a:r>
          </a:p>
          <a:p>
            <a:pPr marL="0" indent="0" algn="l">
              <a:lnSpc>
                <a:spcPct val="100000"/>
              </a:lnSpc>
              <a:spcBef>
                <a:spcPts val="0"/>
              </a:spcBef>
              <a:buNone/>
            </a:pPr>
            <a:r>
              <a:rPr lang="en-US" sz="2000" dirty="0">
                <a:solidFill>
                  <a:srgbClr val="333333"/>
                </a:solidFill>
                <a:ea typeface="Roboto" panose="02000000000000000000" pitchFamily="2" charset="0"/>
                <a:cs typeface="Roboto" panose="02000000000000000000" pitchFamily="2" charset="0"/>
                <a:hlinkClick r:id="rId2"/>
              </a:rPr>
              <a:t>KDE Competitive Grants webpage </a:t>
            </a:r>
            <a:r>
              <a:rPr lang="en-US" sz="2000" dirty="0">
                <a:solidFill>
                  <a:srgbClr val="333333"/>
                </a:solidFill>
                <a:ea typeface="Roboto" panose="02000000000000000000" pitchFamily="2" charset="0"/>
                <a:cs typeface="Roboto" panose="02000000000000000000" pitchFamily="2" charset="0"/>
              </a:rPr>
              <a:t>or by emailing </a:t>
            </a:r>
            <a:r>
              <a:rPr lang="en-US" sz="2000" dirty="0">
                <a:solidFill>
                  <a:srgbClr val="333333"/>
                </a:solidFill>
                <a:ea typeface="Roboto" panose="02000000000000000000" pitchFamily="2" charset="0"/>
                <a:cs typeface="Roboto" panose="02000000000000000000" pitchFamily="2" charset="0"/>
                <a:hlinkClick r:id="rId3"/>
              </a:rPr>
              <a:t>Jennifer Bryant</a:t>
            </a:r>
            <a:r>
              <a:rPr lang="en-US" sz="2000" dirty="0">
                <a:solidFill>
                  <a:srgbClr val="333333"/>
                </a:solidFill>
                <a:ea typeface="Roboto" panose="02000000000000000000" pitchFamily="2" charset="0"/>
                <a:cs typeface="Roboto" panose="02000000000000000000" pitchFamily="2" charset="0"/>
              </a:rPr>
              <a:t>.  </a:t>
            </a:r>
          </a:p>
          <a:p>
            <a:pPr marL="0" indent="0" algn="l">
              <a:lnSpc>
                <a:spcPct val="100000"/>
              </a:lnSpc>
              <a:spcBef>
                <a:spcPts val="0"/>
              </a:spcBef>
              <a:buNone/>
            </a:pPr>
            <a:endParaRPr lang="en-US" sz="2000" b="1" dirty="0">
              <a:solidFill>
                <a:srgbClr val="333333"/>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004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9227" y="1431235"/>
            <a:ext cx="8298206" cy="1669774"/>
          </a:xfrm>
        </p:spPr>
        <p:txBody>
          <a:bodyPr>
            <a:normAutofit fontScale="90000"/>
          </a:bodyPr>
          <a:lstStyle/>
          <a:p>
            <a:r>
              <a:rPr lang="en-US" dirty="0">
                <a:solidFill>
                  <a:schemeClr val="tx1"/>
                </a:solidFill>
              </a:rPr>
              <a:t>Preschool Continuous Assessment Update</a:t>
            </a:r>
          </a:p>
        </p:txBody>
      </p:sp>
      <p:sp>
        <p:nvSpPr>
          <p:cNvPr id="3" name="Subtitle 2"/>
          <p:cNvSpPr>
            <a:spLocks noGrp="1"/>
          </p:cNvSpPr>
          <p:nvPr>
            <p:ph type="subTitle" idx="1"/>
          </p:nvPr>
        </p:nvSpPr>
        <p:spPr>
          <a:xfrm>
            <a:off x="3322416" y="3428999"/>
            <a:ext cx="8298206" cy="1490337"/>
          </a:xfrm>
        </p:spPr>
        <p:txBody>
          <a:bodyPr vert="horz" lIns="91440" tIns="45720" rIns="91440" bIns="45720" rtlCol="0" anchor="t">
            <a:normAutofit/>
          </a:bodyPr>
          <a:lstStyle/>
          <a:p>
            <a:r>
              <a:rPr lang="en-US" dirty="0"/>
              <a:t>Andrea Bartholomew, School Readiness Branch Manager </a:t>
            </a:r>
          </a:p>
          <a:p>
            <a:r>
              <a:rPr lang="en-US" dirty="0"/>
              <a:t>KDE Office of Special Education and Early Learning</a:t>
            </a:r>
          </a:p>
        </p:txBody>
      </p:sp>
    </p:spTree>
    <p:extLst>
      <p:ext uri="{BB962C8B-B14F-4D97-AF65-F5344CB8AC3E}">
        <p14:creationId xmlns:p14="http://schemas.microsoft.com/office/powerpoint/2010/main" val="347765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65C1-B94B-F4B3-88C2-5C946ED3FDCD}"/>
              </a:ext>
            </a:extLst>
          </p:cNvPr>
          <p:cNvSpPr>
            <a:spLocks noGrp="1"/>
          </p:cNvSpPr>
          <p:nvPr>
            <p:ph type="title"/>
          </p:nvPr>
        </p:nvSpPr>
        <p:spPr/>
        <p:txBody>
          <a:bodyPr/>
          <a:lstStyle/>
          <a:p>
            <a:r>
              <a:rPr lang="en-US" dirty="0"/>
              <a:t>Preschool Outcomes Data</a:t>
            </a:r>
          </a:p>
        </p:txBody>
      </p:sp>
      <p:sp>
        <p:nvSpPr>
          <p:cNvPr id="3" name="Text Placeholder 2">
            <a:extLst>
              <a:ext uri="{FF2B5EF4-FFF2-40B4-BE49-F238E27FC236}">
                <a16:creationId xmlns:a16="http://schemas.microsoft.com/office/drawing/2014/main" id="{6A876005-4AFA-0551-F055-71044CD6CF81}"/>
              </a:ext>
            </a:extLst>
          </p:cNvPr>
          <p:cNvSpPr>
            <a:spLocks noGrp="1"/>
          </p:cNvSpPr>
          <p:nvPr>
            <p:ph type="body" sz="quarter" idx="13"/>
          </p:nvPr>
        </p:nvSpPr>
        <p:spPr>
          <a:xfrm>
            <a:off x="555786" y="1468651"/>
            <a:ext cx="10112214" cy="3832692"/>
          </a:xfrm>
        </p:spPr>
        <p:txBody>
          <a:bodyPr/>
          <a:lstStyle/>
          <a:p>
            <a:r>
              <a:rPr lang="en-US" dirty="0">
                <a:latin typeface="Franklin Gothic Book" panose="020B0503020102020204" pitchFamily="34" charset="0"/>
              </a:rPr>
              <a:t>The Kentucky Department of Education (KDE) is required to submit outcome data for preschool students with disabilities to the Office of Special Education Programs (OSEP) every year per </a:t>
            </a:r>
            <a:r>
              <a:rPr lang="en-US" b="0" i="0" dirty="0">
                <a:effectLst/>
                <a:latin typeface="Google Sans"/>
                <a:hlinkClick r:id="rId3"/>
              </a:rPr>
              <a:t>Part B (20 U.S.C. §1416(b)(1)) and Part C (20 U.S.C. §1442)</a:t>
            </a:r>
            <a:endParaRPr lang="en-US" dirty="0">
              <a:latin typeface="Franklin Gothic Book" panose="020B0503020102020204" pitchFamily="34" charset="0"/>
            </a:endParaRPr>
          </a:p>
          <a:p>
            <a:r>
              <a:rPr lang="en-US" dirty="0">
                <a:latin typeface="Franklin Gothic Book" panose="020B0503020102020204" pitchFamily="34" charset="0"/>
              </a:rPr>
              <a:t>Each school district is required by </a:t>
            </a:r>
            <a:r>
              <a:rPr lang="en-US" u="sng" dirty="0">
                <a:solidFill>
                  <a:srgbClr val="467886"/>
                </a:solidFill>
                <a:effectLst/>
                <a:latin typeface="Franklin Gothic Book" panose="020B0503020102020204" pitchFamily="34" charset="0"/>
                <a:ea typeface="Times New Roman" panose="02020603050405020304" pitchFamily="18" charset="0"/>
                <a:cs typeface="Aptos" panose="020B0004020202020204" pitchFamily="34" charset="0"/>
                <a:hlinkClick r:id="rId4"/>
              </a:rPr>
              <a:t>704 KAR 3:410 Section 6, 18(a-e)</a:t>
            </a:r>
            <a:r>
              <a:rPr lang="en-US" u="sng" dirty="0">
                <a:solidFill>
                  <a:srgbClr val="467886"/>
                </a:solidFill>
                <a:effectLst/>
                <a:latin typeface="Franklin Gothic Book" panose="020B0503020102020204" pitchFamily="34" charset="0"/>
                <a:ea typeface="Times New Roman" panose="02020603050405020304" pitchFamily="18" charset="0"/>
                <a:cs typeface="Aptos" panose="020B0004020202020204" pitchFamily="34" charset="0"/>
              </a:rPr>
              <a:t> </a:t>
            </a:r>
            <a:r>
              <a:rPr lang="en-US" dirty="0">
                <a:effectLst/>
                <a:latin typeface="Franklin Gothic Book" panose="020B0503020102020204" pitchFamily="34" charset="0"/>
                <a:ea typeface="Times New Roman" panose="02020603050405020304" pitchFamily="18" charset="0"/>
                <a:cs typeface="Aptos" panose="020B0004020202020204" pitchFamily="34" charset="0"/>
              </a:rPr>
              <a:t>to complete a developmentally appropriate assessment of each child to plan activities and evaluate progress. </a:t>
            </a:r>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353218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469C-4513-7A21-2959-A2D49970B101}"/>
              </a:ext>
            </a:extLst>
          </p:cNvPr>
          <p:cNvSpPr>
            <a:spLocks noGrp="1"/>
          </p:cNvSpPr>
          <p:nvPr>
            <p:ph type="title"/>
          </p:nvPr>
        </p:nvSpPr>
        <p:spPr/>
        <p:txBody>
          <a:bodyPr/>
          <a:lstStyle/>
          <a:p>
            <a:r>
              <a:rPr lang="en-US" dirty="0"/>
              <a:t>Change in Data Collection </a:t>
            </a:r>
          </a:p>
        </p:txBody>
      </p:sp>
      <p:sp>
        <p:nvSpPr>
          <p:cNvPr id="3" name="Text Placeholder 2">
            <a:extLst>
              <a:ext uri="{FF2B5EF4-FFF2-40B4-BE49-F238E27FC236}">
                <a16:creationId xmlns:a16="http://schemas.microsoft.com/office/drawing/2014/main" id="{59A51C3E-628F-1EC1-96B5-0C455FB2BFDF}"/>
              </a:ext>
            </a:extLst>
          </p:cNvPr>
          <p:cNvSpPr>
            <a:spLocks noGrp="1"/>
          </p:cNvSpPr>
          <p:nvPr>
            <p:ph type="body" sz="quarter" idx="13"/>
          </p:nvPr>
        </p:nvSpPr>
        <p:spPr>
          <a:xfrm>
            <a:off x="555786" y="1577825"/>
            <a:ext cx="10743585" cy="3835003"/>
          </a:xfrm>
        </p:spPr>
        <p:txBody>
          <a:bodyPr>
            <a:normAutofit/>
          </a:bodyPr>
          <a:lstStyle/>
          <a:p>
            <a:r>
              <a:rPr lang="en-US" sz="2600" dirty="0"/>
              <a:t>Previously, KDE used an outside vendor for the federally required data collection, and the data was aggregated from five approved continuous assessments.</a:t>
            </a:r>
          </a:p>
          <a:p>
            <a:r>
              <a:rPr lang="en-US" sz="2600" dirty="0"/>
              <a:t>To ensure high-quality data and ease burden on districts, the Preschool Child Outcomes data is now collected in Infinite Campus by using the Child Outcome Summary Process. </a:t>
            </a:r>
          </a:p>
          <a:p>
            <a:r>
              <a:rPr lang="en-US" sz="2600" dirty="0"/>
              <a:t>Most states and territories use the Child Outcome Summary Process (COS) to report Preschool Child Outcomes to OSEP. </a:t>
            </a:r>
          </a:p>
          <a:p>
            <a:endParaRPr lang="en-US" sz="2600" dirty="0"/>
          </a:p>
        </p:txBody>
      </p:sp>
    </p:spTree>
    <p:extLst>
      <p:ext uri="{BB962C8B-B14F-4D97-AF65-F5344CB8AC3E}">
        <p14:creationId xmlns:p14="http://schemas.microsoft.com/office/powerpoint/2010/main" val="2461996568"/>
      </p:ext>
    </p:extLst>
  </p:cSld>
  <p:clrMapOvr>
    <a:masterClrMapping/>
  </p:clrMapOvr>
</p:sld>
</file>

<file path=ppt/theme/theme1.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074D73E4C381FB4984F5F9E03B0821D3" ma:contentTypeVersion="28" ma:contentTypeDescription="" ma:contentTypeScope="" ma:versionID="4e5e30060730a98b1d6b33e79e245983">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f4f1e749b587719de6c80f7f02e8fff2"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 xsi:nil="true"/>
    <Accessibility_x0020_Audit_x0020_Status xmlns="3a62de7d-ba57-4f43-9dae-9623ba637be0" xsi:nil="true"/>
    <Accessibility_x0020_Audience xmlns="3a62de7d-ba57-4f43-9dae-9623ba637be0" xsi:nil="true"/>
    <Accessibility_x0020_Status xmlns="3a62de7d-ba57-4f43-9dae-9623ba637be0" xsi:nil="true"/>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2025-07-04T00:39:13+00:00</Publication_x0020_Date>
    <Audience1 xmlns="3a62de7d-ba57-4f43-9dae-9623ba637be0"/>
    <_dlc_DocId xmlns="3a62de7d-ba57-4f43-9dae-9623ba637be0">KYED-288-192</_dlc_DocId>
    <_dlc_DocIdUrl xmlns="3a62de7d-ba57-4f43-9dae-9623ba637be0">
      <Url>https://education-edit.ky.gov/CommOfEd/web/_layouts/15/DocIdRedir.aspx?ID=KYED-288-192</Url>
      <Description>KYED-288-192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3A929D-DA43-450C-974B-21519369CA21}"/>
</file>

<file path=customXml/itemProps2.xml><?xml version="1.0" encoding="utf-8"?>
<ds:datastoreItem xmlns:ds="http://schemas.openxmlformats.org/officeDocument/2006/customXml" ds:itemID="{60D13F2B-E197-439E-8E35-2FF40CCA4376}">
  <ds:schemaRefs>
    <ds:schemaRef ds:uri="http://schemas.microsoft.com/sharepoint/v3/contenttype/forms"/>
  </ds:schemaRefs>
</ds:datastoreItem>
</file>

<file path=customXml/itemProps3.xml><?xml version="1.0" encoding="utf-8"?>
<ds:datastoreItem xmlns:ds="http://schemas.openxmlformats.org/officeDocument/2006/customXml" ds:itemID="{41A3B5BA-9C50-4C18-98BA-E17A3F25C22D}">
  <ds:schemaRefs>
    <ds:schemaRef ds:uri="http://purl.org/dc/elements/1.1/"/>
    <ds:schemaRef ds:uri="5bc9d522-2386-425a-9f2a-a617cf877ec0"/>
    <ds:schemaRef ds:uri="http://purl.org/dc/dcmitype/"/>
    <ds:schemaRef ds:uri="http://schemas.microsoft.com/office/infopath/2007/PartnerControls"/>
    <ds:schemaRef ds:uri="http://schemas.microsoft.com/office/2006/documentManagement/types"/>
    <ds:schemaRef ds:uri="http://www.w3.org/XML/1998/namespace"/>
    <ds:schemaRef ds:uri="74694ca2-3292-4053-86c1-ba8d1688b378"/>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528B96E0-3500-465B-A936-BC8C18C770FA}"/>
</file>

<file path=docProps/app.xml><?xml version="1.0" encoding="utf-8"?>
<Properties xmlns="http://schemas.openxmlformats.org/officeDocument/2006/extended-properties" xmlns:vt="http://schemas.openxmlformats.org/officeDocument/2006/docPropsVTypes">
  <TotalTime>15425</TotalTime>
  <Words>1515</Words>
  <Application>Microsoft Office PowerPoint</Application>
  <PresentationFormat>Widescreen</PresentationFormat>
  <Paragraphs>174</Paragraphs>
  <Slides>24</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Calibri Light</vt:lpstr>
      <vt:lpstr>Franklin Gothic Book</vt:lpstr>
      <vt:lpstr>Franklin Gothic Medium</vt:lpstr>
      <vt:lpstr>Google Sans</vt:lpstr>
      <vt:lpstr>Roboto</vt:lpstr>
      <vt:lpstr>Times New Roman</vt:lpstr>
      <vt:lpstr>DPH Overview Slides</vt:lpstr>
      <vt:lpstr>1_Office Theme</vt:lpstr>
      <vt:lpstr>Office Theme</vt:lpstr>
      <vt:lpstr>Superintendents Webcast</vt:lpstr>
      <vt:lpstr>Agenda</vt:lpstr>
      <vt:lpstr>Welcome</vt:lpstr>
      <vt:lpstr>Kentucky Emergency Management</vt:lpstr>
      <vt:lpstr>KDE Updates </vt:lpstr>
      <vt:lpstr>Competitive Grants from KDE</vt:lpstr>
      <vt:lpstr>Preschool Continuous Assessment Update</vt:lpstr>
      <vt:lpstr>Preschool Outcomes Data</vt:lpstr>
      <vt:lpstr>Change in Data Collection </vt:lpstr>
      <vt:lpstr>Continuous Assessments  </vt:lpstr>
      <vt:lpstr>Advanced Placement Testing Update</vt:lpstr>
      <vt:lpstr>Here’s What’s Happening</vt:lpstr>
      <vt:lpstr>What We Can Do to Support Our Schools</vt:lpstr>
      <vt:lpstr>Non-Course Code Work-Based Learning (WBL) Deadline Reminder</vt:lpstr>
      <vt:lpstr>Non-Course Code WBL</vt:lpstr>
      <vt:lpstr>Legislative Update</vt:lpstr>
      <vt:lpstr>KDE Non-regulatory Legislative Guidance</vt:lpstr>
      <vt:lpstr>Senate Bills</vt:lpstr>
      <vt:lpstr>House Bills</vt:lpstr>
      <vt:lpstr>House Bills (continued)</vt:lpstr>
      <vt:lpstr>Questions</vt:lpstr>
      <vt:lpstr>Updates from the Commissioner</vt:lpstr>
      <vt:lpstr>Question and Answer Session  </vt:lpstr>
      <vt:lpstr>Important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Webcast April 2025</dc:title>
  <dc:creator>Ginn, Jennifer - Division of Communications</dc:creator>
  <cp:lastModifiedBy>Ginn, Jennifer - KDE Division Director</cp:lastModifiedBy>
  <cp:revision>980</cp:revision>
  <dcterms:created xsi:type="dcterms:W3CDTF">2021-12-14T15:27:39Z</dcterms:created>
  <dcterms:modified xsi:type="dcterms:W3CDTF">2025-04-08T11:56:50Z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eb544694-0027-44fa-bee4-2648c0363f9d_Enabled">
    <vt:lpwstr>true</vt:lpwstr>
  </property>
  <property fmtid="{D5CDD505-2E9C-101B-9397-08002B2CF9AE}" pid="4" name="MSIP_Label_eb544694-0027-44fa-bee4-2648c0363f9d_SetDate">
    <vt:lpwstr>2024-07-01T20:12:05Z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d56a342d-9a1b-4921-b7e2-7d08b9cc7927</vt:lpwstr>
  </property>
  <property fmtid="{D5CDD505-2E9C-101B-9397-08002B2CF9AE}" pid="9" name="MSIP_Label_eb544694-0027-44fa-bee4-2648c0363f9d_ContentBits">
    <vt:lpwstr>0</vt:lpwstr>
  </property>
  <property fmtid="{D5CDD505-2E9C-101B-9397-08002B2CF9AE}" pid="10" name="ContentTypeId">
    <vt:lpwstr>0x0101001BEB557DBE01834EAB47A683706DCD5B00074D73E4C381FB4984F5F9E03B0821D3</vt:lpwstr>
  </property>
  <property fmtid="{D5CDD505-2E9C-101B-9397-08002B2CF9AE}" pid="11" name="_dlc_DocIdItemGuid">
    <vt:lpwstr>0afc3d50-f9a3-4991-932e-d0ffbc185051</vt:lpwstr>
  </property>
</Properties>
</file>