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4_0.xml" ContentType="application/vnd.ms-powerpoint.comments+xml"/>
  <Override PartName="/ppt/comments/modernComment_105_0.xml" ContentType="application/vnd.ms-powerpoint.comments+xml"/>
  <Override PartName="/ppt/comments/modernComment_108_0.xml" ContentType="application/vnd.ms-powerpoint.comments+xml"/>
  <Override PartName="/ppt/comments/modernComment_10C_0.xml" ContentType="application/vnd.ms-powerpoint.comments+xml"/>
  <Override PartName="/ppt/comments/modernComment_110_0.xml" ContentType="application/vnd.ms-powerpoint.comments+xml"/>
  <Override PartName="/ppt/comments/modernComment_114_0.xml" ContentType="application/vnd.ms-powerpoint.comments+xml"/>
  <Override PartName="/ppt/comments/modernComment_118_0.xml" ContentType="application/vnd.ms-powerpoint.comments+xml"/>
  <Override PartName="/ppt/comments/modernComment_11C_0.xml" ContentType="application/vnd.ms-powerpoint.comments+xml"/>
  <Override PartName="/ppt/authors.xml" ContentType="application/vnd.ms-powerpoint.author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33"/>
  </p:notesMasterIdLst>
  <p:sldIdLst>
    <p:sldId id="256" r:id="rId5"/>
    <p:sldId id="257" r:id="rId6"/>
    <p:sldId id="258" r:id="rId7"/>
    <p:sldId id="259" r:id="rId8"/>
    <p:sldId id="260" r:id="rId9"/>
    <p:sldId id="261" r:id="rId10"/>
    <p:sldId id="263" r:id="rId11"/>
    <p:sldId id="264" r:id="rId12"/>
    <p:sldId id="266" r:id="rId13"/>
    <p:sldId id="267" r:id="rId14"/>
    <p:sldId id="268" r:id="rId15"/>
    <p:sldId id="270" r:id="rId16"/>
    <p:sldId id="271" r:id="rId17"/>
    <p:sldId id="272" r:id="rId18"/>
    <p:sldId id="274" r:id="rId19"/>
    <p:sldId id="275" r:id="rId20"/>
    <p:sldId id="276" r:id="rId21"/>
    <p:sldId id="278" r:id="rId22"/>
    <p:sldId id="279" r:id="rId23"/>
    <p:sldId id="280" r:id="rId24"/>
    <p:sldId id="282" r:id="rId25"/>
    <p:sldId id="283" r:id="rId26"/>
    <p:sldId id="284" r:id="rId27"/>
    <p:sldId id="286" r:id="rId28"/>
    <p:sldId id="287" r:id="rId29"/>
    <p:sldId id="288" r:id="rId30"/>
    <p:sldId id="289" r:id="rId31"/>
    <p:sldId id="290" r:id="rId32"/>
  </p:sldIdLst>
  <p:sldSz cx="9144000" cy="5143500" type="screen16x9"/>
  <p:notesSz cx="6858000" cy="9144000"/>
  <p:embeddedFontLst>
    <p:embeddedFont>
      <p:font typeface="Libre Franklin" panose="020B0604020202020204" charset="0"/>
      <p:regular r:id="rId34"/>
      <p:bold r:id="rId35"/>
      <p:italic r:id="rId36"/>
      <p:boldItalic r:id="rId37"/>
    </p:embeddedFont>
    <p:embeddedFont>
      <p:font typeface="Libre Franklin Medium" panose="020B0604020202020204"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90D4C-25CF-D8C0-EF06-27663B70180B}" name="Perkins, Jacob - Division of Communications" initials="PJDoC" userId="S::Jacob.Perkins@education.ky.gov::c40ba2c0-b4ef-4c71-9781-8024fdc37b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6985E5-211B-4076-90FE-4306251BA6CD}">
  <a:tblStyle styleId="{656985E5-211B-4076-90FE-4306251BA6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49" autoAdjust="0"/>
  </p:normalViewPr>
  <p:slideViewPr>
    <p:cSldViewPr snapToGrid="0">
      <p:cViewPr varScale="1">
        <p:scale>
          <a:sx n="83" d="100"/>
          <a:sy n="83" d="100"/>
        </p:scale>
        <p:origin x="91" y="317"/>
      </p:cViewPr>
      <p:guideLst>
        <p:guide orient="horz" pos="1620"/>
        <p:guide pos="2880"/>
      </p:guideLst>
    </p:cSldViewPr>
  </p:slideViewPr>
  <p:outlineViewPr>
    <p:cViewPr>
      <p:scale>
        <a:sx n="33" d="100"/>
        <a:sy n="33" d="100"/>
      </p:scale>
      <p:origin x="0" y="-129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3"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m, Lauren - Office of the Commissioner of Education" userId="5dca2d1e-c295-4b8e-9617-2dd54945196c" providerId="ADAL" clId="{571B0456-1E11-4183-A6F3-9F123489DC6C}"/>
    <pc:docChg chg="undo custSel addSld delSld">
      <pc:chgData name="Milam, Lauren - Office of the Commissioner of Education" userId="5dca2d1e-c295-4b8e-9617-2dd54945196c" providerId="ADAL" clId="{571B0456-1E11-4183-A6F3-9F123489DC6C}" dt="2022-06-22T18:02:26.202" v="2" actId="47"/>
      <pc:docMkLst>
        <pc:docMk/>
      </pc:docMkLst>
      <pc:sldChg chg="add del">
        <pc:chgData name="Milam, Lauren - Office of the Commissioner of Education" userId="5dca2d1e-c295-4b8e-9617-2dd54945196c" providerId="ADAL" clId="{571B0456-1E11-4183-A6F3-9F123489DC6C}" dt="2022-06-22T18:02:22.485" v="1" actId="47"/>
        <pc:sldMkLst>
          <pc:docMk/>
          <pc:sldMk cId="0" sldId="256"/>
        </pc:sldMkLst>
      </pc:sldChg>
      <pc:sldChg chg="del">
        <pc:chgData name="Milam, Lauren - Office of the Commissioner of Education" userId="5dca2d1e-c295-4b8e-9617-2dd54945196c" providerId="ADAL" clId="{571B0456-1E11-4183-A6F3-9F123489DC6C}" dt="2022-06-22T18:02:26.202" v="2" actId="47"/>
        <pc:sldMkLst>
          <pc:docMk/>
          <pc:sldMk cId="0" sldId="262"/>
        </pc:sldMkLst>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84882EC7-29C8-4098-8040-D00F89FE1E7F}" authorId="{5BD90D4C-25CF-D8C0-EF06-27663B70180B}" created="2022-06-21T16:14:42.481">
    <ac:deMkLst xmlns:ac="http://schemas.microsoft.com/office/drawing/2013/main/command">
      <pc:docMk xmlns:pc="http://schemas.microsoft.com/office/powerpoint/2013/main/command"/>
      <pc:sldMk xmlns:pc="http://schemas.microsoft.com/office/powerpoint/2013/main/command" cId="0" sldId="260"/>
      <ac:picMk id="104" creationId="{00000000-0000-0000-0000-000000000000}"/>
    </ac:deMkLst>
    <p188:txBody>
      <a:bodyPr/>
      <a:lstStyle/>
      <a:p>
        <a:r>
          <a:rPr lang="en-US"/>
          <a:t>I tried to access the link in the alt text and it says Access Denied. If the link is going to be locked down, then each data point needs to be entered into the alt text.</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6C27A6D2-BCAD-418F-85F5-02F3D5EEFE50}" authorId="{5BD90D4C-25CF-D8C0-EF06-27663B70180B}" created="2022-06-21T16:17:50.918">
    <ac:deMkLst xmlns:ac="http://schemas.microsoft.com/office/drawing/2013/main/command">
      <pc:docMk xmlns:pc="http://schemas.microsoft.com/office/powerpoint/2013/main/command"/>
      <pc:sldMk xmlns:pc="http://schemas.microsoft.com/office/powerpoint/2013/main/command" cId="0" sldId="261"/>
      <ac:picMk id="110" creationId="{00000000-0000-0000-0000-000000000000}"/>
    </ac:deMkLst>
    <p188:txBody>
      <a:bodyPr/>
      <a:lstStyle/>
      <a:p>
        <a:r>
          <a:rPr lang="en-US"/>
          <a:t>This is throwing me off. There are three different ways to provide the information on the chart, the boxes, the plots and the lines. However, the legend only relies on the ability to distinguish color. Is there a way to add the text from the legend next to each corresponding section of the chart? This way the text label is next to the color, so it is clear which one belongs to which.</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AF3354A1-DF85-4F6E-8180-3DEF6EF30D9D}" authorId="{5BD90D4C-25CF-D8C0-EF06-27663B70180B}" created="2022-06-21T16:20:42.418">
    <ac:deMkLst xmlns:ac="http://schemas.microsoft.com/office/drawing/2013/main/command">
      <pc:docMk xmlns:pc="http://schemas.microsoft.com/office/powerpoint/2013/main/command"/>
      <pc:sldMk xmlns:pc="http://schemas.microsoft.com/office/powerpoint/2013/main/command" cId="0" sldId="264"/>
      <ac:graphicFrameMk id="127" creationId="{00000000-0000-0000-0000-000000000000}"/>
    </ac:deMkLst>
    <p188:txBody>
      <a:bodyPr/>
      <a:lstStyle/>
      <a:p>
        <a:r>
          <a:rPr lang="en-US"/>
          <a:t>I brought this to PowerPoint because there is no way in Slides to see if a table is accessible. To make this table accessible, simply check the Header Row box in the table design tab. This allows the header row to be repeated after each cell. This provides the same structure to those who cannot see the table that we receive visually.</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DA3C05A3-1A8E-4859-A994-99D939C66E07}" authorId="{5BD90D4C-25CF-D8C0-EF06-27663B70180B}" created="2022-06-21T16:21:30.159">
    <ac:deMkLst xmlns:ac="http://schemas.microsoft.com/office/drawing/2013/main/command">
      <pc:docMk xmlns:pc="http://schemas.microsoft.com/office/powerpoint/2013/main/command"/>
      <pc:sldMk xmlns:pc="http://schemas.microsoft.com/office/powerpoint/2013/main/command" cId="0" sldId="268"/>
      <ac:graphicFrameMk id="163" creationId="{00000000-0000-0000-0000-000000000000}"/>
    </ac:deMkLst>
    <p188:txBody>
      <a:bodyPr/>
      <a:lstStyle/>
      <a:p>
        <a:r>
          <a:rPr lang="en-US"/>
          <a:t>Refer to table comment on slide 9</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C35AB820-D0CA-4C9B-9FDB-C9F5E5E67FB9}" authorId="{5BD90D4C-25CF-D8C0-EF06-27663B70180B}" created="2022-06-21T16:22:13.650">
    <ac:deMkLst xmlns:ac="http://schemas.microsoft.com/office/drawing/2013/main/command">
      <pc:docMk xmlns:pc="http://schemas.microsoft.com/office/powerpoint/2013/main/command"/>
      <pc:sldMk xmlns:pc="http://schemas.microsoft.com/office/powerpoint/2013/main/command" cId="0" sldId="272"/>
      <ac:graphicFrameMk id="205" creationId="{00000000-0000-0000-0000-000000000000}"/>
    </ac:deMkLst>
    <p188:txBody>
      <a:bodyPr/>
      <a:lstStyle/>
      <a:p>
        <a:r>
          <a:rPr lang="en-US"/>
          <a:t>Refer to table comment on slide 9</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AF58F3DC-23BB-498B-8E00-368372465E36}" authorId="{5BD90D4C-25CF-D8C0-EF06-27663B70180B}" created="2022-06-21T16:23:03.240">
    <ac:deMkLst xmlns:ac="http://schemas.microsoft.com/office/drawing/2013/main/command">
      <pc:docMk xmlns:pc="http://schemas.microsoft.com/office/powerpoint/2013/main/command"/>
      <pc:sldMk xmlns:pc="http://schemas.microsoft.com/office/powerpoint/2013/main/command" cId="0" sldId="276"/>
      <ac:graphicFrameMk id="230" creationId="{00000000-0000-0000-0000-000000000000}"/>
    </ac:deMkLst>
    <p188:txBody>
      <a:bodyPr/>
      <a:lstStyle/>
      <a:p>
        <a:r>
          <a:rPr lang="en-US"/>
          <a:t>Refer to table comment on slide 9</a:t>
        </a:r>
      </a:p>
    </p188:txBody>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5F2277C2-0B8F-4B11-A27F-5DA568808CCF}" authorId="{5BD90D4C-25CF-D8C0-EF06-27663B70180B}" created="2022-06-21T16:23:48.166">
    <ac:deMkLst xmlns:ac="http://schemas.microsoft.com/office/drawing/2013/main/command">
      <pc:docMk xmlns:pc="http://schemas.microsoft.com/office/powerpoint/2013/main/command"/>
      <pc:sldMk xmlns:pc="http://schemas.microsoft.com/office/powerpoint/2013/main/command" cId="0" sldId="280"/>
      <ac:graphicFrameMk id="273" creationId="{00000000-0000-0000-0000-000000000000}"/>
    </ac:deMkLst>
    <p188:txBody>
      <a:bodyPr/>
      <a:lstStyle/>
      <a:p>
        <a:r>
          <a:rPr lang="en-US"/>
          <a:t>Refer to table comment on slide 9</a:t>
        </a:r>
      </a:p>
    </p188:txBody>
  </p188:cm>
</p188:cmLst>
</file>

<file path=ppt/comments/modernComment_11C_0.xml><?xml version="1.0" encoding="utf-8"?>
<p188:cmLst xmlns:a="http://schemas.openxmlformats.org/drawingml/2006/main" xmlns:r="http://schemas.openxmlformats.org/officeDocument/2006/relationships" xmlns:p188="http://schemas.microsoft.com/office/powerpoint/2018/8/main">
  <p188:cm id="{7555C476-9B2D-43C9-B32F-A40591235AB3}" authorId="{5BD90D4C-25CF-D8C0-EF06-27663B70180B}" created="2022-06-21T16:24:22.830">
    <ac:deMkLst xmlns:ac="http://schemas.microsoft.com/office/drawing/2013/main/command">
      <pc:docMk xmlns:pc="http://schemas.microsoft.com/office/powerpoint/2013/main/command"/>
      <pc:sldMk xmlns:pc="http://schemas.microsoft.com/office/powerpoint/2013/main/command" cId="0" sldId="284"/>
      <ac:graphicFrameMk id="313" creationId="{00000000-0000-0000-0000-000000000000}"/>
    </ac:deMkLst>
    <p188:txBody>
      <a:bodyPr/>
      <a:lstStyle/>
      <a:p>
        <a:r>
          <a:rPr lang="en-US"/>
          <a:t>Refer to table comment on slide 9</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cf91c4aa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cf91c4aa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cf10913b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cf10913b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ce2c47ff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ce2c47ff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cf91c4aa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2cf91c4aa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2ce2c47ff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2ce2c47ff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ce2c47ff0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ce2c47ff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cf91c4aa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2cf91c4aa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ce2c47ff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2ce2c47ff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ce2c47ff0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2ce2c47ff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2cf91c4aa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2cf91c4aa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ce2c47f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ce2c47f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ce2c47ff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ce2c47ff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2ce2c47ff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2ce2c47ff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2cf91c4aa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2cf91c4aaf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2cf91c4aa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2cf91c4a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47cd4a1e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347cd4a1e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347cd4a1e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347cd4a1e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47cd4a1e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347cd4a1e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347cd4a1e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347cd4a1e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47cd4a1e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347cd4a1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ce2c47ff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ce2c47f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cf10913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cf10913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ce2c47ff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ce2c47ff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cf91c4a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cf91c4a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cf91c4a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cf91c4a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ce2c47ff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ce2c47ff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ce2c47ff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ce2c47ff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102649"/>
              </a:buClr>
              <a:buSzPts val="4500"/>
              <a:buFont typeface="Libre Franklin Medium"/>
              <a:buNone/>
              <a:defRPr sz="4500">
                <a:solidFill>
                  <a:srgbClr val="10264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rgbClr val="007780"/>
              </a:buClr>
              <a:buSzPts val="1800"/>
              <a:buNone/>
              <a:defRPr sz="1800">
                <a:solidFill>
                  <a:srgbClr val="007780"/>
                </a:solidFill>
              </a:defRPr>
            </a:lvl1pPr>
            <a:lvl2pPr lvl="1" algn="ctr" rtl="0">
              <a:lnSpc>
                <a:spcPct val="90000"/>
              </a:lnSpc>
              <a:spcBef>
                <a:spcPts val="400"/>
              </a:spcBef>
              <a:spcAft>
                <a:spcPts val="0"/>
              </a:spcAft>
              <a:buClr>
                <a:srgbClr val="102649"/>
              </a:buClr>
              <a:buSzPts val="1500"/>
              <a:buNone/>
              <a:defRPr sz="1500"/>
            </a:lvl2pPr>
            <a:lvl3pPr lvl="2" algn="ctr" rtl="0">
              <a:lnSpc>
                <a:spcPct val="90000"/>
              </a:lnSpc>
              <a:spcBef>
                <a:spcPts val="400"/>
              </a:spcBef>
              <a:spcAft>
                <a:spcPts val="0"/>
              </a:spcAft>
              <a:buClr>
                <a:srgbClr val="102649"/>
              </a:buClr>
              <a:buSzPts val="1400"/>
              <a:buNone/>
              <a:defRPr sz="1400"/>
            </a:lvl3pPr>
            <a:lvl4pPr lvl="3" algn="ctr" rtl="0">
              <a:lnSpc>
                <a:spcPct val="90000"/>
              </a:lnSpc>
              <a:spcBef>
                <a:spcPts val="400"/>
              </a:spcBef>
              <a:spcAft>
                <a:spcPts val="0"/>
              </a:spcAft>
              <a:buClr>
                <a:srgbClr val="102649"/>
              </a:buClr>
              <a:buSzPts val="1200"/>
              <a:buNone/>
              <a:defRPr sz="1200"/>
            </a:lvl4pPr>
            <a:lvl5pPr lvl="4" algn="ctr" rtl="0">
              <a:lnSpc>
                <a:spcPct val="90000"/>
              </a:lnSpc>
              <a:spcBef>
                <a:spcPts val="400"/>
              </a:spcBef>
              <a:spcAft>
                <a:spcPts val="0"/>
              </a:spcAft>
              <a:buClr>
                <a:srgbClr val="102649"/>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 name="Google Shape;13;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 name="Google Shape;14;p2"/>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007780"/>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 name="Google Shape;6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1"/>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2"/>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4" name="Google Shape;7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 name="Google Shape;18;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 name="Google Shape;19;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 name="Google Shape;20;p3"/>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 name="Google Shape;24;p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 name="Google Shape;25;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 name="Google Shape;26;p4"/>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4500"/>
              <a:buFont typeface="Libre Franklin Medium"/>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 name="Google Shape;29;p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5"/>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 name="Google Shape;32;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 name="Google Shape;35;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rgbClr val="102649"/>
              </a:buClr>
              <a:buSzPts val="1800"/>
              <a:buNone/>
              <a:defRPr sz="1800" b="1"/>
            </a:lvl1pPr>
            <a:lvl2pPr marL="914400" lvl="1" indent="-228600" algn="l" rtl="0">
              <a:lnSpc>
                <a:spcPct val="90000"/>
              </a:lnSpc>
              <a:spcBef>
                <a:spcPts val="400"/>
              </a:spcBef>
              <a:spcAft>
                <a:spcPts val="0"/>
              </a:spcAft>
              <a:buClr>
                <a:srgbClr val="102649"/>
              </a:buClr>
              <a:buSzPts val="1500"/>
              <a:buNone/>
              <a:defRPr sz="1500" b="1"/>
            </a:lvl2pPr>
            <a:lvl3pPr marL="1371600" lvl="2" indent="-228600" algn="l" rtl="0">
              <a:lnSpc>
                <a:spcPct val="90000"/>
              </a:lnSpc>
              <a:spcBef>
                <a:spcPts val="400"/>
              </a:spcBef>
              <a:spcAft>
                <a:spcPts val="0"/>
              </a:spcAft>
              <a:buClr>
                <a:srgbClr val="102649"/>
              </a:buClr>
              <a:buSzPts val="1400"/>
              <a:buNone/>
              <a:defRPr sz="1400" b="1"/>
            </a:lvl3pPr>
            <a:lvl4pPr marL="1828800" lvl="3" indent="-228600" algn="l" rtl="0">
              <a:lnSpc>
                <a:spcPct val="90000"/>
              </a:lnSpc>
              <a:spcBef>
                <a:spcPts val="400"/>
              </a:spcBef>
              <a:spcAft>
                <a:spcPts val="0"/>
              </a:spcAft>
              <a:buClr>
                <a:srgbClr val="102649"/>
              </a:buClr>
              <a:buSzPts val="1200"/>
              <a:buNone/>
              <a:defRPr sz="1200" b="1"/>
            </a:lvl4pPr>
            <a:lvl5pPr marL="2286000" lvl="4" indent="-228600" algn="l" rtl="0">
              <a:lnSpc>
                <a:spcPct val="90000"/>
              </a:lnSpc>
              <a:spcBef>
                <a:spcPts val="400"/>
              </a:spcBef>
              <a:spcAft>
                <a:spcPts val="0"/>
              </a:spcAft>
              <a:buClr>
                <a:srgbClr val="102649"/>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6" name="Google Shape;36;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 name="Google Shape;37;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rgbClr val="102649"/>
              </a:buClr>
              <a:buSzPts val="1800"/>
              <a:buNone/>
              <a:defRPr sz="1800" b="1"/>
            </a:lvl1pPr>
            <a:lvl2pPr marL="914400" lvl="1" indent="-228600" algn="l" rtl="0">
              <a:lnSpc>
                <a:spcPct val="90000"/>
              </a:lnSpc>
              <a:spcBef>
                <a:spcPts val="400"/>
              </a:spcBef>
              <a:spcAft>
                <a:spcPts val="0"/>
              </a:spcAft>
              <a:buClr>
                <a:srgbClr val="102649"/>
              </a:buClr>
              <a:buSzPts val="1500"/>
              <a:buNone/>
              <a:defRPr sz="1500" b="1"/>
            </a:lvl2pPr>
            <a:lvl3pPr marL="1371600" lvl="2" indent="-228600" algn="l" rtl="0">
              <a:lnSpc>
                <a:spcPct val="90000"/>
              </a:lnSpc>
              <a:spcBef>
                <a:spcPts val="400"/>
              </a:spcBef>
              <a:spcAft>
                <a:spcPts val="0"/>
              </a:spcAft>
              <a:buClr>
                <a:srgbClr val="102649"/>
              </a:buClr>
              <a:buSzPts val="1400"/>
              <a:buNone/>
              <a:defRPr sz="1400" b="1"/>
            </a:lvl3pPr>
            <a:lvl4pPr marL="1828800" lvl="3" indent="-228600" algn="l" rtl="0">
              <a:lnSpc>
                <a:spcPct val="90000"/>
              </a:lnSpc>
              <a:spcBef>
                <a:spcPts val="400"/>
              </a:spcBef>
              <a:spcAft>
                <a:spcPts val="0"/>
              </a:spcAft>
              <a:buClr>
                <a:srgbClr val="102649"/>
              </a:buClr>
              <a:buSzPts val="1200"/>
              <a:buNone/>
              <a:defRPr sz="1200" b="1"/>
            </a:lvl4pPr>
            <a:lvl5pPr marL="2286000" lvl="4" indent="-228600" algn="l" rtl="0">
              <a:lnSpc>
                <a:spcPct val="90000"/>
              </a:lnSpc>
              <a:spcBef>
                <a:spcPts val="400"/>
              </a:spcBef>
              <a:spcAft>
                <a:spcPts val="0"/>
              </a:spcAft>
              <a:buClr>
                <a:srgbClr val="102649"/>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 name="Google Shape;38;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102649"/>
              </a:buClr>
              <a:buSzPts val="1400"/>
              <a:buChar char="•"/>
              <a:defRPr/>
            </a:lvl1pPr>
            <a:lvl2pPr marL="914400" lvl="1" indent="-317500" algn="l" rtl="0">
              <a:lnSpc>
                <a:spcPct val="90000"/>
              </a:lnSpc>
              <a:spcBef>
                <a:spcPts val="400"/>
              </a:spcBef>
              <a:spcAft>
                <a:spcPts val="0"/>
              </a:spcAft>
              <a:buClr>
                <a:srgbClr val="102649"/>
              </a:buClr>
              <a:buSzPts val="1400"/>
              <a:buChar char="•"/>
              <a:defRPr/>
            </a:lvl2pPr>
            <a:lvl3pPr marL="1371600" lvl="2" indent="-317500" algn="l" rtl="0">
              <a:lnSpc>
                <a:spcPct val="90000"/>
              </a:lnSpc>
              <a:spcBef>
                <a:spcPts val="400"/>
              </a:spcBef>
              <a:spcAft>
                <a:spcPts val="0"/>
              </a:spcAft>
              <a:buClr>
                <a:srgbClr val="102649"/>
              </a:buClr>
              <a:buSzPts val="1400"/>
              <a:buChar char="•"/>
              <a:defRPr/>
            </a:lvl3pPr>
            <a:lvl4pPr marL="1828800" lvl="3" indent="-317500" algn="l" rtl="0">
              <a:lnSpc>
                <a:spcPct val="90000"/>
              </a:lnSpc>
              <a:spcBef>
                <a:spcPts val="400"/>
              </a:spcBef>
              <a:spcAft>
                <a:spcPts val="0"/>
              </a:spcAft>
              <a:buClr>
                <a:srgbClr val="102649"/>
              </a:buClr>
              <a:buSzPts val="1400"/>
              <a:buChar char="•"/>
              <a:defRPr/>
            </a:lvl4pPr>
            <a:lvl5pPr marL="2286000" lvl="4" indent="-317500" algn="l" rtl="0">
              <a:lnSpc>
                <a:spcPct val="90000"/>
              </a:lnSpc>
              <a:spcBef>
                <a:spcPts val="400"/>
              </a:spcBef>
              <a:spcAft>
                <a:spcPts val="0"/>
              </a:spcAft>
              <a:buClr>
                <a:srgbClr val="102649"/>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 name="Google Shape;40;p6"/>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07780"/>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 name="Google Shape;43;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7"/>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7" name="Google Shape;47;p8"/>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 name="Google Shape;50;p9"/>
          <p:cNvSpPr txBox="1">
            <a:spLocks noGrp="1"/>
          </p:cNvSpPr>
          <p:nvPr>
            <p:ph type="body" idx="1"/>
          </p:nvPr>
        </p:nvSpPr>
        <p:spPr>
          <a:xfrm>
            <a:off x="3887391" y="1418573"/>
            <a:ext cx="4629000" cy="2977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rgbClr val="102649"/>
              </a:buClr>
              <a:buSzPts val="2400"/>
              <a:buChar char="•"/>
              <a:defRPr sz="2400"/>
            </a:lvl1pPr>
            <a:lvl2pPr marL="914400" lvl="1" indent="-361950" algn="l" rtl="0">
              <a:lnSpc>
                <a:spcPct val="90000"/>
              </a:lnSpc>
              <a:spcBef>
                <a:spcPts val="400"/>
              </a:spcBef>
              <a:spcAft>
                <a:spcPts val="0"/>
              </a:spcAft>
              <a:buClr>
                <a:srgbClr val="102649"/>
              </a:buClr>
              <a:buSzPts val="2100"/>
              <a:buChar char="•"/>
              <a:defRPr sz="2100"/>
            </a:lvl2pPr>
            <a:lvl3pPr marL="1371600" lvl="2" indent="-342900" algn="l" rtl="0">
              <a:lnSpc>
                <a:spcPct val="90000"/>
              </a:lnSpc>
              <a:spcBef>
                <a:spcPts val="400"/>
              </a:spcBef>
              <a:spcAft>
                <a:spcPts val="0"/>
              </a:spcAft>
              <a:buClr>
                <a:srgbClr val="102649"/>
              </a:buClr>
              <a:buSzPts val="1800"/>
              <a:buChar char="•"/>
              <a:defRPr sz="1800"/>
            </a:lvl3pPr>
            <a:lvl4pPr marL="1828800" lvl="3" indent="-323850" algn="l" rtl="0">
              <a:lnSpc>
                <a:spcPct val="90000"/>
              </a:lnSpc>
              <a:spcBef>
                <a:spcPts val="400"/>
              </a:spcBef>
              <a:spcAft>
                <a:spcPts val="0"/>
              </a:spcAft>
              <a:buClr>
                <a:srgbClr val="102649"/>
              </a:buClr>
              <a:buSzPts val="1500"/>
              <a:buChar char="•"/>
              <a:defRPr sz="1500"/>
            </a:lvl4pPr>
            <a:lvl5pPr marL="2286000" lvl="4" indent="-323850" algn="l" rtl="0">
              <a:lnSpc>
                <a:spcPct val="90000"/>
              </a:lnSpc>
              <a:spcBef>
                <a:spcPts val="400"/>
              </a:spcBef>
              <a:spcAft>
                <a:spcPts val="0"/>
              </a:spcAft>
              <a:buClr>
                <a:srgbClr val="102649"/>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1" name="Google Shape;51;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02649"/>
              </a:buClr>
              <a:buSzPts val="1200"/>
              <a:buNone/>
              <a:defRPr sz="1200"/>
            </a:lvl1pPr>
            <a:lvl2pPr marL="914400" lvl="1" indent="-228600" algn="l" rtl="0">
              <a:lnSpc>
                <a:spcPct val="90000"/>
              </a:lnSpc>
              <a:spcBef>
                <a:spcPts val="400"/>
              </a:spcBef>
              <a:spcAft>
                <a:spcPts val="0"/>
              </a:spcAft>
              <a:buClr>
                <a:srgbClr val="102649"/>
              </a:buClr>
              <a:buSzPts val="1100"/>
              <a:buNone/>
              <a:defRPr sz="1100"/>
            </a:lvl2pPr>
            <a:lvl3pPr marL="1371600" lvl="2" indent="-228600" algn="l" rtl="0">
              <a:lnSpc>
                <a:spcPct val="90000"/>
              </a:lnSpc>
              <a:spcBef>
                <a:spcPts val="400"/>
              </a:spcBef>
              <a:spcAft>
                <a:spcPts val="0"/>
              </a:spcAft>
              <a:buClr>
                <a:srgbClr val="102649"/>
              </a:buClr>
              <a:buSzPts val="900"/>
              <a:buNone/>
              <a:defRPr sz="900"/>
            </a:lvl3pPr>
            <a:lvl4pPr marL="1828800" lvl="3" indent="-228600" algn="l" rtl="0">
              <a:lnSpc>
                <a:spcPct val="90000"/>
              </a:lnSpc>
              <a:spcBef>
                <a:spcPts val="400"/>
              </a:spcBef>
              <a:spcAft>
                <a:spcPts val="0"/>
              </a:spcAft>
              <a:buClr>
                <a:srgbClr val="102649"/>
              </a:buClr>
              <a:buSzPts val="800"/>
              <a:buNone/>
              <a:defRPr sz="800"/>
            </a:lvl4pPr>
            <a:lvl5pPr marL="2286000" lvl="4" indent="-228600" algn="l" rtl="0">
              <a:lnSpc>
                <a:spcPct val="90000"/>
              </a:lnSpc>
              <a:spcBef>
                <a:spcPts val="400"/>
              </a:spcBef>
              <a:spcAft>
                <a:spcPts val="0"/>
              </a:spcAft>
              <a:buClr>
                <a:srgbClr val="102649"/>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52" name="Google Shape;52;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9"/>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102649"/>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4" name="Google Shape;54;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4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4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4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4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4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4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4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007780"/>
              </a:buClr>
              <a:buSzPts val="2400"/>
              <a:buFont typeface="Libre Franklin Medium"/>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 name="Google Shape;57;p10"/>
          <p:cNvSpPr>
            <a:spLocks noGrp="1"/>
          </p:cNvSpPr>
          <p:nvPr>
            <p:ph type="pic" idx="2"/>
          </p:nvPr>
        </p:nvSpPr>
        <p:spPr>
          <a:xfrm>
            <a:off x="3887391" y="740569"/>
            <a:ext cx="4629000" cy="3655200"/>
          </a:xfrm>
          <a:prstGeom prst="rect">
            <a:avLst/>
          </a:prstGeom>
          <a:noFill/>
          <a:ln>
            <a:noFill/>
          </a:ln>
        </p:spPr>
      </p:sp>
      <p:sp>
        <p:nvSpPr>
          <p:cNvPr id="58" name="Google Shape;58;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102649"/>
              </a:buClr>
              <a:buSzPts val="1200"/>
              <a:buNone/>
              <a:defRPr sz="1200"/>
            </a:lvl1pPr>
            <a:lvl2pPr marL="914400" lvl="1" indent="-228600" algn="l" rtl="0">
              <a:lnSpc>
                <a:spcPct val="90000"/>
              </a:lnSpc>
              <a:spcBef>
                <a:spcPts val="400"/>
              </a:spcBef>
              <a:spcAft>
                <a:spcPts val="0"/>
              </a:spcAft>
              <a:buClr>
                <a:srgbClr val="102649"/>
              </a:buClr>
              <a:buSzPts val="1100"/>
              <a:buNone/>
              <a:defRPr sz="1100"/>
            </a:lvl2pPr>
            <a:lvl3pPr marL="1371600" lvl="2" indent="-228600" algn="l" rtl="0">
              <a:lnSpc>
                <a:spcPct val="90000"/>
              </a:lnSpc>
              <a:spcBef>
                <a:spcPts val="400"/>
              </a:spcBef>
              <a:spcAft>
                <a:spcPts val="0"/>
              </a:spcAft>
              <a:buClr>
                <a:srgbClr val="102649"/>
              </a:buClr>
              <a:buSzPts val="900"/>
              <a:buNone/>
              <a:defRPr sz="900"/>
            </a:lvl3pPr>
            <a:lvl4pPr marL="1828800" lvl="3" indent="-228600" algn="l" rtl="0">
              <a:lnSpc>
                <a:spcPct val="90000"/>
              </a:lnSpc>
              <a:spcBef>
                <a:spcPts val="400"/>
              </a:spcBef>
              <a:spcAft>
                <a:spcPts val="0"/>
              </a:spcAft>
              <a:buClr>
                <a:srgbClr val="102649"/>
              </a:buClr>
              <a:buSzPts val="800"/>
              <a:buNone/>
              <a:defRPr sz="800"/>
            </a:lvl4pPr>
            <a:lvl5pPr marL="2286000" lvl="4" indent="-228600" algn="l" rtl="0">
              <a:lnSpc>
                <a:spcPct val="90000"/>
              </a:lnSpc>
              <a:spcBef>
                <a:spcPts val="400"/>
              </a:spcBef>
              <a:spcAft>
                <a:spcPts val="0"/>
              </a:spcAft>
              <a:buClr>
                <a:srgbClr val="102649"/>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0"/>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3028950" y="4767263"/>
            <a:ext cx="26736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100"/>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0_0.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4_0.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8_0.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C_0.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lauren.milam@education.ky.gov"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mailto:aaron.butler@education.k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18/10/relationships/comments" Target="../comments/modernComment_104_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18/10/relationships/comments" Target="../comments/modernComment_105_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dirty="0"/>
              <a:t>Commissioner’s Performance Survey</a:t>
            </a:r>
            <a:endParaRPr dirty="0"/>
          </a:p>
        </p:txBody>
      </p:sp>
      <p:sp>
        <p:nvSpPr>
          <p:cNvPr id="80" name="Google Shape;80;p14"/>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dirty="0"/>
              <a:t>Spring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Section 2: Leadership</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rot="5400000">
            <a:off x="6270775" y="2002800"/>
            <a:ext cx="4085700" cy="11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b="1" dirty="0">
                <a:latin typeface="Libre Franklin"/>
                <a:ea typeface="Libre Franklin"/>
                <a:cs typeface="Libre Franklin"/>
                <a:sym typeface="Libre Franklin"/>
              </a:rPr>
              <a:t>Leadership</a:t>
            </a:r>
            <a:endParaRPr sz="3600" b="1" dirty="0">
              <a:latin typeface="Libre Franklin"/>
              <a:ea typeface="Libre Franklin"/>
              <a:cs typeface="Libre Franklin"/>
              <a:sym typeface="Libre Franklin"/>
            </a:endParaRPr>
          </a:p>
        </p:txBody>
      </p:sp>
      <p:graphicFrame>
        <p:nvGraphicFramePr>
          <p:cNvPr id="163" name="Google Shape;163;p26"/>
          <p:cNvGraphicFramePr/>
          <p:nvPr>
            <p:extLst>
              <p:ext uri="{D42A27DB-BD31-4B8C-83A1-F6EECF244321}">
                <p14:modId xmlns:p14="http://schemas.microsoft.com/office/powerpoint/2010/main" val="1876603552"/>
              </p:ext>
            </p:extLst>
          </p:nvPr>
        </p:nvGraphicFramePr>
        <p:xfrm>
          <a:off x="758925" y="78338"/>
          <a:ext cx="7132550" cy="4088590"/>
        </p:xfrm>
        <a:graphic>
          <a:graphicData uri="http://schemas.openxmlformats.org/drawingml/2006/table">
            <a:tbl>
              <a:tblPr firstRow="1">
                <a:tableStyleId>{69012ECD-51FC-41F1-AA8D-1B2483CD663E}</a:tableStyleId>
              </a:tblPr>
              <a:tblGrid>
                <a:gridCol w="557150">
                  <a:extLst>
                    <a:ext uri="{9D8B030D-6E8A-4147-A177-3AD203B41FA5}">
                      <a16:colId xmlns:a16="http://schemas.microsoft.com/office/drawing/2014/main" val="20000"/>
                    </a:ext>
                  </a:extLst>
                </a:gridCol>
                <a:gridCol w="695850">
                  <a:extLst>
                    <a:ext uri="{9D8B030D-6E8A-4147-A177-3AD203B41FA5}">
                      <a16:colId xmlns:a16="http://schemas.microsoft.com/office/drawing/2014/main" val="20001"/>
                    </a:ext>
                  </a:extLst>
                </a:gridCol>
                <a:gridCol w="1561175">
                  <a:extLst>
                    <a:ext uri="{9D8B030D-6E8A-4147-A177-3AD203B41FA5}">
                      <a16:colId xmlns:a16="http://schemas.microsoft.com/office/drawing/2014/main" val="20002"/>
                    </a:ext>
                  </a:extLst>
                </a:gridCol>
                <a:gridCol w="4318375">
                  <a:extLst>
                    <a:ext uri="{9D8B030D-6E8A-4147-A177-3AD203B41FA5}">
                      <a16:colId xmlns:a16="http://schemas.microsoft.com/office/drawing/2014/main" val="20003"/>
                    </a:ext>
                  </a:extLst>
                </a:gridCol>
              </a:tblGrid>
              <a:tr h="457125">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dirty="0">
                          <a:sym typeface="Tahoma"/>
                        </a:rPr>
                        <a:t>Avg</a:t>
                      </a:r>
                      <a:endParaRPr sz="1600" b="1" dirty="0">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09325">
                <a:tc>
                  <a:txBody>
                    <a:bodyPr/>
                    <a:lstStyle/>
                    <a:p>
                      <a:pPr marL="0" lvl="0" indent="0" algn="ctr" rtl="0">
                        <a:lnSpc>
                          <a:spcPct val="100000"/>
                        </a:lnSpc>
                        <a:spcBef>
                          <a:spcPts val="0"/>
                        </a:spcBef>
                        <a:spcAft>
                          <a:spcPts val="0"/>
                        </a:spcAft>
                        <a:buNone/>
                      </a:pPr>
                      <a:r>
                        <a:rPr lang="en">
                          <a:sym typeface="Tahoma"/>
                        </a:rPr>
                        <a:t>Q1</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4.31</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a:sym typeface="Tahoma"/>
                        </a:rPr>
                        <a:t>Leadership provides clear direction for the agency.</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409325">
                <a:tc>
                  <a:txBody>
                    <a:bodyPr/>
                    <a:lstStyle/>
                    <a:p>
                      <a:pPr marL="0" lvl="0" indent="0" algn="ctr" rtl="0">
                        <a:lnSpc>
                          <a:spcPct val="100000"/>
                        </a:lnSpc>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4.45</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a:sym typeface="Tahoma"/>
                        </a:rPr>
                        <a:t>Leadership acts with integrity.</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390725">
                <a:tc>
                  <a:txBody>
                    <a:bodyPr/>
                    <a:lstStyle/>
                    <a:p>
                      <a:pPr marL="0" lvl="0" indent="0" algn="ctr" rtl="0">
                        <a:lnSpc>
                          <a:spcPct val="100000"/>
                        </a:lnSpc>
                        <a:spcBef>
                          <a:spcPts val="0"/>
                        </a:spcBef>
                        <a:spcAft>
                          <a:spcPts val="0"/>
                        </a:spcAft>
                        <a:buNone/>
                      </a:pPr>
                      <a:r>
                        <a:rPr lang="en">
                          <a:sym typeface="Tahoma"/>
                        </a:rPr>
                        <a:t>Q3</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4.31</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a:sym typeface="Tahoma"/>
                        </a:rPr>
                        <a:t>Leadership promotes an atmosphere of collaboration within the agency.</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r h="409325">
                <a:tc>
                  <a:txBody>
                    <a:bodyPr/>
                    <a:lstStyle/>
                    <a:p>
                      <a:pPr marL="0" lvl="0" indent="0" algn="ctr" rtl="0">
                        <a:lnSpc>
                          <a:spcPct val="100000"/>
                        </a:lnSpc>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4.15</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dirty="0">
                          <a:sym typeface="Tahoma"/>
                        </a:rPr>
                        <a:t>Leadership seeks feedback from employees on a regular basis.</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409325">
                <a:tc>
                  <a:txBody>
                    <a:bodyPr/>
                    <a:lstStyle/>
                    <a:p>
                      <a:pPr marL="0" lvl="0" indent="0" algn="ctr" rtl="0">
                        <a:lnSpc>
                          <a:spcPct val="100000"/>
                        </a:lnSpc>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4.24</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a:sym typeface="Tahoma"/>
                        </a:rPr>
                        <a:t>Leadership consistently supports employees.</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354800">
                <a:tc>
                  <a:txBody>
                    <a:bodyPr/>
                    <a:lstStyle/>
                    <a:p>
                      <a:pPr marL="0" lvl="0" indent="0" algn="ctr" rtl="0">
                        <a:lnSpc>
                          <a:spcPct val="100000"/>
                        </a:lnSpc>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4.52</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dirty="0">
                          <a:sym typeface="Tahoma"/>
                        </a:rPr>
                        <a:t>Leadership maintains high expectations for employees' quality of work.</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409325">
                <a:tc>
                  <a:txBody>
                    <a:bodyPr/>
                    <a:lstStyle/>
                    <a:p>
                      <a:pPr marL="0" lvl="0" indent="0" algn="ctr" rtl="0">
                        <a:lnSpc>
                          <a:spcPct val="100000"/>
                        </a:lnSpc>
                        <a:spcBef>
                          <a:spcPts val="0"/>
                        </a:spcBef>
                        <a:spcAft>
                          <a:spcPts val="0"/>
                        </a:spcAft>
                        <a:buNone/>
                      </a:pPr>
                      <a:r>
                        <a:rPr lang="en">
                          <a:sym typeface="Tahoma"/>
                        </a:rPr>
                        <a:t>Q7</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4.16</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a:sym typeface="Tahoma"/>
                        </a:rPr>
                        <a:t>I feel comfortable raising issues and concerns to leadership.</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r h="390725">
                <a:tc>
                  <a:txBody>
                    <a:bodyPr/>
                    <a:lstStyle/>
                    <a:p>
                      <a:pPr marL="0" lvl="0" indent="0" algn="ctr" rtl="0">
                        <a:lnSpc>
                          <a:spcPct val="100000"/>
                        </a:lnSpc>
                        <a:spcBef>
                          <a:spcPts val="0"/>
                        </a:spcBef>
                        <a:spcAft>
                          <a:spcPts val="0"/>
                        </a:spcAft>
                        <a:buNone/>
                      </a:pPr>
                      <a:r>
                        <a:rPr lang="en">
                          <a:sym typeface="Tahoma"/>
                        </a:rPr>
                        <a:t>Q8</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4.34</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a:sym typeface="Tahoma"/>
                        </a:rPr>
                        <a:t>I am trusted to make decisions related to my work.</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8"/>
                  </a:ext>
                </a:extLst>
              </a:tr>
              <a:tr h="390725">
                <a:tc>
                  <a:txBody>
                    <a:bodyPr/>
                    <a:lstStyle/>
                    <a:p>
                      <a:pPr marL="0" lvl="0" indent="0" algn="ctr" rtl="0">
                        <a:lnSpc>
                          <a:spcPct val="100000"/>
                        </a:lnSpc>
                        <a:spcBef>
                          <a:spcPts val="0"/>
                        </a:spcBef>
                        <a:spcAft>
                          <a:spcPts val="0"/>
                        </a:spcAft>
                        <a:buNone/>
                      </a:pPr>
                      <a:r>
                        <a:rPr lang="en">
                          <a:sym typeface="Tahoma"/>
                        </a:rPr>
                        <a:t>Q9</a:t>
                      </a:r>
                      <a:endParaRPr>
                        <a:latin typeface="Tahoma"/>
                        <a:ea typeface="Tahoma"/>
                        <a:cs typeface="Tahoma"/>
                        <a:sym typeface="Tahoma"/>
                      </a:endParaRPr>
                    </a:p>
                  </a:txBody>
                  <a:tcPr marL="91425" marR="91425" marT="91425" marB="91425"/>
                </a:tc>
                <a:tc>
                  <a:txBody>
                    <a:bodyPr/>
                    <a:lstStyle/>
                    <a:p>
                      <a:pPr marL="0" lvl="0" indent="0" algn="ctr" rtl="0">
                        <a:lnSpc>
                          <a:spcPct val="100000"/>
                        </a:lnSpc>
                        <a:spcBef>
                          <a:spcPts val="0"/>
                        </a:spcBef>
                        <a:spcAft>
                          <a:spcPts val="0"/>
                        </a:spcAft>
                        <a:buNone/>
                      </a:pPr>
                      <a:r>
                        <a:rPr lang="en">
                          <a:sym typeface="Tahoma"/>
                        </a:rPr>
                        <a:t>4.54</a:t>
                      </a:r>
                      <a:endParaRPr>
                        <a:latin typeface="Tahoma"/>
                        <a:ea typeface="Tahoma"/>
                        <a:cs typeface="Tahoma"/>
                        <a:sym typeface="Tahoma"/>
                      </a:endParaRPr>
                    </a:p>
                  </a:txBody>
                  <a:tcPr marL="91425" marR="91425" marT="91425" marB="91425"/>
                </a:tc>
                <a:tc gridSpan="2">
                  <a:txBody>
                    <a:bodyPr/>
                    <a:lstStyle/>
                    <a:p>
                      <a:pPr marL="0" lvl="0" indent="0" algn="l" rtl="0">
                        <a:lnSpc>
                          <a:spcPct val="100000"/>
                        </a:lnSpc>
                        <a:spcBef>
                          <a:spcPts val="0"/>
                        </a:spcBef>
                        <a:spcAft>
                          <a:spcPts val="0"/>
                        </a:spcAft>
                        <a:buNone/>
                      </a:pPr>
                      <a:r>
                        <a:rPr lang="en" dirty="0">
                          <a:sym typeface="Tahoma"/>
                        </a:rPr>
                        <a:t>Leadership provides consistent direction regarding telecommuting.</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9"/>
                  </a:ext>
                </a:extLst>
              </a:tr>
            </a:tbl>
          </a:graphicData>
        </a:graphic>
      </p:graphicFrame>
      <p:cxnSp>
        <p:nvCxnSpPr>
          <p:cNvPr id="164" name="Google Shape;164;p26">
            <a:extLst>
              <a:ext uri="{C183D7F6-B498-43B3-948B-1728B52AA6E4}">
                <adec:decorative xmlns:adec="http://schemas.microsoft.com/office/drawing/2017/decorative" val="1"/>
              </a:ext>
            </a:extLst>
          </p:cNvPr>
          <p:cNvCxnSpPr/>
          <p:nvPr/>
        </p:nvCxnSpPr>
        <p:spPr>
          <a:xfrm rot="10800000" flipH="1">
            <a:off x="786225" y="9256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26">
            <a:extLst>
              <a:ext uri="{C183D7F6-B498-43B3-948B-1728B52AA6E4}">
                <adec:decorative xmlns:adec="http://schemas.microsoft.com/office/drawing/2017/decorative" val="1"/>
              </a:ext>
            </a:extLst>
          </p:cNvPr>
          <p:cNvCxnSpPr/>
          <p:nvPr/>
        </p:nvCxnSpPr>
        <p:spPr>
          <a:xfrm rot="10800000" flipH="1">
            <a:off x="790900" y="13338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26">
            <a:extLst>
              <a:ext uri="{C183D7F6-B498-43B3-948B-1728B52AA6E4}">
                <adec:decorative xmlns:adec="http://schemas.microsoft.com/office/drawing/2017/decorative" val="1"/>
              </a:ext>
            </a:extLst>
          </p:cNvPr>
          <p:cNvCxnSpPr/>
          <p:nvPr/>
        </p:nvCxnSpPr>
        <p:spPr>
          <a:xfrm rot="10800000" flipH="1">
            <a:off x="790900" y="17262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26">
            <a:extLst>
              <a:ext uri="{C183D7F6-B498-43B3-948B-1728B52AA6E4}">
                <adec:decorative xmlns:adec="http://schemas.microsoft.com/office/drawing/2017/decorative" val="1"/>
              </a:ext>
            </a:extLst>
          </p:cNvPr>
          <p:cNvCxnSpPr/>
          <p:nvPr/>
        </p:nvCxnSpPr>
        <p:spPr>
          <a:xfrm rot="10800000" flipH="1">
            <a:off x="790900" y="21186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26">
            <a:extLst>
              <a:ext uri="{C183D7F6-B498-43B3-948B-1728B52AA6E4}">
                <adec:decorative xmlns:adec="http://schemas.microsoft.com/office/drawing/2017/decorative" val="1"/>
              </a:ext>
            </a:extLst>
          </p:cNvPr>
          <p:cNvCxnSpPr/>
          <p:nvPr/>
        </p:nvCxnSpPr>
        <p:spPr>
          <a:xfrm rot="10800000" flipH="1">
            <a:off x="786225" y="25407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26">
            <a:extLst>
              <a:ext uri="{C183D7F6-B498-43B3-948B-1728B52AA6E4}">
                <adec:decorative xmlns:adec="http://schemas.microsoft.com/office/drawing/2017/decorative" val="1"/>
              </a:ext>
            </a:extLst>
          </p:cNvPr>
          <p:cNvCxnSpPr/>
          <p:nvPr/>
        </p:nvCxnSpPr>
        <p:spPr>
          <a:xfrm rot="10800000" flipH="1">
            <a:off x="786225" y="29628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26">
            <a:extLst>
              <a:ext uri="{C183D7F6-B498-43B3-948B-1728B52AA6E4}">
                <adec:decorative xmlns:adec="http://schemas.microsoft.com/office/drawing/2017/decorative" val="1"/>
              </a:ext>
            </a:extLst>
          </p:cNvPr>
          <p:cNvCxnSpPr/>
          <p:nvPr/>
        </p:nvCxnSpPr>
        <p:spPr>
          <a:xfrm rot="10800000" flipH="1">
            <a:off x="786225" y="33849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26">
            <a:extLst>
              <a:ext uri="{C183D7F6-B498-43B3-948B-1728B52AA6E4}">
                <adec:decorative xmlns:adec="http://schemas.microsoft.com/office/drawing/2017/decorative" val="1"/>
              </a:ext>
            </a:extLst>
          </p:cNvPr>
          <p:cNvCxnSpPr/>
          <p:nvPr/>
        </p:nvCxnSpPr>
        <p:spPr>
          <a:xfrm rot="10800000" flipH="1">
            <a:off x="790900" y="3747675"/>
            <a:ext cx="7068600" cy="222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26">
            <a:extLst>
              <a:ext uri="{C183D7F6-B498-43B3-948B-1728B52AA6E4}">
                <adec:decorative xmlns:adec="http://schemas.microsoft.com/office/drawing/2017/decorative" val="1"/>
              </a:ext>
            </a:extLst>
          </p:cNvPr>
          <p:cNvCxnSpPr/>
          <p:nvPr/>
        </p:nvCxnSpPr>
        <p:spPr>
          <a:xfrm rot="10800000" flipH="1">
            <a:off x="786225" y="4155875"/>
            <a:ext cx="7068600" cy="22200"/>
          </a:xfrm>
          <a:prstGeom prst="straightConnector1">
            <a:avLst/>
          </a:prstGeom>
          <a:noFill/>
          <a:ln w="9525" cap="flat" cmpd="sng">
            <a:solidFill>
              <a:srgbClr val="EFEFEF"/>
            </a:solidFill>
            <a:prstDash val="solid"/>
            <a:round/>
            <a:headEnd type="none" w="med" len="med"/>
            <a:tailEnd type="none" w="med" len="med"/>
          </a:ln>
        </p:spPr>
      </p:cxnSp>
      <p:graphicFrame>
        <p:nvGraphicFramePr>
          <p:cNvPr id="13" name="Google Shape;163;p26">
            <a:extLst>
              <a:ext uri="{FF2B5EF4-FFF2-40B4-BE49-F238E27FC236}">
                <a16:creationId xmlns:a16="http://schemas.microsoft.com/office/drawing/2014/main" id="{D51C34C3-A1CB-4463-A22A-7086DDCE4A9D}"/>
              </a:ext>
            </a:extLst>
          </p:cNvPr>
          <p:cNvGraphicFramePr/>
          <p:nvPr>
            <p:extLst>
              <p:ext uri="{D42A27DB-BD31-4B8C-83A1-F6EECF244321}">
                <p14:modId xmlns:p14="http://schemas.microsoft.com/office/powerpoint/2010/main" val="1805809574"/>
              </p:ext>
            </p:extLst>
          </p:nvPr>
        </p:nvGraphicFramePr>
        <p:xfrm>
          <a:off x="758925" y="83912"/>
          <a:ext cx="7132550" cy="4088590"/>
        </p:xfrm>
        <a:graphic>
          <a:graphicData uri="http://schemas.openxmlformats.org/drawingml/2006/table">
            <a:tbl>
              <a:tblPr firstRow="1">
                <a:tableStyleId>{69012ECD-51FC-41F1-AA8D-1B2483CD663E}</a:tableStyleId>
              </a:tblPr>
              <a:tblGrid>
                <a:gridCol w="557150">
                  <a:extLst>
                    <a:ext uri="{9D8B030D-6E8A-4147-A177-3AD203B41FA5}">
                      <a16:colId xmlns:a16="http://schemas.microsoft.com/office/drawing/2014/main" val="20000"/>
                    </a:ext>
                  </a:extLst>
                </a:gridCol>
                <a:gridCol w="695850">
                  <a:extLst>
                    <a:ext uri="{9D8B030D-6E8A-4147-A177-3AD203B41FA5}">
                      <a16:colId xmlns:a16="http://schemas.microsoft.com/office/drawing/2014/main" val="20001"/>
                    </a:ext>
                  </a:extLst>
                </a:gridCol>
                <a:gridCol w="1561175">
                  <a:extLst>
                    <a:ext uri="{9D8B030D-6E8A-4147-A177-3AD203B41FA5}">
                      <a16:colId xmlns:a16="http://schemas.microsoft.com/office/drawing/2014/main" val="20002"/>
                    </a:ext>
                  </a:extLst>
                </a:gridCol>
                <a:gridCol w="4318375">
                  <a:extLst>
                    <a:ext uri="{9D8B030D-6E8A-4147-A177-3AD203B41FA5}">
                      <a16:colId xmlns:a16="http://schemas.microsoft.com/office/drawing/2014/main" val="20003"/>
                    </a:ext>
                  </a:extLst>
                </a:gridCol>
              </a:tblGrid>
              <a:tr h="457125">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dirty="0">
                          <a:sym typeface="Tahoma"/>
                        </a:rPr>
                        <a:t>Avg</a:t>
                      </a:r>
                      <a:endParaRPr sz="1600" b="1" dirty="0">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09325">
                <a:tc>
                  <a:txBody>
                    <a:bodyPr/>
                    <a:lstStyle/>
                    <a:p>
                      <a:pPr marL="0" lvl="0" indent="0" algn="ctr" rtl="0">
                        <a:lnSpc>
                          <a:spcPct val="100000"/>
                        </a:lnSpc>
                        <a:spcBef>
                          <a:spcPts val="0"/>
                        </a:spcBef>
                        <a:spcAft>
                          <a:spcPts val="0"/>
                        </a:spcAft>
                        <a:buNone/>
                      </a:pPr>
                      <a:r>
                        <a:rPr lang="en" dirty="0">
                          <a:sym typeface="Tahoma"/>
                        </a:rPr>
                        <a:t>Q1</a:t>
                      </a:r>
                      <a:endParaRPr dirty="0">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dirty="0">
                          <a:sym typeface="Tahoma"/>
                        </a:rPr>
                        <a:t>4.31</a:t>
                      </a:r>
                      <a:endParaRPr dirty="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a:sym typeface="Tahoma"/>
                        </a:rPr>
                        <a:t>Leadership provides clear direction for the agency.</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1"/>
                  </a:ext>
                </a:extLst>
              </a:tr>
              <a:tr h="409325">
                <a:tc>
                  <a:txBody>
                    <a:bodyPr/>
                    <a:lstStyle/>
                    <a:p>
                      <a:pPr marL="0" lvl="0" indent="0" algn="ctr" rtl="0">
                        <a:lnSpc>
                          <a:spcPct val="100000"/>
                        </a:lnSpc>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a:sym typeface="Tahoma"/>
                        </a:rPr>
                        <a:t>4.45</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a:sym typeface="Tahoma"/>
                        </a:rPr>
                        <a:t>Leadership acts with integrity.</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2"/>
                  </a:ext>
                </a:extLst>
              </a:tr>
              <a:tr h="390725">
                <a:tc>
                  <a:txBody>
                    <a:bodyPr/>
                    <a:lstStyle/>
                    <a:p>
                      <a:pPr marL="0" lvl="0" indent="0" algn="ctr" rtl="0">
                        <a:lnSpc>
                          <a:spcPct val="100000"/>
                        </a:lnSpc>
                        <a:spcBef>
                          <a:spcPts val="0"/>
                        </a:spcBef>
                        <a:spcAft>
                          <a:spcPts val="0"/>
                        </a:spcAft>
                        <a:buNone/>
                      </a:pPr>
                      <a:r>
                        <a:rPr lang="en">
                          <a:sym typeface="Tahoma"/>
                        </a:rPr>
                        <a:t>Q3</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a:sym typeface="Tahoma"/>
                        </a:rPr>
                        <a:t>4.31</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a:sym typeface="Tahoma"/>
                        </a:rPr>
                        <a:t>Leadership promotes an atmosphere of collaboration within the agency.</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3"/>
                  </a:ext>
                </a:extLst>
              </a:tr>
              <a:tr h="409325">
                <a:tc>
                  <a:txBody>
                    <a:bodyPr/>
                    <a:lstStyle/>
                    <a:p>
                      <a:pPr marL="0" lvl="0" indent="0" algn="ctr" rtl="0">
                        <a:lnSpc>
                          <a:spcPct val="100000"/>
                        </a:lnSpc>
                        <a:spcBef>
                          <a:spcPts val="0"/>
                        </a:spcBef>
                        <a:spcAft>
                          <a:spcPts val="0"/>
                        </a:spcAft>
                        <a:buNone/>
                      </a:pPr>
                      <a:r>
                        <a:rPr lang="en" dirty="0">
                          <a:sym typeface="Tahoma"/>
                        </a:rPr>
                        <a:t>Q4</a:t>
                      </a:r>
                      <a:endParaRPr dirty="0">
                        <a:latin typeface="Tahoma"/>
                        <a:ea typeface="Tahoma"/>
                        <a:cs typeface="Tahoma"/>
                        <a:sym typeface="Tahoma"/>
                      </a:endParaRPr>
                    </a:p>
                  </a:txBody>
                  <a:tcPr marL="91425" marR="91425" marT="91425" marB="91425">
                    <a:solidFill>
                      <a:schemeClr val="accent4">
                        <a:lumMod val="20000"/>
                        <a:lumOff val="80000"/>
                      </a:schemeClr>
                    </a:solidFill>
                  </a:tcPr>
                </a:tc>
                <a:tc>
                  <a:txBody>
                    <a:bodyPr/>
                    <a:lstStyle/>
                    <a:p>
                      <a:pPr marL="0" lvl="0" indent="0" algn="ctr" rtl="0">
                        <a:lnSpc>
                          <a:spcPct val="100000"/>
                        </a:lnSpc>
                        <a:spcBef>
                          <a:spcPts val="0"/>
                        </a:spcBef>
                        <a:spcAft>
                          <a:spcPts val="0"/>
                        </a:spcAft>
                        <a:buNone/>
                      </a:pPr>
                      <a:r>
                        <a:rPr lang="en" dirty="0">
                          <a:sym typeface="Tahoma"/>
                        </a:rPr>
                        <a:t>4.15</a:t>
                      </a:r>
                      <a:endParaRPr dirty="0">
                        <a:latin typeface="Tahoma"/>
                        <a:ea typeface="Tahoma"/>
                        <a:cs typeface="Tahoma"/>
                        <a:sym typeface="Tahoma"/>
                      </a:endParaRPr>
                    </a:p>
                  </a:txBody>
                  <a:tcPr marL="91425" marR="91425" marT="91425" marB="91425">
                    <a:solidFill>
                      <a:schemeClr val="accent4">
                        <a:lumMod val="20000"/>
                        <a:lumOff val="80000"/>
                      </a:schemeClr>
                    </a:solidFill>
                  </a:tcPr>
                </a:tc>
                <a:tc gridSpan="2">
                  <a:txBody>
                    <a:bodyPr/>
                    <a:lstStyle/>
                    <a:p>
                      <a:pPr marL="0" lvl="0" indent="0" algn="l" rtl="0">
                        <a:lnSpc>
                          <a:spcPct val="100000"/>
                        </a:lnSpc>
                        <a:spcBef>
                          <a:spcPts val="0"/>
                        </a:spcBef>
                        <a:spcAft>
                          <a:spcPts val="0"/>
                        </a:spcAft>
                        <a:buNone/>
                      </a:pPr>
                      <a:r>
                        <a:rPr lang="en" dirty="0">
                          <a:sym typeface="Tahoma"/>
                        </a:rPr>
                        <a:t>Leadership seeks feedback from employees on a regular basis.</a:t>
                      </a:r>
                      <a:endParaRPr dirty="0">
                        <a:latin typeface="Tahoma"/>
                        <a:ea typeface="Tahoma"/>
                        <a:cs typeface="Tahoma"/>
                        <a:sym typeface="Tahoma"/>
                      </a:endParaRPr>
                    </a:p>
                  </a:txBody>
                  <a:tcPr marL="91425" marR="91425" marT="91425" marB="91425">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r h="409325">
                <a:tc>
                  <a:txBody>
                    <a:bodyPr/>
                    <a:lstStyle/>
                    <a:p>
                      <a:pPr marL="0" lvl="0" indent="0" algn="ctr" rtl="0">
                        <a:lnSpc>
                          <a:spcPct val="100000"/>
                        </a:lnSpc>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a:sym typeface="Tahoma"/>
                        </a:rPr>
                        <a:t>4.24</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a:sym typeface="Tahoma"/>
                        </a:rPr>
                        <a:t>Leadership consistently supports employees.</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5"/>
                  </a:ext>
                </a:extLst>
              </a:tr>
              <a:tr h="354800">
                <a:tc>
                  <a:txBody>
                    <a:bodyPr/>
                    <a:lstStyle/>
                    <a:p>
                      <a:pPr marL="0" lvl="0" indent="0" algn="ctr" rtl="0">
                        <a:lnSpc>
                          <a:spcPct val="100000"/>
                        </a:lnSpc>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a:sym typeface="Tahoma"/>
                        </a:rPr>
                        <a:t>4.52</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dirty="0">
                          <a:sym typeface="Tahoma"/>
                        </a:rPr>
                        <a:t>Leadership maintains high expectations for employees' quality of work.</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6"/>
                  </a:ext>
                </a:extLst>
              </a:tr>
              <a:tr h="409325">
                <a:tc>
                  <a:txBody>
                    <a:bodyPr/>
                    <a:lstStyle/>
                    <a:p>
                      <a:pPr marL="0" lvl="0" indent="0" algn="ctr" rtl="0">
                        <a:lnSpc>
                          <a:spcPct val="100000"/>
                        </a:lnSpc>
                        <a:spcBef>
                          <a:spcPts val="0"/>
                        </a:spcBef>
                        <a:spcAft>
                          <a:spcPts val="0"/>
                        </a:spcAft>
                        <a:buNone/>
                      </a:pPr>
                      <a:r>
                        <a:rPr lang="en">
                          <a:sym typeface="Tahoma"/>
                        </a:rPr>
                        <a:t>Q7</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a:sym typeface="Tahoma"/>
                        </a:rPr>
                        <a:t>4.16</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a:sym typeface="Tahoma"/>
                        </a:rPr>
                        <a:t>I feel comfortable raising issues and concerns to leadership.</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7"/>
                  </a:ext>
                </a:extLst>
              </a:tr>
              <a:tr h="390725">
                <a:tc>
                  <a:txBody>
                    <a:bodyPr/>
                    <a:lstStyle/>
                    <a:p>
                      <a:pPr marL="0" lvl="0" indent="0" algn="ctr" rtl="0">
                        <a:lnSpc>
                          <a:spcPct val="100000"/>
                        </a:lnSpc>
                        <a:spcBef>
                          <a:spcPts val="0"/>
                        </a:spcBef>
                        <a:spcAft>
                          <a:spcPts val="0"/>
                        </a:spcAft>
                        <a:buNone/>
                      </a:pPr>
                      <a:r>
                        <a:rPr lang="en">
                          <a:sym typeface="Tahoma"/>
                        </a:rPr>
                        <a:t>Q8</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00000"/>
                        </a:lnSpc>
                        <a:spcBef>
                          <a:spcPts val="0"/>
                        </a:spcBef>
                        <a:spcAft>
                          <a:spcPts val="0"/>
                        </a:spcAft>
                        <a:buNone/>
                      </a:pPr>
                      <a:r>
                        <a:rPr lang="en">
                          <a:sym typeface="Tahoma"/>
                        </a:rPr>
                        <a:t>4.34</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lnSpc>
                          <a:spcPct val="100000"/>
                        </a:lnSpc>
                        <a:spcBef>
                          <a:spcPts val="0"/>
                        </a:spcBef>
                        <a:spcAft>
                          <a:spcPts val="0"/>
                        </a:spcAft>
                        <a:buNone/>
                      </a:pPr>
                      <a:r>
                        <a:rPr lang="en">
                          <a:sym typeface="Tahoma"/>
                        </a:rPr>
                        <a:t>I am trusted to make decisions related to my work.</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8"/>
                  </a:ext>
                </a:extLst>
              </a:tr>
              <a:tr h="390725">
                <a:tc>
                  <a:txBody>
                    <a:bodyPr/>
                    <a:lstStyle/>
                    <a:p>
                      <a:pPr marL="0" lvl="0" indent="0" algn="ctr" rtl="0">
                        <a:lnSpc>
                          <a:spcPct val="100000"/>
                        </a:lnSpc>
                        <a:spcBef>
                          <a:spcPts val="0"/>
                        </a:spcBef>
                        <a:spcAft>
                          <a:spcPts val="0"/>
                        </a:spcAft>
                        <a:buNone/>
                      </a:pPr>
                      <a:r>
                        <a:rPr lang="en" dirty="0">
                          <a:sym typeface="Tahoma"/>
                        </a:rPr>
                        <a:t>Q9</a:t>
                      </a:r>
                      <a:endParaRPr dirty="0">
                        <a:latin typeface="Tahoma"/>
                        <a:ea typeface="Tahoma"/>
                        <a:cs typeface="Tahoma"/>
                        <a:sym typeface="Tahoma"/>
                      </a:endParaRPr>
                    </a:p>
                  </a:txBody>
                  <a:tcPr marL="91425" marR="91425" marT="91425" marB="91425">
                    <a:solidFill>
                      <a:schemeClr val="accent6">
                        <a:lumMod val="20000"/>
                        <a:lumOff val="80000"/>
                      </a:schemeClr>
                    </a:solidFill>
                  </a:tcPr>
                </a:tc>
                <a:tc>
                  <a:txBody>
                    <a:bodyPr/>
                    <a:lstStyle/>
                    <a:p>
                      <a:pPr marL="0" lvl="0" indent="0" algn="ctr" rtl="0">
                        <a:lnSpc>
                          <a:spcPct val="100000"/>
                        </a:lnSpc>
                        <a:spcBef>
                          <a:spcPts val="0"/>
                        </a:spcBef>
                        <a:spcAft>
                          <a:spcPts val="0"/>
                        </a:spcAft>
                        <a:buNone/>
                      </a:pPr>
                      <a:r>
                        <a:rPr lang="en" dirty="0">
                          <a:sym typeface="Tahoma"/>
                        </a:rPr>
                        <a:t>4.54</a:t>
                      </a:r>
                      <a:endParaRPr dirty="0">
                        <a:latin typeface="Tahoma"/>
                        <a:ea typeface="Tahoma"/>
                        <a:cs typeface="Tahoma"/>
                        <a:sym typeface="Tahoma"/>
                      </a:endParaRPr>
                    </a:p>
                  </a:txBody>
                  <a:tcPr marL="91425" marR="91425" marT="91425" marB="91425">
                    <a:solidFill>
                      <a:schemeClr val="accent6">
                        <a:lumMod val="20000"/>
                        <a:lumOff val="80000"/>
                      </a:schemeClr>
                    </a:solidFill>
                  </a:tcPr>
                </a:tc>
                <a:tc gridSpan="2">
                  <a:txBody>
                    <a:bodyPr/>
                    <a:lstStyle/>
                    <a:p>
                      <a:pPr marL="0" lvl="0" indent="0" algn="l" rtl="0">
                        <a:lnSpc>
                          <a:spcPct val="100000"/>
                        </a:lnSpc>
                        <a:spcBef>
                          <a:spcPts val="0"/>
                        </a:spcBef>
                        <a:spcAft>
                          <a:spcPts val="0"/>
                        </a:spcAft>
                        <a:buNone/>
                      </a:pPr>
                      <a:r>
                        <a:rPr lang="en" dirty="0">
                          <a:sym typeface="Tahoma"/>
                        </a:rPr>
                        <a:t>Leadership provides consistent direction regarding telecommuting.</a:t>
                      </a:r>
                      <a:endParaRPr dirty="0">
                        <a:latin typeface="Tahoma"/>
                        <a:ea typeface="Tahoma"/>
                        <a:cs typeface="Tahoma"/>
                        <a:sym typeface="Tahoma"/>
                      </a:endParaRPr>
                    </a:p>
                  </a:txBody>
                  <a:tcPr marL="91425" marR="91425" marT="91425" marB="91425">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Leadership - Open Ended </a:t>
            </a:r>
            <a:endParaRPr dirty="0"/>
          </a:p>
        </p:txBody>
      </p:sp>
      <p:sp>
        <p:nvSpPr>
          <p:cNvPr id="193" name="Google Shape;193;p28"/>
          <p:cNvSpPr txBox="1">
            <a:spLocks noGrp="1"/>
          </p:cNvSpPr>
          <p:nvPr>
            <p:ph type="body" idx="1"/>
          </p:nvPr>
        </p:nvSpPr>
        <p:spPr>
          <a:xfrm>
            <a:off x="311700" y="1017725"/>
            <a:ext cx="8520600" cy="3416400"/>
          </a:xfrm>
          <a:prstGeom prst="rect">
            <a:avLst/>
          </a:prstGeom>
        </p:spPr>
        <p:txBody>
          <a:bodyPr spcFirstLastPara="1" wrap="square" lIns="68575" tIns="34275" rIns="68575" bIns="34275" anchor="t" anchorCtr="0">
            <a:normAutofit fontScale="62500" lnSpcReduction="20000"/>
          </a:bodyPr>
          <a:lstStyle/>
          <a:p>
            <a:pPr marL="0" lvl="0" indent="0" algn="l" rtl="0">
              <a:lnSpc>
                <a:spcPct val="115000"/>
              </a:lnSpc>
              <a:spcBef>
                <a:spcPts val="1200"/>
              </a:spcBef>
              <a:spcAft>
                <a:spcPts val="0"/>
              </a:spcAft>
              <a:buNone/>
            </a:pPr>
            <a:r>
              <a:rPr lang="en" sz="2420" dirty="0"/>
              <a:t>Overall, respondents indicated that KDE leadership was professional, supportive, and open to ideas from KDE staff. Respondents complained, however, of inconsistent communication, micromanaging, and sudden changes in telecommuting policy.</a:t>
            </a:r>
            <a:endParaRPr sz="2420" dirty="0"/>
          </a:p>
          <a:p>
            <a:pPr marL="457200" lvl="0" indent="-311943" algn="l" rtl="0">
              <a:lnSpc>
                <a:spcPct val="115000"/>
              </a:lnSpc>
              <a:spcBef>
                <a:spcPts val="1200"/>
              </a:spcBef>
              <a:spcAft>
                <a:spcPts val="0"/>
              </a:spcAft>
              <a:buSzPct val="100000"/>
              <a:buChar char="•"/>
            </a:pPr>
            <a:r>
              <a:rPr lang="en" i="1" dirty="0"/>
              <a:t>Could not ask for Leadership that is more dedicated to what we do.</a:t>
            </a:r>
            <a:endParaRPr i="1" dirty="0"/>
          </a:p>
          <a:p>
            <a:pPr marL="457200" lvl="0" indent="-311943" algn="l" rtl="0">
              <a:lnSpc>
                <a:spcPct val="115000"/>
              </a:lnSpc>
              <a:spcBef>
                <a:spcPts val="0"/>
              </a:spcBef>
              <a:spcAft>
                <a:spcPts val="0"/>
              </a:spcAft>
              <a:buSzPct val="100000"/>
              <a:buChar char="•"/>
            </a:pPr>
            <a:r>
              <a:rPr lang="en" i="1" dirty="0"/>
              <a:t>Our Associate Commissioner and Director listen to our ideas, ask us to contribute during high-level issues and I feel confident in their final decisions. I am beyond happy with how they treat me and my staff.</a:t>
            </a:r>
            <a:endParaRPr i="1" dirty="0"/>
          </a:p>
          <a:p>
            <a:pPr marL="457200" lvl="0" indent="-311943" algn="l" rtl="0">
              <a:lnSpc>
                <a:spcPct val="115000"/>
              </a:lnSpc>
              <a:spcBef>
                <a:spcPts val="0"/>
              </a:spcBef>
              <a:spcAft>
                <a:spcPts val="0"/>
              </a:spcAft>
              <a:buSzPct val="100000"/>
              <a:buChar char="•"/>
            </a:pPr>
            <a:r>
              <a:rPr lang="en" i="1" dirty="0"/>
              <a:t>The leadership in my office is outstanding. They are respectful, supportive, considerate and seek input from all stakeholders.</a:t>
            </a:r>
            <a:endParaRPr i="1" dirty="0"/>
          </a:p>
          <a:p>
            <a:pPr marL="457200" lvl="0" indent="-311943" algn="l" rtl="0">
              <a:lnSpc>
                <a:spcPct val="115000"/>
              </a:lnSpc>
              <a:spcBef>
                <a:spcPts val="0"/>
              </a:spcBef>
              <a:spcAft>
                <a:spcPts val="0"/>
              </a:spcAft>
              <a:buSzPct val="100000"/>
              <a:buChar char="•"/>
            </a:pPr>
            <a:r>
              <a:rPr lang="en" i="1" dirty="0"/>
              <a:t>Information does not flow down to the folks doing the work.  On several instances, outside peers knew information prior to those in the office.</a:t>
            </a:r>
            <a:endParaRPr i="1" dirty="0"/>
          </a:p>
          <a:p>
            <a:pPr marL="457200" lvl="0" indent="-311943" algn="l" rtl="0">
              <a:lnSpc>
                <a:spcPct val="115000"/>
              </a:lnSpc>
              <a:spcBef>
                <a:spcPts val="0"/>
              </a:spcBef>
              <a:spcAft>
                <a:spcPts val="0"/>
              </a:spcAft>
              <a:buSzPct val="100000"/>
              <a:buChar char="•"/>
            </a:pPr>
            <a:r>
              <a:rPr lang="en" i="1" dirty="0"/>
              <a:t>Communication regarding telecommuting is inconsistent.  One moment it seems to be strongly supported and the next I am left wondering if that option will be taken away…The loss of this work option would greatly impact my life, both at work and home and in full consideration, that of my health as well.</a:t>
            </a:r>
            <a:endParaRPr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Section 3: Communication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rot="5400000">
            <a:off x="6344375" y="1870650"/>
            <a:ext cx="4085700" cy="1417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b="1" dirty="0">
                <a:latin typeface="Libre Franklin"/>
                <a:ea typeface="Libre Franklin"/>
                <a:cs typeface="Libre Franklin"/>
                <a:sym typeface="Libre Franklin"/>
              </a:rPr>
              <a:t>Communication</a:t>
            </a:r>
            <a:endParaRPr sz="3600" b="1" dirty="0">
              <a:latin typeface="Libre Franklin"/>
              <a:ea typeface="Libre Franklin"/>
              <a:cs typeface="Libre Franklin"/>
              <a:sym typeface="Libre Franklin"/>
            </a:endParaRPr>
          </a:p>
        </p:txBody>
      </p:sp>
      <p:graphicFrame>
        <p:nvGraphicFramePr>
          <p:cNvPr id="205" name="Google Shape;205;p30"/>
          <p:cNvGraphicFramePr/>
          <p:nvPr>
            <p:extLst>
              <p:ext uri="{D42A27DB-BD31-4B8C-83A1-F6EECF244321}">
                <p14:modId xmlns:p14="http://schemas.microsoft.com/office/powerpoint/2010/main" val="3194785448"/>
              </p:ext>
            </p:extLst>
          </p:nvPr>
        </p:nvGraphicFramePr>
        <p:xfrm>
          <a:off x="515300" y="75450"/>
          <a:ext cx="7415450" cy="4117970"/>
        </p:xfrm>
        <a:graphic>
          <a:graphicData uri="http://schemas.openxmlformats.org/drawingml/2006/table">
            <a:tbl>
              <a:tblPr firstRow="1">
                <a:tableStyleId>{69012ECD-51FC-41F1-AA8D-1B2483CD663E}</a:tableStyleId>
              </a:tblPr>
              <a:tblGrid>
                <a:gridCol w="579225">
                  <a:extLst>
                    <a:ext uri="{9D8B030D-6E8A-4147-A177-3AD203B41FA5}">
                      <a16:colId xmlns:a16="http://schemas.microsoft.com/office/drawing/2014/main" val="20000"/>
                    </a:ext>
                  </a:extLst>
                </a:gridCol>
                <a:gridCol w="614175">
                  <a:extLst>
                    <a:ext uri="{9D8B030D-6E8A-4147-A177-3AD203B41FA5}">
                      <a16:colId xmlns:a16="http://schemas.microsoft.com/office/drawing/2014/main" val="20001"/>
                    </a:ext>
                  </a:extLst>
                </a:gridCol>
                <a:gridCol w="1732400">
                  <a:extLst>
                    <a:ext uri="{9D8B030D-6E8A-4147-A177-3AD203B41FA5}">
                      <a16:colId xmlns:a16="http://schemas.microsoft.com/office/drawing/2014/main" val="20002"/>
                    </a:ext>
                  </a:extLst>
                </a:gridCol>
                <a:gridCol w="4489650">
                  <a:extLst>
                    <a:ext uri="{9D8B030D-6E8A-4147-A177-3AD203B41FA5}">
                      <a16:colId xmlns:a16="http://schemas.microsoft.com/office/drawing/2014/main" val="20003"/>
                    </a:ext>
                  </a:extLst>
                </a:gridCol>
              </a:tblGrid>
              <a:tr h="442000">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79550">
                <a:tc>
                  <a:txBody>
                    <a:bodyPr/>
                    <a:lstStyle/>
                    <a:p>
                      <a:pPr marL="0" lvl="0" indent="0" algn="ctr" rtl="0">
                        <a:spcBef>
                          <a:spcPts val="0"/>
                        </a:spcBef>
                        <a:spcAft>
                          <a:spcPts val="0"/>
                        </a:spcAft>
                        <a:buNone/>
                      </a:pPr>
                      <a:r>
                        <a:rPr lang="en">
                          <a:sym typeface="Tahoma"/>
                        </a:rPr>
                        <a:t>Q1</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3.74</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I have a clear understanding of the work being conducted across the agency.</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414475">
                <a:tc>
                  <a:txBody>
                    <a:bodyPr/>
                    <a:lstStyle/>
                    <a:p>
                      <a:pPr marL="0" lvl="0" indent="0" algn="ctr" rtl="0">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4.27</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know where to go to get the information I need to do my work.</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414475">
                <a:tc>
                  <a:txBody>
                    <a:bodyPr/>
                    <a:lstStyle/>
                    <a:p>
                      <a:pPr marL="0" lvl="0" indent="0" algn="ctr" rtl="0">
                        <a:spcBef>
                          <a:spcPts val="0"/>
                        </a:spcBef>
                        <a:spcAft>
                          <a:spcPts val="0"/>
                        </a:spcAft>
                        <a:buNone/>
                      </a:pPr>
                      <a:r>
                        <a:rPr lang="en" dirty="0">
                          <a:sym typeface="Tahoma"/>
                        </a:rPr>
                        <a:t>Q3</a:t>
                      </a:r>
                      <a:endParaRPr dirty="0">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4.08</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am informed of changes that impact my work in a timely manner.</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r h="414475">
                <a:tc>
                  <a:txBody>
                    <a:bodyPr/>
                    <a:lstStyle/>
                    <a:p>
                      <a:pPr marL="0" lvl="0" indent="0" algn="ctr" rtl="0">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4.43</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KDE employees communicate with colleagues in a professional manner.</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414475">
                <a:tc>
                  <a:txBody>
                    <a:bodyPr/>
                    <a:lstStyle/>
                    <a:p>
                      <a:pPr marL="0" lvl="0" indent="0" algn="ctr" rtl="0">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get all the important information I need to do my work.</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579550">
                <a:tc>
                  <a:txBody>
                    <a:bodyPr/>
                    <a:lstStyle/>
                    <a:p>
                      <a:pPr marL="0" lvl="0" indent="0" algn="ctr" rtl="0">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4.68</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I possess the necessary tools such as email, chat, and phone to communicate effectively with other KDE employees.</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414475">
                <a:tc>
                  <a:txBody>
                    <a:bodyPr/>
                    <a:lstStyle/>
                    <a:p>
                      <a:pPr marL="0" lvl="0" indent="0" algn="ctr" rtl="0">
                        <a:spcBef>
                          <a:spcPts val="0"/>
                        </a:spcBef>
                        <a:spcAft>
                          <a:spcPts val="0"/>
                        </a:spcAft>
                        <a:buNone/>
                      </a:pPr>
                      <a:r>
                        <a:rPr lang="en">
                          <a:sym typeface="Tahoma"/>
                        </a:rPr>
                        <a:t>Q7</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4.52</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meet regularly with my direct supervisor.</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r h="414475">
                <a:tc>
                  <a:txBody>
                    <a:bodyPr/>
                    <a:lstStyle/>
                    <a:p>
                      <a:pPr marL="0" lvl="0" indent="0" algn="ctr" rtl="0">
                        <a:spcBef>
                          <a:spcPts val="0"/>
                        </a:spcBef>
                        <a:spcAft>
                          <a:spcPts val="0"/>
                        </a:spcAft>
                        <a:buNone/>
                      </a:pPr>
                      <a:r>
                        <a:rPr lang="en">
                          <a:sym typeface="Tahoma"/>
                        </a:rPr>
                        <a:t>Q8</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4.27</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KDE communicates effectively with schools and districts.</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4" name="Google Shape;205;p30">
            <a:extLst>
              <a:ext uri="{FF2B5EF4-FFF2-40B4-BE49-F238E27FC236}">
                <a16:creationId xmlns:a16="http://schemas.microsoft.com/office/drawing/2014/main" id="{4521D4A9-295F-42BA-9D50-6298F205F281}"/>
              </a:ext>
            </a:extLst>
          </p:cNvPr>
          <p:cNvGraphicFramePr/>
          <p:nvPr>
            <p:extLst>
              <p:ext uri="{D42A27DB-BD31-4B8C-83A1-F6EECF244321}">
                <p14:modId xmlns:p14="http://schemas.microsoft.com/office/powerpoint/2010/main" val="1234647129"/>
              </p:ext>
            </p:extLst>
          </p:nvPr>
        </p:nvGraphicFramePr>
        <p:xfrm>
          <a:off x="515300" y="75450"/>
          <a:ext cx="7415450" cy="4117970"/>
        </p:xfrm>
        <a:graphic>
          <a:graphicData uri="http://schemas.openxmlformats.org/drawingml/2006/table">
            <a:tbl>
              <a:tblPr firstRow="1">
                <a:tableStyleId>{69012ECD-51FC-41F1-AA8D-1B2483CD663E}</a:tableStyleId>
              </a:tblPr>
              <a:tblGrid>
                <a:gridCol w="579225">
                  <a:extLst>
                    <a:ext uri="{9D8B030D-6E8A-4147-A177-3AD203B41FA5}">
                      <a16:colId xmlns:a16="http://schemas.microsoft.com/office/drawing/2014/main" val="20000"/>
                    </a:ext>
                  </a:extLst>
                </a:gridCol>
                <a:gridCol w="614175">
                  <a:extLst>
                    <a:ext uri="{9D8B030D-6E8A-4147-A177-3AD203B41FA5}">
                      <a16:colId xmlns:a16="http://schemas.microsoft.com/office/drawing/2014/main" val="20001"/>
                    </a:ext>
                  </a:extLst>
                </a:gridCol>
                <a:gridCol w="1732400">
                  <a:extLst>
                    <a:ext uri="{9D8B030D-6E8A-4147-A177-3AD203B41FA5}">
                      <a16:colId xmlns:a16="http://schemas.microsoft.com/office/drawing/2014/main" val="20002"/>
                    </a:ext>
                  </a:extLst>
                </a:gridCol>
                <a:gridCol w="4489650">
                  <a:extLst>
                    <a:ext uri="{9D8B030D-6E8A-4147-A177-3AD203B41FA5}">
                      <a16:colId xmlns:a16="http://schemas.microsoft.com/office/drawing/2014/main" val="20003"/>
                    </a:ext>
                  </a:extLst>
                </a:gridCol>
              </a:tblGrid>
              <a:tr h="442000">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79550">
                <a:tc>
                  <a:txBody>
                    <a:bodyPr/>
                    <a:lstStyle/>
                    <a:p>
                      <a:pPr marL="0" lvl="0" indent="0" algn="ctr" rtl="0">
                        <a:spcBef>
                          <a:spcPts val="0"/>
                        </a:spcBef>
                        <a:spcAft>
                          <a:spcPts val="0"/>
                        </a:spcAft>
                        <a:buNone/>
                      </a:pPr>
                      <a:r>
                        <a:rPr lang="en" dirty="0">
                          <a:sym typeface="Tahoma"/>
                        </a:rPr>
                        <a:t>Q1</a:t>
                      </a:r>
                      <a:endParaRPr dirty="0">
                        <a:latin typeface="Tahoma"/>
                        <a:ea typeface="Tahoma"/>
                        <a:cs typeface="Tahoma"/>
                        <a:sym typeface="Tahoma"/>
                      </a:endParaRPr>
                    </a:p>
                  </a:txBody>
                  <a:tcPr marL="91425" marR="91425" marT="91425" marB="91425">
                    <a:solidFill>
                      <a:schemeClr val="accent4">
                        <a:lumMod val="20000"/>
                        <a:lumOff val="80000"/>
                      </a:schemeClr>
                    </a:solidFill>
                  </a:tcPr>
                </a:tc>
                <a:tc>
                  <a:txBody>
                    <a:bodyPr/>
                    <a:lstStyle/>
                    <a:p>
                      <a:pPr marL="0" lvl="0" indent="0" algn="ctr" rtl="0">
                        <a:lnSpc>
                          <a:spcPct val="115000"/>
                        </a:lnSpc>
                        <a:spcBef>
                          <a:spcPts val="0"/>
                        </a:spcBef>
                        <a:spcAft>
                          <a:spcPts val="0"/>
                        </a:spcAft>
                        <a:buNone/>
                      </a:pPr>
                      <a:r>
                        <a:rPr lang="en" dirty="0">
                          <a:sym typeface="Tahoma"/>
                        </a:rPr>
                        <a:t>3.74</a:t>
                      </a:r>
                      <a:endParaRPr dirty="0">
                        <a:latin typeface="Tahoma"/>
                        <a:ea typeface="Tahoma"/>
                        <a:cs typeface="Tahoma"/>
                        <a:sym typeface="Tahoma"/>
                      </a:endParaRPr>
                    </a:p>
                  </a:txBody>
                  <a:tcPr marL="91425" marR="91425" marT="91425" marB="91425">
                    <a:solidFill>
                      <a:schemeClr val="accent4">
                        <a:lumMod val="20000"/>
                        <a:lumOff val="80000"/>
                      </a:schemeClr>
                    </a:solidFill>
                  </a:tcPr>
                </a:tc>
                <a:tc gridSpan="2">
                  <a:txBody>
                    <a:bodyPr/>
                    <a:lstStyle/>
                    <a:p>
                      <a:pPr marL="0" lvl="0" indent="0" algn="l" rtl="0">
                        <a:spcBef>
                          <a:spcPts val="0"/>
                        </a:spcBef>
                        <a:spcAft>
                          <a:spcPts val="0"/>
                        </a:spcAft>
                        <a:buNone/>
                      </a:pPr>
                      <a:r>
                        <a:rPr lang="en" dirty="0">
                          <a:sym typeface="Tahoma"/>
                        </a:rPr>
                        <a:t>I have a clear understanding of the work being conducted across the agency.</a:t>
                      </a:r>
                      <a:endParaRPr dirty="0">
                        <a:latin typeface="Tahoma"/>
                        <a:ea typeface="Tahoma"/>
                        <a:cs typeface="Tahoma"/>
                        <a:sym typeface="Tahoma"/>
                      </a:endParaRPr>
                    </a:p>
                  </a:txBody>
                  <a:tcPr marL="91425" marR="91425" marT="91425" marB="91425">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1"/>
                  </a:ext>
                </a:extLst>
              </a:tr>
              <a:tr h="414475">
                <a:tc>
                  <a:txBody>
                    <a:bodyPr/>
                    <a:lstStyle/>
                    <a:p>
                      <a:pPr marL="0" lvl="0" indent="0" algn="ctr" rtl="0">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15000"/>
                        </a:lnSpc>
                        <a:spcBef>
                          <a:spcPts val="0"/>
                        </a:spcBef>
                        <a:spcAft>
                          <a:spcPts val="0"/>
                        </a:spcAft>
                        <a:buNone/>
                      </a:pPr>
                      <a:r>
                        <a:rPr lang="en" dirty="0">
                          <a:sym typeface="Tahoma"/>
                        </a:rPr>
                        <a:t>4.27</a:t>
                      </a:r>
                      <a:endParaRPr dirty="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a:sym typeface="Tahoma"/>
                        </a:rPr>
                        <a:t>I know where to go to get the information I need to do my work.</a:t>
                      </a:r>
                      <a:endParaRPr>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2"/>
                  </a:ext>
                </a:extLst>
              </a:tr>
              <a:tr h="414475">
                <a:tc>
                  <a:txBody>
                    <a:bodyPr/>
                    <a:lstStyle/>
                    <a:p>
                      <a:pPr marL="0" lvl="0" indent="0" algn="ctr" rtl="0">
                        <a:spcBef>
                          <a:spcPts val="0"/>
                        </a:spcBef>
                        <a:spcAft>
                          <a:spcPts val="0"/>
                        </a:spcAft>
                        <a:buNone/>
                      </a:pPr>
                      <a:r>
                        <a:rPr lang="en" dirty="0">
                          <a:sym typeface="Tahoma"/>
                        </a:rPr>
                        <a:t>Q3</a:t>
                      </a:r>
                      <a:endParaRPr dirty="0">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15000"/>
                        </a:lnSpc>
                        <a:spcBef>
                          <a:spcPts val="0"/>
                        </a:spcBef>
                        <a:spcAft>
                          <a:spcPts val="0"/>
                        </a:spcAft>
                        <a:buNone/>
                      </a:pPr>
                      <a:r>
                        <a:rPr lang="en">
                          <a:sym typeface="Tahoma"/>
                        </a:rPr>
                        <a:t>4.08</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am informed of changes that impact my work in a timely manner.</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3"/>
                  </a:ext>
                </a:extLst>
              </a:tr>
              <a:tr h="414475">
                <a:tc>
                  <a:txBody>
                    <a:bodyPr/>
                    <a:lstStyle/>
                    <a:p>
                      <a:pPr marL="0" lvl="0" indent="0" algn="ctr" rtl="0">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15000"/>
                        </a:lnSpc>
                        <a:spcBef>
                          <a:spcPts val="0"/>
                        </a:spcBef>
                        <a:spcAft>
                          <a:spcPts val="0"/>
                        </a:spcAft>
                        <a:buNone/>
                      </a:pPr>
                      <a:r>
                        <a:rPr lang="en">
                          <a:sym typeface="Tahoma"/>
                        </a:rPr>
                        <a:t>4.43</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KDE employees communicate with colleagues in a professional manner.</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4"/>
                  </a:ext>
                </a:extLst>
              </a:tr>
              <a:tr h="414475">
                <a:tc>
                  <a:txBody>
                    <a:bodyPr/>
                    <a:lstStyle/>
                    <a:p>
                      <a:pPr marL="0" lvl="0" indent="0" algn="ctr" rtl="0">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15000"/>
                        </a:lnSpc>
                        <a:spcBef>
                          <a:spcPts val="0"/>
                        </a:spcBef>
                        <a:spcAft>
                          <a:spcPts val="0"/>
                        </a:spcAft>
                        <a:buNone/>
                      </a:pPr>
                      <a:r>
                        <a:rPr lang="en">
                          <a:sym typeface="Tahoma"/>
                        </a:rPr>
                        <a:t>4.25</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get all the important information I need to do my work.</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5"/>
                  </a:ext>
                </a:extLst>
              </a:tr>
              <a:tr h="579550">
                <a:tc>
                  <a:txBody>
                    <a:bodyPr/>
                    <a:lstStyle/>
                    <a:p>
                      <a:pPr marL="0" lvl="0" indent="0" algn="ctr" rtl="0">
                        <a:spcBef>
                          <a:spcPts val="0"/>
                        </a:spcBef>
                        <a:spcAft>
                          <a:spcPts val="0"/>
                        </a:spcAft>
                        <a:buNone/>
                      </a:pPr>
                      <a:r>
                        <a:rPr lang="en" dirty="0">
                          <a:sym typeface="Tahoma"/>
                        </a:rPr>
                        <a:t>Q6</a:t>
                      </a:r>
                      <a:endParaRPr dirty="0">
                        <a:latin typeface="Tahoma"/>
                        <a:ea typeface="Tahoma"/>
                        <a:cs typeface="Tahoma"/>
                        <a:sym typeface="Tahoma"/>
                      </a:endParaRPr>
                    </a:p>
                  </a:txBody>
                  <a:tcPr marL="91425" marR="91425" marT="91425" marB="91425">
                    <a:solidFill>
                      <a:schemeClr val="accent6">
                        <a:lumMod val="20000"/>
                        <a:lumOff val="80000"/>
                      </a:schemeClr>
                    </a:solidFill>
                  </a:tcPr>
                </a:tc>
                <a:tc>
                  <a:txBody>
                    <a:bodyPr/>
                    <a:lstStyle/>
                    <a:p>
                      <a:pPr marL="0" lvl="0" indent="0" algn="ctr" rtl="0">
                        <a:lnSpc>
                          <a:spcPct val="115000"/>
                        </a:lnSpc>
                        <a:spcBef>
                          <a:spcPts val="0"/>
                        </a:spcBef>
                        <a:spcAft>
                          <a:spcPts val="0"/>
                        </a:spcAft>
                        <a:buNone/>
                      </a:pPr>
                      <a:r>
                        <a:rPr lang="en" dirty="0">
                          <a:sym typeface="Tahoma"/>
                        </a:rPr>
                        <a:t>4.68</a:t>
                      </a:r>
                      <a:endParaRPr dirty="0">
                        <a:latin typeface="Tahoma"/>
                        <a:ea typeface="Tahoma"/>
                        <a:cs typeface="Tahoma"/>
                        <a:sym typeface="Tahoma"/>
                      </a:endParaRPr>
                    </a:p>
                  </a:txBody>
                  <a:tcPr marL="91425" marR="91425" marT="91425" marB="91425">
                    <a:solidFill>
                      <a:schemeClr val="accent6">
                        <a:lumMod val="20000"/>
                        <a:lumOff val="80000"/>
                      </a:schemeClr>
                    </a:solidFill>
                  </a:tcPr>
                </a:tc>
                <a:tc gridSpan="2">
                  <a:txBody>
                    <a:bodyPr/>
                    <a:lstStyle/>
                    <a:p>
                      <a:pPr marL="0" lvl="0" indent="0" algn="l" rtl="0">
                        <a:spcBef>
                          <a:spcPts val="0"/>
                        </a:spcBef>
                        <a:spcAft>
                          <a:spcPts val="0"/>
                        </a:spcAft>
                        <a:buNone/>
                      </a:pPr>
                      <a:r>
                        <a:rPr lang="en" dirty="0">
                          <a:sym typeface="Tahoma"/>
                        </a:rPr>
                        <a:t>I possess the necessary tools such as email, chat, and phone to communicate effectively with other KDE employees.</a:t>
                      </a:r>
                      <a:endParaRPr dirty="0">
                        <a:latin typeface="Tahoma"/>
                        <a:ea typeface="Tahoma"/>
                        <a:cs typeface="Tahoma"/>
                        <a:sym typeface="Tahoma"/>
                      </a:endParaRPr>
                    </a:p>
                  </a:txBody>
                  <a:tcPr marL="91425" marR="91425" marT="91425" marB="91425">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414475">
                <a:tc>
                  <a:txBody>
                    <a:bodyPr/>
                    <a:lstStyle/>
                    <a:p>
                      <a:pPr marL="0" lvl="0" indent="0" algn="ctr" rtl="0">
                        <a:spcBef>
                          <a:spcPts val="0"/>
                        </a:spcBef>
                        <a:spcAft>
                          <a:spcPts val="0"/>
                        </a:spcAft>
                        <a:buNone/>
                      </a:pPr>
                      <a:r>
                        <a:rPr lang="en">
                          <a:sym typeface="Tahoma"/>
                        </a:rPr>
                        <a:t>Q7</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15000"/>
                        </a:lnSpc>
                        <a:spcBef>
                          <a:spcPts val="0"/>
                        </a:spcBef>
                        <a:spcAft>
                          <a:spcPts val="0"/>
                        </a:spcAft>
                        <a:buNone/>
                      </a:pPr>
                      <a:r>
                        <a:rPr lang="en">
                          <a:sym typeface="Tahoma"/>
                        </a:rPr>
                        <a:t>4.52</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meet regularly with my direct supervisor.</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7"/>
                  </a:ext>
                </a:extLst>
              </a:tr>
              <a:tr h="414475">
                <a:tc>
                  <a:txBody>
                    <a:bodyPr/>
                    <a:lstStyle/>
                    <a:p>
                      <a:pPr marL="0" lvl="0" indent="0" algn="ctr" rtl="0">
                        <a:spcBef>
                          <a:spcPts val="0"/>
                        </a:spcBef>
                        <a:spcAft>
                          <a:spcPts val="0"/>
                        </a:spcAft>
                        <a:buNone/>
                      </a:pPr>
                      <a:r>
                        <a:rPr lang="en">
                          <a:sym typeface="Tahoma"/>
                        </a:rPr>
                        <a:t>Q8</a:t>
                      </a:r>
                      <a:endParaRPr>
                        <a:latin typeface="Tahoma"/>
                        <a:ea typeface="Tahoma"/>
                        <a:cs typeface="Tahoma"/>
                        <a:sym typeface="Tahoma"/>
                      </a:endParaRPr>
                    </a:p>
                  </a:txBody>
                  <a:tcPr marL="91425" marR="91425" marT="91425" marB="91425">
                    <a:solidFill>
                      <a:schemeClr val="bg1"/>
                    </a:solidFill>
                  </a:tcPr>
                </a:tc>
                <a:tc>
                  <a:txBody>
                    <a:bodyPr/>
                    <a:lstStyle/>
                    <a:p>
                      <a:pPr marL="0" lvl="0" indent="0" algn="ctr" rtl="0">
                        <a:lnSpc>
                          <a:spcPct val="115000"/>
                        </a:lnSpc>
                        <a:spcBef>
                          <a:spcPts val="0"/>
                        </a:spcBef>
                        <a:spcAft>
                          <a:spcPts val="0"/>
                        </a:spcAft>
                        <a:buNone/>
                      </a:pPr>
                      <a:r>
                        <a:rPr lang="en">
                          <a:sym typeface="Tahoma"/>
                        </a:rPr>
                        <a:t>4.27</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KDE communicates effectively with schools and districts.</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Communication - Open Ended </a:t>
            </a:r>
            <a:endParaRPr dirty="0"/>
          </a:p>
        </p:txBody>
      </p:sp>
      <p:sp>
        <p:nvSpPr>
          <p:cNvPr id="217" name="Google Shape;217;p32"/>
          <p:cNvSpPr txBox="1">
            <a:spLocks noGrp="1"/>
          </p:cNvSpPr>
          <p:nvPr>
            <p:ph type="body" idx="1"/>
          </p:nvPr>
        </p:nvSpPr>
        <p:spPr>
          <a:xfrm>
            <a:off x="311700" y="1017725"/>
            <a:ext cx="8520600" cy="3416400"/>
          </a:xfrm>
          <a:prstGeom prst="rect">
            <a:avLst/>
          </a:prstGeom>
        </p:spPr>
        <p:txBody>
          <a:bodyPr spcFirstLastPara="1" wrap="square" lIns="68575" tIns="34275" rIns="68575" bIns="34275"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 sz="1500" dirty="0"/>
              <a:t>Respondents described interoffice communication as an ongoing problem for the agency. Suggested improvements included: re-organizing SharePoint, promoting KDE work, sharing best practices and guidance for effective communication.</a:t>
            </a:r>
            <a:endParaRPr sz="1500" dirty="0"/>
          </a:p>
          <a:p>
            <a:pPr marL="457200" lvl="0" indent="-311150" algn="l" rtl="0">
              <a:lnSpc>
                <a:spcPct val="115000"/>
              </a:lnSpc>
              <a:spcBef>
                <a:spcPts val="1200"/>
              </a:spcBef>
              <a:spcAft>
                <a:spcPts val="0"/>
              </a:spcAft>
              <a:buSzPts val="1300"/>
              <a:buChar char="•"/>
            </a:pPr>
            <a:r>
              <a:rPr lang="en" sz="1300" i="1" dirty="0"/>
              <a:t>I do not know what the people in other offices or divisions are doing if it does not pertain directly to my job.   I feel like we get too much email communication to really read it all. If KDE communicates effectively with the districts is a question that I feel the districts would have to answer.</a:t>
            </a:r>
            <a:endParaRPr sz="1300" i="1" dirty="0"/>
          </a:p>
          <a:p>
            <a:pPr marL="457200" lvl="0" indent="-311150" algn="l" rtl="0">
              <a:lnSpc>
                <a:spcPct val="115000"/>
              </a:lnSpc>
              <a:spcBef>
                <a:spcPts val="0"/>
              </a:spcBef>
              <a:spcAft>
                <a:spcPts val="0"/>
              </a:spcAft>
              <a:buSzPts val="1300"/>
              <a:buChar char="•"/>
            </a:pPr>
            <a:r>
              <a:rPr lang="en" sz="1300" i="1" dirty="0"/>
              <a:t>I would like to know about the work taking place in other offices.</a:t>
            </a:r>
            <a:endParaRPr sz="1300" i="1" dirty="0"/>
          </a:p>
          <a:p>
            <a:pPr marL="457200" lvl="0" indent="-311150" algn="l" rtl="0">
              <a:lnSpc>
                <a:spcPct val="115000"/>
              </a:lnSpc>
              <a:spcBef>
                <a:spcPts val="0"/>
              </a:spcBef>
              <a:spcAft>
                <a:spcPts val="0"/>
              </a:spcAft>
              <a:buSzPts val="1300"/>
              <a:buChar char="•"/>
            </a:pPr>
            <a:r>
              <a:rPr lang="en" sz="1300" i="1" dirty="0"/>
              <a:t>Communication within the office is good. If I was only answering based on that my answers would be different. I do not feel well-informed on a KDE level. </a:t>
            </a:r>
            <a:endParaRPr sz="1300" i="1" dirty="0"/>
          </a:p>
          <a:p>
            <a:pPr marL="457200" lvl="0" indent="-311150" algn="l" rtl="0">
              <a:lnSpc>
                <a:spcPct val="115000"/>
              </a:lnSpc>
              <a:spcBef>
                <a:spcPts val="0"/>
              </a:spcBef>
              <a:spcAft>
                <a:spcPts val="0"/>
              </a:spcAft>
              <a:buSzPts val="1300"/>
              <a:buChar char="•"/>
            </a:pPr>
            <a:r>
              <a:rPr lang="en" sz="1300" i="1" dirty="0"/>
              <a:t>I have very little knowledge of what most KDE offices are working on currently.</a:t>
            </a:r>
            <a:endParaRPr sz="1300" i="1" dirty="0"/>
          </a:p>
          <a:p>
            <a:pPr marL="457200" lvl="0" indent="-311150" algn="l" rtl="0">
              <a:lnSpc>
                <a:spcPct val="115000"/>
              </a:lnSpc>
              <a:spcBef>
                <a:spcPts val="0"/>
              </a:spcBef>
              <a:spcAft>
                <a:spcPts val="0"/>
              </a:spcAft>
              <a:buSzPts val="1300"/>
              <a:buChar char="•"/>
            </a:pPr>
            <a:r>
              <a:rPr lang="en" sz="1300" i="1" dirty="0"/>
              <a:t>The intranet is not organized and not consistently maintained across offices. Policies affecting all of KDE should be easy to find.</a:t>
            </a:r>
            <a:endParaRPr sz="13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Section 4: Skills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a:extLst>
              <a:ext uri="{C183D7F6-B498-43B3-948B-1728B52AA6E4}">
                <adec:decorative xmlns:adec="http://schemas.microsoft.com/office/drawing/2017/decorative" val="1"/>
              </a:ext>
            </a:extLst>
          </p:cNvPr>
          <p:cNvSpPr/>
          <p:nvPr/>
        </p:nvSpPr>
        <p:spPr>
          <a:xfrm>
            <a:off x="-42652" y="4364200"/>
            <a:ext cx="9188100" cy="82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txBox="1">
            <a:spLocks noGrp="1"/>
          </p:cNvSpPr>
          <p:nvPr>
            <p:ph type="title"/>
          </p:nvPr>
        </p:nvSpPr>
        <p:spPr>
          <a:xfrm rot="5400000">
            <a:off x="6369925" y="2102025"/>
            <a:ext cx="3887400" cy="11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b="1" dirty="0">
                <a:latin typeface="Libre Franklin"/>
                <a:ea typeface="Libre Franklin"/>
                <a:cs typeface="Libre Franklin"/>
                <a:sym typeface="Libre Franklin"/>
              </a:rPr>
              <a:t>Skills</a:t>
            </a:r>
            <a:endParaRPr sz="3600" b="1" dirty="0">
              <a:latin typeface="Libre Franklin"/>
              <a:ea typeface="Libre Franklin"/>
              <a:cs typeface="Libre Franklin"/>
              <a:sym typeface="Libre Franklin"/>
            </a:endParaRPr>
          </a:p>
        </p:txBody>
      </p:sp>
      <p:graphicFrame>
        <p:nvGraphicFramePr>
          <p:cNvPr id="230" name="Google Shape;230;p34"/>
          <p:cNvGraphicFramePr/>
          <p:nvPr>
            <p:extLst>
              <p:ext uri="{D42A27DB-BD31-4B8C-83A1-F6EECF244321}">
                <p14:modId xmlns:p14="http://schemas.microsoft.com/office/powerpoint/2010/main" val="313046698"/>
              </p:ext>
            </p:extLst>
          </p:nvPr>
        </p:nvGraphicFramePr>
        <p:xfrm>
          <a:off x="640175" y="273850"/>
          <a:ext cx="7334625" cy="4706641"/>
        </p:xfrm>
        <a:graphic>
          <a:graphicData uri="http://schemas.openxmlformats.org/drawingml/2006/table">
            <a:tbl>
              <a:tblPr firstRow="1">
                <a:tableStyleId>{69012ECD-51FC-41F1-AA8D-1B2483CD663E}</a:tableStyleId>
              </a:tblPr>
              <a:tblGrid>
                <a:gridCol w="496975">
                  <a:extLst>
                    <a:ext uri="{9D8B030D-6E8A-4147-A177-3AD203B41FA5}">
                      <a16:colId xmlns:a16="http://schemas.microsoft.com/office/drawing/2014/main" val="20000"/>
                    </a:ext>
                  </a:extLst>
                </a:gridCol>
                <a:gridCol w="616850">
                  <a:extLst>
                    <a:ext uri="{9D8B030D-6E8A-4147-A177-3AD203B41FA5}">
                      <a16:colId xmlns:a16="http://schemas.microsoft.com/office/drawing/2014/main" val="20001"/>
                    </a:ext>
                  </a:extLst>
                </a:gridCol>
                <a:gridCol w="1780100">
                  <a:extLst>
                    <a:ext uri="{9D8B030D-6E8A-4147-A177-3AD203B41FA5}">
                      <a16:colId xmlns:a16="http://schemas.microsoft.com/office/drawing/2014/main" val="20002"/>
                    </a:ext>
                  </a:extLst>
                </a:gridCol>
                <a:gridCol w="4440700">
                  <a:extLst>
                    <a:ext uri="{9D8B030D-6E8A-4147-A177-3AD203B41FA5}">
                      <a16:colId xmlns:a16="http://schemas.microsoft.com/office/drawing/2014/main" val="20003"/>
                    </a:ext>
                  </a:extLst>
                </a:gridCol>
              </a:tblGrid>
              <a:tr h="411068">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dirty="0">
                          <a:sym typeface="Tahoma"/>
                        </a:rPr>
                        <a:t>Avg</a:t>
                      </a:r>
                      <a:endParaRPr sz="1600" b="1" dirty="0">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71352">
                <a:tc>
                  <a:txBody>
                    <a:bodyPr/>
                    <a:lstStyle/>
                    <a:p>
                      <a:pPr marL="0" lvl="0" indent="0" algn="l" rtl="0">
                        <a:spcBef>
                          <a:spcPts val="0"/>
                        </a:spcBef>
                        <a:spcAft>
                          <a:spcPts val="0"/>
                        </a:spcAft>
                        <a:buNone/>
                      </a:pPr>
                      <a:r>
                        <a:rPr lang="en">
                          <a:sym typeface="Tahoma"/>
                        </a:rPr>
                        <a:t>Q1</a:t>
                      </a:r>
                      <a:endParaRPr>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a:sym typeface="Tahoma"/>
                        </a:rPr>
                        <a:t>4.66</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I possess the necessary knowledge and expertise to ensure my work is of high quality.</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383029">
                <a:tc>
                  <a:txBody>
                    <a:bodyPr/>
                    <a:lstStyle/>
                    <a:p>
                      <a:pPr marL="0" lvl="0" indent="0" algn="l" rtl="0">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a:sym typeface="Tahoma"/>
                        </a:rPr>
                        <a:t>4.65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possess the necessary technical skills to ensure my work is of high quality.</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381071">
                <a:tc>
                  <a:txBody>
                    <a:bodyPr/>
                    <a:lstStyle/>
                    <a:p>
                      <a:pPr marL="0" lvl="0" indent="0" algn="l" rtl="0">
                        <a:spcBef>
                          <a:spcPts val="0"/>
                        </a:spcBef>
                        <a:spcAft>
                          <a:spcPts val="0"/>
                        </a:spcAft>
                        <a:buNone/>
                      </a:pPr>
                      <a:r>
                        <a:rPr lang="en">
                          <a:sym typeface="Tahoma"/>
                        </a:rPr>
                        <a:t>Q3</a:t>
                      </a:r>
                      <a:endParaRPr>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a:sym typeface="Tahoma"/>
                        </a:rPr>
                        <a:t>4.54</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know how to measure the quality of my work.</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r h="571352">
                <a:tc>
                  <a:txBody>
                    <a:bodyPr/>
                    <a:lstStyle/>
                    <a:p>
                      <a:pPr marL="0" lvl="0" indent="0" algn="l" rtl="0">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a:sym typeface="Tahoma"/>
                        </a:rPr>
                        <a:t>4.55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I can use measures of the quality of my work to make changes that will improve my work.</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383029">
                <a:tc>
                  <a:txBody>
                    <a:bodyPr/>
                    <a:lstStyle/>
                    <a:p>
                      <a:pPr marL="0" lvl="0" indent="0" algn="l" rtl="0">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a:sym typeface="Tahoma"/>
                        </a:rPr>
                        <a:t>4.52</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use data to inform my work.</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383029">
                <a:tc>
                  <a:txBody>
                    <a:bodyPr/>
                    <a:lstStyle/>
                    <a:p>
                      <a:pPr marL="0" lvl="0" indent="0" algn="l" rtl="0">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a:sym typeface="Tahoma"/>
                        </a:rPr>
                        <a:t>4.64</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reflect on how I do my work on a regular basis.</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571352">
                <a:tc>
                  <a:txBody>
                    <a:bodyPr/>
                    <a:lstStyle/>
                    <a:p>
                      <a:pPr marL="0" lvl="0" indent="0" algn="l" rtl="0">
                        <a:spcBef>
                          <a:spcPts val="0"/>
                        </a:spcBef>
                        <a:spcAft>
                          <a:spcPts val="0"/>
                        </a:spcAft>
                        <a:buNone/>
                      </a:pPr>
                      <a:r>
                        <a:rPr lang="en">
                          <a:sym typeface="Tahoma"/>
                        </a:rPr>
                        <a:t>Q7</a:t>
                      </a:r>
                      <a:endParaRPr sz="170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4.52</a:t>
                      </a:r>
                      <a:endParaRPr sz="17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a:sym typeface="Tahoma"/>
                        </a:rPr>
                        <a:t>I engage in talk on how to improve my work with colleagues in the workplace.</a:t>
                      </a:r>
                      <a:endParaRPr sz="170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7"/>
                  </a:ext>
                </a:extLst>
              </a:tr>
              <a:tr h="381071">
                <a:tc>
                  <a:txBody>
                    <a:bodyPr/>
                    <a:lstStyle/>
                    <a:p>
                      <a:pPr marL="0" lvl="0" indent="0" algn="l" rtl="0">
                        <a:spcBef>
                          <a:spcPts val="0"/>
                        </a:spcBef>
                        <a:spcAft>
                          <a:spcPts val="0"/>
                        </a:spcAft>
                        <a:buNone/>
                      </a:pPr>
                      <a:r>
                        <a:rPr lang="en">
                          <a:sym typeface="Tahoma"/>
                        </a:rPr>
                        <a:t>Q8</a:t>
                      </a:r>
                      <a:endParaRPr sz="170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4.45</a:t>
                      </a:r>
                      <a:endParaRPr sz="17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a:sym typeface="Tahoma"/>
                        </a:rPr>
                        <a:t>I am able to develop my professional skills in my current position.</a:t>
                      </a:r>
                      <a:endParaRPr sz="170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8"/>
                  </a:ext>
                </a:extLst>
              </a:tr>
              <a:tr h="381071">
                <a:tc>
                  <a:txBody>
                    <a:bodyPr/>
                    <a:lstStyle/>
                    <a:p>
                      <a:pPr marL="0" lvl="0" indent="0" algn="l" rtl="0">
                        <a:spcBef>
                          <a:spcPts val="0"/>
                        </a:spcBef>
                        <a:spcAft>
                          <a:spcPts val="0"/>
                        </a:spcAft>
                        <a:buNone/>
                      </a:pPr>
                      <a:r>
                        <a:rPr lang="en">
                          <a:sym typeface="Tahoma"/>
                        </a:rPr>
                        <a:t>Q9</a:t>
                      </a:r>
                      <a:endParaRPr sz="170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4.33</a:t>
                      </a:r>
                      <a:endParaRPr sz="17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My organization has the right people to do its work.</a:t>
                      </a:r>
                      <a:endParaRPr sz="1700"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cxnSp>
        <p:nvCxnSpPr>
          <p:cNvPr id="231" name="Google Shape;231;p34">
            <a:extLst>
              <a:ext uri="{C183D7F6-B498-43B3-948B-1728B52AA6E4}">
                <adec:decorative xmlns:adec="http://schemas.microsoft.com/office/drawing/2017/decorative" val="1"/>
              </a:ext>
            </a:extLst>
          </p:cNvPr>
          <p:cNvCxnSpPr/>
          <p:nvPr/>
        </p:nvCxnSpPr>
        <p:spPr>
          <a:xfrm>
            <a:off x="678271" y="1299700"/>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2" name="Google Shape;232;p34">
            <a:extLst>
              <a:ext uri="{C183D7F6-B498-43B3-948B-1728B52AA6E4}">
                <adec:decorative xmlns:adec="http://schemas.microsoft.com/office/drawing/2017/decorative" val="1"/>
              </a:ext>
            </a:extLst>
          </p:cNvPr>
          <p:cNvCxnSpPr/>
          <p:nvPr/>
        </p:nvCxnSpPr>
        <p:spPr>
          <a:xfrm>
            <a:off x="678271" y="1730999"/>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3" name="Google Shape;233;p34">
            <a:extLst>
              <a:ext uri="{C183D7F6-B498-43B3-948B-1728B52AA6E4}">
                <adec:decorative xmlns:adec="http://schemas.microsoft.com/office/drawing/2017/decorative" val="1"/>
              </a:ext>
            </a:extLst>
          </p:cNvPr>
          <p:cNvCxnSpPr/>
          <p:nvPr/>
        </p:nvCxnSpPr>
        <p:spPr>
          <a:xfrm>
            <a:off x="678271" y="2151260"/>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4" name="Google Shape;234;p34">
            <a:extLst>
              <a:ext uri="{C183D7F6-B498-43B3-948B-1728B52AA6E4}">
                <adec:decorative xmlns:adec="http://schemas.microsoft.com/office/drawing/2017/decorative" val="1"/>
              </a:ext>
            </a:extLst>
          </p:cNvPr>
          <p:cNvCxnSpPr/>
          <p:nvPr/>
        </p:nvCxnSpPr>
        <p:spPr>
          <a:xfrm>
            <a:off x="678271" y="2750708"/>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5" name="Google Shape;235;p34">
            <a:extLst>
              <a:ext uri="{C183D7F6-B498-43B3-948B-1728B52AA6E4}">
                <adec:decorative xmlns:adec="http://schemas.microsoft.com/office/drawing/2017/decorative" val="1"/>
              </a:ext>
            </a:extLst>
          </p:cNvPr>
          <p:cNvCxnSpPr/>
          <p:nvPr/>
        </p:nvCxnSpPr>
        <p:spPr>
          <a:xfrm>
            <a:off x="678271" y="3228331"/>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6" name="Google Shape;236;p34">
            <a:extLst>
              <a:ext uri="{C183D7F6-B498-43B3-948B-1728B52AA6E4}">
                <adec:decorative xmlns:adec="http://schemas.microsoft.com/office/drawing/2017/decorative" val="1"/>
              </a:ext>
            </a:extLst>
          </p:cNvPr>
          <p:cNvCxnSpPr/>
          <p:nvPr/>
        </p:nvCxnSpPr>
        <p:spPr>
          <a:xfrm>
            <a:off x="678271" y="3658830"/>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7" name="Google Shape;237;p34">
            <a:extLst>
              <a:ext uri="{C183D7F6-B498-43B3-948B-1728B52AA6E4}">
                <adec:decorative xmlns:adec="http://schemas.microsoft.com/office/drawing/2017/decorative" val="1"/>
              </a:ext>
            </a:extLst>
          </p:cNvPr>
          <p:cNvCxnSpPr/>
          <p:nvPr/>
        </p:nvCxnSpPr>
        <p:spPr>
          <a:xfrm>
            <a:off x="678271" y="4260778"/>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8" name="Google Shape;238;p34">
            <a:extLst>
              <a:ext uri="{C183D7F6-B498-43B3-948B-1728B52AA6E4}">
                <adec:decorative xmlns:adec="http://schemas.microsoft.com/office/drawing/2017/decorative" val="1"/>
              </a:ext>
            </a:extLst>
          </p:cNvPr>
          <p:cNvCxnSpPr/>
          <p:nvPr/>
        </p:nvCxnSpPr>
        <p:spPr>
          <a:xfrm>
            <a:off x="640175" y="4691276"/>
            <a:ext cx="7243200" cy="0"/>
          </a:xfrm>
          <a:prstGeom prst="straightConnector1">
            <a:avLst/>
          </a:prstGeom>
          <a:noFill/>
          <a:ln w="9525" cap="flat" cmpd="sng">
            <a:solidFill>
              <a:srgbClr val="EFEFEF"/>
            </a:solidFill>
            <a:prstDash val="solid"/>
            <a:round/>
            <a:headEnd type="none" w="med" len="med"/>
            <a:tailEnd type="none" w="med" len="med"/>
          </a:ln>
        </p:spPr>
      </p:cxnSp>
      <p:cxnSp>
        <p:nvCxnSpPr>
          <p:cNvPr id="239" name="Google Shape;239;p34">
            <a:extLst>
              <a:ext uri="{C183D7F6-B498-43B3-948B-1728B52AA6E4}">
                <adec:decorative xmlns:adec="http://schemas.microsoft.com/office/drawing/2017/decorative" val="1"/>
              </a:ext>
            </a:extLst>
          </p:cNvPr>
          <p:cNvCxnSpPr/>
          <p:nvPr/>
        </p:nvCxnSpPr>
        <p:spPr>
          <a:xfrm>
            <a:off x="765949" y="5121775"/>
            <a:ext cx="7243200" cy="0"/>
          </a:xfrm>
          <a:prstGeom prst="straightConnector1">
            <a:avLst/>
          </a:prstGeom>
          <a:noFill/>
          <a:ln w="9525" cap="flat" cmpd="sng">
            <a:solidFill>
              <a:srgbClr val="EFEFEF"/>
            </a:solidFill>
            <a:prstDash val="solid"/>
            <a:round/>
            <a:headEnd type="none" w="med" len="med"/>
            <a:tailEnd type="none" w="med" len="med"/>
          </a:ln>
        </p:spPr>
      </p:cxnSp>
      <p:graphicFrame>
        <p:nvGraphicFramePr>
          <p:cNvPr id="14" name="Google Shape;230;p34">
            <a:extLst>
              <a:ext uri="{FF2B5EF4-FFF2-40B4-BE49-F238E27FC236}">
                <a16:creationId xmlns:a16="http://schemas.microsoft.com/office/drawing/2014/main" id="{233D82EC-5381-4355-91DA-19AF30AE9C36}"/>
              </a:ext>
            </a:extLst>
          </p:cNvPr>
          <p:cNvGraphicFramePr/>
          <p:nvPr>
            <p:extLst>
              <p:ext uri="{D42A27DB-BD31-4B8C-83A1-F6EECF244321}">
                <p14:modId xmlns:p14="http://schemas.microsoft.com/office/powerpoint/2010/main" val="1976438971"/>
              </p:ext>
            </p:extLst>
          </p:nvPr>
        </p:nvGraphicFramePr>
        <p:xfrm>
          <a:off x="630692" y="273850"/>
          <a:ext cx="7334625" cy="4706641"/>
        </p:xfrm>
        <a:graphic>
          <a:graphicData uri="http://schemas.openxmlformats.org/drawingml/2006/table">
            <a:tbl>
              <a:tblPr firstRow="1">
                <a:tableStyleId>{69012ECD-51FC-41F1-AA8D-1B2483CD663E}</a:tableStyleId>
              </a:tblPr>
              <a:tblGrid>
                <a:gridCol w="496975">
                  <a:extLst>
                    <a:ext uri="{9D8B030D-6E8A-4147-A177-3AD203B41FA5}">
                      <a16:colId xmlns:a16="http://schemas.microsoft.com/office/drawing/2014/main" val="20000"/>
                    </a:ext>
                  </a:extLst>
                </a:gridCol>
                <a:gridCol w="616850">
                  <a:extLst>
                    <a:ext uri="{9D8B030D-6E8A-4147-A177-3AD203B41FA5}">
                      <a16:colId xmlns:a16="http://schemas.microsoft.com/office/drawing/2014/main" val="20001"/>
                    </a:ext>
                  </a:extLst>
                </a:gridCol>
                <a:gridCol w="1780100">
                  <a:extLst>
                    <a:ext uri="{9D8B030D-6E8A-4147-A177-3AD203B41FA5}">
                      <a16:colId xmlns:a16="http://schemas.microsoft.com/office/drawing/2014/main" val="20002"/>
                    </a:ext>
                  </a:extLst>
                </a:gridCol>
                <a:gridCol w="4440700">
                  <a:extLst>
                    <a:ext uri="{9D8B030D-6E8A-4147-A177-3AD203B41FA5}">
                      <a16:colId xmlns:a16="http://schemas.microsoft.com/office/drawing/2014/main" val="20003"/>
                    </a:ext>
                  </a:extLst>
                </a:gridCol>
              </a:tblGrid>
              <a:tr h="411068">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dirty="0">
                          <a:sym typeface="Tahoma"/>
                        </a:rPr>
                        <a:t>Avg</a:t>
                      </a:r>
                      <a:endParaRPr sz="1600" b="1" dirty="0">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571352">
                <a:tc>
                  <a:txBody>
                    <a:bodyPr/>
                    <a:lstStyle/>
                    <a:p>
                      <a:pPr marL="0" lvl="0" indent="0" algn="l" rtl="0">
                        <a:spcBef>
                          <a:spcPts val="0"/>
                        </a:spcBef>
                        <a:spcAft>
                          <a:spcPts val="0"/>
                        </a:spcAft>
                        <a:buNone/>
                      </a:pPr>
                      <a:r>
                        <a:rPr lang="en" dirty="0">
                          <a:sym typeface="Tahoma"/>
                        </a:rPr>
                        <a:t>Q1</a:t>
                      </a:r>
                      <a:endParaRPr dirty="0">
                        <a:latin typeface="Tahoma"/>
                        <a:ea typeface="Tahoma"/>
                        <a:cs typeface="Tahoma"/>
                        <a:sym typeface="Tahoma"/>
                      </a:endParaRPr>
                    </a:p>
                  </a:txBody>
                  <a:tcPr marL="91425" marR="91425" marT="91425" marB="91425">
                    <a:solidFill>
                      <a:schemeClr val="accent6">
                        <a:lumMod val="20000"/>
                        <a:lumOff val="80000"/>
                      </a:schemeClr>
                    </a:solidFill>
                  </a:tcPr>
                </a:tc>
                <a:tc>
                  <a:txBody>
                    <a:bodyPr/>
                    <a:lstStyle/>
                    <a:p>
                      <a:pPr marL="0" lvl="0" indent="0" algn="r" rtl="0">
                        <a:lnSpc>
                          <a:spcPct val="115000"/>
                        </a:lnSpc>
                        <a:spcBef>
                          <a:spcPts val="0"/>
                        </a:spcBef>
                        <a:spcAft>
                          <a:spcPts val="0"/>
                        </a:spcAft>
                        <a:buNone/>
                      </a:pPr>
                      <a:r>
                        <a:rPr lang="en" dirty="0">
                          <a:sym typeface="Tahoma"/>
                        </a:rPr>
                        <a:t>4.66</a:t>
                      </a:r>
                      <a:endParaRPr dirty="0">
                        <a:latin typeface="Tahoma"/>
                        <a:ea typeface="Tahoma"/>
                        <a:cs typeface="Tahoma"/>
                        <a:sym typeface="Tahoma"/>
                      </a:endParaRPr>
                    </a:p>
                  </a:txBody>
                  <a:tcPr marL="91425" marR="91425" marT="91425" marB="91425">
                    <a:solidFill>
                      <a:schemeClr val="accent6">
                        <a:lumMod val="20000"/>
                        <a:lumOff val="80000"/>
                      </a:schemeClr>
                    </a:solidFill>
                  </a:tcPr>
                </a:tc>
                <a:tc gridSpan="2">
                  <a:txBody>
                    <a:bodyPr/>
                    <a:lstStyle/>
                    <a:p>
                      <a:pPr marL="0" lvl="0" indent="0" algn="l" rtl="0">
                        <a:spcBef>
                          <a:spcPts val="0"/>
                        </a:spcBef>
                        <a:spcAft>
                          <a:spcPts val="0"/>
                        </a:spcAft>
                        <a:buNone/>
                      </a:pPr>
                      <a:r>
                        <a:rPr lang="en" dirty="0">
                          <a:sym typeface="Tahoma"/>
                        </a:rPr>
                        <a:t>I possess the necessary knowledge and expertise to ensure my work is of high quality.</a:t>
                      </a:r>
                      <a:endParaRPr dirty="0">
                        <a:latin typeface="Tahoma"/>
                        <a:ea typeface="Tahoma"/>
                        <a:cs typeface="Tahoma"/>
                        <a:sym typeface="Tahoma"/>
                      </a:endParaRPr>
                    </a:p>
                  </a:txBody>
                  <a:tcPr marL="91425" marR="91425" marT="91425" marB="91425">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1"/>
                  </a:ext>
                </a:extLst>
              </a:tr>
              <a:tr h="383029">
                <a:tc>
                  <a:txBody>
                    <a:bodyPr/>
                    <a:lstStyle/>
                    <a:p>
                      <a:pPr marL="0" lvl="0" indent="0" algn="l" rtl="0">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dirty="0">
                          <a:sym typeface="Tahoma"/>
                        </a:rPr>
                        <a:t>4.65</a:t>
                      </a:r>
                      <a:endParaRPr dirty="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possess the necessary technical skills to ensure my work is of high quality.</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2"/>
                  </a:ext>
                </a:extLst>
              </a:tr>
              <a:tr h="381071">
                <a:tc>
                  <a:txBody>
                    <a:bodyPr/>
                    <a:lstStyle/>
                    <a:p>
                      <a:pPr marL="0" lvl="0" indent="0" algn="l" rtl="0">
                        <a:spcBef>
                          <a:spcPts val="0"/>
                        </a:spcBef>
                        <a:spcAft>
                          <a:spcPts val="0"/>
                        </a:spcAft>
                        <a:buNone/>
                      </a:pPr>
                      <a:r>
                        <a:rPr lang="en">
                          <a:sym typeface="Tahoma"/>
                        </a:rPr>
                        <a:t>Q3</a:t>
                      </a:r>
                      <a:endParaRPr>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4.54</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know how to measure the quality of my work.</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3"/>
                  </a:ext>
                </a:extLst>
              </a:tr>
              <a:tr h="571352">
                <a:tc>
                  <a:txBody>
                    <a:bodyPr/>
                    <a:lstStyle/>
                    <a:p>
                      <a:pPr marL="0" lvl="0" indent="0" algn="l" rtl="0">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4.55</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can use measures of the quality of my work to make changes that will improve my work.</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4"/>
                  </a:ext>
                </a:extLst>
              </a:tr>
              <a:tr h="383029">
                <a:tc>
                  <a:txBody>
                    <a:bodyPr/>
                    <a:lstStyle/>
                    <a:p>
                      <a:pPr marL="0" lvl="0" indent="0" algn="l" rtl="0">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4.52</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use data to inform my work.</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5"/>
                  </a:ext>
                </a:extLst>
              </a:tr>
              <a:tr h="383029">
                <a:tc>
                  <a:txBody>
                    <a:bodyPr/>
                    <a:lstStyle/>
                    <a:p>
                      <a:pPr marL="0" lvl="0" indent="0" algn="l" rtl="0">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4.64</a:t>
                      </a:r>
                      <a:endParaRPr>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reflect on how I do my work on a regular basis.</a:t>
                      </a:r>
                      <a:endParaRPr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6"/>
                  </a:ext>
                </a:extLst>
              </a:tr>
              <a:tr h="571352">
                <a:tc>
                  <a:txBody>
                    <a:bodyPr/>
                    <a:lstStyle/>
                    <a:p>
                      <a:pPr marL="0" lvl="0" indent="0" algn="l" rtl="0">
                        <a:spcBef>
                          <a:spcPts val="0"/>
                        </a:spcBef>
                        <a:spcAft>
                          <a:spcPts val="0"/>
                        </a:spcAft>
                        <a:buNone/>
                      </a:pPr>
                      <a:r>
                        <a:rPr lang="en">
                          <a:sym typeface="Tahoma"/>
                        </a:rPr>
                        <a:t>Q7</a:t>
                      </a:r>
                      <a:endParaRPr sz="170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4.52</a:t>
                      </a:r>
                      <a:endParaRPr sz="17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engage in talk on how to improve my work with colleagues in the workplace.</a:t>
                      </a:r>
                      <a:endParaRPr sz="1700"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7"/>
                  </a:ext>
                </a:extLst>
              </a:tr>
              <a:tr h="381071">
                <a:tc>
                  <a:txBody>
                    <a:bodyPr/>
                    <a:lstStyle/>
                    <a:p>
                      <a:pPr marL="0" lvl="0" indent="0" algn="l" rtl="0">
                        <a:spcBef>
                          <a:spcPts val="0"/>
                        </a:spcBef>
                        <a:spcAft>
                          <a:spcPts val="0"/>
                        </a:spcAft>
                        <a:buNone/>
                      </a:pPr>
                      <a:r>
                        <a:rPr lang="en">
                          <a:sym typeface="Tahoma"/>
                        </a:rPr>
                        <a:t>Q8</a:t>
                      </a:r>
                      <a:endParaRPr sz="170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a:sym typeface="Tahoma"/>
                        </a:rPr>
                        <a:t>4.45</a:t>
                      </a:r>
                      <a:endParaRPr sz="17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sym typeface="Tahoma"/>
                        </a:rPr>
                        <a:t>I am able to develop my professional skills in my current position.</a:t>
                      </a:r>
                      <a:endParaRPr sz="1700"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8"/>
                  </a:ext>
                </a:extLst>
              </a:tr>
              <a:tr h="381071">
                <a:tc>
                  <a:txBody>
                    <a:bodyPr/>
                    <a:lstStyle/>
                    <a:p>
                      <a:pPr marL="0" lvl="0" indent="0" algn="l" rtl="0">
                        <a:spcBef>
                          <a:spcPts val="0"/>
                        </a:spcBef>
                        <a:spcAft>
                          <a:spcPts val="0"/>
                        </a:spcAft>
                        <a:buNone/>
                      </a:pPr>
                      <a:r>
                        <a:rPr lang="en" dirty="0">
                          <a:sym typeface="Tahoma"/>
                        </a:rPr>
                        <a:t>Q9</a:t>
                      </a:r>
                      <a:endParaRPr sz="1700" dirty="0">
                        <a:latin typeface="Tahoma"/>
                        <a:ea typeface="Tahoma"/>
                        <a:cs typeface="Tahoma"/>
                        <a:sym typeface="Tahoma"/>
                      </a:endParaRPr>
                    </a:p>
                  </a:txBody>
                  <a:tcPr marL="91425" marR="91425" marT="91425" marB="91425">
                    <a:solidFill>
                      <a:schemeClr val="accent4">
                        <a:lumMod val="20000"/>
                        <a:lumOff val="80000"/>
                      </a:schemeClr>
                    </a:solidFill>
                  </a:tcPr>
                </a:tc>
                <a:tc>
                  <a:txBody>
                    <a:bodyPr/>
                    <a:lstStyle/>
                    <a:p>
                      <a:pPr marL="0" lvl="0" indent="0" algn="r" rtl="0">
                        <a:lnSpc>
                          <a:spcPct val="115000"/>
                        </a:lnSpc>
                        <a:spcBef>
                          <a:spcPts val="0"/>
                        </a:spcBef>
                        <a:spcAft>
                          <a:spcPts val="0"/>
                        </a:spcAft>
                        <a:buNone/>
                      </a:pPr>
                      <a:r>
                        <a:rPr lang="en" dirty="0">
                          <a:sym typeface="Tahoma"/>
                        </a:rPr>
                        <a:t>4.33</a:t>
                      </a:r>
                      <a:endParaRPr sz="1700" dirty="0">
                        <a:latin typeface="Tahoma"/>
                        <a:ea typeface="Tahoma"/>
                        <a:cs typeface="Tahoma"/>
                        <a:sym typeface="Tahoma"/>
                      </a:endParaRPr>
                    </a:p>
                  </a:txBody>
                  <a:tcPr marL="91425" marR="91425" marT="91425" marB="91425">
                    <a:solidFill>
                      <a:schemeClr val="accent4">
                        <a:lumMod val="20000"/>
                        <a:lumOff val="80000"/>
                      </a:schemeClr>
                    </a:solidFill>
                  </a:tcPr>
                </a:tc>
                <a:tc gridSpan="2">
                  <a:txBody>
                    <a:bodyPr/>
                    <a:lstStyle/>
                    <a:p>
                      <a:pPr marL="0" lvl="0" indent="0" algn="l" rtl="0">
                        <a:spcBef>
                          <a:spcPts val="0"/>
                        </a:spcBef>
                        <a:spcAft>
                          <a:spcPts val="0"/>
                        </a:spcAft>
                        <a:buNone/>
                      </a:pPr>
                      <a:r>
                        <a:rPr lang="en" dirty="0">
                          <a:sym typeface="Tahoma"/>
                        </a:rPr>
                        <a:t>My organization has the right people to do its work.</a:t>
                      </a:r>
                      <a:endParaRPr sz="1700" dirty="0">
                        <a:latin typeface="Tahoma"/>
                        <a:ea typeface="Tahoma"/>
                        <a:cs typeface="Tahoma"/>
                        <a:sym typeface="Tahoma"/>
                      </a:endParaRPr>
                    </a:p>
                  </a:txBody>
                  <a:tcPr marL="91425" marR="91425" marT="91425" marB="91425">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Skills - Open Ended </a:t>
            </a:r>
            <a:endParaRPr dirty="0"/>
          </a:p>
        </p:txBody>
      </p:sp>
      <p:sp>
        <p:nvSpPr>
          <p:cNvPr id="261" name="Google Shape;261;p3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 sz="1500" dirty="0"/>
              <a:t>In general, respondents indicated that the four innovative habits of inclusion, empathy, co-creation, and reciprocity are currently incorporated into their daily work. Others indicate that desire to learn more and suggested additional training that included real-world examples would be helpful. </a:t>
            </a:r>
            <a:endParaRPr sz="1500" dirty="0"/>
          </a:p>
          <a:p>
            <a:pPr marL="457200" lvl="0" indent="-311150" algn="l" rtl="0">
              <a:lnSpc>
                <a:spcPct val="115000"/>
              </a:lnSpc>
              <a:spcBef>
                <a:spcPts val="1200"/>
              </a:spcBef>
              <a:spcAft>
                <a:spcPts val="0"/>
              </a:spcAft>
              <a:buSzPts val="1300"/>
              <a:buChar char="•"/>
            </a:pPr>
            <a:r>
              <a:rPr lang="en" sz="1300" i="1" dirty="0"/>
              <a:t>I feel like my coworkers in this office are great with inclusion and reciprocity.</a:t>
            </a:r>
            <a:endParaRPr sz="1300" i="1" dirty="0"/>
          </a:p>
          <a:p>
            <a:pPr marL="457200" lvl="0" indent="-311150" algn="l" rtl="0">
              <a:lnSpc>
                <a:spcPct val="115000"/>
              </a:lnSpc>
              <a:spcBef>
                <a:spcPts val="0"/>
              </a:spcBef>
              <a:spcAft>
                <a:spcPts val="0"/>
              </a:spcAft>
              <a:buSzPts val="1300"/>
              <a:buChar char="•"/>
            </a:pPr>
            <a:r>
              <a:rPr lang="en" sz="1300" i="1" dirty="0"/>
              <a:t>I would like to know how better to structure conversations and training materials to incorporate these habits.</a:t>
            </a:r>
            <a:endParaRPr sz="1300" i="1" dirty="0"/>
          </a:p>
          <a:p>
            <a:pPr marL="457200" lvl="0" indent="-311150" algn="l" rtl="0">
              <a:lnSpc>
                <a:spcPct val="115000"/>
              </a:lnSpc>
              <a:spcBef>
                <a:spcPts val="0"/>
              </a:spcBef>
              <a:spcAft>
                <a:spcPts val="0"/>
              </a:spcAft>
              <a:buSzPts val="1300"/>
              <a:buChar char="•"/>
            </a:pPr>
            <a:r>
              <a:rPr lang="en" sz="1300" i="1" dirty="0"/>
              <a:t>Would generally like a better understanding of co-creation and reciprocity in the workplace.</a:t>
            </a:r>
            <a:endParaRPr sz="1300" i="1" dirty="0"/>
          </a:p>
          <a:p>
            <a:pPr marL="457200" lvl="0" indent="-311150" algn="l" rtl="0">
              <a:lnSpc>
                <a:spcPct val="115000"/>
              </a:lnSpc>
              <a:spcBef>
                <a:spcPts val="0"/>
              </a:spcBef>
              <a:spcAft>
                <a:spcPts val="0"/>
              </a:spcAft>
              <a:buSzPts val="1300"/>
              <a:buChar char="•"/>
            </a:pPr>
            <a:r>
              <a:rPr lang="en" sz="1300" i="1" dirty="0"/>
              <a:t>I appreciate the opportunities for professional development that the Commissioner’s office has provided. This never happened before and it helps improve practice.</a:t>
            </a:r>
            <a:endParaRPr sz="13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Section 5: Culture + Climate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About the Survey</a:t>
            </a:r>
            <a:endParaRPr dirty="0"/>
          </a:p>
        </p:txBody>
      </p:sp>
      <p:sp>
        <p:nvSpPr>
          <p:cNvPr id="86" name="Google Shape;86;p1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Char char="●"/>
            </a:pPr>
            <a:r>
              <a:rPr lang="en" dirty="0"/>
              <a:t>The performance survey has been administered at least once per year (often more!) since 2017</a:t>
            </a:r>
            <a:endParaRPr dirty="0"/>
          </a:p>
          <a:p>
            <a:pPr marL="457200" lvl="0" indent="-361950" algn="l" rtl="0">
              <a:spcBef>
                <a:spcPts val="800"/>
              </a:spcBef>
              <a:spcAft>
                <a:spcPts val="0"/>
              </a:spcAft>
              <a:buSzPts val="2100"/>
              <a:buChar char="●"/>
            </a:pPr>
            <a:r>
              <a:rPr lang="en" dirty="0"/>
              <a:t>There are six areas and 37 questions:</a:t>
            </a:r>
            <a:endParaRPr dirty="0"/>
          </a:p>
          <a:p>
            <a:pPr marL="914400" lvl="1" indent="-342900" algn="l" rtl="0">
              <a:spcBef>
                <a:spcPts val="400"/>
              </a:spcBef>
              <a:spcAft>
                <a:spcPts val="0"/>
              </a:spcAft>
              <a:buSzPts val="1800"/>
              <a:buChar char="○"/>
            </a:pPr>
            <a:r>
              <a:rPr lang="en" dirty="0"/>
              <a:t>Commissioner’s Performance</a:t>
            </a:r>
            <a:endParaRPr dirty="0"/>
          </a:p>
          <a:p>
            <a:pPr marL="914400" lvl="1" indent="-342900" algn="l" rtl="0">
              <a:spcBef>
                <a:spcPts val="400"/>
              </a:spcBef>
              <a:spcAft>
                <a:spcPts val="0"/>
              </a:spcAft>
              <a:buSzPts val="1800"/>
              <a:buChar char="○"/>
            </a:pPr>
            <a:r>
              <a:rPr lang="en" dirty="0"/>
              <a:t>Leadership</a:t>
            </a:r>
            <a:endParaRPr dirty="0"/>
          </a:p>
          <a:p>
            <a:pPr marL="914400" lvl="1" indent="-342900" algn="l" rtl="0">
              <a:spcBef>
                <a:spcPts val="400"/>
              </a:spcBef>
              <a:spcAft>
                <a:spcPts val="0"/>
              </a:spcAft>
              <a:buSzPts val="1800"/>
              <a:buChar char="○"/>
            </a:pPr>
            <a:r>
              <a:rPr lang="en" dirty="0"/>
              <a:t>Communication</a:t>
            </a:r>
            <a:endParaRPr dirty="0"/>
          </a:p>
          <a:p>
            <a:pPr marL="914400" lvl="1" indent="-342900" algn="l" rtl="0">
              <a:spcBef>
                <a:spcPts val="400"/>
              </a:spcBef>
              <a:spcAft>
                <a:spcPts val="0"/>
              </a:spcAft>
              <a:buSzPts val="1800"/>
              <a:buChar char="○"/>
            </a:pPr>
            <a:r>
              <a:rPr lang="en" dirty="0"/>
              <a:t>Skills</a:t>
            </a:r>
            <a:endParaRPr dirty="0"/>
          </a:p>
          <a:p>
            <a:pPr marL="914400" lvl="1" indent="-342900" algn="l" rtl="0">
              <a:spcBef>
                <a:spcPts val="400"/>
              </a:spcBef>
              <a:spcAft>
                <a:spcPts val="0"/>
              </a:spcAft>
              <a:buSzPts val="1800"/>
              <a:buChar char="○"/>
            </a:pPr>
            <a:r>
              <a:rPr lang="en" dirty="0"/>
              <a:t>Culture + Climate</a:t>
            </a:r>
            <a:endParaRPr dirty="0"/>
          </a:p>
          <a:p>
            <a:pPr marL="914400" lvl="1" indent="-342900" algn="l" rtl="0">
              <a:spcBef>
                <a:spcPts val="400"/>
              </a:spcBef>
              <a:spcAft>
                <a:spcPts val="0"/>
              </a:spcAft>
              <a:buSzPts val="1800"/>
              <a:buChar char="○"/>
            </a:pPr>
            <a:r>
              <a:rPr lang="en" dirty="0"/>
              <a:t>Telecommuting</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rot="5400000">
            <a:off x="6384625" y="2116725"/>
            <a:ext cx="3887400" cy="1123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b="1" dirty="0">
                <a:latin typeface="Libre Franklin"/>
                <a:ea typeface="Libre Franklin"/>
                <a:cs typeface="Libre Franklin"/>
                <a:sym typeface="Libre Franklin"/>
              </a:rPr>
              <a:t>Culture</a:t>
            </a:r>
            <a:endParaRPr sz="3600" b="1" dirty="0">
              <a:latin typeface="Libre Franklin"/>
              <a:ea typeface="Libre Franklin"/>
              <a:cs typeface="Libre Franklin"/>
              <a:sym typeface="Libre Franklin"/>
            </a:endParaRPr>
          </a:p>
        </p:txBody>
      </p:sp>
      <p:graphicFrame>
        <p:nvGraphicFramePr>
          <p:cNvPr id="273" name="Google Shape;273;p38"/>
          <p:cNvGraphicFramePr/>
          <p:nvPr>
            <p:extLst>
              <p:ext uri="{D42A27DB-BD31-4B8C-83A1-F6EECF244321}">
                <p14:modId xmlns:p14="http://schemas.microsoft.com/office/powerpoint/2010/main" val="1441781703"/>
              </p:ext>
            </p:extLst>
          </p:nvPr>
        </p:nvGraphicFramePr>
        <p:xfrm>
          <a:off x="676000" y="273850"/>
          <a:ext cx="6811500" cy="4010145"/>
        </p:xfrm>
        <a:graphic>
          <a:graphicData uri="http://schemas.openxmlformats.org/drawingml/2006/table">
            <a:tbl>
              <a:tblPr firstRow="1">
                <a:tableStyleId>{B301B821-A1FF-4177-AEE7-76D212191A09}</a:tableStyleId>
              </a:tblPr>
              <a:tblGrid>
                <a:gridCol w="423475">
                  <a:extLst>
                    <a:ext uri="{9D8B030D-6E8A-4147-A177-3AD203B41FA5}">
                      <a16:colId xmlns:a16="http://schemas.microsoft.com/office/drawing/2014/main" val="20000"/>
                    </a:ext>
                  </a:extLst>
                </a:gridCol>
                <a:gridCol w="604775">
                  <a:extLst>
                    <a:ext uri="{9D8B030D-6E8A-4147-A177-3AD203B41FA5}">
                      <a16:colId xmlns:a16="http://schemas.microsoft.com/office/drawing/2014/main" val="20001"/>
                    </a:ext>
                  </a:extLst>
                </a:gridCol>
                <a:gridCol w="1638600">
                  <a:extLst>
                    <a:ext uri="{9D8B030D-6E8A-4147-A177-3AD203B41FA5}">
                      <a16:colId xmlns:a16="http://schemas.microsoft.com/office/drawing/2014/main" val="20002"/>
                    </a:ext>
                  </a:extLst>
                </a:gridCol>
                <a:gridCol w="4144650">
                  <a:extLst>
                    <a:ext uri="{9D8B030D-6E8A-4147-A177-3AD203B41FA5}">
                      <a16:colId xmlns:a16="http://schemas.microsoft.com/office/drawing/2014/main" val="20003"/>
                    </a:ext>
                  </a:extLst>
                </a:gridCol>
              </a:tblGrid>
              <a:tr h="449550">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dirty="0">
                          <a:sym typeface="Tahoma"/>
                        </a:rPr>
                        <a:t>Question Text</a:t>
                      </a:r>
                      <a:endParaRPr sz="1600" b="1" dirty="0">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21575">
                <a:tc>
                  <a:txBody>
                    <a:bodyPr/>
                    <a:lstStyle/>
                    <a:p>
                      <a:pPr marL="0" lvl="0" indent="0" algn="ctr" rtl="0">
                        <a:spcBef>
                          <a:spcPts val="0"/>
                        </a:spcBef>
                        <a:spcAft>
                          <a:spcPts val="0"/>
                        </a:spcAft>
                        <a:buNone/>
                      </a:pPr>
                      <a:r>
                        <a:rPr lang="en">
                          <a:sym typeface="Tahoma"/>
                        </a:rPr>
                        <a:t>Q1</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4.02</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am recognized for my work.</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421575">
                <a:tc>
                  <a:txBody>
                    <a:bodyPr/>
                    <a:lstStyle/>
                    <a:p>
                      <a:pPr marL="0" lvl="0" indent="0" algn="ctr" rtl="0">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4.63</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have a safe workplace.</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421575">
                <a:tc>
                  <a:txBody>
                    <a:bodyPr/>
                    <a:lstStyle/>
                    <a:p>
                      <a:pPr marL="0" lvl="0" indent="0" algn="ctr" rtl="0">
                        <a:spcBef>
                          <a:spcPts val="0"/>
                        </a:spcBef>
                        <a:spcAft>
                          <a:spcPts val="0"/>
                        </a:spcAft>
                        <a:buNone/>
                      </a:pPr>
                      <a:r>
                        <a:rPr lang="en">
                          <a:sym typeface="Tahoma"/>
                        </a:rPr>
                        <a:t>Q3</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4.78</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am committed to the agency's overall success.</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r h="421575">
                <a:tc>
                  <a:txBody>
                    <a:bodyPr/>
                    <a:lstStyle/>
                    <a:p>
                      <a:pPr marL="0" lvl="0" indent="0" algn="ctr" rtl="0">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4.38</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My bosses and the agency care about me.</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589475">
                <a:tc>
                  <a:txBody>
                    <a:bodyPr/>
                    <a:lstStyle/>
                    <a:p>
                      <a:pPr marL="0" lvl="0" indent="0" algn="ctr" rtl="0">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My bosses encourage me to develop my job skills so I can advance in my career.</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421575">
                <a:tc>
                  <a:txBody>
                    <a:bodyPr/>
                    <a:lstStyle/>
                    <a:p>
                      <a:pPr marL="0" lvl="0" indent="0" algn="ctr" rtl="0">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4.53</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The people I work with cooperate and work as a team.</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421575">
                <a:tc>
                  <a:txBody>
                    <a:bodyPr/>
                    <a:lstStyle/>
                    <a:p>
                      <a:pPr marL="0" lvl="0" indent="0" algn="ctr" rtl="0">
                        <a:spcBef>
                          <a:spcPts val="0"/>
                        </a:spcBef>
                        <a:spcAft>
                          <a:spcPts val="0"/>
                        </a:spcAft>
                        <a:buNone/>
                      </a:pPr>
                      <a:r>
                        <a:rPr lang="en">
                          <a:sym typeface="Tahoma"/>
                        </a:rPr>
                        <a:t>Q7</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4.26</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KDE encourages new ideas (innovation).</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r h="421575">
                <a:tc>
                  <a:txBody>
                    <a:bodyPr/>
                    <a:lstStyle/>
                    <a:p>
                      <a:pPr marL="0" lvl="0" indent="0" algn="ctr" rtl="0">
                        <a:spcBef>
                          <a:spcPts val="0"/>
                        </a:spcBef>
                        <a:spcAft>
                          <a:spcPts val="0"/>
                        </a:spcAft>
                        <a:buNone/>
                      </a:pPr>
                      <a:r>
                        <a:rPr lang="en">
                          <a:sym typeface="Tahoma"/>
                        </a:rPr>
                        <a:t>Q8</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4.55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KDE is a good place to work.</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8"/>
                  </a:ext>
                </a:extLst>
              </a:tr>
            </a:tbl>
          </a:graphicData>
        </a:graphic>
      </p:graphicFrame>
      <p:cxnSp>
        <p:nvCxnSpPr>
          <p:cNvPr id="274" name="Google Shape;274;p38">
            <a:extLst>
              <a:ext uri="{C183D7F6-B498-43B3-948B-1728B52AA6E4}">
                <adec:decorative xmlns:adec="http://schemas.microsoft.com/office/drawing/2017/decorative" val="1"/>
              </a:ext>
            </a:extLst>
          </p:cNvPr>
          <p:cNvCxnSpPr/>
          <p:nvPr/>
        </p:nvCxnSpPr>
        <p:spPr>
          <a:xfrm>
            <a:off x="648250" y="1163413"/>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38">
            <a:extLst>
              <a:ext uri="{C183D7F6-B498-43B3-948B-1728B52AA6E4}">
                <adec:decorative xmlns:adec="http://schemas.microsoft.com/office/drawing/2017/decorative" val="1"/>
              </a:ext>
            </a:extLst>
          </p:cNvPr>
          <p:cNvCxnSpPr/>
          <p:nvPr/>
        </p:nvCxnSpPr>
        <p:spPr>
          <a:xfrm>
            <a:off x="648250" y="1606263"/>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38">
            <a:extLst>
              <a:ext uri="{C183D7F6-B498-43B3-948B-1728B52AA6E4}">
                <adec:decorative xmlns:adec="http://schemas.microsoft.com/office/drawing/2017/decorative" val="1"/>
              </a:ext>
            </a:extLst>
          </p:cNvPr>
          <p:cNvCxnSpPr/>
          <p:nvPr/>
        </p:nvCxnSpPr>
        <p:spPr>
          <a:xfrm>
            <a:off x="648250" y="202442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38">
            <a:extLst>
              <a:ext uri="{C183D7F6-B498-43B3-948B-1728B52AA6E4}">
                <adec:decorative xmlns:adec="http://schemas.microsoft.com/office/drawing/2017/decorative" val="1"/>
              </a:ext>
            </a:extLst>
          </p:cNvPr>
          <p:cNvCxnSpPr/>
          <p:nvPr/>
        </p:nvCxnSpPr>
        <p:spPr>
          <a:xfrm>
            <a:off x="676000" y="244257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38">
            <a:extLst>
              <a:ext uri="{C183D7F6-B498-43B3-948B-1728B52AA6E4}">
                <adec:decorative xmlns:adec="http://schemas.microsoft.com/office/drawing/2017/decorative" val="1"/>
              </a:ext>
            </a:extLst>
          </p:cNvPr>
          <p:cNvCxnSpPr/>
          <p:nvPr/>
        </p:nvCxnSpPr>
        <p:spPr>
          <a:xfrm>
            <a:off x="648250" y="305687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38">
            <a:extLst>
              <a:ext uri="{C183D7F6-B498-43B3-948B-1728B52AA6E4}">
                <adec:decorative xmlns:adec="http://schemas.microsoft.com/office/drawing/2017/decorative" val="1"/>
              </a:ext>
            </a:extLst>
          </p:cNvPr>
          <p:cNvCxnSpPr/>
          <p:nvPr/>
        </p:nvCxnSpPr>
        <p:spPr>
          <a:xfrm>
            <a:off x="676000" y="348737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38">
            <a:extLst>
              <a:ext uri="{C183D7F6-B498-43B3-948B-1728B52AA6E4}">
                <adec:decorative xmlns:adec="http://schemas.microsoft.com/office/drawing/2017/decorative" val="1"/>
              </a:ext>
            </a:extLst>
          </p:cNvPr>
          <p:cNvCxnSpPr/>
          <p:nvPr/>
        </p:nvCxnSpPr>
        <p:spPr>
          <a:xfrm>
            <a:off x="648250" y="391787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38">
            <a:extLst>
              <a:ext uri="{C183D7F6-B498-43B3-948B-1728B52AA6E4}">
                <adec:decorative xmlns:adec="http://schemas.microsoft.com/office/drawing/2017/decorative" val="1"/>
              </a:ext>
            </a:extLst>
          </p:cNvPr>
          <p:cNvCxnSpPr/>
          <p:nvPr/>
        </p:nvCxnSpPr>
        <p:spPr>
          <a:xfrm>
            <a:off x="822775" y="4348375"/>
            <a:ext cx="6811500" cy="0"/>
          </a:xfrm>
          <a:prstGeom prst="straightConnector1">
            <a:avLst/>
          </a:prstGeom>
          <a:noFill/>
          <a:ln w="9525" cap="flat" cmpd="sng">
            <a:solidFill>
              <a:srgbClr val="EFEFEF"/>
            </a:solidFill>
            <a:prstDash val="solid"/>
            <a:round/>
            <a:headEnd type="none" w="med" len="med"/>
            <a:tailEnd type="none" w="med" len="med"/>
          </a:ln>
        </p:spPr>
      </p:cxnSp>
      <p:graphicFrame>
        <p:nvGraphicFramePr>
          <p:cNvPr id="12" name="Google Shape;273;p38">
            <a:extLst>
              <a:ext uri="{FF2B5EF4-FFF2-40B4-BE49-F238E27FC236}">
                <a16:creationId xmlns:a16="http://schemas.microsoft.com/office/drawing/2014/main" id="{7D4470B2-537C-4EED-A052-AB361176C818}"/>
              </a:ext>
            </a:extLst>
          </p:cNvPr>
          <p:cNvGraphicFramePr/>
          <p:nvPr>
            <p:extLst>
              <p:ext uri="{D42A27DB-BD31-4B8C-83A1-F6EECF244321}">
                <p14:modId xmlns:p14="http://schemas.microsoft.com/office/powerpoint/2010/main" val="3919453475"/>
              </p:ext>
            </p:extLst>
          </p:nvPr>
        </p:nvGraphicFramePr>
        <p:xfrm>
          <a:off x="676000" y="273849"/>
          <a:ext cx="6811500" cy="4010145"/>
        </p:xfrm>
        <a:graphic>
          <a:graphicData uri="http://schemas.openxmlformats.org/drawingml/2006/table">
            <a:tbl>
              <a:tblPr firstRow="1">
                <a:tableStyleId>{B301B821-A1FF-4177-AEE7-76D212191A09}</a:tableStyleId>
              </a:tblPr>
              <a:tblGrid>
                <a:gridCol w="423475">
                  <a:extLst>
                    <a:ext uri="{9D8B030D-6E8A-4147-A177-3AD203B41FA5}">
                      <a16:colId xmlns:a16="http://schemas.microsoft.com/office/drawing/2014/main" val="20000"/>
                    </a:ext>
                  </a:extLst>
                </a:gridCol>
                <a:gridCol w="604775">
                  <a:extLst>
                    <a:ext uri="{9D8B030D-6E8A-4147-A177-3AD203B41FA5}">
                      <a16:colId xmlns:a16="http://schemas.microsoft.com/office/drawing/2014/main" val="20001"/>
                    </a:ext>
                  </a:extLst>
                </a:gridCol>
                <a:gridCol w="1638600">
                  <a:extLst>
                    <a:ext uri="{9D8B030D-6E8A-4147-A177-3AD203B41FA5}">
                      <a16:colId xmlns:a16="http://schemas.microsoft.com/office/drawing/2014/main" val="20002"/>
                    </a:ext>
                  </a:extLst>
                </a:gridCol>
                <a:gridCol w="4144650">
                  <a:extLst>
                    <a:ext uri="{9D8B030D-6E8A-4147-A177-3AD203B41FA5}">
                      <a16:colId xmlns:a16="http://schemas.microsoft.com/office/drawing/2014/main" val="20003"/>
                    </a:ext>
                  </a:extLst>
                </a:gridCol>
              </a:tblGrid>
              <a:tr h="449550">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dirty="0">
                          <a:sym typeface="Tahoma"/>
                        </a:rPr>
                        <a:t>Question Text</a:t>
                      </a:r>
                      <a:endParaRPr sz="1600" b="1" dirty="0">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21575">
                <a:tc>
                  <a:txBody>
                    <a:bodyPr/>
                    <a:lstStyle/>
                    <a:p>
                      <a:pPr marL="0" lvl="0" indent="0" algn="ctr" rtl="0">
                        <a:spcBef>
                          <a:spcPts val="0"/>
                        </a:spcBef>
                        <a:spcAft>
                          <a:spcPts val="0"/>
                        </a:spcAft>
                        <a:buNone/>
                      </a:pPr>
                      <a:r>
                        <a:rPr lang="en" dirty="0">
                          <a:sym typeface="Tahoma"/>
                        </a:rPr>
                        <a:t>Q1</a:t>
                      </a:r>
                      <a:endParaRPr dirty="0">
                        <a:latin typeface="Tahoma"/>
                        <a:ea typeface="Tahoma"/>
                        <a:cs typeface="Tahoma"/>
                        <a:sym typeface="Tahoma"/>
                      </a:endParaRPr>
                    </a:p>
                  </a:txBody>
                  <a:tcPr marL="91425" marR="91425" marT="91425" marB="91425">
                    <a:solidFill>
                      <a:schemeClr val="accent4">
                        <a:lumMod val="20000"/>
                        <a:lumOff val="80000"/>
                      </a:schemeClr>
                    </a:solidFill>
                  </a:tcPr>
                </a:tc>
                <a:tc>
                  <a:txBody>
                    <a:bodyPr/>
                    <a:lstStyle/>
                    <a:p>
                      <a:pPr marL="0" lvl="0" indent="0" algn="ctr" rtl="0">
                        <a:lnSpc>
                          <a:spcPct val="115000"/>
                        </a:lnSpc>
                        <a:spcBef>
                          <a:spcPts val="0"/>
                        </a:spcBef>
                        <a:spcAft>
                          <a:spcPts val="0"/>
                        </a:spcAft>
                        <a:buNone/>
                      </a:pPr>
                      <a:r>
                        <a:rPr lang="en" dirty="0">
                          <a:sym typeface="Tahoma"/>
                        </a:rPr>
                        <a:t>4.02</a:t>
                      </a:r>
                      <a:endParaRPr dirty="0">
                        <a:latin typeface="Tahoma"/>
                        <a:ea typeface="Tahoma"/>
                        <a:cs typeface="Tahoma"/>
                        <a:sym typeface="Tahoma"/>
                      </a:endParaRPr>
                    </a:p>
                  </a:txBody>
                  <a:tcPr marL="91425" marR="91425" marT="91425" marB="91425">
                    <a:solidFill>
                      <a:schemeClr val="accent4">
                        <a:lumMod val="20000"/>
                        <a:lumOff val="80000"/>
                      </a:schemeClr>
                    </a:solidFill>
                  </a:tcPr>
                </a:tc>
                <a:tc gridSpan="2">
                  <a:txBody>
                    <a:bodyPr/>
                    <a:lstStyle/>
                    <a:p>
                      <a:pPr marL="0" lvl="0" indent="0" algn="l" rtl="0">
                        <a:spcBef>
                          <a:spcPts val="0"/>
                        </a:spcBef>
                        <a:spcAft>
                          <a:spcPts val="0"/>
                        </a:spcAft>
                        <a:buNone/>
                      </a:pPr>
                      <a:r>
                        <a:rPr lang="en" dirty="0">
                          <a:sym typeface="Tahoma"/>
                        </a:rPr>
                        <a:t>I am recognized for my work.</a:t>
                      </a:r>
                      <a:endParaRPr dirty="0">
                        <a:latin typeface="Tahoma"/>
                        <a:ea typeface="Tahoma"/>
                        <a:cs typeface="Tahoma"/>
                        <a:sym typeface="Tahoma"/>
                      </a:endParaRPr>
                    </a:p>
                  </a:txBody>
                  <a:tcPr marL="91425" marR="91425" marT="91425" marB="91425">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1"/>
                  </a:ext>
                </a:extLst>
              </a:tr>
              <a:tr h="421575">
                <a:tc>
                  <a:txBody>
                    <a:bodyPr/>
                    <a:lstStyle/>
                    <a:p>
                      <a:pPr marL="0" lvl="0" indent="0" algn="ctr" rtl="0">
                        <a:spcBef>
                          <a:spcPts val="0"/>
                        </a:spcBef>
                        <a:spcAft>
                          <a:spcPts val="0"/>
                        </a:spcAft>
                        <a:buNone/>
                      </a:pPr>
                      <a:r>
                        <a:rPr lang="en">
                          <a:sym typeface="Tahoma"/>
                        </a:rPr>
                        <a:t>Q2</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4.63</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I have a safe workplace.</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421575">
                <a:tc>
                  <a:txBody>
                    <a:bodyPr/>
                    <a:lstStyle/>
                    <a:p>
                      <a:pPr marL="0" lvl="0" indent="0" algn="ctr" rtl="0">
                        <a:spcBef>
                          <a:spcPts val="0"/>
                        </a:spcBef>
                        <a:spcAft>
                          <a:spcPts val="0"/>
                        </a:spcAft>
                        <a:buNone/>
                      </a:pPr>
                      <a:r>
                        <a:rPr lang="en" dirty="0">
                          <a:sym typeface="Tahoma"/>
                        </a:rPr>
                        <a:t>Q3</a:t>
                      </a:r>
                      <a:endParaRPr dirty="0">
                        <a:latin typeface="Tahoma"/>
                        <a:ea typeface="Tahoma"/>
                        <a:cs typeface="Tahoma"/>
                        <a:sym typeface="Tahoma"/>
                      </a:endParaRPr>
                    </a:p>
                  </a:txBody>
                  <a:tcPr marL="91425" marR="91425" marT="91425" marB="91425">
                    <a:solidFill>
                      <a:schemeClr val="accent6">
                        <a:lumMod val="20000"/>
                        <a:lumOff val="80000"/>
                      </a:schemeClr>
                    </a:solidFill>
                  </a:tcPr>
                </a:tc>
                <a:tc>
                  <a:txBody>
                    <a:bodyPr/>
                    <a:lstStyle/>
                    <a:p>
                      <a:pPr marL="0" lvl="0" indent="0" algn="ctr" rtl="0">
                        <a:lnSpc>
                          <a:spcPct val="115000"/>
                        </a:lnSpc>
                        <a:spcBef>
                          <a:spcPts val="0"/>
                        </a:spcBef>
                        <a:spcAft>
                          <a:spcPts val="0"/>
                        </a:spcAft>
                        <a:buNone/>
                      </a:pPr>
                      <a:r>
                        <a:rPr lang="en" dirty="0">
                          <a:sym typeface="Tahoma"/>
                        </a:rPr>
                        <a:t>4.78</a:t>
                      </a:r>
                      <a:endParaRPr dirty="0">
                        <a:latin typeface="Tahoma"/>
                        <a:ea typeface="Tahoma"/>
                        <a:cs typeface="Tahoma"/>
                        <a:sym typeface="Tahoma"/>
                      </a:endParaRPr>
                    </a:p>
                  </a:txBody>
                  <a:tcPr marL="91425" marR="91425" marT="91425" marB="91425">
                    <a:solidFill>
                      <a:schemeClr val="accent6">
                        <a:lumMod val="20000"/>
                        <a:lumOff val="80000"/>
                      </a:schemeClr>
                    </a:solidFill>
                  </a:tcPr>
                </a:tc>
                <a:tc gridSpan="2">
                  <a:txBody>
                    <a:bodyPr/>
                    <a:lstStyle/>
                    <a:p>
                      <a:pPr marL="0" lvl="0" indent="0" algn="l" rtl="0">
                        <a:spcBef>
                          <a:spcPts val="0"/>
                        </a:spcBef>
                        <a:spcAft>
                          <a:spcPts val="0"/>
                        </a:spcAft>
                        <a:buNone/>
                      </a:pPr>
                      <a:r>
                        <a:rPr lang="en" dirty="0">
                          <a:sym typeface="Tahoma"/>
                        </a:rPr>
                        <a:t>I am committed to the agency's overall success.</a:t>
                      </a:r>
                      <a:endParaRPr dirty="0">
                        <a:latin typeface="Tahoma"/>
                        <a:ea typeface="Tahoma"/>
                        <a:cs typeface="Tahoma"/>
                        <a:sym typeface="Tahoma"/>
                      </a:endParaRPr>
                    </a:p>
                  </a:txBody>
                  <a:tcPr marL="91425" marR="91425" marT="91425" marB="91425">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r h="421575">
                <a:tc>
                  <a:txBody>
                    <a:bodyPr/>
                    <a:lstStyle/>
                    <a:p>
                      <a:pPr marL="0" lvl="0" indent="0" algn="ctr" rtl="0">
                        <a:spcBef>
                          <a:spcPts val="0"/>
                        </a:spcBef>
                        <a:spcAft>
                          <a:spcPts val="0"/>
                        </a:spcAft>
                        <a:buNone/>
                      </a:pPr>
                      <a:r>
                        <a:rPr lang="en">
                          <a:sym typeface="Tahoma"/>
                        </a:rPr>
                        <a:t>Q4</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4.38</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My bosses and the agency care about me.</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589475">
                <a:tc>
                  <a:txBody>
                    <a:bodyPr/>
                    <a:lstStyle/>
                    <a:p>
                      <a:pPr marL="0" lvl="0" indent="0" algn="ctr" rtl="0">
                        <a:spcBef>
                          <a:spcPts val="0"/>
                        </a:spcBef>
                        <a:spcAft>
                          <a:spcPts val="0"/>
                        </a:spcAft>
                        <a:buNone/>
                      </a:pPr>
                      <a:r>
                        <a:rPr lang="en">
                          <a:sym typeface="Tahoma"/>
                        </a:rPr>
                        <a:t>Q5</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My bosses encourage me to develop my job skills so I can advance in my career.</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421575">
                <a:tc>
                  <a:txBody>
                    <a:bodyPr/>
                    <a:lstStyle/>
                    <a:p>
                      <a:pPr marL="0" lvl="0" indent="0" algn="ctr" rtl="0">
                        <a:spcBef>
                          <a:spcPts val="0"/>
                        </a:spcBef>
                        <a:spcAft>
                          <a:spcPts val="0"/>
                        </a:spcAft>
                        <a:buNone/>
                      </a:pPr>
                      <a:r>
                        <a:rPr lang="en">
                          <a:sym typeface="Tahoma"/>
                        </a:rPr>
                        <a:t>Q6</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4.53</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The people I work with cooperate and work as a team.</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421575">
                <a:tc>
                  <a:txBody>
                    <a:bodyPr/>
                    <a:lstStyle/>
                    <a:p>
                      <a:pPr marL="0" lvl="0" indent="0" algn="ctr" rtl="0">
                        <a:spcBef>
                          <a:spcPts val="0"/>
                        </a:spcBef>
                        <a:spcAft>
                          <a:spcPts val="0"/>
                        </a:spcAft>
                        <a:buNone/>
                      </a:pPr>
                      <a:r>
                        <a:rPr lang="en">
                          <a:sym typeface="Tahoma"/>
                        </a:rPr>
                        <a:t>Q7</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4.26</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a:sym typeface="Tahoma"/>
                        </a:rPr>
                        <a:t>KDE encourages new ideas (innovation).</a:t>
                      </a:r>
                      <a:endParaRPr>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r h="421575">
                <a:tc>
                  <a:txBody>
                    <a:bodyPr/>
                    <a:lstStyle/>
                    <a:p>
                      <a:pPr marL="0" lvl="0" indent="0" algn="ctr" rtl="0">
                        <a:spcBef>
                          <a:spcPts val="0"/>
                        </a:spcBef>
                        <a:spcAft>
                          <a:spcPts val="0"/>
                        </a:spcAft>
                        <a:buNone/>
                      </a:pPr>
                      <a:r>
                        <a:rPr lang="en">
                          <a:sym typeface="Tahoma"/>
                        </a:rPr>
                        <a:t>Q8</a:t>
                      </a:r>
                      <a:endParaRPr>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a:sym typeface="Tahoma"/>
                        </a:rPr>
                        <a:t>4.55</a:t>
                      </a:r>
                      <a:endParaRPr>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dirty="0">
                          <a:sym typeface="Tahoma"/>
                        </a:rPr>
                        <a:t>KDE is a good place to work.</a:t>
                      </a:r>
                      <a:endParaRPr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Culture - Open Ended </a:t>
            </a:r>
            <a:endParaRPr dirty="0"/>
          </a:p>
        </p:txBody>
      </p:sp>
      <p:sp>
        <p:nvSpPr>
          <p:cNvPr id="301" name="Google Shape;301;p40"/>
          <p:cNvSpPr txBox="1">
            <a:spLocks noGrp="1"/>
          </p:cNvSpPr>
          <p:nvPr>
            <p:ph type="body" idx="1"/>
          </p:nvPr>
        </p:nvSpPr>
        <p:spPr>
          <a:xfrm>
            <a:off x="311700" y="930803"/>
            <a:ext cx="8520600" cy="34164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en" sz="1500" dirty="0"/>
              <a:t>Respondents were divided on how they felt about KDE’s culture and climate. Some described KDE as respectful, professional, safe, and supportive place to work with many caring teammates. Others, however, described KDE’s culture as a top-down, bureaucratic, and resistant to change.</a:t>
            </a:r>
            <a:endParaRPr sz="1500" dirty="0"/>
          </a:p>
          <a:p>
            <a:pPr marL="457200" lvl="0" indent="-317500" algn="l" rtl="0">
              <a:lnSpc>
                <a:spcPct val="115000"/>
              </a:lnSpc>
              <a:spcBef>
                <a:spcPts val="1200"/>
              </a:spcBef>
              <a:spcAft>
                <a:spcPts val="0"/>
              </a:spcAft>
              <a:buSzPts val="1400"/>
              <a:buChar char="•"/>
            </a:pPr>
            <a:r>
              <a:rPr lang="en" sz="1400" i="1" dirty="0"/>
              <a:t>Highly collaborative and very respectful of one another.  It is a great place to work.</a:t>
            </a:r>
            <a:endParaRPr sz="1400" i="1" dirty="0"/>
          </a:p>
          <a:p>
            <a:pPr marL="457200" lvl="0" indent="-317500" algn="l" rtl="0">
              <a:lnSpc>
                <a:spcPct val="115000"/>
              </a:lnSpc>
              <a:spcBef>
                <a:spcPts val="0"/>
              </a:spcBef>
              <a:spcAft>
                <a:spcPts val="0"/>
              </a:spcAft>
              <a:buSzPts val="1400"/>
              <a:buChar char="•"/>
            </a:pPr>
            <a:r>
              <a:rPr lang="en" sz="1400" i="1" dirty="0"/>
              <a:t>I honestly have never felt more included, appreciated, heard, respected in all my years of education.</a:t>
            </a:r>
            <a:endParaRPr sz="1400" i="1" dirty="0"/>
          </a:p>
          <a:p>
            <a:pPr marL="457200" lvl="0" indent="-317500" algn="l" rtl="0">
              <a:lnSpc>
                <a:spcPct val="115000"/>
              </a:lnSpc>
              <a:spcBef>
                <a:spcPts val="0"/>
              </a:spcBef>
              <a:spcAft>
                <a:spcPts val="0"/>
              </a:spcAft>
              <a:buSzPts val="1400"/>
              <a:buChar char="•"/>
            </a:pPr>
            <a:r>
              <a:rPr lang="en" sz="1400" i="1" dirty="0"/>
              <a:t>I appreciate the caring culture. A high level of professionalism and work is expected but my direct supervisor and director understand my personal needs (family, etc).</a:t>
            </a:r>
            <a:endParaRPr sz="1400" i="1" dirty="0"/>
          </a:p>
          <a:p>
            <a:pPr marL="457200" lvl="0" indent="-317500" algn="l" rtl="0">
              <a:lnSpc>
                <a:spcPct val="115000"/>
              </a:lnSpc>
              <a:spcBef>
                <a:spcPts val="0"/>
              </a:spcBef>
              <a:spcAft>
                <a:spcPts val="0"/>
              </a:spcAft>
              <a:buSzPts val="1400"/>
              <a:buChar char="•"/>
            </a:pPr>
            <a:r>
              <a:rPr lang="en" sz="1400" i="1" dirty="0"/>
              <a:t>Our agency is not set up to be innovative. The red tape and levels of approval slow down any ability to be creative or innovative, particularly across divisions.</a:t>
            </a:r>
            <a:endParaRPr sz="1400" i="1" dirty="0"/>
          </a:p>
          <a:p>
            <a:pPr marL="457200" lvl="0" indent="-317500" algn="l" rtl="0">
              <a:lnSpc>
                <a:spcPct val="115000"/>
              </a:lnSpc>
              <a:spcBef>
                <a:spcPts val="0"/>
              </a:spcBef>
              <a:spcAft>
                <a:spcPts val="0"/>
              </a:spcAft>
              <a:buSzPts val="1400"/>
              <a:buChar char="•"/>
            </a:pPr>
            <a:r>
              <a:rPr lang="en" sz="1400" i="1" dirty="0"/>
              <a:t>It seems that things stay the way they have always been when it comes to innovation. Other than moving from paper to computer, it is all the same.</a:t>
            </a:r>
            <a:endParaRPr sz="1400" i="1" dirty="0"/>
          </a:p>
          <a:p>
            <a:pPr marL="457200" lvl="0" indent="0" algn="l" rtl="0">
              <a:lnSpc>
                <a:spcPct val="115000"/>
              </a:lnSpc>
              <a:spcBef>
                <a:spcPts val="1200"/>
              </a:spcBef>
              <a:spcAft>
                <a:spcPts val="1200"/>
              </a:spcAft>
              <a:buNone/>
            </a:pPr>
            <a:endParaRPr sz="15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Section 6: Telecommuting</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rot="5400000">
            <a:off x="5696625" y="1475419"/>
            <a:ext cx="4359000" cy="1971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Telecommuting</a:t>
            </a:r>
            <a:endParaRPr dirty="0"/>
          </a:p>
        </p:txBody>
      </p:sp>
      <p:graphicFrame>
        <p:nvGraphicFramePr>
          <p:cNvPr id="313" name="Google Shape;313;p42"/>
          <p:cNvGraphicFramePr/>
          <p:nvPr>
            <p:extLst>
              <p:ext uri="{D42A27DB-BD31-4B8C-83A1-F6EECF244321}">
                <p14:modId xmlns:p14="http://schemas.microsoft.com/office/powerpoint/2010/main" val="2727242293"/>
              </p:ext>
            </p:extLst>
          </p:nvPr>
        </p:nvGraphicFramePr>
        <p:xfrm>
          <a:off x="286575" y="428150"/>
          <a:ext cx="6811500" cy="2090265"/>
        </p:xfrm>
        <a:graphic>
          <a:graphicData uri="http://schemas.openxmlformats.org/drawingml/2006/table">
            <a:tbl>
              <a:tblPr firstRow="1">
                <a:tableStyleId>{69012ECD-51FC-41F1-AA8D-1B2483CD663E}</a:tableStyleId>
              </a:tblPr>
              <a:tblGrid>
                <a:gridCol w="423475">
                  <a:extLst>
                    <a:ext uri="{9D8B030D-6E8A-4147-A177-3AD203B41FA5}">
                      <a16:colId xmlns:a16="http://schemas.microsoft.com/office/drawing/2014/main" val="20000"/>
                    </a:ext>
                  </a:extLst>
                </a:gridCol>
                <a:gridCol w="604775">
                  <a:extLst>
                    <a:ext uri="{9D8B030D-6E8A-4147-A177-3AD203B41FA5}">
                      <a16:colId xmlns:a16="http://schemas.microsoft.com/office/drawing/2014/main" val="20001"/>
                    </a:ext>
                  </a:extLst>
                </a:gridCol>
                <a:gridCol w="1638600">
                  <a:extLst>
                    <a:ext uri="{9D8B030D-6E8A-4147-A177-3AD203B41FA5}">
                      <a16:colId xmlns:a16="http://schemas.microsoft.com/office/drawing/2014/main" val="20002"/>
                    </a:ext>
                  </a:extLst>
                </a:gridCol>
                <a:gridCol w="4144650">
                  <a:extLst>
                    <a:ext uri="{9D8B030D-6E8A-4147-A177-3AD203B41FA5}">
                      <a16:colId xmlns:a16="http://schemas.microsoft.com/office/drawing/2014/main" val="20003"/>
                    </a:ext>
                  </a:extLst>
                </a:gridCol>
              </a:tblGrid>
              <a:tr h="449550">
                <a:tc>
                  <a:txBody>
                    <a:bodyPr/>
                    <a:lstStyle/>
                    <a:p>
                      <a:pPr marL="0" lvl="0" indent="0" algn="ctr" rtl="0">
                        <a:spcBef>
                          <a:spcPts val="0"/>
                        </a:spcBef>
                        <a:spcAft>
                          <a:spcPts val="0"/>
                        </a:spcAft>
                        <a:buNone/>
                      </a:pPr>
                      <a:r>
                        <a:rPr lang="en" sz="1600" dirty="0">
                          <a:sym typeface="Tahoma"/>
                        </a:rPr>
                        <a:t>#</a:t>
                      </a:r>
                      <a:endParaRPr sz="1600" b="1" dirty="0">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21575">
                <a:tc>
                  <a:txBody>
                    <a:bodyPr/>
                    <a:lstStyle/>
                    <a:p>
                      <a:pPr marL="0" lvl="0" indent="0" algn="ctr" rtl="0">
                        <a:spcBef>
                          <a:spcPts val="0"/>
                        </a:spcBef>
                        <a:spcAft>
                          <a:spcPts val="0"/>
                        </a:spcAft>
                        <a:buNone/>
                      </a:pPr>
                      <a:r>
                        <a:rPr lang="en">
                          <a:sym typeface="Tahoma"/>
                        </a:rPr>
                        <a:t>Q1</a:t>
                      </a:r>
                      <a:endParaRPr>
                        <a:latin typeface="Tahoma"/>
                        <a:ea typeface="Tahoma"/>
                        <a:cs typeface="Tahoma"/>
                        <a:sym typeface="Tahoma"/>
                      </a:endParaRPr>
                    </a:p>
                  </a:txBody>
                  <a:tcPr marL="91425" marR="91425" marT="91425" marB="91425"/>
                </a:tc>
                <a:tc>
                  <a:txBody>
                    <a:bodyPr/>
                    <a:lstStyle/>
                    <a:p>
                      <a:pPr marL="0" lvl="0" indent="0" algn="l" rtl="0">
                        <a:spcBef>
                          <a:spcPts val="0"/>
                        </a:spcBef>
                        <a:spcAft>
                          <a:spcPts val="0"/>
                        </a:spcAft>
                        <a:buNone/>
                      </a:pPr>
                      <a:r>
                        <a:rPr lang="en"/>
                        <a:t>4.65</a:t>
                      </a:r>
                      <a:endParaRPr/>
                    </a:p>
                  </a:txBody>
                  <a:tcPr marL="91425" marR="91425" marT="91425" marB="91425"/>
                </a:tc>
                <a:tc gridSpan="2">
                  <a:txBody>
                    <a:bodyPr/>
                    <a:lstStyle/>
                    <a:p>
                      <a:pPr marL="0" lvl="0" indent="0" algn="l" rtl="0">
                        <a:spcBef>
                          <a:spcPts val="0"/>
                        </a:spcBef>
                        <a:spcAft>
                          <a:spcPts val="0"/>
                        </a:spcAft>
                        <a:buNone/>
                      </a:pPr>
                      <a:r>
                        <a:rPr lang="en"/>
                        <a:t>Adequate instructions and guidance on working from home have been provided to me</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421575">
                <a:tc>
                  <a:txBody>
                    <a:bodyPr/>
                    <a:lstStyle/>
                    <a:p>
                      <a:pPr marL="0" lvl="0" indent="0" algn="ctr" rtl="0">
                        <a:spcBef>
                          <a:spcPts val="0"/>
                        </a:spcBef>
                        <a:spcAft>
                          <a:spcPts val="0"/>
                        </a:spcAft>
                        <a:buNone/>
                      </a:pPr>
                      <a:r>
                        <a:rPr lang="en" dirty="0">
                          <a:sym typeface="Tahoma"/>
                        </a:rPr>
                        <a:t>Q2</a:t>
                      </a:r>
                      <a:endParaRPr dirty="0">
                        <a:latin typeface="Tahoma"/>
                        <a:ea typeface="Tahoma"/>
                        <a:cs typeface="Tahoma"/>
                        <a:sym typeface="Tahoma"/>
                      </a:endParaRPr>
                    </a:p>
                  </a:txBody>
                  <a:tcPr marL="91425" marR="91425" marT="91425" marB="91425"/>
                </a:tc>
                <a:tc>
                  <a:txBody>
                    <a:bodyPr/>
                    <a:lstStyle/>
                    <a:p>
                      <a:pPr marL="0" lvl="0" indent="0" algn="l" rtl="0">
                        <a:spcBef>
                          <a:spcPts val="0"/>
                        </a:spcBef>
                        <a:spcAft>
                          <a:spcPts val="0"/>
                        </a:spcAft>
                        <a:buNone/>
                      </a:pPr>
                      <a:r>
                        <a:rPr lang="en" dirty="0"/>
                        <a:t>4.78</a:t>
                      </a:r>
                      <a:endParaRPr dirty="0"/>
                    </a:p>
                  </a:txBody>
                  <a:tcPr marL="91425" marR="91425" marT="91425" marB="91425"/>
                </a:tc>
                <a:tc gridSpan="2">
                  <a:txBody>
                    <a:bodyPr/>
                    <a:lstStyle/>
                    <a:p>
                      <a:pPr marL="0" lvl="0" indent="0" algn="l" rtl="0">
                        <a:spcBef>
                          <a:spcPts val="0"/>
                        </a:spcBef>
                        <a:spcAft>
                          <a:spcPts val="0"/>
                        </a:spcAft>
                        <a:buNone/>
                      </a:pPr>
                      <a:r>
                        <a:rPr lang="en" dirty="0"/>
                        <a:t>I have been able to collaborate effectively with colleagues via telecommuting</a:t>
                      </a:r>
                      <a:endParaRPr dirty="0"/>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421575">
                <a:tc>
                  <a:txBody>
                    <a:bodyPr/>
                    <a:lstStyle/>
                    <a:p>
                      <a:pPr marL="0" lvl="0" indent="0" algn="ctr" rtl="0">
                        <a:spcBef>
                          <a:spcPts val="0"/>
                        </a:spcBef>
                        <a:spcAft>
                          <a:spcPts val="0"/>
                        </a:spcAft>
                        <a:buNone/>
                      </a:pPr>
                      <a:r>
                        <a:rPr lang="en">
                          <a:sym typeface="Tahoma"/>
                        </a:rPr>
                        <a:t>Q3</a:t>
                      </a:r>
                      <a:endParaRPr>
                        <a:latin typeface="Tahoma"/>
                        <a:ea typeface="Tahoma"/>
                        <a:cs typeface="Tahoma"/>
                        <a:sym typeface="Tahoma"/>
                      </a:endParaRPr>
                    </a:p>
                  </a:txBody>
                  <a:tcPr marL="91425" marR="91425" marT="91425" marB="91425"/>
                </a:tc>
                <a:tc>
                  <a:txBody>
                    <a:bodyPr/>
                    <a:lstStyle/>
                    <a:p>
                      <a:pPr marL="0" lvl="0" indent="0" algn="l" rtl="0">
                        <a:spcBef>
                          <a:spcPts val="0"/>
                        </a:spcBef>
                        <a:spcAft>
                          <a:spcPts val="0"/>
                        </a:spcAft>
                        <a:buNone/>
                      </a:pPr>
                      <a:r>
                        <a:rPr lang="en"/>
                        <a:t>4.77</a:t>
                      </a:r>
                      <a:endParaRPr/>
                    </a:p>
                  </a:txBody>
                  <a:tcPr marL="91425" marR="91425" marT="91425" marB="91425"/>
                </a:tc>
                <a:tc gridSpan="2">
                  <a:txBody>
                    <a:bodyPr/>
                    <a:lstStyle/>
                    <a:p>
                      <a:pPr marL="0" lvl="0" indent="0" algn="l" rtl="0">
                        <a:spcBef>
                          <a:spcPts val="0"/>
                        </a:spcBef>
                        <a:spcAft>
                          <a:spcPts val="0"/>
                        </a:spcAft>
                        <a:buNone/>
                      </a:pPr>
                      <a:r>
                        <a:rPr lang="en" dirty="0"/>
                        <a:t>My telecommuting experience has been positive</a:t>
                      </a:r>
                      <a:endParaRPr dirty="0"/>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4" name="Google Shape;313;p42">
            <a:extLst>
              <a:ext uri="{FF2B5EF4-FFF2-40B4-BE49-F238E27FC236}">
                <a16:creationId xmlns:a16="http://schemas.microsoft.com/office/drawing/2014/main" id="{4A7BF078-6047-42D8-8CB3-730B581A790F}"/>
              </a:ext>
            </a:extLst>
          </p:cNvPr>
          <p:cNvGraphicFramePr/>
          <p:nvPr>
            <p:extLst>
              <p:ext uri="{D42A27DB-BD31-4B8C-83A1-F6EECF244321}">
                <p14:modId xmlns:p14="http://schemas.microsoft.com/office/powerpoint/2010/main" val="455339584"/>
              </p:ext>
            </p:extLst>
          </p:nvPr>
        </p:nvGraphicFramePr>
        <p:xfrm>
          <a:off x="282667" y="432065"/>
          <a:ext cx="6811500" cy="2090265"/>
        </p:xfrm>
        <a:graphic>
          <a:graphicData uri="http://schemas.openxmlformats.org/drawingml/2006/table">
            <a:tbl>
              <a:tblPr firstRow="1">
                <a:tableStyleId>{69012ECD-51FC-41F1-AA8D-1B2483CD663E}</a:tableStyleId>
              </a:tblPr>
              <a:tblGrid>
                <a:gridCol w="423475">
                  <a:extLst>
                    <a:ext uri="{9D8B030D-6E8A-4147-A177-3AD203B41FA5}">
                      <a16:colId xmlns:a16="http://schemas.microsoft.com/office/drawing/2014/main" val="20000"/>
                    </a:ext>
                  </a:extLst>
                </a:gridCol>
                <a:gridCol w="604775">
                  <a:extLst>
                    <a:ext uri="{9D8B030D-6E8A-4147-A177-3AD203B41FA5}">
                      <a16:colId xmlns:a16="http://schemas.microsoft.com/office/drawing/2014/main" val="20001"/>
                    </a:ext>
                  </a:extLst>
                </a:gridCol>
                <a:gridCol w="1638600">
                  <a:extLst>
                    <a:ext uri="{9D8B030D-6E8A-4147-A177-3AD203B41FA5}">
                      <a16:colId xmlns:a16="http://schemas.microsoft.com/office/drawing/2014/main" val="20002"/>
                    </a:ext>
                  </a:extLst>
                </a:gridCol>
                <a:gridCol w="4144650">
                  <a:extLst>
                    <a:ext uri="{9D8B030D-6E8A-4147-A177-3AD203B41FA5}">
                      <a16:colId xmlns:a16="http://schemas.microsoft.com/office/drawing/2014/main" val="20003"/>
                    </a:ext>
                  </a:extLst>
                </a:gridCol>
              </a:tblGrid>
              <a:tr h="449550">
                <a:tc>
                  <a:txBody>
                    <a:bodyPr/>
                    <a:lstStyle/>
                    <a:p>
                      <a:pPr marL="0" lvl="0" indent="0" algn="ctr" rtl="0">
                        <a:spcBef>
                          <a:spcPts val="0"/>
                        </a:spcBef>
                        <a:spcAft>
                          <a:spcPts val="0"/>
                        </a:spcAft>
                        <a:buNone/>
                      </a:pPr>
                      <a:r>
                        <a:rPr lang="en" sz="1600" dirty="0">
                          <a:sym typeface="Tahoma"/>
                        </a:rPr>
                        <a:t>#</a:t>
                      </a:r>
                      <a:endParaRPr sz="1600" b="1" dirty="0">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21575">
                <a:tc>
                  <a:txBody>
                    <a:bodyPr/>
                    <a:lstStyle/>
                    <a:p>
                      <a:pPr marL="0" lvl="0" indent="0" algn="ctr" rtl="0">
                        <a:spcBef>
                          <a:spcPts val="0"/>
                        </a:spcBef>
                        <a:spcAft>
                          <a:spcPts val="0"/>
                        </a:spcAft>
                        <a:buNone/>
                      </a:pPr>
                      <a:r>
                        <a:rPr lang="en" dirty="0">
                          <a:sym typeface="Tahoma"/>
                        </a:rPr>
                        <a:t>Q1</a:t>
                      </a:r>
                      <a:endParaRPr dirty="0">
                        <a:latin typeface="Tahoma"/>
                        <a:ea typeface="Tahoma"/>
                        <a:cs typeface="Tahoma"/>
                        <a:sym typeface="Tahoma"/>
                      </a:endParaRPr>
                    </a:p>
                  </a:txBody>
                  <a:tcPr marL="91425" marR="91425" marT="91425" marB="91425">
                    <a:solidFill>
                      <a:schemeClr val="bg1"/>
                    </a:solidFill>
                  </a:tcPr>
                </a:tc>
                <a:tc>
                  <a:txBody>
                    <a:bodyPr/>
                    <a:lstStyle/>
                    <a:p>
                      <a:pPr marL="0" lvl="0" indent="0" algn="l" rtl="0">
                        <a:spcBef>
                          <a:spcPts val="0"/>
                        </a:spcBef>
                        <a:spcAft>
                          <a:spcPts val="0"/>
                        </a:spcAft>
                        <a:buNone/>
                      </a:pPr>
                      <a:r>
                        <a:rPr lang="en" dirty="0"/>
                        <a:t>4.65</a:t>
                      </a:r>
                      <a:endParaRPr dirty="0"/>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t>Adequate instructions and guidance on working from home have been provided to me</a:t>
                      </a:r>
                      <a:endParaRPr dirty="0"/>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1"/>
                  </a:ext>
                </a:extLst>
              </a:tr>
              <a:tr h="421575">
                <a:tc>
                  <a:txBody>
                    <a:bodyPr/>
                    <a:lstStyle/>
                    <a:p>
                      <a:pPr marL="0" lvl="0" indent="0" algn="ctr" rtl="0">
                        <a:spcBef>
                          <a:spcPts val="0"/>
                        </a:spcBef>
                        <a:spcAft>
                          <a:spcPts val="0"/>
                        </a:spcAft>
                        <a:buNone/>
                      </a:pPr>
                      <a:r>
                        <a:rPr lang="en" dirty="0">
                          <a:sym typeface="Tahoma"/>
                        </a:rPr>
                        <a:t>Q2</a:t>
                      </a:r>
                      <a:endParaRPr dirty="0">
                        <a:latin typeface="Tahoma"/>
                        <a:ea typeface="Tahoma"/>
                        <a:cs typeface="Tahoma"/>
                        <a:sym typeface="Tahoma"/>
                      </a:endParaRPr>
                    </a:p>
                  </a:txBody>
                  <a:tcPr marL="91425" marR="91425" marT="91425" marB="91425">
                    <a:solidFill>
                      <a:schemeClr val="accent6">
                        <a:lumMod val="20000"/>
                        <a:lumOff val="80000"/>
                      </a:schemeClr>
                    </a:solidFill>
                  </a:tcPr>
                </a:tc>
                <a:tc>
                  <a:txBody>
                    <a:bodyPr/>
                    <a:lstStyle/>
                    <a:p>
                      <a:pPr marL="0" lvl="0" indent="0" algn="l" rtl="0">
                        <a:spcBef>
                          <a:spcPts val="0"/>
                        </a:spcBef>
                        <a:spcAft>
                          <a:spcPts val="0"/>
                        </a:spcAft>
                        <a:buNone/>
                      </a:pPr>
                      <a:r>
                        <a:rPr lang="en" dirty="0"/>
                        <a:t>4.78</a:t>
                      </a:r>
                      <a:endParaRPr dirty="0"/>
                    </a:p>
                  </a:txBody>
                  <a:tcPr marL="91425" marR="91425" marT="91425" marB="91425">
                    <a:solidFill>
                      <a:schemeClr val="accent6">
                        <a:lumMod val="20000"/>
                        <a:lumOff val="80000"/>
                      </a:schemeClr>
                    </a:solidFill>
                  </a:tcPr>
                </a:tc>
                <a:tc gridSpan="2">
                  <a:txBody>
                    <a:bodyPr/>
                    <a:lstStyle/>
                    <a:p>
                      <a:pPr marL="0" lvl="0" indent="0" algn="l" rtl="0">
                        <a:spcBef>
                          <a:spcPts val="0"/>
                        </a:spcBef>
                        <a:spcAft>
                          <a:spcPts val="0"/>
                        </a:spcAft>
                        <a:buNone/>
                      </a:pPr>
                      <a:r>
                        <a:rPr lang="en" dirty="0"/>
                        <a:t>I have been able to collaborate effectively with colleagues via telecommuting</a:t>
                      </a:r>
                      <a:endParaRPr dirty="0"/>
                    </a:p>
                  </a:txBody>
                  <a:tcPr marL="91425" marR="91425" marT="91425" marB="91425">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421575">
                <a:tc>
                  <a:txBody>
                    <a:bodyPr/>
                    <a:lstStyle/>
                    <a:p>
                      <a:pPr marL="0" lvl="0" indent="0" algn="ctr" rtl="0">
                        <a:spcBef>
                          <a:spcPts val="0"/>
                        </a:spcBef>
                        <a:spcAft>
                          <a:spcPts val="0"/>
                        </a:spcAft>
                        <a:buNone/>
                      </a:pPr>
                      <a:r>
                        <a:rPr lang="en" dirty="0">
                          <a:sym typeface="Tahoma"/>
                        </a:rPr>
                        <a:t>Q3</a:t>
                      </a:r>
                      <a:endParaRPr dirty="0">
                        <a:latin typeface="Tahoma"/>
                        <a:ea typeface="Tahoma"/>
                        <a:cs typeface="Tahoma"/>
                        <a:sym typeface="Tahoma"/>
                      </a:endParaRPr>
                    </a:p>
                  </a:txBody>
                  <a:tcPr marL="91425" marR="91425" marT="91425" marB="91425">
                    <a:solidFill>
                      <a:schemeClr val="bg1"/>
                    </a:solidFill>
                  </a:tcPr>
                </a:tc>
                <a:tc>
                  <a:txBody>
                    <a:bodyPr/>
                    <a:lstStyle/>
                    <a:p>
                      <a:pPr marL="0" lvl="0" indent="0" algn="l" rtl="0">
                        <a:spcBef>
                          <a:spcPts val="0"/>
                        </a:spcBef>
                        <a:spcAft>
                          <a:spcPts val="0"/>
                        </a:spcAft>
                        <a:buNone/>
                      </a:pPr>
                      <a:r>
                        <a:rPr lang="en" dirty="0"/>
                        <a:t>4.77</a:t>
                      </a:r>
                      <a:endParaRPr dirty="0"/>
                    </a:p>
                  </a:txBody>
                  <a:tcPr marL="91425" marR="91425" marT="91425" marB="91425">
                    <a:solidFill>
                      <a:schemeClr val="bg1"/>
                    </a:solidFill>
                  </a:tcPr>
                </a:tc>
                <a:tc gridSpan="2">
                  <a:txBody>
                    <a:bodyPr/>
                    <a:lstStyle/>
                    <a:p>
                      <a:pPr marL="0" lvl="0" indent="0" algn="l" rtl="0">
                        <a:spcBef>
                          <a:spcPts val="0"/>
                        </a:spcBef>
                        <a:spcAft>
                          <a:spcPts val="0"/>
                        </a:spcAft>
                        <a:buNone/>
                      </a:pPr>
                      <a:r>
                        <a:rPr lang="en" dirty="0"/>
                        <a:t>My telecommuting experience has been positive</a:t>
                      </a:r>
                      <a:endParaRPr dirty="0"/>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Closing Ideas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Next Steps</a:t>
            </a:r>
            <a:endParaRPr dirty="0"/>
          </a:p>
        </p:txBody>
      </p:sp>
      <p:sp>
        <p:nvSpPr>
          <p:cNvPr id="330" name="Google Shape;330;p4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b="1" dirty="0"/>
              <a:t>Keep talking: </a:t>
            </a:r>
            <a:r>
              <a:rPr lang="en" dirty="0"/>
              <a:t>Leadership continues to review and invest time into improving the culture/climate within KDE</a:t>
            </a:r>
            <a:endParaRPr dirty="0"/>
          </a:p>
          <a:p>
            <a:pPr marL="457200" lvl="0" indent="-317500" algn="l" rtl="0">
              <a:spcBef>
                <a:spcPts val="0"/>
              </a:spcBef>
              <a:spcAft>
                <a:spcPts val="0"/>
              </a:spcAft>
              <a:buSzPts val="1400"/>
              <a:buChar char="●"/>
            </a:pPr>
            <a:r>
              <a:rPr lang="en" b="1" dirty="0"/>
              <a:t>Review the data: </a:t>
            </a:r>
            <a:r>
              <a:rPr lang="en" dirty="0"/>
              <a:t>SPR is building a data dashboard - coming soon!</a:t>
            </a:r>
            <a:endParaRPr dirty="0"/>
          </a:p>
          <a:p>
            <a:pPr marL="457200" lvl="0" indent="-317500" algn="l" rtl="0">
              <a:spcBef>
                <a:spcPts val="0"/>
              </a:spcBef>
              <a:spcAft>
                <a:spcPts val="0"/>
              </a:spcAft>
              <a:buSzPts val="1400"/>
              <a:buChar char="●"/>
            </a:pPr>
            <a:r>
              <a:rPr lang="en" b="1" dirty="0"/>
              <a:t>Reflect on your teams:</a:t>
            </a:r>
            <a:r>
              <a:rPr lang="en" dirty="0"/>
              <a:t> See the next slide for a conversation guide to use within your office</a:t>
            </a:r>
            <a:endParaRPr dirty="0"/>
          </a:p>
          <a:p>
            <a:pPr marL="457200" lvl="0" indent="-317500" algn="l" rtl="0">
              <a:spcBef>
                <a:spcPts val="0"/>
              </a:spcBef>
              <a:spcAft>
                <a:spcPts val="0"/>
              </a:spcAft>
              <a:buSzPts val="1400"/>
              <a:buChar char="●"/>
            </a:pPr>
            <a:r>
              <a:rPr lang="en" b="1" dirty="0"/>
              <a:t>Make it actionable: </a:t>
            </a:r>
            <a:r>
              <a:rPr lang="en" dirty="0"/>
              <a:t>continue to weigh in on the internal capacity and operational efficiency areas of the strategic plan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Conversation starters:</a:t>
            </a:r>
            <a:endParaRPr dirty="0"/>
          </a:p>
        </p:txBody>
      </p:sp>
      <p:sp>
        <p:nvSpPr>
          <p:cNvPr id="336" name="Google Shape;336;p4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In your office or division:</a:t>
            </a:r>
            <a:endParaRPr/>
          </a:p>
          <a:p>
            <a:pPr marL="457200" lvl="0" indent="-317500" algn="l" rtl="0">
              <a:spcBef>
                <a:spcPts val="800"/>
              </a:spcBef>
              <a:spcAft>
                <a:spcPts val="0"/>
              </a:spcAft>
              <a:buSzPts val="1400"/>
              <a:buChar char="●"/>
            </a:pPr>
            <a:r>
              <a:rPr lang="en"/>
              <a:t>What does our team think is going well? What might we focus on?</a:t>
            </a:r>
            <a:endParaRPr/>
          </a:p>
          <a:p>
            <a:pPr marL="457200" lvl="0" indent="-317500" algn="l" rtl="0">
              <a:spcBef>
                <a:spcPts val="0"/>
              </a:spcBef>
              <a:spcAft>
                <a:spcPts val="0"/>
              </a:spcAft>
              <a:buSzPts val="1400"/>
              <a:buChar char="●"/>
            </a:pPr>
            <a:r>
              <a:rPr lang="en"/>
              <a:t>Looking at your relative high area: what is making that area a positive experience for our group?</a:t>
            </a:r>
            <a:endParaRPr/>
          </a:p>
          <a:p>
            <a:pPr marL="457200" lvl="0" indent="-317500" algn="l" rtl="0">
              <a:spcBef>
                <a:spcPts val="0"/>
              </a:spcBef>
              <a:spcAft>
                <a:spcPts val="0"/>
              </a:spcAft>
              <a:buSzPts val="1400"/>
              <a:buChar char="●"/>
            </a:pPr>
            <a:r>
              <a:rPr lang="en"/>
              <a:t>Looking at your relative low area: what can we do to make this better for those in our office?</a:t>
            </a:r>
            <a:endParaRPr/>
          </a:p>
          <a:p>
            <a:pPr marL="914400" lvl="1" indent="-317500" algn="l" rtl="0">
              <a:spcBef>
                <a:spcPts val="0"/>
              </a:spcBef>
              <a:spcAft>
                <a:spcPts val="0"/>
              </a:spcAft>
              <a:buSzPts val="1400"/>
              <a:buChar char="○"/>
            </a:pPr>
            <a:r>
              <a:rPr lang="en"/>
              <a:t>Ex: if communication is low, what structure could we create to make our office feel more connected to others in the agency?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47"/>
          <p:cNvSpPr txBox="1">
            <a:spLocks noGrp="1"/>
          </p:cNvSpPr>
          <p:nvPr>
            <p:ph type="ctrTitle"/>
          </p:nvPr>
        </p:nvSpPr>
        <p:spPr>
          <a:xfrm>
            <a:off x="533400" y="3083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dirty="0"/>
              <a:t>Discussion:</a:t>
            </a:r>
            <a:endParaRPr dirty="0"/>
          </a:p>
        </p:txBody>
      </p:sp>
      <p:sp>
        <p:nvSpPr>
          <p:cNvPr id="341" name="Google Shape;341;p47"/>
          <p:cNvSpPr txBox="1">
            <a:spLocks noGrp="1"/>
          </p:cNvSpPr>
          <p:nvPr>
            <p:ph type="subTitle" idx="1"/>
          </p:nvPr>
        </p:nvSpPr>
        <p:spPr>
          <a:xfrm>
            <a:off x="2186550" y="2167000"/>
            <a:ext cx="6858000" cy="2538000"/>
          </a:xfrm>
          <a:prstGeom prst="rect">
            <a:avLst/>
          </a:prstGeom>
        </p:spPr>
        <p:txBody>
          <a:bodyPr spcFirstLastPara="1" wrap="square" lIns="68575" tIns="34275" rIns="68575" bIns="34275" anchor="t" anchorCtr="0">
            <a:normAutofit/>
          </a:bodyPr>
          <a:lstStyle/>
          <a:p>
            <a:pPr marL="457200" lvl="0" indent="-342900" algn="l" rtl="0">
              <a:spcBef>
                <a:spcPts val="800"/>
              </a:spcBef>
              <a:spcAft>
                <a:spcPts val="0"/>
              </a:spcAft>
              <a:buSzPts val="1800"/>
              <a:buChar char="●"/>
            </a:pPr>
            <a:r>
              <a:rPr lang="en"/>
              <a:t>What stood out to you as positive?  Why do you think that is?</a:t>
            </a:r>
            <a:endParaRPr/>
          </a:p>
          <a:p>
            <a:pPr marL="457200" lvl="0" indent="-342900" algn="l" rtl="0">
              <a:spcBef>
                <a:spcPts val="0"/>
              </a:spcBef>
              <a:spcAft>
                <a:spcPts val="0"/>
              </a:spcAft>
              <a:buSzPts val="1800"/>
              <a:buChar char="●"/>
            </a:pPr>
            <a:r>
              <a:rPr lang="en"/>
              <a:t>What area do you think we should work on as an agency? What ideas do you have to make this actionable?</a:t>
            </a:r>
            <a:endParaRPr/>
          </a:p>
          <a:p>
            <a:pPr marL="457200" lvl="0" indent="-342900" algn="l" rtl="0">
              <a:spcBef>
                <a:spcPts val="0"/>
              </a:spcBef>
              <a:spcAft>
                <a:spcPts val="0"/>
              </a:spcAft>
              <a:buSzPts val="1800"/>
              <a:buChar char="●"/>
            </a:pPr>
            <a:r>
              <a:rPr lang="en"/>
              <a:t>How can we make this data more accessible and usable for you?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Effect transition="in" filter="fade">
                                      <p:cBhvr>
                                        <p:cTn id="7" dur="1000"/>
                                        <p:tgtEl>
                                          <p:spTgt spid="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xEl>
                                              <p:pRg st="1" end="1"/>
                                            </p:txEl>
                                          </p:spTgt>
                                        </p:tgtEl>
                                        <p:attrNameLst>
                                          <p:attrName>style.visibility</p:attrName>
                                        </p:attrNameLst>
                                      </p:cBhvr>
                                      <p:to>
                                        <p:strVal val="visible"/>
                                      </p:to>
                                    </p:set>
                                    <p:animEffect transition="in" filter="fade">
                                      <p:cBhvr>
                                        <p:cTn id="12" dur="1000"/>
                                        <p:tgtEl>
                                          <p:spTgt spid="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2" end="2"/>
                                            </p:txEl>
                                          </p:spTgt>
                                        </p:tgtEl>
                                        <p:attrNameLst>
                                          <p:attrName>style.visibility</p:attrName>
                                        </p:attrNameLst>
                                      </p:cBhvr>
                                      <p:to>
                                        <p:strVal val="visible"/>
                                      </p:to>
                                    </p:set>
                                    <p:animEffect transition="in" filter="fade">
                                      <p:cBhvr>
                                        <p:cTn id="17" dur="1000"/>
                                        <p:tgtEl>
                                          <p:spTgt spid="3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8"/>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en" dirty="0"/>
              <a:t>Other questions? </a:t>
            </a:r>
            <a:endParaRPr dirty="0"/>
          </a:p>
          <a:p>
            <a:pPr marL="0" lvl="0" indent="0" algn="ctr" rtl="0">
              <a:spcBef>
                <a:spcPts val="0"/>
              </a:spcBef>
              <a:spcAft>
                <a:spcPts val="0"/>
              </a:spcAft>
              <a:buNone/>
            </a:pPr>
            <a:r>
              <a:rPr lang="en" dirty="0"/>
              <a:t>Reach out!</a:t>
            </a:r>
            <a:endParaRPr dirty="0"/>
          </a:p>
        </p:txBody>
      </p:sp>
      <p:sp>
        <p:nvSpPr>
          <p:cNvPr id="348" name="Google Shape;348;p48"/>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u="sng">
                <a:solidFill>
                  <a:schemeClr val="hlink"/>
                </a:solidFill>
                <a:hlinkClick r:id="rId3"/>
              </a:rPr>
              <a:t>lauren.milam@education.ky.gov</a:t>
            </a:r>
            <a:r>
              <a:rPr lang="en"/>
              <a:t> </a:t>
            </a:r>
            <a:endParaRPr/>
          </a:p>
          <a:p>
            <a:pPr marL="0" lvl="0" indent="0" algn="ctr" rtl="0">
              <a:spcBef>
                <a:spcPts val="800"/>
              </a:spcBef>
              <a:spcAft>
                <a:spcPts val="0"/>
              </a:spcAft>
              <a:buNone/>
            </a:pPr>
            <a:r>
              <a:rPr lang="en" u="sng">
                <a:solidFill>
                  <a:schemeClr val="hlink"/>
                </a:solidFill>
                <a:hlinkClick r:id="rId4"/>
              </a:rPr>
              <a:t>aaron.butler@education.ky.gov</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311700" y="1402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Who took the survey</a:t>
            </a:r>
            <a:endParaRPr dirty="0"/>
          </a:p>
        </p:txBody>
      </p:sp>
      <p:sp>
        <p:nvSpPr>
          <p:cNvPr id="92" name="Google Shape;92;p16"/>
          <p:cNvSpPr txBox="1">
            <a:spLocks noGrp="1"/>
          </p:cNvSpPr>
          <p:nvPr>
            <p:ph type="body" idx="1"/>
          </p:nvPr>
        </p:nvSpPr>
        <p:spPr>
          <a:xfrm>
            <a:off x="311700" y="847675"/>
            <a:ext cx="8520600" cy="3416400"/>
          </a:xfrm>
          <a:prstGeom prst="rect">
            <a:avLst/>
          </a:prstGeom>
        </p:spPr>
        <p:txBody>
          <a:bodyPr spcFirstLastPara="1" wrap="square" lIns="68575" tIns="34275" rIns="68575" bIns="34275" anchor="t" anchorCtr="0">
            <a:normAutofit fontScale="92500"/>
          </a:bodyPr>
          <a:lstStyle/>
          <a:p>
            <a:pPr marL="457200" lvl="0" indent="-361950" algn="l" rtl="0">
              <a:spcBef>
                <a:spcPts val="800"/>
              </a:spcBef>
              <a:spcAft>
                <a:spcPts val="0"/>
              </a:spcAft>
              <a:buSzPts val="2100"/>
              <a:buChar char="●"/>
            </a:pPr>
            <a:r>
              <a:rPr lang="en" dirty="0"/>
              <a:t>385 Frankfort-based employees at KDE - down from 438 last year</a:t>
            </a:r>
            <a:endParaRPr dirty="0"/>
          </a:p>
          <a:p>
            <a:pPr marL="457200" lvl="0" indent="-361950" algn="l" rtl="0">
              <a:spcBef>
                <a:spcPts val="800"/>
              </a:spcBef>
              <a:spcAft>
                <a:spcPts val="0"/>
              </a:spcAft>
              <a:buSzPts val="2100"/>
              <a:buChar char="●"/>
            </a:pPr>
            <a:r>
              <a:rPr lang="en" dirty="0"/>
              <a:t>By office: </a:t>
            </a:r>
            <a:endParaRPr dirty="0"/>
          </a:p>
          <a:p>
            <a:pPr marL="914400" lvl="1" indent="-342900" algn="l" rtl="0">
              <a:spcBef>
                <a:spcPts val="400"/>
              </a:spcBef>
              <a:spcAft>
                <a:spcPts val="0"/>
              </a:spcAft>
              <a:buSzPts val="1800"/>
              <a:buChar char="○"/>
            </a:pPr>
            <a:r>
              <a:rPr lang="en" dirty="0"/>
              <a:t>OAA		20 </a:t>
            </a:r>
            <a:endParaRPr dirty="0"/>
          </a:p>
          <a:p>
            <a:pPr marL="914400" lvl="1" indent="-342900" algn="l" rtl="0">
              <a:spcBef>
                <a:spcPts val="400"/>
              </a:spcBef>
              <a:spcAft>
                <a:spcPts val="0"/>
              </a:spcAft>
              <a:buSzPts val="1800"/>
              <a:buChar char="○"/>
            </a:pPr>
            <a:r>
              <a:rPr lang="en" dirty="0"/>
              <a:t>OCTE 		37 </a:t>
            </a:r>
            <a:endParaRPr dirty="0"/>
          </a:p>
          <a:p>
            <a:pPr marL="914400" lvl="1" indent="-342900" algn="l" rtl="0">
              <a:spcBef>
                <a:spcPts val="400"/>
              </a:spcBef>
              <a:spcAft>
                <a:spcPts val="0"/>
              </a:spcAft>
              <a:buSzPts val="1800"/>
              <a:buChar char="○"/>
            </a:pPr>
            <a:r>
              <a:rPr lang="en" dirty="0"/>
              <a:t>OCIS 		75 </a:t>
            </a:r>
            <a:endParaRPr dirty="0"/>
          </a:p>
          <a:p>
            <a:pPr marL="914400" lvl="1" indent="-342900" algn="l" rtl="0">
              <a:spcBef>
                <a:spcPts val="400"/>
              </a:spcBef>
              <a:spcAft>
                <a:spcPts val="0"/>
              </a:spcAft>
              <a:buSzPts val="1800"/>
              <a:buChar char="○"/>
            </a:pPr>
            <a:r>
              <a:rPr lang="en" dirty="0"/>
              <a:t>OET		82 </a:t>
            </a:r>
            <a:endParaRPr dirty="0"/>
          </a:p>
          <a:p>
            <a:pPr marL="914400" lvl="1" indent="-342900" algn="l" rtl="0">
              <a:spcBef>
                <a:spcPts val="400"/>
              </a:spcBef>
              <a:spcAft>
                <a:spcPts val="0"/>
              </a:spcAft>
              <a:buSzPts val="1800"/>
              <a:buChar char="○"/>
            </a:pPr>
            <a:r>
              <a:rPr lang="en" dirty="0"/>
              <a:t>OELE 		19 </a:t>
            </a:r>
            <a:endParaRPr dirty="0"/>
          </a:p>
          <a:p>
            <a:pPr marL="914400" lvl="1" indent="-342900" algn="l" rtl="0">
              <a:spcBef>
                <a:spcPts val="400"/>
              </a:spcBef>
              <a:spcAft>
                <a:spcPts val="0"/>
              </a:spcAft>
              <a:buSzPts val="1800"/>
              <a:buChar char="○"/>
            </a:pPr>
            <a:r>
              <a:rPr lang="en" dirty="0"/>
              <a:t>OFO 		95</a:t>
            </a:r>
            <a:endParaRPr dirty="0"/>
          </a:p>
          <a:p>
            <a:pPr marL="914400" lvl="1" indent="-342900" algn="l" rtl="0">
              <a:spcBef>
                <a:spcPts val="400"/>
              </a:spcBef>
              <a:spcAft>
                <a:spcPts val="0"/>
              </a:spcAft>
              <a:buSzPts val="1800"/>
              <a:buChar char="○"/>
            </a:pPr>
            <a:r>
              <a:rPr lang="en" dirty="0"/>
              <a:t>OSEEL 		43 </a:t>
            </a:r>
            <a:endParaRPr dirty="0"/>
          </a:p>
          <a:p>
            <a:pPr marL="914400" lvl="1" indent="-342900" algn="l" rtl="0">
              <a:spcBef>
                <a:spcPts val="400"/>
              </a:spcBef>
              <a:spcAft>
                <a:spcPts val="0"/>
              </a:spcAft>
              <a:buSzPts val="1800"/>
              <a:buChar char="○"/>
            </a:pPr>
            <a:r>
              <a:rPr lang="en" dirty="0"/>
              <a:t>OTL 		29 </a:t>
            </a:r>
            <a:endParaRPr dirty="0"/>
          </a:p>
          <a:p>
            <a:pPr marL="914400" lvl="1" indent="-342900" algn="l" rtl="0">
              <a:spcBef>
                <a:spcPts val="400"/>
              </a:spcBef>
              <a:spcAft>
                <a:spcPts val="0"/>
              </a:spcAft>
              <a:buSzPts val="1800"/>
              <a:buChar char="○"/>
            </a:pPr>
            <a:r>
              <a:rPr lang="en" dirty="0"/>
              <a:t>OC/OLS 	31 </a:t>
            </a:r>
            <a:endParaRPr dirty="0"/>
          </a:p>
        </p:txBody>
      </p:sp>
      <p:pic>
        <p:nvPicPr>
          <p:cNvPr id="93" name="Google Shape;93;p16" descr="Pie chart showing the number of responses by office on the commissioner's performance survey. Raw data on slide." title="Number of responses by office"/>
          <p:cNvPicPr preferRelativeResize="0"/>
          <p:nvPr/>
        </p:nvPicPr>
        <p:blipFill rotWithShape="1">
          <a:blip r:embed="rId3">
            <a:alphaModFix/>
          </a:blip>
          <a:srcRect l="5387" t="14349" r="8959" b="2510"/>
          <a:stretch/>
        </p:blipFill>
        <p:spPr>
          <a:xfrm>
            <a:off x="4411025" y="1598925"/>
            <a:ext cx="3641850" cy="251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Snapshot of Results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itle 1">
            <a:extLst>
              <a:ext uri="{FF2B5EF4-FFF2-40B4-BE49-F238E27FC236}">
                <a16:creationId xmlns:a16="http://schemas.microsoft.com/office/drawing/2014/main" id="{5DB784B1-B710-7A2C-9507-998D7C309174}"/>
              </a:ext>
            </a:extLst>
          </p:cNvPr>
          <p:cNvSpPr>
            <a:spLocks noGrp="1"/>
          </p:cNvSpPr>
          <p:nvPr>
            <p:ph type="title"/>
          </p:nvPr>
        </p:nvSpPr>
        <p:spPr>
          <a:xfrm>
            <a:off x="311700" y="-572700"/>
            <a:ext cx="8520600" cy="572700"/>
          </a:xfrm>
        </p:spPr>
        <p:txBody>
          <a:bodyPr spcFirstLastPara="1" wrap="square" lIns="68575" tIns="34275" rIns="68575" bIns="34275" anchor="b" anchorCtr="0">
            <a:normAutofit fontScale="90000"/>
          </a:bodyPr>
          <a:lstStyle/>
          <a:p>
            <a:r>
              <a:rPr lang="en-US" dirty="0"/>
              <a:t>KDE employees most satisfied / least satisfied</a:t>
            </a:r>
          </a:p>
        </p:txBody>
      </p:sp>
      <p:pic>
        <p:nvPicPr>
          <p:cNvPr id="104" name="Google Shape;104;p18" descr="Bar chart showing the mean response by survey topic area on the commissioner's performance survey. Data available at:  https://docs.google.com/spreadsheets/d/1oDUWH7pDF_M1su-it7H6sOHWIx1QiErHzxSw2c8csnQ/edit#eoid=1087145314 " title="KDE Employees are most satisfied with telecommuting; least satisfied with communication"/>
          <p:cNvPicPr preferRelativeResize="0"/>
          <p:nvPr/>
        </p:nvPicPr>
        <p:blipFill>
          <a:blip r:embed="rId3">
            <a:alphaModFix/>
          </a:blip>
          <a:stretch>
            <a:fillRect/>
          </a:stretch>
        </p:blipFill>
        <p:spPr>
          <a:xfrm>
            <a:off x="412836" y="214500"/>
            <a:ext cx="8318328" cy="3888818"/>
          </a:xfrm>
          <a:prstGeom prst="rect">
            <a:avLst/>
          </a:prstGeom>
          <a:noFill/>
          <a:ln>
            <a:noFill/>
          </a:ln>
        </p:spPr>
      </p:pic>
    </p:spTree>
  </p:cSld>
  <p:clrMapOvr>
    <a:masterClrMapping/>
  </p:clrMapOvr>
  <p:extLst>
    <p:ext uri="{6950BFC3-D8DA-4A85-94F7-54DA5524770B}">
      <p188:commentRel xmlns:p188="http://schemas.microsoft.com/office/powerpoint/2018/8/main" xmlns=""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7197D8F6-39EB-CE10-2DD6-3D7EC59044E1}"/>
              </a:ext>
            </a:extLst>
          </p:cNvPr>
          <p:cNvSpPr>
            <a:spLocks noGrp="1"/>
          </p:cNvSpPr>
          <p:nvPr>
            <p:ph type="title"/>
          </p:nvPr>
        </p:nvSpPr>
        <p:spPr>
          <a:xfrm>
            <a:off x="311700" y="-572700"/>
            <a:ext cx="8520600" cy="572700"/>
          </a:xfrm>
        </p:spPr>
        <p:txBody>
          <a:bodyPr spcFirstLastPara="1" wrap="square" lIns="68575" tIns="34275" rIns="68575" bIns="34275" anchor="b" anchorCtr="0">
            <a:normAutofit/>
          </a:bodyPr>
          <a:lstStyle/>
          <a:p>
            <a:r>
              <a:rPr lang="en-US" dirty="0"/>
              <a:t>Quick review and findings</a:t>
            </a:r>
          </a:p>
        </p:txBody>
      </p:sp>
      <p:sp>
        <p:nvSpPr>
          <p:cNvPr id="109" name="Google Shape;109;p19"/>
          <p:cNvSpPr txBox="1">
            <a:spLocks noGrp="1"/>
          </p:cNvSpPr>
          <p:nvPr>
            <p:ph type="body" idx="1"/>
          </p:nvPr>
        </p:nvSpPr>
        <p:spPr>
          <a:xfrm>
            <a:off x="5909575" y="132250"/>
            <a:ext cx="3194400" cy="39876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800"/>
              </a:spcBef>
              <a:spcAft>
                <a:spcPts val="0"/>
              </a:spcAft>
              <a:buSzPct val="55223"/>
              <a:buNone/>
            </a:pPr>
            <a:r>
              <a:rPr lang="en" sz="1842" b="1" dirty="0"/>
              <a:t>Quick review:</a:t>
            </a:r>
            <a:endParaRPr sz="1842" b="1" dirty="0"/>
          </a:p>
          <a:p>
            <a:pPr marL="457200" lvl="0" indent="-310499" algn="l" rtl="0">
              <a:lnSpc>
                <a:spcPct val="115000"/>
              </a:lnSpc>
              <a:spcBef>
                <a:spcPts val="800"/>
              </a:spcBef>
              <a:spcAft>
                <a:spcPts val="0"/>
              </a:spcAft>
              <a:buSzPct val="100000"/>
              <a:buChar char="●"/>
            </a:pPr>
            <a:r>
              <a:rPr lang="en" sz="1842" dirty="0"/>
              <a:t>Box and whisker plots show you the distribution of responses. Shorter boxes and whiskers indicate more agreement; wider indicate more variation.</a:t>
            </a:r>
            <a:endParaRPr sz="1842" dirty="0"/>
          </a:p>
          <a:p>
            <a:pPr marL="457200" lvl="0" indent="-310499" algn="l" rtl="0">
              <a:lnSpc>
                <a:spcPct val="115000"/>
              </a:lnSpc>
              <a:spcBef>
                <a:spcPts val="0"/>
              </a:spcBef>
              <a:spcAft>
                <a:spcPts val="0"/>
              </a:spcAft>
              <a:buSzPct val="100000"/>
              <a:buChar char="●"/>
            </a:pPr>
            <a:r>
              <a:rPr lang="en" sz="1842" dirty="0"/>
              <a:t>The line in the middle of the box is the median response; dots are outliers.</a:t>
            </a:r>
            <a:endParaRPr sz="1842" dirty="0"/>
          </a:p>
          <a:p>
            <a:pPr marL="0" lvl="0" indent="0" algn="l" rtl="0">
              <a:lnSpc>
                <a:spcPct val="115000"/>
              </a:lnSpc>
              <a:spcBef>
                <a:spcPts val="800"/>
              </a:spcBef>
              <a:spcAft>
                <a:spcPts val="0"/>
              </a:spcAft>
              <a:buNone/>
            </a:pPr>
            <a:r>
              <a:rPr lang="en" sz="1842" b="1" dirty="0"/>
              <a:t>Findings:</a:t>
            </a:r>
            <a:endParaRPr sz="1842" b="1" dirty="0"/>
          </a:p>
          <a:p>
            <a:pPr marL="457200" lvl="0" indent="-310499" algn="l" rtl="0">
              <a:lnSpc>
                <a:spcPct val="115000"/>
              </a:lnSpc>
              <a:spcBef>
                <a:spcPts val="800"/>
              </a:spcBef>
              <a:spcAft>
                <a:spcPts val="0"/>
              </a:spcAft>
              <a:buSzPct val="100000"/>
              <a:buChar char="●"/>
            </a:pPr>
            <a:r>
              <a:rPr lang="en" sz="1842" dirty="0"/>
              <a:t>People have most consensus on telecommuting and communication areas</a:t>
            </a:r>
            <a:endParaRPr sz="1842" dirty="0"/>
          </a:p>
          <a:p>
            <a:pPr marL="457200" lvl="0" indent="-310499" algn="l" rtl="0">
              <a:lnSpc>
                <a:spcPct val="115000"/>
              </a:lnSpc>
              <a:spcBef>
                <a:spcPts val="0"/>
              </a:spcBef>
              <a:spcAft>
                <a:spcPts val="0"/>
              </a:spcAft>
              <a:buSzPct val="100000"/>
              <a:buChar char="●"/>
            </a:pPr>
            <a:r>
              <a:rPr lang="en" sz="1842" dirty="0"/>
              <a:t>There is most disagreement around leadership.</a:t>
            </a:r>
            <a:endParaRPr sz="1842" dirty="0"/>
          </a:p>
          <a:p>
            <a:pPr marL="457200" lvl="0" indent="-310499" algn="l" rtl="0">
              <a:lnSpc>
                <a:spcPct val="115000"/>
              </a:lnSpc>
              <a:spcBef>
                <a:spcPts val="0"/>
              </a:spcBef>
              <a:spcAft>
                <a:spcPts val="0"/>
              </a:spcAft>
              <a:buSzPct val="100000"/>
              <a:buChar char="●"/>
            </a:pPr>
            <a:r>
              <a:rPr lang="en" sz="1842" dirty="0"/>
              <a:t>Highest median: Telecommuting</a:t>
            </a:r>
            <a:endParaRPr sz="1842" dirty="0"/>
          </a:p>
          <a:p>
            <a:pPr marL="457200" lvl="0" indent="-310499" algn="l" rtl="0">
              <a:lnSpc>
                <a:spcPct val="115000"/>
              </a:lnSpc>
              <a:spcBef>
                <a:spcPts val="0"/>
              </a:spcBef>
              <a:spcAft>
                <a:spcPts val="0"/>
              </a:spcAft>
              <a:buSzPct val="100000"/>
              <a:buChar char="●"/>
            </a:pPr>
            <a:r>
              <a:rPr lang="en" sz="1842" dirty="0"/>
              <a:t>Lowest median: Communication</a:t>
            </a:r>
            <a:endParaRPr sz="1842" dirty="0"/>
          </a:p>
        </p:txBody>
      </p:sp>
      <p:pic>
        <p:nvPicPr>
          <p:cNvPr id="4" name="Picture 3" descr="Chart, box and whisker chart&#10;Responses across the agency vary widely. Box and whisker plot showing the distribution of responses for each of the six areas. Full data is not available for sharing. ">
            <a:extLst>
              <a:ext uri="{FF2B5EF4-FFF2-40B4-BE49-F238E27FC236}">
                <a16:creationId xmlns:a16="http://schemas.microsoft.com/office/drawing/2014/main" id="{3E40FD21-86B7-450B-A983-9F22F4D8ABE5}"/>
              </a:ext>
            </a:extLst>
          </p:cNvPr>
          <p:cNvPicPr>
            <a:picLocks noChangeAspect="1"/>
          </p:cNvPicPr>
          <p:nvPr/>
        </p:nvPicPr>
        <p:blipFill>
          <a:blip r:embed="rId3"/>
          <a:stretch>
            <a:fillRect/>
          </a:stretch>
        </p:blipFill>
        <p:spPr>
          <a:xfrm>
            <a:off x="195187" y="132250"/>
            <a:ext cx="5482950" cy="3987600"/>
          </a:xfrm>
          <a:prstGeom prst="rect">
            <a:avLst/>
          </a:prstGeom>
        </p:spPr>
      </p:pic>
    </p:spTree>
  </p:cSld>
  <p:clrMapOvr>
    <a:masterClrMapping/>
  </p:clrMapOvr>
  <p:extLst mod="1">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23888" y="128230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Section 1: Commissioner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rot="5400000">
            <a:off x="6241525" y="1973475"/>
            <a:ext cx="3879900" cy="1417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b="1" dirty="0">
                <a:latin typeface="Libre Franklin"/>
                <a:ea typeface="Libre Franklin"/>
                <a:cs typeface="Libre Franklin"/>
                <a:sym typeface="Libre Franklin"/>
              </a:rPr>
              <a:t>Commissioner</a:t>
            </a:r>
            <a:endParaRPr sz="3600" b="1" dirty="0">
              <a:latin typeface="Libre Franklin"/>
              <a:ea typeface="Libre Franklin"/>
              <a:cs typeface="Libre Franklin"/>
              <a:sym typeface="Libre Franklin"/>
            </a:endParaRPr>
          </a:p>
        </p:txBody>
      </p:sp>
      <p:graphicFrame>
        <p:nvGraphicFramePr>
          <p:cNvPr id="127" name="Google Shape;127;p22"/>
          <p:cNvGraphicFramePr/>
          <p:nvPr>
            <p:extLst>
              <p:ext uri="{D42A27DB-BD31-4B8C-83A1-F6EECF244321}">
                <p14:modId xmlns:p14="http://schemas.microsoft.com/office/powerpoint/2010/main" val="2770051909"/>
              </p:ext>
            </p:extLst>
          </p:nvPr>
        </p:nvGraphicFramePr>
        <p:xfrm>
          <a:off x="640175" y="273850"/>
          <a:ext cx="6827650" cy="3777725"/>
        </p:xfrm>
        <a:graphic>
          <a:graphicData uri="http://schemas.openxmlformats.org/drawingml/2006/table">
            <a:tbl>
              <a:tblPr firstRow="1">
                <a:tableStyleId>{B301B821-A1FF-4177-AEE7-76D212191A09}</a:tableStyleId>
              </a:tblPr>
              <a:tblGrid>
                <a:gridCol w="533325">
                  <a:extLst>
                    <a:ext uri="{9D8B030D-6E8A-4147-A177-3AD203B41FA5}">
                      <a16:colId xmlns:a16="http://schemas.microsoft.com/office/drawing/2014/main" val="20000"/>
                    </a:ext>
                  </a:extLst>
                </a:gridCol>
                <a:gridCol w="666125">
                  <a:extLst>
                    <a:ext uri="{9D8B030D-6E8A-4147-A177-3AD203B41FA5}">
                      <a16:colId xmlns:a16="http://schemas.microsoft.com/office/drawing/2014/main" val="20001"/>
                    </a:ext>
                  </a:extLst>
                </a:gridCol>
                <a:gridCol w="1494450">
                  <a:extLst>
                    <a:ext uri="{9D8B030D-6E8A-4147-A177-3AD203B41FA5}">
                      <a16:colId xmlns:a16="http://schemas.microsoft.com/office/drawing/2014/main" val="20002"/>
                    </a:ext>
                  </a:extLst>
                </a:gridCol>
                <a:gridCol w="4133750">
                  <a:extLst>
                    <a:ext uri="{9D8B030D-6E8A-4147-A177-3AD203B41FA5}">
                      <a16:colId xmlns:a16="http://schemas.microsoft.com/office/drawing/2014/main" val="20003"/>
                    </a:ext>
                  </a:extLst>
                </a:gridCol>
              </a:tblGrid>
              <a:tr h="238125">
                <a:tc>
                  <a:txBody>
                    <a:bodyPr/>
                    <a:lstStyle/>
                    <a:p>
                      <a:pPr marL="0" lvl="0" indent="0" algn="ctr" rtl="0">
                        <a:spcBef>
                          <a:spcPts val="0"/>
                        </a:spcBef>
                        <a:spcAft>
                          <a:spcPts val="0"/>
                        </a:spcAft>
                        <a:buNone/>
                      </a:pPr>
                      <a:r>
                        <a:rPr lang="en" sz="1600">
                          <a:sym typeface="Tahoma"/>
                        </a:rPr>
                        <a:t>#</a:t>
                      </a:r>
                      <a:endParaRPr sz="1600" b="1">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dirty="0">
                          <a:sym typeface="Tahoma"/>
                        </a:rPr>
                        <a:t>Question Text</a:t>
                      </a:r>
                      <a:endParaRPr sz="1600" b="1" dirty="0">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238125">
                <a:tc>
                  <a:txBody>
                    <a:bodyPr/>
                    <a:lstStyle/>
                    <a:p>
                      <a:pPr marL="0" lvl="0" indent="0" algn="ctr" rtl="0">
                        <a:spcBef>
                          <a:spcPts val="0"/>
                        </a:spcBef>
                        <a:spcAft>
                          <a:spcPts val="0"/>
                        </a:spcAft>
                        <a:buNone/>
                      </a:pPr>
                      <a:r>
                        <a:rPr lang="en" sz="1600">
                          <a:sym typeface="Tahoma"/>
                        </a:rPr>
                        <a:t>Q1</a:t>
                      </a:r>
                      <a:endParaRPr sz="1600">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sz="1600">
                          <a:sym typeface="Tahoma"/>
                        </a:rPr>
                        <a:t>4.41</a:t>
                      </a:r>
                      <a:endParaRPr sz="1600">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The Commissioner exhibits visionary leadership.</a:t>
                      </a:r>
                      <a:endParaRPr sz="160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342900">
                <a:tc>
                  <a:txBody>
                    <a:bodyPr/>
                    <a:lstStyle/>
                    <a:p>
                      <a:pPr marL="0" lvl="0" indent="0" algn="ctr" rtl="0">
                        <a:spcBef>
                          <a:spcPts val="0"/>
                        </a:spcBef>
                        <a:spcAft>
                          <a:spcPts val="0"/>
                        </a:spcAft>
                        <a:buNone/>
                      </a:pPr>
                      <a:r>
                        <a:rPr lang="en" sz="1600">
                          <a:sym typeface="Tahoma"/>
                        </a:rPr>
                        <a:t>Q2</a:t>
                      </a:r>
                      <a:endParaRPr sz="1600">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sz="1600">
                          <a:sym typeface="Tahoma"/>
                        </a:rPr>
                        <a:t>4.44</a:t>
                      </a:r>
                      <a:endParaRPr sz="1600">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dirty="0">
                          <a:sym typeface="Tahoma"/>
                        </a:rPr>
                        <a:t>The Commissioner makes decisions in the best interest of Kentucky's children.</a:t>
                      </a:r>
                      <a:endParaRPr sz="1600"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342900">
                <a:tc>
                  <a:txBody>
                    <a:bodyPr/>
                    <a:lstStyle/>
                    <a:p>
                      <a:pPr marL="0" lvl="0" indent="0" algn="ctr" rtl="0">
                        <a:spcBef>
                          <a:spcPts val="0"/>
                        </a:spcBef>
                        <a:spcAft>
                          <a:spcPts val="0"/>
                        </a:spcAft>
                        <a:buNone/>
                      </a:pPr>
                      <a:r>
                        <a:rPr lang="en" sz="1600">
                          <a:sym typeface="Tahoma"/>
                        </a:rPr>
                        <a:t>Q3</a:t>
                      </a:r>
                      <a:endParaRPr sz="1600">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sz="1600">
                          <a:sym typeface="Tahoma"/>
                        </a:rPr>
                        <a:t>4.33</a:t>
                      </a:r>
                      <a:endParaRPr sz="1600">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The Commissioner provides clear direction for KDE.</a:t>
                      </a:r>
                      <a:endParaRPr sz="160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3"/>
                  </a:ext>
                </a:extLst>
              </a:tr>
              <a:tr h="514350">
                <a:tc>
                  <a:txBody>
                    <a:bodyPr/>
                    <a:lstStyle/>
                    <a:p>
                      <a:pPr marL="0" lvl="0" indent="0" algn="ctr" rtl="0">
                        <a:spcBef>
                          <a:spcPts val="0"/>
                        </a:spcBef>
                        <a:spcAft>
                          <a:spcPts val="0"/>
                        </a:spcAft>
                        <a:buNone/>
                      </a:pPr>
                      <a:r>
                        <a:rPr lang="en" sz="1600">
                          <a:sym typeface="Tahoma"/>
                        </a:rPr>
                        <a:t>Q4</a:t>
                      </a:r>
                      <a:endParaRPr sz="1600">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sz="1600">
                          <a:sym typeface="Tahoma"/>
                        </a:rPr>
                        <a:t>4.28</a:t>
                      </a:r>
                      <a:endParaRPr sz="1600">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dirty="0">
                          <a:sym typeface="Tahoma"/>
                        </a:rPr>
                        <a:t>The Commissioner promotes strong internal communication to ensure integrated and cross-functional understanding of KDE's work.</a:t>
                      </a:r>
                      <a:endParaRPr sz="1600"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342900">
                <a:tc>
                  <a:txBody>
                    <a:bodyPr/>
                    <a:lstStyle/>
                    <a:p>
                      <a:pPr marL="0" lvl="0" indent="0" algn="ctr" rtl="0">
                        <a:spcBef>
                          <a:spcPts val="0"/>
                        </a:spcBef>
                        <a:spcAft>
                          <a:spcPts val="0"/>
                        </a:spcAft>
                        <a:buNone/>
                      </a:pPr>
                      <a:r>
                        <a:rPr lang="en" sz="1600">
                          <a:sym typeface="Tahoma"/>
                        </a:rPr>
                        <a:t>Q5</a:t>
                      </a:r>
                      <a:endParaRPr sz="1600">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sz="1600">
                          <a:sym typeface="Tahoma"/>
                        </a:rPr>
                        <a:t>4.28</a:t>
                      </a:r>
                      <a:endParaRPr sz="1600">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The Commissioner respects all levels of employees at KDE.</a:t>
                      </a:r>
                      <a:endParaRPr sz="160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5"/>
                  </a:ext>
                </a:extLst>
              </a:tr>
              <a:tr h="342900">
                <a:tc>
                  <a:txBody>
                    <a:bodyPr/>
                    <a:lstStyle/>
                    <a:p>
                      <a:pPr marL="0" lvl="0" indent="0" algn="ctr" rtl="0">
                        <a:spcBef>
                          <a:spcPts val="0"/>
                        </a:spcBef>
                        <a:spcAft>
                          <a:spcPts val="0"/>
                        </a:spcAft>
                        <a:buNone/>
                      </a:pPr>
                      <a:r>
                        <a:rPr lang="en" sz="1600">
                          <a:sym typeface="Tahoma"/>
                        </a:rPr>
                        <a:t>Q6</a:t>
                      </a:r>
                      <a:endParaRPr sz="1600">
                        <a:latin typeface="Tahoma"/>
                        <a:ea typeface="Tahoma"/>
                        <a:cs typeface="Tahoma"/>
                        <a:sym typeface="Tahoma"/>
                      </a:endParaRPr>
                    </a:p>
                  </a:txBody>
                  <a:tcPr marL="91425" marR="91425" marT="91425" marB="91425"/>
                </a:tc>
                <a:tc>
                  <a:txBody>
                    <a:bodyPr/>
                    <a:lstStyle/>
                    <a:p>
                      <a:pPr marL="0" lvl="0" indent="0" algn="r" rtl="0">
                        <a:lnSpc>
                          <a:spcPct val="115000"/>
                        </a:lnSpc>
                        <a:spcBef>
                          <a:spcPts val="0"/>
                        </a:spcBef>
                        <a:spcAft>
                          <a:spcPts val="0"/>
                        </a:spcAft>
                        <a:buNone/>
                      </a:pPr>
                      <a:r>
                        <a:rPr lang="en" sz="1600">
                          <a:sym typeface="Tahoma"/>
                        </a:rPr>
                        <a:t>4.39</a:t>
                      </a:r>
                      <a:endParaRPr sz="1600">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dirty="0">
                          <a:sym typeface="Tahoma"/>
                        </a:rPr>
                        <a:t>The Commissioner listens to all levels of employees at KDE.</a:t>
                      </a:r>
                      <a:endParaRPr sz="1600" dirty="0">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bl>
          </a:graphicData>
        </a:graphic>
      </p:graphicFrame>
      <p:cxnSp>
        <p:nvCxnSpPr>
          <p:cNvPr id="128" name="Google Shape;128;p22">
            <a:extLst>
              <a:ext uri="{C183D7F6-B498-43B3-948B-1728B52AA6E4}">
                <adec:decorative xmlns:adec="http://schemas.microsoft.com/office/drawing/2017/decorative" val="1"/>
              </a:ext>
            </a:extLst>
          </p:cNvPr>
          <p:cNvCxnSpPr/>
          <p:nvPr/>
        </p:nvCxnSpPr>
        <p:spPr>
          <a:xfrm>
            <a:off x="676000" y="1175650"/>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22">
            <a:extLst>
              <a:ext uri="{C183D7F6-B498-43B3-948B-1728B52AA6E4}">
                <adec:decorative xmlns:adec="http://schemas.microsoft.com/office/drawing/2017/decorative" val="1"/>
              </a:ext>
            </a:extLst>
          </p:cNvPr>
          <p:cNvCxnSpPr/>
          <p:nvPr/>
        </p:nvCxnSpPr>
        <p:spPr>
          <a:xfrm>
            <a:off x="648250" y="1870150"/>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22">
            <a:extLst>
              <a:ext uri="{C183D7F6-B498-43B3-948B-1728B52AA6E4}">
                <adec:decorative xmlns:adec="http://schemas.microsoft.com/office/drawing/2017/decorative" val="1"/>
              </a:ext>
            </a:extLst>
          </p:cNvPr>
          <p:cNvCxnSpPr/>
          <p:nvPr/>
        </p:nvCxnSpPr>
        <p:spPr>
          <a:xfrm>
            <a:off x="676000" y="232922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22">
            <a:extLst>
              <a:ext uri="{C183D7F6-B498-43B3-948B-1728B52AA6E4}">
                <adec:decorative xmlns:adec="http://schemas.microsoft.com/office/drawing/2017/decorative" val="1"/>
              </a:ext>
            </a:extLst>
          </p:cNvPr>
          <p:cNvCxnSpPr/>
          <p:nvPr/>
        </p:nvCxnSpPr>
        <p:spPr>
          <a:xfrm>
            <a:off x="676000" y="3255025"/>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22">
            <a:extLst>
              <a:ext uri="{C183D7F6-B498-43B3-948B-1728B52AA6E4}">
                <adec:decorative xmlns:adec="http://schemas.microsoft.com/office/drawing/2017/decorative" val="1"/>
              </a:ext>
            </a:extLst>
          </p:cNvPr>
          <p:cNvCxnSpPr/>
          <p:nvPr/>
        </p:nvCxnSpPr>
        <p:spPr>
          <a:xfrm>
            <a:off x="676000" y="3714100"/>
            <a:ext cx="6811500" cy="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22">
            <a:extLst>
              <a:ext uri="{C183D7F6-B498-43B3-948B-1728B52AA6E4}">
                <adec:decorative xmlns:adec="http://schemas.microsoft.com/office/drawing/2017/decorative" val="1"/>
              </a:ext>
            </a:extLst>
          </p:cNvPr>
          <p:cNvCxnSpPr/>
          <p:nvPr/>
        </p:nvCxnSpPr>
        <p:spPr>
          <a:xfrm>
            <a:off x="676000" y="4173175"/>
            <a:ext cx="6811500" cy="0"/>
          </a:xfrm>
          <a:prstGeom prst="straightConnector1">
            <a:avLst/>
          </a:prstGeom>
          <a:noFill/>
          <a:ln w="9525" cap="flat" cmpd="sng">
            <a:solidFill>
              <a:srgbClr val="EFEFEF"/>
            </a:solidFill>
            <a:prstDash val="solid"/>
            <a:round/>
            <a:headEnd type="none" w="med" len="med"/>
            <a:tailEnd type="none" w="med" len="med"/>
          </a:ln>
        </p:spPr>
      </p:cxnSp>
      <p:graphicFrame>
        <p:nvGraphicFramePr>
          <p:cNvPr id="10" name="Google Shape;139;p23">
            <a:extLst>
              <a:ext uri="{FF2B5EF4-FFF2-40B4-BE49-F238E27FC236}">
                <a16:creationId xmlns:a16="http://schemas.microsoft.com/office/drawing/2014/main" id="{D0217EE9-1323-45CD-82A3-B53758967D1D}"/>
              </a:ext>
            </a:extLst>
          </p:cNvPr>
          <p:cNvGraphicFramePr/>
          <p:nvPr>
            <p:extLst>
              <p:ext uri="{D42A27DB-BD31-4B8C-83A1-F6EECF244321}">
                <p14:modId xmlns:p14="http://schemas.microsoft.com/office/powerpoint/2010/main" val="1898448546"/>
              </p:ext>
            </p:extLst>
          </p:nvPr>
        </p:nvGraphicFramePr>
        <p:xfrm>
          <a:off x="640175" y="273850"/>
          <a:ext cx="6827650" cy="3777725"/>
        </p:xfrm>
        <a:graphic>
          <a:graphicData uri="http://schemas.openxmlformats.org/drawingml/2006/table">
            <a:tbl>
              <a:tblPr firstRow="1">
                <a:tableStyleId>{69012ECD-51FC-41F1-AA8D-1B2483CD663E}</a:tableStyleId>
              </a:tblPr>
              <a:tblGrid>
                <a:gridCol w="533325">
                  <a:extLst>
                    <a:ext uri="{9D8B030D-6E8A-4147-A177-3AD203B41FA5}">
                      <a16:colId xmlns:a16="http://schemas.microsoft.com/office/drawing/2014/main" val="20000"/>
                    </a:ext>
                  </a:extLst>
                </a:gridCol>
                <a:gridCol w="666125">
                  <a:extLst>
                    <a:ext uri="{9D8B030D-6E8A-4147-A177-3AD203B41FA5}">
                      <a16:colId xmlns:a16="http://schemas.microsoft.com/office/drawing/2014/main" val="20001"/>
                    </a:ext>
                  </a:extLst>
                </a:gridCol>
                <a:gridCol w="1494450">
                  <a:extLst>
                    <a:ext uri="{9D8B030D-6E8A-4147-A177-3AD203B41FA5}">
                      <a16:colId xmlns:a16="http://schemas.microsoft.com/office/drawing/2014/main" val="20002"/>
                    </a:ext>
                  </a:extLst>
                </a:gridCol>
                <a:gridCol w="4133750">
                  <a:extLst>
                    <a:ext uri="{9D8B030D-6E8A-4147-A177-3AD203B41FA5}">
                      <a16:colId xmlns:a16="http://schemas.microsoft.com/office/drawing/2014/main" val="20003"/>
                    </a:ext>
                  </a:extLst>
                </a:gridCol>
              </a:tblGrid>
              <a:tr h="238125">
                <a:tc>
                  <a:txBody>
                    <a:bodyPr/>
                    <a:lstStyle/>
                    <a:p>
                      <a:pPr marL="0" lvl="0" indent="0" algn="ctr" rtl="0">
                        <a:spcBef>
                          <a:spcPts val="0"/>
                        </a:spcBef>
                        <a:spcAft>
                          <a:spcPts val="0"/>
                        </a:spcAft>
                        <a:buNone/>
                      </a:pPr>
                      <a:r>
                        <a:rPr lang="en" sz="1600" dirty="0">
                          <a:sym typeface="Tahoma"/>
                        </a:rPr>
                        <a:t>#</a:t>
                      </a:r>
                      <a:endParaRPr sz="1600" b="1" dirty="0">
                        <a:solidFill>
                          <a:schemeClr val="lt1"/>
                        </a:solidFill>
                        <a:latin typeface="Tahoma"/>
                        <a:ea typeface="Tahoma"/>
                        <a:cs typeface="Tahoma"/>
                        <a:sym typeface="Tahoma"/>
                      </a:endParaRPr>
                    </a:p>
                  </a:txBody>
                  <a:tcPr marL="91425" marR="91425" marT="91425" marB="91425"/>
                </a:tc>
                <a:tc>
                  <a:txBody>
                    <a:bodyPr/>
                    <a:lstStyle/>
                    <a:p>
                      <a:pPr marL="0" lvl="0" indent="0" algn="ctr" rtl="0">
                        <a:lnSpc>
                          <a:spcPct val="115000"/>
                        </a:lnSpc>
                        <a:spcBef>
                          <a:spcPts val="0"/>
                        </a:spcBef>
                        <a:spcAft>
                          <a:spcPts val="0"/>
                        </a:spcAft>
                        <a:buNone/>
                      </a:pPr>
                      <a:r>
                        <a:rPr lang="en" sz="1600">
                          <a:sym typeface="Tahoma"/>
                        </a:rPr>
                        <a:t>Avg</a:t>
                      </a:r>
                      <a:endParaRPr sz="1600" b="1">
                        <a:solidFill>
                          <a:schemeClr val="lt1"/>
                        </a:solidFill>
                        <a:latin typeface="Tahoma"/>
                        <a:ea typeface="Tahoma"/>
                        <a:cs typeface="Tahoma"/>
                        <a:sym typeface="Tahoma"/>
                      </a:endParaRPr>
                    </a:p>
                  </a:txBody>
                  <a:tcPr marL="91425" marR="91425" marT="91425" marB="91425"/>
                </a:tc>
                <a:tc gridSpan="2">
                  <a:txBody>
                    <a:bodyPr/>
                    <a:lstStyle/>
                    <a:p>
                      <a:pPr marL="0" lvl="0" indent="0" algn="l" rtl="0">
                        <a:spcBef>
                          <a:spcPts val="0"/>
                        </a:spcBef>
                        <a:spcAft>
                          <a:spcPts val="0"/>
                        </a:spcAft>
                        <a:buNone/>
                      </a:pPr>
                      <a:r>
                        <a:rPr lang="en" sz="1600">
                          <a:sym typeface="Tahoma"/>
                        </a:rPr>
                        <a:t>Question Text</a:t>
                      </a:r>
                      <a:endParaRPr sz="1600" b="1">
                        <a:solidFill>
                          <a:schemeClr val="lt1"/>
                        </a:solidFill>
                        <a:latin typeface="Tahoma"/>
                        <a:ea typeface="Tahoma"/>
                        <a:cs typeface="Tahoma"/>
                        <a:sym typeface="Tahoma"/>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238125">
                <a:tc>
                  <a:txBody>
                    <a:bodyPr/>
                    <a:lstStyle/>
                    <a:p>
                      <a:pPr marL="0" lvl="0" indent="0" algn="ctr" rtl="0">
                        <a:spcBef>
                          <a:spcPts val="0"/>
                        </a:spcBef>
                        <a:spcAft>
                          <a:spcPts val="0"/>
                        </a:spcAft>
                        <a:buNone/>
                      </a:pPr>
                      <a:r>
                        <a:rPr lang="en" sz="1600" dirty="0">
                          <a:sym typeface="Tahoma"/>
                        </a:rPr>
                        <a:t>Q1</a:t>
                      </a:r>
                      <a:endParaRPr sz="1600" dirty="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sz="1600">
                          <a:sym typeface="Tahoma"/>
                        </a:rPr>
                        <a:t>4.41</a:t>
                      </a:r>
                      <a:endParaRPr sz="16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sz="1600">
                          <a:sym typeface="Tahoma"/>
                        </a:rPr>
                        <a:t>The Commissioner exhibits visionary leadership.</a:t>
                      </a:r>
                      <a:endParaRPr sz="160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1"/>
                  </a:ext>
                </a:extLst>
              </a:tr>
              <a:tr h="342900">
                <a:tc>
                  <a:txBody>
                    <a:bodyPr/>
                    <a:lstStyle/>
                    <a:p>
                      <a:pPr marL="0" lvl="0" indent="0" algn="ctr" rtl="0">
                        <a:spcBef>
                          <a:spcPts val="0"/>
                        </a:spcBef>
                        <a:spcAft>
                          <a:spcPts val="0"/>
                        </a:spcAft>
                        <a:buNone/>
                      </a:pPr>
                      <a:r>
                        <a:rPr lang="en" sz="1600" dirty="0">
                          <a:sym typeface="Tahoma"/>
                        </a:rPr>
                        <a:t>Q2</a:t>
                      </a:r>
                      <a:endParaRPr sz="1600" dirty="0">
                        <a:latin typeface="Tahoma"/>
                        <a:ea typeface="Tahoma"/>
                        <a:cs typeface="Tahoma"/>
                        <a:sym typeface="Tahoma"/>
                      </a:endParaRPr>
                    </a:p>
                  </a:txBody>
                  <a:tcPr marL="91425" marR="91425" marT="91425" marB="91425">
                    <a:solidFill>
                      <a:schemeClr val="accent6">
                        <a:lumMod val="20000"/>
                        <a:lumOff val="80000"/>
                      </a:schemeClr>
                    </a:solidFill>
                  </a:tcPr>
                </a:tc>
                <a:tc>
                  <a:txBody>
                    <a:bodyPr/>
                    <a:lstStyle/>
                    <a:p>
                      <a:pPr marL="0" lvl="0" indent="0" algn="r" rtl="0">
                        <a:lnSpc>
                          <a:spcPct val="115000"/>
                        </a:lnSpc>
                        <a:spcBef>
                          <a:spcPts val="0"/>
                        </a:spcBef>
                        <a:spcAft>
                          <a:spcPts val="0"/>
                        </a:spcAft>
                        <a:buNone/>
                      </a:pPr>
                      <a:r>
                        <a:rPr lang="en" sz="1600" dirty="0">
                          <a:sym typeface="Tahoma"/>
                        </a:rPr>
                        <a:t>4.44</a:t>
                      </a:r>
                      <a:endParaRPr sz="1600" dirty="0">
                        <a:latin typeface="Tahoma"/>
                        <a:ea typeface="Tahoma"/>
                        <a:cs typeface="Tahoma"/>
                        <a:sym typeface="Tahoma"/>
                      </a:endParaRPr>
                    </a:p>
                  </a:txBody>
                  <a:tcPr marL="91425" marR="91425" marT="91425" marB="91425">
                    <a:solidFill>
                      <a:schemeClr val="accent6">
                        <a:lumMod val="20000"/>
                        <a:lumOff val="80000"/>
                      </a:schemeClr>
                    </a:solidFill>
                  </a:tcPr>
                </a:tc>
                <a:tc gridSpan="2">
                  <a:txBody>
                    <a:bodyPr/>
                    <a:lstStyle/>
                    <a:p>
                      <a:pPr marL="0" lvl="0" indent="0" algn="l" rtl="0">
                        <a:spcBef>
                          <a:spcPts val="0"/>
                        </a:spcBef>
                        <a:spcAft>
                          <a:spcPts val="0"/>
                        </a:spcAft>
                        <a:buNone/>
                      </a:pPr>
                      <a:r>
                        <a:rPr lang="en" sz="1600" dirty="0">
                          <a:sym typeface="Tahoma"/>
                        </a:rPr>
                        <a:t>The Commissioner makes decisions in the best interest of Kentucky's children.</a:t>
                      </a:r>
                      <a:endParaRPr sz="1600" dirty="0">
                        <a:latin typeface="Tahoma"/>
                        <a:ea typeface="Tahoma"/>
                        <a:cs typeface="Tahoma"/>
                        <a:sym typeface="Tahoma"/>
                      </a:endParaRPr>
                    </a:p>
                  </a:txBody>
                  <a:tcPr marL="91425" marR="91425" marT="91425" marB="91425">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2"/>
                  </a:ext>
                </a:extLst>
              </a:tr>
              <a:tr h="342900">
                <a:tc>
                  <a:txBody>
                    <a:bodyPr/>
                    <a:lstStyle/>
                    <a:p>
                      <a:pPr marL="0" lvl="0" indent="0" algn="ctr" rtl="0">
                        <a:spcBef>
                          <a:spcPts val="0"/>
                        </a:spcBef>
                        <a:spcAft>
                          <a:spcPts val="0"/>
                        </a:spcAft>
                        <a:buNone/>
                      </a:pPr>
                      <a:r>
                        <a:rPr lang="en" sz="1600" dirty="0">
                          <a:sym typeface="Tahoma"/>
                        </a:rPr>
                        <a:t>Q3</a:t>
                      </a:r>
                      <a:endParaRPr sz="1600" dirty="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sz="1600">
                          <a:sym typeface="Tahoma"/>
                        </a:rPr>
                        <a:t>4.33</a:t>
                      </a:r>
                      <a:endParaRPr sz="16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sz="1600" dirty="0">
                          <a:sym typeface="Tahoma"/>
                        </a:rPr>
                        <a:t>The Commissioner provides clear direction for KDE.</a:t>
                      </a:r>
                      <a:endParaRPr sz="1600"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3"/>
                  </a:ext>
                </a:extLst>
              </a:tr>
              <a:tr h="514350">
                <a:tc>
                  <a:txBody>
                    <a:bodyPr/>
                    <a:lstStyle/>
                    <a:p>
                      <a:pPr marL="0" lvl="0" indent="0" algn="ctr" rtl="0">
                        <a:spcBef>
                          <a:spcPts val="0"/>
                        </a:spcBef>
                        <a:spcAft>
                          <a:spcPts val="0"/>
                        </a:spcAft>
                        <a:buNone/>
                      </a:pPr>
                      <a:r>
                        <a:rPr lang="en" sz="1600" dirty="0">
                          <a:sym typeface="Tahoma"/>
                        </a:rPr>
                        <a:t>Q4</a:t>
                      </a:r>
                      <a:endParaRPr sz="1600" dirty="0">
                        <a:latin typeface="Tahoma"/>
                        <a:ea typeface="Tahoma"/>
                        <a:cs typeface="Tahoma"/>
                        <a:sym typeface="Tahoma"/>
                      </a:endParaRPr>
                    </a:p>
                  </a:txBody>
                  <a:tcPr marL="91425" marR="91425" marT="91425" marB="91425">
                    <a:solidFill>
                      <a:schemeClr val="accent4">
                        <a:lumMod val="20000"/>
                        <a:lumOff val="80000"/>
                      </a:schemeClr>
                    </a:solidFill>
                  </a:tcPr>
                </a:tc>
                <a:tc>
                  <a:txBody>
                    <a:bodyPr/>
                    <a:lstStyle/>
                    <a:p>
                      <a:pPr marL="0" lvl="0" indent="0" algn="r" rtl="0">
                        <a:lnSpc>
                          <a:spcPct val="115000"/>
                        </a:lnSpc>
                        <a:spcBef>
                          <a:spcPts val="0"/>
                        </a:spcBef>
                        <a:spcAft>
                          <a:spcPts val="0"/>
                        </a:spcAft>
                        <a:buNone/>
                      </a:pPr>
                      <a:r>
                        <a:rPr lang="en" sz="1600" dirty="0">
                          <a:sym typeface="Tahoma"/>
                        </a:rPr>
                        <a:t>4.28</a:t>
                      </a:r>
                      <a:endParaRPr sz="1600" dirty="0">
                        <a:latin typeface="Tahoma"/>
                        <a:ea typeface="Tahoma"/>
                        <a:cs typeface="Tahoma"/>
                        <a:sym typeface="Tahoma"/>
                      </a:endParaRPr>
                    </a:p>
                  </a:txBody>
                  <a:tcPr marL="91425" marR="91425" marT="91425" marB="91425">
                    <a:solidFill>
                      <a:schemeClr val="accent4">
                        <a:lumMod val="20000"/>
                        <a:lumOff val="80000"/>
                      </a:schemeClr>
                    </a:solidFill>
                  </a:tcPr>
                </a:tc>
                <a:tc gridSpan="2">
                  <a:txBody>
                    <a:bodyPr/>
                    <a:lstStyle/>
                    <a:p>
                      <a:pPr marL="0" lvl="0" indent="0" algn="l" rtl="0">
                        <a:spcBef>
                          <a:spcPts val="0"/>
                        </a:spcBef>
                        <a:spcAft>
                          <a:spcPts val="0"/>
                        </a:spcAft>
                        <a:buNone/>
                      </a:pPr>
                      <a:r>
                        <a:rPr lang="en" sz="1600" dirty="0">
                          <a:sym typeface="Tahoma"/>
                        </a:rPr>
                        <a:t>The Commissioner promotes strong internal communication to ensure integrated and cross-functional understanding of KDE's work.</a:t>
                      </a:r>
                      <a:endParaRPr sz="1600" dirty="0">
                        <a:latin typeface="Tahoma"/>
                        <a:ea typeface="Tahoma"/>
                        <a:cs typeface="Tahoma"/>
                        <a:sym typeface="Tahoma"/>
                      </a:endParaRPr>
                    </a:p>
                  </a:txBody>
                  <a:tcPr marL="91425" marR="91425" marT="91425" marB="91425">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4"/>
                  </a:ext>
                </a:extLst>
              </a:tr>
              <a:tr h="342900">
                <a:tc>
                  <a:txBody>
                    <a:bodyPr/>
                    <a:lstStyle/>
                    <a:p>
                      <a:pPr marL="0" lvl="0" indent="0" algn="ctr" rtl="0">
                        <a:spcBef>
                          <a:spcPts val="0"/>
                        </a:spcBef>
                        <a:spcAft>
                          <a:spcPts val="0"/>
                        </a:spcAft>
                        <a:buNone/>
                      </a:pPr>
                      <a:r>
                        <a:rPr lang="en" sz="1600">
                          <a:sym typeface="Tahoma"/>
                        </a:rPr>
                        <a:t>Q5</a:t>
                      </a:r>
                      <a:endParaRPr sz="1600">
                        <a:latin typeface="Tahoma"/>
                        <a:ea typeface="Tahoma"/>
                        <a:cs typeface="Tahoma"/>
                        <a:sym typeface="Tahoma"/>
                      </a:endParaRPr>
                    </a:p>
                  </a:txBody>
                  <a:tcPr marL="91425" marR="91425" marT="91425" marB="91425">
                    <a:solidFill>
                      <a:schemeClr val="accent4">
                        <a:lumMod val="20000"/>
                        <a:lumOff val="80000"/>
                      </a:schemeClr>
                    </a:solidFill>
                  </a:tcPr>
                </a:tc>
                <a:tc>
                  <a:txBody>
                    <a:bodyPr/>
                    <a:lstStyle/>
                    <a:p>
                      <a:pPr marL="0" lvl="0" indent="0" algn="r" rtl="0">
                        <a:lnSpc>
                          <a:spcPct val="115000"/>
                        </a:lnSpc>
                        <a:spcBef>
                          <a:spcPts val="0"/>
                        </a:spcBef>
                        <a:spcAft>
                          <a:spcPts val="0"/>
                        </a:spcAft>
                        <a:buNone/>
                      </a:pPr>
                      <a:r>
                        <a:rPr lang="en" sz="1600">
                          <a:sym typeface="Tahoma"/>
                        </a:rPr>
                        <a:t>4.28</a:t>
                      </a:r>
                      <a:endParaRPr sz="1600">
                        <a:latin typeface="Tahoma"/>
                        <a:ea typeface="Tahoma"/>
                        <a:cs typeface="Tahoma"/>
                        <a:sym typeface="Tahoma"/>
                      </a:endParaRPr>
                    </a:p>
                  </a:txBody>
                  <a:tcPr marL="91425" marR="91425" marT="91425" marB="91425">
                    <a:solidFill>
                      <a:schemeClr val="accent4">
                        <a:lumMod val="20000"/>
                        <a:lumOff val="80000"/>
                      </a:schemeClr>
                    </a:solidFill>
                  </a:tcPr>
                </a:tc>
                <a:tc gridSpan="2">
                  <a:txBody>
                    <a:bodyPr/>
                    <a:lstStyle/>
                    <a:p>
                      <a:pPr marL="0" lvl="0" indent="0" algn="l" rtl="0">
                        <a:spcBef>
                          <a:spcPts val="0"/>
                        </a:spcBef>
                        <a:spcAft>
                          <a:spcPts val="0"/>
                        </a:spcAft>
                        <a:buNone/>
                      </a:pPr>
                      <a:r>
                        <a:rPr lang="en" sz="1600" dirty="0">
                          <a:sym typeface="Tahoma"/>
                        </a:rPr>
                        <a:t>The Commissioner respects all levels of employees at KDE.</a:t>
                      </a:r>
                      <a:endParaRPr sz="1600" dirty="0">
                        <a:latin typeface="Tahoma"/>
                        <a:ea typeface="Tahoma"/>
                        <a:cs typeface="Tahoma"/>
                        <a:sym typeface="Tahoma"/>
                      </a:endParaRPr>
                    </a:p>
                  </a:txBody>
                  <a:tcPr marL="91425" marR="91425" marT="91425" marB="91425">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5"/>
                  </a:ext>
                </a:extLst>
              </a:tr>
              <a:tr h="342900">
                <a:tc>
                  <a:txBody>
                    <a:bodyPr/>
                    <a:lstStyle/>
                    <a:p>
                      <a:pPr marL="0" lvl="0" indent="0" algn="ctr" rtl="0">
                        <a:spcBef>
                          <a:spcPts val="0"/>
                        </a:spcBef>
                        <a:spcAft>
                          <a:spcPts val="0"/>
                        </a:spcAft>
                        <a:buNone/>
                      </a:pPr>
                      <a:r>
                        <a:rPr lang="en" sz="1600">
                          <a:sym typeface="Tahoma"/>
                        </a:rPr>
                        <a:t>Q6</a:t>
                      </a:r>
                      <a:endParaRPr sz="1600">
                        <a:latin typeface="Tahoma"/>
                        <a:ea typeface="Tahoma"/>
                        <a:cs typeface="Tahoma"/>
                        <a:sym typeface="Tahoma"/>
                      </a:endParaRPr>
                    </a:p>
                  </a:txBody>
                  <a:tcPr marL="91425" marR="91425" marT="91425" marB="91425">
                    <a:solidFill>
                      <a:schemeClr val="bg1"/>
                    </a:solidFill>
                  </a:tcPr>
                </a:tc>
                <a:tc>
                  <a:txBody>
                    <a:bodyPr/>
                    <a:lstStyle/>
                    <a:p>
                      <a:pPr marL="0" lvl="0" indent="0" algn="r" rtl="0">
                        <a:lnSpc>
                          <a:spcPct val="115000"/>
                        </a:lnSpc>
                        <a:spcBef>
                          <a:spcPts val="0"/>
                        </a:spcBef>
                        <a:spcAft>
                          <a:spcPts val="0"/>
                        </a:spcAft>
                        <a:buNone/>
                      </a:pPr>
                      <a:r>
                        <a:rPr lang="en" sz="1600">
                          <a:sym typeface="Tahoma"/>
                        </a:rPr>
                        <a:t>4.39</a:t>
                      </a:r>
                      <a:endParaRPr sz="1600">
                        <a:latin typeface="Tahoma"/>
                        <a:ea typeface="Tahoma"/>
                        <a:cs typeface="Tahoma"/>
                        <a:sym typeface="Tahoma"/>
                      </a:endParaRPr>
                    </a:p>
                  </a:txBody>
                  <a:tcPr marL="91425" marR="91425" marT="91425" marB="91425">
                    <a:solidFill>
                      <a:schemeClr val="bg1"/>
                    </a:solidFill>
                  </a:tcPr>
                </a:tc>
                <a:tc gridSpan="2">
                  <a:txBody>
                    <a:bodyPr/>
                    <a:lstStyle/>
                    <a:p>
                      <a:pPr marL="0" lvl="0" indent="0" algn="l" rtl="0">
                        <a:spcBef>
                          <a:spcPts val="0"/>
                        </a:spcBef>
                        <a:spcAft>
                          <a:spcPts val="0"/>
                        </a:spcAft>
                        <a:buNone/>
                      </a:pPr>
                      <a:r>
                        <a:rPr lang="en" sz="1600" dirty="0">
                          <a:sym typeface="Tahoma"/>
                        </a:rPr>
                        <a:t>The Commissioner listens to all levels of employees at KDE.</a:t>
                      </a:r>
                      <a:endParaRPr sz="1600" dirty="0">
                        <a:latin typeface="Tahoma"/>
                        <a:ea typeface="Tahoma"/>
                        <a:cs typeface="Tahoma"/>
                        <a:sym typeface="Tahoma"/>
                      </a:endParaRPr>
                    </a:p>
                  </a:txBody>
                  <a:tcPr marL="91425" marR="91425" marT="91425" marB="91425">
                    <a:solidFill>
                      <a:schemeClr val="bg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Commissioner - Open Ended </a:t>
            </a:r>
            <a:endParaRPr dirty="0"/>
          </a:p>
        </p:txBody>
      </p:sp>
      <p:sp>
        <p:nvSpPr>
          <p:cNvPr id="151" name="Google Shape;151;p2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p>
            <a:pPr marL="0" lvl="0" indent="0" algn="l" rtl="0">
              <a:lnSpc>
                <a:spcPct val="115000"/>
              </a:lnSpc>
              <a:spcBef>
                <a:spcPts val="1200"/>
              </a:spcBef>
              <a:spcAft>
                <a:spcPts val="0"/>
              </a:spcAft>
              <a:buNone/>
            </a:pPr>
            <a:r>
              <a:rPr lang="en" sz="1500" dirty="0"/>
              <a:t>Respondents described the Commissioner as visionary leader who is committed to public education in the state. Many noted that communication skills were one of his strengths, specifically his ability to listen and seek input from KDE staff and the community.</a:t>
            </a:r>
            <a:endParaRPr sz="1500" dirty="0"/>
          </a:p>
          <a:p>
            <a:pPr marL="457200" lvl="0" indent="-311150" algn="l" rtl="0">
              <a:lnSpc>
                <a:spcPct val="115000"/>
              </a:lnSpc>
              <a:spcBef>
                <a:spcPts val="1200"/>
              </a:spcBef>
              <a:spcAft>
                <a:spcPts val="0"/>
              </a:spcAft>
              <a:buSzPts val="1300"/>
              <a:buChar char="•"/>
            </a:pPr>
            <a:r>
              <a:rPr lang="en" sz="1300" i="1" dirty="0"/>
              <a:t>I like the way that the commissioner focused on community input for the direction of education in Kentucky–this ensures that the vision can remain in place even if the political positions change in the state.</a:t>
            </a:r>
            <a:endParaRPr sz="1300" i="1" dirty="0"/>
          </a:p>
          <a:p>
            <a:pPr marL="457200" lvl="0" indent="-311150" algn="l" rtl="0">
              <a:lnSpc>
                <a:spcPct val="115000"/>
              </a:lnSpc>
              <a:spcBef>
                <a:spcPts val="0"/>
              </a:spcBef>
              <a:spcAft>
                <a:spcPts val="0"/>
              </a:spcAft>
              <a:buSzPts val="1300"/>
              <a:buChar char="•"/>
            </a:pPr>
            <a:r>
              <a:rPr lang="en" sz="1300" i="1" dirty="0"/>
              <a:t>The Commissioner shows genuine interest in the students in Kentucky.</a:t>
            </a:r>
            <a:endParaRPr sz="1300" i="1" dirty="0"/>
          </a:p>
          <a:p>
            <a:pPr marL="457200" lvl="0" indent="-311150" algn="l" rtl="0">
              <a:lnSpc>
                <a:spcPct val="115000"/>
              </a:lnSpc>
              <a:spcBef>
                <a:spcPts val="0"/>
              </a:spcBef>
              <a:spcAft>
                <a:spcPts val="0"/>
              </a:spcAft>
              <a:buSzPts val="1300"/>
              <a:buChar char="•"/>
            </a:pPr>
            <a:r>
              <a:rPr lang="en" sz="1300" i="1" dirty="0"/>
              <a:t>I greatly appreciate Dr. Glass’ candor as he leads the State’s education efforts. He encourages two-way communication, promotes listening, &amp; models the role of being an active learner.</a:t>
            </a:r>
            <a:endParaRPr sz="1300" i="1" dirty="0"/>
          </a:p>
          <a:p>
            <a:pPr marL="457200" lvl="0" indent="-311150" algn="l" rtl="0">
              <a:lnSpc>
                <a:spcPct val="115000"/>
              </a:lnSpc>
              <a:spcBef>
                <a:spcPts val="0"/>
              </a:spcBef>
              <a:spcAft>
                <a:spcPts val="0"/>
              </a:spcAft>
              <a:buSzPts val="1300"/>
              <a:buChar char="•"/>
            </a:pPr>
            <a:r>
              <a:rPr lang="en" sz="1300" i="1" dirty="0"/>
              <a:t>One of the qualities that I appreciate most is his commitment to aligning his words with his actions. He follows through and remains true to the vision of the agency, even when it may not be most popular public opinion.</a:t>
            </a:r>
            <a:endParaRPr sz="1900" i="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36883AFAACE468F4F7607041150E6" ma:contentTypeVersion="2" ma:contentTypeDescription="Create a new document." ma:contentTypeScope="" ma:versionID="6f51ccd1cce3f7c7118b43a1a9bf04a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1c55912f0596f6bab9ef02f23eaceeaf"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 xsi:nil="true"/>
    <Accessibility_x0020_Audit_x0020_Status xmlns="3a62de7d-ba57-4f43-9dae-9623ba637be0" xsi:nil="true"/>
    <Accessibility_x0020_Audience xmlns="3a62de7d-ba57-4f43-9dae-9623ba637be0" xsi:nil="true"/>
    <Accessibility_x0020_Status xmlns="3a62de7d-ba57-4f43-9dae-9623ba637be0">Accessible</Accessibility_x0020_Status>
    <Accessibility_x0020_Target_x0020_Date xmlns="3a62de7d-ba57-4f43-9dae-9623ba637be0" xsi:nil="true"/>
    <Accessibility_x0020_Audit_x0020_Date xmlns="3a62de7d-ba57-4f43-9dae-9623ba637be0" xsi:nil="true"/>
    <PublishingExpirationDate xmlns="http://schemas.microsoft.com/sharepoint/v3" xsi:nil="true"/>
    <PublishingStartDate xmlns="http://schemas.microsoft.com/sharepoint/v3" xsi:nil="true"/>
    <_dlc_DocId xmlns="3a62de7d-ba57-4f43-9dae-9623ba637be0">KYED-2058863482-41</_dlc_DocId>
    <_dlc_DocIdUrl xmlns="3a62de7d-ba57-4f43-9dae-9623ba637be0">
      <Url>https://www.education.ky.gov/CommOfEd/research/_layouts/15/DocIdRedir.aspx?ID=KYED-2058863482-41</Url>
      <Description>KYED-2058863482-41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BB0E28-4BFD-4453-8600-786671CCBD82}"/>
</file>

<file path=customXml/itemProps2.xml><?xml version="1.0" encoding="utf-8"?>
<ds:datastoreItem xmlns:ds="http://schemas.openxmlformats.org/officeDocument/2006/customXml" ds:itemID="{E0928331-60EF-4E0C-8871-CEFF75CA47DD}">
  <ds:schemaRefs>
    <ds:schemaRef ds:uri="http://schemas.microsoft.com/sharepoint/v3/contenttype/forms"/>
  </ds:schemaRefs>
</ds:datastoreItem>
</file>

<file path=customXml/itemProps3.xml><?xml version="1.0" encoding="utf-8"?>
<ds:datastoreItem xmlns:ds="http://schemas.openxmlformats.org/officeDocument/2006/customXml" ds:itemID="{93C73EB7-62E9-4B4D-921D-D2AA7DC522E3}">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DF0EB918-5AB9-43AC-863C-3AF44C8FB6D2}"/>
</file>

<file path=docProps/app.xml><?xml version="1.0" encoding="utf-8"?>
<Properties xmlns="http://schemas.openxmlformats.org/officeDocument/2006/extended-properties" xmlns:vt="http://schemas.openxmlformats.org/officeDocument/2006/docPropsVTypes">
  <TotalTime>26</TotalTime>
  <Words>2437</Words>
  <Application>Microsoft Office PowerPoint</Application>
  <PresentationFormat>On-screen Show (16:9)</PresentationFormat>
  <Paragraphs>393</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Tahoma</vt:lpstr>
      <vt:lpstr>Arial</vt:lpstr>
      <vt:lpstr>Libre Franklin Medium</vt:lpstr>
      <vt:lpstr>Libre Franklin</vt:lpstr>
      <vt:lpstr>Office Theme</vt:lpstr>
      <vt:lpstr>Commissioner’s Performance Survey</vt:lpstr>
      <vt:lpstr>About the Survey</vt:lpstr>
      <vt:lpstr>Who took the survey</vt:lpstr>
      <vt:lpstr>Snapshot of Results</vt:lpstr>
      <vt:lpstr>KDE employees most satisfied / least satisfied</vt:lpstr>
      <vt:lpstr>Quick review and findings</vt:lpstr>
      <vt:lpstr>Section 1: Commissioner</vt:lpstr>
      <vt:lpstr>Commissioner</vt:lpstr>
      <vt:lpstr>Commissioner - Open Ended </vt:lpstr>
      <vt:lpstr>Section 2: Leadership</vt:lpstr>
      <vt:lpstr>Leadership</vt:lpstr>
      <vt:lpstr>Leadership - Open Ended </vt:lpstr>
      <vt:lpstr>Section 3: Communication</vt:lpstr>
      <vt:lpstr>Communication</vt:lpstr>
      <vt:lpstr>Communication - Open Ended </vt:lpstr>
      <vt:lpstr>Section 4: Skills</vt:lpstr>
      <vt:lpstr>Skills</vt:lpstr>
      <vt:lpstr>Skills - Open Ended </vt:lpstr>
      <vt:lpstr>Section 5: Culture + Climate</vt:lpstr>
      <vt:lpstr>Culture</vt:lpstr>
      <vt:lpstr>Culture - Open Ended </vt:lpstr>
      <vt:lpstr>Section 6: Telecommuting</vt:lpstr>
      <vt:lpstr>Telecommuting</vt:lpstr>
      <vt:lpstr>Closing Ideas</vt:lpstr>
      <vt:lpstr>Next Steps</vt:lpstr>
      <vt:lpstr>Conversation starters:</vt:lpstr>
      <vt:lpstr>Discussion:</vt:lpstr>
      <vt:lpstr>Other questions?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Commissioner’s Performance Survey</dc:title>
  <dc:creator>Milam, Lauren - Office of the Commissioner of Education</dc:creator>
  <cp:lastModifiedBy>Milam, Lauren - Office of the Commissioner of Education</cp:lastModifiedBy>
  <cp:revision>3</cp:revision>
  <dcterms:modified xsi:type="dcterms:W3CDTF">2022-06-22T18:02:28Z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0x01010038E36883AFAACE468F4F7607041150E6</vt:lpwstr>
  </property>
  <property fmtid="{D5CDD505-2E9C-101B-9397-08002B2CF9AE}" pid="3" name="_dlc_DocIdItemGuid">
    <vt:lpwstr>41472e5d-7a59-4cfd-98d1-71fa055fc419</vt:lpwstr>
  </property>
</Properties>
</file>