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23.xml" ContentType="application/vnd.openxmlformats-officedocument.presentationml.notesSlid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notesSlides/notesSlide20.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31.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19.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18.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heme/theme2.xml" ContentType="application/vnd.openxmlformats-officedocument.theme+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authors.xml" ContentType="application/vnd.ms-powerpoint.author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customXml/itemProps3.xml" ContentType="application/vnd.openxmlformats-officedocument.customXmlProperties+xml"/>
  <Override PartName="/customXml/itemProps1.xml" ContentType="application/vnd.openxmlformats-officedocument.customXmlProperti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ppt/tags/tag6.xml" ContentType="application/vnd.openxmlformats-officedocument.presentationml.tags+xml"/>
  <Override PartName="/ppt/tags/tag14.xml" ContentType="application/vnd.openxmlformats-officedocument.presentationml.tags+xml"/>
  <Override PartName="/docProps/custom.xml" ContentType="application/vnd.openxmlformats-officedocument.custom-properties+xml"/>
  <Override PartName="/customXml/itemProps2.xml" ContentType="application/vnd.openxmlformats-officedocument.customXml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3"/>
  </p:notesMasterIdLst>
  <p:sldIdLst>
    <p:sldId id="265" r:id="rId5"/>
    <p:sldId id="259" r:id="rId6"/>
    <p:sldId id="300" r:id="rId7"/>
    <p:sldId id="301" r:id="rId8"/>
    <p:sldId id="302" r:id="rId9"/>
    <p:sldId id="304" r:id="rId10"/>
    <p:sldId id="327" r:id="rId11"/>
    <p:sldId id="306" r:id="rId12"/>
    <p:sldId id="321" r:id="rId13"/>
    <p:sldId id="322" r:id="rId14"/>
    <p:sldId id="310" r:id="rId15"/>
    <p:sldId id="311" r:id="rId16"/>
    <p:sldId id="312" r:id="rId17"/>
    <p:sldId id="313" r:id="rId18"/>
    <p:sldId id="314" r:id="rId19"/>
    <p:sldId id="316" r:id="rId20"/>
    <p:sldId id="317" r:id="rId21"/>
    <p:sldId id="318" r:id="rId22"/>
    <p:sldId id="285" r:id="rId23"/>
    <p:sldId id="328" r:id="rId24"/>
    <p:sldId id="286" r:id="rId25"/>
    <p:sldId id="323" r:id="rId26"/>
    <p:sldId id="324" r:id="rId27"/>
    <p:sldId id="332" r:id="rId28"/>
    <p:sldId id="325" r:id="rId29"/>
    <p:sldId id="287" r:id="rId30"/>
    <p:sldId id="299" r:id="rId31"/>
    <p:sldId id="289" r:id="rId32"/>
    <p:sldId id="288" r:id="rId33"/>
    <p:sldId id="290" r:id="rId34"/>
    <p:sldId id="329" r:id="rId35"/>
    <p:sldId id="330" r:id="rId36"/>
    <p:sldId id="331" r:id="rId37"/>
    <p:sldId id="296" r:id="rId38"/>
    <p:sldId id="338" r:id="rId39"/>
    <p:sldId id="1565" r:id="rId40"/>
    <p:sldId id="1566" r:id="rId41"/>
    <p:sldId id="1567" r:id="rId42"/>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E4E6431-253D-8B78-5DC8-7D0759D92E89}" name="Norman, Jacqueline M." initials="JN" userId="S::jmnorm2@uky.edu::e177dfdb-201b-4962-9cb5-466ec8c3c7c8" providerId="AD"/>
  <p188:author id="{550826CC-A154-F442-C9D8-18FF18135304}" name="Guettler, Karen M." initials="KG" userId="S::kmguet2@uky.edu::67ab762d-eda0-4307-b20a-0aee28934f6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raig, Sherri - Division of Technical Schools and Continuous Improvement" initials="CS-DoTSaCI" lastIdx="1" clrIdx="0">
    <p:extLst>
      <p:ext uri="{19B8F6BF-5375-455C-9EA6-DF929625EA0E}">
        <p15:presenceInfo xmlns:p15="http://schemas.microsoft.com/office/powerpoint/2012/main" userId="S::sherri.craig@education.ky.gov::55c95e20-a161-4a39-b3f4-a63b6cf15f6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780"/>
    <a:srgbClr val="1026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130"/>
    <p:restoredTop sz="70389" autoAdjust="0"/>
  </p:normalViewPr>
  <p:slideViewPr>
    <p:cSldViewPr snapToGrid="0" snapToObjects="1">
      <p:cViewPr varScale="1">
        <p:scale>
          <a:sx n="78" d="100"/>
          <a:sy n="78" d="100"/>
        </p:scale>
        <p:origin x="65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50" Type="http://schemas.openxmlformats.org/officeDocument/2006/relationships/customXml" Target="../customXml/item4.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6F89FC92-5195-4FE0-97E6-53459FE093C6}" type="datetimeFigureOut">
              <a:rPr lang="en-US" smtClean="0"/>
              <a:t>8/29/2024</a:t>
            </a:fld>
            <a:endParaRPr lang="en-US" dirty="0"/>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CAB622AB-1896-4E79-BA70-2F185DF69890}" type="slidenum">
              <a:rPr lang="en-US" smtClean="0"/>
              <a:t>‹#›</a:t>
            </a:fld>
            <a:endParaRPr lang="en-US" dirty="0"/>
          </a:p>
        </p:txBody>
      </p:sp>
    </p:spTree>
    <p:extLst>
      <p:ext uri="{BB962C8B-B14F-4D97-AF65-F5344CB8AC3E}">
        <p14:creationId xmlns:p14="http://schemas.microsoft.com/office/powerpoint/2010/main" val="4286467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education.ky.gov/curriculum/standards/kyacadstand/Documents/High_School_Special_Education_Course_Standards_Documents_2019.pdf"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kecs.education.ky.gov/Public/CourseSearch"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education.ky.gov/curriculum/standards/kyacadstand/Documents/600184_Developing_Career_Options.pdf" TargetMode="External"/><Relationship Id="rId2" Type="http://schemas.openxmlformats.org/officeDocument/2006/relationships/slide" Target="../slides/slide11.xml"/><Relationship Id="rId1" Type="http://schemas.openxmlformats.org/officeDocument/2006/relationships/notesMaster" Target="../notesMasters/notesMaster1.xml"/><Relationship Id="rId5" Type="http://schemas.openxmlformats.org/officeDocument/2006/relationships/hyperlink" Target="https://www.careertech.org/career-clusters" TargetMode="External"/><Relationship Id="rId4" Type="http://schemas.openxmlformats.org/officeDocument/2006/relationships/hyperlink" Target="https://education.ky.gov/CTE/cter/Pages/default.aspx"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education.ky.gov/curriculum/standards/kyacadstand/Documents/600190_Developing_Leadership_Skills.pdf"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education.ky.gov/curriculum/standards/kyacadstand/Documents/600189_Experience_in_Workplace_Principles.pdf"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education.ky.gov/CTE/cter/Documents/KY-WBL-Manual.pdf"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education.ky.gov/specialed/excep/forms/Documents/IEP_Guidance_Document.pdf"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_Appendix_E:_Supplement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education.ky.gov/AA/Assessments/kprep/Pages/AltAAAF.aspx"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education.ky.gov/AA/distsupp/Pages/AdminCode.aspx"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s://education.ky.gov/AA/distsupp/Pages/Forms.aspx" TargetMode="Externa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education.ky.gov/AA/distsupp/Documents/Nondisclosure%20Form.pdf"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mailto:sherri.craig@education.ky.gov" TargetMode="External"/><Relationship Id="rId2" Type="http://schemas.openxmlformats.org/officeDocument/2006/relationships/slide" Target="../slides/slide30.xml"/><Relationship Id="rId1" Type="http://schemas.openxmlformats.org/officeDocument/2006/relationships/notesMaster" Target="../notesMasters/notesMaster1.xml"/><Relationship Id="rId4" Type="http://schemas.openxmlformats.org/officeDocument/2006/relationships/hyperlink" Target="mailto:darrell.mattingly@uky.edu" TargetMode="Externa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_heading=h.2p2csry"/><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apps.legislature.ky.gov/law/kar/titles/707/001/002/"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3237" rtl="0" eaLnBrk="1" fontAlgn="auto" latinLnBrk="0" hangingPunct="1">
              <a:lnSpc>
                <a:spcPct val="100000"/>
              </a:lnSpc>
              <a:spcBef>
                <a:spcPts val="0"/>
              </a:spcBef>
              <a:spcAft>
                <a:spcPts val="0"/>
              </a:spcAft>
              <a:buClrTx/>
              <a:buSzTx/>
              <a:buFontTx/>
              <a:buNone/>
              <a:tabLst/>
              <a:defRPr/>
            </a:pPr>
            <a:r>
              <a:rPr lang="en-US" dirty="0"/>
              <a:t>Introduction</a:t>
            </a:r>
          </a:p>
          <a:p>
            <a:pPr defTabSz="933237">
              <a:defRPr/>
            </a:pPr>
            <a:endParaRPr lang="en-US" dirty="0"/>
          </a:p>
          <a:p>
            <a:pPr defTabSz="933237">
              <a:defRPr/>
            </a:pPr>
            <a:r>
              <a:rPr lang="en-US" dirty="0"/>
              <a:t>Welcome to the Kentucky Alternate Assessment (Career Work Experience Certification Administration Guide) training for school year 2024-25. </a:t>
            </a:r>
          </a:p>
          <a:p>
            <a:r>
              <a:rPr lang="en-US" dirty="0"/>
              <a:t>The Career</a:t>
            </a:r>
            <a:r>
              <a:rPr lang="en-US" baseline="0" dirty="0"/>
              <a:t> Work Experience Certification</a:t>
            </a:r>
            <a:r>
              <a:rPr lang="en-US" dirty="0"/>
              <a:t>, referred to as the CWEC, is one of four components of the Kentucky Alternate Assessment.</a:t>
            </a:r>
          </a:p>
          <a:p>
            <a:r>
              <a:rPr lang="en-US" dirty="0"/>
              <a:t> The CWEC is a measure of career readiness within the Postsecondary Readiness indicator of Kentucky’s accountability system.</a:t>
            </a:r>
          </a:p>
          <a:p>
            <a:endParaRPr lang="en-US" dirty="0"/>
          </a:p>
        </p:txBody>
      </p:sp>
      <p:sp>
        <p:nvSpPr>
          <p:cNvPr id="4" name="Slide Number Placeholder 3"/>
          <p:cNvSpPr>
            <a:spLocks noGrp="1"/>
          </p:cNvSpPr>
          <p:nvPr>
            <p:ph type="sldNum" sz="quarter" idx="10"/>
          </p:nvPr>
        </p:nvSpPr>
        <p:spPr/>
        <p:txBody>
          <a:bodyPr/>
          <a:lstStyle/>
          <a:p>
            <a:fld id="{C1E2BC98-6EA0-4EE7-A97F-558F26662BCA}" type="slidenum">
              <a:rPr lang="en-US" smtClean="0"/>
              <a:t>1</a:t>
            </a:fld>
            <a:endParaRPr lang="en-US" dirty="0"/>
          </a:p>
        </p:txBody>
      </p:sp>
    </p:spTree>
    <p:extLst>
      <p:ext uri="{BB962C8B-B14F-4D97-AF65-F5344CB8AC3E}">
        <p14:creationId xmlns:p14="http://schemas.microsoft.com/office/powerpoint/2010/main" val="12450022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dirty="0">
                <a:latin typeface="Helvetica" pitchFamily="2" charset="0"/>
              </a:rPr>
              <a:t>Coursework leading to CWEC – p.7</a:t>
            </a:r>
            <a:br>
              <a:rPr lang="en-US" dirty="0">
                <a:effectLst/>
                <a:latin typeface="Helvetica" panose="020B0604020202020204" pitchFamily="34" charset="0"/>
                <a:ea typeface="Helvetica Neue"/>
                <a:cs typeface="Helvetica" panose="020B0604020202020204" pitchFamily="34" charset="0"/>
              </a:rPr>
            </a:br>
            <a:r>
              <a:rPr lang="en-US" dirty="0">
                <a:effectLst/>
                <a:latin typeface="Helvetica" panose="020B0604020202020204" pitchFamily="34" charset="0"/>
                <a:ea typeface="Helvetica Neue"/>
                <a:cs typeface="Helvetica" panose="020B0604020202020204" pitchFamily="34" charset="0"/>
              </a:rPr>
              <a:t>The four specific elective courses leading to the attainment of the CWEC are included within the </a:t>
            </a:r>
            <a:r>
              <a:rPr lang="en-US" u="sng" dirty="0">
                <a:solidFill>
                  <a:srgbClr val="0000FF"/>
                </a:solidFill>
                <a:effectLst/>
                <a:latin typeface="Helvetica" panose="020B0604020202020204" pitchFamily="34" charset="0"/>
                <a:ea typeface="Helvetica Neue"/>
                <a:cs typeface="Helvetica" panose="020B0604020202020204" pitchFamily="34" charset="0"/>
                <a:hlinkClick r:id="rId3"/>
              </a:rPr>
              <a:t>High School Special Education Course Standards Documents</a:t>
            </a:r>
            <a:r>
              <a:rPr lang="en-US" u="sng" dirty="0">
                <a:solidFill>
                  <a:srgbClr val="0000FF"/>
                </a:solidFill>
                <a:effectLst/>
                <a:latin typeface="Helvetica" panose="020B0604020202020204" pitchFamily="34" charset="0"/>
                <a:ea typeface="Helvetica Neue"/>
                <a:cs typeface="Helvetica" panose="020B0604020202020204" pitchFamily="34" charset="0"/>
              </a:rPr>
              <a:t>.</a:t>
            </a:r>
          </a:p>
          <a:p>
            <a:pPr defTabSz="933237">
              <a:defRPr/>
            </a:pPr>
            <a:endParaRPr lang="en-US" u="sng" dirty="0">
              <a:solidFill>
                <a:srgbClr val="0000FF"/>
              </a:solidFill>
              <a:effectLst/>
              <a:latin typeface="Helvetica" panose="020B0604020202020204" pitchFamily="34" charset="0"/>
              <a:cs typeface="Helvetica" panose="020B0604020202020204" pitchFamily="34" charset="0"/>
            </a:endParaRPr>
          </a:p>
          <a:p>
            <a:pPr>
              <a:lnSpc>
                <a:spcPct val="115000"/>
              </a:lnSpc>
              <a:spcBef>
                <a:spcPts val="0"/>
              </a:spcBef>
              <a:spcAft>
                <a:spcPts val="1000"/>
              </a:spcAft>
            </a:pPr>
            <a:r>
              <a:rPr lang="en-US" dirty="0">
                <a:effectLst/>
                <a:latin typeface="Helvetica" panose="020B0604020202020204" pitchFamily="34" charset="0"/>
                <a:ea typeface="Times New Roman" panose="02020603050405020304" pitchFamily="18" charset="0"/>
                <a:cs typeface="Helvetica" panose="020B0604020202020204" pitchFamily="34" charset="0"/>
              </a:rPr>
              <a:t>To review the specific EFAS-AA standards aligned to each course,  refer to the Kentucky Department of Education - Course Standards in the </a:t>
            </a:r>
            <a:r>
              <a:rPr lang="en-US" u="sng" dirty="0">
                <a:solidFill>
                  <a:srgbClr val="0000FF"/>
                </a:solidFill>
                <a:effectLst/>
                <a:latin typeface="Helvetica" panose="020B0604020202020204" pitchFamily="34" charset="0"/>
                <a:ea typeface="Times New Roman" panose="02020603050405020304" pitchFamily="18" charset="0"/>
                <a:cs typeface="Helvetica" panose="020B0604020202020204" pitchFamily="34" charset="0"/>
                <a:hlinkClick r:id="rId4"/>
              </a:rPr>
              <a:t>Searchable State Course Codes Database (SSCCD)</a:t>
            </a:r>
            <a:r>
              <a:rPr lang="en-US" dirty="0">
                <a:effectLst/>
                <a:latin typeface="Helvetica" panose="020B0604020202020204" pitchFamily="34" charset="0"/>
                <a:ea typeface="Times New Roman" panose="02020603050405020304" pitchFamily="18" charset="0"/>
                <a:cs typeface="Helvetica" panose="020B0604020202020204" pitchFamily="34" charset="0"/>
              </a:rPr>
              <a:t>. </a:t>
            </a:r>
            <a:r>
              <a:rPr lang="en-US" dirty="0">
                <a:effectLst/>
                <a:latin typeface="Helvetica" panose="020B0604020202020204" pitchFamily="34" charset="0"/>
                <a:ea typeface="Calibri" panose="020F0502020204030204" pitchFamily="34" charset="0"/>
                <a:cs typeface="Helvetica" panose="020B0604020202020204" pitchFamily="34" charset="0"/>
              </a:rPr>
              <a:t>Refer to the standards link in the details of the course.</a:t>
            </a:r>
          </a:p>
          <a:p>
            <a:endParaRPr lang="en-US" dirty="0"/>
          </a:p>
        </p:txBody>
      </p:sp>
      <p:sp>
        <p:nvSpPr>
          <p:cNvPr id="4" name="Slide Number Placeholder 3"/>
          <p:cNvSpPr>
            <a:spLocks noGrp="1"/>
          </p:cNvSpPr>
          <p:nvPr>
            <p:ph type="sldNum" sz="quarter" idx="10"/>
          </p:nvPr>
        </p:nvSpPr>
        <p:spPr/>
        <p:txBody>
          <a:bodyPr/>
          <a:lstStyle/>
          <a:p>
            <a:fld id="{C1E2BC98-6EA0-4EE7-A97F-558F26662BCA}" type="slidenum">
              <a:rPr lang="en-US" smtClean="0"/>
              <a:t>10</a:t>
            </a:fld>
            <a:endParaRPr lang="en-US" dirty="0"/>
          </a:p>
        </p:txBody>
      </p:sp>
    </p:spTree>
    <p:extLst>
      <p:ext uri="{BB962C8B-B14F-4D97-AF65-F5344CB8AC3E}">
        <p14:creationId xmlns:p14="http://schemas.microsoft.com/office/powerpoint/2010/main" val="19047043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9217" y="4517537"/>
            <a:ext cx="5753740" cy="3731641"/>
          </a:xfrm>
        </p:spPr>
        <p:txBody>
          <a:bodyPr/>
          <a:lstStyle/>
          <a:p>
            <a:r>
              <a:rPr lang="en-US" dirty="0">
                <a:latin typeface="Helvetica" pitchFamily="2" charset="0"/>
              </a:rPr>
              <a:t>Page 7 of the Administration Guide begins describing the courses leading to the CWEC.</a:t>
            </a:r>
          </a:p>
          <a:p>
            <a:endParaRPr lang="en-US" dirty="0">
              <a:latin typeface="Helvetica" pitchFamily="2" charset="0"/>
            </a:endParaRPr>
          </a:p>
          <a:p>
            <a:r>
              <a:rPr lang="en-US" dirty="0">
                <a:latin typeface="Helvetica" pitchFamily="2" charset="0"/>
              </a:rPr>
              <a:t>Developing Career Options is the first course and can be completed in</a:t>
            </a:r>
            <a:r>
              <a:rPr lang="en-US" baseline="0" dirty="0">
                <a:latin typeface="Helvetica" pitchFamily="2" charset="0"/>
              </a:rPr>
              <a:t> grades 9 through14</a:t>
            </a:r>
            <a:r>
              <a:rPr lang="en-US" dirty="0">
                <a:latin typeface="Helvetica" pitchFamily="2" charset="0"/>
              </a:rPr>
              <a:t>.  </a:t>
            </a:r>
          </a:p>
          <a:p>
            <a:endParaRPr lang="en-US" dirty="0">
              <a:latin typeface="Helvetica" pitchFamily="2" charset="0"/>
            </a:endParaRPr>
          </a:p>
          <a:p>
            <a:r>
              <a:rPr lang="en-US" dirty="0">
                <a:latin typeface="Helvetica" pitchFamily="2" charset="0"/>
              </a:rPr>
              <a:t>The course focuses on orientation to careers. Course content includes orientation to the 16 career clusters, employability skills, self-management and work ethics. </a:t>
            </a:r>
          </a:p>
          <a:p>
            <a:endParaRPr lang="en-US" dirty="0">
              <a:latin typeface="Helvetica" pitchFamily="2" charset="0"/>
            </a:endParaRPr>
          </a:p>
          <a:p>
            <a:r>
              <a:rPr lang="en-US" dirty="0">
                <a:latin typeface="Helvetica" pitchFamily="2" charset="0"/>
              </a:rPr>
              <a:t>Opportunities are provided within the course for the development of problem solving, decision making and reasoning through school and work-based learning experience.   </a:t>
            </a:r>
          </a:p>
          <a:p>
            <a:endParaRPr lang="en-US" dirty="0">
              <a:latin typeface="Helvetica" pitchFamily="2" charset="0"/>
            </a:endParaRPr>
          </a:p>
          <a:p>
            <a:r>
              <a:rPr lang="en-US" dirty="0">
                <a:latin typeface="Helvetica" pitchFamily="2" charset="0"/>
              </a:rPr>
              <a:t>The CWEC courses are aligned to the Kentucky Academic Standards (KAS) and the</a:t>
            </a:r>
            <a:r>
              <a:rPr lang="en-US" baseline="0" dirty="0">
                <a:latin typeface="Helvetica" pitchFamily="2" charset="0"/>
              </a:rPr>
              <a:t> </a:t>
            </a:r>
            <a:r>
              <a:rPr lang="en-US" i="1" dirty="0">
                <a:latin typeface="Helvetica" pitchFamily="2" charset="0"/>
              </a:rPr>
              <a:t>Employability and Foundational Academic Standards-Alternate Assessment (</a:t>
            </a:r>
            <a:r>
              <a:rPr lang="en-US" baseline="0" dirty="0">
                <a:latin typeface="Helvetica" pitchFamily="2" charset="0"/>
              </a:rPr>
              <a:t>EFAS-AA)</a:t>
            </a:r>
            <a:r>
              <a:rPr lang="en-US" dirty="0">
                <a:latin typeface="Helvetica" pitchFamily="2" charset="0"/>
              </a:rPr>
              <a:t>.  </a:t>
            </a:r>
          </a:p>
          <a:p>
            <a:endParaRPr lang="en-US" dirty="0">
              <a:latin typeface="Helvetica" pitchFamily="2" charset="0"/>
            </a:endParaRPr>
          </a:p>
          <a:p>
            <a:r>
              <a:rPr lang="en-US" dirty="0">
                <a:latin typeface="Helvetica" pitchFamily="2" charset="0"/>
              </a:rPr>
              <a:t>All materials and activities presented are differentiated to meet individual student needs.</a:t>
            </a:r>
          </a:p>
          <a:p>
            <a:endParaRPr lang="en-US" dirty="0">
              <a:latin typeface="Helvetica" pitchFamily="2" charset="0"/>
            </a:endParaRPr>
          </a:p>
          <a:p>
            <a:r>
              <a:rPr lang="en-US" dirty="0">
                <a:latin typeface="Helvetica" pitchFamily="2" charset="0"/>
              </a:rPr>
              <a:t>You may visit the </a:t>
            </a:r>
            <a:r>
              <a:rPr lang="en-US" u="sng" dirty="0">
                <a:latin typeface="Helvetica" pitchFamily="2" charset="0"/>
                <a:hlinkClick r:id="rId3"/>
              </a:rPr>
              <a:t>Developing Career Options</a:t>
            </a:r>
            <a:r>
              <a:rPr lang="en-US" dirty="0">
                <a:latin typeface="Helvetica" pitchFamily="2" charset="0"/>
              </a:rPr>
              <a:t> </a:t>
            </a:r>
            <a:r>
              <a:rPr lang="en-US" dirty="0"/>
              <a:t>course standards link to review the specific EFAS-AA standards aligned to the course. </a:t>
            </a:r>
            <a:r>
              <a:rPr lang="en-US" sz="1800" dirty="0">
                <a:solidFill>
                  <a:srgbClr val="000000"/>
                </a:solidFill>
                <a:effectLst/>
                <a:latin typeface="Helvetica Neue"/>
                <a:ea typeface="Helvetica Neue"/>
                <a:cs typeface="Helvetica Neue"/>
              </a:rPr>
              <a:t>The KDE </a:t>
            </a:r>
            <a:r>
              <a:rPr lang="en-US" sz="1800" dirty="0">
                <a:solidFill>
                  <a:srgbClr val="0000CC"/>
                </a:solidFill>
                <a:effectLst/>
                <a:latin typeface="Helvetica Neue"/>
                <a:ea typeface="Helvetica Neue"/>
                <a:cs typeface="Helvetica Neue"/>
                <a:hlinkClick r:id="rId4"/>
              </a:rPr>
              <a:t>Career and Technical Education Resources</a:t>
            </a:r>
            <a:r>
              <a:rPr lang="en-US" sz="1800" dirty="0">
                <a:solidFill>
                  <a:srgbClr val="000000"/>
                </a:solidFill>
                <a:effectLst/>
                <a:latin typeface="Helvetica Neue"/>
                <a:ea typeface="Helvetica Neue"/>
                <a:cs typeface="Helvetica Neue"/>
              </a:rPr>
              <a:t> webpage provides a link to learn more about the </a:t>
            </a:r>
            <a:r>
              <a:rPr lang="en-US" sz="1800" dirty="0">
                <a:solidFill>
                  <a:srgbClr val="0000CC"/>
                </a:solidFill>
                <a:effectLst/>
                <a:latin typeface="Helvetica Neue"/>
                <a:ea typeface="Helvetica Neue"/>
                <a:cs typeface="Helvetica Neue"/>
                <a:hlinkClick r:id="rId5"/>
              </a:rPr>
              <a:t>16 career clusters</a:t>
            </a:r>
            <a:r>
              <a:rPr lang="en-US" sz="1800" dirty="0">
                <a:solidFill>
                  <a:srgbClr val="000000"/>
                </a:solidFill>
                <a:effectLst/>
                <a:latin typeface="Helvetica Neue"/>
                <a:ea typeface="Helvetica Neue"/>
                <a:cs typeface="Helvetica Neue"/>
              </a:rPr>
              <a:t>. Developing Career Options is the prerequisite course for Developing Leadership Skills.</a:t>
            </a:r>
            <a:endParaRPr lang="en-US" dirty="0"/>
          </a:p>
        </p:txBody>
      </p:sp>
      <p:sp>
        <p:nvSpPr>
          <p:cNvPr id="4" name="Slide Number Placeholder 3"/>
          <p:cNvSpPr>
            <a:spLocks noGrp="1"/>
          </p:cNvSpPr>
          <p:nvPr>
            <p:ph type="sldNum" sz="quarter" idx="10"/>
          </p:nvPr>
        </p:nvSpPr>
        <p:spPr/>
        <p:txBody>
          <a:bodyPr/>
          <a:lstStyle/>
          <a:p>
            <a:fld id="{D1641D8A-0E62-43E0-AE87-92A3B1B862E0}" type="slidenum">
              <a:rPr lang="en-US" smtClean="0"/>
              <a:t>11</a:t>
            </a:fld>
            <a:endParaRPr lang="en-US" dirty="0"/>
          </a:p>
        </p:txBody>
      </p:sp>
    </p:spTree>
    <p:extLst>
      <p:ext uri="{BB962C8B-B14F-4D97-AF65-F5344CB8AC3E}">
        <p14:creationId xmlns:p14="http://schemas.microsoft.com/office/powerpoint/2010/main" val="2523262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Helvetica" pitchFamily="2" charset="0"/>
              </a:rPr>
              <a:t>The next course is Developing Leadership Skills and is offered at multiple grades, 9</a:t>
            </a:r>
            <a:r>
              <a:rPr lang="en-US" baseline="0" dirty="0">
                <a:latin typeface="Helvetica" pitchFamily="2" charset="0"/>
              </a:rPr>
              <a:t> through </a:t>
            </a:r>
            <a:r>
              <a:rPr lang="en-US" dirty="0">
                <a:latin typeface="Helvetica" pitchFamily="2" charset="0"/>
              </a:rPr>
              <a:t>14.</a:t>
            </a:r>
          </a:p>
          <a:p>
            <a:endParaRPr lang="en-US" dirty="0">
              <a:latin typeface="Helvetica" pitchFamily="2" charset="0"/>
            </a:endParaRPr>
          </a:p>
          <a:p>
            <a:pPr defTabSz="924048">
              <a:defRPr/>
            </a:pPr>
            <a:r>
              <a:rPr lang="en-US" dirty="0">
                <a:latin typeface="Helvetica" pitchFamily="2" charset="0"/>
              </a:rPr>
              <a:t>This course is designed to assist students with developing skills needed to be successful leaders and responsible members of society. Students will develop personal attributes and social skills. Emphasis is placed on interpersonal skills, team building, communication, personal development and leadership. This course includes opportunities for students to apply their knowledge. </a:t>
            </a:r>
          </a:p>
          <a:p>
            <a:pPr defTabSz="924048">
              <a:defRPr/>
            </a:pPr>
            <a:endParaRPr lang="en-US" dirty="0">
              <a:latin typeface="Helvetica" pitchFamily="2" charset="0"/>
            </a:endParaRPr>
          </a:p>
          <a:p>
            <a:pPr defTabSz="924048">
              <a:defRPr/>
            </a:pPr>
            <a:r>
              <a:rPr lang="en-US" dirty="0">
                <a:latin typeface="Helvetica" pitchFamily="2" charset="0"/>
              </a:rPr>
              <a:t>Special focus is given to the Kentucky alternate assessment aligned to the Kentucky Academic Standards (KAS) </a:t>
            </a:r>
            <a:r>
              <a:rPr lang="en-US" u="sng" dirty="0">
                <a:latin typeface="Helvetica" pitchFamily="2" charset="0"/>
              </a:rPr>
              <a:t>and</a:t>
            </a:r>
            <a:r>
              <a:rPr lang="en-US" dirty="0">
                <a:latin typeface="Helvetica" pitchFamily="2" charset="0"/>
              </a:rPr>
              <a:t> the EFAS-AA. All materials and activities presented are differentiated to meet individual student needs. </a:t>
            </a:r>
          </a:p>
          <a:p>
            <a:pPr defTabSz="924048">
              <a:defRPr/>
            </a:pPr>
            <a:endParaRPr lang="en-US" dirty="0">
              <a:latin typeface="Helvetica" pitchFamily="2" charset="0"/>
            </a:endParaRPr>
          </a:p>
          <a:p>
            <a:pPr defTabSz="924048">
              <a:defRPr/>
            </a:pPr>
            <a:r>
              <a:rPr lang="en-US" dirty="0">
                <a:latin typeface="Helvetica" pitchFamily="2" charset="0"/>
              </a:rPr>
              <a:t>This course may apply to any of the career clusters and should be aligned to the individual students’ postsecondary goal(s). The career clusters are included on the following slide.</a:t>
            </a:r>
          </a:p>
          <a:p>
            <a:pPr defTabSz="924048">
              <a:defRPr/>
            </a:pPr>
            <a:endParaRPr lang="en-US" dirty="0">
              <a:latin typeface="Helvetica" pitchFamily="2" charset="0"/>
            </a:endParaRPr>
          </a:p>
          <a:p>
            <a:pPr defTabSz="924048">
              <a:defRPr/>
            </a:pPr>
            <a:r>
              <a:rPr lang="en-US" dirty="0">
                <a:latin typeface="Helvetica" pitchFamily="2" charset="0"/>
              </a:rPr>
              <a:t>Visit the </a:t>
            </a:r>
            <a:r>
              <a:rPr lang="en-US" u="sng" dirty="0">
                <a:latin typeface="Helvetica" pitchFamily="2" charset="0"/>
                <a:hlinkClick r:id="rId3"/>
              </a:rPr>
              <a:t>Developing Leadership Skills</a:t>
            </a:r>
            <a:r>
              <a:rPr lang="en-US" dirty="0">
                <a:latin typeface="Helvetica" pitchFamily="2" charset="0"/>
              </a:rPr>
              <a:t> webpage to review the specific EFAS standards aligned to the course.</a:t>
            </a:r>
          </a:p>
          <a:p>
            <a:pPr defTabSz="924048">
              <a:defRPr/>
            </a:pPr>
            <a:endParaRPr lang="en-US" dirty="0"/>
          </a:p>
          <a:p>
            <a:endParaRPr lang="en-US" dirty="0"/>
          </a:p>
        </p:txBody>
      </p:sp>
      <p:sp>
        <p:nvSpPr>
          <p:cNvPr id="4" name="Slide Number Placeholder 3"/>
          <p:cNvSpPr>
            <a:spLocks noGrp="1"/>
          </p:cNvSpPr>
          <p:nvPr>
            <p:ph type="sldNum" sz="quarter" idx="10"/>
          </p:nvPr>
        </p:nvSpPr>
        <p:spPr/>
        <p:txBody>
          <a:bodyPr/>
          <a:lstStyle/>
          <a:p>
            <a:fld id="{D1641D8A-0E62-43E0-AE87-92A3B1B862E0}" type="slidenum">
              <a:rPr lang="en-US" smtClean="0"/>
              <a:t>12</a:t>
            </a:fld>
            <a:endParaRPr lang="en-US" dirty="0"/>
          </a:p>
        </p:txBody>
      </p:sp>
    </p:spTree>
    <p:extLst>
      <p:ext uri="{BB962C8B-B14F-4D97-AF65-F5344CB8AC3E}">
        <p14:creationId xmlns:p14="http://schemas.microsoft.com/office/powerpoint/2010/main" val="31905310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Helvetica" pitchFamily="2" charset="0"/>
              </a:rPr>
              <a:t>The 16 career clusters included in the course</a:t>
            </a:r>
            <a:r>
              <a:rPr lang="en-US" baseline="0" dirty="0">
                <a:latin typeface="Helvetica" pitchFamily="2" charset="0"/>
              </a:rPr>
              <a:t> are listed on the slide and contained in the course description on page 8.</a:t>
            </a:r>
            <a:r>
              <a:rPr lang="en-US" dirty="0">
                <a:latin typeface="Helvetica" pitchFamily="2" charset="0"/>
              </a:rPr>
              <a:t> Links</a:t>
            </a:r>
            <a:r>
              <a:rPr lang="en-US" baseline="0" dirty="0">
                <a:latin typeface="Helvetica" pitchFamily="2" charset="0"/>
              </a:rPr>
              <a:t> to learn more about the 16 career clusters are also included.</a:t>
            </a:r>
            <a:endParaRPr lang="en-US" dirty="0">
              <a:latin typeface="Helvetica" pitchFamily="2" charset="0"/>
            </a:endParaRPr>
          </a:p>
          <a:p>
            <a:endParaRPr lang="en-US" dirty="0"/>
          </a:p>
        </p:txBody>
      </p:sp>
      <p:sp>
        <p:nvSpPr>
          <p:cNvPr id="4" name="Slide Number Placeholder 3"/>
          <p:cNvSpPr>
            <a:spLocks noGrp="1"/>
          </p:cNvSpPr>
          <p:nvPr>
            <p:ph type="sldNum" sz="quarter" idx="10"/>
          </p:nvPr>
        </p:nvSpPr>
        <p:spPr/>
        <p:txBody>
          <a:bodyPr/>
          <a:lstStyle/>
          <a:p>
            <a:fld id="{D1641D8A-0E62-43E0-AE87-92A3B1B862E0}" type="slidenum">
              <a:rPr lang="en-US" smtClean="0"/>
              <a:t>13</a:t>
            </a:fld>
            <a:endParaRPr lang="en-US" dirty="0"/>
          </a:p>
        </p:txBody>
      </p:sp>
    </p:spTree>
    <p:extLst>
      <p:ext uri="{BB962C8B-B14F-4D97-AF65-F5344CB8AC3E}">
        <p14:creationId xmlns:p14="http://schemas.microsoft.com/office/powerpoint/2010/main" val="17404294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3125" y="1184275"/>
            <a:ext cx="5149850" cy="2897188"/>
          </a:xfrm>
        </p:spPr>
      </p:sp>
      <p:sp>
        <p:nvSpPr>
          <p:cNvPr id="3" name="Notes Placeholder 2"/>
          <p:cNvSpPr>
            <a:spLocks noGrp="1"/>
          </p:cNvSpPr>
          <p:nvPr>
            <p:ph type="body" idx="1"/>
          </p:nvPr>
        </p:nvSpPr>
        <p:spPr>
          <a:xfrm>
            <a:off x="719217" y="4299422"/>
            <a:ext cx="5753740" cy="3993111"/>
          </a:xfrm>
        </p:spPr>
        <p:txBody>
          <a:bodyPr/>
          <a:lstStyle/>
          <a:p>
            <a:r>
              <a:rPr lang="en-US" dirty="0">
                <a:latin typeface="Helvetica" pitchFamily="2" charset="0"/>
              </a:rPr>
              <a:t>Page 8 of the Administration Guide also contains the Experience in Workplace Principles course description. This is the third course offered and may be taken in grades 9</a:t>
            </a:r>
            <a:r>
              <a:rPr lang="en-US" baseline="0" dirty="0">
                <a:latin typeface="Helvetica" pitchFamily="2" charset="0"/>
              </a:rPr>
              <a:t> through </a:t>
            </a:r>
            <a:r>
              <a:rPr lang="en-US" dirty="0">
                <a:latin typeface="Helvetica" pitchFamily="2" charset="0"/>
              </a:rPr>
              <a:t>14.</a:t>
            </a:r>
          </a:p>
          <a:p>
            <a:endParaRPr lang="en-US" dirty="0">
              <a:latin typeface="Helvetica" pitchFamily="2" charset="0"/>
            </a:endParaRPr>
          </a:p>
          <a:p>
            <a:r>
              <a:rPr lang="en-US" dirty="0">
                <a:latin typeface="Helvetica" pitchFamily="2" charset="0"/>
              </a:rPr>
              <a:t>Experience in Workplace Principles examines the skills needed to adapt to changing demands and expectations. The course includes, but is not limited to, problem solving, teamwork, time management, and self-management skills. Job-seeking and job-retention skills are taught through the development of resumes and job search materials.  </a:t>
            </a:r>
          </a:p>
          <a:p>
            <a:endParaRPr lang="en-US" dirty="0">
              <a:latin typeface="Helvetica" pitchFamily="2" charset="0"/>
            </a:endParaRPr>
          </a:p>
          <a:p>
            <a:r>
              <a:rPr lang="en-US" dirty="0">
                <a:latin typeface="Helvetica" pitchFamily="2" charset="0"/>
              </a:rPr>
              <a:t>This course is aligned to the KAS and EFAS-AA.</a:t>
            </a:r>
          </a:p>
          <a:p>
            <a:endParaRPr lang="en-US" dirty="0">
              <a:latin typeface="Helvetica" pitchFamily="2" charset="0"/>
            </a:endParaRPr>
          </a:p>
          <a:p>
            <a:r>
              <a:rPr lang="en-US" dirty="0">
                <a:latin typeface="Helvetica" pitchFamily="2" charset="0"/>
              </a:rPr>
              <a:t>All materials and activities presented are differentiated to meet individual student needs.</a:t>
            </a:r>
          </a:p>
          <a:p>
            <a:endParaRPr lang="en-US" dirty="0">
              <a:latin typeface="Helvetica" pitchFamily="2" charset="0"/>
            </a:endParaRPr>
          </a:p>
          <a:p>
            <a:pPr defTabSz="924048">
              <a:defRPr/>
            </a:pPr>
            <a:r>
              <a:rPr lang="en-US" dirty="0"/>
              <a:t>Visit the </a:t>
            </a:r>
            <a:r>
              <a:rPr lang="en-US" dirty="0">
                <a:hlinkClick r:id="rId3"/>
              </a:rPr>
              <a:t>Experience in Workplace Principles</a:t>
            </a:r>
            <a:r>
              <a:rPr lang="en-US" dirty="0"/>
              <a:t> course standards link to review the specific EFAS-AA standards aligned to the course.</a:t>
            </a:r>
          </a:p>
          <a:p>
            <a:endParaRPr lang="en-US" dirty="0"/>
          </a:p>
          <a:p>
            <a:endParaRPr lang="en-US" dirty="0"/>
          </a:p>
        </p:txBody>
      </p:sp>
      <p:sp>
        <p:nvSpPr>
          <p:cNvPr id="4" name="Slide Number Placeholder 3"/>
          <p:cNvSpPr>
            <a:spLocks noGrp="1"/>
          </p:cNvSpPr>
          <p:nvPr>
            <p:ph type="sldNum" sz="quarter" idx="10"/>
          </p:nvPr>
        </p:nvSpPr>
        <p:spPr/>
        <p:txBody>
          <a:bodyPr/>
          <a:lstStyle/>
          <a:p>
            <a:fld id="{D1641D8A-0E62-43E0-AE87-92A3B1B862E0}" type="slidenum">
              <a:rPr lang="en-US" smtClean="0"/>
              <a:t>14</a:t>
            </a:fld>
            <a:endParaRPr lang="en-US" dirty="0"/>
          </a:p>
        </p:txBody>
      </p:sp>
    </p:spTree>
    <p:extLst>
      <p:ext uri="{BB962C8B-B14F-4D97-AF65-F5344CB8AC3E}">
        <p14:creationId xmlns:p14="http://schemas.microsoft.com/office/powerpoint/2010/main" val="21363003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Helvetica" pitchFamily="2" charset="0"/>
              </a:rPr>
              <a:t>Individualized Career Work Experience is provided to students in grades 11</a:t>
            </a:r>
            <a:r>
              <a:rPr lang="en-US" baseline="0" dirty="0">
                <a:latin typeface="Helvetica" pitchFamily="2" charset="0"/>
              </a:rPr>
              <a:t> through </a:t>
            </a:r>
            <a:r>
              <a:rPr lang="en-US" dirty="0">
                <a:latin typeface="Helvetica" pitchFamily="2" charset="0"/>
              </a:rPr>
              <a:t>14 and is described</a:t>
            </a:r>
            <a:r>
              <a:rPr lang="en-US" baseline="0" dirty="0">
                <a:latin typeface="Helvetica" pitchFamily="2" charset="0"/>
              </a:rPr>
              <a:t> on pages 8-9.</a:t>
            </a:r>
            <a:endParaRPr lang="en-US" dirty="0">
              <a:latin typeface="Helvetica" pitchFamily="2" charset="0"/>
            </a:endParaRPr>
          </a:p>
          <a:p>
            <a:endParaRPr lang="en-US" dirty="0">
              <a:latin typeface="Helvetica" pitchFamily="2" charset="0"/>
            </a:endParaRPr>
          </a:p>
          <a:p>
            <a:r>
              <a:rPr lang="en-US" dirty="0">
                <a:latin typeface="Helvetica" pitchFamily="2" charset="0"/>
              </a:rPr>
              <a:t>This</a:t>
            </a:r>
            <a:r>
              <a:rPr lang="en-US" baseline="0" dirty="0">
                <a:latin typeface="Helvetica" pitchFamily="2" charset="0"/>
              </a:rPr>
              <a:t> </a:t>
            </a:r>
            <a:r>
              <a:rPr lang="en-US" dirty="0">
                <a:latin typeface="Helvetica" pitchFamily="2" charset="0"/>
              </a:rPr>
              <a:t>course focuses on work experience for students. The</a:t>
            </a:r>
            <a:r>
              <a:rPr lang="en-US" baseline="0" dirty="0">
                <a:latin typeface="Helvetica" pitchFamily="2" charset="0"/>
              </a:rPr>
              <a:t> </a:t>
            </a:r>
            <a:r>
              <a:rPr lang="en-US" dirty="0">
                <a:latin typeface="Helvetica" pitchFamily="2" charset="0"/>
              </a:rPr>
              <a:t>course includes a related class and work-based learning in the local community.  </a:t>
            </a:r>
          </a:p>
          <a:p>
            <a:endParaRPr lang="en-US" dirty="0">
              <a:latin typeface="Helvetica" pitchFamily="2" charset="0"/>
            </a:endParaRPr>
          </a:p>
          <a:p>
            <a:r>
              <a:rPr lang="en-US" dirty="0">
                <a:latin typeface="Helvetica" pitchFamily="2" charset="0"/>
              </a:rPr>
              <a:t>This course is aligned to the KAS and EFAS-AA.</a:t>
            </a:r>
          </a:p>
          <a:p>
            <a:endParaRPr lang="en-US" dirty="0">
              <a:latin typeface="Helvetica" pitchFamily="2" charset="0"/>
            </a:endParaRPr>
          </a:p>
          <a:p>
            <a:r>
              <a:rPr lang="en-US" dirty="0">
                <a:latin typeface="Helvetica" pitchFamily="2" charset="0"/>
              </a:rPr>
              <a:t>All materials and activities presented are differentiated to meet individual student needs.</a:t>
            </a:r>
          </a:p>
          <a:p>
            <a:endParaRPr lang="en-US" dirty="0">
              <a:latin typeface="Helvetica" pitchFamily="2" charset="0"/>
            </a:endParaRPr>
          </a:p>
          <a:p>
            <a:r>
              <a:rPr lang="en-US" dirty="0">
                <a:latin typeface="Helvetica" pitchFamily="2" charset="0"/>
              </a:rPr>
              <a:t>Visit the </a:t>
            </a:r>
            <a:r>
              <a:rPr lang="en-US" i="1" dirty="0">
                <a:latin typeface="Helvetica" pitchFamily="2" charset="0"/>
              </a:rPr>
              <a:t>Individualized Career Work Experience </a:t>
            </a:r>
            <a:r>
              <a:rPr lang="en-US" dirty="0">
                <a:latin typeface="Helvetica" pitchFamily="2" charset="0"/>
              </a:rPr>
              <a:t>webpage to review the specific EFAS standards aligned to the course.</a:t>
            </a:r>
          </a:p>
          <a:p>
            <a:endParaRPr lang="en-US" dirty="0">
              <a:latin typeface="Helvetica" pitchFamily="2" charset="0"/>
            </a:endParaRPr>
          </a:p>
          <a:p>
            <a:endParaRPr lang="en-US" dirty="0">
              <a:highlight>
                <a:srgbClr val="FFFF00"/>
              </a:highlight>
            </a:endParaRP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D1641D8A-0E62-43E0-AE87-92A3B1B862E0}" type="slidenum">
              <a:rPr lang="en-US" smtClean="0"/>
              <a:t>15</a:t>
            </a:fld>
            <a:endParaRPr lang="en-US" dirty="0"/>
          </a:p>
        </p:txBody>
      </p:sp>
    </p:spTree>
    <p:extLst>
      <p:ext uri="{BB962C8B-B14F-4D97-AF65-F5344CB8AC3E}">
        <p14:creationId xmlns:p14="http://schemas.microsoft.com/office/powerpoint/2010/main" val="12925328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19275" y="1203325"/>
            <a:ext cx="3386138" cy="1905000"/>
          </a:xfrm>
        </p:spPr>
      </p:sp>
      <p:sp>
        <p:nvSpPr>
          <p:cNvPr id="3" name="Notes Placeholder 2"/>
          <p:cNvSpPr>
            <a:spLocks noGrp="1"/>
          </p:cNvSpPr>
          <p:nvPr>
            <p:ph type="body" idx="1"/>
          </p:nvPr>
        </p:nvSpPr>
        <p:spPr>
          <a:xfrm>
            <a:off x="719217" y="3338513"/>
            <a:ext cx="5753740" cy="5092232"/>
          </a:xfrm>
        </p:spPr>
        <p:txBody>
          <a:bodyPr/>
          <a:lstStyle/>
          <a:p>
            <a:r>
              <a:rPr lang="en-US" dirty="0">
                <a:latin typeface="Helvetica" pitchFamily="2" charset="0"/>
              </a:rPr>
              <a:t>Work-Based Learning Options – pp. 8-9</a:t>
            </a:r>
            <a:br>
              <a:rPr lang="en-US" dirty="0">
                <a:latin typeface="Helvetica" pitchFamily="2" charset="0"/>
              </a:rPr>
            </a:br>
            <a:r>
              <a:rPr lang="en-US" dirty="0">
                <a:latin typeface="Helvetica" pitchFamily="2" charset="0"/>
              </a:rPr>
              <a:t>Work-based learning options are embedded in each individual course and provide a variety of experiences for students. This affords students opportunities to practice, maintain and generalize knowledge and skills related to the EFAS in the classroom, school, community and work-based settings.</a:t>
            </a:r>
          </a:p>
          <a:p>
            <a:r>
              <a:rPr lang="en-US" dirty="0">
                <a:latin typeface="Helvetica" pitchFamily="2" charset="0"/>
              </a:rPr>
              <a:t> </a:t>
            </a:r>
          </a:p>
          <a:p>
            <a:r>
              <a:rPr lang="en-US" dirty="0">
                <a:latin typeface="Helvetica" pitchFamily="2" charset="0"/>
              </a:rPr>
              <a:t>The work-based learning options were selected from Kentucky’s </a:t>
            </a:r>
            <a:r>
              <a:rPr lang="en-US" i="1" u="sng" dirty="0">
                <a:latin typeface="Helvetica" pitchFamily="2" charset="0"/>
                <a:hlinkClick r:id="rId3"/>
              </a:rPr>
              <a:t>Work-Based Learning Manual</a:t>
            </a:r>
            <a:r>
              <a:rPr lang="en-US" i="1" dirty="0">
                <a:latin typeface="Helvetica" pitchFamily="2" charset="0"/>
              </a:rPr>
              <a:t> </a:t>
            </a:r>
            <a:r>
              <a:rPr lang="en-US" dirty="0">
                <a:latin typeface="Helvetica" pitchFamily="2" charset="0"/>
              </a:rPr>
              <a:t>and include cooperative education, entrepreneurship, internship (paid and unpaid), mentoring, school-based enterprise, shadowing, and service learning.</a:t>
            </a:r>
          </a:p>
          <a:p>
            <a:r>
              <a:rPr lang="en-US" dirty="0">
                <a:latin typeface="Helvetica" pitchFamily="2" charset="0"/>
              </a:rPr>
              <a:t> </a:t>
            </a:r>
          </a:p>
          <a:p>
            <a:r>
              <a:rPr lang="en-US" dirty="0">
                <a:latin typeface="Helvetica" pitchFamily="2" charset="0"/>
              </a:rPr>
              <a:t>All definitions are included in the CWEC Administration Guide glossary. </a:t>
            </a:r>
          </a:p>
          <a:p>
            <a:r>
              <a:rPr lang="en-US" dirty="0">
                <a:latin typeface="Helvetica" pitchFamily="2" charset="0"/>
              </a:rPr>
              <a:t> </a:t>
            </a:r>
          </a:p>
          <a:p>
            <a:r>
              <a:rPr lang="en-US" dirty="0">
                <a:latin typeface="Helvetica" pitchFamily="2" charset="0"/>
              </a:rPr>
              <a:t>The work-based learning is provided in alignment with the course descriptions. Districts determine which options to include in each course when developing each course plan. Some options are provided in the school or community setting, e.g., school-based enterprise or service learning. Other options are provided in the community at worksites, such as shadowing, mentoring, and internships. </a:t>
            </a:r>
          </a:p>
          <a:p>
            <a:r>
              <a:rPr lang="en-US" dirty="0">
                <a:latin typeface="Helvetica" pitchFamily="2"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Helvetica" pitchFamily="2" charset="0"/>
              </a:rPr>
              <a:t>The work-based learning options linked to the courses may vary for individual students enrolled. This is based on individual student postsecondary goals, IEP Present Levels, individualization of the course of study, and needs related to the LRE. </a:t>
            </a:r>
            <a:r>
              <a:rPr lang="en-US" sz="1800" dirty="0">
                <a:effectLst/>
                <a:latin typeface="Helvetica Neue"/>
                <a:ea typeface="Helvetica Neue"/>
                <a:cs typeface="Helvetica Neue"/>
              </a:rPr>
              <a:t>. The </a:t>
            </a:r>
            <a:r>
              <a:rPr lang="en-US" sz="1800" u="sng" dirty="0">
                <a:solidFill>
                  <a:srgbClr val="0000CC"/>
                </a:solidFill>
                <a:effectLst/>
                <a:latin typeface="Helvetica Neue"/>
                <a:ea typeface="Helvetica Neue"/>
                <a:cs typeface="Helvetica Neue"/>
                <a:hlinkClick r:id="rId4"/>
              </a:rPr>
              <a:t>Guidance for IEP Development</a:t>
            </a:r>
            <a:r>
              <a:rPr lang="en-US" sz="1800" dirty="0">
                <a:effectLst/>
                <a:latin typeface="Helvetica Neue"/>
                <a:ea typeface="Helvetica Neue"/>
                <a:cs typeface="Helvetica Neue"/>
              </a:rPr>
              <a:t> </a:t>
            </a:r>
            <a:r>
              <a:rPr lang="en-US" sz="1800" dirty="0">
                <a:effectLst/>
                <a:latin typeface="Helvetica Neue"/>
                <a:ea typeface="Calibri" panose="020F0502020204030204" pitchFamily="34" charset="0"/>
                <a:cs typeface="Calibri" panose="020F0502020204030204" pitchFamily="34" charset="0"/>
              </a:rPr>
              <a:t> </a:t>
            </a:r>
            <a:r>
              <a:rPr lang="en-US" sz="1800" dirty="0">
                <a:effectLst/>
                <a:latin typeface="Helvetica Neue"/>
                <a:ea typeface="Helvetica Neue"/>
                <a:cs typeface="Helvetica Neue"/>
              </a:rPr>
              <a:t>includes more information on how to document WBL in a student's IEP.</a:t>
            </a:r>
            <a:endParaRPr lang="en-US" dirty="0">
              <a:latin typeface="Helvetica" pitchFamily="2" charset="0"/>
            </a:endParaRPr>
          </a:p>
          <a:p>
            <a:r>
              <a:rPr lang="en-US" dirty="0">
                <a:latin typeface="Helvetica" pitchFamily="2" charset="0"/>
              </a:rPr>
              <a:t> </a:t>
            </a:r>
          </a:p>
          <a:p>
            <a:r>
              <a:rPr lang="en-US" dirty="0">
                <a:latin typeface="Helvetica" pitchFamily="2" charset="0"/>
              </a:rPr>
              <a:t>Work-based learning programs, such as the CWTP, Project Search, or district developed programs, can serve as a vehicle for providing some WBL options, particularly those at worksites. </a:t>
            </a:r>
          </a:p>
          <a:p>
            <a:pPr defTabSz="939939">
              <a:defRPr/>
            </a:pPr>
            <a:endParaRPr lang="en-US" dirty="0"/>
          </a:p>
        </p:txBody>
      </p:sp>
      <p:sp>
        <p:nvSpPr>
          <p:cNvPr id="4" name="Slide Number Placeholder 3"/>
          <p:cNvSpPr>
            <a:spLocks noGrp="1"/>
          </p:cNvSpPr>
          <p:nvPr>
            <p:ph type="sldNum" sz="quarter" idx="10"/>
          </p:nvPr>
        </p:nvSpPr>
        <p:spPr/>
        <p:txBody>
          <a:bodyPr/>
          <a:lstStyle/>
          <a:p>
            <a:fld id="{EB17245F-C513-441D-A31F-A397F353B91F}" type="slidenum">
              <a:rPr lang="en-US" smtClean="0"/>
              <a:t>16</a:t>
            </a:fld>
            <a:endParaRPr lang="en-US" dirty="0"/>
          </a:p>
        </p:txBody>
      </p:sp>
    </p:spTree>
    <p:extLst>
      <p:ext uri="{BB962C8B-B14F-4D97-AF65-F5344CB8AC3E}">
        <p14:creationId xmlns:p14="http://schemas.microsoft.com/office/powerpoint/2010/main" val="32151773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Helvetica" pitchFamily="2" charset="0"/>
              </a:rPr>
              <a:t>Minimum Hours for Work-Based Learning – p.9</a:t>
            </a:r>
            <a:br>
              <a:rPr lang="en-US" dirty="0">
                <a:latin typeface="Helvetica" pitchFamily="2" charset="0"/>
              </a:rPr>
            </a:br>
            <a:r>
              <a:rPr lang="en-US" dirty="0">
                <a:latin typeface="Helvetica" pitchFamily="2" charset="0"/>
              </a:rPr>
              <a:t>A minimum of 20 hours per semester course or 40 hours per year-long course of work-based learning is required for each CWEC course. </a:t>
            </a:r>
          </a:p>
          <a:p>
            <a:endParaRPr lang="en-US" dirty="0">
              <a:latin typeface="Helvetica" pitchFamily="2" charset="0"/>
            </a:endParaRPr>
          </a:p>
          <a:p>
            <a:r>
              <a:rPr lang="en-US" dirty="0">
                <a:latin typeface="Helvetica" pitchFamily="2" charset="0"/>
              </a:rPr>
              <a:t>For trimester courses the minimum 40 hours per year may be divided into thirds, 13 to 14 hours per trimester. </a:t>
            </a:r>
          </a:p>
          <a:p>
            <a:endParaRPr lang="en-US" dirty="0">
              <a:latin typeface="Helvetica" pitchFamily="2" charset="0"/>
            </a:endParaRPr>
          </a:p>
          <a:p>
            <a:r>
              <a:rPr lang="en-US" dirty="0">
                <a:latin typeface="Helvetica" pitchFamily="2" charset="0"/>
              </a:rPr>
              <a:t>Abiding by the minimum hours per course assures statewide fidelity of the CWEC.  </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D1641D8A-0E62-43E0-AE87-92A3B1B862E0}" type="slidenum">
              <a:rPr lang="en-US" smtClean="0"/>
              <a:t>17</a:t>
            </a:fld>
            <a:endParaRPr lang="en-US" dirty="0"/>
          </a:p>
        </p:txBody>
      </p:sp>
    </p:spTree>
    <p:extLst>
      <p:ext uri="{BB962C8B-B14F-4D97-AF65-F5344CB8AC3E}">
        <p14:creationId xmlns:p14="http://schemas.microsoft.com/office/powerpoint/2010/main" val="38773694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Helvetica" pitchFamily="2" charset="0"/>
              </a:rPr>
              <a:t>Worksite definition – pp. 9-10</a:t>
            </a:r>
          </a:p>
          <a:p>
            <a:br>
              <a:rPr lang="en-US" dirty="0">
                <a:latin typeface="Helvetica" pitchFamily="2" charset="0"/>
              </a:rPr>
            </a:br>
            <a:r>
              <a:rPr lang="en-US" dirty="0">
                <a:latin typeface="Helvetica" pitchFamily="2" charset="0"/>
              </a:rPr>
              <a:t>Some work-based learning will be conducted at a worksite.</a:t>
            </a:r>
          </a:p>
          <a:p>
            <a:endParaRPr lang="en-US" dirty="0">
              <a:latin typeface="Helvetica" pitchFamily="2" charset="0"/>
            </a:endParaRPr>
          </a:p>
          <a:p>
            <a:r>
              <a:rPr lang="en-US" dirty="0">
                <a:latin typeface="Helvetica" pitchFamily="2" charset="0"/>
              </a:rPr>
              <a:t>A worksite is defined as</a:t>
            </a:r>
            <a:r>
              <a:rPr lang="en-US" b="1" dirty="0">
                <a:latin typeface="Helvetica" pitchFamily="2" charset="0"/>
              </a:rPr>
              <a:t> </a:t>
            </a:r>
            <a:r>
              <a:rPr lang="en-US" dirty="0">
                <a:latin typeface="Helvetica" pitchFamily="2" charset="0"/>
              </a:rPr>
              <a:t>a non-school integrated, competitive environment where the students engage in work-based learning options customized and aligned to their postsecondary goals, including entrepreneurship, mentoring, shadowing, internship or cooperative education. For careers found only in educational settings, the placement should be outside the student’s school of attendance.</a:t>
            </a:r>
          </a:p>
          <a:p>
            <a:r>
              <a:rPr lang="en-US" b="1" dirty="0">
                <a:latin typeface="Helvetica" pitchFamily="2" charset="0"/>
              </a:rPr>
              <a:t> </a:t>
            </a:r>
            <a:endParaRPr lang="en-US" dirty="0">
              <a:latin typeface="Helvetica" pitchFamily="2" charset="0"/>
            </a:endParaRPr>
          </a:p>
          <a:p>
            <a:r>
              <a:rPr lang="en-US" dirty="0">
                <a:latin typeface="Helvetica" pitchFamily="2" charset="0"/>
              </a:rPr>
              <a:t>The rationale supporting the worksite definition is provided in Appendix D of the administration guide.</a:t>
            </a:r>
          </a:p>
        </p:txBody>
      </p:sp>
      <p:sp>
        <p:nvSpPr>
          <p:cNvPr id="4" name="Slide Number Placeholder 3"/>
          <p:cNvSpPr>
            <a:spLocks noGrp="1"/>
          </p:cNvSpPr>
          <p:nvPr>
            <p:ph type="sldNum" sz="quarter" idx="10"/>
          </p:nvPr>
        </p:nvSpPr>
        <p:spPr/>
        <p:txBody>
          <a:bodyPr/>
          <a:lstStyle/>
          <a:p>
            <a:fld id="{BEDCF066-EC1C-4297-B8B8-EF8792D8C9F4}" type="slidenum">
              <a:rPr lang="en-US" smtClean="0"/>
              <a:t>18</a:t>
            </a:fld>
            <a:endParaRPr lang="en-US" dirty="0"/>
          </a:p>
        </p:txBody>
      </p:sp>
    </p:spTree>
    <p:extLst>
      <p:ext uri="{BB962C8B-B14F-4D97-AF65-F5344CB8AC3E}">
        <p14:creationId xmlns:p14="http://schemas.microsoft.com/office/powerpoint/2010/main" val="27068120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Supplemental Guidance for Work-Based Learning (WBL) for Career Work Experience Certification (CWEC) – p. 10</a:t>
            </a:r>
            <a:br>
              <a:rPr lang="en-US" dirty="0"/>
            </a:br>
            <a:r>
              <a:rPr lang="en-US" dirty="0"/>
              <a:t>Additional flexibility for potential virtual options is permitted to complete the minimum CWEC WBL in accordance with the Supplemental Guidance for Work-Based Learning (WBL) for Career Work Experience Certification (CWEC), if face-to-face/in-person WBL is not possible. Refer to </a:t>
            </a:r>
            <a:r>
              <a:rPr lang="en-US" u="sng" dirty="0">
                <a:hlinkClick r:id="rId3"/>
              </a:rPr>
              <a:t>Appendix E</a:t>
            </a:r>
            <a:r>
              <a:rPr lang="en-US" dirty="0"/>
              <a:t> for details of potential virtual CWEC WBL options. </a:t>
            </a:r>
          </a:p>
          <a:p>
            <a:endParaRPr lang="en-US" dirty="0"/>
          </a:p>
          <a:p>
            <a:r>
              <a:rPr lang="en-US" dirty="0"/>
              <a:t>Best practice is for students to complete the CWEC courses and the required minimum number of WBL hours in a face-to-face/in-person non-school integrated competitive work environment aligned to the individual student's postsecondary goal(s). </a:t>
            </a:r>
          </a:p>
        </p:txBody>
      </p:sp>
      <p:sp>
        <p:nvSpPr>
          <p:cNvPr id="4" name="Slide Number Placeholder 3"/>
          <p:cNvSpPr>
            <a:spLocks noGrp="1"/>
          </p:cNvSpPr>
          <p:nvPr>
            <p:ph type="sldNum" sz="quarter" idx="10"/>
          </p:nvPr>
        </p:nvSpPr>
        <p:spPr/>
        <p:txBody>
          <a:bodyPr/>
          <a:lstStyle/>
          <a:p>
            <a:fld id="{BEDCF066-EC1C-4297-B8B8-EF8792D8C9F4}" type="slidenum">
              <a:rPr lang="en-US" smtClean="0"/>
              <a:t>19</a:t>
            </a:fld>
            <a:endParaRPr lang="en-US" dirty="0"/>
          </a:p>
        </p:txBody>
      </p:sp>
    </p:spTree>
    <p:extLst>
      <p:ext uri="{BB962C8B-B14F-4D97-AF65-F5344CB8AC3E}">
        <p14:creationId xmlns:p14="http://schemas.microsoft.com/office/powerpoint/2010/main" val="42479265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Helvetica" pitchFamily="2" charset="0"/>
              </a:rPr>
              <a:t>This module will walk you through specific portions the </a:t>
            </a:r>
            <a:r>
              <a:rPr lang="en-US" i="1" dirty="0">
                <a:latin typeface="Helvetica" pitchFamily="2" charset="0"/>
              </a:rPr>
              <a:t>Career Work Experience Certification Administration Guide</a:t>
            </a:r>
            <a:r>
              <a:rPr lang="en-US" dirty="0">
                <a:latin typeface="Helvetica" pitchFamily="2" charset="0"/>
              </a:rPr>
              <a:t>. Most slides will reference specific pages. Please print a hard copy or access an electronic version from the Kentucky Department of Education (KDE) or the Kentucky</a:t>
            </a:r>
            <a:r>
              <a:rPr lang="en-US" baseline="0" dirty="0">
                <a:latin typeface="Helvetica" pitchFamily="2" charset="0"/>
              </a:rPr>
              <a:t> Alternate Assessment Program (KAAP) </a:t>
            </a:r>
            <a:r>
              <a:rPr lang="en-US" dirty="0">
                <a:latin typeface="Helvetica" pitchFamily="2" charset="0"/>
              </a:rPr>
              <a:t>Online Training System (OTS) before continuing this training.</a:t>
            </a:r>
          </a:p>
          <a:p>
            <a:endParaRPr lang="en-US" dirty="0"/>
          </a:p>
          <a:p>
            <a:endParaRPr lang="en-US" dirty="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Medium" panose="020B0603020102020204" pitchFamily="34" charset="0"/>
              </a:defRPr>
            </a:lvl1pPr>
            <a:lvl2pPr marL="773688" indent="-297572">
              <a:defRPr>
                <a:solidFill>
                  <a:schemeClr val="tx1"/>
                </a:solidFill>
                <a:latin typeface="Franklin Gothic Medium" panose="020B0603020102020204" pitchFamily="34" charset="0"/>
              </a:defRPr>
            </a:lvl2pPr>
            <a:lvl3pPr marL="1190288" indent="-238057">
              <a:defRPr>
                <a:solidFill>
                  <a:schemeClr val="tx1"/>
                </a:solidFill>
                <a:latin typeface="Franklin Gothic Medium" panose="020B0603020102020204" pitchFamily="34" charset="0"/>
              </a:defRPr>
            </a:lvl3pPr>
            <a:lvl4pPr marL="1666404" indent="-238057">
              <a:defRPr>
                <a:solidFill>
                  <a:schemeClr val="tx1"/>
                </a:solidFill>
                <a:latin typeface="Franklin Gothic Medium" panose="020B0603020102020204" pitchFamily="34" charset="0"/>
              </a:defRPr>
            </a:lvl4pPr>
            <a:lvl5pPr marL="2142520" indent="-238057">
              <a:defRPr>
                <a:solidFill>
                  <a:schemeClr val="tx1"/>
                </a:solidFill>
                <a:latin typeface="Franklin Gothic Medium" panose="020B0603020102020204" pitchFamily="34" charset="0"/>
              </a:defRPr>
            </a:lvl5pPr>
            <a:lvl6pPr marL="2618635" indent="-238057" eaLnBrk="0" fontAlgn="base" hangingPunct="0">
              <a:spcBef>
                <a:spcPct val="0"/>
              </a:spcBef>
              <a:spcAft>
                <a:spcPct val="0"/>
              </a:spcAft>
              <a:defRPr>
                <a:solidFill>
                  <a:schemeClr val="tx1"/>
                </a:solidFill>
                <a:latin typeface="Franklin Gothic Medium" panose="020B0603020102020204" pitchFamily="34" charset="0"/>
              </a:defRPr>
            </a:lvl6pPr>
            <a:lvl7pPr marL="3094751" indent="-238057" eaLnBrk="0" fontAlgn="base" hangingPunct="0">
              <a:spcBef>
                <a:spcPct val="0"/>
              </a:spcBef>
              <a:spcAft>
                <a:spcPct val="0"/>
              </a:spcAft>
              <a:defRPr>
                <a:solidFill>
                  <a:schemeClr val="tx1"/>
                </a:solidFill>
                <a:latin typeface="Franklin Gothic Medium" panose="020B0603020102020204" pitchFamily="34" charset="0"/>
              </a:defRPr>
            </a:lvl7pPr>
            <a:lvl8pPr marL="3570865" indent="-238057" eaLnBrk="0" fontAlgn="base" hangingPunct="0">
              <a:spcBef>
                <a:spcPct val="0"/>
              </a:spcBef>
              <a:spcAft>
                <a:spcPct val="0"/>
              </a:spcAft>
              <a:defRPr>
                <a:solidFill>
                  <a:schemeClr val="tx1"/>
                </a:solidFill>
                <a:latin typeface="Franklin Gothic Medium" panose="020B0603020102020204" pitchFamily="34" charset="0"/>
              </a:defRPr>
            </a:lvl8pPr>
            <a:lvl9pPr marL="4046983" indent="-238057"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D00104DF-B6EE-46A6-A3D3-1E101D6CF203}" type="slidenum">
              <a:rPr lang="en-US" altLang="en-US" smtClean="0">
                <a:latin typeface="Calibri" panose="020F0502020204030204" pitchFamily="34" charset="0"/>
              </a:rPr>
              <a:pPr fontAlgn="base">
                <a:spcBef>
                  <a:spcPct val="0"/>
                </a:spcBef>
                <a:spcAft>
                  <a:spcPct val="0"/>
                </a:spcAft>
              </a:pPr>
              <a:t>2</a:t>
            </a:fld>
            <a:endParaRPr lang="en-US" altLang="en-US" dirty="0">
              <a:latin typeface="Calibri" panose="020F0502020204030204" pitchFamily="34" charset="0"/>
            </a:endParaRPr>
          </a:p>
        </p:txBody>
      </p:sp>
    </p:spTree>
    <p:extLst>
      <p:ext uri="{BB962C8B-B14F-4D97-AF65-F5344CB8AC3E}">
        <p14:creationId xmlns:p14="http://schemas.microsoft.com/office/powerpoint/2010/main" val="15546335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Helvetica" pitchFamily="2" charset="0"/>
              </a:rPr>
              <a:t>Documentation of the CWEC process is stored in the Career Ready Alternate Assessment Folder, referred to as the CRAAF. This ensures security of the materials. The CRAAF is also used to document the results and supporting evidence for the ESAR. </a:t>
            </a:r>
          </a:p>
          <a:p>
            <a:endParaRPr lang="en-US" dirty="0">
              <a:latin typeface="Helvetica" pitchFamily="2" charset="0"/>
            </a:endParaRPr>
          </a:p>
          <a:p>
            <a:r>
              <a:rPr lang="en-US" dirty="0">
                <a:latin typeface="Helvetica" pitchFamily="2" charset="0"/>
              </a:rPr>
              <a:t>A certified staff member is responsible for maintaining the CRAAF. This may be the same certified person that serves as the Qualified CWEC/ESAR Administrator, or it may be another certified district representative. </a:t>
            </a:r>
          </a:p>
          <a:p>
            <a:r>
              <a:rPr lang="en-US" dirty="0">
                <a:latin typeface="Helvetica" pitchFamily="2" charset="0"/>
              </a:rPr>
              <a:t>  </a:t>
            </a:r>
          </a:p>
          <a:p>
            <a:r>
              <a:rPr lang="en-US" dirty="0">
                <a:latin typeface="Helvetica" pitchFamily="2" charset="0"/>
              </a:rPr>
              <a:t>Qualified CWEC Administrator (QCA) is responsible to:</a:t>
            </a:r>
          </a:p>
          <a:p>
            <a:pPr marL="173258" indent="-173258">
              <a:buFont typeface="Arial" panose="020B0604020202020204" pitchFamily="34" charset="0"/>
              <a:buChar char="•"/>
            </a:pPr>
            <a:r>
              <a:rPr lang="en-US" dirty="0">
                <a:latin typeface="Helvetica" pitchFamily="2" charset="0"/>
              </a:rPr>
              <a:t>Complete the CWEC training and the qualification quiz in the KAAP Online Training System by December 20, 2024. The CWEC quiz will close on December 20, 2024.</a:t>
            </a:r>
          </a:p>
          <a:p>
            <a:pPr marL="173258" indent="-173258">
              <a:buFont typeface="Arial" panose="020B0604020202020204" pitchFamily="34" charset="0"/>
              <a:buChar char="•"/>
            </a:pPr>
            <a:r>
              <a:rPr lang="en-US" dirty="0">
                <a:latin typeface="Helvetica" pitchFamily="2" charset="0"/>
              </a:rPr>
              <a:t>Print and file the online CWEC certificate in the CRAAF after passing the quiz. Provide a copy to the Building Assessment Coordinator (BAC) or District Assessment Coordinator (DAC).</a:t>
            </a:r>
          </a:p>
          <a:p>
            <a:pPr marL="173258" indent="-173258">
              <a:buFont typeface="Arial" panose="020B0604020202020204" pitchFamily="34" charset="0"/>
              <a:buChar char="•"/>
            </a:pPr>
            <a:r>
              <a:rPr lang="en-US" dirty="0">
                <a:latin typeface="Helvetica" pitchFamily="2" charset="0"/>
              </a:rPr>
              <a:t>File the Student Information Page in the CRAAF</a:t>
            </a:r>
            <a:r>
              <a:rPr lang="en-US" baseline="0" dirty="0">
                <a:latin typeface="Helvetica" pitchFamily="2" charset="0"/>
              </a:rPr>
              <a:t> and </a:t>
            </a:r>
            <a:r>
              <a:rPr lang="en-US" dirty="0">
                <a:latin typeface="Helvetica" pitchFamily="2" charset="0"/>
              </a:rPr>
              <a:t> </a:t>
            </a:r>
          </a:p>
          <a:p>
            <a:pPr marL="173258" indent="-173258">
              <a:buFont typeface="Arial" panose="020B0604020202020204" pitchFamily="34" charset="0"/>
              <a:buChar char="•"/>
            </a:pPr>
            <a:r>
              <a:rPr lang="en-US" dirty="0">
                <a:latin typeface="Helvetica" pitchFamily="2" charset="0"/>
              </a:rPr>
              <a:t>File the CWEC documentation in the CRAAF by the end of each school year.</a:t>
            </a:r>
          </a:p>
          <a:p>
            <a:pPr marL="173258" indent="-173258">
              <a:buFont typeface="Arial" panose="020B0604020202020204" pitchFamily="34" charset="0"/>
              <a:buChar char="•"/>
            </a:pPr>
            <a:r>
              <a:rPr lang="en-US" dirty="0">
                <a:latin typeface="Helvetica" pitchFamily="2" charset="0"/>
              </a:rPr>
              <a:t>Report status of student completion of the CWEC to the Kentucky Department of Education (KDE).</a:t>
            </a:r>
          </a:p>
          <a:p>
            <a:endParaRPr lang="en-US" dirty="0"/>
          </a:p>
          <a:p>
            <a:endParaRPr lang="en-US" dirty="0"/>
          </a:p>
          <a:p>
            <a:r>
              <a:rPr lang="en-US" dirty="0"/>
              <a:t> </a:t>
            </a:r>
          </a:p>
          <a:p>
            <a:endParaRPr lang="en-US" dirty="0"/>
          </a:p>
          <a:p>
            <a:endParaRPr lang="en-US" dirty="0"/>
          </a:p>
        </p:txBody>
      </p:sp>
      <p:sp>
        <p:nvSpPr>
          <p:cNvPr id="4" name="Slide Number Placeholder 3"/>
          <p:cNvSpPr>
            <a:spLocks noGrp="1"/>
          </p:cNvSpPr>
          <p:nvPr>
            <p:ph type="sldNum" sz="quarter" idx="10"/>
          </p:nvPr>
        </p:nvSpPr>
        <p:spPr/>
        <p:txBody>
          <a:bodyPr/>
          <a:lstStyle/>
          <a:p>
            <a:fld id="{BEDCF066-EC1C-4297-B8B8-EF8792D8C9F4}" type="slidenum">
              <a:rPr lang="en-US" smtClean="0"/>
              <a:t>20</a:t>
            </a:fld>
            <a:endParaRPr lang="en-US" dirty="0"/>
          </a:p>
        </p:txBody>
      </p:sp>
    </p:spTree>
    <p:extLst>
      <p:ext uri="{BB962C8B-B14F-4D97-AF65-F5344CB8AC3E}">
        <p14:creationId xmlns:p14="http://schemas.microsoft.com/office/powerpoint/2010/main" val="21739638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1563" y="730250"/>
            <a:ext cx="5294312" cy="2978150"/>
          </a:xfrm>
        </p:spPr>
      </p:sp>
      <p:sp>
        <p:nvSpPr>
          <p:cNvPr id="3" name="Notes Placeholder 2"/>
          <p:cNvSpPr>
            <a:spLocks noGrp="1"/>
          </p:cNvSpPr>
          <p:nvPr>
            <p:ph type="body" idx="1"/>
          </p:nvPr>
        </p:nvSpPr>
        <p:spPr>
          <a:xfrm>
            <a:off x="743511" y="3954077"/>
            <a:ext cx="5948074" cy="5034421"/>
          </a:xfrm>
        </p:spPr>
        <p:txBody>
          <a:bodyPr/>
          <a:lstStyle/>
          <a:p>
            <a:r>
              <a:rPr lang="en-US" dirty="0"/>
              <a:t>CRAAF Components – pp. 11-12</a:t>
            </a:r>
          </a:p>
          <a:p>
            <a:pPr defTabSz="924184">
              <a:defRPr/>
            </a:pPr>
            <a:r>
              <a:rPr lang="en-US" dirty="0">
                <a:latin typeface="Helvetica" pitchFamily="2" charset="0"/>
              </a:rPr>
              <a:t>CRAAF components include, in the following order, Student Information, Administrator Trainings and Documentation, Qualification Quiz Certification(s), Employability Skills Attainment Record, and the Career Work Experience Certification. The </a:t>
            </a:r>
            <a:r>
              <a:rPr lang="en-US" i="1" u="sng" dirty="0">
                <a:solidFill>
                  <a:schemeClr val="bg2">
                    <a:lumMod val="50000"/>
                  </a:schemeClr>
                </a:solidFill>
                <a:latin typeface="Helvetica" pitchFamily="2" charset="0"/>
              </a:rPr>
              <a:t>Employability Skills Attainment Record (ESAR) Administration Guide</a:t>
            </a:r>
            <a:r>
              <a:rPr lang="en-US" i="0" u="none" dirty="0">
                <a:solidFill>
                  <a:schemeClr val="bg2">
                    <a:lumMod val="50000"/>
                  </a:schemeClr>
                </a:solidFill>
                <a:latin typeface="Helvetica" pitchFamily="2" charset="0"/>
              </a:rPr>
              <a:t> </a:t>
            </a:r>
            <a:r>
              <a:rPr lang="en-US" dirty="0">
                <a:latin typeface="Helvetica" pitchFamily="2" charset="0"/>
              </a:rPr>
              <a:t>provides more information about the ESAR section.</a:t>
            </a:r>
          </a:p>
          <a:p>
            <a:pPr defTabSz="924184">
              <a:defRPr/>
            </a:pPr>
            <a:endParaRPr lang="en-US" dirty="0">
              <a:latin typeface="Helvetica" pitchFamily="2" charset="0"/>
            </a:endParaRPr>
          </a:p>
          <a:p>
            <a:pPr defTabSz="924184">
              <a:defRPr/>
            </a:pPr>
            <a:endParaRPr lang="en-US" dirty="0">
              <a:latin typeface="Helvetica" pitchFamily="2" charset="0"/>
            </a:endParaRPr>
          </a:p>
          <a:p>
            <a:pPr defTabSz="924184">
              <a:defRPr/>
            </a:pPr>
            <a:endParaRPr lang="en-US" dirty="0">
              <a:latin typeface="Helvetica" pitchFamily="2" charset="0"/>
            </a:endParaRPr>
          </a:p>
          <a:p>
            <a:endParaRPr lang="en-US" u="sng" dirty="0">
              <a:latin typeface="Helvetica" pitchFamily="2" charset="0"/>
            </a:endParaRPr>
          </a:p>
          <a:p>
            <a:endParaRPr lang="en-US" u="sng" dirty="0"/>
          </a:p>
        </p:txBody>
      </p:sp>
      <p:sp>
        <p:nvSpPr>
          <p:cNvPr id="4" name="Slide Number Placeholder 3"/>
          <p:cNvSpPr>
            <a:spLocks noGrp="1"/>
          </p:cNvSpPr>
          <p:nvPr>
            <p:ph type="sldNum" sz="quarter" idx="10"/>
          </p:nvPr>
        </p:nvSpPr>
        <p:spPr/>
        <p:txBody>
          <a:bodyPr/>
          <a:lstStyle/>
          <a:p>
            <a:fld id="{EB17245F-C513-441D-A31F-A397F353B91F}" type="slidenum">
              <a:rPr lang="en-US" smtClean="0"/>
              <a:t>21</a:t>
            </a:fld>
            <a:endParaRPr lang="en-US" dirty="0"/>
          </a:p>
        </p:txBody>
      </p:sp>
    </p:spTree>
    <p:extLst>
      <p:ext uri="{BB962C8B-B14F-4D97-AF65-F5344CB8AC3E}">
        <p14:creationId xmlns:p14="http://schemas.microsoft.com/office/powerpoint/2010/main" val="13721475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Helvetica" pitchFamily="2" charset="0"/>
              </a:rPr>
              <a:t>CRAAF Section 1 - p. 11</a:t>
            </a:r>
            <a:br>
              <a:rPr lang="en-US" dirty="0">
                <a:latin typeface="Helvetica" pitchFamily="2" charset="0"/>
              </a:rPr>
            </a:br>
            <a:r>
              <a:rPr lang="en-US" dirty="0">
                <a:latin typeface="Helvetica" pitchFamily="2" charset="0"/>
              </a:rPr>
              <a:t>The Student Information Page form is stored in the Student Information section. Form components include student name, school, district, grade, State Student Identification Number (SSID), district enrollment date if the student is new to the district, date participation in the alternate assessment was determined accommodations listed in the current IEP for the student, and the name and signature of the supervising teacher.</a:t>
            </a:r>
          </a:p>
          <a:p>
            <a:r>
              <a:rPr lang="en-US" dirty="0">
                <a:latin typeface="Helvetica" pitchFamily="2" charset="0"/>
              </a:rPr>
              <a:t> </a:t>
            </a:r>
          </a:p>
          <a:p>
            <a:pPr defTabSz="924184">
              <a:spcBef>
                <a:spcPct val="0"/>
              </a:spcBef>
              <a:defRPr/>
            </a:pPr>
            <a:r>
              <a:rPr lang="en-US" dirty="0">
                <a:latin typeface="Helvetica" pitchFamily="2" charset="0"/>
              </a:rPr>
              <a:t>A hyperlink to the KDE </a:t>
            </a:r>
            <a:r>
              <a:rPr lang="en-US" u="sng" dirty="0">
                <a:latin typeface="Helvetica" pitchFamily="2" charset="0"/>
                <a:hlinkClick r:id="rId3"/>
              </a:rPr>
              <a:t>Alternate Assessment and Accountability Folder</a:t>
            </a:r>
            <a:r>
              <a:rPr lang="en-US" dirty="0">
                <a:latin typeface="Helvetica" pitchFamily="2" charset="0"/>
              </a:rPr>
              <a:t> webpage, where the Student Information Page can be found, is provided on Page 11 of the administration guide. </a:t>
            </a:r>
            <a:r>
              <a:rPr lang="en-US" altLang="en-US" baseline="0" dirty="0">
                <a:latin typeface="Helvetica" pitchFamily="2" charset="0"/>
              </a:rPr>
              <a:t>There are two versions of the CRAAAF, one electronic version and the other is a form that is downloadable to save.</a:t>
            </a:r>
            <a:endParaRPr lang="en-US" altLang="en-US" dirty="0">
              <a:latin typeface="Helvetica" pitchFamily="2" charset="0"/>
            </a:endParaRPr>
          </a:p>
          <a:p>
            <a:pPr eaLnBrk="1" hangingPunct="1">
              <a:spcBef>
                <a:spcPct val="0"/>
              </a:spcBef>
            </a:pPr>
            <a:endParaRPr lang="en-US" altLang="en-US" dirty="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50899" indent="-288807" eaLnBrk="0" hangingPunct="0">
              <a:spcBef>
                <a:spcPct val="30000"/>
              </a:spcBef>
              <a:defRPr sz="1200">
                <a:solidFill>
                  <a:schemeClr val="tx1"/>
                </a:solidFill>
                <a:latin typeface="Calibri" panose="020F0502020204030204" pitchFamily="34" charset="0"/>
              </a:defRPr>
            </a:lvl2pPr>
            <a:lvl3pPr marL="1155230" indent="-231046" eaLnBrk="0" hangingPunct="0">
              <a:spcBef>
                <a:spcPct val="30000"/>
              </a:spcBef>
              <a:defRPr sz="1200">
                <a:solidFill>
                  <a:schemeClr val="tx1"/>
                </a:solidFill>
                <a:latin typeface="Calibri" panose="020F0502020204030204" pitchFamily="34" charset="0"/>
              </a:defRPr>
            </a:lvl3pPr>
            <a:lvl4pPr marL="1617322" indent="-231046" eaLnBrk="0" hangingPunct="0">
              <a:spcBef>
                <a:spcPct val="30000"/>
              </a:spcBef>
              <a:defRPr sz="1200">
                <a:solidFill>
                  <a:schemeClr val="tx1"/>
                </a:solidFill>
                <a:latin typeface="Calibri" panose="020F0502020204030204" pitchFamily="34" charset="0"/>
              </a:defRPr>
            </a:lvl4pPr>
            <a:lvl5pPr marL="2079414" indent="-231046" eaLnBrk="0" hangingPunct="0">
              <a:spcBef>
                <a:spcPct val="30000"/>
              </a:spcBef>
              <a:defRPr sz="1200">
                <a:solidFill>
                  <a:schemeClr val="tx1"/>
                </a:solidFill>
                <a:latin typeface="Calibri" panose="020F0502020204030204" pitchFamily="34" charset="0"/>
              </a:defRPr>
            </a:lvl5pPr>
            <a:lvl6pPr marL="2541506" indent="-231046" eaLnBrk="0" fontAlgn="base" hangingPunct="0">
              <a:spcBef>
                <a:spcPct val="30000"/>
              </a:spcBef>
              <a:spcAft>
                <a:spcPct val="0"/>
              </a:spcAft>
              <a:defRPr sz="1200">
                <a:solidFill>
                  <a:schemeClr val="tx1"/>
                </a:solidFill>
                <a:latin typeface="Calibri" panose="020F0502020204030204" pitchFamily="34" charset="0"/>
              </a:defRPr>
            </a:lvl6pPr>
            <a:lvl7pPr marL="3003599" indent="-231046" eaLnBrk="0" fontAlgn="base" hangingPunct="0">
              <a:spcBef>
                <a:spcPct val="30000"/>
              </a:spcBef>
              <a:spcAft>
                <a:spcPct val="0"/>
              </a:spcAft>
              <a:defRPr sz="1200">
                <a:solidFill>
                  <a:schemeClr val="tx1"/>
                </a:solidFill>
                <a:latin typeface="Calibri" panose="020F0502020204030204" pitchFamily="34" charset="0"/>
              </a:defRPr>
            </a:lvl7pPr>
            <a:lvl8pPr marL="3465691" indent="-231046" eaLnBrk="0" fontAlgn="base" hangingPunct="0">
              <a:spcBef>
                <a:spcPct val="30000"/>
              </a:spcBef>
              <a:spcAft>
                <a:spcPct val="0"/>
              </a:spcAft>
              <a:defRPr sz="1200">
                <a:solidFill>
                  <a:schemeClr val="tx1"/>
                </a:solidFill>
                <a:latin typeface="Calibri" panose="020F0502020204030204" pitchFamily="34" charset="0"/>
              </a:defRPr>
            </a:lvl8pPr>
            <a:lvl9pPr marL="3927783" indent="-231046"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D7662C21-E458-4F3F-AB9E-E7819EBE7B2F}" type="slidenum">
              <a:rPr lang="en-US" altLang="en-US">
                <a:latin typeface="Arial" panose="020B0604020202020204" pitchFamily="34" charset="0"/>
              </a:rPr>
              <a:pPr eaLnBrk="1" hangingPunct="1">
                <a:spcBef>
                  <a:spcPct val="0"/>
                </a:spcBef>
              </a:pPr>
              <a:t>22</a:t>
            </a:fld>
            <a:endParaRPr lang="en-US" altLang="en-US" dirty="0">
              <a:latin typeface="Arial" panose="020B0604020202020204" pitchFamily="34" charset="0"/>
            </a:endParaRPr>
          </a:p>
        </p:txBody>
      </p:sp>
    </p:spTree>
    <p:extLst>
      <p:ext uri="{BB962C8B-B14F-4D97-AF65-F5344CB8AC3E}">
        <p14:creationId xmlns:p14="http://schemas.microsoft.com/office/powerpoint/2010/main" val="6083214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24184">
              <a:spcBef>
                <a:spcPct val="0"/>
              </a:spcBef>
              <a:defRPr/>
            </a:pPr>
            <a:r>
              <a:rPr lang="en-US" dirty="0">
                <a:latin typeface="Helvetica" pitchFamily="2" charset="0"/>
              </a:rPr>
              <a:t>CRAAF Section 2 – p. 11</a:t>
            </a:r>
          </a:p>
          <a:p>
            <a:pPr defTabSz="933237">
              <a:spcBef>
                <a:spcPct val="0"/>
              </a:spcBef>
            </a:pPr>
            <a:r>
              <a:rPr lang="en-US" dirty="0"/>
              <a:t>The Administrator Trainings and Documentation is stored in the second component of the CRAAF (refer to p 11). Everyone that participates in administering state testing must have 703 KAR 5:080​ ​Administration Code for Kentucky's Educational Assessment Program training. Anyone that provides accommodations during state testing must also have Inclusion of Special Populations in the State-Required Assessment and Accountability Programs 703 KAR 5:070​ training. Refer to the KDE Office of Assessment and Accountability </a:t>
            </a:r>
            <a:r>
              <a:rPr lang="en-US" u="sng" dirty="0">
                <a:hlinkClick r:id="rId3"/>
              </a:rPr>
              <a:t>Assessment Regulations Training</a:t>
            </a:r>
            <a:r>
              <a:rPr lang="en-US" dirty="0"/>
              <a:t> and </a:t>
            </a:r>
            <a:r>
              <a:rPr lang="en-US" u="sng" dirty="0">
                <a:hlinkClick r:id="rId4"/>
              </a:rPr>
              <a:t>Forms </a:t>
            </a:r>
            <a:r>
              <a:rPr lang="en-US" dirty="0"/>
              <a:t>webpages for trainings and training signature sheets. </a:t>
            </a:r>
            <a:endParaRPr lang="en-US" altLang="en-US" dirty="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50899" indent="-288807" eaLnBrk="0" hangingPunct="0">
              <a:spcBef>
                <a:spcPct val="30000"/>
              </a:spcBef>
              <a:defRPr sz="1200">
                <a:solidFill>
                  <a:schemeClr val="tx1"/>
                </a:solidFill>
                <a:latin typeface="Calibri" panose="020F0502020204030204" pitchFamily="34" charset="0"/>
              </a:defRPr>
            </a:lvl2pPr>
            <a:lvl3pPr marL="1155230" indent="-231046" eaLnBrk="0" hangingPunct="0">
              <a:spcBef>
                <a:spcPct val="30000"/>
              </a:spcBef>
              <a:defRPr sz="1200">
                <a:solidFill>
                  <a:schemeClr val="tx1"/>
                </a:solidFill>
                <a:latin typeface="Calibri" panose="020F0502020204030204" pitchFamily="34" charset="0"/>
              </a:defRPr>
            </a:lvl3pPr>
            <a:lvl4pPr marL="1617322" indent="-231046" eaLnBrk="0" hangingPunct="0">
              <a:spcBef>
                <a:spcPct val="30000"/>
              </a:spcBef>
              <a:defRPr sz="1200">
                <a:solidFill>
                  <a:schemeClr val="tx1"/>
                </a:solidFill>
                <a:latin typeface="Calibri" panose="020F0502020204030204" pitchFamily="34" charset="0"/>
              </a:defRPr>
            </a:lvl4pPr>
            <a:lvl5pPr marL="2079414" indent="-231046" eaLnBrk="0" hangingPunct="0">
              <a:spcBef>
                <a:spcPct val="30000"/>
              </a:spcBef>
              <a:defRPr sz="1200">
                <a:solidFill>
                  <a:schemeClr val="tx1"/>
                </a:solidFill>
                <a:latin typeface="Calibri" panose="020F0502020204030204" pitchFamily="34" charset="0"/>
              </a:defRPr>
            </a:lvl5pPr>
            <a:lvl6pPr marL="2541506" indent="-231046" eaLnBrk="0" fontAlgn="base" hangingPunct="0">
              <a:spcBef>
                <a:spcPct val="30000"/>
              </a:spcBef>
              <a:spcAft>
                <a:spcPct val="0"/>
              </a:spcAft>
              <a:defRPr sz="1200">
                <a:solidFill>
                  <a:schemeClr val="tx1"/>
                </a:solidFill>
                <a:latin typeface="Calibri" panose="020F0502020204030204" pitchFamily="34" charset="0"/>
              </a:defRPr>
            </a:lvl6pPr>
            <a:lvl7pPr marL="3003599" indent="-231046" eaLnBrk="0" fontAlgn="base" hangingPunct="0">
              <a:spcBef>
                <a:spcPct val="30000"/>
              </a:spcBef>
              <a:spcAft>
                <a:spcPct val="0"/>
              </a:spcAft>
              <a:defRPr sz="1200">
                <a:solidFill>
                  <a:schemeClr val="tx1"/>
                </a:solidFill>
                <a:latin typeface="Calibri" panose="020F0502020204030204" pitchFamily="34" charset="0"/>
              </a:defRPr>
            </a:lvl7pPr>
            <a:lvl8pPr marL="3465691" indent="-231046" eaLnBrk="0" fontAlgn="base" hangingPunct="0">
              <a:spcBef>
                <a:spcPct val="30000"/>
              </a:spcBef>
              <a:spcAft>
                <a:spcPct val="0"/>
              </a:spcAft>
              <a:defRPr sz="1200">
                <a:solidFill>
                  <a:schemeClr val="tx1"/>
                </a:solidFill>
                <a:latin typeface="Calibri" panose="020F0502020204030204" pitchFamily="34" charset="0"/>
              </a:defRPr>
            </a:lvl8pPr>
            <a:lvl9pPr marL="3927783" indent="-231046"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BD5C69EC-A9D6-46C5-B730-00F716B5BACC}" type="slidenum">
              <a:rPr lang="en-US" altLang="en-US">
                <a:latin typeface="Arial" panose="020B0604020202020204" pitchFamily="34" charset="0"/>
              </a:rPr>
              <a:pPr eaLnBrk="1" hangingPunct="1">
                <a:spcBef>
                  <a:spcPct val="0"/>
                </a:spcBef>
              </a:pPr>
              <a:t>23</a:t>
            </a:fld>
            <a:endParaRPr lang="en-US" altLang="en-US" dirty="0">
              <a:latin typeface="Arial" panose="020B0604020202020204" pitchFamily="34" charset="0"/>
            </a:endParaRPr>
          </a:p>
        </p:txBody>
      </p:sp>
    </p:spTree>
    <p:extLst>
      <p:ext uri="{BB962C8B-B14F-4D97-AF65-F5344CB8AC3E}">
        <p14:creationId xmlns:p14="http://schemas.microsoft.com/office/powerpoint/2010/main" val="8828571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24184">
              <a:spcBef>
                <a:spcPct val="0"/>
              </a:spcBef>
              <a:defRPr/>
            </a:pPr>
            <a:endParaRPr lang="en-US" dirty="0">
              <a:latin typeface="Helvetica" pitchFamily="2" charset="0"/>
            </a:endParaRPr>
          </a:p>
          <a:p>
            <a:pPr defTabSz="933237">
              <a:spcBef>
                <a:spcPct val="0"/>
              </a:spcBef>
              <a:defRPr/>
            </a:pPr>
            <a:r>
              <a:rPr lang="en-US" dirty="0"/>
              <a:t>The Administrator Trainings and Documentation is stored in the second component of the CRAAF (continued refer to p 11). A signed </a:t>
            </a:r>
            <a:r>
              <a:rPr lang="en-US" u="sng" dirty="0">
                <a:hlinkClick r:id="rId3"/>
              </a:rPr>
              <a:t>Nondisclosure Form for State As​sessments</a:t>
            </a:r>
            <a:r>
              <a:rPr lang="en-US" dirty="0"/>
              <a:t> from the QCA is not required in the CRAAF for the CWEC process; however, the signed </a:t>
            </a:r>
            <a:r>
              <a:rPr lang="en-US" u="sng" dirty="0">
                <a:hlinkClick r:id="rId3"/>
              </a:rPr>
              <a:t>Nondisclosure Form for State As​sessments</a:t>
            </a:r>
            <a:r>
              <a:rPr lang="en-US" dirty="0"/>
              <a:t> form is required for the administration of the Employability Skills Attainment Record (ESAR).</a:t>
            </a:r>
          </a:p>
          <a:p>
            <a:pPr eaLnBrk="1" hangingPunct="1">
              <a:spcBef>
                <a:spcPct val="0"/>
              </a:spcBef>
            </a:pPr>
            <a:endParaRPr lang="en-US" altLang="en-US" dirty="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50899" indent="-288807" eaLnBrk="0" hangingPunct="0">
              <a:spcBef>
                <a:spcPct val="30000"/>
              </a:spcBef>
              <a:defRPr sz="1200">
                <a:solidFill>
                  <a:schemeClr val="tx1"/>
                </a:solidFill>
                <a:latin typeface="Calibri" panose="020F0502020204030204" pitchFamily="34" charset="0"/>
              </a:defRPr>
            </a:lvl2pPr>
            <a:lvl3pPr marL="1155230" indent="-231046" eaLnBrk="0" hangingPunct="0">
              <a:spcBef>
                <a:spcPct val="30000"/>
              </a:spcBef>
              <a:defRPr sz="1200">
                <a:solidFill>
                  <a:schemeClr val="tx1"/>
                </a:solidFill>
                <a:latin typeface="Calibri" panose="020F0502020204030204" pitchFamily="34" charset="0"/>
              </a:defRPr>
            </a:lvl3pPr>
            <a:lvl4pPr marL="1617322" indent="-231046" eaLnBrk="0" hangingPunct="0">
              <a:spcBef>
                <a:spcPct val="30000"/>
              </a:spcBef>
              <a:defRPr sz="1200">
                <a:solidFill>
                  <a:schemeClr val="tx1"/>
                </a:solidFill>
                <a:latin typeface="Calibri" panose="020F0502020204030204" pitchFamily="34" charset="0"/>
              </a:defRPr>
            </a:lvl4pPr>
            <a:lvl5pPr marL="2079414" indent="-231046" eaLnBrk="0" hangingPunct="0">
              <a:spcBef>
                <a:spcPct val="30000"/>
              </a:spcBef>
              <a:defRPr sz="1200">
                <a:solidFill>
                  <a:schemeClr val="tx1"/>
                </a:solidFill>
                <a:latin typeface="Calibri" panose="020F0502020204030204" pitchFamily="34" charset="0"/>
              </a:defRPr>
            </a:lvl5pPr>
            <a:lvl6pPr marL="2541506" indent="-231046" eaLnBrk="0" fontAlgn="base" hangingPunct="0">
              <a:spcBef>
                <a:spcPct val="30000"/>
              </a:spcBef>
              <a:spcAft>
                <a:spcPct val="0"/>
              </a:spcAft>
              <a:defRPr sz="1200">
                <a:solidFill>
                  <a:schemeClr val="tx1"/>
                </a:solidFill>
                <a:latin typeface="Calibri" panose="020F0502020204030204" pitchFamily="34" charset="0"/>
              </a:defRPr>
            </a:lvl6pPr>
            <a:lvl7pPr marL="3003599" indent="-231046" eaLnBrk="0" fontAlgn="base" hangingPunct="0">
              <a:spcBef>
                <a:spcPct val="30000"/>
              </a:spcBef>
              <a:spcAft>
                <a:spcPct val="0"/>
              </a:spcAft>
              <a:defRPr sz="1200">
                <a:solidFill>
                  <a:schemeClr val="tx1"/>
                </a:solidFill>
                <a:latin typeface="Calibri" panose="020F0502020204030204" pitchFamily="34" charset="0"/>
              </a:defRPr>
            </a:lvl7pPr>
            <a:lvl8pPr marL="3465691" indent="-231046" eaLnBrk="0" fontAlgn="base" hangingPunct="0">
              <a:spcBef>
                <a:spcPct val="30000"/>
              </a:spcBef>
              <a:spcAft>
                <a:spcPct val="0"/>
              </a:spcAft>
              <a:defRPr sz="1200">
                <a:solidFill>
                  <a:schemeClr val="tx1"/>
                </a:solidFill>
                <a:latin typeface="Calibri" panose="020F0502020204030204" pitchFamily="34" charset="0"/>
              </a:defRPr>
            </a:lvl8pPr>
            <a:lvl9pPr marL="3927783" indent="-231046"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BD5C69EC-A9D6-46C5-B730-00F716B5BACC}" type="slidenum">
              <a:rPr lang="en-US" altLang="en-US">
                <a:latin typeface="Arial" panose="020B0604020202020204" pitchFamily="34" charset="0"/>
              </a:rPr>
              <a:pPr eaLnBrk="1" hangingPunct="1">
                <a:spcBef>
                  <a:spcPct val="0"/>
                </a:spcBef>
              </a:pPr>
              <a:t>24</a:t>
            </a:fld>
            <a:endParaRPr lang="en-US" altLang="en-US" dirty="0">
              <a:latin typeface="Arial" panose="020B0604020202020204" pitchFamily="34" charset="0"/>
            </a:endParaRPr>
          </a:p>
        </p:txBody>
      </p:sp>
    </p:spTree>
    <p:extLst>
      <p:ext uri="{BB962C8B-B14F-4D97-AF65-F5344CB8AC3E}">
        <p14:creationId xmlns:p14="http://schemas.microsoft.com/office/powerpoint/2010/main" val="25188474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24184">
              <a:spcBef>
                <a:spcPct val="0"/>
              </a:spcBef>
              <a:defRPr/>
            </a:pPr>
            <a:r>
              <a:rPr lang="en-US" dirty="0">
                <a:latin typeface="Helvetica" pitchFamily="2" charset="0"/>
              </a:rPr>
              <a:t>CRAAF Section 3 – p. 12</a:t>
            </a:r>
          </a:p>
          <a:p>
            <a:pPr defTabSz="924184">
              <a:spcBef>
                <a:spcPct val="0"/>
              </a:spcBef>
              <a:defRPr/>
            </a:pPr>
            <a:r>
              <a:rPr lang="en-US" dirty="0">
                <a:latin typeface="Helvetica" pitchFamily="2" charset="0"/>
              </a:rPr>
              <a:t>The Qualifying Quiz Certification(s) component of CRAAF houses the CWEC certificate, documenting the QCA successfully completed the qualification quiz.</a:t>
            </a:r>
          </a:p>
          <a:p>
            <a:pPr defTabSz="924184">
              <a:spcBef>
                <a:spcPct val="0"/>
              </a:spcBef>
              <a:defRPr/>
            </a:pPr>
            <a:endParaRPr lang="en-US" dirty="0">
              <a:latin typeface="Helvetica" pitchFamily="2" charset="0"/>
            </a:endParaRPr>
          </a:p>
          <a:p>
            <a:pPr defTabSz="924184">
              <a:spcBef>
                <a:spcPct val="0"/>
              </a:spcBef>
              <a:defRPr/>
            </a:pPr>
            <a:r>
              <a:rPr lang="en-US" dirty="0">
                <a:latin typeface="Helvetica" pitchFamily="2" charset="0"/>
              </a:rPr>
              <a:t>The CWEC certificate is printed from the KAAP Online Training System (OTS). </a:t>
            </a:r>
          </a:p>
          <a:p>
            <a:pPr defTabSz="924184">
              <a:spcBef>
                <a:spcPct val="0"/>
              </a:spcBef>
              <a:defRPr/>
            </a:pPr>
            <a:endParaRPr lang="en-US" dirty="0">
              <a:latin typeface="Helvetica" pitchFamily="2" charset="0"/>
            </a:endParaRPr>
          </a:p>
          <a:p>
            <a:pPr defTabSz="924184">
              <a:spcBef>
                <a:spcPct val="0"/>
              </a:spcBef>
              <a:defRPr/>
            </a:pPr>
            <a:r>
              <a:rPr lang="en-US" dirty="0">
                <a:latin typeface="Helvetica" pitchFamily="2" charset="0"/>
              </a:rPr>
              <a:t>A copy is placed in the CRAAF and one copy for is provided to the BAC or DAC. </a:t>
            </a:r>
          </a:p>
          <a:p>
            <a:pPr defTabSz="924184">
              <a:spcBef>
                <a:spcPct val="0"/>
              </a:spcBef>
              <a:defRPr/>
            </a:pPr>
            <a:endParaRPr lang="en-US" altLang="en-US" dirty="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50899" indent="-288807" eaLnBrk="0" hangingPunct="0">
              <a:spcBef>
                <a:spcPct val="30000"/>
              </a:spcBef>
              <a:defRPr sz="1200">
                <a:solidFill>
                  <a:schemeClr val="tx1"/>
                </a:solidFill>
                <a:latin typeface="Calibri" panose="020F0502020204030204" pitchFamily="34" charset="0"/>
              </a:defRPr>
            </a:lvl2pPr>
            <a:lvl3pPr marL="1155230" indent="-231046" eaLnBrk="0" hangingPunct="0">
              <a:spcBef>
                <a:spcPct val="30000"/>
              </a:spcBef>
              <a:defRPr sz="1200">
                <a:solidFill>
                  <a:schemeClr val="tx1"/>
                </a:solidFill>
                <a:latin typeface="Calibri" panose="020F0502020204030204" pitchFamily="34" charset="0"/>
              </a:defRPr>
            </a:lvl3pPr>
            <a:lvl4pPr marL="1617322" indent="-231046" eaLnBrk="0" hangingPunct="0">
              <a:spcBef>
                <a:spcPct val="30000"/>
              </a:spcBef>
              <a:defRPr sz="1200">
                <a:solidFill>
                  <a:schemeClr val="tx1"/>
                </a:solidFill>
                <a:latin typeface="Calibri" panose="020F0502020204030204" pitchFamily="34" charset="0"/>
              </a:defRPr>
            </a:lvl4pPr>
            <a:lvl5pPr marL="2079414" indent="-231046" eaLnBrk="0" hangingPunct="0">
              <a:spcBef>
                <a:spcPct val="30000"/>
              </a:spcBef>
              <a:defRPr sz="1200">
                <a:solidFill>
                  <a:schemeClr val="tx1"/>
                </a:solidFill>
                <a:latin typeface="Calibri" panose="020F0502020204030204" pitchFamily="34" charset="0"/>
              </a:defRPr>
            </a:lvl5pPr>
            <a:lvl6pPr marL="2541506" indent="-231046" eaLnBrk="0" fontAlgn="base" hangingPunct="0">
              <a:spcBef>
                <a:spcPct val="30000"/>
              </a:spcBef>
              <a:spcAft>
                <a:spcPct val="0"/>
              </a:spcAft>
              <a:defRPr sz="1200">
                <a:solidFill>
                  <a:schemeClr val="tx1"/>
                </a:solidFill>
                <a:latin typeface="Calibri" panose="020F0502020204030204" pitchFamily="34" charset="0"/>
              </a:defRPr>
            </a:lvl6pPr>
            <a:lvl7pPr marL="3003599" indent="-231046" eaLnBrk="0" fontAlgn="base" hangingPunct="0">
              <a:spcBef>
                <a:spcPct val="30000"/>
              </a:spcBef>
              <a:spcAft>
                <a:spcPct val="0"/>
              </a:spcAft>
              <a:defRPr sz="1200">
                <a:solidFill>
                  <a:schemeClr val="tx1"/>
                </a:solidFill>
                <a:latin typeface="Calibri" panose="020F0502020204030204" pitchFamily="34" charset="0"/>
              </a:defRPr>
            </a:lvl7pPr>
            <a:lvl8pPr marL="3465691" indent="-231046" eaLnBrk="0" fontAlgn="base" hangingPunct="0">
              <a:spcBef>
                <a:spcPct val="30000"/>
              </a:spcBef>
              <a:spcAft>
                <a:spcPct val="0"/>
              </a:spcAft>
              <a:defRPr sz="1200">
                <a:solidFill>
                  <a:schemeClr val="tx1"/>
                </a:solidFill>
                <a:latin typeface="Calibri" panose="020F0502020204030204" pitchFamily="34" charset="0"/>
              </a:defRPr>
            </a:lvl8pPr>
            <a:lvl9pPr marL="3927783" indent="-231046"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80F97EBB-589F-4B89-9050-0DB69D368F2C}" type="slidenum">
              <a:rPr lang="en-US" altLang="en-US">
                <a:latin typeface="Arial" panose="020B0604020202020204" pitchFamily="34" charset="0"/>
              </a:rPr>
              <a:pPr eaLnBrk="1" hangingPunct="1">
                <a:spcBef>
                  <a:spcPct val="0"/>
                </a:spcBef>
              </a:pPr>
              <a:t>25</a:t>
            </a:fld>
            <a:endParaRPr lang="en-US" altLang="en-US" dirty="0">
              <a:latin typeface="Arial" panose="020B0604020202020204" pitchFamily="34" charset="0"/>
            </a:endParaRPr>
          </a:p>
        </p:txBody>
      </p:sp>
    </p:spTree>
    <p:extLst>
      <p:ext uri="{BB962C8B-B14F-4D97-AF65-F5344CB8AC3E}">
        <p14:creationId xmlns:p14="http://schemas.microsoft.com/office/powerpoint/2010/main" val="29077387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65188" y="744538"/>
            <a:ext cx="5613400" cy="3157537"/>
          </a:xfrm>
        </p:spPr>
      </p:sp>
      <p:sp>
        <p:nvSpPr>
          <p:cNvPr id="3" name="Notes Placeholder 2"/>
          <p:cNvSpPr>
            <a:spLocks noGrp="1"/>
          </p:cNvSpPr>
          <p:nvPr>
            <p:ph type="body" idx="1"/>
          </p:nvPr>
        </p:nvSpPr>
        <p:spPr>
          <a:xfrm>
            <a:off x="743511" y="4141800"/>
            <a:ext cx="5948074" cy="4846699"/>
          </a:xfrm>
        </p:spPr>
        <p:txBody>
          <a:bodyPr/>
          <a:lstStyle/>
          <a:p>
            <a:r>
              <a:rPr lang="en-US" dirty="0">
                <a:latin typeface="Helvetica" pitchFamily="2" charset="0"/>
              </a:rPr>
              <a:t>CRAAF Section 5 – pp. 11-12</a:t>
            </a:r>
            <a:br>
              <a:rPr lang="en-US" dirty="0">
                <a:latin typeface="Helvetica" pitchFamily="2" charset="0"/>
              </a:rPr>
            </a:br>
            <a:r>
              <a:rPr lang="en-US" dirty="0">
                <a:latin typeface="Helvetica" pitchFamily="2" charset="0"/>
              </a:rPr>
              <a:t>T</a:t>
            </a:r>
            <a:r>
              <a:rPr lang="en-US" baseline="0" dirty="0">
                <a:latin typeface="Helvetica" pitchFamily="2" charset="0"/>
              </a:rPr>
              <a:t>he fifth component</a:t>
            </a:r>
            <a:r>
              <a:rPr lang="en-US" dirty="0">
                <a:latin typeface="Helvetica" pitchFamily="2" charset="0"/>
              </a:rPr>
              <a:t> of the </a:t>
            </a:r>
            <a:r>
              <a:rPr lang="en-US" baseline="0" dirty="0">
                <a:latin typeface="Helvetica" pitchFamily="2" charset="0"/>
              </a:rPr>
              <a:t>CRAAF houses the documentation for the CWEC, which can include multiple sections</a:t>
            </a:r>
            <a:r>
              <a:rPr lang="en-US" dirty="0">
                <a:latin typeface="Helvetica" pitchFamily="2" charset="0"/>
              </a:rPr>
              <a:t> depending on the number of years for initial course completion. </a:t>
            </a:r>
            <a:br>
              <a:rPr lang="en-US" dirty="0">
                <a:latin typeface="Helvetica" pitchFamily="2" charset="0"/>
              </a:rPr>
            </a:br>
            <a:endParaRPr lang="en-US" dirty="0">
              <a:latin typeface="Helvetica" pitchFamily="2" charset="0"/>
            </a:endParaRPr>
          </a:p>
          <a:p>
            <a:pPr lvl="0"/>
            <a:r>
              <a:rPr lang="en-US" dirty="0">
                <a:latin typeface="Helvetica" pitchFamily="2" charset="0"/>
              </a:rPr>
              <a:t>If the student enrolls in the first CWEC course at grade 9, the folder section begins that year. If not, the folder section begins in grade 10 or later.</a:t>
            </a:r>
          </a:p>
          <a:p>
            <a:pPr lvl="0"/>
            <a:endParaRPr lang="en-US" dirty="0">
              <a:latin typeface="Helvetica" pitchFamily="2" charset="0"/>
            </a:endParaRPr>
          </a:p>
          <a:p>
            <a:pPr lvl="0"/>
            <a:r>
              <a:rPr lang="en-US" dirty="0">
                <a:latin typeface="Helvetica" pitchFamily="2" charset="0"/>
              </a:rPr>
              <a:t>A section is added for each year of high school in which the student is initially completing a CWEC course.</a:t>
            </a:r>
          </a:p>
          <a:p>
            <a:pPr lvl="0"/>
            <a:endParaRPr lang="en-US" dirty="0">
              <a:latin typeface="Helvetica" pitchFamily="2" charset="0"/>
            </a:endParaRPr>
          </a:p>
          <a:p>
            <a:pPr lvl="0"/>
            <a:r>
              <a:rPr lang="en-US" dirty="0">
                <a:latin typeface="Helvetica" pitchFamily="2" charset="0"/>
              </a:rPr>
              <a:t>If the student exits with a graduation code at the completion of grade 12, the CWEC documentation ends at that grade level.</a:t>
            </a:r>
          </a:p>
          <a:p>
            <a:pPr lvl="0"/>
            <a:endParaRPr lang="en-US" dirty="0">
              <a:latin typeface="Helvetica" pitchFamily="2" charset="0"/>
            </a:endParaRPr>
          </a:p>
          <a:p>
            <a:pPr lvl="0"/>
            <a:r>
              <a:rPr lang="en-US" dirty="0">
                <a:latin typeface="Helvetica" pitchFamily="2" charset="0"/>
              </a:rPr>
              <a:t>If the student initially completes a CWEC course in grade 14 a section will be added for each grade 14 year, until the student completes the courses or exits with a graduation code.</a:t>
            </a:r>
          </a:p>
          <a:p>
            <a:endParaRPr lang="en-US" dirty="0"/>
          </a:p>
          <a:p>
            <a:pPr defTabSz="933237">
              <a:defRPr/>
            </a:pPr>
            <a:r>
              <a:rPr lang="en-US" dirty="0">
                <a:latin typeface="Helvetica" pitchFamily="2" charset="0"/>
              </a:rPr>
              <a:t>Remember the four courses must be initially completed in prerequisite order.</a:t>
            </a:r>
          </a:p>
          <a:p>
            <a:endParaRPr lang="en-US" dirty="0"/>
          </a:p>
          <a:p>
            <a:endParaRPr lang="en-US" dirty="0"/>
          </a:p>
        </p:txBody>
      </p:sp>
      <p:sp>
        <p:nvSpPr>
          <p:cNvPr id="4" name="Slide Number Placeholder 3"/>
          <p:cNvSpPr>
            <a:spLocks noGrp="1"/>
          </p:cNvSpPr>
          <p:nvPr>
            <p:ph type="sldNum" sz="quarter" idx="10"/>
          </p:nvPr>
        </p:nvSpPr>
        <p:spPr/>
        <p:txBody>
          <a:bodyPr/>
          <a:lstStyle/>
          <a:p>
            <a:fld id="{EB17245F-C513-441D-A31F-A397F353B91F}" type="slidenum">
              <a:rPr lang="en-US" smtClean="0"/>
              <a:t>26</a:t>
            </a:fld>
            <a:endParaRPr lang="en-US" dirty="0"/>
          </a:p>
        </p:txBody>
      </p:sp>
    </p:spTree>
    <p:extLst>
      <p:ext uri="{BB962C8B-B14F-4D97-AF65-F5344CB8AC3E}">
        <p14:creationId xmlns:p14="http://schemas.microsoft.com/office/powerpoint/2010/main" val="30289970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65188" y="744538"/>
            <a:ext cx="5613400" cy="3157537"/>
          </a:xfrm>
        </p:spPr>
      </p:sp>
      <p:sp>
        <p:nvSpPr>
          <p:cNvPr id="3" name="Notes Placeholder 2"/>
          <p:cNvSpPr>
            <a:spLocks noGrp="1"/>
          </p:cNvSpPr>
          <p:nvPr>
            <p:ph type="body" idx="1"/>
          </p:nvPr>
        </p:nvSpPr>
        <p:spPr>
          <a:xfrm>
            <a:off x="743511" y="4141800"/>
            <a:ext cx="5948074" cy="4846699"/>
          </a:xfrm>
        </p:spPr>
        <p:txBody>
          <a:bodyPr/>
          <a:lstStyle/>
          <a:p>
            <a:r>
              <a:rPr lang="en-US" dirty="0">
                <a:latin typeface="Helvetica" pitchFamily="2" charset="0"/>
              </a:rPr>
              <a:t>Each CWEC grade level section within the CRAAF contains the multi-year course of study, including the courses leading to the CWEC; the transition service needs and postsecondary goal sections of the IEP; documentation of work-based learning hours; and anecdotal notes which are supporting notes regarding specific student information related to attainment of the CWEC.</a:t>
            </a:r>
          </a:p>
          <a:p>
            <a:r>
              <a:rPr lang="en-US" dirty="0"/>
              <a:t> </a:t>
            </a:r>
          </a:p>
        </p:txBody>
      </p:sp>
      <p:sp>
        <p:nvSpPr>
          <p:cNvPr id="4" name="Slide Number Placeholder 3"/>
          <p:cNvSpPr>
            <a:spLocks noGrp="1"/>
          </p:cNvSpPr>
          <p:nvPr>
            <p:ph type="sldNum" sz="quarter" idx="10"/>
          </p:nvPr>
        </p:nvSpPr>
        <p:spPr/>
        <p:txBody>
          <a:bodyPr/>
          <a:lstStyle/>
          <a:p>
            <a:fld id="{EB17245F-C513-441D-A31F-A397F353B91F}" type="slidenum">
              <a:rPr lang="en-US" smtClean="0"/>
              <a:t>27</a:t>
            </a:fld>
            <a:endParaRPr lang="en-US" dirty="0"/>
          </a:p>
        </p:txBody>
      </p:sp>
    </p:spTree>
    <p:extLst>
      <p:ext uri="{BB962C8B-B14F-4D97-AF65-F5344CB8AC3E}">
        <p14:creationId xmlns:p14="http://schemas.microsoft.com/office/powerpoint/2010/main" val="28420648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Helvetica" pitchFamily="2" charset="0"/>
              </a:rPr>
              <a:t>Folder Audit – p.12</a:t>
            </a:r>
            <a:br>
              <a:rPr lang="en-US" dirty="0">
                <a:latin typeface="Helvetica" pitchFamily="2" charset="0"/>
              </a:rPr>
            </a:br>
            <a:r>
              <a:rPr lang="en-US" dirty="0">
                <a:latin typeface="Helvetica" pitchFamily="2" charset="0"/>
              </a:rPr>
              <a:t>Career Readiness is</a:t>
            </a:r>
            <a:r>
              <a:rPr lang="en-US" baseline="0" dirty="0">
                <a:latin typeface="Helvetica" pitchFamily="2" charset="0"/>
              </a:rPr>
              <a:t> </a:t>
            </a:r>
            <a:r>
              <a:rPr lang="en-US" dirty="0">
                <a:latin typeface="Helvetica" pitchFamily="2" charset="0"/>
              </a:rPr>
              <a:t>reported by KDE’s Office of Career and Technical Education (OCTE). Therefore, personnel from OCTE will audit CRAAFs during monitoring or review visits for Career and Technical Education programs. During the folder audit the district will be asked to provide a copy of the student transcript, generated from Infinite Campus. A comparison between the transcript and the multi-year course of study will substantiate that the CWEC courses planned were completed. </a:t>
            </a:r>
          </a:p>
          <a:p>
            <a:r>
              <a:rPr lang="en-US" dirty="0">
                <a:latin typeface="Helvetica" pitchFamily="2" charset="0"/>
              </a:rPr>
              <a:t>  </a:t>
            </a:r>
          </a:p>
          <a:p>
            <a:r>
              <a:rPr lang="en-US" dirty="0">
                <a:latin typeface="Helvetica" pitchFamily="2" charset="0"/>
              </a:rPr>
              <a:t>At the local level, DACs may choose to monitor the CRAAF to review programming and assessment compliance. This is a district level decision.</a:t>
            </a:r>
          </a:p>
          <a:p>
            <a:endParaRPr lang="en-US" dirty="0"/>
          </a:p>
        </p:txBody>
      </p:sp>
      <p:sp>
        <p:nvSpPr>
          <p:cNvPr id="4" name="Slide Number Placeholder 3"/>
          <p:cNvSpPr>
            <a:spLocks noGrp="1"/>
          </p:cNvSpPr>
          <p:nvPr>
            <p:ph type="sldNum" sz="quarter" idx="10"/>
          </p:nvPr>
        </p:nvSpPr>
        <p:spPr/>
        <p:txBody>
          <a:bodyPr/>
          <a:lstStyle/>
          <a:p>
            <a:fld id="{BEDCF066-EC1C-4297-B8B8-EF8792D8C9F4}" type="slidenum">
              <a:rPr lang="en-US" smtClean="0"/>
              <a:t>28</a:t>
            </a:fld>
            <a:endParaRPr lang="en-US" dirty="0"/>
          </a:p>
        </p:txBody>
      </p:sp>
    </p:spTree>
    <p:extLst>
      <p:ext uri="{BB962C8B-B14F-4D97-AF65-F5344CB8AC3E}">
        <p14:creationId xmlns:p14="http://schemas.microsoft.com/office/powerpoint/2010/main" val="30605802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Helvetica" pitchFamily="2" charset="0"/>
              </a:rPr>
              <a:t>Reporting to KDE – p. 14</a:t>
            </a:r>
            <a:br>
              <a:rPr lang="en-US" dirty="0">
                <a:latin typeface="Helvetica" pitchFamily="2" charset="0"/>
              </a:rPr>
            </a:br>
            <a:r>
              <a:rPr lang="en-US" dirty="0">
                <a:latin typeface="Helvetica" pitchFamily="2" charset="0"/>
              </a:rPr>
              <a:t>The QCA reports the status of students’ attainment of the CWEC to the KDE, in accordance with directions received through the Alternate Assessment E-mail distribution list and DAC emails.  </a:t>
            </a:r>
          </a:p>
          <a:p>
            <a:endParaRPr lang="en-US" dirty="0">
              <a:latin typeface="Helvetica" pitchFamily="2" charset="0"/>
            </a:endParaRPr>
          </a:p>
          <a:p>
            <a:r>
              <a:rPr lang="en-US" dirty="0">
                <a:latin typeface="Helvetica" pitchFamily="2" charset="0"/>
              </a:rPr>
              <a:t>The QCA indicates either Yes the student completed the CWEC coursework, or No, the student did not complete the CWEC. The status is recorded in the Career Ready Database (CRD). The CRD is housed on the KAAP Online Training System (OTS).</a:t>
            </a:r>
          </a:p>
          <a:p>
            <a:endParaRPr lang="en-US" dirty="0">
              <a:latin typeface="Helvetica" pitchFamily="2" charset="0"/>
            </a:endParaRPr>
          </a:p>
          <a:p>
            <a:pPr defTabSz="933237">
              <a:defRPr/>
            </a:pPr>
            <a:r>
              <a:rPr lang="en-US" dirty="0"/>
              <a:t>Additional information is requested with the completion status of CWEC attainment. In the </a:t>
            </a:r>
            <a:r>
              <a:rPr lang="en-US" dirty="0">
                <a:latin typeface="Helvetica" pitchFamily="2" charset="0"/>
              </a:rPr>
              <a:t>Career Ready Database (CRD), </a:t>
            </a:r>
            <a:r>
              <a:rPr lang="en-US" dirty="0"/>
              <a:t>when the QCA indicates Yes (Y) the student completed the CWEC coursework, then the type of CWEC WBL (i.e., face-to-face/in-person, virtual, a combination of face-to-face/in-person and virtual) and the total number of CWEC WBL hours completed by type will be required.</a:t>
            </a:r>
            <a:endParaRPr lang="en-US" dirty="0">
              <a:latin typeface="Helvetica" pitchFamily="2" charset="0"/>
            </a:endParaRPr>
          </a:p>
          <a:p>
            <a:endParaRPr lang="en-US" dirty="0">
              <a:latin typeface="Helvetica" pitchFamily="2" charset="0"/>
            </a:endParaRPr>
          </a:p>
          <a:p>
            <a:r>
              <a:rPr lang="en-US" dirty="0">
                <a:latin typeface="Helvetica" pitchFamily="2" charset="0"/>
              </a:rPr>
              <a:t>May 30, 2025, is the last day to enter CWEC status in CRD.</a:t>
            </a:r>
          </a:p>
          <a:p>
            <a:endParaRPr lang="en-US" dirty="0"/>
          </a:p>
        </p:txBody>
      </p:sp>
      <p:sp>
        <p:nvSpPr>
          <p:cNvPr id="4" name="Slide Number Placeholder 3"/>
          <p:cNvSpPr>
            <a:spLocks noGrp="1"/>
          </p:cNvSpPr>
          <p:nvPr>
            <p:ph type="sldNum" sz="quarter" idx="10"/>
          </p:nvPr>
        </p:nvSpPr>
        <p:spPr/>
        <p:txBody>
          <a:bodyPr/>
          <a:lstStyle/>
          <a:p>
            <a:fld id="{BEDCF066-EC1C-4297-B8B8-EF8792D8C9F4}" type="slidenum">
              <a:rPr lang="en-US" smtClean="0"/>
              <a:t>29</a:t>
            </a:fld>
            <a:endParaRPr lang="en-US" dirty="0"/>
          </a:p>
        </p:txBody>
      </p:sp>
    </p:spTree>
    <p:extLst>
      <p:ext uri="{BB962C8B-B14F-4D97-AF65-F5344CB8AC3E}">
        <p14:creationId xmlns:p14="http://schemas.microsoft.com/office/powerpoint/2010/main" val="24051334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Helvetica" pitchFamily="2" charset="0"/>
              </a:rPr>
              <a:t>There are two ways for students to demonstrate postsecondary readiness within Kentucky’s accountability system. Students must earn a high school diploma or be classified as a grade 12 non-graduate</a:t>
            </a:r>
            <a:r>
              <a:rPr lang="en-US" baseline="0" dirty="0">
                <a:latin typeface="Helvetica" pitchFamily="2" charset="0"/>
              </a:rPr>
              <a:t> AND</a:t>
            </a:r>
            <a:r>
              <a:rPr lang="en-US" dirty="0">
                <a:latin typeface="Helvetica" pitchFamily="2" charset="0"/>
              </a:rPr>
              <a:t> meet the requirements</a:t>
            </a:r>
            <a:r>
              <a:rPr lang="en-US" baseline="0" dirty="0">
                <a:latin typeface="Helvetica" pitchFamily="2" charset="0"/>
              </a:rPr>
              <a:t> of </a:t>
            </a:r>
            <a:r>
              <a:rPr lang="en-US" u="sng" baseline="0" dirty="0">
                <a:latin typeface="Helvetica" pitchFamily="2" charset="0"/>
              </a:rPr>
              <a:t>ONE</a:t>
            </a:r>
            <a:r>
              <a:rPr lang="en-US" baseline="0" dirty="0">
                <a:latin typeface="Helvetica" pitchFamily="2" charset="0"/>
              </a:rPr>
              <a:t> type of readiness, A</a:t>
            </a:r>
            <a:r>
              <a:rPr lang="en-US" dirty="0">
                <a:latin typeface="Helvetica" pitchFamily="2" charset="0"/>
              </a:rPr>
              <a:t>cademic Readiness or Career Readiness.</a:t>
            </a:r>
          </a:p>
          <a:p>
            <a:endParaRPr lang="en-US" dirty="0">
              <a:latin typeface="Helvetica" pitchFamily="2" charset="0"/>
            </a:endParaRPr>
          </a:p>
          <a:p>
            <a:r>
              <a:rPr lang="en-US" dirty="0">
                <a:latin typeface="Helvetica" pitchFamily="2" charset="0"/>
              </a:rPr>
              <a:t>In alignment with the regular assessment, the achievement of career readiness is not mandatory. The accountability system allows for meeting the requirements of academic readiness </a:t>
            </a:r>
            <a:r>
              <a:rPr lang="en-US" u="sng" dirty="0">
                <a:latin typeface="Helvetica" pitchFamily="2" charset="0"/>
              </a:rPr>
              <a:t>OR</a:t>
            </a:r>
            <a:r>
              <a:rPr lang="en-US" dirty="0">
                <a:latin typeface="Helvetica" pitchFamily="2" charset="0"/>
              </a:rPr>
              <a:t> career readiness. However, school districts </a:t>
            </a:r>
            <a:r>
              <a:rPr lang="en-US" u="sng" dirty="0">
                <a:latin typeface="Helvetica" pitchFamily="2" charset="0"/>
              </a:rPr>
              <a:t>must</a:t>
            </a:r>
            <a:r>
              <a:rPr lang="en-US" dirty="0">
                <a:latin typeface="Helvetica" pitchFamily="2" charset="0"/>
              </a:rPr>
              <a:t> provide students opportunity and access to work toward career readiness. This includes students participating in the alternative high school course of study.</a:t>
            </a:r>
            <a:endParaRPr lang="en-US" dirty="0"/>
          </a:p>
        </p:txBody>
      </p:sp>
      <p:sp>
        <p:nvSpPr>
          <p:cNvPr id="4" name="Slide Number Placeholder 3"/>
          <p:cNvSpPr>
            <a:spLocks noGrp="1"/>
          </p:cNvSpPr>
          <p:nvPr>
            <p:ph type="sldNum" sz="quarter" idx="10"/>
          </p:nvPr>
        </p:nvSpPr>
        <p:spPr/>
        <p:txBody>
          <a:bodyPr/>
          <a:lstStyle/>
          <a:p>
            <a:fld id="{C1E2BC98-6EA0-4EE7-A97F-558F26662BCA}" type="slidenum">
              <a:rPr lang="en-US" smtClean="0"/>
              <a:t>3</a:t>
            </a:fld>
            <a:endParaRPr lang="en-US" dirty="0"/>
          </a:p>
        </p:txBody>
      </p:sp>
    </p:spTree>
    <p:extLst>
      <p:ext uri="{BB962C8B-B14F-4D97-AF65-F5344CB8AC3E}">
        <p14:creationId xmlns:p14="http://schemas.microsoft.com/office/powerpoint/2010/main" val="31288818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CRD Student Roster – p. 13</a:t>
            </a:r>
            <a:br>
              <a:rPr lang="en-US" dirty="0"/>
            </a:br>
            <a:r>
              <a:rPr lang="en-US" dirty="0"/>
              <a:t>Grade 12 and grade 14 students identified to be working towards career readiness in an alternative high school course of study or alternate assessment with completion of at least two CWEC courses are entered in the CRD by KAAP personnel.</a:t>
            </a:r>
          </a:p>
          <a:p>
            <a:br>
              <a:rPr lang="en-US" dirty="0"/>
            </a:br>
            <a:r>
              <a:rPr lang="en-US" dirty="0"/>
              <a:t>Note: A student working towards career readiness will not be registered in the CRD if KDE has received reporting from prior years that the student has previously completed the CWEC and previously met a benchmark on the ESAR. If a student is not showing in the CRD, verify in the CRAAF and/or Infinite Campus (IC) whether the student has already completed CWEC and met a benchmark on ESAR.</a:t>
            </a:r>
          </a:p>
          <a:p>
            <a:endParaRPr lang="en-US" dirty="0"/>
          </a:p>
          <a:p>
            <a:r>
              <a:rPr lang="en-US" dirty="0">
                <a:latin typeface="Helvetica" pitchFamily="2" charset="0"/>
              </a:rPr>
              <a:t>  </a:t>
            </a:r>
          </a:p>
          <a:p>
            <a:r>
              <a:rPr lang="en-US" dirty="0">
                <a:latin typeface="Helvetica" pitchFamily="2" charset="0"/>
              </a:rPr>
              <a:t>A grade 11 student will not be automatically registered in the CRD. </a:t>
            </a:r>
            <a:r>
              <a:rPr lang="en-US" dirty="0"/>
              <a:t>The process for registering a grade 11 student or an eligible student that was not previously automatically loaded in the system follows:</a:t>
            </a:r>
          </a:p>
          <a:p>
            <a:pPr marL="173258" indent="-173258">
              <a:buFont typeface="Arial" panose="020B0604020202020204" pitchFamily="34" charset="0"/>
              <a:buChar char="•"/>
            </a:pPr>
            <a:r>
              <a:rPr lang="en-US" dirty="0">
                <a:latin typeface="Helvetica" pitchFamily="2" charset="0"/>
              </a:rPr>
              <a:t>The DAC, DoSE or district level administrator registers the student in the database. </a:t>
            </a:r>
          </a:p>
          <a:p>
            <a:pPr marL="174982" indent="-174982">
              <a:buFont typeface="Arial" panose="020B0604020202020204" pitchFamily="34" charset="0"/>
              <a:buChar char="•"/>
            </a:pPr>
            <a:r>
              <a:rPr lang="en-US" dirty="0"/>
              <a:t>Once the student is registered in the CRD, the DAC, DoSE or district level administrator must then contact Sherri Craig, OCTE, at </a:t>
            </a:r>
            <a:r>
              <a:rPr lang="en-US" u="sng" dirty="0">
                <a:hlinkClick r:id="rId3"/>
              </a:rPr>
              <a:t>sherri.craig@education.ky.gov</a:t>
            </a:r>
            <a:r>
              <a:rPr lang="en-US" dirty="0"/>
              <a:t> or Darrell Mattingly, Career Ready Database System Administrator at </a:t>
            </a:r>
            <a:r>
              <a:rPr lang="en-US" u="sng" dirty="0">
                <a:hlinkClick r:id="rId4"/>
              </a:rPr>
              <a:t>darrell.mattingly@uky.edu</a:t>
            </a:r>
            <a:r>
              <a:rPr lang="en-US" dirty="0"/>
              <a:t> to request the student record be opened.</a:t>
            </a:r>
          </a:p>
        </p:txBody>
      </p:sp>
      <p:sp>
        <p:nvSpPr>
          <p:cNvPr id="4" name="Slide Number Placeholder 3"/>
          <p:cNvSpPr>
            <a:spLocks noGrp="1"/>
          </p:cNvSpPr>
          <p:nvPr>
            <p:ph type="sldNum" sz="quarter" idx="10"/>
          </p:nvPr>
        </p:nvSpPr>
        <p:spPr/>
        <p:txBody>
          <a:bodyPr/>
          <a:lstStyle/>
          <a:p>
            <a:fld id="{BEDCF066-EC1C-4297-B8B8-EF8792D8C9F4}" type="slidenum">
              <a:rPr lang="en-US" smtClean="0"/>
              <a:t>30</a:t>
            </a:fld>
            <a:endParaRPr lang="en-US" dirty="0"/>
          </a:p>
        </p:txBody>
      </p:sp>
    </p:spTree>
    <p:extLst>
      <p:ext uri="{BB962C8B-B14F-4D97-AF65-F5344CB8AC3E}">
        <p14:creationId xmlns:p14="http://schemas.microsoft.com/office/powerpoint/2010/main" val="40730734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 to slide</a:t>
            </a:r>
          </a:p>
        </p:txBody>
      </p:sp>
      <p:sp>
        <p:nvSpPr>
          <p:cNvPr id="4" name="Slide Number Placeholder 3"/>
          <p:cNvSpPr>
            <a:spLocks noGrp="1"/>
          </p:cNvSpPr>
          <p:nvPr>
            <p:ph type="sldNum" sz="quarter" idx="5"/>
          </p:nvPr>
        </p:nvSpPr>
        <p:spPr/>
        <p:txBody>
          <a:bodyPr/>
          <a:lstStyle/>
          <a:p>
            <a:fld id="{CAB622AB-1896-4E79-BA70-2F185DF69890}" type="slidenum">
              <a:rPr lang="en-US" smtClean="0"/>
              <a:t>31</a:t>
            </a:fld>
            <a:endParaRPr lang="en-US" dirty="0"/>
          </a:p>
        </p:txBody>
      </p:sp>
    </p:spTree>
    <p:extLst>
      <p:ext uri="{BB962C8B-B14F-4D97-AF65-F5344CB8AC3E}">
        <p14:creationId xmlns:p14="http://schemas.microsoft.com/office/powerpoint/2010/main" val="16191043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Refer to slide</a:t>
            </a:r>
          </a:p>
          <a:p>
            <a:endParaRPr lang="en-US" dirty="0"/>
          </a:p>
        </p:txBody>
      </p:sp>
      <p:sp>
        <p:nvSpPr>
          <p:cNvPr id="4" name="Slide Number Placeholder 3"/>
          <p:cNvSpPr>
            <a:spLocks noGrp="1"/>
          </p:cNvSpPr>
          <p:nvPr>
            <p:ph type="sldNum" sz="quarter" idx="5"/>
          </p:nvPr>
        </p:nvSpPr>
        <p:spPr/>
        <p:txBody>
          <a:bodyPr/>
          <a:lstStyle/>
          <a:p>
            <a:fld id="{CAB622AB-1896-4E79-BA70-2F185DF69890}" type="slidenum">
              <a:rPr lang="en-US" smtClean="0"/>
              <a:t>32</a:t>
            </a:fld>
            <a:endParaRPr lang="en-US" dirty="0"/>
          </a:p>
        </p:txBody>
      </p:sp>
    </p:spTree>
    <p:extLst>
      <p:ext uri="{BB962C8B-B14F-4D97-AF65-F5344CB8AC3E}">
        <p14:creationId xmlns:p14="http://schemas.microsoft.com/office/powerpoint/2010/main" val="17494195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B622AB-1896-4E79-BA70-2F185DF69890}" type="slidenum">
              <a:rPr lang="en-US" smtClean="0"/>
              <a:t>33</a:t>
            </a:fld>
            <a:endParaRPr lang="en-US" dirty="0"/>
          </a:p>
        </p:txBody>
      </p:sp>
    </p:spTree>
    <p:extLst>
      <p:ext uri="{BB962C8B-B14F-4D97-AF65-F5344CB8AC3E}">
        <p14:creationId xmlns:p14="http://schemas.microsoft.com/office/powerpoint/2010/main" val="16431049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Helvetica" pitchFamily="2" charset="0"/>
              </a:rPr>
              <a:t>This concludes the CWEC training module. You may complete the CWEC qualification quiz in the KAAP Online</a:t>
            </a:r>
            <a:r>
              <a:rPr lang="en-US" baseline="0" dirty="0">
                <a:latin typeface="Helvetica" pitchFamily="2" charset="0"/>
              </a:rPr>
              <a:t> Training S</a:t>
            </a:r>
            <a:r>
              <a:rPr lang="en-US" dirty="0">
                <a:latin typeface="Helvetica" pitchFamily="2" charset="0"/>
              </a:rPr>
              <a:t>ystem (OTS). The CWEC qualification quiz will close on December 20, 2024.</a:t>
            </a:r>
          </a:p>
          <a:p>
            <a:endParaRPr lang="en-US" dirty="0">
              <a:latin typeface="Helvetica" pitchFamily="2" charset="0"/>
            </a:endParaRPr>
          </a:p>
          <a:p>
            <a:r>
              <a:rPr lang="en-US" dirty="0">
                <a:latin typeface="Helvetica" pitchFamily="2" charset="0"/>
              </a:rPr>
              <a:t>Review the CWEC</a:t>
            </a:r>
            <a:r>
              <a:rPr lang="en-US" baseline="0" dirty="0">
                <a:latin typeface="Helvetica" pitchFamily="2" charset="0"/>
              </a:rPr>
              <a:t> </a:t>
            </a:r>
            <a:r>
              <a:rPr lang="en-US" dirty="0">
                <a:latin typeface="Helvetica" pitchFamily="2" charset="0"/>
              </a:rPr>
              <a:t>Administration Guide, if needed, before accessing the quiz.</a:t>
            </a:r>
          </a:p>
          <a:p>
            <a:endParaRPr lang="en-US" dirty="0">
              <a:latin typeface="Helvetica" pitchFamily="2" charset="0"/>
            </a:endParaRPr>
          </a:p>
          <a:p>
            <a:r>
              <a:rPr lang="en-US" dirty="0">
                <a:latin typeface="Helvetica" pitchFamily="2" charset="0"/>
              </a:rPr>
              <a:t>You have three opportunities to pass the quiz. </a:t>
            </a:r>
            <a:r>
              <a:rPr lang="en-US" altLang="en-US" dirty="0">
                <a:latin typeface="Helvetica" pitchFamily="2" charset="0"/>
              </a:rPr>
              <a:t>If you did not pass the quiz, you missed a total of 10 or more questions, or at least one mandatory questions was answered incorrectly. </a:t>
            </a:r>
            <a:r>
              <a:rPr lang="en-US" dirty="0">
                <a:latin typeface="Helvetica" pitchFamily="2" charset="0"/>
              </a:rPr>
              <a:t>Upon the third unsuccessful attempt you will be locked out of the OTS and must notify your DAC, DoSE or </a:t>
            </a:r>
            <a:r>
              <a:rPr lang="en-US" altLang="en-US" dirty="0">
                <a:latin typeface="Helvetica" pitchFamily="2" charset="0"/>
              </a:rPr>
              <a:t>district level administrator for assistance. If you become locked out of the quiz, please review the training materials again before retesting. </a:t>
            </a:r>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pPr defTabSz="941657">
              <a:defRPr/>
            </a:pPr>
            <a:endParaRPr lang="en-US" dirty="0">
              <a:solidFill>
                <a:srgbClr val="FF0000"/>
              </a:solidFill>
              <a:latin typeface="Helvetica" pitchFamily="2" charset="0"/>
            </a:endParaRPr>
          </a:p>
          <a:p>
            <a:endParaRPr lang="en-US" dirty="0"/>
          </a:p>
        </p:txBody>
      </p:sp>
      <p:sp>
        <p:nvSpPr>
          <p:cNvPr id="4" name="Slide Number Placeholder 3"/>
          <p:cNvSpPr>
            <a:spLocks noGrp="1"/>
          </p:cNvSpPr>
          <p:nvPr>
            <p:ph type="sldNum" sz="quarter" idx="10"/>
          </p:nvPr>
        </p:nvSpPr>
        <p:spPr/>
        <p:txBody>
          <a:bodyPr/>
          <a:lstStyle/>
          <a:p>
            <a:fld id="{C1E2BC98-6EA0-4EE7-A97F-558F26662BCA}" type="slidenum">
              <a:rPr lang="en-US" smtClean="0"/>
              <a:t>34</a:t>
            </a:fld>
            <a:endParaRPr lang="en-US" dirty="0"/>
          </a:p>
        </p:txBody>
      </p:sp>
    </p:spTree>
    <p:extLst>
      <p:ext uri="{BB962C8B-B14F-4D97-AF65-F5344CB8AC3E}">
        <p14:creationId xmlns:p14="http://schemas.microsoft.com/office/powerpoint/2010/main" val="34763147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2024-25 Career Work Experience Certification (CWEC) support contacts are listed on the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CAB622AB-1896-4E79-BA70-2F185DF69890}" type="slidenum">
              <a:rPr lang="en-US" smtClean="0"/>
              <a:t>35</a:t>
            </a:fld>
            <a:endParaRPr lang="en-US" dirty="0"/>
          </a:p>
        </p:txBody>
      </p:sp>
    </p:spTree>
    <p:extLst>
      <p:ext uri="{BB962C8B-B14F-4D97-AF65-F5344CB8AC3E}">
        <p14:creationId xmlns:p14="http://schemas.microsoft.com/office/powerpoint/2010/main" val="42068901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 will also share some information about Alternate Career Readiness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41B365-D8D5-4ED3-A31E-D03B3F7A9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826047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Reminder: Additional Alternate Career Readiness Options are available since 2023-24.</a:t>
            </a:r>
          </a:p>
          <a:p>
            <a:endParaRPr lang="en-US" dirty="0">
              <a:ea typeface="Calibri"/>
              <a:cs typeface="Calibri"/>
            </a:endParaRPr>
          </a:p>
          <a:p>
            <a:r>
              <a:rPr lang="en-US" dirty="0">
                <a:ea typeface="Calibri"/>
                <a:cs typeface="Calibri"/>
              </a:rPr>
              <a:t>Refer to slide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41B365-D8D5-4ED3-A31E-D03B3F7A9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442895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a typeface="Calibri"/>
                <a:cs typeface="Calibri"/>
              </a:rPr>
              <a:t>Refer to slide</a:t>
            </a:r>
            <a:br>
              <a:rPr lang="en-US" dirty="0">
                <a:ea typeface="Calibri"/>
                <a:cs typeface="Calibri"/>
              </a:rPr>
            </a:br>
            <a:endParaRPr lang="en-US" dirty="0">
              <a:ea typeface="Calibri"/>
              <a:cs typeface="Calibri"/>
            </a:endParaRPr>
          </a:p>
          <a:p>
            <a:r>
              <a:rPr lang="en-US" dirty="0">
                <a:latin typeface="Helvetica" pitchFamily="2" charset="0"/>
              </a:rPr>
              <a:t>This concludes the CWEC training module and alternate career readiness options overview.</a:t>
            </a:r>
            <a:endParaRPr lang="en-US" dirty="0">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41B365-D8D5-4ED3-A31E-D03B3F7A9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87198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7799">
              <a:defRPr/>
            </a:pPr>
            <a:r>
              <a:rPr lang="en-US" dirty="0">
                <a:latin typeface="Helvetica" pitchFamily="2" charset="0"/>
              </a:rPr>
              <a:t>CWEC Process – p. 4</a:t>
            </a:r>
            <a:br>
              <a:rPr lang="en-US" dirty="0">
                <a:latin typeface="Helvetica" pitchFamily="2" charset="0"/>
              </a:rPr>
            </a:br>
            <a:r>
              <a:rPr lang="en-US" dirty="0">
                <a:latin typeface="Helvetica" pitchFamily="2" charset="0"/>
              </a:rPr>
              <a:t>The attainment</a:t>
            </a:r>
            <a:r>
              <a:rPr lang="en-US" baseline="0" dirty="0">
                <a:latin typeface="Helvetica" pitchFamily="2" charset="0"/>
              </a:rPr>
              <a:t> of the CWEC is a process, not an assessment.</a:t>
            </a:r>
            <a:endParaRPr lang="en-US" dirty="0">
              <a:latin typeface="Helvetica" pitchFamily="2" charset="0"/>
            </a:endParaRPr>
          </a:p>
          <a:p>
            <a:pPr defTabSz="957799">
              <a:defRPr/>
            </a:pPr>
            <a:endParaRPr lang="en-US" dirty="0">
              <a:latin typeface="Helvetica" pitchFamily="2" charset="0"/>
            </a:endParaRPr>
          </a:p>
          <a:p>
            <a:r>
              <a:rPr lang="en-US" dirty="0">
                <a:latin typeface="Helvetica" pitchFamily="2" charset="0"/>
              </a:rPr>
              <a:t>The CWEC process includes the three general phases of career exploration, which is recommended; student focused planning; and instruction in an experiential curriculum. </a:t>
            </a:r>
          </a:p>
          <a:p>
            <a:pPr lvl="0"/>
            <a:endParaRPr lang="en-US" dirty="0">
              <a:latin typeface="Helvetica" pitchFamily="2" charset="0"/>
            </a:endParaRPr>
          </a:p>
          <a:p>
            <a:pPr lvl="0"/>
            <a:r>
              <a:rPr lang="en-US" dirty="0">
                <a:latin typeface="Helvetica" pitchFamily="2" charset="0"/>
              </a:rPr>
              <a:t>Students receive instruction, including work-based learning opportunities in the classroom, school, community and at worksites.    </a:t>
            </a:r>
          </a:p>
          <a:p>
            <a:r>
              <a:rPr lang="en-US" dirty="0">
                <a:latin typeface="Helvetica" pitchFamily="2" charset="0"/>
              </a:rPr>
              <a:t> </a:t>
            </a:r>
          </a:p>
          <a:p>
            <a:r>
              <a:rPr lang="en-US" dirty="0">
                <a:latin typeface="Helvetica" pitchFamily="2" charset="0"/>
              </a:rPr>
              <a:t>The process utilizes community-based school-business partnerships. School-business partnerships assist in providing the work-based learning experiences to students.</a:t>
            </a:r>
          </a:p>
        </p:txBody>
      </p:sp>
      <p:sp>
        <p:nvSpPr>
          <p:cNvPr id="4" name="Slide Number Placeholder 3"/>
          <p:cNvSpPr>
            <a:spLocks noGrp="1"/>
          </p:cNvSpPr>
          <p:nvPr>
            <p:ph type="sldNum" sz="quarter" idx="10"/>
          </p:nvPr>
        </p:nvSpPr>
        <p:spPr/>
        <p:txBody>
          <a:bodyPr/>
          <a:lstStyle/>
          <a:p>
            <a:fld id="{EB17245F-C513-441D-A31F-A397F353B91F}" type="slidenum">
              <a:rPr lang="en-US" smtClean="0"/>
              <a:t>4</a:t>
            </a:fld>
            <a:endParaRPr lang="en-US" dirty="0"/>
          </a:p>
        </p:txBody>
      </p:sp>
    </p:spTree>
    <p:extLst>
      <p:ext uri="{BB962C8B-B14F-4D97-AF65-F5344CB8AC3E}">
        <p14:creationId xmlns:p14="http://schemas.microsoft.com/office/powerpoint/2010/main" val="25328928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Helvetica" pitchFamily="2" charset="0"/>
              </a:rPr>
              <a:t>Content Assessed pp. 4-5</a:t>
            </a:r>
            <a:br>
              <a:rPr lang="en-US" dirty="0">
                <a:latin typeface="Helvetica" pitchFamily="2" charset="0"/>
              </a:rPr>
            </a:br>
            <a:r>
              <a:rPr lang="en-US" dirty="0">
                <a:latin typeface="Helvetica" pitchFamily="2" charset="0"/>
              </a:rPr>
              <a:t>During the CWEC process students are given the opportunity to practice, maintain and generalize practical knowledge and skills linked to the </a:t>
            </a:r>
            <a:r>
              <a:rPr lang="en-US" i="1" dirty="0">
                <a:latin typeface="Helvetica" pitchFamily="2" charset="0"/>
              </a:rPr>
              <a:t>Employability and Foundational Academic Standards-Alternate Assessment </a:t>
            </a:r>
            <a:r>
              <a:rPr lang="en-US" dirty="0">
                <a:latin typeface="Helvetica" pitchFamily="2" charset="0"/>
              </a:rPr>
              <a:t>and corresponding progressions. These standards are typically referred to as the EFAS-AA (or EFAS) and are the same standards assessed by the Employability Skills Attainment Record, the ESAR. The standards are included in Appendix A of the CWEC Administration Guide.</a:t>
            </a:r>
          </a:p>
          <a:p>
            <a:endParaRPr lang="en-US" dirty="0">
              <a:latin typeface="Helvetica" pitchFamily="2" charset="0"/>
            </a:endParaRPr>
          </a:p>
          <a:p>
            <a:r>
              <a:rPr lang="en-US" dirty="0">
                <a:latin typeface="Helvetica" pitchFamily="2" charset="0"/>
              </a:rPr>
              <a:t>The standards align with a subset of the Career and Technical Education (CTE) Pathway Standards Documents and standards assessed by the Career and Technical Education End-of-Program (CTE-EOP) Assessment for articulated credit.</a:t>
            </a:r>
            <a:endParaRPr lang="en-US" strike="sngStrike" dirty="0">
              <a:latin typeface="Helvetica" pitchFamily="2" charset="0"/>
            </a:endParaRPr>
          </a:p>
          <a:p>
            <a:r>
              <a:rPr lang="en-US" dirty="0">
                <a:latin typeface="Helvetica" pitchFamily="2" charset="0"/>
              </a:rPr>
              <a:t> </a:t>
            </a:r>
          </a:p>
          <a:p>
            <a:r>
              <a:rPr lang="en-US" dirty="0">
                <a:latin typeface="Helvetica" pitchFamily="2" charset="0"/>
              </a:rPr>
              <a:t>There are 40 standards that address the concepts and skills listed on pages 4-5.</a:t>
            </a:r>
          </a:p>
        </p:txBody>
      </p:sp>
      <p:sp>
        <p:nvSpPr>
          <p:cNvPr id="4" name="Slide Number Placeholder 3"/>
          <p:cNvSpPr>
            <a:spLocks noGrp="1"/>
          </p:cNvSpPr>
          <p:nvPr>
            <p:ph type="sldNum" sz="quarter" idx="10"/>
          </p:nvPr>
        </p:nvSpPr>
        <p:spPr/>
        <p:txBody>
          <a:bodyPr/>
          <a:lstStyle/>
          <a:p>
            <a:fld id="{C1E2BC98-6EA0-4EE7-A97F-558F26662BCA}" type="slidenum">
              <a:rPr lang="en-US" smtClean="0"/>
              <a:t>5</a:t>
            </a:fld>
            <a:endParaRPr lang="en-US" dirty="0"/>
          </a:p>
        </p:txBody>
      </p:sp>
    </p:spTree>
    <p:extLst>
      <p:ext uri="{BB962C8B-B14F-4D97-AF65-F5344CB8AC3E}">
        <p14:creationId xmlns:p14="http://schemas.microsoft.com/office/powerpoint/2010/main" val="8675923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latin typeface="Helvetica" pitchFamily="2" charset="0"/>
              </a:rPr>
              <a:t>CWEC Process at High School Grade 9 and Up – p. 5</a:t>
            </a:r>
            <a:br>
              <a:rPr lang="en-US" dirty="0">
                <a:latin typeface="Helvetica" pitchFamily="2" charset="0"/>
              </a:rPr>
            </a:br>
            <a:r>
              <a:rPr lang="en-US" dirty="0">
                <a:latin typeface="Helvetica" pitchFamily="2" charset="0"/>
              </a:rPr>
              <a:t>The implementation of the CWEC process begins at the high school level.</a:t>
            </a:r>
          </a:p>
          <a:p>
            <a:pPr lvl="0"/>
            <a:endParaRPr lang="en-US" dirty="0">
              <a:latin typeface="Helvetica" pitchFamily="2" charset="0"/>
            </a:endParaRPr>
          </a:p>
          <a:p>
            <a:pPr lvl="0"/>
            <a:r>
              <a:rPr lang="en-US" dirty="0">
                <a:latin typeface="Helvetica" pitchFamily="2" charset="0"/>
              </a:rPr>
              <a:t>Student-focused planning at grade 9 and beyond includes the continuation of annual transition planning. This includes the development of the multi-year course of study in accordance with the </a:t>
            </a:r>
            <a:r>
              <a:rPr lang="en-US" i="1" dirty="0">
                <a:latin typeface="Helvetica" pitchFamily="2" charset="0"/>
              </a:rPr>
              <a:t>Kentucky Uniform</a:t>
            </a:r>
            <a:r>
              <a:rPr lang="en-US" i="1" baseline="0" dirty="0">
                <a:latin typeface="Helvetica" pitchFamily="2" charset="0"/>
              </a:rPr>
              <a:t> </a:t>
            </a:r>
            <a:r>
              <a:rPr lang="en-US" i="1" dirty="0">
                <a:latin typeface="Helvetica" pitchFamily="2" charset="0"/>
              </a:rPr>
              <a:t>Academic Course Code Lists</a:t>
            </a:r>
            <a:r>
              <a:rPr lang="en-US" dirty="0">
                <a:latin typeface="Helvetica" pitchFamily="2" charset="0"/>
              </a:rPr>
              <a:t>. </a:t>
            </a:r>
          </a:p>
          <a:p>
            <a:pPr lvl="0"/>
            <a:endParaRPr lang="en-US" dirty="0">
              <a:latin typeface="Helvetica" pitchFamily="2" charset="0"/>
            </a:endParaRPr>
          </a:p>
          <a:p>
            <a:pPr lvl="0"/>
            <a:r>
              <a:rPr lang="en-US" dirty="0">
                <a:latin typeface="Helvetica" pitchFamily="2" charset="0"/>
              </a:rPr>
              <a:t>For students working toward career readiness status within the Postsecondary Readiness indicator of Kentucky’s accountability system the multi-year course of study includes the four courses specific to the attainment of the CWEC. </a:t>
            </a:r>
          </a:p>
          <a:p>
            <a:pPr lvl="0"/>
            <a:endParaRPr lang="en-US" dirty="0">
              <a:latin typeface="Helvetica" pitchFamily="2" charset="0"/>
            </a:endParaRPr>
          </a:p>
          <a:p>
            <a:pPr lvl="0"/>
            <a:r>
              <a:rPr lang="en-US" dirty="0">
                <a:latin typeface="Helvetica" pitchFamily="2" charset="0"/>
              </a:rPr>
              <a:t>The courses are completed in prerequisite order. </a:t>
            </a:r>
          </a:p>
          <a:p>
            <a:pPr lvl="0"/>
            <a:endParaRPr lang="en-US" dirty="0">
              <a:latin typeface="Helvetica" pitchFamily="2" charset="0"/>
            </a:endParaRPr>
          </a:p>
          <a:p>
            <a:pPr lvl="0"/>
            <a:r>
              <a:rPr lang="en-US" dirty="0">
                <a:latin typeface="Helvetica" pitchFamily="2" charset="0"/>
              </a:rPr>
              <a:t>Work-based learning options are aligned with each course and provided in accordance with student’s Least Restrictive Environment (LRE).</a:t>
            </a:r>
          </a:p>
          <a:p>
            <a:pPr lvl="0"/>
            <a:endParaRPr lang="en-US" sz="1100" dirty="0"/>
          </a:p>
          <a:p>
            <a:pPr lvl="0"/>
            <a:endParaRPr lang="en-US" sz="1100" dirty="0"/>
          </a:p>
          <a:p>
            <a:endParaRPr lang="en-US" dirty="0"/>
          </a:p>
        </p:txBody>
      </p:sp>
      <p:sp>
        <p:nvSpPr>
          <p:cNvPr id="4" name="Slide Number Placeholder 3"/>
          <p:cNvSpPr>
            <a:spLocks noGrp="1"/>
          </p:cNvSpPr>
          <p:nvPr>
            <p:ph type="sldNum" sz="quarter" idx="10"/>
          </p:nvPr>
        </p:nvSpPr>
        <p:spPr/>
        <p:txBody>
          <a:bodyPr/>
          <a:lstStyle/>
          <a:p>
            <a:fld id="{C1E2BC98-6EA0-4EE7-A97F-558F26662BCA}" type="slidenum">
              <a:rPr lang="en-US" smtClean="0"/>
              <a:t>6</a:t>
            </a:fld>
            <a:endParaRPr lang="en-US" dirty="0"/>
          </a:p>
        </p:txBody>
      </p:sp>
    </p:spTree>
    <p:extLst>
      <p:ext uri="{BB962C8B-B14F-4D97-AF65-F5344CB8AC3E}">
        <p14:creationId xmlns:p14="http://schemas.microsoft.com/office/powerpoint/2010/main" val="6809401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100" dirty="0">
                <a:latin typeface="Helvetica" pitchFamily="2" charset="0"/>
              </a:rPr>
              <a:t>CWEC Process at High School Grade 9 and Up – pp. 5-6</a:t>
            </a:r>
            <a:br>
              <a:rPr lang="en-US" sz="1100" dirty="0"/>
            </a:br>
            <a:r>
              <a:rPr lang="en-US" sz="1100" dirty="0"/>
              <a:t>Student-Focused Planning continued.</a:t>
            </a:r>
          </a:p>
          <a:p>
            <a:pPr marL="641600" lvl="1" indent="-174982">
              <a:buFont typeface="Arial" panose="020B0604020202020204" pitchFamily="34" charset="0"/>
              <a:buChar char="•"/>
            </a:pPr>
            <a:r>
              <a:rPr lang="en-US" dirty="0"/>
              <a:t>Each district determines, on an individual student basis, if transition planning alone will provide the information needed to determine transition services. Admission and Release Committees (ARCs) may need to hone their problem-solving skills within the basic transition planning process. For the majority of students, transition planning alone, if implemented with fidelity, meets student needs. See </a:t>
            </a:r>
            <a:r>
              <a:rPr lang="en-US" dirty="0">
                <a:hlinkClick r:id="rId3" action="ppaction://hlinkfile"/>
              </a:rPr>
              <a:t>Appendix C</a:t>
            </a:r>
            <a:r>
              <a:rPr lang="en-US" dirty="0"/>
              <a:t> for more information about transition planning and services.</a:t>
            </a:r>
            <a:endParaRPr lang="en-US" sz="1100" dirty="0"/>
          </a:p>
          <a:p>
            <a:pPr marL="641600" lvl="1" indent="-174982">
              <a:buFont typeface="Arial" panose="020B0604020202020204" pitchFamily="34" charset="0"/>
              <a:buChar char="•"/>
            </a:pPr>
            <a:r>
              <a:rPr lang="en-US" dirty="0"/>
              <a:t>For more involved students, a specific formal model of person-centered planning, or components of a specific model, may be required. The district selects the formal process to use. Conduct Person-Centered Planning, as needed.</a:t>
            </a:r>
            <a:endParaRPr lang="en-US" sz="1100" dirty="0"/>
          </a:p>
          <a:p>
            <a:endParaRPr lang="en-US" dirty="0"/>
          </a:p>
        </p:txBody>
      </p:sp>
      <p:sp>
        <p:nvSpPr>
          <p:cNvPr id="4" name="Slide Number Placeholder 3"/>
          <p:cNvSpPr>
            <a:spLocks noGrp="1"/>
          </p:cNvSpPr>
          <p:nvPr>
            <p:ph type="sldNum" sz="quarter" idx="10"/>
          </p:nvPr>
        </p:nvSpPr>
        <p:spPr/>
        <p:txBody>
          <a:bodyPr/>
          <a:lstStyle/>
          <a:p>
            <a:fld id="{C1E2BC98-6EA0-4EE7-A97F-558F26662BCA}" type="slidenum">
              <a:rPr lang="en-US" smtClean="0"/>
              <a:t>7</a:t>
            </a:fld>
            <a:endParaRPr lang="en-US" dirty="0"/>
          </a:p>
        </p:txBody>
      </p:sp>
    </p:spTree>
    <p:extLst>
      <p:ext uri="{BB962C8B-B14F-4D97-AF65-F5344CB8AC3E}">
        <p14:creationId xmlns:p14="http://schemas.microsoft.com/office/powerpoint/2010/main" val="35051004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82763" y="733425"/>
            <a:ext cx="3811587" cy="2144713"/>
          </a:xfrm>
        </p:spPr>
      </p:sp>
      <p:sp>
        <p:nvSpPr>
          <p:cNvPr id="3" name="Notes Placeholder 2"/>
          <p:cNvSpPr>
            <a:spLocks noGrp="1"/>
          </p:cNvSpPr>
          <p:nvPr>
            <p:ph type="body" idx="1"/>
          </p:nvPr>
        </p:nvSpPr>
        <p:spPr>
          <a:xfrm>
            <a:off x="719217" y="3157769"/>
            <a:ext cx="5753740" cy="5903276"/>
          </a:xfrm>
        </p:spPr>
        <p:txBody>
          <a:bodyPr/>
          <a:lstStyle/>
          <a:p>
            <a:pPr lvl="0"/>
            <a:r>
              <a:rPr lang="en-US" dirty="0">
                <a:latin typeface="Helvetica" pitchFamily="2" charset="0"/>
              </a:rPr>
              <a:t>CWEC Process at High School Grade 9 and Up – p. 5-6</a:t>
            </a:r>
            <a:br>
              <a:rPr lang="en-US" dirty="0">
                <a:solidFill>
                  <a:schemeClr val="dk1"/>
                </a:solidFill>
                <a:latin typeface="Helvetica" pitchFamily="2" charset="0"/>
              </a:rPr>
            </a:br>
            <a:r>
              <a:rPr lang="en-US" dirty="0">
                <a:solidFill>
                  <a:schemeClr val="dk1"/>
                </a:solidFill>
                <a:latin typeface="Helvetica" pitchFamily="2" charset="0"/>
              </a:rPr>
              <a:t>Discuss </a:t>
            </a:r>
            <a:r>
              <a:rPr lang="en-US" dirty="0">
                <a:latin typeface="Helvetica" pitchFamily="2" charset="0"/>
              </a:rPr>
              <a:t>the anticipated year of graduation or exit with the student and parents during student-focused planning. </a:t>
            </a:r>
            <a:r>
              <a:rPr lang="en-US" sz="1800" dirty="0">
                <a:solidFill>
                  <a:srgbClr val="333333"/>
                </a:solidFill>
                <a:effectLst/>
                <a:latin typeface="Helvetica Neue"/>
                <a:ea typeface="Helvetica Neue"/>
                <a:cs typeface="Helvetica Neue"/>
              </a:rPr>
              <a:t>The anticipated exit year is required in order to complete a compliant of course of study. </a:t>
            </a:r>
            <a:r>
              <a:rPr lang="en-US" sz="1800" u="sng" dirty="0">
                <a:solidFill>
                  <a:srgbClr val="2B579A"/>
                </a:solidFill>
                <a:effectLst/>
                <a:latin typeface="Helvetica Neue"/>
                <a:ea typeface="Segoe UI" panose="020B0502040204020203" pitchFamily="34" charset="0"/>
                <a:cs typeface="Segoe UI" panose="020B0502040204020203" pitchFamily="34" charset="0"/>
                <a:hlinkClick r:id="rId3"/>
              </a:rPr>
              <a:t>707 KAR 1:002, Section 1 (19)</a:t>
            </a:r>
            <a:r>
              <a:rPr lang="en-US" sz="1800" u="sng" dirty="0">
                <a:solidFill>
                  <a:srgbClr val="2B579A"/>
                </a:solidFill>
                <a:effectLst/>
                <a:latin typeface="Helvetica" pitchFamily="2" charset="0"/>
                <a:ea typeface="Segoe UI" panose="020B0502040204020203" pitchFamily="34" charset="0"/>
                <a:cs typeface="Segoe UI" panose="020B0502040204020203" pitchFamily="34" charset="0"/>
              </a:rPr>
              <a:t> </a:t>
            </a:r>
            <a:r>
              <a:rPr lang="en-US" dirty="0">
                <a:latin typeface="Helvetica" pitchFamily="2" charset="0"/>
              </a:rPr>
              <a:t>This is key to planning for the CWEC. The anticipated year of exit with a graduation code affects when a student begins coursework leading to the CWEC. </a:t>
            </a:r>
          </a:p>
          <a:p>
            <a:pPr lvl="0"/>
            <a:endParaRPr lang="en-US" dirty="0">
              <a:latin typeface="Helvetica" pitchFamily="2" charset="0"/>
            </a:endParaRPr>
          </a:p>
          <a:p>
            <a:pPr lvl="0"/>
            <a:r>
              <a:rPr lang="en-US" dirty="0">
                <a:latin typeface="Helvetica" pitchFamily="2" charset="0"/>
              </a:rPr>
              <a:t>Within </a:t>
            </a:r>
            <a:r>
              <a:rPr lang="en-US" dirty="0">
                <a:solidFill>
                  <a:schemeClr val="dk1"/>
                </a:solidFill>
                <a:latin typeface="Helvetica" pitchFamily="2" charset="0"/>
              </a:rPr>
              <a:t>the CWEC process at the high school level, and in addition to student focused planning, school districts should:</a:t>
            </a:r>
          </a:p>
          <a:p>
            <a:pPr marL="176863" indent="-176863">
              <a:buFont typeface="Arial" panose="020B0604020202020204" pitchFamily="34" charset="0"/>
              <a:buChar char="•"/>
            </a:pPr>
            <a:r>
              <a:rPr lang="en-US" dirty="0">
                <a:latin typeface="Helvetica" pitchFamily="2" charset="0"/>
              </a:rPr>
              <a:t>Develop postsecondary goals</a:t>
            </a:r>
          </a:p>
          <a:p>
            <a:pPr marL="176863" indent="-176863">
              <a:buFont typeface="Arial" panose="020B0604020202020204" pitchFamily="34" charset="0"/>
              <a:buChar char="•"/>
            </a:pPr>
            <a:r>
              <a:rPr lang="en-US" dirty="0">
                <a:latin typeface="Helvetica" pitchFamily="2" charset="0"/>
              </a:rPr>
              <a:t>Identify students for Office of Vocational Rehabilitation (OVR) services, pre-employment transition services or targeted transition services, and </a:t>
            </a:r>
            <a:endParaRPr lang="en-US" dirty="0">
              <a:solidFill>
                <a:schemeClr val="dk1"/>
              </a:solidFill>
              <a:latin typeface="Helvetica" pitchFamily="2" charset="0"/>
            </a:endParaRPr>
          </a:p>
          <a:p>
            <a:pPr marL="176863" indent="-176863">
              <a:buFont typeface="Arial" panose="020B0604020202020204" pitchFamily="34" charset="0"/>
              <a:buChar char="•"/>
            </a:pPr>
            <a:r>
              <a:rPr lang="en-US" dirty="0">
                <a:latin typeface="Helvetica" pitchFamily="2" charset="0"/>
              </a:rPr>
              <a:t>Identify students for work-based learning programs, in accordance with program guidelines.</a:t>
            </a:r>
          </a:p>
          <a:p>
            <a:pPr marL="176863" indent="-176863" defTabSz="933237">
              <a:buFont typeface="Arial" panose="020B0604020202020204" pitchFamily="34" charset="0"/>
              <a:buChar char="•"/>
              <a:defRPr/>
            </a:pPr>
            <a:r>
              <a:rPr lang="en-US" dirty="0">
                <a:solidFill>
                  <a:schemeClr val="dk1"/>
                </a:solidFill>
                <a:latin typeface="Helvetica" pitchFamily="2" charset="0"/>
              </a:rPr>
              <a:t>Finally, </a:t>
            </a:r>
            <a:r>
              <a:rPr lang="en-US" dirty="0"/>
              <a:t>provide the Summary of Performance to the student upon year of exit.</a:t>
            </a:r>
          </a:p>
          <a:p>
            <a:pPr marL="176863" indent="-176863">
              <a:buFont typeface="Arial" panose="020B0604020202020204" pitchFamily="34" charset="0"/>
              <a:buChar char="•"/>
            </a:pPr>
            <a:endParaRPr lang="en-US" dirty="0">
              <a:solidFill>
                <a:schemeClr val="dk1"/>
              </a:solidFill>
              <a:latin typeface="Helvetica" pitchFamily="2" charset="0"/>
            </a:endParaRPr>
          </a:p>
          <a:p>
            <a:pPr lvl="0"/>
            <a:endParaRPr lang="en-US" dirty="0">
              <a:latin typeface="Helvetica" pitchFamily="2" charset="0"/>
            </a:endParaRPr>
          </a:p>
          <a:p>
            <a:pPr lvl="0"/>
            <a:endParaRPr lang="en-US" dirty="0"/>
          </a:p>
        </p:txBody>
      </p:sp>
      <p:sp>
        <p:nvSpPr>
          <p:cNvPr id="4" name="Slide Number Placeholder 3"/>
          <p:cNvSpPr>
            <a:spLocks noGrp="1"/>
          </p:cNvSpPr>
          <p:nvPr>
            <p:ph type="sldNum" sz="quarter" idx="10"/>
          </p:nvPr>
        </p:nvSpPr>
        <p:spPr/>
        <p:txBody>
          <a:bodyPr/>
          <a:lstStyle/>
          <a:p>
            <a:fld id="{EB17245F-C513-441D-A31F-A397F353B91F}" type="slidenum">
              <a:rPr lang="en-US" smtClean="0"/>
              <a:t>8</a:t>
            </a:fld>
            <a:endParaRPr lang="en-US" dirty="0"/>
          </a:p>
        </p:txBody>
      </p:sp>
    </p:spTree>
    <p:extLst>
      <p:ext uri="{BB962C8B-B14F-4D97-AF65-F5344CB8AC3E}">
        <p14:creationId xmlns:p14="http://schemas.microsoft.com/office/powerpoint/2010/main" val="30364025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048">
              <a:defRPr/>
            </a:pPr>
            <a:r>
              <a:rPr lang="en-US" dirty="0">
                <a:latin typeface="Helvetica" pitchFamily="2" charset="0"/>
              </a:rPr>
              <a:t>CWEC Courses – p.7</a:t>
            </a:r>
            <a:br>
              <a:rPr lang="en-US" dirty="0">
                <a:latin typeface="Helvetica" pitchFamily="2" charset="0"/>
              </a:rPr>
            </a:br>
            <a:r>
              <a:rPr lang="en-US" dirty="0">
                <a:latin typeface="Helvetica" pitchFamily="2" charset="0"/>
              </a:rPr>
              <a:t>The four specific courses leading to the attainment of the CWEC are included within the </a:t>
            </a:r>
            <a:r>
              <a:rPr lang="en-US" i="1" dirty="0">
                <a:latin typeface="Helvetica" pitchFamily="2" charset="0"/>
              </a:rPr>
              <a:t>High School Special Education Course Standards Documents.</a:t>
            </a:r>
          </a:p>
          <a:p>
            <a:pPr defTabSz="924048">
              <a:defRPr/>
            </a:pPr>
            <a:endParaRPr lang="en-US" dirty="0">
              <a:latin typeface="Helvetica" pitchFamily="2" charset="0"/>
            </a:endParaRPr>
          </a:p>
          <a:p>
            <a:pPr defTabSz="924048">
              <a:defRPr/>
            </a:pPr>
            <a:r>
              <a:rPr lang="en-US" dirty="0">
                <a:latin typeface="Helvetica" pitchFamily="2" charset="0"/>
              </a:rPr>
              <a:t>These elective courses must be completed in prerequisite order. </a:t>
            </a:r>
          </a:p>
          <a:p>
            <a:pPr defTabSz="924048">
              <a:defRPr/>
            </a:pPr>
            <a:endParaRPr lang="en-US" strike="sngStrike" dirty="0">
              <a:latin typeface="Helvetica" pitchFamily="2" charset="0"/>
            </a:endParaRPr>
          </a:p>
          <a:p>
            <a:pPr defTabSz="924048">
              <a:defRPr/>
            </a:pPr>
            <a:r>
              <a:rPr lang="en-US" dirty="0">
                <a:latin typeface="Helvetica" pitchFamily="2" charset="0"/>
              </a:rPr>
              <a:t>One year is the recommended length for each course, or in alignment with the length requirement for CTE courses.</a:t>
            </a:r>
            <a:r>
              <a:rPr lang="en-US" strike="sngStrike" dirty="0">
                <a:latin typeface="Helvetica" pitchFamily="2" charset="0"/>
              </a:rPr>
              <a:t> </a:t>
            </a:r>
          </a:p>
          <a:p>
            <a:pPr defTabSz="924048">
              <a:defRPr/>
            </a:pPr>
            <a:endParaRPr lang="en-US" dirty="0">
              <a:latin typeface="Helvetica" pitchFamily="2" charset="0"/>
            </a:endParaRPr>
          </a:p>
          <a:p>
            <a:pPr defTabSz="924048">
              <a:defRPr/>
            </a:pPr>
            <a:r>
              <a:rPr lang="en-US" dirty="0">
                <a:latin typeface="Helvetica" pitchFamily="2" charset="0"/>
              </a:rPr>
              <a:t>The courses may be repeated, particularly for students enrolled in grade 14.</a:t>
            </a:r>
          </a:p>
          <a:p>
            <a:pPr defTabSz="924048">
              <a:defRPr/>
            </a:pPr>
            <a:endParaRPr lang="en-US" dirty="0"/>
          </a:p>
          <a:p>
            <a:endParaRPr lang="en-US" dirty="0"/>
          </a:p>
        </p:txBody>
      </p:sp>
      <p:sp>
        <p:nvSpPr>
          <p:cNvPr id="4" name="Slide Number Placeholder 3"/>
          <p:cNvSpPr>
            <a:spLocks noGrp="1"/>
          </p:cNvSpPr>
          <p:nvPr>
            <p:ph type="sldNum" sz="quarter" idx="10"/>
          </p:nvPr>
        </p:nvSpPr>
        <p:spPr/>
        <p:txBody>
          <a:bodyPr/>
          <a:lstStyle/>
          <a:p>
            <a:fld id="{C1E2BC98-6EA0-4EE7-A97F-558F26662BCA}" type="slidenum">
              <a:rPr lang="en-US" smtClean="0"/>
              <a:t>9</a:t>
            </a:fld>
            <a:endParaRPr lang="en-US" dirty="0"/>
          </a:p>
        </p:txBody>
      </p:sp>
    </p:spTree>
    <p:extLst>
      <p:ext uri="{BB962C8B-B14F-4D97-AF65-F5344CB8AC3E}">
        <p14:creationId xmlns:p14="http://schemas.microsoft.com/office/powerpoint/2010/main" val="37015295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08569-7959-0241-9BB6-EB4CB1A4E314}"/>
              </a:ext>
            </a:extLst>
          </p:cNvPr>
          <p:cNvSpPr>
            <a:spLocks noGrp="1"/>
          </p:cNvSpPr>
          <p:nvPr>
            <p:ph type="ctrTitle"/>
          </p:nvPr>
        </p:nvSpPr>
        <p:spPr>
          <a:xfrm>
            <a:off x="1524000" y="1122363"/>
            <a:ext cx="9144000" cy="2387600"/>
          </a:xfrm>
        </p:spPr>
        <p:txBody>
          <a:bodyPr anchor="b"/>
          <a:lstStyle>
            <a:lvl1pPr algn="ctr">
              <a:defRPr sz="6000">
                <a:solidFill>
                  <a:srgbClr val="102649"/>
                </a:solidFill>
              </a:defRPr>
            </a:lvl1pPr>
          </a:lstStyle>
          <a:p>
            <a:r>
              <a:rPr lang="en-US"/>
              <a:t>Click to edit Master title style</a:t>
            </a:r>
          </a:p>
        </p:txBody>
      </p:sp>
      <p:sp>
        <p:nvSpPr>
          <p:cNvPr id="3" name="Subtitle 2">
            <a:extLst>
              <a:ext uri="{FF2B5EF4-FFF2-40B4-BE49-F238E27FC236}">
                <a16:creationId xmlns:a16="http://schemas.microsoft.com/office/drawing/2014/main" id="{D0C0594C-E6C1-9547-AD0F-AB6967F2DD52}"/>
              </a:ext>
            </a:extLst>
          </p:cNvPr>
          <p:cNvSpPr>
            <a:spLocks noGrp="1"/>
          </p:cNvSpPr>
          <p:nvPr>
            <p:ph type="subTitle" idx="1"/>
          </p:nvPr>
        </p:nvSpPr>
        <p:spPr>
          <a:xfrm>
            <a:off x="1524000" y="3602038"/>
            <a:ext cx="9144000" cy="1655762"/>
          </a:xfrm>
        </p:spPr>
        <p:txBody>
          <a:bodyPr/>
          <a:lstStyle>
            <a:lvl1pPr marL="0" indent="0" algn="ctr">
              <a:buNone/>
              <a:defRPr sz="2400">
                <a:solidFill>
                  <a:srgbClr val="0077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B9DA7D72-74A1-FB4F-ACD2-40B8F2296B3D}"/>
              </a:ext>
            </a:extLst>
          </p:cNvPr>
          <p:cNvSpPr>
            <a:spLocks noGrp="1"/>
          </p:cNvSpPr>
          <p:nvPr>
            <p:ph type="dt" sz="half" idx="10"/>
          </p:nvPr>
        </p:nvSpPr>
        <p:spPr/>
        <p:txBody>
          <a:bodyPr/>
          <a:lstStyle>
            <a:lvl1pPr>
              <a:defRPr>
                <a:solidFill>
                  <a:schemeClr val="bg1"/>
                </a:solidFill>
              </a:defRPr>
            </a:lvl1pPr>
          </a:lstStyle>
          <a:p>
            <a:fld id="{90F885B2-8894-8044-8FDE-175D50DC3849}" type="datetimeFigureOut">
              <a:rPr lang="en-US" smtClean="0"/>
              <a:pPr/>
              <a:t>8/29/2024</a:t>
            </a:fld>
            <a:endParaRPr lang="en-US" dirty="0"/>
          </a:p>
        </p:txBody>
      </p:sp>
      <p:sp>
        <p:nvSpPr>
          <p:cNvPr id="5" name="Footer Placeholder 4">
            <a:extLst>
              <a:ext uri="{FF2B5EF4-FFF2-40B4-BE49-F238E27FC236}">
                <a16:creationId xmlns:a16="http://schemas.microsoft.com/office/drawing/2014/main" id="{1EC3B05B-48C7-544E-97E6-CC2AA1DB1D6D}"/>
              </a:ext>
            </a:extLst>
          </p:cNvPr>
          <p:cNvSpPr>
            <a:spLocks noGrp="1"/>
          </p:cNvSpPr>
          <p:nvPr>
            <p:ph type="ftr" sz="quarter" idx="11"/>
          </p:nvPr>
        </p:nvSpPr>
        <p:spPr/>
        <p:txBody>
          <a:bodyPr/>
          <a:lstStyle>
            <a:lvl1pPr>
              <a:defRPr>
                <a:solidFill>
                  <a:srgbClr val="007780"/>
                </a:solidFill>
              </a:defRPr>
            </a:lvl1pPr>
          </a:lstStyle>
          <a:p>
            <a:endParaRPr lang="en-US" dirty="0"/>
          </a:p>
        </p:txBody>
      </p:sp>
      <p:sp>
        <p:nvSpPr>
          <p:cNvPr id="6" name="Slide Number Placeholder 5">
            <a:extLst>
              <a:ext uri="{FF2B5EF4-FFF2-40B4-BE49-F238E27FC236}">
                <a16:creationId xmlns:a16="http://schemas.microsoft.com/office/drawing/2014/main" id="{C7E0090F-0F27-4242-854F-4BE100FF7E80}"/>
              </a:ext>
            </a:extLst>
          </p:cNvPr>
          <p:cNvSpPr>
            <a:spLocks noGrp="1"/>
          </p:cNvSpPr>
          <p:nvPr>
            <p:ph type="sldNum" sz="quarter" idx="12"/>
          </p:nvPr>
        </p:nvSpPr>
        <p:spPr>
          <a:xfrm>
            <a:off x="8610600" y="6356350"/>
            <a:ext cx="2743200" cy="365125"/>
          </a:xfrm>
          <a:prstGeom prst="rect">
            <a:avLst/>
          </a:prstGeom>
        </p:spPr>
        <p:txBody>
          <a:bodyPr/>
          <a:lstStyle>
            <a:lvl1pPr>
              <a:defRPr>
                <a:solidFill>
                  <a:srgbClr val="007780"/>
                </a:solidFill>
              </a:defRPr>
            </a:lvl1pPr>
          </a:lstStyle>
          <a:p>
            <a:fld id="{01152AFA-7C55-604E-8665-049907417E35}" type="slidenum">
              <a:rPr lang="en-US" smtClean="0"/>
              <a:pPr/>
              <a:t>‹#›</a:t>
            </a:fld>
            <a:endParaRPr lang="en-US" dirty="0"/>
          </a:p>
        </p:txBody>
      </p:sp>
    </p:spTree>
    <p:extLst>
      <p:ext uri="{BB962C8B-B14F-4D97-AF65-F5344CB8AC3E}">
        <p14:creationId xmlns:p14="http://schemas.microsoft.com/office/powerpoint/2010/main" val="3982362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D2CF2-02DF-EB40-9C30-F603922C43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8DE25A-01D2-3842-897E-9F6C707073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52C0B9-4A3D-004D-A3C2-A486C0B21C4E}"/>
              </a:ext>
            </a:extLst>
          </p:cNvPr>
          <p:cNvSpPr>
            <a:spLocks noGrp="1"/>
          </p:cNvSpPr>
          <p:nvPr>
            <p:ph type="dt" sz="half" idx="10"/>
          </p:nvPr>
        </p:nvSpPr>
        <p:spPr/>
        <p:txBody>
          <a:bodyPr/>
          <a:lstStyle/>
          <a:p>
            <a:fld id="{90F885B2-8894-8044-8FDE-175D50DC3849}" type="datetimeFigureOut">
              <a:rPr lang="en-US" smtClean="0"/>
              <a:t>8/29/2024</a:t>
            </a:fld>
            <a:endParaRPr lang="en-US" dirty="0"/>
          </a:p>
        </p:txBody>
      </p:sp>
      <p:sp>
        <p:nvSpPr>
          <p:cNvPr id="5" name="Footer Placeholder 4">
            <a:extLst>
              <a:ext uri="{FF2B5EF4-FFF2-40B4-BE49-F238E27FC236}">
                <a16:creationId xmlns:a16="http://schemas.microsoft.com/office/drawing/2014/main" id="{50D7C0FF-A49D-F241-8819-70F0A0CC272D}"/>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022027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D8CEE-7FBA-F449-BE55-F05E99DED9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F7D7E5-BBC6-C94E-AF43-17FD8D82E1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71A1BF-C169-454D-9CB3-0B7C89D9455C}"/>
              </a:ext>
            </a:extLst>
          </p:cNvPr>
          <p:cNvSpPr>
            <a:spLocks noGrp="1"/>
          </p:cNvSpPr>
          <p:nvPr>
            <p:ph type="dt" sz="half" idx="10"/>
          </p:nvPr>
        </p:nvSpPr>
        <p:spPr/>
        <p:txBody>
          <a:bodyPr/>
          <a:lstStyle/>
          <a:p>
            <a:fld id="{90F885B2-8894-8044-8FDE-175D50DC3849}" type="datetimeFigureOut">
              <a:rPr lang="en-US" smtClean="0"/>
              <a:t>8/29/2024</a:t>
            </a:fld>
            <a:endParaRPr lang="en-US" dirty="0"/>
          </a:p>
        </p:txBody>
      </p:sp>
      <p:sp>
        <p:nvSpPr>
          <p:cNvPr id="5" name="Footer Placeholder 4">
            <a:extLst>
              <a:ext uri="{FF2B5EF4-FFF2-40B4-BE49-F238E27FC236}">
                <a16:creationId xmlns:a16="http://schemas.microsoft.com/office/drawing/2014/main" id="{09E9A9C6-28A1-0644-81AA-16813709755C}"/>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4166889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D32FA69-F2CC-8E44-A069-E9A85C2CDD23}"/>
              </a:ext>
            </a:extLst>
          </p:cNvPr>
          <p:cNvSpPr>
            <a:spLocks noGrp="1"/>
          </p:cNvSpPr>
          <p:nvPr>
            <p:ph type="dt" sz="half" idx="10"/>
          </p:nvPr>
        </p:nvSpPr>
        <p:spPr/>
        <p:txBody>
          <a:bodyPr/>
          <a:lstStyle>
            <a:lvl1pPr>
              <a:defRPr>
                <a:solidFill>
                  <a:srgbClr val="102649"/>
                </a:solidFill>
              </a:defRPr>
            </a:lvl1pPr>
          </a:lstStyle>
          <a:p>
            <a:fld id="{90F885B2-8894-8044-8FDE-175D50DC3849}" type="datetimeFigureOut">
              <a:rPr lang="en-US" smtClean="0"/>
              <a:pPr/>
              <a:t>8/29/2024</a:t>
            </a:fld>
            <a:endParaRPr lang="en-US" dirty="0"/>
          </a:p>
        </p:txBody>
      </p:sp>
      <p:sp>
        <p:nvSpPr>
          <p:cNvPr id="4" name="Footer Placeholder 3">
            <a:extLst>
              <a:ext uri="{FF2B5EF4-FFF2-40B4-BE49-F238E27FC236}">
                <a16:creationId xmlns:a16="http://schemas.microsoft.com/office/drawing/2014/main" id="{19E013E8-1B59-1947-97AA-780C14576EFC}"/>
              </a:ext>
            </a:extLst>
          </p:cNvPr>
          <p:cNvSpPr>
            <a:spLocks noGrp="1"/>
          </p:cNvSpPr>
          <p:nvPr>
            <p:ph type="ftr" sz="quarter" idx="11"/>
          </p:nvPr>
        </p:nvSpPr>
        <p:spPr/>
        <p:txBody>
          <a:bodyPr/>
          <a:lstStyle>
            <a:lvl1pPr>
              <a:defRPr>
                <a:solidFill>
                  <a:srgbClr val="102649"/>
                </a:solidFill>
              </a:defRPr>
            </a:lvl1pPr>
          </a:lstStyle>
          <a:p>
            <a:endParaRPr lang="en-US" dirty="0"/>
          </a:p>
        </p:txBody>
      </p:sp>
      <p:sp>
        <p:nvSpPr>
          <p:cNvPr id="2" name="Title 1">
            <a:extLst>
              <a:ext uri="{FF2B5EF4-FFF2-40B4-BE49-F238E27FC236}">
                <a16:creationId xmlns:a16="http://schemas.microsoft.com/office/drawing/2014/main" id="{B7E8C20D-A7B4-A745-99FE-F5545C06A2BC}"/>
              </a:ext>
            </a:extLst>
          </p:cNvPr>
          <p:cNvSpPr>
            <a:spLocks noGrp="1"/>
          </p:cNvSpPr>
          <p:nvPr>
            <p:ph type="title"/>
          </p:nvPr>
        </p:nvSpPr>
        <p:spPr>
          <a:xfrm>
            <a:off x="838200" y="-1507218"/>
            <a:ext cx="10515600" cy="1325563"/>
          </a:xfrm>
        </p:spPr>
        <p:txBody>
          <a:bodyPr/>
          <a:lstStyle/>
          <a:p>
            <a:r>
              <a:rPr lang="en-US"/>
              <a:t>Click to edit Master title style</a:t>
            </a:r>
          </a:p>
        </p:txBody>
      </p:sp>
    </p:spTree>
    <p:extLst>
      <p:ext uri="{BB962C8B-B14F-4D97-AF65-F5344CB8AC3E}">
        <p14:creationId xmlns:p14="http://schemas.microsoft.com/office/powerpoint/2010/main" val="26570284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dirty="0"/>
          </a:p>
        </p:txBody>
      </p:sp>
      <p:sp>
        <p:nvSpPr>
          <p:cNvPr id="9" name="Content Placeholder 8"/>
          <p:cNvSpPr>
            <a:spLocks noGrp="1"/>
          </p:cNvSpPr>
          <p:nvPr>
            <p:ph sz="quarter" idx="12"/>
          </p:nvPr>
        </p:nvSpPr>
        <p:spPr>
          <a:xfrm>
            <a:off x="581634" y="1796387"/>
            <a:ext cx="9090025" cy="4878388"/>
          </a:xfrm>
        </p:spPr>
        <p:txBody>
          <a:bodyPr/>
          <a:lstStyle>
            <a:lvl1pPr marL="0" indent="0">
              <a:buNone/>
              <a:defRPr/>
            </a:lvl1pPr>
          </a:lstStyle>
          <a:p>
            <a:pPr lvl="0"/>
            <a:endParaRPr lang="en-US" dirty="0"/>
          </a:p>
        </p:txBody>
      </p:sp>
    </p:spTree>
    <p:extLst>
      <p:ext uri="{BB962C8B-B14F-4D97-AF65-F5344CB8AC3E}">
        <p14:creationId xmlns:p14="http://schemas.microsoft.com/office/powerpoint/2010/main" val="8405174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5786" y="257025"/>
            <a:ext cx="8596668" cy="1320800"/>
          </a:xfrm>
        </p:spPr>
        <p:txBody>
          <a:bodyPr/>
          <a:lstStyle/>
          <a:p>
            <a:r>
              <a:rPr lang="en-US"/>
              <a:t>Click to edit Master title style</a:t>
            </a:r>
            <a:endParaRPr lang="en-US" dirty="0"/>
          </a:p>
        </p:txBody>
      </p:sp>
      <p:sp>
        <p:nvSpPr>
          <p:cNvPr id="5" name="Text Placeholder 4"/>
          <p:cNvSpPr>
            <a:spLocks noGrp="1"/>
          </p:cNvSpPr>
          <p:nvPr>
            <p:ph type="body" sz="quarter" idx="13"/>
          </p:nvPr>
        </p:nvSpPr>
        <p:spPr>
          <a:xfrm>
            <a:off x="555786" y="1773451"/>
            <a:ext cx="9188715" cy="4901324"/>
          </a:xfrm>
        </p:spPr>
        <p:txBody>
          <a:bodyPr/>
          <a:lstStyle>
            <a:lvl5pPr marL="2057400" indent="-228600">
              <a:buFont typeface="Franklin Gothic Medium" panose="020B06030201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030413" y="6314034"/>
            <a:ext cx="683339" cy="365125"/>
          </a:xfrm>
        </p:spPr>
        <p:txBody>
          <a:bodyPr/>
          <a:lstStyle/>
          <a:p>
            <a:fld id="{91BD7323-49BF-4C97-8773-5EC64C492009}" type="slidenum">
              <a:rPr lang="en-US" smtClean="0"/>
              <a:t>‹#›</a:t>
            </a:fld>
            <a:endParaRPr lang="en-US" dirty="0"/>
          </a:p>
        </p:txBody>
      </p:sp>
    </p:spTree>
    <p:extLst>
      <p:ext uri="{BB962C8B-B14F-4D97-AF65-F5344CB8AC3E}">
        <p14:creationId xmlns:p14="http://schemas.microsoft.com/office/powerpoint/2010/main" val="35411885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dirty="0"/>
          </a:p>
        </p:txBody>
      </p:sp>
      <p:sp>
        <p:nvSpPr>
          <p:cNvPr id="9" name="Content Placeholder 8"/>
          <p:cNvSpPr>
            <a:spLocks noGrp="1"/>
          </p:cNvSpPr>
          <p:nvPr>
            <p:ph sz="quarter" idx="12"/>
          </p:nvPr>
        </p:nvSpPr>
        <p:spPr>
          <a:xfrm>
            <a:off x="581634" y="1796387"/>
            <a:ext cx="9090025" cy="4878388"/>
          </a:xfrm>
        </p:spPr>
        <p:txBody>
          <a:bodyPr/>
          <a:lstStyle>
            <a:lvl1pPr marL="0" indent="0">
              <a:buNone/>
              <a:defRPr/>
            </a:lvl1pPr>
          </a:lstStyle>
          <a:p>
            <a:pPr lvl="0"/>
            <a:endParaRPr lang="en-US" dirty="0"/>
          </a:p>
        </p:txBody>
      </p:sp>
    </p:spTree>
    <p:extLst>
      <p:ext uri="{BB962C8B-B14F-4D97-AF65-F5344CB8AC3E}">
        <p14:creationId xmlns:p14="http://schemas.microsoft.com/office/powerpoint/2010/main" val="22254226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dirty="0"/>
          </a:p>
        </p:txBody>
      </p:sp>
      <p:sp>
        <p:nvSpPr>
          <p:cNvPr id="9" name="Content Placeholder 8"/>
          <p:cNvSpPr>
            <a:spLocks noGrp="1"/>
          </p:cNvSpPr>
          <p:nvPr>
            <p:ph sz="quarter" idx="12"/>
          </p:nvPr>
        </p:nvSpPr>
        <p:spPr>
          <a:xfrm>
            <a:off x="581634" y="1796387"/>
            <a:ext cx="9090025" cy="4878388"/>
          </a:xfrm>
        </p:spPr>
        <p:txBody>
          <a:bodyPr/>
          <a:lstStyle>
            <a:lvl1pPr marL="0" indent="0">
              <a:buNone/>
              <a:defRPr/>
            </a:lvl1pPr>
          </a:lstStyle>
          <a:p>
            <a:pPr lvl="0"/>
            <a:endParaRPr lang="en-US" dirty="0"/>
          </a:p>
        </p:txBody>
      </p:sp>
    </p:spTree>
    <p:extLst>
      <p:ext uri="{BB962C8B-B14F-4D97-AF65-F5344CB8AC3E}">
        <p14:creationId xmlns:p14="http://schemas.microsoft.com/office/powerpoint/2010/main" val="36623925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dirty="0"/>
          </a:p>
        </p:txBody>
      </p:sp>
      <p:sp>
        <p:nvSpPr>
          <p:cNvPr id="9" name="Content Placeholder 8"/>
          <p:cNvSpPr>
            <a:spLocks noGrp="1"/>
          </p:cNvSpPr>
          <p:nvPr>
            <p:ph sz="quarter" idx="12"/>
          </p:nvPr>
        </p:nvSpPr>
        <p:spPr>
          <a:xfrm>
            <a:off x="581634" y="1796387"/>
            <a:ext cx="9090025" cy="4878388"/>
          </a:xfrm>
        </p:spPr>
        <p:txBody>
          <a:bodyPr/>
          <a:lstStyle>
            <a:lvl1pPr marL="0" indent="0">
              <a:buNone/>
              <a:defRPr/>
            </a:lvl1pPr>
          </a:lstStyle>
          <a:p>
            <a:pPr lvl="0"/>
            <a:endParaRPr lang="en-US" dirty="0"/>
          </a:p>
        </p:txBody>
      </p:sp>
    </p:spTree>
    <p:extLst>
      <p:ext uri="{BB962C8B-B14F-4D97-AF65-F5344CB8AC3E}">
        <p14:creationId xmlns:p14="http://schemas.microsoft.com/office/powerpoint/2010/main" val="3176912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55A3-9192-AA4B-A28B-F665D0BBD9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CF848-C4FD-8E4B-B94D-2FC841DBA2E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930E4B-79F6-0A4D-9360-91B7A9F1433A}"/>
              </a:ext>
            </a:extLst>
          </p:cNvPr>
          <p:cNvSpPr>
            <a:spLocks noGrp="1"/>
          </p:cNvSpPr>
          <p:nvPr>
            <p:ph type="dt" sz="half" idx="10"/>
          </p:nvPr>
        </p:nvSpPr>
        <p:spPr/>
        <p:txBody>
          <a:bodyPr/>
          <a:lstStyle/>
          <a:p>
            <a:fld id="{90F885B2-8894-8044-8FDE-175D50DC3849}" type="datetimeFigureOut">
              <a:rPr lang="en-US" smtClean="0"/>
              <a:t>8/29/2024</a:t>
            </a:fld>
            <a:endParaRPr lang="en-US" dirty="0"/>
          </a:p>
        </p:txBody>
      </p:sp>
      <p:sp>
        <p:nvSpPr>
          <p:cNvPr id="5" name="Footer Placeholder 4">
            <a:extLst>
              <a:ext uri="{FF2B5EF4-FFF2-40B4-BE49-F238E27FC236}">
                <a16:creationId xmlns:a16="http://schemas.microsoft.com/office/drawing/2014/main" id="{A3F54B59-D8EC-434F-A166-20C80AE0AC7C}"/>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146679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2AF73-9A4E-D146-900B-0DCB690244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068D449-E993-6C44-BBED-F872FBC174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3DE4AF1-AF32-5744-9E56-22A24F35B1D1}"/>
              </a:ext>
            </a:extLst>
          </p:cNvPr>
          <p:cNvSpPr>
            <a:spLocks noGrp="1"/>
          </p:cNvSpPr>
          <p:nvPr>
            <p:ph type="dt" sz="half" idx="10"/>
          </p:nvPr>
        </p:nvSpPr>
        <p:spPr/>
        <p:txBody>
          <a:bodyPr/>
          <a:lstStyle>
            <a:lvl1pPr>
              <a:defRPr>
                <a:solidFill>
                  <a:srgbClr val="102649"/>
                </a:solidFill>
              </a:defRPr>
            </a:lvl1pPr>
          </a:lstStyle>
          <a:p>
            <a:fld id="{90F885B2-8894-8044-8FDE-175D50DC3849}" type="datetimeFigureOut">
              <a:rPr lang="en-US" smtClean="0"/>
              <a:pPr/>
              <a:t>8/29/2024</a:t>
            </a:fld>
            <a:endParaRPr lang="en-US" dirty="0"/>
          </a:p>
        </p:txBody>
      </p:sp>
      <p:sp>
        <p:nvSpPr>
          <p:cNvPr id="5" name="Footer Placeholder 4">
            <a:extLst>
              <a:ext uri="{FF2B5EF4-FFF2-40B4-BE49-F238E27FC236}">
                <a16:creationId xmlns:a16="http://schemas.microsoft.com/office/drawing/2014/main" id="{A39392A0-E4A1-8D48-AC5B-1687A954FC93}"/>
              </a:ext>
            </a:extLst>
          </p:cNvPr>
          <p:cNvSpPr>
            <a:spLocks noGrp="1"/>
          </p:cNvSpPr>
          <p:nvPr>
            <p:ph type="ftr" sz="quarter" idx="11"/>
          </p:nvPr>
        </p:nvSpPr>
        <p:spPr>
          <a:xfrm>
            <a:off x="4038600" y="6356350"/>
            <a:ext cx="4078266" cy="365125"/>
          </a:xfrm>
        </p:spPr>
        <p:txBody>
          <a:bodyPr/>
          <a:lstStyle>
            <a:lvl1pPr>
              <a:defRPr>
                <a:solidFill>
                  <a:srgbClr val="102649"/>
                </a:solidFill>
              </a:defRPr>
            </a:lvl1pPr>
          </a:lstStyle>
          <a:p>
            <a:endParaRPr lang="en-US" dirty="0"/>
          </a:p>
        </p:txBody>
      </p:sp>
      <p:sp>
        <p:nvSpPr>
          <p:cNvPr id="6" name="Slide Number Placeholder 5">
            <a:extLst>
              <a:ext uri="{FF2B5EF4-FFF2-40B4-BE49-F238E27FC236}">
                <a16:creationId xmlns:a16="http://schemas.microsoft.com/office/drawing/2014/main" id="{DC31426B-CAD7-A248-9D25-832FA2DA8EAC}"/>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dirty="0"/>
          </a:p>
        </p:txBody>
      </p:sp>
    </p:spTree>
    <p:extLst>
      <p:ext uri="{BB962C8B-B14F-4D97-AF65-F5344CB8AC3E}">
        <p14:creationId xmlns:p14="http://schemas.microsoft.com/office/powerpoint/2010/main" val="83887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129AE-3E3D-8D40-9357-256A736AB1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F97DC4-37E3-C541-8F1C-EC9F203D4E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18A85B-13CF-DC4C-9B51-8C0EC07574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D8DDCC5-4054-D648-9589-53E6D120B71D}"/>
              </a:ext>
            </a:extLst>
          </p:cNvPr>
          <p:cNvSpPr>
            <a:spLocks noGrp="1"/>
          </p:cNvSpPr>
          <p:nvPr>
            <p:ph type="dt" sz="half" idx="10"/>
          </p:nvPr>
        </p:nvSpPr>
        <p:spPr/>
        <p:txBody>
          <a:bodyPr/>
          <a:lstStyle/>
          <a:p>
            <a:fld id="{90F885B2-8894-8044-8FDE-175D50DC3849}" type="datetimeFigureOut">
              <a:rPr lang="en-US" smtClean="0"/>
              <a:t>8/29/2024</a:t>
            </a:fld>
            <a:endParaRPr lang="en-US" dirty="0"/>
          </a:p>
        </p:txBody>
      </p:sp>
      <p:sp>
        <p:nvSpPr>
          <p:cNvPr id="6" name="Footer Placeholder 5">
            <a:extLst>
              <a:ext uri="{FF2B5EF4-FFF2-40B4-BE49-F238E27FC236}">
                <a16:creationId xmlns:a16="http://schemas.microsoft.com/office/drawing/2014/main" id="{23010285-C8F1-CC49-B417-CA5C71B95526}"/>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582104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DC529-84D4-2947-8D87-A9FE98A465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1BF79D-E057-CE44-9D97-934038F085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57DC18-B0E2-5D48-BC36-CA6CE05548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6779E1-2F41-084E-B78A-9475EADB33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E98414-52E5-4E4B-BD61-22E50040F5E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2A177FD-8970-6E49-AE3A-3E99004152A2}"/>
              </a:ext>
            </a:extLst>
          </p:cNvPr>
          <p:cNvSpPr>
            <a:spLocks noGrp="1"/>
          </p:cNvSpPr>
          <p:nvPr>
            <p:ph type="dt" sz="half" idx="10"/>
          </p:nvPr>
        </p:nvSpPr>
        <p:spPr/>
        <p:txBody>
          <a:bodyPr/>
          <a:lstStyle/>
          <a:p>
            <a:fld id="{90F885B2-8894-8044-8FDE-175D50DC3849}" type="datetimeFigureOut">
              <a:rPr lang="en-US" smtClean="0"/>
              <a:t>8/29/2024</a:t>
            </a:fld>
            <a:endParaRPr lang="en-US" dirty="0"/>
          </a:p>
        </p:txBody>
      </p:sp>
      <p:sp>
        <p:nvSpPr>
          <p:cNvPr id="8" name="Footer Placeholder 7">
            <a:extLst>
              <a:ext uri="{FF2B5EF4-FFF2-40B4-BE49-F238E27FC236}">
                <a16:creationId xmlns:a16="http://schemas.microsoft.com/office/drawing/2014/main" id="{69B81514-1649-6142-AC73-F89804C2EA4E}"/>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964063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95664-CBD9-5B44-AF8D-232A4D4E3EF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7453A43-613C-1740-9F57-1DA02F78D8E7}"/>
              </a:ext>
            </a:extLst>
          </p:cNvPr>
          <p:cNvSpPr>
            <a:spLocks noGrp="1"/>
          </p:cNvSpPr>
          <p:nvPr>
            <p:ph type="dt" sz="half" idx="10"/>
          </p:nvPr>
        </p:nvSpPr>
        <p:spPr/>
        <p:txBody>
          <a:bodyPr/>
          <a:lstStyle>
            <a:lvl1pPr>
              <a:defRPr>
                <a:solidFill>
                  <a:srgbClr val="102649"/>
                </a:solidFill>
              </a:defRPr>
            </a:lvl1pPr>
          </a:lstStyle>
          <a:p>
            <a:fld id="{90F885B2-8894-8044-8FDE-175D50DC3849}" type="datetimeFigureOut">
              <a:rPr lang="en-US" smtClean="0"/>
              <a:pPr/>
              <a:t>8/29/2024</a:t>
            </a:fld>
            <a:endParaRPr lang="en-US" dirty="0"/>
          </a:p>
        </p:txBody>
      </p:sp>
      <p:sp>
        <p:nvSpPr>
          <p:cNvPr id="4" name="Footer Placeholder 3">
            <a:extLst>
              <a:ext uri="{FF2B5EF4-FFF2-40B4-BE49-F238E27FC236}">
                <a16:creationId xmlns:a16="http://schemas.microsoft.com/office/drawing/2014/main" id="{E5737E07-BDE7-EE4F-A7D2-BCC968B7D3B9}"/>
              </a:ext>
            </a:extLst>
          </p:cNvPr>
          <p:cNvSpPr>
            <a:spLocks noGrp="1"/>
          </p:cNvSpPr>
          <p:nvPr>
            <p:ph type="ftr" sz="quarter" idx="11"/>
          </p:nvPr>
        </p:nvSpPr>
        <p:spPr/>
        <p:txBody>
          <a:bodyPr/>
          <a:lstStyle>
            <a:lvl1pPr>
              <a:defRPr>
                <a:solidFill>
                  <a:srgbClr val="102649"/>
                </a:solidFill>
              </a:defRPr>
            </a:lvl1pPr>
          </a:lstStyle>
          <a:p>
            <a:endParaRPr lang="en-US" dirty="0"/>
          </a:p>
        </p:txBody>
      </p:sp>
    </p:spTree>
    <p:extLst>
      <p:ext uri="{BB962C8B-B14F-4D97-AF65-F5344CB8AC3E}">
        <p14:creationId xmlns:p14="http://schemas.microsoft.com/office/powerpoint/2010/main" val="3274293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CEA650-939E-F048-B947-6D573735B252}"/>
              </a:ext>
            </a:extLst>
          </p:cNvPr>
          <p:cNvSpPr>
            <a:spLocks noGrp="1"/>
          </p:cNvSpPr>
          <p:nvPr>
            <p:ph type="dt" sz="half" idx="10"/>
          </p:nvPr>
        </p:nvSpPr>
        <p:spPr/>
        <p:txBody>
          <a:bodyPr/>
          <a:lstStyle>
            <a:lvl1pPr>
              <a:defRPr>
                <a:solidFill>
                  <a:srgbClr val="102649"/>
                </a:solidFill>
              </a:defRPr>
            </a:lvl1pPr>
          </a:lstStyle>
          <a:p>
            <a:fld id="{90F885B2-8894-8044-8FDE-175D50DC3849}" type="datetimeFigureOut">
              <a:rPr lang="en-US" smtClean="0"/>
              <a:pPr/>
              <a:t>8/29/2024</a:t>
            </a:fld>
            <a:endParaRPr lang="en-US" dirty="0"/>
          </a:p>
        </p:txBody>
      </p:sp>
      <p:sp>
        <p:nvSpPr>
          <p:cNvPr id="3" name="Footer Placeholder 2">
            <a:extLst>
              <a:ext uri="{FF2B5EF4-FFF2-40B4-BE49-F238E27FC236}">
                <a16:creationId xmlns:a16="http://schemas.microsoft.com/office/drawing/2014/main" id="{2363B547-38B5-CE45-9D41-AB9885E10534}"/>
              </a:ext>
            </a:extLst>
          </p:cNvPr>
          <p:cNvSpPr>
            <a:spLocks noGrp="1"/>
          </p:cNvSpPr>
          <p:nvPr>
            <p:ph type="ftr" sz="quarter" idx="11"/>
          </p:nvPr>
        </p:nvSpPr>
        <p:spPr/>
        <p:txBody>
          <a:bodyPr/>
          <a:lstStyle>
            <a:lvl1pPr>
              <a:defRPr>
                <a:solidFill>
                  <a:srgbClr val="102649"/>
                </a:solidFill>
              </a:defRPr>
            </a:lvl1pPr>
          </a:lstStyle>
          <a:p>
            <a:endParaRPr lang="en-US" dirty="0"/>
          </a:p>
        </p:txBody>
      </p:sp>
    </p:spTree>
    <p:extLst>
      <p:ext uri="{BB962C8B-B14F-4D97-AF65-F5344CB8AC3E}">
        <p14:creationId xmlns:p14="http://schemas.microsoft.com/office/powerpoint/2010/main" val="1203898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747C7-D880-DF47-A5AB-551081E93E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CD60D4-B40E-F34D-80B5-1FB5C01929C3}"/>
              </a:ext>
            </a:extLst>
          </p:cNvPr>
          <p:cNvSpPr>
            <a:spLocks noGrp="1"/>
          </p:cNvSpPr>
          <p:nvPr>
            <p:ph idx="1"/>
          </p:nvPr>
        </p:nvSpPr>
        <p:spPr>
          <a:xfrm>
            <a:off x="5183188" y="1891430"/>
            <a:ext cx="6172200" cy="39696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6E9781-5FD6-404C-9615-4A709D3011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5DCDF3-E889-1748-B70C-A614B28DB8A1}"/>
              </a:ext>
            </a:extLst>
          </p:cNvPr>
          <p:cNvSpPr>
            <a:spLocks noGrp="1"/>
          </p:cNvSpPr>
          <p:nvPr>
            <p:ph type="dt" sz="half" idx="10"/>
          </p:nvPr>
        </p:nvSpPr>
        <p:spPr/>
        <p:txBody>
          <a:bodyPr/>
          <a:lstStyle>
            <a:lvl1pPr>
              <a:defRPr>
                <a:solidFill>
                  <a:srgbClr val="102649"/>
                </a:solidFill>
              </a:defRPr>
            </a:lvl1pPr>
          </a:lstStyle>
          <a:p>
            <a:fld id="{90F885B2-8894-8044-8FDE-175D50DC3849}" type="datetimeFigureOut">
              <a:rPr lang="en-US" smtClean="0"/>
              <a:pPr/>
              <a:t>8/29/2024</a:t>
            </a:fld>
            <a:endParaRPr lang="en-US" dirty="0"/>
          </a:p>
        </p:txBody>
      </p:sp>
      <p:sp>
        <p:nvSpPr>
          <p:cNvPr id="6" name="Footer Placeholder 5">
            <a:extLst>
              <a:ext uri="{FF2B5EF4-FFF2-40B4-BE49-F238E27FC236}">
                <a16:creationId xmlns:a16="http://schemas.microsoft.com/office/drawing/2014/main" id="{B023D8E5-FB74-B545-B35C-110FA0DCFD66}"/>
              </a:ext>
            </a:extLst>
          </p:cNvPr>
          <p:cNvSpPr>
            <a:spLocks noGrp="1"/>
          </p:cNvSpPr>
          <p:nvPr>
            <p:ph type="ftr" sz="quarter" idx="11"/>
          </p:nvPr>
        </p:nvSpPr>
        <p:spPr>
          <a:xfrm>
            <a:off x="4038600" y="6356350"/>
            <a:ext cx="4040688" cy="365125"/>
          </a:xfrm>
        </p:spPr>
        <p:txBody>
          <a:bodyPr/>
          <a:lstStyle>
            <a:lvl1pPr>
              <a:defRPr>
                <a:solidFill>
                  <a:srgbClr val="102649"/>
                </a:solidFill>
              </a:defRPr>
            </a:lvl1pPr>
          </a:lstStyle>
          <a:p>
            <a:endParaRPr lang="en-US" dirty="0"/>
          </a:p>
        </p:txBody>
      </p:sp>
      <p:sp>
        <p:nvSpPr>
          <p:cNvPr id="7" name="Slide Number Placeholder 6">
            <a:extLst>
              <a:ext uri="{FF2B5EF4-FFF2-40B4-BE49-F238E27FC236}">
                <a16:creationId xmlns:a16="http://schemas.microsoft.com/office/drawing/2014/main" id="{2BAA720A-FAFC-0B47-B836-6026134BEC69}"/>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dirty="0"/>
          </a:p>
        </p:txBody>
      </p:sp>
    </p:spTree>
    <p:extLst>
      <p:ext uri="{BB962C8B-B14F-4D97-AF65-F5344CB8AC3E}">
        <p14:creationId xmlns:p14="http://schemas.microsoft.com/office/powerpoint/2010/main" val="2832705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9EA58-8F14-9847-A5CC-481304CAC3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780811-8AD9-384B-AAE6-7D7355D834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025E1C3A-9866-3A4D-B8F8-421BAC5017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E9B453-B7EA-F54F-99BE-092E9693BC03}"/>
              </a:ext>
            </a:extLst>
          </p:cNvPr>
          <p:cNvSpPr>
            <a:spLocks noGrp="1"/>
          </p:cNvSpPr>
          <p:nvPr>
            <p:ph type="dt" sz="half" idx="10"/>
          </p:nvPr>
        </p:nvSpPr>
        <p:spPr/>
        <p:txBody>
          <a:bodyPr/>
          <a:lstStyle/>
          <a:p>
            <a:fld id="{90F885B2-8894-8044-8FDE-175D50DC3849}" type="datetimeFigureOut">
              <a:rPr lang="en-US" smtClean="0"/>
              <a:t>8/29/2024</a:t>
            </a:fld>
            <a:endParaRPr lang="en-US" dirty="0"/>
          </a:p>
        </p:txBody>
      </p:sp>
      <p:sp>
        <p:nvSpPr>
          <p:cNvPr id="6" name="Footer Placeholder 5">
            <a:extLst>
              <a:ext uri="{FF2B5EF4-FFF2-40B4-BE49-F238E27FC236}">
                <a16:creationId xmlns:a16="http://schemas.microsoft.com/office/drawing/2014/main" id="{B2BAE837-F714-D749-8672-F5ACD89ABDA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863610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FAA31E-A6D5-0042-9274-104B04F9AD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1896C5-06B0-3147-AB94-8C999EE890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BC9E41-8ACF-5A41-9EAC-CFD88AAFBF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90F885B2-8894-8044-8FDE-175D50DC3849}" type="datetimeFigureOut">
              <a:rPr lang="en-US" smtClean="0"/>
              <a:pPr/>
              <a:t>8/29/2024</a:t>
            </a:fld>
            <a:endParaRPr lang="en-US" dirty="0"/>
          </a:p>
        </p:txBody>
      </p:sp>
      <p:sp>
        <p:nvSpPr>
          <p:cNvPr id="5" name="Footer Placeholder 4">
            <a:extLst>
              <a:ext uri="{FF2B5EF4-FFF2-40B4-BE49-F238E27FC236}">
                <a16:creationId xmlns:a16="http://schemas.microsoft.com/office/drawing/2014/main" id="{CCC268BD-BE55-F341-B9D2-8E463FCF8391}"/>
              </a:ext>
            </a:extLst>
          </p:cNvPr>
          <p:cNvSpPr>
            <a:spLocks noGrp="1"/>
          </p:cNvSpPr>
          <p:nvPr>
            <p:ph type="ftr" sz="quarter" idx="3"/>
          </p:nvPr>
        </p:nvSpPr>
        <p:spPr>
          <a:xfrm>
            <a:off x="4038600" y="6356350"/>
            <a:ext cx="3564699"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Tree>
    <p:extLst>
      <p:ext uri="{BB962C8B-B14F-4D97-AF65-F5344CB8AC3E}">
        <p14:creationId xmlns:p14="http://schemas.microsoft.com/office/powerpoint/2010/main" val="22713396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 id="2147483663" r:id="rId14"/>
    <p:sldLayoutId id="2147483664" r:id="rId15"/>
    <p:sldLayoutId id="2147483665" r:id="rId16"/>
    <p:sldLayoutId id="2147483666" r:id="rId17"/>
  </p:sldLayoutIdLst>
  <p:txStyles>
    <p:title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education.ky.gov/curriculum/standards/kyacadstand/Documents/High_School_Special_Education_Course_Standards_Documents_2019.pdf" TargetMode="External"/><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hyperlink" Target="https://kecs.education.ky.gov/Public/CourseSearch" TargetMode="External"/></Relationships>
</file>

<file path=ppt/slides/_rels/slide11.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notesSlide" Target="../notesSlides/notesSlide11.xml"/><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 Id="rId5" Type="http://schemas.openxmlformats.org/officeDocument/2006/relationships/notesSlide" Target="../notesSlides/notesSlide12.xml"/><Relationship Id="rId4"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notesSlide" Target="../notesSlides/notesSlide13.xml"/><Relationship Id="rId5" Type="http://schemas.openxmlformats.org/officeDocument/2006/relationships/slideLayout" Target="../slideLayouts/slideLayout4.xml"/><Relationship Id="rId4" Type="http://schemas.openxmlformats.org/officeDocument/2006/relationships/tags" Target="../tags/tag15.xml"/></Relationships>
</file>

<file path=ppt/slides/_rels/slide14.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notesSlide" Target="../notesSlides/notesSlide14.xml"/><Relationship Id="rId4"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5" Type="http://schemas.openxmlformats.org/officeDocument/2006/relationships/notesSlide" Target="../notesSlides/notesSlide15.xml"/><Relationship Id="rId4"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notesSlide" Target="../notesSlides/notesSlide16.xml"/><Relationship Id="rId4"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 Id="rId5" Type="http://schemas.openxmlformats.org/officeDocument/2006/relationships/notesSlide" Target="../notesSlides/notesSlide17.xml"/><Relationship Id="rId4"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_Appendix_D:_Rationale"/><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_Appendix_E:_Supplement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education.ky.gov/CTE/cter/Documents/CWEC_Admin_Guide.pdf"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hyperlink" Target="https://kaap-main.azurewebsites.net/OTS/MemberTools/Login.aspx"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hyperlink" Target="https://education.ky.gov/AA/distsupp/Pages/AdminCode.aspx" TargetMode="External"/><Relationship Id="rId2" Type="http://schemas.openxmlformats.org/officeDocument/2006/relationships/notesSlide" Target="../notesSlides/notesSlide23.xml"/><Relationship Id="rId1" Type="http://schemas.openxmlformats.org/officeDocument/2006/relationships/slideLayout" Target="../slideLayouts/slideLayout14.xml"/><Relationship Id="rId4" Type="http://schemas.openxmlformats.org/officeDocument/2006/relationships/hyperlink" Target="https://education.ky.gov/AA/distsupp/Pages/Forms.aspx"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education.ky.gov/AA/distsupp/Documents/Nondisclosure%20Form.pdf" TargetMode="External"/><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mailto:sherri.craig@education.ky.gov"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hyperlink" Target="mailto:darrell.mattingly@uky.edu"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education.ky.gov/CTE/cter/Pages/WBL.aspx" TargetMode="External"/><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hyperlink" Target="https://education.ky.gov/curriculum/standards/kyacadstand/Documents/High_School_Special_Education_Course_Standards_Documents_2019.pdf" TargetMode="External"/><Relationship Id="rId2" Type="http://schemas.openxmlformats.org/officeDocument/2006/relationships/notesSlide" Target="../notesSlides/notesSlide32.xml"/><Relationship Id="rId1" Type="http://schemas.openxmlformats.org/officeDocument/2006/relationships/slideLayout" Target="../slideLayouts/slideLayout14.xml"/><Relationship Id="rId4" Type="http://schemas.openxmlformats.org/officeDocument/2006/relationships/hyperlink" Target="https://education.ky.gov/specialed/excep/GuidanceResources/Documents/KYTransitionFramework.pdf"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www.cast.org/" TargetMode="External"/><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hyperlink" Target="mailto:bill.bates@education.ky.gov"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hyperlink" Target="mailto:darrell.mattingly@uky.edu" TargetMode="External"/><Relationship Id="rId4" Type="http://schemas.openxmlformats.org/officeDocument/2006/relationships/hyperlink" Target="mailto:sherri.craig@education.ky.gov"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hyperlink" Target="https://www.education.ky.gov/CTE/cter/Pages/cteexcepchild.aspx"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hyperlink" Target="https://www.education.ky.gov/CTE/cter/Documents/FAQ_Co-op-Internship_for_StateAccountability.pdf" TargetMode="External"/><Relationship Id="rId4" Type="http://schemas.openxmlformats.org/officeDocument/2006/relationships/hyperlink" Target="https://www.education.ky.gov/CTE/Pages/CTE-St-Acc.aspx" TargetMode="External"/></Relationships>
</file>

<file path=ppt/slides/_rels/slide38.xml.rels><?xml version="1.0" encoding="UTF-8" standalone="yes"?>
<Relationships xmlns="http://schemas.openxmlformats.org/package/2006/relationships"><Relationship Id="rId8" Type="http://schemas.openxmlformats.org/officeDocument/2006/relationships/hyperlink" Target="mailto:sherri.craig@education.ky.gov" TargetMode="External"/><Relationship Id="rId3" Type="http://schemas.openxmlformats.org/officeDocument/2006/relationships/hyperlink" Target="https://www.education.ky.gov/districts/tech/sis/Pages/KSIS-Data-Standards.aspx" TargetMode="External"/><Relationship Id="rId7" Type="http://schemas.openxmlformats.org/officeDocument/2006/relationships/hyperlink" Target="https://www.education.ky.gov/AA/Assessments/summassmt/Documents/AKSA_Summative_Assessment_Calendar.pdf"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hyperlink" Target="https://kaap.hdi.uky.edu/" TargetMode="External"/><Relationship Id="rId5" Type="http://schemas.openxmlformats.org/officeDocument/2006/relationships/hyperlink" Target="https://kapp-crd.azurewebsites.net/Login.aspx" TargetMode="External"/><Relationship Id="rId4" Type="http://schemas.openxmlformats.org/officeDocument/2006/relationships/hyperlink" Target="https://www.education.ky.gov/districts/tech/sis/Documents/DataStandardCareerReadiness_Work-BasedLearning.pdf" TargetMode="External"/><Relationship Id="rId9" Type="http://schemas.openxmlformats.org/officeDocument/2006/relationships/hyperlink" Target="mailto:sarah.robbins@education.ky.gov" TargetMode="External"/></Relationships>
</file>

<file path=ppt/slides/_rels/slide4.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notesSlide" Target="../notesSlides/notesSlide4.xml"/><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5.xml"/><Relationship Id="rId1" Type="http://schemas.openxmlformats.org/officeDocument/2006/relationships/tags" Target="../tags/tag4.xml"/><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2038350" y="0"/>
            <a:ext cx="9144000" cy="2387600"/>
          </a:xfrm>
        </p:spPr>
        <p:txBody>
          <a:bodyPr/>
          <a:lstStyle/>
          <a:p>
            <a:pPr algn="ctr"/>
            <a:r>
              <a:rPr lang="en-US" sz="4800" b="1" dirty="0"/>
              <a:t>Career Work Experience Certification</a:t>
            </a:r>
          </a:p>
        </p:txBody>
      </p:sp>
      <p:sp>
        <p:nvSpPr>
          <p:cNvPr id="3" name="Subtitle 2"/>
          <p:cNvSpPr>
            <a:spLocks noGrp="1"/>
          </p:cNvSpPr>
          <p:nvPr>
            <p:ph type="subTitle" idx="1"/>
          </p:nvPr>
        </p:nvSpPr>
        <p:spPr>
          <a:xfrm>
            <a:off x="2803057" y="3293498"/>
            <a:ext cx="8298206" cy="1488052"/>
          </a:xfrm>
        </p:spPr>
        <p:txBody>
          <a:bodyPr>
            <a:noAutofit/>
          </a:bodyPr>
          <a:lstStyle/>
          <a:p>
            <a:pPr algn="ctr"/>
            <a:r>
              <a:rPr lang="en-US" sz="3600" dirty="0">
                <a:latin typeface="+mj-lt"/>
              </a:rPr>
              <a:t>Kentucky Alternate Assessment</a:t>
            </a:r>
          </a:p>
          <a:p>
            <a:pPr algn="ctr"/>
            <a:r>
              <a:rPr lang="en-US" sz="3600" dirty="0">
                <a:latin typeface="+mj-lt"/>
              </a:rPr>
              <a:t>School Year 2024-25</a:t>
            </a:r>
          </a:p>
        </p:txBody>
      </p:sp>
    </p:spTree>
    <p:extLst>
      <p:ext uri="{BB962C8B-B14F-4D97-AF65-F5344CB8AC3E}">
        <p14:creationId xmlns:p14="http://schemas.microsoft.com/office/powerpoint/2010/main" val="3477655453"/>
      </p:ext>
    </p:extLst>
  </p:cSld>
  <p:clrMapOvr>
    <a:masterClrMapping/>
  </p:clrMapOvr>
  <mc:AlternateContent xmlns:mc="http://schemas.openxmlformats.org/markup-compatibility/2006" xmlns:p14="http://schemas.microsoft.com/office/powerpoint/2010/main">
    <mc:Choice Requires="p14">
      <p:transition spd="slow" p14:dur="2000" advTm="33314"/>
    </mc:Choice>
    <mc:Fallback xmlns="">
      <p:transition spd="slow" advTm="33314"/>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186" y="257025"/>
            <a:ext cx="10988514" cy="1320800"/>
          </a:xfrm>
        </p:spPr>
        <p:txBody>
          <a:bodyPr>
            <a:normAutofit/>
          </a:bodyPr>
          <a:lstStyle/>
          <a:p>
            <a:r>
              <a:rPr lang="en-US" b="1" dirty="0">
                <a:latin typeface="Helvetica" pitchFamily="2" charset="0"/>
              </a:rPr>
              <a:t>Coursework leading to CWEC – p.7</a:t>
            </a:r>
          </a:p>
        </p:txBody>
      </p:sp>
      <p:sp>
        <p:nvSpPr>
          <p:cNvPr id="5" name="Text Placeholder 4"/>
          <p:cNvSpPr>
            <a:spLocks noGrp="1"/>
          </p:cNvSpPr>
          <p:nvPr>
            <p:ph type="body" sz="quarter" idx="13"/>
          </p:nvPr>
        </p:nvSpPr>
        <p:spPr>
          <a:xfrm>
            <a:off x="555786" y="1773451"/>
            <a:ext cx="11356814" cy="3979650"/>
          </a:xfrm>
        </p:spPr>
        <p:txBody>
          <a:bodyPr>
            <a:normAutofit/>
          </a:bodyPr>
          <a:lstStyle/>
          <a:p>
            <a:r>
              <a:rPr lang="en-US" dirty="0">
                <a:effectLst/>
                <a:latin typeface="Helvetica" panose="020B0604020202020204" pitchFamily="34" charset="0"/>
                <a:ea typeface="Helvetica Neue"/>
                <a:cs typeface="Helvetica" panose="020B0604020202020204" pitchFamily="34" charset="0"/>
              </a:rPr>
              <a:t>The four specific elective courses leading to the attainment of the CWEC are included within the </a:t>
            </a:r>
            <a:r>
              <a:rPr lang="en-US" u="sng" dirty="0">
                <a:solidFill>
                  <a:srgbClr val="0000FF"/>
                </a:solidFill>
                <a:effectLst/>
                <a:latin typeface="Helvetica" panose="020B0604020202020204" pitchFamily="34" charset="0"/>
                <a:ea typeface="Helvetica Neue"/>
                <a:cs typeface="Helvetica" panose="020B0604020202020204" pitchFamily="34" charset="0"/>
                <a:hlinkClick r:id="rId3"/>
              </a:rPr>
              <a:t>High School Special Education Course Standards Documents</a:t>
            </a:r>
            <a:r>
              <a:rPr lang="en-US" dirty="0">
                <a:solidFill>
                  <a:srgbClr val="0000FF"/>
                </a:solidFill>
                <a:latin typeface="Helvetica" panose="020B0604020202020204" pitchFamily="34" charset="0"/>
                <a:ea typeface="Helvetica Neue"/>
                <a:cs typeface="Helvetica" panose="020B0604020202020204" pitchFamily="34" charset="0"/>
              </a:rPr>
              <a:t>.</a:t>
            </a:r>
            <a:r>
              <a:rPr lang="en-US" dirty="0">
                <a:effectLst/>
                <a:latin typeface="Helvetica" panose="020B0604020202020204" pitchFamily="34" charset="0"/>
                <a:cs typeface="Helvetica" panose="020B0604020202020204" pitchFamily="34" charset="0"/>
              </a:rPr>
              <a:t> </a:t>
            </a:r>
            <a:r>
              <a:rPr lang="en-US" dirty="0">
                <a:effectLst/>
                <a:latin typeface="Helvetica" panose="020B0604020202020204" pitchFamily="34" charset="0"/>
                <a:ea typeface="Calibri" panose="020F0502020204030204" pitchFamily="34" charset="0"/>
                <a:cs typeface="Helvetica" panose="020B0604020202020204" pitchFamily="34" charset="0"/>
              </a:rPr>
              <a:t> </a:t>
            </a:r>
            <a:br>
              <a:rPr lang="en-US" dirty="0">
                <a:latin typeface="Helvetica" pitchFamily="2" charset="0"/>
              </a:rPr>
            </a:br>
            <a:endParaRPr lang="en-US" dirty="0">
              <a:latin typeface="Helvetica" pitchFamily="2" charset="0"/>
            </a:endParaRPr>
          </a:p>
          <a:p>
            <a:pPr>
              <a:lnSpc>
                <a:spcPct val="115000"/>
              </a:lnSpc>
              <a:spcBef>
                <a:spcPts val="0"/>
              </a:spcBef>
              <a:spcAft>
                <a:spcPts val="1000"/>
              </a:spcAft>
            </a:pPr>
            <a:r>
              <a:rPr lang="en-US" dirty="0">
                <a:effectLst/>
                <a:latin typeface="Helvetica" panose="020B0604020202020204" pitchFamily="34" charset="0"/>
                <a:ea typeface="Times New Roman" panose="02020603050405020304" pitchFamily="18" charset="0"/>
                <a:cs typeface="Helvetica" panose="020B0604020202020204" pitchFamily="34" charset="0"/>
              </a:rPr>
              <a:t>To review the specific EFAS-AA standards aligned to each course,  refer to the Kentucky Department of Education - Course Standards in the </a:t>
            </a:r>
            <a:r>
              <a:rPr lang="en-US" u="sng" dirty="0">
                <a:solidFill>
                  <a:srgbClr val="0000FF"/>
                </a:solidFill>
                <a:effectLst/>
                <a:latin typeface="Helvetica" panose="020B0604020202020204" pitchFamily="34" charset="0"/>
                <a:ea typeface="Times New Roman" panose="02020603050405020304" pitchFamily="18" charset="0"/>
                <a:cs typeface="Helvetica" panose="020B0604020202020204" pitchFamily="34" charset="0"/>
                <a:hlinkClick r:id="rId4"/>
              </a:rPr>
              <a:t>Searchable State Course Codes Database (SSCCD)</a:t>
            </a:r>
            <a:r>
              <a:rPr lang="en-US" dirty="0">
                <a:effectLst/>
                <a:latin typeface="Helvetica" panose="020B0604020202020204" pitchFamily="34" charset="0"/>
                <a:ea typeface="Times New Roman" panose="02020603050405020304" pitchFamily="18" charset="0"/>
                <a:cs typeface="Helvetica" panose="020B0604020202020204" pitchFamily="34" charset="0"/>
              </a:rPr>
              <a:t>. </a:t>
            </a:r>
            <a:r>
              <a:rPr lang="en-US" dirty="0">
                <a:effectLst/>
                <a:latin typeface="Helvetica" panose="020B0604020202020204" pitchFamily="34" charset="0"/>
                <a:ea typeface="Calibri" panose="020F0502020204030204" pitchFamily="34" charset="0"/>
                <a:cs typeface="Helvetica" panose="020B0604020202020204" pitchFamily="34" charset="0"/>
              </a:rPr>
              <a:t>Refer to the standards link in the details of the course.</a:t>
            </a:r>
          </a:p>
          <a:p>
            <a:pPr>
              <a:lnSpc>
                <a:spcPct val="115000"/>
              </a:lnSpc>
              <a:spcBef>
                <a:spcPts val="0"/>
              </a:spcBef>
              <a:spcAft>
                <a:spcPts val="1000"/>
              </a:spcAft>
            </a:pPr>
            <a:endParaRPr lang="en-US" dirty="0">
              <a:effectLst/>
              <a:latin typeface="Helvetica" panose="020B0604020202020204" pitchFamily="34" charset="0"/>
              <a:ea typeface="Calibri" panose="020F0502020204030204" pitchFamily="34" charset="0"/>
              <a:cs typeface="Helvetica" panose="020B0604020202020204" pitchFamily="34" charset="0"/>
            </a:endParaRPr>
          </a:p>
          <a:p>
            <a:endParaRPr lang="en-US" dirty="0"/>
          </a:p>
        </p:txBody>
      </p:sp>
    </p:spTree>
    <p:extLst>
      <p:ext uri="{BB962C8B-B14F-4D97-AF65-F5344CB8AC3E}">
        <p14:creationId xmlns:p14="http://schemas.microsoft.com/office/powerpoint/2010/main" val="31364209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641016" y="245849"/>
            <a:ext cx="8281737" cy="1149776"/>
          </a:xfrm>
          <a:prstGeom prst="rect">
            <a:avLst/>
          </a:prstGeom>
          <a:ln w="76200">
            <a:solidFill>
              <a:schemeClr val="bg1"/>
            </a:solidFill>
          </a:ln>
        </p:spPr>
        <p:txBody>
          <a:bodyPr>
            <a:normAutofit/>
          </a:bodyPr>
          <a:lstStyle/>
          <a:p>
            <a:r>
              <a:rPr lang="en-US" sz="3600" b="1" dirty="0">
                <a:latin typeface="Helvetica" pitchFamily="2" charset="0"/>
              </a:rPr>
              <a:t>Developing Career Options – p. 7</a:t>
            </a:r>
          </a:p>
        </p:txBody>
      </p:sp>
      <p:sp>
        <p:nvSpPr>
          <p:cNvPr id="3" name="Content Placeholder 2"/>
          <p:cNvSpPr>
            <a:spLocks noGrp="1"/>
          </p:cNvSpPr>
          <p:nvPr>
            <p:ph idx="1"/>
            <p:custDataLst>
              <p:tags r:id="rId3"/>
            </p:custDataLst>
          </p:nvPr>
        </p:nvSpPr>
        <p:spPr>
          <a:xfrm>
            <a:off x="641016" y="1110001"/>
            <a:ext cx="11355912" cy="4637997"/>
          </a:xfrm>
        </p:spPr>
        <p:txBody>
          <a:bodyPr>
            <a:normAutofit/>
          </a:bodyPr>
          <a:lstStyle/>
          <a:p>
            <a:pPr marL="0" indent="0">
              <a:buNone/>
            </a:pPr>
            <a:r>
              <a:rPr lang="en-US" dirty="0">
                <a:latin typeface="Helvetica" pitchFamily="2" charset="0"/>
              </a:rPr>
              <a:t>Grades 9-14</a:t>
            </a:r>
          </a:p>
          <a:p>
            <a:r>
              <a:rPr lang="en-US" dirty="0">
                <a:latin typeface="Helvetica" pitchFamily="2" charset="0"/>
              </a:rPr>
              <a:t>Orientation to careers </a:t>
            </a:r>
          </a:p>
          <a:p>
            <a:r>
              <a:rPr lang="en-US" dirty="0">
                <a:latin typeface="Helvetica" pitchFamily="2" charset="0"/>
              </a:rPr>
              <a:t>16 career clusters, employability skills, self-management and work ethics </a:t>
            </a:r>
          </a:p>
          <a:p>
            <a:r>
              <a:rPr lang="en-US" dirty="0">
                <a:latin typeface="Helvetica" pitchFamily="2" charset="0"/>
              </a:rPr>
              <a:t>Problem solving, decision making and reasoning</a:t>
            </a:r>
          </a:p>
          <a:p>
            <a:r>
              <a:rPr lang="en-US" dirty="0">
                <a:latin typeface="Helvetica" pitchFamily="2" charset="0"/>
              </a:rPr>
              <a:t>Aligned to the Kentucky Academic Standards (KAS) and the Kentucky Employability and Foundational Academic Standards – Alternate Assessment (EFAS-AA)  </a:t>
            </a:r>
          </a:p>
          <a:p>
            <a:r>
              <a:rPr lang="en-US" dirty="0">
                <a:latin typeface="Helvetica" pitchFamily="2" charset="0"/>
              </a:rPr>
              <a:t>Materials and activities differentiated to meet individual student needs</a:t>
            </a:r>
          </a:p>
        </p:txBody>
      </p:sp>
    </p:spTree>
    <p:custDataLst>
      <p:tags r:id="rId1"/>
    </p:custDataLst>
    <p:extLst>
      <p:ext uri="{BB962C8B-B14F-4D97-AF65-F5344CB8AC3E}">
        <p14:creationId xmlns:p14="http://schemas.microsoft.com/office/powerpoint/2010/main" val="41808208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625642" y="365126"/>
            <a:ext cx="8734927" cy="862095"/>
          </a:xfrm>
          <a:prstGeom prst="rect">
            <a:avLst/>
          </a:prstGeom>
          <a:ln w="53975">
            <a:solidFill>
              <a:schemeClr val="bg1"/>
            </a:solidFill>
          </a:ln>
        </p:spPr>
        <p:txBody>
          <a:bodyPr>
            <a:normAutofit fontScale="90000"/>
          </a:bodyPr>
          <a:lstStyle/>
          <a:p>
            <a:r>
              <a:rPr lang="en-US" sz="4000" b="1" dirty="0">
                <a:latin typeface="Helvetica" pitchFamily="2" charset="0"/>
              </a:rPr>
              <a:t>Developing Leadership Skills – pp. 7-8</a:t>
            </a:r>
            <a:br>
              <a:rPr lang="en-US" dirty="0"/>
            </a:br>
            <a:endParaRPr lang="en-US" dirty="0"/>
          </a:p>
        </p:txBody>
      </p:sp>
      <p:sp>
        <p:nvSpPr>
          <p:cNvPr id="3" name="Content Placeholder 2"/>
          <p:cNvSpPr>
            <a:spLocks noGrp="1"/>
          </p:cNvSpPr>
          <p:nvPr>
            <p:ph idx="1"/>
            <p:custDataLst>
              <p:tags r:id="rId3"/>
            </p:custDataLst>
          </p:nvPr>
        </p:nvSpPr>
        <p:spPr>
          <a:xfrm>
            <a:off x="731920" y="914399"/>
            <a:ext cx="10698080" cy="4831515"/>
          </a:xfrm>
        </p:spPr>
        <p:txBody>
          <a:bodyPr>
            <a:normAutofit/>
          </a:bodyPr>
          <a:lstStyle/>
          <a:p>
            <a:r>
              <a:rPr lang="en-US" dirty="0">
                <a:latin typeface="Helvetica" pitchFamily="2" charset="0"/>
              </a:rPr>
              <a:t>Grade 9-14</a:t>
            </a:r>
          </a:p>
          <a:p>
            <a:r>
              <a:rPr lang="en-US" dirty="0">
                <a:latin typeface="Helvetica" pitchFamily="2" charset="0"/>
              </a:rPr>
              <a:t>Successful leaders and responsible members of society</a:t>
            </a:r>
          </a:p>
          <a:p>
            <a:r>
              <a:rPr lang="en-US" dirty="0">
                <a:latin typeface="Helvetica" pitchFamily="2" charset="0"/>
              </a:rPr>
              <a:t>Personal attributes and social skills</a:t>
            </a:r>
          </a:p>
          <a:p>
            <a:r>
              <a:rPr lang="en-US" dirty="0">
                <a:latin typeface="Helvetica" pitchFamily="2" charset="0"/>
              </a:rPr>
              <a:t>Interpersonal skills, team building, communication, personal development and leadership</a:t>
            </a:r>
          </a:p>
          <a:p>
            <a:r>
              <a:rPr lang="en-US" dirty="0">
                <a:latin typeface="Helvetica" pitchFamily="2" charset="0"/>
              </a:rPr>
              <a:t>Opportunities to apply knowledge</a:t>
            </a:r>
          </a:p>
          <a:p>
            <a:r>
              <a:rPr lang="en-US" dirty="0">
                <a:latin typeface="Helvetica" pitchFamily="2" charset="0"/>
              </a:rPr>
              <a:t>Both sets of standards – KAS and EFAS-AA</a:t>
            </a:r>
          </a:p>
          <a:p>
            <a:r>
              <a:rPr lang="en-US" dirty="0">
                <a:latin typeface="Helvetica" pitchFamily="2" charset="0"/>
              </a:rPr>
              <a:t>Differentiated to meet individual student needs</a:t>
            </a:r>
          </a:p>
          <a:p>
            <a:r>
              <a:rPr lang="en-US" dirty="0">
                <a:latin typeface="Helvetica" pitchFamily="2" charset="0"/>
              </a:rPr>
              <a:t>May apply to any career cluster(s) and should be aligned to the individual postsecondary goal(s) </a:t>
            </a:r>
          </a:p>
        </p:txBody>
      </p:sp>
    </p:spTree>
    <p:custDataLst>
      <p:tags r:id="rId1"/>
    </p:custDataLst>
    <p:extLst>
      <p:ext uri="{BB962C8B-B14F-4D97-AF65-F5344CB8AC3E}">
        <p14:creationId xmlns:p14="http://schemas.microsoft.com/office/powerpoint/2010/main" val="24611565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838200" y="365126"/>
            <a:ext cx="7656095" cy="910222"/>
          </a:xfrm>
          <a:prstGeom prst="rect">
            <a:avLst/>
          </a:prstGeom>
          <a:ln w="69850">
            <a:solidFill>
              <a:schemeClr val="bg1"/>
            </a:solidFill>
          </a:ln>
        </p:spPr>
        <p:txBody>
          <a:bodyPr>
            <a:normAutofit/>
          </a:bodyPr>
          <a:lstStyle/>
          <a:p>
            <a:r>
              <a:rPr lang="en-US" b="1" dirty="0">
                <a:latin typeface="Helvetica" pitchFamily="2" charset="0"/>
              </a:rPr>
              <a:t>Career clusters include:</a:t>
            </a:r>
          </a:p>
        </p:txBody>
      </p:sp>
      <p:sp>
        <p:nvSpPr>
          <p:cNvPr id="3" name="Content Placeholder 2"/>
          <p:cNvSpPr>
            <a:spLocks noGrp="1"/>
          </p:cNvSpPr>
          <p:nvPr>
            <p:ph sz="half" idx="1"/>
            <p:custDataLst>
              <p:tags r:id="rId3"/>
            </p:custDataLst>
          </p:nvPr>
        </p:nvSpPr>
        <p:spPr>
          <a:xfrm>
            <a:off x="838200" y="1275348"/>
            <a:ext cx="4851400" cy="4689357"/>
          </a:xfrm>
        </p:spPr>
        <p:txBody>
          <a:bodyPr>
            <a:normAutofit fontScale="92500" lnSpcReduction="20000"/>
          </a:bodyPr>
          <a:lstStyle/>
          <a:p>
            <a:pPr lvl="0"/>
            <a:r>
              <a:rPr lang="en-US" dirty="0">
                <a:latin typeface="Helvetica" pitchFamily="2" charset="0"/>
              </a:rPr>
              <a:t>Agriculture, Food and Natural Resources </a:t>
            </a:r>
          </a:p>
          <a:p>
            <a:pPr lvl="0"/>
            <a:r>
              <a:rPr lang="en-US" dirty="0">
                <a:latin typeface="Helvetica" pitchFamily="2" charset="0"/>
              </a:rPr>
              <a:t>Architecture and Construction </a:t>
            </a:r>
          </a:p>
          <a:p>
            <a:pPr lvl="0"/>
            <a:r>
              <a:rPr lang="en-US" dirty="0">
                <a:latin typeface="Helvetica" pitchFamily="2" charset="0"/>
              </a:rPr>
              <a:t>Arts, A/V Technology and Communications </a:t>
            </a:r>
          </a:p>
          <a:p>
            <a:pPr lvl="0"/>
            <a:r>
              <a:rPr lang="en-US" dirty="0">
                <a:latin typeface="Helvetica" pitchFamily="2" charset="0"/>
              </a:rPr>
              <a:t>Business Management and Administration </a:t>
            </a:r>
          </a:p>
          <a:p>
            <a:pPr lvl="0"/>
            <a:r>
              <a:rPr lang="en-US" dirty="0">
                <a:latin typeface="Helvetica" pitchFamily="2" charset="0"/>
              </a:rPr>
              <a:t>Education and Training </a:t>
            </a:r>
          </a:p>
          <a:p>
            <a:pPr lvl="0"/>
            <a:r>
              <a:rPr lang="en-US" dirty="0">
                <a:latin typeface="Helvetica" pitchFamily="2" charset="0"/>
              </a:rPr>
              <a:t>Finance </a:t>
            </a:r>
          </a:p>
          <a:p>
            <a:pPr lvl="0"/>
            <a:r>
              <a:rPr lang="en-US" dirty="0">
                <a:latin typeface="Helvetica" pitchFamily="2" charset="0"/>
              </a:rPr>
              <a:t>Government and Public Administration </a:t>
            </a:r>
          </a:p>
          <a:p>
            <a:pPr lvl="0"/>
            <a:r>
              <a:rPr lang="en-US" dirty="0">
                <a:latin typeface="Helvetica" pitchFamily="2" charset="0"/>
              </a:rPr>
              <a:t>Health Science </a:t>
            </a:r>
          </a:p>
        </p:txBody>
      </p:sp>
      <p:sp>
        <p:nvSpPr>
          <p:cNvPr id="4" name="Content Placeholder 3"/>
          <p:cNvSpPr>
            <a:spLocks noGrp="1"/>
          </p:cNvSpPr>
          <p:nvPr>
            <p:ph sz="half" idx="2"/>
            <p:custDataLst>
              <p:tags r:id="rId4"/>
            </p:custDataLst>
          </p:nvPr>
        </p:nvSpPr>
        <p:spPr>
          <a:xfrm>
            <a:off x="5689600" y="1275349"/>
            <a:ext cx="5308600" cy="4401552"/>
          </a:xfrm>
        </p:spPr>
        <p:txBody>
          <a:bodyPr>
            <a:normAutofit fontScale="92500" lnSpcReduction="20000"/>
          </a:bodyPr>
          <a:lstStyle/>
          <a:p>
            <a:pPr lvl="0"/>
            <a:r>
              <a:rPr lang="en-US" dirty="0">
                <a:latin typeface="Helvetica" pitchFamily="2" charset="0"/>
              </a:rPr>
              <a:t>Hospitality and Tourism </a:t>
            </a:r>
          </a:p>
          <a:p>
            <a:pPr lvl="0"/>
            <a:r>
              <a:rPr lang="en-US" dirty="0">
                <a:latin typeface="Helvetica" pitchFamily="2" charset="0"/>
              </a:rPr>
              <a:t>Human Services </a:t>
            </a:r>
          </a:p>
          <a:p>
            <a:pPr lvl="0"/>
            <a:r>
              <a:rPr lang="en-US" dirty="0">
                <a:latin typeface="Helvetica" pitchFamily="2" charset="0"/>
              </a:rPr>
              <a:t>Information Technology </a:t>
            </a:r>
          </a:p>
          <a:p>
            <a:pPr lvl="0"/>
            <a:r>
              <a:rPr lang="en-US" dirty="0">
                <a:latin typeface="Helvetica" pitchFamily="2" charset="0"/>
              </a:rPr>
              <a:t>Law, Public Safety, Corrections and Security </a:t>
            </a:r>
          </a:p>
          <a:p>
            <a:pPr lvl="0"/>
            <a:r>
              <a:rPr lang="en-US" dirty="0">
                <a:latin typeface="Helvetica" pitchFamily="2" charset="0"/>
              </a:rPr>
              <a:t>Manufacturing </a:t>
            </a:r>
          </a:p>
          <a:p>
            <a:pPr lvl="0"/>
            <a:r>
              <a:rPr lang="en-US" dirty="0">
                <a:latin typeface="Helvetica" pitchFamily="2" charset="0"/>
              </a:rPr>
              <a:t>Marketing </a:t>
            </a:r>
          </a:p>
          <a:p>
            <a:pPr lvl="0"/>
            <a:r>
              <a:rPr lang="en-US" dirty="0">
                <a:latin typeface="Helvetica" pitchFamily="2" charset="0"/>
              </a:rPr>
              <a:t>Science, Technology, Engineering and Mathematics </a:t>
            </a:r>
          </a:p>
          <a:p>
            <a:r>
              <a:rPr lang="en-US" dirty="0">
                <a:latin typeface="Helvetica" pitchFamily="2" charset="0"/>
              </a:rPr>
              <a:t>Transportation, Distribution and Logistics </a:t>
            </a:r>
          </a:p>
          <a:p>
            <a:endParaRPr lang="en-US" dirty="0">
              <a:latin typeface="Helvetica" pitchFamily="2" charset="0"/>
            </a:endParaRPr>
          </a:p>
        </p:txBody>
      </p:sp>
    </p:spTree>
    <p:custDataLst>
      <p:tags r:id="rId1"/>
    </p:custDataLst>
    <p:extLst>
      <p:ext uri="{BB962C8B-B14F-4D97-AF65-F5344CB8AC3E}">
        <p14:creationId xmlns:p14="http://schemas.microsoft.com/office/powerpoint/2010/main" val="17163784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660399" y="365126"/>
            <a:ext cx="11154611" cy="1150853"/>
          </a:xfrm>
          <a:prstGeom prst="rect">
            <a:avLst/>
          </a:prstGeom>
          <a:ln w="57150">
            <a:solidFill>
              <a:schemeClr val="bg1"/>
            </a:solidFill>
          </a:ln>
        </p:spPr>
        <p:txBody>
          <a:bodyPr>
            <a:noAutofit/>
          </a:bodyPr>
          <a:lstStyle/>
          <a:p>
            <a:r>
              <a:rPr lang="en-US" sz="4000" b="1" dirty="0">
                <a:latin typeface="Helvetica" pitchFamily="2" charset="0"/>
              </a:rPr>
              <a:t>Experience in Workplace Principles – p. 8</a:t>
            </a:r>
            <a:br>
              <a:rPr lang="en-US" sz="3800" b="1" dirty="0">
                <a:latin typeface="+mn-lt"/>
              </a:rPr>
            </a:br>
            <a:endParaRPr lang="en-US" sz="3800" b="1" dirty="0">
              <a:latin typeface="+mn-lt"/>
            </a:endParaRPr>
          </a:p>
        </p:txBody>
      </p:sp>
      <p:sp>
        <p:nvSpPr>
          <p:cNvPr id="5" name="Content Placeholder 4"/>
          <p:cNvSpPr>
            <a:spLocks noGrp="1"/>
          </p:cNvSpPr>
          <p:nvPr>
            <p:ph idx="1"/>
            <p:custDataLst>
              <p:tags r:id="rId3"/>
            </p:custDataLst>
          </p:nvPr>
        </p:nvSpPr>
        <p:spPr>
          <a:xfrm>
            <a:off x="838200" y="1253331"/>
            <a:ext cx="8787063" cy="4351338"/>
          </a:xfrm>
        </p:spPr>
        <p:txBody>
          <a:bodyPr>
            <a:normAutofit/>
          </a:bodyPr>
          <a:lstStyle/>
          <a:p>
            <a:r>
              <a:rPr lang="en-US" dirty="0">
                <a:latin typeface="Helvetica" pitchFamily="2" charset="0"/>
              </a:rPr>
              <a:t>Grade Level: 9-14</a:t>
            </a:r>
          </a:p>
          <a:p>
            <a:r>
              <a:rPr lang="en-US" dirty="0">
                <a:latin typeface="Helvetica" pitchFamily="2" charset="0"/>
              </a:rPr>
              <a:t>Adapt to changing demands and expectations</a:t>
            </a:r>
          </a:p>
          <a:p>
            <a:r>
              <a:rPr lang="en-US" dirty="0">
                <a:latin typeface="Helvetica" pitchFamily="2" charset="0"/>
              </a:rPr>
              <a:t>Problem solving, teamwork, time management, and self-management skills </a:t>
            </a:r>
          </a:p>
          <a:p>
            <a:r>
              <a:rPr lang="en-US" dirty="0">
                <a:latin typeface="Helvetica" pitchFamily="2" charset="0"/>
              </a:rPr>
              <a:t>Job-seeking and job-retention skills </a:t>
            </a:r>
          </a:p>
          <a:p>
            <a:r>
              <a:rPr lang="en-US" dirty="0">
                <a:latin typeface="Helvetica" pitchFamily="2" charset="0"/>
              </a:rPr>
              <a:t>Aligned to the KAS and EFAS-AA</a:t>
            </a:r>
          </a:p>
          <a:p>
            <a:r>
              <a:rPr lang="en-US" dirty="0">
                <a:latin typeface="Helvetica" pitchFamily="2" charset="0"/>
              </a:rPr>
              <a:t>Differentiated individual student needs</a:t>
            </a:r>
          </a:p>
        </p:txBody>
      </p:sp>
    </p:spTree>
    <p:custDataLst>
      <p:tags r:id="rId1"/>
    </p:custDataLst>
    <p:extLst>
      <p:ext uri="{BB962C8B-B14F-4D97-AF65-F5344CB8AC3E}">
        <p14:creationId xmlns:p14="http://schemas.microsoft.com/office/powerpoint/2010/main" val="34526910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56411" y="217489"/>
            <a:ext cx="11899231" cy="1235074"/>
          </a:xfrm>
          <a:prstGeom prst="rect">
            <a:avLst/>
          </a:prstGeom>
          <a:ln w="60325">
            <a:solidFill>
              <a:schemeClr val="bg1"/>
            </a:solidFill>
          </a:ln>
        </p:spPr>
        <p:txBody>
          <a:bodyPr>
            <a:normAutofit fontScale="90000"/>
          </a:bodyPr>
          <a:lstStyle/>
          <a:p>
            <a:r>
              <a:rPr lang="en-US" b="1" dirty="0">
                <a:latin typeface="Helvetica" pitchFamily="2" charset="0"/>
              </a:rPr>
              <a:t>Individualized Career Work Experience – p. 8</a:t>
            </a:r>
            <a:endParaRPr lang="en-US" dirty="0">
              <a:latin typeface="+mn-lt"/>
            </a:endParaRPr>
          </a:p>
        </p:txBody>
      </p:sp>
      <p:sp>
        <p:nvSpPr>
          <p:cNvPr id="3" name="Content Placeholder 2"/>
          <p:cNvSpPr>
            <a:spLocks noGrp="1"/>
          </p:cNvSpPr>
          <p:nvPr>
            <p:ph idx="1"/>
            <p:custDataLst>
              <p:tags r:id="rId3"/>
            </p:custDataLst>
          </p:nvPr>
        </p:nvSpPr>
        <p:spPr>
          <a:xfrm>
            <a:off x="564388" y="1452562"/>
            <a:ext cx="10847324" cy="4180141"/>
          </a:xfrm>
        </p:spPr>
        <p:txBody>
          <a:bodyPr>
            <a:normAutofit/>
          </a:bodyPr>
          <a:lstStyle/>
          <a:p>
            <a:pPr>
              <a:lnSpc>
                <a:spcPct val="100000"/>
              </a:lnSpc>
              <a:spcBef>
                <a:spcPts val="1200"/>
              </a:spcBef>
              <a:spcAft>
                <a:spcPts val="600"/>
              </a:spcAft>
            </a:pPr>
            <a:r>
              <a:rPr lang="en-US" sz="3200" dirty="0">
                <a:latin typeface="Helvetica" pitchFamily="2" charset="0"/>
              </a:rPr>
              <a:t>Grade Level: 11-14 </a:t>
            </a:r>
          </a:p>
          <a:p>
            <a:pPr>
              <a:lnSpc>
                <a:spcPct val="100000"/>
              </a:lnSpc>
              <a:spcBef>
                <a:spcPts val="1200"/>
              </a:spcBef>
              <a:spcAft>
                <a:spcPts val="600"/>
              </a:spcAft>
            </a:pPr>
            <a:r>
              <a:rPr lang="en-US" sz="3200" dirty="0">
                <a:latin typeface="Helvetica" pitchFamily="2" charset="0"/>
              </a:rPr>
              <a:t>Work experience </a:t>
            </a:r>
          </a:p>
          <a:p>
            <a:pPr>
              <a:lnSpc>
                <a:spcPct val="100000"/>
              </a:lnSpc>
              <a:spcBef>
                <a:spcPts val="1200"/>
              </a:spcBef>
              <a:spcAft>
                <a:spcPts val="600"/>
              </a:spcAft>
            </a:pPr>
            <a:r>
              <a:rPr lang="en-US" sz="3200" dirty="0">
                <a:latin typeface="Helvetica" pitchFamily="2" charset="0"/>
              </a:rPr>
              <a:t>Related class and work-based learning in the local community</a:t>
            </a:r>
          </a:p>
          <a:p>
            <a:pPr>
              <a:lnSpc>
                <a:spcPct val="100000"/>
              </a:lnSpc>
              <a:spcBef>
                <a:spcPts val="1200"/>
              </a:spcBef>
              <a:spcAft>
                <a:spcPts val="600"/>
              </a:spcAft>
            </a:pPr>
            <a:r>
              <a:rPr lang="en-US" sz="3200" dirty="0">
                <a:latin typeface="Helvetica" pitchFamily="2" charset="0"/>
              </a:rPr>
              <a:t>Aligned to KAS and EFAS-AA</a:t>
            </a:r>
          </a:p>
          <a:p>
            <a:pPr>
              <a:lnSpc>
                <a:spcPct val="100000"/>
              </a:lnSpc>
              <a:spcBef>
                <a:spcPts val="1200"/>
              </a:spcBef>
              <a:spcAft>
                <a:spcPts val="600"/>
              </a:spcAft>
            </a:pPr>
            <a:r>
              <a:rPr lang="en-US" sz="3200" dirty="0">
                <a:latin typeface="Helvetica" pitchFamily="2" charset="0"/>
              </a:rPr>
              <a:t>Differentiated to meet individual student needs</a:t>
            </a:r>
          </a:p>
          <a:p>
            <a:pPr marL="0" indent="0">
              <a:buNone/>
            </a:pPr>
            <a:endParaRPr lang="en-US" dirty="0"/>
          </a:p>
        </p:txBody>
      </p:sp>
    </p:spTree>
    <p:custDataLst>
      <p:tags r:id="rId1"/>
    </p:custDataLst>
    <p:extLst>
      <p:ext uri="{BB962C8B-B14F-4D97-AF65-F5344CB8AC3E}">
        <p14:creationId xmlns:p14="http://schemas.microsoft.com/office/powerpoint/2010/main" val="16612594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95988" y="252663"/>
            <a:ext cx="11048311" cy="1143000"/>
          </a:xfrm>
          <a:solidFill>
            <a:schemeClr val="bg1"/>
          </a:solidFill>
        </p:spPr>
        <p:txBody>
          <a:bodyPr>
            <a:noAutofit/>
          </a:bodyPr>
          <a:lstStyle/>
          <a:p>
            <a:r>
              <a:rPr lang="en-US" sz="4200" b="1" dirty="0">
                <a:latin typeface="Helvetica" pitchFamily="2" charset="0"/>
              </a:rPr>
              <a:t>Work-Based Learning Options – pp. 8-9</a:t>
            </a:r>
          </a:p>
        </p:txBody>
      </p:sp>
      <p:sp>
        <p:nvSpPr>
          <p:cNvPr id="6" name="Content Placeholder 5"/>
          <p:cNvSpPr>
            <a:spLocks noGrp="1"/>
          </p:cNvSpPr>
          <p:nvPr>
            <p:ph idx="1"/>
            <p:custDataLst>
              <p:tags r:id="rId3"/>
            </p:custDataLst>
          </p:nvPr>
        </p:nvSpPr>
        <p:spPr>
          <a:xfrm>
            <a:off x="736600" y="1481387"/>
            <a:ext cx="8498305" cy="4575175"/>
          </a:xfrm>
        </p:spPr>
        <p:txBody>
          <a:bodyPr>
            <a:normAutofit/>
          </a:bodyPr>
          <a:lstStyle/>
          <a:p>
            <a:r>
              <a:rPr lang="en-US" dirty="0">
                <a:latin typeface="Helvetica" pitchFamily="2" charset="0"/>
              </a:rPr>
              <a:t>Cooperative Education</a:t>
            </a:r>
          </a:p>
          <a:p>
            <a:r>
              <a:rPr lang="en-US" dirty="0">
                <a:latin typeface="Helvetica" pitchFamily="2" charset="0"/>
              </a:rPr>
              <a:t>Entrepreneurship</a:t>
            </a:r>
          </a:p>
          <a:p>
            <a:r>
              <a:rPr lang="en-US" dirty="0">
                <a:latin typeface="Helvetica" pitchFamily="2" charset="0"/>
              </a:rPr>
              <a:t>Internship (paid/unpaid)</a:t>
            </a:r>
          </a:p>
          <a:p>
            <a:r>
              <a:rPr lang="en-US" dirty="0">
                <a:latin typeface="Helvetica" pitchFamily="2" charset="0"/>
              </a:rPr>
              <a:t>Mentoring</a:t>
            </a:r>
          </a:p>
          <a:p>
            <a:r>
              <a:rPr lang="en-US" dirty="0">
                <a:latin typeface="Helvetica" pitchFamily="2" charset="0"/>
              </a:rPr>
              <a:t>School-Based Enterprise</a:t>
            </a:r>
          </a:p>
          <a:p>
            <a:r>
              <a:rPr lang="en-US" dirty="0">
                <a:latin typeface="Helvetica" pitchFamily="2" charset="0"/>
              </a:rPr>
              <a:t>Service Learning </a:t>
            </a:r>
          </a:p>
          <a:p>
            <a:r>
              <a:rPr lang="en-US" dirty="0">
                <a:latin typeface="Helvetica" pitchFamily="2" charset="0"/>
              </a:rPr>
              <a:t>Shadowing</a:t>
            </a:r>
          </a:p>
          <a:p>
            <a:endParaRPr lang="en-US" dirty="0"/>
          </a:p>
          <a:p>
            <a:endParaRPr lang="en-US" dirty="0"/>
          </a:p>
        </p:txBody>
      </p:sp>
    </p:spTree>
    <p:custDataLst>
      <p:tags r:id="rId1"/>
    </p:custDataLst>
    <p:extLst>
      <p:ext uri="{BB962C8B-B14F-4D97-AF65-F5344CB8AC3E}">
        <p14:creationId xmlns:p14="http://schemas.microsoft.com/office/powerpoint/2010/main" val="30670212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838200" y="365125"/>
            <a:ext cx="11067288" cy="1325563"/>
          </a:xfrm>
          <a:solidFill>
            <a:schemeClr val="bg1"/>
          </a:solidFill>
        </p:spPr>
        <p:txBody>
          <a:bodyPr>
            <a:noAutofit/>
          </a:bodyPr>
          <a:lstStyle/>
          <a:p>
            <a:r>
              <a:rPr lang="en-US" b="1" dirty="0">
                <a:latin typeface="Helvetica" pitchFamily="2" charset="0"/>
              </a:rPr>
              <a:t>Minimum Hours for Work-Based Learning - p. 9</a:t>
            </a:r>
          </a:p>
        </p:txBody>
      </p:sp>
      <p:sp>
        <p:nvSpPr>
          <p:cNvPr id="3" name="Content Placeholder 2"/>
          <p:cNvSpPr>
            <a:spLocks noGrp="1"/>
          </p:cNvSpPr>
          <p:nvPr>
            <p:ph idx="1"/>
            <p:custDataLst>
              <p:tags r:id="rId3"/>
            </p:custDataLst>
          </p:nvPr>
        </p:nvSpPr>
        <p:spPr>
          <a:xfrm>
            <a:off x="838200" y="2165685"/>
            <a:ext cx="9613900" cy="4011278"/>
          </a:xfrm>
        </p:spPr>
        <p:txBody>
          <a:bodyPr>
            <a:normAutofit/>
          </a:bodyPr>
          <a:lstStyle/>
          <a:p>
            <a:r>
              <a:rPr lang="en-US" dirty="0">
                <a:latin typeface="Helvetica" pitchFamily="2" charset="0"/>
              </a:rPr>
              <a:t>20 hours per semester course</a:t>
            </a:r>
          </a:p>
          <a:p>
            <a:r>
              <a:rPr lang="en-US" dirty="0">
                <a:latin typeface="Helvetica" pitchFamily="2" charset="0"/>
              </a:rPr>
              <a:t>40 hours per year-long course</a:t>
            </a:r>
          </a:p>
          <a:p>
            <a:r>
              <a:rPr lang="en-US" dirty="0">
                <a:latin typeface="Helvetica" pitchFamily="2" charset="0"/>
              </a:rPr>
              <a:t>Trimester courses – divide 40 hours per year by 3</a:t>
            </a:r>
          </a:p>
          <a:p>
            <a:pPr marL="0" indent="0">
              <a:buNone/>
            </a:pPr>
            <a:endParaRPr lang="en-US" sz="4400" dirty="0"/>
          </a:p>
        </p:txBody>
      </p:sp>
    </p:spTree>
    <p:custDataLst>
      <p:tags r:id="rId1"/>
    </p:custDataLst>
    <p:extLst>
      <p:ext uri="{BB962C8B-B14F-4D97-AF65-F5344CB8AC3E}">
        <p14:creationId xmlns:p14="http://schemas.microsoft.com/office/powerpoint/2010/main" val="35735994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3162" y="410846"/>
            <a:ext cx="8435045" cy="928097"/>
          </a:xfrm>
        </p:spPr>
        <p:txBody>
          <a:bodyPr>
            <a:normAutofit/>
          </a:bodyPr>
          <a:lstStyle/>
          <a:p>
            <a:r>
              <a:rPr lang="en-US" b="1" dirty="0">
                <a:latin typeface="Helvetica" pitchFamily="2" charset="0"/>
              </a:rPr>
              <a:t>Worksite definition – pp.9-10</a:t>
            </a:r>
          </a:p>
        </p:txBody>
      </p:sp>
      <p:sp>
        <p:nvSpPr>
          <p:cNvPr id="3" name="Content Placeholder 2"/>
          <p:cNvSpPr>
            <a:spLocks noGrp="1"/>
          </p:cNvSpPr>
          <p:nvPr>
            <p:ph idx="1"/>
          </p:nvPr>
        </p:nvSpPr>
        <p:spPr>
          <a:xfrm>
            <a:off x="513012" y="1562100"/>
            <a:ext cx="11018588" cy="5112676"/>
          </a:xfrm>
        </p:spPr>
        <p:txBody>
          <a:bodyPr>
            <a:normAutofit/>
          </a:bodyPr>
          <a:lstStyle/>
          <a:p>
            <a:r>
              <a:rPr lang="en-US" dirty="0"/>
              <a:t>A worksite is defined as</a:t>
            </a:r>
            <a:r>
              <a:rPr lang="en-US" b="1" dirty="0"/>
              <a:t> </a:t>
            </a:r>
            <a:r>
              <a:rPr lang="en-US" dirty="0"/>
              <a:t>a non-school, integrated, competitive environment where the students engage in work-based learning options customized and aligned to their postsecondary goals, including entrepreneurship, mentoring, shadowing, internship or cooperative education. </a:t>
            </a:r>
          </a:p>
          <a:p>
            <a:pPr lvl="1">
              <a:buFont typeface="Courier New" panose="02070309020205020404" pitchFamily="49" charset="0"/>
              <a:buChar char="o"/>
            </a:pPr>
            <a:r>
              <a:rPr lang="en-US" dirty="0"/>
              <a:t>For careers found only in educational settings, the placement should be outside the student’s school of attendance.</a:t>
            </a:r>
          </a:p>
          <a:p>
            <a:pPr lvl="1"/>
            <a:endParaRPr lang="en-US" u="sng" dirty="0">
              <a:hlinkClick r:id="rId3"/>
            </a:endParaRPr>
          </a:p>
          <a:p>
            <a:pPr marL="457200" lvl="1" indent="0">
              <a:buNone/>
            </a:pPr>
            <a:r>
              <a:rPr lang="en-US" u="sng" dirty="0">
                <a:hlinkClick r:id="rId3"/>
              </a:rPr>
              <a:t>Appendix D</a:t>
            </a:r>
            <a:r>
              <a:rPr lang="en-US" dirty="0"/>
              <a:t> details the rationale supporting the worksite definition and inclusion of work-based learning as part of an experiential curriculum.</a:t>
            </a:r>
          </a:p>
        </p:txBody>
      </p:sp>
    </p:spTree>
    <p:extLst>
      <p:ext uri="{BB962C8B-B14F-4D97-AF65-F5344CB8AC3E}">
        <p14:creationId xmlns:p14="http://schemas.microsoft.com/office/powerpoint/2010/main" val="23263094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012" y="536616"/>
            <a:ext cx="11128528" cy="983755"/>
          </a:xfrm>
        </p:spPr>
        <p:txBody>
          <a:bodyPr>
            <a:noAutofit/>
          </a:bodyPr>
          <a:lstStyle/>
          <a:p>
            <a:r>
              <a:rPr lang="en-US" sz="3600" b="1" dirty="0">
                <a:latin typeface="Helvetica" panose="020B0604020202020204" pitchFamily="34" charset="0"/>
                <a:cs typeface="Helvetica" panose="020B0604020202020204" pitchFamily="34" charset="0"/>
              </a:rPr>
              <a:t>Supplemental Guidance for Work-Based Learning (WBL) for Career Work Experience Certification (CWEC) – p. 10</a:t>
            </a:r>
          </a:p>
        </p:txBody>
      </p:sp>
      <p:sp>
        <p:nvSpPr>
          <p:cNvPr id="3" name="Content Placeholder 2"/>
          <p:cNvSpPr>
            <a:spLocks noGrp="1"/>
          </p:cNvSpPr>
          <p:nvPr>
            <p:ph idx="1"/>
          </p:nvPr>
        </p:nvSpPr>
        <p:spPr>
          <a:xfrm>
            <a:off x="673100" y="2010960"/>
            <a:ext cx="10591800" cy="3797300"/>
          </a:xfrm>
        </p:spPr>
        <p:txBody>
          <a:bodyPr>
            <a:normAutofit/>
          </a:bodyPr>
          <a:lstStyle/>
          <a:p>
            <a:r>
              <a:rPr lang="en-US" dirty="0">
                <a:latin typeface="Helvetica" panose="020B0604020202020204" pitchFamily="34" charset="0"/>
                <a:cs typeface="Helvetica" panose="020B0604020202020204" pitchFamily="34" charset="0"/>
              </a:rPr>
              <a:t>Potential virtual options permitted to complete the minimum CWEC WBL, if face-to-face/in-person WBL is not possible</a:t>
            </a:r>
          </a:p>
          <a:p>
            <a:pPr lvl="1"/>
            <a:r>
              <a:rPr lang="en-US" sz="2800" dirty="0">
                <a:latin typeface="Helvetica" panose="020B0604020202020204" pitchFamily="34" charset="0"/>
                <a:cs typeface="Helvetica" panose="020B0604020202020204" pitchFamily="34" charset="0"/>
              </a:rPr>
              <a:t>Refer to </a:t>
            </a:r>
            <a:r>
              <a:rPr lang="en-US" sz="2800" u="sng" dirty="0">
                <a:latin typeface="Helvetica" panose="020B0604020202020204" pitchFamily="34" charset="0"/>
                <a:cs typeface="Helvetica" panose="020B0604020202020204" pitchFamily="34" charset="0"/>
                <a:hlinkClick r:id="rId3"/>
              </a:rPr>
              <a:t>Appendix E</a:t>
            </a:r>
            <a:r>
              <a:rPr lang="en-US" sz="2800" dirty="0">
                <a:latin typeface="Helvetica" panose="020B0604020202020204" pitchFamily="34" charset="0"/>
                <a:cs typeface="Helvetica" panose="020B0604020202020204" pitchFamily="34" charset="0"/>
              </a:rPr>
              <a:t> for details of potential virtual CWEC WBL options</a:t>
            </a:r>
          </a:p>
          <a:p>
            <a:r>
              <a:rPr lang="en-US" dirty="0">
                <a:latin typeface="Helvetica" panose="020B0604020202020204" pitchFamily="34" charset="0"/>
                <a:cs typeface="Helvetica" panose="020B0604020202020204" pitchFamily="34" charset="0"/>
              </a:rPr>
              <a:t>Best practice is for students to complete the CWEC courses and the required minimum number of WBL hours in a face-to-face/in-person non-school integrated competitive work environment aligned to the individual student's postsecondary goal(s) </a:t>
            </a:r>
          </a:p>
        </p:txBody>
      </p:sp>
    </p:spTree>
    <p:extLst>
      <p:ext uri="{BB962C8B-B14F-4D97-AF65-F5344CB8AC3E}">
        <p14:creationId xmlns:p14="http://schemas.microsoft.com/office/powerpoint/2010/main" val="40151228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050" y="658914"/>
            <a:ext cx="4306526" cy="1600200"/>
          </a:xfrm>
        </p:spPr>
        <p:txBody>
          <a:bodyPr>
            <a:noAutofit/>
          </a:bodyPr>
          <a:lstStyle/>
          <a:p>
            <a:r>
              <a:rPr lang="en-US" sz="2800" dirty="0">
                <a:solidFill>
                  <a:schemeClr val="tx1"/>
                </a:solidFill>
              </a:rPr>
              <a:t>Download the </a:t>
            </a:r>
            <a:br>
              <a:rPr lang="en-US" sz="2800" dirty="0">
                <a:solidFill>
                  <a:schemeClr val="tx2"/>
                </a:solidFill>
              </a:rPr>
            </a:br>
            <a:r>
              <a:rPr lang="en-US" sz="2800" dirty="0">
                <a:hlinkClick r:id="rId3"/>
              </a:rPr>
              <a:t>Career Work Experience Certification (CWEC) Administration Guide</a:t>
            </a:r>
            <a:endParaRPr lang="en-US" sz="2800" dirty="0">
              <a:latin typeface="+mn-lt"/>
            </a:endParaRPr>
          </a:p>
        </p:txBody>
      </p:sp>
      <p:sp>
        <p:nvSpPr>
          <p:cNvPr id="8" name="Text Placeholder 7">
            <a:extLst>
              <a:ext uri="{FF2B5EF4-FFF2-40B4-BE49-F238E27FC236}">
                <a16:creationId xmlns:a16="http://schemas.microsoft.com/office/drawing/2014/main" id="{9D9C8A35-79FD-4578-8638-87870A3D5CEF}"/>
              </a:ext>
            </a:extLst>
          </p:cNvPr>
          <p:cNvSpPr>
            <a:spLocks noGrp="1"/>
          </p:cNvSpPr>
          <p:nvPr>
            <p:ph type="body" sz="half" idx="2"/>
          </p:nvPr>
        </p:nvSpPr>
        <p:spPr>
          <a:xfrm>
            <a:off x="4901286" y="1681530"/>
            <a:ext cx="4787789" cy="1431758"/>
          </a:xfrm>
        </p:spPr>
        <p:txBody>
          <a:bodyPr>
            <a:normAutofit/>
          </a:bodyPr>
          <a:lstStyle/>
          <a:p>
            <a:r>
              <a:rPr lang="en-US" sz="2800" b="1" dirty="0">
                <a:solidFill>
                  <a:schemeClr val="tx1"/>
                </a:solidFill>
              </a:rPr>
              <a:t>Kentucky Alternate Assessment Program (KAAP) </a:t>
            </a:r>
            <a:br>
              <a:rPr lang="en-US" sz="2800" dirty="0">
                <a:solidFill>
                  <a:schemeClr val="tx2"/>
                </a:solidFill>
              </a:rPr>
            </a:br>
            <a:r>
              <a:rPr lang="en-US" sz="2800" b="1" dirty="0">
                <a:hlinkClick r:id="rId4"/>
              </a:rPr>
              <a:t>Online Training System (OTS)</a:t>
            </a:r>
            <a:r>
              <a:rPr lang="en-US" sz="2800" b="1" dirty="0"/>
              <a:t> </a:t>
            </a:r>
            <a:endParaRPr lang="en-US" b="1" dirty="0"/>
          </a:p>
        </p:txBody>
      </p:sp>
      <p:pic>
        <p:nvPicPr>
          <p:cNvPr id="4" name="Picture 3" descr="Image of the Online Training System (OTS) from the Kentucky Alternate Assessment Project (KAAP) webpage ">
            <a:extLst>
              <a:ext uri="{FF2B5EF4-FFF2-40B4-BE49-F238E27FC236}">
                <a16:creationId xmlns:a16="http://schemas.microsoft.com/office/drawing/2014/main" id="{8E6F3CB2-F964-F604-79DC-04E1F3589AC0}"/>
              </a:ext>
            </a:extLst>
          </p:cNvPr>
          <p:cNvPicPr>
            <a:picLocks noChangeAspect="1"/>
          </p:cNvPicPr>
          <p:nvPr/>
        </p:nvPicPr>
        <p:blipFill>
          <a:blip r:embed="rId5"/>
          <a:stretch>
            <a:fillRect/>
          </a:stretch>
        </p:blipFill>
        <p:spPr>
          <a:xfrm>
            <a:off x="5001128" y="3185640"/>
            <a:ext cx="5574629" cy="3481359"/>
          </a:xfrm>
          <a:prstGeom prst="rect">
            <a:avLst/>
          </a:prstGeom>
        </p:spPr>
      </p:pic>
      <p:pic>
        <p:nvPicPr>
          <p:cNvPr id="6" name="Picture 5" descr="Screenshot of Career Work Experience Certification Administration Guide&#10;School Year 2024-25">
            <a:extLst>
              <a:ext uri="{FF2B5EF4-FFF2-40B4-BE49-F238E27FC236}">
                <a16:creationId xmlns:a16="http://schemas.microsoft.com/office/drawing/2014/main" id="{7DA6791D-7115-368F-89C4-0E26FF1884D0}"/>
              </a:ext>
            </a:extLst>
          </p:cNvPr>
          <p:cNvPicPr>
            <a:picLocks noChangeAspect="1"/>
          </p:cNvPicPr>
          <p:nvPr/>
        </p:nvPicPr>
        <p:blipFill>
          <a:blip r:embed="rId6"/>
          <a:stretch>
            <a:fillRect/>
          </a:stretch>
        </p:blipFill>
        <p:spPr>
          <a:xfrm>
            <a:off x="140449" y="2335182"/>
            <a:ext cx="3542709" cy="433181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26022"/>
    </mc:Choice>
    <mc:Fallback xmlns="">
      <p:transition spd="slow" advTm="26022"/>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012" y="311645"/>
            <a:ext cx="11319324" cy="983755"/>
          </a:xfrm>
        </p:spPr>
        <p:txBody>
          <a:bodyPr>
            <a:noAutofit/>
          </a:bodyPr>
          <a:lstStyle/>
          <a:p>
            <a:r>
              <a:rPr lang="en-US" b="1" dirty="0">
                <a:latin typeface="Helvetica" pitchFamily="2" charset="0"/>
              </a:rPr>
              <a:t>Career Ready Alternate Assessment Folder (CRAAF) – pp. 10-11</a:t>
            </a:r>
          </a:p>
        </p:txBody>
      </p:sp>
      <p:sp>
        <p:nvSpPr>
          <p:cNvPr id="3" name="Content Placeholder 2"/>
          <p:cNvSpPr>
            <a:spLocks noGrp="1"/>
          </p:cNvSpPr>
          <p:nvPr>
            <p:ph idx="1"/>
          </p:nvPr>
        </p:nvSpPr>
        <p:spPr>
          <a:xfrm>
            <a:off x="673100" y="1433016"/>
            <a:ext cx="11159236" cy="5424984"/>
          </a:xfrm>
        </p:spPr>
        <p:txBody>
          <a:bodyPr>
            <a:normAutofit/>
          </a:bodyPr>
          <a:lstStyle/>
          <a:p>
            <a:r>
              <a:rPr lang="en-US" dirty="0">
                <a:latin typeface="Helvetica" pitchFamily="2" charset="0"/>
              </a:rPr>
              <a:t>Stores documentation for </a:t>
            </a:r>
            <a:r>
              <a:rPr lang="en-US" sz="2800" dirty="0">
                <a:latin typeface="Helvetica" pitchFamily="2" charset="0"/>
              </a:rPr>
              <a:t>CWEC and ESAR</a:t>
            </a:r>
          </a:p>
          <a:p>
            <a:r>
              <a:rPr lang="en-US" b="1" u="sng" dirty="0">
                <a:latin typeface="Helvetica" panose="020B0604020202020204" pitchFamily="34" charset="0"/>
                <a:cs typeface="Helvetica" panose="020B0604020202020204" pitchFamily="34" charset="0"/>
              </a:rPr>
              <a:t>Qualified CWEC Administrator (QCA) Responsibilities:</a:t>
            </a:r>
          </a:p>
          <a:p>
            <a:pPr marL="971550" lvl="1" indent="-514350">
              <a:buFont typeface="+mj-lt"/>
              <a:buAutoNum type="arabicPeriod"/>
            </a:pPr>
            <a:r>
              <a:rPr lang="en-US" sz="2800" dirty="0"/>
              <a:t>Complete the CWEC training and the qualification quiz in the Online Training System (OTS) by December 20, 2024</a:t>
            </a:r>
          </a:p>
          <a:p>
            <a:pPr marL="971550" lvl="1" indent="-514350">
              <a:buFont typeface="+mj-lt"/>
              <a:buAutoNum type="arabicPeriod"/>
            </a:pPr>
            <a:r>
              <a:rPr lang="en-US" sz="2800" dirty="0"/>
              <a:t>After passing the quiz, print the CWEC certificate from the OTS, and provide a copy to the BAC or DAC.</a:t>
            </a:r>
          </a:p>
          <a:p>
            <a:pPr marL="971550" lvl="1" indent="-514350">
              <a:buFont typeface="+mj-lt"/>
              <a:buAutoNum type="arabicPeriod"/>
            </a:pPr>
            <a:r>
              <a:rPr lang="en-US" sz="2800" dirty="0"/>
              <a:t>File the CWEC documentation in the CRAAF by the end of each school year</a:t>
            </a:r>
          </a:p>
          <a:p>
            <a:pPr marL="971550" lvl="1" indent="-514350">
              <a:buFont typeface="+mj-lt"/>
              <a:buAutoNum type="arabicPeriod"/>
            </a:pPr>
            <a:r>
              <a:rPr lang="en-US" sz="2800" dirty="0"/>
              <a:t>Report status of student completion of the CWEC to the Kentucky Department of Education (KDE)</a:t>
            </a:r>
          </a:p>
        </p:txBody>
      </p:sp>
    </p:spTree>
    <p:extLst>
      <p:ext uri="{BB962C8B-B14F-4D97-AF65-F5344CB8AC3E}">
        <p14:creationId xmlns:p14="http://schemas.microsoft.com/office/powerpoint/2010/main" val="1427978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012" y="469586"/>
            <a:ext cx="9035345" cy="1186573"/>
          </a:xfrm>
          <a:noFill/>
        </p:spPr>
        <p:txBody>
          <a:bodyPr>
            <a:noAutofit/>
          </a:bodyPr>
          <a:lstStyle/>
          <a:p>
            <a:r>
              <a:rPr lang="en-US" b="1" dirty="0">
                <a:latin typeface="Helvetica" pitchFamily="2" charset="0"/>
              </a:rPr>
              <a:t>CRAAF Components- pp. 11-12</a:t>
            </a:r>
            <a:br>
              <a:rPr lang="en-US" sz="2800" dirty="0">
                <a:latin typeface="Helvetica" pitchFamily="2" charset="0"/>
              </a:rPr>
            </a:br>
            <a:endParaRPr lang="en-US" sz="2800" b="1" dirty="0">
              <a:latin typeface="Helvetica" pitchFamily="2" charset="0"/>
            </a:endParaRPr>
          </a:p>
        </p:txBody>
      </p:sp>
      <p:sp>
        <p:nvSpPr>
          <p:cNvPr id="3" name="Content Placeholder 2"/>
          <p:cNvSpPr>
            <a:spLocks noGrp="1"/>
          </p:cNvSpPr>
          <p:nvPr>
            <p:ph idx="1"/>
          </p:nvPr>
        </p:nvSpPr>
        <p:spPr>
          <a:xfrm>
            <a:off x="513011" y="1443789"/>
            <a:ext cx="10992051" cy="4351338"/>
          </a:xfrm>
        </p:spPr>
        <p:txBody>
          <a:bodyPr>
            <a:normAutofit/>
          </a:bodyPr>
          <a:lstStyle/>
          <a:p>
            <a:pPr marL="971550" lvl="1" indent="-514350">
              <a:lnSpc>
                <a:spcPct val="100000"/>
              </a:lnSpc>
              <a:spcBef>
                <a:spcPts val="1200"/>
              </a:spcBef>
              <a:spcAft>
                <a:spcPts val="1200"/>
              </a:spcAft>
              <a:buFont typeface="+mj-lt"/>
              <a:buAutoNum type="arabicPeriod"/>
            </a:pPr>
            <a:r>
              <a:rPr lang="en-US" sz="3200" dirty="0">
                <a:latin typeface="Helvetica" pitchFamily="2" charset="0"/>
              </a:rPr>
              <a:t>Student Information Page</a:t>
            </a:r>
          </a:p>
          <a:p>
            <a:pPr marL="971550" lvl="1" indent="-514350">
              <a:lnSpc>
                <a:spcPct val="100000"/>
              </a:lnSpc>
              <a:spcBef>
                <a:spcPts val="1200"/>
              </a:spcBef>
              <a:spcAft>
                <a:spcPts val="1200"/>
              </a:spcAft>
              <a:buFont typeface="+mj-lt"/>
              <a:buAutoNum type="arabicPeriod"/>
            </a:pPr>
            <a:r>
              <a:rPr lang="en-US" sz="3200" dirty="0">
                <a:latin typeface="Helvetica" pitchFamily="2" charset="0"/>
              </a:rPr>
              <a:t>Administrator Trainings and Documentation</a:t>
            </a:r>
          </a:p>
          <a:p>
            <a:pPr marL="971550" lvl="1" indent="-514350">
              <a:lnSpc>
                <a:spcPct val="100000"/>
              </a:lnSpc>
              <a:spcBef>
                <a:spcPts val="1200"/>
              </a:spcBef>
              <a:spcAft>
                <a:spcPts val="1200"/>
              </a:spcAft>
              <a:buFont typeface="+mj-lt"/>
              <a:buAutoNum type="arabicPeriod"/>
            </a:pPr>
            <a:r>
              <a:rPr lang="en-US" sz="3200" dirty="0">
                <a:latin typeface="Helvetica" pitchFamily="2" charset="0"/>
              </a:rPr>
              <a:t>Qualifying Quiz Certification(s)</a:t>
            </a:r>
          </a:p>
          <a:p>
            <a:pPr marL="971550" lvl="1" indent="-514350">
              <a:lnSpc>
                <a:spcPct val="100000"/>
              </a:lnSpc>
              <a:spcBef>
                <a:spcPts val="1200"/>
              </a:spcBef>
              <a:spcAft>
                <a:spcPts val="1200"/>
              </a:spcAft>
              <a:buFont typeface="+mj-lt"/>
              <a:buAutoNum type="arabicPeriod"/>
            </a:pPr>
            <a:r>
              <a:rPr lang="en-US" sz="3200" dirty="0">
                <a:latin typeface="Helvetica" pitchFamily="2" charset="0"/>
              </a:rPr>
              <a:t>Employability Skills Attainment Record </a:t>
            </a:r>
          </a:p>
          <a:p>
            <a:pPr marL="971550" lvl="1" indent="-514350">
              <a:lnSpc>
                <a:spcPct val="100000"/>
              </a:lnSpc>
              <a:spcBef>
                <a:spcPts val="1200"/>
              </a:spcBef>
              <a:spcAft>
                <a:spcPts val="1200"/>
              </a:spcAft>
              <a:buFont typeface="+mj-lt"/>
              <a:buAutoNum type="arabicPeriod"/>
            </a:pPr>
            <a:r>
              <a:rPr lang="en-US" sz="3200" dirty="0">
                <a:latin typeface="Helvetica" pitchFamily="2" charset="0"/>
              </a:rPr>
              <a:t>Career Work Experience Certification </a:t>
            </a:r>
          </a:p>
          <a:p>
            <a:pPr lvl="1"/>
            <a:endParaRPr lang="en-US" dirty="0"/>
          </a:p>
          <a:p>
            <a:pPr lvl="1"/>
            <a:endParaRPr lang="en-US" dirty="0"/>
          </a:p>
          <a:p>
            <a:pPr lvl="1"/>
            <a:endParaRPr lang="en-US" dirty="0"/>
          </a:p>
          <a:p>
            <a:pPr lvl="1"/>
            <a:endParaRPr lang="en-US" dirty="0"/>
          </a:p>
        </p:txBody>
      </p:sp>
    </p:spTree>
    <p:extLst>
      <p:ext uri="{BB962C8B-B14F-4D97-AF65-F5344CB8AC3E}">
        <p14:creationId xmlns:p14="http://schemas.microsoft.com/office/powerpoint/2010/main" val="8468819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288416" y="289109"/>
            <a:ext cx="11903584" cy="1320800"/>
          </a:xfrm>
        </p:spPr>
        <p:txBody>
          <a:bodyPr>
            <a:noAutofit/>
          </a:bodyPr>
          <a:lstStyle/>
          <a:p>
            <a:pPr eaLnBrk="1" hangingPunct="1"/>
            <a:r>
              <a:rPr lang="en-US" altLang="en-US" b="1" dirty="0">
                <a:latin typeface="Helvetica" panose="020B0604020202020204" pitchFamily="34" charset="0"/>
                <a:cs typeface="Helvetica" panose="020B0604020202020204" pitchFamily="34" charset="0"/>
              </a:rPr>
              <a:t>CRAAF: 1. Student Information Page – p. 11 </a:t>
            </a:r>
            <a:br>
              <a:rPr lang="en-US" altLang="en-US" dirty="0">
                <a:solidFill>
                  <a:schemeClr val="tx1"/>
                </a:solidFill>
                <a:latin typeface="Helvetica" panose="020B0604020202020204" pitchFamily="34" charset="0"/>
                <a:cs typeface="Helvetica" panose="020B0604020202020204" pitchFamily="34" charset="0"/>
              </a:rPr>
            </a:br>
            <a:endParaRPr lang="en-US" altLang="en-US" dirty="0">
              <a:solidFill>
                <a:srgbClr val="FF0000"/>
              </a:solidFill>
              <a:latin typeface="Helvetica" panose="020B0604020202020204" pitchFamily="34" charset="0"/>
              <a:cs typeface="Helvetica" panose="020B0604020202020204" pitchFamily="34" charset="0"/>
            </a:endParaRPr>
          </a:p>
        </p:txBody>
      </p:sp>
      <p:sp>
        <p:nvSpPr>
          <p:cNvPr id="13315" name="Content Placeholder 2"/>
          <p:cNvSpPr>
            <a:spLocks noGrp="1"/>
          </p:cNvSpPr>
          <p:nvPr>
            <p:ph sz="quarter" idx="4294967295"/>
          </p:nvPr>
        </p:nvSpPr>
        <p:spPr>
          <a:xfrm>
            <a:off x="681301" y="995771"/>
            <a:ext cx="10523511" cy="4627107"/>
          </a:xfrm>
          <a:prstGeom prst="rect">
            <a:avLst/>
          </a:prstGeom>
        </p:spPr>
        <p:txBody>
          <a:bodyPr>
            <a:normAutofit lnSpcReduction="10000"/>
          </a:bodyPr>
          <a:lstStyle/>
          <a:p>
            <a:pPr eaLnBrk="1" hangingPunct="1">
              <a:buFont typeface="Wingdings 2" panose="05020102010507070707" pitchFamily="18" charset="2"/>
              <a:buNone/>
            </a:pPr>
            <a:r>
              <a:rPr lang="en-US" altLang="en-US" dirty="0">
                <a:latin typeface="Helvetica" pitchFamily="2" charset="0"/>
                <a:cs typeface="Arial" panose="020B0604020202020204" pitchFamily="34" charset="0"/>
              </a:rPr>
              <a:t>Provides the following:</a:t>
            </a:r>
          </a:p>
          <a:p>
            <a:pPr lvl="1"/>
            <a:r>
              <a:rPr lang="en-US" altLang="en-US" sz="2800" dirty="0">
                <a:latin typeface="Helvetica" pitchFamily="2" charset="0"/>
                <a:cs typeface="Arial" panose="020B0604020202020204" pitchFamily="34" charset="0"/>
              </a:rPr>
              <a:t>Student Name</a:t>
            </a:r>
          </a:p>
          <a:p>
            <a:pPr lvl="1"/>
            <a:r>
              <a:rPr lang="en-US" altLang="en-US" sz="2800" dirty="0">
                <a:latin typeface="Helvetica" pitchFamily="2" charset="0"/>
                <a:cs typeface="Arial" panose="020B0604020202020204" pitchFamily="34" charset="0"/>
              </a:rPr>
              <a:t>School</a:t>
            </a:r>
          </a:p>
          <a:p>
            <a:pPr lvl="1"/>
            <a:r>
              <a:rPr lang="en-US" altLang="en-US" sz="2800" dirty="0">
                <a:latin typeface="Helvetica" pitchFamily="2" charset="0"/>
                <a:cs typeface="Arial" panose="020B0604020202020204" pitchFamily="34" charset="0"/>
              </a:rPr>
              <a:t>District</a:t>
            </a:r>
          </a:p>
          <a:p>
            <a:pPr lvl="1"/>
            <a:r>
              <a:rPr lang="en-US" altLang="en-US" sz="2800" dirty="0">
                <a:latin typeface="Helvetica" pitchFamily="2" charset="0"/>
                <a:cs typeface="Arial" panose="020B0604020202020204" pitchFamily="34" charset="0"/>
              </a:rPr>
              <a:t>Grade</a:t>
            </a:r>
          </a:p>
          <a:p>
            <a:pPr lvl="1"/>
            <a:r>
              <a:rPr lang="en-US" altLang="en-US" sz="2800" dirty="0">
                <a:latin typeface="Helvetica" pitchFamily="2" charset="0"/>
                <a:cs typeface="Arial" panose="020B0604020202020204" pitchFamily="34" charset="0"/>
              </a:rPr>
              <a:t>SSID (State Student Identification Number)</a:t>
            </a:r>
          </a:p>
          <a:p>
            <a:pPr lvl="1"/>
            <a:r>
              <a:rPr lang="en-US" altLang="en-US" sz="2800" dirty="0">
                <a:latin typeface="Helvetica" pitchFamily="2" charset="0"/>
                <a:cs typeface="Arial" panose="020B0604020202020204" pitchFamily="34" charset="0"/>
              </a:rPr>
              <a:t>District Enrollment Date (if new)</a:t>
            </a:r>
          </a:p>
          <a:p>
            <a:pPr lvl="1"/>
            <a:r>
              <a:rPr lang="en-US" altLang="en-US" sz="2800" dirty="0">
                <a:latin typeface="Helvetica" pitchFamily="2" charset="0"/>
                <a:cs typeface="Arial" panose="020B0604020202020204" pitchFamily="34" charset="0"/>
              </a:rPr>
              <a:t>Alternate Assessment Determination Date</a:t>
            </a:r>
          </a:p>
          <a:p>
            <a:pPr lvl="1"/>
            <a:r>
              <a:rPr lang="en-US" altLang="en-US" sz="2800" dirty="0">
                <a:latin typeface="Helvetica" pitchFamily="2" charset="0"/>
                <a:cs typeface="Arial" panose="020B0604020202020204" pitchFamily="34" charset="0"/>
              </a:rPr>
              <a:t>Accommodations (List all accommodations identified on the student’s IEP</a:t>
            </a:r>
          </a:p>
          <a:p>
            <a:pPr lvl="1"/>
            <a:r>
              <a:rPr lang="en-US" altLang="en-US" sz="2800" dirty="0">
                <a:latin typeface="Helvetica" pitchFamily="2" charset="0"/>
                <a:cs typeface="Arial" panose="020B0604020202020204" pitchFamily="34" charset="0"/>
              </a:rPr>
              <a:t>Teacher name and signature</a:t>
            </a:r>
          </a:p>
          <a:p>
            <a:pPr eaLnBrk="1" hangingPunct="1"/>
            <a:endParaRPr lang="en-US" altLang="en-US" dirty="0"/>
          </a:p>
          <a:p>
            <a:pPr eaLnBrk="1" hangingPunct="1"/>
            <a:endParaRPr lang="en-US" altLang="en-US" dirty="0"/>
          </a:p>
        </p:txBody>
      </p:sp>
    </p:spTree>
    <p:extLst>
      <p:ext uri="{BB962C8B-B14F-4D97-AF65-F5344CB8AC3E}">
        <p14:creationId xmlns:p14="http://schemas.microsoft.com/office/powerpoint/2010/main" val="31788843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555786" y="257025"/>
            <a:ext cx="10429714" cy="1320800"/>
          </a:xfrm>
        </p:spPr>
        <p:txBody>
          <a:bodyPr>
            <a:normAutofit/>
          </a:bodyPr>
          <a:lstStyle/>
          <a:p>
            <a:pPr eaLnBrk="1" hangingPunct="1"/>
            <a:r>
              <a:rPr lang="en-US" altLang="en-US" b="1" dirty="0">
                <a:latin typeface="Helvetica" pitchFamily="2" charset="0"/>
                <a:cs typeface="Arial" panose="020B0604020202020204" pitchFamily="34" charset="0"/>
              </a:rPr>
              <a:t>CRAAF: 2. Administrator Trainings and Documentation – p. 11</a:t>
            </a:r>
          </a:p>
        </p:txBody>
      </p:sp>
      <p:sp>
        <p:nvSpPr>
          <p:cNvPr id="3" name="Content Placeholder 2"/>
          <p:cNvSpPr>
            <a:spLocks noGrp="1"/>
          </p:cNvSpPr>
          <p:nvPr>
            <p:ph sz="quarter" idx="4294967295"/>
          </p:nvPr>
        </p:nvSpPr>
        <p:spPr>
          <a:xfrm>
            <a:off x="770021" y="1155032"/>
            <a:ext cx="9961479" cy="5422231"/>
          </a:xfrm>
          <a:prstGeom prst="rect">
            <a:avLst/>
          </a:prstGeom>
        </p:spPr>
        <p:txBody>
          <a:bodyPr>
            <a:noAutofit/>
          </a:bodyPr>
          <a:lstStyle/>
          <a:p>
            <a:pPr marL="548640" lvl="1">
              <a:spcBef>
                <a:spcPts val="370"/>
              </a:spcBef>
              <a:buNone/>
              <a:defRPr/>
            </a:pPr>
            <a:endParaRPr lang="en-US" sz="2400" dirty="0">
              <a:latin typeface="Franklin Gothic Demi" panose="020B0703020102020204" pitchFamily="34" charset="0"/>
              <a:cs typeface="Arial" pitchFamily="34" charset="0"/>
            </a:endParaRPr>
          </a:p>
          <a:p>
            <a:r>
              <a:rPr lang="en-US" dirty="0"/>
              <a:t>Everyone that participates in administering state testing must have 703 KAR 5:080​ ​Administration Code for Kentucky's Educational Assessment Program training. </a:t>
            </a:r>
          </a:p>
          <a:p>
            <a:r>
              <a:rPr lang="en-US" dirty="0"/>
              <a:t>Anyone that provides accommodations during state testing must also have Inclusion of Special Populations in the State-Required Assessment and Accountability Programs 703 KAR 5:070​ training. </a:t>
            </a:r>
          </a:p>
          <a:p>
            <a:r>
              <a:rPr lang="en-US" dirty="0"/>
              <a:t>Refer to the KDE Office of Assessment and Accountability </a:t>
            </a:r>
            <a:r>
              <a:rPr lang="en-US" u="sng" dirty="0">
                <a:hlinkClick r:id="rId3"/>
              </a:rPr>
              <a:t>Assessment Regulations Training</a:t>
            </a:r>
            <a:r>
              <a:rPr lang="en-US" dirty="0"/>
              <a:t> and </a:t>
            </a:r>
            <a:r>
              <a:rPr lang="en-US" u="sng" dirty="0">
                <a:hlinkClick r:id="rId4"/>
              </a:rPr>
              <a:t>Forms </a:t>
            </a:r>
            <a:r>
              <a:rPr lang="en-US" dirty="0"/>
              <a:t>webpages for trainings and training signature sheets. </a:t>
            </a:r>
          </a:p>
        </p:txBody>
      </p:sp>
    </p:spTree>
    <p:extLst>
      <p:ext uri="{BB962C8B-B14F-4D97-AF65-F5344CB8AC3E}">
        <p14:creationId xmlns:p14="http://schemas.microsoft.com/office/powerpoint/2010/main" val="36146874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555786" y="257025"/>
            <a:ext cx="10429714" cy="1320800"/>
          </a:xfrm>
        </p:spPr>
        <p:txBody>
          <a:bodyPr>
            <a:normAutofit/>
          </a:bodyPr>
          <a:lstStyle/>
          <a:p>
            <a:pPr eaLnBrk="1" hangingPunct="1"/>
            <a:r>
              <a:rPr lang="en-US" altLang="en-US" b="1" dirty="0">
                <a:latin typeface="Helvetica" pitchFamily="2" charset="0"/>
                <a:cs typeface="Arial" panose="020B0604020202020204" pitchFamily="34" charset="0"/>
              </a:rPr>
              <a:t>CRAAF: 2. Administrator Trainings and Documentation – p. 11 (cont.)</a:t>
            </a:r>
          </a:p>
        </p:txBody>
      </p:sp>
      <p:sp>
        <p:nvSpPr>
          <p:cNvPr id="3" name="Content Placeholder 2"/>
          <p:cNvSpPr>
            <a:spLocks noGrp="1"/>
          </p:cNvSpPr>
          <p:nvPr>
            <p:ph sz="quarter" idx="4294967295"/>
          </p:nvPr>
        </p:nvSpPr>
        <p:spPr>
          <a:xfrm>
            <a:off x="770021" y="1155032"/>
            <a:ext cx="9961479" cy="5422231"/>
          </a:xfrm>
          <a:prstGeom prst="rect">
            <a:avLst/>
          </a:prstGeom>
        </p:spPr>
        <p:txBody>
          <a:bodyPr>
            <a:noAutofit/>
          </a:bodyPr>
          <a:lstStyle/>
          <a:p>
            <a:pPr marL="548640" lvl="1">
              <a:spcBef>
                <a:spcPts val="370"/>
              </a:spcBef>
              <a:buNone/>
              <a:defRPr/>
            </a:pPr>
            <a:endParaRPr lang="en-US" sz="2400" dirty="0">
              <a:latin typeface="Franklin Gothic Demi" panose="020B0703020102020204" pitchFamily="34" charset="0"/>
              <a:cs typeface="Arial" pitchFamily="34" charset="0"/>
            </a:endParaRPr>
          </a:p>
          <a:p>
            <a:r>
              <a:rPr lang="en-US" dirty="0"/>
              <a:t>A signed </a:t>
            </a:r>
            <a:r>
              <a:rPr lang="en-US" u="sng" dirty="0">
                <a:hlinkClick r:id="rId3"/>
              </a:rPr>
              <a:t>Nondisclosure Form for State As​sessments</a:t>
            </a:r>
            <a:r>
              <a:rPr lang="en-US" dirty="0"/>
              <a:t> from the QCA is not required in the CRAAF for the CWEC process; however, the signed </a:t>
            </a:r>
            <a:r>
              <a:rPr lang="en-US" u="sng" dirty="0">
                <a:hlinkClick r:id="rId3"/>
              </a:rPr>
              <a:t>Nondisclosure Form for State As​sessments</a:t>
            </a:r>
            <a:r>
              <a:rPr lang="en-US" dirty="0"/>
              <a:t> form is required for the administration of the Employability Skills Attainment Record (ESAR).</a:t>
            </a:r>
            <a:endParaRPr lang="en-US" sz="2400" dirty="0"/>
          </a:p>
          <a:p>
            <a:pPr marL="0" lvl="1" indent="0">
              <a:spcBef>
                <a:spcPts val="370"/>
              </a:spcBef>
              <a:buNone/>
              <a:defRPr/>
            </a:pPr>
            <a:endParaRPr lang="en-US" sz="2400" dirty="0">
              <a:latin typeface="Franklin Gothic Demi" panose="020B0703020102020204" pitchFamily="34" charset="0"/>
              <a:cs typeface="Arial" pitchFamily="34" charset="0"/>
            </a:endParaRPr>
          </a:p>
        </p:txBody>
      </p:sp>
    </p:spTree>
    <p:extLst>
      <p:ext uri="{BB962C8B-B14F-4D97-AF65-F5344CB8AC3E}">
        <p14:creationId xmlns:p14="http://schemas.microsoft.com/office/powerpoint/2010/main" val="1306536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20316" y="257025"/>
            <a:ext cx="11778916" cy="1320800"/>
          </a:xfrm>
        </p:spPr>
        <p:txBody>
          <a:bodyPr>
            <a:normAutofit/>
          </a:bodyPr>
          <a:lstStyle/>
          <a:p>
            <a:pPr eaLnBrk="1" hangingPunct="1"/>
            <a:r>
              <a:rPr lang="en-US" altLang="en-US" sz="3900" b="1" dirty="0">
                <a:latin typeface="Helvetica" pitchFamily="2" charset="0"/>
                <a:cs typeface="Arial" panose="020B0604020202020204" pitchFamily="34" charset="0"/>
              </a:rPr>
              <a:t>CRAAF: 3. Qualifying Quiz Certification(s) – p.12</a:t>
            </a:r>
          </a:p>
        </p:txBody>
      </p:sp>
      <p:sp>
        <p:nvSpPr>
          <p:cNvPr id="17411" name="Content Placeholder 2"/>
          <p:cNvSpPr>
            <a:spLocks noGrp="1"/>
          </p:cNvSpPr>
          <p:nvPr>
            <p:ph sz="quarter" idx="4294967295"/>
          </p:nvPr>
        </p:nvSpPr>
        <p:spPr>
          <a:xfrm>
            <a:off x="417094" y="1294063"/>
            <a:ext cx="10885905" cy="3839762"/>
          </a:xfrm>
          <a:prstGeom prst="rect">
            <a:avLst/>
          </a:prstGeom>
        </p:spPr>
        <p:txBody>
          <a:bodyPr>
            <a:normAutofit/>
          </a:bodyPr>
          <a:lstStyle/>
          <a:p>
            <a:pPr eaLnBrk="1" hangingPunct="1">
              <a:buFont typeface="Arial" panose="020B0604020202020204" pitchFamily="34" charset="0"/>
              <a:buChar char="•"/>
            </a:pPr>
            <a:endParaRPr lang="en-US" altLang="en-US" dirty="0">
              <a:latin typeface="Helvetica" pitchFamily="2" charset="0"/>
              <a:cs typeface="Arial" panose="020B0604020202020204" pitchFamily="34" charset="0"/>
            </a:endParaRPr>
          </a:p>
          <a:p>
            <a:pPr eaLnBrk="1" hangingPunct="1">
              <a:buFont typeface="Arial" panose="020B0604020202020204" pitchFamily="34" charset="0"/>
              <a:buChar char="•"/>
            </a:pPr>
            <a:r>
              <a:rPr lang="en-US" altLang="en-US" dirty="0">
                <a:latin typeface="Helvetica" pitchFamily="2" charset="0"/>
                <a:cs typeface="Arial" panose="020B0604020202020204" pitchFamily="34" charset="0"/>
              </a:rPr>
              <a:t>After successfully completing and passing the CWEC online quiz, print the certificate verifying its completion.  </a:t>
            </a:r>
          </a:p>
          <a:p>
            <a:pPr eaLnBrk="1" hangingPunct="1">
              <a:buFont typeface="Arial" panose="020B0604020202020204" pitchFamily="34" charset="0"/>
              <a:buChar char="•"/>
            </a:pPr>
            <a:endParaRPr lang="en-US" altLang="en-US" dirty="0">
              <a:latin typeface="Helvetica" pitchFamily="2" charset="0"/>
              <a:cs typeface="Arial" panose="020B0604020202020204" pitchFamily="34" charset="0"/>
            </a:endParaRPr>
          </a:p>
          <a:p>
            <a:pPr eaLnBrk="1" hangingPunct="1">
              <a:buFont typeface="Arial" panose="020B0604020202020204" pitchFamily="34" charset="0"/>
              <a:buChar char="•"/>
            </a:pPr>
            <a:r>
              <a:rPr lang="en-US" altLang="en-US" dirty="0">
                <a:latin typeface="Helvetica" pitchFamily="2" charset="0"/>
                <a:cs typeface="Arial" panose="020B0604020202020204" pitchFamily="34" charset="0"/>
              </a:rPr>
              <a:t>File a copy of the certificate in the CRAAF, and provide a copy to the BAC or DAC</a:t>
            </a:r>
          </a:p>
        </p:txBody>
      </p:sp>
    </p:spTree>
    <p:extLst>
      <p:ext uri="{BB962C8B-B14F-4D97-AF65-F5344CB8AC3E}">
        <p14:creationId xmlns:p14="http://schemas.microsoft.com/office/powerpoint/2010/main" val="25165633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600" y="365125"/>
            <a:ext cx="11544300" cy="1325563"/>
          </a:xfrm>
          <a:noFill/>
        </p:spPr>
        <p:txBody>
          <a:bodyPr>
            <a:normAutofit fontScale="90000"/>
          </a:bodyPr>
          <a:lstStyle/>
          <a:p>
            <a:pPr lvl="1" algn="l" rtl="0">
              <a:spcBef>
                <a:spcPct val="0"/>
              </a:spcBef>
            </a:pPr>
            <a:br>
              <a:rPr lang="en-US" sz="4400" dirty="0">
                <a:latin typeface="Helvetica" pitchFamily="2" charset="0"/>
              </a:rPr>
            </a:br>
            <a:r>
              <a:rPr lang="en-US" sz="4400" b="1" dirty="0">
                <a:solidFill>
                  <a:srgbClr val="007780"/>
                </a:solidFill>
                <a:latin typeface="Helvetica" pitchFamily="2" charset="0"/>
              </a:rPr>
              <a:t>CRAAF:  5. Career Work Experience Certification – pp. 11-12</a:t>
            </a:r>
            <a:br>
              <a:rPr lang="en-US" sz="4900" b="1" dirty="0">
                <a:latin typeface="+mn-lt"/>
              </a:rPr>
            </a:br>
            <a:endParaRPr lang="en-US" sz="4000" dirty="0"/>
          </a:p>
        </p:txBody>
      </p:sp>
      <p:sp>
        <p:nvSpPr>
          <p:cNvPr id="4" name="Content Placeholder 3"/>
          <p:cNvSpPr>
            <a:spLocks noGrp="1"/>
          </p:cNvSpPr>
          <p:nvPr>
            <p:ph sz="quarter" idx="12"/>
          </p:nvPr>
        </p:nvSpPr>
        <p:spPr>
          <a:xfrm>
            <a:off x="581634" y="1796387"/>
            <a:ext cx="11197282" cy="4002834"/>
          </a:xfrm>
        </p:spPr>
        <p:txBody>
          <a:bodyPr>
            <a:normAutofit/>
          </a:bodyPr>
          <a:lstStyle/>
          <a:p>
            <a:pPr marL="571500" indent="-571500">
              <a:buFont typeface="Arial" panose="020B0604020202020204" pitchFamily="34" charset="0"/>
              <a:buChar char="•"/>
            </a:pPr>
            <a:r>
              <a:rPr lang="en-US" dirty="0">
                <a:latin typeface="Helvetica" pitchFamily="2" charset="0"/>
              </a:rPr>
              <a:t>Multiple sections</a:t>
            </a:r>
          </a:p>
          <a:p>
            <a:pPr marL="571500" indent="-571500">
              <a:buFont typeface="Arial" panose="020B0604020202020204" pitchFamily="34" charset="0"/>
              <a:buChar char="•"/>
            </a:pPr>
            <a:r>
              <a:rPr lang="en-US" dirty="0">
                <a:latin typeface="Helvetica" pitchFamily="2" charset="0"/>
              </a:rPr>
              <a:t>Number of sections dependent on number of years for initial course completion </a:t>
            </a:r>
          </a:p>
          <a:p>
            <a:pPr marL="1257300" lvl="1" indent="-571500"/>
            <a:r>
              <a:rPr lang="en-US" dirty="0"/>
              <a:t>If the student enrolls in the first CWEC course in grade 9, the folder section begins that year, or later</a:t>
            </a:r>
          </a:p>
          <a:p>
            <a:pPr marL="1257300" lvl="1" indent="-571500"/>
            <a:r>
              <a:rPr lang="en-US" dirty="0"/>
              <a:t>A section is added each year of high school in which the student is initially completing a CWEC course</a:t>
            </a:r>
            <a:endParaRPr lang="en-US" dirty="0">
              <a:latin typeface="Helvetica" pitchFamily="2" charset="0"/>
            </a:endParaRPr>
          </a:p>
          <a:p>
            <a:pPr marL="571500" indent="-571500">
              <a:buFont typeface="Arial" panose="020B0604020202020204" pitchFamily="34" charset="0"/>
              <a:buChar char="•"/>
            </a:pPr>
            <a:r>
              <a:rPr lang="en-US" dirty="0">
                <a:latin typeface="Helvetica" pitchFamily="2" charset="0"/>
              </a:rPr>
              <a:t>Reminder: courses must be completed in prerequisite order</a:t>
            </a:r>
          </a:p>
          <a:p>
            <a:pPr marL="1257300" lvl="1" indent="-571500"/>
            <a:r>
              <a:rPr lang="en-US" dirty="0">
                <a:effectLst/>
                <a:latin typeface="Helvetica" panose="020B0604020202020204" pitchFamily="34" charset="0"/>
                <a:ea typeface="Helvetica Neue"/>
                <a:cs typeface="Helvetica" panose="020B0604020202020204" pitchFamily="34" charset="0"/>
              </a:rPr>
              <a:t>Courses may be repeated, particularly for students enrolled in grade 14 </a:t>
            </a:r>
            <a:endParaRPr lang="en-US"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5093420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909300" cy="1325563"/>
          </a:xfrm>
          <a:noFill/>
        </p:spPr>
        <p:txBody>
          <a:bodyPr>
            <a:normAutofit fontScale="90000"/>
          </a:bodyPr>
          <a:lstStyle/>
          <a:p>
            <a:pPr lvl="1" algn="l" rtl="0">
              <a:spcBef>
                <a:spcPct val="0"/>
              </a:spcBef>
            </a:pPr>
            <a:br>
              <a:rPr lang="en-US" sz="4900" dirty="0">
                <a:solidFill>
                  <a:srgbClr val="007780"/>
                </a:solidFill>
                <a:latin typeface="Helvetica" pitchFamily="2" charset="0"/>
              </a:rPr>
            </a:br>
            <a:r>
              <a:rPr lang="en-US" sz="4900" b="1" dirty="0">
                <a:solidFill>
                  <a:srgbClr val="007780"/>
                </a:solidFill>
                <a:latin typeface="Helvetica" pitchFamily="2" charset="0"/>
              </a:rPr>
              <a:t>CRAAF:  5. Career Work Experience Certification Documentation – p. 12</a:t>
            </a:r>
            <a:br>
              <a:rPr lang="en-US" sz="4900" b="1" dirty="0">
                <a:latin typeface="+mn-lt"/>
              </a:rPr>
            </a:br>
            <a:endParaRPr lang="en-US" sz="4000" dirty="0"/>
          </a:p>
        </p:txBody>
      </p:sp>
      <p:sp>
        <p:nvSpPr>
          <p:cNvPr id="6" name="Content Placeholder 5"/>
          <p:cNvSpPr>
            <a:spLocks noGrp="1"/>
          </p:cNvSpPr>
          <p:nvPr>
            <p:ph sz="quarter" idx="12"/>
          </p:nvPr>
        </p:nvSpPr>
        <p:spPr>
          <a:xfrm>
            <a:off x="1079500" y="2044700"/>
            <a:ext cx="10668000" cy="4630074"/>
          </a:xfrm>
        </p:spPr>
        <p:txBody>
          <a:bodyPr>
            <a:normAutofit/>
          </a:bodyPr>
          <a:lstStyle/>
          <a:p>
            <a:r>
              <a:rPr lang="en-US" dirty="0"/>
              <a:t>Each CWEC grade level section within the CRAAF contains: </a:t>
            </a:r>
          </a:p>
          <a:p>
            <a:pPr marL="457200" indent="-457200">
              <a:buFont typeface="Arial" panose="020B0604020202020204" pitchFamily="34" charset="0"/>
              <a:buChar char="•"/>
            </a:pPr>
            <a:r>
              <a:rPr lang="en-US" dirty="0"/>
              <a:t>the multi-year course of study, including CWEC courses;</a:t>
            </a:r>
          </a:p>
          <a:p>
            <a:pPr marL="457200" indent="-457200">
              <a:buFont typeface="Arial" panose="020B0604020202020204" pitchFamily="34" charset="0"/>
              <a:buChar char="•"/>
            </a:pPr>
            <a:r>
              <a:rPr lang="en-US" dirty="0"/>
              <a:t>transition service needs and postsecondary goal sections of student’s IEP; </a:t>
            </a:r>
          </a:p>
          <a:p>
            <a:pPr marL="457200" indent="-457200">
              <a:buFont typeface="Arial" panose="020B0604020202020204" pitchFamily="34" charset="0"/>
              <a:buChar char="•"/>
            </a:pPr>
            <a:r>
              <a:rPr lang="en-US" dirty="0"/>
              <a:t>documentation of work-based learning hours; and</a:t>
            </a:r>
          </a:p>
          <a:p>
            <a:pPr marL="457200" indent="-457200">
              <a:buFont typeface="Arial" panose="020B0604020202020204" pitchFamily="34" charset="0"/>
              <a:buChar char="•"/>
            </a:pPr>
            <a:r>
              <a:rPr lang="en-US" dirty="0"/>
              <a:t>anecdotal notes</a:t>
            </a:r>
          </a:p>
        </p:txBody>
      </p:sp>
    </p:spTree>
    <p:extLst>
      <p:ext uri="{BB962C8B-B14F-4D97-AF65-F5344CB8AC3E}">
        <p14:creationId xmlns:p14="http://schemas.microsoft.com/office/powerpoint/2010/main" val="27200907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Helvetica" pitchFamily="2" charset="0"/>
              </a:rPr>
              <a:t>Folder Audit – p. 12</a:t>
            </a:r>
          </a:p>
        </p:txBody>
      </p:sp>
      <p:sp>
        <p:nvSpPr>
          <p:cNvPr id="3" name="Content Placeholder 2"/>
          <p:cNvSpPr>
            <a:spLocks noGrp="1"/>
          </p:cNvSpPr>
          <p:nvPr>
            <p:ph idx="1"/>
          </p:nvPr>
        </p:nvSpPr>
        <p:spPr>
          <a:xfrm>
            <a:off x="838200" y="1825625"/>
            <a:ext cx="11214100" cy="4351338"/>
          </a:xfrm>
        </p:spPr>
        <p:txBody>
          <a:bodyPr>
            <a:normAutofit/>
          </a:bodyPr>
          <a:lstStyle/>
          <a:p>
            <a:pPr>
              <a:lnSpc>
                <a:spcPct val="100000"/>
              </a:lnSpc>
              <a:spcBef>
                <a:spcPts val="1200"/>
              </a:spcBef>
              <a:spcAft>
                <a:spcPts val="1200"/>
              </a:spcAft>
            </a:pPr>
            <a:r>
              <a:rPr lang="en-US" dirty="0">
                <a:latin typeface="Helvetica" pitchFamily="2" charset="0"/>
              </a:rPr>
              <a:t>Monitored and reviewed at state and district levels</a:t>
            </a:r>
          </a:p>
          <a:p>
            <a:pPr lvl="1">
              <a:lnSpc>
                <a:spcPct val="100000"/>
              </a:lnSpc>
              <a:spcBef>
                <a:spcPts val="1200"/>
              </a:spcBef>
              <a:spcAft>
                <a:spcPts val="1200"/>
              </a:spcAft>
            </a:pPr>
            <a:r>
              <a:rPr lang="en-US" sz="2800" dirty="0">
                <a:latin typeface="Helvetica" pitchFamily="2" charset="0"/>
              </a:rPr>
              <a:t>OCTE</a:t>
            </a:r>
          </a:p>
          <a:p>
            <a:pPr lvl="2">
              <a:lnSpc>
                <a:spcPct val="100000"/>
              </a:lnSpc>
              <a:spcBef>
                <a:spcPts val="1200"/>
              </a:spcBef>
              <a:spcAft>
                <a:spcPts val="1200"/>
              </a:spcAft>
              <a:buFont typeface="Courier New" panose="02070309020205020404" pitchFamily="49" charset="0"/>
              <a:buChar char="o"/>
            </a:pPr>
            <a:r>
              <a:rPr lang="en-US" sz="2800" dirty="0">
                <a:latin typeface="Helvetica" pitchFamily="2" charset="0"/>
              </a:rPr>
              <a:t>During typical district audit cycle</a:t>
            </a:r>
          </a:p>
          <a:p>
            <a:pPr lvl="2">
              <a:lnSpc>
                <a:spcPct val="100000"/>
              </a:lnSpc>
              <a:spcBef>
                <a:spcPts val="1200"/>
              </a:spcBef>
              <a:spcAft>
                <a:spcPts val="1200"/>
              </a:spcAft>
              <a:buFont typeface="Courier New" panose="02070309020205020404" pitchFamily="49" charset="0"/>
              <a:buChar char="o"/>
            </a:pPr>
            <a:r>
              <a:rPr lang="en-US" sz="2800" dirty="0">
                <a:latin typeface="Helvetica" pitchFamily="2" charset="0"/>
              </a:rPr>
              <a:t>Substantiation that planned CWEC courses were completed</a:t>
            </a:r>
          </a:p>
          <a:p>
            <a:pPr lvl="1">
              <a:lnSpc>
                <a:spcPct val="100000"/>
              </a:lnSpc>
              <a:spcBef>
                <a:spcPts val="1200"/>
              </a:spcBef>
              <a:spcAft>
                <a:spcPts val="1200"/>
              </a:spcAft>
            </a:pPr>
            <a:r>
              <a:rPr lang="en-US" sz="2800" dirty="0">
                <a:latin typeface="Helvetica" pitchFamily="2" charset="0"/>
              </a:rPr>
              <a:t>District level decision - DAC</a:t>
            </a:r>
          </a:p>
          <a:p>
            <a:endParaRPr lang="en-US" dirty="0"/>
          </a:p>
        </p:txBody>
      </p:sp>
    </p:spTree>
    <p:extLst>
      <p:ext uri="{BB962C8B-B14F-4D97-AF65-F5344CB8AC3E}">
        <p14:creationId xmlns:p14="http://schemas.microsoft.com/office/powerpoint/2010/main" val="15012013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12560"/>
          </a:xfrm>
        </p:spPr>
        <p:txBody>
          <a:bodyPr>
            <a:normAutofit fontScale="90000"/>
          </a:bodyPr>
          <a:lstStyle/>
          <a:p>
            <a:r>
              <a:rPr lang="en-US" sz="4800" b="1" dirty="0">
                <a:latin typeface="Helvetica" pitchFamily="2" charset="0"/>
              </a:rPr>
              <a:t>Reporting to KDE – p. 14</a:t>
            </a:r>
          </a:p>
        </p:txBody>
      </p:sp>
      <p:sp>
        <p:nvSpPr>
          <p:cNvPr id="3" name="Content Placeholder 2"/>
          <p:cNvSpPr>
            <a:spLocks noGrp="1"/>
          </p:cNvSpPr>
          <p:nvPr>
            <p:ph idx="1"/>
          </p:nvPr>
        </p:nvSpPr>
        <p:spPr>
          <a:xfrm>
            <a:off x="838200" y="1458686"/>
            <a:ext cx="9156700" cy="4299177"/>
          </a:xfrm>
        </p:spPr>
        <p:txBody>
          <a:bodyPr>
            <a:normAutofit lnSpcReduction="10000"/>
          </a:bodyPr>
          <a:lstStyle/>
          <a:p>
            <a:r>
              <a:rPr lang="en-US" dirty="0">
                <a:latin typeface="Helvetica" pitchFamily="2" charset="0"/>
              </a:rPr>
              <a:t>Qualified CWEC Administrator (QCA) reports student attainment of the CWEC to KDE</a:t>
            </a:r>
          </a:p>
          <a:p>
            <a:r>
              <a:rPr lang="en-US" dirty="0">
                <a:latin typeface="Helvetica" pitchFamily="2" charset="0"/>
              </a:rPr>
              <a:t>Indicates Status of Completed Coursework – Y or N</a:t>
            </a:r>
          </a:p>
          <a:p>
            <a:pPr lvl="1"/>
            <a:r>
              <a:rPr lang="en-US" dirty="0"/>
              <a:t>Additional information will be requested with the completion status of CWEC attainment. </a:t>
            </a:r>
          </a:p>
          <a:p>
            <a:pPr lvl="1"/>
            <a:r>
              <a:rPr lang="en-US" dirty="0"/>
              <a:t>In the </a:t>
            </a:r>
            <a:r>
              <a:rPr lang="en-US" dirty="0">
                <a:latin typeface="Helvetica" pitchFamily="2" charset="0"/>
              </a:rPr>
              <a:t>Career Ready Database (CRD), </a:t>
            </a:r>
            <a:r>
              <a:rPr lang="en-US" dirty="0"/>
              <a:t>when the QCA indicates Yes (Y) the student completed the CWEC coursework, then the type of CWEC WBL (i.e., face-to-face/in-person, virtual, a combination of face-to-face/in-person and virtual) and the total number of CWEC WBL hours completed by type will be required.</a:t>
            </a:r>
            <a:endParaRPr lang="en-US" dirty="0">
              <a:latin typeface="Helvetica" pitchFamily="2" charset="0"/>
            </a:endParaRPr>
          </a:p>
          <a:p>
            <a:r>
              <a:rPr lang="en-US" dirty="0">
                <a:latin typeface="Helvetica" pitchFamily="2" charset="0"/>
              </a:rPr>
              <a:t>Reported by May 30, 2025</a:t>
            </a:r>
          </a:p>
        </p:txBody>
      </p:sp>
    </p:spTree>
    <p:extLst>
      <p:ext uri="{BB962C8B-B14F-4D97-AF65-F5344CB8AC3E}">
        <p14:creationId xmlns:p14="http://schemas.microsoft.com/office/powerpoint/2010/main" val="34928030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latin typeface="Helvetica" pitchFamily="2" charset="0"/>
              </a:rPr>
              <a:t>Postsecondary Readiness Alternate Assessment – High School</a:t>
            </a:r>
          </a:p>
        </p:txBody>
      </p:sp>
      <p:sp>
        <p:nvSpPr>
          <p:cNvPr id="3" name="Text Placeholder 1" descr="Earn a high school diploma &#10;or be classified as a grade 12 non-graduate&#10;">
            <a:extLst>
              <a:ext uri="{C183D7F6-B498-43B3-948B-1728B52AA6E4}">
                <adec:decorative xmlns:adec="http://schemas.microsoft.com/office/drawing/2017/decorative" val="0"/>
              </a:ext>
            </a:extLst>
          </p:cNvPr>
          <p:cNvSpPr>
            <a:spLocks noGrp="1"/>
          </p:cNvSpPr>
          <p:nvPr>
            <p:ph type="body" sz="quarter" idx="13"/>
          </p:nvPr>
        </p:nvSpPr>
        <p:spPr>
          <a:xfrm>
            <a:off x="881731" y="1630373"/>
            <a:ext cx="8796033" cy="770520"/>
          </a:xfrm>
          <a:ln>
            <a:solidFill>
              <a:schemeClr val="tx1"/>
            </a:solidFill>
          </a:ln>
        </p:spPr>
        <p:txBody>
          <a:bodyPr>
            <a:normAutofit fontScale="92500" lnSpcReduction="10000"/>
          </a:bodyPr>
          <a:lstStyle/>
          <a:p>
            <a:pPr marL="0" indent="0" algn="ctr">
              <a:buNone/>
            </a:pPr>
            <a:r>
              <a:rPr lang="en-US" sz="2800" dirty="0">
                <a:latin typeface="Helvetica" pitchFamily="2" charset="0"/>
              </a:rPr>
              <a:t>Earn a high school diploma </a:t>
            </a:r>
            <a:br>
              <a:rPr lang="en-US" sz="2800" dirty="0">
                <a:latin typeface="Helvetica" pitchFamily="2" charset="0"/>
              </a:rPr>
            </a:br>
            <a:r>
              <a:rPr lang="en-US" sz="2800" dirty="0">
                <a:latin typeface="Helvetica" pitchFamily="2" charset="0"/>
              </a:rPr>
              <a:t>or be classified as a grade 12 non-graduate</a:t>
            </a:r>
          </a:p>
        </p:txBody>
      </p:sp>
      <p:sp>
        <p:nvSpPr>
          <p:cNvPr id="6" name="Text Placeholder 2" descr="Academic Readiness&#10;&#10;Transition &#10;Attainment&#10;Record (TAR)&#10;">
            <a:extLst>
              <a:ext uri="{C183D7F6-B498-43B3-948B-1728B52AA6E4}">
                <adec:decorative xmlns:adec="http://schemas.microsoft.com/office/drawing/2017/decorative" val="0"/>
              </a:ext>
            </a:extLst>
          </p:cNvPr>
          <p:cNvSpPr txBox="1">
            <a:spLocks/>
          </p:cNvSpPr>
          <p:nvPr/>
        </p:nvSpPr>
        <p:spPr>
          <a:xfrm>
            <a:off x="1710741" y="2493114"/>
            <a:ext cx="3143379" cy="3146251"/>
          </a:xfrm>
          <a:prstGeom prst="rect">
            <a:avLst/>
          </a:prstGeom>
          <a:ln>
            <a:solidFill>
              <a:schemeClr val="tx1"/>
            </a:solidFill>
          </a:ln>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rgbClr val="D2BD24"/>
              </a:buClr>
              <a:buSzPct val="100000"/>
              <a:buFont typeface="Wingdings 3" panose="05040102010807070707" pitchFamily="18" charset="2"/>
              <a:buChar char="}"/>
              <a:defRPr sz="36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rgbClr val="D2BD24"/>
              </a:buClr>
              <a:buSzPct val="80000"/>
              <a:buFont typeface="Franklin Gothic Medium" panose="020B0603020102020204" pitchFamily="34" charset="0"/>
              <a:buChar char="●"/>
              <a:defRPr sz="32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rgbClr val="D2BD24"/>
              </a:buClr>
              <a:buSzPct val="100000"/>
              <a:buFont typeface="Wingdings 2" panose="05020102010507070707" pitchFamily="18" charset="2"/>
              <a:buChar char=""/>
              <a:defRPr sz="28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rgbClr val="D2BD24"/>
              </a:buClr>
              <a:buSzPct val="100000"/>
              <a:buFont typeface="Franklin Gothic Medium" panose="020B0603020102020204" pitchFamily="34" charset="0"/>
              <a:buChar char="●"/>
              <a:defRPr sz="24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buFont typeface="Wingdings 3" panose="05040102010807070707" pitchFamily="18" charset="2"/>
              <a:buNone/>
            </a:pPr>
            <a:r>
              <a:rPr lang="en-US" sz="2800" b="1" dirty="0">
                <a:latin typeface="Helvetica" pitchFamily="2" charset="0"/>
              </a:rPr>
              <a:t>Academic Readiness</a:t>
            </a:r>
          </a:p>
          <a:p>
            <a:pPr marL="0" indent="0" algn="ctr">
              <a:buFont typeface="Wingdings 3" panose="05040102010807070707" pitchFamily="18" charset="2"/>
              <a:buNone/>
            </a:pPr>
            <a:endParaRPr lang="en-US" sz="2800" b="1" dirty="0">
              <a:latin typeface="Helvetica" pitchFamily="2" charset="0"/>
            </a:endParaRPr>
          </a:p>
          <a:p>
            <a:pPr marL="0" indent="0" algn="ctr">
              <a:buFont typeface="Wingdings 3" panose="05040102010807070707" pitchFamily="18" charset="2"/>
              <a:buNone/>
            </a:pPr>
            <a:r>
              <a:rPr lang="en-US" sz="2800" dirty="0">
                <a:latin typeface="Helvetica" pitchFamily="2" charset="0"/>
              </a:rPr>
              <a:t>Transition </a:t>
            </a:r>
          </a:p>
          <a:p>
            <a:pPr marL="0" indent="0" algn="ctr">
              <a:buFont typeface="Wingdings 3" panose="05040102010807070707" pitchFamily="18" charset="2"/>
              <a:buNone/>
            </a:pPr>
            <a:r>
              <a:rPr lang="en-US" sz="2800" dirty="0">
                <a:latin typeface="Helvetica" pitchFamily="2" charset="0"/>
              </a:rPr>
              <a:t>Attainment</a:t>
            </a:r>
          </a:p>
          <a:p>
            <a:pPr marL="0" indent="0" algn="ctr">
              <a:buFont typeface="Wingdings 3" panose="05040102010807070707" pitchFamily="18" charset="2"/>
              <a:buNone/>
            </a:pPr>
            <a:r>
              <a:rPr lang="en-US" sz="2800" dirty="0">
                <a:latin typeface="Helvetica" pitchFamily="2" charset="0"/>
              </a:rPr>
              <a:t>Record (TAR)</a:t>
            </a:r>
          </a:p>
        </p:txBody>
      </p:sp>
      <p:sp>
        <p:nvSpPr>
          <p:cNvPr id="7" name="Text Placeholder 3" descr="Career Readiness&#10;Employability Skills Attainment Record (ESAR) &#10;AND&#10;Career Work Experience Certification (CWEC)&#10;">
            <a:extLst>
              <a:ext uri="{C183D7F6-B498-43B3-948B-1728B52AA6E4}">
                <adec:decorative xmlns:adec="http://schemas.microsoft.com/office/drawing/2017/decorative" val="0"/>
              </a:ext>
            </a:extLst>
          </p:cNvPr>
          <p:cNvSpPr txBox="1">
            <a:spLocks/>
          </p:cNvSpPr>
          <p:nvPr/>
        </p:nvSpPr>
        <p:spPr>
          <a:xfrm>
            <a:off x="5654184" y="2484123"/>
            <a:ext cx="3143379" cy="3146251"/>
          </a:xfrm>
          <a:prstGeom prst="rect">
            <a:avLst/>
          </a:prstGeom>
          <a:ln>
            <a:solidFill>
              <a:schemeClr val="tx1"/>
            </a:solidFill>
          </a:ln>
        </p:spPr>
        <p:txBody>
          <a:bodyPr vert="horz" lIns="91440" tIns="45720" rIns="91440" bIns="45720" rtlCol="0">
            <a:normAutofit fontScale="85000" lnSpcReduction="10000"/>
          </a:bodyPr>
          <a:lstStyle>
            <a:lvl1pPr marL="342900" indent="-342900" algn="l" defTabSz="457200" rtl="0" eaLnBrk="1" latinLnBrk="0" hangingPunct="1">
              <a:spcBef>
                <a:spcPts val="1000"/>
              </a:spcBef>
              <a:spcAft>
                <a:spcPts val="0"/>
              </a:spcAft>
              <a:buClr>
                <a:srgbClr val="D2BD24"/>
              </a:buClr>
              <a:buSzPct val="100000"/>
              <a:buFont typeface="Wingdings 3" panose="05040102010807070707" pitchFamily="18" charset="2"/>
              <a:buChar char="}"/>
              <a:defRPr sz="36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rgbClr val="D2BD24"/>
              </a:buClr>
              <a:buSzPct val="80000"/>
              <a:buFont typeface="Franklin Gothic Medium" panose="020B0603020102020204" pitchFamily="34" charset="0"/>
              <a:buChar char="●"/>
              <a:defRPr sz="32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rgbClr val="D2BD24"/>
              </a:buClr>
              <a:buSzPct val="100000"/>
              <a:buFont typeface="Wingdings 2" panose="05020102010507070707" pitchFamily="18" charset="2"/>
              <a:buChar char=""/>
              <a:defRPr sz="28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rgbClr val="D2BD24"/>
              </a:buClr>
              <a:buSzPct val="100000"/>
              <a:buFont typeface="Franklin Gothic Medium" panose="020B0603020102020204" pitchFamily="34" charset="0"/>
              <a:buChar char="●"/>
              <a:defRPr sz="24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buFont typeface="Wingdings 3" panose="05040102010807070707" pitchFamily="18" charset="2"/>
              <a:buNone/>
            </a:pPr>
            <a:r>
              <a:rPr lang="en-US" sz="2800" b="1" dirty="0">
                <a:latin typeface="Helvetica" pitchFamily="2" charset="0"/>
              </a:rPr>
              <a:t>Career Readiness</a:t>
            </a:r>
          </a:p>
          <a:p>
            <a:pPr marL="0" indent="0" algn="ctr">
              <a:buFont typeface="Wingdings 3" panose="05040102010807070707" pitchFamily="18" charset="2"/>
              <a:buNone/>
            </a:pPr>
            <a:r>
              <a:rPr lang="en-US" sz="2800" dirty="0">
                <a:latin typeface="Helvetica" pitchFamily="2" charset="0"/>
              </a:rPr>
              <a:t>Employability Skills Attainment Record (ESAR) </a:t>
            </a:r>
          </a:p>
          <a:p>
            <a:pPr marL="0" indent="0" algn="ctr">
              <a:buFont typeface="Wingdings 3" panose="05040102010807070707" pitchFamily="18" charset="2"/>
              <a:buNone/>
            </a:pPr>
            <a:r>
              <a:rPr lang="en-US" sz="2800" b="1" dirty="0">
                <a:latin typeface="Helvetica" pitchFamily="2" charset="0"/>
              </a:rPr>
              <a:t>AND</a:t>
            </a:r>
          </a:p>
          <a:p>
            <a:pPr marL="0" indent="0" algn="ctr">
              <a:buFont typeface="Wingdings 3" panose="05040102010807070707" pitchFamily="18" charset="2"/>
              <a:buNone/>
            </a:pPr>
            <a:r>
              <a:rPr lang="en-US" sz="2800" dirty="0">
                <a:latin typeface="Helvetica" pitchFamily="2" charset="0"/>
              </a:rPr>
              <a:t>Career Work Experience Certification (CWEC)</a:t>
            </a:r>
          </a:p>
        </p:txBody>
      </p:sp>
    </p:spTree>
    <p:extLst>
      <p:ext uri="{BB962C8B-B14F-4D97-AF65-F5344CB8AC3E}">
        <p14:creationId xmlns:p14="http://schemas.microsoft.com/office/powerpoint/2010/main" val="3473134027"/>
      </p:ext>
    </p:extLst>
  </p:cSld>
  <p:clrMapOvr>
    <a:masterClrMapping/>
  </p:clrMapOvr>
  <mc:AlternateContent xmlns:mc="http://schemas.openxmlformats.org/markup-compatibility/2006" xmlns:p14="http://schemas.microsoft.com/office/powerpoint/2010/main">
    <mc:Choice Requires="p14">
      <p:transition spd="slow" p14:dur="2000" advTm="44170"/>
    </mc:Choice>
    <mc:Fallback xmlns="">
      <p:transition spd="slow" advTm="4417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6100" y="374652"/>
            <a:ext cx="10515600" cy="712560"/>
          </a:xfrm>
        </p:spPr>
        <p:txBody>
          <a:bodyPr>
            <a:normAutofit fontScale="90000"/>
          </a:bodyPr>
          <a:lstStyle/>
          <a:p>
            <a:r>
              <a:rPr lang="en-US" sz="4800" b="1" dirty="0">
                <a:latin typeface="Helvetica" pitchFamily="2" charset="0"/>
              </a:rPr>
              <a:t>CRD Student Roster – p. 13</a:t>
            </a:r>
          </a:p>
        </p:txBody>
      </p:sp>
      <p:sp>
        <p:nvSpPr>
          <p:cNvPr id="3" name="Content Placeholder 2"/>
          <p:cNvSpPr>
            <a:spLocks noGrp="1"/>
          </p:cNvSpPr>
          <p:nvPr>
            <p:ph idx="1"/>
          </p:nvPr>
        </p:nvSpPr>
        <p:spPr>
          <a:xfrm>
            <a:off x="742950" y="1197066"/>
            <a:ext cx="10991850" cy="4687797"/>
          </a:xfrm>
        </p:spPr>
        <p:txBody>
          <a:bodyPr>
            <a:normAutofit fontScale="92500" lnSpcReduction="10000"/>
          </a:bodyPr>
          <a:lstStyle/>
          <a:p>
            <a:pPr>
              <a:lnSpc>
                <a:spcPct val="100000"/>
              </a:lnSpc>
              <a:spcBef>
                <a:spcPts val="600"/>
              </a:spcBef>
              <a:spcAft>
                <a:spcPts val="600"/>
              </a:spcAft>
            </a:pPr>
            <a:r>
              <a:rPr lang="en-US" dirty="0">
                <a:latin typeface="Helvetica" pitchFamily="2" charset="0"/>
              </a:rPr>
              <a:t>Grade 12 and grade 14 students identified to be working towards career readiness in an alternative high school course of study or alternate assessment will be registered in the CRD.</a:t>
            </a:r>
          </a:p>
          <a:p>
            <a:pPr lvl="1">
              <a:lnSpc>
                <a:spcPct val="100000"/>
              </a:lnSpc>
              <a:spcBef>
                <a:spcPts val="600"/>
              </a:spcBef>
              <a:spcAft>
                <a:spcPts val="600"/>
              </a:spcAft>
            </a:pPr>
            <a:r>
              <a:rPr lang="en-US" dirty="0">
                <a:solidFill>
                  <a:schemeClr val="tx1"/>
                </a:solidFill>
                <a:latin typeface="Helvetica" panose="020B0604020202020204" pitchFamily="34" charset="0"/>
                <a:cs typeface="Helvetica" panose="020B0604020202020204" pitchFamily="34" charset="0"/>
              </a:rPr>
              <a:t>Completion of at least two CWEC courses</a:t>
            </a:r>
            <a:endParaRPr lang="en-US" dirty="0">
              <a:latin typeface="Helvetica" panose="020B0604020202020204" pitchFamily="34" charset="0"/>
              <a:cs typeface="Helvetica" panose="020B0604020202020204" pitchFamily="34" charset="0"/>
            </a:endParaRPr>
          </a:p>
          <a:p>
            <a:pPr>
              <a:lnSpc>
                <a:spcPct val="100000"/>
              </a:lnSpc>
              <a:spcBef>
                <a:spcPts val="600"/>
              </a:spcBef>
              <a:spcAft>
                <a:spcPts val="600"/>
              </a:spcAft>
            </a:pPr>
            <a:r>
              <a:rPr lang="en-US" sz="3000" dirty="0">
                <a:latin typeface="Helvetica" pitchFamily="2" charset="0"/>
              </a:rPr>
              <a:t>Registration process for Grade 11 or students not automatically entered:</a:t>
            </a:r>
          </a:p>
          <a:p>
            <a:pPr lvl="1">
              <a:lnSpc>
                <a:spcPct val="100000"/>
              </a:lnSpc>
              <a:spcBef>
                <a:spcPts val="600"/>
              </a:spcBef>
              <a:spcAft>
                <a:spcPts val="600"/>
              </a:spcAft>
            </a:pPr>
            <a:r>
              <a:rPr lang="en-US" sz="2800" dirty="0">
                <a:latin typeface="Helvetica" pitchFamily="2" charset="0"/>
              </a:rPr>
              <a:t>The DAC, DoSE or district level administrator registers the student in the database. </a:t>
            </a:r>
          </a:p>
          <a:p>
            <a:pPr lvl="2">
              <a:lnSpc>
                <a:spcPct val="100000"/>
              </a:lnSpc>
              <a:spcBef>
                <a:spcPts val="600"/>
              </a:spcBef>
              <a:spcAft>
                <a:spcPts val="600"/>
              </a:spcAft>
            </a:pPr>
            <a:r>
              <a:rPr lang="en-US" sz="2400" dirty="0">
                <a:latin typeface="Helvetica" panose="020B0604020202020204" pitchFamily="34" charset="0"/>
                <a:cs typeface="Helvetica" panose="020B0604020202020204" pitchFamily="34" charset="0"/>
              </a:rPr>
              <a:t>Contact Sherri Craig, OCTE, at </a:t>
            </a:r>
            <a:r>
              <a:rPr lang="en-US" sz="2400" u="sng" dirty="0">
                <a:solidFill>
                  <a:schemeClr val="tx1"/>
                </a:solidFill>
                <a:latin typeface="Helvetica" panose="020B0604020202020204" pitchFamily="34" charset="0"/>
                <a:cs typeface="Helvetica" panose="020B0604020202020204" pitchFamily="34" charset="0"/>
                <a:hlinkClick r:id="rId3"/>
              </a:rPr>
              <a:t>sherri.craig@education.ky.gov</a:t>
            </a:r>
            <a:r>
              <a:rPr lang="en-US" sz="2400" dirty="0">
                <a:solidFill>
                  <a:schemeClr val="tx1"/>
                </a:solidFill>
                <a:latin typeface="Helvetica" panose="020B0604020202020204" pitchFamily="34" charset="0"/>
                <a:cs typeface="Helvetica" panose="020B0604020202020204" pitchFamily="34" charset="0"/>
              </a:rPr>
              <a:t> </a:t>
            </a:r>
            <a:r>
              <a:rPr lang="en-US" sz="2400" dirty="0">
                <a:latin typeface="Helvetica" panose="020B0604020202020204" pitchFamily="34" charset="0"/>
                <a:cs typeface="Helvetica" panose="020B0604020202020204" pitchFamily="34" charset="0"/>
              </a:rPr>
              <a:t>or Darrell Mattingly, Career Ready Database System Administrator, at </a:t>
            </a:r>
            <a:r>
              <a:rPr lang="en-US" sz="2400" u="sng" dirty="0">
                <a:solidFill>
                  <a:schemeClr val="tx1"/>
                </a:solidFill>
                <a:latin typeface="Helvetica" panose="020B0604020202020204" pitchFamily="34" charset="0"/>
                <a:cs typeface="Helvetica" panose="020B0604020202020204" pitchFamily="34" charset="0"/>
                <a:hlinkClick r:id="rId4"/>
              </a:rPr>
              <a:t>darrell.mattingly@uky.edu</a:t>
            </a:r>
            <a:r>
              <a:rPr lang="en-US" sz="2400" dirty="0">
                <a:solidFill>
                  <a:schemeClr val="tx1"/>
                </a:solidFill>
                <a:latin typeface="Helvetica" panose="020B0604020202020204" pitchFamily="34" charset="0"/>
                <a:cs typeface="Helvetica" panose="020B0604020202020204" pitchFamily="34" charset="0"/>
              </a:rPr>
              <a:t> </a:t>
            </a:r>
            <a:r>
              <a:rPr lang="en-US" sz="2400" dirty="0">
                <a:latin typeface="Helvetica" panose="020B0604020202020204" pitchFamily="34" charset="0"/>
                <a:cs typeface="Helvetica" panose="020B0604020202020204" pitchFamily="34" charset="0"/>
              </a:rPr>
              <a:t> to request student record be opened. </a:t>
            </a:r>
          </a:p>
          <a:p>
            <a:endParaRPr lang="en-US" dirty="0"/>
          </a:p>
        </p:txBody>
      </p:sp>
    </p:spTree>
    <p:extLst>
      <p:ext uri="{BB962C8B-B14F-4D97-AF65-F5344CB8AC3E}">
        <p14:creationId xmlns:p14="http://schemas.microsoft.com/office/powerpoint/2010/main" val="29409900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5F541-E545-4249-8106-06E970A88BD9}"/>
              </a:ext>
            </a:extLst>
          </p:cNvPr>
          <p:cNvSpPr>
            <a:spLocks noGrp="1"/>
          </p:cNvSpPr>
          <p:nvPr>
            <p:ph type="title"/>
          </p:nvPr>
        </p:nvSpPr>
        <p:spPr>
          <a:xfrm>
            <a:off x="555785" y="257025"/>
            <a:ext cx="11239975" cy="1320800"/>
          </a:xfrm>
        </p:spPr>
        <p:txBody>
          <a:bodyPr/>
          <a:lstStyle/>
          <a:p>
            <a:r>
              <a:rPr lang="en-US" b="1" dirty="0"/>
              <a:t>Statewide Fidelity – CWEC Process p. 14</a:t>
            </a:r>
            <a:endParaRPr lang="en-US" dirty="0"/>
          </a:p>
        </p:txBody>
      </p:sp>
      <p:sp>
        <p:nvSpPr>
          <p:cNvPr id="3" name="Text Placeholder 2">
            <a:extLst>
              <a:ext uri="{FF2B5EF4-FFF2-40B4-BE49-F238E27FC236}">
                <a16:creationId xmlns:a16="http://schemas.microsoft.com/office/drawing/2014/main" id="{6ACEC0B0-8A78-4ED9-89AD-629B54B325CA}"/>
              </a:ext>
            </a:extLst>
          </p:cNvPr>
          <p:cNvSpPr>
            <a:spLocks noGrp="1"/>
          </p:cNvSpPr>
          <p:nvPr>
            <p:ph type="body" sz="quarter" idx="13"/>
          </p:nvPr>
        </p:nvSpPr>
        <p:spPr>
          <a:xfrm>
            <a:off x="555786" y="1371600"/>
            <a:ext cx="11239974" cy="5303175"/>
          </a:xfrm>
        </p:spPr>
        <p:txBody>
          <a:bodyPr>
            <a:normAutofit/>
          </a:bodyPr>
          <a:lstStyle/>
          <a:p>
            <a:pPr marL="0" indent="0">
              <a:buNone/>
            </a:pPr>
            <a:r>
              <a:rPr lang="en-US" b="1" dirty="0"/>
              <a:t>For statewide fidelity of the CWEC process school districts should:</a:t>
            </a:r>
          </a:p>
          <a:p>
            <a:pPr lvl="0"/>
            <a:r>
              <a:rPr lang="en-US" sz="3000" dirty="0"/>
              <a:t>Provide WBL experiences following the definitions and guidance provided in the </a:t>
            </a:r>
            <a:r>
              <a:rPr lang="en-US" sz="3000" u="sng" dirty="0">
                <a:hlinkClick r:id="rId3"/>
              </a:rPr>
              <a:t>KDE-CTE Work-Based Learning Manual</a:t>
            </a:r>
            <a:r>
              <a:rPr lang="en-US" sz="3000" dirty="0"/>
              <a:t>.</a:t>
            </a:r>
          </a:p>
          <a:p>
            <a:pPr lvl="0"/>
            <a:r>
              <a:rPr lang="en-US" sz="3000" dirty="0"/>
              <a:t>Provide WBL a minimum of 20 hours per semester course or 40 hours per year-long course leading to the CWEC. For trimester courses the minimum of 40 hours per year may be divided into thirds, 13 to 14 hours per trimester.</a:t>
            </a:r>
          </a:p>
          <a:p>
            <a:pPr lvl="0"/>
            <a:r>
              <a:rPr lang="en-US" sz="3000" dirty="0"/>
              <a:t>Base work-based learning options and environments on the LRE for each student.</a:t>
            </a:r>
          </a:p>
          <a:p>
            <a:pPr marL="0" indent="0">
              <a:buNone/>
            </a:pPr>
            <a:endParaRPr lang="en-US" dirty="0"/>
          </a:p>
        </p:txBody>
      </p:sp>
    </p:spTree>
    <p:extLst>
      <p:ext uri="{BB962C8B-B14F-4D97-AF65-F5344CB8AC3E}">
        <p14:creationId xmlns:p14="http://schemas.microsoft.com/office/powerpoint/2010/main" val="38299964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5F541-E545-4249-8106-06E970A88BD9}"/>
              </a:ext>
            </a:extLst>
          </p:cNvPr>
          <p:cNvSpPr>
            <a:spLocks noGrp="1"/>
          </p:cNvSpPr>
          <p:nvPr>
            <p:ph type="title"/>
          </p:nvPr>
        </p:nvSpPr>
        <p:spPr>
          <a:xfrm>
            <a:off x="555786" y="257025"/>
            <a:ext cx="10975814" cy="1320800"/>
          </a:xfrm>
        </p:spPr>
        <p:txBody>
          <a:bodyPr/>
          <a:lstStyle/>
          <a:p>
            <a:r>
              <a:rPr lang="en-US" b="1" dirty="0"/>
              <a:t>Statewide Fidelity – CWEC Process cont. - 1</a:t>
            </a:r>
            <a:endParaRPr lang="en-US" dirty="0"/>
          </a:p>
        </p:txBody>
      </p:sp>
      <p:sp>
        <p:nvSpPr>
          <p:cNvPr id="3" name="Text Placeholder 2">
            <a:extLst>
              <a:ext uri="{FF2B5EF4-FFF2-40B4-BE49-F238E27FC236}">
                <a16:creationId xmlns:a16="http://schemas.microsoft.com/office/drawing/2014/main" id="{6ACEC0B0-8A78-4ED9-89AD-629B54B325CA}"/>
              </a:ext>
            </a:extLst>
          </p:cNvPr>
          <p:cNvSpPr>
            <a:spLocks noGrp="1"/>
          </p:cNvSpPr>
          <p:nvPr>
            <p:ph type="body" sz="quarter" idx="13"/>
          </p:nvPr>
        </p:nvSpPr>
        <p:spPr>
          <a:xfrm>
            <a:off x="555786" y="1371600"/>
            <a:ext cx="11239974" cy="5303175"/>
          </a:xfrm>
        </p:spPr>
        <p:txBody>
          <a:bodyPr>
            <a:normAutofit/>
          </a:bodyPr>
          <a:lstStyle/>
          <a:p>
            <a:pPr marL="0" indent="0">
              <a:buNone/>
            </a:pPr>
            <a:r>
              <a:rPr lang="en-US" b="1" dirty="0"/>
              <a:t>For statewide fidelity of the CWEC process school districts should:</a:t>
            </a:r>
          </a:p>
          <a:p>
            <a:pPr lvl="0"/>
            <a:r>
              <a:rPr lang="en-US" dirty="0"/>
              <a:t>Provide instruction for skills in</a:t>
            </a:r>
            <a:r>
              <a:rPr lang="en-US" i="1" dirty="0"/>
              <a:t> Employability and</a:t>
            </a:r>
            <a:r>
              <a:rPr lang="en-US" dirty="0"/>
              <a:t> </a:t>
            </a:r>
            <a:r>
              <a:rPr lang="en-US" i="1" dirty="0"/>
              <a:t>Foundational Academic Standards-Alternate Assessment</a:t>
            </a:r>
            <a:r>
              <a:rPr lang="en-US" dirty="0"/>
              <a:t> during WBL to give opportunities for generalization of the skills in community and work environment(s).</a:t>
            </a:r>
          </a:p>
          <a:p>
            <a:pPr lvl="0"/>
            <a:r>
              <a:rPr lang="en-US" dirty="0"/>
              <a:t>Provide Specially Designed Instruction (SDI) in accordance with individual student IEPs during WBL experiences.</a:t>
            </a:r>
          </a:p>
          <a:p>
            <a:pPr lvl="0"/>
            <a:r>
              <a:rPr lang="en-US" dirty="0"/>
              <a:t>Develop CWEC courses to meet the course descriptions within the </a:t>
            </a:r>
            <a:r>
              <a:rPr lang="en-US" i="1" u="sng" dirty="0">
                <a:hlinkClick r:id="rId3"/>
              </a:rPr>
              <a:t>High School Special Education Course Standards Documents</a:t>
            </a:r>
            <a:r>
              <a:rPr lang="en-US" i="1" dirty="0"/>
              <a:t>.</a:t>
            </a:r>
            <a:endParaRPr lang="en-US" dirty="0"/>
          </a:p>
          <a:p>
            <a:pPr lvl="0"/>
            <a:r>
              <a:rPr lang="en-US" dirty="0"/>
              <a:t>Align district programs with the </a:t>
            </a:r>
            <a:r>
              <a:rPr lang="en-US" i="1" dirty="0">
                <a:hlinkClick r:id="rId4"/>
              </a:rPr>
              <a:t>Kentucky Taxonomy for Transition Programming</a:t>
            </a:r>
            <a:r>
              <a:rPr lang="en-US" i="1" dirty="0"/>
              <a:t>.</a:t>
            </a:r>
            <a:endParaRPr lang="en-US" dirty="0"/>
          </a:p>
          <a:p>
            <a:pPr lvl="0"/>
            <a:endParaRPr lang="en-US" dirty="0"/>
          </a:p>
          <a:p>
            <a:pPr marL="0" indent="0">
              <a:buNone/>
            </a:pPr>
            <a:endParaRPr lang="en-US" dirty="0"/>
          </a:p>
        </p:txBody>
      </p:sp>
    </p:spTree>
    <p:extLst>
      <p:ext uri="{BB962C8B-B14F-4D97-AF65-F5344CB8AC3E}">
        <p14:creationId xmlns:p14="http://schemas.microsoft.com/office/powerpoint/2010/main" val="35993030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5F541-E545-4249-8106-06E970A88BD9}"/>
              </a:ext>
            </a:extLst>
          </p:cNvPr>
          <p:cNvSpPr>
            <a:spLocks noGrp="1"/>
          </p:cNvSpPr>
          <p:nvPr>
            <p:ph type="title"/>
          </p:nvPr>
        </p:nvSpPr>
        <p:spPr>
          <a:xfrm>
            <a:off x="555786" y="257025"/>
            <a:ext cx="10618182" cy="1320800"/>
          </a:xfrm>
        </p:spPr>
        <p:txBody>
          <a:bodyPr/>
          <a:lstStyle/>
          <a:p>
            <a:r>
              <a:rPr lang="en-US" b="1" dirty="0"/>
              <a:t>Statewide Fidelity – CWEC Process cont. - 2</a:t>
            </a:r>
            <a:endParaRPr lang="en-US" dirty="0"/>
          </a:p>
        </p:txBody>
      </p:sp>
      <p:sp>
        <p:nvSpPr>
          <p:cNvPr id="3" name="Text Placeholder 2">
            <a:extLst>
              <a:ext uri="{FF2B5EF4-FFF2-40B4-BE49-F238E27FC236}">
                <a16:creationId xmlns:a16="http://schemas.microsoft.com/office/drawing/2014/main" id="{6ACEC0B0-8A78-4ED9-89AD-629B54B325CA}"/>
              </a:ext>
            </a:extLst>
          </p:cNvPr>
          <p:cNvSpPr>
            <a:spLocks noGrp="1"/>
          </p:cNvSpPr>
          <p:nvPr>
            <p:ph type="body" sz="quarter" idx="13"/>
          </p:nvPr>
        </p:nvSpPr>
        <p:spPr>
          <a:xfrm>
            <a:off x="555786" y="1371600"/>
            <a:ext cx="11239974" cy="5303175"/>
          </a:xfrm>
        </p:spPr>
        <p:txBody>
          <a:bodyPr>
            <a:normAutofit/>
          </a:bodyPr>
          <a:lstStyle/>
          <a:p>
            <a:pPr marL="0" indent="0">
              <a:buNone/>
            </a:pPr>
            <a:r>
              <a:rPr lang="en-US" b="1" dirty="0"/>
              <a:t>For statewide fidelity of the CWEC process school districts should:</a:t>
            </a:r>
          </a:p>
          <a:p>
            <a:pPr lvl="0"/>
            <a:r>
              <a:rPr lang="en-US" dirty="0"/>
              <a:t>Utilize evidence-based practices in school, community and work settings, for both instructional and transition practices.</a:t>
            </a:r>
          </a:p>
          <a:p>
            <a:pPr lvl="0"/>
            <a:r>
              <a:rPr lang="en-US" dirty="0"/>
              <a:t>Incorporate </a:t>
            </a:r>
            <a:r>
              <a:rPr lang="en-US" u="sng" dirty="0">
                <a:hlinkClick r:id="rId3"/>
              </a:rPr>
              <a:t>Universal Design for Learning</a:t>
            </a:r>
            <a:r>
              <a:rPr lang="en-US" dirty="0"/>
              <a:t> (UDL) practices within instruction.</a:t>
            </a:r>
          </a:p>
          <a:p>
            <a:pPr lvl="0"/>
            <a:r>
              <a:rPr lang="en-US" dirty="0"/>
              <a:t>Utilize interagency collaboration for work-based learning opportunities.</a:t>
            </a:r>
          </a:p>
          <a:p>
            <a:pPr lvl="0"/>
            <a:r>
              <a:rPr lang="en-US" dirty="0"/>
              <a:t>Include Person-Centered Planning when needed, with district choice of specific planning method(s).</a:t>
            </a:r>
          </a:p>
          <a:p>
            <a:pPr lvl="0"/>
            <a:r>
              <a:rPr lang="en-US" dirty="0"/>
              <a:t>Begin ILP process at grade 6.</a:t>
            </a:r>
          </a:p>
          <a:p>
            <a:pPr marL="0" indent="0">
              <a:buNone/>
            </a:pPr>
            <a:endParaRPr lang="en-US" dirty="0"/>
          </a:p>
        </p:txBody>
      </p:sp>
    </p:spTree>
    <p:extLst>
      <p:ext uri="{BB962C8B-B14F-4D97-AF65-F5344CB8AC3E}">
        <p14:creationId xmlns:p14="http://schemas.microsoft.com/office/powerpoint/2010/main" val="17869778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55786" y="257025"/>
            <a:ext cx="10721814" cy="1320800"/>
          </a:xfrm>
        </p:spPr>
        <p:txBody>
          <a:bodyPr>
            <a:normAutofit/>
          </a:bodyPr>
          <a:lstStyle/>
          <a:p>
            <a:r>
              <a:rPr lang="en-US" b="1" dirty="0">
                <a:latin typeface="Helvetica" pitchFamily="2" charset="0"/>
              </a:rPr>
              <a:t>CWEC Qualification Quiz</a:t>
            </a:r>
            <a:endParaRPr lang="en-US" dirty="0">
              <a:latin typeface="Helvetica" pitchFamily="2" charset="0"/>
            </a:endParaRPr>
          </a:p>
        </p:txBody>
      </p:sp>
      <p:sp>
        <p:nvSpPr>
          <p:cNvPr id="6" name="Text Placeholder 5"/>
          <p:cNvSpPr>
            <a:spLocks noGrp="1"/>
          </p:cNvSpPr>
          <p:nvPr>
            <p:ph type="body" sz="quarter" idx="13"/>
          </p:nvPr>
        </p:nvSpPr>
        <p:spPr>
          <a:xfrm>
            <a:off x="555786" y="1455951"/>
            <a:ext cx="10632914" cy="4208249"/>
          </a:xfrm>
        </p:spPr>
        <p:txBody>
          <a:bodyPr>
            <a:noAutofit/>
          </a:bodyPr>
          <a:lstStyle/>
          <a:p>
            <a:r>
              <a:rPr lang="en-US" dirty="0">
                <a:latin typeface="Helvetica" pitchFamily="2" charset="0"/>
              </a:rPr>
              <a:t>Review CWEC Administration Guide</a:t>
            </a:r>
          </a:p>
          <a:p>
            <a:r>
              <a:rPr lang="en-US" dirty="0">
                <a:latin typeface="Helvetica" pitchFamily="2" charset="0"/>
              </a:rPr>
              <a:t>Complete the qualification quiz by December 20, 2024</a:t>
            </a:r>
          </a:p>
          <a:p>
            <a:pPr lvl="1"/>
            <a:r>
              <a:rPr lang="en-US" sz="2800" dirty="0">
                <a:latin typeface="Helvetica" pitchFamily="2" charset="0"/>
              </a:rPr>
              <a:t>Three opportunities to pass</a:t>
            </a:r>
          </a:p>
          <a:p>
            <a:pPr lvl="1"/>
            <a:r>
              <a:rPr lang="en-US" sz="2800" dirty="0">
                <a:latin typeface="Helvetica" pitchFamily="2" charset="0"/>
              </a:rPr>
              <a:t>Upon the third unsuccessful attempt notify DAC, DoSE or district level administrator</a:t>
            </a:r>
          </a:p>
          <a:p>
            <a:pPr lvl="1"/>
            <a:endParaRPr lang="en-US" sz="2800" dirty="0">
              <a:latin typeface="Helvetica" pitchFamily="2" charset="0"/>
            </a:endParaRPr>
          </a:p>
          <a:p>
            <a:pPr marL="457200" lvl="1" indent="0">
              <a:buNone/>
            </a:pPr>
            <a:endParaRPr lang="en-US" sz="2800" dirty="0">
              <a:latin typeface="Helvetica" pitchFamily="2" charset="0"/>
            </a:endParaRPr>
          </a:p>
          <a:p>
            <a:pPr marL="457200" lvl="1" indent="0">
              <a:buNone/>
            </a:pPr>
            <a:endParaRPr lang="en-US" sz="2800" dirty="0">
              <a:latin typeface="Helvetica" pitchFamily="2" charset="0"/>
            </a:endParaRPr>
          </a:p>
        </p:txBody>
      </p:sp>
    </p:spTree>
    <p:extLst>
      <p:ext uri="{BB962C8B-B14F-4D97-AF65-F5344CB8AC3E}">
        <p14:creationId xmlns:p14="http://schemas.microsoft.com/office/powerpoint/2010/main" val="19806796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B2882-01C7-51F4-5471-18E1438CD030}"/>
              </a:ext>
            </a:extLst>
          </p:cNvPr>
          <p:cNvSpPr>
            <a:spLocks noGrp="1"/>
          </p:cNvSpPr>
          <p:nvPr>
            <p:ph type="title"/>
          </p:nvPr>
        </p:nvSpPr>
        <p:spPr/>
        <p:txBody>
          <a:bodyPr/>
          <a:lstStyle/>
          <a:p>
            <a:r>
              <a:rPr lang="en-US" dirty="0"/>
              <a:t>2024-25 Career Work Experience Certification (CWEC) Support Contacts </a:t>
            </a:r>
          </a:p>
        </p:txBody>
      </p:sp>
      <p:sp>
        <p:nvSpPr>
          <p:cNvPr id="3" name="Content Placeholder 2">
            <a:extLst>
              <a:ext uri="{FF2B5EF4-FFF2-40B4-BE49-F238E27FC236}">
                <a16:creationId xmlns:a16="http://schemas.microsoft.com/office/drawing/2014/main" id="{0FF928FC-FA11-B62A-CB23-596B9F865F47}"/>
              </a:ext>
            </a:extLst>
          </p:cNvPr>
          <p:cNvSpPr>
            <a:spLocks noGrp="1"/>
          </p:cNvSpPr>
          <p:nvPr>
            <p:ph idx="1"/>
          </p:nvPr>
        </p:nvSpPr>
        <p:spPr>
          <a:xfrm>
            <a:off x="838200" y="1825625"/>
            <a:ext cx="11087100" cy="4351338"/>
          </a:xfrm>
        </p:spPr>
        <p:txBody>
          <a:bodyPr>
            <a:normAutofit/>
          </a:bodyPr>
          <a:lstStyle/>
          <a:p>
            <a:pPr>
              <a:lnSpc>
                <a:spcPct val="100000"/>
              </a:lnSpc>
              <a:spcBef>
                <a:spcPts val="600"/>
              </a:spcBef>
              <a:spcAft>
                <a:spcPts val="1200"/>
              </a:spcAft>
            </a:pPr>
            <a:r>
              <a:rPr lang="en-US" sz="2400" dirty="0">
                <a:latin typeface="Helvetica" panose="020B0604020202020204" pitchFamily="34" charset="0"/>
                <a:cs typeface="Helvetica" panose="020B0604020202020204" pitchFamily="34" charset="0"/>
                <a:hlinkClick r:id="rId3"/>
              </a:rPr>
              <a:t>Bill Bates</a:t>
            </a:r>
            <a:r>
              <a:rPr lang="en-US" sz="2400" dirty="0">
                <a:latin typeface="Helvetica" panose="020B0604020202020204" pitchFamily="34" charset="0"/>
                <a:cs typeface="Helvetica" panose="020B0604020202020204" pitchFamily="34" charset="0"/>
              </a:rPr>
              <a:t>, Exceptional Child Educational Consultant for CTE, KDE Office of Special Education and Early Learning (OSEEL) at (502) 564-2106 </a:t>
            </a:r>
          </a:p>
          <a:p>
            <a:pPr>
              <a:lnSpc>
                <a:spcPct val="100000"/>
              </a:lnSpc>
              <a:spcBef>
                <a:spcPts val="600"/>
              </a:spcBef>
              <a:spcAft>
                <a:spcPts val="1200"/>
              </a:spcAft>
            </a:pPr>
            <a:r>
              <a:rPr lang="en-US" sz="2400" dirty="0">
                <a:latin typeface="Helvetica" panose="020B0604020202020204" pitchFamily="34" charset="0"/>
                <a:cs typeface="Helvetica" panose="020B0604020202020204" pitchFamily="34" charset="0"/>
                <a:hlinkClick r:id="rId4"/>
              </a:rPr>
              <a:t>Sherri Craig</a:t>
            </a:r>
            <a:r>
              <a:rPr lang="en-US" sz="2400" dirty="0">
                <a:latin typeface="Helvetica" panose="020B0604020202020204" pitchFamily="34" charset="0"/>
                <a:cs typeface="Helvetica" panose="020B0604020202020204" pitchFamily="34" charset="0"/>
              </a:rPr>
              <a:t>, Systems Consultant, KDE Office of Career and Technical Education (OCTE) 502-564-4286 for assistance with CWEC and ESAR Administration Guides and Alternate Career Readiness</a:t>
            </a:r>
          </a:p>
          <a:p>
            <a:pPr>
              <a:lnSpc>
                <a:spcPct val="100000"/>
              </a:lnSpc>
              <a:spcBef>
                <a:spcPts val="600"/>
              </a:spcBef>
              <a:spcAft>
                <a:spcPts val="1200"/>
              </a:spcAft>
            </a:pPr>
            <a:r>
              <a:rPr lang="en-US" sz="2400" dirty="0">
                <a:latin typeface="Helvetica" panose="020B0604020202020204" pitchFamily="34" charset="0"/>
                <a:cs typeface="Helvetica" panose="020B0604020202020204" pitchFamily="34" charset="0"/>
                <a:hlinkClick r:id="rId5"/>
              </a:rPr>
              <a:t>Darrell Mattingly</a:t>
            </a:r>
            <a:r>
              <a:rPr lang="en-US" sz="2400" dirty="0">
                <a:latin typeface="Helvetica" panose="020B0604020202020204" pitchFamily="34" charset="0"/>
                <a:cs typeface="Helvetica" panose="020B0604020202020204" pitchFamily="34" charset="0"/>
              </a:rPr>
              <a:t>, Career Ready Database System Administrator, Kentucky Alternate Assessment Program (KAAP) </a:t>
            </a:r>
            <a:r>
              <a:rPr lang="en-US" sz="2400" dirty="0">
                <a:solidFill>
                  <a:schemeClr val="tx1"/>
                </a:solidFill>
                <a:latin typeface="Helvetica" panose="020B0604020202020204" pitchFamily="34" charset="0"/>
                <a:cs typeface="Helvetica" panose="020B0604020202020204" pitchFamily="34" charset="0"/>
              </a:rPr>
              <a:t>for assistance with the Career Readiness Database (CRD) for CWEC and ESAR data reporting</a:t>
            </a:r>
            <a:endParaRPr lang="en-US" sz="2400" dirty="0">
              <a:latin typeface="Helvetica" panose="020B0604020202020204" pitchFamily="34" charset="0"/>
              <a:cs typeface="Helvetica" panose="020B0604020202020204" pitchFamily="34" charset="0"/>
            </a:endParaRPr>
          </a:p>
          <a:p>
            <a:pPr>
              <a:lnSpc>
                <a:spcPct val="100000"/>
              </a:lnSpc>
              <a:spcBef>
                <a:spcPts val="0"/>
              </a:spcBef>
              <a:spcAft>
                <a:spcPts val="600"/>
              </a:spcAft>
            </a:pPr>
            <a:endParaRPr lang="en-US" sz="2000" dirty="0"/>
          </a:p>
        </p:txBody>
      </p:sp>
    </p:spTree>
    <p:extLst>
      <p:ext uri="{BB962C8B-B14F-4D97-AF65-F5344CB8AC3E}">
        <p14:creationId xmlns:p14="http://schemas.microsoft.com/office/powerpoint/2010/main" val="14235792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F977E-2F40-491B-8F96-3CD9459AE886}"/>
              </a:ext>
            </a:extLst>
          </p:cNvPr>
          <p:cNvSpPr>
            <a:spLocks noGrp="1"/>
          </p:cNvSpPr>
          <p:nvPr>
            <p:ph type="title"/>
          </p:nvPr>
        </p:nvSpPr>
        <p:spPr>
          <a:xfrm>
            <a:off x="838200" y="1930400"/>
            <a:ext cx="10515600" cy="1870075"/>
          </a:xfrm>
        </p:spPr>
        <p:txBody>
          <a:bodyPr/>
          <a:lstStyle/>
          <a:p>
            <a:r>
              <a:rPr lang="en-US" dirty="0"/>
              <a:t>Alternate Career Readiness</a:t>
            </a:r>
          </a:p>
        </p:txBody>
      </p:sp>
      <p:sp>
        <p:nvSpPr>
          <p:cNvPr id="6" name="Content Placeholder 2">
            <a:extLst>
              <a:ext uri="{FF2B5EF4-FFF2-40B4-BE49-F238E27FC236}">
                <a16:creationId xmlns:a16="http://schemas.microsoft.com/office/drawing/2014/main" id="{D8527E0A-05C3-46AA-75AF-B43BD76A385D}"/>
              </a:ext>
            </a:extLst>
          </p:cNvPr>
          <p:cNvSpPr>
            <a:spLocks noGrp="1"/>
          </p:cNvSpPr>
          <p:nvPr>
            <p:ph type="body" idx="1"/>
          </p:nvPr>
        </p:nvSpPr>
        <p:spPr>
          <a:xfrm>
            <a:off x="831850" y="3837108"/>
            <a:ext cx="10515600" cy="1500187"/>
          </a:xfrm>
        </p:spPr>
        <p:txBody>
          <a:bodyPr vert="horz" lIns="91440" tIns="45720" rIns="91440" bIns="45720" rtlCol="0" anchor="t">
            <a:normAutofit/>
          </a:bodyPr>
          <a:lstStyle/>
          <a:p>
            <a:pPr>
              <a:spcBef>
                <a:spcPts val="0"/>
              </a:spcBef>
            </a:pPr>
            <a:r>
              <a:rPr lang="en-US" dirty="0"/>
              <a:t>Office of Career and Technical Education</a:t>
            </a:r>
          </a:p>
          <a:p>
            <a:endParaRPr lang="en-US" dirty="0"/>
          </a:p>
        </p:txBody>
      </p:sp>
    </p:spTree>
    <p:extLst>
      <p:ext uri="{BB962C8B-B14F-4D97-AF65-F5344CB8AC3E}">
        <p14:creationId xmlns:p14="http://schemas.microsoft.com/office/powerpoint/2010/main" val="26905533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F4D0E-9B3F-BA6E-B9BD-4DBCE6D29EFE}"/>
              </a:ext>
            </a:extLst>
          </p:cNvPr>
          <p:cNvSpPr>
            <a:spLocks noGrp="1"/>
          </p:cNvSpPr>
          <p:nvPr>
            <p:ph type="title"/>
          </p:nvPr>
        </p:nvSpPr>
        <p:spPr>
          <a:xfrm>
            <a:off x="771895" y="1"/>
            <a:ext cx="10872708" cy="1054100"/>
          </a:xfrm>
        </p:spPr>
        <p:txBody>
          <a:bodyPr/>
          <a:lstStyle/>
          <a:p>
            <a:r>
              <a:rPr lang="en-US" dirty="0"/>
              <a:t>Alternate Career Readiness Options</a:t>
            </a:r>
          </a:p>
        </p:txBody>
      </p:sp>
      <p:sp>
        <p:nvSpPr>
          <p:cNvPr id="3" name="Content Placeholder 2">
            <a:extLst>
              <a:ext uri="{FF2B5EF4-FFF2-40B4-BE49-F238E27FC236}">
                <a16:creationId xmlns:a16="http://schemas.microsoft.com/office/drawing/2014/main" id="{1FF821A4-77A7-8673-B953-4912344C5043}"/>
              </a:ext>
            </a:extLst>
          </p:cNvPr>
          <p:cNvSpPr>
            <a:spLocks noGrp="1"/>
          </p:cNvSpPr>
          <p:nvPr>
            <p:ph idx="1"/>
          </p:nvPr>
        </p:nvSpPr>
        <p:spPr>
          <a:xfrm>
            <a:off x="771895" y="869726"/>
            <a:ext cx="11032177" cy="4705574"/>
          </a:xfrm>
        </p:spPr>
        <p:txBody>
          <a:bodyPr vert="horz" lIns="91440" tIns="45720" rIns="91440" bIns="45720" rtlCol="0" anchor="t">
            <a:normAutofit fontScale="85000" lnSpcReduction="20000"/>
          </a:bodyPr>
          <a:lstStyle/>
          <a:p>
            <a:pPr>
              <a:lnSpc>
                <a:spcPct val="110000"/>
              </a:lnSpc>
            </a:pPr>
            <a:r>
              <a:rPr lang="en-US" dirty="0"/>
              <a:t>Options for career readiness for alternative high school diploma course of study or alternate assessment students include successfully completing ONE of the following: </a:t>
            </a:r>
          </a:p>
          <a:p>
            <a:pPr lvl="1">
              <a:lnSpc>
                <a:spcPct val="110000"/>
              </a:lnSpc>
            </a:pPr>
            <a:r>
              <a:rPr lang="en-US" dirty="0"/>
              <a:t>Career Work Experience Completion (CWEC) </a:t>
            </a:r>
            <a:r>
              <a:rPr lang="en-US" b="1" u="sng" dirty="0"/>
              <a:t>and </a:t>
            </a:r>
            <a:r>
              <a:rPr lang="en-US" dirty="0"/>
              <a:t>meeting benchmark on the Employability Skills Attainment Record (ESAR), or</a:t>
            </a:r>
          </a:p>
          <a:p>
            <a:pPr lvl="1">
              <a:lnSpc>
                <a:spcPct val="110000"/>
              </a:lnSpc>
            </a:pPr>
            <a:r>
              <a:rPr lang="en-US" dirty="0"/>
              <a:t>300 or more hours of a KBE-approved cooperative education or internship associated with a course code (CWEC course codes for alternate), or </a:t>
            </a:r>
          </a:p>
          <a:p>
            <a:pPr lvl="1">
              <a:lnSpc>
                <a:spcPct val="110000"/>
              </a:lnSpc>
            </a:pPr>
            <a:r>
              <a:rPr lang="en-US" dirty="0"/>
              <a:t>KBE-approved application for work experiences not associated with a co-op or internship course code and have completed 300 on-the-job hours with an employer partner and the school or district aided with the student’s work experience</a:t>
            </a:r>
          </a:p>
          <a:p>
            <a:pPr>
              <a:lnSpc>
                <a:spcPct val="110000"/>
              </a:lnSpc>
            </a:pPr>
            <a:r>
              <a:rPr lang="en-US" dirty="0"/>
              <a:t>Refer to the following resources for more information.</a:t>
            </a:r>
          </a:p>
          <a:p>
            <a:pPr lvl="1">
              <a:lnSpc>
                <a:spcPct val="110000"/>
              </a:lnSpc>
            </a:pPr>
            <a:r>
              <a:rPr lang="en-US" dirty="0">
                <a:hlinkClick r:id="rId3"/>
              </a:rPr>
              <a:t>Working with Exceptional Children in CTE</a:t>
            </a:r>
            <a:endParaRPr lang="en-US" dirty="0"/>
          </a:p>
          <a:p>
            <a:pPr lvl="1">
              <a:lnSpc>
                <a:spcPct val="110000"/>
              </a:lnSpc>
            </a:pPr>
            <a:r>
              <a:rPr lang="en-US" dirty="0">
                <a:hlinkClick r:id="rId4"/>
              </a:rPr>
              <a:t>Accountability and Postsecondary Readiness in CTE</a:t>
            </a:r>
            <a:endParaRPr lang="en-US" dirty="0"/>
          </a:p>
          <a:p>
            <a:pPr lvl="1">
              <a:lnSpc>
                <a:spcPct val="110000"/>
              </a:lnSpc>
            </a:pPr>
            <a:r>
              <a:rPr lang="en-US" dirty="0">
                <a:hlinkClick r:id="rId5"/>
              </a:rPr>
              <a:t>Frequently Asked Questions (FAQ): Co-ops and Internships for State Accountability Document</a:t>
            </a:r>
            <a:endParaRPr lang="en-US" dirty="0"/>
          </a:p>
        </p:txBody>
      </p:sp>
    </p:spTree>
    <p:extLst>
      <p:ext uri="{BB962C8B-B14F-4D97-AF65-F5344CB8AC3E}">
        <p14:creationId xmlns:p14="http://schemas.microsoft.com/office/powerpoint/2010/main" val="31762860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F4D0E-9B3F-BA6E-B9BD-4DBCE6D29EFE}"/>
              </a:ext>
            </a:extLst>
          </p:cNvPr>
          <p:cNvSpPr>
            <a:spLocks noGrp="1"/>
          </p:cNvSpPr>
          <p:nvPr>
            <p:ph type="title"/>
          </p:nvPr>
        </p:nvSpPr>
        <p:spPr>
          <a:xfrm>
            <a:off x="210065" y="321276"/>
            <a:ext cx="11257005" cy="1016000"/>
          </a:xfrm>
        </p:spPr>
        <p:txBody>
          <a:bodyPr>
            <a:noAutofit/>
          </a:bodyPr>
          <a:lstStyle/>
          <a:p>
            <a:r>
              <a:rPr lang="en-US" sz="3600" dirty="0"/>
              <a:t>Data Entry: </a:t>
            </a:r>
            <a:br>
              <a:rPr lang="en-US" sz="3600" dirty="0"/>
            </a:br>
            <a:r>
              <a:rPr lang="en-US" sz="3600" dirty="0"/>
              <a:t>Career Readiness Record and Career Ready Database</a:t>
            </a:r>
          </a:p>
        </p:txBody>
      </p:sp>
      <p:sp>
        <p:nvSpPr>
          <p:cNvPr id="3" name="Content Placeholder 2">
            <a:extLst>
              <a:ext uri="{FF2B5EF4-FFF2-40B4-BE49-F238E27FC236}">
                <a16:creationId xmlns:a16="http://schemas.microsoft.com/office/drawing/2014/main" id="{1FF821A4-77A7-8673-B953-4912344C5043}"/>
              </a:ext>
            </a:extLst>
          </p:cNvPr>
          <p:cNvSpPr>
            <a:spLocks noGrp="1"/>
          </p:cNvSpPr>
          <p:nvPr>
            <p:ph idx="1"/>
          </p:nvPr>
        </p:nvSpPr>
        <p:spPr>
          <a:xfrm>
            <a:off x="210065" y="1497914"/>
            <a:ext cx="11887199" cy="4841102"/>
          </a:xfrm>
        </p:spPr>
        <p:txBody>
          <a:bodyPr vert="horz" lIns="91440" tIns="45720" rIns="91440" bIns="45720" rtlCol="0" anchor="t">
            <a:noAutofit/>
          </a:bodyPr>
          <a:lstStyle/>
          <a:p>
            <a:pPr>
              <a:lnSpc>
                <a:spcPct val="110000"/>
              </a:lnSpc>
            </a:pPr>
            <a:r>
              <a:rPr lang="en-US" sz="1700" b="1" dirty="0"/>
              <a:t>Tracking 300 or more hours of KBE-approved co-op or internship course code: </a:t>
            </a:r>
            <a:r>
              <a:rPr lang="en-US" sz="1700" dirty="0"/>
              <a:t>The CWEC courses are available in Infinite Campus (IC) to track co-op and internship hours associated with a course. Schools and districts should identify a staff member to be responsible for reporting student co-op and internship data in the “Career Readiness Record” tab in Infinite Campus (IC). Instructions on how to enter Work Based Learning (WBL) records for students is available on the </a:t>
            </a:r>
            <a:r>
              <a:rPr lang="en-US" sz="1700" dirty="0">
                <a:hlinkClick r:id="rId3"/>
              </a:rPr>
              <a:t>KDE KSIS Data Standards</a:t>
            </a:r>
            <a:r>
              <a:rPr lang="en-US" sz="1700" dirty="0"/>
              <a:t> webpage and can be found in the </a:t>
            </a:r>
            <a:r>
              <a:rPr lang="en-US" sz="1700" dirty="0">
                <a:hlinkClick r:id="rId4"/>
              </a:rPr>
              <a:t>Career Readiness – Work Based Learning Data Standard</a:t>
            </a:r>
            <a:r>
              <a:rPr lang="en-US" sz="1700" dirty="0"/>
              <a:t> document.</a:t>
            </a:r>
          </a:p>
          <a:p>
            <a:pPr>
              <a:lnSpc>
                <a:spcPct val="110000"/>
              </a:lnSpc>
            </a:pPr>
            <a:r>
              <a:rPr lang="en-US" sz="1700" b="1" dirty="0"/>
              <a:t>Submit CWEC and ESAR data to KDE: </a:t>
            </a:r>
            <a:r>
              <a:rPr lang="en-US" sz="1700" dirty="0"/>
              <a:t>The </a:t>
            </a:r>
            <a:r>
              <a:rPr lang="en-US" sz="1700" dirty="0">
                <a:hlinkClick r:id="rId5"/>
              </a:rPr>
              <a:t>Career Ready Database (CRD) </a:t>
            </a:r>
            <a:r>
              <a:rPr lang="en-US" sz="1700" dirty="0"/>
              <a:t>housed on the </a:t>
            </a:r>
            <a:r>
              <a:rPr lang="en-US" sz="1700" dirty="0">
                <a:hlinkClick r:id="rId6"/>
              </a:rPr>
              <a:t>Kentucky Alternate Assessment Program’s (KAAP) Online Training System (OTS)</a:t>
            </a:r>
            <a:r>
              <a:rPr lang="en-US" sz="1700" dirty="0"/>
              <a:t> is utilized to enter the CWEC status and ESAR score to KDE.</a:t>
            </a:r>
          </a:p>
          <a:p>
            <a:pPr lvl="1">
              <a:lnSpc>
                <a:spcPct val="110000"/>
              </a:lnSpc>
            </a:pPr>
            <a:r>
              <a:rPr lang="en-US" sz="1700" dirty="0"/>
              <a:t>September 6: CWEC Qualification Quiz Opens</a:t>
            </a:r>
          </a:p>
          <a:p>
            <a:pPr lvl="1">
              <a:lnSpc>
                <a:spcPct val="110000"/>
              </a:lnSpc>
            </a:pPr>
            <a:r>
              <a:rPr lang="en-US" sz="1700" dirty="0"/>
              <a:t>October 11: ESAR Qualification Quiz Opens</a:t>
            </a:r>
          </a:p>
          <a:p>
            <a:pPr lvl="1">
              <a:lnSpc>
                <a:spcPct val="110000"/>
              </a:lnSpc>
            </a:pPr>
            <a:r>
              <a:rPr lang="en-US" sz="1700" dirty="0">
                <a:hlinkClick r:id="rId7"/>
              </a:rPr>
              <a:t>Kentucky Alternate Assessment Program Calendar</a:t>
            </a:r>
            <a:r>
              <a:rPr lang="en-US" sz="1700" dirty="0"/>
              <a:t>​</a:t>
            </a:r>
          </a:p>
          <a:p>
            <a:pPr>
              <a:lnSpc>
                <a:spcPct val="110000"/>
              </a:lnSpc>
            </a:pPr>
            <a:r>
              <a:rPr lang="en-US" sz="1700" dirty="0"/>
              <a:t>For questions regarding CWEC and ESAR, please reach out to </a:t>
            </a:r>
            <a:r>
              <a:rPr lang="en-US" sz="1700" dirty="0">
                <a:hlinkClick r:id="rId8"/>
              </a:rPr>
              <a:t>Sherri Craig</a:t>
            </a:r>
            <a:r>
              <a:rPr lang="en-US" sz="1700" dirty="0"/>
              <a:t> in the Office of Career and Technical Education.</a:t>
            </a:r>
          </a:p>
          <a:p>
            <a:pPr>
              <a:lnSpc>
                <a:spcPct val="110000"/>
              </a:lnSpc>
            </a:pPr>
            <a:r>
              <a:rPr lang="en-US" sz="1700" dirty="0"/>
              <a:t>For Career Readiness Record questions, please contact </a:t>
            </a:r>
            <a:r>
              <a:rPr lang="en-US" sz="1700" dirty="0">
                <a:hlinkClick r:id="rId9"/>
              </a:rPr>
              <a:t>Sarah Robbins</a:t>
            </a:r>
            <a:r>
              <a:rPr lang="en-US" sz="1700" dirty="0"/>
              <a:t> in the Office of Career and Technical Education</a:t>
            </a:r>
            <a:r>
              <a:rPr lang="en-US" sz="1800" dirty="0"/>
              <a:t>.</a:t>
            </a:r>
          </a:p>
        </p:txBody>
      </p:sp>
    </p:spTree>
    <p:extLst>
      <p:ext uri="{BB962C8B-B14F-4D97-AF65-F5344CB8AC3E}">
        <p14:creationId xmlns:p14="http://schemas.microsoft.com/office/powerpoint/2010/main" val="1637393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333280"/>
            <a:ext cx="8229600" cy="732430"/>
          </a:xfrm>
          <a:solidFill>
            <a:schemeClr val="bg1"/>
          </a:solidFill>
        </p:spPr>
        <p:txBody>
          <a:bodyPr rtlCol="0" anchor="t">
            <a:noAutofit/>
          </a:bodyPr>
          <a:lstStyle/>
          <a:p>
            <a:pPr>
              <a:defRPr/>
            </a:pPr>
            <a:r>
              <a:rPr lang="en-US" sz="5400" dirty="0">
                <a:latin typeface="Helvetica" pitchFamily="2" charset="0"/>
              </a:rPr>
              <a:t>CWEC Process– p. 4 </a:t>
            </a:r>
          </a:p>
        </p:txBody>
      </p:sp>
      <p:sp>
        <p:nvSpPr>
          <p:cNvPr id="3" name="Content Placeholder 2"/>
          <p:cNvSpPr>
            <a:spLocks noGrp="1"/>
          </p:cNvSpPr>
          <p:nvPr>
            <p:ph idx="1"/>
            <p:custDataLst>
              <p:tags r:id="rId3"/>
            </p:custDataLst>
          </p:nvPr>
        </p:nvSpPr>
        <p:spPr>
          <a:xfrm>
            <a:off x="632459" y="1432422"/>
            <a:ext cx="8853063" cy="4557215"/>
          </a:xfrm>
        </p:spPr>
        <p:txBody>
          <a:bodyPr rtlCol="0">
            <a:normAutofit/>
          </a:bodyPr>
          <a:lstStyle/>
          <a:p>
            <a:pPr lvl="1">
              <a:defRPr/>
            </a:pPr>
            <a:r>
              <a:rPr lang="en-US" sz="2800" dirty="0">
                <a:latin typeface="Helvetica" pitchFamily="2" charset="0"/>
              </a:rPr>
              <a:t>Includes three phases: </a:t>
            </a:r>
          </a:p>
          <a:p>
            <a:pPr lvl="2">
              <a:defRPr/>
            </a:pPr>
            <a:r>
              <a:rPr lang="en-US" sz="2800" dirty="0">
                <a:latin typeface="Helvetica" pitchFamily="2" charset="0"/>
              </a:rPr>
              <a:t>Career Exploration (recommended)</a:t>
            </a:r>
          </a:p>
          <a:p>
            <a:pPr lvl="2">
              <a:defRPr/>
            </a:pPr>
            <a:r>
              <a:rPr lang="en-US" sz="2800" dirty="0">
                <a:latin typeface="Helvetica" pitchFamily="2" charset="0"/>
              </a:rPr>
              <a:t>Student Focused Planning</a:t>
            </a:r>
          </a:p>
          <a:p>
            <a:pPr lvl="2">
              <a:defRPr/>
            </a:pPr>
            <a:r>
              <a:rPr lang="en-US" sz="2800" dirty="0">
                <a:latin typeface="Helvetica" pitchFamily="2" charset="0"/>
              </a:rPr>
              <a:t>Instruction in experiential curriculum</a:t>
            </a:r>
          </a:p>
          <a:p>
            <a:pPr lvl="3">
              <a:buFont typeface="Courier New" panose="02070309020205020404" pitchFamily="49" charset="0"/>
              <a:buChar char="o"/>
              <a:defRPr/>
            </a:pPr>
            <a:r>
              <a:rPr lang="en-US" sz="2800" dirty="0">
                <a:latin typeface="Helvetica" pitchFamily="2" charset="0"/>
              </a:rPr>
              <a:t>Work-based learning in classroom, school, community and worksites.    </a:t>
            </a:r>
          </a:p>
          <a:p>
            <a:pPr lvl="1">
              <a:defRPr/>
            </a:pPr>
            <a:r>
              <a:rPr lang="en-US" sz="2800" dirty="0">
                <a:latin typeface="Helvetica" pitchFamily="2" charset="0"/>
              </a:rPr>
              <a:t>Utilizes community-based school-business partnerships</a:t>
            </a:r>
          </a:p>
          <a:p>
            <a:pPr lvl="1">
              <a:buFont typeface="Arial" pitchFamily="34" charset="0"/>
              <a:buChar char="•"/>
              <a:defRPr/>
            </a:pPr>
            <a:endParaRPr lang="en-US" sz="2800" dirty="0"/>
          </a:p>
        </p:txBody>
      </p:sp>
    </p:spTree>
    <p:custDataLst>
      <p:tags r:id="rId1"/>
    </p:custDataLst>
    <p:extLst>
      <p:ext uri="{BB962C8B-B14F-4D97-AF65-F5344CB8AC3E}">
        <p14:creationId xmlns:p14="http://schemas.microsoft.com/office/powerpoint/2010/main" val="1845308949"/>
      </p:ext>
    </p:extLst>
  </p:cSld>
  <p:clrMapOvr>
    <a:masterClrMapping/>
  </p:clrMapOvr>
  <mc:AlternateContent xmlns:mc="http://schemas.openxmlformats.org/markup-compatibility/2006" xmlns:p14="http://schemas.microsoft.com/office/powerpoint/2010/main">
    <mc:Choice Requires="p14">
      <p:transition spd="slow" p14:dur="2000" advTm="35235"/>
    </mc:Choice>
    <mc:Fallback xmlns="">
      <p:transition spd="slow" advTm="35235"/>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68300" y="257025"/>
            <a:ext cx="8784154" cy="1320800"/>
          </a:xfrm>
        </p:spPr>
        <p:txBody>
          <a:bodyPr>
            <a:noAutofit/>
          </a:bodyPr>
          <a:lstStyle/>
          <a:p>
            <a:r>
              <a:rPr lang="en-US" sz="4700" b="1" dirty="0">
                <a:latin typeface="Helvetica" pitchFamily="2" charset="0"/>
              </a:rPr>
              <a:t>Content Assessed –pp. 4-5</a:t>
            </a:r>
            <a:endParaRPr lang="en-US" sz="4700" dirty="0">
              <a:latin typeface="Helvetica" pitchFamily="2" charset="0"/>
            </a:endParaRPr>
          </a:p>
        </p:txBody>
      </p:sp>
      <p:sp>
        <p:nvSpPr>
          <p:cNvPr id="4" name="Text Placeholder 3"/>
          <p:cNvSpPr>
            <a:spLocks noGrp="1"/>
          </p:cNvSpPr>
          <p:nvPr>
            <p:ph type="body" sz="quarter" idx="13"/>
          </p:nvPr>
        </p:nvSpPr>
        <p:spPr>
          <a:xfrm>
            <a:off x="368300" y="1804737"/>
            <a:ext cx="11823700" cy="4674412"/>
          </a:xfrm>
        </p:spPr>
        <p:txBody>
          <a:bodyPr>
            <a:normAutofit/>
          </a:bodyPr>
          <a:lstStyle/>
          <a:p>
            <a:r>
              <a:rPr lang="en-US" sz="3500" dirty="0">
                <a:latin typeface="Helvetica" pitchFamily="2" charset="0"/>
              </a:rPr>
              <a:t>Skills linked to the Employability and Foundational Academic Standards – Alternate Assessment (EFAS-AA)</a:t>
            </a:r>
            <a:br>
              <a:rPr lang="en-US" sz="3500" dirty="0">
                <a:latin typeface="Helvetica" pitchFamily="2" charset="0"/>
              </a:rPr>
            </a:br>
            <a:endParaRPr lang="en-US" sz="3200" dirty="0">
              <a:latin typeface="Helvetica" pitchFamily="2" charset="0"/>
            </a:endParaRPr>
          </a:p>
          <a:p>
            <a:pPr lvl="2">
              <a:buFont typeface="Courier New" panose="02070309020205020404" pitchFamily="49" charset="0"/>
              <a:buChar char="o"/>
            </a:pPr>
            <a:r>
              <a:rPr lang="en-US" sz="2800" dirty="0">
                <a:latin typeface="Helvetica" pitchFamily="2" charset="0"/>
              </a:rPr>
              <a:t> Aligns with subset of the CTE Pathways Standards Documents   </a:t>
            </a:r>
          </a:p>
          <a:p>
            <a:pPr marL="914400" lvl="2" indent="0">
              <a:buNone/>
            </a:pPr>
            <a:r>
              <a:rPr lang="en-US" sz="2800" dirty="0">
                <a:latin typeface="Helvetica" pitchFamily="2" charset="0"/>
              </a:rPr>
              <a:t>   and standards assessed by the CTE End-of-Program (EOP)      </a:t>
            </a:r>
          </a:p>
          <a:p>
            <a:pPr marL="914400" lvl="2" indent="0">
              <a:buNone/>
            </a:pPr>
            <a:r>
              <a:rPr lang="en-US" sz="2800" dirty="0">
                <a:latin typeface="Helvetica" pitchFamily="2" charset="0"/>
              </a:rPr>
              <a:t>   Assessments</a:t>
            </a:r>
          </a:p>
        </p:txBody>
      </p:sp>
    </p:spTree>
    <p:extLst>
      <p:ext uri="{BB962C8B-B14F-4D97-AF65-F5344CB8AC3E}">
        <p14:creationId xmlns:p14="http://schemas.microsoft.com/office/powerpoint/2010/main" val="3672111517"/>
      </p:ext>
    </p:extLst>
  </p:cSld>
  <p:clrMapOvr>
    <a:masterClrMapping/>
  </p:clrMapOvr>
  <mc:AlternateContent xmlns:mc="http://schemas.openxmlformats.org/markup-compatibility/2006" xmlns:p14="http://schemas.microsoft.com/office/powerpoint/2010/main">
    <mc:Choice Requires="p14">
      <p:transition spd="slow" p14:dur="2000" advTm="62101"/>
    </mc:Choice>
    <mc:Fallback xmlns="">
      <p:transition spd="slow" advTm="62101"/>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55785" y="-15093"/>
            <a:ext cx="11409235" cy="1359645"/>
          </a:xfrm>
        </p:spPr>
        <p:txBody>
          <a:bodyPr>
            <a:normAutofit fontScale="90000"/>
          </a:bodyPr>
          <a:lstStyle/>
          <a:p>
            <a:br>
              <a:rPr lang="en-US" b="1" dirty="0">
                <a:latin typeface="Helvetica" pitchFamily="2" charset="0"/>
              </a:rPr>
            </a:br>
            <a:r>
              <a:rPr lang="en-US" b="1" dirty="0">
                <a:latin typeface="Helvetica" pitchFamily="2" charset="0"/>
              </a:rPr>
              <a:t>CWEC Process at High School Grade 9 and Up – p. 5</a:t>
            </a:r>
            <a:endParaRPr lang="en-US" dirty="0">
              <a:latin typeface="Helvetica" pitchFamily="2" charset="0"/>
            </a:endParaRPr>
          </a:p>
        </p:txBody>
      </p:sp>
      <p:sp>
        <p:nvSpPr>
          <p:cNvPr id="6" name="Content Placeholder 5"/>
          <p:cNvSpPr>
            <a:spLocks noGrp="1"/>
          </p:cNvSpPr>
          <p:nvPr>
            <p:ph sz="quarter" idx="12"/>
          </p:nvPr>
        </p:nvSpPr>
        <p:spPr>
          <a:xfrm>
            <a:off x="756731" y="1599606"/>
            <a:ext cx="11208289" cy="5061613"/>
          </a:xfrm>
        </p:spPr>
        <p:txBody>
          <a:bodyPr>
            <a:normAutofit/>
          </a:bodyPr>
          <a:lstStyle/>
          <a:p>
            <a:r>
              <a:rPr lang="en-US" sz="3100" dirty="0">
                <a:latin typeface="Helvetica" pitchFamily="2" charset="0"/>
              </a:rPr>
              <a:t>Student-Focused Planning: Annual transition planning continues</a:t>
            </a:r>
          </a:p>
          <a:p>
            <a:pPr marL="571500" indent="-571500">
              <a:buFont typeface="Arial" panose="020B0604020202020204" pitchFamily="34" charset="0"/>
              <a:buChar char="•"/>
            </a:pPr>
            <a:r>
              <a:rPr lang="en-US" sz="3100" dirty="0">
                <a:latin typeface="Helvetica" pitchFamily="2" charset="0"/>
              </a:rPr>
              <a:t>Multi-year course of study developed</a:t>
            </a:r>
          </a:p>
          <a:p>
            <a:pPr marL="571500" indent="-571500">
              <a:buFont typeface="Arial" panose="020B0604020202020204" pitchFamily="34" charset="0"/>
              <a:buChar char="•"/>
            </a:pPr>
            <a:r>
              <a:rPr lang="en-US" sz="3100" dirty="0">
                <a:latin typeface="Helvetica" pitchFamily="2" charset="0"/>
              </a:rPr>
              <a:t>Includes CWEC courses </a:t>
            </a:r>
            <a:r>
              <a:rPr lang="en-US" sz="3100" u="sng" dirty="0">
                <a:latin typeface="Helvetica" pitchFamily="2" charset="0"/>
              </a:rPr>
              <a:t>for students working toward career readiness</a:t>
            </a:r>
          </a:p>
          <a:p>
            <a:pPr marL="571500" indent="-571500">
              <a:buFont typeface="Arial" panose="020B0604020202020204" pitchFamily="34" charset="0"/>
              <a:buChar char="•"/>
            </a:pPr>
            <a:r>
              <a:rPr lang="en-US" sz="3100" dirty="0">
                <a:latin typeface="Helvetica" pitchFamily="2" charset="0"/>
              </a:rPr>
              <a:t>Completed </a:t>
            </a:r>
            <a:r>
              <a:rPr lang="en-US" sz="3100" dirty="0">
                <a:solidFill>
                  <a:schemeClr val="tx1"/>
                </a:solidFill>
                <a:latin typeface="Helvetica" pitchFamily="2" charset="0"/>
              </a:rPr>
              <a:t>in prerequisite order</a:t>
            </a:r>
          </a:p>
          <a:p>
            <a:pPr marL="571500" indent="-571500">
              <a:buFont typeface="Arial" panose="020B0604020202020204" pitchFamily="34" charset="0"/>
              <a:buChar char="•"/>
            </a:pPr>
            <a:r>
              <a:rPr lang="en-US" sz="3100" dirty="0">
                <a:latin typeface="Helvetica" pitchFamily="2" charset="0"/>
              </a:rPr>
              <a:t>Work-based learning aligned with each course &amp; provided in accordance with LRE</a:t>
            </a:r>
          </a:p>
        </p:txBody>
      </p:sp>
    </p:spTree>
    <p:extLst>
      <p:ext uri="{BB962C8B-B14F-4D97-AF65-F5344CB8AC3E}">
        <p14:creationId xmlns:p14="http://schemas.microsoft.com/office/powerpoint/2010/main" val="15743120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55785" y="-15093"/>
            <a:ext cx="11409235" cy="1359645"/>
          </a:xfrm>
        </p:spPr>
        <p:txBody>
          <a:bodyPr>
            <a:normAutofit fontScale="90000"/>
          </a:bodyPr>
          <a:lstStyle/>
          <a:p>
            <a:br>
              <a:rPr lang="en-US" b="1" dirty="0">
                <a:latin typeface="Helvetica" pitchFamily="2" charset="0"/>
              </a:rPr>
            </a:br>
            <a:r>
              <a:rPr lang="en-US" b="1" dirty="0">
                <a:latin typeface="Helvetica" pitchFamily="2" charset="0"/>
              </a:rPr>
              <a:t>CWEC Process at High School Grade 9 and Up – pp. 5-6 cont.</a:t>
            </a:r>
            <a:endParaRPr lang="en-US" dirty="0">
              <a:latin typeface="Helvetica" pitchFamily="2" charset="0"/>
            </a:endParaRPr>
          </a:p>
        </p:txBody>
      </p:sp>
      <p:sp>
        <p:nvSpPr>
          <p:cNvPr id="6" name="Content Placeholder 5"/>
          <p:cNvSpPr>
            <a:spLocks noGrp="1"/>
          </p:cNvSpPr>
          <p:nvPr>
            <p:ph sz="quarter" idx="12"/>
          </p:nvPr>
        </p:nvSpPr>
        <p:spPr>
          <a:xfrm>
            <a:off x="756731" y="1906621"/>
            <a:ext cx="11208289" cy="4754598"/>
          </a:xfrm>
        </p:spPr>
        <p:txBody>
          <a:bodyPr>
            <a:normAutofit/>
          </a:bodyPr>
          <a:lstStyle/>
          <a:p>
            <a:r>
              <a:rPr lang="en-US" sz="3100" dirty="0">
                <a:latin typeface="Helvetica" pitchFamily="2" charset="0"/>
              </a:rPr>
              <a:t>Student-Focused Planning (continued)</a:t>
            </a:r>
            <a:br>
              <a:rPr lang="en-US" sz="3100" dirty="0">
                <a:latin typeface="Helvetica" pitchFamily="2" charset="0"/>
              </a:rPr>
            </a:br>
            <a:endParaRPr lang="en-US" sz="3100" dirty="0">
              <a:latin typeface="Helvetica" pitchFamily="2" charset="0"/>
            </a:endParaRPr>
          </a:p>
          <a:p>
            <a:r>
              <a:rPr lang="en-US" sz="3100" dirty="0">
                <a:latin typeface="Helvetica" pitchFamily="2" charset="0"/>
              </a:rPr>
              <a:t>Conduct Person-Centered Planning, as needed</a:t>
            </a:r>
          </a:p>
          <a:p>
            <a:pPr marL="571500" indent="-571500">
              <a:buFont typeface="Arial" panose="020B0604020202020204" pitchFamily="34" charset="0"/>
              <a:buChar char="•"/>
            </a:pPr>
            <a:r>
              <a:rPr lang="en-US" sz="3100" dirty="0">
                <a:latin typeface="Helvetica" pitchFamily="2" charset="0"/>
              </a:rPr>
              <a:t>District decision if transition planning alone will provide necessary information to determine transition services </a:t>
            </a:r>
          </a:p>
          <a:p>
            <a:pPr marL="571500" indent="-571500">
              <a:buFont typeface="Arial" panose="020B0604020202020204" pitchFamily="34" charset="0"/>
              <a:buChar char="•"/>
            </a:pPr>
            <a:r>
              <a:rPr lang="en-US" sz="3100" dirty="0">
                <a:latin typeface="Helvetica" pitchFamily="2" charset="0"/>
              </a:rPr>
              <a:t>Consider a specific formal model of person-centered planning, as needed</a:t>
            </a:r>
            <a:endParaRPr lang="en-US" sz="3100" u="sng" dirty="0">
              <a:latin typeface="Helvetica" pitchFamily="2" charset="0"/>
            </a:endParaRPr>
          </a:p>
        </p:txBody>
      </p:sp>
    </p:spTree>
    <p:extLst>
      <p:ext uri="{BB962C8B-B14F-4D97-AF65-F5344CB8AC3E}">
        <p14:creationId xmlns:p14="http://schemas.microsoft.com/office/powerpoint/2010/main" val="17412557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2"/>
            </p:custDataLst>
          </p:nvPr>
        </p:nvSpPr>
        <p:spPr>
          <a:xfrm>
            <a:off x="555786" y="477981"/>
            <a:ext cx="8596668" cy="896643"/>
          </a:xfrm>
          <a:prstGeom prst="rect">
            <a:avLst/>
          </a:prstGeom>
          <a:noFill/>
          <a:ln w="69850">
            <a:noFill/>
          </a:ln>
        </p:spPr>
        <p:txBody>
          <a:bodyPr>
            <a:normAutofit fontScale="90000"/>
          </a:bodyPr>
          <a:lstStyle/>
          <a:p>
            <a:r>
              <a:rPr lang="en-US" sz="3600" b="1" dirty="0">
                <a:latin typeface="Helvetica" pitchFamily="2" charset="0"/>
              </a:rPr>
              <a:t>CWEC Process at High School Grade 9 and Up – pp. 5-6 cont.</a:t>
            </a:r>
          </a:p>
        </p:txBody>
      </p:sp>
      <p:sp>
        <p:nvSpPr>
          <p:cNvPr id="2" name="Text Placeholder 1"/>
          <p:cNvSpPr>
            <a:spLocks noGrp="1"/>
          </p:cNvSpPr>
          <p:nvPr>
            <p:ph type="body" sz="quarter" idx="13"/>
          </p:nvPr>
        </p:nvSpPr>
        <p:spPr>
          <a:xfrm>
            <a:off x="555786" y="1374623"/>
            <a:ext cx="11263175" cy="4534857"/>
          </a:xfrm>
        </p:spPr>
        <p:txBody>
          <a:bodyPr>
            <a:normAutofit fontScale="92500" lnSpcReduction="10000"/>
          </a:bodyPr>
          <a:lstStyle/>
          <a:p>
            <a:pPr marL="0" indent="0" algn="ctr">
              <a:buNone/>
            </a:pPr>
            <a:endParaRPr lang="en-US" dirty="0">
              <a:solidFill>
                <a:schemeClr val="tx1"/>
              </a:solidFill>
              <a:latin typeface="Helvetica" pitchFamily="2" charset="0"/>
              <a:ea typeface="Calibri" panose="020F0502020204030204" pitchFamily="34" charset="0"/>
              <a:cs typeface="Times New Roman" panose="02020603050405020304" pitchFamily="18" charset="0"/>
            </a:endParaRPr>
          </a:p>
          <a:p>
            <a:pPr>
              <a:lnSpc>
                <a:spcPct val="100000"/>
              </a:lnSpc>
              <a:spcBef>
                <a:spcPts val="1200"/>
              </a:spcBef>
              <a:spcAft>
                <a:spcPts val="1200"/>
              </a:spcAft>
            </a:pPr>
            <a:r>
              <a:rPr lang="en-US" dirty="0">
                <a:solidFill>
                  <a:schemeClr val="tx1"/>
                </a:solidFill>
                <a:latin typeface="Helvetica" pitchFamily="2" charset="0"/>
                <a:ea typeface="Calibri" panose="020F0502020204030204" pitchFamily="34" charset="0"/>
                <a:cs typeface="Times New Roman" panose="02020603050405020304" pitchFamily="18" charset="0"/>
              </a:rPr>
              <a:t>Discuss anticipated year of graduation with student and parents</a:t>
            </a:r>
          </a:p>
          <a:p>
            <a:pPr>
              <a:lnSpc>
                <a:spcPct val="100000"/>
              </a:lnSpc>
              <a:spcBef>
                <a:spcPts val="1200"/>
              </a:spcBef>
              <a:spcAft>
                <a:spcPts val="1200"/>
              </a:spcAft>
            </a:pPr>
            <a:r>
              <a:rPr lang="en-US" dirty="0">
                <a:solidFill>
                  <a:schemeClr val="tx1"/>
                </a:solidFill>
                <a:latin typeface="Helvetica" pitchFamily="2" charset="0"/>
                <a:ea typeface="Calibri" panose="020F0502020204030204" pitchFamily="34" charset="0"/>
                <a:cs typeface="Times New Roman" panose="02020603050405020304" pitchFamily="18" charset="0"/>
              </a:rPr>
              <a:t>Develop postsecondary goals</a:t>
            </a:r>
          </a:p>
          <a:p>
            <a:pPr>
              <a:lnSpc>
                <a:spcPct val="100000"/>
              </a:lnSpc>
              <a:spcBef>
                <a:spcPts val="1200"/>
              </a:spcBef>
              <a:spcAft>
                <a:spcPts val="1200"/>
              </a:spcAft>
            </a:pPr>
            <a:r>
              <a:rPr lang="en-US" dirty="0">
                <a:solidFill>
                  <a:schemeClr val="tx1"/>
                </a:solidFill>
                <a:latin typeface="Helvetica" panose="020B0604020202020204" pitchFamily="34" charset="0"/>
                <a:cs typeface="Helvetica" panose="020B0604020202020204" pitchFamily="34" charset="0"/>
              </a:rPr>
              <a:t>Identify students for Office of Vocational Rehabilitation (OVR) services, pre-employment transition services (Pre-ETS) or targeted transition services</a:t>
            </a:r>
            <a:endParaRPr lang="en-US" dirty="0">
              <a:solidFill>
                <a:schemeClr val="tx1"/>
              </a:solidFill>
              <a:latin typeface="Helvetica" pitchFamily="2" charset="0"/>
              <a:cs typeface="Times New Roman" panose="02020603050405020304" pitchFamily="18" charset="0"/>
            </a:endParaRPr>
          </a:p>
          <a:p>
            <a:pPr>
              <a:lnSpc>
                <a:spcPct val="100000"/>
              </a:lnSpc>
              <a:spcBef>
                <a:spcPts val="1200"/>
              </a:spcBef>
              <a:spcAft>
                <a:spcPts val="1200"/>
              </a:spcAft>
            </a:pPr>
            <a:r>
              <a:rPr lang="en-US" dirty="0">
                <a:solidFill>
                  <a:schemeClr val="tx1"/>
                </a:solidFill>
                <a:latin typeface="Helvetica" pitchFamily="2" charset="0"/>
                <a:ea typeface="Calibri" panose="020F0502020204030204" pitchFamily="34" charset="0"/>
                <a:cs typeface="Times New Roman" panose="02020603050405020304" pitchFamily="18" charset="0"/>
              </a:rPr>
              <a:t>Identify students for participation in work-based learning programs </a:t>
            </a:r>
          </a:p>
          <a:p>
            <a:pPr>
              <a:lnSpc>
                <a:spcPct val="100000"/>
              </a:lnSpc>
              <a:spcBef>
                <a:spcPts val="1200"/>
              </a:spcBef>
              <a:spcAft>
                <a:spcPts val="1200"/>
              </a:spcAft>
            </a:pPr>
            <a:r>
              <a:rPr lang="en-US" dirty="0">
                <a:solidFill>
                  <a:schemeClr val="tx1"/>
                </a:solidFill>
                <a:latin typeface="Helvetica" pitchFamily="2" charset="0"/>
                <a:ea typeface="Calibri" panose="020F0502020204030204" pitchFamily="34" charset="0"/>
                <a:cs typeface="Times New Roman" panose="02020603050405020304" pitchFamily="18" charset="0"/>
              </a:rPr>
              <a:t>Provide Summary of Performance</a:t>
            </a:r>
          </a:p>
          <a:p>
            <a:endParaRPr lang="en-US" dirty="0">
              <a:solidFill>
                <a:schemeClr val="tx1"/>
              </a:solidFill>
              <a:latin typeface="Helvetica" pitchFamily="2" charset="0"/>
              <a:ea typeface="Calibri" panose="020F0502020204030204" pitchFamily="34" charset="0"/>
              <a:cs typeface="Times New Roman" panose="02020603050405020304" pitchFamily="18" charset="0"/>
            </a:endParaRPr>
          </a:p>
          <a:p>
            <a:endParaRPr lang="en-US" dirty="0"/>
          </a:p>
        </p:txBody>
      </p:sp>
    </p:spTree>
    <p:custDataLst>
      <p:tags r:id="rId1"/>
    </p:custDataLst>
    <p:extLst>
      <p:ext uri="{BB962C8B-B14F-4D97-AF65-F5344CB8AC3E}">
        <p14:creationId xmlns:p14="http://schemas.microsoft.com/office/powerpoint/2010/main" val="4449597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Helvetica" pitchFamily="2" charset="0"/>
              </a:rPr>
              <a:t>CWEC Courses – p. 7</a:t>
            </a:r>
          </a:p>
        </p:txBody>
      </p:sp>
      <p:sp>
        <p:nvSpPr>
          <p:cNvPr id="3" name="Text Placeholder 2"/>
          <p:cNvSpPr>
            <a:spLocks noGrp="1"/>
          </p:cNvSpPr>
          <p:nvPr>
            <p:ph type="body" sz="quarter" idx="13"/>
          </p:nvPr>
        </p:nvSpPr>
        <p:spPr>
          <a:xfrm>
            <a:off x="733586" y="1411212"/>
            <a:ext cx="10544014" cy="4035575"/>
          </a:xfrm>
        </p:spPr>
        <p:txBody>
          <a:bodyPr>
            <a:noAutofit/>
          </a:bodyPr>
          <a:lstStyle/>
          <a:p>
            <a:r>
              <a:rPr lang="en-US" dirty="0">
                <a:latin typeface="Helvetica" pitchFamily="2" charset="0"/>
              </a:rPr>
              <a:t>Four (4) specific elective courses included in </a:t>
            </a:r>
            <a:r>
              <a:rPr lang="en-US" i="1" dirty="0">
                <a:latin typeface="Helvetica" pitchFamily="2" charset="0"/>
              </a:rPr>
              <a:t>High School Special Education Course Standards Documents </a:t>
            </a:r>
          </a:p>
          <a:p>
            <a:r>
              <a:rPr lang="en-US" dirty="0">
                <a:latin typeface="Helvetica" pitchFamily="2" charset="0"/>
              </a:rPr>
              <a:t>CWEC courses are completed in prerequisite order</a:t>
            </a:r>
          </a:p>
          <a:p>
            <a:r>
              <a:rPr lang="en-US" dirty="0">
                <a:latin typeface="Helvetica" pitchFamily="2" charset="0"/>
              </a:rPr>
              <a:t>Recommended course length – 1 year or aligned with length of CTE courses</a:t>
            </a:r>
          </a:p>
          <a:p>
            <a:r>
              <a:rPr lang="en-US" dirty="0">
                <a:latin typeface="Helvetica" pitchFamily="2" charset="0"/>
              </a:rPr>
              <a:t>Courses may be repeated, particularly for students enrolled in grade 14</a:t>
            </a:r>
          </a:p>
        </p:txBody>
      </p:sp>
    </p:spTree>
    <p:extLst>
      <p:ext uri="{BB962C8B-B14F-4D97-AF65-F5344CB8AC3E}">
        <p14:creationId xmlns:p14="http://schemas.microsoft.com/office/powerpoint/2010/main" val="83988078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PSNARRATIONPROPS" val="C:\Users\dflechl\Desktop\CWEC DEF\CWEC DEF\Media3.wav"/>
  <p:tag name="HTML_SHAPEINFO" val="&lt;SlideThumbPath val=&quot;Slide3.PNG&quot;/&gt;"/>
  <p:tag name="PPSNARRATION" val="3,1111213086,C:\Users\dflechl\Desktop\CWEC DEF\CWEC DEF\CWEC Training Pilot Year 2017-18 - Adobe audio_pptx\Media.ppcx"/>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quot;/&gt;&lt;lineCharCount val=&quot;1&quot;/&gt;&lt;lineCharCount val=&quot;40&quot;/&gt;&lt;lineCharCount val=&quot;1&quot;/&gt;&lt;/TableIndex&gt;&lt;/ShapeTextInfo&gt;"/>
  <p:tag name="HTML_SHAPEINFO" val="&lt;ThreeDShapeInfo&gt;&lt;uuid val=&quot;&quot;/&gt;&lt;isInvalidForFieldText val=&quot;0&quot;/&gt;&lt;Image&gt;&lt;filename val=&quot;C:\Users\dflechl\Desktop\CWEC DEF\CWEC DEF\New folder\data\asimages\{14044C06-58FC-44A7-A05A-B78B1E976B57}_19.png&quot;/&gt;&lt;left val=&quot;65&quot;/&gt;&lt;top val=&quot;28&quot;/&gt;&lt;width val=&quot;828&quot;/&gt;&lt;height val=&quot;93&quot;/&gt;&lt;hasText val=&quot;1&quot;/&gt;&lt;/Image&gt;&lt;/ThreeDShape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11&quot;/&gt;&lt;lineCharCount val=&quot;76&quot;/&gt;&lt;lineCharCount val=&quot;40&quot;/&gt;&lt;lineCharCount val=&quot;77&quot;/&gt;&lt;lineCharCount val=&quot;13&quot;/&gt;&lt;lineCharCount val=&quot;35&quot;/&gt;&lt;lineCharCount val=&quot;75&quot;/&gt;&lt;lineCharCount val=&quot;73&quot;/&gt;&lt;lineCharCount val=&quot;12&quot;/&gt;&lt;lineCharCount val=&quot;50&quot;/&gt;&lt;lineCharCount val=&quot;75&quot;/&gt;&lt;lineCharCount val=&quot;23&quot;/&gt;&lt;/TableIndex&gt;&lt;/ShapeTextInfo&gt;"/>
  <p:tag name="HTML_SHAPEINFO" val="&lt;ThreeDShapeInfo&gt;&lt;uuid val=&quot;&quot;/&gt;&lt;isInvalidForFieldText val=&quot;0&quot;/&gt;&lt;Image&gt;&lt;filename val=&quot;C:\Users\dflechl\Desktop\CWEC DEF\CWEC DEF\New folder\data\asimages\{AC4B5597-4524-45A4-B912-46FFEF1CAF3B}_19.png&quot;/&gt;&lt;left val=&quot;59&quot;/&gt;&lt;top val=&quot;132&quot;/&gt;&lt;width val=&quot;835&quot;/&gt;&lt;height val=&quot;354&quot;/&gt;&lt;hasText val=&quot;1&quot;/&gt;&lt;/Image&gt;&lt;/ThreeDShapeInfo&gt;"/>
</p:tagLst>
</file>

<file path=ppt/tags/tag12.xml><?xml version="1.0" encoding="utf-8"?>
<p:tagLst xmlns:a="http://schemas.openxmlformats.org/drawingml/2006/main" xmlns:r="http://schemas.openxmlformats.org/officeDocument/2006/relationships" xmlns:p="http://schemas.openxmlformats.org/presentationml/2006/main">
  <p:tag name="PPSNARRATIONPROPS" val="C:\Users\dflechl\Desktop\CWEC DEF\CWEC DEF\Media20.wav"/>
  <p:tag name="HTML_SHAPEINFO" val="&lt;SlideThumbPath val=&quot;Slide20.PNG&quot;/&gt;"/>
  <p:tag name="PPSNARRATION" val="20,1111213086,C:\Users\dflechl\Desktop\CWEC DEF\CWEC DEF\CWEC Training Pilot Year 2017-18 - Adobe audio_pptx\Media.ppcx"/>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9&quot;/&gt;&lt;lineCharCount val=&quot;30&quot;/&gt;&lt;/TableIndex&gt;&lt;/ShapeTextInfo&gt;"/>
  <p:tag name="HTML_SHAPEINFO" val="&lt;ThreeDShapeInfo&gt;&lt;uuid val=&quot;&quot;/&gt;&lt;isInvalidForFieldText val=&quot;0&quot;/&gt;&lt;Image&gt;&lt;filename val=&quot;C:\Users\dflechl\Desktop\CWEC DEF\CWEC DEF\New folder\data\asimages\{CCE77C8E-973E-4914-92F1-42826C4C362A}_20.png&quot;/&gt;&lt;left val=&quot;65&quot;/&gt;&lt;top val=&quot;12&quot;/&gt;&lt;width val=&quot;828&quot;/&gt;&lt;height val=&quot;128&quot;/&gt;&lt;hasText val=&quot;1&quot;/&gt;&lt;/Image&gt;&lt;/ThreeDShape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28&quot;/&gt;&lt;lineCharCount val=&quot;11&quot;/&gt;&lt;lineCharCount val=&quot;29&quot;/&gt;&lt;lineCharCount val=&quot;23&quot;/&gt;&lt;lineCharCount val=&quot;16&quot;/&gt;&lt;lineCharCount val=&quot;22&quot;/&gt;&lt;lineCharCount val=&quot;16&quot;/&gt;&lt;lineCharCount val=&quot;22&quot;/&gt;&lt;lineCharCount val=&quot;9&quot;/&gt;&lt;lineCharCount val=&quot;20&quot;/&gt;&lt;lineCharCount val=&quot;16&quot;/&gt;&lt;lineCharCount val=&quot;15&quot;/&gt;&lt;/TableIndex&gt;&lt;/ShapeTextInfo&gt;"/>
  <p:tag name="HTML_SHAPEINFO" val="&lt;ThreeDShapeInfo&gt;&lt;uuid val=&quot;&quot;/&gt;&lt;isInvalidForFieldText val=&quot;0&quot;/&gt;&lt;Image&gt;&lt;filename val=&quot;C:\Users\dflechl\Desktop\CWEC DEF\CWEC DEF\New folder\data\asimages\{642B1711-47E5-4339-91D9-0AD73A0146F6}_20.png&quot;/&gt;&lt;left val=&quot;58&quot;/&gt;&lt;top val=&quot;131&quot;/&gt;&lt;width val=&quot;416&quot;/&gt;&lt;height val=&quot;366&quot;/&gt;&lt;hasText val=&quot;1&quot;/&gt;&lt;/Image&gt;&lt;/ThreeDShape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23&quot;/&gt;&lt;lineCharCount val=&quot;16&quot;/&gt;&lt;lineCharCount val=&quot;24&quot;/&gt;&lt;lineCharCount val=&quot;34&quot;/&gt;&lt;lineCharCount val=&quot;10&quot;/&gt;&lt;lineCharCount val=&quot;15&quot;/&gt;&lt;lineCharCount val=&quot;11&quot;/&gt;&lt;lineCharCount val=&quot;35&quot;/&gt;&lt;lineCharCount val=&quot;13&quot;/&gt;&lt;lineCharCount val=&quot;31&quot;/&gt;&lt;lineCharCount val=&quot;11&quot;/&gt;&lt;/TableIndex&gt;&lt;/ShapeTextInfo&gt;"/>
  <p:tag name="HTML_SHAPEINFO" val="&lt;ThreeDShapeInfo&gt;&lt;uuid val=&quot;&quot;/&gt;&lt;isInvalidForFieldText val=&quot;0&quot;/&gt;&lt;Image&gt;&lt;filename val=&quot;C:\Users\dflechl\Desktop\CWEC DEF\CWEC DEF\New folder\data\asimages\{4687820B-C86A-478B-9EEC-BF2D9FC4C62A}_20.png&quot;/&gt;&lt;left val=&quot;478&quot;/&gt;&lt;top val=&quot;131&quot;/&gt;&lt;width val=&quot;425&quot;/&gt;&lt;height val=&quot;355&quot;/&gt;&lt;hasText val=&quot;1&quot;/&gt;&lt;/Image&gt;&lt;/ThreeDShapeInfo&gt;"/>
</p:tagLst>
</file>

<file path=ppt/tags/tag16.xml><?xml version="1.0" encoding="utf-8"?>
<p:tagLst xmlns:a="http://schemas.openxmlformats.org/drawingml/2006/main" xmlns:r="http://schemas.openxmlformats.org/officeDocument/2006/relationships" xmlns:p="http://schemas.openxmlformats.org/presentationml/2006/main">
  <p:tag name="PPSNARRATIONPROPS" val="C:\Users\dflechl\Desktop\CWEC DEF\CWEC DEF\Media21.wav"/>
  <p:tag name="HTML_SHAPEINFO" val="&lt;SlideThumbPath val=&quot;Slide21.PNG&quot;/&gt;"/>
  <p:tag name="PPSNARRATION" val="21,1111213086,C:\Users\dflechl\Desktop\CWEC DEF\CWEC DEF\CWEC Training Pilot Year 2017-18 - Adobe audio_pptx\Media.ppcx"/>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quot;/&gt;&lt;lineCharCount val=&quot;43&quot;/&gt;&lt;/TableIndex&gt;&lt;/ShapeTextInfo&gt;"/>
  <p:tag name="HTML_SHAPEINFO" val="&lt;ThreeDShapeInfo&gt;&lt;uuid val=&quot;&quot;/&gt;&lt;isInvalidForFieldText val=&quot;0&quot;/&gt;&lt;Image&gt;&lt;filename val=&quot;C:\Users\dflechl\Desktop\CWEC DEF\CWEC DEF\New folder\data\asimages\{FCB72BE6-B676-4919-B132-75FCF731EDCF}_21.png&quot;/&gt;&lt;left val=&quot;65&quot;/&gt;&lt;top val=&quot;27&quot;/&gt;&lt;width val=&quot;828&quot;/&gt;&lt;height val=&quot;85&quot;/&gt;&lt;hasText val=&quot;1&quot;/&gt;&lt;/Image&gt;&lt;/ThreeDShape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21&quot;/&gt;&lt;lineCharCount val=&quot;62&quot;/&gt;&lt;lineCharCount val=&quot;64&quot;/&gt;&lt;lineCharCount val=&quot;9&quot;/&gt;&lt;lineCharCount val=&quot;38&quot;/&gt;&lt;lineCharCount val=&quot;66&quot;/&gt;&lt;lineCharCount val=&quot;60&quot;/&gt;&lt;lineCharCount val=&quot;34&quot;/&gt;&lt;lineCharCount val=&quot;41&quot;/&gt;&lt;/TableIndex&gt;&lt;/ShapeTextInfo&gt;"/>
  <p:tag name="HTML_SHAPEINFO" val="&lt;ThreeDShapeInfo&gt;&lt;uuid val=&quot;&quot;/&gt;&lt;isInvalidForFieldText val=&quot;0&quot;/&gt;&lt;Image&gt;&lt;filename val=&quot;C:\Users\dflechl\Desktop\CWEC DEF\CWEC DEF\New folder\data\asimages\{9BD8DF7E-B68D-473F-87BE-E1B0B3374C1B}_21.png&quot;/&gt;&lt;left val=&quot;57&quot;/&gt;&lt;top val=&quot;135&quot;/&gt;&lt;width val=&quot;852&quot;/&gt;&lt;height val=&quot;351&quot;/&gt;&lt;hasText val=&quot;1&quot;/&gt;&lt;/Image&gt;&lt;/ThreeDShapeInfo&gt;"/>
</p:tagLst>
</file>

<file path=ppt/tags/tag19.xml><?xml version="1.0" encoding="utf-8"?>
<p:tagLst xmlns:a="http://schemas.openxmlformats.org/drawingml/2006/main" xmlns:r="http://schemas.openxmlformats.org/officeDocument/2006/relationships" xmlns:p="http://schemas.openxmlformats.org/presentationml/2006/main">
  <p:tag name="PPSNARRATIONPROPS" val="C:\Users\dflechl\Desktop\CWEC DEF\CWEC DEF\Media22.wav"/>
  <p:tag name="HTML_SHAPEINFO" val="&lt;SlideThumbPath val=&quot;Slide22.PNG&quot;/&gt;"/>
  <p:tag name="PPSNARRATION" val="22,1111213086,C:\Users\dflechl\Desktop\CWEC DEF\CWEC DEF\CWEC Training Pilot Year 2017-18 - Adobe audio_pptx\Media.ppcx"/>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3&quot;/&gt;&lt;/TableIndex&gt;&lt;/ShapeTextInfo&gt;"/>
  <p:tag name="HTML_SHAPEINFO" val="&lt;ThreeDShapeInfo&gt;&lt;uuid val=&quot;&quot;/&gt;&lt;isInvalidForFieldText val=&quot;0&quot;/&gt;&lt;Image&gt;&lt;filename val=&quot;C:\Users\dflechl\Desktop\CWEC DEF\CWEC DEF\New folder\data\asimages\{B54530DA-6AE0-4837-BA67-0EBE0EFDB425}_3.png&quot;/&gt;&lt;left val=&quot;143&quot;/&gt;&lt;top val=&quot;15&quot;/&gt;&lt;width val=&quot;651&quot;/&gt;&lt;height val=&quot;66&quot;/&gt;&lt;hasText val=&quot;1&quot;/&gt;&lt;/Image&gt;&lt;/ThreeDShape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quot;/&gt;&lt;lineCharCount val=&quot;49&quot;/&gt;&lt;/TableIndex&gt;&lt;/ShapeTextInfo&gt;"/>
  <p:tag name="HTML_SHAPEINFO" val="&lt;ThreeDShapeInfo&gt;&lt;uuid val=&quot;&quot;/&gt;&lt;isInvalidForFieldText val=&quot;0&quot;/&gt;&lt;Image&gt;&lt;filename val=&quot;C:\Users\dflechl\Desktop\CWEC DEF\CWEC DEF\New folder\data\asimages\{B9ACA6EC-F03F-4DE0-B50F-C0E600E14DCD}_22.png&quot;/&gt;&lt;left val=&quot;52&quot;/&gt;&lt;top val=&quot;28&quot;/&gt;&lt;width val=&quot;855&quot;/&gt;&lt;height val=&quot;88&quot;/&gt;&lt;hasText val=&quot;1&quot;/&gt;&lt;/Image&gt;&lt;/ThreeDShape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1&quot;/&gt;&lt;lineCharCount val=&quot;20&quot;/&gt;&lt;lineCharCount val=&quot;30&quot;/&gt;&lt;lineCharCount val=&quot;71&quot;/&gt;&lt;lineCharCount val=&quot;67&quot;/&gt;&lt;lineCharCount val=&quot;20&quot;/&gt;&lt;lineCharCount val=&quot;49&quot;/&gt;&lt;/TableIndex&gt;&lt;/ShapeTextInfo&gt;"/>
  <p:tag name="HTML_SHAPEINFO" val="&lt;ThreeDShapeInfo&gt;&lt;uuid val=&quot;&quot;/&gt;&lt;isInvalidForFieldText val=&quot;0&quot;/&gt;&lt;Image&gt;&lt;filename val=&quot;C:\Users\dflechl\Desktop\CWEC DEF\CWEC DEF\New folder\data\asimages\{07BED599-8092-4389-8AAD-CD54E9591A0A}_22.png&quot;/&gt;&lt;left val=&quot;55&quot;/&gt;&lt;top val=&quot;143&quot;/&gt;&lt;width val=&quot;838&quot;/&gt;&lt;height val=&quot;343&quot;/&gt;&lt;hasText val=&quot;1&quot;/&gt;&lt;/Image&gt;&lt;/ThreeDShapeInfo&gt;"/>
</p:tagLst>
</file>

<file path=ppt/tags/tag22.xml><?xml version="1.0" encoding="utf-8"?>
<p:tagLst xmlns:a="http://schemas.openxmlformats.org/drawingml/2006/main" xmlns:r="http://schemas.openxmlformats.org/officeDocument/2006/relationships" xmlns:p="http://schemas.openxmlformats.org/presentationml/2006/main">
  <p:tag name="PPSNARRATIONPROPS" val="C:\Users\dflechl\Desktop\CWEC DEF\CWEC DEF\Media24.wav"/>
  <p:tag name="HTML_SHAPEINFO" val="&lt;SlideThumbPath val=&quot;Slide24.PNG&quot;/&gt;"/>
  <p:tag name="PPSNARRATION" val="24,1111213086,C:\Users\dflechl\Desktop\CWEC DEF\CWEC DEF\CWEC Training Pilot Year 2017-18 - Adobe audio_pptx\Media.ppcx"/>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8&quot;/&gt;&lt;/TableIndex&gt;&lt;/ShapeTextInfo&gt;"/>
  <p:tag name="HTML_SHAPEINFO" val="&lt;ThreeDShapeInfo&gt;&lt;uuid val=&quot;&quot;/&gt;&lt;isInvalidForFieldText val=&quot;0&quot;/&gt;&lt;Image&gt;&lt;filename val=&quot;C:\Users\dflechl\Desktop\CWEC DEF\CWEC DEF\New folder\data\asimages\{1B3D6FCF-8934-4CD2-9218-F3A4A0FE8DC9}_24.png&quot;/&gt;&lt;left val=&quot;78&quot;/&gt;&lt;top val=&quot;17&quot;/&gt;&lt;width val=&quot;776&quot;/&gt;&lt;height val=&quot;96&quot;/&gt;&lt;hasText val=&quot;1&quot;/&gt;&lt;/Image&gt;&lt;/ThreeDShape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22&quot;/&gt;&lt;lineCharCount val=&quot;17&quot;/&gt;&lt;lineCharCount val=&quot;25&quot;/&gt;&lt;lineCharCount val=&quot;10&quot;/&gt;&lt;lineCharCount val=&quot;24&quot;/&gt;&lt;lineCharCount val=&quot;18&quot;/&gt;&lt;lineCharCount val=&quot;10&quot;/&gt;&lt;lineCharCount val=&quot;1&quot;/&gt;&lt;/TableIndex&gt;&lt;/ShapeTextInfo&gt;"/>
  <p:tag name="HTML_SHAPEINFO" val="&lt;ThreeDShapeInfo&gt;&lt;uuid val=&quot;&quot;/&gt;&lt;isInvalidForFieldText val=&quot;0&quot;/&gt;&lt;Image&gt;&lt;filename val=&quot;C:\Users\dflechl\Desktop\CWEC DEF\CWEC DEF\New folder\data\asimages\{06F76D91-4B0B-496C-AD5E-F11B7771B7B2}_24.png&quot;/&gt;&lt;left val=&quot;57&quot;/&gt;&lt;top val=&quot;135&quot;/&gt;&lt;width val=&quot;837&quot;/&gt;&lt;height val=&quot;351&quot;/&gt;&lt;hasText val=&quot;1&quot;/&gt;&lt;/Image&gt;&lt;/ThreeDShapeInfo&gt;"/>
</p:tagLst>
</file>

<file path=ppt/tags/tag25.xml><?xml version="1.0" encoding="utf-8"?>
<p:tagLst xmlns:a="http://schemas.openxmlformats.org/drawingml/2006/main" xmlns:r="http://schemas.openxmlformats.org/officeDocument/2006/relationships" xmlns:p="http://schemas.openxmlformats.org/presentationml/2006/main">
  <p:tag name="PPSNARRATIONPROPS" val="C:\Users\dflechl\Desktop\CWEC DEF\CWEC DEF\Media25.wav"/>
  <p:tag name="HTML_SHAPEINFO" val="&lt;SlideThumbPath val=&quot;Slide25.PNG&quot;/&gt;"/>
  <p:tag name="PPSNARRATION" val="25,1111213086,C:\Users\dflechl\Desktop\CWEC DEF\CWEC DEF\CWEC Training Pilot Year 2017-18 - Adobe audio_pptx\Media.ppcx"/>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9&quot;/&gt;&lt;lineCharCount val=&quot;17&quot;/&gt;&lt;/TableIndex&gt;&lt;/ShapeTextInfo&gt;"/>
  <p:tag name="HTML_SHAPEINFO" val="&lt;ThreeDShapeInfo&gt;&lt;uuid val=&quot;&quot;/&gt;&lt;isInvalidForFieldText val=&quot;0&quot;/&gt;&lt;Image&gt;&lt;filename val=&quot;C:\Users\dflechl\Desktop\CWEC DEF\CWEC DEF\New folder\data\asimages\{9E97D8FE-5D17-4B69-A8B0-74F6F5914EC6}_25.png&quot;/&gt;&lt;left val=&quot;65&quot;/&gt;&lt;top val=&quot;8&quot;/&gt;&lt;width val=&quot;828&quot;/&gt;&lt;height val=&quot;153&quot;/&gt;&lt;hasText val=&quot;1&quot;/&gt;&lt;/Image&gt;&lt;/ThreeDShape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45&quot;/&gt;&lt;lineCharCount val=&quot;15&quot;/&gt;&lt;lineCharCount val=&quot;38&quot;/&gt;&lt;/TableIndex&gt;&lt;/ShapeTextInfo&gt;"/>
  <p:tag name="HTML_SHAPEINFO" val="&lt;ThreeDShapeInfo&gt;&lt;uuid val=&quot;&quot;/&gt;&lt;isInvalidForFieldText val=&quot;0&quot;/&gt;&lt;Image&gt;&lt;filename val=&quot;C:\Users\dflechl\Desktop\CWEC DEF\CWEC DEF\New folder\data\asimages\{0029BE7C-9DBC-43DC-BCBD-06104FF626C2}_25.png&quot;/&gt;&lt;left val=&quot;48&quot;/&gt;&lt;top val=&quot;179&quot;/&gt;&lt;width val=&quot;873&quot;/&gt;&lt;height val=&quot;307&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24&quot;/&gt;&lt;lineCharCount val=&quot;19&quot;/&gt;&lt;lineCharCount val=&quot;26&quot;/&gt;&lt;lineCharCount val=&quot;44&quot;/&gt;&lt;lineCharCount val=&quot;20&quot;/&gt;&lt;lineCharCount val=&quot;24&quot;/&gt;&lt;lineCharCount val=&quot;38&quot;/&gt;&lt;lineCharCount val=&quot;29&quot;/&gt;&lt;lineCharCount val=&quot;41&quot;/&gt;&lt;lineCharCount val=&quot;13&quot;/&gt;&lt;/TableIndex&gt;&lt;/ShapeTextInfo&gt;"/>
  <p:tag name="HTML_SHAPEINFO" val="&lt;ThreeDShapeInfo&gt;&lt;uuid val=&quot;&quot;/&gt;&lt;isInvalidForFieldText val=&quot;0&quot;/&gt;&lt;Image&gt;&lt;filename val=&quot;C:\Users\dflechl\Desktop\CWEC DEF\CWEC DEF\New folder\data\asimages\{C1F6D996-74A7-4762-9EE5-5B1A8E2CBF08}_3.png&quot;/&gt;&lt;left val=&quot;184&quot;/&gt;&lt;top val=&quot;94&quot;/&gt;&lt;width val=&quot;598&quot;/&gt;&lt;height val=&quot;368&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PPSNARRATIONPROPS" val="C:\Users\dflechl\Desktop\CWEC DEF\CWEC DEF\Media9.wav"/>
  <p:tag name="HTML_SHAPEINFO" val="&lt;SlideThumbPath val=&quot;Slide9.PNG&quot;/&gt;"/>
  <p:tag name="PPSNARRATION" val="9,1111213086,C:\Users\dflechl\Desktop\CWEC DEF\CWEC DEF\CWEC Training Pilot Year 2017-18 - Adobe audio_pptx\Media.ppcx"/>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1&quot;/&gt;&lt;lineCharCount val=&quot;1&quot;/&gt;&lt;lineCharCount val=&quot;38&quot;/&gt;&lt;lineCharCount val=&quot;44&quot;/&gt;&lt;lineCharCount val=&quot;34&quot;/&gt;&lt;lineCharCount val=&quot;1&quot;/&gt;&lt;/TableIndex&gt;&lt;/ShapeTextInfo&gt;"/>
  <p:tag name="HTML_SHAPEINFO" val="&lt;ThreeDShapeInfo&gt;&lt;uuid val=&quot;&quot;/&gt;&lt;isInvalidForFieldText val=&quot;0&quot;/&gt;&lt;Image&gt;&lt;filename val=&quot;C:\Users\dflechl\Desktop\CWEC DEF\CWEC DEF\New folder\data\asimages\{7D8C1FA1-2007-4914-99C6-3D192A291EF9}_9.png&quot;/&gt;&lt;left val=&quot;65&quot;/&gt;&lt;top val=&quot;48&quot;/&gt;&lt;width val=&quot;828&quot;/&gt;&lt;height val=&quot;120&quot;/&gt;&lt;hasText val=&quot;1&quot;/&gt;&lt;/Image&gt;&lt;/ThreeDShapeInfo&gt;"/>
</p:tagLst>
</file>

<file path=ppt/tags/tag6.xml><?xml version="1.0" encoding="utf-8"?>
<p:tagLst xmlns:a="http://schemas.openxmlformats.org/drawingml/2006/main" xmlns:r="http://schemas.openxmlformats.org/officeDocument/2006/relationships" xmlns:p="http://schemas.openxmlformats.org/presentationml/2006/main">
  <p:tag name="PPSNARRATIONPROPS" val="C:\Users\dflechl\Desktop\CWEC DEF\CWEC DEF\Media18.wav"/>
  <p:tag name="HTML_SHAPEINFO" val="&lt;SlideThumbPath val=&quot;Slide18.PNG&quot;/&gt;"/>
  <p:tag name="PPSNARRATION" val="18,1111213086,C:\Users\dflechl\Desktop\CWEC DEF\CWEC DEF\CWEC Training Pilot Year 2017-18 - Adobe audio_pptx\Media.ppcx"/>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3&quot;/&gt;&lt;/TableIndex&gt;&lt;/ShapeTextInfo&gt;"/>
  <p:tag name="HTML_SHAPEINFO" val="&lt;ThreeDShapeInfo&gt;&lt;uuid val=&quot;&quot;/&gt;&lt;isInvalidForFieldText val=&quot;0&quot;/&gt;&lt;Image&gt;&lt;filename val=&quot;C:\Users\dflechl\Desktop\CWEC DEF\CWEC DEF\New folder\data\asimages\{3BECE1A5-E703-4267-9123-B9D84FEE6D70}_18.png&quot;/&gt;&lt;left val=&quot;65&quot;/&gt;&lt;top val=&quot;28&quot;/&gt;&lt;width val=&quot;828&quot;/&gt;&lt;height val=&quot;96&quot;/&gt;&lt;hasText val=&quot;1&quot;/&gt;&lt;/Image&gt;&lt;/ThreeDShape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11&quot;/&gt;&lt;lineCharCount val=&quot;24&quot;/&gt;&lt;lineCharCount val=&quot;67&quot;/&gt;&lt;lineCharCount val=&quot;8&quot;/&gt;&lt;lineCharCount val=&quot;47&quot;/&gt;&lt;lineCharCount val=&quot;66&quot;/&gt;&lt;lineCharCount val=&quot;60&quot;/&gt;&lt;lineCharCount val=&quot;35&quot;/&gt;&lt;lineCharCount val=&quot;49&quot;/&gt;&lt;/TableIndex&gt;&lt;/ShapeTextInfo&gt;"/>
  <p:tag name="HTML_SHAPEINFO" val="&lt;ThreeDShapeInfo&gt;&lt;uuid val=&quot;&quot;/&gt;&lt;isInvalidForFieldText val=&quot;0&quot;/&gt;&lt;Image&gt;&lt;filename val=&quot;C:\Users\dflechl\Desktop\CWEC DEF\CWEC DEF\New folder\data\asimages\{F7089348-D01C-49C2-BBEF-34BF8122069B}_18.png&quot;/&gt;&lt;left val=&quot;55&quot;/&gt;&lt;top val=&quot;135&quot;/&gt;&lt;width val=&quot;838&quot;/&gt;&lt;height val=&quot;351&quot;/&gt;&lt;hasText val=&quot;1&quot;/&gt;&lt;/Image&gt;&lt;/ThreeDShapeInfo&gt;"/>
</p:tagLst>
</file>

<file path=ppt/tags/tag9.xml><?xml version="1.0" encoding="utf-8"?>
<p:tagLst xmlns:a="http://schemas.openxmlformats.org/drawingml/2006/main" xmlns:r="http://schemas.openxmlformats.org/officeDocument/2006/relationships" xmlns:p="http://schemas.openxmlformats.org/presentationml/2006/main">
  <p:tag name="PPSNARRATIONPROPS" val="C:\Users\dflechl\Desktop\CWEC DEF\CWEC DEF\Media19.wav"/>
  <p:tag name="HTML_SHAPEINFO" val="&lt;SlideThumbPath val=&quot;Slide19.PNG&quot;/&gt;"/>
  <p:tag name="PPSNARRATION" val="19,1111213086,C:\Users\dflechl\Desktop\CWEC DEF\CWEC DEF\CWEC Training Pilot Year 2017-18 - Adobe audio_pptx\Media.ppcx"/>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DE PowerPoint Template 2021" id="{F76599F0-613E-C840-99F1-ED09AB5FDFB0}" vid="{CF243692-12E2-084D-9E1C-7583DB7C83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KDE Document" ma:contentTypeID="0x0101001BEB557DBE01834EAB47A683706DCD5B0095C29C1A193BD24D9E82CA3AC3FABFCC" ma:contentTypeVersion="28" ma:contentTypeDescription="" ma:contentTypeScope="" ma:versionID="3b0dd2501dc912c20036418cbdc67394">
  <xsd:schema xmlns:xsd="http://www.w3.org/2001/XMLSchema" xmlns:xs="http://www.w3.org/2001/XMLSchema" xmlns:p="http://schemas.microsoft.com/office/2006/metadata/properties" xmlns:ns1="http://schemas.microsoft.com/sharepoint/v3" xmlns:ns2="3a62de7d-ba57-4f43-9dae-9623ba637be0" xmlns:ns3="b8264b14-77b1-4c89-a3a5-32b53593adf6" targetNamespace="http://schemas.microsoft.com/office/2006/metadata/properties" ma:root="true" ma:fieldsID="ed50760edb496d9e43751b599dabecef" ns1:_="" ns2:_="" ns3:_="">
    <xsd:import namespace="http://schemas.microsoft.com/sharepoint/v3"/>
    <xsd:import namespace="3a62de7d-ba57-4f43-9dae-9623ba637be0"/>
    <xsd:import namespace="b8264b14-77b1-4c89-a3a5-32b53593adf6"/>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3:Program_x0020_Area_x002d_Res"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8264b14-77b1-4c89-a3a5-32b53593adf6" elementFormDefault="qualified">
    <xsd:import namespace="http://schemas.microsoft.com/office/2006/documentManagement/types"/>
    <xsd:import namespace="http://schemas.microsoft.com/office/infopath/2007/PartnerControls"/>
    <xsd:element name="Program_x0020_Area_x002d_Res" ma:index="25" nillable="true" ma:displayName="Program Area-Res" ma:format="Dropdown" ma:internalName="Program_x0020_Area_x002d_Res">
      <xsd:simpleType>
        <xsd:restriction base="dms:Choice">
          <xsd:enumeration value="Agriculture Education"/>
          <xsd:enumeration value="Business and Marketing Education"/>
          <xsd:enumeration value="Construction Technology"/>
          <xsd:enumeration value="Engineering and Technology Education"/>
          <xsd:enumeration value="Family and Consumer Sciences"/>
          <xsd:enumeration value="Health Sciences"/>
          <xsd:enumeration value="Information Technology"/>
          <xsd:enumeration value="Junior Reserve Officer Training Corps (JROTC)"/>
          <xsd:enumeration value="Law and Public Safety"/>
          <xsd:enumeration value="Manufacturing Technology Education"/>
          <xsd:enumeration value="Print Arts"/>
          <xsd:enumeration value="Print Technology"/>
          <xsd:enumeration value="Program Area"/>
          <xsd:enumeration value="Transportation Education"/>
          <xsd:enumeration value="Visual and Performing Arts Education"/>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Accessibility_x0020_Office xmlns="3a62de7d-ba57-4f43-9dae-9623ba637be0">OCTE - Career and Technical Education</Accessibility_x0020_Office>
    <Program_x0020_Area_x002d_Res xmlns="b8264b14-77b1-4c89-a3a5-32b53593adf6" xsi:nil="true"/>
    <Accessibility_x0020_Audit_x0020_Status xmlns="3a62de7d-ba57-4f43-9dae-9623ba637be0">OK</Accessibility_x0020_Audit_x0020_Status>
    <Accessibility_x0020_Audience xmlns="3a62de7d-ba57-4f43-9dae-9623ba637be0">District</Accessibility_x0020_Audienc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2020-11-06T05:00:00+00:00</Accessibility_x0020_Audit_x0020_Date>
    <RoutingRuleDescription xmlns="http://schemas.microsoft.com/sharepoint/v3" xsi:nil="true"/>
    <Publication_x0020_Date xmlns="3a62de7d-ba57-4f43-9dae-9623ba637be0">2020-11-06T05:00:00+00:00</Publication_x0020_Date>
    <Audience1 xmlns="3a62de7d-ba57-4f43-9dae-9623ba637be0"/>
    <_dlc_DocId xmlns="3a62de7d-ba57-4f43-9dae-9623ba637be0">KYED-423-259</_dlc_DocId>
    <_dlc_DocIdUrl xmlns="3a62de7d-ba57-4f43-9dae-9623ba637be0">
      <Url>https://www.education.ky.gov/CTE/cter/_layouts/15/DocIdRedir.aspx?ID=KYED-423-259</Url>
      <Description>KYED-423-259</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608FF7F6-A52C-47E4-8BBB-0417FEF8DF46}"/>
</file>

<file path=customXml/itemProps2.xml><?xml version="1.0" encoding="utf-8"?>
<ds:datastoreItem xmlns:ds="http://schemas.openxmlformats.org/officeDocument/2006/customXml" ds:itemID="{B6DC2A4A-D15A-4FCF-B8ED-16E32D0845A6}">
  <ds:schemaRefs>
    <ds:schemaRef ds:uri="http://schemas.microsoft.com/sharepoint/v3/contenttype/forms"/>
  </ds:schemaRefs>
</ds:datastoreItem>
</file>

<file path=customXml/itemProps3.xml><?xml version="1.0" encoding="utf-8"?>
<ds:datastoreItem xmlns:ds="http://schemas.openxmlformats.org/officeDocument/2006/customXml" ds:itemID="{C523462E-756B-41D6-B1F9-6F638FA4CEB7}">
  <ds:schemaRefs>
    <ds:schemaRef ds:uri="http://schemas.microsoft.com/office/infopath/2007/PartnerControls"/>
    <ds:schemaRef ds:uri="http://www.w3.org/XML/1998/namespace"/>
    <ds:schemaRef ds:uri="e863b48f-738b-4980-a544-e07d06c7b50f"/>
    <ds:schemaRef ds:uri="http://schemas.microsoft.com/office/2006/metadata/properties"/>
    <ds:schemaRef ds:uri="http://purl.org/dc/elements/1.1/"/>
    <ds:schemaRef ds:uri="cf3aa28c-8d44-408c-a5ca-996a87f6cd59"/>
    <ds:schemaRef ds:uri="http://purl.org/dc/dcmitype/"/>
    <ds:schemaRef ds:uri="http://schemas.microsoft.com/office/2006/documentManagement/types"/>
    <ds:schemaRef ds:uri="http://schemas.microsoft.com/sharepoint/v3"/>
    <ds:schemaRef ds:uri="http://schemas.openxmlformats.org/package/2006/metadata/core-properties"/>
    <ds:schemaRef ds:uri="5bc9d522-2386-425a-9f2a-a617cf877ec0"/>
    <ds:schemaRef ds:uri="http://purl.org/dc/terms/"/>
  </ds:schemaRefs>
</ds:datastoreItem>
</file>

<file path=customXml/itemProps4.xml><?xml version="1.0" encoding="utf-8"?>
<ds:datastoreItem xmlns:ds="http://schemas.openxmlformats.org/officeDocument/2006/customXml" ds:itemID="{07CE92BE-ADB5-4BCB-98E1-9EE104E08251}"/>
</file>

<file path=docProps/app.xml><?xml version="1.0" encoding="utf-8"?>
<Properties xmlns="http://schemas.openxmlformats.org/officeDocument/2006/extended-properties" xmlns:vt="http://schemas.openxmlformats.org/officeDocument/2006/docPropsVTypes">
  <Template>KDE PowerPoint Template</Template>
  <TotalTime>2261</TotalTime>
  <Words>6268</Words>
  <Application>Microsoft Office PowerPoint</Application>
  <PresentationFormat>Widescreen</PresentationFormat>
  <Paragraphs>475</Paragraphs>
  <Slides>38</Slides>
  <Notes>38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38</vt:i4>
      </vt:variant>
    </vt:vector>
  </HeadingPairs>
  <TitlesOfParts>
    <vt:vector size="49" baseType="lpstr">
      <vt:lpstr>Arial</vt:lpstr>
      <vt:lpstr>Calibri</vt:lpstr>
      <vt:lpstr>Courier New</vt:lpstr>
      <vt:lpstr>Franklin Gothic Book</vt:lpstr>
      <vt:lpstr>Franklin Gothic Demi</vt:lpstr>
      <vt:lpstr>Franklin Gothic Medium</vt:lpstr>
      <vt:lpstr>Helvetica</vt:lpstr>
      <vt:lpstr>Helvetica Neue</vt:lpstr>
      <vt:lpstr>Wingdings 2</vt:lpstr>
      <vt:lpstr>Wingdings 3</vt:lpstr>
      <vt:lpstr>Office Theme</vt:lpstr>
      <vt:lpstr>Career Work Experience Certification</vt:lpstr>
      <vt:lpstr>Download the  Career Work Experience Certification (CWEC) Administration Guide</vt:lpstr>
      <vt:lpstr>Postsecondary Readiness Alternate Assessment – High School</vt:lpstr>
      <vt:lpstr>CWEC Process– p. 4 </vt:lpstr>
      <vt:lpstr>Content Assessed –pp. 4-5</vt:lpstr>
      <vt:lpstr> CWEC Process at High School Grade 9 and Up – p. 5</vt:lpstr>
      <vt:lpstr> CWEC Process at High School Grade 9 and Up – pp. 5-6 cont.</vt:lpstr>
      <vt:lpstr>CWEC Process at High School Grade 9 and Up – pp. 5-6 cont.</vt:lpstr>
      <vt:lpstr>CWEC Courses – p. 7</vt:lpstr>
      <vt:lpstr>Coursework leading to CWEC – p.7</vt:lpstr>
      <vt:lpstr>Developing Career Options – p. 7</vt:lpstr>
      <vt:lpstr>Developing Leadership Skills – pp. 7-8 </vt:lpstr>
      <vt:lpstr>Career clusters include:</vt:lpstr>
      <vt:lpstr>Experience in Workplace Principles – p. 8 </vt:lpstr>
      <vt:lpstr>Individualized Career Work Experience – p. 8</vt:lpstr>
      <vt:lpstr>Work-Based Learning Options – pp. 8-9</vt:lpstr>
      <vt:lpstr>Minimum Hours for Work-Based Learning - p. 9</vt:lpstr>
      <vt:lpstr>Worksite definition – pp.9-10</vt:lpstr>
      <vt:lpstr>Supplemental Guidance for Work-Based Learning (WBL) for Career Work Experience Certification (CWEC) – p. 10</vt:lpstr>
      <vt:lpstr>Career Ready Alternate Assessment Folder (CRAAF) – pp. 10-11</vt:lpstr>
      <vt:lpstr>CRAAF Components- pp. 11-12 </vt:lpstr>
      <vt:lpstr>CRAAF: 1. Student Information Page – p. 11  </vt:lpstr>
      <vt:lpstr>CRAAF: 2. Administrator Trainings and Documentation – p. 11</vt:lpstr>
      <vt:lpstr>CRAAF: 2. Administrator Trainings and Documentation – p. 11 (cont.)</vt:lpstr>
      <vt:lpstr>CRAAF: 3. Qualifying Quiz Certification(s) – p.12</vt:lpstr>
      <vt:lpstr> CRAAF:  5. Career Work Experience Certification – pp. 11-12 </vt:lpstr>
      <vt:lpstr> CRAAF:  5. Career Work Experience Certification Documentation – p. 12 </vt:lpstr>
      <vt:lpstr>Folder Audit – p. 12</vt:lpstr>
      <vt:lpstr>Reporting to KDE – p. 14</vt:lpstr>
      <vt:lpstr>CRD Student Roster – p. 13</vt:lpstr>
      <vt:lpstr>Statewide Fidelity – CWEC Process p. 14</vt:lpstr>
      <vt:lpstr>Statewide Fidelity – CWEC Process cont. - 1</vt:lpstr>
      <vt:lpstr>Statewide Fidelity – CWEC Process cont. - 2</vt:lpstr>
      <vt:lpstr>CWEC Qualification Quiz</vt:lpstr>
      <vt:lpstr>2024-25 Career Work Experience Certification (CWEC) Support Contacts </vt:lpstr>
      <vt:lpstr>Alternate Career Readiness</vt:lpstr>
      <vt:lpstr>Alternate Career Readiness Options</vt:lpstr>
      <vt:lpstr>Data Entry:  Career Readiness Record and Career Ready Database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Craig, Sherri - Division of Technical Schools and Continuous Improvement</dc:creator>
  <cp:lastModifiedBy>Craig, Sherri - Division of Technical Schools and Continuous Improvement</cp:lastModifiedBy>
  <cp:revision>120</cp:revision>
  <cp:lastPrinted>2022-09-06T14:37:37Z</cp:lastPrinted>
  <dcterms:created xsi:type="dcterms:W3CDTF">2022-08-16T13:26:26Z</dcterms:created>
  <dcterms:modified xsi:type="dcterms:W3CDTF">2024-08-29T19:24:19Z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0x0101001BEB557DBE01834EAB47A683706DCD5B0095C29C1A193BD24D9E82CA3AC3FABFCC</vt:lpwstr>
  </property>
  <property fmtid="{D5CDD505-2E9C-101B-9397-08002B2CF9AE}" pid="3" name="MSIP_Label_eb544694-0027-44fa-bee4-2648c0363f9d_Enabled">
    <vt:lpwstr>true</vt:lpwstr>
  </property>
  <property fmtid="{D5CDD505-2E9C-101B-9397-08002B2CF9AE}" pid="4" name="MSIP_Label_eb544694-0027-44fa-bee4-2648c0363f9d_SetDate">
    <vt:lpwstr>2024-08-21T17:30:39Z</vt:lpwstr>
  </property>
  <property fmtid="{D5CDD505-2E9C-101B-9397-08002B2CF9AE}" pid="5" name="MSIP_Label_eb544694-0027-44fa-bee4-2648c0363f9d_Method">
    <vt:lpwstr>Standard</vt:lpwstr>
  </property>
  <property fmtid="{D5CDD505-2E9C-101B-9397-08002B2CF9AE}" pid="6" name="MSIP_Label_eb544694-0027-44fa-bee4-2648c0363f9d_Name">
    <vt:lpwstr>defa4170-0d19-0005-0004-bc88714345d2</vt:lpwstr>
  </property>
  <property fmtid="{D5CDD505-2E9C-101B-9397-08002B2CF9AE}" pid="7" name="MSIP_Label_eb544694-0027-44fa-bee4-2648c0363f9d_SiteId">
    <vt:lpwstr>9360c11f-90e6-4706-ad00-25fcdc9e2ed1</vt:lpwstr>
  </property>
  <property fmtid="{D5CDD505-2E9C-101B-9397-08002B2CF9AE}" pid="8" name="MSIP_Label_eb544694-0027-44fa-bee4-2648c0363f9d_ActionId">
    <vt:lpwstr>0c4cdabf-5e3b-4154-9add-f8b89233f807</vt:lpwstr>
  </property>
  <property fmtid="{D5CDD505-2E9C-101B-9397-08002B2CF9AE}" pid="9" name="MSIP_Label_eb544694-0027-44fa-bee4-2648c0363f9d_ContentBits">
    <vt:lpwstr>0</vt:lpwstr>
  </property>
  <property fmtid="{D5CDD505-2E9C-101B-9397-08002B2CF9AE}" pid="10" name="_dlc_DocIdItemGuid">
    <vt:lpwstr>0c5a52c8-83e7-41ed-8520-987020a12128</vt:lpwstr>
  </property>
</Properties>
</file>