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8"/>
  </p:notesMasterIdLst>
  <p:sldIdLst>
    <p:sldId id="264" r:id="rId5"/>
    <p:sldId id="324" r:id="rId6"/>
    <p:sldId id="323" r:id="rId7"/>
    <p:sldId id="300" r:id="rId8"/>
    <p:sldId id="325" r:id="rId9"/>
    <p:sldId id="332" r:id="rId10"/>
    <p:sldId id="333" r:id="rId11"/>
    <p:sldId id="334" r:id="rId12"/>
    <p:sldId id="335" r:id="rId13"/>
    <p:sldId id="336" r:id="rId14"/>
    <p:sldId id="337" r:id="rId15"/>
    <p:sldId id="338" r:id="rId16"/>
    <p:sldId id="339" r:id="rId17"/>
    <p:sldId id="327" r:id="rId18"/>
    <p:sldId id="340" r:id="rId19"/>
    <p:sldId id="306" r:id="rId20"/>
    <p:sldId id="353" r:id="rId21"/>
    <p:sldId id="307" r:id="rId22"/>
    <p:sldId id="356" r:id="rId23"/>
    <p:sldId id="357" r:id="rId24"/>
    <p:sldId id="358" r:id="rId25"/>
    <p:sldId id="359" r:id="rId26"/>
    <p:sldId id="360" r:id="rId27"/>
    <p:sldId id="361" r:id="rId28"/>
    <p:sldId id="362" r:id="rId29"/>
    <p:sldId id="363" r:id="rId30"/>
    <p:sldId id="364" r:id="rId31"/>
    <p:sldId id="326" r:id="rId32"/>
    <p:sldId id="328" r:id="rId33"/>
    <p:sldId id="354" r:id="rId34"/>
    <p:sldId id="352" r:id="rId35"/>
    <p:sldId id="355" r:id="rId36"/>
    <p:sldId id="341" r:id="rId37"/>
    <p:sldId id="342" r:id="rId38"/>
    <p:sldId id="343" r:id="rId39"/>
    <p:sldId id="344" r:id="rId40"/>
    <p:sldId id="345" r:id="rId41"/>
    <p:sldId id="346" r:id="rId42"/>
    <p:sldId id="299" r:id="rId43"/>
    <p:sldId id="292" r:id="rId44"/>
    <p:sldId id="294" r:id="rId45"/>
    <p:sldId id="347" r:id="rId46"/>
    <p:sldId id="348" r:id="rId47"/>
    <p:sldId id="349" r:id="rId48"/>
    <p:sldId id="350" r:id="rId49"/>
    <p:sldId id="351" r:id="rId50"/>
    <p:sldId id="297" r:id="rId51"/>
    <p:sldId id="367" r:id="rId52"/>
    <p:sldId id="316" r:id="rId53"/>
    <p:sldId id="365" r:id="rId54"/>
    <p:sldId id="366" r:id="rId55"/>
    <p:sldId id="313" r:id="rId56"/>
    <p:sldId id="314"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82" autoAdjust="0"/>
    <p:restoredTop sz="79906" autoAdjust="0"/>
  </p:normalViewPr>
  <p:slideViewPr>
    <p:cSldViewPr snapToGrid="0" snapToObjects="1">
      <p:cViewPr varScale="1">
        <p:scale>
          <a:sx n="68" d="100"/>
          <a:sy n="68" d="100"/>
        </p:scale>
        <p:origin x="110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ustomXml" Target="../customXml/item4.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ED1818-F26E-4F44-890C-D6648B231E9A}" type="datetimeFigureOut">
              <a:rPr lang="en-US" smtClean="0"/>
              <a:t>7/27/2020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5F167-DCA4-4DA5-A298-D1847400594E}" type="slidenum">
              <a:rPr lang="en-US" smtClean="0"/>
              <a:t>‹#›</a:t>
            </a:fld>
            <a:endParaRPr lang="en-US" dirty="0"/>
          </a:p>
        </p:txBody>
      </p:sp>
    </p:spTree>
    <p:extLst>
      <p:ext uri="{BB962C8B-B14F-4D97-AF65-F5344CB8AC3E}">
        <p14:creationId xmlns:p14="http://schemas.microsoft.com/office/powerpoint/2010/main" val="2264819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0188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608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1200"/>
              </a:spcBef>
              <a:spcAft>
                <a:spcPts val="1200"/>
              </a:spcAft>
              <a:buNone/>
            </a:pP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5143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300"/>
              </a:spcBef>
              <a:spcAft>
                <a:spcPts val="300"/>
              </a:spcAft>
            </a:pP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9728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141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64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3785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809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862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5F167-DCA4-4DA5-A298-D1847400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335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C625D-EBF8-DD4B-A6F2-C92534EE5A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574303-55B8-F94F-A00A-44B9C5BB8B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78A34F-496F-6E49-BD99-017B4D45C748}"/>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5" name="Footer Placeholder 4">
            <a:extLst>
              <a:ext uri="{FF2B5EF4-FFF2-40B4-BE49-F238E27FC236}">
                <a16:creationId xmlns:a16="http://schemas.microsoft.com/office/drawing/2014/main" id="{92654585-90CF-3041-B842-E488E31B41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5D7B908-1092-D143-8C55-B33D8E62CE39}"/>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10" name="Picture 9" descr="A picture containing bridge, water&#10;&#10;Description automatically generated">
            <a:extLst>
              <a:ext uri="{FF2B5EF4-FFF2-40B4-BE49-F238E27FC236}">
                <a16:creationId xmlns:a16="http://schemas.microsoft.com/office/drawing/2014/main" id="{2EB41D31-3A5E-9346-B2D6-6F5E4E62AA9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46160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4D9C3-848A-5F42-A7D1-880762ADF1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0D345A-1662-7646-8D76-16F3E28FE9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4AB69E-B609-A047-B80D-D1D9151D0938}"/>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5" name="Footer Placeholder 4">
            <a:extLst>
              <a:ext uri="{FF2B5EF4-FFF2-40B4-BE49-F238E27FC236}">
                <a16:creationId xmlns:a16="http://schemas.microsoft.com/office/drawing/2014/main" id="{E4482C24-F64E-7A46-B9FD-96D38FAF95E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A9A7C0F-8921-9546-BCE4-DF7E628B4596}"/>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8" name="Picture 7" descr="A picture containing bridge&#10;&#10;Description automatically generated">
            <a:extLst>
              <a:ext uri="{FF2B5EF4-FFF2-40B4-BE49-F238E27FC236}">
                <a16:creationId xmlns:a16="http://schemas.microsoft.com/office/drawing/2014/main" id="{C9330996-7DF0-2045-BB18-6044C684984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6860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51D40-1766-BE41-87E3-A0D7E87644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6CBDA9-8BE6-C344-A4EA-B6E4451460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5DEFD7-7740-AB48-B963-072AA313046C}"/>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5" name="Footer Placeholder 4">
            <a:extLst>
              <a:ext uri="{FF2B5EF4-FFF2-40B4-BE49-F238E27FC236}">
                <a16:creationId xmlns:a16="http://schemas.microsoft.com/office/drawing/2014/main" id="{A5E82F33-5F3C-3C45-90A0-45F02E00806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663781-62E5-2045-9DAE-0A8ACA3BFA79}"/>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8" name="Picture 7" descr="A picture containing bridge&#10;&#10;Description automatically generated">
            <a:extLst>
              <a:ext uri="{FF2B5EF4-FFF2-40B4-BE49-F238E27FC236}">
                <a16:creationId xmlns:a16="http://schemas.microsoft.com/office/drawing/2014/main" id="{6E3DF735-0814-3249-AFC2-6E29DE8F30C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474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F63DC-BC9B-2A4C-AEE5-B9DB2F1B9C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06D4DF-FA4E-0F49-90E5-B7424FD51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F111B8-F1F2-C94D-9E8A-0E92BD016B9B}"/>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5" name="Footer Placeholder 4">
            <a:extLst>
              <a:ext uri="{FF2B5EF4-FFF2-40B4-BE49-F238E27FC236}">
                <a16:creationId xmlns:a16="http://schemas.microsoft.com/office/drawing/2014/main" id="{549D546D-585D-3C45-A16C-28C8455E8DB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17A3C8-F912-DB4C-BAA0-477DD4E91826}"/>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8" name="Picture 7" descr="A picture containing bridge&#10;&#10;Description automatically generated">
            <a:extLst>
              <a:ext uri="{FF2B5EF4-FFF2-40B4-BE49-F238E27FC236}">
                <a16:creationId xmlns:a16="http://schemas.microsoft.com/office/drawing/2014/main" id="{696FECE2-F392-3B42-A778-65E8A04B5EFA}"/>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43535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BE621-628F-E246-A1CF-F2F93E5442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CBBBEF-AF6E-9643-A66F-EBE59EAE2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831880-BE37-4D46-825E-B9964754C49F}"/>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5" name="Footer Placeholder 4">
            <a:extLst>
              <a:ext uri="{FF2B5EF4-FFF2-40B4-BE49-F238E27FC236}">
                <a16:creationId xmlns:a16="http://schemas.microsoft.com/office/drawing/2014/main" id="{DEF35FB2-9792-3843-ABE1-5C1437E2B8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5857AB-C9D5-BD4B-A9C9-C28B3ED805DE}"/>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8" name="Picture 7" descr="A picture containing bridge&#10;&#10;Description automatically generated">
            <a:extLst>
              <a:ext uri="{FF2B5EF4-FFF2-40B4-BE49-F238E27FC236}">
                <a16:creationId xmlns:a16="http://schemas.microsoft.com/office/drawing/2014/main" id="{C041B78D-9892-4142-B7B8-22870A52CC8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9097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37454-F3E2-8F4B-9915-77AF393FCD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1FC6CB-39DA-F746-A6F2-52E1845C80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0ED7E8-F0B2-EF48-BA1A-E90F12D75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D26B8E-EA6C-D644-9F9B-8DF8F798E636}"/>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6" name="Footer Placeholder 5">
            <a:extLst>
              <a:ext uri="{FF2B5EF4-FFF2-40B4-BE49-F238E27FC236}">
                <a16:creationId xmlns:a16="http://schemas.microsoft.com/office/drawing/2014/main" id="{CDB235F4-2E52-E449-B393-FDCD33458F4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7CE0A77-BCB7-7642-9286-F44E8112A064}"/>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9" name="Picture 8" descr="A picture containing bridge&#10;&#10;Description automatically generated">
            <a:extLst>
              <a:ext uri="{FF2B5EF4-FFF2-40B4-BE49-F238E27FC236}">
                <a16:creationId xmlns:a16="http://schemas.microsoft.com/office/drawing/2014/main" id="{FB49120A-824C-7B44-A8FB-5DF076D1735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10201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CEEF7-8A2E-F84A-86E0-0C9C9F56AD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783F8-ED15-244F-88A4-1D12C060CC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A74833-C232-7E4F-9B49-D8CA079E0F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9F6180-544E-6742-BC70-10A2748EEA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A7EFCD-944A-F94E-8563-40B3BA2398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07C3AA-E879-294D-87C6-BB316EA40092}"/>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8" name="Footer Placeholder 7">
            <a:extLst>
              <a:ext uri="{FF2B5EF4-FFF2-40B4-BE49-F238E27FC236}">
                <a16:creationId xmlns:a16="http://schemas.microsoft.com/office/drawing/2014/main" id="{47270254-932F-3041-ABAC-8722EC288A5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BCA52B3-7939-644C-AD58-466E721D3A43}"/>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11" name="Picture 10" descr="A picture containing bridge&#10;&#10;Description automatically generated">
            <a:extLst>
              <a:ext uri="{FF2B5EF4-FFF2-40B4-BE49-F238E27FC236}">
                <a16:creationId xmlns:a16="http://schemas.microsoft.com/office/drawing/2014/main" id="{530C2D91-E4FA-3E44-A4B9-776D7AE3B19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8662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243C7-B24C-6342-8D4D-8FDC6AF0C8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CEB14B-6A2B-3D44-82D1-408C9740ABAD}"/>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4" name="Footer Placeholder 3">
            <a:extLst>
              <a:ext uri="{FF2B5EF4-FFF2-40B4-BE49-F238E27FC236}">
                <a16:creationId xmlns:a16="http://schemas.microsoft.com/office/drawing/2014/main" id="{4D27FD93-1751-3E43-987E-A922DE610A6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48830BE-AD32-8B45-B406-D57987B813B6}"/>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7" name="Picture 6" descr="A picture containing bridge&#10;&#10;Description automatically generated">
            <a:extLst>
              <a:ext uri="{FF2B5EF4-FFF2-40B4-BE49-F238E27FC236}">
                <a16:creationId xmlns:a16="http://schemas.microsoft.com/office/drawing/2014/main" id="{E9EAAF6F-8CF6-B94B-868E-7EF8F1EC0F4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1221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B1CC7A-48E6-0E42-BD35-E8E83E933C3D}"/>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3" name="Footer Placeholder 2">
            <a:extLst>
              <a:ext uri="{FF2B5EF4-FFF2-40B4-BE49-F238E27FC236}">
                <a16:creationId xmlns:a16="http://schemas.microsoft.com/office/drawing/2014/main" id="{FEAC98F5-B250-ED4A-91BD-09AD8B58731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2A8F6BD-18FE-8C4F-8EA2-4C3E7CD14B46}"/>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6" name="Picture 5" descr="A picture containing bridge&#10;&#10;Description automatically generated">
            <a:extLst>
              <a:ext uri="{FF2B5EF4-FFF2-40B4-BE49-F238E27FC236}">
                <a16:creationId xmlns:a16="http://schemas.microsoft.com/office/drawing/2014/main" id="{64900343-25C4-C54B-AA80-335BBB58E9A0}"/>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7997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6CABF-DA2E-8F4A-9085-DF52DE946E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3F14E1-7406-BC4B-BBA2-04091C8DA4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83F4F5-8F9B-284B-92F9-B9AF9ACC99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1B0394-5806-1940-AE26-19789C73EFFD}"/>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6" name="Footer Placeholder 5">
            <a:extLst>
              <a:ext uri="{FF2B5EF4-FFF2-40B4-BE49-F238E27FC236}">
                <a16:creationId xmlns:a16="http://schemas.microsoft.com/office/drawing/2014/main" id="{6A5699BF-6414-CF43-AE5D-C3AF510D82F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6E8BA4C-40D8-6548-9E2D-011CE4CDF87E}"/>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9" name="Picture 8" descr="A picture containing bridge&#10;&#10;Description automatically generated">
            <a:extLst>
              <a:ext uri="{FF2B5EF4-FFF2-40B4-BE49-F238E27FC236}">
                <a16:creationId xmlns:a16="http://schemas.microsoft.com/office/drawing/2014/main" id="{9A645E35-DF06-E247-999F-670810F1500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08440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EB08D-DAD7-5447-A6E1-0F1DBE807E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493AD0-A9C0-E949-BE13-B46B731E8E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578E075-C16E-9A40-91ED-E17E647E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F63D43-9FC9-304A-BD39-B2B1C83E05E4}"/>
              </a:ext>
            </a:extLst>
          </p:cNvPr>
          <p:cNvSpPr>
            <a:spLocks noGrp="1"/>
          </p:cNvSpPr>
          <p:nvPr>
            <p:ph type="dt" sz="half" idx="10"/>
          </p:nvPr>
        </p:nvSpPr>
        <p:spPr/>
        <p:txBody>
          <a:bodyPr/>
          <a:lstStyle/>
          <a:p>
            <a:fld id="{BEE1440F-B68C-B149-82F3-D7CCD2E8A214}" type="datetimeFigureOut">
              <a:rPr lang="en-US" smtClean="0"/>
              <a:t>7/27/2020</a:t>
            </a:fld>
            <a:endParaRPr lang="en-US" dirty="0"/>
          </a:p>
        </p:txBody>
      </p:sp>
      <p:sp>
        <p:nvSpPr>
          <p:cNvPr id="6" name="Footer Placeholder 5">
            <a:extLst>
              <a:ext uri="{FF2B5EF4-FFF2-40B4-BE49-F238E27FC236}">
                <a16:creationId xmlns:a16="http://schemas.microsoft.com/office/drawing/2014/main" id="{21324B45-4E5F-0E46-8AF3-61AA0AC6241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E694D4D-B3CB-4E41-8EDC-48F709DE5260}"/>
              </a:ext>
            </a:extLst>
          </p:cNvPr>
          <p:cNvSpPr>
            <a:spLocks noGrp="1"/>
          </p:cNvSpPr>
          <p:nvPr>
            <p:ph type="sldNum" sz="quarter" idx="12"/>
          </p:nvPr>
        </p:nvSpPr>
        <p:spPr/>
        <p:txBody>
          <a:bodyPr/>
          <a:lstStyle/>
          <a:p>
            <a:fld id="{BB740369-ADDF-1D46-A862-50873F10EBB7}" type="slidenum">
              <a:rPr lang="en-US" smtClean="0"/>
              <a:t>‹#›</a:t>
            </a:fld>
            <a:endParaRPr lang="en-US" dirty="0"/>
          </a:p>
        </p:txBody>
      </p:sp>
      <p:pic>
        <p:nvPicPr>
          <p:cNvPr id="9" name="Picture 8" descr="A picture containing bridge&#10;&#10;Description automatically generated">
            <a:extLst>
              <a:ext uri="{FF2B5EF4-FFF2-40B4-BE49-F238E27FC236}">
                <a16:creationId xmlns:a16="http://schemas.microsoft.com/office/drawing/2014/main" id="{7498E104-CCBB-7F47-B806-88A092F32ACE}"/>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25727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3EEB39-0C17-F74C-8C88-1E2961587D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B4F619-3DF0-C34E-A3ED-4103DE800F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83C913-D46F-744C-948D-CF9C6CB54A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E1440F-B68C-B149-82F3-D7CCD2E8A214}" type="datetimeFigureOut">
              <a:rPr lang="en-US" smtClean="0"/>
              <a:t>7/27/2020</a:t>
            </a:fld>
            <a:endParaRPr lang="en-US" dirty="0"/>
          </a:p>
        </p:txBody>
      </p:sp>
      <p:sp>
        <p:nvSpPr>
          <p:cNvPr id="5" name="Footer Placeholder 4">
            <a:extLst>
              <a:ext uri="{FF2B5EF4-FFF2-40B4-BE49-F238E27FC236}">
                <a16:creationId xmlns:a16="http://schemas.microsoft.com/office/drawing/2014/main" id="{C17F4E13-B8CC-554A-BA01-7FBDC46658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BDC10A9-872D-5645-A041-CA479B3DD7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740369-ADDF-1D46-A862-50873F10EBB7}" type="slidenum">
              <a:rPr lang="en-US" smtClean="0"/>
              <a:t>‹#›</a:t>
            </a:fld>
            <a:endParaRPr lang="en-US" dirty="0"/>
          </a:p>
        </p:txBody>
      </p:sp>
    </p:spTree>
    <p:extLst>
      <p:ext uri="{BB962C8B-B14F-4D97-AF65-F5344CB8AC3E}">
        <p14:creationId xmlns:p14="http://schemas.microsoft.com/office/powerpoint/2010/main" val="1794113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mailto:Scott.Usellis@education.ky.gov" TargetMode="External"/><Relationship Id="rId2" Type="http://schemas.openxmlformats.org/officeDocument/2006/relationships/hyperlink" Target="mailto:Sherri.Craig@education.ky.gov" TargetMode="External"/><Relationship Id="rId1" Type="http://schemas.openxmlformats.org/officeDocument/2006/relationships/slideLayout" Target="../slideLayouts/slideLayout3.xml"/><Relationship Id="rId5" Type="http://schemas.openxmlformats.org/officeDocument/2006/relationships/hyperlink" Target="mailto:Kiley.Whitaker@education.ky.gov" TargetMode="External"/><Relationship Id="rId4" Type="http://schemas.openxmlformats.org/officeDocument/2006/relationships/hyperlink" Target="mailto:Thomas.Thompson@education.ky.gov"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ducation.ky.gov/CTE/endofprog/Pages/default.aspx"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education.ky.gov/CTE/cter/Pages/Elec_TRACK-ST.aspx" TargetMode="External"/><Relationship Id="rId4" Type="http://schemas.openxmlformats.org/officeDocument/2006/relationships/hyperlink" Target="https://education.ky.gov/CTE/cter/Pages/Carp_Track-ST.aspx"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mailto:David.Horseman@education.ky.gov"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education.ky.gov/CTE/endofprog/Documents/2020_CTE-EOP_Assess_State_Rep.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ducation.ky.gov/CTE/ArtAgree/Pages/default.aspx"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ducation.ky.gov/aa/distsupp/pages/admincode.asp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education.ky.gov/comm/Documents/COVID%20Guidance%20-%20Plan%20for%20Reopening%20Secondary%20CTE%20Labs%20During%20Summer%202020%20-%20FINAL.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education.ky.gov/CTE/endofprog/Documents/CTE_EOP_Test_Coordinator.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ducation.ky.gov/aa/distsupp/pages/admincode.aspx"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education.ky.gov/CTE/cter/Pages/Carp_Track-ST.asp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education.ky.gov/CTE/cter/Pages/Elec_TRACK-ST.aspx"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ducation.ky.gov/CTE/cter/Pages/Carp_Track-ST.asp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education.ky.gov/CTE/cter/Documents/SKILLEDTRADES_Completion_Form.pdf" TargetMode="External"/><Relationship Id="rId4" Type="http://schemas.openxmlformats.org/officeDocument/2006/relationships/hyperlink" Target="https://education.ky.gov/CTE/cter/Pages/Elec_TRACK-ST.aspx"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ducation.ky.gov/CTE/cter/Pages/Carp_Track-ST.aspx"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education.ky.gov/CTE/cter/Pages/Elec_TRACK-ST.aspx"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education.ky.gov/comm/Documents/COVID%20Guidance%20-%20Plan%20for%20Reopening%20Secondary%20CTE%20Labs%20During%20Summer%202020%20-%20FINAL.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kctcs.edu/dual-credit/" TargetMode="External"/><Relationship Id="rId2" Type="http://schemas.openxmlformats.org/officeDocument/2006/relationships/hyperlink" Target="https://kctcs.edu/healthy-at-kctc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mailto:David.Horseman@education.ky.gov"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David.Horseman@education.ky.gov"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kctcs.edu/healthy-at-kctcs/" TargetMode="External"/><Relationship Id="rId2" Type="http://schemas.openxmlformats.org/officeDocument/2006/relationships/hyperlink" Target="http://cpe.ky.gov/covid-19/"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hyperlink" Target="mailto:David.Horseman@education.ky.gov"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Leaann.Lewis@education.ky.gov" TargetMode="External"/><Relationship Id="rId2" Type="http://schemas.openxmlformats.org/officeDocument/2006/relationships/hyperlink" Target="mailto:Karla.Tipton@education.ky.gov" TargetMode="Externa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E3BE6-D354-4949-9512-17E1E494AEA1}"/>
              </a:ext>
            </a:extLst>
          </p:cNvPr>
          <p:cNvSpPr>
            <a:spLocks noGrp="1"/>
          </p:cNvSpPr>
          <p:nvPr>
            <p:ph type="ctrTitle"/>
          </p:nvPr>
        </p:nvSpPr>
        <p:spPr>
          <a:xfrm>
            <a:off x="1327333" y="1331873"/>
            <a:ext cx="9144000" cy="2387600"/>
          </a:xfrm>
        </p:spPr>
        <p:txBody>
          <a:bodyPr>
            <a:normAutofit/>
          </a:bodyPr>
          <a:lstStyle/>
          <a:p>
            <a:r>
              <a:rPr lang="en-US" b="1" dirty="0"/>
              <a:t>CTE Coordinators’, Principals’ and Counselors’ Meeting</a:t>
            </a:r>
          </a:p>
        </p:txBody>
      </p:sp>
      <p:sp>
        <p:nvSpPr>
          <p:cNvPr id="3" name="Subtitle 2">
            <a:extLst>
              <a:ext uri="{FF2B5EF4-FFF2-40B4-BE49-F238E27FC236}">
                <a16:creationId xmlns:a16="http://schemas.microsoft.com/office/drawing/2014/main" id="{4BEE0BB2-2361-4C17-8F1F-40F18918D012}"/>
              </a:ext>
            </a:extLst>
          </p:cNvPr>
          <p:cNvSpPr>
            <a:spLocks noGrp="1"/>
          </p:cNvSpPr>
          <p:nvPr>
            <p:ph type="subTitle" idx="1"/>
          </p:nvPr>
        </p:nvSpPr>
        <p:spPr>
          <a:xfrm>
            <a:off x="1327334" y="4939870"/>
            <a:ext cx="9144000" cy="1466608"/>
          </a:xfrm>
        </p:spPr>
        <p:txBody>
          <a:bodyPr>
            <a:normAutofit fontScale="92500" lnSpcReduction="20000"/>
          </a:bodyPr>
          <a:lstStyle/>
          <a:p>
            <a:r>
              <a:rPr lang="en-US" dirty="0"/>
              <a:t>July 27, 2020</a:t>
            </a:r>
          </a:p>
          <a:p>
            <a:r>
              <a:rPr lang="en-US" dirty="0"/>
              <a:t>Questions can be sent to:</a:t>
            </a:r>
          </a:p>
          <a:p>
            <a:r>
              <a:rPr lang="en-US" dirty="0"/>
              <a:t>App.gosoapbox.com</a:t>
            </a:r>
          </a:p>
          <a:p>
            <a:r>
              <a:rPr lang="en-US" dirty="0"/>
              <a:t>Access Code: </a:t>
            </a:r>
            <a:r>
              <a:rPr lang="en-US" dirty="0" err="1"/>
              <a:t>CTEVirtual</a:t>
            </a:r>
            <a:endParaRPr lang="en-US" dirty="0"/>
          </a:p>
          <a:p>
            <a:endParaRPr lang="en-US" dirty="0"/>
          </a:p>
        </p:txBody>
      </p:sp>
      <p:cxnSp>
        <p:nvCxnSpPr>
          <p:cNvPr id="5" name="Straight Connector 4">
            <a:extLst>
              <a:ext uri="{FF2B5EF4-FFF2-40B4-BE49-F238E27FC236}">
                <a16:creationId xmlns:a16="http://schemas.microsoft.com/office/drawing/2014/main" id="{2995841B-009C-4CF0-AC2F-3C39B6932474}"/>
              </a:ext>
            </a:extLst>
          </p:cNvPr>
          <p:cNvCxnSpPr>
            <a:cxnSpLocks/>
          </p:cNvCxnSpPr>
          <p:nvPr/>
        </p:nvCxnSpPr>
        <p:spPr>
          <a:xfrm>
            <a:off x="1509112" y="4177220"/>
            <a:ext cx="878044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343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3D7E1-99D4-4CE1-9F29-024B8EA21732}"/>
              </a:ext>
            </a:extLst>
          </p:cNvPr>
          <p:cNvSpPr>
            <a:spLocks noGrp="1"/>
          </p:cNvSpPr>
          <p:nvPr>
            <p:ph type="title"/>
          </p:nvPr>
        </p:nvSpPr>
        <p:spPr/>
        <p:txBody>
          <a:bodyPr/>
          <a:lstStyle/>
          <a:p>
            <a:r>
              <a:rPr lang="en-US" b="1" dirty="0"/>
              <a:t>Quality (Postsecondary)</a:t>
            </a:r>
            <a:endParaRPr lang="en-US" dirty="0"/>
          </a:p>
        </p:txBody>
      </p:sp>
      <p:sp>
        <p:nvSpPr>
          <p:cNvPr id="3" name="Content Placeholder 2">
            <a:extLst>
              <a:ext uri="{FF2B5EF4-FFF2-40B4-BE49-F238E27FC236}">
                <a16:creationId xmlns:a16="http://schemas.microsoft.com/office/drawing/2014/main" id="{9D734F7C-C2EF-4935-BA0A-88CFEC8E1685}"/>
              </a:ext>
            </a:extLst>
          </p:cNvPr>
          <p:cNvSpPr>
            <a:spLocks noGrp="1"/>
          </p:cNvSpPr>
          <p:nvPr>
            <p:ph idx="1"/>
          </p:nvPr>
        </p:nvSpPr>
        <p:spPr/>
        <p:txBody>
          <a:bodyPr/>
          <a:lstStyle/>
          <a:p>
            <a:pPr lvl="0"/>
            <a:r>
              <a:rPr lang="en-US" sz="3200" dirty="0"/>
              <a:t>lead to a post-secondary credential(s) that is industry recognized and supported by current labor market data and/or local needs assessment;</a:t>
            </a:r>
          </a:p>
          <a:p>
            <a:pPr lvl="0"/>
            <a:r>
              <a:rPr lang="en-US" sz="3200" dirty="0"/>
              <a:t>include career pathway progressions from secondary to postsecondary to employment or transfer; and </a:t>
            </a:r>
          </a:p>
          <a:p>
            <a:pPr lvl="0"/>
            <a:r>
              <a:rPr lang="en-US" sz="3200" dirty="0"/>
              <a:t>have an active advisory panel. </a:t>
            </a:r>
          </a:p>
          <a:p>
            <a:pPr lvl="0"/>
            <a:endParaRPr lang="en-US" sz="3200" dirty="0"/>
          </a:p>
          <a:p>
            <a:pPr marL="0" indent="0">
              <a:buNone/>
            </a:pPr>
            <a:r>
              <a:rPr lang="en-US" sz="3200"/>
              <a:t>Additional Perkins trainings </a:t>
            </a:r>
            <a:r>
              <a:rPr lang="en-US" sz="3200" dirty="0"/>
              <a:t>will be in the fall</a:t>
            </a:r>
          </a:p>
          <a:p>
            <a:pPr marL="0" lvl="0" indent="0">
              <a:buNone/>
            </a:pPr>
            <a:endParaRPr lang="en-US" sz="3200" dirty="0"/>
          </a:p>
          <a:p>
            <a:endParaRPr lang="en-US" dirty="0"/>
          </a:p>
        </p:txBody>
      </p:sp>
    </p:spTree>
    <p:extLst>
      <p:ext uri="{BB962C8B-B14F-4D97-AF65-F5344CB8AC3E}">
        <p14:creationId xmlns:p14="http://schemas.microsoft.com/office/powerpoint/2010/main" val="189809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9C400-110B-450F-AAC5-BBBDFF917D90}"/>
              </a:ext>
            </a:extLst>
          </p:cNvPr>
          <p:cNvSpPr>
            <a:spLocks noGrp="1"/>
          </p:cNvSpPr>
          <p:nvPr>
            <p:ph type="title"/>
          </p:nvPr>
        </p:nvSpPr>
        <p:spPr/>
        <p:txBody>
          <a:bodyPr/>
          <a:lstStyle/>
          <a:p>
            <a:r>
              <a:rPr lang="en-US" b="1" dirty="0"/>
              <a:t>2020-2021 Perkins Funds</a:t>
            </a:r>
          </a:p>
        </p:txBody>
      </p:sp>
      <p:sp>
        <p:nvSpPr>
          <p:cNvPr id="3" name="Content Placeholder 2">
            <a:extLst>
              <a:ext uri="{FF2B5EF4-FFF2-40B4-BE49-F238E27FC236}">
                <a16:creationId xmlns:a16="http://schemas.microsoft.com/office/drawing/2014/main" id="{70380834-F9ED-4135-9C1D-6FAF74F8F31C}"/>
              </a:ext>
            </a:extLst>
          </p:cNvPr>
          <p:cNvSpPr>
            <a:spLocks noGrp="1"/>
          </p:cNvSpPr>
          <p:nvPr>
            <p:ph idx="1"/>
          </p:nvPr>
        </p:nvSpPr>
        <p:spPr/>
        <p:txBody>
          <a:bodyPr/>
          <a:lstStyle/>
          <a:p>
            <a:endParaRPr lang="en-US" dirty="0"/>
          </a:p>
          <a:p>
            <a:r>
              <a:rPr lang="en-US" b="1" dirty="0"/>
              <a:t>Not all applications have been approved in GMAP</a:t>
            </a:r>
          </a:p>
          <a:p>
            <a:endParaRPr lang="en-US" dirty="0"/>
          </a:p>
          <a:p>
            <a:r>
              <a:rPr lang="en-US" dirty="0"/>
              <a:t>Please work to get applications approved as soon as possible</a:t>
            </a:r>
          </a:p>
          <a:p>
            <a:endParaRPr lang="en-US" dirty="0"/>
          </a:p>
          <a:p>
            <a:r>
              <a:rPr lang="en-US" i="1" dirty="0"/>
              <a:t>These funds </a:t>
            </a:r>
            <a:r>
              <a:rPr lang="en-US" b="1" i="1" dirty="0"/>
              <a:t>may not </a:t>
            </a:r>
            <a:r>
              <a:rPr lang="en-US" i="1" dirty="0"/>
              <a:t>be used until the application is approved and</a:t>
            </a:r>
            <a:r>
              <a:rPr lang="en-US" i="1"/>
              <a:t>, </a:t>
            </a:r>
            <a:r>
              <a:rPr lang="en-US" b="1" i="1" u="sng"/>
              <a:t>NO</a:t>
            </a:r>
            <a:r>
              <a:rPr lang="en-US" i="1"/>
              <a:t> </a:t>
            </a:r>
            <a:r>
              <a:rPr lang="en-US" i="1" dirty="0"/>
              <a:t>“retroactive” </a:t>
            </a:r>
            <a:r>
              <a:rPr lang="en-US" i="1"/>
              <a:t>expenditures are</a:t>
            </a:r>
            <a:r>
              <a:rPr lang="en-US" b="1" i="1"/>
              <a:t> </a:t>
            </a:r>
            <a:r>
              <a:rPr lang="en-US" i="1" dirty="0"/>
              <a:t>allowed</a:t>
            </a:r>
          </a:p>
        </p:txBody>
      </p:sp>
    </p:spTree>
    <p:extLst>
      <p:ext uri="{BB962C8B-B14F-4D97-AF65-F5344CB8AC3E}">
        <p14:creationId xmlns:p14="http://schemas.microsoft.com/office/powerpoint/2010/main" val="2186614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B8B90-8A36-4114-889E-78C5FFD3BAB7}"/>
              </a:ext>
            </a:extLst>
          </p:cNvPr>
          <p:cNvSpPr>
            <a:spLocks noGrp="1"/>
          </p:cNvSpPr>
          <p:nvPr>
            <p:ph type="title"/>
          </p:nvPr>
        </p:nvSpPr>
        <p:spPr/>
        <p:txBody>
          <a:bodyPr/>
          <a:lstStyle/>
          <a:p>
            <a:r>
              <a:rPr lang="en-US" b="1" dirty="0"/>
              <a:t>2020-2021 Perkins Funds </a:t>
            </a:r>
          </a:p>
        </p:txBody>
      </p:sp>
      <p:sp>
        <p:nvSpPr>
          <p:cNvPr id="3" name="Content Placeholder 2">
            <a:extLst>
              <a:ext uri="{FF2B5EF4-FFF2-40B4-BE49-F238E27FC236}">
                <a16:creationId xmlns:a16="http://schemas.microsoft.com/office/drawing/2014/main" id="{DA792214-2CE9-4208-B26A-8C95EC199BF5}"/>
              </a:ext>
            </a:extLst>
          </p:cNvPr>
          <p:cNvSpPr>
            <a:spLocks noGrp="1"/>
          </p:cNvSpPr>
          <p:nvPr>
            <p:ph idx="1"/>
          </p:nvPr>
        </p:nvSpPr>
        <p:spPr/>
        <p:txBody>
          <a:bodyPr/>
          <a:lstStyle/>
          <a:p>
            <a:endParaRPr lang="en-US" dirty="0"/>
          </a:p>
          <a:p>
            <a:endParaRPr lang="en-US" dirty="0"/>
          </a:p>
          <a:p>
            <a:r>
              <a:rPr lang="en-US" dirty="0"/>
              <a:t>Karla Tipton will email when 2020-2021 revised allocations are uploaded in GMAP </a:t>
            </a:r>
            <a:r>
              <a:rPr lang="en-US"/>
              <a:t>in August</a:t>
            </a:r>
          </a:p>
          <a:p>
            <a:pPr marL="0" indent="0">
              <a:buNone/>
            </a:pPr>
            <a:endParaRPr lang="en-US" dirty="0"/>
          </a:p>
          <a:p>
            <a:r>
              <a:rPr lang="en-US" dirty="0"/>
              <a:t>Budgets will need to be amended at this time for the updated allocation</a:t>
            </a:r>
          </a:p>
          <a:p>
            <a:endParaRPr lang="en-US" dirty="0"/>
          </a:p>
        </p:txBody>
      </p:sp>
    </p:spTree>
    <p:extLst>
      <p:ext uri="{BB962C8B-B14F-4D97-AF65-F5344CB8AC3E}">
        <p14:creationId xmlns:p14="http://schemas.microsoft.com/office/powerpoint/2010/main" val="1232161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9DBBD-DE9E-4A75-9E32-321E8F03B1A4}"/>
              </a:ext>
            </a:extLst>
          </p:cNvPr>
          <p:cNvSpPr>
            <a:spLocks noGrp="1"/>
          </p:cNvSpPr>
          <p:nvPr>
            <p:ph type="title"/>
          </p:nvPr>
        </p:nvSpPr>
        <p:spPr/>
        <p:txBody>
          <a:bodyPr/>
          <a:lstStyle/>
          <a:p>
            <a:r>
              <a:rPr lang="en-US" b="1" dirty="0"/>
              <a:t>2020-2021 Perkins Funds </a:t>
            </a:r>
          </a:p>
        </p:txBody>
      </p:sp>
      <p:sp>
        <p:nvSpPr>
          <p:cNvPr id="3" name="Content Placeholder 2">
            <a:extLst>
              <a:ext uri="{FF2B5EF4-FFF2-40B4-BE49-F238E27FC236}">
                <a16:creationId xmlns:a16="http://schemas.microsoft.com/office/drawing/2014/main" id="{A7FB9275-6E6C-437D-9A48-CC926E3A4E55}"/>
              </a:ext>
            </a:extLst>
          </p:cNvPr>
          <p:cNvSpPr>
            <a:spLocks noGrp="1"/>
          </p:cNvSpPr>
          <p:nvPr>
            <p:ph idx="1"/>
          </p:nvPr>
        </p:nvSpPr>
        <p:spPr/>
        <p:txBody>
          <a:bodyPr/>
          <a:lstStyle/>
          <a:p>
            <a:endParaRPr lang="en-US" dirty="0"/>
          </a:p>
          <a:p>
            <a:endParaRPr lang="en-US" dirty="0"/>
          </a:p>
          <a:p>
            <a:pPr marL="0" indent="0" algn="ctr">
              <a:buNone/>
            </a:pPr>
            <a:r>
              <a:rPr lang="en-US" dirty="0"/>
              <a:t>Deadline for budget amendments is </a:t>
            </a:r>
          </a:p>
          <a:p>
            <a:pPr marL="0" indent="0" algn="ctr">
              <a:buNone/>
            </a:pPr>
            <a:endParaRPr lang="en-US" dirty="0"/>
          </a:p>
          <a:p>
            <a:pPr marL="0" indent="0" algn="ctr">
              <a:buNone/>
            </a:pPr>
            <a:r>
              <a:rPr lang="en-US" sz="4800" b="1" dirty="0">
                <a:solidFill>
                  <a:srgbClr val="FF0000"/>
                </a:solidFill>
              </a:rPr>
              <a:t>April 30, 2021</a:t>
            </a:r>
          </a:p>
          <a:p>
            <a:endParaRPr lang="en-US" dirty="0"/>
          </a:p>
        </p:txBody>
      </p:sp>
    </p:spTree>
    <p:extLst>
      <p:ext uri="{BB962C8B-B14F-4D97-AF65-F5344CB8AC3E}">
        <p14:creationId xmlns:p14="http://schemas.microsoft.com/office/powerpoint/2010/main" val="968790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D9166-14D9-4358-ACCE-371B79F18C41}"/>
              </a:ext>
            </a:extLst>
          </p:cNvPr>
          <p:cNvSpPr>
            <a:spLocks noGrp="1"/>
          </p:cNvSpPr>
          <p:nvPr>
            <p:ph type="title"/>
          </p:nvPr>
        </p:nvSpPr>
        <p:spPr>
          <a:xfrm>
            <a:off x="838200" y="681037"/>
            <a:ext cx="10515600" cy="1325563"/>
          </a:xfrm>
        </p:spPr>
        <p:txBody>
          <a:bodyPr/>
          <a:lstStyle/>
          <a:p>
            <a:r>
              <a:rPr lang="en-US" b="1" dirty="0"/>
              <a:t>2019-2020 Perkins Funds</a:t>
            </a:r>
            <a:br>
              <a:rPr lang="en-US" b="1" dirty="0"/>
            </a:br>
            <a:r>
              <a:rPr lang="en-US" b="1" dirty="0"/>
              <a:t>Reminder of Time Extension</a:t>
            </a:r>
          </a:p>
        </p:txBody>
      </p:sp>
      <p:sp>
        <p:nvSpPr>
          <p:cNvPr id="3" name="Content Placeholder 2">
            <a:extLst>
              <a:ext uri="{FF2B5EF4-FFF2-40B4-BE49-F238E27FC236}">
                <a16:creationId xmlns:a16="http://schemas.microsoft.com/office/drawing/2014/main" id="{CEBFC06F-C14D-48E9-BA83-67F229AA8733}"/>
              </a:ext>
            </a:extLst>
          </p:cNvPr>
          <p:cNvSpPr>
            <a:spLocks noGrp="1"/>
          </p:cNvSpPr>
          <p:nvPr>
            <p:ph idx="1"/>
          </p:nvPr>
        </p:nvSpPr>
        <p:spPr/>
        <p:txBody>
          <a:bodyPr/>
          <a:lstStyle/>
          <a:p>
            <a:endParaRPr lang="en-US" dirty="0"/>
          </a:p>
          <a:p>
            <a:r>
              <a:rPr lang="en-US" b="1" dirty="0"/>
              <a:t>Deadline to submit budget amendment is </a:t>
            </a:r>
            <a:r>
              <a:rPr lang="en-US" b="1" dirty="0">
                <a:solidFill>
                  <a:srgbClr val="FF0000"/>
                </a:solidFill>
              </a:rPr>
              <a:t>August 1, 2020</a:t>
            </a:r>
          </a:p>
          <a:p>
            <a:r>
              <a:rPr lang="en-US" dirty="0"/>
              <a:t>Deadline for districts to request </a:t>
            </a:r>
            <a:r>
              <a:rPr lang="en-US" b="1" dirty="0">
                <a:solidFill>
                  <a:srgbClr val="FF0000"/>
                </a:solidFill>
              </a:rPr>
              <a:t>2019-2020</a:t>
            </a:r>
            <a:r>
              <a:rPr lang="en-US" dirty="0"/>
              <a:t> funds and carry forward funds, via FCR, is </a:t>
            </a:r>
            <a:r>
              <a:rPr lang="en-US" b="1" dirty="0">
                <a:solidFill>
                  <a:srgbClr val="FF0000"/>
                </a:solidFill>
              </a:rPr>
              <a:t>September 30, 2020</a:t>
            </a:r>
          </a:p>
          <a:p>
            <a:r>
              <a:rPr lang="en-US" dirty="0"/>
              <a:t>May only use these funds for:</a:t>
            </a:r>
          </a:p>
          <a:p>
            <a:pPr lvl="2"/>
            <a:r>
              <a:rPr lang="en-US" dirty="0"/>
              <a:t>Items received by August 31, 2020</a:t>
            </a:r>
          </a:p>
          <a:p>
            <a:pPr lvl="2"/>
            <a:r>
              <a:rPr lang="en-US" dirty="0"/>
              <a:t>Activities that occurred by August 31, 2020</a:t>
            </a:r>
          </a:p>
          <a:p>
            <a:pPr lvl="2"/>
            <a:r>
              <a:rPr lang="en-US" dirty="0"/>
              <a:t>Can </a:t>
            </a:r>
            <a:r>
              <a:rPr lang="en-US" i="1" u="sng" dirty="0"/>
              <a:t>not</a:t>
            </a:r>
            <a:r>
              <a:rPr lang="en-US" dirty="0"/>
              <a:t> request funds for items that were encumbered!</a:t>
            </a:r>
          </a:p>
          <a:p>
            <a:endParaRPr lang="en-US" dirty="0"/>
          </a:p>
        </p:txBody>
      </p:sp>
    </p:spTree>
    <p:extLst>
      <p:ext uri="{BB962C8B-B14F-4D97-AF65-F5344CB8AC3E}">
        <p14:creationId xmlns:p14="http://schemas.microsoft.com/office/powerpoint/2010/main" val="1698839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E85E6-E6CB-4436-8885-B5E84274099D}"/>
              </a:ext>
            </a:extLst>
          </p:cNvPr>
          <p:cNvSpPr>
            <a:spLocks noGrp="1"/>
          </p:cNvSpPr>
          <p:nvPr>
            <p:ph type="title"/>
          </p:nvPr>
        </p:nvSpPr>
        <p:spPr/>
        <p:txBody>
          <a:bodyPr/>
          <a:lstStyle/>
          <a:p>
            <a:r>
              <a:rPr lang="en-US" b="1" dirty="0"/>
              <a:t>Other Items…</a:t>
            </a:r>
          </a:p>
        </p:txBody>
      </p:sp>
      <p:sp>
        <p:nvSpPr>
          <p:cNvPr id="3" name="Content Placeholder 2">
            <a:extLst>
              <a:ext uri="{FF2B5EF4-FFF2-40B4-BE49-F238E27FC236}">
                <a16:creationId xmlns:a16="http://schemas.microsoft.com/office/drawing/2014/main" id="{99E2ABC8-6912-466E-B8A3-4879A3F391DB}"/>
              </a:ext>
            </a:extLst>
          </p:cNvPr>
          <p:cNvSpPr>
            <a:spLocks noGrp="1"/>
          </p:cNvSpPr>
          <p:nvPr>
            <p:ph idx="1"/>
          </p:nvPr>
        </p:nvSpPr>
        <p:spPr/>
        <p:txBody>
          <a:bodyPr/>
          <a:lstStyle/>
          <a:p>
            <a:endParaRPr lang="en-US" dirty="0"/>
          </a:p>
          <a:p>
            <a:r>
              <a:rPr lang="en-US" dirty="0"/>
              <a:t>We are unsure, at this time, if funds will be available for Industry Certifications for Free/Reduced lunch students</a:t>
            </a:r>
          </a:p>
          <a:p>
            <a:endParaRPr lang="en-US" dirty="0"/>
          </a:p>
          <a:p>
            <a:endParaRPr lang="en-US" dirty="0"/>
          </a:p>
          <a:p>
            <a:pPr algn="ctr"/>
            <a:r>
              <a:rPr lang="en-US" i="1" dirty="0"/>
              <a:t>We will keep you updated throughout the year around any changes to funding and timelines as they become available!</a:t>
            </a:r>
          </a:p>
        </p:txBody>
      </p:sp>
    </p:spTree>
    <p:extLst>
      <p:ext uri="{BB962C8B-B14F-4D97-AF65-F5344CB8AC3E}">
        <p14:creationId xmlns:p14="http://schemas.microsoft.com/office/powerpoint/2010/main" val="577915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5806-CCAA-4B08-8E00-64C05EDDD2B0}"/>
              </a:ext>
            </a:extLst>
          </p:cNvPr>
          <p:cNvSpPr>
            <a:spLocks noGrp="1"/>
          </p:cNvSpPr>
          <p:nvPr>
            <p:ph type="title"/>
          </p:nvPr>
        </p:nvSpPr>
        <p:spPr/>
        <p:txBody>
          <a:bodyPr/>
          <a:lstStyle/>
          <a:p>
            <a:r>
              <a:rPr lang="en-US" b="1" dirty="0"/>
              <a:t>Break</a:t>
            </a:r>
          </a:p>
        </p:txBody>
      </p:sp>
    </p:spTree>
    <p:extLst>
      <p:ext uri="{BB962C8B-B14F-4D97-AF65-F5344CB8AC3E}">
        <p14:creationId xmlns:p14="http://schemas.microsoft.com/office/powerpoint/2010/main" val="2683577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05096-1808-46EA-98F4-D1407482E34B}"/>
              </a:ext>
            </a:extLst>
          </p:cNvPr>
          <p:cNvSpPr>
            <a:spLocks noGrp="1"/>
          </p:cNvSpPr>
          <p:nvPr>
            <p:ph type="title"/>
          </p:nvPr>
        </p:nvSpPr>
        <p:spPr>
          <a:xfrm>
            <a:off x="1052568" y="1394428"/>
            <a:ext cx="10515600" cy="2852737"/>
          </a:xfrm>
        </p:spPr>
        <p:txBody>
          <a:bodyPr>
            <a:normAutofit/>
          </a:bodyPr>
          <a:lstStyle/>
          <a:p>
            <a:r>
              <a:rPr lang="en-US" sz="8000" dirty="0"/>
              <a:t>Questions and Answers</a:t>
            </a:r>
          </a:p>
        </p:txBody>
      </p:sp>
    </p:spTree>
    <p:extLst>
      <p:ext uri="{BB962C8B-B14F-4D97-AF65-F5344CB8AC3E}">
        <p14:creationId xmlns:p14="http://schemas.microsoft.com/office/powerpoint/2010/main" val="646374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1C8A8-DF13-460E-906C-FC821B3966CC}"/>
              </a:ext>
            </a:extLst>
          </p:cNvPr>
          <p:cNvSpPr>
            <a:spLocks noGrp="1"/>
          </p:cNvSpPr>
          <p:nvPr>
            <p:ph type="title"/>
          </p:nvPr>
        </p:nvSpPr>
        <p:spPr/>
        <p:txBody>
          <a:bodyPr/>
          <a:lstStyle/>
          <a:p>
            <a:r>
              <a:rPr lang="en-US" b="1" dirty="0"/>
              <a:t>Assessments and Dual Credit</a:t>
            </a:r>
          </a:p>
        </p:txBody>
      </p:sp>
      <p:sp>
        <p:nvSpPr>
          <p:cNvPr id="3" name="Text Placeholder 2">
            <a:extLst>
              <a:ext uri="{FF2B5EF4-FFF2-40B4-BE49-F238E27FC236}">
                <a16:creationId xmlns:a16="http://schemas.microsoft.com/office/drawing/2014/main" id="{8FE6D25A-4B55-4175-81C9-BB0B92B7505B}"/>
              </a:ext>
            </a:extLst>
          </p:cNvPr>
          <p:cNvSpPr>
            <a:spLocks noGrp="1"/>
          </p:cNvSpPr>
          <p:nvPr>
            <p:ph type="body" idx="1"/>
          </p:nvPr>
        </p:nvSpPr>
        <p:spPr>
          <a:xfrm>
            <a:off x="831850" y="4589463"/>
            <a:ext cx="10515600" cy="2158178"/>
          </a:xfrm>
        </p:spPr>
        <p:txBody>
          <a:bodyPr>
            <a:normAutofit fontScale="92500" lnSpcReduction="20000"/>
          </a:bodyPr>
          <a:lstStyle/>
          <a:p>
            <a:r>
              <a:rPr lang="en-US" dirty="0"/>
              <a:t>Sherri Craig, Scott U’Sellis, Tom Thompson and Kiley Whitaker</a:t>
            </a:r>
          </a:p>
          <a:p>
            <a:r>
              <a:rPr lang="en-US" dirty="0">
                <a:hlinkClick r:id="rId2"/>
              </a:rPr>
              <a:t>Sherri.Craig@education.ky.gov</a:t>
            </a:r>
            <a:r>
              <a:rPr lang="en-US" dirty="0"/>
              <a:t> </a:t>
            </a:r>
          </a:p>
          <a:p>
            <a:r>
              <a:rPr lang="en-US" dirty="0">
                <a:hlinkClick r:id="rId3"/>
              </a:rPr>
              <a:t>Scott.Usellis@education.ky.gov</a:t>
            </a:r>
            <a:r>
              <a:rPr lang="en-US" dirty="0"/>
              <a:t> </a:t>
            </a:r>
          </a:p>
          <a:p>
            <a:r>
              <a:rPr lang="en-US" dirty="0">
                <a:hlinkClick r:id="rId4"/>
              </a:rPr>
              <a:t>Thomas.Thompson@education.ky.gov</a:t>
            </a:r>
            <a:r>
              <a:rPr lang="en-US" dirty="0"/>
              <a:t> </a:t>
            </a:r>
          </a:p>
          <a:p>
            <a:r>
              <a:rPr lang="en-US" dirty="0">
                <a:hlinkClick r:id="rId5"/>
              </a:rPr>
              <a:t>Kiley.Whitaker@education.ky.gov</a:t>
            </a:r>
            <a:r>
              <a:rPr lang="en-US" dirty="0"/>
              <a:t> </a:t>
            </a:r>
          </a:p>
          <a:p>
            <a:r>
              <a:rPr lang="en-US" dirty="0"/>
              <a:t>502-564-4286</a:t>
            </a:r>
          </a:p>
        </p:txBody>
      </p:sp>
    </p:spTree>
    <p:extLst>
      <p:ext uri="{BB962C8B-B14F-4D97-AF65-F5344CB8AC3E}">
        <p14:creationId xmlns:p14="http://schemas.microsoft.com/office/powerpoint/2010/main" val="2451336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142B5-4647-4FE6-8E01-A0236C5E2118}"/>
              </a:ext>
            </a:extLst>
          </p:cNvPr>
          <p:cNvSpPr>
            <a:spLocks noGrp="1"/>
          </p:cNvSpPr>
          <p:nvPr>
            <p:ph type="title"/>
          </p:nvPr>
        </p:nvSpPr>
        <p:spPr/>
        <p:txBody>
          <a:bodyPr/>
          <a:lstStyle/>
          <a:p>
            <a:r>
              <a:rPr lang="en-US" b="1" dirty="0"/>
              <a:t>CTE Assessments</a:t>
            </a:r>
          </a:p>
        </p:txBody>
      </p:sp>
      <p:sp>
        <p:nvSpPr>
          <p:cNvPr id="3" name="Content Placeholder 2">
            <a:extLst>
              <a:ext uri="{FF2B5EF4-FFF2-40B4-BE49-F238E27FC236}">
                <a16:creationId xmlns:a16="http://schemas.microsoft.com/office/drawing/2014/main" id="{62E17880-BED4-45C8-AF67-BD5C3D0CE651}"/>
              </a:ext>
            </a:extLst>
          </p:cNvPr>
          <p:cNvSpPr>
            <a:spLocks noGrp="1"/>
          </p:cNvSpPr>
          <p:nvPr>
            <p:ph idx="1"/>
          </p:nvPr>
        </p:nvSpPr>
        <p:spPr>
          <a:xfrm>
            <a:off x="0" y="1395664"/>
            <a:ext cx="11919284" cy="5097211"/>
          </a:xfrm>
        </p:spPr>
        <p:txBody>
          <a:bodyPr>
            <a:normAutofit fontScale="85000" lnSpcReduction="10000"/>
          </a:bodyPr>
          <a:lstStyle/>
          <a:p>
            <a:pPr lvl="1">
              <a:lnSpc>
                <a:spcPct val="120000"/>
              </a:lnSpc>
              <a:spcBef>
                <a:spcPts val="600"/>
              </a:spcBef>
              <a:spcAft>
                <a:spcPts val="1200"/>
              </a:spcAft>
            </a:pPr>
            <a:r>
              <a:rPr lang="en-US" sz="3300" dirty="0">
                <a:hlinkClick r:id="rId3"/>
              </a:rPr>
              <a:t>CTE End-of-Program (EOP) Assessment </a:t>
            </a:r>
            <a:r>
              <a:rPr lang="en-US" sz="3300" dirty="0"/>
              <a:t>(for articulated postsecondary credit)</a:t>
            </a:r>
          </a:p>
          <a:p>
            <a:pPr lvl="1">
              <a:lnSpc>
                <a:spcPct val="120000"/>
              </a:lnSpc>
              <a:spcBef>
                <a:spcPts val="600"/>
              </a:spcBef>
              <a:spcAft>
                <a:spcPts val="1200"/>
              </a:spcAft>
            </a:pPr>
            <a:r>
              <a:rPr lang="en-US" sz="3300" dirty="0"/>
              <a:t>Tech Ready Apprentices for Careers in Kentucky (TRACK) Assessments in the Skilled Trades of </a:t>
            </a:r>
            <a:r>
              <a:rPr lang="en-US" sz="3300" dirty="0">
                <a:hlinkClick r:id="rId4"/>
              </a:rPr>
              <a:t>Carpentry</a:t>
            </a:r>
            <a:r>
              <a:rPr lang="en-US" sz="3300" dirty="0"/>
              <a:t> and </a:t>
            </a:r>
            <a:r>
              <a:rPr lang="en-US" sz="3300" dirty="0">
                <a:hlinkClick r:id="rId5"/>
              </a:rPr>
              <a:t>Electrical</a:t>
            </a:r>
            <a:r>
              <a:rPr lang="en-US" sz="3300" dirty="0"/>
              <a:t> (component of a valid industry certification)</a:t>
            </a:r>
          </a:p>
          <a:p>
            <a:pPr marL="457200" lvl="1" indent="0">
              <a:lnSpc>
                <a:spcPct val="120000"/>
              </a:lnSpc>
              <a:spcBef>
                <a:spcPts val="600"/>
              </a:spcBef>
              <a:buNone/>
            </a:pPr>
            <a:r>
              <a:rPr lang="en-US" sz="3300" dirty="0"/>
              <a:t>And</a:t>
            </a:r>
          </a:p>
          <a:p>
            <a:pPr lvl="1">
              <a:lnSpc>
                <a:spcPct val="120000"/>
              </a:lnSpc>
              <a:spcBef>
                <a:spcPts val="600"/>
              </a:spcBef>
            </a:pPr>
            <a:r>
              <a:rPr lang="en-US" sz="3300" dirty="0"/>
              <a:t>Pilot CTE End-of-Program (EOP) Assessments (field testing assessment items)</a:t>
            </a:r>
            <a:br>
              <a:rPr lang="en-US" sz="3300" dirty="0"/>
            </a:br>
            <a:endParaRPr lang="en-US" sz="3300" dirty="0"/>
          </a:p>
          <a:p>
            <a:pPr marL="457200" lvl="1" indent="0">
              <a:lnSpc>
                <a:spcPct val="120000"/>
              </a:lnSpc>
              <a:spcBef>
                <a:spcPts val="600"/>
              </a:spcBef>
              <a:buNone/>
            </a:pPr>
            <a:r>
              <a:rPr lang="en-US" sz="3200" b="1" dirty="0"/>
              <a:t>	</a:t>
            </a:r>
            <a:r>
              <a:rPr lang="en-US" sz="2800" b="1" dirty="0"/>
              <a:t>CTE assessments are offered in-person utilizing an online testing platform, E-SESS</a:t>
            </a:r>
          </a:p>
          <a:p>
            <a:pPr lvl="1">
              <a:lnSpc>
                <a:spcPct val="120000"/>
              </a:lnSpc>
              <a:spcBef>
                <a:spcPts val="600"/>
              </a:spcBef>
            </a:pPr>
            <a:endParaRPr lang="en-US" sz="3300" dirty="0"/>
          </a:p>
          <a:p>
            <a:pPr marL="457200" lvl="1" indent="0">
              <a:lnSpc>
                <a:spcPct val="120000"/>
              </a:lnSpc>
              <a:spcBef>
                <a:spcPts val="600"/>
              </a:spcBef>
              <a:buNone/>
            </a:pPr>
            <a:endParaRPr lang="en-US" sz="3500" dirty="0"/>
          </a:p>
          <a:p>
            <a:pPr lvl="1"/>
            <a:endParaRPr lang="en-US" dirty="0"/>
          </a:p>
        </p:txBody>
      </p:sp>
      <p:sp>
        <p:nvSpPr>
          <p:cNvPr id="4" name="Arrow: Right 3">
            <a:extLst>
              <a:ext uri="{FF2B5EF4-FFF2-40B4-BE49-F238E27FC236}">
                <a16:creationId xmlns:a16="http://schemas.microsoft.com/office/drawing/2014/main" id="{B351352B-1670-48F6-9D39-DEE6DB365FE2}"/>
              </a:ext>
            </a:extLst>
          </p:cNvPr>
          <p:cNvSpPr/>
          <p:nvPr/>
        </p:nvSpPr>
        <p:spPr>
          <a:xfrm>
            <a:off x="485274" y="5883276"/>
            <a:ext cx="352926" cy="3208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554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B9F11-E50E-498D-9967-074CB873B186}"/>
              </a:ext>
            </a:extLst>
          </p:cNvPr>
          <p:cNvSpPr>
            <a:spLocks noGrp="1"/>
          </p:cNvSpPr>
          <p:nvPr>
            <p:ph type="title"/>
          </p:nvPr>
        </p:nvSpPr>
        <p:spPr/>
        <p:txBody>
          <a:bodyPr/>
          <a:lstStyle/>
          <a:p>
            <a:r>
              <a:rPr lang="en-US" b="1" dirty="0"/>
              <a:t>Welcome to the CTE Virtual Summer Event</a:t>
            </a:r>
          </a:p>
        </p:txBody>
      </p:sp>
      <p:sp>
        <p:nvSpPr>
          <p:cNvPr id="3" name="Text Placeholder 2">
            <a:extLst>
              <a:ext uri="{FF2B5EF4-FFF2-40B4-BE49-F238E27FC236}">
                <a16:creationId xmlns:a16="http://schemas.microsoft.com/office/drawing/2014/main" id="{D593C86F-705E-4DEF-B11F-ADEA97EE1BFB}"/>
              </a:ext>
            </a:extLst>
          </p:cNvPr>
          <p:cNvSpPr>
            <a:spLocks noGrp="1"/>
          </p:cNvSpPr>
          <p:nvPr>
            <p:ph type="body" idx="1"/>
          </p:nvPr>
        </p:nvSpPr>
        <p:spPr>
          <a:xfrm>
            <a:off x="831850" y="4589463"/>
            <a:ext cx="10515600" cy="1946804"/>
          </a:xfrm>
        </p:spPr>
        <p:txBody>
          <a:bodyPr/>
          <a:lstStyle/>
          <a:p>
            <a:r>
              <a:rPr lang="en-US" dirty="0"/>
              <a:t>Kiley Whitaker, Assistant Director</a:t>
            </a:r>
          </a:p>
          <a:p>
            <a:r>
              <a:rPr lang="en-US" dirty="0"/>
              <a:t>Office of Career and Technical Education</a:t>
            </a:r>
          </a:p>
          <a:p>
            <a:r>
              <a:rPr lang="en-US" dirty="0">
                <a:hlinkClick r:id="rId2"/>
              </a:rPr>
              <a:t>Kiley.Whitaker@education.ky.gov</a:t>
            </a:r>
            <a:r>
              <a:rPr lang="en-US" dirty="0"/>
              <a:t> </a:t>
            </a:r>
          </a:p>
          <a:p>
            <a:r>
              <a:rPr lang="en-US" dirty="0"/>
              <a:t>502-564-4286</a:t>
            </a:r>
          </a:p>
        </p:txBody>
      </p:sp>
    </p:spTree>
    <p:extLst>
      <p:ext uri="{BB962C8B-B14F-4D97-AF65-F5344CB8AC3E}">
        <p14:creationId xmlns:p14="http://schemas.microsoft.com/office/powerpoint/2010/main" val="2423243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D0BEA-9868-4DBA-B64F-62FA27973152}"/>
              </a:ext>
            </a:extLst>
          </p:cNvPr>
          <p:cNvSpPr>
            <a:spLocks noGrp="1"/>
          </p:cNvSpPr>
          <p:nvPr>
            <p:ph type="title"/>
          </p:nvPr>
        </p:nvSpPr>
        <p:spPr>
          <a:xfrm>
            <a:off x="0" y="886926"/>
            <a:ext cx="11081084" cy="1325563"/>
          </a:xfrm>
        </p:spPr>
        <p:txBody>
          <a:bodyPr>
            <a:normAutofit/>
          </a:bodyPr>
          <a:lstStyle/>
          <a:p>
            <a:pPr>
              <a:lnSpc>
                <a:spcPct val="100000"/>
              </a:lnSpc>
              <a:spcBef>
                <a:spcPts val="1800"/>
              </a:spcBef>
              <a:spcAft>
                <a:spcPts val="1800"/>
              </a:spcAft>
            </a:pPr>
            <a:r>
              <a:rPr lang="en-US" b="1" dirty="0"/>
              <a:t>CTE End-of-Program (EOP) Assessments</a:t>
            </a:r>
          </a:p>
        </p:txBody>
      </p:sp>
      <p:sp>
        <p:nvSpPr>
          <p:cNvPr id="3" name="Content Placeholder 2">
            <a:extLst>
              <a:ext uri="{FF2B5EF4-FFF2-40B4-BE49-F238E27FC236}">
                <a16:creationId xmlns:a16="http://schemas.microsoft.com/office/drawing/2014/main" id="{48228A37-DE22-4066-A540-B05261A6F879}"/>
              </a:ext>
            </a:extLst>
          </p:cNvPr>
          <p:cNvSpPr>
            <a:spLocks noGrp="1"/>
          </p:cNvSpPr>
          <p:nvPr>
            <p:ph idx="1"/>
          </p:nvPr>
        </p:nvSpPr>
        <p:spPr>
          <a:xfrm>
            <a:off x="272715" y="2022169"/>
            <a:ext cx="11758865" cy="4781890"/>
          </a:xfrm>
        </p:spPr>
        <p:txBody>
          <a:bodyPr>
            <a:noAutofit/>
          </a:bodyPr>
          <a:lstStyle/>
          <a:p>
            <a:pPr marL="0" indent="0">
              <a:lnSpc>
                <a:spcPct val="100000"/>
              </a:lnSpc>
              <a:spcBef>
                <a:spcPts val="600"/>
              </a:spcBef>
              <a:spcAft>
                <a:spcPts val="600"/>
              </a:spcAft>
              <a:buNone/>
            </a:pPr>
            <a:r>
              <a:rPr lang="en-US" dirty="0"/>
              <a:t>2019-2020 CTE End-of-Program (EOP) Assessment testing windows closed March 13 due to statewide school closures related to COVID-19</a:t>
            </a:r>
          </a:p>
          <a:p>
            <a:pPr lvl="1">
              <a:lnSpc>
                <a:spcPct val="100000"/>
              </a:lnSpc>
              <a:spcBef>
                <a:spcPts val="600"/>
              </a:spcBef>
              <a:spcAft>
                <a:spcPts val="600"/>
              </a:spcAft>
            </a:pPr>
            <a:r>
              <a:rPr lang="en-US" sz="2800" dirty="0"/>
              <a:t>Results were released April 16, 2020 for students tested prior to March 13 </a:t>
            </a:r>
            <a:r>
              <a:rPr lang="en-US" sz="2400" dirty="0">
                <a:hlinkClick r:id="rId3"/>
              </a:rPr>
              <a:t>2019-2020 CTE EOP Assessment State Report</a:t>
            </a:r>
            <a:endParaRPr lang="en-US" sz="2400" dirty="0"/>
          </a:p>
          <a:p>
            <a:pPr lvl="1">
              <a:lnSpc>
                <a:spcPct val="100000"/>
              </a:lnSpc>
              <a:spcBef>
                <a:spcPts val="600"/>
              </a:spcBef>
              <a:spcAft>
                <a:spcPts val="600"/>
              </a:spcAft>
            </a:pPr>
            <a:r>
              <a:rPr lang="en-US" sz="2800" dirty="0"/>
              <a:t>District Assessment Coordinators and CTE EOP Assessment Coordinator have access to performance results and certificates in E-SESS</a:t>
            </a:r>
          </a:p>
          <a:p>
            <a:pPr lvl="1">
              <a:lnSpc>
                <a:spcPct val="100000"/>
              </a:lnSpc>
              <a:spcBef>
                <a:spcPts val="600"/>
              </a:spcBef>
              <a:spcAft>
                <a:spcPts val="600"/>
              </a:spcAft>
            </a:pPr>
            <a:r>
              <a:rPr lang="en-US" sz="2800" u="sng" dirty="0">
                <a:hlinkClick r:id="rId4"/>
              </a:rPr>
              <a:t>Statewide Articulation Agreements</a:t>
            </a:r>
            <a:r>
              <a:rPr lang="en-US" sz="2800" dirty="0"/>
              <a:t> for a complete list and copy of articulation agreements</a:t>
            </a:r>
          </a:p>
          <a:p>
            <a:pPr marL="0" indent="0">
              <a:lnSpc>
                <a:spcPct val="100000"/>
              </a:lnSpc>
              <a:spcBef>
                <a:spcPts val="600"/>
              </a:spcBef>
              <a:spcAft>
                <a:spcPts val="600"/>
              </a:spcAft>
              <a:buNone/>
            </a:pPr>
            <a:r>
              <a:rPr lang="en-US" sz="3600" baseline="30000" dirty="0">
                <a:solidFill>
                  <a:srgbClr val="FF0000"/>
                </a:solidFill>
              </a:rPr>
              <a:t>New</a:t>
            </a:r>
            <a:r>
              <a:rPr lang="en-US" dirty="0"/>
              <a:t> CTE EOP Assessments now available on student transcript</a:t>
            </a:r>
          </a:p>
        </p:txBody>
      </p:sp>
    </p:spTree>
    <p:extLst>
      <p:ext uri="{BB962C8B-B14F-4D97-AF65-F5344CB8AC3E}">
        <p14:creationId xmlns:p14="http://schemas.microsoft.com/office/powerpoint/2010/main" val="1356951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A2C1-D0FF-4D7E-9EF8-FC159F9B6C39}"/>
              </a:ext>
            </a:extLst>
          </p:cNvPr>
          <p:cNvSpPr>
            <a:spLocks noGrp="1"/>
          </p:cNvSpPr>
          <p:nvPr>
            <p:ph type="title"/>
          </p:nvPr>
        </p:nvSpPr>
        <p:spPr>
          <a:xfrm>
            <a:off x="403058" y="535321"/>
            <a:ext cx="10104521" cy="1325563"/>
          </a:xfrm>
        </p:spPr>
        <p:txBody>
          <a:bodyPr>
            <a:normAutofit/>
          </a:bodyPr>
          <a:lstStyle/>
          <a:p>
            <a:pPr>
              <a:lnSpc>
                <a:spcPct val="100000"/>
              </a:lnSpc>
              <a:spcBef>
                <a:spcPts val="1800"/>
              </a:spcBef>
              <a:spcAft>
                <a:spcPts val="1800"/>
              </a:spcAft>
            </a:pPr>
            <a:r>
              <a:rPr lang="en-US" b="1" dirty="0"/>
              <a:t>EOP Assessments</a:t>
            </a:r>
          </a:p>
        </p:txBody>
      </p:sp>
      <p:sp>
        <p:nvSpPr>
          <p:cNvPr id="3" name="Content Placeholder 2">
            <a:extLst>
              <a:ext uri="{FF2B5EF4-FFF2-40B4-BE49-F238E27FC236}">
                <a16:creationId xmlns:a16="http://schemas.microsoft.com/office/drawing/2014/main" id="{7D42E12E-C39F-4A5C-A260-C49C646ABDBF}"/>
              </a:ext>
            </a:extLst>
          </p:cNvPr>
          <p:cNvSpPr>
            <a:spLocks noGrp="1"/>
          </p:cNvSpPr>
          <p:nvPr>
            <p:ph idx="1"/>
          </p:nvPr>
        </p:nvSpPr>
        <p:spPr>
          <a:xfrm>
            <a:off x="403057" y="1540042"/>
            <a:ext cx="11628521" cy="5005137"/>
          </a:xfrm>
        </p:spPr>
        <p:txBody>
          <a:bodyPr>
            <a:noAutofit/>
          </a:bodyPr>
          <a:lstStyle/>
          <a:p>
            <a:pPr marL="0" indent="0">
              <a:lnSpc>
                <a:spcPct val="100000"/>
              </a:lnSpc>
              <a:spcBef>
                <a:spcPts val="300"/>
              </a:spcBef>
              <a:spcAft>
                <a:spcPts val="300"/>
              </a:spcAft>
              <a:buNone/>
            </a:pPr>
            <a:r>
              <a:rPr lang="en-US" dirty="0"/>
              <a:t>2019-2020 senior/early grads make-up testing tentatively planned fall 2020, if in-person classes are in session or permitted </a:t>
            </a:r>
          </a:p>
          <a:p>
            <a:pPr>
              <a:lnSpc>
                <a:spcPct val="100000"/>
              </a:lnSpc>
              <a:spcBef>
                <a:spcPts val="300"/>
              </a:spcBef>
              <a:spcAft>
                <a:spcPts val="300"/>
              </a:spcAft>
            </a:pPr>
            <a:r>
              <a:rPr lang="en-US" dirty="0"/>
              <a:t>Districts/schools may select from three make-up testing window options: </a:t>
            </a:r>
            <a:br>
              <a:rPr lang="en-US" dirty="0"/>
            </a:br>
            <a:r>
              <a:rPr lang="en-US" dirty="0"/>
              <a:t>Aug. 3-7, Sept. 7-11 or Oct. 12-16</a:t>
            </a:r>
            <a:endParaRPr lang="en-US" u="sng" dirty="0"/>
          </a:p>
          <a:p>
            <a:pPr>
              <a:lnSpc>
                <a:spcPct val="100000"/>
              </a:lnSpc>
              <a:spcBef>
                <a:spcPts val="300"/>
              </a:spcBef>
              <a:spcAft>
                <a:spcPts val="300"/>
              </a:spcAft>
            </a:pPr>
            <a:r>
              <a:rPr lang="en-US" b="1" u="sng" dirty="0"/>
              <a:t>ONLY</a:t>
            </a:r>
            <a:r>
              <a:rPr lang="en-US" b="1" dirty="0"/>
              <a:t> </a:t>
            </a:r>
            <a:r>
              <a:rPr lang="en-US" dirty="0"/>
              <a:t>2019-2020 seniors/early graduates who received a test ticket in spring 2020 and did not test are eligible</a:t>
            </a:r>
            <a:endParaRPr lang="en-US" b="1" u="sng" dirty="0"/>
          </a:p>
          <a:p>
            <a:pPr>
              <a:lnSpc>
                <a:spcPct val="100000"/>
              </a:lnSpc>
              <a:spcBef>
                <a:spcPts val="300"/>
              </a:spcBef>
              <a:spcAft>
                <a:spcPts val="300"/>
              </a:spcAft>
            </a:pPr>
            <a:r>
              <a:rPr lang="en-US" dirty="0"/>
              <a:t>Districts and schools are responsible for scheduling and administering the proctored in-person assessments </a:t>
            </a:r>
          </a:p>
          <a:p>
            <a:pPr lvl="1">
              <a:lnSpc>
                <a:spcPct val="100000"/>
              </a:lnSpc>
              <a:spcBef>
                <a:spcPts val="300"/>
              </a:spcBef>
              <a:spcAft>
                <a:spcPts val="300"/>
              </a:spcAft>
              <a:buFont typeface="Courier New" panose="02070309020205020404" pitchFamily="49" charset="0"/>
              <a:buChar char="o"/>
            </a:pPr>
            <a:r>
              <a:rPr lang="en-US" sz="2800" dirty="0"/>
              <a:t> New student test tickets in E-SESS have been generated for eligible   students at their home high school</a:t>
            </a:r>
          </a:p>
        </p:txBody>
      </p:sp>
    </p:spTree>
    <p:extLst>
      <p:ext uri="{BB962C8B-B14F-4D97-AF65-F5344CB8AC3E}">
        <p14:creationId xmlns:p14="http://schemas.microsoft.com/office/powerpoint/2010/main" val="1244079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A2C1-D0FF-4D7E-9EF8-FC159F9B6C39}"/>
              </a:ext>
            </a:extLst>
          </p:cNvPr>
          <p:cNvSpPr>
            <a:spLocks noGrp="1"/>
          </p:cNvSpPr>
          <p:nvPr>
            <p:ph type="title"/>
          </p:nvPr>
        </p:nvSpPr>
        <p:spPr>
          <a:xfrm>
            <a:off x="403058" y="535321"/>
            <a:ext cx="10104521" cy="1325563"/>
          </a:xfrm>
        </p:spPr>
        <p:txBody>
          <a:bodyPr>
            <a:normAutofit/>
          </a:bodyPr>
          <a:lstStyle/>
          <a:p>
            <a:pPr>
              <a:lnSpc>
                <a:spcPct val="100000"/>
              </a:lnSpc>
              <a:spcBef>
                <a:spcPts val="1800"/>
              </a:spcBef>
              <a:spcAft>
                <a:spcPts val="1800"/>
              </a:spcAft>
            </a:pPr>
            <a:r>
              <a:rPr lang="en-US" b="1" dirty="0"/>
              <a:t>EOP Assessments</a:t>
            </a:r>
          </a:p>
        </p:txBody>
      </p:sp>
      <p:sp>
        <p:nvSpPr>
          <p:cNvPr id="3" name="Content Placeholder 2">
            <a:extLst>
              <a:ext uri="{FF2B5EF4-FFF2-40B4-BE49-F238E27FC236}">
                <a16:creationId xmlns:a16="http://schemas.microsoft.com/office/drawing/2014/main" id="{7D42E12E-C39F-4A5C-A260-C49C646ABDBF}"/>
              </a:ext>
            </a:extLst>
          </p:cNvPr>
          <p:cNvSpPr>
            <a:spLocks noGrp="1"/>
          </p:cNvSpPr>
          <p:nvPr>
            <p:ph idx="1"/>
          </p:nvPr>
        </p:nvSpPr>
        <p:spPr>
          <a:xfrm>
            <a:off x="403057" y="1540042"/>
            <a:ext cx="11628521" cy="5005137"/>
          </a:xfrm>
        </p:spPr>
        <p:txBody>
          <a:bodyPr>
            <a:noAutofit/>
          </a:bodyPr>
          <a:lstStyle/>
          <a:p>
            <a:pPr marL="0" indent="0">
              <a:lnSpc>
                <a:spcPct val="100000"/>
              </a:lnSpc>
              <a:spcBef>
                <a:spcPts val="300"/>
              </a:spcBef>
              <a:spcAft>
                <a:spcPts val="300"/>
              </a:spcAft>
              <a:buNone/>
            </a:pPr>
            <a:r>
              <a:rPr lang="en-US" dirty="0"/>
              <a:t>2019-2020 senior/early grads make-up testing – planned fall 2020 (cont.)</a:t>
            </a:r>
          </a:p>
          <a:p>
            <a:pPr lvl="1">
              <a:lnSpc>
                <a:spcPct val="100000"/>
              </a:lnSpc>
              <a:spcBef>
                <a:spcPts val="300"/>
              </a:spcBef>
              <a:spcAft>
                <a:spcPts val="300"/>
              </a:spcAft>
              <a:buFont typeface="Courier New" panose="02070309020205020404" pitchFamily="49" charset="0"/>
              <a:buChar char="o"/>
            </a:pPr>
            <a:r>
              <a:rPr lang="en-US" sz="2800" dirty="0">
                <a:hlinkClick r:id="rId3"/>
              </a:rPr>
              <a:t>Assessment Regulation Trainings</a:t>
            </a:r>
            <a:r>
              <a:rPr lang="en-US" sz="2800" dirty="0"/>
              <a:t> - Required all individuals participating in assessment administration</a:t>
            </a:r>
          </a:p>
          <a:p>
            <a:pPr lvl="1">
              <a:lnSpc>
                <a:spcPct val="100000"/>
              </a:lnSpc>
              <a:spcBef>
                <a:spcPts val="600"/>
              </a:spcBef>
              <a:spcAft>
                <a:spcPts val="600"/>
              </a:spcAft>
              <a:buFont typeface="Courier New" panose="02070309020205020404" pitchFamily="49" charset="0"/>
              <a:buChar char="o"/>
            </a:pPr>
            <a:r>
              <a:rPr lang="en-US" sz="2800" dirty="0"/>
              <a:t>Healthy at Work/School guidance, including </a:t>
            </a:r>
            <a:r>
              <a:rPr lang="en-US" sz="2800" dirty="0">
                <a:hlinkClick r:id="rId4"/>
              </a:rPr>
              <a:t>COVID-19 Plan for Reopening Secondary Career and Technical (CTE) Facilities for Completion of Industry Certifications and Lab-Based Dual Credit Coursework (June 29, 2020)</a:t>
            </a:r>
            <a:r>
              <a:rPr lang="en-US" sz="2800" dirty="0"/>
              <a:t> </a:t>
            </a:r>
          </a:p>
          <a:p>
            <a:pPr>
              <a:lnSpc>
                <a:spcPct val="100000"/>
              </a:lnSpc>
              <a:spcBef>
                <a:spcPts val="300"/>
              </a:spcBef>
              <a:spcAft>
                <a:spcPts val="300"/>
              </a:spcAft>
            </a:pPr>
            <a:r>
              <a:rPr lang="en-US" dirty="0"/>
              <a:t>Opportunity for students to earn postsecondary articulated credit and/or job advancement within the workforce</a:t>
            </a:r>
          </a:p>
          <a:p>
            <a:pPr>
              <a:lnSpc>
                <a:spcPct val="100000"/>
              </a:lnSpc>
              <a:spcBef>
                <a:spcPts val="300"/>
              </a:spcBef>
              <a:spcAft>
                <a:spcPts val="300"/>
              </a:spcAft>
            </a:pPr>
            <a:r>
              <a:rPr lang="en-US" dirty="0"/>
              <a:t>Make-up testing assessment results will </a:t>
            </a:r>
            <a:r>
              <a:rPr lang="en-US" b="1" u="sng" dirty="0"/>
              <a:t>not </a:t>
            </a:r>
            <a:r>
              <a:rPr lang="en-US" dirty="0"/>
              <a:t>be reported or included within a school or district’s accountability</a:t>
            </a:r>
          </a:p>
        </p:txBody>
      </p:sp>
    </p:spTree>
    <p:extLst>
      <p:ext uri="{BB962C8B-B14F-4D97-AF65-F5344CB8AC3E}">
        <p14:creationId xmlns:p14="http://schemas.microsoft.com/office/powerpoint/2010/main" val="1959863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518A0-9783-4C33-B691-0390A6F1F577}"/>
              </a:ext>
            </a:extLst>
          </p:cNvPr>
          <p:cNvSpPr>
            <a:spLocks noGrp="1"/>
          </p:cNvSpPr>
          <p:nvPr>
            <p:ph type="title"/>
          </p:nvPr>
        </p:nvSpPr>
        <p:spPr>
          <a:xfrm>
            <a:off x="0" y="752320"/>
            <a:ext cx="8931442" cy="1118772"/>
          </a:xfrm>
        </p:spPr>
        <p:txBody>
          <a:bodyPr>
            <a:normAutofit/>
          </a:bodyPr>
          <a:lstStyle/>
          <a:p>
            <a:pPr>
              <a:lnSpc>
                <a:spcPct val="100000"/>
              </a:lnSpc>
              <a:spcBef>
                <a:spcPts val="1800"/>
              </a:spcBef>
              <a:spcAft>
                <a:spcPts val="1800"/>
              </a:spcAft>
            </a:pPr>
            <a:r>
              <a:rPr lang="en-US" b="1" dirty="0"/>
              <a:t>2019-2020 Pilot CTE EOP Assessment</a:t>
            </a:r>
          </a:p>
        </p:txBody>
      </p:sp>
      <p:sp>
        <p:nvSpPr>
          <p:cNvPr id="3" name="Content Placeholder 2">
            <a:extLst>
              <a:ext uri="{FF2B5EF4-FFF2-40B4-BE49-F238E27FC236}">
                <a16:creationId xmlns:a16="http://schemas.microsoft.com/office/drawing/2014/main" id="{7A11B60A-3A50-4649-96D4-A52682488D33}"/>
              </a:ext>
            </a:extLst>
          </p:cNvPr>
          <p:cNvSpPr>
            <a:spLocks noGrp="1"/>
          </p:cNvSpPr>
          <p:nvPr>
            <p:ph idx="1"/>
          </p:nvPr>
        </p:nvSpPr>
        <p:spPr>
          <a:xfrm>
            <a:off x="356937" y="1776498"/>
            <a:ext cx="11658600" cy="4800765"/>
          </a:xfrm>
        </p:spPr>
        <p:txBody>
          <a:bodyPr>
            <a:noAutofit/>
          </a:bodyPr>
          <a:lstStyle/>
          <a:p>
            <a:pPr marL="0" indent="0">
              <a:spcBef>
                <a:spcPts val="600"/>
              </a:spcBef>
              <a:spcAft>
                <a:spcPts val="600"/>
              </a:spcAft>
              <a:buNone/>
            </a:pPr>
            <a:r>
              <a:rPr lang="en-US" sz="2400" dirty="0"/>
              <a:t>Pilot EOP Assessments now planned fall 2020, October 19-30, if in-person classes are in session or permitted</a:t>
            </a:r>
          </a:p>
          <a:p>
            <a:pPr lvl="1">
              <a:lnSpc>
                <a:spcPct val="100000"/>
              </a:lnSpc>
              <a:spcBef>
                <a:spcPts val="600"/>
              </a:spcBef>
              <a:spcAft>
                <a:spcPts val="600"/>
              </a:spcAft>
              <a:buFont typeface="Courier New" panose="02070309020205020404" pitchFamily="49" charset="0"/>
              <a:buChar char="o"/>
            </a:pPr>
            <a:r>
              <a:rPr lang="en-US" dirty="0"/>
              <a:t>REVISED: Accounting, Financial Services</a:t>
            </a:r>
          </a:p>
          <a:p>
            <a:pPr lvl="1">
              <a:lnSpc>
                <a:spcPct val="100000"/>
              </a:lnSpc>
              <a:spcBef>
                <a:spcPts val="600"/>
              </a:spcBef>
              <a:spcAft>
                <a:spcPts val="600"/>
              </a:spcAft>
              <a:buFont typeface="Courier New" panose="02070309020205020404" pitchFamily="49" charset="0"/>
              <a:buChar char="o"/>
            </a:pPr>
            <a:r>
              <a:rPr lang="en-US" dirty="0"/>
              <a:t>NEW: Automation Eng., Civil Eng., Engineering Design, Mechanical Eng.</a:t>
            </a:r>
          </a:p>
          <a:p>
            <a:pPr>
              <a:spcBef>
                <a:spcPts val="600"/>
              </a:spcBef>
              <a:spcAft>
                <a:spcPts val="600"/>
              </a:spcAft>
            </a:pPr>
            <a:r>
              <a:rPr lang="en-US" sz="2400" dirty="0"/>
              <a:t>The same assessment instructions and security as for CTE EOP Assessments apply. Refer to the </a:t>
            </a:r>
            <a:r>
              <a:rPr lang="en-US" sz="2400" dirty="0">
                <a:hlinkClick r:id="rId3"/>
              </a:rPr>
              <a:t>CTE EOP Assessment Coordinator and Test Administrator Manuals </a:t>
            </a:r>
            <a:r>
              <a:rPr lang="en-US" sz="2400" dirty="0"/>
              <a:t>for more information. </a:t>
            </a:r>
          </a:p>
          <a:p>
            <a:pPr lvl="1">
              <a:lnSpc>
                <a:spcPct val="100000"/>
              </a:lnSpc>
              <a:spcBef>
                <a:spcPts val="600"/>
              </a:spcBef>
              <a:buFont typeface="Courier New" panose="02070309020205020404" pitchFamily="49" charset="0"/>
              <a:buChar char="o"/>
            </a:pPr>
            <a:r>
              <a:rPr lang="en-US" dirty="0"/>
              <a:t>Teacher of record shall </a:t>
            </a:r>
            <a:r>
              <a:rPr lang="en-US" b="1" dirty="0"/>
              <a:t>NOT</a:t>
            </a:r>
            <a:r>
              <a:rPr lang="en-US" dirty="0"/>
              <a:t> administer the assessments</a:t>
            </a:r>
          </a:p>
          <a:p>
            <a:pPr lvl="1">
              <a:lnSpc>
                <a:spcPct val="100000"/>
              </a:lnSpc>
              <a:spcBef>
                <a:spcPts val="600"/>
              </a:spcBef>
              <a:buFont typeface="Courier New" panose="02070309020205020404" pitchFamily="49" charset="0"/>
              <a:buChar char="o"/>
            </a:pPr>
            <a:r>
              <a:rPr lang="en-US" dirty="0">
                <a:hlinkClick r:id="rId4"/>
              </a:rPr>
              <a:t>Assessment Regulation Trainings</a:t>
            </a:r>
            <a:r>
              <a:rPr lang="en-US" dirty="0"/>
              <a:t> - Required all individuals participating in assessment administration</a:t>
            </a:r>
          </a:p>
          <a:p>
            <a:pPr lvl="1">
              <a:lnSpc>
                <a:spcPct val="100000"/>
              </a:lnSpc>
              <a:spcBef>
                <a:spcPts val="600"/>
              </a:spcBef>
              <a:buFont typeface="Courier New" panose="02070309020205020404" pitchFamily="49" charset="0"/>
              <a:buChar char="o"/>
            </a:pPr>
            <a:r>
              <a:rPr lang="en-US" dirty="0"/>
              <a:t>Healthy at Work/School guidance</a:t>
            </a:r>
          </a:p>
        </p:txBody>
      </p:sp>
    </p:spTree>
    <p:extLst>
      <p:ext uri="{BB962C8B-B14F-4D97-AF65-F5344CB8AC3E}">
        <p14:creationId xmlns:p14="http://schemas.microsoft.com/office/powerpoint/2010/main" val="1033161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21851-877D-4C83-98B0-2DD807B2C342}"/>
              </a:ext>
            </a:extLst>
          </p:cNvPr>
          <p:cNvSpPr>
            <a:spLocks noGrp="1"/>
          </p:cNvSpPr>
          <p:nvPr>
            <p:ph type="title"/>
          </p:nvPr>
        </p:nvSpPr>
        <p:spPr>
          <a:xfrm>
            <a:off x="389021" y="1614321"/>
            <a:ext cx="10515600" cy="3629358"/>
          </a:xfrm>
        </p:spPr>
        <p:txBody>
          <a:bodyPr>
            <a:normAutofit/>
          </a:bodyPr>
          <a:lstStyle/>
          <a:p>
            <a:pPr algn="ctr"/>
            <a:r>
              <a:rPr lang="en-US" sz="4800" b="1" dirty="0"/>
              <a:t>Skilled Trades TRACK Assessments(</a:t>
            </a:r>
            <a:r>
              <a:rPr lang="en-US" sz="4800" b="1" dirty="0">
                <a:hlinkClick r:id="rId3"/>
              </a:rPr>
              <a:t>Carpentry</a:t>
            </a:r>
            <a:r>
              <a:rPr lang="en-US" sz="4800" b="1" dirty="0"/>
              <a:t> and </a:t>
            </a:r>
            <a:r>
              <a:rPr lang="en-US" sz="4800" b="1" dirty="0">
                <a:hlinkClick r:id="rId4"/>
              </a:rPr>
              <a:t>Electrical</a:t>
            </a:r>
            <a:r>
              <a:rPr lang="en-US" sz="4800" b="1" dirty="0"/>
              <a:t> )</a:t>
            </a:r>
            <a:br>
              <a:rPr lang="en-US" sz="4800" b="1" dirty="0"/>
            </a:br>
            <a:endParaRPr lang="en-US" sz="4800" b="1" dirty="0"/>
          </a:p>
        </p:txBody>
      </p:sp>
    </p:spTree>
    <p:extLst>
      <p:ext uri="{BB962C8B-B14F-4D97-AF65-F5344CB8AC3E}">
        <p14:creationId xmlns:p14="http://schemas.microsoft.com/office/powerpoint/2010/main" val="1710794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D0BEA-9868-4DBA-B64F-62FA27973152}"/>
              </a:ext>
            </a:extLst>
          </p:cNvPr>
          <p:cNvSpPr>
            <a:spLocks noGrp="1"/>
          </p:cNvSpPr>
          <p:nvPr>
            <p:ph type="title"/>
          </p:nvPr>
        </p:nvSpPr>
        <p:spPr>
          <a:xfrm>
            <a:off x="272716" y="627875"/>
            <a:ext cx="11081084" cy="1648762"/>
          </a:xfrm>
        </p:spPr>
        <p:txBody>
          <a:bodyPr>
            <a:normAutofit/>
          </a:bodyPr>
          <a:lstStyle/>
          <a:p>
            <a:pPr>
              <a:lnSpc>
                <a:spcPct val="100000"/>
              </a:lnSpc>
              <a:spcBef>
                <a:spcPts val="1800"/>
              </a:spcBef>
              <a:spcAft>
                <a:spcPts val="1800"/>
              </a:spcAft>
            </a:pPr>
            <a:r>
              <a:rPr lang="en-US" b="1" dirty="0"/>
              <a:t>Skilled Trades TRACK Assessments 	</a:t>
            </a:r>
            <a:br>
              <a:rPr lang="en-US" b="1" dirty="0"/>
            </a:br>
            <a:r>
              <a:rPr lang="en-US" b="1" dirty="0"/>
              <a:t>(</a:t>
            </a:r>
            <a:r>
              <a:rPr lang="en-US" b="1" dirty="0">
                <a:hlinkClick r:id="rId3"/>
              </a:rPr>
              <a:t>Carpentry</a:t>
            </a:r>
            <a:r>
              <a:rPr lang="en-US" b="1" dirty="0"/>
              <a:t> and </a:t>
            </a:r>
            <a:r>
              <a:rPr lang="en-US" b="1" dirty="0">
                <a:hlinkClick r:id="rId4"/>
              </a:rPr>
              <a:t>Electrical</a:t>
            </a:r>
            <a:r>
              <a:rPr lang="en-US" b="1" dirty="0"/>
              <a:t> )</a:t>
            </a:r>
          </a:p>
        </p:txBody>
      </p:sp>
      <p:sp>
        <p:nvSpPr>
          <p:cNvPr id="3" name="Content Placeholder 2">
            <a:extLst>
              <a:ext uri="{FF2B5EF4-FFF2-40B4-BE49-F238E27FC236}">
                <a16:creationId xmlns:a16="http://schemas.microsoft.com/office/drawing/2014/main" id="{48228A37-DE22-4066-A540-B05261A6F879}"/>
              </a:ext>
            </a:extLst>
          </p:cNvPr>
          <p:cNvSpPr>
            <a:spLocks noGrp="1"/>
          </p:cNvSpPr>
          <p:nvPr>
            <p:ph idx="1"/>
          </p:nvPr>
        </p:nvSpPr>
        <p:spPr>
          <a:xfrm>
            <a:off x="272716" y="2276637"/>
            <a:ext cx="11806990" cy="4380837"/>
          </a:xfrm>
        </p:spPr>
        <p:txBody>
          <a:bodyPr>
            <a:noAutofit/>
          </a:bodyPr>
          <a:lstStyle/>
          <a:p>
            <a:pPr>
              <a:lnSpc>
                <a:spcPct val="100000"/>
              </a:lnSpc>
              <a:spcBef>
                <a:spcPts val="600"/>
              </a:spcBef>
              <a:spcAft>
                <a:spcPts val="600"/>
              </a:spcAft>
            </a:pPr>
            <a:r>
              <a:rPr lang="en-US" dirty="0"/>
              <a:t>2019-2020 Skilled Trades TRACK Assessments (Carpentry, Electrical) testing windows closed March 13, 2020 due to statewide school closures related to COVID-19</a:t>
            </a:r>
          </a:p>
          <a:p>
            <a:pPr>
              <a:lnSpc>
                <a:spcPct val="100000"/>
              </a:lnSpc>
              <a:spcBef>
                <a:spcPts val="600"/>
              </a:spcBef>
              <a:spcAft>
                <a:spcPts val="600"/>
              </a:spcAft>
            </a:pPr>
            <a:r>
              <a:rPr lang="en-US" dirty="0"/>
              <a:t>Results were released for students tested prior to March 13 school closures</a:t>
            </a:r>
          </a:p>
          <a:p>
            <a:pPr marL="628650" lvl="1" indent="-171450"/>
            <a:r>
              <a:rPr lang="en-US" dirty="0"/>
              <a:t>Underclass students who tested and met benchmark on the assessment will count going forward</a:t>
            </a:r>
          </a:p>
          <a:p>
            <a:pPr marL="628650" lvl="1" indent="-171450"/>
            <a:r>
              <a:rPr lang="en-US" dirty="0"/>
              <a:t>Senior students who tested and met benchmark should have received their performance results as a component of a valid (TRACK) industry certification</a:t>
            </a:r>
          </a:p>
          <a:p>
            <a:pPr marL="628650" lvl="1" indent="-171450"/>
            <a:r>
              <a:rPr lang="en-US" u="sng" dirty="0">
                <a:hlinkClick r:id="rId5"/>
              </a:rPr>
              <a:t>Skilled Trades TRACK Pre-Apprenticeship Completion Certification Form</a:t>
            </a:r>
            <a:endParaRPr lang="en-US" dirty="0"/>
          </a:p>
          <a:p>
            <a:pPr marL="171450" indent="-171450"/>
            <a:endParaRPr lang="en-US" dirty="0"/>
          </a:p>
        </p:txBody>
      </p:sp>
    </p:spTree>
    <p:extLst>
      <p:ext uri="{BB962C8B-B14F-4D97-AF65-F5344CB8AC3E}">
        <p14:creationId xmlns:p14="http://schemas.microsoft.com/office/powerpoint/2010/main" val="995090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A2C1-D0FF-4D7E-9EF8-FC159F9B6C39}"/>
              </a:ext>
            </a:extLst>
          </p:cNvPr>
          <p:cNvSpPr>
            <a:spLocks noGrp="1"/>
          </p:cNvSpPr>
          <p:nvPr>
            <p:ph type="title"/>
          </p:nvPr>
        </p:nvSpPr>
        <p:spPr>
          <a:xfrm>
            <a:off x="403058" y="762744"/>
            <a:ext cx="10104521" cy="1325563"/>
          </a:xfrm>
        </p:spPr>
        <p:txBody>
          <a:bodyPr>
            <a:normAutofit fontScale="90000"/>
          </a:bodyPr>
          <a:lstStyle/>
          <a:p>
            <a:pPr>
              <a:lnSpc>
                <a:spcPct val="100000"/>
              </a:lnSpc>
              <a:spcBef>
                <a:spcPts val="1800"/>
              </a:spcBef>
              <a:spcAft>
                <a:spcPts val="1800"/>
              </a:spcAft>
            </a:pPr>
            <a:r>
              <a:rPr lang="en-US" b="1" dirty="0"/>
              <a:t>Skilled Trades TRACK Assessments 	</a:t>
            </a:r>
            <a:br>
              <a:rPr lang="en-US" b="1" dirty="0"/>
            </a:br>
            <a:r>
              <a:rPr lang="en-US" b="1" dirty="0"/>
              <a:t>(</a:t>
            </a:r>
            <a:r>
              <a:rPr lang="en-US" b="1" dirty="0">
                <a:hlinkClick r:id="rId3"/>
              </a:rPr>
              <a:t>Carpentry</a:t>
            </a:r>
            <a:r>
              <a:rPr lang="en-US" b="1" dirty="0"/>
              <a:t> and </a:t>
            </a:r>
            <a:r>
              <a:rPr lang="en-US" b="1" dirty="0">
                <a:hlinkClick r:id="rId4"/>
              </a:rPr>
              <a:t>Electrical</a:t>
            </a:r>
            <a:r>
              <a:rPr lang="en-US" b="1" dirty="0"/>
              <a:t> )</a:t>
            </a:r>
          </a:p>
        </p:txBody>
      </p:sp>
      <p:sp>
        <p:nvSpPr>
          <p:cNvPr id="3" name="Content Placeholder 2">
            <a:extLst>
              <a:ext uri="{FF2B5EF4-FFF2-40B4-BE49-F238E27FC236}">
                <a16:creationId xmlns:a16="http://schemas.microsoft.com/office/drawing/2014/main" id="{7D42E12E-C39F-4A5C-A260-C49C646ABDBF}"/>
              </a:ext>
            </a:extLst>
          </p:cNvPr>
          <p:cNvSpPr>
            <a:spLocks noGrp="1"/>
          </p:cNvSpPr>
          <p:nvPr>
            <p:ph idx="1"/>
          </p:nvPr>
        </p:nvSpPr>
        <p:spPr>
          <a:xfrm>
            <a:off x="403057" y="2088306"/>
            <a:ext cx="11564353" cy="4769694"/>
          </a:xfrm>
        </p:spPr>
        <p:txBody>
          <a:bodyPr>
            <a:normAutofit fontScale="92500" lnSpcReduction="10000"/>
          </a:bodyPr>
          <a:lstStyle/>
          <a:p>
            <a:pPr>
              <a:lnSpc>
                <a:spcPct val="100000"/>
              </a:lnSpc>
              <a:spcBef>
                <a:spcPts val="300"/>
              </a:spcBef>
              <a:spcAft>
                <a:spcPts val="300"/>
              </a:spcAft>
            </a:pPr>
            <a:r>
              <a:rPr lang="en-US" sz="2400" dirty="0"/>
              <a:t>Make-up testing tentatively planned fall 2020, if in-person classes are in session or permitted, districts may select from three make-up testing window options: Aug. 3-7, Sept. 7-11 or Oct. 12-16</a:t>
            </a:r>
            <a:endParaRPr lang="en-US" sz="2400" u="sng" dirty="0"/>
          </a:p>
          <a:p>
            <a:pPr>
              <a:lnSpc>
                <a:spcPct val="100000"/>
              </a:lnSpc>
              <a:spcBef>
                <a:spcPts val="300"/>
              </a:spcBef>
              <a:spcAft>
                <a:spcPts val="300"/>
              </a:spcAft>
            </a:pPr>
            <a:r>
              <a:rPr lang="en-US" sz="2400" b="1" u="sng" dirty="0"/>
              <a:t>ONLY</a:t>
            </a:r>
            <a:r>
              <a:rPr lang="en-US" sz="2400" b="1" dirty="0"/>
              <a:t> </a:t>
            </a:r>
            <a:r>
              <a:rPr lang="en-US" sz="2400" dirty="0"/>
              <a:t>2019-2020 seniors/early graduates who received a test ticket in spring 2020 testing and did not test </a:t>
            </a:r>
            <a:r>
              <a:rPr lang="en-US" sz="2400"/>
              <a:t>are eligible</a:t>
            </a:r>
            <a:endParaRPr lang="en-US" sz="2400" b="1" u="sng" dirty="0"/>
          </a:p>
          <a:p>
            <a:pPr>
              <a:lnSpc>
                <a:spcPct val="100000"/>
              </a:lnSpc>
              <a:spcBef>
                <a:spcPts val="300"/>
              </a:spcBef>
              <a:spcAft>
                <a:spcPts val="300"/>
              </a:spcAft>
            </a:pPr>
            <a:r>
              <a:rPr lang="en-US" sz="2400" dirty="0"/>
              <a:t>Districts and schools are responsible for scheduling and administering the proctored in-person assessments </a:t>
            </a:r>
          </a:p>
          <a:p>
            <a:pPr lvl="1">
              <a:lnSpc>
                <a:spcPct val="100000"/>
              </a:lnSpc>
              <a:spcBef>
                <a:spcPts val="300"/>
              </a:spcBef>
              <a:spcAft>
                <a:spcPts val="300"/>
              </a:spcAft>
              <a:buFont typeface="Courier New" panose="02070309020205020404" pitchFamily="49" charset="0"/>
              <a:buChar char="o"/>
            </a:pPr>
            <a:r>
              <a:rPr lang="en-US" dirty="0"/>
              <a:t>New student test tickets in E-SESS have been generated for eligible students at their home high school</a:t>
            </a:r>
          </a:p>
          <a:p>
            <a:pPr lvl="1">
              <a:lnSpc>
                <a:spcPct val="100000"/>
              </a:lnSpc>
              <a:spcBef>
                <a:spcPts val="300"/>
              </a:spcBef>
              <a:spcAft>
                <a:spcPts val="300"/>
              </a:spcAft>
              <a:buFont typeface="Courier New" panose="02070309020205020404" pitchFamily="49" charset="0"/>
              <a:buChar char="o"/>
            </a:pPr>
            <a:r>
              <a:rPr lang="en-US" dirty="0"/>
              <a:t>Pathway specific TRACK Assessment Instructions and Formula Sheets are required materials</a:t>
            </a:r>
          </a:p>
          <a:p>
            <a:pPr>
              <a:lnSpc>
                <a:spcPct val="100000"/>
              </a:lnSpc>
              <a:spcBef>
                <a:spcPts val="300"/>
              </a:spcBef>
              <a:spcAft>
                <a:spcPts val="300"/>
              </a:spcAft>
            </a:pPr>
            <a:r>
              <a:rPr lang="en-US" sz="2400" dirty="0"/>
              <a:t>Opportunity for students to earn postsecondary articulated credit and/or job advancement within the workforce</a:t>
            </a:r>
          </a:p>
          <a:p>
            <a:pPr>
              <a:lnSpc>
                <a:spcPct val="100000"/>
              </a:lnSpc>
              <a:spcBef>
                <a:spcPts val="300"/>
              </a:spcBef>
              <a:spcAft>
                <a:spcPts val="300"/>
              </a:spcAft>
            </a:pPr>
            <a:r>
              <a:rPr lang="en-US" sz="2400" dirty="0"/>
              <a:t>Make-up testing assessment results will </a:t>
            </a:r>
            <a:r>
              <a:rPr lang="en-US" sz="2400" b="1" u="sng" dirty="0"/>
              <a:t>not </a:t>
            </a:r>
            <a:r>
              <a:rPr lang="en-US" sz="2400" dirty="0"/>
              <a:t>be reported or included within a school or district’s accountability</a:t>
            </a:r>
          </a:p>
          <a:p>
            <a:pPr marL="0" indent="0">
              <a:buNone/>
            </a:pPr>
            <a:endParaRPr lang="en-US" dirty="0"/>
          </a:p>
        </p:txBody>
      </p:sp>
    </p:spTree>
    <p:extLst>
      <p:ext uri="{BB962C8B-B14F-4D97-AF65-F5344CB8AC3E}">
        <p14:creationId xmlns:p14="http://schemas.microsoft.com/office/powerpoint/2010/main" val="3341415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518A0-9783-4C33-B691-0390A6F1F577}"/>
              </a:ext>
            </a:extLst>
          </p:cNvPr>
          <p:cNvSpPr>
            <a:spLocks noGrp="1"/>
          </p:cNvSpPr>
          <p:nvPr>
            <p:ph type="title"/>
          </p:nvPr>
        </p:nvSpPr>
        <p:spPr>
          <a:xfrm>
            <a:off x="274720" y="1000874"/>
            <a:ext cx="11917280" cy="1118772"/>
          </a:xfrm>
        </p:spPr>
        <p:txBody>
          <a:bodyPr>
            <a:normAutofit fontScale="90000"/>
          </a:bodyPr>
          <a:lstStyle/>
          <a:p>
            <a:pPr>
              <a:lnSpc>
                <a:spcPct val="100000"/>
              </a:lnSpc>
              <a:spcBef>
                <a:spcPts val="1800"/>
              </a:spcBef>
              <a:spcAft>
                <a:spcPts val="1800"/>
              </a:spcAft>
            </a:pPr>
            <a:r>
              <a:rPr lang="en-US" b="1" dirty="0"/>
              <a:t>2020 - 2021 CTE EOP Assessment and </a:t>
            </a:r>
            <a:br>
              <a:rPr lang="en-US" b="1" dirty="0"/>
            </a:br>
            <a:r>
              <a:rPr lang="en-US" b="1" dirty="0"/>
              <a:t>Skilled Trades TRACK (Carpentry, Electrical) Assessments </a:t>
            </a:r>
          </a:p>
        </p:txBody>
      </p:sp>
      <p:graphicFrame>
        <p:nvGraphicFramePr>
          <p:cNvPr id="6" name="Table 6">
            <a:extLst>
              <a:ext uri="{FF2B5EF4-FFF2-40B4-BE49-F238E27FC236}">
                <a16:creationId xmlns:a16="http://schemas.microsoft.com/office/drawing/2014/main" id="{5CD70309-91FC-4FE5-92A4-5DF1E4606D3A}"/>
              </a:ext>
            </a:extLst>
          </p:cNvPr>
          <p:cNvGraphicFramePr>
            <a:graphicFrameLocks noGrp="1"/>
          </p:cNvGraphicFramePr>
          <p:nvPr>
            <p:ph idx="1"/>
          </p:nvPr>
        </p:nvGraphicFramePr>
        <p:xfrm>
          <a:off x="385011" y="2294021"/>
          <a:ext cx="11598442" cy="4454127"/>
        </p:xfrm>
        <a:graphic>
          <a:graphicData uri="http://schemas.openxmlformats.org/drawingml/2006/table">
            <a:tbl>
              <a:tblPr firstRow="1" bandRow="1">
                <a:tableStyleId>{5C22544A-7EE6-4342-B048-85BDC9FD1C3A}</a:tableStyleId>
              </a:tblPr>
              <a:tblGrid>
                <a:gridCol w="3327823">
                  <a:extLst>
                    <a:ext uri="{9D8B030D-6E8A-4147-A177-3AD203B41FA5}">
                      <a16:colId xmlns:a16="http://schemas.microsoft.com/office/drawing/2014/main" val="2294012867"/>
                    </a:ext>
                  </a:extLst>
                </a:gridCol>
                <a:gridCol w="8270619">
                  <a:extLst>
                    <a:ext uri="{9D8B030D-6E8A-4147-A177-3AD203B41FA5}">
                      <a16:colId xmlns:a16="http://schemas.microsoft.com/office/drawing/2014/main" val="3586140631"/>
                    </a:ext>
                  </a:extLst>
                </a:gridCol>
              </a:tblGrid>
              <a:tr h="699226">
                <a:tc>
                  <a:txBody>
                    <a:bodyPr/>
                    <a:lstStyle/>
                    <a:p>
                      <a:r>
                        <a:rPr lang="en-US" sz="2800" dirty="0">
                          <a:solidFill>
                            <a:schemeClr val="tx1"/>
                          </a:solidFill>
                        </a:rPr>
                        <a:t>DATES</a:t>
                      </a:r>
                    </a:p>
                  </a:txBody>
                  <a:tcPr>
                    <a:solidFill>
                      <a:schemeClr val="accent1">
                        <a:lumMod val="60000"/>
                        <a:lumOff val="40000"/>
                      </a:schemeClr>
                    </a:solidFill>
                  </a:tcPr>
                </a:tc>
                <a:tc>
                  <a:txBody>
                    <a:bodyPr/>
                    <a:lstStyle/>
                    <a:p>
                      <a:r>
                        <a:rPr lang="en-US" sz="2800" dirty="0">
                          <a:solidFill>
                            <a:schemeClr val="tx1"/>
                          </a:solidFill>
                        </a:rPr>
                        <a:t>WINDOW/DEADLINE</a:t>
                      </a:r>
                    </a:p>
                  </a:txBody>
                  <a:tcPr>
                    <a:solidFill>
                      <a:schemeClr val="accent1">
                        <a:lumMod val="60000"/>
                        <a:lumOff val="40000"/>
                      </a:schemeClr>
                    </a:solidFill>
                  </a:tcPr>
                </a:tc>
                <a:extLst>
                  <a:ext uri="{0D108BD9-81ED-4DB2-BD59-A6C34878D82A}">
                    <a16:rowId xmlns:a16="http://schemas.microsoft.com/office/drawing/2014/main" val="3739243394"/>
                  </a:ext>
                </a:extLst>
              </a:tr>
              <a:tr h="1074098">
                <a:tc>
                  <a:txBody>
                    <a:bodyPr/>
                    <a:lstStyle/>
                    <a:p>
                      <a:r>
                        <a:rPr lang="en-US" sz="2800" dirty="0"/>
                        <a:t>Aug. 3-7, Sept. 7-11 or Oct, 12-16 </a:t>
                      </a:r>
                      <a:r>
                        <a:rPr lang="en-US" sz="2000" dirty="0"/>
                        <a:t>(tentative)</a:t>
                      </a:r>
                      <a:endParaRPr lang="en-US" sz="2800" dirty="0"/>
                    </a:p>
                  </a:txBody>
                  <a:tcPr/>
                </a:tc>
                <a:tc>
                  <a:txBody>
                    <a:bodyPr/>
                    <a:lstStyle/>
                    <a:p>
                      <a:r>
                        <a:rPr lang="en-US" sz="2800" dirty="0"/>
                        <a:t>2019-2020 Senior/Early Grads Make-up Testing Window</a:t>
                      </a:r>
                    </a:p>
                  </a:txBody>
                  <a:tcPr/>
                </a:tc>
                <a:extLst>
                  <a:ext uri="{0D108BD9-81ED-4DB2-BD59-A6C34878D82A}">
                    <a16:rowId xmlns:a16="http://schemas.microsoft.com/office/drawing/2014/main" val="4068449526"/>
                  </a:ext>
                </a:extLst>
              </a:tr>
              <a:tr h="661825">
                <a:tc>
                  <a:txBody>
                    <a:bodyPr/>
                    <a:lstStyle/>
                    <a:p>
                      <a:r>
                        <a:rPr lang="en-US" sz="2800" dirty="0"/>
                        <a:t>Oct 19-30 </a:t>
                      </a:r>
                      <a:r>
                        <a:rPr lang="en-US" sz="2000" dirty="0"/>
                        <a:t>(tentative)</a:t>
                      </a:r>
                      <a:endParaRPr lang="en-US" sz="2800" dirty="0"/>
                    </a:p>
                  </a:txBody>
                  <a:tcPr/>
                </a:tc>
                <a:tc>
                  <a:txBody>
                    <a:bodyPr/>
                    <a:lstStyle/>
                    <a:p>
                      <a:r>
                        <a:rPr lang="en-US" sz="2800" dirty="0"/>
                        <a:t>2019-2020 Pilot CTE EOP Assessments</a:t>
                      </a:r>
                    </a:p>
                  </a:txBody>
                  <a:tcPr/>
                </a:tc>
                <a:extLst>
                  <a:ext uri="{0D108BD9-81ED-4DB2-BD59-A6C34878D82A}">
                    <a16:rowId xmlns:a16="http://schemas.microsoft.com/office/drawing/2014/main" val="3833122850"/>
                  </a:ext>
                </a:extLst>
              </a:tr>
              <a:tr h="1074098">
                <a:tc>
                  <a:txBody>
                    <a:bodyPr/>
                    <a:lstStyle/>
                    <a:p>
                      <a:r>
                        <a:rPr lang="en-US" sz="2800" dirty="0"/>
                        <a:t>Feb. 1 </a:t>
                      </a:r>
                      <a:r>
                        <a:rPr lang="en-US" sz="2000" dirty="0"/>
                        <a:t>(tentative)</a:t>
                      </a:r>
                      <a:endParaRPr lang="en-US" sz="2800" dirty="0"/>
                    </a:p>
                  </a:txBody>
                  <a:tcPr/>
                </a:tc>
                <a:tc>
                  <a:txBody>
                    <a:bodyPr/>
                    <a:lstStyle/>
                    <a:p>
                      <a:r>
                        <a:rPr lang="en-US" sz="2800" dirty="0"/>
                        <a:t>Deadline to identify students as concentrators in pathway for spring 2021 testing</a:t>
                      </a:r>
                    </a:p>
                  </a:txBody>
                  <a:tcPr/>
                </a:tc>
                <a:extLst>
                  <a:ext uri="{0D108BD9-81ED-4DB2-BD59-A6C34878D82A}">
                    <a16:rowId xmlns:a16="http://schemas.microsoft.com/office/drawing/2014/main" val="1750864068"/>
                  </a:ext>
                </a:extLst>
              </a:tr>
              <a:tr h="624500">
                <a:tc>
                  <a:txBody>
                    <a:bodyPr/>
                    <a:lstStyle/>
                    <a:p>
                      <a:r>
                        <a:rPr lang="en-US" sz="2800" dirty="0"/>
                        <a:t>Feb. 22 – Mar. 31 </a:t>
                      </a:r>
                      <a:r>
                        <a:rPr lang="en-US" sz="2000" dirty="0"/>
                        <a:t>(tentative)</a:t>
                      </a:r>
                      <a:endParaRPr lang="en-US" sz="2800" dirty="0"/>
                    </a:p>
                  </a:txBody>
                  <a:tcPr/>
                </a:tc>
                <a:tc>
                  <a:txBody>
                    <a:bodyPr/>
                    <a:lstStyle/>
                    <a:p>
                      <a:r>
                        <a:rPr lang="en-US" sz="2800" dirty="0"/>
                        <a:t>2020-2021 CTE EOP Assessment / Skilled Trades TRACK Assessment Testing Windows </a:t>
                      </a:r>
                    </a:p>
                  </a:txBody>
                  <a:tcPr/>
                </a:tc>
                <a:extLst>
                  <a:ext uri="{0D108BD9-81ED-4DB2-BD59-A6C34878D82A}">
                    <a16:rowId xmlns:a16="http://schemas.microsoft.com/office/drawing/2014/main" val="1345855626"/>
                  </a:ext>
                </a:extLst>
              </a:tr>
            </a:tbl>
          </a:graphicData>
        </a:graphic>
      </p:graphicFrame>
    </p:spTree>
    <p:extLst>
      <p:ext uri="{BB962C8B-B14F-4D97-AF65-F5344CB8AC3E}">
        <p14:creationId xmlns:p14="http://schemas.microsoft.com/office/powerpoint/2010/main" val="422199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5EBCD-D10B-4D40-BD5C-818104E36436}"/>
              </a:ext>
            </a:extLst>
          </p:cNvPr>
          <p:cNvSpPr>
            <a:spLocks noGrp="1"/>
          </p:cNvSpPr>
          <p:nvPr>
            <p:ph type="title"/>
          </p:nvPr>
        </p:nvSpPr>
        <p:spPr/>
        <p:txBody>
          <a:bodyPr/>
          <a:lstStyle/>
          <a:p>
            <a:r>
              <a:rPr lang="en-US" b="1" dirty="0"/>
              <a:t>Industry Certifications</a:t>
            </a:r>
          </a:p>
        </p:txBody>
      </p:sp>
      <p:sp>
        <p:nvSpPr>
          <p:cNvPr id="3" name="Content Placeholder 2">
            <a:extLst>
              <a:ext uri="{FF2B5EF4-FFF2-40B4-BE49-F238E27FC236}">
                <a16:creationId xmlns:a16="http://schemas.microsoft.com/office/drawing/2014/main" id="{FC6F77B7-9E6E-42FD-BBFB-9A73C9535CCC}"/>
              </a:ext>
            </a:extLst>
          </p:cNvPr>
          <p:cNvSpPr>
            <a:spLocks noGrp="1"/>
          </p:cNvSpPr>
          <p:nvPr>
            <p:ph idx="1"/>
          </p:nvPr>
        </p:nvSpPr>
        <p:spPr>
          <a:xfrm>
            <a:off x="838200" y="1450428"/>
            <a:ext cx="10515600" cy="5286703"/>
          </a:xfrm>
        </p:spPr>
        <p:txBody>
          <a:bodyPr>
            <a:normAutofit/>
          </a:bodyPr>
          <a:lstStyle/>
          <a:p>
            <a:r>
              <a:rPr lang="en-US" dirty="0">
                <a:hlinkClick r:id="rId2"/>
              </a:rPr>
              <a:t>CTE Lab Reopening Guidance</a:t>
            </a:r>
            <a:endParaRPr lang="en-US" dirty="0"/>
          </a:p>
          <a:p>
            <a:r>
              <a:rPr lang="en-US" dirty="0"/>
              <a:t>2019-2020 Graduates</a:t>
            </a:r>
          </a:p>
          <a:p>
            <a:pPr lvl="1"/>
            <a:r>
              <a:rPr lang="en-US" dirty="0"/>
              <a:t>Previously Purchased Certifications, Licenses, Vouchers can be used</a:t>
            </a:r>
          </a:p>
          <a:p>
            <a:pPr lvl="1"/>
            <a:r>
              <a:rPr lang="en-US" dirty="0"/>
              <a:t>Graduates can come back and test per reopening guidance</a:t>
            </a:r>
          </a:p>
          <a:p>
            <a:r>
              <a:rPr lang="en-US" dirty="0"/>
              <a:t>2020-2021 Flexibility</a:t>
            </a:r>
          </a:p>
          <a:p>
            <a:pPr lvl="1"/>
            <a:r>
              <a:rPr lang="en-US" dirty="0"/>
              <a:t>Vendor virtual proctoring allowable if in-person courses are not occurring</a:t>
            </a:r>
          </a:p>
          <a:p>
            <a:pPr lvl="1"/>
            <a:r>
              <a:rPr lang="en-US" dirty="0"/>
              <a:t>Vendor virtual proctoring allowable if students or parents/guardians choose not to send students for in-person courses</a:t>
            </a:r>
          </a:p>
          <a:p>
            <a:pPr lvl="1"/>
            <a:r>
              <a:rPr lang="en-US" dirty="0"/>
              <a:t>Perkins and State Free/Reduced Certification CTE funds can be used on virtual proctored industry certifications in these two circumstances</a:t>
            </a:r>
          </a:p>
          <a:p>
            <a:pPr lvl="1"/>
            <a:r>
              <a:rPr lang="en-US" dirty="0"/>
              <a:t>TEDS Data Entry will be required for Industry Certifications that are earned through this process or through normal proctoring</a:t>
            </a:r>
          </a:p>
        </p:txBody>
      </p:sp>
    </p:spTree>
    <p:extLst>
      <p:ext uri="{BB962C8B-B14F-4D97-AF65-F5344CB8AC3E}">
        <p14:creationId xmlns:p14="http://schemas.microsoft.com/office/powerpoint/2010/main" val="2388883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C6BFF-8F8F-45F9-A161-AF8851C0B928}"/>
              </a:ext>
            </a:extLst>
          </p:cNvPr>
          <p:cNvSpPr>
            <a:spLocks noGrp="1"/>
          </p:cNvSpPr>
          <p:nvPr>
            <p:ph type="title"/>
          </p:nvPr>
        </p:nvSpPr>
        <p:spPr>
          <a:xfrm>
            <a:off x="838200" y="493987"/>
            <a:ext cx="10515600" cy="914399"/>
          </a:xfrm>
        </p:spPr>
        <p:txBody>
          <a:bodyPr/>
          <a:lstStyle/>
          <a:p>
            <a:r>
              <a:rPr lang="en-US" b="1" dirty="0"/>
              <a:t>Dual Credit</a:t>
            </a:r>
          </a:p>
        </p:txBody>
      </p:sp>
      <p:sp>
        <p:nvSpPr>
          <p:cNvPr id="3" name="Content Placeholder 2">
            <a:extLst>
              <a:ext uri="{FF2B5EF4-FFF2-40B4-BE49-F238E27FC236}">
                <a16:creationId xmlns:a16="http://schemas.microsoft.com/office/drawing/2014/main" id="{74369C78-C1BE-47A2-9928-FCFBF3C2CC22}"/>
              </a:ext>
            </a:extLst>
          </p:cNvPr>
          <p:cNvSpPr>
            <a:spLocks noGrp="1"/>
          </p:cNvSpPr>
          <p:nvPr>
            <p:ph idx="1"/>
          </p:nvPr>
        </p:nvSpPr>
        <p:spPr>
          <a:xfrm>
            <a:off x="838200" y="1408386"/>
            <a:ext cx="10515600" cy="5265792"/>
          </a:xfrm>
        </p:spPr>
        <p:txBody>
          <a:bodyPr>
            <a:normAutofit/>
          </a:bodyPr>
          <a:lstStyle/>
          <a:p>
            <a:r>
              <a:rPr lang="en-US" sz="2000" dirty="0"/>
              <a:t>Dual credit tuition rate increased to 40% of the KCTCS amount.</a:t>
            </a:r>
          </a:p>
          <a:p>
            <a:r>
              <a:rPr lang="en-US" sz="2000" dirty="0"/>
              <a:t>KCTCS will be offering fall term classes in a variety of formats from fully online classes as well as face-to-face classes and some options that are a mixture of both. Face-to-face classes will have a strong online or remote instruction part, so if in-person classes must move online for a while everybody is prepared. KCTCS will offer a variety of scheduling options, including 16-week, 12-week, and 8-week sessions. For additional information, please see the </a:t>
            </a:r>
            <a:r>
              <a:rPr lang="en-US" sz="2000" u="sng" dirty="0">
                <a:hlinkClick r:id="rId2"/>
              </a:rPr>
              <a:t>KCTCS Welcome Back Plan</a:t>
            </a:r>
            <a:r>
              <a:rPr lang="en-US" sz="2000" dirty="0"/>
              <a:t>. </a:t>
            </a:r>
          </a:p>
          <a:p>
            <a:r>
              <a:rPr lang="en-US" sz="2000" dirty="0"/>
              <a:t>Colleges are required to request an out of term parameter exception for any course that does not follow the college semester calendar. We believe most high schools will fall in this category, so we ask you to proactively work with your college contact to determine those dates as soon as possible. </a:t>
            </a:r>
          </a:p>
          <a:p>
            <a:r>
              <a:rPr lang="en-US" sz="2000" dirty="0"/>
              <a:t>Dual credit courses should be offered on a semester bases and as close to the regular college semester as closely as possible.</a:t>
            </a:r>
          </a:p>
          <a:p>
            <a:r>
              <a:rPr lang="en-US" sz="2000" dirty="0"/>
              <a:t>KCTCS is requiring all courses be set up in Blackboard in the event campuses are forced to close and move to remote learning.</a:t>
            </a:r>
          </a:p>
          <a:p>
            <a:r>
              <a:rPr lang="en-US" sz="2000" dirty="0"/>
              <a:t>Each partner must notify the other of any closures. </a:t>
            </a:r>
          </a:p>
          <a:p>
            <a:r>
              <a:rPr lang="en-US" sz="2000" dirty="0">
                <a:hlinkClick r:id="rId3"/>
              </a:rPr>
              <a:t>Additional Information </a:t>
            </a:r>
            <a:endParaRPr lang="en-US" sz="2000" dirty="0"/>
          </a:p>
          <a:p>
            <a:endParaRPr lang="en-US" sz="2000" dirty="0"/>
          </a:p>
        </p:txBody>
      </p:sp>
    </p:spTree>
    <p:extLst>
      <p:ext uri="{BB962C8B-B14F-4D97-AF65-F5344CB8AC3E}">
        <p14:creationId xmlns:p14="http://schemas.microsoft.com/office/powerpoint/2010/main" val="3108167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27543-DE00-4FA3-A730-BE6A16A099D1}"/>
              </a:ext>
            </a:extLst>
          </p:cNvPr>
          <p:cNvSpPr>
            <a:spLocks noGrp="1"/>
          </p:cNvSpPr>
          <p:nvPr>
            <p:ph type="title"/>
          </p:nvPr>
        </p:nvSpPr>
        <p:spPr>
          <a:xfrm>
            <a:off x="838200" y="260021"/>
            <a:ext cx="10515600" cy="1325563"/>
          </a:xfrm>
        </p:spPr>
        <p:txBody>
          <a:bodyPr/>
          <a:lstStyle/>
          <a:p>
            <a:r>
              <a:rPr lang="en-US" b="1" dirty="0"/>
              <a:t>Today’s Agenda</a:t>
            </a:r>
          </a:p>
        </p:txBody>
      </p:sp>
      <p:sp>
        <p:nvSpPr>
          <p:cNvPr id="3" name="Content Placeholder 2">
            <a:extLst>
              <a:ext uri="{FF2B5EF4-FFF2-40B4-BE49-F238E27FC236}">
                <a16:creationId xmlns:a16="http://schemas.microsoft.com/office/drawing/2014/main" id="{8C88FCF8-CA7E-4DB6-9E3B-B382164E911E}"/>
              </a:ext>
            </a:extLst>
          </p:cNvPr>
          <p:cNvSpPr>
            <a:spLocks noGrp="1"/>
          </p:cNvSpPr>
          <p:nvPr>
            <p:ph idx="1"/>
          </p:nvPr>
        </p:nvSpPr>
        <p:spPr>
          <a:xfrm>
            <a:off x="838200" y="1455684"/>
            <a:ext cx="10515600" cy="5402316"/>
          </a:xfrm>
        </p:spPr>
        <p:txBody>
          <a:bodyPr>
            <a:normAutofit fontScale="85000" lnSpcReduction="20000"/>
          </a:bodyPr>
          <a:lstStyle/>
          <a:p>
            <a:r>
              <a:rPr lang="en-US" dirty="0"/>
              <a:t>1:00-1:45 </a:t>
            </a:r>
          </a:p>
          <a:p>
            <a:pPr lvl="1"/>
            <a:r>
              <a:rPr lang="en-US" dirty="0"/>
              <a:t>Welcome</a:t>
            </a:r>
          </a:p>
          <a:p>
            <a:pPr lvl="1"/>
            <a:r>
              <a:rPr lang="en-US" dirty="0"/>
              <a:t>State of CTE</a:t>
            </a:r>
          </a:p>
          <a:p>
            <a:pPr lvl="1"/>
            <a:r>
              <a:rPr lang="en-US" dirty="0"/>
              <a:t>Perkins</a:t>
            </a:r>
          </a:p>
          <a:p>
            <a:pPr lvl="1"/>
            <a:r>
              <a:rPr lang="en-US" dirty="0"/>
              <a:t>Financials</a:t>
            </a:r>
          </a:p>
          <a:p>
            <a:r>
              <a:rPr lang="en-US" dirty="0"/>
              <a:t>1:45-1:55 Break</a:t>
            </a:r>
          </a:p>
          <a:p>
            <a:r>
              <a:rPr lang="en-US" dirty="0"/>
              <a:t>1:55-2:50</a:t>
            </a:r>
          </a:p>
          <a:p>
            <a:pPr lvl="1"/>
            <a:r>
              <a:rPr lang="en-US" dirty="0"/>
              <a:t>Q&amp;A From First Section</a:t>
            </a:r>
          </a:p>
          <a:p>
            <a:pPr lvl="1"/>
            <a:r>
              <a:rPr lang="en-US" dirty="0"/>
              <a:t>EOP/TRACK/Pilot</a:t>
            </a:r>
          </a:p>
          <a:p>
            <a:pPr lvl="1"/>
            <a:r>
              <a:rPr lang="en-US" dirty="0"/>
              <a:t>Industry Certifications</a:t>
            </a:r>
          </a:p>
          <a:p>
            <a:pPr lvl="1"/>
            <a:r>
              <a:rPr lang="en-US" dirty="0"/>
              <a:t>Dual credit</a:t>
            </a:r>
          </a:p>
          <a:p>
            <a:r>
              <a:rPr lang="en-US" dirty="0"/>
              <a:t>2:50-3:00 Break</a:t>
            </a:r>
          </a:p>
          <a:p>
            <a:r>
              <a:rPr lang="en-US" dirty="0"/>
              <a:t>3:00-4:00</a:t>
            </a:r>
          </a:p>
          <a:p>
            <a:pPr lvl="1"/>
            <a:r>
              <a:rPr lang="en-US" dirty="0"/>
              <a:t>Q&amp;A From Second Section</a:t>
            </a:r>
          </a:p>
          <a:p>
            <a:pPr lvl="1"/>
            <a:r>
              <a:rPr lang="en-US" dirty="0"/>
              <a:t>Legislative Update</a:t>
            </a:r>
          </a:p>
          <a:p>
            <a:pPr lvl="1"/>
            <a:r>
              <a:rPr lang="en-US" dirty="0"/>
              <a:t>Announcements</a:t>
            </a:r>
          </a:p>
          <a:p>
            <a:pPr lvl="1"/>
            <a:r>
              <a:rPr lang="en-US" dirty="0"/>
              <a:t>Q&amp;A From Third Section</a:t>
            </a:r>
          </a:p>
        </p:txBody>
      </p:sp>
    </p:spTree>
    <p:extLst>
      <p:ext uri="{BB962C8B-B14F-4D97-AF65-F5344CB8AC3E}">
        <p14:creationId xmlns:p14="http://schemas.microsoft.com/office/powerpoint/2010/main" val="3449441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5806-CCAA-4B08-8E00-64C05EDDD2B0}"/>
              </a:ext>
            </a:extLst>
          </p:cNvPr>
          <p:cNvSpPr>
            <a:spLocks noGrp="1"/>
          </p:cNvSpPr>
          <p:nvPr>
            <p:ph type="title"/>
          </p:nvPr>
        </p:nvSpPr>
        <p:spPr/>
        <p:txBody>
          <a:bodyPr/>
          <a:lstStyle/>
          <a:p>
            <a:r>
              <a:rPr lang="en-US" b="1" dirty="0"/>
              <a:t>Break</a:t>
            </a:r>
          </a:p>
        </p:txBody>
      </p:sp>
    </p:spTree>
    <p:extLst>
      <p:ext uri="{BB962C8B-B14F-4D97-AF65-F5344CB8AC3E}">
        <p14:creationId xmlns:p14="http://schemas.microsoft.com/office/powerpoint/2010/main" val="630355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05096-1808-46EA-98F4-D1407482E34B}"/>
              </a:ext>
            </a:extLst>
          </p:cNvPr>
          <p:cNvSpPr>
            <a:spLocks noGrp="1"/>
          </p:cNvSpPr>
          <p:nvPr>
            <p:ph type="title"/>
          </p:nvPr>
        </p:nvSpPr>
        <p:spPr>
          <a:xfrm>
            <a:off x="1052568" y="1394428"/>
            <a:ext cx="10515600" cy="2852737"/>
          </a:xfrm>
        </p:spPr>
        <p:txBody>
          <a:bodyPr>
            <a:normAutofit/>
          </a:bodyPr>
          <a:lstStyle/>
          <a:p>
            <a:r>
              <a:rPr lang="en-US" sz="8000" dirty="0"/>
              <a:t>Questions and Answers</a:t>
            </a:r>
          </a:p>
        </p:txBody>
      </p:sp>
    </p:spTree>
    <p:extLst>
      <p:ext uri="{BB962C8B-B14F-4D97-AF65-F5344CB8AC3E}">
        <p14:creationId xmlns:p14="http://schemas.microsoft.com/office/powerpoint/2010/main" val="2261787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B9F11-E50E-498D-9967-074CB873B186}"/>
              </a:ext>
            </a:extLst>
          </p:cNvPr>
          <p:cNvSpPr>
            <a:spLocks noGrp="1"/>
          </p:cNvSpPr>
          <p:nvPr>
            <p:ph type="title"/>
          </p:nvPr>
        </p:nvSpPr>
        <p:spPr/>
        <p:txBody>
          <a:bodyPr/>
          <a:lstStyle/>
          <a:p>
            <a:r>
              <a:rPr lang="en-US" b="1" dirty="0"/>
              <a:t>Legislative Update, Resources, and Wrap Up</a:t>
            </a:r>
          </a:p>
        </p:txBody>
      </p:sp>
      <p:sp>
        <p:nvSpPr>
          <p:cNvPr id="3" name="Text Placeholder 2">
            <a:extLst>
              <a:ext uri="{FF2B5EF4-FFF2-40B4-BE49-F238E27FC236}">
                <a16:creationId xmlns:a16="http://schemas.microsoft.com/office/drawing/2014/main" id="{D593C86F-705E-4DEF-B11F-ADEA97EE1BFB}"/>
              </a:ext>
            </a:extLst>
          </p:cNvPr>
          <p:cNvSpPr>
            <a:spLocks noGrp="1"/>
          </p:cNvSpPr>
          <p:nvPr>
            <p:ph type="body" idx="1"/>
          </p:nvPr>
        </p:nvSpPr>
        <p:spPr>
          <a:xfrm>
            <a:off x="831850" y="4589463"/>
            <a:ext cx="10515600" cy="1946804"/>
          </a:xfrm>
        </p:spPr>
        <p:txBody>
          <a:bodyPr/>
          <a:lstStyle/>
          <a:p>
            <a:r>
              <a:rPr lang="en-US" dirty="0"/>
              <a:t>Leslie Slaughter, Executive Advisor</a:t>
            </a:r>
          </a:p>
          <a:p>
            <a:r>
              <a:rPr lang="en-US" dirty="0"/>
              <a:t>Office of Career and Technical Education</a:t>
            </a:r>
          </a:p>
          <a:p>
            <a:r>
              <a:rPr lang="en-US" dirty="0">
                <a:hlinkClick r:id="rId2"/>
              </a:rPr>
              <a:t>Leslie.Slaughter@education.ky.gov</a:t>
            </a:r>
            <a:r>
              <a:rPr lang="en-US" dirty="0"/>
              <a:t> </a:t>
            </a:r>
          </a:p>
          <a:p>
            <a:r>
              <a:rPr lang="en-US" dirty="0"/>
              <a:t>502-564-4286</a:t>
            </a:r>
          </a:p>
        </p:txBody>
      </p:sp>
    </p:spTree>
    <p:extLst>
      <p:ext uri="{BB962C8B-B14F-4D97-AF65-F5344CB8AC3E}">
        <p14:creationId xmlns:p14="http://schemas.microsoft.com/office/powerpoint/2010/main" val="1007695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144" y="837755"/>
            <a:ext cx="10515600" cy="1325563"/>
          </a:xfrm>
        </p:spPr>
        <p:txBody>
          <a:bodyPr/>
          <a:lstStyle/>
          <a:p>
            <a:r>
              <a:rPr lang="en-US" b="1" dirty="0"/>
              <a:t>Senate Bill 101 (Sen. Wilson) </a:t>
            </a:r>
          </a:p>
        </p:txBody>
      </p:sp>
      <p:sp>
        <p:nvSpPr>
          <p:cNvPr id="3" name="Content Placeholder 2"/>
          <p:cNvSpPr>
            <a:spLocks noGrp="1"/>
          </p:cNvSpPr>
          <p:nvPr>
            <p:ph idx="1"/>
          </p:nvPr>
        </p:nvSpPr>
        <p:spPr>
          <a:xfrm>
            <a:off x="390144" y="2191956"/>
            <a:ext cx="10515600" cy="4351338"/>
          </a:xfrm>
        </p:spPr>
        <p:txBody>
          <a:bodyPr>
            <a:normAutofit lnSpcReduction="10000"/>
          </a:bodyPr>
          <a:lstStyle/>
          <a:p>
            <a:pPr marL="0" indent="0">
              <a:buNone/>
            </a:pPr>
            <a:endParaRPr lang="en-US" sz="1200" dirty="0"/>
          </a:p>
          <a:p>
            <a:pPr marL="0" indent="0">
              <a:buNone/>
            </a:pPr>
            <a:r>
              <a:rPr lang="en-US" dirty="0"/>
              <a:t>Requires the Council on Postsecondary Education (CPE) to facilitate the development and implementation of a statewide standardized articulation agreement to be executed by July 1, 2021, between public colleges and universities and the Kentucky Department of Education (KDE) for each approved high school career pathway that leads to a postsecondary credential, certification, license or degree.  </a:t>
            </a:r>
          </a:p>
          <a:p>
            <a:pPr marL="0" indent="0">
              <a:buNone/>
            </a:pPr>
            <a:endParaRPr lang="en-US" dirty="0"/>
          </a:p>
          <a:p>
            <a:pPr marL="0" indent="0">
              <a:buNone/>
            </a:pPr>
            <a:r>
              <a:rPr lang="en-US" dirty="0"/>
              <a:t>Upon meeting the requirements of the standardized articulation agreement, a student must be awarded postsecondary credit for prior learning at any public college or university.</a:t>
            </a:r>
          </a:p>
          <a:p>
            <a:pPr marL="0" indent="0">
              <a:buNone/>
            </a:pPr>
            <a:endParaRPr lang="en-US" dirty="0"/>
          </a:p>
        </p:txBody>
      </p:sp>
    </p:spTree>
    <p:extLst>
      <p:ext uri="{BB962C8B-B14F-4D97-AF65-F5344CB8AC3E}">
        <p14:creationId xmlns:p14="http://schemas.microsoft.com/office/powerpoint/2010/main" val="2722733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144" y="837755"/>
            <a:ext cx="10515600" cy="1325563"/>
          </a:xfrm>
        </p:spPr>
        <p:txBody>
          <a:bodyPr/>
          <a:lstStyle/>
          <a:p>
            <a:r>
              <a:rPr lang="en-US" b="1" dirty="0"/>
              <a:t>House Bill 352 (Rep. Rudy) </a:t>
            </a:r>
          </a:p>
        </p:txBody>
      </p:sp>
      <p:sp>
        <p:nvSpPr>
          <p:cNvPr id="3" name="Content Placeholder 2"/>
          <p:cNvSpPr>
            <a:spLocks noGrp="1"/>
          </p:cNvSpPr>
          <p:nvPr>
            <p:ph idx="1"/>
          </p:nvPr>
        </p:nvSpPr>
        <p:spPr>
          <a:xfrm>
            <a:off x="390144" y="2191956"/>
            <a:ext cx="10515600" cy="4351338"/>
          </a:xfrm>
        </p:spPr>
        <p:txBody>
          <a:bodyPr>
            <a:normAutofit/>
          </a:bodyPr>
          <a:lstStyle/>
          <a:p>
            <a:pPr marL="0" indent="0">
              <a:buNone/>
            </a:pPr>
            <a:endParaRPr lang="en-US" sz="1200" dirty="0"/>
          </a:p>
          <a:p>
            <a:pPr marL="0" indent="0">
              <a:buNone/>
            </a:pPr>
            <a:r>
              <a:rPr lang="en-US" dirty="0"/>
              <a:t>Establishes the Executive Branch budget for fiscal year 2020-2021. Rather than a two-year biennial budget, the executive branch budget bill covers only one fiscal year, 2020-2021. This means the General Assembly will have to craft a budget in the next regular session or through a special session called by the governor.  </a:t>
            </a:r>
          </a:p>
          <a:p>
            <a:pPr marL="0" indent="0">
              <a:buNone/>
            </a:pPr>
            <a:endParaRPr lang="en-US" dirty="0"/>
          </a:p>
          <a:p>
            <a:pPr marL="0" indent="0">
              <a:buNone/>
            </a:pPr>
            <a:r>
              <a:rPr lang="en-US" dirty="0"/>
              <a:t>Major provisions related to CTE for fiscal year 2021 are as follows …</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52797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144" y="453707"/>
            <a:ext cx="10515600" cy="1325563"/>
          </a:xfrm>
        </p:spPr>
        <p:txBody>
          <a:bodyPr/>
          <a:lstStyle/>
          <a:p>
            <a:r>
              <a:rPr lang="en-US" b="1" dirty="0"/>
              <a:t>House Bill 352 (cont.)</a:t>
            </a:r>
            <a:endParaRPr lang="en-US" dirty="0"/>
          </a:p>
        </p:txBody>
      </p:sp>
      <p:sp>
        <p:nvSpPr>
          <p:cNvPr id="3" name="Content Placeholder 2"/>
          <p:cNvSpPr>
            <a:spLocks noGrp="1"/>
          </p:cNvSpPr>
          <p:nvPr>
            <p:ph idx="1"/>
          </p:nvPr>
        </p:nvSpPr>
        <p:spPr>
          <a:xfrm>
            <a:off x="390144" y="1643316"/>
            <a:ext cx="10515600" cy="4931220"/>
          </a:xfrm>
        </p:spPr>
        <p:txBody>
          <a:bodyPr>
            <a:normAutofit fontScale="25000" lnSpcReduction="20000"/>
          </a:bodyPr>
          <a:lstStyle/>
          <a:p>
            <a:pPr marL="0" indent="0">
              <a:buNone/>
            </a:pPr>
            <a:endParaRPr lang="en-US" sz="1200" dirty="0"/>
          </a:p>
          <a:p>
            <a:pPr marL="0" indent="0">
              <a:lnSpc>
                <a:spcPct val="120000"/>
              </a:lnSpc>
              <a:buNone/>
            </a:pPr>
            <a:r>
              <a:rPr lang="en-US" sz="8000" b="1" u="sng" dirty="0"/>
              <a:t>Learning and Results Services (LARS): Local District Petitions to Assume Control of a State-Operated ATC</a:t>
            </a:r>
          </a:p>
          <a:p>
            <a:pPr marL="0" indent="0">
              <a:lnSpc>
                <a:spcPct val="120000"/>
              </a:lnSpc>
              <a:buNone/>
            </a:pPr>
            <a:endParaRPr lang="en-US" sz="2000" dirty="0"/>
          </a:p>
          <a:p>
            <a:pPr marL="0" indent="0">
              <a:lnSpc>
                <a:spcPct val="120000"/>
              </a:lnSpc>
              <a:buNone/>
            </a:pPr>
            <a:r>
              <a:rPr lang="en-US" sz="8000" b="1" u="sng" dirty="0"/>
              <a:t>Funding and Governance Provisions:</a:t>
            </a:r>
          </a:p>
          <a:p>
            <a:pPr marL="0" indent="0">
              <a:lnSpc>
                <a:spcPct val="120000"/>
              </a:lnSpc>
              <a:buNone/>
            </a:pPr>
            <a:r>
              <a:rPr lang="en-US" sz="7600" dirty="0"/>
              <a:t>Provides language for ATCs to become locally operated by a school district. In the first year, the local board of education receives 100% of funding allotted for that center. In the second year, the local board receives not less than 75% of the amount allocated to it the previous year.</a:t>
            </a:r>
          </a:p>
          <a:p>
            <a:pPr marL="0" indent="0">
              <a:lnSpc>
                <a:spcPct val="120000"/>
              </a:lnSpc>
              <a:buNone/>
            </a:pPr>
            <a:endParaRPr lang="en-US" sz="2000" dirty="0"/>
          </a:p>
          <a:p>
            <a:pPr marL="0" indent="0">
              <a:lnSpc>
                <a:spcPct val="120000"/>
              </a:lnSpc>
              <a:buNone/>
            </a:pPr>
            <a:r>
              <a:rPr lang="en-US" sz="7600" dirty="0"/>
              <a:t>The remaining 25% of funds previously allocated to the center must annually be allocated to locally operated secondary area centers and vocational departments that do not receive state supplemental funds. </a:t>
            </a:r>
          </a:p>
          <a:p>
            <a:pPr marL="0" indent="0">
              <a:lnSpc>
                <a:spcPct val="120000"/>
              </a:lnSpc>
              <a:buNone/>
            </a:pPr>
            <a:endParaRPr lang="en-US" sz="2000" dirty="0"/>
          </a:p>
          <a:p>
            <a:pPr marL="0" indent="0">
              <a:lnSpc>
                <a:spcPct val="120000"/>
              </a:lnSpc>
              <a:buNone/>
            </a:pPr>
            <a:r>
              <a:rPr lang="en-US" sz="7600" dirty="0"/>
              <a:t>The local board assuming control must continue to serve the additional school district or districts through an interlocal agreement that the ATC was serving.</a:t>
            </a:r>
          </a:p>
          <a:p>
            <a:pPr marL="0" indent="0">
              <a:lnSpc>
                <a:spcPct val="120000"/>
              </a:lnSpc>
              <a:buNone/>
            </a:pPr>
            <a:endParaRPr lang="en-US" sz="72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579115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2869"/>
            <a:ext cx="10515600" cy="1325563"/>
          </a:xfrm>
        </p:spPr>
        <p:txBody>
          <a:bodyPr/>
          <a:lstStyle/>
          <a:p>
            <a:r>
              <a:rPr lang="en-US" b="1" dirty="0"/>
              <a:t>House Bill 352 (cont.)</a:t>
            </a:r>
            <a:endParaRPr lang="en-US" sz="3400" dirty="0"/>
          </a:p>
        </p:txBody>
      </p:sp>
      <p:sp>
        <p:nvSpPr>
          <p:cNvPr id="3" name="Content Placeholder 2"/>
          <p:cNvSpPr>
            <a:spLocks noGrp="1"/>
          </p:cNvSpPr>
          <p:nvPr>
            <p:ph idx="1"/>
          </p:nvPr>
        </p:nvSpPr>
        <p:spPr>
          <a:xfrm>
            <a:off x="463296" y="1717040"/>
            <a:ext cx="10515600" cy="4912360"/>
          </a:xfrm>
        </p:spPr>
        <p:txBody>
          <a:bodyPr>
            <a:normAutofit fontScale="55000" lnSpcReduction="20000"/>
          </a:bodyPr>
          <a:lstStyle/>
          <a:p>
            <a:pPr marL="0" indent="0">
              <a:buNone/>
            </a:pPr>
            <a:endParaRPr lang="en-US" sz="800" dirty="0"/>
          </a:p>
          <a:p>
            <a:pPr marL="0" indent="0">
              <a:lnSpc>
                <a:spcPct val="120000"/>
              </a:lnSpc>
              <a:buNone/>
            </a:pPr>
            <a:r>
              <a:rPr lang="en-US" sz="3600" b="1" u="sng" dirty="0"/>
              <a:t>Learning and Results Services (LARS):  Local District Petitions to Assume Control of a State-Operated ATC (Continued)</a:t>
            </a:r>
          </a:p>
          <a:p>
            <a:pPr marL="0" indent="0">
              <a:lnSpc>
                <a:spcPct val="120000"/>
              </a:lnSpc>
              <a:buNone/>
            </a:pPr>
            <a:endParaRPr lang="en-US" sz="900" dirty="0"/>
          </a:p>
          <a:p>
            <a:pPr marL="0" indent="0">
              <a:lnSpc>
                <a:spcPct val="120000"/>
              </a:lnSpc>
              <a:buNone/>
            </a:pPr>
            <a:r>
              <a:rPr lang="en-US" sz="3600" b="1" u="sng" dirty="0"/>
              <a:t>Personnel Provisions:</a:t>
            </a:r>
            <a:endParaRPr lang="en-US" sz="3600" dirty="0"/>
          </a:p>
          <a:p>
            <a:pPr marL="0" indent="0">
              <a:lnSpc>
                <a:spcPct val="120000"/>
              </a:lnSpc>
              <a:buNone/>
            </a:pPr>
            <a:r>
              <a:rPr lang="en-US" sz="3300" dirty="0"/>
              <a:t>A certified employee who has earned continuing status in the state-certified personnel system may be granted a continuing service contract upon transfer to a local board of education. </a:t>
            </a:r>
          </a:p>
          <a:p>
            <a:pPr marL="0" indent="0">
              <a:lnSpc>
                <a:spcPct val="120000"/>
              </a:lnSpc>
              <a:buNone/>
            </a:pPr>
            <a:endParaRPr lang="en-US" sz="900" dirty="0"/>
          </a:p>
          <a:p>
            <a:pPr marL="0" indent="0">
              <a:lnSpc>
                <a:spcPct val="120000"/>
              </a:lnSpc>
              <a:buNone/>
            </a:pPr>
            <a:r>
              <a:rPr lang="en-US" sz="3300" dirty="0"/>
              <a:t>A principal who has earned continuing status prior to transfer may be granted a continuing service contract, but the provisions relating to demotion of the principal under KRS 161.765 must apply. </a:t>
            </a:r>
          </a:p>
          <a:p>
            <a:pPr marL="0" indent="0">
              <a:lnSpc>
                <a:spcPct val="120000"/>
              </a:lnSpc>
              <a:buNone/>
            </a:pPr>
            <a:endParaRPr lang="en-US" sz="900" dirty="0"/>
          </a:p>
          <a:p>
            <a:pPr marL="0" indent="0">
              <a:lnSpc>
                <a:spcPct val="120000"/>
              </a:lnSpc>
              <a:buNone/>
            </a:pPr>
            <a:r>
              <a:rPr lang="en-US" sz="3300" dirty="0"/>
              <a:t>A classified employee who has four years of continuous active service in the state certified personnel system at the time of transfer may be offered an employment contract at the time of transfer that must be considered a continuing service contract for a minimum of five complete school terms.</a:t>
            </a:r>
          </a:p>
          <a:p>
            <a:endParaRPr lang="en-US" dirty="0"/>
          </a:p>
        </p:txBody>
      </p:sp>
    </p:spTree>
    <p:extLst>
      <p:ext uri="{BB962C8B-B14F-4D97-AF65-F5344CB8AC3E}">
        <p14:creationId xmlns:p14="http://schemas.microsoft.com/office/powerpoint/2010/main" val="1615511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144" y="837755"/>
            <a:ext cx="10515600" cy="1325563"/>
          </a:xfrm>
        </p:spPr>
        <p:txBody>
          <a:bodyPr/>
          <a:lstStyle/>
          <a:p>
            <a:r>
              <a:rPr lang="en-US" b="1" dirty="0"/>
              <a:t>House Bill 352 (cont.)</a:t>
            </a:r>
            <a:r>
              <a:rPr lang="en-US" sz="3400" dirty="0"/>
              <a:t> </a:t>
            </a:r>
          </a:p>
        </p:txBody>
      </p:sp>
      <p:sp>
        <p:nvSpPr>
          <p:cNvPr id="3" name="Content Placeholder 2"/>
          <p:cNvSpPr>
            <a:spLocks noGrp="1"/>
          </p:cNvSpPr>
          <p:nvPr>
            <p:ph idx="1"/>
          </p:nvPr>
        </p:nvSpPr>
        <p:spPr>
          <a:xfrm>
            <a:off x="390144" y="1930400"/>
            <a:ext cx="10515600" cy="4612894"/>
          </a:xfrm>
        </p:spPr>
        <p:txBody>
          <a:bodyPr>
            <a:normAutofit fontScale="85000" lnSpcReduction="20000"/>
          </a:bodyPr>
          <a:lstStyle/>
          <a:p>
            <a:pPr marL="0" indent="0">
              <a:buNone/>
            </a:pPr>
            <a:endParaRPr lang="en-US" sz="1200" dirty="0"/>
          </a:p>
          <a:p>
            <a:pPr marL="0" indent="0">
              <a:buNone/>
            </a:pPr>
            <a:r>
              <a:rPr lang="en-US" b="1" u="sng" dirty="0"/>
              <a:t>Kentucky Higher Education Assistance Authority (KHEAA)</a:t>
            </a:r>
          </a:p>
          <a:p>
            <a:pPr marL="0" indent="0">
              <a:buNone/>
            </a:pPr>
            <a:endParaRPr lang="en-US" sz="600" dirty="0"/>
          </a:p>
          <a:p>
            <a:pPr marL="0" indent="0">
              <a:buNone/>
            </a:pPr>
            <a:r>
              <a:rPr lang="en-US" dirty="0"/>
              <a:t>The dual credit tuition rate ceiling must be two-fifths of the per credit hour tuition amount charged by KCTCS for in-state students. Priority for awarding scholarships must be given in order to high school seniors, juniors, sophomores and freshmen. </a:t>
            </a:r>
          </a:p>
          <a:p>
            <a:pPr marL="0" indent="0">
              <a:buNone/>
            </a:pPr>
            <a:endParaRPr lang="en-US" sz="600" dirty="0"/>
          </a:p>
          <a:p>
            <a:pPr marL="0" indent="0">
              <a:buNone/>
            </a:pPr>
            <a:r>
              <a:rPr lang="en-US" dirty="0"/>
              <a:t>Eligible high school students may receive a dual credit scholarship for two CTE dual credit courses per academic year and two general education dual credit courses over the junior and senior years, up to a maximum of 10 approved dual credit courses when combined with Work Ready dual credit scholarships.</a:t>
            </a:r>
          </a:p>
          <a:p>
            <a:pPr marL="0" indent="0">
              <a:buNone/>
            </a:pPr>
            <a:endParaRPr lang="en-US" sz="600" dirty="0"/>
          </a:p>
          <a:p>
            <a:pPr marL="0" indent="0">
              <a:buNone/>
            </a:pPr>
            <a:r>
              <a:rPr lang="en-US" dirty="0"/>
              <a:t>Dual credit scholarships awarded for the spring 2020 semester must not be reduced if the dual credit course is not successfully completed by the student as a result of the student’s inability to properly access the new course delivery method due to the novel coronavirus (COVID-19).</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55890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DCC9F-E629-4E57-B6B0-C624C9B715F7}"/>
              </a:ext>
            </a:extLst>
          </p:cNvPr>
          <p:cNvSpPr>
            <a:spLocks noGrp="1"/>
          </p:cNvSpPr>
          <p:nvPr>
            <p:ph type="title"/>
          </p:nvPr>
        </p:nvSpPr>
        <p:spPr>
          <a:xfrm>
            <a:off x="527304" y="749173"/>
            <a:ext cx="10515600" cy="1325563"/>
          </a:xfrm>
        </p:spPr>
        <p:txBody>
          <a:bodyPr/>
          <a:lstStyle/>
          <a:p>
            <a:r>
              <a:rPr lang="en-US" b="1" dirty="0"/>
              <a:t>HB 352 (cont.) </a:t>
            </a:r>
          </a:p>
        </p:txBody>
      </p:sp>
      <p:sp>
        <p:nvSpPr>
          <p:cNvPr id="3" name="Content Placeholder 2">
            <a:extLst>
              <a:ext uri="{FF2B5EF4-FFF2-40B4-BE49-F238E27FC236}">
                <a16:creationId xmlns:a16="http://schemas.microsoft.com/office/drawing/2014/main" id="{D9A7DEE5-DB4A-4EEE-80CA-5084EA9E087E}"/>
              </a:ext>
            </a:extLst>
          </p:cNvPr>
          <p:cNvSpPr>
            <a:spLocks noGrp="1"/>
          </p:cNvSpPr>
          <p:nvPr>
            <p:ph idx="1"/>
          </p:nvPr>
        </p:nvSpPr>
        <p:spPr>
          <a:xfrm>
            <a:off x="426720" y="2074736"/>
            <a:ext cx="10515600" cy="4660011"/>
          </a:xfrm>
        </p:spPr>
        <p:txBody>
          <a:bodyPr/>
          <a:lstStyle/>
          <a:p>
            <a:r>
              <a:rPr lang="en-US" dirty="0"/>
              <a:t>An additional $200,000 was appropriated for LAVEC funding within the 2020-2021 budget.</a:t>
            </a:r>
          </a:p>
          <a:p>
            <a:r>
              <a:rPr lang="en-US" dirty="0"/>
              <a:t>New provision within the language that provides LAVEC funds for any district that enrolls students to a state-operated ATC that is physically located within a different time zone.</a:t>
            </a:r>
          </a:p>
          <a:p>
            <a:pPr lvl="1"/>
            <a:r>
              <a:rPr lang="en-US" dirty="0"/>
              <a:t>The only district that currently meets this definition and is eligible for the provision is Taylor County (Central Kentucky Career Academy).</a:t>
            </a:r>
          </a:p>
          <a:p>
            <a:r>
              <a:rPr lang="en-US" dirty="0"/>
              <a:t>The addition of centers established after June 21, 2001, shall be incorporated into the LAVEC formula, if approved by the commissioner of education.  </a:t>
            </a:r>
          </a:p>
        </p:txBody>
      </p:sp>
    </p:spTree>
    <p:extLst>
      <p:ext uri="{BB962C8B-B14F-4D97-AF65-F5344CB8AC3E}">
        <p14:creationId xmlns:p14="http://schemas.microsoft.com/office/powerpoint/2010/main" val="2781498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21089-37F3-4372-9D98-EE1C796A1686}"/>
              </a:ext>
            </a:extLst>
          </p:cNvPr>
          <p:cNvSpPr>
            <a:spLocks noGrp="1"/>
          </p:cNvSpPr>
          <p:nvPr>
            <p:ph type="title"/>
          </p:nvPr>
        </p:nvSpPr>
        <p:spPr>
          <a:xfrm>
            <a:off x="649664" y="1395958"/>
            <a:ext cx="10515600" cy="1233995"/>
          </a:xfrm>
        </p:spPr>
        <p:txBody>
          <a:bodyPr>
            <a:normAutofit fontScale="90000"/>
          </a:bodyPr>
          <a:lstStyle/>
          <a:p>
            <a:r>
              <a:rPr lang="en-US" b="1" dirty="0"/>
              <a:t>LAVEC Regulation Waiver</a:t>
            </a:r>
            <a:br>
              <a:rPr lang="en-US" b="1" dirty="0"/>
            </a:br>
            <a:r>
              <a:rPr lang="en-US" b="1" dirty="0"/>
              <a:t>705 KAR 2:140</a:t>
            </a:r>
            <a:br>
              <a:rPr lang="en-US" b="1" dirty="0"/>
            </a:br>
            <a:r>
              <a:rPr lang="en-US" b="1" dirty="0"/>
              <a:t>Equalization of funding for locally-operated area vocational centers &amp; vocational departments</a:t>
            </a:r>
          </a:p>
        </p:txBody>
      </p:sp>
      <p:sp>
        <p:nvSpPr>
          <p:cNvPr id="3" name="Content Placeholder 2">
            <a:extLst>
              <a:ext uri="{FF2B5EF4-FFF2-40B4-BE49-F238E27FC236}">
                <a16:creationId xmlns:a16="http://schemas.microsoft.com/office/drawing/2014/main" id="{C243B72B-B18E-46CD-B818-AEE76E5C3069}"/>
              </a:ext>
            </a:extLst>
          </p:cNvPr>
          <p:cNvSpPr>
            <a:spLocks noGrp="1"/>
          </p:cNvSpPr>
          <p:nvPr>
            <p:ph idx="1"/>
          </p:nvPr>
        </p:nvSpPr>
        <p:spPr>
          <a:xfrm>
            <a:off x="649664" y="3429000"/>
            <a:ext cx="10515600" cy="3100553"/>
          </a:xfrm>
        </p:spPr>
        <p:txBody>
          <a:bodyPr>
            <a:normAutofit/>
          </a:bodyPr>
          <a:lstStyle/>
          <a:p>
            <a:r>
              <a:rPr lang="en-US" sz="2400" dirty="0"/>
              <a:t>Section 5 (1) – The Department of Education shall notify a local school district of its tentative allocation for operation of its locally-operated vocational center and vocational department for the following school year by June 30 based on the classification of the previous year’s secondary vocational program offerings and program FTE enrollment.</a:t>
            </a:r>
          </a:p>
          <a:p>
            <a:r>
              <a:rPr lang="en-US" sz="2400" dirty="0"/>
              <a:t>Section 5 (2) – The final allocation shall be determined by January 1 based on current year FTE enrollment with adjustments made for new programs.</a:t>
            </a:r>
          </a:p>
        </p:txBody>
      </p:sp>
    </p:spTree>
    <p:extLst>
      <p:ext uri="{BB962C8B-B14F-4D97-AF65-F5344CB8AC3E}">
        <p14:creationId xmlns:p14="http://schemas.microsoft.com/office/powerpoint/2010/main" val="2943773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A618-2891-4FAD-A6C1-693669E59EDD}"/>
              </a:ext>
            </a:extLst>
          </p:cNvPr>
          <p:cNvSpPr>
            <a:spLocks noGrp="1"/>
          </p:cNvSpPr>
          <p:nvPr>
            <p:ph type="title"/>
          </p:nvPr>
        </p:nvSpPr>
        <p:spPr/>
        <p:txBody>
          <a:bodyPr/>
          <a:lstStyle/>
          <a:p>
            <a:r>
              <a:rPr lang="en-US" b="1" dirty="0"/>
              <a:t>State of CTE Address</a:t>
            </a:r>
          </a:p>
        </p:txBody>
      </p:sp>
      <p:sp>
        <p:nvSpPr>
          <p:cNvPr id="3" name="Text Placeholder 2">
            <a:extLst>
              <a:ext uri="{FF2B5EF4-FFF2-40B4-BE49-F238E27FC236}">
                <a16:creationId xmlns:a16="http://schemas.microsoft.com/office/drawing/2014/main" id="{88A887C2-7FE6-40FE-91E0-252F5C64E916}"/>
              </a:ext>
            </a:extLst>
          </p:cNvPr>
          <p:cNvSpPr>
            <a:spLocks noGrp="1"/>
          </p:cNvSpPr>
          <p:nvPr>
            <p:ph type="body" idx="1"/>
          </p:nvPr>
        </p:nvSpPr>
        <p:spPr>
          <a:xfrm>
            <a:off x="831850" y="4589463"/>
            <a:ext cx="10515600" cy="1788759"/>
          </a:xfrm>
        </p:spPr>
        <p:txBody>
          <a:bodyPr>
            <a:normAutofit lnSpcReduction="10000"/>
          </a:bodyPr>
          <a:lstStyle/>
          <a:p>
            <a:r>
              <a:rPr lang="en-US" dirty="0"/>
              <a:t>David Horseman, Associate Commissioner</a:t>
            </a:r>
          </a:p>
          <a:p>
            <a:r>
              <a:rPr lang="en-US" dirty="0"/>
              <a:t>Office of Career and Technical Education</a:t>
            </a:r>
          </a:p>
          <a:p>
            <a:r>
              <a:rPr lang="en-US" dirty="0">
                <a:hlinkClick r:id="rId2"/>
              </a:rPr>
              <a:t>David.Horseman@education.ky.gov</a:t>
            </a:r>
            <a:r>
              <a:rPr lang="en-US" dirty="0"/>
              <a:t> </a:t>
            </a:r>
          </a:p>
          <a:p>
            <a:r>
              <a:rPr lang="en-US" dirty="0"/>
              <a:t>502-564-4286</a:t>
            </a:r>
          </a:p>
        </p:txBody>
      </p:sp>
    </p:spTree>
    <p:extLst>
      <p:ext uri="{BB962C8B-B14F-4D97-AF65-F5344CB8AC3E}">
        <p14:creationId xmlns:p14="http://schemas.microsoft.com/office/powerpoint/2010/main" val="1384337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67C8F-703F-406B-AE51-35C1811A6A93}"/>
              </a:ext>
            </a:extLst>
          </p:cNvPr>
          <p:cNvSpPr>
            <a:spLocks noGrp="1"/>
          </p:cNvSpPr>
          <p:nvPr>
            <p:ph type="title"/>
          </p:nvPr>
        </p:nvSpPr>
        <p:spPr>
          <a:xfrm>
            <a:off x="838200" y="497103"/>
            <a:ext cx="10515600" cy="1325563"/>
          </a:xfrm>
        </p:spPr>
        <p:txBody>
          <a:bodyPr/>
          <a:lstStyle/>
          <a:p>
            <a:r>
              <a:rPr lang="en-US" b="1" dirty="0"/>
              <a:t>Transition Readiness 20-21</a:t>
            </a:r>
          </a:p>
        </p:txBody>
      </p:sp>
      <p:sp>
        <p:nvSpPr>
          <p:cNvPr id="3" name="Content Placeholder 2">
            <a:extLst>
              <a:ext uri="{FF2B5EF4-FFF2-40B4-BE49-F238E27FC236}">
                <a16:creationId xmlns:a16="http://schemas.microsoft.com/office/drawing/2014/main" id="{0161CB7A-FADC-4E36-A9B8-68691445E470}"/>
              </a:ext>
            </a:extLst>
          </p:cNvPr>
          <p:cNvSpPr>
            <a:spLocks noGrp="1"/>
          </p:cNvSpPr>
          <p:nvPr>
            <p:ph idx="1"/>
          </p:nvPr>
        </p:nvSpPr>
        <p:spPr>
          <a:xfrm>
            <a:off x="838200" y="1534510"/>
            <a:ext cx="10515600" cy="5181600"/>
          </a:xfrm>
        </p:spPr>
        <p:txBody>
          <a:bodyPr>
            <a:normAutofit/>
          </a:bodyPr>
          <a:lstStyle/>
          <a:p>
            <a:r>
              <a:rPr lang="en-US" sz="2400" dirty="0"/>
              <a:t>Senate Bill 158 requires changes to the state accountability system</a:t>
            </a:r>
          </a:p>
          <a:p>
            <a:r>
              <a:rPr lang="en-US" sz="2400" dirty="0"/>
              <a:t>This information must be approved by the Kentucky Board of Education before it is finalized</a:t>
            </a:r>
          </a:p>
          <a:p>
            <a:r>
              <a:rPr lang="en-US" sz="2400" dirty="0"/>
              <a:t>Information will be released when finalized from the KDE Office of Assessment and Accountability</a:t>
            </a:r>
          </a:p>
          <a:p>
            <a:r>
              <a:rPr lang="en-US" sz="2400" dirty="0"/>
              <a:t>COVID-19 may affect state accountability for 20-21, once again information would be released from the KDE Office of Assessment and Accountability</a:t>
            </a:r>
          </a:p>
          <a:p>
            <a:r>
              <a:rPr lang="en-US" sz="2400" dirty="0"/>
              <a:t>Please be aware that Career Readiness and Perkins Federal Accountability are not identical – Dual Credit is not included in Federal Accountability, only Industry Certifications and End-of-Program Assessments</a:t>
            </a:r>
          </a:p>
          <a:p>
            <a:r>
              <a:rPr lang="en-US" sz="2400" dirty="0"/>
              <a:t>Schools will still be held accountable for Perkins Federal Accountability in 20-21 regardless of pending decisions on state accountability for 20-21</a:t>
            </a:r>
          </a:p>
          <a:p>
            <a:r>
              <a:rPr lang="en-US" sz="2400" dirty="0"/>
              <a:t>Exceptional Work Experience is no longer a part of Transition Readiness</a:t>
            </a:r>
          </a:p>
        </p:txBody>
      </p:sp>
    </p:spTree>
    <p:extLst>
      <p:ext uri="{BB962C8B-B14F-4D97-AF65-F5344CB8AC3E}">
        <p14:creationId xmlns:p14="http://schemas.microsoft.com/office/powerpoint/2010/main" val="1302257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21089-37F3-4372-9D98-EE1C796A1686}"/>
              </a:ext>
            </a:extLst>
          </p:cNvPr>
          <p:cNvSpPr>
            <a:spLocks noGrp="1"/>
          </p:cNvSpPr>
          <p:nvPr>
            <p:ph type="title"/>
          </p:nvPr>
        </p:nvSpPr>
        <p:spPr>
          <a:xfrm>
            <a:off x="271029" y="842011"/>
            <a:ext cx="10880834" cy="1233995"/>
          </a:xfrm>
        </p:spPr>
        <p:txBody>
          <a:bodyPr>
            <a:normAutofit fontScale="90000"/>
          </a:bodyPr>
          <a:lstStyle/>
          <a:p>
            <a:r>
              <a:rPr lang="en-US" b="1" dirty="0"/>
              <a:t>Minimum High School </a:t>
            </a:r>
            <a:br>
              <a:rPr lang="en-US" b="1" dirty="0"/>
            </a:br>
            <a:r>
              <a:rPr lang="en-US" b="1" dirty="0"/>
              <a:t>Graduation Requirements</a:t>
            </a:r>
          </a:p>
        </p:txBody>
      </p:sp>
      <p:sp>
        <p:nvSpPr>
          <p:cNvPr id="3" name="Content Placeholder 2">
            <a:extLst>
              <a:ext uri="{FF2B5EF4-FFF2-40B4-BE49-F238E27FC236}">
                <a16:creationId xmlns:a16="http://schemas.microsoft.com/office/drawing/2014/main" id="{C243B72B-B18E-46CD-B818-AEE76E5C3069}"/>
              </a:ext>
            </a:extLst>
          </p:cNvPr>
          <p:cNvSpPr>
            <a:spLocks noGrp="1"/>
          </p:cNvSpPr>
          <p:nvPr>
            <p:ph idx="1"/>
          </p:nvPr>
        </p:nvSpPr>
        <p:spPr>
          <a:xfrm>
            <a:off x="271029" y="2239583"/>
            <a:ext cx="6433143" cy="3462042"/>
          </a:xfrm>
        </p:spPr>
        <p:txBody>
          <a:bodyPr>
            <a:normAutofit/>
          </a:bodyPr>
          <a:lstStyle/>
          <a:p>
            <a:r>
              <a:rPr lang="en-US" sz="2400" dirty="0"/>
              <a:t>Senate Bill 158 requires changes to the current graduation requirements.</a:t>
            </a:r>
          </a:p>
          <a:p>
            <a:r>
              <a:rPr lang="en-US" sz="2400" dirty="0"/>
              <a:t>These changes affect the graduation qualifiers and the graduation prerequisites.</a:t>
            </a:r>
          </a:p>
          <a:p>
            <a:r>
              <a:rPr lang="en-US" sz="2400" dirty="0"/>
              <a:t>Senate Bill 158 also prevents a local board from adopting any high school graduation requirement that includes a minimum score on a statewide assessment.</a:t>
            </a:r>
          </a:p>
        </p:txBody>
      </p:sp>
      <p:pic>
        <p:nvPicPr>
          <p:cNvPr id="4" name="Picture 3"/>
          <p:cNvPicPr>
            <a:picLocks noChangeAspect="1"/>
          </p:cNvPicPr>
          <p:nvPr/>
        </p:nvPicPr>
        <p:blipFill>
          <a:blip r:embed="rId3"/>
          <a:stretch>
            <a:fillRect/>
          </a:stretch>
        </p:blipFill>
        <p:spPr>
          <a:xfrm>
            <a:off x="8002863" y="2602111"/>
            <a:ext cx="3268387" cy="3791895"/>
          </a:xfrm>
          <a:prstGeom prst="rect">
            <a:avLst/>
          </a:prstGeom>
          <a:ln w="228600" cap="sq" cmpd="thickThin">
            <a:solidFill>
              <a:srgbClr val="000000"/>
            </a:solidFill>
            <a:prstDash val="solid"/>
            <a:miter lim="800000"/>
          </a:ln>
          <a:effectLst>
            <a:innerShdw blurRad="76200">
              <a:srgbClr val="000000"/>
            </a:innerShdw>
          </a:effectLst>
        </p:spPr>
      </p:pic>
      <p:sp>
        <p:nvSpPr>
          <p:cNvPr id="5" name="Rectangle 4"/>
          <p:cNvSpPr/>
          <p:nvPr/>
        </p:nvSpPr>
        <p:spPr>
          <a:xfrm>
            <a:off x="439600" y="5609176"/>
            <a:ext cx="6096000" cy="156966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Information released Monday, July 27 to districts from the KDE Office of Teaching and Learning related to these changes.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triped Right Arrow 5"/>
          <p:cNvSpPr/>
          <p:nvPr/>
        </p:nvSpPr>
        <p:spPr>
          <a:xfrm rot="20962268">
            <a:off x="5195788" y="6158846"/>
            <a:ext cx="2452743"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51192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144" y="837755"/>
            <a:ext cx="10515600" cy="1325563"/>
          </a:xfrm>
        </p:spPr>
        <p:txBody>
          <a:bodyPr/>
          <a:lstStyle/>
          <a:p>
            <a:r>
              <a:rPr lang="en-US" b="1" dirty="0"/>
              <a:t>Senate Bill 193 (Sen. Raque Adams) </a:t>
            </a:r>
          </a:p>
        </p:txBody>
      </p:sp>
      <p:sp>
        <p:nvSpPr>
          <p:cNvPr id="3" name="Content Placeholder 2"/>
          <p:cNvSpPr>
            <a:spLocks noGrp="1"/>
          </p:cNvSpPr>
          <p:nvPr>
            <p:ph idx="1"/>
          </p:nvPr>
        </p:nvSpPr>
        <p:spPr>
          <a:xfrm>
            <a:off x="390144" y="2042160"/>
            <a:ext cx="10515600" cy="4501134"/>
          </a:xfrm>
        </p:spPr>
        <p:txBody>
          <a:bodyPr>
            <a:normAutofit fontScale="92500" lnSpcReduction="10000"/>
          </a:bodyPr>
          <a:lstStyle/>
          <a:p>
            <a:pPr marL="0" indent="0">
              <a:buNone/>
            </a:pPr>
            <a:endParaRPr lang="en-US" sz="1200" dirty="0"/>
          </a:p>
          <a:p>
            <a:pPr marL="0" indent="0">
              <a:buNone/>
            </a:pPr>
            <a:r>
              <a:rPr lang="en-US" dirty="0"/>
              <a:t>Establishes a goal of increasing the number and percentage of students in underrepresented groups participating in computer science courses in middle and high school. These populations include females, minorities, students with disabilities, English learners and students whose families are eligible for free or reduced-price lunch. </a:t>
            </a:r>
          </a:p>
          <a:p>
            <a:pPr marL="0" indent="0">
              <a:buNone/>
            </a:pPr>
            <a:endParaRPr lang="en-US" dirty="0"/>
          </a:p>
          <a:p>
            <a:pPr marL="0" indent="0">
              <a:buNone/>
            </a:pPr>
            <a:r>
              <a:rPr lang="en-US" dirty="0"/>
              <a:t>Dec. 1, 2020, and annually thereafter, KDE must submit a report to the Kentucky Board of Education (KBE) and the Interim Joint Committee on Education (IJCE) that includes an unduplicated count of the number and percentage of public school students participating in computer science courses and other computer science educational opportunities. </a:t>
            </a:r>
          </a:p>
        </p:txBody>
      </p:sp>
    </p:spTree>
    <p:extLst>
      <p:ext uri="{BB962C8B-B14F-4D97-AF65-F5344CB8AC3E}">
        <p14:creationId xmlns:p14="http://schemas.microsoft.com/office/powerpoint/2010/main" val="25659285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136" y="721741"/>
            <a:ext cx="10515600" cy="1325563"/>
          </a:xfrm>
        </p:spPr>
        <p:txBody>
          <a:bodyPr/>
          <a:lstStyle/>
          <a:p>
            <a:r>
              <a:rPr lang="en-US" b="1" dirty="0"/>
              <a:t>Congressional Legislation</a:t>
            </a:r>
          </a:p>
        </p:txBody>
      </p:sp>
      <p:sp>
        <p:nvSpPr>
          <p:cNvPr id="3" name="Content Placeholder 2"/>
          <p:cNvSpPr>
            <a:spLocks noGrp="1"/>
          </p:cNvSpPr>
          <p:nvPr>
            <p:ph idx="1"/>
          </p:nvPr>
        </p:nvSpPr>
        <p:spPr>
          <a:xfrm>
            <a:off x="399288" y="2227961"/>
            <a:ext cx="10515600" cy="4351338"/>
          </a:xfrm>
        </p:spPr>
        <p:txBody>
          <a:bodyPr>
            <a:normAutofit/>
          </a:bodyPr>
          <a:lstStyle/>
          <a:p>
            <a:pPr marL="0" indent="0">
              <a:buNone/>
            </a:pPr>
            <a:r>
              <a:rPr lang="en-US" b="1" u="sng" dirty="0"/>
              <a:t>Coronavirus Aid, Relief, and Economic Security Act (CARES Act)</a:t>
            </a:r>
          </a:p>
          <a:p>
            <a:pPr marL="0" indent="0">
              <a:buNone/>
            </a:pPr>
            <a:endParaRPr lang="en-US" sz="1200" dirty="0"/>
          </a:p>
          <a:p>
            <a:pPr marL="0" indent="0">
              <a:buNone/>
            </a:pPr>
            <a:r>
              <a:rPr lang="en-US" dirty="0"/>
              <a:t>Includes $30.75 billion in emergency education funding to governors in each state, state educational agencies (SEAs) and institutions of higher education (IHEs).</a:t>
            </a:r>
          </a:p>
          <a:p>
            <a:pPr marL="0" indent="0">
              <a:buNone/>
            </a:pPr>
            <a:endParaRPr lang="en-US" dirty="0"/>
          </a:p>
          <a:p>
            <a:pPr marL="0" indent="0">
              <a:buNone/>
            </a:pPr>
            <a:r>
              <a:rPr lang="en-US" u="sng" dirty="0"/>
              <a:t>Two main K-12 funding sources:</a:t>
            </a:r>
          </a:p>
          <a:p>
            <a:r>
              <a:rPr lang="en-US" dirty="0"/>
              <a:t>Governor’s Emergency Education Relief (GEER) Fund</a:t>
            </a:r>
          </a:p>
          <a:p>
            <a:r>
              <a:rPr lang="en-US" dirty="0"/>
              <a:t>Elementary and Secondary School Emergency Relief (ESSER) Fund</a:t>
            </a:r>
          </a:p>
          <a:p>
            <a:pPr marL="0" indent="0">
              <a:buNone/>
            </a:pPr>
            <a:endParaRPr lang="en-US" dirty="0"/>
          </a:p>
        </p:txBody>
      </p:sp>
    </p:spTree>
    <p:extLst>
      <p:ext uri="{BB962C8B-B14F-4D97-AF65-F5344CB8AC3E}">
        <p14:creationId xmlns:p14="http://schemas.microsoft.com/office/powerpoint/2010/main" val="1306474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136" y="721741"/>
            <a:ext cx="10515600" cy="1325563"/>
          </a:xfrm>
        </p:spPr>
        <p:txBody>
          <a:bodyPr/>
          <a:lstStyle/>
          <a:p>
            <a:r>
              <a:rPr lang="en-US" b="1" dirty="0"/>
              <a:t>Congressional Legislation </a:t>
            </a:r>
            <a:r>
              <a:rPr lang="en-US" dirty="0"/>
              <a:t>(Cont.)</a:t>
            </a:r>
            <a:endParaRPr lang="en-US" b="1" dirty="0"/>
          </a:p>
        </p:txBody>
      </p:sp>
      <p:sp>
        <p:nvSpPr>
          <p:cNvPr id="3" name="Content Placeholder 2"/>
          <p:cNvSpPr>
            <a:spLocks noGrp="1"/>
          </p:cNvSpPr>
          <p:nvPr>
            <p:ph idx="1"/>
          </p:nvPr>
        </p:nvSpPr>
        <p:spPr>
          <a:xfrm>
            <a:off x="399288" y="2227961"/>
            <a:ext cx="10515600" cy="4351338"/>
          </a:xfrm>
        </p:spPr>
        <p:txBody>
          <a:bodyPr>
            <a:normAutofit lnSpcReduction="10000"/>
          </a:bodyPr>
          <a:lstStyle/>
          <a:p>
            <a:pPr marL="0" indent="0">
              <a:buNone/>
            </a:pPr>
            <a:endParaRPr lang="en-US" sz="1200" dirty="0"/>
          </a:p>
          <a:p>
            <a:pPr marL="0" indent="0">
              <a:buNone/>
            </a:pPr>
            <a:r>
              <a:rPr lang="en-US" b="1" u="sng" dirty="0"/>
              <a:t>Governors Emergency Education Relief (GEER) Fund:</a:t>
            </a:r>
          </a:p>
          <a:p>
            <a:pPr marL="0" indent="0">
              <a:buNone/>
            </a:pPr>
            <a:endParaRPr lang="en-US" dirty="0"/>
          </a:p>
          <a:p>
            <a:pPr marL="0" indent="0">
              <a:buNone/>
            </a:pPr>
            <a:r>
              <a:rPr lang="en-US" dirty="0"/>
              <a:t>$43.79 million to Kentucky</a:t>
            </a:r>
          </a:p>
          <a:p>
            <a:r>
              <a:rPr lang="en-US" dirty="0"/>
              <a:t>$30 million of Kentucky’s allocation has been directed by Gov. Beshear to support elementary and secondary education.</a:t>
            </a:r>
          </a:p>
          <a:p>
            <a:pPr marL="0" indent="0">
              <a:buNone/>
            </a:pPr>
            <a:endParaRPr lang="en-US" dirty="0"/>
          </a:p>
          <a:p>
            <a:pPr marL="0" indent="0">
              <a:buNone/>
            </a:pPr>
            <a:r>
              <a:rPr lang="en-US" u="sng" dirty="0"/>
              <a:t>Gov. Beshear’s K-12 Priorities for GEER Funds: </a:t>
            </a:r>
          </a:p>
          <a:p>
            <a:pPr marL="971550" lvl="1" indent="-514350">
              <a:buFont typeface="+mj-lt"/>
              <a:buAutoNum type="arabicPeriod"/>
            </a:pPr>
            <a:r>
              <a:rPr lang="en-US" dirty="0"/>
              <a:t>Support for remote learning</a:t>
            </a:r>
          </a:p>
          <a:p>
            <a:pPr marL="971550" lvl="1" indent="-514350">
              <a:buFont typeface="+mj-lt"/>
              <a:buAutoNum type="arabicPeriod"/>
            </a:pPr>
            <a:r>
              <a:rPr lang="en-US" dirty="0"/>
              <a:t>Continuation of food services</a:t>
            </a:r>
          </a:p>
          <a:p>
            <a:pPr marL="0" indent="0">
              <a:buNone/>
            </a:pPr>
            <a:endParaRPr lang="en-US" dirty="0"/>
          </a:p>
        </p:txBody>
      </p:sp>
    </p:spTree>
    <p:extLst>
      <p:ext uri="{BB962C8B-B14F-4D97-AF65-F5344CB8AC3E}">
        <p14:creationId xmlns:p14="http://schemas.microsoft.com/office/powerpoint/2010/main" val="42691873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136" y="721741"/>
            <a:ext cx="10515600" cy="1325563"/>
          </a:xfrm>
        </p:spPr>
        <p:txBody>
          <a:bodyPr/>
          <a:lstStyle/>
          <a:p>
            <a:r>
              <a:rPr lang="en-US" b="1" dirty="0"/>
              <a:t>Congressional Legislation</a:t>
            </a:r>
            <a:r>
              <a:rPr lang="en-US" dirty="0"/>
              <a:t> </a:t>
            </a:r>
            <a:r>
              <a:rPr lang="en-US" sz="3400" dirty="0"/>
              <a:t>(P. 3)</a:t>
            </a:r>
            <a:endParaRPr lang="en-US" sz="3400" b="1" u="sng" dirty="0"/>
          </a:p>
        </p:txBody>
      </p:sp>
      <p:sp>
        <p:nvSpPr>
          <p:cNvPr id="3" name="Content Placeholder 2"/>
          <p:cNvSpPr>
            <a:spLocks noGrp="1"/>
          </p:cNvSpPr>
          <p:nvPr>
            <p:ph idx="1"/>
          </p:nvPr>
        </p:nvSpPr>
        <p:spPr>
          <a:xfrm>
            <a:off x="399288" y="1971040"/>
            <a:ext cx="10515600" cy="4608259"/>
          </a:xfrm>
        </p:spPr>
        <p:txBody>
          <a:bodyPr>
            <a:normAutofit fontScale="92500" lnSpcReduction="20000"/>
          </a:bodyPr>
          <a:lstStyle/>
          <a:p>
            <a:pPr marL="0" indent="0">
              <a:buNone/>
            </a:pPr>
            <a:endParaRPr lang="en-US" sz="1200" dirty="0"/>
          </a:p>
          <a:p>
            <a:pPr marL="0" indent="0">
              <a:buNone/>
            </a:pPr>
            <a:r>
              <a:rPr lang="en-US" b="1" u="sng" dirty="0"/>
              <a:t>Elementary and Secondary School Emergency Relief (ESSER) Fund:</a:t>
            </a:r>
          </a:p>
          <a:p>
            <a:pPr marL="0" indent="0">
              <a:buNone/>
            </a:pPr>
            <a:endParaRPr lang="en-US" sz="600" dirty="0"/>
          </a:p>
          <a:p>
            <a:pPr marL="0" indent="0">
              <a:buNone/>
            </a:pPr>
            <a:r>
              <a:rPr lang="en-US" dirty="0"/>
              <a:t>$193 million to Kentucky</a:t>
            </a:r>
          </a:p>
          <a:p>
            <a:pPr marL="0" indent="0">
              <a:buNone/>
            </a:pPr>
            <a:endParaRPr lang="en-US" sz="500" dirty="0"/>
          </a:p>
          <a:p>
            <a:pPr marL="0" indent="0">
              <a:buNone/>
            </a:pPr>
            <a:r>
              <a:rPr lang="en-US" dirty="0"/>
              <a:t>Distributed through the Title I-A formula. Funds flow from the U.S. Department of Education (USED) to SEAs, which then must allocate 90% of the funding to local education agencies (LEAs). </a:t>
            </a:r>
          </a:p>
          <a:p>
            <a:pPr marL="0" indent="0">
              <a:buNone/>
            </a:pPr>
            <a:endParaRPr lang="en-US" sz="500" dirty="0"/>
          </a:p>
          <a:p>
            <a:pPr marL="0" indent="0">
              <a:buNone/>
            </a:pPr>
            <a:r>
              <a:rPr lang="en-US" u="sng" dirty="0"/>
              <a:t>LEAs may use funds for: </a:t>
            </a:r>
          </a:p>
          <a:p>
            <a:r>
              <a:rPr lang="en-US" dirty="0"/>
              <a:t>Any activity authorized under ESEA, IDEA, Perkins or McKinney-Vento; and </a:t>
            </a:r>
          </a:p>
          <a:p>
            <a:r>
              <a:rPr lang="en-US" dirty="0"/>
              <a:t>Other activities in response to COVID-19 (including preparedness and response efforts, sanitation, professional development, distance learning and others).</a:t>
            </a:r>
          </a:p>
          <a:p>
            <a:pPr marL="0" indent="0">
              <a:buNone/>
            </a:pPr>
            <a:endParaRPr lang="en-US" dirty="0"/>
          </a:p>
        </p:txBody>
      </p:sp>
    </p:spTree>
    <p:extLst>
      <p:ext uri="{BB962C8B-B14F-4D97-AF65-F5344CB8AC3E}">
        <p14:creationId xmlns:p14="http://schemas.microsoft.com/office/powerpoint/2010/main" val="20603087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3CAA8-F768-4C24-A2AB-E55402600AA6}"/>
              </a:ext>
            </a:extLst>
          </p:cNvPr>
          <p:cNvSpPr>
            <a:spLocks noGrp="1"/>
          </p:cNvSpPr>
          <p:nvPr>
            <p:ph type="title"/>
          </p:nvPr>
        </p:nvSpPr>
        <p:spPr>
          <a:xfrm>
            <a:off x="298846" y="973419"/>
            <a:ext cx="7899662" cy="1325563"/>
          </a:xfrm>
        </p:spPr>
        <p:txBody>
          <a:bodyPr>
            <a:normAutofit/>
          </a:bodyPr>
          <a:lstStyle/>
          <a:p>
            <a:r>
              <a:rPr lang="en-US" b="1" dirty="0"/>
              <a:t>Agency and Officewide COVID-19 Response Efforts</a:t>
            </a:r>
          </a:p>
        </p:txBody>
      </p:sp>
      <p:sp>
        <p:nvSpPr>
          <p:cNvPr id="3" name="Content Placeholder 2">
            <a:extLst>
              <a:ext uri="{FF2B5EF4-FFF2-40B4-BE49-F238E27FC236}">
                <a16:creationId xmlns:a16="http://schemas.microsoft.com/office/drawing/2014/main" id="{59FA2765-05EF-4B21-A817-53821DF32DC0}"/>
              </a:ext>
            </a:extLst>
          </p:cNvPr>
          <p:cNvSpPr>
            <a:spLocks noGrp="1"/>
          </p:cNvSpPr>
          <p:nvPr>
            <p:ph idx="1"/>
          </p:nvPr>
        </p:nvSpPr>
        <p:spPr>
          <a:xfrm>
            <a:off x="374150" y="2407920"/>
            <a:ext cx="10515600" cy="4841481"/>
          </a:xfrm>
        </p:spPr>
        <p:txBody>
          <a:bodyPr>
            <a:normAutofit/>
          </a:bodyPr>
          <a:lstStyle/>
          <a:p>
            <a:pPr marL="0" indent="0">
              <a:buNone/>
            </a:pPr>
            <a:r>
              <a:rPr lang="en-US" dirty="0"/>
              <a:t>Development of KDE COVID-19 webpages</a:t>
            </a:r>
          </a:p>
          <a:p>
            <a:pPr marL="0" indent="0">
              <a:buNone/>
            </a:pPr>
            <a:endParaRPr lang="en-US" sz="600" dirty="0"/>
          </a:p>
          <a:p>
            <a:pPr marL="0" indent="0">
              <a:buNone/>
            </a:pPr>
            <a:r>
              <a:rPr lang="en-US" dirty="0"/>
              <a:t>Implementation of weekly Special Superintendents’ Webcasts</a:t>
            </a:r>
          </a:p>
          <a:p>
            <a:pPr marL="0" indent="0">
              <a:buNone/>
            </a:pPr>
            <a:endParaRPr lang="en-US" sz="600" dirty="0"/>
          </a:p>
          <a:p>
            <a:pPr marL="0" indent="0">
              <a:buNone/>
            </a:pPr>
            <a:r>
              <a:rPr lang="en-US" dirty="0"/>
              <a:t>Creation of Education Continuation Task Force</a:t>
            </a:r>
          </a:p>
          <a:p>
            <a:pPr marL="0" indent="0">
              <a:buNone/>
            </a:pPr>
            <a:endParaRPr lang="en-US" sz="600" dirty="0"/>
          </a:p>
          <a:p>
            <a:pPr marL="0" indent="0">
              <a:buNone/>
            </a:pPr>
            <a:r>
              <a:rPr lang="en-US" dirty="0"/>
              <a:t>Cross-agency teams:</a:t>
            </a:r>
          </a:p>
          <a:p>
            <a:pPr lvl="1"/>
            <a:r>
              <a:rPr lang="en-US" dirty="0"/>
              <a:t>Frequently Asked Questions (FAQs)</a:t>
            </a:r>
          </a:p>
          <a:p>
            <a:pPr lvl="1"/>
            <a:r>
              <a:rPr lang="en-US" dirty="0"/>
              <a:t>District guidance (CARES Act funding, fall reopening scenarios, etc.)</a:t>
            </a:r>
          </a:p>
          <a:p>
            <a:pPr lvl="1"/>
            <a:r>
              <a:rPr lang="en-US" dirty="0"/>
              <a:t>Project management – Phases 1 and 2</a:t>
            </a:r>
          </a:p>
          <a:p>
            <a:pPr lvl="1"/>
            <a:r>
              <a:rPr lang="en-US" dirty="0"/>
              <a:t>Virtual professional learning</a:t>
            </a:r>
          </a:p>
          <a:p>
            <a:pPr lvl="1"/>
            <a:endParaRPr lang="en-US" dirty="0"/>
          </a:p>
        </p:txBody>
      </p:sp>
    </p:spTree>
    <p:extLst>
      <p:ext uri="{BB962C8B-B14F-4D97-AF65-F5344CB8AC3E}">
        <p14:creationId xmlns:p14="http://schemas.microsoft.com/office/powerpoint/2010/main" val="2819363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D1F6-73BD-4B0B-972F-2A53A6D87E84}"/>
              </a:ext>
            </a:extLst>
          </p:cNvPr>
          <p:cNvSpPr>
            <a:spLocks noGrp="1"/>
          </p:cNvSpPr>
          <p:nvPr>
            <p:ph type="title"/>
          </p:nvPr>
        </p:nvSpPr>
        <p:spPr>
          <a:xfrm>
            <a:off x="642892" y="524191"/>
            <a:ext cx="10515600" cy="1325563"/>
          </a:xfrm>
        </p:spPr>
        <p:txBody>
          <a:bodyPr/>
          <a:lstStyle/>
          <a:p>
            <a:r>
              <a:rPr lang="en-US" b="1" dirty="0"/>
              <a:t>COVID-19 Resources</a:t>
            </a:r>
          </a:p>
        </p:txBody>
      </p:sp>
      <p:sp>
        <p:nvSpPr>
          <p:cNvPr id="3" name="Content Placeholder 2">
            <a:extLst>
              <a:ext uri="{FF2B5EF4-FFF2-40B4-BE49-F238E27FC236}">
                <a16:creationId xmlns:a16="http://schemas.microsoft.com/office/drawing/2014/main" id="{1A208475-097D-4614-B356-01EDDA3BBB83}"/>
              </a:ext>
            </a:extLst>
          </p:cNvPr>
          <p:cNvSpPr>
            <a:spLocks noGrp="1"/>
          </p:cNvSpPr>
          <p:nvPr>
            <p:ph idx="1"/>
          </p:nvPr>
        </p:nvSpPr>
        <p:spPr>
          <a:xfrm>
            <a:off x="642892" y="1682181"/>
            <a:ext cx="4658958" cy="5036938"/>
          </a:xfrm>
        </p:spPr>
        <p:txBody>
          <a:bodyPr>
            <a:normAutofit/>
          </a:bodyPr>
          <a:lstStyle/>
          <a:p>
            <a:pPr marL="0" indent="0">
              <a:buNone/>
            </a:pPr>
            <a:r>
              <a:rPr lang="en-US" u="sng" dirty="0"/>
              <a:t>CTE Specific:</a:t>
            </a:r>
          </a:p>
          <a:p>
            <a:r>
              <a:rPr lang="en-US" dirty="0"/>
              <a:t>Six (6) COVID-19 CTE Webpages</a:t>
            </a:r>
          </a:p>
          <a:p>
            <a:pPr marL="0" indent="0">
              <a:buNone/>
            </a:pPr>
            <a:endParaRPr lang="en-US" dirty="0"/>
          </a:p>
          <a:p>
            <a:pPr marL="0" indent="0">
              <a:buNone/>
            </a:pPr>
            <a:endParaRPr lang="en-US" dirty="0"/>
          </a:p>
          <a:p>
            <a:pPr marL="0" indent="0">
              <a:buNone/>
            </a:pPr>
            <a:r>
              <a:rPr lang="en-US" u="sng" dirty="0"/>
              <a:t>Postsecondary Resources:</a:t>
            </a:r>
          </a:p>
          <a:p>
            <a:r>
              <a:rPr lang="en-US" dirty="0">
                <a:hlinkClick r:id="rId2"/>
              </a:rPr>
              <a:t>http://cpe.ky.gov/covid-19/</a:t>
            </a:r>
            <a:r>
              <a:rPr lang="en-US" dirty="0"/>
              <a:t> </a:t>
            </a:r>
          </a:p>
          <a:p>
            <a:r>
              <a:rPr lang="en-US" dirty="0">
                <a:hlinkClick r:id="rId3"/>
              </a:rPr>
              <a:t>https://kctcs.edu/healthy-at-kctcs/</a:t>
            </a:r>
            <a:r>
              <a:rPr lang="en-US" dirty="0"/>
              <a:t> </a:t>
            </a:r>
          </a:p>
          <a:p>
            <a:pPr marL="0" indent="0">
              <a:buNone/>
            </a:pPr>
            <a:endParaRPr lang="en-US" dirty="0"/>
          </a:p>
        </p:txBody>
      </p:sp>
      <p:sp>
        <p:nvSpPr>
          <p:cNvPr id="4" name="Rectangle 3"/>
          <p:cNvSpPr/>
          <p:nvPr/>
        </p:nvSpPr>
        <p:spPr>
          <a:xfrm>
            <a:off x="6331548" y="1713893"/>
            <a:ext cx="446224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black"/>
                </a:solidFill>
                <a:effectLst/>
                <a:uLnTx/>
                <a:uFillTx/>
                <a:latin typeface="Calibri" panose="020F0502020204030204"/>
                <a:ea typeface="+mn-ea"/>
                <a:cs typeface="+mn-cs"/>
              </a:rPr>
              <a:t>KDE General and Re-opening:</a:t>
            </a:r>
          </a:p>
        </p:txBody>
      </p:sp>
      <p:pic>
        <p:nvPicPr>
          <p:cNvPr id="5" name="Picture 4"/>
          <p:cNvPicPr>
            <a:picLocks noChangeAspect="1"/>
          </p:cNvPicPr>
          <p:nvPr/>
        </p:nvPicPr>
        <p:blipFill>
          <a:blip r:embed="rId4"/>
          <a:stretch>
            <a:fillRect/>
          </a:stretch>
        </p:blipFill>
        <p:spPr>
          <a:xfrm>
            <a:off x="5900692" y="2581835"/>
            <a:ext cx="5323960" cy="3749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88809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B9F11-E50E-498D-9967-074CB873B186}"/>
              </a:ext>
            </a:extLst>
          </p:cNvPr>
          <p:cNvSpPr>
            <a:spLocks noGrp="1"/>
          </p:cNvSpPr>
          <p:nvPr>
            <p:ph type="title"/>
          </p:nvPr>
        </p:nvSpPr>
        <p:spPr/>
        <p:txBody>
          <a:bodyPr/>
          <a:lstStyle/>
          <a:p>
            <a:r>
              <a:rPr lang="en-US" b="1" dirty="0"/>
              <a:t>Announcements</a:t>
            </a:r>
          </a:p>
        </p:txBody>
      </p:sp>
      <p:sp>
        <p:nvSpPr>
          <p:cNvPr id="3" name="Text Placeholder 2">
            <a:extLst>
              <a:ext uri="{FF2B5EF4-FFF2-40B4-BE49-F238E27FC236}">
                <a16:creationId xmlns:a16="http://schemas.microsoft.com/office/drawing/2014/main" id="{D593C86F-705E-4DEF-B11F-ADEA97EE1BFB}"/>
              </a:ext>
            </a:extLst>
          </p:cNvPr>
          <p:cNvSpPr>
            <a:spLocks noGrp="1"/>
          </p:cNvSpPr>
          <p:nvPr>
            <p:ph type="body" idx="1"/>
          </p:nvPr>
        </p:nvSpPr>
        <p:spPr>
          <a:xfrm>
            <a:off x="831850" y="4589463"/>
            <a:ext cx="10515600" cy="1946804"/>
          </a:xfrm>
        </p:spPr>
        <p:txBody>
          <a:bodyPr/>
          <a:lstStyle/>
          <a:p>
            <a:r>
              <a:rPr lang="en-US" dirty="0"/>
              <a:t>Kiley Whitaker, Assistant Director</a:t>
            </a:r>
          </a:p>
          <a:p>
            <a:r>
              <a:rPr lang="en-US" dirty="0"/>
              <a:t>Office of Career and Technical Education</a:t>
            </a:r>
          </a:p>
          <a:p>
            <a:r>
              <a:rPr lang="en-US" dirty="0">
                <a:hlinkClick r:id="rId2"/>
              </a:rPr>
              <a:t>Kiley.Whitaker@education.ky.gov</a:t>
            </a:r>
            <a:r>
              <a:rPr lang="en-US" dirty="0"/>
              <a:t> </a:t>
            </a:r>
          </a:p>
          <a:p>
            <a:r>
              <a:rPr lang="en-US" dirty="0"/>
              <a:t>502-564-4286</a:t>
            </a:r>
          </a:p>
        </p:txBody>
      </p:sp>
    </p:spTree>
    <p:extLst>
      <p:ext uri="{BB962C8B-B14F-4D97-AF65-F5344CB8AC3E}">
        <p14:creationId xmlns:p14="http://schemas.microsoft.com/office/powerpoint/2010/main" val="5006709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D24B3-C18C-47C8-94DE-6F880FCA6A35}"/>
              </a:ext>
            </a:extLst>
          </p:cNvPr>
          <p:cNvSpPr>
            <a:spLocks noGrp="1"/>
          </p:cNvSpPr>
          <p:nvPr>
            <p:ph type="title"/>
          </p:nvPr>
        </p:nvSpPr>
        <p:spPr>
          <a:xfrm>
            <a:off x="746358" y="681037"/>
            <a:ext cx="10515600" cy="1325563"/>
          </a:xfrm>
        </p:spPr>
        <p:txBody>
          <a:bodyPr/>
          <a:lstStyle/>
          <a:p>
            <a:r>
              <a:rPr lang="en-US" b="1" dirty="0"/>
              <a:t>Fall Virtual Trainings and Sessions</a:t>
            </a:r>
          </a:p>
        </p:txBody>
      </p:sp>
      <p:pic>
        <p:nvPicPr>
          <p:cNvPr id="6" name="Picture 5">
            <a:extLst>
              <a:ext uri="{FF2B5EF4-FFF2-40B4-BE49-F238E27FC236}">
                <a16:creationId xmlns:a16="http://schemas.microsoft.com/office/drawing/2014/main" id="{710C468C-87B9-4685-8C8D-512C6D058BF7}"/>
              </a:ext>
            </a:extLst>
          </p:cNvPr>
          <p:cNvPicPr>
            <a:picLocks noChangeAspect="1"/>
          </p:cNvPicPr>
          <p:nvPr/>
        </p:nvPicPr>
        <p:blipFill>
          <a:blip r:embed="rId2"/>
          <a:stretch>
            <a:fillRect/>
          </a:stretch>
        </p:blipFill>
        <p:spPr>
          <a:xfrm>
            <a:off x="746358" y="1713186"/>
            <a:ext cx="11371059" cy="3647089"/>
          </a:xfrm>
          <a:prstGeom prst="rect">
            <a:avLst/>
          </a:prstGeom>
        </p:spPr>
      </p:pic>
    </p:spTree>
    <p:extLst>
      <p:ext uri="{BB962C8B-B14F-4D97-AF65-F5344CB8AC3E}">
        <p14:creationId xmlns:p14="http://schemas.microsoft.com/office/powerpoint/2010/main" val="3753094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B9F11-E50E-498D-9967-074CB873B186}"/>
              </a:ext>
            </a:extLst>
          </p:cNvPr>
          <p:cNvSpPr>
            <a:spLocks noGrp="1"/>
          </p:cNvSpPr>
          <p:nvPr>
            <p:ph type="title"/>
          </p:nvPr>
        </p:nvSpPr>
        <p:spPr/>
        <p:txBody>
          <a:bodyPr/>
          <a:lstStyle/>
          <a:p>
            <a:r>
              <a:rPr lang="en-US" b="1" dirty="0"/>
              <a:t>Perkins/Financial Reminders</a:t>
            </a:r>
          </a:p>
        </p:txBody>
      </p:sp>
      <p:sp>
        <p:nvSpPr>
          <p:cNvPr id="3" name="Text Placeholder 2">
            <a:extLst>
              <a:ext uri="{FF2B5EF4-FFF2-40B4-BE49-F238E27FC236}">
                <a16:creationId xmlns:a16="http://schemas.microsoft.com/office/drawing/2014/main" id="{D593C86F-705E-4DEF-B11F-ADEA97EE1BFB}"/>
              </a:ext>
            </a:extLst>
          </p:cNvPr>
          <p:cNvSpPr>
            <a:spLocks noGrp="1"/>
          </p:cNvSpPr>
          <p:nvPr>
            <p:ph type="body" idx="1"/>
          </p:nvPr>
        </p:nvSpPr>
        <p:spPr>
          <a:xfrm>
            <a:off x="831850" y="4589463"/>
            <a:ext cx="10515600" cy="1946804"/>
          </a:xfrm>
        </p:spPr>
        <p:txBody>
          <a:bodyPr/>
          <a:lstStyle/>
          <a:p>
            <a:r>
              <a:rPr lang="en-US" dirty="0"/>
              <a:t>Karla Tipton and Lea Lewis, Branch Managers</a:t>
            </a:r>
          </a:p>
          <a:p>
            <a:r>
              <a:rPr lang="en-US" dirty="0"/>
              <a:t>Office of Career and Technical Education</a:t>
            </a:r>
          </a:p>
          <a:p>
            <a:r>
              <a:rPr lang="en-US" dirty="0">
                <a:hlinkClick r:id="rId2"/>
              </a:rPr>
              <a:t>Karla.Tipton@education.ky.gov</a:t>
            </a:r>
            <a:r>
              <a:rPr lang="en-US" dirty="0"/>
              <a:t> and </a:t>
            </a:r>
            <a:r>
              <a:rPr lang="en-US" dirty="0">
                <a:hlinkClick r:id="rId3"/>
              </a:rPr>
              <a:t>Leaann.Lewis@education.ky.gov</a:t>
            </a:r>
            <a:r>
              <a:rPr lang="en-US" dirty="0"/>
              <a:t> </a:t>
            </a:r>
          </a:p>
          <a:p>
            <a:r>
              <a:rPr lang="en-US" dirty="0"/>
              <a:t>502-564-4286</a:t>
            </a:r>
          </a:p>
        </p:txBody>
      </p:sp>
    </p:spTree>
    <p:extLst>
      <p:ext uri="{BB962C8B-B14F-4D97-AF65-F5344CB8AC3E}">
        <p14:creationId xmlns:p14="http://schemas.microsoft.com/office/powerpoint/2010/main" val="22159044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9FD57-DA1F-4FDF-AF14-B45E3AD75106}"/>
              </a:ext>
            </a:extLst>
          </p:cNvPr>
          <p:cNvSpPr>
            <a:spLocks noGrp="1"/>
          </p:cNvSpPr>
          <p:nvPr>
            <p:ph type="title"/>
          </p:nvPr>
        </p:nvSpPr>
        <p:spPr/>
        <p:txBody>
          <a:bodyPr/>
          <a:lstStyle/>
          <a:p>
            <a:r>
              <a:rPr lang="en-US" b="1" dirty="0"/>
              <a:t>Program of Studies Update</a:t>
            </a:r>
          </a:p>
        </p:txBody>
      </p:sp>
      <p:sp>
        <p:nvSpPr>
          <p:cNvPr id="3" name="Content Placeholder 2">
            <a:extLst>
              <a:ext uri="{FF2B5EF4-FFF2-40B4-BE49-F238E27FC236}">
                <a16:creationId xmlns:a16="http://schemas.microsoft.com/office/drawing/2014/main" id="{AD23B553-1B63-4AC4-896A-95DECD1B6F6D}"/>
              </a:ext>
            </a:extLst>
          </p:cNvPr>
          <p:cNvSpPr>
            <a:spLocks noGrp="1"/>
          </p:cNvSpPr>
          <p:nvPr>
            <p:ph idx="1"/>
          </p:nvPr>
        </p:nvSpPr>
        <p:spPr/>
        <p:txBody>
          <a:bodyPr>
            <a:normAutofit lnSpcReduction="10000"/>
          </a:bodyPr>
          <a:lstStyle/>
          <a:p>
            <a:r>
              <a:rPr lang="en-US" sz="3200" dirty="0"/>
              <a:t>2021-2022 Program of Studies is available on the Career and Technical Education Resources webpage</a:t>
            </a:r>
          </a:p>
          <a:p>
            <a:r>
              <a:rPr lang="en-US" sz="3200" dirty="0"/>
              <a:t>Pathway Phase-out Update</a:t>
            </a:r>
          </a:p>
          <a:p>
            <a:pPr lvl="1"/>
            <a:r>
              <a:rPr lang="en-US" sz="2800" dirty="0"/>
              <a:t>Agribiotechnology Systems (26.1200.00) will be phased out June 30, 2023; students may be moved to any appropriate agriculture pathway</a:t>
            </a:r>
          </a:p>
          <a:p>
            <a:pPr lvl="1"/>
            <a:r>
              <a:rPr lang="en-US" sz="2800" dirty="0"/>
              <a:t>Computer Science (11.0701.01) will be phased out June 30, 2024; students may be moved to Computer Programming (11.0201.01)</a:t>
            </a:r>
          </a:p>
          <a:p>
            <a:pPr lvl="1"/>
            <a:r>
              <a:rPr lang="en-US" sz="2800" dirty="0"/>
              <a:t>Computer Programming Blended Hybrid (11.0201.02) will be phased out June 30, 2024; students may be moved to Computer Programming (11.0201.01)</a:t>
            </a:r>
          </a:p>
        </p:txBody>
      </p:sp>
    </p:spTree>
    <p:extLst>
      <p:ext uri="{BB962C8B-B14F-4D97-AF65-F5344CB8AC3E}">
        <p14:creationId xmlns:p14="http://schemas.microsoft.com/office/powerpoint/2010/main" val="7323740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9FD57-DA1F-4FDF-AF14-B45E3AD75106}"/>
              </a:ext>
            </a:extLst>
          </p:cNvPr>
          <p:cNvSpPr>
            <a:spLocks noGrp="1"/>
          </p:cNvSpPr>
          <p:nvPr>
            <p:ph type="title"/>
          </p:nvPr>
        </p:nvSpPr>
        <p:spPr/>
        <p:txBody>
          <a:bodyPr/>
          <a:lstStyle/>
          <a:p>
            <a:r>
              <a:rPr lang="en-US" b="1" dirty="0"/>
              <a:t>Program of Studies Update</a:t>
            </a:r>
          </a:p>
        </p:txBody>
      </p:sp>
      <p:sp>
        <p:nvSpPr>
          <p:cNvPr id="3" name="Content Placeholder 2">
            <a:extLst>
              <a:ext uri="{FF2B5EF4-FFF2-40B4-BE49-F238E27FC236}">
                <a16:creationId xmlns:a16="http://schemas.microsoft.com/office/drawing/2014/main" id="{AD23B553-1B63-4AC4-896A-95DECD1B6F6D}"/>
              </a:ext>
            </a:extLst>
          </p:cNvPr>
          <p:cNvSpPr>
            <a:spLocks noGrp="1"/>
          </p:cNvSpPr>
          <p:nvPr>
            <p:ph idx="1"/>
          </p:nvPr>
        </p:nvSpPr>
        <p:spPr/>
        <p:txBody>
          <a:bodyPr>
            <a:normAutofit/>
          </a:bodyPr>
          <a:lstStyle/>
          <a:p>
            <a:r>
              <a:rPr lang="en-US" sz="3200" dirty="0"/>
              <a:t>Information Technology Program name change</a:t>
            </a:r>
          </a:p>
          <a:p>
            <a:pPr lvl="1"/>
            <a:r>
              <a:rPr lang="en-US" dirty="0"/>
              <a:t>Computer Science beginning 2021-2022</a:t>
            </a:r>
          </a:p>
          <a:p>
            <a:pPr lvl="1"/>
            <a:r>
              <a:rPr lang="en-US" dirty="0"/>
              <a:t>All pathways are aligned to the </a:t>
            </a:r>
            <a:r>
              <a:rPr lang="en-US" i="1" dirty="0"/>
              <a:t>Kentucky Academic Standards for Computer Science</a:t>
            </a:r>
          </a:p>
          <a:p>
            <a:pPr lvl="1"/>
            <a:endParaRPr lang="en-US" i="1" dirty="0"/>
          </a:p>
          <a:p>
            <a:r>
              <a:rPr lang="en-US" dirty="0"/>
              <a:t>CTE Secondary to Postsecondary and Dual Credit Pathway Alignments are available on the Career and Technical Education Program Areas webpage.  </a:t>
            </a:r>
          </a:p>
        </p:txBody>
      </p:sp>
    </p:spTree>
    <p:extLst>
      <p:ext uri="{BB962C8B-B14F-4D97-AF65-F5344CB8AC3E}">
        <p14:creationId xmlns:p14="http://schemas.microsoft.com/office/powerpoint/2010/main" val="1834748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05096-1808-46EA-98F4-D1407482E34B}"/>
              </a:ext>
            </a:extLst>
          </p:cNvPr>
          <p:cNvSpPr>
            <a:spLocks noGrp="1"/>
          </p:cNvSpPr>
          <p:nvPr>
            <p:ph type="title"/>
          </p:nvPr>
        </p:nvSpPr>
        <p:spPr>
          <a:xfrm>
            <a:off x="1052568" y="1394428"/>
            <a:ext cx="10515600" cy="2852737"/>
          </a:xfrm>
        </p:spPr>
        <p:txBody>
          <a:bodyPr>
            <a:normAutofit/>
          </a:bodyPr>
          <a:lstStyle/>
          <a:p>
            <a:r>
              <a:rPr lang="en-US" sz="8000" dirty="0"/>
              <a:t>Questions and Answers</a:t>
            </a:r>
          </a:p>
        </p:txBody>
      </p:sp>
    </p:spTree>
    <p:extLst>
      <p:ext uri="{BB962C8B-B14F-4D97-AF65-F5344CB8AC3E}">
        <p14:creationId xmlns:p14="http://schemas.microsoft.com/office/powerpoint/2010/main" val="9600354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3BB94-A596-4F97-A2C8-A18B6879EA4E}"/>
              </a:ext>
            </a:extLst>
          </p:cNvPr>
          <p:cNvSpPr>
            <a:spLocks noGrp="1"/>
          </p:cNvSpPr>
          <p:nvPr>
            <p:ph type="ctrTitle"/>
          </p:nvPr>
        </p:nvSpPr>
        <p:spPr>
          <a:xfrm>
            <a:off x="1524000" y="2005232"/>
            <a:ext cx="9144000" cy="2387600"/>
          </a:xfrm>
        </p:spPr>
        <p:txBody>
          <a:bodyPr>
            <a:normAutofit fontScale="90000"/>
          </a:bodyPr>
          <a:lstStyle/>
          <a:p>
            <a:r>
              <a:rPr lang="en-US" dirty="0"/>
              <a:t>An FAQ will be developed and distributed from this meeting.</a:t>
            </a:r>
            <a:br>
              <a:rPr lang="en-US" dirty="0"/>
            </a:br>
            <a:r>
              <a:rPr lang="en-US" dirty="0"/>
              <a:t>Thank You!!</a:t>
            </a:r>
          </a:p>
        </p:txBody>
      </p:sp>
    </p:spTree>
    <p:extLst>
      <p:ext uri="{BB962C8B-B14F-4D97-AF65-F5344CB8AC3E}">
        <p14:creationId xmlns:p14="http://schemas.microsoft.com/office/powerpoint/2010/main" val="3597733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971A2-B22D-4AF6-9247-21EB86B480E4}"/>
              </a:ext>
            </a:extLst>
          </p:cNvPr>
          <p:cNvSpPr>
            <a:spLocks noGrp="1"/>
          </p:cNvSpPr>
          <p:nvPr>
            <p:ph type="title"/>
          </p:nvPr>
        </p:nvSpPr>
        <p:spPr/>
        <p:txBody>
          <a:bodyPr/>
          <a:lstStyle/>
          <a:p>
            <a:r>
              <a:rPr lang="en-US" b="1" dirty="0"/>
              <a:t>Size, Scope and Quality</a:t>
            </a:r>
          </a:p>
        </p:txBody>
      </p:sp>
      <p:sp>
        <p:nvSpPr>
          <p:cNvPr id="3" name="Content Placeholder 2">
            <a:extLst>
              <a:ext uri="{FF2B5EF4-FFF2-40B4-BE49-F238E27FC236}">
                <a16:creationId xmlns:a16="http://schemas.microsoft.com/office/drawing/2014/main" id="{A2F7DEDB-3AD3-49DF-B7BE-8E34F679CC66}"/>
              </a:ext>
            </a:extLst>
          </p:cNvPr>
          <p:cNvSpPr>
            <a:spLocks noGrp="1"/>
          </p:cNvSpPr>
          <p:nvPr>
            <p:ph idx="1"/>
          </p:nvPr>
        </p:nvSpPr>
        <p:spPr/>
        <p:txBody>
          <a:bodyPr>
            <a:normAutofit/>
          </a:bodyPr>
          <a:lstStyle/>
          <a:p>
            <a:r>
              <a:rPr lang="en-US" sz="3600" dirty="0"/>
              <a:t>In order to use Perkins funds, the expense must be linked to the Comprehensive Local Needs Assessment and meets the State Definition of Size, Scope and Quality.</a:t>
            </a:r>
          </a:p>
        </p:txBody>
      </p:sp>
    </p:spTree>
    <p:extLst>
      <p:ext uri="{BB962C8B-B14F-4D97-AF65-F5344CB8AC3E}">
        <p14:creationId xmlns:p14="http://schemas.microsoft.com/office/powerpoint/2010/main" val="3671140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18933-C2C8-421E-BD6F-BAD7811EA596}"/>
              </a:ext>
            </a:extLst>
          </p:cNvPr>
          <p:cNvSpPr>
            <a:spLocks noGrp="1"/>
          </p:cNvSpPr>
          <p:nvPr>
            <p:ph type="title"/>
          </p:nvPr>
        </p:nvSpPr>
        <p:spPr>
          <a:xfrm>
            <a:off x="536542" y="1055620"/>
            <a:ext cx="10515600" cy="1078129"/>
          </a:xfrm>
        </p:spPr>
        <p:txBody>
          <a:bodyPr>
            <a:normAutofit/>
          </a:bodyPr>
          <a:lstStyle/>
          <a:p>
            <a:r>
              <a:rPr lang="en-US" b="1" dirty="0"/>
              <a:t>Size</a:t>
            </a:r>
          </a:p>
        </p:txBody>
      </p:sp>
      <p:sp>
        <p:nvSpPr>
          <p:cNvPr id="3" name="Content Placeholder 2">
            <a:extLst>
              <a:ext uri="{FF2B5EF4-FFF2-40B4-BE49-F238E27FC236}">
                <a16:creationId xmlns:a16="http://schemas.microsoft.com/office/drawing/2014/main" id="{31283BD9-61AE-4B69-B46C-F933E3E16522}"/>
              </a:ext>
            </a:extLst>
          </p:cNvPr>
          <p:cNvSpPr>
            <a:spLocks noGrp="1"/>
          </p:cNvSpPr>
          <p:nvPr>
            <p:ph idx="1"/>
          </p:nvPr>
        </p:nvSpPr>
        <p:spPr>
          <a:xfrm>
            <a:off x="838200" y="2133749"/>
            <a:ext cx="10515600" cy="4514555"/>
          </a:xfrm>
        </p:spPr>
        <p:txBody>
          <a:bodyPr>
            <a:normAutofit/>
          </a:bodyPr>
          <a:lstStyle/>
          <a:p>
            <a:r>
              <a:rPr lang="en-US" sz="3200" dirty="0"/>
              <a:t>One secondary to postsecondary program of study (career pathway) alignment required for each program area for which districts will use Perkins funds</a:t>
            </a:r>
          </a:p>
          <a:p>
            <a:pPr lvl="1"/>
            <a:r>
              <a:rPr lang="en-US" sz="3200" dirty="0"/>
              <a:t>KDE is developing a tool through TEDS for this purpose</a:t>
            </a:r>
          </a:p>
          <a:p>
            <a:pPr lvl="1"/>
            <a:r>
              <a:rPr lang="en-US" sz="3200" dirty="0"/>
              <a:t>Districts/Schools should begin working with Postsecondary immediately to ensure these are in place for 21-22</a:t>
            </a:r>
          </a:p>
          <a:p>
            <a:pPr lvl="1"/>
            <a:r>
              <a:rPr lang="en-US" sz="3200" dirty="0"/>
              <a:t>These will be due in the 2021-22 Local Perkins Application</a:t>
            </a:r>
          </a:p>
        </p:txBody>
      </p:sp>
    </p:spTree>
    <p:extLst>
      <p:ext uri="{BB962C8B-B14F-4D97-AF65-F5344CB8AC3E}">
        <p14:creationId xmlns:p14="http://schemas.microsoft.com/office/powerpoint/2010/main" val="4268437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3228-0DEE-44EF-99DA-D84F0CEC1ED3}"/>
              </a:ext>
            </a:extLst>
          </p:cNvPr>
          <p:cNvSpPr>
            <a:spLocks noGrp="1"/>
          </p:cNvSpPr>
          <p:nvPr>
            <p:ph type="title"/>
          </p:nvPr>
        </p:nvSpPr>
        <p:spPr>
          <a:xfrm>
            <a:off x="838200" y="501755"/>
            <a:ext cx="10515600" cy="1325563"/>
          </a:xfrm>
        </p:spPr>
        <p:txBody>
          <a:bodyPr/>
          <a:lstStyle/>
          <a:p>
            <a:r>
              <a:rPr lang="en-US" b="1" dirty="0"/>
              <a:t>Scope</a:t>
            </a:r>
          </a:p>
        </p:txBody>
      </p:sp>
      <p:sp>
        <p:nvSpPr>
          <p:cNvPr id="3" name="Content Placeholder 2">
            <a:extLst>
              <a:ext uri="{FF2B5EF4-FFF2-40B4-BE49-F238E27FC236}">
                <a16:creationId xmlns:a16="http://schemas.microsoft.com/office/drawing/2014/main" id="{ACFE3F15-ACAC-4918-8BD1-5C94E2D36A88}"/>
              </a:ext>
            </a:extLst>
          </p:cNvPr>
          <p:cNvSpPr>
            <a:spLocks noGrp="1"/>
          </p:cNvSpPr>
          <p:nvPr>
            <p:ph idx="1"/>
          </p:nvPr>
        </p:nvSpPr>
        <p:spPr/>
        <p:txBody>
          <a:bodyPr/>
          <a:lstStyle/>
          <a:p>
            <a:r>
              <a:rPr lang="en-US" sz="3200" dirty="0"/>
              <a:t>The programs of study lead to industry-recognized certifications, articulated college credit and will link to dual credit opportunities for students and/or work-based learning. Dual credit may be in the academic or technical courses of the POS. Work-based learning should include areas outlined in Kentucky’s Work-Based Learning Manual. </a:t>
            </a:r>
          </a:p>
          <a:p>
            <a:endParaRPr lang="en-US" dirty="0"/>
          </a:p>
        </p:txBody>
      </p:sp>
    </p:spTree>
    <p:extLst>
      <p:ext uri="{BB962C8B-B14F-4D97-AF65-F5344CB8AC3E}">
        <p14:creationId xmlns:p14="http://schemas.microsoft.com/office/powerpoint/2010/main" val="3475745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B78BD-2EE0-471A-9FD7-5D73A0D295C0}"/>
              </a:ext>
            </a:extLst>
          </p:cNvPr>
          <p:cNvSpPr>
            <a:spLocks noGrp="1"/>
          </p:cNvSpPr>
          <p:nvPr>
            <p:ph type="title"/>
          </p:nvPr>
        </p:nvSpPr>
        <p:spPr/>
        <p:txBody>
          <a:bodyPr/>
          <a:lstStyle/>
          <a:p>
            <a:r>
              <a:rPr lang="en-US" b="1" dirty="0"/>
              <a:t>Quality (Secondary)</a:t>
            </a:r>
          </a:p>
        </p:txBody>
      </p:sp>
      <p:sp>
        <p:nvSpPr>
          <p:cNvPr id="3" name="Content Placeholder 2">
            <a:extLst>
              <a:ext uri="{FF2B5EF4-FFF2-40B4-BE49-F238E27FC236}">
                <a16:creationId xmlns:a16="http://schemas.microsoft.com/office/drawing/2014/main" id="{22454C17-EC57-4305-837C-C680A2C55B22}"/>
              </a:ext>
            </a:extLst>
          </p:cNvPr>
          <p:cNvSpPr>
            <a:spLocks noGrp="1"/>
          </p:cNvSpPr>
          <p:nvPr>
            <p:ph idx="1"/>
          </p:nvPr>
        </p:nvSpPr>
        <p:spPr>
          <a:xfrm>
            <a:off x="838200" y="1690688"/>
            <a:ext cx="10515600" cy="4802187"/>
          </a:xfrm>
        </p:spPr>
        <p:txBody>
          <a:bodyPr>
            <a:normAutofit fontScale="85000" lnSpcReduction="10000"/>
          </a:bodyPr>
          <a:lstStyle/>
          <a:p>
            <a:pPr lvl="0"/>
            <a:r>
              <a:rPr lang="en-US" sz="3100" dirty="0"/>
              <a:t>be of sufficient size, which offer a sequence of four or more earned technical credits;</a:t>
            </a:r>
          </a:p>
          <a:p>
            <a:pPr lvl="0"/>
            <a:r>
              <a:rPr lang="en-US" sz="3100" dirty="0"/>
              <a:t>have a postsecondary connection through dual enrollment, dual credit, current agreement for a program of study and/or current local articulation agreement approved by the lead administrators of KDE and postsecondary institutions, or leads to KDE-approved industry recognized certifications;</a:t>
            </a:r>
          </a:p>
          <a:p>
            <a:pPr lvl="0"/>
            <a:r>
              <a:rPr lang="en-US" sz="3100" dirty="0"/>
              <a:t>have an active advisory panel;</a:t>
            </a:r>
          </a:p>
          <a:p>
            <a:pPr lvl="0"/>
            <a:r>
              <a:rPr lang="en-US" sz="3100" dirty="0"/>
              <a:t>have a certified and appropriately endorsed teacher;</a:t>
            </a:r>
          </a:p>
          <a:p>
            <a:pPr lvl="0"/>
            <a:r>
              <a:rPr lang="en-US" sz="3100" dirty="0"/>
              <a:t>have a co-curricular career and technical student organization (CTSO) that provides students the opportunity to engage in leadership development activities (beginning in the 2021-22 academic year); and</a:t>
            </a:r>
          </a:p>
          <a:p>
            <a:pPr lvl="0"/>
            <a:r>
              <a:rPr lang="en-US" sz="3100" dirty="0"/>
              <a:t>be supported by current labor market data.</a:t>
            </a:r>
          </a:p>
          <a:p>
            <a:pPr marL="0" lvl="0" indent="0">
              <a:buNone/>
            </a:pPr>
            <a:endParaRPr lang="en-US" dirty="0"/>
          </a:p>
        </p:txBody>
      </p:sp>
    </p:spTree>
    <p:extLst>
      <p:ext uri="{BB962C8B-B14F-4D97-AF65-F5344CB8AC3E}">
        <p14:creationId xmlns:p14="http://schemas.microsoft.com/office/powerpoint/2010/main" val="20833221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OCTE - Career and Technical Education</Accessibility_x0020_Office>
    <Accessibility_x0020_Audit_x0020_Status xmlns="3a62de7d-ba57-4f43-9dae-9623ba637be0">OK</Accessibility_x0020_Audit_x0020_Status>
    <Accessibility_x0020_Audience xmlns="3a62de7d-ba57-4f43-9dae-9623ba637be0">District</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2020-02-28T05:00:00+00:00</Accessibility_x0020_Audit_x0020_Dat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2020-07-28T04:00:00+00:00</Publication_x0020_Date>
    <Audience1 xmlns="3a62de7d-ba57-4f43-9dae-9623ba637be0"/>
    <_dlc_DocId xmlns="3a62de7d-ba57-4f43-9dae-9623ba637be0">KYED-56-593</_dlc_DocId>
    <_dlc_DocIdUrl xmlns="3a62de7d-ba57-4f43-9dae-9623ba637be0">
      <Url>https://www.education.ky.gov/CTE/_layouts/15/DocIdRedir.aspx?ID=KYED-56-593</Url>
      <Description>KYED-56-593</Description>
    </_dlc_DocIdUrl>
    <Content_x0020_Review_x0020_Status xmlns="3a62de7d-ba57-4f43-9dae-9623ba637b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82A984D01DAE1478775FB3BC1E0F335" ma:contentTypeVersion="28" ma:contentTypeDescription="" ma:contentTypeScope="" ma:versionID="d85fc2042d001a39f38b5fbbc01d089c">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95b51a78691ad018d24b19fdd85a4788"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F356716-FFFB-42E4-B6A0-5999537E6DE3}">
  <ds:schemaRefs>
    <ds:schemaRef ds:uri="http://schemas.microsoft.com/office/2006/metadata/properties"/>
    <ds:schemaRef ds:uri="http://purl.org/dc/elements/1.1/"/>
    <ds:schemaRef ds:uri="http://purl.org/dc/terms/"/>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2f6e065f-309c-491a-a854-c9b0a3030d08"/>
    <ds:schemaRef ds:uri="b37b1dfd-f618-4482-b476-906e0ff0f522"/>
    <ds:schemaRef ds:uri="http://purl.org/dc/dcmitype/"/>
  </ds:schemaRefs>
</ds:datastoreItem>
</file>

<file path=customXml/itemProps2.xml><?xml version="1.0" encoding="utf-8"?>
<ds:datastoreItem xmlns:ds="http://schemas.openxmlformats.org/officeDocument/2006/customXml" ds:itemID="{A8576904-242B-4565-9D0B-D90DF683CD85}">
  <ds:schemaRefs>
    <ds:schemaRef ds:uri="http://schemas.microsoft.com/sharepoint/v3/contenttype/forms"/>
  </ds:schemaRefs>
</ds:datastoreItem>
</file>

<file path=customXml/itemProps3.xml><?xml version="1.0" encoding="utf-8"?>
<ds:datastoreItem xmlns:ds="http://schemas.openxmlformats.org/officeDocument/2006/customXml" ds:itemID="{DD185728-CE93-41A5-8C27-0F0A5CDA37FE}"/>
</file>

<file path=customXml/itemProps4.xml><?xml version="1.0" encoding="utf-8"?>
<ds:datastoreItem xmlns:ds="http://schemas.openxmlformats.org/officeDocument/2006/customXml" ds:itemID="{0418820C-248D-4B94-9C2F-FDF845134E93}"/>
</file>

<file path=docProps/app.xml><?xml version="1.0" encoding="utf-8"?>
<Properties xmlns="http://schemas.openxmlformats.org/officeDocument/2006/extended-properties" xmlns:vt="http://schemas.openxmlformats.org/officeDocument/2006/docPropsVTypes">
  <TotalTime>2206</TotalTime>
  <Words>3390</Words>
  <Application>Microsoft Office PowerPoint</Application>
  <PresentationFormat>Widescreen</PresentationFormat>
  <Paragraphs>334</Paragraphs>
  <Slides>53</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Calibri Light</vt:lpstr>
      <vt:lpstr>Courier New</vt:lpstr>
      <vt:lpstr>Office Theme</vt:lpstr>
      <vt:lpstr>CTE Coordinators’, Principals’ and Counselors’ Meeting</vt:lpstr>
      <vt:lpstr>Welcome to the CTE Virtual Summer Event</vt:lpstr>
      <vt:lpstr>Today’s Agenda</vt:lpstr>
      <vt:lpstr>State of CTE Address</vt:lpstr>
      <vt:lpstr>Perkins/Financial Reminders</vt:lpstr>
      <vt:lpstr>Size, Scope and Quality</vt:lpstr>
      <vt:lpstr>Size</vt:lpstr>
      <vt:lpstr>Scope</vt:lpstr>
      <vt:lpstr>Quality (Secondary)</vt:lpstr>
      <vt:lpstr>Quality (Postsecondary)</vt:lpstr>
      <vt:lpstr>2020-2021 Perkins Funds</vt:lpstr>
      <vt:lpstr>2020-2021 Perkins Funds </vt:lpstr>
      <vt:lpstr>2020-2021 Perkins Funds </vt:lpstr>
      <vt:lpstr>2019-2020 Perkins Funds Reminder of Time Extension</vt:lpstr>
      <vt:lpstr>Other Items…</vt:lpstr>
      <vt:lpstr>Break</vt:lpstr>
      <vt:lpstr>Questions and Answers</vt:lpstr>
      <vt:lpstr>Assessments and Dual Credit</vt:lpstr>
      <vt:lpstr>CTE Assessments</vt:lpstr>
      <vt:lpstr>CTE End-of-Program (EOP) Assessments</vt:lpstr>
      <vt:lpstr>EOP Assessments</vt:lpstr>
      <vt:lpstr>EOP Assessments</vt:lpstr>
      <vt:lpstr>2019-2020 Pilot CTE EOP Assessment</vt:lpstr>
      <vt:lpstr>Skilled Trades TRACK Assessments(Carpentry and Electrical ) </vt:lpstr>
      <vt:lpstr>Skilled Trades TRACK Assessments   (Carpentry and Electrical )</vt:lpstr>
      <vt:lpstr>Skilled Trades TRACK Assessments   (Carpentry and Electrical )</vt:lpstr>
      <vt:lpstr>2020 - 2021 CTE EOP Assessment and  Skilled Trades TRACK (Carpentry, Electrical) Assessments </vt:lpstr>
      <vt:lpstr>Industry Certifications</vt:lpstr>
      <vt:lpstr>Dual Credit</vt:lpstr>
      <vt:lpstr>Break</vt:lpstr>
      <vt:lpstr>Questions and Answers</vt:lpstr>
      <vt:lpstr>Legislative Update, Resources, and Wrap Up</vt:lpstr>
      <vt:lpstr>Senate Bill 101 (Sen. Wilson) </vt:lpstr>
      <vt:lpstr>House Bill 352 (Rep. Rudy) </vt:lpstr>
      <vt:lpstr>House Bill 352 (cont.)</vt:lpstr>
      <vt:lpstr>House Bill 352 (cont.)</vt:lpstr>
      <vt:lpstr>House Bill 352 (cont.) </vt:lpstr>
      <vt:lpstr>HB 352 (cont.) </vt:lpstr>
      <vt:lpstr>LAVEC Regulation Waiver 705 KAR 2:140 Equalization of funding for locally-operated area vocational centers &amp; vocational departments</vt:lpstr>
      <vt:lpstr>Transition Readiness 20-21</vt:lpstr>
      <vt:lpstr>Minimum High School  Graduation Requirements</vt:lpstr>
      <vt:lpstr>Senate Bill 193 (Sen. Raque Adams) </vt:lpstr>
      <vt:lpstr>Congressional Legislation</vt:lpstr>
      <vt:lpstr>Congressional Legislation (Cont.)</vt:lpstr>
      <vt:lpstr>Congressional Legislation (P. 3)</vt:lpstr>
      <vt:lpstr>Agency and Officewide COVID-19 Response Efforts</vt:lpstr>
      <vt:lpstr>COVID-19 Resources</vt:lpstr>
      <vt:lpstr>Announcements</vt:lpstr>
      <vt:lpstr>Fall Virtual Trainings and Sessions</vt:lpstr>
      <vt:lpstr>Program of Studies Update</vt:lpstr>
      <vt:lpstr>Program of Studies Update</vt:lpstr>
      <vt:lpstr>Questions and Answers</vt:lpstr>
      <vt:lpstr>An FAQ will be developed and distributed from this meeting.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Harris, Danielle - Division of Communications</dc:creator>
  <cp:lastModifiedBy>Whitaker, Kiley - Division of Technical Schools and Continuous Improvement</cp:lastModifiedBy>
  <cp:revision>116</cp:revision>
  <dcterms:created xsi:type="dcterms:W3CDTF">2020-04-01T15:44:40Z</dcterms:created>
  <dcterms:modified xsi:type="dcterms:W3CDTF">2020-07-27T20:57:16Z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0x0101001BEB557DBE01834EAB47A683706DCD5B00182A984D01DAE1478775FB3BC1E0F335</vt:lpwstr>
  </property>
  <property fmtid="{D5CDD505-2E9C-101B-9397-08002B2CF9AE}" pid="3" name="_dlc_DocIdItemGuid">
    <vt:lpwstr>3d75dd93-6aaa-4f4e-af86-06a0e11e3e2c</vt:lpwstr>
  </property>
</Properties>
</file>