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49.xml" ContentType="application/vnd.openxmlformats-officedocument.presentationml.notesSlide+xml"/>
  <Override PartName="/ppt/slideLayouts/slideLayout18.xml" ContentType="application/vnd.openxmlformats-officedocument.presentationml.slideLayout+xml"/>
  <Override PartName="/ppt/notesSlides/notesSlide2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1"/>
  </p:notesMasterIdLst>
  <p:sldIdLst>
    <p:sldId id="257" r:id="rId5"/>
    <p:sldId id="301" r:id="rId6"/>
    <p:sldId id="261" r:id="rId7"/>
    <p:sldId id="1108" r:id="rId8"/>
    <p:sldId id="991" r:id="rId9"/>
    <p:sldId id="894" r:id="rId10"/>
    <p:sldId id="297" r:id="rId11"/>
    <p:sldId id="1584" r:id="rId12"/>
    <p:sldId id="1583" r:id="rId13"/>
    <p:sldId id="1581" r:id="rId14"/>
    <p:sldId id="1028" r:id="rId15"/>
    <p:sldId id="1578" r:id="rId16"/>
    <p:sldId id="1029" r:id="rId17"/>
    <p:sldId id="1579" r:id="rId18"/>
    <p:sldId id="1030" r:id="rId19"/>
    <p:sldId id="1580" r:id="rId20"/>
    <p:sldId id="1027" r:id="rId21"/>
    <p:sldId id="1588" r:id="rId22"/>
    <p:sldId id="411" r:id="rId23"/>
    <p:sldId id="1590" r:id="rId24"/>
    <p:sldId id="263" r:id="rId25"/>
    <p:sldId id="406" r:id="rId26"/>
    <p:sldId id="451" r:id="rId27"/>
    <p:sldId id="1593" r:id="rId28"/>
    <p:sldId id="1008" r:id="rId29"/>
    <p:sldId id="1001" r:id="rId30"/>
    <p:sldId id="427" r:id="rId31"/>
    <p:sldId id="432" r:id="rId32"/>
    <p:sldId id="437" r:id="rId33"/>
    <p:sldId id="304" r:id="rId34"/>
    <p:sldId id="1022" r:id="rId35"/>
    <p:sldId id="1018" r:id="rId36"/>
    <p:sldId id="1592" r:id="rId37"/>
    <p:sldId id="1020" r:id="rId38"/>
    <p:sldId id="1039" r:id="rId39"/>
    <p:sldId id="1040" r:id="rId40"/>
    <p:sldId id="1041" r:id="rId41"/>
    <p:sldId id="1043" r:id="rId42"/>
    <p:sldId id="1044" r:id="rId43"/>
    <p:sldId id="1045" r:id="rId44"/>
    <p:sldId id="1587" r:id="rId45"/>
    <p:sldId id="1589" r:id="rId46"/>
    <p:sldId id="1068" r:id="rId47"/>
    <p:sldId id="1069" r:id="rId48"/>
    <p:sldId id="1052" r:id="rId49"/>
    <p:sldId id="1064" r:id="rId50"/>
    <p:sldId id="1065" r:id="rId51"/>
    <p:sldId id="1066" r:id="rId52"/>
    <p:sldId id="996" r:id="rId53"/>
    <p:sldId id="1046" r:id="rId54"/>
    <p:sldId id="1586" r:id="rId55"/>
    <p:sldId id="1585" r:id="rId56"/>
    <p:sldId id="398" r:id="rId57"/>
    <p:sldId id="305" r:id="rId58"/>
    <p:sldId id="1037" r:id="rId59"/>
    <p:sldId id="99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MC" userId="S::melissa.chandler@education.ky.gov::c7c40c5a-5db2-409e-9ac5-b3fa8556cae3" providerId="AD"/>
  <p188:author id="{5C4B5D1D-765F-BFE7-56D5-0BCCDCB3DB6B}" name="Prater, Michael - Division of Accountability Data and Analysis" initials="PA" userId="S::michael.prater@education.ky.gov::d1706e83-bbbf-420a-9299-477f144fa9a1" providerId="AD"/>
  <p188:author id="{EEAF063B-8BCB-A246-0486-9A5ACA2B8CA4}" name="Roseberry, Christen - Division of Assessment and Accountability Support" initials="CR" userId="S::christen.roseberry@education.ky.gov::64f073a6-c0e0-4356-b5dd-074214d6d82f" providerId="AD"/>
  <p188:author id="{2C0FC13C-748B-D961-772C-145112EE73E3}" name="Sims, Rhonda - KDE Associate Commissioner" initials="SC" userId="S::rhonda.sims@education.ky.gov::bad20b3f-b7c8-4cb3-ae2a-6808ba4166df" providerId="AD"/>
  <p188:author id="{0C431B50-E267-7ED8-372B-1A1B808F8997}" name="Jones, Helen - Division of Assessment and Accountability Support" initials="JHDoAaAS" userId="S::helen.jones@education.ky.gov::b7d6fb4f-88fd-4227-920b-6a3119e5e7a1" providerId="AD"/>
  <p188:author id="{52F57052-0FAD-5FD0-5873-4C8768666379}" name="Avery, Devon - Division of Assessment and Accountability Support" initials="DA" userId="S::devon.avery@education.ky.gov::ea78a75c-c17e-4901-bc17-b64bcd9c9f6d" providerId="AD"/>
  <p188:author id="{771B6458-EC8F-ACB7-5084-9D6F069BC75D}" name="Avery, Devon - Division of Assessment and Accountability Support" initials="AS" userId="S::devon.avery@education.ky.gov::3c4d04ce-6fc5-4533-8afa-2b6776a03065" providerId="AD"/>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06503FA0-CBF4-1A7A-9030-A490AA4AEDD1}" name="Rome, Nathan -  Division of Accountability Data and Analysis" initials="RA" userId="S::nathan.rome2@education.ky.gov::b782872e-1e93-463d-b799-660fe6177205" providerId="AD"/>
  <p188:author id="{4E37AEA2-9003-7A2B-581B-AF4837220C73}" name="Riley, Ben - Division of Assessment and Accountability Support" initials="BR"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F4AFB8FE-2F89-BD15-88CD-DCAF584F8BCE}" name="Guest User" initials="GU" userId="S::urn:spo:anon#b8d00a6c8b0209b5fed9f16a4c639c5f2826c96e7d642f03ee068c911d5450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DEEBF7"/>
    <a:srgbClr val="E2F0D9"/>
    <a:srgbClr val="FFF2CC"/>
    <a:srgbClr val="A9D18E"/>
    <a:srgbClr val="AB3515"/>
    <a:srgbClr val="E7F1F1"/>
    <a:srgbClr val="6EC883"/>
    <a:srgbClr val="06B9C2"/>
    <a:srgbClr val="00A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036A5-3B0E-4B7B-BAE6-3FCB977189FE}" v="296" dt="2024-09-13T17:19:56.707"/>
    <p1510:client id="{9BDC44F8-5A4D-4373-8E6F-BFFEF2E2095F}" v="476" dt="2024-09-13T16:05:37.109"/>
    <p1510:client id="{B4961608-5D31-4C89-963E-EA8B6A9A184B}" v="4" dt="2024-09-13T14:35:28.990"/>
    <p1510:client id="{F1518E61-C331-496F-A8EF-A2AB6CC79A5B}" v="2" dt="2024-09-13T16:03:33.297"/>
  </p1510:revLst>
</p1510:revInfo>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28"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68"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2.xml.rels><?xml version="1.0" encoding="UTF-8" standalone="yes"?>
<Relationships xmlns="http://schemas.openxmlformats.org/package/2006/relationships"><Relationship Id="rId2" Type="http://schemas.openxmlformats.org/officeDocument/2006/relationships/hyperlink" Target="https://www.education.ky.gov/AA/distsupp/Documents/Nondisclosure_Embargoed_Data_Form.pdf" TargetMode="External"/><Relationship Id="rId1" Type="http://schemas.openxmlformats.org/officeDocument/2006/relationships/hyperlink" Target="https://www.education.ky.gov/AA/distsupp/Documents/Nondisclosure%20Prelim%20Data%20QC.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education.ky.gov/AA/distsupp/Documents/Nondisclosure_Embargoed_Data_Form.pdf" TargetMode="External"/><Relationship Id="rId1" Type="http://schemas.openxmlformats.org/officeDocument/2006/relationships/hyperlink" Target="https://www.education.ky.gov/AA/distsupp/Documents/Nondisclosure%20Prelim%20Data%20QC.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BC63C-C9C9-4928-A9B5-E0B5E2E830FC}" type="doc">
      <dgm:prSet loTypeId="urn:microsoft.com/office/officeart/2005/8/layout/chevron1" loCatId="process" qsTypeId="urn:microsoft.com/office/officeart/2005/8/quickstyle/3d1" qsCatId="3D" csTypeId="urn:microsoft.com/office/officeart/2005/8/colors/colorful5" csCatId="colorful" phldr="1"/>
      <dgm:spPr/>
      <dgm:t>
        <a:bodyPr/>
        <a:lstStyle/>
        <a:p>
          <a:endParaRPr lang="en-US"/>
        </a:p>
      </dgm:t>
    </dgm:pt>
    <dgm:pt modelId="{1C1A35EB-2203-441F-9FB4-B59D34FC3557}">
      <dgm:prSet phldrT="[Text]" custT="1"/>
      <dgm:spPr/>
      <dgm:t>
        <a:bodyPr/>
        <a:lstStyle/>
        <a:p>
          <a:pPr>
            <a:lnSpc>
              <a:spcPct val="100000"/>
            </a:lnSpc>
            <a:spcAft>
              <a:spcPts val="0"/>
            </a:spcAft>
          </a:pPr>
          <a:r>
            <a:rPr lang="en-US" sz="2000" b="0">
              <a:solidFill>
                <a:schemeClr val="tx1"/>
              </a:solidFill>
              <a:latin typeface="Franklin Gothic Medium" panose="020B0603020102020204"/>
            </a:rPr>
            <a:t>Oct</a:t>
          </a:r>
          <a:r>
            <a:rPr lang="en-US" sz="2000" b="0">
              <a:solidFill>
                <a:schemeClr val="tx1"/>
              </a:solidFill>
            </a:rPr>
            <a:t>. 1</a:t>
          </a:r>
        </a:p>
      </dgm:t>
      <dgm:extLst>
        <a:ext uri="{E40237B7-FDA0-4F09-8148-C483321AD2D9}">
          <dgm14:cNvPr xmlns:dgm14="http://schemas.microsoft.com/office/drawing/2010/diagram" id="0" name="" descr="A colored arrow indicating October 30 for  District Embargo to Open"/>
        </a:ext>
      </dgm:extLst>
    </dgm:pt>
    <dgm:pt modelId="{4A34DF5F-68A4-4954-BB02-0689CA680FC0}" type="parTrans" cxnId="{6424FA46-17C5-4097-A17A-BBCB6EDCA7BF}">
      <dgm:prSet/>
      <dgm:spPr/>
      <dgm:t>
        <a:bodyPr/>
        <a:lstStyle/>
        <a:p>
          <a:endParaRPr lang="en-US"/>
        </a:p>
      </dgm:t>
    </dgm:pt>
    <dgm:pt modelId="{95EAD681-41D7-4574-B728-D7A6891F8CDF}" type="sibTrans" cxnId="{6424FA46-17C5-4097-A17A-BBCB6EDCA7BF}">
      <dgm:prSet/>
      <dgm:spPr/>
      <dgm:t>
        <a:bodyPr/>
        <a:lstStyle/>
        <a:p>
          <a:endParaRPr lang="en-US"/>
        </a:p>
      </dgm:t>
    </dgm:pt>
    <dgm:pt modelId="{41F7BB3A-FA8D-4BFD-AF65-A0876B007597}">
      <dgm:prSet phldrT="[Text]" custT="1"/>
      <dgm:spPr/>
      <dgm:t>
        <a:bodyPr/>
        <a:lstStyle/>
        <a:p>
          <a:pPr rtl="0">
            <a:lnSpc>
              <a:spcPct val="100000"/>
            </a:lnSpc>
            <a:spcAft>
              <a:spcPts val="0"/>
            </a:spcAft>
          </a:pPr>
          <a:r>
            <a:rPr lang="en-US" sz="2000" b="0">
              <a:solidFill>
                <a:schemeClr val="tx1"/>
              </a:solidFill>
              <a:latin typeface="Franklin Gothic Medium" panose="020B0603020102020204"/>
            </a:rPr>
            <a:t>Oct</a:t>
          </a:r>
          <a:r>
            <a:rPr lang="en-US" sz="2000" b="0">
              <a:solidFill>
                <a:schemeClr val="tx1"/>
              </a:solidFill>
            </a:rPr>
            <a:t>. 3</a:t>
          </a:r>
        </a:p>
      </dgm:t>
      <dgm:extLst>
        <a:ext uri="{E40237B7-FDA0-4F09-8148-C483321AD2D9}">
          <dgm14:cNvPr xmlns:dgm14="http://schemas.microsoft.com/office/drawing/2010/diagram" id="0" name="" descr="A colored arrow indicating October 31 for  Embargo ends at 9:59 p.m. ET Public Release of School Accountability and test results at 10 p.m. ET &#10;"/>
        </a:ext>
      </dgm:extLst>
    </dgm:pt>
    <dgm:pt modelId="{478881D3-69F5-42E6-9C47-2EC6DA7C7318}" type="parTrans" cxnId="{C20E5579-2286-4F7A-B60C-B5FACA5C5452}">
      <dgm:prSet/>
      <dgm:spPr/>
      <dgm:t>
        <a:bodyPr/>
        <a:lstStyle/>
        <a:p>
          <a:endParaRPr lang="en-US"/>
        </a:p>
      </dgm:t>
    </dgm:pt>
    <dgm:pt modelId="{EA4394E9-9FB8-41C3-8AC4-572B1153FA42}" type="sibTrans" cxnId="{C20E5579-2286-4F7A-B60C-B5FACA5C5452}">
      <dgm:prSet/>
      <dgm:spPr/>
      <dgm:t>
        <a:bodyPr/>
        <a:lstStyle/>
        <a:p>
          <a:endParaRPr lang="en-US"/>
        </a:p>
      </dgm:t>
    </dgm:pt>
    <dgm:pt modelId="{00DBBD80-870B-4E83-AE80-620DB475A546}">
      <dgm:prSet phldrT="[Text]" custT="1"/>
      <dgm:spPr/>
      <dgm:t>
        <a:bodyPr/>
        <a:lstStyle/>
        <a:p>
          <a:pPr>
            <a:lnSpc>
              <a:spcPct val="100000"/>
            </a:lnSpc>
            <a:spcAft>
              <a:spcPts val="0"/>
            </a:spcAft>
          </a:pPr>
          <a:r>
            <a:rPr lang="en-US" sz="2000" b="0">
              <a:solidFill>
                <a:schemeClr val="tx1"/>
              </a:solidFill>
              <a:latin typeface="Franklin Gothic Medium" panose="020B0603020102020204"/>
            </a:rPr>
            <a:t>Oct. 3– </a:t>
          </a:r>
        </a:p>
        <a:p>
          <a:pPr>
            <a:lnSpc>
              <a:spcPct val="100000"/>
            </a:lnSpc>
            <a:spcAft>
              <a:spcPts val="0"/>
            </a:spcAft>
          </a:pPr>
          <a:r>
            <a:rPr lang="en-US" sz="2000" b="0">
              <a:solidFill>
                <a:schemeClr val="tx1"/>
              </a:solidFill>
              <a:latin typeface="Franklin Gothic Medium" panose="020B0603020102020204"/>
            </a:rPr>
            <a:t>Oct</a:t>
          </a:r>
          <a:r>
            <a:rPr lang="en-US" sz="2000" b="0">
              <a:solidFill>
                <a:schemeClr val="tx1"/>
              </a:solidFill>
            </a:rPr>
            <a:t>. 14</a:t>
          </a:r>
        </a:p>
      </dgm:t>
      <dgm:extLst>
        <a:ext uri="{E40237B7-FDA0-4F09-8148-C483321AD2D9}">
          <dgm14:cNvPr xmlns:dgm14="http://schemas.microsoft.com/office/drawing/2010/diagram" id="0" name="" descr="A colored arrow indicating November 1-November 13  10-day Regulatory Data Review for new individual student change requests in SDRR begins at 9:00 a.m. ET and closes for new tickets at 12:00 p.m. ET (noon) &#10;"/>
        </a:ext>
      </dgm:extLst>
    </dgm:pt>
    <dgm:pt modelId="{811F66AC-A0F5-456C-B577-C6DA5861A435}" type="parTrans" cxnId="{5D499063-DDC7-4D93-9B9D-10F2028599A4}">
      <dgm:prSet/>
      <dgm:spPr/>
      <dgm:t>
        <a:bodyPr/>
        <a:lstStyle/>
        <a:p>
          <a:endParaRPr lang="en-US"/>
        </a:p>
      </dgm:t>
    </dgm:pt>
    <dgm:pt modelId="{1EF91F9C-6434-4B5D-9B11-290C9A0AFBCC}" type="sibTrans" cxnId="{5D499063-DDC7-4D93-9B9D-10F2028599A4}">
      <dgm:prSet/>
      <dgm:spPr/>
      <dgm:t>
        <a:bodyPr/>
        <a:lstStyle/>
        <a:p>
          <a:endParaRPr lang="en-US"/>
        </a:p>
      </dgm:t>
    </dgm:pt>
    <dgm:pt modelId="{2E316248-5498-4A2A-8A3E-DF15D6D8E341}">
      <dgm:prSet phldrT="[Text]" custT="1"/>
      <dgm:spPr/>
      <dgm:t>
        <a:bodyPr/>
        <a:lstStyle/>
        <a:p>
          <a:pPr rtl="0">
            <a:lnSpc>
              <a:spcPct val="100000"/>
            </a:lnSpc>
            <a:spcAft>
              <a:spcPts val="0"/>
            </a:spcAft>
          </a:pPr>
          <a:r>
            <a:rPr lang="en-US" sz="1800"/>
            <a:t>District Embargo Opens at </a:t>
          </a:r>
          <a:r>
            <a:rPr lang="en-US" sz="1800" b="0">
              <a:solidFill>
                <a:schemeClr val="tx1"/>
              </a:solidFill>
            </a:rPr>
            <a:t>8:00 a.m. ET </a:t>
          </a:r>
          <a:endParaRPr lang="en-US" sz="1800"/>
        </a:p>
      </dgm:t>
    </dgm:pt>
    <dgm:pt modelId="{7F9F6BAB-4395-437C-86B3-9FC53D12F2EE}" type="parTrans" cxnId="{1899815C-8F1A-441C-B6D9-9B2F60CD3B3D}">
      <dgm:prSet/>
      <dgm:spPr/>
      <dgm:t>
        <a:bodyPr/>
        <a:lstStyle/>
        <a:p>
          <a:endParaRPr lang="en-US"/>
        </a:p>
      </dgm:t>
    </dgm:pt>
    <dgm:pt modelId="{78FD5B0C-B934-4647-BBB0-804EC0ECA4D4}" type="sibTrans" cxnId="{1899815C-8F1A-441C-B6D9-9B2F60CD3B3D}">
      <dgm:prSet/>
      <dgm:spPr/>
      <dgm:t>
        <a:bodyPr/>
        <a:lstStyle/>
        <a:p>
          <a:endParaRPr lang="en-US"/>
        </a:p>
      </dgm:t>
    </dgm:pt>
    <dgm:pt modelId="{042ABD39-6ADF-4A74-8A32-21A6A849EB92}">
      <dgm:prSet custT="1"/>
      <dgm:spPr/>
      <dgm:t>
        <a:bodyPr/>
        <a:lstStyle/>
        <a:p>
          <a:pPr>
            <a:lnSpc>
              <a:spcPct val="100000"/>
            </a:lnSpc>
            <a:spcAft>
              <a:spcPts val="0"/>
            </a:spcAft>
          </a:pPr>
          <a:r>
            <a:rPr lang="en-US" sz="1800"/>
            <a:t>10-day Regulatory Data Review for new individual student change requests in SDRR begins at 9:00 a.m. ET and closes for new tickets at 5</a:t>
          </a:r>
          <a:r>
            <a:rPr lang="en-US" sz="1800">
              <a:solidFill>
                <a:schemeClr val="tx1"/>
              </a:solidFill>
            </a:rPr>
            <a:t>:00 p.m. ET </a:t>
          </a:r>
          <a:r>
            <a:rPr lang="en-US" sz="1800"/>
            <a:t> </a:t>
          </a:r>
        </a:p>
      </dgm:t>
      <dgm:extLst>
        <a:ext uri="{E40237B7-FDA0-4F09-8148-C483321AD2D9}">
          <dgm14:cNvPr xmlns:dgm14="http://schemas.microsoft.com/office/drawing/2010/diagram" id="0" name="" descr="&#10;"/>
        </a:ext>
      </dgm:extLst>
    </dgm:pt>
    <dgm:pt modelId="{002D40F0-F323-4837-9560-D6D520F5A9E0}" type="parTrans" cxnId="{60E084A5-DEDA-476B-8165-B82E29284A14}">
      <dgm:prSet/>
      <dgm:spPr/>
      <dgm:t>
        <a:bodyPr/>
        <a:lstStyle/>
        <a:p>
          <a:endParaRPr lang="en-US"/>
        </a:p>
      </dgm:t>
    </dgm:pt>
    <dgm:pt modelId="{A850D21A-F445-40DC-93A8-959E9AE05E68}" type="sibTrans" cxnId="{60E084A5-DEDA-476B-8165-B82E29284A14}">
      <dgm:prSet/>
      <dgm:spPr/>
      <dgm:t>
        <a:bodyPr/>
        <a:lstStyle/>
        <a:p>
          <a:endParaRPr lang="en-US"/>
        </a:p>
      </dgm:t>
    </dgm:pt>
    <dgm:pt modelId="{24B17D94-07FA-4A2D-A007-494EE23655C2}">
      <dgm:prSet phldrT="[Text]" custT="1"/>
      <dgm:spPr/>
      <dgm:t>
        <a:bodyPr/>
        <a:lstStyle/>
        <a:p>
          <a:pPr>
            <a:lnSpc>
              <a:spcPct val="100000"/>
            </a:lnSpc>
            <a:spcAft>
              <a:spcPts val="0"/>
            </a:spcAft>
          </a:pPr>
          <a:r>
            <a:rPr lang="en-US" sz="2000">
              <a:solidFill>
                <a:schemeClr val="tx1"/>
              </a:solidFill>
              <a:latin typeface="Franklin Gothic Medium" panose="020B0603020102020204"/>
            </a:rPr>
            <a:t>Oct</a:t>
          </a:r>
          <a:r>
            <a:rPr lang="en-US" sz="2000">
              <a:solidFill>
                <a:schemeClr val="tx1"/>
              </a:solidFill>
            </a:rPr>
            <a:t>. 1</a:t>
          </a:r>
        </a:p>
      </dgm:t>
      <dgm:extLst>
        <a:ext uri="{E40237B7-FDA0-4F09-8148-C483321AD2D9}">
          <dgm14:cNvPr xmlns:dgm14="http://schemas.microsoft.com/office/drawing/2010/diagram" id="0" name="" descr="A colored arrow indicating October 30 for Media Embargo Opens -Districts may begin discussing data under embargo privately with media at 12:00 p.m. ET (noon)&#10;  "/>
        </a:ext>
      </dgm:extLst>
    </dgm:pt>
    <dgm:pt modelId="{A9D0E59A-E4C5-492A-A783-531BC18E1A4E}" type="parTrans" cxnId="{CBDF9435-89FC-4BDC-A5A4-6AD64F1D27F3}">
      <dgm:prSet/>
      <dgm:spPr/>
      <dgm:t>
        <a:bodyPr/>
        <a:lstStyle/>
        <a:p>
          <a:endParaRPr lang="en-US"/>
        </a:p>
      </dgm:t>
    </dgm:pt>
    <dgm:pt modelId="{3F90BE99-F996-44A3-A5E2-A4C9BEB863EC}" type="sibTrans" cxnId="{CBDF9435-89FC-4BDC-A5A4-6AD64F1D27F3}">
      <dgm:prSet/>
      <dgm:spPr/>
      <dgm:t>
        <a:bodyPr/>
        <a:lstStyle/>
        <a:p>
          <a:endParaRPr lang="en-US"/>
        </a:p>
      </dgm:t>
    </dgm:pt>
    <dgm:pt modelId="{2E364541-5521-4F2A-838D-C305A864B0FB}">
      <dgm:prSet phldrT="[Text]" custT="1"/>
      <dgm:spPr/>
      <dgm:t>
        <a:bodyPr/>
        <a:lstStyle/>
        <a:p>
          <a:pPr>
            <a:lnSpc>
              <a:spcPct val="100000"/>
            </a:lnSpc>
            <a:spcAft>
              <a:spcPts val="0"/>
            </a:spcAft>
          </a:pPr>
          <a:r>
            <a:rPr lang="en-US" sz="1800">
              <a:solidFill>
                <a:schemeClr val="tx1"/>
              </a:solidFill>
              <a:latin typeface="+mn-lt"/>
            </a:rPr>
            <a:t>Media Embargo </a:t>
          </a:r>
          <a:r>
            <a:rPr lang="en-US" sz="1800" b="0">
              <a:solidFill>
                <a:schemeClr val="tx1"/>
              </a:solidFill>
              <a:latin typeface="+mn-lt"/>
            </a:rPr>
            <a:t>Opens -Districts </a:t>
          </a:r>
          <a:r>
            <a:rPr lang="en-US" sz="1800">
              <a:solidFill>
                <a:schemeClr val="tx1"/>
              </a:solidFill>
              <a:latin typeface="+mn-lt"/>
            </a:rPr>
            <a:t>may begin discussing data under embargo privately with media at </a:t>
          </a:r>
          <a:r>
            <a:rPr lang="en-US" sz="1800">
              <a:solidFill>
                <a:schemeClr val="tx1"/>
              </a:solidFill>
            </a:rPr>
            <a:t>1:00 p.m. ET </a:t>
          </a:r>
          <a:endParaRPr lang="en-US" sz="2000">
            <a:solidFill>
              <a:schemeClr val="tx1"/>
            </a:solidFill>
          </a:endParaRPr>
        </a:p>
      </dgm:t>
      <dgm:extLst>
        <a:ext uri="{E40237B7-FDA0-4F09-8148-C483321AD2D9}">
          <dgm14:cNvPr xmlns:dgm14="http://schemas.microsoft.com/office/drawing/2010/diagram" id="0" name="" descr="A colored arrow indicating October 30 for Media Embargo Opens -Districts may begin discussing data under embargo privately with media at 12:00 p.m. ET (noon)&#10;  "/>
        </a:ext>
      </dgm:extLst>
    </dgm:pt>
    <dgm:pt modelId="{E4D56E9D-2309-4148-99AB-EF14642FBED3}" type="parTrans" cxnId="{ACF55F3A-0DA1-47DA-95D2-1970AD2D5FD8}">
      <dgm:prSet/>
      <dgm:spPr/>
      <dgm:t>
        <a:bodyPr/>
        <a:lstStyle/>
        <a:p>
          <a:endParaRPr lang="en-US"/>
        </a:p>
      </dgm:t>
    </dgm:pt>
    <dgm:pt modelId="{70A07990-3FF1-4B57-87D8-FAB8879FFBBB}" type="sibTrans" cxnId="{ACF55F3A-0DA1-47DA-95D2-1970AD2D5FD8}">
      <dgm:prSet/>
      <dgm:spPr/>
      <dgm:t>
        <a:bodyPr/>
        <a:lstStyle/>
        <a:p>
          <a:endParaRPr lang="en-US"/>
        </a:p>
      </dgm:t>
    </dgm:pt>
    <dgm:pt modelId="{C4022279-72B7-4B41-9758-EE6DB4F2BB57}">
      <dgm:prSet phldrT="[Text]" custT="1"/>
      <dgm:spPr/>
      <dgm:t>
        <a:bodyPr/>
        <a:lstStyle/>
        <a:p>
          <a:pPr>
            <a:lnSpc>
              <a:spcPct val="100000"/>
            </a:lnSpc>
            <a:spcAft>
              <a:spcPts val="0"/>
            </a:spcAft>
          </a:pPr>
          <a:r>
            <a:rPr lang="en-US" sz="1800" b="0">
              <a:solidFill>
                <a:schemeClr val="tx1"/>
              </a:solidFill>
              <a:latin typeface="Franklin Gothic Book"/>
            </a:rPr>
            <a:t>Embargo ends</a:t>
          </a:r>
          <a:endParaRPr lang="en-US" sz="1800"/>
        </a:p>
      </dgm:t>
    </dgm:pt>
    <dgm:pt modelId="{628B5A12-D14A-4776-B14F-F292B65798ED}" type="parTrans" cxnId="{C5DB92F5-D69E-4D08-9815-B62F2BCCC4FA}">
      <dgm:prSet/>
      <dgm:spPr/>
      <dgm:t>
        <a:bodyPr/>
        <a:lstStyle/>
        <a:p>
          <a:endParaRPr lang="en-US"/>
        </a:p>
      </dgm:t>
    </dgm:pt>
    <dgm:pt modelId="{914A3EC4-1FDD-4311-A84C-ACC015A16C40}" type="sibTrans" cxnId="{C5DB92F5-D69E-4D08-9815-B62F2BCCC4FA}">
      <dgm:prSet/>
      <dgm:spPr/>
      <dgm:t>
        <a:bodyPr/>
        <a:lstStyle/>
        <a:p>
          <a:endParaRPr lang="en-US"/>
        </a:p>
      </dgm:t>
    </dgm:pt>
    <dgm:pt modelId="{122BA6C6-FABD-40DA-8C89-3E85BA262E34}">
      <dgm:prSet phldrT="[Text]" custT="1"/>
      <dgm:spPr/>
      <dgm:t>
        <a:bodyPr/>
        <a:lstStyle/>
        <a:p>
          <a:pPr>
            <a:lnSpc>
              <a:spcPct val="100000"/>
            </a:lnSpc>
            <a:spcAft>
              <a:spcPts val="0"/>
            </a:spcAft>
          </a:pPr>
          <a:r>
            <a:rPr lang="en-US" sz="1800"/>
            <a:t>Public Release of School Accountability and test results at 12:01 a.m. ET </a:t>
          </a:r>
        </a:p>
      </dgm:t>
    </dgm:pt>
    <dgm:pt modelId="{1D475A7E-E727-4098-BB12-81E4678C3CD1}" type="parTrans" cxnId="{0689D1BA-7B98-4BBA-9AC5-BF6CB4942AB3}">
      <dgm:prSet/>
      <dgm:spPr/>
      <dgm:t>
        <a:bodyPr/>
        <a:lstStyle/>
        <a:p>
          <a:endParaRPr lang="en-US"/>
        </a:p>
      </dgm:t>
    </dgm:pt>
    <dgm:pt modelId="{0BA39F3B-6008-4ECC-83FD-1AD8F1934906}" type="sibTrans" cxnId="{0689D1BA-7B98-4BBA-9AC5-BF6CB4942AB3}">
      <dgm:prSet/>
      <dgm:spPr/>
      <dgm:t>
        <a:bodyPr/>
        <a:lstStyle/>
        <a:p>
          <a:endParaRPr lang="en-US"/>
        </a:p>
      </dgm:t>
    </dgm:pt>
    <dgm:pt modelId="{A6412440-1ADE-4151-9EEB-F9C1CBE7A3BE}" type="pres">
      <dgm:prSet presAssocID="{10FBC63C-C9C9-4928-A9B5-E0B5E2E830FC}" presName="Name0" presStyleCnt="0">
        <dgm:presLayoutVars>
          <dgm:dir/>
          <dgm:animLvl val="lvl"/>
          <dgm:resizeHandles val="exact"/>
        </dgm:presLayoutVars>
      </dgm:prSet>
      <dgm:spPr/>
    </dgm:pt>
    <dgm:pt modelId="{988CFC65-7141-4C2A-942F-A6FE45D5C779}" type="pres">
      <dgm:prSet presAssocID="{1C1A35EB-2203-441F-9FB4-B59D34FC3557}" presName="composite" presStyleCnt="0"/>
      <dgm:spPr/>
    </dgm:pt>
    <dgm:pt modelId="{36A21173-88C5-44E8-8423-59196FFBE7A9}" type="pres">
      <dgm:prSet presAssocID="{1C1A35EB-2203-441F-9FB4-B59D34FC3557}" presName="parTx" presStyleLbl="node1" presStyleIdx="0" presStyleCnt="4">
        <dgm:presLayoutVars>
          <dgm:chMax val="0"/>
          <dgm:chPref val="0"/>
          <dgm:bulletEnabled val="1"/>
        </dgm:presLayoutVars>
      </dgm:prSet>
      <dgm:spPr/>
    </dgm:pt>
    <dgm:pt modelId="{19DDA552-77F4-47A1-B3F0-C8F892C9CB09}" type="pres">
      <dgm:prSet presAssocID="{1C1A35EB-2203-441F-9FB4-B59D34FC3557}" presName="desTx" presStyleLbl="revTx" presStyleIdx="0" presStyleCnt="4">
        <dgm:presLayoutVars>
          <dgm:bulletEnabled val="1"/>
        </dgm:presLayoutVars>
      </dgm:prSet>
      <dgm:spPr/>
    </dgm:pt>
    <dgm:pt modelId="{3EEF9D3D-4C77-4335-A574-DD94D6D3E497}" type="pres">
      <dgm:prSet presAssocID="{95EAD681-41D7-4574-B728-D7A6891F8CDF}" presName="space" presStyleCnt="0"/>
      <dgm:spPr/>
    </dgm:pt>
    <dgm:pt modelId="{D0B0CD2C-51A9-4386-A5A4-8DFBFC806871}" type="pres">
      <dgm:prSet presAssocID="{24B17D94-07FA-4A2D-A007-494EE23655C2}" presName="composite" presStyleCnt="0"/>
      <dgm:spPr/>
    </dgm:pt>
    <dgm:pt modelId="{30087FA2-D237-4D8E-A6DD-B3E79CD6ACED}" type="pres">
      <dgm:prSet presAssocID="{24B17D94-07FA-4A2D-A007-494EE23655C2}" presName="parTx" presStyleLbl="node1" presStyleIdx="1" presStyleCnt="4">
        <dgm:presLayoutVars>
          <dgm:chMax val="0"/>
          <dgm:chPref val="0"/>
          <dgm:bulletEnabled val="1"/>
        </dgm:presLayoutVars>
      </dgm:prSet>
      <dgm:spPr/>
    </dgm:pt>
    <dgm:pt modelId="{2E45F296-1359-4AD4-A5E0-E22EAE3541FB}" type="pres">
      <dgm:prSet presAssocID="{24B17D94-07FA-4A2D-A007-494EE23655C2}" presName="desTx" presStyleLbl="revTx" presStyleIdx="1" presStyleCnt="4">
        <dgm:presLayoutVars>
          <dgm:bulletEnabled val="1"/>
        </dgm:presLayoutVars>
      </dgm:prSet>
      <dgm:spPr/>
    </dgm:pt>
    <dgm:pt modelId="{6238B7B1-C636-429B-ADCD-DA372B3D6FFE}" type="pres">
      <dgm:prSet presAssocID="{3F90BE99-F996-44A3-A5E2-A4C9BEB863EC}" presName="space" presStyleCnt="0"/>
      <dgm:spPr/>
    </dgm:pt>
    <dgm:pt modelId="{88098826-7BD0-4705-A84C-073391797ABE}" type="pres">
      <dgm:prSet presAssocID="{41F7BB3A-FA8D-4BFD-AF65-A0876B007597}" presName="composite" presStyleCnt="0"/>
      <dgm:spPr/>
    </dgm:pt>
    <dgm:pt modelId="{4798327D-B0EC-4F8A-9BE5-011A62C06BD0}" type="pres">
      <dgm:prSet presAssocID="{41F7BB3A-FA8D-4BFD-AF65-A0876B007597}" presName="parTx" presStyleLbl="node1" presStyleIdx="2" presStyleCnt="4">
        <dgm:presLayoutVars>
          <dgm:chMax val="0"/>
          <dgm:chPref val="0"/>
          <dgm:bulletEnabled val="1"/>
        </dgm:presLayoutVars>
      </dgm:prSet>
      <dgm:spPr/>
    </dgm:pt>
    <dgm:pt modelId="{A0ABC93D-2C3E-4356-8F1F-2824D3EB5689}" type="pres">
      <dgm:prSet presAssocID="{41F7BB3A-FA8D-4BFD-AF65-A0876B007597}" presName="desTx" presStyleLbl="revTx" presStyleIdx="2" presStyleCnt="4" custScaleX="97191" custLinFactNeighborX="6347" custLinFactNeighborY="-896">
        <dgm:presLayoutVars>
          <dgm:bulletEnabled val="1"/>
        </dgm:presLayoutVars>
      </dgm:prSet>
      <dgm:spPr/>
    </dgm:pt>
    <dgm:pt modelId="{8BDBCE8B-7461-4293-8A91-CBFAC44D33FF}" type="pres">
      <dgm:prSet presAssocID="{EA4394E9-9FB8-41C3-8AC4-572B1153FA42}" presName="space" presStyleCnt="0"/>
      <dgm:spPr/>
    </dgm:pt>
    <dgm:pt modelId="{2202E0F1-5032-4B0C-83B7-6A5B699D1C2E}" type="pres">
      <dgm:prSet presAssocID="{00DBBD80-870B-4E83-AE80-620DB475A546}" presName="composite" presStyleCnt="0"/>
      <dgm:spPr/>
    </dgm:pt>
    <dgm:pt modelId="{838EF858-2F0E-4905-A271-7B3C408FD137}" type="pres">
      <dgm:prSet presAssocID="{00DBBD80-870B-4E83-AE80-620DB475A546}" presName="parTx" presStyleLbl="node1" presStyleIdx="3" presStyleCnt="4">
        <dgm:presLayoutVars>
          <dgm:chMax val="0"/>
          <dgm:chPref val="0"/>
          <dgm:bulletEnabled val="1"/>
        </dgm:presLayoutVars>
      </dgm:prSet>
      <dgm:spPr/>
    </dgm:pt>
    <dgm:pt modelId="{A004283E-D190-4E3F-BE2A-F9FE1844FD4E}" type="pres">
      <dgm:prSet presAssocID="{00DBBD80-870B-4E83-AE80-620DB475A546}" presName="desTx" presStyleLbl="revTx" presStyleIdx="3" presStyleCnt="4" custScaleX="113258">
        <dgm:presLayoutVars>
          <dgm:bulletEnabled val="1"/>
        </dgm:presLayoutVars>
      </dgm:prSet>
      <dgm:spPr/>
    </dgm:pt>
  </dgm:ptLst>
  <dgm:cxnLst>
    <dgm:cxn modelId="{54AF8806-DA71-41D8-92CE-605B62C88606}" type="presOf" srcId="{C4022279-72B7-4B41-9758-EE6DB4F2BB57}" destId="{A0ABC93D-2C3E-4356-8F1F-2824D3EB5689}" srcOrd="0" destOrd="0" presId="urn:microsoft.com/office/officeart/2005/8/layout/chevron1"/>
    <dgm:cxn modelId="{A329660D-86BA-4B2A-975F-A25F457C42A1}" type="presOf" srcId="{00DBBD80-870B-4E83-AE80-620DB475A546}" destId="{838EF858-2F0E-4905-A271-7B3C408FD137}" srcOrd="0" destOrd="0" presId="urn:microsoft.com/office/officeart/2005/8/layout/chevron1"/>
    <dgm:cxn modelId="{1C78ED17-2CBE-45BF-ABC1-10AFEFDE5A22}" type="presOf" srcId="{24B17D94-07FA-4A2D-A007-494EE23655C2}" destId="{30087FA2-D237-4D8E-A6DD-B3E79CD6ACED}" srcOrd="0" destOrd="0" presId="urn:microsoft.com/office/officeart/2005/8/layout/chevron1"/>
    <dgm:cxn modelId="{6715601E-43D7-4E9B-B846-63C0E7EF02B7}" type="presOf" srcId="{122BA6C6-FABD-40DA-8C89-3E85BA262E34}" destId="{A0ABC93D-2C3E-4356-8F1F-2824D3EB5689}" srcOrd="0" destOrd="1" presId="urn:microsoft.com/office/officeart/2005/8/layout/chevron1"/>
    <dgm:cxn modelId="{CBDF9435-89FC-4BDC-A5A4-6AD64F1D27F3}" srcId="{10FBC63C-C9C9-4928-A9B5-E0B5E2E830FC}" destId="{24B17D94-07FA-4A2D-A007-494EE23655C2}" srcOrd="1" destOrd="0" parTransId="{A9D0E59A-E4C5-492A-A783-531BC18E1A4E}" sibTransId="{3F90BE99-F996-44A3-A5E2-A4C9BEB863EC}"/>
    <dgm:cxn modelId="{ACF55F3A-0DA1-47DA-95D2-1970AD2D5FD8}" srcId="{24B17D94-07FA-4A2D-A007-494EE23655C2}" destId="{2E364541-5521-4F2A-838D-C305A864B0FB}" srcOrd="0" destOrd="0" parTransId="{E4D56E9D-2309-4148-99AB-EF14642FBED3}" sibTransId="{70A07990-3FF1-4B57-87D8-FAB8879FFBBB}"/>
    <dgm:cxn modelId="{1899815C-8F1A-441C-B6D9-9B2F60CD3B3D}" srcId="{1C1A35EB-2203-441F-9FB4-B59D34FC3557}" destId="{2E316248-5498-4A2A-8A3E-DF15D6D8E341}" srcOrd="0" destOrd="0" parTransId="{7F9F6BAB-4395-437C-86B3-9FC53D12F2EE}" sibTransId="{78FD5B0C-B934-4647-BBB0-804EC0ECA4D4}"/>
    <dgm:cxn modelId="{5D499063-DDC7-4D93-9B9D-10F2028599A4}" srcId="{10FBC63C-C9C9-4928-A9B5-E0B5E2E830FC}" destId="{00DBBD80-870B-4E83-AE80-620DB475A546}" srcOrd="3" destOrd="0" parTransId="{811F66AC-A0F5-456C-B577-C6DA5861A435}" sibTransId="{1EF91F9C-6434-4B5D-9B11-290C9A0AFBCC}"/>
    <dgm:cxn modelId="{6424FA46-17C5-4097-A17A-BBCB6EDCA7BF}" srcId="{10FBC63C-C9C9-4928-A9B5-E0B5E2E830FC}" destId="{1C1A35EB-2203-441F-9FB4-B59D34FC3557}" srcOrd="0" destOrd="0" parTransId="{4A34DF5F-68A4-4954-BB02-0689CA680FC0}" sibTransId="{95EAD681-41D7-4574-B728-D7A6891F8CDF}"/>
    <dgm:cxn modelId="{94D8D470-8762-432B-9953-AF1207B07B55}" type="presOf" srcId="{2E364541-5521-4F2A-838D-C305A864B0FB}" destId="{2E45F296-1359-4AD4-A5E0-E22EAE3541FB}" srcOrd="0" destOrd="0" presId="urn:microsoft.com/office/officeart/2005/8/layout/chevron1"/>
    <dgm:cxn modelId="{C20E5579-2286-4F7A-B60C-B5FACA5C5452}" srcId="{10FBC63C-C9C9-4928-A9B5-E0B5E2E830FC}" destId="{41F7BB3A-FA8D-4BFD-AF65-A0876B007597}" srcOrd="2" destOrd="0" parTransId="{478881D3-69F5-42E6-9C47-2EC6DA7C7318}" sibTransId="{EA4394E9-9FB8-41C3-8AC4-572B1153FA42}"/>
    <dgm:cxn modelId="{4BBE7B8B-EB0C-41E5-BA8B-947941B8AD8B}" type="presOf" srcId="{1C1A35EB-2203-441F-9FB4-B59D34FC3557}" destId="{36A21173-88C5-44E8-8423-59196FFBE7A9}" srcOrd="0" destOrd="0" presId="urn:microsoft.com/office/officeart/2005/8/layout/chevron1"/>
    <dgm:cxn modelId="{60E084A5-DEDA-476B-8165-B82E29284A14}" srcId="{00DBBD80-870B-4E83-AE80-620DB475A546}" destId="{042ABD39-6ADF-4A74-8A32-21A6A849EB92}" srcOrd="0" destOrd="0" parTransId="{002D40F0-F323-4837-9560-D6D520F5A9E0}" sibTransId="{A850D21A-F445-40DC-93A8-959E9AE05E68}"/>
    <dgm:cxn modelId="{0689D1BA-7B98-4BBA-9AC5-BF6CB4942AB3}" srcId="{41F7BB3A-FA8D-4BFD-AF65-A0876B007597}" destId="{122BA6C6-FABD-40DA-8C89-3E85BA262E34}" srcOrd="1" destOrd="0" parTransId="{1D475A7E-E727-4098-BB12-81E4678C3CD1}" sibTransId="{0BA39F3B-6008-4ECC-83FD-1AD8F1934906}"/>
    <dgm:cxn modelId="{E0BD86C2-B63D-4FBF-A2FC-4B34EA5610B6}" type="presOf" srcId="{41F7BB3A-FA8D-4BFD-AF65-A0876B007597}" destId="{4798327D-B0EC-4F8A-9BE5-011A62C06BD0}" srcOrd="0" destOrd="0" presId="urn:microsoft.com/office/officeart/2005/8/layout/chevron1"/>
    <dgm:cxn modelId="{0C27CCE3-377E-4299-928A-59A8B605F199}" type="presOf" srcId="{042ABD39-6ADF-4A74-8A32-21A6A849EB92}" destId="{A004283E-D190-4E3F-BE2A-F9FE1844FD4E}" srcOrd="0" destOrd="0" presId="urn:microsoft.com/office/officeart/2005/8/layout/chevron1"/>
    <dgm:cxn modelId="{0D9480E5-5E30-4178-A2E9-8343D9670615}" type="presOf" srcId="{2E316248-5498-4A2A-8A3E-DF15D6D8E341}" destId="{19DDA552-77F4-47A1-B3F0-C8F892C9CB09}" srcOrd="0" destOrd="0" presId="urn:microsoft.com/office/officeart/2005/8/layout/chevron1"/>
    <dgm:cxn modelId="{5B9791E9-AA69-4231-8D3F-DECC409C53F2}" type="presOf" srcId="{10FBC63C-C9C9-4928-A9B5-E0B5E2E830FC}" destId="{A6412440-1ADE-4151-9EEB-F9C1CBE7A3BE}" srcOrd="0" destOrd="0" presId="urn:microsoft.com/office/officeart/2005/8/layout/chevron1"/>
    <dgm:cxn modelId="{C5DB92F5-D69E-4D08-9815-B62F2BCCC4FA}" srcId="{41F7BB3A-FA8D-4BFD-AF65-A0876B007597}" destId="{C4022279-72B7-4B41-9758-EE6DB4F2BB57}" srcOrd="0" destOrd="0" parTransId="{628B5A12-D14A-4776-B14F-F292B65798ED}" sibTransId="{914A3EC4-1FDD-4311-A84C-ACC015A16C40}"/>
    <dgm:cxn modelId="{654A33B6-82D8-4F33-9AB6-58F3908AC5C4}" type="presParOf" srcId="{A6412440-1ADE-4151-9EEB-F9C1CBE7A3BE}" destId="{988CFC65-7141-4C2A-942F-A6FE45D5C779}" srcOrd="0" destOrd="0" presId="urn:microsoft.com/office/officeart/2005/8/layout/chevron1"/>
    <dgm:cxn modelId="{D577CCAF-5C8C-4A35-B696-667F23EEBC89}" type="presParOf" srcId="{988CFC65-7141-4C2A-942F-A6FE45D5C779}" destId="{36A21173-88C5-44E8-8423-59196FFBE7A9}" srcOrd="0" destOrd="0" presId="urn:microsoft.com/office/officeart/2005/8/layout/chevron1"/>
    <dgm:cxn modelId="{A347C6A6-890C-4119-8ECC-7D9C8E8F8F1E}" type="presParOf" srcId="{988CFC65-7141-4C2A-942F-A6FE45D5C779}" destId="{19DDA552-77F4-47A1-B3F0-C8F892C9CB09}" srcOrd="1" destOrd="0" presId="urn:microsoft.com/office/officeart/2005/8/layout/chevron1"/>
    <dgm:cxn modelId="{8C29D416-59E0-4595-B31B-E531680EED5F}" type="presParOf" srcId="{A6412440-1ADE-4151-9EEB-F9C1CBE7A3BE}" destId="{3EEF9D3D-4C77-4335-A574-DD94D6D3E497}" srcOrd="1" destOrd="0" presId="urn:microsoft.com/office/officeart/2005/8/layout/chevron1"/>
    <dgm:cxn modelId="{F944ED6E-69E0-4C18-A55D-06ED4188EA4C}" type="presParOf" srcId="{A6412440-1ADE-4151-9EEB-F9C1CBE7A3BE}" destId="{D0B0CD2C-51A9-4386-A5A4-8DFBFC806871}" srcOrd="2" destOrd="0" presId="urn:microsoft.com/office/officeart/2005/8/layout/chevron1"/>
    <dgm:cxn modelId="{D762DD44-EC21-4BEC-B572-4DA58BE2F744}" type="presParOf" srcId="{D0B0CD2C-51A9-4386-A5A4-8DFBFC806871}" destId="{30087FA2-D237-4D8E-A6DD-B3E79CD6ACED}" srcOrd="0" destOrd="0" presId="urn:microsoft.com/office/officeart/2005/8/layout/chevron1"/>
    <dgm:cxn modelId="{9304DA8B-ABA3-4FE1-9DBF-71ECCE56BA5F}" type="presParOf" srcId="{D0B0CD2C-51A9-4386-A5A4-8DFBFC806871}" destId="{2E45F296-1359-4AD4-A5E0-E22EAE3541FB}" srcOrd="1" destOrd="0" presId="urn:microsoft.com/office/officeart/2005/8/layout/chevron1"/>
    <dgm:cxn modelId="{D93AD1AD-4309-40FF-B0F0-6309282F3D49}" type="presParOf" srcId="{A6412440-1ADE-4151-9EEB-F9C1CBE7A3BE}" destId="{6238B7B1-C636-429B-ADCD-DA372B3D6FFE}" srcOrd="3" destOrd="0" presId="urn:microsoft.com/office/officeart/2005/8/layout/chevron1"/>
    <dgm:cxn modelId="{E04230AE-83FB-4374-94C4-0C63490C0BCA}" type="presParOf" srcId="{A6412440-1ADE-4151-9EEB-F9C1CBE7A3BE}" destId="{88098826-7BD0-4705-A84C-073391797ABE}" srcOrd="4" destOrd="0" presId="urn:microsoft.com/office/officeart/2005/8/layout/chevron1"/>
    <dgm:cxn modelId="{4C6E77B0-6C0A-4C79-B930-BFA15DF5EC35}" type="presParOf" srcId="{88098826-7BD0-4705-A84C-073391797ABE}" destId="{4798327D-B0EC-4F8A-9BE5-011A62C06BD0}" srcOrd="0" destOrd="0" presId="urn:microsoft.com/office/officeart/2005/8/layout/chevron1"/>
    <dgm:cxn modelId="{1B1FA524-3CC6-4694-A24B-675AF6AFF601}" type="presParOf" srcId="{88098826-7BD0-4705-A84C-073391797ABE}" destId="{A0ABC93D-2C3E-4356-8F1F-2824D3EB5689}" srcOrd="1" destOrd="0" presId="urn:microsoft.com/office/officeart/2005/8/layout/chevron1"/>
    <dgm:cxn modelId="{E1C4CCEC-0539-4494-9B4B-9F783B392B19}" type="presParOf" srcId="{A6412440-1ADE-4151-9EEB-F9C1CBE7A3BE}" destId="{8BDBCE8B-7461-4293-8A91-CBFAC44D33FF}" srcOrd="5" destOrd="0" presId="urn:microsoft.com/office/officeart/2005/8/layout/chevron1"/>
    <dgm:cxn modelId="{8B0A3198-9542-4AD5-9F9B-51FB9D172F6C}" type="presParOf" srcId="{A6412440-1ADE-4151-9EEB-F9C1CBE7A3BE}" destId="{2202E0F1-5032-4B0C-83B7-6A5B699D1C2E}" srcOrd="6" destOrd="0" presId="urn:microsoft.com/office/officeart/2005/8/layout/chevron1"/>
    <dgm:cxn modelId="{7A2B54F2-2CE1-4427-B849-416106C83BA9}" type="presParOf" srcId="{2202E0F1-5032-4B0C-83B7-6A5B699D1C2E}" destId="{838EF858-2F0E-4905-A271-7B3C408FD137}" srcOrd="0" destOrd="0" presId="urn:microsoft.com/office/officeart/2005/8/layout/chevron1"/>
    <dgm:cxn modelId="{2BDC6014-1890-4DF6-A346-3CABD8ADB51F}" type="presParOf" srcId="{2202E0F1-5032-4B0C-83B7-6A5B699D1C2E}" destId="{A004283E-D190-4E3F-BE2A-F9FE1844FD4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548B1-AE57-4F9E-A335-F9FF6C4CECBF}" type="doc">
      <dgm:prSet loTypeId="urn:diagrams.loki3.com/BracketList" loCatId="list" qsTypeId="urn:microsoft.com/office/officeart/2005/8/quickstyle/simple1" qsCatId="simple" csTypeId="urn:microsoft.com/office/officeart/2005/8/colors/colorful4" csCatId="colorful" phldr="1"/>
      <dgm:spPr/>
      <dgm:t>
        <a:bodyPr/>
        <a:lstStyle/>
        <a:p>
          <a:endParaRPr lang="en-US"/>
        </a:p>
      </dgm:t>
    </dgm:pt>
    <dgm:pt modelId="{FF1FBA63-9949-4EC4-882A-E20ADBAF2170}">
      <dgm:prSet phldrT="[Text]" custT="1"/>
      <dgm:spPr/>
      <dgm:t>
        <a:bodyPr/>
        <a:lstStyle/>
        <a:p>
          <a:r>
            <a:rPr lang="en-US" sz="1600">
              <a:solidFill>
                <a:schemeClr val="tx1"/>
              </a:solidFill>
            </a:rPr>
            <a:t>School/District Data </a:t>
          </a:r>
        </a:p>
        <a:p>
          <a:r>
            <a:rPr lang="en-US" sz="1400">
              <a:solidFill>
                <a:schemeClr val="tx1"/>
              </a:solidFill>
            </a:rPr>
            <a:t>(QC Day)</a:t>
          </a:r>
        </a:p>
      </dgm:t>
    </dgm:pt>
    <dgm:pt modelId="{C3922D1C-2D98-4032-8410-6133659052AC}" type="parTrans" cxnId="{38D489B2-8F3C-4CD3-9AC9-62B96AE15E62}">
      <dgm:prSet/>
      <dgm:spPr/>
      <dgm:t>
        <a:bodyPr/>
        <a:lstStyle/>
        <a:p>
          <a:endParaRPr lang="en-US"/>
        </a:p>
      </dgm:t>
    </dgm:pt>
    <dgm:pt modelId="{2D6FEE55-CE9B-4A18-B002-247E0BB7E45B}" type="sibTrans" cxnId="{38D489B2-8F3C-4CD3-9AC9-62B96AE15E62}">
      <dgm:prSet/>
      <dgm:spPr/>
      <dgm:t>
        <a:bodyPr/>
        <a:lstStyle/>
        <a:p>
          <a:endParaRPr lang="en-US"/>
        </a:p>
      </dgm:t>
    </dgm:pt>
    <dgm:pt modelId="{DE625D11-A17C-4028-A338-02FB47668EF6}">
      <dgm:prSet phldrT="[Text]" custT="1"/>
      <dgm:spPr>
        <a:solidFill>
          <a:srgbClr val="BDD8D9"/>
        </a:solidFill>
      </dgm:spPr>
      <dgm:t>
        <a:bodyPr/>
        <a:lstStyle/>
        <a:p>
          <a:r>
            <a:rPr lang="en-US" sz="1800" b="1" i="1">
              <a:solidFill>
                <a:schemeClr val="tx1"/>
              </a:solidFill>
            </a:rPr>
            <a:t>Preliminary data that can change, provided in secure KDE Applications site</a:t>
          </a:r>
        </a:p>
      </dgm:t>
    </dgm:pt>
    <dgm:pt modelId="{43633CB5-10BF-463B-A58E-5EE49C7B06AE}" type="parTrans" cxnId="{6B277E8B-0440-404B-A4FA-E3D84E7A9899}">
      <dgm:prSet/>
      <dgm:spPr/>
      <dgm:t>
        <a:bodyPr/>
        <a:lstStyle/>
        <a:p>
          <a:endParaRPr lang="en-US"/>
        </a:p>
      </dgm:t>
    </dgm:pt>
    <dgm:pt modelId="{7DFBA6B5-A0F2-42C9-8A8A-B2BF75783F94}" type="sibTrans" cxnId="{6B277E8B-0440-404B-A4FA-E3D84E7A9899}">
      <dgm:prSet/>
      <dgm:spPr/>
      <dgm:t>
        <a:bodyPr/>
        <a:lstStyle/>
        <a:p>
          <a:endParaRPr lang="en-US"/>
        </a:p>
      </dgm:t>
    </dgm:pt>
    <dgm:pt modelId="{02A44D7A-06AF-416D-8F29-AC44EB9605E2}">
      <dgm:prSet phldrT="[Text]" custT="1"/>
      <dgm:spPr>
        <a:solidFill>
          <a:srgbClr val="BDD8D9"/>
        </a:solidFill>
      </dgm:spPr>
      <dgm:t>
        <a:bodyPr/>
        <a:lstStyle/>
        <a:p>
          <a:pPr>
            <a:buFont typeface="Arial" panose="020B0604020202020204" pitchFamily="34" charset="0"/>
            <a:buChar char="•"/>
          </a:pPr>
          <a:r>
            <a:rPr lang="en-US" sz="1800">
              <a:solidFill>
                <a:schemeClr val="tx1"/>
              </a:solidFill>
            </a:rPr>
            <a:t>Data should only be shared at the school/district leadership level (superintendent, DAC, district level staff with a vested interest, principals, BACs, etc.) until after public release</a:t>
          </a:r>
          <a:r>
            <a:rPr lang="en-US" sz="1800">
              <a:solidFill>
                <a:schemeClr val="accent3">
                  <a:lumMod val="50000"/>
                </a:schemeClr>
              </a:solidFill>
            </a:rPr>
            <a:t>. </a:t>
          </a:r>
        </a:p>
      </dgm:t>
    </dgm:pt>
    <dgm:pt modelId="{C5A9596D-51AE-46DE-AB73-6371D1868AC8}" type="parTrans" cxnId="{A555879E-1EC3-4501-8838-D69144005988}">
      <dgm:prSet/>
      <dgm:spPr/>
      <dgm:t>
        <a:bodyPr/>
        <a:lstStyle/>
        <a:p>
          <a:endParaRPr lang="en-US"/>
        </a:p>
      </dgm:t>
    </dgm:pt>
    <dgm:pt modelId="{C01F2B41-942D-46A5-89D3-B9DEDAA7534A}" type="sibTrans" cxnId="{A555879E-1EC3-4501-8838-D69144005988}">
      <dgm:prSet/>
      <dgm:spPr/>
      <dgm:t>
        <a:bodyPr/>
        <a:lstStyle/>
        <a:p>
          <a:endParaRPr lang="en-US"/>
        </a:p>
      </dgm:t>
    </dgm:pt>
    <dgm:pt modelId="{721AB5A0-AA6D-4408-BF09-00191DBCD02D}">
      <dgm:prSet phldrT="[Text]" custT="1"/>
      <dgm:spPr/>
      <dgm:t>
        <a:bodyPr/>
        <a:lstStyle/>
        <a:p>
          <a:r>
            <a:rPr lang="en-US" sz="1600">
              <a:solidFill>
                <a:schemeClr val="tx1"/>
              </a:solidFill>
            </a:rPr>
            <a:t>Pre-Release Data</a:t>
          </a:r>
        </a:p>
        <a:p>
          <a:r>
            <a:rPr lang="en-US" sz="1400">
              <a:solidFill>
                <a:schemeClr val="tx1"/>
              </a:solidFill>
            </a:rPr>
            <a:t>(post-QC Day/pre-Public Release)</a:t>
          </a:r>
        </a:p>
      </dgm:t>
    </dgm:pt>
    <dgm:pt modelId="{109C54A8-D96F-4D5C-8A72-BCBEAA274684}" type="parTrans" cxnId="{7D0498BB-F473-4B8C-A524-579CA5E3432E}">
      <dgm:prSet/>
      <dgm:spPr/>
      <dgm:t>
        <a:bodyPr/>
        <a:lstStyle/>
        <a:p>
          <a:endParaRPr lang="en-US"/>
        </a:p>
      </dgm:t>
    </dgm:pt>
    <dgm:pt modelId="{EA04E9D5-7884-47F3-B297-2002BC385672}" type="sibTrans" cxnId="{7D0498BB-F473-4B8C-A524-579CA5E3432E}">
      <dgm:prSet/>
      <dgm:spPr/>
      <dgm:t>
        <a:bodyPr/>
        <a:lstStyle/>
        <a:p>
          <a:endParaRPr lang="en-US"/>
        </a:p>
      </dgm:t>
    </dgm:pt>
    <dgm:pt modelId="{80574A0A-637C-4E69-92F8-A063B8491204}">
      <dgm:prSet phldrT="[Text]" custT="1"/>
      <dgm:spPr>
        <a:solidFill>
          <a:srgbClr val="7AB1B4"/>
        </a:solidFill>
      </dgm:spPr>
      <dgm:t>
        <a:bodyPr/>
        <a:lstStyle/>
        <a:p>
          <a:r>
            <a:rPr lang="en-US" sz="1800" b="1" i="1">
              <a:solidFill>
                <a:schemeClr val="tx1"/>
              </a:solidFill>
            </a:rPr>
            <a:t>Aggregate data are confidential until specific date/time</a:t>
          </a:r>
        </a:p>
      </dgm:t>
    </dgm:pt>
    <dgm:pt modelId="{08EE065B-76ED-4FBD-9D63-2123027CF15F}" type="parTrans" cxnId="{8A0450D2-E03F-4006-90FD-D190399FFF80}">
      <dgm:prSet/>
      <dgm:spPr/>
      <dgm:t>
        <a:bodyPr/>
        <a:lstStyle/>
        <a:p>
          <a:endParaRPr lang="en-US"/>
        </a:p>
      </dgm:t>
    </dgm:pt>
    <dgm:pt modelId="{59B755D2-D37A-4152-A3CE-EC168CCA0E9F}" type="sibTrans" cxnId="{8A0450D2-E03F-4006-90FD-D190399FFF80}">
      <dgm:prSet/>
      <dgm:spPr/>
      <dgm:t>
        <a:bodyPr/>
        <a:lstStyle/>
        <a:p>
          <a:endParaRPr lang="en-US"/>
        </a:p>
      </dgm:t>
    </dgm:pt>
    <dgm:pt modelId="{8AE285C7-9A48-43F4-9DD3-47ACB07A97B7}">
      <dgm:prSet phldrT="[Text]" custT="1"/>
      <dgm:spPr>
        <a:solidFill>
          <a:srgbClr val="7AB1B4"/>
        </a:solidFill>
      </dgm:spPr>
      <dgm:t>
        <a:bodyPr/>
        <a:lstStyle/>
        <a:p>
          <a:r>
            <a:rPr lang="en-US" sz="1800" b="0" i="0" u="none">
              <a:solidFill>
                <a:schemeClr val="tx1"/>
              </a:solidFill>
            </a:rPr>
            <a:t>School and district staff may discuss the data internally and with media; however, data cannot be shared in public meetings or by the media until embargo is lifted. </a:t>
          </a:r>
          <a:endParaRPr lang="en-US" sz="1800">
            <a:solidFill>
              <a:schemeClr val="tx1"/>
            </a:solidFill>
          </a:endParaRPr>
        </a:p>
      </dgm:t>
    </dgm:pt>
    <dgm:pt modelId="{8B89EB31-DB51-4565-917F-879BAC777F53}" type="parTrans" cxnId="{2EB51445-505E-4ADC-A204-38E7FC754D85}">
      <dgm:prSet/>
      <dgm:spPr/>
      <dgm:t>
        <a:bodyPr/>
        <a:lstStyle/>
        <a:p>
          <a:endParaRPr lang="en-US"/>
        </a:p>
      </dgm:t>
    </dgm:pt>
    <dgm:pt modelId="{A947FFB1-58E2-4276-B948-F17C32BA423F}" type="sibTrans" cxnId="{2EB51445-505E-4ADC-A204-38E7FC754D85}">
      <dgm:prSet/>
      <dgm:spPr/>
      <dgm:t>
        <a:bodyPr/>
        <a:lstStyle/>
        <a:p>
          <a:endParaRPr lang="en-US"/>
        </a:p>
      </dgm:t>
    </dgm:pt>
    <dgm:pt modelId="{C85858EE-ADB3-4CF5-AAA6-DE834351F5DF}">
      <dgm:prSet phldrT="[Text]" custT="1"/>
      <dgm:spPr>
        <a:solidFill>
          <a:srgbClr val="BDD8D9"/>
        </a:solidFill>
      </dgm:spPr>
      <dgm:t>
        <a:bodyPr/>
        <a:lstStyle/>
        <a:p>
          <a:pPr>
            <a:buFont typeface="Arial" panose="020B0604020202020204" pitchFamily="34" charset="0"/>
            <a:buChar char="•"/>
          </a:pPr>
          <a:r>
            <a:rPr lang="en-US" sz="1800">
              <a:solidFill>
                <a:schemeClr val="accent3">
                  <a:lumMod val="50000"/>
                </a:schemeClr>
              </a:solidFill>
              <a:hlinkClick xmlns:r="http://schemas.openxmlformats.org/officeDocument/2006/relationships" r:id="rId1"/>
            </a:rPr>
            <a:t>Nondisclosure form </a:t>
          </a:r>
          <a:r>
            <a:rPr lang="en-US" sz="1800">
              <a:solidFill>
                <a:schemeClr val="tx1"/>
              </a:solidFill>
            </a:rPr>
            <a:t>must be completed by all viewers and maintained by DAC.</a:t>
          </a:r>
        </a:p>
      </dgm:t>
    </dgm:pt>
    <dgm:pt modelId="{EB110FD2-7F7B-4949-93EA-9AF0C733BAF2}" type="parTrans" cxnId="{DC176E38-4939-49FF-BA8C-C22824679B64}">
      <dgm:prSet/>
      <dgm:spPr/>
      <dgm:t>
        <a:bodyPr/>
        <a:lstStyle/>
        <a:p>
          <a:endParaRPr lang="en-US"/>
        </a:p>
      </dgm:t>
    </dgm:pt>
    <dgm:pt modelId="{DBCF1AE5-EC6C-4569-9A64-E78D82BD9254}" type="sibTrans" cxnId="{DC176E38-4939-49FF-BA8C-C22824679B64}">
      <dgm:prSet/>
      <dgm:spPr/>
      <dgm:t>
        <a:bodyPr/>
        <a:lstStyle/>
        <a:p>
          <a:endParaRPr lang="en-US"/>
        </a:p>
      </dgm:t>
    </dgm:pt>
    <dgm:pt modelId="{710ABDEA-A57F-4C73-BCAC-9F2B6B99987D}">
      <dgm:prSet phldrT="[Text]" custT="1"/>
      <dgm:spPr>
        <a:solidFill>
          <a:srgbClr val="7AB1B4"/>
        </a:solidFill>
      </dgm:spPr>
      <dgm:t>
        <a:bodyPr/>
        <a:lstStyle/>
        <a:p>
          <a:r>
            <a:rPr lang="en-US" sz="1800" b="0" i="0" u="none">
              <a:solidFill>
                <a:schemeClr val="tx1"/>
              </a:solidFill>
            </a:rPr>
            <a:t>Publicly released data does not include individual student level information.</a:t>
          </a:r>
          <a:endParaRPr lang="en-US" sz="1800">
            <a:solidFill>
              <a:schemeClr val="tx1"/>
            </a:solidFill>
          </a:endParaRPr>
        </a:p>
      </dgm:t>
    </dgm:pt>
    <dgm:pt modelId="{AD43F1AF-650A-4E64-BF71-1C088B8F3DB6}" type="parTrans" cxnId="{5557E8CA-A2C9-45FB-B185-64E6EF251391}">
      <dgm:prSet/>
      <dgm:spPr/>
      <dgm:t>
        <a:bodyPr/>
        <a:lstStyle/>
        <a:p>
          <a:endParaRPr lang="en-US"/>
        </a:p>
      </dgm:t>
    </dgm:pt>
    <dgm:pt modelId="{BEB7CA4C-4DEC-458D-8786-A8C1DEE2BF55}" type="sibTrans" cxnId="{5557E8CA-A2C9-45FB-B185-64E6EF251391}">
      <dgm:prSet/>
      <dgm:spPr/>
      <dgm:t>
        <a:bodyPr/>
        <a:lstStyle/>
        <a:p>
          <a:endParaRPr lang="en-US"/>
        </a:p>
      </dgm:t>
    </dgm:pt>
    <dgm:pt modelId="{63C0AA13-9FC5-44DB-9A68-6C194EEA3C83}">
      <dgm:prSet phldrT="[Text]" custT="1"/>
      <dgm:spPr>
        <a:solidFill>
          <a:srgbClr val="7AB1B4"/>
        </a:solidFill>
      </dgm:spPr>
      <dgm:t>
        <a:bodyPr/>
        <a:lstStyle/>
        <a:p>
          <a:pPr>
            <a:buFont typeface="Arial" panose="020B0604020202020204" pitchFamily="34" charset="0"/>
            <a:buChar char="•"/>
          </a:pPr>
          <a:r>
            <a:rPr lang="en-US" sz="1800">
              <a:solidFill>
                <a:schemeClr val="accent3">
                  <a:lumMod val="50000"/>
                </a:schemeClr>
              </a:solidFill>
              <a:hlinkClick xmlns:r="http://schemas.openxmlformats.org/officeDocument/2006/relationships" r:id="rId2"/>
            </a:rPr>
            <a:t>Nondisclosure form </a:t>
          </a:r>
          <a:r>
            <a:rPr lang="en-US" sz="1800">
              <a:solidFill>
                <a:schemeClr val="tx1"/>
              </a:solidFill>
            </a:rPr>
            <a:t>must be completed by all viewers and maintained by DAC.</a:t>
          </a:r>
        </a:p>
      </dgm:t>
    </dgm:pt>
    <dgm:pt modelId="{5D377B1B-0409-4410-9CD9-CA18B1C5CCDB}" type="parTrans" cxnId="{94AAD103-39E3-4B0C-B35E-859905BE6AF7}">
      <dgm:prSet/>
      <dgm:spPr/>
      <dgm:t>
        <a:bodyPr/>
        <a:lstStyle/>
        <a:p>
          <a:endParaRPr lang="en-US"/>
        </a:p>
      </dgm:t>
    </dgm:pt>
    <dgm:pt modelId="{011AE10A-7612-4709-A57F-15ABEA6CF13C}" type="sibTrans" cxnId="{94AAD103-39E3-4B0C-B35E-859905BE6AF7}">
      <dgm:prSet/>
      <dgm:spPr/>
      <dgm:t>
        <a:bodyPr/>
        <a:lstStyle/>
        <a:p>
          <a:endParaRPr lang="en-US"/>
        </a:p>
      </dgm:t>
    </dgm:pt>
    <dgm:pt modelId="{F1F88576-0690-4B56-9FB9-FFB684AC3DF1}">
      <dgm:prSet phldrT="[Text]" custT="1"/>
      <dgm:spPr/>
      <dgm:t>
        <a:bodyPr/>
        <a:lstStyle/>
        <a:p>
          <a:r>
            <a:rPr lang="en-US" sz="1600">
              <a:solidFill>
                <a:schemeClr val="tx1"/>
              </a:solidFill>
            </a:rPr>
            <a:t>Individual Student Level Data </a:t>
          </a:r>
        </a:p>
        <a:p>
          <a:r>
            <a:rPr lang="en-US" sz="1400">
              <a:solidFill>
                <a:schemeClr val="tx1"/>
              </a:solidFill>
            </a:rPr>
            <a:t>(Fall Data Review)</a:t>
          </a:r>
        </a:p>
      </dgm:t>
    </dgm:pt>
    <dgm:pt modelId="{A9F594FC-387F-45C5-AD95-4B563C597266}" type="parTrans" cxnId="{E79F3F04-01EE-456A-AEB3-A69C96182FD7}">
      <dgm:prSet/>
      <dgm:spPr/>
      <dgm:t>
        <a:bodyPr/>
        <a:lstStyle/>
        <a:p>
          <a:endParaRPr lang="en-US"/>
        </a:p>
      </dgm:t>
    </dgm:pt>
    <dgm:pt modelId="{CA810E73-3BFE-4B87-929B-9FDC59F8B58B}" type="sibTrans" cxnId="{E79F3F04-01EE-456A-AEB3-A69C96182FD7}">
      <dgm:prSet/>
      <dgm:spPr/>
      <dgm:t>
        <a:bodyPr/>
        <a:lstStyle/>
        <a:p>
          <a:endParaRPr lang="en-US"/>
        </a:p>
      </dgm:t>
    </dgm:pt>
    <dgm:pt modelId="{A889EB4D-5919-4FC0-BC60-EA073CDC044A}">
      <dgm:prSet phldrT="[Text]"/>
      <dgm:spPr>
        <a:solidFill>
          <a:srgbClr val="E7F1F1"/>
        </a:solidFill>
      </dgm:spPr>
      <dgm:t>
        <a:bodyPr/>
        <a:lstStyle/>
        <a:p>
          <a:r>
            <a:rPr lang="en-US" b="1" i="1">
              <a:solidFill>
                <a:schemeClr val="tx1"/>
              </a:solidFill>
            </a:rPr>
            <a:t>Scores provided by vendor, not likely to change</a:t>
          </a:r>
        </a:p>
      </dgm:t>
    </dgm:pt>
    <dgm:pt modelId="{D6D7CF6C-AA44-461A-8CED-05C2A73350A5}" type="parTrans" cxnId="{EBAAAF4A-D077-4735-97ED-6604CA0AB4A2}">
      <dgm:prSet/>
      <dgm:spPr/>
      <dgm:t>
        <a:bodyPr/>
        <a:lstStyle/>
        <a:p>
          <a:endParaRPr lang="en-US"/>
        </a:p>
      </dgm:t>
    </dgm:pt>
    <dgm:pt modelId="{A5334F54-9B01-484D-AA07-F73C9B618A1C}" type="sibTrans" cxnId="{EBAAAF4A-D077-4735-97ED-6604CA0AB4A2}">
      <dgm:prSet/>
      <dgm:spPr/>
      <dgm:t>
        <a:bodyPr/>
        <a:lstStyle/>
        <a:p>
          <a:endParaRPr lang="en-US"/>
        </a:p>
      </dgm:t>
    </dgm:pt>
    <dgm:pt modelId="{4C06A761-E5A6-47C6-AF7C-E5EF74279CCA}">
      <dgm:prSet phldrT="[Text]"/>
      <dgm:spPr>
        <a:solidFill>
          <a:srgbClr val="E7F1F1"/>
        </a:solidFill>
      </dgm:spPr>
      <dgm:t>
        <a:bodyPr/>
        <a:lstStyle/>
        <a:p>
          <a:r>
            <a:rPr lang="en-US" i="0">
              <a:solidFill>
                <a:schemeClr val="tx1"/>
              </a:solidFill>
            </a:rPr>
            <a:t>Individual student level data </a:t>
          </a:r>
          <a:r>
            <a:rPr lang="en-US">
              <a:solidFill>
                <a:schemeClr val="tx1"/>
              </a:solidFill>
            </a:rPr>
            <a:t>are appropriate for sharing with school/district leaders </a:t>
          </a:r>
          <a:r>
            <a:rPr lang="en-US" u="none">
              <a:solidFill>
                <a:schemeClr val="tx1"/>
              </a:solidFill>
            </a:rPr>
            <a:t>and teachers </a:t>
          </a:r>
          <a:r>
            <a:rPr lang="en-US">
              <a:solidFill>
                <a:schemeClr val="tx1"/>
              </a:solidFill>
            </a:rPr>
            <a:t>who could use it to make instructional decisions. A teacher would only need to see data for students who were or are on his/her own class roster(s).</a:t>
          </a:r>
        </a:p>
      </dgm:t>
    </dgm:pt>
    <dgm:pt modelId="{F85461A6-0072-46D1-B9BA-F7063AC18339}" type="parTrans" cxnId="{9155AC44-55A9-4F91-87E8-1F4B7F8A0957}">
      <dgm:prSet/>
      <dgm:spPr/>
      <dgm:t>
        <a:bodyPr/>
        <a:lstStyle/>
        <a:p>
          <a:endParaRPr lang="en-US"/>
        </a:p>
      </dgm:t>
    </dgm:pt>
    <dgm:pt modelId="{054D5915-82F2-4238-A5CE-5716F5315CBF}" type="sibTrans" cxnId="{9155AC44-55A9-4F91-87E8-1F4B7F8A0957}">
      <dgm:prSet/>
      <dgm:spPr/>
      <dgm:t>
        <a:bodyPr/>
        <a:lstStyle/>
        <a:p>
          <a:endParaRPr lang="en-US"/>
        </a:p>
      </dgm:t>
    </dgm:pt>
    <dgm:pt modelId="{286CC276-5B3D-4B6E-A730-B96A8FA016B3}">
      <dgm:prSet phldrT="[Text]"/>
      <dgm:spPr>
        <a:solidFill>
          <a:srgbClr val="E7F1F1"/>
        </a:solidFill>
      </dgm:spPr>
      <dgm:t>
        <a:bodyPr/>
        <a:lstStyle/>
        <a:p>
          <a:r>
            <a:rPr lang="en-US">
              <a:solidFill>
                <a:schemeClr val="tx1"/>
              </a:solidFill>
            </a:rPr>
            <a:t>Implement confidentiality rules used locally for students.</a:t>
          </a:r>
        </a:p>
      </dgm:t>
    </dgm:pt>
    <dgm:pt modelId="{77FE989A-6B7E-4FD0-A753-EAFDDDE8AE75}" type="parTrans" cxnId="{E50D5336-15CE-4BDC-880C-9E9DFE7D9BBB}">
      <dgm:prSet/>
      <dgm:spPr/>
      <dgm:t>
        <a:bodyPr/>
        <a:lstStyle/>
        <a:p>
          <a:endParaRPr lang="en-US"/>
        </a:p>
      </dgm:t>
    </dgm:pt>
    <dgm:pt modelId="{155B6DE6-4681-499B-ACC0-E880BC3DC67D}" type="sibTrans" cxnId="{E50D5336-15CE-4BDC-880C-9E9DFE7D9BBB}">
      <dgm:prSet/>
      <dgm:spPr/>
      <dgm:t>
        <a:bodyPr/>
        <a:lstStyle/>
        <a:p>
          <a:endParaRPr lang="en-US"/>
        </a:p>
      </dgm:t>
    </dgm:pt>
    <dgm:pt modelId="{3442E689-62D8-4ABD-BE16-3E211DBFA13E}" type="pres">
      <dgm:prSet presAssocID="{9BD548B1-AE57-4F9E-A335-F9FF6C4CECBF}" presName="Name0" presStyleCnt="0">
        <dgm:presLayoutVars>
          <dgm:dir/>
          <dgm:animLvl val="lvl"/>
          <dgm:resizeHandles val="exact"/>
        </dgm:presLayoutVars>
      </dgm:prSet>
      <dgm:spPr/>
    </dgm:pt>
    <dgm:pt modelId="{3EC60EB9-53C6-4D69-AB31-614A7CF362C1}" type="pres">
      <dgm:prSet presAssocID="{F1F88576-0690-4B56-9FB9-FFB684AC3DF1}" presName="linNode" presStyleCnt="0"/>
      <dgm:spPr/>
    </dgm:pt>
    <dgm:pt modelId="{5B45D12E-3E3B-4285-98DE-FAFC4CCD2A75}" type="pres">
      <dgm:prSet presAssocID="{F1F88576-0690-4B56-9FB9-FFB684AC3DF1}" presName="parTx" presStyleLbl="revTx" presStyleIdx="0" presStyleCnt="3">
        <dgm:presLayoutVars>
          <dgm:chMax val="1"/>
          <dgm:bulletEnabled val="1"/>
        </dgm:presLayoutVars>
      </dgm:prSet>
      <dgm:spPr/>
    </dgm:pt>
    <dgm:pt modelId="{FF42D555-3B1C-4736-BD65-DDE0FFC8A407}" type="pres">
      <dgm:prSet presAssocID="{F1F88576-0690-4B56-9FB9-FFB684AC3DF1}" presName="bracket" presStyleLbl="parChTrans1D1" presStyleIdx="0" presStyleCnt="3"/>
      <dgm:spPr>
        <a:ln>
          <a:solidFill>
            <a:srgbClr val="079DA9"/>
          </a:solidFill>
        </a:ln>
      </dgm:spPr>
    </dgm:pt>
    <dgm:pt modelId="{1AB20284-D434-4F78-9295-273F4DA91FC2}" type="pres">
      <dgm:prSet presAssocID="{F1F88576-0690-4B56-9FB9-FFB684AC3DF1}" presName="spH" presStyleCnt="0"/>
      <dgm:spPr/>
    </dgm:pt>
    <dgm:pt modelId="{07A0F639-D1EB-4B35-A27D-840CE60E99EB}" type="pres">
      <dgm:prSet presAssocID="{F1F88576-0690-4B56-9FB9-FFB684AC3DF1}" presName="desTx" presStyleLbl="node1" presStyleIdx="0" presStyleCnt="3">
        <dgm:presLayoutVars>
          <dgm:bulletEnabled val="1"/>
        </dgm:presLayoutVars>
      </dgm:prSet>
      <dgm:spPr/>
    </dgm:pt>
    <dgm:pt modelId="{563AB732-9B6B-416E-AD26-27110E2DC44F}" type="pres">
      <dgm:prSet presAssocID="{CA810E73-3BFE-4B87-929B-9FDC59F8B58B}" presName="spV" presStyleCnt="0"/>
      <dgm:spPr/>
    </dgm:pt>
    <dgm:pt modelId="{E91F49AB-4D94-4FDF-A421-E9E6EA110642}" type="pres">
      <dgm:prSet presAssocID="{FF1FBA63-9949-4EC4-882A-E20ADBAF2170}" presName="linNode" presStyleCnt="0"/>
      <dgm:spPr/>
    </dgm:pt>
    <dgm:pt modelId="{4E5CBC6C-ADAE-4951-B689-95484976AFE4}" type="pres">
      <dgm:prSet presAssocID="{FF1FBA63-9949-4EC4-882A-E20ADBAF2170}" presName="parTx" presStyleLbl="revTx" presStyleIdx="1" presStyleCnt="3">
        <dgm:presLayoutVars>
          <dgm:chMax val="1"/>
          <dgm:bulletEnabled val="1"/>
        </dgm:presLayoutVars>
      </dgm:prSet>
      <dgm:spPr/>
    </dgm:pt>
    <dgm:pt modelId="{493796AD-130F-4161-8DE4-AB42BF9F5EC2}" type="pres">
      <dgm:prSet presAssocID="{FF1FBA63-9949-4EC4-882A-E20ADBAF2170}" presName="bracket" presStyleLbl="parChTrans1D1" presStyleIdx="1" presStyleCnt="3"/>
      <dgm:spPr>
        <a:ln>
          <a:solidFill>
            <a:srgbClr val="079DA9"/>
          </a:solidFill>
        </a:ln>
      </dgm:spPr>
    </dgm:pt>
    <dgm:pt modelId="{DB89E11F-8F82-4B38-A2F2-ADC63AF17462}" type="pres">
      <dgm:prSet presAssocID="{FF1FBA63-9949-4EC4-882A-E20ADBAF2170}" presName="spH" presStyleCnt="0"/>
      <dgm:spPr/>
    </dgm:pt>
    <dgm:pt modelId="{684853CA-84D9-493D-A9DF-B8D81E88625B}" type="pres">
      <dgm:prSet presAssocID="{FF1FBA63-9949-4EC4-882A-E20ADBAF2170}" presName="desTx" presStyleLbl="node1" presStyleIdx="1" presStyleCnt="3" custScaleX="100906" custLinFactNeighborX="49395" custLinFactNeighborY="-978">
        <dgm:presLayoutVars>
          <dgm:bulletEnabled val="1"/>
        </dgm:presLayoutVars>
      </dgm:prSet>
      <dgm:spPr/>
    </dgm:pt>
    <dgm:pt modelId="{F2181A17-3BB5-4E8A-AD42-0E7FCEDCB116}" type="pres">
      <dgm:prSet presAssocID="{2D6FEE55-CE9B-4A18-B002-247E0BB7E45B}" presName="spV" presStyleCnt="0"/>
      <dgm:spPr/>
    </dgm:pt>
    <dgm:pt modelId="{3F0A4CD4-0007-4C64-A905-352D41A2662A}" type="pres">
      <dgm:prSet presAssocID="{721AB5A0-AA6D-4408-BF09-00191DBCD02D}" presName="linNode" presStyleCnt="0"/>
      <dgm:spPr/>
    </dgm:pt>
    <dgm:pt modelId="{F11E011D-C051-4174-BB66-71CCF584B63B}" type="pres">
      <dgm:prSet presAssocID="{721AB5A0-AA6D-4408-BF09-00191DBCD02D}" presName="parTx" presStyleLbl="revTx" presStyleIdx="2" presStyleCnt="3">
        <dgm:presLayoutVars>
          <dgm:chMax val="1"/>
          <dgm:bulletEnabled val="1"/>
        </dgm:presLayoutVars>
      </dgm:prSet>
      <dgm:spPr/>
    </dgm:pt>
    <dgm:pt modelId="{5B4834D1-ADA7-496A-B13A-A80308974194}" type="pres">
      <dgm:prSet presAssocID="{721AB5A0-AA6D-4408-BF09-00191DBCD02D}" presName="bracket" presStyleLbl="parChTrans1D1" presStyleIdx="2" presStyleCnt="3"/>
      <dgm:spPr>
        <a:ln>
          <a:solidFill>
            <a:srgbClr val="079DA9"/>
          </a:solidFill>
        </a:ln>
      </dgm:spPr>
    </dgm:pt>
    <dgm:pt modelId="{97BFE32A-A47B-4977-B9F6-5CF874D730F0}" type="pres">
      <dgm:prSet presAssocID="{721AB5A0-AA6D-4408-BF09-00191DBCD02D}" presName="spH" presStyleCnt="0"/>
      <dgm:spPr/>
    </dgm:pt>
    <dgm:pt modelId="{FEA04F5D-70F0-41BB-A136-F23BCB9BA5A1}" type="pres">
      <dgm:prSet presAssocID="{721AB5A0-AA6D-4408-BF09-00191DBCD02D}" presName="desTx" presStyleLbl="node1" presStyleIdx="2" presStyleCnt="3" custLinFactNeighborX="0">
        <dgm:presLayoutVars>
          <dgm:bulletEnabled val="1"/>
        </dgm:presLayoutVars>
      </dgm:prSet>
      <dgm:spPr/>
    </dgm:pt>
  </dgm:ptLst>
  <dgm:cxnLst>
    <dgm:cxn modelId="{94AAD103-39E3-4B0C-B35E-859905BE6AF7}" srcId="{721AB5A0-AA6D-4408-BF09-00191DBCD02D}" destId="{63C0AA13-9FC5-44DB-9A68-6C194EEA3C83}" srcOrd="3" destOrd="0" parTransId="{5D377B1B-0409-4410-9CD9-CA18B1C5CCDB}" sibTransId="{011AE10A-7612-4709-A57F-15ABEA6CF13C}"/>
    <dgm:cxn modelId="{E79F3F04-01EE-456A-AEB3-A69C96182FD7}" srcId="{9BD548B1-AE57-4F9E-A335-F9FF6C4CECBF}" destId="{F1F88576-0690-4B56-9FB9-FFB684AC3DF1}" srcOrd="0" destOrd="0" parTransId="{A9F594FC-387F-45C5-AD95-4B563C597266}" sibTransId="{CA810E73-3BFE-4B87-929B-9FDC59F8B58B}"/>
    <dgm:cxn modelId="{E060FB2E-4EEA-43CB-8865-BD710F95947D}" type="presOf" srcId="{721AB5A0-AA6D-4408-BF09-00191DBCD02D}" destId="{F11E011D-C051-4174-BB66-71CCF584B63B}" srcOrd="0" destOrd="0" presId="urn:diagrams.loki3.com/BracketList"/>
    <dgm:cxn modelId="{E50D5336-15CE-4BDC-880C-9E9DFE7D9BBB}" srcId="{F1F88576-0690-4B56-9FB9-FFB684AC3DF1}" destId="{286CC276-5B3D-4B6E-A730-B96A8FA016B3}" srcOrd="2" destOrd="0" parTransId="{77FE989A-6B7E-4FD0-A753-EAFDDDE8AE75}" sibTransId="{155B6DE6-4681-499B-ACC0-E880BC3DC67D}"/>
    <dgm:cxn modelId="{DC176E38-4939-49FF-BA8C-C22824679B64}" srcId="{FF1FBA63-9949-4EC4-882A-E20ADBAF2170}" destId="{C85858EE-ADB3-4CF5-AAA6-DE834351F5DF}" srcOrd="2" destOrd="0" parTransId="{EB110FD2-7F7B-4949-93EA-9AF0C733BAF2}" sibTransId="{DBCF1AE5-EC6C-4569-9A64-E78D82BD9254}"/>
    <dgm:cxn modelId="{9155AC44-55A9-4F91-87E8-1F4B7F8A0957}" srcId="{F1F88576-0690-4B56-9FB9-FFB684AC3DF1}" destId="{4C06A761-E5A6-47C6-AF7C-E5EF74279CCA}" srcOrd="1" destOrd="0" parTransId="{F85461A6-0072-46D1-B9BA-F7063AC18339}" sibTransId="{054D5915-82F2-4238-A5CE-5716F5315CBF}"/>
    <dgm:cxn modelId="{2EB51445-505E-4ADC-A204-38E7FC754D85}" srcId="{721AB5A0-AA6D-4408-BF09-00191DBCD02D}" destId="{8AE285C7-9A48-43F4-9DD3-47ACB07A97B7}" srcOrd="1" destOrd="0" parTransId="{8B89EB31-DB51-4565-917F-879BAC777F53}" sibTransId="{A947FFB1-58E2-4276-B948-F17C32BA423F}"/>
    <dgm:cxn modelId="{176EEF67-5C42-4433-8F3A-9631E00DB203}" type="presOf" srcId="{C85858EE-ADB3-4CF5-AAA6-DE834351F5DF}" destId="{684853CA-84D9-493D-A9DF-B8D81E88625B}" srcOrd="0" destOrd="2" presId="urn:diagrams.loki3.com/BracketList"/>
    <dgm:cxn modelId="{EBAAAF4A-D077-4735-97ED-6604CA0AB4A2}" srcId="{F1F88576-0690-4B56-9FB9-FFB684AC3DF1}" destId="{A889EB4D-5919-4FC0-BC60-EA073CDC044A}" srcOrd="0" destOrd="0" parTransId="{D6D7CF6C-AA44-461A-8CED-05C2A73350A5}" sibTransId="{A5334F54-9B01-484D-AA07-F73C9B618A1C}"/>
    <dgm:cxn modelId="{B93F106B-8557-4F8A-8BD8-81EBD0C1B72A}" type="presOf" srcId="{63C0AA13-9FC5-44DB-9A68-6C194EEA3C83}" destId="{FEA04F5D-70F0-41BB-A136-F23BCB9BA5A1}" srcOrd="0" destOrd="3" presId="urn:diagrams.loki3.com/BracketList"/>
    <dgm:cxn modelId="{8A58F782-1F01-4695-92D4-BFCB216BE01D}" type="presOf" srcId="{8AE285C7-9A48-43F4-9DD3-47ACB07A97B7}" destId="{FEA04F5D-70F0-41BB-A136-F23BCB9BA5A1}" srcOrd="0" destOrd="1" presId="urn:diagrams.loki3.com/BracketList"/>
    <dgm:cxn modelId="{83251B84-0AA8-4517-95D6-A980684BD7DA}" type="presOf" srcId="{80574A0A-637C-4E69-92F8-A063B8491204}" destId="{FEA04F5D-70F0-41BB-A136-F23BCB9BA5A1}" srcOrd="0" destOrd="0" presId="urn:diagrams.loki3.com/BracketList"/>
    <dgm:cxn modelId="{6B277E8B-0440-404B-A4FA-E3D84E7A9899}" srcId="{FF1FBA63-9949-4EC4-882A-E20ADBAF2170}" destId="{DE625D11-A17C-4028-A338-02FB47668EF6}" srcOrd="0" destOrd="0" parTransId="{43633CB5-10BF-463B-A58E-5EE49C7B06AE}" sibTransId="{7DFBA6B5-A0F2-42C9-8A8A-B2BF75783F94}"/>
    <dgm:cxn modelId="{2E59D290-DC8C-4B69-9572-D13ECE1F0C81}" type="presOf" srcId="{710ABDEA-A57F-4C73-BCAC-9F2B6B99987D}" destId="{FEA04F5D-70F0-41BB-A136-F23BCB9BA5A1}" srcOrd="0" destOrd="2" presId="urn:diagrams.loki3.com/BracketList"/>
    <dgm:cxn modelId="{A555879E-1EC3-4501-8838-D69144005988}" srcId="{FF1FBA63-9949-4EC4-882A-E20ADBAF2170}" destId="{02A44D7A-06AF-416D-8F29-AC44EB9605E2}" srcOrd="1" destOrd="0" parTransId="{C5A9596D-51AE-46DE-AB73-6371D1868AC8}" sibTransId="{C01F2B41-942D-46A5-89D3-B9DEDAA7534A}"/>
    <dgm:cxn modelId="{1D388EB1-D813-4FBD-879E-9006FBD0C32A}" type="presOf" srcId="{FF1FBA63-9949-4EC4-882A-E20ADBAF2170}" destId="{4E5CBC6C-ADAE-4951-B689-95484976AFE4}" srcOrd="0" destOrd="0" presId="urn:diagrams.loki3.com/BracketList"/>
    <dgm:cxn modelId="{38D489B2-8F3C-4CD3-9AC9-62B96AE15E62}" srcId="{9BD548B1-AE57-4F9E-A335-F9FF6C4CECBF}" destId="{FF1FBA63-9949-4EC4-882A-E20ADBAF2170}" srcOrd="1" destOrd="0" parTransId="{C3922D1C-2D98-4032-8410-6133659052AC}" sibTransId="{2D6FEE55-CE9B-4A18-B002-247E0BB7E45B}"/>
    <dgm:cxn modelId="{09E77CB3-29AD-417A-B612-6497F6DCC821}" type="presOf" srcId="{286CC276-5B3D-4B6E-A730-B96A8FA016B3}" destId="{07A0F639-D1EB-4B35-A27D-840CE60E99EB}" srcOrd="0" destOrd="2" presId="urn:diagrams.loki3.com/BracketList"/>
    <dgm:cxn modelId="{7D0498BB-F473-4B8C-A524-579CA5E3432E}" srcId="{9BD548B1-AE57-4F9E-A335-F9FF6C4CECBF}" destId="{721AB5A0-AA6D-4408-BF09-00191DBCD02D}" srcOrd="2" destOrd="0" parTransId="{109C54A8-D96F-4D5C-8A72-BCBEAA274684}" sibTransId="{EA04E9D5-7884-47F3-B297-2002BC385672}"/>
    <dgm:cxn modelId="{9B2EE7BD-AE6B-4065-92B0-9408BA77715D}" type="presOf" srcId="{DE625D11-A17C-4028-A338-02FB47668EF6}" destId="{684853CA-84D9-493D-A9DF-B8D81E88625B}" srcOrd="0" destOrd="0" presId="urn:diagrams.loki3.com/BracketList"/>
    <dgm:cxn modelId="{BD7A1FC7-F55A-4AA3-BB8E-05C130C7EAFB}" type="presOf" srcId="{9BD548B1-AE57-4F9E-A335-F9FF6C4CECBF}" destId="{3442E689-62D8-4ABD-BE16-3E211DBFA13E}" srcOrd="0" destOrd="0" presId="urn:diagrams.loki3.com/BracketList"/>
    <dgm:cxn modelId="{5557E8CA-A2C9-45FB-B185-64E6EF251391}" srcId="{721AB5A0-AA6D-4408-BF09-00191DBCD02D}" destId="{710ABDEA-A57F-4C73-BCAC-9F2B6B99987D}" srcOrd="2" destOrd="0" parTransId="{AD43F1AF-650A-4E64-BF71-1C088B8F3DB6}" sibTransId="{BEB7CA4C-4DEC-458D-8786-A8C1DEE2BF55}"/>
    <dgm:cxn modelId="{8A0450D2-E03F-4006-90FD-D190399FFF80}" srcId="{721AB5A0-AA6D-4408-BF09-00191DBCD02D}" destId="{80574A0A-637C-4E69-92F8-A063B8491204}" srcOrd="0" destOrd="0" parTransId="{08EE065B-76ED-4FBD-9D63-2123027CF15F}" sibTransId="{59B755D2-D37A-4152-A3CE-EC168CCA0E9F}"/>
    <dgm:cxn modelId="{ADA42BED-211E-4F68-A01C-EBA79BDA7326}" type="presOf" srcId="{02A44D7A-06AF-416D-8F29-AC44EB9605E2}" destId="{684853CA-84D9-493D-A9DF-B8D81E88625B}" srcOrd="0" destOrd="1" presId="urn:diagrams.loki3.com/BracketList"/>
    <dgm:cxn modelId="{B44B84F3-90C8-4978-A387-22919F659E42}" type="presOf" srcId="{4C06A761-E5A6-47C6-AF7C-E5EF74279CCA}" destId="{07A0F639-D1EB-4B35-A27D-840CE60E99EB}" srcOrd="0" destOrd="1" presId="urn:diagrams.loki3.com/BracketList"/>
    <dgm:cxn modelId="{908406F9-26AA-4D59-9F7D-865B30912BF5}" type="presOf" srcId="{A889EB4D-5919-4FC0-BC60-EA073CDC044A}" destId="{07A0F639-D1EB-4B35-A27D-840CE60E99EB}" srcOrd="0" destOrd="0" presId="urn:diagrams.loki3.com/BracketList"/>
    <dgm:cxn modelId="{318038FF-78C0-4761-967B-EFB6570788CF}" type="presOf" srcId="{F1F88576-0690-4B56-9FB9-FFB684AC3DF1}" destId="{5B45D12E-3E3B-4285-98DE-FAFC4CCD2A75}" srcOrd="0" destOrd="0" presId="urn:diagrams.loki3.com/BracketList"/>
    <dgm:cxn modelId="{276CB99C-76F3-4A4B-961D-A465202B157A}" type="presParOf" srcId="{3442E689-62D8-4ABD-BE16-3E211DBFA13E}" destId="{3EC60EB9-53C6-4D69-AB31-614A7CF362C1}" srcOrd="0" destOrd="0" presId="urn:diagrams.loki3.com/BracketList"/>
    <dgm:cxn modelId="{FF06FFBD-D76B-49E3-A6EF-BE170E0C1665}" type="presParOf" srcId="{3EC60EB9-53C6-4D69-AB31-614A7CF362C1}" destId="{5B45D12E-3E3B-4285-98DE-FAFC4CCD2A75}" srcOrd="0" destOrd="0" presId="urn:diagrams.loki3.com/BracketList"/>
    <dgm:cxn modelId="{55DF505F-FB81-467D-8328-15097EF398CB}" type="presParOf" srcId="{3EC60EB9-53C6-4D69-AB31-614A7CF362C1}" destId="{FF42D555-3B1C-4736-BD65-DDE0FFC8A407}" srcOrd="1" destOrd="0" presId="urn:diagrams.loki3.com/BracketList"/>
    <dgm:cxn modelId="{FF1EE26C-D20C-4F4A-97F8-E8091EA0EFDA}" type="presParOf" srcId="{3EC60EB9-53C6-4D69-AB31-614A7CF362C1}" destId="{1AB20284-D434-4F78-9295-273F4DA91FC2}" srcOrd="2" destOrd="0" presId="urn:diagrams.loki3.com/BracketList"/>
    <dgm:cxn modelId="{A56CBF13-F625-4844-BA21-2F6A3D37B618}" type="presParOf" srcId="{3EC60EB9-53C6-4D69-AB31-614A7CF362C1}" destId="{07A0F639-D1EB-4B35-A27D-840CE60E99EB}" srcOrd="3" destOrd="0" presId="urn:diagrams.loki3.com/BracketList"/>
    <dgm:cxn modelId="{5C77F427-7FCF-4899-9B1D-7D57292E6DC5}" type="presParOf" srcId="{3442E689-62D8-4ABD-BE16-3E211DBFA13E}" destId="{563AB732-9B6B-416E-AD26-27110E2DC44F}" srcOrd="1" destOrd="0" presId="urn:diagrams.loki3.com/BracketList"/>
    <dgm:cxn modelId="{87559B22-9E02-4A09-A9FD-E6FB710B2A52}" type="presParOf" srcId="{3442E689-62D8-4ABD-BE16-3E211DBFA13E}" destId="{E91F49AB-4D94-4FDF-A421-E9E6EA110642}" srcOrd="2" destOrd="0" presId="urn:diagrams.loki3.com/BracketList"/>
    <dgm:cxn modelId="{6D7F0932-EBAB-457C-AD2A-5FF5A1971BD9}" type="presParOf" srcId="{E91F49AB-4D94-4FDF-A421-E9E6EA110642}" destId="{4E5CBC6C-ADAE-4951-B689-95484976AFE4}" srcOrd="0" destOrd="0" presId="urn:diagrams.loki3.com/BracketList"/>
    <dgm:cxn modelId="{BADC1C25-FE48-4A0C-B911-CA28122A4B55}" type="presParOf" srcId="{E91F49AB-4D94-4FDF-A421-E9E6EA110642}" destId="{493796AD-130F-4161-8DE4-AB42BF9F5EC2}" srcOrd="1" destOrd="0" presId="urn:diagrams.loki3.com/BracketList"/>
    <dgm:cxn modelId="{179DB6A0-34CD-4F9F-9281-7BEBFD275137}" type="presParOf" srcId="{E91F49AB-4D94-4FDF-A421-E9E6EA110642}" destId="{DB89E11F-8F82-4B38-A2F2-ADC63AF17462}" srcOrd="2" destOrd="0" presId="urn:diagrams.loki3.com/BracketList"/>
    <dgm:cxn modelId="{E29ECB01-E9AD-466E-A06F-93B0996EBFC7}" type="presParOf" srcId="{E91F49AB-4D94-4FDF-A421-E9E6EA110642}" destId="{684853CA-84D9-493D-A9DF-B8D81E88625B}" srcOrd="3" destOrd="0" presId="urn:diagrams.loki3.com/BracketList"/>
    <dgm:cxn modelId="{0A1FC2AD-1ACD-4CBF-9A36-70E14A1E9FF8}" type="presParOf" srcId="{3442E689-62D8-4ABD-BE16-3E211DBFA13E}" destId="{F2181A17-3BB5-4E8A-AD42-0E7FCEDCB116}" srcOrd="3" destOrd="0" presId="urn:diagrams.loki3.com/BracketList"/>
    <dgm:cxn modelId="{C4CD20D9-F40D-446B-A6AA-C796E449E162}" type="presParOf" srcId="{3442E689-62D8-4ABD-BE16-3E211DBFA13E}" destId="{3F0A4CD4-0007-4C64-A905-352D41A2662A}" srcOrd="4" destOrd="0" presId="urn:diagrams.loki3.com/BracketList"/>
    <dgm:cxn modelId="{959057D0-6A25-4D83-9E3C-2EBD8708AF82}" type="presParOf" srcId="{3F0A4CD4-0007-4C64-A905-352D41A2662A}" destId="{F11E011D-C051-4174-BB66-71CCF584B63B}" srcOrd="0" destOrd="0" presId="urn:diagrams.loki3.com/BracketList"/>
    <dgm:cxn modelId="{2F364ED7-4A0E-4F9F-943F-418D2F96631E}" type="presParOf" srcId="{3F0A4CD4-0007-4C64-A905-352D41A2662A}" destId="{5B4834D1-ADA7-496A-B13A-A80308974194}" srcOrd="1" destOrd="0" presId="urn:diagrams.loki3.com/BracketList"/>
    <dgm:cxn modelId="{C5B1A988-FA96-441F-8D03-8AD4A5685BAE}" type="presParOf" srcId="{3F0A4CD4-0007-4C64-A905-352D41A2662A}" destId="{97BFE32A-A47B-4977-B9F6-5CF874D730F0}" srcOrd="2" destOrd="0" presId="urn:diagrams.loki3.com/BracketList"/>
    <dgm:cxn modelId="{AAA428EB-08C0-42EC-85DE-80D70888DEBD}" type="presParOf" srcId="{3F0A4CD4-0007-4C64-A905-352D41A2662A}" destId="{FEA04F5D-70F0-41BB-A136-F23BCB9BA5A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23029C-FC86-4BEA-B4FE-BE7BE231C4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2DD1CB9-E590-4455-A8C4-CFA2C75BB64A}">
      <dgm:prSet/>
      <dgm:spPr/>
      <dgm:t>
        <a:bodyPr/>
        <a:lstStyle/>
        <a:p>
          <a:r>
            <a:rPr lang="en-US"/>
            <a:t>Schools/Districts will receive suppressed accountability data that will not be publicly reported. These data are provided for internal school/district leadership review but should not be shared or discussed in public settings even past the data embargo phase. Suppressed data are indicated in red font in the spreadsheets. </a:t>
          </a:r>
        </a:p>
      </dgm:t>
    </dgm:pt>
    <dgm:pt modelId="{2EF31483-68BD-4DED-8A44-632C9DA353C5}" type="parTrans" cxnId="{233C4227-0755-4CF3-9443-516985978A25}">
      <dgm:prSet/>
      <dgm:spPr/>
      <dgm:t>
        <a:bodyPr/>
        <a:lstStyle/>
        <a:p>
          <a:endParaRPr lang="en-US"/>
        </a:p>
      </dgm:t>
    </dgm:pt>
    <dgm:pt modelId="{B2FED682-16CF-4631-8562-01351A98AC5D}" type="sibTrans" cxnId="{233C4227-0755-4CF3-9443-516985978A25}">
      <dgm:prSet/>
      <dgm:spPr/>
      <dgm:t>
        <a:bodyPr/>
        <a:lstStyle/>
        <a:p>
          <a:endParaRPr lang="en-US"/>
        </a:p>
      </dgm:t>
    </dgm:pt>
    <dgm:pt modelId="{F7542EDB-5C81-4B18-AF3E-C1A36412D7D0}" type="pres">
      <dgm:prSet presAssocID="{A523029C-FC86-4BEA-B4FE-BE7BE231C449}" presName="linear" presStyleCnt="0">
        <dgm:presLayoutVars>
          <dgm:animLvl val="lvl"/>
          <dgm:resizeHandles val="exact"/>
        </dgm:presLayoutVars>
      </dgm:prSet>
      <dgm:spPr/>
    </dgm:pt>
    <dgm:pt modelId="{4A1AE906-AFFD-4137-AB17-2851CA15CB9F}" type="pres">
      <dgm:prSet presAssocID="{E2DD1CB9-E590-4455-A8C4-CFA2C75BB64A}" presName="parentText" presStyleLbl="node1" presStyleIdx="0" presStyleCnt="1" custLinFactNeighborX="-907" custLinFactNeighborY="15872">
        <dgm:presLayoutVars>
          <dgm:chMax val="0"/>
          <dgm:bulletEnabled val="1"/>
        </dgm:presLayoutVars>
      </dgm:prSet>
      <dgm:spPr/>
    </dgm:pt>
  </dgm:ptLst>
  <dgm:cxnLst>
    <dgm:cxn modelId="{233C4227-0755-4CF3-9443-516985978A25}" srcId="{A523029C-FC86-4BEA-B4FE-BE7BE231C449}" destId="{E2DD1CB9-E590-4455-A8C4-CFA2C75BB64A}" srcOrd="0" destOrd="0" parTransId="{2EF31483-68BD-4DED-8A44-632C9DA353C5}" sibTransId="{B2FED682-16CF-4631-8562-01351A98AC5D}"/>
    <dgm:cxn modelId="{702FA47E-1659-42BE-89B2-97CBBCFE57C5}" type="presOf" srcId="{A523029C-FC86-4BEA-B4FE-BE7BE231C449}" destId="{F7542EDB-5C81-4B18-AF3E-C1A36412D7D0}" srcOrd="0" destOrd="0" presId="urn:microsoft.com/office/officeart/2005/8/layout/vList2"/>
    <dgm:cxn modelId="{AE480498-31B1-41C3-BAE3-30903A750A83}" type="presOf" srcId="{E2DD1CB9-E590-4455-A8C4-CFA2C75BB64A}" destId="{4A1AE906-AFFD-4137-AB17-2851CA15CB9F}" srcOrd="0" destOrd="0" presId="urn:microsoft.com/office/officeart/2005/8/layout/vList2"/>
    <dgm:cxn modelId="{F105DC64-7A83-40B9-8006-AC44F788D623}" type="presParOf" srcId="{F7542EDB-5C81-4B18-AF3E-C1A36412D7D0}" destId="{4A1AE906-AFFD-4137-AB17-2851CA15CB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21173-88C5-44E8-8423-59196FFBE7A9}">
      <dsp:nvSpPr>
        <dsp:cNvPr id="0" name=""/>
        <dsp:cNvSpPr/>
      </dsp:nvSpPr>
      <dsp:spPr>
        <a:xfrm>
          <a:off x="7265" y="999980"/>
          <a:ext cx="3114278" cy="124571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en-US" sz="2000" b="0" kern="1200">
              <a:solidFill>
                <a:schemeClr val="tx1"/>
              </a:solidFill>
              <a:latin typeface="Franklin Gothic Medium" panose="020B0603020102020204"/>
            </a:rPr>
            <a:t>Oct</a:t>
          </a:r>
          <a:r>
            <a:rPr lang="en-US" sz="2000" b="0" kern="1200">
              <a:solidFill>
                <a:schemeClr val="tx1"/>
              </a:solidFill>
            </a:rPr>
            <a:t>. 1</a:t>
          </a:r>
        </a:p>
      </dsp:txBody>
      <dsp:txXfrm>
        <a:off x="630121" y="999980"/>
        <a:ext cx="1868567" cy="1245711"/>
      </dsp:txXfrm>
    </dsp:sp>
    <dsp:sp modelId="{19DDA552-77F4-47A1-B3F0-C8F892C9CB09}">
      <dsp:nvSpPr>
        <dsp:cNvPr id="0" name=""/>
        <dsp:cNvSpPr/>
      </dsp:nvSpPr>
      <dsp:spPr>
        <a:xfrm>
          <a:off x="7265" y="2401405"/>
          <a:ext cx="2491422" cy="155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100000"/>
            </a:lnSpc>
            <a:spcBef>
              <a:spcPct val="0"/>
            </a:spcBef>
            <a:spcAft>
              <a:spcPts val="0"/>
            </a:spcAft>
            <a:buChar char="•"/>
          </a:pPr>
          <a:r>
            <a:rPr lang="en-US" sz="1800" kern="1200"/>
            <a:t>District Embargo Opens at </a:t>
          </a:r>
          <a:r>
            <a:rPr lang="en-US" sz="1800" b="0" kern="1200">
              <a:solidFill>
                <a:schemeClr val="tx1"/>
              </a:solidFill>
            </a:rPr>
            <a:t>8:00 a.m. ET </a:t>
          </a:r>
          <a:endParaRPr lang="en-US" sz="1800" kern="1200"/>
        </a:p>
      </dsp:txBody>
      <dsp:txXfrm>
        <a:off x="7265" y="2401405"/>
        <a:ext cx="2491422" cy="1555334"/>
      </dsp:txXfrm>
    </dsp:sp>
    <dsp:sp modelId="{30087FA2-D237-4D8E-A6DD-B3E79CD6ACED}">
      <dsp:nvSpPr>
        <dsp:cNvPr id="0" name=""/>
        <dsp:cNvSpPr/>
      </dsp:nvSpPr>
      <dsp:spPr>
        <a:xfrm>
          <a:off x="2905543" y="999980"/>
          <a:ext cx="3114278" cy="1245711"/>
        </a:xfrm>
        <a:prstGeom prst="chevron">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en-US" sz="2000" kern="1200">
              <a:solidFill>
                <a:schemeClr val="tx1"/>
              </a:solidFill>
              <a:latin typeface="Franklin Gothic Medium" panose="020B0603020102020204"/>
            </a:rPr>
            <a:t>Oct</a:t>
          </a:r>
          <a:r>
            <a:rPr lang="en-US" sz="2000" kern="1200">
              <a:solidFill>
                <a:schemeClr val="tx1"/>
              </a:solidFill>
            </a:rPr>
            <a:t>. 1</a:t>
          </a:r>
        </a:p>
      </dsp:txBody>
      <dsp:txXfrm>
        <a:off x="3528399" y="999980"/>
        <a:ext cx="1868567" cy="1245711"/>
      </dsp:txXfrm>
    </dsp:sp>
    <dsp:sp modelId="{2E45F296-1359-4AD4-A5E0-E22EAE3541FB}">
      <dsp:nvSpPr>
        <dsp:cNvPr id="0" name=""/>
        <dsp:cNvSpPr/>
      </dsp:nvSpPr>
      <dsp:spPr>
        <a:xfrm>
          <a:off x="2905543" y="2401405"/>
          <a:ext cx="2491422" cy="155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ts val="0"/>
            </a:spcAft>
            <a:buChar char="•"/>
          </a:pPr>
          <a:r>
            <a:rPr lang="en-US" sz="1800" kern="1200">
              <a:solidFill>
                <a:schemeClr val="tx1"/>
              </a:solidFill>
              <a:latin typeface="+mn-lt"/>
            </a:rPr>
            <a:t>Media Embargo </a:t>
          </a:r>
          <a:r>
            <a:rPr lang="en-US" sz="1800" b="0" kern="1200">
              <a:solidFill>
                <a:schemeClr val="tx1"/>
              </a:solidFill>
              <a:latin typeface="+mn-lt"/>
            </a:rPr>
            <a:t>Opens -Districts </a:t>
          </a:r>
          <a:r>
            <a:rPr lang="en-US" sz="1800" kern="1200">
              <a:solidFill>
                <a:schemeClr val="tx1"/>
              </a:solidFill>
              <a:latin typeface="+mn-lt"/>
            </a:rPr>
            <a:t>may begin discussing data under embargo privately with media at </a:t>
          </a:r>
          <a:r>
            <a:rPr lang="en-US" sz="1800" kern="1200">
              <a:solidFill>
                <a:schemeClr val="tx1"/>
              </a:solidFill>
            </a:rPr>
            <a:t>1:00 p.m. ET </a:t>
          </a:r>
          <a:endParaRPr lang="en-US" sz="2000" kern="1200">
            <a:solidFill>
              <a:schemeClr val="tx1"/>
            </a:solidFill>
          </a:endParaRPr>
        </a:p>
      </dsp:txBody>
      <dsp:txXfrm>
        <a:off x="2905543" y="2401405"/>
        <a:ext cx="2491422" cy="1555334"/>
      </dsp:txXfrm>
    </dsp:sp>
    <dsp:sp modelId="{4798327D-B0EC-4F8A-9BE5-011A62C06BD0}">
      <dsp:nvSpPr>
        <dsp:cNvPr id="0" name=""/>
        <dsp:cNvSpPr/>
      </dsp:nvSpPr>
      <dsp:spPr>
        <a:xfrm>
          <a:off x="5803821" y="999980"/>
          <a:ext cx="3114278" cy="1245711"/>
        </a:xfrm>
        <a:prstGeom prst="chevron">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100000"/>
            </a:lnSpc>
            <a:spcBef>
              <a:spcPct val="0"/>
            </a:spcBef>
            <a:spcAft>
              <a:spcPts val="0"/>
            </a:spcAft>
            <a:buNone/>
          </a:pPr>
          <a:r>
            <a:rPr lang="en-US" sz="2000" b="0" kern="1200">
              <a:solidFill>
                <a:schemeClr val="tx1"/>
              </a:solidFill>
              <a:latin typeface="Franklin Gothic Medium" panose="020B0603020102020204"/>
            </a:rPr>
            <a:t>Oct</a:t>
          </a:r>
          <a:r>
            <a:rPr lang="en-US" sz="2000" b="0" kern="1200">
              <a:solidFill>
                <a:schemeClr val="tx1"/>
              </a:solidFill>
            </a:rPr>
            <a:t>. 3</a:t>
          </a:r>
        </a:p>
      </dsp:txBody>
      <dsp:txXfrm>
        <a:off x="6426677" y="999980"/>
        <a:ext cx="1868567" cy="1245711"/>
      </dsp:txXfrm>
    </dsp:sp>
    <dsp:sp modelId="{A0ABC93D-2C3E-4356-8F1F-2824D3EB5689}">
      <dsp:nvSpPr>
        <dsp:cNvPr id="0" name=""/>
        <dsp:cNvSpPr/>
      </dsp:nvSpPr>
      <dsp:spPr>
        <a:xfrm>
          <a:off x="5991519" y="2387469"/>
          <a:ext cx="2353420" cy="155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ts val="0"/>
            </a:spcAft>
            <a:buChar char="•"/>
          </a:pPr>
          <a:r>
            <a:rPr lang="en-US" sz="1800" b="0" kern="1200">
              <a:solidFill>
                <a:schemeClr val="tx1"/>
              </a:solidFill>
              <a:latin typeface="Franklin Gothic Book"/>
            </a:rPr>
            <a:t>Embargo ends</a:t>
          </a:r>
          <a:endParaRPr lang="en-US" sz="1800" kern="1200"/>
        </a:p>
        <a:p>
          <a:pPr marL="171450" lvl="1" indent="-171450" algn="l" defTabSz="800100">
            <a:lnSpc>
              <a:spcPct val="100000"/>
            </a:lnSpc>
            <a:spcBef>
              <a:spcPct val="0"/>
            </a:spcBef>
            <a:spcAft>
              <a:spcPts val="0"/>
            </a:spcAft>
            <a:buChar char="•"/>
          </a:pPr>
          <a:r>
            <a:rPr lang="en-US" sz="1800" kern="1200"/>
            <a:t>Public Release of School Accountability and test results at 12:01 a.m. ET </a:t>
          </a:r>
        </a:p>
      </dsp:txBody>
      <dsp:txXfrm>
        <a:off x="5991519" y="2387469"/>
        <a:ext cx="2353420" cy="1555334"/>
      </dsp:txXfrm>
    </dsp:sp>
    <dsp:sp modelId="{838EF858-2F0E-4905-A271-7B3C408FD137}">
      <dsp:nvSpPr>
        <dsp:cNvPr id="0" name=""/>
        <dsp:cNvSpPr/>
      </dsp:nvSpPr>
      <dsp:spPr>
        <a:xfrm>
          <a:off x="8867256" y="999980"/>
          <a:ext cx="3114278" cy="1245711"/>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en-US" sz="2000" b="0" kern="1200">
              <a:solidFill>
                <a:schemeClr val="tx1"/>
              </a:solidFill>
              <a:latin typeface="Franklin Gothic Medium" panose="020B0603020102020204"/>
            </a:rPr>
            <a:t>Oct. 3– </a:t>
          </a:r>
        </a:p>
        <a:p>
          <a:pPr marL="0" lvl="0" indent="0" algn="ctr" defTabSz="889000">
            <a:lnSpc>
              <a:spcPct val="100000"/>
            </a:lnSpc>
            <a:spcBef>
              <a:spcPct val="0"/>
            </a:spcBef>
            <a:spcAft>
              <a:spcPts val="0"/>
            </a:spcAft>
            <a:buNone/>
          </a:pPr>
          <a:r>
            <a:rPr lang="en-US" sz="2000" b="0" kern="1200">
              <a:solidFill>
                <a:schemeClr val="tx1"/>
              </a:solidFill>
              <a:latin typeface="Franklin Gothic Medium" panose="020B0603020102020204"/>
            </a:rPr>
            <a:t>Oct</a:t>
          </a:r>
          <a:r>
            <a:rPr lang="en-US" sz="2000" b="0" kern="1200">
              <a:solidFill>
                <a:schemeClr val="tx1"/>
              </a:solidFill>
            </a:rPr>
            <a:t>. 14</a:t>
          </a:r>
        </a:p>
      </dsp:txBody>
      <dsp:txXfrm>
        <a:off x="9490112" y="999980"/>
        <a:ext cx="1868567" cy="1245711"/>
      </dsp:txXfrm>
    </dsp:sp>
    <dsp:sp modelId="{A004283E-D190-4E3F-BE2A-F9FE1844FD4E}">
      <dsp:nvSpPr>
        <dsp:cNvPr id="0" name=""/>
        <dsp:cNvSpPr/>
      </dsp:nvSpPr>
      <dsp:spPr>
        <a:xfrm>
          <a:off x="8702099" y="2401405"/>
          <a:ext cx="2821735" cy="155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ts val="0"/>
            </a:spcAft>
            <a:buChar char="•"/>
          </a:pPr>
          <a:r>
            <a:rPr lang="en-US" sz="1800" kern="1200"/>
            <a:t>10-day Regulatory Data Review for new individual student change requests in SDRR begins at 9:00 a.m. ET and closes for new tickets at 5</a:t>
          </a:r>
          <a:r>
            <a:rPr lang="en-US" sz="1800" kern="1200">
              <a:solidFill>
                <a:schemeClr val="tx1"/>
              </a:solidFill>
            </a:rPr>
            <a:t>:00 p.m. ET </a:t>
          </a:r>
          <a:r>
            <a:rPr lang="en-US" sz="1800" kern="1200"/>
            <a:t> </a:t>
          </a:r>
        </a:p>
      </dsp:txBody>
      <dsp:txXfrm>
        <a:off x="8702099" y="2401405"/>
        <a:ext cx="2821735" cy="1555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D12E-3E3B-4285-98DE-FAFC4CCD2A75}">
      <dsp:nvSpPr>
        <dsp:cNvPr id="0" name=""/>
        <dsp:cNvSpPr/>
      </dsp:nvSpPr>
      <dsp:spPr>
        <a:xfrm>
          <a:off x="0" y="566715"/>
          <a:ext cx="2968897"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tx1"/>
              </a:solidFill>
            </a:rPr>
            <a:t>Individual Student Level Data </a:t>
          </a:r>
        </a:p>
        <a:p>
          <a:pPr marL="0" lvl="0" indent="0" algn="r" defTabSz="711200">
            <a:lnSpc>
              <a:spcPct val="90000"/>
            </a:lnSpc>
            <a:spcBef>
              <a:spcPct val="0"/>
            </a:spcBef>
            <a:spcAft>
              <a:spcPct val="35000"/>
            </a:spcAft>
            <a:buNone/>
          </a:pPr>
          <a:r>
            <a:rPr lang="en-US" sz="1400" kern="1200">
              <a:solidFill>
                <a:schemeClr val="tx1"/>
              </a:solidFill>
            </a:rPr>
            <a:t>(Fall Data Review)</a:t>
          </a:r>
        </a:p>
      </dsp:txBody>
      <dsp:txXfrm>
        <a:off x="0" y="566715"/>
        <a:ext cx="2968897" cy="556875"/>
      </dsp:txXfrm>
    </dsp:sp>
    <dsp:sp modelId="{FF42D555-3B1C-4736-BD65-DDE0FFC8A407}">
      <dsp:nvSpPr>
        <dsp:cNvPr id="0" name=""/>
        <dsp:cNvSpPr/>
      </dsp:nvSpPr>
      <dsp:spPr>
        <a:xfrm>
          <a:off x="2968897" y="27242"/>
          <a:ext cx="593779" cy="1635820"/>
        </a:xfrm>
        <a:prstGeom prst="leftBrace">
          <a:avLst>
            <a:gd name="adj1" fmla="val 35000"/>
            <a:gd name="adj2" fmla="val 50000"/>
          </a:avLst>
        </a:prstGeom>
        <a:noFill/>
        <a:ln w="12700" cap="flat" cmpd="sng" algn="ctr">
          <a:solidFill>
            <a:srgbClr val="079DA9"/>
          </a:solidFill>
          <a:prstDash val="solid"/>
          <a:miter lim="800000"/>
        </a:ln>
        <a:effectLst/>
      </dsp:spPr>
      <dsp:style>
        <a:lnRef idx="2">
          <a:scrgbClr r="0" g="0" b="0"/>
        </a:lnRef>
        <a:fillRef idx="0">
          <a:scrgbClr r="0" g="0" b="0"/>
        </a:fillRef>
        <a:effectRef idx="0">
          <a:scrgbClr r="0" g="0" b="0"/>
        </a:effectRef>
        <a:fontRef idx="minor"/>
      </dsp:style>
    </dsp:sp>
    <dsp:sp modelId="{07A0F639-D1EB-4B35-A27D-840CE60E99EB}">
      <dsp:nvSpPr>
        <dsp:cNvPr id="0" name=""/>
        <dsp:cNvSpPr/>
      </dsp:nvSpPr>
      <dsp:spPr>
        <a:xfrm>
          <a:off x="3800189" y="27242"/>
          <a:ext cx="8075402" cy="1635820"/>
        </a:xfrm>
        <a:prstGeom prst="rect">
          <a:avLst/>
        </a:prstGeom>
        <a:solidFill>
          <a:srgbClr val="E7F1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i="1" kern="1200">
              <a:solidFill>
                <a:schemeClr val="tx1"/>
              </a:solidFill>
            </a:rPr>
            <a:t>Scores provided by vendor, not likely to change</a:t>
          </a:r>
        </a:p>
        <a:p>
          <a:pPr marL="171450" lvl="1" indent="-171450" algn="l" defTabSz="800100">
            <a:lnSpc>
              <a:spcPct val="90000"/>
            </a:lnSpc>
            <a:spcBef>
              <a:spcPct val="0"/>
            </a:spcBef>
            <a:spcAft>
              <a:spcPct val="15000"/>
            </a:spcAft>
            <a:buChar char="•"/>
          </a:pPr>
          <a:r>
            <a:rPr lang="en-US" sz="1800" i="0" kern="1200">
              <a:solidFill>
                <a:schemeClr val="tx1"/>
              </a:solidFill>
            </a:rPr>
            <a:t>Individual student level data </a:t>
          </a:r>
          <a:r>
            <a:rPr lang="en-US" sz="1800" kern="1200">
              <a:solidFill>
                <a:schemeClr val="tx1"/>
              </a:solidFill>
            </a:rPr>
            <a:t>are appropriate for sharing with school/district leaders </a:t>
          </a:r>
          <a:r>
            <a:rPr lang="en-US" sz="1800" u="none" kern="1200">
              <a:solidFill>
                <a:schemeClr val="tx1"/>
              </a:solidFill>
            </a:rPr>
            <a:t>and teachers </a:t>
          </a:r>
          <a:r>
            <a:rPr lang="en-US" sz="1800" kern="1200">
              <a:solidFill>
                <a:schemeClr val="tx1"/>
              </a:solidFill>
            </a:rPr>
            <a:t>who could use it to make instructional decisions. A teacher would only need to see data for students who were or are on his/her own class roster(s).</a:t>
          </a:r>
        </a:p>
        <a:p>
          <a:pPr marL="171450" lvl="1" indent="-171450" algn="l" defTabSz="800100">
            <a:lnSpc>
              <a:spcPct val="90000"/>
            </a:lnSpc>
            <a:spcBef>
              <a:spcPct val="0"/>
            </a:spcBef>
            <a:spcAft>
              <a:spcPct val="15000"/>
            </a:spcAft>
            <a:buChar char="•"/>
          </a:pPr>
          <a:r>
            <a:rPr lang="en-US" sz="1800" kern="1200">
              <a:solidFill>
                <a:schemeClr val="tx1"/>
              </a:solidFill>
            </a:rPr>
            <a:t>Implement confidentiality rules used locally for students.</a:t>
          </a:r>
        </a:p>
      </dsp:txBody>
      <dsp:txXfrm>
        <a:off x="3800189" y="27242"/>
        <a:ext cx="8075402" cy="1635820"/>
      </dsp:txXfrm>
    </dsp:sp>
    <dsp:sp modelId="{4E5CBC6C-ADAE-4951-B689-95484976AFE4}">
      <dsp:nvSpPr>
        <dsp:cNvPr id="0" name=""/>
        <dsp:cNvSpPr/>
      </dsp:nvSpPr>
      <dsp:spPr>
        <a:xfrm>
          <a:off x="0" y="2145519"/>
          <a:ext cx="2951484"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tx1"/>
              </a:solidFill>
            </a:rPr>
            <a:t>School/District Data </a:t>
          </a:r>
        </a:p>
        <a:p>
          <a:pPr marL="0" lvl="0" indent="0" algn="r" defTabSz="711200">
            <a:lnSpc>
              <a:spcPct val="90000"/>
            </a:lnSpc>
            <a:spcBef>
              <a:spcPct val="0"/>
            </a:spcBef>
            <a:spcAft>
              <a:spcPct val="35000"/>
            </a:spcAft>
            <a:buNone/>
          </a:pPr>
          <a:r>
            <a:rPr lang="en-US" sz="1400" kern="1200">
              <a:solidFill>
                <a:schemeClr val="tx1"/>
              </a:solidFill>
            </a:rPr>
            <a:t>(QC Day)</a:t>
          </a:r>
        </a:p>
      </dsp:txBody>
      <dsp:txXfrm>
        <a:off x="0" y="2145519"/>
        <a:ext cx="2951484" cy="556875"/>
      </dsp:txXfrm>
    </dsp:sp>
    <dsp:sp modelId="{493796AD-130F-4161-8DE4-AB42BF9F5EC2}">
      <dsp:nvSpPr>
        <dsp:cNvPr id="0" name=""/>
        <dsp:cNvSpPr/>
      </dsp:nvSpPr>
      <dsp:spPr>
        <a:xfrm>
          <a:off x="2951484" y="1727862"/>
          <a:ext cx="590296" cy="1392187"/>
        </a:xfrm>
        <a:prstGeom prst="leftBrace">
          <a:avLst>
            <a:gd name="adj1" fmla="val 35000"/>
            <a:gd name="adj2" fmla="val 50000"/>
          </a:avLst>
        </a:prstGeom>
        <a:noFill/>
        <a:ln w="12700" cap="flat" cmpd="sng" algn="ctr">
          <a:solidFill>
            <a:srgbClr val="079DA9"/>
          </a:solidFill>
          <a:prstDash val="solid"/>
          <a:miter lim="800000"/>
        </a:ln>
        <a:effectLst/>
      </dsp:spPr>
      <dsp:style>
        <a:lnRef idx="2">
          <a:scrgbClr r="0" g="0" b="0"/>
        </a:lnRef>
        <a:fillRef idx="0">
          <a:scrgbClr r="0" g="0" b="0"/>
        </a:fillRef>
        <a:effectRef idx="0">
          <a:scrgbClr r="0" g="0" b="0"/>
        </a:effectRef>
        <a:fontRef idx="minor"/>
      </dsp:style>
    </dsp:sp>
    <dsp:sp modelId="{684853CA-84D9-493D-A9DF-B8D81E88625B}">
      <dsp:nvSpPr>
        <dsp:cNvPr id="0" name=""/>
        <dsp:cNvSpPr/>
      </dsp:nvSpPr>
      <dsp:spPr>
        <a:xfrm>
          <a:off x="3786426" y="1714247"/>
          <a:ext cx="8100773" cy="1392187"/>
        </a:xfrm>
        <a:prstGeom prst="rect">
          <a:avLst/>
        </a:prstGeom>
        <a:solidFill>
          <a:srgbClr val="BDD8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i="1" kern="1200">
              <a:solidFill>
                <a:schemeClr val="tx1"/>
              </a:solidFill>
            </a:rPr>
            <a:t>Preliminary data that can change, provided in secure KDE Applications site</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chemeClr val="tx1"/>
              </a:solidFill>
            </a:rPr>
            <a:t>Data should only be shared at the school/district leadership level (superintendent, DAC, district level staff with a vested interest, principals, BACs, etc.) until after public release</a:t>
          </a:r>
          <a:r>
            <a:rPr lang="en-US" sz="1800" kern="1200">
              <a:solidFill>
                <a:schemeClr val="accent3">
                  <a:lumMod val="50000"/>
                </a:schemeClr>
              </a:solidFill>
            </a:rPr>
            <a:t>. </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chemeClr val="accent3">
                  <a:lumMod val="50000"/>
                </a:schemeClr>
              </a:solidFill>
              <a:hlinkClick xmlns:r="http://schemas.openxmlformats.org/officeDocument/2006/relationships" r:id="rId1"/>
            </a:rPr>
            <a:t>Nondisclosure form </a:t>
          </a:r>
          <a:r>
            <a:rPr lang="en-US" sz="1800" kern="1200">
              <a:solidFill>
                <a:schemeClr val="tx1"/>
              </a:solidFill>
            </a:rPr>
            <a:t>must be completed by all viewers and maintained by DAC.</a:t>
          </a:r>
        </a:p>
      </dsp:txBody>
      <dsp:txXfrm>
        <a:off x="3786426" y="1714247"/>
        <a:ext cx="8100773" cy="1392187"/>
      </dsp:txXfrm>
    </dsp:sp>
    <dsp:sp modelId="{F11E011D-C051-4174-BB66-71CCF584B63B}">
      <dsp:nvSpPr>
        <dsp:cNvPr id="0" name=""/>
        <dsp:cNvSpPr/>
      </dsp:nvSpPr>
      <dsp:spPr>
        <a:xfrm>
          <a:off x="0" y="3741725"/>
          <a:ext cx="2971800"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tx1"/>
              </a:solidFill>
            </a:rPr>
            <a:t>Pre-Release Data</a:t>
          </a:r>
        </a:p>
        <a:p>
          <a:pPr marL="0" lvl="0" indent="0" algn="r" defTabSz="711200">
            <a:lnSpc>
              <a:spcPct val="90000"/>
            </a:lnSpc>
            <a:spcBef>
              <a:spcPct val="0"/>
            </a:spcBef>
            <a:spcAft>
              <a:spcPct val="35000"/>
            </a:spcAft>
            <a:buNone/>
          </a:pPr>
          <a:r>
            <a:rPr lang="en-US" sz="1400" kern="1200">
              <a:solidFill>
                <a:schemeClr val="tx1"/>
              </a:solidFill>
            </a:rPr>
            <a:t>(post-QC Day/pre-Public Release)</a:t>
          </a:r>
        </a:p>
      </dsp:txBody>
      <dsp:txXfrm>
        <a:off x="0" y="3741725"/>
        <a:ext cx="2971800" cy="556875"/>
      </dsp:txXfrm>
    </dsp:sp>
    <dsp:sp modelId="{5B4834D1-ADA7-496A-B13A-A80308974194}">
      <dsp:nvSpPr>
        <dsp:cNvPr id="0" name=""/>
        <dsp:cNvSpPr/>
      </dsp:nvSpPr>
      <dsp:spPr>
        <a:xfrm>
          <a:off x="2971799" y="3184850"/>
          <a:ext cx="594360" cy="1670625"/>
        </a:xfrm>
        <a:prstGeom prst="leftBrace">
          <a:avLst>
            <a:gd name="adj1" fmla="val 35000"/>
            <a:gd name="adj2" fmla="val 50000"/>
          </a:avLst>
        </a:prstGeom>
        <a:noFill/>
        <a:ln w="12700" cap="flat" cmpd="sng" algn="ctr">
          <a:solidFill>
            <a:srgbClr val="079DA9"/>
          </a:solidFill>
          <a:prstDash val="solid"/>
          <a:miter lim="800000"/>
        </a:ln>
        <a:effectLst/>
      </dsp:spPr>
      <dsp:style>
        <a:lnRef idx="2">
          <a:scrgbClr r="0" g="0" b="0"/>
        </a:lnRef>
        <a:fillRef idx="0">
          <a:scrgbClr r="0" g="0" b="0"/>
        </a:fillRef>
        <a:effectRef idx="0">
          <a:scrgbClr r="0" g="0" b="0"/>
        </a:effectRef>
        <a:fontRef idx="minor"/>
      </dsp:style>
    </dsp:sp>
    <dsp:sp modelId="{FEA04F5D-70F0-41BB-A136-F23BCB9BA5A1}">
      <dsp:nvSpPr>
        <dsp:cNvPr id="0" name=""/>
        <dsp:cNvSpPr/>
      </dsp:nvSpPr>
      <dsp:spPr>
        <a:xfrm>
          <a:off x="3803903" y="3184850"/>
          <a:ext cx="8083296" cy="1670625"/>
        </a:xfrm>
        <a:prstGeom prst="rect">
          <a:avLst/>
        </a:prstGeom>
        <a:solidFill>
          <a:srgbClr val="7AB1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i="1" kern="1200">
              <a:solidFill>
                <a:schemeClr val="tx1"/>
              </a:solidFill>
            </a:rPr>
            <a:t>Aggregate data are confidential until specific date/time</a:t>
          </a:r>
        </a:p>
        <a:p>
          <a:pPr marL="171450" lvl="1" indent="-171450" algn="l" defTabSz="800100">
            <a:lnSpc>
              <a:spcPct val="90000"/>
            </a:lnSpc>
            <a:spcBef>
              <a:spcPct val="0"/>
            </a:spcBef>
            <a:spcAft>
              <a:spcPct val="15000"/>
            </a:spcAft>
            <a:buChar char="•"/>
          </a:pPr>
          <a:r>
            <a:rPr lang="en-US" sz="1800" b="0" i="0" u="none" kern="1200">
              <a:solidFill>
                <a:schemeClr val="tx1"/>
              </a:solidFill>
            </a:rPr>
            <a:t>School and district staff may discuss the data internally and with media; however, data cannot be shared in public meetings or by the media until embargo is lifted. </a:t>
          </a:r>
          <a:endParaRPr lang="en-US" sz="1800" kern="1200">
            <a:solidFill>
              <a:schemeClr val="tx1"/>
            </a:solidFill>
          </a:endParaRPr>
        </a:p>
        <a:p>
          <a:pPr marL="171450" lvl="1" indent="-171450" algn="l" defTabSz="800100">
            <a:lnSpc>
              <a:spcPct val="90000"/>
            </a:lnSpc>
            <a:spcBef>
              <a:spcPct val="0"/>
            </a:spcBef>
            <a:spcAft>
              <a:spcPct val="15000"/>
            </a:spcAft>
            <a:buChar char="•"/>
          </a:pPr>
          <a:r>
            <a:rPr lang="en-US" sz="1800" b="0" i="0" u="none" kern="1200">
              <a:solidFill>
                <a:schemeClr val="tx1"/>
              </a:solidFill>
            </a:rPr>
            <a:t>Publicly released data does not include individual student level information.</a:t>
          </a:r>
          <a:endParaRPr lang="en-US" sz="1800" kern="120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chemeClr val="accent3">
                  <a:lumMod val="50000"/>
                </a:schemeClr>
              </a:solidFill>
              <a:hlinkClick xmlns:r="http://schemas.openxmlformats.org/officeDocument/2006/relationships" r:id="rId2"/>
            </a:rPr>
            <a:t>Nondisclosure form </a:t>
          </a:r>
          <a:r>
            <a:rPr lang="en-US" sz="1800" kern="1200">
              <a:solidFill>
                <a:schemeClr val="tx1"/>
              </a:solidFill>
            </a:rPr>
            <a:t>must be completed by all viewers and maintained by DAC.</a:t>
          </a:r>
        </a:p>
      </dsp:txBody>
      <dsp:txXfrm>
        <a:off x="3803903" y="3184850"/>
        <a:ext cx="8083296" cy="1670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AE906-AFFD-4137-AB17-2851CA15CB9F}">
      <dsp:nvSpPr>
        <dsp:cNvPr id="0" name=""/>
        <dsp:cNvSpPr/>
      </dsp:nvSpPr>
      <dsp:spPr>
        <a:xfrm>
          <a:off x="0" y="231502"/>
          <a:ext cx="5840028" cy="1228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Schools/Districts will receive suppressed accountability data that will not be publicly reported. These data are provided for internal school/district leadership review but should not be shared or discussed in public settings even past the data embargo phase. Suppressed data are indicated in red font in the spreadsheets. </a:t>
          </a:r>
        </a:p>
      </dsp:txBody>
      <dsp:txXfrm>
        <a:off x="59970" y="291472"/>
        <a:ext cx="5720088" cy="11085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1</a:t>
            </a:fld>
            <a:endParaRPr lang="en-US"/>
          </a:p>
        </p:txBody>
      </p:sp>
    </p:spTree>
    <p:extLst>
      <p:ext uri="{BB962C8B-B14F-4D97-AF65-F5344CB8AC3E}">
        <p14:creationId xmlns:p14="http://schemas.microsoft.com/office/powerpoint/2010/main" val="328757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4033213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02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30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3861247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376126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905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91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15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a:p>
        </p:txBody>
      </p:sp>
      <p:sp>
        <p:nvSpPr>
          <p:cNvPr id="4" name="Slide Number Placeholder 3"/>
          <p:cNvSpPr>
            <a:spLocks noGrp="1"/>
          </p:cNvSpPr>
          <p:nvPr>
            <p:ph type="sldNum" sz="quarter" idx="10"/>
          </p:nvPr>
        </p:nvSpPr>
        <p:spPr/>
        <p:txBody>
          <a:bodyPr/>
          <a:lstStyle/>
          <a:p>
            <a:fld id="{8E321C08-811B-4BE6-8AD6-789CAF101F0E}" type="slidenum">
              <a:rPr lang="en-US" smtClean="0"/>
              <a:t>18</a:t>
            </a:fld>
            <a:endParaRPr lang="en-US"/>
          </a:p>
        </p:txBody>
      </p:sp>
    </p:spTree>
    <p:extLst>
      <p:ext uri="{BB962C8B-B14F-4D97-AF65-F5344CB8AC3E}">
        <p14:creationId xmlns:p14="http://schemas.microsoft.com/office/powerpoint/2010/main" val="14509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19</a:t>
            </a:fld>
            <a:endParaRPr lang="en-US"/>
          </a:p>
        </p:txBody>
      </p:sp>
    </p:spTree>
    <p:extLst>
      <p:ext uri="{BB962C8B-B14F-4D97-AF65-F5344CB8AC3E}">
        <p14:creationId xmlns:p14="http://schemas.microsoft.com/office/powerpoint/2010/main" val="42754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2</a:t>
            </a:fld>
            <a:endParaRPr lang="en-US"/>
          </a:p>
        </p:txBody>
      </p:sp>
    </p:spTree>
    <p:extLst>
      <p:ext uri="{BB962C8B-B14F-4D97-AF65-F5344CB8AC3E}">
        <p14:creationId xmlns:p14="http://schemas.microsoft.com/office/powerpoint/2010/main" val="340763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385187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21</a:t>
            </a:fld>
            <a:endParaRPr lang="en-US"/>
          </a:p>
        </p:txBody>
      </p:sp>
    </p:spTree>
    <p:extLst>
      <p:ext uri="{BB962C8B-B14F-4D97-AF65-F5344CB8AC3E}">
        <p14:creationId xmlns:p14="http://schemas.microsoft.com/office/powerpoint/2010/main" val="2090945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22</a:t>
            </a:fld>
            <a:endParaRPr lang="en-US"/>
          </a:p>
        </p:txBody>
      </p:sp>
    </p:spTree>
    <p:extLst>
      <p:ext uri="{BB962C8B-B14F-4D97-AF65-F5344CB8AC3E}">
        <p14:creationId xmlns:p14="http://schemas.microsoft.com/office/powerpoint/2010/main" val="3375232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2DF6C606-A8CA-4E6B-B706-085762A83944}"/>
              </a:ext>
            </a:extLst>
          </p:cNvPr>
          <p:cNvSpPr>
            <a:spLocks noGrp="1"/>
          </p:cNvSpPr>
          <p:nvPr>
            <p:ph type="sldNum" sz="quarter" idx="5"/>
          </p:nvPr>
        </p:nvSpPr>
        <p:spPr/>
        <p:txBody>
          <a:bodyPr/>
          <a:lstStyle/>
          <a:p>
            <a:fld id="{CF6FBC72-BEB4-4D5B-8457-4AA14DD44F65}" type="slidenum">
              <a:rPr lang="en-US" smtClean="0"/>
              <a:t>23</a:t>
            </a:fld>
            <a:endParaRPr lang="en-US"/>
          </a:p>
        </p:txBody>
      </p:sp>
    </p:spTree>
    <p:extLst>
      <p:ext uri="{BB962C8B-B14F-4D97-AF65-F5344CB8AC3E}">
        <p14:creationId xmlns:p14="http://schemas.microsoft.com/office/powerpoint/2010/main" val="4080169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3917354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2663277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54EBA4B7-318E-46FA-834E-693E8468BA7D}"/>
              </a:ext>
            </a:extLst>
          </p:cNvPr>
          <p:cNvSpPr>
            <a:spLocks noGrp="1"/>
          </p:cNvSpPr>
          <p:nvPr>
            <p:ph type="sldNum" sz="quarter" idx="5"/>
          </p:nvPr>
        </p:nvSpPr>
        <p:spPr/>
        <p:txBody>
          <a:bodyPr/>
          <a:lstStyle/>
          <a:p>
            <a:fld id="{CF6FBC72-BEB4-4D5B-8457-4AA14DD44F65}" type="slidenum">
              <a:rPr lang="en-US" smtClean="0"/>
              <a:t>26</a:t>
            </a:fld>
            <a:endParaRPr lang="en-US"/>
          </a:p>
        </p:txBody>
      </p:sp>
    </p:spTree>
    <p:extLst>
      <p:ext uri="{BB962C8B-B14F-4D97-AF65-F5344CB8AC3E}">
        <p14:creationId xmlns:p14="http://schemas.microsoft.com/office/powerpoint/2010/main" val="3926114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D9DB7-C648-43F3-A5EF-DC2420F389E1}" type="slidenum">
              <a:rPr lang="en-US" smtClean="0"/>
              <a:t>27</a:t>
            </a:fld>
            <a:endParaRPr lang="en-US"/>
          </a:p>
        </p:txBody>
      </p:sp>
    </p:spTree>
    <p:extLst>
      <p:ext uri="{BB962C8B-B14F-4D97-AF65-F5344CB8AC3E}">
        <p14:creationId xmlns:p14="http://schemas.microsoft.com/office/powerpoint/2010/main" val="1086418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28</a:t>
            </a:fld>
            <a:endParaRPr lang="en-US"/>
          </a:p>
        </p:txBody>
      </p:sp>
    </p:spTree>
    <p:extLst>
      <p:ext uri="{BB962C8B-B14F-4D97-AF65-F5344CB8AC3E}">
        <p14:creationId xmlns:p14="http://schemas.microsoft.com/office/powerpoint/2010/main" val="3856352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213360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3EB982A2-0E8D-477B-AF36-46D0002A448B}"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996752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30</a:t>
            </a:fld>
            <a:endParaRPr lang="en-US"/>
          </a:p>
        </p:txBody>
      </p:sp>
    </p:spTree>
    <p:extLst>
      <p:ext uri="{BB962C8B-B14F-4D97-AF65-F5344CB8AC3E}">
        <p14:creationId xmlns:p14="http://schemas.microsoft.com/office/powerpoint/2010/main" val="104253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31</a:t>
            </a:fld>
            <a:endParaRPr lang="en-US"/>
          </a:p>
        </p:txBody>
      </p:sp>
    </p:spTree>
    <p:extLst>
      <p:ext uri="{BB962C8B-B14F-4D97-AF65-F5344CB8AC3E}">
        <p14:creationId xmlns:p14="http://schemas.microsoft.com/office/powerpoint/2010/main" val="2624813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32</a:t>
            </a:fld>
            <a:endParaRPr lang="en-US"/>
          </a:p>
        </p:txBody>
      </p:sp>
    </p:spTree>
    <p:extLst>
      <p:ext uri="{BB962C8B-B14F-4D97-AF65-F5344CB8AC3E}">
        <p14:creationId xmlns:p14="http://schemas.microsoft.com/office/powerpoint/2010/main" val="468693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33</a:t>
            </a:fld>
            <a:endParaRPr lang="en-US"/>
          </a:p>
        </p:txBody>
      </p:sp>
    </p:spTree>
    <p:extLst>
      <p:ext uri="{BB962C8B-B14F-4D97-AF65-F5344CB8AC3E}">
        <p14:creationId xmlns:p14="http://schemas.microsoft.com/office/powerpoint/2010/main" val="2090504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3037032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35</a:t>
            </a:fld>
            <a:endParaRPr lang="en-US"/>
          </a:p>
        </p:txBody>
      </p:sp>
    </p:spTree>
    <p:extLst>
      <p:ext uri="{BB962C8B-B14F-4D97-AF65-F5344CB8AC3E}">
        <p14:creationId xmlns:p14="http://schemas.microsoft.com/office/powerpoint/2010/main" val="3392647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36</a:t>
            </a:fld>
            <a:endParaRPr lang="en-US"/>
          </a:p>
        </p:txBody>
      </p:sp>
    </p:spTree>
    <p:extLst>
      <p:ext uri="{BB962C8B-B14F-4D97-AF65-F5344CB8AC3E}">
        <p14:creationId xmlns:p14="http://schemas.microsoft.com/office/powerpoint/2010/main" val="3843782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37</a:t>
            </a:fld>
            <a:endParaRPr lang="en-US"/>
          </a:p>
        </p:txBody>
      </p:sp>
    </p:spTree>
    <p:extLst>
      <p:ext uri="{BB962C8B-B14F-4D97-AF65-F5344CB8AC3E}">
        <p14:creationId xmlns:p14="http://schemas.microsoft.com/office/powerpoint/2010/main" val="4154215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38</a:t>
            </a:fld>
            <a:endParaRPr lang="en-US"/>
          </a:p>
        </p:txBody>
      </p:sp>
    </p:spTree>
    <p:extLst>
      <p:ext uri="{BB962C8B-B14F-4D97-AF65-F5344CB8AC3E}">
        <p14:creationId xmlns:p14="http://schemas.microsoft.com/office/powerpoint/2010/main" val="3262138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39</a:t>
            </a:fld>
            <a:endParaRPr lang="en-US"/>
          </a:p>
        </p:txBody>
      </p:sp>
    </p:spTree>
    <p:extLst>
      <p:ext uri="{BB962C8B-B14F-4D97-AF65-F5344CB8AC3E}">
        <p14:creationId xmlns:p14="http://schemas.microsoft.com/office/powerpoint/2010/main" val="225781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1308933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40</a:t>
            </a:fld>
            <a:endParaRPr lang="en-US"/>
          </a:p>
        </p:txBody>
      </p:sp>
    </p:spTree>
    <p:extLst>
      <p:ext uri="{BB962C8B-B14F-4D97-AF65-F5344CB8AC3E}">
        <p14:creationId xmlns:p14="http://schemas.microsoft.com/office/powerpoint/2010/main" val="625482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41</a:t>
            </a:fld>
            <a:endParaRPr lang="en-US"/>
          </a:p>
        </p:txBody>
      </p:sp>
    </p:spTree>
    <p:extLst>
      <p:ext uri="{BB962C8B-B14F-4D97-AF65-F5344CB8AC3E}">
        <p14:creationId xmlns:p14="http://schemas.microsoft.com/office/powerpoint/2010/main" val="955002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42</a:t>
            </a:fld>
            <a:endParaRPr lang="en-US"/>
          </a:p>
        </p:txBody>
      </p:sp>
    </p:spTree>
    <p:extLst>
      <p:ext uri="{BB962C8B-B14F-4D97-AF65-F5344CB8AC3E}">
        <p14:creationId xmlns:p14="http://schemas.microsoft.com/office/powerpoint/2010/main" val="173693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43</a:t>
            </a:fld>
            <a:endParaRPr lang="en-US"/>
          </a:p>
        </p:txBody>
      </p:sp>
    </p:spTree>
    <p:extLst>
      <p:ext uri="{BB962C8B-B14F-4D97-AF65-F5344CB8AC3E}">
        <p14:creationId xmlns:p14="http://schemas.microsoft.com/office/powerpoint/2010/main" val="1251565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44</a:t>
            </a:fld>
            <a:endParaRPr lang="en-US"/>
          </a:p>
        </p:txBody>
      </p:sp>
    </p:spTree>
    <p:extLst>
      <p:ext uri="{BB962C8B-B14F-4D97-AF65-F5344CB8AC3E}">
        <p14:creationId xmlns:p14="http://schemas.microsoft.com/office/powerpoint/2010/main" val="455953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45</a:t>
            </a:fld>
            <a:endParaRPr lang="en-US"/>
          </a:p>
        </p:txBody>
      </p:sp>
    </p:spTree>
    <p:extLst>
      <p:ext uri="{BB962C8B-B14F-4D97-AF65-F5344CB8AC3E}">
        <p14:creationId xmlns:p14="http://schemas.microsoft.com/office/powerpoint/2010/main" val="22336544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46</a:t>
            </a:fld>
            <a:endParaRPr lang="en-US"/>
          </a:p>
        </p:txBody>
      </p:sp>
    </p:spTree>
    <p:extLst>
      <p:ext uri="{BB962C8B-B14F-4D97-AF65-F5344CB8AC3E}">
        <p14:creationId xmlns:p14="http://schemas.microsoft.com/office/powerpoint/2010/main" val="3888234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47</a:t>
            </a:fld>
            <a:endParaRPr lang="en-US"/>
          </a:p>
        </p:txBody>
      </p:sp>
    </p:spTree>
    <p:extLst>
      <p:ext uri="{BB962C8B-B14F-4D97-AF65-F5344CB8AC3E}">
        <p14:creationId xmlns:p14="http://schemas.microsoft.com/office/powerpoint/2010/main" val="25911249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48</a:t>
            </a:fld>
            <a:endParaRPr lang="en-US"/>
          </a:p>
        </p:txBody>
      </p:sp>
    </p:spTree>
    <p:extLst>
      <p:ext uri="{BB962C8B-B14F-4D97-AF65-F5344CB8AC3E}">
        <p14:creationId xmlns:p14="http://schemas.microsoft.com/office/powerpoint/2010/main" val="1418981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49</a:t>
            </a:fld>
            <a:endParaRPr lang="en-US"/>
          </a:p>
        </p:txBody>
      </p:sp>
    </p:spTree>
    <p:extLst>
      <p:ext uri="{BB962C8B-B14F-4D97-AF65-F5344CB8AC3E}">
        <p14:creationId xmlns:p14="http://schemas.microsoft.com/office/powerpoint/2010/main" val="312357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a:defRPr/>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2091997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50</a:t>
            </a:fld>
            <a:endParaRPr lang="en-US"/>
          </a:p>
        </p:txBody>
      </p:sp>
    </p:spTree>
    <p:extLst>
      <p:ext uri="{BB962C8B-B14F-4D97-AF65-F5344CB8AC3E}">
        <p14:creationId xmlns:p14="http://schemas.microsoft.com/office/powerpoint/2010/main" val="1126689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51</a:t>
            </a:fld>
            <a:endParaRPr lang="en-US"/>
          </a:p>
        </p:txBody>
      </p:sp>
    </p:spTree>
    <p:extLst>
      <p:ext uri="{BB962C8B-B14F-4D97-AF65-F5344CB8AC3E}">
        <p14:creationId xmlns:p14="http://schemas.microsoft.com/office/powerpoint/2010/main" val="3569734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52</a:t>
            </a:fld>
            <a:endParaRPr lang="en-US"/>
          </a:p>
        </p:txBody>
      </p:sp>
    </p:spTree>
    <p:extLst>
      <p:ext uri="{BB962C8B-B14F-4D97-AF65-F5344CB8AC3E}">
        <p14:creationId xmlns:p14="http://schemas.microsoft.com/office/powerpoint/2010/main" val="2841193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BA399A1-77AB-40DA-AFAB-2366D67277E7}" type="slidenum">
              <a:rPr lang="en-US" smtClean="0"/>
              <a:pPr>
                <a:defRPr/>
              </a:pPr>
              <a:t>53</a:t>
            </a:fld>
            <a:endParaRPr lang="en-US"/>
          </a:p>
        </p:txBody>
      </p:sp>
    </p:spTree>
    <p:extLst>
      <p:ext uri="{BB962C8B-B14F-4D97-AF65-F5344CB8AC3E}">
        <p14:creationId xmlns:p14="http://schemas.microsoft.com/office/powerpoint/2010/main" val="1807832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4B2CD8E-6796-4841-9783-6D9D22C79D85}" type="slidenum">
              <a:rPr lang="en-US" smtClean="0"/>
              <a:pPr>
                <a:defRPr/>
              </a:pPr>
              <a:t>54</a:t>
            </a:fld>
            <a:endParaRPr lang="en-US"/>
          </a:p>
        </p:txBody>
      </p:sp>
    </p:spTree>
    <p:extLst>
      <p:ext uri="{BB962C8B-B14F-4D97-AF65-F5344CB8AC3E}">
        <p14:creationId xmlns:p14="http://schemas.microsoft.com/office/powerpoint/2010/main" val="7234341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55</a:t>
            </a:fld>
            <a:endParaRPr lang="en-US"/>
          </a:p>
        </p:txBody>
      </p:sp>
    </p:spTree>
    <p:extLst>
      <p:ext uri="{BB962C8B-B14F-4D97-AF65-F5344CB8AC3E}">
        <p14:creationId xmlns:p14="http://schemas.microsoft.com/office/powerpoint/2010/main" val="14948314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56</a:t>
            </a:fld>
            <a:endParaRPr lang="en-US"/>
          </a:p>
        </p:txBody>
      </p:sp>
    </p:spTree>
    <p:extLst>
      <p:ext uri="{BB962C8B-B14F-4D97-AF65-F5344CB8AC3E}">
        <p14:creationId xmlns:p14="http://schemas.microsoft.com/office/powerpoint/2010/main" val="314736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294682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lang="en-US"/>
          </a:p>
        </p:txBody>
      </p:sp>
      <p:sp>
        <p:nvSpPr>
          <p:cNvPr id="246" name="Google Shape;246;g1dde77bb554_0_10: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7</a:t>
            </a:fld>
            <a:endParaRPr/>
          </a:p>
        </p:txBody>
      </p:sp>
    </p:spTree>
    <p:extLst>
      <p:ext uri="{BB962C8B-B14F-4D97-AF65-F5344CB8AC3E}">
        <p14:creationId xmlns:p14="http://schemas.microsoft.com/office/powerpoint/2010/main" val="136481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380412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3737006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019300" y="1122363"/>
            <a:ext cx="9629774"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019299" y="3602038"/>
            <a:ext cx="9629775"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904875"/>
          </a:xfrm>
        </p:spPr>
        <p:txBody>
          <a:bodyPr/>
          <a:lstStyle/>
          <a:p>
            <a:r>
              <a:rPr lang="en-US"/>
              <a:t>Click to edit Master title style</a:t>
            </a:r>
          </a:p>
        </p:txBody>
      </p:sp>
      <p:sp>
        <p:nvSpPr>
          <p:cNvPr id="5" name="Text Placeholder 4"/>
          <p:cNvSpPr>
            <a:spLocks noGrp="1"/>
          </p:cNvSpPr>
          <p:nvPr>
            <p:ph type="body" sz="quarter" idx="13"/>
          </p:nvPr>
        </p:nvSpPr>
        <p:spPr>
          <a:xfrm>
            <a:off x="812962" y="1240051"/>
            <a:ext cx="9188715" cy="38177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a:prstGeom prst="rect">
            <a:avLst/>
          </a:prstGeom>
        </p:spPr>
        <p:txBody>
          <a:bodyPr/>
          <a:lstStyle/>
          <a:p>
            <a:fld id="{354287DC-E20F-4BBE-91C2-47EE09564259}" type="slidenum">
              <a:rPr lang="en-US" smtClean="0"/>
              <a:t>‹#›</a:t>
            </a:fld>
            <a:endParaRPr lang="en-US"/>
          </a:p>
        </p:txBody>
      </p:sp>
    </p:spTree>
    <p:extLst>
      <p:ext uri="{BB962C8B-B14F-4D97-AF65-F5344CB8AC3E}">
        <p14:creationId xmlns:p14="http://schemas.microsoft.com/office/powerpoint/2010/main" val="1202965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923925"/>
          </a:xfrm>
        </p:spPr>
        <p:txBody>
          <a:bodyPr/>
          <a:lstStyle/>
          <a:p>
            <a:r>
              <a:rPr lang="en-US"/>
              <a:t>Click to edit Master title style</a:t>
            </a:r>
          </a:p>
        </p:txBody>
      </p:sp>
      <p:sp>
        <p:nvSpPr>
          <p:cNvPr id="5" name="Text Placeholder 4"/>
          <p:cNvSpPr>
            <a:spLocks noGrp="1"/>
          </p:cNvSpPr>
          <p:nvPr>
            <p:ph type="body" sz="quarter" idx="13"/>
          </p:nvPr>
        </p:nvSpPr>
        <p:spPr>
          <a:xfrm>
            <a:off x="565312" y="1078126"/>
            <a:ext cx="9188715" cy="4208249"/>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17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675"/>
            <a:ext cx="8596668" cy="914550"/>
          </a:xfrm>
        </p:spPr>
        <p:txBody>
          <a:bodyPr/>
          <a:lstStyle/>
          <a:p>
            <a:r>
              <a:rPr lang="en-US"/>
              <a:t>Click to edit Master title style</a:t>
            </a:r>
          </a:p>
        </p:txBody>
      </p:sp>
      <p:sp>
        <p:nvSpPr>
          <p:cNvPr id="5" name="Text Placeholder 4"/>
          <p:cNvSpPr>
            <a:spLocks noGrp="1"/>
          </p:cNvSpPr>
          <p:nvPr>
            <p:ph type="body" sz="quarter" idx="13"/>
          </p:nvPr>
        </p:nvSpPr>
        <p:spPr>
          <a:xfrm>
            <a:off x="489456" y="1078126"/>
            <a:ext cx="9188715" cy="4322549"/>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815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CBC905C-6829-62FB-0002-A9D05C692E9F}"/>
              </a:ext>
            </a:extLst>
          </p:cNvPr>
          <p:cNvSpPr>
            <a:spLocks noGrp="1"/>
          </p:cNvSpPr>
          <p:nvPr>
            <p:ph type="sldNum" sz="quarter" idx="12"/>
          </p:nvPr>
        </p:nvSpPr>
        <p:spPr>
          <a:xfrm>
            <a:off x="7096589" y="6495010"/>
            <a:ext cx="466262" cy="362990"/>
          </a:xfrm>
          <a:prstGeom prst="rect">
            <a:avLst/>
          </a:prstGeom>
        </p:spPr>
        <p:txBody>
          <a:bodyPr/>
          <a:lstStyle>
            <a:lvl1pPr>
              <a:defRPr sz="1200">
                <a:solidFill>
                  <a:schemeClr val="bg1"/>
                </a:solidFill>
              </a:defRPr>
            </a:lvl1pPr>
          </a:lstStyle>
          <a:p>
            <a:fld id="{354287DC-E20F-4BBE-91C2-47EE09564259}" type="slidenum">
              <a:rPr lang="en-US" smtClean="0"/>
              <a:pPr/>
              <a:t>‹#›</a:t>
            </a:fld>
            <a:endParaRPr lang="en-US"/>
          </a:p>
        </p:txBody>
      </p:sp>
    </p:spTree>
    <p:extLst>
      <p:ext uri="{BB962C8B-B14F-4D97-AF65-F5344CB8AC3E}">
        <p14:creationId xmlns:p14="http://schemas.microsoft.com/office/powerpoint/2010/main" val="3701719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4875"/>
          </a:xfrm>
        </p:spPr>
        <p:txBody>
          <a:bodyPr/>
          <a:lstStyle/>
          <a:p>
            <a:r>
              <a:rPr lang="en-US"/>
              <a:t>Click to edit Master title style</a:t>
            </a:r>
          </a:p>
        </p:txBody>
      </p:sp>
      <p:sp>
        <p:nvSpPr>
          <p:cNvPr id="5" name="Text Placeholder 4"/>
          <p:cNvSpPr>
            <a:spLocks noGrp="1"/>
          </p:cNvSpPr>
          <p:nvPr>
            <p:ph type="body" sz="quarter" idx="13"/>
          </p:nvPr>
        </p:nvSpPr>
        <p:spPr>
          <a:xfrm>
            <a:off x="574837" y="1158793"/>
            <a:ext cx="10807538" cy="432760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04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KDE Custom Layout">
    <p:bg>
      <p:bgPr>
        <a:solidFill>
          <a:schemeClr val="bg1"/>
        </a:soli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9674" y="-550070"/>
            <a:ext cx="7232651" cy="795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385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sz="half" idx="1"/>
          </p:nvPr>
        </p:nvSpPr>
        <p:spPr>
          <a:xfrm>
            <a:off x="631875" y="1240227"/>
            <a:ext cx="4297680" cy="469470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278698" y="1240227"/>
            <a:ext cx="4297680" cy="469470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42046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0" y="1"/>
            <a:ext cx="10515600" cy="914400"/>
          </a:xfrm>
        </p:spPr>
        <p:txBody>
          <a:bodyPr/>
          <a:lstStyle>
            <a:lvl1pPr marL="228600" indent="0">
              <a:defRPr/>
            </a:lvl1p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0810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824038"/>
            <a:ext cx="10515600" cy="20335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101725"/>
            <a:ext cx="5181600" cy="399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101725"/>
            <a:ext cx="5181600" cy="399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0"/>
            <a:ext cx="10515600" cy="9239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68338" y="12239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68338" y="20478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00750" y="12239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00750" y="20478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6612" y="923925"/>
            <a:ext cx="3932237" cy="1133475"/>
          </a:xfrm>
        </p:spPr>
        <p:txBody>
          <a:bodyPr anchor="b"/>
          <a:lstStyle>
            <a:lvl1pPr marL="0" indent="0">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304925"/>
          </a:xfrm>
        </p:spPr>
        <p:txBody>
          <a:bodyPr anchor="b"/>
          <a:lstStyle>
            <a:lvl1pPr marL="0" indent="0">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6"/>
            <a:ext cx="6172200" cy="45862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17621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9239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15887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91" r:id="rId16"/>
    <p:sldLayoutId id="2147483692" r:id="rId17"/>
    <p:sldLayoutId id="2147483730" r:id="rId18"/>
  </p:sldLayoutIdLst>
  <p:hf hdr="0" ft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ucation.ky.gov/Open-House/Pages/default.aspx)"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forms/d/e/1FAIpQLSc9QQs4C44Z33vVpZ8fbzNVZfjjodgSzCPprPS2EPzty_TgyA/viewform"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ducation.ky.gov/AA/Acct/Pages/State-Assessment-Results-Progress-on-English-Language-Proficiency.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28.png"/><Relationship Id="rId5" Type="http://schemas.openxmlformats.org/officeDocument/2006/relationships/diagramLayout" Target="../diagrams/layout3.xml"/><Relationship Id="rId10" Type="http://schemas.openxmlformats.org/officeDocument/2006/relationships/image" Target="../media/image8.png"/><Relationship Id="rId4" Type="http://schemas.openxmlformats.org/officeDocument/2006/relationships/diagramData" Target="../diagrams/data3.xml"/><Relationship Id="rId9"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9.png"/><Relationship Id="rId10" Type="http://schemas.openxmlformats.org/officeDocument/2006/relationships/image" Target="../media/image41.png"/><Relationship Id="rId4" Type="http://schemas.openxmlformats.org/officeDocument/2006/relationships/image" Target="../media/image8.png"/><Relationship Id="rId9"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9.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hyperlink" Target="https://docs.google.com/forms/d/e/1FAIpQLSd2mAxrvl5sMUQ0-QkbMnVNpKOhPOu2rCmJ_ci1fenOtdtp_Q/viewform?usp=send_form" TargetMode="External"/><Relationship Id="rId3" Type="http://schemas.openxmlformats.org/officeDocument/2006/relationships/hyperlink" Target="https://education.ky.gov/_layouts/download.aspx?SourceUrl=https://education.ky.gov/AA/distsupp/Documents/BTS_Accountability_Overview_22_23.pptx" TargetMode="External"/><Relationship Id="rId7" Type="http://schemas.openxmlformats.org/officeDocument/2006/relationships/hyperlink" Target="https://www.education.ky.gov/AA/distsupp/Documents/Nondisclosure%20Prelim%20Data%20QC.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education.ky.gov/AA/distsupp/Documents/Understanding_Kentucky_Minimum_N_School_Accountability.pdf" TargetMode="External"/><Relationship Id="rId5" Type="http://schemas.openxmlformats.org/officeDocument/2006/relationships/hyperlink" Target="https://nam11.safelinks.protection.outlook.com/?url=https%3A%2F%2Flinks-2.govdelivery.com%2FCL0%2Fhttps%3A%252F%252Feducation.ky.gov%252FAA%252Fdistsupp%252FPages%252FPresentations.aspx%253Futm_medium%3Demail%2526utm_source%3Dgovdelivery%2F1%2F010101916c347036-279be111-383c-4e87-9dd9-2fad1a453e8f-000000%2FZX49uqlJ0mK44iqTM38ht1zT_zNUYcY4WVItXZfT_oc%3D366&amp;data=05%7C02%7Cshara.savage%40education.ky.gov%7Cc69770360c884f20cb6e08dcc088b8c4%7C9360c11f90e64706ad0025fcdc9e2ed1%7C0%7C0%7C638596941864085449%7CUnknown%7CTWFpbGZsb3d8eyJWIjoiMC4wLjAwMDAiLCJQIjoiV2luMzIiLCJBTiI6Ik1haWwiLCJXVCI6Mn0%3D%7C0%7C%7C%7C&amp;sdata=2SLjl8q4aNy8lDum3BqMiwnVixhEstXuhaIvw%2BT8quY%3D&amp;reserved=0" TargetMode="External"/><Relationship Id="rId4" Type="http://schemas.openxmlformats.org/officeDocument/2006/relationships/hyperlink" Target="https://nam11.safelinks.protection.outlook.com/?url=https%3A%2F%2Flinks-2.govdelivery.com%2FCL0%2Fhttps%3A%252F%252Fmediaportal.education.ky.gov%252Fassessment-and-accountability%252F2024%252F08%252Faccountability-indicator-training-2024%252F%253Futm_medium%3Demail%2526utm_source%3Dgovdelivery%2F1%2F010101916c347036-279be111-383c-4e87-9dd9-2fad1a453e8f-000000%2Frx19Bff3dhgjMg9Ac3-ooKZc7Ku311wDLZcSMevTd-4%3D366&amp;data=05%7C02%7Cshara.savage%40education.ky.gov%7Cc69770360c884f20cb6e08dcc088b8c4%7C9360c11f90e64706ad0025fcdc9e2ed1%7C0%7C0%7C638596941864028959%7CUnknown%7CTWFpbGZsb3d8eyJWIjoiMC4wLjAwMDAiLCJQIjoiV2luMzIiLCJBTiI6Ik1haWwiLCJXVCI6Mn0%3D%7C0%7C%7C%7C&amp;sdata=qyJXQKoY%2BjX39IgnsKleHzZQf9pOHxg%2F%2FpcB0ghR0SE%3D&amp;reserved=0" TargetMode="External"/><Relationship Id="rId9" Type="http://schemas.openxmlformats.org/officeDocument/2006/relationships/hyperlink" Target="https://applications.education.ky.gov/login/"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docs.google.com/forms/d/e/1FAIpQLSe2uSUxx54kSOs8vC4SFB99ImrulDRzoYk7ooA7GzZ4PkqLNg/viewfor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docs.google.com/forms/d/e/1FAIpQLSeTX3IW2KDyhUBThFmSH8MykOnOQdOSQi5VGZasW9BVx0s14g/viewfor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kdeassessment@education.ky.gov" TargetMode="External"/><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hyperlink" Target="https://applications.education.ky.gov/login/" TargetMode="External"/><Relationship Id="rId2" Type="http://schemas.openxmlformats.org/officeDocument/2006/relationships/notesSlide" Target="../notesSlides/notesSlide54.xml"/><Relationship Id="rId1" Type="http://schemas.openxmlformats.org/officeDocument/2006/relationships/slideLayout" Target="../slideLayouts/slideLayout18.xml"/><Relationship Id="rId5" Type="http://schemas.openxmlformats.org/officeDocument/2006/relationships/hyperlink" Target="https://docs.google.com/forms/d/e/1FAIpQLSeTX3IW2KDyhUBThFmSH8MykOnOQdOSQi5VGZasW9BVx0s14g/viewform" TargetMode="External"/><Relationship Id="rId4" Type="http://schemas.openxmlformats.org/officeDocument/2006/relationships/hyperlink" Target="https://docs.google.com/forms/d/e/1FAIpQLSe2uSUxx54kSOs8vC4SFB99ImrulDRzoYk7ooA7GzZ4PkqLNg/viewform"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ctrTitle"/>
          </p:nvPr>
        </p:nvSpPr>
        <p:spPr>
          <a:xfrm>
            <a:off x="1745867" y="2017999"/>
            <a:ext cx="10446133" cy="1411001"/>
          </a:xfrm>
        </p:spPr>
        <p:txBody>
          <a:bodyPr>
            <a:normAutofit fontScale="90000"/>
          </a:bodyPr>
          <a:lstStyle/>
          <a:p>
            <a:pPr algn="ctr"/>
            <a:br>
              <a:rPr lang="en-US" altLang="en-US"/>
            </a:br>
            <a:br>
              <a:rPr lang="en-US" altLang="en-US"/>
            </a:br>
            <a:br>
              <a:rPr lang="en-US" altLang="en-US"/>
            </a:br>
            <a:r>
              <a:rPr lang="en-US" altLang="en-US" sz="5300">
                <a:solidFill>
                  <a:srgbClr val="007780"/>
                </a:solidFill>
              </a:rPr>
              <a:t>Online Data Quality Control (QC) Day</a:t>
            </a:r>
            <a:br>
              <a:rPr lang="en-US" altLang="en-US" sz="5300"/>
            </a:br>
            <a:r>
              <a:rPr lang="en-US" altLang="en-US" sz="5300">
                <a:solidFill>
                  <a:srgbClr val="007780"/>
                </a:solidFill>
              </a:rPr>
              <a:t>Preparation</a:t>
            </a:r>
            <a:br>
              <a:rPr lang="en-US" altLang="en-US" sz="5300"/>
            </a:br>
            <a:endParaRPr lang="en-US" altLang="en-US" sz="5300">
              <a:solidFill>
                <a:srgbClr val="007780"/>
              </a:solidFill>
            </a:endParaRPr>
          </a:p>
        </p:txBody>
      </p:sp>
      <p:sp>
        <p:nvSpPr>
          <p:cNvPr id="8" name="Subtitle 7"/>
          <p:cNvSpPr>
            <a:spLocks noGrp="1"/>
          </p:cNvSpPr>
          <p:nvPr>
            <p:ph type="subTitle" idx="1"/>
          </p:nvPr>
        </p:nvSpPr>
        <p:spPr>
          <a:xfrm>
            <a:off x="3552884" y="3697942"/>
            <a:ext cx="8033657" cy="1920329"/>
          </a:xfrm>
        </p:spPr>
        <p:txBody>
          <a:bodyPr vert="horz" lIns="91440" tIns="45720" rIns="91440" bIns="45720" rtlCol="0" anchor="t">
            <a:noAutofit/>
          </a:bodyPr>
          <a:lstStyle/>
          <a:p>
            <a:pPr algn="r">
              <a:lnSpc>
                <a:spcPct val="120000"/>
              </a:lnSpc>
              <a:spcBef>
                <a:spcPts val="0"/>
              </a:spcBef>
            </a:pPr>
            <a:r>
              <a:rPr lang="en-US" altLang="en-US" sz="2000" b="1"/>
              <a:t>Jennifer Stafford, Ed. D., </a:t>
            </a:r>
            <a:r>
              <a:rPr lang="en-US" altLang="en-US" sz="2000"/>
              <a:t>Director</a:t>
            </a:r>
          </a:p>
          <a:p>
            <a:pPr algn="r">
              <a:lnSpc>
                <a:spcPct val="120000"/>
              </a:lnSpc>
              <a:spcBef>
                <a:spcPts val="0"/>
              </a:spcBef>
            </a:pPr>
            <a:r>
              <a:rPr lang="en-US" sz="2000" b="1"/>
              <a:t>Shara Savage, </a:t>
            </a:r>
            <a:r>
              <a:rPr lang="en-US" sz="2000"/>
              <a:t>Academic Program Manager</a:t>
            </a:r>
          </a:p>
          <a:p>
            <a:pPr algn="r">
              <a:lnSpc>
                <a:spcPct val="120000"/>
              </a:lnSpc>
              <a:spcBef>
                <a:spcPts val="0"/>
              </a:spcBef>
            </a:pPr>
            <a:r>
              <a:rPr lang="en-US" altLang="en-US" sz="2000" b="1"/>
              <a:t>Division of Assessment and Accountability Support</a:t>
            </a:r>
            <a:endParaRPr lang="en-US" sz="2000" b="1">
              <a:ea typeface="+mn-lt"/>
              <a:cs typeface="+mn-lt"/>
            </a:endParaRPr>
          </a:p>
          <a:p>
            <a:pPr algn="r">
              <a:lnSpc>
                <a:spcPct val="120000"/>
              </a:lnSpc>
              <a:spcBef>
                <a:spcPts val="0"/>
              </a:spcBef>
            </a:pPr>
            <a:r>
              <a:rPr lang="en-US" sz="2000" b="1">
                <a:ea typeface="+mn-lt"/>
                <a:cs typeface="+mn-lt"/>
              </a:rPr>
              <a:t>Office of Assessment and Accountability</a:t>
            </a:r>
            <a:endParaRPr lang="en-US"/>
          </a:p>
        </p:txBody>
      </p:sp>
    </p:spTree>
    <p:extLst>
      <p:ext uri="{BB962C8B-B14F-4D97-AF65-F5344CB8AC3E}">
        <p14:creationId xmlns:p14="http://schemas.microsoft.com/office/powerpoint/2010/main" val="263991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718FD-94C3-F807-7CFE-F6DDAD0372D5}"/>
              </a:ext>
            </a:extLst>
          </p:cNvPr>
          <p:cNvSpPr>
            <a:spLocks noGrp="1"/>
          </p:cNvSpPr>
          <p:nvPr>
            <p:ph type="title"/>
          </p:nvPr>
        </p:nvSpPr>
        <p:spPr>
          <a:xfrm>
            <a:off x="831850" y="2541494"/>
            <a:ext cx="10515600" cy="1316131"/>
          </a:xfrm>
        </p:spPr>
        <p:txBody>
          <a:bodyPr/>
          <a:lstStyle/>
          <a:p>
            <a:r>
              <a:rPr lang="en-US"/>
              <a:t>Accountability Cut Scores</a:t>
            </a:r>
          </a:p>
        </p:txBody>
      </p:sp>
    </p:spTree>
    <p:extLst>
      <p:ext uri="{BB962C8B-B14F-4D97-AF65-F5344CB8AC3E}">
        <p14:creationId xmlns:p14="http://schemas.microsoft.com/office/powerpoint/2010/main" val="322515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802-2B42-412B-8BB0-285AC0223767}"/>
              </a:ext>
            </a:extLst>
          </p:cNvPr>
          <p:cNvSpPr>
            <a:spLocks noGrp="1"/>
          </p:cNvSpPr>
          <p:nvPr>
            <p:ph type="title"/>
          </p:nvPr>
        </p:nvSpPr>
        <p:spPr>
          <a:xfrm>
            <a:off x="0" y="0"/>
            <a:ext cx="11935239" cy="941294"/>
          </a:xfrm>
        </p:spPr>
        <p:txBody>
          <a:bodyPr>
            <a:normAutofit/>
          </a:bodyPr>
          <a:lstStyle/>
          <a:p>
            <a:r>
              <a:rPr lang="en-US" sz="4000" b="1"/>
              <a:t>Status</a:t>
            </a:r>
            <a:r>
              <a:rPr lang="en-US" sz="4000"/>
              <a:t> Cut Scores for </a:t>
            </a:r>
            <a:r>
              <a:rPr lang="en-US" sz="4000" b="1"/>
              <a:t>Elementary Schools</a:t>
            </a:r>
          </a:p>
        </p:txBody>
      </p:sp>
      <p:sp>
        <p:nvSpPr>
          <p:cNvPr id="3" name="Slide Number Placeholder 2">
            <a:extLst>
              <a:ext uri="{FF2B5EF4-FFF2-40B4-BE49-F238E27FC236}">
                <a16:creationId xmlns:a16="http://schemas.microsoft.com/office/drawing/2014/main" id="{64CB2D5A-D814-93D2-DAE7-426FEAEF172C}"/>
              </a:ext>
            </a:extLst>
          </p:cNvPr>
          <p:cNvSpPr>
            <a:spLocks noGrp="1"/>
          </p:cNvSpPr>
          <p:nvPr>
            <p:ph type="sldNum" sz="quarter" idx="4294967295"/>
          </p:nvPr>
        </p:nvSpPr>
        <p:spPr>
          <a:xfrm>
            <a:off x="11509375" y="6523038"/>
            <a:ext cx="682625" cy="365125"/>
          </a:xfrm>
        </p:spPr>
        <p:txBody>
          <a:bodyPr/>
          <a:lstStyle/>
          <a:p>
            <a:fld id="{91BD7323-49BF-4C97-8773-5EC64C492009}" type="slidenum">
              <a:rPr lang="en-US" smtClean="0">
                <a:solidFill>
                  <a:schemeClr val="bg1"/>
                </a:solidFill>
              </a:rPr>
              <a:pPr/>
              <a:t>11</a:t>
            </a:fld>
            <a:endParaRPr lang="en-US">
              <a:solidFill>
                <a:schemeClr val="bg1"/>
              </a:solidFill>
            </a:endParaRPr>
          </a:p>
        </p:txBody>
      </p:sp>
      <p:graphicFrame>
        <p:nvGraphicFramePr>
          <p:cNvPr id="5" name="Table 4">
            <a:extLst>
              <a:ext uri="{FF2B5EF4-FFF2-40B4-BE49-F238E27FC236}">
                <a16:creationId xmlns:a16="http://schemas.microsoft.com/office/drawing/2014/main" id="{8BC87F8C-3C8D-4271-89B0-D23A609B9E08}"/>
              </a:ext>
            </a:extLst>
          </p:cNvPr>
          <p:cNvGraphicFramePr>
            <a:graphicFrameLocks noGrp="1"/>
          </p:cNvGraphicFramePr>
          <p:nvPr>
            <p:extLst>
              <p:ext uri="{D42A27DB-BD31-4B8C-83A1-F6EECF244321}">
                <p14:modId xmlns:p14="http://schemas.microsoft.com/office/powerpoint/2010/main" val="2221092004"/>
              </p:ext>
            </p:extLst>
          </p:nvPr>
        </p:nvGraphicFramePr>
        <p:xfrm>
          <a:off x="218379" y="1091620"/>
          <a:ext cx="11686736" cy="4432714"/>
        </p:xfrm>
        <a:graphic>
          <a:graphicData uri="http://schemas.openxmlformats.org/drawingml/2006/table">
            <a:tbl>
              <a:tblPr firstRow="1">
                <a:tableStyleId>{5C22544A-7EE6-4342-B048-85BDC9FD1C3A}</a:tableStyleId>
              </a:tblPr>
              <a:tblGrid>
                <a:gridCol w="2125264">
                  <a:extLst>
                    <a:ext uri="{9D8B030D-6E8A-4147-A177-3AD203B41FA5}">
                      <a16:colId xmlns:a16="http://schemas.microsoft.com/office/drawing/2014/main" val="2187354169"/>
                    </a:ext>
                  </a:extLst>
                </a:gridCol>
                <a:gridCol w="2857500">
                  <a:extLst>
                    <a:ext uri="{9D8B030D-6E8A-4147-A177-3AD203B41FA5}">
                      <a16:colId xmlns:a16="http://schemas.microsoft.com/office/drawing/2014/main" val="2131780342"/>
                    </a:ext>
                  </a:extLst>
                </a:gridCol>
                <a:gridCol w="1303734">
                  <a:extLst>
                    <a:ext uri="{9D8B030D-6E8A-4147-A177-3AD203B41FA5}">
                      <a16:colId xmlns:a16="http://schemas.microsoft.com/office/drawing/2014/main" val="2537117540"/>
                    </a:ext>
                  </a:extLst>
                </a:gridCol>
                <a:gridCol w="1303734">
                  <a:extLst>
                    <a:ext uri="{9D8B030D-6E8A-4147-A177-3AD203B41FA5}">
                      <a16:colId xmlns:a16="http://schemas.microsoft.com/office/drawing/2014/main" val="4037880259"/>
                    </a:ext>
                  </a:extLst>
                </a:gridCol>
                <a:gridCol w="1482328">
                  <a:extLst>
                    <a:ext uri="{9D8B030D-6E8A-4147-A177-3AD203B41FA5}">
                      <a16:colId xmlns:a16="http://schemas.microsoft.com/office/drawing/2014/main" val="2540051586"/>
                    </a:ext>
                  </a:extLst>
                </a:gridCol>
                <a:gridCol w="1303734">
                  <a:extLst>
                    <a:ext uri="{9D8B030D-6E8A-4147-A177-3AD203B41FA5}">
                      <a16:colId xmlns:a16="http://schemas.microsoft.com/office/drawing/2014/main" val="1901902243"/>
                    </a:ext>
                  </a:extLst>
                </a:gridCol>
                <a:gridCol w="1310442">
                  <a:extLst>
                    <a:ext uri="{9D8B030D-6E8A-4147-A177-3AD203B41FA5}">
                      <a16:colId xmlns:a16="http://schemas.microsoft.com/office/drawing/2014/main" val="577951207"/>
                    </a:ext>
                  </a:extLst>
                </a:gridCol>
              </a:tblGrid>
              <a:tr h="535780">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School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Indicators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Very 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Medium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Very 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extLst>
                  <a:ext uri="{0D108BD9-81ED-4DB2-BD59-A6C34878D82A}">
                    <a16:rowId xmlns:a16="http://schemas.microsoft.com/office/drawing/2014/main" val="3892940321"/>
                  </a:ext>
                </a:extLst>
              </a:tr>
              <a:tr h="1119062">
                <a:tc>
                  <a:txBody>
                    <a:bodyPr/>
                    <a:lstStyle/>
                    <a:p>
                      <a:pPr marL="0" marR="0" algn="ctr">
                        <a:spcBef>
                          <a:spcPts val="0"/>
                        </a:spcBef>
                        <a:spcAft>
                          <a:spcPts val="0"/>
                        </a:spcAft>
                      </a:pPr>
                      <a:r>
                        <a:rPr lang="en-US" sz="1800" b="1" kern="1200">
                          <a:solidFill>
                            <a:schemeClr val="tx1"/>
                          </a:solidFill>
                          <a:effectLst/>
                          <a:latin typeface="+mn-lt"/>
                          <a:ea typeface="+mn-ea"/>
                          <a:cs typeface="+mn-cs"/>
                        </a:rPr>
                        <a:t>Elementary</a:t>
                      </a:r>
                    </a:p>
                    <a:p>
                      <a:pPr marL="0" marR="0" algn="ctr">
                        <a:spcBef>
                          <a:spcPts val="0"/>
                        </a:spcBef>
                        <a:spcAft>
                          <a:spcPts val="0"/>
                        </a:spcAft>
                      </a:pPr>
                      <a:r>
                        <a:rPr lang="en-US" sz="1800" b="1" kern="1200">
                          <a:solidFill>
                            <a:schemeClr val="tx1"/>
                          </a:solidFill>
                          <a:effectLst/>
                          <a:latin typeface="+mn-lt"/>
                          <a:ea typeface="+mn-ea"/>
                          <a:cs typeface="+mn-cs"/>
                        </a:rPr>
                        <a:t>School</a:t>
                      </a:r>
                    </a:p>
                    <a:p>
                      <a:pPr marL="0" marR="0" algn="ctr">
                        <a:spcBef>
                          <a:spcPts val="0"/>
                        </a:spcBef>
                        <a:spcAft>
                          <a:spcPts val="0"/>
                        </a:spcAft>
                      </a:pPr>
                      <a:r>
                        <a:rPr lang="en-US" sz="1800" b="1" kern="1200">
                          <a:solidFill>
                            <a:schemeClr val="tx1"/>
                          </a:solidFill>
                          <a:effectLst/>
                          <a:latin typeface="+mn-lt"/>
                          <a:ea typeface="+mn-ea"/>
                          <a:cs typeface="+mn-cs"/>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Reading/Mathematics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0-31.9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32.0-53.9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54.0-69.9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70.0-80.9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81.0-125</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1020892911"/>
                  </a:ext>
                </a:extLst>
              </a:tr>
              <a:tr h="1119062">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Science/</a:t>
                      </a:r>
                      <a:br>
                        <a:rPr lang="en-US" sz="2000">
                          <a:effectLst/>
                          <a:latin typeface="Franklin Gothic Book"/>
                          <a:cs typeface="Arial"/>
                        </a:rPr>
                      </a:br>
                      <a:r>
                        <a:rPr lang="en-US" sz="2000">
                          <a:effectLst/>
                          <a:latin typeface="Franklin Gothic Book"/>
                          <a:cs typeface="Arial"/>
                        </a:rPr>
                        <a:t>Social Studies/Writing</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34.0-49.9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50.0-66.9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67.0-75.9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76.0-125</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5205116"/>
                  </a:ext>
                </a:extLst>
              </a:tr>
              <a:tr h="829405">
                <a:tc>
                  <a:txBody>
                    <a:bodyPr/>
                    <a:lstStyle/>
                    <a:p>
                      <a:pPr marL="0" marR="0">
                        <a:spcBef>
                          <a:spcPts val="0"/>
                        </a:spcBef>
                        <a:spcAft>
                          <a:spcPts val="0"/>
                        </a:spcAft>
                      </a:pPr>
                      <a:endParaRPr lang="en-US" sz="1800">
                        <a:effectLst/>
                        <a:latin typeface="Arial"/>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English Learner Progress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34.0-47.9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48.0-57.9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58.0-64.9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65.0-140</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3205466931"/>
                  </a:ext>
                </a:extLst>
              </a:tr>
              <a:tr h="829405">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Quality of School Climate and Safety</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0-66.9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67.0-73.9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74.0-76.9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77.0-81.9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dirty="0">
                          <a:effectLst/>
                          <a:latin typeface="Franklin Gothic Book"/>
                          <a:cs typeface="Arial"/>
                        </a:rPr>
                        <a:t>82.0-100</a:t>
                      </a:r>
                      <a:endParaRPr lang="en-US" sz="2000" dirty="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4221131630"/>
                  </a:ext>
                </a:extLst>
              </a:tr>
            </a:tbl>
          </a:graphicData>
        </a:graphic>
      </p:graphicFrame>
    </p:spTree>
    <p:extLst>
      <p:ext uri="{BB962C8B-B14F-4D97-AF65-F5344CB8AC3E}">
        <p14:creationId xmlns:p14="http://schemas.microsoft.com/office/powerpoint/2010/main" val="249053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802-2B42-412B-8BB0-285AC0223767}"/>
              </a:ext>
            </a:extLst>
          </p:cNvPr>
          <p:cNvSpPr>
            <a:spLocks noGrp="1"/>
          </p:cNvSpPr>
          <p:nvPr>
            <p:ph type="title"/>
          </p:nvPr>
        </p:nvSpPr>
        <p:spPr>
          <a:xfrm>
            <a:off x="-1" y="0"/>
            <a:ext cx="11935239" cy="864158"/>
          </a:xfrm>
        </p:spPr>
        <p:txBody>
          <a:bodyPr>
            <a:normAutofit/>
          </a:bodyPr>
          <a:lstStyle/>
          <a:p>
            <a:r>
              <a:rPr lang="en-US" sz="4000" b="1"/>
              <a:t>Change</a:t>
            </a:r>
            <a:r>
              <a:rPr lang="en-US" sz="4000"/>
              <a:t> Cut Scores for </a:t>
            </a:r>
            <a:r>
              <a:rPr lang="en-US" sz="4000" b="1"/>
              <a:t>Elementary Schools</a:t>
            </a:r>
          </a:p>
        </p:txBody>
      </p:sp>
      <p:sp>
        <p:nvSpPr>
          <p:cNvPr id="3" name="Slide Number Placeholder 2">
            <a:extLst>
              <a:ext uri="{FF2B5EF4-FFF2-40B4-BE49-F238E27FC236}">
                <a16:creationId xmlns:a16="http://schemas.microsoft.com/office/drawing/2014/main" id="{51058AA5-8BF2-10A3-7BC2-42D9D8FFE63B}"/>
              </a:ext>
            </a:extLst>
          </p:cNvPr>
          <p:cNvSpPr>
            <a:spLocks noGrp="1"/>
          </p:cNvSpPr>
          <p:nvPr>
            <p:ph type="sldNum" sz="quarter" idx="4294967295"/>
          </p:nvPr>
        </p:nvSpPr>
        <p:spPr>
          <a:xfrm>
            <a:off x="11507788" y="6492875"/>
            <a:ext cx="684212" cy="365125"/>
          </a:xfrm>
        </p:spPr>
        <p:txBody>
          <a:bodyPr/>
          <a:lstStyle/>
          <a:p>
            <a:fld id="{91BD7323-49BF-4C97-8773-5EC64C492009}" type="slidenum">
              <a:rPr lang="en-US" smtClean="0">
                <a:solidFill>
                  <a:schemeClr val="bg1"/>
                </a:solidFill>
              </a:rPr>
              <a:pPr/>
              <a:t>12</a:t>
            </a:fld>
            <a:endParaRPr lang="en-US">
              <a:solidFill>
                <a:schemeClr val="bg1"/>
              </a:solidFill>
            </a:endParaRPr>
          </a:p>
        </p:txBody>
      </p:sp>
      <p:graphicFrame>
        <p:nvGraphicFramePr>
          <p:cNvPr id="5" name="Table 4">
            <a:extLst>
              <a:ext uri="{FF2B5EF4-FFF2-40B4-BE49-F238E27FC236}">
                <a16:creationId xmlns:a16="http://schemas.microsoft.com/office/drawing/2014/main" id="{8BC87F8C-3C8D-4271-89B0-D23A609B9E08}"/>
              </a:ext>
            </a:extLst>
          </p:cNvPr>
          <p:cNvGraphicFramePr>
            <a:graphicFrameLocks noGrp="1"/>
          </p:cNvGraphicFramePr>
          <p:nvPr>
            <p:extLst>
              <p:ext uri="{D42A27DB-BD31-4B8C-83A1-F6EECF244321}">
                <p14:modId xmlns:p14="http://schemas.microsoft.com/office/powerpoint/2010/main" val="1915551287"/>
              </p:ext>
            </p:extLst>
          </p:nvPr>
        </p:nvGraphicFramePr>
        <p:xfrm>
          <a:off x="178038" y="1027679"/>
          <a:ext cx="11806493" cy="4445574"/>
        </p:xfrm>
        <a:graphic>
          <a:graphicData uri="http://schemas.openxmlformats.org/drawingml/2006/table">
            <a:tbl>
              <a:tblPr firstRow="1">
                <a:tableStyleId>{5C22544A-7EE6-4342-B048-85BDC9FD1C3A}</a:tableStyleId>
              </a:tblPr>
              <a:tblGrid>
                <a:gridCol w="1719263">
                  <a:extLst>
                    <a:ext uri="{9D8B030D-6E8A-4147-A177-3AD203B41FA5}">
                      <a16:colId xmlns:a16="http://schemas.microsoft.com/office/drawing/2014/main" val="2187354169"/>
                    </a:ext>
                  </a:extLst>
                </a:gridCol>
                <a:gridCol w="2895600">
                  <a:extLst>
                    <a:ext uri="{9D8B030D-6E8A-4147-A177-3AD203B41FA5}">
                      <a16:colId xmlns:a16="http://schemas.microsoft.com/office/drawing/2014/main" val="2131780342"/>
                    </a:ext>
                  </a:extLst>
                </a:gridCol>
                <a:gridCol w="1382486">
                  <a:extLst>
                    <a:ext uri="{9D8B030D-6E8A-4147-A177-3AD203B41FA5}">
                      <a16:colId xmlns:a16="http://schemas.microsoft.com/office/drawing/2014/main" val="2537117540"/>
                    </a:ext>
                  </a:extLst>
                </a:gridCol>
                <a:gridCol w="1443972">
                  <a:extLst>
                    <a:ext uri="{9D8B030D-6E8A-4147-A177-3AD203B41FA5}">
                      <a16:colId xmlns:a16="http://schemas.microsoft.com/office/drawing/2014/main" val="4037880259"/>
                    </a:ext>
                  </a:extLst>
                </a:gridCol>
                <a:gridCol w="1397199">
                  <a:extLst>
                    <a:ext uri="{9D8B030D-6E8A-4147-A177-3AD203B41FA5}">
                      <a16:colId xmlns:a16="http://schemas.microsoft.com/office/drawing/2014/main" val="2540051586"/>
                    </a:ext>
                  </a:extLst>
                </a:gridCol>
                <a:gridCol w="1358769">
                  <a:extLst>
                    <a:ext uri="{9D8B030D-6E8A-4147-A177-3AD203B41FA5}">
                      <a16:colId xmlns:a16="http://schemas.microsoft.com/office/drawing/2014/main" val="1901902243"/>
                    </a:ext>
                  </a:extLst>
                </a:gridCol>
                <a:gridCol w="1609204">
                  <a:extLst>
                    <a:ext uri="{9D8B030D-6E8A-4147-A177-3AD203B41FA5}">
                      <a16:colId xmlns:a16="http://schemas.microsoft.com/office/drawing/2014/main" val="577951207"/>
                    </a:ext>
                  </a:extLst>
                </a:gridCol>
              </a:tblGrid>
              <a:tr h="535780">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School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Indicators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extLst>
                  <a:ext uri="{0D108BD9-81ED-4DB2-BD59-A6C34878D82A}">
                    <a16:rowId xmlns:a16="http://schemas.microsoft.com/office/drawing/2014/main" val="3892940321"/>
                  </a:ext>
                </a:extLst>
              </a:tr>
              <a:tr h="1119062">
                <a:tc>
                  <a:txBody>
                    <a:bodyPr/>
                    <a:lstStyle/>
                    <a:p>
                      <a:pPr marL="0" marR="0" algn="ctr">
                        <a:spcBef>
                          <a:spcPts val="0"/>
                        </a:spcBef>
                        <a:spcAft>
                          <a:spcPts val="0"/>
                        </a:spcAft>
                      </a:pPr>
                      <a:r>
                        <a:rPr lang="en-US" sz="1800" b="1" kern="1200">
                          <a:solidFill>
                            <a:schemeClr val="tx1"/>
                          </a:solidFill>
                          <a:effectLst/>
                          <a:latin typeface="+mn-lt"/>
                          <a:ea typeface="+mn-ea"/>
                          <a:cs typeface="+mn-cs"/>
                        </a:rPr>
                        <a:t>Elementary</a:t>
                      </a:r>
                    </a:p>
                    <a:p>
                      <a:pPr marL="0" marR="0" algn="ctr">
                        <a:spcBef>
                          <a:spcPts val="0"/>
                        </a:spcBef>
                        <a:spcAft>
                          <a:spcPts val="0"/>
                        </a:spcAft>
                      </a:pPr>
                      <a:r>
                        <a:rPr lang="en-US" sz="1800" b="1" kern="1200">
                          <a:solidFill>
                            <a:schemeClr val="tx1"/>
                          </a:solidFill>
                          <a:effectLst/>
                          <a:latin typeface="+mn-lt"/>
                          <a:ea typeface="+mn-ea"/>
                          <a:cs typeface="+mn-cs"/>
                        </a:rPr>
                        <a:t>School</a:t>
                      </a:r>
                    </a:p>
                    <a:p>
                      <a:pPr marL="0" marR="0" algn="ctr">
                        <a:spcBef>
                          <a:spcPts val="0"/>
                        </a:spcBef>
                        <a:spcAft>
                          <a:spcPts val="0"/>
                        </a:spcAft>
                      </a:pPr>
                      <a:r>
                        <a:rPr lang="en-US" sz="1800" b="1" kern="1200">
                          <a:solidFill>
                            <a:schemeClr val="tx1"/>
                          </a:solidFill>
                          <a:effectLst/>
                          <a:latin typeface="+mn-lt"/>
                          <a:ea typeface="+mn-ea"/>
                          <a:cs typeface="+mn-cs"/>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Reading/Mathematics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lvl="0" algn="ctr">
                        <a:spcBef>
                          <a:spcPts val="0"/>
                        </a:spcBef>
                        <a:spcAft>
                          <a:spcPts val="0"/>
                        </a:spcAft>
                        <a:buNone/>
                      </a:pPr>
                      <a:r>
                        <a:rPr lang="en-US" sz="2000" b="0" i="0" u="none" strike="noStrike" baseline="0" noProof="0">
                          <a:solidFill>
                            <a:srgbClr val="000000"/>
                          </a:solidFill>
                          <a:effectLst/>
                          <a:latin typeface="Franklin Gothic Book"/>
                        </a:rPr>
                        <a:t>-6.1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7.0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1020892911"/>
                  </a:ext>
                </a:extLst>
              </a:tr>
              <a:tr h="1119062">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Science/</a:t>
                      </a:r>
                      <a:br>
                        <a:rPr lang="en-US" sz="2000">
                          <a:effectLst/>
                          <a:latin typeface="Franklin Gothic Book"/>
                          <a:cs typeface="Arial"/>
                        </a:rPr>
                      </a:br>
                      <a:r>
                        <a:rPr lang="en-US" sz="2000">
                          <a:effectLst/>
                          <a:latin typeface="Franklin Gothic Book"/>
                          <a:cs typeface="Arial"/>
                        </a:rPr>
                        <a:t>Social Studies/Writing</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9.0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5205116"/>
                  </a:ext>
                </a:extLst>
              </a:tr>
              <a:tr h="829405">
                <a:tc>
                  <a:txBody>
                    <a:bodyPr/>
                    <a:lstStyle/>
                    <a:p>
                      <a:pPr marL="0" marR="0">
                        <a:spcBef>
                          <a:spcPts val="0"/>
                        </a:spcBef>
                        <a:spcAft>
                          <a:spcPts val="0"/>
                        </a:spcAft>
                      </a:pPr>
                      <a:endParaRPr lang="en-US" sz="1800">
                        <a:effectLst/>
                        <a:latin typeface="Arial"/>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English Learner Progress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22.9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23.0 or more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3205466931"/>
                  </a:ext>
                </a:extLst>
              </a:tr>
              <a:tr h="829405">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Quality of School Climate and Safety</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-5.1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dirty="0">
                          <a:effectLst/>
                          <a:latin typeface="+mn-lt"/>
                          <a:ea typeface="Calibri" panose="020F0502020204030204" pitchFamily="34" charset="0"/>
                          <a:cs typeface="Arial"/>
                        </a:rPr>
                        <a:t>3.8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4221131630"/>
                  </a:ext>
                </a:extLst>
              </a:tr>
            </a:tbl>
          </a:graphicData>
        </a:graphic>
      </p:graphicFrame>
    </p:spTree>
    <p:extLst>
      <p:ext uri="{BB962C8B-B14F-4D97-AF65-F5344CB8AC3E}">
        <p14:creationId xmlns:p14="http://schemas.microsoft.com/office/powerpoint/2010/main" val="3170437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D937-EDEB-44B5-9664-F56095182CF3}"/>
              </a:ext>
            </a:extLst>
          </p:cNvPr>
          <p:cNvSpPr>
            <a:spLocks noGrp="1"/>
          </p:cNvSpPr>
          <p:nvPr>
            <p:ph type="title"/>
          </p:nvPr>
        </p:nvSpPr>
        <p:spPr>
          <a:xfrm>
            <a:off x="0" y="-1"/>
            <a:ext cx="11473290" cy="953507"/>
          </a:xfrm>
        </p:spPr>
        <p:txBody>
          <a:bodyPr>
            <a:normAutofit/>
          </a:bodyPr>
          <a:lstStyle/>
          <a:p>
            <a:r>
              <a:rPr lang="en-US" sz="4000" b="1"/>
              <a:t>Status</a:t>
            </a:r>
            <a:r>
              <a:rPr lang="en-US" sz="4000"/>
              <a:t> Cut Scores for </a:t>
            </a:r>
            <a:r>
              <a:rPr lang="en-US" sz="4000" b="1"/>
              <a:t>Middle Schools</a:t>
            </a:r>
          </a:p>
        </p:txBody>
      </p:sp>
      <p:graphicFrame>
        <p:nvGraphicFramePr>
          <p:cNvPr id="5" name="Table 4">
            <a:extLst>
              <a:ext uri="{FF2B5EF4-FFF2-40B4-BE49-F238E27FC236}">
                <a16:creationId xmlns:a16="http://schemas.microsoft.com/office/drawing/2014/main" id="{DAB5CA6F-D9BA-4F4F-9BB3-85D46C5377E1}"/>
              </a:ext>
            </a:extLst>
          </p:cNvPr>
          <p:cNvGraphicFramePr>
            <a:graphicFrameLocks noGrp="1"/>
          </p:cNvGraphicFramePr>
          <p:nvPr>
            <p:extLst>
              <p:ext uri="{D42A27DB-BD31-4B8C-83A1-F6EECF244321}">
                <p14:modId xmlns:p14="http://schemas.microsoft.com/office/powerpoint/2010/main" val="2616898801"/>
              </p:ext>
            </p:extLst>
          </p:nvPr>
        </p:nvGraphicFramePr>
        <p:xfrm>
          <a:off x="312755" y="977941"/>
          <a:ext cx="11473286" cy="4596975"/>
        </p:xfrm>
        <a:graphic>
          <a:graphicData uri="http://schemas.openxmlformats.org/drawingml/2006/table">
            <a:tbl>
              <a:tblPr firstRow="1" firstCol="1" bandRow="1">
                <a:tableStyleId>{5C22544A-7EE6-4342-B048-85BDC9FD1C3A}</a:tableStyleId>
              </a:tblPr>
              <a:tblGrid>
                <a:gridCol w="1551330">
                  <a:extLst>
                    <a:ext uri="{9D8B030D-6E8A-4147-A177-3AD203B41FA5}">
                      <a16:colId xmlns:a16="http://schemas.microsoft.com/office/drawing/2014/main" val="2907849596"/>
                    </a:ext>
                  </a:extLst>
                </a:gridCol>
                <a:gridCol w="2661046">
                  <a:extLst>
                    <a:ext uri="{9D8B030D-6E8A-4147-A177-3AD203B41FA5}">
                      <a16:colId xmlns:a16="http://schemas.microsoft.com/office/drawing/2014/main" val="3015168953"/>
                    </a:ext>
                  </a:extLst>
                </a:gridCol>
                <a:gridCol w="1239360">
                  <a:extLst>
                    <a:ext uri="{9D8B030D-6E8A-4147-A177-3AD203B41FA5}">
                      <a16:colId xmlns:a16="http://schemas.microsoft.com/office/drawing/2014/main" val="4032468655"/>
                    </a:ext>
                  </a:extLst>
                </a:gridCol>
                <a:gridCol w="1578484">
                  <a:extLst>
                    <a:ext uri="{9D8B030D-6E8A-4147-A177-3AD203B41FA5}">
                      <a16:colId xmlns:a16="http://schemas.microsoft.com/office/drawing/2014/main" val="58704034"/>
                    </a:ext>
                  </a:extLst>
                </a:gridCol>
                <a:gridCol w="1526898">
                  <a:extLst>
                    <a:ext uri="{9D8B030D-6E8A-4147-A177-3AD203B41FA5}">
                      <a16:colId xmlns:a16="http://schemas.microsoft.com/office/drawing/2014/main" val="657399950"/>
                    </a:ext>
                  </a:extLst>
                </a:gridCol>
                <a:gridCol w="1413413">
                  <a:extLst>
                    <a:ext uri="{9D8B030D-6E8A-4147-A177-3AD203B41FA5}">
                      <a16:colId xmlns:a16="http://schemas.microsoft.com/office/drawing/2014/main" val="1864178967"/>
                    </a:ext>
                  </a:extLst>
                </a:gridCol>
                <a:gridCol w="1502755">
                  <a:extLst>
                    <a:ext uri="{9D8B030D-6E8A-4147-A177-3AD203B41FA5}">
                      <a16:colId xmlns:a16="http://schemas.microsoft.com/office/drawing/2014/main" val="2740290494"/>
                    </a:ext>
                  </a:extLst>
                </a:gridCol>
              </a:tblGrid>
              <a:tr h="423679">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1862182"/>
                  </a:ext>
                </a:extLst>
              </a:tr>
              <a:tr h="1271038">
                <a:tc>
                  <a:txBody>
                    <a:bodyPr/>
                    <a:lstStyle/>
                    <a:p>
                      <a:pPr marL="0" marR="0" algn="ctr">
                        <a:spcBef>
                          <a:spcPts val="0"/>
                        </a:spcBef>
                        <a:spcAft>
                          <a:spcPts val="0"/>
                        </a:spcAft>
                      </a:pPr>
                      <a:r>
                        <a:rPr lang="en-US" sz="1800">
                          <a:solidFill>
                            <a:schemeClr val="tx1"/>
                          </a:solidFill>
                          <a:effectLst/>
                        </a:rPr>
                        <a:t>Middle School </a:t>
                      </a:r>
                    </a:p>
                    <a:p>
                      <a:pPr marL="0" marR="0" algn="ctr">
                        <a:spcBef>
                          <a:spcPts val="0"/>
                        </a:spcBef>
                        <a:spcAft>
                          <a:spcPts val="0"/>
                        </a:spcAft>
                      </a:pPr>
                      <a:r>
                        <a:rPr lang="en-US" sz="1800">
                          <a:solidFill>
                            <a:schemeClr val="tx1"/>
                          </a:solidFill>
                          <a:effectLst/>
                          <a:latin typeface="+mn-lt"/>
                          <a:ea typeface="Calibri" panose="020F0502020204030204" pitchFamily="34" charset="0"/>
                          <a:cs typeface="Times New Roman" panose="02020603050405020304" pitchFamily="18" charset="0"/>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Reading/Mathematics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0-35.9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36.0-54.9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55.0-64.9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65.0-72.9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73.0-125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2619797"/>
                  </a:ext>
                </a:extLst>
              </a:tr>
              <a:tr h="127103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Science/</a:t>
                      </a:r>
                      <a:br>
                        <a:rPr lang="en-US" sz="2000" kern="1200">
                          <a:solidFill>
                            <a:schemeClr val="dk1"/>
                          </a:solidFill>
                          <a:effectLst/>
                          <a:latin typeface="Franklin Gothic Book"/>
                          <a:ea typeface="+mn-ea"/>
                          <a:cs typeface="Arial"/>
                        </a:rPr>
                      </a:br>
                      <a:r>
                        <a:rPr lang="en-US" sz="2000" kern="1200">
                          <a:solidFill>
                            <a:schemeClr val="dk1"/>
                          </a:solidFill>
                          <a:effectLst/>
                          <a:latin typeface="Franklin Gothic Book"/>
                          <a:ea typeface="+mn-ea"/>
                          <a:cs typeface="Arial"/>
                        </a:rPr>
                        <a:t>Social Studies/Writing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0-32.9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33.0-47.9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48.0-58.9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59.0-68.9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69.0-125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104157"/>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English Learner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0-15.9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16.0-23.9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24.0-30.9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31.0-44.9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45.0-140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8731291"/>
                  </a:ext>
                </a:extLst>
              </a:tr>
              <a:tr h="78386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Quality of School Climate and Safety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0-58.9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59.0-63.9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64.0-67.9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68.0-74.9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dirty="0">
                          <a:solidFill>
                            <a:schemeClr val="dk1"/>
                          </a:solidFill>
                          <a:effectLst/>
                          <a:latin typeface="Franklin Gothic Book"/>
                          <a:ea typeface="+mn-ea"/>
                          <a:cs typeface="Arial"/>
                        </a:rPr>
                        <a:t>75.0-100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871173"/>
                  </a:ext>
                </a:extLst>
              </a:tr>
            </a:tbl>
          </a:graphicData>
        </a:graphic>
      </p:graphicFrame>
      <p:sp>
        <p:nvSpPr>
          <p:cNvPr id="3" name="Slide Number Placeholder 2">
            <a:extLst>
              <a:ext uri="{FF2B5EF4-FFF2-40B4-BE49-F238E27FC236}">
                <a16:creationId xmlns:a16="http://schemas.microsoft.com/office/drawing/2014/main" id="{7DABB18E-8286-88CF-429E-8CE4D9DFDD18}"/>
              </a:ext>
              <a:ext uri="{C183D7F6-B498-43B3-948B-1728B52AA6E4}">
                <adec:decorative xmlns:adec="http://schemas.microsoft.com/office/drawing/2017/decorative" val="1"/>
              </a:ext>
            </a:extLst>
          </p:cNvPr>
          <p:cNvSpPr>
            <a:spLocks noGrp="1"/>
          </p:cNvSpPr>
          <p:nvPr>
            <p:ph type="sldNum" sz="quarter" idx="4294967295"/>
          </p:nvPr>
        </p:nvSpPr>
        <p:spPr>
          <a:xfrm>
            <a:off x="11507788" y="6492875"/>
            <a:ext cx="684212" cy="365125"/>
          </a:xfrm>
        </p:spPr>
        <p:txBody>
          <a:bodyPr/>
          <a:lstStyle/>
          <a:p>
            <a:fld id="{91BD7323-49BF-4C97-8773-5EC64C492009}" type="slidenum">
              <a:rPr lang="en-US" smtClean="0">
                <a:solidFill>
                  <a:schemeClr val="bg1"/>
                </a:solidFill>
              </a:rPr>
              <a:pPr/>
              <a:t>13</a:t>
            </a:fld>
            <a:endParaRPr lang="en-US">
              <a:solidFill>
                <a:schemeClr val="bg1"/>
              </a:solidFill>
            </a:endParaRPr>
          </a:p>
        </p:txBody>
      </p:sp>
    </p:spTree>
    <p:extLst>
      <p:ext uri="{BB962C8B-B14F-4D97-AF65-F5344CB8AC3E}">
        <p14:creationId xmlns:p14="http://schemas.microsoft.com/office/powerpoint/2010/main" val="365727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D937-EDEB-44B5-9664-F56095182CF3}"/>
              </a:ext>
            </a:extLst>
          </p:cNvPr>
          <p:cNvSpPr>
            <a:spLocks noGrp="1"/>
          </p:cNvSpPr>
          <p:nvPr>
            <p:ph type="title"/>
          </p:nvPr>
        </p:nvSpPr>
        <p:spPr>
          <a:xfrm>
            <a:off x="0" y="0"/>
            <a:ext cx="11473290" cy="993848"/>
          </a:xfrm>
        </p:spPr>
        <p:txBody>
          <a:bodyPr>
            <a:normAutofit/>
          </a:bodyPr>
          <a:lstStyle/>
          <a:p>
            <a:r>
              <a:rPr lang="en-US" sz="4000" b="1"/>
              <a:t>Change</a:t>
            </a:r>
            <a:r>
              <a:rPr lang="en-US" sz="4000"/>
              <a:t> Cut Scores for </a:t>
            </a:r>
            <a:r>
              <a:rPr lang="en-US" sz="4000" b="1"/>
              <a:t>Middle Schools</a:t>
            </a:r>
          </a:p>
        </p:txBody>
      </p:sp>
      <p:sp>
        <p:nvSpPr>
          <p:cNvPr id="3" name="Slide Number Placeholder 2">
            <a:extLst>
              <a:ext uri="{FF2B5EF4-FFF2-40B4-BE49-F238E27FC236}">
                <a16:creationId xmlns:a16="http://schemas.microsoft.com/office/drawing/2014/main" id="{6983E48C-DC49-379E-AB43-5E6F6808E111}"/>
              </a:ext>
            </a:extLst>
          </p:cNvPr>
          <p:cNvSpPr>
            <a:spLocks noGrp="1"/>
          </p:cNvSpPr>
          <p:nvPr>
            <p:ph type="sldNum" sz="quarter" idx="4294967295"/>
          </p:nvPr>
        </p:nvSpPr>
        <p:spPr>
          <a:xfrm>
            <a:off x="11509375" y="6507163"/>
            <a:ext cx="682625" cy="365125"/>
          </a:xfrm>
        </p:spPr>
        <p:txBody>
          <a:bodyPr/>
          <a:lstStyle/>
          <a:p>
            <a:fld id="{91BD7323-49BF-4C97-8773-5EC64C492009}" type="slidenum">
              <a:rPr lang="en-US" smtClean="0">
                <a:solidFill>
                  <a:schemeClr val="bg1"/>
                </a:solidFill>
              </a:rPr>
              <a:pPr/>
              <a:t>14</a:t>
            </a:fld>
            <a:endParaRPr lang="en-US">
              <a:solidFill>
                <a:schemeClr val="bg1"/>
              </a:solidFill>
            </a:endParaRPr>
          </a:p>
        </p:txBody>
      </p:sp>
      <p:graphicFrame>
        <p:nvGraphicFramePr>
          <p:cNvPr id="5" name="Table 4">
            <a:extLst>
              <a:ext uri="{FF2B5EF4-FFF2-40B4-BE49-F238E27FC236}">
                <a16:creationId xmlns:a16="http://schemas.microsoft.com/office/drawing/2014/main" id="{DAB5CA6F-D9BA-4F4F-9BB3-85D46C5377E1}"/>
              </a:ext>
            </a:extLst>
          </p:cNvPr>
          <p:cNvGraphicFramePr>
            <a:graphicFrameLocks noGrp="1"/>
          </p:cNvGraphicFramePr>
          <p:nvPr>
            <p:extLst>
              <p:ext uri="{D42A27DB-BD31-4B8C-83A1-F6EECF244321}">
                <p14:modId xmlns:p14="http://schemas.microsoft.com/office/powerpoint/2010/main" val="2963755084"/>
              </p:ext>
            </p:extLst>
          </p:nvPr>
        </p:nvGraphicFramePr>
        <p:xfrm>
          <a:off x="387016" y="848379"/>
          <a:ext cx="11473286" cy="4785432"/>
        </p:xfrm>
        <a:graphic>
          <a:graphicData uri="http://schemas.openxmlformats.org/drawingml/2006/table">
            <a:tbl>
              <a:tblPr firstRow="1" firstCol="1" bandRow="1">
                <a:tableStyleId>{5C22544A-7EE6-4342-B048-85BDC9FD1C3A}</a:tableStyleId>
              </a:tblPr>
              <a:tblGrid>
                <a:gridCol w="1545519">
                  <a:extLst>
                    <a:ext uri="{9D8B030D-6E8A-4147-A177-3AD203B41FA5}">
                      <a16:colId xmlns:a16="http://schemas.microsoft.com/office/drawing/2014/main" val="2907849596"/>
                    </a:ext>
                  </a:extLst>
                </a:gridCol>
                <a:gridCol w="2540000">
                  <a:extLst>
                    <a:ext uri="{9D8B030D-6E8A-4147-A177-3AD203B41FA5}">
                      <a16:colId xmlns:a16="http://schemas.microsoft.com/office/drawing/2014/main" val="3015168953"/>
                    </a:ext>
                  </a:extLst>
                </a:gridCol>
                <a:gridCol w="1462722">
                  <a:extLst>
                    <a:ext uri="{9D8B030D-6E8A-4147-A177-3AD203B41FA5}">
                      <a16:colId xmlns:a16="http://schemas.microsoft.com/office/drawing/2014/main" val="4032468655"/>
                    </a:ext>
                  </a:extLst>
                </a:gridCol>
                <a:gridCol w="1481979">
                  <a:extLst>
                    <a:ext uri="{9D8B030D-6E8A-4147-A177-3AD203B41FA5}">
                      <a16:colId xmlns:a16="http://schemas.microsoft.com/office/drawing/2014/main" val="58704034"/>
                    </a:ext>
                  </a:extLst>
                </a:gridCol>
                <a:gridCol w="1526898">
                  <a:extLst>
                    <a:ext uri="{9D8B030D-6E8A-4147-A177-3AD203B41FA5}">
                      <a16:colId xmlns:a16="http://schemas.microsoft.com/office/drawing/2014/main" val="657399950"/>
                    </a:ext>
                  </a:extLst>
                </a:gridCol>
                <a:gridCol w="1413413">
                  <a:extLst>
                    <a:ext uri="{9D8B030D-6E8A-4147-A177-3AD203B41FA5}">
                      <a16:colId xmlns:a16="http://schemas.microsoft.com/office/drawing/2014/main" val="1864178967"/>
                    </a:ext>
                  </a:extLst>
                </a:gridCol>
                <a:gridCol w="1502755">
                  <a:extLst>
                    <a:ext uri="{9D8B030D-6E8A-4147-A177-3AD203B41FA5}">
                      <a16:colId xmlns:a16="http://schemas.microsoft.com/office/drawing/2014/main" val="2740290494"/>
                    </a:ext>
                  </a:extLst>
                </a:gridCol>
              </a:tblGrid>
              <a:tr h="423679">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1862182"/>
                  </a:ext>
                </a:extLst>
              </a:tr>
              <a:tr h="1271038">
                <a:tc>
                  <a:txBody>
                    <a:bodyPr/>
                    <a:lstStyle/>
                    <a:p>
                      <a:pPr marL="0" marR="0" algn="ctr">
                        <a:spcBef>
                          <a:spcPts val="0"/>
                        </a:spcBef>
                        <a:spcAft>
                          <a:spcPts val="0"/>
                        </a:spcAft>
                      </a:pPr>
                      <a:r>
                        <a:rPr lang="en-US" sz="1800">
                          <a:solidFill>
                            <a:schemeClr val="tx1"/>
                          </a:solidFill>
                          <a:effectLst/>
                        </a:rPr>
                        <a:t>Middle School</a:t>
                      </a:r>
                    </a:p>
                    <a:p>
                      <a:pPr marL="0" marR="0" algn="ctr">
                        <a:spcBef>
                          <a:spcPts val="0"/>
                        </a:spcBef>
                        <a:spcAft>
                          <a:spcPts val="0"/>
                        </a:spcAft>
                      </a:pPr>
                      <a:r>
                        <a:rPr lang="en-US" sz="1800">
                          <a:solidFill>
                            <a:schemeClr val="tx1"/>
                          </a:solidFill>
                          <a:effectLst/>
                          <a:latin typeface="+mn-lt"/>
                          <a:ea typeface="Calibri" panose="020F0502020204030204" pitchFamily="34" charset="0"/>
                          <a:cs typeface="Times New Roman"/>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Reading/Mathematics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-7.1 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6.3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2619797"/>
                  </a:ext>
                </a:extLst>
              </a:tr>
              <a:tr h="127103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Science/</a:t>
                      </a:r>
                      <a:br>
                        <a:rPr lang="en-US" sz="2000" kern="1200">
                          <a:solidFill>
                            <a:srgbClr val="000000"/>
                          </a:solidFill>
                          <a:effectLst/>
                          <a:latin typeface="Franklin Gothic Book"/>
                          <a:ea typeface="+mn-ea"/>
                          <a:cs typeface="Arial"/>
                        </a:rPr>
                      </a:br>
                      <a:r>
                        <a:rPr lang="en-US" sz="2000" kern="1200">
                          <a:solidFill>
                            <a:schemeClr val="dk1"/>
                          </a:solidFill>
                          <a:effectLst/>
                          <a:latin typeface="Franklin Gothic Book"/>
                          <a:ea typeface="+mn-ea"/>
                          <a:cs typeface="Arial"/>
                        </a:rPr>
                        <a:t>Social Studies/Writing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-7.1 </a:t>
                      </a:r>
                      <a:r>
                        <a:rPr lang="en-US" sz="2000">
                          <a:effectLst/>
                          <a:latin typeface="+mn-lt"/>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104157"/>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English Learner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-15.1</a:t>
                      </a:r>
                      <a:r>
                        <a:rPr lang="en-US" sz="2000">
                          <a:effectLst/>
                          <a:latin typeface="+mn-lt"/>
                          <a:cs typeface="Arial"/>
                        </a:rPr>
                        <a:t> 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-15.0 to -5.1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8.0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8731291"/>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Quality of School Climate and Safety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dirty="0">
                          <a:effectLst/>
                          <a:latin typeface="+mn-lt"/>
                          <a:ea typeface="Calibri" panose="020F0502020204030204" pitchFamily="34" charset="0"/>
                          <a:cs typeface="Arial"/>
                        </a:rPr>
                        <a:t>4.0 or more</a:t>
                      </a:r>
                      <a:endParaRPr lang="en-US" sz="2000" dirty="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871173"/>
                  </a:ext>
                </a:extLst>
              </a:tr>
            </a:tbl>
          </a:graphicData>
        </a:graphic>
      </p:graphicFrame>
    </p:spTree>
    <p:extLst>
      <p:ext uri="{BB962C8B-B14F-4D97-AF65-F5344CB8AC3E}">
        <p14:creationId xmlns:p14="http://schemas.microsoft.com/office/powerpoint/2010/main" val="197677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8004" y="-14459"/>
            <a:ext cx="12112101" cy="958447"/>
          </a:xfrm>
        </p:spPr>
        <p:txBody>
          <a:bodyPr>
            <a:normAutofit/>
          </a:bodyPr>
          <a:lstStyle/>
          <a:p>
            <a:r>
              <a:rPr lang="en-US" sz="4400" b="1"/>
              <a:t>Status</a:t>
            </a:r>
            <a:r>
              <a:rPr lang="en-US" sz="4400"/>
              <a:t> Cut Scores for </a:t>
            </a:r>
            <a:r>
              <a:rPr lang="en-US" sz="4400" b="1"/>
              <a:t>High Schools</a:t>
            </a:r>
            <a:endParaRPr lang="en-US" b="1"/>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extLst>
              <p:ext uri="{D42A27DB-BD31-4B8C-83A1-F6EECF244321}">
                <p14:modId xmlns:p14="http://schemas.microsoft.com/office/powerpoint/2010/main" val="3328127745"/>
              </p:ext>
            </p:extLst>
          </p:nvPr>
        </p:nvGraphicFramePr>
        <p:xfrm>
          <a:off x="349794" y="1290450"/>
          <a:ext cx="11492412" cy="4897251"/>
        </p:xfrm>
        <a:graphic>
          <a:graphicData uri="http://schemas.openxmlformats.org/drawingml/2006/table">
            <a:tbl>
              <a:tblPr firstRow="1" firstCol="1" bandRow="1">
                <a:tableStyleId>{5C22544A-7EE6-4342-B048-85BDC9FD1C3A}</a:tableStyleId>
              </a:tblPr>
              <a:tblGrid>
                <a:gridCol w="1555410">
                  <a:extLst>
                    <a:ext uri="{9D8B030D-6E8A-4147-A177-3AD203B41FA5}">
                      <a16:colId xmlns:a16="http://schemas.microsoft.com/office/drawing/2014/main" val="4255923163"/>
                    </a:ext>
                  </a:extLst>
                </a:gridCol>
                <a:gridCol w="2474004">
                  <a:extLst>
                    <a:ext uri="{9D8B030D-6E8A-4147-A177-3AD203B41FA5}">
                      <a16:colId xmlns:a16="http://schemas.microsoft.com/office/drawing/2014/main" val="4169867108"/>
                    </a:ext>
                  </a:extLst>
                </a:gridCol>
                <a:gridCol w="1413829">
                  <a:extLst>
                    <a:ext uri="{9D8B030D-6E8A-4147-A177-3AD203B41FA5}">
                      <a16:colId xmlns:a16="http://schemas.microsoft.com/office/drawing/2014/main" val="963011060"/>
                    </a:ext>
                  </a:extLst>
                </a:gridCol>
                <a:gridCol w="1535014">
                  <a:extLst>
                    <a:ext uri="{9D8B030D-6E8A-4147-A177-3AD203B41FA5}">
                      <a16:colId xmlns:a16="http://schemas.microsoft.com/office/drawing/2014/main" val="95671417"/>
                    </a:ext>
                  </a:extLst>
                </a:gridCol>
                <a:gridCol w="1595608">
                  <a:extLst>
                    <a:ext uri="{9D8B030D-6E8A-4147-A177-3AD203B41FA5}">
                      <a16:colId xmlns:a16="http://schemas.microsoft.com/office/drawing/2014/main" val="1507849152"/>
                    </a:ext>
                  </a:extLst>
                </a:gridCol>
                <a:gridCol w="1388436">
                  <a:extLst>
                    <a:ext uri="{9D8B030D-6E8A-4147-A177-3AD203B41FA5}">
                      <a16:colId xmlns:a16="http://schemas.microsoft.com/office/drawing/2014/main" val="4033717097"/>
                    </a:ext>
                  </a:extLst>
                </a:gridCol>
                <a:gridCol w="1530111">
                  <a:extLst>
                    <a:ext uri="{9D8B030D-6E8A-4147-A177-3AD203B41FA5}">
                      <a16:colId xmlns:a16="http://schemas.microsoft.com/office/drawing/2014/main" val="1223277892"/>
                    </a:ext>
                  </a:extLst>
                </a:gridCol>
              </a:tblGrid>
              <a:tr h="450245">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938630">
                <a:tc>
                  <a:txBody>
                    <a:bodyPr/>
                    <a:lstStyle/>
                    <a:p>
                      <a:pPr marL="0" marR="0" algn="ctr">
                        <a:spcBef>
                          <a:spcPts val="0"/>
                        </a:spcBef>
                        <a:spcAft>
                          <a:spcPts val="0"/>
                        </a:spcAft>
                      </a:pPr>
                      <a:r>
                        <a:rPr lang="en-US" sz="1800">
                          <a:solidFill>
                            <a:schemeClr val="tx1"/>
                          </a:solidFill>
                          <a:effectLst/>
                        </a:rPr>
                        <a:t>High School</a:t>
                      </a:r>
                    </a:p>
                    <a:p>
                      <a:pPr marL="0" marR="0" algn="ctr">
                        <a:spcBef>
                          <a:spcPts val="0"/>
                        </a:spcBef>
                        <a:spcAft>
                          <a:spcPts val="0"/>
                        </a:spcAft>
                      </a:pPr>
                      <a:r>
                        <a:rPr lang="en-US" sz="1800">
                          <a:solidFill>
                            <a:schemeClr val="tx1"/>
                          </a:solidFill>
                          <a:effectLst/>
                          <a:latin typeface="+mn-lt"/>
                          <a:ea typeface="Calibri" panose="020F0502020204030204" pitchFamily="34" charset="0"/>
                          <a:cs typeface="Times New Roman" panose="02020603050405020304" pitchFamily="18" charset="0"/>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0-38.9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39.0-52.9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53.0-64.9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65.0-76.9</a:t>
                      </a:r>
                      <a:endParaRPr lang="en-US" sz="1800">
                        <a:effectLst/>
                        <a:latin typeface="Calibri"/>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77.0-125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901391">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0-31.9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32.0-46.9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47.0-54.9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55.0-62.9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63.0-125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7130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10.0-23.9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24.0-30.9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31.0-44.9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45.0-140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586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0-53.9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54.0-58.9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59.0-63.9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64.0-67.9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5160">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59.0-75.9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76.0-87.9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88.0-94.9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95.0-125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84647">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0-85.9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86.0-91.9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92.0-94.9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95.0-97.9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dirty="0">
                          <a:effectLst/>
                        </a:rPr>
                        <a:t>98.0-100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
        <p:nvSpPr>
          <p:cNvPr id="3" name="Slide Number Placeholder 2">
            <a:extLst>
              <a:ext uri="{FF2B5EF4-FFF2-40B4-BE49-F238E27FC236}">
                <a16:creationId xmlns:a16="http://schemas.microsoft.com/office/drawing/2014/main" id="{71DF3BF8-003C-A983-66A2-08869B3016E5}"/>
              </a:ext>
              <a:ext uri="{C183D7F6-B498-43B3-948B-1728B52AA6E4}">
                <adec:decorative xmlns:adec="http://schemas.microsoft.com/office/drawing/2017/decorative" val="1"/>
              </a:ext>
            </a:extLst>
          </p:cNvPr>
          <p:cNvSpPr>
            <a:spLocks noGrp="1"/>
          </p:cNvSpPr>
          <p:nvPr>
            <p:ph type="sldNum" sz="quarter" idx="4294967295"/>
          </p:nvPr>
        </p:nvSpPr>
        <p:spPr>
          <a:xfrm>
            <a:off x="11509375" y="6492875"/>
            <a:ext cx="682625" cy="365125"/>
          </a:xfrm>
        </p:spPr>
        <p:txBody>
          <a:bodyPr/>
          <a:lstStyle/>
          <a:p>
            <a:fld id="{91BD7323-49BF-4C97-8773-5EC64C492009}" type="slidenum">
              <a:rPr lang="en-US" smtClean="0">
                <a:solidFill>
                  <a:schemeClr val="bg1"/>
                </a:solidFill>
              </a:rPr>
              <a:pPr/>
              <a:t>15</a:t>
            </a:fld>
            <a:endParaRPr lang="en-US">
              <a:solidFill>
                <a:schemeClr val="bg1"/>
              </a:solidFill>
            </a:endParaRPr>
          </a:p>
        </p:txBody>
      </p:sp>
    </p:spTree>
    <p:extLst>
      <p:ext uri="{BB962C8B-B14F-4D97-AF65-F5344CB8AC3E}">
        <p14:creationId xmlns:p14="http://schemas.microsoft.com/office/powerpoint/2010/main" val="339130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0" y="-1"/>
            <a:ext cx="12192000" cy="912217"/>
          </a:xfrm>
        </p:spPr>
        <p:txBody>
          <a:bodyPr>
            <a:normAutofit/>
          </a:bodyPr>
          <a:lstStyle/>
          <a:p>
            <a:r>
              <a:rPr lang="en-US" sz="4400"/>
              <a:t>Change Cut Scores for High Schools</a:t>
            </a:r>
            <a:endParaRPr lang="en-US"/>
          </a:p>
        </p:txBody>
      </p:sp>
      <p:sp>
        <p:nvSpPr>
          <p:cNvPr id="3" name="Slide Number Placeholder 2">
            <a:extLst>
              <a:ext uri="{FF2B5EF4-FFF2-40B4-BE49-F238E27FC236}">
                <a16:creationId xmlns:a16="http://schemas.microsoft.com/office/drawing/2014/main" id="{079E37AA-C548-D132-4811-1DFD53861459}"/>
              </a:ext>
            </a:extLst>
          </p:cNvPr>
          <p:cNvSpPr>
            <a:spLocks noGrp="1"/>
          </p:cNvSpPr>
          <p:nvPr>
            <p:ph type="sldNum" sz="quarter" idx="4294967295"/>
          </p:nvPr>
        </p:nvSpPr>
        <p:spPr>
          <a:xfrm>
            <a:off x="11507788" y="6508750"/>
            <a:ext cx="684212" cy="349250"/>
          </a:xfrm>
        </p:spPr>
        <p:txBody>
          <a:bodyPr/>
          <a:lstStyle/>
          <a:p>
            <a:fld id="{91BD7323-49BF-4C97-8773-5EC64C492009}" type="slidenum">
              <a:rPr lang="en-US" smtClean="0">
                <a:solidFill>
                  <a:schemeClr val="bg1"/>
                </a:solidFill>
              </a:rPr>
              <a:pPr/>
              <a:t>16</a:t>
            </a:fld>
            <a:endParaRPr lang="en-US">
              <a:solidFill>
                <a:schemeClr val="bg1"/>
              </a:solidFill>
            </a:endParaRPr>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extLst>
              <p:ext uri="{D42A27DB-BD31-4B8C-83A1-F6EECF244321}">
                <p14:modId xmlns:p14="http://schemas.microsoft.com/office/powerpoint/2010/main" val="2091131364"/>
              </p:ext>
            </p:extLst>
          </p:nvPr>
        </p:nvGraphicFramePr>
        <p:xfrm>
          <a:off x="172035" y="1256773"/>
          <a:ext cx="11677859" cy="4907421"/>
        </p:xfrm>
        <a:graphic>
          <a:graphicData uri="http://schemas.openxmlformats.org/drawingml/2006/table">
            <a:tbl>
              <a:tblPr firstRow="1" firstCol="1" bandRow="1">
                <a:tableStyleId>{5C22544A-7EE6-4342-B048-85BDC9FD1C3A}</a:tableStyleId>
              </a:tblPr>
              <a:tblGrid>
                <a:gridCol w="1569403">
                  <a:extLst>
                    <a:ext uri="{9D8B030D-6E8A-4147-A177-3AD203B41FA5}">
                      <a16:colId xmlns:a16="http://schemas.microsoft.com/office/drawing/2014/main" val="4255923163"/>
                    </a:ext>
                  </a:extLst>
                </a:gridCol>
                <a:gridCol w="2390485">
                  <a:extLst>
                    <a:ext uri="{9D8B030D-6E8A-4147-A177-3AD203B41FA5}">
                      <a16:colId xmlns:a16="http://schemas.microsoft.com/office/drawing/2014/main" val="4169867108"/>
                    </a:ext>
                  </a:extLst>
                </a:gridCol>
                <a:gridCol w="1532323">
                  <a:extLst>
                    <a:ext uri="{9D8B030D-6E8A-4147-A177-3AD203B41FA5}">
                      <a16:colId xmlns:a16="http://schemas.microsoft.com/office/drawing/2014/main" val="963011060"/>
                    </a:ext>
                  </a:extLst>
                </a:gridCol>
                <a:gridCol w="1642290">
                  <a:extLst>
                    <a:ext uri="{9D8B030D-6E8A-4147-A177-3AD203B41FA5}">
                      <a16:colId xmlns:a16="http://schemas.microsoft.com/office/drawing/2014/main" val="95671417"/>
                    </a:ext>
                  </a:extLst>
                </a:gridCol>
                <a:gridCol w="1516495">
                  <a:extLst>
                    <a:ext uri="{9D8B030D-6E8A-4147-A177-3AD203B41FA5}">
                      <a16:colId xmlns:a16="http://schemas.microsoft.com/office/drawing/2014/main" val="1507849152"/>
                    </a:ext>
                  </a:extLst>
                </a:gridCol>
                <a:gridCol w="1400926">
                  <a:extLst>
                    <a:ext uri="{9D8B030D-6E8A-4147-A177-3AD203B41FA5}">
                      <a16:colId xmlns:a16="http://schemas.microsoft.com/office/drawing/2014/main" val="4033717097"/>
                    </a:ext>
                  </a:extLst>
                </a:gridCol>
                <a:gridCol w="1625937">
                  <a:extLst>
                    <a:ext uri="{9D8B030D-6E8A-4147-A177-3AD203B41FA5}">
                      <a16:colId xmlns:a16="http://schemas.microsoft.com/office/drawing/2014/main" val="1223277892"/>
                    </a:ext>
                  </a:extLst>
                </a:gridCol>
              </a:tblGrid>
              <a:tr h="543717">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887006">
                <a:tc>
                  <a:txBody>
                    <a:bodyPr/>
                    <a:lstStyle/>
                    <a:p>
                      <a:pPr marL="0" marR="0" algn="ctr">
                        <a:spcBef>
                          <a:spcPts val="0"/>
                        </a:spcBef>
                        <a:spcAft>
                          <a:spcPts val="0"/>
                        </a:spcAft>
                      </a:pPr>
                      <a:r>
                        <a:rPr lang="en-US" sz="1800">
                          <a:solidFill>
                            <a:schemeClr val="tx1"/>
                          </a:solidFill>
                          <a:effectLst/>
                        </a:rPr>
                        <a:t>High School</a:t>
                      </a:r>
                    </a:p>
                    <a:p>
                      <a:pPr marL="0" marR="0" algn="ctr">
                        <a:spcBef>
                          <a:spcPts val="0"/>
                        </a:spcBef>
                        <a:spcAft>
                          <a:spcPts val="0"/>
                        </a:spcAft>
                      </a:pPr>
                      <a:r>
                        <a:rPr lang="en-US" sz="1800">
                          <a:solidFill>
                            <a:schemeClr val="tx1"/>
                          </a:solidFill>
                          <a:effectLst/>
                          <a:latin typeface="+mn-lt"/>
                          <a:ea typeface="Calibri" panose="020F0502020204030204" pitchFamily="34" charset="0"/>
                          <a:cs typeface="Times New Roman"/>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-12.1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-12.0 to –5.1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6.3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89776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-11.1 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-11.0 to –3.6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-3.5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6861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-13.1 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-13.0 to –4.1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-4.0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9.6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283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-4.1 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-4.0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4.0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2367">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11.9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12</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60195">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dirty="0">
                          <a:effectLst/>
                          <a:latin typeface="Franklin Gothic Book"/>
                          <a:ea typeface="Calibri" panose="020F0502020204030204" pitchFamily="34" charset="0"/>
                          <a:cs typeface="Arial"/>
                        </a:rPr>
                        <a:t>3</a:t>
                      </a:r>
                      <a:r>
                        <a:rPr lang="en-US" sz="2000" dirty="0">
                          <a:effectLst/>
                          <a:latin typeface="+mn-lt"/>
                          <a:ea typeface="Calibri" panose="020F0502020204030204" pitchFamily="34" charset="0"/>
                          <a:cs typeface="Arial"/>
                        </a:rPr>
                        <a:t>.0 or more</a:t>
                      </a:r>
                      <a:endParaRPr lang="en-US" sz="2000" dirty="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Tree>
    <p:extLst>
      <p:ext uri="{BB962C8B-B14F-4D97-AF65-F5344CB8AC3E}">
        <p14:creationId xmlns:p14="http://schemas.microsoft.com/office/powerpoint/2010/main" val="1444838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EE43-2E48-48ED-AF79-D20AC4C0D8F1}"/>
              </a:ext>
            </a:extLst>
          </p:cNvPr>
          <p:cNvSpPr>
            <a:spLocks noGrp="1"/>
          </p:cNvSpPr>
          <p:nvPr>
            <p:ph type="title"/>
          </p:nvPr>
        </p:nvSpPr>
        <p:spPr>
          <a:xfrm>
            <a:off x="0" y="0"/>
            <a:ext cx="11447896" cy="927847"/>
          </a:xfrm>
        </p:spPr>
        <p:txBody>
          <a:bodyPr>
            <a:normAutofit/>
          </a:bodyPr>
          <a:lstStyle/>
          <a:p>
            <a:r>
              <a:rPr lang="en-US" sz="4000"/>
              <a:t>Overall Performance Rating Cut Scores</a:t>
            </a:r>
          </a:p>
        </p:txBody>
      </p:sp>
      <p:graphicFrame>
        <p:nvGraphicFramePr>
          <p:cNvPr id="6" name="Table 5">
            <a:extLst>
              <a:ext uri="{FF2B5EF4-FFF2-40B4-BE49-F238E27FC236}">
                <a16:creationId xmlns:a16="http://schemas.microsoft.com/office/drawing/2014/main" id="{85D76975-6AAE-4C64-A2DA-35F5FCB49A0A}"/>
              </a:ext>
            </a:extLst>
          </p:cNvPr>
          <p:cNvGraphicFramePr>
            <a:graphicFrameLocks noGrp="1"/>
          </p:cNvGraphicFramePr>
          <p:nvPr>
            <p:extLst>
              <p:ext uri="{D42A27DB-BD31-4B8C-83A1-F6EECF244321}">
                <p14:modId xmlns:p14="http://schemas.microsoft.com/office/powerpoint/2010/main" val="2834497063"/>
              </p:ext>
            </p:extLst>
          </p:nvPr>
        </p:nvGraphicFramePr>
        <p:xfrm>
          <a:off x="403123" y="1288025"/>
          <a:ext cx="11169444" cy="4100052"/>
        </p:xfrm>
        <a:graphic>
          <a:graphicData uri="http://schemas.openxmlformats.org/drawingml/2006/table">
            <a:tbl>
              <a:tblPr firstRow="1">
                <a:tableStyleId>{5C22544A-7EE6-4342-B048-85BDC9FD1C3A}</a:tableStyleId>
              </a:tblPr>
              <a:tblGrid>
                <a:gridCol w="2005415">
                  <a:extLst>
                    <a:ext uri="{9D8B030D-6E8A-4147-A177-3AD203B41FA5}">
                      <a16:colId xmlns:a16="http://schemas.microsoft.com/office/drawing/2014/main" val="3036791999"/>
                    </a:ext>
                  </a:extLst>
                </a:gridCol>
                <a:gridCol w="1756438">
                  <a:extLst>
                    <a:ext uri="{9D8B030D-6E8A-4147-A177-3AD203B41FA5}">
                      <a16:colId xmlns:a16="http://schemas.microsoft.com/office/drawing/2014/main" val="598145530"/>
                    </a:ext>
                  </a:extLst>
                </a:gridCol>
                <a:gridCol w="1793372">
                  <a:extLst>
                    <a:ext uri="{9D8B030D-6E8A-4147-A177-3AD203B41FA5}">
                      <a16:colId xmlns:a16="http://schemas.microsoft.com/office/drawing/2014/main" val="345761626"/>
                    </a:ext>
                  </a:extLst>
                </a:gridCol>
                <a:gridCol w="2084602">
                  <a:extLst>
                    <a:ext uri="{9D8B030D-6E8A-4147-A177-3AD203B41FA5}">
                      <a16:colId xmlns:a16="http://schemas.microsoft.com/office/drawing/2014/main" val="910627275"/>
                    </a:ext>
                  </a:extLst>
                </a:gridCol>
                <a:gridCol w="1969848">
                  <a:extLst>
                    <a:ext uri="{9D8B030D-6E8A-4147-A177-3AD203B41FA5}">
                      <a16:colId xmlns:a16="http://schemas.microsoft.com/office/drawing/2014/main" val="2892798353"/>
                    </a:ext>
                  </a:extLst>
                </a:gridCol>
                <a:gridCol w="1559769">
                  <a:extLst>
                    <a:ext uri="{9D8B030D-6E8A-4147-A177-3AD203B41FA5}">
                      <a16:colId xmlns:a16="http://schemas.microsoft.com/office/drawing/2014/main" val="3481195290"/>
                    </a:ext>
                  </a:extLst>
                </a:gridCol>
              </a:tblGrid>
              <a:tr h="715397">
                <a:tc>
                  <a:txBody>
                    <a:bodyPr/>
                    <a:lstStyle/>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School Level</a:t>
                      </a:r>
                      <a:endParaRPr lang="en-US" sz="1800">
                        <a:solidFill>
                          <a:schemeClr val="tx1"/>
                        </a:solidFill>
                        <a:effectLst/>
                        <a:latin typeface="Calibri"/>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800">
                          <a:solidFill>
                            <a:schemeClr val="tx1"/>
                          </a:solidFill>
                          <a:effectLst/>
                        </a:rPr>
                        <a:t>Red</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800">
                          <a:solidFill>
                            <a:schemeClr val="tx1"/>
                          </a:solidFill>
                          <a:effectLst/>
                        </a:rPr>
                        <a:t>Orange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800">
                          <a:solidFill>
                            <a:schemeClr val="tx1"/>
                          </a:solidFill>
                          <a:effectLst/>
                        </a:rPr>
                        <a:t>Yellow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rPr>
                        <a:t>Green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a:solidFill>
                            <a:schemeClr val="tx1"/>
                          </a:solidFill>
                          <a:effectLst/>
                        </a:rPr>
                        <a:t>Blue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868211"/>
                  </a:ext>
                </a:extLst>
              </a:tr>
              <a:tr h="1087861">
                <a:tc>
                  <a:txBody>
                    <a:bodyPr/>
                    <a:lstStyle/>
                    <a:p>
                      <a:pPr marL="0" marR="0" algn="ctr">
                        <a:spcBef>
                          <a:spcPts val="0"/>
                        </a:spcBef>
                        <a:spcAft>
                          <a:spcPts val="0"/>
                        </a:spcAft>
                      </a:pPr>
                      <a:r>
                        <a:rPr lang="en-US" sz="1800">
                          <a:effectLst/>
                        </a:rPr>
                        <a:t>Elementary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38.0-54.9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55.0-69.9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effectLst/>
                        </a:rPr>
                        <a:t>70.0-82.9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marL="0" marR="0" algn="ctr">
                        <a:spcBef>
                          <a:spcPts val="0"/>
                        </a:spcBef>
                        <a:spcAft>
                          <a:spcPts val="0"/>
                        </a:spcAft>
                      </a:pPr>
                      <a:r>
                        <a:rPr lang="en-US" sz="1800">
                          <a:effectLst/>
                        </a:rPr>
                        <a:t>83.0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extLst>
                  <a:ext uri="{0D108BD9-81ED-4DB2-BD59-A6C34878D82A}">
                    <a16:rowId xmlns:a16="http://schemas.microsoft.com/office/drawing/2014/main" val="1368971855"/>
                  </a:ext>
                </a:extLst>
              </a:tr>
              <a:tr h="1148397">
                <a:tc>
                  <a:txBody>
                    <a:bodyPr/>
                    <a:lstStyle/>
                    <a:p>
                      <a:pPr marL="0" marR="0" algn="ctr">
                        <a:spcBef>
                          <a:spcPts val="0"/>
                        </a:spcBef>
                        <a:spcAft>
                          <a:spcPts val="0"/>
                        </a:spcAft>
                      </a:pPr>
                      <a:r>
                        <a:rPr lang="en-US" sz="1800">
                          <a:effectLst/>
                        </a:rPr>
                        <a:t>Middle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36.0-50.9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51.0-63.9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effectLst/>
                        </a:rPr>
                        <a:t>64.0-76.9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77.0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28992165"/>
                  </a:ext>
                </a:extLst>
              </a:tr>
              <a:tr h="1148397">
                <a:tc>
                  <a:txBody>
                    <a:bodyPr/>
                    <a:lstStyle/>
                    <a:p>
                      <a:pPr marL="0" marR="0" algn="ctr">
                        <a:spcBef>
                          <a:spcPts val="0"/>
                        </a:spcBef>
                        <a:spcAft>
                          <a:spcPts val="0"/>
                        </a:spcAft>
                      </a:pPr>
                      <a:r>
                        <a:rPr lang="en-US" sz="1800">
                          <a:effectLst/>
                        </a:rPr>
                        <a:t>High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0-48.9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49.0-59.9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60.0-70.9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effectLst/>
                        </a:rPr>
                        <a:t>71.0-80.9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dirty="0">
                          <a:effectLst/>
                        </a:rPr>
                        <a:t>81.0 or more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0711871"/>
                  </a:ext>
                </a:extLst>
              </a:tr>
            </a:tbl>
          </a:graphicData>
        </a:graphic>
      </p:graphicFrame>
      <p:sp>
        <p:nvSpPr>
          <p:cNvPr id="3" name="Slide Number Placeholder 2">
            <a:extLst>
              <a:ext uri="{FF2B5EF4-FFF2-40B4-BE49-F238E27FC236}">
                <a16:creationId xmlns:a16="http://schemas.microsoft.com/office/drawing/2014/main" id="{4B0E9BB8-9400-DBB7-D958-50569D518CD1}"/>
              </a:ext>
              <a:ext uri="{C183D7F6-B498-43B3-948B-1728B52AA6E4}">
                <adec:decorative xmlns:adec="http://schemas.microsoft.com/office/drawing/2017/decorative" val="1"/>
              </a:ext>
            </a:extLst>
          </p:cNvPr>
          <p:cNvSpPr>
            <a:spLocks noGrp="1"/>
          </p:cNvSpPr>
          <p:nvPr>
            <p:ph type="sldNum" sz="quarter" idx="4294967295"/>
          </p:nvPr>
        </p:nvSpPr>
        <p:spPr>
          <a:xfrm>
            <a:off x="11509375" y="6492875"/>
            <a:ext cx="682625" cy="365125"/>
          </a:xfrm>
        </p:spPr>
        <p:txBody>
          <a:bodyPr/>
          <a:lstStyle/>
          <a:p>
            <a:fld id="{91BD7323-49BF-4C97-8773-5EC64C492009}" type="slidenum">
              <a:rPr lang="en-US" smtClean="0">
                <a:solidFill>
                  <a:schemeClr val="bg1"/>
                </a:solidFill>
              </a:rPr>
              <a:pPr/>
              <a:t>17</a:t>
            </a:fld>
            <a:endParaRPr lang="en-US">
              <a:solidFill>
                <a:schemeClr val="bg1"/>
              </a:solidFill>
            </a:endParaRPr>
          </a:p>
        </p:txBody>
      </p:sp>
    </p:spTree>
    <p:extLst>
      <p:ext uri="{BB962C8B-B14F-4D97-AF65-F5344CB8AC3E}">
        <p14:creationId xmlns:p14="http://schemas.microsoft.com/office/powerpoint/2010/main" val="1836930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Public Reporting</a:t>
            </a:r>
          </a:p>
        </p:txBody>
      </p:sp>
    </p:spTree>
    <p:extLst>
      <p:ext uri="{BB962C8B-B14F-4D97-AF65-F5344CB8AC3E}">
        <p14:creationId xmlns:p14="http://schemas.microsoft.com/office/powerpoint/2010/main" val="405152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11187949" cy="1082760"/>
          </a:xfrm>
        </p:spPr>
        <p:txBody>
          <a:bodyPr>
            <a:normAutofit/>
          </a:bodyPr>
          <a:lstStyle/>
          <a:p>
            <a:r>
              <a:rPr lang="en-US"/>
              <a:t>Timeline for 2024 Public Reporting</a:t>
            </a:r>
          </a:p>
        </p:txBody>
      </p:sp>
      <p:sp>
        <p:nvSpPr>
          <p:cNvPr id="2" name="Rounded Rectangle 1" descr="Text in box indicates this is a tentative timeline. "/>
          <p:cNvSpPr/>
          <p:nvPr/>
        </p:nvSpPr>
        <p:spPr>
          <a:xfrm>
            <a:off x="3783208" y="1292244"/>
            <a:ext cx="3454400" cy="609600"/>
          </a:xfrm>
          <a:prstGeom prst="roundRect">
            <a:avLst/>
          </a:prstGeom>
          <a:solidFill>
            <a:srgbClr val="079DA9"/>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TENTATIVE</a:t>
            </a:r>
          </a:p>
        </p:txBody>
      </p:sp>
      <p:graphicFrame>
        <p:nvGraphicFramePr>
          <p:cNvPr id="7" name="Content Placeholder 6" descr="Tentative schedule for assessment and accountability results &#10;The Office of Assessment and Accountability has established a tentative schedule for this fall’s release of assessment and accountability results from the 2016-17 school year. Wednesday, September 13, a webcast will be held for District Assessment Coordinators to provide the first comprehensive look at district data. We will then enter a time of data clean-up to correct any apparent errors prior to systematic issues. Pending no major issues, the data will be released UNDER EMBARGO on September 26 to superintendents in the morning and working media in the afternoon through the School Report Card. The embargo will be lifted and the School Report Card will go live on Thursday, September 28, at 12:01 a.m. Again, these dates are for planning purposes only and are subject to change based on any inconsistencies found in the data through the quality review process." title="Reporting Timeline"/>
          <p:cNvGraphicFramePr>
            <a:graphicFrameLocks noGrp="1"/>
          </p:cNvGraphicFramePr>
          <p:nvPr>
            <p:ph idx="4294967295"/>
            <p:extLst>
              <p:ext uri="{D42A27DB-BD31-4B8C-83A1-F6EECF244321}">
                <p14:modId xmlns:p14="http://schemas.microsoft.com/office/powerpoint/2010/main" val="2026854186"/>
              </p:ext>
            </p:extLst>
          </p:nvPr>
        </p:nvGraphicFramePr>
        <p:xfrm>
          <a:off x="101600" y="1451822"/>
          <a:ext cx="11988800" cy="495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9D76128-D20C-68E7-E8F9-61167E1F0F6F}"/>
              </a:ext>
            </a:extLst>
          </p:cNvPr>
          <p:cNvSpPr>
            <a:spLocks noGrp="1"/>
          </p:cNvSpPr>
          <p:nvPr>
            <p:ph type="sldNum" sz="quarter" idx="12"/>
          </p:nvPr>
        </p:nvSpPr>
        <p:spPr>
          <a:xfrm>
            <a:off x="6661937" y="6534150"/>
            <a:ext cx="683339" cy="323850"/>
          </a:xfrm>
          <a:prstGeom prst="rect">
            <a:avLst/>
          </a:prstGeom>
        </p:spPr>
        <p:txBody>
          <a:bodyPr/>
          <a:lstStyle/>
          <a:p>
            <a:fld id="{354287DC-E20F-4BBE-91C2-47EE09564259}" type="slidenum">
              <a:rPr lang="en-US" smtClean="0">
                <a:solidFill>
                  <a:schemeClr val="bg1"/>
                </a:solidFill>
              </a:rPr>
              <a:pPr/>
              <a:t>19</a:t>
            </a:fld>
            <a:endParaRPr lang="en-US">
              <a:solidFill>
                <a:schemeClr val="bg1"/>
              </a:solidFill>
            </a:endParaRPr>
          </a:p>
        </p:txBody>
      </p:sp>
    </p:spTree>
    <p:extLst>
      <p:ext uri="{BB962C8B-B14F-4D97-AF65-F5344CB8AC3E}">
        <p14:creationId xmlns:p14="http://schemas.microsoft.com/office/powerpoint/2010/main" val="124796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 y="0"/>
            <a:ext cx="8780929" cy="918632"/>
          </a:xfrm>
        </p:spPr>
        <p:txBody>
          <a:bodyPr>
            <a:normAutofit/>
          </a:bodyPr>
          <a:lstStyle/>
          <a:p>
            <a:r>
              <a:rPr lang="en-US" altLang="en-US"/>
              <a:t>Quality Control Day Agenda</a:t>
            </a:r>
          </a:p>
        </p:txBody>
      </p:sp>
      <p:sp>
        <p:nvSpPr>
          <p:cNvPr id="6" name="Content Placeholder 5"/>
          <p:cNvSpPr>
            <a:spLocks noGrp="1"/>
          </p:cNvSpPr>
          <p:nvPr>
            <p:ph type="body" sz="quarter" idx="13"/>
          </p:nvPr>
        </p:nvSpPr>
        <p:spPr>
          <a:xfrm>
            <a:off x="377985" y="1063813"/>
            <a:ext cx="10949817" cy="4901324"/>
          </a:xfrm>
        </p:spPr>
        <p:txBody>
          <a:bodyPr vert="horz" lIns="121920" tIns="60960" rIns="121920" bIns="60960" rtlCol="0" anchor="t">
            <a:normAutofit/>
          </a:bodyPr>
          <a:lstStyle/>
          <a:p>
            <a:r>
              <a:rPr lang="en-US" sz="3200"/>
              <a:t>Quality Control (QC) Day Overview</a:t>
            </a:r>
          </a:p>
          <a:p>
            <a:r>
              <a:rPr lang="en-US" sz="3200"/>
              <a:t>Accountability Cut Scores</a:t>
            </a:r>
          </a:p>
          <a:p>
            <a:r>
              <a:rPr lang="en-US" sz="3200"/>
              <a:t>Reporting Timeline</a:t>
            </a:r>
          </a:p>
          <a:p>
            <a:r>
              <a:rPr lang="en-US" sz="3200"/>
              <a:t>Preliminary Data Cautions and Embargo Status</a:t>
            </a:r>
          </a:p>
          <a:p>
            <a:r>
              <a:rPr lang="en-US" sz="3200"/>
              <a:t>QC Day Spreadsheets</a:t>
            </a:r>
          </a:p>
          <a:p>
            <a:r>
              <a:rPr lang="en-US" sz="3200"/>
              <a:t>QC Day Materials and Processes</a:t>
            </a:r>
          </a:p>
        </p:txBody>
      </p:sp>
    </p:spTree>
    <p:extLst>
      <p:ext uri="{BB962C8B-B14F-4D97-AF65-F5344CB8AC3E}">
        <p14:creationId xmlns:p14="http://schemas.microsoft.com/office/powerpoint/2010/main" val="276279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E027D5-C98A-7DD1-E9F3-0FB25AA7C80D}"/>
              </a:ext>
            </a:extLst>
          </p:cNvPr>
          <p:cNvSpPr>
            <a:spLocks noGrp="1"/>
          </p:cNvSpPr>
          <p:nvPr>
            <p:ph type="title"/>
          </p:nvPr>
        </p:nvSpPr>
        <p:spPr>
          <a:xfrm>
            <a:off x="0" y="0"/>
            <a:ext cx="10668000" cy="954106"/>
          </a:xfrm>
        </p:spPr>
        <p:txBody>
          <a:bodyPr>
            <a:normAutofit/>
          </a:bodyPr>
          <a:lstStyle/>
          <a:p>
            <a:pPr marL="228600"/>
            <a:r>
              <a:rPr lang="en-US" sz="4400"/>
              <a:t>Open House</a:t>
            </a:r>
          </a:p>
        </p:txBody>
      </p:sp>
      <p:sp>
        <p:nvSpPr>
          <p:cNvPr id="9" name="Text Placeholder 8">
            <a:extLst>
              <a:ext uri="{FF2B5EF4-FFF2-40B4-BE49-F238E27FC236}">
                <a16:creationId xmlns:a16="http://schemas.microsoft.com/office/drawing/2014/main" id="{6DF80EA0-294C-E633-6ECD-0571C45D214D}"/>
              </a:ext>
            </a:extLst>
          </p:cNvPr>
          <p:cNvSpPr>
            <a:spLocks noGrp="1"/>
          </p:cNvSpPr>
          <p:nvPr>
            <p:ph type="body" sz="half" idx="2"/>
          </p:nvPr>
        </p:nvSpPr>
        <p:spPr>
          <a:xfrm>
            <a:off x="270828" y="986452"/>
            <a:ext cx="6304784" cy="3827595"/>
          </a:xfrm>
        </p:spPr>
        <p:txBody>
          <a:bodyPr>
            <a:normAutofit fontScale="25000" lnSpcReduction="20000"/>
          </a:bodyPr>
          <a:lstStyle/>
          <a:p>
            <a:pPr>
              <a:lnSpc>
                <a:spcPct val="120000"/>
              </a:lnSpc>
              <a:spcBef>
                <a:spcPts val="0"/>
              </a:spcBef>
            </a:pPr>
            <a:r>
              <a:rPr lang="en-US" sz="8000"/>
              <a:t>The Kentucky Department of Education will release 2023-2024 assessment and accountability data in a phased approach this fall. The data will be released in datasets before the new School Report Card (SRC) dashboard is available. </a:t>
            </a:r>
          </a:p>
          <a:p>
            <a:pPr>
              <a:lnSpc>
                <a:spcPct val="120000"/>
              </a:lnSpc>
              <a:spcBef>
                <a:spcPts val="0"/>
              </a:spcBef>
            </a:pPr>
            <a:endParaRPr lang="en-US" sz="8000"/>
          </a:p>
          <a:p>
            <a:pPr>
              <a:lnSpc>
                <a:spcPct val="120000"/>
              </a:lnSpc>
              <a:spcBef>
                <a:spcPts val="0"/>
              </a:spcBef>
            </a:pPr>
            <a:r>
              <a:rPr lang="en-US" sz="8000"/>
              <a:t>The data will be released in datasets in </a:t>
            </a:r>
            <a:r>
              <a:rPr lang="en-US" sz="8000">
                <a:hlinkClick r:id="rId3"/>
              </a:rPr>
              <a:t>Open House</a:t>
            </a:r>
            <a:r>
              <a:rPr lang="en-US" sz="8000"/>
              <a:t>.  This platform provides comprehensive information on school performance, enabling stakeholders to review and analyze educational outcomes. Please visit Open House to access the latest data and insights. </a:t>
            </a:r>
          </a:p>
          <a:p>
            <a:endParaRPr lang="en-US" sz="2800"/>
          </a:p>
          <a:p>
            <a:endParaRPr lang="en-US"/>
          </a:p>
        </p:txBody>
      </p:sp>
      <p:pic>
        <p:nvPicPr>
          <p:cNvPr id="6" name="Picture 5" descr="An illustration showing three icons representing different resources. The first icon on the left is a blue school building with the label 'District/School Directory.' The middle icon is a multicolored gauge with a green star, labeled 'School Report Card Suite.' The icon on the right is an orange document with an information symbol, labeled 'Supplemental Data.">
            <a:extLst>
              <a:ext uri="{FF2B5EF4-FFF2-40B4-BE49-F238E27FC236}">
                <a16:creationId xmlns:a16="http://schemas.microsoft.com/office/drawing/2014/main" id="{DF33CCB2-8D6E-D412-3A29-C24E1A8CC4F3}"/>
              </a:ext>
            </a:extLst>
          </p:cNvPr>
          <p:cNvPicPr>
            <a:picLocks noChangeAspect="1"/>
          </p:cNvPicPr>
          <p:nvPr/>
        </p:nvPicPr>
        <p:blipFill>
          <a:blip r:embed="rId4"/>
          <a:stretch>
            <a:fillRect/>
          </a:stretch>
        </p:blipFill>
        <p:spPr>
          <a:xfrm>
            <a:off x="6683188" y="1618577"/>
            <a:ext cx="5089265" cy="2361884"/>
          </a:xfrm>
          <a:prstGeom prst="rect">
            <a:avLst/>
          </a:prstGeom>
        </p:spPr>
      </p:pic>
      <p:sp>
        <p:nvSpPr>
          <p:cNvPr id="10" name="TextBox 9">
            <a:extLst>
              <a:ext uri="{FF2B5EF4-FFF2-40B4-BE49-F238E27FC236}">
                <a16:creationId xmlns:a16="http://schemas.microsoft.com/office/drawing/2014/main" id="{2CFB283E-E901-4C93-1A9A-FAB723DF5CE6}"/>
              </a:ext>
            </a:extLst>
          </p:cNvPr>
          <p:cNvSpPr txBox="1"/>
          <p:nvPr/>
        </p:nvSpPr>
        <p:spPr>
          <a:xfrm>
            <a:off x="270828" y="4917440"/>
            <a:ext cx="11047412" cy="954107"/>
          </a:xfrm>
          <a:prstGeom prst="rect">
            <a:avLst/>
          </a:prstGeom>
          <a:noFill/>
        </p:spPr>
        <p:txBody>
          <a:bodyPr wrap="square" rtlCol="0">
            <a:spAutoFit/>
          </a:bodyPr>
          <a:lstStyle/>
          <a:p>
            <a:r>
              <a:rPr lang="en-US" sz="1900">
                <a:solidFill>
                  <a:srgbClr val="102649"/>
                </a:solidFill>
              </a:rPr>
              <a:t>Please note: Due to a vendor change, a new SRC dashboard will be available later this year. The current SRC dashboard will sunset and be replaced. </a:t>
            </a:r>
          </a:p>
          <a:p>
            <a:endParaRPr lang="en-US"/>
          </a:p>
        </p:txBody>
      </p:sp>
    </p:spTree>
    <p:extLst>
      <p:ext uri="{BB962C8B-B14F-4D97-AF65-F5344CB8AC3E}">
        <p14:creationId xmlns:p14="http://schemas.microsoft.com/office/powerpoint/2010/main" val="3780095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3320"/>
            <a:ext cx="10515600" cy="2033587"/>
          </a:xfrm>
        </p:spPr>
        <p:txBody>
          <a:bodyPr/>
          <a:lstStyle/>
          <a:p>
            <a:r>
              <a:rPr lang="en-US" altLang="en-US"/>
              <a:t>Preliminary Data Cautions </a:t>
            </a:r>
            <a:br>
              <a:rPr lang="en-US" altLang="en-US"/>
            </a:br>
            <a:r>
              <a:rPr lang="en-US" altLang="en-US"/>
              <a:t>and Embargo Status</a:t>
            </a:r>
          </a:p>
        </p:txBody>
      </p:sp>
    </p:spTree>
    <p:extLst>
      <p:ext uri="{BB962C8B-B14F-4D97-AF65-F5344CB8AC3E}">
        <p14:creationId xmlns:p14="http://schemas.microsoft.com/office/powerpoint/2010/main" val="1830056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8697686" cy="914400"/>
          </a:xfrm>
        </p:spPr>
        <p:txBody>
          <a:bodyPr>
            <a:normAutofit/>
          </a:bodyPr>
          <a:lstStyle/>
          <a:p>
            <a:r>
              <a:rPr lang="en-US" altLang="en-US"/>
              <a:t>Preliminary Data Security Cautions</a:t>
            </a:r>
          </a:p>
        </p:txBody>
      </p:sp>
      <p:sp>
        <p:nvSpPr>
          <p:cNvPr id="24579" name="Content Placeholder 2"/>
          <p:cNvSpPr>
            <a:spLocks noGrp="1"/>
          </p:cNvSpPr>
          <p:nvPr>
            <p:ph type="body" sz="quarter" idx="13"/>
          </p:nvPr>
        </p:nvSpPr>
        <p:spPr>
          <a:xfrm>
            <a:off x="361244" y="1177482"/>
            <a:ext cx="11469512" cy="4503035"/>
          </a:xfrm>
        </p:spPr>
        <p:txBody>
          <a:bodyPr vert="horz" lIns="121920" tIns="60960" rIns="121920" bIns="60960" rtlCol="0" anchor="t">
            <a:normAutofit/>
          </a:bodyPr>
          <a:lstStyle/>
          <a:p>
            <a:r>
              <a:rPr lang="en-US" altLang="en-US"/>
              <a:t>Quality Control data are preliminary and may change. </a:t>
            </a:r>
          </a:p>
          <a:p>
            <a:r>
              <a:rPr lang="en-US" altLang="en-US"/>
              <a:t>At QC Day, appropriate district and school level leadership staff will be able to see their school and district data. It is critical to maintain security of preliminary data. </a:t>
            </a:r>
          </a:p>
          <a:p>
            <a:pPr marL="742508" lvl="1" indent="-285320"/>
            <a:r>
              <a:rPr lang="en-US" altLang="en-US"/>
              <a:t>Reports may change even if the district does not identify a data issue.</a:t>
            </a:r>
          </a:p>
          <a:p>
            <a:pPr marL="742508" lvl="1" indent="-285320"/>
            <a:r>
              <a:rPr lang="en-US" altLang="en-US"/>
              <a:t>Avoid print and digital copies; they live forever.</a:t>
            </a:r>
          </a:p>
          <a:p>
            <a:r>
              <a:rPr lang="en-US"/>
              <a:t>Data are not final and ready for public reporting until the embargo phase when school and district staff may discuss the data internally and with media; however, data cannot be shared in public meetings or by the media.</a:t>
            </a:r>
            <a:r>
              <a:rPr lang="en-US" altLang="en-US"/>
              <a:t> </a:t>
            </a:r>
          </a:p>
        </p:txBody>
      </p:sp>
    </p:spTree>
    <p:extLst>
      <p:ext uri="{BB962C8B-B14F-4D97-AF65-F5344CB8AC3E}">
        <p14:creationId xmlns:p14="http://schemas.microsoft.com/office/powerpoint/2010/main" val="642295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0C2A-8BCD-461B-920E-DF688FA79686}"/>
              </a:ext>
            </a:extLst>
          </p:cNvPr>
          <p:cNvSpPr>
            <a:spLocks noGrp="1"/>
          </p:cNvSpPr>
          <p:nvPr>
            <p:ph type="title"/>
          </p:nvPr>
        </p:nvSpPr>
        <p:spPr>
          <a:xfrm>
            <a:off x="0" y="-8947"/>
            <a:ext cx="10515600" cy="936793"/>
          </a:xfrm>
        </p:spPr>
        <p:txBody>
          <a:bodyPr>
            <a:normAutofit/>
          </a:bodyPr>
          <a:lstStyle/>
          <a:p>
            <a:r>
              <a:rPr lang="en-US"/>
              <a:t>Embargoed Data Sharing</a:t>
            </a:r>
          </a:p>
        </p:txBody>
      </p:sp>
      <p:graphicFrame>
        <p:nvGraphicFramePr>
          <p:cNvPr id="4" name="Content Placeholder 3" descr="The image describes the type of data that can be shared with school and district leadership and what can be shared with teachers. Embargoed data can be discussed internally with district leadership and media, but not in public meetings or by the media.">
            <a:extLst>
              <a:ext uri="{FF2B5EF4-FFF2-40B4-BE49-F238E27FC236}">
                <a16:creationId xmlns:a16="http://schemas.microsoft.com/office/drawing/2014/main" id="{3C9684D6-BCB2-4B54-92EE-8372557445ED}"/>
              </a:ext>
            </a:extLst>
          </p:cNvPr>
          <p:cNvGraphicFramePr>
            <a:graphicFrameLocks noGrp="1"/>
          </p:cNvGraphicFramePr>
          <p:nvPr>
            <p:ph idx="1"/>
            <p:extLst>
              <p:ext uri="{D42A27DB-BD31-4B8C-83A1-F6EECF244321}">
                <p14:modId xmlns:p14="http://schemas.microsoft.com/office/powerpoint/2010/main" val="743810530"/>
              </p:ext>
            </p:extLst>
          </p:nvPr>
        </p:nvGraphicFramePr>
        <p:xfrm>
          <a:off x="0" y="825624"/>
          <a:ext cx="11887200" cy="4882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654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528D95-B14B-2A51-0C65-7EC289902120}"/>
              </a:ext>
            </a:extLst>
          </p:cNvPr>
          <p:cNvSpPr>
            <a:spLocks noGrp="1"/>
          </p:cNvSpPr>
          <p:nvPr>
            <p:ph type="title"/>
          </p:nvPr>
        </p:nvSpPr>
        <p:spPr/>
        <p:txBody>
          <a:bodyPr/>
          <a:lstStyle/>
          <a:p>
            <a:r>
              <a:rPr lang="en-US" sz="5400"/>
              <a:t>Data Details</a:t>
            </a:r>
            <a:endParaRPr lang="en-US"/>
          </a:p>
        </p:txBody>
      </p:sp>
      <p:sp>
        <p:nvSpPr>
          <p:cNvPr id="5" name="Text Placeholder 4">
            <a:extLst>
              <a:ext uri="{FF2B5EF4-FFF2-40B4-BE49-F238E27FC236}">
                <a16:creationId xmlns:a16="http://schemas.microsoft.com/office/drawing/2014/main" id="{05D23CB2-DC45-C627-330A-1F45F3126242}"/>
              </a:ext>
            </a:extLst>
          </p:cNvPr>
          <p:cNvSpPr>
            <a:spLocks noGrp="1"/>
          </p:cNvSpPr>
          <p:nvPr>
            <p:ph type="body" idx="1"/>
          </p:nvPr>
        </p:nvSpPr>
        <p:spPr/>
        <p:txBody>
          <a:bodyPr>
            <a:normAutofit fontScale="85000" lnSpcReduction="20000"/>
          </a:bodyPr>
          <a:lstStyle/>
          <a:p>
            <a:pPr marL="914400" lvl="1" indent="-282575">
              <a:buFont typeface="Arial" panose="020B0604020202020204" pitchFamily="34" charset="0"/>
              <a:buChar char="•"/>
            </a:pPr>
            <a:r>
              <a:rPr lang="en-US" sz="2400">
                <a:solidFill>
                  <a:schemeClr val="tx1">
                    <a:lumMod val="85000"/>
                    <a:lumOff val="15000"/>
                  </a:schemeClr>
                </a:solidFill>
              </a:rPr>
              <a:t>Minimum N of 30</a:t>
            </a:r>
          </a:p>
          <a:p>
            <a:pPr marL="914400" lvl="1" indent="-282575">
              <a:buFont typeface="Arial" panose="020B0604020202020204" pitchFamily="34" charset="0"/>
              <a:buChar char="•"/>
            </a:pPr>
            <a:r>
              <a:rPr lang="en-US" sz="2400">
                <a:solidFill>
                  <a:schemeClr val="tx1">
                    <a:lumMod val="85000"/>
                    <a:lumOff val="15000"/>
                  </a:schemeClr>
                </a:solidFill>
              </a:rPr>
              <a:t>Data Suppression</a:t>
            </a:r>
          </a:p>
          <a:p>
            <a:pPr marL="914400" lvl="1" indent="-282575">
              <a:buFont typeface="Arial" panose="020B0604020202020204" pitchFamily="34" charset="0"/>
              <a:buChar char="•"/>
            </a:pPr>
            <a:r>
              <a:rPr lang="en-US" sz="2400">
                <a:solidFill>
                  <a:schemeClr val="tx1">
                    <a:lumMod val="85000"/>
                    <a:lumOff val="15000"/>
                  </a:schemeClr>
                </a:solidFill>
              </a:rPr>
              <a:t>Alternative School Track Back </a:t>
            </a:r>
          </a:p>
          <a:p>
            <a:pPr marL="914400" lvl="1" indent="-282575">
              <a:buFont typeface="Arial" panose="020B0604020202020204" pitchFamily="34" charset="0"/>
              <a:buChar char="•"/>
            </a:pPr>
            <a:r>
              <a:rPr lang="en-US" sz="2400">
                <a:solidFill>
                  <a:schemeClr val="tx1">
                    <a:lumMod val="85000"/>
                    <a:lumOff val="15000"/>
                  </a:schemeClr>
                </a:solidFill>
              </a:rPr>
              <a:t>Participation Rate </a:t>
            </a:r>
          </a:p>
          <a:p>
            <a:pPr marL="914400" lvl="1" indent="-282575">
              <a:buFont typeface="Arial" panose="020B0604020202020204" pitchFamily="34" charset="0"/>
              <a:buChar char="•"/>
            </a:pPr>
            <a:r>
              <a:rPr lang="en-US" sz="2400">
                <a:solidFill>
                  <a:schemeClr val="tx1">
                    <a:lumMod val="85000"/>
                    <a:lumOff val="15000"/>
                  </a:schemeClr>
                </a:solidFill>
              </a:rPr>
              <a:t>Feeder Schools</a:t>
            </a:r>
          </a:p>
          <a:p>
            <a:endParaRPr lang="en-US"/>
          </a:p>
        </p:txBody>
      </p:sp>
    </p:spTree>
    <p:extLst>
      <p:ext uri="{BB962C8B-B14F-4D97-AF65-F5344CB8AC3E}">
        <p14:creationId xmlns:p14="http://schemas.microsoft.com/office/powerpoint/2010/main" val="4054380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8C5A43-D851-469E-9E13-FDCBBC5A64F9}"/>
              </a:ext>
            </a:extLst>
          </p:cNvPr>
          <p:cNvSpPr>
            <a:spLocks noGrp="1"/>
          </p:cNvSpPr>
          <p:nvPr>
            <p:ph type="title"/>
          </p:nvPr>
        </p:nvSpPr>
        <p:spPr>
          <a:xfrm>
            <a:off x="0" y="0"/>
            <a:ext cx="12048565" cy="1290918"/>
          </a:xfrm>
        </p:spPr>
        <p:txBody>
          <a:bodyPr>
            <a:noAutofit/>
          </a:bodyPr>
          <a:lstStyle/>
          <a:p>
            <a:r>
              <a:rPr lang="en-US"/>
              <a:t>Minimum N-Count of 30 for </a:t>
            </a:r>
            <a:r>
              <a:rPr lang="en-US" b="0" i="0" u="none" strike="noStrike">
                <a:solidFill>
                  <a:srgbClr val="007780"/>
                </a:solidFill>
                <a:effectLst/>
                <a:latin typeface="Franklin Gothic Medium" panose="020B0603020102020204" pitchFamily="34" charset="0"/>
              </a:rPr>
              <a:t>Schools and </a:t>
            </a:r>
            <a:r>
              <a:rPr lang="en-US">
                <a:latin typeface="Franklin Gothic Medium" panose="020B0603020102020204" pitchFamily="34" charset="0"/>
              </a:rPr>
              <a:t>Each </a:t>
            </a:r>
            <a:r>
              <a:rPr lang="en-US" b="0" i="0" u="none" strike="noStrike">
                <a:solidFill>
                  <a:srgbClr val="007780"/>
                </a:solidFill>
                <a:effectLst/>
                <a:latin typeface="Franklin Gothic Medium" panose="020B0603020102020204" pitchFamily="34" charset="0"/>
              </a:rPr>
              <a:t>Student Group</a:t>
            </a:r>
            <a:r>
              <a:rPr lang="en-US" b="0" i="0">
                <a:solidFill>
                  <a:srgbClr val="000000"/>
                </a:solidFill>
                <a:effectLst/>
                <a:latin typeface="Franklin Gothic Medium" panose="020B0603020102020204" pitchFamily="34" charset="0"/>
              </a:rPr>
              <a:t>​</a:t>
            </a:r>
            <a:endParaRPr lang="en-US"/>
          </a:p>
        </p:txBody>
      </p:sp>
      <p:sp>
        <p:nvSpPr>
          <p:cNvPr id="4" name="Content Placeholder 3">
            <a:extLst>
              <a:ext uri="{FF2B5EF4-FFF2-40B4-BE49-F238E27FC236}">
                <a16:creationId xmlns:a16="http://schemas.microsoft.com/office/drawing/2014/main" id="{E8288695-145E-4B81-88D7-C46CEFC21C40}"/>
              </a:ext>
            </a:extLst>
          </p:cNvPr>
          <p:cNvSpPr>
            <a:spLocks noGrp="1"/>
          </p:cNvSpPr>
          <p:nvPr>
            <p:ph idx="1"/>
          </p:nvPr>
        </p:nvSpPr>
        <p:spPr>
          <a:xfrm>
            <a:off x="460794" y="1440287"/>
            <a:ext cx="10450546" cy="4297023"/>
          </a:xfrm>
        </p:spPr>
        <p:txBody>
          <a:bodyPr>
            <a:normAutofit/>
          </a:bodyPr>
          <a:lstStyle/>
          <a:p>
            <a:pPr algn="l" rtl="0" fontAlgn="base">
              <a:buFont typeface="Arial" panose="020B0604020202020204" pitchFamily="34" charset="0"/>
              <a:buChar char="•"/>
            </a:pPr>
            <a:r>
              <a:rPr lang="en-US"/>
              <a:t>For all accountable students and each accountable student demographic group, there must be 30 students </a:t>
            </a:r>
            <a:r>
              <a:rPr lang="en-US" u="sng"/>
              <a:t>per school level </a:t>
            </a:r>
            <a:r>
              <a:rPr lang="en-US"/>
              <a:t>(Elementary, Middle, High), </a:t>
            </a:r>
            <a:r>
              <a:rPr lang="en-US" u="sng"/>
              <a:t>per indicator</a:t>
            </a:r>
            <a:r>
              <a:rPr lang="en-US"/>
              <a:t> (not per grade level and content area) to be included in school calculations.</a:t>
            </a:r>
          </a:p>
          <a:p>
            <a:pPr fontAlgn="base"/>
            <a:r>
              <a:rPr lang="en-US">
                <a:latin typeface="Franklin Gothic Book" panose="020B0503020102020204" pitchFamily="34" charset="0"/>
              </a:rPr>
              <a:t>Kentucky reports by level (elementary, middle and high)</a:t>
            </a:r>
            <a:endParaRPr lang="en-US"/>
          </a:p>
          <a:p>
            <a:pPr algn="l" rtl="0" fontAlgn="base">
              <a:buFont typeface="Arial" panose="020B0604020202020204" pitchFamily="34" charset="0"/>
              <a:buChar char="•"/>
            </a:pPr>
            <a:r>
              <a:rPr lang="en-US" b="0" i="0" u="none" strike="noStrike">
                <a:solidFill>
                  <a:srgbClr val="102649"/>
                </a:solidFill>
                <a:effectLst/>
                <a:latin typeface="Franklin Gothic Book" panose="020B0503020102020204" pitchFamily="34" charset="0"/>
              </a:rPr>
              <a:t>Continue to report in the School Report Card (SRC) at 10 per grade</a:t>
            </a:r>
            <a:r>
              <a:rPr lang="en-US" b="0" i="0">
                <a:solidFill>
                  <a:srgbClr val="000000"/>
                </a:solidFill>
                <a:effectLst/>
                <a:latin typeface="Franklin Gothic Book" panose="020B05030201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102649"/>
                </a:solidFill>
                <a:effectLst/>
                <a:latin typeface="Franklin Gothic Book" panose="020B0503020102020204" pitchFamily="34" charset="0"/>
              </a:rPr>
              <a:t>Public reporting will follow US Department of Education (USED) and the Family Educational Rights and Privacy Act (FERPA) guidelines and Best Practices for Reporting.</a:t>
            </a:r>
            <a:endParaRPr lang="en-US" b="0" i="0">
              <a:solidFill>
                <a:srgbClr val="0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410606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C5CA-E456-44D3-BDEC-8E4A050636AB}"/>
              </a:ext>
            </a:extLst>
          </p:cNvPr>
          <p:cNvSpPr>
            <a:spLocks noGrp="1"/>
          </p:cNvSpPr>
          <p:nvPr>
            <p:ph type="title"/>
          </p:nvPr>
        </p:nvSpPr>
        <p:spPr>
          <a:xfrm>
            <a:off x="0" y="0"/>
            <a:ext cx="7155426" cy="927847"/>
          </a:xfrm>
        </p:spPr>
        <p:txBody>
          <a:bodyPr>
            <a:normAutofit/>
          </a:bodyPr>
          <a:lstStyle/>
          <a:p>
            <a:r>
              <a:rPr lang="en-US"/>
              <a:t>Suppressed Data Definitions</a:t>
            </a:r>
          </a:p>
        </p:txBody>
      </p:sp>
      <p:sp>
        <p:nvSpPr>
          <p:cNvPr id="7" name="Content Placeholder 6">
            <a:extLst>
              <a:ext uri="{FF2B5EF4-FFF2-40B4-BE49-F238E27FC236}">
                <a16:creationId xmlns:a16="http://schemas.microsoft.com/office/drawing/2014/main" id="{11514104-E79B-4F31-8F05-DBE95E217CFD}"/>
              </a:ext>
            </a:extLst>
          </p:cNvPr>
          <p:cNvSpPr>
            <a:spLocks noGrp="1"/>
          </p:cNvSpPr>
          <p:nvPr>
            <p:ph idx="1"/>
          </p:nvPr>
        </p:nvSpPr>
        <p:spPr>
          <a:xfrm>
            <a:off x="226142" y="1306286"/>
            <a:ext cx="11739716" cy="4027215"/>
          </a:xfrm>
        </p:spPr>
        <p:txBody>
          <a:bodyPr vert="horz" lIns="91440" tIns="45720" rIns="91440" bIns="45720" rtlCol="0" anchor="t">
            <a:normAutofit/>
          </a:bodyPr>
          <a:lstStyle/>
          <a:p>
            <a:r>
              <a:rPr lang="en-US">
                <a:solidFill>
                  <a:srgbClr val="C00000"/>
                </a:solidFill>
              </a:rPr>
              <a:t>PL Count &lt;3 </a:t>
            </a:r>
            <a:r>
              <a:rPr lang="en-US"/>
              <a:t>A performance level (NAPD) has no students. In this case, all the performance levels will be suppressed for that grade/level and subject.</a:t>
            </a:r>
          </a:p>
          <a:p>
            <a:r>
              <a:rPr lang="en-US">
                <a:solidFill>
                  <a:srgbClr val="C00000"/>
                </a:solidFill>
              </a:rPr>
              <a:t>NAPD Count &lt;10 </a:t>
            </a:r>
            <a:r>
              <a:rPr lang="en-US"/>
              <a:t>There are no FERPA issues, but there are fewer than 10 students in the tested population.</a:t>
            </a:r>
          </a:p>
          <a:p>
            <a:r>
              <a:rPr lang="en-US"/>
              <a:t>Suppressed data are indicated in </a:t>
            </a:r>
            <a:r>
              <a:rPr lang="en-US">
                <a:solidFill>
                  <a:srgbClr val="C00000"/>
                </a:solidFill>
              </a:rPr>
              <a:t>red font </a:t>
            </a:r>
            <a:r>
              <a:rPr lang="en-US"/>
              <a:t>in the spreadsheets. Suppressed data are available to schools/districts but will not be displayed in the School Report Card and should not be shared in public meetings.</a:t>
            </a:r>
          </a:p>
        </p:txBody>
      </p:sp>
    </p:spTree>
    <p:extLst>
      <p:ext uri="{BB962C8B-B14F-4D97-AF65-F5344CB8AC3E}">
        <p14:creationId xmlns:p14="http://schemas.microsoft.com/office/powerpoint/2010/main" val="2942326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471"/>
            <a:ext cx="11235847" cy="945765"/>
          </a:xfrm>
        </p:spPr>
        <p:txBody>
          <a:bodyPr>
            <a:normAutofit/>
          </a:bodyPr>
          <a:lstStyle/>
          <a:p>
            <a:r>
              <a:rPr lang="en-US"/>
              <a:t>Alternative Program/School Track Back</a:t>
            </a:r>
          </a:p>
        </p:txBody>
      </p:sp>
      <p:sp>
        <p:nvSpPr>
          <p:cNvPr id="3" name="Content Placeholder 2"/>
          <p:cNvSpPr>
            <a:spLocks noGrp="1"/>
          </p:cNvSpPr>
          <p:nvPr>
            <p:ph type="body" sz="quarter" idx="13"/>
          </p:nvPr>
        </p:nvSpPr>
        <p:spPr>
          <a:xfrm>
            <a:off x="259449" y="1089696"/>
            <a:ext cx="11112633" cy="4335971"/>
          </a:xfrm>
        </p:spPr>
        <p:txBody>
          <a:bodyPr vert="horz" lIns="121920" tIns="60960" rIns="121920" bIns="60960" rtlCol="0" anchor="t">
            <a:normAutofit lnSpcReduction="10000"/>
          </a:bodyPr>
          <a:lstStyle/>
          <a:p>
            <a:r>
              <a:rPr lang="en-US" sz="2600"/>
              <a:t>All 100-day rules remain in place.</a:t>
            </a:r>
          </a:p>
          <a:p>
            <a:r>
              <a:rPr lang="en-US" sz="2600"/>
              <a:t>Direct placements in alternative programs </a:t>
            </a:r>
            <a:r>
              <a:rPr lang="en-US" sz="2600">
                <a:effectLst/>
              </a:rPr>
              <a:t>with over 100 days of enrollment, code to the district rather than school. </a:t>
            </a:r>
          </a:p>
          <a:p>
            <a:r>
              <a:rPr lang="en-US" sz="2600"/>
              <a:t>Direct placements in alternative programs, with over 100 days of enrollment, code to the district rather than school unless court ordered or state agency placed, which code to the state, provided the student has no A1 enrollment during the year (excludes students with secondary enrollment in Gatton Academy, Craft Academy, Kentucky School for the Blind [KSB] and Kentucky School for the Deaf [KSD], which track to the A1 home school).</a:t>
            </a:r>
          </a:p>
          <a:p>
            <a:r>
              <a:rPr lang="en-US" sz="2600"/>
              <a:t>Use the </a:t>
            </a:r>
            <a:r>
              <a:rPr lang="en-US" sz="2600">
                <a:hlinkClick r:id="rId3"/>
              </a:rPr>
              <a:t>100-Day Tool</a:t>
            </a:r>
            <a:r>
              <a:rPr lang="en-US" sz="2600"/>
              <a:t> to assist with determining accountability. </a:t>
            </a:r>
          </a:p>
          <a:p>
            <a:r>
              <a:rPr lang="en-US" sz="2600"/>
              <a:t>KDE will monitor placement practices. </a:t>
            </a:r>
          </a:p>
        </p:txBody>
      </p:sp>
    </p:spTree>
    <p:extLst>
      <p:ext uri="{BB962C8B-B14F-4D97-AF65-F5344CB8AC3E}">
        <p14:creationId xmlns:p14="http://schemas.microsoft.com/office/powerpoint/2010/main" val="2805050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18"/>
            <a:ext cx="12192000" cy="923330"/>
          </a:xfrm>
        </p:spPr>
        <p:txBody>
          <a:bodyPr>
            <a:normAutofit/>
          </a:bodyPr>
          <a:lstStyle/>
          <a:p>
            <a:r>
              <a:rPr lang="en-US"/>
              <a:t>Participation Rate</a:t>
            </a:r>
          </a:p>
        </p:txBody>
      </p:sp>
      <p:sp>
        <p:nvSpPr>
          <p:cNvPr id="3" name="Text Placeholder 2"/>
          <p:cNvSpPr>
            <a:spLocks noGrp="1"/>
          </p:cNvSpPr>
          <p:nvPr>
            <p:ph type="body" sz="quarter" idx="13"/>
          </p:nvPr>
        </p:nvSpPr>
        <p:spPr>
          <a:xfrm>
            <a:off x="245500" y="940848"/>
            <a:ext cx="11337624" cy="4713718"/>
          </a:xfrm>
        </p:spPr>
        <p:txBody>
          <a:bodyPr>
            <a:normAutofit/>
          </a:bodyPr>
          <a:lstStyle/>
          <a:p>
            <a:r>
              <a:rPr lang="en-US"/>
              <a:t>Students with approved medical nonparticipations are exempt from accountability and participation rate.</a:t>
            </a:r>
          </a:p>
          <a:p>
            <a:r>
              <a:rPr lang="en-US"/>
              <a:t>First year English Learner (EL) students are exempt from accountability but remain in the denominator of the participation rate calculation.</a:t>
            </a:r>
          </a:p>
          <a:p>
            <a:r>
              <a:rPr lang="en-US"/>
              <a:t>Participation Rate does not affect accountability. It’s only required for federal reporting.</a:t>
            </a:r>
          </a:p>
          <a:p>
            <a:pPr marL="0" indent="0">
              <a:buNone/>
            </a:pPr>
            <a:endParaRPr lang="en-US" sz="3200"/>
          </a:p>
        </p:txBody>
      </p:sp>
      <p:sp>
        <p:nvSpPr>
          <p:cNvPr id="6" name="Rectangle 5"/>
          <p:cNvSpPr/>
          <p:nvPr/>
        </p:nvSpPr>
        <p:spPr>
          <a:xfrm>
            <a:off x="1617324" y="3617027"/>
            <a:ext cx="8672907" cy="1007676"/>
          </a:xfrm>
          <a:prstGeom prst="rect">
            <a:avLst/>
          </a:prstGeom>
          <a:solidFill>
            <a:srgbClr val="62A3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Participation Rate = Number of Students Who Attempted Tests ÷ Number of Students Enrolled</a:t>
            </a:r>
          </a:p>
        </p:txBody>
      </p:sp>
      <p:sp>
        <p:nvSpPr>
          <p:cNvPr id="5" name="TextBox 4">
            <a:extLst>
              <a:ext uri="{FF2B5EF4-FFF2-40B4-BE49-F238E27FC236}">
                <a16:creationId xmlns:a16="http://schemas.microsoft.com/office/drawing/2014/main" id="{DE13BBB9-38EF-4E44-8F9B-6CF291A0BEC6}"/>
              </a:ext>
            </a:extLst>
          </p:cNvPr>
          <p:cNvSpPr txBox="1"/>
          <p:nvPr/>
        </p:nvSpPr>
        <p:spPr>
          <a:xfrm>
            <a:off x="1480013" y="4731236"/>
            <a:ext cx="9550400" cy="923330"/>
          </a:xfrm>
          <a:prstGeom prst="rect">
            <a:avLst/>
          </a:prstGeom>
          <a:noFill/>
        </p:spPr>
        <p:txBody>
          <a:bodyPr wrap="square" rtlCol="0">
            <a:spAutoFit/>
          </a:bodyPr>
          <a:lstStyle/>
          <a:p>
            <a:r>
              <a:rPr lang="en-US" b="1"/>
              <a:t>Note:</a:t>
            </a:r>
            <a:r>
              <a:rPr lang="en-US"/>
              <a:t> For participation rate purposes, first year EL students are credited as attempting the reading, social studies, editing and mechanics and writing assessments. </a:t>
            </a:r>
            <a:r>
              <a:rPr lang="en-US" i="1"/>
              <a:t>First year EL students who do not attempt mathematics and science tests will negatively impact participation rate.</a:t>
            </a:r>
          </a:p>
        </p:txBody>
      </p:sp>
    </p:spTree>
    <p:extLst>
      <p:ext uri="{BB962C8B-B14F-4D97-AF65-F5344CB8AC3E}">
        <p14:creationId xmlns:p14="http://schemas.microsoft.com/office/powerpoint/2010/main" val="2341878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77"/>
            <a:ext cx="7518400" cy="965200"/>
          </a:xfrm>
        </p:spPr>
        <p:txBody>
          <a:bodyPr/>
          <a:lstStyle/>
          <a:p>
            <a:r>
              <a:rPr lang="en-US"/>
              <a:t>Inclusion of Feeder Schools</a:t>
            </a:r>
          </a:p>
        </p:txBody>
      </p:sp>
      <p:sp>
        <p:nvSpPr>
          <p:cNvPr id="3" name="Text Placeholder 2"/>
          <p:cNvSpPr>
            <a:spLocks noGrp="1"/>
          </p:cNvSpPr>
          <p:nvPr>
            <p:ph type="body" sz="quarter" idx="13"/>
          </p:nvPr>
        </p:nvSpPr>
        <p:spPr>
          <a:xfrm>
            <a:off x="242900" y="974877"/>
            <a:ext cx="11364900" cy="4496776"/>
          </a:xfrm>
        </p:spPr>
        <p:txBody>
          <a:bodyPr>
            <a:normAutofit/>
          </a:bodyPr>
          <a:lstStyle/>
          <a:p>
            <a:r>
              <a:rPr lang="en-US" sz="3200">
                <a:cs typeface="Arial" panose="020B0604020202020204" pitchFamily="34" charset="0"/>
              </a:rPr>
              <a:t>Every Student Succeeds Acts (ESSA) requires an accountability system of annual meaningful differentiation of ALL public schools, even those without tested grades.</a:t>
            </a:r>
          </a:p>
          <a:p>
            <a:r>
              <a:rPr lang="en-US" sz="3200">
                <a:effectLst/>
                <a:cs typeface="Arial" panose="020B0604020202020204" pitchFamily="34" charset="0"/>
              </a:rPr>
              <a:t>Feeder Schools are regular schools that do not have</a:t>
            </a:r>
            <a:r>
              <a:rPr lang="en-US" sz="3200">
                <a:cs typeface="Arial" panose="020B0604020202020204" pitchFamily="34" charset="0"/>
              </a:rPr>
              <a:t> KSA/AKSA</a:t>
            </a:r>
            <a:r>
              <a:rPr lang="en-US" sz="3200">
                <a:effectLst/>
                <a:cs typeface="Arial" panose="020B0604020202020204" pitchFamily="34" charset="0"/>
              </a:rPr>
              <a:t> Assessment data</a:t>
            </a:r>
            <a:r>
              <a:rPr lang="en-US" sz="3200">
                <a:cs typeface="Arial" panose="020B0604020202020204" pitchFamily="34" charset="0"/>
              </a:rPr>
              <a:t> (e.g., K through 2 that feeds an elementary, etc.). </a:t>
            </a:r>
          </a:p>
          <a:p>
            <a:r>
              <a:rPr lang="en-US" sz="3200">
                <a:cs typeface="Arial" panose="020B0604020202020204" pitchFamily="34" charset="0"/>
              </a:rPr>
              <a:t>A feeder school will receive the classification of the school that it feeds.</a:t>
            </a:r>
          </a:p>
        </p:txBody>
      </p:sp>
    </p:spTree>
    <p:extLst>
      <p:ext uri="{BB962C8B-B14F-4D97-AF65-F5344CB8AC3E}">
        <p14:creationId xmlns:p14="http://schemas.microsoft.com/office/powerpoint/2010/main" val="316330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2813277"/>
            <a:ext cx="10515600" cy="1231446"/>
          </a:xfrm>
        </p:spPr>
        <p:txBody>
          <a:bodyPr>
            <a:normAutofit/>
          </a:bodyPr>
          <a:lstStyle/>
          <a:p>
            <a:r>
              <a:rPr lang="en-US" altLang="en-US"/>
              <a:t>Quality Control Day Overview</a:t>
            </a:r>
          </a:p>
        </p:txBody>
      </p:sp>
    </p:spTree>
    <p:extLst>
      <p:ext uri="{BB962C8B-B14F-4D97-AF65-F5344CB8AC3E}">
        <p14:creationId xmlns:p14="http://schemas.microsoft.com/office/powerpoint/2010/main" val="3529112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1850" y="2366682"/>
            <a:ext cx="10515600" cy="1490943"/>
          </a:xfrm>
        </p:spPr>
        <p:txBody>
          <a:bodyPr/>
          <a:lstStyle/>
          <a:p>
            <a:r>
              <a:rPr lang="en-US" altLang="en-US"/>
              <a:t>QC Day Spreadsheets</a:t>
            </a:r>
          </a:p>
        </p:txBody>
      </p:sp>
    </p:spTree>
    <p:extLst>
      <p:ext uri="{BB962C8B-B14F-4D97-AF65-F5344CB8AC3E}">
        <p14:creationId xmlns:p14="http://schemas.microsoft.com/office/powerpoint/2010/main" val="632766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B438F-D2BC-83C0-E271-42BAA1F88D82}"/>
              </a:ext>
            </a:extLst>
          </p:cNvPr>
          <p:cNvSpPr>
            <a:spLocks noGrp="1"/>
          </p:cNvSpPr>
          <p:nvPr>
            <p:ph type="title"/>
          </p:nvPr>
        </p:nvSpPr>
        <p:spPr>
          <a:xfrm>
            <a:off x="0" y="1"/>
            <a:ext cx="6858178" cy="923448"/>
          </a:xfrm>
        </p:spPr>
        <p:txBody>
          <a:bodyPr>
            <a:normAutofit/>
          </a:bodyPr>
          <a:lstStyle/>
          <a:p>
            <a:pPr algn="ctr"/>
            <a:r>
              <a:rPr lang="en-US"/>
              <a:t>QC Day Spreadsheet Folders</a:t>
            </a:r>
          </a:p>
        </p:txBody>
      </p:sp>
      <p:sp>
        <p:nvSpPr>
          <p:cNvPr id="7" name="Arrow: Striped Right 6">
            <a:extLst>
              <a:ext uri="{FF2B5EF4-FFF2-40B4-BE49-F238E27FC236}">
                <a16:creationId xmlns:a16="http://schemas.microsoft.com/office/drawing/2014/main" id="{F98039E9-ABA1-4DEA-9518-D076E92F93FD}"/>
              </a:ext>
            </a:extLst>
          </p:cNvPr>
          <p:cNvSpPr/>
          <p:nvPr/>
        </p:nvSpPr>
        <p:spPr>
          <a:xfrm>
            <a:off x="322729" y="1326762"/>
            <a:ext cx="2124636" cy="2044397"/>
          </a:xfrm>
          <a:prstGeom prst="stripedRightArrow">
            <a:avLst/>
          </a:prstGeom>
          <a:solidFill>
            <a:srgbClr val="E7F1F1"/>
          </a:solidFill>
          <a:ln w="5715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7780"/>
                </a:solidFill>
              </a:rPr>
              <a:t>Focus of QC Day Review</a:t>
            </a:r>
          </a:p>
        </p:txBody>
      </p:sp>
      <p:graphicFrame>
        <p:nvGraphicFramePr>
          <p:cNvPr id="5" name="Table 5">
            <a:extLst>
              <a:ext uri="{FF2B5EF4-FFF2-40B4-BE49-F238E27FC236}">
                <a16:creationId xmlns:a16="http://schemas.microsoft.com/office/drawing/2014/main" id="{12917A22-CD3E-E479-3A91-FEB8C551E76E}"/>
              </a:ext>
            </a:extLst>
          </p:cNvPr>
          <p:cNvGraphicFramePr>
            <a:graphicFrameLocks noGrp="1"/>
          </p:cNvGraphicFramePr>
          <p:nvPr>
            <p:ph idx="1"/>
            <p:extLst>
              <p:ext uri="{D42A27DB-BD31-4B8C-83A1-F6EECF244321}">
                <p14:modId xmlns:p14="http://schemas.microsoft.com/office/powerpoint/2010/main" val="1344268365"/>
              </p:ext>
            </p:extLst>
          </p:nvPr>
        </p:nvGraphicFramePr>
        <p:xfrm>
          <a:off x="2651760" y="1044472"/>
          <a:ext cx="8660674" cy="2326687"/>
        </p:xfrm>
        <a:graphic>
          <a:graphicData uri="http://schemas.openxmlformats.org/drawingml/2006/table">
            <a:tbl>
              <a:tblPr firstRow="1" bandRow="1">
                <a:tableStyleId>{16D9F66E-5EB9-4882-86FB-DCBF35E3C3E4}</a:tableStyleId>
              </a:tblPr>
              <a:tblGrid>
                <a:gridCol w="4063365">
                  <a:extLst>
                    <a:ext uri="{9D8B030D-6E8A-4147-A177-3AD203B41FA5}">
                      <a16:colId xmlns:a16="http://schemas.microsoft.com/office/drawing/2014/main" val="2683097013"/>
                    </a:ext>
                  </a:extLst>
                </a:gridCol>
                <a:gridCol w="4597309">
                  <a:extLst>
                    <a:ext uri="{9D8B030D-6E8A-4147-A177-3AD203B41FA5}">
                      <a16:colId xmlns:a16="http://schemas.microsoft.com/office/drawing/2014/main" val="2655879922"/>
                    </a:ext>
                  </a:extLst>
                </a:gridCol>
              </a:tblGrid>
              <a:tr h="403778">
                <a:tc>
                  <a:txBody>
                    <a:bodyPr/>
                    <a:lstStyle/>
                    <a:p>
                      <a:pPr algn="ctr"/>
                      <a:r>
                        <a:rPr lang="en-US" b="1"/>
                        <a:t>Folder</a:t>
                      </a:r>
                    </a:p>
                  </a:txBody>
                  <a:tcPr>
                    <a:solidFill>
                      <a:srgbClr val="079DA9"/>
                    </a:solidFill>
                  </a:tcPr>
                </a:tc>
                <a:tc>
                  <a:txBody>
                    <a:bodyPr/>
                    <a:lstStyle/>
                    <a:p>
                      <a:pPr algn="ctr"/>
                      <a:r>
                        <a:rPr lang="en-US" b="1"/>
                        <a:t>Spreadsheets for Validation of Accountability</a:t>
                      </a:r>
                    </a:p>
                  </a:txBody>
                  <a:tcPr>
                    <a:solidFill>
                      <a:srgbClr val="079DA9"/>
                    </a:solidFill>
                  </a:tcPr>
                </a:tc>
                <a:extLst>
                  <a:ext uri="{0D108BD9-81ED-4DB2-BD59-A6C34878D82A}">
                    <a16:rowId xmlns:a16="http://schemas.microsoft.com/office/drawing/2014/main" val="2972927389"/>
                  </a:ext>
                </a:extLst>
              </a:tr>
              <a:tr h="968298">
                <a:tc>
                  <a:txBody>
                    <a:bodyPr/>
                    <a:lstStyle/>
                    <a:p>
                      <a:r>
                        <a:rPr lang="en-US" b="0"/>
                        <a:t>Accountability </a:t>
                      </a:r>
                    </a:p>
                  </a:txBody>
                  <a:tcPr>
                    <a:solidFill>
                      <a:srgbClr val="E7F1F1"/>
                    </a:solidFill>
                  </a:tcPr>
                </a:tc>
                <a:tc>
                  <a:txBody>
                    <a:bodyPr/>
                    <a:lstStyle/>
                    <a:p>
                      <a:r>
                        <a:rPr lang="en-US" b="0"/>
                        <a:t>NAPD Level</a:t>
                      </a:r>
                    </a:p>
                    <a:p>
                      <a:pPr defTabSz="914400">
                        <a:tabLst/>
                        <a:defRPr/>
                      </a:pPr>
                      <a:r>
                        <a:rPr lang="en-US" b="0"/>
                        <a:t>Summary</a:t>
                      </a:r>
                    </a:p>
                  </a:txBody>
                  <a:tcPr>
                    <a:solidFill>
                      <a:srgbClr val="E7F1F1"/>
                    </a:solidFill>
                  </a:tcPr>
                </a:tc>
                <a:extLst>
                  <a:ext uri="{0D108BD9-81ED-4DB2-BD59-A6C34878D82A}">
                    <a16:rowId xmlns:a16="http://schemas.microsoft.com/office/drawing/2014/main" val="133726881"/>
                  </a:ext>
                </a:extLst>
              </a:tr>
              <a:tr h="954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Student Data</a:t>
                      </a:r>
                    </a:p>
                    <a:p>
                      <a:r>
                        <a:rPr lang="en-US" b="0"/>
                        <a:t>(used to validate summary data)</a:t>
                      </a:r>
                    </a:p>
                  </a:txBody>
                  <a:tcPr>
                    <a:solidFill>
                      <a:schemeClr val="bg1"/>
                    </a:solidFill>
                  </a:tcPr>
                </a:tc>
                <a:tc>
                  <a:txBody>
                    <a:bodyPr/>
                    <a:lstStyle/>
                    <a:p>
                      <a:r>
                        <a:rPr lang="en-US" b="0" dirty="0"/>
                        <a:t>Graduates</a:t>
                      </a:r>
                    </a:p>
                    <a:p>
                      <a:r>
                        <a:rPr lang="en-US" b="0" dirty="0"/>
                        <a:t>Postsecondary Readiness (PSR)</a:t>
                      </a:r>
                    </a:p>
                    <a:p>
                      <a:r>
                        <a:rPr lang="en-US" b="0" dirty="0"/>
                        <a:t>Tests</a:t>
                      </a:r>
                    </a:p>
                  </a:txBody>
                  <a:tcPr>
                    <a:solidFill>
                      <a:schemeClr val="bg1"/>
                    </a:solidFill>
                  </a:tcPr>
                </a:tc>
                <a:extLst>
                  <a:ext uri="{0D108BD9-81ED-4DB2-BD59-A6C34878D82A}">
                    <a16:rowId xmlns:a16="http://schemas.microsoft.com/office/drawing/2014/main" val="920259864"/>
                  </a:ext>
                </a:extLst>
              </a:tr>
            </a:tbl>
          </a:graphicData>
        </a:graphic>
      </p:graphicFrame>
      <p:sp>
        <p:nvSpPr>
          <p:cNvPr id="8" name="Flowchart: Alternate Process 7">
            <a:extLst>
              <a:ext uri="{FF2B5EF4-FFF2-40B4-BE49-F238E27FC236}">
                <a16:creationId xmlns:a16="http://schemas.microsoft.com/office/drawing/2014/main" id="{78B16F41-1FC4-4AE4-AAAC-7E1DFE4F36C2}"/>
              </a:ext>
            </a:extLst>
          </p:cNvPr>
          <p:cNvSpPr/>
          <p:nvPr/>
        </p:nvSpPr>
        <p:spPr>
          <a:xfrm>
            <a:off x="444136" y="3859192"/>
            <a:ext cx="1854926" cy="1672046"/>
          </a:xfrm>
          <a:prstGeom prst="flowChartAlternateProcess">
            <a:avLst/>
          </a:prstGeom>
          <a:solidFill>
            <a:srgbClr val="E7F1F1"/>
          </a:solidFill>
          <a:ln w="28575">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780"/>
                </a:solidFill>
              </a:rPr>
              <a:t>Additional Folders provided for informational purposes</a:t>
            </a:r>
          </a:p>
        </p:txBody>
      </p:sp>
      <p:graphicFrame>
        <p:nvGraphicFramePr>
          <p:cNvPr id="9" name="Table 8">
            <a:extLst>
              <a:ext uri="{FF2B5EF4-FFF2-40B4-BE49-F238E27FC236}">
                <a16:creationId xmlns:a16="http://schemas.microsoft.com/office/drawing/2014/main" id="{4E46E0BE-7931-4C82-9ADF-E87792F5D96E}"/>
              </a:ext>
            </a:extLst>
          </p:cNvPr>
          <p:cNvGraphicFramePr>
            <a:graphicFrameLocks/>
          </p:cNvGraphicFramePr>
          <p:nvPr>
            <p:extLst>
              <p:ext uri="{D42A27DB-BD31-4B8C-83A1-F6EECF244321}">
                <p14:modId xmlns:p14="http://schemas.microsoft.com/office/powerpoint/2010/main" val="1349310792"/>
              </p:ext>
            </p:extLst>
          </p:nvPr>
        </p:nvGraphicFramePr>
        <p:xfrm>
          <a:off x="2651760" y="3371159"/>
          <a:ext cx="8660674" cy="2743200"/>
        </p:xfrm>
        <a:graphic>
          <a:graphicData uri="http://schemas.openxmlformats.org/drawingml/2006/table">
            <a:tbl>
              <a:tblPr firstRow="1" bandRow="1">
                <a:tableStyleId>{0505E3EF-67EA-436B-97B2-0124C06EBD24}</a:tableStyleId>
              </a:tblPr>
              <a:tblGrid>
                <a:gridCol w="4069893">
                  <a:extLst>
                    <a:ext uri="{9D8B030D-6E8A-4147-A177-3AD203B41FA5}">
                      <a16:colId xmlns:a16="http://schemas.microsoft.com/office/drawing/2014/main" val="2683097013"/>
                    </a:ext>
                  </a:extLst>
                </a:gridCol>
                <a:gridCol w="4590781">
                  <a:extLst>
                    <a:ext uri="{9D8B030D-6E8A-4147-A177-3AD203B41FA5}">
                      <a16:colId xmlns:a16="http://schemas.microsoft.com/office/drawing/2014/main" val="3923440972"/>
                    </a:ext>
                  </a:extLst>
                </a:gridCol>
              </a:tblGrid>
              <a:tr h="303746">
                <a:tc>
                  <a:txBody>
                    <a:bodyPr/>
                    <a:lstStyle/>
                    <a:p>
                      <a:pPr algn="ctr"/>
                      <a:r>
                        <a:rPr lang="en-US" sz="1600" b="1"/>
                        <a:t>Folder</a:t>
                      </a:r>
                    </a:p>
                  </a:txBody>
                  <a:tcPr/>
                </a:tc>
                <a:tc>
                  <a:txBody>
                    <a:bodyPr/>
                    <a:lstStyle/>
                    <a:p>
                      <a:pPr algn="ctr"/>
                      <a:r>
                        <a:rPr lang="en-US" sz="1600" b="1"/>
                        <a:t>Informational Spreadsheets</a:t>
                      </a:r>
                    </a:p>
                  </a:txBody>
                  <a:tcPr/>
                </a:tc>
                <a:extLst>
                  <a:ext uri="{0D108BD9-81ED-4DB2-BD59-A6C34878D82A}">
                    <a16:rowId xmlns:a16="http://schemas.microsoft.com/office/drawing/2014/main" val="2972927389"/>
                  </a:ext>
                </a:extLst>
              </a:tr>
              <a:tr h="303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Accountability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NAPD Grade</a:t>
                      </a:r>
                    </a:p>
                    <a:p>
                      <a:pPr marL="0" marR="0" lvl="0" indent="0" algn="l">
                        <a:lnSpc>
                          <a:spcPct val="100000"/>
                        </a:lnSpc>
                        <a:spcBef>
                          <a:spcPts val="0"/>
                        </a:spcBef>
                        <a:spcAft>
                          <a:spcPts val="0"/>
                        </a:spcAft>
                        <a:buNone/>
                      </a:pPr>
                      <a:r>
                        <a:rPr lang="en-US" sz="1600" b="0" kern="1200" noProof="0">
                          <a:solidFill>
                            <a:schemeClr val="dk1"/>
                          </a:solidFill>
                          <a:latin typeface="+mn-lt"/>
                          <a:ea typeface="+mn-ea"/>
                          <a:cs typeface="+mn-cs"/>
                        </a:rPr>
                        <a:t>QSCS</a:t>
                      </a:r>
                      <a:endParaRPr lang="en-US" sz="1600" b="0" kern="1200">
                        <a:solidFill>
                          <a:schemeClr val="dk1"/>
                        </a:solidFill>
                        <a:latin typeface="+mn-lt"/>
                        <a:ea typeface="+mn-ea"/>
                        <a:cs typeface="+mn-cs"/>
                      </a:endParaRPr>
                    </a:p>
                  </a:txBody>
                  <a:tcPr/>
                </a:tc>
                <a:extLst>
                  <a:ext uri="{0D108BD9-81ED-4DB2-BD59-A6C34878D82A}">
                    <a16:rowId xmlns:a16="http://schemas.microsoft.com/office/drawing/2014/main" val="366746397"/>
                  </a:ext>
                </a:extLst>
              </a:tr>
              <a:tr h="303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Assessed</a:t>
                      </a:r>
                    </a:p>
                  </a:txBody>
                  <a:tcPr/>
                </a:tc>
                <a:tc>
                  <a:txBody>
                    <a:bodyPr/>
                    <a:lstStyle/>
                    <a:p>
                      <a:r>
                        <a:rPr lang="en-US" sz="1600"/>
                        <a:t>NAPD Grade</a:t>
                      </a:r>
                    </a:p>
                    <a:p>
                      <a:r>
                        <a:rPr lang="en-US" sz="1600"/>
                        <a:t>NAPD Level</a:t>
                      </a:r>
                    </a:p>
                  </a:txBody>
                  <a:tcPr/>
                </a:tc>
                <a:extLst>
                  <a:ext uri="{0D108BD9-81ED-4DB2-BD59-A6C34878D82A}">
                    <a16:rowId xmlns:a16="http://schemas.microsoft.com/office/drawing/2014/main" val="3980494912"/>
                  </a:ext>
                </a:extLst>
              </a:tr>
              <a:tr h="303746">
                <a:tc>
                  <a:txBody>
                    <a:bodyPr/>
                    <a:lstStyle/>
                    <a:p>
                      <a:r>
                        <a:rPr lang="en-US" sz="1600" b="0"/>
                        <a:t>Calculator</a:t>
                      </a:r>
                    </a:p>
                  </a:txBody>
                  <a:tcPr/>
                </a:tc>
                <a:tc>
                  <a:txBody>
                    <a:bodyPr/>
                    <a:lstStyle/>
                    <a:p>
                      <a:r>
                        <a:rPr lang="en-US" sz="1600"/>
                        <a:t>Accountability Calculator</a:t>
                      </a:r>
                    </a:p>
                  </a:txBody>
                  <a:tcPr/>
                </a:tc>
                <a:extLst>
                  <a:ext uri="{0D108BD9-81ED-4DB2-BD59-A6C34878D82A}">
                    <a16:rowId xmlns:a16="http://schemas.microsoft.com/office/drawing/2014/main" val="2805729493"/>
                  </a:ext>
                </a:extLst>
              </a:tr>
              <a:tr h="303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English Language Proficiency (EL)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ACCESS for ELLs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EL Attainment</a:t>
                      </a:r>
                    </a:p>
                  </a:txBody>
                  <a:tcPr/>
                </a:tc>
                <a:extLst>
                  <a:ext uri="{0D108BD9-81ED-4DB2-BD59-A6C34878D82A}">
                    <a16:rowId xmlns:a16="http://schemas.microsoft.com/office/drawing/2014/main" val="1976650931"/>
                  </a:ext>
                </a:extLst>
              </a:tr>
              <a:tr h="303746">
                <a:tc>
                  <a:txBody>
                    <a:bodyPr/>
                    <a:lstStyle/>
                    <a:p>
                      <a:r>
                        <a:rPr lang="en-US" sz="1600" b="0"/>
                        <a:t>Graduation 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Graduation Rate</a:t>
                      </a:r>
                    </a:p>
                  </a:txBody>
                  <a:tcPr/>
                </a:tc>
                <a:extLst>
                  <a:ext uri="{0D108BD9-81ED-4DB2-BD59-A6C34878D82A}">
                    <a16:rowId xmlns:a16="http://schemas.microsoft.com/office/drawing/2014/main" val="3936993321"/>
                  </a:ext>
                </a:extLst>
              </a:tr>
            </a:tbl>
          </a:graphicData>
        </a:graphic>
      </p:graphicFrame>
    </p:spTree>
    <p:extLst>
      <p:ext uri="{BB962C8B-B14F-4D97-AF65-F5344CB8AC3E}">
        <p14:creationId xmlns:p14="http://schemas.microsoft.com/office/powerpoint/2010/main" val="3708354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B5916AF-4846-4C0E-9DDA-30D1CC66E967}"/>
              </a:ext>
            </a:extLst>
          </p:cNvPr>
          <p:cNvSpPr>
            <a:spLocks noGrp="1"/>
          </p:cNvSpPr>
          <p:nvPr>
            <p:ph type="title"/>
          </p:nvPr>
        </p:nvSpPr>
        <p:spPr>
          <a:xfrm>
            <a:off x="989882" y="291592"/>
            <a:ext cx="4587958" cy="613440"/>
          </a:xfrm>
          <a:prstGeom prst="rect">
            <a:avLst/>
          </a:prstGeom>
        </p:spPr>
        <p:txBody>
          <a:bodyPr>
            <a:normAutofit fontScale="90000"/>
          </a:bodyPr>
          <a:lstStyle/>
          <a:p>
            <a:r>
              <a:rPr lang="en-US" b="1">
                <a:solidFill>
                  <a:schemeClr val="accent6">
                    <a:lumMod val="75000"/>
                  </a:schemeClr>
                </a:solidFill>
              </a:rPr>
              <a:t>Accountability</a:t>
            </a:r>
            <a:br>
              <a:rPr lang="en-US" b="1"/>
            </a:br>
            <a:endParaRPr lang="en-US" sz="2000" b="1">
              <a:solidFill>
                <a:schemeClr val="accent6">
                  <a:lumMod val="75000"/>
                </a:schemeClr>
              </a:solidFill>
            </a:endParaRPr>
          </a:p>
        </p:txBody>
      </p:sp>
      <p:sp>
        <p:nvSpPr>
          <p:cNvPr id="9" name="TextBox 8">
            <a:extLst>
              <a:ext uri="{FF2B5EF4-FFF2-40B4-BE49-F238E27FC236}">
                <a16:creationId xmlns:a16="http://schemas.microsoft.com/office/drawing/2014/main" id="{9CEE8B3A-53F9-4D01-AFD3-96D616D40A79}"/>
              </a:ext>
            </a:extLst>
          </p:cNvPr>
          <p:cNvSpPr txBox="1"/>
          <p:nvPr/>
        </p:nvSpPr>
        <p:spPr>
          <a:xfrm>
            <a:off x="1459508" y="769235"/>
            <a:ext cx="3935452" cy="584775"/>
          </a:xfrm>
          <a:prstGeom prst="rect">
            <a:avLst/>
          </a:prstGeom>
          <a:noFill/>
        </p:spPr>
        <p:txBody>
          <a:bodyPr wrap="square" rtlCol="0">
            <a:spAutoFit/>
          </a:bodyPr>
          <a:lstStyle/>
          <a:p>
            <a:r>
              <a:rPr lang="en-US" sz="3200" b="1">
                <a:solidFill>
                  <a:schemeClr val="accent6">
                    <a:lumMod val="75000"/>
                  </a:schemeClr>
                </a:solidFill>
              </a:rPr>
              <a:t>Summary</a:t>
            </a:r>
            <a:endParaRPr lang="en-US" sz="3200"/>
          </a:p>
        </p:txBody>
      </p:sp>
      <p:sp>
        <p:nvSpPr>
          <p:cNvPr id="11" name="TextBox 10">
            <a:extLst>
              <a:ext uri="{FF2B5EF4-FFF2-40B4-BE49-F238E27FC236}">
                <a16:creationId xmlns:a16="http://schemas.microsoft.com/office/drawing/2014/main" id="{23DCF3CF-F632-44D5-B78C-F6669D8C6AAF}"/>
              </a:ext>
            </a:extLst>
          </p:cNvPr>
          <p:cNvSpPr txBox="1"/>
          <p:nvPr/>
        </p:nvSpPr>
        <p:spPr>
          <a:xfrm>
            <a:off x="1744337" y="1394286"/>
            <a:ext cx="4898571" cy="523220"/>
          </a:xfrm>
          <a:prstGeom prst="rect">
            <a:avLst/>
          </a:prstGeom>
          <a:noFill/>
        </p:spPr>
        <p:txBody>
          <a:bodyPr wrap="square" rtlCol="0">
            <a:spAutoFit/>
          </a:bodyPr>
          <a:lstStyle/>
          <a:p>
            <a:r>
              <a:rPr lang="en-US" sz="2800" b="1">
                <a:solidFill>
                  <a:schemeClr val="accent6">
                    <a:lumMod val="75000"/>
                  </a:schemeClr>
                </a:solidFill>
              </a:rPr>
              <a:t>Accountability Summary</a:t>
            </a:r>
            <a:endParaRPr lang="en-US" sz="2800"/>
          </a:p>
        </p:txBody>
      </p:sp>
      <p:sp>
        <p:nvSpPr>
          <p:cNvPr id="5" name="Rectangle 4" descr="The arrow w">
            <a:extLst>
              <a:ext uri="{FF2B5EF4-FFF2-40B4-BE49-F238E27FC236}">
                <a16:creationId xmlns:a16="http://schemas.microsoft.com/office/drawing/2014/main" id="{4FD7CE1D-4813-4520-A65B-19BEB8EF9104}"/>
              </a:ext>
            </a:extLst>
          </p:cNvPr>
          <p:cNvSpPr/>
          <p:nvPr/>
        </p:nvSpPr>
        <p:spPr>
          <a:xfrm>
            <a:off x="672410" y="1966427"/>
            <a:ext cx="11482124" cy="4524315"/>
          </a:xfrm>
          <a:prstGeom prst="rect">
            <a:avLst/>
          </a:prstGeom>
        </p:spPr>
        <p:txBody>
          <a:bodyPr wrap="square" lIns="91440" tIns="45720" rIns="91440" bIns="45720" anchor="t">
            <a:spAutoFit/>
          </a:bodyPr>
          <a:lstStyle/>
          <a:p>
            <a:r>
              <a:rPr lang="en-US" altLang="en-US" sz="2400" i="1">
                <a:solidFill>
                  <a:schemeClr val="bg2">
                    <a:lumMod val="25000"/>
                  </a:schemeClr>
                </a:solidFill>
              </a:rPr>
              <a:t>This Workbook includes aggregate summary data in eight worksheets (tabs): </a:t>
            </a:r>
          </a:p>
          <a:p>
            <a:pPr marL="342900" indent="-342900">
              <a:buFont typeface="Arial" panose="020B0604020202020204" pitchFamily="34" charset="0"/>
              <a:buChar char="•"/>
            </a:pPr>
            <a:r>
              <a:rPr lang="en-US" altLang="en-US" sz="2400" i="1">
                <a:solidFill>
                  <a:schemeClr val="bg2">
                    <a:lumMod val="25000"/>
                  </a:schemeClr>
                </a:solidFill>
              </a:rPr>
              <a:t>Profile</a:t>
            </a:r>
          </a:p>
          <a:p>
            <a:pPr marL="342900" indent="-342900">
              <a:buFont typeface="Arial" panose="020B0604020202020204" pitchFamily="34" charset="0"/>
              <a:buChar char="•"/>
            </a:pPr>
            <a:r>
              <a:rPr lang="en-US" altLang="en-US" sz="2400" i="1">
                <a:solidFill>
                  <a:schemeClr val="bg2">
                    <a:lumMod val="25000"/>
                  </a:schemeClr>
                </a:solidFill>
              </a:rPr>
              <a:t>Federal Groups</a:t>
            </a:r>
          </a:p>
          <a:p>
            <a:pPr marL="342900" indent="-342900">
              <a:buFont typeface="Arial" panose="020B0604020202020204" pitchFamily="34" charset="0"/>
              <a:buChar char="•"/>
            </a:pPr>
            <a:r>
              <a:rPr lang="en-US" altLang="en-US" sz="2400" i="1">
                <a:solidFill>
                  <a:schemeClr val="bg2">
                    <a:lumMod val="25000"/>
                  </a:schemeClr>
                </a:solidFill>
              </a:rPr>
              <a:t>Scores and Labels for each state indicator</a:t>
            </a:r>
          </a:p>
          <a:p>
            <a:pPr marL="800100" lvl="1" indent="-342900">
              <a:buFont typeface="Arial" panose="020B0604020202020204" pitchFamily="34" charset="0"/>
              <a:buChar char="•"/>
            </a:pPr>
            <a:r>
              <a:rPr lang="en-US" altLang="en-US" sz="2400" i="1">
                <a:solidFill>
                  <a:schemeClr val="bg2">
                    <a:lumMod val="25000"/>
                  </a:schemeClr>
                </a:solidFill>
              </a:rPr>
              <a:t>State Assessment Results in Reading and Mathematics (RDMA)</a:t>
            </a:r>
          </a:p>
          <a:p>
            <a:pPr marL="800100" lvl="1" indent="-342900">
              <a:buFont typeface="Arial" panose="020B0604020202020204" pitchFamily="34" charset="0"/>
              <a:buChar char="•"/>
            </a:pPr>
            <a:r>
              <a:rPr lang="en-US" altLang="en-US" sz="2400" i="1">
                <a:solidFill>
                  <a:schemeClr val="bg2">
                    <a:lumMod val="25000"/>
                  </a:schemeClr>
                </a:solidFill>
              </a:rPr>
              <a:t>State Assessment Results in Science, Social Studies and Writing (SCSSWR)</a:t>
            </a:r>
          </a:p>
          <a:p>
            <a:pPr marL="800100" lvl="1" indent="-342900">
              <a:buFont typeface="Arial" panose="020B0604020202020204" pitchFamily="34" charset="0"/>
              <a:buChar char="•"/>
            </a:pPr>
            <a:r>
              <a:rPr lang="en-US" altLang="en-US" sz="2400" i="1">
                <a:solidFill>
                  <a:schemeClr val="bg2">
                    <a:lumMod val="25000"/>
                  </a:schemeClr>
                </a:solidFill>
              </a:rPr>
              <a:t>English Learner Progress (ELP)</a:t>
            </a:r>
          </a:p>
          <a:p>
            <a:pPr marL="800100" lvl="1" indent="-342900">
              <a:buFont typeface="Arial" panose="020B0604020202020204" pitchFamily="34" charset="0"/>
              <a:buChar char="•"/>
            </a:pPr>
            <a:r>
              <a:rPr lang="en-US" altLang="en-US" sz="2400" i="1">
                <a:solidFill>
                  <a:schemeClr val="bg2">
                    <a:lumMod val="25000"/>
                  </a:schemeClr>
                </a:solidFill>
              </a:rPr>
              <a:t>Quality of School Climate and Safety (QSCS)</a:t>
            </a:r>
          </a:p>
          <a:p>
            <a:pPr marL="800100" lvl="1" indent="-342900">
              <a:buFont typeface="Arial" panose="020B0604020202020204" pitchFamily="34" charset="0"/>
              <a:buChar char="•"/>
            </a:pPr>
            <a:r>
              <a:rPr lang="en-US" altLang="en-US" sz="2400" i="1">
                <a:solidFill>
                  <a:schemeClr val="bg2">
                    <a:lumMod val="25000"/>
                  </a:schemeClr>
                </a:solidFill>
              </a:rPr>
              <a:t>Postsecondary Readiness (PSR)</a:t>
            </a:r>
          </a:p>
          <a:p>
            <a:pPr marL="800100" lvl="1" indent="-342900">
              <a:buFont typeface="Arial" panose="020B0604020202020204" pitchFamily="34" charset="0"/>
              <a:buChar char="•"/>
            </a:pPr>
            <a:r>
              <a:rPr lang="en-US" altLang="en-US" sz="2400" i="1">
                <a:solidFill>
                  <a:schemeClr val="bg2">
                    <a:lumMod val="25000"/>
                  </a:schemeClr>
                </a:solidFill>
              </a:rPr>
              <a:t>Graduation </a:t>
            </a:r>
            <a:endParaRPr lang="en-US" sz="2400">
              <a:solidFill>
                <a:schemeClr val="bg2">
                  <a:lumMod val="25000"/>
                </a:schemeClr>
              </a:solidFill>
            </a:endParaRPr>
          </a:p>
          <a:p>
            <a:r>
              <a:rPr lang="en-US" altLang="en-US" sz="2400" i="1">
                <a:solidFill>
                  <a:srgbClr val="FF0000"/>
                </a:solidFill>
              </a:rPr>
              <a:t>.</a:t>
            </a:r>
            <a:br>
              <a:rPr lang="en-US" sz="2400" u="sng"/>
            </a:br>
            <a:endParaRPr lang="en-US" sz="2400" u="sng"/>
          </a:p>
        </p:txBody>
      </p:sp>
      <p:pic>
        <p:nvPicPr>
          <p:cNvPr id="2" name="Picture 1">
            <a:extLst>
              <a:ext uri="{FF2B5EF4-FFF2-40B4-BE49-F238E27FC236}">
                <a16:creationId xmlns:a16="http://schemas.microsoft.com/office/drawing/2014/main" id="{FE2A77E8-7AEA-A3FE-35F8-8C5FB3AA2E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6964" y="248643"/>
            <a:ext cx="569659" cy="478623"/>
          </a:xfrm>
          <a:prstGeom prst="rect">
            <a:avLst/>
          </a:prstGeom>
        </p:spPr>
      </p:pic>
      <p:pic>
        <p:nvPicPr>
          <p:cNvPr id="3" name="Picture 2">
            <a:extLst>
              <a:ext uri="{FF2B5EF4-FFF2-40B4-BE49-F238E27FC236}">
                <a16:creationId xmlns:a16="http://schemas.microsoft.com/office/drawing/2014/main" id="{CE02749D-A662-F1BD-FA1A-7DCF88659FE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3364" y="774025"/>
            <a:ext cx="620261" cy="620261"/>
          </a:xfrm>
          <a:prstGeom prst="rect">
            <a:avLst/>
          </a:prstGeom>
        </p:spPr>
      </p:pic>
      <p:pic>
        <p:nvPicPr>
          <p:cNvPr id="4" name="Picture 3">
            <a:extLst>
              <a:ext uri="{FF2B5EF4-FFF2-40B4-BE49-F238E27FC236}">
                <a16:creationId xmlns:a16="http://schemas.microsoft.com/office/drawing/2014/main" id="{647E3836-0CB0-D513-FDF5-D44E25A31EF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49377" y="1394286"/>
            <a:ext cx="620261" cy="620261"/>
          </a:xfrm>
          <a:prstGeom prst="rect">
            <a:avLst/>
          </a:prstGeom>
        </p:spPr>
      </p:pic>
    </p:spTree>
    <p:extLst>
      <p:ext uri="{BB962C8B-B14F-4D97-AF65-F5344CB8AC3E}">
        <p14:creationId xmlns:p14="http://schemas.microsoft.com/office/powerpoint/2010/main" val="3312239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7B5A8A-04B2-4601-B0F0-BF85B2FDD87E}"/>
              </a:ext>
            </a:extLst>
          </p:cNvPr>
          <p:cNvSpPr>
            <a:spLocks noGrp="1"/>
          </p:cNvSpPr>
          <p:nvPr>
            <p:ph type="title"/>
          </p:nvPr>
        </p:nvSpPr>
        <p:spPr>
          <a:xfrm>
            <a:off x="776470" y="246201"/>
            <a:ext cx="7884929" cy="582712"/>
          </a:xfrm>
          <a:prstGeom prst="rect">
            <a:avLst/>
          </a:prstGeom>
        </p:spPr>
        <p:txBody>
          <a:bodyPr>
            <a:normAutofit fontScale="90000"/>
          </a:bodyPr>
          <a:lstStyle/>
          <a:p>
            <a:r>
              <a:rPr lang="en-US" sz="4000" b="1">
                <a:solidFill>
                  <a:schemeClr val="accent6">
                    <a:lumMod val="75000"/>
                  </a:schemeClr>
                </a:solidFill>
              </a:rPr>
              <a:t>Accountability Summary </a:t>
            </a:r>
            <a:r>
              <a:rPr lang="en-US" sz="4000" b="1">
                <a:solidFill>
                  <a:schemeClr val="bg1"/>
                </a:solidFill>
              </a:rPr>
              <a:t>Profile</a:t>
            </a:r>
            <a:r>
              <a:rPr lang="en-US" sz="4000" b="1" baseline="0">
                <a:solidFill>
                  <a:schemeClr val="bg1"/>
                </a:solidFill>
              </a:rPr>
              <a:t> Tab</a:t>
            </a:r>
            <a:br>
              <a:rPr lang="en-US" b="1">
                <a:solidFill>
                  <a:schemeClr val="accent6">
                    <a:lumMod val="75000"/>
                  </a:schemeClr>
                </a:solidFill>
              </a:rPr>
            </a:br>
            <a:endParaRPr lang="en-US" sz="2000" b="1">
              <a:solidFill>
                <a:schemeClr val="accent6">
                  <a:lumMod val="75000"/>
                </a:schemeClr>
              </a:solidFill>
            </a:endParaRPr>
          </a:p>
        </p:txBody>
      </p:sp>
      <p:pic>
        <p:nvPicPr>
          <p:cNvPr id="33" name="Picture 32">
            <a:extLst>
              <a:ext uri="{FF2B5EF4-FFF2-40B4-BE49-F238E27FC236}">
                <a16:creationId xmlns:a16="http://schemas.microsoft.com/office/drawing/2014/main" id="{3BF9F9A9-AA2D-44E2-A995-028C3CC6EA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6811" y="158752"/>
            <a:ext cx="569659" cy="478623"/>
          </a:xfrm>
          <a:prstGeom prst="rect">
            <a:avLst/>
          </a:prstGeom>
        </p:spPr>
      </p:pic>
      <p:pic>
        <p:nvPicPr>
          <p:cNvPr id="35" name="Picture 34">
            <a:extLst>
              <a:ext uri="{FF2B5EF4-FFF2-40B4-BE49-F238E27FC236}">
                <a16:creationId xmlns:a16="http://schemas.microsoft.com/office/drawing/2014/main" id="{29C188EC-E7DD-4833-AB93-D06FE0B3732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6819" y="656585"/>
            <a:ext cx="620261" cy="620261"/>
          </a:xfrm>
          <a:prstGeom prst="rect">
            <a:avLst/>
          </a:prstGeom>
        </p:spPr>
      </p:pic>
      <p:sp>
        <p:nvSpPr>
          <p:cNvPr id="30" name="TextBox 29">
            <a:extLst>
              <a:ext uri="{FF2B5EF4-FFF2-40B4-BE49-F238E27FC236}">
                <a16:creationId xmlns:a16="http://schemas.microsoft.com/office/drawing/2014/main" id="{7215C5CE-BB7A-489E-B259-F228C88DF0EB}"/>
              </a:ext>
            </a:extLst>
          </p:cNvPr>
          <p:cNvSpPr txBox="1"/>
          <p:nvPr/>
        </p:nvSpPr>
        <p:spPr>
          <a:xfrm>
            <a:off x="1396732" y="656585"/>
            <a:ext cx="3827418"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Profile Tab</a:t>
            </a:r>
            <a:endParaRPr lang="en-US" sz="2800" b="1">
              <a:solidFill>
                <a:schemeClr val="accent6">
                  <a:lumMod val="75000"/>
                </a:schemeClr>
              </a:solidFill>
            </a:endParaRPr>
          </a:p>
        </p:txBody>
      </p:sp>
      <p:sp>
        <p:nvSpPr>
          <p:cNvPr id="7" name="Rectangle 6" descr="The arrow w">
            <a:extLst>
              <a:ext uri="{FF2B5EF4-FFF2-40B4-BE49-F238E27FC236}">
                <a16:creationId xmlns:a16="http://schemas.microsoft.com/office/drawing/2014/main" id="{40054F31-2C9C-4768-88E0-D8D2B3EE5EDE}"/>
              </a:ext>
            </a:extLst>
          </p:cNvPr>
          <p:cNvSpPr/>
          <p:nvPr/>
        </p:nvSpPr>
        <p:spPr>
          <a:xfrm>
            <a:off x="338172" y="1344785"/>
            <a:ext cx="11482124" cy="400110"/>
          </a:xfrm>
          <a:prstGeom prst="rect">
            <a:avLst/>
          </a:prstGeom>
        </p:spPr>
        <p:txBody>
          <a:bodyPr wrap="square">
            <a:spAutoFit/>
          </a:bodyPr>
          <a:lstStyle/>
          <a:p>
            <a:r>
              <a:rPr lang="en-US" altLang="en-US" sz="2000" i="1">
                <a:solidFill>
                  <a:schemeClr val="bg2">
                    <a:lumMod val="25000"/>
                  </a:schemeClr>
                </a:solidFill>
              </a:rPr>
              <a:t>This worksheet tab includes the Overall Accountability Score, Overall Rating,  and Indicator Scores.</a:t>
            </a:r>
            <a:endParaRPr lang="en-US" sz="2000">
              <a:solidFill>
                <a:schemeClr val="bg2">
                  <a:lumMod val="25000"/>
                </a:schemeClr>
              </a:solidFill>
            </a:endParaRPr>
          </a:p>
        </p:txBody>
      </p:sp>
      <p:sp>
        <p:nvSpPr>
          <p:cNvPr id="4" name="Arrow: Down 3" descr="A arrow indicating to look at Column H Overall Score">
            <a:extLst>
              <a:ext uri="{FF2B5EF4-FFF2-40B4-BE49-F238E27FC236}">
                <a16:creationId xmlns:a16="http://schemas.microsoft.com/office/drawing/2014/main" id="{D871C56A-7272-D9B6-B20D-46B2765555A0}"/>
              </a:ext>
            </a:extLst>
          </p:cNvPr>
          <p:cNvSpPr/>
          <p:nvPr/>
        </p:nvSpPr>
        <p:spPr>
          <a:xfrm>
            <a:off x="6910796" y="1752478"/>
            <a:ext cx="343988" cy="919910"/>
          </a:xfrm>
          <a:prstGeom prst="downArrow">
            <a:avLst/>
          </a:prstGeom>
          <a:solidFill>
            <a:srgbClr val="0077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A arrow indicating to look at Column I Overall Rating">
            <a:extLst>
              <a:ext uri="{FF2B5EF4-FFF2-40B4-BE49-F238E27FC236}">
                <a16:creationId xmlns:a16="http://schemas.microsoft.com/office/drawing/2014/main" id="{DD0FB848-A318-E010-D479-C250474651D3}"/>
              </a:ext>
            </a:extLst>
          </p:cNvPr>
          <p:cNvSpPr/>
          <p:nvPr/>
        </p:nvSpPr>
        <p:spPr>
          <a:xfrm>
            <a:off x="7639595" y="1752478"/>
            <a:ext cx="343988" cy="919910"/>
          </a:xfrm>
          <a:prstGeom prst="downArrow">
            <a:avLst/>
          </a:prstGeom>
          <a:solidFill>
            <a:srgbClr val="0077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the Accountability Summary Spreadsheet under the profile tab worksheet indicating to look at Column H titled Overall score and Column I titled Overall Rating">
            <a:extLst>
              <a:ext uri="{FF2B5EF4-FFF2-40B4-BE49-F238E27FC236}">
                <a16:creationId xmlns:a16="http://schemas.microsoft.com/office/drawing/2014/main" id="{8338F813-330E-9614-A89E-ADC65118D896}"/>
              </a:ext>
            </a:extLst>
          </p:cNvPr>
          <p:cNvPicPr>
            <a:picLocks noChangeAspect="1"/>
          </p:cNvPicPr>
          <p:nvPr/>
        </p:nvPicPr>
        <p:blipFill>
          <a:blip r:embed="rId5"/>
          <a:stretch>
            <a:fillRect/>
          </a:stretch>
        </p:blipFill>
        <p:spPr>
          <a:xfrm>
            <a:off x="104274" y="2120592"/>
            <a:ext cx="11983452" cy="1435784"/>
          </a:xfrm>
          <a:prstGeom prst="rect">
            <a:avLst/>
          </a:prstGeom>
        </p:spPr>
      </p:pic>
      <p:sp>
        <p:nvSpPr>
          <p:cNvPr id="11" name="Arrow: Down 10" descr="An arrow indicating to look at columns M through R under Indicator Scores. ">
            <a:extLst>
              <a:ext uri="{FF2B5EF4-FFF2-40B4-BE49-F238E27FC236}">
                <a16:creationId xmlns:a16="http://schemas.microsoft.com/office/drawing/2014/main" id="{7B820C2F-5D9F-C1AC-ABF8-D5F68675CEBF}"/>
              </a:ext>
            </a:extLst>
          </p:cNvPr>
          <p:cNvSpPr/>
          <p:nvPr/>
        </p:nvSpPr>
        <p:spPr>
          <a:xfrm>
            <a:off x="5052156" y="3369766"/>
            <a:ext cx="343988" cy="919910"/>
          </a:xfrm>
          <a:prstGeom prst="downArrow">
            <a:avLst/>
          </a:prstGeom>
          <a:solidFill>
            <a:srgbClr val="0077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the Spreadsheet Accountability Summary looking at the Profile Tab worksheet wanting viewers to look at the subheading on columns M through R under indicator scores. ">
            <a:extLst>
              <a:ext uri="{FF2B5EF4-FFF2-40B4-BE49-F238E27FC236}">
                <a16:creationId xmlns:a16="http://schemas.microsoft.com/office/drawing/2014/main" id="{FAFAD959-4FF7-01AC-AD56-2FF74947CB82}"/>
              </a:ext>
            </a:extLst>
          </p:cNvPr>
          <p:cNvPicPr>
            <a:picLocks noChangeAspect="1"/>
          </p:cNvPicPr>
          <p:nvPr/>
        </p:nvPicPr>
        <p:blipFill>
          <a:blip r:embed="rId6"/>
          <a:stretch>
            <a:fillRect/>
          </a:stretch>
        </p:blipFill>
        <p:spPr>
          <a:xfrm>
            <a:off x="338172" y="3946004"/>
            <a:ext cx="10506075" cy="1066800"/>
          </a:xfrm>
          <a:prstGeom prst="rect">
            <a:avLst/>
          </a:prstGeom>
        </p:spPr>
      </p:pic>
    </p:spTree>
    <p:extLst>
      <p:ext uri="{BB962C8B-B14F-4D97-AF65-F5344CB8AC3E}">
        <p14:creationId xmlns:p14="http://schemas.microsoft.com/office/powerpoint/2010/main" val="2067298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8F10CC2-A8CC-4A14-B730-A52142EC3766}"/>
              </a:ext>
            </a:extLst>
          </p:cNvPr>
          <p:cNvSpPr>
            <a:spLocks noGrp="1"/>
          </p:cNvSpPr>
          <p:nvPr>
            <p:ph type="title"/>
          </p:nvPr>
        </p:nvSpPr>
        <p:spPr>
          <a:xfrm>
            <a:off x="837506" y="164666"/>
            <a:ext cx="8954193" cy="532428"/>
          </a:xfrm>
          <a:prstGeom prst="rect">
            <a:avLst/>
          </a:prstGeom>
        </p:spPr>
        <p:txBody>
          <a:bodyPr>
            <a:normAutofit fontScale="90000"/>
          </a:bodyPr>
          <a:lstStyle/>
          <a:p>
            <a:r>
              <a:rPr lang="en-US" sz="4000" b="1">
                <a:solidFill>
                  <a:schemeClr val="accent6">
                    <a:lumMod val="75000"/>
                  </a:schemeClr>
                </a:solidFill>
              </a:rPr>
              <a:t>Accountability Summary </a:t>
            </a:r>
            <a:r>
              <a:rPr lang="en-US" sz="4000" b="1">
                <a:solidFill>
                  <a:schemeClr val="bg1"/>
                </a:solidFill>
              </a:rPr>
              <a:t>TSI Groups Tab</a:t>
            </a:r>
            <a:endParaRPr lang="en-US" sz="4000" b="1">
              <a:solidFill>
                <a:schemeClr val="bg1"/>
              </a:solidFill>
              <a:highlight>
                <a:srgbClr val="00FFFF"/>
              </a:highlight>
            </a:endParaRPr>
          </a:p>
        </p:txBody>
      </p:sp>
      <p:sp>
        <p:nvSpPr>
          <p:cNvPr id="17" name="TextBox 16">
            <a:extLst>
              <a:ext uri="{FF2B5EF4-FFF2-40B4-BE49-F238E27FC236}">
                <a16:creationId xmlns:a16="http://schemas.microsoft.com/office/drawing/2014/main" id="{32B1B9DB-8284-4475-A3D3-97996C53964B}"/>
              </a:ext>
            </a:extLst>
          </p:cNvPr>
          <p:cNvSpPr txBox="1"/>
          <p:nvPr/>
        </p:nvSpPr>
        <p:spPr>
          <a:xfrm>
            <a:off x="1128999" y="675009"/>
            <a:ext cx="4153092" cy="523220"/>
          </a:xfrm>
          <a:prstGeom prst="rect">
            <a:avLst/>
          </a:prstGeom>
          <a:noFill/>
        </p:spPr>
        <p:txBody>
          <a:bodyPr wrap="square" rtlCol="0">
            <a:spAutoFit/>
          </a:bodyPr>
          <a:lstStyle/>
          <a:p>
            <a:r>
              <a:rPr lang="en-US" sz="2800" b="1" i="1">
                <a:solidFill>
                  <a:schemeClr val="accent6">
                    <a:lumMod val="75000"/>
                  </a:schemeClr>
                </a:solidFill>
              </a:rPr>
              <a:t>Federal Groups Tab</a:t>
            </a:r>
            <a:endParaRPr lang="en-US" sz="2800"/>
          </a:p>
        </p:txBody>
      </p:sp>
      <p:sp>
        <p:nvSpPr>
          <p:cNvPr id="7" name="Rectangle 6" descr="The arrow w">
            <a:extLst>
              <a:ext uri="{FF2B5EF4-FFF2-40B4-BE49-F238E27FC236}">
                <a16:creationId xmlns:a16="http://schemas.microsoft.com/office/drawing/2014/main" id="{6584F91D-DE3A-40BE-936C-59F2F30E8939}"/>
              </a:ext>
            </a:extLst>
          </p:cNvPr>
          <p:cNvSpPr/>
          <p:nvPr/>
        </p:nvSpPr>
        <p:spPr>
          <a:xfrm>
            <a:off x="344763" y="1312225"/>
            <a:ext cx="11294787" cy="707886"/>
          </a:xfrm>
          <a:prstGeom prst="rect">
            <a:avLst/>
          </a:prstGeom>
        </p:spPr>
        <p:txBody>
          <a:bodyPr wrap="square">
            <a:spAutoFit/>
          </a:bodyPr>
          <a:lstStyle/>
          <a:p>
            <a:r>
              <a:rPr lang="en-US" altLang="en-US" sz="2000" i="1"/>
              <a:t>This </a:t>
            </a:r>
            <a:r>
              <a:rPr lang="en-US" altLang="en-US" sz="2000" i="1">
                <a:solidFill>
                  <a:schemeClr val="bg2">
                    <a:lumMod val="25000"/>
                  </a:schemeClr>
                </a:solidFill>
              </a:rPr>
              <a:t>worksheet tab </a:t>
            </a:r>
            <a:r>
              <a:rPr lang="en-US" altLang="en-US" sz="2000" i="1"/>
              <a:t>provides information on any student demographic group identified for the federal classification of TSI for each indicator. The data includes year identified, Minimum N and Overall Score</a:t>
            </a:r>
            <a:endParaRPr lang="en-US" sz="2400" u="sng"/>
          </a:p>
        </p:txBody>
      </p:sp>
      <p:pic>
        <p:nvPicPr>
          <p:cNvPr id="16" name="Picture 15">
            <a:extLst>
              <a:ext uri="{FF2B5EF4-FFF2-40B4-BE49-F238E27FC236}">
                <a16:creationId xmlns:a16="http://schemas.microsoft.com/office/drawing/2014/main" id="{7C2666BF-5E3D-4741-9BE8-C71183162B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5024" y="164666"/>
            <a:ext cx="612483" cy="514604"/>
          </a:xfrm>
          <a:prstGeom prst="rect">
            <a:avLst/>
          </a:prstGeom>
        </p:spPr>
      </p:pic>
      <p:pic>
        <p:nvPicPr>
          <p:cNvPr id="19" name="Picture 18">
            <a:extLst>
              <a:ext uri="{FF2B5EF4-FFF2-40B4-BE49-F238E27FC236}">
                <a16:creationId xmlns:a16="http://schemas.microsoft.com/office/drawing/2014/main" id="{FB342748-9502-4B80-AA3B-54E49502B6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9079" y="674652"/>
            <a:ext cx="569920" cy="569920"/>
          </a:xfrm>
          <a:prstGeom prst="rect">
            <a:avLst/>
          </a:prstGeom>
        </p:spPr>
      </p:pic>
      <p:pic>
        <p:nvPicPr>
          <p:cNvPr id="8" name="Picture 7" descr="A screenshot of the Accountability Summary Spreadsheet under the TSI Groups Spreadsheet with indication to look at Columns E through G for Demographic Group, Federal Classification and Data Year Identified. Also indicating to separately look at Columns H, I and J titled Minimum N, Overall Score. with Identified Year and Current Year underneath. ">
            <a:extLst>
              <a:ext uri="{FF2B5EF4-FFF2-40B4-BE49-F238E27FC236}">
                <a16:creationId xmlns:a16="http://schemas.microsoft.com/office/drawing/2014/main" id="{FF48DEBE-AEB8-F3AB-F1E4-466255A14D57}"/>
              </a:ext>
            </a:extLst>
          </p:cNvPr>
          <p:cNvPicPr>
            <a:picLocks noChangeAspect="1"/>
          </p:cNvPicPr>
          <p:nvPr/>
        </p:nvPicPr>
        <p:blipFill>
          <a:blip r:embed="rId5"/>
          <a:stretch>
            <a:fillRect/>
          </a:stretch>
        </p:blipFill>
        <p:spPr>
          <a:xfrm>
            <a:off x="344761" y="2271086"/>
            <a:ext cx="11172825" cy="1161544"/>
          </a:xfrm>
          <a:prstGeom prst="rect">
            <a:avLst/>
          </a:prstGeom>
        </p:spPr>
      </p:pic>
      <p:sp>
        <p:nvSpPr>
          <p:cNvPr id="9" name="Rectangle: Rounded Corners 8" descr="A highlighted square with indication to look at Columns E through G for Demographic Group, Federal Classification and Data Year Identified.">
            <a:extLst>
              <a:ext uri="{FF2B5EF4-FFF2-40B4-BE49-F238E27FC236}">
                <a16:creationId xmlns:a16="http://schemas.microsoft.com/office/drawing/2014/main" id="{96806C49-38BC-8443-FB63-8BD388E5E679}"/>
              </a:ext>
            </a:extLst>
          </p:cNvPr>
          <p:cNvSpPr/>
          <p:nvPr/>
        </p:nvSpPr>
        <p:spPr>
          <a:xfrm>
            <a:off x="4648200" y="2337683"/>
            <a:ext cx="4145240" cy="1094947"/>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the Accountability Summary Spreadsheet under the TSI Groups Spreadsheet with indication to look at Columns K through P under the heading Indicator Scores which will show information on reading and Mathematics, Science, Social Studies and Writing, English Learners Progress, Quality of School Climate and Safety, Postsecondary Readiness, and Graduation. ">
            <a:extLst>
              <a:ext uri="{FF2B5EF4-FFF2-40B4-BE49-F238E27FC236}">
                <a16:creationId xmlns:a16="http://schemas.microsoft.com/office/drawing/2014/main" id="{15B1DF86-13A1-A45F-C0C6-BF1EF0D4B2A1}"/>
              </a:ext>
            </a:extLst>
          </p:cNvPr>
          <p:cNvPicPr>
            <a:picLocks noChangeAspect="1"/>
          </p:cNvPicPr>
          <p:nvPr/>
        </p:nvPicPr>
        <p:blipFill rotWithShape="1">
          <a:blip r:embed="rId6"/>
          <a:srcRect l="19680"/>
          <a:stretch/>
        </p:blipFill>
        <p:spPr>
          <a:xfrm>
            <a:off x="1876422" y="4007808"/>
            <a:ext cx="8109505" cy="1162050"/>
          </a:xfrm>
          <a:prstGeom prst="rect">
            <a:avLst/>
          </a:prstGeom>
        </p:spPr>
      </p:pic>
    </p:spTree>
    <p:extLst>
      <p:ext uri="{BB962C8B-B14F-4D97-AF65-F5344CB8AC3E}">
        <p14:creationId xmlns:p14="http://schemas.microsoft.com/office/powerpoint/2010/main" val="2395107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B692-8091-4DD3-A1DB-5FDBCE5D74B9}"/>
              </a:ext>
            </a:extLst>
          </p:cNvPr>
          <p:cNvSpPr>
            <a:spLocks noGrp="1"/>
          </p:cNvSpPr>
          <p:nvPr>
            <p:ph type="title"/>
          </p:nvPr>
        </p:nvSpPr>
        <p:spPr>
          <a:xfrm>
            <a:off x="728633" y="680729"/>
            <a:ext cx="7818467" cy="126989"/>
          </a:xfrm>
        </p:spPr>
        <p:txBody>
          <a:bodyPr>
            <a:normAutofit fontScale="90000"/>
          </a:bodyPr>
          <a:lstStyle/>
          <a:p>
            <a:r>
              <a:rPr lang="en-US" sz="4000" b="1">
                <a:solidFill>
                  <a:schemeClr val="accent6">
                    <a:lumMod val="75000"/>
                  </a:schemeClr>
                </a:solidFill>
              </a:rPr>
              <a:t>Accountability Summary </a:t>
            </a:r>
            <a:r>
              <a:rPr lang="en-US" sz="4000" b="1">
                <a:solidFill>
                  <a:schemeClr val="bg1"/>
                </a:solidFill>
              </a:rPr>
              <a:t>RDMA Tab</a:t>
            </a:r>
            <a:br>
              <a:rPr lang="en-US" sz="4800" b="1">
                <a:solidFill>
                  <a:schemeClr val="tx1"/>
                </a:solidFill>
                <a:highlight>
                  <a:srgbClr val="FFFF00"/>
                </a:highlight>
              </a:rPr>
            </a:br>
            <a:endParaRPr lang="en-US"/>
          </a:p>
        </p:txBody>
      </p:sp>
      <p:sp>
        <p:nvSpPr>
          <p:cNvPr id="13" name="TextBox 12">
            <a:extLst>
              <a:ext uri="{FF2B5EF4-FFF2-40B4-BE49-F238E27FC236}">
                <a16:creationId xmlns:a16="http://schemas.microsoft.com/office/drawing/2014/main" id="{846A8A4C-B631-4E09-948F-A2DBA14F392B}"/>
              </a:ext>
            </a:extLst>
          </p:cNvPr>
          <p:cNvSpPr txBox="1"/>
          <p:nvPr/>
        </p:nvSpPr>
        <p:spPr>
          <a:xfrm>
            <a:off x="1010194" y="656154"/>
            <a:ext cx="3711098"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RDMA</a:t>
            </a:r>
            <a:r>
              <a:rPr lang="en-US" sz="2800" b="1">
                <a:solidFill>
                  <a:schemeClr val="accent6">
                    <a:lumMod val="75000"/>
                  </a:schemeClr>
                </a:solidFill>
              </a:rPr>
              <a:t> </a:t>
            </a:r>
            <a:r>
              <a:rPr lang="en-US" sz="2800" b="1" i="1">
                <a:solidFill>
                  <a:schemeClr val="accent6">
                    <a:lumMod val="75000"/>
                  </a:schemeClr>
                </a:solidFill>
              </a:rPr>
              <a:t>Tab</a:t>
            </a:r>
            <a:endParaRPr lang="en-US" sz="2800">
              <a:solidFill>
                <a:schemeClr val="accent6">
                  <a:lumMod val="75000"/>
                </a:schemeClr>
              </a:solidFill>
            </a:endParaRPr>
          </a:p>
        </p:txBody>
      </p:sp>
      <p:sp>
        <p:nvSpPr>
          <p:cNvPr id="7" name="Rectangle 6" descr="The arrow w">
            <a:extLst>
              <a:ext uri="{FF2B5EF4-FFF2-40B4-BE49-F238E27FC236}">
                <a16:creationId xmlns:a16="http://schemas.microsoft.com/office/drawing/2014/main" id="{2DE68D4F-BD11-48B6-8028-83E13698353B}"/>
              </a:ext>
            </a:extLst>
          </p:cNvPr>
          <p:cNvSpPr/>
          <p:nvPr/>
        </p:nvSpPr>
        <p:spPr>
          <a:xfrm>
            <a:off x="195009" y="1364375"/>
            <a:ext cx="11287257" cy="923330"/>
          </a:xfrm>
          <a:prstGeom prst="rect">
            <a:avLst/>
          </a:prstGeom>
        </p:spPr>
        <p:txBody>
          <a:bodyPr wrap="square">
            <a:spAutoFit/>
          </a:bodyPr>
          <a:lstStyle/>
          <a:p>
            <a:r>
              <a:rPr lang="en-US" altLang="en-US" i="1"/>
              <a:t>This </a:t>
            </a:r>
            <a:r>
              <a:rPr lang="en-US" altLang="en-US" sz="1800" i="1">
                <a:solidFill>
                  <a:schemeClr val="bg2">
                    <a:lumMod val="25000"/>
                  </a:schemeClr>
                </a:solidFill>
              </a:rPr>
              <a:t>worksheet tab</a:t>
            </a:r>
            <a:r>
              <a:rPr lang="en-US" altLang="en-US" i="1"/>
              <a:t> includes the Indicator Score, Rating, Current and Prior Year Status Scores, Levels, as well as the Change Difference or Change Score, and Level for the State Assessment Results in Reading and Mathematics </a:t>
            </a:r>
            <a:r>
              <a:rPr lang="en-US" i="1"/>
              <a:t>(RDMA), and </a:t>
            </a:r>
            <a:r>
              <a:rPr lang="en-US" altLang="en-US" i="1"/>
              <a:t>any Federal Classifications if applicable.</a:t>
            </a:r>
            <a:endParaRPr lang="en-US" i="1"/>
          </a:p>
        </p:txBody>
      </p:sp>
      <p:pic>
        <p:nvPicPr>
          <p:cNvPr id="12" name="Picture 11">
            <a:extLst>
              <a:ext uri="{FF2B5EF4-FFF2-40B4-BE49-F238E27FC236}">
                <a16:creationId xmlns:a16="http://schemas.microsoft.com/office/drawing/2014/main" id="{9D24C6F7-20FA-4840-AAD7-0EC63E496B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5950" y="180086"/>
            <a:ext cx="569919" cy="478842"/>
          </a:xfrm>
          <a:prstGeom prst="rect">
            <a:avLst/>
          </a:prstGeom>
        </p:spPr>
      </p:pic>
      <p:pic>
        <p:nvPicPr>
          <p:cNvPr id="14" name="Picture 13">
            <a:extLst>
              <a:ext uri="{FF2B5EF4-FFF2-40B4-BE49-F238E27FC236}">
                <a16:creationId xmlns:a16="http://schemas.microsoft.com/office/drawing/2014/main" id="{C1C772C1-8B93-4FB3-A113-9DD88D1528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0909" y="688426"/>
            <a:ext cx="569920" cy="569920"/>
          </a:xfrm>
          <a:prstGeom prst="rect">
            <a:avLst/>
          </a:prstGeom>
        </p:spPr>
      </p:pic>
      <p:pic>
        <p:nvPicPr>
          <p:cNvPr id="4" name="Picture 3" descr="The slide features a screenshot of an Excel worksheet under the RDMA Tab The columns of the table, from left to right, are labeled:&#10;&#10;Code&#10;District Name&#10;School Name&#10;Level&#10;Demographic Group&#10;Federal Classification&#10;Federal Classification Minimum N&#10;Reading &amp; Mathematics Indicator Score&#10;Reading &amp; Mathematics Indicator Rating&#10;Current Yr Reading &amp; Mathematics Status&#10;Current Yr Mathematics Status Level&#10;Prior Yr Reading &amp; Mathematics Status&#10;Reading &amp; Mathematics Change Difference&#10;Reading &amp; Mathematics Change Level&#10;Reading &amp; Mathematics Applied Change">
            <a:extLst>
              <a:ext uri="{FF2B5EF4-FFF2-40B4-BE49-F238E27FC236}">
                <a16:creationId xmlns:a16="http://schemas.microsoft.com/office/drawing/2014/main" id="{E9D97E96-EB75-660E-1D07-B214D575B75E}"/>
              </a:ext>
            </a:extLst>
          </p:cNvPr>
          <p:cNvPicPr>
            <a:picLocks noChangeAspect="1"/>
          </p:cNvPicPr>
          <p:nvPr/>
        </p:nvPicPr>
        <p:blipFill>
          <a:blip r:embed="rId5"/>
          <a:stretch>
            <a:fillRect/>
          </a:stretch>
        </p:blipFill>
        <p:spPr>
          <a:xfrm>
            <a:off x="155950" y="3034624"/>
            <a:ext cx="11873167" cy="983568"/>
          </a:xfrm>
          <a:prstGeom prst="rect">
            <a:avLst/>
          </a:prstGeom>
        </p:spPr>
      </p:pic>
      <p:sp>
        <p:nvSpPr>
          <p:cNvPr id="6" name="Rectangle: Rounded Corners 5" descr="A highlighted square indicating to look at columns F- O labeled Federal Classification&#10;Federal Classification Minimum N&#10;Reading &amp; Mathematics Indicator Score&#10;Reading &amp; Mathematics Indicator Rating&#10;Current Yr Reading &amp; Mathematics Status&#10;Current Yr Mathematics Status Level&#10;Prior Yr Reading &amp; Mathematics Status&#10;Reading &amp; Mathematics Change Difference&#10;Reading &amp; Mathematics Change Level&#10;Reading &amp; Mathematics Applied Change">
            <a:extLst>
              <a:ext uri="{FF2B5EF4-FFF2-40B4-BE49-F238E27FC236}">
                <a16:creationId xmlns:a16="http://schemas.microsoft.com/office/drawing/2014/main" id="{4269D6DE-8950-0E70-3167-49218C4D0D4D}"/>
              </a:ext>
            </a:extLst>
          </p:cNvPr>
          <p:cNvSpPr/>
          <p:nvPr/>
        </p:nvSpPr>
        <p:spPr>
          <a:xfrm>
            <a:off x="5651875" y="3077280"/>
            <a:ext cx="6377242" cy="983568"/>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able highlighting performance levels in both Reading (Percentages and Index) and Mathematics (Percentages and Index). The performance levels are categorized as:&#10;&#10;Novice&#10;Apprentice&#10;Proficient&#10;Distinguished">
            <a:extLst>
              <a:ext uri="{FF2B5EF4-FFF2-40B4-BE49-F238E27FC236}">
                <a16:creationId xmlns:a16="http://schemas.microsoft.com/office/drawing/2014/main" id="{3BE262FA-CD32-4A54-CD2F-6C29A7F45927}"/>
              </a:ext>
            </a:extLst>
          </p:cNvPr>
          <p:cNvPicPr>
            <a:picLocks noChangeAspect="1"/>
          </p:cNvPicPr>
          <p:nvPr/>
        </p:nvPicPr>
        <p:blipFill rotWithShape="1">
          <a:blip r:embed="rId6"/>
          <a:srcRect l="984" t="8640" b="4064"/>
          <a:stretch/>
        </p:blipFill>
        <p:spPr>
          <a:xfrm>
            <a:off x="295274" y="4219575"/>
            <a:ext cx="10091483" cy="1139139"/>
          </a:xfrm>
          <a:prstGeom prst="rect">
            <a:avLst/>
          </a:prstGeom>
        </p:spPr>
      </p:pic>
    </p:spTree>
    <p:extLst>
      <p:ext uri="{BB962C8B-B14F-4D97-AF65-F5344CB8AC3E}">
        <p14:creationId xmlns:p14="http://schemas.microsoft.com/office/powerpoint/2010/main" val="936870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9D46CF9-F4A9-4EF1-A61D-839708F2DF82}"/>
              </a:ext>
            </a:extLst>
          </p:cNvPr>
          <p:cNvSpPr txBox="1">
            <a:spLocks noGrp="1"/>
          </p:cNvSpPr>
          <p:nvPr>
            <p:ph type="title" idx="4294967295"/>
          </p:nvPr>
        </p:nvSpPr>
        <p:spPr>
          <a:xfrm>
            <a:off x="879751" y="174998"/>
            <a:ext cx="5502543" cy="4876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mj-lt"/>
                <a:ea typeface="+mj-ea"/>
                <a:cs typeface="+mj-cs"/>
              </a:rPr>
              <a:t>Accountability Summary</a:t>
            </a:r>
            <a:endParaRPr kumimoji="0" lang="en-US" sz="3600" b="0" i="0" u="none" strike="noStrike" kern="1200" cap="none" spc="0" normalizeH="0" baseline="0" noProof="0">
              <a:ln>
                <a:noFill/>
              </a:ln>
              <a:solidFill>
                <a:schemeClr val="accent6">
                  <a:lumMod val="75000"/>
                </a:schemeClr>
              </a:solidFill>
              <a:effectLst/>
              <a:uLnTx/>
              <a:uFillTx/>
              <a:latin typeface="+mj-lt"/>
              <a:ea typeface="+mj-ea"/>
              <a:cs typeface="+mj-cs"/>
            </a:endParaRPr>
          </a:p>
        </p:txBody>
      </p:sp>
      <p:sp>
        <p:nvSpPr>
          <p:cNvPr id="18" name="TextBox 17">
            <a:extLst>
              <a:ext uri="{FF2B5EF4-FFF2-40B4-BE49-F238E27FC236}">
                <a16:creationId xmlns:a16="http://schemas.microsoft.com/office/drawing/2014/main" id="{85C099A6-56C3-4011-BE3C-8CAB92BC8352}"/>
              </a:ext>
            </a:extLst>
          </p:cNvPr>
          <p:cNvSpPr txBox="1"/>
          <p:nvPr/>
        </p:nvSpPr>
        <p:spPr>
          <a:xfrm>
            <a:off x="1180353" y="738986"/>
            <a:ext cx="3631475"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SCSSWR</a:t>
            </a:r>
            <a:r>
              <a:rPr lang="en-US" sz="2800" b="1">
                <a:solidFill>
                  <a:schemeClr val="accent6">
                    <a:lumMod val="75000"/>
                  </a:schemeClr>
                </a:solidFill>
              </a:rPr>
              <a:t> </a:t>
            </a:r>
            <a:r>
              <a:rPr lang="en-US" sz="2800" b="1" i="1">
                <a:solidFill>
                  <a:schemeClr val="accent6">
                    <a:lumMod val="75000"/>
                  </a:schemeClr>
                </a:solidFill>
              </a:rPr>
              <a:t>Tab</a:t>
            </a:r>
            <a:endParaRPr lang="en-US" sz="2800">
              <a:solidFill>
                <a:schemeClr val="accent6">
                  <a:lumMod val="75000"/>
                </a:schemeClr>
              </a:solidFill>
            </a:endParaRPr>
          </a:p>
        </p:txBody>
      </p:sp>
      <p:sp>
        <p:nvSpPr>
          <p:cNvPr id="9" name="Rectangle 8" descr="The arrow w">
            <a:extLst>
              <a:ext uri="{FF2B5EF4-FFF2-40B4-BE49-F238E27FC236}">
                <a16:creationId xmlns:a16="http://schemas.microsoft.com/office/drawing/2014/main" id="{DCBAEDE6-4E5A-490B-A287-19B3C2A268EB}"/>
              </a:ext>
            </a:extLst>
          </p:cNvPr>
          <p:cNvSpPr/>
          <p:nvPr/>
        </p:nvSpPr>
        <p:spPr>
          <a:xfrm>
            <a:off x="177144" y="1350349"/>
            <a:ext cx="11417262" cy="1200329"/>
          </a:xfrm>
          <a:prstGeom prst="rect">
            <a:avLst/>
          </a:prstGeom>
        </p:spPr>
        <p:txBody>
          <a:bodyPr wrap="square">
            <a:spAutoFit/>
          </a:bodyPr>
          <a:lstStyle/>
          <a:p>
            <a:r>
              <a:rPr lang="en-US" altLang="en-US" i="1"/>
              <a:t>This </a:t>
            </a:r>
            <a:r>
              <a:rPr lang="en-US" altLang="en-US" sz="1800" i="1">
                <a:solidFill>
                  <a:schemeClr val="bg2">
                    <a:lumMod val="25000"/>
                  </a:schemeClr>
                </a:solidFill>
              </a:rPr>
              <a:t>worksheet tab</a:t>
            </a:r>
            <a:r>
              <a:rPr lang="en-US" altLang="en-US" i="1"/>
              <a:t> includes the Indicator Score, Rating, Current and Prior Year Status Scores, Levels for Status and Change, student performance (NAPD) for the State Assessment Results in Science and Social Studies and Writing, </a:t>
            </a:r>
            <a:r>
              <a:rPr lang="en-US" i="1"/>
              <a:t>and </a:t>
            </a:r>
            <a:r>
              <a:rPr lang="en-US" altLang="en-US" i="1"/>
              <a:t>any Federal Classifications if applicable.</a:t>
            </a:r>
          </a:p>
          <a:p>
            <a:endParaRPr lang="en-US" i="1"/>
          </a:p>
        </p:txBody>
      </p:sp>
      <p:pic>
        <p:nvPicPr>
          <p:cNvPr id="15" name="Picture 14">
            <a:extLst>
              <a:ext uri="{FF2B5EF4-FFF2-40B4-BE49-F238E27FC236}">
                <a16:creationId xmlns:a16="http://schemas.microsoft.com/office/drawing/2014/main" id="{C342D1AC-715B-4EB6-91AD-B73D90E29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2910" y="122847"/>
            <a:ext cx="740391" cy="622071"/>
          </a:xfrm>
          <a:prstGeom prst="rect">
            <a:avLst/>
          </a:prstGeom>
        </p:spPr>
      </p:pic>
      <p:pic>
        <p:nvPicPr>
          <p:cNvPr id="19" name="Picture 18">
            <a:extLst>
              <a:ext uri="{FF2B5EF4-FFF2-40B4-BE49-F238E27FC236}">
                <a16:creationId xmlns:a16="http://schemas.microsoft.com/office/drawing/2014/main" id="{1C24B840-A297-4BC4-B448-5271B191DFD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0433" y="715380"/>
            <a:ext cx="569920" cy="569920"/>
          </a:xfrm>
          <a:prstGeom prst="rect">
            <a:avLst/>
          </a:prstGeom>
        </p:spPr>
      </p:pic>
      <p:pic>
        <p:nvPicPr>
          <p:cNvPr id="7" name="Picture 6" descr="portion of a worksheet tab from the &quot;Accountability Summary&quot; presented by the Kentucky Department of Education, focusing on the columns from A to O.&#10;&#10;The table's columns are labeled as follows:&#10;&#10;A: Code&#10;B: District Name&#10;C: School Name&#10;D: Level&#10;E: Demographic Group&#10;F: Federal Classification&#10;G: Federal Classification Minimum N&#10;H: Science, Social Studies &amp; Writing Indicator Score Rating&#10;I: Science, Social Studies &amp; Writing Indicator Rating&#10;J: Current Yr Science, Social Studies &amp; Writing Status&#10;K: Current Yr Science, Social Studies &amp; Writing Status Level&#10;L: Prior Yr Science, Social Studies &amp; Writing Status&#10;M: Science, Social Studies &amp; Writing Change Difference&#10;N: Science, Social Studies &amp; Writing Change Level&#10;O: Science, Social Studies &amp; Writing Applied Change&#10;&#10;&#10;&#10;&#10;&#10;&#10;">
            <a:extLst>
              <a:ext uri="{FF2B5EF4-FFF2-40B4-BE49-F238E27FC236}">
                <a16:creationId xmlns:a16="http://schemas.microsoft.com/office/drawing/2014/main" id="{68733B72-0044-D1E9-9719-58ECC6C007A3}"/>
              </a:ext>
            </a:extLst>
          </p:cNvPr>
          <p:cNvPicPr>
            <a:picLocks noChangeAspect="1"/>
          </p:cNvPicPr>
          <p:nvPr/>
        </p:nvPicPr>
        <p:blipFill>
          <a:blip r:embed="rId5"/>
          <a:stretch>
            <a:fillRect/>
          </a:stretch>
        </p:blipFill>
        <p:spPr>
          <a:xfrm>
            <a:off x="129045" y="2689070"/>
            <a:ext cx="11933909" cy="979023"/>
          </a:xfrm>
          <a:prstGeom prst="rect">
            <a:avLst/>
          </a:prstGeom>
        </p:spPr>
      </p:pic>
      <p:sp>
        <p:nvSpPr>
          <p:cNvPr id="10" name="Rectangle: Rounded Corners 9" descr="Highlighted Square indicating focus on the columns labeled &quot;Code,&quot; &quot;District Name,&quot; &quot;School Name,&quot; &quot;Level,&quot; and &quot;Demographic Group.&quot; ">
            <a:extLst>
              <a:ext uri="{FF2B5EF4-FFF2-40B4-BE49-F238E27FC236}">
                <a16:creationId xmlns:a16="http://schemas.microsoft.com/office/drawing/2014/main" id="{C1F9DA01-26E0-7EFC-973F-D700F2BCE554}"/>
              </a:ext>
            </a:extLst>
          </p:cNvPr>
          <p:cNvSpPr/>
          <p:nvPr/>
        </p:nvSpPr>
        <p:spPr>
          <a:xfrm>
            <a:off x="5610687" y="2675893"/>
            <a:ext cx="6530652" cy="992200"/>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creenshot of Columns P-AD Columns are labeled as follows:&#10;&#10;P to T: Science (Percentages and Index) with performance levels: Novice, Apprentice, Proficient, and Distinguished.&#10;U to Y: Social Studies (Percentages and Index) with the same performance levels: Novice, Apprentice, Proficient, and Distinguished.&#10;Z to AD: Combined Writing (Percentages and Index) with the mentioned performance levels.&#10;Each segment for Science, Social Studies, and Combined Writing has a column for &quot;Novice,&quot; &quot;Apprentice,&quot; &quot;Proficient,&quot; &quot;Distinguished,&quot; and &quot;Index.&quot;">
            <a:extLst>
              <a:ext uri="{FF2B5EF4-FFF2-40B4-BE49-F238E27FC236}">
                <a16:creationId xmlns:a16="http://schemas.microsoft.com/office/drawing/2014/main" id="{9A5EE438-F8FA-12B6-ED73-E50F37757854}"/>
              </a:ext>
            </a:extLst>
          </p:cNvPr>
          <p:cNvPicPr>
            <a:picLocks noChangeAspect="1"/>
          </p:cNvPicPr>
          <p:nvPr/>
        </p:nvPicPr>
        <p:blipFill rotWithShape="1">
          <a:blip r:embed="rId6"/>
          <a:srcRect b="3756"/>
          <a:stretch/>
        </p:blipFill>
        <p:spPr>
          <a:xfrm>
            <a:off x="171631" y="3761295"/>
            <a:ext cx="11847455" cy="1030593"/>
          </a:xfrm>
          <a:prstGeom prst="rect">
            <a:avLst/>
          </a:prstGeom>
        </p:spPr>
      </p:pic>
      <p:sp>
        <p:nvSpPr>
          <p:cNvPr id="3" name="TextBox 2">
            <a:extLst>
              <a:ext uri="{FF2B5EF4-FFF2-40B4-BE49-F238E27FC236}">
                <a16:creationId xmlns:a16="http://schemas.microsoft.com/office/drawing/2014/main" id="{74955F26-70E8-4788-96AE-470A0615BF66}"/>
              </a:ext>
            </a:extLst>
          </p:cNvPr>
          <p:cNvSpPr txBox="1"/>
          <p:nvPr/>
        </p:nvSpPr>
        <p:spPr>
          <a:xfrm>
            <a:off x="85817" y="4861320"/>
            <a:ext cx="11720873" cy="646331"/>
          </a:xfrm>
          <a:prstGeom prst="rect">
            <a:avLst/>
          </a:prstGeom>
          <a:noFill/>
        </p:spPr>
        <p:txBody>
          <a:bodyPr wrap="square" rtlCol="0">
            <a:spAutoFit/>
          </a:bodyPr>
          <a:lstStyle/>
          <a:p>
            <a:r>
              <a:rPr lang="en-US" sz="1200" b="1">
                <a:ea typeface="+mn-lt"/>
                <a:cs typeface="+mn-lt"/>
              </a:rPr>
              <a:t>Note for Combined Writing:  </a:t>
            </a:r>
            <a:r>
              <a:rPr lang="en-US" sz="1200">
                <a:ea typeface="+mn-lt"/>
                <a:cs typeface="+mn-lt"/>
              </a:rPr>
              <a:t>Student level scores and performance levels will be provided for Editing and Mechani</a:t>
            </a:r>
            <a:r>
              <a:rPr lang="en-US" sz="1200"/>
              <a:t>cs and O</a:t>
            </a:r>
            <a:r>
              <a:rPr lang="en-US" sz="1200">
                <a:ea typeface="+mn-lt"/>
                <a:cs typeface="+mn-lt"/>
              </a:rPr>
              <a:t>n Demand Writing in the </a:t>
            </a:r>
            <a:r>
              <a:rPr lang="en-US" sz="1200" i="1">
                <a:ea typeface="+mn-lt"/>
                <a:cs typeface="+mn-lt"/>
              </a:rPr>
              <a:t>Assessed NAPD </a:t>
            </a:r>
            <a:r>
              <a:rPr lang="en-US" sz="1200">
                <a:ea typeface="+mn-lt"/>
                <a:cs typeface="+mn-lt"/>
              </a:rPr>
              <a:t>spreadsheets. </a:t>
            </a:r>
          </a:p>
          <a:p>
            <a:r>
              <a:rPr lang="en-US" sz="1200">
                <a:ea typeface="+mn-lt"/>
                <a:cs typeface="+mn-lt"/>
              </a:rPr>
              <a:t>There are no aggregations of Editing and Mechanics and On Demand Writing scores for the school. </a:t>
            </a:r>
            <a:r>
              <a:rPr lang="en-US" sz="1200"/>
              <a:t>The Writing component of the State Assessment Results for Science, Social Studies and Writing indicator uses the Combined Writing Performance Levels to determine scores.</a:t>
            </a:r>
          </a:p>
        </p:txBody>
      </p:sp>
    </p:spTree>
    <p:extLst>
      <p:ext uri="{BB962C8B-B14F-4D97-AF65-F5344CB8AC3E}">
        <p14:creationId xmlns:p14="http://schemas.microsoft.com/office/powerpoint/2010/main" val="3238534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8613-975F-4A96-B6B7-476CC51866C3}"/>
              </a:ext>
            </a:extLst>
          </p:cNvPr>
          <p:cNvSpPr>
            <a:spLocks noGrp="1"/>
          </p:cNvSpPr>
          <p:nvPr>
            <p:ph type="title"/>
          </p:nvPr>
        </p:nvSpPr>
        <p:spPr>
          <a:xfrm>
            <a:off x="759411" y="227725"/>
            <a:ext cx="8641080" cy="560849"/>
          </a:xfrm>
        </p:spPr>
        <p:txBody>
          <a:bodyPr>
            <a:noAutofit/>
          </a:bodyPr>
          <a:lstStyle/>
          <a:p>
            <a:r>
              <a:rPr lang="en-US" sz="3600" b="1">
                <a:solidFill>
                  <a:schemeClr val="accent6">
                    <a:lumMod val="75000"/>
                  </a:schemeClr>
                </a:solidFill>
              </a:rPr>
              <a:t>Accountability Summary </a:t>
            </a:r>
            <a:r>
              <a:rPr lang="en-US" sz="3600" b="1">
                <a:solidFill>
                  <a:schemeClr val="bg1"/>
                </a:solidFill>
              </a:rPr>
              <a:t>ELP Tab</a:t>
            </a:r>
            <a:endParaRPr lang="en-US" sz="3600">
              <a:solidFill>
                <a:schemeClr val="bg1"/>
              </a:solidFill>
            </a:endParaRPr>
          </a:p>
        </p:txBody>
      </p:sp>
      <p:sp>
        <p:nvSpPr>
          <p:cNvPr id="11" name="TextBox 10">
            <a:extLst>
              <a:ext uri="{FF2B5EF4-FFF2-40B4-BE49-F238E27FC236}">
                <a16:creationId xmlns:a16="http://schemas.microsoft.com/office/drawing/2014/main" id="{C102D6BD-36F6-4C06-814F-1030387B66A9}"/>
              </a:ext>
            </a:extLst>
          </p:cNvPr>
          <p:cNvSpPr txBox="1"/>
          <p:nvPr/>
        </p:nvSpPr>
        <p:spPr>
          <a:xfrm>
            <a:off x="1180353" y="753009"/>
            <a:ext cx="3030583"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ELP</a:t>
            </a:r>
            <a:r>
              <a:rPr lang="en-US" sz="2800" b="1">
                <a:solidFill>
                  <a:schemeClr val="accent6">
                    <a:lumMod val="75000"/>
                  </a:schemeClr>
                </a:solidFill>
              </a:rPr>
              <a:t> </a:t>
            </a:r>
            <a:r>
              <a:rPr lang="en-US" sz="2800" b="1" i="1">
                <a:solidFill>
                  <a:schemeClr val="accent6">
                    <a:lumMod val="75000"/>
                  </a:schemeClr>
                </a:solidFill>
              </a:rPr>
              <a:t>Tab</a:t>
            </a:r>
            <a:endParaRPr lang="en-US" sz="2800">
              <a:solidFill>
                <a:schemeClr val="accent6">
                  <a:lumMod val="75000"/>
                </a:schemeClr>
              </a:solidFill>
            </a:endParaRPr>
          </a:p>
        </p:txBody>
      </p:sp>
      <p:sp>
        <p:nvSpPr>
          <p:cNvPr id="6" name="Rectangle 5" descr="The arrow w">
            <a:extLst>
              <a:ext uri="{FF2B5EF4-FFF2-40B4-BE49-F238E27FC236}">
                <a16:creationId xmlns:a16="http://schemas.microsoft.com/office/drawing/2014/main" id="{7E1DFFCD-B3F1-48C2-B8F0-910A973DC5DA}"/>
              </a:ext>
            </a:extLst>
          </p:cNvPr>
          <p:cNvSpPr/>
          <p:nvPr/>
        </p:nvSpPr>
        <p:spPr>
          <a:xfrm>
            <a:off x="568647" y="1443562"/>
            <a:ext cx="10934964" cy="923330"/>
          </a:xfrm>
          <a:prstGeom prst="rect">
            <a:avLst/>
          </a:prstGeom>
        </p:spPr>
        <p:txBody>
          <a:bodyPr wrap="square">
            <a:spAutoFit/>
          </a:bodyPr>
          <a:lstStyle/>
          <a:p>
            <a:r>
              <a:rPr lang="en-US" altLang="en-US" i="1"/>
              <a:t>This </a:t>
            </a:r>
            <a:r>
              <a:rPr lang="en-US" altLang="en-US" sz="1800" i="1">
                <a:solidFill>
                  <a:schemeClr val="bg2">
                    <a:lumMod val="25000"/>
                  </a:schemeClr>
                </a:solidFill>
              </a:rPr>
              <a:t>worksheet tab</a:t>
            </a:r>
            <a:r>
              <a:rPr lang="en-US" altLang="en-US" i="1"/>
              <a:t> includes the Indicator Score, Rating, Current and Prior Year Status Scores, Levels for Status and Change, percentages of points from the ELP growth value tables, and any Federal Classifications if applicable.</a:t>
            </a:r>
            <a:endParaRPr lang="en-US" i="1"/>
          </a:p>
        </p:txBody>
      </p:sp>
      <p:pic>
        <p:nvPicPr>
          <p:cNvPr id="10" name="Picture 9">
            <a:extLst>
              <a:ext uri="{FF2B5EF4-FFF2-40B4-BE49-F238E27FC236}">
                <a16:creationId xmlns:a16="http://schemas.microsoft.com/office/drawing/2014/main" id="{2F976A9A-B81E-4C71-A910-AD95AE0372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887" y="207921"/>
            <a:ext cx="667524" cy="560849"/>
          </a:xfrm>
          <a:prstGeom prst="rect">
            <a:avLst/>
          </a:prstGeom>
        </p:spPr>
      </p:pic>
      <p:pic>
        <p:nvPicPr>
          <p:cNvPr id="12" name="Picture 11">
            <a:extLst>
              <a:ext uri="{FF2B5EF4-FFF2-40B4-BE49-F238E27FC236}">
                <a16:creationId xmlns:a16="http://schemas.microsoft.com/office/drawing/2014/main" id="{B6B60A08-4427-42FE-90A4-DAFCD233B71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0433" y="715380"/>
            <a:ext cx="569920" cy="569920"/>
          </a:xfrm>
          <a:prstGeom prst="rect">
            <a:avLst/>
          </a:prstGeom>
        </p:spPr>
      </p:pic>
      <p:pic>
        <p:nvPicPr>
          <p:cNvPr id="4" name="Picture 3" descr="This worksheet tab includes the Indicator Score, Rating, Current and Prior Year Status Scores, Levels for Status and Change, percentages of points from the ELP growth value tables, and any Federal Classifications if applicable.&quot;&#10;&#10;The spreadsheet has columns labeled from A to N with the following headers:&#10;&#10;A: Code&#10;B: District Name&#10;C: School Name&#10;D: Level&#10;E: Demographic Group&#10;F: Federal Classification&#10;G: Federal Classification Minimum N&#10;H: English Learners Progress Indicator Score&#10;I: English Learners Progress Indicator Rating&#10;J: Current Yr English Learners Progress Status Level&#10;K: Prior Yr English Learners Progress Status&#10;L: English Learners Progress Change Difference&#10;M: English Learners Progress Change&#10;N: English Learners Progress Change Level">
            <a:extLst>
              <a:ext uri="{FF2B5EF4-FFF2-40B4-BE49-F238E27FC236}">
                <a16:creationId xmlns:a16="http://schemas.microsoft.com/office/drawing/2014/main" id="{3CC32696-986F-0A97-A3D1-DFEF6F679370}"/>
              </a:ext>
            </a:extLst>
          </p:cNvPr>
          <p:cNvPicPr>
            <a:picLocks noChangeAspect="1"/>
          </p:cNvPicPr>
          <p:nvPr/>
        </p:nvPicPr>
        <p:blipFill>
          <a:blip r:embed="rId5"/>
          <a:stretch>
            <a:fillRect/>
          </a:stretch>
        </p:blipFill>
        <p:spPr>
          <a:xfrm>
            <a:off x="45787" y="2754080"/>
            <a:ext cx="11999500" cy="810603"/>
          </a:xfrm>
          <a:prstGeom prst="rect">
            <a:avLst/>
          </a:prstGeom>
        </p:spPr>
      </p:pic>
      <p:sp>
        <p:nvSpPr>
          <p:cNvPr id="5" name="Rectangle: Rounded Corners 4" descr="A green square emphasizes columns H through N on the spreadsheet. These columns are as follows:&#10;&#10;H: English Learners Progress Indicator Score&#10;I: English Learners Progress Indicator Rating&#10;J: Current Yr English Learners Progress Status Level&#10;K: Prior Yr English Learners Progress Status&#10;L: English Learners Progress Change Difference&#10;M: English Learners Progress Change&#10;N: English Learners Progress Change Level&#10;These columns focus on the progress indicators, ratings, and status levels related to English learners.">
            <a:extLst>
              <a:ext uri="{FF2B5EF4-FFF2-40B4-BE49-F238E27FC236}">
                <a16:creationId xmlns:a16="http://schemas.microsoft.com/office/drawing/2014/main" id="{76468E79-A7D6-8DDA-6695-137DDB85EE8E}"/>
              </a:ext>
            </a:extLst>
          </p:cNvPr>
          <p:cNvSpPr/>
          <p:nvPr/>
        </p:nvSpPr>
        <p:spPr>
          <a:xfrm>
            <a:off x="5079951" y="2764686"/>
            <a:ext cx="7011040" cy="845290"/>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 spreadsheet has columns labeled from  O to U focusing on:&#10;&#10;O: English Learners Progress Applied Change&#10;P: Population&#10;Q: Percentage Getting 0&#10;R: Percentage Getting 60&#10;S: Percentage Getting 80&#10;T: Percentage Getting 100&#10;U: Percentage Getting 140">
            <a:extLst>
              <a:ext uri="{FF2B5EF4-FFF2-40B4-BE49-F238E27FC236}">
                <a16:creationId xmlns:a16="http://schemas.microsoft.com/office/drawing/2014/main" id="{8F1B57C5-8B77-F3CA-9C4A-E74883DCC38E}"/>
              </a:ext>
            </a:extLst>
          </p:cNvPr>
          <p:cNvPicPr>
            <a:picLocks noChangeAspect="1"/>
          </p:cNvPicPr>
          <p:nvPr/>
        </p:nvPicPr>
        <p:blipFill>
          <a:blip r:embed="rId6"/>
          <a:stretch>
            <a:fillRect/>
          </a:stretch>
        </p:blipFill>
        <p:spPr>
          <a:xfrm>
            <a:off x="1180353" y="3957385"/>
            <a:ext cx="7324725" cy="1055243"/>
          </a:xfrm>
          <a:prstGeom prst="rect">
            <a:avLst/>
          </a:prstGeom>
        </p:spPr>
      </p:pic>
      <p:sp>
        <p:nvSpPr>
          <p:cNvPr id="8" name="Rectangle: Rounded Corners 7" descr="A red square highlights a section of the spreadsheet that focuses on columns related to the English Learners' progress. This section includes:&#10;&#10;O: English Learners Progress Applied Change&#10;P: Population&#10;Q: Percentage Getting 0&#10;R: Percentage Getting 60&#10;S: Percentage Getting 80&#10;T: Percentage Getting 100&#10;U: Percentage Getting 140&#10;The highlighted section provides specific metrics on the progress of English learners, detailing the percentages that achieved certain progress milestones.&#10;&#10;&#10;&#10;&#10;">
            <a:extLst>
              <a:ext uri="{FF2B5EF4-FFF2-40B4-BE49-F238E27FC236}">
                <a16:creationId xmlns:a16="http://schemas.microsoft.com/office/drawing/2014/main" id="{040FF7B7-1ED9-BC10-1D20-7B1B65BC20BF}"/>
              </a:ext>
            </a:extLst>
          </p:cNvPr>
          <p:cNvSpPr/>
          <p:nvPr/>
        </p:nvSpPr>
        <p:spPr>
          <a:xfrm>
            <a:off x="3453414" y="4002678"/>
            <a:ext cx="5051664" cy="853408"/>
          </a:xfrm>
          <a:prstGeom prst="roundRect">
            <a:avLst/>
          </a:prstGeom>
          <a:noFill/>
          <a:ln w="76200">
            <a:solidFill>
              <a:srgbClr val="AB3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FF2235-79E6-45F7-8212-4FC7911057BB}"/>
              </a:ext>
            </a:extLst>
          </p:cNvPr>
          <p:cNvSpPr txBox="1"/>
          <p:nvPr/>
        </p:nvSpPr>
        <p:spPr>
          <a:xfrm>
            <a:off x="568647" y="5337425"/>
            <a:ext cx="10744200" cy="369332"/>
          </a:xfrm>
          <a:prstGeom prst="rect">
            <a:avLst/>
          </a:prstGeom>
          <a:noFill/>
        </p:spPr>
        <p:txBody>
          <a:bodyPr wrap="square" rtlCol="0">
            <a:spAutoFit/>
          </a:bodyPr>
          <a:lstStyle/>
          <a:p>
            <a:r>
              <a:rPr lang="en-US" b="1"/>
              <a:t>Note: </a:t>
            </a:r>
            <a:r>
              <a:rPr lang="en-US"/>
              <a:t>The ELP growth value tables are on the </a:t>
            </a:r>
            <a:r>
              <a:rPr lang="en-US">
                <a:hlinkClick r:id="rId7"/>
              </a:rPr>
              <a:t>English Language Progress indicator page</a:t>
            </a:r>
            <a:r>
              <a:rPr lang="en-US"/>
              <a:t> on the KDE website.</a:t>
            </a:r>
          </a:p>
        </p:txBody>
      </p:sp>
    </p:spTree>
    <p:extLst>
      <p:ext uri="{BB962C8B-B14F-4D97-AF65-F5344CB8AC3E}">
        <p14:creationId xmlns:p14="http://schemas.microsoft.com/office/powerpoint/2010/main" val="4167853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7751A0-5997-D49E-8FE5-28B600F48006}"/>
              </a:ext>
            </a:extLst>
          </p:cNvPr>
          <p:cNvSpPr>
            <a:spLocks noGrp="1"/>
          </p:cNvSpPr>
          <p:nvPr>
            <p:ph type="title"/>
          </p:nvPr>
        </p:nvSpPr>
        <p:spPr>
          <a:xfrm>
            <a:off x="0" y="-914400"/>
            <a:ext cx="10515600" cy="914400"/>
          </a:xfrm>
        </p:spPr>
        <p:txBody>
          <a:bodyPr vert="horz" lIns="91440" tIns="45720" rIns="91440" bIns="45720" rtlCol="0" anchor="b">
            <a:normAutofit/>
          </a:bodyPr>
          <a:lstStyle/>
          <a:p>
            <a:r>
              <a:rPr lang="en-US"/>
              <a:t>Accountability Summary (2)</a:t>
            </a:r>
          </a:p>
        </p:txBody>
      </p:sp>
      <p:sp>
        <p:nvSpPr>
          <p:cNvPr id="13" name="TextBox 12">
            <a:extLst>
              <a:ext uri="{FF2B5EF4-FFF2-40B4-BE49-F238E27FC236}">
                <a16:creationId xmlns:a16="http://schemas.microsoft.com/office/drawing/2014/main" id="{A6E66454-2637-4E21-AC8E-8A6B37718DD0}"/>
              </a:ext>
            </a:extLst>
          </p:cNvPr>
          <p:cNvSpPr txBox="1"/>
          <p:nvPr/>
        </p:nvSpPr>
        <p:spPr>
          <a:xfrm>
            <a:off x="787873" y="148966"/>
            <a:ext cx="4503668" cy="584775"/>
          </a:xfrm>
          <a:prstGeom prst="rect">
            <a:avLst/>
          </a:prstGeom>
          <a:noFill/>
        </p:spPr>
        <p:txBody>
          <a:bodyPr wrap="square" rtlCol="0">
            <a:spAutoFit/>
          </a:bodyPr>
          <a:lstStyle/>
          <a:p>
            <a:r>
              <a:rPr lang="en-US" sz="3200" b="1">
                <a:solidFill>
                  <a:schemeClr val="accent6">
                    <a:lumMod val="75000"/>
                  </a:schemeClr>
                </a:solidFill>
              </a:rPr>
              <a:t>Accountability Summary</a:t>
            </a:r>
            <a:endParaRPr lang="en-US" sz="3200"/>
          </a:p>
        </p:txBody>
      </p:sp>
      <p:sp>
        <p:nvSpPr>
          <p:cNvPr id="11" name="TextBox 10">
            <a:extLst>
              <a:ext uri="{FF2B5EF4-FFF2-40B4-BE49-F238E27FC236}">
                <a16:creationId xmlns:a16="http://schemas.microsoft.com/office/drawing/2014/main" id="{556AA106-B7B0-46B5-B2C1-2A8986E1EE80}"/>
              </a:ext>
            </a:extLst>
          </p:cNvPr>
          <p:cNvSpPr txBox="1"/>
          <p:nvPr/>
        </p:nvSpPr>
        <p:spPr>
          <a:xfrm>
            <a:off x="1180353" y="688736"/>
            <a:ext cx="4323806"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QSCS Tab</a:t>
            </a:r>
            <a:endParaRPr lang="en-US" sz="2800"/>
          </a:p>
        </p:txBody>
      </p:sp>
      <p:sp>
        <p:nvSpPr>
          <p:cNvPr id="5" name="Rectangle 4" descr="The arrow w">
            <a:extLst>
              <a:ext uri="{FF2B5EF4-FFF2-40B4-BE49-F238E27FC236}">
                <a16:creationId xmlns:a16="http://schemas.microsoft.com/office/drawing/2014/main" id="{53F59C6F-2967-4136-A04D-9864854708DE}"/>
              </a:ext>
            </a:extLst>
          </p:cNvPr>
          <p:cNvSpPr/>
          <p:nvPr/>
        </p:nvSpPr>
        <p:spPr>
          <a:xfrm>
            <a:off x="441048" y="1271909"/>
            <a:ext cx="10934964" cy="646331"/>
          </a:xfrm>
          <a:prstGeom prst="rect">
            <a:avLst/>
          </a:prstGeom>
        </p:spPr>
        <p:txBody>
          <a:bodyPr wrap="square">
            <a:spAutoFit/>
          </a:bodyPr>
          <a:lstStyle/>
          <a:p>
            <a:r>
              <a:rPr lang="en-US" altLang="en-US" i="1"/>
              <a:t>This </a:t>
            </a:r>
            <a:r>
              <a:rPr lang="en-US" altLang="en-US" sz="1800" i="1">
                <a:solidFill>
                  <a:schemeClr val="bg2">
                    <a:lumMod val="25000"/>
                  </a:schemeClr>
                </a:solidFill>
              </a:rPr>
              <a:t>worksheet tab</a:t>
            </a:r>
            <a:r>
              <a:rPr lang="en-US" altLang="en-US" i="1"/>
              <a:t> includes the Indicator Score, Rating, Current and Prior Year Status Scores, Levels for Status and Change, the Climate and Safety constructs, and any Federal Classifications if applicable.</a:t>
            </a:r>
            <a:endParaRPr lang="en-US" i="1"/>
          </a:p>
        </p:txBody>
      </p:sp>
      <p:pic>
        <p:nvPicPr>
          <p:cNvPr id="10" name="Picture 9">
            <a:extLst>
              <a:ext uri="{FF2B5EF4-FFF2-40B4-BE49-F238E27FC236}">
                <a16:creationId xmlns:a16="http://schemas.microsoft.com/office/drawing/2014/main" id="{30386C2A-4206-44C7-A01D-AA2D96619F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223" y="150941"/>
            <a:ext cx="693650" cy="582800"/>
          </a:xfrm>
          <a:prstGeom prst="rect">
            <a:avLst/>
          </a:prstGeom>
        </p:spPr>
      </p:pic>
      <p:pic>
        <p:nvPicPr>
          <p:cNvPr id="12" name="Picture 11">
            <a:extLst>
              <a:ext uri="{FF2B5EF4-FFF2-40B4-BE49-F238E27FC236}">
                <a16:creationId xmlns:a16="http://schemas.microsoft.com/office/drawing/2014/main" id="{3B142806-9473-4F23-ADF1-5565FA2F39E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0433" y="715380"/>
            <a:ext cx="569920" cy="569920"/>
          </a:xfrm>
          <a:prstGeom prst="rect">
            <a:avLst/>
          </a:prstGeom>
        </p:spPr>
      </p:pic>
      <p:pic>
        <p:nvPicPr>
          <p:cNvPr id="4" name="Picture 3" descr="A screenshot of a spreadsheet titled &quot;Accountability Summary - QSCS Tab.&quot; The description reads: &quot;This worksheet tab includes the Indicator Score, Rating, Current and Prior Year Status Scores, Levels for Status and Change, the Climate and Safety constructs, and any Federal Classifications if applicable.&quot;&#10;&#10;The spreadsheet has columns labeled from A to L with the following headers:&#10;&#10;A: Code&#10;B: District Name&#10;C: School Name&#10;D: Level&#10;E: Demographic Group&#10;F: Federal Classification&#10;G: Federal Classification Minimum N&#10;H: Quality of School Climate &amp; Safety Indicator Score&#10;I: Quality of School Climate &amp; Safety Indicator Rating&#10;J: Current Yr Quality of School Climate &amp; Safety Status&#10;K: Current Yr Quality of School Climate &amp; Safety Status Level&#10;L: Prior Yr Quality of School Climate &amp; Safety Status">
            <a:extLst>
              <a:ext uri="{FF2B5EF4-FFF2-40B4-BE49-F238E27FC236}">
                <a16:creationId xmlns:a16="http://schemas.microsoft.com/office/drawing/2014/main" id="{2B2DF8B4-86A7-7D6C-CCAD-A0F8EE1C14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5676" y="2497915"/>
            <a:ext cx="11674621" cy="1022350"/>
          </a:xfrm>
          <a:prstGeom prst="rect">
            <a:avLst/>
          </a:prstGeom>
          <a:noFill/>
          <a:ln>
            <a:noFill/>
          </a:ln>
        </p:spPr>
      </p:pic>
      <p:sp>
        <p:nvSpPr>
          <p:cNvPr id="9" name="Rectangle: Rounded Corners 8" descr="A blue rectangle highlights columns H to L, emphasizing the Quality of School Climate &amp; Safety ratings and status levels for the current and prior years.">
            <a:extLst>
              <a:ext uri="{FF2B5EF4-FFF2-40B4-BE49-F238E27FC236}">
                <a16:creationId xmlns:a16="http://schemas.microsoft.com/office/drawing/2014/main" id="{2DB10675-A310-4837-040F-C8051BE38828}"/>
              </a:ext>
            </a:extLst>
          </p:cNvPr>
          <p:cNvSpPr/>
          <p:nvPr/>
        </p:nvSpPr>
        <p:spPr>
          <a:xfrm>
            <a:off x="5976614" y="2533685"/>
            <a:ext cx="5853436" cy="1024929"/>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ection of a spreadsheet focusing on aspects of the &quot;Quality of School Climate &amp; Safety&quot; is displayed. The columns are labeled from M to Q with the following headers:&#10;&#10;M: Quality of School Climate &amp; Safety Change Difference&#10;N: Quality of School Climate &amp; Safety Change Level&#10;O: Quality of School Climate &amp; Safety Applied Change&#10;P: Climate Index&#10;Q: Safety Index&#10;These columns detail various metrics and indicators related to the assessment of the school's climate and safety, including changes, levels, and specific indexes for both climate and safety. ">
            <a:extLst>
              <a:ext uri="{FF2B5EF4-FFF2-40B4-BE49-F238E27FC236}">
                <a16:creationId xmlns:a16="http://schemas.microsoft.com/office/drawing/2014/main" id="{A6F9761D-BB61-C0A9-1301-A38CF667E076}"/>
              </a:ext>
            </a:extLst>
          </p:cNvPr>
          <p:cNvPicPr>
            <a:picLocks noChangeAspect="1"/>
          </p:cNvPicPr>
          <p:nvPr/>
        </p:nvPicPr>
        <p:blipFill>
          <a:blip r:embed="rId6"/>
          <a:stretch>
            <a:fillRect/>
          </a:stretch>
        </p:blipFill>
        <p:spPr>
          <a:xfrm>
            <a:off x="1309687" y="3811850"/>
            <a:ext cx="6124575" cy="942975"/>
          </a:xfrm>
          <a:prstGeom prst="rect">
            <a:avLst/>
          </a:prstGeom>
        </p:spPr>
      </p:pic>
      <p:sp>
        <p:nvSpPr>
          <p:cNvPr id="14" name="TextBox 13">
            <a:extLst>
              <a:ext uri="{FF2B5EF4-FFF2-40B4-BE49-F238E27FC236}">
                <a16:creationId xmlns:a16="http://schemas.microsoft.com/office/drawing/2014/main" id="{E6F2A5BB-4F9E-4172-A9B7-B40B73826B0F}"/>
              </a:ext>
            </a:extLst>
          </p:cNvPr>
          <p:cNvSpPr txBox="1"/>
          <p:nvPr/>
        </p:nvSpPr>
        <p:spPr>
          <a:xfrm>
            <a:off x="222105" y="4907380"/>
            <a:ext cx="11372850" cy="738664"/>
          </a:xfrm>
          <a:prstGeom prst="rect">
            <a:avLst/>
          </a:prstGeom>
          <a:noFill/>
        </p:spPr>
        <p:txBody>
          <a:bodyPr wrap="square" rtlCol="0">
            <a:spAutoFit/>
          </a:bodyPr>
          <a:lstStyle/>
          <a:p>
            <a:r>
              <a:rPr lang="en-US" sz="1400" b="1"/>
              <a:t>Note: </a:t>
            </a:r>
            <a:r>
              <a:rPr lang="en-US" sz="1400"/>
              <a:t>The Quality of School Climate and Safety indicator uses results from the Quality of School Climate and Safety survey. The survey measures student perception of their school experience in two constructs: school climate and school safety. Results are provided for each construct (columns P and Q), Indicator Score (column H) and the Indicator Rating (Column I). </a:t>
            </a:r>
          </a:p>
        </p:txBody>
      </p:sp>
    </p:spTree>
    <p:extLst>
      <p:ext uri="{BB962C8B-B14F-4D97-AF65-F5344CB8AC3E}">
        <p14:creationId xmlns:p14="http://schemas.microsoft.com/office/powerpoint/2010/main" val="2113797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874606-EB04-DF63-6F95-7CFF37E20127}"/>
              </a:ext>
            </a:extLst>
          </p:cNvPr>
          <p:cNvSpPr>
            <a:spLocks noGrp="1"/>
          </p:cNvSpPr>
          <p:nvPr>
            <p:ph type="title"/>
          </p:nvPr>
        </p:nvSpPr>
        <p:spPr>
          <a:xfrm>
            <a:off x="0" y="-914400"/>
            <a:ext cx="10515600" cy="914400"/>
          </a:xfrm>
        </p:spPr>
        <p:txBody>
          <a:bodyPr vert="horz" lIns="91440" tIns="45720" rIns="91440" bIns="45720" rtlCol="0" anchor="b">
            <a:normAutofit/>
          </a:bodyPr>
          <a:lstStyle/>
          <a:p>
            <a:r>
              <a:rPr lang="en-US"/>
              <a:t>Accountability Summary (3)</a:t>
            </a:r>
          </a:p>
        </p:txBody>
      </p:sp>
      <p:sp>
        <p:nvSpPr>
          <p:cNvPr id="13" name="TextBox 12">
            <a:extLst>
              <a:ext uri="{FF2B5EF4-FFF2-40B4-BE49-F238E27FC236}">
                <a16:creationId xmlns:a16="http://schemas.microsoft.com/office/drawing/2014/main" id="{8181AEED-B7BE-4DB0-8C05-EC6A72F314AB}"/>
              </a:ext>
            </a:extLst>
          </p:cNvPr>
          <p:cNvSpPr txBox="1"/>
          <p:nvPr/>
        </p:nvSpPr>
        <p:spPr>
          <a:xfrm>
            <a:off x="947058" y="128983"/>
            <a:ext cx="5055326" cy="584775"/>
          </a:xfrm>
          <a:prstGeom prst="rect">
            <a:avLst/>
          </a:prstGeom>
          <a:noFill/>
        </p:spPr>
        <p:txBody>
          <a:bodyPr wrap="square" rtlCol="0">
            <a:spAutoFit/>
          </a:bodyPr>
          <a:lstStyle/>
          <a:p>
            <a:r>
              <a:rPr lang="en-US" sz="3200" b="1">
                <a:solidFill>
                  <a:schemeClr val="accent6">
                    <a:lumMod val="75000"/>
                  </a:schemeClr>
                </a:solidFill>
              </a:rPr>
              <a:t>Accountability Summary</a:t>
            </a:r>
            <a:endParaRPr lang="en-US" sz="3200"/>
          </a:p>
        </p:txBody>
      </p:sp>
      <p:sp>
        <p:nvSpPr>
          <p:cNvPr id="11" name="TextBox 10">
            <a:extLst>
              <a:ext uri="{FF2B5EF4-FFF2-40B4-BE49-F238E27FC236}">
                <a16:creationId xmlns:a16="http://schemas.microsoft.com/office/drawing/2014/main" id="{C2CB8CA1-AFC1-4CE4-B3BF-4080D678B8AD}"/>
              </a:ext>
            </a:extLst>
          </p:cNvPr>
          <p:cNvSpPr txBox="1"/>
          <p:nvPr/>
        </p:nvSpPr>
        <p:spPr>
          <a:xfrm>
            <a:off x="1180353" y="715379"/>
            <a:ext cx="5467482"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Postsecondary Tab</a:t>
            </a:r>
            <a:endParaRPr lang="en-US" sz="2800"/>
          </a:p>
        </p:txBody>
      </p:sp>
      <p:sp>
        <p:nvSpPr>
          <p:cNvPr id="6" name="Rectangle 5" descr="The arrow w">
            <a:extLst>
              <a:ext uri="{FF2B5EF4-FFF2-40B4-BE49-F238E27FC236}">
                <a16:creationId xmlns:a16="http://schemas.microsoft.com/office/drawing/2014/main" id="{08DDCA5D-8AE9-4D6A-8CD2-D89F76075B8D}"/>
              </a:ext>
            </a:extLst>
          </p:cNvPr>
          <p:cNvSpPr/>
          <p:nvPr/>
        </p:nvSpPr>
        <p:spPr>
          <a:xfrm>
            <a:off x="550100" y="1485905"/>
            <a:ext cx="10934964" cy="923330"/>
          </a:xfrm>
          <a:prstGeom prst="rect">
            <a:avLst/>
          </a:prstGeom>
        </p:spPr>
        <p:txBody>
          <a:bodyPr wrap="square">
            <a:spAutoFit/>
          </a:bodyPr>
          <a:lstStyle/>
          <a:p>
            <a:r>
              <a:rPr lang="en-US" altLang="en-US" i="1"/>
              <a:t>This </a:t>
            </a:r>
            <a:r>
              <a:rPr lang="en-US" altLang="en-US" sz="1800" i="1">
                <a:solidFill>
                  <a:schemeClr val="bg2">
                    <a:lumMod val="25000"/>
                  </a:schemeClr>
                </a:solidFill>
              </a:rPr>
              <a:t>worksheet tab</a:t>
            </a:r>
            <a:r>
              <a:rPr lang="en-US" altLang="en-US" i="1"/>
              <a:t> includes the Indicator Score, Rating, Current and Prior Year Status Scores, Levels for Status and Change, scores for academic and career readiness, the readiness count, if a bonus is applicable, </a:t>
            </a:r>
            <a:r>
              <a:rPr lang="en-US" i="1"/>
              <a:t>and </a:t>
            </a:r>
            <a:r>
              <a:rPr lang="en-US" altLang="en-US" i="1"/>
              <a:t>any Federal Classifications if applicable. </a:t>
            </a:r>
            <a:endParaRPr lang="en-US" i="1"/>
          </a:p>
        </p:txBody>
      </p:sp>
      <p:pic>
        <p:nvPicPr>
          <p:cNvPr id="10" name="Picture 9">
            <a:extLst>
              <a:ext uri="{FF2B5EF4-FFF2-40B4-BE49-F238E27FC236}">
                <a16:creationId xmlns:a16="http://schemas.microsoft.com/office/drawing/2014/main" id="{CB5651AB-A086-4239-A92E-0F055EA6CF3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4808" y="135157"/>
            <a:ext cx="690585" cy="580224"/>
          </a:xfrm>
          <a:prstGeom prst="rect">
            <a:avLst/>
          </a:prstGeom>
        </p:spPr>
      </p:pic>
      <p:pic>
        <p:nvPicPr>
          <p:cNvPr id="12" name="Picture 11">
            <a:extLst>
              <a:ext uri="{FF2B5EF4-FFF2-40B4-BE49-F238E27FC236}">
                <a16:creationId xmlns:a16="http://schemas.microsoft.com/office/drawing/2014/main" id="{66A22233-AE81-4A04-8613-E9604AC697E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0433" y="715380"/>
            <a:ext cx="569920" cy="569920"/>
          </a:xfrm>
          <a:prstGeom prst="rect">
            <a:avLst/>
          </a:prstGeom>
        </p:spPr>
      </p:pic>
      <p:pic>
        <p:nvPicPr>
          <p:cNvPr id="14" name="Picture 13" descr="A screenshot of a spreadsheet titled &quot;Accountability Summary - Postsecondary Tab. The spreadsheet displays columns labeled from A to K with the following headers:&#10;&#10;A: Code&#10;B: District Name&#10;C: School Name&#10;D: Level&#10;E: Demographic Group&#10;F: Federal Classification&#10;G: Federal Classification Minimum N&#10;H: Postsecondary Indicator Score&#10;I: Postsecondary Indicator Rating&#10;J: Current Yr Postsecondary Status&#10;K: Prior Yr Postsecondary Status">
            <a:extLst>
              <a:ext uri="{FF2B5EF4-FFF2-40B4-BE49-F238E27FC236}">
                <a16:creationId xmlns:a16="http://schemas.microsoft.com/office/drawing/2014/main" id="{E3B449BE-7373-5930-F7DF-2C25DEFED6B2}"/>
              </a:ext>
            </a:extLst>
          </p:cNvPr>
          <p:cNvPicPr>
            <a:picLocks noChangeAspect="1"/>
          </p:cNvPicPr>
          <p:nvPr/>
        </p:nvPicPr>
        <p:blipFill rotWithShape="1">
          <a:blip r:embed="rId5"/>
          <a:srcRect t="12298" r="1617"/>
          <a:stretch/>
        </p:blipFill>
        <p:spPr>
          <a:xfrm>
            <a:off x="302429" y="2618397"/>
            <a:ext cx="11587141" cy="819798"/>
          </a:xfrm>
          <a:prstGeom prst="rect">
            <a:avLst/>
          </a:prstGeom>
        </p:spPr>
      </p:pic>
      <p:sp>
        <p:nvSpPr>
          <p:cNvPr id="25" name="Rectangle: Rounded Corners 24" descr="&#10;A blue box highlights a section of the spreadsheet focusing on postsecondary indicators and status. The columns within the highlighted box are as follows:&#10;&#10;G: Postsecondary Indicator Score&#10;H: Postsecondary Indicator Rating&#10;I: Current Yr Postsecondary Status&#10;J: Current Yr Postsecondary Status Level&#10;K: Prior Yr Postsecondary Status&#10;This section emphasizes metrics and ratings related to postsecondary achievements and readiness for both current and prior years.">
            <a:extLst>
              <a:ext uri="{FF2B5EF4-FFF2-40B4-BE49-F238E27FC236}">
                <a16:creationId xmlns:a16="http://schemas.microsoft.com/office/drawing/2014/main" id="{9EFB9D3B-A1DC-0F9C-3748-D57D456D0704}"/>
              </a:ext>
            </a:extLst>
          </p:cNvPr>
          <p:cNvSpPr/>
          <p:nvPr/>
        </p:nvSpPr>
        <p:spPr>
          <a:xfrm>
            <a:off x="6481397" y="2662367"/>
            <a:ext cx="5408173" cy="819798"/>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descr="&#10;One of three vertical blue arrows are present, pointing downward towards specific columns on the spreadsheet, indicating a flow or sequence of data and drawing attention to those particular metrics.">
            <a:extLst>
              <a:ext uri="{FF2B5EF4-FFF2-40B4-BE49-F238E27FC236}">
                <a16:creationId xmlns:a16="http://schemas.microsoft.com/office/drawing/2014/main" id="{DBF71445-40E6-11AC-6E6C-5E448CE68E2C}"/>
              </a:ext>
            </a:extLst>
          </p:cNvPr>
          <p:cNvSpPr/>
          <p:nvPr/>
        </p:nvSpPr>
        <p:spPr>
          <a:xfrm>
            <a:off x="7741272" y="3828533"/>
            <a:ext cx="95250" cy="313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10;Two of three vertical blue arrows are present, pointing downward towards specific columns on the spreadsheet, indicating a flow or sequence of data and drawing attention to those particular metrics.">
            <a:extLst>
              <a:ext uri="{FF2B5EF4-FFF2-40B4-BE49-F238E27FC236}">
                <a16:creationId xmlns:a16="http://schemas.microsoft.com/office/drawing/2014/main" id="{D42BC47E-CD5F-5DB6-D33C-B4E38D45C6AC}"/>
              </a:ext>
            </a:extLst>
          </p:cNvPr>
          <p:cNvSpPr/>
          <p:nvPr/>
        </p:nvSpPr>
        <p:spPr>
          <a:xfrm>
            <a:off x="8629003" y="3833607"/>
            <a:ext cx="95250" cy="313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descr="&#10;Three of three vertical blue arrows are present, pointing downward towards specific columns on the spreadsheet, indicating a flow or sequence of data and drawing attention to those particular metrics.">
            <a:extLst>
              <a:ext uri="{FF2B5EF4-FFF2-40B4-BE49-F238E27FC236}">
                <a16:creationId xmlns:a16="http://schemas.microsoft.com/office/drawing/2014/main" id="{992B73A0-E8DD-C372-31ED-A1E59ABD446A}"/>
              </a:ext>
            </a:extLst>
          </p:cNvPr>
          <p:cNvSpPr/>
          <p:nvPr/>
        </p:nvSpPr>
        <p:spPr>
          <a:xfrm>
            <a:off x="9516734" y="3828532"/>
            <a:ext cx="95250" cy="313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section of a spreadsheet is displayed emphasizing metrics related to postsecondary changes and readiness. The columns are labeled from L to T with the following headers:&#10;&#10;L: Postsecondary Change Difference&#10;M: Postsecondary Change Level&#10;N: Postsecondary Applied Change&#10;O: Population&#10;P: Academic&#10;Q: Career&#10;R: Readiness Count&#10;S: Rate Without Bonus&#10;T: Bonus Count">
            <a:extLst>
              <a:ext uri="{FF2B5EF4-FFF2-40B4-BE49-F238E27FC236}">
                <a16:creationId xmlns:a16="http://schemas.microsoft.com/office/drawing/2014/main" id="{0DC81293-3A41-A793-006C-31727A5AF447}"/>
              </a:ext>
            </a:extLst>
          </p:cNvPr>
          <p:cNvPicPr>
            <a:picLocks noChangeAspect="1"/>
          </p:cNvPicPr>
          <p:nvPr/>
        </p:nvPicPr>
        <p:blipFill>
          <a:blip r:embed="rId6"/>
          <a:stretch>
            <a:fillRect/>
          </a:stretch>
        </p:blipFill>
        <p:spPr>
          <a:xfrm>
            <a:off x="819193" y="4151635"/>
            <a:ext cx="9163050" cy="1057275"/>
          </a:xfrm>
          <a:prstGeom prst="rect">
            <a:avLst/>
          </a:prstGeom>
        </p:spPr>
      </p:pic>
      <p:sp>
        <p:nvSpPr>
          <p:cNvPr id="2" name="Rectangle: Rounded Corners 1" descr="&#10;1 / 2&#10;&#10;A red box emphasizes three columns on the spreadsheet related to postsecondary readiness metrics and bonuses. The columns within the highlighted box are:&#10;&#10;R: Readiness Count&#10;S: Rate Without Bonus&#10;T: Bonus Count">
            <a:extLst>
              <a:ext uri="{FF2B5EF4-FFF2-40B4-BE49-F238E27FC236}">
                <a16:creationId xmlns:a16="http://schemas.microsoft.com/office/drawing/2014/main" id="{BFED0502-8555-6845-4AEA-F92A93D556BA}"/>
              </a:ext>
              <a:ext uri="{C183D7F6-B498-43B3-948B-1728B52AA6E4}">
                <adec:decorative xmlns:adec="http://schemas.microsoft.com/office/drawing/2017/decorative" val="0"/>
              </a:ext>
            </a:extLst>
          </p:cNvPr>
          <p:cNvSpPr/>
          <p:nvPr/>
        </p:nvSpPr>
        <p:spPr>
          <a:xfrm>
            <a:off x="7296151" y="4170952"/>
            <a:ext cx="2590842" cy="1057275"/>
          </a:xfrm>
          <a:prstGeom prst="roundRect">
            <a:avLst/>
          </a:prstGeom>
          <a:noFill/>
          <a:ln w="76200">
            <a:solidFill>
              <a:srgbClr val="AB3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66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2E50-374D-FE86-0105-44D06DFBDCB4}"/>
              </a:ext>
            </a:extLst>
          </p:cNvPr>
          <p:cNvSpPr>
            <a:spLocks noGrp="1"/>
          </p:cNvSpPr>
          <p:nvPr>
            <p:ph type="title"/>
          </p:nvPr>
        </p:nvSpPr>
        <p:spPr>
          <a:xfrm>
            <a:off x="0" y="1"/>
            <a:ext cx="10515600" cy="941294"/>
          </a:xfrm>
        </p:spPr>
        <p:txBody>
          <a:bodyPr/>
          <a:lstStyle/>
          <a:p>
            <a:r>
              <a:rPr lang="en-US"/>
              <a:t>Quality Control Day Confirmed</a:t>
            </a:r>
          </a:p>
        </p:txBody>
      </p:sp>
      <p:sp>
        <p:nvSpPr>
          <p:cNvPr id="3" name="Content Placeholder 2">
            <a:extLst>
              <a:ext uri="{FF2B5EF4-FFF2-40B4-BE49-F238E27FC236}">
                <a16:creationId xmlns:a16="http://schemas.microsoft.com/office/drawing/2014/main" id="{E713034C-93CC-F514-F025-6B747DB8A280}"/>
              </a:ext>
            </a:extLst>
          </p:cNvPr>
          <p:cNvSpPr>
            <a:spLocks noGrp="1"/>
          </p:cNvSpPr>
          <p:nvPr>
            <p:ph idx="1"/>
          </p:nvPr>
        </p:nvSpPr>
        <p:spPr>
          <a:xfrm>
            <a:off x="838200" y="1464195"/>
            <a:ext cx="10025744" cy="4163106"/>
          </a:xfrm>
        </p:spPr>
        <p:txBody>
          <a:bodyPr vert="horz" lIns="91440" tIns="45720" rIns="91440" bIns="45720" rtlCol="0" anchor="t">
            <a:normAutofit/>
          </a:bodyPr>
          <a:lstStyle/>
          <a:p>
            <a:r>
              <a:rPr lang="en-US"/>
              <a:t>QC Day will occur on Sept. 19 from 9 a.m.- 4 p.m. ET. </a:t>
            </a:r>
          </a:p>
          <a:p>
            <a:r>
              <a:rPr lang="en-US"/>
              <a:t>The purpose of the QC Day is for District Assessment Coordinators (DACs) to identify systemic issues in accountability data prior to any public release. </a:t>
            </a:r>
          </a:p>
          <a:p>
            <a:pPr marL="0" indent="0">
              <a:buNone/>
            </a:pPr>
            <a:endParaRPr lang="en-US" sz="2600"/>
          </a:p>
          <a:p>
            <a:pPr marL="0" indent="0">
              <a:buNone/>
            </a:pPr>
            <a:endParaRPr lang="en-US"/>
          </a:p>
        </p:txBody>
      </p:sp>
    </p:spTree>
    <p:extLst>
      <p:ext uri="{BB962C8B-B14F-4D97-AF65-F5344CB8AC3E}">
        <p14:creationId xmlns:p14="http://schemas.microsoft.com/office/powerpoint/2010/main" val="1365232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B79A9B-4293-6C83-334A-9C140B9F2C85}"/>
              </a:ext>
            </a:extLst>
          </p:cNvPr>
          <p:cNvSpPr>
            <a:spLocks noGrp="1"/>
          </p:cNvSpPr>
          <p:nvPr>
            <p:ph type="title"/>
          </p:nvPr>
        </p:nvSpPr>
        <p:spPr>
          <a:xfrm>
            <a:off x="0" y="-914400"/>
            <a:ext cx="10515600" cy="914400"/>
          </a:xfrm>
        </p:spPr>
        <p:txBody>
          <a:bodyPr vert="horz" lIns="91440" tIns="45720" rIns="91440" bIns="45720" rtlCol="0" anchor="b">
            <a:normAutofit/>
          </a:bodyPr>
          <a:lstStyle/>
          <a:p>
            <a:r>
              <a:rPr lang="en-US"/>
              <a:t>Accountability Summary (4)</a:t>
            </a:r>
          </a:p>
        </p:txBody>
      </p:sp>
      <p:sp>
        <p:nvSpPr>
          <p:cNvPr id="15" name="TextBox 14">
            <a:extLst>
              <a:ext uri="{FF2B5EF4-FFF2-40B4-BE49-F238E27FC236}">
                <a16:creationId xmlns:a16="http://schemas.microsoft.com/office/drawing/2014/main" id="{FFAC8861-7B06-445F-8924-CDD85182C64C}"/>
              </a:ext>
            </a:extLst>
          </p:cNvPr>
          <p:cNvSpPr txBox="1"/>
          <p:nvPr/>
        </p:nvSpPr>
        <p:spPr>
          <a:xfrm>
            <a:off x="822961" y="169080"/>
            <a:ext cx="4330337" cy="584775"/>
          </a:xfrm>
          <a:prstGeom prst="rect">
            <a:avLst/>
          </a:prstGeom>
          <a:noFill/>
        </p:spPr>
        <p:txBody>
          <a:bodyPr wrap="square" rtlCol="0">
            <a:spAutoFit/>
          </a:bodyPr>
          <a:lstStyle/>
          <a:p>
            <a:r>
              <a:rPr lang="en-US" sz="3200" b="1">
                <a:solidFill>
                  <a:schemeClr val="accent6">
                    <a:lumMod val="75000"/>
                  </a:schemeClr>
                </a:solidFill>
              </a:rPr>
              <a:t>Accountability Summary</a:t>
            </a:r>
            <a:endParaRPr lang="en-US" sz="3200"/>
          </a:p>
        </p:txBody>
      </p:sp>
      <p:sp>
        <p:nvSpPr>
          <p:cNvPr id="14" name="TextBox 13">
            <a:extLst>
              <a:ext uri="{FF2B5EF4-FFF2-40B4-BE49-F238E27FC236}">
                <a16:creationId xmlns:a16="http://schemas.microsoft.com/office/drawing/2014/main" id="{D940DA53-9CD5-4EB4-A3F5-B6D55BCC069C}"/>
              </a:ext>
            </a:extLst>
          </p:cNvPr>
          <p:cNvSpPr txBox="1"/>
          <p:nvPr/>
        </p:nvSpPr>
        <p:spPr>
          <a:xfrm>
            <a:off x="1382906" y="753855"/>
            <a:ext cx="4976948" cy="523220"/>
          </a:xfrm>
          <a:prstGeom prst="rect">
            <a:avLst/>
          </a:prstGeom>
          <a:noFill/>
        </p:spPr>
        <p:txBody>
          <a:bodyPr wrap="square" lIns="91440" tIns="45720" rIns="91440" bIns="45720" rtlCol="0" anchor="t">
            <a:spAutoFit/>
          </a:bodyPr>
          <a:lstStyle/>
          <a:p>
            <a:r>
              <a:rPr lang="en-US" sz="2800" b="1" i="1">
                <a:solidFill>
                  <a:schemeClr val="accent6">
                    <a:lumMod val="75000"/>
                  </a:schemeClr>
                </a:solidFill>
              </a:rPr>
              <a:t>Graduation Tab</a:t>
            </a:r>
            <a:endParaRPr lang="en-US" sz="2800" b="1">
              <a:solidFill>
                <a:schemeClr val="accent6">
                  <a:lumMod val="75000"/>
                </a:schemeClr>
              </a:solidFill>
            </a:endParaRPr>
          </a:p>
        </p:txBody>
      </p:sp>
      <p:sp>
        <p:nvSpPr>
          <p:cNvPr id="8" name="Rectangle 7" descr="The arrow w">
            <a:extLst>
              <a:ext uri="{FF2B5EF4-FFF2-40B4-BE49-F238E27FC236}">
                <a16:creationId xmlns:a16="http://schemas.microsoft.com/office/drawing/2014/main" id="{43ADAFEA-EB73-4AFB-9FD0-977282C63F93}"/>
              </a:ext>
            </a:extLst>
          </p:cNvPr>
          <p:cNvSpPr/>
          <p:nvPr/>
        </p:nvSpPr>
        <p:spPr>
          <a:xfrm>
            <a:off x="592694" y="1527809"/>
            <a:ext cx="11037053" cy="646331"/>
          </a:xfrm>
          <a:prstGeom prst="rect">
            <a:avLst/>
          </a:prstGeom>
        </p:spPr>
        <p:txBody>
          <a:bodyPr wrap="square">
            <a:spAutoFit/>
          </a:bodyPr>
          <a:lstStyle/>
          <a:p>
            <a:r>
              <a:rPr lang="en-US" altLang="en-US" i="1"/>
              <a:t>This </a:t>
            </a:r>
            <a:r>
              <a:rPr lang="en-US" altLang="en-US" sz="1800" i="1">
                <a:solidFill>
                  <a:schemeClr val="bg2">
                    <a:lumMod val="25000"/>
                  </a:schemeClr>
                </a:solidFill>
              </a:rPr>
              <a:t>worksheet tab</a:t>
            </a:r>
            <a:r>
              <a:rPr lang="en-US" altLang="en-US" i="1"/>
              <a:t> includes the Indicator Score, Rating, Current and Prior Year Status Scores, Levels for Status and Change, and Graduation scores for 4- and 5-year Rate data </a:t>
            </a:r>
            <a:r>
              <a:rPr lang="en-US" i="1"/>
              <a:t>and </a:t>
            </a:r>
            <a:r>
              <a:rPr lang="en-US" altLang="en-US" i="1"/>
              <a:t>any Federal Classifications if applicable.</a:t>
            </a:r>
            <a:endParaRPr lang="en-US" i="1"/>
          </a:p>
        </p:txBody>
      </p:sp>
      <p:pic>
        <p:nvPicPr>
          <p:cNvPr id="13" name="Picture 12">
            <a:extLst>
              <a:ext uri="{FF2B5EF4-FFF2-40B4-BE49-F238E27FC236}">
                <a16:creationId xmlns:a16="http://schemas.microsoft.com/office/drawing/2014/main" id="{11E2244E-FF41-4939-A25B-BFC05E2625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2695" y="725071"/>
            <a:ext cx="664528" cy="664528"/>
          </a:xfrm>
          <a:prstGeom prst="rect">
            <a:avLst/>
          </a:prstGeom>
        </p:spPr>
      </p:pic>
      <p:pic>
        <p:nvPicPr>
          <p:cNvPr id="12" name="Picture 11">
            <a:extLst>
              <a:ext uri="{FF2B5EF4-FFF2-40B4-BE49-F238E27FC236}">
                <a16:creationId xmlns:a16="http://schemas.microsoft.com/office/drawing/2014/main" id="{BE9CD09D-ECCD-4ACA-8121-E5C1CB71C81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289" y="117567"/>
            <a:ext cx="762672" cy="607504"/>
          </a:xfrm>
          <a:prstGeom prst="rect">
            <a:avLst/>
          </a:prstGeom>
        </p:spPr>
      </p:pic>
      <p:sp>
        <p:nvSpPr>
          <p:cNvPr id="7" name="Arrow: Down 6" descr="&#10;A vertical blue arrow points downward, positioned above column H, labeled &quot;Graduation Indicator Rating,&quot; drawing attention to this specific column and emphasizing the importance or sequence of the graduation indicator rating data.">
            <a:extLst>
              <a:ext uri="{FF2B5EF4-FFF2-40B4-BE49-F238E27FC236}">
                <a16:creationId xmlns:a16="http://schemas.microsoft.com/office/drawing/2014/main" id="{B0A67E93-3B32-41F1-A5B8-761D1C49D8CA}"/>
              </a:ext>
            </a:extLst>
          </p:cNvPr>
          <p:cNvSpPr/>
          <p:nvPr/>
        </p:nvSpPr>
        <p:spPr>
          <a:xfrm>
            <a:off x="6528531" y="2466033"/>
            <a:ext cx="95250" cy="313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spreadsheet titled &quot;Accountability Summary - Graduation Tab The spreadsheet displays columns labeled from A to N with the following headers:&#10;&#10;A: Code&#10;B: District Name&#10;C: School Name&#10;D: Demographic Group&#10;E: Federal Classification&#10;F: Federal Classification Minimum N&#10;G: Graduation Indicator Score&#10;H: Graduation Indicator Rating&#10;I: Current Yr Graduation Status&#10;J: Current Yr Graduation Status Level&#10;K: Prior Yr Graduation Status&#10;L: Graduation Change Difference&#10;M: Graduation Change Level&#10;N: Graduation Applied Change">
            <a:extLst>
              <a:ext uri="{FF2B5EF4-FFF2-40B4-BE49-F238E27FC236}">
                <a16:creationId xmlns:a16="http://schemas.microsoft.com/office/drawing/2014/main" id="{20C809C2-F3CB-FC61-9D33-40063EF7EDAB}"/>
              </a:ext>
            </a:extLst>
          </p:cNvPr>
          <p:cNvPicPr>
            <a:picLocks noChangeAspect="1"/>
          </p:cNvPicPr>
          <p:nvPr/>
        </p:nvPicPr>
        <p:blipFill>
          <a:blip r:embed="rId5"/>
          <a:stretch>
            <a:fillRect/>
          </a:stretch>
        </p:blipFill>
        <p:spPr>
          <a:xfrm>
            <a:off x="130206" y="2881733"/>
            <a:ext cx="11789546" cy="790832"/>
          </a:xfrm>
          <a:prstGeom prst="rect">
            <a:avLst/>
          </a:prstGeom>
        </p:spPr>
      </p:pic>
      <p:sp>
        <p:nvSpPr>
          <p:cNvPr id="4" name="Rectangle: Rounded Corners 3" descr="A blue box emphasizes two columns on the spreadsheet related to graduation indicators. The columns within the highlighted box are:&#10;&#10;G: Graduation Indicator Score&#10;H: Graduation Indicator Rating">
            <a:extLst>
              <a:ext uri="{FF2B5EF4-FFF2-40B4-BE49-F238E27FC236}">
                <a16:creationId xmlns:a16="http://schemas.microsoft.com/office/drawing/2014/main" id="{1B3E9D15-824E-02D5-2217-A9AFDFB405A4}"/>
              </a:ext>
            </a:extLst>
          </p:cNvPr>
          <p:cNvSpPr/>
          <p:nvPr/>
        </p:nvSpPr>
        <p:spPr>
          <a:xfrm>
            <a:off x="5237824" y="3093848"/>
            <a:ext cx="1661165" cy="578718"/>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descr="A vertical blue arrow points downward, positioned above column Q, labeled &quot;Rate,&quot; highlighting and drawing attention to this specific column, emphasizing its significance in the context of calculating graduation rates.">
            <a:extLst>
              <a:ext uri="{FF2B5EF4-FFF2-40B4-BE49-F238E27FC236}">
                <a16:creationId xmlns:a16="http://schemas.microsoft.com/office/drawing/2014/main" id="{E767B21E-D48E-1C7B-7762-17F3A56CCF1E}"/>
              </a:ext>
            </a:extLst>
          </p:cNvPr>
          <p:cNvSpPr/>
          <p:nvPr/>
        </p:nvSpPr>
        <p:spPr>
          <a:xfrm>
            <a:off x="5443363" y="3897253"/>
            <a:ext cx="95250" cy="313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descr="A vertical blue arrow points downward, positioned above column T, labeled &quot;Rate,&quot; highlighting and drawing attention to this specific column, emphasizing its significance in the context of calculating graduation rates.">
            <a:extLst>
              <a:ext uri="{FF2B5EF4-FFF2-40B4-BE49-F238E27FC236}">
                <a16:creationId xmlns:a16="http://schemas.microsoft.com/office/drawing/2014/main" id="{4CC8DD57-7A63-8643-02A6-CD02C45B2A7D}"/>
              </a:ext>
            </a:extLst>
          </p:cNvPr>
          <p:cNvSpPr/>
          <p:nvPr/>
        </p:nvSpPr>
        <p:spPr>
          <a:xfrm>
            <a:off x="8443441" y="3897252"/>
            <a:ext cx="95250" cy="3139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he columns are labeled from O to T with the following headers:&#10;&#10;O: 4yr Cohort Graduation&#10;P: Numerator&#10;Q: Denominator&#10;R: Rate&#10;S: 5yr Cohort Graduation&#10;T: Rate&#10;This section provides structured data points to evaluate graduation rates based on 4-year and 5-year cohort groups. For each cohort, the Numerator and Denominator are listed, followed by the calculated Rate. The layout allows for a side-by-side comparison of graduation rates across different timeframes.">
            <a:extLst>
              <a:ext uri="{FF2B5EF4-FFF2-40B4-BE49-F238E27FC236}">
                <a16:creationId xmlns:a16="http://schemas.microsoft.com/office/drawing/2014/main" id="{6202EFE5-EE80-8A3D-B8FE-F520950BEC4C}"/>
              </a:ext>
            </a:extLst>
          </p:cNvPr>
          <p:cNvPicPr>
            <a:picLocks noChangeAspect="1"/>
          </p:cNvPicPr>
          <p:nvPr/>
        </p:nvPicPr>
        <p:blipFill>
          <a:blip r:embed="rId6"/>
          <a:stretch>
            <a:fillRect/>
          </a:stretch>
        </p:blipFill>
        <p:spPr>
          <a:xfrm>
            <a:off x="2890997" y="4211160"/>
            <a:ext cx="6010275" cy="962025"/>
          </a:xfrm>
          <a:prstGeom prst="rect">
            <a:avLst/>
          </a:prstGeom>
        </p:spPr>
      </p:pic>
      <p:sp>
        <p:nvSpPr>
          <p:cNvPr id="23" name="Rectangle: Rounded Corners 22" descr="&#10;A red box emphasizes the word &quot;Rate&quot; in two columns of the spreadsheet. The highlighted term indicates a specific metric used to evaluate and represent graduation percentages based on cohort data within the presented context.&#10;&#10;&#10;&#10;&#10;">
            <a:extLst>
              <a:ext uri="{FF2B5EF4-FFF2-40B4-BE49-F238E27FC236}">
                <a16:creationId xmlns:a16="http://schemas.microsoft.com/office/drawing/2014/main" id="{37D13F0A-7EA1-53CE-FA92-CE3FC3F5F6DB}"/>
              </a:ext>
            </a:extLst>
          </p:cNvPr>
          <p:cNvSpPr/>
          <p:nvPr/>
        </p:nvSpPr>
        <p:spPr>
          <a:xfrm>
            <a:off x="5237824" y="4714043"/>
            <a:ext cx="714463" cy="514182"/>
          </a:xfrm>
          <a:prstGeom prst="roundRect">
            <a:avLst/>
          </a:prstGeom>
          <a:noFill/>
          <a:ln w="76200">
            <a:solidFill>
              <a:srgbClr val="AB3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descr="A red box emphasizes the word &quot;Rate&quot; in two columns of the spreadsheet. The highlighted term indicates a specific metric used to evaluate and represent graduation percentages based on cohort data within the presented context.&#10;&#10;&#10;&#10;&#10;">
            <a:extLst>
              <a:ext uri="{FF2B5EF4-FFF2-40B4-BE49-F238E27FC236}">
                <a16:creationId xmlns:a16="http://schemas.microsoft.com/office/drawing/2014/main" id="{98079AF7-F146-98FE-F77D-4AFACA00D916}"/>
              </a:ext>
            </a:extLst>
          </p:cNvPr>
          <p:cNvSpPr/>
          <p:nvPr/>
        </p:nvSpPr>
        <p:spPr>
          <a:xfrm>
            <a:off x="8139196" y="4651899"/>
            <a:ext cx="762076" cy="576326"/>
          </a:xfrm>
          <a:prstGeom prst="roundRect">
            <a:avLst/>
          </a:prstGeom>
          <a:noFill/>
          <a:ln w="76200">
            <a:solidFill>
              <a:srgbClr val="AB3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142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5EF9-647A-4444-B239-D24EB9551882}"/>
              </a:ext>
            </a:extLst>
          </p:cNvPr>
          <p:cNvSpPr>
            <a:spLocks noGrp="1"/>
          </p:cNvSpPr>
          <p:nvPr>
            <p:ph type="title"/>
          </p:nvPr>
        </p:nvSpPr>
        <p:spPr>
          <a:xfrm>
            <a:off x="732584" y="192263"/>
            <a:ext cx="5134815" cy="568096"/>
          </a:xfrm>
        </p:spPr>
        <p:txBody>
          <a:bodyPr>
            <a:normAutofit fontScale="90000"/>
          </a:bodyPr>
          <a:lstStyle/>
          <a:p>
            <a:r>
              <a:rPr lang="en-US" b="1">
                <a:solidFill>
                  <a:srgbClr val="079DA9"/>
                </a:solidFill>
              </a:rPr>
              <a:t>Accountability </a:t>
            </a:r>
            <a:r>
              <a:rPr lang="en-US" b="1">
                <a:solidFill>
                  <a:schemeClr val="bg1"/>
                </a:solidFill>
              </a:rPr>
              <a:t>NAPD</a:t>
            </a:r>
            <a:endParaRPr lang="en-US">
              <a:solidFill>
                <a:schemeClr val="bg1"/>
              </a:solidFill>
            </a:endParaRPr>
          </a:p>
        </p:txBody>
      </p:sp>
      <p:sp>
        <p:nvSpPr>
          <p:cNvPr id="15" name="TextBox 14">
            <a:extLst>
              <a:ext uri="{FF2B5EF4-FFF2-40B4-BE49-F238E27FC236}">
                <a16:creationId xmlns:a16="http://schemas.microsoft.com/office/drawing/2014/main" id="{25E9307F-ED04-4915-A2FB-E5693CC2EA98}"/>
              </a:ext>
            </a:extLst>
          </p:cNvPr>
          <p:cNvSpPr txBox="1"/>
          <p:nvPr/>
        </p:nvSpPr>
        <p:spPr>
          <a:xfrm>
            <a:off x="992043" y="743858"/>
            <a:ext cx="2605714" cy="584775"/>
          </a:xfrm>
          <a:prstGeom prst="rect">
            <a:avLst/>
          </a:prstGeom>
          <a:noFill/>
        </p:spPr>
        <p:txBody>
          <a:bodyPr wrap="square" rtlCol="0">
            <a:spAutoFit/>
          </a:bodyPr>
          <a:lstStyle/>
          <a:p>
            <a:r>
              <a:rPr lang="en-US" sz="3200" b="1">
                <a:solidFill>
                  <a:srgbClr val="079DA9"/>
                </a:solidFill>
              </a:rPr>
              <a:t>NAPD Level</a:t>
            </a:r>
            <a:endParaRPr lang="en-US" sz="3200"/>
          </a:p>
        </p:txBody>
      </p:sp>
      <p:sp>
        <p:nvSpPr>
          <p:cNvPr id="18" name="TextBox 17">
            <a:extLst>
              <a:ext uri="{FF2B5EF4-FFF2-40B4-BE49-F238E27FC236}">
                <a16:creationId xmlns:a16="http://schemas.microsoft.com/office/drawing/2014/main" id="{2C3D72D0-B04C-4B57-BA5C-6B22C73C0AA9}"/>
              </a:ext>
            </a:extLst>
          </p:cNvPr>
          <p:cNvSpPr txBox="1"/>
          <p:nvPr/>
        </p:nvSpPr>
        <p:spPr>
          <a:xfrm>
            <a:off x="1369802" y="1311880"/>
            <a:ext cx="3514156" cy="523220"/>
          </a:xfrm>
          <a:prstGeom prst="rect">
            <a:avLst/>
          </a:prstGeom>
          <a:noFill/>
        </p:spPr>
        <p:txBody>
          <a:bodyPr wrap="square" rtlCol="0">
            <a:spAutoFit/>
          </a:bodyPr>
          <a:lstStyle/>
          <a:p>
            <a:r>
              <a:rPr lang="en-US" sz="2800" b="1">
                <a:solidFill>
                  <a:srgbClr val="079DA9"/>
                </a:solidFill>
              </a:rPr>
              <a:t>Accountable NAPD</a:t>
            </a:r>
            <a:endParaRPr lang="en-US" sz="2800"/>
          </a:p>
        </p:txBody>
      </p:sp>
      <p:sp>
        <p:nvSpPr>
          <p:cNvPr id="7" name="Rectangle 6" descr="The arrow w">
            <a:extLst>
              <a:ext uri="{FF2B5EF4-FFF2-40B4-BE49-F238E27FC236}">
                <a16:creationId xmlns:a16="http://schemas.microsoft.com/office/drawing/2014/main" id="{7AC606FF-5A08-46DB-9F3F-B7D9767A6C08}"/>
              </a:ext>
            </a:extLst>
          </p:cNvPr>
          <p:cNvSpPr/>
          <p:nvPr/>
        </p:nvSpPr>
        <p:spPr>
          <a:xfrm>
            <a:off x="221942" y="1778614"/>
            <a:ext cx="11523214" cy="1015663"/>
          </a:xfrm>
          <a:prstGeom prst="rect">
            <a:avLst/>
          </a:prstGeom>
        </p:spPr>
        <p:txBody>
          <a:bodyPr wrap="square">
            <a:spAutoFit/>
          </a:bodyPr>
          <a:lstStyle/>
          <a:p>
            <a:r>
              <a:rPr lang="en-US" sz="2000"/>
              <a:t>This spreadsheet contains </a:t>
            </a:r>
            <a:r>
              <a:rPr lang="en-US" altLang="en-US" sz="2000" i="1"/>
              <a:t>aggregated data for NAPD performance percentages of 100-day students, reported by demographic groups, for the district and all schools, all content areas, and all assessed levels (E/M/H).  This spreadsheet also provides the suppressed data. </a:t>
            </a:r>
            <a:endParaRPr lang="en-US" sz="2000" strike="sngStrike">
              <a:solidFill>
                <a:srgbClr val="FF0000"/>
              </a:solidFill>
            </a:endParaRPr>
          </a:p>
        </p:txBody>
      </p:sp>
      <p:pic>
        <p:nvPicPr>
          <p:cNvPr id="6" name="Picture 5" descr="A screenshot of a spreadsheet titled &quot;Accountability - NAPD Level&quot; from the &quot;Accountable NAPD&quot; tab. The spreadsheet showcases columns labeled from A to Q, with the following visible headers:&#10;&#10;A: Accountable School Code&#10;B: District Name&#10;C: School Name&#10;D: Type&#10;E: Level&#10;F: School&#10;G: Demographic Group&#10;H: Suppression&#10;I: Enrollment&#10;J: NAPD Population&#10;K: NAPD Population % of all students&#10;L: Novice %&#10;M: Apprentice %&#10;N: Proficient %&#10;O: Distinguished %&#10;P: Proficient/ Distinguished %&#10;Q: Index">
            <a:extLst>
              <a:ext uri="{FF2B5EF4-FFF2-40B4-BE49-F238E27FC236}">
                <a16:creationId xmlns:a16="http://schemas.microsoft.com/office/drawing/2014/main" id="{F747B5CC-BD90-7606-2F58-76510501B5DB}"/>
              </a:ext>
            </a:extLst>
          </p:cNvPr>
          <p:cNvPicPr>
            <a:picLocks noChangeAspect="1"/>
          </p:cNvPicPr>
          <p:nvPr/>
        </p:nvPicPr>
        <p:blipFill>
          <a:blip r:embed="rId3"/>
          <a:stretch>
            <a:fillRect/>
          </a:stretch>
        </p:blipFill>
        <p:spPr>
          <a:xfrm>
            <a:off x="100892" y="3088909"/>
            <a:ext cx="11816178" cy="888254"/>
          </a:xfrm>
          <a:prstGeom prst="rect">
            <a:avLst/>
          </a:prstGeom>
        </p:spPr>
      </p:pic>
      <p:sp>
        <p:nvSpPr>
          <p:cNvPr id="3" name="Rectangle: Rounded Corners 2" descr="A red square highlights column E on the spreadsheet, labeled &quot;Level.&quot; This emphasized column indicates a specific metric or categorization related to the educational level or grade of the students or institutions being assessed within the provided context. The highlight suggests the column's significance or the need for special attention in the dataset.">
            <a:extLst>
              <a:ext uri="{FF2B5EF4-FFF2-40B4-BE49-F238E27FC236}">
                <a16:creationId xmlns:a16="http://schemas.microsoft.com/office/drawing/2014/main" id="{0EB1652A-68A6-3201-D561-D5BBE3B731D2}"/>
              </a:ext>
            </a:extLst>
          </p:cNvPr>
          <p:cNvSpPr/>
          <p:nvPr/>
        </p:nvSpPr>
        <p:spPr>
          <a:xfrm>
            <a:off x="2875625" y="3445990"/>
            <a:ext cx="532661" cy="548163"/>
          </a:xfrm>
          <a:prstGeom prst="roundRect">
            <a:avLst/>
          </a:prstGeom>
          <a:noFill/>
          <a:ln w="76200">
            <a:solidFill>
              <a:srgbClr val="AB3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Diagram 21" descr="Contains text that states: Schools/Districts will receive suppressed accountability data that will not be publicly reported. These data are provided for internal school/district leadership review but should not be shared or discussed in public settings even past the data embargo phase. Suppressed data are indicated in red font in the spreadsheets. &#10;">
            <a:extLst>
              <a:ext uri="{FF2B5EF4-FFF2-40B4-BE49-F238E27FC236}">
                <a16:creationId xmlns:a16="http://schemas.microsoft.com/office/drawing/2014/main" id="{C28D1D96-83F7-8C28-F25E-9ED366353301}"/>
              </a:ext>
            </a:extLst>
          </p:cNvPr>
          <p:cNvGraphicFramePr/>
          <p:nvPr>
            <p:extLst>
              <p:ext uri="{D42A27DB-BD31-4B8C-83A1-F6EECF244321}">
                <p14:modId xmlns:p14="http://schemas.microsoft.com/office/powerpoint/2010/main" val="2570536820"/>
              </p:ext>
            </p:extLst>
          </p:nvPr>
        </p:nvGraphicFramePr>
        <p:xfrm>
          <a:off x="221942" y="3822211"/>
          <a:ext cx="5840028" cy="1460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10;A section of a spreadsheet focuses on metrics related to student performance and reasons for data suppression. The columns are labeled from R to X with the following headers:&#10;&#10;R: Suppressed Reason&#10;S: Novice %&#10;T: Apprentice %&#10;U: Proficient %&#10;V: Distinguished %&#10;W: Proficient/ Distinguished %&#10;X: Index">
            <a:extLst>
              <a:ext uri="{FF2B5EF4-FFF2-40B4-BE49-F238E27FC236}">
                <a16:creationId xmlns:a16="http://schemas.microsoft.com/office/drawing/2014/main" id="{DD0125FD-733B-17A3-5BDB-6E4200A26D6F}"/>
              </a:ext>
            </a:extLst>
          </p:cNvPr>
          <p:cNvPicPr>
            <a:picLocks noChangeAspect="1"/>
          </p:cNvPicPr>
          <p:nvPr/>
        </p:nvPicPr>
        <p:blipFill>
          <a:blip r:embed="rId9"/>
          <a:stretch>
            <a:fillRect/>
          </a:stretch>
        </p:blipFill>
        <p:spPr>
          <a:xfrm>
            <a:off x="6183020" y="4266079"/>
            <a:ext cx="5734050" cy="1095375"/>
          </a:xfrm>
          <a:prstGeom prst="rect">
            <a:avLst/>
          </a:prstGeom>
        </p:spPr>
      </p:pic>
      <p:sp>
        <p:nvSpPr>
          <p:cNvPr id="21" name="Flowchart: Alternate Process 20" descr="A blue square emphasizes column R on the spreadsheet, labeled &quot;Suppressed Reason.&quot; This highlighted column indicates the specific reasons or criteria for which certain data points in the dataset are suppressed or not publicly disclosed. The blue emphasis suggests the importance or relevance of understanding why certain data might be withheld in the presented context.">
            <a:extLst>
              <a:ext uri="{FF2B5EF4-FFF2-40B4-BE49-F238E27FC236}">
                <a16:creationId xmlns:a16="http://schemas.microsoft.com/office/drawing/2014/main" id="{FAE07794-B8F8-130F-39A0-9758DE463188}"/>
              </a:ext>
            </a:extLst>
          </p:cNvPr>
          <p:cNvSpPr/>
          <p:nvPr/>
        </p:nvSpPr>
        <p:spPr>
          <a:xfrm>
            <a:off x="6183020" y="4266079"/>
            <a:ext cx="1123025" cy="1095375"/>
          </a:xfrm>
          <a:prstGeom prst="flowChartAlternateProcess">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A0995CB-A117-0A0A-345C-03D92D8A5DDA}"/>
              </a:ext>
            </a:extLst>
          </p:cNvPr>
          <p:cNvSpPr txBox="1"/>
          <p:nvPr/>
        </p:nvSpPr>
        <p:spPr>
          <a:xfrm>
            <a:off x="1347702" y="5361454"/>
            <a:ext cx="8682361" cy="369332"/>
          </a:xfrm>
          <a:prstGeom prst="rect">
            <a:avLst/>
          </a:prstGeom>
          <a:noFill/>
        </p:spPr>
        <p:txBody>
          <a:bodyPr wrap="square" rtlCol="0">
            <a:spAutoFit/>
          </a:bodyPr>
          <a:lstStyle/>
          <a:p>
            <a:r>
              <a:rPr lang="en-US" b="1"/>
              <a:t>Note:</a:t>
            </a:r>
            <a:r>
              <a:rPr lang="en-US"/>
              <a:t> Suppressed Results are also included in other spreadsheets</a:t>
            </a:r>
          </a:p>
        </p:txBody>
      </p:sp>
      <p:pic>
        <p:nvPicPr>
          <p:cNvPr id="17" name="Picture 16">
            <a:extLst>
              <a:ext uri="{FF2B5EF4-FFF2-40B4-BE49-F238E27FC236}">
                <a16:creationId xmlns:a16="http://schemas.microsoft.com/office/drawing/2014/main" id="{4CD5341B-43B9-4A4C-B09A-C00438D4018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850886" y="1373796"/>
            <a:ext cx="518916" cy="413341"/>
          </a:xfrm>
          <a:prstGeom prst="rect">
            <a:avLst/>
          </a:prstGeom>
        </p:spPr>
      </p:pic>
      <p:pic>
        <p:nvPicPr>
          <p:cNvPr id="5" name="Picture 4">
            <a:extLst>
              <a:ext uri="{FF2B5EF4-FFF2-40B4-BE49-F238E27FC236}">
                <a16:creationId xmlns:a16="http://schemas.microsoft.com/office/drawing/2014/main" id="{09A2D379-C297-422B-8BB1-3311014CCA01}"/>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665" y="99803"/>
            <a:ext cx="680920" cy="753016"/>
          </a:xfrm>
          <a:prstGeom prst="rect">
            <a:avLst/>
          </a:prstGeom>
        </p:spPr>
      </p:pic>
      <p:pic>
        <p:nvPicPr>
          <p:cNvPr id="16" name="Picture 15">
            <a:extLst>
              <a:ext uri="{FF2B5EF4-FFF2-40B4-BE49-F238E27FC236}">
                <a16:creationId xmlns:a16="http://schemas.microsoft.com/office/drawing/2014/main" id="{5B1A95E9-0C0D-4DF2-9D3C-0C79113F4841}"/>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spTree>
    <p:extLst>
      <p:ext uri="{BB962C8B-B14F-4D97-AF65-F5344CB8AC3E}">
        <p14:creationId xmlns:p14="http://schemas.microsoft.com/office/powerpoint/2010/main" val="3043797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5EF9-647A-4444-B239-D24EB9551882}"/>
              </a:ext>
            </a:extLst>
          </p:cNvPr>
          <p:cNvSpPr>
            <a:spLocks noGrp="1"/>
          </p:cNvSpPr>
          <p:nvPr>
            <p:ph type="title"/>
          </p:nvPr>
        </p:nvSpPr>
        <p:spPr>
          <a:xfrm>
            <a:off x="732585" y="192263"/>
            <a:ext cx="10121462" cy="568096"/>
          </a:xfrm>
        </p:spPr>
        <p:txBody>
          <a:bodyPr>
            <a:normAutofit fontScale="90000"/>
          </a:bodyPr>
          <a:lstStyle/>
          <a:p>
            <a:r>
              <a:rPr lang="en-US">
                <a:solidFill>
                  <a:srgbClr val="079DA9"/>
                </a:solidFill>
              </a:rPr>
              <a:t>Accountability </a:t>
            </a:r>
            <a:r>
              <a:rPr lang="en-US">
                <a:solidFill>
                  <a:schemeClr val="bg1"/>
                </a:solidFill>
              </a:rPr>
              <a:t>QSCS Survey Aggregate</a:t>
            </a:r>
          </a:p>
        </p:txBody>
      </p:sp>
      <p:sp>
        <p:nvSpPr>
          <p:cNvPr id="15" name="TextBox 14">
            <a:extLst>
              <a:ext uri="{FF2B5EF4-FFF2-40B4-BE49-F238E27FC236}">
                <a16:creationId xmlns:a16="http://schemas.microsoft.com/office/drawing/2014/main" id="{25E9307F-ED04-4915-A2FB-E5693CC2EA98}"/>
              </a:ext>
            </a:extLst>
          </p:cNvPr>
          <p:cNvSpPr txBox="1"/>
          <p:nvPr/>
        </p:nvSpPr>
        <p:spPr>
          <a:xfrm>
            <a:off x="992043" y="743858"/>
            <a:ext cx="2605714" cy="523220"/>
          </a:xfrm>
          <a:prstGeom prst="rect">
            <a:avLst/>
          </a:prstGeom>
          <a:noFill/>
        </p:spPr>
        <p:txBody>
          <a:bodyPr wrap="square" rtlCol="0">
            <a:spAutoFit/>
          </a:bodyPr>
          <a:lstStyle/>
          <a:p>
            <a:r>
              <a:rPr lang="en-US" sz="2800" b="1">
                <a:solidFill>
                  <a:srgbClr val="079DA9"/>
                </a:solidFill>
              </a:rPr>
              <a:t>QSCS</a:t>
            </a:r>
          </a:p>
        </p:txBody>
      </p:sp>
      <p:sp>
        <p:nvSpPr>
          <p:cNvPr id="18" name="TextBox 17">
            <a:extLst>
              <a:ext uri="{FF2B5EF4-FFF2-40B4-BE49-F238E27FC236}">
                <a16:creationId xmlns:a16="http://schemas.microsoft.com/office/drawing/2014/main" id="{2C3D72D0-B04C-4B57-BA5C-6B22C73C0AA9}"/>
              </a:ext>
            </a:extLst>
          </p:cNvPr>
          <p:cNvSpPr txBox="1"/>
          <p:nvPr/>
        </p:nvSpPr>
        <p:spPr>
          <a:xfrm>
            <a:off x="1369802" y="1311880"/>
            <a:ext cx="3514156" cy="523220"/>
          </a:xfrm>
          <a:prstGeom prst="rect">
            <a:avLst/>
          </a:prstGeom>
          <a:noFill/>
        </p:spPr>
        <p:txBody>
          <a:bodyPr wrap="square" rtlCol="0">
            <a:spAutoFit/>
          </a:bodyPr>
          <a:lstStyle/>
          <a:p>
            <a:r>
              <a:rPr lang="en-US" sz="2800" b="1">
                <a:solidFill>
                  <a:srgbClr val="079DA9"/>
                </a:solidFill>
              </a:rPr>
              <a:t>Survey Aggregate</a:t>
            </a:r>
          </a:p>
        </p:txBody>
      </p:sp>
      <p:sp>
        <p:nvSpPr>
          <p:cNvPr id="7" name="Rectangle 6" descr="The arrow w">
            <a:extLst>
              <a:ext uri="{FF2B5EF4-FFF2-40B4-BE49-F238E27FC236}">
                <a16:creationId xmlns:a16="http://schemas.microsoft.com/office/drawing/2014/main" id="{7AC606FF-5A08-46DB-9F3F-B7D9767A6C08}"/>
              </a:ext>
            </a:extLst>
          </p:cNvPr>
          <p:cNvSpPr/>
          <p:nvPr/>
        </p:nvSpPr>
        <p:spPr>
          <a:xfrm>
            <a:off x="221942" y="1778614"/>
            <a:ext cx="11523214" cy="1015663"/>
          </a:xfrm>
          <a:prstGeom prst="rect">
            <a:avLst/>
          </a:prstGeom>
        </p:spPr>
        <p:txBody>
          <a:bodyPr wrap="square">
            <a:spAutoFit/>
          </a:bodyPr>
          <a:lstStyle/>
          <a:p>
            <a:r>
              <a:rPr lang="en-US" sz="2000"/>
              <a:t>This spreadsheet contains </a:t>
            </a:r>
            <a:r>
              <a:rPr lang="en-US" altLang="en-US" sz="2000" i="1"/>
              <a:t>aggregated data for the Quality of School Climate and Safety for 100-day students, reported by demographic groups, for the district and all schools, and all assessed levels (E/M/H).  </a:t>
            </a:r>
            <a:endParaRPr lang="en-US" sz="2000" strike="sngStrike">
              <a:solidFill>
                <a:srgbClr val="FF0000"/>
              </a:solidFill>
            </a:endParaRPr>
          </a:p>
        </p:txBody>
      </p:sp>
      <p:pic>
        <p:nvPicPr>
          <p:cNvPr id="5" name="Picture 4">
            <a:extLst>
              <a:ext uri="{FF2B5EF4-FFF2-40B4-BE49-F238E27FC236}">
                <a16:creationId xmlns:a16="http://schemas.microsoft.com/office/drawing/2014/main" id="{09A2D379-C297-422B-8BB1-3311014CCA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5" y="99803"/>
            <a:ext cx="680920" cy="753016"/>
          </a:xfrm>
          <a:prstGeom prst="rect">
            <a:avLst/>
          </a:prstGeom>
        </p:spPr>
      </p:pic>
      <p:pic>
        <p:nvPicPr>
          <p:cNvPr id="16" name="Picture 15">
            <a:extLst>
              <a:ext uri="{FF2B5EF4-FFF2-40B4-BE49-F238E27FC236}">
                <a16:creationId xmlns:a16="http://schemas.microsoft.com/office/drawing/2014/main" id="{5B1A95E9-0C0D-4DF2-9D3C-0C79113F48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17" name="Picture 16">
            <a:extLst>
              <a:ext uri="{FF2B5EF4-FFF2-40B4-BE49-F238E27FC236}">
                <a16:creationId xmlns:a16="http://schemas.microsoft.com/office/drawing/2014/main" id="{4CD5341B-43B9-4A4C-B09A-C00438D401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0886" y="1373796"/>
            <a:ext cx="518916" cy="413341"/>
          </a:xfrm>
          <a:prstGeom prst="rect">
            <a:avLst/>
          </a:prstGeom>
        </p:spPr>
      </p:pic>
      <p:pic>
        <p:nvPicPr>
          <p:cNvPr id="10" name="Picture 9" descr="A spreadsheet displaying column headers for data entry. The columns include &quot;Accountable School Co,&quot; &quot;District Name,&quot; &quot;School Name,&quot; &quot;Type,&quot; &quot;Level,&quot; &quot;Demographic Group,&quot; and &quot;Question,&quot; each with dropdown filter options visible beneath the headers. The layout suggests that this is part of a data management or analysis tool, likely used for organizing and filtering school-related data.">
            <a:extLst>
              <a:ext uri="{FF2B5EF4-FFF2-40B4-BE49-F238E27FC236}">
                <a16:creationId xmlns:a16="http://schemas.microsoft.com/office/drawing/2014/main" id="{6EF8E00D-58A3-991F-8216-18E7BCCA6BA0}"/>
              </a:ext>
            </a:extLst>
          </p:cNvPr>
          <p:cNvPicPr>
            <a:picLocks noChangeAspect="1"/>
          </p:cNvPicPr>
          <p:nvPr/>
        </p:nvPicPr>
        <p:blipFill>
          <a:blip r:embed="rId5"/>
          <a:stretch>
            <a:fillRect/>
          </a:stretch>
        </p:blipFill>
        <p:spPr>
          <a:xfrm>
            <a:off x="732585" y="2962545"/>
            <a:ext cx="8363914" cy="844477"/>
          </a:xfrm>
          <a:prstGeom prst="rect">
            <a:avLst/>
          </a:prstGeom>
        </p:spPr>
      </p:pic>
      <p:pic>
        <p:nvPicPr>
          <p:cNvPr id="12" name="Picture 11" descr="Spreadsheet view showing district and school-level data for the Quality of School Climate and Safety Survey. The columns visible include 'Suppression,' 'Participation Rate,' 'Strongly Disagree %,' 'Disagree %,' 'Agree %,' 'Strongly Agree %,' and 'Question Index.' Additionally, there's a section for 'Suppressed Results' highlighting combined percentage metrics like 'Strongly Disagree/Disagree %' and 'Agree/Strongly Agree %.' This data is crucial for leadership to understand how different demographic groups perceive their school environment.">
            <a:extLst>
              <a:ext uri="{FF2B5EF4-FFF2-40B4-BE49-F238E27FC236}">
                <a16:creationId xmlns:a16="http://schemas.microsoft.com/office/drawing/2014/main" id="{24B399AC-962B-5F00-4E4D-FF6E7E761776}"/>
              </a:ext>
            </a:extLst>
          </p:cNvPr>
          <p:cNvPicPr>
            <a:picLocks noChangeAspect="1"/>
          </p:cNvPicPr>
          <p:nvPr/>
        </p:nvPicPr>
        <p:blipFill>
          <a:blip r:embed="rId6"/>
          <a:stretch>
            <a:fillRect/>
          </a:stretch>
        </p:blipFill>
        <p:spPr>
          <a:xfrm>
            <a:off x="769979" y="4359345"/>
            <a:ext cx="9581162" cy="844476"/>
          </a:xfrm>
          <a:prstGeom prst="rect">
            <a:avLst/>
          </a:prstGeom>
        </p:spPr>
      </p:pic>
    </p:spTree>
    <p:extLst>
      <p:ext uri="{BB962C8B-B14F-4D97-AF65-F5344CB8AC3E}">
        <p14:creationId xmlns:p14="http://schemas.microsoft.com/office/powerpoint/2010/main" val="1142897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13B7-433F-4BF9-AA9A-CDC2BED3E06A}"/>
              </a:ext>
            </a:extLst>
          </p:cNvPr>
          <p:cNvSpPr>
            <a:spLocks noGrp="1"/>
          </p:cNvSpPr>
          <p:nvPr>
            <p:ph type="title"/>
          </p:nvPr>
        </p:nvSpPr>
        <p:spPr>
          <a:xfrm>
            <a:off x="8279806" y="7479463"/>
            <a:ext cx="3492137" cy="701994"/>
          </a:xfrm>
        </p:spPr>
        <p:txBody>
          <a:bodyPr>
            <a:normAutofit fontScale="90000"/>
          </a:bodyPr>
          <a:lstStyle/>
          <a:p>
            <a:r>
              <a:rPr lang="en-US" sz="2400"/>
              <a:t>Demographics, 4- and 5-year cohort rates </a:t>
            </a:r>
          </a:p>
        </p:txBody>
      </p:sp>
      <p:sp>
        <p:nvSpPr>
          <p:cNvPr id="19" name="TextBox 18">
            <a:extLst>
              <a:ext uri="{FF2B5EF4-FFF2-40B4-BE49-F238E27FC236}">
                <a16:creationId xmlns:a16="http://schemas.microsoft.com/office/drawing/2014/main" id="{5F1C49BE-1864-4029-BCBB-AE0D4E1F8F79}"/>
              </a:ext>
            </a:extLst>
          </p:cNvPr>
          <p:cNvSpPr txBox="1"/>
          <p:nvPr/>
        </p:nvSpPr>
        <p:spPr>
          <a:xfrm>
            <a:off x="708636" y="127357"/>
            <a:ext cx="4030625" cy="707886"/>
          </a:xfrm>
          <a:prstGeom prst="rect">
            <a:avLst/>
          </a:prstGeom>
          <a:noFill/>
        </p:spPr>
        <p:txBody>
          <a:bodyPr wrap="square" rtlCol="0">
            <a:spAutoFit/>
          </a:bodyPr>
          <a:lstStyle/>
          <a:p>
            <a:r>
              <a:rPr lang="en-US" sz="4000" b="1">
                <a:solidFill>
                  <a:srgbClr val="00B050"/>
                </a:solidFill>
                <a:latin typeface="+mj-lt"/>
              </a:rPr>
              <a:t>Student Data</a:t>
            </a:r>
            <a:endParaRPr lang="en-US" sz="4000"/>
          </a:p>
        </p:txBody>
      </p:sp>
      <p:sp>
        <p:nvSpPr>
          <p:cNvPr id="14" name="TextBox 13">
            <a:extLst>
              <a:ext uri="{FF2B5EF4-FFF2-40B4-BE49-F238E27FC236}">
                <a16:creationId xmlns:a16="http://schemas.microsoft.com/office/drawing/2014/main" id="{CC18F95D-D4EC-4D15-BD0D-FB04B1084134}"/>
              </a:ext>
            </a:extLst>
          </p:cNvPr>
          <p:cNvSpPr txBox="1"/>
          <p:nvPr/>
        </p:nvSpPr>
        <p:spPr>
          <a:xfrm>
            <a:off x="992043" y="743858"/>
            <a:ext cx="2605714" cy="584775"/>
          </a:xfrm>
          <a:prstGeom prst="rect">
            <a:avLst/>
          </a:prstGeom>
          <a:noFill/>
        </p:spPr>
        <p:txBody>
          <a:bodyPr wrap="square" rtlCol="0">
            <a:spAutoFit/>
          </a:bodyPr>
          <a:lstStyle/>
          <a:p>
            <a:r>
              <a:rPr lang="en-US" sz="3200" b="1">
                <a:solidFill>
                  <a:srgbClr val="00B050"/>
                </a:solidFill>
              </a:rPr>
              <a:t>Graduates</a:t>
            </a:r>
            <a:endParaRPr lang="en-US" sz="3200">
              <a:solidFill>
                <a:srgbClr val="00B050"/>
              </a:solidFill>
            </a:endParaRPr>
          </a:p>
        </p:txBody>
      </p:sp>
      <p:sp>
        <p:nvSpPr>
          <p:cNvPr id="15" name="TextBox 14">
            <a:extLst>
              <a:ext uri="{FF2B5EF4-FFF2-40B4-BE49-F238E27FC236}">
                <a16:creationId xmlns:a16="http://schemas.microsoft.com/office/drawing/2014/main" id="{9FE0EC3C-1D9F-4F6E-B5BF-CABCD01EF833}"/>
              </a:ext>
            </a:extLst>
          </p:cNvPr>
          <p:cNvSpPr txBox="1"/>
          <p:nvPr/>
        </p:nvSpPr>
        <p:spPr>
          <a:xfrm>
            <a:off x="1369802" y="1311880"/>
            <a:ext cx="7042678" cy="523220"/>
          </a:xfrm>
          <a:prstGeom prst="rect">
            <a:avLst/>
          </a:prstGeom>
          <a:noFill/>
        </p:spPr>
        <p:txBody>
          <a:bodyPr wrap="square" rtlCol="0">
            <a:spAutoFit/>
          </a:bodyPr>
          <a:lstStyle/>
          <a:p>
            <a:r>
              <a:rPr lang="en-US" sz="2800" b="1">
                <a:solidFill>
                  <a:srgbClr val="00B050"/>
                </a:solidFill>
              </a:rPr>
              <a:t>Graduation Student Listing</a:t>
            </a:r>
            <a:endParaRPr lang="en-US" sz="2800">
              <a:solidFill>
                <a:srgbClr val="00B050"/>
              </a:solidFill>
            </a:endParaRPr>
          </a:p>
        </p:txBody>
      </p:sp>
      <p:sp>
        <p:nvSpPr>
          <p:cNvPr id="21" name="Rectangle 20" descr="The arrow w">
            <a:extLst>
              <a:ext uri="{FF2B5EF4-FFF2-40B4-BE49-F238E27FC236}">
                <a16:creationId xmlns:a16="http://schemas.microsoft.com/office/drawing/2014/main" id="{81BCB345-3830-47E2-AB18-BFB01B217640}"/>
              </a:ext>
            </a:extLst>
          </p:cNvPr>
          <p:cNvSpPr/>
          <p:nvPr/>
        </p:nvSpPr>
        <p:spPr>
          <a:xfrm>
            <a:off x="420053" y="2155209"/>
            <a:ext cx="11351890" cy="707886"/>
          </a:xfrm>
          <a:prstGeom prst="rect">
            <a:avLst/>
          </a:prstGeom>
        </p:spPr>
        <p:txBody>
          <a:bodyPr wrap="square">
            <a:spAutoFit/>
          </a:bodyPr>
          <a:lstStyle/>
          <a:p>
            <a:r>
              <a:rPr lang="en-US" sz="2000" i="1">
                <a:solidFill>
                  <a:schemeClr val="tx1"/>
                </a:solidFill>
              </a:rPr>
              <a:t>This spreadsheet includes individual student level data for the 4- and 5-year adjusted cohort graduation.  </a:t>
            </a:r>
            <a:endParaRPr lang="en-US" sz="2000" strike="sngStrike">
              <a:solidFill>
                <a:srgbClr val="FF0000"/>
              </a:solidFill>
              <a:highlight>
                <a:srgbClr val="FFFF00"/>
              </a:highlight>
            </a:endParaRPr>
          </a:p>
        </p:txBody>
      </p:sp>
      <p:pic>
        <p:nvPicPr>
          <p:cNvPr id="11" name="Picture 10">
            <a:extLst>
              <a:ext uri="{FF2B5EF4-FFF2-40B4-BE49-F238E27FC236}">
                <a16:creationId xmlns:a16="http://schemas.microsoft.com/office/drawing/2014/main" id="{FC594081-51E3-417E-91E5-D05B9911F5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10"/>
            <a:ext cx="796834" cy="881203"/>
          </a:xfrm>
          <a:prstGeom prst="rect">
            <a:avLst/>
          </a:prstGeom>
        </p:spPr>
      </p:pic>
      <p:pic>
        <p:nvPicPr>
          <p:cNvPr id="12" name="Picture 11">
            <a:extLst>
              <a:ext uri="{FF2B5EF4-FFF2-40B4-BE49-F238E27FC236}">
                <a16:creationId xmlns:a16="http://schemas.microsoft.com/office/drawing/2014/main" id="{0270F6E6-F1F0-4B45-8860-5560DF61FEA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13" name="Picture 12">
            <a:extLst>
              <a:ext uri="{FF2B5EF4-FFF2-40B4-BE49-F238E27FC236}">
                <a16:creationId xmlns:a16="http://schemas.microsoft.com/office/drawing/2014/main" id="{6122D9C5-0AAF-4DD5-B8EF-307CFE115A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0886" y="1373796"/>
            <a:ext cx="518916" cy="413341"/>
          </a:xfrm>
          <a:prstGeom prst="rect">
            <a:avLst/>
          </a:prstGeom>
        </p:spPr>
      </p:pic>
      <p:pic>
        <p:nvPicPr>
          <p:cNvPr id="5" name="Picture 4" descr="A spreadsheet displaying column headers for student data management. The columns include &quot;Cohort,&quot; &quot;On Time,&quot; &quot;Cohort Status,&quot; &quot;School Code,&quot; &quot;Accountability Code,&quot; &quot;Last Name,&quot; &quot;First Name,&quot; &quot;Middle Name,&quot; &quot;SSID,&quot; &quot;DOB&quot; (Date of Birth), &quot;Grade,&quot; and &quot;End Status.&quot; The layout suggests that this is used for tracking student information, possibly for cohort analysis or accountability reporting.">
            <a:extLst>
              <a:ext uri="{FF2B5EF4-FFF2-40B4-BE49-F238E27FC236}">
                <a16:creationId xmlns:a16="http://schemas.microsoft.com/office/drawing/2014/main" id="{E718CD0D-62C5-EB6B-E050-3A1E1DD835AF}"/>
              </a:ext>
            </a:extLst>
          </p:cNvPr>
          <p:cNvPicPr>
            <a:picLocks noChangeAspect="1"/>
          </p:cNvPicPr>
          <p:nvPr/>
        </p:nvPicPr>
        <p:blipFill>
          <a:blip r:embed="rId5"/>
          <a:stretch>
            <a:fillRect/>
          </a:stretch>
        </p:blipFill>
        <p:spPr>
          <a:xfrm>
            <a:off x="162774" y="3026656"/>
            <a:ext cx="10928810" cy="819150"/>
          </a:xfrm>
          <a:prstGeom prst="rect">
            <a:avLst/>
          </a:prstGeom>
        </p:spPr>
      </p:pic>
      <p:pic>
        <p:nvPicPr>
          <p:cNvPr id="7" name="Picture 6" descr="A spreadsheet displaying column headers related to student demographics and academic information. The columns include &quot;End status date,&quot; &quot;Diploma Type,&quot; &quot;Gender,&quot; &quot;Ethnicity,&quot; &quot;Lunch,&quot; &quot;English Learners,&quot; and &quot;Disability.&quot; This layout suggests that the spreadsheet is used for managing student records, specifically focusing on demographic details, academic outcomes, and special program statuses.">
            <a:extLst>
              <a:ext uri="{FF2B5EF4-FFF2-40B4-BE49-F238E27FC236}">
                <a16:creationId xmlns:a16="http://schemas.microsoft.com/office/drawing/2014/main" id="{211D9916-C9C7-940C-F36A-69A907331B6D}"/>
              </a:ext>
            </a:extLst>
          </p:cNvPr>
          <p:cNvPicPr>
            <a:picLocks noChangeAspect="1"/>
          </p:cNvPicPr>
          <p:nvPr/>
        </p:nvPicPr>
        <p:blipFill>
          <a:blip r:embed="rId6"/>
          <a:stretch>
            <a:fillRect/>
          </a:stretch>
        </p:blipFill>
        <p:spPr>
          <a:xfrm>
            <a:off x="3145114" y="4026898"/>
            <a:ext cx="5134692" cy="1048022"/>
          </a:xfrm>
          <a:prstGeom prst="rect">
            <a:avLst/>
          </a:prstGeom>
        </p:spPr>
      </p:pic>
    </p:spTree>
    <p:extLst>
      <p:ext uri="{BB962C8B-B14F-4D97-AF65-F5344CB8AC3E}">
        <p14:creationId xmlns:p14="http://schemas.microsoft.com/office/powerpoint/2010/main" val="966020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13B7-433F-4BF9-AA9A-CDC2BED3E06A}"/>
              </a:ext>
            </a:extLst>
          </p:cNvPr>
          <p:cNvSpPr>
            <a:spLocks noGrp="1"/>
          </p:cNvSpPr>
          <p:nvPr>
            <p:ph type="title"/>
          </p:nvPr>
        </p:nvSpPr>
        <p:spPr>
          <a:xfrm>
            <a:off x="7921918" y="7417639"/>
            <a:ext cx="4121925" cy="644011"/>
          </a:xfrm>
        </p:spPr>
        <p:txBody>
          <a:bodyPr>
            <a:noAutofit/>
          </a:bodyPr>
          <a:lstStyle/>
          <a:p>
            <a:r>
              <a:rPr lang="en-US" sz="2400"/>
              <a:t>Demographics, Academic and Career Ready, Postsecondary Ready, Bonus </a:t>
            </a:r>
          </a:p>
        </p:txBody>
      </p:sp>
      <p:sp>
        <p:nvSpPr>
          <p:cNvPr id="19" name="TextBox 18">
            <a:extLst>
              <a:ext uri="{FF2B5EF4-FFF2-40B4-BE49-F238E27FC236}">
                <a16:creationId xmlns:a16="http://schemas.microsoft.com/office/drawing/2014/main" id="{5F1C49BE-1864-4029-BCBB-AE0D4E1F8F79}"/>
              </a:ext>
            </a:extLst>
          </p:cNvPr>
          <p:cNvSpPr txBox="1"/>
          <p:nvPr/>
        </p:nvSpPr>
        <p:spPr>
          <a:xfrm>
            <a:off x="706390" y="68866"/>
            <a:ext cx="4030625" cy="707886"/>
          </a:xfrm>
          <a:prstGeom prst="rect">
            <a:avLst/>
          </a:prstGeom>
          <a:noFill/>
        </p:spPr>
        <p:txBody>
          <a:bodyPr wrap="square" rtlCol="0">
            <a:spAutoFit/>
          </a:bodyPr>
          <a:lstStyle/>
          <a:p>
            <a:r>
              <a:rPr lang="en-US" sz="4000" b="1">
                <a:solidFill>
                  <a:srgbClr val="00B050"/>
                </a:solidFill>
                <a:latin typeface="+mj-lt"/>
              </a:rPr>
              <a:t>Student Data</a:t>
            </a:r>
            <a:endParaRPr lang="en-US" sz="4000"/>
          </a:p>
        </p:txBody>
      </p:sp>
      <p:sp>
        <p:nvSpPr>
          <p:cNvPr id="14" name="TextBox 13">
            <a:extLst>
              <a:ext uri="{FF2B5EF4-FFF2-40B4-BE49-F238E27FC236}">
                <a16:creationId xmlns:a16="http://schemas.microsoft.com/office/drawing/2014/main" id="{CC18F95D-D4EC-4D15-BD0D-FB04B1084134}"/>
              </a:ext>
            </a:extLst>
          </p:cNvPr>
          <p:cNvSpPr txBox="1"/>
          <p:nvPr/>
        </p:nvSpPr>
        <p:spPr>
          <a:xfrm>
            <a:off x="992043" y="743858"/>
            <a:ext cx="2605714" cy="584775"/>
          </a:xfrm>
          <a:prstGeom prst="rect">
            <a:avLst/>
          </a:prstGeom>
          <a:noFill/>
        </p:spPr>
        <p:txBody>
          <a:bodyPr wrap="square" rtlCol="0">
            <a:spAutoFit/>
          </a:bodyPr>
          <a:lstStyle/>
          <a:p>
            <a:r>
              <a:rPr lang="en-US" sz="3200" b="1">
                <a:solidFill>
                  <a:srgbClr val="00B050"/>
                </a:solidFill>
              </a:rPr>
              <a:t>PSR</a:t>
            </a:r>
            <a:endParaRPr lang="en-US" sz="3200">
              <a:solidFill>
                <a:srgbClr val="00B050"/>
              </a:solidFill>
            </a:endParaRPr>
          </a:p>
        </p:txBody>
      </p:sp>
      <p:sp>
        <p:nvSpPr>
          <p:cNvPr id="15" name="TextBox 14">
            <a:extLst>
              <a:ext uri="{FF2B5EF4-FFF2-40B4-BE49-F238E27FC236}">
                <a16:creationId xmlns:a16="http://schemas.microsoft.com/office/drawing/2014/main" id="{9FE0EC3C-1D9F-4F6E-B5BF-CABCD01EF833}"/>
              </a:ext>
            </a:extLst>
          </p:cNvPr>
          <p:cNvSpPr txBox="1"/>
          <p:nvPr/>
        </p:nvSpPr>
        <p:spPr>
          <a:xfrm>
            <a:off x="1369802" y="1311880"/>
            <a:ext cx="7042678" cy="523220"/>
          </a:xfrm>
          <a:prstGeom prst="rect">
            <a:avLst/>
          </a:prstGeom>
          <a:noFill/>
        </p:spPr>
        <p:txBody>
          <a:bodyPr wrap="square" rtlCol="0">
            <a:spAutoFit/>
          </a:bodyPr>
          <a:lstStyle/>
          <a:p>
            <a:r>
              <a:rPr lang="en-US" sz="2800" b="1">
                <a:solidFill>
                  <a:srgbClr val="00B050"/>
                </a:solidFill>
              </a:rPr>
              <a:t>Postsecondary Ready</a:t>
            </a:r>
            <a:endParaRPr lang="en-US" sz="2800">
              <a:solidFill>
                <a:srgbClr val="00B050"/>
              </a:solidFill>
            </a:endParaRPr>
          </a:p>
        </p:txBody>
      </p:sp>
      <p:sp>
        <p:nvSpPr>
          <p:cNvPr id="17" name="Rectangle 16" descr="The arrow w">
            <a:extLst>
              <a:ext uri="{FF2B5EF4-FFF2-40B4-BE49-F238E27FC236}">
                <a16:creationId xmlns:a16="http://schemas.microsoft.com/office/drawing/2014/main" id="{7EB15935-F851-4DAA-BEF6-FD3AC91E1123}"/>
              </a:ext>
            </a:extLst>
          </p:cNvPr>
          <p:cNvSpPr/>
          <p:nvPr/>
        </p:nvSpPr>
        <p:spPr>
          <a:xfrm>
            <a:off x="306977" y="1874678"/>
            <a:ext cx="11351890" cy="707886"/>
          </a:xfrm>
          <a:prstGeom prst="rect">
            <a:avLst/>
          </a:prstGeom>
        </p:spPr>
        <p:txBody>
          <a:bodyPr wrap="square">
            <a:spAutoFit/>
          </a:bodyPr>
          <a:lstStyle/>
          <a:p>
            <a:r>
              <a:rPr lang="en-US" sz="2000" i="1">
                <a:solidFill>
                  <a:schemeClr val="tx1"/>
                </a:solidFill>
              </a:rPr>
              <a:t>This spreadsheet includes </a:t>
            </a:r>
            <a:r>
              <a:rPr lang="en-US" altLang="en-US" sz="2000" i="1">
                <a:solidFill>
                  <a:schemeClr val="tx1">
                    <a:lumMod val="85000"/>
                    <a:lumOff val="15000"/>
                  </a:schemeClr>
                </a:solidFill>
                <a:latin typeface="+mn-lt"/>
              </a:rPr>
              <a:t>individual student level data for Academic and Career Readiness, including Bonus counts for earning industry certification in high-demand sectors.</a:t>
            </a:r>
            <a:endParaRPr lang="en-US" sz="2000" strike="sngStrike">
              <a:solidFill>
                <a:srgbClr val="FF0000"/>
              </a:solidFill>
              <a:highlight>
                <a:srgbClr val="FFFF00"/>
              </a:highlight>
            </a:endParaRPr>
          </a:p>
        </p:txBody>
      </p:sp>
      <p:pic>
        <p:nvPicPr>
          <p:cNvPr id="11" name="Picture 10">
            <a:extLst>
              <a:ext uri="{FF2B5EF4-FFF2-40B4-BE49-F238E27FC236}">
                <a16:creationId xmlns:a16="http://schemas.microsoft.com/office/drawing/2014/main" id="{FC594081-51E3-417E-91E5-D05B9911F5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10"/>
            <a:ext cx="796834" cy="881203"/>
          </a:xfrm>
          <a:prstGeom prst="rect">
            <a:avLst/>
          </a:prstGeom>
        </p:spPr>
      </p:pic>
      <p:pic>
        <p:nvPicPr>
          <p:cNvPr id="12" name="Picture 11">
            <a:extLst>
              <a:ext uri="{FF2B5EF4-FFF2-40B4-BE49-F238E27FC236}">
                <a16:creationId xmlns:a16="http://schemas.microsoft.com/office/drawing/2014/main" id="{0270F6E6-F1F0-4B45-8860-5560DF61FEA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13" name="Picture 12">
            <a:extLst>
              <a:ext uri="{FF2B5EF4-FFF2-40B4-BE49-F238E27FC236}">
                <a16:creationId xmlns:a16="http://schemas.microsoft.com/office/drawing/2014/main" id="{6122D9C5-0AAF-4DD5-B8EF-307CFE115A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0886" y="1373796"/>
            <a:ext cx="518916" cy="413341"/>
          </a:xfrm>
          <a:prstGeom prst="rect">
            <a:avLst/>
          </a:prstGeom>
        </p:spPr>
      </p:pic>
      <p:pic>
        <p:nvPicPr>
          <p:cNvPr id="7" name="Picture 6" descr="A spreadsheet displaying column headers related to student enrollment and demographic information. The columns include &quot;Accountability (100 days) School Code,&quot; &quot;Where the student's enrollment is associated with,&quot; &quot;Last Name,&quot; &quot;First Name,&quot; &quot;Middle Name,&quot; &quot;SSID,&quot; &quot;Date Of Birth,&quot; &quot;Race/Ethnicity,&quot; and &quot;English Learner.&quot; The setup suggests this spreadsheet is used for tracking and analyzing student enrollment data over a 100-day period, along with key demographic details.">
            <a:extLst>
              <a:ext uri="{FF2B5EF4-FFF2-40B4-BE49-F238E27FC236}">
                <a16:creationId xmlns:a16="http://schemas.microsoft.com/office/drawing/2014/main" id="{036CB6DB-BAA8-2976-592C-482AE2687268}"/>
              </a:ext>
            </a:extLst>
          </p:cNvPr>
          <p:cNvPicPr>
            <a:picLocks noChangeAspect="1"/>
          </p:cNvPicPr>
          <p:nvPr/>
        </p:nvPicPr>
        <p:blipFill>
          <a:blip r:embed="rId5"/>
          <a:stretch>
            <a:fillRect/>
          </a:stretch>
        </p:blipFill>
        <p:spPr>
          <a:xfrm>
            <a:off x="398417" y="2886659"/>
            <a:ext cx="8236117" cy="926782"/>
          </a:xfrm>
          <a:prstGeom prst="rect">
            <a:avLst/>
          </a:prstGeom>
        </p:spPr>
      </p:pic>
      <p:pic>
        <p:nvPicPr>
          <p:cNvPr id="9" name="Picture 8" descr=" A spreadsheet displaying column headers related to student outcomes and assessments. The columns include &quot;Lunch,&quot; &quot;Disability,&quot; &quot;Student Graduated,&quot; &quot;Alternate Assessment Student,&quot; &quot;Match to Scores,&quot; &quot;Postsecondary Ready,&quot; &quot;Academic Ready,&quot; &quot;Career Ready,&quot; and &quot;Career Bonus.&quot; The layout indicates that this spreadsheet is used for tracking various aspects of student readiness and success, including postsecondary preparation, career readiness, and additional bonus criteria.">
            <a:extLst>
              <a:ext uri="{FF2B5EF4-FFF2-40B4-BE49-F238E27FC236}">
                <a16:creationId xmlns:a16="http://schemas.microsoft.com/office/drawing/2014/main" id="{3EB325E3-24B9-070B-1D98-A9B3BC33B9B4}"/>
              </a:ext>
            </a:extLst>
          </p:cNvPr>
          <p:cNvPicPr>
            <a:picLocks noChangeAspect="1"/>
          </p:cNvPicPr>
          <p:nvPr/>
        </p:nvPicPr>
        <p:blipFill>
          <a:blip r:embed="rId6"/>
          <a:stretch>
            <a:fillRect/>
          </a:stretch>
        </p:blipFill>
        <p:spPr>
          <a:xfrm>
            <a:off x="1759394" y="4117536"/>
            <a:ext cx="7990248" cy="1145660"/>
          </a:xfrm>
          <a:prstGeom prst="rect">
            <a:avLst/>
          </a:prstGeom>
        </p:spPr>
      </p:pic>
    </p:spTree>
    <p:extLst>
      <p:ext uri="{BB962C8B-B14F-4D97-AF65-F5344CB8AC3E}">
        <p14:creationId xmlns:p14="http://schemas.microsoft.com/office/powerpoint/2010/main" val="3049251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A226B807-314E-40D6-B20E-487B3CDC1FFF}"/>
              </a:ext>
            </a:extLst>
          </p:cNvPr>
          <p:cNvSpPr>
            <a:spLocks noGrp="1"/>
          </p:cNvSpPr>
          <p:nvPr>
            <p:ph type="title"/>
          </p:nvPr>
        </p:nvSpPr>
        <p:spPr>
          <a:xfrm>
            <a:off x="7514271" y="7634577"/>
            <a:ext cx="4418237" cy="1323438"/>
          </a:xfrm>
        </p:spPr>
        <p:txBody>
          <a:bodyPr>
            <a:noAutofit/>
          </a:bodyPr>
          <a:lstStyle/>
          <a:p>
            <a:r>
              <a:rPr lang="en-US" sz="2400">
                <a:solidFill>
                  <a:schemeClr val="bg2"/>
                </a:solidFill>
              </a:rPr>
              <a:t>Content</a:t>
            </a:r>
            <a:r>
              <a:rPr lang="en-US" sz="2400" baseline="0">
                <a:solidFill>
                  <a:schemeClr val="bg2"/>
                </a:solidFill>
              </a:rPr>
              <a:t> Assessments, Allegation Score Changes, Demographics, Indicator Inclusion</a:t>
            </a:r>
            <a:endParaRPr lang="en-US" sz="2800">
              <a:solidFill>
                <a:schemeClr val="bg2"/>
              </a:solidFill>
            </a:endParaRPr>
          </a:p>
        </p:txBody>
      </p:sp>
      <p:sp>
        <p:nvSpPr>
          <p:cNvPr id="32" name="TextBox 31">
            <a:extLst>
              <a:ext uri="{FF2B5EF4-FFF2-40B4-BE49-F238E27FC236}">
                <a16:creationId xmlns:a16="http://schemas.microsoft.com/office/drawing/2014/main" id="{4F87B52C-5BA0-4D13-9D6F-BC6FC2899C61}"/>
              </a:ext>
            </a:extLst>
          </p:cNvPr>
          <p:cNvSpPr txBox="1"/>
          <p:nvPr/>
        </p:nvSpPr>
        <p:spPr>
          <a:xfrm>
            <a:off x="708636" y="127357"/>
            <a:ext cx="4030625" cy="707886"/>
          </a:xfrm>
          <a:prstGeom prst="rect">
            <a:avLst/>
          </a:prstGeom>
          <a:noFill/>
        </p:spPr>
        <p:txBody>
          <a:bodyPr wrap="square" rtlCol="0">
            <a:spAutoFit/>
          </a:bodyPr>
          <a:lstStyle/>
          <a:p>
            <a:r>
              <a:rPr lang="en-US" sz="4000" b="1">
                <a:solidFill>
                  <a:srgbClr val="00B050"/>
                </a:solidFill>
                <a:latin typeface="+mj-lt"/>
              </a:rPr>
              <a:t>Student Data</a:t>
            </a:r>
            <a:endParaRPr lang="en-US" sz="4000"/>
          </a:p>
        </p:txBody>
      </p:sp>
      <p:sp>
        <p:nvSpPr>
          <p:cNvPr id="23" name="TextBox 22">
            <a:extLst>
              <a:ext uri="{FF2B5EF4-FFF2-40B4-BE49-F238E27FC236}">
                <a16:creationId xmlns:a16="http://schemas.microsoft.com/office/drawing/2014/main" id="{A76D2694-EDB5-4C77-A2A2-C65299E9285A}"/>
              </a:ext>
            </a:extLst>
          </p:cNvPr>
          <p:cNvSpPr txBox="1"/>
          <p:nvPr/>
        </p:nvSpPr>
        <p:spPr>
          <a:xfrm>
            <a:off x="992043" y="773835"/>
            <a:ext cx="2390503" cy="584775"/>
          </a:xfrm>
          <a:prstGeom prst="rect">
            <a:avLst/>
          </a:prstGeom>
          <a:noFill/>
        </p:spPr>
        <p:txBody>
          <a:bodyPr wrap="square" rtlCol="0">
            <a:spAutoFit/>
          </a:bodyPr>
          <a:lstStyle/>
          <a:p>
            <a:r>
              <a:rPr lang="en-US" sz="3200" b="1">
                <a:solidFill>
                  <a:srgbClr val="00B050"/>
                </a:solidFill>
                <a:latin typeface="+mj-lt"/>
              </a:rPr>
              <a:t>Tests</a:t>
            </a:r>
            <a:endParaRPr lang="en-US" sz="3200">
              <a:latin typeface="+mj-lt"/>
            </a:endParaRPr>
          </a:p>
        </p:txBody>
      </p:sp>
      <p:sp>
        <p:nvSpPr>
          <p:cNvPr id="24" name="TextBox 23">
            <a:extLst>
              <a:ext uri="{FF2B5EF4-FFF2-40B4-BE49-F238E27FC236}">
                <a16:creationId xmlns:a16="http://schemas.microsoft.com/office/drawing/2014/main" id="{782D59A3-9D06-4A95-994F-332AB407B25D}"/>
              </a:ext>
            </a:extLst>
          </p:cNvPr>
          <p:cNvSpPr txBox="1"/>
          <p:nvPr/>
        </p:nvSpPr>
        <p:spPr>
          <a:xfrm>
            <a:off x="1448665" y="1318932"/>
            <a:ext cx="5287254" cy="523220"/>
          </a:xfrm>
          <a:prstGeom prst="rect">
            <a:avLst/>
          </a:prstGeom>
          <a:noFill/>
        </p:spPr>
        <p:txBody>
          <a:bodyPr wrap="square" rtlCol="0">
            <a:spAutoFit/>
          </a:bodyPr>
          <a:lstStyle/>
          <a:p>
            <a:r>
              <a:rPr kumimoji="0" lang="en-US" sz="2800" b="1" i="0" u="none" strike="noStrike" kern="1200" cap="none" spc="0" normalizeH="0" baseline="0" noProof="0">
                <a:ln>
                  <a:noFill/>
                </a:ln>
                <a:solidFill>
                  <a:srgbClr val="00B050"/>
                </a:solidFill>
                <a:effectLst/>
                <a:uLnTx/>
                <a:uFillTx/>
                <a:latin typeface="Franklin Gothic Medium" panose="020B0603020102020204"/>
                <a:ea typeface="+mj-ea"/>
                <a:cs typeface="+mj-cs"/>
              </a:rPr>
              <a:t>Student Listings</a:t>
            </a:r>
            <a:endParaRPr lang="en-US" sz="2800"/>
          </a:p>
        </p:txBody>
      </p:sp>
      <p:sp>
        <p:nvSpPr>
          <p:cNvPr id="27" name="TextBox 26">
            <a:extLst>
              <a:ext uri="{FF2B5EF4-FFF2-40B4-BE49-F238E27FC236}">
                <a16:creationId xmlns:a16="http://schemas.microsoft.com/office/drawing/2014/main" id="{5982F8FE-8794-46FF-AFF2-84CC39B92633}"/>
              </a:ext>
            </a:extLst>
          </p:cNvPr>
          <p:cNvSpPr txBox="1"/>
          <p:nvPr/>
        </p:nvSpPr>
        <p:spPr>
          <a:xfrm>
            <a:off x="1659086" y="1827981"/>
            <a:ext cx="5579391" cy="461665"/>
          </a:xfrm>
          <a:prstGeom prst="rect">
            <a:avLst/>
          </a:prstGeom>
          <a:noFill/>
        </p:spPr>
        <p:txBody>
          <a:bodyPr wrap="square" rtlCol="0">
            <a:spAutoFit/>
          </a:bodyPr>
          <a:lstStyle/>
          <a:p>
            <a:r>
              <a:rPr kumimoji="0" lang="en-US" sz="2400" b="1" i="1" u="none" strike="noStrike" kern="1200" cap="none" spc="0" normalizeH="0" baseline="0" noProof="0">
                <a:ln>
                  <a:noFill/>
                </a:ln>
                <a:solidFill>
                  <a:srgbClr val="00B050"/>
                </a:solidFill>
                <a:effectLst/>
                <a:uLnTx/>
                <a:uFillTx/>
                <a:latin typeface="Franklin Gothic Medium" panose="020B0603020102020204"/>
                <a:ea typeface="+mj-ea"/>
                <a:cs typeface="+mj-cs"/>
              </a:rPr>
              <a:t>Content Assessments </a:t>
            </a:r>
            <a:r>
              <a:rPr lang="en-US" sz="2400" b="1" strike="noStrike">
                <a:solidFill>
                  <a:srgbClr val="00B050"/>
                </a:solidFill>
                <a:latin typeface="Franklin Gothic Medium" panose="020B0603020102020204"/>
                <a:ea typeface="+mj-ea"/>
                <a:cs typeface="+mj-cs"/>
              </a:rPr>
              <a:t>Tab</a:t>
            </a:r>
            <a:endParaRPr lang="en-US" sz="2400" strike="sngStrike"/>
          </a:p>
        </p:txBody>
      </p:sp>
      <p:sp>
        <p:nvSpPr>
          <p:cNvPr id="6" name="Rectangle 5" descr="The arrow w">
            <a:extLst>
              <a:ext uri="{FF2B5EF4-FFF2-40B4-BE49-F238E27FC236}">
                <a16:creationId xmlns:a16="http://schemas.microsoft.com/office/drawing/2014/main" id="{1C3EC77F-3C70-4310-87B6-9A5A5EA8DE0C}"/>
              </a:ext>
            </a:extLst>
          </p:cNvPr>
          <p:cNvSpPr/>
          <p:nvPr/>
        </p:nvSpPr>
        <p:spPr>
          <a:xfrm>
            <a:off x="0" y="2243292"/>
            <a:ext cx="11771945" cy="923330"/>
          </a:xfrm>
          <a:prstGeom prst="rect">
            <a:avLst/>
          </a:prstGeom>
        </p:spPr>
        <p:txBody>
          <a:bodyPr wrap="square">
            <a:spAutoFit/>
          </a:bodyPr>
          <a:lstStyle/>
          <a:p>
            <a:r>
              <a:rPr lang="en-US" i="1">
                <a:solidFill>
                  <a:schemeClr val="tx1"/>
                </a:solidFill>
              </a:rPr>
              <a:t>This </a:t>
            </a:r>
            <a:r>
              <a:rPr lang="en-US" i="1"/>
              <a:t>worksheet tab</a:t>
            </a:r>
            <a:r>
              <a:rPr lang="en-US" i="1">
                <a:solidFill>
                  <a:schemeClr val="tx1"/>
                </a:solidFill>
              </a:rPr>
              <a:t> includes individual student level data for each content area test (reading, mathematics, science, social studies and writing)</a:t>
            </a:r>
            <a:r>
              <a:rPr lang="en-US" i="1"/>
              <a:t>. The data provide allegation score changes, status of students’ inclusion in each indicator, students’ scale scores, non-participation and performance levels for each assessment, and percentile.</a:t>
            </a:r>
            <a:endParaRPr lang="en-US" strike="sngStrike">
              <a:solidFill>
                <a:srgbClr val="FF0000"/>
              </a:solidFill>
            </a:endParaRPr>
          </a:p>
        </p:txBody>
      </p:sp>
      <p:pic>
        <p:nvPicPr>
          <p:cNvPr id="15" name="Picture 14">
            <a:extLst>
              <a:ext uri="{FF2B5EF4-FFF2-40B4-BE49-F238E27FC236}">
                <a16:creationId xmlns:a16="http://schemas.microsoft.com/office/drawing/2014/main" id="{41023E3B-825F-4A84-BD2E-14F27D3BEE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1" y="51310"/>
            <a:ext cx="796834" cy="881203"/>
          </a:xfrm>
          <a:prstGeom prst="rect">
            <a:avLst/>
          </a:prstGeom>
        </p:spPr>
      </p:pic>
      <p:pic>
        <p:nvPicPr>
          <p:cNvPr id="20" name="Picture 19">
            <a:extLst>
              <a:ext uri="{FF2B5EF4-FFF2-40B4-BE49-F238E27FC236}">
                <a16:creationId xmlns:a16="http://schemas.microsoft.com/office/drawing/2014/main" id="{A9875737-DFB9-4B2A-9EB9-60F5C53A74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21" name="Picture 20">
            <a:extLst>
              <a:ext uri="{FF2B5EF4-FFF2-40B4-BE49-F238E27FC236}">
                <a16:creationId xmlns:a16="http://schemas.microsoft.com/office/drawing/2014/main" id="{A8A2D007-5897-4EA8-9D7C-8FE9375FDE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0886" y="1373796"/>
            <a:ext cx="518916" cy="413341"/>
          </a:xfrm>
          <a:prstGeom prst="rect">
            <a:avLst/>
          </a:prstGeom>
        </p:spPr>
      </p:pic>
      <p:pic>
        <p:nvPicPr>
          <p:cNvPr id="22" name="Picture 21">
            <a:extLst>
              <a:ext uri="{FF2B5EF4-FFF2-40B4-BE49-F238E27FC236}">
                <a16:creationId xmlns:a16="http://schemas.microsoft.com/office/drawing/2014/main" id="{5A8B827A-4FCB-49AD-9F1E-A1119AC3914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95955" y="1787789"/>
            <a:ext cx="505420" cy="505420"/>
          </a:xfrm>
          <a:prstGeom prst="rect">
            <a:avLst/>
          </a:prstGeom>
        </p:spPr>
      </p:pic>
      <p:pic>
        <p:nvPicPr>
          <p:cNvPr id="2" name="Picture 1" descr="Screenshot of a spreadsheet titled 'Student Data' under the sections 'Tests' and 'Student Listings' presented by the Kentucky Department of Education. The highlighted tab is labeled 'Content Assessments Tab'. The description explains that this worksheet contains individual student level data for content area tests in reading, mathematics, science, social studies, and writing. It provides details on score changes, student inclusion status for each indicator, scale scores, non-participation, performance levels, and percentiles. The displayed columns are as follows:&#10;&#10;A: 100 Day Entity&#10;B: SSID&#10;C: Last Name&#10;D: First Name&#10;E: Middle Name&#10;F: Grade&#10;G: Allegation Score Change&#10;H: Ethnicity&#10;I: English Learner&#10;J: Lunch&#10;K: Disability&#10;L: Reading and Mathematics&#10;M: Indicator Inclusion for Science, Social Studies, and Combined Writing.">
            <a:extLst>
              <a:ext uri="{FF2B5EF4-FFF2-40B4-BE49-F238E27FC236}">
                <a16:creationId xmlns:a16="http://schemas.microsoft.com/office/drawing/2014/main" id="{C465516F-555C-5CB3-3F15-622AA0F26398}"/>
              </a:ext>
            </a:extLst>
          </p:cNvPr>
          <p:cNvPicPr>
            <a:picLocks noChangeAspect="1"/>
          </p:cNvPicPr>
          <p:nvPr/>
        </p:nvPicPr>
        <p:blipFill>
          <a:blip r:embed="rId6"/>
          <a:stretch>
            <a:fillRect/>
          </a:stretch>
        </p:blipFill>
        <p:spPr>
          <a:xfrm>
            <a:off x="1635435" y="3330560"/>
            <a:ext cx="8921130" cy="967737"/>
          </a:xfrm>
          <a:prstGeom prst="rect">
            <a:avLst/>
          </a:prstGeom>
        </p:spPr>
      </p:pic>
      <p:pic>
        <p:nvPicPr>
          <p:cNvPr id="3" name="Picture 2" descr="Screenshot section of a spreadsheet detailing assessment metrics presented by the Kentucky Department of Education. The columns are structured to capture test data related to reading, mathematics, and science. The displayed columns are as follows:&#10;&#10;N: Testing School Code&#10;O: Test&#10;P: Non-Participation&#10;Q: Attempted&#10;R: Scale Score&#10;S: Performance Level&#10;T: Percentile&#10;U: Testing School Code&#10;V: Test&#10;W: Non-Participation&#10;X: Attempted&#10;Y: Scale Score&#10;Z: Performance Level&#10;AA: Percentile&#10;AB: Testing School Code&#10;AC: Test&#10;AD: Non-Participation&#10;AE: Attempted&#10;AF: Scale Score.&#10;">
            <a:extLst>
              <a:ext uri="{FF2B5EF4-FFF2-40B4-BE49-F238E27FC236}">
                <a16:creationId xmlns:a16="http://schemas.microsoft.com/office/drawing/2014/main" id="{2ECD7D24-BD56-53A9-1E71-9B92F8EF8CA4}"/>
              </a:ext>
            </a:extLst>
          </p:cNvPr>
          <p:cNvPicPr>
            <a:picLocks noChangeAspect="1"/>
          </p:cNvPicPr>
          <p:nvPr/>
        </p:nvPicPr>
        <p:blipFill>
          <a:blip r:embed="rId7"/>
          <a:stretch>
            <a:fillRect/>
          </a:stretch>
        </p:blipFill>
        <p:spPr>
          <a:xfrm>
            <a:off x="323850" y="4312644"/>
            <a:ext cx="11029950" cy="1123950"/>
          </a:xfrm>
          <a:prstGeom prst="rect">
            <a:avLst/>
          </a:prstGeom>
        </p:spPr>
      </p:pic>
    </p:spTree>
    <p:extLst>
      <p:ext uri="{BB962C8B-B14F-4D97-AF65-F5344CB8AC3E}">
        <p14:creationId xmlns:p14="http://schemas.microsoft.com/office/powerpoint/2010/main" val="807066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79CEEA-E358-1BA6-2AA0-9E413E21F52B}"/>
              </a:ext>
            </a:extLst>
          </p:cNvPr>
          <p:cNvSpPr>
            <a:spLocks noGrp="1"/>
          </p:cNvSpPr>
          <p:nvPr>
            <p:ph type="title" idx="4294967295"/>
          </p:nvPr>
        </p:nvSpPr>
        <p:spPr>
          <a:xfrm>
            <a:off x="0" y="-923925"/>
            <a:ext cx="10515600" cy="923925"/>
          </a:xfrm>
        </p:spPr>
        <p:txBody>
          <a:bodyPr vert="horz" lIns="91440" tIns="45720" rIns="91440" bIns="45720" rtlCol="0" anchor="b">
            <a:normAutofit/>
          </a:bodyPr>
          <a:lstStyle/>
          <a:p>
            <a:r>
              <a:rPr lang="en-US"/>
              <a:t>Student Data </a:t>
            </a:r>
          </a:p>
        </p:txBody>
      </p:sp>
      <p:sp>
        <p:nvSpPr>
          <p:cNvPr id="26" name="TextBox 25">
            <a:extLst>
              <a:ext uri="{FF2B5EF4-FFF2-40B4-BE49-F238E27FC236}">
                <a16:creationId xmlns:a16="http://schemas.microsoft.com/office/drawing/2014/main" id="{F0BD927F-E71E-4451-A47A-5885FCE8D183}"/>
              </a:ext>
            </a:extLst>
          </p:cNvPr>
          <p:cNvSpPr txBox="1"/>
          <p:nvPr/>
        </p:nvSpPr>
        <p:spPr>
          <a:xfrm>
            <a:off x="708636" y="127357"/>
            <a:ext cx="4030625" cy="707886"/>
          </a:xfrm>
          <a:prstGeom prst="rect">
            <a:avLst/>
          </a:prstGeom>
          <a:noFill/>
        </p:spPr>
        <p:txBody>
          <a:bodyPr wrap="square" rtlCol="0">
            <a:spAutoFit/>
          </a:bodyPr>
          <a:lstStyle/>
          <a:p>
            <a:r>
              <a:rPr lang="en-US" sz="4000" b="1">
                <a:solidFill>
                  <a:srgbClr val="00B050"/>
                </a:solidFill>
                <a:latin typeface="+mj-lt"/>
              </a:rPr>
              <a:t>Student Data </a:t>
            </a:r>
            <a:endParaRPr lang="en-US" sz="4000"/>
          </a:p>
        </p:txBody>
      </p:sp>
      <p:sp>
        <p:nvSpPr>
          <p:cNvPr id="23" name="TextBox 22">
            <a:extLst>
              <a:ext uri="{FF2B5EF4-FFF2-40B4-BE49-F238E27FC236}">
                <a16:creationId xmlns:a16="http://schemas.microsoft.com/office/drawing/2014/main" id="{A76D2694-EDB5-4C77-A2A2-C65299E9285A}"/>
              </a:ext>
            </a:extLst>
          </p:cNvPr>
          <p:cNvSpPr txBox="1"/>
          <p:nvPr/>
        </p:nvSpPr>
        <p:spPr>
          <a:xfrm>
            <a:off x="992043" y="773835"/>
            <a:ext cx="2390503" cy="584775"/>
          </a:xfrm>
          <a:prstGeom prst="rect">
            <a:avLst/>
          </a:prstGeom>
          <a:noFill/>
        </p:spPr>
        <p:txBody>
          <a:bodyPr wrap="square" rtlCol="0">
            <a:spAutoFit/>
          </a:bodyPr>
          <a:lstStyle/>
          <a:p>
            <a:r>
              <a:rPr lang="en-US" sz="3200" b="1">
                <a:solidFill>
                  <a:srgbClr val="00B050"/>
                </a:solidFill>
                <a:latin typeface="+mj-lt"/>
              </a:rPr>
              <a:t>Tests</a:t>
            </a:r>
            <a:endParaRPr lang="en-US" sz="3200">
              <a:latin typeface="+mj-lt"/>
            </a:endParaRPr>
          </a:p>
        </p:txBody>
      </p:sp>
      <p:sp>
        <p:nvSpPr>
          <p:cNvPr id="24" name="TextBox 23">
            <a:extLst>
              <a:ext uri="{FF2B5EF4-FFF2-40B4-BE49-F238E27FC236}">
                <a16:creationId xmlns:a16="http://schemas.microsoft.com/office/drawing/2014/main" id="{782D59A3-9D06-4A95-994F-332AB407B25D}"/>
              </a:ext>
            </a:extLst>
          </p:cNvPr>
          <p:cNvSpPr txBox="1"/>
          <p:nvPr/>
        </p:nvSpPr>
        <p:spPr>
          <a:xfrm>
            <a:off x="1448665" y="1318932"/>
            <a:ext cx="5287254" cy="523220"/>
          </a:xfrm>
          <a:prstGeom prst="rect">
            <a:avLst/>
          </a:prstGeom>
          <a:noFill/>
        </p:spPr>
        <p:txBody>
          <a:bodyPr wrap="square" rtlCol="0">
            <a:spAutoFit/>
          </a:bodyPr>
          <a:lstStyle/>
          <a:p>
            <a:r>
              <a:rPr kumimoji="0" lang="en-US" sz="2800" b="1" i="0" u="none" strike="noStrike" kern="1200" cap="none" spc="0" normalizeH="0" baseline="0" noProof="0">
                <a:ln>
                  <a:noFill/>
                </a:ln>
                <a:solidFill>
                  <a:srgbClr val="00B050"/>
                </a:solidFill>
                <a:effectLst/>
                <a:uLnTx/>
                <a:uFillTx/>
                <a:latin typeface="Franklin Gothic Medium" panose="020B0603020102020204"/>
                <a:ea typeface="+mj-ea"/>
                <a:cs typeface="+mj-cs"/>
              </a:rPr>
              <a:t>Student Listings</a:t>
            </a:r>
            <a:endParaRPr lang="en-US" sz="2800"/>
          </a:p>
        </p:txBody>
      </p:sp>
      <p:sp>
        <p:nvSpPr>
          <p:cNvPr id="27" name="TextBox 26">
            <a:extLst>
              <a:ext uri="{FF2B5EF4-FFF2-40B4-BE49-F238E27FC236}">
                <a16:creationId xmlns:a16="http://schemas.microsoft.com/office/drawing/2014/main" id="{5982F8FE-8794-46FF-AFF2-84CC39B92633}"/>
              </a:ext>
            </a:extLst>
          </p:cNvPr>
          <p:cNvSpPr txBox="1"/>
          <p:nvPr/>
        </p:nvSpPr>
        <p:spPr>
          <a:xfrm>
            <a:off x="1747561" y="1787137"/>
            <a:ext cx="6916725" cy="461665"/>
          </a:xfrm>
          <a:prstGeom prst="rect">
            <a:avLst/>
          </a:prstGeom>
          <a:noFill/>
        </p:spPr>
        <p:txBody>
          <a:bodyPr wrap="square" rtlCol="0">
            <a:spAutoFit/>
          </a:bodyPr>
          <a:lstStyle/>
          <a:p>
            <a:r>
              <a:rPr kumimoji="0" lang="en-US" sz="2400" b="1" i="1" u="none" strike="noStrike" kern="1200" cap="none" spc="0" normalizeH="0" baseline="0" noProof="0">
                <a:ln>
                  <a:noFill/>
                </a:ln>
                <a:solidFill>
                  <a:srgbClr val="00B050"/>
                </a:solidFill>
                <a:effectLst/>
                <a:uLnTx/>
                <a:uFillTx/>
                <a:latin typeface="Franklin Gothic Medium" panose="020B0603020102020204"/>
                <a:ea typeface="+mj-ea"/>
                <a:cs typeface="+mj-cs"/>
              </a:rPr>
              <a:t>Content Assessments</a:t>
            </a:r>
            <a:r>
              <a:rPr lang="en-US" sz="2400" b="1">
                <a:solidFill>
                  <a:srgbClr val="00B050"/>
                </a:solidFill>
                <a:latin typeface="Franklin Gothic Medium" panose="020B0603020102020204"/>
                <a:ea typeface="+mj-ea"/>
                <a:cs typeface="+mj-cs"/>
              </a:rPr>
              <a:t> T</a:t>
            </a:r>
            <a:r>
              <a:rPr kumimoji="0" lang="en-US" sz="2400" b="1" i="0" u="none" kern="1200" cap="none" spc="0" normalizeH="0" baseline="0" noProof="0">
                <a:ln>
                  <a:noFill/>
                </a:ln>
                <a:solidFill>
                  <a:srgbClr val="00B050"/>
                </a:solidFill>
                <a:effectLst/>
                <a:uLnTx/>
                <a:uFillTx/>
                <a:latin typeface="Franklin Gothic Medium" panose="020B0603020102020204"/>
                <a:ea typeface="+mj-ea"/>
                <a:cs typeface="+mj-cs"/>
              </a:rPr>
              <a:t>ab</a:t>
            </a:r>
            <a:r>
              <a:rPr lang="en-US" sz="2400" b="1">
                <a:solidFill>
                  <a:srgbClr val="00B050"/>
                </a:solidFill>
                <a:latin typeface="Franklin Gothic Medium" panose="020B0603020102020204"/>
                <a:ea typeface="+mj-ea"/>
                <a:cs typeface="+mj-cs"/>
              </a:rPr>
              <a:t>, cont’d</a:t>
            </a:r>
            <a:endParaRPr lang="en-US" sz="2400"/>
          </a:p>
        </p:txBody>
      </p:sp>
      <p:sp>
        <p:nvSpPr>
          <p:cNvPr id="14" name="TextBox 13">
            <a:extLst>
              <a:ext uri="{FF2B5EF4-FFF2-40B4-BE49-F238E27FC236}">
                <a16:creationId xmlns:a16="http://schemas.microsoft.com/office/drawing/2014/main" id="{E01F9A8A-8B08-4A69-8422-F119C5950128}"/>
              </a:ext>
            </a:extLst>
          </p:cNvPr>
          <p:cNvSpPr txBox="1"/>
          <p:nvPr/>
        </p:nvSpPr>
        <p:spPr>
          <a:xfrm>
            <a:off x="190005" y="2416351"/>
            <a:ext cx="11555152" cy="923330"/>
          </a:xfrm>
          <a:prstGeom prst="rect">
            <a:avLst/>
          </a:prstGeom>
          <a:noFill/>
        </p:spPr>
        <p:txBody>
          <a:bodyPr wrap="square" lIns="91440" tIns="45720" rIns="91440" bIns="45720" rtlCol="0" anchor="t">
            <a:spAutoFit/>
          </a:bodyPr>
          <a:lstStyle/>
          <a:p>
            <a:r>
              <a:rPr lang="en-US"/>
              <a:t>For content tests in Reading, Mathematics, Science, Social Studies, Editing and Mechanics, and On Demand Writing, individual student data provide students’ scale scores and performance levels, non-participation status and percentile. Performance levels and nonparticipation status are also provided for Combined Writing.</a:t>
            </a:r>
          </a:p>
        </p:txBody>
      </p:sp>
      <p:pic>
        <p:nvPicPr>
          <p:cNvPr id="15" name="Picture 14">
            <a:extLst>
              <a:ext uri="{FF2B5EF4-FFF2-40B4-BE49-F238E27FC236}">
                <a16:creationId xmlns:a16="http://schemas.microsoft.com/office/drawing/2014/main" id="{41023E3B-825F-4A84-BD2E-14F27D3BEE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10"/>
            <a:ext cx="796834" cy="881203"/>
          </a:xfrm>
          <a:prstGeom prst="rect">
            <a:avLst/>
          </a:prstGeom>
        </p:spPr>
      </p:pic>
      <p:pic>
        <p:nvPicPr>
          <p:cNvPr id="20" name="Picture 19">
            <a:extLst>
              <a:ext uri="{FF2B5EF4-FFF2-40B4-BE49-F238E27FC236}">
                <a16:creationId xmlns:a16="http://schemas.microsoft.com/office/drawing/2014/main" id="{A9875737-DFB9-4B2A-9EB9-60F5C53A74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21" name="Picture 20">
            <a:extLst>
              <a:ext uri="{FF2B5EF4-FFF2-40B4-BE49-F238E27FC236}">
                <a16:creationId xmlns:a16="http://schemas.microsoft.com/office/drawing/2014/main" id="{A8A2D007-5897-4EA8-9D7C-8FE9375FDE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0886" y="1373796"/>
            <a:ext cx="518916" cy="413341"/>
          </a:xfrm>
          <a:prstGeom prst="rect">
            <a:avLst/>
          </a:prstGeom>
        </p:spPr>
      </p:pic>
      <p:pic>
        <p:nvPicPr>
          <p:cNvPr id="22" name="Picture 21">
            <a:extLst>
              <a:ext uri="{FF2B5EF4-FFF2-40B4-BE49-F238E27FC236}">
                <a16:creationId xmlns:a16="http://schemas.microsoft.com/office/drawing/2014/main" id="{5A8B827A-4FCB-49AD-9F1E-A1119AC3914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95955" y="1787789"/>
            <a:ext cx="505420" cy="505420"/>
          </a:xfrm>
          <a:prstGeom prst="rect">
            <a:avLst/>
          </a:prstGeom>
        </p:spPr>
      </p:pic>
      <p:pic>
        <p:nvPicPr>
          <p:cNvPr id="5" name="Picture 4" descr="A spreadsheet displaying column headers related to student identification, demographic information, and assessment-related data. The columns include &quot;100 Day Entity,&quot; &quot;SSID,&quot; &quot;Last Name,&quot; &quot;First Name,&quot; &quot;Middle Name,&quot; &quot;Grade,&quot; &quot;Allegation Score Change,&quot; &quot;Ethnicity,&quot; &quot;English Learner,&quot; &quot;Lunch,&quot; and &quot;Disability.&quot; The setup suggests that this spreadsheet is used for tracking student details, enrollment, and specific assessment-related concerns, including allegations of score changes.">
            <a:extLst>
              <a:ext uri="{FF2B5EF4-FFF2-40B4-BE49-F238E27FC236}">
                <a16:creationId xmlns:a16="http://schemas.microsoft.com/office/drawing/2014/main" id="{7C5466A0-D0B3-B358-502B-DCDA7390A3B0}"/>
              </a:ext>
            </a:extLst>
          </p:cNvPr>
          <p:cNvPicPr>
            <a:picLocks noChangeAspect="1"/>
          </p:cNvPicPr>
          <p:nvPr/>
        </p:nvPicPr>
        <p:blipFill>
          <a:blip r:embed="rId6"/>
          <a:stretch>
            <a:fillRect/>
          </a:stretch>
        </p:blipFill>
        <p:spPr>
          <a:xfrm>
            <a:off x="224347" y="3614957"/>
            <a:ext cx="6511572" cy="573860"/>
          </a:xfrm>
          <a:prstGeom prst="rect">
            <a:avLst/>
          </a:prstGeom>
        </p:spPr>
      </p:pic>
      <p:pic>
        <p:nvPicPr>
          <p:cNvPr id="7" name="Picture 6" descr="A spreadsheet displaying column headers related to student assessment data. The columns include &quot;Indicator Inclusion: Reading and Mathematics,&quot; &quot;Science, Social Studies, and Combined Writing,&quot; &quot;Testing School Code,&quot; &quot;Test,&quot; &quot;Non-Participation,&quot; &quot;Reading: Attempted,&quot; &quot;Reading: Scale Score,&quot; &quot;Reading: Performance Level,&quot; and &quot;Reading: Percentile.&quot; The layout suggests this spreadsheet is used for managing and analyzing student performance across various subjects and assessment indicators.">
            <a:extLst>
              <a:ext uri="{FF2B5EF4-FFF2-40B4-BE49-F238E27FC236}">
                <a16:creationId xmlns:a16="http://schemas.microsoft.com/office/drawing/2014/main" id="{9CF14312-21FB-1C03-73D7-EB669DACFC1E}"/>
              </a:ext>
            </a:extLst>
          </p:cNvPr>
          <p:cNvPicPr>
            <a:picLocks noChangeAspect="1"/>
          </p:cNvPicPr>
          <p:nvPr/>
        </p:nvPicPr>
        <p:blipFill>
          <a:blip r:embed="rId7"/>
          <a:stretch>
            <a:fillRect/>
          </a:stretch>
        </p:blipFill>
        <p:spPr>
          <a:xfrm>
            <a:off x="6717252" y="3499428"/>
            <a:ext cx="4957472" cy="737008"/>
          </a:xfrm>
          <a:prstGeom prst="rect">
            <a:avLst/>
          </a:prstGeom>
        </p:spPr>
      </p:pic>
      <p:pic>
        <p:nvPicPr>
          <p:cNvPr id="9" name="Picture 8" descr="A spreadsheet displaying column headers related to student assessment data in Mathematics and Science. The columns under &quot;Mathematics&quot; include &quot;Non-Participation,&quot; &quot;Attempted,&quot; &quot;Scale Score,&quot; &quot;Performance Level,&quot; &quot;Percentile,&quot; &quot;Testing School Code,&quot; and &quot;Test.&quot; Similarly, the columns under &quot;Science&quot; include &quot;Non-Participation,&quot; &quot;Attempted,&quot; &quot;Scale Score,&quot; &quot;Performance Level,&quot; &quot;Percentile,&quot; &quot;Testing School Code,&quot; and &quot;Test.&quot; The layout suggests that this spreadsheet is used for recording and analyzing student performance in Mathematics and Science assessments, including participation status, scores, and performance levels">
            <a:extLst>
              <a:ext uri="{FF2B5EF4-FFF2-40B4-BE49-F238E27FC236}">
                <a16:creationId xmlns:a16="http://schemas.microsoft.com/office/drawing/2014/main" id="{3472D43E-47B9-46AA-4829-4BB97477A917}"/>
              </a:ext>
            </a:extLst>
          </p:cNvPr>
          <p:cNvPicPr>
            <a:picLocks noChangeAspect="1"/>
          </p:cNvPicPr>
          <p:nvPr/>
        </p:nvPicPr>
        <p:blipFill>
          <a:blip r:embed="rId8"/>
          <a:stretch>
            <a:fillRect/>
          </a:stretch>
        </p:blipFill>
        <p:spPr>
          <a:xfrm>
            <a:off x="446843" y="4497259"/>
            <a:ext cx="5496943" cy="851256"/>
          </a:xfrm>
          <a:prstGeom prst="rect">
            <a:avLst/>
          </a:prstGeom>
        </p:spPr>
      </p:pic>
      <p:pic>
        <p:nvPicPr>
          <p:cNvPr id="11" name="Picture 10" descr="A spreadsheet displaying column headers related to student assessment data in Social Studies and Editing and Mechanics. The columns under &quot;Social Studies&quot; include &quot;Testing School Code,&quot; &quot;Test,&quot; &quot;Non-Participation,&quot; &quot;Attempted,&quot; &quot;Scale Score,&quot; &quot;Performance Level,&quot; and &quot;Percentile.&quot; Similarly, the columns under &quot;Editing and Mechanics&quot; include &quot;Testing School Code,&quot; &quot;Test,&quot; &quot;Non-Participation,&quot; &quot;Attempted,&quot; &quot;Scale Score,&quot; &quot;Performance Level,&quot; and &quot;Percentile.&quot; The layout suggests this spreadsheet is used for recording and analyzing student performance in these specific subject areas, including participation, scores, and performance levels.">
            <a:extLst>
              <a:ext uri="{FF2B5EF4-FFF2-40B4-BE49-F238E27FC236}">
                <a16:creationId xmlns:a16="http://schemas.microsoft.com/office/drawing/2014/main" id="{BBC3B5A5-984A-21B7-B865-0FCDD207B6F0}"/>
              </a:ext>
            </a:extLst>
          </p:cNvPr>
          <p:cNvPicPr>
            <a:picLocks noChangeAspect="1"/>
          </p:cNvPicPr>
          <p:nvPr/>
        </p:nvPicPr>
        <p:blipFill>
          <a:blip r:embed="rId9"/>
          <a:stretch>
            <a:fillRect/>
          </a:stretch>
        </p:blipFill>
        <p:spPr>
          <a:xfrm>
            <a:off x="5943786" y="4528431"/>
            <a:ext cx="6058211" cy="851256"/>
          </a:xfrm>
          <a:prstGeom prst="rect">
            <a:avLst/>
          </a:prstGeom>
        </p:spPr>
      </p:pic>
      <p:pic>
        <p:nvPicPr>
          <p:cNvPr id="16" name="Picture 15" descr="A spreadsheet displaying column headers related to student assessment data in Writing On-demand and Combined Writing. The columns under &quot;Writing On-demand&quot; include &quot;Testing School Code,&quot; &quot;Test,&quot; &quot;Non-Participation,&quot; &quot;Attempted,&quot; &quot;Scale Score,&quot; &quot;Performance Level,&quot; and &quot;Percentile.&quot; Similarly, the columns under &quot;Combined Writing&quot; include &quot;Testing School Code,&quot; &quot;Test,&quot; &quot;Non-Participation,&quot; and &quot;Performance Level.&quot; The layout indicates that this spreadsheet is used for tracking and analyzing student performance in various writing assessments, including their participation status, scores, and performance levels">
            <a:extLst>
              <a:ext uri="{FF2B5EF4-FFF2-40B4-BE49-F238E27FC236}">
                <a16:creationId xmlns:a16="http://schemas.microsoft.com/office/drawing/2014/main" id="{BDAAAC5E-AAB2-978E-26DA-5BF96F6E05A3}"/>
              </a:ext>
            </a:extLst>
          </p:cNvPr>
          <p:cNvPicPr>
            <a:picLocks noChangeAspect="1"/>
          </p:cNvPicPr>
          <p:nvPr/>
        </p:nvPicPr>
        <p:blipFill>
          <a:blip r:embed="rId10"/>
          <a:stretch>
            <a:fillRect/>
          </a:stretch>
        </p:blipFill>
        <p:spPr>
          <a:xfrm>
            <a:off x="224347" y="5616042"/>
            <a:ext cx="7753913" cy="851256"/>
          </a:xfrm>
          <a:prstGeom prst="rect">
            <a:avLst/>
          </a:prstGeom>
        </p:spPr>
      </p:pic>
    </p:spTree>
    <p:extLst>
      <p:ext uri="{BB962C8B-B14F-4D97-AF65-F5344CB8AC3E}">
        <p14:creationId xmlns:p14="http://schemas.microsoft.com/office/powerpoint/2010/main" val="1612742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B042-A9BE-425F-B294-80F053C9F99B}"/>
              </a:ext>
            </a:extLst>
          </p:cNvPr>
          <p:cNvSpPr>
            <a:spLocks noGrp="1"/>
          </p:cNvSpPr>
          <p:nvPr>
            <p:ph type="title"/>
          </p:nvPr>
        </p:nvSpPr>
        <p:spPr>
          <a:xfrm>
            <a:off x="8530010" y="7003281"/>
            <a:ext cx="3553167" cy="920894"/>
          </a:xfrm>
        </p:spPr>
        <p:txBody>
          <a:bodyPr>
            <a:normAutofit fontScale="90000"/>
          </a:bodyPr>
          <a:lstStyle/>
          <a:p>
            <a:r>
              <a:rPr lang="en-US" sz="2400">
                <a:solidFill>
                  <a:schemeClr val="bg2"/>
                </a:solidFill>
              </a:rPr>
              <a:t>Content Assessments Allegation Score Changes</a:t>
            </a:r>
          </a:p>
        </p:txBody>
      </p:sp>
      <p:sp>
        <p:nvSpPr>
          <p:cNvPr id="19" name="TextBox 18">
            <a:extLst>
              <a:ext uri="{FF2B5EF4-FFF2-40B4-BE49-F238E27FC236}">
                <a16:creationId xmlns:a16="http://schemas.microsoft.com/office/drawing/2014/main" id="{8AD180C3-2C2E-4DFC-B52B-F9AF7BAB25D2}"/>
              </a:ext>
            </a:extLst>
          </p:cNvPr>
          <p:cNvSpPr txBox="1"/>
          <p:nvPr/>
        </p:nvSpPr>
        <p:spPr>
          <a:xfrm>
            <a:off x="796834" y="114801"/>
            <a:ext cx="3840480" cy="707886"/>
          </a:xfrm>
          <a:prstGeom prst="rect">
            <a:avLst/>
          </a:prstGeom>
          <a:noFill/>
        </p:spPr>
        <p:txBody>
          <a:bodyPr wrap="square">
            <a:spAutoFit/>
          </a:bodyPr>
          <a:lstStyle/>
          <a:p>
            <a:r>
              <a:rPr lang="en-US" sz="4000" b="1">
                <a:solidFill>
                  <a:srgbClr val="00B050"/>
                </a:solidFill>
                <a:latin typeface="+mj-lt"/>
              </a:rPr>
              <a:t>Student Data</a:t>
            </a:r>
            <a:endParaRPr lang="en-US" sz="4000">
              <a:highlight>
                <a:srgbClr val="00FFFF"/>
              </a:highlight>
              <a:latin typeface="+mj-lt"/>
            </a:endParaRPr>
          </a:p>
        </p:txBody>
      </p:sp>
      <p:sp>
        <p:nvSpPr>
          <p:cNvPr id="23" name="TextBox 22">
            <a:extLst>
              <a:ext uri="{FF2B5EF4-FFF2-40B4-BE49-F238E27FC236}">
                <a16:creationId xmlns:a16="http://schemas.microsoft.com/office/drawing/2014/main" id="{A76D2694-EDB5-4C77-A2A2-C65299E9285A}"/>
              </a:ext>
            </a:extLst>
          </p:cNvPr>
          <p:cNvSpPr txBox="1"/>
          <p:nvPr/>
        </p:nvSpPr>
        <p:spPr>
          <a:xfrm>
            <a:off x="992043" y="773835"/>
            <a:ext cx="2390503" cy="584775"/>
          </a:xfrm>
          <a:prstGeom prst="rect">
            <a:avLst/>
          </a:prstGeom>
          <a:noFill/>
        </p:spPr>
        <p:txBody>
          <a:bodyPr wrap="square" rtlCol="0">
            <a:spAutoFit/>
          </a:bodyPr>
          <a:lstStyle/>
          <a:p>
            <a:r>
              <a:rPr lang="en-US" sz="3200" b="1">
                <a:solidFill>
                  <a:srgbClr val="00B050"/>
                </a:solidFill>
                <a:latin typeface="+mj-lt"/>
              </a:rPr>
              <a:t>Tests</a:t>
            </a:r>
            <a:endParaRPr lang="en-US" sz="3200">
              <a:latin typeface="+mj-lt"/>
            </a:endParaRPr>
          </a:p>
        </p:txBody>
      </p:sp>
      <p:sp>
        <p:nvSpPr>
          <p:cNvPr id="24" name="TextBox 23">
            <a:extLst>
              <a:ext uri="{FF2B5EF4-FFF2-40B4-BE49-F238E27FC236}">
                <a16:creationId xmlns:a16="http://schemas.microsoft.com/office/drawing/2014/main" id="{782D59A3-9D06-4A95-994F-332AB407B25D}"/>
              </a:ext>
            </a:extLst>
          </p:cNvPr>
          <p:cNvSpPr txBox="1"/>
          <p:nvPr/>
        </p:nvSpPr>
        <p:spPr>
          <a:xfrm>
            <a:off x="1448665" y="1318932"/>
            <a:ext cx="5287254" cy="523220"/>
          </a:xfrm>
          <a:prstGeom prst="rect">
            <a:avLst/>
          </a:prstGeom>
          <a:noFill/>
        </p:spPr>
        <p:txBody>
          <a:bodyPr wrap="square" rtlCol="0">
            <a:spAutoFit/>
          </a:bodyPr>
          <a:lstStyle/>
          <a:p>
            <a:r>
              <a:rPr kumimoji="0" lang="en-US" sz="2800" b="1" i="0" u="none" strike="noStrike" kern="1200" cap="none" spc="0" normalizeH="0" baseline="0" noProof="0">
                <a:ln>
                  <a:noFill/>
                </a:ln>
                <a:solidFill>
                  <a:srgbClr val="00B050"/>
                </a:solidFill>
                <a:effectLst/>
                <a:uLnTx/>
                <a:uFillTx/>
                <a:latin typeface="Franklin Gothic Medium" panose="020B0603020102020204"/>
                <a:ea typeface="+mj-ea"/>
                <a:cs typeface="+mj-cs"/>
              </a:rPr>
              <a:t>Student Listings</a:t>
            </a:r>
            <a:endParaRPr lang="en-US" sz="2800"/>
          </a:p>
        </p:txBody>
      </p:sp>
      <p:sp>
        <p:nvSpPr>
          <p:cNvPr id="27" name="TextBox 26">
            <a:extLst>
              <a:ext uri="{FF2B5EF4-FFF2-40B4-BE49-F238E27FC236}">
                <a16:creationId xmlns:a16="http://schemas.microsoft.com/office/drawing/2014/main" id="{5982F8FE-8794-46FF-AFF2-84CC39B92633}"/>
              </a:ext>
            </a:extLst>
          </p:cNvPr>
          <p:cNvSpPr txBox="1"/>
          <p:nvPr/>
        </p:nvSpPr>
        <p:spPr>
          <a:xfrm>
            <a:off x="1729805" y="1787137"/>
            <a:ext cx="6535306" cy="461665"/>
          </a:xfrm>
          <a:prstGeom prst="rect">
            <a:avLst/>
          </a:prstGeom>
          <a:noFill/>
        </p:spPr>
        <p:txBody>
          <a:bodyPr wrap="square" rtlCol="0">
            <a:spAutoFit/>
          </a:bodyPr>
          <a:lstStyle/>
          <a:p>
            <a:r>
              <a:rPr kumimoji="0" lang="en-US" sz="2400" b="1" i="1" u="none" strike="noStrike" kern="1200" cap="none" spc="0" normalizeH="0" baseline="0" noProof="0">
                <a:ln>
                  <a:noFill/>
                </a:ln>
                <a:solidFill>
                  <a:srgbClr val="00B050"/>
                </a:solidFill>
                <a:effectLst/>
                <a:uLnTx/>
                <a:uFillTx/>
                <a:latin typeface="Franklin Gothic Medium" panose="020B0603020102020204"/>
                <a:ea typeface="+mj-ea"/>
                <a:cs typeface="+mj-cs"/>
              </a:rPr>
              <a:t>Content Assessments</a:t>
            </a:r>
            <a:r>
              <a:rPr lang="en-US" sz="2400" b="1">
                <a:solidFill>
                  <a:srgbClr val="00B050"/>
                </a:solidFill>
                <a:latin typeface="Franklin Gothic Medium" panose="020B0603020102020204"/>
                <a:ea typeface="+mj-ea"/>
                <a:cs typeface="+mj-cs"/>
              </a:rPr>
              <a:t> T</a:t>
            </a:r>
            <a:r>
              <a:rPr kumimoji="0" lang="en-US" sz="2400" b="1" i="0" u="none" kern="1200" cap="none" spc="0" normalizeH="0" baseline="0" noProof="0">
                <a:ln>
                  <a:noFill/>
                </a:ln>
                <a:solidFill>
                  <a:srgbClr val="00B050"/>
                </a:solidFill>
                <a:effectLst/>
                <a:uLnTx/>
                <a:uFillTx/>
                <a:latin typeface="Franklin Gothic Medium" panose="020B0603020102020204"/>
                <a:ea typeface="+mj-ea"/>
                <a:cs typeface="+mj-cs"/>
              </a:rPr>
              <a:t>ab, cont.</a:t>
            </a:r>
            <a:endParaRPr lang="en-US" sz="2400"/>
          </a:p>
        </p:txBody>
      </p:sp>
      <p:sp>
        <p:nvSpPr>
          <p:cNvPr id="14" name="TextBox 13">
            <a:extLst>
              <a:ext uri="{FF2B5EF4-FFF2-40B4-BE49-F238E27FC236}">
                <a16:creationId xmlns:a16="http://schemas.microsoft.com/office/drawing/2014/main" id="{E01F9A8A-8B08-4A69-8422-F119C5950128}"/>
              </a:ext>
            </a:extLst>
          </p:cNvPr>
          <p:cNvSpPr txBox="1"/>
          <p:nvPr/>
        </p:nvSpPr>
        <p:spPr>
          <a:xfrm>
            <a:off x="3561700" y="2321072"/>
            <a:ext cx="4968310" cy="584775"/>
          </a:xfrm>
          <a:prstGeom prst="rect">
            <a:avLst/>
          </a:prstGeom>
          <a:noFill/>
        </p:spPr>
        <p:txBody>
          <a:bodyPr wrap="square" rtlCol="0">
            <a:spAutoFit/>
          </a:bodyPr>
          <a:lstStyle/>
          <a:p>
            <a:r>
              <a:rPr lang="en-US" sz="3200" b="1" u="sng">
                <a:solidFill>
                  <a:srgbClr val="007780"/>
                </a:solidFill>
              </a:rPr>
              <a:t>Allegation Score Changes</a:t>
            </a:r>
            <a:endParaRPr lang="en-US" sz="3200" u="sng">
              <a:solidFill>
                <a:srgbClr val="007780"/>
              </a:solidFill>
              <a:highlight>
                <a:srgbClr val="00FFFF"/>
              </a:highlight>
            </a:endParaRPr>
          </a:p>
        </p:txBody>
      </p:sp>
      <p:pic>
        <p:nvPicPr>
          <p:cNvPr id="15" name="Picture 14">
            <a:extLst>
              <a:ext uri="{FF2B5EF4-FFF2-40B4-BE49-F238E27FC236}">
                <a16:creationId xmlns:a16="http://schemas.microsoft.com/office/drawing/2014/main" id="{41023E3B-825F-4A84-BD2E-14F27D3BEE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10"/>
            <a:ext cx="796834" cy="881203"/>
          </a:xfrm>
          <a:prstGeom prst="rect">
            <a:avLst/>
          </a:prstGeom>
        </p:spPr>
      </p:pic>
      <p:pic>
        <p:nvPicPr>
          <p:cNvPr id="20" name="Picture 19">
            <a:extLst>
              <a:ext uri="{FF2B5EF4-FFF2-40B4-BE49-F238E27FC236}">
                <a16:creationId xmlns:a16="http://schemas.microsoft.com/office/drawing/2014/main" id="{A9875737-DFB9-4B2A-9EB9-60F5C53A74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21" name="Picture 20">
            <a:extLst>
              <a:ext uri="{FF2B5EF4-FFF2-40B4-BE49-F238E27FC236}">
                <a16:creationId xmlns:a16="http://schemas.microsoft.com/office/drawing/2014/main" id="{A8A2D007-5897-4EA8-9D7C-8FE9375FDE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0886" y="1373796"/>
            <a:ext cx="518916" cy="413341"/>
          </a:xfrm>
          <a:prstGeom prst="rect">
            <a:avLst/>
          </a:prstGeom>
        </p:spPr>
      </p:pic>
      <p:pic>
        <p:nvPicPr>
          <p:cNvPr id="22" name="Picture 21">
            <a:extLst>
              <a:ext uri="{FF2B5EF4-FFF2-40B4-BE49-F238E27FC236}">
                <a16:creationId xmlns:a16="http://schemas.microsoft.com/office/drawing/2014/main" id="{5A8B827A-4FCB-49AD-9F1E-A1119AC3914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95955" y="1787789"/>
            <a:ext cx="505420" cy="505420"/>
          </a:xfrm>
          <a:prstGeom prst="rect">
            <a:avLst/>
          </a:prstGeom>
        </p:spPr>
      </p:pic>
      <p:pic>
        <p:nvPicPr>
          <p:cNvPr id="3" name="Picture 2" descr="Screenshot of a section of a spreadsheet titled 'Student Data', nested under the headers 'Tests', 'Student Listings', and 'Content Assessments Tab, cont.' presented by the Kentucky Department of Education. The section in focus is labeled 'Allegation Score Changes'. The columns shown in the spreadsheet are:&#10;&#10;A: 100 Day Entity&#10;B: SSID&#10;C: Last Name&#10;D: First Name&#10;E: Middle Name&#10;F: Grade&#10;G: Highlighted column labeled 'Allegation Score Change'&#10;H: Ethnicity&#10;I: English Learner&#10;J: Lunch&#10;K: Disability&#10;L: Reading and Mathematics&#10;M: Indicator Inclusion for Science, Social Studies, and Combined Writing.">
            <a:extLst>
              <a:ext uri="{FF2B5EF4-FFF2-40B4-BE49-F238E27FC236}">
                <a16:creationId xmlns:a16="http://schemas.microsoft.com/office/drawing/2014/main" id="{2CF1366D-062A-3E0A-C08E-1EB47C3F67BC}"/>
              </a:ext>
            </a:extLst>
          </p:cNvPr>
          <p:cNvPicPr>
            <a:picLocks noChangeAspect="1"/>
          </p:cNvPicPr>
          <p:nvPr/>
        </p:nvPicPr>
        <p:blipFill>
          <a:blip r:embed="rId6"/>
          <a:stretch>
            <a:fillRect/>
          </a:stretch>
        </p:blipFill>
        <p:spPr>
          <a:xfrm>
            <a:off x="506405" y="2978117"/>
            <a:ext cx="10478184" cy="967737"/>
          </a:xfrm>
          <a:prstGeom prst="rect">
            <a:avLst/>
          </a:prstGeom>
        </p:spPr>
      </p:pic>
      <p:sp>
        <p:nvSpPr>
          <p:cNvPr id="4" name="Rectangle: Rounded Corners 3" descr="Blue rectangular highlight encompassing the column labeled 'G' in the spreadsheet, specifically drawing attention to the header 'Allegation Score Change'. This visual cue emphasizes the importance and focus on the data within this particular column.">
            <a:extLst>
              <a:ext uri="{FF2B5EF4-FFF2-40B4-BE49-F238E27FC236}">
                <a16:creationId xmlns:a16="http://schemas.microsoft.com/office/drawing/2014/main" id="{AD052830-E519-E064-DBBA-4C5BBC579F0F}"/>
              </a:ext>
            </a:extLst>
          </p:cNvPr>
          <p:cNvSpPr/>
          <p:nvPr/>
        </p:nvSpPr>
        <p:spPr>
          <a:xfrm>
            <a:off x="5628443" y="2978997"/>
            <a:ext cx="832038" cy="966858"/>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4A1D3CF5-3CE6-727F-4433-3C75D88D37AF}"/>
              </a:ext>
            </a:extLst>
          </p:cNvPr>
          <p:cNvSpPr txBox="1"/>
          <p:nvPr/>
        </p:nvSpPr>
        <p:spPr>
          <a:xfrm>
            <a:off x="1110344" y="4461850"/>
            <a:ext cx="6927842" cy="10772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457200" indent="-457200">
              <a:buFont typeface="Arial" panose="020B0604020202020204" pitchFamily="34" charset="0"/>
              <a:buChar char="•"/>
            </a:pPr>
            <a:r>
              <a:rPr lang="en-US" sz="1600"/>
              <a:t>Identifies if a score has been changed due to an allegation. </a:t>
            </a:r>
          </a:p>
          <a:p>
            <a:pPr marL="457200" indent="-457200">
              <a:buFont typeface="Arial" panose="020B0604020202020204" pitchFamily="34" charset="0"/>
              <a:buChar char="•"/>
            </a:pPr>
            <a:r>
              <a:rPr lang="en-US" sz="1600"/>
              <a:t>Allows DACs to quickly notice issues at schools.</a:t>
            </a:r>
          </a:p>
          <a:p>
            <a:pPr marL="457200" indent="-457200">
              <a:buFont typeface="Arial" panose="020B0604020202020204" pitchFamily="34" charset="0"/>
              <a:buChar char="•"/>
            </a:pPr>
            <a:r>
              <a:rPr lang="en-US" sz="1600"/>
              <a:t>Not all allegations have been processed. There is a possibility that additional score changes could impact reporting.</a:t>
            </a:r>
          </a:p>
        </p:txBody>
      </p:sp>
    </p:spTree>
    <p:extLst>
      <p:ext uri="{BB962C8B-B14F-4D97-AF65-F5344CB8AC3E}">
        <p14:creationId xmlns:p14="http://schemas.microsoft.com/office/powerpoint/2010/main" val="4124050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856F-7C67-4D09-828B-EFF7E3B52DE8}"/>
              </a:ext>
            </a:extLst>
          </p:cNvPr>
          <p:cNvSpPr>
            <a:spLocks noGrp="1"/>
          </p:cNvSpPr>
          <p:nvPr>
            <p:ph type="title"/>
          </p:nvPr>
        </p:nvSpPr>
        <p:spPr>
          <a:xfrm>
            <a:off x="7219466" y="6983095"/>
            <a:ext cx="4736019" cy="584775"/>
          </a:xfrm>
        </p:spPr>
        <p:txBody>
          <a:bodyPr>
            <a:normAutofit fontScale="90000"/>
          </a:bodyPr>
          <a:lstStyle/>
          <a:p>
            <a:r>
              <a:rPr lang="en-US" sz="2400">
                <a:solidFill>
                  <a:schemeClr val="bg2"/>
                </a:solidFill>
              </a:rPr>
              <a:t>ACCESS Allegation Score Changes</a:t>
            </a:r>
          </a:p>
        </p:txBody>
      </p:sp>
      <p:pic>
        <p:nvPicPr>
          <p:cNvPr id="15" name="Picture 14">
            <a:extLst>
              <a:ext uri="{FF2B5EF4-FFF2-40B4-BE49-F238E27FC236}">
                <a16:creationId xmlns:a16="http://schemas.microsoft.com/office/drawing/2014/main" id="{41023E3B-825F-4A84-BD2E-14F27D3BEE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10"/>
            <a:ext cx="796834" cy="881203"/>
          </a:xfrm>
          <a:prstGeom prst="rect">
            <a:avLst/>
          </a:prstGeom>
        </p:spPr>
      </p:pic>
      <p:sp>
        <p:nvSpPr>
          <p:cNvPr id="19" name="TextBox 18">
            <a:extLst>
              <a:ext uri="{FF2B5EF4-FFF2-40B4-BE49-F238E27FC236}">
                <a16:creationId xmlns:a16="http://schemas.microsoft.com/office/drawing/2014/main" id="{8AD180C3-2C2E-4DFC-B52B-F9AF7BAB25D2}"/>
              </a:ext>
            </a:extLst>
          </p:cNvPr>
          <p:cNvSpPr txBox="1"/>
          <p:nvPr/>
        </p:nvSpPr>
        <p:spPr>
          <a:xfrm>
            <a:off x="796834" y="114801"/>
            <a:ext cx="3840480" cy="707886"/>
          </a:xfrm>
          <a:prstGeom prst="rect">
            <a:avLst/>
          </a:prstGeom>
          <a:noFill/>
        </p:spPr>
        <p:txBody>
          <a:bodyPr wrap="square">
            <a:spAutoFit/>
          </a:bodyPr>
          <a:lstStyle/>
          <a:p>
            <a:r>
              <a:rPr lang="en-US" sz="4000" b="1">
                <a:solidFill>
                  <a:srgbClr val="00B050"/>
                </a:solidFill>
                <a:latin typeface="+mj-lt"/>
              </a:rPr>
              <a:t>Student Data</a:t>
            </a:r>
            <a:endParaRPr lang="en-US" sz="4000">
              <a:highlight>
                <a:srgbClr val="00FFFF"/>
              </a:highlight>
              <a:latin typeface="+mj-lt"/>
            </a:endParaRPr>
          </a:p>
        </p:txBody>
      </p:sp>
      <p:pic>
        <p:nvPicPr>
          <p:cNvPr id="20" name="Picture 19">
            <a:extLst>
              <a:ext uri="{FF2B5EF4-FFF2-40B4-BE49-F238E27FC236}">
                <a16:creationId xmlns:a16="http://schemas.microsoft.com/office/drawing/2014/main" id="{A9875737-DFB9-4B2A-9EB9-60F5C53A74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27" y="816330"/>
            <a:ext cx="518916" cy="573859"/>
          </a:xfrm>
          <a:prstGeom prst="rect">
            <a:avLst/>
          </a:prstGeom>
        </p:spPr>
      </p:pic>
      <p:pic>
        <p:nvPicPr>
          <p:cNvPr id="21" name="Picture 20">
            <a:extLst>
              <a:ext uri="{FF2B5EF4-FFF2-40B4-BE49-F238E27FC236}">
                <a16:creationId xmlns:a16="http://schemas.microsoft.com/office/drawing/2014/main" id="{A8A2D007-5897-4EA8-9D7C-8FE9375FDE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0886" y="1373796"/>
            <a:ext cx="518916" cy="413341"/>
          </a:xfrm>
          <a:prstGeom prst="rect">
            <a:avLst/>
          </a:prstGeom>
        </p:spPr>
      </p:pic>
      <p:pic>
        <p:nvPicPr>
          <p:cNvPr id="22" name="Picture 21">
            <a:extLst>
              <a:ext uri="{FF2B5EF4-FFF2-40B4-BE49-F238E27FC236}">
                <a16:creationId xmlns:a16="http://schemas.microsoft.com/office/drawing/2014/main" id="{5A8B827A-4FCB-49AD-9F1E-A1119AC3914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95955" y="1787789"/>
            <a:ext cx="505420" cy="505420"/>
          </a:xfrm>
          <a:prstGeom prst="rect">
            <a:avLst/>
          </a:prstGeom>
        </p:spPr>
      </p:pic>
      <p:sp>
        <p:nvSpPr>
          <p:cNvPr id="23" name="TextBox 22">
            <a:extLst>
              <a:ext uri="{FF2B5EF4-FFF2-40B4-BE49-F238E27FC236}">
                <a16:creationId xmlns:a16="http://schemas.microsoft.com/office/drawing/2014/main" id="{A76D2694-EDB5-4C77-A2A2-C65299E9285A}"/>
              </a:ext>
            </a:extLst>
          </p:cNvPr>
          <p:cNvSpPr txBox="1"/>
          <p:nvPr/>
        </p:nvSpPr>
        <p:spPr>
          <a:xfrm>
            <a:off x="992043" y="773835"/>
            <a:ext cx="2390503" cy="584775"/>
          </a:xfrm>
          <a:prstGeom prst="rect">
            <a:avLst/>
          </a:prstGeom>
          <a:noFill/>
        </p:spPr>
        <p:txBody>
          <a:bodyPr wrap="square" rtlCol="0">
            <a:spAutoFit/>
          </a:bodyPr>
          <a:lstStyle/>
          <a:p>
            <a:r>
              <a:rPr lang="en-US" sz="3200" b="1">
                <a:solidFill>
                  <a:srgbClr val="00B050"/>
                </a:solidFill>
                <a:latin typeface="+mj-lt"/>
              </a:rPr>
              <a:t>Tests</a:t>
            </a:r>
            <a:endParaRPr lang="en-US" sz="3200">
              <a:latin typeface="+mj-lt"/>
            </a:endParaRPr>
          </a:p>
        </p:txBody>
      </p:sp>
      <p:sp>
        <p:nvSpPr>
          <p:cNvPr id="24" name="TextBox 23">
            <a:extLst>
              <a:ext uri="{FF2B5EF4-FFF2-40B4-BE49-F238E27FC236}">
                <a16:creationId xmlns:a16="http://schemas.microsoft.com/office/drawing/2014/main" id="{782D59A3-9D06-4A95-994F-332AB407B25D}"/>
              </a:ext>
            </a:extLst>
          </p:cNvPr>
          <p:cNvSpPr txBox="1"/>
          <p:nvPr/>
        </p:nvSpPr>
        <p:spPr>
          <a:xfrm>
            <a:off x="1448665" y="1318932"/>
            <a:ext cx="5287254" cy="523220"/>
          </a:xfrm>
          <a:prstGeom prst="rect">
            <a:avLst/>
          </a:prstGeom>
          <a:noFill/>
        </p:spPr>
        <p:txBody>
          <a:bodyPr wrap="square" rtlCol="0">
            <a:spAutoFit/>
          </a:bodyPr>
          <a:lstStyle/>
          <a:p>
            <a:r>
              <a:rPr kumimoji="0" lang="en-US" sz="2800" b="1" i="0" u="none" strike="noStrike" kern="1200" cap="none" spc="0" normalizeH="0" baseline="0" noProof="0">
                <a:ln>
                  <a:noFill/>
                </a:ln>
                <a:solidFill>
                  <a:srgbClr val="00B050"/>
                </a:solidFill>
                <a:effectLst/>
                <a:uLnTx/>
                <a:uFillTx/>
                <a:latin typeface="Franklin Gothic Medium" panose="020B0603020102020204"/>
                <a:ea typeface="+mj-ea"/>
                <a:cs typeface="+mj-cs"/>
              </a:rPr>
              <a:t>Student Listings</a:t>
            </a:r>
            <a:endParaRPr lang="en-US" sz="2800"/>
          </a:p>
        </p:txBody>
      </p:sp>
      <p:sp>
        <p:nvSpPr>
          <p:cNvPr id="27" name="TextBox 26">
            <a:extLst>
              <a:ext uri="{FF2B5EF4-FFF2-40B4-BE49-F238E27FC236}">
                <a16:creationId xmlns:a16="http://schemas.microsoft.com/office/drawing/2014/main" id="{5982F8FE-8794-46FF-AFF2-84CC39B92633}"/>
              </a:ext>
            </a:extLst>
          </p:cNvPr>
          <p:cNvSpPr txBox="1"/>
          <p:nvPr/>
        </p:nvSpPr>
        <p:spPr>
          <a:xfrm>
            <a:off x="1780238" y="1775525"/>
            <a:ext cx="4736019" cy="461665"/>
          </a:xfrm>
          <a:prstGeom prst="rect">
            <a:avLst/>
          </a:prstGeom>
          <a:noFill/>
        </p:spPr>
        <p:txBody>
          <a:bodyPr wrap="square" rtlCol="0">
            <a:spAutoFit/>
          </a:bodyPr>
          <a:lstStyle/>
          <a:p>
            <a:r>
              <a:rPr kumimoji="0" lang="en-US" sz="2400" b="1" i="1" u="none" strike="noStrike" kern="1200" cap="none" spc="0" normalizeH="0" baseline="0" noProof="0">
                <a:ln>
                  <a:noFill/>
                </a:ln>
                <a:solidFill>
                  <a:srgbClr val="00B050"/>
                </a:solidFill>
                <a:effectLst/>
                <a:uLnTx/>
                <a:uFillTx/>
                <a:latin typeface="Franklin Gothic Medium" panose="020B0603020102020204"/>
                <a:ea typeface="+mj-ea"/>
                <a:cs typeface="+mj-cs"/>
              </a:rPr>
              <a:t>ACCESS T</a:t>
            </a:r>
            <a:r>
              <a:rPr kumimoji="0" lang="en-US" sz="2400" b="1" i="0" u="none" kern="1200" cap="none" spc="0" normalizeH="0" baseline="0" noProof="0">
                <a:ln>
                  <a:noFill/>
                </a:ln>
                <a:solidFill>
                  <a:srgbClr val="00B050"/>
                </a:solidFill>
                <a:effectLst/>
                <a:uLnTx/>
                <a:uFillTx/>
                <a:latin typeface="Franklin Gothic Medium" panose="020B0603020102020204"/>
                <a:ea typeface="+mj-ea"/>
                <a:cs typeface="+mj-cs"/>
              </a:rPr>
              <a:t>ab</a:t>
            </a:r>
            <a:endParaRPr lang="en-US" sz="2400" strike="sngStrike"/>
          </a:p>
        </p:txBody>
      </p:sp>
      <p:sp>
        <p:nvSpPr>
          <p:cNvPr id="14" name="TextBox 13">
            <a:extLst>
              <a:ext uri="{FF2B5EF4-FFF2-40B4-BE49-F238E27FC236}">
                <a16:creationId xmlns:a16="http://schemas.microsoft.com/office/drawing/2014/main" id="{E01F9A8A-8B08-4A69-8422-F119C5950128}"/>
              </a:ext>
            </a:extLst>
          </p:cNvPr>
          <p:cNvSpPr txBox="1"/>
          <p:nvPr/>
        </p:nvSpPr>
        <p:spPr>
          <a:xfrm>
            <a:off x="3611845" y="2156087"/>
            <a:ext cx="4968310" cy="584775"/>
          </a:xfrm>
          <a:prstGeom prst="rect">
            <a:avLst/>
          </a:prstGeom>
          <a:noFill/>
        </p:spPr>
        <p:txBody>
          <a:bodyPr wrap="square" rtlCol="0">
            <a:spAutoFit/>
          </a:bodyPr>
          <a:lstStyle/>
          <a:p>
            <a:r>
              <a:rPr lang="en-US" sz="3200" b="1" u="sng">
                <a:solidFill>
                  <a:srgbClr val="007780"/>
                </a:solidFill>
              </a:rPr>
              <a:t>Allegation Score Changes</a:t>
            </a:r>
            <a:endParaRPr lang="en-US" sz="3200" u="sng">
              <a:solidFill>
                <a:srgbClr val="007780"/>
              </a:solidFill>
              <a:highlight>
                <a:srgbClr val="00FFFF"/>
              </a:highlight>
            </a:endParaRPr>
          </a:p>
        </p:txBody>
      </p:sp>
      <p:pic>
        <p:nvPicPr>
          <p:cNvPr id="16" name="Picture 15" descr="Screenshot of a section of a spreadsheet titled 'Student Data' presented under the headers 'Tests' and 'Student Listings' by the Kentucky Department of Education, with a specific tab labeled 'ACCESS Tab'. The section prominently features the label 'Allegation Score Changes'. The displayed columns in the spreadsheet are:&#10;&#10;A: 100 Day Entity&#10;B: SSID&#10;C: Last Name&#10;D: First Name&#10;E: Middle Name&#10;F: Grade&#10;G: Ethnicity&#10;H: Lunch&#10;I: Disability&#10;J: Testing Code&#10;K: Test&#10;L: Non-Participation&#10;M: Highlighted column labeled 'Allegation Score Change'.">
            <a:extLst>
              <a:ext uri="{FF2B5EF4-FFF2-40B4-BE49-F238E27FC236}">
                <a16:creationId xmlns:a16="http://schemas.microsoft.com/office/drawing/2014/main" id="{D15CD671-683B-4426-A6BE-B51801AA638C}"/>
              </a:ext>
            </a:extLst>
          </p:cNvPr>
          <p:cNvPicPr>
            <a:picLocks noChangeAspect="1"/>
          </p:cNvPicPr>
          <p:nvPr/>
        </p:nvPicPr>
        <p:blipFill>
          <a:blip r:embed="rId6"/>
          <a:stretch>
            <a:fillRect/>
          </a:stretch>
        </p:blipFill>
        <p:spPr>
          <a:xfrm>
            <a:off x="348605" y="2838042"/>
            <a:ext cx="11494789" cy="1030975"/>
          </a:xfrm>
          <a:prstGeom prst="rect">
            <a:avLst/>
          </a:prstGeom>
        </p:spPr>
      </p:pic>
      <p:sp>
        <p:nvSpPr>
          <p:cNvPr id="17" name="Rectangle: Rounded Corners 16" descr="Blue rectangular highlight encompassing the column labeled 'M' in the spreadsheet, specifically spotlighting the header 'Allegation Score Change'. This visual emphasis indicates the significance of the data within this particular column.">
            <a:extLst>
              <a:ext uri="{FF2B5EF4-FFF2-40B4-BE49-F238E27FC236}">
                <a16:creationId xmlns:a16="http://schemas.microsoft.com/office/drawing/2014/main" id="{516D7D73-3404-4F1D-9CC3-21D0ABA851F1}"/>
              </a:ext>
            </a:extLst>
          </p:cNvPr>
          <p:cNvSpPr/>
          <p:nvPr/>
        </p:nvSpPr>
        <p:spPr>
          <a:xfrm>
            <a:off x="10847577" y="2838042"/>
            <a:ext cx="995817" cy="1030975"/>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696666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C766-B28A-95F0-1E93-45FCAC815738}"/>
              </a:ext>
            </a:extLst>
          </p:cNvPr>
          <p:cNvSpPr>
            <a:spLocks noGrp="1"/>
          </p:cNvSpPr>
          <p:nvPr>
            <p:ph type="title"/>
          </p:nvPr>
        </p:nvSpPr>
        <p:spPr>
          <a:xfrm>
            <a:off x="-2" y="0"/>
            <a:ext cx="11443063" cy="895666"/>
          </a:xfrm>
        </p:spPr>
        <p:txBody>
          <a:bodyPr>
            <a:normAutofit/>
          </a:bodyPr>
          <a:lstStyle/>
          <a:p>
            <a:r>
              <a:rPr lang="en-US"/>
              <a:t>Additional Resource: Accountability Calculator</a:t>
            </a:r>
          </a:p>
        </p:txBody>
      </p:sp>
      <p:sp>
        <p:nvSpPr>
          <p:cNvPr id="3" name="Text Placeholder 2">
            <a:extLst>
              <a:ext uri="{FF2B5EF4-FFF2-40B4-BE49-F238E27FC236}">
                <a16:creationId xmlns:a16="http://schemas.microsoft.com/office/drawing/2014/main" id="{D28B123A-C53B-1304-201C-87C7B282E455}"/>
              </a:ext>
            </a:extLst>
          </p:cNvPr>
          <p:cNvSpPr>
            <a:spLocks noGrp="1"/>
          </p:cNvSpPr>
          <p:nvPr>
            <p:ph type="body" sz="quarter" idx="13"/>
          </p:nvPr>
        </p:nvSpPr>
        <p:spPr>
          <a:xfrm>
            <a:off x="590893" y="895666"/>
            <a:ext cx="10261275" cy="4638566"/>
          </a:xfrm>
        </p:spPr>
        <p:txBody>
          <a:bodyPr vert="horz" lIns="91440" tIns="45720" rIns="91440" bIns="45720" rtlCol="0" anchor="t">
            <a:normAutofit lnSpcReduction="10000"/>
          </a:bodyPr>
          <a:lstStyle/>
          <a:p>
            <a:r>
              <a:rPr lang="en-US">
                <a:ea typeface="+mn-lt"/>
                <a:cs typeface="+mn-lt"/>
              </a:rPr>
              <a:t>The Accountability Calculator provides school and district staff with a way to calculate and estimate their performance in each indicator and overall rating. The tool prepopulates indicator and component values. District and school staff can enter various scenario values to estimate accountability results. </a:t>
            </a:r>
          </a:p>
          <a:p>
            <a:r>
              <a:rPr lang="en-US">
                <a:ea typeface="+mn-lt"/>
                <a:cs typeface="+mn-lt"/>
              </a:rPr>
              <a:t>The accuracy of the estimation is based solely on the data input by the district.</a:t>
            </a:r>
            <a:endParaRPr lang="en-US"/>
          </a:p>
          <a:p>
            <a:r>
              <a:rPr lang="en-US"/>
              <a:t>It can be accessed with other </a:t>
            </a:r>
            <a:r>
              <a:rPr lang="en-US">
                <a:ea typeface="+mn-lt"/>
                <a:cs typeface="+mn-lt"/>
              </a:rPr>
              <a:t>QC Day Spreadsheet Folders.</a:t>
            </a:r>
            <a:endParaRPr lang="en-US"/>
          </a:p>
          <a:p>
            <a:pPr marL="0" indent="0">
              <a:buNone/>
            </a:pPr>
            <a:endParaRPr lang="en-US"/>
          </a:p>
          <a:p>
            <a:pPr marL="0" indent="0">
              <a:buNone/>
            </a:pPr>
            <a:r>
              <a:rPr lang="en-US" b="1"/>
              <a:t>Please Note: </a:t>
            </a:r>
            <a:r>
              <a:rPr lang="en-US">
                <a:ea typeface="+mn-lt"/>
                <a:cs typeface="+mn-lt"/>
              </a:rPr>
              <a:t>Accountability Calculator is </a:t>
            </a:r>
            <a:r>
              <a:rPr lang="en-US"/>
              <a:t>not required as part of the QC Day review</a:t>
            </a:r>
          </a:p>
        </p:txBody>
      </p:sp>
    </p:spTree>
    <p:extLst>
      <p:ext uri="{BB962C8B-B14F-4D97-AF65-F5344CB8AC3E}">
        <p14:creationId xmlns:p14="http://schemas.microsoft.com/office/powerpoint/2010/main" val="98091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7233-9DDE-8C23-E955-EFF872149F43}"/>
              </a:ext>
            </a:extLst>
          </p:cNvPr>
          <p:cNvSpPr>
            <a:spLocks noGrp="1"/>
          </p:cNvSpPr>
          <p:nvPr>
            <p:ph type="title"/>
          </p:nvPr>
        </p:nvSpPr>
        <p:spPr>
          <a:xfrm>
            <a:off x="0" y="1"/>
            <a:ext cx="10876402" cy="927846"/>
          </a:xfrm>
        </p:spPr>
        <p:txBody>
          <a:bodyPr/>
          <a:lstStyle/>
          <a:p>
            <a:r>
              <a:rPr lang="en-US"/>
              <a:t>QC Day Purpose </a:t>
            </a:r>
          </a:p>
        </p:txBody>
      </p:sp>
      <p:sp>
        <p:nvSpPr>
          <p:cNvPr id="3" name="Content Placeholder 2">
            <a:extLst>
              <a:ext uri="{FF2B5EF4-FFF2-40B4-BE49-F238E27FC236}">
                <a16:creationId xmlns:a16="http://schemas.microsoft.com/office/drawing/2014/main" id="{7BC540B8-A846-D63F-41DD-0E486A52F35B}"/>
              </a:ext>
            </a:extLst>
          </p:cNvPr>
          <p:cNvSpPr>
            <a:spLocks noGrp="1"/>
          </p:cNvSpPr>
          <p:nvPr>
            <p:ph idx="1"/>
          </p:nvPr>
        </p:nvSpPr>
        <p:spPr>
          <a:xfrm>
            <a:off x="461789" y="1066535"/>
            <a:ext cx="11559881" cy="4351338"/>
          </a:xfrm>
        </p:spPr>
        <p:txBody>
          <a:bodyPr vert="horz" lIns="91440" tIns="45720" rIns="91440" bIns="45720" rtlCol="0" anchor="t">
            <a:normAutofit fontScale="92500" lnSpcReduction="10000"/>
          </a:bodyPr>
          <a:lstStyle/>
          <a:p>
            <a:pPr fontAlgn="base"/>
            <a:r>
              <a:rPr lang="en-US" sz="3000"/>
              <a:t>Purpose​</a:t>
            </a:r>
          </a:p>
          <a:p>
            <a:pPr lvl="1" fontAlgn="base"/>
            <a:r>
              <a:rPr lang="en-US" sz="2600"/>
              <a:t>Ensure accurate public reporting​</a:t>
            </a:r>
          </a:p>
          <a:p>
            <a:pPr lvl="1" fontAlgn="base"/>
            <a:r>
              <a:rPr lang="en-US" sz="2600"/>
              <a:t>Identify statewide systemic data issues that potentially impact multiple schools and districts ​</a:t>
            </a:r>
          </a:p>
          <a:p>
            <a:pPr fontAlgn="base"/>
            <a:r>
              <a:rPr lang="en-US" sz="3000"/>
              <a:t>Review Data​</a:t>
            </a:r>
          </a:p>
          <a:p>
            <a:pPr lvl="1" fontAlgn="base"/>
            <a:r>
              <a:rPr lang="en-US" sz="2600"/>
              <a:t>Changes to individual student data were requested in the Student Data Review and Rosters (SDRR) application during QC Data Review (August 7-14). ​</a:t>
            </a:r>
          </a:p>
          <a:p>
            <a:pPr lvl="1" fontAlgn="base"/>
            <a:r>
              <a:rPr lang="en-US" sz="2600" b="1"/>
              <a:t>QC Day Activities will focus on reviewing accountability data</a:t>
            </a:r>
            <a:endParaRPr lang="en-US" sz="2600"/>
          </a:p>
          <a:p>
            <a:pPr lvl="1" fontAlgn="base"/>
            <a:r>
              <a:rPr lang="en-US" sz="2600"/>
              <a:t>Review accountability data including color ratings, indicator data, and federal classifications.</a:t>
            </a:r>
          </a:p>
          <a:p>
            <a:pPr lvl="1" fontAlgn="base"/>
            <a:r>
              <a:rPr lang="en-US" sz="2600"/>
              <a:t>Conduct a final review of data to ensure data quality for schools and districts.​</a:t>
            </a:r>
          </a:p>
          <a:p>
            <a:pPr lvl="1" fontAlgn="base"/>
            <a:r>
              <a:rPr lang="en-US" sz="2600"/>
              <a:t>Carefully review individual student groups for federal classification (TSI). </a:t>
            </a:r>
          </a:p>
          <a:p>
            <a:endParaRPr lang="en-US"/>
          </a:p>
        </p:txBody>
      </p:sp>
    </p:spTree>
    <p:extLst>
      <p:ext uri="{BB962C8B-B14F-4D97-AF65-F5344CB8AC3E}">
        <p14:creationId xmlns:p14="http://schemas.microsoft.com/office/powerpoint/2010/main" val="3820367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8180-942D-43D2-A2A7-CE353917F967}"/>
              </a:ext>
            </a:extLst>
          </p:cNvPr>
          <p:cNvSpPr>
            <a:spLocks noGrp="1"/>
          </p:cNvSpPr>
          <p:nvPr>
            <p:ph type="title"/>
          </p:nvPr>
        </p:nvSpPr>
        <p:spPr>
          <a:xfrm>
            <a:off x="831850" y="1824038"/>
            <a:ext cx="10515600" cy="2033587"/>
          </a:xfrm>
        </p:spPr>
        <p:txBody>
          <a:bodyPr anchor="b">
            <a:normAutofit/>
          </a:bodyPr>
          <a:lstStyle/>
          <a:p>
            <a:r>
              <a:rPr lang="en-US" altLang="en-US"/>
              <a:t>Online QC Day</a:t>
            </a:r>
            <a:br>
              <a:rPr lang="en-US" altLang="en-US"/>
            </a:br>
            <a:r>
              <a:rPr lang="en-US" altLang="en-US"/>
              <a:t>Materials and Procedures</a:t>
            </a:r>
            <a:endParaRPr lang="en-US"/>
          </a:p>
        </p:txBody>
      </p:sp>
    </p:spTree>
    <p:extLst>
      <p:ext uri="{BB962C8B-B14F-4D97-AF65-F5344CB8AC3E}">
        <p14:creationId xmlns:p14="http://schemas.microsoft.com/office/powerpoint/2010/main" val="9105971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68E5-F05D-49FA-ACE7-143EEA595F5D}"/>
              </a:ext>
            </a:extLst>
          </p:cNvPr>
          <p:cNvSpPr>
            <a:spLocks noGrp="1"/>
          </p:cNvSpPr>
          <p:nvPr>
            <p:ph type="title"/>
          </p:nvPr>
        </p:nvSpPr>
        <p:spPr>
          <a:xfrm>
            <a:off x="0" y="0"/>
            <a:ext cx="10515600" cy="931655"/>
          </a:xfrm>
        </p:spPr>
        <p:txBody>
          <a:bodyPr/>
          <a:lstStyle/>
          <a:p>
            <a:r>
              <a:rPr lang="en-US"/>
              <a:t>Begin Preparing for QC Day</a:t>
            </a:r>
          </a:p>
        </p:txBody>
      </p:sp>
      <p:sp>
        <p:nvSpPr>
          <p:cNvPr id="3" name="Content Placeholder 2">
            <a:extLst>
              <a:ext uri="{FF2B5EF4-FFF2-40B4-BE49-F238E27FC236}">
                <a16:creationId xmlns:a16="http://schemas.microsoft.com/office/drawing/2014/main" id="{7734BACC-CD74-4114-AE1D-FC3682AB7250}"/>
              </a:ext>
            </a:extLst>
          </p:cNvPr>
          <p:cNvSpPr>
            <a:spLocks noGrp="1"/>
          </p:cNvSpPr>
          <p:nvPr>
            <p:ph idx="1"/>
          </p:nvPr>
        </p:nvSpPr>
        <p:spPr>
          <a:xfrm>
            <a:off x="605118" y="1048871"/>
            <a:ext cx="11257368" cy="4840941"/>
          </a:xfrm>
        </p:spPr>
        <p:txBody>
          <a:bodyPr vert="horz" lIns="91440" tIns="45720" rIns="91440" bIns="45720" rtlCol="0" anchor="t">
            <a:normAutofit fontScale="92500" lnSpcReduction="20000"/>
          </a:bodyPr>
          <a:lstStyle/>
          <a:p>
            <a:pPr marL="0" indent="0" fontAlgn="base">
              <a:buNone/>
            </a:pPr>
            <a:r>
              <a:rPr lang="en-US" sz="2400"/>
              <a:t>Review these available resources now,</a:t>
            </a:r>
            <a:endParaRPr lang="en-US" sz="2400">
              <a:highlight>
                <a:srgbClr val="FFFF00"/>
              </a:highlight>
              <a:hlinkClick r:id="rId3">
                <a:extLst>
                  <a:ext uri="{A12FA001-AC4F-418D-AE19-62706E023703}">
                    <ahyp:hlinkClr xmlns:ahyp="http://schemas.microsoft.com/office/drawing/2018/hyperlinkcolor" val="tx"/>
                  </a:ext>
                </a:extLst>
              </a:hlinkClick>
            </a:endParaRPr>
          </a:p>
          <a:p>
            <a:pPr fontAlgn="base"/>
            <a:r>
              <a:rPr lang="en-US" sz="2400" u="sng">
                <a:solidFill>
                  <a:srgbClr val="007780"/>
                </a:solidFill>
                <a:hlinkClick r:id="rId4"/>
              </a:rPr>
              <a:t>2024 Accountability Indicator Trainings</a:t>
            </a:r>
            <a:r>
              <a:rPr lang="en-US" sz="2400">
                <a:solidFill>
                  <a:schemeClr val="tx1"/>
                </a:solidFill>
                <a:hlinkClick r:id="rId4"/>
              </a:rPr>
              <a:t> </a:t>
            </a:r>
            <a:r>
              <a:rPr lang="en-US" sz="2400">
                <a:solidFill>
                  <a:schemeClr val="tx1"/>
                </a:solidFill>
              </a:rPr>
              <a:t>(video recordings)</a:t>
            </a:r>
          </a:p>
          <a:p>
            <a:pPr fontAlgn="base"/>
            <a:r>
              <a:rPr lang="en-US" sz="2400" u="sng">
                <a:solidFill>
                  <a:srgbClr val="007780"/>
                </a:solidFill>
                <a:hlinkClick r:id="rId5"/>
              </a:rPr>
              <a:t>2024 Accountability Indicator Trainings</a:t>
            </a:r>
            <a:r>
              <a:rPr lang="en-US" sz="2400">
                <a:solidFill>
                  <a:schemeClr val="tx1"/>
                </a:solidFill>
                <a:hlinkClick r:id="rId5"/>
              </a:rPr>
              <a:t> </a:t>
            </a:r>
            <a:r>
              <a:rPr lang="en-US" sz="2400">
                <a:solidFill>
                  <a:schemeClr val="tx1"/>
                </a:solidFill>
              </a:rPr>
              <a:t>(PowerPoints)</a:t>
            </a:r>
          </a:p>
          <a:p>
            <a:pPr fontAlgn="base"/>
            <a:r>
              <a:rPr lang="en-US" sz="2400" u="sng">
                <a:solidFill>
                  <a:schemeClr val="accent1"/>
                </a:solidFill>
                <a:hlinkClick r:id="rId6">
                  <a:extLst>
                    <a:ext uri="{A12FA001-AC4F-418D-AE19-62706E023703}">
                      <ahyp:hlinkClr xmlns:ahyp="http://schemas.microsoft.com/office/drawing/2018/hyperlinkcolor" val="tx"/>
                    </a:ext>
                  </a:extLst>
                </a:hlinkClick>
              </a:rPr>
              <a:t>Understanding Kentucky’s Minimum N for School Accountability</a:t>
            </a:r>
            <a:endParaRPr lang="en-US" sz="2400" u="sng">
              <a:solidFill>
                <a:schemeClr val="accent1"/>
              </a:solidFill>
            </a:endParaRPr>
          </a:p>
          <a:p>
            <a:pPr fontAlgn="base"/>
            <a:r>
              <a:rPr lang="en-US" sz="2400" u="sng">
                <a:solidFill>
                  <a:srgbClr val="007780"/>
                </a:solidFill>
                <a:hlinkClick r:id="rId7"/>
              </a:rPr>
              <a:t>QC Day Nondisclosure Agreement</a:t>
            </a:r>
            <a:endParaRPr lang="en-US" sz="2400" u="sng">
              <a:solidFill>
                <a:srgbClr val="007780"/>
              </a:solidFill>
            </a:endParaRPr>
          </a:p>
          <a:p>
            <a:pPr lvl="1" fontAlgn="base"/>
            <a:r>
              <a:rPr lang="en-US" u="sng">
                <a:solidFill>
                  <a:schemeClr val="accent1"/>
                </a:solidFill>
                <a:hlinkClick r:id="rId8">
                  <a:extLst>
                    <a:ext uri="{A12FA001-AC4F-418D-AE19-62706E023703}">
                      <ahyp:hlinkClr xmlns:ahyp="http://schemas.microsoft.com/office/drawing/2018/hyperlinkcolor" val="tx"/>
                    </a:ext>
                  </a:extLst>
                </a:hlinkClick>
              </a:rPr>
              <a:t>DAC Nondisclosure Form Submission Google Form</a:t>
            </a:r>
            <a:endParaRPr lang="en-US" u="sng">
              <a:solidFill>
                <a:schemeClr val="accent1"/>
              </a:solidFill>
            </a:endParaRPr>
          </a:p>
          <a:p>
            <a:pPr fontAlgn="base"/>
            <a:r>
              <a:rPr lang="en-US" sz="2400">
                <a:solidFill>
                  <a:schemeClr val="tx1"/>
                </a:solidFill>
              </a:rPr>
              <a:t>Print from Data Review in SDRR</a:t>
            </a:r>
          </a:p>
          <a:p>
            <a:pPr lvl="1" fontAlgn="base"/>
            <a:r>
              <a:rPr lang="en-US" sz="1800">
                <a:solidFill>
                  <a:schemeClr val="tx1"/>
                </a:solidFill>
              </a:rPr>
              <a:t>Student Listing and Change Listing</a:t>
            </a:r>
          </a:p>
          <a:p>
            <a:pPr lvl="1" fontAlgn="base"/>
            <a:r>
              <a:rPr lang="en-US" sz="1800">
                <a:solidFill>
                  <a:schemeClr val="tx1"/>
                </a:solidFill>
              </a:rPr>
              <a:t>Cohort</a:t>
            </a:r>
          </a:p>
          <a:p>
            <a:pPr lvl="1" fontAlgn="base"/>
            <a:r>
              <a:rPr lang="en-US" sz="1800">
                <a:solidFill>
                  <a:schemeClr val="tx1"/>
                </a:solidFill>
              </a:rPr>
              <a:t>Postsecondary Readiness Scores</a:t>
            </a:r>
          </a:p>
          <a:p>
            <a:pPr fontAlgn="base"/>
            <a:r>
              <a:rPr lang="en-US" sz="2400">
                <a:solidFill>
                  <a:schemeClr val="tx1"/>
                </a:solidFill>
              </a:rPr>
              <a:t>Access to </a:t>
            </a:r>
            <a:r>
              <a:rPr lang="en-US" sz="2400">
                <a:solidFill>
                  <a:schemeClr val="accent1"/>
                </a:solidFill>
                <a:hlinkClick r:id="rId9">
                  <a:extLst>
                    <a:ext uri="{A12FA001-AC4F-418D-AE19-62706E023703}">
                      <ahyp:hlinkClr xmlns:ahyp="http://schemas.microsoft.com/office/drawing/2018/hyperlinkcolor" val="tx"/>
                    </a:ext>
                  </a:extLst>
                </a:hlinkClick>
              </a:rPr>
              <a:t>KDE Secure Web Application</a:t>
            </a:r>
            <a:endParaRPr lang="en-US" sz="2400">
              <a:solidFill>
                <a:schemeClr val="accent1"/>
              </a:solidFill>
            </a:endParaRPr>
          </a:p>
          <a:p>
            <a:pPr lvl="1" fontAlgn="base"/>
            <a:r>
              <a:rPr lang="en-US" sz="1800">
                <a:solidFill>
                  <a:schemeClr val="tx1"/>
                </a:solidFill>
              </a:rPr>
              <a:t>Student Detail</a:t>
            </a:r>
          </a:p>
          <a:p>
            <a:pPr marL="0" indent="0">
              <a:buNone/>
            </a:pPr>
            <a:endParaRPr lang="en-US" sz="2400" u="sng">
              <a:solidFill>
                <a:srgbClr val="007780"/>
              </a:solidFill>
            </a:endParaRPr>
          </a:p>
          <a:p>
            <a:pPr marL="0" indent="0">
              <a:buNone/>
            </a:pPr>
            <a:r>
              <a:rPr lang="en-US" sz="2400"/>
              <a:t>Note: additional public release resources will be made available the week of Sept. 23.</a:t>
            </a:r>
          </a:p>
        </p:txBody>
      </p:sp>
    </p:spTree>
    <p:extLst>
      <p:ext uri="{BB962C8B-B14F-4D97-AF65-F5344CB8AC3E}">
        <p14:creationId xmlns:p14="http://schemas.microsoft.com/office/powerpoint/2010/main" val="594625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90B6-EF7B-42A3-A198-59A3A2FBA45D}"/>
              </a:ext>
            </a:extLst>
          </p:cNvPr>
          <p:cNvSpPr>
            <a:spLocks noGrp="1"/>
          </p:cNvSpPr>
          <p:nvPr>
            <p:ph type="title"/>
          </p:nvPr>
        </p:nvSpPr>
        <p:spPr>
          <a:xfrm>
            <a:off x="0" y="1"/>
            <a:ext cx="10515600" cy="931654"/>
          </a:xfrm>
        </p:spPr>
        <p:txBody>
          <a:bodyPr/>
          <a:lstStyle/>
          <a:p>
            <a:r>
              <a:rPr lang="en-US"/>
              <a:t>Tasks to Complete on QC Day </a:t>
            </a:r>
          </a:p>
        </p:txBody>
      </p:sp>
      <p:sp>
        <p:nvSpPr>
          <p:cNvPr id="3" name="Content Placeholder 2">
            <a:extLst>
              <a:ext uri="{FF2B5EF4-FFF2-40B4-BE49-F238E27FC236}">
                <a16:creationId xmlns:a16="http://schemas.microsoft.com/office/drawing/2014/main" id="{BADB84A4-BFE7-44A8-8549-2C19541A1B3F}"/>
              </a:ext>
            </a:extLst>
          </p:cNvPr>
          <p:cNvSpPr>
            <a:spLocks noGrp="1"/>
          </p:cNvSpPr>
          <p:nvPr>
            <p:ph idx="1"/>
          </p:nvPr>
        </p:nvSpPr>
        <p:spPr>
          <a:xfrm>
            <a:off x="739943" y="1690688"/>
            <a:ext cx="10515600" cy="4093115"/>
          </a:xfrm>
        </p:spPr>
        <p:txBody>
          <a:bodyPr/>
          <a:lstStyle/>
          <a:p>
            <a:pPr fontAlgn="base"/>
            <a:r>
              <a:rPr lang="en-US" b="1">
                <a:hlinkClick r:id="rId3"/>
              </a:rPr>
              <a:t>Complete the 2024 QC Checklist online</a:t>
            </a:r>
            <a:r>
              <a:rPr lang="en-US"/>
              <a:t>. The submission of the QC Checklist indicates to KDE that you have finished your review.​</a:t>
            </a:r>
          </a:p>
          <a:p>
            <a:pPr fontAlgn="base"/>
            <a:r>
              <a:rPr lang="en-US" b="1">
                <a:hlinkClick r:id="rId4"/>
              </a:rPr>
              <a:t>Complete the 2024 Data Discrepancy Report(s) online</a:t>
            </a:r>
            <a:r>
              <a:rPr lang="en-US" b="1"/>
              <a:t>. </a:t>
            </a:r>
            <a:r>
              <a:rPr lang="en-US"/>
              <a:t>This form communicates any systemic data issues or concerns to KDE (submit electronically immediately).  ​</a:t>
            </a:r>
          </a:p>
          <a:p>
            <a:pPr fontAlgn="base"/>
            <a:r>
              <a:rPr lang="en-US"/>
              <a:t>Both forms are password protected and will be shared the morning of Sept. 19.</a:t>
            </a:r>
          </a:p>
          <a:p>
            <a:endParaRPr lang="en-US"/>
          </a:p>
        </p:txBody>
      </p:sp>
    </p:spTree>
    <p:extLst>
      <p:ext uri="{BB962C8B-B14F-4D97-AF65-F5344CB8AC3E}">
        <p14:creationId xmlns:p14="http://schemas.microsoft.com/office/powerpoint/2010/main" val="110929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0" y="0"/>
            <a:ext cx="12192000" cy="941294"/>
          </a:xfrm>
        </p:spPr>
        <p:txBody>
          <a:bodyPr>
            <a:normAutofit/>
          </a:bodyPr>
          <a:lstStyle/>
          <a:p>
            <a:r>
              <a:rPr lang="en-US" altLang="en-US"/>
              <a:t>How to Communicate with OAA on QC Day</a:t>
            </a:r>
          </a:p>
        </p:txBody>
      </p:sp>
      <p:sp>
        <p:nvSpPr>
          <p:cNvPr id="6" name="Content Placeholder 5"/>
          <p:cNvSpPr>
            <a:spLocks noGrp="1"/>
          </p:cNvSpPr>
          <p:nvPr>
            <p:ph type="body" sz="quarter" idx="13"/>
          </p:nvPr>
        </p:nvSpPr>
        <p:spPr>
          <a:xfrm>
            <a:off x="289744" y="1154107"/>
            <a:ext cx="11166382" cy="4253916"/>
          </a:xfrm>
        </p:spPr>
        <p:txBody>
          <a:bodyPr>
            <a:noAutofit/>
          </a:bodyPr>
          <a:lstStyle/>
          <a:p>
            <a:r>
              <a:rPr lang="en-US" sz="3200"/>
              <a:t>The key to district communication during QC Day is completing and submitting the Data Discrepancy Report.    </a:t>
            </a:r>
          </a:p>
          <a:p>
            <a:r>
              <a:rPr lang="en-US" sz="3200"/>
              <a:t>Keep in mind staff are researching information submitted on the forms, in the order in which the forms are received. It will take time, possibly a few days, to complete this process, but you will receive feedback from </a:t>
            </a:r>
            <a:r>
              <a:rPr lang="en-US" sz="3200">
                <a:hlinkClick r:id="rId3"/>
              </a:rPr>
              <a:t>kdeassessment@education.ky.gov</a:t>
            </a:r>
            <a:r>
              <a:rPr lang="en-US" sz="3200"/>
              <a:t>.</a:t>
            </a:r>
          </a:p>
          <a:p>
            <a:r>
              <a:rPr lang="en-US" sz="3200"/>
              <a:t>For general questions, contact OAA staff by email, phone, or Teams.</a:t>
            </a:r>
          </a:p>
        </p:txBody>
      </p:sp>
    </p:spTree>
    <p:extLst>
      <p:ext uri="{BB962C8B-B14F-4D97-AF65-F5344CB8AC3E}">
        <p14:creationId xmlns:p14="http://schemas.microsoft.com/office/powerpoint/2010/main" val="2956766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a:xfrm>
            <a:off x="0" y="0"/>
            <a:ext cx="7321357" cy="857704"/>
          </a:xfrm>
        </p:spPr>
        <p:txBody>
          <a:bodyPr/>
          <a:lstStyle/>
          <a:p>
            <a:r>
              <a:rPr lang="en-US" altLang="en-US"/>
              <a:t>QC Day Materials</a:t>
            </a:r>
          </a:p>
        </p:txBody>
      </p:sp>
      <p:sp>
        <p:nvSpPr>
          <p:cNvPr id="66563" name="Content Placeholder 4"/>
          <p:cNvSpPr>
            <a:spLocks noGrp="1"/>
          </p:cNvSpPr>
          <p:nvPr>
            <p:ph sz="half" idx="1"/>
          </p:nvPr>
        </p:nvSpPr>
        <p:spPr>
          <a:xfrm>
            <a:off x="457200" y="1013433"/>
            <a:ext cx="10071463" cy="4603596"/>
          </a:xfrm>
        </p:spPr>
        <p:txBody>
          <a:bodyPr vert="horz" lIns="91440" tIns="45720" rIns="91440" bIns="45720" rtlCol="0" anchor="t">
            <a:normAutofit/>
          </a:bodyPr>
          <a:lstStyle/>
          <a:p>
            <a:pPr fontAlgn="base"/>
            <a:r>
              <a:rPr lang="en-US" sz="3200">
                <a:solidFill>
                  <a:schemeClr val="accent1"/>
                </a:solidFill>
                <a:hlinkClick r:id="rId3">
                  <a:extLst>
                    <a:ext uri="{A12FA001-AC4F-418D-AE19-62706E023703}">
                      <ahyp:hlinkClr xmlns:ahyp="http://schemas.microsoft.com/office/drawing/2018/hyperlinkcolor" val="tx"/>
                    </a:ext>
                  </a:extLst>
                </a:hlinkClick>
              </a:rPr>
              <a:t>KDE Secure Web Application</a:t>
            </a:r>
            <a:endParaRPr lang="en-US" sz="3200">
              <a:solidFill>
                <a:schemeClr val="accent1"/>
              </a:solidFill>
            </a:endParaRPr>
          </a:p>
          <a:p>
            <a:pPr marL="608965" indent="-608965">
              <a:buFont typeface="Wingdings" panose="05000000000000000000" pitchFamily="2" charset="2"/>
              <a:buChar char="q"/>
            </a:pPr>
            <a:r>
              <a:rPr lang="en-US" altLang="en-US" sz="3200">
                <a:solidFill>
                  <a:schemeClr val="tx1">
                    <a:lumMod val="85000"/>
                    <a:lumOff val="15000"/>
                  </a:schemeClr>
                </a:solidFill>
              </a:rPr>
              <a:t>Summary files and spreadsheets (organized in folders under Student Data Detail). </a:t>
            </a:r>
          </a:p>
          <a:p>
            <a:pPr marL="457200" indent="-457200">
              <a:buFont typeface="Wingdings" panose="05000000000000000000" pitchFamily="2" charset="2"/>
              <a:buChar char="q"/>
            </a:pPr>
            <a:r>
              <a:rPr lang="en-US" altLang="en-US" sz="3200">
                <a:solidFill>
                  <a:schemeClr val="accent1"/>
                </a:solidFill>
                <a:hlinkClick r:id="rId4">
                  <a:extLst>
                    <a:ext uri="{A12FA001-AC4F-418D-AE19-62706E023703}">
                      <ahyp:hlinkClr xmlns:ahyp="http://schemas.microsoft.com/office/drawing/2018/hyperlinkcolor" val="tx"/>
                    </a:ext>
                  </a:extLst>
                </a:hlinkClick>
              </a:rPr>
              <a:t>Online Quality Control Checklist</a:t>
            </a:r>
            <a:r>
              <a:rPr lang="en-US" altLang="en-US" sz="3200">
                <a:solidFill>
                  <a:schemeClr val="accent1"/>
                </a:solidFill>
              </a:rPr>
              <a:t> </a:t>
            </a:r>
            <a:r>
              <a:rPr lang="en-US" altLang="en-US" sz="3200">
                <a:solidFill>
                  <a:schemeClr val="tx1">
                    <a:lumMod val="85000"/>
                    <a:lumOff val="15000"/>
                  </a:schemeClr>
                </a:solidFill>
              </a:rPr>
              <a:t>(online forms)</a:t>
            </a:r>
          </a:p>
          <a:p>
            <a:pPr marL="457200" indent="-457200">
              <a:buFont typeface="Wingdings" panose="05000000000000000000" pitchFamily="2" charset="2"/>
              <a:buChar char="q"/>
            </a:pPr>
            <a:r>
              <a:rPr lang="en-US" altLang="en-US" sz="3200">
                <a:solidFill>
                  <a:schemeClr val="accent1"/>
                </a:solidFill>
                <a:hlinkClick r:id="rId5">
                  <a:extLst>
                    <a:ext uri="{A12FA001-AC4F-418D-AE19-62706E023703}">
                      <ahyp:hlinkClr xmlns:ahyp="http://schemas.microsoft.com/office/drawing/2018/hyperlinkcolor" val="tx"/>
                    </a:ext>
                  </a:extLst>
                </a:hlinkClick>
              </a:rPr>
              <a:t>Data Discrepancy Report</a:t>
            </a:r>
            <a:r>
              <a:rPr lang="en-US" altLang="en-US" sz="3200">
                <a:solidFill>
                  <a:schemeClr val="accent1"/>
                </a:solidFill>
              </a:rPr>
              <a:t> </a:t>
            </a:r>
            <a:r>
              <a:rPr lang="en-US" altLang="en-US" sz="3200">
                <a:solidFill>
                  <a:schemeClr val="tx1">
                    <a:lumMod val="85000"/>
                    <a:lumOff val="15000"/>
                  </a:schemeClr>
                </a:solidFill>
              </a:rPr>
              <a:t>(online forms) </a:t>
            </a:r>
          </a:p>
          <a:p>
            <a:pPr marL="457200" indent="-457200" fontAlgn="base">
              <a:buFont typeface="Wingdings" panose="05000000000000000000" pitchFamily="2" charset="2"/>
              <a:buChar char="q"/>
            </a:pPr>
            <a:r>
              <a:rPr lang="en-US" sz="3200">
                <a:solidFill>
                  <a:schemeClr val="tx1">
                    <a:lumMod val="85000"/>
                    <a:lumOff val="15000"/>
                  </a:schemeClr>
                </a:solidFill>
              </a:rPr>
              <a:t>SDRR Files (can be downloaded prior to Sept. 19)</a:t>
            </a:r>
          </a:p>
          <a:p>
            <a:pPr lvl="1" fontAlgn="base"/>
            <a:r>
              <a:rPr lang="en-US">
                <a:solidFill>
                  <a:schemeClr val="tx1">
                    <a:lumMod val="85000"/>
                    <a:lumOff val="15000"/>
                  </a:schemeClr>
                </a:solidFill>
              </a:rPr>
              <a:t>Student Listing and Change Listing</a:t>
            </a:r>
          </a:p>
          <a:p>
            <a:pPr lvl="1" fontAlgn="base"/>
            <a:r>
              <a:rPr lang="en-US">
                <a:solidFill>
                  <a:schemeClr val="tx1">
                    <a:lumMod val="85000"/>
                    <a:lumOff val="15000"/>
                  </a:schemeClr>
                </a:solidFill>
              </a:rPr>
              <a:t>Cohort</a:t>
            </a:r>
          </a:p>
          <a:p>
            <a:pPr lvl="1" fontAlgn="base"/>
            <a:r>
              <a:rPr lang="en-US">
                <a:solidFill>
                  <a:schemeClr val="tx1">
                    <a:lumMod val="85000"/>
                    <a:lumOff val="15000"/>
                  </a:schemeClr>
                </a:solidFill>
              </a:rPr>
              <a:t>Postsecondary Readiness Scores</a:t>
            </a:r>
          </a:p>
          <a:p>
            <a:pPr>
              <a:lnSpc>
                <a:spcPct val="120000"/>
              </a:lnSpc>
              <a:spcBef>
                <a:spcPts val="0"/>
              </a:spcBef>
            </a:pPr>
            <a:endParaRPr lang="en-US" sz="3333">
              <a:solidFill>
                <a:srgbClr val="FF0000"/>
              </a:solidFill>
            </a:endParaRPr>
          </a:p>
        </p:txBody>
      </p:sp>
    </p:spTree>
    <p:extLst>
      <p:ext uri="{BB962C8B-B14F-4D97-AF65-F5344CB8AC3E}">
        <p14:creationId xmlns:p14="http://schemas.microsoft.com/office/powerpoint/2010/main" val="3178307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8D45900-D5FE-4E30-9B98-304F3D8D13A7}"/>
              </a:ext>
            </a:extLst>
          </p:cNvPr>
          <p:cNvSpPr>
            <a:spLocks noGrp="1"/>
          </p:cNvSpPr>
          <p:nvPr>
            <p:ph type="title"/>
          </p:nvPr>
        </p:nvSpPr>
        <p:spPr>
          <a:xfrm>
            <a:off x="0" y="0"/>
            <a:ext cx="12192000" cy="900953"/>
          </a:xfrm>
        </p:spPr>
        <p:txBody>
          <a:bodyPr>
            <a:normAutofit/>
          </a:bodyPr>
          <a:lstStyle/>
          <a:p>
            <a:r>
              <a:rPr lang="en-US"/>
              <a:t>OAA Contacts for QC DAY</a:t>
            </a:r>
          </a:p>
        </p:txBody>
      </p:sp>
      <p:graphicFrame>
        <p:nvGraphicFramePr>
          <p:cNvPr id="9" name="Table 8" descr="OSAA Contacts" title="OSAA Contacts">
            <a:extLst>
              <a:ext uri="{FF2B5EF4-FFF2-40B4-BE49-F238E27FC236}">
                <a16:creationId xmlns:a16="http://schemas.microsoft.com/office/drawing/2014/main" id="{577F9E93-9818-4CE8-8D7F-8CD6935C1D80}"/>
              </a:ext>
            </a:extLst>
          </p:cNvPr>
          <p:cNvGraphicFramePr>
            <a:graphicFrameLocks noGrp="1"/>
          </p:cNvGraphicFramePr>
          <p:nvPr>
            <p:extLst>
              <p:ext uri="{D42A27DB-BD31-4B8C-83A1-F6EECF244321}">
                <p14:modId xmlns:p14="http://schemas.microsoft.com/office/powerpoint/2010/main" val="605559471"/>
              </p:ext>
            </p:extLst>
          </p:nvPr>
        </p:nvGraphicFramePr>
        <p:xfrm>
          <a:off x="399335" y="749730"/>
          <a:ext cx="3744133" cy="4903429"/>
        </p:xfrm>
        <a:graphic>
          <a:graphicData uri="http://schemas.openxmlformats.org/drawingml/2006/table">
            <a:tbl>
              <a:tblPr firstRow="1" firstCol="1" bandRow="1">
                <a:tableStyleId>{5A111915-BE36-4E01-A7E5-04B1672EAD32}</a:tableStyleId>
              </a:tblPr>
              <a:tblGrid>
                <a:gridCol w="2244028">
                  <a:extLst>
                    <a:ext uri="{9D8B030D-6E8A-4147-A177-3AD203B41FA5}">
                      <a16:colId xmlns:a16="http://schemas.microsoft.com/office/drawing/2014/main" val="20000"/>
                    </a:ext>
                  </a:extLst>
                </a:gridCol>
                <a:gridCol w="1500105">
                  <a:extLst>
                    <a:ext uri="{9D8B030D-6E8A-4147-A177-3AD203B41FA5}">
                      <a16:colId xmlns:a16="http://schemas.microsoft.com/office/drawing/2014/main" val="20001"/>
                    </a:ext>
                  </a:extLst>
                </a:gridCol>
              </a:tblGrid>
              <a:tr h="835000">
                <a:tc>
                  <a:txBody>
                    <a:bodyPr/>
                    <a:lstStyle/>
                    <a:p>
                      <a:pPr marL="0" marR="0">
                        <a:spcBef>
                          <a:spcPts val="0"/>
                        </a:spcBef>
                        <a:spcAft>
                          <a:spcPts val="0"/>
                        </a:spcAft>
                      </a:pPr>
                      <a:r>
                        <a:rPr lang="en-US" sz="1800">
                          <a:solidFill>
                            <a:schemeClr val="tx1"/>
                          </a:solidFill>
                          <a:effectLst/>
                          <a:latin typeface="+mn-lt"/>
                        </a:rPr>
                        <a:t>Districts  </a:t>
                      </a:r>
                    </a:p>
                    <a:p>
                      <a:pPr marL="0" marR="0">
                        <a:spcBef>
                          <a:spcPts val="0"/>
                        </a:spcBef>
                        <a:spcAft>
                          <a:spcPts val="0"/>
                        </a:spcAft>
                      </a:pPr>
                      <a:r>
                        <a:rPr lang="en-US" sz="1800">
                          <a:solidFill>
                            <a:schemeClr val="tx1"/>
                          </a:solidFill>
                          <a:effectLst/>
                          <a:latin typeface="+mn-lt"/>
                        </a:rPr>
                        <a:t>(502) 564-2256</a:t>
                      </a:r>
                      <a:endParaRPr lang="en-US" sz="1800">
                        <a:solidFill>
                          <a:schemeClr val="tx1"/>
                        </a:solidFill>
                        <a:effectLst/>
                        <a:latin typeface="+mn-lt"/>
                        <a:ea typeface="Calibri" panose="020F0502020204030204" pitchFamily="34" charset="0"/>
                      </a:endParaRPr>
                    </a:p>
                  </a:txBody>
                  <a:tcPr marT="0" marB="0">
                    <a:solidFill>
                      <a:srgbClr val="7CAFDE"/>
                    </a:solidFill>
                  </a:tcPr>
                </a:tc>
                <a:tc>
                  <a:txBody>
                    <a:bodyPr/>
                    <a:lstStyle/>
                    <a:p>
                      <a:pPr marL="0" marR="0" algn="ctr">
                        <a:spcBef>
                          <a:spcPts val="0"/>
                        </a:spcBef>
                        <a:spcAft>
                          <a:spcPts val="0"/>
                        </a:spcAft>
                      </a:pPr>
                      <a:r>
                        <a:rPr lang="en-US" sz="1800">
                          <a:solidFill>
                            <a:srgbClr val="079DA9"/>
                          </a:solidFill>
                          <a:effectLst/>
                          <a:latin typeface="+mn-lt"/>
                        </a:rPr>
                        <a:t>OAA Staff </a:t>
                      </a:r>
                      <a:endParaRPr lang="en-US" sz="1800">
                        <a:solidFill>
                          <a:srgbClr val="079DA9"/>
                        </a:solidFill>
                        <a:effectLst/>
                        <a:latin typeface="+mn-lt"/>
                        <a:ea typeface="Calibri" panose="020F0502020204030204" pitchFamily="34" charset="0"/>
                      </a:endParaRPr>
                    </a:p>
                  </a:txBody>
                  <a:tcPr marT="0" marB="0" anchor="ctr">
                    <a:solidFill>
                      <a:schemeClr val="bg1"/>
                    </a:solidFill>
                  </a:tcPr>
                </a:tc>
                <a:extLst>
                  <a:ext uri="{0D108BD9-81ED-4DB2-BD59-A6C34878D82A}">
                    <a16:rowId xmlns:a16="http://schemas.microsoft.com/office/drawing/2014/main" val="10000"/>
                  </a:ext>
                </a:extLst>
              </a:tr>
              <a:tr h="626163">
                <a:tc>
                  <a:txBody>
                    <a:bodyPr/>
                    <a:lstStyle/>
                    <a:p>
                      <a:pPr marL="0" marR="0">
                        <a:spcBef>
                          <a:spcPts val="0"/>
                        </a:spcBef>
                        <a:spcAft>
                          <a:spcPts val="0"/>
                        </a:spcAft>
                      </a:pPr>
                      <a:r>
                        <a:rPr lang="en-US" sz="1800">
                          <a:effectLst/>
                          <a:latin typeface="+mn-lt"/>
                        </a:rPr>
                        <a:t>Adair - Bellevue Independent</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Tony Igwe</a:t>
                      </a:r>
                    </a:p>
                  </a:txBody>
                  <a:tcPr marT="0" marB="0"/>
                </a:tc>
                <a:extLst>
                  <a:ext uri="{0D108BD9-81ED-4DB2-BD59-A6C34878D82A}">
                    <a16:rowId xmlns:a16="http://schemas.microsoft.com/office/drawing/2014/main" val="10001"/>
                  </a:ext>
                </a:extLst>
              </a:tr>
              <a:tr h="734466">
                <a:tc>
                  <a:txBody>
                    <a:bodyPr/>
                    <a:lstStyle/>
                    <a:p>
                      <a:pPr marL="0" marR="0">
                        <a:spcBef>
                          <a:spcPts val="0"/>
                        </a:spcBef>
                        <a:spcAft>
                          <a:spcPts val="0"/>
                        </a:spcAft>
                      </a:pPr>
                      <a:r>
                        <a:rPr lang="en-US" sz="1800">
                          <a:effectLst/>
                          <a:latin typeface="+mn-lt"/>
                        </a:rPr>
                        <a:t>Berea Independent - Calloway</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WookJoong Kim</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2"/>
                  </a:ext>
                </a:extLst>
              </a:tr>
              <a:tr h="787560">
                <a:tc>
                  <a:txBody>
                    <a:bodyPr/>
                    <a:lstStyle/>
                    <a:p>
                      <a:pPr marL="0" marR="0">
                        <a:spcBef>
                          <a:spcPts val="0"/>
                        </a:spcBef>
                        <a:spcAft>
                          <a:spcPts val="0"/>
                        </a:spcAft>
                      </a:pPr>
                      <a:r>
                        <a:rPr lang="en-US" sz="1800">
                          <a:effectLst/>
                          <a:latin typeface="+mn-lt"/>
                        </a:rPr>
                        <a:t>Campbell - Covington Independent</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Robert Davis</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3"/>
                  </a:ext>
                </a:extLst>
              </a:tr>
              <a:tr h="669630">
                <a:tc>
                  <a:txBody>
                    <a:bodyPr/>
                    <a:lstStyle/>
                    <a:p>
                      <a:pPr marL="0" marR="0">
                        <a:spcBef>
                          <a:spcPts val="0"/>
                        </a:spcBef>
                        <a:spcAft>
                          <a:spcPts val="0"/>
                        </a:spcAft>
                      </a:pPr>
                      <a:r>
                        <a:rPr lang="en-US" sz="1800">
                          <a:effectLst/>
                          <a:latin typeface="+mn-lt"/>
                        </a:rPr>
                        <a:t>Craft Academy – Estill &amp; </a:t>
                      </a:r>
                      <a:r>
                        <a:rPr lang="en-US" sz="1800" b="1" kern="1200">
                          <a:solidFill>
                            <a:schemeClr val="tx1"/>
                          </a:solidFill>
                          <a:effectLst/>
                          <a:latin typeface="+mn-lt"/>
                          <a:ea typeface="+mn-ea"/>
                          <a:cs typeface="+mn-cs"/>
                        </a:rPr>
                        <a:t>Kentucky National Guard Youth Challenge Academies</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David Curd</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4"/>
                  </a:ext>
                </a:extLst>
              </a:tr>
              <a:tr h="303555">
                <a:tc>
                  <a:txBody>
                    <a:bodyPr/>
                    <a:lstStyle/>
                    <a:p>
                      <a:pPr marL="0" marR="0">
                        <a:spcBef>
                          <a:spcPts val="0"/>
                        </a:spcBef>
                        <a:spcAft>
                          <a:spcPts val="0"/>
                        </a:spcAft>
                      </a:pPr>
                      <a:r>
                        <a:rPr lang="en-US" sz="1800">
                          <a:effectLst/>
                          <a:latin typeface="+mn-lt"/>
                        </a:rPr>
                        <a:t>Ohio - Pulaski</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dirty="0">
                          <a:effectLst/>
                          <a:latin typeface="+mn-lt"/>
                          <a:ea typeface="Calibri" panose="020F0502020204030204" pitchFamily="34" charset="0"/>
                        </a:rPr>
                        <a:t>Oliver </a:t>
                      </a:r>
                      <a:r>
                        <a:rPr lang="en-US" sz="1800" kern="1200" dirty="0">
                          <a:solidFill>
                            <a:schemeClr val="tx1"/>
                          </a:solidFill>
                          <a:effectLst/>
                          <a:latin typeface="+mn-lt"/>
                          <a:ea typeface="+mn-ea"/>
                          <a:cs typeface="+mn-cs"/>
                        </a:rPr>
                        <a:t>Ackermann</a:t>
                      </a:r>
                      <a:endParaRPr lang="en-US" sz="1800" dirty="0">
                        <a:effectLst/>
                        <a:latin typeface="+mn-lt"/>
                        <a:ea typeface="Calibri" panose="020F0502020204030204" pitchFamily="34" charset="0"/>
                      </a:endParaRPr>
                    </a:p>
                  </a:txBody>
                  <a:tcPr marT="0" marB="0"/>
                </a:tc>
                <a:extLst>
                  <a:ext uri="{0D108BD9-81ED-4DB2-BD59-A6C34878D82A}">
                    <a16:rowId xmlns:a16="http://schemas.microsoft.com/office/drawing/2014/main" val="1853236668"/>
                  </a:ext>
                </a:extLst>
              </a:tr>
            </a:tbl>
          </a:graphicData>
        </a:graphic>
      </p:graphicFrame>
      <p:graphicFrame>
        <p:nvGraphicFramePr>
          <p:cNvPr id="8" name="Table 7" descr="OSAA Contacts" title="OSAA Contacts">
            <a:extLst>
              <a:ext uri="{FF2B5EF4-FFF2-40B4-BE49-F238E27FC236}">
                <a16:creationId xmlns:a16="http://schemas.microsoft.com/office/drawing/2014/main" id="{A220C363-BF09-4AFA-97EF-2C27B4825631}"/>
              </a:ext>
            </a:extLst>
          </p:cNvPr>
          <p:cNvGraphicFramePr>
            <a:graphicFrameLocks noGrp="1"/>
          </p:cNvGraphicFramePr>
          <p:nvPr>
            <p:extLst>
              <p:ext uri="{D42A27DB-BD31-4B8C-83A1-F6EECF244321}">
                <p14:modId xmlns:p14="http://schemas.microsoft.com/office/powerpoint/2010/main" val="1520721120"/>
              </p:ext>
            </p:extLst>
          </p:nvPr>
        </p:nvGraphicFramePr>
        <p:xfrm>
          <a:off x="4254807" y="749730"/>
          <a:ext cx="4025665" cy="4188013"/>
        </p:xfrm>
        <a:graphic>
          <a:graphicData uri="http://schemas.openxmlformats.org/drawingml/2006/table">
            <a:tbl>
              <a:tblPr firstRow="1" firstCol="1" bandRow="1">
                <a:tableStyleId>{69012ECD-51FC-41F1-AA8D-1B2483CD663E}</a:tableStyleId>
              </a:tblPr>
              <a:tblGrid>
                <a:gridCol w="2349290">
                  <a:extLst>
                    <a:ext uri="{9D8B030D-6E8A-4147-A177-3AD203B41FA5}">
                      <a16:colId xmlns:a16="http://schemas.microsoft.com/office/drawing/2014/main" val="20000"/>
                    </a:ext>
                  </a:extLst>
                </a:gridCol>
                <a:gridCol w="1676375">
                  <a:extLst>
                    <a:ext uri="{9D8B030D-6E8A-4147-A177-3AD203B41FA5}">
                      <a16:colId xmlns:a16="http://schemas.microsoft.com/office/drawing/2014/main" val="20001"/>
                    </a:ext>
                  </a:extLst>
                </a:gridCol>
              </a:tblGrid>
              <a:tr h="802043">
                <a:tc>
                  <a:txBody>
                    <a:bodyPr/>
                    <a:lstStyle/>
                    <a:p>
                      <a:pPr marL="0" marR="0">
                        <a:spcBef>
                          <a:spcPts val="0"/>
                        </a:spcBef>
                        <a:spcAft>
                          <a:spcPts val="0"/>
                        </a:spcAft>
                      </a:pPr>
                      <a:r>
                        <a:rPr lang="en-US" sz="1800">
                          <a:solidFill>
                            <a:schemeClr val="tx1"/>
                          </a:solidFill>
                          <a:effectLst/>
                          <a:latin typeface="+mn-lt"/>
                        </a:rPr>
                        <a:t>Districts </a:t>
                      </a:r>
                    </a:p>
                    <a:p>
                      <a:pPr marL="0" marR="0">
                        <a:spcBef>
                          <a:spcPts val="0"/>
                        </a:spcBef>
                        <a:spcAft>
                          <a:spcPts val="0"/>
                        </a:spcAft>
                      </a:pPr>
                      <a:r>
                        <a:rPr lang="en-US" sz="1800">
                          <a:solidFill>
                            <a:schemeClr val="tx1"/>
                          </a:solidFill>
                          <a:effectLst/>
                          <a:latin typeface="+mn-lt"/>
                        </a:rPr>
                        <a:t>(502) 564-4394</a:t>
                      </a:r>
                      <a:endParaRPr lang="en-US" sz="1800">
                        <a:solidFill>
                          <a:schemeClr val="tx1"/>
                        </a:solidFill>
                        <a:effectLst/>
                        <a:latin typeface="+mn-lt"/>
                        <a:ea typeface="Calibri" panose="020F0502020204030204" pitchFamily="34" charset="0"/>
                      </a:endParaRPr>
                    </a:p>
                  </a:txBody>
                  <a:tcPr marT="0" marB="0">
                    <a:solidFill>
                      <a:srgbClr val="E7F1F1"/>
                    </a:solidFill>
                  </a:tcPr>
                </a:tc>
                <a:tc>
                  <a:txBody>
                    <a:bodyPr/>
                    <a:lstStyle/>
                    <a:p>
                      <a:pPr marL="0" marR="0" algn="ctr">
                        <a:spcBef>
                          <a:spcPts val="0"/>
                        </a:spcBef>
                        <a:spcAft>
                          <a:spcPts val="0"/>
                        </a:spcAft>
                      </a:pPr>
                      <a:r>
                        <a:rPr lang="en-US" sz="1800">
                          <a:solidFill>
                            <a:srgbClr val="079DA9"/>
                          </a:solidFill>
                          <a:effectLst/>
                          <a:latin typeface="+mn-lt"/>
                        </a:rPr>
                        <a:t>OAA Staff </a:t>
                      </a:r>
                      <a:endParaRPr lang="en-US" sz="1800">
                        <a:solidFill>
                          <a:srgbClr val="079DA9"/>
                        </a:solidFill>
                        <a:effectLst/>
                        <a:latin typeface="+mn-lt"/>
                        <a:ea typeface="Calibri" panose="020F0502020204030204" pitchFamily="34" charset="0"/>
                      </a:endParaRPr>
                    </a:p>
                  </a:txBody>
                  <a:tcPr marT="0" marB="0" anchor="ctr">
                    <a:solidFill>
                      <a:schemeClr val="bg1"/>
                    </a:solidFill>
                  </a:tcPr>
                </a:tc>
                <a:extLst>
                  <a:ext uri="{0D108BD9-81ED-4DB2-BD59-A6C34878D82A}">
                    <a16:rowId xmlns:a16="http://schemas.microsoft.com/office/drawing/2014/main" val="10000"/>
                  </a:ext>
                </a:extLst>
              </a:tr>
              <a:tr h="662523">
                <a:tc>
                  <a:txBody>
                    <a:bodyPr/>
                    <a:lstStyle/>
                    <a:p>
                      <a:pPr marL="0" marR="0">
                        <a:spcBef>
                          <a:spcPts val="0"/>
                        </a:spcBef>
                        <a:spcAft>
                          <a:spcPts val="0"/>
                        </a:spcAft>
                      </a:pPr>
                      <a:r>
                        <a:rPr lang="en-US" sz="1800">
                          <a:effectLst/>
                          <a:latin typeface="+mn-lt"/>
                        </a:rPr>
                        <a:t>Fairview Independent - Green</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Ben Riley</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1"/>
                  </a:ext>
                </a:extLst>
              </a:tr>
              <a:tr h="735971">
                <a:tc>
                  <a:txBody>
                    <a:bodyPr/>
                    <a:lstStyle/>
                    <a:p>
                      <a:pPr marL="0" marR="0">
                        <a:spcBef>
                          <a:spcPts val="0"/>
                        </a:spcBef>
                        <a:spcAft>
                          <a:spcPts val="0"/>
                        </a:spcAft>
                      </a:pPr>
                      <a:r>
                        <a:rPr lang="en-US" sz="1800">
                          <a:effectLst/>
                          <a:latin typeface="+mn-lt"/>
                        </a:rPr>
                        <a:t>Greenup – Jenkins Independent</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Christen Roseberry</a:t>
                      </a:r>
                    </a:p>
                  </a:txBody>
                  <a:tcPr marT="0" marB="0"/>
                </a:tc>
                <a:extLst>
                  <a:ext uri="{0D108BD9-81ED-4DB2-BD59-A6C34878D82A}">
                    <a16:rowId xmlns:a16="http://schemas.microsoft.com/office/drawing/2014/main" val="10002"/>
                  </a:ext>
                </a:extLst>
              </a:tr>
              <a:tr h="766483">
                <a:tc>
                  <a:txBody>
                    <a:bodyPr/>
                    <a:lstStyle/>
                    <a:p>
                      <a:pPr marL="0" marR="0">
                        <a:spcBef>
                          <a:spcPts val="0"/>
                        </a:spcBef>
                        <a:spcAft>
                          <a:spcPts val="0"/>
                        </a:spcAft>
                      </a:pPr>
                      <a:r>
                        <a:rPr lang="en-US" sz="1800">
                          <a:effectLst/>
                          <a:latin typeface="+mn-lt"/>
                          <a:ea typeface="Calibri" panose="020F0502020204030204" pitchFamily="34" charset="0"/>
                        </a:rPr>
                        <a:t>Jessamine – Lincoln</a:t>
                      </a:r>
                    </a:p>
                  </a:txBody>
                  <a:tcPr marT="0" marB="0"/>
                </a:tc>
                <a:tc>
                  <a:txBody>
                    <a:bodyPr/>
                    <a:lstStyle/>
                    <a:p>
                      <a:pPr marL="0" marR="0">
                        <a:spcBef>
                          <a:spcPts val="0"/>
                        </a:spcBef>
                        <a:spcAft>
                          <a:spcPts val="0"/>
                        </a:spcAft>
                      </a:pPr>
                      <a:r>
                        <a:rPr lang="en-US" sz="1800">
                          <a:effectLst/>
                          <a:latin typeface="+mn-lt"/>
                          <a:ea typeface="Calibri" panose="020F0502020204030204" pitchFamily="34" charset="0"/>
                        </a:rPr>
                        <a:t>Devon Avery</a:t>
                      </a:r>
                    </a:p>
                  </a:txBody>
                  <a:tcPr marT="0" marB="0"/>
                </a:tc>
                <a:extLst>
                  <a:ext uri="{0D108BD9-81ED-4DB2-BD59-A6C34878D82A}">
                    <a16:rowId xmlns:a16="http://schemas.microsoft.com/office/drawing/2014/main" val="2979536645"/>
                  </a:ext>
                </a:extLst>
              </a:tr>
              <a:tr h="672353">
                <a:tc>
                  <a:txBody>
                    <a:bodyPr/>
                    <a:lstStyle/>
                    <a:p>
                      <a:pPr marL="0" marR="0">
                        <a:spcBef>
                          <a:spcPts val="0"/>
                        </a:spcBef>
                        <a:spcAft>
                          <a:spcPts val="0"/>
                        </a:spcAft>
                      </a:pPr>
                      <a:r>
                        <a:rPr lang="en-US" sz="1800">
                          <a:effectLst/>
                          <a:latin typeface="+mn-lt"/>
                          <a:ea typeface="Calibri" panose="020F0502020204030204" pitchFamily="34" charset="0"/>
                        </a:rPr>
                        <a:t>Livingston – McLean</a:t>
                      </a:r>
                    </a:p>
                  </a:txBody>
                  <a:tcPr marT="0" marB="0"/>
                </a:tc>
                <a:tc>
                  <a:txBody>
                    <a:bodyPr/>
                    <a:lstStyle/>
                    <a:p>
                      <a:pPr marL="0" marR="0">
                        <a:spcBef>
                          <a:spcPts val="0"/>
                        </a:spcBef>
                        <a:spcAft>
                          <a:spcPts val="0"/>
                        </a:spcAft>
                      </a:pPr>
                      <a:r>
                        <a:rPr lang="en-US" sz="1800">
                          <a:effectLst/>
                          <a:latin typeface="+mn-lt"/>
                        </a:rPr>
                        <a:t>Melissa Chandler</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4"/>
                  </a:ext>
                </a:extLst>
              </a:tr>
              <a:tr h="431605">
                <a:tc>
                  <a:txBody>
                    <a:bodyPr/>
                    <a:lstStyle/>
                    <a:p>
                      <a:pPr marL="0" marR="0">
                        <a:spcBef>
                          <a:spcPts val="0"/>
                        </a:spcBef>
                        <a:spcAft>
                          <a:spcPts val="0"/>
                        </a:spcAft>
                      </a:pPr>
                      <a:r>
                        <a:rPr lang="en-US" sz="1800">
                          <a:effectLst/>
                          <a:latin typeface="+mn-lt"/>
                          <a:ea typeface="Calibri" panose="020F0502020204030204" pitchFamily="34" charset="0"/>
                        </a:rPr>
                        <a:t>Meade – Nicholas</a:t>
                      </a:r>
                    </a:p>
                  </a:txBody>
                  <a:tcPr marT="0" marB="0"/>
                </a:tc>
                <a:tc>
                  <a:txBody>
                    <a:bodyPr/>
                    <a:lstStyle/>
                    <a:p>
                      <a:pPr marL="0" marR="0">
                        <a:spcBef>
                          <a:spcPts val="0"/>
                        </a:spcBef>
                        <a:spcAft>
                          <a:spcPts val="0"/>
                        </a:spcAft>
                      </a:pPr>
                      <a:r>
                        <a:rPr lang="en-US" sz="1800" dirty="0">
                          <a:effectLst/>
                          <a:latin typeface="+mn-lt"/>
                          <a:ea typeface="Calibri" panose="020F0502020204030204" pitchFamily="34" charset="0"/>
                        </a:rPr>
                        <a:t>Krista Mullins</a:t>
                      </a:r>
                    </a:p>
                    <a:p>
                      <a:pPr marL="0" marR="0">
                        <a:spcBef>
                          <a:spcPts val="0"/>
                        </a:spcBef>
                        <a:spcAft>
                          <a:spcPts val="0"/>
                        </a:spcAft>
                      </a:pPr>
                      <a:endParaRPr lang="en-US" sz="1800" dirty="0">
                        <a:effectLst/>
                        <a:latin typeface="+mn-lt"/>
                        <a:ea typeface="Calibri" panose="020F0502020204030204" pitchFamily="34" charset="0"/>
                      </a:endParaRPr>
                    </a:p>
                  </a:txBody>
                  <a:tcPr marT="0" marB="0"/>
                </a:tc>
                <a:extLst>
                  <a:ext uri="{0D108BD9-81ED-4DB2-BD59-A6C34878D82A}">
                    <a16:rowId xmlns:a16="http://schemas.microsoft.com/office/drawing/2014/main" val="4251394028"/>
                  </a:ext>
                </a:extLst>
              </a:tr>
            </a:tbl>
          </a:graphicData>
        </a:graphic>
      </p:graphicFrame>
      <p:graphicFrame>
        <p:nvGraphicFramePr>
          <p:cNvPr id="7" name="Table 6" descr="OSAA Contacts" title="OSAA Contacts">
            <a:extLst>
              <a:ext uri="{FF2B5EF4-FFF2-40B4-BE49-F238E27FC236}">
                <a16:creationId xmlns:a16="http://schemas.microsoft.com/office/drawing/2014/main" id="{EF0B9866-F622-4B57-BEAA-3909BFCC8E8F}"/>
              </a:ext>
            </a:extLst>
          </p:cNvPr>
          <p:cNvGraphicFramePr>
            <a:graphicFrameLocks noGrp="1"/>
          </p:cNvGraphicFramePr>
          <p:nvPr>
            <p:extLst>
              <p:ext uri="{D42A27DB-BD31-4B8C-83A1-F6EECF244321}">
                <p14:modId xmlns:p14="http://schemas.microsoft.com/office/powerpoint/2010/main" val="487825882"/>
              </p:ext>
            </p:extLst>
          </p:nvPr>
        </p:nvGraphicFramePr>
        <p:xfrm>
          <a:off x="8571701" y="749730"/>
          <a:ext cx="3329069" cy="4188013"/>
        </p:xfrm>
        <a:graphic>
          <a:graphicData uri="http://schemas.openxmlformats.org/drawingml/2006/table">
            <a:tbl>
              <a:tblPr firstRow="1" firstCol="1" bandRow="1">
                <a:tableStyleId>{912C8C85-51F0-491E-9774-3900AFEF0FD7}</a:tableStyleId>
              </a:tblPr>
              <a:tblGrid>
                <a:gridCol w="1865854">
                  <a:extLst>
                    <a:ext uri="{9D8B030D-6E8A-4147-A177-3AD203B41FA5}">
                      <a16:colId xmlns:a16="http://schemas.microsoft.com/office/drawing/2014/main" val="20000"/>
                    </a:ext>
                  </a:extLst>
                </a:gridCol>
                <a:gridCol w="1463215">
                  <a:extLst>
                    <a:ext uri="{9D8B030D-6E8A-4147-A177-3AD203B41FA5}">
                      <a16:colId xmlns:a16="http://schemas.microsoft.com/office/drawing/2014/main" val="20001"/>
                    </a:ext>
                  </a:extLst>
                </a:gridCol>
              </a:tblGrid>
              <a:tr h="731265">
                <a:tc>
                  <a:txBody>
                    <a:bodyPr/>
                    <a:lstStyle/>
                    <a:p>
                      <a:pPr marL="0" marR="0">
                        <a:spcBef>
                          <a:spcPts val="0"/>
                        </a:spcBef>
                        <a:spcAft>
                          <a:spcPts val="0"/>
                        </a:spcAft>
                      </a:pPr>
                      <a:r>
                        <a:rPr lang="en-US" sz="1800">
                          <a:solidFill>
                            <a:schemeClr val="tx1"/>
                          </a:solidFill>
                          <a:effectLst/>
                          <a:latin typeface="+mn-lt"/>
                        </a:rPr>
                        <a:t>Districts  </a:t>
                      </a:r>
                    </a:p>
                    <a:p>
                      <a:pPr marL="0" marR="0">
                        <a:spcBef>
                          <a:spcPts val="0"/>
                        </a:spcBef>
                        <a:spcAft>
                          <a:spcPts val="0"/>
                        </a:spcAft>
                      </a:pPr>
                      <a:r>
                        <a:rPr lang="en-US" sz="1800">
                          <a:solidFill>
                            <a:schemeClr val="tx1"/>
                          </a:solidFill>
                          <a:effectLst/>
                          <a:latin typeface="+mn-lt"/>
                        </a:rPr>
                        <a:t>(502) 564-4394</a:t>
                      </a:r>
                      <a:endParaRPr lang="en-US" sz="1800">
                        <a:solidFill>
                          <a:schemeClr val="tx1"/>
                        </a:solidFill>
                        <a:effectLst/>
                        <a:latin typeface="+mn-lt"/>
                        <a:ea typeface="Calibri" panose="020F0502020204030204" pitchFamily="34" charset="0"/>
                      </a:endParaRPr>
                    </a:p>
                  </a:txBody>
                  <a:tcPr marT="0" marB="0">
                    <a:solidFill>
                      <a:srgbClr val="AAD18F"/>
                    </a:solidFill>
                  </a:tcPr>
                </a:tc>
                <a:tc>
                  <a:txBody>
                    <a:bodyPr/>
                    <a:lstStyle/>
                    <a:p>
                      <a:pPr marL="0" marR="0" algn="ctr">
                        <a:spcBef>
                          <a:spcPts val="0"/>
                        </a:spcBef>
                        <a:spcAft>
                          <a:spcPts val="0"/>
                        </a:spcAft>
                      </a:pPr>
                      <a:r>
                        <a:rPr lang="en-US" sz="1800">
                          <a:solidFill>
                            <a:srgbClr val="079DA9"/>
                          </a:solidFill>
                          <a:effectLst/>
                          <a:latin typeface="+mn-lt"/>
                        </a:rPr>
                        <a:t>OAA Staff </a:t>
                      </a:r>
                      <a:endParaRPr lang="en-US" sz="1800">
                        <a:solidFill>
                          <a:srgbClr val="079DA9"/>
                        </a:solidFill>
                        <a:effectLst/>
                        <a:latin typeface="+mn-lt"/>
                        <a:ea typeface="Calibri" panose="020F0502020204030204" pitchFamily="34" charset="0"/>
                      </a:endParaRPr>
                    </a:p>
                  </a:txBody>
                  <a:tcPr marT="0" marB="0" anchor="ctr">
                    <a:solidFill>
                      <a:schemeClr val="bg1"/>
                    </a:solidFill>
                  </a:tcPr>
                </a:tc>
                <a:extLst>
                  <a:ext uri="{0D108BD9-81ED-4DB2-BD59-A6C34878D82A}">
                    <a16:rowId xmlns:a16="http://schemas.microsoft.com/office/drawing/2014/main" val="10000"/>
                  </a:ext>
                </a:extLst>
              </a:tr>
              <a:tr h="1395518">
                <a:tc>
                  <a:txBody>
                    <a:bodyPr/>
                    <a:lstStyle/>
                    <a:p>
                      <a:pPr marL="0" marR="0">
                        <a:spcBef>
                          <a:spcPts val="0"/>
                        </a:spcBef>
                        <a:spcAft>
                          <a:spcPts val="0"/>
                        </a:spcAft>
                      </a:pPr>
                      <a:r>
                        <a:rPr lang="en-US" sz="1800">
                          <a:effectLst/>
                          <a:latin typeface="+mn-lt"/>
                        </a:rPr>
                        <a:t>Raceland-Worthington Independent –  Taylor</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Shara Savage</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2"/>
                  </a:ext>
                </a:extLst>
              </a:tr>
              <a:tr h="873009">
                <a:tc>
                  <a:txBody>
                    <a:bodyPr/>
                    <a:lstStyle/>
                    <a:p>
                      <a:pPr marL="0" marR="0">
                        <a:spcBef>
                          <a:spcPts val="0"/>
                        </a:spcBef>
                        <a:spcAft>
                          <a:spcPts val="0"/>
                        </a:spcAft>
                      </a:pPr>
                      <a:r>
                        <a:rPr lang="en-US" sz="1800">
                          <a:effectLst/>
                          <a:latin typeface="+mn-lt"/>
                        </a:rPr>
                        <a:t>Todd – Woodford </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a:effectLst/>
                          <a:latin typeface="+mn-lt"/>
                        </a:rPr>
                        <a:t>Tiffany Christopher</a:t>
                      </a:r>
                      <a:endParaRPr lang="en-US" sz="1800">
                        <a:effectLst/>
                        <a:latin typeface="+mn-lt"/>
                        <a:ea typeface="Calibri" panose="020F0502020204030204" pitchFamily="34" charset="0"/>
                      </a:endParaRPr>
                    </a:p>
                  </a:txBody>
                  <a:tcPr marT="0" marB="0"/>
                </a:tc>
                <a:extLst>
                  <a:ext uri="{0D108BD9-81ED-4DB2-BD59-A6C34878D82A}">
                    <a16:rowId xmlns:a16="http://schemas.microsoft.com/office/drawing/2014/main" val="10003"/>
                  </a:ext>
                </a:extLst>
              </a:tr>
              <a:tr h="1188221">
                <a:tc>
                  <a:txBody>
                    <a:bodyPr/>
                    <a:lstStyle/>
                    <a:p>
                      <a:pPr marL="0" marR="0">
                        <a:spcBef>
                          <a:spcPts val="0"/>
                        </a:spcBef>
                        <a:spcAft>
                          <a:spcPts val="0"/>
                        </a:spcAft>
                      </a:pPr>
                      <a:r>
                        <a:rPr lang="en-US" sz="1800">
                          <a:effectLst/>
                          <a:latin typeface="+mn-lt"/>
                        </a:rPr>
                        <a:t>Fayette and Jefferson</a:t>
                      </a:r>
                      <a:endParaRPr lang="en-US" sz="1800">
                        <a:effectLst/>
                        <a:latin typeface="+mn-lt"/>
                        <a:ea typeface="Calibri" panose="020F0502020204030204" pitchFamily="34" charset="0"/>
                      </a:endParaRPr>
                    </a:p>
                  </a:txBody>
                  <a:tcPr marT="0" marB="0"/>
                </a:tc>
                <a:tc>
                  <a:txBody>
                    <a:bodyPr/>
                    <a:lstStyle/>
                    <a:p>
                      <a:pPr marL="0" marR="0">
                        <a:spcBef>
                          <a:spcPts val="0"/>
                        </a:spcBef>
                        <a:spcAft>
                          <a:spcPts val="0"/>
                        </a:spcAft>
                      </a:pPr>
                      <a:r>
                        <a:rPr lang="en-US" sz="1800" dirty="0">
                          <a:effectLst/>
                          <a:latin typeface="+mn-lt"/>
                          <a:ea typeface="Calibri" panose="020F0502020204030204" pitchFamily="34" charset="0"/>
                        </a:rPr>
                        <a:t>Helen Jones</a:t>
                      </a:r>
                    </a:p>
                  </a:txBody>
                  <a:tcPr marT="0" marB="0"/>
                </a:tc>
                <a:extLst>
                  <a:ext uri="{0D108BD9-81ED-4DB2-BD59-A6C34878D82A}">
                    <a16:rowId xmlns:a16="http://schemas.microsoft.com/office/drawing/2014/main" val="2670666897"/>
                  </a:ext>
                </a:extLst>
              </a:tr>
            </a:tbl>
          </a:graphicData>
        </a:graphic>
      </p:graphicFrame>
    </p:spTree>
    <p:extLst>
      <p:ext uri="{BB962C8B-B14F-4D97-AF65-F5344CB8AC3E}">
        <p14:creationId xmlns:p14="http://schemas.microsoft.com/office/powerpoint/2010/main" val="4255689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0B36CC-5E9C-4C79-A9BE-E629AE6519E2}"/>
              </a:ext>
            </a:extLst>
          </p:cNvPr>
          <p:cNvSpPr>
            <a:spLocks noGrp="1"/>
          </p:cNvSpPr>
          <p:nvPr>
            <p:ph type="title"/>
          </p:nvPr>
        </p:nvSpPr>
        <p:spPr>
          <a:xfrm>
            <a:off x="84221" y="-437314"/>
            <a:ext cx="4979126" cy="365125"/>
          </a:xfrm>
        </p:spPr>
        <p:txBody>
          <a:bodyPr>
            <a:normAutofit fontScale="90000"/>
          </a:bodyPr>
          <a:lstStyle/>
          <a:p>
            <a:r>
              <a:rPr lang="en-US">
                <a:solidFill>
                  <a:schemeClr val="bg2"/>
                </a:solidFill>
              </a:rPr>
              <a:t>QC DAY 2023</a:t>
            </a:r>
          </a:p>
        </p:txBody>
      </p:sp>
      <p:pic>
        <p:nvPicPr>
          <p:cNvPr id="4" name="Picture 4" descr="The image is the KDE Logo.">
            <a:extLst>
              <a:ext uri="{FF2B5EF4-FFF2-40B4-BE49-F238E27FC236}">
                <a16:creationId xmlns:a16="http://schemas.microsoft.com/office/drawing/2014/main" id="{80BD9CE8-67B6-8C1E-1D9D-F784B7BBE6C6}"/>
              </a:ext>
            </a:extLst>
          </p:cNvPr>
          <p:cNvPicPr>
            <a:picLocks noChangeAspect="1"/>
          </p:cNvPicPr>
          <p:nvPr/>
        </p:nvPicPr>
        <p:blipFill>
          <a:blip r:embed="rId3"/>
          <a:stretch>
            <a:fillRect/>
          </a:stretch>
        </p:blipFill>
        <p:spPr>
          <a:xfrm>
            <a:off x="1046886" y="572621"/>
            <a:ext cx="5712758" cy="5712758"/>
          </a:xfrm>
          <a:prstGeom prst="rect">
            <a:avLst/>
          </a:prstGeom>
        </p:spPr>
      </p:pic>
    </p:spTree>
    <p:extLst>
      <p:ext uri="{BB962C8B-B14F-4D97-AF65-F5344CB8AC3E}">
        <p14:creationId xmlns:p14="http://schemas.microsoft.com/office/powerpoint/2010/main" val="350357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9470-0A28-02F1-C7AE-43FB0E6B5244}"/>
              </a:ext>
            </a:extLst>
          </p:cNvPr>
          <p:cNvSpPr>
            <a:spLocks noGrp="1"/>
          </p:cNvSpPr>
          <p:nvPr>
            <p:ph type="title"/>
          </p:nvPr>
        </p:nvSpPr>
        <p:spPr>
          <a:xfrm>
            <a:off x="0" y="0"/>
            <a:ext cx="9808698" cy="914400"/>
          </a:xfrm>
        </p:spPr>
        <p:txBody>
          <a:bodyPr>
            <a:normAutofit/>
          </a:bodyPr>
          <a:lstStyle/>
          <a:p>
            <a:r>
              <a:rPr lang="en-US"/>
              <a:t>Accountability Indicators</a:t>
            </a:r>
          </a:p>
        </p:txBody>
      </p:sp>
      <p:sp>
        <p:nvSpPr>
          <p:cNvPr id="3" name="Content Placeholder 2">
            <a:extLst>
              <a:ext uri="{FF2B5EF4-FFF2-40B4-BE49-F238E27FC236}">
                <a16:creationId xmlns:a16="http://schemas.microsoft.com/office/drawing/2014/main" id="{216A3318-3262-9795-CCC6-C026FFE11F23}"/>
              </a:ext>
            </a:extLst>
          </p:cNvPr>
          <p:cNvSpPr>
            <a:spLocks noGrp="1"/>
          </p:cNvSpPr>
          <p:nvPr>
            <p:ph idx="1"/>
          </p:nvPr>
        </p:nvSpPr>
        <p:spPr>
          <a:xfrm>
            <a:off x="338455" y="1039030"/>
            <a:ext cx="10515600" cy="4614796"/>
          </a:xfrm>
        </p:spPr>
        <p:txBody>
          <a:bodyPr vert="horz" lIns="91440" tIns="45720" rIns="91440" bIns="45720" rtlCol="0" anchor="t">
            <a:normAutofit fontScale="92500"/>
          </a:bodyPr>
          <a:lstStyle/>
          <a:p>
            <a:pPr>
              <a:lnSpc>
                <a:spcPct val="110000"/>
              </a:lnSpc>
            </a:pPr>
            <a:r>
              <a:rPr lang="en-US" sz="2800">
                <a:ea typeface="Calibri"/>
                <a:cs typeface="Times New Roman"/>
              </a:rPr>
              <a:t>Indicator </a:t>
            </a:r>
            <a:r>
              <a:rPr lang="en-US">
                <a:ea typeface="Calibri"/>
                <a:cs typeface="Times New Roman"/>
              </a:rPr>
              <a:t>ratings</a:t>
            </a:r>
            <a:r>
              <a:rPr lang="en-US" sz="2800">
                <a:ea typeface="Calibri"/>
                <a:cs typeface="Times New Roman"/>
              </a:rPr>
              <a:t> will be reported as red, orange, yellow, green, and blue. </a:t>
            </a:r>
            <a:r>
              <a:rPr lang="en-US">
                <a:ea typeface="Calibri"/>
                <a:cs typeface="Times New Roman"/>
              </a:rPr>
              <a:t>Status</a:t>
            </a:r>
            <a:r>
              <a:rPr lang="en-US" sz="2800">
                <a:ea typeface="Calibri"/>
                <a:cs typeface="Times New Roman"/>
              </a:rPr>
              <a:t> is defined as the annual school-level summary based on student performance. Change is the difference in Status between student performance from one year to the next in the following state indicators,</a:t>
            </a:r>
            <a:endParaRPr lang="en-US"/>
          </a:p>
          <a:p>
            <a:pPr lvl="1">
              <a:lnSpc>
                <a:spcPct val="110000"/>
              </a:lnSpc>
            </a:pPr>
            <a:r>
              <a:rPr lang="en-US"/>
              <a:t>State Assessment Results in Reading and Mathematics (E/M/H)</a:t>
            </a:r>
          </a:p>
          <a:p>
            <a:pPr lvl="1">
              <a:lnSpc>
                <a:spcPct val="110000"/>
              </a:lnSpc>
            </a:pPr>
            <a:r>
              <a:rPr lang="en-US"/>
              <a:t>State Assessment Results in Writing, Science and Social Studies (E/M/H)</a:t>
            </a:r>
          </a:p>
          <a:p>
            <a:pPr lvl="1">
              <a:lnSpc>
                <a:spcPct val="110000"/>
              </a:lnSpc>
            </a:pPr>
            <a:r>
              <a:rPr lang="en-US"/>
              <a:t>Progress on English Language Proficiency (E/M/H)</a:t>
            </a:r>
          </a:p>
          <a:p>
            <a:pPr lvl="1">
              <a:lnSpc>
                <a:spcPct val="110000"/>
              </a:lnSpc>
            </a:pPr>
            <a:r>
              <a:rPr lang="en-US"/>
              <a:t>Quality of School Climate and Safety Survey (E/M/H)</a:t>
            </a:r>
          </a:p>
          <a:p>
            <a:pPr lvl="1">
              <a:lnSpc>
                <a:spcPct val="110000"/>
              </a:lnSpc>
            </a:pPr>
            <a:r>
              <a:rPr lang="en-US"/>
              <a:t>Postsecondary Readiness (H)</a:t>
            </a:r>
          </a:p>
          <a:p>
            <a:pPr lvl="1">
              <a:lnSpc>
                <a:spcPct val="110000"/>
              </a:lnSpc>
            </a:pPr>
            <a:r>
              <a:rPr lang="en-US"/>
              <a:t>Graduation Rate (H)</a:t>
            </a:r>
          </a:p>
        </p:txBody>
      </p:sp>
    </p:spTree>
    <p:extLst>
      <p:ext uri="{BB962C8B-B14F-4D97-AF65-F5344CB8AC3E}">
        <p14:creationId xmlns:p14="http://schemas.microsoft.com/office/powerpoint/2010/main" val="4051217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0" y="6645"/>
            <a:ext cx="10515600" cy="934771"/>
          </a:xfrm>
          <a:prstGeom prst="rect">
            <a:avLst/>
          </a:prstGeom>
        </p:spPr>
        <p:txBody>
          <a:bodyPr spcFirstLastPara="1" wrap="square" lIns="91425" tIns="45700" rIns="91425" bIns="45700" anchor="ctr" anchorCtr="0">
            <a:normAutofit/>
          </a:bodyPr>
          <a:lstStyle/>
          <a:p>
            <a:pPr marL="228600" lvl="0" indent="0" algn="l" rtl="0">
              <a:spcBef>
                <a:spcPts val="0"/>
              </a:spcBef>
              <a:spcAft>
                <a:spcPts val="0"/>
              </a:spcAft>
              <a:buNone/>
            </a:pPr>
            <a:r>
              <a:rPr lang="en-US" sz="4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idx="1"/>
          </p:nvPr>
        </p:nvSpPr>
        <p:spPr>
          <a:xfrm>
            <a:off x="345831" y="1063511"/>
            <a:ext cx="10836599" cy="618078"/>
          </a:xfrm>
          <a:prstGeom prst="rect">
            <a:avLst/>
          </a:prstGeom>
        </p:spPr>
        <p:txBody>
          <a:bodyPr spcFirstLastPara="1" wrap="square" lIns="91425" tIns="45700" rIns="91425" bIns="45700" anchor="t" anchorCtr="0">
            <a:noAutofit/>
          </a:bodyPr>
          <a:lstStyle/>
          <a:p>
            <a:pPr marL="153797" lvl="0" indent="0" algn="l" rtl="0">
              <a:lnSpc>
                <a:spcPct val="95000"/>
              </a:lnSpc>
              <a:spcBef>
                <a:spcPts val="1000"/>
              </a:spcBef>
              <a:spcAft>
                <a:spcPts val="1000"/>
              </a:spcAft>
              <a:buSzPts val="1178"/>
              <a:buNone/>
            </a:pPr>
            <a:r>
              <a:rPr lang="en-US" sz="1800"/>
              <a:t>Table: Indicator Performance Ratings based on combined Change and Status ratings *</a:t>
            </a:r>
          </a:p>
        </p:txBody>
      </p:sp>
      <p:graphicFrame>
        <p:nvGraphicFramePr>
          <p:cNvPr id="2" name="Table 1">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24556" y="1685172"/>
          <a:ext cx="10158150" cy="3701451"/>
        </p:xfrm>
        <a:graphic>
          <a:graphicData uri="http://schemas.openxmlformats.org/drawingml/2006/table">
            <a:tbl>
              <a:tblPr firstRow="1" firstCol="1" bandRow="1"/>
              <a:tblGrid>
                <a:gridCol w="2227812">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mn-lt"/>
                        </a:rPr>
                        <a:t> </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Change Declined Significantly</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Change Declined </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Change Maintained</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Change Increased</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Change Increased Significantly</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mn-lt"/>
                        </a:rPr>
                        <a:t>Very High Status in current year</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mn-lt"/>
                        </a:rPr>
                        <a:t>Green</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mn-lt"/>
                        </a:rPr>
                        <a:t>Blue</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mn-lt"/>
                        </a:rPr>
                        <a:t>Blue</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mn-lt"/>
                        </a:rPr>
                        <a:t>Blue</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mn-lt"/>
                        </a:rPr>
                        <a:t>High Status in current year</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mn-lt"/>
                        </a:rPr>
                        <a:t>Green</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mn-lt"/>
                        </a:rPr>
                        <a:t>Green</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mn-lt"/>
                        </a:rPr>
                        <a:t>Blue</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mn-lt"/>
                        </a:rPr>
                        <a:t>Medium Status in current year</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Orange</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mn-lt"/>
                        </a:rPr>
                        <a:t>Orange</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mn-lt"/>
                        </a:rPr>
                        <a:t>Green</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mn-lt"/>
                        </a:rPr>
                        <a:t>Green</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mn-lt"/>
                        </a:rPr>
                        <a:t>Low Status in current year</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Red</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mn-lt"/>
                        </a:rPr>
                        <a:t>Orange</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mn-lt"/>
                        </a:rPr>
                        <a:t>Orange</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mn-lt"/>
                        </a:rPr>
                        <a:t>Very Low Status in current year</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Red</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mn-lt"/>
                        </a:rPr>
                        <a:t>Red</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mn-lt"/>
                        </a:rPr>
                        <a:t>Red</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mn-lt"/>
                        </a:rPr>
                        <a:t>Orange</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dirty="0">
                          <a:effectLst/>
                          <a:latin typeface="+mn-lt"/>
                        </a:rPr>
                        <a:t>Yellow</a:t>
                      </a:r>
                      <a:endParaRPr lang="en-US" sz="1600" kern="1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3" name="TextBox 2">
            <a:extLst>
              <a:ext uri="{FF2B5EF4-FFF2-40B4-BE49-F238E27FC236}">
                <a16:creationId xmlns:a16="http://schemas.microsoft.com/office/drawing/2014/main" id="{7BC80F38-6B79-8DC9-9ECE-A40592129C8B}"/>
              </a:ext>
              <a:ext uri="{C183D7F6-B498-43B3-948B-1728B52AA6E4}">
                <adec:decorative xmlns:adec="http://schemas.microsoft.com/office/drawing/2017/decorative" val="0"/>
              </a:ext>
            </a:extLst>
          </p:cNvPr>
          <p:cNvSpPr txBox="1"/>
          <p:nvPr/>
        </p:nvSpPr>
        <p:spPr>
          <a:xfrm>
            <a:off x="265285" y="6046834"/>
            <a:ext cx="6417903" cy="646331"/>
          </a:xfrm>
          <a:prstGeom prst="rect">
            <a:avLst/>
          </a:prstGeom>
          <a:noFill/>
        </p:spPr>
        <p:txBody>
          <a:bodyPr wrap="square" rtlCol="0">
            <a:spAutoFit/>
          </a:bodyPr>
          <a:lstStyle/>
          <a:p>
            <a:r>
              <a:rPr lang="en-US">
                <a:solidFill>
                  <a:schemeClr val="bg1"/>
                </a:solidFill>
              </a:rPr>
              <a:t>*Guidance established by the Kentucky Board of Education, December 2020</a:t>
            </a:r>
          </a:p>
        </p:txBody>
      </p:sp>
    </p:spTree>
    <p:extLst>
      <p:ext uri="{BB962C8B-B14F-4D97-AF65-F5344CB8AC3E}">
        <p14:creationId xmlns:p14="http://schemas.microsoft.com/office/powerpoint/2010/main" val="291481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259622-9481-3AA1-6455-6C610BDB065B}"/>
              </a:ext>
            </a:extLst>
          </p:cNvPr>
          <p:cNvSpPr>
            <a:spLocks noGrp="1"/>
          </p:cNvSpPr>
          <p:nvPr>
            <p:ph type="title"/>
          </p:nvPr>
        </p:nvSpPr>
        <p:spPr>
          <a:xfrm>
            <a:off x="0" y="0"/>
            <a:ext cx="10515600" cy="927847"/>
          </a:xfrm>
        </p:spPr>
        <p:txBody>
          <a:bodyPr/>
          <a:lstStyle/>
          <a:p>
            <a:r>
              <a:rPr lang="en-US"/>
              <a:t>Indicator Scales</a:t>
            </a:r>
          </a:p>
        </p:txBody>
      </p:sp>
      <p:sp>
        <p:nvSpPr>
          <p:cNvPr id="6" name="Content Placeholder 5">
            <a:extLst>
              <a:ext uri="{FF2B5EF4-FFF2-40B4-BE49-F238E27FC236}">
                <a16:creationId xmlns:a16="http://schemas.microsoft.com/office/drawing/2014/main" id="{E8E501E5-46C4-EC8C-0DED-1F10A3AD8B56}"/>
              </a:ext>
            </a:extLst>
          </p:cNvPr>
          <p:cNvSpPr>
            <a:spLocks noGrp="1"/>
          </p:cNvSpPr>
          <p:nvPr>
            <p:ph sz="half" idx="1"/>
          </p:nvPr>
        </p:nvSpPr>
        <p:spPr>
          <a:xfrm>
            <a:off x="707571" y="1253331"/>
            <a:ext cx="5181600" cy="4351338"/>
          </a:xfrm>
        </p:spPr>
        <p:txBody>
          <a:bodyPr/>
          <a:lstStyle/>
          <a:p>
            <a:r>
              <a:rPr lang="en-US" sz="2400">
                <a:effectLst/>
                <a:ea typeface="Yu Mincho" panose="02020400000000000000" pitchFamily="18" charset="-128"/>
                <a:cs typeface="Calibri" panose="020F0502020204030204" pitchFamily="34" charset="0"/>
              </a:rPr>
              <a:t>Indicator scores are limited to the score ranges and will not fall below or above the scale. </a:t>
            </a:r>
          </a:p>
          <a:p>
            <a:r>
              <a:rPr lang="en-US" sz="2400">
                <a:effectLst/>
                <a:ea typeface="Yu Mincho" panose="02020400000000000000" pitchFamily="18" charset="-128"/>
                <a:cs typeface="Calibri" panose="020F0502020204030204" pitchFamily="34" charset="0"/>
              </a:rPr>
              <a:t>If for some reason, the </a:t>
            </a:r>
            <a:r>
              <a:rPr lang="en-US" sz="2400">
                <a:solidFill>
                  <a:srgbClr val="040C28"/>
                </a:solidFill>
                <a:effectLst/>
                <a:ea typeface="Yu Mincho" panose="02020400000000000000" pitchFamily="18" charset="-128"/>
                <a:cs typeface="Calibri" panose="020F0502020204030204" pitchFamily="34" charset="0"/>
              </a:rPr>
              <a:t>Indicator Score is less than 0, the Change Score will be adjusted. </a:t>
            </a:r>
          </a:p>
          <a:p>
            <a:r>
              <a:rPr lang="en-US" sz="2400">
                <a:solidFill>
                  <a:srgbClr val="040C28"/>
                </a:solidFill>
                <a:effectLst/>
                <a:ea typeface="Yu Mincho" panose="02020400000000000000" pitchFamily="18" charset="-128"/>
                <a:cs typeface="Calibri" panose="020F0502020204030204" pitchFamily="34" charset="0"/>
              </a:rPr>
              <a:t>If it exceeds the top score, it will be limited to the top score on the scale. </a:t>
            </a:r>
          </a:p>
          <a:p>
            <a:r>
              <a:rPr lang="en-US" sz="2400">
                <a:solidFill>
                  <a:srgbClr val="040C28"/>
                </a:solidFill>
                <a:effectLst/>
                <a:ea typeface="Yu Mincho" panose="02020400000000000000" pitchFamily="18" charset="-128"/>
                <a:cs typeface="Calibri" panose="020F0502020204030204" pitchFamily="34" charset="0"/>
              </a:rPr>
              <a:t>This ensures that the scores remain within a meaningful range.</a:t>
            </a:r>
            <a:endParaRPr lang="en-US" sz="2400">
              <a:effectLst/>
              <a:ea typeface="Yu Mincho" panose="02020400000000000000" pitchFamily="18" charset="-128"/>
              <a:cs typeface="Arial" panose="020B0604020202020204" pitchFamily="34" charset="0"/>
            </a:endParaRPr>
          </a:p>
          <a:p>
            <a:endParaRPr lang="en-US"/>
          </a:p>
        </p:txBody>
      </p:sp>
      <p:graphicFrame>
        <p:nvGraphicFramePr>
          <p:cNvPr id="8" name="Content Placeholder 7">
            <a:extLst>
              <a:ext uri="{FF2B5EF4-FFF2-40B4-BE49-F238E27FC236}">
                <a16:creationId xmlns:a16="http://schemas.microsoft.com/office/drawing/2014/main" id="{588F1FD4-8634-6F54-2999-B4CBDB67AFAF}"/>
              </a:ext>
            </a:extLst>
          </p:cNvPr>
          <p:cNvGraphicFramePr>
            <a:graphicFrameLocks noGrp="1"/>
          </p:cNvGraphicFramePr>
          <p:nvPr>
            <p:ph sz="half" idx="2"/>
            <p:extLst>
              <p:ext uri="{D42A27DB-BD31-4B8C-83A1-F6EECF244321}">
                <p14:modId xmlns:p14="http://schemas.microsoft.com/office/powerpoint/2010/main" val="41506921"/>
              </p:ext>
            </p:extLst>
          </p:nvPr>
        </p:nvGraphicFramePr>
        <p:xfrm>
          <a:off x="6313716" y="1253331"/>
          <a:ext cx="5050970" cy="4272385"/>
        </p:xfrm>
        <a:graphic>
          <a:graphicData uri="http://schemas.openxmlformats.org/drawingml/2006/table">
            <a:tbl>
              <a:tblPr firstRow="1" bandRow="1">
                <a:tableStyleId>{68D230F3-CF80-4859-8CE7-A43EE81993B5}</a:tableStyleId>
              </a:tblPr>
              <a:tblGrid>
                <a:gridCol w="3690256">
                  <a:extLst>
                    <a:ext uri="{9D8B030D-6E8A-4147-A177-3AD203B41FA5}">
                      <a16:colId xmlns:a16="http://schemas.microsoft.com/office/drawing/2014/main" val="3055493193"/>
                    </a:ext>
                  </a:extLst>
                </a:gridCol>
                <a:gridCol w="1360714">
                  <a:extLst>
                    <a:ext uri="{9D8B030D-6E8A-4147-A177-3AD203B41FA5}">
                      <a16:colId xmlns:a16="http://schemas.microsoft.com/office/drawing/2014/main" val="2302903807"/>
                    </a:ext>
                  </a:extLst>
                </a:gridCol>
              </a:tblGrid>
              <a:tr h="325688">
                <a:tc>
                  <a:txBody>
                    <a:bodyPr/>
                    <a:lstStyle/>
                    <a:p>
                      <a:pPr algn="ctr"/>
                      <a:r>
                        <a:rPr lang="en-US"/>
                        <a:t>Indicator</a:t>
                      </a:r>
                    </a:p>
                  </a:txBody>
                  <a:tcPr>
                    <a:solidFill>
                      <a:schemeClr val="accent6">
                        <a:lumMod val="40000"/>
                        <a:lumOff val="60000"/>
                      </a:schemeClr>
                    </a:solidFill>
                  </a:tcPr>
                </a:tc>
                <a:tc>
                  <a:txBody>
                    <a:bodyPr/>
                    <a:lstStyle/>
                    <a:p>
                      <a:pPr algn="ctr"/>
                      <a:r>
                        <a:rPr lang="en-US"/>
                        <a:t>Scale</a:t>
                      </a:r>
                    </a:p>
                  </a:txBody>
                  <a:tcPr>
                    <a:solidFill>
                      <a:schemeClr val="accent6">
                        <a:lumMod val="40000"/>
                        <a:lumOff val="60000"/>
                      </a:schemeClr>
                    </a:solidFill>
                  </a:tcPr>
                </a:tc>
                <a:extLst>
                  <a:ext uri="{0D108BD9-81ED-4DB2-BD59-A6C34878D82A}">
                    <a16:rowId xmlns:a16="http://schemas.microsoft.com/office/drawing/2014/main" val="56764759"/>
                  </a:ext>
                </a:extLst>
              </a:tr>
              <a:tr h="753136">
                <a:tc>
                  <a:txBody>
                    <a:bodyPr/>
                    <a:lstStyle/>
                    <a:p>
                      <a:pPr marL="0" lvl="1" indent="0">
                        <a:lnSpc>
                          <a:spcPct val="110000"/>
                        </a:lnSpc>
                      </a:pPr>
                      <a:r>
                        <a:rPr lang="en-US"/>
                        <a:t>State Assessment Results in Reading and Mathematics</a:t>
                      </a:r>
                    </a:p>
                  </a:txBody>
                  <a:tcPr/>
                </a:tc>
                <a:tc>
                  <a:txBody>
                    <a:bodyPr/>
                    <a:lstStyle/>
                    <a:p>
                      <a:pPr algn="ctr"/>
                      <a:r>
                        <a:rPr lang="en-US" sz="1800" kern="1200">
                          <a:solidFill>
                            <a:schemeClr val="tx1"/>
                          </a:solidFill>
                          <a:effectLst/>
                          <a:latin typeface="+mn-lt"/>
                          <a:ea typeface="+mn-ea"/>
                          <a:cs typeface="+mn-cs"/>
                        </a:rPr>
                        <a:t>0-125 </a:t>
                      </a:r>
                      <a:endParaRPr lang="en-US"/>
                    </a:p>
                  </a:txBody>
                  <a:tcPr/>
                </a:tc>
                <a:extLst>
                  <a:ext uri="{0D108BD9-81ED-4DB2-BD59-A6C34878D82A}">
                    <a16:rowId xmlns:a16="http://schemas.microsoft.com/office/drawing/2014/main" val="213178625"/>
                  </a:ext>
                </a:extLst>
              </a:tr>
              <a:tr h="73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State Assessment Results in Writing, Science and Social Studies</a:t>
                      </a:r>
                    </a:p>
                  </a:txBody>
                  <a:tcPr/>
                </a:tc>
                <a:tc>
                  <a:txBody>
                    <a:bodyPr/>
                    <a:lstStyle/>
                    <a:p>
                      <a:pPr algn="ctr"/>
                      <a:r>
                        <a:rPr lang="en-US" sz="1800" kern="1200">
                          <a:solidFill>
                            <a:schemeClr val="tx1"/>
                          </a:solidFill>
                          <a:effectLst/>
                          <a:latin typeface="+mn-lt"/>
                          <a:ea typeface="+mn-ea"/>
                          <a:cs typeface="+mn-cs"/>
                        </a:rPr>
                        <a:t>0-125 </a:t>
                      </a:r>
                      <a:endParaRPr lang="en-US"/>
                    </a:p>
                  </a:txBody>
                  <a:tcPr/>
                </a:tc>
                <a:extLst>
                  <a:ext uri="{0D108BD9-81ED-4DB2-BD59-A6C34878D82A}">
                    <a16:rowId xmlns:a16="http://schemas.microsoft.com/office/drawing/2014/main" val="3941496534"/>
                  </a:ext>
                </a:extLst>
              </a:tr>
              <a:tr h="569955">
                <a:tc>
                  <a:txBody>
                    <a:bodyPr/>
                    <a:lstStyle/>
                    <a:p>
                      <a:r>
                        <a:rPr lang="en-US"/>
                        <a:t>Progress on English Language Proficiency </a:t>
                      </a:r>
                    </a:p>
                  </a:txBody>
                  <a:tcPr/>
                </a:tc>
                <a:tc>
                  <a:txBody>
                    <a:bodyPr/>
                    <a:lstStyle/>
                    <a:p>
                      <a:pPr algn="ctr"/>
                      <a:r>
                        <a:rPr lang="en-US" sz="1800" kern="1200">
                          <a:solidFill>
                            <a:schemeClr val="tx1"/>
                          </a:solidFill>
                          <a:effectLst/>
                          <a:latin typeface="+mn-lt"/>
                          <a:ea typeface="+mn-ea"/>
                          <a:cs typeface="+mn-cs"/>
                        </a:rPr>
                        <a:t>0-140</a:t>
                      </a:r>
                      <a:endParaRPr lang="en-US"/>
                    </a:p>
                  </a:txBody>
                  <a:tcPr/>
                </a:tc>
                <a:extLst>
                  <a:ext uri="{0D108BD9-81ED-4DB2-BD59-A6C34878D82A}">
                    <a16:rowId xmlns:a16="http://schemas.microsoft.com/office/drawing/2014/main" val="1334435977"/>
                  </a:ext>
                </a:extLst>
              </a:tr>
              <a:tr h="569955">
                <a:tc>
                  <a:txBody>
                    <a:bodyPr/>
                    <a:lstStyle/>
                    <a:p>
                      <a:r>
                        <a:rPr lang="en-US"/>
                        <a:t>Quality of School Climate and Safety Survey </a:t>
                      </a:r>
                    </a:p>
                  </a:txBody>
                  <a:tcPr/>
                </a:tc>
                <a:tc>
                  <a:txBody>
                    <a:bodyPr/>
                    <a:lstStyle/>
                    <a:p>
                      <a:pPr algn="ctr"/>
                      <a:r>
                        <a:rPr lang="en-US" sz="1800" kern="1200">
                          <a:solidFill>
                            <a:schemeClr val="tx1"/>
                          </a:solidFill>
                          <a:effectLst/>
                          <a:latin typeface="+mn-lt"/>
                          <a:ea typeface="+mn-ea"/>
                          <a:cs typeface="+mn-cs"/>
                        </a:rPr>
                        <a:t>0-100 </a:t>
                      </a:r>
                      <a:endParaRPr lang="en-US"/>
                    </a:p>
                  </a:txBody>
                  <a:tcPr/>
                </a:tc>
                <a:extLst>
                  <a:ext uri="{0D108BD9-81ED-4DB2-BD59-A6C34878D82A}">
                    <a16:rowId xmlns:a16="http://schemas.microsoft.com/office/drawing/2014/main" val="3334653060"/>
                  </a:ext>
                </a:extLst>
              </a:tr>
              <a:tr h="495019">
                <a:tc>
                  <a:txBody>
                    <a:bodyPr/>
                    <a:lstStyle/>
                    <a:p>
                      <a:r>
                        <a:rPr lang="en-US"/>
                        <a:t>Postsecondary Readiness </a:t>
                      </a:r>
                    </a:p>
                  </a:txBody>
                  <a:tcPr/>
                </a:tc>
                <a:tc>
                  <a:txBody>
                    <a:bodyPr/>
                    <a:lstStyle/>
                    <a:p>
                      <a:pPr algn="ctr"/>
                      <a:r>
                        <a:rPr lang="en-US" sz="1800" kern="1200">
                          <a:solidFill>
                            <a:schemeClr val="tx1"/>
                          </a:solidFill>
                          <a:effectLst/>
                          <a:latin typeface="+mn-lt"/>
                          <a:ea typeface="+mn-ea"/>
                          <a:cs typeface="+mn-cs"/>
                        </a:rPr>
                        <a:t>0-125</a:t>
                      </a:r>
                      <a:endParaRPr lang="en-US"/>
                    </a:p>
                  </a:txBody>
                  <a:tcPr/>
                </a:tc>
                <a:extLst>
                  <a:ext uri="{0D108BD9-81ED-4DB2-BD59-A6C34878D82A}">
                    <a16:rowId xmlns:a16="http://schemas.microsoft.com/office/drawing/2014/main" val="1240398088"/>
                  </a:ext>
                </a:extLst>
              </a:tr>
              <a:tr h="569955">
                <a:tc>
                  <a:txBody>
                    <a:bodyPr/>
                    <a:lstStyle/>
                    <a:p>
                      <a:r>
                        <a:rPr lang="en-US"/>
                        <a:t>Graduation Rate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0-100</a:t>
                      </a:r>
                      <a:endParaRPr lang="en-US" dirty="0"/>
                    </a:p>
                    <a:p>
                      <a:pPr algn="ctr"/>
                      <a:endParaRPr lang="en-US" dirty="0"/>
                    </a:p>
                  </a:txBody>
                  <a:tcPr/>
                </a:tc>
                <a:extLst>
                  <a:ext uri="{0D108BD9-81ED-4DB2-BD59-A6C34878D82A}">
                    <a16:rowId xmlns:a16="http://schemas.microsoft.com/office/drawing/2014/main" val="3227161647"/>
                  </a:ext>
                </a:extLst>
              </a:tr>
            </a:tbl>
          </a:graphicData>
        </a:graphic>
      </p:graphicFrame>
    </p:spTree>
    <p:extLst>
      <p:ext uri="{BB962C8B-B14F-4D97-AF65-F5344CB8AC3E}">
        <p14:creationId xmlns:p14="http://schemas.microsoft.com/office/powerpoint/2010/main" val="243381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EAA447-551F-289E-AD17-1F6E3142227D}"/>
              </a:ext>
            </a:extLst>
          </p:cNvPr>
          <p:cNvSpPr>
            <a:spLocks noGrp="1"/>
          </p:cNvSpPr>
          <p:nvPr>
            <p:ph type="title"/>
          </p:nvPr>
        </p:nvSpPr>
        <p:spPr>
          <a:xfrm>
            <a:off x="0" y="-1"/>
            <a:ext cx="10515600" cy="927847"/>
          </a:xfrm>
        </p:spPr>
        <p:txBody>
          <a:bodyPr/>
          <a:lstStyle/>
          <a:p>
            <a:r>
              <a:rPr lang="en-US"/>
              <a:t>Limits to Change</a:t>
            </a:r>
          </a:p>
        </p:txBody>
      </p:sp>
      <p:sp>
        <p:nvSpPr>
          <p:cNvPr id="3" name="TextBox 2">
            <a:extLst>
              <a:ext uri="{FF2B5EF4-FFF2-40B4-BE49-F238E27FC236}">
                <a16:creationId xmlns:a16="http://schemas.microsoft.com/office/drawing/2014/main" id="{6E01B849-8585-82DD-4725-BD1AF9FC6B2D}"/>
              </a:ext>
            </a:extLst>
          </p:cNvPr>
          <p:cNvSpPr txBox="1"/>
          <p:nvPr/>
        </p:nvSpPr>
        <p:spPr>
          <a:xfrm>
            <a:off x="890020" y="927846"/>
            <a:ext cx="10411960" cy="2585323"/>
          </a:xfrm>
          <a:prstGeom prst="rect">
            <a:avLst/>
          </a:prstGeom>
          <a:noFill/>
        </p:spPr>
        <p:txBody>
          <a:bodyPr wrap="square" rtlCol="0">
            <a:spAutoFit/>
          </a:bodyPr>
          <a:lstStyle/>
          <a:p>
            <a:r>
              <a:rPr lang="en-US"/>
              <a:t>Example: State Assessment Results on Reading and Mathematics (0-125)</a:t>
            </a:r>
          </a:p>
          <a:p>
            <a:r>
              <a:rPr lang="en-US"/>
              <a:t>Current Year Status:120</a:t>
            </a:r>
          </a:p>
          <a:p>
            <a:r>
              <a:rPr lang="en-US"/>
              <a:t>Prior Year Status: 110</a:t>
            </a:r>
          </a:p>
          <a:p>
            <a:endParaRPr lang="en-US"/>
          </a:p>
          <a:p>
            <a:r>
              <a:rPr lang="en-US"/>
              <a:t>	</a:t>
            </a:r>
            <a:r>
              <a:rPr lang="en-US" sz="1800" b="1" i="1" u="none" strike="noStrike">
                <a:solidFill>
                  <a:schemeClr val="tx1"/>
                </a:solidFill>
                <a:effectLst/>
              </a:rPr>
              <a:t>Current Year Status Score + Change Score = Indicator Score</a:t>
            </a:r>
          </a:p>
          <a:p>
            <a:endParaRPr lang="en-US"/>
          </a:p>
          <a:p>
            <a:r>
              <a:rPr lang="en-US"/>
              <a:t>Change Difference: 10 (used in determining Indicator Rating on 5X5 Colored Table) </a:t>
            </a:r>
          </a:p>
          <a:p>
            <a:r>
              <a:rPr lang="en-US"/>
              <a:t>Applied Change : 5 </a:t>
            </a:r>
            <a:r>
              <a:rPr lang="en-US" sz="1800">
                <a:effectLst/>
                <a:latin typeface="Segoe UI" panose="020B0502040204020203" pitchFamily="34" charset="0"/>
              </a:rPr>
              <a:t>Used to calculate Indicator Score (which is used to calculate Overall Score)</a:t>
            </a:r>
            <a:endParaRPr lang="en-US" sz="1800">
              <a:effectLst/>
              <a:latin typeface="Arial" panose="020B0604020202020204" pitchFamily="34" charset="0"/>
            </a:endParaRPr>
          </a:p>
          <a:p>
            <a:endParaRPr lang="en-US"/>
          </a:p>
        </p:txBody>
      </p:sp>
      <p:pic>
        <p:nvPicPr>
          <p:cNvPr id="4" name="Picture 3" descr="Image is a screenshot of the Spreadsheet for QC Day 2023 indicating to look at column M which is the Reading and Mathematics Change Difference and Column O which is the Reading and Mathematics Applied Change. ">
            <a:extLst>
              <a:ext uri="{FF2B5EF4-FFF2-40B4-BE49-F238E27FC236}">
                <a16:creationId xmlns:a16="http://schemas.microsoft.com/office/drawing/2014/main" id="{84E67308-DF95-E420-93E4-43CCE76B318D}"/>
              </a:ext>
            </a:extLst>
          </p:cNvPr>
          <p:cNvPicPr>
            <a:picLocks noChangeAspect="1"/>
          </p:cNvPicPr>
          <p:nvPr/>
        </p:nvPicPr>
        <p:blipFill>
          <a:blip r:embed="rId3"/>
          <a:stretch>
            <a:fillRect/>
          </a:stretch>
        </p:blipFill>
        <p:spPr>
          <a:xfrm>
            <a:off x="1225496" y="3677251"/>
            <a:ext cx="8715375" cy="1133475"/>
          </a:xfrm>
          <a:prstGeom prst="rect">
            <a:avLst/>
          </a:prstGeom>
        </p:spPr>
      </p:pic>
      <p:sp>
        <p:nvSpPr>
          <p:cNvPr id="9" name="Rectangle: Rounded Corners 8" descr="An box indicating to look at the text stating Reading and Mathematics Change Difference.">
            <a:extLst>
              <a:ext uri="{FF2B5EF4-FFF2-40B4-BE49-F238E27FC236}">
                <a16:creationId xmlns:a16="http://schemas.microsoft.com/office/drawing/2014/main" id="{D5317411-9B9E-9D5E-4034-B1D511A01C18}"/>
              </a:ext>
            </a:extLst>
          </p:cNvPr>
          <p:cNvSpPr/>
          <p:nvPr/>
        </p:nvSpPr>
        <p:spPr>
          <a:xfrm>
            <a:off x="6504981" y="4021303"/>
            <a:ext cx="985422" cy="887024"/>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descr="An box indicating to look at the text stating Reading and Mathematics Applied Change">
            <a:extLst>
              <a:ext uri="{FF2B5EF4-FFF2-40B4-BE49-F238E27FC236}">
                <a16:creationId xmlns:a16="http://schemas.microsoft.com/office/drawing/2014/main" id="{CC033FAE-B448-F231-4249-7B9171B50492}"/>
              </a:ext>
            </a:extLst>
          </p:cNvPr>
          <p:cNvSpPr/>
          <p:nvPr/>
        </p:nvSpPr>
        <p:spPr>
          <a:xfrm>
            <a:off x="8883456" y="4021303"/>
            <a:ext cx="985422" cy="887024"/>
          </a:xfrm>
          <a:prstGeom prst="roundRect">
            <a:avLst/>
          </a:prstGeom>
          <a:noFill/>
          <a:ln w="76200">
            <a:solidFill>
              <a:srgbClr val="00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descr="An arrow indicating to look at the text stating Reading and Mathematics Applied Change">
            <a:extLst>
              <a:ext uri="{FF2B5EF4-FFF2-40B4-BE49-F238E27FC236}">
                <a16:creationId xmlns:a16="http://schemas.microsoft.com/office/drawing/2014/main" id="{E7A68013-E37F-B993-03B2-D9A6ECE03A01}"/>
              </a:ext>
            </a:extLst>
          </p:cNvPr>
          <p:cNvSpPr/>
          <p:nvPr/>
        </p:nvSpPr>
        <p:spPr>
          <a:xfrm rot="10800000">
            <a:off x="6904477" y="4900667"/>
            <a:ext cx="186431" cy="523782"/>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Arrow: Down 6" descr="An arrow indicating to look at the text stating Reading and Mathematics Applied Change">
            <a:extLst>
              <a:ext uri="{FF2B5EF4-FFF2-40B4-BE49-F238E27FC236}">
                <a16:creationId xmlns:a16="http://schemas.microsoft.com/office/drawing/2014/main" id="{F8C8C846-46C4-AF79-C9A3-65E5002589BB}"/>
              </a:ext>
            </a:extLst>
          </p:cNvPr>
          <p:cNvSpPr/>
          <p:nvPr/>
        </p:nvSpPr>
        <p:spPr>
          <a:xfrm rot="10800000">
            <a:off x="9282952" y="4887415"/>
            <a:ext cx="186431" cy="523782"/>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678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Stafford, Jennifer - KDE Division Director</DisplayName>
        <AccountId>12</AccountId>
        <AccountType/>
      </UserInfo>
      <UserInfo>
        <DisplayName>Rome, Nathan -  Division of Accountability Data and Analysis</DisplayName>
        <AccountId>81</AccountId>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2024-09-16T12:35:04+00:00</Publication_x0020_Date>
    <Audience1 xmlns="3a62de7d-ba57-4f43-9dae-9623ba637be0"/>
    <_dlc_DocId xmlns="3a62de7d-ba57-4f43-9dae-9623ba637be0">KYED-14-1904</_dlc_DocId>
    <_dlc_DocIdUrl xmlns="3a62de7d-ba57-4f43-9dae-9623ba637be0">
      <Url>https://www.education.ky.gov/AA/distsupp/_layouts/15/DocIdRedir.aspx?ID=KYED-14-1904</Url>
      <Description>KYED-14-1904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B70E2367-0437-4E9A-BE78-08DB236339B0}"/>
</file>

<file path=customXml/itemProps3.xml><?xml version="1.0" encoding="utf-8"?>
<ds:datastoreItem xmlns:ds="http://schemas.openxmlformats.org/officeDocument/2006/customXml" ds:itemID="{C70D4522-EDD2-4326-BD38-D65ABD3DF72F}">
  <ds:schemaRefs>
    <ds:schemaRef ds:uri="9e447306-43c9-46fc-85e8-9d0ed75a31bf"/>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d2e0887b-4a8a-4736-99cf-56284292f442"/>
    <ds:schemaRef ds:uri="http://www.w3.org/XML/1998/namespace"/>
    <ds:schemaRef ds:uri="http://purl.org/dc/terms/"/>
  </ds:schemaRefs>
</ds:datastoreItem>
</file>

<file path=customXml/itemProps4.xml><?xml version="1.0" encoding="utf-8"?>
<ds:datastoreItem xmlns:ds="http://schemas.openxmlformats.org/officeDocument/2006/customXml" ds:itemID="{32A4B93D-3A3E-4DAF-8C21-318BB824B546}"/>
</file>

<file path=docProps/app.xml><?xml version="1.0" encoding="utf-8"?>
<Properties xmlns="http://schemas.openxmlformats.org/officeDocument/2006/extended-properties" xmlns:vt="http://schemas.openxmlformats.org/officeDocument/2006/docPropsVTypes">
  <Template/>
  <TotalTime>3</TotalTime>
  <Words>4066</Words>
  <Application>Microsoft Office PowerPoint</Application>
  <PresentationFormat>Widescreen</PresentationFormat>
  <Paragraphs>691</Paragraphs>
  <Slides>56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Yu Mincho</vt:lpstr>
      <vt:lpstr>Arial</vt:lpstr>
      <vt:lpstr>Calibri</vt:lpstr>
      <vt:lpstr>Franklin Gothic Book</vt:lpstr>
      <vt:lpstr>Franklin Gothic Medium</vt:lpstr>
      <vt:lpstr>Segoe UI</vt:lpstr>
      <vt:lpstr>Wingdings</vt:lpstr>
      <vt:lpstr>Office Theme</vt:lpstr>
      <vt:lpstr>   Online Data Quality Control (QC) Day Preparation </vt:lpstr>
      <vt:lpstr>Quality Control Day Agenda</vt:lpstr>
      <vt:lpstr>Quality Control Day Overview</vt:lpstr>
      <vt:lpstr>Quality Control Day Confirmed</vt:lpstr>
      <vt:lpstr>QC Day Purpose </vt:lpstr>
      <vt:lpstr>Accountability Indicators</vt:lpstr>
      <vt:lpstr>Indicator Performance Ratings</vt:lpstr>
      <vt:lpstr>Indicator Scales</vt:lpstr>
      <vt:lpstr>Limits to Change</vt:lpstr>
      <vt:lpstr>Accountability Cut Scores</vt:lpstr>
      <vt:lpstr>Status Cut Scores for Elementary Schools</vt:lpstr>
      <vt:lpstr>Change Cut Scores for Elementary Schools</vt:lpstr>
      <vt:lpstr>Status Cut Scores for Middle Schools</vt:lpstr>
      <vt:lpstr>Change Cut Scores for Middle Schools</vt:lpstr>
      <vt:lpstr>Status Cut Scores for High Schools</vt:lpstr>
      <vt:lpstr>Change Cut Scores for High Schools</vt:lpstr>
      <vt:lpstr>Overall Performance Rating Cut Scores</vt:lpstr>
      <vt:lpstr>Public Reporting</vt:lpstr>
      <vt:lpstr>Timeline for 2024 Public Reporting</vt:lpstr>
      <vt:lpstr>Open House</vt:lpstr>
      <vt:lpstr>Preliminary Data Cautions  and Embargo Status</vt:lpstr>
      <vt:lpstr>Preliminary Data Security Cautions</vt:lpstr>
      <vt:lpstr>Embargoed Data Sharing</vt:lpstr>
      <vt:lpstr>Data Details</vt:lpstr>
      <vt:lpstr>Minimum N-Count of 30 for Schools and Each Student Group​</vt:lpstr>
      <vt:lpstr>Suppressed Data Definitions</vt:lpstr>
      <vt:lpstr>Alternative Program/School Track Back</vt:lpstr>
      <vt:lpstr>Participation Rate</vt:lpstr>
      <vt:lpstr>Inclusion of Feeder Schools</vt:lpstr>
      <vt:lpstr>QC Day Spreadsheets</vt:lpstr>
      <vt:lpstr>QC Day Spreadsheet Folders</vt:lpstr>
      <vt:lpstr>Accountability </vt:lpstr>
      <vt:lpstr>Accountability Summary Profile Tab </vt:lpstr>
      <vt:lpstr>Accountability Summary TSI Groups Tab</vt:lpstr>
      <vt:lpstr>Accountability Summary RDMA Tab </vt:lpstr>
      <vt:lpstr>Accountability Summary</vt:lpstr>
      <vt:lpstr>Accountability Summary ELP Tab</vt:lpstr>
      <vt:lpstr>Accountability Summary (2)</vt:lpstr>
      <vt:lpstr>Accountability Summary (3)</vt:lpstr>
      <vt:lpstr>Accountability Summary (4)</vt:lpstr>
      <vt:lpstr>Accountability NAPD</vt:lpstr>
      <vt:lpstr>Accountability QSCS Survey Aggregate</vt:lpstr>
      <vt:lpstr>Demographics, 4- and 5-year cohort rates </vt:lpstr>
      <vt:lpstr>Demographics, Academic and Career Ready, Postsecondary Ready, Bonus </vt:lpstr>
      <vt:lpstr>Content Assessments, Allegation Score Changes, Demographics, Indicator Inclusion</vt:lpstr>
      <vt:lpstr>Student Data </vt:lpstr>
      <vt:lpstr>Content Assessments Allegation Score Changes</vt:lpstr>
      <vt:lpstr>ACCESS Allegation Score Changes</vt:lpstr>
      <vt:lpstr>Additional Resource: Accountability Calculator</vt:lpstr>
      <vt:lpstr>Online QC Day Materials and Procedures</vt:lpstr>
      <vt:lpstr>Begin Preparing for QC Day</vt:lpstr>
      <vt:lpstr>Tasks to Complete on QC Day </vt:lpstr>
      <vt:lpstr>How to Communicate with OAA on QC Day</vt:lpstr>
      <vt:lpstr>QC Day Materials</vt:lpstr>
      <vt:lpstr>OAA Contacts for QC DAY</vt:lpstr>
      <vt:lpstr>QC DAY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QC Day 2023 Training</dc:title>
  <dc:creator>Hackworth, Michael - Office of Assessment and Accountability</dc:creator>
  <cp:lastModifiedBy>Riley, Ben - Division of Assessment and Accountability Support</cp:lastModifiedBy>
  <cp:revision>3</cp:revision>
  <dcterms:created xsi:type="dcterms:W3CDTF">2021-08-26T18:21:30Z</dcterms:created>
  <dcterms:modified xsi:type="dcterms:W3CDTF">2024-09-16T12:31:19Z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7ff16a5a-1e44-4253-9d88-0869b2c4b12b</vt:lpwstr>
  </property>
  <property fmtid="{D5CDD505-2E9C-101B-9397-08002B2CF9AE}" pid="4" name="MSIP_Label_eb544694-0027-44fa-bee4-2648c0363f9d_Enabled">
    <vt:lpwstr>true</vt:lpwstr>
  </property>
  <property fmtid="{D5CDD505-2E9C-101B-9397-08002B2CF9AE}" pid="5" name="MSIP_Label_eb544694-0027-44fa-bee4-2648c0363f9d_SetDate">
    <vt:lpwstr>2024-08-12T16:06:59Z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9074f9d8-7e37-48c7-b597-db924cbc7561</vt:lpwstr>
  </property>
  <property fmtid="{D5CDD505-2E9C-101B-9397-08002B2CF9AE}" pid="10" name="MSIP_Label_eb544694-0027-44fa-bee4-2648c0363f9d_ContentBits">
    <vt:lpwstr>0</vt:lpwstr>
  </property>
</Properties>
</file>