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drawing2.xml" ContentType="application/vnd.ms-office.drawingml.diagramDrawing+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3.xml" ContentType="application/vnd.openxmlformats-officedocument.drawingml.diagramStyle+xml"/>
  <Override PartName="/ppt/diagrams/quickStyle2.xml" ContentType="application/vnd.openxmlformats-officedocument.drawingml.diagramStyle+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3"/>
  </p:notesMasterIdLst>
  <p:sldIdLst>
    <p:sldId id="257" r:id="rId6"/>
    <p:sldId id="281" r:id="rId7"/>
    <p:sldId id="282" r:id="rId8"/>
    <p:sldId id="283" r:id="rId9"/>
    <p:sldId id="284" r:id="rId10"/>
    <p:sldId id="280" r:id="rId11"/>
    <p:sldId id="3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539DA-D110-4313-823A-C13A0F91E8C8}" v="4" dt="2023-07-25T19:03:09.508"/>
    <p1510:client id="{CB555389-BE32-4D69-A9B6-049181A5E8E6}" v="34" dt="2023-07-25T13:13:02.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67462" autoAdjust="0"/>
  </p:normalViewPr>
  <p:slideViewPr>
    <p:cSldViewPr snapToGrid="0">
      <p:cViewPr varScale="1">
        <p:scale>
          <a:sx n="66" d="100"/>
          <a:sy n="66" d="100"/>
        </p:scale>
        <p:origin x="542" y="7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berry, Christen - Division of Assessment and Accountability Support" userId="64f073a6-c0e0-4356-b5dd-074214d6d82f" providerId="ADAL" clId="{AE6539DA-D110-4313-823A-C13A0F91E8C8}"/>
    <pc:docChg chg="modSld">
      <pc:chgData name="Roseberry, Christen - Division of Assessment and Accountability Support" userId="64f073a6-c0e0-4356-b5dd-074214d6d82f" providerId="ADAL" clId="{AE6539DA-D110-4313-823A-C13A0F91E8C8}" dt="2023-07-25T19:03:17.089" v="12" actId="20577"/>
      <pc:docMkLst>
        <pc:docMk/>
      </pc:docMkLst>
      <pc:sldChg chg="addSp modSp mod modNotesTx">
        <pc:chgData name="Roseberry, Christen - Division of Assessment and Accountability Support" userId="64f073a6-c0e0-4356-b5dd-074214d6d82f" providerId="ADAL" clId="{AE6539DA-D110-4313-823A-C13A0F91E8C8}" dt="2023-07-25T19:03:12.703" v="10" actId="20577"/>
        <pc:sldMkLst>
          <pc:docMk/>
          <pc:sldMk cId="505087787" sldId="280"/>
        </pc:sldMkLst>
        <pc:spChg chg="add mod">
          <ac:chgData name="Roseberry, Christen - Division of Assessment and Accountability Support" userId="64f073a6-c0e0-4356-b5dd-074214d6d82f" providerId="ADAL" clId="{AE6539DA-D110-4313-823A-C13A0F91E8C8}" dt="2023-07-25T19:03:12.703" v="10" actId="20577"/>
          <ac:spMkLst>
            <pc:docMk/>
            <pc:sldMk cId="505087787" sldId="280"/>
            <ac:spMk id="2" creationId="{1A9A8F02-0046-89A0-BA9D-AE6F9E92AB39}"/>
          </ac:spMkLst>
        </pc:spChg>
        <pc:graphicFrameChg chg="mod">
          <ac:chgData name="Roseberry, Christen - Division of Assessment and Accountability Support" userId="64f073a6-c0e0-4356-b5dd-074214d6d82f" providerId="ADAL" clId="{AE6539DA-D110-4313-823A-C13A0F91E8C8}" dt="2023-07-25T18:53:57.554" v="3" actId="113"/>
          <ac:graphicFrameMkLst>
            <pc:docMk/>
            <pc:sldMk cId="505087787" sldId="280"/>
            <ac:graphicFrameMk id="9" creationId="{8AE82262-5261-B949-8E1E-6B70CF701569}"/>
          </ac:graphicFrameMkLst>
        </pc:graphicFrameChg>
      </pc:sldChg>
      <pc:sldChg chg="modSp mod modNotesTx">
        <pc:chgData name="Roseberry, Christen - Division of Assessment and Accountability Support" userId="64f073a6-c0e0-4356-b5dd-074214d6d82f" providerId="ADAL" clId="{AE6539DA-D110-4313-823A-C13A0F91E8C8}" dt="2023-07-25T19:03:17.089" v="12" actId="20577"/>
        <pc:sldMkLst>
          <pc:docMk/>
          <pc:sldMk cId="2064220523" sldId="364"/>
        </pc:sldMkLst>
        <pc:spChg chg="mod">
          <ac:chgData name="Roseberry, Christen - Division of Assessment and Accountability Support" userId="64f073a6-c0e0-4356-b5dd-074214d6d82f" providerId="ADAL" clId="{AE6539DA-D110-4313-823A-C13A0F91E8C8}" dt="2023-07-25T19:03:17.089" v="12" actId="20577"/>
          <ac:spMkLst>
            <pc:docMk/>
            <pc:sldMk cId="2064220523" sldId="364"/>
            <ac:spMk id="6" creationId="{9C381F6D-F809-4817-A2EE-E7F9BCFEB93E}"/>
          </ac:spMkLst>
        </pc:spChg>
      </pc:sldChg>
    </pc:docChg>
  </pc:docChgLst>
  <pc:docChgLst>
    <pc:chgData name="Roseberry, Christen - Division of Assessment and Accountability Support" userId="64f073a6-c0e0-4356-b5dd-074214d6d82f" providerId="ADAL" clId="{4051A9A2-062F-4F64-874B-9A7549C36525}"/>
    <pc:docChg chg="delSld modSld">
      <pc:chgData name="Roseberry, Christen - Division of Assessment and Accountability Support" userId="64f073a6-c0e0-4356-b5dd-074214d6d82f" providerId="ADAL" clId="{4051A9A2-062F-4F64-874B-9A7549C36525}" dt="2023-07-24T17:09:51.083" v="22" actId="20577"/>
      <pc:docMkLst>
        <pc:docMk/>
      </pc:docMkLst>
      <pc:sldChg chg="modNotesTx">
        <pc:chgData name="Roseberry, Christen - Division of Assessment and Accountability Support" userId="64f073a6-c0e0-4356-b5dd-074214d6d82f" providerId="ADAL" clId="{4051A9A2-062F-4F64-874B-9A7549C36525}" dt="2023-07-24T16:25:32.012" v="2" actId="20577"/>
        <pc:sldMkLst>
          <pc:docMk/>
          <pc:sldMk cId="301902911" sldId="257"/>
        </pc:sldMkLst>
      </pc:sldChg>
      <pc:sldChg chg="del">
        <pc:chgData name="Roseberry, Christen - Division of Assessment and Accountability Support" userId="64f073a6-c0e0-4356-b5dd-074214d6d82f" providerId="ADAL" clId="{4051A9A2-062F-4F64-874B-9A7549C36525}" dt="2023-07-24T16:25:10.007" v="0" actId="47"/>
        <pc:sldMkLst>
          <pc:docMk/>
          <pc:sldMk cId="3404433335" sldId="272"/>
        </pc:sldMkLst>
      </pc:sldChg>
      <pc:sldChg chg="del">
        <pc:chgData name="Roseberry, Christen - Division of Assessment and Accountability Support" userId="64f073a6-c0e0-4356-b5dd-074214d6d82f" providerId="ADAL" clId="{4051A9A2-062F-4F64-874B-9A7549C36525}" dt="2023-07-24T16:25:10.007" v="0" actId="47"/>
        <pc:sldMkLst>
          <pc:docMk/>
          <pc:sldMk cId="4229278886" sldId="273"/>
        </pc:sldMkLst>
      </pc:sldChg>
      <pc:sldChg chg="del">
        <pc:chgData name="Roseberry, Christen - Division of Assessment and Accountability Support" userId="64f073a6-c0e0-4356-b5dd-074214d6d82f" providerId="ADAL" clId="{4051A9A2-062F-4F64-874B-9A7549C36525}" dt="2023-07-24T16:25:10.007" v="0" actId="47"/>
        <pc:sldMkLst>
          <pc:docMk/>
          <pc:sldMk cId="774990511" sldId="274"/>
        </pc:sldMkLst>
      </pc:sldChg>
      <pc:sldChg chg="del">
        <pc:chgData name="Roseberry, Christen - Division of Assessment and Accountability Support" userId="64f073a6-c0e0-4356-b5dd-074214d6d82f" providerId="ADAL" clId="{4051A9A2-062F-4F64-874B-9A7549C36525}" dt="2023-07-24T16:25:10.007" v="0" actId="47"/>
        <pc:sldMkLst>
          <pc:docMk/>
          <pc:sldMk cId="1640058356" sldId="275"/>
        </pc:sldMkLst>
      </pc:sldChg>
      <pc:sldChg chg="del">
        <pc:chgData name="Roseberry, Christen - Division of Assessment and Accountability Support" userId="64f073a6-c0e0-4356-b5dd-074214d6d82f" providerId="ADAL" clId="{4051A9A2-062F-4F64-874B-9A7549C36525}" dt="2023-07-24T16:25:10.007" v="0" actId="47"/>
        <pc:sldMkLst>
          <pc:docMk/>
          <pc:sldMk cId="3080831821" sldId="276"/>
        </pc:sldMkLst>
      </pc:sldChg>
      <pc:sldChg chg="del">
        <pc:chgData name="Roseberry, Christen - Division of Assessment and Accountability Support" userId="64f073a6-c0e0-4356-b5dd-074214d6d82f" providerId="ADAL" clId="{4051A9A2-062F-4F64-874B-9A7549C36525}" dt="2023-07-24T16:25:10.007" v="0" actId="47"/>
        <pc:sldMkLst>
          <pc:docMk/>
          <pc:sldMk cId="106058897" sldId="277"/>
        </pc:sldMkLst>
      </pc:sldChg>
      <pc:sldChg chg="del">
        <pc:chgData name="Roseberry, Christen - Division of Assessment and Accountability Support" userId="64f073a6-c0e0-4356-b5dd-074214d6d82f" providerId="ADAL" clId="{4051A9A2-062F-4F64-874B-9A7549C36525}" dt="2023-07-24T16:25:10.007" v="0" actId="47"/>
        <pc:sldMkLst>
          <pc:docMk/>
          <pc:sldMk cId="2266024590" sldId="278"/>
        </pc:sldMkLst>
      </pc:sldChg>
      <pc:sldChg chg="del">
        <pc:chgData name="Roseberry, Christen - Division of Assessment and Accountability Support" userId="64f073a6-c0e0-4356-b5dd-074214d6d82f" providerId="ADAL" clId="{4051A9A2-062F-4F64-874B-9A7549C36525}" dt="2023-07-24T16:25:10.007" v="0" actId="47"/>
        <pc:sldMkLst>
          <pc:docMk/>
          <pc:sldMk cId="2940899165" sldId="279"/>
        </pc:sldMkLst>
      </pc:sldChg>
      <pc:sldChg chg="del">
        <pc:chgData name="Roseberry, Christen - Division of Assessment and Accountability Support" userId="64f073a6-c0e0-4356-b5dd-074214d6d82f" providerId="ADAL" clId="{4051A9A2-062F-4F64-874B-9A7549C36525}" dt="2023-07-24T16:25:10.007" v="0" actId="47"/>
        <pc:sldMkLst>
          <pc:docMk/>
          <pc:sldMk cId="898961860" sldId="280"/>
        </pc:sldMkLst>
      </pc:sldChg>
      <pc:sldChg chg="modSp mod">
        <pc:chgData name="Roseberry, Christen - Division of Assessment and Accountability Support" userId="64f073a6-c0e0-4356-b5dd-074214d6d82f" providerId="ADAL" clId="{4051A9A2-062F-4F64-874B-9A7549C36525}" dt="2023-07-24T17:09:28.201" v="17" actId="20577"/>
        <pc:sldMkLst>
          <pc:docMk/>
          <pc:sldMk cId="3007860980" sldId="281"/>
        </pc:sldMkLst>
        <pc:spChg chg="mod">
          <ac:chgData name="Roseberry, Christen - Division of Assessment and Accountability Support" userId="64f073a6-c0e0-4356-b5dd-074214d6d82f" providerId="ADAL" clId="{4051A9A2-062F-4F64-874B-9A7549C36525}" dt="2023-07-24T16:25:54.830" v="8" actId="20577"/>
          <ac:spMkLst>
            <pc:docMk/>
            <pc:sldMk cId="3007860980" sldId="281"/>
            <ac:spMk id="2" creationId="{0B19C99D-2979-4DB5-9A0C-85E82DC2A7FA}"/>
          </ac:spMkLst>
        </pc:spChg>
        <pc:spChg chg="mod">
          <ac:chgData name="Roseberry, Christen - Division of Assessment and Accountability Support" userId="64f073a6-c0e0-4356-b5dd-074214d6d82f" providerId="ADAL" clId="{4051A9A2-062F-4F64-874B-9A7549C36525}" dt="2023-07-24T17:09:28.201" v="17" actId="20577"/>
          <ac:spMkLst>
            <pc:docMk/>
            <pc:sldMk cId="3007860980" sldId="281"/>
            <ac:spMk id="12" creationId="{DB988EE5-2EF5-421A-996D-8A9709106330}"/>
          </ac:spMkLst>
        </pc:spChg>
      </pc:sldChg>
      <pc:sldChg chg="modSp mod">
        <pc:chgData name="Roseberry, Christen - Division of Assessment and Accountability Support" userId="64f073a6-c0e0-4356-b5dd-074214d6d82f" providerId="ADAL" clId="{4051A9A2-062F-4F64-874B-9A7549C36525}" dt="2023-07-24T17:09:33.784" v="18" actId="20577"/>
        <pc:sldMkLst>
          <pc:docMk/>
          <pc:sldMk cId="1683895203" sldId="282"/>
        </pc:sldMkLst>
        <pc:spChg chg="mod">
          <ac:chgData name="Roseberry, Christen - Division of Assessment and Accountability Support" userId="64f073a6-c0e0-4356-b5dd-074214d6d82f" providerId="ADAL" clId="{4051A9A2-062F-4F64-874B-9A7549C36525}" dt="2023-07-24T17:09:33.784" v="18" actId="20577"/>
          <ac:spMkLst>
            <pc:docMk/>
            <pc:sldMk cId="1683895203" sldId="282"/>
            <ac:spMk id="6" creationId="{22FDE2D2-625F-41E5-A53F-927EFB3BF73B}"/>
          </ac:spMkLst>
        </pc:spChg>
      </pc:sldChg>
      <pc:sldChg chg="modSp mod">
        <pc:chgData name="Roseberry, Christen - Division of Assessment and Accountability Support" userId="64f073a6-c0e0-4356-b5dd-074214d6d82f" providerId="ADAL" clId="{4051A9A2-062F-4F64-874B-9A7549C36525}" dt="2023-07-24T17:09:39.111" v="19" actId="20577"/>
        <pc:sldMkLst>
          <pc:docMk/>
          <pc:sldMk cId="2612156673" sldId="283"/>
        </pc:sldMkLst>
        <pc:spChg chg="mod">
          <ac:chgData name="Roseberry, Christen - Division of Assessment and Accountability Support" userId="64f073a6-c0e0-4356-b5dd-074214d6d82f" providerId="ADAL" clId="{4051A9A2-062F-4F64-874B-9A7549C36525}" dt="2023-07-24T17:09:39.111" v="19" actId="20577"/>
          <ac:spMkLst>
            <pc:docMk/>
            <pc:sldMk cId="2612156673" sldId="283"/>
            <ac:spMk id="6" creationId="{A5DA4623-A532-442C-A830-1CDE2AF76C0E}"/>
          </ac:spMkLst>
        </pc:spChg>
      </pc:sldChg>
      <pc:sldChg chg="modSp mod">
        <pc:chgData name="Roseberry, Christen - Division of Assessment and Accountability Support" userId="64f073a6-c0e0-4356-b5dd-074214d6d82f" providerId="ADAL" clId="{4051A9A2-062F-4F64-874B-9A7549C36525}" dt="2023-07-24T17:09:47.157" v="20" actId="20577"/>
        <pc:sldMkLst>
          <pc:docMk/>
          <pc:sldMk cId="899569411" sldId="284"/>
        </pc:sldMkLst>
        <pc:spChg chg="mod">
          <ac:chgData name="Roseberry, Christen - Division of Assessment and Accountability Support" userId="64f073a6-c0e0-4356-b5dd-074214d6d82f" providerId="ADAL" clId="{4051A9A2-062F-4F64-874B-9A7549C36525}" dt="2023-07-24T17:09:47.157" v="20" actId="20577"/>
          <ac:spMkLst>
            <pc:docMk/>
            <pc:sldMk cId="899569411" sldId="284"/>
            <ac:spMk id="5" creationId="{89451556-80F4-4BAB-A9A4-1B7E77993C0D}"/>
          </ac:spMkLst>
        </pc:spChg>
      </pc:sldChg>
      <pc:sldChg chg="modSp mod modNotesTx">
        <pc:chgData name="Roseberry, Christen - Division of Assessment and Accountability Support" userId="64f073a6-c0e0-4356-b5dd-074214d6d82f" providerId="ADAL" clId="{4051A9A2-062F-4F64-874B-9A7549C36525}" dt="2023-07-24T17:09:51.083" v="22" actId="20577"/>
        <pc:sldMkLst>
          <pc:docMk/>
          <pc:sldMk cId="2064220523" sldId="364"/>
        </pc:sldMkLst>
        <pc:spChg chg="mod">
          <ac:chgData name="Roseberry, Christen - Division of Assessment and Accountability Support" userId="64f073a6-c0e0-4356-b5dd-074214d6d82f" providerId="ADAL" clId="{4051A9A2-062F-4F64-874B-9A7549C36525}" dt="2023-07-24T17:09:51.083" v="22" actId="20577"/>
          <ac:spMkLst>
            <pc:docMk/>
            <pc:sldMk cId="2064220523" sldId="364"/>
            <ac:spMk id="6" creationId="{9C381F6D-F809-4817-A2EE-E7F9BCFEB93E}"/>
          </ac:spMkLst>
        </pc:spChg>
      </pc:sldChg>
      <pc:sldChg chg="del">
        <pc:chgData name="Roseberry, Christen - Division of Assessment and Accountability Support" userId="64f073a6-c0e0-4356-b5dd-074214d6d82f" providerId="ADAL" clId="{4051A9A2-062F-4F64-874B-9A7549C36525}" dt="2023-07-24T16:25:10.007" v="0" actId="47"/>
        <pc:sldMkLst>
          <pc:docMk/>
          <pc:sldMk cId="2050139931" sldId="367"/>
        </pc:sldMkLst>
      </pc:sldChg>
    </pc:docChg>
  </pc:docChgLst>
  <pc:docChgLst>
    <pc:chgData name="Chandler, Melissa - Division of Assessment and Accountability Support" userId="c7c40c5a-5db2-409e-9ac5-b3fa8556cae3" providerId="ADAL" clId="{CB555389-BE32-4D69-A9B6-049181A5E8E6}"/>
    <pc:docChg chg="undo custSel modSld">
      <pc:chgData name="Chandler, Melissa - Division of Assessment and Accountability Support" userId="c7c40c5a-5db2-409e-9ac5-b3fa8556cae3" providerId="ADAL" clId="{CB555389-BE32-4D69-A9B6-049181A5E8E6}" dt="2023-07-25T13:15:26.928" v="65" actId="20577"/>
      <pc:docMkLst>
        <pc:docMk/>
      </pc:docMkLst>
      <pc:sldChg chg="modSp modNotesTx">
        <pc:chgData name="Chandler, Melissa - Division of Assessment and Accountability Support" userId="c7c40c5a-5db2-409e-9ac5-b3fa8556cae3" providerId="ADAL" clId="{CB555389-BE32-4D69-A9B6-049181A5E8E6}" dt="2023-07-25T13:13:36.846" v="41" actId="20577"/>
        <pc:sldMkLst>
          <pc:docMk/>
          <pc:sldMk cId="2612156673" sldId="283"/>
        </pc:sldMkLst>
        <pc:graphicFrameChg chg="mod">
          <ac:chgData name="Chandler, Melissa - Division of Assessment and Accountability Support" userId="c7c40c5a-5db2-409e-9ac5-b3fa8556cae3" providerId="ADAL" clId="{CB555389-BE32-4D69-A9B6-049181A5E8E6}" dt="2023-07-25T13:13:02.073" v="33" actId="20577"/>
          <ac:graphicFrameMkLst>
            <pc:docMk/>
            <pc:sldMk cId="2612156673" sldId="283"/>
            <ac:graphicFrameMk id="4" creationId="{30F1EA53-5733-4CE4-8F45-564687BDFDBD}"/>
          </ac:graphicFrameMkLst>
        </pc:graphicFrameChg>
      </pc:sldChg>
      <pc:sldChg chg="modSp mod">
        <pc:chgData name="Chandler, Melissa - Division of Assessment and Accountability Support" userId="c7c40c5a-5db2-409e-9ac5-b3fa8556cae3" providerId="ADAL" clId="{CB555389-BE32-4D69-A9B6-049181A5E8E6}" dt="2023-07-25T13:15:26.928" v="65" actId="20577"/>
        <pc:sldMkLst>
          <pc:docMk/>
          <pc:sldMk cId="899569411" sldId="284"/>
        </pc:sldMkLst>
        <pc:spChg chg="mod">
          <ac:chgData name="Chandler, Melissa - Division of Assessment and Accountability Support" userId="c7c40c5a-5db2-409e-9ac5-b3fa8556cae3" providerId="ADAL" clId="{CB555389-BE32-4D69-A9B6-049181A5E8E6}" dt="2023-07-25T13:15:26.928" v="65" actId="20577"/>
          <ac:spMkLst>
            <pc:docMk/>
            <pc:sldMk cId="899569411" sldId="284"/>
            <ac:spMk id="3" creationId="{9B4343B8-AC0F-45A9-8877-837B0C72D1D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mailto:DACINFO@education.ky.gov"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ata4.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hyperlink" Target="mailto:DACINFO@education.ky.gov"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17CC0-1AB4-4293-966C-BA765EE356A4}"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7BDC4B68-1C95-44B7-BE84-AAC9C07D9330}">
      <dgm:prSet phldrT="[Text]"/>
      <dgm:spPr/>
      <dgm:t>
        <a:bodyPr/>
        <a:lstStyle/>
        <a:p>
          <a:r>
            <a:rPr lang="en-US"/>
            <a:t>Scribe</a:t>
          </a:r>
        </a:p>
      </dgm:t>
    </dgm:pt>
    <dgm:pt modelId="{54E592E3-4E80-4767-80B8-09C9BB7E4E43}" type="parTrans" cxnId="{42946A2B-15F0-447C-B716-0E2E1294572F}">
      <dgm:prSet/>
      <dgm:spPr/>
      <dgm:t>
        <a:bodyPr/>
        <a:lstStyle/>
        <a:p>
          <a:endParaRPr lang="en-US"/>
        </a:p>
      </dgm:t>
    </dgm:pt>
    <dgm:pt modelId="{B3694653-B404-4620-8DCF-B44306E90C9D}" type="sibTrans" cxnId="{42946A2B-15F0-447C-B716-0E2E1294572F}">
      <dgm:prSet/>
      <dgm:spPr/>
      <dgm:t>
        <a:bodyPr/>
        <a:lstStyle/>
        <a:p>
          <a:endParaRPr lang="en-US"/>
        </a:p>
      </dgm:t>
    </dgm:pt>
    <dgm:pt modelId="{1CDCA002-CB5A-4738-A409-F89265111913}">
      <dgm:prSet phldrT="[Text]"/>
      <dgm:spPr/>
      <dgm:t>
        <a:bodyPr/>
        <a:lstStyle/>
        <a:p>
          <a:r>
            <a:rPr lang="en-US"/>
            <a:t>Human Reader</a:t>
          </a:r>
        </a:p>
      </dgm:t>
    </dgm:pt>
    <dgm:pt modelId="{A77AB79E-33ED-494B-867D-4DC6996AC741}" type="parTrans" cxnId="{91513849-456D-4C3B-BA6F-D1AA99C9A26A}">
      <dgm:prSet/>
      <dgm:spPr/>
      <dgm:t>
        <a:bodyPr/>
        <a:lstStyle/>
        <a:p>
          <a:endParaRPr lang="en-US"/>
        </a:p>
      </dgm:t>
    </dgm:pt>
    <dgm:pt modelId="{F70A6B31-0A2C-4371-8A82-645898390B2D}" type="sibTrans" cxnId="{91513849-456D-4C3B-BA6F-D1AA99C9A26A}">
      <dgm:prSet/>
      <dgm:spPr/>
      <dgm:t>
        <a:bodyPr/>
        <a:lstStyle/>
        <a:p>
          <a:endParaRPr lang="en-US"/>
        </a:p>
      </dgm:t>
    </dgm:pt>
    <dgm:pt modelId="{C1B1CA0E-3053-4BBF-9242-8D7C129428F7}">
      <dgm:prSet phldrT="[Text]"/>
      <dgm:spPr/>
      <dgm:t>
        <a:bodyPr/>
        <a:lstStyle/>
        <a:p>
          <a:r>
            <a:rPr lang="en-US"/>
            <a:t>Stop-The-Clock</a:t>
          </a:r>
        </a:p>
      </dgm:t>
    </dgm:pt>
    <dgm:pt modelId="{0CC74CFD-C03F-4504-9FFC-19F9983B614F}" type="parTrans" cxnId="{FF5E84F4-C636-44AF-A7BD-DBD1B1EB0502}">
      <dgm:prSet/>
      <dgm:spPr/>
      <dgm:t>
        <a:bodyPr/>
        <a:lstStyle/>
        <a:p>
          <a:endParaRPr lang="en-US"/>
        </a:p>
      </dgm:t>
    </dgm:pt>
    <dgm:pt modelId="{471F6FED-8962-4BFB-8CE7-256AAB7A33DE}" type="sibTrans" cxnId="{FF5E84F4-C636-44AF-A7BD-DBD1B1EB0502}">
      <dgm:prSet/>
      <dgm:spPr/>
      <dgm:t>
        <a:bodyPr/>
        <a:lstStyle/>
        <a:p>
          <a:endParaRPr lang="en-US"/>
        </a:p>
      </dgm:t>
    </dgm:pt>
    <dgm:pt modelId="{DA9E4A36-CC75-4077-9A20-F44AB4202869}">
      <dgm:prSet phldrT="[Text]"/>
      <dgm:spPr/>
      <dgm:t>
        <a:bodyPr/>
        <a:lstStyle/>
        <a:p>
          <a:r>
            <a:rPr lang="en-US"/>
            <a:t>Calculator</a:t>
          </a:r>
        </a:p>
      </dgm:t>
    </dgm:pt>
    <dgm:pt modelId="{75D00F09-BAD0-4FFA-AEFC-2A26A7335928}" type="parTrans" cxnId="{3911E83D-DFAD-4CB9-BA7B-00AB70485183}">
      <dgm:prSet/>
      <dgm:spPr/>
      <dgm:t>
        <a:bodyPr/>
        <a:lstStyle/>
        <a:p>
          <a:endParaRPr lang="en-US"/>
        </a:p>
      </dgm:t>
    </dgm:pt>
    <dgm:pt modelId="{818A68B4-3237-4521-A1D2-79C7D79728DB}" type="sibTrans" cxnId="{3911E83D-DFAD-4CB9-BA7B-00AB70485183}">
      <dgm:prSet/>
      <dgm:spPr/>
      <dgm:t>
        <a:bodyPr/>
        <a:lstStyle/>
        <a:p>
          <a:endParaRPr lang="en-US"/>
        </a:p>
      </dgm:t>
    </dgm:pt>
    <dgm:pt modelId="{37DDB93F-1C61-4857-B603-A4CBDE8F9D3C}">
      <dgm:prSet phldrT="[Text]"/>
      <dgm:spPr/>
      <dgm:t>
        <a:bodyPr/>
        <a:lstStyle/>
        <a:p>
          <a:r>
            <a:rPr lang="en-US"/>
            <a:t>Dictionary &amp; Thesaurus</a:t>
          </a:r>
        </a:p>
      </dgm:t>
    </dgm:pt>
    <dgm:pt modelId="{FEB80ACC-9416-4AE0-89D3-E36876BA5F88}" type="parTrans" cxnId="{9DD6DFAC-BB6C-417C-AAAE-8BFCEFF03FAE}">
      <dgm:prSet/>
      <dgm:spPr/>
      <dgm:t>
        <a:bodyPr/>
        <a:lstStyle/>
        <a:p>
          <a:endParaRPr lang="en-US"/>
        </a:p>
      </dgm:t>
    </dgm:pt>
    <dgm:pt modelId="{F920E9F7-3F03-4556-A88F-465BD46F5103}" type="sibTrans" cxnId="{9DD6DFAC-BB6C-417C-AAAE-8BFCEFF03FAE}">
      <dgm:prSet/>
      <dgm:spPr/>
      <dgm:t>
        <a:bodyPr/>
        <a:lstStyle/>
        <a:p>
          <a:endParaRPr lang="en-US"/>
        </a:p>
      </dgm:t>
    </dgm:pt>
    <dgm:pt modelId="{74822894-FF6C-4E6A-852B-5782C4B3839E}">
      <dgm:prSet phldrT="[Text]"/>
      <dgm:spPr/>
      <dgm:t>
        <a:bodyPr/>
        <a:lstStyle/>
        <a:p>
          <a:r>
            <a:rPr lang="en-US"/>
            <a:t>Assistive Technology</a:t>
          </a:r>
        </a:p>
      </dgm:t>
    </dgm:pt>
    <dgm:pt modelId="{9157BF57-B401-4898-9281-9D04799DD256}" type="parTrans" cxnId="{CABCE889-34A9-4EC0-9B0E-FB83A92D8584}">
      <dgm:prSet/>
      <dgm:spPr/>
      <dgm:t>
        <a:bodyPr/>
        <a:lstStyle/>
        <a:p>
          <a:endParaRPr lang="en-US"/>
        </a:p>
      </dgm:t>
    </dgm:pt>
    <dgm:pt modelId="{818F2570-27D2-4649-A7B0-267698847591}" type="sibTrans" cxnId="{CABCE889-34A9-4EC0-9B0E-FB83A92D8584}">
      <dgm:prSet/>
      <dgm:spPr/>
      <dgm:t>
        <a:bodyPr/>
        <a:lstStyle/>
        <a:p>
          <a:endParaRPr lang="en-US"/>
        </a:p>
      </dgm:t>
    </dgm:pt>
    <dgm:pt modelId="{12BC98B0-B493-4BAE-8ED0-F5652293BC36}" type="pres">
      <dgm:prSet presAssocID="{7AA17CC0-1AB4-4293-966C-BA765EE356A4}" presName="diagram" presStyleCnt="0">
        <dgm:presLayoutVars>
          <dgm:dir/>
          <dgm:resizeHandles val="exact"/>
        </dgm:presLayoutVars>
      </dgm:prSet>
      <dgm:spPr/>
    </dgm:pt>
    <dgm:pt modelId="{1DB7DF4E-72A0-4C3F-B516-4C4AE733206A}" type="pres">
      <dgm:prSet presAssocID="{7BDC4B68-1C95-44B7-BE84-AAC9C07D9330}" presName="node" presStyleLbl="node1" presStyleIdx="0" presStyleCnt="6" custLinFactNeighborX="1812" custLinFactNeighborY="-81822">
        <dgm:presLayoutVars>
          <dgm:bulletEnabled val="1"/>
        </dgm:presLayoutVars>
      </dgm:prSet>
      <dgm:spPr/>
    </dgm:pt>
    <dgm:pt modelId="{94A79C2A-F3BA-4B4B-807B-31831944D295}" type="pres">
      <dgm:prSet presAssocID="{B3694653-B404-4620-8DCF-B44306E90C9D}" presName="sibTrans" presStyleCnt="0"/>
      <dgm:spPr/>
    </dgm:pt>
    <dgm:pt modelId="{22D9C1FF-7951-4349-9BFC-06DA5AF5D603}" type="pres">
      <dgm:prSet presAssocID="{1CDCA002-CB5A-4738-A409-F89265111913}" presName="node" presStyleLbl="node1" presStyleIdx="1" presStyleCnt="6" custLinFactNeighborX="26" custLinFactNeighborY="-27930">
        <dgm:presLayoutVars>
          <dgm:bulletEnabled val="1"/>
        </dgm:presLayoutVars>
      </dgm:prSet>
      <dgm:spPr/>
    </dgm:pt>
    <dgm:pt modelId="{971F6245-3764-4ADE-8372-3D7C874F1F7B}" type="pres">
      <dgm:prSet presAssocID="{F70A6B31-0A2C-4371-8A82-645898390B2D}" presName="sibTrans" presStyleCnt="0"/>
      <dgm:spPr/>
    </dgm:pt>
    <dgm:pt modelId="{D7333EE8-9C21-4895-AF55-C2F786328C36}" type="pres">
      <dgm:prSet presAssocID="{C1B1CA0E-3053-4BBF-9242-8D7C129428F7}" presName="node" presStyleLbl="node1" presStyleIdx="2" presStyleCnt="6" custLinFactNeighborX="1812" custLinFactNeighborY="-28288">
        <dgm:presLayoutVars>
          <dgm:bulletEnabled val="1"/>
        </dgm:presLayoutVars>
      </dgm:prSet>
      <dgm:spPr/>
    </dgm:pt>
    <dgm:pt modelId="{63E2A587-4CFA-43CD-8630-FE91B2E84C64}" type="pres">
      <dgm:prSet presAssocID="{471F6FED-8962-4BFB-8CE7-256AAB7A33DE}" presName="sibTrans" presStyleCnt="0"/>
      <dgm:spPr/>
    </dgm:pt>
    <dgm:pt modelId="{61A3EF26-2306-48E7-9863-9C3D0F495FFF}" type="pres">
      <dgm:prSet presAssocID="{DA9E4A36-CC75-4077-9A20-F44AB4202869}" presName="node" presStyleLbl="node1" presStyleIdx="3" presStyleCnt="6" custLinFactNeighborX="1090" custLinFactNeighborY="-29232">
        <dgm:presLayoutVars>
          <dgm:bulletEnabled val="1"/>
        </dgm:presLayoutVars>
      </dgm:prSet>
      <dgm:spPr/>
    </dgm:pt>
    <dgm:pt modelId="{98CEF951-16B3-4977-A449-626AA806B441}" type="pres">
      <dgm:prSet presAssocID="{818A68B4-3237-4521-A1D2-79C7D79728DB}" presName="sibTrans" presStyleCnt="0"/>
      <dgm:spPr/>
    </dgm:pt>
    <dgm:pt modelId="{1AC19154-5FDA-45DC-9829-6BF3BD7B20D7}" type="pres">
      <dgm:prSet presAssocID="{37DDB93F-1C61-4857-B603-A4CBDE8F9D3C}" presName="node" presStyleLbl="node1" presStyleIdx="4" presStyleCnt="6" custLinFactNeighborX="1812" custLinFactNeighborY="-37537">
        <dgm:presLayoutVars>
          <dgm:bulletEnabled val="1"/>
        </dgm:presLayoutVars>
      </dgm:prSet>
      <dgm:spPr/>
    </dgm:pt>
    <dgm:pt modelId="{473D62C8-18A5-443A-8544-A8BDF4E84F95}" type="pres">
      <dgm:prSet presAssocID="{F920E9F7-3F03-4556-A88F-465BD46F5103}" presName="sibTrans" presStyleCnt="0"/>
      <dgm:spPr/>
    </dgm:pt>
    <dgm:pt modelId="{E910F010-EE37-48DA-B10B-BB684AE1DBE6}" type="pres">
      <dgm:prSet presAssocID="{74822894-FF6C-4E6A-852B-5782C4B3839E}" presName="node" presStyleLbl="node1" presStyleIdx="5" presStyleCnt="6" custLinFactNeighborX="1090" custLinFactNeighborY="-37537">
        <dgm:presLayoutVars>
          <dgm:bulletEnabled val="1"/>
        </dgm:presLayoutVars>
      </dgm:prSet>
      <dgm:spPr/>
    </dgm:pt>
  </dgm:ptLst>
  <dgm:cxnLst>
    <dgm:cxn modelId="{42946A2B-15F0-447C-B716-0E2E1294572F}" srcId="{7AA17CC0-1AB4-4293-966C-BA765EE356A4}" destId="{7BDC4B68-1C95-44B7-BE84-AAC9C07D9330}" srcOrd="0" destOrd="0" parTransId="{54E592E3-4E80-4767-80B8-09C9BB7E4E43}" sibTransId="{B3694653-B404-4620-8DCF-B44306E90C9D}"/>
    <dgm:cxn modelId="{3911E83D-DFAD-4CB9-BA7B-00AB70485183}" srcId="{7AA17CC0-1AB4-4293-966C-BA765EE356A4}" destId="{DA9E4A36-CC75-4077-9A20-F44AB4202869}" srcOrd="3" destOrd="0" parTransId="{75D00F09-BAD0-4FFA-AEFC-2A26A7335928}" sibTransId="{818A68B4-3237-4521-A1D2-79C7D79728DB}"/>
    <dgm:cxn modelId="{91513849-456D-4C3B-BA6F-D1AA99C9A26A}" srcId="{7AA17CC0-1AB4-4293-966C-BA765EE356A4}" destId="{1CDCA002-CB5A-4738-A409-F89265111913}" srcOrd="1" destOrd="0" parTransId="{A77AB79E-33ED-494B-867D-4DC6996AC741}" sibTransId="{F70A6B31-0A2C-4371-8A82-645898390B2D}"/>
    <dgm:cxn modelId="{B896EF4F-838B-434C-BDF2-D53E93E312CC}" type="presOf" srcId="{37DDB93F-1C61-4857-B603-A4CBDE8F9D3C}" destId="{1AC19154-5FDA-45DC-9829-6BF3BD7B20D7}" srcOrd="0" destOrd="0" presId="urn:microsoft.com/office/officeart/2005/8/layout/default"/>
    <dgm:cxn modelId="{B990D674-E974-4AF2-A0F4-F9E60DD0803C}" type="presOf" srcId="{DA9E4A36-CC75-4077-9A20-F44AB4202869}" destId="{61A3EF26-2306-48E7-9863-9C3D0F495FFF}" srcOrd="0" destOrd="0" presId="urn:microsoft.com/office/officeart/2005/8/layout/default"/>
    <dgm:cxn modelId="{8DB06757-C34D-413E-8FF6-3855386D5F57}" type="presOf" srcId="{C1B1CA0E-3053-4BBF-9242-8D7C129428F7}" destId="{D7333EE8-9C21-4895-AF55-C2F786328C36}" srcOrd="0" destOrd="0" presId="urn:microsoft.com/office/officeart/2005/8/layout/default"/>
    <dgm:cxn modelId="{D2678958-C8E4-4146-818C-7635D2200CF9}" type="presOf" srcId="{74822894-FF6C-4E6A-852B-5782C4B3839E}" destId="{E910F010-EE37-48DA-B10B-BB684AE1DBE6}" srcOrd="0" destOrd="0" presId="urn:microsoft.com/office/officeart/2005/8/layout/default"/>
    <dgm:cxn modelId="{81719C7A-8173-4AB3-BF27-A9D0269CBD70}" type="presOf" srcId="{7AA17CC0-1AB4-4293-966C-BA765EE356A4}" destId="{12BC98B0-B493-4BAE-8ED0-F5652293BC36}" srcOrd="0" destOrd="0" presId="urn:microsoft.com/office/officeart/2005/8/layout/default"/>
    <dgm:cxn modelId="{CABCE889-34A9-4EC0-9B0E-FB83A92D8584}" srcId="{7AA17CC0-1AB4-4293-966C-BA765EE356A4}" destId="{74822894-FF6C-4E6A-852B-5782C4B3839E}" srcOrd="5" destOrd="0" parTransId="{9157BF57-B401-4898-9281-9D04799DD256}" sibTransId="{818F2570-27D2-4649-A7B0-267698847591}"/>
    <dgm:cxn modelId="{C6B7F99C-5A3D-4A9D-979D-01A529878B8D}" type="presOf" srcId="{1CDCA002-CB5A-4738-A409-F89265111913}" destId="{22D9C1FF-7951-4349-9BFC-06DA5AF5D603}" srcOrd="0" destOrd="0" presId="urn:microsoft.com/office/officeart/2005/8/layout/default"/>
    <dgm:cxn modelId="{9DD6DFAC-BB6C-417C-AAAE-8BFCEFF03FAE}" srcId="{7AA17CC0-1AB4-4293-966C-BA765EE356A4}" destId="{37DDB93F-1C61-4857-B603-A4CBDE8F9D3C}" srcOrd="4" destOrd="0" parTransId="{FEB80ACC-9416-4AE0-89D3-E36876BA5F88}" sibTransId="{F920E9F7-3F03-4556-A88F-465BD46F5103}"/>
    <dgm:cxn modelId="{CD0759CD-F390-4B65-BD1E-59650064C326}" type="presOf" srcId="{7BDC4B68-1C95-44B7-BE84-AAC9C07D9330}" destId="{1DB7DF4E-72A0-4C3F-B516-4C4AE733206A}" srcOrd="0" destOrd="0" presId="urn:microsoft.com/office/officeart/2005/8/layout/default"/>
    <dgm:cxn modelId="{FF5E84F4-C636-44AF-A7BD-DBD1B1EB0502}" srcId="{7AA17CC0-1AB4-4293-966C-BA765EE356A4}" destId="{C1B1CA0E-3053-4BBF-9242-8D7C129428F7}" srcOrd="2" destOrd="0" parTransId="{0CC74CFD-C03F-4504-9FFC-19F9983B614F}" sibTransId="{471F6FED-8962-4BFB-8CE7-256AAB7A33DE}"/>
    <dgm:cxn modelId="{35E9787D-4427-4500-A980-84E5C530975E}" type="presParOf" srcId="{12BC98B0-B493-4BAE-8ED0-F5652293BC36}" destId="{1DB7DF4E-72A0-4C3F-B516-4C4AE733206A}" srcOrd="0" destOrd="0" presId="urn:microsoft.com/office/officeart/2005/8/layout/default"/>
    <dgm:cxn modelId="{6DBA4251-48F0-42E4-AB9C-0243C9830C68}" type="presParOf" srcId="{12BC98B0-B493-4BAE-8ED0-F5652293BC36}" destId="{94A79C2A-F3BA-4B4B-807B-31831944D295}" srcOrd="1" destOrd="0" presId="urn:microsoft.com/office/officeart/2005/8/layout/default"/>
    <dgm:cxn modelId="{276C71B2-423B-4147-A369-BFBD7D49136A}" type="presParOf" srcId="{12BC98B0-B493-4BAE-8ED0-F5652293BC36}" destId="{22D9C1FF-7951-4349-9BFC-06DA5AF5D603}" srcOrd="2" destOrd="0" presId="urn:microsoft.com/office/officeart/2005/8/layout/default"/>
    <dgm:cxn modelId="{2998F372-8537-4514-9DCD-73C31ED0A642}" type="presParOf" srcId="{12BC98B0-B493-4BAE-8ED0-F5652293BC36}" destId="{971F6245-3764-4ADE-8372-3D7C874F1F7B}" srcOrd="3" destOrd="0" presId="urn:microsoft.com/office/officeart/2005/8/layout/default"/>
    <dgm:cxn modelId="{49EA044C-8FF8-44A2-87E8-211F249AEF1C}" type="presParOf" srcId="{12BC98B0-B493-4BAE-8ED0-F5652293BC36}" destId="{D7333EE8-9C21-4895-AF55-C2F786328C36}" srcOrd="4" destOrd="0" presId="urn:microsoft.com/office/officeart/2005/8/layout/default"/>
    <dgm:cxn modelId="{9DF533AE-BD9C-44EA-91B0-EECC8AB5FD3B}" type="presParOf" srcId="{12BC98B0-B493-4BAE-8ED0-F5652293BC36}" destId="{63E2A587-4CFA-43CD-8630-FE91B2E84C64}" srcOrd="5" destOrd="0" presId="urn:microsoft.com/office/officeart/2005/8/layout/default"/>
    <dgm:cxn modelId="{17B4B96C-D882-4FB1-8989-8C28D2580BBE}" type="presParOf" srcId="{12BC98B0-B493-4BAE-8ED0-F5652293BC36}" destId="{61A3EF26-2306-48E7-9863-9C3D0F495FFF}" srcOrd="6" destOrd="0" presId="urn:microsoft.com/office/officeart/2005/8/layout/default"/>
    <dgm:cxn modelId="{45758805-B516-4060-B4F8-3486079D0B34}" type="presParOf" srcId="{12BC98B0-B493-4BAE-8ED0-F5652293BC36}" destId="{98CEF951-16B3-4977-A449-626AA806B441}" srcOrd="7" destOrd="0" presId="urn:microsoft.com/office/officeart/2005/8/layout/default"/>
    <dgm:cxn modelId="{FAB477D3-05BE-467B-A4E2-56CBE434B911}" type="presParOf" srcId="{12BC98B0-B493-4BAE-8ED0-F5652293BC36}" destId="{1AC19154-5FDA-45DC-9829-6BF3BD7B20D7}" srcOrd="8" destOrd="0" presId="urn:microsoft.com/office/officeart/2005/8/layout/default"/>
    <dgm:cxn modelId="{62305624-2E48-46E9-8B87-415032F0B3EB}" type="presParOf" srcId="{12BC98B0-B493-4BAE-8ED0-F5652293BC36}" destId="{473D62C8-18A5-443A-8544-A8BDF4E84F95}" srcOrd="9" destOrd="0" presId="urn:microsoft.com/office/officeart/2005/8/layout/default"/>
    <dgm:cxn modelId="{590F4401-D62B-4800-8587-A76A87FF2533}" type="presParOf" srcId="{12BC98B0-B493-4BAE-8ED0-F5652293BC36}" destId="{E910F010-EE37-48DA-B10B-BB684AE1DBE6}" srcOrd="10" destOrd="0" presId="urn:microsoft.com/office/officeart/2005/8/layout/defaul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3195D-88E2-490F-A3F9-3AF1B18C0E5A}" type="doc">
      <dgm:prSet loTypeId="urn:microsoft.com/office/officeart/2018/2/layout/IconVerticalSolidList" loCatId="icon" qsTypeId="urn:microsoft.com/office/officeart/2005/8/quickstyle/simple4" qsCatId="simple" csTypeId="urn:microsoft.com/office/officeart/2005/8/colors/accent6_2" csCatId="accent6" phldr="1"/>
      <dgm:spPr/>
      <dgm:t>
        <a:bodyPr/>
        <a:lstStyle/>
        <a:p>
          <a:endParaRPr lang="en-US"/>
        </a:p>
      </dgm:t>
    </dgm:pt>
    <dgm:pt modelId="{1A4D4639-51DC-4AF9-A82F-909ACDA174F4}">
      <dgm:prSet/>
      <dgm:spPr/>
      <dgm:t>
        <a:bodyPr/>
        <a:lstStyle/>
        <a:p>
          <a:pPr>
            <a:lnSpc>
              <a:spcPct val="100000"/>
            </a:lnSpc>
          </a:pPr>
          <a:r>
            <a:rPr lang="en-US" dirty="0"/>
            <a:t>All rules within the inclusions of special populations regulation and this training apply to any accommodation regardless of testing format. (e.g., a scribe in an online or paper environment must still only record information as provided by the student.)</a:t>
          </a:r>
        </a:p>
      </dgm:t>
    </dgm:pt>
    <dgm:pt modelId="{4A746EE5-0544-4094-A35C-976710F303DD}" type="parTrans" cxnId="{74ADF1A6-66B3-491A-9CE6-6E5A9C619751}">
      <dgm:prSet/>
      <dgm:spPr/>
      <dgm:t>
        <a:bodyPr/>
        <a:lstStyle/>
        <a:p>
          <a:endParaRPr lang="en-US"/>
        </a:p>
      </dgm:t>
    </dgm:pt>
    <dgm:pt modelId="{49F48E00-710C-4A3F-B31D-728FA1BC10F6}" type="sibTrans" cxnId="{74ADF1A6-66B3-491A-9CE6-6E5A9C619751}">
      <dgm:prSet/>
      <dgm:spPr/>
      <dgm:t>
        <a:bodyPr/>
        <a:lstStyle/>
        <a:p>
          <a:endParaRPr lang="en-US"/>
        </a:p>
      </dgm:t>
    </dgm:pt>
    <dgm:pt modelId="{CD20DA61-3D68-4C18-926B-75357E97432A}">
      <dgm:prSet/>
      <dgm:spPr/>
      <dgm:t>
        <a:bodyPr/>
        <a:lstStyle/>
        <a:p>
          <a:pPr>
            <a:lnSpc>
              <a:spcPct val="100000"/>
            </a:lnSpc>
          </a:pPr>
          <a:r>
            <a:rPr lang="en-US"/>
            <a:t>How an accommodation may be provided can vary between online and paper and pencil testing environments. An online test may require technology for an accommodation and a paper test may forbid technology – or any of the grey area in between may be true.</a:t>
          </a:r>
        </a:p>
      </dgm:t>
    </dgm:pt>
    <dgm:pt modelId="{BE888D42-FD3E-4EE7-93A7-E7D1F196AEEB}" type="parTrans" cxnId="{5DEC9539-68A2-4963-907E-26674F991B69}">
      <dgm:prSet/>
      <dgm:spPr/>
      <dgm:t>
        <a:bodyPr/>
        <a:lstStyle/>
        <a:p>
          <a:endParaRPr lang="en-US"/>
        </a:p>
      </dgm:t>
    </dgm:pt>
    <dgm:pt modelId="{6C5506CF-7E67-448D-BB97-85BC67D3782E}" type="sibTrans" cxnId="{5DEC9539-68A2-4963-907E-26674F991B69}">
      <dgm:prSet/>
      <dgm:spPr/>
      <dgm:t>
        <a:bodyPr/>
        <a:lstStyle/>
        <a:p>
          <a:endParaRPr lang="en-US"/>
        </a:p>
      </dgm:t>
    </dgm:pt>
    <dgm:pt modelId="{7D6D736E-637D-45BF-AE0B-F66CF328B567}">
      <dgm:prSet/>
      <dgm:spPr/>
      <dgm:t>
        <a:bodyPr/>
        <a:lstStyle/>
        <a:p>
          <a:pPr>
            <a:lnSpc>
              <a:spcPct val="100000"/>
            </a:lnSpc>
          </a:pPr>
          <a:r>
            <a:rPr lang="en-US" dirty="0"/>
            <a:t>If providing accommodations, it is imperative you review all testing literature for the test being given to understand how accommodations are provided for that specific exam. It can differ widely from test to test. (e.g., ACT allows triple time, </a:t>
          </a:r>
          <a:r>
            <a:rPr lang="en-US" dirty="0">
              <a:latin typeface="Franklin Gothic Medium" panose="020B0603020102020204"/>
            </a:rPr>
            <a:t>KSA</a:t>
          </a:r>
          <a:r>
            <a:rPr lang="en-US" dirty="0"/>
            <a:t> does not)</a:t>
          </a:r>
        </a:p>
      </dgm:t>
    </dgm:pt>
    <dgm:pt modelId="{8F2DF5F7-8A53-4405-B955-BA2EAFCC7D46}" type="parTrans" cxnId="{96BFCDCF-B674-4289-A3DF-91BD90AF217C}">
      <dgm:prSet/>
      <dgm:spPr/>
      <dgm:t>
        <a:bodyPr/>
        <a:lstStyle/>
        <a:p>
          <a:endParaRPr lang="en-US"/>
        </a:p>
      </dgm:t>
    </dgm:pt>
    <dgm:pt modelId="{CF6DF5BE-FD9D-4571-8BEA-1F1A440EA1DF}" type="sibTrans" cxnId="{96BFCDCF-B674-4289-A3DF-91BD90AF217C}">
      <dgm:prSet/>
      <dgm:spPr/>
      <dgm:t>
        <a:bodyPr/>
        <a:lstStyle/>
        <a:p>
          <a:endParaRPr lang="en-US"/>
        </a:p>
      </dgm:t>
    </dgm:pt>
    <dgm:pt modelId="{431679F3-6A54-4E79-B59C-06EFA2BA03E6}">
      <dgm:prSet/>
      <dgm:spPr/>
      <dgm:t>
        <a:bodyPr/>
        <a:lstStyle/>
        <a:p>
          <a:pPr>
            <a:lnSpc>
              <a:spcPct val="100000"/>
            </a:lnSpc>
          </a:pPr>
          <a:r>
            <a:rPr lang="en-US" dirty="0"/>
            <a:t>If assistance is needed contact </a:t>
          </a:r>
          <a:r>
            <a:rPr lang="en-US" dirty="0">
              <a:hlinkClick xmlns:r="http://schemas.openxmlformats.org/officeDocument/2006/relationships" r:id="rId1"/>
            </a:rPr>
            <a:t>DACinfo@education.ky.gov</a:t>
          </a:r>
          <a:r>
            <a:rPr lang="en-US" dirty="0">
              <a:latin typeface="Georgia"/>
            </a:rPr>
            <a:t> </a:t>
          </a:r>
          <a:r>
            <a:rPr lang="en-US" dirty="0">
              <a:latin typeface="+mn-lt"/>
            </a:rPr>
            <a:t>instead of </a:t>
          </a:r>
          <a:r>
            <a:rPr lang="en-US" dirty="0"/>
            <a:t>improperly providing accommodations.</a:t>
          </a:r>
        </a:p>
      </dgm:t>
    </dgm:pt>
    <dgm:pt modelId="{EBB211D9-4841-41A1-9CB1-CA2AB9C26364}" type="parTrans" cxnId="{8340DBDE-FCB2-4B23-AC00-7B96B3B91896}">
      <dgm:prSet/>
      <dgm:spPr/>
      <dgm:t>
        <a:bodyPr/>
        <a:lstStyle/>
        <a:p>
          <a:endParaRPr lang="en-US"/>
        </a:p>
      </dgm:t>
    </dgm:pt>
    <dgm:pt modelId="{0DF2490E-E99D-42D3-B4D1-24506A177522}" type="sibTrans" cxnId="{8340DBDE-FCB2-4B23-AC00-7B96B3B91896}">
      <dgm:prSet/>
      <dgm:spPr/>
      <dgm:t>
        <a:bodyPr/>
        <a:lstStyle/>
        <a:p>
          <a:endParaRPr lang="en-US"/>
        </a:p>
      </dgm:t>
    </dgm:pt>
    <dgm:pt modelId="{65875444-76E2-404F-9669-44588C12E656}" type="pres">
      <dgm:prSet presAssocID="{B903195D-88E2-490F-A3F9-3AF1B18C0E5A}" presName="root" presStyleCnt="0">
        <dgm:presLayoutVars>
          <dgm:dir/>
          <dgm:resizeHandles val="exact"/>
        </dgm:presLayoutVars>
      </dgm:prSet>
      <dgm:spPr/>
    </dgm:pt>
    <dgm:pt modelId="{7323A7DB-FC43-4B4E-8318-B5C50FC8A3AC}" type="pres">
      <dgm:prSet presAssocID="{1A4D4639-51DC-4AF9-A82F-909ACDA174F4}" presName="compNode" presStyleCnt="0"/>
      <dgm:spPr/>
    </dgm:pt>
    <dgm:pt modelId="{49D89108-263E-42BF-8D08-90A28F2ED93C}" type="pres">
      <dgm:prSet presAssocID="{1A4D4639-51DC-4AF9-A82F-909ACDA174F4}" presName="bgRect" presStyleLbl="bgShp" presStyleIdx="0" presStyleCnt="4" custLinFactNeighborX="7066" custLinFactNeighborY="-50197"/>
      <dgm:spPr/>
    </dgm:pt>
    <dgm:pt modelId="{A518C072-4C61-40F1-857E-6CB0BF9A3FA8}" type="pres">
      <dgm:prSet presAssocID="{1A4D4639-51DC-4AF9-A82F-909ACDA174F4}" presName="iconRect" presStyleLbl="node1" presStyleIdx="0" presStyleCnt="4"/>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hecklist"/>
        </a:ext>
      </dgm:extLst>
    </dgm:pt>
    <dgm:pt modelId="{453F1499-B3EE-4EB1-B280-E0F91EEB369B}" type="pres">
      <dgm:prSet presAssocID="{1A4D4639-51DC-4AF9-A82F-909ACDA174F4}" presName="spaceRect" presStyleCnt="0"/>
      <dgm:spPr/>
    </dgm:pt>
    <dgm:pt modelId="{D235AB0F-BEA4-4956-8A31-CD818D8714D8}" type="pres">
      <dgm:prSet presAssocID="{1A4D4639-51DC-4AF9-A82F-909ACDA174F4}" presName="parTx" presStyleLbl="revTx" presStyleIdx="0" presStyleCnt="4">
        <dgm:presLayoutVars>
          <dgm:chMax val="0"/>
          <dgm:chPref val="0"/>
        </dgm:presLayoutVars>
      </dgm:prSet>
      <dgm:spPr/>
    </dgm:pt>
    <dgm:pt modelId="{52D8E8B2-67A7-4945-895D-AE78F0EAE528}" type="pres">
      <dgm:prSet presAssocID="{49F48E00-710C-4A3F-B31D-728FA1BC10F6}" presName="sibTrans" presStyleCnt="0"/>
      <dgm:spPr/>
    </dgm:pt>
    <dgm:pt modelId="{483631D8-F2C3-44C1-8778-32FD6FF1D5AF}" type="pres">
      <dgm:prSet presAssocID="{CD20DA61-3D68-4C18-926B-75357E97432A}" presName="compNode" presStyleCnt="0"/>
      <dgm:spPr/>
    </dgm:pt>
    <dgm:pt modelId="{6C410C55-0BF9-47D6-B1D7-94E98A6101CE}" type="pres">
      <dgm:prSet presAssocID="{CD20DA61-3D68-4C18-926B-75357E97432A}" presName="bgRect" presStyleLbl="bgShp" presStyleIdx="1" presStyleCnt="4" custLinFactNeighborY="-3294"/>
      <dgm:spPr/>
    </dgm:pt>
    <dgm:pt modelId="{EB2B1DF7-8131-4950-9B1B-73FDCE946216}" type="pres">
      <dgm:prSet presAssocID="{CD20DA61-3D68-4C18-926B-75357E97432A}" presName="iconRect" presStyleLbl="node1" presStyleIdx="1" presStyleCnt="4"/>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Person eating"/>
        </a:ext>
      </dgm:extLst>
    </dgm:pt>
    <dgm:pt modelId="{8EADC77D-1DEF-429A-AB74-50C2502FBB86}" type="pres">
      <dgm:prSet presAssocID="{CD20DA61-3D68-4C18-926B-75357E97432A}" presName="spaceRect" presStyleCnt="0"/>
      <dgm:spPr/>
    </dgm:pt>
    <dgm:pt modelId="{67A4CFAC-AA86-47F0-8F5B-B4E3D6C07C14}" type="pres">
      <dgm:prSet presAssocID="{CD20DA61-3D68-4C18-926B-75357E97432A}" presName="parTx" presStyleLbl="revTx" presStyleIdx="1" presStyleCnt="4">
        <dgm:presLayoutVars>
          <dgm:chMax val="0"/>
          <dgm:chPref val="0"/>
        </dgm:presLayoutVars>
      </dgm:prSet>
      <dgm:spPr/>
    </dgm:pt>
    <dgm:pt modelId="{8998E53C-3575-4100-B610-18B418817C28}" type="pres">
      <dgm:prSet presAssocID="{6C5506CF-7E67-448D-BB97-85BC67D3782E}" presName="sibTrans" presStyleCnt="0"/>
      <dgm:spPr/>
    </dgm:pt>
    <dgm:pt modelId="{D1EB9FC0-EC47-40DD-8950-0AE8EC9163EC}" type="pres">
      <dgm:prSet presAssocID="{7D6D736E-637D-45BF-AE0B-F66CF328B567}" presName="compNode" presStyleCnt="0"/>
      <dgm:spPr/>
    </dgm:pt>
    <dgm:pt modelId="{9FB65AB5-D194-4533-AEF2-98F7010B5F3E}" type="pres">
      <dgm:prSet presAssocID="{7D6D736E-637D-45BF-AE0B-F66CF328B567}" presName="bgRect" presStyleLbl="bgShp" presStyleIdx="2" presStyleCnt="4"/>
      <dgm:spPr/>
    </dgm:pt>
    <dgm:pt modelId="{A16BA913-5D3C-4811-93FD-977176CD62B7}" type="pres">
      <dgm:prSet presAssocID="{7D6D736E-637D-45BF-AE0B-F66CF328B567}" presName="iconRect" presStyleLbl="node1" presStyleIdx="2" presStyleCnt="4"/>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Books"/>
        </a:ext>
      </dgm:extLst>
    </dgm:pt>
    <dgm:pt modelId="{26520B23-F84A-491D-84CD-0139987DCF52}" type="pres">
      <dgm:prSet presAssocID="{7D6D736E-637D-45BF-AE0B-F66CF328B567}" presName="spaceRect" presStyleCnt="0"/>
      <dgm:spPr/>
    </dgm:pt>
    <dgm:pt modelId="{BD2B35AB-0D95-484B-AB4E-5645EA105287}" type="pres">
      <dgm:prSet presAssocID="{7D6D736E-637D-45BF-AE0B-F66CF328B567}" presName="parTx" presStyleLbl="revTx" presStyleIdx="2" presStyleCnt="4">
        <dgm:presLayoutVars>
          <dgm:chMax val="0"/>
          <dgm:chPref val="0"/>
        </dgm:presLayoutVars>
      </dgm:prSet>
      <dgm:spPr/>
    </dgm:pt>
    <dgm:pt modelId="{A41F0003-C9A5-4F03-96C6-E92D4542DBDB}" type="pres">
      <dgm:prSet presAssocID="{CF6DF5BE-FD9D-4571-8BEA-1F1A440EA1DF}" presName="sibTrans" presStyleCnt="0"/>
      <dgm:spPr/>
    </dgm:pt>
    <dgm:pt modelId="{A5E5E9EA-4539-4D46-A7DE-DFE8CBF61014}" type="pres">
      <dgm:prSet presAssocID="{431679F3-6A54-4E79-B59C-06EFA2BA03E6}" presName="compNode" presStyleCnt="0"/>
      <dgm:spPr/>
    </dgm:pt>
    <dgm:pt modelId="{8DC93B76-23B3-4F7E-8F34-91F1ECDF42EC}" type="pres">
      <dgm:prSet presAssocID="{431679F3-6A54-4E79-B59C-06EFA2BA03E6}" presName="bgRect" presStyleLbl="bgShp" presStyleIdx="3" presStyleCnt="4"/>
      <dgm:spPr/>
    </dgm:pt>
    <dgm:pt modelId="{2C8A78ED-A9FB-420D-9AC3-40A73D88934D}" type="pres">
      <dgm:prSet presAssocID="{431679F3-6A54-4E79-B59C-06EFA2BA03E6}" presName="iconRect" presStyleLbl="node1" presStyleIdx="3" presStyleCnt="4"/>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Email"/>
        </a:ext>
      </dgm:extLst>
    </dgm:pt>
    <dgm:pt modelId="{54A0D028-205B-4FEC-ACD7-B0BE60BBB5CF}" type="pres">
      <dgm:prSet presAssocID="{431679F3-6A54-4E79-B59C-06EFA2BA03E6}" presName="spaceRect" presStyleCnt="0"/>
      <dgm:spPr/>
    </dgm:pt>
    <dgm:pt modelId="{EC5295EA-A4E5-4395-A588-2AC423109223}" type="pres">
      <dgm:prSet presAssocID="{431679F3-6A54-4E79-B59C-06EFA2BA03E6}" presName="parTx" presStyleLbl="revTx" presStyleIdx="3" presStyleCnt="4">
        <dgm:presLayoutVars>
          <dgm:chMax val="0"/>
          <dgm:chPref val="0"/>
        </dgm:presLayoutVars>
      </dgm:prSet>
      <dgm:spPr/>
    </dgm:pt>
  </dgm:ptLst>
  <dgm:cxnLst>
    <dgm:cxn modelId="{997AC72F-B0B6-437B-88CB-2ECACC14DF90}" type="presOf" srcId="{431679F3-6A54-4E79-B59C-06EFA2BA03E6}" destId="{EC5295EA-A4E5-4395-A588-2AC423109223}" srcOrd="0" destOrd="0" presId="urn:microsoft.com/office/officeart/2018/2/layout/IconVerticalSolidList"/>
    <dgm:cxn modelId="{5DEC9539-68A2-4963-907E-26674F991B69}" srcId="{B903195D-88E2-490F-A3F9-3AF1B18C0E5A}" destId="{CD20DA61-3D68-4C18-926B-75357E97432A}" srcOrd="1" destOrd="0" parTransId="{BE888D42-FD3E-4EE7-93A7-E7D1F196AEEB}" sibTransId="{6C5506CF-7E67-448D-BB97-85BC67D3782E}"/>
    <dgm:cxn modelId="{D79B413A-CDEB-4EE7-B8B8-679435A1B7E7}" type="presOf" srcId="{B903195D-88E2-490F-A3F9-3AF1B18C0E5A}" destId="{65875444-76E2-404F-9669-44588C12E656}" srcOrd="0" destOrd="0" presId="urn:microsoft.com/office/officeart/2018/2/layout/IconVerticalSolidList"/>
    <dgm:cxn modelId="{3A858C64-F594-4A1A-863C-8E729BB31EA6}" type="presOf" srcId="{1A4D4639-51DC-4AF9-A82F-909ACDA174F4}" destId="{D235AB0F-BEA4-4956-8A31-CD818D8714D8}" srcOrd="0" destOrd="0" presId="urn:microsoft.com/office/officeart/2018/2/layout/IconVerticalSolidList"/>
    <dgm:cxn modelId="{2EC49683-F5D5-418C-8908-20B5CE4B933D}" type="presOf" srcId="{CD20DA61-3D68-4C18-926B-75357E97432A}" destId="{67A4CFAC-AA86-47F0-8F5B-B4E3D6C07C14}" srcOrd="0" destOrd="0" presId="urn:microsoft.com/office/officeart/2018/2/layout/IconVerticalSolidList"/>
    <dgm:cxn modelId="{74ADF1A6-66B3-491A-9CE6-6E5A9C619751}" srcId="{B903195D-88E2-490F-A3F9-3AF1B18C0E5A}" destId="{1A4D4639-51DC-4AF9-A82F-909ACDA174F4}" srcOrd="0" destOrd="0" parTransId="{4A746EE5-0544-4094-A35C-976710F303DD}" sibTransId="{49F48E00-710C-4A3F-B31D-728FA1BC10F6}"/>
    <dgm:cxn modelId="{942C31AB-8D43-4E94-A29E-62FD4D395F2C}" type="presOf" srcId="{7D6D736E-637D-45BF-AE0B-F66CF328B567}" destId="{BD2B35AB-0D95-484B-AB4E-5645EA105287}" srcOrd="0" destOrd="0" presId="urn:microsoft.com/office/officeart/2018/2/layout/IconVerticalSolidList"/>
    <dgm:cxn modelId="{96BFCDCF-B674-4289-A3DF-91BD90AF217C}" srcId="{B903195D-88E2-490F-A3F9-3AF1B18C0E5A}" destId="{7D6D736E-637D-45BF-AE0B-F66CF328B567}" srcOrd="2" destOrd="0" parTransId="{8F2DF5F7-8A53-4405-B955-BA2EAFCC7D46}" sibTransId="{CF6DF5BE-FD9D-4571-8BEA-1F1A440EA1DF}"/>
    <dgm:cxn modelId="{8340DBDE-FCB2-4B23-AC00-7B96B3B91896}" srcId="{B903195D-88E2-490F-A3F9-3AF1B18C0E5A}" destId="{431679F3-6A54-4E79-B59C-06EFA2BA03E6}" srcOrd="3" destOrd="0" parTransId="{EBB211D9-4841-41A1-9CB1-CA2AB9C26364}" sibTransId="{0DF2490E-E99D-42D3-B4D1-24506A177522}"/>
    <dgm:cxn modelId="{F46F9C94-0D04-4125-AEF0-A6F3E8E5F877}" type="presParOf" srcId="{65875444-76E2-404F-9669-44588C12E656}" destId="{7323A7DB-FC43-4B4E-8318-B5C50FC8A3AC}" srcOrd="0" destOrd="0" presId="urn:microsoft.com/office/officeart/2018/2/layout/IconVerticalSolidList"/>
    <dgm:cxn modelId="{F60D3E47-DAF1-41C8-8B5E-0765666D0D75}" type="presParOf" srcId="{7323A7DB-FC43-4B4E-8318-B5C50FC8A3AC}" destId="{49D89108-263E-42BF-8D08-90A28F2ED93C}" srcOrd="0" destOrd="0" presId="urn:microsoft.com/office/officeart/2018/2/layout/IconVerticalSolidList"/>
    <dgm:cxn modelId="{483BAAC9-EFEB-4BBC-9C55-7AD5442B21DA}" type="presParOf" srcId="{7323A7DB-FC43-4B4E-8318-B5C50FC8A3AC}" destId="{A518C072-4C61-40F1-857E-6CB0BF9A3FA8}" srcOrd="1" destOrd="0" presId="urn:microsoft.com/office/officeart/2018/2/layout/IconVerticalSolidList"/>
    <dgm:cxn modelId="{4961AE7E-514A-447E-96AF-4AC59C0A06E9}" type="presParOf" srcId="{7323A7DB-FC43-4B4E-8318-B5C50FC8A3AC}" destId="{453F1499-B3EE-4EB1-B280-E0F91EEB369B}" srcOrd="2" destOrd="0" presId="urn:microsoft.com/office/officeart/2018/2/layout/IconVerticalSolidList"/>
    <dgm:cxn modelId="{050B53B8-F2F6-4704-946E-DAE205EA7AD9}" type="presParOf" srcId="{7323A7DB-FC43-4B4E-8318-B5C50FC8A3AC}" destId="{D235AB0F-BEA4-4956-8A31-CD818D8714D8}" srcOrd="3" destOrd="0" presId="urn:microsoft.com/office/officeart/2018/2/layout/IconVerticalSolidList"/>
    <dgm:cxn modelId="{5DC560BB-A7E7-413C-A94C-7758CD084CA0}" type="presParOf" srcId="{65875444-76E2-404F-9669-44588C12E656}" destId="{52D8E8B2-67A7-4945-895D-AE78F0EAE528}" srcOrd="1" destOrd="0" presId="urn:microsoft.com/office/officeart/2018/2/layout/IconVerticalSolidList"/>
    <dgm:cxn modelId="{81E82280-0C1F-4277-B8AA-2BC50E715B89}" type="presParOf" srcId="{65875444-76E2-404F-9669-44588C12E656}" destId="{483631D8-F2C3-44C1-8778-32FD6FF1D5AF}" srcOrd="2" destOrd="0" presId="urn:microsoft.com/office/officeart/2018/2/layout/IconVerticalSolidList"/>
    <dgm:cxn modelId="{629DD297-66D8-4ACF-ABDD-D0F4719F823C}" type="presParOf" srcId="{483631D8-F2C3-44C1-8778-32FD6FF1D5AF}" destId="{6C410C55-0BF9-47D6-B1D7-94E98A6101CE}" srcOrd="0" destOrd="0" presId="urn:microsoft.com/office/officeart/2018/2/layout/IconVerticalSolidList"/>
    <dgm:cxn modelId="{895F9FFD-9EE2-4C9F-A8B1-454F7C46E238}" type="presParOf" srcId="{483631D8-F2C3-44C1-8778-32FD6FF1D5AF}" destId="{EB2B1DF7-8131-4950-9B1B-73FDCE946216}" srcOrd="1" destOrd="0" presId="urn:microsoft.com/office/officeart/2018/2/layout/IconVerticalSolidList"/>
    <dgm:cxn modelId="{9DC034B5-7271-4ECC-9916-A5EF1F8AC5E3}" type="presParOf" srcId="{483631D8-F2C3-44C1-8778-32FD6FF1D5AF}" destId="{8EADC77D-1DEF-429A-AB74-50C2502FBB86}" srcOrd="2" destOrd="0" presId="urn:microsoft.com/office/officeart/2018/2/layout/IconVerticalSolidList"/>
    <dgm:cxn modelId="{251CEC30-2D13-481C-B5C5-6F1A8B35E7DF}" type="presParOf" srcId="{483631D8-F2C3-44C1-8778-32FD6FF1D5AF}" destId="{67A4CFAC-AA86-47F0-8F5B-B4E3D6C07C14}" srcOrd="3" destOrd="0" presId="urn:microsoft.com/office/officeart/2018/2/layout/IconVerticalSolidList"/>
    <dgm:cxn modelId="{836F04B3-E993-48E4-BA5B-CDACF27D08A9}" type="presParOf" srcId="{65875444-76E2-404F-9669-44588C12E656}" destId="{8998E53C-3575-4100-B610-18B418817C28}" srcOrd="3" destOrd="0" presId="urn:microsoft.com/office/officeart/2018/2/layout/IconVerticalSolidList"/>
    <dgm:cxn modelId="{DFB188FC-50D9-4FBC-8772-CBB1767DD8E5}" type="presParOf" srcId="{65875444-76E2-404F-9669-44588C12E656}" destId="{D1EB9FC0-EC47-40DD-8950-0AE8EC9163EC}" srcOrd="4" destOrd="0" presId="urn:microsoft.com/office/officeart/2018/2/layout/IconVerticalSolidList"/>
    <dgm:cxn modelId="{54E2932A-DCC6-463B-B3BB-A69E8D865F49}" type="presParOf" srcId="{D1EB9FC0-EC47-40DD-8950-0AE8EC9163EC}" destId="{9FB65AB5-D194-4533-AEF2-98F7010B5F3E}" srcOrd="0" destOrd="0" presId="urn:microsoft.com/office/officeart/2018/2/layout/IconVerticalSolidList"/>
    <dgm:cxn modelId="{86872504-BB45-44BF-AAF6-D1A2BD3436FB}" type="presParOf" srcId="{D1EB9FC0-EC47-40DD-8950-0AE8EC9163EC}" destId="{A16BA913-5D3C-4811-93FD-977176CD62B7}" srcOrd="1" destOrd="0" presId="urn:microsoft.com/office/officeart/2018/2/layout/IconVerticalSolidList"/>
    <dgm:cxn modelId="{4476027C-72E5-42E8-B386-FFC194266DC3}" type="presParOf" srcId="{D1EB9FC0-EC47-40DD-8950-0AE8EC9163EC}" destId="{26520B23-F84A-491D-84CD-0139987DCF52}" srcOrd="2" destOrd="0" presId="urn:microsoft.com/office/officeart/2018/2/layout/IconVerticalSolidList"/>
    <dgm:cxn modelId="{D0A6B602-AEA5-49C9-88A8-CBDE4208AB8F}" type="presParOf" srcId="{D1EB9FC0-EC47-40DD-8950-0AE8EC9163EC}" destId="{BD2B35AB-0D95-484B-AB4E-5645EA105287}" srcOrd="3" destOrd="0" presId="urn:microsoft.com/office/officeart/2018/2/layout/IconVerticalSolidList"/>
    <dgm:cxn modelId="{3017CC54-9621-4A89-8E09-FC7C10540C61}" type="presParOf" srcId="{65875444-76E2-404F-9669-44588C12E656}" destId="{A41F0003-C9A5-4F03-96C6-E92D4542DBDB}" srcOrd="5" destOrd="0" presId="urn:microsoft.com/office/officeart/2018/2/layout/IconVerticalSolidList"/>
    <dgm:cxn modelId="{0B9407A7-CCCC-4462-A1DF-E7CF5389BD6D}" type="presParOf" srcId="{65875444-76E2-404F-9669-44588C12E656}" destId="{A5E5E9EA-4539-4D46-A7DE-DFE8CBF61014}" srcOrd="6" destOrd="0" presId="urn:microsoft.com/office/officeart/2018/2/layout/IconVerticalSolidList"/>
    <dgm:cxn modelId="{7BA95945-F58D-49D8-AA5F-F3B935863C91}" type="presParOf" srcId="{A5E5E9EA-4539-4D46-A7DE-DFE8CBF61014}" destId="{8DC93B76-23B3-4F7E-8F34-91F1ECDF42EC}" srcOrd="0" destOrd="0" presId="urn:microsoft.com/office/officeart/2018/2/layout/IconVerticalSolidList"/>
    <dgm:cxn modelId="{00F8AFBD-DECA-41DA-8E49-B0DDB007925C}" type="presParOf" srcId="{A5E5E9EA-4539-4D46-A7DE-DFE8CBF61014}" destId="{2C8A78ED-A9FB-420D-9AC3-40A73D88934D}" srcOrd="1" destOrd="0" presId="urn:microsoft.com/office/officeart/2018/2/layout/IconVerticalSolidList"/>
    <dgm:cxn modelId="{33F2807A-02A6-4C48-956E-1895D98468C5}" type="presParOf" srcId="{A5E5E9EA-4539-4D46-A7DE-DFE8CBF61014}" destId="{54A0D028-205B-4FEC-ACD7-B0BE60BBB5CF}" srcOrd="2" destOrd="0" presId="urn:microsoft.com/office/officeart/2018/2/layout/IconVerticalSolidList"/>
    <dgm:cxn modelId="{05A47783-7792-4FCF-B30E-FB14A7934BBD}" type="presParOf" srcId="{A5E5E9EA-4539-4D46-A7DE-DFE8CBF61014}" destId="{EC5295EA-A4E5-4395-A588-2AC4231092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F493A-FAD4-4044-94D7-24BCD78660FD}" type="doc">
      <dgm:prSet loTypeId="urn:microsoft.com/office/officeart/2005/8/layout/vList3" loCatId="list" qsTypeId="urn:microsoft.com/office/officeart/2005/8/quickstyle/simple3" qsCatId="simple" csTypeId="urn:microsoft.com/office/officeart/2005/8/colors/accent0_1" csCatId="mainScheme" phldr="1"/>
      <dgm:spPr/>
      <dgm:t>
        <a:bodyPr/>
        <a:lstStyle/>
        <a:p>
          <a:endParaRPr lang="en-US"/>
        </a:p>
      </dgm:t>
    </dgm:pt>
    <dgm:pt modelId="{3DCEBE7C-93DF-463C-9A84-1DB495506DF0}">
      <dgm:prSet phldrT="[Text]"/>
      <dgm:spPr/>
      <dgm:t>
        <a:bodyPr/>
        <a:lstStyle/>
        <a:p>
          <a:r>
            <a:rPr lang="en-US" b="0" dirty="0"/>
            <a:t>Module 1 – Inclusion </a:t>
          </a:r>
        </a:p>
      </dgm:t>
    </dgm:pt>
    <dgm:pt modelId="{BFA9B4A0-C7E6-4C3D-A383-1D215EEA494A}" type="parTrans" cxnId="{382EC1BE-E1A4-4937-BBEE-7EDBA6658FA7}">
      <dgm:prSet/>
      <dgm:spPr/>
      <dgm:t>
        <a:bodyPr/>
        <a:lstStyle/>
        <a:p>
          <a:endParaRPr lang="en-US"/>
        </a:p>
      </dgm:t>
    </dgm:pt>
    <dgm:pt modelId="{1D62813F-3ED5-4F11-9719-76AABC857CE2}" type="sibTrans" cxnId="{382EC1BE-E1A4-4937-BBEE-7EDBA6658FA7}">
      <dgm:prSet/>
      <dgm:spPr/>
      <dgm:t>
        <a:bodyPr/>
        <a:lstStyle/>
        <a:p>
          <a:endParaRPr lang="en-US"/>
        </a:p>
      </dgm:t>
    </dgm:pt>
    <dgm:pt modelId="{A72AB038-8926-4B5D-B921-D6667A38CC71}">
      <dgm:prSet phldrT="[Text]"/>
      <dgm:spPr/>
      <dgm:t>
        <a:bodyPr/>
        <a:lstStyle/>
        <a:p>
          <a:r>
            <a:rPr lang="en-US" dirty="0"/>
            <a:t>Module 2 – General Conditions </a:t>
          </a:r>
        </a:p>
      </dgm:t>
    </dgm:pt>
    <dgm:pt modelId="{145C07FA-B425-40BC-8757-7A3634754346}" type="parTrans" cxnId="{C03A49FA-2CC8-4814-9F9D-D098995E8598}">
      <dgm:prSet/>
      <dgm:spPr/>
      <dgm:t>
        <a:bodyPr/>
        <a:lstStyle/>
        <a:p>
          <a:endParaRPr lang="en-US"/>
        </a:p>
      </dgm:t>
    </dgm:pt>
    <dgm:pt modelId="{0C5A4136-E082-44C4-B856-67ADDB9FFA68}" type="sibTrans" cxnId="{C03A49FA-2CC8-4814-9F9D-D098995E8598}">
      <dgm:prSet/>
      <dgm:spPr/>
      <dgm:t>
        <a:bodyPr/>
        <a:lstStyle/>
        <a:p>
          <a:endParaRPr lang="en-US"/>
        </a:p>
      </dgm:t>
    </dgm:pt>
    <dgm:pt modelId="{B7E43F5E-0485-47A8-B0FA-0508DB6F3655}">
      <dgm:prSet phldrT="[Text]"/>
      <dgm:spPr/>
      <dgm:t>
        <a:bodyPr/>
        <a:lstStyle/>
        <a:p>
          <a:r>
            <a:rPr lang="en-US" dirty="0"/>
            <a:t>Module 3 – Section Specifics</a:t>
          </a:r>
        </a:p>
      </dgm:t>
    </dgm:pt>
    <dgm:pt modelId="{7D84B83F-01E1-4DE4-8E63-423E1D240E99}" type="parTrans" cxnId="{EB8A160E-6F0A-48E3-A5F9-9C6BD54C4E0F}">
      <dgm:prSet/>
      <dgm:spPr/>
      <dgm:t>
        <a:bodyPr/>
        <a:lstStyle/>
        <a:p>
          <a:endParaRPr lang="en-US"/>
        </a:p>
      </dgm:t>
    </dgm:pt>
    <dgm:pt modelId="{35D032A6-FE72-4ADE-88B4-B777E2E7E72A}" type="sibTrans" cxnId="{EB8A160E-6F0A-48E3-A5F9-9C6BD54C4E0F}">
      <dgm:prSet/>
      <dgm:spPr/>
      <dgm:t>
        <a:bodyPr/>
        <a:lstStyle/>
        <a:p>
          <a:endParaRPr lang="en-US"/>
        </a:p>
      </dgm:t>
    </dgm:pt>
    <dgm:pt modelId="{F6CA9D2A-F621-490F-A76B-771A36223D07}">
      <dgm:prSet phldrT="[Text]"/>
      <dgm:spPr/>
      <dgm:t>
        <a:bodyPr/>
        <a:lstStyle/>
        <a:p>
          <a:r>
            <a:rPr lang="en-US" b="1" dirty="0"/>
            <a:t>Module 4 – Accommodations Environment</a:t>
          </a:r>
        </a:p>
      </dgm:t>
    </dgm:pt>
    <dgm:pt modelId="{D598DB34-62DE-4B99-B393-F049E6286F0C}" type="parTrans" cxnId="{37E21CD7-C987-425B-A1DE-2650FB4B8C15}">
      <dgm:prSet/>
      <dgm:spPr/>
      <dgm:t>
        <a:bodyPr/>
        <a:lstStyle/>
        <a:p>
          <a:endParaRPr lang="en-US"/>
        </a:p>
      </dgm:t>
    </dgm:pt>
    <dgm:pt modelId="{4D6659A9-88FB-424B-AA08-FF3771253526}" type="sibTrans" cxnId="{37E21CD7-C987-425B-A1DE-2650FB4B8C15}">
      <dgm:prSet/>
      <dgm:spPr/>
      <dgm:t>
        <a:bodyPr/>
        <a:lstStyle/>
        <a:p>
          <a:endParaRPr lang="en-US"/>
        </a:p>
      </dgm:t>
    </dgm:pt>
    <dgm:pt modelId="{6C9D57CE-7608-4610-BDA0-A99FD7BD7934}">
      <dgm:prSet phldrT="[Text]"/>
      <dgm:spPr/>
      <dgm:t>
        <a:bodyPr/>
        <a:lstStyle/>
        <a:p>
          <a:r>
            <a:rPr lang="en-US" dirty="0"/>
            <a:t>Module 6 – Readers and Scribes</a:t>
          </a:r>
        </a:p>
      </dgm:t>
    </dgm:pt>
    <dgm:pt modelId="{0BF393C6-5ABA-4481-8F73-E13A59AAADA3}" type="parTrans" cxnId="{16489E93-E225-4496-BB9E-D9E9E95A3131}">
      <dgm:prSet/>
      <dgm:spPr/>
      <dgm:t>
        <a:bodyPr/>
        <a:lstStyle/>
        <a:p>
          <a:endParaRPr lang="en-US"/>
        </a:p>
      </dgm:t>
    </dgm:pt>
    <dgm:pt modelId="{E823612A-B4CE-4AB4-8306-6F5195F20B63}" type="sibTrans" cxnId="{16489E93-E225-4496-BB9E-D9E9E95A3131}">
      <dgm:prSet/>
      <dgm:spPr/>
      <dgm:t>
        <a:bodyPr/>
        <a:lstStyle/>
        <a:p>
          <a:endParaRPr lang="en-US"/>
        </a:p>
      </dgm:t>
    </dgm:pt>
    <dgm:pt modelId="{7B0F5B85-7DE7-4674-8C67-DDA70DBB0C3B}">
      <dgm:prSet phldrT="[Text]"/>
      <dgm:spPr/>
      <dgm:t>
        <a:bodyPr/>
        <a:lstStyle/>
        <a:p>
          <a:r>
            <a:rPr lang="en-US" dirty="0"/>
            <a:t>Module 5 – Technology and Manipulatives</a:t>
          </a:r>
        </a:p>
      </dgm:t>
    </dgm:pt>
    <dgm:pt modelId="{3B1853DD-96D0-449A-BBB1-F783F9E3D12D}" type="parTrans" cxnId="{ECD42FB9-8F00-4F41-9A20-C71683BFF512}">
      <dgm:prSet/>
      <dgm:spPr/>
      <dgm:t>
        <a:bodyPr/>
        <a:lstStyle/>
        <a:p>
          <a:endParaRPr lang="en-US"/>
        </a:p>
      </dgm:t>
    </dgm:pt>
    <dgm:pt modelId="{6DC40E12-2509-4127-AF32-53125A71966F}" type="sibTrans" cxnId="{ECD42FB9-8F00-4F41-9A20-C71683BFF512}">
      <dgm:prSet/>
      <dgm:spPr/>
      <dgm:t>
        <a:bodyPr/>
        <a:lstStyle/>
        <a:p>
          <a:endParaRPr lang="en-US"/>
        </a:p>
      </dgm:t>
    </dgm:pt>
    <dgm:pt modelId="{9174926C-B3DD-4E5F-BC1A-F40585EC42D7}">
      <dgm:prSet phldrT="[Text]"/>
      <dgm:spPr/>
      <dgm:t>
        <a:bodyPr/>
        <a:lstStyle/>
        <a:p>
          <a:r>
            <a:rPr lang="en-US" dirty="0"/>
            <a:t>Module 7 – Accommodations Breakdown</a:t>
          </a:r>
        </a:p>
      </dgm:t>
    </dgm:pt>
    <dgm:pt modelId="{DFFE4B40-95DB-484D-B083-4F3CC4528174}" type="parTrans" cxnId="{0B743F31-1460-4262-B2B0-DE32D29B8711}">
      <dgm:prSet/>
      <dgm:spPr/>
      <dgm:t>
        <a:bodyPr/>
        <a:lstStyle/>
        <a:p>
          <a:endParaRPr lang="en-US"/>
        </a:p>
      </dgm:t>
    </dgm:pt>
    <dgm:pt modelId="{B63E12C6-FCF1-4966-BB38-FA21F28FF441}" type="sibTrans" cxnId="{0B743F31-1460-4262-B2B0-DE32D29B8711}">
      <dgm:prSet/>
      <dgm:spPr/>
      <dgm:t>
        <a:bodyPr/>
        <a:lstStyle/>
        <a:p>
          <a:endParaRPr lang="en-US"/>
        </a:p>
      </dgm:t>
    </dgm:pt>
    <dgm:pt modelId="{03EBAEA1-04D3-47DB-8D13-5C132C14A4EF}" type="pres">
      <dgm:prSet presAssocID="{BCBF493A-FAD4-4044-94D7-24BCD78660FD}" presName="linearFlow" presStyleCnt="0">
        <dgm:presLayoutVars>
          <dgm:dir/>
          <dgm:resizeHandles val="exact"/>
        </dgm:presLayoutVars>
      </dgm:prSet>
      <dgm:spPr/>
    </dgm:pt>
    <dgm:pt modelId="{2FE8BF4D-E1D1-42AA-9221-28617949C91F}" type="pres">
      <dgm:prSet presAssocID="{3DCEBE7C-93DF-463C-9A84-1DB495506DF0}" presName="composite" presStyleCnt="0"/>
      <dgm:spPr/>
    </dgm:pt>
    <dgm:pt modelId="{DA1812BF-31F1-4147-B90F-C7460494114E}" type="pres">
      <dgm:prSet presAssocID="{3DCEBE7C-93DF-463C-9A84-1DB495506DF0}"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838EE395-513B-49B3-9667-E6B92384DD1E}" type="pres">
      <dgm:prSet presAssocID="{3DCEBE7C-93DF-463C-9A84-1DB495506DF0}" presName="txShp" presStyleLbl="node1" presStyleIdx="0" presStyleCnt="7">
        <dgm:presLayoutVars>
          <dgm:bulletEnabled val="1"/>
        </dgm:presLayoutVars>
      </dgm:prSet>
      <dgm:spPr/>
    </dgm:pt>
    <dgm:pt modelId="{FA4F0E44-A577-4D22-9355-634105278240}" type="pres">
      <dgm:prSet presAssocID="{1D62813F-3ED5-4F11-9719-76AABC857CE2}" presName="spacing" presStyleCnt="0"/>
      <dgm:spPr/>
    </dgm:pt>
    <dgm:pt modelId="{FE072335-4625-479A-B742-79862540CF3A}" type="pres">
      <dgm:prSet presAssocID="{A72AB038-8926-4B5D-B921-D6667A38CC71}" presName="composite" presStyleCnt="0"/>
      <dgm:spPr/>
    </dgm:pt>
    <dgm:pt modelId="{4BC686F7-27CA-4B3F-ACAD-1B8EE0AEDC3A}" type="pres">
      <dgm:prSet presAssocID="{A72AB038-8926-4B5D-B921-D6667A38CC71}"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D84F213C-99CA-49CA-8EFE-D7D7661D4683}" type="pres">
      <dgm:prSet presAssocID="{A72AB038-8926-4B5D-B921-D6667A38CC71}" presName="txShp" presStyleLbl="node1" presStyleIdx="1" presStyleCnt="7">
        <dgm:presLayoutVars>
          <dgm:bulletEnabled val="1"/>
        </dgm:presLayoutVars>
      </dgm:prSet>
      <dgm:spPr/>
    </dgm:pt>
    <dgm:pt modelId="{3DC95D82-2E60-421F-A5DF-0B2C27F5F318}" type="pres">
      <dgm:prSet presAssocID="{0C5A4136-E082-44C4-B856-67ADDB9FFA68}" presName="spacing" presStyleCnt="0"/>
      <dgm:spPr/>
    </dgm:pt>
    <dgm:pt modelId="{979ADA1E-61DD-4BB7-8D09-CD8BB2534D71}" type="pres">
      <dgm:prSet presAssocID="{B7E43F5E-0485-47A8-B0FA-0508DB6F3655}" presName="composite" presStyleCnt="0"/>
      <dgm:spPr/>
    </dgm:pt>
    <dgm:pt modelId="{8D9F20DF-B457-4E50-A175-4FEAF56C3ABB}" type="pres">
      <dgm:prSet presAssocID="{B7E43F5E-0485-47A8-B0FA-0508DB6F3655}"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0F6E766C-C541-428F-8CF3-0A44AB03CDE0}" type="pres">
      <dgm:prSet presAssocID="{B7E43F5E-0485-47A8-B0FA-0508DB6F3655}" presName="txShp" presStyleLbl="node1" presStyleIdx="2" presStyleCnt="7">
        <dgm:presLayoutVars>
          <dgm:bulletEnabled val="1"/>
        </dgm:presLayoutVars>
      </dgm:prSet>
      <dgm:spPr/>
    </dgm:pt>
    <dgm:pt modelId="{9687F11D-7E80-4E7A-9993-D3017E8E8E7D}" type="pres">
      <dgm:prSet presAssocID="{35D032A6-FE72-4ADE-88B4-B777E2E7E72A}" presName="spacing" presStyleCnt="0"/>
      <dgm:spPr/>
    </dgm:pt>
    <dgm:pt modelId="{C40A0C03-60F7-4F6B-A7F8-671C4F48C2B9}" type="pres">
      <dgm:prSet presAssocID="{F6CA9D2A-F621-490F-A76B-771A36223D07}" presName="composite" presStyleCnt="0"/>
      <dgm:spPr/>
    </dgm:pt>
    <dgm:pt modelId="{D6957A9B-3736-4ADF-89A5-C05CE7574C4B}" type="pres">
      <dgm:prSet presAssocID="{F6CA9D2A-F621-490F-A76B-771A36223D07}"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itor with solid fill"/>
        </a:ext>
      </dgm:extLst>
    </dgm:pt>
    <dgm:pt modelId="{FA8E408E-444A-4998-BF4B-1F8DAD064B57}" type="pres">
      <dgm:prSet presAssocID="{F6CA9D2A-F621-490F-A76B-771A36223D07}" presName="txShp" presStyleLbl="node1" presStyleIdx="3" presStyleCnt="7">
        <dgm:presLayoutVars>
          <dgm:bulletEnabled val="1"/>
        </dgm:presLayoutVars>
      </dgm:prSet>
      <dgm:spPr/>
    </dgm:pt>
    <dgm:pt modelId="{13E9B8DF-55E1-4589-B8A1-AC806C52B37C}" type="pres">
      <dgm:prSet presAssocID="{4D6659A9-88FB-424B-AA08-FF3771253526}" presName="spacing" presStyleCnt="0"/>
      <dgm:spPr/>
    </dgm:pt>
    <dgm:pt modelId="{12FAA578-A23C-4514-BBEF-68B9BF8E415F}" type="pres">
      <dgm:prSet presAssocID="{7B0F5B85-7DE7-4674-8C67-DDA70DBB0C3B}" presName="composite" presStyleCnt="0"/>
      <dgm:spPr/>
    </dgm:pt>
    <dgm:pt modelId="{DDFE2D0C-71ED-4D7E-9A0F-D0C4066DFD04}" type="pres">
      <dgm:prSet presAssocID="{7B0F5B85-7DE7-4674-8C67-DDA70DBB0C3B}"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with solid fill"/>
        </a:ext>
      </dgm:extLst>
    </dgm:pt>
    <dgm:pt modelId="{56F1C275-CAE4-4257-A367-63D75BC3B512}" type="pres">
      <dgm:prSet presAssocID="{7B0F5B85-7DE7-4674-8C67-DDA70DBB0C3B}" presName="txShp" presStyleLbl="node1" presStyleIdx="4" presStyleCnt="7">
        <dgm:presLayoutVars>
          <dgm:bulletEnabled val="1"/>
        </dgm:presLayoutVars>
      </dgm:prSet>
      <dgm:spPr/>
    </dgm:pt>
    <dgm:pt modelId="{A17D67D5-AC3F-41F9-A74A-5FC3211AF5D5}" type="pres">
      <dgm:prSet presAssocID="{6DC40E12-2509-4127-AF32-53125A71966F}" presName="spacing" presStyleCnt="0"/>
      <dgm:spPr/>
    </dgm:pt>
    <dgm:pt modelId="{B1C81746-AF9A-44D0-8886-A836D3D53098}" type="pres">
      <dgm:prSet presAssocID="{6C9D57CE-7608-4610-BDA0-A99FD7BD7934}" presName="composite" presStyleCnt="0"/>
      <dgm:spPr/>
    </dgm:pt>
    <dgm:pt modelId="{FBBB7DF0-0CB3-4880-9AB8-F32A8264F641}" type="pres">
      <dgm:prSet presAssocID="{6C9D57CE-7608-4610-BDA0-A99FD7BD7934}"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ipboard with solid fill"/>
        </a:ext>
      </dgm:extLst>
    </dgm:pt>
    <dgm:pt modelId="{F1D39E2B-BF5D-42A2-BB38-1B41EF0A5C83}" type="pres">
      <dgm:prSet presAssocID="{6C9D57CE-7608-4610-BDA0-A99FD7BD7934}" presName="txShp" presStyleLbl="node1" presStyleIdx="5" presStyleCnt="7">
        <dgm:presLayoutVars>
          <dgm:bulletEnabled val="1"/>
        </dgm:presLayoutVars>
      </dgm:prSet>
      <dgm:spPr/>
    </dgm:pt>
    <dgm:pt modelId="{37F565F3-E922-4A62-A99F-C146EFC2B543}" type="pres">
      <dgm:prSet presAssocID="{E823612A-B4CE-4AB4-8306-6F5195F20B63}" presName="spacing" presStyleCnt="0"/>
      <dgm:spPr/>
    </dgm:pt>
    <dgm:pt modelId="{D0450CCC-1A00-41CD-8A26-627C1AC53DC9}" type="pres">
      <dgm:prSet presAssocID="{9174926C-B3DD-4E5F-BC1A-F40585EC42D7}" presName="composite" presStyleCnt="0"/>
      <dgm:spPr/>
    </dgm:pt>
    <dgm:pt modelId="{0E84413B-7915-49C3-B5D6-D7610F85CFA5}" type="pres">
      <dgm:prSet presAssocID="{9174926C-B3DD-4E5F-BC1A-F40585EC42D7}"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Flip calendar with solid fill"/>
        </a:ext>
      </dgm:extLst>
    </dgm:pt>
    <dgm:pt modelId="{2ABC907E-424B-4216-BBDC-489895837E62}" type="pres">
      <dgm:prSet presAssocID="{9174926C-B3DD-4E5F-BC1A-F40585EC42D7}" presName="txShp" presStyleLbl="node1" presStyleIdx="6" presStyleCnt="7">
        <dgm:presLayoutVars>
          <dgm:bulletEnabled val="1"/>
        </dgm:presLayoutVars>
      </dgm:prSet>
      <dgm:spPr/>
    </dgm:pt>
  </dgm:ptLst>
  <dgm:cxnLst>
    <dgm:cxn modelId="{1AF3710C-0572-44D3-9445-A56164C87AB7}" type="presOf" srcId="{A72AB038-8926-4B5D-B921-D6667A38CC71}" destId="{D84F213C-99CA-49CA-8EFE-D7D7661D4683}" srcOrd="0" destOrd="0" presId="urn:microsoft.com/office/officeart/2005/8/layout/vList3"/>
    <dgm:cxn modelId="{EB8A160E-6F0A-48E3-A5F9-9C6BD54C4E0F}" srcId="{BCBF493A-FAD4-4044-94D7-24BCD78660FD}" destId="{B7E43F5E-0485-47A8-B0FA-0508DB6F3655}" srcOrd="2" destOrd="0" parTransId="{7D84B83F-01E1-4DE4-8E63-423E1D240E99}" sibTransId="{35D032A6-FE72-4ADE-88B4-B777E2E7E72A}"/>
    <dgm:cxn modelId="{380F5115-1E83-4B65-B4D4-939D7244EBDE}" type="presOf" srcId="{B7E43F5E-0485-47A8-B0FA-0508DB6F3655}" destId="{0F6E766C-C541-428F-8CF3-0A44AB03CDE0}" srcOrd="0" destOrd="0" presId="urn:microsoft.com/office/officeart/2005/8/layout/vList3"/>
    <dgm:cxn modelId="{740ACE2A-922E-4DA3-B20A-3A340EF4E2AC}" type="presOf" srcId="{F6CA9D2A-F621-490F-A76B-771A36223D07}" destId="{FA8E408E-444A-4998-BF4B-1F8DAD064B57}" srcOrd="0" destOrd="0" presId="urn:microsoft.com/office/officeart/2005/8/layout/vList3"/>
    <dgm:cxn modelId="{0B743F31-1460-4262-B2B0-DE32D29B8711}" srcId="{BCBF493A-FAD4-4044-94D7-24BCD78660FD}" destId="{9174926C-B3DD-4E5F-BC1A-F40585EC42D7}" srcOrd="6" destOrd="0" parTransId="{DFFE4B40-95DB-484D-B083-4F3CC4528174}" sibTransId="{B63E12C6-FCF1-4966-BB38-FA21F28FF441}"/>
    <dgm:cxn modelId="{D22A083E-DA3C-4FED-B96F-83A93F3CEE39}" type="presOf" srcId="{BCBF493A-FAD4-4044-94D7-24BCD78660FD}" destId="{03EBAEA1-04D3-47DB-8D13-5C132C14A4EF}" srcOrd="0" destOrd="0" presId="urn:microsoft.com/office/officeart/2005/8/layout/vList3"/>
    <dgm:cxn modelId="{64848956-C4DF-4992-B161-4BDE5ECA0AD4}" type="presOf" srcId="{7B0F5B85-7DE7-4674-8C67-DDA70DBB0C3B}" destId="{56F1C275-CAE4-4257-A367-63D75BC3B512}" srcOrd="0" destOrd="0" presId="urn:microsoft.com/office/officeart/2005/8/layout/vList3"/>
    <dgm:cxn modelId="{910F0485-4BE0-4BCF-AA01-DF578471EFAF}" type="presOf" srcId="{6C9D57CE-7608-4610-BDA0-A99FD7BD7934}" destId="{F1D39E2B-BF5D-42A2-BB38-1B41EF0A5C83}" srcOrd="0" destOrd="0" presId="urn:microsoft.com/office/officeart/2005/8/layout/vList3"/>
    <dgm:cxn modelId="{16489E93-E225-4496-BB9E-D9E9E95A3131}" srcId="{BCBF493A-FAD4-4044-94D7-24BCD78660FD}" destId="{6C9D57CE-7608-4610-BDA0-A99FD7BD7934}" srcOrd="5" destOrd="0" parTransId="{0BF393C6-5ABA-4481-8F73-E13A59AAADA3}" sibTransId="{E823612A-B4CE-4AB4-8306-6F5195F20B63}"/>
    <dgm:cxn modelId="{288703A6-1346-42D0-B487-4CE4FCA4E601}" type="presOf" srcId="{9174926C-B3DD-4E5F-BC1A-F40585EC42D7}" destId="{2ABC907E-424B-4216-BBDC-489895837E62}" srcOrd="0" destOrd="0" presId="urn:microsoft.com/office/officeart/2005/8/layout/vList3"/>
    <dgm:cxn modelId="{ECD42FB9-8F00-4F41-9A20-C71683BFF512}" srcId="{BCBF493A-FAD4-4044-94D7-24BCD78660FD}" destId="{7B0F5B85-7DE7-4674-8C67-DDA70DBB0C3B}" srcOrd="4" destOrd="0" parTransId="{3B1853DD-96D0-449A-BBB1-F783F9E3D12D}" sibTransId="{6DC40E12-2509-4127-AF32-53125A71966F}"/>
    <dgm:cxn modelId="{382EC1BE-E1A4-4937-BBEE-7EDBA6658FA7}" srcId="{BCBF493A-FAD4-4044-94D7-24BCD78660FD}" destId="{3DCEBE7C-93DF-463C-9A84-1DB495506DF0}" srcOrd="0" destOrd="0" parTransId="{BFA9B4A0-C7E6-4C3D-A383-1D215EEA494A}" sibTransId="{1D62813F-3ED5-4F11-9719-76AABC857CE2}"/>
    <dgm:cxn modelId="{37E21CD7-C987-425B-A1DE-2650FB4B8C15}" srcId="{BCBF493A-FAD4-4044-94D7-24BCD78660FD}" destId="{F6CA9D2A-F621-490F-A76B-771A36223D07}" srcOrd="3" destOrd="0" parTransId="{D598DB34-62DE-4B99-B393-F049E6286F0C}" sibTransId="{4D6659A9-88FB-424B-AA08-FF3771253526}"/>
    <dgm:cxn modelId="{FE0B6ED7-81AD-4A25-BBBF-342F6C0C479E}" type="presOf" srcId="{3DCEBE7C-93DF-463C-9A84-1DB495506DF0}" destId="{838EE395-513B-49B3-9667-E6B92384DD1E}" srcOrd="0" destOrd="0" presId="urn:microsoft.com/office/officeart/2005/8/layout/vList3"/>
    <dgm:cxn modelId="{C03A49FA-2CC8-4814-9F9D-D098995E8598}" srcId="{BCBF493A-FAD4-4044-94D7-24BCD78660FD}" destId="{A72AB038-8926-4B5D-B921-D6667A38CC71}" srcOrd="1" destOrd="0" parTransId="{145C07FA-B425-40BC-8757-7A3634754346}" sibTransId="{0C5A4136-E082-44C4-B856-67ADDB9FFA68}"/>
    <dgm:cxn modelId="{7842AC14-6FE4-482D-BC96-B16A7FBA7DDF}" type="presParOf" srcId="{03EBAEA1-04D3-47DB-8D13-5C132C14A4EF}" destId="{2FE8BF4D-E1D1-42AA-9221-28617949C91F}" srcOrd="0" destOrd="0" presId="urn:microsoft.com/office/officeart/2005/8/layout/vList3"/>
    <dgm:cxn modelId="{1FB50390-876A-462A-A2B4-BDE40E79BEC9}" type="presParOf" srcId="{2FE8BF4D-E1D1-42AA-9221-28617949C91F}" destId="{DA1812BF-31F1-4147-B90F-C7460494114E}" srcOrd="0" destOrd="0" presId="urn:microsoft.com/office/officeart/2005/8/layout/vList3"/>
    <dgm:cxn modelId="{5F3D0FBB-67F7-4CCD-BD92-BEF9A0C62152}" type="presParOf" srcId="{2FE8BF4D-E1D1-42AA-9221-28617949C91F}" destId="{838EE395-513B-49B3-9667-E6B92384DD1E}" srcOrd="1" destOrd="0" presId="urn:microsoft.com/office/officeart/2005/8/layout/vList3"/>
    <dgm:cxn modelId="{9ADFA559-B5C5-4050-B739-494877203848}" type="presParOf" srcId="{03EBAEA1-04D3-47DB-8D13-5C132C14A4EF}" destId="{FA4F0E44-A577-4D22-9355-634105278240}" srcOrd="1" destOrd="0" presId="urn:microsoft.com/office/officeart/2005/8/layout/vList3"/>
    <dgm:cxn modelId="{47D67B84-3F33-4DAD-888D-965DCE85D6EC}" type="presParOf" srcId="{03EBAEA1-04D3-47DB-8D13-5C132C14A4EF}" destId="{FE072335-4625-479A-B742-79862540CF3A}" srcOrd="2" destOrd="0" presId="urn:microsoft.com/office/officeart/2005/8/layout/vList3"/>
    <dgm:cxn modelId="{82C0A576-26C6-43A3-BFF1-90B313EED661}" type="presParOf" srcId="{FE072335-4625-479A-B742-79862540CF3A}" destId="{4BC686F7-27CA-4B3F-ACAD-1B8EE0AEDC3A}" srcOrd="0" destOrd="0" presId="urn:microsoft.com/office/officeart/2005/8/layout/vList3"/>
    <dgm:cxn modelId="{226E27AA-94CE-4425-A26B-A3AFBFE41639}" type="presParOf" srcId="{FE072335-4625-479A-B742-79862540CF3A}" destId="{D84F213C-99CA-49CA-8EFE-D7D7661D4683}" srcOrd="1" destOrd="0" presId="urn:microsoft.com/office/officeart/2005/8/layout/vList3"/>
    <dgm:cxn modelId="{0BFF2F87-019D-4E76-8767-2F2409E69875}" type="presParOf" srcId="{03EBAEA1-04D3-47DB-8D13-5C132C14A4EF}" destId="{3DC95D82-2E60-421F-A5DF-0B2C27F5F318}" srcOrd="3" destOrd="0" presId="urn:microsoft.com/office/officeart/2005/8/layout/vList3"/>
    <dgm:cxn modelId="{C73106FE-BEF7-4B47-8556-7E38D2990F62}" type="presParOf" srcId="{03EBAEA1-04D3-47DB-8D13-5C132C14A4EF}" destId="{979ADA1E-61DD-4BB7-8D09-CD8BB2534D71}" srcOrd="4" destOrd="0" presId="urn:microsoft.com/office/officeart/2005/8/layout/vList3"/>
    <dgm:cxn modelId="{54D4BD64-4161-43FB-97AA-64B07CDCB497}" type="presParOf" srcId="{979ADA1E-61DD-4BB7-8D09-CD8BB2534D71}" destId="{8D9F20DF-B457-4E50-A175-4FEAF56C3ABB}" srcOrd="0" destOrd="0" presId="urn:microsoft.com/office/officeart/2005/8/layout/vList3"/>
    <dgm:cxn modelId="{A0D79880-C415-4CC7-909D-56539B0C3F6D}" type="presParOf" srcId="{979ADA1E-61DD-4BB7-8D09-CD8BB2534D71}" destId="{0F6E766C-C541-428F-8CF3-0A44AB03CDE0}" srcOrd="1" destOrd="0" presId="urn:microsoft.com/office/officeart/2005/8/layout/vList3"/>
    <dgm:cxn modelId="{07D6A124-F90B-4459-9CA3-E219B617FB11}" type="presParOf" srcId="{03EBAEA1-04D3-47DB-8D13-5C132C14A4EF}" destId="{9687F11D-7E80-4E7A-9993-D3017E8E8E7D}" srcOrd="5" destOrd="0" presId="urn:microsoft.com/office/officeart/2005/8/layout/vList3"/>
    <dgm:cxn modelId="{D43CC487-D813-42F7-B54A-6C9DF3A9081E}" type="presParOf" srcId="{03EBAEA1-04D3-47DB-8D13-5C132C14A4EF}" destId="{C40A0C03-60F7-4F6B-A7F8-671C4F48C2B9}" srcOrd="6" destOrd="0" presId="urn:microsoft.com/office/officeart/2005/8/layout/vList3"/>
    <dgm:cxn modelId="{5A104D59-D672-42E5-8AB0-2349119B4697}" type="presParOf" srcId="{C40A0C03-60F7-4F6B-A7F8-671C4F48C2B9}" destId="{D6957A9B-3736-4ADF-89A5-C05CE7574C4B}" srcOrd="0" destOrd="0" presId="urn:microsoft.com/office/officeart/2005/8/layout/vList3"/>
    <dgm:cxn modelId="{913C6833-B18C-4F2E-A547-56B3E1FA37FF}" type="presParOf" srcId="{C40A0C03-60F7-4F6B-A7F8-671C4F48C2B9}" destId="{FA8E408E-444A-4998-BF4B-1F8DAD064B57}" srcOrd="1" destOrd="0" presId="urn:microsoft.com/office/officeart/2005/8/layout/vList3"/>
    <dgm:cxn modelId="{6EB99DA8-56B2-4201-9B3E-4AAFD6AC758E}" type="presParOf" srcId="{03EBAEA1-04D3-47DB-8D13-5C132C14A4EF}" destId="{13E9B8DF-55E1-4589-B8A1-AC806C52B37C}" srcOrd="7" destOrd="0" presId="urn:microsoft.com/office/officeart/2005/8/layout/vList3"/>
    <dgm:cxn modelId="{39FBD564-6FAA-4CBB-9A9D-8A59ED0CB79F}" type="presParOf" srcId="{03EBAEA1-04D3-47DB-8D13-5C132C14A4EF}" destId="{12FAA578-A23C-4514-BBEF-68B9BF8E415F}" srcOrd="8" destOrd="0" presId="urn:microsoft.com/office/officeart/2005/8/layout/vList3"/>
    <dgm:cxn modelId="{799E78C4-A77D-4FF7-8018-A1E8A0D8E0B8}" type="presParOf" srcId="{12FAA578-A23C-4514-BBEF-68B9BF8E415F}" destId="{DDFE2D0C-71ED-4D7E-9A0F-D0C4066DFD04}" srcOrd="0" destOrd="0" presId="urn:microsoft.com/office/officeart/2005/8/layout/vList3"/>
    <dgm:cxn modelId="{D4267D2E-7E23-4ECF-9AD2-736731BEAA6E}" type="presParOf" srcId="{12FAA578-A23C-4514-BBEF-68B9BF8E415F}" destId="{56F1C275-CAE4-4257-A367-63D75BC3B512}" srcOrd="1" destOrd="0" presId="urn:microsoft.com/office/officeart/2005/8/layout/vList3"/>
    <dgm:cxn modelId="{6134BF34-C2E2-4F52-AE08-8A54484C2367}" type="presParOf" srcId="{03EBAEA1-04D3-47DB-8D13-5C132C14A4EF}" destId="{A17D67D5-AC3F-41F9-A74A-5FC3211AF5D5}" srcOrd="9" destOrd="0" presId="urn:microsoft.com/office/officeart/2005/8/layout/vList3"/>
    <dgm:cxn modelId="{27B54D10-EEB6-4899-A479-B9FFFB5B0144}" type="presParOf" srcId="{03EBAEA1-04D3-47DB-8D13-5C132C14A4EF}" destId="{B1C81746-AF9A-44D0-8886-A836D3D53098}" srcOrd="10" destOrd="0" presId="urn:microsoft.com/office/officeart/2005/8/layout/vList3"/>
    <dgm:cxn modelId="{BE449EEA-DE75-43F5-A67A-3AB962C3C142}" type="presParOf" srcId="{B1C81746-AF9A-44D0-8886-A836D3D53098}" destId="{FBBB7DF0-0CB3-4880-9AB8-F32A8264F641}" srcOrd="0" destOrd="0" presId="urn:microsoft.com/office/officeart/2005/8/layout/vList3"/>
    <dgm:cxn modelId="{38270ED0-A047-4E21-B3A6-4AB3B1A7B105}" type="presParOf" srcId="{B1C81746-AF9A-44D0-8886-A836D3D53098}" destId="{F1D39E2B-BF5D-42A2-BB38-1B41EF0A5C83}" srcOrd="1" destOrd="0" presId="urn:microsoft.com/office/officeart/2005/8/layout/vList3"/>
    <dgm:cxn modelId="{F256FB60-221D-4FD2-8659-D0D5F7177531}" type="presParOf" srcId="{03EBAEA1-04D3-47DB-8D13-5C132C14A4EF}" destId="{37F565F3-E922-4A62-A99F-C146EFC2B543}" srcOrd="11" destOrd="0" presId="urn:microsoft.com/office/officeart/2005/8/layout/vList3"/>
    <dgm:cxn modelId="{F295CF07-C40D-44B8-A15E-E9465967A93B}" type="presParOf" srcId="{03EBAEA1-04D3-47DB-8D13-5C132C14A4EF}" destId="{D0450CCC-1A00-41CD-8A26-627C1AC53DC9}" srcOrd="12" destOrd="0" presId="urn:microsoft.com/office/officeart/2005/8/layout/vList3"/>
    <dgm:cxn modelId="{9C339A8F-5297-473B-955C-E2A88BD96A40}" type="presParOf" srcId="{D0450CCC-1A00-41CD-8A26-627C1AC53DC9}" destId="{0E84413B-7915-49C3-B5D6-D7610F85CFA5}" srcOrd="0" destOrd="0" presId="urn:microsoft.com/office/officeart/2005/8/layout/vList3"/>
    <dgm:cxn modelId="{625058FE-AADC-471C-A5A1-0462AA8FCC43}" type="presParOf" srcId="{D0450CCC-1A00-41CD-8A26-627C1AC53DC9}" destId="{2ABC907E-424B-4216-BBDC-489895837E6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7DF4E-72A0-4C3F-B516-4C4AE733206A}">
      <dsp:nvSpPr>
        <dsp:cNvPr id="0" name=""/>
        <dsp:cNvSpPr/>
      </dsp:nvSpPr>
      <dsp:spPr>
        <a:xfrm>
          <a:off x="37595" y="0"/>
          <a:ext cx="2045863" cy="12275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Scribe</a:t>
          </a:r>
        </a:p>
      </dsp:txBody>
      <dsp:txXfrm>
        <a:off x="37595" y="0"/>
        <a:ext cx="2045863" cy="1227518"/>
      </dsp:txXfrm>
    </dsp:sp>
    <dsp:sp modelId="{22D9C1FF-7951-4349-9BFC-06DA5AF5D603}">
      <dsp:nvSpPr>
        <dsp:cNvPr id="0" name=""/>
        <dsp:cNvSpPr/>
      </dsp:nvSpPr>
      <dsp:spPr>
        <a:xfrm>
          <a:off x="2251499" y="0"/>
          <a:ext cx="2045863" cy="12275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Human Reader</a:t>
          </a:r>
        </a:p>
      </dsp:txBody>
      <dsp:txXfrm>
        <a:off x="2251499" y="0"/>
        <a:ext cx="2045863" cy="1227518"/>
      </dsp:txXfrm>
    </dsp:sp>
    <dsp:sp modelId="{D7333EE8-9C21-4895-AF55-C2F786328C36}">
      <dsp:nvSpPr>
        <dsp:cNvPr id="0" name=""/>
        <dsp:cNvSpPr/>
      </dsp:nvSpPr>
      <dsp:spPr>
        <a:xfrm>
          <a:off x="37595" y="1386119"/>
          <a:ext cx="2045863" cy="12275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Stop-The-Clock</a:t>
          </a:r>
        </a:p>
      </dsp:txBody>
      <dsp:txXfrm>
        <a:off x="37595" y="1386119"/>
        <a:ext cx="2045863" cy="1227518"/>
      </dsp:txXfrm>
    </dsp:sp>
    <dsp:sp modelId="{61A3EF26-2306-48E7-9863-9C3D0F495FFF}">
      <dsp:nvSpPr>
        <dsp:cNvPr id="0" name=""/>
        <dsp:cNvSpPr/>
      </dsp:nvSpPr>
      <dsp:spPr>
        <a:xfrm>
          <a:off x="2251499" y="1374531"/>
          <a:ext cx="2045863" cy="12275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Calculator</a:t>
          </a:r>
        </a:p>
      </dsp:txBody>
      <dsp:txXfrm>
        <a:off x="2251499" y="1374531"/>
        <a:ext cx="2045863" cy="1227518"/>
      </dsp:txXfrm>
    </dsp:sp>
    <dsp:sp modelId="{1AC19154-5FDA-45DC-9829-6BF3BD7B20D7}">
      <dsp:nvSpPr>
        <dsp:cNvPr id="0" name=""/>
        <dsp:cNvSpPr/>
      </dsp:nvSpPr>
      <dsp:spPr>
        <a:xfrm>
          <a:off x="37595" y="2704690"/>
          <a:ext cx="2045863" cy="12275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Dictionary &amp; Thesaurus</a:t>
          </a:r>
        </a:p>
      </dsp:txBody>
      <dsp:txXfrm>
        <a:off x="37595" y="2704690"/>
        <a:ext cx="2045863" cy="1227518"/>
      </dsp:txXfrm>
    </dsp:sp>
    <dsp:sp modelId="{E910F010-EE37-48DA-B10B-BB684AE1DBE6}">
      <dsp:nvSpPr>
        <dsp:cNvPr id="0" name=""/>
        <dsp:cNvSpPr/>
      </dsp:nvSpPr>
      <dsp:spPr>
        <a:xfrm>
          <a:off x="2251499" y="2704690"/>
          <a:ext cx="2045863" cy="12275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Assistive Technology</a:t>
          </a:r>
        </a:p>
      </dsp:txBody>
      <dsp:txXfrm>
        <a:off x="2251499" y="2704690"/>
        <a:ext cx="2045863" cy="1227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89108-263E-42BF-8D08-90A28F2ED93C}">
      <dsp:nvSpPr>
        <dsp:cNvPr id="0" name=""/>
        <dsp:cNvSpPr/>
      </dsp:nvSpPr>
      <dsp:spPr>
        <a:xfrm>
          <a:off x="0" y="0"/>
          <a:ext cx="10623891" cy="99149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518C072-4C61-40F1-857E-6CB0BF9A3FA8}">
      <dsp:nvSpPr>
        <dsp:cNvPr id="0" name=""/>
        <dsp:cNvSpPr/>
      </dsp:nvSpPr>
      <dsp:spPr>
        <a:xfrm>
          <a:off x="299927" y="225042"/>
          <a:ext cx="545322" cy="5453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235AB0F-BEA4-4956-8A31-CD818D8714D8}">
      <dsp:nvSpPr>
        <dsp:cNvPr id="0" name=""/>
        <dsp:cNvSpPr/>
      </dsp:nvSpPr>
      <dsp:spPr>
        <a:xfrm>
          <a:off x="1145177" y="1956"/>
          <a:ext cx="9478713" cy="99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33" tIns="104933" rIns="104933" bIns="104933" numCol="1" spcCol="1270" anchor="ctr" anchorCtr="0">
          <a:noAutofit/>
        </a:bodyPr>
        <a:lstStyle/>
        <a:p>
          <a:pPr marL="0" lvl="0" indent="0" algn="l" defTabSz="800100">
            <a:lnSpc>
              <a:spcPct val="100000"/>
            </a:lnSpc>
            <a:spcBef>
              <a:spcPct val="0"/>
            </a:spcBef>
            <a:spcAft>
              <a:spcPct val="35000"/>
            </a:spcAft>
            <a:buNone/>
          </a:pPr>
          <a:r>
            <a:rPr lang="en-US" sz="1800" kern="1200" dirty="0"/>
            <a:t>All rules within the inclusions of special populations regulation and this training apply to any accommodation regardless of testing format. (e.g., a scribe in an online or paper environment must still only record information as provided by the student.)</a:t>
          </a:r>
        </a:p>
      </dsp:txBody>
      <dsp:txXfrm>
        <a:off x="1145177" y="1956"/>
        <a:ext cx="9478713" cy="991495"/>
      </dsp:txXfrm>
    </dsp:sp>
    <dsp:sp modelId="{6C410C55-0BF9-47D6-B1D7-94E98A6101CE}">
      <dsp:nvSpPr>
        <dsp:cNvPr id="0" name=""/>
        <dsp:cNvSpPr/>
      </dsp:nvSpPr>
      <dsp:spPr>
        <a:xfrm>
          <a:off x="0" y="1208665"/>
          <a:ext cx="10623891" cy="99149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B2B1DF7-8131-4950-9B1B-73FDCE946216}">
      <dsp:nvSpPr>
        <dsp:cNvPr id="0" name=""/>
        <dsp:cNvSpPr/>
      </dsp:nvSpPr>
      <dsp:spPr>
        <a:xfrm>
          <a:off x="299927" y="1464411"/>
          <a:ext cx="545322" cy="54532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7A4CFAC-AA86-47F0-8F5B-B4E3D6C07C14}">
      <dsp:nvSpPr>
        <dsp:cNvPr id="0" name=""/>
        <dsp:cNvSpPr/>
      </dsp:nvSpPr>
      <dsp:spPr>
        <a:xfrm>
          <a:off x="1145177" y="1241325"/>
          <a:ext cx="9478713" cy="99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33" tIns="104933" rIns="104933" bIns="104933" numCol="1" spcCol="1270" anchor="ctr" anchorCtr="0">
          <a:noAutofit/>
        </a:bodyPr>
        <a:lstStyle/>
        <a:p>
          <a:pPr marL="0" lvl="0" indent="0" algn="l" defTabSz="800100">
            <a:lnSpc>
              <a:spcPct val="100000"/>
            </a:lnSpc>
            <a:spcBef>
              <a:spcPct val="0"/>
            </a:spcBef>
            <a:spcAft>
              <a:spcPct val="35000"/>
            </a:spcAft>
            <a:buNone/>
          </a:pPr>
          <a:r>
            <a:rPr lang="en-US" sz="1800" kern="1200"/>
            <a:t>How an accommodation may be provided can vary between online and paper and pencil testing environments. An online test may require technology for an accommodation and a paper test may forbid technology – or any of the grey area in between may be true.</a:t>
          </a:r>
        </a:p>
      </dsp:txBody>
      <dsp:txXfrm>
        <a:off x="1145177" y="1241325"/>
        <a:ext cx="9478713" cy="991495"/>
      </dsp:txXfrm>
    </dsp:sp>
    <dsp:sp modelId="{9FB65AB5-D194-4533-AEF2-98F7010B5F3E}">
      <dsp:nvSpPr>
        <dsp:cNvPr id="0" name=""/>
        <dsp:cNvSpPr/>
      </dsp:nvSpPr>
      <dsp:spPr>
        <a:xfrm>
          <a:off x="0" y="2480694"/>
          <a:ext cx="10623891" cy="99149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16BA913-5D3C-4811-93FD-977176CD62B7}">
      <dsp:nvSpPr>
        <dsp:cNvPr id="0" name=""/>
        <dsp:cNvSpPr/>
      </dsp:nvSpPr>
      <dsp:spPr>
        <a:xfrm>
          <a:off x="299927" y="2703780"/>
          <a:ext cx="545322" cy="54532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D2B35AB-0D95-484B-AB4E-5645EA105287}">
      <dsp:nvSpPr>
        <dsp:cNvPr id="0" name=""/>
        <dsp:cNvSpPr/>
      </dsp:nvSpPr>
      <dsp:spPr>
        <a:xfrm>
          <a:off x="1145177" y="2480694"/>
          <a:ext cx="9478713" cy="99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33" tIns="104933" rIns="104933" bIns="104933" numCol="1" spcCol="1270" anchor="ctr" anchorCtr="0">
          <a:noAutofit/>
        </a:bodyPr>
        <a:lstStyle/>
        <a:p>
          <a:pPr marL="0" lvl="0" indent="0" algn="l" defTabSz="800100">
            <a:lnSpc>
              <a:spcPct val="100000"/>
            </a:lnSpc>
            <a:spcBef>
              <a:spcPct val="0"/>
            </a:spcBef>
            <a:spcAft>
              <a:spcPct val="35000"/>
            </a:spcAft>
            <a:buNone/>
          </a:pPr>
          <a:r>
            <a:rPr lang="en-US" sz="1800" kern="1200" dirty="0"/>
            <a:t>If providing accommodations, it is imperative you review all testing literature for the test being given to understand how accommodations are provided for that specific exam. It can differ widely from test to test. (e.g., ACT allows triple time, </a:t>
          </a:r>
          <a:r>
            <a:rPr lang="en-US" sz="1800" kern="1200" dirty="0">
              <a:latin typeface="Franklin Gothic Medium" panose="020B0603020102020204"/>
            </a:rPr>
            <a:t>KSA</a:t>
          </a:r>
          <a:r>
            <a:rPr lang="en-US" sz="1800" kern="1200" dirty="0"/>
            <a:t> does not)</a:t>
          </a:r>
        </a:p>
      </dsp:txBody>
      <dsp:txXfrm>
        <a:off x="1145177" y="2480694"/>
        <a:ext cx="9478713" cy="991495"/>
      </dsp:txXfrm>
    </dsp:sp>
    <dsp:sp modelId="{8DC93B76-23B3-4F7E-8F34-91F1ECDF42EC}">
      <dsp:nvSpPr>
        <dsp:cNvPr id="0" name=""/>
        <dsp:cNvSpPr/>
      </dsp:nvSpPr>
      <dsp:spPr>
        <a:xfrm>
          <a:off x="0" y="3720063"/>
          <a:ext cx="10623891" cy="99149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C8A78ED-A9FB-420D-9AC3-40A73D88934D}">
      <dsp:nvSpPr>
        <dsp:cNvPr id="0" name=""/>
        <dsp:cNvSpPr/>
      </dsp:nvSpPr>
      <dsp:spPr>
        <a:xfrm>
          <a:off x="299927" y="3943149"/>
          <a:ext cx="545322" cy="54532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C5295EA-A4E5-4395-A588-2AC423109223}">
      <dsp:nvSpPr>
        <dsp:cNvPr id="0" name=""/>
        <dsp:cNvSpPr/>
      </dsp:nvSpPr>
      <dsp:spPr>
        <a:xfrm>
          <a:off x="1145177" y="3720063"/>
          <a:ext cx="9478713" cy="991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33" tIns="104933" rIns="104933" bIns="104933" numCol="1" spcCol="1270" anchor="ctr" anchorCtr="0">
          <a:noAutofit/>
        </a:bodyPr>
        <a:lstStyle/>
        <a:p>
          <a:pPr marL="0" lvl="0" indent="0" algn="l" defTabSz="800100">
            <a:lnSpc>
              <a:spcPct val="100000"/>
            </a:lnSpc>
            <a:spcBef>
              <a:spcPct val="0"/>
            </a:spcBef>
            <a:spcAft>
              <a:spcPct val="35000"/>
            </a:spcAft>
            <a:buNone/>
          </a:pPr>
          <a:r>
            <a:rPr lang="en-US" sz="1800" kern="1200" dirty="0"/>
            <a:t>If assistance is needed contact </a:t>
          </a:r>
          <a:r>
            <a:rPr lang="en-US" sz="1800" kern="1200" dirty="0">
              <a:hlinkClick xmlns:r="http://schemas.openxmlformats.org/officeDocument/2006/relationships" r:id="rId9"/>
            </a:rPr>
            <a:t>DACinfo@education.ky.gov</a:t>
          </a:r>
          <a:r>
            <a:rPr lang="en-US" sz="1800" kern="1200" dirty="0">
              <a:latin typeface="Georgia"/>
            </a:rPr>
            <a:t> </a:t>
          </a:r>
          <a:r>
            <a:rPr lang="en-US" sz="1800" kern="1200" dirty="0">
              <a:latin typeface="+mn-lt"/>
            </a:rPr>
            <a:t>instead of </a:t>
          </a:r>
          <a:r>
            <a:rPr lang="en-US" sz="1800" kern="1200" dirty="0"/>
            <a:t>improperly providing accommodations.</a:t>
          </a:r>
        </a:p>
      </dsp:txBody>
      <dsp:txXfrm>
        <a:off x="1145177" y="3720063"/>
        <a:ext cx="9478713" cy="991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395-513B-49B3-9667-E6B92384DD1E}">
      <dsp:nvSpPr>
        <dsp:cNvPr id="0" name=""/>
        <dsp:cNvSpPr/>
      </dsp:nvSpPr>
      <dsp:spPr>
        <a:xfrm rot="10800000">
          <a:off x="1788448" y="293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Module 1 – Inclusion </a:t>
          </a:r>
        </a:p>
      </dsp:txBody>
      <dsp:txXfrm rot="10800000">
        <a:off x="1927012" y="2939"/>
        <a:ext cx="6411723" cy="554258"/>
      </dsp:txXfrm>
    </dsp:sp>
    <dsp:sp modelId="{DA1812BF-31F1-4147-B90F-C7460494114E}">
      <dsp:nvSpPr>
        <dsp:cNvPr id="0" name=""/>
        <dsp:cNvSpPr/>
      </dsp:nvSpPr>
      <dsp:spPr>
        <a:xfrm>
          <a:off x="1511319" y="2939"/>
          <a:ext cx="554258" cy="5542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4F213C-99CA-49CA-8EFE-D7D7661D4683}">
      <dsp:nvSpPr>
        <dsp:cNvPr id="0" name=""/>
        <dsp:cNvSpPr/>
      </dsp:nvSpPr>
      <dsp:spPr>
        <a:xfrm rot="10800000">
          <a:off x="1788448" y="722648"/>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2 – General Conditions </a:t>
          </a:r>
        </a:p>
      </dsp:txBody>
      <dsp:txXfrm rot="10800000">
        <a:off x="1927012" y="722648"/>
        <a:ext cx="6411723" cy="554258"/>
      </dsp:txXfrm>
    </dsp:sp>
    <dsp:sp modelId="{4BC686F7-27CA-4B3F-ACAD-1B8EE0AEDC3A}">
      <dsp:nvSpPr>
        <dsp:cNvPr id="0" name=""/>
        <dsp:cNvSpPr/>
      </dsp:nvSpPr>
      <dsp:spPr>
        <a:xfrm>
          <a:off x="1511319" y="722648"/>
          <a:ext cx="554258" cy="55425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F6E766C-C541-428F-8CF3-0A44AB03CDE0}">
      <dsp:nvSpPr>
        <dsp:cNvPr id="0" name=""/>
        <dsp:cNvSpPr/>
      </dsp:nvSpPr>
      <dsp:spPr>
        <a:xfrm rot="10800000">
          <a:off x="1788448" y="1442356"/>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3 – Section Specifics</a:t>
          </a:r>
        </a:p>
      </dsp:txBody>
      <dsp:txXfrm rot="10800000">
        <a:off x="1927012" y="1442356"/>
        <a:ext cx="6411723" cy="554258"/>
      </dsp:txXfrm>
    </dsp:sp>
    <dsp:sp modelId="{8D9F20DF-B457-4E50-A175-4FEAF56C3ABB}">
      <dsp:nvSpPr>
        <dsp:cNvPr id="0" name=""/>
        <dsp:cNvSpPr/>
      </dsp:nvSpPr>
      <dsp:spPr>
        <a:xfrm>
          <a:off x="1511319" y="1442356"/>
          <a:ext cx="554258" cy="5542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8E408E-444A-4998-BF4B-1F8DAD064B57}">
      <dsp:nvSpPr>
        <dsp:cNvPr id="0" name=""/>
        <dsp:cNvSpPr/>
      </dsp:nvSpPr>
      <dsp:spPr>
        <a:xfrm rot="10800000">
          <a:off x="1788448" y="2162064"/>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Module 4 – Accommodations Environment</a:t>
          </a:r>
        </a:p>
      </dsp:txBody>
      <dsp:txXfrm rot="10800000">
        <a:off x="1927012" y="2162064"/>
        <a:ext cx="6411723" cy="554258"/>
      </dsp:txXfrm>
    </dsp:sp>
    <dsp:sp modelId="{D6957A9B-3736-4ADF-89A5-C05CE7574C4B}">
      <dsp:nvSpPr>
        <dsp:cNvPr id="0" name=""/>
        <dsp:cNvSpPr/>
      </dsp:nvSpPr>
      <dsp:spPr>
        <a:xfrm>
          <a:off x="1511319" y="2162064"/>
          <a:ext cx="554258" cy="55425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6F1C275-CAE4-4257-A367-63D75BC3B512}">
      <dsp:nvSpPr>
        <dsp:cNvPr id="0" name=""/>
        <dsp:cNvSpPr/>
      </dsp:nvSpPr>
      <dsp:spPr>
        <a:xfrm rot="10800000">
          <a:off x="1788448" y="2881772"/>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5 – Technology and Manipulatives</a:t>
          </a:r>
        </a:p>
      </dsp:txBody>
      <dsp:txXfrm rot="10800000">
        <a:off x="1927012" y="2881772"/>
        <a:ext cx="6411723" cy="554258"/>
      </dsp:txXfrm>
    </dsp:sp>
    <dsp:sp modelId="{DDFE2D0C-71ED-4D7E-9A0F-D0C4066DFD04}">
      <dsp:nvSpPr>
        <dsp:cNvPr id="0" name=""/>
        <dsp:cNvSpPr/>
      </dsp:nvSpPr>
      <dsp:spPr>
        <a:xfrm>
          <a:off x="1511319" y="2881772"/>
          <a:ext cx="554258" cy="55425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D39E2B-BF5D-42A2-BB38-1B41EF0A5C83}">
      <dsp:nvSpPr>
        <dsp:cNvPr id="0" name=""/>
        <dsp:cNvSpPr/>
      </dsp:nvSpPr>
      <dsp:spPr>
        <a:xfrm rot="10800000">
          <a:off x="1788448" y="3601480"/>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6 – Readers and Scribes</a:t>
          </a:r>
        </a:p>
      </dsp:txBody>
      <dsp:txXfrm rot="10800000">
        <a:off x="1927012" y="3601480"/>
        <a:ext cx="6411723" cy="554258"/>
      </dsp:txXfrm>
    </dsp:sp>
    <dsp:sp modelId="{FBBB7DF0-0CB3-4880-9AB8-F32A8264F641}">
      <dsp:nvSpPr>
        <dsp:cNvPr id="0" name=""/>
        <dsp:cNvSpPr/>
      </dsp:nvSpPr>
      <dsp:spPr>
        <a:xfrm>
          <a:off x="1511319" y="3601480"/>
          <a:ext cx="554258" cy="554258"/>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ABC907E-424B-4216-BBDC-489895837E62}">
      <dsp:nvSpPr>
        <dsp:cNvPr id="0" name=""/>
        <dsp:cNvSpPr/>
      </dsp:nvSpPr>
      <dsp:spPr>
        <a:xfrm rot="10800000">
          <a:off x="1788448" y="432118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7 – Accommodations Breakdown</a:t>
          </a:r>
        </a:p>
      </dsp:txBody>
      <dsp:txXfrm rot="10800000">
        <a:off x="1927012" y="4321189"/>
        <a:ext cx="6411723" cy="554258"/>
      </dsp:txXfrm>
    </dsp:sp>
    <dsp:sp modelId="{0E84413B-7915-49C3-B5D6-D7610F85CFA5}">
      <dsp:nvSpPr>
        <dsp:cNvPr id="0" name=""/>
        <dsp:cNvSpPr/>
      </dsp:nvSpPr>
      <dsp:spPr>
        <a:xfrm>
          <a:off x="1511319" y="4321189"/>
          <a:ext cx="554258" cy="554258"/>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72575"/>
          <a:ext cx="7752799" cy="32602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37260" rIns="601703" bIns="320040" numCol="1" spcCol="1270" anchor="t" anchorCtr="0">
          <a:noAutofit/>
        </a:bodyPr>
        <a:lstStyle/>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KDE DAC Information</a:t>
          </a:r>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4500" kern="1200"/>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(502) 564-4394</a:t>
          </a:r>
          <a:endParaRPr lang="en-US" sz="4500" kern="1200"/>
        </a:p>
      </dsp:txBody>
      <dsp:txXfrm>
        <a:off x="0" y="672575"/>
        <a:ext cx="7752799" cy="3260250"/>
      </dsp:txXfrm>
    </dsp:sp>
    <dsp:sp modelId="{582781B1-11A1-43EE-AABF-775ACAB37D1D}">
      <dsp:nvSpPr>
        <dsp:cNvPr id="0" name=""/>
        <dsp:cNvSpPr/>
      </dsp:nvSpPr>
      <dsp:spPr>
        <a:xfrm>
          <a:off x="387639" y="8375"/>
          <a:ext cx="5426959" cy="1328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2000250">
            <a:lnSpc>
              <a:spcPct val="90000"/>
            </a:lnSpc>
            <a:spcBef>
              <a:spcPct val="0"/>
            </a:spcBef>
            <a:spcAft>
              <a:spcPct val="35000"/>
            </a:spcAft>
            <a:buNone/>
          </a:pPr>
          <a:r>
            <a:rPr lang="en-US" sz="4500" kern="1200">
              <a:latin typeface="Times New Roman" panose="02020603050405020304" pitchFamily="18" charset="0"/>
              <a:cs typeface="Times New Roman" panose="02020603050405020304" pitchFamily="18" charset="0"/>
            </a:rPr>
            <a:t>Contact Information</a:t>
          </a:r>
          <a:endParaRPr lang="en-US" sz="4500" kern="1200"/>
        </a:p>
      </dsp:txBody>
      <dsp:txXfrm>
        <a:off x="452486" y="73222"/>
        <a:ext cx="5297265"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BDFD-2EC7-403C-985C-D28230DB5D9A}"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B2950-0FB8-45F4-84A0-796D3193F924}" type="slidenum">
              <a:rPr lang="en-US" smtClean="0"/>
              <a:t>‹#›</a:t>
            </a:fld>
            <a:endParaRPr lang="en-US"/>
          </a:p>
        </p:txBody>
      </p:sp>
    </p:spTree>
    <p:extLst>
      <p:ext uri="{BB962C8B-B14F-4D97-AF65-F5344CB8AC3E}">
        <p14:creationId xmlns:p14="http://schemas.microsoft.com/office/powerpoint/2010/main" val="132748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[Insert Name], a program consultant in the Office of Assessment and Accountability.  Welcome to the Inclusions of Special Populations Training 703 KAR 5-Colon-070. This is module 4 of 7 that make up this training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training must be completed prior to providing accommodations for any state-required assessments. Please ensure to review all seven modules for the complete training.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5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switch gears and talk about how the testing environment can impact the way an accommodation is provided. With a rapid move to online testing, this is something that must be covered. The important take away is that the rules and regulations that govern accommodations do not change. A scribe still can only record what the student instructs the scribe to write. A reader still can only read the words as written on the test. Nothing changes in what accommodators and accommodations may do or provide.</a:t>
            </a:r>
          </a:p>
          <a:p>
            <a:endParaRPr lang="en-US" dirty="0"/>
          </a:p>
          <a:p>
            <a:r>
              <a:rPr lang="en-US" b="0" strike="noStrike" dirty="0"/>
              <a:t>The only change is in the mode in which the students and accommodators are interacting with the test. </a:t>
            </a:r>
            <a:r>
              <a:rPr lang="en-US" dirty="0"/>
              <a:t>Some of the accommodations which may look a little different are scribe, human reader, stop-the-clock, calculator, dictionary &amp; thesaurus and assistive technology. This is not an exhaustive list. To know exactly how these accommodations can be provided on a specific test it is imperative to read the documentation for the test being proctored. For instance, one test may be an online test and a calculator accommodation is provided online – another test may be an online test as well, but calculators may be offered via handheld calculators. Each test can have different accommodations, but all accommodations provided on any test must adhere to the regulations covered in this training.</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31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screen you will notice a very basic example of </a:t>
            </a:r>
            <a:r>
              <a:rPr lang="en-US" b="0" dirty="0"/>
              <a:t>how the testing </a:t>
            </a:r>
            <a:r>
              <a:rPr lang="en-US" dirty="0"/>
              <a:t>environment can impact the way an accommodation is </a:t>
            </a:r>
            <a:r>
              <a:rPr lang="en-US" b="0" dirty="0"/>
              <a:t>provided; however, </a:t>
            </a:r>
            <a:r>
              <a:rPr lang="en-US" dirty="0"/>
              <a:t>it does not impact the regulations that govern the limits of an accommodation.</a:t>
            </a:r>
          </a:p>
          <a:p>
            <a:endParaRPr lang="en-US" dirty="0"/>
          </a:p>
          <a:p>
            <a:r>
              <a:rPr lang="en-US" dirty="0"/>
              <a:t>Let’s say we have two tests. Test A is given completely online. There is no paper and pencil option. Test B is given </a:t>
            </a:r>
            <a:r>
              <a:rPr lang="en-US" b="0" dirty="0"/>
              <a:t>completely by paper </a:t>
            </a:r>
            <a:r>
              <a:rPr lang="en-US" dirty="0"/>
              <a:t>and pencil. There is no online option. These strict environments require accommodations to look a little different.</a:t>
            </a:r>
            <a:endParaRPr lang="en-US" dirty="0">
              <a:cs typeface="Calibri"/>
            </a:endParaRPr>
          </a:p>
          <a:p>
            <a:endParaRPr lang="en-US" dirty="0"/>
          </a:p>
          <a:p>
            <a:r>
              <a:rPr lang="en-US" dirty="0"/>
              <a:t>For a scribe- on an online test, the scribe </a:t>
            </a:r>
            <a:r>
              <a:rPr lang="en-US" b="0" dirty="0"/>
              <a:t>may</a:t>
            </a:r>
            <a:r>
              <a:rPr lang="en-US" b="1" dirty="0"/>
              <a:t> </a:t>
            </a:r>
            <a:r>
              <a:rPr lang="en-US" dirty="0"/>
              <a:t>become a typist, but on Test B, the paper and pencil, all responses will be handwritten by the scribe. What the scribe can do does not change. The scribe still may only record word for word what the student says. </a:t>
            </a:r>
            <a:endParaRPr lang="en-US" dirty="0">
              <a:cs typeface="Calibri"/>
            </a:endParaRPr>
          </a:p>
          <a:p>
            <a:endParaRPr lang="en-US" dirty="0"/>
          </a:p>
          <a:p>
            <a:r>
              <a:rPr lang="en-US" dirty="0"/>
              <a:t>For a Reader- on the online only test without a paper option, the reader would simply read the computer screen or the student could utilize text reader software. On the paper and pencil test, a human reader would read the paper test book.</a:t>
            </a:r>
            <a:endParaRPr lang="en-US" dirty="0">
              <a:cs typeface="Calibri"/>
            </a:endParaRPr>
          </a:p>
          <a:p>
            <a:endParaRPr lang="en-US" dirty="0"/>
          </a:p>
          <a:p>
            <a:r>
              <a:rPr lang="en-US" dirty="0"/>
              <a:t>Stop the clock, on an online test, is likely controlled within the testing platform whereas on a paper and pencil test it would have to be manually logged.</a:t>
            </a:r>
            <a:endParaRPr lang="en-US" dirty="0">
              <a:cs typeface="Calibri"/>
            </a:endParaRPr>
          </a:p>
          <a:p>
            <a:endParaRPr lang="en-US" dirty="0"/>
          </a:p>
          <a:p>
            <a:r>
              <a:rPr lang="en-US" dirty="0"/>
              <a:t>Calculators, on an online only test, are likely provided within the testing platform but on a paper and pencil test, a hand-held would be provided.</a:t>
            </a:r>
            <a:endParaRPr lang="en-US" dirty="0">
              <a:cs typeface="Calibri"/>
            </a:endParaRPr>
          </a:p>
          <a:p>
            <a:endParaRPr lang="en-US" dirty="0"/>
          </a:p>
          <a:p>
            <a:r>
              <a:rPr lang="en-US" dirty="0"/>
              <a:t>Once again, the accommodations themselves are the exact same. This is also an extreme example of a test only given in one medium or another. Often, tests – much like the state KSA tests – are provided in multiple formats that include both online and paper and pencil versions. That is why it is imperative that you read the literature regarding how to provide accommodations for each and every test you provide accommodations for. </a:t>
            </a:r>
          </a:p>
          <a:p>
            <a:endParaRPr lang="en-US" dirty="0"/>
          </a:p>
          <a:p>
            <a:r>
              <a:rPr lang="en-US" dirty="0"/>
              <a:t>The KSA, AKSA, CTE EOP, </a:t>
            </a:r>
            <a:r>
              <a:rPr lang="en-US" dirty="0" err="1"/>
              <a:t>etc</a:t>
            </a:r>
            <a:r>
              <a:rPr lang="en-US" dirty="0"/>
              <a:t> cannot be administered remotely, where the student is at one location and the proctor is in another location. Therefore, accommodations can not be provided remotely.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78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recap the impact the testing environment has on accommodations:</a:t>
            </a:r>
          </a:p>
          <a:p>
            <a:pPr marL="228600" indent="-228600">
              <a:buAutoNum type="arabicPeriod"/>
            </a:pPr>
            <a:r>
              <a:rPr lang="en-US" dirty="0"/>
              <a:t>All rules within this training and the regulation regarding accommodations still apply to any accommodations provided regardless of the testing environment. A scribe, whether typing or writing, still can only record information as provided by the student. A reader, whether reading from a computer screen or a paper booklet, still may only read what is written within the test.</a:t>
            </a:r>
            <a:endParaRPr lang="en-US" dirty="0">
              <a:cs typeface="Calibri"/>
            </a:endParaRPr>
          </a:p>
          <a:p>
            <a:pPr marL="228600" indent="-228600">
              <a:buAutoNum type="arabicPeriod"/>
            </a:pPr>
            <a:r>
              <a:rPr lang="en-US" dirty="0"/>
              <a:t>Because online and paper and pencil tests are interacted with differently ,how accommodations are provided can vary, but what an accommodation can provide does not change.</a:t>
            </a:r>
          </a:p>
          <a:p>
            <a:pPr marL="228600" indent="-228600">
              <a:buAutoNum type="arabicPeriod"/>
            </a:pPr>
            <a:r>
              <a:rPr lang="en-US" dirty="0"/>
              <a:t>If you are providing accommodations, it is imperative that you review all testing literature for the test being given and understand how accommodations are to be provided for that specific exam. This can differ widely from test to test – an example of this, the ACT allows triple time, the KSA does not. It is never a good idea to assume because you have provided accommodations on one online test that things will be the exact same on another online test. Always read the testing literature prior to administration.</a:t>
            </a:r>
            <a:endParaRPr lang="en-US" dirty="0">
              <a:cs typeface="Calibri"/>
            </a:endParaRPr>
          </a:p>
          <a:p>
            <a:pPr marL="228600" indent="-228600">
              <a:buAutoNum type="arabicPeriod"/>
            </a:pPr>
            <a:r>
              <a:rPr lang="en-US" dirty="0"/>
              <a:t>If you need further assistance, before improperly providing accommodations, contact us at DACinfo@education.ky.gov.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78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ea typeface="+mn-lt"/>
                <a:cs typeface="+mn-lt"/>
              </a:rPr>
              <a:t>Check for Understanding #4</a:t>
            </a:r>
          </a:p>
          <a:p>
            <a:pPr>
              <a:buFont typeface="+mj-lt"/>
              <a:buNone/>
            </a:pPr>
            <a:endParaRPr lang="en-US" sz="1200" dirty="0">
              <a:ea typeface="+mn-lt"/>
              <a:cs typeface="+mn-lt"/>
            </a:endParaRPr>
          </a:p>
          <a:p>
            <a:pPr>
              <a:buFont typeface="+mj-lt"/>
              <a:buAutoNum type="arabicPeriod"/>
            </a:pPr>
            <a:r>
              <a:rPr lang="en-US" dirty="0">
                <a:ea typeface="+mn-lt"/>
                <a:cs typeface="+mn-lt"/>
              </a:rPr>
              <a:t> </a:t>
            </a:r>
            <a:r>
              <a:rPr lang="en-US" sz="1200" dirty="0">
                <a:ea typeface="+mn-lt"/>
                <a:cs typeface="+mn-lt"/>
              </a:rPr>
              <a:t>When administering the online version of the state assessment instead of paper/pencil, what can a reader do differently to help a student take the test?</a:t>
            </a:r>
            <a:br>
              <a:rPr lang="en-US" sz="1200" dirty="0">
                <a:ea typeface="+mn-lt"/>
                <a:cs typeface="+mn-lt"/>
              </a:rPr>
            </a:br>
            <a:r>
              <a:rPr lang="en-US" sz="1200" dirty="0">
                <a:solidFill>
                  <a:schemeClr val="bg2">
                    <a:lumMod val="75000"/>
                  </a:schemeClr>
                </a:solidFill>
                <a:ea typeface="+mn-lt"/>
                <a:cs typeface="+mn-lt"/>
              </a:rPr>
              <a:t>A. </a:t>
            </a:r>
            <a:r>
              <a:rPr lang="en-US" sz="1200" dirty="0">
                <a:ea typeface="+mn-lt"/>
                <a:cs typeface="+mn-lt"/>
              </a:rPr>
              <a:t>Re-read questions   </a:t>
            </a:r>
            <a:br>
              <a:rPr lang="en-US" sz="1200" dirty="0">
                <a:ea typeface="+mn-lt"/>
                <a:cs typeface="+mn-lt"/>
              </a:rPr>
            </a:br>
            <a:r>
              <a:rPr lang="en-US" sz="1200" dirty="0">
                <a:solidFill>
                  <a:schemeClr val="bg2">
                    <a:lumMod val="75000"/>
                  </a:schemeClr>
                </a:solidFill>
                <a:ea typeface="+mn-lt"/>
                <a:cs typeface="+mn-lt"/>
              </a:rPr>
              <a:t>B. </a:t>
            </a:r>
            <a:r>
              <a:rPr lang="en-US" sz="1200" dirty="0">
                <a:ea typeface="+mn-lt"/>
                <a:cs typeface="+mn-lt"/>
              </a:rPr>
              <a:t>Read with inflection</a:t>
            </a:r>
            <a:br>
              <a:rPr lang="en-US" sz="1200" dirty="0">
                <a:ea typeface="+mn-lt"/>
                <a:cs typeface="+mn-lt"/>
              </a:rPr>
            </a:br>
            <a:r>
              <a:rPr lang="en-US" sz="1200" dirty="0">
                <a:solidFill>
                  <a:schemeClr val="bg2">
                    <a:lumMod val="75000"/>
                  </a:schemeClr>
                </a:solidFill>
                <a:ea typeface="+mn-lt"/>
                <a:cs typeface="+mn-lt"/>
              </a:rPr>
              <a:t>C. </a:t>
            </a:r>
            <a:r>
              <a:rPr lang="en-US" sz="1200" dirty="0">
                <a:ea typeface="+mn-lt"/>
                <a:cs typeface="+mn-lt"/>
              </a:rPr>
              <a:t>Read from an internet enabled cell phone screen </a:t>
            </a:r>
            <a:br>
              <a:rPr lang="en-US" sz="1200" dirty="0">
                <a:ea typeface="+mn-lt"/>
                <a:cs typeface="+mn-lt"/>
              </a:rPr>
            </a:br>
            <a:r>
              <a:rPr lang="en-US" sz="1200" dirty="0">
                <a:solidFill>
                  <a:schemeClr val="bg2">
                    <a:lumMod val="75000"/>
                  </a:schemeClr>
                </a:solidFill>
                <a:ea typeface="+mn-lt"/>
                <a:cs typeface="+mn-lt"/>
              </a:rPr>
              <a:t>D. </a:t>
            </a:r>
            <a:r>
              <a:rPr lang="en-US" sz="1200" dirty="0">
                <a:ea typeface="+mn-lt"/>
                <a:cs typeface="+mn-lt"/>
              </a:rPr>
              <a:t>The rules are the same</a:t>
            </a:r>
          </a:p>
          <a:p>
            <a:pPr>
              <a:buFont typeface="+mj-lt"/>
              <a:buNone/>
            </a:pPr>
            <a:endParaRPr lang="en-US" sz="1200" dirty="0">
              <a:ea typeface="+mn-lt"/>
              <a:cs typeface="+mn-lt"/>
            </a:endParaRPr>
          </a:p>
          <a:p>
            <a:pPr>
              <a:buFont typeface="+mj-lt"/>
              <a:buNone/>
            </a:pPr>
            <a:r>
              <a:rPr lang="en-US" sz="1200" dirty="0">
                <a:ea typeface="+mn-lt"/>
                <a:cs typeface="+mn-lt"/>
              </a:rPr>
              <a:t>The answer is D. As discussed previously, what an accommodator is allowed to do and not do remains the same whether a test is given online or via paper and pencil.</a:t>
            </a:r>
          </a:p>
          <a:p>
            <a:pPr>
              <a:buFont typeface="+mj-lt"/>
              <a:buNone/>
            </a:pPr>
            <a:endParaRPr lang="en-US" sz="1200" dirty="0">
              <a:ea typeface="+mn-lt"/>
              <a:cs typeface="+mn-lt"/>
            </a:endParaRPr>
          </a:p>
          <a:p>
            <a:pPr>
              <a:buFont typeface="+mj-lt"/>
              <a:buNone/>
            </a:pPr>
            <a:endParaRPr lang="en-US" sz="1200" dirty="0">
              <a:ea typeface="+mn-lt"/>
              <a:cs typeface="+mn-lt"/>
            </a:endParaRPr>
          </a:p>
          <a:p>
            <a:pPr>
              <a:buFont typeface="+mj-lt"/>
              <a:buNone/>
            </a:pPr>
            <a:r>
              <a:rPr lang="en-US" sz="1200" dirty="0">
                <a:ea typeface="+mn-lt"/>
                <a:cs typeface="+mn-lt"/>
              </a:rPr>
              <a:t>2. Which of the following is not a requirement prior to providing accommodations?</a:t>
            </a:r>
            <a:br>
              <a:rPr lang="en-US" sz="1200" dirty="0">
                <a:ea typeface="+mn-lt"/>
                <a:cs typeface="+mn-lt"/>
              </a:rPr>
            </a:br>
            <a:r>
              <a:rPr lang="en-US" sz="1200" dirty="0">
                <a:solidFill>
                  <a:schemeClr val="bg2">
                    <a:lumMod val="75000"/>
                  </a:schemeClr>
                </a:solidFill>
                <a:ea typeface="+mn-lt"/>
                <a:cs typeface="+mn-lt"/>
              </a:rPr>
              <a:t>A. </a:t>
            </a:r>
            <a:r>
              <a:rPr lang="en-US" sz="1200" dirty="0">
                <a:ea typeface="+mn-lt"/>
                <a:cs typeface="+mn-lt"/>
              </a:rPr>
              <a:t>Read all manuals and testing literature for the test being given</a:t>
            </a:r>
            <a:br>
              <a:rPr lang="en-US" sz="1200" dirty="0">
                <a:ea typeface="+mn-lt"/>
                <a:cs typeface="+mn-lt"/>
              </a:rPr>
            </a:br>
            <a:r>
              <a:rPr lang="en-US" sz="1200" dirty="0">
                <a:solidFill>
                  <a:schemeClr val="bg2">
                    <a:lumMod val="75000"/>
                  </a:schemeClr>
                </a:solidFill>
                <a:ea typeface="+mn-lt"/>
                <a:cs typeface="+mn-lt"/>
              </a:rPr>
              <a:t>B. </a:t>
            </a:r>
            <a:r>
              <a:rPr lang="en-US" sz="1200" dirty="0">
                <a:ea typeface="+mn-lt"/>
                <a:cs typeface="+mn-lt"/>
              </a:rPr>
              <a:t>Read from a computer screen if giving an online test</a:t>
            </a:r>
            <a:br>
              <a:rPr lang="en-US" sz="1200" dirty="0">
                <a:ea typeface="+mn-lt"/>
                <a:cs typeface="+mn-lt"/>
              </a:rPr>
            </a:br>
            <a:r>
              <a:rPr lang="en-US" sz="1200" dirty="0">
                <a:solidFill>
                  <a:schemeClr val="bg2">
                    <a:lumMod val="75000"/>
                  </a:schemeClr>
                </a:solidFill>
                <a:ea typeface="+mn-lt"/>
                <a:cs typeface="+mn-lt"/>
              </a:rPr>
              <a:t>C. </a:t>
            </a:r>
            <a:r>
              <a:rPr lang="en-US" sz="1200" dirty="0">
                <a:ea typeface="+mn-lt"/>
                <a:cs typeface="+mn-lt"/>
              </a:rPr>
              <a:t>Have inclusions of special populations and administration code training</a:t>
            </a:r>
            <a:br>
              <a:rPr lang="en-US" sz="1200" dirty="0">
                <a:ea typeface="+mn-lt"/>
                <a:cs typeface="+mn-lt"/>
              </a:rPr>
            </a:br>
            <a:r>
              <a:rPr lang="en-US" sz="1200" dirty="0">
                <a:solidFill>
                  <a:schemeClr val="bg2">
                    <a:lumMod val="75000"/>
                  </a:schemeClr>
                </a:solidFill>
                <a:ea typeface="+mn-lt"/>
                <a:cs typeface="+mn-lt"/>
              </a:rPr>
              <a:t>D. </a:t>
            </a:r>
            <a:r>
              <a:rPr lang="en-US" sz="1200" dirty="0">
                <a:ea typeface="+mn-lt"/>
                <a:cs typeface="+mn-lt"/>
              </a:rPr>
              <a:t>Verify all accommodations are current for the student prior to providing them</a:t>
            </a:r>
          </a:p>
          <a:p>
            <a:pPr>
              <a:buFont typeface="+mj-lt"/>
              <a:buNone/>
            </a:pPr>
            <a:endParaRPr lang="en-US" sz="1200" dirty="0">
              <a:ea typeface="+mn-lt"/>
              <a:cs typeface="+mn-lt"/>
            </a:endParaRPr>
          </a:p>
          <a:p>
            <a:pPr>
              <a:buFont typeface="+mj-lt"/>
              <a:buNone/>
            </a:pPr>
            <a:endParaRPr lang="en-US" sz="1200" dirty="0">
              <a:ea typeface="+mn-lt"/>
              <a:cs typeface="+mn-lt"/>
            </a:endParaRPr>
          </a:p>
          <a:p>
            <a:r>
              <a:rPr lang="en-US" sz="1200" dirty="0">
                <a:ea typeface="+mn-lt"/>
                <a:cs typeface="+mn-lt"/>
              </a:rPr>
              <a:t>The answer is B. While this may be appropriate for students that have a human reader accommodation, this is not a requirement for administering state tests.</a:t>
            </a:r>
            <a:r>
              <a:rPr lang="en-US" dirty="0">
                <a:ea typeface="+mn-lt"/>
                <a:cs typeface="+mn-lt"/>
              </a:rPr>
              <a:t> </a:t>
            </a:r>
            <a:endParaRPr lang="en-US" sz="1200" dirty="0">
              <a:ea typeface="+mn-lt"/>
              <a:cs typeface="+mn-lt"/>
            </a:endParaRPr>
          </a:p>
          <a:p>
            <a:pPr>
              <a:buFont typeface="+mj-lt"/>
              <a:buNone/>
            </a:pPr>
            <a:endParaRPr lang="en-US" sz="1200" dirty="0">
              <a:ea typeface="+mn-lt"/>
              <a:cs typeface="+mn-lt"/>
            </a:endParaRPr>
          </a:p>
          <a:p>
            <a:pPr>
              <a:buFont typeface="+mj-lt"/>
              <a:buNone/>
            </a:pPr>
            <a:endParaRPr lang="en-US" sz="1200" dirty="0">
              <a:ea typeface="+mn-lt"/>
              <a:cs typeface="+mn-lt"/>
            </a:endParaRPr>
          </a:p>
          <a:p>
            <a:pPr>
              <a:buFont typeface="+mj-lt"/>
              <a:buNone/>
            </a:pPr>
            <a:r>
              <a:rPr lang="en-US" sz="1200" b="0" dirty="0">
                <a:ea typeface="+mn-lt"/>
                <a:cs typeface="+mn-lt"/>
              </a:rPr>
              <a:t>3. Once a test administrator has given one online state test early in the school year, they already understand how to provide accommodations for another online state test later in the school year.</a:t>
            </a:r>
            <a:br>
              <a:rPr lang="en-US" sz="1200" b="0" dirty="0">
                <a:ea typeface="+mn-lt"/>
                <a:cs typeface="+mn-lt"/>
              </a:rPr>
            </a:br>
            <a:r>
              <a:rPr lang="en-US" sz="1200" dirty="0">
                <a:ea typeface="+mn-lt"/>
                <a:cs typeface="+mn-lt"/>
              </a:rPr>
              <a:t>True or False</a:t>
            </a:r>
            <a:br>
              <a:rPr lang="en-US" sz="1200" dirty="0">
                <a:ea typeface="+mn-lt"/>
                <a:cs typeface="+mn-lt"/>
              </a:rPr>
            </a:br>
            <a:br>
              <a:rPr lang="en-US" sz="1200" dirty="0">
                <a:ea typeface="+mn-lt"/>
                <a:cs typeface="+mn-lt"/>
              </a:rPr>
            </a:br>
            <a:r>
              <a:rPr lang="en-US" sz="1200" dirty="0">
                <a:ea typeface="+mn-lt"/>
                <a:cs typeface="+mn-lt"/>
              </a:rPr>
              <a:t>The answer is false. While what an accommodation can </a:t>
            </a:r>
            <a:r>
              <a:rPr lang="en-US" sz="1200" b="0" dirty="0">
                <a:ea typeface="+mn-lt"/>
                <a:cs typeface="+mn-lt"/>
              </a:rPr>
              <a:t>do remains </a:t>
            </a:r>
            <a:r>
              <a:rPr lang="en-US" sz="1200" dirty="0">
                <a:ea typeface="+mn-lt"/>
                <a:cs typeface="+mn-lt"/>
              </a:rPr>
              <a:t>the same from test to test – for instance, a reader may never provide answers to questions regardless of the test or testing format – how the accommodation is provided must be compatible with the testing platform. So while the role of a reader or scribe remains unchanged, how those accommodations are provided can differ from test to test. Always read the literature for the specific test you are providing accommodations for.</a:t>
            </a:r>
            <a:br>
              <a:rPr lang="en-US" sz="1200" dirty="0">
                <a:ea typeface="+mn-lt"/>
                <a:cs typeface="+mn-lt"/>
              </a:rPr>
            </a:br>
            <a:br>
              <a:rPr lang="en-US" sz="1200" dirty="0">
                <a:ea typeface="+mn-lt"/>
                <a:cs typeface="+mn-lt"/>
              </a:rPr>
            </a:br>
            <a:endParaRPr lang="en-US" sz="1200" dirty="0">
              <a:ea typeface="+mn-lt"/>
              <a:cs typeface="+mn-lt"/>
            </a:endParaRPr>
          </a:p>
          <a:p>
            <a:pPr>
              <a:buFont typeface="+mj-lt"/>
              <a:buNone/>
            </a:pPr>
            <a:r>
              <a:rPr lang="en-US" sz="1200" dirty="0">
                <a:ea typeface="+mn-lt"/>
                <a:cs typeface="+mn-lt"/>
              </a:rPr>
              <a:t>4. Depending on the accommodation, the rules that govern accommodations that will be taught in this training change depending on whether the state test given is administered online or paper and pencil. True or False</a:t>
            </a:r>
          </a:p>
          <a:p>
            <a:pPr>
              <a:buFont typeface="+mj-lt"/>
              <a:buNone/>
            </a:pPr>
            <a:endParaRPr lang="en-US" sz="1200" dirty="0">
              <a:ea typeface="+mn-lt"/>
              <a:cs typeface="+mn-lt"/>
            </a:endParaRPr>
          </a:p>
          <a:p>
            <a:r>
              <a:rPr lang="en-US" sz="1200" dirty="0">
                <a:ea typeface="+mn-lt"/>
                <a:cs typeface="+mn-lt"/>
              </a:rPr>
              <a:t>The answer is False. The rules for each accommodation remain unchanged from the regulation regardless of what format the test is being given.</a:t>
            </a:r>
            <a:r>
              <a:rPr lang="en-US" dirty="0">
                <a:ea typeface="+mn-lt"/>
                <a:cs typeface="+mn-lt"/>
              </a:rPr>
              <a:t> </a:t>
            </a:r>
            <a:endParaRPr lang="en-US" sz="1200" dirty="0">
              <a:ea typeface="+mn-lt"/>
              <a:cs typeface="+mn-lt"/>
            </a:endParaRPr>
          </a:p>
          <a:p>
            <a:pPr>
              <a:buFont typeface="+mj-lt"/>
              <a:buNone/>
            </a:pPr>
            <a:endParaRPr lang="en-US" sz="1200" dirty="0">
              <a:ea typeface="+mn-lt"/>
              <a:cs typeface="+mn-lt"/>
            </a:endParaRPr>
          </a:p>
          <a:p>
            <a:pPr>
              <a:buFont typeface="+mj-lt"/>
              <a:buNone/>
            </a:pPr>
            <a:endParaRPr lang="en-US" sz="1200" dirty="0">
              <a:ea typeface="+mn-lt"/>
              <a:cs typeface="+mn-lt"/>
            </a:endParaRPr>
          </a:p>
          <a:p>
            <a:pPr>
              <a:buFont typeface="+mj-lt"/>
              <a:buNone/>
            </a:pPr>
            <a:r>
              <a:rPr lang="en-US" sz="1200" dirty="0">
                <a:ea typeface="+mn-lt"/>
                <a:cs typeface="+mn-lt"/>
              </a:rPr>
              <a:t>5. The test administrator is providing scribing services for a student taking the state assessment online. What is the best way to find out how that accommodation should be provided?</a:t>
            </a:r>
            <a:br>
              <a:rPr lang="en-US" sz="1200" dirty="0">
                <a:ea typeface="+mn-lt"/>
                <a:cs typeface="+mn-lt"/>
              </a:rPr>
            </a:br>
            <a:r>
              <a:rPr lang="en-US" sz="1200" dirty="0">
                <a:ea typeface="+mn-lt"/>
                <a:cs typeface="+mn-lt"/>
              </a:rPr>
              <a:t> </a:t>
            </a:r>
            <a:r>
              <a:rPr lang="en-US" sz="1200" dirty="0">
                <a:solidFill>
                  <a:schemeClr val="bg2">
                    <a:lumMod val="75000"/>
                  </a:schemeClr>
                </a:solidFill>
                <a:ea typeface="+mn-lt"/>
                <a:cs typeface="+mn-lt"/>
              </a:rPr>
              <a:t>A. </a:t>
            </a:r>
            <a:r>
              <a:rPr lang="en-US" sz="1200" dirty="0">
                <a:ea typeface="+mn-lt"/>
                <a:cs typeface="+mn-lt"/>
              </a:rPr>
              <a:t>Review the inclusions of special populations regulation for the answer</a:t>
            </a:r>
            <a:br>
              <a:rPr lang="en-US" sz="1200" dirty="0">
                <a:ea typeface="+mn-lt"/>
                <a:cs typeface="+mn-lt"/>
              </a:rPr>
            </a:br>
            <a:r>
              <a:rPr lang="en-US" sz="1200" dirty="0">
                <a:solidFill>
                  <a:schemeClr val="bg2">
                    <a:lumMod val="75000"/>
                  </a:schemeClr>
                </a:solidFill>
                <a:ea typeface="+mn-lt"/>
                <a:cs typeface="+mn-lt"/>
              </a:rPr>
              <a:t> B. </a:t>
            </a:r>
            <a:r>
              <a:rPr lang="en-US" sz="1200" dirty="0">
                <a:ea typeface="+mn-lt"/>
                <a:cs typeface="+mn-lt"/>
              </a:rPr>
              <a:t>Review the testing manual for the test being given for proper instruction</a:t>
            </a:r>
            <a:br>
              <a:rPr lang="en-US" sz="1200" dirty="0">
                <a:ea typeface="+mn-lt"/>
                <a:cs typeface="+mn-lt"/>
              </a:rPr>
            </a:br>
            <a:r>
              <a:rPr lang="en-US" sz="1200" dirty="0">
                <a:ea typeface="+mn-lt"/>
                <a:cs typeface="+mn-lt"/>
              </a:rPr>
              <a:t> </a:t>
            </a:r>
            <a:r>
              <a:rPr lang="en-US" sz="1200" dirty="0">
                <a:solidFill>
                  <a:schemeClr val="bg2">
                    <a:lumMod val="75000"/>
                  </a:schemeClr>
                </a:solidFill>
                <a:ea typeface="+mn-lt"/>
                <a:cs typeface="+mn-lt"/>
              </a:rPr>
              <a:t>C. </a:t>
            </a:r>
            <a:r>
              <a:rPr lang="en-US" sz="1200" dirty="0">
                <a:ea typeface="+mn-lt"/>
                <a:cs typeface="+mn-lt"/>
              </a:rPr>
              <a:t>Review this training again</a:t>
            </a:r>
            <a:br>
              <a:rPr lang="en-US" sz="1200" dirty="0">
                <a:ea typeface="+mn-lt"/>
                <a:cs typeface="+mn-lt"/>
              </a:rPr>
            </a:br>
            <a:r>
              <a:rPr lang="en-US" sz="1200" dirty="0">
                <a:solidFill>
                  <a:schemeClr val="bg2">
                    <a:lumMod val="75000"/>
                  </a:schemeClr>
                </a:solidFill>
                <a:ea typeface="+mn-lt"/>
                <a:cs typeface="+mn-lt"/>
              </a:rPr>
              <a:t> D. </a:t>
            </a:r>
            <a:r>
              <a:rPr lang="en-US" sz="1200" dirty="0">
                <a:ea typeface="+mn-lt"/>
                <a:cs typeface="+mn-lt"/>
              </a:rPr>
              <a:t>Ask a colleague down the hall</a:t>
            </a:r>
            <a:endParaRPr lang="en-US" sz="1200" dirty="0"/>
          </a:p>
          <a:p>
            <a:br>
              <a:rPr lang="en-US" dirty="0">
                <a:cs typeface="+mn-lt"/>
              </a:rPr>
            </a:br>
            <a:endParaRPr lang="en-US" dirty="0"/>
          </a:p>
          <a:p>
            <a:r>
              <a:rPr lang="en-US" dirty="0"/>
              <a:t>The answer is B. For that specific test, the best resource for determining how to provide the scribe accommodation would be the testing literature. While this training and the regulation would certainly help you understand what a scribe can and cannot do when providing the scribing accommodation, neither one will instruct you on how to perform the scribe accommodation within the platform that specific test is being administered.</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48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4 of 7 of the Inclusion of Special Populations training.</a:t>
            </a:r>
          </a:p>
          <a:p>
            <a:endParaRPr lang="en-US" dirty="0"/>
          </a:p>
          <a:p>
            <a:r>
              <a:rPr lang="en-US" dirty="0"/>
              <a:t>Please review all seven modules to complete the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have any questions about anything we discussed, please feel free to contact our office by emailing dacinfo@education.ky.gov or by calling 502-564-4394.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588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AE8D343E-9F6A-4C8E-AA45-420E93AB45E9}" type="datetime1">
              <a:rPr lang="en-US" smtClean="0"/>
              <a:t>8/7/2023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406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4B1A4056-F4CE-4426-8465-9A0390AEFED5}" type="datetime1">
              <a:rPr lang="en-US" smtClean="0"/>
              <a:t>8/7/2023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3994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8DB77AE-B887-4637-8F2E-0577850BCDFC}" type="datetime1">
              <a:rPr lang="en-US" smtClean="0"/>
              <a:t>8/7/2023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95680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pt-BR"/>
              <a:t>KDE:OAA:DAAS:da:8/2022</a:t>
            </a:r>
            <a:endParaRPr lang="en-US"/>
          </a:p>
        </p:txBody>
      </p:sp>
    </p:spTree>
    <p:extLst>
      <p:ext uri="{BB962C8B-B14F-4D97-AF65-F5344CB8AC3E}">
        <p14:creationId xmlns:p14="http://schemas.microsoft.com/office/powerpoint/2010/main" val="172569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55336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108134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2168467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252691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2784837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9119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15844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4BB3A5A6-CBE1-4006-A3F8-640EDB869797}" type="datetime1">
              <a:rPr lang="en-US" smtClean="0"/>
              <a:t>8/7/2023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09747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2164376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147274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2481824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3859251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1835148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291343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721353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870983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581518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415260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85F3127E-663F-4F19-85F4-A14DB215538D}" type="datetime1">
              <a:rPr lang="en-US" smtClean="0"/>
              <a:t>8/7/2023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1472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704053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628589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363532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665970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06793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FBB48F34-C544-45F8-9DCE-86101DE7B6E8}" type="datetime1">
              <a:rPr lang="en-US" smtClean="0"/>
              <a:t>8/7/2023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425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34107C5-FC15-4CA1-98D6-9F9E3236E2E2}" type="datetime1">
              <a:rPr lang="en-US" smtClean="0"/>
              <a:t>8/7/2023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21667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175CDA-0857-4536-B6DA-02EDBBAF506D}" type="datetime1">
              <a:rPr lang="en-US" smtClean="0"/>
              <a:t>8/7/2023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96629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50592704-BC2E-4B92-96FD-488A3651CEEE}" type="datetime1">
              <a:rPr lang="en-US" smtClean="0"/>
              <a:t>8/7/2023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6889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0DC133AF-31D2-4866-AE4D-5095FD7C042D}" type="datetime1">
              <a:rPr lang="en-US" smtClean="0"/>
              <a:t>8/7/2023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601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15F985D3-E52B-43A3-96D1-EE1794D311F0}" type="datetime1">
              <a:rPr lang="en-US" smtClean="0"/>
              <a:t>8/7/2023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6892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B570EA8-BB62-421C-AED5-3F5C15935FBE}" type="datetime1">
              <a:rPr lang="en-US" smtClean="0"/>
              <a:t>8/7/2023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1966751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823544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sv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dirty="0"/>
              <a:t>Inclusion of Special Populations Training</a:t>
            </a:r>
            <a:br>
              <a:rPr lang="en-US" dirty="0"/>
            </a:br>
            <a:r>
              <a:rPr lang="en-US" dirty="0"/>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780"/>
                </a:solidFill>
                <a:effectLst/>
                <a:uLnTx/>
                <a:uFillTx/>
                <a:latin typeface="Franklin Gothic Book" panose="020B0503020102020204"/>
                <a:ea typeface="+mn-ea"/>
                <a:cs typeface="+mn-cs"/>
              </a:rPr>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C99D-2979-4DB5-9A0C-85E82DC2A7FA}"/>
              </a:ext>
            </a:extLst>
          </p:cNvPr>
          <p:cNvSpPr>
            <a:spLocks noGrp="1"/>
          </p:cNvSpPr>
          <p:nvPr>
            <p:ph type="title"/>
          </p:nvPr>
        </p:nvSpPr>
        <p:spPr>
          <a:xfrm>
            <a:off x="245037" y="18255"/>
            <a:ext cx="10916258" cy="1325563"/>
          </a:xfrm>
        </p:spPr>
        <p:txBody>
          <a:bodyPr/>
          <a:lstStyle/>
          <a:p>
            <a:r>
              <a:rPr lang="en-US" dirty="0"/>
              <a:t>Module 4: Accommodations Environment</a:t>
            </a:r>
          </a:p>
        </p:txBody>
      </p:sp>
      <p:sp>
        <p:nvSpPr>
          <p:cNvPr id="8" name="Rectangle 7" descr="Stream">
            <a:extLst>
              <a:ext uri="{FF2B5EF4-FFF2-40B4-BE49-F238E27FC236}">
                <a16:creationId xmlns:a16="http://schemas.microsoft.com/office/drawing/2014/main" id="{3AAE76FF-C58C-4174-AEDD-DF4A1BA15EA3}"/>
              </a:ext>
            </a:extLst>
          </p:cNvPr>
          <p:cNvSpPr/>
          <p:nvPr/>
        </p:nvSpPr>
        <p:spPr>
          <a:xfrm>
            <a:off x="271665" y="1592726"/>
            <a:ext cx="748060" cy="748060"/>
          </a:xfrm>
          <a:prstGeom prst="rect">
            <a:avLst/>
          </a:prstGeom>
          <a:blipFill>
            <a:blip r:embed="rId3">
              <a:duotone>
                <a:prstClr val="black"/>
                <a:schemeClr val="accent5">
                  <a:tint val="45000"/>
                  <a:satMod val="400000"/>
                </a:schemeClr>
              </a:duotone>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9" name="Rectangle 8" descr="Classroom">
            <a:extLst>
              <a:ext uri="{FF2B5EF4-FFF2-40B4-BE49-F238E27FC236}">
                <a16:creationId xmlns:a16="http://schemas.microsoft.com/office/drawing/2014/main" id="{6040BAC1-9620-4E2E-97BF-171F6F28C5A5}"/>
              </a:ext>
            </a:extLst>
          </p:cNvPr>
          <p:cNvSpPr/>
          <p:nvPr/>
        </p:nvSpPr>
        <p:spPr>
          <a:xfrm>
            <a:off x="245037" y="3559234"/>
            <a:ext cx="748060" cy="748060"/>
          </a:xfrm>
          <a:prstGeom prst="rect">
            <a:avLst/>
          </a:prstGeom>
          <a:blipFill>
            <a:blip r:embed="rId5"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4" name="Rectangle: Rounded Corners 3">
            <a:extLst>
              <a:ext uri="{FF2B5EF4-FFF2-40B4-BE49-F238E27FC236}">
                <a16:creationId xmlns:a16="http://schemas.microsoft.com/office/drawing/2014/main" id="{86F29526-3029-4FCC-8D92-8755FA9D82DC}"/>
              </a:ext>
            </a:extLst>
          </p:cNvPr>
          <p:cNvSpPr/>
          <p:nvPr/>
        </p:nvSpPr>
        <p:spPr>
          <a:xfrm>
            <a:off x="1030705" y="1179817"/>
            <a:ext cx="4525019" cy="1591886"/>
          </a:xfrm>
          <a:prstGeom prst="roundRect">
            <a:avLst>
              <a:gd name="adj" fmla="val 10000"/>
            </a:avLst>
          </a:prstGeom>
          <a:solidFill>
            <a:srgbClr val="6AC398"/>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Franklin Gothic Book" panose="020B0503020102020204"/>
                <a:ea typeface="+mn-ea"/>
                <a:cs typeface="+mn-cs"/>
              </a:rPr>
              <a:t>Only the medium in which students interact with the test changes. All rules within this training still apply to all accommodations whether given online or via paper.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Franklin Gothic Book" panose="020B0503020102020204"/>
              <a:ea typeface="+mn-ea"/>
              <a:cs typeface="+mn-cs"/>
            </a:endParaRPr>
          </a:p>
        </p:txBody>
      </p:sp>
      <p:sp>
        <p:nvSpPr>
          <p:cNvPr id="5" name="Rectangle: Rounded Corners 4">
            <a:extLst>
              <a:ext uri="{FF2B5EF4-FFF2-40B4-BE49-F238E27FC236}">
                <a16:creationId xmlns:a16="http://schemas.microsoft.com/office/drawing/2014/main" id="{7B218F49-C539-4626-9EBD-4BAF58320F95}"/>
              </a:ext>
              <a:ext uri="{C183D7F6-B498-43B3-948B-1728B52AA6E4}">
                <adec:decorative xmlns:adec="http://schemas.microsoft.com/office/drawing/2017/decorative" val="1"/>
              </a:ext>
            </a:extLst>
          </p:cNvPr>
          <p:cNvSpPr/>
          <p:nvPr/>
        </p:nvSpPr>
        <p:spPr>
          <a:xfrm>
            <a:off x="1019724" y="3253210"/>
            <a:ext cx="4535999" cy="1360109"/>
          </a:xfrm>
          <a:prstGeom prst="roundRect">
            <a:avLst>
              <a:gd name="adj" fmla="val 10000"/>
            </a:avLst>
          </a:prstGeom>
          <a:solidFill>
            <a:srgbClr val="6AC398"/>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403E131F-E655-40F8-B016-8E4BD68476AA}"/>
              </a:ext>
            </a:extLst>
          </p:cNvPr>
          <p:cNvSpPr txBox="1"/>
          <p:nvPr/>
        </p:nvSpPr>
        <p:spPr>
          <a:xfrm>
            <a:off x="1210671" y="3342908"/>
            <a:ext cx="415410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Accommodations which may look different in an online environment include the following – </a:t>
            </a:r>
            <a:r>
              <a:rPr kumimoji="0" lang="en-US" sz="1800" b="1" i="0" u="sng" strike="noStrike" kern="1200" cap="none" spc="0" normalizeH="0" baseline="0" noProof="0" dirty="0">
                <a:ln>
                  <a:noFill/>
                </a:ln>
                <a:solidFill>
                  <a:srgbClr val="E7E6E6">
                    <a:lumMod val="25000"/>
                  </a:srgbClr>
                </a:solidFill>
                <a:effectLst/>
                <a:uLnTx/>
                <a:uFillTx/>
                <a:latin typeface="Franklin Gothic Book" panose="020B0503020102020204"/>
                <a:ea typeface="+mn-ea"/>
                <a:cs typeface="+mn-cs"/>
              </a:rPr>
              <a:t>not an exhaustive 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graphicFrame>
        <p:nvGraphicFramePr>
          <p:cNvPr id="10" name="Content Placeholder 4" descr="Discusses accommodations permitted as part of the Inclusion of Special Populations regulation. Accommodations are scribe, human reader, stop the clock, calculator, dictionary and thesaurus as well assitive technology." title="Accommodations">
            <a:extLst>
              <a:ext uri="{FF2B5EF4-FFF2-40B4-BE49-F238E27FC236}">
                <a16:creationId xmlns:a16="http://schemas.microsoft.com/office/drawing/2014/main" id="{24663F21-E1BF-47D9-AD2D-CC1565701A8C}"/>
              </a:ext>
            </a:extLst>
          </p:cNvPr>
          <p:cNvGraphicFramePr>
            <a:graphicFrameLocks/>
          </p:cNvGraphicFramePr>
          <p:nvPr/>
        </p:nvGraphicFramePr>
        <p:xfrm>
          <a:off x="6233186" y="1179817"/>
          <a:ext cx="4297363" cy="46942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a:extLst>
              <a:ext uri="{FF2B5EF4-FFF2-40B4-BE49-F238E27FC236}">
                <a16:creationId xmlns:a16="http://schemas.microsoft.com/office/drawing/2014/main" id="{DB988EE5-2EF5-421A-996D-8A9709106330}"/>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a:t>
            </a:r>
          </a:p>
        </p:txBody>
      </p:sp>
    </p:spTree>
    <p:extLst>
      <p:ext uri="{BB962C8B-B14F-4D97-AF65-F5344CB8AC3E}">
        <p14:creationId xmlns:p14="http://schemas.microsoft.com/office/powerpoint/2010/main" val="300786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7D49-0609-45D4-A6FB-6C9F6BE1C5C0}"/>
              </a:ext>
            </a:extLst>
          </p:cNvPr>
          <p:cNvSpPr>
            <a:spLocks noGrp="1"/>
          </p:cNvSpPr>
          <p:nvPr>
            <p:ph type="title"/>
          </p:nvPr>
        </p:nvSpPr>
        <p:spPr>
          <a:xfrm>
            <a:off x="152400" y="9291"/>
            <a:ext cx="11887200" cy="1352456"/>
          </a:xfrm>
        </p:spPr>
        <p:txBody>
          <a:bodyPr/>
          <a:lstStyle/>
          <a:p>
            <a:r>
              <a:rPr lang="en-US"/>
              <a:t>Online vs Paper &amp; Pencil Test Generic Example</a:t>
            </a:r>
          </a:p>
        </p:txBody>
      </p:sp>
      <p:sp>
        <p:nvSpPr>
          <p:cNvPr id="8" name="Content Placeholder 7">
            <a:extLst>
              <a:ext uri="{FF2B5EF4-FFF2-40B4-BE49-F238E27FC236}">
                <a16:creationId xmlns:a16="http://schemas.microsoft.com/office/drawing/2014/main" id="{FD2CDE05-02B4-4D6E-99B6-7AB5E194DE51}"/>
              </a:ext>
            </a:extLst>
          </p:cNvPr>
          <p:cNvSpPr>
            <a:spLocks noGrp="1"/>
          </p:cNvSpPr>
          <p:nvPr>
            <p:ph idx="1"/>
          </p:nvPr>
        </p:nvSpPr>
        <p:spPr>
          <a:xfrm>
            <a:off x="649664" y="1015136"/>
            <a:ext cx="10515600" cy="1352456"/>
          </a:xfrm>
        </p:spPr>
        <p:txBody>
          <a:bodyPr vert="horz" lIns="91440" tIns="45720" rIns="91440" bIns="45720" rtlCol="0" anchor="t">
            <a:normAutofit fontScale="92500" lnSpcReduction="10000"/>
          </a:bodyPr>
          <a:lstStyle/>
          <a:p>
            <a:pPr marL="0" indent="0">
              <a:buNone/>
            </a:pPr>
            <a:r>
              <a:rPr lang="en-US" sz="1600"/>
              <a:t>Below is a generic table with two generic tests which are either entirely given online or entirely given paper and pencil and a synopsis of how accommodations would look given these two extremes. In the real world, tests are often a combination of the two, so it is imperative any accommodator read the testing manuals for any tests he/she is providing to see how each test provides accommodations. </a:t>
            </a:r>
          </a:p>
          <a:p>
            <a:pPr marL="0" indent="0" algn="ctr">
              <a:buNone/>
            </a:pPr>
            <a:r>
              <a:rPr lang="en-US" sz="1600">
                <a:highlight>
                  <a:srgbClr val="FFFF00"/>
                </a:highlight>
              </a:rPr>
              <a:t>Remote administration is when the proctor is at one location and the student is at another. Kentucky does not permit remote administration on assessment; therefore, accommodations cannot be provided remotely.</a:t>
            </a:r>
          </a:p>
          <a:p>
            <a:pPr marL="0" indent="0">
              <a:buNone/>
            </a:pPr>
            <a:endParaRPr lang="en-US"/>
          </a:p>
        </p:txBody>
      </p:sp>
      <p:graphicFrame>
        <p:nvGraphicFramePr>
          <p:cNvPr id="3" name="Table 6">
            <a:extLst>
              <a:ext uri="{FF2B5EF4-FFF2-40B4-BE49-F238E27FC236}">
                <a16:creationId xmlns:a16="http://schemas.microsoft.com/office/drawing/2014/main" id="{5D175EED-F261-44D0-A24E-D4163F750409}"/>
              </a:ext>
            </a:extLst>
          </p:cNvPr>
          <p:cNvGraphicFramePr>
            <a:graphicFrameLocks noGrp="1"/>
          </p:cNvGraphicFramePr>
          <p:nvPr/>
        </p:nvGraphicFramePr>
        <p:xfrm>
          <a:off x="152400" y="2367592"/>
          <a:ext cx="11764779" cy="3426144"/>
        </p:xfrm>
        <a:graphic>
          <a:graphicData uri="http://schemas.openxmlformats.org/drawingml/2006/table">
            <a:tbl>
              <a:tblPr firstRow="1" bandRow="1">
                <a:tableStyleId>{5C22544A-7EE6-4342-B048-85BDC9FD1C3A}</a:tableStyleId>
              </a:tblPr>
              <a:tblGrid>
                <a:gridCol w="3921593">
                  <a:extLst>
                    <a:ext uri="{9D8B030D-6E8A-4147-A177-3AD203B41FA5}">
                      <a16:colId xmlns:a16="http://schemas.microsoft.com/office/drawing/2014/main" val="4007921156"/>
                    </a:ext>
                  </a:extLst>
                </a:gridCol>
                <a:gridCol w="3921593">
                  <a:extLst>
                    <a:ext uri="{9D8B030D-6E8A-4147-A177-3AD203B41FA5}">
                      <a16:colId xmlns:a16="http://schemas.microsoft.com/office/drawing/2014/main" val="221484482"/>
                    </a:ext>
                  </a:extLst>
                </a:gridCol>
                <a:gridCol w="3921593">
                  <a:extLst>
                    <a:ext uri="{9D8B030D-6E8A-4147-A177-3AD203B41FA5}">
                      <a16:colId xmlns:a16="http://schemas.microsoft.com/office/drawing/2014/main" val="1102176795"/>
                    </a:ext>
                  </a:extLst>
                </a:gridCol>
              </a:tblGrid>
              <a:tr h="615792">
                <a:tc>
                  <a:txBody>
                    <a:bodyPr/>
                    <a:lstStyle/>
                    <a:p>
                      <a:r>
                        <a:rPr lang="en-US"/>
                        <a:t>Accommodation</a:t>
                      </a:r>
                    </a:p>
                  </a:txBody>
                  <a:tcPr/>
                </a:tc>
                <a:tc>
                  <a:txBody>
                    <a:bodyPr/>
                    <a:lstStyle/>
                    <a:p>
                      <a:r>
                        <a:rPr lang="en-US"/>
                        <a:t>Online Only Test A</a:t>
                      </a:r>
                    </a:p>
                  </a:txBody>
                  <a:tcPr/>
                </a:tc>
                <a:tc>
                  <a:txBody>
                    <a:bodyPr/>
                    <a:lstStyle/>
                    <a:p>
                      <a:r>
                        <a:rPr lang="en-US"/>
                        <a:t>Paper &amp; Pencil Only Test B</a:t>
                      </a:r>
                    </a:p>
                  </a:txBody>
                  <a:tcPr/>
                </a:tc>
                <a:extLst>
                  <a:ext uri="{0D108BD9-81ED-4DB2-BD59-A6C34878D82A}">
                    <a16:rowId xmlns:a16="http://schemas.microsoft.com/office/drawing/2014/main" val="2051576883"/>
                  </a:ext>
                </a:extLst>
              </a:tr>
              <a:tr h="615792">
                <a:tc>
                  <a:txBody>
                    <a:bodyPr/>
                    <a:lstStyle/>
                    <a:p>
                      <a:r>
                        <a:rPr lang="en-US" b="1"/>
                        <a:t>Scribe</a:t>
                      </a:r>
                    </a:p>
                  </a:txBody>
                  <a:tcPr/>
                </a:tc>
                <a:tc>
                  <a:txBody>
                    <a:bodyPr/>
                    <a:lstStyle/>
                    <a:p>
                      <a:r>
                        <a:rPr lang="en-US"/>
                        <a:t>Scribe may become a typist</a:t>
                      </a:r>
                    </a:p>
                  </a:txBody>
                  <a:tcPr/>
                </a:tc>
                <a:tc>
                  <a:txBody>
                    <a:bodyPr/>
                    <a:lstStyle/>
                    <a:p>
                      <a:r>
                        <a:rPr lang="en-US"/>
                        <a:t>Scribe writes responses</a:t>
                      </a:r>
                    </a:p>
                  </a:txBody>
                  <a:tcPr/>
                </a:tc>
                <a:extLst>
                  <a:ext uri="{0D108BD9-81ED-4DB2-BD59-A6C34878D82A}">
                    <a16:rowId xmlns:a16="http://schemas.microsoft.com/office/drawing/2014/main" val="2943437310"/>
                  </a:ext>
                </a:extLst>
              </a:tr>
              <a:tr h="898555">
                <a:tc>
                  <a:txBody>
                    <a:bodyPr/>
                    <a:lstStyle/>
                    <a:p>
                      <a:r>
                        <a:rPr lang="en-US" b="1"/>
                        <a:t>Reader</a:t>
                      </a:r>
                    </a:p>
                  </a:txBody>
                  <a:tcPr/>
                </a:tc>
                <a:tc>
                  <a:txBody>
                    <a:bodyPr/>
                    <a:lstStyle/>
                    <a:p>
                      <a:r>
                        <a:rPr lang="en-US"/>
                        <a:t>-Human Reader reads computer screen</a:t>
                      </a:r>
                    </a:p>
                    <a:p>
                      <a:r>
                        <a:rPr lang="en-US"/>
                        <a:t>-Student utilizes Text Reader software</a:t>
                      </a:r>
                    </a:p>
                  </a:txBody>
                  <a:tcPr/>
                </a:tc>
                <a:tc>
                  <a:txBody>
                    <a:bodyPr/>
                    <a:lstStyle/>
                    <a:p>
                      <a:r>
                        <a:rPr lang="en-US"/>
                        <a:t>Human Reader reads paper test book</a:t>
                      </a:r>
                    </a:p>
                  </a:txBody>
                  <a:tcPr/>
                </a:tc>
                <a:extLst>
                  <a:ext uri="{0D108BD9-81ED-4DB2-BD59-A6C34878D82A}">
                    <a16:rowId xmlns:a16="http://schemas.microsoft.com/office/drawing/2014/main" val="2069615732"/>
                  </a:ext>
                </a:extLst>
              </a:tr>
              <a:tr h="628989">
                <a:tc>
                  <a:txBody>
                    <a:bodyPr/>
                    <a:lstStyle/>
                    <a:p>
                      <a:r>
                        <a:rPr lang="en-US" b="1"/>
                        <a:t>Stop the Clock</a:t>
                      </a:r>
                    </a:p>
                  </a:txBody>
                  <a:tcPr/>
                </a:tc>
                <a:tc>
                  <a:txBody>
                    <a:bodyPr/>
                    <a:lstStyle/>
                    <a:p>
                      <a:r>
                        <a:rPr lang="en-US"/>
                        <a:t>Controlled and logged within testing platform</a:t>
                      </a:r>
                    </a:p>
                  </a:txBody>
                  <a:tcPr/>
                </a:tc>
                <a:tc>
                  <a:txBody>
                    <a:bodyPr/>
                    <a:lstStyle/>
                    <a:p>
                      <a:r>
                        <a:rPr lang="en-US"/>
                        <a:t>Controlled manually and logged manually</a:t>
                      </a:r>
                    </a:p>
                  </a:txBody>
                  <a:tcPr/>
                </a:tc>
                <a:extLst>
                  <a:ext uri="{0D108BD9-81ED-4DB2-BD59-A6C34878D82A}">
                    <a16:rowId xmlns:a16="http://schemas.microsoft.com/office/drawing/2014/main" val="2965259771"/>
                  </a:ext>
                </a:extLst>
              </a:tr>
              <a:tr h="628989">
                <a:tc>
                  <a:txBody>
                    <a:bodyPr/>
                    <a:lstStyle/>
                    <a:p>
                      <a:r>
                        <a:rPr lang="en-US" b="1"/>
                        <a:t>Calculator</a:t>
                      </a:r>
                    </a:p>
                  </a:txBody>
                  <a:tcPr/>
                </a:tc>
                <a:tc>
                  <a:txBody>
                    <a:bodyPr/>
                    <a:lstStyle/>
                    <a:p>
                      <a:r>
                        <a:rPr lang="en-US"/>
                        <a:t>Provided within the testing platform</a:t>
                      </a:r>
                    </a:p>
                  </a:txBody>
                  <a:tcPr/>
                </a:tc>
                <a:tc>
                  <a:txBody>
                    <a:bodyPr/>
                    <a:lstStyle/>
                    <a:p>
                      <a:r>
                        <a:rPr lang="en-US" dirty="0"/>
                        <a:t>Hand-held Calculator must be provided</a:t>
                      </a:r>
                    </a:p>
                  </a:txBody>
                  <a:tcPr/>
                </a:tc>
                <a:extLst>
                  <a:ext uri="{0D108BD9-81ED-4DB2-BD59-A6C34878D82A}">
                    <a16:rowId xmlns:a16="http://schemas.microsoft.com/office/drawing/2014/main" val="2174322702"/>
                  </a:ext>
                </a:extLst>
              </a:tr>
            </a:tbl>
          </a:graphicData>
        </a:graphic>
      </p:graphicFrame>
      <p:sp>
        <p:nvSpPr>
          <p:cNvPr id="6" name="Rectangle 5">
            <a:extLst>
              <a:ext uri="{FF2B5EF4-FFF2-40B4-BE49-F238E27FC236}">
                <a16:creationId xmlns:a16="http://schemas.microsoft.com/office/drawing/2014/main" id="{22FDE2D2-625F-41E5-A53F-927EFB3BF73B}"/>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3</a:t>
            </a:r>
          </a:p>
        </p:txBody>
      </p:sp>
    </p:spTree>
    <p:extLst>
      <p:ext uri="{BB962C8B-B14F-4D97-AF65-F5344CB8AC3E}">
        <p14:creationId xmlns:p14="http://schemas.microsoft.com/office/powerpoint/2010/main" val="168389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4279-3B0D-41C3-9D0C-4FAD42A8D96A}"/>
              </a:ext>
            </a:extLst>
          </p:cNvPr>
          <p:cNvSpPr>
            <a:spLocks noGrp="1"/>
          </p:cNvSpPr>
          <p:nvPr>
            <p:ph type="title"/>
          </p:nvPr>
        </p:nvSpPr>
        <p:spPr>
          <a:xfrm>
            <a:off x="272143" y="-102961"/>
            <a:ext cx="10515600" cy="1325563"/>
          </a:xfrm>
        </p:spPr>
        <p:txBody>
          <a:bodyPr/>
          <a:lstStyle/>
          <a:p>
            <a:r>
              <a:rPr lang="en-US"/>
              <a:t>Recap</a:t>
            </a:r>
          </a:p>
        </p:txBody>
      </p:sp>
      <p:graphicFrame>
        <p:nvGraphicFramePr>
          <p:cNvPr id="4" name="Text Placeholder 7" descr="Recap of accommodation types and how each may apply in a specific testing environment." title="Recap">
            <a:extLst>
              <a:ext uri="{FF2B5EF4-FFF2-40B4-BE49-F238E27FC236}">
                <a16:creationId xmlns:a16="http://schemas.microsoft.com/office/drawing/2014/main" id="{30F1EA53-5733-4CE4-8F45-564687BDFDBD}"/>
              </a:ext>
            </a:extLst>
          </p:cNvPr>
          <p:cNvGraphicFramePr/>
          <p:nvPr>
            <p:extLst>
              <p:ext uri="{D42A27DB-BD31-4B8C-83A1-F6EECF244321}">
                <p14:modId xmlns:p14="http://schemas.microsoft.com/office/powerpoint/2010/main" val="2800184971"/>
              </p:ext>
            </p:extLst>
          </p:nvPr>
        </p:nvGraphicFramePr>
        <p:xfrm>
          <a:off x="599280" y="936170"/>
          <a:ext cx="10623891" cy="4713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5DA4623-A532-442C-A830-1CDE2AF76C0E}"/>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4</a:t>
            </a:r>
          </a:p>
        </p:txBody>
      </p:sp>
    </p:spTree>
    <p:extLst>
      <p:ext uri="{BB962C8B-B14F-4D97-AF65-F5344CB8AC3E}">
        <p14:creationId xmlns:p14="http://schemas.microsoft.com/office/powerpoint/2010/main" val="261215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AD8C-99AF-48B1-A53B-6367FAA6B1BA}"/>
              </a:ext>
            </a:extLst>
          </p:cNvPr>
          <p:cNvSpPr>
            <a:spLocks noGrp="1"/>
          </p:cNvSpPr>
          <p:nvPr>
            <p:ph type="title"/>
          </p:nvPr>
        </p:nvSpPr>
        <p:spPr>
          <a:xfrm>
            <a:off x="206829" y="-157390"/>
            <a:ext cx="10515600" cy="1325563"/>
          </a:xfrm>
        </p:spPr>
        <p:txBody>
          <a:bodyPr/>
          <a:lstStyle/>
          <a:p>
            <a:r>
              <a:rPr lang="en-US" dirty="0"/>
              <a:t>Check for Understanding (4)</a:t>
            </a:r>
          </a:p>
        </p:txBody>
      </p:sp>
      <p:sp>
        <p:nvSpPr>
          <p:cNvPr id="3" name="Content Placeholder 2">
            <a:extLst>
              <a:ext uri="{FF2B5EF4-FFF2-40B4-BE49-F238E27FC236}">
                <a16:creationId xmlns:a16="http://schemas.microsoft.com/office/drawing/2014/main" id="{9B4343B8-AC0F-45A9-8877-837B0C72D1D0}"/>
              </a:ext>
            </a:extLst>
          </p:cNvPr>
          <p:cNvSpPr>
            <a:spLocks noGrp="1"/>
          </p:cNvSpPr>
          <p:nvPr>
            <p:ph idx="1"/>
          </p:nvPr>
        </p:nvSpPr>
        <p:spPr>
          <a:xfrm>
            <a:off x="206829" y="878567"/>
            <a:ext cx="10515600" cy="4673147"/>
          </a:xfrm>
        </p:spPr>
        <p:txBody>
          <a:bodyPr>
            <a:normAutofit fontScale="62500" lnSpcReduction="20000"/>
          </a:bodyPr>
          <a:lstStyle/>
          <a:p>
            <a:pPr marL="396875" indent="-396875">
              <a:buFont typeface="+mj-lt"/>
              <a:buAutoNum type="arabicPeriod"/>
            </a:pPr>
            <a:r>
              <a:rPr lang="en-US" dirty="0">
                <a:solidFill>
                  <a:schemeClr val="tx1"/>
                </a:solidFill>
                <a:ea typeface="+mn-lt"/>
                <a:cs typeface="+mn-lt"/>
              </a:rPr>
              <a:t>When administering the online version of the state assessment instead of paper/pencil, what can a reader do differently to help a student take the test?</a:t>
            </a:r>
            <a:br>
              <a:rPr lang="en-US" dirty="0">
                <a:solidFill>
                  <a:schemeClr val="tx1"/>
                </a:solidFill>
                <a:ea typeface="+mn-lt"/>
                <a:cs typeface="+mn-lt"/>
              </a:rPr>
            </a:br>
            <a:r>
              <a:rPr lang="en-US" dirty="0">
                <a:solidFill>
                  <a:schemeClr val="tx1"/>
                </a:solidFill>
                <a:ea typeface="+mn-lt"/>
                <a:cs typeface="+mn-lt"/>
              </a:rPr>
              <a:t> 	A. Re-read questions                                                                             B. Read with inflection</a:t>
            </a:r>
            <a:br>
              <a:rPr lang="en-US" dirty="0">
                <a:solidFill>
                  <a:schemeClr val="tx1"/>
                </a:solidFill>
                <a:ea typeface="+mn-lt"/>
                <a:cs typeface="+mn-lt"/>
              </a:rPr>
            </a:br>
            <a:r>
              <a:rPr lang="en-US" dirty="0">
                <a:solidFill>
                  <a:schemeClr val="tx1"/>
                </a:solidFill>
                <a:ea typeface="+mn-lt"/>
                <a:cs typeface="+mn-lt"/>
              </a:rPr>
              <a:t> 	C. Read from an internet enabled cell phone screen                         D. The rules are the same</a:t>
            </a:r>
          </a:p>
          <a:p>
            <a:pPr marL="396875" indent="-396875">
              <a:buFont typeface="+mj-lt"/>
              <a:buAutoNum type="arabicPeriod"/>
            </a:pPr>
            <a:r>
              <a:rPr lang="en-US" dirty="0">
                <a:solidFill>
                  <a:schemeClr val="tx1"/>
                </a:solidFill>
                <a:ea typeface="+mn-lt"/>
                <a:cs typeface="+mn-lt"/>
              </a:rPr>
              <a:t>Which of the following is not a requirement prior to providing accommodations?</a:t>
            </a:r>
            <a:br>
              <a:rPr lang="en-US" dirty="0">
                <a:solidFill>
                  <a:schemeClr val="tx1"/>
                </a:solidFill>
                <a:ea typeface="+mn-lt"/>
                <a:cs typeface="+mn-lt"/>
              </a:rPr>
            </a:br>
            <a:r>
              <a:rPr lang="en-US">
                <a:solidFill>
                  <a:schemeClr val="tx1"/>
                </a:solidFill>
                <a:ea typeface="+mn-lt"/>
                <a:cs typeface="+mn-lt"/>
              </a:rPr>
              <a:t>	A</a:t>
            </a:r>
            <a:r>
              <a:rPr lang="en-US" dirty="0">
                <a:solidFill>
                  <a:schemeClr val="tx1"/>
                </a:solidFill>
                <a:ea typeface="+mn-lt"/>
                <a:cs typeface="+mn-lt"/>
              </a:rPr>
              <a:t>. Read all manuals and testing literature for the test being given</a:t>
            </a:r>
            <a:br>
              <a:rPr lang="en-US" dirty="0">
                <a:solidFill>
                  <a:schemeClr val="tx1"/>
                </a:solidFill>
                <a:ea typeface="+mn-lt"/>
                <a:cs typeface="+mn-lt"/>
              </a:rPr>
            </a:br>
            <a:r>
              <a:rPr lang="en-US" dirty="0">
                <a:solidFill>
                  <a:schemeClr val="tx1"/>
                </a:solidFill>
                <a:ea typeface="+mn-lt"/>
                <a:cs typeface="+mn-lt"/>
              </a:rPr>
              <a:t>	B. Read from a computer screen if giving an online test</a:t>
            </a:r>
            <a:br>
              <a:rPr lang="en-US" dirty="0">
                <a:solidFill>
                  <a:schemeClr val="tx1"/>
                </a:solidFill>
                <a:ea typeface="+mn-lt"/>
                <a:cs typeface="+mn-lt"/>
              </a:rPr>
            </a:br>
            <a:r>
              <a:rPr lang="en-US" dirty="0">
                <a:solidFill>
                  <a:schemeClr val="tx1"/>
                </a:solidFill>
                <a:ea typeface="+mn-lt"/>
                <a:cs typeface="+mn-lt"/>
              </a:rPr>
              <a:t> 	C. Have inclusions of special populations and administration code training</a:t>
            </a:r>
            <a:br>
              <a:rPr lang="en-US" dirty="0">
                <a:solidFill>
                  <a:schemeClr val="tx1"/>
                </a:solidFill>
                <a:ea typeface="+mn-lt"/>
                <a:cs typeface="+mn-lt"/>
              </a:rPr>
            </a:br>
            <a:r>
              <a:rPr lang="en-US" dirty="0">
                <a:solidFill>
                  <a:schemeClr val="tx1"/>
                </a:solidFill>
                <a:ea typeface="+mn-lt"/>
                <a:cs typeface="+mn-lt"/>
              </a:rPr>
              <a:t> 	D. Verify all accommodations are current for the student prior to providing them</a:t>
            </a:r>
          </a:p>
          <a:p>
            <a:pPr marL="396875" indent="-396875">
              <a:buFont typeface="+mj-lt"/>
              <a:buAutoNum type="arabicPeriod"/>
            </a:pPr>
            <a:r>
              <a:rPr lang="en-US" dirty="0">
                <a:solidFill>
                  <a:schemeClr val="tx1"/>
                </a:solidFill>
                <a:ea typeface="+mn-lt"/>
                <a:cs typeface="+mn-lt"/>
              </a:rPr>
              <a:t>Once a test administrator has given one online state test early in the school year, they already understand how to provide accommodations for another online state test later in the school year.</a:t>
            </a:r>
            <a:br>
              <a:rPr lang="en-US" dirty="0">
                <a:solidFill>
                  <a:schemeClr val="tx1"/>
                </a:solidFill>
                <a:ea typeface="+mn-lt"/>
                <a:cs typeface="+mn-lt"/>
              </a:rPr>
            </a:br>
            <a:r>
              <a:rPr lang="en-US" dirty="0">
                <a:solidFill>
                  <a:schemeClr val="tx1"/>
                </a:solidFill>
                <a:ea typeface="+mn-lt"/>
                <a:cs typeface="+mn-lt"/>
              </a:rPr>
              <a:t>	True or False?</a:t>
            </a:r>
          </a:p>
          <a:p>
            <a:pPr marL="396875" indent="-396875">
              <a:buFont typeface="+mj-lt"/>
              <a:buAutoNum type="arabicPeriod"/>
            </a:pPr>
            <a:r>
              <a:rPr lang="en-US" dirty="0">
                <a:solidFill>
                  <a:schemeClr val="tx1"/>
                </a:solidFill>
                <a:ea typeface="+mn-lt"/>
                <a:cs typeface="+mn-lt"/>
              </a:rPr>
              <a:t>Depending on the accommodation, the rules that govern accommodations that will be taught in this training change depending on whether the state test given is administered online or paper and pencil.</a:t>
            </a:r>
            <a:br>
              <a:rPr lang="en-US" dirty="0">
                <a:solidFill>
                  <a:schemeClr val="tx1"/>
                </a:solidFill>
                <a:ea typeface="+mn-lt"/>
                <a:cs typeface="+mn-lt"/>
              </a:rPr>
            </a:br>
            <a:r>
              <a:rPr lang="en-US" dirty="0">
                <a:solidFill>
                  <a:schemeClr val="tx1"/>
                </a:solidFill>
                <a:ea typeface="+mn-lt"/>
                <a:cs typeface="+mn-lt"/>
              </a:rPr>
              <a:t> 	True or False?</a:t>
            </a:r>
          </a:p>
          <a:p>
            <a:pPr marL="396875" indent="-396875">
              <a:buFont typeface="+mj-lt"/>
              <a:buAutoNum type="arabicPeriod"/>
            </a:pPr>
            <a:r>
              <a:rPr lang="en-US" dirty="0">
                <a:solidFill>
                  <a:schemeClr val="tx1"/>
                </a:solidFill>
                <a:ea typeface="+mn-lt"/>
                <a:cs typeface="+mn-lt"/>
              </a:rPr>
              <a:t>The test administrator is providing scribing services for a student taking the state assessment online. What is the best way to find out how that accommodation should be provided?</a:t>
            </a:r>
            <a:br>
              <a:rPr lang="en-US" dirty="0">
                <a:solidFill>
                  <a:schemeClr val="tx1"/>
                </a:solidFill>
                <a:ea typeface="+mn-lt"/>
                <a:cs typeface="+mn-lt"/>
              </a:rPr>
            </a:br>
            <a:r>
              <a:rPr lang="en-US" dirty="0">
                <a:solidFill>
                  <a:schemeClr val="tx1"/>
                </a:solidFill>
                <a:ea typeface="+mn-lt"/>
                <a:cs typeface="+mn-lt"/>
              </a:rPr>
              <a:t> 	A. Review the inclusions of special populations regulation for the answer</a:t>
            </a:r>
            <a:br>
              <a:rPr lang="en-US" dirty="0">
                <a:solidFill>
                  <a:schemeClr val="tx1"/>
                </a:solidFill>
                <a:ea typeface="+mn-lt"/>
                <a:cs typeface="+mn-lt"/>
              </a:rPr>
            </a:br>
            <a:r>
              <a:rPr lang="en-US" dirty="0">
                <a:solidFill>
                  <a:schemeClr val="tx1"/>
                </a:solidFill>
                <a:ea typeface="+mn-lt"/>
                <a:cs typeface="+mn-lt"/>
              </a:rPr>
              <a:t> 	B. Review the testing manual for the test being given for proper instruction</a:t>
            </a:r>
            <a:br>
              <a:rPr lang="en-US" dirty="0">
                <a:solidFill>
                  <a:schemeClr val="tx1"/>
                </a:solidFill>
                <a:ea typeface="+mn-lt"/>
                <a:cs typeface="+mn-lt"/>
              </a:rPr>
            </a:br>
            <a:r>
              <a:rPr lang="en-US" dirty="0">
                <a:solidFill>
                  <a:schemeClr val="tx1"/>
                </a:solidFill>
                <a:ea typeface="+mn-lt"/>
                <a:cs typeface="+mn-lt"/>
              </a:rPr>
              <a:t> 	C. Review this training again</a:t>
            </a:r>
            <a:br>
              <a:rPr lang="en-US" dirty="0">
                <a:solidFill>
                  <a:schemeClr val="tx1"/>
                </a:solidFill>
                <a:ea typeface="+mn-lt"/>
                <a:cs typeface="+mn-lt"/>
              </a:rPr>
            </a:br>
            <a:r>
              <a:rPr lang="en-US" dirty="0">
                <a:solidFill>
                  <a:schemeClr val="tx1"/>
                </a:solidFill>
                <a:ea typeface="+mn-lt"/>
                <a:cs typeface="+mn-lt"/>
              </a:rPr>
              <a:t>	D. Ask a colleague down the hall</a:t>
            </a:r>
            <a:endParaRPr lang="en-US" dirty="0">
              <a:solidFill>
                <a:schemeClr val="tx1"/>
              </a:solidFill>
            </a:endParaRPr>
          </a:p>
          <a:p>
            <a:endParaRPr lang="en-US" dirty="0"/>
          </a:p>
        </p:txBody>
      </p:sp>
      <p:sp>
        <p:nvSpPr>
          <p:cNvPr id="5" name="Rectangle 4">
            <a:extLst>
              <a:ext uri="{FF2B5EF4-FFF2-40B4-BE49-F238E27FC236}">
                <a16:creationId xmlns:a16="http://schemas.microsoft.com/office/drawing/2014/main" id="{89451556-80F4-4BAB-A9A4-1B7E77993C0D}"/>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5</a:t>
            </a:r>
          </a:p>
        </p:txBody>
      </p:sp>
    </p:spTree>
    <p:extLst>
      <p:ext uri="{BB962C8B-B14F-4D97-AF65-F5344CB8AC3E}">
        <p14:creationId xmlns:p14="http://schemas.microsoft.com/office/powerpoint/2010/main" val="89956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fontScale="90000"/>
          </a:bodyPr>
          <a:lstStyle/>
          <a:p>
            <a:pPr>
              <a:lnSpc>
                <a:spcPct val="90000"/>
              </a:lnSpc>
            </a:pPr>
            <a:r>
              <a:rPr lang="en-US" sz="4000" dirty="0"/>
              <a:t>Inclusion of Special Populations Training Modules </a:t>
            </a:r>
          </a:p>
        </p:txBody>
      </p:sp>
      <p:graphicFrame>
        <p:nvGraphicFramePr>
          <p:cNvPr id="9" name="Content Placeholder 8" descr="A picture showing the information for Modules 1-2 of the training: &#10;1. Inclusion&#10;2. General Conditions&#10;3. Section Specifics&#10;4. Accommodations Environment&#10;5. Technology and Manipulatives&#10;6. Readers and Scribes&#10;7. Accommodations Breakdown">
            <a:extLst>
              <a:ext uri="{FF2B5EF4-FFF2-40B4-BE49-F238E27FC236}">
                <a16:creationId xmlns:a16="http://schemas.microsoft.com/office/drawing/2014/main" id="{8AE82262-5261-B949-8E1E-6B70CF701569}"/>
              </a:ext>
            </a:extLst>
          </p:cNvPr>
          <p:cNvGraphicFramePr>
            <a:graphicFrameLocks noGrp="1"/>
          </p:cNvGraphicFramePr>
          <p:nvPr>
            <p:ph sz="quarter" idx="12"/>
            <p:extLst>
              <p:ext uri="{D42A27DB-BD31-4B8C-83A1-F6EECF244321}">
                <p14:modId xmlns:p14="http://schemas.microsoft.com/office/powerpoint/2010/main" val="2329140902"/>
              </p:ext>
            </p:extLst>
          </p:nvPr>
        </p:nvGraphicFramePr>
        <p:xfrm>
          <a:off x="473960" y="787078"/>
          <a:ext cx="9850056" cy="4878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1A9A8F02-0046-89A0-BA9D-AE6F9E92AB39}"/>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6</a:t>
            </a:r>
          </a:p>
        </p:txBody>
      </p:sp>
    </p:spTree>
    <p:extLst>
      <p:ext uri="{BB962C8B-B14F-4D97-AF65-F5344CB8AC3E}">
        <p14:creationId xmlns:p14="http://schemas.microsoft.com/office/powerpoint/2010/main" val="50508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C381F6D-F809-4817-A2EE-E7F9BCFEB93E}"/>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rPr>
              <a:t>7</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642205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 </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KYED-14-1803</_dlc_DocId>
    <_dlc_DocIdUrl xmlns="3a62de7d-ba57-4f43-9dae-9623ba637be0">
      <Url>https://www.education.ky.gov/AA/distsupp/_layouts/15/DocIdRedir.aspx?ID=KYED-14-1803</Url>
      <Description>KYED-14-1803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97B20EA-AFC6-4202-A6A3-1E0A692C3691}">
  <ds:schemaRefs>
    <ds:schemaRef ds:uri="4ba77eba-537c-4146-977f-ca75ba92ef12"/>
    <ds:schemaRef ds:uri="http://purl.org/dc/elements/1.1/"/>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c4bbda24-f7c9-41ba-9732-e119dcb2eb79"/>
  </ds:schemaRefs>
</ds:datastoreItem>
</file>

<file path=customXml/itemProps2.xml><?xml version="1.0" encoding="utf-8"?>
<ds:datastoreItem xmlns:ds="http://schemas.openxmlformats.org/officeDocument/2006/customXml" ds:itemID="{05E2D887-D3F6-4312-B24C-6342512F2C46}">
  <ds:schemaRefs>
    <ds:schemaRef ds:uri="http://schemas.microsoft.com/sharepoint/v3/contenttype/forms"/>
  </ds:schemaRefs>
</ds:datastoreItem>
</file>

<file path=customXml/itemProps3.xml><?xml version="1.0" encoding="utf-8"?>
<ds:datastoreItem xmlns:ds="http://schemas.openxmlformats.org/officeDocument/2006/customXml" ds:itemID="{D4432EF2-48AE-4AA8-844B-E61E4A17EC8C}"/>
</file>

<file path=customXml/itemProps4.xml><?xml version="1.0" encoding="utf-8"?>
<ds:datastoreItem xmlns:ds="http://schemas.openxmlformats.org/officeDocument/2006/customXml" ds:itemID="{9289D664-6784-4D72-A395-797B8C79A72B}"/>
</file>

<file path=docProps/app.xml><?xml version="1.0" encoding="utf-8"?>
<Properties xmlns="http://schemas.openxmlformats.org/officeDocument/2006/extended-properties" xmlns:vt="http://schemas.openxmlformats.org/officeDocument/2006/docPropsVTypes">
  <TotalTime>113</TotalTime>
  <Words>2300</Words>
  <Application>Microsoft Office PowerPoint</Application>
  <PresentationFormat>Widescreen</PresentationFormat>
  <Paragraphs>124</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Franklin Gothic Book</vt:lpstr>
      <vt:lpstr>Franklin Gothic Medium</vt:lpstr>
      <vt:lpstr>Georgia</vt:lpstr>
      <vt:lpstr>Times New Roman</vt:lpstr>
      <vt:lpstr>1_Office Theme</vt:lpstr>
      <vt:lpstr>1_Theme1</vt:lpstr>
      <vt:lpstr>Inclusion of Special Populations Training 703 KAR 5:070</vt:lpstr>
      <vt:lpstr>Module 4: Accommodations Environment</vt:lpstr>
      <vt:lpstr>Online vs Paper &amp; Pencil Test Generic Example</vt:lpstr>
      <vt:lpstr>Recap</vt:lpstr>
      <vt:lpstr>Check for Understanding (4)</vt:lpstr>
      <vt:lpstr>Inclusion of Special Populations Training Modules </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 703 KAR 5:070</dc:title>
  <dc:creator>Roseberry, Christen - Division of Assessment and Accountability Support</dc:creator>
  <cp:lastModifiedBy>Riley, Ben - Division of Assessment and Accountability Support</cp:lastModifiedBy>
  <cp:revision>4</cp:revision>
  <dcterms:created xsi:type="dcterms:W3CDTF">2023-07-24T14:52:03Z</dcterms:created>
  <dcterms:modified xsi:type="dcterms:W3CDTF">2023-08-07T14:33:07Z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21088d0d-d078-4abc-933d-034c6edcad02</vt:lpwstr>
  </property>
</Properties>
</file>