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4"/>
  </p:notesMasterIdLst>
  <p:sldIdLst>
    <p:sldId id="257" r:id="rId6"/>
    <p:sldId id="267" r:id="rId7"/>
    <p:sldId id="268" r:id="rId8"/>
    <p:sldId id="270" r:id="rId9"/>
    <p:sldId id="269" r:id="rId10"/>
    <p:sldId id="271" r:id="rId11"/>
    <p:sldId id="280" r:id="rId12"/>
    <p:sldId id="3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8B4B1-5AFE-4115-A3D2-1DA95FA7D13C}" v="4" dt="2023-07-25T19:05:18.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8844" autoAdjust="0"/>
  </p:normalViewPr>
  <p:slideViewPr>
    <p:cSldViewPr snapToGrid="0">
      <p:cViewPr varScale="1">
        <p:scale>
          <a:sx n="59" d="100"/>
          <a:sy n="59" d="100"/>
        </p:scale>
        <p:origin x="160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berry, Christen - Division of Assessment and Accountability Support" userId="64f073a6-c0e0-4356-b5dd-074214d6d82f" providerId="ADAL" clId="{609C743A-3C0C-4B63-B62C-D1DE8E167036}"/>
    <pc:docChg chg="undo redo custSel modSld">
      <pc:chgData name="Roseberry, Christen - Division of Assessment and Accountability Support" userId="64f073a6-c0e0-4356-b5dd-074214d6d82f" providerId="ADAL" clId="{609C743A-3C0C-4B63-B62C-D1DE8E167036}" dt="2023-07-24T17:01:32.505" v="8" actId="20577"/>
      <pc:docMkLst>
        <pc:docMk/>
      </pc:docMkLst>
      <pc:sldChg chg="modSp mod">
        <pc:chgData name="Roseberry, Christen - Division of Assessment and Accountability Support" userId="64f073a6-c0e0-4356-b5dd-074214d6d82f" providerId="ADAL" clId="{609C743A-3C0C-4B63-B62C-D1DE8E167036}" dt="2023-07-24T17:00:47.704" v="3" actId="20577"/>
        <pc:sldMkLst>
          <pc:docMk/>
          <pc:sldMk cId="1194466147" sldId="267"/>
        </pc:sldMkLst>
        <pc:spChg chg="mod">
          <ac:chgData name="Roseberry, Christen - Division of Assessment and Accountability Support" userId="64f073a6-c0e0-4356-b5dd-074214d6d82f" providerId="ADAL" clId="{609C743A-3C0C-4B63-B62C-D1DE8E167036}" dt="2023-07-24T17:00:47.704" v="3" actId="20577"/>
          <ac:spMkLst>
            <pc:docMk/>
            <pc:sldMk cId="1194466147" sldId="267"/>
            <ac:spMk id="5" creationId="{D76A2953-A45E-4152-9306-CA6CD1BC72D4}"/>
          </ac:spMkLst>
        </pc:spChg>
      </pc:sldChg>
      <pc:sldChg chg="modSp mod">
        <pc:chgData name="Roseberry, Christen - Division of Assessment and Accountability Support" userId="64f073a6-c0e0-4356-b5dd-074214d6d82f" providerId="ADAL" clId="{609C743A-3C0C-4B63-B62C-D1DE8E167036}" dt="2023-07-24T17:00:53.070" v="4" actId="20577"/>
        <pc:sldMkLst>
          <pc:docMk/>
          <pc:sldMk cId="1141402056" sldId="268"/>
        </pc:sldMkLst>
        <pc:spChg chg="mod">
          <ac:chgData name="Roseberry, Christen - Division of Assessment and Accountability Support" userId="64f073a6-c0e0-4356-b5dd-074214d6d82f" providerId="ADAL" clId="{609C743A-3C0C-4B63-B62C-D1DE8E167036}" dt="2023-07-24T17:00:53.070" v="4" actId="20577"/>
          <ac:spMkLst>
            <pc:docMk/>
            <pc:sldMk cId="1141402056" sldId="268"/>
            <ac:spMk id="5" creationId="{E6821640-922C-4208-90DD-231993588867}"/>
          </ac:spMkLst>
        </pc:spChg>
      </pc:sldChg>
      <pc:sldChg chg="modSp mod">
        <pc:chgData name="Roseberry, Christen - Division of Assessment and Accountability Support" userId="64f073a6-c0e0-4356-b5dd-074214d6d82f" providerId="ADAL" clId="{609C743A-3C0C-4B63-B62C-D1DE8E167036}" dt="2023-07-24T17:01:18.784" v="6" actId="20577"/>
        <pc:sldMkLst>
          <pc:docMk/>
          <pc:sldMk cId="2748754523" sldId="269"/>
        </pc:sldMkLst>
        <pc:spChg chg="mod">
          <ac:chgData name="Roseberry, Christen - Division of Assessment and Accountability Support" userId="64f073a6-c0e0-4356-b5dd-074214d6d82f" providerId="ADAL" clId="{609C743A-3C0C-4B63-B62C-D1DE8E167036}" dt="2023-07-24T17:01:18.784" v="6" actId="20577"/>
          <ac:spMkLst>
            <pc:docMk/>
            <pc:sldMk cId="2748754523" sldId="269"/>
            <ac:spMk id="5" creationId="{63981B4B-266E-490C-BC9C-D99EE028742F}"/>
          </ac:spMkLst>
        </pc:spChg>
      </pc:sldChg>
      <pc:sldChg chg="modSp mod">
        <pc:chgData name="Roseberry, Christen - Division of Assessment and Accountability Support" userId="64f073a6-c0e0-4356-b5dd-074214d6d82f" providerId="ADAL" clId="{609C743A-3C0C-4B63-B62C-D1DE8E167036}" dt="2023-07-24T17:01:00.331" v="5" actId="20577"/>
        <pc:sldMkLst>
          <pc:docMk/>
          <pc:sldMk cId="3067211217" sldId="270"/>
        </pc:sldMkLst>
        <pc:spChg chg="mod">
          <ac:chgData name="Roseberry, Christen - Division of Assessment and Accountability Support" userId="64f073a6-c0e0-4356-b5dd-074214d6d82f" providerId="ADAL" clId="{609C743A-3C0C-4B63-B62C-D1DE8E167036}" dt="2023-07-24T17:01:00.331" v="5" actId="20577"/>
          <ac:spMkLst>
            <pc:docMk/>
            <pc:sldMk cId="3067211217" sldId="270"/>
            <ac:spMk id="5" creationId="{710BD610-7EF6-435A-B764-8FB77E4E1F4E}"/>
          </ac:spMkLst>
        </pc:spChg>
      </pc:sldChg>
      <pc:sldChg chg="modSp mod">
        <pc:chgData name="Roseberry, Christen - Division of Assessment and Accountability Support" userId="64f073a6-c0e0-4356-b5dd-074214d6d82f" providerId="ADAL" clId="{609C743A-3C0C-4B63-B62C-D1DE8E167036}" dt="2023-07-24T17:01:27.117" v="7" actId="20577"/>
        <pc:sldMkLst>
          <pc:docMk/>
          <pc:sldMk cId="2551700434" sldId="271"/>
        </pc:sldMkLst>
        <pc:spChg chg="mod">
          <ac:chgData name="Roseberry, Christen - Division of Assessment and Accountability Support" userId="64f073a6-c0e0-4356-b5dd-074214d6d82f" providerId="ADAL" clId="{609C743A-3C0C-4B63-B62C-D1DE8E167036}" dt="2023-07-24T17:01:27.117" v="7" actId="20577"/>
          <ac:spMkLst>
            <pc:docMk/>
            <pc:sldMk cId="2551700434" sldId="271"/>
            <ac:spMk id="5" creationId="{8404DC64-E722-40B0-9685-05CE46D3C58B}"/>
          </ac:spMkLst>
        </pc:spChg>
      </pc:sldChg>
      <pc:sldChg chg="modSp mod">
        <pc:chgData name="Roseberry, Christen - Division of Assessment and Accountability Support" userId="64f073a6-c0e0-4356-b5dd-074214d6d82f" providerId="ADAL" clId="{609C743A-3C0C-4B63-B62C-D1DE8E167036}" dt="2023-07-24T17:01:32.505" v="8" actId="20577"/>
        <pc:sldMkLst>
          <pc:docMk/>
          <pc:sldMk cId="2064220523" sldId="364"/>
        </pc:sldMkLst>
        <pc:spChg chg="mod">
          <ac:chgData name="Roseberry, Christen - Division of Assessment and Accountability Support" userId="64f073a6-c0e0-4356-b5dd-074214d6d82f" providerId="ADAL" clId="{609C743A-3C0C-4B63-B62C-D1DE8E167036}" dt="2023-07-24T17:01:32.505" v="8" actId="20577"/>
          <ac:spMkLst>
            <pc:docMk/>
            <pc:sldMk cId="2064220523" sldId="364"/>
            <ac:spMk id="6" creationId="{9C381F6D-F809-4817-A2EE-E7F9BCFEB93E}"/>
          </ac:spMkLst>
        </pc:spChg>
      </pc:sldChg>
    </pc:docChg>
  </pc:docChgLst>
  <pc:docChgLst>
    <pc:chgData name="Chandler, Melissa - Division of Assessment and Accountability Support" userId="S::melissa.chandler@education.ky.gov::c7c40c5a-5db2-409e-9ac5-b3fa8556cae3" providerId="AD" clId="Web-{BEE7644A-57B8-9C23-CE11-C924A1C75D97}"/>
    <pc:docChg chg="modSld">
      <pc:chgData name="Chandler, Melissa - Division of Assessment and Accountability Support" userId="S::melissa.chandler@education.ky.gov::c7c40c5a-5db2-409e-9ac5-b3fa8556cae3" providerId="AD" clId="Web-{BEE7644A-57B8-9C23-CE11-C924A1C75D97}" dt="2023-07-24T18:43:17.429" v="18"/>
      <pc:docMkLst>
        <pc:docMk/>
      </pc:docMkLst>
      <pc:sldChg chg="modSp">
        <pc:chgData name="Chandler, Melissa - Division of Assessment and Accountability Support" userId="S::melissa.chandler@education.ky.gov::c7c40c5a-5db2-409e-9ac5-b3fa8556cae3" providerId="AD" clId="Web-{BEE7644A-57B8-9C23-CE11-C924A1C75D97}" dt="2023-07-24T18:43:17.429" v="18"/>
        <pc:sldMkLst>
          <pc:docMk/>
          <pc:sldMk cId="1141402056" sldId="268"/>
        </pc:sldMkLst>
        <pc:graphicFrameChg chg="mod modGraphic">
          <ac:chgData name="Chandler, Melissa - Division of Assessment and Accountability Support" userId="S::melissa.chandler@education.ky.gov::c7c40c5a-5db2-409e-9ac5-b3fa8556cae3" providerId="AD" clId="Web-{BEE7644A-57B8-9C23-CE11-C924A1C75D97}" dt="2023-07-24T18:43:17.429" v="18"/>
          <ac:graphicFrameMkLst>
            <pc:docMk/>
            <pc:sldMk cId="1141402056" sldId="268"/>
            <ac:graphicFrameMk id="4" creationId="{B1FDA6C8-D2AB-4F78-88BE-03497EDA2470}"/>
          </ac:graphicFrameMkLst>
        </pc:graphicFrameChg>
      </pc:sldChg>
    </pc:docChg>
  </pc:docChgLst>
  <pc:docChgLst>
    <pc:chgData name="Chandler, Melissa - Division of Assessment and Accountability Support" userId="c7c40c5a-5db2-409e-9ac5-b3fa8556cae3" providerId="ADAL" clId="{BFDB42F3-8D7C-444F-8D8C-A7C4C7C7D059}"/>
    <pc:docChg chg="undo custSel modSld">
      <pc:chgData name="Chandler, Melissa - Division of Assessment and Accountability Support" userId="c7c40c5a-5db2-409e-9ac5-b3fa8556cae3" providerId="ADAL" clId="{BFDB42F3-8D7C-444F-8D8C-A7C4C7C7D059}" dt="2023-07-24T19:07:58.659" v="314" actId="20577"/>
      <pc:docMkLst>
        <pc:docMk/>
      </pc:docMkLst>
      <pc:sldChg chg="modSp mod">
        <pc:chgData name="Chandler, Melissa - Division of Assessment and Accountability Support" userId="c7c40c5a-5db2-409e-9ac5-b3fa8556cae3" providerId="ADAL" clId="{BFDB42F3-8D7C-444F-8D8C-A7C4C7C7D059}" dt="2023-07-24T18:49:02.837" v="25" actId="14734"/>
        <pc:sldMkLst>
          <pc:docMk/>
          <pc:sldMk cId="1141402056" sldId="268"/>
        </pc:sldMkLst>
        <pc:graphicFrameChg chg="mod modGraphic">
          <ac:chgData name="Chandler, Melissa - Division of Assessment and Accountability Support" userId="c7c40c5a-5db2-409e-9ac5-b3fa8556cae3" providerId="ADAL" clId="{BFDB42F3-8D7C-444F-8D8C-A7C4C7C7D059}" dt="2023-07-24T18:49:02.837" v="25" actId="14734"/>
          <ac:graphicFrameMkLst>
            <pc:docMk/>
            <pc:sldMk cId="1141402056" sldId="268"/>
            <ac:graphicFrameMk id="4" creationId="{B1FDA6C8-D2AB-4F78-88BE-03497EDA2470}"/>
          </ac:graphicFrameMkLst>
        </pc:graphicFrameChg>
      </pc:sldChg>
      <pc:sldChg chg="modSp mod">
        <pc:chgData name="Chandler, Melissa - Division of Assessment and Accountability Support" userId="c7c40c5a-5db2-409e-9ac5-b3fa8556cae3" providerId="ADAL" clId="{BFDB42F3-8D7C-444F-8D8C-A7C4C7C7D059}" dt="2023-07-24T18:50:28.427" v="33" actId="20577"/>
        <pc:sldMkLst>
          <pc:docMk/>
          <pc:sldMk cId="2748754523" sldId="269"/>
        </pc:sldMkLst>
        <pc:spChg chg="mod">
          <ac:chgData name="Chandler, Melissa - Division of Assessment and Accountability Support" userId="c7c40c5a-5db2-409e-9ac5-b3fa8556cae3" providerId="ADAL" clId="{BFDB42F3-8D7C-444F-8D8C-A7C4C7C7D059}" dt="2023-07-24T18:50:28.427" v="33" actId="20577"/>
          <ac:spMkLst>
            <pc:docMk/>
            <pc:sldMk cId="2748754523" sldId="269"/>
            <ac:spMk id="3" creationId="{FA01A089-F0C9-4516-85F4-9DB79F3AB502}"/>
          </ac:spMkLst>
        </pc:spChg>
      </pc:sldChg>
      <pc:sldChg chg="modSp mod">
        <pc:chgData name="Chandler, Melissa - Division of Assessment and Accountability Support" userId="c7c40c5a-5db2-409e-9ac5-b3fa8556cae3" providerId="ADAL" clId="{BFDB42F3-8D7C-444F-8D8C-A7C4C7C7D059}" dt="2023-07-24T18:50:05.905" v="32" actId="14100"/>
        <pc:sldMkLst>
          <pc:docMk/>
          <pc:sldMk cId="3067211217" sldId="270"/>
        </pc:sldMkLst>
        <pc:graphicFrameChg chg="mod modGraphic">
          <ac:chgData name="Chandler, Melissa - Division of Assessment and Accountability Support" userId="c7c40c5a-5db2-409e-9ac5-b3fa8556cae3" providerId="ADAL" clId="{BFDB42F3-8D7C-444F-8D8C-A7C4C7C7D059}" dt="2023-07-24T18:50:05.905" v="32" actId="14100"/>
          <ac:graphicFrameMkLst>
            <pc:docMk/>
            <pc:sldMk cId="3067211217" sldId="270"/>
            <ac:graphicFrameMk id="4" creationId="{B1FDA6C8-D2AB-4F78-88BE-03497EDA2470}"/>
          </ac:graphicFrameMkLst>
        </pc:graphicFrameChg>
      </pc:sldChg>
      <pc:sldChg chg="modSp mod">
        <pc:chgData name="Chandler, Melissa - Division of Assessment and Accountability Support" userId="c7c40c5a-5db2-409e-9ac5-b3fa8556cae3" providerId="ADAL" clId="{BFDB42F3-8D7C-444F-8D8C-A7C4C7C7D059}" dt="2023-07-24T19:07:58.659" v="314" actId="20577"/>
        <pc:sldMkLst>
          <pc:docMk/>
          <pc:sldMk cId="2551700434" sldId="271"/>
        </pc:sldMkLst>
        <pc:spChg chg="mod">
          <ac:chgData name="Chandler, Melissa - Division of Assessment and Accountability Support" userId="c7c40c5a-5db2-409e-9ac5-b3fa8556cae3" providerId="ADAL" clId="{BFDB42F3-8D7C-444F-8D8C-A7C4C7C7D059}" dt="2023-07-24T19:07:58.659" v="314" actId="20577"/>
          <ac:spMkLst>
            <pc:docMk/>
            <pc:sldMk cId="2551700434" sldId="271"/>
            <ac:spMk id="3" creationId="{B69C5060-7787-428E-B422-FB596F2BE96D}"/>
          </ac:spMkLst>
        </pc:spChg>
      </pc:sldChg>
    </pc:docChg>
  </pc:docChgLst>
  <pc:docChgLst>
    <pc:chgData name="Roseberry, Christen - Division of Assessment and Accountability Support" userId="64f073a6-c0e0-4356-b5dd-074214d6d82f" providerId="ADAL" clId="{AE58B4B1-5AFE-4115-A3D2-1DA95FA7D13C}"/>
    <pc:docChg chg="modSld">
      <pc:chgData name="Roseberry, Christen - Division of Assessment and Accountability Support" userId="64f073a6-c0e0-4356-b5dd-074214d6d82f" providerId="ADAL" clId="{AE58B4B1-5AFE-4115-A3D2-1DA95FA7D13C}" dt="2023-07-25T19:05:25.110" v="12" actId="20577"/>
      <pc:docMkLst>
        <pc:docMk/>
      </pc:docMkLst>
      <pc:sldChg chg="addSp modSp mod modNotesTx">
        <pc:chgData name="Roseberry, Christen - Division of Assessment and Accountability Support" userId="64f073a6-c0e0-4356-b5dd-074214d6d82f" providerId="ADAL" clId="{AE58B4B1-5AFE-4115-A3D2-1DA95FA7D13C}" dt="2023-07-25T19:05:21.149" v="10" actId="20577"/>
        <pc:sldMkLst>
          <pc:docMk/>
          <pc:sldMk cId="505087787" sldId="280"/>
        </pc:sldMkLst>
        <pc:spChg chg="add mod">
          <ac:chgData name="Roseberry, Christen - Division of Assessment and Accountability Support" userId="64f073a6-c0e0-4356-b5dd-074214d6d82f" providerId="ADAL" clId="{AE58B4B1-5AFE-4115-A3D2-1DA95FA7D13C}" dt="2023-07-25T19:05:21.149" v="10" actId="20577"/>
          <ac:spMkLst>
            <pc:docMk/>
            <pc:sldMk cId="505087787" sldId="280"/>
            <ac:spMk id="2" creationId="{764277B2-1B02-8E90-7048-A0FDC6E0C4A4}"/>
          </ac:spMkLst>
        </pc:spChg>
        <pc:graphicFrameChg chg="mod">
          <ac:chgData name="Roseberry, Christen - Division of Assessment and Accountability Support" userId="64f073a6-c0e0-4356-b5dd-074214d6d82f" providerId="ADAL" clId="{AE58B4B1-5AFE-4115-A3D2-1DA95FA7D13C}" dt="2023-07-25T18:52:12.513" v="3" actId="113"/>
          <ac:graphicFrameMkLst>
            <pc:docMk/>
            <pc:sldMk cId="505087787" sldId="280"/>
            <ac:graphicFrameMk id="9" creationId="{8AE82262-5261-B949-8E1E-6B70CF701569}"/>
          </ac:graphicFrameMkLst>
        </pc:graphicFrameChg>
      </pc:sldChg>
      <pc:sldChg chg="modSp mod modNotesTx">
        <pc:chgData name="Roseberry, Christen - Division of Assessment and Accountability Support" userId="64f073a6-c0e0-4356-b5dd-074214d6d82f" providerId="ADAL" clId="{AE58B4B1-5AFE-4115-A3D2-1DA95FA7D13C}" dt="2023-07-25T19:05:25.110" v="12" actId="20577"/>
        <pc:sldMkLst>
          <pc:docMk/>
          <pc:sldMk cId="2064220523" sldId="364"/>
        </pc:sldMkLst>
        <pc:spChg chg="mod">
          <ac:chgData name="Roseberry, Christen - Division of Assessment and Accountability Support" userId="64f073a6-c0e0-4356-b5dd-074214d6d82f" providerId="ADAL" clId="{AE58B4B1-5AFE-4115-A3D2-1DA95FA7D13C}" dt="2023-07-25T19:05:25.110" v="12" actId="20577"/>
          <ac:spMkLst>
            <pc:docMk/>
            <pc:sldMk cId="2064220523" sldId="364"/>
            <ac:spMk id="6" creationId="{9C381F6D-F809-4817-A2EE-E7F9BCFEB93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F493A-FAD4-4044-94D7-24BCD78660FD}" type="doc">
      <dgm:prSet loTypeId="urn:microsoft.com/office/officeart/2005/8/layout/vList3" loCatId="list" qsTypeId="urn:microsoft.com/office/officeart/2005/8/quickstyle/simple3" qsCatId="simple" csTypeId="urn:microsoft.com/office/officeart/2005/8/colors/accent0_1" csCatId="mainScheme" phldr="1"/>
      <dgm:spPr/>
      <dgm:t>
        <a:bodyPr/>
        <a:lstStyle/>
        <a:p>
          <a:endParaRPr lang="en-US"/>
        </a:p>
      </dgm:t>
    </dgm:pt>
    <dgm:pt modelId="{3DCEBE7C-93DF-463C-9A84-1DB495506DF0}">
      <dgm:prSet phldrT="[Text]"/>
      <dgm:spPr/>
      <dgm:t>
        <a:bodyPr/>
        <a:lstStyle/>
        <a:p>
          <a:r>
            <a:rPr lang="en-US" b="0" dirty="0"/>
            <a:t>Module 1 – Inclusion </a:t>
          </a:r>
        </a:p>
      </dgm:t>
    </dgm:pt>
    <dgm:pt modelId="{BFA9B4A0-C7E6-4C3D-A383-1D215EEA494A}" type="parTrans" cxnId="{382EC1BE-E1A4-4937-BBEE-7EDBA6658FA7}">
      <dgm:prSet/>
      <dgm:spPr/>
      <dgm:t>
        <a:bodyPr/>
        <a:lstStyle/>
        <a:p>
          <a:endParaRPr lang="en-US"/>
        </a:p>
      </dgm:t>
    </dgm:pt>
    <dgm:pt modelId="{1D62813F-3ED5-4F11-9719-76AABC857CE2}" type="sibTrans" cxnId="{382EC1BE-E1A4-4937-BBEE-7EDBA6658FA7}">
      <dgm:prSet/>
      <dgm:spPr/>
      <dgm:t>
        <a:bodyPr/>
        <a:lstStyle/>
        <a:p>
          <a:endParaRPr lang="en-US"/>
        </a:p>
      </dgm:t>
    </dgm:pt>
    <dgm:pt modelId="{A72AB038-8926-4B5D-B921-D6667A38CC71}">
      <dgm:prSet phldrT="[Text]"/>
      <dgm:spPr/>
      <dgm:t>
        <a:bodyPr/>
        <a:lstStyle/>
        <a:p>
          <a:r>
            <a:rPr lang="en-US" b="1" dirty="0"/>
            <a:t>Module 2 – General Conditions </a:t>
          </a:r>
        </a:p>
      </dgm:t>
    </dgm:pt>
    <dgm:pt modelId="{145C07FA-B425-40BC-8757-7A3634754346}" type="parTrans" cxnId="{C03A49FA-2CC8-4814-9F9D-D098995E8598}">
      <dgm:prSet/>
      <dgm:spPr/>
      <dgm:t>
        <a:bodyPr/>
        <a:lstStyle/>
        <a:p>
          <a:endParaRPr lang="en-US"/>
        </a:p>
      </dgm:t>
    </dgm:pt>
    <dgm:pt modelId="{0C5A4136-E082-44C4-B856-67ADDB9FFA68}" type="sibTrans" cxnId="{C03A49FA-2CC8-4814-9F9D-D098995E8598}">
      <dgm:prSet/>
      <dgm:spPr/>
      <dgm:t>
        <a:bodyPr/>
        <a:lstStyle/>
        <a:p>
          <a:endParaRPr lang="en-US"/>
        </a:p>
      </dgm:t>
    </dgm:pt>
    <dgm:pt modelId="{B7E43F5E-0485-47A8-B0FA-0508DB6F3655}">
      <dgm:prSet phldrT="[Text]"/>
      <dgm:spPr/>
      <dgm:t>
        <a:bodyPr/>
        <a:lstStyle/>
        <a:p>
          <a:r>
            <a:rPr lang="en-US" dirty="0"/>
            <a:t>Module 3 – Section Specifics</a:t>
          </a:r>
        </a:p>
      </dgm:t>
    </dgm:pt>
    <dgm:pt modelId="{7D84B83F-01E1-4DE4-8E63-423E1D240E99}" type="parTrans" cxnId="{EB8A160E-6F0A-48E3-A5F9-9C6BD54C4E0F}">
      <dgm:prSet/>
      <dgm:spPr/>
      <dgm:t>
        <a:bodyPr/>
        <a:lstStyle/>
        <a:p>
          <a:endParaRPr lang="en-US"/>
        </a:p>
      </dgm:t>
    </dgm:pt>
    <dgm:pt modelId="{35D032A6-FE72-4ADE-88B4-B777E2E7E72A}" type="sibTrans" cxnId="{EB8A160E-6F0A-48E3-A5F9-9C6BD54C4E0F}">
      <dgm:prSet/>
      <dgm:spPr/>
      <dgm:t>
        <a:bodyPr/>
        <a:lstStyle/>
        <a:p>
          <a:endParaRPr lang="en-US"/>
        </a:p>
      </dgm:t>
    </dgm:pt>
    <dgm:pt modelId="{F6CA9D2A-F621-490F-A76B-771A36223D07}">
      <dgm:prSet phldrT="[Text]"/>
      <dgm:spPr/>
      <dgm:t>
        <a:bodyPr/>
        <a:lstStyle/>
        <a:p>
          <a:r>
            <a:rPr lang="en-US" dirty="0"/>
            <a:t>Module 4 – Accommodations Environment</a:t>
          </a:r>
        </a:p>
      </dgm:t>
    </dgm:pt>
    <dgm:pt modelId="{D598DB34-62DE-4B99-B393-F049E6286F0C}" type="parTrans" cxnId="{37E21CD7-C987-425B-A1DE-2650FB4B8C15}">
      <dgm:prSet/>
      <dgm:spPr/>
      <dgm:t>
        <a:bodyPr/>
        <a:lstStyle/>
        <a:p>
          <a:endParaRPr lang="en-US"/>
        </a:p>
      </dgm:t>
    </dgm:pt>
    <dgm:pt modelId="{4D6659A9-88FB-424B-AA08-FF3771253526}" type="sibTrans" cxnId="{37E21CD7-C987-425B-A1DE-2650FB4B8C15}">
      <dgm:prSet/>
      <dgm:spPr/>
      <dgm:t>
        <a:bodyPr/>
        <a:lstStyle/>
        <a:p>
          <a:endParaRPr lang="en-US"/>
        </a:p>
      </dgm:t>
    </dgm:pt>
    <dgm:pt modelId="{6C9D57CE-7608-4610-BDA0-A99FD7BD7934}">
      <dgm:prSet phldrT="[Text]"/>
      <dgm:spPr/>
      <dgm:t>
        <a:bodyPr/>
        <a:lstStyle/>
        <a:p>
          <a:r>
            <a:rPr lang="en-US" dirty="0"/>
            <a:t>Module 6 – Readers and Scribes</a:t>
          </a:r>
        </a:p>
      </dgm:t>
    </dgm:pt>
    <dgm:pt modelId="{0BF393C6-5ABA-4481-8F73-E13A59AAADA3}" type="parTrans" cxnId="{16489E93-E225-4496-BB9E-D9E9E95A3131}">
      <dgm:prSet/>
      <dgm:spPr/>
      <dgm:t>
        <a:bodyPr/>
        <a:lstStyle/>
        <a:p>
          <a:endParaRPr lang="en-US"/>
        </a:p>
      </dgm:t>
    </dgm:pt>
    <dgm:pt modelId="{E823612A-B4CE-4AB4-8306-6F5195F20B63}" type="sibTrans" cxnId="{16489E93-E225-4496-BB9E-D9E9E95A3131}">
      <dgm:prSet/>
      <dgm:spPr/>
      <dgm:t>
        <a:bodyPr/>
        <a:lstStyle/>
        <a:p>
          <a:endParaRPr lang="en-US"/>
        </a:p>
      </dgm:t>
    </dgm:pt>
    <dgm:pt modelId="{7B0F5B85-7DE7-4674-8C67-DDA70DBB0C3B}">
      <dgm:prSet phldrT="[Text]"/>
      <dgm:spPr/>
      <dgm:t>
        <a:bodyPr/>
        <a:lstStyle/>
        <a:p>
          <a:r>
            <a:rPr lang="en-US" dirty="0"/>
            <a:t>Module 5 – Technology and Manipulatives</a:t>
          </a:r>
        </a:p>
      </dgm:t>
    </dgm:pt>
    <dgm:pt modelId="{3B1853DD-96D0-449A-BBB1-F783F9E3D12D}" type="parTrans" cxnId="{ECD42FB9-8F00-4F41-9A20-C71683BFF512}">
      <dgm:prSet/>
      <dgm:spPr/>
      <dgm:t>
        <a:bodyPr/>
        <a:lstStyle/>
        <a:p>
          <a:endParaRPr lang="en-US"/>
        </a:p>
      </dgm:t>
    </dgm:pt>
    <dgm:pt modelId="{6DC40E12-2509-4127-AF32-53125A71966F}" type="sibTrans" cxnId="{ECD42FB9-8F00-4F41-9A20-C71683BFF512}">
      <dgm:prSet/>
      <dgm:spPr/>
      <dgm:t>
        <a:bodyPr/>
        <a:lstStyle/>
        <a:p>
          <a:endParaRPr lang="en-US"/>
        </a:p>
      </dgm:t>
    </dgm:pt>
    <dgm:pt modelId="{9174926C-B3DD-4E5F-BC1A-F40585EC42D7}">
      <dgm:prSet phldrT="[Text]"/>
      <dgm:spPr/>
      <dgm:t>
        <a:bodyPr/>
        <a:lstStyle/>
        <a:p>
          <a:r>
            <a:rPr lang="en-US" dirty="0"/>
            <a:t>Module 7 – Accommodations Breakdown</a:t>
          </a:r>
        </a:p>
      </dgm:t>
    </dgm:pt>
    <dgm:pt modelId="{DFFE4B40-95DB-484D-B083-4F3CC4528174}" type="parTrans" cxnId="{0B743F31-1460-4262-B2B0-DE32D29B8711}">
      <dgm:prSet/>
      <dgm:spPr/>
      <dgm:t>
        <a:bodyPr/>
        <a:lstStyle/>
        <a:p>
          <a:endParaRPr lang="en-US"/>
        </a:p>
      </dgm:t>
    </dgm:pt>
    <dgm:pt modelId="{B63E12C6-FCF1-4966-BB38-FA21F28FF441}" type="sibTrans" cxnId="{0B743F31-1460-4262-B2B0-DE32D29B8711}">
      <dgm:prSet/>
      <dgm:spPr/>
      <dgm:t>
        <a:bodyPr/>
        <a:lstStyle/>
        <a:p>
          <a:endParaRPr lang="en-US"/>
        </a:p>
      </dgm:t>
    </dgm:pt>
    <dgm:pt modelId="{03EBAEA1-04D3-47DB-8D13-5C132C14A4EF}" type="pres">
      <dgm:prSet presAssocID="{BCBF493A-FAD4-4044-94D7-24BCD78660FD}" presName="linearFlow" presStyleCnt="0">
        <dgm:presLayoutVars>
          <dgm:dir/>
          <dgm:resizeHandles val="exact"/>
        </dgm:presLayoutVars>
      </dgm:prSet>
      <dgm:spPr/>
    </dgm:pt>
    <dgm:pt modelId="{2FE8BF4D-E1D1-42AA-9221-28617949C91F}" type="pres">
      <dgm:prSet presAssocID="{3DCEBE7C-93DF-463C-9A84-1DB495506DF0}" presName="composite" presStyleCnt="0"/>
      <dgm:spPr/>
    </dgm:pt>
    <dgm:pt modelId="{DA1812BF-31F1-4147-B90F-C7460494114E}" type="pres">
      <dgm:prSet presAssocID="{3DCEBE7C-93DF-463C-9A84-1DB495506DF0}"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with solid fill"/>
        </a:ext>
      </dgm:extLst>
    </dgm:pt>
    <dgm:pt modelId="{838EE395-513B-49B3-9667-E6B92384DD1E}" type="pres">
      <dgm:prSet presAssocID="{3DCEBE7C-93DF-463C-9A84-1DB495506DF0}" presName="txShp" presStyleLbl="node1" presStyleIdx="0" presStyleCnt="7">
        <dgm:presLayoutVars>
          <dgm:bulletEnabled val="1"/>
        </dgm:presLayoutVars>
      </dgm:prSet>
      <dgm:spPr/>
    </dgm:pt>
    <dgm:pt modelId="{FA4F0E44-A577-4D22-9355-634105278240}" type="pres">
      <dgm:prSet presAssocID="{1D62813F-3ED5-4F11-9719-76AABC857CE2}" presName="spacing" presStyleCnt="0"/>
      <dgm:spPr/>
    </dgm:pt>
    <dgm:pt modelId="{FE072335-4625-479A-B742-79862540CF3A}" type="pres">
      <dgm:prSet presAssocID="{A72AB038-8926-4B5D-B921-D6667A38CC71}" presName="composite" presStyleCnt="0"/>
      <dgm:spPr/>
    </dgm:pt>
    <dgm:pt modelId="{4BC686F7-27CA-4B3F-ACAD-1B8EE0AEDC3A}" type="pres">
      <dgm:prSet presAssocID="{A72AB038-8926-4B5D-B921-D6667A38CC71}" presName="imgShp"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D84F213C-99CA-49CA-8EFE-D7D7661D4683}" type="pres">
      <dgm:prSet presAssocID="{A72AB038-8926-4B5D-B921-D6667A38CC71}" presName="txShp" presStyleLbl="node1" presStyleIdx="1" presStyleCnt="7">
        <dgm:presLayoutVars>
          <dgm:bulletEnabled val="1"/>
        </dgm:presLayoutVars>
      </dgm:prSet>
      <dgm:spPr/>
    </dgm:pt>
    <dgm:pt modelId="{3DC95D82-2E60-421F-A5DF-0B2C27F5F318}" type="pres">
      <dgm:prSet presAssocID="{0C5A4136-E082-44C4-B856-67ADDB9FFA68}" presName="spacing" presStyleCnt="0"/>
      <dgm:spPr/>
    </dgm:pt>
    <dgm:pt modelId="{979ADA1E-61DD-4BB7-8D09-CD8BB2534D71}" type="pres">
      <dgm:prSet presAssocID="{B7E43F5E-0485-47A8-B0FA-0508DB6F3655}" presName="composite" presStyleCnt="0"/>
      <dgm:spPr/>
    </dgm:pt>
    <dgm:pt modelId="{8D9F20DF-B457-4E50-A175-4FEAF56C3ABB}" type="pres">
      <dgm:prSet presAssocID="{B7E43F5E-0485-47A8-B0FA-0508DB6F3655}"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0F6E766C-C541-428F-8CF3-0A44AB03CDE0}" type="pres">
      <dgm:prSet presAssocID="{B7E43F5E-0485-47A8-B0FA-0508DB6F3655}" presName="txShp" presStyleLbl="node1" presStyleIdx="2" presStyleCnt="7">
        <dgm:presLayoutVars>
          <dgm:bulletEnabled val="1"/>
        </dgm:presLayoutVars>
      </dgm:prSet>
      <dgm:spPr/>
    </dgm:pt>
    <dgm:pt modelId="{9687F11D-7E80-4E7A-9993-D3017E8E8E7D}" type="pres">
      <dgm:prSet presAssocID="{35D032A6-FE72-4ADE-88B4-B777E2E7E72A}" presName="spacing" presStyleCnt="0"/>
      <dgm:spPr/>
    </dgm:pt>
    <dgm:pt modelId="{C40A0C03-60F7-4F6B-A7F8-671C4F48C2B9}" type="pres">
      <dgm:prSet presAssocID="{F6CA9D2A-F621-490F-A76B-771A36223D07}" presName="composite" presStyleCnt="0"/>
      <dgm:spPr/>
    </dgm:pt>
    <dgm:pt modelId="{D6957A9B-3736-4ADF-89A5-C05CE7574C4B}" type="pres">
      <dgm:prSet presAssocID="{F6CA9D2A-F621-490F-A76B-771A36223D07}" presName="imgShp"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itor with solid fill"/>
        </a:ext>
      </dgm:extLst>
    </dgm:pt>
    <dgm:pt modelId="{FA8E408E-444A-4998-BF4B-1F8DAD064B57}" type="pres">
      <dgm:prSet presAssocID="{F6CA9D2A-F621-490F-A76B-771A36223D07}" presName="txShp" presStyleLbl="node1" presStyleIdx="3" presStyleCnt="7">
        <dgm:presLayoutVars>
          <dgm:bulletEnabled val="1"/>
        </dgm:presLayoutVars>
      </dgm:prSet>
      <dgm:spPr/>
    </dgm:pt>
    <dgm:pt modelId="{13E9B8DF-55E1-4589-B8A1-AC806C52B37C}" type="pres">
      <dgm:prSet presAssocID="{4D6659A9-88FB-424B-AA08-FF3771253526}" presName="spacing" presStyleCnt="0"/>
      <dgm:spPr/>
    </dgm:pt>
    <dgm:pt modelId="{12FAA578-A23C-4514-BBEF-68B9BF8E415F}" type="pres">
      <dgm:prSet presAssocID="{7B0F5B85-7DE7-4674-8C67-DDA70DBB0C3B}" presName="composite" presStyleCnt="0"/>
      <dgm:spPr/>
    </dgm:pt>
    <dgm:pt modelId="{DDFE2D0C-71ED-4D7E-9A0F-D0C4066DFD04}" type="pres">
      <dgm:prSet presAssocID="{7B0F5B85-7DE7-4674-8C67-DDA70DBB0C3B}" presName="imgShp"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with solid fill"/>
        </a:ext>
      </dgm:extLst>
    </dgm:pt>
    <dgm:pt modelId="{56F1C275-CAE4-4257-A367-63D75BC3B512}" type="pres">
      <dgm:prSet presAssocID="{7B0F5B85-7DE7-4674-8C67-DDA70DBB0C3B}" presName="txShp" presStyleLbl="node1" presStyleIdx="4" presStyleCnt="7">
        <dgm:presLayoutVars>
          <dgm:bulletEnabled val="1"/>
        </dgm:presLayoutVars>
      </dgm:prSet>
      <dgm:spPr/>
    </dgm:pt>
    <dgm:pt modelId="{A17D67D5-AC3F-41F9-A74A-5FC3211AF5D5}" type="pres">
      <dgm:prSet presAssocID="{6DC40E12-2509-4127-AF32-53125A71966F}" presName="spacing" presStyleCnt="0"/>
      <dgm:spPr/>
    </dgm:pt>
    <dgm:pt modelId="{B1C81746-AF9A-44D0-8886-A836D3D53098}" type="pres">
      <dgm:prSet presAssocID="{6C9D57CE-7608-4610-BDA0-A99FD7BD7934}" presName="composite" presStyleCnt="0"/>
      <dgm:spPr/>
    </dgm:pt>
    <dgm:pt modelId="{FBBB7DF0-0CB3-4880-9AB8-F32A8264F641}" type="pres">
      <dgm:prSet presAssocID="{6C9D57CE-7608-4610-BDA0-A99FD7BD7934}" presName="imgShp"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lipboard with solid fill"/>
        </a:ext>
      </dgm:extLst>
    </dgm:pt>
    <dgm:pt modelId="{F1D39E2B-BF5D-42A2-BB38-1B41EF0A5C83}" type="pres">
      <dgm:prSet presAssocID="{6C9D57CE-7608-4610-BDA0-A99FD7BD7934}" presName="txShp" presStyleLbl="node1" presStyleIdx="5" presStyleCnt="7">
        <dgm:presLayoutVars>
          <dgm:bulletEnabled val="1"/>
        </dgm:presLayoutVars>
      </dgm:prSet>
      <dgm:spPr/>
    </dgm:pt>
    <dgm:pt modelId="{37F565F3-E922-4A62-A99F-C146EFC2B543}" type="pres">
      <dgm:prSet presAssocID="{E823612A-B4CE-4AB4-8306-6F5195F20B63}" presName="spacing" presStyleCnt="0"/>
      <dgm:spPr/>
    </dgm:pt>
    <dgm:pt modelId="{D0450CCC-1A00-41CD-8A26-627C1AC53DC9}" type="pres">
      <dgm:prSet presAssocID="{9174926C-B3DD-4E5F-BC1A-F40585EC42D7}" presName="composite" presStyleCnt="0"/>
      <dgm:spPr/>
    </dgm:pt>
    <dgm:pt modelId="{0E84413B-7915-49C3-B5D6-D7610F85CFA5}" type="pres">
      <dgm:prSet presAssocID="{9174926C-B3DD-4E5F-BC1A-F40585EC42D7}" presName="imgShp"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Flip calendar with solid fill"/>
        </a:ext>
      </dgm:extLst>
    </dgm:pt>
    <dgm:pt modelId="{2ABC907E-424B-4216-BBDC-489895837E62}" type="pres">
      <dgm:prSet presAssocID="{9174926C-B3DD-4E5F-BC1A-F40585EC42D7}" presName="txShp" presStyleLbl="node1" presStyleIdx="6" presStyleCnt="7">
        <dgm:presLayoutVars>
          <dgm:bulletEnabled val="1"/>
        </dgm:presLayoutVars>
      </dgm:prSet>
      <dgm:spPr/>
    </dgm:pt>
  </dgm:ptLst>
  <dgm:cxnLst>
    <dgm:cxn modelId="{1AF3710C-0572-44D3-9445-A56164C87AB7}" type="presOf" srcId="{A72AB038-8926-4B5D-B921-D6667A38CC71}" destId="{D84F213C-99CA-49CA-8EFE-D7D7661D4683}" srcOrd="0" destOrd="0" presId="urn:microsoft.com/office/officeart/2005/8/layout/vList3"/>
    <dgm:cxn modelId="{EB8A160E-6F0A-48E3-A5F9-9C6BD54C4E0F}" srcId="{BCBF493A-FAD4-4044-94D7-24BCD78660FD}" destId="{B7E43F5E-0485-47A8-B0FA-0508DB6F3655}" srcOrd="2" destOrd="0" parTransId="{7D84B83F-01E1-4DE4-8E63-423E1D240E99}" sibTransId="{35D032A6-FE72-4ADE-88B4-B777E2E7E72A}"/>
    <dgm:cxn modelId="{380F5115-1E83-4B65-B4D4-939D7244EBDE}" type="presOf" srcId="{B7E43F5E-0485-47A8-B0FA-0508DB6F3655}" destId="{0F6E766C-C541-428F-8CF3-0A44AB03CDE0}" srcOrd="0" destOrd="0" presId="urn:microsoft.com/office/officeart/2005/8/layout/vList3"/>
    <dgm:cxn modelId="{740ACE2A-922E-4DA3-B20A-3A340EF4E2AC}" type="presOf" srcId="{F6CA9D2A-F621-490F-A76B-771A36223D07}" destId="{FA8E408E-444A-4998-BF4B-1F8DAD064B57}" srcOrd="0" destOrd="0" presId="urn:microsoft.com/office/officeart/2005/8/layout/vList3"/>
    <dgm:cxn modelId="{0B743F31-1460-4262-B2B0-DE32D29B8711}" srcId="{BCBF493A-FAD4-4044-94D7-24BCD78660FD}" destId="{9174926C-B3DD-4E5F-BC1A-F40585EC42D7}" srcOrd="6" destOrd="0" parTransId="{DFFE4B40-95DB-484D-B083-4F3CC4528174}" sibTransId="{B63E12C6-FCF1-4966-BB38-FA21F28FF441}"/>
    <dgm:cxn modelId="{D22A083E-DA3C-4FED-B96F-83A93F3CEE39}" type="presOf" srcId="{BCBF493A-FAD4-4044-94D7-24BCD78660FD}" destId="{03EBAEA1-04D3-47DB-8D13-5C132C14A4EF}" srcOrd="0" destOrd="0" presId="urn:microsoft.com/office/officeart/2005/8/layout/vList3"/>
    <dgm:cxn modelId="{64848956-C4DF-4992-B161-4BDE5ECA0AD4}" type="presOf" srcId="{7B0F5B85-7DE7-4674-8C67-DDA70DBB0C3B}" destId="{56F1C275-CAE4-4257-A367-63D75BC3B512}" srcOrd="0" destOrd="0" presId="urn:microsoft.com/office/officeart/2005/8/layout/vList3"/>
    <dgm:cxn modelId="{910F0485-4BE0-4BCF-AA01-DF578471EFAF}" type="presOf" srcId="{6C9D57CE-7608-4610-BDA0-A99FD7BD7934}" destId="{F1D39E2B-BF5D-42A2-BB38-1B41EF0A5C83}" srcOrd="0" destOrd="0" presId="urn:microsoft.com/office/officeart/2005/8/layout/vList3"/>
    <dgm:cxn modelId="{16489E93-E225-4496-BB9E-D9E9E95A3131}" srcId="{BCBF493A-FAD4-4044-94D7-24BCD78660FD}" destId="{6C9D57CE-7608-4610-BDA0-A99FD7BD7934}" srcOrd="5" destOrd="0" parTransId="{0BF393C6-5ABA-4481-8F73-E13A59AAADA3}" sibTransId="{E823612A-B4CE-4AB4-8306-6F5195F20B63}"/>
    <dgm:cxn modelId="{288703A6-1346-42D0-B487-4CE4FCA4E601}" type="presOf" srcId="{9174926C-B3DD-4E5F-BC1A-F40585EC42D7}" destId="{2ABC907E-424B-4216-BBDC-489895837E62}" srcOrd="0" destOrd="0" presId="urn:microsoft.com/office/officeart/2005/8/layout/vList3"/>
    <dgm:cxn modelId="{ECD42FB9-8F00-4F41-9A20-C71683BFF512}" srcId="{BCBF493A-FAD4-4044-94D7-24BCD78660FD}" destId="{7B0F5B85-7DE7-4674-8C67-DDA70DBB0C3B}" srcOrd="4" destOrd="0" parTransId="{3B1853DD-96D0-449A-BBB1-F783F9E3D12D}" sibTransId="{6DC40E12-2509-4127-AF32-53125A71966F}"/>
    <dgm:cxn modelId="{382EC1BE-E1A4-4937-BBEE-7EDBA6658FA7}" srcId="{BCBF493A-FAD4-4044-94D7-24BCD78660FD}" destId="{3DCEBE7C-93DF-463C-9A84-1DB495506DF0}" srcOrd="0" destOrd="0" parTransId="{BFA9B4A0-C7E6-4C3D-A383-1D215EEA494A}" sibTransId="{1D62813F-3ED5-4F11-9719-76AABC857CE2}"/>
    <dgm:cxn modelId="{37E21CD7-C987-425B-A1DE-2650FB4B8C15}" srcId="{BCBF493A-FAD4-4044-94D7-24BCD78660FD}" destId="{F6CA9D2A-F621-490F-A76B-771A36223D07}" srcOrd="3" destOrd="0" parTransId="{D598DB34-62DE-4B99-B393-F049E6286F0C}" sibTransId="{4D6659A9-88FB-424B-AA08-FF3771253526}"/>
    <dgm:cxn modelId="{FE0B6ED7-81AD-4A25-BBBF-342F6C0C479E}" type="presOf" srcId="{3DCEBE7C-93DF-463C-9A84-1DB495506DF0}" destId="{838EE395-513B-49B3-9667-E6B92384DD1E}" srcOrd="0" destOrd="0" presId="urn:microsoft.com/office/officeart/2005/8/layout/vList3"/>
    <dgm:cxn modelId="{C03A49FA-2CC8-4814-9F9D-D098995E8598}" srcId="{BCBF493A-FAD4-4044-94D7-24BCD78660FD}" destId="{A72AB038-8926-4B5D-B921-D6667A38CC71}" srcOrd="1" destOrd="0" parTransId="{145C07FA-B425-40BC-8757-7A3634754346}" sibTransId="{0C5A4136-E082-44C4-B856-67ADDB9FFA68}"/>
    <dgm:cxn modelId="{7842AC14-6FE4-482D-BC96-B16A7FBA7DDF}" type="presParOf" srcId="{03EBAEA1-04D3-47DB-8D13-5C132C14A4EF}" destId="{2FE8BF4D-E1D1-42AA-9221-28617949C91F}" srcOrd="0" destOrd="0" presId="urn:microsoft.com/office/officeart/2005/8/layout/vList3"/>
    <dgm:cxn modelId="{1FB50390-876A-462A-A2B4-BDE40E79BEC9}" type="presParOf" srcId="{2FE8BF4D-E1D1-42AA-9221-28617949C91F}" destId="{DA1812BF-31F1-4147-B90F-C7460494114E}" srcOrd="0" destOrd="0" presId="urn:microsoft.com/office/officeart/2005/8/layout/vList3"/>
    <dgm:cxn modelId="{5F3D0FBB-67F7-4CCD-BD92-BEF9A0C62152}" type="presParOf" srcId="{2FE8BF4D-E1D1-42AA-9221-28617949C91F}" destId="{838EE395-513B-49B3-9667-E6B92384DD1E}" srcOrd="1" destOrd="0" presId="urn:microsoft.com/office/officeart/2005/8/layout/vList3"/>
    <dgm:cxn modelId="{9ADFA559-B5C5-4050-B739-494877203848}" type="presParOf" srcId="{03EBAEA1-04D3-47DB-8D13-5C132C14A4EF}" destId="{FA4F0E44-A577-4D22-9355-634105278240}" srcOrd="1" destOrd="0" presId="urn:microsoft.com/office/officeart/2005/8/layout/vList3"/>
    <dgm:cxn modelId="{47D67B84-3F33-4DAD-888D-965DCE85D6EC}" type="presParOf" srcId="{03EBAEA1-04D3-47DB-8D13-5C132C14A4EF}" destId="{FE072335-4625-479A-B742-79862540CF3A}" srcOrd="2" destOrd="0" presId="urn:microsoft.com/office/officeart/2005/8/layout/vList3"/>
    <dgm:cxn modelId="{82C0A576-26C6-43A3-BFF1-90B313EED661}" type="presParOf" srcId="{FE072335-4625-479A-B742-79862540CF3A}" destId="{4BC686F7-27CA-4B3F-ACAD-1B8EE0AEDC3A}" srcOrd="0" destOrd="0" presId="urn:microsoft.com/office/officeart/2005/8/layout/vList3"/>
    <dgm:cxn modelId="{226E27AA-94CE-4425-A26B-A3AFBFE41639}" type="presParOf" srcId="{FE072335-4625-479A-B742-79862540CF3A}" destId="{D84F213C-99CA-49CA-8EFE-D7D7661D4683}" srcOrd="1" destOrd="0" presId="urn:microsoft.com/office/officeart/2005/8/layout/vList3"/>
    <dgm:cxn modelId="{0BFF2F87-019D-4E76-8767-2F2409E69875}" type="presParOf" srcId="{03EBAEA1-04D3-47DB-8D13-5C132C14A4EF}" destId="{3DC95D82-2E60-421F-A5DF-0B2C27F5F318}" srcOrd="3" destOrd="0" presId="urn:microsoft.com/office/officeart/2005/8/layout/vList3"/>
    <dgm:cxn modelId="{C73106FE-BEF7-4B47-8556-7E38D2990F62}" type="presParOf" srcId="{03EBAEA1-04D3-47DB-8D13-5C132C14A4EF}" destId="{979ADA1E-61DD-4BB7-8D09-CD8BB2534D71}" srcOrd="4" destOrd="0" presId="urn:microsoft.com/office/officeart/2005/8/layout/vList3"/>
    <dgm:cxn modelId="{54D4BD64-4161-43FB-97AA-64B07CDCB497}" type="presParOf" srcId="{979ADA1E-61DD-4BB7-8D09-CD8BB2534D71}" destId="{8D9F20DF-B457-4E50-A175-4FEAF56C3ABB}" srcOrd="0" destOrd="0" presId="urn:microsoft.com/office/officeart/2005/8/layout/vList3"/>
    <dgm:cxn modelId="{A0D79880-C415-4CC7-909D-56539B0C3F6D}" type="presParOf" srcId="{979ADA1E-61DD-4BB7-8D09-CD8BB2534D71}" destId="{0F6E766C-C541-428F-8CF3-0A44AB03CDE0}" srcOrd="1" destOrd="0" presId="urn:microsoft.com/office/officeart/2005/8/layout/vList3"/>
    <dgm:cxn modelId="{07D6A124-F90B-4459-9CA3-E219B617FB11}" type="presParOf" srcId="{03EBAEA1-04D3-47DB-8D13-5C132C14A4EF}" destId="{9687F11D-7E80-4E7A-9993-D3017E8E8E7D}" srcOrd="5" destOrd="0" presId="urn:microsoft.com/office/officeart/2005/8/layout/vList3"/>
    <dgm:cxn modelId="{D43CC487-D813-42F7-B54A-6C9DF3A9081E}" type="presParOf" srcId="{03EBAEA1-04D3-47DB-8D13-5C132C14A4EF}" destId="{C40A0C03-60F7-4F6B-A7F8-671C4F48C2B9}" srcOrd="6" destOrd="0" presId="urn:microsoft.com/office/officeart/2005/8/layout/vList3"/>
    <dgm:cxn modelId="{5A104D59-D672-42E5-8AB0-2349119B4697}" type="presParOf" srcId="{C40A0C03-60F7-4F6B-A7F8-671C4F48C2B9}" destId="{D6957A9B-3736-4ADF-89A5-C05CE7574C4B}" srcOrd="0" destOrd="0" presId="urn:microsoft.com/office/officeart/2005/8/layout/vList3"/>
    <dgm:cxn modelId="{913C6833-B18C-4F2E-A547-56B3E1FA37FF}" type="presParOf" srcId="{C40A0C03-60F7-4F6B-A7F8-671C4F48C2B9}" destId="{FA8E408E-444A-4998-BF4B-1F8DAD064B57}" srcOrd="1" destOrd="0" presId="urn:microsoft.com/office/officeart/2005/8/layout/vList3"/>
    <dgm:cxn modelId="{6EB99DA8-56B2-4201-9B3E-4AAFD6AC758E}" type="presParOf" srcId="{03EBAEA1-04D3-47DB-8D13-5C132C14A4EF}" destId="{13E9B8DF-55E1-4589-B8A1-AC806C52B37C}" srcOrd="7" destOrd="0" presId="urn:microsoft.com/office/officeart/2005/8/layout/vList3"/>
    <dgm:cxn modelId="{39FBD564-6FAA-4CBB-9A9D-8A59ED0CB79F}" type="presParOf" srcId="{03EBAEA1-04D3-47DB-8D13-5C132C14A4EF}" destId="{12FAA578-A23C-4514-BBEF-68B9BF8E415F}" srcOrd="8" destOrd="0" presId="urn:microsoft.com/office/officeart/2005/8/layout/vList3"/>
    <dgm:cxn modelId="{799E78C4-A77D-4FF7-8018-A1E8A0D8E0B8}" type="presParOf" srcId="{12FAA578-A23C-4514-BBEF-68B9BF8E415F}" destId="{DDFE2D0C-71ED-4D7E-9A0F-D0C4066DFD04}" srcOrd="0" destOrd="0" presId="urn:microsoft.com/office/officeart/2005/8/layout/vList3"/>
    <dgm:cxn modelId="{D4267D2E-7E23-4ECF-9AD2-736731BEAA6E}" type="presParOf" srcId="{12FAA578-A23C-4514-BBEF-68B9BF8E415F}" destId="{56F1C275-CAE4-4257-A367-63D75BC3B512}" srcOrd="1" destOrd="0" presId="urn:microsoft.com/office/officeart/2005/8/layout/vList3"/>
    <dgm:cxn modelId="{6134BF34-C2E2-4F52-AE08-8A54484C2367}" type="presParOf" srcId="{03EBAEA1-04D3-47DB-8D13-5C132C14A4EF}" destId="{A17D67D5-AC3F-41F9-A74A-5FC3211AF5D5}" srcOrd="9" destOrd="0" presId="urn:microsoft.com/office/officeart/2005/8/layout/vList3"/>
    <dgm:cxn modelId="{27B54D10-EEB6-4899-A479-B9FFFB5B0144}" type="presParOf" srcId="{03EBAEA1-04D3-47DB-8D13-5C132C14A4EF}" destId="{B1C81746-AF9A-44D0-8886-A836D3D53098}" srcOrd="10" destOrd="0" presId="urn:microsoft.com/office/officeart/2005/8/layout/vList3"/>
    <dgm:cxn modelId="{BE449EEA-DE75-43F5-A67A-3AB962C3C142}" type="presParOf" srcId="{B1C81746-AF9A-44D0-8886-A836D3D53098}" destId="{FBBB7DF0-0CB3-4880-9AB8-F32A8264F641}" srcOrd="0" destOrd="0" presId="urn:microsoft.com/office/officeart/2005/8/layout/vList3"/>
    <dgm:cxn modelId="{38270ED0-A047-4E21-B3A6-4AB3B1A7B105}" type="presParOf" srcId="{B1C81746-AF9A-44D0-8886-A836D3D53098}" destId="{F1D39E2B-BF5D-42A2-BB38-1B41EF0A5C83}" srcOrd="1" destOrd="0" presId="urn:microsoft.com/office/officeart/2005/8/layout/vList3"/>
    <dgm:cxn modelId="{F256FB60-221D-4FD2-8659-D0D5F7177531}" type="presParOf" srcId="{03EBAEA1-04D3-47DB-8D13-5C132C14A4EF}" destId="{37F565F3-E922-4A62-A99F-C146EFC2B543}" srcOrd="11" destOrd="0" presId="urn:microsoft.com/office/officeart/2005/8/layout/vList3"/>
    <dgm:cxn modelId="{F295CF07-C40D-44B8-A15E-E9465967A93B}" type="presParOf" srcId="{03EBAEA1-04D3-47DB-8D13-5C132C14A4EF}" destId="{D0450CCC-1A00-41CD-8A26-627C1AC53DC9}" srcOrd="12" destOrd="0" presId="urn:microsoft.com/office/officeart/2005/8/layout/vList3"/>
    <dgm:cxn modelId="{9C339A8F-5297-473B-955C-E2A88BD96A40}" type="presParOf" srcId="{D0450CCC-1A00-41CD-8A26-627C1AC53DC9}" destId="{0E84413B-7915-49C3-B5D6-D7610F85CFA5}" srcOrd="0" destOrd="0" presId="urn:microsoft.com/office/officeart/2005/8/layout/vList3"/>
    <dgm:cxn modelId="{625058FE-AADC-471C-A5A1-0462AA8FCC43}" type="presParOf" srcId="{D0450CCC-1A00-41CD-8A26-627C1AC53DC9}" destId="{2ABC907E-424B-4216-BBDC-489895837E6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panose="02020603050405020304" pitchFamily="18" charset="0"/>
              <a:cs typeface="Times New Roman" panose="02020603050405020304" pitchFamily="18" charset="0"/>
            </a:rPr>
            <a:t>Contact Information</a:t>
          </a:r>
          <a:endParaRPr lang="en-US"/>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panose="02020603050405020304" pitchFamily="18" charset="0"/>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Times New Roman" panose="02020603050405020304" pitchFamily="18" charset="0"/>
              <a:cs typeface="Times New Roman" panose="02020603050405020304" pitchFamily="18" charset="0"/>
            </a:rPr>
            <a:t>(502) 564-4394</a:t>
          </a:r>
          <a:endParaRPr lang="en-US"/>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395-513B-49B3-9667-E6B92384DD1E}">
      <dsp:nvSpPr>
        <dsp:cNvPr id="0" name=""/>
        <dsp:cNvSpPr/>
      </dsp:nvSpPr>
      <dsp:spPr>
        <a:xfrm rot="10800000">
          <a:off x="1788448" y="293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Module 1 – Inclusion </a:t>
          </a:r>
        </a:p>
      </dsp:txBody>
      <dsp:txXfrm rot="10800000">
        <a:off x="1927012" y="2939"/>
        <a:ext cx="6411723" cy="554258"/>
      </dsp:txXfrm>
    </dsp:sp>
    <dsp:sp modelId="{DA1812BF-31F1-4147-B90F-C7460494114E}">
      <dsp:nvSpPr>
        <dsp:cNvPr id="0" name=""/>
        <dsp:cNvSpPr/>
      </dsp:nvSpPr>
      <dsp:spPr>
        <a:xfrm>
          <a:off x="1511319" y="2939"/>
          <a:ext cx="554258" cy="5542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84F213C-99CA-49CA-8EFE-D7D7661D4683}">
      <dsp:nvSpPr>
        <dsp:cNvPr id="0" name=""/>
        <dsp:cNvSpPr/>
      </dsp:nvSpPr>
      <dsp:spPr>
        <a:xfrm rot="10800000">
          <a:off x="1788448" y="722648"/>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Module 2 – General Conditions </a:t>
          </a:r>
        </a:p>
      </dsp:txBody>
      <dsp:txXfrm rot="10800000">
        <a:off x="1927012" y="722648"/>
        <a:ext cx="6411723" cy="554258"/>
      </dsp:txXfrm>
    </dsp:sp>
    <dsp:sp modelId="{4BC686F7-27CA-4B3F-ACAD-1B8EE0AEDC3A}">
      <dsp:nvSpPr>
        <dsp:cNvPr id="0" name=""/>
        <dsp:cNvSpPr/>
      </dsp:nvSpPr>
      <dsp:spPr>
        <a:xfrm>
          <a:off x="1511319" y="722648"/>
          <a:ext cx="554258" cy="55425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F6E766C-C541-428F-8CF3-0A44AB03CDE0}">
      <dsp:nvSpPr>
        <dsp:cNvPr id="0" name=""/>
        <dsp:cNvSpPr/>
      </dsp:nvSpPr>
      <dsp:spPr>
        <a:xfrm rot="10800000">
          <a:off x="1788448" y="1442356"/>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3 – Section Specifics</a:t>
          </a:r>
        </a:p>
      </dsp:txBody>
      <dsp:txXfrm rot="10800000">
        <a:off x="1927012" y="1442356"/>
        <a:ext cx="6411723" cy="554258"/>
      </dsp:txXfrm>
    </dsp:sp>
    <dsp:sp modelId="{8D9F20DF-B457-4E50-A175-4FEAF56C3ABB}">
      <dsp:nvSpPr>
        <dsp:cNvPr id="0" name=""/>
        <dsp:cNvSpPr/>
      </dsp:nvSpPr>
      <dsp:spPr>
        <a:xfrm>
          <a:off x="1511319" y="1442356"/>
          <a:ext cx="554258" cy="55425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A8E408E-444A-4998-BF4B-1F8DAD064B57}">
      <dsp:nvSpPr>
        <dsp:cNvPr id="0" name=""/>
        <dsp:cNvSpPr/>
      </dsp:nvSpPr>
      <dsp:spPr>
        <a:xfrm rot="10800000">
          <a:off x="1788448" y="2162064"/>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4 – Accommodations Environment</a:t>
          </a:r>
        </a:p>
      </dsp:txBody>
      <dsp:txXfrm rot="10800000">
        <a:off x="1927012" y="2162064"/>
        <a:ext cx="6411723" cy="554258"/>
      </dsp:txXfrm>
    </dsp:sp>
    <dsp:sp modelId="{D6957A9B-3736-4ADF-89A5-C05CE7574C4B}">
      <dsp:nvSpPr>
        <dsp:cNvPr id="0" name=""/>
        <dsp:cNvSpPr/>
      </dsp:nvSpPr>
      <dsp:spPr>
        <a:xfrm>
          <a:off x="1511319" y="2162064"/>
          <a:ext cx="554258" cy="55425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6F1C275-CAE4-4257-A367-63D75BC3B512}">
      <dsp:nvSpPr>
        <dsp:cNvPr id="0" name=""/>
        <dsp:cNvSpPr/>
      </dsp:nvSpPr>
      <dsp:spPr>
        <a:xfrm rot="10800000">
          <a:off x="1788448" y="2881772"/>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5 – Technology and Manipulatives</a:t>
          </a:r>
        </a:p>
      </dsp:txBody>
      <dsp:txXfrm rot="10800000">
        <a:off x="1927012" y="2881772"/>
        <a:ext cx="6411723" cy="554258"/>
      </dsp:txXfrm>
    </dsp:sp>
    <dsp:sp modelId="{DDFE2D0C-71ED-4D7E-9A0F-D0C4066DFD04}">
      <dsp:nvSpPr>
        <dsp:cNvPr id="0" name=""/>
        <dsp:cNvSpPr/>
      </dsp:nvSpPr>
      <dsp:spPr>
        <a:xfrm>
          <a:off x="1511319" y="2881772"/>
          <a:ext cx="554258" cy="554258"/>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D39E2B-BF5D-42A2-BB38-1B41EF0A5C83}">
      <dsp:nvSpPr>
        <dsp:cNvPr id="0" name=""/>
        <dsp:cNvSpPr/>
      </dsp:nvSpPr>
      <dsp:spPr>
        <a:xfrm rot="10800000">
          <a:off x="1788448" y="3601480"/>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6 – Readers and Scribes</a:t>
          </a:r>
        </a:p>
      </dsp:txBody>
      <dsp:txXfrm rot="10800000">
        <a:off x="1927012" y="3601480"/>
        <a:ext cx="6411723" cy="554258"/>
      </dsp:txXfrm>
    </dsp:sp>
    <dsp:sp modelId="{FBBB7DF0-0CB3-4880-9AB8-F32A8264F641}">
      <dsp:nvSpPr>
        <dsp:cNvPr id="0" name=""/>
        <dsp:cNvSpPr/>
      </dsp:nvSpPr>
      <dsp:spPr>
        <a:xfrm>
          <a:off x="1511319" y="3601480"/>
          <a:ext cx="554258" cy="554258"/>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ABC907E-424B-4216-BBDC-489895837E62}">
      <dsp:nvSpPr>
        <dsp:cNvPr id="0" name=""/>
        <dsp:cNvSpPr/>
      </dsp:nvSpPr>
      <dsp:spPr>
        <a:xfrm rot="10800000">
          <a:off x="1788448" y="432118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7 – Accommodations Breakdown</a:t>
          </a:r>
        </a:p>
      </dsp:txBody>
      <dsp:txXfrm rot="10800000">
        <a:off x="1927012" y="4321189"/>
        <a:ext cx="6411723" cy="554258"/>
      </dsp:txXfrm>
    </dsp:sp>
    <dsp:sp modelId="{0E84413B-7915-49C3-B5D6-D7610F85CFA5}">
      <dsp:nvSpPr>
        <dsp:cNvPr id="0" name=""/>
        <dsp:cNvSpPr/>
      </dsp:nvSpPr>
      <dsp:spPr>
        <a:xfrm>
          <a:off x="1511319" y="4321189"/>
          <a:ext cx="554258" cy="554258"/>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672575"/>
          <a:ext cx="7752799" cy="32602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37260" rIns="601703" bIns="320040" numCol="1" spcCol="1270" anchor="t" anchorCtr="0">
          <a:noAutofit/>
        </a:bodyPr>
        <a:lstStyle/>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KDE DAC Information</a:t>
          </a:r>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sz="4500" kern="1200"/>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(502) 564-4394</a:t>
          </a:r>
          <a:endParaRPr lang="en-US" sz="4500" kern="1200"/>
        </a:p>
      </dsp:txBody>
      <dsp:txXfrm>
        <a:off x="0" y="672575"/>
        <a:ext cx="7752799" cy="3260250"/>
      </dsp:txXfrm>
    </dsp:sp>
    <dsp:sp modelId="{582781B1-11A1-43EE-AABF-775ACAB37D1D}">
      <dsp:nvSpPr>
        <dsp:cNvPr id="0" name=""/>
        <dsp:cNvSpPr/>
      </dsp:nvSpPr>
      <dsp:spPr>
        <a:xfrm>
          <a:off x="387639" y="8375"/>
          <a:ext cx="5426959" cy="1328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2000250">
            <a:lnSpc>
              <a:spcPct val="90000"/>
            </a:lnSpc>
            <a:spcBef>
              <a:spcPct val="0"/>
            </a:spcBef>
            <a:spcAft>
              <a:spcPct val="35000"/>
            </a:spcAft>
            <a:buNone/>
          </a:pPr>
          <a:r>
            <a:rPr lang="en-US" sz="4500" kern="1200">
              <a:latin typeface="Times New Roman" panose="02020603050405020304" pitchFamily="18" charset="0"/>
              <a:cs typeface="Times New Roman" panose="02020603050405020304" pitchFamily="18" charset="0"/>
            </a:rPr>
            <a:t>Contact Information</a:t>
          </a:r>
          <a:endParaRPr lang="en-US" sz="4500" kern="1200"/>
        </a:p>
      </dsp:txBody>
      <dsp:txXfrm>
        <a:off x="452486" y="73222"/>
        <a:ext cx="5297265" cy="119870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4BDFD-2EC7-403C-985C-D28230DB5D9A}"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B2950-0FB8-45F4-84A0-796D3193F924}" type="slidenum">
              <a:rPr lang="en-US" smtClean="0"/>
              <a:t>‹#›</a:t>
            </a:fld>
            <a:endParaRPr lang="en-US"/>
          </a:p>
        </p:txBody>
      </p:sp>
    </p:spTree>
    <p:extLst>
      <p:ext uri="{BB962C8B-B14F-4D97-AF65-F5344CB8AC3E}">
        <p14:creationId xmlns:p14="http://schemas.microsoft.com/office/powerpoint/2010/main" val="132748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[Insert Name], a program consultant in the Office of Assessment and Accountability.  Welcome to the Inclusions of Special Populations Training 703 KAR 5-Colon-070. This is module 2 of 7 that make up this training series.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training must be completed prior to providing accommodations for any state-required assessments. Please ensure to review all seven modules for the complete training.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25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Module 2 of this training looks at the various accommodation conditions identified in the Inclusion of Special Populations regulation.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92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notes section of this slide there are specific comments made about conditions 1-7. You will also note the page location for each condition where it can be found in the regulation. Please reference the regulation for information specific to these conditions.</a:t>
            </a:r>
            <a:endParaRPr lang="en-US" dirty="0"/>
          </a:p>
          <a:p>
            <a:endParaRPr lang="en-US" dirty="0"/>
          </a:p>
          <a:p>
            <a:r>
              <a:rPr lang="en-US" dirty="0"/>
              <a:t>1. </a:t>
            </a:r>
            <a:r>
              <a:rPr lang="en-US" sz="1200" b="0" i="0" u="none" strike="noStrike" kern="1200" baseline="0" dirty="0">
                <a:solidFill>
                  <a:schemeClr val="dk1"/>
                </a:solidFill>
                <a:latin typeface="+mn-lt"/>
                <a:ea typeface="+mn-ea"/>
                <a:cs typeface="+mn-cs"/>
              </a:rPr>
              <a:t>School staff must make available to the student accommodations used consistently as part of routine instruction and classroom assessment but may not instruct their students on when to use accommodations. Proctors may review with the student the accommodations in their IEP, 504 Plan or PSP, remind students that proctors are there to provide the accommodations, and revisit this information at the beginning of each test session.</a:t>
            </a:r>
            <a:endParaRPr lang="en-US" dirty="0">
              <a:ea typeface="+mn-ea"/>
              <a:cs typeface="+mn-cs"/>
            </a:endParaRPr>
          </a:p>
          <a:p>
            <a:r>
              <a:rPr lang="en-US" dirty="0">
                <a:solidFill>
                  <a:schemeClr val="dk1"/>
                </a:solidFill>
              </a:rPr>
              <a:t> </a:t>
            </a:r>
            <a:r>
              <a:rPr lang="en-US" sz="1200" b="0" i="0" u="none" strike="noStrike" kern="1200" baseline="0" dirty="0">
                <a:solidFill>
                  <a:schemeClr val="dk1"/>
                </a:solidFill>
                <a:latin typeface="+mn-lt"/>
                <a:ea typeface="+mn-ea"/>
                <a:cs typeface="+mn-cs"/>
              </a:rPr>
              <a:t>Students have the right to decline use of an accommodation. If a student has adult-provided accommodations (e.g., reader, scribe) or assistive technology, the adult or technology shall be in the testing room prior to testing and shall remain there during the testing period.</a:t>
            </a:r>
            <a:r>
              <a:rPr lang="en-US" dirty="0">
                <a:solidFill>
                  <a:schemeClr val="dk1"/>
                </a:solidFill>
              </a:rPr>
              <a:t> </a:t>
            </a:r>
            <a:endParaRPr lang="en-US" dirty="0"/>
          </a:p>
          <a:p>
            <a:endParaRPr lang="en-US" dirty="0"/>
          </a:p>
          <a:p>
            <a:pPr>
              <a:defRPr/>
            </a:pPr>
            <a:r>
              <a:rPr lang="en-US" dirty="0"/>
              <a:t>2. </a:t>
            </a:r>
            <a:r>
              <a:rPr lang="en-US" sz="1200" b="0" i="0" u="none" strike="noStrike" kern="1200" baseline="0" dirty="0">
                <a:solidFill>
                  <a:schemeClr val="dk1"/>
                </a:solidFill>
                <a:latin typeface="+mn-lt"/>
                <a:ea typeface="+mn-ea"/>
                <a:cs typeface="+mn-cs"/>
              </a:rPr>
              <a:t>Accommodations for </a:t>
            </a:r>
            <a:r>
              <a:rPr lang="en-US" dirty="0">
                <a:solidFill>
                  <a:schemeClr val="dk1"/>
                </a:solidFill>
              </a:rPr>
              <a:t>some </a:t>
            </a:r>
            <a:r>
              <a:rPr lang="en-US" sz="1200" b="0" i="0" u="none" strike="noStrike" kern="1200" baseline="0" dirty="0">
                <a:solidFill>
                  <a:schemeClr val="dk1"/>
                </a:solidFill>
                <a:latin typeface="+mn-lt"/>
                <a:ea typeface="+mn-ea"/>
                <a:cs typeface="+mn-cs"/>
              </a:rPr>
              <a:t>students may be considered transitional strategies and should be faded as appropriate and as the student gains the skills necessary for an independent level of academic performance. </a:t>
            </a:r>
            <a:r>
              <a:rPr lang="en-US" sz="1200" baseline="0" dirty="0"/>
              <a:t>(pg. 5 &amp; 25)</a:t>
            </a:r>
            <a:endParaRPr lang="en-US" sz="120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Accommodations shall not impact the content validity being measured. Accommodations outlined in this </a:t>
            </a:r>
            <a:r>
              <a:rPr lang="en-US" dirty="0"/>
              <a:t>document </a:t>
            </a:r>
            <a:r>
              <a:rPr lang="en-US" sz="1200" b="0" i="0" u="none" strike="noStrike" kern="1200" baseline="0" dirty="0">
                <a:solidFill>
                  <a:schemeClr val="tx1"/>
                </a:solidFill>
                <a:latin typeface="+mn-lt"/>
                <a:ea typeface="+mn-ea"/>
                <a:cs typeface="+mn-cs"/>
              </a:rPr>
              <a:t>are considered appropriate for state-required </a:t>
            </a:r>
            <a:r>
              <a:rPr lang="en-US" dirty="0"/>
              <a:t>content assessments</a:t>
            </a:r>
            <a:r>
              <a:rPr lang="en-US" sz="1200" b="0" i="0" u="none" strike="noStrike" kern="1200" baseline="0" dirty="0">
                <a:solidFill>
                  <a:schemeClr val="tx1"/>
                </a:solidFill>
                <a:latin typeface="+mn-lt"/>
                <a:ea typeface="+mn-ea"/>
                <a:cs typeface="+mn-cs"/>
              </a:rPr>
              <a:t> when the accommodations are administered according to the directions in this </a:t>
            </a:r>
            <a:r>
              <a:rPr lang="en-US" dirty="0"/>
              <a:t>document</a:t>
            </a:r>
            <a:r>
              <a:rPr lang="en-US" sz="1200" b="0" i="0" u="none" strike="noStrike" kern="1200" baseline="0" dirty="0">
                <a:solidFill>
                  <a:schemeClr val="tx1"/>
                </a:solidFill>
                <a:latin typeface="+mn-lt"/>
                <a:ea typeface="+mn-ea"/>
                <a:cs typeface="+mn-cs"/>
              </a:rPr>
              <a:t>.</a:t>
            </a:r>
            <a:r>
              <a:rPr lang="en-US" dirty="0"/>
              <a:t> </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Accommodations shall be age-appropriate and clearly described in the </a:t>
            </a:r>
            <a:r>
              <a:rPr lang="en-US" dirty="0"/>
              <a:t>student’s IEP, 504 plan, or PSP</a:t>
            </a:r>
            <a:r>
              <a:rPr lang="en-US" sz="1200" b="0" i="0" u="none" strike="noStrike" kern="1200" baseline="0" dirty="0">
                <a:solidFill>
                  <a:schemeClr val="tx1"/>
                </a:solidFill>
                <a:latin typeface="+mn-lt"/>
                <a:ea typeface="+mn-ea"/>
                <a:cs typeface="+mn-cs"/>
              </a:rPr>
              <a:t>.</a:t>
            </a:r>
            <a:r>
              <a:rPr lang="en-US" dirty="0"/>
              <a:t> </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 Accommodations shall be for the purpose of students accessing the general education curriculum. Accommodations allow students to demonstrate what they know and </a:t>
            </a:r>
            <a:r>
              <a:rPr lang="en-US" dirty="0"/>
              <a:t>can do independently</a:t>
            </a:r>
            <a:r>
              <a:rPr lang="en-US" sz="1200" b="0" i="0" u="none" strike="noStrike" kern="1200" baseline="0" dirty="0">
                <a:solidFill>
                  <a:schemeClr val="tx1"/>
                </a:solidFill>
                <a:latin typeface="+mn-lt"/>
                <a:ea typeface="+mn-ea"/>
                <a:cs typeface="+mn-cs"/>
              </a:rPr>
              <a:t>. Accommodations shall in no way lead the student to the correct answer.</a:t>
            </a:r>
            <a:r>
              <a:rPr lang="en-US" dirty="0"/>
              <a:t> </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6. Accommodations shall be based on the individual needs of the student and not on a disability category</a:t>
            </a:r>
            <a:r>
              <a:rPr lang="en-US" dirty="0"/>
              <a:t>. </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7. Accommodations are</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not</a:t>
            </a:r>
            <a:r>
              <a:rPr lang="en-US" dirty="0"/>
              <a:t> a</a:t>
            </a:r>
            <a:r>
              <a:rPr lang="en-US" sz="1200" b="0" i="0" u="none" strike="noStrike" kern="1200" baseline="0" dirty="0">
                <a:solidFill>
                  <a:schemeClr val="tx1"/>
                </a:solidFill>
                <a:latin typeface="+mn-lt"/>
                <a:ea typeface="+mn-ea"/>
                <a:cs typeface="+mn-cs"/>
              </a:rPr>
              <a:t> substitute for high-quality instructional practices.</a:t>
            </a:r>
            <a:r>
              <a:rPr lang="en-US" dirty="0"/>
              <a:t> </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05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notes section there are specific comments made about conditions 8-13. You will also note the page location for each condition where it can be found in the regulation. Please reference the regulation for information specific to these conditions.</a:t>
            </a:r>
          </a:p>
          <a:p>
            <a:endParaRPr lang="en-US" dirty="0"/>
          </a:p>
          <a:p>
            <a:r>
              <a:rPr lang="en-US" dirty="0"/>
              <a:t>8. </a:t>
            </a:r>
            <a:r>
              <a:rPr lang="en-US" sz="1200" b="0" i="0" u="none" strike="noStrike" kern="1200" baseline="0" dirty="0">
                <a:solidFill>
                  <a:schemeClr val="tx1"/>
                </a:solidFill>
                <a:latin typeface="+mn-lt"/>
                <a:ea typeface="+mn-ea"/>
                <a:cs typeface="+mn-cs"/>
              </a:rPr>
              <a:t>Evaluation information </a:t>
            </a:r>
            <a:r>
              <a:rPr lang="en-US" dirty="0"/>
              <a:t>and </a:t>
            </a:r>
            <a:r>
              <a:rPr lang="en-US" sz="1200" b="0" i="0" u="none" strike="noStrike" kern="1200" baseline="0" dirty="0">
                <a:solidFill>
                  <a:schemeClr val="tx1"/>
                </a:solidFill>
                <a:latin typeface="+mn-lt"/>
                <a:ea typeface="+mn-ea"/>
                <a:cs typeface="+mn-cs"/>
              </a:rPr>
              <a:t>ongoing progress data should support the need for </a:t>
            </a:r>
            <a:r>
              <a:rPr lang="en-US" dirty="0"/>
              <a:t>accommodations</a:t>
            </a:r>
            <a:r>
              <a:rPr lang="en-US" sz="1200" b="0" i="0" u="none" strike="noStrike" kern="1200" baseline="0" dirty="0">
                <a:solidFill>
                  <a:schemeClr val="tx1"/>
                </a:solidFill>
                <a:latin typeface="+mn-lt"/>
                <a:ea typeface="+mn-ea"/>
                <a:cs typeface="+mn-cs"/>
              </a:rPr>
              <a:t> in the specified area of need.</a:t>
            </a:r>
            <a:r>
              <a:rPr lang="en-US" dirty="0"/>
              <a:t> </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9. Accommodations shall be part of the student’s ongoing instructional program and not introduced immediately prior to the state-required </a:t>
            </a:r>
            <a:r>
              <a:rPr lang="en-US" dirty="0"/>
              <a:t>content assessments</a:t>
            </a:r>
            <a:r>
              <a:rPr lang="en-US" sz="1200" b="0" i="0" u="none" strike="noStrike" kern="1200" baseline="0" dirty="0">
                <a:solidFill>
                  <a:schemeClr val="tx1"/>
                </a:solidFill>
                <a:latin typeface="+mn-lt"/>
                <a:ea typeface="+mn-ea"/>
                <a:cs typeface="+mn-cs"/>
              </a:rPr>
              <a:t>.</a:t>
            </a:r>
            <a:r>
              <a:rPr lang="en-US" dirty="0"/>
              <a:t> </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10. Caution shall be used prior to making </a:t>
            </a:r>
            <a:r>
              <a:rPr lang="en-US" dirty="0"/>
              <a:t>IEP, 504 </a:t>
            </a:r>
            <a:r>
              <a:rPr lang="en-US" sz="1200" b="0" i="0" u="none" strike="noStrike" kern="1200" baseline="0" dirty="0">
                <a:solidFill>
                  <a:schemeClr val="tx1"/>
                </a:solidFill>
                <a:latin typeface="+mn-lt"/>
                <a:ea typeface="+mn-ea"/>
                <a:cs typeface="+mn-cs"/>
              </a:rPr>
              <a:t>plan</a:t>
            </a:r>
            <a:r>
              <a:rPr lang="en-US" dirty="0"/>
              <a:t>, or PSP</a:t>
            </a:r>
            <a:r>
              <a:rPr lang="en-US" sz="1200" b="0" i="0" u="none" strike="noStrike" kern="1200" baseline="0" dirty="0">
                <a:solidFill>
                  <a:schemeClr val="tx1"/>
                </a:solidFill>
                <a:latin typeface="+mn-lt"/>
                <a:ea typeface="+mn-ea"/>
                <a:cs typeface="+mn-cs"/>
              </a:rPr>
              <a:t> changes related to accommodations near or within the state-required</a:t>
            </a:r>
            <a:r>
              <a:rPr lang="en-US" dirty="0"/>
              <a:t> content</a:t>
            </a:r>
            <a:r>
              <a:rPr lang="en-US" sz="1200" b="0" i="0" u="none" strike="noStrike" kern="1200" baseline="0" dirty="0">
                <a:solidFill>
                  <a:schemeClr val="tx1"/>
                </a:solidFill>
                <a:latin typeface="+mn-lt"/>
                <a:ea typeface="+mn-ea"/>
                <a:cs typeface="+mn-cs"/>
              </a:rPr>
              <a:t> assessment window.</a:t>
            </a:r>
            <a:r>
              <a:rPr lang="en-US" dirty="0"/>
              <a:t>  Changes may occur based on the time an annual meeting is to occur. It is important that any change made is supported through data and evidence.</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11. The use of technology shall be the first accommodation considered before adult accommodation (e.g., reader, scribe), if feasible. A shortage of workstations, software, physical space, or training shall not be used as a reason for failing to provide assistive technology as an accommodation.</a:t>
            </a:r>
            <a:r>
              <a:rPr lang="en-US" dirty="0"/>
              <a:t> </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pPr marL="228600" indent="-228600">
              <a:buAutoNum type="arabicPeriod" startAt="12"/>
            </a:pPr>
            <a:r>
              <a:rPr lang="en-US" dirty="0"/>
              <a:t>To ensure student needs are met, test</a:t>
            </a:r>
            <a:r>
              <a:rPr lang="en-US" sz="1200" b="0" i="0" u="none" strike="noStrike" kern="1200" baseline="0" dirty="0">
                <a:solidFill>
                  <a:schemeClr val="tx1"/>
                </a:solidFill>
                <a:latin typeface="+mn-lt"/>
                <a:ea typeface="+mn-ea"/>
                <a:cs typeface="+mn-cs"/>
              </a:rPr>
              <a:t> administrators</a:t>
            </a:r>
            <a:r>
              <a:rPr lang="en-US" dirty="0"/>
              <a:t> and parties involved with testing</a:t>
            </a:r>
            <a:r>
              <a:rPr lang="en-US" sz="1200" b="0" i="0" u="none" strike="noStrike" kern="1200" baseline="0" dirty="0">
                <a:solidFill>
                  <a:schemeClr val="tx1"/>
                </a:solidFill>
                <a:latin typeface="+mn-lt"/>
                <a:ea typeface="+mn-ea"/>
                <a:cs typeface="+mn-cs"/>
              </a:rPr>
              <a:t> the student shall be informed of all accommodations </a:t>
            </a:r>
            <a:r>
              <a:rPr lang="en-US" dirty="0"/>
              <a:t>of the most recent version of the student's IEP, 504 Plan, or PSP prior</a:t>
            </a:r>
            <a:r>
              <a:rPr lang="en-US" sz="1200" b="0" i="0" u="none" strike="noStrike" kern="1200" baseline="0" dirty="0">
                <a:solidFill>
                  <a:schemeClr val="tx1"/>
                </a:solidFill>
                <a:latin typeface="+mn-lt"/>
                <a:ea typeface="+mn-ea"/>
                <a:cs typeface="+mn-cs"/>
              </a:rPr>
              <a:t> to state-required </a:t>
            </a:r>
            <a:r>
              <a:rPr lang="en-US" dirty="0"/>
              <a:t>content assessments</a:t>
            </a:r>
            <a:r>
              <a:rPr lang="en-US" sz="1200" b="0" i="0" u="none" strike="noStrike" kern="1200" baseline="0" dirty="0">
                <a:solidFill>
                  <a:schemeClr val="tx1"/>
                </a:solidFill>
                <a:latin typeface="+mn-lt"/>
                <a:ea typeface="+mn-ea"/>
                <a:cs typeface="+mn-cs"/>
              </a:rPr>
              <a:t>.</a:t>
            </a:r>
            <a:r>
              <a:rPr lang="en-US" dirty="0"/>
              <a:t> </a:t>
            </a:r>
            <a:endParaRPr lang="en-US" sz="1200" b="0" i="0" u="none" strike="noStrike" kern="1200" baseline="0" dirty="0">
              <a:solidFill>
                <a:schemeClr val="tx1"/>
              </a:solidFill>
              <a:latin typeface="+mn-lt"/>
              <a:cs typeface="Calibri"/>
            </a:endParaRPr>
          </a:p>
          <a:p>
            <a:pPr marL="228600" indent="-228600">
              <a:buAutoNum type="arabicPeriod" startAt="12"/>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13. Changes in the administration of the assessment or recording of student responses shall be consistent with the </a:t>
            </a:r>
            <a:r>
              <a:rPr lang="en-US" dirty="0"/>
              <a:t>services</a:t>
            </a:r>
            <a:r>
              <a:rPr lang="en-US" sz="1200" b="0" i="0" u="none" strike="noStrike" kern="1200" baseline="0" dirty="0">
                <a:solidFill>
                  <a:schemeClr val="tx1"/>
                </a:solidFill>
                <a:latin typeface="+mn-lt"/>
                <a:ea typeface="+mn-ea"/>
                <a:cs typeface="+mn-cs"/>
              </a:rPr>
              <a:t> identified on the student’s</a:t>
            </a:r>
            <a:r>
              <a:rPr lang="en-US" dirty="0"/>
              <a:t> </a:t>
            </a:r>
            <a:r>
              <a:rPr lang="en-US" dirty="0">
                <a:cs typeface="Calibri"/>
              </a:rPr>
              <a:t>IEP, 504 Plan, or PSP.</a:t>
            </a:r>
            <a:endParaRPr lang="en-US" sz="1200" b="0" i="0" u="none" strike="noStrike" kern="1200" baseline="0" dirty="0">
              <a:solidFill>
                <a:schemeClr val="tx1"/>
              </a:solidFill>
              <a:latin typeface="+mn-lt"/>
              <a:cs typeface="Calibri" panose="020F0502020204030204"/>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86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This allegation prevention/best practice tip is to make sure when a plan changes near the time of testing that it is documented well in the conference summary and that there is evidence that supports that change. Also, any time a change to a plan is made, especially close to test time everyone involved with testing that student needs to be made aware of those changes made. It might be in the best interest to conduct a special meeting to discuss those plans before moving forward with any additional assessment practices.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cs typeface="Calibri" panose="020F0502020204030204"/>
              </a:rPr>
              <a:t>Check for Understanding section 2:</a:t>
            </a:r>
          </a:p>
          <a:p>
            <a:pPr>
              <a:spcBef>
                <a:spcPct val="0"/>
              </a:spcBef>
            </a:pPr>
            <a:endParaRPr lang="en-US" altLang="en-US" dirty="0">
              <a:cs typeface="Calibri" panose="020F0502020204030204"/>
            </a:endParaRPr>
          </a:p>
          <a:p>
            <a:pPr>
              <a:spcBef>
                <a:spcPct val="0"/>
              </a:spcBef>
            </a:pPr>
            <a:r>
              <a:rPr lang="en-US" altLang="en-US" dirty="0">
                <a:cs typeface="Calibri" panose="020F0502020204030204"/>
              </a:rPr>
              <a:t>Question 1 says, the notes to the slides in this training contain clarifying information. Where can you find a detailed breakdown of each condition for Part 2 of the Inclusion of Special Populations training? A. regulation 5:070 on page 49 B. Notes section slides 11 and 12 C. Appendix P and D. Both A and C. </a:t>
            </a:r>
            <a:r>
              <a:rPr lang="en-US" dirty="0"/>
              <a:t>The correct answer is B, found in the notes on slides 11 and 12. There is no page 49 in the Inclusion of Special Populations regulation or an Appendix P provided. </a:t>
            </a:r>
          </a:p>
          <a:p>
            <a:pPr>
              <a:spcBef>
                <a:spcPct val="0"/>
              </a:spcBef>
            </a:pPr>
            <a:endParaRPr lang="en-US" altLang="en-US" dirty="0">
              <a:cs typeface="Calibri" panose="020F0502020204030204"/>
            </a:endParaRPr>
          </a:p>
          <a:p>
            <a:pPr>
              <a:spcBef>
                <a:spcPct val="0"/>
              </a:spcBef>
            </a:pPr>
            <a:r>
              <a:rPr lang="en-US" altLang="en-US" dirty="0">
                <a:cs typeface="Calibri" panose="020F0502020204030204"/>
              </a:rPr>
              <a:t>Question 2 reads: A </a:t>
            </a:r>
            <a:r>
              <a:rPr lang="en-US" altLang="en-US" b="0" dirty="0">
                <a:cs typeface="Calibri" panose="020F0502020204030204"/>
              </a:rPr>
              <a:t>student’s</a:t>
            </a:r>
            <a:r>
              <a:rPr lang="en-US" altLang="en-US" dirty="0">
                <a:cs typeface="Calibri" panose="020F0502020204030204"/>
              </a:rPr>
              <a:t> plan should never be </a:t>
            </a:r>
            <a:r>
              <a:rPr lang="en-US" altLang="en-US" b="0" dirty="0">
                <a:cs typeface="Calibri" panose="020F0502020204030204"/>
              </a:rPr>
              <a:t>changed</a:t>
            </a:r>
            <a:r>
              <a:rPr lang="en-US" altLang="en-US" dirty="0">
                <a:cs typeface="Calibri" panose="020F0502020204030204"/>
              </a:rPr>
              <a:t> near or during a testing window</a:t>
            </a:r>
            <a:r>
              <a:rPr lang="en-US" altLang="en-US" b="1" dirty="0">
                <a:cs typeface="Calibri" panose="020F0502020204030204"/>
              </a:rPr>
              <a:t>.</a:t>
            </a:r>
            <a:r>
              <a:rPr lang="en-US" altLang="en-US" dirty="0">
                <a:cs typeface="Calibri" panose="020F0502020204030204"/>
              </a:rPr>
              <a:t> The correct answer is false, plans can change at any time as long as they are supported by data, evidence and everyone involved with testing is made aware when those changes occur. Based on a year to year rotation an annual meeting is specific to the date it is supposed to be conducted. Sometimes these dates occur around testing windows at the end of the year.</a:t>
            </a:r>
          </a:p>
          <a:p>
            <a:pPr>
              <a:spcBef>
                <a:spcPct val="0"/>
              </a:spcBef>
            </a:pPr>
            <a:endParaRPr lang="en-US" altLang="en-US" dirty="0">
              <a:cs typeface="Calibri" panose="020F0502020204030204"/>
            </a:endParaRPr>
          </a:p>
          <a:p>
            <a:pPr>
              <a:spcBef>
                <a:spcPct val="0"/>
              </a:spcBef>
            </a:pPr>
            <a:r>
              <a:rPr lang="en-US" altLang="en-US" dirty="0">
                <a:cs typeface="Calibri" panose="020F0502020204030204"/>
              </a:rPr>
              <a:t>Question 3 says: An educational plan (which is referencing an IEP, 504 or Program Service Plan) should always be based on a </a:t>
            </a:r>
            <a:r>
              <a:rPr lang="en-US" altLang="en-US" b="0" dirty="0">
                <a:cs typeface="Calibri" panose="020F0502020204030204"/>
              </a:rPr>
              <a:t>need</a:t>
            </a:r>
            <a:r>
              <a:rPr lang="en-US" altLang="en-US" dirty="0">
                <a:cs typeface="Calibri" panose="020F0502020204030204"/>
              </a:rPr>
              <a:t> and not a disability.  The correct answer is true, any plan should be based on an individual need, the need of the student and never on a specific disability type.</a:t>
            </a:r>
          </a:p>
          <a:p>
            <a:pPr>
              <a:spcBef>
                <a:spcPct val="0"/>
              </a:spcBef>
            </a:pPr>
            <a:endParaRPr lang="en-US" altLang="en-US" dirty="0">
              <a:cs typeface="Calibri" panose="020F0502020204030204"/>
            </a:endParaRPr>
          </a:p>
          <a:p>
            <a:pPr>
              <a:spcBef>
                <a:spcPct val="0"/>
              </a:spcBef>
            </a:pPr>
            <a:r>
              <a:rPr lang="en-US" altLang="en-US" dirty="0">
                <a:cs typeface="Calibri" panose="020F0502020204030204"/>
              </a:rPr>
              <a:t>Question 4: Why is it encouraged to fade an accommodation over time? A. Student Independence, B. Plan is Outdated C. Parent Refusal  and D. Due Process. The correct answer is A. Student Independence.</a:t>
            </a:r>
          </a:p>
          <a:p>
            <a:pPr>
              <a:spcBef>
                <a:spcPct val="0"/>
              </a:spcBef>
            </a:pPr>
            <a:endParaRPr lang="en-US" altLang="en-US" dirty="0">
              <a:cs typeface="Calibri" panose="020F0502020204030204"/>
            </a:endParaRPr>
          </a:p>
          <a:p>
            <a:pPr>
              <a:spcBef>
                <a:spcPct val="0"/>
              </a:spcBef>
            </a:pPr>
            <a:r>
              <a:rPr lang="en-US" altLang="en-US" dirty="0">
                <a:cs typeface="Calibri" panose="020F0502020204030204"/>
              </a:rPr>
              <a:t>Question 5: Changing a plan for "testing purposes only" is always wrong and can often lead to the student performing poorly on the test. True or False. The correct answer is true.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26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2 of 7 of the Inclusion of Special Populations training.</a:t>
            </a:r>
          </a:p>
          <a:p>
            <a:endParaRPr lang="en-US" dirty="0"/>
          </a:p>
          <a:p>
            <a:r>
              <a:rPr lang="en-US" dirty="0"/>
              <a:t>Please review all seven modules to complete the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have any questions about anything we discussed, please feel free to contact our office by emailing dacinfo@education.ky.gov or by calling 502-564-4394.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588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AE8D343E-9F6A-4C8E-AA45-420E93AB45E9}" type="datetime1">
              <a:rPr lang="en-US" smtClean="0"/>
              <a:t>7/25/2023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2406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4B1A4056-F4CE-4426-8465-9A0390AEFED5}" type="datetime1">
              <a:rPr lang="en-US" smtClean="0"/>
              <a:t>7/25/2023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339945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8DB77AE-B887-4637-8F2E-0577850BCDFC}" type="datetime1">
              <a:rPr lang="en-US" smtClean="0"/>
              <a:t>7/25/2023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95680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pt-BR"/>
              <a:t>KDE:OAA:DAAS:da:8/2022</a:t>
            </a:r>
            <a:endParaRPr lang="en-US"/>
          </a:p>
        </p:txBody>
      </p:sp>
    </p:spTree>
    <p:extLst>
      <p:ext uri="{BB962C8B-B14F-4D97-AF65-F5344CB8AC3E}">
        <p14:creationId xmlns:p14="http://schemas.microsoft.com/office/powerpoint/2010/main" val="172569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460168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397829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326354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796400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2329085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8498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63536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4BB3A5A6-CBE1-4006-A3F8-640EDB869797}" type="datetime1">
              <a:rPr lang="en-US" smtClean="0"/>
              <a:t>7/25/2023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097478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341179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787112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4057146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4236572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621519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296147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97275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025159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667613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28020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85F3127E-663F-4F19-85F4-A14DB215538D}" type="datetime1">
              <a:rPr lang="en-US" smtClean="0"/>
              <a:t>7/25/2023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21472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897040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3384604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237824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68075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64514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FBB48F34-C544-45F8-9DCE-86101DE7B6E8}" type="datetime1">
              <a:rPr lang="en-US" smtClean="0"/>
              <a:t>7/25/2023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4258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B34107C5-FC15-4CA1-98D6-9F9E3236E2E2}" type="datetime1">
              <a:rPr lang="en-US" smtClean="0"/>
              <a:t>7/25/2023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21667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A2175CDA-0857-4536-B6DA-02EDBBAF506D}" type="datetime1">
              <a:rPr lang="en-US" smtClean="0"/>
              <a:t>7/25/2023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196629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50592704-BC2E-4B92-96FD-488A3651CEEE}" type="datetime1">
              <a:rPr lang="en-US" smtClean="0"/>
              <a:t>7/25/2023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36889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0DC133AF-31D2-4866-AE4D-5095FD7C042D}" type="datetime1">
              <a:rPr lang="en-US" smtClean="0"/>
              <a:t>7/25/2023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pt-BR"/>
              <a:t>KDE:OAA:DAAS:da:8/2022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6014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15F985D3-E52B-43A3-96D1-EE1794D311F0}" type="datetime1">
              <a:rPr lang="en-US" smtClean="0"/>
              <a:t>7/25/2023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6892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B570EA8-BB62-421C-AED5-3F5C15935FBE}" type="datetime1">
              <a:rPr lang="en-US" smtClean="0"/>
              <a:t>7/25/2023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1966751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40296527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dirty="0"/>
              <a:t>Inclusion of Special Populations Training</a:t>
            </a:r>
            <a:br>
              <a:rPr lang="en-US" dirty="0"/>
            </a:br>
            <a:r>
              <a:rPr lang="en-US" dirty="0"/>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7780"/>
                </a:solidFill>
                <a:effectLst/>
                <a:uLnTx/>
                <a:uFillTx/>
                <a:latin typeface="Franklin Gothic Book" panose="020B0503020102020204"/>
                <a:ea typeface="+mn-ea"/>
                <a:cs typeface="+mn-cs"/>
              </a:rPr>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04BD-C67F-462C-BF7A-E37E5DE110AF}"/>
              </a:ext>
            </a:extLst>
          </p:cNvPr>
          <p:cNvSpPr>
            <a:spLocks noGrp="1"/>
          </p:cNvSpPr>
          <p:nvPr>
            <p:ph type="title"/>
          </p:nvPr>
        </p:nvSpPr>
        <p:spPr>
          <a:xfrm>
            <a:off x="176048" y="0"/>
            <a:ext cx="10515600" cy="1325563"/>
          </a:xfrm>
        </p:spPr>
        <p:txBody>
          <a:bodyPr/>
          <a:lstStyle/>
          <a:p>
            <a:r>
              <a:rPr lang="en-US" dirty="0"/>
              <a:t>Module 2: General Conditions</a:t>
            </a:r>
          </a:p>
        </p:txBody>
      </p:sp>
      <p:sp>
        <p:nvSpPr>
          <p:cNvPr id="3" name="Content Placeholder 2">
            <a:extLst>
              <a:ext uri="{FF2B5EF4-FFF2-40B4-BE49-F238E27FC236}">
                <a16:creationId xmlns:a16="http://schemas.microsoft.com/office/drawing/2014/main" id="{A33F731D-C835-4F54-9087-0C559164F323}"/>
              </a:ext>
            </a:extLst>
          </p:cNvPr>
          <p:cNvSpPr>
            <a:spLocks noGrp="1"/>
          </p:cNvSpPr>
          <p:nvPr>
            <p:ph idx="1"/>
          </p:nvPr>
        </p:nvSpPr>
        <p:spPr>
          <a:xfrm>
            <a:off x="176048" y="1253331"/>
            <a:ext cx="10515600" cy="4351338"/>
          </a:xfrm>
        </p:spPr>
        <p:txBody>
          <a:bodyPr/>
          <a:lstStyle/>
          <a:p>
            <a:pPr marL="0" indent="0">
              <a:buNone/>
            </a:pPr>
            <a:r>
              <a:rPr lang="en-US" sz="3600" b="1"/>
              <a:t>Accommodation Conditions 1-7</a:t>
            </a:r>
          </a:p>
          <a:p>
            <a:pPr marL="0" indent="0">
              <a:buNone/>
            </a:pPr>
            <a:endParaRPr lang="en-US" sz="3600" b="1"/>
          </a:p>
          <a:p>
            <a:pPr marL="0" indent="0">
              <a:buNone/>
            </a:pPr>
            <a:endParaRPr lang="en-US" sz="3600" b="1"/>
          </a:p>
          <a:p>
            <a:pPr marL="0" indent="0">
              <a:buNone/>
            </a:pPr>
            <a:r>
              <a:rPr lang="en-US" sz="3600" b="1"/>
              <a:t>Accommodation Conditions 8-13</a:t>
            </a:r>
          </a:p>
          <a:p>
            <a:endParaRPr lang="en-US"/>
          </a:p>
        </p:txBody>
      </p:sp>
      <p:sp>
        <p:nvSpPr>
          <p:cNvPr id="5" name="Rectangle 4">
            <a:extLst>
              <a:ext uri="{FF2B5EF4-FFF2-40B4-BE49-F238E27FC236}">
                <a16:creationId xmlns:a16="http://schemas.microsoft.com/office/drawing/2014/main" id="{D76A2953-A45E-4152-9306-CA6CD1BC72D4}"/>
              </a:ext>
            </a:extLst>
          </p:cNvPr>
          <p:cNvSpPr/>
          <p:nvPr/>
        </p:nvSpPr>
        <p:spPr>
          <a:xfrm>
            <a:off x="7362370" y="5987018"/>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2</a:t>
            </a:r>
          </a:p>
        </p:txBody>
      </p:sp>
    </p:spTree>
    <p:extLst>
      <p:ext uri="{BB962C8B-B14F-4D97-AF65-F5344CB8AC3E}">
        <p14:creationId xmlns:p14="http://schemas.microsoft.com/office/powerpoint/2010/main" val="119446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23C0-EA39-4E6E-97D2-24BD40054E13}"/>
              </a:ext>
            </a:extLst>
          </p:cNvPr>
          <p:cNvSpPr>
            <a:spLocks noGrp="1"/>
          </p:cNvSpPr>
          <p:nvPr>
            <p:ph type="title"/>
          </p:nvPr>
        </p:nvSpPr>
        <p:spPr>
          <a:xfrm>
            <a:off x="239111" y="-255680"/>
            <a:ext cx="10515600" cy="1325563"/>
          </a:xfrm>
        </p:spPr>
        <p:txBody>
          <a:bodyPr>
            <a:normAutofit/>
          </a:bodyPr>
          <a:lstStyle/>
          <a:p>
            <a:r>
              <a:rPr lang="en-US">
                <a:solidFill>
                  <a:srgbClr val="057780"/>
                </a:solidFill>
              </a:rPr>
              <a:t>Conditions 1-7</a:t>
            </a:r>
            <a:endParaRPr lang="en-US" sz="2700">
              <a:solidFill>
                <a:srgbClr val="057780"/>
              </a:solidFill>
            </a:endParaRPr>
          </a:p>
        </p:txBody>
      </p:sp>
      <p:graphicFrame>
        <p:nvGraphicFramePr>
          <p:cNvPr id="4" name="Table 4">
            <a:extLst>
              <a:ext uri="{FF2B5EF4-FFF2-40B4-BE49-F238E27FC236}">
                <a16:creationId xmlns:a16="http://schemas.microsoft.com/office/drawing/2014/main" id="{B1FDA6C8-D2AB-4F78-88BE-03497EDA2470}"/>
              </a:ext>
            </a:extLst>
          </p:cNvPr>
          <p:cNvGraphicFramePr>
            <a:graphicFrameLocks noGrp="1"/>
          </p:cNvGraphicFramePr>
          <p:nvPr>
            <p:ph idx="1"/>
            <p:extLst>
              <p:ext uri="{D42A27DB-BD31-4B8C-83A1-F6EECF244321}">
                <p14:modId xmlns:p14="http://schemas.microsoft.com/office/powerpoint/2010/main" val="513685685"/>
              </p:ext>
            </p:extLst>
          </p:nvPr>
        </p:nvGraphicFramePr>
        <p:xfrm>
          <a:off x="314769" y="777240"/>
          <a:ext cx="11033951" cy="4667235"/>
        </p:xfrm>
        <a:graphic>
          <a:graphicData uri="http://schemas.openxmlformats.org/drawingml/2006/table">
            <a:tbl>
              <a:tblPr firstRow="1" bandRow="1">
                <a:tableStyleId>{3C2FFA5D-87B4-456A-9821-1D502468CF0F}</a:tableStyleId>
              </a:tblPr>
              <a:tblGrid>
                <a:gridCol w="9050512">
                  <a:extLst>
                    <a:ext uri="{9D8B030D-6E8A-4147-A177-3AD203B41FA5}">
                      <a16:colId xmlns:a16="http://schemas.microsoft.com/office/drawing/2014/main" val="4124989361"/>
                    </a:ext>
                  </a:extLst>
                </a:gridCol>
                <a:gridCol w="1983439">
                  <a:extLst>
                    <a:ext uri="{9D8B030D-6E8A-4147-A177-3AD203B41FA5}">
                      <a16:colId xmlns:a16="http://schemas.microsoft.com/office/drawing/2014/main" val="2629073922"/>
                    </a:ext>
                  </a:extLst>
                </a:gridCol>
              </a:tblGrid>
              <a:tr h="837738">
                <a:tc>
                  <a:txBody>
                    <a:bodyPr/>
                    <a:lstStyle/>
                    <a:p>
                      <a:r>
                        <a:rPr lang="en-US" sz="2000" dirty="0"/>
                        <a:t>Accommodation Condition </a:t>
                      </a:r>
                    </a:p>
                    <a:p>
                      <a:r>
                        <a:rPr lang="en-US" sz="2000" dirty="0"/>
                        <a:t>(summary in notes)</a:t>
                      </a:r>
                    </a:p>
                  </a:txBody>
                  <a:tcPr>
                    <a:solidFill>
                      <a:srgbClr val="057780"/>
                    </a:solidFill>
                  </a:tcPr>
                </a:tc>
                <a:tc>
                  <a:txBody>
                    <a:bodyPr/>
                    <a:lstStyle/>
                    <a:p>
                      <a:r>
                        <a:rPr lang="en-US" sz="2000" dirty="0"/>
                        <a:t>703</a:t>
                      </a:r>
                      <a:r>
                        <a:rPr lang="en-US" sz="2000" baseline="0" dirty="0"/>
                        <a:t> KAR 5:070</a:t>
                      </a:r>
                    </a:p>
                    <a:p>
                      <a:r>
                        <a:rPr lang="en-US" sz="2000" baseline="0" dirty="0"/>
                        <a:t> (page location)</a:t>
                      </a:r>
                      <a:endParaRPr lang="en-US" sz="2000" dirty="0"/>
                    </a:p>
                  </a:txBody>
                  <a:tcPr>
                    <a:solidFill>
                      <a:srgbClr val="057780"/>
                    </a:solidFill>
                  </a:tcPr>
                </a:tc>
                <a:extLst>
                  <a:ext uri="{0D108BD9-81ED-4DB2-BD59-A6C34878D82A}">
                    <a16:rowId xmlns:a16="http://schemas.microsoft.com/office/drawing/2014/main" val="4110641947"/>
                  </a:ext>
                </a:extLst>
              </a:tr>
              <a:tr h="546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1. Used Routinely During Instruction</a:t>
                      </a:r>
                    </a:p>
                  </a:txBody>
                  <a:tcPr>
                    <a:solidFill>
                      <a:srgbClr val="6AC398">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Pg. 4</a:t>
                      </a:r>
                    </a:p>
                  </a:txBody>
                  <a:tcPr>
                    <a:solidFill>
                      <a:srgbClr val="6AC398">
                        <a:alpha val="40000"/>
                      </a:srgbClr>
                    </a:solidFill>
                  </a:tcPr>
                </a:tc>
                <a:extLst>
                  <a:ext uri="{0D108BD9-81ED-4DB2-BD59-A6C34878D82A}">
                    <a16:rowId xmlns:a16="http://schemas.microsoft.com/office/drawing/2014/main" val="103662018"/>
                  </a:ext>
                </a:extLst>
              </a:tr>
              <a:tr h="551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2. Transitional</a:t>
                      </a:r>
                      <a:r>
                        <a:rPr lang="en-US" sz="2000" b="0" baseline="0" dirty="0"/>
                        <a:t> Strategies and Faded Over Time</a:t>
                      </a:r>
                      <a:endParaRPr lang="en-US" sz="2000" b="0" dirty="0"/>
                    </a:p>
                  </a:txBody>
                  <a:tcPr>
                    <a:solidFill>
                      <a:srgbClr val="6AC398"/>
                    </a:solidFill>
                  </a:tcPr>
                </a:tc>
                <a:tc>
                  <a:txBody>
                    <a:bodyPr/>
                    <a:lstStyle/>
                    <a:p>
                      <a:r>
                        <a:rPr lang="en-US" sz="2000" b="1" dirty="0"/>
                        <a:t>Pgs. 5 and 25</a:t>
                      </a:r>
                    </a:p>
                  </a:txBody>
                  <a:tcPr>
                    <a:solidFill>
                      <a:srgbClr val="6AC398"/>
                    </a:solidFill>
                  </a:tcPr>
                </a:tc>
                <a:extLst>
                  <a:ext uri="{0D108BD9-81ED-4DB2-BD59-A6C34878D82A}">
                    <a16:rowId xmlns:a16="http://schemas.microsoft.com/office/drawing/2014/main" val="2152624196"/>
                  </a:ext>
                </a:extLst>
              </a:tr>
              <a:tr h="546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3. Cannot Impact Content Validity </a:t>
                      </a:r>
                    </a:p>
                  </a:txBody>
                  <a:tcPr>
                    <a:solidFill>
                      <a:srgbClr val="6AC398">
                        <a:alpha val="40000"/>
                      </a:srgbClr>
                    </a:solidFill>
                  </a:tcPr>
                </a:tc>
                <a:tc>
                  <a:txBody>
                    <a:bodyPr/>
                    <a:lstStyle/>
                    <a:p>
                      <a:r>
                        <a:rPr lang="en-US" sz="2000" b="1" dirty="0"/>
                        <a:t>Pgs. 5 and 25</a:t>
                      </a:r>
                    </a:p>
                  </a:txBody>
                  <a:tcPr>
                    <a:solidFill>
                      <a:srgbClr val="6AC398">
                        <a:alpha val="40000"/>
                      </a:srgbClr>
                    </a:solidFill>
                  </a:tcPr>
                </a:tc>
                <a:extLst>
                  <a:ext uri="{0D108BD9-81ED-4DB2-BD59-A6C34878D82A}">
                    <a16:rowId xmlns:a16="http://schemas.microsoft.com/office/drawing/2014/main" val="1542184370"/>
                  </a:ext>
                </a:extLst>
              </a:tr>
              <a:tr h="546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4. </a:t>
                      </a:r>
                      <a:r>
                        <a:rPr lang="en-US" sz="2000" b="0" dirty="0">
                          <a:solidFill>
                            <a:schemeClr val="tx1"/>
                          </a:solidFill>
                        </a:rPr>
                        <a:t>Age Appropriate and Clearly Described </a:t>
                      </a:r>
                    </a:p>
                  </a:txBody>
                  <a:tcPr>
                    <a:solidFill>
                      <a:srgbClr val="6AC3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Pgs. 5 and 25</a:t>
                      </a:r>
                    </a:p>
                  </a:txBody>
                  <a:tcPr>
                    <a:solidFill>
                      <a:srgbClr val="6AC398"/>
                    </a:solidFill>
                  </a:tcPr>
                </a:tc>
                <a:extLst>
                  <a:ext uri="{0D108BD9-81ED-4DB2-BD59-A6C34878D82A}">
                    <a16:rowId xmlns:a16="http://schemas.microsoft.com/office/drawing/2014/main" val="815906455"/>
                  </a:ext>
                </a:extLst>
              </a:tr>
              <a:tr h="546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5. Allow Access to the General Curriculum </a:t>
                      </a:r>
                    </a:p>
                  </a:txBody>
                  <a:tcPr>
                    <a:solidFill>
                      <a:srgbClr val="6AC398">
                        <a:alpha val="40000"/>
                      </a:srgbClr>
                    </a:solidFill>
                  </a:tcPr>
                </a:tc>
                <a:tc>
                  <a:txBody>
                    <a:bodyPr/>
                    <a:lstStyle/>
                    <a:p>
                      <a:r>
                        <a:rPr lang="en-US" sz="2000" b="1" dirty="0"/>
                        <a:t>Pgs. 5 and 25</a:t>
                      </a:r>
                    </a:p>
                  </a:txBody>
                  <a:tcPr>
                    <a:solidFill>
                      <a:srgbClr val="6AC398">
                        <a:alpha val="40000"/>
                      </a:srgbClr>
                    </a:solidFill>
                  </a:tcPr>
                </a:tc>
                <a:extLst>
                  <a:ext uri="{0D108BD9-81ED-4DB2-BD59-A6C34878D82A}">
                    <a16:rowId xmlns:a16="http://schemas.microsoft.com/office/drawing/2014/main" val="1495718307"/>
                  </a:ext>
                </a:extLst>
              </a:tr>
              <a:tr h="546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6. </a:t>
                      </a:r>
                      <a:r>
                        <a:rPr lang="en-US" sz="2000" b="0" dirty="0">
                          <a:solidFill>
                            <a:schemeClr val="tx1"/>
                          </a:solidFill>
                        </a:rPr>
                        <a:t>Based on Individual Need and not a Disability</a:t>
                      </a:r>
                      <a:r>
                        <a:rPr lang="en-US" sz="2000" b="0" dirty="0">
                          <a:solidFill>
                            <a:srgbClr val="FF0000"/>
                          </a:solidFill>
                        </a:rPr>
                        <a:t> </a:t>
                      </a:r>
                    </a:p>
                  </a:txBody>
                  <a:tcPr>
                    <a:solidFill>
                      <a:srgbClr val="6AC398"/>
                    </a:solidFill>
                  </a:tcPr>
                </a:tc>
                <a:tc>
                  <a:txBody>
                    <a:bodyPr/>
                    <a:lstStyle/>
                    <a:p>
                      <a:r>
                        <a:rPr lang="en-US" sz="2000" b="1" dirty="0"/>
                        <a:t>Pgs. 5 and 25</a:t>
                      </a:r>
                    </a:p>
                  </a:txBody>
                  <a:tcPr>
                    <a:solidFill>
                      <a:srgbClr val="6AC398"/>
                    </a:solidFill>
                  </a:tcPr>
                </a:tc>
                <a:extLst>
                  <a:ext uri="{0D108BD9-81ED-4DB2-BD59-A6C34878D82A}">
                    <a16:rowId xmlns:a16="http://schemas.microsoft.com/office/drawing/2014/main" val="3549604134"/>
                  </a:ext>
                </a:extLst>
              </a:tr>
              <a:tr h="546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7. Not a Substitute for High-Quality Instruction </a:t>
                      </a:r>
                    </a:p>
                  </a:txBody>
                  <a:tcPr>
                    <a:solidFill>
                      <a:srgbClr val="83B2BE"/>
                    </a:solidFill>
                  </a:tcPr>
                </a:tc>
                <a:tc>
                  <a:txBody>
                    <a:bodyPr/>
                    <a:lstStyle/>
                    <a:p>
                      <a:r>
                        <a:rPr lang="en-US" sz="2000" b="1" dirty="0"/>
                        <a:t>Pgs. 5 and 25</a:t>
                      </a:r>
                    </a:p>
                  </a:txBody>
                  <a:tcPr>
                    <a:solidFill>
                      <a:srgbClr val="83B2BE"/>
                    </a:solidFill>
                  </a:tcPr>
                </a:tc>
                <a:extLst>
                  <a:ext uri="{0D108BD9-81ED-4DB2-BD59-A6C34878D82A}">
                    <a16:rowId xmlns:a16="http://schemas.microsoft.com/office/drawing/2014/main" val="426318044"/>
                  </a:ext>
                </a:extLst>
              </a:tr>
            </a:tbl>
          </a:graphicData>
        </a:graphic>
      </p:graphicFrame>
      <p:sp>
        <p:nvSpPr>
          <p:cNvPr id="5" name="Rectangle 4">
            <a:extLst>
              <a:ext uri="{FF2B5EF4-FFF2-40B4-BE49-F238E27FC236}">
                <a16:creationId xmlns:a16="http://schemas.microsoft.com/office/drawing/2014/main" id="{E6821640-922C-4208-90DD-231993588867}"/>
              </a:ext>
            </a:extLst>
          </p:cNvPr>
          <p:cNvSpPr/>
          <p:nvPr/>
        </p:nvSpPr>
        <p:spPr>
          <a:xfrm>
            <a:off x="7316638" y="6137149"/>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3</a:t>
            </a:r>
          </a:p>
        </p:txBody>
      </p:sp>
    </p:spTree>
    <p:extLst>
      <p:ext uri="{BB962C8B-B14F-4D97-AF65-F5344CB8AC3E}">
        <p14:creationId xmlns:p14="http://schemas.microsoft.com/office/powerpoint/2010/main" val="114140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23C0-EA39-4E6E-97D2-24BD40054E13}"/>
              </a:ext>
            </a:extLst>
          </p:cNvPr>
          <p:cNvSpPr>
            <a:spLocks noGrp="1"/>
          </p:cNvSpPr>
          <p:nvPr>
            <p:ph type="title"/>
          </p:nvPr>
        </p:nvSpPr>
        <p:spPr>
          <a:xfrm>
            <a:off x="239111" y="-255680"/>
            <a:ext cx="10515600" cy="1325563"/>
          </a:xfrm>
        </p:spPr>
        <p:txBody>
          <a:bodyPr>
            <a:normAutofit/>
          </a:bodyPr>
          <a:lstStyle/>
          <a:p>
            <a:r>
              <a:rPr lang="en-US">
                <a:solidFill>
                  <a:srgbClr val="057780"/>
                </a:solidFill>
              </a:rPr>
              <a:t>Conditions 8-13</a:t>
            </a:r>
            <a:endParaRPr lang="en-US" sz="2700">
              <a:solidFill>
                <a:srgbClr val="057780"/>
              </a:solidFill>
            </a:endParaRPr>
          </a:p>
        </p:txBody>
      </p:sp>
      <p:graphicFrame>
        <p:nvGraphicFramePr>
          <p:cNvPr id="4" name="Table 4">
            <a:extLst>
              <a:ext uri="{FF2B5EF4-FFF2-40B4-BE49-F238E27FC236}">
                <a16:creationId xmlns:a16="http://schemas.microsoft.com/office/drawing/2014/main" id="{B1FDA6C8-D2AB-4F78-88BE-03497EDA2470}"/>
              </a:ext>
            </a:extLst>
          </p:cNvPr>
          <p:cNvGraphicFramePr>
            <a:graphicFrameLocks noGrp="1"/>
          </p:cNvGraphicFramePr>
          <p:nvPr>
            <p:ph idx="1"/>
            <p:extLst>
              <p:ext uri="{D42A27DB-BD31-4B8C-83A1-F6EECF244321}">
                <p14:modId xmlns:p14="http://schemas.microsoft.com/office/powerpoint/2010/main" val="4023980319"/>
              </p:ext>
            </p:extLst>
          </p:nvPr>
        </p:nvGraphicFramePr>
        <p:xfrm>
          <a:off x="239111" y="773192"/>
          <a:ext cx="11465209" cy="4566762"/>
        </p:xfrm>
        <a:graphic>
          <a:graphicData uri="http://schemas.openxmlformats.org/drawingml/2006/table">
            <a:tbl>
              <a:tblPr firstRow="1" bandRow="1">
                <a:tableStyleId>{3C2FFA5D-87B4-456A-9821-1D502468CF0F}</a:tableStyleId>
              </a:tblPr>
              <a:tblGrid>
                <a:gridCol w="9404247">
                  <a:extLst>
                    <a:ext uri="{9D8B030D-6E8A-4147-A177-3AD203B41FA5}">
                      <a16:colId xmlns:a16="http://schemas.microsoft.com/office/drawing/2014/main" val="4124989361"/>
                    </a:ext>
                  </a:extLst>
                </a:gridCol>
                <a:gridCol w="2060962">
                  <a:extLst>
                    <a:ext uri="{9D8B030D-6E8A-4147-A177-3AD203B41FA5}">
                      <a16:colId xmlns:a16="http://schemas.microsoft.com/office/drawing/2014/main" val="2629073922"/>
                    </a:ext>
                  </a:extLst>
                </a:gridCol>
              </a:tblGrid>
              <a:tr h="644287">
                <a:tc>
                  <a:txBody>
                    <a:bodyPr/>
                    <a:lstStyle/>
                    <a:p>
                      <a:r>
                        <a:rPr lang="en-US" sz="2000"/>
                        <a:t>Accommodation Condition </a:t>
                      </a:r>
                    </a:p>
                    <a:p>
                      <a:r>
                        <a:rPr lang="en-US" sz="2000"/>
                        <a:t>(summary in notes)</a:t>
                      </a:r>
                    </a:p>
                  </a:txBody>
                  <a:tcPr>
                    <a:solidFill>
                      <a:srgbClr val="057780"/>
                    </a:solidFill>
                  </a:tcPr>
                </a:tc>
                <a:tc>
                  <a:txBody>
                    <a:bodyPr/>
                    <a:lstStyle/>
                    <a:p>
                      <a:r>
                        <a:rPr lang="en-US" sz="2000"/>
                        <a:t>703</a:t>
                      </a:r>
                      <a:r>
                        <a:rPr lang="en-US" sz="2000" baseline="0"/>
                        <a:t> KAR 5:070</a:t>
                      </a:r>
                    </a:p>
                    <a:p>
                      <a:r>
                        <a:rPr lang="en-US" sz="2000" baseline="0"/>
                        <a:t> (page location)</a:t>
                      </a:r>
                      <a:endParaRPr lang="en-US" sz="2000"/>
                    </a:p>
                  </a:txBody>
                  <a:tcPr>
                    <a:solidFill>
                      <a:srgbClr val="057780"/>
                    </a:solidFill>
                  </a:tcPr>
                </a:tc>
                <a:extLst>
                  <a:ext uri="{0D108BD9-81ED-4DB2-BD59-A6C34878D82A}">
                    <a16:rowId xmlns:a16="http://schemas.microsoft.com/office/drawing/2014/main" val="4110641947"/>
                  </a:ext>
                </a:extLst>
              </a:tr>
              <a:tr h="644287">
                <a:tc>
                  <a:txBody>
                    <a:bodyPr/>
                    <a:lstStyle/>
                    <a:p>
                      <a:pPr marL="0" marR="0" lvl="0" indent="0" algn="l" rtl="0" eaLnBrk="1" fontAlgn="auto" latinLnBrk="0" hangingPunct="1">
                        <a:lnSpc>
                          <a:spcPct val="100000"/>
                        </a:lnSpc>
                        <a:spcBef>
                          <a:spcPts val="0"/>
                        </a:spcBef>
                        <a:spcAft>
                          <a:spcPts val="0"/>
                        </a:spcAft>
                        <a:buFontTx/>
                        <a:buNone/>
                      </a:pPr>
                      <a:r>
                        <a:rPr lang="en-US" sz="2000"/>
                        <a:t>8. Evaluation and On-Going Progress Data Support Specific Areas of Need </a:t>
                      </a:r>
                    </a:p>
                  </a:txBody>
                  <a:tcPr>
                    <a:solidFill>
                      <a:srgbClr val="6AC398">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Pg. 5 and 25</a:t>
                      </a:r>
                    </a:p>
                  </a:txBody>
                  <a:tcPr>
                    <a:solidFill>
                      <a:srgbClr val="6AC398">
                        <a:alpha val="40000"/>
                      </a:srgbClr>
                    </a:solidFill>
                  </a:tcPr>
                </a:tc>
                <a:extLst>
                  <a:ext uri="{0D108BD9-81ED-4DB2-BD59-A6C34878D82A}">
                    <a16:rowId xmlns:a16="http://schemas.microsoft.com/office/drawing/2014/main" val="103662018"/>
                  </a:ext>
                </a:extLst>
              </a:tr>
              <a:tr h="644287">
                <a:tc>
                  <a:txBody>
                    <a:bodyPr/>
                    <a:lstStyle/>
                    <a:p>
                      <a:pPr marL="0" marR="0" lvl="0" indent="0" algn="l" rtl="0" eaLnBrk="1" fontAlgn="auto" latinLnBrk="0" hangingPunct="1">
                        <a:lnSpc>
                          <a:spcPct val="100000"/>
                        </a:lnSpc>
                        <a:spcBef>
                          <a:spcPts val="0"/>
                        </a:spcBef>
                        <a:spcAft>
                          <a:spcPts val="0"/>
                        </a:spcAft>
                        <a:buFontTx/>
                        <a:buNone/>
                      </a:pPr>
                      <a:r>
                        <a:rPr lang="en-US" sz="2000" dirty="0">
                          <a:solidFill>
                            <a:schemeClr val="tx1"/>
                          </a:solidFill>
                        </a:rPr>
                        <a:t>9. </a:t>
                      </a:r>
                      <a:r>
                        <a:rPr lang="en-US" sz="2000" b="0" dirty="0">
                          <a:solidFill>
                            <a:schemeClr val="tx1"/>
                          </a:solidFill>
                        </a:rPr>
                        <a:t>Not Introduced for Testing Purposes </a:t>
                      </a:r>
                    </a:p>
                  </a:txBody>
                  <a:tcPr>
                    <a:solidFill>
                      <a:srgbClr val="6AC398"/>
                    </a:solidFill>
                  </a:tcPr>
                </a:tc>
                <a:tc>
                  <a:txBody>
                    <a:bodyPr/>
                    <a:lstStyle/>
                    <a:p>
                      <a:r>
                        <a:rPr lang="en-US" sz="2000" b="1"/>
                        <a:t>Pgs. 5 and 25</a:t>
                      </a:r>
                    </a:p>
                  </a:txBody>
                  <a:tcPr>
                    <a:solidFill>
                      <a:srgbClr val="6AC398"/>
                    </a:solidFill>
                  </a:tcPr>
                </a:tc>
                <a:extLst>
                  <a:ext uri="{0D108BD9-81ED-4DB2-BD59-A6C34878D82A}">
                    <a16:rowId xmlns:a16="http://schemas.microsoft.com/office/drawing/2014/main" val="2152624196"/>
                  </a:ext>
                </a:extLst>
              </a:tr>
              <a:tr h="644287">
                <a:tc>
                  <a:txBody>
                    <a:bodyPr/>
                    <a:lstStyle/>
                    <a:p>
                      <a:pPr marL="0" marR="0" lvl="0" indent="0" algn="l" rtl="0" eaLnBrk="1" fontAlgn="auto" latinLnBrk="0" hangingPunct="1">
                        <a:lnSpc>
                          <a:spcPct val="100000"/>
                        </a:lnSpc>
                        <a:spcBef>
                          <a:spcPts val="0"/>
                        </a:spcBef>
                        <a:spcAft>
                          <a:spcPts val="0"/>
                        </a:spcAft>
                        <a:buFontTx/>
                        <a:buNone/>
                      </a:pPr>
                      <a:r>
                        <a:rPr lang="en-US" sz="2000" b="0" dirty="0">
                          <a:solidFill>
                            <a:schemeClr val="tx1"/>
                          </a:solidFill>
                        </a:rPr>
                        <a:t>10. Caution About Plan Changes Near Testing </a:t>
                      </a:r>
                    </a:p>
                  </a:txBody>
                  <a:tcPr>
                    <a:solidFill>
                      <a:srgbClr val="6AC398">
                        <a:alpha val="40000"/>
                      </a:srgbClr>
                    </a:solidFill>
                  </a:tcPr>
                </a:tc>
                <a:tc>
                  <a:txBody>
                    <a:bodyPr/>
                    <a:lstStyle/>
                    <a:p>
                      <a:r>
                        <a:rPr lang="en-US" sz="2000" b="1"/>
                        <a:t>Pgs. 5 and 25</a:t>
                      </a:r>
                    </a:p>
                  </a:txBody>
                  <a:tcPr>
                    <a:solidFill>
                      <a:srgbClr val="6AC398">
                        <a:alpha val="40000"/>
                      </a:srgbClr>
                    </a:solidFill>
                  </a:tcPr>
                </a:tc>
                <a:extLst>
                  <a:ext uri="{0D108BD9-81ED-4DB2-BD59-A6C34878D82A}">
                    <a16:rowId xmlns:a16="http://schemas.microsoft.com/office/drawing/2014/main" val="1542184370"/>
                  </a:ext>
                </a:extLst>
              </a:tr>
              <a:tr h="644287">
                <a:tc>
                  <a:txBody>
                    <a:bodyPr/>
                    <a:lstStyle/>
                    <a:p>
                      <a:pPr marL="0" marR="0" lvl="0" indent="0" algn="l" rtl="0" eaLnBrk="1" fontAlgn="auto" latinLnBrk="0" hangingPunct="1">
                        <a:lnSpc>
                          <a:spcPct val="100000"/>
                        </a:lnSpc>
                        <a:spcBef>
                          <a:spcPts val="0"/>
                        </a:spcBef>
                        <a:spcAft>
                          <a:spcPts val="0"/>
                        </a:spcAft>
                        <a:buFontTx/>
                        <a:buNone/>
                      </a:pPr>
                      <a:r>
                        <a:rPr lang="en-US" sz="2000" dirty="0"/>
                        <a:t>11. </a:t>
                      </a:r>
                      <a:r>
                        <a:rPr lang="en-US" sz="2000" b="0" dirty="0">
                          <a:solidFill>
                            <a:schemeClr val="tx1"/>
                          </a:solidFill>
                        </a:rPr>
                        <a:t>Consider Technology First </a:t>
                      </a:r>
                    </a:p>
                  </a:txBody>
                  <a:tcPr>
                    <a:solidFill>
                      <a:srgbClr val="6AC3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Pgs. 5 and 25-26</a:t>
                      </a:r>
                    </a:p>
                  </a:txBody>
                  <a:tcPr>
                    <a:solidFill>
                      <a:srgbClr val="6AC398"/>
                    </a:solidFill>
                  </a:tcPr>
                </a:tc>
                <a:extLst>
                  <a:ext uri="{0D108BD9-81ED-4DB2-BD59-A6C34878D82A}">
                    <a16:rowId xmlns:a16="http://schemas.microsoft.com/office/drawing/2014/main" val="815906455"/>
                  </a:ext>
                </a:extLst>
              </a:tr>
              <a:tr h="6442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t>12. </a:t>
                      </a:r>
                      <a:r>
                        <a:rPr lang="en-US" sz="2000" b="0" dirty="0">
                          <a:solidFill>
                            <a:schemeClr val="tx1"/>
                          </a:solidFill>
                        </a:rPr>
                        <a:t>Inform Everyone About Student Needs</a:t>
                      </a:r>
                    </a:p>
                  </a:txBody>
                  <a:tcPr>
                    <a:solidFill>
                      <a:srgbClr val="6AC398">
                        <a:alpha val="40000"/>
                      </a:srgbClr>
                    </a:solidFill>
                  </a:tcPr>
                </a:tc>
                <a:tc>
                  <a:txBody>
                    <a:bodyPr/>
                    <a:lstStyle/>
                    <a:p>
                      <a:r>
                        <a:rPr lang="en-US" sz="2000" b="1"/>
                        <a:t>Pgs. 5 and 26</a:t>
                      </a:r>
                    </a:p>
                  </a:txBody>
                  <a:tcPr>
                    <a:solidFill>
                      <a:srgbClr val="6AC398">
                        <a:alpha val="40000"/>
                      </a:srgbClr>
                    </a:solidFill>
                  </a:tcPr>
                </a:tc>
                <a:extLst>
                  <a:ext uri="{0D108BD9-81ED-4DB2-BD59-A6C34878D82A}">
                    <a16:rowId xmlns:a16="http://schemas.microsoft.com/office/drawing/2014/main" val="1495718307"/>
                  </a:ext>
                </a:extLst>
              </a:tr>
              <a:tr h="644287">
                <a:tc>
                  <a:txBody>
                    <a:bodyPr/>
                    <a:lstStyle/>
                    <a:p>
                      <a:pPr marL="0" marR="0" lvl="0" indent="0" algn="l" rtl="0" eaLnBrk="1" fontAlgn="auto" latinLnBrk="0" hangingPunct="1">
                        <a:lnSpc>
                          <a:spcPct val="100000"/>
                        </a:lnSpc>
                        <a:spcBef>
                          <a:spcPts val="0"/>
                        </a:spcBef>
                        <a:spcAft>
                          <a:spcPts val="0"/>
                        </a:spcAft>
                        <a:buFontTx/>
                        <a:buNone/>
                      </a:pPr>
                      <a:r>
                        <a:rPr lang="en-US" sz="2000" dirty="0"/>
                        <a:t>13. Changes in Administration or Recording of Answers are Consistent     </a:t>
                      </a:r>
                    </a:p>
                  </a:txBody>
                  <a:tcPr>
                    <a:solidFill>
                      <a:srgbClr val="6AC398"/>
                    </a:solidFill>
                  </a:tcPr>
                </a:tc>
                <a:tc>
                  <a:txBody>
                    <a:bodyPr/>
                    <a:lstStyle/>
                    <a:p>
                      <a:r>
                        <a:rPr lang="en-US" sz="2000" b="1" dirty="0"/>
                        <a:t>Pgs. 6 and 26</a:t>
                      </a:r>
                    </a:p>
                  </a:txBody>
                  <a:tcPr>
                    <a:solidFill>
                      <a:srgbClr val="6AC398"/>
                    </a:solidFill>
                  </a:tcPr>
                </a:tc>
                <a:extLst>
                  <a:ext uri="{0D108BD9-81ED-4DB2-BD59-A6C34878D82A}">
                    <a16:rowId xmlns:a16="http://schemas.microsoft.com/office/drawing/2014/main" val="3549604134"/>
                  </a:ext>
                </a:extLst>
              </a:tr>
            </a:tbl>
          </a:graphicData>
        </a:graphic>
      </p:graphicFrame>
      <p:sp>
        <p:nvSpPr>
          <p:cNvPr id="5" name="Rectangle 4">
            <a:extLst>
              <a:ext uri="{FF2B5EF4-FFF2-40B4-BE49-F238E27FC236}">
                <a16:creationId xmlns:a16="http://schemas.microsoft.com/office/drawing/2014/main" id="{710BD610-7EF6-435A-B764-8FB77E4E1F4E}"/>
              </a:ext>
            </a:extLst>
          </p:cNvPr>
          <p:cNvSpPr/>
          <p:nvPr/>
        </p:nvSpPr>
        <p:spPr>
          <a:xfrm>
            <a:off x="7287785" y="6035212"/>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4</a:t>
            </a:r>
          </a:p>
        </p:txBody>
      </p:sp>
    </p:spTree>
    <p:extLst>
      <p:ext uri="{BB962C8B-B14F-4D97-AF65-F5344CB8AC3E}">
        <p14:creationId xmlns:p14="http://schemas.microsoft.com/office/powerpoint/2010/main" val="306721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0393-3547-4427-967F-D24532814626}"/>
              </a:ext>
            </a:extLst>
          </p:cNvPr>
          <p:cNvSpPr>
            <a:spLocks noGrp="1"/>
          </p:cNvSpPr>
          <p:nvPr>
            <p:ph type="title"/>
          </p:nvPr>
        </p:nvSpPr>
        <p:spPr>
          <a:xfrm>
            <a:off x="239110" y="0"/>
            <a:ext cx="10515600" cy="1325563"/>
          </a:xfrm>
        </p:spPr>
        <p:txBody>
          <a:bodyPr/>
          <a:lstStyle/>
          <a:p>
            <a:r>
              <a:rPr lang="en-US"/>
              <a:t>Allegation Prevention/Best Practices (2)</a:t>
            </a:r>
          </a:p>
        </p:txBody>
      </p:sp>
      <p:sp>
        <p:nvSpPr>
          <p:cNvPr id="3" name="Content Placeholder 2">
            <a:extLst>
              <a:ext uri="{FF2B5EF4-FFF2-40B4-BE49-F238E27FC236}">
                <a16:creationId xmlns:a16="http://schemas.microsoft.com/office/drawing/2014/main" id="{FA01A089-F0C9-4516-85F4-9DB79F3AB502}"/>
              </a:ext>
            </a:extLst>
          </p:cNvPr>
          <p:cNvSpPr>
            <a:spLocks noGrp="1"/>
          </p:cNvSpPr>
          <p:nvPr>
            <p:ph idx="1"/>
          </p:nvPr>
        </p:nvSpPr>
        <p:spPr>
          <a:xfrm>
            <a:off x="239110" y="1518833"/>
            <a:ext cx="10515600" cy="3901385"/>
          </a:xfrm>
        </p:spPr>
        <p:txBody>
          <a:bodyPr/>
          <a:lstStyle/>
          <a:p>
            <a:pPr marL="742950" indent="-742950">
              <a:buAutoNum type="arabicPeriod"/>
            </a:pPr>
            <a:r>
              <a:rPr lang="en-US" sz="3200" dirty="0">
                <a:solidFill>
                  <a:schemeClr val="tx1"/>
                </a:solidFill>
              </a:rPr>
              <a:t>When changing a plan near the time of testing, make sure it is documented well in the conference summary and you have data supporting the need for that change.</a:t>
            </a:r>
          </a:p>
          <a:p>
            <a:pPr marL="742950" indent="-742950">
              <a:buAutoNum type="arabicPeriod"/>
            </a:pPr>
            <a:r>
              <a:rPr lang="en-US" sz="3200" dirty="0">
                <a:solidFill>
                  <a:schemeClr val="tx1"/>
                </a:solidFill>
              </a:rPr>
              <a:t>Any time a change is made to a student plan, all parties involved need to be made aware of that change. Consider a follow up meeting with supporting staff (including the test administrators) to announce changes.</a:t>
            </a:r>
          </a:p>
          <a:p>
            <a:endParaRPr lang="en-US" dirty="0"/>
          </a:p>
        </p:txBody>
      </p:sp>
      <p:sp>
        <p:nvSpPr>
          <p:cNvPr id="5" name="Rectangle 4">
            <a:extLst>
              <a:ext uri="{FF2B5EF4-FFF2-40B4-BE49-F238E27FC236}">
                <a16:creationId xmlns:a16="http://schemas.microsoft.com/office/drawing/2014/main" id="{63981B4B-266E-490C-BC9C-D99EE028742F}"/>
              </a:ext>
            </a:extLst>
          </p:cNvPr>
          <p:cNvSpPr/>
          <p:nvPr/>
        </p:nvSpPr>
        <p:spPr>
          <a:xfrm>
            <a:off x="7351484" y="6020066"/>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5</a:t>
            </a:r>
          </a:p>
        </p:txBody>
      </p:sp>
    </p:spTree>
    <p:extLst>
      <p:ext uri="{BB962C8B-B14F-4D97-AF65-F5344CB8AC3E}">
        <p14:creationId xmlns:p14="http://schemas.microsoft.com/office/powerpoint/2010/main" val="274875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5F565-04AF-4BBE-912B-DAF60181BCF9}"/>
              </a:ext>
            </a:extLst>
          </p:cNvPr>
          <p:cNvSpPr>
            <a:spLocks noGrp="1"/>
          </p:cNvSpPr>
          <p:nvPr>
            <p:ph type="title"/>
          </p:nvPr>
        </p:nvSpPr>
        <p:spPr>
          <a:xfrm>
            <a:off x="204952" y="0"/>
            <a:ext cx="10515600" cy="1325563"/>
          </a:xfrm>
        </p:spPr>
        <p:txBody>
          <a:bodyPr/>
          <a:lstStyle/>
          <a:p>
            <a:r>
              <a:rPr lang="en-US"/>
              <a:t>Check for Understanding (2)</a:t>
            </a:r>
          </a:p>
        </p:txBody>
      </p:sp>
      <p:sp>
        <p:nvSpPr>
          <p:cNvPr id="3" name="Content Placeholder 2">
            <a:extLst>
              <a:ext uri="{FF2B5EF4-FFF2-40B4-BE49-F238E27FC236}">
                <a16:creationId xmlns:a16="http://schemas.microsoft.com/office/drawing/2014/main" id="{B69C5060-7787-428E-B422-FB596F2BE96D}"/>
              </a:ext>
            </a:extLst>
          </p:cNvPr>
          <p:cNvSpPr>
            <a:spLocks noGrp="1"/>
          </p:cNvSpPr>
          <p:nvPr>
            <p:ph idx="1"/>
          </p:nvPr>
        </p:nvSpPr>
        <p:spPr>
          <a:xfrm>
            <a:off x="204952" y="1074821"/>
            <a:ext cx="11987047" cy="4708005"/>
          </a:xfrm>
        </p:spPr>
        <p:txBody>
          <a:bodyPr vert="horz" lIns="91440" tIns="45720" rIns="91440" bIns="45720" rtlCol="0" anchor="t">
            <a:normAutofit fontScale="77500" lnSpcReduction="20000"/>
          </a:bodyPr>
          <a:lstStyle/>
          <a:p>
            <a:pPr marL="346075" indent="-346075">
              <a:lnSpc>
                <a:spcPct val="120000"/>
              </a:lnSpc>
              <a:spcBef>
                <a:spcPts val="0"/>
              </a:spcBef>
              <a:buClr>
                <a:schemeClr val="accent2"/>
              </a:buClr>
              <a:buNone/>
            </a:pPr>
            <a:r>
              <a:rPr lang="en-US" sz="2600" dirty="0">
                <a:solidFill>
                  <a:schemeClr val="tx1"/>
                </a:solidFill>
                <a:ea typeface="+mn-lt"/>
                <a:cs typeface="+mn-lt"/>
              </a:rPr>
              <a:t>1.  The notes to the slides in this training contain clarifying information. Where could you find a detailed breakdown of each condition for Part Two of the Inclusion of Special Populations training?</a:t>
            </a:r>
            <a:br>
              <a:rPr lang="en-US" sz="2600" dirty="0">
                <a:solidFill>
                  <a:schemeClr val="tx1"/>
                </a:solidFill>
              </a:rPr>
            </a:br>
            <a:r>
              <a:rPr lang="en-US" sz="2600" dirty="0">
                <a:solidFill>
                  <a:schemeClr val="tx1"/>
                </a:solidFill>
                <a:ea typeface="+mn-lt"/>
                <a:cs typeface="+mn-lt"/>
              </a:rPr>
              <a:t> 	A. Regulation 5:070 (pg. 49)		B. Notes (Slides 11 and 12)</a:t>
            </a:r>
            <a:endParaRPr lang="en-US" dirty="0">
              <a:solidFill>
                <a:schemeClr val="tx1"/>
              </a:solidFill>
              <a:ea typeface="+mn-lt"/>
              <a:cs typeface="+mn-lt"/>
            </a:endParaRPr>
          </a:p>
          <a:p>
            <a:pPr marL="346075" indent="0">
              <a:lnSpc>
                <a:spcPct val="120000"/>
              </a:lnSpc>
              <a:spcBef>
                <a:spcPts val="0"/>
              </a:spcBef>
              <a:buNone/>
            </a:pPr>
            <a:r>
              <a:rPr lang="en-US" sz="2600" dirty="0">
                <a:solidFill>
                  <a:schemeClr val="tx1"/>
                </a:solidFill>
                <a:ea typeface="+mn-lt"/>
                <a:cs typeface="+mn-lt"/>
              </a:rPr>
              <a:t> 	C. Appendix P                              		D. Both A &amp; C</a:t>
            </a:r>
            <a:endParaRPr lang="en-US" dirty="0">
              <a:solidFill>
                <a:schemeClr val="tx1"/>
              </a:solidFill>
              <a:ea typeface="+mn-lt"/>
              <a:cs typeface="+mn-lt"/>
            </a:endParaRPr>
          </a:p>
          <a:p>
            <a:pPr marL="0" indent="0">
              <a:lnSpc>
                <a:spcPct val="120000"/>
              </a:lnSpc>
              <a:spcBef>
                <a:spcPts val="0"/>
              </a:spcBef>
              <a:buClr>
                <a:schemeClr val="accent2"/>
              </a:buClr>
              <a:buNone/>
            </a:pPr>
            <a:endParaRPr lang="en-US" sz="2600" dirty="0">
              <a:solidFill>
                <a:schemeClr val="tx1"/>
              </a:solidFill>
            </a:endParaRPr>
          </a:p>
          <a:p>
            <a:pPr marL="0" indent="0">
              <a:lnSpc>
                <a:spcPct val="120000"/>
              </a:lnSpc>
              <a:spcBef>
                <a:spcPts val="0"/>
              </a:spcBef>
              <a:buClr>
                <a:schemeClr val="accent2"/>
              </a:buClr>
              <a:buNone/>
            </a:pPr>
            <a:r>
              <a:rPr lang="en-US" sz="2600" dirty="0">
                <a:solidFill>
                  <a:schemeClr val="tx1"/>
                </a:solidFill>
                <a:ea typeface="+mn-lt"/>
                <a:cs typeface="+mn-lt"/>
              </a:rPr>
              <a:t>2.  A student's plan should never be changed near or during a testing window.  True or False</a:t>
            </a:r>
          </a:p>
          <a:p>
            <a:pPr marL="514350" indent="-514350">
              <a:lnSpc>
                <a:spcPct val="120000"/>
              </a:lnSpc>
              <a:spcBef>
                <a:spcPts val="0"/>
              </a:spcBef>
              <a:buClr>
                <a:schemeClr val="accent2"/>
              </a:buClr>
              <a:buAutoNum type="arabicPeriod" startAt="2"/>
            </a:pPr>
            <a:endParaRPr lang="en-US" sz="2600" dirty="0">
              <a:solidFill>
                <a:schemeClr val="tx1"/>
              </a:solidFill>
            </a:endParaRPr>
          </a:p>
          <a:p>
            <a:pPr marL="0" indent="0">
              <a:lnSpc>
                <a:spcPct val="120000"/>
              </a:lnSpc>
              <a:spcBef>
                <a:spcPts val="0"/>
              </a:spcBef>
              <a:buClr>
                <a:schemeClr val="accent2"/>
              </a:buClr>
              <a:buNone/>
            </a:pPr>
            <a:r>
              <a:rPr lang="en-US" sz="2600" dirty="0">
                <a:solidFill>
                  <a:schemeClr val="tx1"/>
                </a:solidFill>
                <a:ea typeface="+mn-lt"/>
                <a:cs typeface="+mn-lt"/>
              </a:rPr>
              <a:t>3.  An educational plan (IEP, 504, PSP) should always be based on a need and not a disability.  True or False</a:t>
            </a:r>
          </a:p>
          <a:p>
            <a:pPr marL="0" indent="0">
              <a:lnSpc>
                <a:spcPct val="120000"/>
              </a:lnSpc>
              <a:spcBef>
                <a:spcPts val="0"/>
              </a:spcBef>
              <a:buClr>
                <a:schemeClr val="accent2"/>
              </a:buClr>
              <a:buNone/>
            </a:pPr>
            <a:endParaRPr lang="en-US" sz="2600" dirty="0">
              <a:solidFill>
                <a:schemeClr val="tx1"/>
              </a:solidFill>
            </a:endParaRPr>
          </a:p>
          <a:p>
            <a:pPr marL="0" indent="0">
              <a:lnSpc>
                <a:spcPct val="120000"/>
              </a:lnSpc>
              <a:spcBef>
                <a:spcPts val="0"/>
              </a:spcBef>
              <a:buClr>
                <a:schemeClr val="accent2"/>
              </a:buClr>
              <a:buNone/>
            </a:pPr>
            <a:r>
              <a:rPr lang="en-US" sz="2600" dirty="0">
                <a:solidFill>
                  <a:schemeClr val="tx1"/>
                </a:solidFill>
                <a:ea typeface="+mn-lt"/>
                <a:cs typeface="+mn-lt"/>
              </a:rPr>
              <a:t>4.  Why is it encouraged to fade an accommodation over time?</a:t>
            </a:r>
            <a:br>
              <a:rPr lang="en-US" sz="2600" dirty="0">
                <a:solidFill>
                  <a:schemeClr val="tx1"/>
                </a:solidFill>
                <a:ea typeface="+mn-lt"/>
                <a:cs typeface="+mn-lt"/>
              </a:rPr>
            </a:br>
            <a:r>
              <a:rPr lang="en-US" sz="2600" dirty="0">
                <a:solidFill>
                  <a:schemeClr val="tx1"/>
                </a:solidFill>
                <a:ea typeface="+mn-lt"/>
                <a:cs typeface="+mn-lt"/>
              </a:rPr>
              <a:t>     A. Student Independence	B. Plan is Outdated	C. </a:t>
            </a:r>
            <a:r>
              <a:rPr lang="en-US" sz="2600">
                <a:solidFill>
                  <a:schemeClr val="tx1"/>
                </a:solidFill>
                <a:ea typeface="+mn-lt"/>
                <a:cs typeface="+mn-lt"/>
              </a:rPr>
              <a:t>Parent Refusal	D</a:t>
            </a:r>
            <a:r>
              <a:rPr lang="en-US" sz="2600" dirty="0">
                <a:solidFill>
                  <a:schemeClr val="tx1"/>
                </a:solidFill>
                <a:ea typeface="+mn-lt"/>
                <a:cs typeface="+mn-lt"/>
              </a:rPr>
              <a:t>. Due Process    												</a:t>
            </a:r>
            <a:endParaRPr lang="en-US" sz="2600" dirty="0">
              <a:solidFill>
                <a:schemeClr val="tx1"/>
              </a:solidFill>
            </a:endParaRPr>
          </a:p>
          <a:p>
            <a:pPr marL="0" indent="0">
              <a:lnSpc>
                <a:spcPct val="120000"/>
              </a:lnSpc>
              <a:spcBef>
                <a:spcPts val="0"/>
              </a:spcBef>
              <a:buClr>
                <a:schemeClr val="accent2"/>
              </a:buClr>
              <a:buNone/>
            </a:pPr>
            <a:r>
              <a:rPr lang="en-US" sz="2600" dirty="0">
                <a:solidFill>
                  <a:schemeClr val="tx1"/>
                </a:solidFill>
                <a:ea typeface="+mn-lt"/>
                <a:cs typeface="+mn-lt"/>
              </a:rPr>
              <a:t>5.  Changing a plan for “testing purposes only” is always wrong and can often lead to the student performing poorly on the test.    True or False</a:t>
            </a:r>
            <a:endParaRPr lang="en-US" sz="2600" dirty="0">
              <a:solidFill>
                <a:schemeClr val="tx1"/>
              </a:solidFill>
            </a:endParaRPr>
          </a:p>
          <a:p>
            <a:endParaRPr lang="en-US" dirty="0"/>
          </a:p>
        </p:txBody>
      </p:sp>
      <p:sp>
        <p:nvSpPr>
          <p:cNvPr id="5" name="Rectangle 4">
            <a:extLst>
              <a:ext uri="{FF2B5EF4-FFF2-40B4-BE49-F238E27FC236}">
                <a16:creationId xmlns:a16="http://schemas.microsoft.com/office/drawing/2014/main" id="{8404DC64-E722-40B0-9685-05CE46D3C58B}"/>
              </a:ext>
            </a:extLst>
          </p:cNvPr>
          <p:cNvSpPr/>
          <p:nvPr/>
        </p:nvSpPr>
        <p:spPr>
          <a:xfrm>
            <a:off x="7275284" y="6019159"/>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6</a:t>
            </a:r>
          </a:p>
        </p:txBody>
      </p:sp>
    </p:spTree>
    <p:extLst>
      <p:ext uri="{BB962C8B-B14F-4D97-AF65-F5344CB8AC3E}">
        <p14:creationId xmlns:p14="http://schemas.microsoft.com/office/powerpoint/2010/main" val="255170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411"/>
            <a:ext cx="9850056" cy="755667"/>
          </a:xfrm>
        </p:spPr>
        <p:txBody>
          <a:bodyPr anchor="t">
            <a:normAutofit fontScale="90000"/>
          </a:bodyPr>
          <a:lstStyle/>
          <a:p>
            <a:pPr>
              <a:lnSpc>
                <a:spcPct val="90000"/>
              </a:lnSpc>
            </a:pPr>
            <a:r>
              <a:rPr lang="en-US" sz="4000" dirty="0"/>
              <a:t>Inclusion of Special Populations Training Modules </a:t>
            </a:r>
          </a:p>
        </p:txBody>
      </p:sp>
      <p:graphicFrame>
        <p:nvGraphicFramePr>
          <p:cNvPr id="9" name="Content Placeholder 8">
            <a:extLst>
              <a:ext uri="{FF2B5EF4-FFF2-40B4-BE49-F238E27FC236}">
                <a16:creationId xmlns:a16="http://schemas.microsoft.com/office/drawing/2014/main" id="{8AE82262-5261-B949-8E1E-6B70CF701569}"/>
              </a:ext>
            </a:extLst>
          </p:cNvPr>
          <p:cNvGraphicFramePr>
            <a:graphicFrameLocks noGrp="1"/>
          </p:cNvGraphicFramePr>
          <p:nvPr>
            <p:ph sz="quarter" idx="12"/>
            <p:extLst>
              <p:ext uri="{D42A27DB-BD31-4B8C-83A1-F6EECF244321}">
                <p14:modId xmlns:p14="http://schemas.microsoft.com/office/powerpoint/2010/main" val="2960309152"/>
              </p:ext>
            </p:extLst>
          </p:nvPr>
        </p:nvGraphicFramePr>
        <p:xfrm>
          <a:off x="473960" y="787078"/>
          <a:ext cx="9850056" cy="4878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764277B2-1B02-8E90-7048-A0FDC6E0C4A4}"/>
              </a:ext>
            </a:extLst>
          </p:cNvPr>
          <p:cNvSpPr/>
          <p:nvPr/>
        </p:nvSpPr>
        <p:spPr>
          <a:xfrm>
            <a:off x="7275284" y="6019159"/>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7</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0508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DE43-FB05-4972-AC63-1950AA19438B}"/>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3E2F67DF-3D9F-41D8-81D3-D5B9624D7BC5}"/>
              </a:ext>
            </a:extLst>
          </p:cNvPr>
          <p:cNvGraphicFramePr>
            <a:graphicFrameLocks/>
          </p:cNvGraphicFramePr>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C381F6D-F809-4817-A2EE-E7F9BCFEB93E}"/>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8</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642205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KYED-14-1801</_dlc_DocId>
    <_dlc_DocIdUrl xmlns="3a62de7d-ba57-4f43-9dae-9623ba637be0">
      <Url>https://www.education.ky.gov/AA/distsupp/_layouts/15/DocIdRedir.aspx?ID=KYED-14-1801</Url>
      <Description>KYED-14-1801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D4D8685-595D-405C-A8DF-CE9FDA77F2EF}">
  <ds:schemaRefs>
    <ds:schemaRef ds:uri="http://purl.org/dc/terms/"/>
    <ds:schemaRef ds:uri="http://schemas.microsoft.com/office/2006/documentManagement/types"/>
    <ds:schemaRef ds:uri="http://purl.org/dc/elements/1.1/"/>
    <ds:schemaRef ds:uri="http://www.w3.org/XML/1998/namespace"/>
    <ds:schemaRef ds:uri="http://schemas.microsoft.com/office/2006/metadata/properties"/>
    <ds:schemaRef ds:uri="4ba77eba-537c-4146-977f-ca75ba92ef12"/>
    <ds:schemaRef ds:uri="http://purl.org/dc/dcmitype/"/>
    <ds:schemaRef ds:uri="http://schemas.microsoft.com/office/infopath/2007/PartnerControls"/>
    <ds:schemaRef ds:uri="http://schemas.openxmlformats.org/package/2006/metadata/core-properties"/>
    <ds:schemaRef ds:uri="c4bbda24-f7c9-41ba-9732-e119dcb2eb79"/>
  </ds:schemaRefs>
</ds:datastoreItem>
</file>

<file path=customXml/itemProps2.xml><?xml version="1.0" encoding="utf-8"?>
<ds:datastoreItem xmlns:ds="http://schemas.openxmlformats.org/officeDocument/2006/customXml" ds:itemID="{852DAF9B-77C6-49D2-9E0B-3FE55D7A3336}">
  <ds:schemaRefs>
    <ds:schemaRef ds:uri="http://schemas.microsoft.com/sharepoint/v3/contenttype/forms"/>
  </ds:schemaRefs>
</ds:datastoreItem>
</file>

<file path=customXml/itemProps3.xml><?xml version="1.0" encoding="utf-8"?>
<ds:datastoreItem xmlns:ds="http://schemas.openxmlformats.org/officeDocument/2006/customXml" ds:itemID="{1F4D905A-3DD6-424D-B06D-D41404E299A0}"/>
</file>

<file path=customXml/itemProps4.xml><?xml version="1.0" encoding="utf-8"?>
<ds:datastoreItem xmlns:ds="http://schemas.openxmlformats.org/officeDocument/2006/customXml" ds:itemID="{A585A368-8E43-4EFD-BC37-B34A77156D4E}"/>
</file>

<file path=docProps/app.xml><?xml version="1.0" encoding="utf-8"?>
<Properties xmlns="http://schemas.openxmlformats.org/officeDocument/2006/extended-properties" xmlns:vt="http://schemas.openxmlformats.org/officeDocument/2006/docPropsVTypes">
  <TotalTime>172</TotalTime>
  <Words>1781</Words>
  <Application>Microsoft Office PowerPoint</Application>
  <PresentationFormat>Widescreen</PresentationFormat>
  <Paragraphs>142</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Franklin Gothic Book</vt:lpstr>
      <vt:lpstr>Franklin Gothic Medium</vt:lpstr>
      <vt:lpstr>Times New Roman</vt:lpstr>
      <vt:lpstr>1_Office Theme</vt:lpstr>
      <vt:lpstr>1_Theme1</vt:lpstr>
      <vt:lpstr>Inclusion of Special Populations Training 703 KAR 5:070</vt:lpstr>
      <vt:lpstr>Module 2: General Conditions</vt:lpstr>
      <vt:lpstr>Conditions 1-7</vt:lpstr>
      <vt:lpstr>Conditions 8-13</vt:lpstr>
      <vt:lpstr>Allegation Prevention/Best Practices (2)</vt:lpstr>
      <vt:lpstr>Check for Understanding (2)</vt:lpstr>
      <vt:lpstr>Inclusion of Special Populations Training Modules </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Special Populations Training 703 KAR 5:070</dc:title>
  <dc:creator>Roseberry, Christen - Division of Assessment and Accountability Support</dc:creator>
  <cp:lastModifiedBy>Roseberry, Christen - Division of Assessment and Accountability Support</cp:lastModifiedBy>
  <cp:revision>14</cp:revision>
  <dcterms:created xsi:type="dcterms:W3CDTF">2023-07-24T14:52:03Z</dcterms:created>
  <dcterms:modified xsi:type="dcterms:W3CDTF">2023-07-25T19:05:26Z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21ff2234-efd8-4d80-8f95-7c4c352f5326</vt:lpwstr>
  </property>
</Properties>
</file>